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00" r:id="rId2"/>
    <p:sldId id="987" r:id="rId3"/>
    <p:sldId id="1038" r:id="rId4"/>
    <p:sldId id="997" r:id="rId5"/>
    <p:sldId id="1055" r:id="rId6"/>
    <p:sldId id="1001" r:id="rId7"/>
    <p:sldId id="977" r:id="rId8"/>
    <p:sldId id="1054" r:id="rId9"/>
    <p:sldId id="999" r:id="rId10"/>
    <p:sldId id="1000" r:id="rId11"/>
    <p:sldId id="1018" r:id="rId12"/>
    <p:sldId id="1040" r:id="rId13"/>
    <p:sldId id="1041" r:id="rId14"/>
    <p:sldId id="1053" r:id="rId15"/>
    <p:sldId id="944" r:id="rId16"/>
    <p:sldId id="1002" r:id="rId17"/>
    <p:sldId id="1003" r:id="rId18"/>
    <p:sldId id="1004" r:id="rId19"/>
    <p:sldId id="1005" r:id="rId20"/>
    <p:sldId id="1006" r:id="rId21"/>
    <p:sldId id="1020" r:id="rId22"/>
    <p:sldId id="1007" r:id="rId23"/>
    <p:sldId id="1008" r:id="rId24"/>
    <p:sldId id="1009" r:id="rId25"/>
    <p:sldId id="1010" r:id="rId26"/>
    <p:sldId id="1011" r:id="rId27"/>
    <p:sldId id="1012" r:id="rId28"/>
    <p:sldId id="1023" r:id="rId29"/>
    <p:sldId id="1043" r:id="rId30"/>
    <p:sldId id="1044" r:id="rId31"/>
    <p:sldId id="1046" r:id="rId32"/>
    <p:sldId id="1035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ECFF"/>
    <a:srgbClr val="CCCCFF"/>
    <a:srgbClr val="FFCCCC"/>
    <a:srgbClr val="FF9900"/>
    <a:srgbClr val="FF6600"/>
    <a:srgbClr val="FFCC00"/>
    <a:srgbClr val="FF7C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0893" autoAdjust="0"/>
  </p:normalViewPr>
  <p:slideViewPr>
    <p:cSldViewPr>
      <p:cViewPr varScale="1">
        <p:scale>
          <a:sx n="95" d="100"/>
          <a:sy n="95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E720AAC2-EE3F-486C-B213-B9E31CC9C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1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CB89486-E302-4598-8494-1F48E68EE27E}" type="slidenum">
              <a:rPr lang="en-US" altLang="ja-JP" sz="1300"/>
              <a:pPr eaLnBrk="1" hangingPunct="1"/>
              <a:t>1</a:t>
            </a:fld>
            <a:endParaRPr lang="en-US" altLang="ja-JP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1F266862-30A7-4483-8ECA-927CA8736A97}" type="slidenum">
              <a:rPr lang="en-US" altLang="ja-JP" sz="1300"/>
              <a:pPr eaLnBrk="1" hangingPunct="1"/>
              <a:t>11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7FA04DB9-0D86-46B4-B2B3-86BBA2A79CE8}" type="slidenum">
              <a:rPr lang="en-US" altLang="ja-JP" sz="1300"/>
              <a:pPr eaLnBrk="1" hangingPunct="1"/>
              <a:t>12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1336D15C-2476-42B5-B3B8-59A1561A835F}" type="slidenum">
              <a:rPr lang="en-US" altLang="ja-JP" sz="1300"/>
              <a:pPr eaLnBrk="1" hangingPunct="1"/>
              <a:t>13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CE53D64-D967-4611-BE2E-754807CD2E80}" type="slidenum">
              <a:rPr lang="en-US" altLang="ja-JP" sz="1300"/>
              <a:pPr eaLnBrk="1" hangingPunct="1"/>
              <a:t>14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70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ja-JP" altLang="ja-JP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5BF811C-54CB-4472-A325-0EF735006844}" type="slidenum">
              <a:rPr lang="en-US" altLang="ja-JP" sz="1300" smtClean="0"/>
              <a:pPr eaLnBrk="1" hangingPunct="1"/>
              <a:t>16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E025D0A-4617-461E-981E-2FC00C477924}" type="slidenum">
              <a:rPr lang="en-US" altLang="ja-JP" sz="1300" smtClean="0"/>
              <a:pPr eaLnBrk="1" hangingPunct="1"/>
              <a:t>17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B420674-4828-4B87-BC0D-DF5A697BE357}" type="slidenum">
              <a:rPr lang="en-US" altLang="ja-JP" sz="1300" smtClean="0"/>
              <a:pPr eaLnBrk="1" hangingPunct="1"/>
              <a:t>18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DE3DF75-A9DB-4ED7-A7F8-0AE4A49E92E8}" type="slidenum">
              <a:rPr lang="en-US" altLang="ja-JP" sz="1300" smtClean="0"/>
              <a:pPr eaLnBrk="1" hangingPunct="1"/>
              <a:t>19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FFD4355-B62A-4043-862C-E92B956B1B0B}" type="slidenum">
              <a:rPr lang="en-US" altLang="ja-JP" sz="1300" smtClean="0"/>
              <a:pPr eaLnBrk="1" hangingPunct="1"/>
              <a:t>20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509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8DF3DFB-58C3-41AB-AEC3-77884AF24D82}" type="slidenum">
              <a:rPr lang="en-US" altLang="ja-JP" sz="1300" smtClean="0"/>
              <a:pPr eaLnBrk="1" hangingPunct="1"/>
              <a:t>21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8A8DDAC-10B0-4B3B-B70D-3D212932316A}" type="slidenum">
              <a:rPr lang="en-US" altLang="ja-JP" sz="1300" smtClean="0"/>
              <a:pPr eaLnBrk="1" hangingPunct="1"/>
              <a:t>22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529736D-5B64-4673-B6E9-29C50A495E90}" type="slidenum">
              <a:rPr lang="en-US" altLang="ja-JP" sz="1300" smtClean="0"/>
              <a:pPr eaLnBrk="1" hangingPunct="1"/>
              <a:t>23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8674B6D-CF7A-4633-B5D3-8650C03495EE}" type="slidenum">
              <a:rPr lang="en-US" altLang="ja-JP" sz="1300" smtClean="0"/>
              <a:pPr eaLnBrk="1" hangingPunct="1"/>
              <a:t>24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BD248288-6129-4413-B59A-7E63B9A6F664}" type="slidenum">
              <a:rPr lang="en-US" altLang="ja-JP" sz="1300" smtClean="0"/>
              <a:pPr eaLnBrk="1" hangingPunct="1"/>
              <a:t>25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FB50ECB-6AB6-48C8-A448-05F7B37867E9}" type="slidenum">
              <a:rPr lang="en-US" altLang="ja-JP" sz="1300" smtClean="0"/>
              <a:pPr eaLnBrk="1" hangingPunct="1"/>
              <a:t>26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DA7665E-2317-431C-A4FA-D5583FF68189}" type="slidenum">
              <a:rPr lang="en-US" altLang="ja-JP" sz="1300" smtClean="0"/>
              <a:pPr eaLnBrk="1" hangingPunct="1"/>
              <a:t>27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466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890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608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ja-JP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930DF6BC-AF0B-4425-824A-3D0B4888A1CE}" type="slidenum">
              <a:rPr lang="en-US" altLang="ja-JP" sz="1300"/>
              <a:pPr eaLnBrk="1" hangingPunct="1"/>
              <a:t>4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340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FCD6616-2502-4BF0-9B4E-6148828836D6}" type="slidenum">
              <a:rPr lang="en-US" altLang="ja-JP" sz="1300" smtClean="0"/>
              <a:pPr eaLnBrk="1" hangingPunct="1"/>
              <a:t>32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CA94153-E654-42EE-9D03-E1A88B479FEE}" type="slidenum">
              <a:rPr lang="en-US" altLang="ja-JP" sz="1300"/>
              <a:pPr eaLnBrk="1" hangingPunct="1"/>
              <a:t>5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F1455EA6-9BDC-4B1C-8183-995E0D4F6142}" type="slidenum">
              <a:rPr lang="en-US" altLang="ja-JP" sz="1300" smtClean="0"/>
              <a:pPr eaLnBrk="1" hangingPunct="1"/>
              <a:t>6</a:t>
            </a:fld>
            <a:endParaRPr lang="en-US" altLang="ja-JP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CF7F108F-6A48-4646-8D43-B659455E8A41}" type="slidenum">
              <a:rPr lang="en-US" altLang="ja-JP" sz="1300"/>
              <a:pPr eaLnBrk="1" hangingPunct="1"/>
              <a:t>7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9607D68-FB29-410B-9C14-FDA9BAEB8BD3}" type="slidenum">
              <a:rPr lang="en-US" altLang="ja-JP" sz="1300"/>
              <a:pPr eaLnBrk="1" hangingPunct="1"/>
              <a:t>8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E447BDEB-B350-4B0F-A182-8E95428050AD}" type="slidenum">
              <a:rPr lang="en-US" altLang="ja-JP" sz="1300"/>
              <a:pPr eaLnBrk="1" hangingPunct="1"/>
              <a:t>9</a:t>
            </a:fld>
            <a:endParaRPr lang="en-US" altLang="ja-JP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48DB67AB-D214-4DAE-BEDD-63FAF0B6E1EF}" type="slidenum">
              <a:rPr lang="en-US" altLang="ja-JP" sz="1300"/>
              <a:pPr eaLnBrk="1" hangingPunct="1"/>
              <a:t>10</a:t>
            </a:fld>
            <a:endParaRPr lang="en-US" altLang="ja-JP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1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26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87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82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3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52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79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94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01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3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4AFE9299-3B00-4B01-960A-14C2E8F9D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340768"/>
            <a:ext cx="7920880" cy="25202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kumimoji="0" lang="en-US" altLang="ja-JP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Observation impact study for tropical cyclones</a:t>
            </a:r>
            <a:br>
              <a:rPr kumimoji="0" lang="en-US" altLang="ja-JP" sz="4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altLang="ja-JP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using WRF-based </a:t>
            </a:r>
            <a:r>
              <a:rPr kumimoji="0" lang="en-US" altLang="ja-JP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ensemble </a:t>
            </a:r>
            <a:r>
              <a:rPr kumimoji="0" lang="en-US" altLang="ja-JP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data assimilation system</a:t>
            </a:r>
            <a:endParaRPr kumimoji="0" lang="ja-JP" altLang="en-US" sz="40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3096"/>
            <a:ext cx="8640960" cy="1440160"/>
          </a:xfrm>
        </p:spPr>
        <p:txBody>
          <a:bodyPr/>
          <a:lstStyle/>
          <a:p>
            <a:pPr eaLnBrk="1" hangingPunct="1"/>
            <a:r>
              <a:rPr lang="en-US" altLang="ja-JP" sz="2800" b="1" dirty="0"/>
              <a:t>Masaru </a:t>
            </a:r>
            <a:r>
              <a:rPr lang="en-US" altLang="ja-JP" sz="2800" b="1" dirty="0" smtClean="0"/>
              <a:t>Kunii </a:t>
            </a:r>
            <a:r>
              <a:rPr lang="en-US" altLang="ja-JP" sz="2800" dirty="0" smtClean="0"/>
              <a:t>and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Takemasa</a:t>
            </a:r>
            <a:r>
              <a:rPr lang="en-US" altLang="ja-JP" sz="2800" b="1" dirty="0" smtClean="0"/>
              <a:t> Miyoshi</a:t>
            </a:r>
            <a:endParaRPr lang="en-US" altLang="ja-JP" sz="2800" dirty="0"/>
          </a:p>
          <a:p>
            <a:pPr eaLnBrk="1" hangingPunct="1"/>
            <a:r>
              <a:rPr lang="en-US" altLang="ja-JP" sz="2400" dirty="0" smtClean="0"/>
              <a:t>University of Maryland, College Park</a:t>
            </a:r>
          </a:p>
          <a:p>
            <a:pPr eaLnBrk="1" hangingPunct="1"/>
            <a:r>
              <a:rPr lang="en-US" altLang="ja-JP" sz="2400" u="sng" smtClean="0">
                <a:solidFill>
                  <a:srgbClr val="0000FF"/>
                </a:solidFill>
              </a:rPr>
              <a:t>kunii@atmos.umd.edu</a:t>
            </a:r>
            <a:endParaRPr lang="en-US" altLang="ja-JP" sz="2400" u="sng" dirty="0" smtClean="0">
              <a:solidFill>
                <a:srgbClr val="0000FF"/>
              </a:solidFill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476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/>
              <a:t>March </a:t>
            </a:r>
            <a:r>
              <a:rPr lang="en-US" altLang="ja-JP" dirty="0"/>
              <a:t>6</a:t>
            </a:r>
            <a:r>
              <a:rPr lang="en-US" altLang="ja-JP" dirty="0" smtClean="0"/>
              <a:t>, 2012, NCEP EMC Seminar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\\aoscpdc\miyoshi\mydocs\papers\20101020wrf-letkf\figs\fig5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6" descr="\\aoscpdc\miyoshi\mydocs\papers\20101020wrf-letkf\figs\fig5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\\aoscpdc\miyoshi\mydocs\papers\20101020wrf-letkf\figs\fig5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/>
          <a:stretch>
            <a:fillRect/>
          </a:stretch>
        </p:blipFill>
        <p:spPr bwMode="auto">
          <a:xfrm>
            <a:off x="395288" y="4149725"/>
            <a:ext cx="3733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Ensemble spread (T500)</a:t>
            </a:r>
            <a:endParaRPr lang="ja-JP" altLang="en-US" smtClean="0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555875" y="3500438"/>
            <a:ext cx="1482725" cy="369887"/>
          </a:xfrm>
          <a:prstGeom prst="rect">
            <a:avLst/>
          </a:prstGeom>
          <a:solidFill>
            <a:schemeClr val="bg1">
              <a:alpha val="74901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ADAPTIVE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7092950" y="3500438"/>
            <a:ext cx="1492250" cy="369887"/>
          </a:xfrm>
          <a:prstGeom prst="rect">
            <a:avLst/>
          </a:prstGeom>
          <a:solidFill>
            <a:schemeClr val="bg1">
              <a:alpha val="74901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FIXED20%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2555875" y="6165850"/>
            <a:ext cx="1108075" cy="368300"/>
          </a:xfrm>
          <a:prstGeom prst="rect">
            <a:avLst/>
          </a:prstGeom>
          <a:solidFill>
            <a:schemeClr val="bg1">
              <a:alpha val="74901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NOOBS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5148263" y="443706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Too small (large) over the densely (sparsely) observed areas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74" name="Down Arrow 10"/>
          <p:cNvSpPr>
            <a:spLocks noChangeArrowheads="1"/>
          </p:cNvSpPr>
          <p:nvPr/>
        </p:nvSpPr>
        <p:spPr bwMode="auto">
          <a:xfrm flipV="1">
            <a:off x="6588125" y="4149725"/>
            <a:ext cx="647700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 rot="-1290334">
            <a:off x="5027613" y="1349375"/>
            <a:ext cx="2135187" cy="1179513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235825" y="1557338"/>
            <a:ext cx="1081088" cy="1295400"/>
          </a:xfrm>
          <a:prstGeom prst="ellipse">
            <a:avLst/>
          </a:prstGeom>
          <a:noFill/>
          <a:ln w="3810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4427538" y="5732463"/>
            <a:ext cx="4545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Unperturbed BC is limited near the boundaries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78" name="Right Arrow 14"/>
          <p:cNvSpPr>
            <a:spLocks noChangeArrowheads="1"/>
          </p:cNvSpPr>
          <p:nvPr/>
        </p:nvSpPr>
        <p:spPr bwMode="auto">
          <a:xfrm flipH="1">
            <a:off x="4140200" y="5876925"/>
            <a:ext cx="215900" cy="504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11279" name="Oval 11"/>
          <p:cNvSpPr>
            <a:spLocks noChangeArrowheads="1"/>
          </p:cNvSpPr>
          <p:nvPr/>
        </p:nvSpPr>
        <p:spPr bwMode="auto">
          <a:xfrm rot="-1290334">
            <a:off x="465138" y="1330325"/>
            <a:ext cx="2135187" cy="1179513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1280" name="Oval 12"/>
          <p:cNvSpPr>
            <a:spLocks noChangeArrowheads="1"/>
          </p:cNvSpPr>
          <p:nvPr/>
        </p:nvSpPr>
        <p:spPr bwMode="auto">
          <a:xfrm>
            <a:off x="2673350" y="1538288"/>
            <a:ext cx="1081088" cy="1295400"/>
          </a:xfrm>
          <a:prstGeom prst="ellipse">
            <a:avLst/>
          </a:prstGeom>
          <a:noFill/>
          <a:ln w="3810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39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\\aoscpdc\miyoshi\mydocs\papers\20101020wrf-letkf\figs\fi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566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6-hr forecast vs. </a:t>
            </a:r>
            <a:r>
              <a:rPr lang="en-US" altLang="ja-JP" dirty="0" err="1" smtClean="0"/>
              <a:t>radiosondes</a:t>
            </a:r>
            <a:endParaRPr lang="ja-JP" altLang="en-US" dirty="0" smtClean="0"/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971550" y="5732463"/>
            <a:ext cx="720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buFont typeface="Wingdings" pitchFamily="2" charset="2"/>
              <a:buChar char="Ø"/>
            </a:pP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Adaptive inflation</a:t>
            </a: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performs well.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\\aoscpdc\miyoshi\mydocs\papers\20101020wrf-letkf\figs\fig8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836613"/>
            <a:ext cx="4664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\\aoscpdc\miyoshi\mydocs\papers\20101020wrf-letkf\figs\fig8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664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Sensitivity to the ensemble size</a:t>
            </a:r>
            <a:endParaRPr lang="ja-JP" altLang="en-US" dirty="0" smtClean="0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859338" y="4149725"/>
            <a:ext cx="4033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More members, the larger the ensemble spread.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323850" y="4149725"/>
            <a:ext cx="424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Consistently better with more members.</a:t>
            </a: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32830" y="3059668"/>
            <a:ext cx="2258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C00000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relative to GDAS</a:t>
            </a:r>
            <a:endParaRPr lang="ja-JP" altLang="en-US" sz="1800" dirty="0">
              <a:solidFill>
                <a:srgbClr val="C00000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1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aoscpdc\miyoshi\mydocs\papers\20101020wrf-letkf\figs\fig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566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Sensitivity to the ensemble size</a:t>
            </a:r>
            <a:endParaRPr lang="ja-JP" altLang="en-US" smtClean="0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827584" y="5517232"/>
            <a:ext cx="76329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Consistently better with more members</a:t>
            </a:r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temperature, increasing the ensemble size more </a:t>
            </a:r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eaLnBrk="1" hangingPunct="1"/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  than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27 does not show much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improvement.</a:t>
            </a: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Conclusions (1)</a:t>
            </a:r>
            <a:endParaRPr lang="ja-JP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5905500"/>
          </a:xfrm>
        </p:spPr>
        <p:txBody>
          <a:bodyPr/>
          <a:lstStyle/>
          <a:p>
            <a:pPr eaLnBrk="1" hangingPunct="1"/>
            <a:endParaRPr lang="en-US" altLang="ja-JP" i="1" dirty="0" smtClean="0"/>
          </a:p>
          <a:p>
            <a:pPr eaLnBrk="1" hangingPunct="1"/>
            <a:r>
              <a:rPr lang="en-US" altLang="ja-JP" dirty="0" smtClean="0"/>
              <a:t>The WRF-LETKF system performed properly with real observations.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>
                <a:solidFill>
                  <a:srgbClr val="C00000"/>
                </a:solidFill>
              </a:rPr>
              <a:t>Adaptive inflation </a:t>
            </a:r>
            <a:r>
              <a:rPr lang="en-US" altLang="ja-JP" dirty="0" smtClean="0"/>
              <a:t>performed very well.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/>
              <a:t>More ensemble members yielded consistently better analyses.</a:t>
            </a:r>
          </a:p>
          <a:p>
            <a:pPr lvl="1" eaLnBrk="1" hangingPunct="1"/>
            <a:r>
              <a:rPr lang="en-US" altLang="ja-JP" dirty="0" smtClean="0"/>
              <a:t>Roughly linear increase of the computational time</a:t>
            </a:r>
          </a:p>
        </p:txBody>
      </p:sp>
    </p:spTree>
    <p:extLst>
      <p:ext uri="{BB962C8B-B14F-4D97-AF65-F5344CB8AC3E}">
        <p14:creationId xmlns:p14="http://schemas.microsoft.com/office/powerpoint/2010/main" val="650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Ensemble sensitivity</a:t>
            </a:r>
            <a:br>
              <a:rPr kumimoji="1" lang="en-US" altLang="ja-JP" dirty="0" smtClean="0"/>
            </a:br>
            <a:r>
              <a:rPr lang="en-US" altLang="ja-JP" sz="3600" b="0" cap="none" dirty="0" smtClean="0"/>
              <a:t> ̶  estimating </a:t>
            </a:r>
            <a:r>
              <a:rPr lang="en-US" altLang="ja-JP" sz="3600" b="0" cap="none" dirty="0" smtClean="0">
                <a:solidFill>
                  <a:srgbClr val="FF0000"/>
                </a:solidFill>
              </a:rPr>
              <a:t>impact of observations</a:t>
            </a:r>
            <a:r>
              <a:rPr lang="en-US" altLang="ja-JP" sz="3600" b="0" cap="none" dirty="0" smtClean="0"/>
              <a:t>  ̶ </a:t>
            </a: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589240"/>
            <a:ext cx="650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Kunii, Miyoshi and </a:t>
            </a:r>
            <a:r>
              <a:rPr kumimoji="1" lang="en-US" altLang="ja-JP" dirty="0" err="1" smtClean="0"/>
              <a:t>Kalnay</a:t>
            </a:r>
            <a:r>
              <a:rPr kumimoji="1" lang="en-US" altLang="ja-JP" dirty="0" smtClean="0"/>
              <a:t> (2012, </a:t>
            </a:r>
            <a:r>
              <a:rPr kumimoji="1" lang="en-US" altLang="ja-JP" i="1" dirty="0" smtClean="0"/>
              <a:t>Mon. </a:t>
            </a:r>
            <a:r>
              <a:rPr kumimoji="1" lang="en-US" altLang="ja-JP" i="1" dirty="0" err="1" smtClean="0"/>
              <a:t>Wea</a:t>
            </a:r>
            <a:r>
              <a:rPr kumimoji="1" lang="en-US" altLang="ja-JP" i="1" dirty="0" smtClean="0"/>
              <a:t>. Rev.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8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Introduction</a:t>
            </a:r>
            <a:endParaRPr lang="ja-JP" altLang="ja-JP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23850" y="908050"/>
            <a:ext cx="8496300" cy="53228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 smtClean="0"/>
              <a:t>Traditionally</a:t>
            </a:r>
            <a:r>
              <a:rPr lang="en-US" altLang="ja-JP" dirty="0"/>
              <a:t>, </a:t>
            </a:r>
            <a:r>
              <a:rPr lang="en-US" altLang="ja-JP" dirty="0" smtClean="0">
                <a:solidFill>
                  <a:srgbClr val="C00000"/>
                </a:solidFill>
              </a:rPr>
              <a:t>observation </a:t>
            </a:r>
            <a:r>
              <a:rPr lang="en-US" altLang="ja-JP" dirty="0">
                <a:solidFill>
                  <a:srgbClr val="C00000"/>
                </a:solidFill>
              </a:rPr>
              <a:t>impact </a:t>
            </a:r>
            <a:r>
              <a:rPr lang="en-US" altLang="ja-JP" dirty="0"/>
              <a:t>has been estimated by carrying out the data denial </a:t>
            </a:r>
            <a:r>
              <a:rPr lang="en-US" altLang="ja-JP" dirty="0" smtClean="0"/>
              <a:t>experiment (expensive).</a:t>
            </a:r>
          </a:p>
          <a:p>
            <a:pPr lvl="1"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Methods </a:t>
            </a:r>
            <a:r>
              <a:rPr lang="en-US" altLang="ja-JP" dirty="0"/>
              <a:t>to estimate observation impact </a:t>
            </a:r>
            <a:r>
              <a:rPr lang="en-US" altLang="ja-JP" dirty="0" smtClean="0">
                <a:solidFill>
                  <a:srgbClr val="C00000"/>
                </a:solidFill>
              </a:rPr>
              <a:t>without</a:t>
            </a:r>
            <a:r>
              <a:rPr lang="en-US" altLang="ja-JP" dirty="0" smtClean="0"/>
              <a:t> data </a:t>
            </a:r>
            <a:r>
              <a:rPr lang="en-US" altLang="ja-JP" dirty="0"/>
              <a:t>denial </a:t>
            </a:r>
            <a:r>
              <a:rPr lang="en-US" altLang="ja-JP" dirty="0" smtClean="0"/>
              <a:t>experiment:</a:t>
            </a:r>
          </a:p>
          <a:p>
            <a:pPr lvl="1">
              <a:defRPr/>
            </a:pPr>
            <a:r>
              <a:rPr lang="en-US" altLang="ja-JP" dirty="0" err="1"/>
              <a:t>A</a:t>
            </a:r>
            <a:r>
              <a:rPr lang="en-US" altLang="ja-JP" dirty="0" err="1" smtClean="0"/>
              <a:t>djoint</a:t>
            </a:r>
            <a:r>
              <a:rPr lang="en-US" altLang="ja-JP" dirty="0" smtClean="0"/>
              <a:t>-based method </a:t>
            </a:r>
            <a:r>
              <a:rPr lang="en-US" altLang="ja-JP" sz="2400" dirty="0" smtClean="0"/>
              <a:t>(Langland and Baker 2004)</a:t>
            </a:r>
          </a:p>
          <a:p>
            <a:pPr lvl="1">
              <a:defRPr/>
            </a:pPr>
            <a:r>
              <a:rPr lang="en-US" altLang="ja-JP" dirty="0" smtClean="0"/>
              <a:t>Ensemble-based method </a:t>
            </a:r>
            <a:r>
              <a:rPr lang="en-US" altLang="ja-JP" sz="2400" dirty="0" smtClean="0"/>
              <a:t>(Liu and </a:t>
            </a:r>
            <a:r>
              <a:rPr lang="en-US" altLang="ja-JP" sz="2400" dirty="0" err="1" smtClean="0"/>
              <a:t>Kalnay</a:t>
            </a:r>
            <a:r>
              <a:rPr lang="en-US" altLang="ja-JP" sz="2400" dirty="0" smtClean="0"/>
              <a:t> 2008; Li et al. 2010)</a:t>
            </a:r>
          </a:p>
          <a:p>
            <a:pPr lvl="1"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In this study</a:t>
            </a:r>
          </a:p>
          <a:p>
            <a:pPr lvl="1">
              <a:defRPr/>
            </a:pPr>
            <a:r>
              <a:rPr lang="en-US" altLang="ja-JP" dirty="0" smtClean="0"/>
              <a:t>Estimate impact of </a:t>
            </a:r>
            <a:r>
              <a:rPr lang="en-US" altLang="ja-JP" dirty="0" smtClean="0">
                <a:solidFill>
                  <a:srgbClr val="C00000"/>
                </a:solidFill>
              </a:rPr>
              <a:t>real observational data </a:t>
            </a:r>
            <a:r>
              <a:rPr lang="en-US" altLang="ja-JP" dirty="0" smtClean="0"/>
              <a:t>with the WRF-LETKF </a:t>
            </a:r>
            <a:r>
              <a:rPr lang="en-US" altLang="ja-JP" dirty="0"/>
              <a:t>system </a:t>
            </a:r>
            <a:r>
              <a:rPr lang="en-US" altLang="ja-JP" dirty="0" smtClean="0"/>
              <a:t>using the ensemble-based </a:t>
            </a:r>
            <a:r>
              <a:rPr lang="en-US" altLang="ja-JP" dirty="0"/>
              <a:t>method.</a:t>
            </a: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170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798638"/>
            <a:ext cx="52403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10"/>
          <p:cNvSpPr>
            <a:spLocks noGrp="1"/>
          </p:cNvSpPr>
          <p:nvPr>
            <p:ph idx="1"/>
          </p:nvPr>
        </p:nvSpPr>
        <p:spPr>
          <a:xfrm>
            <a:off x="107950" y="836613"/>
            <a:ext cx="8770938" cy="5761037"/>
          </a:xfrm>
        </p:spPr>
        <p:txBody>
          <a:bodyPr/>
          <a:lstStyle/>
          <a:p>
            <a:r>
              <a:rPr lang="en-US" altLang="ja-JP" b="1" smtClean="0">
                <a:solidFill>
                  <a:srgbClr val="006600"/>
                </a:solidFill>
              </a:rPr>
              <a:t>Observation impact </a:t>
            </a:r>
            <a:r>
              <a:rPr lang="en-US" altLang="ja-JP" smtClean="0"/>
              <a:t>is calculated without an adjoint model </a:t>
            </a:r>
            <a:r>
              <a:rPr lang="en-US" altLang="ja-JP" sz="2400" smtClean="0"/>
              <a:t>(Liu and Kalnay 2008; Li et al. 2010)</a:t>
            </a:r>
            <a:r>
              <a:rPr lang="en-US" altLang="ja-JP" sz="3600" smtClean="0"/>
              <a:t>.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endParaRPr lang="en-US" altLang="ja-JP" smtClean="0"/>
          </a:p>
          <a:p>
            <a:r>
              <a:rPr lang="en-US" altLang="ja-JP" smtClean="0"/>
              <a:t>We applied the above method to </a:t>
            </a:r>
            <a:r>
              <a:rPr lang="en-US" altLang="ja-JP" smtClean="0">
                <a:solidFill>
                  <a:srgbClr val="C00000"/>
                </a:solidFill>
              </a:rPr>
              <a:t>real observations </a:t>
            </a:r>
            <a:r>
              <a:rPr lang="en-US" altLang="ja-JP" smtClean="0"/>
              <a:t>using the WRF-LETKF system.</a:t>
            </a:r>
            <a:endParaRPr lang="en-US" altLang="ja-JP" sz="2800" i="1" smtClean="0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Ensemble Sensitivity</a:t>
            </a:r>
            <a:endParaRPr lang="ja-JP" altLang="en-US" smtClean="0"/>
          </a:p>
        </p:txBody>
      </p:sp>
      <p:cxnSp>
        <p:nvCxnSpPr>
          <p:cNvPr id="4101" name="Straight Arrow Connector 12"/>
          <p:cNvCxnSpPr>
            <a:cxnSpLocks noChangeShapeType="1"/>
          </p:cNvCxnSpPr>
          <p:nvPr/>
        </p:nvCxnSpPr>
        <p:spPr bwMode="auto">
          <a:xfrm>
            <a:off x="4664075" y="2085975"/>
            <a:ext cx="0" cy="576263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5110163" y="2308225"/>
            <a:ext cx="267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66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This difference comes from obs at 00hr</a:t>
            </a:r>
            <a:endParaRPr lang="ja-JP" altLang="en-US" sz="2000">
              <a:solidFill>
                <a:srgbClr val="0066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3782760"/>
            <a:ext cx="4392488" cy="1322157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6056" y="4095410"/>
            <a:ext cx="4048288" cy="1009507"/>
          </a:xfrm>
          <a:prstGeom prst="rect">
            <a:avLst/>
          </a:prstGeom>
          <a:blipFill rotWithShape="1">
            <a:blip r:embed="rId5" cstate="print"/>
            <a:stretch>
              <a:fillRect l="-452" b="-4848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01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settings</a:t>
            </a:r>
            <a:endParaRPr lang="ja-JP" altLang="ja-JP" smtClean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69913" y="2852738"/>
            <a:ext cx="2922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Arial" pitchFamily="34" charset="0"/>
                <a:cs typeface="Arial" pitchFamily="34" charset="0"/>
              </a:rPr>
              <a:t>TY0813 (SINLAKU)</a:t>
            </a:r>
          </a:p>
        </p:txBody>
      </p:sp>
      <p:pic>
        <p:nvPicPr>
          <p:cNvPr id="6148" name="Picture 2" descr="中心気圧時系列グラフ：&#10;台風200813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13113"/>
            <a:ext cx="43195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854200" y="6027738"/>
            <a:ext cx="94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pitchFamily="34" charset="0"/>
                <a:cs typeface="Arial" pitchFamily="34" charset="0"/>
              </a:rPr>
              <a:t>Track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6516688" y="5986463"/>
            <a:ext cx="102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pitchFamily="34" charset="0"/>
                <a:cs typeface="Arial" pitchFamily="34" charset="0"/>
              </a:rPr>
              <a:t>MSLP</a:t>
            </a:r>
          </a:p>
        </p:txBody>
      </p:sp>
      <p:pic>
        <p:nvPicPr>
          <p:cNvPr id="6151" name="Picture 2" descr="台風経路図（小）&#10;(台風200813号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422650"/>
            <a:ext cx="352901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07950" y="836613"/>
            <a:ext cx="8350250" cy="2232025"/>
          </a:xfrm>
        </p:spPr>
        <p:txBody>
          <a:bodyPr/>
          <a:lstStyle/>
          <a:p>
            <a:pPr>
              <a:defRPr/>
            </a:pPr>
            <a:r>
              <a:rPr lang="en-US" altLang="ja-JP" i="1" u="sng" dirty="0" smtClean="0"/>
              <a:t>OBSIMP settings</a:t>
            </a:r>
          </a:p>
          <a:p>
            <a:pPr marL="0" indent="0">
              <a:buFontTx/>
              <a:buNone/>
              <a:defRPr/>
            </a:pPr>
            <a:endParaRPr lang="en-US" altLang="ja-JP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0825" y="1412875"/>
          <a:ext cx="8640764" cy="91440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20382"/>
                <a:gridCol w="4320382"/>
              </a:tblGrid>
              <a:tr h="45720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Verification </a:t>
                      </a:r>
                      <a:r>
                        <a:rPr kumimoji="1" lang="en-US" altLang="ja-JP" sz="2400" baseline="0" dirty="0" smtClean="0"/>
                        <a:t>time</a:t>
                      </a:r>
                      <a:endParaRPr kumimoji="1" lang="ja-JP" altLang="en-US" sz="24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aseline="0" dirty="0" smtClean="0"/>
                        <a:t>12 h</a:t>
                      </a:r>
                      <a:endParaRPr kumimoji="1" lang="ja-JP" altLang="en-US" sz="24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Norm</a:t>
                      </a:r>
                      <a:endParaRPr kumimoji="1" lang="ja-JP" altLang="en-US" sz="24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Kinetic</a:t>
                      </a:r>
                      <a:r>
                        <a:rPr kumimoji="1" lang="en-US" altLang="ja-JP" sz="2400" baseline="0" dirty="0" smtClean="0"/>
                        <a:t> Energy (KE)</a:t>
                      </a:r>
                      <a:endParaRPr kumimoji="1" lang="ja-JP" altLang="en-US" sz="24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</a:tbl>
          </a:graphicData>
        </a:graphic>
      </p:graphicFrame>
      <p:sp>
        <p:nvSpPr>
          <p:cNvPr id="6160" name="Oval 4"/>
          <p:cNvSpPr>
            <a:spLocks noChangeArrowheads="1"/>
          </p:cNvSpPr>
          <p:nvPr/>
        </p:nvSpPr>
        <p:spPr bwMode="auto">
          <a:xfrm rot="-786466">
            <a:off x="5222875" y="3875088"/>
            <a:ext cx="688975" cy="2152650"/>
          </a:xfrm>
          <a:prstGeom prst="ellips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2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Total observation impacts</a:t>
            </a:r>
            <a:endParaRPr lang="ja-JP" altLang="ja-JP" smtClean="0"/>
          </a:p>
        </p:txBody>
      </p:sp>
      <p:pic>
        <p:nvPicPr>
          <p:cNvPr id="7171" name="Picture 3" descr="C:\Users\Masaru KUNII\Dropbox\Work\My Paper\2011_OBSIMP(MWR)\Figure_rev\T00FT18N01_SELF_obsimp_sum_2008090812-2008091300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916113"/>
            <a:ext cx="830103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0825" y="955675"/>
            <a:ext cx="8642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800"/>
              <a:t>The observation impacts and the number of observations</a:t>
            </a:r>
          </a:p>
          <a:p>
            <a:pPr algn="ctr"/>
            <a:r>
              <a:rPr lang="en-US" altLang="ja-JP" sz="2000"/>
              <a:t>(summed from 1200 UTC 8 September to 0000 UTC 13 September 2008) </a:t>
            </a:r>
          </a:p>
        </p:txBody>
      </p:sp>
    </p:spTree>
    <p:extLst>
      <p:ext uri="{BB962C8B-B14F-4D97-AF65-F5344CB8AC3E}">
        <p14:creationId xmlns:p14="http://schemas.microsoft.com/office/powerpoint/2010/main" val="38089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51520" y="2636912"/>
            <a:ext cx="8640960" cy="3024336"/>
          </a:xfrm>
          <a:prstGeom prst="roundRect">
            <a:avLst>
              <a:gd name="adj" fmla="val 5090"/>
            </a:avLst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altLang="ja-JP" sz="2800" u="sng" dirty="0" smtClean="0">
                <a:solidFill>
                  <a:srgbClr val="0000FF"/>
                </a:solidFill>
              </a:rPr>
              <a:t>WRF-LETKF system 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(Miyoshi and Kunii 2012)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LETKF: Local Ensemble Transform </a:t>
            </a:r>
            <a:r>
              <a:rPr lang="en-US" altLang="ja-JP" sz="2000" dirty="0" err="1" smtClean="0"/>
              <a:t>Kalman</a:t>
            </a:r>
            <a:r>
              <a:rPr lang="en-US" altLang="ja-JP" sz="2000" dirty="0" smtClean="0"/>
              <a:t> Filter (Hunt et al. 2007)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Adaptive inflation method (Miyoshi 2011)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en-US" altLang="ja-JP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Estimating observation impact</a:t>
            </a:r>
            <a:r>
              <a:rPr kumimoji="1" lang="en-US" altLang="ja-JP" sz="2800" b="0" i="0" u="sng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using the ensemble-based method </a:t>
            </a:r>
            <a:r>
              <a:rPr kumimoji="1" lang="en-US" altLang="ja-JP" sz="2000" b="0" i="0" u="sng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(Kunii et al. 2012)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ja-JP" sz="2000" dirty="0" smtClean="0"/>
              <a:t>Based </a:t>
            </a:r>
            <a:r>
              <a:rPr lang="en-US" altLang="ja-JP" sz="2000" dirty="0"/>
              <a:t>on the ensemble sensitivity method </a:t>
            </a:r>
            <a:r>
              <a:rPr lang="en-US" altLang="ja-JP" sz="2000" dirty="0" smtClean="0"/>
              <a:t>of Liu and </a:t>
            </a:r>
            <a:r>
              <a:rPr lang="en-US" altLang="ja-JP" sz="2000" dirty="0" err="1" smtClean="0"/>
              <a:t>Kalnay</a:t>
            </a:r>
            <a:r>
              <a:rPr lang="en-US" altLang="ja-JP" sz="2000" dirty="0" smtClean="0"/>
              <a:t> (2008</a:t>
            </a:r>
            <a:r>
              <a:rPr lang="en-US" altLang="ja-JP" sz="2000" dirty="0" smtClean="0"/>
              <a:t>)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Goals and approaches</a:t>
            </a:r>
            <a:endParaRPr kumimoji="1" lang="ja-JP" alt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71600" y="1124744"/>
            <a:ext cx="7200800" cy="122413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Goal: Improve TC forecasts by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improving the initial</a:t>
            </a:r>
            <a:r>
              <a:rPr kumimoji="1" lang="en-US" altLang="ja-JP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conditions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Masaru KUNII\Dropbox\Work\My Paper\2011_OBSIMP(MWR)\Figure_rev\T00FT18N01_SELF\SPSS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81317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Users\Masaru KUNII\Dropbox\Work\My Paper\2011_OBSIMP(MWR)\Figure_rev\T00FT18N01_SELF\ADPU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0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Users\Masaru KUNII\Dropbox\Work\My Paper\2011_OBSIMP(MWR)\Figure_rev\T00FT18N01_SELF\SATW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81317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miyoshi\Desktop\guess-200809101800_ft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b="7623"/>
          <a:stretch>
            <a:fillRect/>
          </a:stretch>
        </p:blipFill>
        <p:spPr bwMode="auto">
          <a:xfrm>
            <a:off x="381000" y="1196975"/>
            <a:ext cx="4191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Impacts of each observation</a:t>
            </a:r>
            <a:endParaRPr lang="ja-JP" altLang="ja-JP" smtClean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235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00UTC Sep. 11 2008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829175" y="693738"/>
            <a:ext cx="377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Forecast error reduction (J/kg, KE)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7019925" y="1198563"/>
            <a:ext cx="1279525" cy="461962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SONDE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820738" y="4076700"/>
            <a:ext cx="852487" cy="461963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AMV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5003800" y="4076700"/>
            <a:ext cx="1347788" cy="461963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SPSSMI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107950" y="2324100"/>
            <a:ext cx="142716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Sinlaku</a:t>
            </a:r>
            <a:endParaRPr lang="ja-JP" altLang="en-US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 rot="5400000">
            <a:off x="3963987" y="43100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20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 rot="5400000">
            <a:off x="3992562" y="5827713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200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7" name="TextBox 17"/>
          <p:cNvSpPr txBox="1">
            <a:spLocks noChangeArrowheads="1"/>
          </p:cNvSpPr>
          <p:nvPr/>
        </p:nvSpPr>
        <p:spPr bwMode="auto">
          <a:xfrm rot="5400000">
            <a:off x="8138319" y="1515269"/>
            <a:ext cx="1370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20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8" name="TextBox 18"/>
          <p:cNvSpPr txBox="1">
            <a:spLocks noChangeArrowheads="1"/>
          </p:cNvSpPr>
          <p:nvPr/>
        </p:nvSpPr>
        <p:spPr bwMode="auto">
          <a:xfrm rot="5400000">
            <a:off x="8168481" y="3032919"/>
            <a:ext cx="130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200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09" name="TextBox 19"/>
          <p:cNvSpPr txBox="1">
            <a:spLocks noChangeArrowheads="1"/>
          </p:cNvSpPr>
          <p:nvPr/>
        </p:nvSpPr>
        <p:spPr bwMode="auto">
          <a:xfrm rot="5400000">
            <a:off x="8139112" y="431006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20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210" name="TextBox 20"/>
          <p:cNvSpPr txBox="1">
            <a:spLocks noChangeArrowheads="1"/>
          </p:cNvSpPr>
          <p:nvPr/>
        </p:nvSpPr>
        <p:spPr bwMode="auto">
          <a:xfrm rot="5400000">
            <a:off x="8167687" y="5827713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200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9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Targeted norm</a:t>
            </a:r>
            <a:endParaRPr lang="ja-JP" altLang="ja-JP" smtClean="0"/>
          </a:p>
        </p:txBody>
      </p:sp>
      <p:pic>
        <p:nvPicPr>
          <p:cNvPr id="9219" name="Content Placeholder 4" descr="C:\Users\Masaru KUNII\Dropbox\Work\My Paper\2011_OBSIMP(MWR)\Figure_rev\Targeted_nor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8213725" cy="3608388"/>
          </a:xfrm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427538" y="6275388"/>
            <a:ext cx="458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Target area (10°</a:t>
            </a:r>
            <a:r>
              <a:rPr lang="ja-JP" altLang="en-US" sz="2000"/>
              <a:t> </a:t>
            </a:r>
            <a:r>
              <a:rPr lang="en-US" altLang="ja-JP" sz="2000"/>
              <a:t>by 10°) around Sinlaku</a:t>
            </a:r>
          </a:p>
        </p:txBody>
      </p:sp>
      <p:cxnSp>
        <p:nvCxnSpPr>
          <p:cNvPr id="9221" name="Straight Arrow Connector 10"/>
          <p:cNvCxnSpPr>
            <a:cxnSpLocks noChangeShapeType="1"/>
            <a:stCxn id="9220" idx="0"/>
          </p:cNvCxnSpPr>
          <p:nvPr/>
        </p:nvCxnSpPr>
        <p:spPr bwMode="auto">
          <a:xfrm flipH="1" flipV="1">
            <a:off x="5651500" y="4941888"/>
            <a:ext cx="1069975" cy="133350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1412776"/>
            <a:ext cx="3905620" cy="84914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223" name="TextBox 14"/>
          <p:cNvSpPr txBox="1">
            <a:spLocks noChangeArrowheads="1"/>
          </p:cNvSpPr>
          <p:nvPr/>
        </p:nvSpPr>
        <p:spPr bwMode="auto">
          <a:xfrm>
            <a:off x="250825" y="895350"/>
            <a:ext cx="3795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Targeted kinetic energy norm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716463" y="1089025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/>
              <a:t>The observation impact is estimated for </a:t>
            </a:r>
            <a:r>
              <a:rPr lang="en-US" altLang="ja-JP">
                <a:solidFill>
                  <a:srgbClr val="C00000"/>
                </a:solidFill>
              </a:rPr>
              <a:t>a particular weather event</a:t>
            </a:r>
            <a:r>
              <a:rPr lang="en-US" altLang="ja-JP"/>
              <a:t>.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4356100" y="1412875"/>
            <a:ext cx="287338" cy="647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Dropsonde OBS in T-PARC2008</a:t>
            </a:r>
            <a:endParaRPr lang="ja-JP" altLang="ja-JP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990600"/>
            <a:ext cx="8235950" cy="2366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ja-JP" dirty="0" smtClean="0"/>
              <a:t>T-PARC2008</a:t>
            </a:r>
            <a:endParaRPr lang="en-US" altLang="ja-JP" dirty="0"/>
          </a:p>
          <a:p>
            <a:pPr lvl="1">
              <a:defRPr/>
            </a:pPr>
            <a:r>
              <a:rPr lang="en-US" altLang="ja-JP" dirty="0" smtClean="0"/>
              <a:t>THORPEX Pacific Asian Regional Campaign</a:t>
            </a:r>
          </a:p>
          <a:p>
            <a:pPr lvl="1">
              <a:defRPr/>
            </a:pPr>
            <a:r>
              <a:rPr lang="en-US" altLang="ja-JP" dirty="0"/>
              <a:t>Research the mechanism of genesis, </a:t>
            </a:r>
            <a:r>
              <a:rPr lang="en-US" altLang="ja-JP" dirty="0" err="1"/>
              <a:t>recurvature</a:t>
            </a:r>
            <a:r>
              <a:rPr lang="en-US" altLang="ja-JP" dirty="0"/>
              <a:t> and </a:t>
            </a:r>
            <a:r>
              <a:rPr lang="en-US" altLang="ja-JP" dirty="0" err="1"/>
              <a:t>extratropical</a:t>
            </a:r>
            <a:r>
              <a:rPr lang="en-US" altLang="ja-JP" dirty="0"/>
              <a:t> transition for tropical cyclones in the northwestern Pacific.</a:t>
            </a:r>
          </a:p>
          <a:p>
            <a:pPr lvl="1">
              <a:defRPr/>
            </a:pPr>
            <a:r>
              <a:rPr lang="en-US" altLang="ja-JP" dirty="0"/>
              <a:t>Improve the performance of numerical weather prediction for  tropical cyclones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pic>
        <p:nvPicPr>
          <p:cNvPr id="10244" name="Picture 4" descr="T0813_obs_mt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42481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363" y="5300663"/>
            <a:ext cx="3744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/>
              <a:t>--</a:t>
            </a:r>
            <a:r>
              <a:rPr lang="ja-JP" altLang="en-US" sz="1800" dirty="0"/>
              <a:t> </a:t>
            </a:r>
            <a:r>
              <a:rPr lang="en-US" altLang="ja-JP" sz="1800" dirty="0"/>
              <a:t>: Best track</a:t>
            </a:r>
          </a:p>
          <a:p>
            <a:pPr>
              <a:defRPr/>
            </a:pPr>
            <a:r>
              <a:rPr lang="en-US" sz="1800" dirty="0">
                <a:solidFill>
                  <a:srgbClr val="FF00FF"/>
                </a:solidFill>
              </a:rPr>
              <a:t>+</a:t>
            </a:r>
            <a:r>
              <a:rPr lang="en-US" sz="1800" dirty="0"/>
              <a:t> : Falcon</a:t>
            </a:r>
          </a:p>
          <a:p>
            <a:pPr>
              <a:defRPr/>
            </a:pPr>
            <a:r>
              <a:rPr lang="en-US" sz="1800" dirty="0">
                <a:solidFill>
                  <a:srgbClr val="00FF00"/>
                </a:solidFill>
              </a:rPr>
              <a:t>+</a:t>
            </a:r>
            <a:r>
              <a:rPr lang="en-US" sz="1800" dirty="0"/>
              <a:t> : P-3, WC-130, DOTSTAR</a:t>
            </a:r>
          </a:p>
          <a:p>
            <a:pPr>
              <a:defRPr/>
            </a:pPr>
            <a:r>
              <a:rPr lang="ja-JP" altLang="en-US" sz="1800" dirty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ｺﾞｼｯｸE" pitchFamily="50" charset="-128"/>
                <a:ea typeface="HGSｺﾞｼｯｸE" pitchFamily="50" charset="-128"/>
              </a:rPr>
              <a:t>● </a:t>
            </a:r>
            <a:r>
              <a:rPr lang="ja-JP" altLang="en-US" sz="1800" dirty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</a:t>
            </a:r>
            <a:r>
              <a:rPr lang="ja-JP" altLang="en-US" sz="1800" dirty="0">
                <a:latin typeface="+mj-lt"/>
                <a:ea typeface="HGSｺﾞｼｯｸE" pitchFamily="50" charset="-128"/>
              </a:rPr>
              <a:t>：</a:t>
            </a:r>
            <a:r>
              <a:rPr lang="en-US" altLang="ja-JP" sz="1800" dirty="0">
                <a:latin typeface="+mj-lt"/>
                <a:ea typeface="HGSｺﾞｼｯｸE" pitchFamily="50" charset="-128"/>
              </a:rPr>
              <a:t>JMA Observatories and Vessels</a:t>
            </a:r>
          </a:p>
        </p:txBody>
      </p:sp>
      <p:pic>
        <p:nvPicPr>
          <p:cNvPr id="1024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21050"/>
            <a:ext cx="16208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73500"/>
            <a:ext cx="5397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8288"/>
            <a:ext cx="1898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2163"/>
            <a:ext cx="12652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4959350" y="4546600"/>
            <a:ext cx="938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pitchFamily="34" charset="0"/>
                <a:cs typeface="Arial" pitchFamily="34" charset="0"/>
              </a:rPr>
              <a:t>Aircrafts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7681913" y="5389563"/>
            <a:ext cx="88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pitchFamily="34" charset="0"/>
                <a:cs typeface="Arial" pitchFamily="34" charset="0"/>
              </a:rPr>
              <a:t>Vessels</a:t>
            </a:r>
          </a:p>
        </p:txBody>
      </p:sp>
    </p:spTree>
    <p:extLst>
      <p:ext uri="{BB962C8B-B14F-4D97-AF65-F5344CB8AC3E}">
        <p14:creationId xmlns:p14="http://schemas.microsoft.com/office/powerpoint/2010/main" val="1715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</a:rPr>
              <a:t>Impact of dropsondes on Sinlaku</a:t>
            </a:r>
            <a:endParaRPr lang="ja-JP" altLang="ja-JP" smtClean="0"/>
          </a:p>
        </p:txBody>
      </p:sp>
      <p:pic>
        <p:nvPicPr>
          <p:cNvPr id="11267" name="Picture 3" descr="C:\Users\Masaru KUNII\Dropbox\Work\My Paper\2011_OBSIMP(MWR)\Figure_rev\T03FT18N01_SELF\P-3\P-3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1888" y="2162175"/>
            <a:ext cx="34734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Masaru KUNII\Dropbox\Work\My Paper\2011_OBSIMP(MWR)\Figure_rev\T03FT18N01_SELF\FALCON\FALCON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0050" y="1928813"/>
            <a:ext cx="34750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Documents and Settings\mkunii\My Documents\Dropbox\Work\My Paper\2011_OBSIMP(MWR)\Figure_rev\T03FT18N01_SELF_rev\200809100600\C-130\C-130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5462" y="2162175"/>
            <a:ext cx="34734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375" y="981075"/>
            <a:ext cx="4378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impacts</a:t>
            </a:r>
            <a:endParaRPr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8243888" y="5426075"/>
            <a:ext cx="9699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140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323850" y="1589088"/>
            <a:ext cx="2430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06 UTC Sep. 10 2008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3230563" y="1589088"/>
            <a:ext cx="242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00 UTC Sep. 11 2008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6183313" y="1589088"/>
            <a:ext cx="242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06 UTC Sep. 11 2008</a:t>
            </a: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1692275" y="2101850"/>
            <a:ext cx="112712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ja-JP" altLang="ja-JP"/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4668838" y="2101850"/>
            <a:ext cx="112712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ja-JP" altLang="ja-JP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7427913" y="2071688"/>
            <a:ext cx="112871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ja-JP" altLang="ja-JP"/>
          </a:p>
        </p:txBody>
      </p:sp>
      <p:sp>
        <p:nvSpPr>
          <p:cNvPr id="11278" name="TextBox 1"/>
          <p:cNvSpPr txBox="1">
            <a:spLocks noChangeArrowheads="1"/>
          </p:cNvSpPr>
          <p:nvPr/>
        </p:nvSpPr>
        <p:spPr bwMode="auto">
          <a:xfrm>
            <a:off x="8170863" y="1825625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140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84789" y="2205038"/>
            <a:ext cx="3679700" cy="3528218"/>
          </a:xfrm>
          <a:prstGeom prst="roundRect">
            <a:avLst/>
          </a:prstGeom>
          <a:solidFill>
            <a:srgbClr val="FFCCCC">
              <a:alpha val="50000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12213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Impact of </a:t>
            </a:r>
            <a:r>
              <a:rPr lang="en-US" altLang="ja-JP" dirty="0" err="1" smtClean="0">
                <a:solidFill>
                  <a:schemeClr val="tx1"/>
                </a:solidFill>
              </a:rPr>
              <a:t>dropsondes</a:t>
            </a:r>
            <a:r>
              <a:rPr lang="en-US" altLang="ja-JP" dirty="0" smtClean="0">
                <a:solidFill>
                  <a:schemeClr val="tx1"/>
                </a:solidFill>
              </a:rPr>
              <a:t> on </a:t>
            </a:r>
            <a:r>
              <a:rPr lang="en-US" altLang="ja-JP" dirty="0" err="1" smtClean="0">
                <a:solidFill>
                  <a:schemeClr val="tx1"/>
                </a:solidFill>
              </a:rPr>
              <a:t>Sinlaku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3" descr="C:\Users\miyoshi\Desktop\DOTSTAR_2008091100_FT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r="12679"/>
          <a:stretch>
            <a:fillRect/>
          </a:stretch>
        </p:blipFill>
        <p:spPr bwMode="auto">
          <a:xfrm>
            <a:off x="0" y="1054100"/>
            <a:ext cx="5284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3375" y="823913"/>
            <a:ext cx="42243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</a:t>
            </a:r>
            <a:endParaRPr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4" name="TextBox 25"/>
          <p:cNvSpPr txBox="1">
            <a:spLocks noChangeArrowheads="1"/>
          </p:cNvSpPr>
          <p:nvPr/>
        </p:nvSpPr>
        <p:spPr bwMode="auto">
          <a:xfrm>
            <a:off x="2339975" y="3711575"/>
            <a:ext cx="142716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Sinlaku</a:t>
            </a:r>
            <a:endParaRPr lang="ja-JP" altLang="en-US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4637088" y="981075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4748213" y="63119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5522913" y="2420938"/>
            <a:ext cx="32972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/>
              <a:t>Do the impact estimates correspond </a:t>
            </a:r>
            <a:r>
              <a:rPr lang="en-US" altLang="ja-JP" sz="2000" dirty="0"/>
              <a:t>to </a:t>
            </a:r>
            <a:r>
              <a:rPr lang="en-US" altLang="ja-JP" sz="2000" dirty="0" smtClean="0"/>
              <a:t>actual degradation </a:t>
            </a:r>
            <a:r>
              <a:rPr lang="en-US" altLang="ja-JP" sz="2000" dirty="0"/>
              <a:t>or improvement of the forecast ? </a:t>
            </a:r>
          </a:p>
          <a:p>
            <a:pPr algn="ctr" eaLnBrk="1" hangingPunct="1"/>
            <a:endParaRPr lang="en-US" altLang="ja-JP" sz="2000" dirty="0"/>
          </a:p>
          <a:p>
            <a:pPr algn="ctr" eaLnBrk="1" hangingPunct="1"/>
            <a:endParaRPr lang="en-US" altLang="ja-JP" sz="2000" dirty="0"/>
          </a:p>
          <a:p>
            <a:pPr algn="ctr" eaLnBrk="1" hangingPunct="1"/>
            <a:endParaRPr lang="en-US" altLang="ja-JP" sz="2000" dirty="0"/>
          </a:p>
          <a:p>
            <a:pPr eaLnBrk="1" hangingPunct="1"/>
            <a:r>
              <a:rPr lang="en-US" altLang="ja-JP" sz="2000" dirty="0"/>
              <a:t>OSE Experiment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2000" dirty="0"/>
              <a:t>  Denying 5 </a:t>
            </a:r>
            <a:r>
              <a:rPr lang="en-US" altLang="ja-JP" sz="2000" dirty="0" smtClean="0">
                <a:solidFill>
                  <a:srgbClr val="C00000"/>
                </a:solidFill>
              </a:rPr>
              <a:t>negative-imp </a:t>
            </a:r>
            <a:r>
              <a:rPr lang="en-US" altLang="ja-JP" sz="2000" dirty="0" err="1">
                <a:solidFill>
                  <a:srgbClr val="C00000"/>
                </a:solidFill>
              </a:rPr>
              <a:t>obs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ja-JP" sz="2000" dirty="0"/>
              <a:t>  Denying 5 </a:t>
            </a:r>
            <a:r>
              <a:rPr lang="en-US" altLang="ja-JP" sz="2000" dirty="0" smtClean="0">
                <a:solidFill>
                  <a:srgbClr val="0000FF"/>
                </a:solidFill>
              </a:rPr>
              <a:t>positive-imp </a:t>
            </a:r>
            <a:r>
              <a:rPr lang="en-US" altLang="ja-JP" sz="2000" dirty="0" err="1">
                <a:solidFill>
                  <a:srgbClr val="0000FF"/>
                </a:solidFill>
              </a:rPr>
              <a:t>obs</a:t>
            </a:r>
            <a:r>
              <a:rPr lang="en-US" altLang="ja-JP" sz="2000" dirty="0"/>
              <a:t> </a:t>
            </a: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6949281" y="3753569"/>
            <a:ext cx="287338" cy="6477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Masaru KUNII\Dropbox\Work\My Paper\2011_OBSIMP(MWR)\Figure\DN1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7944" y="1326357"/>
            <a:ext cx="53435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OSE (denying </a:t>
            </a:r>
            <a:r>
              <a:rPr lang="en-US" altLang="ja-JP" dirty="0" smtClean="0">
                <a:solidFill>
                  <a:srgbClr val="C00000"/>
                </a:solidFill>
              </a:rPr>
              <a:t>negative-impact </a:t>
            </a:r>
            <a:r>
              <a:rPr lang="en-US" altLang="ja-JP" dirty="0" err="1" smtClean="0">
                <a:solidFill>
                  <a:srgbClr val="C00000"/>
                </a:solidFill>
              </a:rPr>
              <a:t>obs</a:t>
            </a:r>
            <a:r>
              <a:rPr lang="en-US" altLang="ja-JP" dirty="0" smtClean="0"/>
              <a:t>)</a:t>
            </a:r>
            <a:endParaRPr lang="ja-JP" altLang="ja-JP" dirty="0" smtClean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ja-JP" smtClean="0"/>
          </a:p>
        </p:txBody>
      </p:sp>
      <p:pic>
        <p:nvPicPr>
          <p:cNvPr id="13317" name="Picture 3" descr="C:\Users\miyoshi\Desktop\DOTSTAR_2008091100_FT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r="23451"/>
          <a:stretch>
            <a:fillRect/>
          </a:stretch>
        </p:blipFill>
        <p:spPr bwMode="auto">
          <a:xfrm>
            <a:off x="0" y="1054100"/>
            <a:ext cx="4464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 bwMode="auto">
          <a:xfrm>
            <a:off x="1657350" y="5229225"/>
            <a:ext cx="360363" cy="360363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1571625" y="5676900"/>
            <a:ext cx="358775" cy="360363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2265363" y="5759450"/>
            <a:ext cx="360362" cy="360363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&quot;No&quot; Symbol 7"/>
          <p:cNvSpPr/>
          <p:nvPr/>
        </p:nvSpPr>
        <p:spPr bwMode="auto">
          <a:xfrm>
            <a:off x="3203575" y="5497513"/>
            <a:ext cx="360363" cy="358775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2816225" y="4178300"/>
            <a:ext cx="360363" cy="360363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33375" y="823913"/>
            <a:ext cx="42243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</a:t>
            </a:r>
            <a:endParaRPr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588" y="879475"/>
            <a:ext cx="3865562" cy="8302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Typhoon track forecast is actually improved!!</a:t>
            </a:r>
            <a:endParaRPr lang="ja-JP" altLang="en-US" b="1" dirty="0">
              <a:solidFill>
                <a:srgbClr val="FF0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25" name="TextBox 17"/>
          <p:cNvSpPr txBox="1">
            <a:spLocks noChangeArrowheads="1"/>
          </p:cNvSpPr>
          <p:nvPr/>
        </p:nvSpPr>
        <p:spPr bwMode="auto">
          <a:xfrm>
            <a:off x="4954588" y="1755775"/>
            <a:ext cx="156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OSE forecast</a:t>
            </a:r>
            <a:endParaRPr lang="ja-JP" altLang="en-US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26" name="TextBox 18"/>
          <p:cNvSpPr txBox="1">
            <a:spLocks noChangeArrowheads="1"/>
          </p:cNvSpPr>
          <p:nvPr/>
        </p:nvSpPr>
        <p:spPr bwMode="auto">
          <a:xfrm>
            <a:off x="6956425" y="1709738"/>
            <a:ext cx="191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36-h forecasts</a:t>
            </a:r>
            <a:endParaRPr lang="ja-JP" altLang="en-US"/>
          </a:p>
        </p:txBody>
      </p:sp>
      <p:sp>
        <p:nvSpPr>
          <p:cNvPr id="13327" name="TextBox 25"/>
          <p:cNvSpPr txBox="1">
            <a:spLocks noChangeArrowheads="1"/>
          </p:cNvSpPr>
          <p:nvPr/>
        </p:nvSpPr>
        <p:spPr bwMode="auto">
          <a:xfrm>
            <a:off x="2339975" y="3711575"/>
            <a:ext cx="142716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Sinlaku</a:t>
            </a:r>
            <a:endParaRPr lang="ja-JP" altLang="en-US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3328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7092950" y="2420938"/>
            <a:ext cx="287338" cy="215900"/>
          </a:xfrm>
          <a:prstGeom prst="straightConnector1">
            <a:avLst/>
          </a:prstGeom>
          <a:noFill/>
          <a:ln w="317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TextBox 28"/>
          <p:cNvSpPr txBox="1">
            <a:spLocks noChangeArrowheads="1"/>
          </p:cNvSpPr>
          <p:nvPr/>
        </p:nvSpPr>
        <p:spPr bwMode="auto">
          <a:xfrm>
            <a:off x="4972050" y="4122738"/>
            <a:ext cx="1560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Original forecast</a:t>
            </a:r>
            <a:endParaRPr lang="ja-JP" altLang="en-US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3330" name="Straight Arrow Connector 29"/>
          <p:cNvCxnSpPr>
            <a:cxnSpLocks noChangeShapeType="1"/>
          </p:cNvCxnSpPr>
          <p:nvPr/>
        </p:nvCxnSpPr>
        <p:spPr bwMode="auto">
          <a:xfrm>
            <a:off x="5305425" y="2514600"/>
            <a:ext cx="430213" cy="193675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Arrow Connector 30"/>
          <p:cNvCxnSpPr>
            <a:cxnSpLocks noChangeShapeType="1"/>
          </p:cNvCxnSpPr>
          <p:nvPr/>
        </p:nvCxnSpPr>
        <p:spPr bwMode="auto">
          <a:xfrm flipV="1">
            <a:off x="5292725" y="3284538"/>
            <a:ext cx="431800" cy="893762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2" name="TextBox 31"/>
          <p:cNvSpPr txBox="1">
            <a:spLocks noChangeArrowheads="1"/>
          </p:cNvSpPr>
          <p:nvPr/>
        </p:nvSpPr>
        <p:spPr bwMode="auto">
          <a:xfrm>
            <a:off x="7380288" y="2133600"/>
            <a:ext cx="1562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Observedtrack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746875" y="3933825"/>
            <a:ext cx="633413" cy="496888"/>
          </a:xfrm>
          <a:prstGeom prst="ellipse">
            <a:avLst/>
          </a:prstGeom>
          <a:noFill/>
          <a:ln>
            <a:solidFill>
              <a:srgbClr val="0099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334" name="TextBox 2"/>
          <p:cNvSpPr txBox="1">
            <a:spLocks noChangeArrowheads="1"/>
          </p:cNvSpPr>
          <p:nvPr/>
        </p:nvSpPr>
        <p:spPr bwMode="auto">
          <a:xfrm>
            <a:off x="6804025" y="3563938"/>
            <a:ext cx="85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99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FT=12</a:t>
            </a:r>
          </a:p>
        </p:txBody>
      </p:sp>
    </p:spTree>
    <p:extLst>
      <p:ext uri="{BB962C8B-B14F-4D97-AF65-F5344CB8AC3E}">
        <p14:creationId xmlns:p14="http://schemas.microsoft.com/office/powerpoint/2010/main" val="2152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Masaru KUNII\Dropbox\Work\My Paper\2011_OBSIMP(MWR)\Figure\DP12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3181" y="1327944"/>
            <a:ext cx="5330825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OSE (</a:t>
            </a:r>
            <a:r>
              <a:rPr lang="en-US" altLang="ja-JP" dirty="0" smtClean="0">
                <a:solidFill>
                  <a:schemeClr val="tx1"/>
                </a:solidFill>
              </a:rPr>
              <a:t>denying</a:t>
            </a:r>
            <a:r>
              <a:rPr lang="en-US" altLang="ja-JP" dirty="0" smtClean="0">
                <a:solidFill>
                  <a:schemeClr val="accent2"/>
                </a:solidFill>
              </a:rPr>
              <a:t> positive-impact </a:t>
            </a:r>
            <a:r>
              <a:rPr lang="en-US" altLang="ja-JP" dirty="0" err="1" smtClean="0">
                <a:solidFill>
                  <a:schemeClr val="accent2"/>
                </a:solidFill>
              </a:rPr>
              <a:t>obs</a:t>
            </a:r>
            <a:r>
              <a:rPr lang="en-US" altLang="ja-JP" dirty="0" smtClean="0"/>
              <a:t>)</a:t>
            </a:r>
            <a:endParaRPr lang="ja-JP" altLang="ja-JP" dirty="0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ja-JP" smtClean="0"/>
          </a:p>
        </p:txBody>
      </p:sp>
      <p:pic>
        <p:nvPicPr>
          <p:cNvPr id="14341" name="Picture 3" descr="C:\Users\miyoshi\Desktop\DOTSTAR_2008091100_FT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r="23451"/>
          <a:stretch>
            <a:fillRect/>
          </a:stretch>
        </p:blipFill>
        <p:spPr bwMode="auto">
          <a:xfrm>
            <a:off x="0" y="1054100"/>
            <a:ext cx="4464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 bwMode="auto">
          <a:xfrm>
            <a:off x="1390650" y="3500438"/>
            <a:ext cx="360363" cy="360362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1390650" y="4170363"/>
            <a:ext cx="358775" cy="360362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2482850" y="4652963"/>
            <a:ext cx="360363" cy="360362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2339975" y="2963863"/>
            <a:ext cx="360363" cy="360362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33375" y="823913"/>
            <a:ext cx="42243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</a:t>
            </a:r>
            <a:endParaRPr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4588" y="879475"/>
            <a:ext cx="3865562" cy="8302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Typhoon track forecast is slightly degraded.</a:t>
            </a:r>
            <a:endParaRPr lang="ja-JP" altLang="en-US" b="1" dirty="0">
              <a:solidFill>
                <a:srgbClr val="FF0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48" name="TextBox 17"/>
          <p:cNvSpPr txBox="1">
            <a:spLocks noChangeArrowheads="1"/>
          </p:cNvSpPr>
          <p:nvPr/>
        </p:nvSpPr>
        <p:spPr bwMode="auto">
          <a:xfrm>
            <a:off x="4954588" y="1755775"/>
            <a:ext cx="156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OSE forecast</a:t>
            </a:r>
            <a:endParaRPr lang="ja-JP" altLang="en-US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>
            <a:off x="6956425" y="1709738"/>
            <a:ext cx="191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36-h forecasts</a:t>
            </a:r>
            <a:endParaRPr lang="ja-JP" altLang="en-US"/>
          </a:p>
        </p:txBody>
      </p:sp>
      <p:sp>
        <p:nvSpPr>
          <p:cNvPr id="14350" name="TextBox 25"/>
          <p:cNvSpPr txBox="1">
            <a:spLocks noChangeArrowheads="1"/>
          </p:cNvSpPr>
          <p:nvPr/>
        </p:nvSpPr>
        <p:spPr bwMode="auto">
          <a:xfrm>
            <a:off x="2339975" y="3711575"/>
            <a:ext cx="1427163" cy="4000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Sinlaku</a:t>
            </a:r>
            <a:endParaRPr lang="ja-JP" altLang="en-US" sz="20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4351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7092950" y="2420938"/>
            <a:ext cx="287338" cy="215900"/>
          </a:xfrm>
          <a:prstGeom prst="straightConnector1">
            <a:avLst/>
          </a:prstGeom>
          <a:noFill/>
          <a:ln w="317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28"/>
          <p:cNvSpPr txBox="1">
            <a:spLocks noChangeArrowheads="1"/>
          </p:cNvSpPr>
          <p:nvPr/>
        </p:nvSpPr>
        <p:spPr bwMode="auto">
          <a:xfrm>
            <a:off x="4972050" y="4122738"/>
            <a:ext cx="1560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Original forecast</a:t>
            </a:r>
            <a:endParaRPr lang="ja-JP" altLang="en-US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4353" name="Straight Arrow Connector 29"/>
          <p:cNvCxnSpPr>
            <a:cxnSpLocks noChangeShapeType="1"/>
          </p:cNvCxnSpPr>
          <p:nvPr/>
        </p:nvCxnSpPr>
        <p:spPr bwMode="auto">
          <a:xfrm flipH="1">
            <a:off x="5292725" y="2514600"/>
            <a:ext cx="12700" cy="449263"/>
          </a:xfrm>
          <a:prstGeom prst="straightConnector1">
            <a:avLst/>
          </a:prstGeom>
          <a:noFill/>
          <a:ln w="317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30"/>
          <p:cNvCxnSpPr>
            <a:cxnSpLocks noChangeShapeType="1"/>
          </p:cNvCxnSpPr>
          <p:nvPr/>
        </p:nvCxnSpPr>
        <p:spPr bwMode="auto">
          <a:xfrm flipV="1">
            <a:off x="5292725" y="3284538"/>
            <a:ext cx="431800" cy="893762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TextBox 31"/>
          <p:cNvSpPr txBox="1">
            <a:spLocks noChangeArrowheads="1"/>
          </p:cNvSpPr>
          <p:nvPr/>
        </p:nvSpPr>
        <p:spPr bwMode="auto">
          <a:xfrm>
            <a:off x="7380288" y="2133600"/>
            <a:ext cx="1562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Observedtrack</a:t>
            </a:r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2706688" y="3430588"/>
            <a:ext cx="360362" cy="358775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Oval 20"/>
          <p:cNvSpPr/>
          <p:nvPr/>
        </p:nvSpPr>
        <p:spPr bwMode="auto">
          <a:xfrm>
            <a:off x="6537325" y="3870325"/>
            <a:ext cx="633413" cy="496888"/>
          </a:xfrm>
          <a:prstGeom prst="ellipse">
            <a:avLst/>
          </a:prstGeom>
          <a:noFill/>
          <a:ln>
            <a:solidFill>
              <a:srgbClr val="0099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58" name="TextBox 21"/>
          <p:cNvSpPr txBox="1">
            <a:spLocks noChangeArrowheads="1"/>
          </p:cNvSpPr>
          <p:nvPr/>
        </p:nvSpPr>
        <p:spPr bwMode="auto">
          <a:xfrm>
            <a:off x="6594475" y="35004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99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FT=12</a:t>
            </a:r>
          </a:p>
        </p:txBody>
      </p:sp>
    </p:spTree>
    <p:extLst>
      <p:ext uri="{BB962C8B-B14F-4D97-AF65-F5344CB8AC3E}">
        <p14:creationId xmlns:p14="http://schemas.microsoft.com/office/powerpoint/2010/main" val="5344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Forecast error changes in OSEs</a:t>
            </a:r>
            <a:endParaRPr lang="ja-JP" altLang="ja-JP" smtClean="0"/>
          </a:p>
        </p:txBody>
      </p:sp>
      <p:sp>
        <p:nvSpPr>
          <p:cNvPr id="4" name="Rectangle 3"/>
          <p:cNvSpPr/>
          <p:nvPr/>
        </p:nvSpPr>
        <p:spPr>
          <a:xfrm>
            <a:off x="612775" y="941388"/>
            <a:ext cx="7991475" cy="831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ensemble sensitivity method </a:t>
            </a:r>
            <a:r>
              <a:rPr lang="en-US" dirty="0">
                <a:solidFill>
                  <a:srgbClr val="C00000"/>
                </a:solidFill>
              </a:rPr>
              <a:t>underestimates</a:t>
            </a:r>
            <a:r>
              <a:rPr lang="en-US" dirty="0"/>
              <a:t> the actual error change.   </a:t>
            </a:r>
            <a:r>
              <a:rPr lang="ja-JP" altLang="en-US" i="1" dirty="0">
                <a:solidFill>
                  <a:srgbClr val="006600"/>
                </a:solidFill>
              </a:rPr>
              <a:t>← </a:t>
            </a:r>
            <a:r>
              <a:rPr lang="en-US" i="1" dirty="0">
                <a:solidFill>
                  <a:srgbClr val="006600"/>
                </a:solidFill>
              </a:rPr>
              <a:t>localization, sampling error</a:t>
            </a:r>
          </a:p>
        </p:txBody>
      </p:sp>
      <p:pic>
        <p:nvPicPr>
          <p:cNvPr id="15364" name="Picture 2" descr="C:\Users\Masaru KUNII\Desktop\tes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73238"/>
            <a:ext cx="53530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2773363" y="4241800"/>
            <a:ext cx="1727200" cy="21399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4359275" y="5661025"/>
            <a:ext cx="3005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C00000"/>
                </a:solidFill>
              </a:rPr>
              <a:t>OSE </a:t>
            </a:r>
          </a:p>
          <a:p>
            <a:pPr eaLnBrk="1" hangingPunct="1"/>
            <a:r>
              <a:rPr lang="en-US" altLang="ja-JP" sz="1800" dirty="0">
                <a:solidFill>
                  <a:srgbClr val="C00000"/>
                </a:solidFill>
              </a:rPr>
              <a:t>(denying </a:t>
            </a:r>
            <a:r>
              <a:rPr lang="en-US" altLang="ja-JP" sz="1800" dirty="0" smtClean="0">
                <a:solidFill>
                  <a:srgbClr val="C00000"/>
                </a:solidFill>
              </a:rPr>
              <a:t>negative-impact </a:t>
            </a:r>
            <a:r>
              <a:rPr lang="en-US" altLang="ja-JP" sz="1800" dirty="0" err="1">
                <a:solidFill>
                  <a:srgbClr val="C00000"/>
                </a:solidFill>
              </a:rPr>
              <a:t>obs</a:t>
            </a:r>
            <a:r>
              <a:rPr lang="en-US" altLang="ja-JP" sz="18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591050" y="2554288"/>
            <a:ext cx="1852613" cy="2819400"/>
          </a:xfrm>
          <a:prstGeom prst="ellipse">
            <a:avLst/>
          </a:prstGeom>
          <a:noFill/>
          <a:ln w="38100"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3641725"/>
            <a:ext cx="26853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/>
                </a:solidFill>
              </a:rPr>
              <a:t>OSE </a:t>
            </a:r>
          </a:p>
          <a:p>
            <a:pPr>
              <a:defRPr/>
            </a:pPr>
            <a:r>
              <a:rPr lang="en-US" sz="1800" dirty="0">
                <a:solidFill>
                  <a:schemeClr val="accent6"/>
                </a:solidFill>
              </a:rPr>
              <a:t>(denying </a:t>
            </a:r>
            <a:r>
              <a:rPr lang="en-US" sz="1800" dirty="0" smtClean="0">
                <a:solidFill>
                  <a:schemeClr val="accent6"/>
                </a:solidFill>
              </a:rPr>
              <a:t>positive-imp </a:t>
            </a:r>
            <a:r>
              <a:rPr lang="en-US" sz="1800" dirty="0" err="1" smtClean="0">
                <a:solidFill>
                  <a:schemeClr val="accent6"/>
                </a:solidFill>
              </a:rPr>
              <a:t>obs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3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new question arises.</a:t>
            </a:r>
            <a:endParaRPr kumimoji="1" lang="ja-JP" altLang="en-US" dirty="0"/>
          </a:p>
        </p:txBody>
      </p:sp>
      <p:pic>
        <p:nvPicPr>
          <p:cNvPr id="71682" name="Picture 2" descr="C:\Users\miyoshi\Downloads\ALL_dropson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r="23448"/>
          <a:stretch/>
        </p:blipFill>
        <p:spPr bwMode="auto">
          <a:xfrm>
            <a:off x="0" y="1054800"/>
            <a:ext cx="446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574" y="82396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Impact of multiple flights</a:t>
            </a:r>
            <a:endParaRPr kumimoji="1"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4611" y="2344986"/>
            <a:ext cx="4320480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What leve</a:t>
            </a:r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 or what kind of observations tend to have large positive impacts on the TC forecasts?</a:t>
            </a:r>
            <a:endParaRPr kumimoji="1" lang="ja-JP" altLang="en-US" sz="1600" dirty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4611" y="1404896"/>
            <a:ext cx="310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○ </a:t>
            </a:r>
            <a:r>
              <a:rPr lang="en-US" altLang="ja-JP" sz="2000" dirty="0" smtClean="0"/>
              <a:t>Upper level </a:t>
            </a:r>
            <a:r>
              <a:rPr lang="en-US" altLang="ja-JP" sz="2000" dirty="0"/>
              <a:t>(&gt; 600 </a:t>
            </a:r>
            <a:r>
              <a:rPr lang="en-US" altLang="ja-JP" sz="2000" dirty="0" err="1"/>
              <a:t>hPa</a:t>
            </a:r>
            <a:r>
              <a:rPr lang="en-US" altLang="ja-JP" sz="2000" dirty="0"/>
              <a:t>)</a:t>
            </a:r>
            <a:endParaRPr lang="ja-JP" altLang="en-US" sz="2000" dirty="0"/>
          </a:p>
          <a:p>
            <a:r>
              <a:rPr lang="en-US" altLang="ja-JP" sz="2000" dirty="0" smtClean="0"/>
              <a:t>□ Lower level (&lt; 600 </a:t>
            </a:r>
            <a:r>
              <a:rPr lang="en-US" altLang="ja-JP" sz="2000" dirty="0" err="1" smtClean="0"/>
              <a:t>hPa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9223" y="4759404"/>
            <a:ext cx="4320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Investigate the impacts of </a:t>
            </a:r>
            <a:r>
              <a:rPr lang="en-US" altLang="ja-JP" dirty="0" err="1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dropsondes</a:t>
            </a:r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deployed in the 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T-PARC2008 and ITOP2010.</a:t>
            </a:r>
            <a:r>
              <a:rPr lang="en-US" altLang="ja-JP" sz="28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1" lang="ja-JP" altLang="en-US" sz="28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rot="5400000">
            <a:off x="6381448" y="4057705"/>
            <a:ext cx="686805" cy="648072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712672"/>
            <a:ext cx="1412566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DOTSTAR</a:t>
            </a:r>
            <a:endParaRPr kumimoji="1" lang="ja-JP" altLang="en-US" sz="2000" dirty="0">
              <a:solidFill>
                <a:srgbClr val="0066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5354" y="4621871"/>
            <a:ext cx="1253869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WC-130J</a:t>
            </a:r>
            <a:endParaRPr kumimoji="1" lang="ja-JP" altLang="en-US" sz="2000" dirty="0">
              <a:solidFill>
                <a:srgbClr val="FF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0313" y="3299294"/>
            <a:ext cx="1168910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NRL P-3</a:t>
            </a:r>
            <a:endParaRPr kumimoji="1" lang="ja-JP" altLang="en-US" sz="2000" dirty="0">
              <a:solidFill>
                <a:srgbClr val="66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1453" y="1712672"/>
            <a:ext cx="1540806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99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DLR Falcon</a:t>
            </a:r>
            <a:endParaRPr kumimoji="1" lang="ja-JP" altLang="en-US" sz="2000" dirty="0">
              <a:solidFill>
                <a:srgbClr val="FF99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1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ja-JP" dirty="0" smtClean="0"/>
              <a:t>Overall</a:t>
            </a:r>
            <a:r>
              <a:rPr kumimoji="1" lang="en-US" altLang="ja-JP" dirty="0" smtClean="0"/>
              <a:t> impacts of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764704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T-PARC 2008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7" y="764703"/>
            <a:ext cx="191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ITOP 2010</a:t>
            </a:r>
            <a:endParaRPr kumimoji="1" lang="ja-JP" altLang="en-US" dirty="0">
              <a:latin typeface="Arial Black" pitchFamily="34" charset="0"/>
            </a:endParaRPr>
          </a:p>
        </p:txBody>
      </p:sp>
      <p:pic>
        <p:nvPicPr>
          <p:cNvPr id="2050" name="Picture 2" descr="C:\Users\miyoshi\Downloads\drp_verimp_2008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12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yoshi\Downloads\drp_vernum_20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5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yoshi\Downloads\drp_verimp_2010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112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yoshi\Downloads\drp_vernum_20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87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1455956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708724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334912" y="388675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239" y="3901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767504" y="3905540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7020272" y="3897791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116087" y="353627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3054" y="3500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ja-JP" cap="none" dirty="0" smtClean="0">
                <a:solidFill>
                  <a:srgbClr val="000000"/>
                </a:solidFill>
                <a:cs typeface="+mn-cs"/>
              </a:rPr>
              <a:t>WRF-based ENSEMBLE DA</a:t>
            </a:r>
            <a:r>
              <a:rPr kumimoji="1" lang="en-US" altLang="ja-JP" dirty="0" smtClean="0">
                <a:latin typeface="+mn-lt"/>
              </a:rPr>
              <a:t/>
            </a:r>
            <a:br>
              <a:rPr kumimoji="1" lang="en-US" altLang="ja-JP" dirty="0" smtClean="0">
                <a:latin typeface="+mn-lt"/>
              </a:rPr>
            </a:br>
            <a:r>
              <a:rPr lang="en-US" altLang="ja-JP" sz="3600" b="0" cap="none" dirty="0" smtClean="0"/>
              <a:t> ̶  development of the WRF-LETKF ̶ </a:t>
            </a: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589240"/>
            <a:ext cx="664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Miyoshi and Kunii (2012, </a:t>
            </a:r>
            <a:r>
              <a:rPr lang="en-US" altLang="ja-JP" i="1" dirty="0"/>
              <a:t>Pure and Appl. </a:t>
            </a:r>
            <a:r>
              <a:rPr lang="en-US" altLang="ja-JP" i="1" dirty="0" err="1"/>
              <a:t>Geophys</a:t>
            </a:r>
            <a:r>
              <a:rPr lang="en-US" altLang="ja-JP" i="1" dirty="0"/>
              <a:t>.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32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work\tmp\fso_vertical_ave\tygd_5\drp_obsnum_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4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tmp\fso_vertical_ave\tygd_234\drp_obsnum_2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work\tmp\fso_vertical_ave\tygd_5\drp_verimp_20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8136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tmp\fso_vertical_ave\tygd_234\drp_verimp_20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088136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kumimoji="1" lang="en-US" altLang="ja-JP" dirty="0" smtClean="0"/>
              <a:t>Overall impacts of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0733" y="764704"/>
            <a:ext cx="168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CAT </a:t>
            </a:r>
            <a:r>
              <a:rPr lang="en-US" altLang="ja-JP" dirty="0" smtClean="0">
                <a:latin typeface="Arial Black" pitchFamily="34" charset="0"/>
              </a:rPr>
              <a:t>2 - 4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764703"/>
            <a:ext cx="117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CAT </a:t>
            </a:r>
            <a:r>
              <a:rPr lang="en-US" altLang="ja-JP" dirty="0" smtClean="0">
                <a:latin typeface="Arial Black" pitchFamily="34" charset="0"/>
              </a:rPr>
              <a:t>5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455956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708724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55576" y="350100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3501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767504" y="3905540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7020272" y="3897791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76056" y="350100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3054" y="3500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19672" y="3068960"/>
            <a:ext cx="936104" cy="105383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5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ja-JP" dirty="0" smtClean="0"/>
              <a:t>Composite of </a:t>
            </a:r>
            <a:r>
              <a:rPr lang="en-US" altLang="ja-JP" dirty="0" err="1"/>
              <a:t>dropsonde</a:t>
            </a:r>
            <a:r>
              <a:rPr lang="en-US" altLang="ja-JP" dirty="0"/>
              <a:t> </a:t>
            </a:r>
            <a:r>
              <a:rPr lang="en-US" altLang="ja-JP" dirty="0" smtClean="0"/>
              <a:t>impacts </a:t>
            </a:r>
            <a:endParaRPr kumimoji="1" lang="ja-JP" altLang="en-US" dirty="0"/>
          </a:p>
        </p:txBody>
      </p:sp>
      <p:pic>
        <p:nvPicPr>
          <p:cNvPr id="1026" name="Picture 2" descr="C:\Users\miyoshi\Downloads\dist_imp_u+v+tL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 Black" pitchFamily="34" charset="0"/>
              </a:rPr>
              <a:t>T-PARC 2008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72" y="5868664"/>
            <a:ext cx="86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Further statistical investigations are currently in progress.</a:t>
            </a:r>
            <a:endParaRPr kumimoji="1" lang="ja-JP" altLang="en-US" b="1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3" y="775196"/>
            <a:ext cx="86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Dropsonde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impact (J kg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per observation count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Location relative to the TC center</a:t>
            </a:r>
            <a:endParaRPr kumimoji="1" lang="ja-JP" altLang="en-US" b="1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27" name="Picture 3" descr="C:\Users\miyoshi\Downloads\dist_imp_u+v+tL01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4283968" y="1772816"/>
            <a:ext cx="486003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1628800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 Black" pitchFamily="34" charset="0"/>
              </a:rPr>
              <a:t>ITOP 2010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115616" y="2594113"/>
            <a:ext cx="0" cy="9361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043608" y="2594113"/>
            <a:ext cx="72008" cy="3833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608" y="2977493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58361" y="228633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163" y="5621208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×100 km</a:t>
            </a:r>
            <a:endParaRPr 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0895" y="5641503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×100 km</a:t>
            </a:r>
            <a:endParaRPr 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4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Conclusions (2)</a:t>
            </a:r>
            <a:endParaRPr lang="ja-JP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0825" y="1050751"/>
            <a:ext cx="8642350" cy="51145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/>
              <a:t>The </a:t>
            </a:r>
            <a:r>
              <a:rPr lang="en-US" altLang="ja-JP" sz="2800" dirty="0"/>
              <a:t>ensemble sensitivity method </a:t>
            </a:r>
            <a:r>
              <a:rPr lang="en-US" altLang="ja-JP" sz="2800" dirty="0" smtClean="0"/>
              <a:t>successfully estimated the </a:t>
            </a:r>
            <a:r>
              <a:rPr lang="en-US" altLang="ja-JP" sz="2800" dirty="0"/>
              <a:t>impact of </a:t>
            </a:r>
            <a:r>
              <a:rPr lang="en-US" altLang="ja-JP" sz="2800" dirty="0" smtClean="0"/>
              <a:t>real observations with the WRF-LETKF system.</a:t>
            </a:r>
            <a:endParaRPr lang="en-US" altLang="ja-JP" sz="2800" dirty="0"/>
          </a:p>
          <a:p>
            <a:pPr eaLnBrk="1" hangingPunct="1"/>
            <a:endParaRPr lang="en-US" altLang="ja-JP" sz="1200" dirty="0" smtClean="0"/>
          </a:p>
          <a:p>
            <a:pPr eaLnBrk="1" hangingPunct="1"/>
            <a:r>
              <a:rPr lang="en-US" altLang="ja-JP" sz="2800" dirty="0"/>
              <a:t>The </a:t>
            </a:r>
            <a:r>
              <a:rPr lang="en-US" altLang="ja-JP" sz="2800" dirty="0" smtClean="0"/>
              <a:t>OSE </a:t>
            </a:r>
            <a:r>
              <a:rPr lang="en-US" altLang="ja-JP" sz="2800" dirty="0"/>
              <a:t>experiments </a:t>
            </a:r>
            <a:r>
              <a:rPr lang="en-US" altLang="ja-JP" sz="2800" dirty="0" smtClean="0"/>
              <a:t>were consistent with </a:t>
            </a:r>
            <a:r>
              <a:rPr lang="en-US" altLang="ja-JP" sz="2800" dirty="0"/>
              <a:t>the ensemble-based sensitivity </a:t>
            </a:r>
            <a:r>
              <a:rPr lang="en-US" altLang="ja-JP" sz="2800" dirty="0" smtClean="0"/>
              <a:t>estimates.</a:t>
            </a:r>
            <a:endParaRPr lang="en-US" altLang="ja-JP" sz="2800" dirty="0"/>
          </a:p>
          <a:p>
            <a:pPr marL="0" indent="0" eaLnBrk="1" hangingPunct="1">
              <a:buNone/>
            </a:pPr>
            <a:endParaRPr lang="en-US" sz="1200" dirty="0" smtClean="0"/>
          </a:p>
          <a:p>
            <a:pPr eaLnBrk="1" hangingPunct="1"/>
            <a:r>
              <a:rPr lang="en-US" altLang="ja-JP" sz="2800" dirty="0" err="1" smtClean="0"/>
              <a:t>Dropsondes</a:t>
            </a:r>
            <a:r>
              <a:rPr lang="en-US" altLang="ja-JP" sz="2800" dirty="0" smtClean="0"/>
              <a:t> around TCs have large positive impact at middle and lower levels.</a:t>
            </a:r>
          </a:p>
          <a:p>
            <a:pPr eaLnBrk="1" hangingPunct="1"/>
            <a:endParaRPr lang="en-US" altLang="ja-JP" sz="1200" dirty="0" smtClean="0"/>
          </a:p>
          <a:p>
            <a:pPr eaLnBrk="1" hangingPunct="1"/>
            <a:r>
              <a:rPr lang="en-US" altLang="ja-JP" sz="2800" dirty="0" smtClean="0"/>
              <a:t>More statistical investigations are currently in progress.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8784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WRF-LETKF flowchart</a:t>
            </a:r>
            <a:endParaRPr lang="ja-JP" altLang="en-US" smtClean="0"/>
          </a:p>
        </p:txBody>
      </p:sp>
      <p:pic>
        <p:nvPicPr>
          <p:cNvPr id="5123" name="Picture 2" descr="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2638"/>
            <a:ext cx="8099425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8538" y="3687763"/>
            <a:ext cx="1079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chemeClr val="accent6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Atmospheric fields </a:t>
            </a:r>
            <a:endParaRPr lang="ja-JP" altLang="en-US" sz="1200">
              <a:solidFill>
                <a:schemeClr val="accent6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938" y="3573463"/>
            <a:ext cx="1295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chemeClr val="accent6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 boundary condition</a:t>
            </a:r>
            <a:endParaRPr lang="ja-JP" altLang="en-US" sz="1200">
              <a:solidFill>
                <a:schemeClr val="accent6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2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LETKF code is available at:</a:t>
            </a:r>
            <a:endParaRPr lang="ja-JP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00FF"/>
                </a:solidFill>
              </a:rPr>
              <a:t>http://code.google.com/p/miyoshi/</a:t>
            </a:r>
            <a:endParaRPr lang="ja-JP" altLang="en-US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Experimental settings</a:t>
            </a:r>
            <a:endParaRPr lang="ja-JP" altLang="en-US" smtClean="0"/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107950" y="836613"/>
            <a:ext cx="8350250" cy="5259387"/>
          </a:xfrm>
        </p:spPr>
        <p:txBody>
          <a:bodyPr/>
          <a:lstStyle/>
          <a:p>
            <a:pPr>
              <a:defRPr/>
            </a:pPr>
            <a:r>
              <a:rPr lang="en-US" altLang="ja-JP" i="1" u="sng" dirty="0" smtClean="0"/>
              <a:t>LETKF settings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en-US" altLang="ja-JP" dirty="0" smtClean="0"/>
          </a:p>
          <a:p>
            <a:pPr marL="0" indent="0">
              <a:buFontTx/>
              <a:buNone/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i="1" u="sng" dirty="0" smtClean="0"/>
              <a:t>WRF settings</a:t>
            </a:r>
            <a:endParaRPr lang="ja-JP" altLang="en-US" i="1" u="sng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53810"/>
              </p:ext>
            </p:extLst>
          </p:nvPr>
        </p:nvGraphicFramePr>
        <p:xfrm>
          <a:off x="250825" y="1412875"/>
          <a:ext cx="8640764" cy="2895012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20382"/>
                <a:gridCol w="4320382"/>
              </a:tblGrid>
              <a:tr h="370627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Ensemble size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20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Lateral boundary conditions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Unperturbed</a:t>
                      </a:r>
                      <a:endParaRPr kumimoji="1" lang="ja-JP" altLang="en-US" sz="220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667048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Covariance inflation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Adaptive</a:t>
                      </a:r>
                      <a:r>
                        <a:rPr kumimoji="1" lang="en-US" altLang="ja-JP" sz="2200" dirty="0" smtClean="0">
                          <a:latin typeface="+mn-lt"/>
                        </a:rPr>
                        <a:t> (Miyoshi 2010)</a:t>
                      </a:r>
                    </a:p>
                    <a:p>
                      <a:r>
                        <a:rPr kumimoji="1" lang="en-US" altLang="ja-JP" sz="2200" dirty="0" smtClean="0">
                          <a:latin typeface="+mn-lt"/>
                          <a:ea typeface="Arial Unicode MS" pitchFamily="50" charset="-128"/>
                          <a:cs typeface="Arial Unicode MS" pitchFamily="50" charset="-128"/>
                        </a:rPr>
                        <a:t>Fixed 20% </a:t>
                      </a:r>
                      <a:r>
                        <a:rPr kumimoji="1" lang="en-US" altLang="ja-JP" sz="1600" dirty="0" smtClean="0">
                          <a:latin typeface="+mn-lt"/>
                          <a:ea typeface="Arial Unicode MS" pitchFamily="50" charset="-128"/>
                          <a:cs typeface="Arial Unicode MS" pitchFamily="50" charset="-128"/>
                        </a:rPr>
                        <a:t>(smaller above level 20)</a:t>
                      </a:r>
                      <a:endParaRPr kumimoji="1" lang="en-US" altLang="ja-JP" sz="2000" dirty="0" smtClean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Covariance localization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400 km,</a:t>
                      </a:r>
                      <a:r>
                        <a:rPr kumimoji="1" lang="en-US" altLang="ja-JP" sz="2200" baseline="0" dirty="0" smtClean="0">
                          <a:latin typeface="+mn-lt"/>
                        </a:rPr>
                        <a:t> 0.4 </a:t>
                      </a:r>
                      <a:r>
                        <a:rPr kumimoji="1" lang="en-US" altLang="ja-JP" sz="2200" baseline="0" dirty="0" err="1" smtClean="0">
                          <a:latin typeface="+mn-lt"/>
                        </a:rPr>
                        <a:t>ln</a:t>
                      </a:r>
                      <a:r>
                        <a:rPr kumimoji="1" lang="en-US" altLang="ja-JP" sz="2200" baseline="0" dirty="0" smtClean="0">
                          <a:latin typeface="+mn-lt"/>
                        </a:rPr>
                        <a:t> p</a:t>
                      </a:r>
                      <a:endParaRPr kumimoji="1" lang="ja-JP" altLang="en-US" sz="2200" i="1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Analyzed variables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</a:rPr>
                        <a:t>u,</a:t>
                      </a:r>
                      <a:r>
                        <a:rPr kumimoji="1" lang="en-US" altLang="ja-JP" sz="2200" baseline="0" dirty="0" smtClean="0">
                          <a:latin typeface="+mn-lt"/>
                        </a:rPr>
                        <a:t> v, w, T, ph, qv, qc, </a:t>
                      </a:r>
                      <a:r>
                        <a:rPr kumimoji="1" lang="en-US" altLang="ja-JP" sz="2200" baseline="0" dirty="0" err="1" smtClean="0">
                          <a:latin typeface="+mn-lt"/>
                        </a:rPr>
                        <a:t>qr</a:t>
                      </a:r>
                      <a:endParaRPr kumimoji="1" lang="ja-JP" altLang="en-US" sz="2200" i="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latin typeface="+mn-lt"/>
                          <a:ea typeface="Arial Unicode MS" pitchFamily="50" charset="-128"/>
                          <a:cs typeface="Arial Unicode MS" pitchFamily="50" charset="-128"/>
                        </a:rPr>
                        <a:t>Observation</a:t>
                      </a:r>
                      <a:r>
                        <a:rPr kumimoji="1" lang="en-US" altLang="ja-JP" sz="2200" baseline="0" dirty="0" smtClean="0">
                          <a:latin typeface="+mn-lt"/>
                          <a:ea typeface="Arial Unicode MS" pitchFamily="50" charset="-128"/>
                          <a:cs typeface="Arial Unicode MS" pitchFamily="50" charset="-128"/>
                        </a:rPr>
                        <a:t> data</a:t>
                      </a:r>
                      <a:endParaRPr kumimoji="1" lang="ja-JP" altLang="en-US" sz="220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i="0" dirty="0" smtClean="0">
                          <a:latin typeface="+mn-lt"/>
                          <a:ea typeface="Arial Unicode MS" pitchFamily="50" charset="-128"/>
                          <a:cs typeface="Arial Unicode MS" pitchFamily="50" charset="-128"/>
                        </a:rPr>
                        <a:t>NCEP PREPBUFR</a:t>
                      </a:r>
                      <a:endParaRPr kumimoji="1" lang="ja-JP" altLang="en-US" sz="2200" i="0" dirty="0">
                        <a:latin typeface="+mn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 marT="45671" marB="45671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08709"/>
              </p:ext>
            </p:extLst>
          </p:nvPr>
        </p:nvGraphicFramePr>
        <p:xfrm>
          <a:off x="250825" y="4941888"/>
          <a:ext cx="8640764" cy="12801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20382"/>
                <a:gridCol w="432038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Domain</a:t>
                      </a:r>
                      <a:r>
                        <a:rPr kumimoji="1" lang="en-US" altLang="ja-JP" sz="2200" baseline="0" dirty="0" smtClean="0"/>
                        <a:t> size</a:t>
                      </a:r>
                      <a:endParaRPr kumimoji="1" lang="ja-JP" altLang="en-US" sz="22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137</a:t>
                      </a:r>
                      <a:r>
                        <a:rPr kumimoji="1" lang="en-US" altLang="ja-JP" sz="2200" baseline="0" dirty="0" smtClean="0"/>
                        <a:t> x 109 x 40</a:t>
                      </a:r>
                      <a:endParaRPr kumimoji="1" lang="ja-JP" altLang="en-US" sz="22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Horizontal grid</a:t>
                      </a:r>
                      <a:r>
                        <a:rPr kumimoji="1" lang="en-US" altLang="ja-JP" sz="2200" baseline="0" dirty="0" smtClean="0"/>
                        <a:t> spacing</a:t>
                      </a:r>
                      <a:endParaRPr kumimoji="1" lang="ja-JP" altLang="en-US" sz="220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~ 60 km</a:t>
                      </a:r>
                      <a:endParaRPr kumimoji="1" lang="ja-JP" altLang="en-US" sz="220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WRF version</a:t>
                      </a:r>
                      <a:endParaRPr kumimoji="1" lang="ja-JP" altLang="en-US" sz="22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WRF-ARW 3.2.1</a:t>
                      </a:r>
                      <a:endParaRPr kumimoji="1" lang="ja-JP" altLang="en-US" sz="22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1438" marR="914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C:\Users\miyoshi\Downloads\ADAPT-200809120600_ft06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5415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2" descr="C:\Users\miyoshi\Downloads\NOOBS-200809120600_ft06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54152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C:\Users\miyoshi\Downloads\NCEP-200809120600_ft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89533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2213" cy="762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WRF-LETKF working properly</a:t>
            </a:r>
            <a:endParaRPr lang="ja-JP" altLang="en-US" dirty="0" smtClean="0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116013" y="1549895"/>
            <a:ext cx="890587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NCEP</a:t>
            </a:r>
          </a:p>
        </p:txBody>
      </p:sp>
      <p:pic>
        <p:nvPicPr>
          <p:cNvPr id="8199" name="Picture 11" descr="C:\Users\miyoshi\Downloads\200809121200_gsmap_precip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>
            <a:fillRect/>
          </a:stretch>
        </p:blipFill>
        <p:spPr bwMode="auto">
          <a:xfrm>
            <a:off x="4572000" y="1189533"/>
            <a:ext cx="34502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4859338" y="1549895"/>
            <a:ext cx="110807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GSMAP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1116013" y="4189114"/>
            <a:ext cx="110807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NOOBS</a:t>
            </a: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4859338" y="4189114"/>
            <a:ext cx="101917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LETKF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77130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 smtClean="0"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WRF 6-h forecast using each initial field (after 9 days cycle)</a:t>
            </a:r>
            <a:endParaRPr lang="ja-JP" altLang="en-US" sz="1800" dirty="0"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453336"/>
            <a:ext cx="5363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NOOBS: without observations (BC is updated every 6-h) </a:t>
            </a:r>
            <a:endParaRPr lang="en-US" sz="1600" dirty="0">
              <a:solidFill>
                <a:srgbClr val="C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2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\\aoscpdc\miyoshi\mydocs\papers\20101020wrf-letkf\figs\fig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664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Time series (U850)</a:t>
            </a:r>
            <a:endParaRPr lang="ja-JP" altLang="en-US" smtClean="0"/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732830" y="3059668"/>
            <a:ext cx="2258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C00000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relative to GDAS</a:t>
            </a:r>
            <a:endParaRPr lang="ja-JP" altLang="en-US" sz="1800" dirty="0">
              <a:solidFill>
                <a:srgbClr val="C00000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9223" name="Picture 10" descr="\\aoscpdc\miyoshi\mydocs\papers\20101020wrf-letkf\figs\fig3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836613"/>
            <a:ext cx="46640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4312245"/>
            <a:ext cx="8208912" cy="24291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LETKF performs properly.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ADAPT shows significantly smaller </a:t>
            </a:r>
            <a:r>
              <a:rPr 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RMS after 10 days cycle.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It takes a while to spin-up the adaptive inflation parameters</a:t>
            </a:r>
            <a:endParaRPr lang="en-US" sz="2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Lateral </a:t>
            </a:r>
            <a:r>
              <a:rPr lang="en-US" sz="2400" dirty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boundary </a:t>
            </a:r>
            <a:r>
              <a:rPr lang="en-US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does not dominate the inner </a:t>
            </a:r>
            <a:r>
              <a:rPr 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domain.</a:t>
            </a:r>
            <a:endParaRPr 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1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Users\miyoshi\Downloads\infl-200809121200_500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9441"/>
          <a:stretch>
            <a:fillRect/>
          </a:stretch>
        </p:blipFill>
        <p:spPr bwMode="auto">
          <a:xfrm>
            <a:off x="4500563" y="1125538"/>
            <a:ext cx="436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C:\Users\miyoshi\Downloads\infl-200809121200_850c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r="9146"/>
          <a:stretch>
            <a:fillRect/>
          </a:stretch>
        </p:blipFill>
        <p:spPr bwMode="auto">
          <a:xfrm>
            <a:off x="0" y="1125538"/>
            <a:ext cx="444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Adaptive inflation</a:t>
            </a:r>
            <a:endParaRPr lang="ja-JP" altLang="en-US" smtClean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763588"/>
            <a:ext cx="2570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latin typeface="Arial Black" pitchFamily="34" charset="0"/>
              </a:rPr>
              <a:t>Lower troposphere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364163" y="763588"/>
            <a:ext cx="2630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Arial Black" pitchFamily="34" charset="0"/>
              </a:rPr>
              <a:t>Middle troposphere</a:t>
            </a:r>
          </a:p>
        </p:txBody>
      </p:sp>
      <p:sp>
        <p:nvSpPr>
          <p:cNvPr id="8" name="テキスト ボックス 4"/>
          <p:cNvSpPr txBox="1"/>
          <p:nvPr/>
        </p:nvSpPr>
        <p:spPr>
          <a:xfrm>
            <a:off x="8027988" y="1557338"/>
            <a:ext cx="989012" cy="1754187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●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ADPSFC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▲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SFCSHP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□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ADPUPA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◇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AIRCFT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○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PROFLR</a:t>
            </a:r>
          </a:p>
          <a:p>
            <a:pPr>
              <a:defRPr/>
            </a:pP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×</a:t>
            </a: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SATWND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■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VADWND</a:t>
            </a:r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△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SPSSMI</a:t>
            </a:r>
            <a:endParaRPr lang="en-US" altLang="ja-JP" sz="1200" dirty="0"/>
          </a:p>
          <a:p>
            <a:pPr>
              <a:defRPr/>
            </a:pPr>
            <a:r>
              <a:rPr lang="ja-JP" altLang="en-US" sz="1200" dirty="0">
                <a:latin typeface="Courier New" pitchFamily="49" charset="0"/>
                <a:cs typeface="Courier New" pitchFamily="49" charset="0"/>
              </a:rPr>
              <a:t>＋ </a:t>
            </a:r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QKSWND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013176"/>
            <a:ext cx="8545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Adaptive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inflation accounts for imperfections such as </a:t>
            </a:r>
            <a:r>
              <a:rPr lang="en-US" sz="2000" dirty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model errors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limited ensemble size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 </a:t>
            </a: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adaptive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inflation values are estimated over the densely </a:t>
            </a: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observed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areas, which make the ensemble spread significantly larger </a:t>
            </a: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</a:t>
            </a:r>
            <a:r>
              <a:rPr 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densely </a:t>
            </a:r>
            <a:r>
              <a:rPr 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observed areas.</a:t>
            </a:r>
            <a:endParaRPr 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4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13691</TotalTime>
  <Words>1112</Words>
  <Application>Microsoft Office PowerPoint</Application>
  <PresentationFormat>On-screen Show (4:3)</PresentationFormat>
  <Paragraphs>279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標準デザイン</vt:lpstr>
      <vt:lpstr>Observation impact study for tropical cyclones using WRF-based ensemble data assimilation system</vt:lpstr>
      <vt:lpstr>Goals and approaches</vt:lpstr>
      <vt:lpstr>WRF-based ENSEMBLE DA  ̶  development of the WRF-LETKF ̶ </vt:lpstr>
      <vt:lpstr>WRF-LETKF flowchart</vt:lpstr>
      <vt:lpstr>The LETKF code is available at:</vt:lpstr>
      <vt:lpstr>Experimental settings</vt:lpstr>
      <vt:lpstr>WRF-LETKF working properly</vt:lpstr>
      <vt:lpstr>Time series (U850)</vt:lpstr>
      <vt:lpstr>Adaptive inflation</vt:lpstr>
      <vt:lpstr>Ensemble spread (T500)</vt:lpstr>
      <vt:lpstr>6-hr forecast vs. radiosondes</vt:lpstr>
      <vt:lpstr>Sensitivity to the ensemble size</vt:lpstr>
      <vt:lpstr>Sensitivity to the ensemble size</vt:lpstr>
      <vt:lpstr>Conclusions (1)</vt:lpstr>
      <vt:lpstr>Ensemble sensitivity  ̶  estimating impact of observations  ̶ </vt:lpstr>
      <vt:lpstr>Introduction</vt:lpstr>
      <vt:lpstr>Ensemble Sensitivity</vt:lpstr>
      <vt:lpstr>Experimental settings</vt:lpstr>
      <vt:lpstr>Total observation impacts</vt:lpstr>
      <vt:lpstr>Impacts of each observation</vt:lpstr>
      <vt:lpstr>Targeted norm</vt:lpstr>
      <vt:lpstr>Dropsonde OBS in T-PARC2008</vt:lpstr>
      <vt:lpstr>Impact of dropsondes on Sinlaku</vt:lpstr>
      <vt:lpstr>Impact of dropsondes on Sinlaku</vt:lpstr>
      <vt:lpstr>OSE (denying negative-impact obs)</vt:lpstr>
      <vt:lpstr>OSE (denying positive-impact obs)</vt:lpstr>
      <vt:lpstr>Forecast error changes in OSEs</vt:lpstr>
      <vt:lpstr>A new question arises.</vt:lpstr>
      <vt:lpstr>Overall impacts of dropsondes</vt:lpstr>
      <vt:lpstr>Overall impacts of dropsondes</vt:lpstr>
      <vt:lpstr>Composite of dropsonde impacts </vt:lpstr>
      <vt:lpstr>Conclusions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miyoshi</dc:creator>
  <cp:lastModifiedBy>Masaru KUNII</cp:lastModifiedBy>
  <cp:revision>974</cp:revision>
  <cp:lastPrinted>2012-03-05T13:57:46Z</cp:lastPrinted>
  <dcterms:created xsi:type="dcterms:W3CDTF">2009-04-22T19:24:48Z</dcterms:created>
  <dcterms:modified xsi:type="dcterms:W3CDTF">2012-03-05T13:58:37Z</dcterms:modified>
</cp:coreProperties>
</file>