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Default Extension="bin" ContentType="application/vnd.openxmlformats-officedocument.presentationml.printerSettings"/>
  <Override PartName="/ppt/embeddings/Microsoft_Equation5.bin" ContentType="application/vnd.openxmlformats-officedocument.oleObject"/>
  <Override PartName="/customXml/itemProps1.xml" ContentType="application/vnd.openxmlformats-officedocument.customXmlProperties+xml"/>
  <Override PartName="/ppt/embeddings/oleObject5.bin" ContentType="application/vnd.openxmlformats-officedocument.oleObject"/>
  <Override PartName="/ppt/notesSlides/notesSlide13.xml" ContentType="application/vnd.openxmlformats-officedocument.presentationml.notesSlide+xml"/>
  <Default Extension="wmf" ContentType="image/x-wmf"/>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diagrams/quickStyle1.xml" ContentType="application/vnd.openxmlformats-officedocument.drawingml.diagramStyl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Default Extension="tiff" ContentType="image/tiff"/>
  <Override PartName="/ppt/slides/slide46.xml" ContentType="application/vnd.openxmlformats-officedocument.presentationml.slide+xml"/>
  <Override PartName="/ppt/embeddings/Microsoft_Equation2.bin" ContentType="application/vnd.openxmlformats-officedocument.oleObject"/>
  <Override PartName="/ppt/notesSlides/notesSlide8.xml" ContentType="application/vnd.openxmlformats-officedocument.presentationml.notesSlide+xml"/>
  <Override PartName="/ppt/embeddings/oleObject2.bin" ContentType="application/vnd.openxmlformats-officedocument.oleObject"/>
  <Default Extension="gif" ContentType="image/gif"/>
  <Override PartName="/ppt/charts/chart4.xml" ContentType="application/vnd.openxmlformats-officedocument.drawingml.chart+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embeddings/Microsoft_Equation6.bin" ContentType="application/vnd.openxmlformats-officedocument.oleObject"/>
  <Override PartName="/ppt/slides/slide20.xml" ContentType="application/vnd.openxmlformats-officedocument.presentationml.slide+xml"/>
  <Override PartName="/customXml/itemProps2.xml" ContentType="application/vnd.openxmlformats-officedocument.customXmlProperties+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charts/chart1.xml" ContentType="application/vnd.openxmlformats-officedocument.drawingml.chart+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theme/themeOverride1.xml" ContentType="application/vnd.openxmlformats-officedocument.themeOverride+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31.xml" ContentType="application/vnd.openxmlformats-officedocument.presentationml.slide+xml"/>
  <Override PartName="/ppt/charts/chart5.xml" ContentType="application/vnd.openxmlformats-officedocument.drawingml.chart+xml"/>
  <Override PartName="/ppt/notesSlides/notesSlide23.xml" ContentType="application/vnd.openxmlformats-officedocument.presentationml.notesSlide+xml"/>
  <Override PartName="/ppt/embeddings/Microsoft_Equation3.bin" ContentType="application/vnd.openxmlformats-officedocument.oleObject"/>
  <Override PartName="/ppt/notesSlides/notesSlide9.xml" ContentType="application/vnd.openxmlformats-officedocument.presentationml.notesSlide+xml"/>
  <Override PartName="/ppt/embeddings/oleObject3.bin" ContentType="application/vnd.openxmlformats-officedocument.oleObject"/>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embeddings/Microsoft_Equation7.bin" ContentType="application/vnd.openxmlformats-officedocument.oleObject"/>
  <Override PartName="/ppt/slides/slide21.xml" ContentType="application/vnd.openxmlformats-officedocument.presentationml.slide+xml"/>
  <Override PartName="/ppt/slides/slide40.xml" ContentType="application/vnd.openxmlformats-officedocument.presentationml.slide+xml"/>
  <Override PartName="/ppt/diagrams/drawing1.xml" ContentType="application/vnd.ms-office.drawingml.diagramDrawing+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charts/chart2.xml" ContentType="application/vnd.openxmlformats-officedocument.drawingml.chart+xml"/>
  <Override PartName="/ppt/theme/theme3.xml" ContentType="application/vnd.openxmlformats-officedocument.them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diagrams/colors1.xml" ContentType="application/vnd.openxmlformats-officedocument.drawingml.diagramColors+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embeddings/Microsoft_Equation4.bin" ContentType="application/vnd.openxmlformats-officedocument.oleObject"/>
  <Override PartName="/ppt/slides/slide32.xml" ContentType="application/vnd.openxmlformats-officedocument.presentationml.slide+xml"/>
  <Override PartName="/ppt/embeddings/oleObject4.bin" ContentType="application/vnd.openxmlformats-officedocument.oleObject"/>
  <Override PartName="/ppt/viewProps.xml" ContentType="application/vnd.openxmlformats-officedocument.presentationml.viewProps+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Default Extension="pict" ContentType="image/pict"/>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charts/chart3.xml" ContentType="application/vnd.openxmlformats-officedocument.drawingml.chart+xml"/>
  <Override PartName="/ppt/notesSlides/notesSlide21.xml" ContentType="application/vnd.openxmlformats-officedocument.presentationml.notesSlide+xml"/>
  <Override PartName="/ppt/embeddings/Microsoft_Equation1.bin" ContentType="application/vnd.openxmlformats-officedocument.oleObject"/>
  <Override PartName="/ppt/embeddings/oleObject1.bin" ContentType="application/vnd.openxmlformats-officedocument.oleObject"/>
  <Override PartName="/ppt/theme/themeOverride3.xml" ContentType="application/vnd.openxmlformats-officedocument.themeOverride+xml"/>
  <Override PartName="/docProps/custom.xml" ContentType="application/vnd.openxmlformats-officedocument.custom-properties+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9" r:id="rId3"/>
  </p:sldMasterIdLst>
  <p:notesMasterIdLst>
    <p:notesMasterId r:id="rId50"/>
  </p:notesMasterIdLst>
  <p:handoutMasterIdLst>
    <p:handoutMasterId r:id="rId51"/>
  </p:handoutMasterIdLst>
  <p:sldIdLst>
    <p:sldId id="257" r:id="rId4"/>
    <p:sldId id="258" r:id="rId5"/>
    <p:sldId id="259" r:id="rId6"/>
    <p:sldId id="260" r:id="rId7"/>
    <p:sldId id="261" r:id="rId8"/>
    <p:sldId id="262" r:id="rId9"/>
    <p:sldId id="263" r:id="rId10"/>
    <p:sldId id="264" r:id="rId11"/>
    <p:sldId id="265" r:id="rId12"/>
    <p:sldId id="300" r:id="rId13"/>
    <p:sldId id="301"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302" r:id="rId44"/>
    <p:sldId id="295" r:id="rId45"/>
    <p:sldId id="296" r:id="rId46"/>
    <p:sldId id="297" r:id="rId47"/>
    <p:sldId id="298" r:id="rId48"/>
    <p:sldId id="299" r:id="rId4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AB0101"/>
    <a:srgbClr val="1D439B"/>
    <a:srgbClr val="9933FF"/>
    <a:srgbClr val="9966FF"/>
    <a:srgbClr val="FFFF00"/>
    <a:srgbClr val="FF9900"/>
    <a:srgbClr val="D7D200"/>
    <a:srgbClr val="6600CC"/>
    <a:srgbClr val="66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0259" autoAdjust="0"/>
    <p:restoredTop sz="90929"/>
  </p:normalViewPr>
  <p:slideViewPr>
    <p:cSldViewPr>
      <p:cViewPr varScale="1">
        <p:scale>
          <a:sx n="116" d="100"/>
          <a:sy n="116" d="100"/>
        </p:scale>
        <p:origin x="-30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smb7320\ziegeler\Cwo\et-ky7-001\svn\documents\spr10seminar\entropy-mi.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mb7320\ziegeler\Cwo\et-ky7-001\svn\documents\spr10seminar\entropy-mi.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mb7320\ziegeler\Cwo\et-ky7-001\svn\documents\spr10seminar\entropy-mi.xls"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smb7320\ziegeler\Cwo\et-ky7-001\svn\documents\doecgf10\all-norm.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smb7320\ziegeler\Cwo\et-ky7-001\svn\documents\doecgf10\all-nor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lrMapOvr bg1="lt1" tx1="dk1" bg2="lt2" tx2="dk2" accent1="accent1" accent2="accent2" accent3="accent3" accent4="accent4" accent5="accent5" accent6="accent6" hlink="hlink" folHlink="folHlink"/>
  <c:chart>
    <c:plotArea>
      <c:layout/>
      <c:barChart>
        <c:barDir val="col"/>
        <c:grouping val="clustered"/>
        <c:varyColors val="1"/>
        <c:ser>
          <c:idx val="0"/>
          <c:order val="0"/>
          <c:val>
            <c:numRef>
              <c:f>Sheet1!$B$12:$K$12</c:f>
              <c:numCache>
                <c:formatCode>General</c:formatCode>
                <c:ptCount val="10"/>
                <c:pt idx="0">
                  <c:v>14787.0</c:v>
                </c:pt>
                <c:pt idx="1">
                  <c:v>3286.0</c:v>
                </c:pt>
                <c:pt idx="2">
                  <c:v>6566.0</c:v>
                </c:pt>
                <c:pt idx="3">
                  <c:v>3280.0</c:v>
                </c:pt>
                <c:pt idx="4">
                  <c:v>5608.0</c:v>
                </c:pt>
                <c:pt idx="5">
                  <c:v>4220.0</c:v>
                </c:pt>
                <c:pt idx="6">
                  <c:v>3273.0</c:v>
                </c:pt>
                <c:pt idx="7">
                  <c:v>6543.0</c:v>
                </c:pt>
                <c:pt idx="8">
                  <c:v>3270.0</c:v>
                </c:pt>
                <c:pt idx="9">
                  <c:v>14703.0</c:v>
                </c:pt>
              </c:numCache>
            </c:numRef>
          </c:val>
        </c:ser>
        <c:gapWidth val="0"/>
        <c:axId val="492398312"/>
        <c:axId val="492401352"/>
      </c:barChart>
      <c:catAx>
        <c:axId val="492398312"/>
        <c:scaling>
          <c:orientation val="minMax"/>
        </c:scaling>
        <c:delete val="1"/>
        <c:axPos val="b"/>
        <c:tickLblPos val="none"/>
        <c:crossAx val="492401352"/>
        <c:crosses val="autoZero"/>
        <c:auto val="1"/>
        <c:lblAlgn val="ctr"/>
        <c:lblOffset val="100"/>
      </c:catAx>
      <c:valAx>
        <c:axId val="492401352"/>
        <c:scaling>
          <c:orientation val="minMax"/>
        </c:scaling>
        <c:axPos val="l"/>
        <c:majorGridlines/>
        <c:numFmt formatCode="General" sourceLinked="1"/>
        <c:tickLblPos val="nextTo"/>
        <c:crossAx val="492398312"/>
        <c:crosses val="autoZero"/>
        <c:crossBetween val="between"/>
      </c:valAx>
    </c:plotArea>
    <c:plotVisOnly val="1"/>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barChart>
        <c:barDir val="col"/>
        <c:grouping val="clustered"/>
        <c:varyColors val="1"/>
        <c:ser>
          <c:idx val="0"/>
          <c:order val="0"/>
          <c:val>
            <c:numRef>
              <c:f>Sheet1!$B$16:$K$16</c:f>
              <c:numCache>
                <c:formatCode>General</c:formatCode>
                <c:ptCount val="10"/>
                <c:pt idx="0">
                  <c:v>256.0</c:v>
                </c:pt>
                <c:pt idx="1">
                  <c:v>0.0</c:v>
                </c:pt>
                <c:pt idx="2">
                  <c:v>0.0</c:v>
                </c:pt>
                <c:pt idx="3">
                  <c:v>0.0</c:v>
                </c:pt>
                <c:pt idx="4">
                  <c:v>0.0</c:v>
                </c:pt>
                <c:pt idx="5">
                  <c:v>0.0</c:v>
                </c:pt>
                <c:pt idx="6">
                  <c:v>0.0</c:v>
                </c:pt>
                <c:pt idx="7">
                  <c:v>1280.0</c:v>
                </c:pt>
                <c:pt idx="8">
                  <c:v>7936.0</c:v>
                </c:pt>
                <c:pt idx="9">
                  <c:v>56064.0</c:v>
                </c:pt>
              </c:numCache>
            </c:numRef>
          </c:val>
        </c:ser>
        <c:gapWidth val="0"/>
        <c:axId val="492295816"/>
        <c:axId val="492406680"/>
      </c:barChart>
      <c:catAx>
        <c:axId val="492295816"/>
        <c:scaling>
          <c:orientation val="minMax"/>
        </c:scaling>
        <c:delete val="1"/>
        <c:axPos val="b"/>
        <c:tickLblPos val="none"/>
        <c:crossAx val="492406680"/>
        <c:crosses val="autoZero"/>
        <c:auto val="1"/>
        <c:lblAlgn val="ctr"/>
        <c:lblOffset val="100"/>
      </c:catAx>
      <c:valAx>
        <c:axId val="492406680"/>
        <c:scaling>
          <c:orientation val="minMax"/>
        </c:scaling>
        <c:axPos val="l"/>
        <c:majorGridlines/>
        <c:numFmt formatCode="General" sourceLinked="1"/>
        <c:tickLblPos val="nextTo"/>
        <c:crossAx val="492295816"/>
        <c:crosses val="autoZero"/>
        <c:crossBetween val="between"/>
      </c:valAx>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hart>
    <c:view3D>
      <c:rotY val="320"/>
      <c:perspective val="30"/>
    </c:view3D>
    <c:plotArea>
      <c:layout/>
      <c:bar3DChart>
        <c:barDir val="col"/>
        <c:grouping val="standard"/>
        <c:ser>
          <c:idx val="0"/>
          <c:order val="0"/>
          <c:val>
            <c:numRef>
              <c:f>Sheet1!$B$20:$K$20</c:f>
              <c:numCache>
                <c:formatCode>General</c:formatCode>
                <c:ptCount val="10"/>
                <c:pt idx="0">
                  <c:v>256.0</c:v>
                </c:pt>
                <c:pt idx="1">
                  <c:v>128.0</c:v>
                </c:pt>
                <c:pt idx="2">
                  <c:v>64.0</c:v>
                </c:pt>
                <c:pt idx="3">
                  <c:v>32.0</c:v>
                </c:pt>
                <c:pt idx="4">
                  <c:v>32.0</c:v>
                </c:pt>
                <c:pt idx="5">
                  <c:v>64.0</c:v>
                </c:pt>
                <c:pt idx="6">
                  <c:v>256.0</c:v>
                </c:pt>
                <c:pt idx="7">
                  <c:v>1280.0</c:v>
                </c:pt>
                <c:pt idx="8">
                  <c:v>7936.0</c:v>
                </c:pt>
                <c:pt idx="9">
                  <c:v>25000.0</c:v>
                </c:pt>
              </c:numCache>
            </c:numRef>
          </c:val>
        </c:ser>
        <c:ser>
          <c:idx val="1"/>
          <c:order val="1"/>
          <c:val>
            <c:numRef>
              <c:f>Sheet1!$B$21:$K$21</c:f>
              <c:numCache>
                <c:formatCode>General</c:formatCode>
                <c:ptCount val="10"/>
                <c:pt idx="0">
                  <c:v>512.0</c:v>
                </c:pt>
                <c:pt idx="1">
                  <c:v>64.0</c:v>
                </c:pt>
                <c:pt idx="2">
                  <c:v>512.0</c:v>
                </c:pt>
                <c:pt idx="3">
                  <c:v>64.0</c:v>
                </c:pt>
                <c:pt idx="4">
                  <c:v>512.0</c:v>
                </c:pt>
                <c:pt idx="5">
                  <c:v>64.0</c:v>
                </c:pt>
                <c:pt idx="6">
                  <c:v>512.0</c:v>
                </c:pt>
                <c:pt idx="7">
                  <c:v>3270.0</c:v>
                </c:pt>
                <c:pt idx="8">
                  <c:v>8000.0</c:v>
                </c:pt>
                <c:pt idx="9">
                  <c:v>3270.0</c:v>
                </c:pt>
              </c:numCache>
            </c:numRef>
          </c:val>
        </c:ser>
        <c:ser>
          <c:idx val="2"/>
          <c:order val="2"/>
          <c:val>
            <c:numRef>
              <c:f>Sheet1!$B$22:$K$22</c:f>
              <c:numCache>
                <c:formatCode>General</c:formatCode>
                <c:ptCount val="10"/>
                <c:pt idx="0">
                  <c:v>1024.0</c:v>
                </c:pt>
                <c:pt idx="1">
                  <c:v>96.0</c:v>
                </c:pt>
                <c:pt idx="2">
                  <c:v>1024.0</c:v>
                </c:pt>
                <c:pt idx="3">
                  <c:v>96.0</c:v>
                </c:pt>
                <c:pt idx="4">
                  <c:v>1024.0</c:v>
                </c:pt>
                <c:pt idx="5">
                  <c:v>96.0</c:v>
                </c:pt>
                <c:pt idx="6">
                  <c:v>1024.0</c:v>
                </c:pt>
                <c:pt idx="7">
                  <c:v>6543.0</c:v>
                </c:pt>
                <c:pt idx="8">
                  <c:v>16000.0</c:v>
                </c:pt>
                <c:pt idx="9">
                  <c:v>6543.0</c:v>
                </c:pt>
              </c:numCache>
            </c:numRef>
          </c:val>
        </c:ser>
        <c:ser>
          <c:idx val="3"/>
          <c:order val="3"/>
          <c:val>
            <c:numRef>
              <c:f>Sheet1!$B$23:$K$23</c:f>
              <c:numCache>
                <c:formatCode>General</c:formatCode>
                <c:ptCount val="10"/>
                <c:pt idx="0">
                  <c:v>2048.0</c:v>
                </c:pt>
                <c:pt idx="1">
                  <c:v>128.0</c:v>
                </c:pt>
                <c:pt idx="2">
                  <c:v>2048.0</c:v>
                </c:pt>
                <c:pt idx="3">
                  <c:v>128.0</c:v>
                </c:pt>
                <c:pt idx="4">
                  <c:v>2048.0</c:v>
                </c:pt>
                <c:pt idx="5">
                  <c:v>128.0</c:v>
                </c:pt>
                <c:pt idx="6">
                  <c:v>2048.0</c:v>
                </c:pt>
                <c:pt idx="7">
                  <c:v>3273.0</c:v>
                </c:pt>
                <c:pt idx="8">
                  <c:v>24000.0</c:v>
                </c:pt>
                <c:pt idx="9">
                  <c:v>3273.0</c:v>
                </c:pt>
              </c:numCache>
            </c:numRef>
          </c:val>
        </c:ser>
        <c:ser>
          <c:idx val="4"/>
          <c:order val="4"/>
          <c:val>
            <c:numRef>
              <c:f>Sheet1!$B$24:$K$24</c:f>
              <c:numCache>
                <c:formatCode>General</c:formatCode>
                <c:ptCount val="10"/>
                <c:pt idx="0">
                  <c:v>1024.0</c:v>
                </c:pt>
                <c:pt idx="1">
                  <c:v>256.0</c:v>
                </c:pt>
                <c:pt idx="2">
                  <c:v>4096.0</c:v>
                </c:pt>
                <c:pt idx="3">
                  <c:v>256.0</c:v>
                </c:pt>
                <c:pt idx="4">
                  <c:v>4096.0</c:v>
                </c:pt>
                <c:pt idx="5">
                  <c:v>256.0</c:v>
                </c:pt>
                <c:pt idx="6">
                  <c:v>4096.0</c:v>
                </c:pt>
                <c:pt idx="7">
                  <c:v>4220.0</c:v>
                </c:pt>
                <c:pt idx="8">
                  <c:v>20000.0</c:v>
                </c:pt>
                <c:pt idx="9">
                  <c:v>4220.0</c:v>
                </c:pt>
              </c:numCache>
            </c:numRef>
          </c:val>
        </c:ser>
        <c:ser>
          <c:idx val="5"/>
          <c:order val="5"/>
          <c:val>
            <c:numRef>
              <c:f>Sheet1!$B$25:$K$25</c:f>
              <c:numCache>
                <c:formatCode>General</c:formatCode>
                <c:ptCount val="10"/>
                <c:pt idx="0">
                  <c:v>752.0</c:v>
                </c:pt>
                <c:pt idx="1">
                  <c:v>1024.0</c:v>
                </c:pt>
                <c:pt idx="2">
                  <c:v>2048.0</c:v>
                </c:pt>
                <c:pt idx="3">
                  <c:v>1024.0</c:v>
                </c:pt>
                <c:pt idx="4">
                  <c:v>2048.0</c:v>
                </c:pt>
                <c:pt idx="5">
                  <c:v>1024.0</c:v>
                </c:pt>
                <c:pt idx="6">
                  <c:v>2048.0</c:v>
                </c:pt>
                <c:pt idx="7">
                  <c:v>5608.0</c:v>
                </c:pt>
                <c:pt idx="8">
                  <c:v>14000.0</c:v>
                </c:pt>
                <c:pt idx="9">
                  <c:v>5608.0</c:v>
                </c:pt>
              </c:numCache>
            </c:numRef>
          </c:val>
        </c:ser>
        <c:ser>
          <c:idx val="6"/>
          <c:order val="6"/>
          <c:val>
            <c:numRef>
              <c:f>Sheet1!$B$26:$K$26</c:f>
              <c:numCache>
                <c:formatCode>General</c:formatCode>
                <c:ptCount val="10"/>
                <c:pt idx="0">
                  <c:v>512.0</c:v>
                </c:pt>
                <c:pt idx="1">
                  <c:v>2048.0</c:v>
                </c:pt>
                <c:pt idx="2">
                  <c:v>4096.0</c:v>
                </c:pt>
                <c:pt idx="3">
                  <c:v>2048.0</c:v>
                </c:pt>
                <c:pt idx="4">
                  <c:v>4096.0</c:v>
                </c:pt>
                <c:pt idx="5">
                  <c:v>2048.0</c:v>
                </c:pt>
                <c:pt idx="6">
                  <c:v>4096.0</c:v>
                </c:pt>
                <c:pt idx="7">
                  <c:v>3280.0</c:v>
                </c:pt>
                <c:pt idx="8">
                  <c:v>10000.0</c:v>
                </c:pt>
                <c:pt idx="9">
                  <c:v>3280.0</c:v>
                </c:pt>
              </c:numCache>
            </c:numRef>
          </c:val>
        </c:ser>
        <c:ser>
          <c:idx val="7"/>
          <c:order val="7"/>
          <c:val>
            <c:numRef>
              <c:f>Sheet1!$B$27:$K$27</c:f>
              <c:numCache>
                <c:formatCode>General</c:formatCode>
                <c:ptCount val="10"/>
                <c:pt idx="0">
                  <c:v>256.0</c:v>
                </c:pt>
                <c:pt idx="1">
                  <c:v>4096.0</c:v>
                </c:pt>
                <c:pt idx="2">
                  <c:v>1024.0</c:v>
                </c:pt>
                <c:pt idx="3">
                  <c:v>4096.0</c:v>
                </c:pt>
                <c:pt idx="4">
                  <c:v>1024.0</c:v>
                </c:pt>
                <c:pt idx="5">
                  <c:v>4096.0</c:v>
                </c:pt>
                <c:pt idx="6">
                  <c:v>1024.0</c:v>
                </c:pt>
                <c:pt idx="7">
                  <c:v>6566.0</c:v>
                </c:pt>
                <c:pt idx="8">
                  <c:v>8000.0</c:v>
                </c:pt>
                <c:pt idx="9">
                  <c:v>6566.0</c:v>
                </c:pt>
              </c:numCache>
            </c:numRef>
          </c:val>
        </c:ser>
        <c:ser>
          <c:idx val="8"/>
          <c:order val="8"/>
          <c:val>
            <c:numRef>
              <c:f>Sheet1!$B$28:$K$28</c:f>
              <c:numCache>
                <c:formatCode>General</c:formatCode>
                <c:ptCount val="10"/>
                <c:pt idx="0">
                  <c:v>128.0</c:v>
                </c:pt>
                <c:pt idx="1">
                  <c:v>8192.0</c:v>
                </c:pt>
                <c:pt idx="2">
                  <c:v>2048.0</c:v>
                </c:pt>
                <c:pt idx="3">
                  <c:v>8192.0</c:v>
                </c:pt>
                <c:pt idx="4">
                  <c:v>2048.0</c:v>
                </c:pt>
                <c:pt idx="5">
                  <c:v>8192.0</c:v>
                </c:pt>
                <c:pt idx="6">
                  <c:v>2048.0</c:v>
                </c:pt>
                <c:pt idx="7">
                  <c:v>3286.0</c:v>
                </c:pt>
                <c:pt idx="8">
                  <c:v>6000.0</c:v>
                </c:pt>
                <c:pt idx="9">
                  <c:v>3286.0</c:v>
                </c:pt>
              </c:numCache>
            </c:numRef>
          </c:val>
        </c:ser>
        <c:ser>
          <c:idx val="9"/>
          <c:order val="9"/>
          <c:val>
            <c:numRef>
              <c:f>Sheet1!$B$29:$K$29</c:f>
              <c:numCache>
                <c:formatCode>General</c:formatCode>
                <c:ptCount val="10"/>
                <c:pt idx="0">
                  <c:v>64.0</c:v>
                </c:pt>
                <c:pt idx="1">
                  <c:v>12000.0</c:v>
                </c:pt>
                <c:pt idx="2">
                  <c:v>6000.0</c:v>
                </c:pt>
                <c:pt idx="3">
                  <c:v>12000.0</c:v>
                </c:pt>
                <c:pt idx="4">
                  <c:v>6000.0</c:v>
                </c:pt>
                <c:pt idx="5">
                  <c:v>12000.0</c:v>
                </c:pt>
                <c:pt idx="6">
                  <c:v>6000.0</c:v>
                </c:pt>
                <c:pt idx="7">
                  <c:v>14787.0</c:v>
                </c:pt>
                <c:pt idx="8">
                  <c:v>2000.0</c:v>
                </c:pt>
                <c:pt idx="9">
                  <c:v>14787.0</c:v>
                </c:pt>
              </c:numCache>
            </c:numRef>
          </c:val>
        </c:ser>
        <c:shape val="box"/>
        <c:axId val="492494760"/>
        <c:axId val="492497784"/>
        <c:axId val="492500904"/>
      </c:bar3DChart>
      <c:catAx>
        <c:axId val="492494760"/>
        <c:scaling>
          <c:orientation val="minMax"/>
        </c:scaling>
        <c:delete val="1"/>
        <c:axPos val="b"/>
        <c:tickLblPos val="none"/>
        <c:crossAx val="492497784"/>
        <c:crosses val="autoZero"/>
        <c:auto val="1"/>
        <c:lblAlgn val="ctr"/>
        <c:lblOffset val="100"/>
      </c:catAx>
      <c:valAx>
        <c:axId val="492497784"/>
        <c:scaling>
          <c:orientation val="minMax"/>
        </c:scaling>
        <c:axPos val="l"/>
        <c:majorGridlines/>
        <c:numFmt formatCode="General" sourceLinked="1"/>
        <c:tickLblPos val="nextTo"/>
        <c:crossAx val="492494760"/>
        <c:crosses val="autoZero"/>
        <c:crossBetween val="between"/>
      </c:valAx>
      <c:serAx>
        <c:axId val="492500904"/>
        <c:scaling>
          <c:orientation val="minMax"/>
        </c:scaling>
        <c:delete val="1"/>
        <c:axPos val="b"/>
        <c:tickLblPos val="none"/>
        <c:crossAx val="492497784"/>
        <c:crosses val="autoZero"/>
      </c:ser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6"/>
  <c:clrMapOvr bg1="lt1" tx1="dk1" bg2="lt2" tx2="dk2" accent1="accent1" accent2="accent2" accent3="accent3" accent4="accent4" accent5="accent5" accent6="accent6" hlink="hlink" folHlink="folHlink"/>
  <c:chart>
    <c:plotArea>
      <c:layout/>
      <c:barChart>
        <c:barDir val="col"/>
        <c:grouping val="stacked"/>
        <c:ser>
          <c:idx val="0"/>
          <c:order val="0"/>
          <c:tx>
            <c:strRef>
              <c:f>all.norm!$J$1</c:f>
              <c:strCache>
                <c:ptCount val="1"/>
                <c:pt idx="0">
                  <c:v>No Bias</c:v>
                </c:pt>
              </c:strCache>
            </c:strRef>
          </c:tx>
          <c:cat>
            <c:strRef>
              <c:f>all.norm!$I$2:$I$25</c:f>
              <c:strCache>
                <c:ptCount val="24"/>
                <c:pt idx="0">
                  <c:v>ms1v6</c:v>
                </c:pt>
                <c:pt idx="1">
                  <c:v>ms1v8</c:v>
                </c:pt>
                <c:pt idx="2">
                  <c:v>ms1g6</c:v>
                </c:pt>
                <c:pt idx="3">
                  <c:v>ms1g8</c:v>
                </c:pt>
                <c:pt idx="4">
                  <c:v>ms3v6</c:v>
                </c:pt>
                <c:pt idx="5">
                  <c:v>ms3v8</c:v>
                </c:pt>
                <c:pt idx="6">
                  <c:v>ms3g6</c:v>
                </c:pt>
                <c:pt idx="7">
                  <c:v>ms3g8</c:v>
                </c:pt>
                <c:pt idx="8">
                  <c:v>nc1v6</c:v>
                </c:pt>
                <c:pt idx="9">
                  <c:v>nc1v8</c:v>
                </c:pt>
                <c:pt idx="10">
                  <c:v>nc1g6</c:v>
                </c:pt>
                <c:pt idx="11">
                  <c:v>nc1g8</c:v>
                </c:pt>
                <c:pt idx="12">
                  <c:v>nc3v6</c:v>
                </c:pt>
                <c:pt idx="13">
                  <c:v>nc3v8</c:v>
                </c:pt>
                <c:pt idx="14">
                  <c:v>nc3g6</c:v>
                </c:pt>
                <c:pt idx="15">
                  <c:v>nc3g8</c:v>
                </c:pt>
                <c:pt idx="16">
                  <c:v>mi1v6</c:v>
                </c:pt>
                <c:pt idx="17">
                  <c:v>mi1v8</c:v>
                </c:pt>
                <c:pt idx="18">
                  <c:v>mi1g6</c:v>
                </c:pt>
                <c:pt idx="19">
                  <c:v>mi1g8</c:v>
                </c:pt>
                <c:pt idx="20">
                  <c:v>mi3v6</c:v>
                </c:pt>
                <c:pt idx="21">
                  <c:v>mi3v8</c:v>
                </c:pt>
                <c:pt idx="22">
                  <c:v>mi3g6</c:v>
                </c:pt>
                <c:pt idx="23">
                  <c:v>mi3g8</c:v>
                </c:pt>
              </c:strCache>
            </c:strRef>
          </c:cat>
          <c:val>
            <c:numRef>
              <c:f>all.norm!$J$2:$J$25</c:f>
              <c:numCache>
                <c:formatCode>General</c:formatCode>
                <c:ptCount val="24"/>
                <c:pt idx="0">
                  <c:v>0.331454308093995</c:v>
                </c:pt>
                <c:pt idx="1">
                  <c:v>0.370994136125655</c:v>
                </c:pt>
                <c:pt idx="2">
                  <c:v>0.685021462140993</c:v>
                </c:pt>
                <c:pt idx="3">
                  <c:v>0.640800994764398</c:v>
                </c:pt>
                <c:pt idx="4">
                  <c:v>0.334907382198953</c:v>
                </c:pt>
                <c:pt idx="5">
                  <c:v>0.375779083769634</c:v>
                </c:pt>
                <c:pt idx="6">
                  <c:v>0.688181023622048</c:v>
                </c:pt>
                <c:pt idx="7">
                  <c:v>0.646282349869449</c:v>
                </c:pt>
                <c:pt idx="8">
                  <c:v>0.327087780678851</c:v>
                </c:pt>
                <c:pt idx="9">
                  <c:v>0.367632793733681</c:v>
                </c:pt>
                <c:pt idx="10">
                  <c:v>0.667155796344649</c:v>
                </c:pt>
                <c:pt idx="11">
                  <c:v>0.630540234986945</c:v>
                </c:pt>
                <c:pt idx="12">
                  <c:v>0.337805691906005</c:v>
                </c:pt>
                <c:pt idx="13">
                  <c:v>0.369694240837697</c:v>
                </c:pt>
                <c:pt idx="14">
                  <c:v>0.684413289817227</c:v>
                </c:pt>
                <c:pt idx="15">
                  <c:v>0.641236780104712</c:v>
                </c:pt>
                <c:pt idx="16">
                  <c:v>0.283451556728232</c:v>
                </c:pt>
                <c:pt idx="17">
                  <c:v>0.30385152631579</c:v>
                </c:pt>
                <c:pt idx="18">
                  <c:v>0.628486419098143</c:v>
                </c:pt>
                <c:pt idx="19">
                  <c:v>0.55006208</c:v>
                </c:pt>
                <c:pt idx="20">
                  <c:v>0.296561402116402</c:v>
                </c:pt>
                <c:pt idx="21">
                  <c:v>0.307736542553192</c:v>
                </c:pt>
                <c:pt idx="22">
                  <c:v>0.635092398921833</c:v>
                </c:pt>
                <c:pt idx="23">
                  <c:v>0.559985203252033</c:v>
                </c:pt>
              </c:numCache>
            </c:numRef>
          </c:val>
        </c:ser>
        <c:ser>
          <c:idx val="1"/>
          <c:order val="1"/>
          <c:tx>
            <c:strRef>
              <c:f>all.norm!$K$1</c:f>
              <c:strCache>
                <c:ptCount val="1"/>
                <c:pt idx="0">
                  <c:v>Add C</c:v>
                </c:pt>
              </c:strCache>
            </c:strRef>
          </c:tx>
          <c:cat>
            <c:strRef>
              <c:f>all.norm!$I$2:$I$25</c:f>
              <c:strCache>
                <c:ptCount val="24"/>
                <c:pt idx="0">
                  <c:v>ms1v6</c:v>
                </c:pt>
                <c:pt idx="1">
                  <c:v>ms1v8</c:v>
                </c:pt>
                <c:pt idx="2">
                  <c:v>ms1g6</c:v>
                </c:pt>
                <c:pt idx="3">
                  <c:v>ms1g8</c:v>
                </c:pt>
                <c:pt idx="4">
                  <c:v>ms3v6</c:v>
                </c:pt>
                <c:pt idx="5">
                  <c:v>ms3v8</c:v>
                </c:pt>
                <c:pt idx="6">
                  <c:v>ms3g6</c:v>
                </c:pt>
                <c:pt idx="7">
                  <c:v>ms3g8</c:v>
                </c:pt>
                <c:pt idx="8">
                  <c:v>nc1v6</c:v>
                </c:pt>
                <c:pt idx="9">
                  <c:v>nc1v8</c:v>
                </c:pt>
                <c:pt idx="10">
                  <c:v>nc1g6</c:v>
                </c:pt>
                <c:pt idx="11">
                  <c:v>nc1g8</c:v>
                </c:pt>
                <c:pt idx="12">
                  <c:v>nc3v6</c:v>
                </c:pt>
                <c:pt idx="13">
                  <c:v>nc3v8</c:v>
                </c:pt>
                <c:pt idx="14">
                  <c:v>nc3g6</c:v>
                </c:pt>
                <c:pt idx="15">
                  <c:v>nc3g8</c:v>
                </c:pt>
                <c:pt idx="16">
                  <c:v>mi1v6</c:v>
                </c:pt>
                <c:pt idx="17">
                  <c:v>mi1v8</c:v>
                </c:pt>
                <c:pt idx="18">
                  <c:v>mi1g6</c:v>
                </c:pt>
                <c:pt idx="19">
                  <c:v>mi1g8</c:v>
                </c:pt>
                <c:pt idx="20">
                  <c:v>mi3v6</c:v>
                </c:pt>
                <c:pt idx="21">
                  <c:v>mi3v8</c:v>
                </c:pt>
                <c:pt idx="22">
                  <c:v>mi3g6</c:v>
                </c:pt>
                <c:pt idx="23">
                  <c:v>mi3g8</c:v>
                </c:pt>
              </c:strCache>
            </c:strRef>
          </c:cat>
          <c:val>
            <c:numRef>
              <c:f>all.norm!$K$2:$K$25</c:f>
              <c:numCache>
                <c:formatCode>General</c:formatCode>
                <c:ptCount val="24"/>
                <c:pt idx="0">
                  <c:v>1.031583263707573</c:v>
                </c:pt>
                <c:pt idx="1">
                  <c:v>0.991033350785339</c:v>
                </c:pt>
                <c:pt idx="2">
                  <c:v>0.683213028720624</c:v>
                </c:pt>
                <c:pt idx="3">
                  <c:v>0.639913010471204</c:v>
                </c:pt>
                <c:pt idx="4">
                  <c:v>1.00083182767624</c:v>
                </c:pt>
                <c:pt idx="5">
                  <c:v>0.959066840731067</c:v>
                </c:pt>
                <c:pt idx="6">
                  <c:v>0.690147539267016</c:v>
                </c:pt>
                <c:pt idx="7">
                  <c:v>0.645045039164495</c:v>
                </c:pt>
                <c:pt idx="8">
                  <c:v>0.412473681462141</c:v>
                </c:pt>
                <c:pt idx="9">
                  <c:v>0.440506475195823</c:v>
                </c:pt>
                <c:pt idx="10">
                  <c:v>0.662404490861618</c:v>
                </c:pt>
                <c:pt idx="11">
                  <c:v>0.62847937007874</c:v>
                </c:pt>
                <c:pt idx="12">
                  <c:v>0.412846083550914</c:v>
                </c:pt>
                <c:pt idx="13">
                  <c:v>0.441498955613577</c:v>
                </c:pt>
                <c:pt idx="14">
                  <c:v>0.685494659685865</c:v>
                </c:pt>
                <c:pt idx="15">
                  <c:v>0.642361727748691</c:v>
                </c:pt>
                <c:pt idx="16">
                  <c:v>0.283718047493404</c:v>
                </c:pt>
                <c:pt idx="17">
                  <c:v>0.303145725593667</c:v>
                </c:pt>
                <c:pt idx="18">
                  <c:v>0.628972122015915</c:v>
                </c:pt>
                <c:pt idx="19">
                  <c:v>0.550315546666667</c:v>
                </c:pt>
                <c:pt idx="20">
                  <c:v>0.295682830687831</c:v>
                </c:pt>
                <c:pt idx="21">
                  <c:v>0.308364867021277</c:v>
                </c:pt>
                <c:pt idx="22">
                  <c:v>0.634548921832884</c:v>
                </c:pt>
                <c:pt idx="23">
                  <c:v>0.558877018970192</c:v>
                </c:pt>
              </c:numCache>
            </c:numRef>
          </c:val>
        </c:ser>
        <c:ser>
          <c:idx val="2"/>
          <c:order val="2"/>
          <c:tx>
            <c:strRef>
              <c:f>all.norm!$L$1</c:f>
              <c:strCache>
                <c:ptCount val="1"/>
                <c:pt idx="0">
                  <c:v>Sin-low</c:v>
                </c:pt>
              </c:strCache>
            </c:strRef>
          </c:tx>
          <c:cat>
            <c:strRef>
              <c:f>all.norm!$I$2:$I$25</c:f>
              <c:strCache>
                <c:ptCount val="24"/>
                <c:pt idx="0">
                  <c:v>ms1v6</c:v>
                </c:pt>
                <c:pt idx="1">
                  <c:v>ms1v8</c:v>
                </c:pt>
                <c:pt idx="2">
                  <c:v>ms1g6</c:v>
                </c:pt>
                <c:pt idx="3">
                  <c:v>ms1g8</c:v>
                </c:pt>
                <c:pt idx="4">
                  <c:v>ms3v6</c:v>
                </c:pt>
                <c:pt idx="5">
                  <c:v>ms3v8</c:v>
                </c:pt>
                <c:pt idx="6">
                  <c:v>ms3g6</c:v>
                </c:pt>
                <c:pt idx="7">
                  <c:v>ms3g8</c:v>
                </c:pt>
                <c:pt idx="8">
                  <c:v>nc1v6</c:v>
                </c:pt>
                <c:pt idx="9">
                  <c:v>nc1v8</c:v>
                </c:pt>
                <c:pt idx="10">
                  <c:v>nc1g6</c:v>
                </c:pt>
                <c:pt idx="11">
                  <c:v>nc1g8</c:v>
                </c:pt>
                <c:pt idx="12">
                  <c:v>nc3v6</c:v>
                </c:pt>
                <c:pt idx="13">
                  <c:v>nc3v8</c:v>
                </c:pt>
                <c:pt idx="14">
                  <c:v>nc3g6</c:v>
                </c:pt>
                <c:pt idx="15">
                  <c:v>nc3g8</c:v>
                </c:pt>
                <c:pt idx="16">
                  <c:v>mi1v6</c:v>
                </c:pt>
                <c:pt idx="17">
                  <c:v>mi1v8</c:v>
                </c:pt>
                <c:pt idx="18">
                  <c:v>mi1g6</c:v>
                </c:pt>
                <c:pt idx="19">
                  <c:v>mi1g8</c:v>
                </c:pt>
                <c:pt idx="20">
                  <c:v>mi3v6</c:v>
                </c:pt>
                <c:pt idx="21">
                  <c:v>mi3v8</c:v>
                </c:pt>
                <c:pt idx="22">
                  <c:v>mi3g6</c:v>
                </c:pt>
                <c:pt idx="23">
                  <c:v>mi3g8</c:v>
                </c:pt>
              </c:strCache>
            </c:strRef>
          </c:cat>
          <c:val>
            <c:numRef>
              <c:f>all.norm!$L$2:$L$25</c:f>
              <c:numCache>
                <c:formatCode>General</c:formatCode>
                <c:ptCount val="24"/>
                <c:pt idx="0">
                  <c:v>0.545528851174935</c:v>
                </c:pt>
                <c:pt idx="1">
                  <c:v>0.554826997389034</c:v>
                </c:pt>
                <c:pt idx="2">
                  <c:v>0.685031784776901</c:v>
                </c:pt>
                <c:pt idx="3">
                  <c:v>0.64011535248042</c:v>
                </c:pt>
                <c:pt idx="4">
                  <c:v>0.546079634464754</c:v>
                </c:pt>
                <c:pt idx="5">
                  <c:v>0.552574595300259</c:v>
                </c:pt>
                <c:pt idx="6">
                  <c:v>0.689998848167541</c:v>
                </c:pt>
                <c:pt idx="7">
                  <c:v>0.649234581151831</c:v>
                </c:pt>
                <c:pt idx="8">
                  <c:v>0.5514172845953</c:v>
                </c:pt>
                <c:pt idx="9">
                  <c:v>0.563995718015666</c:v>
                </c:pt>
                <c:pt idx="10">
                  <c:v>0.669682584856396</c:v>
                </c:pt>
                <c:pt idx="11">
                  <c:v>0.633451706036746</c:v>
                </c:pt>
                <c:pt idx="12">
                  <c:v>0.549530678851175</c:v>
                </c:pt>
                <c:pt idx="13">
                  <c:v>0.554488769633508</c:v>
                </c:pt>
                <c:pt idx="14">
                  <c:v>0.691522408376963</c:v>
                </c:pt>
                <c:pt idx="15">
                  <c:v>0.642005456919063</c:v>
                </c:pt>
                <c:pt idx="16">
                  <c:v>0.572583184210526</c:v>
                </c:pt>
                <c:pt idx="17">
                  <c:v>0.543189999999999</c:v>
                </c:pt>
                <c:pt idx="18">
                  <c:v>0.637348413978499</c:v>
                </c:pt>
                <c:pt idx="19">
                  <c:v>0.550989602122016</c:v>
                </c:pt>
                <c:pt idx="20">
                  <c:v>0.604452152230971</c:v>
                </c:pt>
                <c:pt idx="21">
                  <c:v>0.549616497326204</c:v>
                </c:pt>
                <c:pt idx="22">
                  <c:v>0.64231327176781</c:v>
                </c:pt>
                <c:pt idx="23">
                  <c:v>0.566483860589812</c:v>
                </c:pt>
              </c:numCache>
            </c:numRef>
          </c:val>
        </c:ser>
        <c:ser>
          <c:idx val="3"/>
          <c:order val="3"/>
          <c:tx>
            <c:strRef>
              <c:f>all.norm!$M$1</c:f>
              <c:strCache>
                <c:ptCount val="1"/>
                <c:pt idx="0">
                  <c:v>Sin-high</c:v>
                </c:pt>
              </c:strCache>
            </c:strRef>
          </c:tx>
          <c:cat>
            <c:strRef>
              <c:f>all.norm!$I$2:$I$25</c:f>
              <c:strCache>
                <c:ptCount val="24"/>
                <c:pt idx="0">
                  <c:v>ms1v6</c:v>
                </c:pt>
                <c:pt idx="1">
                  <c:v>ms1v8</c:v>
                </c:pt>
                <c:pt idx="2">
                  <c:v>ms1g6</c:v>
                </c:pt>
                <c:pt idx="3">
                  <c:v>ms1g8</c:v>
                </c:pt>
                <c:pt idx="4">
                  <c:v>ms3v6</c:v>
                </c:pt>
                <c:pt idx="5">
                  <c:v>ms3v8</c:v>
                </c:pt>
                <c:pt idx="6">
                  <c:v>ms3g6</c:v>
                </c:pt>
                <c:pt idx="7">
                  <c:v>ms3g8</c:v>
                </c:pt>
                <c:pt idx="8">
                  <c:v>nc1v6</c:v>
                </c:pt>
                <c:pt idx="9">
                  <c:v>nc1v8</c:v>
                </c:pt>
                <c:pt idx="10">
                  <c:v>nc1g6</c:v>
                </c:pt>
                <c:pt idx="11">
                  <c:v>nc1g8</c:v>
                </c:pt>
                <c:pt idx="12">
                  <c:v>nc3v6</c:v>
                </c:pt>
                <c:pt idx="13">
                  <c:v>nc3v8</c:v>
                </c:pt>
                <c:pt idx="14">
                  <c:v>nc3g6</c:v>
                </c:pt>
                <c:pt idx="15">
                  <c:v>nc3g8</c:v>
                </c:pt>
                <c:pt idx="16">
                  <c:v>mi1v6</c:v>
                </c:pt>
                <c:pt idx="17">
                  <c:v>mi1v8</c:v>
                </c:pt>
                <c:pt idx="18">
                  <c:v>mi1g6</c:v>
                </c:pt>
                <c:pt idx="19">
                  <c:v>mi1g8</c:v>
                </c:pt>
                <c:pt idx="20">
                  <c:v>mi3v6</c:v>
                </c:pt>
                <c:pt idx="21">
                  <c:v>mi3v8</c:v>
                </c:pt>
                <c:pt idx="22">
                  <c:v>mi3g6</c:v>
                </c:pt>
                <c:pt idx="23">
                  <c:v>mi3g8</c:v>
                </c:pt>
              </c:strCache>
            </c:strRef>
          </c:cat>
          <c:val>
            <c:numRef>
              <c:f>all.norm!$M$2:$M$25</c:f>
              <c:numCache>
                <c:formatCode>General</c:formatCode>
                <c:ptCount val="24"/>
                <c:pt idx="0">
                  <c:v>0.516924020887728</c:v>
                </c:pt>
                <c:pt idx="1">
                  <c:v>0.522780785340314</c:v>
                </c:pt>
                <c:pt idx="2">
                  <c:v>0.706006020942409</c:v>
                </c:pt>
                <c:pt idx="3">
                  <c:v>0.664842872062663</c:v>
                </c:pt>
                <c:pt idx="4">
                  <c:v>0.510054516971279</c:v>
                </c:pt>
                <c:pt idx="5">
                  <c:v>0.521481884816752</c:v>
                </c:pt>
                <c:pt idx="6">
                  <c:v>0.708013707571802</c:v>
                </c:pt>
                <c:pt idx="7">
                  <c:v>0.671386256544505</c:v>
                </c:pt>
                <c:pt idx="8">
                  <c:v>0.51791861618799</c:v>
                </c:pt>
                <c:pt idx="9">
                  <c:v>0.526712976501306</c:v>
                </c:pt>
                <c:pt idx="10">
                  <c:v>0.695186501305483</c:v>
                </c:pt>
                <c:pt idx="11">
                  <c:v>0.654072323759791</c:v>
                </c:pt>
                <c:pt idx="12">
                  <c:v>0.517684621409922</c:v>
                </c:pt>
                <c:pt idx="13">
                  <c:v>0.523040835509141</c:v>
                </c:pt>
                <c:pt idx="14">
                  <c:v>0.704214308093994</c:v>
                </c:pt>
                <c:pt idx="15">
                  <c:v>0.665711827676242</c:v>
                </c:pt>
                <c:pt idx="16">
                  <c:v>0.612232944297082</c:v>
                </c:pt>
                <c:pt idx="17">
                  <c:v>0.553134855643045</c:v>
                </c:pt>
                <c:pt idx="18">
                  <c:v>0.7337192</c:v>
                </c:pt>
                <c:pt idx="19">
                  <c:v>0.615443844086021</c:v>
                </c:pt>
                <c:pt idx="20">
                  <c:v>0.624518530183727</c:v>
                </c:pt>
                <c:pt idx="21">
                  <c:v>0.567363149606297</c:v>
                </c:pt>
                <c:pt idx="22">
                  <c:v>0.725942386058981</c:v>
                </c:pt>
                <c:pt idx="23">
                  <c:v>0.627079037433159</c:v>
                </c:pt>
              </c:numCache>
            </c:numRef>
          </c:val>
        </c:ser>
        <c:overlap val="100"/>
        <c:axId val="492659128"/>
        <c:axId val="492662600"/>
      </c:barChart>
      <c:catAx>
        <c:axId val="492659128"/>
        <c:scaling>
          <c:orientation val="minMax"/>
        </c:scaling>
        <c:axPos val="b"/>
        <c:tickLblPos val="nextTo"/>
        <c:txPr>
          <a:bodyPr rot="-2220000"/>
          <a:lstStyle/>
          <a:p>
            <a:pPr>
              <a:defRPr/>
            </a:pPr>
            <a:endParaRPr lang="en-US"/>
          </a:p>
        </c:txPr>
        <c:crossAx val="492662600"/>
        <c:crosses val="autoZero"/>
        <c:auto val="1"/>
        <c:lblAlgn val="ctr"/>
        <c:lblOffset val="100"/>
      </c:catAx>
      <c:valAx>
        <c:axId val="492662600"/>
        <c:scaling>
          <c:orientation val="minMax"/>
        </c:scaling>
        <c:axPos val="l"/>
        <c:majorGridlines/>
        <c:numFmt formatCode="General" sourceLinked="1"/>
        <c:tickLblPos val="nextTo"/>
        <c:crossAx val="492659128"/>
        <c:crosses val="autoZero"/>
        <c:crossBetween val="between"/>
      </c:valAx>
    </c:plotArea>
    <c:legend>
      <c:legendPos val="r"/>
      <c:layout/>
    </c:legend>
    <c:plotVisOnly val="1"/>
  </c:chart>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6"/>
  <c:clrMapOvr bg1="lt1" tx1="dk1" bg2="lt2" tx2="dk2" accent1="accent1" accent2="accent2" accent3="accent3" accent4="accent4" accent5="accent5" accent6="accent6" hlink="hlink" folHlink="folHlink"/>
  <c:chart>
    <c:plotArea>
      <c:layout/>
      <c:barChart>
        <c:barDir val="col"/>
        <c:grouping val="stacked"/>
        <c:ser>
          <c:idx val="0"/>
          <c:order val="0"/>
          <c:tx>
            <c:strRef>
              <c:f>all.norm.min!$I$1</c:f>
              <c:strCache>
                <c:ptCount val="1"/>
                <c:pt idx="0">
                  <c:v>No Bias</c:v>
                </c:pt>
              </c:strCache>
            </c:strRef>
          </c:tx>
          <c:errBars>
            <c:errBarType val="both"/>
            <c:errValType val="cust"/>
            <c:plus>
              <c:numRef>
                <c:f>all.norm.min!$I$14:$I$16</c:f>
                <c:numCache>
                  <c:formatCode>General</c:formatCode>
                  <c:ptCount val="3"/>
                  <c:pt idx="0">
                    <c:v>0.0059957848617993</c:v>
                  </c:pt>
                  <c:pt idx="1">
                    <c:v>0.00646690849291131</c:v>
                  </c:pt>
                  <c:pt idx="2">
                    <c:v>0.00561118877333521</c:v>
                  </c:pt>
                </c:numCache>
              </c:numRef>
            </c:plus>
            <c:minus>
              <c:numRef>
                <c:f>all.norm.min!$I$14:$I$16</c:f>
                <c:numCache>
                  <c:formatCode>General</c:formatCode>
                  <c:ptCount val="3"/>
                  <c:pt idx="0">
                    <c:v>0.0059957848617993</c:v>
                  </c:pt>
                  <c:pt idx="1">
                    <c:v>0.00646690849291131</c:v>
                  </c:pt>
                  <c:pt idx="2">
                    <c:v>0.00561118877333521</c:v>
                  </c:pt>
                </c:numCache>
              </c:numRef>
            </c:minus>
            <c:spPr>
              <a:noFill/>
              <a:ln w="19050" cap="flat" cmpd="sng" algn="ctr">
                <a:solidFill>
                  <a:schemeClr val="dk1"/>
                </a:solidFill>
                <a:prstDash val="solid"/>
              </a:ln>
              <a:effectLst>
                <a:outerShdw blurRad="40000" dist="20000" dir="5400000" rotWithShape="0">
                  <a:srgbClr val="000000">
                    <a:alpha val="38000"/>
                  </a:srgbClr>
                </a:outerShdw>
              </a:effectLst>
            </c:spPr>
          </c:errBars>
          <c:cat>
            <c:strRef>
              <c:f>all.norm.min!$H$2:$H$4</c:f>
              <c:strCache>
                <c:ptCount val="3"/>
                <c:pt idx="0">
                  <c:v>Mean Square</c:v>
                </c:pt>
                <c:pt idx="1">
                  <c:v>Norm Correlation</c:v>
                </c:pt>
                <c:pt idx="2">
                  <c:v>Mutual Information</c:v>
                </c:pt>
              </c:strCache>
            </c:strRef>
          </c:cat>
          <c:val>
            <c:numRef>
              <c:f>all.norm.min!$I$2:$I$4</c:f>
              <c:numCache>
                <c:formatCode>General</c:formatCode>
                <c:ptCount val="3"/>
                <c:pt idx="0">
                  <c:v>0.290262657894737</c:v>
                </c:pt>
                <c:pt idx="1">
                  <c:v>0.291195234375</c:v>
                </c:pt>
                <c:pt idx="2">
                  <c:v>0.223892213333333</c:v>
                </c:pt>
              </c:numCache>
            </c:numRef>
          </c:val>
        </c:ser>
        <c:ser>
          <c:idx val="1"/>
          <c:order val="1"/>
          <c:tx>
            <c:strRef>
              <c:f>all.norm.min!$J$1</c:f>
              <c:strCache>
                <c:ptCount val="1"/>
                <c:pt idx="0">
                  <c:v>Add C</c:v>
                </c:pt>
              </c:strCache>
            </c:strRef>
          </c:tx>
          <c:errBars>
            <c:errBarType val="both"/>
            <c:errValType val="cust"/>
            <c:plus>
              <c:numRef>
                <c:f>all.norm.min!$J$14:$J$16</c:f>
                <c:numCache>
                  <c:formatCode>General</c:formatCode>
                  <c:ptCount val="3"/>
                  <c:pt idx="0">
                    <c:v>0.021687037094044</c:v>
                  </c:pt>
                  <c:pt idx="1">
                    <c:v>0.00673058462660835</c:v>
                  </c:pt>
                  <c:pt idx="2">
                    <c:v>0.00556201044071318</c:v>
                  </c:pt>
                </c:numCache>
              </c:numRef>
            </c:plus>
            <c:minus>
              <c:numRef>
                <c:f>all.norm.min!$J$14:$J$16</c:f>
                <c:numCache>
                  <c:formatCode>General</c:formatCode>
                  <c:ptCount val="3"/>
                  <c:pt idx="0">
                    <c:v>0.021687037094044</c:v>
                  </c:pt>
                  <c:pt idx="1">
                    <c:v>0.00673058462660835</c:v>
                  </c:pt>
                  <c:pt idx="2">
                    <c:v>0.00556201044071318</c:v>
                  </c:pt>
                </c:numCache>
              </c:numRef>
            </c:minus>
            <c:spPr>
              <a:noFill/>
              <a:ln w="19050" cap="flat" cmpd="sng" algn="ctr">
                <a:solidFill>
                  <a:schemeClr val="dk1"/>
                </a:solidFill>
                <a:prstDash val="solid"/>
              </a:ln>
              <a:effectLst>
                <a:outerShdw blurRad="40000" dist="20000" dir="5400000" rotWithShape="0">
                  <a:srgbClr val="000000">
                    <a:alpha val="38000"/>
                  </a:srgbClr>
                </a:outerShdw>
              </a:effectLst>
            </c:spPr>
          </c:errBars>
          <c:cat>
            <c:strRef>
              <c:f>all.norm.min!$H$2:$H$4</c:f>
              <c:strCache>
                <c:ptCount val="3"/>
                <c:pt idx="0">
                  <c:v>Mean Square</c:v>
                </c:pt>
                <c:pt idx="1">
                  <c:v>Norm Correlation</c:v>
                </c:pt>
                <c:pt idx="2">
                  <c:v>Mutual Information</c:v>
                </c:pt>
              </c:strCache>
            </c:strRef>
          </c:cat>
          <c:val>
            <c:numRef>
              <c:f>all.norm.min!$J$2:$J$4</c:f>
              <c:numCache>
                <c:formatCode>General</c:formatCode>
                <c:ptCount val="3"/>
                <c:pt idx="0">
                  <c:v>0.917058868421053</c:v>
                </c:pt>
                <c:pt idx="1">
                  <c:v>0.36926609375</c:v>
                </c:pt>
                <c:pt idx="2">
                  <c:v>0.223538</c:v>
                </c:pt>
              </c:numCache>
            </c:numRef>
          </c:val>
        </c:ser>
        <c:ser>
          <c:idx val="2"/>
          <c:order val="2"/>
          <c:tx>
            <c:strRef>
              <c:f>all.norm.min!$K$1</c:f>
              <c:strCache>
                <c:ptCount val="1"/>
                <c:pt idx="0">
                  <c:v>Sin-low</c:v>
                </c:pt>
              </c:strCache>
            </c:strRef>
          </c:tx>
          <c:errBars>
            <c:errBarType val="both"/>
            <c:errValType val="cust"/>
            <c:plus>
              <c:numRef>
                <c:f>all.norm.min!$K$14:$K$16</c:f>
                <c:numCache>
                  <c:formatCode>General</c:formatCode>
                  <c:ptCount val="3"/>
                  <c:pt idx="0">
                    <c:v>0.00725431346174606</c:v>
                  </c:pt>
                  <c:pt idx="1">
                    <c:v>0.00724654521637593</c:v>
                  </c:pt>
                  <c:pt idx="2">
                    <c:v>0.00939933442364982</c:v>
                  </c:pt>
                </c:numCache>
              </c:numRef>
            </c:plus>
            <c:minus>
              <c:numRef>
                <c:f>all.norm.min!$K$14:$K$16</c:f>
                <c:numCache>
                  <c:formatCode>General</c:formatCode>
                  <c:ptCount val="3"/>
                  <c:pt idx="0">
                    <c:v>0.00725431346174606</c:v>
                  </c:pt>
                  <c:pt idx="1">
                    <c:v>0.00724654521637593</c:v>
                  </c:pt>
                  <c:pt idx="2">
                    <c:v>0.00939933442364982</c:v>
                  </c:pt>
                </c:numCache>
              </c:numRef>
            </c:minus>
            <c:spPr>
              <a:noFill/>
              <a:ln w="19050" cap="flat" cmpd="sng" algn="ctr">
                <a:solidFill>
                  <a:schemeClr val="dk1"/>
                </a:solidFill>
                <a:prstDash val="solid"/>
              </a:ln>
              <a:effectLst>
                <a:outerShdw blurRad="40000" dist="20000" dir="5400000" rotWithShape="0">
                  <a:srgbClr val="000000">
                    <a:alpha val="38000"/>
                  </a:srgbClr>
                </a:outerShdw>
              </a:effectLst>
            </c:spPr>
          </c:errBars>
          <c:cat>
            <c:strRef>
              <c:f>all.norm.min!$H$2:$H$4</c:f>
              <c:strCache>
                <c:ptCount val="3"/>
                <c:pt idx="0">
                  <c:v>Mean Square</c:v>
                </c:pt>
                <c:pt idx="1">
                  <c:v>Norm Correlation</c:v>
                </c:pt>
                <c:pt idx="2">
                  <c:v>Mutual Information</c:v>
                </c:pt>
              </c:strCache>
            </c:strRef>
          </c:cat>
          <c:val>
            <c:numRef>
              <c:f>all.norm.min!$K$2:$K$4</c:f>
              <c:numCache>
                <c:formatCode>General</c:formatCode>
                <c:ptCount val="3"/>
                <c:pt idx="0">
                  <c:v>0.500186947368421</c:v>
                </c:pt>
                <c:pt idx="1">
                  <c:v>0.502709869791664</c:v>
                </c:pt>
                <c:pt idx="2">
                  <c:v>0.499054853333333</c:v>
                </c:pt>
              </c:numCache>
            </c:numRef>
          </c:val>
        </c:ser>
        <c:ser>
          <c:idx val="3"/>
          <c:order val="3"/>
          <c:tx>
            <c:strRef>
              <c:f>all.norm.min!$L$1</c:f>
              <c:strCache>
                <c:ptCount val="1"/>
                <c:pt idx="0">
                  <c:v>Sin-high</c:v>
                </c:pt>
              </c:strCache>
            </c:strRef>
          </c:tx>
          <c:errBars>
            <c:errBarType val="both"/>
            <c:errValType val="cust"/>
            <c:plus>
              <c:numRef>
                <c:f>all.norm.min!$L$14:$L$16</c:f>
                <c:numCache>
                  <c:formatCode>General</c:formatCode>
                  <c:ptCount val="3"/>
                  <c:pt idx="0">
                    <c:v>0.00708708262393984</c:v>
                  </c:pt>
                  <c:pt idx="1">
                    <c:v>0.00698428023692608</c:v>
                  </c:pt>
                  <c:pt idx="2">
                    <c:v>0.00965927916146627</c:v>
                  </c:pt>
                </c:numCache>
              </c:numRef>
            </c:plus>
            <c:minus>
              <c:numRef>
                <c:f>all.norm.min!$L$14:$L$16</c:f>
                <c:numCache>
                  <c:formatCode>General</c:formatCode>
                  <c:ptCount val="3"/>
                  <c:pt idx="0">
                    <c:v>0.00708708262393984</c:v>
                  </c:pt>
                  <c:pt idx="1">
                    <c:v>0.00698428023692608</c:v>
                  </c:pt>
                  <c:pt idx="2">
                    <c:v>0.00965927916146627</c:v>
                  </c:pt>
                </c:numCache>
              </c:numRef>
            </c:minus>
            <c:spPr>
              <a:noFill/>
              <a:ln w="19050" cap="flat" cmpd="sng" algn="ctr">
                <a:solidFill>
                  <a:schemeClr val="dk1"/>
                </a:solidFill>
                <a:prstDash val="solid"/>
              </a:ln>
              <a:effectLst>
                <a:outerShdw blurRad="40000" dist="20000" dir="5400000" rotWithShape="0">
                  <a:srgbClr val="000000">
                    <a:alpha val="38000"/>
                  </a:srgbClr>
                </a:outerShdw>
              </a:effectLst>
            </c:spPr>
          </c:errBars>
          <c:cat>
            <c:strRef>
              <c:f>all.norm.min!$H$2:$H$4</c:f>
              <c:strCache>
                <c:ptCount val="3"/>
                <c:pt idx="0">
                  <c:v>Mean Square</c:v>
                </c:pt>
                <c:pt idx="1">
                  <c:v>Norm Correlation</c:v>
                </c:pt>
                <c:pt idx="2">
                  <c:v>Mutual Information</c:v>
                </c:pt>
              </c:strCache>
            </c:strRef>
          </c:cat>
          <c:val>
            <c:numRef>
              <c:f>all.norm.min!$L$2:$L$4</c:f>
              <c:numCache>
                <c:formatCode>General</c:formatCode>
                <c:ptCount val="3"/>
                <c:pt idx="0">
                  <c:v>0.465874736842106</c:v>
                </c:pt>
                <c:pt idx="1">
                  <c:v>0.469683723958334</c:v>
                </c:pt>
                <c:pt idx="2">
                  <c:v>0.52235198924731</c:v>
                </c:pt>
              </c:numCache>
            </c:numRef>
          </c:val>
        </c:ser>
        <c:overlap val="100"/>
        <c:axId val="513038520"/>
        <c:axId val="513042168"/>
      </c:barChart>
      <c:catAx>
        <c:axId val="513038520"/>
        <c:scaling>
          <c:orientation val="minMax"/>
        </c:scaling>
        <c:axPos val="b"/>
        <c:tickLblPos val="nextTo"/>
        <c:crossAx val="513042168"/>
        <c:crosses val="autoZero"/>
        <c:auto val="1"/>
        <c:lblAlgn val="ctr"/>
        <c:lblOffset val="100"/>
      </c:catAx>
      <c:valAx>
        <c:axId val="513042168"/>
        <c:scaling>
          <c:orientation val="minMax"/>
        </c:scaling>
        <c:axPos val="l"/>
        <c:majorGridlines/>
        <c:numFmt formatCode="General" sourceLinked="1"/>
        <c:tickLblPos val="nextTo"/>
        <c:crossAx val="513038520"/>
        <c:crosses val="autoZero"/>
        <c:crossBetween val="between"/>
      </c:valAx>
    </c:plotArea>
    <c:legend>
      <c:legendPos val="r"/>
      <c:layout/>
    </c:legend>
    <c:plotVisOnly val="1"/>
  </c:chart>
  <c:externalData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CF1378-1844-4A18-AF79-05E5CE2781E3}" type="doc">
      <dgm:prSet loTypeId="urn:microsoft.com/office/officeart/2005/8/layout/venn1" loCatId="relationship" qsTypeId="urn:microsoft.com/office/officeart/2005/8/quickstyle/simple1" qsCatId="simple" csTypeId="urn:microsoft.com/office/officeart/2005/8/colors/accent1_2" csCatId="accent1" phldr="1"/>
      <dgm:spPr/>
    </dgm:pt>
    <dgm:pt modelId="{46DA2B43-B098-4B67-8E36-35B9A8BF918F}">
      <dgm:prSet phldrT="[Text]" custT="1"/>
      <dgm:spPr/>
      <dgm:t>
        <a:bodyPr/>
        <a:lstStyle/>
        <a:p>
          <a:r>
            <a:rPr lang="en-US" sz="2800" dirty="0" smtClean="0"/>
            <a:t>H(F)</a:t>
          </a:r>
          <a:endParaRPr lang="en-US" sz="2800" dirty="0"/>
        </a:p>
      </dgm:t>
    </dgm:pt>
    <dgm:pt modelId="{144A964C-652D-4200-93DB-BC370C952C40}" type="parTrans" cxnId="{355358C1-BA6A-435C-A8A3-5484E2D2D4A5}">
      <dgm:prSet/>
      <dgm:spPr/>
      <dgm:t>
        <a:bodyPr/>
        <a:lstStyle/>
        <a:p>
          <a:endParaRPr lang="en-US"/>
        </a:p>
      </dgm:t>
    </dgm:pt>
    <dgm:pt modelId="{CED2CE2C-9D3F-42AA-85FB-4BFC93303507}" type="sibTrans" cxnId="{355358C1-BA6A-435C-A8A3-5484E2D2D4A5}">
      <dgm:prSet/>
      <dgm:spPr/>
      <dgm:t>
        <a:bodyPr/>
        <a:lstStyle/>
        <a:p>
          <a:endParaRPr lang="en-US"/>
        </a:p>
      </dgm:t>
    </dgm:pt>
    <dgm:pt modelId="{3EFB1A01-7D86-46D6-8EA5-12026DA60465}">
      <dgm:prSet phldrT="[Text]" custT="1"/>
      <dgm:spPr/>
      <dgm:t>
        <a:bodyPr/>
        <a:lstStyle/>
        <a:p>
          <a:r>
            <a:rPr lang="en-US" sz="2800" dirty="0" smtClean="0"/>
            <a:t>H(G)</a:t>
          </a:r>
          <a:endParaRPr lang="en-US" sz="2800" dirty="0"/>
        </a:p>
      </dgm:t>
    </dgm:pt>
    <dgm:pt modelId="{900958DE-9075-4E53-A056-AFF59BDC5A1B}" type="parTrans" cxnId="{A73D9FF8-9E3B-4C4E-8779-F76530377BE0}">
      <dgm:prSet/>
      <dgm:spPr/>
      <dgm:t>
        <a:bodyPr/>
        <a:lstStyle/>
        <a:p>
          <a:endParaRPr lang="en-US"/>
        </a:p>
      </dgm:t>
    </dgm:pt>
    <dgm:pt modelId="{D2B6B0A8-883F-4165-BE7B-31869539F863}" type="sibTrans" cxnId="{A73D9FF8-9E3B-4C4E-8779-F76530377BE0}">
      <dgm:prSet/>
      <dgm:spPr/>
      <dgm:t>
        <a:bodyPr/>
        <a:lstStyle/>
        <a:p>
          <a:endParaRPr lang="en-US"/>
        </a:p>
      </dgm:t>
    </dgm:pt>
    <dgm:pt modelId="{DAC8150B-62D4-4619-B299-B3E077E735D4}" type="pres">
      <dgm:prSet presAssocID="{74CF1378-1844-4A18-AF79-05E5CE2781E3}" presName="compositeShape" presStyleCnt="0">
        <dgm:presLayoutVars>
          <dgm:chMax val="7"/>
          <dgm:dir/>
          <dgm:resizeHandles val="exact"/>
        </dgm:presLayoutVars>
      </dgm:prSet>
      <dgm:spPr/>
    </dgm:pt>
    <dgm:pt modelId="{167F0B00-A762-4368-8622-59F2CB3FD4CB}" type="pres">
      <dgm:prSet presAssocID="{46DA2B43-B098-4B67-8E36-35B9A8BF918F}" presName="circ1" presStyleLbl="vennNode1" presStyleIdx="0" presStyleCnt="2"/>
      <dgm:spPr/>
      <dgm:t>
        <a:bodyPr/>
        <a:lstStyle/>
        <a:p>
          <a:endParaRPr lang="en-US"/>
        </a:p>
      </dgm:t>
    </dgm:pt>
    <dgm:pt modelId="{4B81BAAF-3F92-4411-8690-75F4B545699A}" type="pres">
      <dgm:prSet presAssocID="{46DA2B43-B098-4B67-8E36-35B9A8BF918F}" presName="circ1Tx" presStyleLbl="revTx" presStyleIdx="0" presStyleCnt="0">
        <dgm:presLayoutVars>
          <dgm:chMax val="0"/>
          <dgm:chPref val="0"/>
          <dgm:bulletEnabled val="1"/>
        </dgm:presLayoutVars>
      </dgm:prSet>
      <dgm:spPr/>
      <dgm:t>
        <a:bodyPr/>
        <a:lstStyle/>
        <a:p>
          <a:endParaRPr lang="en-US"/>
        </a:p>
      </dgm:t>
    </dgm:pt>
    <dgm:pt modelId="{4C430D2A-28B6-465B-8731-0B79DADFF5AE}" type="pres">
      <dgm:prSet presAssocID="{3EFB1A01-7D86-46D6-8EA5-12026DA60465}" presName="circ2" presStyleLbl="vennNode1" presStyleIdx="1" presStyleCnt="2"/>
      <dgm:spPr/>
      <dgm:t>
        <a:bodyPr/>
        <a:lstStyle/>
        <a:p>
          <a:endParaRPr lang="en-US"/>
        </a:p>
      </dgm:t>
    </dgm:pt>
    <dgm:pt modelId="{50BE76EC-3DBC-425E-B058-42809DF83A18}" type="pres">
      <dgm:prSet presAssocID="{3EFB1A01-7D86-46D6-8EA5-12026DA60465}" presName="circ2Tx" presStyleLbl="revTx" presStyleIdx="0" presStyleCnt="0">
        <dgm:presLayoutVars>
          <dgm:chMax val="0"/>
          <dgm:chPref val="0"/>
          <dgm:bulletEnabled val="1"/>
        </dgm:presLayoutVars>
      </dgm:prSet>
      <dgm:spPr/>
      <dgm:t>
        <a:bodyPr/>
        <a:lstStyle/>
        <a:p>
          <a:endParaRPr lang="en-US"/>
        </a:p>
      </dgm:t>
    </dgm:pt>
  </dgm:ptLst>
  <dgm:cxnLst>
    <dgm:cxn modelId="{603CF0C6-81F0-0D44-B7B7-8FDA73E1A76E}" type="presOf" srcId="{74CF1378-1844-4A18-AF79-05E5CE2781E3}" destId="{DAC8150B-62D4-4619-B299-B3E077E735D4}" srcOrd="0" destOrd="0" presId="urn:microsoft.com/office/officeart/2005/8/layout/venn1"/>
    <dgm:cxn modelId="{A73D9FF8-9E3B-4C4E-8779-F76530377BE0}" srcId="{74CF1378-1844-4A18-AF79-05E5CE2781E3}" destId="{3EFB1A01-7D86-46D6-8EA5-12026DA60465}" srcOrd="1" destOrd="0" parTransId="{900958DE-9075-4E53-A056-AFF59BDC5A1B}" sibTransId="{D2B6B0A8-883F-4165-BE7B-31869539F863}"/>
    <dgm:cxn modelId="{7E9E3D28-A6C3-BD41-9289-76CB268EC175}" type="presOf" srcId="{46DA2B43-B098-4B67-8E36-35B9A8BF918F}" destId="{4B81BAAF-3F92-4411-8690-75F4B545699A}" srcOrd="1" destOrd="0" presId="urn:microsoft.com/office/officeart/2005/8/layout/venn1"/>
    <dgm:cxn modelId="{355358C1-BA6A-435C-A8A3-5484E2D2D4A5}" srcId="{74CF1378-1844-4A18-AF79-05E5CE2781E3}" destId="{46DA2B43-B098-4B67-8E36-35B9A8BF918F}" srcOrd="0" destOrd="0" parTransId="{144A964C-652D-4200-93DB-BC370C952C40}" sibTransId="{CED2CE2C-9D3F-42AA-85FB-4BFC93303507}"/>
    <dgm:cxn modelId="{660FE125-A92E-5940-95CB-FEE085022CB5}" type="presOf" srcId="{3EFB1A01-7D86-46D6-8EA5-12026DA60465}" destId="{50BE76EC-3DBC-425E-B058-42809DF83A18}" srcOrd="1" destOrd="0" presId="urn:microsoft.com/office/officeart/2005/8/layout/venn1"/>
    <dgm:cxn modelId="{0192422B-3A96-714C-B369-B249FFBBA50B}" type="presOf" srcId="{46DA2B43-B098-4B67-8E36-35B9A8BF918F}" destId="{167F0B00-A762-4368-8622-59F2CB3FD4CB}" srcOrd="0" destOrd="0" presId="urn:microsoft.com/office/officeart/2005/8/layout/venn1"/>
    <dgm:cxn modelId="{55799814-C34F-174D-B243-1BF78CA12557}" type="presOf" srcId="{3EFB1A01-7D86-46D6-8EA5-12026DA60465}" destId="{4C430D2A-28B6-465B-8731-0B79DADFF5AE}" srcOrd="0" destOrd="0" presId="urn:microsoft.com/office/officeart/2005/8/layout/venn1"/>
    <dgm:cxn modelId="{CA85CE93-9087-D745-8BB1-1BEAD44C9076}" type="presParOf" srcId="{DAC8150B-62D4-4619-B299-B3E077E735D4}" destId="{167F0B00-A762-4368-8622-59F2CB3FD4CB}" srcOrd="0" destOrd="0" presId="urn:microsoft.com/office/officeart/2005/8/layout/venn1"/>
    <dgm:cxn modelId="{1DEE0827-520F-A547-BE07-C7BF21003289}" type="presParOf" srcId="{DAC8150B-62D4-4619-B299-B3E077E735D4}" destId="{4B81BAAF-3F92-4411-8690-75F4B545699A}" srcOrd="1" destOrd="0" presId="urn:microsoft.com/office/officeart/2005/8/layout/venn1"/>
    <dgm:cxn modelId="{A8DDA960-FD34-1A4E-88B6-BA4DCC7367D5}" type="presParOf" srcId="{DAC8150B-62D4-4619-B299-B3E077E735D4}" destId="{4C430D2A-28B6-465B-8731-0B79DADFF5AE}" srcOrd="2" destOrd="0" presId="urn:microsoft.com/office/officeart/2005/8/layout/venn1"/>
    <dgm:cxn modelId="{BA2FCC5F-3284-B54D-9913-5049F15F6EE9}" type="presParOf" srcId="{DAC8150B-62D4-4619-B299-B3E077E735D4}" destId="{50BE76EC-3DBC-425E-B058-42809DF83A18}" srcOrd="3" destOrd="0" presId="urn:microsoft.com/office/officeart/2005/8/layout/venn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67F0B00-A762-4368-8622-59F2CB3FD4CB}">
      <dsp:nvSpPr>
        <dsp:cNvPr id="0" name=""/>
        <dsp:cNvSpPr/>
      </dsp:nvSpPr>
      <dsp:spPr>
        <a:xfrm>
          <a:off x="107692" y="152135"/>
          <a:ext cx="2656422" cy="265642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smtClean="0"/>
            <a:t>H(F)</a:t>
          </a:r>
          <a:endParaRPr lang="en-US" sz="2800" kern="1200" dirty="0"/>
        </a:p>
      </dsp:txBody>
      <dsp:txXfrm>
        <a:off x="478634" y="465385"/>
        <a:ext cx="1531630" cy="2029923"/>
      </dsp:txXfrm>
    </dsp:sp>
    <dsp:sp modelId="{4C430D2A-28B6-465B-8731-0B79DADFF5AE}">
      <dsp:nvSpPr>
        <dsp:cNvPr id="0" name=""/>
        <dsp:cNvSpPr/>
      </dsp:nvSpPr>
      <dsp:spPr>
        <a:xfrm>
          <a:off x="2022231" y="152135"/>
          <a:ext cx="2656422" cy="265642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smtClean="0"/>
            <a:t>H(G)</a:t>
          </a:r>
          <a:endParaRPr lang="en-US" sz="2800" kern="1200" dirty="0"/>
        </a:p>
      </dsp:txBody>
      <dsp:txXfrm>
        <a:off x="2776080" y="465385"/>
        <a:ext cx="1531630" cy="202992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ict"/><Relationship Id="rId2" Type="http://schemas.openxmlformats.org/officeDocument/2006/relationships/image" Target="../media/image7.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 Id="rId2" Type="http://schemas.openxmlformats.org/officeDocument/2006/relationships/image" Target="../media/image17.wmf"/><Relationship Id="rId3"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 Id="rId2"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 Id="rId2"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 Id="rId2"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D0C19-A151-7245-83B1-217E780DDAD4}" type="datetimeFigureOut">
              <a:rPr lang="en-US" smtClean="0"/>
              <a:pPr/>
              <a:t>3/29/11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4D0EE0-B316-C743-A583-31E6464D5A12}"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Times New Roman" pitchFamily="18"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fld id="{BE54F5E7-8A12-5645-8345-D832512F1C06}" type="datetimeFigureOut">
              <a:rPr lang="en-US"/>
              <a:pPr/>
              <a:t>3/29/11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atin typeface="Times New Roman" pitchFamily="18"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C6962F49-E82D-A242-A8A9-DFD9E2B9577C}"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Calibri" charset="0"/>
              </a:rPr>
              <a:t>A new</a:t>
            </a:r>
            <a:r>
              <a:rPr lang="en-US" dirty="0" smtClean="0">
                <a:latin typeface="Calibri" charset="0"/>
              </a:rPr>
              <a:t> type of error</a:t>
            </a:r>
            <a:r>
              <a:rPr lang="en-US" baseline="0" dirty="0" smtClean="0">
                <a:latin typeface="Calibri" charset="0"/>
              </a:rPr>
              <a:t> </a:t>
            </a:r>
            <a:r>
              <a:rPr lang="en-US" baseline="0" dirty="0" smtClean="0">
                <a:latin typeface="Calibri" charset="0"/>
              </a:rPr>
              <a:t>metric that could be used for model validation</a:t>
            </a:r>
          </a:p>
          <a:p>
            <a:pPr eaLnBrk="1" hangingPunct="1"/>
            <a:r>
              <a:rPr lang="en-US" baseline="0" dirty="0" smtClean="0">
                <a:latin typeface="Calibri" charset="0"/>
              </a:rPr>
              <a:t> - here as ocean, but weather, or any computational model needing verification</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C6962F49-E82D-A242-A8A9-DFD9E2B9577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Imagine</a:t>
            </a:r>
            <a:r>
              <a:rPr lang="en-US" baseline="0" dirty="0" smtClean="0"/>
              <a:t> some location, region of interest, … has a feature</a:t>
            </a:r>
          </a:p>
          <a:p>
            <a:r>
              <a:rPr lang="en-US" baseline="0" dirty="0" smtClean="0"/>
              <a:t>THEN in the ground truth</a:t>
            </a:r>
            <a:endParaRPr lang="en-US" dirty="0"/>
          </a:p>
        </p:txBody>
      </p:sp>
      <p:sp>
        <p:nvSpPr>
          <p:cNvPr id="4" name="Slide Number Placeholder 3"/>
          <p:cNvSpPr>
            <a:spLocks noGrp="1"/>
          </p:cNvSpPr>
          <p:nvPr>
            <p:ph type="sldNum" sz="quarter" idx="10"/>
          </p:nvPr>
        </p:nvSpPr>
        <p:spPr/>
        <p:txBody>
          <a:bodyPr/>
          <a:lstStyle/>
          <a:p>
            <a:fld id="{C6962F49-E82D-A242-A8A9-DFD9E2B9577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Amplitude/intensity error near zero where overlapping</a:t>
            </a:r>
          </a:p>
          <a:p>
            <a:r>
              <a:rPr lang="en-US" dirty="0" smtClean="0"/>
              <a:t>|abs|</a:t>
            </a:r>
            <a:r>
              <a:rPr lang="en-US" baseline="0" dirty="0" smtClean="0"/>
              <a:t> or squares add up</a:t>
            </a:r>
          </a:p>
          <a:p>
            <a:r>
              <a:rPr lang="en-US" baseline="0" dirty="0" smtClean="0"/>
              <a:t>Not really an amplitude error </a:t>
            </a:r>
            <a:r>
              <a:rPr lang="en-US" baseline="0" dirty="0" err="1" smtClean="0">
                <a:sym typeface="Wingdings"/>
              </a:rPr>
              <a:t></a:t>
            </a:r>
            <a:r>
              <a:rPr lang="en-US" baseline="0" smtClean="0">
                <a:sym typeface="Wingdings"/>
              </a:rPr>
              <a:t> Spatial</a:t>
            </a:r>
            <a:endParaRPr lang="en-US" baseline="0" dirty="0" smtClean="0"/>
          </a:p>
        </p:txBody>
      </p:sp>
      <p:sp>
        <p:nvSpPr>
          <p:cNvPr id="4" name="Slide Number Placeholder 3"/>
          <p:cNvSpPr>
            <a:spLocks noGrp="1"/>
          </p:cNvSpPr>
          <p:nvPr>
            <p:ph type="sldNum" sz="quarter" idx="10"/>
          </p:nvPr>
        </p:nvSpPr>
        <p:spPr/>
        <p:txBody>
          <a:bodyPr/>
          <a:lstStyle/>
          <a:p>
            <a:fld id="{C6962F49-E82D-A242-A8A9-DFD9E2B9577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Calibri" charset="0"/>
              </a:rPr>
              <a:t>Registration consists of three recurrent</a:t>
            </a:r>
            <a:r>
              <a:rPr lang="en-US" baseline="0" dirty="0" smtClean="0">
                <a:latin typeface="Calibri" charset="0"/>
              </a:rPr>
              <a:t> operations: the difference criterion, the optimizer, and the transform.</a:t>
            </a:r>
          </a:p>
          <a:p>
            <a:pPr eaLnBrk="1" hangingPunct="1"/>
            <a:r>
              <a:rPr lang="en-US" baseline="0" dirty="0" smtClean="0">
                <a:latin typeface="Calibri" charset="0"/>
              </a:rPr>
              <a:t>[click]</a:t>
            </a:r>
          </a:p>
          <a:p>
            <a:pPr eaLnBrk="1" hangingPunct="1"/>
            <a:r>
              <a:rPr lang="en-US" baseline="0" dirty="0" smtClean="0">
                <a:latin typeface="Calibri" charset="0"/>
              </a:rPr>
              <a:t>Occur in a loop.</a:t>
            </a: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C6962F49-E82D-A242-A8A9-DFD9E2B9577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charset="0"/>
              </a:rPr>
              <a:t>The transform is a B-</a:t>
            </a:r>
            <a:r>
              <a:rPr lang="en-US" dirty="0" err="1" smtClean="0">
                <a:latin typeface="Calibri" charset="0"/>
              </a:rPr>
              <a:t>spline</a:t>
            </a:r>
            <a:r>
              <a:rPr lang="en-US" dirty="0" smtClean="0">
                <a:latin typeface="Calibri" charset="0"/>
              </a:rPr>
              <a:t> grid imposed on the forecast data.  The</a:t>
            </a:r>
            <a:r>
              <a:rPr lang="en-US" baseline="0" dirty="0" smtClean="0">
                <a:latin typeface="Calibri" charset="0"/>
              </a:rPr>
              <a:t> B-</a:t>
            </a:r>
            <a:r>
              <a:rPr lang="en-US" baseline="0" dirty="0" err="1" smtClean="0">
                <a:latin typeface="Calibri" charset="0"/>
              </a:rPr>
              <a:t>splines</a:t>
            </a:r>
            <a:r>
              <a:rPr lang="en-US" baseline="0" dirty="0" smtClean="0">
                <a:latin typeface="Calibri" charset="0"/>
              </a:rPr>
              <a:t> are adjusted at the control points, where the </a:t>
            </a:r>
            <a:r>
              <a:rPr lang="en-US" baseline="0" dirty="0" err="1" smtClean="0">
                <a:latin typeface="Calibri" charset="0"/>
              </a:rPr>
              <a:t>splines</a:t>
            </a:r>
            <a:r>
              <a:rPr lang="en-US" baseline="0" dirty="0" smtClean="0">
                <a:latin typeface="Calibri" charset="0"/>
              </a:rPr>
              <a:t> intersect, and create the warping in the underlying data.</a:t>
            </a: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C6962F49-E82D-A242-A8A9-DFD9E2B9577C}"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charset="0"/>
              </a:rPr>
              <a:t>The B-</a:t>
            </a:r>
            <a:r>
              <a:rPr lang="en-US" dirty="0" err="1" smtClean="0">
                <a:latin typeface="Calibri" charset="0"/>
              </a:rPr>
              <a:t>splines</a:t>
            </a:r>
            <a:r>
              <a:rPr lang="en-US" baseline="0" dirty="0" smtClean="0">
                <a:latin typeface="Calibri" charset="0"/>
              </a:rPr>
              <a:t> can be converted directly to displacement vectors at each data point.  The displacement represents the shift in position of the data points from the forecast to the truth.</a:t>
            </a: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C6962F49-E82D-A242-A8A9-DFD9E2B9577C}"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Calibri" charset="0"/>
              </a:rPr>
              <a:t>Measure</a:t>
            </a:r>
            <a:r>
              <a:rPr lang="en-US" baseline="0" dirty="0" smtClean="0">
                <a:latin typeface="Calibri" charset="0"/>
              </a:rPr>
              <a:t> of difference between forecast and ground truth</a:t>
            </a:r>
          </a:p>
          <a:p>
            <a:pPr eaLnBrk="1" hangingPunct="1"/>
            <a:r>
              <a:rPr lang="en-US" baseline="0" dirty="0" smtClean="0">
                <a:latin typeface="Calibri" charset="0"/>
              </a:rPr>
              <a:t>… how you know if transform warping is actually improving</a:t>
            </a:r>
          </a:p>
          <a:p>
            <a:pPr eaLnBrk="1" hangingPunct="1"/>
            <a:r>
              <a:rPr lang="en-US" baseline="0" dirty="0" smtClean="0">
                <a:latin typeface="Calibri" charset="0"/>
              </a:rPr>
              <a:t>(aka. Cost function,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C6962F49-E82D-A242-A8A9-DFD9E2B9577C}"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Calibri" charset="0"/>
              </a:rPr>
              <a:t>The</a:t>
            </a:r>
            <a:r>
              <a:rPr lang="en-US" baseline="0" dirty="0" smtClean="0">
                <a:latin typeface="Calibri" charset="0"/>
              </a:rPr>
              <a:t> difference criteria measures the difference between the two data sets while the displacement is applied</a:t>
            </a:r>
          </a:p>
          <a:p>
            <a:pPr eaLnBrk="1" hangingPunct="1"/>
            <a:r>
              <a:rPr lang="en-US" baseline="0" dirty="0" smtClean="0">
                <a:latin typeface="Calibri" charset="0"/>
              </a:rPr>
              <a:t>… might look familiar</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C6962F49-E82D-A242-A8A9-DFD9E2B9577C}"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Calibri" charset="0"/>
              </a:rPr>
              <a:t>-</a:t>
            </a:r>
            <a:r>
              <a:rPr lang="en-US" baseline="0" dirty="0" smtClean="0">
                <a:latin typeface="Calibri" charset="0"/>
              </a:rPr>
              <a:t> Basics of concept of info entropy</a:t>
            </a:r>
            <a:endParaRPr lang="en-US" dirty="0" smtClean="0">
              <a:latin typeface="Calibri" charset="0"/>
            </a:endParaRPr>
          </a:p>
          <a:p>
            <a:pPr eaLnBrk="1" hangingPunct="1">
              <a:buFontTx/>
              <a:buChar char="-"/>
            </a:pPr>
            <a:r>
              <a:rPr lang="en-US" dirty="0" smtClean="0">
                <a:latin typeface="Calibri" charset="0"/>
              </a:rPr>
              <a:t> PDF est.</a:t>
            </a:r>
            <a:r>
              <a:rPr lang="en-US" baseline="0" dirty="0" smtClean="0">
                <a:latin typeface="Calibri" charset="0"/>
              </a:rPr>
              <a:t> by </a:t>
            </a:r>
            <a:r>
              <a:rPr lang="en-US" baseline="0" dirty="0" err="1" smtClean="0">
                <a:latin typeface="Calibri" charset="0"/>
              </a:rPr>
              <a:t>hist</a:t>
            </a:r>
            <a:endParaRPr lang="en-US" baseline="0" dirty="0" smtClean="0">
              <a:latin typeface="Calibri" charset="0"/>
            </a:endParaRPr>
          </a:p>
        </p:txBody>
      </p:sp>
      <p:sp>
        <p:nvSpPr>
          <p:cNvPr id="4" name="Slide Number Placeholder 3"/>
          <p:cNvSpPr>
            <a:spLocks noGrp="1"/>
          </p:cNvSpPr>
          <p:nvPr>
            <p:ph type="sldNum" sz="quarter" idx="10"/>
          </p:nvPr>
        </p:nvSpPr>
        <p:spPr/>
        <p:txBody>
          <a:bodyPr/>
          <a:lstStyle/>
          <a:p>
            <a:fld id="{C6962F49-E82D-A242-A8A9-DFD9E2B9577C}"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Calibri" charset="0"/>
              </a:rPr>
              <a:t>So can be computed with a bunch of histograms.</a:t>
            </a:r>
          </a:p>
          <a:p>
            <a:pPr eaLnBrk="1" hangingPunct="1"/>
            <a:r>
              <a:rPr lang="en-US" dirty="0" smtClean="0">
                <a:latin typeface="Calibri" charset="0"/>
              </a:rPr>
              <a:t>Though</a:t>
            </a:r>
            <a:r>
              <a:rPr lang="en-US" baseline="0" dirty="0" smtClean="0">
                <a:latin typeface="Calibri" charset="0"/>
              </a:rPr>
              <a:t> tend to use more advanced PDE estimations (</a:t>
            </a:r>
            <a:r>
              <a:rPr lang="en-US" baseline="0" dirty="0" err="1" smtClean="0">
                <a:latin typeface="Calibri" charset="0"/>
              </a:rPr>
              <a:t>e.g</a:t>
            </a:r>
            <a:r>
              <a:rPr lang="en-US" baseline="0" dirty="0" smtClean="0">
                <a:latin typeface="Calibri" charset="0"/>
              </a:rPr>
              <a:t>, kernel density estimators) in practice.</a:t>
            </a: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C6962F49-E82D-A242-A8A9-DFD9E2B9577C}"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Calibri" charset="0"/>
              </a:rPr>
              <a:t>Can show first</a:t>
            </a:r>
            <a:r>
              <a:rPr lang="en-US" baseline="0" dirty="0" smtClean="0">
                <a:latin typeface="Calibri" charset="0"/>
              </a:rPr>
              <a:t> equation is just the same as H1+H2-H12</a:t>
            </a:r>
          </a:p>
          <a:p>
            <a:pPr eaLnBrk="1" hangingPunct="1"/>
            <a:r>
              <a:rPr lang="en-US" baseline="0" dirty="0" smtClean="0">
                <a:latin typeface="Calibri" charset="0"/>
              </a:rPr>
              <a:t>Talking a lot about the math, but conceptually, it’s just the information shared between the two.</a:t>
            </a: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C6962F49-E82D-A242-A8A9-DFD9E2B9577C}"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Model</a:t>
            </a:r>
            <a:r>
              <a:rPr lang="en-US" baseline="0" dirty="0" smtClean="0"/>
              <a:t> </a:t>
            </a:r>
            <a:r>
              <a:rPr lang="en-US" baseline="0" dirty="0" err="1" smtClean="0"/>
              <a:t>val</a:t>
            </a:r>
            <a:r>
              <a:rPr lang="en-US" baseline="0" dirty="0" smtClean="0"/>
              <a:t> &amp; </a:t>
            </a:r>
            <a:r>
              <a:rPr lang="en-US" baseline="0" dirty="0" err="1" smtClean="0"/>
              <a:t>trad</a:t>
            </a:r>
            <a:endParaRPr lang="en-US" baseline="0" dirty="0" smtClean="0"/>
          </a:p>
          <a:p>
            <a:r>
              <a:rPr lang="en-US" baseline="0" dirty="0" smtClean="0"/>
              <a:t>* Def </a:t>
            </a:r>
            <a:r>
              <a:rPr lang="en-US" baseline="0" dirty="0" err="1" smtClean="0"/>
              <a:t>Reg</a:t>
            </a:r>
            <a:r>
              <a:rPr lang="en-US" baseline="0" dirty="0" smtClean="0"/>
              <a:t> used to determine Spatial Error</a:t>
            </a:r>
          </a:p>
          <a:p>
            <a:r>
              <a:rPr lang="en-US" baseline="0" dirty="0" smtClean="0"/>
              <a:t>* A study on the effectiveness of Spatial Error</a:t>
            </a:r>
            <a:endParaRPr lang="en-US" dirty="0"/>
          </a:p>
        </p:txBody>
      </p:sp>
      <p:sp>
        <p:nvSpPr>
          <p:cNvPr id="4" name="Slide Number Placeholder 3"/>
          <p:cNvSpPr>
            <a:spLocks noGrp="1"/>
          </p:cNvSpPr>
          <p:nvPr>
            <p:ph type="sldNum" sz="quarter" idx="10"/>
          </p:nvPr>
        </p:nvSpPr>
        <p:spPr/>
        <p:txBody>
          <a:bodyPr/>
          <a:lstStyle/>
          <a:p>
            <a:fld id="{C6962F49-E82D-A242-A8A9-DFD9E2B9577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charset="0"/>
                <a:ea typeface="ＭＳ Ｐゴシック" charset="-128"/>
                <a:cs typeface="+mn-cs"/>
              </a:rPr>
              <a:t>-- Gradient is consistently worse except “Add C” for MS, but still worse than MI for “Add C”</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charset="0"/>
                <a:ea typeface="ＭＳ Ｐゴシック" charset="-128"/>
                <a:cs typeface="+mn-cs"/>
              </a:rPr>
              <a:t>-- MS worst for “Add C”; MI best	-- MI seems best for “No Bias”	-- Sin’s inconclusive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charset="0"/>
                <a:ea typeface="ＭＳ Ｐゴシック" charset="-128"/>
                <a:cs typeface="+mn-cs"/>
              </a:rPr>
              <a:t>-- Linear vs. Cubic inconclusive	-- 8 maybe slightly better than 6</a:t>
            </a:r>
          </a:p>
          <a:p>
            <a:endParaRPr lang="en-US" dirty="0"/>
          </a:p>
        </p:txBody>
      </p:sp>
      <p:sp>
        <p:nvSpPr>
          <p:cNvPr id="4" name="Slide Number Placeholder 3"/>
          <p:cNvSpPr>
            <a:spLocks noGrp="1"/>
          </p:cNvSpPr>
          <p:nvPr>
            <p:ph type="sldNum" sz="quarter" idx="10"/>
          </p:nvPr>
        </p:nvSpPr>
        <p:spPr/>
        <p:txBody>
          <a:bodyPr/>
          <a:lstStyle/>
          <a:p>
            <a:fld id="{C6962F49-E82D-A242-A8A9-DFD9E2B9577C}" type="slidenum">
              <a:rPr lang="en-US" smtClean="0"/>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Calibri" charset="0"/>
              </a:rPr>
              <a:t>-- MS much worse for Add C;</a:t>
            </a:r>
            <a:r>
              <a:rPr lang="en-US" baseline="0" dirty="0" smtClean="0">
                <a:latin typeface="Calibri" charset="0"/>
              </a:rPr>
              <a:t> MI best	-- MI best for No Bias</a:t>
            </a:r>
          </a:p>
          <a:p>
            <a:pPr eaLnBrk="1" hangingPunct="1"/>
            <a:r>
              <a:rPr lang="en-US" baseline="0" dirty="0" smtClean="0">
                <a:latin typeface="Calibri" charset="0"/>
              </a:rPr>
              <a:t>-- Sin-low roughly same		-- MI slightly worse for Sin-high</a:t>
            </a:r>
          </a:p>
        </p:txBody>
      </p:sp>
      <p:sp>
        <p:nvSpPr>
          <p:cNvPr id="4" name="Slide Number Placeholder 3"/>
          <p:cNvSpPr>
            <a:spLocks noGrp="1"/>
          </p:cNvSpPr>
          <p:nvPr>
            <p:ph type="sldNum" sz="quarter" idx="10"/>
          </p:nvPr>
        </p:nvSpPr>
        <p:spPr/>
        <p:txBody>
          <a:bodyPr/>
          <a:lstStyle/>
          <a:p>
            <a:fld id="{C6962F49-E82D-A242-A8A9-DFD9E2B9577C}" type="slidenum">
              <a:rPr lang="en-US" smtClean="0"/>
              <a:pPr/>
              <a:t>35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Flip</a:t>
            </a:r>
            <a:r>
              <a:rPr lang="en-US" baseline="0" dirty="0" smtClean="0"/>
              <a:t> back &amp; forth</a:t>
            </a:r>
          </a:p>
          <a:p>
            <a:r>
              <a:rPr lang="en-US" baseline="0" dirty="0" smtClean="0"/>
              <a:t>2: Notice upper left: strong gradient &amp; moderate displacement</a:t>
            </a:r>
          </a:p>
        </p:txBody>
      </p:sp>
      <p:sp>
        <p:nvSpPr>
          <p:cNvPr id="4" name="Slide Number Placeholder 3"/>
          <p:cNvSpPr>
            <a:spLocks noGrp="1"/>
          </p:cNvSpPr>
          <p:nvPr>
            <p:ph type="sldNum" sz="quarter" idx="10"/>
          </p:nvPr>
        </p:nvSpPr>
        <p:spPr/>
        <p:txBody>
          <a:bodyPr/>
          <a:lstStyle/>
          <a:p>
            <a:fld id="{C6962F49-E82D-A242-A8A9-DFD9E2B9577C}" type="slidenum">
              <a:rPr lang="en-US" smtClean="0"/>
              <a:pPr/>
              <a:t>39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Calibri" charset="0"/>
              </a:rPr>
              <a:t>Note high-end</a:t>
            </a:r>
            <a:r>
              <a:rPr lang="en-US" baseline="0" dirty="0" smtClean="0">
                <a:latin typeface="Calibri" charset="0"/>
              </a:rPr>
              <a:t> diff of 0.3</a:t>
            </a:r>
          </a:p>
          <a:p>
            <a:pPr eaLnBrk="1" hangingPunct="1"/>
            <a:r>
              <a:rPr lang="en-US" baseline="0" dirty="0" smtClean="0">
                <a:latin typeface="Calibri" charset="0"/>
              </a:rPr>
              <a:t>Most of that is near the top with displacement of strong gradient</a:t>
            </a: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C6962F49-E82D-A242-A8A9-DFD9E2B9577C}" type="slidenum">
              <a:rPr lang="en-US" smtClean="0"/>
              <a:pPr/>
              <a:t>40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Could “correct” the displacement errors, then apply standard metrics…</a:t>
            </a:r>
            <a:endParaRPr lang="en-US" baseline="0" dirty="0" smtClean="0"/>
          </a:p>
        </p:txBody>
      </p:sp>
      <p:sp>
        <p:nvSpPr>
          <p:cNvPr id="4" name="Slide Number Placeholder 3"/>
          <p:cNvSpPr>
            <a:spLocks noGrp="1"/>
          </p:cNvSpPr>
          <p:nvPr>
            <p:ph type="sldNum" sz="quarter" idx="10"/>
          </p:nvPr>
        </p:nvSpPr>
        <p:spPr/>
        <p:txBody>
          <a:bodyPr/>
          <a:lstStyle/>
          <a:p>
            <a:fld id="{C6962F49-E82D-A242-A8A9-DFD9E2B9577C}" type="slidenum">
              <a:rPr lang="en-US" smtClean="0"/>
              <a:pPr/>
              <a:t>41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Calibri" charset="0"/>
              </a:rPr>
              <a:t>First notice the upper scale of difference</a:t>
            </a:r>
          </a:p>
          <a:p>
            <a:pPr eaLnBrk="1" hangingPunct="1"/>
            <a:r>
              <a:rPr lang="en-US" dirty="0" smtClean="0">
                <a:latin typeface="Calibri" charset="0"/>
              </a:rPr>
              <a:t>High</a:t>
            </a:r>
            <a:r>
              <a:rPr lang="en-US" baseline="0" dirty="0" smtClean="0">
                <a:latin typeface="Calibri" charset="0"/>
              </a:rPr>
              <a:t> freq. sin. on land</a:t>
            </a: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C6962F49-E82D-A242-A8A9-DFD9E2B9577C}" type="slidenum">
              <a:rPr lang="en-US" smtClean="0"/>
              <a:pPr/>
              <a:t>42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Calibri" charset="0"/>
              </a:rPr>
              <a:t>Climate, Weather, and Ocean models must be</a:t>
            </a:r>
            <a:r>
              <a:rPr lang="en-US" baseline="0" dirty="0" smtClean="0">
                <a:latin typeface="Calibri" charset="0"/>
              </a:rPr>
              <a:t> validated before they can be trusted for operational scenarios.  Validation is performed by comparing a model forecast to the later known “ground truth.”</a:t>
            </a:r>
          </a:p>
          <a:p>
            <a:pPr eaLnBrk="1" hangingPunct="1"/>
            <a:r>
              <a:rPr lang="en-US" baseline="0" dirty="0" smtClean="0">
                <a:latin typeface="Calibri" charset="0"/>
              </a:rPr>
              <a:t>     - Example: take 24 hour forecast of temperature, wait until tomorrow</a:t>
            </a:r>
          </a:p>
          <a:p>
            <a:pPr eaLnBrk="1" hangingPunct="1"/>
            <a:r>
              <a:rPr lang="en-US" baseline="0" dirty="0" smtClean="0">
                <a:latin typeface="Calibri" charset="0"/>
              </a:rPr>
              <a:t>               compare to actual temperature, using satellite data</a:t>
            </a:r>
          </a:p>
          <a:p>
            <a:pPr eaLnBrk="1" hangingPunct="1"/>
            <a:r>
              <a:rPr lang="en-US" baseline="0" dirty="0" smtClean="0">
                <a:latin typeface="Calibri" charset="0"/>
              </a:rPr>
              <a:t>     - This isn’t using satellite data, but what’s called an analysis field</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C6962F49-E82D-A242-A8A9-DFD9E2B9577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Calibri" charset="0"/>
              </a:rPr>
              <a:t>The most common</a:t>
            </a:r>
            <a:r>
              <a:rPr lang="en-US" baseline="0" dirty="0" smtClean="0">
                <a:latin typeface="Calibri" charset="0"/>
              </a:rPr>
              <a:t> validation methods include computing metrics – single or a few numbers that reflect the statistical similarity between the forecast and ground truth.  </a:t>
            </a:r>
          </a:p>
          <a:p>
            <a:pPr eaLnBrk="1" hangingPunct="1"/>
            <a:r>
              <a:rPr lang="en-US" baseline="0" dirty="0" smtClean="0">
                <a:latin typeface="Calibri" charset="0"/>
              </a:rPr>
              <a:t>AFTER: </a:t>
            </a:r>
          </a:p>
          <a:p>
            <a:pPr eaLnBrk="1" hangingPunct="1"/>
            <a:r>
              <a:rPr lang="en-US" baseline="0" dirty="0" smtClean="0">
                <a:latin typeface="Calibri" charset="0"/>
              </a:rPr>
              <a:t>This does not indicate the differences in feature location.  That is, a slight shift in the location of a feature can heavily penalize these scores, even if the model is mostly correct.</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C6962F49-E82D-A242-A8A9-DFD9E2B9577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charset="0"/>
              </a:rPr>
              <a:t>One</a:t>
            </a:r>
            <a:r>
              <a:rPr lang="en-US" baseline="0" dirty="0" smtClean="0">
                <a:latin typeface="Calibri" charset="0"/>
              </a:rPr>
              <a:t> traditional means of comparison is simple visualization; in this example, switching between the forecast result and ground truth.  BUT not just a simple swap but a “morphing” between the two.  This is good for showing differences in both values and locations but doesn’t provide a quantitative result.</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C6962F49-E82D-A242-A8A9-DFD9E2B9577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charset="0"/>
              </a:rPr>
              <a:t>Another method is to subtract</a:t>
            </a:r>
            <a:r>
              <a:rPr lang="en-US" baseline="0" dirty="0" smtClean="0">
                <a:latin typeface="Calibri" charset="0"/>
              </a:rPr>
              <a:t> a forecast from the ground truth point-by-point, creating a difference image.  In this example, the brighter areas indicate locations of greater difference between the forecast and truth.  Although, this also does not provide a quantitative result, and suffers from the same spatial offset penalization as the </a:t>
            </a:r>
            <a:r>
              <a:rPr lang="en-US" baseline="0" dirty="0" err="1" smtClean="0">
                <a:latin typeface="Calibri" charset="0"/>
              </a:rPr>
              <a:t>trad</a:t>
            </a:r>
            <a:r>
              <a:rPr lang="en-US" baseline="0" dirty="0" smtClean="0">
                <a:latin typeface="Calibri" charset="0"/>
              </a:rPr>
              <a:t>. metrics.</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C6962F49-E82D-A242-A8A9-DFD9E2B9577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charset="0"/>
              </a:rPr>
              <a:t>An </a:t>
            </a:r>
            <a:r>
              <a:rPr lang="en-US" baseline="0" dirty="0" smtClean="0">
                <a:latin typeface="Calibri" charset="0"/>
              </a:rPr>
              <a:t>accurate method has an expert manually locate features, such as eddies or fronts, in one or more forecasts and the truth, then measure the error distance between the features by hand.  This can be condensed into quantitative results, but is quite laborious.</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C6962F49-E82D-A242-A8A9-DFD9E2B9577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charset="0"/>
              </a:rPr>
              <a:t>We’re proposing</a:t>
            </a:r>
            <a:r>
              <a:rPr lang="en-US" baseline="0" dirty="0" smtClean="0">
                <a:latin typeface="Calibri" charset="0"/>
              </a:rPr>
              <a:t> an automated method for determining these spatial displacements.  </a:t>
            </a:r>
            <a:r>
              <a:rPr lang="en-US" dirty="0" smtClean="0">
                <a:latin typeface="Calibri" charset="0"/>
              </a:rPr>
              <a:t>“Registration” is a method that warps</a:t>
            </a:r>
            <a:r>
              <a:rPr lang="en-US" baseline="0" dirty="0" smtClean="0">
                <a:latin typeface="Calibri" charset="0"/>
              </a:rPr>
              <a:t> or “displaces” one image to look like another.  CLICK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Calibri" charset="0"/>
              </a:rPr>
              <a:t>This creates displacements everywhere along the forecast data, which can be represented by vectors.  The displacement can be utilized as a form of error measurement.</a:t>
            </a: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C6962F49-E82D-A242-A8A9-DFD9E2B9577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charset="0"/>
              </a:rPr>
              <a:t>Different</a:t>
            </a:r>
            <a:r>
              <a:rPr lang="en-US" baseline="0" dirty="0" smtClean="0">
                <a:latin typeface="Calibri" charset="0"/>
              </a:rPr>
              <a:t> kinds of registration: using “deformable,” i.e., non-linear transforms to effect the displacements.</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C6962F49-E82D-A242-A8A9-DFD9E2B9577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4" name="Picture 7" descr="White PPT dark.jpg"/>
          <p:cNvPicPr>
            <a:picLocks noChangeAspect="1"/>
          </p:cNvPicPr>
          <p:nvPr userDrawn="1"/>
        </p:nvPicPr>
        <p:blipFill>
          <a:blip r:embed="rId2"/>
          <a:srcRect/>
          <a:stretch>
            <a:fillRect/>
          </a:stretch>
        </p:blipFill>
        <p:spPr bwMode="auto">
          <a:xfrm>
            <a:off x="0" y="42863"/>
            <a:ext cx="9144000" cy="6772275"/>
          </a:xfrm>
          <a:prstGeom prst="rect">
            <a:avLst/>
          </a:prstGeom>
          <a:noFill/>
          <a:ln w="9525">
            <a:noFill/>
            <a:miter lim="800000"/>
            <a:headEnd/>
            <a:tailEnd/>
          </a:ln>
        </p:spPr>
      </p:pic>
      <p:sp>
        <p:nvSpPr>
          <p:cNvPr id="5" name="Rectangle 4"/>
          <p:cNvSpPr/>
          <p:nvPr userDrawn="1"/>
        </p:nvSpPr>
        <p:spPr bwMode="auto">
          <a:xfrm>
            <a:off x="1447800" y="1600200"/>
            <a:ext cx="7467600" cy="4724400"/>
          </a:xfrm>
          <a:prstGeom prst="rect">
            <a:avLst/>
          </a:prstGeom>
          <a:solidFill>
            <a:schemeClr val="bg1">
              <a:alpha val="50000"/>
            </a:schemeClr>
          </a:solidFill>
          <a:ln w="9525" cap="flat" cmpd="sng" algn="ctr">
            <a:noFill/>
            <a:prstDash val="solid"/>
            <a:round/>
            <a:headEnd type="none" w="med" len="med"/>
            <a:tailEnd type="none" w="med" len="med"/>
          </a:ln>
          <a:effectLst/>
        </p:spPr>
        <p:txBody>
          <a:bodyPr/>
          <a:lstStyle/>
          <a:p>
            <a:pPr eaLnBrk="0" hangingPunct="0">
              <a:defRPr/>
            </a:pPr>
            <a:endParaRPr lang="en-US">
              <a:latin typeface="Times New Roman" pitchFamily="18" charset="0"/>
            </a:endParaRPr>
          </a:p>
        </p:txBody>
      </p:sp>
      <p:pic>
        <p:nvPicPr>
          <p:cNvPr id="6" name="Picture 10" descr="High-Res Blue HPTi.tif"/>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5715000" y="4783138"/>
            <a:ext cx="2971800" cy="1541462"/>
          </a:xfrm>
          <a:prstGeom prst="rect">
            <a:avLst/>
          </a:prstGeom>
          <a:noFill/>
          <a:ln w="9525">
            <a:noFill/>
            <a:miter lim="800000"/>
            <a:headEnd/>
            <a:tailEnd/>
          </a:ln>
        </p:spPr>
      </p:pic>
      <p:sp>
        <p:nvSpPr>
          <p:cNvPr id="4099" name="Rectangle 3"/>
          <p:cNvSpPr>
            <a:spLocks noGrp="1" noChangeArrowheads="1"/>
          </p:cNvSpPr>
          <p:nvPr>
            <p:ph type="ctrTitle"/>
          </p:nvPr>
        </p:nvSpPr>
        <p:spPr>
          <a:xfrm>
            <a:off x="1447800" y="1752600"/>
            <a:ext cx="7086600" cy="1143000"/>
          </a:xfrm>
        </p:spPr>
        <p:txBody>
          <a:bodyPr/>
          <a:lstStyle>
            <a:lvl1pPr algn="ctr">
              <a:defRPr/>
            </a:lvl1pPr>
          </a:lstStyle>
          <a:p>
            <a:r>
              <a:rPr lang="en-US" smtClean="0"/>
              <a:t>Click to edit Master title style</a:t>
            </a:r>
            <a:endParaRPr lang="en-US" dirty="0"/>
          </a:p>
        </p:txBody>
      </p:sp>
      <p:sp>
        <p:nvSpPr>
          <p:cNvPr id="4100" name="Rectangle 4"/>
          <p:cNvSpPr>
            <a:spLocks noGrp="1" noChangeArrowheads="1"/>
          </p:cNvSpPr>
          <p:nvPr>
            <p:ph type="subTitle" idx="1"/>
          </p:nvPr>
        </p:nvSpPr>
        <p:spPr>
          <a:xfrm>
            <a:off x="1447800" y="3048000"/>
            <a:ext cx="7086600" cy="1752600"/>
          </a:xfrm>
        </p:spPr>
        <p:txBody>
          <a:bodyPr/>
          <a:lstStyle>
            <a:lvl1pPr marL="0" indent="0" algn="ctr">
              <a:buFont typeface="Wingdings" pitchFamily="2" charset="2"/>
              <a:buNone/>
              <a:defRPr/>
            </a:lvl1pPr>
          </a:lstStyle>
          <a:p>
            <a:r>
              <a:rPr lang="en-US" smtClean="0"/>
              <a:t>Click to edit Master subtitle style</a:t>
            </a:r>
            <a:endParaRPr lang="en-US" dirty="0"/>
          </a:p>
        </p:txBody>
      </p:sp>
      <p:sp>
        <p:nvSpPr>
          <p:cNvPr id="8" name="Slide Number Placeholder 7"/>
          <p:cNvSpPr>
            <a:spLocks noGrp="1"/>
          </p:cNvSpPr>
          <p:nvPr>
            <p:ph type="sldNum" sz="quarter" idx="10"/>
          </p:nvPr>
        </p:nvSpPr>
        <p:spPr/>
        <p:txBody>
          <a:bodyPr/>
          <a:lstStyle>
            <a:lvl1pPr>
              <a:defRPr/>
            </a:lvl1pPr>
          </a:lstStyle>
          <a:p>
            <a:fld id="{A3A2B2EC-65A1-6A4C-A15F-2936AD27B7C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2pPr>
              <a:defRPr sz="26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sldNum" sz="quarter" idx="10"/>
          </p:nvPr>
        </p:nvSpPr>
        <p:spPr>
          <a:ln/>
        </p:spPr>
        <p:txBody>
          <a:bodyPr/>
          <a:lstStyle>
            <a:lvl1pPr>
              <a:defRPr/>
            </a:lvl1pPr>
          </a:lstStyle>
          <a:p>
            <a:fld id="{1348E6FD-0AE1-524F-9BA0-11AAC951A2C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609600"/>
            <a:ext cx="21526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609600"/>
            <a:ext cx="6305550" cy="6248400"/>
          </a:xfrm>
        </p:spPr>
        <p:txBody>
          <a:bodyPr vert="eaVert"/>
          <a:lstStyle>
            <a:lvl2pPr>
              <a:defRPr sz="26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sldNum" sz="quarter" idx="10"/>
          </p:nvPr>
        </p:nvSpPr>
        <p:spPr>
          <a:ln/>
        </p:spPr>
        <p:txBody>
          <a:bodyPr/>
          <a:lstStyle>
            <a:lvl1pPr>
              <a:defRPr/>
            </a:lvl1pPr>
          </a:lstStyle>
          <a:p>
            <a:fld id="{7457C6E3-FFD8-344A-B0E4-2121305EE76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848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295400" y="1600200"/>
            <a:ext cx="7239000" cy="4800600"/>
          </a:xfrm>
        </p:spPr>
        <p:txBody>
          <a:bodyPr/>
          <a:lstStyle>
            <a:lvl2pPr>
              <a:defRPr sz="26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sldNum" sz="quarter" idx="10"/>
          </p:nvPr>
        </p:nvSpPr>
        <p:spPr>
          <a:ln/>
        </p:spPr>
        <p:txBody>
          <a:bodyPr/>
          <a:lstStyle>
            <a:lvl1pPr>
              <a:defRPr/>
            </a:lvl1pPr>
          </a:lstStyle>
          <a:p>
            <a:fld id="{6E53234F-4E6F-444D-AE74-EDF2EE0A606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fld id="{42198E8D-3ABE-3A4B-AA9C-6B1331DB872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00200"/>
            <a:ext cx="3962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600200"/>
            <a:ext cx="3962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fld id="{49B95D18-333B-2844-8FBE-810B9EE0C2A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fld id="{A228DFEF-2057-A243-B2C0-D7E2E5E0234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fld id="{6BE6F5DA-063A-7040-8032-4F1F450F3C0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fld id="{6146197E-CDC4-194D-A143-75D7D4EF11C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2F2356E7-1071-E941-A0AE-4B85FC21697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688855AE-98AE-8646-A085-5E62AC91309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26" name="Picture 6" descr="White PPT copy.jpg"/>
          <p:cNvPicPr>
            <a:picLocks noChangeAspect="1"/>
          </p:cNvPicPr>
          <p:nvPr/>
        </p:nvPicPr>
        <p:blipFill>
          <a:blip r:embed="rId13"/>
          <a:srcRect/>
          <a:stretch>
            <a:fillRect/>
          </a:stretch>
        </p:blipFill>
        <p:spPr bwMode="auto">
          <a:xfrm>
            <a:off x="0" y="0"/>
            <a:ext cx="9144000" cy="6772275"/>
          </a:xfrm>
          <a:prstGeom prst="rect">
            <a:avLst/>
          </a:prstGeom>
          <a:noFill/>
          <a:ln w="9525">
            <a:noFill/>
            <a:miter lim="800000"/>
            <a:headEnd/>
            <a:tailEnd/>
          </a:ln>
        </p:spPr>
      </p:pic>
      <p:sp>
        <p:nvSpPr>
          <p:cNvPr id="3075" name="Rectangle 3"/>
          <p:cNvSpPr>
            <a:spLocks noGrp="1" noChangeArrowheads="1"/>
          </p:cNvSpPr>
          <p:nvPr>
            <p:ph type="title"/>
          </p:nvPr>
        </p:nvSpPr>
        <p:spPr bwMode="auto">
          <a:xfrm>
            <a:off x="914400" y="685800"/>
            <a:ext cx="8153400" cy="1143000"/>
          </a:xfrm>
          <a:prstGeom prst="rect">
            <a:avLst/>
          </a:prstGeom>
          <a:noFill/>
          <a:ln w="9525">
            <a:noFill/>
            <a:miter lim="800000"/>
            <a:headEnd/>
            <a:tailEnd/>
          </a:ln>
          <a:effectLst>
            <a:outerShdw dist="28398" dir="1593903"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3076" name="Rectangle 4"/>
          <p:cNvSpPr>
            <a:spLocks noGrp="1" noChangeArrowheads="1"/>
          </p:cNvSpPr>
          <p:nvPr>
            <p:ph type="body" idx="1"/>
          </p:nvPr>
        </p:nvSpPr>
        <p:spPr bwMode="auto">
          <a:xfrm>
            <a:off x="1295400" y="1600200"/>
            <a:ext cx="80772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First Bullet</a:t>
            </a:r>
          </a:p>
          <a:p>
            <a:pPr lvl="1"/>
            <a:r>
              <a:rPr lang="en-US"/>
              <a:t>Second Bullet</a:t>
            </a:r>
          </a:p>
          <a:p>
            <a:pPr lvl="2"/>
            <a:r>
              <a:rPr lang="en-US"/>
              <a:t>Third Bullet</a:t>
            </a:r>
          </a:p>
          <a:p>
            <a:pPr lvl="3"/>
            <a:r>
              <a:rPr lang="en-US"/>
              <a:t>Fourth Bullet</a:t>
            </a:r>
          </a:p>
          <a:p>
            <a:pPr lvl="4"/>
            <a:r>
              <a:rPr lang="en-US"/>
              <a:t>Fifth Bullet</a:t>
            </a:r>
          </a:p>
          <a:p>
            <a:pPr lvl="0"/>
            <a:endParaRPr lang="en-US"/>
          </a:p>
        </p:txBody>
      </p:sp>
      <p:sp>
        <p:nvSpPr>
          <p:cNvPr id="3077" name="Rectangle 5"/>
          <p:cNvSpPr>
            <a:spLocks noGrp="1" noChangeArrowheads="1"/>
          </p:cNvSpPr>
          <p:nvPr>
            <p:ph type="sldNum" sz="quarter" idx="4"/>
          </p:nvPr>
        </p:nvSpPr>
        <p:spPr bwMode="auto">
          <a:xfrm>
            <a:off x="8534400" y="6400800"/>
            <a:ext cx="45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78822406-5F66-C147-9E7D-0553E1A1FBF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82"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sldNum="0" hdr="0" ftr="0" dt="0"/>
  <p:txStyles>
    <p:titleStyle>
      <a:lvl1pPr algn="r" rtl="0" fontAlgn="base">
        <a:spcBef>
          <a:spcPct val="0"/>
        </a:spcBef>
        <a:spcAft>
          <a:spcPct val="0"/>
        </a:spcAft>
        <a:defRPr sz="3600">
          <a:solidFill>
            <a:srgbClr val="333399"/>
          </a:solidFill>
          <a:latin typeface="+mj-lt"/>
          <a:ea typeface="+mj-ea"/>
          <a:cs typeface="+mj-cs"/>
        </a:defRPr>
      </a:lvl1pPr>
      <a:lvl2pPr algn="r" rtl="0" fontAlgn="base">
        <a:spcBef>
          <a:spcPct val="0"/>
        </a:spcBef>
        <a:spcAft>
          <a:spcPct val="0"/>
        </a:spcAft>
        <a:defRPr sz="3600">
          <a:solidFill>
            <a:srgbClr val="333399"/>
          </a:solidFill>
          <a:latin typeface="Arial Black" pitchFamily="34" charset="0"/>
        </a:defRPr>
      </a:lvl2pPr>
      <a:lvl3pPr algn="r" rtl="0" fontAlgn="base">
        <a:spcBef>
          <a:spcPct val="0"/>
        </a:spcBef>
        <a:spcAft>
          <a:spcPct val="0"/>
        </a:spcAft>
        <a:defRPr sz="3600">
          <a:solidFill>
            <a:srgbClr val="333399"/>
          </a:solidFill>
          <a:latin typeface="Arial Black" pitchFamily="34" charset="0"/>
        </a:defRPr>
      </a:lvl3pPr>
      <a:lvl4pPr algn="r" rtl="0" fontAlgn="base">
        <a:spcBef>
          <a:spcPct val="0"/>
        </a:spcBef>
        <a:spcAft>
          <a:spcPct val="0"/>
        </a:spcAft>
        <a:defRPr sz="3600">
          <a:solidFill>
            <a:srgbClr val="333399"/>
          </a:solidFill>
          <a:latin typeface="Arial Black" pitchFamily="34" charset="0"/>
        </a:defRPr>
      </a:lvl4pPr>
      <a:lvl5pPr algn="r" rtl="0" fontAlgn="base">
        <a:spcBef>
          <a:spcPct val="0"/>
        </a:spcBef>
        <a:spcAft>
          <a:spcPct val="0"/>
        </a:spcAft>
        <a:defRPr sz="3600">
          <a:solidFill>
            <a:srgbClr val="333399"/>
          </a:solidFill>
          <a:latin typeface="Arial Black" pitchFamily="34" charset="0"/>
        </a:defRPr>
      </a:lvl5pPr>
      <a:lvl6pPr marL="457200" algn="r" rtl="0" eaLnBrk="1" fontAlgn="base" hangingPunct="1">
        <a:spcBef>
          <a:spcPct val="0"/>
        </a:spcBef>
        <a:spcAft>
          <a:spcPct val="0"/>
        </a:spcAft>
        <a:defRPr sz="3600">
          <a:solidFill>
            <a:srgbClr val="333399"/>
          </a:solidFill>
          <a:latin typeface="Arial Black" pitchFamily="34" charset="0"/>
        </a:defRPr>
      </a:lvl6pPr>
      <a:lvl7pPr marL="914400" algn="r" rtl="0" eaLnBrk="1" fontAlgn="base" hangingPunct="1">
        <a:spcBef>
          <a:spcPct val="0"/>
        </a:spcBef>
        <a:spcAft>
          <a:spcPct val="0"/>
        </a:spcAft>
        <a:defRPr sz="3600">
          <a:solidFill>
            <a:srgbClr val="333399"/>
          </a:solidFill>
          <a:latin typeface="Arial Black" pitchFamily="34" charset="0"/>
        </a:defRPr>
      </a:lvl7pPr>
      <a:lvl8pPr marL="1371600" algn="r" rtl="0" eaLnBrk="1" fontAlgn="base" hangingPunct="1">
        <a:spcBef>
          <a:spcPct val="0"/>
        </a:spcBef>
        <a:spcAft>
          <a:spcPct val="0"/>
        </a:spcAft>
        <a:defRPr sz="3600">
          <a:solidFill>
            <a:srgbClr val="333399"/>
          </a:solidFill>
          <a:latin typeface="Arial Black" pitchFamily="34" charset="0"/>
        </a:defRPr>
      </a:lvl8pPr>
      <a:lvl9pPr marL="1828800" algn="r" rtl="0" eaLnBrk="1" fontAlgn="base" hangingPunct="1">
        <a:spcBef>
          <a:spcPct val="0"/>
        </a:spcBef>
        <a:spcAft>
          <a:spcPct val="0"/>
        </a:spcAft>
        <a:defRPr sz="3600">
          <a:solidFill>
            <a:srgbClr val="333399"/>
          </a:solidFill>
          <a:latin typeface="Arial Black" pitchFamily="34" charset="0"/>
        </a:defRPr>
      </a:lvl9pPr>
    </p:titleStyle>
    <p:bodyStyle>
      <a:lvl1pPr marL="452438" indent="-452438" algn="l" rtl="0" fontAlgn="base">
        <a:spcBef>
          <a:spcPct val="20000"/>
        </a:spcBef>
        <a:spcAft>
          <a:spcPct val="0"/>
        </a:spcAft>
        <a:buClr>
          <a:srgbClr val="1D439B"/>
        </a:buClr>
        <a:buFont typeface="Wingdings" charset="2"/>
        <a:buChar char="§"/>
        <a:defRPr sz="3200" b="1">
          <a:solidFill>
            <a:srgbClr val="1D439B"/>
          </a:solidFill>
          <a:effectLst>
            <a:outerShdw blurRad="38100" dist="38100" dir="2700000" algn="tl">
              <a:srgbClr val="C0C0C0"/>
            </a:outerShdw>
          </a:effectLst>
          <a:latin typeface="+mn-lt"/>
          <a:ea typeface="+mn-ea"/>
          <a:cs typeface="+mn-cs"/>
        </a:defRPr>
      </a:lvl1pPr>
      <a:lvl2pPr marL="963613" indent="-396875" algn="l" rtl="0" fontAlgn="base">
        <a:spcBef>
          <a:spcPct val="20000"/>
        </a:spcBef>
        <a:spcAft>
          <a:spcPct val="0"/>
        </a:spcAft>
        <a:buClr>
          <a:srgbClr val="1D439B"/>
        </a:buClr>
        <a:buFont typeface="Wingdings" charset="2"/>
        <a:buChar char="Ø"/>
        <a:defRPr sz="3200" b="1">
          <a:solidFill>
            <a:srgbClr val="1D439B"/>
          </a:solidFill>
          <a:effectLst>
            <a:outerShdw blurRad="38100" dist="38100" dir="2700000" algn="tl">
              <a:srgbClr val="C0C0C0"/>
            </a:outerShdw>
          </a:effectLst>
          <a:latin typeface="+mn-lt"/>
          <a:ea typeface="ＭＳ Ｐゴシック" charset="-128"/>
        </a:defRPr>
      </a:lvl2pPr>
      <a:lvl3pPr marL="1370013" indent="-292100" algn="l" rtl="0" fontAlgn="base">
        <a:spcBef>
          <a:spcPct val="20000"/>
        </a:spcBef>
        <a:spcAft>
          <a:spcPct val="0"/>
        </a:spcAft>
        <a:buClr>
          <a:srgbClr val="1D439B"/>
        </a:buClr>
        <a:buFont typeface="Wingdings" charset="2"/>
        <a:buChar char="v"/>
        <a:defRPr sz="2400">
          <a:solidFill>
            <a:srgbClr val="1D439B"/>
          </a:solidFill>
          <a:effectLst>
            <a:outerShdw blurRad="38100" dist="38100" dir="2700000" algn="tl">
              <a:srgbClr val="C0C0C0"/>
            </a:outerShdw>
          </a:effectLst>
          <a:latin typeface="+mn-lt"/>
          <a:ea typeface="ＭＳ Ｐゴシック" charset="-128"/>
        </a:defRPr>
      </a:lvl3pPr>
      <a:lvl4pPr marL="1712913" indent="-228600" algn="l" rtl="0" fontAlgn="base">
        <a:spcBef>
          <a:spcPct val="20000"/>
        </a:spcBef>
        <a:spcAft>
          <a:spcPct val="0"/>
        </a:spcAft>
        <a:buClr>
          <a:srgbClr val="1D439B"/>
        </a:buClr>
        <a:buFont typeface="Wingdings" charset="2"/>
        <a:buChar char="ü"/>
        <a:defRPr sz="2000">
          <a:solidFill>
            <a:srgbClr val="1D439B"/>
          </a:solidFill>
          <a:effectLst>
            <a:outerShdw blurRad="38100" dist="38100" dir="2700000" algn="tl">
              <a:srgbClr val="C0C0C0"/>
            </a:outerShdw>
          </a:effectLst>
          <a:latin typeface="+mn-lt"/>
          <a:ea typeface="ＭＳ Ｐゴシック" charset="-128"/>
        </a:defRPr>
      </a:lvl4pPr>
      <a:lvl5pPr marL="2057400" indent="-228600" algn="l" rtl="0" fontAlgn="base">
        <a:spcBef>
          <a:spcPct val="20000"/>
        </a:spcBef>
        <a:spcAft>
          <a:spcPct val="0"/>
        </a:spcAft>
        <a:buClr>
          <a:srgbClr val="1D439B"/>
        </a:buClr>
        <a:buChar char="•"/>
        <a:defRPr sz="2000">
          <a:solidFill>
            <a:srgbClr val="1D439B"/>
          </a:solidFill>
          <a:effectLst>
            <a:outerShdw blurRad="38100" dist="38100" dir="2700000" algn="tl">
              <a:srgbClr val="C0C0C0"/>
            </a:outerShdw>
          </a:effectLst>
          <a:latin typeface="+mn-lt"/>
          <a:ea typeface="ＭＳ Ｐゴシック" charset="-128"/>
        </a:defRPr>
      </a:lvl5pPr>
      <a:lvl6pPr marL="2514600" indent="-228600" algn="l" rtl="0" eaLnBrk="1" fontAlgn="base" hangingPunct="1">
        <a:spcBef>
          <a:spcPct val="20000"/>
        </a:spcBef>
        <a:spcAft>
          <a:spcPct val="0"/>
        </a:spcAft>
        <a:buClr>
          <a:srgbClr val="FFFF00"/>
        </a:buClr>
        <a:buChar char="•"/>
        <a:defRPr sz="2000">
          <a:solidFill>
            <a:srgbClr val="FFFF00"/>
          </a:solidFill>
          <a:effectLst>
            <a:outerShdw blurRad="38100" dist="38100" dir="2700000" algn="tl">
              <a:srgbClr val="C0C0C0"/>
            </a:outerShdw>
          </a:effectLst>
          <a:latin typeface="+mn-lt"/>
        </a:defRPr>
      </a:lvl6pPr>
      <a:lvl7pPr marL="2971800" indent="-228600" algn="l" rtl="0" eaLnBrk="1" fontAlgn="base" hangingPunct="1">
        <a:spcBef>
          <a:spcPct val="20000"/>
        </a:spcBef>
        <a:spcAft>
          <a:spcPct val="0"/>
        </a:spcAft>
        <a:buClr>
          <a:srgbClr val="FFFF00"/>
        </a:buClr>
        <a:buChar char="•"/>
        <a:defRPr sz="2000">
          <a:solidFill>
            <a:srgbClr val="FFFF00"/>
          </a:solidFill>
          <a:effectLst>
            <a:outerShdw blurRad="38100" dist="38100" dir="2700000" algn="tl">
              <a:srgbClr val="C0C0C0"/>
            </a:outerShdw>
          </a:effectLst>
          <a:latin typeface="+mn-lt"/>
        </a:defRPr>
      </a:lvl7pPr>
      <a:lvl8pPr marL="3429000" indent="-228600" algn="l" rtl="0" eaLnBrk="1" fontAlgn="base" hangingPunct="1">
        <a:spcBef>
          <a:spcPct val="20000"/>
        </a:spcBef>
        <a:spcAft>
          <a:spcPct val="0"/>
        </a:spcAft>
        <a:buClr>
          <a:srgbClr val="FFFF00"/>
        </a:buClr>
        <a:buChar char="•"/>
        <a:defRPr sz="2000">
          <a:solidFill>
            <a:srgbClr val="FFFF00"/>
          </a:solidFill>
          <a:effectLst>
            <a:outerShdw blurRad="38100" dist="38100" dir="2700000" algn="tl">
              <a:srgbClr val="C0C0C0"/>
            </a:outerShdw>
          </a:effectLst>
          <a:latin typeface="+mn-lt"/>
        </a:defRPr>
      </a:lvl8pPr>
      <a:lvl9pPr marL="3886200" indent="-228600" algn="l" rtl="0" eaLnBrk="1" fontAlgn="base" hangingPunct="1">
        <a:spcBef>
          <a:spcPct val="20000"/>
        </a:spcBef>
        <a:spcAft>
          <a:spcPct val="0"/>
        </a:spcAft>
        <a:buClr>
          <a:srgbClr val="FFFF00"/>
        </a:buClr>
        <a:buChar char="•"/>
        <a:defRPr sz="2000">
          <a:solidFill>
            <a:srgbClr val="FFFF00"/>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Microsoft_Equation3.bin"/><Relationship Id="rId5" Type="http://schemas.openxmlformats.org/officeDocument/2006/relationships/oleObject" Target="../embeddings/oleObject1.bin"/><Relationship Id="rId6" Type="http://schemas.openxmlformats.org/officeDocument/2006/relationships/oleObject" Target="../embeddings/Microsoft_Equation4.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Microsoft_Equation5.bin"/><Relationship Id="rId5" Type="http://schemas.openxmlformats.org/officeDocument/2006/relationships/oleObject" Target="../embeddings/oleObject2.bin"/><Relationship Id="rId6" Type="http://schemas.openxmlformats.org/officeDocument/2006/relationships/image" Target="../media/image21.png"/><Relationship Id="rId7" Type="http://schemas.openxmlformats.org/officeDocument/2006/relationships/chart" Target="../charts/chart1.xml"/><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Microsoft_Equation6.bin"/><Relationship Id="rId4" Type="http://schemas.openxmlformats.org/officeDocument/2006/relationships/image" Target="../media/image23.png"/><Relationship Id="rId5" Type="http://schemas.openxmlformats.org/officeDocument/2006/relationships/oleObject" Target="../embeddings/oleObject3.bin"/><Relationship Id="rId6" Type="http://schemas.openxmlformats.org/officeDocument/2006/relationships/chart" Target="../charts/chart2.xml"/><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4.bin"/><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chart" Target="../charts/chart3.xml"/><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Microsoft_Equation7.bin"/><Relationship Id="rId5" Type="http://schemas.openxmlformats.org/officeDocument/2006/relationships/oleObject" Target="../embeddings/oleObject5.bin"/><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 Id="rId9" Type="http://schemas.openxmlformats.org/officeDocument/2006/relationships/diagramColors" Target="../diagrams/colors1.xml"/><Relationship Id="rId10" Type="http://schemas.microsoft.com/office/2007/relationships/diagramDrawing" Target="../diagrams/drawing1.xml"/><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chart" Target="../charts/char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hart" Target="../charts/char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Microsoft_Equation1.bin"/><Relationship Id="rId5" Type="http://schemas.openxmlformats.org/officeDocument/2006/relationships/oleObject" Target="../embeddings/Microsoft_Equation2.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1.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2.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defRPr/>
            </a:pPr>
            <a:r>
              <a:rPr lang="en-US" dirty="0" smtClean="0"/>
              <a:t>Spatial Error Metrics for Model Verification</a:t>
            </a:r>
            <a:endParaRPr lang="en-US" dirty="0"/>
          </a:p>
        </p:txBody>
      </p:sp>
      <p:sp>
        <p:nvSpPr>
          <p:cNvPr id="5" name="Subtitle 4"/>
          <p:cNvSpPr>
            <a:spLocks noGrp="1"/>
          </p:cNvSpPr>
          <p:nvPr>
            <p:ph type="subTitle" idx="1"/>
          </p:nvPr>
        </p:nvSpPr>
        <p:spPr/>
        <p:txBody>
          <a:bodyPr/>
          <a:lstStyle/>
          <a:p>
            <a:pPr>
              <a:defRPr/>
            </a:pPr>
            <a:r>
              <a:rPr lang="en-US" dirty="0" smtClean="0"/>
              <a:t>Sean </a:t>
            </a:r>
            <a:r>
              <a:rPr lang="en-US" dirty="0" err="1" smtClean="0"/>
              <a:t>Ziegeler</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Vs Amplitude Error</a:t>
            </a:r>
            <a:endParaRPr lang="en-US" dirty="0"/>
          </a:p>
        </p:txBody>
      </p:sp>
      <p:sp>
        <p:nvSpPr>
          <p:cNvPr id="4" name="Oval 3"/>
          <p:cNvSpPr/>
          <p:nvPr/>
        </p:nvSpPr>
        <p:spPr bwMode="auto">
          <a:xfrm>
            <a:off x="3124200" y="2667000"/>
            <a:ext cx="2743200" cy="2590800"/>
          </a:xfrm>
          <a:prstGeom prst="ellipse">
            <a:avLst/>
          </a:prstGeom>
          <a:noFill/>
          <a:ln w="2857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Oval 4"/>
          <p:cNvSpPr/>
          <p:nvPr/>
        </p:nvSpPr>
        <p:spPr bwMode="auto">
          <a:xfrm>
            <a:off x="3505200" y="2667000"/>
            <a:ext cx="2743200" cy="2590800"/>
          </a:xfrm>
          <a:prstGeom prst="ellipse">
            <a:avLst/>
          </a:prstGeom>
          <a:noFill/>
          <a:ln w="2857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Vs Amplitude Error</a:t>
            </a:r>
            <a:endParaRPr lang="en-US" dirty="0"/>
          </a:p>
        </p:txBody>
      </p:sp>
      <p:sp>
        <p:nvSpPr>
          <p:cNvPr id="4" name="Oval 3"/>
          <p:cNvSpPr/>
          <p:nvPr/>
        </p:nvSpPr>
        <p:spPr bwMode="auto">
          <a:xfrm>
            <a:off x="3124200" y="2667000"/>
            <a:ext cx="2743200" cy="2590800"/>
          </a:xfrm>
          <a:prstGeom prst="ellipse">
            <a:avLst/>
          </a:prstGeom>
          <a:solidFill>
            <a:srgbClr val="00009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Oval 4"/>
          <p:cNvSpPr/>
          <p:nvPr/>
        </p:nvSpPr>
        <p:spPr bwMode="auto">
          <a:xfrm>
            <a:off x="3505200" y="2667000"/>
            <a:ext cx="2743200" cy="2590800"/>
          </a:xfrm>
          <a:prstGeom prst="ellipse">
            <a:avLst/>
          </a:prstGeom>
          <a:solidFill>
            <a:srgbClr val="AB0101">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Left Arrow 5"/>
          <p:cNvSpPr/>
          <p:nvPr/>
        </p:nvSpPr>
        <p:spPr bwMode="auto">
          <a:xfrm>
            <a:off x="4343400" y="3854952"/>
            <a:ext cx="381000" cy="152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3124200" y="3657600"/>
            <a:ext cx="358241" cy="461665"/>
          </a:xfrm>
          <a:prstGeom prst="rect">
            <a:avLst/>
          </a:prstGeom>
          <a:noFill/>
        </p:spPr>
        <p:txBody>
          <a:bodyPr wrap="none" rtlCol="0">
            <a:spAutoFit/>
          </a:bodyPr>
          <a:lstStyle/>
          <a:p>
            <a:r>
              <a:rPr lang="en-US" b="1" dirty="0" smtClean="0"/>
              <a:t>−</a:t>
            </a:r>
            <a:endParaRPr lang="en-US" b="1" dirty="0"/>
          </a:p>
        </p:txBody>
      </p:sp>
      <p:sp>
        <p:nvSpPr>
          <p:cNvPr id="8" name="TextBox 7"/>
          <p:cNvSpPr txBox="1"/>
          <p:nvPr/>
        </p:nvSpPr>
        <p:spPr>
          <a:xfrm>
            <a:off x="5867400" y="3733800"/>
            <a:ext cx="364202" cy="461665"/>
          </a:xfrm>
          <a:prstGeom prst="rect">
            <a:avLst/>
          </a:prstGeom>
          <a:noFill/>
        </p:spPr>
        <p:txBody>
          <a:bodyPr wrap="none" rtlCol="0">
            <a:spAutoFit/>
          </a:bodyPr>
          <a:lstStyle/>
          <a:p>
            <a:r>
              <a:rPr lang="en-US" b="1" dirty="0" smtClean="0"/>
              <a:t>+</a:t>
            </a:r>
            <a:endParaRPr lang="en-US" b="1" dirty="0"/>
          </a:p>
        </p:txBody>
      </p:sp>
      <p:sp>
        <p:nvSpPr>
          <p:cNvPr id="9" name="TextBox 8"/>
          <p:cNvSpPr txBox="1"/>
          <p:nvPr/>
        </p:nvSpPr>
        <p:spPr>
          <a:xfrm>
            <a:off x="4419600" y="4038600"/>
            <a:ext cx="575548" cy="461665"/>
          </a:xfrm>
          <a:prstGeom prst="rect">
            <a:avLst/>
          </a:prstGeom>
          <a:noFill/>
        </p:spPr>
        <p:txBody>
          <a:bodyPr wrap="none" rtlCol="0">
            <a:spAutoFit/>
          </a:bodyPr>
          <a:lstStyle/>
          <a:p>
            <a:r>
              <a:rPr lang="en-US" b="1" dirty="0" smtClean="0"/>
              <a:t>~ 0</a:t>
            </a:r>
            <a:endParaRPr lang="en-US" b="1" dirty="0"/>
          </a:p>
        </p:txBody>
      </p:sp>
      <p:sp>
        <p:nvSpPr>
          <p:cNvPr id="10" name="TextBox 9"/>
          <p:cNvSpPr txBox="1"/>
          <p:nvPr/>
        </p:nvSpPr>
        <p:spPr>
          <a:xfrm>
            <a:off x="3505200" y="5562600"/>
            <a:ext cx="2262158" cy="830997"/>
          </a:xfrm>
          <a:prstGeom prst="rect">
            <a:avLst/>
          </a:prstGeom>
          <a:noFill/>
        </p:spPr>
        <p:txBody>
          <a:bodyPr wrap="none" rtlCol="0">
            <a:spAutoFit/>
          </a:bodyPr>
          <a:lstStyle/>
          <a:p>
            <a:r>
              <a:rPr lang="en-US" dirty="0" smtClean="0"/>
              <a:t>|</a:t>
            </a:r>
            <a:r>
              <a:rPr lang="en-US" dirty="0" err="1" smtClean="0"/>
              <a:t>e</a:t>
            </a:r>
            <a:r>
              <a:rPr lang="en-US" baseline="-25000" dirty="0" smtClean="0"/>
              <a:t>-</a:t>
            </a:r>
            <a:r>
              <a:rPr lang="en-US" dirty="0" smtClean="0"/>
              <a:t>| + |</a:t>
            </a:r>
            <a:r>
              <a:rPr lang="en-US" dirty="0" err="1" smtClean="0"/>
              <a:t>e</a:t>
            </a:r>
            <a:r>
              <a:rPr lang="en-US" baseline="-25000" dirty="0" smtClean="0"/>
              <a:t>+</a:t>
            </a:r>
            <a:r>
              <a:rPr lang="en-US" dirty="0" smtClean="0"/>
              <a:t>| + …  or</a:t>
            </a:r>
          </a:p>
          <a:p>
            <a:r>
              <a:rPr lang="en-US" dirty="0" smtClean="0"/>
              <a:t>(e</a:t>
            </a:r>
            <a:r>
              <a:rPr lang="en-US" baseline="-25000" dirty="0" smtClean="0"/>
              <a:t>-</a:t>
            </a:r>
            <a:r>
              <a:rPr lang="en-US" dirty="0" smtClean="0"/>
              <a:t>)</a:t>
            </a:r>
            <a:r>
              <a:rPr lang="en-US" baseline="30000" dirty="0" smtClean="0"/>
              <a:t>2</a:t>
            </a:r>
            <a:r>
              <a:rPr lang="en-US" dirty="0" smtClean="0"/>
              <a:t> </a:t>
            </a:r>
            <a:r>
              <a:rPr lang="en-US" dirty="0" smtClean="0"/>
              <a:t>+</a:t>
            </a:r>
            <a:r>
              <a:rPr lang="en-US" dirty="0" smtClean="0"/>
              <a:t> (e</a:t>
            </a:r>
            <a:r>
              <a:rPr lang="en-US" baseline="-25000" dirty="0" smtClean="0"/>
              <a:t>+</a:t>
            </a:r>
            <a:r>
              <a:rPr lang="en-US" dirty="0" smtClean="0"/>
              <a:t>)</a:t>
            </a:r>
            <a:r>
              <a:rPr lang="en-US" baseline="30000" dirty="0" smtClean="0"/>
              <a:t>2</a:t>
            </a:r>
            <a:r>
              <a:rPr lang="en-US" dirty="0" smtClean="0"/>
              <a:t> </a:t>
            </a:r>
            <a:r>
              <a:rPr lang="en-US" dirty="0" smtClean="0"/>
              <a:t>+ </a:t>
            </a:r>
            <a:r>
              <a:rPr lang="en-US" dirty="0" smtClean="0"/>
              <a:t>…</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 Process</a:t>
            </a:r>
            <a:endParaRPr lang="en-US" dirty="0"/>
          </a:p>
        </p:txBody>
      </p:sp>
      <p:sp>
        <p:nvSpPr>
          <p:cNvPr id="20" name="Flowchart: Document 47"/>
          <p:cNvSpPr/>
          <p:nvPr/>
        </p:nvSpPr>
        <p:spPr>
          <a:xfrm>
            <a:off x="1828800" y="2881313"/>
            <a:ext cx="857250"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Analysis</a:t>
            </a:r>
          </a:p>
        </p:txBody>
      </p:sp>
      <p:sp>
        <p:nvSpPr>
          <p:cNvPr id="21" name="Flowchart: Document 48"/>
          <p:cNvSpPr/>
          <p:nvPr/>
        </p:nvSpPr>
        <p:spPr>
          <a:xfrm>
            <a:off x="1828800" y="3595688"/>
            <a:ext cx="857250"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Forecast</a:t>
            </a:r>
          </a:p>
        </p:txBody>
      </p:sp>
      <p:sp>
        <p:nvSpPr>
          <p:cNvPr id="22" name="Flowchart: Process 49"/>
          <p:cNvSpPr/>
          <p:nvPr/>
        </p:nvSpPr>
        <p:spPr>
          <a:xfrm>
            <a:off x="3186112" y="3167063"/>
            <a:ext cx="928688" cy="571500"/>
          </a:xfrm>
          <a:prstGeom prst="flowChartProcess">
            <a:avLst/>
          </a:prstGeom>
          <a:solidFill>
            <a:srgbClr val="EEECE1"/>
          </a:solidFill>
          <a:ln w="25400" cap="flat" cmpd="sng" algn="ctr">
            <a:solidFill>
              <a:srgbClr val="4F81BD">
                <a:shade val="50000"/>
              </a:srgbClr>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Difference Criterion</a:t>
            </a:r>
          </a:p>
        </p:txBody>
      </p:sp>
      <p:cxnSp>
        <p:nvCxnSpPr>
          <p:cNvPr id="23" name="Elbow Connector 22"/>
          <p:cNvCxnSpPr>
            <a:stCxn id="20" idx="3"/>
          </p:cNvCxnSpPr>
          <p:nvPr/>
        </p:nvCxnSpPr>
        <p:spPr>
          <a:xfrm>
            <a:off x="2686050" y="3167063"/>
            <a:ext cx="500062" cy="214312"/>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cxnSp>
        <p:nvCxnSpPr>
          <p:cNvPr id="24" name="Elbow Connector 23"/>
          <p:cNvCxnSpPr>
            <a:stCxn id="21" idx="3"/>
          </p:cNvCxnSpPr>
          <p:nvPr/>
        </p:nvCxnSpPr>
        <p:spPr>
          <a:xfrm flipV="1">
            <a:off x="2686050" y="3595688"/>
            <a:ext cx="500062" cy="285750"/>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sp>
        <p:nvSpPr>
          <p:cNvPr id="25" name="Flowchart: Process 52"/>
          <p:cNvSpPr/>
          <p:nvPr/>
        </p:nvSpPr>
        <p:spPr>
          <a:xfrm>
            <a:off x="4900612" y="3167063"/>
            <a:ext cx="928688" cy="571500"/>
          </a:xfrm>
          <a:prstGeom prst="flowChartProcess">
            <a:avLst/>
          </a:prstGeom>
          <a:solidFill>
            <a:srgbClr val="EEECE1"/>
          </a:solidFill>
          <a:ln w="25400" cap="flat" cmpd="sng" algn="ctr">
            <a:solidFill>
              <a:srgbClr val="4F81BD">
                <a:shade val="50000"/>
              </a:srgbClr>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Optimizer</a:t>
            </a:r>
          </a:p>
        </p:txBody>
      </p:sp>
      <p:sp>
        <p:nvSpPr>
          <p:cNvPr id="26" name="Flowchart: Process 63"/>
          <p:cNvSpPr/>
          <p:nvPr/>
        </p:nvSpPr>
        <p:spPr>
          <a:xfrm>
            <a:off x="4043362" y="4381500"/>
            <a:ext cx="928688" cy="571500"/>
          </a:xfrm>
          <a:prstGeom prst="flowChartProcess">
            <a:avLst/>
          </a:prstGeom>
          <a:solidFill>
            <a:srgbClr val="EEECE1"/>
          </a:solidFill>
          <a:ln w="25400" cap="flat" cmpd="sng" algn="ctr">
            <a:solidFill>
              <a:srgbClr val="4F81BD">
                <a:shade val="50000"/>
              </a:srgbClr>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Transform</a:t>
            </a:r>
          </a:p>
        </p:txBody>
      </p:sp>
      <p:cxnSp>
        <p:nvCxnSpPr>
          <p:cNvPr id="27" name="Elbow Connector 26"/>
          <p:cNvCxnSpPr>
            <a:stCxn id="22" idx="3"/>
            <a:endCxn id="25" idx="1"/>
          </p:cNvCxnSpPr>
          <p:nvPr/>
        </p:nvCxnSpPr>
        <p:spPr>
          <a:xfrm>
            <a:off x="4114800" y="3452813"/>
            <a:ext cx="785812" cy="1587"/>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cxnSp>
        <p:nvCxnSpPr>
          <p:cNvPr id="28" name="Elbow Connector 19"/>
          <p:cNvCxnSpPr>
            <a:stCxn id="25" idx="2"/>
            <a:endCxn id="26" idx="3"/>
          </p:cNvCxnSpPr>
          <p:nvPr/>
        </p:nvCxnSpPr>
        <p:spPr>
          <a:xfrm rot="5400000">
            <a:off x="4704556" y="4006057"/>
            <a:ext cx="928687" cy="393700"/>
          </a:xfrm>
          <a:prstGeom prst="bentConnector2">
            <a:avLst/>
          </a:prstGeom>
          <a:noFill/>
          <a:ln w="9525" cap="flat" cmpd="sng" algn="ctr">
            <a:solidFill>
              <a:srgbClr val="4F81BD">
                <a:shade val="95000"/>
                <a:satMod val="105000"/>
              </a:srgbClr>
            </a:solidFill>
            <a:prstDash val="solid"/>
            <a:tailEnd type="arrow"/>
          </a:ln>
          <a:effectLst/>
        </p:spPr>
      </p:cxnSp>
      <p:cxnSp>
        <p:nvCxnSpPr>
          <p:cNvPr id="29" name="Elbow Connector 22"/>
          <p:cNvCxnSpPr>
            <a:stCxn id="26" idx="1"/>
            <a:endCxn id="22" idx="2"/>
          </p:cNvCxnSpPr>
          <p:nvPr/>
        </p:nvCxnSpPr>
        <p:spPr>
          <a:xfrm rot="10800000">
            <a:off x="3649662" y="3738563"/>
            <a:ext cx="393700" cy="928687"/>
          </a:xfrm>
          <a:prstGeom prst="bentConnector2">
            <a:avLst/>
          </a:prstGeom>
          <a:noFill/>
          <a:ln w="9525" cap="flat" cmpd="sng" algn="ctr">
            <a:solidFill>
              <a:srgbClr val="4F81BD">
                <a:shade val="95000"/>
                <a:satMod val="105000"/>
              </a:srgbClr>
            </a:solidFill>
            <a:prstDash val="solid"/>
            <a:tailEnd type="arrow"/>
          </a:ln>
          <a:effectLst/>
        </p:spPr>
      </p:cxnSp>
      <p:pic>
        <p:nvPicPr>
          <p:cNvPr id="30" name="Picture 6" descr="C:\Documents and Settings\ziegeler\Local Settings\Temporary Internet Files\Content.IE5\CF6ZL5OZ\MCDD01452_0000[1].wmf"/>
          <p:cNvPicPr>
            <a:picLocks noChangeAspect="1" noChangeArrowheads="1"/>
          </p:cNvPicPr>
          <p:nvPr/>
        </p:nvPicPr>
        <p:blipFill>
          <a:blip r:embed="rId3" cstate="print"/>
          <a:srcRect/>
          <a:stretch>
            <a:fillRect/>
          </a:stretch>
        </p:blipFill>
        <p:spPr bwMode="auto">
          <a:xfrm>
            <a:off x="4257675" y="3738563"/>
            <a:ext cx="525462" cy="500062"/>
          </a:xfrm>
          <a:prstGeom prst="rect">
            <a:avLst/>
          </a:prstGeom>
          <a:noFill/>
          <a:ln w="9525">
            <a:noFill/>
            <a:miter lim="800000"/>
            <a:headEnd/>
            <a:tailEnd/>
          </a:ln>
        </p:spPr>
      </p:pic>
      <p:sp>
        <p:nvSpPr>
          <p:cNvPr id="31" name="Flowchart: Document 71"/>
          <p:cNvSpPr/>
          <p:nvPr/>
        </p:nvSpPr>
        <p:spPr>
          <a:xfrm>
            <a:off x="6472237" y="3095625"/>
            <a:ext cx="1071563"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Transformed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Forecast</a:t>
            </a:r>
          </a:p>
        </p:txBody>
      </p:sp>
      <p:sp>
        <p:nvSpPr>
          <p:cNvPr id="32" name="Flowchart: Document 72"/>
          <p:cNvSpPr/>
          <p:nvPr/>
        </p:nvSpPr>
        <p:spPr>
          <a:xfrm>
            <a:off x="6472237" y="3738563"/>
            <a:ext cx="1071563"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Displacement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Field</a:t>
            </a:r>
          </a:p>
        </p:txBody>
      </p:sp>
      <p:cxnSp>
        <p:nvCxnSpPr>
          <p:cNvPr id="33" name="Elbow Connector 32"/>
          <p:cNvCxnSpPr>
            <a:stCxn id="25" idx="3"/>
            <a:endCxn id="31" idx="1"/>
          </p:cNvCxnSpPr>
          <p:nvPr/>
        </p:nvCxnSpPr>
        <p:spPr>
          <a:xfrm flipV="1">
            <a:off x="5829300" y="3381375"/>
            <a:ext cx="642937" cy="71438"/>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cxnSp>
        <p:nvCxnSpPr>
          <p:cNvPr id="34" name="Elbow Connector 33"/>
          <p:cNvCxnSpPr>
            <a:stCxn id="25" idx="3"/>
            <a:endCxn id="32" idx="1"/>
          </p:cNvCxnSpPr>
          <p:nvPr/>
        </p:nvCxnSpPr>
        <p:spPr>
          <a:xfrm>
            <a:off x="5829300" y="3452813"/>
            <a:ext cx="642937" cy="571500"/>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4000" accel="50000" decel="50000" fill="hold" nodeType="clickEffect">
                                  <p:stCondLst>
                                    <p:cond delay="0"/>
                                  </p:stCondLst>
                                  <p:childTnLst>
                                    <p:animRot by="21600000">
                                      <p:cBhvr>
                                        <p:cTn id="6" dur="2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a:t>
            </a:r>
            <a:endParaRPr lang="en-US" dirty="0"/>
          </a:p>
        </p:txBody>
      </p:sp>
      <p:sp>
        <p:nvSpPr>
          <p:cNvPr id="20" name="Flowchart: Document 47"/>
          <p:cNvSpPr/>
          <p:nvPr/>
        </p:nvSpPr>
        <p:spPr>
          <a:xfrm>
            <a:off x="1828800" y="2881313"/>
            <a:ext cx="857250"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Analysis</a:t>
            </a:r>
          </a:p>
        </p:txBody>
      </p:sp>
      <p:sp>
        <p:nvSpPr>
          <p:cNvPr id="21" name="Flowchart: Document 48"/>
          <p:cNvSpPr/>
          <p:nvPr/>
        </p:nvSpPr>
        <p:spPr>
          <a:xfrm>
            <a:off x="1828800" y="3595688"/>
            <a:ext cx="857250"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Forecast</a:t>
            </a:r>
          </a:p>
        </p:txBody>
      </p:sp>
      <p:sp>
        <p:nvSpPr>
          <p:cNvPr id="22" name="Flowchart: Process 49"/>
          <p:cNvSpPr/>
          <p:nvPr/>
        </p:nvSpPr>
        <p:spPr>
          <a:xfrm>
            <a:off x="3186112" y="3167063"/>
            <a:ext cx="928688" cy="571500"/>
          </a:xfrm>
          <a:prstGeom prst="flowChartProcess">
            <a:avLst/>
          </a:prstGeom>
          <a:solidFill>
            <a:srgbClr val="EEECE1"/>
          </a:solidFill>
          <a:ln w="25400" cap="flat" cmpd="sng" algn="ctr">
            <a:solidFill>
              <a:srgbClr val="4F81BD">
                <a:shade val="50000"/>
              </a:srgbClr>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Difference Criterion</a:t>
            </a:r>
          </a:p>
        </p:txBody>
      </p:sp>
      <p:cxnSp>
        <p:nvCxnSpPr>
          <p:cNvPr id="23" name="Elbow Connector 22"/>
          <p:cNvCxnSpPr>
            <a:stCxn id="20" idx="3"/>
          </p:cNvCxnSpPr>
          <p:nvPr/>
        </p:nvCxnSpPr>
        <p:spPr>
          <a:xfrm>
            <a:off x="2686050" y="3167063"/>
            <a:ext cx="500062" cy="214312"/>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cxnSp>
        <p:nvCxnSpPr>
          <p:cNvPr id="24" name="Elbow Connector 23"/>
          <p:cNvCxnSpPr>
            <a:stCxn id="21" idx="3"/>
          </p:cNvCxnSpPr>
          <p:nvPr/>
        </p:nvCxnSpPr>
        <p:spPr>
          <a:xfrm flipV="1">
            <a:off x="2686050" y="3595688"/>
            <a:ext cx="500062" cy="285750"/>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sp>
        <p:nvSpPr>
          <p:cNvPr id="25" name="Flowchart: Process 52"/>
          <p:cNvSpPr/>
          <p:nvPr/>
        </p:nvSpPr>
        <p:spPr>
          <a:xfrm>
            <a:off x="4900612" y="3167063"/>
            <a:ext cx="928688" cy="571500"/>
          </a:xfrm>
          <a:prstGeom prst="flowChartProcess">
            <a:avLst/>
          </a:prstGeom>
          <a:solidFill>
            <a:srgbClr val="EEECE1"/>
          </a:solidFill>
          <a:ln w="25400" cap="flat" cmpd="sng" algn="ctr">
            <a:solidFill>
              <a:srgbClr val="4F81BD">
                <a:shade val="50000"/>
              </a:srgbClr>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Optimizer</a:t>
            </a:r>
          </a:p>
        </p:txBody>
      </p:sp>
      <p:sp>
        <p:nvSpPr>
          <p:cNvPr id="26" name="Flowchart: Process 63"/>
          <p:cNvSpPr/>
          <p:nvPr/>
        </p:nvSpPr>
        <p:spPr>
          <a:xfrm>
            <a:off x="4043362" y="4381500"/>
            <a:ext cx="928688" cy="571500"/>
          </a:xfrm>
          <a:prstGeom prst="flowChartProcess">
            <a:avLst/>
          </a:prstGeom>
          <a:solidFill>
            <a:srgbClr val="EEECE1"/>
          </a:solidFill>
          <a:ln w="25400" cap="flat" cmpd="sng" algn="ctr">
            <a:solidFill>
              <a:srgbClr val="4F81BD">
                <a:shade val="50000"/>
              </a:srgbClr>
            </a:solidFill>
            <a:prstDash val="solid"/>
          </a:ln>
          <a:effectLst>
            <a:glow rad="190500">
              <a:srgbClr val="F79646">
                <a:alpha val="75000"/>
              </a:srgbClr>
            </a:glow>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Transform</a:t>
            </a:r>
          </a:p>
        </p:txBody>
      </p:sp>
      <p:cxnSp>
        <p:nvCxnSpPr>
          <p:cNvPr id="27" name="Elbow Connector 26"/>
          <p:cNvCxnSpPr>
            <a:stCxn id="22" idx="3"/>
            <a:endCxn id="25" idx="1"/>
          </p:cNvCxnSpPr>
          <p:nvPr/>
        </p:nvCxnSpPr>
        <p:spPr>
          <a:xfrm>
            <a:off x="4114800" y="3452813"/>
            <a:ext cx="785812" cy="1587"/>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cxnSp>
        <p:nvCxnSpPr>
          <p:cNvPr id="28" name="Elbow Connector 19"/>
          <p:cNvCxnSpPr>
            <a:stCxn id="25" idx="2"/>
            <a:endCxn id="26" idx="3"/>
          </p:cNvCxnSpPr>
          <p:nvPr/>
        </p:nvCxnSpPr>
        <p:spPr>
          <a:xfrm rot="5400000">
            <a:off x="4704556" y="4006057"/>
            <a:ext cx="928687" cy="393700"/>
          </a:xfrm>
          <a:prstGeom prst="bentConnector2">
            <a:avLst/>
          </a:prstGeom>
          <a:noFill/>
          <a:ln w="9525" cap="flat" cmpd="sng" algn="ctr">
            <a:solidFill>
              <a:srgbClr val="4F81BD">
                <a:shade val="95000"/>
                <a:satMod val="105000"/>
              </a:srgbClr>
            </a:solidFill>
            <a:prstDash val="solid"/>
            <a:tailEnd type="arrow"/>
          </a:ln>
          <a:effectLst/>
        </p:spPr>
      </p:cxnSp>
      <p:cxnSp>
        <p:nvCxnSpPr>
          <p:cNvPr id="29" name="Elbow Connector 22"/>
          <p:cNvCxnSpPr>
            <a:stCxn id="26" idx="1"/>
            <a:endCxn id="22" idx="2"/>
          </p:cNvCxnSpPr>
          <p:nvPr/>
        </p:nvCxnSpPr>
        <p:spPr>
          <a:xfrm rot="10800000">
            <a:off x="3649662" y="3738563"/>
            <a:ext cx="393700" cy="928687"/>
          </a:xfrm>
          <a:prstGeom prst="bentConnector2">
            <a:avLst/>
          </a:prstGeom>
          <a:noFill/>
          <a:ln w="9525" cap="flat" cmpd="sng" algn="ctr">
            <a:solidFill>
              <a:srgbClr val="4F81BD">
                <a:shade val="95000"/>
                <a:satMod val="105000"/>
              </a:srgbClr>
            </a:solidFill>
            <a:prstDash val="solid"/>
            <a:tailEnd type="arrow"/>
          </a:ln>
          <a:effectLst/>
        </p:spPr>
      </p:cxnSp>
      <p:pic>
        <p:nvPicPr>
          <p:cNvPr id="30" name="Picture 6" descr="C:\Documents and Settings\ziegeler\Local Settings\Temporary Internet Files\Content.IE5\CF6ZL5OZ\MCDD01452_0000[1].wmf"/>
          <p:cNvPicPr>
            <a:picLocks noChangeAspect="1" noChangeArrowheads="1"/>
          </p:cNvPicPr>
          <p:nvPr/>
        </p:nvPicPr>
        <p:blipFill>
          <a:blip r:embed="rId2" cstate="print"/>
          <a:srcRect/>
          <a:stretch>
            <a:fillRect/>
          </a:stretch>
        </p:blipFill>
        <p:spPr bwMode="auto">
          <a:xfrm>
            <a:off x="4257675" y="3738563"/>
            <a:ext cx="525462" cy="500062"/>
          </a:xfrm>
          <a:prstGeom prst="rect">
            <a:avLst/>
          </a:prstGeom>
          <a:noFill/>
          <a:ln w="9525">
            <a:noFill/>
            <a:miter lim="800000"/>
            <a:headEnd/>
            <a:tailEnd/>
          </a:ln>
        </p:spPr>
      </p:pic>
      <p:sp>
        <p:nvSpPr>
          <p:cNvPr id="31" name="Flowchart: Document 71"/>
          <p:cNvSpPr/>
          <p:nvPr/>
        </p:nvSpPr>
        <p:spPr>
          <a:xfrm>
            <a:off x="6472237" y="3095625"/>
            <a:ext cx="1071563"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Transformed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Forecast</a:t>
            </a:r>
          </a:p>
        </p:txBody>
      </p:sp>
      <p:sp>
        <p:nvSpPr>
          <p:cNvPr id="32" name="Flowchart: Document 72"/>
          <p:cNvSpPr/>
          <p:nvPr/>
        </p:nvSpPr>
        <p:spPr>
          <a:xfrm>
            <a:off x="6472237" y="3738563"/>
            <a:ext cx="1071563"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Displacement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Field</a:t>
            </a:r>
          </a:p>
        </p:txBody>
      </p:sp>
      <p:cxnSp>
        <p:nvCxnSpPr>
          <p:cNvPr id="33" name="Elbow Connector 32"/>
          <p:cNvCxnSpPr>
            <a:stCxn id="25" idx="3"/>
            <a:endCxn id="31" idx="1"/>
          </p:cNvCxnSpPr>
          <p:nvPr/>
        </p:nvCxnSpPr>
        <p:spPr>
          <a:xfrm flipV="1">
            <a:off x="5829300" y="3381375"/>
            <a:ext cx="642937" cy="71438"/>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cxnSp>
        <p:nvCxnSpPr>
          <p:cNvPr id="34" name="Elbow Connector 33"/>
          <p:cNvCxnSpPr>
            <a:stCxn id="25" idx="3"/>
            <a:endCxn id="32" idx="1"/>
          </p:cNvCxnSpPr>
          <p:nvPr/>
        </p:nvCxnSpPr>
        <p:spPr>
          <a:xfrm>
            <a:off x="5829300" y="3452813"/>
            <a:ext cx="642937" cy="571500"/>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a:t>
            </a:r>
            <a:endParaRPr lang="en-US" dirty="0"/>
          </a:p>
        </p:txBody>
      </p:sp>
      <p:pic>
        <p:nvPicPr>
          <p:cNvPr id="5" name="Picture 4" descr="genfig-mesh.gif"/>
          <p:cNvPicPr>
            <a:picLocks noChangeAspect="1"/>
          </p:cNvPicPr>
          <p:nvPr/>
        </p:nvPicPr>
        <p:blipFill>
          <a:blip r:embed="rId3" cstate="print"/>
          <a:stretch>
            <a:fillRect/>
          </a:stretch>
        </p:blipFill>
        <p:spPr>
          <a:xfrm>
            <a:off x="0" y="2194939"/>
            <a:ext cx="9144000" cy="329146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a:t>
            </a:r>
            <a:endParaRPr lang="en-US" dirty="0"/>
          </a:p>
        </p:txBody>
      </p:sp>
      <p:pic>
        <p:nvPicPr>
          <p:cNvPr id="5" name="Picture 4" descr="genfig-quiver.gif"/>
          <p:cNvPicPr>
            <a:picLocks noChangeAspect="1"/>
          </p:cNvPicPr>
          <p:nvPr/>
        </p:nvPicPr>
        <p:blipFill>
          <a:blip r:embed="rId3" cstate="print"/>
          <a:stretch>
            <a:fillRect/>
          </a:stretch>
        </p:blipFill>
        <p:spPr>
          <a:xfrm>
            <a:off x="0" y="2194939"/>
            <a:ext cx="9144000" cy="329146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Flowchart: Document 3"/>
          <p:cNvSpPr/>
          <p:nvPr/>
        </p:nvSpPr>
        <p:spPr>
          <a:xfrm>
            <a:off x="1828800" y="2881313"/>
            <a:ext cx="857250"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Analysis</a:t>
            </a:r>
          </a:p>
        </p:txBody>
      </p:sp>
      <p:sp>
        <p:nvSpPr>
          <p:cNvPr id="21" name="Flowchart: Document 4"/>
          <p:cNvSpPr/>
          <p:nvPr/>
        </p:nvSpPr>
        <p:spPr>
          <a:xfrm>
            <a:off x="1828800" y="3595688"/>
            <a:ext cx="857250"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Forecast</a:t>
            </a:r>
          </a:p>
        </p:txBody>
      </p:sp>
      <p:sp>
        <p:nvSpPr>
          <p:cNvPr id="22" name="Flowchart: Process 5"/>
          <p:cNvSpPr/>
          <p:nvPr/>
        </p:nvSpPr>
        <p:spPr>
          <a:xfrm>
            <a:off x="3186112" y="3167063"/>
            <a:ext cx="928688" cy="571500"/>
          </a:xfrm>
          <a:prstGeom prst="flowChartProcess">
            <a:avLst/>
          </a:prstGeom>
          <a:solidFill>
            <a:srgbClr val="EEECE1"/>
          </a:solidFill>
          <a:ln w="25400" cap="flat" cmpd="sng" algn="ctr">
            <a:solidFill>
              <a:srgbClr val="4F81BD">
                <a:shade val="50000"/>
              </a:srgbClr>
            </a:solidFill>
            <a:prstDash val="solid"/>
          </a:ln>
          <a:effectLst>
            <a:glow rad="190500">
              <a:srgbClr val="F79646">
                <a:alpha val="75000"/>
              </a:srgbClr>
            </a:glow>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Difference Criterion</a:t>
            </a:r>
          </a:p>
        </p:txBody>
      </p:sp>
      <p:cxnSp>
        <p:nvCxnSpPr>
          <p:cNvPr id="23" name="Elbow Connector 22"/>
          <p:cNvCxnSpPr>
            <a:stCxn id="20" idx="3"/>
          </p:cNvCxnSpPr>
          <p:nvPr/>
        </p:nvCxnSpPr>
        <p:spPr>
          <a:xfrm>
            <a:off x="2686050" y="3167063"/>
            <a:ext cx="500062" cy="214312"/>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cxnSp>
        <p:nvCxnSpPr>
          <p:cNvPr id="24" name="Elbow Connector 23"/>
          <p:cNvCxnSpPr>
            <a:stCxn id="21" idx="3"/>
          </p:cNvCxnSpPr>
          <p:nvPr/>
        </p:nvCxnSpPr>
        <p:spPr>
          <a:xfrm flipV="1">
            <a:off x="2686050" y="3595688"/>
            <a:ext cx="500062" cy="285750"/>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sp>
        <p:nvSpPr>
          <p:cNvPr id="25" name="Flowchart: Process 8"/>
          <p:cNvSpPr/>
          <p:nvPr/>
        </p:nvSpPr>
        <p:spPr>
          <a:xfrm>
            <a:off x="4900612" y="3167063"/>
            <a:ext cx="928688" cy="571500"/>
          </a:xfrm>
          <a:prstGeom prst="flowChartProcess">
            <a:avLst/>
          </a:prstGeom>
          <a:solidFill>
            <a:srgbClr val="EEECE1"/>
          </a:solidFill>
          <a:ln w="25400" cap="flat" cmpd="sng" algn="ctr">
            <a:solidFill>
              <a:srgbClr val="4F81BD">
                <a:shade val="50000"/>
              </a:srgbClr>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Optimizer</a:t>
            </a:r>
          </a:p>
        </p:txBody>
      </p:sp>
      <p:sp>
        <p:nvSpPr>
          <p:cNvPr id="26" name="Flowchart: Process 9"/>
          <p:cNvSpPr/>
          <p:nvPr/>
        </p:nvSpPr>
        <p:spPr>
          <a:xfrm>
            <a:off x="4043362" y="4381500"/>
            <a:ext cx="928688" cy="571500"/>
          </a:xfrm>
          <a:prstGeom prst="flowChartProcess">
            <a:avLst/>
          </a:prstGeom>
          <a:solidFill>
            <a:srgbClr val="EEECE1"/>
          </a:solidFill>
          <a:ln w="25400" cap="flat" cmpd="sng" algn="ctr">
            <a:solidFill>
              <a:srgbClr val="4F81BD">
                <a:shade val="50000"/>
              </a:srgbClr>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Transform</a:t>
            </a:r>
          </a:p>
        </p:txBody>
      </p:sp>
      <p:cxnSp>
        <p:nvCxnSpPr>
          <p:cNvPr id="27" name="Elbow Connector 26"/>
          <p:cNvCxnSpPr>
            <a:stCxn id="22" idx="3"/>
            <a:endCxn id="25" idx="1"/>
          </p:cNvCxnSpPr>
          <p:nvPr/>
        </p:nvCxnSpPr>
        <p:spPr>
          <a:xfrm>
            <a:off x="4114800" y="3452813"/>
            <a:ext cx="785812" cy="1587"/>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cxnSp>
        <p:nvCxnSpPr>
          <p:cNvPr id="28" name="Elbow Connector 19"/>
          <p:cNvCxnSpPr>
            <a:stCxn id="25" idx="2"/>
            <a:endCxn id="26" idx="3"/>
          </p:cNvCxnSpPr>
          <p:nvPr/>
        </p:nvCxnSpPr>
        <p:spPr>
          <a:xfrm rot="5400000">
            <a:off x="4704556" y="4006057"/>
            <a:ext cx="928687" cy="393700"/>
          </a:xfrm>
          <a:prstGeom prst="bentConnector2">
            <a:avLst/>
          </a:prstGeom>
          <a:noFill/>
          <a:ln w="9525" cap="flat" cmpd="sng" algn="ctr">
            <a:solidFill>
              <a:srgbClr val="4F81BD">
                <a:shade val="95000"/>
                <a:satMod val="105000"/>
              </a:srgbClr>
            </a:solidFill>
            <a:prstDash val="solid"/>
            <a:tailEnd type="arrow"/>
          </a:ln>
          <a:effectLst/>
        </p:spPr>
      </p:cxnSp>
      <p:cxnSp>
        <p:nvCxnSpPr>
          <p:cNvPr id="29" name="Elbow Connector 22"/>
          <p:cNvCxnSpPr>
            <a:stCxn id="26" idx="1"/>
            <a:endCxn id="22" idx="2"/>
          </p:cNvCxnSpPr>
          <p:nvPr/>
        </p:nvCxnSpPr>
        <p:spPr>
          <a:xfrm rot="10800000">
            <a:off x="3649662" y="3738563"/>
            <a:ext cx="393700" cy="928687"/>
          </a:xfrm>
          <a:prstGeom prst="bentConnector2">
            <a:avLst/>
          </a:prstGeom>
          <a:noFill/>
          <a:ln w="9525" cap="flat" cmpd="sng" algn="ctr">
            <a:solidFill>
              <a:srgbClr val="4F81BD">
                <a:shade val="95000"/>
                <a:satMod val="105000"/>
              </a:srgbClr>
            </a:solidFill>
            <a:prstDash val="solid"/>
            <a:tailEnd type="arrow"/>
          </a:ln>
          <a:effectLst/>
        </p:spPr>
      </p:cxnSp>
      <p:pic>
        <p:nvPicPr>
          <p:cNvPr id="30" name="Picture 6" descr="C:\Documents and Settings\ziegeler\Local Settings\Temporary Internet Files\Content.IE5\CF6ZL5OZ\MCDD01452_0000[1].wmf"/>
          <p:cNvPicPr>
            <a:picLocks noChangeAspect="1" noChangeArrowheads="1"/>
          </p:cNvPicPr>
          <p:nvPr/>
        </p:nvPicPr>
        <p:blipFill>
          <a:blip r:embed="rId3" cstate="print"/>
          <a:srcRect/>
          <a:stretch>
            <a:fillRect/>
          </a:stretch>
        </p:blipFill>
        <p:spPr bwMode="auto">
          <a:xfrm>
            <a:off x="4257675" y="3738563"/>
            <a:ext cx="525462" cy="500062"/>
          </a:xfrm>
          <a:prstGeom prst="rect">
            <a:avLst/>
          </a:prstGeom>
          <a:noFill/>
          <a:ln w="9525">
            <a:noFill/>
            <a:miter lim="800000"/>
            <a:headEnd/>
            <a:tailEnd/>
          </a:ln>
        </p:spPr>
      </p:pic>
      <p:sp>
        <p:nvSpPr>
          <p:cNvPr id="31" name="Flowchart: Document 14"/>
          <p:cNvSpPr/>
          <p:nvPr/>
        </p:nvSpPr>
        <p:spPr>
          <a:xfrm>
            <a:off x="6472237" y="3095625"/>
            <a:ext cx="1071563"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Transformed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Forecast</a:t>
            </a:r>
          </a:p>
        </p:txBody>
      </p:sp>
      <p:sp>
        <p:nvSpPr>
          <p:cNvPr id="32" name="Flowchart: Document 15"/>
          <p:cNvSpPr/>
          <p:nvPr/>
        </p:nvSpPr>
        <p:spPr>
          <a:xfrm>
            <a:off x="6472237" y="3738563"/>
            <a:ext cx="1071563"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Displacement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Field</a:t>
            </a:r>
          </a:p>
        </p:txBody>
      </p:sp>
      <p:cxnSp>
        <p:nvCxnSpPr>
          <p:cNvPr id="33" name="Elbow Connector 32"/>
          <p:cNvCxnSpPr>
            <a:stCxn id="25" idx="3"/>
            <a:endCxn id="31" idx="1"/>
          </p:cNvCxnSpPr>
          <p:nvPr/>
        </p:nvCxnSpPr>
        <p:spPr>
          <a:xfrm flipV="1">
            <a:off x="5829300" y="3381375"/>
            <a:ext cx="642937" cy="71438"/>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cxnSp>
        <p:nvCxnSpPr>
          <p:cNvPr id="34" name="Elbow Connector 33"/>
          <p:cNvCxnSpPr>
            <a:stCxn id="25" idx="3"/>
            <a:endCxn id="32" idx="1"/>
          </p:cNvCxnSpPr>
          <p:nvPr/>
        </p:nvCxnSpPr>
        <p:spPr>
          <a:xfrm>
            <a:off x="5829300" y="3452813"/>
            <a:ext cx="642937" cy="571500"/>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sp>
        <p:nvSpPr>
          <p:cNvPr id="35" name="Title 1"/>
          <p:cNvSpPr>
            <a:spLocks noGrp="1"/>
          </p:cNvSpPr>
          <p:nvPr>
            <p:ph type="title"/>
          </p:nvPr>
        </p:nvSpPr>
        <p:spPr>
          <a:xfrm>
            <a:off x="685800" y="609600"/>
            <a:ext cx="7848600" cy="1143000"/>
          </a:xfrm>
        </p:spPr>
        <p:txBody>
          <a:bodyPr/>
          <a:lstStyle/>
          <a:p>
            <a:r>
              <a:rPr lang="en-US" dirty="0" smtClean="0"/>
              <a:t>Difference Criterion</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 Criterion</a:t>
            </a:r>
            <a:endParaRPr lang="en-US" dirty="0"/>
          </a:p>
        </p:txBody>
      </p:sp>
      <p:sp>
        <p:nvSpPr>
          <p:cNvPr id="5" name="Espace réservé du contenu 2"/>
          <p:cNvSpPr>
            <a:spLocks noGrp="1"/>
          </p:cNvSpPr>
          <p:nvPr>
            <p:ph idx="4294967295"/>
          </p:nvPr>
        </p:nvSpPr>
        <p:spPr>
          <a:xfrm>
            <a:off x="457200" y="2133600"/>
            <a:ext cx="8229600" cy="4438650"/>
          </a:xfrm>
        </p:spPr>
        <p:txBody>
          <a:bodyPr/>
          <a:lstStyle/>
          <a:p>
            <a:pPr eaLnBrk="1" hangingPunct="1">
              <a:lnSpc>
                <a:spcPct val="90000"/>
              </a:lnSpc>
            </a:pPr>
            <a:endParaRPr lang="en-US" dirty="0" smtClean="0">
              <a:solidFill>
                <a:schemeClr val="tx2"/>
              </a:solidFill>
            </a:endParaRPr>
          </a:p>
          <a:p>
            <a:pPr eaLnBrk="1" hangingPunct="1">
              <a:lnSpc>
                <a:spcPct val="90000"/>
              </a:lnSpc>
            </a:pPr>
            <a:endParaRPr lang="en-US" dirty="0" smtClean="0">
              <a:solidFill>
                <a:schemeClr val="tx2"/>
              </a:solidFill>
            </a:endParaRPr>
          </a:p>
        </p:txBody>
      </p:sp>
      <p:graphicFrame>
        <p:nvGraphicFramePr>
          <p:cNvPr id="6" name="Object 5"/>
          <p:cNvGraphicFramePr>
            <a:graphicFrameLocks noChangeAspect="1"/>
          </p:cNvGraphicFramePr>
          <p:nvPr/>
        </p:nvGraphicFramePr>
        <p:xfrm>
          <a:off x="385744" y="3357562"/>
          <a:ext cx="5747512" cy="1071570"/>
        </p:xfrm>
        <a:graphic>
          <a:graphicData uri="http://schemas.openxmlformats.org/presentationml/2006/ole">
            <p:oleObj spid="_x0000_s54274" name="Equation" r:id="rId4" imgW="2400300" imgH="444500" progId="Equation.3">
              <p:embed/>
            </p:oleObj>
          </a:graphicData>
        </a:graphic>
      </p:graphicFrame>
      <p:graphicFrame>
        <p:nvGraphicFramePr>
          <p:cNvPr id="7" name="Object 3"/>
          <p:cNvGraphicFramePr>
            <a:graphicFrameLocks noChangeAspect="1"/>
          </p:cNvGraphicFramePr>
          <p:nvPr/>
        </p:nvGraphicFramePr>
        <p:xfrm>
          <a:off x="381000" y="2143117"/>
          <a:ext cx="4665465" cy="1030298"/>
        </p:xfrm>
        <a:graphic>
          <a:graphicData uri="http://schemas.openxmlformats.org/presentationml/2006/ole">
            <p:oleObj spid="_x0000_s54275" name="Equation" r:id="rId5" imgW="1968480" imgH="431640" progId="">
              <p:embed/>
            </p:oleObj>
          </a:graphicData>
        </a:graphic>
      </p:graphicFrame>
      <p:graphicFrame>
        <p:nvGraphicFramePr>
          <p:cNvPr id="8" name="Object 4"/>
          <p:cNvGraphicFramePr>
            <a:graphicFrameLocks noChangeAspect="1"/>
          </p:cNvGraphicFramePr>
          <p:nvPr/>
        </p:nvGraphicFramePr>
        <p:xfrm>
          <a:off x="390537" y="4781565"/>
          <a:ext cx="5532943" cy="1004889"/>
        </p:xfrm>
        <a:graphic>
          <a:graphicData uri="http://schemas.openxmlformats.org/presentationml/2006/ole">
            <p:oleObj spid="_x0000_s54276" name="Equation" r:id="rId6" imgW="2324100" imgH="419100" progId="Equation.3">
              <p:embed/>
            </p:oleObj>
          </a:graphicData>
        </a:graphic>
      </p:graphicFrame>
      <p:sp>
        <p:nvSpPr>
          <p:cNvPr id="9" name="TextBox 8"/>
          <p:cNvSpPr txBox="1"/>
          <p:nvPr/>
        </p:nvSpPr>
        <p:spPr>
          <a:xfrm>
            <a:off x="6109445" y="5029200"/>
            <a:ext cx="2763121"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dirty="0" smtClean="0">
                <a:solidFill>
                  <a:srgbClr val="0070C0"/>
                </a:solidFill>
              </a:rPr>
              <a:t>Mutual Information (MI)</a:t>
            </a:r>
            <a:endParaRPr lang="en-US" sz="20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Mutual Information</a:t>
            </a:r>
            <a:endParaRPr lang="en-US" dirty="0"/>
          </a:p>
        </p:txBody>
      </p:sp>
      <p:sp>
        <p:nvSpPr>
          <p:cNvPr id="5" name="Espace réservé du contenu 2"/>
          <p:cNvSpPr>
            <a:spLocks noGrp="1"/>
          </p:cNvSpPr>
          <p:nvPr>
            <p:ph idx="4294967295"/>
          </p:nvPr>
        </p:nvSpPr>
        <p:spPr>
          <a:xfrm>
            <a:off x="457200" y="2133600"/>
            <a:ext cx="8229600" cy="4438650"/>
          </a:xfrm>
        </p:spPr>
        <p:txBody>
          <a:bodyPr/>
          <a:lstStyle/>
          <a:p>
            <a:pPr eaLnBrk="1" hangingPunct="1">
              <a:lnSpc>
                <a:spcPct val="90000"/>
              </a:lnSpc>
            </a:pPr>
            <a:endParaRPr lang="en-US" dirty="0" smtClean="0">
              <a:solidFill>
                <a:schemeClr val="tx2"/>
              </a:solidFill>
            </a:endParaRPr>
          </a:p>
          <a:p>
            <a:pPr eaLnBrk="1" hangingPunct="1">
              <a:lnSpc>
                <a:spcPct val="90000"/>
              </a:lnSpc>
            </a:pPr>
            <a:endParaRPr lang="en-US" dirty="0" smtClean="0">
              <a:solidFill>
                <a:schemeClr val="tx2"/>
              </a:solidFill>
            </a:endParaRPr>
          </a:p>
        </p:txBody>
      </p:sp>
      <p:graphicFrame>
        <p:nvGraphicFramePr>
          <p:cNvPr id="6" name="Object 5"/>
          <p:cNvGraphicFramePr>
            <a:graphicFrameLocks noChangeAspect="1"/>
          </p:cNvGraphicFramePr>
          <p:nvPr/>
        </p:nvGraphicFramePr>
        <p:xfrm>
          <a:off x="5670578" y="4929198"/>
          <a:ext cx="2901950" cy="838200"/>
        </p:xfrm>
        <a:graphic>
          <a:graphicData uri="http://schemas.openxmlformats.org/presentationml/2006/ole">
            <p:oleObj spid="_x0000_s56322" name="Equation" r:id="rId4" imgW="1549400" imgH="444500" progId="Equation.3">
              <p:embed/>
            </p:oleObj>
          </a:graphicData>
        </a:graphic>
      </p:graphicFrame>
      <p:graphicFrame>
        <p:nvGraphicFramePr>
          <p:cNvPr id="7" name="Object 6"/>
          <p:cNvGraphicFramePr>
            <a:graphicFrameLocks noChangeAspect="1"/>
          </p:cNvGraphicFramePr>
          <p:nvPr/>
        </p:nvGraphicFramePr>
        <p:xfrm>
          <a:off x="676300" y="5797550"/>
          <a:ext cx="7467600" cy="814388"/>
        </p:xfrm>
        <a:graphic>
          <a:graphicData uri="http://schemas.openxmlformats.org/presentationml/2006/ole">
            <p:oleObj spid="_x0000_s56323" name="Equation" r:id="rId5" imgW="3987720" imgH="431640" progId="">
              <p:embed/>
            </p:oleObj>
          </a:graphicData>
        </a:graphic>
      </p:graphicFrame>
      <p:pic>
        <p:nvPicPr>
          <p:cNvPr id="8" name="Picture 7" descr="entropy-g.png"/>
          <p:cNvPicPr>
            <a:picLocks noChangeAspect="1"/>
          </p:cNvPicPr>
          <p:nvPr/>
        </p:nvPicPr>
        <p:blipFill>
          <a:blip r:embed="rId6" cstate="print">
            <a:clrChange>
              <a:clrFrom>
                <a:srgbClr val="FFFFFF"/>
              </a:clrFrom>
              <a:clrTo>
                <a:srgbClr val="FFFFFF">
                  <a:alpha val="0"/>
                </a:srgbClr>
              </a:clrTo>
            </a:clrChange>
          </a:blip>
          <a:srcRect l="10156" t="6250" r="8593" b="8333"/>
          <a:stretch>
            <a:fillRect/>
          </a:stretch>
        </p:blipFill>
        <p:spPr>
          <a:xfrm>
            <a:off x="142876" y="1928802"/>
            <a:ext cx="4714876" cy="3717499"/>
          </a:xfrm>
          <a:prstGeom prst="rect">
            <a:avLst/>
          </a:prstGeom>
        </p:spPr>
      </p:pic>
      <p:graphicFrame>
        <p:nvGraphicFramePr>
          <p:cNvPr id="9" name="Chart 8"/>
          <p:cNvGraphicFramePr/>
          <p:nvPr/>
        </p:nvGraphicFramePr>
        <p:xfrm>
          <a:off x="4929190" y="2143116"/>
          <a:ext cx="3990474" cy="2747211"/>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Box 9"/>
          <p:cNvSpPr txBox="1"/>
          <p:nvPr/>
        </p:nvSpPr>
        <p:spPr>
          <a:xfrm>
            <a:off x="2214546" y="1504890"/>
            <a:ext cx="2419252"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dirty="0" smtClean="0"/>
              <a:t>Information Entropy</a:t>
            </a:r>
            <a:endParaRPr lang="en-US"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Mutual Information</a:t>
            </a:r>
            <a:endParaRPr lang="en-US" dirty="0"/>
          </a:p>
        </p:txBody>
      </p:sp>
      <p:sp>
        <p:nvSpPr>
          <p:cNvPr id="5" name="Espace réservé du contenu 2"/>
          <p:cNvSpPr>
            <a:spLocks noGrp="1"/>
          </p:cNvSpPr>
          <p:nvPr>
            <p:ph idx="4294967295"/>
          </p:nvPr>
        </p:nvSpPr>
        <p:spPr>
          <a:xfrm>
            <a:off x="457200" y="2133600"/>
            <a:ext cx="8229600" cy="4438650"/>
          </a:xfrm>
        </p:spPr>
        <p:txBody>
          <a:bodyPr/>
          <a:lstStyle/>
          <a:p>
            <a:pPr eaLnBrk="1" hangingPunct="1">
              <a:lnSpc>
                <a:spcPct val="90000"/>
              </a:lnSpc>
            </a:pPr>
            <a:endParaRPr lang="en-US" dirty="0" smtClean="0">
              <a:solidFill>
                <a:schemeClr val="tx2"/>
              </a:solidFill>
            </a:endParaRPr>
          </a:p>
          <a:p>
            <a:pPr eaLnBrk="1" hangingPunct="1">
              <a:lnSpc>
                <a:spcPct val="90000"/>
              </a:lnSpc>
            </a:pPr>
            <a:endParaRPr lang="en-US" dirty="0" smtClean="0">
              <a:solidFill>
                <a:schemeClr val="tx2"/>
              </a:solidFill>
            </a:endParaRPr>
          </a:p>
        </p:txBody>
      </p:sp>
      <p:graphicFrame>
        <p:nvGraphicFramePr>
          <p:cNvPr id="6" name="Object 5"/>
          <p:cNvGraphicFramePr>
            <a:graphicFrameLocks noChangeAspect="1"/>
          </p:cNvGraphicFramePr>
          <p:nvPr/>
        </p:nvGraphicFramePr>
        <p:xfrm>
          <a:off x="5670578" y="4929198"/>
          <a:ext cx="2901950" cy="838200"/>
        </p:xfrm>
        <a:graphic>
          <a:graphicData uri="http://schemas.openxmlformats.org/presentationml/2006/ole">
            <p:oleObj spid="_x0000_s58370" name="Equation" r:id="rId3" imgW="1549400" imgH="444500" progId="Equation.3">
              <p:embed/>
            </p:oleObj>
          </a:graphicData>
        </a:graphic>
      </p:graphicFrame>
      <p:pic>
        <p:nvPicPr>
          <p:cNvPr id="7" name="Picture 6" descr="entropy-f.png"/>
          <p:cNvPicPr>
            <a:picLocks noChangeAspect="1"/>
          </p:cNvPicPr>
          <p:nvPr/>
        </p:nvPicPr>
        <p:blipFill>
          <a:blip r:embed="rId4" cstate="print">
            <a:clrChange>
              <a:clrFrom>
                <a:srgbClr val="FFFFFF"/>
              </a:clrFrom>
              <a:clrTo>
                <a:srgbClr val="FFFFFF">
                  <a:alpha val="0"/>
                </a:srgbClr>
              </a:clrTo>
            </a:clrChange>
          </a:blip>
          <a:srcRect l="10156" t="6250" r="8593" b="8333"/>
          <a:stretch>
            <a:fillRect/>
          </a:stretch>
        </p:blipFill>
        <p:spPr>
          <a:xfrm>
            <a:off x="142844" y="1928802"/>
            <a:ext cx="4711423" cy="3714776"/>
          </a:xfrm>
          <a:prstGeom prst="rect">
            <a:avLst/>
          </a:prstGeom>
        </p:spPr>
      </p:pic>
      <p:graphicFrame>
        <p:nvGraphicFramePr>
          <p:cNvPr id="8" name="Object 6"/>
          <p:cNvGraphicFramePr>
            <a:graphicFrameLocks noChangeAspect="1"/>
          </p:cNvGraphicFramePr>
          <p:nvPr/>
        </p:nvGraphicFramePr>
        <p:xfrm>
          <a:off x="487363" y="5797549"/>
          <a:ext cx="7847012" cy="814388"/>
        </p:xfrm>
        <a:graphic>
          <a:graphicData uri="http://schemas.openxmlformats.org/presentationml/2006/ole">
            <p:oleObj spid="_x0000_s58371" name="Equation" r:id="rId5" imgW="4190760" imgH="431640" progId="">
              <p:embed/>
            </p:oleObj>
          </a:graphicData>
        </a:graphic>
      </p:graphicFrame>
      <p:graphicFrame>
        <p:nvGraphicFramePr>
          <p:cNvPr id="9" name="Chart 8"/>
          <p:cNvGraphicFramePr/>
          <p:nvPr/>
        </p:nvGraphicFramePr>
        <p:xfrm>
          <a:off x="4929190" y="2143116"/>
          <a:ext cx="3990474" cy="2747211"/>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p:cNvSpPr txBox="1"/>
          <p:nvPr/>
        </p:nvSpPr>
        <p:spPr>
          <a:xfrm>
            <a:off x="2214546" y="1504890"/>
            <a:ext cx="2419252"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dirty="0" smtClean="0"/>
              <a:t>Information Entropy</a:t>
            </a:r>
            <a:endParaRPr 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a:bodyPr>
          <a:lstStyle/>
          <a:p>
            <a:r>
              <a:rPr lang="en-US" dirty="0" smtClean="0"/>
              <a:t>Model Validation</a:t>
            </a:r>
          </a:p>
          <a:p>
            <a:pPr lvl="1"/>
            <a:r>
              <a:rPr lang="en-US" dirty="0" smtClean="0"/>
              <a:t>Traditional validation</a:t>
            </a:r>
          </a:p>
          <a:p>
            <a:r>
              <a:rPr lang="en-US" dirty="0" smtClean="0"/>
              <a:t>Deformable Registration</a:t>
            </a:r>
          </a:p>
          <a:p>
            <a:pPr lvl="1"/>
            <a:r>
              <a:rPr lang="en-US" dirty="0" smtClean="0"/>
              <a:t>3 Components of Registration</a:t>
            </a:r>
          </a:p>
          <a:p>
            <a:r>
              <a:rPr lang="en-US" dirty="0" smtClean="0"/>
              <a:t>Effectiveness Study</a:t>
            </a:r>
          </a:p>
          <a:p>
            <a:pPr lvl="1"/>
            <a:r>
              <a:rPr lang="en-US" dirty="0" smtClean="0"/>
              <a:t>Design &amp; Implementation</a:t>
            </a:r>
          </a:p>
          <a:p>
            <a:pPr lvl="1"/>
            <a:r>
              <a:rPr lang="en-US" dirty="0" smtClean="0"/>
              <a:t>Pre-trials</a:t>
            </a:r>
          </a:p>
          <a:p>
            <a:pPr lvl="1"/>
            <a:r>
              <a:rPr lang="en-US" dirty="0" smtClean="0"/>
              <a:t>Final trials</a:t>
            </a:r>
          </a:p>
          <a:p>
            <a:pPr lvl="1"/>
            <a:r>
              <a:rPr lang="en-US" dirty="0" smtClean="0"/>
              <a:t>Results</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Espace réservé du contenu 2"/>
          <p:cNvSpPr>
            <a:spLocks noGrp="1"/>
          </p:cNvSpPr>
          <p:nvPr>
            <p:ph idx="4294967295"/>
          </p:nvPr>
        </p:nvSpPr>
        <p:spPr>
          <a:xfrm>
            <a:off x="457200" y="2133600"/>
            <a:ext cx="8229600" cy="4438650"/>
          </a:xfrm>
        </p:spPr>
        <p:txBody>
          <a:bodyPr/>
          <a:lstStyle/>
          <a:p>
            <a:pPr eaLnBrk="1" hangingPunct="1">
              <a:lnSpc>
                <a:spcPct val="90000"/>
              </a:lnSpc>
            </a:pPr>
            <a:endParaRPr lang="en-US" dirty="0" smtClean="0">
              <a:solidFill>
                <a:schemeClr val="tx2"/>
              </a:solidFill>
            </a:endParaRPr>
          </a:p>
          <a:p>
            <a:pPr eaLnBrk="1" hangingPunct="1">
              <a:lnSpc>
                <a:spcPct val="90000"/>
              </a:lnSpc>
            </a:pPr>
            <a:endParaRPr lang="en-US" dirty="0" smtClean="0">
              <a:solidFill>
                <a:schemeClr val="tx2"/>
              </a:solidFill>
            </a:endParaRPr>
          </a:p>
        </p:txBody>
      </p:sp>
      <p:graphicFrame>
        <p:nvGraphicFramePr>
          <p:cNvPr id="6" name="Object 5"/>
          <p:cNvGraphicFramePr>
            <a:graphicFrameLocks noChangeAspect="1"/>
          </p:cNvGraphicFramePr>
          <p:nvPr/>
        </p:nvGraphicFramePr>
        <p:xfrm>
          <a:off x="2786050" y="5715016"/>
          <a:ext cx="4281488" cy="838200"/>
        </p:xfrm>
        <a:graphic>
          <a:graphicData uri="http://schemas.openxmlformats.org/presentationml/2006/ole">
            <p:oleObj spid="_x0000_s59394" name="Equation" r:id="rId4" imgW="2286000" imgH="444240" progId="">
              <p:embed/>
            </p:oleObj>
          </a:graphicData>
        </a:graphic>
      </p:graphicFrame>
      <p:pic>
        <p:nvPicPr>
          <p:cNvPr id="7" name="Picture 6" descr="entropy-f.png"/>
          <p:cNvPicPr>
            <a:picLocks noChangeAspect="1"/>
          </p:cNvPicPr>
          <p:nvPr/>
        </p:nvPicPr>
        <p:blipFill>
          <a:blip r:embed="rId5" cstate="print">
            <a:clrChange>
              <a:clrFrom>
                <a:srgbClr val="FFFFFF"/>
              </a:clrFrom>
              <a:clrTo>
                <a:srgbClr val="FFFFFF">
                  <a:alpha val="0"/>
                </a:srgbClr>
              </a:clrTo>
            </a:clrChange>
          </a:blip>
          <a:srcRect l="10156" t="6250" r="8593" b="8333"/>
          <a:stretch>
            <a:fillRect/>
          </a:stretch>
        </p:blipFill>
        <p:spPr>
          <a:xfrm>
            <a:off x="142844" y="1928802"/>
            <a:ext cx="4711423" cy="3714776"/>
          </a:xfrm>
          <a:prstGeom prst="rect">
            <a:avLst/>
          </a:prstGeom>
        </p:spPr>
      </p:pic>
      <p:pic>
        <p:nvPicPr>
          <p:cNvPr id="8" name="Picture 7" descr="entropy-g.png"/>
          <p:cNvPicPr>
            <a:picLocks noChangeAspect="1"/>
          </p:cNvPicPr>
          <p:nvPr/>
        </p:nvPicPr>
        <p:blipFill>
          <a:blip r:embed="rId6" cstate="print">
            <a:clrChange>
              <a:clrFrom>
                <a:srgbClr val="FFFFFF"/>
              </a:clrFrom>
              <a:clrTo>
                <a:srgbClr val="FFFFFF">
                  <a:alpha val="0"/>
                </a:srgbClr>
              </a:clrTo>
            </a:clrChange>
          </a:blip>
          <a:srcRect l="10156" t="6250" r="8593" b="8333"/>
          <a:stretch>
            <a:fillRect/>
          </a:stretch>
        </p:blipFill>
        <p:spPr>
          <a:xfrm>
            <a:off x="142876" y="1928802"/>
            <a:ext cx="4714876" cy="3717499"/>
          </a:xfrm>
          <a:prstGeom prst="rect">
            <a:avLst/>
          </a:prstGeom>
        </p:spPr>
      </p:pic>
      <p:graphicFrame>
        <p:nvGraphicFramePr>
          <p:cNvPr id="9" name="Chart 8"/>
          <p:cNvGraphicFramePr/>
          <p:nvPr/>
        </p:nvGraphicFramePr>
        <p:xfrm>
          <a:off x="4714876" y="1643050"/>
          <a:ext cx="4429124" cy="4214842"/>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Box 9"/>
          <p:cNvSpPr txBox="1"/>
          <p:nvPr/>
        </p:nvSpPr>
        <p:spPr>
          <a:xfrm>
            <a:off x="2214546" y="1504890"/>
            <a:ext cx="1680268"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dirty="0" smtClean="0"/>
              <a:t>Joint Entropy</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repeatCount="3000" decel="5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Espace réservé du contenu 2"/>
          <p:cNvSpPr>
            <a:spLocks noGrp="1"/>
          </p:cNvSpPr>
          <p:nvPr>
            <p:ph idx="4294967295"/>
          </p:nvPr>
        </p:nvSpPr>
        <p:spPr>
          <a:xfrm>
            <a:off x="457200" y="2133600"/>
            <a:ext cx="8229600" cy="4438650"/>
          </a:xfrm>
        </p:spPr>
        <p:txBody>
          <a:bodyPr/>
          <a:lstStyle/>
          <a:p>
            <a:pPr eaLnBrk="1" hangingPunct="1">
              <a:lnSpc>
                <a:spcPct val="90000"/>
              </a:lnSpc>
            </a:pPr>
            <a:endParaRPr lang="en-US" dirty="0" smtClean="0">
              <a:solidFill>
                <a:schemeClr val="tx2"/>
              </a:solidFill>
            </a:endParaRPr>
          </a:p>
          <a:p>
            <a:pPr eaLnBrk="1" hangingPunct="1">
              <a:lnSpc>
                <a:spcPct val="90000"/>
              </a:lnSpc>
            </a:pPr>
            <a:endParaRPr lang="en-US" dirty="0" smtClean="0">
              <a:solidFill>
                <a:schemeClr val="tx2"/>
              </a:solidFill>
            </a:endParaRPr>
          </a:p>
        </p:txBody>
      </p:sp>
      <p:graphicFrame>
        <p:nvGraphicFramePr>
          <p:cNvPr id="6" name="Object 4"/>
          <p:cNvGraphicFramePr>
            <a:graphicFrameLocks noChangeAspect="1"/>
          </p:cNvGraphicFramePr>
          <p:nvPr/>
        </p:nvGraphicFramePr>
        <p:xfrm>
          <a:off x="1753701" y="1857364"/>
          <a:ext cx="5532943" cy="1004889"/>
        </p:xfrm>
        <a:graphic>
          <a:graphicData uri="http://schemas.openxmlformats.org/presentationml/2006/ole">
            <p:oleObj spid="_x0000_s61442" name="Equation" r:id="rId4" imgW="2324100" imgH="419100" progId="Equation.3">
              <p:embed/>
            </p:oleObj>
          </a:graphicData>
        </a:graphic>
      </p:graphicFrame>
      <p:graphicFrame>
        <p:nvGraphicFramePr>
          <p:cNvPr id="7" name="Object 4"/>
          <p:cNvGraphicFramePr>
            <a:graphicFrameLocks noChangeAspect="1"/>
          </p:cNvGraphicFramePr>
          <p:nvPr/>
        </p:nvGraphicFramePr>
        <p:xfrm>
          <a:off x="1753701" y="3000372"/>
          <a:ext cx="5170487" cy="487363"/>
        </p:xfrm>
        <a:graphic>
          <a:graphicData uri="http://schemas.openxmlformats.org/presentationml/2006/ole">
            <p:oleObj spid="_x0000_s61443" name="Equation" r:id="rId5" imgW="2171520" imgH="203040" progId="">
              <p:embed/>
            </p:oleObj>
          </a:graphicData>
        </a:graphic>
      </p:graphicFrame>
      <p:graphicFrame>
        <p:nvGraphicFramePr>
          <p:cNvPr id="8" name="Diagram 7"/>
          <p:cNvGraphicFramePr/>
          <p:nvPr/>
        </p:nvGraphicFramePr>
        <p:xfrm>
          <a:off x="2253767" y="3500438"/>
          <a:ext cx="4786346" cy="2960694"/>
        </p:xfrm>
        <a:graphic>
          <a:graphicData uri="http://schemas.openxmlformats.org/drawingml/2006/diagram">
            <a:relIds xmlns:dgm="http://schemas.openxmlformats.org/drawingml/2006/diagram" xmlns:r="http://schemas.openxmlformats.org/officeDocument/2006/relationships" r:dm="rId6" r:lo="rId7" r:qs="rId8" r:cs="rId9"/>
          </a:graphicData>
        </a:graphic>
      </p:graphicFrame>
      <p:sp>
        <p:nvSpPr>
          <p:cNvPr id="9" name="TextBox 8"/>
          <p:cNvSpPr txBox="1"/>
          <p:nvPr/>
        </p:nvSpPr>
        <p:spPr>
          <a:xfrm>
            <a:off x="4111155" y="4681024"/>
            <a:ext cx="1141784" cy="523220"/>
          </a:xfrm>
          <a:prstGeom prst="rect">
            <a:avLst/>
          </a:prstGeom>
          <a:noFill/>
        </p:spPr>
        <p:txBody>
          <a:bodyPr wrap="none" rtlCol="0">
            <a:spAutoFit/>
          </a:bodyPr>
          <a:lstStyle/>
          <a:p>
            <a:r>
              <a:rPr lang="en-US" sz="2800" b="1" dirty="0" smtClean="0">
                <a:latin typeface="+mn-lt"/>
              </a:rPr>
              <a:t>I(F;G)</a:t>
            </a:r>
            <a:endParaRPr lang="en-US" sz="2800" b="1" dirty="0">
              <a:latin typeface="+mn-lt"/>
            </a:endParaRPr>
          </a:p>
        </p:txBody>
      </p:sp>
      <p:sp>
        <p:nvSpPr>
          <p:cNvPr id="10" name="TextBox 9"/>
          <p:cNvSpPr txBox="1"/>
          <p:nvPr/>
        </p:nvSpPr>
        <p:spPr>
          <a:xfrm>
            <a:off x="4052424" y="6059680"/>
            <a:ext cx="1241721" cy="523220"/>
          </a:xfrm>
          <a:prstGeom prst="rect">
            <a:avLst/>
          </a:prstGeom>
          <a:noFill/>
        </p:spPr>
        <p:txBody>
          <a:bodyPr wrap="none" rtlCol="0">
            <a:spAutoFit/>
          </a:bodyPr>
          <a:lstStyle/>
          <a:p>
            <a:r>
              <a:rPr lang="en-US" sz="2800" dirty="0" smtClean="0">
                <a:latin typeface="+mn-lt"/>
              </a:rPr>
              <a:t>H(F,G)</a:t>
            </a:r>
            <a:endParaRPr lang="en-US" sz="2800" dirty="0">
              <a:latin typeface="+mn-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Optimizer</a:t>
            </a:r>
            <a:endParaRPr lang="en-US" dirty="0"/>
          </a:p>
        </p:txBody>
      </p:sp>
      <p:sp>
        <p:nvSpPr>
          <p:cNvPr id="3" name="Content Placeholder 2"/>
          <p:cNvSpPr>
            <a:spLocks noGrp="1"/>
          </p:cNvSpPr>
          <p:nvPr>
            <p:ph idx="1"/>
          </p:nvPr>
        </p:nvSpPr>
        <p:spPr>
          <a:xfrm>
            <a:off x="457200" y="3810000"/>
            <a:ext cx="8153400" cy="2590800"/>
          </a:xfrm>
          <a:effectLst>
            <a:outerShdw blurRad="25400" dist="12700" dir="2700000">
              <a:srgbClr val="000000">
                <a:alpha val="15000"/>
              </a:srgbClr>
            </a:outerShdw>
          </a:effectLst>
        </p:spPr>
        <p:txBody>
          <a:bodyPr/>
          <a:lstStyle/>
          <a:p>
            <a:r>
              <a:rPr lang="en-US" sz="2800" dirty="0" smtClean="0"/>
              <a:t>Parameter space is </a:t>
            </a:r>
            <a:r>
              <a:rPr lang="en-US" sz="2800" dirty="0" err="1" smtClean="0"/>
              <a:t>x/y</a:t>
            </a:r>
            <a:r>
              <a:rPr lang="en-US" sz="2800" dirty="0" smtClean="0"/>
              <a:t> of each control point</a:t>
            </a:r>
          </a:p>
          <a:p>
            <a:r>
              <a:rPr lang="en-US" sz="2800" dirty="0" smtClean="0"/>
              <a:t>Result is the difference criterion value</a:t>
            </a:r>
          </a:p>
          <a:p>
            <a:r>
              <a:rPr lang="en-US" sz="2800" dirty="0" smtClean="0"/>
              <a:t>Several methods available:</a:t>
            </a:r>
          </a:p>
          <a:p>
            <a:pPr lvl="1"/>
            <a:r>
              <a:rPr lang="en-US" sz="2400" dirty="0" smtClean="0"/>
              <a:t>Gradient Descent, Quasi-Newton (L-BFGS-B), Conjugate Gradient (FR), Stochastic and Evolutionary</a:t>
            </a:r>
          </a:p>
          <a:p>
            <a:endParaRPr lang="en-US" sz="2800" dirty="0"/>
          </a:p>
        </p:txBody>
      </p:sp>
      <p:sp>
        <p:nvSpPr>
          <p:cNvPr id="20" name="Flowchart: Document 3"/>
          <p:cNvSpPr/>
          <p:nvPr/>
        </p:nvSpPr>
        <p:spPr>
          <a:xfrm>
            <a:off x="1643063" y="1643063"/>
            <a:ext cx="857250"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Analysis</a:t>
            </a:r>
          </a:p>
        </p:txBody>
      </p:sp>
      <p:sp>
        <p:nvSpPr>
          <p:cNvPr id="21" name="Flowchart: Document 4"/>
          <p:cNvSpPr/>
          <p:nvPr/>
        </p:nvSpPr>
        <p:spPr>
          <a:xfrm>
            <a:off x="1643063" y="2357438"/>
            <a:ext cx="857250"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Forecast</a:t>
            </a:r>
          </a:p>
        </p:txBody>
      </p:sp>
      <p:sp>
        <p:nvSpPr>
          <p:cNvPr id="22" name="Flowchart: Process 5"/>
          <p:cNvSpPr/>
          <p:nvPr/>
        </p:nvSpPr>
        <p:spPr>
          <a:xfrm>
            <a:off x="3000375" y="1928813"/>
            <a:ext cx="928688" cy="571500"/>
          </a:xfrm>
          <a:prstGeom prst="flowChartProcess">
            <a:avLst/>
          </a:prstGeom>
          <a:solidFill>
            <a:srgbClr val="EEECE1"/>
          </a:solidFill>
          <a:ln w="25400" cap="flat" cmpd="sng" algn="ctr">
            <a:solidFill>
              <a:srgbClr val="4F81BD">
                <a:shade val="50000"/>
              </a:srgbClr>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Difference Criterion</a:t>
            </a:r>
          </a:p>
        </p:txBody>
      </p:sp>
      <p:cxnSp>
        <p:nvCxnSpPr>
          <p:cNvPr id="23" name="Elbow Connector 22"/>
          <p:cNvCxnSpPr>
            <a:stCxn id="20" idx="3"/>
          </p:cNvCxnSpPr>
          <p:nvPr/>
        </p:nvCxnSpPr>
        <p:spPr>
          <a:xfrm>
            <a:off x="2500313" y="1928813"/>
            <a:ext cx="500062" cy="214312"/>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cxnSp>
        <p:nvCxnSpPr>
          <p:cNvPr id="24" name="Elbow Connector 23"/>
          <p:cNvCxnSpPr>
            <a:stCxn id="21" idx="3"/>
          </p:cNvCxnSpPr>
          <p:nvPr/>
        </p:nvCxnSpPr>
        <p:spPr>
          <a:xfrm flipV="1">
            <a:off x="2500313" y="2357438"/>
            <a:ext cx="500062" cy="285750"/>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sp>
        <p:nvSpPr>
          <p:cNvPr id="25" name="Flowchart: Process 8"/>
          <p:cNvSpPr/>
          <p:nvPr/>
        </p:nvSpPr>
        <p:spPr>
          <a:xfrm>
            <a:off x="4714875" y="1928813"/>
            <a:ext cx="928688" cy="571500"/>
          </a:xfrm>
          <a:prstGeom prst="flowChartProcess">
            <a:avLst/>
          </a:prstGeom>
          <a:solidFill>
            <a:srgbClr val="EEECE1"/>
          </a:solidFill>
          <a:ln w="25400" cap="flat" cmpd="sng" algn="ctr">
            <a:solidFill>
              <a:srgbClr val="4F81BD">
                <a:shade val="50000"/>
              </a:srgbClr>
            </a:solidFill>
            <a:prstDash val="solid"/>
          </a:ln>
          <a:effectLst>
            <a:glow rad="190500">
              <a:srgbClr val="F79646">
                <a:alpha val="75000"/>
              </a:srgbClr>
            </a:glow>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Optimizer</a:t>
            </a:r>
          </a:p>
        </p:txBody>
      </p:sp>
      <p:sp>
        <p:nvSpPr>
          <p:cNvPr id="26" name="Flowchart: Process 9"/>
          <p:cNvSpPr/>
          <p:nvPr/>
        </p:nvSpPr>
        <p:spPr>
          <a:xfrm>
            <a:off x="3857625" y="3143250"/>
            <a:ext cx="928688" cy="571500"/>
          </a:xfrm>
          <a:prstGeom prst="flowChartProcess">
            <a:avLst/>
          </a:prstGeom>
          <a:solidFill>
            <a:srgbClr val="EEECE1"/>
          </a:solidFill>
          <a:ln w="25400" cap="flat" cmpd="sng" algn="ctr">
            <a:solidFill>
              <a:srgbClr val="4F81BD">
                <a:shade val="50000"/>
              </a:srgbClr>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Transform</a:t>
            </a:r>
          </a:p>
        </p:txBody>
      </p:sp>
      <p:cxnSp>
        <p:nvCxnSpPr>
          <p:cNvPr id="27" name="Elbow Connector 26"/>
          <p:cNvCxnSpPr>
            <a:stCxn id="22" idx="3"/>
            <a:endCxn id="25" idx="1"/>
          </p:cNvCxnSpPr>
          <p:nvPr/>
        </p:nvCxnSpPr>
        <p:spPr>
          <a:xfrm>
            <a:off x="3929063" y="2214563"/>
            <a:ext cx="785812" cy="1587"/>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cxnSp>
        <p:nvCxnSpPr>
          <p:cNvPr id="28" name="Elbow Connector 19"/>
          <p:cNvCxnSpPr>
            <a:stCxn id="25" idx="2"/>
            <a:endCxn id="26" idx="3"/>
          </p:cNvCxnSpPr>
          <p:nvPr/>
        </p:nvCxnSpPr>
        <p:spPr>
          <a:xfrm rot="5400000">
            <a:off x="4518819" y="2767807"/>
            <a:ext cx="928687" cy="393700"/>
          </a:xfrm>
          <a:prstGeom prst="bentConnector2">
            <a:avLst/>
          </a:prstGeom>
          <a:noFill/>
          <a:ln w="9525" cap="flat" cmpd="sng" algn="ctr">
            <a:solidFill>
              <a:srgbClr val="4F81BD">
                <a:shade val="95000"/>
                <a:satMod val="105000"/>
              </a:srgbClr>
            </a:solidFill>
            <a:prstDash val="solid"/>
            <a:tailEnd type="arrow"/>
          </a:ln>
          <a:effectLst/>
        </p:spPr>
      </p:cxnSp>
      <p:cxnSp>
        <p:nvCxnSpPr>
          <p:cNvPr id="29" name="Elbow Connector 22"/>
          <p:cNvCxnSpPr>
            <a:stCxn id="26" idx="1"/>
            <a:endCxn id="22" idx="2"/>
          </p:cNvCxnSpPr>
          <p:nvPr/>
        </p:nvCxnSpPr>
        <p:spPr>
          <a:xfrm rot="10800000">
            <a:off x="3463925" y="2500313"/>
            <a:ext cx="393700" cy="928687"/>
          </a:xfrm>
          <a:prstGeom prst="bentConnector2">
            <a:avLst/>
          </a:prstGeom>
          <a:noFill/>
          <a:ln w="9525" cap="flat" cmpd="sng" algn="ctr">
            <a:solidFill>
              <a:srgbClr val="4F81BD">
                <a:shade val="95000"/>
                <a:satMod val="105000"/>
              </a:srgbClr>
            </a:solidFill>
            <a:prstDash val="solid"/>
            <a:tailEnd type="arrow"/>
          </a:ln>
          <a:effectLst/>
        </p:spPr>
      </p:cxnSp>
      <p:pic>
        <p:nvPicPr>
          <p:cNvPr id="30" name="Picture 6" descr="C:\Documents and Settings\ziegeler\Local Settings\Temporary Internet Files\Content.IE5\CF6ZL5OZ\MCDD01452_0000[1].wmf"/>
          <p:cNvPicPr>
            <a:picLocks noChangeAspect="1" noChangeArrowheads="1"/>
          </p:cNvPicPr>
          <p:nvPr/>
        </p:nvPicPr>
        <p:blipFill>
          <a:blip r:embed="rId2" cstate="print"/>
          <a:srcRect/>
          <a:stretch>
            <a:fillRect/>
          </a:stretch>
        </p:blipFill>
        <p:spPr bwMode="auto">
          <a:xfrm>
            <a:off x="4071938" y="2500313"/>
            <a:ext cx="525462" cy="500062"/>
          </a:xfrm>
          <a:prstGeom prst="rect">
            <a:avLst/>
          </a:prstGeom>
          <a:noFill/>
          <a:ln w="9525">
            <a:noFill/>
            <a:miter lim="800000"/>
            <a:headEnd/>
            <a:tailEnd/>
          </a:ln>
        </p:spPr>
      </p:pic>
      <p:sp>
        <p:nvSpPr>
          <p:cNvPr id="31" name="Flowchart: Document 14"/>
          <p:cNvSpPr/>
          <p:nvPr/>
        </p:nvSpPr>
        <p:spPr>
          <a:xfrm>
            <a:off x="6286500" y="1857375"/>
            <a:ext cx="1071563"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Transformed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Forecast</a:t>
            </a:r>
          </a:p>
        </p:txBody>
      </p:sp>
      <p:sp>
        <p:nvSpPr>
          <p:cNvPr id="32" name="Flowchart: Document 15"/>
          <p:cNvSpPr/>
          <p:nvPr/>
        </p:nvSpPr>
        <p:spPr>
          <a:xfrm>
            <a:off x="6286500" y="2500313"/>
            <a:ext cx="1071563" cy="571500"/>
          </a:xfrm>
          <a:prstGeom prst="flowChartDocument">
            <a:avLst/>
          </a:prstGeom>
          <a:solidFill>
            <a:srgbClr val="FFFFCC"/>
          </a:solidFill>
          <a:ln w="25400" cap="flat" cmpd="sng" algn="ctr">
            <a:solidFill>
              <a:srgbClr val="1F497D"/>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Displacement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a:ea typeface="+mn-ea"/>
                <a:cs typeface="+mn-cs"/>
              </a:rPr>
              <a:t>Field</a:t>
            </a:r>
          </a:p>
        </p:txBody>
      </p:sp>
      <p:cxnSp>
        <p:nvCxnSpPr>
          <p:cNvPr id="33" name="Elbow Connector 32"/>
          <p:cNvCxnSpPr>
            <a:stCxn id="25" idx="3"/>
            <a:endCxn id="31" idx="1"/>
          </p:cNvCxnSpPr>
          <p:nvPr/>
        </p:nvCxnSpPr>
        <p:spPr>
          <a:xfrm flipV="1">
            <a:off x="5643563" y="2143125"/>
            <a:ext cx="642937" cy="71438"/>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cxnSp>
        <p:nvCxnSpPr>
          <p:cNvPr id="34" name="Elbow Connector 33"/>
          <p:cNvCxnSpPr>
            <a:stCxn id="25" idx="3"/>
            <a:endCxn id="32" idx="1"/>
          </p:cNvCxnSpPr>
          <p:nvPr/>
        </p:nvCxnSpPr>
        <p:spPr>
          <a:xfrm>
            <a:off x="5643563" y="2214563"/>
            <a:ext cx="642937" cy="571500"/>
          </a:xfrm>
          <a:prstGeom prst="bentConnector3">
            <a:avLst>
              <a:gd name="adj1" fmla="val 50000"/>
            </a:avLst>
          </a:prstGeom>
          <a:noFill/>
          <a:ln w="9525" cap="flat" cmpd="sng" algn="ctr">
            <a:solidFill>
              <a:srgbClr val="4F81BD">
                <a:shade val="95000"/>
                <a:satMod val="105000"/>
              </a:srgbClr>
            </a:solidFill>
            <a:prstDash val="soli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Configuration Issues</a:t>
            </a:r>
            <a:endParaRPr lang="en-US" dirty="0"/>
          </a:p>
        </p:txBody>
      </p:sp>
      <p:sp>
        <p:nvSpPr>
          <p:cNvPr id="3" name="Content Placeholder 2"/>
          <p:cNvSpPr>
            <a:spLocks noGrp="1"/>
          </p:cNvSpPr>
          <p:nvPr>
            <p:ph idx="1"/>
          </p:nvPr>
        </p:nvSpPr>
        <p:spPr>
          <a:xfrm>
            <a:off x="609600" y="1752600"/>
            <a:ext cx="8001000" cy="4800600"/>
          </a:xfrm>
          <a:effectLst>
            <a:outerShdw blurRad="25400" dist="12700" dir="2700000">
              <a:srgbClr val="000000">
                <a:alpha val="15000"/>
              </a:srgbClr>
            </a:outerShdw>
          </a:effectLst>
        </p:spPr>
        <p:txBody>
          <a:bodyPr>
            <a:normAutofit/>
          </a:bodyPr>
          <a:lstStyle/>
          <a:p>
            <a:r>
              <a:rPr lang="en-US" dirty="0" smtClean="0"/>
              <a:t>Which difference criterion?</a:t>
            </a:r>
          </a:p>
          <a:p>
            <a:r>
              <a:rPr lang="en-US" dirty="0" smtClean="0"/>
              <a:t>Which optimizer?</a:t>
            </a:r>
          </a:p>
          <a:p>
            <a:r>
              <a:rPr lang="en-US" dirty="0" smtClean="0"/>
              <a:t>Other options:</a:t>
            </a:r>
          </a:p>
          <a:p>
            <a:pPr lvl="1"/>
            <a:r>
              <a:rPr lang="en-US" dirty="0" smtClean="0"/>
              <a:t>Multi-resolution (use or not; # of levels?)</a:t>
            </a:r>
          </a:p>
          <a:p>
            <a:pPr lvl="1"/>
            <a:r>
              <a:rPr lang="en-US" dirty="0" smtClean="0"/>
              <a:t>Spacing of control points for transform</a:t>
            </a:r>
          </a:p>
          <a:p>
            <a:pPr lvl="1"/>
            <a:r>
              <a:rPr lang="en-US" dirty="0" smtClean="0"/>
              <a:t>Linear </a:t>
            </a:r>
            <a:r>
              <a:rPr lang="en-US" dirty="0" err="1" smtClean="0"/>
              <a:t>vs</a:t>
            </a:r>
            <a:r>
              <a:rPr lang="en-US" dirty="0" smtClean="0"/>
              <a:t> cubic interpolation in transform</a:t>
            </a:r>
          </a:p>
          <a:p>
            <a:pPr lvl="1"/>
            <a:r>
              <a:rPr lang="en-US" dirty="0" smtClean="0"/>
              <a:t>Mutual information histogram bins</a:t>
            </a:r>
          </a:p>
          <a:p>
            <a:pPr lvl="1"/>
            <a:r>
              <a:rPr lang="en-US" dirty="0" smtClean="0"/>
              <a:t>Direct metric or use gradient</a:t>
            </a:r>
          </a:p>
          <a:p>
            <a:pPr lvl="1"/>
            <a:r>
              <a:rPr lang="en-US" dirty="0" smtClean="0"/>
              <a:t>How to handle masks for land / non-data</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Implementation</a:t>
            </a:r>
            <a:endParaRPr lang="en-US" dirty="0"/>
          </a:p>
        </p:txBody>
      </p:sp>
      <p:sp>
        <p:nvSpPr>
          <p:cNvPr id="3" name="Content Placeholder 2"/>
          <p:cNvSpPr>
            <a:spLocks noGrp="1"/>
          </p:cNvSpPr>
          <p:nvPr>
            <p:ph idx="1"/>
          </p:nvPr>
        </p:nvSpPr>
        <p:spPr>
          <a:xfrm>
            <a:off x="685800" y="1600200"/>
            <a:ext cx="7848600" cy="4800600"/>
          </a:xfrm>
          <a:effectLst>
            <a:outerShdw blurRad="25400" dist="12700" dir="2700000">
              <a:srgbClr val="000000">
                <a:alpha val="15000"/>
              </a:srgbClr>
            </a:outerShdw>
          </a:effectLst>
        </p:spPr>
        <p:txBody>
          <a:bodyPr/>
          <a:lstStyle/>
          <a:p>
            <a:r>
              <a:rPr lang="en-US" dirty="0" smtClean="0"/>
              <a:t>Insight Segmentation &amp; Registration Toolkit (ITK)</a:t>
            </a:r>
          </a:p>
          <a:p>
            <a:pPr lvl="1"/>
            <a:r>
              <a:rPr lang="en-US" sz="2800" dirty="0" smtClean="0"/>
              <a:t>Provides classes for transform, metrics, optimizers, …</a:t>
            </a:r>
          </a:p>
          <a:p>
            <a:pPr lvl="1"/>
            <a:r>
              <a:rPr lang="en-US" sz="2800" dirty="0" smtClean="0"/>
              <a:t>Even options for mask handling</a:t>
            </a:r>
          </a:p>
          <a:p>
            <a:pPr lvl="1"/>
            <a:r>
              <a:rPr lang="en-US" sz="2800" dirty="0" smtClean="0"/>
              <a:t>Has examples for multi-resolution</a:t>
            </a:r>
          </a:p>
          <a:p>
            <a:pPr lvl="1"/>
            <a:r>
              <a:rPr lang="en-US" sz="2800" dirty="0" smtClean="0"/>
              <a:t>Oriented toward medical image processing</a:t>
            </a:r>
          </a:p>
          <a:p>
            <a:endParaRPr lang="en-US" dirty="0"/>
          </a:p>
        </p:txBody>
      </p:sp>
      <p:pic>
        <p:nvPicPr>
          <p:cNvPr id="4" name="Picture 3" descr="itk100.png"/>
          <p:cNvPicPr>
            <a:picLocks noChangeAspect="1"/>
          </p:cNvPicPr>
          <p:nvPr/>
        </p:nvPicPr>
        <p:blipFill>
          <a:blip r:embed="rId2" cstate="print"/>
          <a:srcRect/>
          <a:stretch>
            <a:fillRect/>
          </a:stretch>
        </p:blipFill>
        <p:spPr bwMode="auto">
          <a:xfrm>
            <a:off x="1143000" y="5524500"/>
            <a:ext cx="3552825" cy="952500"/>
          </a:xfrm>
          <a:prstGeom prst="rect">
            <a:avLst/>
          </a:prstGeom>
          <a:noFill/>
          <a:ln w="9525">
            <a:noFill/>
            <a:miter lim="800000"/>
            <a:headEnd/>
            <a:tailEnd/>
          </a:ln>
        </p:spPr>
      </p:pic>
      <p:sp>
        <p:nvSpPr>
          <p:cNvPr id="5" name="Rectangle 4"/>
          <p:cNvSpPr>
            <a:spLocks noChangeArrowheads="1"/>
          </p:cNvSpPr>
          <p:nvPr/>
        </p:nvSpPr>
        <p:spPr bwMode="auto">
          <a:xfrm>
            <a:off x="5553075" y="5929313"/>
            <a:ext cx="2005013" cy="369887"/>
          </a:xfrm>
          <a:prstGeom prst="rect">
            <a:avLst/>
          </a:prstGeom>
          <a:noFill/>
          <a:ln w="9525">
            <a:noFill/>
            <a:miter lim="800000"/>
            <a:headEnd/>
            <a:tailEnd/>
          </a:ln>
        </p:spPr>
        <p:txBody>
          <a:bodyPr wrap="none">
            <a:spAutoFit/>
          </a:bodyPr>
          <a:lstStyle/>
          <a:p>
            <a:r>
              <a:rPr lang="en-US"/>
              <a:t>http://www.itk.org/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Displacement</a:t>
            </a:r>
            <a:endParaRPr lang="en-US" dirty="0"/>
          </a:p>
        </p:txBody>
      </p:sp>
      <p:sp>
        <p:nvSpPr>
          <p:cNvPr id="3" name="Content Placeholder 2"/>
          <p:cNvSpPr>
            <a:spLocks noGrp="1"/>
          </p:cNvSpPr>
          <p:nvPr>
            <p:ph idx="1"/>
          </p:nvPr>
        </p:nvSpPr>
        <p:spPr>
          <a:xfrm>
            <a:off x="609600" y="1600200"/>
            <a:ext cx="7924800" cy="4800600"/>
          </a:xfrm>
          <a:effectLst>
            <a:outerShdw blurRad="25400" dist="12700" dir="2700000">
              <a:srgbClr val="000000">
                <a:alpha val="15000"/>
              </a:srgbClr>
            </a:outerShdw>
          </a:effectLst>
        </p:spPr>
        <p:txBody>
          <a:bodyPr/>
          <a:lstStyle/>
          <a:p>
            <a:r>
              <a:rPr lang="en-US" dirty="0" smtClean="0"/>
              <a:t>Create a “fake” transform</a:t>
            </a:r>
          </a:p>
          <a:p>
            <a:pPr lvl="1"/>
            <a:r>
              <a:rPr lang="en-US" dirty="0" smtClean="0"/>
              <a:t>Use current vector field as basis for the displacement</a:t>
            </a:r>
          </a:p>
          <a:p>
            <a:pPr lvl="1"/>
            <a:r>
              <a:rPr lang="en-US" dirty="0" smtClean="0"/>
              <a:t>How closely can registration reconstruct the synthetic displacement field?</a:t>
            </a:r>
          </a:p>
          <a:p>
            <a:r>
              <a:rPr lang="en-US" dirty="0" smtClean="0"/>
              <a:t>Synthetic displacement + synthetic biases</a:t>
            </a:r>
          </a:p>
          <a:p>
            <a:pPr lvl="1"/>
            <a:r>
              <a:rPr lang="en-US" dirty="0" smtClean="0"/>
              <a:t>Simple addition of a constant value</a:t>
            </a:r>
          </a:p>
          <a:p>
            <a:pPr lvl="1"/>
            <a:r>
              <a:rPr lang="en-US" dirty="0" smtClean="0"/>
              <a:t>Addition of low and high frequency sinusoidal</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Displacement</a:t>
            </a:r>
            <a:endParaRPr lang="en-US" dirty="0"/>
          </a:p>
        </p:txBody>
      </p:sp>
      <p:sp>
        <p:nvSpPr>
          <p:cNvPr id="3" name="Content Placeholder 2"/>
          <p:cNvSpPr>
            <a:spLocks noGrp="1"/>
          </p:cNvSpPr>
          <p:nvPr>
            <p:ph idx="1"/>
          </p:nvPr>
        </p:nvSpPr>
        <p:spPr>
          <a:xfrm>
            <a:off x="609600" y="1600200"/>
            <a:ext cx="7924800" cy="4800600"/>
          </a:xfrm>
          <a:effectLst>
            <a:outerShdw blurRad="25400" dist="12700" dir="2700000">
              <a:srgbClr val="000000">
                <a:alpha val="15000"/>
              </a:srgbClr>
            </a:outerShdw>
          </a:effectLst>
        </p:spPr>
        <p:txBody>
          <a:bodyPr/>
          <a:lstStyle/>
          <a:p>
            <a:r>
              <a:rPr lang="en-US" sz="2800" dirty="0" smtClean="0"/>
              <a:t>First, run several pre-trials with a few (5) arbitrarily selected data sets</a:t>
            </a:r>
          </a:p>
          <a:p>
            <a:pPr lvl="1"/>
            <a:r>
              <a:rPr lang="en-US" sz="2400" dirty="0" smtClean="0"/>
              <a:t>Start with configurations/parameters recommended by the literature</a:t>
            </a:r>
          </a:p>
          <a:p>
            <a:pPr lvl="1"/>
            <a:r>
              <a:rPr lang="en-US" sz="2400" dirty="0" smtClean="0"/>
              <a:t>Determine which parameters universally work</a:t>
            </a:r>
          </a:p>
          <a:p>
            <a:pPr lvl="1"/>
            <a:r>
              <a:rPr lang="en-US" sz="2400" dirty="0" smtClean="0"/>
              <a:t>Determine which don’t have a clear, single setting</a:t>
            </a:r>
          </a:p>
          <a:p>
            <a:r>
              <a:rPr lang="en-US" sz="2800" dirty="0" smtClean="0"/>
              <a:t>Based on pre-trials, run full study with:</a:t>
            </a:r>
          </a:p>
          <a:p>
            <a:pPr lvl="1"/>
            <a:r>
              <a:rPr lang="en-US" sz="2400" dirty="0" smtClean="0"/>
              <a:t>20 data sets from NCOM model output in 2009</a:t>
            </a:r>
          </a:p>
          <a:p>
            <a:pPr lvl="1"/>
            <a:r>
              <a:rPr lang="en-US" sz="2400" dirty="0" smtClean="0"/>
              <a:t>&amp; 24 time steps (2 per month) each</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Pre-trial Results</a:t>
            </a:r>
            <a:endParaRPr lang="en-US" dirty="0"/>
          </a:p>
        </p:txBody>
      </p:sp>
      <p:sp>
        <p:nvSpPr>
          <p:cNvPr id="3" name="Content Placeholder 2"/>
          <p:cNvSpPr>
            <a:spLocks noGrp="1"/>
          </p:cNvSpPr>
          <p:nvPr>
            <p:ph idx="1"/>
          </p:nvPr>
        </p:nvSpPr>
        <p:spPr>
          <a:xfrm>
            <a:off x="457200" y="1600200"/>
            <a:ext cx="8153400" cy="5105400"/>
          </a:xfrm>
          <a:effectLst>
            <a:outerShdw blurRad="25400" dist="12700" dir="2700000">
              <a:srgbClr val="000000">
                <a:alpha val="15000"/>
              </a:srgbClr>
            </a:outerShdw>
          </a:effectLst>
        </p:spPr>
        <p:txBody>
          <a:bodyPr/>
          <a:lstStyle/>
          <a:p>
            <a:r>
              <a:rPr lang="en-US" sz="2800" dirty="0" smtClean="0"/>
              <a:t>Transform</a:t>
            </a:r>
            <a:endParaRPr lang="en-US" dirty="0" smtClean="0"/>
          </a:p>
          <a:p>
            <a:pPr lvl="1"/>
            <a:r>
              <a:rPr lang="en-US" sz="2400" dirty="0" smtClean="0"/>
              <a:t>Control point spacing of 6 or 8 works best</a:t>
            </a:r>
          </a:p>
          <a:p>
            <a:pPr lvl="2"/>
            <a:r>
              <a:rPr lang="en-US" dirty="0" smtClean="0"/>
              <a:t>Which of the two varies from one data set to the next</a:t>
            </a:r>
          </a:p>
          <a:p>
            <a:pPr lvl="2"/>
            <a:r>
              <a:rPr lang="en-US" dirty="0" smtClean="0"/>
              <a:t>Except very small data sets (32x32), 4 is better</a:t>
            </a:r>
          </a:p>
          <a:p>
            <a:pPr lvl="1"/>
            <a:r>
              <a:rPr lang="en-US" sz="2400" dirty="0" smtClean="0"/>
              <a:t>Must use multi-resolution data</a:t>
            </a:r>
          </a:p>
          <a:p>
            <a:pPr lvl="2"/>
            <a:r>
              <a:rPr lang="en-US" dirty="0" smtClean="0"/>
              <a:t>Use enough levels to get smallest level to ~64x64</a:t>
            </a:r>
          </a:p>
          <a:p>
            <a:pPr lvl="1"/>
            <a:r>
              <a:rPr lang="en-US" sz="2400" dirty="0" smtClean="0"/>
              <a:t>Must also resample control points to be spaced 6-8 at each resolution</a:t>
            </a:r>
          </a:p>
          <a:p>
            <a:pPr lvl="1"/>
            <a:r>
              <a:rPr lang="en-US" sz="2400" dirty="0" smtClean="0"/>
              <a:t>Linear vs. Cubic interpolation varies between data sets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Pre-trial Results</a:t>
            </a:r>
            <a:endParaRPr lang="en-US" dirty="0"/>
          </a:p>
        </p:txBody>
      </p:sp>
      <p:sp>
        <p:nvSpPr>
          <p:cNvPr id="3" name="Content Placeholder 2"/>
          <p:cNvSpPr>
            <a:spLocks noGrp="1"/>
          </p:cNvSpPr>
          <p:nvPr>
            <p:ph idx="1"/>
          </p:nvPr>
        </p:nvSpPr>
        <p:spPr>
          <a:xfrm>
            <a:off x="609600" y="1600200"/>
            <a:ext cx="7924800" cy="4800600"/>
          </a:xfrm>
          <a:effectLst>
            <a:outerShdw blurRad="25400" dist="12700" dir="2700000">
              <a:srgbClr val="000000">
                <a:alpha val="15000"/>
              </a:srgbClr>
            </a:outerShdw>
          </a:effectLst>
        </p:spPr>
        <p:txBody>
          <a:bodyPr/>
          <a:lstStyle/>
          <a:p>
            <a:r>
              <a:rPr lang="en-US" sz="2800" dirty="0" smtClean="0"/>
              <a:t>Difference Criterion</a:t>
            </a:r>
          </a:p>
          <a:p>
            <a:pPr lvl="1"/>
            <a:r>
              <a:rPr lang="en-US" sz="2400" dirty="0" smtClean="0"/>
              <a:t>MI seems best, but no clear winner, especially in bias situations</a:t>
            </a:r>
          </a:p>
          <a:p>
            <a:pPr lvl="1"/>
            <a:r>
              <a:rPr lang="en-US" sz="2400" dirty="0" smtClean="0"/>
              <a:t>MI is fastest, NC very slow</a:t>
            </a:r>
          </a:p>
          <a:p>
            <a:pPr lvl="1"/>
            <a:r>
              <a:rPr lang="en-US" sz="2400" dirty="0" smtClean="0"/>
              <a:t>MI requires enough histogram bins, especially for low-gradient areas in data sets</a:t>
            </a:r>
          </a:p>
          <a:p>
            <a:pPr lvl="2"/>
            <a:r>
              <a:rPr lang="en-US" dirty="0" smtClean="0"/>
              <a:t>Minimum of 64 bins for lowest resolution</a:t>
            </a:r>
          </a:p>
          <a:p>
            <a:pPr lvl="2"/>
            <a:r>
              <a:rPr lang="en-US" dirty="0" smtClean="0"/>
              <a:t>Also need to double bins at each higher resolution</a:t>
            </a:r>
          </a:p>
          <a:p>
            <a:pPr lvl="1"/>
            <a:r>
              <a:rPr lang="en-US" sz="2400" dirty="0" smtClean="0"/>
              <a:t>Effectiveness of using gradient varies between data sets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Pre-trial Results</a:t>
            </a:r>
            <a:endParaRPr lang="en-US" dirty="0"/>
          </a:p>
        </p:txBody>
      </p:sp>
      <p:sp>
        <p:nvSpPr>
          <p:cNvPr id="3" name="Content Placeholder 2"/>
          <p:cNvSpPr>
            <a:spLocks noGrp="1"/>
          </p:cNvSpPr>
          <p:nvPr>
            <p:ph idx="1"/>
          </p:nvPr>
        </p:nvSpPr>
        <p:spPr>
          <a:xfrm>
            <a:off x="685800" y="1600200"/>
            <a:ext cx="7848600" cy="4800600"/>
          </a:xfrm>
          <a:effectLst>
            <a:outerShdw blurRad="25400" dist="12700" dir="2700000">
              <a:srgbClr val="000000">
                <a:alpha val="15000"/>
              </a:srgbClr>
            </a:outerShdw>
          </a:effectLst>
        </p:spPr>
        <p:txBody>
          <a:bodyPr/>
          <a:lstStyle/>
          <a:p>
            <a:r>
              <a:rPr lang="en-US" dirty="0" smtClean="0"/>
              <a:t>Optimizer</a:t>
            </a:r>
          </a:p>
          <a:p>
            <a:pPr lvl="1"/>
            <a:r>
              <a:rPr lang="en-US" dirty="0" smtClean="0"/>
              <a:t>Regular-step gradient descent (RSGD) too slow to converge and too sensitive to initial step size</a:t>
            </a:r>
          </a:p>
          <a:p>
            <a:pPr lvl="1"/>
            <a:r>
              <a:rPr lang="en-US" dirty="0" smtClean="0"/>
              <a:t>Fletcher-Reeves (conjugate gradient) and L-BFGS-B much faster due to better adaptive step size</a:t>
            </a:r>
          </a:p>
          <a:p>
            <a:pPr lvl="1"/>
            <a:r>
              <a:rPr lang="en-US" dirty="0" smtClean="0"/>
              <a:t>Simultaneous Perturbation Stochastic Approximation (SPSA) and One-Plus-One Evolutionary (OPOE) too slow to converge due to not accounting for gradient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mab-090101-dispanim.000.png"/>
          <p:cNvPicPr>
            <a:picLocks noChangeAspect="1"/>
          </p:cNvPicPr>
          <p:nvPr/>
        </p:nvPicPr>
        <p:blipFill>
          <a:blip r:embed="rId3"/>
          <a:stretch>
            <a:fillRect/>
          </a:stretch>
        </p:blipFill>
        <p:spPr>
          <a:xfrm>
            <a:off x="1295400" y="1619250"/>
            <a:ext cx="6629400" cy="4972050"/>
          </a:xfrm>
          <a:prstGeom prst="rect">
            <a:avLst/>
          </a:prstGeom>
        </p:spPr>
      </p:pic>
      <p:pic>
        <p:nvPicPr>
          <p:cNvPr id="5" name="Picture 4" descr="mab-090101-dispanim.010.png"/>
          <p:cNvPicPr>
            <a:picLocks noChangeAspect="1"/>
          </p:cNvPicPr>
          <p:nvPr/>
        </p:nvPicPr>
        <p:blipFill>
          <a:blip r:embed="rId4"/>
          <a:stretch>
            <a:fillRect/>
          </a:stretch>
        </p:blipFill>
        <p:spPr>
          <a:xfrm>
            <a:off x="1295400" y="1619250"/>
            <a:ext cx="6629400" cy="4972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35" presetClass="emph" presetSubtype="0" repeatCount="5000" fill="hold" nodeType="afterEffect">
                                  <p:stCondLst>
                                    <p:cond delay="0"/>
                                  </p:stCondLst>
                                  <p:childTnLst>
                                    <p:anim calcmode="discrete" valueType="str">
                                      <p:cBhvr>
                                        <p:cTn id="9" dur="1000" fill="hold"/>
                                        <p:tgtEl>
                                          <p:spTgt spid="5"/>
                                        </p:tgtEl>
                                        <p:attrNameLst>
                                          <p:attrName>style.visibility</p:attrName>
                                        </p:attrNameLst>
                                      </p:cBhvr>
                                      <p:tavLst>
                                        <p:tav tm="0">
                                          <p:val>
                                            <p:strVal val="hidden"/>
                                          </p:val>
                                        </p:tav>
                                        <p:tav tm="50000">
                                          <p:val>
                                            <p:strVal val="visible"/>
                                          </p:val>
                                        </p:tav>
                                      </p:tavLst>
                                    </p:anim>
                                  </p:childTnLst>
                                </p:cTn>
                              </p:par>
                            </p:childTnLst>
                          </p:cTn>
                        </p:par>
                        <p:par>
                          <p:cTn id="10" fill="hold">
                            <p:stCondLst>
                              <p:cond delay="5000"/>
                            </p:stCondLst>
                            <p:childTnLst>
                              <p:par>
                                <p:cTn id="11" presetID="1" presetClass="exit" presetSubtype="0" fill="hold" nodeType="after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Pre-trial Results</a:t>
            </a:r>
            <a:endParaRPr lang="en-US" dirty="0"/>
          </a:p>
        </p:txBody>
      </p:sp>
      <p:sp>
        <p:nvSpPr>
          <p:cNvPr id="3" name="Content Placeholder 2"/>
          <p:cNvSpPr>
            <a:spLocks noGrp="1"/>
          </p:cNvSpPr>
          <p:nvPr>
            <p:ph idx="1"/>
          </p:nvPr>
        </p:nvSpPr>
        <p:spPr>
          <a:xfrm>
            <a:off x="685800" y="1600200"/>
            <a:ext cx="7848600" cy="4800600"/>
          </a:xfrm>
        </p:spPr>
        <p:txBody>
          <a:bodyPr/>
          <a:lstStyle/>
          <a:p>
            <a:r>
              <a:rPr lang="en-US" dirty="0" smtClean="0"/>
              <a:t>Land Masks</a:t>
            </a:r>
          </a:p>
          <a:p>
            <a:pPr lvl="1"/>
            <a:r>
              <a:rPr lang="en-US" i="1" u="sng" dirty="0" smtClean="0">
                <a:solidFill>
                  <a:srgbClr val="008000"/>
                </a:solidFill>
              </a:rPr>
              <a:t>Must</a:t>
            </a:r>
            <a:r>
              <a:rPr lang="en-US" dirty="0" smtClean="0"/>
              <a:t> be handled properly to get good convergence</a:t>
            </a:r>
          </a:p>
          <a:p>
            <a:pPr lvl="1"/>
            <a:r>
              <a:rPr lang="en-US" dirty="0" smtClean="0"/>
              <a:t>Improper handling caused:</a:t>
            </a:r>
          </a:p>
          <a:p>
            <a:pPr lvl="2"/>
            <a:r>
              <a:rPr lang="en-US" dirty="0" smtClean="0"/>
              <a:t>Convergence to poor results</a:t>
            </a:r>
          </a:p>
          <a:p>
            <a:pPr lvl="2"/>
            <a:r>
              <a:rPr lang="en-US" dirty="0" smtClean="0"/>
              <a:t>Results sometimes better not using masks at all</a:t>
            </a:r>
          </a:p>
          <a:p>
            <a:endParaRPr lang="en-US" dirty="0"/>
          </a:p>
        </p:txBody>
      </p:sp>
      <p:sp>
        <p:nvSpPr>
          <p:cNvPr id="4" name="Freeform 3"/>
          <p:cNvSpPr/>
          <p:nvPr/>
        </p:nvSpPr>
        <p:spPr>
          <a:xfrm>
            <a:off x="1676729" y="2168198"/>
            <a:ext cx="892175" cy="520700"/>
          </a:xfrm>
          <a:custGeom>
            <a:avLst/>
            <a:gdLst>
              <a:gd name="connsiteX0" fmla="*/ 595572 w 1104101"/>
              <a:gd name="connsiteY0" fmla="*/ 69504 h 622782"/>
              <a:gd name="connsiteX1" fmla="*/ 286962 w 1104101"/>
              <a:gd name="connsiteY1" fmla="*/ 80934 h 622782"/>
              <a:gd name="connsiteX2" fmla="*/ 218382 w 1104101"/>
              <a:gd name="connsiteY2" fmla="*/ 103794 h 622782"/>
              <a:gd name="connsiteX3" fmla="*/ 115512 w 1104101"/>
              <a:gd name="connsiteY3" fmla="*/ 172374 h 622782"/>
              <a:gd name="connsiteX4" fmla="*/ 81222 w 1104101"/>
              <a:gd name="connsiteY4" fmla="*/ 206664 h 622782"/>
              <a:gd name="connsiteX5" fmla="*/ 1212 w 1104101"/>
              <a:gd name="connsiteY5" fmla="*/ 298104 h 622782"/>
              <a:gd name="connsiteX6" fmla="*/ 12642 w 1104101"/>
              <a:gd name="connsiteY6" fmla="*/ 446694 h 622782"/>
              <a:gd name="connsiteX7" fmla="*/ 149802 w 1104101"/>
              <a:gd name="connsiteY7" fmla="*/ 572424 h 622782"/>
              <a:gd name="connsiteX8" fmla="*/ 241242 w 1104101"/>
              <a:gd name="connsiteY8" fmla="*/ 583854 h 622782"/>
              <a:gd name="connsiteX9" fmla="*/ 321252 w 1104101"/>
              <a:gd name="connsiteY9" fmla="*/ 618144 h 622782"/>
              <a:gd name="connsiteX10" fmla="*/ 607002 w 1104101"/>
              <a:gd name="connsiteY10" fmla="*/ 595284 h 622782"/>
              <a:gd name="connsiteX11" fmla="*/ 664152 w 1104101"/>
              <a:gd name="connsiteY11" fmla="*/ 560994 h 622782"/>
              <a:gd name="connsiteX12" fmla="*/ 938472 w 1104101"/>
              <a:gd name="connsiteY12" fmla="*/ 515274 h 622782"/>
              <a:gd name="connsiteX13" fmla="*/ 1087062 w 1104101"/>
              <a:gd name="connsiteY13" fmla="*/ 446694 h 622782"/>
              <a:gd name="connsiteX14" fmla="*/ 1098492 w 1104101"/>
              <a:gd name="connsiteY14" fmla="*/ 355254 h 622782"/>
              <a:gd name="connsiteX15" fmla="*/ 1075632 w 1104101"/>
              <a:gd name="connsiteY15" fmla="*/ 160944 h 622782"/>
              <a:gd name="connsiteX16" fmla="*/ 961332 w 1104101"/>
              <a:gd name="connsiteY16" fmla="*/ 69504 h 622782"/>
              <a:gd name="connsiteX17" fmla="*/ 904182 w 1104101"/>
              <a:gd name="connsiteY17" fmla="*/ 58074 h 622782"/>
              <a:gd name="connsiteX18" fmla="*/ 835602 w 1104101"/>
              <a:gd name="connsiteY18" fmla="*/ 35214 h 622782"/>
              <a:gd name="connsiteX19" fmla="*/ 675582 w 1104101"/>
              <a:gd name="connsiteY19" fmla="*/ 12354 h 622782"/>
              <a:gd name="connsiteX20" fmla="*/ 584142 w 1104101"/>
              <a:gd name="connsiteY20" fmla="*/ 23784 h 622782"/>
              <a:gd name="connsiteX21" fmla="*/ 504132 w 1104101"/>
              <a:gd name="connsiteY21" fmla="*/ 924 h 622782"/>
              <a:gd name="connsiteX22" fmla="*/ 492702 w 1104101"/>
              <a:gd name="connsiteY22" fmla="*/ 924 h 62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101" h="622782">
                <a:moveTo>
                  <a:pt x="595572" y="69504"/>
                </a:moveTo>
                <a:cubicBezTo>
                  <a:pt x="478262" y="30401"/>
                  <a:pt x="542611" y="46847"/>
                  <a:pt x="286962" y="80934"/>
                </a:cubicBezTo>
                <a:cubicBezTo>
                  <a:pt x="263077" y="84119"/>
                  <a:pt x="239644" y="92454"/>
                  <a:pt x="218382" y="103794"/>
                </a:cubicBezTo>
                <a:cubicBezTo>
                  <a:pt x="182019" y="123188"/>
                  <a:pt x="148481" y="147647"/>
                  <a:pt x="115512" y="172374"/>
                </a:cubicBezTo>
                <a:cubicBezTo>
                  <a:pt x="102580" y="182073"/>
                  <a:pt x="92095" y="194703"/>
                  <a:pt x="81222" y="206664"/>
                </a:cubicBezTo>
                <a:cubicBezTo>
                  <a:pt x="53978" y="236632"/>
                  <a:pt x="27882" y="267624"/>
                  <a:pt x="1212" y="298104"/>
                </a:cubicBezTo>
                <a:cubicBezTo>
                  <a:pt x="5022" y="347634"/>
                  <a:pt x="0" y="398653"/>
                  <a:pt x="12642" y="446694"/>
                </a:cubicBezTo>
                <a:cubicBezTo>
                  <a:pt x="27807" y="504320"/>
                  <a:pt x="101122" y="554169"/>
                  <a:pt x="149802" y="572424"/>
                </a:cubicBezTo>
                <a:cubicBezTo>
                  <a:pt x="178563" y="583210"/>
                  <a:pt x="210762" y="580044"/>
                  <a:pt x="241242" y="583854"/>
                </a:cubicBezTo>
                <a:cubicBezTo>
                  <a:pt x="267912" y="595284"/>
                  <a:pt x="292345" y="615630"/>
                  <a:pt x="321252" y="618144"/>
                </a:cubicBezTo>
                <a:cubicBezTo>
                  <a:pt x="374587" y="622782"/>
                  <a:pt x="536052" y="603167"/>
                  <a:pt x="607002" y="595284"/>
                </a:cubicBezTo>
                <a:cubicBezTo>
                  <a:pt x="626052" y="583854"/>
                  <a:pt x="643076" y="568019"/>
                  <a:pt x="664152" y="560994"/>
                </a:cubicBezTo>
                <a:cubicBezTo>
                  <a:pt x="773534" y="524533"/>
                  <a:pt x="828526" y="525269"/>
                  <a:pt x="938472" y="515274"/>
                </a:cubicBezTo>
                <a:cubicBezTo>
                  <a:pt x="973174" y="503707"/>
                  <a:pt x="1066464" y="477591"/>
                  <a:pt x="1087062" y="446694"/>
                </a:cubicBezTo>
                <a:cubicBezTo>
                  <a:pt x="1104101" y="421136"/>
                  <a:pt x="1094682" y="385734"/>
                  <a:pt x="1098492" y="355254"/>
                </a:cubicBezTo>
                <a:cubicBezTo>
                  <a:pt x="1090872" y="290484"/>
                  <a:pt x="1092792" y="223863"/>
                  <a:pt x="1075632" y="160944"/>
                </a:cubicBezTo>
                <a:cubicBezTo>
                  <a:pt x="1062641" y="113310"/>
                  <a:pt x="1000717" y="83826"/>
                  <a:pt x="961332" y="69504"/>
                </a:cubicBezTo>
                <a:cubicBezTo>
                  <a:pt x="943074" y="62865"/>
                  <a:pt x="922925" y="63186"/>
                  <a:pt x="904182" y="58074"/>
                </a:cubicBezTo>
                <a:cubicBezTo>
                  <a:pt x="880935" y="51734"/>
                  <a:pt x="858979" y="41058"/>
                  <a:pt x="835602" y="35214"/>
                </a:cubicBezTo>
                <a:cubicBezTo>
                  <a:pt x="802642" y="26974"/>
                  <a:pt x="702647" y="15737"/>
                  <a:pt x="675582" y="12354"/>
                </a:cubicBezTo>
                <a:cubicBezTo>
                  <a:pt x="645102" y="16164"/>
                  <a:pt x="614791" y="25827"/>
                  <a:pt x="584142" y="23784"/>
                </a:cubicBezTo>
                <a:cubicBezTo>
                  <a:pt x="556466" y="21939"/>
                  <a:pt x="531041" y="7651"/>
                  <a:pt x="504132" y="924"/>
                </a:cubicBezTo>
                <a:cubicBezTo>
                  <a:pt x="500436" y="0"/>
                  <a:pt x="496512" y="924"/>
                  <a:pt x="492702" y="924"/>
                </a:cubicBezTo>
              </a:path>
            </a:pathLst>
          </a:custGeom>
          <a:ln w="19050">
            <a:solidFill>
              <a:srgbClr val="C00000"/>
            </a:solidFill>
          </a:ln>
          <a:effectLst>
            <a:outerShdw blurRad="50800" dist="38100" dir="2700000">
              <a:srgbClr val="000000">
                <a:alpha val="43000"/>
              </a:srgbClr>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Pre-trial Results</a:t>
            </a:r>
            <a:endParaRPr lang="en-US" dirty="0"/>
          </a:p>
        </p:txBody>
      </p:sp>
      <p:sp>
        <p:nvSpPr>
          <p:cNvPr id="3" name="Content Placeholder 2"/>
          <p:cNvSpPr>
            <a:spLocks noGrp="1"/>
          </p:cNvSpPr>
          <p:nvPr>
            <p:ph idx="1"/>
          </p:nvPr>
        </p:nvSpPr>
        <p:spPr>
          <a:xfrm>
            <a:off x="914400" y="1600200"/>
            <a:ext cx="7620000" cy="4800600"/>
          </a:xfrm>
          <a:effectLst>
            <a:outerShdw blurRad="25400" dist="12700" dir="2700000">
              <a:srgbClr val="000000">
                <a:alpha val="15000"/>
              </a:srgbClr>
            </a:outerShdw>
          </a:effectLst>
        </p:spPr>
        <p:txBody>
          <a:bodyPr/>
          <a:lstStyle/>
          <a:p>
            <a:r>
              <a:rPr lang="en-US" dirty="0" smtClean="0"/>
              <a:t>Land Masks: Needed the following:</a:t>
            </a:r>
          </a:p>
          <a:p>
            <a:pPr lvl="1"/>
            <a:r>
              <a:rPr lang="en-US" dirty="0" smtClean="0"/>
              <a:t>Re-implement multi-resolution interpolation to ignore masked data points</a:t>
            </a:r>
          </a:p>
          <a:p>
            <a:pPr lvl="1"/>
            <a:r>
              <a:rPr lang="en-US" dirty="0" smtClean="0"/>
              <a:t>Leave masked data points out of MI min/max</a:t>
            </a:r>
          </a:p>
          <a:p>
            <a:pPr lvl="1"/>
            <a:r>
              <a:rPr lang="en-US" dirty="0" smtClean="0"/>
              <a:t>Propagate a continuous boundary condition throughout masked area</a:t>
            </a:r>
          </a:p>
          <a:p>
            <a:pPr lvl="2"/>
            <a:r>
              <a:rPr lang="en-US" dirty="0" smtClean="0"/>
              <a:t>For gradients and interpolations near land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Trial</a:t>
            </a:r>
            <a:endParaRPr lang="en-US" dirty="0"/>
          </a:p>
        </p:txBody>
      </p:sp>
      <p:sp>
        <p:nvSpPr>
          <p:cNvPr id="3" name="Content Placeholder 2"/>
          <p:cNvSpPr>
            <a:spLocks noGrp="1"/>
          </p:cNvSpPr>
          <p:nvPr>
            <p:ph idx="1"/>
          </p:nvPr>
        </p:nvSpPr>
        <p:spPr>
          <a:xfrm>
            <a:off x="914400" y="1600200"/>
            <a:ext cx="7620000" cy="4800600"/>
          </a:xfrm>
          <a:effectLst>
            <a:outerShdw blurRad="25400" dist="12700" dir="2700000">
              <a:srgbClr val="000000">
                <a:alpha val="15000"/>
              </a:srgbClr>
            </a:outerShdw>
          </a:effectLst>
        </p:spPr>
        <p:txBody>
          <a:bodyPr/>
          <a:lstStyle/>
          <a:p>
            <a:r>
              <a:rPr lang="en-US" dirty="0" smtClean="0"/>
              <a:t>Run synthetic displacements on all data sets</a:t>
            </a:r>
          </a:p>
          <a:p>
            <a:r>
              <a:rPr lang="en-US" dirty="0" smtClean="0"/>
              <a:t>Compare the following variations:</a:t>
            </a:r>
          </a:p>
          <a:p>
            <a:pPr lvl="1"/>
            <a:r>
              <a:rPr lang="en-US" dirty="0" smtClean="0"/>
              <a:t>MS vs. NC vs. MI difference criteria</a:t>
            </a:r>
          </a:p>
          <a:p>
            <a:pPr lvl="1"/>
            <a:r>
              <a:rPr lang="en-US" dirty="0" smtClean="0"/>
              <a:t>Direct value vs. gradient criteria</a:t>
            </a:r>
          </a:p>
          <a:p>
            <a:pPr lvl="1"/>
            <a:r>
              <a:rPr lang="en-US" dirty="0" smtClean="0"/>
              <a:t>Linear vs. cubic interpolation</a:t>
            </a:r>
          </a:p>
          <a:p>
            <a:pPr lvl="1"/>
            <a:r>
              <a:rPr lang="en-US" dirty="0" smtClean="0"/>
              <a:t>6 vs. 8 control point to data point spacing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Trial Results</a:t>
            </a:r>
            <a:endParaRPr lang="en-US" dirty="0"/>
          </a:p>
        </p:txBody>
      </p:sp>
      <p:sp>
        <p:nvSpPr>
          <p:cNvPr id="24" name="Espace réservé du contenu 2"/>
          <p:cNvSpPr>
            <a:spLocks noGrp="1"/>
          </p:cNvSpPr>
          <p:nvPr>
            <p:ph idx="4294967295"/>
          </p:nvPr>
        </p:nvSpPr>
        <p:spPr bwMode="auto">
          <a:xfrm>
            <a:off x="357158" y="1552572"/>
            <a:ext cx="8358188" cy="428628"/>
          </a:xfrm>
          <a:prstGeom prst="rect">
            <a:avLst/>
          </a:prstGeom>
          <a:noFill/>
          <a:ln w="9525">
            <a:noFill/>
            <a:miter lim="800000"/>
            <a:headEnd/>
            <a:tailEnd/>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1F497D"/>
                </a:solidFill>
                <a:effectLst/>
                <a:uLnTx/>
                <a:uFillTx/>
              </a:rPr>
              <a:t>Normalized Displacement RMSE</a:t>
            </a:r>
          </a:p>
        </p:txBody>
      </p:sp>
      <p:graphicFrame>
        <p:nvGraphicFramePr>
          <p:cNvPr id="25" name="Chart 24"/>
          <p:cNvGraphicFramePr/>
          <p:nvPr/>
        </p:nvGraphicFramePr>
        <p:xfrm>
          <a:off x="0" y="1752600"/>
          <a:ext cx="9144000" cy="4643470"/>
        </p:xfrm>
        <a:graphic>
          <a:graphicData uri="http://schemas.openxmlformats.org/drawingml/2006/chart">
            <c:chart xmlns:c="http://schemas.openxmlformats.org/drawingml/2006/chart" xmlns:r="http://schemas.openxmlformats.org/officeDocument/2006/relationships" r:id="rId3"/>
          </a:graphicData>
        </a:graphic>
      </p:graphicFrame>
      <p:sp>
        <p:nvSpPr>
          <p:cNvPr id="26" name="Left Bracket 25"/>
          <p:cNvSpPr/>
          <p:nvPr/>
        </p:nvSpPr>
        <p:spPr>
          <a:xfrm rot="16200000">
            <a:off x="1571605" y="5023074"/>
            <a:ext cx="142876" cy="2571767"/>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 name="TextBox 26"/>
          <p:cNvSpPr txBox="1"/>
          <p:nvPr/>
        </p:nvSpPr>
        <p:spPr>
          <a:xfrm>
            <a:off x="987231" y="6144056"/>
            <a:ext cx="129875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BACC6">
                    <a:lumMod val="75000"/>
                  </a:srgbClr>
                </a:solidFill>
                <a:effectLst/>
                <a:uLnTx/>
                <a:uFillTx/>
              </a:rPr>
              <a:t>Mean Square</a:t>
            </a:r>
            <a:endParaRPr kumimoji="0" lang="en-US" sz="1400" b="1" i="0" u="none" strike="noStrike" kern="0" cap="none" spc="0" normalizeH="0" baseline="0" noProof="0" dirty="0">
              <a:ln>
                <a:noFill/>
              </a:ln>
              <a:solidFill>
                <a:srgbClr val="4BACC6">
                  <a:lumMod val="75000"/>
                </a:srgbClr>
              </a:solidFill>
              <a:effectLst/>
              <a:uLnTx/>
              <a:uFillTx/>
            </a:endParaRPr>
          </a:p>
        </p:txBody>
      </p:sp>
      <p:sp>
        <p:nvSpPr>
          <p:cNvPr id="28" name="Left Bracket 27"/>
          <p:cNvSpPr/>
          <p:nvPr/>
        </p:nvSpPr>
        <p:spPr>
          <a:xfrm rot="16200000">
            <a:off x="4262184" y="5023073"/>
            <a:ext cx="142876" cy="2571767"/>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9" name="TextBox 28"/>
          <p:cNvSpPr txBox="1"/>
          <p:nvPr/>
        </p:nvSpPr>
        <p:spPr>
          <a:xfrm>
            <a:off x="3262052" y="6144056"/>
            <a:ext cx="215636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BACC6">
                    <a:lumMod val="75000"/>
                  </a:srgbClr>
                </a:solidFill>
                <a:effectLst/>
                <a:uLnTx/>
                <a:uFillTx/>
              </a:rPr>
              <a:t>Normalized Correlation</a:t>
            </a:r>
            <a:endParaRPr kumimoji="0" lang="en-US" sz="1400" b="1" i="0" u="none" strike="noStrike" kern="0" cap="none" spc="0" normalizeH="0" baseline="0" noProof="0" dirty="0">
              <a:ln>
                <a:noFill/>
              </a:ln>
              <a:solidFill>
                <a:srgbClr val="4BACC6">
                  <a:lumMod val="75000"/>
                </a:srgbClr>
              </a:solidFill>
              <a:effectLst/>
              <a:uLnTx/>
              <a:uFillTx/>
            </a:endParaRPr>
          </a:p>
        </p:txBody>
      </p:sp>
      <p:sp>
        <p:nvSpPr>
          <p:cNvPr id="30" name="Left Bracket 29"/>
          <p:cNvSpPr/>
          <p:nvPr/>
        </p:nvSpPr>
        <p:spPr>
          <a:xfrm rot="16200000">
            <a:off x="6929454" y="5023073"/>
            <a:ext cx="142876" cy="2571767"/>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 name="TextBox 30"/>
          <p:cNvSpPr txBox="1"/>
          <p:nvPr/>
        </p:nvSpPr>
        <p:spPr>
          <a:xfrm>
            <a:off x="6096262" y="6144056"/>
            <a:ext cx="179408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BACC6">
                    <a:lumMod val="75000"/>
                  </a:srgbClr>
                </a:solidFill>
                <a:effectLst/>
                <a:uLnTx/>
                <a:uFillTx/>
              </a:rPr>
              <a:t>Mutual Information</a:t>
            </a:r>
            <a:endParaRPr kumimoji="0" lang="en-US" sz="1400" b="1" i="0" u="none" strike="noStrike" kern="0" cap="none" spc="0" normalizeH="0" baseline="0" noProof="0" dirty="0">
              <a:ln>
                <a:noFill/>
              </a:ln>
              <a:solidFill>
                <a:srgbClr val="4BACC6">
                  <a:lumMod val="75000"/>
                </a:srgbClr>
              </a:solidFill>
              <a:effectLst/>
              <a:uLnTx/>
              <a:uFillTx/>
            </a:endParaRPr>
          </a:p>
        </p:txBody>
      </p:sp>
      <p:sp>
        <p:nvSpPr>
          <p:cNvPr id="32" name="Left Bracket 31"/>
          <p:cNvSpPr/>
          <p:nvPr/>
        </p:nvSpPr>
        <p:spPr>
          <a:xfrm rot="16200000">
            <a:off x="930373" y="5869071"/>
            <a:ext cx="142876" cy="1289304"/>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 name="TextBox 32"/>
          <p:cNvSpPr txBox="1"/>
          <p:nvPr/>
        </p:nvSpPr>
        <p:spPr>
          <a:xfrm>
            <a:off x="374746" y="6333021"/>
            <a:ext cx="126829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BACC6">
                    <a:lumMod val="75000"/>
                  </a:srgbClr>
                </a:solidFill>
                <a:effectLst/>
                <a:uLnTx/>
                <a:uFillTx/>
              </a:rPr>
              <a:t>Linear </a:t>
            </a:r>
            <a:r>
              <a:rPr kumimoji="0" lang="en-US" sz="1400" b="1" i="0" u="none" strike="noStrike" kern="0" cap="none" spc="0" normalizeH="0" baseline="0" noProof="0" dirty="0" err="1" smtClean="0">
                <a:ln>
                  <a:noFill/>
                </a:ln>
                <a:solidFill>
                  <a:srgbClr val="4BACC6">
                    <a:lumMod val="75000"/>
                  </a:srgbClr>
                </a:solidFill>
                <a:effectLst/>
                <a:uLnTx/>
                <a:uFillTx/>
              </a:rPr>
              <a:t>Interp</a:t>
            </a:r>
            <a:endParaRPr kumimoji="0" lang="en-US" sz="1400" b="1" i="0" u="none" strike="noStrike" kern="0" cap="none" spc="0" normalizeH="0" baseline="0" noProof="0" dirty="0">
              <a:ln>
                <a:noFill/>
              </a:ln>
              <a:solidFill>
                <a:srgbClr val="4BACC6">
                  <a:lumMod val="75000"/>
                </a:srgbClr>
              </a:solidFill>
              <a:effectLst/>
              <a:uLnTx/>
              <a:uFillTx/>
            </a:endParaRPr>
          </a:p>
        </p:txBody>
      </p:sp>
      <p:sp>
        <p:nvSpPr>
          <p:cNvPr id="34" name="Left Bracket 33"/>
          <p:cNvSpPr/>
          <p:nvPr/>
        </p:nvSpPr>
        <p:spPr>
          <a:xfrm rot="16200000">
            <a:off x="2224838" y="5891931"/>
            <a:ext cx="142876" cy="1243584"/>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 name="TextBox 34"/>
          <p:cNvSpPr txBox="1"/>
          <p:nvPr/>
        </p:nvSpPr>
        <p:spPr>
          <a:xfrm>
            <a:off x="1667106" y="6333021"/>
            <a:ext cx="122822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BACC6">
                    <a:lumMod val="75000"/>
                  </a:srgbClr>
                </a:solidFill>
                <a:effectLst/>
                <a:uLnTx/>
                <a:uFillTx/>
              </a:rPr>
              <a:t>Cubic </a:t>
            </a:r>
            <a:r>
              <a:rPr kumimoji="0" lang="en-US" sz="1400" b="1" i="0" u="none" strike="noStrike" kern="0" cap="none" spc="0" normalizeH="0" baseline="0" noProof="0" dirty="0" err="1" smtClean="0">
                <a:ln>
                  <a:noFill/>
                </a:ln>
                <a:solidFill>
                  <a:srgbClr val="4BACC6">
                    <a:lumMod val="75000"/>
                  </a:srgbClr>
                </a:solidFill>
                <a:effectLst/>
                <a:uLnTx/>
                <a:uFillTx/>
              </a:rPr>
              <a:t>Interp</a:t>
            </a:r>
            <a:endParaRPr kumimoji="0" lang="en-US" sz="1400" b="1" i="0" u="none" strike="noStrike" kern="0" cap="none" spc="0" normalizeH="0" baseline="0" noProof="0" dirty="0">
              <a:ln>
                <a:noFill/>
              </a:ln>
              <a:solidFill>
                <a:srgbClr val="4BACC6">
                  <a:lumMod val="75000"/>
                </a:srgbClr>
              </a:solidFill>
              <a:effectLst/>
              <a:uLnTx/>
              <a:uFillTx/>
            </a:endParaRPr>
          </a:p>
        </p:txBody>
      </p:sp>
      <p:sp>
        <p:nvSpPr>
          <p:cNvPr id="36" name="Left Bracket 35"/>
          <p:cNvSpPr/>
          <p:nvPr/>
        </p:nvSpPr>
        <p:spPr>
          <a:xfrm rot="16200000">
            <a:off x="5803582" y="6353703"/>
            <a:ext cx="142876" cy="320040"/>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 name="TextBox 36"/>
          <p:cNvSpPr txBox="1"/>
          <p:nvPr/>
        </p:nvSpPr>
        <p:spPr>
          <a:xfrm>
            <a:off x="5717719" y="6335060"/>
            <a:ext cx="28405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BACC6">
                    <a:lumMod val="75000"/>
                  </a:srgbClr>
                </a:solidFill>
                <a:effectLst/>
                <a:uLnTx/>
                <a:uFillTx/>
              </a:rPr>
              <a:t>6</a:t>
            </a:r>
            <a:endParaRPr kumimoji="0" lang="en-US" sz="1400" b="1" i="0" u="none" strike="noStrike" kern="0" cap="none" spc="0" normalizeH="0" baseline="0" noProof="0" dirty="0">
              <a:ln>
                <a:noFill/>
              </a:ln>
              <a:solidFill>
                <a:srgbClr val="4BACC6">
                  <a:lumMod val="75000"/>
                </a:srgbClr>
              </a:solidFill>
              <a:effectLst/>
              <a:uLnTx/>
              <a:uFillTx/>
            </a:endParaRPr>
          </a:p>
        </p:txBody>
      </p:sp>
      <p:sp>
        <p:nvSpPr>
          <p:cNvPr id="38" name="Left Bracket 37"/>
          <p:cNvSpPr/>
          <p:nvPr/>
        </p:nvSpPr>
        <p:spPr>
          <a:xfrm rot="16200000">
            <a:off x="6143978" y="6353703"/>
            <a:ext cx="142876" cy="320040"/>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 name="TextBox 38"/>
          <p:cNvSpPr txBox="1"/>
          <p:nvPr/>
        </p:nvSpPr>
        <p:spPr>
          <a:xfrm>
            <a:off x="6061596" y="6335060"/>
            <a:ext cx="28405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BACC6">
                    <a:lumMod val="75000"/>
                  </a:srgbClr>
                </a:solidFill>
                <a:effectLst/>
                <a:uLnTx/>
                <a:uFillTx/>
              </a:rPr>
              <a:t>8</a:t>
            </a:r>
            <a:endParaRPr kumimoji="0" lang="en-US" sz="1400" b="1" i="0" u="none" strike="noStrike" kern="0" cap="none" spc="0" normalizeH="0" baseline="0" noProof="0" dirty="0">
              <a:ln>
                <a:noFill/>
              </a:ln>
              <a:solidFill>
                <a:srgbClr val="4BACC6">
                  <a:lumMod val="75000"/>
                </a:srgbClr>
              </a:solidFill>
              <a:effectLst/>
              <a:uLnTx/>
              <a:uFillTx/>
            </a:endParaRPr>
          </a:p>
        </p:txBody>
      </p:sp>
      <p:sp>
        <p:nvSpPr>
          <p:cNvPr id="40" name="Left Bracket 39"/>
          <p:cNvSpPr/>
          <p:nvPr/>
        </p:nvSpPr>
        <p:spPr>
          <a:xfrm rot="16200000">
            <a:off x="3291767" y="6197992"/>
            <a:ext cx="143402" cy="630936"/>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 name="TextBox 40"/>
          <p:cNvSpPr txBox="1"/>
          <p:nvPr/>
        </p:nvSpPr>
        <p:spPr>
          <a:xfrm>
            <a:off x="3042895" y="6334534"/>
            <a:ext cx="65915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BACC6">
                    <a:lumMod val="75000"/>
                  </a:srgbClr>
                </a:solidFill>
                <a:effectLst/>
                <a:uLnTx/>
                <a:uFillTx/>
              </a:rPr>
              <a:t>Value</a:t>
            </a:r>
            <a:endParaRPr kumimoji="0" lang="en-US" sz="1400" b="1" i="0" u="none" strike="noStrike" kern="0" cap="none" spc="0" normalizeH="0" baseline="0" noProof="0" dirty="0">
              <a:ln>
                <a:noFill/>
              </a:ln>
              <a:solidFill>
                <a:srgbClr val="4BACC6">
                  <a:lumMod val="75000"/>
                </a:srgbClr>
              </a:solidFill>
              <a:effectLst/>
              <a:uLnTx/>
              <a:uFillTx/>
            </a:endParaRPr>
          </a:p>
        </p:txBody>
      </p:sp>
      <p:sp>
        <p:nvSpPr>
          <p:cNvPr id="42" name="Left Bracket 41"/>
          <p:cNvSpPr/>
          <p:nvPr/>
        </p:nvSpPr>
        <p:spPr>
          <a:xfrm rot="16200000">
            <a:off x="3952167" y="6197992"/>
            <a:ext cx="143402" cy="630936"/>
          </a:xfrm>
          <a:prstGeom prst="lef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 name="TextBox 42"/>
          <p:cNvSpPr txBox="1"/>
          <p:nvPr/>
        </p:nvSpPr>
        <p:spPr>
          <a:xfrm>
            <a:off x="3733800" y="6334534"/>
            <a:ext cx="60370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BACC6">
                    <a:lumMod val="75000"/>
                  </a:srgbClr>
                </a:solidFill>
                <a:effectLst/>
                <a:uLnTx/>
                <a:uFillTx/>
              </a:rPr>
              <a:t>Grad</a:t>
            </a:r>
            <a:endParaRPr kumimoji="0" lang="en-US" sz="1400" b="1" i="0" u="none" strike="noStrike" kern="0" cap="none" spc="0" normalizeH="0" baseline="0" noProof="0" dirty="0">
              <a:ln>
                <a:noFill/>
              </a:ln>
              <a:solidFill>
                <a:srgbClr val="4BACC6">
                  <a:lumMod val="75000"/>
                </a:srgbClr>
              </a:solidFill>
              <a:effectLst/>
              <a:uLnTx/>
              <a:uFillTx/>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Trial Results</a:t>
            </a:r>
            <a:endParaRPr lang="en-US" dirty="0"/>
          </a:p>
        </p:txBody>
      </p:sp>
      <p:sp>
        <p:nvSpPr>
          <p:cNvPr id="3" name="Content Placeholder 2"/>
          <p:cNvSpPr>
            <a:spLocks noGrp="1"/>
          </p:cNvSpPr>
          <p:nvPr>
            <p:ph idx="1"/>
          </p:nvPr>
        </p:nvSpPr>
        <p:spPr/>
        <p:txBody>
          <a:bodyPr/>
          <a:lstStyle/>
          <a:p>
            <a:r>
              <a:rPr lang="en-US" dirty="0" smtClean="0"/>
              <a:t>Can discard gradient-based metric in this case</a:t>
            </a:r>
          </a:p>
          <a:p>
            <a:r>
              <a:rPr lang="en-US" dirty="0" smtClean="0"/>
              <a:t>Each of MS/NC/MI can be compared respectively</a:t>
            </a:r>
          </a:p>
          <a:p>
            <a:pPr lvl="1"/>
            <a:r>
              <a:rPr lang="en-US" dirty="0" smtClean="0"/>
              <a:t>Choose the minimum of each optimized metric</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Trial Results</a:t>
            </a:r>
            <a:endParaRPr lang="en-US" dirty="0"/>
          </a:p>
        </p:txBody>
      </p:sp>
      <p:sp>
        <p:nvSpPr>
          <p:cNvPr id="6" name="Espace réservé du contenu 2"/>
          <p:cNvSpPr>
            <a:spLocks noGrp="1"/>
          </p:cNvSpPr>
          <p:nvPr>
            <p:ph idx="4294967295"/>
          </p:nvPr>
        </p:nvSpPr>
        <p:spPr bwMode="auto">
          <a:xfrm>
            <a:off x="304800" y="1752600"/>
            <a:ext cx="8358188" cy="500056"/>
          </a:xfrm>
          <a:prstGeom prst="rect">
            <a:avLst/>
          </a:prstGeom>
          <a:noFill/>
          <a:ln w="9525">
            <a:noFill/>
            <a:miter lim="800000"/>
            <a:headEnd/>
            <a:tailEnd/>
          </a:ln>
          <a:effectLst/>
        </p:spPr>
        <p: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1F497D"/>
                </a:solidFill>
                <a:effectLst/>
                <a:uLnTx/>
                <a:uFillTx/>
              </a:rPr>
              <a:t>Normalized Displacement RMSE</a:t>
            </a:r>
          </a:p>
        </p:txBody>
      </p:sp>
      <p:graphicFrame>
        <p:nvGraphicFramePr>
          <p:cNvPr id="7" name="Chart 6"/>
          <p:cNvGraphicFramePr/>
          <p:nvPr/>
        </p:nvGraphicFramePr>
        <p:xfrm>
          <a:off x="1928794" y="1962134"/>
          <a:ext cx="5214974" cy="478632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reg5-091001-ddispvec.png"/>
          <p:cNvPicPr>
            <a:picLocks noChangeAspect="1"/>
          </p:cNvPicPr>
          <p:nvPr/>
        </p:nvPicPr>
        <p:blipFill>
          <a:blip r:embed="rId2" cstate="print"/>
          <a:stretch>
            <a:fillRect/>
          </a:stretch>
        </p:blipFill>
        <p:spPr>
          <a:xfrm>
            <a:off x="1905001" y="142852"/>
            <a:ext cx="4286280" cy="3271637"/>
          </a:xfrm>
          <a:prstGeom prst="rect">
            <a:avLst/>
          </a:prstGeom>
        </p:spPr>
      </p:pic>
      <p:pic>
        <p:nvPicPr>
          <p:cNvPr id="17" name="Picture 16" descr="reg5-091002-ddispres-mi1v6.png"/>
          <p:cNvPicPr>
            <a:picLocks noChangeAspect="1"/>
          </p:cNvPicPr>
          <p:nvPr/>
        </p:nvPicPr>
        <p:blipFill>
          <a:blip r:embed="rId3" cstate="print"/>
          <a:stretch>
            <a:fillRect/>
          </a:stretch>
        </p:blipFill>
        <p:spPr>
          <a:xfrm>
            <a:off x="1905000" y="3443511"/>
            <a:ext cx="4286280" cy="3271637"/>
          </a:xfrm>
          <a:prstGeom prst="rect">
            <a:avLst/>
          </a:prstGeom>
        </p:spPr>
      </p:pic>
      <p:sp>
        <p:nvSpPr>
          <p:cNvPr id="18" name="Text Box 5"/>
          <p:cNvSpPr txBox="1">
            <a:spLocks noChangeArrowheads="1"/>
          </p:cNvSpPr>
          <p:nvPr/>
        </p:nvSpPr>
        <p:spPr bwMode="auto">
          <a:xfrm>
            <a:off x="6248400" y="1472625"/>
            <a:ext cx="2309808" cy="584775"/>
          </a:xfrm>
          <a:prstGeom prst="rect">
            <a:avLst/>
          </a:prstGeom>
          <a:noFill/>
          <a:ln w="9525">
            <a:noFill/>
            <a:miter lim="800000"/>
            <a:headEnd/>
            <a:tailEnd/>
          </a:ln>
        </p:spPr>
        <p:txBody>
          <a:bodyPr wrap="square">
            <a:spAutoFit/>
          </a:bodyPr>
          <a:lstStyle/>
          <a:p>
            <a:r>
              <a:rPr lang="en-US" sz="1600" dirty="0" smtClean="0"/>
              <a:t>Synthetic displacement field</a:t>
            </a:r>
            <a:endParaRPr lang="en-US" sz="1600" dirty="0"/>
          </a:p>
        </p:txBody>
      </p:sp>
      <p:sp>
        <p:nvSpPr>
          <p:cNvPr id="19" name="Text Box 5"/>
          <p:cNvSpPr txBox="1">
            <a:spLocks noChangeArrowheads="1"/>
          </p:cNvSpPr>
          <p:nvPr/>
        </p:nvSpPr>
        <p:spPr bwMode="auto">
          <a:xfrm>
            <a:off x="6262718" y="4467761"/>
            <a:ext cx="2309808" cy="1323439"/>
          </a:xfrm>
          <a:prstGeom prst="rect">
            <a:avLst/>
          </a:prstGeom>
          <a:noFill/>
          <a:ln w="9525">
            <a:noFill/>
            <a:miter lim="800000"/>
            <a:headEnd/>
            <a:tailEnd/>
          </a:ln>
        </p:spPr>
        <p:txBody>
          <a:bodyPr wrap="square">
            <a:spAutoFit/>
          </a:bodyPr>
          <a:lstStyle/>
          <a:p>
            <a:r>
              <a:rPr lang="en-US" sz="1600" dirty="0" smtClean="0"/>
              <a:t>Displacement field recovered by registration (mutual information, linear, 6-spacing, no gradient)</a:t>
            </a:r>
            <a:endParaRPr lang="en-US" sz="1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eg5-091001-ddispvec.png"/>
          <p:cNvPicPr>
            <a:picLocks noChangeAspect="1"/>
          </p:cNvPicPr>
          <p:nvPr/>
        </p:nvPicPr>
        <p:blipFill>
          <a:blip r:embed="rId2" cstate="print"/>
          <a:srcRect l="44292" t="50660" r="9632" b="8290"/>
          <a:stretch>
            <a:fillRect/>
          </a:stretch>
        </p:blipFill>
        <p:spPr>
          <a:xfrm>
            <a:off x="1931876" y="228600"/>
            <a:ext cx="4267200" cy="3203948"/>
          </a:xfrm>
          <a:prstGeom prst="rect">
            <a:avLst/>
          </a:prstGeom>
        </p:spPr>
      </p:pic>
      <p:pic>
        <p:nvPicPr>
          <p:cNvPr id="3" name="Picture 2" descr="reg5-091002-ddispres-mi1v6.png"/>
          <p:cNvPicPr>
            <a:picLocks noChangeAspect="1"/>
          </p:cNvPicPr>
          <p:nvPr/>
        </p:nvPicPr>
        <p:blipFill>
          <a:blip r:embed="rId3" cstate="print"/>
          <a:srcRect l="44292" t="50660" r="9632" b="8290"/>
          <a:stretch>
            <a:fillRect/>
          </a:stretch>
        </p:blipFill>
        <p:spPr>
          <a:xfrm>
            <a:off x="1905000" y="3709333"/>
            <a:ext cx="4294076" cy="2920067"/>
          </a:xfrm>
          <a:prstGeom prst="rect">
            <a:avLst/>
          </a:prstGeom>
        </p:spPr>
      </p:pic>
      <p:sp>
        <p:nvSpPr>
          <p:cNvPr id="4" name="Text Box 5"/>
          <p:cNvSpPr txBox="1">
            <a:spLocks noChangeArrowheads="1"/>
          </p:cNvSpPr>
          <p:nvPr/>
        </p:nvSpPr>
        <p:spPr bwMode="auto">
          <a:xfrm>
            <a:off x="6248400" y="1472625"/>
            <a:ext cx="2309808" cy="584775"/>
          </a:xfrm>
          <a:prstGeom prst="rect">
            <a:avLst/>
          </a:prstGeom>
          <a:noFill/>
          <a:ln w="9525">
            <a:noFill/>
            <a:miter lim="800000"/>
            <a:headEnd/>
            <a:tailEnd/>
          </a:ln>
        </p:spPr>
        <p:txBody>
          <a:bodyPr wrap="square">
            <a:spAutoFit/>
          </a:bodyPr>
          <a:lstStyle/>
          <a:p>
            <a:r>
              <a:rPr lang="en-US" sz="1600" dirty="0" smtClean="0"/>
              <a:t>Synthetic displacement field</a:t>
            </a:r>
            <a:endParaRPr lang="en-US" sz="1600" dirty="0"/>
          </a:p>
        </p:txBody>
      </p:sp>
      <p:sp>
        <p:nvSpPr>
          <p:cNvPr id="5" name="Text Box 5"/>
          <p:cNvSpPr txBox="1">
            <a:spLocks noChangeArrowheads="1"/>
          </p:cNvSpPr>
          <p:nvPr/>
        </p:nvSpPr>
        <p:spPr bwMode="auto">
          <a:xfrm>
            <a:off x="6248400" y="4467761"/>
            <a:ext cx="2309808" cy="1323439"/>
          </a:xfrm>
          <a:prstGeom prst="rect">
            <a:avLst/>
          </a:prstGeom>
          <a:noFill/>
          <a:ln w="9525">
            <a:noFill/>
            <a:miter lim="800000"/>
            <a:headEnd/>
            <a:tailEnd/>
          </a:ln>
        </p:spPr>
        <p:txBody>
          <a:bodyPr wrap="square">
            <a:spAutoFit/>
          </a:bodyPr>
          <a:lstStyle/>
          <a:p>
            <a:r>
              <a:rPr lang="en-US" sz="1600" dirty="0" smtClean="0"/>
              <a:t>Displacement field recovered by registration (mutual information, linear, 6-spacing, no gradient)</a:t>
            </a:r>
            <a:endParaRPr lang="en-US" sz="1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219284" y="5921514"/>
            <a:ext cx="5857916" cy="707886"/>
          </a:xfrm>
          <a:prstGeom prst="rect">
            <a:avLst/>
          </a:prstGeom>
          <a:noFill/>
          <a:ln w="9525">
            <a:noFill/>
            <a:miter lim="800000"/>
            <a:headEnd/>
            <a:tailEnd/>
          </a:ln>
        </p:spPr>
        <p:txBody>
          <a:bodyPr wrap="square">
            <a:spAutoFit/>
          </a:bodyPr>
          <a:lstStyle/>
          <a:p>
            <a:r>
              <a:rPr lang="en-US" sz="2000" dirty="0" smtClean="0"/>
              <a:t>Vectors: Synthetic Displacement</a:t>
            </a:r>
          </a:p>
          <a:p>
            <a:r>
              <a:rPr lang="en-US" sz="2000" dirty="0" smtClean="0"/>
              <a:t>Scalars: Animating from Synthetic Forecast to Analysis</a:t>
            </a:r>
            <a:endParaRPr lang="en-US" sz="2000" dirty="0"/>
          </a:p>
        </p:txBody>
      </p:sp>
      <p:pic>
        <p:nvPicPr>
          <p:cNvPr id="3" name="Picture 2" descr="cameroon-090201-dispanim.gif"/>
          <p:cNvPicPr>
            <a:picLocks noChangeAspect="1"/>
          </p:cNvPicPr>
          <p:nvPr/>
        </p:nvPicPr>
        <p:blipFill>
          <a:blip r:embed="rId2" cstate="print"/>
          <a:stretch>
            <a:fillRect/>
          </a:stretch>
        </p:blipFill>
        <p:spPr>
          <a:xfrm>
            <a:off x="1523984" y="706540"/>
            <a:ext cx="6858016" cy="514351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238380" y="5922672"/>
            <a:ext cx="5062550" cy="707886"/>
          </a:xfrm>
          <a:prstGeom prst="rect">
            <a:avLst/>
          </a:prstGeom>
          <a:noFill/>
          <a:ln w="9525">
            <a:noFill/>
            <a:miter lim="800000"/>
            <a:headEnd/>
            <a:tailEnd/>
          </a:ln>
        </p:spPr>
        <p:txBody>
          <a:bodyPr wrap="square">
            <a:spAutoFit/>
          </a:bodyPr>
          <a:lstStyle/>
          <a:p>
            <a:r>
              <a:rPr lang="en-US" sz="2000" dirty="0" smtClean="0"/>
              <a:t>Vectors: Recovered Displacement (mi1v6)</a:t>
            </a:r>
          </a:p>
          <a:p>
            <a:r>
              <a:rPr lang="en-US" sz="2000" dirty="0" smtClean="0"/>
              <a:t>Scalars: Synthetic Forecast (high-freq sinusoid)</a:t>
            </a:r>
            <a:endParaRPr lang="en-US" sz="2000" dirty="0"/>
          </a:p>
        </p:txBody>
      </p:sp>
      <p:pic>
        <p:nvPicPr>
          <p:cNvPr id="3" name="Picture 2" descr="cameroon-090201-dispanim.gif"/>
          <p:cNvPicPr>
            <a:picLocks noChangeAspect="1"/>
          </p:cNvPicPr>
          <p:nvPr/>
        </p:nvPicPr>
        <p:blipFill>
          <a:blip r:embed="rId3" cstate="print"/>
          <a:stretch>
            <a:fillRect/>
          </a:stretch>
        </p:blipFill>
        <p:spPr>
          <a:xfrm>
            <a:off x="1524000" y="707698"/>
            <a:ext cx="6858016" cy="51435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1503362" y="1676400"/>
          <a:ext cx="6421438" cy="2032000"/>
        </p:xfrm>
        <a:graphic>
          <a:graphicData uri="http://schemas.openxmlformats.org/presentationml/2006/ole">
            <p:oleObj spid="_x0000_s32770" name="Equation" r:id="rId4" imgW="2209800" imgH="698500" progId="Equation.3">
              <p:embed/>
            </p:oleObj>
          </a:graphicData>
        </a:graphic>
      </p:graphicFrame>
      <p:graphicFrame>
        <p:nvGraphicFramePr>
          <p:cNvPr id="6" name="Object 5"/>
          <p:cNvGraphicFramePr>
            <a:graphicFrameLocks noChangeAspect="1"/>
          </p:cNvGraphicFramePr>
          <p:nvPr/>
        </p:nvGraphicFramePr>
        <p:xfrm>
          <a:off x="460375" y="4368800"/>
          <a:ext cx="8378825" cy="1293812"/>
        </p:xfrm>
        <a:graphic>
          <a:graphicData uri="http://schemas.openxmlformats.org/presentationml/2006/ole">
            <p:oleObj spid="_x0000_s32771" name="Equation" r:id="rId5" imgW="2882900" imgH="444500" progId="Equation.3">
              <p:embed/>
            </p:oleObj>
          </a:graphicData>
        </a:graphic>
      </p:graphicFrame>
      <p:sp>
        <p:nvSpPr>
          <p:cNvPr id="7" name="TextBox 6"/>
          <p:cNvSpPr txBox="1"/>
          <p:nvPr/>
        </p:nvSpPr>
        <p:spPr>
          <a:xfrm>
            <a:off x="4135460" y="3529012"/>
            <a:ext cx="1565252"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solidFill>
                  <a:schemeClr val="accent1">
                    <a:lumMod val="75000"/>
                  </a:schemeClr>
                </a:solidFill>
              </a:rPr>
              <a:t>= 0.579</a:t>
            </a:r>
            <a:endParaRPr lang="en-US" sz="3200" dirty="0">
              <a:solidFill>
                <a:schemeClr val="accent1">
                  <a:lumMod val="75000"/>
                </a:schemeClr>
              </a:solidFill>
            </a:endParaRPr>
          </a:p>
        </p:txBody>
      </p:sp>
      <p:sp>
        <p:nvSpPr>
          <p:cNvPr id="8" name="TextBox 7"/>
          <p:cNvSpPr txBox="1"/>
          <p:nvPr/>
        </p:nvSpPr>
        <p:spPr>
          <a:xfrm>
            <a:off x="2549548" y="5815012"/>
            <a:ext cx="1565252"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smtClean="0">
                <a:solidFill>
                  <a:schemeClr val="accent1">
                    <a:lumMod val="75000"/>
                  </a:schemeClr>
                </a:solidFill>
              </a:rPr>
              <a:t>= 0.978</a:t>
            </a:r>
            <a:endParaRPr lang="en-US" sz="3200"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2000"/>
                                        <p:tgtEl>
                                          <p:spTgt spid="6"/>
                                        </p:tgtEl>
                                      </p:cBhvr>
                                    </p:animEffect>
                                  </p:childTnLst>
                                </p:cTn>
                              </p:par>
                            </p:childTnLst>
                          </p:cTn>
                        </p:par>
                        <p:par>
                          <p:cTn id="20" fill="hold">
                            <p:stCondLst>
                              <p:cond delay="2000"/>
                            </p:stCondLst>
                            <p:childTnLst>
                              <p:par>
                                <p:cTn id="21" presetID="47" presetClass="entr" presetSubtype="0" fill="hold" grpId="0"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ameroon-090201-ddispsinhi-mi1v8-PreDiff.png"/>
          <p:cNvPicPr>
            <a:picLocks noChangeAspect="1"/>
          </p:cNvPicPr>
          <p:nvPr/>
        </p:nvPicPr>
        <p:blipFill>
          <a:blip r:embed="rId3">
            <a:lum bright="20000" contrast="12000"/>
          </a:blip>
          <a:stretch>
            <a:fillRect/>
          </a:stretch>
        </p:blipFill>
        <p:spPr>
          <a:xfrm>
            <a:off x="1524000" y="711571"/>
            <a:ext cx="6929486" cy="5613029"/>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Vs Amplitude Error</a:t>
            </a:r>
            <a:endParaRPr lang="en-US" dirty="0"/>
          </a:p>
        </p:txBody>
      </p:sp>
      <p:sp>
        <p:nvSpPr>
          <p:cNvPr id="4" name="Oval 3"/>
          <p:cNvSpPr/>
          <p:nvPr/>
        </p:nvSpPr>
        <p:spPr bwMode="auto">
          <a:xfrm>
            <a:off x="3124200" y="2667000"/>
            <a:ext cx="2743200" cy="2590800"/>
          </a:xfrm>
          <a:prstGeom prst="ellipse">
            <a:avLst/>
          </a:prstGeom>
          <a:solidFill>
            <a:srgbClr val="00009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Oval 4"/>
          <p:cNvSpPr/>
          <p:nvPr/>
        </p:nvSpPr>
        <p:spPr bwMode="auto">
          <a:xfrm>
            <a:off x="3505200" y="2667000"/>
            <a:ext cx="2743200" cy="2590800"/>
          </a:xfrm>
          <a:prstGeom prst="ellipse">
            <a:avLst/>
          </a:prstGeom>
          <a:solidFill>
            <a:srgbClr val="AB0101">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Left Arrow 5"/>
          <p:cNvSpPr/>
          <p:nvPr/>
        </p:nvSpPr>
        <p:spPr bwMode="auto">
          <a:xfrm>
            <a:off x="4343400" y="3854952"/>
            <a:ext cx="381000" cy="152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4419600" y="4038600"/>
            <a:ext cx="575548" cy="461665"/>
          </a:xfrm>
          <a:prstGeom prst="rect">
            <a:avLst/>
          </a:prstGeom>
          <a:noFill/>
        </p:spPr>
        <p:txBody>
          <a:bodyPr wrap="none" rtlCol="0">
            <a:spAutoFit/>
          </a:bodyPr>
          <a:lstStyle/>
          <a:p>
            <a:r>
              <a:rPr lang="en-US" b="1" dirty="0" smtClean="0"/>
              <a:t>~ 0</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4169 0 " pathEditMode="relative" ptsTypes="AA">
                                      <p:cBhvr>
                                        <p:cTn id="6" dur="2000" fill="hold"/>
                                        <p:tgtEl>
                                          <p:spTgt spid="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4169 0 " pathEditMode="relative" ptsTypes="AA">
                                      <p:cBhvr>
                                        <p:cTn id="8"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ameroon-090201-ddispsinhi-mi1v8-PreDiff.png"/>
          <p:cNvPicPr>
            <a:picLocks noChangeAspect="1"/>
          </p:cNvPicPr>
          <p:nvPr/>
        </p:nvPicPr>
        <p:blipFill>
          <a:blip r:embed="rId3"/>
          <a:stretch>
            <a:fillRect/>
          </a:stretch>
        </p:blipFill>
        <p:spPr>
          <a:xfrm>
            <a:off x="1524000" y="711572"/>
            <a:ext cx="6929486" cy="561302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1066800" y="1600200"/>
            <a:ext cx="7467600" cy="4800600"/>
          </a:xfrm>
          <a:effectLst>
            <a:outerShdw blurRad="25400" dist="12700" dir="2700000">
              <a:srgbClr val="000000">
                <a:alpha val="15000"/>
              </a:srgbClr>
            </a:outerShdw>
          </a:effectLst>
        </p:spPr>
        <p:txBody>
          <a:bodyPr>
            <a:normAutofit lnSpcReduction="10000"/>
          </a:bodyPr>
          <a:lstStyle/>
          <a:p>
            <a:r>
              <a:rPr lang="en-US" dirty="0" smtClean="0"/>
              <a:t>MI best overall for these test cases</a:t>
            </a:r>
          </a:p>
          <a:p>
            <a:pPr lvl="1"/>
            <a:r>
              <a:rPr lang="en-US" dirty="0" smtClean="0"/>
              <a:t>As expected, handles low-entropy biases</a:t>
            </a:r>
          </a:p>
          <a:p>
            <a:r>
              <a:rPr lang="en-US" dirty="0" smtClean="0"/>
              <a:t>MI also fastest</a:t>
            </a:r>
          </a:p>
          <a:p>
            <a:r>
              <a:rPr lang="en-US" dirty="0" smtClean="0"/>
              <a:t>Gradient not useful in these cases</a:t>
            </a:r>
          </a:p>
          <a:p>
            <a:r>
              <a:rPr lang="en-US" dirty="0" smtClean="0"/>
              <a:t>Linear vs. cubic, and control spacing varies per data set</a:t>
            </a:r>
          </a:p>
          <a:p>
            <a:pPr lvl="1"/>
            <a:r>
              <a:rPr lang="en-US" dirty="0" smtClean="0"/>
              <a:t>But can choose the one that best optimizes criteria</a:t>
            </a:r>
          </a:p>
          <a:p>
            <a:r>
              <a:rPr lang="en-US" dirty="0" smtClean="0"/>
              <a:t>Pay attention to land masks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a:xfrm>
            <a:off x="990600" y="1600200"/>
            <a:ext cx="7543800" cy="4800600"/>
          </a:xfrm>
          <a:effectLst>
            <a:outerShdw blurRad="25400" dist="12700" dir="2700000">
              <a:srgbClr val="000000">
                <a:alpha val="15000"/>
              </a:srgbClr>
            </a:outerShdw>
          </a:effectLst>
        </p:spPr>
        <p:txBody>
          <a:bodyPr>
            <a:normAutofit fontScale="92500" lnSpcReduction="10000"/>
          </a:bodyPr>
          <a:lstStyle/>
          <a:p>
            <a:r>
              <a:rPr lang="en-US" dirty="0" smtClean="0"/>
              <a:t>Adaptive KDE MI for difficult areas</a:t>
            </a:r>
          </a:p>
          <a:p>
            <a:r>
              <a:rPr lang="en-US" dirty="0" smtClean="0"/>
              <a:t>User-based study with real displacement</a:t>
            </a:r>
          </a:p>
          <a:p>
            <a:r>
              <a:rPr lang="en-US" dirty="0" smtClean="0"/>
              <a:t>Application to other ground truth types</a:t>
            </a:r>
          </a:p>
          <a:p>
            <a:pPr lvl="1"/>
            <a:r>
              <a:rPr lang="en-US" dirty="0" smtClean="0"/>
              <a:t>Assimilation systems, satellite imagery</a:t>
            </a:r>
          </a:p>
          <a:p>
            <a:r>
              <a:rPr lang="en-US" dirty="0" smtClean="0"/>
              <a:t>Optical Flow &amp; FEM-based deformable registration</a:t>
            </a:r>
          </a:p>
          <a:p>
            <a:pPr lvl="1"/>
            <a:r>
              <a:rPr lang="en-US" dirty="0" smtClean="0"/>
              <a:t>Spatial Uncertainty</a:t>
            </a:r>
          </a:p>
          <a:p>
            <a:r>
              <a:rPr lang="en-US" dirty="0" smtClean="0"/>
              <a:t>Explore MI alone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Jim Dykes		Meteorology</a:t>
            </a:r>
          </a:p>
          <a:p>
            <a:pPr lvl="1"/>
            <a:r>
              <a:rPr lang="en-US" dirty="0" smtClean="0"/>
              <a:t>Naval Research Laboratory - </a:t>
            </a:r>
            <a:r>
              <a:rPr lang="en-US" dirty="0" err="1" smtClean="0"/>
              <a:t>Stennis</a:t>
            </a:r>
            <a:endParaRPr lang="en-US" dirty="0" smtClean="0"/>
          </a:p>
          <a:p>
            <a:endParaRPr lang="en-US" dirty="0" smtClean="0"/>
          </a:p>
          <a:p>
            <a:r>
              <a:rPr lang="en-US" dirty="0" smtClean="0"/>
              <a:t>Jay Shriver 	Oceanography</a:t>
            </a:r>
          </a:p>
          <a:p>
            <a:pPr lvl="1"/>
            <a:r>
              <a:rPr lang="en-US" dirty="0" smtClean="0"/>
              <a:t>Naval Research Laboratory - </a:t>
            </a:r>
            <a:r>
              <a:rPr lang="en-US" dirty="0" err="1" smtClean="0"/>
              <a:t>Stennis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Questions?</a:t>
            </a:r>
            <a:endParaRPr lang="en-US" dirty="0"/>
          </a:p>
        </p:txBody>
      </p:sp>
      <p:sp>
        <p:nvSpPr>
          <p:cNvPr id="5" name="Subtitle 4"/>
          <p:cNvSpPr>
            <a:spLocks noGrp="1"/>
          </p:cNvSpPr>
          <p:nvPr>
            <p:ph type="subTitle" idx="1"/>
          </p:nvPr>
        </p:nvSpPr>
        <p:spPr/>
        <p:txBody>
          <a:bodyPr/>
          <a:lstStyle/>
          <a:p>
            <a:r>
              <a:rPr lang="en-US" dirty="0" smtClean="0"/>
              <a:t>Sean </a:t>
            </a:r>
            <a:r>
              <a:rPr lang="en-US" dirty="0" err="1" smtClean="0"/>
              <a:t>Ziegeler</a:t>
            </a:r>
            <a:endParaRPr lang="en-US" dirty="0" smtClean="0"/>
          </a:p>
          <a:p>
            <a:r>
              <a:rPr lang="en-US" dirty="0" err="1" smtClean="0"/>
              <a:t>sziegeler@hpti.com</a:t>
            </a:r>
            <a:endParaRPr lang="en-US" dirty="0" smtClean="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ab-090101-dispanim.gif"/>
          <p:cNvPicPr>
            <a:picLocks noChangeAspect="1"/>
          </p:cNvPicPr>
          <p:nvPr/>
        </p:nvPicPr>
        <p:blipFill>
          <a:blip r:embed="rId3" cstate="print"/>
          <a:stretch>
            <a:fillRect/>
          </a:stretch>
        </p:blipFill>
        <p:spPr>
          <a:xfrm>
            <a:off x="1257286" y="1628764"/>
            <a:ext cx="6667514" cy="500063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5" descr="reg10-090115-ddispsinlo-mi3v6-PreDiff.png"/>
          <p:cNvPicPr>
            <a:picLocks noChangeAspect="1"/>
          </p:cNvPicPr>
          <p:nvPr/>
        </p:nvPicPr>
        <p:blipFill>
          <a:blip r:embed="rId3" cstate="print"/>
          <a:srcRect t="19791" b="19792"/>
          <a:stretch>
            <a:fillRect/>
          </a:stretch>
        </p:blipFill>
        <p:spPr bwMode="auto">
          <a:xfrm>
            <a:off x="969962" y="2057400"/>
            <a:ext cx="7335838" cy="4214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clrChange>
              <a:clrFrom>
                <a:srgbClr val="FFFFFF"/>
              </a:clrFrom>
              <a:clrTo>
                <a:srgbClr val="FFFFFF">
                  <a:alpha val="0"/>
                </a:srgbClr>
              </a:clrTo>
            </a:clrChange>
          </a:blip>
          <a:srcRect r="50000" b="57681"/>
          <a:stretch>
            <a:fillRect/>
          </a:stretch>
        </p:blipFill>
        <p:spPr bwMode="auto">
          <a:xfrm>
            <a:off x="271462" y="1600200"/>
            <a:ext cx="4429125" cy="5067300"/>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5065712" y="1649413"/>
            <a:ext cx="3492500" cy="4000500"/>
          </a:xfrm>
          <a:prstGeom prst="rect">
            <a:avLst/>
          </a:prstGeom>
          <a:noFill/>
          <a:ln w="9525">
            <a:noFill/>
            <a:miter lim="800000"/>
            <a:headEnd/>
            <a:tailEnd/>
          </a:ln>
        </p:spPr>
      </p:pic>
      <p:sp>
        <p:nvSpPr>
          <p:cNvPr id="7" name="Text Box 5"/>
          <p:cNvSpPr txBox="1">
            <a:spLocks noChangeArrowheads="1"/>
          </p:cNvSpPr>
          <p:nvPr/>
        </p:nvSpPr>
        <p:spPr bwMode="auto">
          <a:xfrm>
            <a:off x="4843462" y="5551488"/>
            <a:ext cx="4071938" cy="1169987"/>
          </a:xfrm>
          <a:prstGeom prst="rect">
            <a:avLst/>
          </a:prstGeom>
          <a:noFill/>
          <a:ln w="9525">
            <a:noFill/>
            <a:miter lim="800000"/>
            <a:headEnd/>
            <a:tailEnd/>
          </a:ln>
        </p:spPr>
        <p:txBody>
          <a:bodyPr>
            <a:spAutoFit/>
          </a:bodyPr>
          <a:lstStyle/>
          <a:p>
            <a:r>
              <a:rPr lang="en-US" sz="1400"/>
              <a:t>From: “1/32º real-time global ocean prediction and value-added over 1/16º resolution,” J.F. Shriver, H.E. Hurlburt, O.M. Smedstad, A.J. Wallcraft, R.C. Rhodes, </a:t>
            </a:r>
            <a:r>
              <a:rPr lang="en-US" sz="1400" i="1"/>
              <a:t>Journal of Marine Systems</a:t>
            </a:r>
            <a:r>
              <a:rPr lang="en-US" sz="1400"/>
              <a:t>, 65, 2007, pp. 3-26</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Registration</a:t>
            </a:r>
            <a:endParaRPr lang="en-US" dirty="0"/>
          </a:p>
        </p:txBody>
      </p:sp>
      <p:grpSp>
        <p:nvGrpSpPr>
          <p:cNvPr id="6" name="Group 205"/>
          <p:cNvGrpSpPr>
            <a:grpSpLocks/>
          </p:cNvGrpSpPr>
          <p:nvPr/>
        </p:nvGrpSpPr>
        <p:grpSpPr bwMode="auto">
          <a:xfrm>
            <a:off x="1600200" y="2514600"/>
            <a:ext cx="2786062" cy="2428875"/>
            <a:chOff x="1285852" y="1285860"/>
            <a:chExt cx="2286016" cy="1928826"/>
          </a:xfrm>
        </p:grpSpPr>
        <p:sp>
          <p:nvSpPr>
            <p:cNvPr id="7" name="Rectangle 6"/>
            <p:cNvSpPr/>
            <p:nvPr/>
          </p:nvSpPr>
          <p:spPr>
            <a:xfrm>
              <a:off x="1285852" y="1285860"/>
              <a:ext cx="2286016" cy="192882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14" descr="C:\Documents and Settings\ziegeler\Local Settings\Temporary Internet Files\Content.IE5\HQQHT7RS\MCj03527930000[1].wmf"/>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1357290" y="2000240"/>
              <a:ext cx="582314" cy="571503"/>
            </a:xfrm>
            <a:prstGeom prst="rect">
              <a:avLst/>
            </a:prstGeom>
            <a:noFill/>
          </p:spPr>
        </p:pic>
        <p:pic>
          <p:nvPicPr>
            <p:cNvPr id="9" name="Picture 14" descr="C:\Documents and Settings\ziegeler\Local Settings\Temporary Internet Files\Content.IE5\HQQHT7RS\MCj03527930000[1].wmf"/>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flipH="1">
              <a:off x="2714612" y="1428736"/>
              <a:ext cx="703569" cy="717135"/>
            </a:xfrm>
            <a:prstGeom prst="rect">
              <a:avLst/>
            </a:prstGeom>
            <a:noFill/>
          </p:spPr>
        </p:pic>
        <p:grpSp>
          <p:nvGrpSpPr>
            <p:cNvPr id="10" name="Group 203"/>
            <p:cNvGrpSpPr>
              <a:grpSpLocks/>
            </p:cNvGrpSpPr>
            <p:nvPr/>
          </p:nvGrpSpPr>
          <p:grpSpPr bwMode="auto">
            <a:xfrm rot="-3058584">
              <a:off x="2071670" y="1285860"/>
              <a:ext cx="738188" cy="2163763"/>
              <a:chOff x="1862122" y="873122"/>
              <a:chExt cx="738188" cy="2163763"/>
            </a:xfrm>
          </p:grpSpPr>
          <p:grpSp>
            <p:nvGrpSpPr>
              <p:cNvPr id="11" name="Group 202"/>
              <p:cNvGrpSpPr/>
              <p:nvPr/>
            </p:nvGrpSpPr>
            <p:grpSpPr>
              <a:xfrm>
                <a:off x="2111360" y="879472"/>
                <a:ext cx="488950" cy="2144713"/>
                <a:chOff x="2111360" y="879472"/>
                <a:chExt cx="488950" cy="2144713"/>
              </a:xfrm>
              <a:solidFill>
                <a:srgbClr val="FFE525"/>
              </a:solidFill>
            </p:grpSpPr>
            <p:sp>
              <p:nvSpPr>
                <p:cNvPr id="24" name="Freeform 78"/>
                <p:cNvSpPr>
                  <a:spLocks/>
                </p:cNvSpPr>
                <p:nvPr/>
              </p:nvSpPr>
              <p:spPr bwMode="auto">
                <a:xfrm>
                  <a:off x="2235185" y="879472"/>
                  <a:ext cx="365125" cy="787400"/>
                </a:xfrm>
                <a:custGeom>
                  <a:avLst/>
                  <a:gdLst/>
                  <a:ahLst/>
                  <a:cxnLst>
                    <a:cxn ang="0">
                      <a:pos x="177" y="967"/>
                    </a:cxn>
                    <a:cxn ang="0">
                      <a:pos x="192" y="940"/>
                    </a:cxn>
                    <a:cxn ang="0">
                      <a:pos x="209" y="914"/>
                    </a:cxn>
                    <a:cxn ang="0">
                      <a:pos x="226" y="883"/>
                    </a:cxn>
                    <a:cxn ang="0">
                      <a:pos x="245" y="853"/>
                    </a:cxn>
                    <a:cxn ang="0">
                      <a:pos x="266" y="819"/>
                    </a:cxn>
                    <a:cxn ang="0">
                      <a:pos x="287" y="783"/>
                    </a:cxn>
                    <a:cxn ang="0">
                      <a:pos x="306" y="743"/>
                    </a:cxn>
                    <a:cxn ang="0">
                      <a:pos x="328" y="705"/>
                    </a:cxn>
                    <a:cxn ang="0">
                      <a:pos x="347" y="663"/>
                    </a:cxn>
                    <a:cxn ang="0">
                      <a:pos x="366" y="621"/>
                    </a:cxn>
                    <a:cxn ang="0">
                      <a:pos x="385" y="577"/>
                    </a:cxn>
                    <a:cxn ang="0">
                      <a:pos x="403" y="536"/>
                    </a:cxn>
                    <a:cxn ang="0">
                      <a:pos x="418" y="490"/>
                    </a:cxn>
                    <a:cxn ang="0">
                      <a:pos x="431" y="446"/>
                    </a:cxn>
                    <a:cxn ang="0">
                      <a:pos x="442" y="401"/>
                    </a:cxn>
                    <a:cxn ang="0">
                      <a:pos x="450" y="357"/>
                    </a:cxn>
                    <a:cxn ang="0">
                      <a:pos x="456" y="313"/>
                    </a:cxn>
                    <a:cxn ang="0">
                      <a:pos x="460" y="273"/>
                    </a:cxn>
                    <a:cxn ang="0">
                      <a:pos x="460" y="235"/>
                    </a:cxn>
                    <a:cxn ang="0">
                      <a:pos x="460" y="201"/>
                    </a:cxn>
                    <a:cxn ang="0">
                      <a:pos x="458" y="169"/>
                    </a:cxn>
                    <a:cxn ang="0">
                      <a:pos x="454" y="140"/>
                    </a:cxn>
                    <a:cxn ang="0">
                      <a:pos x="450" y="112"/>
                    </a:cxn>
                    <a:cxn ang="0">
                      <a:pos x="446" y="89"/>
                    </a:cxn>
                    <a:cxn ang="0">
                      <a:pos x="441" y="68"/>
                    </a:cxn>
                    <a:cxn ang="0">
                      <a:pos x="433" y="49"/>
                    </a:cxn>
                    <a:cxn ang="0">
                      <a:pos x="427" y="34"/>
                    </a:cxn>
                    <a:cxn ang="0">
                      <a:pos x="423" y="22"/>
                    </a:cxn>
                    <a:cxn ang="0">
                      <a:pos x="418" y="11"/>
                    </a:cxn>
                    <a:cxn ang="0">
                      <a:pos x="416" y="5"/>
                    </a:cxn>
                    <a:cxn ang="0">
                      <a:pos x="412" y="0"/>
                    </a:cxn>
                    <a:cxn ang="0">
                      <a:pos x="412" y="0"/>
                    </a:cxn>
                    <a:cxn ang="0">
                      <a:pos x="313" y="15"/>
                    </a:cxn>
                    <a:cxn ang="0">
                      <a:pos x="0" y="992"/>
                    </a:cxn>
                    <a:cxn ang="0">
                      <a:pos x="177" y="967"/>
                    </a:cxn>
                    <a:cxn ang="0">
                      <a:pos x="177" y="967"/>
                    </a:cxn>
                  </a:cxnLst>
                  <a:rect l="0" t="0" r="r" b="b"/>
                  <a:pathLst>
                    <a:path w="460" h="992">
                      <a:moveTo>
                        <a:pt x="177" y="967"/>
                      </a:moveTo>
                      <a:lnTo>
                        <a:pt x="192" y="940"/>
                      </a:lnTo>
                      <a:lnTo>
                        <a:pt x="209" y="914"/>
                      </a:lnTo>
                      <a:lnTo>
                        <a:pt x="226" y="883"/>
                      </a:lnTo>
                      <a:lnTo>
                        <a:pt x="245" y="853"/>
                      </a:lnTo>
                      <a:lnTo>
                        <a:pt x="266" y="819"/>
                      </a:lnTo>
                      <a:lnTo>
                        <a:pt x="287" y="783"/>
                      </a:lnTo>
                      <a:lnTo>
                        <a:pt x="306" y="743"/>
                      </a:lnTo>
                      <a:lnTo>
                        <a:pt x="328" y="705"/>
                      </a:lnTo>
                      <a:lnTo>
                        <a:pt x="347" y="663"/>
                      </a:lnTo>
                      <a:lnTo>
                        <a:pt x="366" y="621"/>
                      </a:lnTo>
                      <a:lnTo>
                        <a:pt x="385" y="577"/>
                      </a:lnTo>
                      <a:lnTo>
                        <a:pt x="403" y="536"/>
                      </a:lnTo>
                      <a:lnTo>
                        <a:pt x="418" y="490"/>
                      </a:lnTo>
                      <a:lnTo>
                        <a:pt x="431" y="446"/>
                      </a:lnTo>
                      <a:lnTo>
                        <a:pt x="442" y="401"/>
                      </a:lnTo>
                      <a:lnTo>
                        <a:pt x="450" y="357"/>
                      </a:lnTo>
                      <a:lnTo>
                        <a:pt x="456" y="313"/>
                      </a:lnTo>
                      <a:lnTo>
                        <a:pt x="460" y="273"/>
                      </a:lnTo>
                      <a:lnTo>
                        <a:pt x="460" y="235"/>
                      </a:lnTo>
                      <a:lnTo>
                        <a:pt x="460" y="201"/>
                      </a:lnTo>
                      <a:lnTo>
                        <a:pt x="458" y="169"/>
                      </a:lnTo>
                      <a:lnTo>
                        <a:pt x="454" y="140"/>
                      </a:lnTo>
                      <a:lnTo>
                        <a:pt x="450" y="112"/>
                      </a:lnTo>
                      <a:lnTo>
                        <a:pt x="446" y="89"/>
                      </a:lnTo>
                      <a:lnTo>
                        <a:pt x="441" y="68"/>
                      </a:lnTo>
                      <a:lnTo>
                        <a:pt x="433" y="49"/>
                      </a:lnTo>
                      <a:lnTo>
                        <a:pt x="427" y="34"/>
                      </a:lnTo>
                      <a:lnTo>
                        <a:pt x="423" y="22"/>
                      </a:lnTo>
                      <a:lnTo>
                        <a:pt x="418" y="11"/>
                      </a:lnTo>
                      <a:lnTo>
                        <a:pt x="416" y="5"/>
                      </a:lnTo>
                      <a:lnTo>
                        <a:pt x="412" y="0"/>
                      </a:lnTo>
                      <a:lnTo>
                        <a:pt x="412" y="0"/>
                      </a:lnTo>
                      <a:lnTo>
                        <a:pt x="313" y="15"/>
                      </a:lnTo>
                      <a:lnTo>
                        <a:pt x="0" y="992"/>
                      </a:lnTo>
                      <a:lnTo>
                        <a:pt x="177" y="967"/>
                      </a:lnTo>
                      <a:lnTo>
                        <a:pt x="177" y="967"/>
                      </a:lnTo>
                      <a:close/>
                    </a:path>
                  </a:pathLst>
                </a:custGeom>
                <a:grpFill/>
                <a:ln w="9525">
                  <a:noFill/>
                  <a:round/>
                  <a:headEnd/>
                  <a:tailEnd/>
                </a:ln>
              </p:spPr>
              <p:txBody>
                <a:bodyPr/>
                <a:lstStyle/>
                <a:p>
                  <a:pPr>
                    <a:defRPr/>
                  </a:pPr>
                  <a:endParaRPr lang="en-US">
                    <a:ea typeface="+mn-ea"/>
                  </a:endParaRPr>
                </a:p>
              </p:txBody>
            </p:sp>
            <p:sp>
              <p:nvSpPr>
                <p:cNvPr id="25" name="Freeform 133"/>
                <p:cNvSpPr>
                  <a:spLocks/>
                </p:cNvSpPr>
                <p:nvPr/>
              </p:nvSpPr>
              <p:spPr bwMode="auto">
                <a:xfrm>
                  <a:off x="2111360" y="1647822"/>
                  <a:ext cx="484188" cy="1376363"/>
                </a:xfrm>
                <a:custGeom>
                  <a:avLst/>
                  <a:gdLst/>
                  <a:ahLst/>
                  <a:cxnLst>
                    <a:cxn ang="0">
                      <a:pos x="162" y="6"/>
                    </a:cxn>
                    <a:cxn ang="0">
                      <a:pos x="143" y="25"/>
                    </a:cxn>
                    <a:cxn ang="0">
                      <a:pos x="112" y="65"/>
                    </a:cxn>
                    <a:cxn ang="0">
                      <a:pos x="76" y="124"/>
                    </a:cxn>
                    <a:cxn ang="0">
                      <a:pos x="42" y="205"/>
                    </a:cxn>
                    <a:cxn ang="0">
                      <a:pos x="13" y="306"/>
                    </a:cxn>
                    <a:cxn ang="0">
                      <a:pos x="0" y="430"/>
                    </a:cxn>
                    <a:cxn ang="0">
                      <a:pos x="8" y="572"/>
                    </a:cxn>
                    <a:cxn ang="0">
                      <a:pos x="40" y="738"/>
                    </a:cxn>
                    <a:cxn ang="0">
                      <a:pos x="89" y="914"/>
                    </a:cxn>
                    <a:cxn ang="0">
                      <a:pos x="150" y="1097"/>
                    </a:cxn>
                    <a:cxn ang="0">
                      <a:pos x="217" y="1272"/>
                    </a:cxn>
                    <a:cxn ang="0">
                      <a:pos x="279" y="1431"/>
                    </a:cxn>
                    <a:cxn ang="0">
                      <a:pos x="336" y="1565"/>
                    </a:cxn>
                    <a:cxn ang="0">
                      <a:pos x="382" y="1663"/>
                    </a:cxn>
                    <a:cxn ang="0">
                      <a:pos x="407" y="1717"/>
                    </a:cxn>
                    <a:cxn ang="0">
                      <a:pos x="410" y="1724"/>
                    </a:cxn>
                    <a:cxn ang="0">
                      <a:pos x="420" y="1726"/>
                    </a:cxn>
                    <a:cxn ang="0">
                      <a:pos x="435" y="1728"/>
                    </a:cxn>
                    <a:cxn ang="0">
                      <a:pos x="456" y="1730"/>
                    </a:cxn>
                    <a:cxn ang="0">
                      <a:pos x="483" y="1732"/>
                    </a:cxn>
                    <a:cxn ang="0">
                      <a:pos x="515" y="1732"/>
                    </a:cxn>
                    <a:cxn ang="0">
                      <a:pos x="551" y="1730"/>
                    </a:cxn>
                    <a:cxn ang="0">
                      <a:pos x="589" y="1728"/>
                    </a:cxn>
                    <a:cxn ang="0">
                      <a:pos x="581" y="1663"/>
                    </a:cxn>
                    <a:cxn ang="0">
                      <a:pos x="526" y="1538"/>
                    </a:cxn>
                    <a:cxn ang="0">
                      <a:pos x="475" y="1405"/>
                    </a:cxn>
                    <a:cxn ang="0">
                      <a:pos x="427" y="1272"/>
                    </a:cxn>
                    <a:cxn ang="0">
                      <a:pos x="384" y="1141"/>
                    </a:cxn>
                    <a:cxn ang="0">
                      <a:pos x="344" y="1015"/>
                    </a:cxn>
                    <a:cxn ang="0">
                      <a:pos x="312" y="901"/>
                    </a:cxn>
                    <a:cxn ang="0">
                      <a:pos x="287" y="800"/>
                    </a:cxn>
                    <a:cxn ang="0">
                      <a:pos x="266" y="715"/>
                    </a:cxn>
                    <a:cxn ang="0">
                      <a:pos x="253" y="622"/>
                    </a:cxn>
                    <a:cxn ang="0">
                      <a:pos x="245" y="519"/>
                    </a:cxn>
                    <a:cxn ang="0">
                      <a:pos x="243" y="414"/>
                    </a:cxn>
                    <a:cxn ang="0">
                      <a:pos x="251" y="308"/>
                    </a:cxn>
                    <a:cxn ang="0">
                      <a:pos x="264" y="207"/>
                    </a:cxn>
                    <a:cxn ang="0">
                      <a:pos x="285" y="114"/>
                    </a:cxn>
                    <a:cxn ang="0">
                      <a:pos x="314" y="32"/>
                    </a:cxn>
                    <a:cxn ang="0">
                      <a:pos x="165" y="4"/>
                    </a:cxn>
                  </a:cxnLst>
                  <a:rect l="0" t="0" r="r" b="b"/>
                  <a:pathLst>
                    <a:path w="610" h="1734">
                      <a:moveTo>
                        <a:pt x="165" y="4"/>
                      </a:moveTo>
                      <a:lnTo>
                        <a:pt x="162" y="6"/>
                      </a:lnTo>
                      <a:lnTo>
                        <a:pt x="154" y="13"/>
                      </a:lnTo>
                      <a:lnTo>
                        <a:pt x="143" y="25"/>
                      </a:lnTo>
                      <a:lnTo>
                        <a:pt x="129" y="44"/>
                      </a:lnTo>
                      <a:lnTo>
                        <a:pt x="112" y="65"/>
                      </a:lnTo>
                      <a:lnTo>
                        <a:pt x="95" y="91"/>
                      </a:lnTo>
                      <a:lnTo>
                        <a:pt x="76" y="124"/>
                      </a:lnTo>
                      <a:lnTo>
                        <a:pt x="59" y="164"/>
                      </a:lnTo>
                      <a:lnTo>
                        <a:pt x="42" y="205"/>
                      </a:lnTo>
                      <a:lnTo>
                        <a:pt x="27" y="253"/>
                      </a:lnTo>
                      <a:lnTo>
                        <a:pt x="13" y="306"/>
                      </a:lnTo>
                      <a:lnTo>
                        <a:pt x="6" y="365"/>
                      </a:lnTo>
                      <a:lnTo>
                        <a:pt x="0" y="430"/>
                      </a:lnTo>
                      <a:lnTo>
                        <a:pt x="0" y="498"/>
                      </a:lnTo>
                      <a:lnTo>
                        <a:pt x="8" y="572"/>
                      </a:lnTo>
                      <a:lnTo>
                        <a:pt x="21" y="654"/>
                      </a:lnTo>
                      <a:lnTo>
                        <a:pt x="40" y="738"/>
                      </a:lnTo>
                      <a:lnTo>
                        <a:pt x="63" y="825"/>
                      </a:lnTo>
                      <a:lnTo>
                        <a:pt x="89" y="914"/>
                      </a:lnTo>
                      <a:lnTo>
                        <a:pt x="120" y="1008"/>
                      </a:lnTo>
                      <a:lnTo>
                        <a:pt x="150" y="1097"/>
                      </a:lnTo>
                      <a:lnTo>
                        <a:pt x="184" y="1186"/>
                      </a:lnTo>
                      <a:lnTo>
                        <a:pt x="217" y="1272"/>
                      </a:lnTo>
                      <a:lnTo>
                        <a:pt x="249" y="1354"/>
                      </a:lnTo>
                      <a:lnTo>
                        <a:pt x="279" y="1431"/>
                      </a:lnTo>
                      <a:lnTo>
                        <a:pt x="310" y="1502"/>
                      </a:lnTo>
                      <a:lnTo>
                        <a:pt x="336" y="1565"/>
                      </a:lnTo>
                      <a:lnTo>
                        <a:pt x="361" y="1620"/>
                      </a:lnTo>
                      <a:lnTo>
                        <a:pt x="382" y="1663"/>
                      </a:lnTo>
                      <a:lnTo>
                        <a:pt x="397" y="1698"/>
                      </a:lnTo>
                      <a:lnTo>
                        <a:pt x="407" y="1717"/>
                      </a:lnTo>
                      <a:lnTo>
                        <a:pt x="410" y="1724"/>
                      </a:lnTo>
                      <a:lnTo>
                        <a:pt x="410" y="1724"/>
                      </a:lnTo>
                      <a:lnTo>
                        <a:pt x="414" y="1724"/>
                      </a:lnTo>
                      <a:lnTo>
                        <a:pt x="420" y="1726"/>
                      </a:lnTo>
                      <a:lnTo>
                        <a:pt x="426" y="1726"/>
                      </a:lnTo>
                      <a:lnTo>
                        <a:pt x="435" y="1728"/>
                      </a:lnTo>
                      <a:lnTo>
                        <a:pt x="445" y="1728"/>
                      </a:lnTo>
                      <a:lnTo>
                        <a:pt x="456" y="1730"/>
                      </a:lnTo>
                      <a:lnTo>
                        <a:pt x="469" y="1732"/>
                      </a:lnTo>
                      <a:lnTo>
                        <a:pt x="483" y="1732"/>
                      </a:lnTo>
                      <a:lnTo>
                        <a:pt x="500" y="1734"/>
                      </a:lnTo>
                      <a:lnTo>
                        <a:pt x="515" y="1732"/>
                      </a:lnTo>
                      <a:lnTo>
                        <a:pt x="532" y="1732"/>
                      </a:lnTo>
                      <a:lnTo>
                        <a:pt x="551" y="1730"/>
                      </a:lnTo>
                      <a:lnTo>
                        <a:pt x="570" y="1730"/>
                      </a:lnTo>
                      <a:lnTo>
                        <a:pt x="589" y="1728"/>
                      </a:lnTo>
                      <a:lnTo>
                        <a:pt x="610" y="1724"/>
                      </a:lnTo>
                      <a:lnTo>
                        <a:pt x="581" y="1663"/>
                      </a:lnTo>
                      <a:lnTo>
                        <a:pt x="553" y="1603"/>
                      </a:lnTo>
                      <a:lnTo>
                        <a:pt x="526" y="1538"/>
                      </a:lnTo>
                      <a:lnTo>
                        <a:pt x="500" y="1471"/>
                      </a:lnTo>
                      <a:lnTo>
                        <a:pt x="475" y="1405"/>
                      </a:lnTo>
                      <a:lnTo>
                        <a:pt x="450" y="1338"/>
                      </a:lnTo>
                      <a:lnTo>
                        <a:pt x="427" y="1272"/>
                      </a:lnTo>
                      <a:lnTo>
                        <a:pt x="405" y="1205"/>
                      </a:lnTo>
                      <a:lnTo>
                        <a:pt x="384" y="1141"/>
                      </a:lnTo>
                      <a:lnTo>
                        <a:pt x="363" y="1076"/>
                      </a:lnTo>
                      <a:lnTo>
                        <a:pt x="344" y="1015"/>
                      </a:lnTo>
                      <a:lnTo>
                        <a:pt x="327" y="956"/>
                      </a:lnTo>
                      <a:lnTo>
                        <a:pt x="312" y="901"/>
                      </a:lnTo>
                      <a:lnTo>
                        <a:pt x="298" y="848"/>
                      </a:lnTo>
                      <a:lnTo>
                        <a:pt x="287" y="800"/>
                      </a:lnTo>
                      <a:lnTo>
                        <a:pt x="276" y="759"/>
                      </a:lnTo>
                      <a:lnTo>
                        <a:pt x="266" y="715"/>
                      </a:lnTo>
                      <a:lnTo>
                        <a:pt x="258" y="669"/>
                      </a:lnTo>
                      <a:lnTo>
                        <a:pt x="253" y="622"/>
                      </a:lnTo>
                      <a:lnTo>
                        <a:pt x="249" y="572"/>
                      </a:lnTo>
                      <a:lnTo>
                        <a:pt x="245" y="519"/>
                      </a:lnTo>
                      <a:lnTo>
                        <a:pt x="243" y="468"/>
                      </a:lnTo>
                      <a:lnTo>
                        <a:pt x="243" y="414"/>
                      </a:lnTo>
                      <a:lnTo>
                        <a:pt x="247" y="361"/>
                      </a:lnTo>
                      <a:lnTo>
                        <a:pt x="251" y="308"/>
                      </a:lnTo>
                      <a:lnTo>
                        <a:pt x="257" y="257"/>
                      </a:lnTo>
                      <a:lnTo>
                        <a:pt x="264" y="207"/>
                      </a:lnTo>
                      <a:lnTo>
                        <a:pt x="274" y="160"/>
                      </a:lnTo>
                      <a:lnTo>
                        <a:pt x="285" y="114"/>
                      </a:lnTo>
                      <a:lnTo>
                        <a:pt x="298" y="72"/>
                      </a:lnTo>
                      <a:lnTo>
                        <a:pt x="314" y="32"/>
                      </a:lnTo>
                      <a:lnTo>
                        <a:pt x="333" y="0"/>
                      </a:lnTo>
                      <a:lnTo>
                        <a:pt x="165" y="4"/>
                      </a:lnTo>
                      <a:lnTo>
                        <a:pt x="165" y="4"/>
                      </a:lnTo>
                      <a:close/>
                    </a:path>
                  </a:pathLst>
                </a:custGeom>
                <a:grpFill/>
                <a:ln w="9525">
                  <a:noFill/>
                  <a:round/>
                  <a:headEnd/>
                  <a:tailEnd/>
                </a:ln>
              </p:spPr>
              <p:txBody>
                <a:bodyPr/>
                <a:lstStyle/>
                <a:p>
                  <a:pPr>
                    <a:defRPr/>
                  </a:pPr>
                  <a:endParaRPr lang="en-US">
                    <a:ea typeface="+mn-ea"/>
                  </a:endParaRPr>
                </a:p>
              </p:txBody>
            </p:sp>
          </p:grpSp>
          <p:grpSp>
            <p:nvGrpSpPr>
              <p:cNvPr id="12" name="Group 201"/>
              <p:cNvGrpSpPr/>
              <p:nvPr/>
            </p:nvGrpSpPr>
            <p:grpSpPr>
              <a:xfrm>
                <a:off x="2097072" y="885822"/>
                <a:ext cx="436563" cy="2151063"/>
                <a:chOff x="2097072" y="885822"/>
                <a:chExt cx="436563" cy="2151063"/>
              </a:xfrm>
              <a:solidFill>
                <a:srgbClr val="FFEF79"/>
              </a:solidFill>
            </p:grpSpPr>
            <p:sp>
              <p:nvSpPr>
                <p:cNvPr id="22" name="Freeform 134"/>
                <p:cNvSpPr>
                  <a:spLocks/>
                </p:cNvSpPr>
                <p:nvPr/>
              </p:nvSpPr>
              <p:spPr bwMode="auto">
                <a:xfrm>
                  <a:off x="2097072" y="1641472"/>
                  <a:ext cx="381000" cy="1395413"/>
                </a:xfrm>
                <a:custGeom>
                  <a:avLst/>
                  <a:gdLst/>
                  <a:ahLst/>
                  <a:cxnLst>
                    <a:cxn ang="0">
                      <a:pos x="85" y="27"/>
                    </a:cxn>
                    <a:cxn ang="0">
                      <a:pos x="70" y="111"/>
                    </a:cxn>
                    <a:cxn ang="0">
                      <a:pos x="47" y="257"/>
                    </a:cxn>
                    <a:cxn ang="0">
                      <a:pos x="25" y="447"/>
                    </a:cxn>
                    <a:cxn ang="0">
                      <a:pos x="8" y="660"/>
                    </a:cxn>
                    <a:cxn ang="0">
                      <a:pos x="0" y="875"/>
                    </a:cxn>
                    <a:cxn ang="0">
                      <a:pos x="11" y="1069"/>
                    </a:cxn>
                    <a:cxn ang="0">
                      <a:pos x="46" y="1223"/>
                    </a:cxn>
                    <a:cxn ang="0">
                      <a:pos x="106" y="1325"/>
                    </a:cxn>
                    <a:cxn ang="0">
                      <a:pos x="161" y="1411"/>
                    </a:cxn>
                    <a:cxn ang="0">
                      <a:pos x="209" y="1489"/>
                    </a:cxn>
                    <a:cxn ang="0">
                      <a:pos x="245" y="1557"/>
                    </a:cxn>
                    <a:cxn ang="0">
                      <a:pos x="275" y="1614"/>
                    </a:cxn>
                    <a:cxn ang="0">
                      <a:pos x="296" y="1660"/>
                    </a:cxn>
                    <a:cxn ang="0">
                      <a:pos x="310" y="1690"/>
                    </a:cxn>
                    <a:cxn ang="0">
                      <a:pos x="317" y="1707"/>
                    </a:cxn>
                    <a:cxn ang="0">
                      <a:pos x="479" y="1759"/>
                    </a:cxn>
                    <a:cxn ang="0">
                      <a:pos x="435" y="1618"/>
                    </a:cxn>
                    <a:cxn ang="0">
                      <a:pos x="384" y="1455"/>
                    </a:cxn>
                    <a:cxn ang="0">
                      <a:pos x="331" y="1278"/>
                    </a:cxn>
                    <a:cxn ang="0">
                      <a:pos x="277" y="1099"/>
                    </a:cxn>
                    <a:cxn ang="0">
                      <a:pos x="230" y="926"/>
                    </a:cxn>
                    <a:cxn ang="0">
                      <a:pos x="190" y="767"/>
                    </a:cxn>
                    <a:cxn ang="0">
                      <a:pos x="161" y="633"/>
                    </a:cxn>
                    <a:cxn ang="0">
                      <a:pos x="148" y="535"/>
                    </a:cxn>
                    <a:cxn ang="0">
                      <a:pos x="146" y="443"/>
                    </a:cxn>
                    <a:cxn ang="0">
                      <a:pos x="154" y="360"/>
                    </a:cxn>
                    <a:cxn ang="0">
                      <a:pos x="169" y="282"/>
                    </a:cxn>
                    <a:cxn ang="0">
                      <a:pos x="188" y="211"/>
                    </a:cxn>
                    <a:cxn ang="0">
                      <a:pos x="209" y="147"/>
                    </a:cxn>
                    <a:cxn ang="0">
                      <a:pos x="232" y="90"/>
                    </a:cxn>
                    <a:cxn ang="0">
                      <a:pos x="255" y="40"/>
                    </a:cxn>
                    <a:cxn ang="0">
                      <a:pos x="274" y="0"/>
                    </a:cxn>
                    <a:cxn ang="0">
                      <a:pos x="87" y="16"/>
                    </a:cxn>
                  </a:cxnLst>
                  <a:rect l="0" t="0" r="r" b="b"/>
                  <a:pathLst>
                    <a:path w="479" h="1759">
                      <a:moveTo>
                        <a:pt x="87" y="16"/>
                      </a:moveTo>
                      <a:lnTo>
                        <a:pt x="85" y="27"/>
                      </a:lnTo>
                      <a:lnTo>
                        <a:pt x="80" y="59"/>
                      </a:lnTo>
                      <a:lnTo>
                        <a:pt x="70" y="111"/>
                      </a:lnTo>
                      <a:lnTo>
                        <a:pt x="61" y="177"/>
                      </a:lnTo>
                      <a:lnTo>
                        <a:pt x="47" y="257"/>
                      </a:lnTo>
                      <a:lnTo>
                        <a:pt x="36" y="348"/>
                      </a:lnTo>
                      <a:lnTo>
                        <a:pt x="25" y="447"/>
                      </a:lnTo>
                      <a:lnTo>
                        <a:pt x="15" y="554"/>
                      </a:lnTo>
                      <a:lnTo>
                        <a:pt x="8" y="660"/>
                      </a:lnTo>
                      <a:lnTo>
                        <a:pt x="2" y="768"/>
                      </a:lnTo>
                      <a:lnTo>
                        <a:pt x="0" y="875"/>
                      </a:lnTo>
                      <a:lnTo>
                        <a:pt x="4" y="976"/>
                      </a:lnTo>
                      <a:lnTo>
                        <a:pt x="11" y="1069"/>
                      </a:lnTo>
                      <a:lnTo>
                        <a:pt x="25" y="1152"/>
                      </a:lnTo>
                      <a:lnTo>
                        <a:pt x="46" y="1223"/>
                      </a:lnTo>
                      <a:lnTo>
                        <a:pt x="76" y="1278"/>
                      </a:lnTo>
                      <a:lnTo>
                        <a:pt x="106" y="1325"/>
                      </a:lnTo>
                      <a:lnTo>
                        <a:pt x="137" y="1369"/>
                      </a:lnTo>
                      <a:lnTo>
                        <a:pt x="161" y="1411"/>
                      </a:lnTo>
                      <a:lnTo>
                        <a:pt x="186" y="1451"/>
                      </a:lnTo>
                      <a:lnTo>
                        <a:pt x="209" y="1489"/>
                      </a:lnTo>
                      <a:lnTo>
                        <a:pt x="228" y="1525"/>
                      </a:lnTo>
                      <a:lnTo>
                        <a:pt x="245" y="1557"/>
                      </a:lnTo>
                      <a:lnTo>
                        <a:pt x="262" y="1588"/>
                      </a:lnTo>
                      <a:lnTo>
                        <a:pt x="275" y="1614"/>
                      </a:lnTo>
                      <a:lnTo>
                        <a:pt x="287" y="1639"/>
                      </a:lnTo>
                      <a:lnTo>
                        <a:pt x="296" y="1660"/>
                      </a:lnTo>
                      <a:lnTo>
                        <a:pt x="304" y="1677"/>
                      </a:lnTo>
                      <a:lnTo>
                        <a:pt x="310" y="1690"/>
                      </a:lnTo>
                      <a:lnTo>
                        <a:pt x="313" y="1702"/>
                      </a:lnTo>
                      <a:lnTo>
                        <a:pt x="317" y="1707"/>
                      </a:lnTo>
                      <a:lnTo>
                        <a:pt x="317" y="1709"/>
                      </a:lnTo>
                      <a:lnTo>
                        <a:pt x="479" y="1759"/>
                      </a:lnTo>
                      <a:lnTo>
                        <a:pt x="458" y="1692"/>
                      </a:lnTo>
                      <a:lnTo>
                        <a:pt x="435" y="1618"/>
                      </a:lnTo>
                      <a:lnTo>
                        <a:pt x="408" y="1538"/>
                      </a:lnTo>
                      <a:lnTo>
                        <a:pt x="384" y="1455"/>
                      </a:lnTo>
                      <a:lnTo>
                        <a:pt x="357" y="1367"/>
                      </a:lnTo>
                      <a:lnTo>
                        <a:pt x="331" y="1278"/>
                      </a:lnTo>
                      <a:lnTo>
                        <a:pt x="304" y="1189"/>
                      </a:lnTo>
                      <a:lnTo>
                        <a:pt x="277" y="1099"/>
                      </a:lnTo>
                      <a:lnTo>
                        <a:pt x="253" y="1010"/>
                      </a:lnTo>
                      <a:lnTo>
                        <a:pt x="230" y="926"/>
                      </a:lnTo>
                      <a:lnTo>
                        <a:pt x="209" y="843"/>
                      </a:lnTo>
                      <a:lnTo>
                        <a:pt x="190" y="767"/>
                      </a:lnTo>
                      <a:lnTo>
                        <a:pt x="175" y="696"/>
                      </a:lnTo>
                      <a:lnTo>
                        <a:pt x="161" y="633"/>
                      </a:lnTo>
                      <a:lnTo>
                        <a:pt x="152" y="578"/>
                      </a:lnTo>
                      <a:lnTo>
                        <a:pt x="148" y="535"/>
                      </a:lnTo>
                      <a:lnTo>
                        <a:pt x="146" y="489"/>
                      </a:lnTo>
                      <a:lnTo>
                        <a:pt x="146" y="443"/>
                      </a:lnTo>
                      <a:lnTo>
                        <a:pt x="150" y="402"/>
                      </a:lnTo>
                      <a:lnTo>
                        <a:pt x="154" y="360"/>
                      </a:lnTo>
                      <a:lnTo>
                        <a:pt x="160" y="320"/>
                      </a:lnTo>
                      <a:lnTo>
                        <a:pt x="169" y="282"/>
                      </a:lnTo>
                      <a:lnTo>
                        <a:pt x="177" y="246"/>
                      </a:lnTo>
                      <a:lnTo>
                        <a:pt x="188" y="211"/>
                      </a:lnTo>
                      <a:lnTo>
                        <a:pt x="199" y="177"/>
                      </a:lnTo>
                      <a:lnTo>
                        <a:pt x="209" y="147"/>
                      </a:lnTo>
                      <a:lnTo>
                        <a:pt x="220" y="116"/>
                      </a:lnTo>
                      <a:lnTo>
                        <a:pt x="232" y="90"/>
                      </a:lnTo>
                      <a:lnTo>
                        <a:pt x="243" y="63"/>
                      </a:lnTo>
                      <a:lnTo>
                        <a:pt x="255" y="40"/>
                      </a:lnTo>
                      <a:lnTo>
                        <a:pt x="264" y="19"/>
                      </a:lnTo>
                      <a:lnTo>
                        <a:pt x="274" y="0"/>
                      </a:lnTo>
                      <a:lnTo>
                        <a:pt x="87" y="16"/>
                      </a:lnTo>
                      <a:lnTo>
                        <a:pt x="87" y="16"/>
                      </a:lnTo>
                      <a:close/>
                    </a:path>
                  </a:pathLst>
                </a:custGeom>
                <a:grpFill/>
                <a:ln w="9525">
                  <a:noFill/>
                  <a:round/>
                  <a:headEnd/>
                  <a:tailEnd/>
                </a:ln>
              </p:spPr>
              <p:txBody>
                <a:bodyPr/>
                <a:lstStyle/>
                <a:p>
                  <a:pPr>
                    <a:defRPr/>
                  </a:pPr>
                  <a:endParaRPr lang="en-US">
                    <a:ea typeface="+mn-ea"/>
                  </a:endParaRPr>
                </a:p>
              </p:txBody>
            </p:sp>
            <p:sp>
              <p:nvSpPr>
                <p:cNvPr id="23" name="Freeform 136"/>
                <p:cNvSpPr>
                  <a:spLocks/>
                </p:cNvSpPr>
                <p:nvPr/>
              </p:nvSpPr>
              <p:spPr bwMode="auto">
                <a:xfrm>
                  <a:off x="2165335" y="885822"/>
                  <a:ext cx="368300" cy="776288"/>
                </a:xfrm>
                <a:custGeom>
                  <a:avLst/>
                  <a:gdLst/>
                  <a:ahLst/>
                  <a:cxnLst>
                    <a:cxn ang="0">
                      <a:pos x="189" y="952"/>
                    </a:cxn>
                    <a:cxn ang="0">
                      <a:pos x="198" y="930"/>
                    </a:cxn>
                    <a:cxn ang="0">
                      <a:pos x="211" y="907"/>
                    </a:cxn>
                    <a:cxn ang="0">
                      <a:pos x="227" y="880"/>
                    </a:cxn>
                    <a:cxn ang="0">
                      <a:pos x="246" y="850"/>
                    </a:cxn>
                    <a:cxn ang="0">
                      <a:pos x="263" y="818"/>
                    </a:cxn>
                    <a:cxn ang="0">
                      <a:pos x="284" y="783"/>
                    </a:cxn>
                    <a:cxn ang="0">
                      <a:pos x="304" y="747"/>
                    </a:cxn>
                    <a:cxn ang="0">
                      <a:pos x="327" y="711"/>
                    </a:cxn>
                    <a:cxn ang="0">
                      <a:pos x="346" y="671"/>
                    </a:cxn>
                    <a:cxn ang="0">
                      <a:pos x="367" y="631"/>
                    </a:cxn>
                    <a:cxn ang="0">
                      <a:pos x="386" y="591"/>
                    </a:cxn>
                    <a:cxn ang="0">
                      <a:pos x="405" y="551"/>
                    </a:cxn>
                    <a:cxn ang="0">
                      <a:pos x="422" y="511"/>
                    </a:cxn>
                    <a:cxn ang="0">
                      <a:pos x="435" y="472"/>
                    </a:cxn>
                    <a:cxn ang="0">
                      <a:pos x="447" y="434"/>
                    </a:cxn>
                    <a:cxn ang="0">
                      <a:pos x="454" y="396"/>
                    </a:cxn>
                    <a:cxn ang="0">
                      <a:pos x="458" y="358"/>
                    </a:cxn>
                    <a:cxn ang="0">
                      <a:pos x="462" y="321"/>
                    </a:cxn>
                    <a:cxn ang="0">
                      <a:pos x="462" y="285"/>
                    </a:cxn>
                    <a:cxn ang="0">
                      <a:pos x="464" y="251"/>
                    </a:cxn>
                    <a:cxn ang="0">
                      <a:pos x="462" y="215"/>
                    </a:cxn>
                    <a:cxn ang="0">
                      <a:pos x="460" y="183"/>
                    </a:cxn>
                    <a:cxn ang="0">
                      <a:pos x="456" y="152"/>
                    </a:cxn>
                    <a:cxn ang="0">
                      <a:pos x="454" y="124"/>
                    </a:cxn>
                    <a:cxn ang="0">
                      <a:pos x="451" y="97"/>
                    </a:cxn>
                    <a:cxn ang="0">
                      <a:pos x="447" y="72"/>
                    </a:cxn>
                    <a:cxn ang="0">
                      <a:pos x="443" y="51"/>
                    </a:cxn>
                    <a:cxn ang="0">
                      <a:pos x="439" y="34"/>
                    </a:cxn>
                    <a:cxn ang="0">
                      <a:pos x="435" y="19"/>
                    </a:cxn>
                    <a:cxn ang="0">
                      <a:pos x="434" y="8"/>
                    </a:cxn>
                    <a:cxn ang="0">
                      <a:pos x="432" y="2"/>
                    </a:cxn>
                    <a:cxn ang="0">
                      <a:pos x="432" y="0"/>
                    </a:cxn>
                    <a:cxn ang="0">
                      <a:pos x="310" y="8"/>
                    </a:cxn>
                    <a:cxn ang="0">
                      <a:pos x="0" y="977"/>
                    </a:cxn>
                    <a:cxn ang="0">
                      <a:pos x="189" y="952"/>
                    </a:cxn>
                    <a:cxn ang="0">
                      <a:pos x="189" y="952"/>
                    </a:cxn>
                  </a:cxnLst>
                  <a:rect l="0" t="0" r="r" b="b"/>
                  <a:pathLst>
                    <a:path w="464" h="977">
                      <a:moveTo>
                        <a:pt x="189" y="952"/>
                      </a:moveTo>
                      <a:lnTo>
                        <a:pt x="198" y="930"/>
                      </a:lnTo>
                      <a:lnTo>
                        <a:pt x="211" y="907"/>
                      </a:lnTo>
                      <a:lnTo>
                        <a:pt x="227" y="880"/>
                      </a:lnTo>
                      <a:lnTo>
                        <a:pt x="246" y="850"/>
                      </a:lnTo>
                      <a:lnTo>
                        <a:pt x="263" y="818"/>
                      </a:lnTo>
                      <a:lnTo>
                        <a:pt x="284" y="783"/>
                      </a:lnTo>
                      <a:lnTo>
                        <a:pt x="304" y="747"/>
                      </a:lnTo>
                      <a:lnTo>
                        <a:pt x="327" y="711"/>
                      </a:lnTo>
                      <a:lnTo>
                        <a:pt x="346" y="671"/>
                      </a:lnTo>
                      <a:lnTo>
                        <a:pt x="367" y="631"/>
                      </a:lnTo>
                      <a:lnTo>
                        <a:pt x="386" y="591"/>
                      </a:lnTo>
                      <a:lnTo>
                        <a:pt x="405" y="551"/>
                      </a:lnTo>
                      <a:lnTo>
                        <a:pt x="422" y="511"/>
                      </a:lnTo>
                      <a:lnTo>
                        <a:pt x="435" y="472"/>
                      </a:lnTo>
                      <a:lnTo>
                        <a:pt x="447" y="434"/>
                      </a:lnTo>
                      <a:lnTo>
                        <a:pt x="454" y="396"/>
                      </a:lnTo>
                      <a:lnTo>
                        <a:pt x="458" y="358"/>
                      </a:lnTo>
                      <a:lnTo>
                        <a:pt x="462" y="321"/>
                      </a:lnTo>
                      <a:lnTo>
                        <a:pt x="462" y="285"/>
                      </a:lnTo>
                      <a:lnTo>
                        <a:pt x="464" y="251"/>
                      </a:lnTo>
                      <a:lnTo>
                        <a:pt x="462" y="215"/>
                      </a:lnTo>
                      <a:lnTo>
                        <a:pt x="460" y="183"/>
                      </a:lnTo>
                      <a:lnTo>
                        <a:pt x="456" y="152"/>
                      </a:lnTo>
                      <a:lnTo>
                        <a:pt x="454" y="124"/>
                      </a:lnTo>
                      <a:lnTo>
                        <a:pt x="451" y="97"/>
                      </a:lnTo>
                      <a:lnTo>
                        <a:pt x="447" y="72"/>
                      </a:lnTo>
                      <a:lnTo>
                        <a:pt x="443" y="51"/>
                      </a:lnTo>
                      <a:lnTo>
                        <a:pt x="439" y="34"/>
                      </a:lnTo>
                      <a:lnTo>
                        <a:pt x="435" y="19"/>
                      </a:lnTo>
                      <a:lnTo>
                        <a:pt x="434" y="8"/>
                      </a:lnTo>
                      <a:lnTo>
                        <a:pt x="432" y="2"/>
                      </a:lnTo>
                      <a:lnTo>
                        <a:pt x="432" y="0"/>
                      </a:lnTo>
                      <a:lnTo>
                        <a:pt x="310" y="8"/>
                      </a:lnTo>
                      <a:lnTo>
                        <a:pt x="0" y="977"/>
                      </a:lnTo>
                      <a:lnTo>
                        <a:pt x="189" y="952"/>
                      </a:lnTo>
                      <a:lnTo>
                        <a:pt x="189" y="952"/>
                      </a:lnTo>
                      <a:close/>
                    </a:path>
                  </a:pathLst>
                </a:custGeom>
                <a:grpFill/>
                <a:ln w="9525">
                  <a:noFill/>
                  <a:round/>
                  <a:headEnd/>
                  <a:tailEnd/>
                </a:ln>
              </p:spPr>
              <p:txBody>
                <a:bodyPr/>
                <a:lstStyle/>
                <a:p>
                  <a:pPr>
                    <a:defRPr/>
                  </a:pPr>
                  <a:endParaRPr lang="en-US">
                    <a:ea typeface="+mn-ea"/>
                  </a:endParaRPr>
                </a:p>
              </p:txBody>
            </p:sp>
          </p:grpSp>
          <p:grpSp>
            <p:nvGrpSpPr>
              <p:cNvPr id="13" name="Group 200"/>
              <p:cNvGrpSpPr/>
              <p:nvPr/>
            </p:nvGrpSpPr>
            <p:grpSpPr>
              <a:xfrm>
                <a:off x="2006585" y="877884"/>
                <a:ext cx="474662" cy="2139950"/>
                <a:chOff x="2006585" y="877884"/>
                <a:chExt cx="474662" cy="2139950"/>
              </a:xfrm>
              <a:solidFill>
                <a:srgbClr val="FFFFCC"/>
              </a:solidFill>
            </p:grpSpPr>
            <p:sp>
              <p:nvSpPr>
                <p:cNvPr id="20" name="Freeform 138"/>
                <p:cNvSpPr>
                  <a:spLocks/>
                </p:cNvSpPr>
                <p:nvPr/>
              </p:nvSpPr>
              <p:spPr bwMode="auto">
                <a:xfrm>
                  <a:off x="2006585" y="1658934"/>
                  <a:ext cx="398463" cy="1358900"/>
                </a:xfrm>
                <a:custGeom>
                  <a:avLst/>
                  <a:gdLst/>
                  <a:ahLst/>
                  <a:cxnLst>
                    <a:cxn ang="0">
                      <a:pos x="103" y="23"/>
                    </a:cxn>
                    <a:cxn ang="0">
                      <a:pos x="85" y="73"/>
                    </a:cxn>
                    <a:cxn ang="0">
                      <a:pos x="59" y="166"/>
                    </a:cxn>
                    <a:cxn ang="0">
                      <a:pos x="30" y="289"/>
                    </a:cxn>
                    <a:cxn ang="0">
                      <a:pos x="9" y="436"/>
                    </a:cxn>
                    <a:cxn ang="0">
                      <a:pos x="0" y="595"/>
                    </a:cxn>
                    <a:cxn ang="0">
                      <a:pos x="13" y="759"/>
                    </a:cxn>
                    <a:cxn ang="0">
                      <a:pos x="55" y="917"/>
                    </a:cxn>
                    <a:cxn ang="0">
                      <a:pos x="127" y="1059"/>
                    </a:cxn>
                    <a:cxn ang="0">
                      <a:pos x="188" y="1192"/>
                    </a:cxn>
                    <a:cxn ang="0">
                      <a:pos x="232" y="1312"/>
                    </a:cxn>
                    <a:cxn ang="0">
                      <a:pos x="264" y="1417"/>
                    </a:cxn>
                    <a:cxn ang="0">
                      <a:pos x="283" y="1504"/>
                    </a:cxn>
                    <a:cxn ang="0">
                      <a:pos x="294" y="1572"/>
                    </a:cxn>
                    <a:cxn ang="0">
                      <a:pos x="300" y="1620"/>
                    </a:cxn>
                    <a:cxn ang="0">
                      <a:pos x="300" y="1645"/>
                    </a:cxn>
                    <a:cxn ang="0">
                      <a:pos x="302" y="1648"/>
                    </a:cxn>
                    <a:cxn ang="0">
                      <a:pos x="313" y="1654"/>
                    </a:cxn>
                    <a:cxn ang="0">
                      <a:pos x="332" y="1666"/>
                    </a:cxn>
                    <a:cxn ang="0">
                      <a:pos x="359" y="1677"/>
                    </a:cxn>
                    <a:cxn ang="0">
                      <a:pos x="391" y="1690"/>
                    </a:cxn>
                    <a:cxn ang="0">
                      <a:pos x="424" y="1702"/>
                    </a:cxn>
                    <a:cxn ang="0">
                      <a:pos x="456" y="1709"/>
                    </a:cxn>
                    <a:cxn ang="0">
                      <a:pos x="488" y="1713"/>
                    </a:cxn>
                    <a:cxn ang="0">
                      <a:pos x="486" y="1639"/>
                    </a:cxn>
                    <a:cxn ang="0">
                      <a:pos x="448" y="1485"/>
                    </a:cxn>
                    <a:cxn ang="0">
                      <a:pos x="403" y="1329"/>
                    </a:cxn>
                    <a:cxn ang="0">
                      <a:pos x="351" y="1173"/>
                    </a:cxn>
                    <a:cxn ang="0">
                      <a:pos x="300" y="1025"/>
                    </a:cxn>
                    <a:cxn ang="0">
                      <a:pos x="253" y="886"/>
                    </a:cxn>
                    <a:cxn ang="0">
                      <a:pos x="213" y="765"/>
                    </a:cxn>
                    <a:cxn ang="0">
                      <a:pos x="182" y="666"/>
                    </a:cxn>
                    <a:cxn ang="0">
                      <a:pos x="167" y="588"/>
                    </a:cxn>
                    <a:cxn ang="0">
                      <a:pos x="160" y="510"/>
                    </a:cxn>
                    <a:cxn ang="0">
                      <a:pos x="160" y="430"/>
                    </a:cxn>
                    <a:cxn ang="0">
                      <a:pos x="165" y="350"/>
                    </a:cxn>
                    <a:cxn ang="0">
                      <a:pos x="179" y="270"/>
                    </a:cxn>
                    <a:cxn ang="0">
                      <a:pos x="198" y="189"/>
                    </a:cxn>
                    <a:cxn ang="0">
                      <a:pos x="224" y="113"/>
                    </a:cxn>
                    <a:cxn ang="0">
                      <a:pos x="260" y="37"/>
                    </a:cxn>
                    <a:cxn ang="0">
                      <a:pos x="106" y="17"/>
                    </a:cxn>
                  </a:cxnLst>
                  <a:rect l="0" t="0" r="r" b="b"/>
                  <a:pathLst>
                    <a:path w="502" h="1713">
                      <a:moveTo>
                        <a:pt x="106" y="17"/>
                      </a:moveTo>
                      <a:lnTo>
                        <a:pt x="103" y="23"/>
                      </a:lnTo>
                      <a:lnTo>
                        <a:pt x="97" y="42"/>
                      </a:lnTo>
                      <a:lnTo>
                        <a:pt x="85" y="73"/>
                      </a:lnTo>
                      <a:lnTo>
                        <a:pt x="74" y="114"/>
                      </a:lnTo>
                      <a:lnTo>
                        <a:pt x="59" y="166"/>
                      </a:lnTo>
                      <a:lnTo>
                        <a:pt x="46" y="225"/>
                      </a:lnTo>
                      <a:lnTo>
                        <a:pt x="30" y="289"/>
                      </a:lnTo>
                      <a:lnTo>
                        <a:pt x="19" y="362"/>
                      </a:lnTo>
                      <a:lnTo>
                        <a:pt x="9" y="436"/>
                      </a:lnTo>
                      <a:lnTo>
                        <a:pt x="2" y="514"/>
                      </a:lnTo>
                      <a:lnTo>
                        <a:pt x="0" y="595"/>
                      </a:lnTo>
                      <a:lnTo>
                        <a:pt x="4" y="677"/>
                      </a:lnTo>
                      <a:lnTo>
                        <a:pt x="13" y="759"/>
                      </a:lnTo>
                      <a:lnTo>
                        <a:pt x="30" y="839"/>
                      </a:lnTo>
                      <a:lnTo>
                        <a:pt x="55" y="917"/>
                      </a:lnTo>
                      <a:lnTo>
                        <a:pt x="91" y="991"/>
                      </a:lnTo>
                      <a:lnTo>
                        <a:pt x="127" y="1059"/>
                      </a:lnTo>
                      <a:lnTo>
                        <a:pt x="160" y="1128"/>
                      </a:lnTo>
                      <a:lnTo>
                        <a:pt x="188" y="1192"/>
                      </a:lnTo>
                      <a:lnTo>
                        <a:pt x="213" y="1253"/>
                      </a:lnTo>
                      <a:lnTo>
                        <a:pt x="232" y="1312"/>
                      </a:lnTo>
                      <a:lnTo>
                        <a:pt x="251" y="1365"/>
                      </a:lnTo>
                      <a:lnTo>
                        <a:pt x="264" y="1417"/>
                      </a:lnTo>
                      <a:lnTo>
                        <a:pt x="275" y="1462"/>
                      </a:lnTo>
                      <a:lnTo>
                        <a:pt x="283" y="1504"/>
                      </a:lnTo>
                      <a:lnTo>
                        <a:pt x="291" y="1540"/>
                      </a:lnTo>
                      <a:lnTo>
                        <a:pt x="294" y="1572"/>
                      </a:lnTo>
                      <a:lnTo>
                        <a:pt x="298" y="1599"/>
                      </a:lnTo>
                      <a:lnTo>
                        <a:pt x="300" y="1620"/>
                      </a:lnTo>
                      <a:lnTo>
                        <a:pt x="300" y="1635"/>
                      </a:lnTo>
                      <a:lnTo>
                        <a:pt x="300" y="1645"/>
                      </a:lnTo>
                      <a:lnTo>
                        <a:pt x="302" y="1648"/>
                      </a:lnTo>
                      <a:lnTo>
                        <a:pt x="302" y="1648"/>
                      </a:lnTo>
                      <a:lnTo>
                        <a:pt x="308" y="1652"/>
                      </a:lnTo>
                      <a:lnTo>
                        <a:pt x="313" y="1654"/>
                      </a:lnTo>
                      <a:lnTo>
                        <a:pt x="323" y="1660"/>
                      </a:lnTo>
                      <a:lnTo>
                        <a:pt x="332" y="1666"/>
                      </a:lnTo>
                      <a:lnTo>
                        <a:pt x="346" y="1671"/>
                      </a:lnTo>
                      <a:lnTo>
                        <a:pt x="359" y="1677"/>
                      </a:lnTo>
                      <a:lnTo>
                        <a:pt x="376" y="1685"/>
                      </a:lnTo>
                      <a:lnTo>
                        <a:pt x="391" y="1690"/>
                      </a:lnTo>
                      <a:lnTo>
                        <a:pt x="407" y="1696"/>
                      </a:lnTo>
                      <a:lnTo>
                        <a:pt x="424" y="1702"/>
                      </a:lnTo>
                      <a:lnTo>
                        <a:pt x="441" y="1705"/>
                      </a:lnTo>
                      <a:lnTo>
                        <a:pt x="456" y="1709"/>
                      </a:lnTo>
                      <a:lnTo>
                        <a:pt x="473" y="1711"/>
                      </a:lnTo>
                      <a:lnTo>
                        <a:pt x="488" y="1713"/>
                      </a:lnTo>
                      <a:lnTo>
                        <a:pt x="502" y="1711"/>
                      </a:lnTo>
                      <a:lnTo>
                        <a:pt x="486" y="1639"/>
                      </a:lnTo>
                      <a:lnTo>
                        <a:pt x="469" y="1563"/>
                      </a:lnTo>
                      <a:lnTo>
                        <a:pt x="448" y="1485"/>
                      </a:lnTo>
                      <a:lnTo>
                        <a:pt x="427" y="1407"/>
                      </a:lnTo>
                      <a:lnTo>
                        <a:pt x="403" y="1329"/>
                      </a:lnTo>
                      <a:lnTo>
                        <a:pt x="378" y="1251"/>
                      </a:lnTo>
                      <a:lnTo>
                        <a:pt x="351" y="1173"/>
                      </a:lnTo>
                      <a:lnTo>
                        <a:pt x="327" y="1099"/>
                      </a:lnTo>
                      <a:lnTo>
                        <a:pt x="300" y="1025"/>
                      </a:lnTo>
                      <a:lnTo>
                        <a:pt x="275" y="955"/>
                      </a:lnTo>
                      <a:lnTo>
                        <a:pt x="253" y="886"/>
                      </a:lnTo>
                      <a:lnTo>
                        <a:pt x="232" y="823"/>
                      </a:lnTo>
                      <a:lnTo>
                        <a:pt x="213" y="765"/>
                      </a:lnTo>
                      <a:lnTo>
                        <a:pt x="198" y="713"/>
                      </a:lnTo>
                      <a:lnTo>
                        <a:pt x="182" y="666"/>
                      </a:lnTo>
                      <a:lnTo>
                        <a:pt x="175" y="626"/>
                      </a:lnTo>
                      <a:lnTo>
                        <a:pt x="167" y="588"/>
                      </a:lnTo>
                      <a:lnTo>
                        <a:pt x="163" y="548"/>
                      </a:lnTo>
                      <a:lnTo>
                        <a:pt x="160" y="510"/>
                      </a:lnTo>
                      <a:lnTo>
                        <a:pt x="160" y="470"/>
                      </a:lnTo>
                      <a:lnTo>
                        <a:pt x="160" y="430"/>
                      </a:lnTo>
                      <a:lnTo>
                        <a:pt x="161" y="390"/>
                      </a:lnTo>
                      <a:lnTo>
                        <a:pt x="165" y="350"/>
                      </a:lnTo>
                      <a:lnTo>
                        <a:pt x="171" y="310"/>
                      </a:lnTo>
                      <a:lnTo>
                        <a:pt x="179" y="270"/>
                      </a:lnTo>
                      <a:lnTo>
                        <a:pt x="188" y="228"/>
                      </a:lnTo>
                      <a:lnTo>
                        <a:pt x="198" y="189"/>
                      </a:lnTo>
                      <a:lnTo>
                        <a:pt x="211" y="151"/>
                      </a:lnTo>
                      <a:lnTo>
                        <a:pt x="224" y="113"/>
                      </a:lnTo>
                      <a:lnTo>
                        <a:pt x="243" y="75"/>
                      </a:lnTo>
                      <a:lnTo>
                        <a:pt x="260" y="37"/>
                      </a:lnTo>
                      <a:lnTo>
                        <a:pt x="281" y="0"/>
                      </a:lnTo>
                      <a:lnTo>
                        <a:pt x="106" y="17"/>
                      </a:lnTo>
                      <a:lnTo>
                        <a:pt x="106" y="17"/>
                      </a:lnTo>
                      <a:close/>
                    </a:path>
                  </a:pathLst>
                </a:custGeom>
                <a:grpFill/>
                <a:ln w="9525">
                  <a:noFill/>
                  <a:round/>
                  <a:headEnd/>
                  <a:tailEnd/>
                </a:ln>
              </p:spPr>
              <p:txBody>
                <a:bodyPr/>
                <a:lstStyle/>
                <a:p>
                  <a:pPr>
                    <a:defRPr/>
                  </a:pPr>
                  <a:endParaRPr lang="en-US">
                    <a:ea typeface="+mn-ea"/>
                  </a:endParaRPr>
                </a:p>
              </p:txBody>
            </p:sp>
            <p:sp>
              <p:nvSpPr>
                <p:cNvPr id="21" name="Freeform 139"/>
                <p:cNvSpPr>
                  <a:spLocks/>
                </p:cNvSpPr>
                <p:nvPr/>
              </p:nvSpPr>
              <p:spPr bwMode="auto">
                <a:xfrm>
                  <a:off x="2087547" y="877884"/>
                  <a:ext cx="393700" cy="798513"/>
                </a:xfrm>
                <a:custGeom>
                  <a:avLst/>
                  <a:gdLst/>
                  <a:ahLst/>
                  <a:cxnLst>
                    <a:cxn ang="0">
                      <a:pos x="182" y="986"/>
                    </a:cxn>
                    <a:cxn ang="0">
                      <a:pos x="203" y="948"/>
                    </a:cxn>
                    <a:cxn ang="0">
                      <a:pos x="228" y="908"/>
                    </a:cxn>
                    <a:cxn ang="0">
                      <a:pos x="252" y="866"/>
                    </a:cxn>
                    <a:cxn ang="0">
                      <a:pos x="277" y="821"/>
                    </a:cxn>
                    <a:cxn ang="0">
                      <a:pos x="302" y="775"/>
                    </a:cxn>
                    <a:cxn ang="0">
                      <a:pos x="328" y="730"/>
                    </a:cxn>
                    <a:cxn ang="0">
                      <a:pos x="353" y="682"/>
                    </a:cxn>
                    <a:cxn ang="0">
                      <a:pos x="378" y="636"/>
                    </a:cxn>
                    <a:cxn ang="0">
                      <a:pos x="401" y="589"/>
                    </a:cxn>
                    <a:cxn ang="0">
                      <a:pos x="421" y="543"/>
                    </a:cxn>
                    <a:cxn ang="0">
                      <a:pos x="440" y="500"/>
                    </a:cxn>
                    <a:cxn ang="0">
                      <a:pos x="459" y="456"/>
                    </a:cxn>
                    <a:cxn ang="0">
                      <a:pos x="473" y="416"/>
                    </a:cxn>
                    <a:cxn ang="0">
                      <a:pos x="484" y="378"/>
                    </a:cxn>
                    <a:cxn ang="0">
                      <a:pos x="492" y="342"/>
                    </a:cxn>
                    <a:cxn ang="0">
                      <a:pos x="495" y="311"/>
                    </a:cxn>
                    <a:cxn ang="0">
                      <a:pos x="495" y="281"/>
                    </a:cxn>
                    <a:cxn ang="0">
                      <a:pos x="495" y="251"/>
                    </a:cxn>
                    <a:cxn ang="0">
                      <a:pos x="494" y="222"/>
                    </a:cxn>
                    <a:cxn ang="0">
                      <a:pos x="492" y="195"/>
                    </a:cxn>
                    <a:cxn ang="0">
                      <a:pos x="488" y="167"/>
                    </a:cxn>
                    <a:cxn ang="0">
                      <a:pos x="486" y="142"/>
                    </a:cxn>
                    <a:cxn ang="0">
                      <a:pos x="482" y="117"/>
                    </a:cxn>
                    <a:cxn ang="0">
                      <a:pos x="478" y="97"/>
                    </a:cxn>
                    <a:cxn ang="0">
                      <a:pos x="475" y="74"/>
                    </a:cxn>
                    <a:cxn ang="0">
                      <a:pos x="471" y="57"/>
                    </a:cxn>
                    <a:cxn ang="0">
                      <a:pos x="467" y="40"/>
                    </a:cxn>
                    <a:cxn ang="0">
                      <a:pos x="463" y="26"/>
                    </a:cxn>
                    <a:cxn ang="0">
                      <a:pos x="461" y="15"/>
                    </a:cxn>
                    <a:cxn ang="0">
                      <a:pos x="459" y="7"/>
                    </a:cxn>
                    <a:cxn ang="0">
                      <a:pos x="457" y="2"/>
                    </a:cxn>
                    <a:cxn ang="0">
                      <a:pos x="457" y="0"/>
                    </a:cxn>
                    <a:cxn ang="0">
                      <a:pos x="363" y="2"/>
                    </a:cxn>
                    <a:cxn ang="0">
                      <a:pos x="0" y="1005"/>
                    </a:cxn>
                    <a:cxn ang="0">
                      <a:pos x="182" y="986"/>
                    </a:cxn>
                    <a:cxn ang="0">
                      <a:pos x="182" y="986"/>
                    </a:cxn>
                  </a:cxnLst>
                  <a:rect l="0" t="0" r="r" b="b"/>
                  <a:pathLst>
                    <a:path w="495" h="1005">
                      <a:moveTo>
                        <a:pt x="182" y="986"/>
                      </a:moveTo>
                      <a:lnTo>
                        <a:pt x="203" y="948"/>
                      </a:lnTo>
                      <a:lnTo>
                        <a:pt x="228" y="908"/>
                      </a:lnTo>
                      <a:lnTo>
                        <a:pt x="252" y="866"/>
                      </a:lnTo>
                      <a:lnTo>
                        <a:pt x="277" y="821"/>
                      </a:lnTo>
                      <a:lnTo>
                        <a:pt x="302" y="775"/>
                      </a:lnTo>
                      <a:lnTo>
                        <a:pt x="328" y="730"/>
                      </a:lnTo>
                      <a:lnTo>
                        <a:pt x="353" y="682"/>
                      </a:lnTo>
                      <a:lnTo>
                        <a:pt x="378" y="636"/>
                      </a:lnTo>
                      <a:lnTo>
                        <a:pt x="401" y="589"/>
                      </a:lnTo>
                      <a:lnTo>
                        <a:pt x="421" y="543"/>
                      </a:lnTo>
                      <a:lnTo>
                        <a:pt x="440" y="500"/>
                      </a:lnTo>
                      <a:lnTo>
                        <a:pt x="459" y="456"/>
                      </a:lnTo>
                      <a:lnTo>
                        <a:pt x="473" y="416"/>
                      </a:lnTo>
                      <a:lnTo>
                        <a:pt x="484" y="378"/>
                      </a:lnTo>
                      <a:lnTo>
                        <a:pt x="492" y="342"/>
                      </a:lnTo>
                      <a:lnTo>
                        <a:pt x="495" y="311"/>
                      </a:lnTo>
                      <a:lnTo>
                        <a:pt x="495" y="281"/>
                      </a:lnTo>
                      <a:lnTo>
                        <a:pt x="495" y="251"/>
                      </a:lnTo>
                      <a:lnTo>
                        <a:pt x="494" y="222"/>
                      </a:lnTo>
                      <a:lnTo>
                        <a:pt x="492" y="195"/>
                      </a:lnTo>
                      <a:lnTo>
                        <a:pt x="488" y="167"/>
                      </a:lnTo>
                      <a:lnTo>
                        <a:pt x="486" y="142"/>
                      </a:lnTo>
                      <a:lnTo>
                        <a:pt x="482" y="117"/>
                      </a:lnTo>
                      <a:lnTo>
                        <a:pt x="478" y="97"/>
                      </a:lnTo>
                      <a:lnTo>
                        <a:pt x="475" y="74"/>
                      </a:lnTo>
                      <a:lnTo>
                        <a:pt x="471" y="57"/>
                      </a:lnTo>
                      <a:lnTo>
                        <a:pt x="467" y="40"/>
                      </a:lnTo>
                      <a:lnTo>
                        <a:pt x="463" y="26"/>
                      </a:lnTo>
                      <a:lnTo>
                        <a:pt x="461" y="15"/>
                      </a:lnTo>
                      <a:lnTo>
                        <a:pt x="459" y="7"/>
                      </a:lnTo>
                      <a:lnTo>
                        <a:pt x="457" y="2"/>
                      </a:lnTo>
                      <a:lnTo>
                        <a:pt x="457" y="0"/>
                      </a:lnTo>
                      <a:lnTo>
                        <a:pt x="363" y="2"/>
                      </a:lnTo>
                      <a:lnTo>
                        <a:pt x="0" y="1005"/>
                      </a:lnTo>
                      <a:lnTo>
                        <a:pt x="182" y="986"/>
                      </a:lnTo>
                      <a:lnTo>
                        <a:pt x="182" y="986"/>
                      </a:lnTo>
                      <a:close/>
                    </a:path>
                  </a:pathLst>
                </a:custGeom>
                <a:grpFill/>
                <a:ln w="9525">
                  <a:noFill/>
                  <a:round/>
                  <a:headEnd/>
                  <a:tailEnd/>
                </a:ln>
              </p:spPr>
              <p:txBody>
                <a:bodyPr/>
                <a:lstStyle/>
                <a:p>
                  <a:pPr>
                    <a:defRPr/>
                  </a:pPr>
                  <a:endParaRPr lang="en-US">
                    <a:ea typeface="+mn-ea"/>
                  </a:endParaRPr>
                </a:p>
              </p:txBody>
            </p:sp>
          </p:grpSp>
          <p:grpSp>
            <p:nvGrpSpPr>
              <p:cNvPr id="14" name="Group 199"/>
              <p:cNvGrpSpPr/>
              <p:nvPr/>
            </p:nvGrpSpPr>
            <p:grpSpPr>
              <a:xfrm>
                <a:off x="1914510" y="879472"/>
                <a:ext cx="509587" cy="2112962"/>
                <a:chOff x="1914510" y="879472"/>
                <a:chExt cx="509587" cy="2112962"/>
              </a:xfrm>
              <a:solidFill>
                <a:srgbClr val="FFE101"/>
              </a:solidFill>
            </p:grpSpPr>
            <p:sp>
              <p:nvSpPr>
                <p:cNvPr id="18" name="Freeform 142"/>
                <p:cNvSpPr>
                  <a:spLocks/>
                </p:cNvSpPr>
                <p:nvPr/>
              </p:nvSpPr>
              <p:spPr bwMode="auto">
                <a:xfrm>
                  <a:off x="1914510" y="1671634"/>
                  <a:ext cx="388938" cy="1320800"/>
                </a:xfrm>
                <a:custGeom>
                  <a:avLst/>
                  <a:gdLst/>
                  <a:ahLst/>
                  <a:cxnLst>
                    <a:cxn ang="0">
                      <a:pos x="105" y="54"/>
                    </a:cxn>
                    <a:cxn ang="0">
                      <a:pos x="74" y="111"/>
                    </a:cxn>
                    <a:cxn ang="0">
                      <a:pos x="42" y="187"/>
                    </a:cxn>
                    <a:cxn ang="0">
                      <a:pos x="17" y="284"/>
                    </a:cxn>
                    <a:cxn ang="0">
                      <a:pos x="2" y="398"/>
                    </a:cxn>
                    <a:cxn ang="0">
                      <a:pos x="4" y="533"/>
                    </a:cxn>
                    <a:cxn ang="0">
                      <a:pos x="29" y="689"/>
                    </a:cxn>
                    <a:cxn ang="0">
                      <a:pos x="84" y="863"/>
                    </a:cxn>
                    <a:cxn ang="0">
                      <a:pos x="165" y="1050"/>
                    </a:cxn>
                    <a:cxn ang="0">
                      <a:pos x="228" y="1196"/>
                    </a:cxn>
                    <a:cxn ang="0">
                      <a:pos x="268" y="1305"/>
                    </a:cxn>
                    <a:cxn ang="0">
                      <a:pos x="289" y="1382"/>
                    </a:cxn>
                    <a:cxn ang="0">
                      <a:pos x="297" y="1439"/>
                    </a:cxn>
                    <a:cxn ang="0">
                      <a:pos x="295" y="1481"/>
                    </a:cxn>
                    <a:cxn ang="0">
                      <a:pos x="289" y="1519"/>
                    </a:cxn>
                    <a:cxn ang="0">
                      <a:pos x="285" y="1561"/>
                    </a:cxn>
                    <a:cxn ang="0">
                      <a:pos x="490" y="1664"/>
                    </a:cxn>
                    <a:cxn ang="0">
                      <a:pos x="458" y="1510"/>
                    </a:cxn>
                    <a:cxn ang="0">
                      <a:pos x="418" y="1354"/>
                    </a:cxn>
                    <a:cxn ang="0">
                      <a:pos x="369" y="1196"/>
                    </a:cxn>
                    <a:cxn ang="0">
                      <a:pos x="319" y="1044"/>
                    </a:cxn>
                    <a:cxn ang="0">
                      <a:pos x="272" y="900"/>
                    </a:cxn>
                    <a:cxn ang="0">
                      <a:pos x="230" y="768"/>
                    </a:cxn>
                    <a:cxn ang="0">
                      <a:pos x="202" y="651"/>
                    </a:cxn>
                    <a:cxn ang="0">
                      <a:pos x="186" y="556"/>
                    </a:cxn>
                    <a:cxn ang="0">
                      <a:pos x="184" y="468"/>
                    </a:cxn>
                    <a:cxn ang="0">
                      <a:pos x="186" y="383"/>
                    </a:cxn>
                    <a:cxn ang="0">
                      <a:pos x="194" y="301"/>
                    </a:cxn>
                    <a:cxn ang="0">
                      <a:pos x="207" y="223"/>
                    </a:cxn>
                    <a:cxn ang="0">
                      <a:pos x="222" y="153"/>
                    </a:cxn>
                    <a:cxn ang="0">
                      <a:pos x="241" y="90"/>
                    </a:cxn>
                    <a:cxn ang="0">
                      <a:pos x="262" y="39"/>
                    </a:cxn>
                    <a:cxn ang="0">
                      <a:pos x="285" y="0"/>
                    </a:cxn>
                    <a:cxn ang="0">
                      <a:pos x="118" y="33"/>
                    </a:cxn>
                  </a:cxnLst>
                  <a:rect l="0" t="0" r="r" b="b"/>
                  <a:pathLst>
                    <a:path w="490" h="1664">
                      <a:moveTo>
                        <a:pt x="118" y="33"/>
                      </a:moveTo>
                      <a:lnTo>
                        <a:pt x="105" y="54"/>
                      </a:lnTo>
                      <a:lnTo>
                        <a:pt x="89" y="80"/>
                      </a:lnTo>
                      <a:lnTo>
                        <a:pt x="74" y="111"/>
                      </a:lnTo>
                      <a:lnTo>
                        <a:pt x="59" y="147"/>
                      </a:lnTo>
                      <a:lnTo>
                        <a:pt x="42" y="187"/>
                      </a:lnTo>
                      <a:lnTo>
                        <a:pt x="29" y="232"/>
                      </a:lnTo>
                      <a:lnTo>
                        <a:pt x="17" y="284"/>
                      </a:lnTo>
                      <a:lnTo>
                        <a:pt x="8" y="339"/>
                      </a:lnTo>
                      <a:lnTo>
                        <a:pt x="2" y="398"/>
                      </a:lnTo>
                      <a:lnTo>
                        <a:pt x="0" y="464"/>
                      </a:lnTo>
                      <a:lnTo>
                        <a:pt x="4" y="533"/>
                      </a:lnTo>
                      <a:lnTo>
                        <a:pt x="14" y="609"/>
                      </a:lnTo>
                      <a:lnTo>
                        <a:pt x="29" y="689"/>
                      </a:lnTo>
                      <a:lnTo>
                        <a:pt x="53" y="774"/>
                      </a:lnTo>
                      <a:lnTo>
                        <a:pt x="84" y="863"/>
                      </a:lnTo>
                      <a:lnTo>
                        <a:pt x="126" y="959"/>
                      </a:lnTo>
                      <a:lnTo>
                        <a:pt x="165" y="1050"/>
                      </a:lnTo>
                      <a:lnTo>
                        <a:pt x="202" y="1128"/>
                      </a:lnTo>
                      <a:lnTo>
                        <a:pt x="228" y="1196"/>
                      </a:lnTo>
                      <a:lnTo>
                        <a:pt x="251" y="1255"/>
                      </a:lnTo>
                      <a:lnTo>
                        <a:pt x="268" y="1305"/>
                      </a:lnTo>
                      <a:lnTo>
                        <a:pt x="279" y="1346"/>
                      </a:lnTo>
                      <a:lnTo>
                        <a:pt x="289" y="1382"/>
                      </a:lnTo>
                      <a:lnTo>
                        <a:pt x="295" y="1413"/>
                      </a:lnTo>
                      <a:lnTo>
                        <a:pt x="297" y="1439"/>
                      </a:lnTo>
                      <a:lnTo>
                        <a:pt x="297" y="1460"/>
                      </a:lnTo>
                      <a:lnTo>
                        <a:pt x="295" y="1481"/>
                      </a:lnTo>
                      <a:lnTo>
                        <a:pt x="291" y="1500"/>
                      </a:lnTo>
                      <a:lnTo>
                        <a:pt x="289" y="1519"/>
                      </a:lnTo>
                      <a:lnTo>
                        <a:pt x="287" y="1540"/>
                      </a:lnTo>
                      <a:lnTo>
                        <a:pt x="285" y="1561"/>
                      </a:lnTo>
                      <a:lnTo>
                        <a:pt x="285" y="1588"/>
                      </a:lnTo>
                      <a:lnTo>
                        <a:pt x="490" y="1664"/>
                      </a:lnTo>
                      <a:lnTo>
                        <a:pt x="475" y="1588"/>
                      </a:lnTo>
                      <a:lnTo>
                        <a:pt x="458" y="1510"/>
                      </a:lnTo>
                      <a:lnTo>
                        <a:pt x="439" y="1432"/>
                      </a:lnTo>
                      <a:lnTo>
                        <a:pt x="418" y="1354"/>
                      </a:lnTo>
                      <a:lnTo>
                        <a:pt x="393" y="1274"/>
                      </a:lnTo>
                      <a:lnTo>
                        <a:pt x="369" y="1196"/>
                      </a:lnTo>
                      <a:lnTo>
                        <a:pt x="344" y="1120"/>
                      </a:lnTo>
                      <a:lnTo>
                        <a:pt x="319" y="1044"/>
                      </a:lnTo>
                      <a:lnTo>
                        <a:pt x="295" y="970"/>
                      </a:lnTo>
                      <a:lnTo>
                        <a:pt x="272" y="900"/>
                      </a:lnTo>
                      <a:lnTo>
                        <a:pt x="249" y="831"/>
                      </a:lnTo>
                      <a:lnTo>
                        <a:pt x="230" y="768"/>
                      </a:lnTo>
                      <a:lnTo>
                        <a:pt x="213" y="708"/>
                      </a:lnTo>
                      <a:lnTo>
                        <a:pt x="202" y="651"/>
                      </a:lnTo>
                      <a:lnTo>
                        <a:pt x="192" y="599"/>
                      </a:lnTo>
                      <a:lnTo>
                        <a:pt x="186" y="556"/>
                      </a:lnTo>
                      <a:lnTo>
                        <a:pt x="184" y="512"/>
                      </a:lnTo>
                      <a:lnTo>
                        <a:pt x="184" y="468"/>
                      </a:lnTo>
                      <a:lnTo>
                        <a:pt x="184" y="424"/>
                      </a:lnTo>
                      <a:lnTo>
                        <a:pt x="186" y="383"/>
                      </a:lnTo>
                      <a:lnTo>
                        <a:pt x="190" y="341"/>
                      </a:lnTo>
                      <a:lnTo>
                        <a:pt x="194" y="301"/>
                      </a:lnTo>
                      <a:lnTo>
                        <a:pt x="200" y="261"/>
                      </a:lnTo>
                      <a:lnTo>
                        <a:pt x="207" y="223"/>
                      </a:lnTo>
                      <a:lnTo>
                        <a:pt x="215" y="187"/>
                      </a:lnTo>
                      <a:lnTo>
                        <a:pt x="222" y="153"/>
                      </a:lnTo>
                      <a:lnTo>
                        <a:pt x="232" y="118"/>
                      </a:lnTo>
                      <a:lnTo>
                        <a:pt x="241" y="90"/>
                      </a:lnTo>
                      <a:lnTo>
                        <a:pt x="251" y="61"/>
                      </a:lnTo>
                      <a:lnTo>
                        <a:pt x="262" y="39"/>
                      </a:lnTo>
                      <a:lnTo>
                        <a:pt x="274" y="18"/>
                      </a:lnTo>
                      <a:lnTo>
                        <a:pt x="285" y="0"/>
                      </a:lnTo>
                      <a:lnTo>
                        <a:pt x="118" y="33"/>
                      </a:lnTo>
                      <a:lnTo>
                        <a:pt x="118" y="33"/>
                      </a:lnTo>
                      <a:close/>
                    </a:path>
                  </a:pathLst>
                </a:custGeom>
                <a:grpFill/>
                <a:ln w="9525">
                  <a:noFill/>
                  <a:round/>
                  <a:headEnd/>
                  <a:tailEnd/>
                </a:ln>
              </p:spPr>
              <p:txBody>
                <a:bodyPr/>
                <a:lstStyle/>
                <a:p>
                  <a:pPr>
                    <a:defRPr/>
                  </a:pPr>
                  <a:endParaRPr lang="en-US">
                    <a:ea typeface="+mn-ea"/>
                  </a:endParaRPr>
                </a:p>
              </p:txBody>
            </p:sp>
            <p:sp>
              <p:nvSpPr>
                <p:cNvPr id="19" name="Freeform 143"/>
                <p:cNvSpPr>
                  <a:spLocks/>
                </p:cNvSpPr>
                <p:nvPr/>
              </p:nvSpPr>
              <p:spPr bwMode="auto">
                <a:xfrm>
                  <a:off x="2004997" y="879472"/>
                  <a:ext cx="419100" cy="817563"/>
                </a:xfrm>
                <a:custGeom>
                  <a:avLst/>
                  <a:gdLst/>
                  <a:ahLst/>
                  <a:cxnLst>
                    <a:cxn ang="0">
                      <a:pos x="183" y="975"/>
                    </a:cxn>
                    <a:cxn ang="0">
                      <a:pos x="221" y="914"/>
                    </a:cxn>
                    <a:cxn ang="0">
                      <a:pos x="270" y="832"/>
                    </a:cxn>
                    <a:cxn ang="0">
                      <a:pos x="325" y="741"/>
                    </a:cxn>
                    <a:cxn ang="0">
                      <a:pos x="382" y="640"/>
                    </a:cxn>
                    <a:cxn ang="0">
                      <a:pos x="435" y="537"/>
                    </a:cxn>
                    <a:cxn ang="0">
                      <a:pos x="481" y="439"/>
                    </a:cxn>
                    <a:cxn ang="0">
                      <a:pos x="511" y="351"/>
                    </a:cxn>
                    <a:cxn ang="0">
                      <a:pos x="525" y="275"/>
                    </a:cxn>
                    <a:cxn ang="0">
                      <a:pos x="528" y="209"/>
                    </a:cxn>
                    <a:cxn ang="0">
                      <a:pos x="528" y="152"/>
                    </a:cxn>
                    <a:cxn ang="0">
                      <a:pos x="523" y="102"/>
                    </a:cxn>
                    <a:cxn ang="0">
                      <a:pos x="517" y="62"/>
                    </a:cxn>
                    <a:cxn ang="0">
                      <a:pos x="509" y="30"/>
                    </a:cxn>
                    <a:cxn ang="0">
                      <a:pos x="502" y="11"/>
                    </a:cxn>
                    <a:cxn ang="0">
                      <a:pos x="498" y="0"/>
                    </a:cxn>
                    <a:cxn ang="0">
                      <a:pos x="414" y="0"/>
                    </a:cxn>
                    <a:cxn ang="0">
                      <a:pos x="414" y="15"/>
                    </a:cxn>
                    <a:cxn ang="0">
                      <a:pos x="416" y="60"/>
                    </a:cxn>
                    <a:cxn ang="0">
                      <a:pos x="418" y="127"/>
                    </a:cxn>
                    <a:cxn ang="0">
                      <a:pos x="414" y="211"/>
                    </a:cxn>
                    <a:cxn ang="0">
                      <a:pos x="405" y="302"/>
                    </a:cxn>
                    <a:cxn ang="0">
                      <a:pos x="386" y="397"/>
                    </a:cxn>
                    <a:cxn ang="0">
                      <a:pos x="354" y="488"/>
                    </a:cxn>
                    <a:cxn ang="0">
                      <a:pos x="306" y="570"/>
                    </a:cxn>
                    <a:cxn ang="0">
                      <a:pos x="255" y="642"/>
                    </a:cxn>
                    <a:cxn ang="0">
                      <a:pos x="207" y="710"/>
                    </a:cxn>
                    <a:cxn ang="0">
                      <a:pos x="162" y="775"/>
                    </a:cxn>
                    <a:cxn ang="0">
                      <a:pos x="122" y="836"/>
                    </a:cxn>
                    <a:cxn ang="0">
                      <a:pos x="86" y="893"/>
                    </a:cxn>
                    <a:cxn ang="0">
                      <a:pos x="53" y="944"/>
                    </a:cxn>
                    <a:cxn ang="0">
                      <a:pos x="25" y="990"/>
                    </a:cxn>
                    <a:cxn ang="0">
                      <a:pos x="0" y="1030"/>
                    </a:cxn>
                    <a:cxn ang="0">
                      <a:pos x="171" y="997"/>
                    </a:cxn>
                  </a:cxnLst>
                  <a:rect l="0" t="0" r="r" b="b"/>
                  <a:pathLst>
                    <a:path w="528" h="1030">
                      <a:moveTo>
                        <a:pt x="171" y="997"/>
                      </a:moveTo>
                      <a:lnTo>
                        <a:pt x="183" y="975"/>
                      </a:lnTo>
                      <a:lnTo>
                        <a:pt x="200" y="946"/>
                      </a:lnTo>
                      <a:lnTo>
                        <a:pt x="221" y="914"/>
                      </a:lnTo>
                      <a:lnTo>
                        <a:pt x="243" y="876"/>
                      </a:lnTo>
                      <a:lnTo>
                        <a:pt x="270" y="832"/>
                      </a:lnTo>
                      <a:lnTo>
                        <a:pt x="297" y="788"/>
                      </a:lnTo>
                      <a:lnTo>
                        <a:pt x="325" y="741"/>
                      </a:lnTo>
                      <a:lnTo>
                        <a:pt x="354" y="691"/>
                      </a:lnTo>
                      <a:lnTo>
                        <a:pt x="382" y="640"/>
                      </a:lnTo>
                      <a:lnTo>
                        <a:pt x="411" y="589"/>
                      </a:lnTo>
                      <a:lnTo>
                        <a:pt x="435" y="537"/>
                      </a:lnTo>
                      <a:lnTo>
                        <a:pt x="460" y="488"/>
                      </a:lnTo>
                      <a:lnTo>
                        <a:pt x="481" y="439"/>
                      </a:lnTo>
                      <a:lnTo>
                        <a:pt x="498" y="393"/>
                      </a:lnTo>
                      <a:lnTo>
                        <a:pt x="511" y="351"/>
                      </a:lnTo>
                      <a:lnTo>
                        <a:pt x="521" y="313"/>
                      </a:lnTo>
                      <a:lnTo>
                        <a:pt x="525" y="275"/>
                      </a:lnTo>
                      <a:lnTo>
                        <a:pt x="526" y="241"/>
                      </a:lnTo>
                      <a:lnTo>
                        <a:pt x="528" y="209"/>
                      </a:lnTo>
                      <a:lnTo>
                        <a:pt x="528" y="178"/>
                      </a:lnTo>
                      <a:lnTo>
                        <a:pt x="528" y="152"/>
                      </a:lnTo>
                      <a:lnTo>
                        <a:pt x="526" y="125"/>
                      </a:lnTo>
                      <a:lnTo>
                        <a:pt x="523" y="102"/>
                      </a:lnTo>
                      <a:lnTo>
                        <a:pt x="521" y="81"/>
                      </a:lnTo>
                      <a:lnTo>
                        <a:pt x="517" y="62"/>
                      </a:lnTo>
                      <a:lnTo>
                        <a:pt x="513" y="45"/>
                      </a:lnTo>
                      <a:lnTo>
                        <a:pt x="509" y="30"/>
                      </a:lnTo>
                      <a:lnTo>
                        <a:pt x="506" y="20"/>
                      </a:lnTo>
                      <a:lnTo>
                        <a:pt x="502" y="11"/>
                      </a:lnTo>
                      <a:lnTo>
                        <a:pt x="500" y="5"/>
                      </a:lnTo>
                      <a:lnTo>
                        <a:pt x="498" y="0"/>
                      </a:lnTo>
                      <a:lnTo>
                        <a:pt x="498" y="0"/>
                      </a:lnTo>
                      <a:lnTo>
                        <a:pt x="414" y="0"/>
                      </a:lnTo>
                      <a:lnTo>
                        <a:pt x="414" y="3"/>
                      </a:lnTo>
                      <a:lnTo>
                        <a:pt x="414" y="15"/>
                      </a:lnTo>
                      <a:lnTo>
                        <a:pt x="416" y="34"/>
                      </a:lnTo>
                      <a:lnTo>
                        <a:pt x="416" y="60"/>
                      </a:lnTo>
                      <a:lnTo>
                        <a:pt x="418" y="91"/>
                      </a:lnTo>
                      <a:lnTo>
                        <a:pt x="418" y="127"/>
                      </a:lnTo>
                      <a:lnTo>
                        <a:pt x="416" y="167"/>
                      </a:lnTo>
                      <a:lnTo>
                        <a:pt x="414" y="211"/>
                      </a:lnTo>
                      <a:lnTo>
                        <a:pt x="411" y="256"/>
                      </a:lnTo>
                      <a:lnTo>
                        <a:pt x="405" y="302"/>
                      </a:lnTo>
                      <a:lnTo>
                        <a:pt x="395" y="349"/>
                      </a:lnTo>
                      <a:lnTo>
                        <a:pt x="386" y="397"/>
                      </a:lnTo>
                      <a:lnTo>
                        <a:pt x="371" y="442"/>
                      </a:lnTo>
                      <a:lnTo>
                        <a:pt x="354" y="488"/>
                      </a:lnTo>
                      <a:lnTo>
                        <a:pt x="333" y="532"/>
                      </a:lnTo>
                      <a:lnTo>
                        <a:pt x="306" y="570"/>
                      </a:lnTo>
                      <a:lnTo>
                        <a:pt x="279" y="606"/>
                      </a:lnTo>
                      <a:lnTo>
                        <a:pt x="255" y="642"/>
                      </a:lnTo>
                      <a:lnTo>
                        <a:pt x="230" y="676"/>
                      </a:lnTo>
                      <a:lnTo>
                        <a:pt x="207" y="710"/>
                      </a:lnTo>
                      <a:lnTo>
                        <a:pt x="183" y="743"/>
                      </a:lnTo>
                      <a:lnTo>
                        <a:pt x="162" y="775"/>
                      </a:lnTo>
                      <a:lnTo>
                        <a:pt x="141" y="807"/>
                      </a:lnTo>
                      <a:lnTo>
                        <a:pt x="122" y="836"/>
                      </a:lnTo>
                      <a:lnTo>
                        <a:pt x="103" y="864"/>
                      </a:lnTo>
                      <a:lnTo>
                        <a:pt x="86" y="893"/>
                      </a:lnTo>
                      <a:lnTo>
                        <a:pt x="69" y="920"/>
                      </a:lnTo>
                      <a:lnTo>
                        <a:pt x="53" y="944"/>
                      </a:lnTo>
                      <a:lnTo>
                        <a:pt x="38" y="967"/>
                      </a:lnTo>
                      <a:lnTo>
                        <a:pt x="25" y="990"/>
                      </a:lnTo>
                      <a:lnTo>
                        <a:pt x="12" y="1011"/>
                      </a:lnTo>
                      <a:lnTo>
                        <a:pt x="0" y="1030"/>
                      </a:lnTo>
                      <a:lnTo>
                        <a:pt x="171" y="997"/>
                      </a:lnTo>
                      <a:lnTo>
                        <a:pt x="171" y="997"/>
                      </a:lnTo>
                      <a:close/>
                    </a:path>
                  </a:pathLst>
                </a:custGeom>
                <a:grpFill/>
                <a:ln w="9525">
                  <a:noFill/>
                  <a:round/>
                  <a:headEnd/>
                  <a:tailEnd/>
                </a:ln>
              </p:spPr>
              <p:txBody>
                <a:bodyPr/>
                <a:lstStyle/>
                <a:p>
                  <a:pPr>
                    <a:defRPr/>
                  </a:pPr>
                  <a:endParaRPr lang="en-US">
                    <a:ea typeface="+mn-ea"/>
                  </a:endParaRPr>
                </a:p>
              </p:txBody>
            </p:sp>
          </p:grpSp>
          <p:grpSp>
            <p:nvGrpSpPr>
              <p:cNvPr id="15" name="Group 198"/>
              <p:cNvGrpSpPr/>
              <p:nvPr/>
            </p:nvGrpSpPr>
            <p:grpSpPr>
              <a:xfrm>
                <a:off x="1862122" y="873122"/>
                <a:ext cx="506413" cy="2070100"/>
                <a:chOff x="1862122" y="873122"/>
                <a:chExt cx="506413" cy="2070100"/>
              </a:xfrm>
              <a:solidFill>
                <a:srgbClr val="FFC000"/>
              </a:solidFill>
            </p:grpSpPr>
            <p:sp>
              <p:nvSpPr>
                <p:cNvPr id="16" name="Freeform 164"/>
                <p:cNvSpPr>
                  <a:spLocks/>
                </p:cNvSpPr>
                <p:nvPr/>
              </p:nvSpPr>
              <p:spPr bwMode="auto">
                <a:xfrm>
                  <a:off x="1965310" y="873122"/>
                  <a:ext cx="403225" cy="822325"/>
                </a:xfrm>
                <a:custGeom>
                  <a:avLst/>
                  <a:gdLst/>
                  <a:ahLst/>
                  <a:cxnLst>
                    <a:cxn ang="0">
                      <a:pos x="137" y="977"/>
                    </a:cxn>
                    <a:cxn ang="0">
                      <a:pos x="209" y="874"/>
                    </a:cxn>
                    <a:cxn ang="0">
                      <a:pos x="273" y="779"/>
                    </a:cxn>
                    <a:cxn ang="0">
                      <a:pos x="330" y="692"/>
                    </a:cxn>
                    <a:cxn ang="0">
                      <a:pos x="380" y="608"/>
                    </a:cxn>
                    <a:cxn ang="0">
                      <a:pos x="422" y="525"/>
                    </a:cxn>
                    <a:cxn ang="0">
                      <a:pos x="454" y="441"/>
                    </a:cxn>
                    <a:cxn ang="0">
                      <a:pos x="480" y="353"/>
                    </a:cxn>
                    <a:cxn ang="0">
                      <a:pos x="498" y="266"/>
                    </a:cxn>
                    <a:cxn ang="0">
                      <a:pos x="505" y="190"/>
                    </a:cxn>
                    <a:cxn ang="0">
                      <a:pos x="509" y="131"/>
                    </a:cxn>
                    <a:cxn ang="0">
                      <a:pos x="507" y="85"/>
                    </a:cxn>
                    <a:cxn ang="0">
                      <a:pos x="501" y="51"/>
                    </a:cxn>
                    <a:cxn ang="0">
                      <a:pos x="496" y="27"/>
                    </a:cxn>
                    <a:cxn ang="0">
                      <a:pos x="490" y="13"/>
                    </a:cxn>
                    <a:cxn ang="0">
                      <a:pos x="486" y="8"/>
                    </a:cxn>
                    <a:cxn ang="0">
                      <a:pos x="403" y="2"/>
                    </a:cxn>
                    <a:cxn ang="0">
                      <a:pos x="403" y="21"/>
                    </a:cxn>
                    <a:cxn ang="0">
                      <a:pos x="403" y="59"/>
                    </a:cxn>
                    <a:cxn ang="0">
                      <a:pos x="403" y="108"/>
                    </a:cxn>
                    <a:cxn ang="0">
                      <a:pos x="399" y="171"/>
                    </a:cxn>
                    <a:cxn ang="0">
                      <a:pos x="393" y="243"/>
                    </a:cxn>
                    <a:cxn ang="0">
                      <a:pos x="382" y="321"/>
                    </a:cxn>
                    <a:cxn ang="0">
                      <a:pos x="366" y="405"/>
                    </a:cxn>
                    <a:cxn ang="0">
                      <a:pos x="344" y="490"/>
                    </a:cxn>
                    <a:cxn ang="0">
                      <a:pos x="313" y="566"/>
                    </a:cxn>
                    <a:cxn ang="0">
                      <a:pos x="275" y="637"/>
                    </a:cxn>
                    <a:cxn ang="0">
                      <a:pos x="232" y="705"/>
                    </a:cxn>
                    <a:cxn ang="0">
                      <a:pos x="184" y="772"/>
                    </a:cxn>
                    <a:cxn ang="0">
                      <a:pos x="133" y="840"/>
                    </a:cxn>
                    <a:cxn ang="0">
                      <a:pos x="80" y="912"/>
                    </a:cxn>
                    <a:cxn ang="0">
                      <a:pos x="26" y="992"/>
                    </a:cxn>
                    <a:cxn ang="0">
                      <a:pos x="99" y="1032"/>
                    </a:cxn>
                  </a:cxnLst>
                  <a:rect l="0" t="0" r="r" b="b"/>
                  <a:pathLst>
                    <a:path w="509" h="1036">
                      <a:moveTo>
                        <a:pt x="99" y="1032"/>
                      </a:moveTo>
                      <a:lnTo>
                        <a:pt x="137" y="977"/>
                      </a:lnTo>
                      <a:lnTo>
                        <a:pt x="175" y="926"/>
                      </a:lnTo>
                      <a:lnTo>
                        <a:pt x="209" y="874"/>
                      </a:lnTo>
                      <a:lnTo>
                        <a:pt x="243" y="827"/>
                      </a:lnTo>
                      <a:lnTo>
                        <a:pt x="273" y="779"/>
                      </a:lnTo>
                      <a:lnTo>
                        <a:pt x="304" y="736"/>
                      </a:lnTo>
                      <a:lnTo>
                        <a:pt x="330" y="692"/>
                      </a:lnTo>
                      <a:lnTo>
                        <a:pt x="357" y="650"/>
                      </a:lnTo>
                      <a:lnTo>
                        <a:pt x="380" y="608"/>
                      </a:lnTo>
                      <a:lnTo>
                        <a:pt x="401" y="566"/>
                      </a:lnTo>
                      <a:lnTo>
                        <a:pt x="422" y="525"/>
                      </a:lnTo>
                      <a:lnTo>
                        <a:pt x="439" y="483"/>
                      </a:lnTo>
                      <a:lnTo>
                        <a:pt x="454" y="441"/>
                      </a:lnTo>
                      <a:lnTo>
                        <a:pt x="469" y="399"/>
                      </a:lnTo>
                      <a:lnTo>
                        <a:pt x="480" y="353"/>
                      </a:lnTo>
                      <a:lnTo>
                        <a:pt x="490" y="310"/>
                      </a:lnTo>
                      <a:lnTo>
                        <a:pt x="498" y="266"/>
                      </a:lnTo>
                      <a:lnTo>
                        <a:pt x="503" y="226"/>
                      </a:lnTo>
                      <a:lnTo>
                        <a:pt x="505" y="190"/>
                      </a:lnTo>
                      <a:lnTo>
                        <a:pt x="509" y="160"/>
                      </a:lnTo>
                      <a:lnTo>
                        <a:pt x="509" y="131"/>
                      </a:lnTo>
                      <a:lnTo>
                        <a:pt x="509" y="106"/>
                      </a:lnTo>
                      <a:lnTo>
                        <a:pt x="507" y="85"/>
                      </a:lnTo>
                      <a:lnTo>
                        <a:pt x="505" y="66"/>
                      </a:lnTo>
                      <a:lnTo>
                        <a:pt x="501" y="51"/>
                      </a:lnTo>
                      <a:lnTo>
                        <a:pt x="499" y="38"/>
                      </a:lnTo>
                      <a:lnTo>
                        <a:pt x="496" y="27"/>
                      </a:lnTo>
                      <a:lnTo>
                        <a:pt x="492" y="19"/>
                      </a:lnTo>
                      <a:lnTo>
                        <a:pt x="490" y="13"/>
                      </a:lnTo>
                      <a:lnTo>
                        <a:pt x="488" y="9"/>
                      </a:lnTo>
                      <a:lnTo>
                        <a:pt x="486" y="8"/>
                      </a:lnTo>
                      <a:lnTo>
                        <a:pt x="403" y="0"/>
                      </a:lnTo>
                      <a:lnTo>
                        <a:pt x="403" y="2"/>
                      </a:lnTo>
                      <a:lnTo>
                        <a:pt x="403" y="9"/>
                      </a:lnTo>
                      <a:lnTo>
                        <a:pt x="403" y="21"/>
                      </a:lnTo>
                      <a:lnTo>
                        <a:pt x="403" y="38"/>
                      </a:lnTo>
                      <a:lnTo>
                        <a:pt x="403" y="59"/>
                      </a:lnTo>
                      <a:lnTo>
                        <a:pt x="403" y="82"/>
                      </a:lnTo>
                      <a:lnTo>
                        <a:pt x="403" y="108"/>
                      </a:lnTo>
                      <a:lnTo>
                        <a:pt x="403" y="139"/>
                      </a:lnTo>
                      <a:lnTo>
                        <a:pt x="399" y="171"/>
                      </a:lnTo>
                      <a:lnTo>
                        <a:pt x="397" y="207"/>
                      </a:lnTo>
                      <a:lnTo>
                        <a:pt x="393" y="243"/>
                      </a:lnTo>
                      <a:lnTo>
                        <a:pt x="389" y="281"/>
                      </a:lnTo>
                      <a:lnTo>
                        <a:pt x="382" y="321"/>
                      </a:lnTo>
                      <a:lnTo>
                        <a:pt x="376" y="363"/>
                      </a:lnTo>
                      <a:lnTo>
                        <a:pt x="366" y="405"/>
                      </a:lnTo>
                      <a:lnTo>
                        <a:pt x="355" y="449"/>
                      </a:lnTo>
                      <a:lnTo>
                        <a:pt x="344" y="490"/>
                      </a:lnTo>
                      <a:lnTo>
                        <a:pt x="328" y="528"/>
                      </a:lnTo>
                      <a:lnTo>
                        <a:pt x="313" y="566"/>
                      </a:lnTo>
                      <a:lnTo>
                        <a:pt x="296" y="603"/>
                      </a:lnTo>
                      <a:lnTo>
                        <a:pt x="275" y="637"/>
                      </a:lnTo>
                      <a:lnTo>
                        <a:pt x="254" y="673"/>
                      </a:lnTo>
                      <a:lnTo>
                        <a:pt x="232" y="705"/>
                      </a:lnTo>
                      <a:lnTo>
                        <a:pt x="209" y="739"/>
                      </a:lnTo>
                      <a:lnTo>
                        <a:pt x="184" y="772"/>
                      </a:lnTo>
                      <a:lnTo>
                        <a:pt x="159" y="806"/>
                      </a:lnTo>
                      <a:lnTo>
                        <a:pt x="133" y="840"/>
                      </a:lnTo>
                      <a:lnTo>
                        <a:pt x="108" y="876"/>
                      </a:lnTo>
                      <a:lnTo>
                        <a:pt x="80" y="912"/>
                      </a:lnTo>
                      <a:lnTo>
                        <a:pt x="53" y="950"/>
                      </a:lnTo>
                      <a:lnTo>
                        <a:pt x="26" y="992"/>
                      </a:lnTo>
                      <a:lnTo>
                        <a:pt x="0" y="1036"/>
                      </a:lnTo>
                      <a:lnTo>
                        <a:pt x="99" y="1032"/>
                      </a:lnTo>
                      <a:lnTo>
                        <a:pt x="99" y="1032"/>
                      </a:lnTo>
                      <a:close/>
                    </a:path>
                  </a:pathLst>
                </a:custGeom>
                <a:grpFill/>
                <a:ln w="9525">
                  <a:noFill/>
                  <a:round/>
                  <a:headEnd/>
                  <a:tailEnd/>
                </a:ln>
              </p:spPr>
              <p:txBody>
                <a:bodyPr/>
                <a:lstStyle/>
                <a:p>
                  <a:pPr>
                    <a:defRPr/>
                  </a:pPr>
                  <a:endParaRPr lang="en-US">
                    <a:ea typeface="+mn-ea"/>
                  </a:endParaRPr>
                </a:p>
              </p:txBody>
            </p:sp>
            <p:sp>
              <p:nvSpPr>
                <p:cNvPr id="17" name="Freeform 165"/>
                <p:cNvSpPr>
                  <a:spLocks/>
                </p:cNvSpPr>
                <p:nvPr/>
              </p:nvSpPr>
              <p:spPr bwMode="auto">
                <a:xfrm>
                  <a:off x="1862122" y="1676397"/>
                  <a:ext cx="323850" cy="1266825"/>
                </a:xfrm>
                <a:custGeom>
                  <a:avLst/>
                  <a:gdLst/>
                  <a:ahLst/>
                  <a:cxnLst>
                    <a:cxn ang="0">
                      <a:pos x="100" y="80"/>
                    </a:cxn>
                    <a:cxn ang="0">
                      <a:pos x="51" y="192"/>
                    </a:cxn>
                    <a:cxn ang="0">
                      <a:pos x="19" y="301"/>
                    </a:cxn>
                    <a:cxn ang="0">
                      <a:pos x="3" y="409"/>
                    </a:cxn>
                    <a:cxn ang="0">
                      <a:pos x="2" y="513"/>
                    </a:cxn>
                    <a:cxn ang="0">
                      <a:pos x="15" y="622"/>
                    </a:cxn>
                    <a:cxn ang="0">
                      <a:pos x="40" y="734"/>
                    </a:cxn>
                    <a:cxn ang="0">
                      <a:pos x="76" y="852"/>
                    </a:cxn>
                    <a:cxn ang="0">
                      <a:pos x="121" y="977"/>
                    </a:cxn>
                    <a:cxn ang="0">
                      <a:pos x="159" y="1084"/>
                    </a:cxn>
                    <a:cxn ang="0">
                      <a:pos x="190" y="1173"/>
                    </a:cxn>
                    <a:cxn ang="0">
                      <a:pos x="212" y="1249"/>
                    </a:cxn>
                    <a:cxn ang="0">
                      <a:pos x="228" y="1316"/>
                    </a:cxn>
                    <a:cxn ang="0">
                      <a:pos x="239" y="1378"/>
                    </a:cxn>
                    <a:cxn ang="0">
                      <a:pos x="248" y="1443"/>
                    </a:cxn>
                    <a:cxn ang="0">
                      <a:pos x="254" y="1515"/>
                    </a:cxn>
                    <a:cxn ang="0">
                      <a:pos x="258" y="1555"/>
                    </a:cxn>
                    <a:cxn ang="0">
                      <a:pos x="266" y="1557"/>
                    </a:cxn>
                    <a:cxn ang="0">
                      <a:pos x="279" y="1561"/>
                    </a:cxn>
                    <a:cxn ang="0">
                      <a:pos x="300" y="1568"/>
                    </a:cxn>
                    <a:cxn ang="0">
                      <a:pos x="323" y="1574"/>
                    </a:cxn>
                    <a:cxn ang="0">
                      <a:pos x="347" y="1582"/>
                    </a:cxn>
                    <a:cxn ang="0">
                      <a:pos x="372" y="1587"/>
                    </a:cxn>
                    <a:cxn ang="0">
                      <a:pos x="395" y="1595"/>
                    </a:cxn>
                    <a:cxn ang="0">
                      <a:pos x="395" y="1496"/>
                    </a:cxn>
                    <a:cxn ang="0">
                      <a:pos x="349" y="1300"/>
                    </a:cxn>
                    <a:cxn ang="0">
                      <a:pos x="286" y="1110"/>
                    </a:cxn>
                    <a:cxn ang="0">
                      <a:pos x="222" y="918"/>
                    </a:cxn>
                    <a:cxn ang="0">
                      <a:pos x="167" y="726"/>
                    </a:cxn>
                    <a:cxn ang="0">
                      <a:pos x="133" y="529"/>
                    </a:cxn>
                    <a:cxn ang="0">
                      <a:pos x="136" y="325"/>
                    </a:cxn>
                    <a:cxn ang="0">
                      <a:pos x="186" y="112"/>
                    </a:cxn>
                    <a:cxn ang="0">
                      <a:pos x="226" y="2"/>
                    </a:cxn>
                    <a:cxn ang="0">
                      <a:pos x="210" y="6"/>
                    </a:cxn>
                    <a:cxn ang="0">
                      <a:pos x="193" y="10"/>
                    </a:cxn>
                    <a:cxn ang="0">
                      <a:pos x="176" y="14"/>
                    </a:cxn>
                    <a:cxn ang="0">
                      <a:pos x="161" y="15"/>
                    </a:cxn>
                    <a:cxn ang="0">
                      <a:pos x="148" y="19"/>
                    </a:cxn>
                    <a:cxn ang="0">
                      <a:pos x="138" y="21"/>
                    </a:cxn>
                    <a:cxn ang="0">
                      <a:pos x="133" y="21"/>
                    </a:cxn>
                    <a:cxn ang="0">
                      <a:pos x="133" y="21"/>
                    </a:cxn>
                  </a:cxnLst>
                  <a:rect l="0" t="0" r="r" b="b"/>
                  <a:pathLst>
                    <a:path w="406" h="1597">
                      <a:moveTo>
                        <a:pt x="133" y="21"/>
                      </a:moveTo>
                      <a:lnTo>
                        <a:pt x="100" y="80"/>
                      </a:lnTo>
                      <a:lnTo>
                        <a:pt x="74" y="137"/>
                      </a:lnTo>
                      <a:lnTo>
                        <a:pt x="51" y="192"/>
                      </a:lnTo>
                      <a:lnTo>
                        <a:pt x="32" y="247"/>
                      </a:lnTo>
                      <a:lnTo>
                        <a:pt x="19" y="301"/>
                      </a:lnTo>
                      <a:lnTo>
                        <a:pt x="9" y="356"/>
                      </a:lnTo>
                      <a:lnTo>
                        <a:pt x="3" y="409"/>
                      </a:lnTo>
                      <a:lnTo>
                        <a:pt x="0" y="462"/>
                      </a:lnTo>
                      <a:lnTo>
                        <a:pt x="2" y="513"/>
                      </a:lnTo>
                      <a:lnTo>
                        <a:pt x="7" y="569"/>
                      </a:lnTo>
                      <a:lnTo>
                        <a:pt x="15" y="622"/>
                      </a:lnTo>
                      <a:lnTo>
                        <a:pt x="26" y="679"/>
                      </a:lnTo>
                      <a:lnTo>
                        <a:pt x="40" y="734"/>
                      </a:lnTo>
                      <a:lnTo>
                        <a:pt x="57" y="793"/>
                      </a:lnTo>
                      <a:lnTo>
                        <a:pt x="76" y="852"/>
                      </a:lnTo>
                      <a:lnTo>
                        <a:pt x="98" y="915"/>
                      </a:lnTo>
                      <a:lnTo>
                        <a:pt x="121" y="977"/>
                      </a:lnTo>
                      <a:lnTo>
                        <a:pt x="142" y="1032"/>
                      </a:lnTo>
                      <a:lnTo>
                        <a:pt x="159" y="1084"/>
                      </a:lnTo>
                      <a:lnTo>
                        <a:pt x="176" y="1131"/>
                      </a:lnTo>
                      <a:lnTo>
                        <a:pt x="190" y="1173"/>
                      </a:lnTo>
                      <a:lnTo>
                        <a:pt x="201" y="1213"/>
                      </a:lnTo>
                      <a:lnTo>
                        <a:pt x="212" y="1249"/>
                      </a:lnTo>
                      <a:lnTo>
                        <a:pt x="222" y="1283"/>
                      </a:lnTo>
                      <a:lnTo>
                        <a:pt x="228" y="1316"/>
                      </a:lnTo>
                      <a:lnTo>
                        <a:pt x="235" y="1348"/>
                      </a:lnTo>
                      <a:lnTo>
                        <a:pt x="239" y="1378"/>
                      </a:lnTo>
                      <a:lnTo>
                        <a:pt x="245" y="1411"/>
                      </a:lnTo>
                      <a:lnTo>
                        <a:pt x="248" y="1443"/>
                      </a:lnTo>
                      <a:lnTo>
                        <a:pt x="252" y="1479"/>
                      </a:lnTo>
                      <a:lnTo>
                        <a:pt x="254" y="1515"/>
                      </a:lnTo>
                      <a:lnTo>
                        <a:pt x="256" y="1555"/>
                      </a:lnTo>
                      <a:lnTo>
                        <a:pt x="258" y="1555"/>
                      </a:lnTo>
                      <a:lnTo>
                        <a:pt x="260" y="1555"/>
                      </a:lnTo>
                      <a:lnTo>
                        <a:pt x="266" y="1557"/>
                      </a:lnTo>
                      <a:lnTo>
                        <a:pt x="271" y="1559"/>
                      </a:lnTo>
                      <a:lnTo>
                        <a:pt x="279" y="1561"/>
                      </a:lnTo>
                      <a:lnTo>
                        <a:pt x="288" y="1565"/>
                      </a:lnTo>
                      <a:lnTo>
                        <a:pt x="300" y="1568"/>
                      </a:lnTo>
                      <a:lnTo>
                        <a:pt x="311" y="1572"/>
                      </a:lnTo>
                      <a:lnTo>
                        <a:pt x="323" y="1574"/>
                      </a:lnTo>
                      <a:lnTo>
                        <a:pt x="334" y="1578"/>
                      </a:lnTo>
                      <a:lnTo>
                        <a:pt x="347" y="1582"/>
                      </a:lnTo>
                      <a:lnTo>
                        <a:pt x="361" y="1586"/>
                      </a:lnTo>
                      <a:lnTo>
                        <a:pt x="372" y="1587"/>
                      </a:lnTo>
                      <a:lnTo>
                        <a:pt x="383" y="1591"/>
                      </a:lnTo>
                      <a:lnTo>
                        <a:pt x="395" y="1595"/>
                      </a:lnTo>
                      <a:lnTo>
                        <a:pt x="406" y="1597"/>
                      </a:lnTo>
                      <a:lnTo>
                        <a:pt x="395" y="1496"/>
                      </a:lnTo>
                      <a:lnTo>
                        <a:pt x="374" y="1399"/>
                      </a:lnTo>
                      <a:lnTo>
                        <a:pt x="349" y="1300"/>
                      </a:lnTo>
                      <a:lnTo>
                        <a:pt x="319" y="1205"/>
                      </a:lnTo>
                      <a:lnTo>
                        <a:pt x="286" y="1110"/>
                      </a:lnTo>
                      <a:lnTo>
                        <a:pt x="254" y="1015"/>
                      </a:lnTo>
                      <a:lnTo>
                        <a:pt x="222" y="918"/>
                      </a:lnTo>
                      <a:lnTo>
                        <a:pt x="193" y="823"/>
                      </a:lnTo>
                      <a:lnTo>
                        <a:pt x="167" y="726"/>
                      </a:lnTo>
                      <a:lnTo>
                        <a:pt x="146" y="629"/>
                      </a:lnTo>
                      <a:lnTo>
                        <a:pt x="133" y="529"/>
                      </a:lnTo>
                      <a:lnTo>
                        <a:pt x="129" y="428"/>
                      </a:lnTo>
                      <a:lnTo>
                        <a:pt x="136" y="325"/>
                      </a:lnTo>
                      <a:lnTo>
                        <a:pt x="153" y="221"/>
                      </a:lnTo>
                      <a:lnTo>
                        <a:pt x="186" y="112"/>
                      </a:lnTo>
                      <a:lnTo>
                        <a:pt x="235" y="0"/>
                      </a:lnTo>
                      <a:lnTo>
                        <a:pt x="226" y="2"/>
                      </a:lnTo>
                      <a:lnTo>
                        <a:pt x="218" y="4"/>
                      </a:lnTo>
                      <a:lnTo>
                        <a:pt x="210" y="6"/>
                      </a:lnTo>
                      <a:lnTo>
                        <a:pt x="201" y="8"/>
                      </a:lnTo>
                      <a:lnTo>
                        <a:pt x="193" y="10"/>
                      </a:lnTo>
                      <a:lnTo>
                        <a:pt x="184" y="12"/>
                      </a:lnTo>
                      <a:lnTo>
                        <a:pt x="176" y="14"/>
                      </a:lnTo>
                      <a:lnTo>
                        <a:pt x="169" y="15"/>
                      </a:lnTo>
                      <a:lnTo>
                        <a:pt x="161" y="15"/>
                      </a:lnTo>
                      <a:lnTo>
                        <a:pt x="153" y="17"/>
                      </a:lnTo>
                      <a:lnTo>
                        <a:pt x="148" y="19"/>
                      </a:lnTo>
                      <a:lnTo>
                        <a:pt x="142" y="19"/>
                      </a:lnTo>
                      <a:lnTo>
                        <a:pt x="138" y="21"/>
                      </a:lnTo>
                      <a:lnTo>
                        <a:pt x="134" y="21"/>
                      </a:lnTo>
                      <a:lnTo>
                        <a:pt x="133" y="21"/>
                      </a:lnTo>
                      <a:lnTo>
                        <a:pt x="133" y="21"/>
                      </a:lnTo>
                      <a:lnTo>
                        <a:pt x="133" y="21"/>
                      </a:lnTo>
                      <a:close/>
                    </a:path>
                  </a:pathLst>
                </a:custGeom>
                <a:grpFill/>
                <a:ln w="9525">
                  <a:noFill/>
                  <a:round/>
                  <a:headEnd/>
                  <a:tailEnd/>
                </a:ln>
              </p:spPr>
              <p:txBody>
                <a:bodyPr/>
                <a:lstStyle/>
                <a:p>
                  <a:pPr>
                    <a:defRPr/>
                  </a:pPr>
                  <a:endParaRPr lang="en-US">
                    <a:ea typeface="+mn-ea"/>
                  </a:endParaRPr>
                </a:p>
              </p:txBody>
            </p:sp>
          </p:grpSp>
        </p:grpSp>
      </p:grpSp>
      <p:grpSp>
        <p:nvGrpSpPr>
          <p:cNvPr id="26" name="Group 235"/>
          <p:cNvGrpSpPr>
            <a:grpSpLocks/>
          </p:cNvGrpSpPr>
          <p:nvPr/>
        </p:nvGrpSpPr>
        <p:grpSpPr bwMode="auto">
          <a:xfrm>
            <a:off x="4814887" y="2514600"/>
            <a:ext cx="2786063" cy="2649537"/>
            <a:chOff x="4857752" y="1240290"/>
            <a:chExt cx="2786082" cy="2648633"/>
          </a:xfrm>
        </p:grpSpPr>
        <p:sp>
          <p:nvSpPr>
            <p:cNvPr id="27" name="Rectangle 26"/>
            <p:cNvSpPr/>
            <p:nvPr/>
          </p:nvSpPr>
          <p:spPr>
            <a:xfrm>
              <a:off x="4857752" y="1240290"/>
              <a:ext cx="2786082" cy="242963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14" descr="C:\Documents and Settings\ziegeler\Local Settings\Temporary Internet Files\Content.IE5\HQQHT7RS\MCj03527930000[1].wmf"/>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4944817" y="2669050"/>
              <a:ext cx="709695" cy="719670"/>
            </a:xfrm>
            <a:prstGeom prst="rect">
              <a:avLst/>
            </a:prstGeom>
            <a:noFill/>
          </p:spPr>
        </p:pic>
        <p:pic>
          <p:nvPicPr>
            <p:cNvPr id="29" name="Picture 14" descr="C:\Documents and Settings\ziegeler\Local Settings\Temporary Internet Files\Content.IE5\HQQHT7RS\MCj03527930000[1].wmf"/>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flipH="1">
              <a:off x="6286512" y="1854636"/>
              <a:ext cx="857475" cy="903059"/>
            </a:xfrm>
            <a:prstGeom prst="rect">
              <a:avLst/>
            </a:prstGeom>
            <a:noFill/>
          </p:spPr>
        </p:pic>
        <p:grpSp>
          <p:nvGrpSpPr>
            <p:cNvPr id="30" name="Group 203"/>
            <p:cNvGrpSpPr>
              <a:grpSpLocks/>
            </p:cNvGrpSpPr>
            <p:nvPr/>
          </p:nvGrpSpPr>
          <p:grpSpPr bwMode="auto">
            <a:xfrm rot="-1982902">
              <a:off x="5729078" y="1251837"/>
              <a:ext cx="929570" cy="2637086"/>
              <a:chOff x="1862122" y="873122"/>
              <a:chExt cx="738188" cy="2163763"/>
            </a:xfrm>
          </p:grpSpPr>
          <p:grpSp>
            <p:nvGrpSpPr>
              <p:cNvPr id="31" name="Group 202"/>
              <p:cNvGrpSpPr/>
              <p:nvPr/>
            </p:nvGrpSpPr>
            <p:grpSpPr>
              <a:xfrm>
                <a:off x="2111360" y="879472"/>
                <a:ext cx="488950" cy="2144713"/>
                <a:chOff x="2111360" y="879472"/>
                <a:chExt cx="488950" cy="2144713"/>
              </a:xfrm>
              <a:solidFill>
                <a:srgbClr val="FFE525"/>
              </a:solidFill>
            </p:grpSpPr>
            <p:sp>
              <p:nvSpPr>
                <p:cNvPr id="44" name="Freeform 78"/>
                <p:cNvSpPr>
                  <a:spLocks/>
                </p:cNvSpPr>
                <p:nvPr/>
              </p:nvSpPr>
              <p:spPr bwMode="auto">
                <a:xfrm>
                  <a:off x="2235185" y="879472"/>
                  <a:ext cx="365125" cy="787400"/>
                </a:xfrm>
                <a:custGeom>
                  <a:avLst/>
                  <a:gdLst/>
                  <a:ahLst/>
                  <a:cxnLst>
                    <a:cxn ang="0">
                      <a:pos x="177" y="967"/>
                    </a:cxn>
                    <a:cxn ang="0">
                      <a:pos x="192" y="940"/>
                    </a:cxn>
                    <a:cxn ang="0">
                      <a:pos x="209" y="914"/>
                    </a:cxn>
                    <a:cxn ang="0">
                      <a:pos x="226" y="883"/>
                    </a:cxn>
                    <a:cxn ang="0">
                      <a:pos x="245" y="853"/>
                    </a:cxn>
                    <a:cxn ang="0">
                      <a:pos x="266" y="819"/>
                    </a:cxn>
                    <a:cxn ang="0">
                      <a:pos x="287" y="783"/>
                    </a:cxn>
                    <a:cxn ang="0">
                      <a:pos x="306" y="743"/>
                    </a:cxn>
                    <a:cxn ang="0">
                      <a:pos x="328" y="705"/>
                    </a:cxn>
                    <a:cxn ang="0">
                      <a:pos x="347" y="663"/>
                    </a:cxn>
                    <a:cxn ang="0">
                      <a:pos x="366" y="621"/>
                    </a:cxn>
                    <a:cxn ang="0">
                      <a:pos x="385" y="577"/>
                    </a:cxn>
                    <a:cxn ang="0">
                      <a:pos x="403" y="536"/>
                    </a:cxn>
                    <a:cxn ang="0">
                      <a:pos x="418" y="490"/>
                    </a:cxn>
                    <a:cxn ang="0">
                      <a:pos x="431" y="446"/>
                    </a:cxn>
                    <a:cxn ang="0">
                      <a:pos x="442" y="401"/>
                    </a:cxn>
                    <a:cxn ang="0">
                      <a:pos x="450" y="357"/>
                    </a:cxn>
                    <a:cxn ang="0">
                      <a:pos x="456" y="313"/>
                    </a:cxn>
                    <a:cxn ang="0">
                      <a:pos x="460" y="273"/>
                    </a:cxn>
                    <a:cxn ang="0">
                      <a:pos x="460" y="235"/>
                    </a:cxn>
                    <a:cxn ang="0">
                      <a:pos x="460" y="201"/>
                    </a:cxn>
                    <a:cxn ang="0">
                      <a:pos x="458" y="169"/>
                    </a:cxn>
                    <a:cxn ang="0">
                      <a:pos x="454" y="140"/>
                    </a:cxn>
                    <a:cxn ang="0">
                      <a:pos x="450" y="112"/>
                    </a:cxn>
                    <a:cxn ang="0">
                      <a:pos x="446" y="89"/>
                    </a:cxn>
                    <a:cxn ang="0">
                      <a:pos x="441" y="68"/>
                    </a:cxn>
                    <a:cxn ang="0">
                      <a:pos x="433" y="49"/>
                    </a:cxn>
                    <a:cxn ang="0">
                      <a:pos x="427" y="34"/>
                    </a:cxn>
                    <a:cxn ang="0">
                      <a:pos x="423" y="22"/>
                    </a:cxn>
                    <a:cxn ang="0">
                      <a:pos x="418" y="11"/>
                    </a:cxn>
                    <a:cxn ang="0">
                      <a:pos x="416" y="5"/>
                    </a:cxn>
                    <a:cxn ang="0">
                      <a:pos x="412" y="0"/>
                    </a:cxn>
                    <a:cxn ang="0">
                      <a:pos x="412" y="0"/>
                    </a:cxn>
                    <a:cxn ang="0">
                      <a:pos x="313" y="15"/>
                    </a:cxn>
                    <a:cxn ang="0">
                      <a:pos x="0" y="992"/>
                    </a:cxn>
                    <a:cxn ang="0">
                      <a:pos x="177" y="967"/>
                    </a:cxn>
                    <a:cxn ang="0">
                      <a:pos x="177" y="967"/>
                    </a:cxn>
                  </a:cxnLst>
                  <a:rect l="0" t="0" r="r" b="b"/>
                  <a:pathLst>
                    <a:path w="460" h="992">
                      <a:moveTo>
                        <a:pt x="177" y="967"/>
                      </a:moveTo>
                      <a:lnTo>
                        <a:pt x="192" y="940"/>
                      </a:lnTo>
                      <a:lnTo>
                        <a:pt x="209" y="914"/>
                      </a:lnTo>
                      <a:lnTo>
                        <a:pt x="226" y="883"/>
                      </a:lnTo>
                      <a:lnTo>
                        <a:pt x="245" y="853"/>
                      </a:lnTo>
                      <a:lnTo>
                        <a:pt x="266" y="819"/>
                      </a:lnTo>
                      <a:lnTo>
                        <a:pt x="287" y="783"/>
                      </a:lnTo>
                      <a:lnTo>
                        <a:pt x="306" y="743"/>
                      </a:lnTo>
                      <a:lnTo>
                        <a:pt x="328" y="705"/>
                      </a:lnTo>
                      <a:lnTo>
                        <a:pt x="347" y="663"/>
                      </a:lnTo>
                      <a:lnTo>
                        <a:pt x="366" y="621"/>
                      </a:lnTo>
                      <a:lnTo>
                        <a:pt x="385" y="577"/>
                      </a:lnTo>
                      <a:lnTo>
                        <a:pt x="403" y="536"/>
                      </a:lnTo>
                      <a:lnTo>
                        <a:pt x="418" y="490"/>
                      </a:lnTo>
                      <a:lnTo>
                        <a:pt x="431" y="446"/>
                      </a:lnTo>
                      <a:lnTo>
                        <a:pt x="442" y="401"/>
                      </a:lnTo>
                      <a:lnTo>
                        <a:pt x="450" y="357"/>
                      </a:lnTo>
                      <a:lnTo>
                        <a:pt x="456" y="313"/>
                      </a:lnTo>
                      <a:lnTo>
                        <a:pt x="460" y="273"/>
                      </a:lnTo>
                      <a:lnTo>
                        <a:pt x="460" y="235"/>
                      </a:lnTo>
                      <a:lnTo>
                        <a:pt x="460" y="201"/>
                      </a:lnTo>
                      <a:lnTo>
                        <a:pt x="458" y="169"/>
                      </a:lnTo>
                      <a:lnTo>
                        <a:pt x="454" y="140"/>
                      </a:lnTo>
                      <a:lnTo>
                        <a:pt x="450" y="112"/>
                      </a:lnTo>
                      <a:lnTo>
                        <a:pt x="446" y="89"/>
                      </a:lnTo>
                      <a:lnTo>
                        <a:pt x="441" y="68"/>
                      </a:lnTo>
                      <a:lnTo>
                        <a:pt x="433" y="49"/>
                      </a:lnTo>
                      <a:lnTo>
                        <a:pt x="427" y="34"/>
                      </a:lnTo>
                      <a:lnTo>
                        <a:pt x="423" y="22"/>
                      </a:lnTo>
                      <a:lnTo>
                        <a:pt x="418" y="11"/>
                      </a:lnTo>
                      <a:lnTo>
                        <a:pt x="416" y="5"/>
                      </a:lnTo>
                      <a:lnTo>
                        <a:pt x="412" y="0"/>
                      </a:lnTo>
                      <a:lnTo>
                        <a:pt x="412" y="0"/>
                      </a:lnTo>
                      <a:lnTo>
                        <a:pt x="313" y="15"/>
                      </a:lnTo>
                      <a:lnTo>
                        <a:pt x="0" y="992"/>
                      </a:lnTo>
                      <a:lnTo>
                        <a:pt x="177" y="967"/>
                      </a:lnTo>
                      <a:lnTo>
                        <a:pt x="177" y="967"/>
                      </a:lnTo>
                      <a:close/>
                    </a:path>
                  </a:pathLst>
                </a:custGeom>
                <a:grpFill/>
                <a:ln w="9525">
                  <a:noFill/>
                  <a:round/>
                  <a:headEnd/>
                  <a:tailEnd/>
                </a:ln>
              </p:spPr>
              <p:txBody>
                <a:bodyPr/>
                <a:lstStyle/>
                <a:p>
                  <a:pPr>
                    <a:defRPr/>
                  </a:pPr>
                  <a:endParaRPr lang="en-US">
                    <a:ea typeface="+mn-ea"/>
                  </a:endParaRPr>
                </a:p>
              </p:txBody>
            </p:sp>
            <p:sp>
              <p:nvSpPr>
                <p:cNvPr id="45" name="Freeform 133"/>
                <p:cNvSpPr>
                  <a:spLocks/>
                </p:cNvSpPr>
                <p:nvPr/>
              </p:nvSpPr>
              <p:spPr bwMode="auto">
                <a:xfrm>
                  <a:off x="2111360" y="1647822"/>
                  <a:ext cx="484188" cy="1376363"/>
                </a:xfrm>
                <a:custGeom>
                  <a:avLst/>
                  <a:gdLst/>
                  <a:ahLst/>
                  <a:cxnLst>
                    <a:cxn ang="0">
                      <a:pos x="162" y="6"/>
                    </a:cxn>
                    <a:cxn ang="0">
                      <a:pos x="143" y="25"/>
                    </a:cxn>
                    <a:cxn ang="0">
                      <a:pos x="112" y="65"/>
                    </a:cxn>
                    <a:cxn ang="0">
                      <a:pos x="76" y="124"/>
                    </a:cxn>
                    <a:cxn ang="0">
                      <a:pos x="42" y="205"/>
                    </a:cxn>
                    <a:cxn ang="0">
                      <a:pos x="13" y="306"/>
                    </a:cxn>
                    <a:cxn ang="0">
                      <a:pos x="0" y="430"/>
                    </a:cxn>
                    <a:cxn ang="0">
                      <a:pos x="8" y="572"/>
                    </a:cxn>
                    <a:cxn ang="0">
                      <a:pos x="40" y="738"/>
                    </a:cxn>
                    <a:cxn ang="0">
                      <a:pos x="89" y="914"/>
                    </a:cxn>
                    <a:cxn ang="0">
                      <a:pos x="150" y="1097"/>
                    </a:cxn>
                    <a:cxn ang="0">
                      <a:pos x="217" y="1272"/>
                    </a:cxn>
                    <a:cxn ang="0">
                      <a:pos x="279" y="1431"/>
                    </a:cxn>
                    <a:cxn ang="0">
                      <a:pos x="336" y="1565"/>
                    </a:cxn>
                    <a:cxn ang="0">
                      <a:pos x="382" y="1663"/>
                    </a:cxn>
                    <a:cxn ang="0">
                      <a:pos x="407" y="1717"/>
                    </a:cxn>
                    <a:cxn ang="0">
                      <a:pos x="410" y="1724"/>
                    </a:cxn>
                    <a:cxn ang="0">
                      <a:pos x="420" y="1726"/>
                    </a:cxn>
                    <a:cxn ang="0">
                      <a:pos x="435" y="1728"/>
                    </a:cxn>
                    <a:cxn ang="0">
                      <a:pos x="456" y="1730"/>
                    </a:cxn>
                    <a:cxn ang="0">
                      <a:pos x="483" y="1732"/>
                    </a:cxn>
                    <a:cxn ang="0">
                      <a:pos x="515" y="1732"/>
                    </a:cxn>
                    <a:cxn ang="0">
                      <a:pos x="551" y="1730"/>
                    </a:cxn>
                    <a:cxn ang="0">
                      <a:pos x="589" y="1728"/>
                    </a:cxn>
                    <a:cxn ang="0">
                      <a:pos x="581" y="1663"/>
                    </a:cxn>
                    <a:cxn ang="0">
                      <a:pos x="526" y="1538"/>
                    </a:cxn>
                    <a:cxn ang="0">
                      <a:pos x="475" y="1405"/>
                    </a:cxn>
                    <a:cxn ang="0">
                      <a:pos x="427" y="1272"/>
                    </a:cxn>
                    <a:cxn ang="0">
                      <a:pos x="384" y="1141"/>
                    </a:cxn>
                    <a:cxn ang="0">
                      <a:pos x="344" y="1015"/>
                    </a:cxn>
                    <a:cxn ang="0">
                      <a:pos x="312" y="901"/>
                    </a:cxn>
                    <a:cxn ang="0">
                      <a:pos x="287" y="800"/>
                    </a:cxn>
                    <a:cxn ang="0">
                      <a:pos x="266" y="715"/>
                    </a:cxn>
                    <a:cxn ang="0">
                      <a:pos x="253" y="622"/>
                    </a:cxn>
                    <a:cxn ang="0">
                      <a:pos x="245" y="519"/>
                    </a:cxn>
                    <a:cxn ang="0">
                      <a:pos x="243" y="414"/>
                    </a:cxn>
                    <a:cxn ang="0">
                      <a:pos x="251" y="308"/>
                    </a:cxn>
                    <a:cxn ang="0">
                      <a:pos x="264" y="207"/>
                    </a:cxn>
                    <a:cxn ang="0">
                      <a:pos x="285" y="114"/>
                    </a:cxn>
                    <a:cxn ang="0">
                      <a:pos x="314" y="32"/>
                    </a:cxn>
                    <a:cxn ang="0">
                      <a:pos x="165" y="4"/>
                    </a:cxn>
                  </a:cxnLst>
                  <a:rect l="0" t="0" r="r" b="b"/>
                  <a:pathLst>
                    <a:path w="610" h="1734">
                      <a:moveTo>
                        <a:pt x="165" y="4"/>
                      </a:moveTo>
                      <a:lnTo>
                        <a:pt x="162" y="6"/>
                      </a:lnTo>
                      <a:lnTo>
                        <a:pt x="154" y="13"/>
                      </a:lnTo>
                      <a:lnTo>
                        <a:pt x="143" y="25"/>
                      </a:lnTo>
                      <a:lnTo>
                        <a:pt x="129" y="44"/>
                      </a:lnTo>
                      <a:lnTo>
                        <a:pt x="112" y="65"/>
                      </a:lnTo>
                      <a:lnTo>
                        <a:pt x="95" y="91"/>
                      </a:lnTo>
                      <a:lnTo>
                        <a:pt x="76" y="124"/>
                      </a:lnTo>
                      <a:lnTo>
                        <a:pt x="59" y="164"/>
                      </a:lnTo>
                      <a:lnTo>
                        <a:pt x="42" y="205"/>
                      </a:lnTo>
                      <a:lnTo>
                        <a:pt x="27" y="253"/>
                      </a:lnTo>
                      <a:lnTo>
                        <a:pt x="13" y="306"/>
                      </a:lnTo>
                      <a:lnTo>
                        <a:pt x="6" y="365"/>
                      </a:lnTo>
                      <a:lnTo>
                        <a:pt x="0" y="430"/>
                      </a:lnTo>
                      <a:lnTo>
                        <a:pt x="0" y="498"/>
                      </a:lnTo>
                      <a:lnTo>
                        <a:pt x="8" y="572"/>
                      </a:lnTo>
                      <a:lnTo>
                        <a:pt x="21" y="654"/>
                      </a:lnTo>
                      <a:lnTo>
                        <a:pt x="40" y="738"/>
                      </a:lnTo>
                      <a:lnTo>
                        <a:pt x="63" y="825"/>
                      </a:lnTo>
                      <a:lnTo>
                        <a:pt x="89" y="914"/>
                      </a:lnTo>
                      <a:lnTo>
                        <a:pt x="120" y="1008"/>
                      </a:lnTo>
                      <a:lnTo>
                        <a:pt x="150" y="1097"/>
                      </a:lnTo>
                      <a:lnTo>
                        <a:pt x="184" y="1186"/>
                      </a:lnTo>
                      <a:lnTo>
                        <a:pt x="217" y="1272"/>
                      </a:lnTo>
                      <a:lnTo>
                        <a:pt x="249" y="1354"/>
                      </a:lnTo>
                      <a:lnTo>
                        <a:pt x="279" y="1431"/>
                      </a:lnTo>
                      <a:lnTo>
                        <a:pt x="310" y="1502"/>
                      </a:lnTo>
                      <a:lnTo>
                        <a:pt x="336" y="1565"/>
                      </a:lnTo>
                      <a:lnTo>
                        <a:pt x="361" y="1620"/>
                      </a:lnTo>
                      <a:lnTo>
                        <a:pt x="382" y="1663"/>
                      </a:lnTo>
                      <a:lnTo>
                        <a:pt x="397" y="1698"/>
                      </a:lnTo>
                      <a:lnTo>
                        <a:pt x="407" y="1717"/>
                      </a:lnTo>
                      <a:lnTo>
                        <a:pt x="410" y="1724"/>
                      </a:lnTo>
                      <a:lnTo>
                        <a:pt x="410" y="1724"/>
                      </a:lnTo>
                      <a:lnTo>
                        <a:pt x="414" y="1724"/>
                      </a:lnTo>
                      <a:lnTo>
                        <a:pt x="420" y="1726"/>
                      </a:lnTo>
                      <a:lnTo>
                        <a:pt x="426" y="1726"/>
                      </a:lnTo>
                      <a:lnTo>
                        <a:pt x="435" y="1728"/>
                      </a:lnTo>
                      <a:lnTo>
                        <a:pt x="445" y="1728"/>
                      </a:lnTo>
                      <a:lnTo>
                        <a:pt x="456" y="1730"/>
                      </a:lnTo>
                      <a:lnTo>
                        <a:pt x="469" y="1732"/>
                      </a:lnTo>
                      <a:lnTo>
                        <a:pt x="483" y="1732"/>
                      </a:lnTo>
                      <a:lnTo>
                        <a:pt x="500" y="1734"/>
                      </a:lnTo>
                      <a:lnTo>
                        <a:pt x="515" y="1732"/>
                      </a:lnTo>
                      <a:lnTo>
                        <a:pt x="532" y="1732"/>
                      </a:lnTo>
                      <a:lnTo>
                        <a:pt x="551" y="1730"/>
                      </a:lnTo>
                      <a:lnTo>
                        <a:pt x="570" y="1730"/>
                      </a:lnTo>
                      <a:lnTo>
                        <a:pt x="589" y="1728"/>
                      </a:lnTo>
                      <a:lnTo>
                        <a:pt x="610" y="1724"/>
                      </a:lnTo>
                      <a:lnTo>
                        <a:pt x="581" y="1663"/>
                      </a:lnTo>
                      <a:lnTo>
                        <a:pt x="553" y="1603"/>
                      </a:lnTo>
                      <a:lnTo>
                        <a:pt x="526" y="1538"/>
                      </a:lnTo>
                      <a:lnTo>
                        <a:pt x="500" y="1471"/>
                      </a:lnTo>
                      <a:lnTo>
                        <a:pt x="475" y="1405"/>
                      </a:lnTo>
                      <a:lnTo>
                        <a:pt x="450" y="1338"/>
                      </a:lnTo>
                      <a:lnTo>
                        <a:pt x="427" y="1272"/>
                      </a:lnTo>
                      <a:lnTo>
                        <a:pt x="405" y="1205"/>
                      </a:lnTo>
                      <a:lnTo>
                        <a:pt x="384" y="1141"/>
                      </a:lnTo>
                      <a:lnTo>
                        <a:pt x="363" y="1076"/>
                      </a:lnTo>
                      <a:lnTo>
                        <a:pt x="344" y="1015"/>
                      </a:lnTo>
                      <a:lnTo>
                        <a:pt x="327" y="956"/>
                      </a:lnTo>
                      <a:lnTo>
                        <a:pt x="312" y="901"/>
                      </a:lnTo>
                      <a:lnTo>
                        <a:pt x="298" y="848"/>
                      </a:lnTo>
                      <a:lnTo>
                        <a:pt x="287" y="800"/>
                      </a:lnTo>
                      <a:lnTo>
                        <a:pt x="276" y="759"/>
                      </a:lnTo>
                      <a:lnTo>
                        <a:pt x="266" y="715"/>
                      </a:lnTo>
                      <a:lnTo>
                        <a:pt x="258" y="669"/>
                      </a:lnTo>
                      <a:lnTo>
                        <a:pt x="253" y="622"/>
                      </a:lnTo>
                      <a:lnTo>
                        <a:pt x="249" y="572"/>
                      </a:lnTo>
                      <a:lnTo>
                        <a:pt x="245" y="519"/>
                      </a:lnTo>
                      <a:lnTo>
                        <a:pt x="243" y="468"/>
                      </a:lnTo>
                      <a:lnTo>
                        <a:pt x="243" y="414"/>
                      </a:lnTo>
                      <a:lnTo>
                        <a:pt x="247" y="361"/>
                      </a:lnTo>
                      <a:lnTo>
                        <a:pt x="251" y="308"/>
                      </a:lnTo>
                      <a:lnTo>
                        <a:pt x="257" y="257"/>
                      </a:lnTo>
                      <a:lnTo>
                        <a:pt x="264" y="207"/>
                      </a:lnTo>
                      <a:lnTo>
                        <a:pt x="274" y="160"/>
                      </a:lnTo>
                      <a:lnTo>
                        <a:pt x="285" y="114"/>
                      </a:lnTo>
                      <a:lnTo>
                        <a:pt x="298" y="72"/>
                      </a:lnTo>
                      <a:lnTo>
                        <a:pt x="314" y="32"/>
                      </a:lnTo>
                      <a:lnTo>
                        <a:pt x="333" y="0"/>
                      </a:lnTo>
                      <a:lnTo>
                        <a:pt x="165" y="4"/>
                      </a:lnTo>
                      <a:lnTo>
                        <a:pt x="165" y="4"/>
                      </a:lnTo>
                      <a:close/>
                    </a:path>
                  </a:pathLst>
                </a:custGeom>
                <a:grpFill/>
                <a:ln w="9525">
                  <a:noFill/>
                  <a:round/>
                  <a:headEnd/>
                  <a:tailEnd/>
                </a:ln>
              </p:spPr>
              <p:txBody>
                <a:bodyPr/>
                <a:lstStyle/>
                <a:p>
                  <a:pPr>
                    <a:defRPr/>
                  </a:pPr>
                  <a:endParaRPr lang="en-US">
                    <a:ea typeface="+mn-ea"/>
                  </a:endParaRPr>
                </a:p>
              </p:txBody>
            </p:sp>
          </p:grpSp>
          <p:grpSp>
            <p:nvGrpSpPr>
              <p:cNvPr id="32" name="Group 201"/>
              <p:cNvGrpSpPr/>
              <p:nvPr/>
            </p:nvGrpSpPr>
            <p:grpSpPr>
              <a:xfrm>
                <a:off x="2097072" y="885822"/>
                <a:ext cx="436563" cy="2151063"/>
                <a:chOff x="2097072" y="885822"/>
                <a:chExt cx="436563" cy="2151063"/>
              </a:xfrm>
              <a:solidFill>
                <a:srgbClr val="FFEF79"/>
              </a:solidFill>
            </p:grpSpPr>
            <p:sp>
              <p:nvSpPr>
                <p:cNvPr id="42" name="Freeform 134"/>
                <p:cNvSpPr>
                  <a:spLocks/>
                </p:cNvSpPr>
                <p:nvPr/>
              </p:nvSpPr>
              <p:spPr bwMode="auto">
                <a:xfrm>
                  <a:off x="2097072" y="1641472"/>
                  <a:ext cx="381000" cy="1395413"/>
                </a:xfrm>
                <a:custGeom>
                  <a:avLst/>
                  <a:gdLst/>
                  <a:ahLst/>
                  <a:cxnLst>
                    <a:cxn ang="0">
                      <a:pos x="85" y="27"/>
                    </a:cxn>
                    <a:cxn ang="0">
                      <a:pos x="70" y="111"/>
                    </a:cxn>
                    <a:cxn ang="0">
                      <a:pos x="47" y="257"/>
                    </a:cxn>
                    <a:cxn ang="0">
                      <a:pos x="25" y="447"/>
                    </a:cxn>
                    <a:cxn ang="0">
                      <a:pos x="8" y="660"/>
                    </a:cxn>
                    <a:cxn ang="0">
                      <a:pos x="0" y="875"/>
                    </a:cxn>
                    <a:cxn ang="0">
                      <a:pos x="11" y="1069"/>
                    </a:cxn>
                    <a:cxn ang="0">
                      <a:pos x="46" y="1223"/>
                    </a:cxn>
                    <a:cxn ang="0">
                      <a:pos x="106" y="1325"/>
                    </a:cxn>
                    <a:cxn ang="0">
                      <a:pos x="161" y="1411"/>
                    </a:cxn>
                    <a:cxn ang="0">
                      <a:pos x="209" y="1489"/>
                    </a:cxn>
                    <a:cxn ang="0">
                      <a:pos x="245" y="1557"/>
                    </a:cxn>
                    <a:cxn ang="0">
                      <a:pos x="275" y="1614"/>
                    </a:cxn>
                    <a:cxn ang="0">
                      <a:pos x="296" y="1660"/>
                    </a:cxn>
                    <a:cxn ang="0">
                      <a:pos x="310" y="1690"/>
                    </a:cxn>
                    <a:cxn ang="0">
                      <a:pos x="317" y="1707"/>
                    </a:cxn>
                    <a:cxn ang="0">
                      <a:pos x="479" y="1759"/>
                    </a:cxn>
                    <a:cxn ang="0">
                      <a:pos x="435" y="1618"/>
                    </a:cxn>
                    <a:cxn ang="0">
                      <a:pos x="384" y="1455"/>
                    </a:cxn>
                    <a:cxn ang="0">
                      <a:pos x="331" y="1278"/>
                    </a:cxn>
                    <a:cxn ang="0">
                      <a:pos x="277" y="1099"/>
                    </a:cxn>
                    <a:cxn ang="0">
                      <a:pos x="230" y="926"/>
                    </a:cxn>
                    <a:cxn ang="0">
                      <a:pos x="190" y="767"/>
                    </a:cxn>
                    <a:cxn ang="0">
                      <a:pos x="161" y="633"/>
                    </a:cxn>
                    <a:cxn ang="0">
                      <a:pos x="148" y="535"/>
                    </a:cxn>
                    <a:cxn ang="0">
                      <a:pos x="146" y="443"/>
                    </a:cxn>
                    <a:cxn ang="0">
                      <a:pos x="154" y="360"/>
                    </a:cxn>
                    <a:cxn ang="0">
                      <a:pos x="169" y="282"/>
                    </a:cxn>
                    <a:cxn ang="0">
                      <a:pos x="188" y="211"/>
                    </a:cxn>
                    <a:cxn ang="0">
                      <a:pos x="209" y="147"/>
                    </a:cxn>
                    <a:cxn ang="0">
                      <a:pos x="232" y="90"/>
                    </a:cxn>
                    <a:cxn ang="0">
                      <a:pos x="255" y="40"/>
                    </a:cxn>
                    <a:cxn ang="0">
                      <a:pos x="274" y="0"/>
                    </a:cxn>
                    <a:cxn ang="0">
                      <a:pos x="87" y="16"/>
                    </a:cxn>
                  </a:cxnLst>
                  <a:rect l="0" t="0" r="r" b="b"/>
                  <a:pathLst>
                    <a:path w="479" h="1759">
                      <a:moveTo>
                        <a:pt x="87" y="16"/>
                      </a:moveTo>
                      <a:lnTo>
                        <a:pt x="85" y="27"/>
                      </a:lnTo>
                      <a:lnTo>
                        <a:pt x="80" y="59"/>
                      </a:lnTo>
                      <a:lnTo>
                        <a:pt x="70" y="111"/>
                      </a:lnTo>
                      <a:lnTo>
                        <a:pt x="61" y="177"/>
                      </a:lnTo>
                      <a:lnTo>
                        <a:pt x="47" y="257"/>
                      </a:lnTo>
                      <a:lnTo>
                        <a:pt x="36" y="348"/>
                      </a:lnTo>
                      <a:lnTo>
                        <a:pt x="25" y="447"/>
                      </a:lnTo>
                      <a:lnTo>
                        <a:pt x="15" y="554"/>
                      </a:lnTo>
                      <a:lnTo>
                        <a:pt x="8" y="660"/>
                      </a:lnTo>
                      <a:lnTo>
                        <a:pt x="2" y="768"/>
                      </a:lnTo>
                      <a:lnTo>
                        <a:pt x="0" y="875"/>
                      </a:lnTo>
                      <a:lnTo>
                        <a:pt x="4" y="976"/>
                      </a:lnTo>
                      <a:lnTo>
                        <a:pt x="11" y="1069"/>
                      </a:lnTo>
                      <a:lnTo>
                        <a:pt x="25" y="1152"/>
                      </a:lnTo>
                      <a:lnTo>
                        <a:pt x="46" y="1223"/>
                      </a:lnTo>
                      <a:lnTo>
                        <a:pt x="76" y="1278"/>
                      </a:lnTo>
                      <a:lnTo>
                        <a:pt x="106" y="1325"/>
                      </a:lnTo>
                      <a:lnTo>
                        <a:pt x="137" y="1369"/>
                      </a:lnTo>
                      <a:lnTo>
                        <a:pt x="161" y="1411"/>
                      </a:lnTo>
                      <a:lnTo>
                        <a:pt x="186" y="1451"/>
                      </a:lnTo>
                      <a:lnTo>
                        <a:pt x="209" y="1489"/>
                      </a:lnTo>
                      <a:lnTo>
                        <a:pt x="228" y="1525"/>
                      </a:lnTo>
                      <a:lnTo>
                        <a:pt x="245" y="1557"/>
                      </a:lnTo>
                      <a:lnTo>
                        <a:pt x="262" y="1588"/>
                      </a:lnTo>
                      <a:lnTo>
                        <a:pt x="275" y="1614"/>
                      </a:lnTo>
                      <a:lnTo>
                        <a:pt x="287" y="1639"/>
                      </a:lnTo>
                      <a:lnTo>
                        <a:pt x="296" y="1660"/>
                      </a:lnTo>
                      <a:lnTo>
                        <a:pt x="304" y="1677"/>
                      </a:lnTo>
                      <a:lnTo>
                        <a:pt x="310" y="1690"/>
                      </a:lnTo>
                      <a:lnTo>
                        <a:pt x="313" y="1702"/>
                      </a:lnTo>
                      <a:lnTo>
                        <a:pt x="317" y="1707"/>
                      </a:lnTo>
                      <a:lnTo>
                        <a:pt x="317" y="1709"/>
                      </a:lnTo>
                      <a:lnTo>
                        <a:pt x="479" y="1759"/>
                      </a:lnTo>
                      <a:lnTo>
                        <a:pt x="458" y="1692"/>
                      </a:lnTo>
                      <a:lnTo>
                        <a:pt x="435" y="1618"/>
                      </a:lnTo>
                      <a:lnTo>
                        <a:pt x="408" y="1538"/>
                      </a:lnTo>
                      <a:lnTo>
                        <a:pt x="384" y="1455"/>
                      </a:lnTo>
                      <a:lnTo>
                        <a:pt x="357" y="1367"/>
                      </a:lnTo>
                      <a:lnTo>
                        <a:pt x="331" y="1278"/>
                      </a:lnTo>
                      <a:lnTo>
                        <a:pt x="304" y="1189"/>
                      </a:lnTo>
                      <a:lnTo>
                        <a:pt x="277" y="1099"/>
                      </a:lnTo>
                      <a:lnTo>
                        <a:pt x="253" y="1010"/>
                      </a:lnTo>
                      <a:lnTo>
                        <a:pt x="230" y="926"/>
                      </a:lnTo>
                      <a:lnTo>
                        <a:pt x="209" y="843"/>
                      </a:lnTo>
                      <a:lnTo>
                        <a:pt x="190" y="767"/>
                      </a:lnTo>
                      <a:lnTo>
                        <a:pt x="175" y="696"/>
                      </a:lnTo>
                      <a:lnTo>
                        <a:pt x="161" y="633"/>
                      </a:lnTo>
                      <a:lnTo>
                        <a:pt x="152" y="578"/>
                      </a:lnTo>
                      <a:lnTo>
                        <a:pt x="148" y="535"/>
                      </a:lnTo>
                      <a:lnTo>
                        <a:pt x="146" y="489"/>
                      </a:lnTo>
                      <a:lnTo>
                        <a:pt x="146" y="443"/>
                      </a:lnTo>
                      <a:lnTo>
                        <a:pt x="150" y="402"/>
                      </a:lnTo>
                      <a:lnTo>
                        <a:pt x="154" y="360"/>
                      </a:lnTo>
                      <a:lnTo>
                        <a:pt x="160" y="320"/>
                      </a:lnTo>
                      <a:lnTo>
                        <a:pt x="169" y="282"/>
                      </a:lnTo>
                      <a:lnTo>
                        <a:pt x="177" y="246"/>
                      </a:lnTo>
                      <a:lnTo>
                        <a:pt x="188" y="211"/>
                      </a:lnTo>
                      <a:lnTo>
                        <a:pt x="199" y="177"/>
                      </a:lnTo>
                      <a:lnTo>
                        <a:pt x="209" y="147"/>
                      </a:lnTo>
                      <a:lnTo>
                        <a:pt x="220" y="116"/>
                      </a:lnTo>
                      <a:lnTo>
                        <a:pt x="232" y="90"/>
                      </a:lnTo>
                      <a:lnTo>
                        <a:pt x="243" y="63"/>
                      </a:lnTo>
                      <a:lnTo>
                        <a:pt x="255" y="40"/>
                      </a:lnTo>
                      <a:lnTo>
                        <a:pt x="264" y="19"/>
                      </a:lnTo>
                      <a:lnTo>
                        <a:pt x="274" y="0"/>
                      </a:lnTo>
                      <a:lnTo>
                        <a:pt x="87" y="16"/>
                      </a:lnTo>
                      <a:lnTo>
                        <a:pt x="87" y="16"/>
                      </a:lnTo>
                      <a:close/>
                    </a:path>
                  </a:pathLst>
                </a:custGeom>
                <a:grpFill/>
                <a:ln w="9525">
                  <a:noFill/>
                  <a:round/>
                  <a:headEnd/>
                  <a:tailEnd/>
                </a:ln>
              </p:spPr>
              <p:txBody>
                <a:bodyPr/>
                <a:lstStyle/>
                <a:p>
                  <a:pPr>
                    <a:defRPr/>
                  </a:pPr>
                  <a:endParaRPr lang="en-US">
                    <a:ea typeface="+mn-ea"/>
                  </a:endParaRPr>
                </a:p>
              </p:txBody>
            </p:sp>
            <p:sp>
              <p:nvSpPr>
                <p:cNvPr id="43" name="Freeform 136"/>
                <p:cNvSpPr>
                  <a:spLocks/>
                </p:cNvSpPr>
                <p:nvPr/>
              </p:nvSpPr>
              <p:spPr bwMode="auto">
                <a:xfrm>
                  <a:off x="2165335" y="885822"/>
                  <a:ext cx="368300" cy="776288"/>
                </a:xfrm>
                <a:custGeom>
                  <a:avLst/>
                  <a:gdLst/>
                  <a:ahLst/>
                  <a:cxnLst>
                    <a:cxn ang="0">
                      <a:pos x="189" y="952"/>
                    </a:cxn>
                    <a:cxn ang="0">
                      <a:pos x="198" y="930"/>
                    </a:cxn>
                    <a:cxn ang="0">
                      <a:pos x="211" y="907"/>
                    </a:cxn>
                    <a:cxn ang="0">
                      <a:pos x="227" y="880"/>
                    </a:cxn>
                    <a:cxn ang="0">
                      <a:pos x="246" y="850"/>
                    </a:cxn>
                    <a:cxn ang="0">
                      <a:pos x="263" y="818"/>
                    </a:cxn>
                    <a:cxn ang="0">
                      <a:pos x="284" y="783"/>
                    </a:cxn>
                    <a:cxn ang="0">
                      <a:pos x="304" y="747"/>
                    </a:cxn>
                    <a:cxn ang="0">
                      <a:pos x="327" y="711"/>
                    </a:cxn>
                    <a:cxn ang="0">
                      <a:pos x="346" y="671"/>
                    </a:cxn>
                    <a:cxn ang="0">
                      <a:pos x="367" y="631"/>
                    </a:cxn>
                    <a:cxn ang="0">
                      <a:pos x="386" y="591"/>
                    </a:cxn>
                    <a:cxn ang="0">
                      <a:pos x="405" y="551"/>
                    </a:cxn>
                    <a:cxn ang="0">
                      <a:pos x="422" y="511"/>
                    </a:cxn>
                    <a:cxn ang="0">
                      <a:pos x="435" y="472"/>
                    </a:cxn>
                    <a:cxn ang="0">
                      <a:pos x="447" y="434"/>
                    </a:cxn>
                    <a:cxn ang="0">
                      <a:pos x="454" y="396"/>
                    </a:cxn>
                    <a:cxn ang="0">
                      <a:pos x="458" y="358"/>
                    </a:cxn>
                    <a:cxn ang="0">
                      <a:pos x="462" y="321"/>
                    </a:cxn>
                    <a:cxn ang="0">
                      <a:pos x="462" y="285"/>
                    </a:cxn>
                    <a:cxn ang="0">
                      <a:pos x="464" y="251"/>
                    </a:cxn>
                    <a:cxn ang="0">
                      <a:pos x="462" y="215"/>
                    </a:cxn>
                    <a:cxn ang="0">
                      <a:pos x="460" y="183"/>
                    </a:cxn>
                    <a:cxn ang="0">
                      <a:pos x="456" y="152"/>
                    </a:cxn>
                    <a:cxn ang="0">
                      <a:pos x="454" y="124"/>
                    </a:cxn>
                    <a:cxn ang="0">
                      <a:pos x="451" y="97"/>
                    </a:cxn>
                    <a:cxn ang="0">
                      <a:pos x="447" y="72"/>
                    </a:cxn>
                    <a:cxn ang="0">
                      <a:pos x="443" y="51"/>
                    </a:cxn>
                    <a:cxn ang="0">
                      <a:pos x="439" y="34"/>
                    </a:cxn>
                    <a:cxn ang="0">
                      <a:pos x="435" y="19"/>
                    </a:cxn>
                    <a:cxn ang="0">
                      <a:pos x="434" y="8"/>
                    </a:cxn>
                    <a:cxn ang="0">
                      <a:pos x="432" y="2"/>
                    </a:cxn>
                    <a:cxn ang="0">
                      <a:pos x="432" y="0"/>
                    </a:cxn>
                    <a:cxn ang="0">
                      <a:pos x="310" y="8"/>
                    </a:cxn>
                    <a:cxn ang="0">
                      <a:pos x="0" y="977"/>
                    </a:cxn>
                    <a:cxn ang="0">
                      <a:pos x="189" y="952"/>
                    </a:cxn>
                    <a:cxn ang="0">
                      <a:pos x="189" y="952"/>
                    </a:cxn>
                  </a:cxnLst>
                  <a:rect l="0" t="0" r="r" b="b"/>
                  <a:pathLst>
                    <a:path w="464" h="977">
                      <a:moveTo>
                        <a:pt x="189" y="952"/>
                      </a:moveTo>
                      <a:lnTo>
                        <a:pt x="198" y="930"/>
                      </a:lnTo>
                      <a:lnTo>
                        <a:pt x="211" y="907"/>
                      </a:lnTo>
                      <a:lnTo>
                        <a:pt x="227" y="880"/>
                      </a:lnTo>
                      <a:lnTo>
                        <a:pt x="246" y="850"/>
                      </a:lnTo>
                      <a:lnTo>
                        <a:pt x="263" y="818"/>
                      </a:lnTo>
                      <a:lnTo>
                        <a:pt x="284" y="783"/>
                      </a:lnTo>
                      <a:lnTo>
                        <a:pt x="304" y="747"/>
                      </a:lnTo>
                      <a:lnTo>
                        <a:pt x="327" y="711"/>
                      </a:lnTo>
                      <a:lnTo>
                        <a:pt x="346" y="671"/>
                      </a:lnTo>
                      <a:lnTo>
                        <a:pt x="367" y="631"/>
                      </a:lnTo>
                      <a:lnTo>
                        <a:pt x="386" y="591"/>
                      </a:lnTo>
                      <a:lnTo>
                        <a:pt x="405" y="551"/>
                      </a:lnTo>
                      <a:lnTo>
                        <a:pt x="422" y="511"/>
                      </a:lnTo>
                      <a:lnTo>
                        <a:pt x="435" y="472"/>
                      </a:lnTo>
                      <a:lnTo>
                        <a:pt x="447" y="434"/>
                      </a:lnTo>
                      <a:lnTo>
                        <a:pt x="454" y="396"/>
                      </a:lnTo>
                      <a:lnTo>
                        <a:pt x="458" y="358"/>
                      </a:lnTo>
                      <a:lnTo>
                        <a:pt x="462" y="321"/>
                      </a:lnTo>
                      <a:lnTo>
                        <a:pt x="462" y="285"/>
                      </a:lnTo>
                      <a:lnTo>
                        <a:pt x="464" y="251"/>
                      </a:lnTo>
                      <a:lnTo>
                        <a:pt x="462" y="215"/>
                      </a:lnTo>
                      <a:lnTo>
                        <a:pt x="460" y="183"/>
                      </a:lnTo>
                      <a:lnTo>
                        <a:pt x="456" y="152"/>
                      </a:lnTo>
                      <a:lnTo>
                        <a:pt x="454" y="124"/>
                      </a:lnTo>
                      <a:lnTo>
                        <a:pt x="451" y="97"/>
                      </a:lnTo>
                      <a:lnTo>
                        <a:pt x="447" y="72"/>
                      </a:lnTo>
                      <a:lnTo>
                        <a:pt x="443" y="51"/>
                      </a:lnTo>
                      <a:lnTo>
                        <a:pt x="439" y="34"/>
                      </a:lnTo>
                      <a:lnTo>
                        <a:pt x="435" y="19"/>
                      </a:lnTo>
                      <a:lnTo>
                        <a:pt x="434" y="8"/>
                      </a:lnTo>
                      <a:lnTo>
                        <a:pt x="432" y="2"/>
                      </a:lnTo>
                      <a:lnTo>
                        <a:pt x="432" y="0"/>
                      </a:lnTo>
                      <a:lnTo>
                        <a:pt x="310" y="8"/>
                      </a:lnTo>
                      <a:lnTo>
                        <a:pt x="0" y="977"/>
                      </a:lnTo>
                      <a:lnTo>
                        <a:pt x="189" y="952"/>
                      </a:lnTo>
                      <a:lnTo>
                        <a:pt x="189" y="952"/>
                      </a:lnTo>
                      <a:close/>
                    </a:path>
                  </a:pathLst>
                </a:custGeom>
                <a:grpFill/>
                <a:ln w="9525">
                  <a:noFill/>
                  <a:round/>
                  <a:headEnd/>
                  <a:tailEnd/>
                </a:ln>
              </p:spPr>
              <p:txBody>
                <a:bodyPr/>
                <a:lstStyle/>
                <a:p>
                  <a:pPr>
                    <a:defRPr/>
                  </a:pPr>
                  <a:endParaRPr lang="en-US">
                    <a:ea typeface="+mn-ea"/>
                  </a:endParaRPr>
                </a:p>
              </p:txBody>
            </p:sp>
          </p:grpSp>
          <p:grpSp>
            <p:nvGrpSpPr>
              <p:cNvPr id="33" name="Group 200"/>
              <p:cNvGrpSpPr/>
              <p:nvPr/>
            </p:nvGrpSpPr>
            <p:grpSpPr>
              <a:xfrm>
                <a:off x="2006585" y="877884"/>
                <a:ext cx="474662" cy="2139950"/>
                <a:chOff x="2006585" y="877884"/>
                <a:chExt cx="474662" cy="2139950"/>
              </a:xfrm>
              <a:solidFill>
                <a:srgbClr val="FFFFCC"/>
              </a:solidFill>
            </p:grpSpPr>
            <p:sp>
              <p:nvSpPr>
                <p:cNvPr id="40" name="Freeform 138"/>
                <p:cNvSpPr>
                  <a:spLocks/>
                </p:cNvSpPr>
                <p:nvPr/>
              </p:nvSpPr>
              <p:spPr bwMode="auto">
                <a:xfrm>
                  <a:off x="2006585" y="1658934"/>
                  <a:ext cx="398463" cy="1358900"/>
                </a:xfrm>
                <a:custGeom>
                  <a:avLst/>
                  <a:gdLst/>
                  <a:ahLst/>
                  <a:cxnLst>
                    <a:cxn ang="0">
                      <a:pos x="103" y="23"/>
                    </a:cxn>
                    <a:cxn ang="0">
                      <a:pos x="85" y="73"/>
                    </a:cxn>
                    <a:cxn ang="0">
                      <a:pos x="59" y="166"/>
                    </a:cxn>
                    <a:cxn ang="0">
                      <a:pos x="30" y="289"/>
                    </a:cxn>
                    <a:cxn ang="0">
                      <a:pos x="9" y="436"/>
                    </a:cxn>
                    <a:cxn ang="0">
                      <a:pos x="0" y="595"/>
                    </a:cxn>
                    <a:cxn ang="0">
                      <a:pos x="13" y="759"/>
                    </a:cxn>
                    <a:cxn ang="0">
                      <a:pos x="55" y="917"/>
                    </a:cxn>
                    <a:cxn ang="0">
                      <a:pos x="127" y="1059"/>
                    </a:cxn>
                    <a:cxn ang="0">
                      <a:pos x="188" y="1192"/>
                    </a:cxn>
                    <a:cxn ang="0">
                      <a:pos x="232" y="1312"/>
                    </a:cxn>
                    <a:cxn ang="0">
                      <a:pos x="264" y="1417"/>
                    </a:cxn>
                    <a:cxn ang="0">
                      <a:pos x="283" y="1504"/>
                    </a:cxn>
                    <a:cxn ang="0">
                      <a:pos x="294" y="1572"/>
                    </a:cxn>
                    <a:cxn ang="0">
                      <a:pos x="300" y="1620"/>
                    </a:cxn>
                    <a:cxn ang="0">
                      <a:pos x="300" y="1645"/>
                    </a:cxn>
                    <a:cxn ang="0">
                      <a:pos x="302" y="1648"/>
                    </a:cxn>
                    <a:cxn ang="0">
                      <a:pos x="313" y="1654"/>
                    </a:cxn>
                    <a:cxn ang="0">
                      <a:pos x="332" y="1666"/>
                    </a:cxn>
                    <a:cxn ang="0">
                      <a:pos x="359" y="1677"/>
                    </a:cxn>
                    <a:cxn ang="0">
                      <a:pos x="391" y="1690"/>
                    </a:cxn>
                    <a:cxn ang="0">
                      <a:pos x="424" y="1702"/>
                    </a:cxn>
                    <a:cxn ang="0">
                      <a:pos x="456" y="1709"/>
                    </a:cxn>
                    <a:cxn ang="0">
                      <a:pos x="488" y="1713"/>
                    </a:cxn>
                    <a:cxn ang="0">
                      <a:pos x="486" y="1639"/>
                    </a:cxn>
                    <a:cxn ang="0">
                      <a:pos x="448" y="1485"/>
                    </a:cxn>
                    <a:cxn ang="0">
                      <a:pos x="403" y="1329"/>
                    </a:cxn>
                    <a:cxn ang="0">
                      <a:pos x="351" y="1173"/>
                    </a:cxn>
                    <a:cxn ang="0">
                      <a:pos x="300" y="1025"/>
                    </a:cxn>
                    <a:cxn ang="0">
                      <a:pos x="253" y="886"/>
                    </a:cxn>
                    <a:cxn ang="0">
                      <a:pos x="213" y="765"/>
                    </a:cxn>
                    <a:cxn ang="0">
                      <a:pos x="182" y="666"/>
                    </a:cxn>
                    <a:cxn ang="0">
                      <a:pos x="167" y="588"/>
                    </a:cxn>
                    <a:cxn ang="0">
                      <a:pos x="160" y="510"/>
                    </a:cxn>
                    <a:cxn ang="0">
                      <a:pos x="160" y="430"/>
                    </a:cxn>
                    <a:cxn ang="0">
                      <a:pos x="165" y="350"/>
                    </a:cxn>
                    <a:cxn ang="0">
                      <a:pos x="179" y="270"/>
                    </a:cxn>
                    <a:cxn ang="0">
                      <a:pos x="198" y="189"/>
                    </a:cxn>
                    <a:cxn ang="0">
                      <a:pos x="224" y="113"/>
                    </a:cxn>
                    <a:cxn ang="0">
                      <a:pos x="260" y="37"/>
                    </a:cxn>
                    <a:cxn ang="0">
                      <a:pos x="106" y="17"/>
                    </a:cxn>
                  </a:cxnLst>
                  <a:rect l="0" t="0" r="r" b="b"/>
                  <a:pathLst>
                    <a:path w="502" h="1713">
                      <a:moveTo>
                        <a:pt x="106" y="17"/>
                      </a:moveTo>
                      <a:lnTo>
                        <a:pt x="103" y="23"/>
                      </a:lnTo>
                      <a:lnTo>
                        <a:pt x="97" y="42"/>
                      </a:lnTo>
                      <a:lnTo>
                        <a:pt x="85" y="73"/>
                      </a:lnTo>
                      <a:lnTo>
                        <a:pt x="74" y="114"/>
                      </a:lnTo>
                      <a:lnTo>
                        <a:pt x="59" y="166"/>
                      </a:lnTo>
                      <a:lnTo>
                        <a:pt x="46" y="225"/>
                      </a:lnTo>
                      <a:lnTo>
                        <a:pt x="30" y="289"/>
                      </a:lnTo>
                      <a:lnTo>
                        <a:pt x="19" y="362"/>
                      </a:lnTo>
                      <a:lnTo>
                        <a:pt x="9" y="436"/>
                      </a:lnTo>
                      <a:lnTo>
                        <a:pt x="2" y="514"/>
                      </a:lnTo>
                      <a:lnTo>
                        <a:pt x="0" y="595"/>
                      </a:lnTo>
                      <a:lnTo>
                        <a:pt x="4" y="677"/>
                      </a:lnTo>
                      <a:lnTo>
                        <a:pt x="13" y="759"/>
                      </a:lnTo>
                      <a:lnTo>
                        <a:pt x="30" y="839"/>
                      </a:lnTo>
                      <a:lnTo>
                        <a:pt x="55" y="917"/>
                      </a:lnTo>
                      <a:lnTo>
                        <a:pt x="91" y="991"/>
                      </a:lnTo>
                      <a:lnTo>
                        <a:pt x="127" y="1059"/>
                      </a:lnTo>
                      <a:lnTo>
                        <a:pt x="160" y="1128"/>
                      </a:lnTo>
                      <a:lnTo>
                        <a:pt x="188" y="1192"/>
                      </a:lnTo>
                      <a:lnTo>
                        <a:pt x="213" y="1253"/>
                      </a:lnTo>
                      <a:lnTo>
                        <a:pt x="232" y="1312"/>
                      </a:lnTo>
                      <a:lnTo>
                        <a:pt x="251" y="1365"/>
                      </a:lnTo>
                      <a:lnTo>
                        <a:pt x="264" y="1417"/>
                      </a:lnTo>
                      <a:lnTo>
                        <a:pt x="275" y="1462"/>
                      </a:lnTo>
                      <a:lnTo>
                        <a:pt x="283" y="1504"/>
                      </a:lnTo>
                      <a:lnTo>
                        <a:pt x="291" y="1540"/>
                      </a:lnTo>
                      <a:lnTo>
                        <a:pt x="294" y="1572"/>
                      </a:lnTo>
                      <a:lnTo>
                        <a:pt x="298" y="1599"/>
                      </a:lnTo>
                      <a:lnTo>
                        <a:pt x="300" y="1620"/>
                      </a:lnTo>
                      <a:lnTo>
                        <a:pt x="300" y="1635"/>
                      </a:lnTo>
                      <a:lnTo>
                        <a:pt x="300" y="1645"/>
                      </a:lnTo>
                      <a:lnTo>
                        <a:pt x="302" y="1648"/>
                      </a:lnTo>
                      <a:lnTo>
                        <a:pt x="302" y="1648"/>
                      </a:lnTo>
                      <a:lnTo>
                        <a:pt x="308" y="1652"/>
                      </a:lnTo>
                      <a:lnTo>
                        <a:pt x="313" y="1654"/>
                      </a:lnTo>
                      <a:lnTo>
                        <a:pt x="323" y="1660"/>
                      </a:lnTo>
                      <a:lnTo>
                        <a:pt x="332" y="1666"/>
                      </a:lnTo>
                      <a:lnTo>
                        <a:pt x="346" y="1671"/>
                      </a:lnTo>
                      <a:lnTo>
                        <a:pt x="359" y="1677"/>
                      </a:lnTo>
                      <a:lnTo>
                        <a:pt x="376" y="1685"/>
                      </a:lnTo>
                      <a:lnTo>
                        <a:pt x="391" y="1690"/>
                      </a:lnTo>
                      <a:lnTo>
                        <a:pt x="407" y="1696"/>
                      </a:lnTo>
                      <a:lnTo>
                        <a:pt x="424" y="1702"/>
                      </a:lnTo>
                      <a:lnTo>
                        <a:pt x="441" y="1705"/>
                      </a:lnTo>
                      <a:lnTo>
                        <a:pt x="456" y="1709"/>
                      </a:lnTo>
                      <a:lnTo>
                        <a:pt x="473" y="1711"/>
                      </a:lnTo>
                      <a:lnTo>
                        <a:pt x="488" y="1713"/>
                      </a:lnTo>
                      <a:lnTo>
                        <a:pt x="502" y="1711"/>
                      </a:lnTo>
                      <a:lnTo>
                        <a:pt x="486" y="1639"/>
                      </a:lnTo>
                      <a:lnTo>
                        <a:pt x="469" y="1563"/>
                      </a:lnTo>
                      <a:lnTo>
                        <a:pt x="448" y="1485"/>
                      </a:lnTo>
                      <a:lnTo>
                        <a:pt x="427" y="1407"/>
                      </a:lnTo>
                      <a:lnTo>
                        <a:pt x="403" y="1329"/>
                      </a:lnTo>
                      <a:lnTo>
                        <a:pt x="378" y="1251"/>
                      </a:lnTo>
                      <a:lnTo>
                        <a:pt x="351" y="1173"/>
                      </a:lnTo>
                      <a:lnTo>
                        <a:pt x="327" y="1099"/>
                      </a:lnTo>
                      <a:lnTo>
                        <a:pt x="300" y="1025"/>
                      </a:lnTo>
                      <a:lnTo>
                        <a:pt x="275" y="955"/>
                      </a:lnTo>
                      <a:lnTo>
                        <a:pt x="253" y="886"/>
                      </a:lnTo>
                      <a:lnTo>
                        <a:pt x="232" y="823"/>
                      </a:lnTo>
                      <a:lnTo>
                        <a:pt x="213" y="765"/>
                      </a:lnTo>
                      <a:lnTo>
                        <a:pt x="198" y="713"/>
                      </a:lnTo>
                      <a:lnTo>
                        <a:pt x="182" y="666"/>
                      </a:lnTo>
                      <a:lnTo>
                        <a:pt x="175" y="626"/>
                      </a:lnTo>
                      <a:lnTo>
                        <a:pt x="167" y="588"/>
                      </a:lnTo>
                      <a:lnTo>
                        <a:pt x="163" y="548"/>
                      </a:lnTo>
                      <a:lnTo>
                        <a:pt x="160" y="510"/>
                      </a:lnTo>
                      <a:lnTo>
                        <a:pt x="160" y="470"/>
                      </a:lnTo>
                      <a:lnTo>
                        <a:pt x="160" y="430"/>
                      </a:lnTo>
                      <a:lnTo>
                        <a:pt x="161" y="390"/>
                      </a:lnTo>
                      <a:lnTo>
                        <a:pt x="165" y="350"/>
                      </a:lnTo>
                      <a:lnTo>
                        <a:pt x="171" y="310"/>
                      </a:lnTo>
                      <a:lnTo>
                        <a:pt x="179" y="270"/>
                      </a:lnTo>
                      <a:lnTo>
                        <a:pt x="188" y="228"/>
                      </a:lnTo>
                      <a:lnTo>
                        <a:pt x="198" y="189"/>
                      </a:lnTo>
                      <a:lnTo>
                        <a:pt x="211" y="151"/>
                      </a:lnTo>
                      <a:lnTo>
                        <a:pt x="224" y="113"/>
                      </a:lnTo>
                      <a:lnTo>
                        <a:pt x="243" y="75"/>
                      </a:lnTo>
                      <a:lnTo>
                        <a:pt x="260" y="37"/>
                      </a:lnTo>
                      <a:lnTo>
                        <a:pt x="281" y="0"/>
                      </a:lnTo>
                      <a:lnTo>
                        <a:pt x="106" y="17"/>
                      </a:lnTo>
                      <a:lnTo>
                        <a:pt x="106" y="17"/>
                      </a:lnTo>
                      <a:close/>
                    </a:path>
                  </a:pathLst>
                </a:custGeom>
                <a:grpFill/>
                <a:ln w="9525">
                  <a:noFill/>
                  <a:round/>
                  <a:headEnd/>
                  <a:tailEnd/>
                </a:ln>
              </p:spPr>
              <p:txBody>
                <a:bodyPr/>
                <a:lstStyle/>
                <a:p>
                  <a:pPr>
                    <a:defRPr/>
                  </a:pPr>
                  <a:endParaRPr lang="en-US">
                    <a:ea typeface="+mn-ea"/>
                  </a:endParaRPr>
                </a:p>
              </p:txBody>
            </p:sp>
            <p:sp>
              <p:nvSpPr>
                <p:cNvPr id="41" name="Freeform 139"/>
                <p:cNvSpPr>
                  <a:spLocks/>
                </p:cNvSpPr>
                <p:nvPr/>
              </p:nvSpPr>
              <p:spPr bwMode="auto">
                <a:xfrm>
                  <a:off x="2087547" y="877884"/>
                  <a:ext cx="393700" cy="798513"/>
                </a:xfrm>
                <a:custGeom>
                  <a:avLst/>
                  <a:gdLst/>
                  <a:ahLst/>
                  <a:cxnLst>
                    <a:cxn ang="0">
                      <a:pos x="182" y="986"/>
                    </a:cxn>
                    <a:cxn ang="0">
                      <a:pos x="203" y="948"/>
                    </a:cxn>
                    <a:cxn ang="0">
                      <a:pos x="228" y="908"/>
                    </a:cxn>
                    <a:cxn ang="0">
                      <a:pos x="252" y="866"/>
                    </a:cxn>
                    <a:cxn ang="0">
                      <a:pos x="277" y="821"/>
                    </a:cxn>
                    <a:cxn ang="0">
                      <a:pos x="302" y="775"/>
                    </a:cxn>
                    <a:cxn ang="0">
                      <a:pos x="328" y="730"/>
                    </a:cxn>
                    <a:cxn ang="0">
                      <a:pos x="353" y="682"/>
                    </a:cxn>
                    <a:cxn ang="0">
                      <a:pos x="378" y="636"/>
                    </a:cxn>
                    <a:cxn ang="0">
                      <a:pos x="401" y="589"/>
                    </a:cxn>
                    <a:cxn ang="0">
                      <a:pos x="421" y="543"/>
                    </a:cxn>
                    <a:cxn ang="0">
                      <a:pos x="440" y="500"/>
                    </a:cxn>
                    <a:cxn ang="0">
                      <a:pos x="459" y="456"/>
                    </a:cxn>
                    <a:cxn ang="0">
                      <a:pos x="473" y="416"/>
                    </a:cxn>
                    <a:cxn ang="0">
                      <a:pos x="484" y="378"/>
                    </a:cxn>
                    <a:cxn ang="0">
                      <a:pos x="492" y="342"/>
                    </a:cxn>
                    <a:cxn ang="0">
                      <a:pos x="495" y="311"/>
                    </a:cxn>
                    <a:cxn ang="0">
                      <a:pos x="495" y="281"/>
                    </a:cxn>
                    <a:cxn ang="0">
                      <a:pos x="495" y="251"/>
                    </a:cxn>
                    <a:cxn ang="0">
                      <a:pos x="494" y="222"/>
                    </a:cxn>
                    <a:cxn ang="0">
                      <a:pos x="492" y="195"/>
                    </a:cxn>
                    <a:cxn ang="0">
                      <a:pos x="488" y="167"/>
                    </a:cxn>
                    <a:cxn ang="0">
                      <a:pos x="486" y="142"/>
                    </a:cxn>
                    <a:cxn ang="0">
                      <a:pos x="482" y="117"/>
                    </a:cxn>
                    <a:cxn ang="0">
                      <a:pos x="478" y="97"/>
                    </a:cxn>
                    <a:cxn ang="0">
                      <a:pos x="475" y="74"/>
                    </a:cxn>
                    <a:cxn ang="0">
                      <a:pos x="471" y="57"/>
                    </a:cxn>
                    <a:cxn ang="0">
                      <a:pos x="467" y="40"/>
                    </a:cxn>
                    <a:cxn ang="0">
                      <a:pos x="463" y="26"/>
                    </a:cxn>
                    <a:cxn ang="0">
                      <a:pos x="461" y="15"/>
                    </a:cxn>
                    <a:cxn ang="0">
                      <a:pos x="459" y="7"/>
                    </a:cxn>
                    <a:cxn ang="0">
                      <a:pos x="457" y="2"/>
                    </a:cxn>
                    <a:cxn ang="0">
                      <a:pos x="457" y="0"/>
                    </a:cxn>
                    <a:cxn ang="0">
                      <a:pos x="363" y="2"/>
                    </a:cxn>
                    <a:cxn ang="0">
                      <a:pos x="0" y="1005"/>
                    </a:cxn>
                    <a:cxn ang="0">
                      <a:pos x="182" y="986"/>
                    </a:cxn>
                    <a:cxn ang="0">
                      <a:pos x="182" y="986"/>
                    </a:cxn>
                  </a:cxnLst>
                  <a:rect l="0" t="0" r="r" b="b"/>
                  <a:pathLst>
                    <a:path w="495" h="1005">
                      <a:moveTo>
                        <a:pt x="182" y="986"/>
                      </a:moveTo>
                      <a:lnTo>
                        <a:pt x="203" y="948"/>
                      </a:lnTo>
                      <a:lnTo>
                        <a:pt x="228" y="908"/>
                      </a:lnTo>
                      <a:lnTo>
                        <a:pt x="252" y="866"/>
                      </a:lnTo>
                      <a:lnTo>
                        <a:pt x="277" y="821"/>
                      </a:lnTo>
                      <a:lnTo>
                        <a:pt x="302" y="775"/>
                      </a:lnTo>
                      <a:lnTo>
                        <a:pt x="328" y="730"/>
                      </a:lnTo>
                      <a:lnTo>
                        <a:pt x="353" y="682"/>
                      </a:lnTo>
                      <a:lnTo>
                        <a:pt x="378" y="636"/>
                      </a:lnTo>
                      <a:lnTo>
                        <a:pt x="401" y="589"/>
                      </a:lnTo>
                      <a:lnTo>
                        <a:pt x="421" y="543"/>
                      </a:lnTo>
                      <a:lnTo>
                        <a:pt x="440" y="500"/>
                      </a:lnTo>
                      <a:lnTo>
                        <a:pt x="459" y="456"/>
                      </a:lnTo>
                      <a:lnTo>
                        <a:pt x="473" y="416"/>
                      </a:lnTo>
                      <a:lnTo>
                        <a:pt x="484" y="378"/>
                      </a:lnTo>
                      <a:lnTo>
                        <a:pt x="492" y="342"/>
                      </a:lnTo>
                      <a:lnTo>
                        <a:pt x="495" y="311"/>
                      </a:lnTo>
                      <a:lnTo>
                        <a:pt x="495" y="281"/>
                      </a:lnTo>
                      <a:lnTo>
                        <a:pt x="495" y="251"/>
                      </a:lnTo>
                      <a:lnTo>
                        <a:pt x="494" y="222"/>
                      </a:lnTo>
                      <a:lnTo>
                        <a:pt x="492" y="195"/>
                      </a:lnTo>
                      <a:lnTo>
                        <a:pt x="488" y="167"/>
                      </a:lnTo>
                      <a:lnTo>
                        <a:pt x="486" y="142"/>
                      </a:lnTo>
                      <a:lnTo>
                        <a:pt x="482" y="117"/>
                      </a:lnTo>
                      <a:lnTo>
                        <a:pt x="478" y="97"/>
                      </a:lnTo>
                      <a:lnTo>
                        <a:pt x="475" y="74"/>
                      </a:lnTo>
                      <a:lnTo>
                        <a:pt x="471" y="57"/>
                      </a:lnTo>
                      <a:lnTo>
                        <a:pt x="467" y="40"/>
                      </a:lnTo>
                      <a:lnTo>
                        <a:pt x="463" y="26"/>
                      </a:lnTo>
                      <a:lnTo>
                        <a:pt x="461" y="15"/>
                      </a:lnTo>
                      <a:lnTo>
                        <a:pt x="459" y="7"/>
                      </a:lnTo>
                      <a:lnTo>
                        <a:pt x="457" y="2"/>
                      </a:lnTo>
                      <a:lnTo>
                        <a:pt x="457" y="0"/>
                      </a:lnTo>
                      <a:lnTo>
                        <a:pt x="363" y="2"/>
                      </a:lnTo>
                      <a:lnTo>
                        <a:pt x="0" y="1005"/>
                      </a:lnTo>
                      <a:lnTo>
                        <a:pt x="182" y="986"/>
                      </a:lnTo>
                      <a:lnTo>
                        <a:pt x="182" y="986"/>
                      </a:lnTo>
                      <a:close/>
                    </a:path>
                  </a:pathLst>
                </a:custGeom>
                <a:grpFill/>
                <a:ln w="9525">
                  <a:noFill/>
                  <a:round/>
                  <a:headEnd/>
                  <a:tailEnd/>
                </a:ln>
              </p:spPr>
              <p:txBody>
                <a:bodyPr/>
                <a:lstStyle/>
                <a:p>
                  <a:pPr>
                    <a:defRPr/>
                  </a:pPr>
                  <a:endParaRPr lang="en-US">
                    <a:ea typeface="+mn-ea"/>
                  </a:endParaRPr>
                </a:p>
              </p:txBody>
            </p:sp>
          </p:grpSp>
          <p:grpSp>
            <p:nvGrpSpPr>
              <p:cNvPr id="34" name="Group 199"/>
              <p:cNvGrpSpPr/>
              <p:nvPr/>
            </p:nvGrpSpPr>
            <p:grpSpPr>
              <a:xfrm>
                <a:off x="1914510" y="879472"/>
                <a:ext cx="509587" cy="2112962"/>
                <a:chOff x="1914510" y="879472"/>
                <a:chExt cx="509587" cy="2112962"/>
              </a:xfrm>
              <a:solidFill>
                <a:srgbClr val="FFE101"/>
              </a:solidFill>
            </p:grpSpPr>
            <p:sp>
              <p:nvSpPr>
                <p:cNvPr id="38" name="Freeform 142"/>
                <p:cNvSpPr>
                  <a:spLocks/>
                </p:cNvSpPr>
                <p:nvPr/>
              </p:nvSpPr>
              <p:spPr bwMode="auto">
                <a:xfrm>
                  <a:off x="1914510" y="1671634"/>
                  <a:ext cx="388938" cy="1320800"/>
                </a:xfrm>
                <a:custGeom>
                  <a:avLst/>
                  <a:gdLst/>
                  <a:ahLst/>
                  <a:cxnLst>
                    <a:cxn ang="0">
                      <a:pos x="105" y="54"/>
                    </a:cxn>
                    <a:cxn ang="0">
                      <a:pos x="74" y="111"/>
                    </a:cxn>
                    <a:cxn ang="0">
                      <a:pos x="42" y="187"/>
                    </a:cxn>
                    <a:cxn ang="0">
                      <a:pos x="17" y="284"/>
                    </a:cxn>
                    <a:cxn ang="0">
                      <a:pos x="2" y="398"/>
                    </a:cxn>
                    <a:cxn ang="0">
                      <a:pos x="4" y="533"/>
                    </a:cxn>
                    <a:cxn ang="0">
                      <a:pos x="29" y="689"/>
                    </a:cxn>
                    <a:cxn ang="0">
                      <a:pos x="84" y="863"/>
                    </a:cxn>
                    <a:cxn ang="0">
                      <a:pos x="165" y="1050"/>
                    </a:cxn>
                    <a:cxn ang="0">
                      <a:pos x="228" y="1196"/>
                    </a:cxn>
                    <a:cxn ang="0">
                      <a:pos x="268" y="1305"/>
                    </a:cxn>
                    <a:cxn ang="0">
                      <a:pos x="289" y="1382"/>
                    </a:cxn>
                    <a:cxn ang="0">
                      <a:pos x="297" y="1439"/>
                    </a:cxn>
                    <a:cxn ang="0">
                      <a:pos x="295" y="1481"/>
                    </a:cxn>
                    <a:cxn ang="0">
                      <a:pos x="289" y="1519"/>
                    </a:cxn>
                    <a:cxn ang="0">
                      <a:pos x="285" y="1561"/>
                    </a:cxn>
                    <a:cxn ang="0">
                      <a:pos x="490" y="1664"/>
                    </a:cxn>
                    <a:cxn ang="0">
                      <a:pos x="458" y="1510"/>
                    </a:cxn>
                    <a:cxn ang="0">
                      <a:pos x="418" y="1354"/>
                    </a:cxn>
                    <a:cxn ang="0">
                      <a:pos x="369" y="1196"/>
                    </a:cxn>
                    <a:cxn ang="0">
                      <a:pos x="319" y="1044"/>
                    </a:cxn>
                    <a:cxn ang="0">
                      <a:pos x="272" y="900"/>
                    </a:cxn>
                    <a:cxn ang="0">
                      <a:pos x="230" y="768"/>
                    </a:cxn>
                    <a:cxn ang="0">
                      <a:pos x="202" y="651"/>
                    </a:cxn>
                    <a:cxn ang="0">
                      <a:pos x="186" y="556"/>
                    </a:cxn>
                    <a:cxn ang="0">
                      <a:pos x="184" y="468"/>
                    </a:cxn>
                    <a:cxn ang="0">
                      <a:pos x="186" y="383"/>
                    </a:cxn>
                    <a:cxn ang="0">
                      <a:pos x="194" y="301"/>
                    </a:cxn>
                    <a:cxn ang="0">
                      <a:pos x="207" y="223"/>
                    </a:cxn>
                    <a:cxn ang="0">
                      <a:pos x="222" y="153"/>
                    </a:cxn>
                    <a:cxn ang="0">
                      <a:pos x="241" y="90"/>
                    </a:cxn>
                    <a:cxn ang="0">
                      <a:pos x="262" y="39"/>
                    </a:cxn>
                    <a:cxn ang="0">
                      <a:pos x="285" y="0"/>
                    </a:cxn>
                    <a:cxn ang="0">
                      <a:pos x="118" y="33"/>
                    </a:cxn>
                  </a:cxnLst>
                  <a:rect l="0" t="0" r="r" b="b"/>
                  <a:pathLst>
                    <a:path w="490" h="1664">
                      <a:moveTo>
                        <a:pt x="118" y="33"/>
                      </a:moveTo>
                      <a:lnTo>
                        <a:pt x="105" y="54"/>
                      </a:lnTo>
                      <a:lnTo>
                        <a:pt x="89" y="80"/>
                      </a:lnTo>
                      <a:lnTo>
                        <a:pt x="74" y="111"/>
                      </a:lnTo>
                      <a:lnTo>
                        <a:pt x="59" y="147"/>
                      </a:lnTo>
                      <a:lnTo>
                        <a:pt x="42" y="187"/>
                      </a:lnTo>
                      <a:lnTo>
                        <a:pt x="29" y="232"/>
                      </a:lnTo>
                      <a:lnTo>
                        <a:pt x="17" y="284"/>
                      </a:lnTo>
                      <a:lnTo>
                        <a:pt x="8" y="339"/>
                      </a:lnTo>
                      <a:lnTo>
                        <a:pt x="2" y="398"/>
                      </a:lnTo>
                      <a:lnTo>
                        <a:pt x="0" y="464"/>
                      </a:lnTo>
                      <a:lnTo>
                        <a:pt x="4" y="533"/>
                      </a:lnTo>
                      <a:lnTo>
                        <a:pt x="14" y="609"/>
                      </a:lnTo>
                      <a:lnTo>
                        <a:pt x="29" y="689"/>
                      </a:lnTo>
                      <a:lnTo>
                        <a:pt x="53" y="774"/>
                      </a:lnTo>
                      <a:lnTo>
                        <a:pt x="84" y="863"/>
                      </a:lnTo>
                      <a:lnTo>
                        <a:pt x="126" y="959"/>
                      </a:lnTo>
                      <a:lnTo>
                        <a:pt x="165" y="1050"/>
                      </a:lnTo>
                      <a:lnTo>
                        <a:pt x="202" y="1128"/>
                      </a:lnTo>
                      <a:lnTo>
                        <a:pt x="228" y="1196"/>
                      </a:lnTo>
                      <a:lnTo>
                        <a:pt x="251" y="1255"/>
                      </a:lnTo>
                      <a:lnTo>
                        <a:pt x="268" y="1305"/>
                      </a:lnTo>
                      <a:lnTo>
                        <a:pt x="279" y="1346"/>
                      </a:lnTo>
                      <a:lnTo>
                        <a:pt x="289" y="1382"/>
                      </a:lnTo>
                      <a:lnTo>
                        <a:pt x="295" y="1413"/>
                      </a:lnTo>
                      <a:lnTo>
                        <a:pt x="297" y="1439"/>
                      </a:lnTo>
                      <a:lnTo>
                        <a:pt x="297" y="1460"/>
                      </a:lnTo>
                      <a:lnTo>
                        <a:pt x="295" y="1481"/>
                      </a:lnTo>
                      <a:lnTo>
                        <a:pt x="291" y="1500"/>
                      </a:lnTo>
                      <a:lnTo>
                        <a:pt x="289" y="1519"/>
                      </a:lnTo>
                      <a:lnTo>
                        <a:pt x="287" y="1540"/>
                      </a:lnTo>
                      <a:lnTo>
                        <a:pt x="285" y="1561"/>
                      </a:lnTo>
                      <a:lnTo>
                        <a:pt x="285" y="1588"/>
                      </a:lnTo>
                      <a:lnTo>
                        <a:pt x="490" y="1664"/>
                      </a:lnTo>
                      <a:lnTo>
                        <a:pt x="475" y="1588"/>
                      </a:lnTo>
                      <a:lnTo>
                        <a:pt x="458" y="1510"/>
                      </a:lnTo>
                      <a:lnTo>
                        <a:pt x="439" y="1432"/>
                      </a:lnTo>
                      <a:lnTo>
                        <a:pt x="418" y="1354"/>
                      </a:lnTo>
                      <a:lnTo>
                        <a:pt x="393" y="1274"/>
                      </a:lnTo>
                      <a:lnTo>
                        <a:pt x="369" y="1196"/>
                      </a:lnTo>
                      <a:lnTo>
                        <a:pt x="344" y="1120"/>
                      </a:lnTo>
                      <a:lnTo>
                        <a:pt x="319" y="1044"/>
                      </a:lnTo>
                      <a:lnTo>
                        <a:pt x="295" y="970"/>
                      </a:lnTo>
                      <a:lnTo>
                        <a:pt x="272" y="900"/>
                      </a:lnTo>
                      <a:lnTo>
                        <a:pt x="249" y="831"/>
                      </a:lnTo>
                      <a:lnTo>
                        <a:pt x="230" y="768"/>
                      </a:lnTo>
                      <a:lnTo>
                        <a:pt x="213" y="708"/>
                      </a:lnTo>
                      <a:lnTo>
                        <a:pt x="202" y="651"/>
                      </a:lnTo>
                      <a:lnTo>
                        <a:pt x="192" y="599"/>
                      </a:lnTo>
                      <a:lnTo>
                        <a:pt x="186" y="556"/>
                      </a:lnTo>
                      <a:lnTo>
                        <a:pt x="184" y="512"/>
                      </a:lnTo>
                      <a:lnTo>
                        <a:pt x="184" y="468"/>
                      </a:lnTo>
                      <a:lnTo>
                        <a:pt x="184" y="424"/>
                      </a:lnTo>
                      <a:lnTo>
                        <a:pt x="186" y="383"/>
                      </a:lnTo>
                      <a:lnTo>
                        <a:pt x="190" y="341"/>
                      </a:lnTo>
                      <a:lnTo>
                        <a:pt x="194" y="301"/>
                      </a:lnTo>
                      <a:lnTo>
                        <a:pt x="200" y="261"/>
                      </a:lnTo>
                      <a:lnTo>
                        <a:pt x="207" y="223"/>
                      </a:lnTo>
                      <a:lnTo>
                        <a:pt x="215" y="187"/>
                      </a:lnTo>
                      <a:lnTo>
                        <a:pt x="222" y="153"/>
                      </a:lnTo>
                      <a:lnTo>
                        <a:pt x="232" y="118"/>
                      </a:lnTo>
                      <a:lnTo>
                        <a:pt x="241" y="90"/>
                      </a:lnTo>
                      <a:lnTo>
                        <a:pt x="251" y="61"/>
                      </a:lnTo>
                      <a:lnTo>
                        <a:pt x="262" y="39"/>
                      </a:lnTo>
                      <a:lnTo>
                        <a:pt x="274" y="18"/>
                      </a:lnTo>
                      <a:lnTo>
                        <a:pt x="285" y="0"/>
                      </a:lnTo>
                      <a:lnTo>
                        <a:pt x="118" y="33"/>
                      </a:lnTo>
                      <a:lnTo>
                        <a:pt x="118" y="33"/>
                      </a:lnTo>
                      <a:close/>
                    </a:path>
                  </a:pathLst>
                </a:custGeom>
                <a:grpFill/>
                <a:ln w="9525">
                  <a:noFill/>
                  <a:round/>
                  <a:headEnd/>
                  <a:tailEnd/>
                </a:ln>
              </p:spPr>
              <p:txBody>
                <a:bodyPr/>
                <a:lstStyle/>
                <a:p>
                  <a:pPr>
                    <a:defRPr/>
                  </a:pPr>
                  <a:endParaRPr lang="en-US">
                    <a:ea typeface="+mn-ea"/>
                  </a:endParaRPr>
                </a:p>
              </p:txBody>
            </p:sp>
            <p:sp>
              <p:nvSpPr>
                <p:cNvPr id="39" name="Freeform 143"/>
                <p:cNvSpPr>
                  <a:spLocks/>
                </p:cNvSpPr>
                <p:nvPr/>
              </p:nvSpPr>
              <p:spPr bwMode="auto">
                <a:xfrm>
                  <a:off x="2004997" y="879472"/>
                  <a:ext cx="419100" cy="817563"/>
                </a:xfrm>
                <a:custGeom>
                  <a:avLst/>
                  <a:gdLst/>
                  <a:ahLst/>
                  <a:cxnLst>
                    <a:cxn ang="0">
                      <a:pos x="183" y="975"/>
                    </a:cxn>
                    <a:cxn ang="0">
                      <a:pos x="221" y="914"/>
                    </a:cxn>
                    <a:cxn ang="0">
                      <a:pos x="270" y="832"/>
                    </a:cxn>
                    <a:cxn ang="0">
                      <a:pos x="325" y="741"/>
                    </a:cxn>
                    <a:cxn ang="0">
                      <a:pos x="382" y="640"/>
                    </a:cxn>
                    <a:cxn ang="0">
                      <a:pos x="435" y="537"/>
                    </a:cxn>
                    <a:cxn ang="0">
                      <a:pos x="481" y="439"/>
                    </a:cxn>
                    <a:cxn ang="0">
                      <a:pos x="511" y="351"/>
                    </a:cxn>
                    <a:cxn ang="0">
                      <a:pos x="525" y="275"/>
                    </a:cxn>
                    <a:cxn ang="0">
                      <a:pos x="528" y="209"/>
                    </a:cxn>
                    <a:cxn ang="0">
                      <a:pos x="528" y="152"/>
                    </a:cxn>
                    <a:cxn ang="0">
                      <a:pos x="523" y="102"/>
                    </a:cxn>
                    <a:cxn ang="0">
                      <a:pos x="517" y="62"/>
                    </a:cxn>
                    <a:cxn ang="0">
                      <a:pos x="509" y="30"/>
                    </a:cxn>
                    <a:cxn ang="0">
                      <a:pos x="502" y="11"/>
                    </a:cxn>
                    <a:cxn ang="0">
                      <a:pos x="498" y="0"/>
                    </a:cxn>
                    <a:cxn ang="0">
                      <a:pos x="414" y="0"/>
                    </a:cxn>
                    <a:cxn ang="0">
                      <a:pos x="414" y="15"/>
                    </a:cxn>
                    <a:cxn ang="0">
                      <a:pos x="416" y="60"/>
                    </a:cxn>
                    <a:cxn ang="0">
                      <a:pos x="418" y="127"/>
                    </a:cxn>
                    <a:cxn ang="0">
                      <a:pos x="414" y="211"/>
                    </a:cxn>
                    <a:cxn ang="0">
                      <a:pos x="405" y="302"/>
                    </a:cxn>
                    <a:cxn ang="0">
                      <a:pos x="386" y="397"/>
                    </a:cxn>
                    <a:cxn ang="0">
                      <a:pos x="354" y="488"/>
                    </a:cxn>
                    <a:cxn ang="0">
                      <a:pos x="306" y="570"/>
                    </a:cxn>
                    <a:cxn ang="0">
                      <a:pos x="255" y="642"/>
                    </a:cxn>
                    <a:cxn ang="0">
                      <a:pos x="207" y="710"/>
                    </a:cxn>
                    <a:cxn ang="0">
                      <a:pos x="162" y="775"/>
                    </a:cxn>
                    <a:cxn ang="0">
                      <a:pos x="122" y="836"/>
                    </a:cxn>
                    <a:cxn ang="0">
                      <a:pos x="86" y="893"/>
                    </a:cxn>
                    <a:cxn ang="0">
                      <a:pos x="53" y="944"/>
                    </a:cxn>
                    <a:cxn ang="0">
                      <a:pos x="25" y="990"/>
                    </a:cxn>
                    <a:cxn ang="0">
                      <a:pos x="0" y="1030"/>
                    </a:cxn>
                    <a:cxn ang="0">
                      <a:pos x="171" y="997"/>
                    </a:cxn>
                  </a:cxnLst>
                  <a:rect l="0" t="0" r="r" b="b"/>
                  <a:pathLst>
                    <a:path w="528" h="1030">
                      <a:moveTo>
                        <a:pt x="171" y="997"/>
                      </a:moveTo>
                      <a:lnTo>
                        <a:pt x="183" y="975"/>
                      </a:lnTo>
                      <a:lnTo>
                        <a:pt x="200" y="946"/>
                      </a:lnTo>
                      <a:lnTo>
                        <a:pt x="221" y="914"/>
                      </a:lnTo>
                      <a:lnTo>
                        <a:pt x="243" y="876"/>
                      </a:lnTo>
                      <a:lnTo>
                        <a:pt x="270" y="832"/>
                      </a:lnTo>
                      <a:lnTo>
                        <a:pt x="297" y="788"/>
                      </a:lnTo>
                      <a:lnTo>
                        <a:pt x="325" y="741"/>
                      </a:lnTo>
                      <a:lnTo>
                        <a:pt x="354" y="691"/>
                      </a:lnTo>
                      <a:lnTo>
                        <a:pt x="382" y="640"/>
                      </a:lnTo>
                      <a:lnTo>
                        <a:pt x="411" y="589"/>
                      </a:lnTo>
                      <a:lnTo>
                        <a:pt x="435" y="537"/>
                      </a:lnTo>
                      <a:lnTo>
                        <a:pt x="460" y="488"/>
                      </a:lnTo>
                      <a:lnTo>
                        <a:pt x="481" y="439"/>
                      </a:lnTo>
                      <a:lnTo>
                        <a:pt x="498" y="393"/>
                      </a:lnTo>
                      <a:lnTo>
                        <a:pt x="511" y="351"/>
                      </a:lnTo>
                      <a:lnTo>
                        <a:pt x="521" y="313"/>
                      </a:lnTo>
                      <a:lnTo>
                        <a:pt x="525" y="275"/>
                      </a:lnTo>
                      <a:lnTo>
                        <a:pt x="526" y="241"/>
                      </a:lnTo>
                      <a:lnTo>
                        <a:pt x="528" y="209"/>
                      </a:lnTo>
                      <a:lnTo>
                        <a:pt x="528" y="178"/>
                      </a:lnTo>
                      <a:lnTo>
                        <a:pt x="528" y="152"/>
                      </a:lnTo>
                      <a:lnTo>
                        <a:pt x="526" y="125"/>
                      </a:lnTo>
                      <a:lnTo>
                        <a:pt x="523" y="102"/>
                      </a:lnTo>
                      <a:lnTo>
                        <a:pt x="521" y="81"/>
                      </a:lnTo>
                      <a:lnTo>
                        <a:pt x="517" y="62"/>
                      </a:lnTo>
                      <a:lnTo>
                        <a:pt x="513" y="45"/>
                      </a:lnTo>
                      <a:lnTo>
                        <a:pt x="509" y="30"/>
                      </a:lnTo>
                      <a:lnTo>
                        <a:pt x="506" y="20"/>
                      </a:lnTo>
                      <a:lnTo>
                        <a:pt x="502" y="11"/>
                      </a:lnTo>
                      <a:lnTo>
                        <a:pt x="500" y="5"/>
                      </a:lnTo>
                      <a:lnTo>
                        <a:pt x="498" y="0"/>
                      </a:lnTo>
                      <a:lnTo>
                        <a:pt x="498" y="0"/>
                      </a:lnTo>
                      <a:lnTo>
                        <a:pt x="414" y="0"/>
                      </a:lnTo>
                      <a:lnTo>
                        <a:pt x="414" y="3"/>
                      </a:lnTo>
                      <a:lnTo>
                        <a:pt x="414" y="15"/>
                      </a:lnTo>
                      <a:lnTo>
                        <a:pt x="416" y="34"/>
                      </a:lnTo>
                      <a:lnTo>
                        <a:pt x="416" y="60"/>
                      </a:lnTo>
                      <a:lnTo>
                        <a:pt x="418" y="91"/>
                      </a:lnTo>
                      <a:lnTo>
                        <a:pt x="418" y="127"/>
                      </a:lnTo>
                      <a:lnTo>
                        <a:pt x="416" y="167"/>
                      </a:lnTo>
                      <a:lnTo>
                        <a:pt x="414" y="211"/>
                      </a:lnTo>
                      <a:lnTo>
                        <a:pt x="411" y="256"/>
                      </a:lnTo>
                      <a:lnTo>
                        <a:pt x="405" y="302"/>
                      </a:lnTo>
                      <a:lnTo>
                        <a:pt x="395" y="349"/>
                      </a:lnTo>
                      <a:lnTo>
                        <a:pt x="386" y="397"/>
                      </a:lnTo>
                      <a:lnTo>
                        <a:pt x="371" y="442"/>
                      </a:lnTo>
                      <a:lnTo>
                        <a:pt x="354" y="488"/>
                      </a:lnTo>
                      <a:lnTo>
                        <a:pt x="333" y="532"/>
                      </a:lnTo>
                      <a:lnTo>
                        <a:pt x="306" y="570"/>
                      </a:lnTo>
                      <a:lnTo>
                        <a:pt x="279" y="606"/>
                      </a:lnTo>
                      <a:lnTo>
                        <a:pt x="255" y="642"/>
                      </a:lnTo>
                      <a:lnTo>
                        <a:pt x="230" y="676"/>
                      </a:lnTo>
                      <a:lnTo>
                        <a:pt x="207" y="710"/>
                      </a:lnTo>
                      <a:lnTo>
                        <a:pt x="183" y="743"/>
                      </a:lnTo>
                      <a:lnTo>
                        <a:pt x="162" y="775"/>
                      </a:lnTo>
                      <a:lnTo>
                        <a:pt x="141" y="807"/>
                      </a:lnTo>
                      <a:lnTo>
                        <a:pt x="122" y="836"/>
                      </a:lnTo>
                      <a:lnTo>
                        <a:pt x="103" y="864"/>
                      </a:lnTo>
                      <a:lnTo>
                        <a:pt x="86" y="893"/>
                      </a:lnTo>
                      <a:lnTo>
                        <a:pt x="69" y="920"/>
                      </a:lnTo>
                      <a:lnTo>
                        <a:pt x="53" y="944"/>
                      </a:lnTo>
                      <a:lnTo>
                        <a:pt x="38" y="967"/>
                      </a:lnTo>
                      <a:lnTo>
                        <a:pt x="25" y="990"/>
                      </a:lnTo>
                      <a:lnTo>
                        <a:pt x="12" y="1011"/>
                      </a:lnTo>
                      <a:lnTo>
                        <a:pt x="0" y="1030"/>
                      </a:lnTo>
                      <a:lnTo>
                        <a:pt x="171" y="997"/>
                      </a:lnTo>
                      <a:lnTo>
                        <a:pt x="171" y="997"/>
                      </a:lnTo>
                      <a:close/>
                    </a:path>
                  </a:pathLst>
                </a:custGeom>
                <a:grpFill/>
                <a:ln w="9525">
                  <a:noFill/>
                  <a:round/>
                  <a:headEnd/>
                  <a:tailEnd/>
                </a:ln>
              </p:spPr>
              <p:txBody>
                <a:bodyPr/>
                <a:lstStyle/>
                <a:p>
                  <a:pPr>
                    <a:defRPr/>
                  </a:pPr>
                  <a:endParaRPr lang="en-US">
                    <a:ea typeface="+mn-ea"/>
                  </a:endParaRPr>
                </a:p>
              </p:txBody>
            </p:sp>
          </p:grpSp>
          <p:grpSp>
            <p:nvGrpSpPr>
              <p:cNvPr id="35" name="Group 198"/>
              <p:cNvGrpSpPr/>
              <p:nvPr/>
            </p:nvGrpSpPr>
            <p:grpSpPr>
              <a:xfrm>
                <a:off x="1862122" y="873122"/>
                <a:ext cx="506413" cy="2070100"/>
                <a:chOff x="1862122" y="873122"/>
                <a:chExt cx="506413" cy="2070100"/>
              </a:xfrm>
              <a:solidFill>
                <a:srgbClr val="FFC000"/>
              </a:solidFill>
            </p:grpSpPr>
            <p:sp>
              <p:nvSpPr>
                <p:cNvPr id="36" name="Freeform 164"/>
                <p:cNvSpPr>
                  <a:spLocks/>
                </p:cNvSpPr>
                <p:nvPr/>
              </p:nvSpPr>
              <p:spPr bwMode="auto">
                <a:xfrm>
                  <a:off x="1965310" y="873122"/>
                  <a:ext cx="403225" cy="822325"/>
                </a:xfrm>
                <a:custGeom>
                  <a:avLst/>
                  <a:gdLst/>
                  <a:ahLst/>
                  <a:cxnLst>
                    <a:cxn ang="0">
                      <a:pos x="137" y="977"/>
                    </a:cxn>
                    <a:cxn ang="0">
                      <a:pos x="209" y="874"/>
                    </a:cxn>
                    <a:cxn ang="0">
                      <a:pos x="273" y="779"/>
                    </a:cxn>
                    <a:cxn ang="0">
                      <a:pos x="330" y="692"/>
                    </a:cxn>
                    <a:cxn ang="0">
                      <a:pos x="380" y="608"/>
                    </a:cxn>
                    <a:cxn ang="0">
                      <a:pos x="422" y="525"/>
                    </a:cxn>
                    <a:cxn ang="0">
                      <a:pos x="454" y="441"/>
                    </a:cxn>
                    <a:cxn ang="0">
                      <a:pos x="480" y="353"/>
                    </a:cxn>
                    <a:cxn ang="0">
                      <a:pos x="498" y="266"/>
                    </a:cxn>
                    <a:cxn ang="0">
                      <a:pos x="505" y="190"/>
                    </a:cxn>
                    <a:cxn ang="0">
                      <a:pos x="509" y="131"/>
                    </a:cxn>
                    <a:cxn ang="0">
                      <a:pos x="507" y="85"/>
                    </a:cxn>
                    <a:cxn ang="0">
                      <a:pos x="501" y="51"/>
                    </a:cxn>
                    <a:cxn ang="0">
                      <a:pos x="496" y="27"/>
                    </a:cxn>
                    <a:cxn ang="0">
                      <a:pos x="490" y="13"/>
                    </a:cxn>
                    <a:cxn ang="0">
                      <a:pos x="486" y="8"/>
                    </a:cxn>
                    <a:cxn ang="0">
                      <a:pos x="403" y="2"/>
                    </a:cxn>
                    <a:cxn ang="0">
                      <a:pos x="403" y="21"/>
                    </a:cxn>
                    <a:cxn ang="0">
                      <a:pos x="403" y="59"/>
                    </a:cxn>
                    <a:cxn ang="0">
                      <a:pos x="403" y="108"/>
                    </a:cxn>
                    <a:cxn ang="0">
                      <a:pos x="399" y="171"/>
                    </a:cxn>
                    <a:cxn ang="0">
                      <a:pos x="393" y="243"/>
                    </a:cxn>
                    <a:cxn ang="0">
                      <a:pos x="382" y="321"/>
                    </a:cxn>
                    <a:cxn ang="0">
                      <a:pos x="366" y="405"/>
                    </a:cxn>
                    <a:cxn ang="0">
                      <a:pos x="344" y="490"/>
                    </a:cxn>
                    <a:cxn ang="0">
                      <a:pos x="313" y="566"/>
                    </a:cxn>
                    <a:cxn ang="0">
                      <a:pos x="275" y="637"/>
                    </a:cxn>
                    <a:cxn ang="0">
                      <a:pos x="232" y="705"/>
                    </a:cxn>
                    <a:cxn ang="0">
                      <a:pos x="184" y="772"/>
                    </a:cxn>
                    <a:cxn ang="0">
                      <a:pos x="133" y="840"/>
                    </a:cxn>
                    <a:cxn ang="0">
                      <a:pos x="80" y="912"/>
                    </a:cxn>
                    <a:cxn ang="0">
                      <a:pos x="26" y="992"/>
                    </a:cxn>
                    <a:cxn ang="0">
                      <a:pos x="99" y="1032"/>
                    </a:cxn>
                  </a:cxnLst>
                  <a:rect l="0" t="0" r="r" b="b"/>
                  <a:pathLst>
                    <a:path w="509" h="1036">
                      <a:moveTo>
                        <a:pt x="99" y="1032"/>
                      </a:moveTo>
                      <a:lnTo>
                        <a:pt x="137" y="977"/>
                      </a:lnTo>
                      <a:lnTo>
                        <a:pt x="175" y="926"/>
                      </a:lnTo>
                      <a:lnTo>
                        <a:pt x="209" y="874"/>
                      </a:lnTo>
                      <a:lnTo>
                        <a:pt x="243" y="827"/>
                      </a:lnTo>
                      <a:lnTo>
                        <a:pt x="273" y="779"/>
                      </a:lnTo>
                      <a:lnTo>
                        <a:pt x="304" y="736"/>
                      </a:lnTo>
                      <a:lnTo>
                        <a:pt x="330" y="692"/>
                      </a:lnTo>
                      <a:lnTo>
                        <a:pt x="357" y="650"/>
                      </a:lnTo>
                      <a:lnTo>
                        <a:pt x="380" y="608"/>
                      </a:lnTo>
                      <a:lnTo>
                        <a:pt x="401" y="566"/>
                      </a:lnTo>
                      <a:lnTo>
                        <a:pt x="422" y="525"/>
                      </a:lnTo>
                      <a:lnTo>
                        <a:pt x="439" y="483"/>
                      </a:lnTo>
                      <a:lnTo>
                        <a:pt x="454" y="441"/>
                      </a:lnTo>
                      <a:lnTo>
                        <a:pt x="469" y="399"/>
                      </a:lnTo>
                      <a:lnTo>
                        <a:pt x="480" y="353"/>
                      </a:lnTo>
                      <a:lnTo>
                        <a:pt x="490" y="310"/>
                      </a:lnTo>
                      <a:lnTo>
                        <a:pt x="498" y="266"/>
                      </a:lnTo>
                      <a:lnTo>
                        <a:pt x="503" y="226"/>
                      </a:lnTo>
                      <a:lnTo>
                        <a:pt x="505" y="190"/>
                      </a:lnTo>
                      <a:lnTo>
                        <a:pt x="509" y="160"/>
                      </a:lnTo>
                      <a:lnTo>
                        <a:pt x="509" y="131"/>
                      </a:lnTo>
                      <a:lnTo>
                        <a:pt x="509" y="106"/>
                      </a:lnTo>
                      <a:lnTo>
                        <a:pt x="507" y="85"/>
                      </a:lnTo>
                      <a:lnTo>
                        <a:pt x="505" y="66"/>
                      </a:lnTo>
                      <a:lnTo>
                        <a:pt x="501" y="51"/>
                      </a:lnTo>
                      <a:lnTo>
                        <a:pt x="499" y="38"/>
                      </a:lnTo>
                      <a:lnTo>
                        <a:pt x="496" y="27"/>
                      </a:lnTo>
                      <a:lnTo>
                        <a:pt x="492" y="19"/>
                      </a:lnTo>
                      <a:lnTo>
                        <a:pt x="490" y="13"/>
                      </a:lnTo>
                      <a:lnTo>
                        <a:pt x="488" y="9"/>
                      </a:lnTo>
                      <a:lnTo>
                        <a:pt x="486" y="8"/>
                      </a:lnTo>
                      <a:lnTo>
                        <a:pt x="403" y="0"/>
                      </a:lnTo>
                      <a:lnTo>
                        <a:pt x="403" y="2"/>
                      </a:lnTo>
                      <a:lnTo>
                        <a:pt x="403" y="9"/>
                      </a:lnTo>
                      <a:lnTo>
                        <a:pt x="403" y="21"/>
                      </a:lnTo>
                      <a:lnTo>
                        <a:pt x="403" y="38"/>
                      </a:lnTo>
                      <a:lnTo>
                        <a:pt x="403" y="59"/>
                      </a:lnTo>
                      <a:lnTo>
                        <a:pt x="403" y="82"/>
                      </a:lnTo>
                      <a:lnTo>
                        <a:pt x="403" y="108"/>
                      </a:lnTo>
                      <a:lnTo>
                        <a:pt x="403" y="139"/>
                      </a:lnTo>
                      <a:lnTo>
                        <a:pt x="399" y="171"/>
                      </a:lnTo>
                      <a:lnTo>
                        <a:pt x="397" y="207"/>
                      </a:lnTo>
                      <a:lnTo>
                        <a:pt x="393" y="243"/>
                      </a:lnTo>
                      <a:lnTo>
                        <a:pt x="389" y="281"/>
                      </a:lnTo>
                      <a:lnTo>
                        <a:pt x="382" y="321"/>
                      </a:lnTo>
                      <a:lnTo>
                        <a:pt x="376" y="363"/>
                      </a:lnTo>
                      <a:lnTo>
                        <a:pt x="366" y="405"/>
                      </a:lnTo>
                      <a:lnTo>
                        <a:pt x="355" y="449"/>
                      </a:lnTo>
                      <a:lnTo>
                        <a:pt x="344" y="490"/>
                      </a:lnTo>
                      <a:lnTo>
                        <a:pt x="328" y="528"/>
                      </a:lnTo>
                      <a:lnTo>
                        <a:pt x="313" y="566"/>
                      </a:lnTo>
                      <a:lnTo>
                        <a:pt x="296" y="603"/>
                      </a:lnTo>
                      <a:lnTo>
                        <a:pt x="275" y="637"/>
                      </a:lnTo>
                      <a:lnTo>
                        <a:pt x="254" y="673"/>
                      </a:lnTo>
                      <a:lnTo>
                        <a:pt x="232" y="705"/>
                      </a:lnTo>
                      <a:lnTo>
                        <a:pt x="209" y="739"/>
                      </a:lnTo>
                      <a:lnTo>
                        <a:pt x="184" y="772"/>
                      </a:lnTo>
                      <a:lnTo>
                        <a:pt x="159" y="806"/>
                      </a:lnTo>
                      <a:lnTo>
                        <a:pt x="133" y="840"/>
                      </a:lnTo>
                      <a:lnTo>
                        <a:pt x="108" y="876"/>
                      </a:lnTo>
                      <a:lnTo>
                        <a:pt x="80" y="912"/>
                      </a:lnTo>
                      <a:lnTo>
                        <a:pt x="53" y="950"/>
                      </a:lnTo>
                      <a:lnTo>
                        <a:pt x="26" y="992"/>
                      </a:lnTo>
                      <a:lnTo>
                        <a:pt x="0" y="1036"/>
                      </a:lnTo>
                      <a:lnTo>
                        <a:pt x="99" y="1032"/>
                      </a:lnTo>
                      <a:lnTo>
                        <a:pt x="99" y="1032"/>
                      </a:lnTo>
                      <a:close/>
                    </a:path>
                  </a:pathLst>
                </a:custGeom>
                <a:grpFill/>
                <a:ln w="9525">
                  <a:noFill/>
                  <a:round/>
                  <a:headEnd/>
                  <a:tailEnd/>
                </a:ln>
              </p:spPr>
              <p:txBody>
                <a:bodyPr/>
                <a:lstStyle/>
                <a:p>
                  <a:pPr>
                    <a:defRPr/>
                  </a:pPr>
                  <a:endParaRPr lang="en-US">
                    <a:ea typeface="+mn-ea"/>
                  </a:endParaRPr>
                </a:p>
              </p:txBody>
            </p:sp>
            <p:sp>
              <p:nvSpPr>
                <p:cNvPr id="37" name="Freeform 165"/>
                <p:cNvSpPr>
                  <a:spLocks/>
                </p:cNvSpPr>
                <p:nvPr/>
              </p:nvSpPr>
              <p:spPr bwMode="auto">
                <a:xfrm>
                  <a:off x="1862122" y="1676397"/>
                  <a:ext cx="323850" cy="1266825"/>
                </a:xfrm>
                <a:custGeom>
                  <a:avLst/>
                  <a:gdLst/>
                  <a:ahLst/>
                  <a:cxnLst>
                    <a:cxn ang="0">
                      <a:pos x="100" y="80"/>
                    </a:cxn>
                    <a:cxn ang="0">
                      <a:pos x="51" y="192"/>
                    </a:cxn>
                    <a:cxn ang="0">
                      <a:pos x="19" y="301"/>
                    </a:cxn>
                    <a:cxn ang="0">
                      <a:pos x="3" y="409"/>
                    </a:cxn>
                    <a:cxn ang="0">
                      <a:pos x="2" y="513"/>
                    </a:cxn>
                    <a:cxn ang="0">
                      <a:pos x="15" y="622"/>
                    </a:cxn>
                    <a:cxn ang="0">
                      <a:pos x="40" y="734"/>
                    </a:cxn>
                    <a:cxn ang="0">
                      <a:pos x="76" y="852"/>
                    </a:cxn>
                    <a:cxn ang="0">
                      <a:pos x="121" y="977"/>
                    </a:cxn>
                    <a:cxn ang="0">
                      <a:pos x="159" y="1084"/>
                    </a:cxn>
                    <a:cxn ang="0">
                      <a:pos x="190" y="1173"/>
                    </a:cxn>
                    <a:cxn ang="0">
                      <a:pos x="212" y="1249"/>
                    </a:cxn>
                    <a:cxn ang="0">
                      <a:pos x="228" y="1316"/>
                    </a:cxn>
                    <a:cxn ang="0">
                      <a:pos x="239" y="1378"/>
                    </a:cxn>
                    <a:cxn ang="0">
                      <a:pos x="248" y="1443"/>
                    </a:cxn>
                    <a:cxn ang="0">
                      <a:pos x="254" y="1515"/>
                    </a:cxn>
                    <a:cxn ang="0">
                      <a:pos x="258" y="1555"/>
                    </a:cxn>
                    <a:cxn ang="0">
                      <a:pos x="266" y="1557"/>
                    </a:cxn>
                    <a:cxn ang="0">
                      <a:pos x="279" y="1561"/>
                    </a:cxn>
                    <a:cxn ang="0">
                      <a:pos x="300" y="1568"/>
                    </a:cxn>
                    <a:cxn ang="0">
                      <a:pos x="323" y="1574"/>
                    </a:cxn>
                    <a:cxn ang="0">
                      <a:pos x="347" y="1582"/>
                    </a:cxn>
                    <a:cxn ang="0">
                      <a:pos x="372" y="1587"/>
                    </a:cxn>
                    <a:cxn ang="0">
                      <a:pos x="395" y="1595"/>
                    </a:cxn>
                    <a:cxn ang="0">
                      <a:pos x="395" y="1496"/>
                    </a:cxn>
                    <a:cxn ang="0">
                      <a:pos x="349" y="1300"/>
                    </a:cxn>
                    <a:cxn ang="0">
                      <a:pos x="286" y="1110"/>
                    </a:cxn>
                    <a:cxn ang="0">
                      <a:pos x="222" y="918"/>
                    </a:cxn>
                    <a:cxn ang="0">
                      <a:pos x="167" y="726"/>
                    </a:cxn>
                    <a:cxn ang="0">
                      <a:pos x="133" y="529"/>
                    </a:cxn>
                    <a:cxn ang="0">
                      <a:pos x="136" y="325"/>
                    </a:cxn>
                    <a:cxn ang="0">
                      <a:pos x="186" y="112"/>
                    </a:cxn>
                    <a:cxn ang="0">
                      <a:pos x="226" y="2"/>
                    </a:cxn>
                    <a:cxn ang="0">
                      <a:pos x="210" y="6"/>
                    </a:cxn>
                    <a:cxn ang="0">
                      <a:pos x="193" y="10"/>
                    </a:cxn>
                    <a:cxn ang="0">
                      <a:pos x="176" y="14"/>
                    </a:cxn>
                    <a:cxn ang="0">
                      <a:pos x="161" y="15"/>
                    </a:cxn>
                    <a:cxn ang="0">
                      <a:pos x="148" y="19"/>
                    </a:cxn>
                    <a:cxn ang="0">
                      <a:pos x="138" y="21"/>
                    </a:cxn>
                    <a:cxn ang="0">
                      <a:pos x="133" y="21"/>
                    </a:cxn>
                    <a:cxn ang="0">
                      <a:pos x="133" y="21"/>
                    </a:cxn>
                  </a:cxnLst>
                  <a:rect l="0" t="0" r="r" b="b"/>
                  <a:pathLst>
                    <a:path w="406" h="1597">
                      <a:moveTo>
                        <a:pt x="133" y="21"/>
                      </a:moveTo>
                      <a:lnTo>
                        <a:pt x="100" y="80"/>
                      </a:lnTo>
                      <a:lnTo>
                        <a:pt x="74" y="137"/>
                      </a:lnTo>
                      <a:lnTo>
                        <a:pt x="51" y="192"/>
                      </a:lnTo>
                      <a:lnTo>
                        <a:pt x="32" y="247"/>
                      </a:lnTo>
                      <a:lnTo>
                        <a:pt x="19" y="301"/>
                      </a:lnTo>
                      <a:lnTo>
                        <a:pt x="9" y="356"/>
                      </a:lnTo>
                      <a:lnTo>
                        <a:pt x="3" y="409"/>
                      </a:lnTo>
                      <a:lnTo>
                        <a:pt x="0" y="462"/>
                      </a:lnTo>
                      <a:lnTo>
                        <a:pt x="2" y="513"/>
                      </a:lnTo>
                      <a:lnTo>
                        <a:pt x="7" y="569"/>
                      </a:lnTo>
                      <a:lnTo>
                        <a:pt x="15" y="622"/>
                      </a:lnTo>
                      <a:lnTo>
                        <a:pt x="26" y="679"/>
                      </a:lnTo>
                      <a:lnTo>
                        <a:pt x="40" y="734"/>
                      </a:lnTo>
                      <a:lnTo>
                        <a:pt x="57" y="793"/>
                      </a:lnTo>
                      <a:lnTo>
                        <a:pt x="76" y="852"/>
                      </a:lnTo>
                      <a:lnTo>
                        <a:pt x="98" y="915"/>
                      </a:lnTo>
                      <a:lnTo>
                        <a:pt x="121" y="977"/>
                      </a:lnTo>
                      <a:lnTo>
                        <a:pt x="142" y="1032"/>
                      </a:lnTo>
                      <a:lnTo>
                        <a:pt x="159" y="1084"/>
                      </a:lnTo>
                      <a:lnTo>
                        <a:pt x="176" y="1131"/>
                      </a:lnTo>
                      <a:lnTo>
                        <a:pt x="190" y="1173"/>
                      </a:lnTo>
                      <a:lnTo>
                        <a:pt x="201" y="1213"/>
                      </a:lnTo>
                      <a:lnTo>
                        <a:pt x="212" y="1249"/>
                      </a:lnTo>
                      <a:lnTo>
                        <a:pt x="222" y="1283"/>
                      </a:lnTo>
                      <a:lnTo>
                        <a:pt x="228" y="1316"/>
                      </a:lnTo>
                      <a:lnTo>
                        <a:pt x="235" y="1348"/>
                      </a:lnTo>
                      <a:lnTo>
                        <a:pt x="239" y="1378"/>
                      </a:lnTo>
                      <a:lnTo>
                        <a:pt x="245" y="1411"/>
                      </a:lnTo>
                      <a:lnTo>
                        <a:pt x="248" y="1443"/>
                      </a:lnTo>
                      <a:lnTo>
                        <a:pt x="252" y="1479"/>
                      </a:lnTo>
                      <a:lnTo>
                        <a:pt x="254" y="1515"/>
                      </a:lnTo>
                      <a:lnTo>
                        <a:pt x="256" y="1555"/>
                      </a:lnTo>
                      <a:lnTo>
                        <a:pt x="258" y="1555"/>
                      </a:lnTo>
                      <a:lnTo>
                        <a:pt x="260" y="1555"/>
                      </a:lnTo>
                      <a:lnTo>
                        <a:pt x="266" y="1557"/>
                      </a:lnTo>
                      <a:lnTo>
                        <a:pt x="271" y="1559"/>
                      </a:lnTo>
                      <a:lnTo>
                        <a:pt x="279" y="1561"/>
                      </a:lnTo>
                      <a:lnTo>
                        <a:pt x="288" y="1565"/>
                      </a:lnTo>
                      <a:lnTo>
                        <a:pt x="300" y="1568"/>
                      </a:lnTo>
                      <a:lnTo>
                        <a:pt x="311" y="1572"/>
                      </a:lnTo>
                      <a:lnTo>
                        <a:pt x="323" y="1574"/>
                      </a:lnTo>
                      <a:lnTo>
                        <a:pt x="334" y="1578"/>
                      </a:lnTo>
                      <a:lnTo>
                        <a:pt x="347" y="1582"/>
                      </a:lnTo>
                      <a:lnTo>
                        <a:pt x="361" y="1586"/>
                      </a:lnTo>
                      <a:lnTo>
                        <a:pt x="372" y="1587"/>
                      </a:lnTo>
                      <a:lnTo>
                        <a:pt x="383" y="1591"/>
                      </a:lnTo>
                      <a:lnTo>
                        <a:pt x="395" y="1595"/>
                      </a:lnTo>
                      <a:lnTo>
                        <a:pt x="406" y="1597"/>
                      </a:lnTo>
                      <a:lnTo>
                        <a:pt x="395" y="1496"/>
                      </a:lnTo>
                      <a:lnTo>
                        <a:pt x="374" y="1399"/>
                      </a:lnTo>
                      <a:lnTo>
                        <a:pt x="349" y="1300"/>
                      </a:lnTo>
                      <a:lnTo>
                        <a:pt x="319" y="1205"/>
                      </a:lnTo>
                      <a:lnTo>
                        <a:pt x="286" y="1110"/>
                      </a:lnTo>
                      <a:lnTo>
                        <a:pt x="254" y="1015"/>
                      </a:lnTo>
                      <a:lnTo>
                        <a:pt x="222" y="918"/>
                      </a:lnTo>
                      <a:lnTo>
                        <a:pt x="193" y="823"/>
                      </a:lnTo>
                      <a:lnTo>
                        <a:pt x="167" y="726"/>
                      </a:lnTo>
                      <a:lnTo>
                        <a:pt x="146" y="629"/>
                      </a:lnTo>
                      <a:lnTo>
                        <a:pt x="133" y="529"/>
                      </a:lnTo>
                      <a:lnTo>
                        <a:pt x="129" y="428"/>
                      </a:lnTo>
                      <a:lnTo>
                        <a:pt x="136" y="325"/>
                      </a:lnTo>
                      <a:lnTo>
                        <a:pt x="153" y="221"/>
                      </a:lnTo>
                      <a:lnTo>
                        <a:pt x="186" y="112"/>
                      </a:lnTo>
                      <a:lnTo>
                        <a:pt x="235" y="0"/>
                      </a:lnTo>
                      <a:lnTo>
                        <a:pt x="226" y="2"/>
                      </a:lnTo>
                      <a:lnTo>
                        <a:pt x="218" y="4"/>
                      </a:lnTo>
                      <a:lnTo>
                        <a:pt x="210" y="6"/>
                      </a:lnTo>
                      <a:lnTo>
                        <a:pt x="201" y="8"/>
                      </a:lnTo>
                      <a:lnTo>
                        <a:pt x="193" y="10"/>
                      </a:lnTo>
                      <a:lnTo>
                        <a:pt x="184" y="12"/>
                      </a:lnTo>
                      <a:lnTo>
                        <a:pt x="176" y="14"/>
                      </a:lnTo>
                      <a:lnTo>
                        <a:pt x="169" y="15"/>
                      </a:lnTo>
                      <a:lnTo>
                        <a:pt x="161" y="15"/>
                      </a:lnTo>
                      <a:lnTo>
                        <a:pt x="153" y="17"/>
                      </a:lnTo>
                      <a:lnTo>
                        <a:pt x="148" y="19"/>
                      </a:lnTo>
                      <a:lnTo>
                        <a:pt x="142" y="19"/>
                      </a:lnTo>
                      <a:lnTo>
                        <a:pt x="138" y="21"/>
                      </a:lnTo>
                      <a:lnTo>
                        <a:pt x="134" y="21"/>
                      </a:lnTo>
                      <a:lnTo>
                        <a:pt x="133" y="21"/>
                      </a:lnTo>
                      <a:lnTo>
                        <a:pt x="133" y="21"/>
                      </a:lnTo>
                      <a:lnTo>
                        <a:pt x="133" y="21"/>
                      </a:lnTo>
                      <a:close/>
                    </a:path>
                  </a:pathLst>
                </a:custGeom>
                <a:grpFill/>
                <a:ln w="9525">
                  <a:noFill/>
                  <a:round/>
                  <a:headEnd/>
                  <a:tailEnd/>
                </a:ln>
              </p:spPr>
              <p:txBody>
                <a:bodyPr/>
                <a:lstStyle/>
                <a:p>
                  <a:pPr>
                    <a:defRPr/>
                  </a:pPr>
                  <a:endParaRPr lang="en-US">
                    <a:ea typeface="+mn-ea"/>
                  </a:endParaRPr>
                </a:p>
              </p:txBody>
            </p:sp>
          </p:grpSp>
        </p:grpSp>
      </p:grpSp>
      <p:cxnSp>
        <p:nvCxnSpPr>
          <p:cNvPr id="46" name="Straight Arrow Connector 45"/>
          <p:cNvCxnSpPr>
            <a:cxnSpLocks noChangeShapeType="1"/>
          </p:cNvCxnSpPr>
          <p:nvPr/>
        </p:nvCxnSpPr>
        <p:spPr bwMode="auto">
          <a:xfrm rot="5400000">
            <a:off x="1719262" y="4060825"/>
            <a:ext cx="642937" cy="1588"/>
          </a:xfrm>
          <a:prstGeom prst="straightConnector1">
            <a:avLst/>
          </a:prstGeom>
          <a:noFill/>
          <a:ln w="38100">
            <a:solidFill>
              <a:schemeClr val="tx1"/>
            </a:solidFill>
            <a:round/>
            <a:headEnd/>
            <a:tailEnd type="arrow" w="med" len="med"/>
          </a:ln>
          <a:effectLst>
            <a:outerShdw blurRad="63500" dist="38100" dir="5400000" algn="ctr" rotWithShape="0">
              <a:srgbClr val="000000">
                <a:alpha val="48000"/>
              </a:srgbClr>
            </a:outerShdw>
          </a:effectLst>
        </p:spPr>
      </p:cxnSp>
      <p:cxnSp>
        <p:nvCxnSpPr>
          <p:cNvPr id="47" name="Straight Arrow Connector 46"/>
          <p:cNvCxnSpPr>
            <a:cxnSpLocks noChangeShapeType="1"/>
          </p:cNvCxnSpPr>
          <p:nvPr/>
        </p:nvCxnSpPr>
        <p:spPr bwMode="auto">
          <a:xfrm flipV="1">
            <a:off x="2387600" y="2800350"/>
            <a:ext cx="569912" cy="214312"/>
          </a:xfrm>
          <a:prstGeom prst="straightConnector1">
            <a:avLst/>
          </a:prstGeom>
          <a:noFill/>
          <a:ln w="38100">
            <a:solidFill>
              <a:schemeClr val="tx1"/>
            </a:solidFill>
            <a:round/>
            <a:headEnd/>
            <a:tailEnd type="arrow" w="med" len="med"/>
          </a:ln>
          <a:effectLst>
            <a:outerShdw blurRad="63500" dist="38100" dir="5400000" algn="ctr" rotWithShape="0">
              <a:srgbClr val="000000">
                <a:alpha val="48000"/>
              </a:srgbClr>
            </a:outerShdw>
          </a:effectLst>
        </p:spPr>
      </p:cxnSp>
      <p:cxnSp>
        <p:nvCxnSpPr>
          <p:cNvPr id="48" name="Straight Arrow Connector 47"/>
          <p:cNvCxnSpPr>
            <a:cxnSpLocks noChangeShapeType="1"/>
          </p:cNvCxnSpPr>
          <p:nvPr/>
        </p:nvCxnSpPr>
        <p:spPr bwMode="auto">
          <a:xfrm rot="5400000">
            <a:off x="3208338" y="4406899"/>
            <a:ext cx="500062" cy="430213"/>
          </a:xfrm>
          <a:prstGeom prst="straightConnector1">
            <a:avLst/>
          </a:prstGeom>
          <a:noFill/>
          <a:ln w="38100">
            <a:solidFill>
              <a:schemeClr val="tx1"/>
            </a:solidFill>
            <a:round/>
            <a:headEnd/>
            <a:tailEnd type="arrow" w="med" len="med"/>
          </a:ln>
          <a:effectLst>
            <a:outerShdw blurRad="63500" dist="38100" dir="5400000" algn="ctr" rotWithShape="0">
              <a:srgbClr val="000000">
                <a:alpha val="48000"/>
              </a:srgbClr>
            </a:outerShdw>
          </a:effectLst>
        </p:spPr>
      </p:cxnSp>
      <p:cxnSp>
        <p:nvCxnSpPr>
          <p:cNvPr id="49" name="Straight Arrow Connector 48"/>
          <p:cNvCxnSpPr>
            <a:cxnSpLocks noChangeShapeType="1"/>
          </p:cNvCxnSpPr>
          <p:nvPr/>
        </p:nvCxnSpPr>
        <p:spPr bwMode="auto">
          <a:xfrm rot="10800000" flipV="1">
            <a:off x="3171825" y="3125787"/>
            <a:ext cx="615950" cy="531813"/>
          </a:xfrm>
          <a:prstGeom prst="straightConnector1">
            <a:avLst/>
          </a:prstGeom>
          <a:noFill/>
          <a:ln w="38100">
            <a:solidFill>
              <a:schemeClr val="tx1"/>
            </a:solidFill>
            <a:round/>
            <a:headEnd/>
            <a:tailEnd type="arrow" w="med" len="med"/>
          </a:ln>
          <a:effectLst>
            <a:outerShdw blurRad="63500" dist="38100" dir="5400000" algn="ctr" rotWithShape="0">
              <a:srgbClr val="000000">
                <a:alpha val="48000"/>
              </a:srgbClr>
            </a:outerShdw>
          </a:effectLst>
        </p:spPr>
      </p:cxnSp>
      <p:sp>
        <p:nvSpPr>
          <p:cNvPr id="50" name="TextBox 49"/>
          <p:cNvSpPr txBox="1"/>
          <p:nvPr/>
        </p:nvSpPr>
        <p:spPr>
          <a:xfrm>
            <a:off x="2395537" y="5116512"/>
            <a:ext cx="1182410" cy="400110"/>
          </a:xfrm>
          <a:prstGeom prst="rect">
            <a:avLst/>
          </a:prstGeom>
          <a:noFill/>
        </p:spPr>
        <p:txBody>
          <a:bodyPr wrap="none" rtlCol="0">
            <a:spAutoFit/>
          </a:bodyPr>
          <a:lstStyle/>
          <a:p>
            <a:r>
              <a:rPr lang="en-US" sz="2000" dirty="0" smtClean="0"/>
              <a:t>Forecast</a:t>
            </a:r>
            <a:endParaRPr lang="en-US" sz="2000" dirty="0"/>
          </a:p>
        </p:txBody>
      </p:sp>
      <p:sp>
        <p:nvSpPr>
          <p:cNvPr id="51" name="TextBox 50"/>
          <p:cNvSpPr txBox="1"/>
          <p:nvPr/>
        </p:nvSpPr>
        <p:spPr>
          <a:xfrm>
            <a:off x="5888967" y="5116512"/>
            <a:ext cx="773770" cy="400110"/>
          </a:xfrm>
          <a:prstGeom prst="rect">
            <a:avLst/>
          </a:prstGeom>
          <a:noFill/>
        </p:spPr>
        <p:txBody>
          <a:bodyPr wrap="none" rtlCol="0">
            <a:spAutoFit/>
          </a:bodyPr>
          <a:lstStyle/>
          <a:p>
            <a:r>
              <a:rPr lang="en-US" sz="2000" dirty="0" smtClean="0"/>
              <a:t>Truth</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Effect transition="in" filter="fade">
                                      <p:cBhvr>
                                        <p:cTn id="9" dur="1000"/>
                                        <p:tgtEl>
                                          <p:spTgt spid="48"/>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1000" fill="hold"/>
                                        <p:tgtEl>
                                          <p:spTgt spid="47"/>
                                        </p:tgtEl>
                                        <p:attrNameLst>
                                          <p:attrName>ppt_w</p:attrName>
                                        </p:attrNameLst>
                                      </p:cBhvr>
                                      <p:tavLst>
                                        <p:tav tm="0">
                                          <p:val>
                                            <p:fltVal val="0"/>
                                          </p:val>
                                        </p:tav>
                                        <p:tav tm="100000">
                                          <p:val>
                                            <p:strVal val="#ppt_w"/>
                                          </p:val>
                                        </p:tav>
                                      </p:tavLst>
                                    </p:anim>
                                    <p:anim calcmode="lin" valueType="num">
                                      <p:cBhvr>
                                        <p:cTn id="14" dur="1000" fill="hold"/>
                                        <p:tgtEl>
                                          <p:spTgt spid="47"/>
                                        </p:tgtEl>
                                        <p:attrNameLst>
                                          <p:attrName>ppt_h</p:attrName>
                                        </p:attrNameLst>
                                      </p:cBhvr>
                                      <p:tavLst>
                                        <p:tav tm="0">
                                          <p:val>
                                            <p:fltVal val="0"/>
                                          </p:val>
                                        </p:tav>
                                        <p:tav tm="100000">
                                          <p:val>
                                            <p:strVal val="#ppt_h"/>
                                          </p:val>
                                        </p:tav>
                                      </p:tavLst>
                                    </p:anim>
                                    <p:animEffect transition="in" filter="fade">
                                      <p:cBhvr>
                                        <p:cTn id="15" dur="1000"/>
                                        <p:tgtEl>
                                          <p:spTgt spid="47"/>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1000" fill="hold"/>
                                        <p:tgtEl>
                                          <p:spTgt spid="46"/>
                                        </p:tgtEl>
                                        <p:attrNameLst>
                                          <p:attrName>ppt_w</p:attrName>
                                        </p:attrNameLst>
                                      </p:cBhvr>
                                      <p:tavLst>
                                        <p:tav tm="0">
                                          <p:val>
                                            <p:fltVal val="0"/>
                                          </p:val>
                                        </p:tav>
                                        <p:tav tm="100000">
                                          <p:val>
                                            <p:strVal val="#ppt_w"/>
                                          </p:val>
                                        </p:tav>
                                      </p:tavLst>
                                    </p:anim>
                                    <p:anim calcmode="lin" valueType="num">
                                      <p:cBhvr>
                                        <p:cTn id="20" dur="1000" fill="hold"/>
                                        <p:tgtEl>
                                          <p:spTgt spid="46"/>
                                        </p:tgtEl>
                                        <p:attrNameLst>
                                          <p:attrName>ppt_h</p:attrName>
                                        </p:attrNameLst>
                                      </p:cBhvr>
                                      <p:tavLst>
                                        <p:tav tm="0">
                                          <p:val>
                                            <p:fltVal val="0"/>
                                          </p:val>
                                        </p:tav>
                                        <p:tav tm="100000">
                                          <p:val>
                                            <p:strVal val="#ppt_h"/>
                                          </p:val>
                                        </p:tav>
                                      </p:tavLst>
                                    </p:anim>
                                    <p:animEffect transition="in" filter="fade">
                                      <p:cBhvr>
                                        <p:cTn id="21" dur="1000"/>
                                        <p:tgtEl>
                                          <p:spTgt spid="46"/>
                                        </p:tgtEl>
                                      </p:cBhvr>
                                    </p:animEffect>
                                  </p:childTnLst>
                                </p:cTn>
                              </p:par>
                            </p:childTnLst>
                          </p:cTn>
                        </p:par>
                        <p:par>
                          <p:cTn id="22" fill="hold">
                            <p:stCondLst>
                              <p:cond delay="3000"/>
                            </p:stCondLst>
                            <p:childTnLst>
                              <p:par>
                                <p:cTn id="23" presetID="53" presetClass="entr" presetSubtype="0"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1000" fill="hold"/>
                                        <p:tgtEl>
                                          <p:spTgt spid="49"/>
                                        </p:tgtEl>
                                        <p:attrNameLst>
                                          <p:attrName>ppt_w</p:attrName>
                                        </p:attrNameLst>
                                      </p:cBhvr>
                                      <p:tavLst>
                                        <p:tav tm="0">
                                          <p:val>
                                            <p:fltVal val="0"/>
                                          </p:val>
                                        </p:tav>
                                        <p:tav tm="100000">
                                          <p:val>
                                            <p:strVal val="#ppt_w"/>
                                          </p:val>
                                        </p:tav>
                                      </p:tavLst>
                                    </p:anim>
                                    <p:anim calcmode="lin" valueType="num">
                                      <p:cBhvr>
                                        <p:cTn id="26" dur="1000" fill="hold"/>
                                        <p:tgtEl>
                                          <p:spTgt spid="49"/>
                                        </p:tgtEl>
                                        <p:attrNameLst>
                                          <p:attrName>ppt_h</p:attrName>
                                        </p:attrNameLst>
                                      </p:cBhvr>
                                      <p:tavLst>
                                        <p:tav tm="0">
                                          <p:val>
                                            <p:fltVal val="0"/>
                                          </p:val>
                                        </p:tav>
                                        <p:tav tm="100000">
                                          <p:val>
                                            <p:strVal val="#ppt_h"/>
                                          </p:val>
                                        </p:tav>
                                      </p:tavLst>
                                    </p:anim>
                                    <p:animEffect transition="in" filter="fade">
                                      <p:cBhvr>
                                        <p:cTn id="27"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Registration</a:t>
            </a:r>
            <a:endParaRPr lang="en-US" dirty="0"/>
          </a:p>
        </p:txBody>
      </p:sp>
      <p:sp>
        <p:nvSpPr>
          <p:cNvPr id="3" name="Content Placeholder 2"/>
          <p:cNvSpPr>
            <a:spLocks noGrp="1"/>
          </p:cNvSpPr>
          <p:nvPr>
            <p:ph idx="1"/>
          </p:nvPr>
        </p:nvSpPr>
        <p:spPr>
          <a:effectLst>
            <a:outerShdw dist="12700" dir="2700000" algn="br">
              <a:srgbClr val="000000">
                <a:alpha val="20000"/>
              </a:srgbClr>
            </a:outerShdw>
          </a:effectLst>
        </p:spPr>
        <p:txBody>
          <a:bodyPr>
            <a:normAutofit lnSpcReduction="10000"/>
          </a:bodyPr>
          <a:lstStyle/>
          <a:p>
            <a:r>
              <a:rPr lang="en-US" dirty="0" smtClean="0"/>
              <a:t>Value added:</a:t>
            </a:r>
          </a:p>
          <a:p>
            <a:pPr lvl="1"/>
            <a:r>
              <a:rPr lang="en-US" dirty="0" smtClean="0"/>
              <a:t>Provides consistent spatial error units </a:t>
            </a:r>
            <a:br>
              <a:rPr lang="en-US" dirty="0" smtClean="0"/>
            </a:br>
            <a:r>
              <a:rPr lang="en-US" dirty="0" smtClean="0"/>
              <a:t>(e.g., meters) instead of scalar units </a:t>
            </a:r>
            <a:br>
              <a:rPr lang="en-US" dirty="0" smtClean="0"/>
            </a:br>
            <a:r>
              <a:rPr lang="en-US" dirty="0" smtClean="0"/>
              <a:t>(e.g., degrees-C)</a:t>
            </a:r>
          </a:p>
          <a:p>
            <a:pPr lvl="1"/>
            <a:r>
              <a:rPr lang="en-US" dirty="0" smtClean="0"/>
              <a:t>Accounts for proper representation of features, even if features were displaced</a:t>
            </a:r>
          </a:p>
          <a:p>
            <a:r>
              <a:rPr lang="en-US" dirty="0" smtClean="0"/>
              <a:t>Probably best as accompanying metrics, not necessarily a replacement</a:t>
            </a:r>
          </a:p>
          <a:p>
            <a:pPr lvl="1"/>
            <a:r>
              <a:rPr lang="en-US" dirty="0" smtClean="0"/>
              <a:t>Handling of missing features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Presentation Template with White Background">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BC484783198E41A90607B2DF6181ED" ma:contentTypeVersion="1" ma:contentTypeDescription="Create a new document." ma:contentTypeScope="" ma:versionID="9ea0d6b153ba8651e873225e6a5abacb">
  <xsd:schema xmlns:xsd="http://www.w3.org/2001/XMLSchema" xmlns:p="http://schemas.microsoft.com/office/2006/metadata/properties" xmlns:ns1="http://schemas.microsoft.com/sharepoint/v3" targetNamespace="http://schemas.microsoft.com/office/2006/metadata/properties" ma:root="true" ma:fieldsID="579ac5e7724ccd6f83998506b4cf0b5d"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4EF9E9D-404F-44C0-BFEA-9BB40F315CF7}">
  <ds:schemaRefs>
    <ds:schemaRef ds:uri="http://schemas.microsoft.com/sharepoint/v3/contenttype/forms"/>
  </ds:schemaRefs>
</ds:datastoreItem>
</file>

<file path=customXml/itemProps2.xml><?xml version="1.0" encoding="utf-8"?>
<ds:datastoreItem xmlns:ds="http://schemas.openxmlformats.org/officeDocument/2006/customXml" ds:itemID="{5BF59CDE-B9C5-4A7D-A322-1E864EC9BE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Presentation Template with White Background</Template>
  <TotalTime>3991</TotalTime>
  <Words>2004</Words>
  <Application>Microsoft Macintosh PowerPoint</Application>
  <PresentationFormat>On-screen Show (4:3)</PresentationFormat>
  <Paragraphs>289</Paragraphs>
  <Slides>46</Slides>
  <Notes>25</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Presentation Template with White Background</vt:lpstr>
      <vt:lpstr>Equation</vt:lpstr>
      <vt:lpstr>Spatial Error Metrics for Model Verification</vt:lpstr>
      <vt:lpstr>Overview</vt:lpstr>
      <vt:lpstr>Slide 3</vt:lpstr>
      <vt:lpstr>Slide 4</vt:lpstr>
      <vt:lpstr>Slide 5</vt:lpstr>
      <vt:lpstr>Slide 6</vt:lpstr>
      <vt:lpstr>Slide 7</vt:lpstr>
      <vt:lpstr>Deformable Registration</vt:lpstr>
      <vt:lpstr>Deformable Registration</vt:lpstr>
      <vt:lpstr>Spatial Vs Amplitude Error</vt:lpstr>
      <vt:lpstr>Spatial Vs Amplitude Error</vt:lpstr>
      <vt:lpstr>Registration Process</vt:lpstr>
      <vt:lpstr>Transform</vt:lpstr>
      <vt:lpstr>Transform</vt:lpstr>
      <vt:lpstr>Transform</vt:lpstr>
      <vt:lpstr>Difference Criterion</vt:lpstr>
      <vt:lpstr>Difference Criterion</vt:lpstr>
      <vt:lpstr>Mutual Information</vt:lpstr>
      <vt:lpstr>Mutual Information</vt:lpstr>
      <vt:lpstr>Slide 20</vt:lpstr>
      <vt:lpstr>Slide 21</vt:lpstr>
      <vt:lpstr>Optimizer</vt:lpstr>
      <vt:lpstr>Configuration Issues</vt:lpstr>
      <vt:lpstr>Study Implementation</vt:lpstr>
      <vt:lpstr>Synthetic Displacement</vt:lpstr>
      <vt:lpstr>Synthetic Displacement</vt:lpstr>
      <vt:lpstr>Pre-trial Results</vt:lpstr>
      <vt:lpstr>Pre-trial Results</vt:lpstr>
      <vt:lpstr>Pre-trial Results</vt:lpstr>
      <vt:lpstr>Pre-trial Results</vt:lpstr>
      <vt:lpstr>Pre-trial Results</vt:lpstr>
      <vt:lpstr>Final Trial</vt:lpstr>
      <vt:lpstr>Final Trial Results</vt:lpstr>
      <vt:lpstr>Final Trial Results</vt:lpstr>
      <vt:lpstr>Final Trial Results</vt:lpstr>
      <vt:lpstr>Slide 36</vt:lpstr>
      <vt:lpstr>Slide 37</vt:lpstr>
      <vt:lpstr>Slide 38</vt:lpstr>
      <vt:lpstr>Slide 39</vt:lpstr>
      <vt:lpstr>Slide 40</vt:lpstr>
      <vt:lpstr>Spatial Vs Amplitude Error</vt:lpstr>
      <vt:lpstr>Slide 42</vt:lpstr>
      <vt:lpstr>Conclusions</vt:lpstr>
      <vt:lpstr>Future Work</vt:lpstr>
      <vt:lpstr>Acknowledgements</vt:lpstr>
      <vt:lpstr>Questions?</vt:lpstr>
    </vt:vector>
  </TitlesOfParts>
  <Company>HPTI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lchamberlain</dc:creator>
  <cp:lastModifiedBy>Sean</cp:lastModifiedBy>
  <cp:revision>34</cp:revision>
  <dcterms:created xsi:type="dcterms:W3CDTF">2011-03-29T13:38:55Z</dcterms:created>
  <dcterms:modified xsi:type="dcterms:W3CDTF">2011-03-29T13:53:03Z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ublishingExpirationDate">
    <vt:lpwstr/>
  </property>
  <property fmtid="{D5CDD505-2E9C-101B-9397-08002B2CF9AE}" pid="3" name="PublishingStartDate">
    <vt:lpwstr/>
  </property>
</Properties>
</file>