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charts/chart2.xml" ContentType="application/vnd.openxmlformats-officedocument.drawingml.char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vml" ContentType="application/vnd.openxmlformats-officedocument.vmlDrawing"/>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charts/chart6.xml" ContentType="application/vnd.openxmlformats-officedocument.drawingml.chart+xml"/>
  <Override PartName="/ppt/slides/slide2.xml" ContentType="application/vnd.openxmlformats-officedocument.presentationml.slide+xml"/>
  <Override PartName="/ppt/slides/slide69.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34.xml" ContentType="application/vnd.openxmlformats-officedocument.presentationml.notesSlide+xml"/>
  <Override PartName="/ppt/drawings/drawing1.xml" ContentType="application/vnd.openxmlformats-officedocument.drawingml.chartshapes+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drawings/drawing4.xml" ContentType="application/vnd.openxmlformats-officedocument.drawingml.chartshapes+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Default Extension="package" ContentType="application/vnd.openxmlformats-officedocument.package"/>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drawings/drawing2.xml" ContentType="application/vnd.openxmlformats-officedocument.drawingml.chartshapes+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drawings/drawing3.xml" ContentType="application/vnd.openxmlformats-officedocument.drawingml.chartshapes+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Default Extension="pdf" ContentType="application/pdf"/>
  <Override PartName="/ppt/slides/slide16.xml" ContentType="application/vnd.openxmlformats-officedocument.presentationml.slide+xml"/>
  <Override PartName="/ppt/slideLayouts/slideLayout12.xml" ContentType="application/vnd.openxmlformats-officedocument.presentationml.slideLayout+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51" r:id="rId1"/>
  </p:sldMasterIdLst>
  <p:notesMasterIdLst>
    <p:notesMasterId r:id="rId72"/>
  </p:notesMasterIdLst>
  <p:sldIdLst>
    <p:sldId id="570" r:id="rId2"/>
    <p:sldId id="306" r:id="rId3"/>
    <p:sldId id="474" r:id="rId4"/>
    <p:sldId id="571" r:id="rId5"/>
    <p:sldId id="475" r:id="rId6"/>
    <p:sldId id="499" r:id="rId7"/>
    <p:sldId id="572" r:id="rId8"/>
    <p:sldId id="574" r:id="rId9"/>
    <p:sldId id="573" r:id="rId10"/>
    <p:sldId id="565" r:id="rId11"/>
    <p:sldId id="536" r:id="rId12"/>
    <p:sldId id="350" r:id="rId13"/>
    <p:sldId id="351" r:id="rId14"/>
    <p:sldId id="352" r:id="rId15"/>
    <p:sldId id="353" r:id="rId16"/>
    <p:sldId id="354" r:id="rId17"/>
    <p:sldId id="440" r:id="rId18"/>
    <p:sldId id="504" r:id="rId19"/>
    <p:sldId id="505" r:id="rId20"/>
    <p:sldId id="512" r:id="rId21"/>
    <p:sldId id="466" r:id="rId22"/>
    <p:sldId id="468" r:id="rId23"/>
    <p:sldId id="469" r:id="rId24"/>
    <p:sldId id="516" r:id="rId25"/>
    <p:sldId id="470" r:id="rId26"/>
    <p:sldId id="477" r:id="rId27"/>
    <p:sldId id="478" r:id="rId28"/>
    <p:sldId id="507" r:id="rId29"/>
    <p:sldId id="508" r:id="rId30"/>
    <p:sldId id="510" r:id="rId31"/>
    <p:sldId id="337" r:id="rId32"/>
    <p:sldId id="506" r:id="rId33"/>
    <p:sldId id="412" r:id="rId34"/>
    <p:sldId id="509" r:id="rId35"/>
    <p:sldId id="388" r:id="rId36"/>
    <p:sldId id="336" r:id="rId37"/>
    <p:sldId id="417" r:id="rId38"/>
    <p:sldId id="416" r:id="rId39"/>
    <p:sldId id="543" r:id="rId40"/>
    <p:sldId id="408" r:id="rId41"/>
    <p:sldId id="553" r:id="rId42"/>
    <p:sldId id="537" r:id="rId43"/>
    <p:sldId id="538" r:id="rId44"/>
    <p:sldId id="539" r:id="rId45"/>
    <p:sldId id="540" r:id="rId46"/>
    <p:sldId id="541" r:id="rId47"/>
    <p:sldId id="542" r:id="rId48"/>
    <p:sldId id="556" r:id="rId49"/>
    <p:sldId id="557" r:id="rId50"/>
    <p:sldId id="558" r:id="rId51"/>
    <p:sldId id="535" r:id="rId52"/>
    <p:sldId id="551" r:id="rId53"/>
    <p:sldId id="554" r:id="rId54"/>
    <p:sldId id="544" r:id="rId55"/>
    <p:sldId id="545" r:id="rId56"/>
    <p:sldId id="546" r:id="rId57"/>
    <p:sldId id="550" r:id="rId58"/>
    <p:sldId id="548" r:id="rId59"/>
    <p:sldId id="549" r:id="rId60"/>
    <p:sldId id="562" r:id="rId61"/>
    <p:sldId id="563" r:id="rId62"/>
    <p:sldId id="564" r:id="rId63"/>
    <p:sldId id="561" r:id="rId64"/>
    <p:sldId id="566" r:id="rId65"/>
    <p:sldId id="568" r:id="rId66"/>
    <p:sldId id="569" r:id="rId67"/>
    <p:sldId id="552" r:id="rId68"/>
    <p:sldId id="425" r:id="rId69"/>
    <p:sldId id="518" r:id="rId70"/>
    <p:sldId id="517" r:id="rId7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106" charset="0"/>
        <a:ea typeface="Arial" pitchFamily="-106" charset="0"/>
        <a:cs typeface="Arial" pitchFamily="-106" charset="0"/>
      </a:defRPr>
    </a:lvl1pPr>
    <a:lvl2pPr marL="457200" algn="l" rtl="0" fontAlgn="base">
      <a:spcBef>
        <a:spcPct val="0"/>
      </a:spcBef>
      <a:spcAft>
        <a:spcPct val="0"/>
      </a:spcAft>
      <a:defRPr kern="1200">
        <a:solidFill>
          <a:schemeClr val="tx1"/>
        </a:solidFill>
        <a:latin typeface="Arial" pitchFamily="-106" charset="0"/>
        <a:ea typeface="Arial" pitchFamily="-106" charset="0"/>
        <a:cs typeface="Arial" pitchFamily="-106" charset="0"/>
      </a:defRPr>
    </a:lvl2pPr>
    <a:lvl3pPr marL="914400" algn="l" rtl="0" fontAlgn="base">
      <a:spcBef>
        <a:spcPct val="0"/>
      </a:spcBef>
      <a:spcAft>
        <a:spcPct val="0"/>
      </a:spcAft>
      <a:defRPr kern="1200">
        <a:solidFill>
          <a:schemeClr val="tx1"/>
        </a:solidFill>
        <a:latin typeface="Arial" pitchFamily="-106" charset="0"/>
        <a:ea typeface="Arial" pitchFamily="-106" charset="0"/>
        <a:cs typeface="Arial" pitchFamily="-106" charset="0"/>
      </a:defRPr>
    </a:lvl3pPr>
    <a:lvl4pPr marL="1371600" algn="l" rtl="0" fontAlgn="base">
      <a:spcBef>
        <a:spcPct val="0"/>
      </a:spcBef>
      <a:spcAft>
        <a:spcPct val="0"/>
      </a:spcAft>
      <a:defRPr kern="1200">
        <a:solidFill>
          <a:schemeClr val="tx1"/>
        </a:solidFill>
        <a:latin typeface="Arial" pitchFamily="-106" charset="0"/>
        <a:ea typeface="Arial" pitchFamily="-106" charset="0"/>
        <a:cs typeface="Arial" pitchFamily="-106" charset="0"/>
      </a:defRPr>
    </a:lvl4pPr>
    <a:lvl5pPr marL="1828800" algn="l" rtl="0" fontAlgn="base">
      <a:spcBef>
        <a:spcPct val="0"/>
      </a:spcBef>
      <a:spcAft>
        <a:spcPct val="0"/>
      </a:spcAft>
      <a:defRPr kern="1200">
        <a:solidFill>
          <a:schemeClr val="tx1"/>
        </a:solidFill>
        <a:latin typeface="Arial" pitchFamily="-106" charset="0"/>
        <a:ea typeface="Arial" pitchFamily="-106" charset="0"/>
        <a:cs typeface="Arial" pitchFamily="-106" charset="0"/>
      </a:defRPr>
    </a:lvl5pPr>
    <a:lvl6pPr marL="2286000" algn="l" defTabSz="457200" rtl="0" eaLnBrk="1" latinLnBrk="0" hangingPunct="1">
      <a:defRPr kern="1200">
        <a:solidFill>
          <a:schemeClr val="tx1"/>
        </a:solidFill>
        <a:latin typeface="Arial" pitchFamily="-106" charset="0"/>
        <a:ea typeface="Arial" pitchFamily="-106" charset="0"/>
        <a:cs typeface="Arial" pitchFamily="-106" charset="0"/>
      </a:defRPr>
    </a:lvl6pPr>
    <a:lvl7pPr marL="2743200" algn="l" defTabSz="457200" rtl="0" eaLnBrk="1" latinLnBrk="0" hangingPunct="1">
      <a:defRPr kern="1200">
        <a:solidFill>
          <a:schemeClr val="tx1"/>
        </a:solidFill>
        <a:latin typeface="Arial" pitchFamily="-106" charset="0"/>
        <a:ea typeface="Arial" pitchFamily="-106" charset="0"/>
        <a:cs typeface="Arial" pitchFamily="-106" charset="0"/>
      </a:defRPr>
    </a:lvl7pPr>
    <a:lvl8pPr marL="3200400" algn="l" defTabSz="457200" rtl="0" eaLnBrk="1" latinLnBrk="0" hangingPunct="1">
      <a:defRPr kern="1200">
        <a:solidFill>
          <a:schemeClr val="tx1"/>
        </a:solidFill>
        <a:latin typeface="Arial" pitchFamily="-106" charset="0"/>
        <a:ea typeface="Arial" pitchFamily="-106" charset="0"/>
        <a:cs typeface="Arial" pitchFamily="-106" charset="0"/>
      </a:defRPr>
    </a:lvl8pPr>
    <a:lvl9pPr marL="3657600" algn="l" defTabSz="457200" rtl="0" eaLnBrk="1" latinLnBrk="0" hangingPunct="1">
      <a:defRPr kern="1200">
        <a:solidFill>
          <a:schemeClr val="tx1"/>
        </a:solidFill>
        <a:latin typeface="Arial" pitchFamily="-106" charset="0"/>
        <a:ea typeface="Arial" pitchFamily="-106" charset="0"/>
        <a:cs typeface="Arial" pitchFamily="-106"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0342F"/>
    <a:srgbClr val="66FF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89" d="100"/>
          <a:sy n="89" d="100"/>
        </p:scale>
        <p:origin x="-888"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presProps" Target="presProps.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tableStyles" Target="tableStyles.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printerSettings" Target="printerSettings/printerSettings1.bin"/><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notesMaster" Target="notesMasters/notesMaster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theme" Target="theme/theme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package1.package"/></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package2.package"/></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package3.package"/></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package4.package"/></Relationships>
</file>

<file path=ppt/charts/_rels/chart5.xml.rels><?xml version="1.0" encoding="UTF-8" standalone="yes"?>
<Relationships xmlns="http://schemas.openxmlformats.org/package/2006/relationships"><Relationship Id="rId1" Type="http://schemas.openxmlformats.org/officeDocument/2006/relationships/package" Target="../embeddings/package5.package"/></Relationships>
</file>

<file path=ppt/charts/_rels/chart6.xml.rels><?xml version="1.0" encoding="UTF-8" standalone="yes"?>
<Relationships xmlns="http://schemas.openxmlformats.org/package/2006/relationships"><Relationship Id="rId1" Type="http://schemas.openxmlformats.org/officeDocument/2006/relationships/package" Target="../embeddings/package6.package"/></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Temperature Variation </a:t>
            </a:r>
          </a:p>
        </c:rich>
      </c:tx>
      <c:spPr>
        <a:noFill/>
        <a:ln w="25382">
          <a:noFill/>
        </a:ln>
      </c:spPr>
    </c:title>
    <c:plotArea>
      <c:layout>
        <c:manualLayout>
          <c:layoutTarget val="inner"/>
          <c:xMode val="edge"/>
          <c:yMode val="edge"/>
          <c:x val="0.135964912280702"/>
          <c:y val="0.0840909090909091"/>
          <c:w val="0.83625730994152"/>
          <c:h val="0.788636363636364"/>
        </c:manualLayout>
      </c:layout>
      <c:scatterChart>
        <c:scatterStyle val="smoothMarker"/>
        <c:ser>
          <c:idx val="0"/>
          <c:order val="0"/>
          <c:tx>
            <c:strRef>
              <c:f>'BASE,TEMP'!$B$3</c:f>
              <c:strCache>
                <c:ptCount val="1"/>
                <c:pt idx="0">
                  <c:v>O3</c:v>
                </c:pt>
              </c:strCache>
            </c:strRef>
          </c:tx>
          <c:spPr>
            <a:ln w="25382">
              <a:solidFill>
                <a:srgbClr val="FF9900"/>
              </a:solidFill>
              <a:prstDash val="solid"/>
            </a:ln>
          </c:spPr>
          <c:marker>
            <c:symbol val="none"/>
          </c:marker>
          <c:xVal>
            <c:numRef>
              <c:f>'BASE,TEMP'!$A$4:$A$196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'BASE,TEMP'!$B$4:$B$196</c:f>
              <c:numCache>
                <c:formatCode>0.00E+00</c:formatCode>
                <c:ptCount val="193"/>
                <c:pt idx="0">
                  <c:v>0.03</c:v>
                </c:pt>
                <c:pt idx="1">
                  <c:v>0.0278231</c:v>
                </c:pt>
                <c:pt idx="2">
                  <c:v>0.0327281</c:v>
                </c:pt>
                <c:pt idx="3">
                  <c:v>0.0381679</c:v>
                </c:pt>
                <c:pt idx="4">
                  <c:v>0.0439963</c:v>
                </c:pt>
                <c:pt idx="5">
                  <c:v>0.0499748</c:v>
                </c:pt>
                <c:pt idx="6">
                  <c:v>0.0558683</c:v>
                </c:pt>
                <c:pt idx="7">
                  <c:v>0.0614228</c:v>
                </c:pt>
                <c:pt idx="8">
                  <c:v>0.0664606</c:v>
                </c:pt>
                <c:pt idx="9">
                  <c:v>0.0709105</c:v>
                </c:pt>
                <c:pt idx="10">
                  <c:v>0.0748171</c:v>
                </c:pt>
                <c:pt idx="11">
                  <c:v>0.0782845</c:v>
                </c:pt>
                <c:pt idx="12">
                  <c:v>0.0814309</c:v>
                </c:pt>
                <c:pt idx="13">
                  <c:v>0.0843543</c:v>
                </c:pt>
                <c:pt idx="14">
                  <c:v>0.0871244</c:v>
                </c:pt>
                <c:pt idx="15">
                  <c:v>0.0897834</c:v>
                </c:pt>
                <c:pt idx="16">
                  <c:v>0.0923544</c:v>
                </c:pt>
                <c:pt idx="17">
                  <c:v>0.0948474</c:v>
                </c:pt>
                <c:pt idx="18">
                  <c:v>0.0972667</c:v>
                </c:pt>
                <c:pt idx="19">
                  <c:v>0.0996131</c:v>
                </c:pt>
                <c:pt idx="20">
                  <c:v>0.101887</c:v>
                </c:pt>
                <c:pt idx="21">
                  <c:v>0.104089</c:v>
                </c:pt>
                <c:pt idx="22">
                  <c:v>0.106217</c:v>
                </c:pt>
                <c:pt idx="23">
                  <c:v>0.108274</c:v>
                </c:pt>
                <c:pt idx="24">
                  <c:v>0.110261</c:v>
                </c:pt>
                <c:pt idx="25">
                  <c:v>0.112178</c:v>
                </c:pt>
                <c:pt idx="26">
                  <c:v>0.114029</c:v>
                </c:pt>
                <c:pt idx="27">
                  <c:v>0.115814</c:v>
                </c:pt>
                <c:pt idx="28">
                  <c:v>0.117535</c:v>
                </c:pt>
                <c:pt idx="29">
                  <c:v>0.119193</c:v>
                </c:pt>
                <c:pt idx="30">
                  <c:v>0.120789</c:v>
                </c:pt>
                <c:pt idx="31">
                  <c:v>0.122324</c:v>
                </c:pt>
                <c:pt idx="32">
                  <c:v>0.123797</c:v>
                </c:pt>
                <c:pt idx="33">
                  <c:v>0.125208</c:v>
                </c:pt>
                <c:pt idx="34">
                  <c:v>0.126558</c:v>
                </c:pt>
                <c:pt idx="35">
                  <c:v>0.127843</c:v>
                </c:pt>
                <c:pt idx="36">
                  <c:v>0.129062</c:v>
                </c:pt>
                <c:pt idx="37">
                  <c:v>0.130213</c:v>
                </c:pt>
                <c:pt idx="38">
                  <c:v>0.131294</c:v>
                </c:pt>
                <c:pt idx="39">
                  <c:v>0.1323</c:v>
                </c:pt>
                <c:pt idx="40">
                  <c:v>0.133229</c:v>
                </c:pt>
                <c:pt idx="41">
                  <c:v>0.134076</c:v>
                </c:pt>
                <c:pt idx="42">
                  <c:v>0.134838</c:v>
                </c:pt>
                <c:pt idx="43">
                  <c:v>0.13551</c:v>
                </c:pt>
                <c:pt idx="44">
                  <c:v>0.13609</c:v>
                </c:pt>
                <c:pt idx="45">
                  <c:v>0.136575</c:v>
                </c:pt>
                <c:pt idx="46">
                  <c:v>0.136965</c:v>
                </c:pt>
                <c:pt idx="47">
                  <c:v>0.137262</c:v>
                </c:pt>
                <c:pt idx="48">
                  <c:v>0.137468</c:v>
                </c:pt>
                <c:pt idx="49">
                  <c:v>0.137597</c:v>
                </c:pt>
                <c:pt idx="50">
                  <c:v>0.137659</c:v>
                </c:pt>
                <c:pt idx="51">
                  <c:v>0.137669</c:v>
                </c:pt>
                <c:pt idx="52">
                  <c:v>0.137637</c:v>
                </c:pt>
                <c:pt idx="53">
                  <c:v>0.137579</c:v>
                </c:pt>
                <c:pt idx="54">
                  <c:v>0.137489</c:v>
                </c:pt>
                <c:pt idx="55">
                  <c:v>0.137374</c:v>
                </c:pt>
                <c:pt idx="56">
                  <c:v>0.137233</c:v>
                </c:pt>
                <c:pt idx="57">
                  <c:v>0.137075</c:v>
                </c:pt>
                <c:pt idx="58">
                  <c:v>0.136925</c:v>
                </c:pt>
                <c:pt idx="59">
                  <c:v>0.136781</c:v>
                </c:pt>
                <c:pt idx="60">
                  <c:v>0.136641</c:v>
                </c:pt>
                <c:pt idx="61">
                  <c:v>0.136505</c:v>
                </c:pt>
                <c:pt idx="62">
                  <c:v>0.136372</c:v>
                </c:pt>
                <c:pt idx="63">
                  <c:v>0.136243</c:v>
                </c:pt>
                <c:pt idx="64">
                  <c:v>0.136116</c:v>
                </c:pt>
                <c:pt idx="65">
                  <c:v>0.135992</c:v>
                </c:pt>
                <c:pt idx="66">
                  <c:v>0.135871</c:v>
                </c:pt>
                <c:pt idx="67">
                  <c:v>0.135752</c:v>
                </c:pt>
                <c:pt idx="68">
                  <c:v>0.135636</c:v>
                </c:pt>
                <c:pt idx="69">
                  <c:v>0.135522</c:v>
                </c:pt>
                <c:pt idx="70">
                  <c:v>0.13541</c:v>
                </c:pt>
                <c:pt idx="71">
                  <c:v>0.135301</c:v>
                </c:pt>
                <c:pt idx="72">
                  <c:v>0.135193</c:v>
                </c:pt>
                <c:pt idx="73">
                  <c:v>0.135087</c:v>
                </c:pt>
                <c:pt idx="74">
                  <c:v>0.134984</c:v>
                </c:pt>
                <c:pt idx="75">
                  <c:v>0.134882</c:v>
                </c:pt>
                <c:pt idx="76">
                  <c:v>0.134782</c:v>
                </c:pt>
                <c:pt idx="77">
                  <c:v>0.134684</c:v>
                </c:pt>
                <c:pt idx="78">
                  <c:v>0.134587</c:v>
                </c:pt>
                <c:pt idx="79">
                  <c:v>0.134493</c:v>
                </c:pt>
                <c:pt idx="80">
                  <c:v>0.1344</c:v>
                </c:pt>
                <c:pt idx="81">
                  <c:v>0.134308</c:v>
                </c:pt>
                <c:pt idx="82">
                  <c:v>0.134219</c:v>
                </c:pt>
                <c:pt idx="83">
                  <c:v>0.134131</c:v>
                </c:pt>
                <c:pt idx="84">
                  <c:v>0.134044</c:v>
                </c:pt>
                <c:pt idx="85">
                  <c:v>0.13396</c:v>
                </c:pt>
                <c:pt idx="86">
                  <c:v>0.133876</c:v>
                </c:pt>
                <c:pt idx="87">
                  <c:v>0.133795</c:v>
                </c:pt>
                <c:pt idx="88">
                  <c:v>0.133715</c:v>
                </c:pt>
                <c:pt idx="89">
                  <c:v>0.133649</c:v>
                </c:pt>
                <c:pt idx="90">
                  <c:v>0.133599</c:v>
                </c:pt>
                <c:pt idx="91">
                  <c:v>0.133573</c:v>
                </c:pt>
                <c:pt idx="92">
                  <c:v>0.133536</c:v>
                </c:pt>
                <c:pt idx="93">
                  <c:v>0.133502</c:v>
                </c:pt>
                <c:pt idx="94">
                  <c:v>0.133472</c:v>
                </c:pt>
                <c:pt idx="95">
                  <c:v>0.133455</c:v>
                </c:pt>
                <c:pt idx="96">
                  <c:v>0.133457</c:v>
                </c:pt>
                <c:pt idx="97">
                  <c:v>0.133483</c:v>
                </c:pt>
                <c:pt idx="98">
                  <c:v>0.133536</c:v>
                </c:pt>
                <c:pt idx="99">
                  <c:v>0.133619</c:v>
                </c:pt>
                <c:pt idx="100">
                  <c:v>0.133732</c:v>
                </c:pt>
                <c:pt idx="101">
                  <c:v>0.133873</c:v>
                </c:pt>
                <c:pt idx="102">
                  <c:v>0.134039</c:v>
                </c:pt>
                <c:pt idx="103">
                  <c:v>0.134223</c:v>
                </c:pt>
                <c:pt idx="104">
                  <c:v>0.134422</c:v>
                </c:pt>
                <c:pt idx="105">
                  <c:v>0.134627</c:v>
                </c:pt>
                <c:pt idx="106">
                  <c:v>0.134835</c:v>
                </c:pt>
                <c:pt idx="107">
                  <c:v>0.135039</c:v>
                </c:pt>
                <c:pt idx="108">
                  <c:v>0.135235</c:v>
                </c:pt>
                <c:pt idx="109">
                  <c:v>0.135421</c:v>
                </c:pt>
                <c:pt idx="110">
                  <c:v>0.135592</c:v>
                </c:pt>
                <c:pt idx="111">
                  <c:v>0.13575</c:v>
                </c:pt>
                <c:pt idx="112">
                  <c:v>0.135893</c:v>
                </c:pt>
                <c:pt idx="113">
                  <c:v>0.136022</c:v>
                </c:pt>
                <c:pt idx="114">
                  <c:v>0.136138</c:v>
                </c:pt>
                <c:pt idx="115">
                  <c:v>0.136244</c:v>
                </c:pt>
                <c:pt idx="116">
                  <c:v>0.13634</c:v>
                </c:pt>
                <c:pt idx="117">
                  <c:v>0.136429</c:v>
                </c:pt>
                <c:pt idx="118">
                  <c:v>0.136514</c:v>
                </c:pt>
                <c:pt idx="119">
                  <c:v>0.136596</c:v>
                </c:pt>
                <c:pt idx="120">
                  <c:v>0.136677</c:v>
                </c:pt>
                <c:pt idx="121">
                  <c:v>0.136761</c:v>
                </c:pt>
                <c:pt idx="122">
                  <c:v>0.136848</c:v>
                </c:pt>
                <c:pt idx="123">
                  <c:v>0.13694</c:v>
                </c:pt>
                <c:pt idx="124">
                  <c:v>0.13704</c:v>
                </c:pt>
                <c:pt idx="125">
                  <c:v>0.137146</c:v>
                </c:pt>
                <c:pt idx="126">
                  <c:v>0.137262</c:v>
                </c:pt>
                <c:pt idx="127">
                  <c:v>0.137386</c:v>
                </c:pt>
                <c:pt idx="128">
                  <c:v>0.13752</c:v>
                </c:pt>
                <c:pt idx="129">
                  <c:v>0.137662</c:v>
                </c:pt>
                <c:pt idx="130">
                  <c:v>0.137812</c:v>
                </c:pt>
                <c:pt idx="131">
                  <c:v>0.137969</c:v>
                </c:pt>
                <c:pt idx="132">
                  <c:v>0.138131</c:v>
                </c:pt>
                <c:pt idx="133">
                  <c:v>0.138297</c:v>
                </c:pt>
                <c:pt idx="134">
                  <c:v>0.138463</c:v>
                </c:pt>
                <c:pt idx="135">
                  <c:v>0.138628</c:v>
                </c:pt>
                <c:pt idx="136">
                  <c:v>0.138788</c:v>
                </c:pt>
                <c:pt idx="137">
                  <c:v>0.138939</c:v>
                </c:pt>
                <c:pt idx="138">
                  <c:v>0.139079</c:v>
                </c:pt>
                <c:pt idx="139">
                  <c:v>0.139204</c:v>
                </c:pt>
                <c:pt idx="140">
                  <c:v>0.13931</c:v>
                </c:pt>
                <c:pt idx="141">
                  <c:v>0.139396</c:v>
                </c:pt>
                <c:pt idx="142">
                  <c:v>0.139458</c:v>
                </c:pt>
                <c:pt idx="143">
                  <c:v>0.139498</c:v>
                </c:pt>
                <c:pt idx="144">
                  <c:v>0.139513</c:v>
                </c:pt>
                <c:pt idx="145">
                  <c:v>0.13951</c:v>
                </c:pt>
                <c:pt idx="146">
                  <c:v>0.139489</c:v>
                </c:pt>
                <c:pt idx="147">
                  <c:v>0.139458</c:v>
                </c:pt>
                <c:pt idx="148">
                  <c:v>0.139417</c:v>
                </c:pt>
                <c:pt idx="149">
                  <c:v>0.139374</c:v>
                </c:pt>
                <c:pt idx="150">
                  <c:v>0.139322</c:v>
                </c:pt>
                <c:pt idx="151">
                  <c:v>0.139264</c:v>
                </c:pt>
                <c:pt idx="152">
                  <c:v>0.139195</c:v>
                </c:pt>
                <c:pt idx="153">
                  <c:v>0.139117</c:v>
                </c:pt>
                <c:pt idx="154">
                  <c:v>0.139043</c:v>
                </c:pt>
                <c:pt idx="155">
                  <c:v>0.138971</c:v>
                </c:pt>
                <c:pt idx="156">
                  <c:v>0.138902</c:v>
                </c:pt>
                <c:pt idx="157">
                  <c:v>0.138834</c:v>
                </c:pt>
                <c:pt idx="158">
                  <c:v>0.138768</c:v>
                </c:pt>
                <c:pt idx="159">
                  <c:v>0.138704</c:v>
                </c:pt>
                <c:pt idx="160">
                  <c:v>0.138642</c:v>
                </c:pt>
                <c:pt idx="161">
                  <c:v>0.13858</c:v>
                </c:pt>
                <c:pt idx="162">
                  <c:v>0.138521</c:v>
                </c:pt>
                <c:pt idx="163">
                  <c:v>0.138463</c:v>
                </c:pt>
                <c:pt idx="164">
                  <c:v>0.138406</c:v>
                </c:pt>
                <c:pt idx="165">
                  <c:v>0.13835</c:v>
                </c:pt>
                <c:pt idx="166">
                  <c:v>0.138296</c:v>
                </c:pt>
                <c:pt idx="167">
                  <c:v>0.138243</c:v>
                </c:pt>
                <c:pt idx="168">
                  <c:v>0.138191</c:v>
                </c:pt>
                <c:pt idx="169">
                  <c:v>0.13814</c:v>
                </c:pt>
                <c:pt idx="170">
                  <c:v>0.138091</c:v>
                </c:pt>
                <c:pt idx="171">
                  <c:v>0.138042</c:v>
                </c:pt>
                <c:pt idx="172">
                  <c:v>0.137995</c:v>
                </c:pt>
                <c:pt idx="173">
                  <c:v>0.137949</c:v>
                </c:pt>
                <c:pt idx="174">
                  <c:v>0.137904</c:v>
                </c:pt>
                <c:pt idx="175">
                  <c:v>0.137859</c:v>
                </c:pt>
                <c:pt idx="176">
                  <c:v>0.137816</c:v>
                </c:pt>
                <c:pt idx="177">
                  <c:v>0.137774</c:v>
                </c:pt>
                <c:pt idx="178">
                  <c:v>0.137733</c:v>
                </c:pt>
                <c:pt idx="179">
                  <c:v>0.137692</c:v>
                </c:pt>
                <c:pt idx="180">
                  <c:v>0.137653</c:v>
                </c:pt>
                <c:pt idx="181">
                  <c:v>0.137615</c:v>
                </c:pt>
                <c:pt idx="182">
                  <c:v>0.137577</c:v>
                </c:pt>
                <c:pt idx="183">
                  <c:v>0.13754</c:v>
                </c:pt>
                <c:pt idx="184">
                  <c:v>0.137505</c:v>
                </c:pt>
                <c:pt idx="185">
                  <c:v>0.137477</c:v>
                </c:pt>
                <c:pt idx="186">
                  <c:v>0.137457</c:v>
                </c:pt>
                <c:pt idx="187">
                  <c:v>0.137444</c:v>
                </c:pt>
                <c:pt idx="188">
                  <c:v>0.137419</c:v>
                </c:pt>
                <c:pt idx="189">
                  <c:v>0.137387</c:v>
                </c:pt>
                <c:pt idx="190">
                  <c:v>0.13735</c:v>
                </c:pt>
                <c:pt idx="191">
                  <c:v>0.137308</c:v>
                </c:pt>
                <c:pt idx="192">
                  <c:v>0.137261</c:v>
                </c:pt>
              </c:numCache>
            </c:numRef>
          </c:yVal>
          <c:smooth val="1"/>
        </c:ser>
        <c:ser>
          <c:idx val="1"/>
          <c:order val="1"/>
          <c:tx>
            <c:strRef>
              <c:f>'BASE,TEMP'!$C$3</c:f>
              <c:strCache>
                <c:ptCount val="1"/>
                <c:pt idx="0">
                  <c:v>O3P</c:v>
                </c:pt>
              </c:strCache>
            </c:strRef>
          </c:tx>
          <c:spPr>
            <a:ln w="25382">
              <a:solidFill>
                <a:srgbClr val="993300"/>
              </a:solidFill>
              <a:prstDash val="solid"/>
            </a:ln>
          </c:spPr>
          <c:marker>
            <c:symbol val="none"/>
          </c:marker>
          <c:xVal>
            <c:numRef>
              <c:f>'BASE,TEMP'!$A$4:$A$196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'BASE,TEMP'!$C$4:$C$196</c:f>
              <c:numCache>
                <c:formatCode>0.00E+00</c:formatCode>
                <c:ptCount val="193"/>
                <c:pt idx="0">
                  <c:v>0.03</c:v>
                </c:pt>
                <c:pt idx="1">
                  <c:v>0.0278749</c:v>
                </c:pt>
                <c:pt idx="2">
                  <c:v>0.0328759</c:v>
                </c:pt>
                <c:pt idx="3">
                  <c:v>0.0384779</c:v>
                </c:pt>
                <c:pt idx="4">
                  <c:v>0.04453</c:v>
                </c:pt>
                <c:pt idx="5">
                  <c:v>0.0507754</c:v>
                </c:pt>
                <c:pt idx="6">
                  <c:v>0.0569604</c:v>
                </c:pt>
                <c:pt idx="7">
                  <c:v>0.0628283</c:v>
                </c:pt>
                <c:pt idx="8">
                  <c:v>0.0682162</c:v>
                </c:pt>
                <c:pt idx="9">
                  <c:v>0.0730713</c:v>
                </c:pt>
                <c:pt idx="10">
                  <c:v>0.0774433</c:v>
                </c:pt>
                <c:pt idx="11">
                  <c:v>0.0814257</c:v>
                </c:pt>
                <c:pt idx="12">
                  <c:v>0.0851159</c:v>
                </c:pt>
                <c:pt idx="13">
                  <c:v>0.0885896</c:v>
                </c:pt>
                <c:pt idx="14">
                  <c:v>0.0918981</c:v>
                </c:pt>
                <c:pt idx="15">
                  <c:v>0.0950709</c:v>
                </c:pt>
                <c:pt idx="16">
                  <c:v>0.098124</c:v>
                </c:pt>
                <c:pt idx="17">
                  <c:v>0.101064</c:v>
                </c:pt>
                <c:pt idx="18">
                  <c:v>0.103894</c:v>
                </c:pt>
                <c:pt idx="19">
                  <c:v>0.106617</c:v>
                </c:pt>
                <c:pt idx="20">
                  <c:v>0.109233</c:v>
                </c:pt>
                <c:pt idx="21">
                  <c:v>0.111745</c:v>
                </c:pt>
                <c:pt idx="22">
                  <c:v>0.114154</c:v>
                </c:pt>
                <c:pt idx="23">
                  <c:v>0.116462</c:v>
                </c:pt>
                <c:pt idx="24">
                  <c:v>0.118673</c:v>
                </c:pt>
                <c:pt idx="25">
                  <c:v>0.120789</c:v>
                </c:pt>
                <c:pt idx="26">
                  <c:v>0.122815</c:v>
                </c:pt>
                <c:pt idx="27">
                  <c:v>0.124752</c:v>
                </c:pt>
                <c:pt idx="28">
                  <c:v>0.126603</c:v>
                </c:pt>
                <c:pt idx="29">
                  <c:v>0.128371</c:v>
                </c:pt>
                <c:pt idx="30">
                  <c:v>0.130058</c:v>
                </c:pt>
                <c:pt idx="31">
                  <c:v>0.131666</c:v>
                </c:pt>
                <c:pt idx="32">
                  <c:v>0.133196</c:v>
                </c:pt>
                <c:pt idx="33">
                  <c:v>0.134649</c:v>
                </c:pt>
                <c:pt idx="34">
                  <c:v>0.136026</c:v>
                </c:pt>
                <c:pt idx="35">
                  <c:v>0.137325</c:v>
                </c:pt>
                <c:pt idx="36">
                  <c:v>0.138548</c:v>
                </c:pt>
                <c:pt idx="37">
                  <c:v>0.139692</c:v>
                </c:pt>
                <c:pt idx="38">
                  <c:v>0.140756</c:v>
                </c:pt>
                <c:pt idx="39">
                  <c:v>0.141738</c:v>
                </c:pt>
                <c:pt idx="40">
                  <c:v>0.142636</c:v>
                </c:pt>
                <c:pt idx="41">
                  <c:v>0.143446</c:v>
                </c:pt>
                <c:pt idx="42">
                  <c:v>0.144168</c:v>
                </c:pt>
                <c:pt idx="43">
                  <c:v>0.144797</c:v>
                </c:pt>
                <c:pt idx="44">
                  <c:v>0.145333</c:v>
                </c:pt>
                <c:pt idx="45">
                  <c:v>0.145775</c:v>
                </c:pt>
                <c:pt idx="46">
                  <c:v>0.146123</c:v>
                </c:pt>
                <c:pt idx="47">
                  <c:v>0.14638</c:v>
                </c:pt>
                <c:pt idx="48">
                  <c:v>0.146552</c:v>
                </c:pt>
                <c:pt idx="49">
                  <c:v>0.146651</c:v>
                </c:pt>
                <c:pt idx="50">
                  <c:v>0.146688</c:v>
                </c:pt>
                <c:pt idx="51">
                  <c:v>0.146678</c:v>
                </c:pt>
                <c:pt idx="52">
                  <c:v>0.146631</c:v>
                </c:pt>
                <c:pt idx="53">
                  <c:v>0.146562</c:v>
                </c:pt>
                <c:pt idx="54">
                  <c:v>0.146461</c:v>
                </c:pt>
                <c:pt idx="55">
                  <c:v>0.146333</c:v>
                </c:pt>
                <c:pt idx="56">
                  <c:v>0.146177</c:v>
                </c:pt>
                <c:pt idx="57">
                  <c:v>0.146001</c:v>
                </c:pt>
                <c:pt idx="58">
                  <c:v>0.145835</c:v>
                </c:pt>
                <c:pt idx="59">
                  <c:v>0.145676</c:v>
                </c:pt>
                <c:pt idx="60">
                  <c:v>0.145523</c:v>
                </c:pt>
                <c:pt idx="61">
                  <c:v>0.145375</c:v>
                </c:pt>
                <c:pt idx="62">
                  <c:v>0.145232</c:v>
                </c:pt>
                <c:pt idx="63">
                  <c:v>0.145093</c:v>
                </c:pt>
                <c:pt idx="64">
                  <c:v>0.144958</c:v>
                </c:pt>
                <c:pt idx="65">
                  <c:v>0.144827</c:v>
                </c:pt>
                <c:pt idx="66">
                  <c:v>0.1447</c:v>
                </c:pt>
                <c:pt idx="67">
                  <c:v>0.144577</c:v>
                </c:pt>
                <c:pt idx="68">
                  <c:v>0.144456</c:v>
                </c:pt>
                <c:pt idx="69">
                  <c:v>0.144339</c:v>
                </c:pt>
                <c:pt idx="70">
                  <c:v>0.144225</c:v>
                </c:pt>
                <c:pt idx="71">
                  <c:v>0.144114</c:v>
                </c:pt>
                <c:pt idx="72">
                  <c:v>0.144006</c:v>
                </c:pt>
                <c:pt idx="73">
                  <c:v>0.1439</c:v>
                </c:pt>
                <c:pt idx="74">
                  <c:v>0.143798</c:v>
                </c:pt>
                <c:pt idx="75">
                  <c:v>0.143698</c:v>
                </c:pt>
                <c:pt idx="76">
                  <c:v>0.1436</c:v>
                </c:pt>
                <c:pt idx="77">
                  <c:v>0.143506</c:v>
                </c:pt>
                <c:pt idx="78">
                  <c:v>0.143413</c:v>
                </c:pt>
                <c:pt idx="79">
                  <c:v>0.143323</c:v>
                </c:pt>
                <c:pt idx="80">
                  <c:v>0.143236</c:v>
                </c:pt>
                <c:pt idx="81">
                  <c:v>0.14315</c:v>
                </c:pt>
                <c:pt idx="82">
                  <c:v>0.143067</c:v>
                </c:pt>
                <c:pt idx="83">
                  <c:v>0.142987</c:v>
                </c:pt>
                <c:pt idx="84">
                  <c:v>0.142908</c:v>
                </c:pt>
                <c:pt idx="85">
                  <c:v>0.142831</c:v>
                </c:pt>
                <c:pt idx="86">
                  <c:v>0.142757</c:v>
                </c:pt>
                <c:pt idx="87">
                  <c:v>0.142684</c:v>
                </c:pt>
                <c:pt idx="88">
                  <c:v>0.142614</c:v>
                </c:pt>
                <c:pt idx="89">
                  <c:v>0.142556</c:v>
                </c:pt>
                <c:pt idx="90">
                  <c:v>0.142511</c:v>
                </c:pt>
                <c:pt idx="91">
                  <c:v>0.142484</c:v>
                </c:pt>
                <c:pt idx="92">
                  <c:v>0.142443</c:v>
                </c:pt>
                <c:pt idx="93">
                  <c:v>0.142399</c:v>
                </c:pt>
                <c:pt idx="94">
                  <c:v>0.142351</c:v>
                </c:pt>
                <c:pt idx="95">
                  <c:v>0.142304</c:v>
                </c:pt>
                <c:pt idx="96">
                  <c:v>0.142261</c:v>
                </c:pt>
                <c:pt idx="97">
                  <c:v>0.142224</c:v>
                </c:pt>
                <c:pt idx="98">
                  <c:v>0.142196</c:v>
                </c:pt>
                <c:pt idx="99">
                  <c:v>0.142177</c:v>
                </c:pt>
                <c:pt idx="100">
                  <c:v>0.142166</c:v>
                </c:pt>
                <c:pt idx="101">
                  <c:v>0.142161</c:v>
                </c:pt>
                <c:pt idx="102">
                  <c:v>0.142159</c:v>
                </c:pt>
                <c:pt idx="103">
                  <c:v>0.142158</c:v>
                </c:pt>
                <c:pt idx="104">
                  <c:v>0.142154</c:v>
                </c:pt>
                <c:pt idx="105">
                  <c:v>0.142144</c:v>
                </c:pt>
                <c:pt idx="106">
                  <c:v>0.142125</c:v>
                </c:pt>
                <c:pt idx="107">
                  <c:v>0.142095</c:v>
                </c:pt>
                <c:pt idx="108">
                  <c:v>0.142053</c:v>
                </c:pt>
                <c:pt idx="109">
                  <c:v>0.141998</c:v>
                </c:pt>
                <c:pt idx="110">
                  <c:v>0.141929</c:v>
                </c:pt>
                <c:pt idx="111">
                  <c:v>0.141848</c:v>
                </c:pt>
                <c:pt idx="112">
                  <c:v>0.141756</c:v>
                </c:pt>
                <c:pt idx="113">
                  <c:v>0.141653</c:v>
                </c:pt>
                <c:pt idx="114">
                  <c:v>0.141543</c:v>
                </c:pt>
                <c:pt idx="115">
                  <c:v>0.141426</c:v>
                </c:pt>
                <c:pt idx="116">
                  <c:v>0.141307</c:v>
                </c:pt>
                <c:pt idx="117">
                  <c:v>0.141185</c:v>
                </c:pt>
                <c:pt idx="118">
                  <c:v>0.141066</c:v>
                </c:pt>
                <c:pt idx="119">
                  <c:v>0.14095</c:v>
                </c:pt>
                <c:pt idx="120">
                  <c:v>0.14084</c:v>
                </c:pt>
                <c:pt idx="121">
                  <c:v>0.140738</c:v>
                </c:pt>
                <c:pt idx="122">
                  <c:v>0.140646</c:v>
                </c:pt>
                <c:pt idx="123">
                  <c:v>0.140566</c:v>
                </c:pt>
                <c:pt idx="124">
                  <c:v>0.140499</c:v>
                </c:pt>
                <c:pt idx="125">
                  <c:v>0.140447</c:v>
                </c:pt>
                <c:pt idx="126">
                  <c:v>0.14041</c:v>
                </c:pt>
                <c:pt idx="127">
                  <c:v>0.140388</c:v>
                </c:pt>
                <c:pt idx="128">
                  <c:v>0.140382</c:v>
                </c:pt>
                <c:pt idx="129">
                  <c:v>0.140391</c:v>
                </c:pt>
                <c:pt idx="130">
                  <c:v>0.140415</c:v>
                </c:pt>
                <c:pt idx="131">
                  <c:v>0.140452</c:v>
                </c:pt>
                <c:pt idx="132">
                  <c:v>0.140501</c:v>
                </c:pt>
                <c:pt idx="133">
                  <c:v>0.14056</c:v>
                </c:pt>
                <c:pt idx="134">
                  <c:v>0.140627</c:v>
                </c:pt>
                <c:pt idx="135">
                  <c:v>0.140698</c:v>
                </c:pt>
                <c:pt idx="136">
                  <c:v>0.140772</c:v>
                </c:pt>
                <c:pt idx="137">
                  <c:v>0.140845</c:v>
                </c:pt>
                <c:pt idx="138">
                  <c:v>0.140913</c:v>
                </c:pt>
                <c:pt idx="139">
                  <c:v>0.140974</c:v>
                </c:pt>
                <c:pt idx="140">
                  <c:v>0.141024</c:v>
                </c:pt>
                <c:pt idx="141">
                  <c:v>0.141061</c:v>
                </c:pt>
                <c:pt idx="142">
                  <c:v>0.141084</c:v>
                </c:pt>
                <c:pt idx="143">
                  <c:v>0.141091</c:v>
                </c:pt>
                <c:pt idx="144">
                  <c:v>0.141082</c:v>
                </c:pt>
                <c:pt idx="145">
                  <c:v>0.141061</c:v>
                </c:pt>
                <c:pt idx="146">
                  <c:v>0.141028</c:v>
                </c:pt>
                <c:pt idx="147">
                  <c:v>0.14099</c:v>
                </c:pt>
                <c:pt idx="148">
                  <c:v>0.140947</c:v>
                </c:pt>
                <c:pt idx="149">
                  <c:v>0.140904</c:v>
                </c:pt>
                <c:pt idx="150">
                  <c:v>0.140855</c:v>
                </c:pt>
                <c:pt idx="151">
                  <c:v>0.140801</c:v>
                </c:pt>
                <c:pt idx="152">
                  <c:v>0.140739</c:v>
                </c:pt>
                <c:pt idx="153">
                  <c:v>0.140668</c:v>
                </c:pt>
                <c:pt idx="154">
                  <c:v>0.140601</c:v>
                </c:pt>
                <c:pt idx="155">
                  <c:v>0.140537</c:v>
                </c:pt>
                <c:pt idx="156">
                  <c:v>0.140475</c:v>
                </c:pt>
                <c:pt idx="157">
                  <c:v>0.140415</c:v>
                </c:pt>
                <c:pt idx="158">
                  <c:v>0.140357</c:v>
                </c:pt>
                <c:pt idx="159">
                  <c:v>0.140301</c:v>
                </c:pt>
                <c:pt idx="160">
                  <c:v>0.140247</c:v>
                </c:pt>
                <c:pt idx="161">
                  <c:v>0.140194</c:v>
                </c:pt>
                <c:pt idx="162">
                  <c:v>0.140143</c:v>
                </c:pt>
                <c:pt idx="163">
                  <c:v>0.140094</c:v>
                </c:pt>
                <c:pt idx="164">
                  <c:v>0.140046</c:v>
                </c:pt>
                <c:pt idx="165">
                  <c:v>0.139999</c:v>
                </c:pt>
                <c:pt idx="166">
                  <c:v>0.139954</c:v>
                </c:pt>
                <c:pt idx="167">
                  <c:v>0.13991</c:v>
                </c:pt>
                <c:pt idx="168">
                  <c:v>0.139867</c:v>
                </c:pt>
                <c:pt idx="169">
                  <c:v>0.139826</c:v>
                </c:pt>
                <c:pt idx="170">
                  <c:v>0.139786</c:v>
                </c:pt>
                <c:pt idx="171">
                  <c:v>0.139747</c:v>
                </c:pt>
                <c:pt idx="172">
                  <c:v>0.13971</c:v>
                </c:pt>
                <c:pt idx="173">
                  <c:v>0.139673</c:v>
                </c:pt>
                <c:pt idx="174">
                  <c:v>0.139638</c:v>
                </c:pt>
                <c:pt idx="175">
                  <c:v>0.139604</c:v>
                </c:pt>
                <c:pt idx="176">
                  <c:v>0.139571</c:v>
                </c:pt>
                <c:pt idx="177">
                  <c:v>0.139538</c:v>
                </c:pt>
                <c:pt idx="178">
                  <c:v>0.139507</c:v>
                </c:pt>
                <c:pt idx="179">
                  <c:v>0.139477</c:v>
                </c:pt>
                <c:pt idx="180">
                  <c:v>0.139448</c:v>
                </c:pt>
                <c:pt idx="181">
                  <c:v>0.139419</c:v>
                </c:pt>
                <c:pt idx="182">
                  <c:v>0.139392</c:v>
                </c:pt>
                <c:pt idx="183">
                  <c:v>0.139365</c:v>
                </c:pt>
                <c:pt idx="184">
                  <c:v>0.139339</c:v>
                </c:pt>
                <c:pt idx="185">
                  <c:v>0.139319</c:v>
                </c:pt>
                <c:pt idx="186">
                  <c:v>0.139305</c:v>
                </c:pt>
                <c:pt idx="187">
                  <c:v>0.139294</c:v>
                </c:pt>
                <c:pt idx="188">
                  <c:v>0.13927</c:v>
                </c:pt>
                <c:pt idx="189">
                  <c:v>0.139239</c:v>
                </c:pt>
                <c:pt idx="190">
                  <c:v>0.139199</c:v>
                </c:pt>
                <c:pt idx="191">
                  <c:v>0.13915</c:v>
                </c:pt>
                <c:pt idx="192">
                  <c:v>0.139092</c:v>
                </c:pt>
              </c:numCache>
            </c:numRef>
          </c:yVal>
          <c:smooth val="1"/>
        </c:ser>
        <c:ser>
          <c:idx val="2"/>
          <c:order val="2"/>
          <c:tx>
            <c:strRef>
              <c:f>'BASE,TEMP'!$D$3</c:f>
              <c:strCache>
                <c:ptCount val="1"/>
                <c:pt idx="0">
                  <c:v>O3M</c:v>
                </c:pt>
              </c:strCache>
            </c:strRef>
          </c:tx>
          <c:spPr>
            <a:ln w="25382">
              <a:solidFill>
                <a:srgbClr val="008080"/>
              </a:solidFill>
              <a:prstDash val="solid"/>
            </a:ln>
          </c:spPr>
          <c:marker>
            <c:symbol val="none"/>
          </c:marker>
          <c:xVal>
            <c:numRef>
              <c:f>'BASE,TEMP'!$A$4:$A$196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'BASE,TEMP'!$D$4:$D$196</c:f>
              <c:numCache>
                <c:formatCode>0.00E+00</c:formatCode>
                <c:ptCount val="193"/>
                <c:pt idx="0">
                  <c:v>0.03</c:v>
                </c:pt>
                <c:pt idx="1">
                  <c:v>0.0277624</c:v>
                </c:pt>
                <c:pt idx="2">
                  <c:v>0.0325929</c:v>
                </c:pt>
                <c:pt idx="3">
                  <c:v>0.0379127</c:v>
                </c:pt>
                <c:pt idx="4">
                  <c:v>0.0435723</c:v>
                </c:pt>
                <c:pt idx="5">
                  <c:v>0.0493431</c:v>
                </c:pt>
                <c:pt idx="6">
                  <c:v>0.0550047</c:v>
                </c:pt>
                <c:pt idx="7">
                  <c:v>0.0603069</c:v>
                </c:pt>
                <c:pt idx="8">
                  <c:v>0.0650598</c:v>
                </c:pt>
                <c:pt idx="9">
                  <c:v>0.0691724</c:v>
                </c:pt>
                <c:pt idx="10">
                  <c:v>0.0726775</c:v>
                </c:pt>
                <c:pt idx="11">
                  <c:v>0.0756828</c:v>
                </c:pt>
                <c:pt idx="12">
                  <c:v>0.0783216</c:v>
                </c:pt>
                <c:pt idx="13">
                  <c:v>0.0807121</c:v>
                </c:pt>
                <c:pt idx="14">
                  <c:v>0.0829432</c:v>
                </c:pt>
                <c:pt idx="15">
                  <c:v>0.0850716</c:v>
                </c:pt>
                <c:pt idx="16">
                  <c:v>0.0871305</c:v>
                </c:pt>
                <c:pt idx="17">
                  <c:v>0.0891352</c:v>
                </c:pt>
                <c:pt idx="18">
                  <c:v>0.0910925</c:v>
                </c:pt>
                <c:pt idx="19">
                  <c:v>0.0930041</c:v>
                </c:pt>
                <c:pt idx="20">
                  <c:v>0.0948704</c:v>
                </c:pt>
                <c:pt idx="21">
                  <c:v>0.0966898</c:v>
                </c:pt>
                <c:pt idx="22">
                  <c:v>0.0984621</c:v>
                </c:pt>
                <c:pt idx="23">
                  <c:v>0.100187</c:v>
                </c:pt>
                <c:pt idx="24">
                  <c:v>0.101865</c:v>
                </c:pt>
                <c:pt idx="25">
                  <c:v>0.103497</c:v>
                </c:pt>
                <c:pt idx="26">
                  <c:v>0.105083</c:v>
                </c:pt>
                <c:pt idx="27">
                  <c:v>0.106625</c:v>
                </c:pt>
                <c:pt idx="28">
                  <c:v>0.108123</c:v>
                </c:pt>
                <c:pt idx="29">
                  <c:v>0.109577</c:v>
                </c:pt>
                <c:pt idx="30">
                  <c:v>0.110989</c:v>
                </c:pt>
                <c:pt idx="31">
                  <c:v>0.112357</c:v>
                </c:pt>
                <c:pt idx="32">
                  <c:v>0.113682</c:v>
                </c:pt>
                <c:pt idx="33">
                  <c:v>0.114962</c:v>
                </c:pt>
                <c:pt idx="34">
                  <c:v>0.116195</c:v>
                </c:pt>
                <c:pt idx="35">
                  <c:v>0.117379</c:v>
                </c:pt>
                <c:pt idx="36">
                  <c:v>0.118513</c:v>
                </c:pt>
                <c:pt idx="37">
                  <c:v>0.119592</c:v>
                </c:pt>
                <c:pt idx="38">
                  <c:v>0.120614</c:v>
                </c:pt>
                <c:pt idx="39">
                  <c:v>0.121573</c:v>
                </c:pt>
                <c:pt idx="40">
                  <c:v>0.122467</c:v>
                </c:pt>
                <c:pt idx="41">
                  <c:v>0.123289</c:v>
                </c:pt>
                <c:pt idx="42">
                  <c:v>0.124035</c:v>
                </c:pt>
                <c:pt idx="43">
                  <c:v>0.1247</c:v>
                </c:pt>
                <c:pt idx="44">
                  <c:v>0.125281</c:v>
                </c:pt>
                <c:pt idx="45">
                  <c:v>0.125772</c:v>
                </c:pt>
                <c:pt idx="46">
                  <c:v>0.126173</c:v>
                </c:pt>
                <c:pt idx="47">
                  <c:v>0.126484</c:v>
                </c:pt>
                <c:pt idx="48">
                  <c:v>0.126707</c:v>
                </c:pt>
                <c:pt idx="49">
                  <c:v>0.126853</c:v>
                </c:pt>
                <c:pt idx="50">
                  <c:v>0.126931</c:v>
                </c:pt>
                <c:pt idx="51">
                  <c:v>0.126956</c:v>
                </c:pt>
                <c:pt idx="52">
                  <c:v>0.126938</c:v>
                </c:pt>
                <c:pt idx="53">
                  <c:v>0.126892</c:v>
                </c:pt>
                <c:pt idx="54">
                  <c:v>0.126816</c:v>
                </c:pt>
                <c:pt idx="55">
                  <c:v>0.126718</c:v>
                </c:pt>
                <c:pt idx="56">
                  <c:v>0.126601</c:v>
                </c:pt>
                <c:pt idx="57">
                  <c:v>0.126469</c:v>
                </c:pt>
                <c:pt idx="58">
                  <c:v>0.126342</c:v>
                </c:pt>
                <c:pt idx="59">
                  <c:v>0.12622</c:v>
                </c:pt>
                <c:pt idx="60">
                  <c:v>0.126101</c:v>
                </c:pt>
                <c:pt idx="61">
                  <c:v>0.125985</c:v>
                </c:pt>
                <c:pt idx="62">
                  <c:v>0.125871</c:v>
                </c:pt>
                <c:pt idx="63">
                  <c:v>0.125759</c:v>
                </c:pt>
                <c:pt idx="64">
                  <c:v>0.125649</c:v>
                </c:pt>
                <c:pt idx="65">
                  <c:v>0.125541</c:v>
                </c:pt>
                <c:pt idx="66">
                  <c:v>0.125435</c:v>
                </c:pt>
                <c:pt idx="67">
                  <c:v>0.12533</c:v>
                </c:pt>
                <c:pt idx="68">
                  <c:v>0.125227</c:v>
                </c:pt>
                <c:pt idx="69">
                  <c:v>0.125125</c:v>
                </c:pt>
                <c:pt idx="70">
                  <c:v>0.125025</c:v>
                </c:pt>
                <c:pt idx="71">
                  <c:v>0.124926</c:v>
                </c:pt>
                <c:pt idx="72">
                  <c:v>0.124828</c:v>
                </c:pt>
                <c:pt idx="73">
                  <c:v>0.124732</c:v>
                </c:pt>
                <c:pt idx="74">
                  <c:v>0.124637</c:v>
                </c:pt>
                <c:pt idx="75">
                  <c:v>0.124543</c:v>
                </c:pt>
                <c:pt idx="76">
                  <c:v>0.12445</c:v>
                </c:pt>
                <c:pt idx="77">
                  <c:v>0.124359</c:v>
                </c:pt>
                <c:pt idx="78">
                  <c:v>0.124269</c:v>
                </c:pt>
                <c:pt idx="79">
                  <c:v>0.124179</c:v>
                </c:pt>
                <c:pt idx="80">
                  <c:v>0.124091</c:v>
                </c:pt>
                <c:pt idx="81">
                  <c:v>0.124004</c:v>
                </c:pt>
                <c:pt idx="82">
                  <c:v>0.123918</c:v>
                </c:pt>
                <c:pt idx="83">
                  <c:v>0.123833</c:v>
                </c:pt>
                <c:pt idx="84">
                  <c:v>0.123749</c:v>
                </c:pt>
                <c:pt idx="85">
                  <c:v>0.123666</c:v>
                </c:pt>
                <c:pt idx="86">
                  <c:v>0.123585</c:v>
                </c:pt>
                <c:pt idx="87">
                  <c:v>0.123504</c:v>
                </c:pt>
                <c:pt idx="88">
                  <c:v>0.123424</c:v>
                </c:pt>
                <c:pt idx="89">
                  <c:v>0.123359</c:v>
                </c:pt>
                <c:pt idx="90">
                  <c:v>0.123311</c:v>
                </c:pt>
                <c:pt idx="91">
                  <c:v>0.123291</c:v>
                </c:pt>
                <c:pt idx="92">
                  <c:v>0.123262</c:v>
                </c:pt>
                <c:pt idx="93">
                  <c:v>0.123242</c:v>
                </c:pt>
                <c:pt idx="94">
                  <c:v>0.123235</c:v>
                </c:pt>
                <c:pt idx="95">
                  <c:v>0.123252</c:v>
                </c:pt>
                <c:pt idx="96">
                  <c:v>0.123302</c:v>
                </c:pt>
                <c:pt idx="97">
                  <c:v>0.123392</c:v>
                </c:pt>
                <c:pt idx="98">
                  <c:v>0.123528</c:v>
                </c:pt>
                <c:pt idx="99">
                  <c:v>0.123713</c:v>
                </c:pt>
                <c:pt idx="100">
                  <c:v>0.123949</c:v>
                </c:pt>
                <c:pt idx="101">
                  <c:v>0.124232</c:v>
                </c:pt>
                <c:pt idx="102">
                  <c:v>0.124559</c:v>
                </c:pt>
                <c:pt idx="103">
                  <c:v>0.124923</c:v>
                </c:pt>
                <c:pt idx="104">
                  <c:v>0.125317</c:v>
                </c:pt>
                <c:pt idx="105">
                  <c:v>0.125732</c:v>
                </c:pt>
                <c:pt idx="106">
                  <c:v>0.126158</c:v>
                </c:pt>
                <c:pt idx="107">
                  <c:v>0.126588</c:v>
                </c:pt>
                <c:pt idx="108">
                  <c:v>0.127014</c:v>
                </c:pt>
                <c:pt idx="109">
                  <c:v>0.127431</c:v>
                </c:pt>
                <c:pt idx="110">
                  <c:v>0.127834</c:v>
                </c:pt>
                <c:pt idx="111">
                  <c:v>0.12822</c:v>
                </c:pt>
                <c:pt idx="112">
                  <c:v>0.128588</c:v>
                </c:pt>
                <c:pt idx="113">
                  <c:v>0.128937</c:v>
                </c:pt>
                <c:pt idx="114">
                  <c:v>0.129268</c:v>
                </c:pt>
                <c:pt idx="115">
                  <c:v>0.129582</c:v>
                </c:pt>
                <c:pt idx="116">
                  <c:v>0.129883</c:v>
                </c:pt>
                <c:pt idx="117">
                  <c:v>0.13017</c:v>
                </c:pt>
                <c:pt idx="118">
                  <c:v>0.130448</c:v>
                </c:pt>
                <c:pt idx="119">
                  <c:v>0.130717</c:v>
                </c:pt>
                <c:pt idx="120">
                  <c:v>0.130981</c:v>
                </c:pt>
                <c:pt idx="121">
                  <c:v>0.131241</c:v>
                </c:pt>
                <c:pt idx="122">
                  <c:v>0.131499</c:v>
                </c:pt>
                <c:pt idx="123">
                  <c:v>0.131757</c:v>
                </c:pt>
                <c:pt idx="124">
                  <c:v>0.132017</c:v>
                </c:pt>
                <c:pt idx="125">
                  <c:v>0.132278</c:v>
                </c:pt>
                <c:pt idx="126">
                  <c:v>0.132544</c:v>
                </c:pt>
                <c:pt idx="127">
                  <c:v>0.132812</c:v>
                </c:pt>
                <c:pt idx="128">
                  <c:v>0.133085</c:v>
                </c:pt>
                <c:pt idx="129">
                  <c:v>0.13336</c:v>
                </c:pt>
                <c:pt idx="130">
                  <c:v>0.133638</c:v>
                </c:pt>
                <c:pt idx="131">
                  <c:v>0.133918</c:v>
                </c:pt>
                <c:pt idx="132">
                  <c:v>0.134196</c:v>
                </c:pt>
                <c:pt idx="133">
                  <c:v>0.134472</c:v>
                </c:pt>
                <c:pt idx="134">
                  <c:v>0.134743</c:v>
                </c:pt>
                <c:pt idx="135">
                  <c:v>0.135005</c:v>
                </c:pt>
                <c:pt idx="136">
                  <c:v>0.135257</c:v>
                </c:pt>
                <c:pt idx="137">
                  <c:v>0.135492</c:v>
                </c:pt>
                <c:pt idx="138">
                  <c:v>0.135709</c:v>
                </c:pt>
                <c:pt idx="139">
                  <c:v>0.135904</c:v>
                </c:pt>
                <c:pt idx="140">
                  <c:v>0.136072</c:v>
                </c:pt>
                <c:pt idx="141">
                  <c:v>0.136211</c:v>
                </c:pt>
                <c:pt idx="142">
                  <c:v>0.13632</c:v>
                </c:pt>
                <c:pt idx="143">
                  <c:v>0.136396</c:v>
                </c:pt>
                <c:pt idx="144">
                  <c:v>0.136441</c:v>
                </c:pt>
                <c:pt idx="145">
                  <c:v>0.136459</c:v>
                </c:pt>
                <c:pt idx="146">
                  <c:v>0.136453</c:v>
                </c:pt>
                <c:pt idx="147">
                  <c:v>0.136431</c:v>
                </c:pt>
                <c:pt idx="148">
                  <c:v>0.136395</c:v>
                </c:pt>
                <c:pt idx="149">
                  <c:v>0.136354</c:v>
                </c:pt>
                <c:pt idx="150">
                  <c:v>0.1363</c:v>
                </c:pt>
                <c:pt idx="151">
                  <c:v>0.136238</c:v>
                </c:pt>
                <c:pt idx="152">
                  <c:v>0.136165</c:v>
                </c:pt>
                <c:pt idx="153">
                  <c:v>0.136083</c:v>
                </c:pt>
                <c:pt idx="154">
                  <c:v>0.136004</c:v>
                </c:pt>
                <c:pt idx="155">
                  <c:v>0.135928</c:v>
                </c:pt>
                <c:pt idx="156">
                  <c:v>0.135853</c:v>
                </c:pt>
                <c:pt idx="157">
                  <c:v>0.13578</c:v>
                </c:pt>
                <c:pt idx="158">
                  <c:v>0.135709</c:v>
                </c:pt>
                <c:pt idx="159">
                  <c:v>0.135639</c:v>
                </c:pt>
                <c:pt idx="160">
                  <c:v>0.135571</c:v>
                </c:pt>
                <c:pt idx="161">
                  <c:v>0.135504</c:v>
                </c:pt>
                <c:pt idx="162">
                  <c:v>0.135437</c:v>
                </c:pt>
                <c:pt idx="163">
                  <c:v>0.135372</c:v>
                </c:pt>
                <c:pt idx="164">
                  <c:v>0.135309</c:v>
                </c:pt>
                <c:pt idx="165">
                  <c:v>0.135246</c:v>
                </c:pt>
                <c:pt idx="166">
                  <c:v>0.135184</c:v>
                </c:pt>
                <c:pt idx="167">
                  <c:v>0.135123</c:v>
                </c:pt>
                <c:pt idx="168">
                  <c:v>0.135064</c:v>
                </c:pt>
                <c:pt idx="169">
                  <c:v>0.135005</c:v>
                </c:pt>
                <c:pt idx="170">
                  <c:v>0.134947</c:v>
                </c:pt>
                <c:pt idx="171">
                  <c:v>0.13489</c:v>
                </c:pt>
                <c:pt idx="172">
                  <c:v>0.134834</c:v>
                </c:pt>
                <c:pt idx="173">
                  <c:v>0.134779</c:v>
                </c:pt>
                <c:pt idx="174">
                  <c:v>0.134725</c:v>
                </c:pt>
                <c:pt idx="175">
                  <c:v>0.134671</c:v>
                </c:pt>
                <c:pt idx="176">
                  <c:v>0.134619</c:v>
                </c:pt>
                <c:pt idx="177">
                  <c:v>0.134567</c:v>
                </c:pt>
                <c:pt idx="178">
                  <c:v>0.134516</c:v>
                </c:pt>
                <c:pt idx="179">
                  <c:v>0.134466</c:v>
                </c:pt>
                <c:pt idx="180">
                  <c:v>0.134417</c:v>
                </c:pt>
                <c:pt idx="181">
                  <c:v>0.134368</c:v>
                </c:pt>
                <c:pt idx="182">
                  <c:v>0.134321</c:v>
                </c:pt>
                <c:pt idx="183">
                  <c:v>0.134274</c:v>
                </c:pt>
                <c:pt idx="184">
                  <c:v>0.134228</c:v>
                </c:pt>
                <c:pt idx="185">
                  <c:v>0.134191</c:v>
                </c:pt>
                <c:pt idx="186">
                  <c:v>0.134165</c:v>
                </c:pt>
                <c:pt idx="187">
                  <c:v>0.134152</c:v>
                </c:pt>
                <c:pt idx="188">
                  <c:v>0.134125</c:v>
                </c:pt>
                <c:pt idx="189">
                  <c:v>0.134097</c:v>
                </c:pt>
                <c:pt idx="190">
                  <c:v>0.134065</c:v>
                </c:pt>
                <c:pt idx="191">
                  <c:v>0.134036</c:v>
                </c:pt>
                <c:pt idx="192">
                  <c:v>0.13401</c:v>
                </c:pt>
              </c:numCache>
            </c:numRef>
          </c:yVal>
          <c:smooth val="1"/>
        </c:ser>
        <c:axId val="683767368"/>
        <c:axId val="683784328"/>
      </c:scatterChart>
      <c:valAx>
        <c:axId val="683767368"/>
        <c:scaling>
          <c:orientation val="minMax"/>
        </c:scaling>
        <c:axPos val="b"/>
        <c:title>
          <c:tx>
            <c:rich>
              <a:bodyPr/>
              <a:lstStyle/>
              <a:p>
                <a:pPr>
                  <a:defRPr sz="1599" b="1" i="0" u="none" strike="noStrike" baseline="0">
                    <a:solidFill>
                      <a:srgbClr val="000000"/>
                    </a:solidFill>
                    <a:latin typeface="Arial"/>
                    <a:ea typeface="Arial"/>
                    <a:cs typeface="Arial"/>
                  </a:defRPr>
                </a:pPr>
                <a:r>
                  <a:rPr lang="en-US"/>
                  <a:t>Time (hours)</a:t>
                </a:r>
              </a:p>
            </c:rich>
          </c:tx>
          <c:layout>
            <c:manualLayout>
              <c:xMode val="edge"/>
              <c:yMode val="edge"/>
              <c:x val="0.439909372315008"/>
              <c:y val="0.932484816209568"/>
            </c:manualLayout>
          </c:layout>
          <c:spPr>
            <a:noFill/>
            <a:ln w="25382">
              <a:noFill/>
            </a:ln>
          </c:spPr>
        </c:title>
        <c:numFmt formatCode="General" sourceLinked="1"/>
        <c:tickLblPos val="nextTo"/>
        <c:spPr>
          <a:ln w="3173">
            <a:solidFill>
              <a:srgbClr val="808080"/>
            </a:solidFill>
            <a:prstDash val="solid"/>
          </a:ln>
        </c:spPr>
        <c:txPr>
          <a:bodyPr rot="0" vert="horz"/>
          <a:lstStyle/>
          <a:p>
            <a:pPr>
              <a:defRPr sz="1199" b="0" i="0" u="none" strike="noStrike" baseline="0">
                <a:solidFill>
                  <a:srgbClr val="000000"/>
                </a:solidFill>
                <a:latin typeface="Arial"/>
                <a:ea typeface="Arial"/>
                <a:cs typeface="Arial"/>
              </a:defRPr>
            </a:pPr>
            <a:endParaRPr lang="en-US"/>
          </a:p>
        </c:txPr>
        <c:crossAx val="683784328"/>
        <c:crosses val="autoZero"/>
        <c:crossBetween val="midCat"/>
      </c:valAx>
      <c:valAx>
        <c:axId val="683784328"/>
        <c:scaling>
          <c:orientation val="minMax"/>
        </c:scaling>
        <c:axPos val="l"/>
        <c:majorGridlines>
          <c:spPr>
            <a:ln w="3173">
              <a:solidFill>
                <a:srgbClr val="808080"/>
              </a:solidFill>
              <a:prstDash val="solid"/>
            </a:ln>
          </c:spPr>
        </c:majorGridlines>
        <c:title>
          <c:tx>
            <c:rich>
              <a:bodyPr/>
              <a:lstStyle/>
              <a:p>
                <a:pPr>
                  <a:defRPr sz="1099" b="0" i="0" u="none" strike="noStrike" baseline="0">
                    <a:solidFill>
                      <a:srgbClr val="000000"/>
                    </a:solidFill>
                    <a:latin typeface="Calibri"/>
                    <a:ea typeface="Calibri"/>
                    <a:cs typeface="Calibri"/>
                  </a:defRPr>
                </a:pPr>
                <a:r>
                  <a:rPr lang="en-US" sz="1599" b="1" i="0" strike="noStrike">
                    <a:solidFill>
                      <a:srgbClr val="000000"/>
                    </a:solidFill>
                    <a:latin typeface="Arial"/>
                    <a:ea typeface="Arial"/>
                    <a:cs typeface="Arial"/>
                  </a:rPr>
                  <a:t>Ozone Mixing Ratio (ppb)</a:t>
                </a:r>
              </a:p>
            </c:rich>
          </c:tx>
          <c:layout>
            <c:manualLayout>
              <c:xMode val="edge"/>
              <c:yMode val="edge"/>
              <c:x val="0.0138888692725069"/>
              <c:y val="0.292025815613628"/>
            </c:manualLayout>
          </c:layout>
          <c:spPr>
            <a:noFill/>
            <a:ln w="25382">
              <a:noFill/>
            </a:ln>
          </c:spPr>
        </c:title>
        <c:numFmt formatCode="0.00E+00" sourceLinked="1"/>
        <c:tickLblPos val="nextTo"/>
        <c:spPr>
          <a:ln w="3173">
            <a:solidFill>
              <a:srgbClr val="808080"/>
            </a:solidFill>
            <a:prstDash val="solid"/>
          </a:ln>
        </c:spPr>
        <c:txPr>
          <a:bodyPr/>
          <a:lstStyle/>
          <a:p>
            <a:pPr>
              <a:defRPr sz="1199">
                <a:latin typeface="Arial" pitchFamily="34" charset="0"/>
                <a:cs typeface="Arial" pitchFamily="34" charset="0"/>
              </a:defRPr>
            </a:pPr>
            <a:endParaRPr lang="en-US"/>
          </a:p>
        </c:txPr>
        <c:crossAx val="683767368"/>
        <c:crosses val="autoZero"/>
        <c:crossBetween val="midCat"/>
      </c:valAx>
      <c:spPr>
        <a:noFill/>
        <a:ln w="25382">
          <a:noFill/>
        </a:ln>
      </c:spPr>
    </c:plotArea>
    <c:plotVisOnly val="1"/>
    <c:dispBlanksAs val="gap"/>
  </c:chart>
  <c:spPr>
    <a:noFill/>
    <a:ln>
      <a:no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dirty="0"/>
              <a:t>Percent</a:t>
            </a:r>
            <a:r>
              <a:rPr lang="en-US" baseline="0" dirty="0" smtClean="0"/>
              <a:t> Ozone Forecast </a:t>
            </a:r>
            <a:r>
              <a:rPr lang="en-US" baseline="0" dirty="0"/>
              <a:t>Uncertainty for </a:t>
            </a:r>
            <a:r>
              <a:rPr lang="en-US" dirty="0" smtClean="0"/>
              <a:t>Temperature</a:t>
            </a:r>
            <a:endParaRPr lang="en-US" dirty="0"/>
          </a:p>
        </c:rich>
      </c:tx>
      <c:layout>
        <c:manualLayout>
          <c:xMode val="edge"/>
          <c:yMode val="edge"/>
          <c:x val="0.129639509347046"/>
          <c:y val="0.0217889298647796"/>
        </c:manualLayout>
      </c:layout>
      <c:spPr>
        <a:noFill/>
        <a:ln w="25397">
          <a:noFill/>
        </a:ln>
      </c:spPr>
    </c:title>
    <c:plotArea>
      <c:layout>
        <c:manualLayout>
          <c:layoutTarget val="inner"/>
          <c:xMode val="edge"/>
          <c:yMode val="edge"/>
          <c:x val="0.103550295857988"/>
          <c:y val="0.0825892857142857"/>
          <c:w val="0.869822485207101"/>
          <c:h val="0.84375"/>
        </c:manualLayout>
      </c:layout>
      <c:scatterChart>
        <c:scatterStyle val="smoothMarker"/>
        <c:ser>
          <c:idx val="0"/>
          <c:order val="0"/>
          <c:tx>
            <c:strRef>
              <c:f>PERCENT!$B$3</c:f>
              <c:strCache>
                <c:ptCount val="1"/>
              </c:strCache>
            </c:strRef>
          </c:tx>
          <c:spPr>
            <a:ln w="38096">
              <a:solidFill>
                <a:srgbClr val="FFCC00"/>
              </a:solidFill>
              <a:prstDash val="solid"/>
            </a:ln>
          </c:spPr>
          <c:marker>
            <c:symbol val="none"/>
          </c:marker>
          <c:xVal>
            <c:numRef>
              <c:f>PERCENT!$A$4:$A$196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PERCENT!$B$4:$B$196</c:f>
              <c:numCache>
                <c:formatCode>0.00E+00</c:formatCode>
                <c:ptCount val="193"/>
                <c:pt idx="0" formatCode="General">
                  <c:v>0.0</c:v>
                </c:pt>
                <c:pt idx="1">
                  <c:v>0.00186176234855214</c:v>
                </c:pt>
                <c:pt idx="2">
                  <c:v>0.00451599695674349</c:v>
                </c:pt>
                <c:pt idx="3">
                  <c:v>0.00812200828444857</c:v>
                </c:pt>
                <c:pt idx="4">
                  <c:v>0.0121305655248282</c:v>
                </c:pt>
                <c:pt idx="5">
                  <c:v>0.0160200741173551</c:v>
                </c:pt>
                <c:pt idx="6">
                  <c:v>0.0195477578519482</c:v>
                </c:pt>
                <c:pt idx="7">
                  <c:v>0.0228823824377919</c:v>
                </c:pt>
                <c:pt idx="8">
                  <c:v>0.0264156507765505</c:v>
                </c:pt>
                <c:pt idx="9">
                  <c:v>0.0304722149752153</c:v>
                </c:pt>
                <c:pt idx="10">
                  <c:v>0.0351016011045604</c:v>
                </c:pt>
                <c:pt idx="11">
                  <c:v>0.0401254399018962</c:v>
                </c:pt>
                <c:pt idx="12">
                  <c:v>0.0452530918852671</c:v>
                </c:pt>
                <c:pt idx="13">
                  <c:v>0.0502084659584634</c:v>
                </c:pt>
                <c:pt idx="14">
                  <c:v>0.0547917690107477</c:v>
                </c:pt>
                <c:pt idx="15">
                  <c:v>0.0588917327702003</c:v>
                </c:pt>
                <c:pt idx="16">
                  <c:v>0.0624723889711806</c:v>
                </c:pt>
                <c:pt idx="17">
                  <c:v>0.0655431777781995</c:v>
                </c:pt>
                <c:pt idx="18">
                  <c:v>0.0681353433394985</c:v>
                </c:pt>
                <c:pt idx="19">
                  <c:v>0.0703110333881789</c:v>
                </c:pt>
                <c:pt idx="20">
                  <c:v>0.0720994827603128</c:v>
                </c:pt>
                <c:pt idx="21">
                  <c:v>0.0735524406997857</c:v>
                </c:pt>
                <c:pt idx="22">
                  <c:v>0.0747243849854543</c:v>
                </c:pt>
                <c:pt idx="23">
                  <c:v>0.0756229565731385</c:v>
                </c:pt>
                <c:pt idx="24">
                  <c:v>0.0762917078568125</c:v>
                </c:pt>
                <c:pt idx="25">
                  <c:v>0.0767619319296118</c:v>
                </c:pt>
                <c:pt idx="26">
                  <c:v>0.0770505748537652</c:v>
                </c:pt>
                <c:pt idx="27">
                  <c:v>0.0771754710138671</c:v>
                </c:pt>
                <c:pt idx="28">
                  <c:v>0.0771514867911685</c:v>
                </c:pt>
                <c:pt idx="29">
                  <c:v>0.0770011661758662</c:v>
                </c:pt>
                <c:pt idx="30">
                  <c:v>0.0767371201019961</c:v>
                </c:pt>
                <c:pt idx="31">
                  <c:v>0.0763709492822341</c:v>
                </c:pt>
                <c:pt idx="32">
                  <c:v>0.0759226798710793</c:v>
                </c:pt>
                <c:pt idx="33">
                  <c:v>0.075402530189764</c:v>
                </c:pt>
                <c:pt idx="34">
                  <c:v>0.0748115488550704</c:v>
                </c:pt>
                <c:pt idx="35">
                  <c:v>0.0741690980343076</c:v>
                </c:pt>
                <c:pt idx="36">
                  <c:v>0.0734995583517999</c:v>
                </c:pt>
                <c:pt idx="37">
                  <c:v>0.0727961109873823</c:v>
                </c:pt>
                <c:pt idx="38">
                  <c:v>0.0720672688774811</c:v>
                </c:pt>
                <c:pt idx="39">
                  <c:v>0.0713378684807256</c:v>
                </c:pt>
                <c:pt idx="40">
                  <c:v>0.0706077505648172</c:v>
                </c:pt>
                <c:pt idx="41">
                  <c:v>0.0698857364479846</c:v>
                </c:pt>
                <c:pt idx="42">
                  <c:v>0.0691941440840117</c:v>
                </c:pt>
                <c:pt idx="43">
                  <c:v>0.0685336875507344</c:v>
                </c:pt>
                <c:pt idx="44">
                  <c:v>0.0679182893673305</c:v>
                </c:pt>
                <c:pt idx="45">
                  <c:v>0.0673622551711513</c:v>
                </c:pt>
                <c:pt idx="46">
                  <c:v>0.0668637973204833</c:v>
                </c:pt>
                <c:pt idx="47">
                  <c:v>0.066427707595693</c:v>
                </c:pt>
                <c:pt idx="48">
                  <c:v>0.0660808333575812</c:v>
                </c:pt>
                <c:pt idx="49">
                  <c:v>0.0658008532162766</c:v>
                </c:pt>
                <c:pt idx="50">
                  <c:v>0.0655896091065605</c:v>
                </c:pt>
                <c:pt idx="51">
                  <c:v>0.0654395688208674</c:v>
                </c:pt>
                <c:pt idx="52">
                  <c:v>0.0653458009110922</c:v>
                </c:pt>
                <c:pt idx="53">
                  <c:v>0.0652933950675611</c:v>
                </c:pt>
                <c:pt idx="54">
                  <c:v>0.0652561295812756</c:v>
                </c:pt>
                <c:pt idx="55">
                  <c:v>0.0652161253221133</c:v>
                </c:pt>
                <c:pt idx="56">
                  <c:v>0.0651738284523402</c:v>
                </c:pt>
                <c:pt idx="57">
                  <c:v>0.0651176363304759</c:v>
                </c:pt>
                <c:pt idx="58">
                  <c:v>0.0650721197735987</c:v>
                </c:pt>
                <c:pt idx="59">
                  <c:v>0.0650309619026033</c:v>
                </c:pt>
                <c:pt idx="60">
                  <c:v>0.0650024516799496</c:v>
                </c:pt>
                <c:pt idx="61">
                  <c:v>0.0649793047873705</c:v>
                </c:pt>
                <c:pt idx="62">
                  <c:v>0.0649693485466225</c:v>
                </c:pt>
                <c:pt idx="63">
                  <c:v>0.06495746570466</c:v>
                </c:pt>
                <c:pt idx="64">
                  <c:v>0.0649592994210821</c:v>
                </c:pt>
                <c:pt idx="65">
                  <c:v>0.0649670568856992</c:v>
                </c:pt>
                <c:pt idx="66">
                  <c:v>0.0649807538032399</c:v>
                </c:pt>
                <c:pt idx="67">
                  <c:v>0.0650082503388532</c:v>
                </c:pt>
                <c:pt idx="68">
                  <c:v>0.0650269839865522</c:v>
                </c:pt>
                <c:pt idx="69">
                  <c:v>0.0650595475273387</c:v>
                </c:pt>
                <c:pt idx="70">
                  <c:v>0.0650985894690199</c:v>
                </c:pt>
                <c:pt idx="71">
                  <c:v>0.065136251764584</c:v>
                </c:pt>
                <c:pt idx="72">
                  <c:v>0.0651882863757738</c:v>
                </c:pt>
                <c:pt idx="73">
                  <c:v>0.065239438287918</c:v>
                </c:pt>
                <c:pt idx="74">
                  <c:v>0.065296627748474</c:v>
                </c:pt>
                <c:pt idx="75">
                  <c:v>0.0653608339140878</c:v>
                </c:pt>
                <c:pt idx="76">
                  <c:v>0.0654241664317193</c:v>
                </c:pt>
                <c:pt idx="77">
                  <c:v>0.0655014701078079</c:v>
                </c:pt>
                <c:pt idx="78">
                  <c:v>0.0655783991024393</c:v>
                </c:pt>
                <c:pt idx="79">
                  <c:v>0.0656539745562966</c:v>
                </c:pt>
                <c:pt idx="80">
                  <c:v>0.0657440476190477</c:v>
                </c:pt>
                <c:pt idx="81">
                  <c:v>0.0658337552491288</c:v>
                </c:pt>
                <c:pt idx="82">
                  <c:v>0.0659221123685916</c:v>
                </c:pt>
                <c:pt idx="83">
                  <c:v>0.0660250054051636</c:v>
                </c:pt>
                <c:pt idx="84">
                  <c:v>0.0661275402106772</c:v>
                </c:pt>
                <c:pt idx="85">
                  <c:v>0.0662212600776352</c:v>
                </c:pt>
                <c:pt idx="86">
                  <c:v>0.0663375063491589</c:v>
                </c:pt>
                <c:pt idx="87">
                  <c:v>0.066437460293733</c:v>
                </c:pt>
                <c:pt idx="88">
                  <c:v>0.066551994914557</c:v>
                </c:pt>
                <c:pt idx="89">
                  <c:v>0.0666447186286467</c:v>
                </c:pt>
                <c:pt idx="90">
                  <c:v>0.0667070861308842</c:v>
                </c:pt>
                <c:pt idx="91">
                  <c:v>0.0667125841300263</c:v>
                </c:pt>
                <c:pt idx="92">
                  <c:v>0.0667011143062545</c:v>
                </c:pt>
                <c:pt idx="93">
                  <c:v>0.0666431963566088</c:v>
                </c:pt>
                <c:pt idx="94">
                  <c:v>0.0665233157516183</c:v>
                </c:pt>
                <c:pt idx="95">
                  <c:v>0.0663069948671839</c:v>
                </c:pt>
                <c:pt idx="96">
                  <c:v>0.0659688139250845</c:v>
                </c:pt>
                <c:pt idx="97">
                  <c:v>0.065483994216492</c:v>
                </c:pt>
                <c:pt idx="98">
                  <c:v>0.0648514258327342</c:v>
                </c:pt>
                <c:pt idx="99">
                  <c:v>0.064047777636414</c:v>
                </c:pt>
                <c:pt idx="100">
                  <c:v>0.0630664313702031</c:v>
                </c:pt>
                <c:pt idx="101">
                  <c:v>0.0619094216160093</c:v>
                </c:pt>
                <c:pt idx="102">
                  <c:v>0.0605793836122324</c:v>
                </c:pt>
                <c:pt idx="103">
                  <c:v>0.0591180349120493</c:v>
                </c:pt>
                <c:pt idx="104">
                  <c:v>0.0575203463718735</c:v>
                </c:pt>
                <c:pt idx="105">
                  <c:v>0.0558357536006893</c:v>
                </c:pt>
                <c:pt idx="106">
                  <c:v>0.0540660807653798</c:v>
                </c:pt>
                <c:pt idx="107">
                  <c:v>0.0522515717681559</c:v>
                </c:pt>
                <c:pt idx="108">
                  <c:v>0.0504159426184051</c:v>
                </c:pt>
                <c:pt idx="109">
                  <c:v>0.0485670612386557</c:v>
                </c:pt>
                <c:pt idx="110">
                  <c:v>0.0467357956221607</c:v>
                </c:pt>
                <c:pt idx="111">
                  <c:v>0.0449208103130754</c:v>
                </c:pt>
                <c:pt idx="112">
                  <c:v>0.0431442384817465</c:v>
                </c:pt>
                <c:pt idx="113">
                  <c:v>0.0413977150755025</c:v>
                </c:pt>
                <c:pt idx="114">
                  <c:v>0.0397023608397361</c:v>
                </c:pt>
                <c:pt idx="115">
                  <c:v>0.0380347024456122</c:v>
                </c:pt>
                <c:pt idx="116">
                  <c:v>0.0364309813701041</c:v>
                </c:pt>
                <c:pt idx="117">
                  <c:v>0.0348606234744813</c:v>
                </c:pt>
                <c:pt idx="118">
                  <c:v>0.0333445653925605</c:v>
                </c:pt>
                <c:pt idx="119">
                  <c:v>0.0318750183021464</c:v>
                </c:pt>
                <c:pt idx="120">
                  <c:v>0.030458672636947</c:v>
                </c:pt>
                <c:pt idx="121">
                  <c:v>0.0290799277571823</c:v>
                </c:pt>
                <c:pt idx="122">
                  <c:v>0.0277534198526832</c:v>
                </c:pt>
                <c:pt idx="123">
                  <c:v>0.0264787498174382</c:v>
                </c:pt>
                <c:pt idx="124">
                  <c:v>0.0252408056042033</c:v>
                </c:pt>
                <c:pt idx="125">
                  <c:v>0.0240692400799148</c:v>
                </c:pt>
                <c:pt idx="126">
                  <c:v>0.0229342425434571</c:v>
                </c:pt>
                <c:pt idx="127">
                  <c:v>0.0218508436085191</c:v>
                </c:pt>
                <c:pt idx="128">
                  <c:v>0.0208115183246074</c:v>
                </c:pt>
                <c:pt idx="129">
                  <c:v>0.0198239165492291</c:v>
                </c:pt>
                <c:pt idx="130">
                  <c:v>0.0188880503874846</c:v>
                </c:pt>
                <c:pt idx="131">
                  <c:v>0.0179967963817958</c:v>
                </c:pt>
                <c:pt idx="132">
                  <c:v>0.0171576257320948</c:v>
                </c:pt>
                <c:pt idx="133">
                  <c:v>0.0163633339841066</c:v>
                </c:pt>
                <c:pt idx="134">
                  <c:v>0.0156287239190253</c:v>
                </c:pt>
                <c:pt idx="135">
                  <c:v>0.0149320483596387</c:v>
                </c:pt>
                <c:pt idx="136">
                  <c:v>0.0142951840216734</c:v>
                </c:pt>
                <c:pt idx="137">
                  <c:v>0.0137182504552357</c:v>
                </c:pt>
                <c:pt idx="138">
                  <c:v>0.013186749976632</c:v>
                </c:pt>
                <c:pt idx="139">
                  <c:v>0.0127151518634522</c:v>
                </c:pt>
                <c:pt idx="140">
                  <c:v>0.0123034958007323</c:v>
                </c:pt>
                <c:pt idx="141">
                  <c:v>0.0119443886481678</c:v>
                </c:pt>
                <c:pt idx="142">
                  <c:v>0.0116594243428128</c:v>
                </c:pt>
                <c:pt idx="143">
                  <c:v>0.0114195185594057</c:v>
                </c:pt>
                <c:pt idx="144">
                  <c:v>0.0112462637890377</c:v>
                </c:pt>
                <c:pt idx="145">
                  <c:v>0.0111174826177335</c:v>
                </c:pt>
                <c:pt idx="146">
                  <c:v>0.011033128060277</c:v>
                </c:pt>
                <c:pt idx="147">
                  <c:v>0.0109853862811743</c:v>
                </c:pt>
                <c:pt idx="148">
                  <c:v>0.0109742714303132</c:v>
                </c:pt>
                <c:pt idx="149">
                  <c:v>0.0109776572387964</c:v>
                </c:pt>
                <c:pt idx="150">
                  <c:v>0.0110032873487318</c:v>
                </c:pt>
                <c:pt idx="151">
                  <c:v>0.0110365923713236</c:v>
                </c:pt>
                <c:pt idx="152">
                  <c:v>0.0110923524551887</c:v>
                </c:pt>
                <c:pt idx="153">
                  <c:v>0.0111488890646003</c:v>
                </c:pt>
                <c:pt idx="154">
                  <c:v>0.0112051667469776</c:v>
                </c:pt>
                <c:pt idx="155">
                  <c:v>0.0112685380403105</c:v>
                </c:pt>
                <c:pt idx="156">
                  <c:v>0.0113245309642769</c:v>
                </c:pt>
                <c:pt idx="157">
                  <c:v>0.0113877004192057</c:v>
                </c:pt>
                <c:pt idx="158">
                  <c:v>0.011450766747377</c:v>
                </c:pt>
                <c:pt idx="159">
                  <c:v>0.0115137270734803</c:v>
                </c:pt>
                <c:pt idx="160">
                  <c:v>0.011576578525988</c:v>
                </c:pt>
                <c:pt idx="161">
                  <c:v>0.0116467022658393</c:v>
                </c:pt>
                <c:pt idx="162">
                  <c:v>0.011709415900838</c:v>
                </c:pt>
                <c:pt idx="163">
                  <c:v>0.0117793201071766</c:v>
                </c:pt>
                <c:pt idx="164">
                  <c:v>0.0118491972891349</c:v>
                </c:pt>
                <c:pt idx="165">
                  <c:v>0.0119190458980846</c:v>
                </c:pt>
                <c:pt idx="166">
                  <c:v>0.011988777694221</c:v>
                </c:pt>
                <c:pt idx="167">
                  <c:v>0.0120584767402328</c:v>
                </c:pt>
                <c:pt idx="168">
                  <c:v>0.0121281414853354</c:v>
                </c:pt>
                <c:pt idx="169">
                  <c:v>0.0122050094107427</c:v>
                </c:pt>
                <c:pt idx="170">
                  <c:v>0.012274514631656</c:v>
                </c:pt>
                <c:pt idx="171">
                  <c:v>0.0123513133683952</c:v>
                </c:pt>
                <c:pt idx="172">
                  <c:v>0.0124279865212507</c:v>
                </c:pt>
                <c:pt idx="173">
                  <c:v>0.0124973722172687</c:v>
                </c:pt>
                <c:pt idx="174">
                  <c:v>0.0125739644970415</c:v>
                </c:pt>
                <c:pt idx="175">
                  <c:v>0.0126578605676814</c:v>
                </c:pt>
                <c:pt idx="176">
                  <c:v>0.0127343704649678</c:v>
                </c:pt>
                <c:pt idx="177">
                  <c:v>0.012803576872269</c:v>
                </c:pt>
                <c:pt idx="178">
                  <c:v>0.0128799924491589</c:v>
                </c:pt>
                <c:pt idx="179">
                  <c:v>0.0129637161200359</c:v>
                </c:pt>
                <c:pt idx="180">
                  <c:v>0.0130400354514612</c:v>
                </c:pt>
                <c:pt idx="181">
                  <c:v>0.0131090360789158</c:v>
                </c:pt>
                <c:pt idx="182">
                  <c:v>0.013192612137203</c:v>
                </c:pt>
                <c:pt idx="183">
                  <c:v>0.0132688672386214</c:v>
                </c:pt>
                <c:pt idx="184">
                  <c:v>0.0133376968110251</c:v>
                </c:pt>
                <c:pt idx="185">
                  <c:v>0.0133986048575399</c:v>
                </c:pt>
                <c:pt idx="186">
                  <c:v>0.0134442043693665</c:v>
                </c:pt>
                <c:pt idx="187">
                  <c:v>0.0134600273565961</c:v>
                </c:pt>
                <c:pt idx="188">
                  <c:v>0.0134697530909117</c:v>
                </c:pt>
                <c:pt idx="189">
                  <c:v>0.0134801691571982</c:v>
                </c:pt>
                <c:pt idx="190">
                  <c:v>0.0134619585001819</c:v>
                </c:pt>
                <c:pt idx="191">
                  <c:v>0.0134150959885803</c:v>
                </c:pt>
                <c:pt idx="192">
                  <c:v>0.013339550199984</c:v>
                </c:pt>
              </c:numCache>
            </c:numRef>
          </c:yVal>
          <c:smooth val="1"/>
        </c:ser>
        <c:ser>
          <c:idx val="1"/>
          <c:order val="1"/>
          <c:tx>
            <c:strRef>
              <c:f>PERCENT!$C$3</c:f>
              <c:strCache>
                <c:ptCount val="1"/>
              </c:strCache>
            </c:strRef>
          </c:tx>
          <c:spPr>
            <a:ln w="38096">
              <a:solidFill>
                <a:srgbClr val="993300"/>
              </a:solidFill>
              <a:prstDash val="solid"/>
            </a:ln>
          </c:spPr>
          <c:marker>
            <c:symbol val="none"/>
          </c:marker>
          <c:xVal>
            <c:numRef>
              <c:f>PERCENT!$A$4:$A$196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PERCENT!$C$4:$C$196</c:f>
              <c:numCache>
                <c:formatCode>0.00E+00</c:formatCode>
                <c:ptCount val="193"/>
                <c:pt idx="0" formatCode="General">
                  <c:v>0.0</c:v>
                </c:pt>
                <c:pt idx="1">
                  <c:v>-0.00218164043546551</c:v>
                </c:pt>
                <c:pt idx="2">
                  <c:v>-0.0041310066884421</c:v>
                </c:pt>
                <c:pt idx="3">
                  <c:v>-0.00668624681997168</c:v>
                </c:pt>
                <c:pt idx="4">
                  <c:v>-0.00963717403508933</c:v>
                </c:pt>
                <c:pt idx="5">
                  <c:v>-0.0126403707468564</c:v>
                </c:pt>
                <c:pt idx="6">
                  <c:v>-0.015457781962222</c:v>
                </c:pt>
                <c:pt idx="7">
                  <c:v>-0.0181675208554479</c:v>
                </c:pt>
                <c:pt idx="8">
                  <c:v>-0.0210771494690086</c:v>
                </c:pt>
                <c:pt idx="9">
                  <c:v>-0.024511179585534</c:v>
                </c:pt>
                <c:pt idx="10">
                  <c:v>-0.0285977403561484</c:v>
                </c:pt>
                <c:pt idx="11">
                  <c:v>-0.0332339096500586</c:v>
                </c:pt>
                <c:pt idx="12">
                  <c:v>-0.0381832940566787</c:v>
                </c:pt>
                <c:pt idx="13">
                  <c:v>-0.0431774076721637</c:v>
                </c:pt>
                <c:pt idx="14">
                  <c:v>-0.0479911482891131</c:v>
                </c:pt>
                <c:pt idx="15">
                  <c:v>-0.05247963431993</c:v>
                </c:pt>
                <c:pt idx="16">
                  <c:v>-0.0565636288038253</c:v>
                </c:pt>
                <c:pt idx="17">
                  <c:v>-0.060225161680763</c:v>
                </c:pt>
                <c:pt idx="18">
                  <c:v>-0.0634770173142503</c:v>
                </c:pt>
                <c:pt idx="19">
                  <c:v>-0.0663466953643646</c:v>
                </c:pt>
                <c:pt idx="20">
                  <c:v>-0.0688664893460403</c:v>
                </c:pt>
                <c:pt idx="21">
                  <c:v>-0.0710853212154982</c:v>
                </c:pt>
                <c:pt idx="22">
                  <c:v>-0.0730099701554366</c:v>
                </c:pt>
                <c:pt idx="23">
                  <c:v>-0.0746901379832646</c:v>
                </c:pt>
                <c:pt idx="24">
                  <c:v>-0.0761465976183782</c:v>
                </c:pt>
                <c:pt idx="25">
                  <c:v>-0.0773859402021786</c:v>
                </c:pt>
                <c:pt idx="26">
                  <c:v>-0.078453726683563</c:v>
                </c:pt>
                <c:pt idx="27">
                  <c:v>-0.0793427392197835</c:v>
                </c:pt>
                <c:pt idx="28">
                  <c:v>-0.0800782745565151</c:v>
                </c:pt>
                <c:pt idx="29">
                  <c:v>-0.0806758786170329</c:v>
                </c:pt>
                <c:pt idx="30">
                  <c:v>-0.0811332157729594</c:v>
                </c:pt>
                <c:pt idx="31">
                  <c:v>-0.0814803309244302</c:v>
                </c:pt>
                <c:pt idx="32">
                  <c:v>-0.0817063418338085</c:v>
                </c:pt>
                <c:pt idx="33">
                  <c:v>-0.081831831831832</c:v>
                </c:pt>
                <c:pt idx="34">
                  <c:v>-0.0818834052371244</c:v>
                </c:pt>
                <c:pt idx="35">
                  <c:v>-0.0818503946246569</c:v>
                </c:pt>
                <c:pt idx="36">
                  <c:v>-0.0817359098727744</c:v>
                </c:pt>
                <c:pt idx="37">
                  <c:v>-0.0815663566617772</c:v>
                </c:pt>
                <c:pt idx="38">
                  <c:v>-0.0813441589105366</c:v>
                </c:pt>
                <c:pt idx="39">
                  <c:v>-0.0810808767951625</c:v>
                </c:pt>
                <c:pt idx="40">
                  <c:v>-0.080778208948502</c:v>
                </c:pt>
                <c:pt idx="41">
                  <c:v>-0.0804543691637579</c:v>
                </c:pt>
                <c:pt idx="42">
                  <c:v>-0.0801183642593335</c:v>
                </c:pt>
                <c:pt idx="43">
                  <c:v>-0.0797727105010699</c:v>
                </c:pt>
                <c:pt idx="44">
                  <c:v>-0.0794253802630611</c:v>
                </c:pt>
                <c:pt idx="45">
                  <c:v>-0.0790993959362988</c:v>
                </c:pt>
                <c:pt idx="46">
                  <c:v>-0.078793852444055</c:v>
                </c:pt>
                <c:pt idx="47">
                  <c:v>-0.0785213678949744</c:v>
                </c:pt>
                <c:pt idx="48">
                  <c:v>-0.0782800360811245</c:v>
                </c:pt>
                <c:pt idx="49">
                  <c:v>-0.0780830977419566</c:v>
                </c:pt>
                <c:pt idx="50">
                  <c:v>-0.0779317007968968</c:v>
                </c:pt>
                <c:pt idx="51">
                  <c:v>-0.0778170830034358</c:v>
                </c:pt>
                <c:pt idx="52">
                  <c:v>-0.0777334582997305</c:v>
                </c:pt>
                <c:pt idx="53">
                  <c:v>-0.0776790062436854</c:v>
                </c:pt>
                <c:pt idx="54">
                  <c:v>-0.077628028424092</c:v>
                </c:pt>
                <c:pt idx="55">
                  <c:v>-0.0775692634705257</c:v>
                </c:pt>
                <c:pt idx="56">
                  <c:v>-0.077474076934848</c:v>
                </c:pt>
                <c:pt idx="57">
                  <c:v>-0.0773737005289076</c:v>
                </c:pt>
                <c:pt idx="58">
                  <c:v>-0.077290487493153</c:v>
                </c:pt>
                <c:pt idx="59">
                  <c:v>-0.0772110161499039</c:v>
                </c:pt>
                <c:pt idx="60">
                  <c:v>-0.07713643781881</c:v>
                </c:pt>
                <c:pt idx="61">
                  <c:v>-0.0770667741108382</c:v>
                </c:pt>
                <c:pt idx="62">
                  <c:v>-0.0770026105065555</c:v>
                </c:pt>
                <c:pt idx="63">
                  <c:v>-0.0769507424234639</c:v>
                </c:pt>
                <c:pt idx="64">
                  <c:v>-0.0768976461253635</c:v>
                </c:pt>
                <c:pt idx="65">
                  <c:v>-0.0768501088299311</c:v>
                </c:pt>
                <c:pt idx="66">
                  <c:v>-0.0768081489059476</c:v>
                </c:pt>
                <c:pt idx="67">
                  <c:v>-0.0767723495786435</c:v>
                </c:pt>
                <c:pt idx="68">
                  <c:v>-0.0767421628476216</c:v>
                </c:pt>
                <c:pt idx="69">
                  <c:v>-0.0767181712194331</c:v>
                </c:pt>
                <c:pt idx="70">
                  <c:v>-0.0766930064249317</c:v>
                </c:pt>
                <c:pt idx="71">
                  <c:v>-0.0766808818855737</c:v>
                </c:pt>
                <c:pt idx="72">
                  <c:v>-0.0766681706893109</c:v>
                </c:pt>
                <c:pt idx="73">
                  <c:v>-0.0766543042631787</c:v>
                </c:pt>
                <c:pt idx="74">
                  <c:v>-0.0766535293071771</c:v>
                </c:pt>
                <c:pt idx="75">
                  <c:v>-0.0766521848727036</c:v>
                </c:pt>
                <c:pt idx="76">
                  <c:v>-0.0766571203869953</c:v>
                </c:pt>
                <c:pt idx="77">
                  <c:v>-0.0766609248314573</c:v>
                </c:pt>
                <c:pt idx="78">
                  <c:v>-0.0766641651868309</c:v>
                </c:pt>
                <c:pt idx="79">
                  <c:v>-0.0766880060672303</c:v>
                </c:pt>
                <c:pt idx="80">
                  <c:v>-0.0767038690476189</c:v>
                </c:pt>
                <c:pt idx="81">
                  <c:v>-0.0767191827739227</c:v>
                </c:pt>
                <c:pt idx="82">
                  <c:v>-0.0767477033802964</c:v>
                </c:pt>
                <c:pt idx="83">
                  <c:v>-0.0767756894379375</c:v>
                </c:pt>
                <c:pt idx="84">
                  <c:v>-0.0768031392677031</c:v>
                </c:pt>
                <c:pt idx="85">
                  <c:v>-0.0768438339802926</c:v>
                </c:pt>
                <c:pt idx="86">
                  <c:v>-0.0768696405629089</c:v>
                </c:pt>
                <c:pt idx="87">
                  <c:v>-0.0769161777345939</c:v>
                </c:pt>
                <c:pt idx="88">
                  <c:v>-0.0769621957147664</c:v>
                </c:pt>
                <c:pt idx="89">
                  <c:v>-0.0769927197360249</c:v>
                </c:pt>
                <c:pt idx="90">
                  <c:v>-0.0770065644203923</c:v>
                </c:pt>
                <c:pt idx="91">
                  <c:v>-0.0769766344994872</c:v>
                </c:pt>
                <c:pt idx="92">
                  <c:v>-0.0769380541576803</c:v>
                </c:pt>
                <c:pt idx="93">
                  <c:v>-0.0768527812317419</c:v>
                </c:pt>
                <c:pt idx="94">
                  <c:v>-0.0766977343562695</c:v>
                </c:pt>
                <c:pt idx="95">
                  <c:v>-0.0764527368775991</c:v>
                </c:pt>
                <c:pt idx="96">
                  <c:v>-0.0760919247398038</c:v>
                </c:pt>
                <c:pt idx="97">
                  <c:v>-0.0755976416472509</c:v>
                </c:pt>
                <c:pt idx="98">
                  <c:v>-0.0749460819554277</c:v>
                </c:pt>
                <c:pt idx="99">
                  <c:v>-0.0741361632701935</c:v>
                </c:pt>
                <c:pt idx="100">
                  <c:v>-0.0731537702270211</c:v>
                </c:pt>
                <c:pt idx="101">
                  <c:v>-0.0720160151785647</c:v>
                </c:pt>
                <c:pt idx="102">
                  <c:v>-0.0707256843157588</c:v>
                </c:pt>
                <c:pt idx="103">
                  <c:v>-0.0692876779687535</c:v>
                </c:pt>
                <c:pt idx="104">
                  <c:v>-0.0677344482302004</c:v>
                </c:pt>
                <c:pt idx="105">
                  <c:v>-0.0660714418355901</c:v>
                </c:pt>
                <c:pt idx="106">
                  <c:v>-0.0643527274075723</c:v>
                </c:pt>
                <c:pt idx="107">
                  <c:v>-0.0625819207784417</c:v>
                </c:pt>
                <c:pt idx="108">
                  <c:v>-0.0607904758383555</c:v>
                </c:pt>
                <c:pt idx="109">
                  <c:v>-0.0590011888850328</c:v>
                </c:pt>
                <c:pt idx="110">
                  <c:v>-0.0572157649418844</c:v>
                </c:pt>
                <c:pt idx="111">
                  <c:v>-0.0554696132596686</c:v>
                </c:pt>
                <c:pt idx="112">
                  <c:v>-0.0537555282464881</c:v>
                </c:pt>
                <c:pt idx="113">
                  <c:v>-0.052087162370793</c:v>
                </c:pt>
                <c:pt idx="114">
                  <c:v>-0.0504635002717831</c:v>
                </c:pt>
                <c:pt idx="115">
                  <c:v>-0.0488975661313526</c:v>
                </c:pt>
                <c:pt idx="116">
                  <c:v>-0.0473595423206688</c:v>
                </c:pt>
                <c:pt idx="117">
                  <c:v>-0.0458773427936875</c:v>
                </c:pt>
                <c:pt idx="118">
                  <c:v>-0.0444350030033549</c:v>
                </c:pt>
                <c:pt idx="119">
                  <c:v>-0.043039327652347</c:v>
                </c:pt>
                <c:pt idx="120">
                  <c:v>-0.0416748977516335</c:v>
                </c:pt>
                <c:pt idx="121">
                  <c:v>-0.0403623840129861</c:v>
                </c:pt>
                <c:pt idx="122">
                  <c:v>-0.0390871623991581</c:v>
                </c:pt>
                <c:pt idx="123">
                  <c:v>-0.037848692858186</c:v>
                </c:pt>
                <c:pt idx="124">
                  <c:v>-0.0366535318155283</c:v>
                </c:pt>
                <c:pt idx="125">
                  <c:v>-0.0354950199057937</c:v>
                </c:pt>
                <c:pt idx="126">
                  <c:v>-0.0343722224650668</c:v>
                </c:pt>
                <c:pt idx="127">
                  <c:v>-0.0332930575167775</c:v>
                </c:pt>
                <c:pt idx="128">
                  <c:v>-0.0322498545666084</c:v>
                </c:pt>
                <c:pt idx="129">
                  <c:v>-0.0312504540105476</c:v>
                </c:pt>
                <c:pt idx="130">
                  <c:v>-0.0302876382317939</c:v>
                </c:pt>
                <c:pt idx="131">
                  <c:v>-0.0293616682008277</c:v>
                </c:pt>
                <c:pt idx="132">
                  <c:v>-0.0284874503189001</c:v>
                </c:pt>
                <c:pt idx="133">
                  <c:v>-0.0276578667650057</c:v>
                </c:pt>
                <c:pt idx="134">
                  <c:v>-0.0268663830770675</c:v>
                </c:pt>
                <c:pt idx="135">
                  <c:v>-0.026134691404334</c:v>
                </c:pt>
                <c:pt idx="136">
                  <c:v>-0.02544168083696</c:v>
                </c:pt>
                <c:pt idx="137">
                  <c:v>-0.0248094487508907</c:v>
                </c:pt>
                <c:pt idx="138">
                  <c:v>-0.0242308328360141</c:v>
                </c:pt>
                <c:pt idx="139">
                  <c:v>-0.0237062153386397</c:v>
                </c:pt>
                <c:pt idx="140">
                  <c:v>-0.0232431268394228</c:v>
                </c:pt>
                <c:pt idx="141">
                  <c:v>-0.0228485752819306</c:v>
                </c:pt>
                <c:pt idx="142">
                  <c:v>-0.022501398270447</c:v>
                </c:pt>
                <c:pt idx="143">
                  <c:v>-0.0222368779480711</c:v>
                </c:pt>
                <c:pt idx="144">
                  <c:v>-0.0220194533842724</c:v>
                </c:pt>
                <c:pt idx="145">
                  <c:v>-0.0218694000430077</c:v>
                </c:pt>
                <c:pt idx="146">
                  <c:v>-0.0217651571091628</c:v>
                </c:pt>
                <c:pt idx="147">
                  <c:v>-0.0217054597082993</c:v>
                </c:pt>
                <c:pt idx="148">
                  <c:v>-0.0216759792564753</c:v>
                </c:pt>
                <c:pt idx="149">
                  <c:v>-0.0216683169027221</c:v>
                </c:pt>
                <c:pt idx="150">
                  <c:v>-0.0216907595354646</c:v>
                </c:pt>
                <c:pt idx="151">
                  <c:v>-0.021728515625</c:v>
                </c:pt>
                <c:pt idx="152">
                  <c:v>-0.0217680232766982</c:v>
                </c:pt>
                <c:pt idx="153">
                  <c:v>-0.0218089809297209</c:v>
                </c:pt>
                <c:pt idx="154">
                  <c:v>-0.0218565479743675</c:v>
                </c:pt>
                <c:pt idx="155">
                  <c:v>-0.0218966546977428</c:v>
                </c:pt>
                <c:pt idx="156">
                  <c:v>-0.0219507278512908</c:v>
                </c:pt>
                <c:pt idx="157">
                  <c:v>-0.0219974934093954</c:v>
                </c:pt>
                <c:pt idx="158">
                  <c:v>-0.02204398708636</c:v>
                </c:pt>
                <c:pt idx="159">
                  <c:v>-0.022097416080286</c:v>
                </c:pt>
                <c:pt idx="160">
                  <c:v>-0.0221505748618744</c:v>
                </c:pt>
                <c:pt idx="161">
                  <c:v>-0.0221965651609178</c:v>
                </c:pt>
                <c:pt idx="162">
                  <c:v>-0.0222637722800153</c:v>
                </c:pt>
                <c:pt idx="163">
                  <c:v>-0.0223236532503269</c:v>
                </c:pt>
                <c:pt idx="164">
                  <c:v>-0.0223761975636893</c:v>
                </c:pt>
                <c:pt idx="165">
                  <c:v>-0.0224358511022768</c:v>
                </c:pt>
                <c:pt idx="166">
                  <c:v>-0.0225024584948227</c:v>
                </c:pt>
                <c:pt idx="167">
                  <c:v>-0.0225689546667825</c:v>
                </c:pt>
                <c:pt idx="168">
                  <c:v>-0.0226281016853487</c:v>
                </c:pt>
                <c:pt idx="169">
                  <c:v>-0.0226943680324311</c:v>
                </c:pt>
                <c:pt idx="170">
                  <c:v>-0.0227675952813723</c:v>
                </c:pt>
                <c:pt idx="171">
                  <c:v>-0.0228336303443879</c:v>
                </c:pt>
                <c:pt idx="172">
                  <c:v>-0.0229066270517047</c:v>
                </c:pt>
                <c:pt idx="173">
                  <c:v>-0.0229795069192236</c:v>
                </c:pt>
                <c:pt idx="174">
                  <c:v>-0.0230522682445758</c:v>
                </c:pt>
                <c:pt idx="175">
                  <c:v>-0.0231250770715006</c:v>
                </c:pt>
                <c:pt idx="176">
                  <c:v>-0.0231975967957277</c:v>
                </c:pt>
                <c:pt idx="177">
                  <c:v>-0.0232772511504349</c:v>
                </c:pt>
                <c:pt idx="178">
                  <c:v>-0.0233567845033507</c:v>
                </c:pt>
                <c:pt idx="179">
                  <c:v>-0.0234291026348663</c:v>
                </c:pt>
                <c:pt idx="180">
                  <c:v>-0.023508387031158</c:v>
                </c:pt>
                <c:pt idx="181">
                  <c:v>-0.0235948116121062</c:v>
                </c:pt>
                <c:pt idx="182">
                  <c:v>-0.0236667466218918</c:v>
                </c:pt>
                <c:pt idx="183">
                  <c:v>-0.0237458193979932</c:v>
                </c:pt>
                <c:pt idx="184">
                  <c:v>-0.0238318606596124</c:v>
                </c:pt>
                <c:pt idx="185">
                  <c:v>-0.0239021800010182</c:v>
                </c:pt>
                <c:pt idx="186">
                  <c:v>-0.0239493077835249</c:v>
                </c:pt>
                <c:pt idx="187">
                  <c:v>-0.0239515730042782</c:v>
                </c:pt>
                <c:pt idx="188">
                  <c:v>-0.0239704844308285</c:v>
                </c:pt>
                <c:pt idx="189">
                  <c:v>-0.0239469527684571</c:v>
                </c:pt>
                <c:pt idx="190">
                  <c:v>-0.0239170003640336</c:v>
                </c:pt>
                <c:pt idx="191">
                  <c:v>-0.0238296384770008</c:v>
                </c:pt>
                <c:pt idx="192">
                  <c:v>-0.0236848048608126</c:v>
                </c:pt>
              </c:numCache>
            </c:numRef>
          </c:yVal>
          <c:smooth val="1"/>
        </c:ser>
        <c:axId val="683867640"/>
        <c:axId val="683879368"/>
      </c:scatterChart>
      <c:valAx>
        <c:axId val="683867640"/>
        <c:scaling>
          <c:orientation val="minMax"/>
        </c:scaling>
        <c:axPos val="b"/>
        <c:title>
          <c:tx>
            <c:rich>
              <a:bodyPr/>
              <a:lstStyle/>
              <a:p>
                <a:pPr>
                  <a:defRPr sz="1600" b="1" i="0" u="none" strike="noStrike" baseline="0">
                    <a:solidFill>
                      <a:srgbClr val="000000"/>
                    </a:solidFill>
                    <a:latin typeface="Arial"/>
                    <a:ea typeface="Arial"/>
                    <a:cs typeface="Arial"/>
                  </a:defRPr>
                </a:pPr>
                <a:r>
                  <a:rPr lang="en-US"/>
                  <a:t>Time (hours)</a:t>
                </a:r>
              </a:p>
            </c:rich>
          </c:tx>
          <c:layout>
            <c:manualLayout>
              <c:xMode val="edge"/>
              <c:yMode val="edge"/>
              <c:x val="0.438921325310527"/>
              <c:y val="0.937953420379415"/>
            </c:manualLayout>
          </c:layout>
          <c:spPr>
            <a:noFill/>
            <a:ln w="25397">
              <a:noFill/>
            </a:ln>
          </c:spPr>
        </c:title>
        <c:numFmt formatCode="General" sourceLinked="1"/>
        <c:tickLblPos val="nextTo"/>
        <c:spPr>
          <a:ln w="3175">
            <a:solidFill>
              <a:srgbClr val="80808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683879368"/>
        <c:crosses val="autoZero"/>
        <c:crossBetween val="midCat"/>
      </c:valAx>
      <c:valAx>
        <c:axId val="683879368"/>
        <c:scaling>
          <c:orientation val="minMax"/>
        </c:scaling>
        <c:axPos val="l"/>
        <c:majorGridlines>
          <c:spPr>
            <a:ln w="3175">
              <a:solidFill>
                <a:srgbClr val="80808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Forecast Uncertainty </a:t>
                </a:r>
              </a:p>
            </c:rich>
          </c:tx>
          <c:layout>
            <c:manualLayout>
              <c:xMode val="edge"/>
              <c:yMode val="edge"/>
              <c:x val="0.00756833967182673"/>
              <c:y val="0.336436758696302"/>
            </c:manualLayout>
          </c:layout>
          <c:spPr>
            <a:noFill/>
            <a:ln w="25397">
              <a:noFill/>
            </a:ln>
          </c:spPr>
        </c:title>
        <c:numFmt formatCode="General" sourceLinked="1"/>
        <c:tickLblPos val="nextTo"/>
        <c:spPr>
          <a:ln w="3175">
            <a:solidFill>
              <a:srgbClr val="808080"/>
            </a:solidFill>
            <a:prstDash val="solid"/>
          </a:ln>
        </c:spPr>
        <c:txPr>
          <a:bodyPr/>
          <a:lstStyle/>
          <a:p>
            <a:pPr>
              <a:defRPr sz="1200">
                <a:latin typeface="Arial" pitchFamily="34" charset="0"/>
                <a:cs typeface="Arial" pitchFamily="34" charset="0"/>
              </a:defRPr>
            </a:pPr>
            <a:endParaRPr lang="en-US"/>
          </a:p>
        </c:txPr>
        <c:crossAx val="683867640"/>
        <c:crosses val="autoZero"/>
        <c:crossBetween val="midCat"/>
      </c:valAx>
      <c:spPr>
        <a:noFill/>
        <a:ln w="25397">
          <a:noFill/>
        </a:ln>
      </c:spPr>
    </c:plotArea>
    <c:plotVisOnly val="1"/>
    <c:dispBlanksAs val="gap"/>
  </c:chart>
  <c:spPr>
    <a:noFill/>
    <a:ln>
      <a:noFill/>
    </a:ln>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801" b="1" i="0" u="none" strike="noStrike" baseline="0">
                <a:solidFill>
                  <a:srgbClr val="000000"/>
                </a:solidFill>
                <a:latin typeface="Verdana"/>
                <a:ea typeface="Verdana"/>
                <a:cs typeface="Verdana"/>
              </a:defRPr>
            </a:pPr>
            <a:r>
              <a:rPr lang="en-US" dirty="0"/>
              <a:t>Percent</a:t>
            </a:r>
            <a:r>
              <a:rPr lang="en-US" dirty="0" smtClean="0"/>
              <a:t> </a:t>
            </a:r>
            <a:r>
              <a:rPr lang="en-US" sz="1801" b="1" i="0" u="none" strike="noStrike" baseline="0" dirty="0" smtClean="0"/>
              <a:t>Ozone </a:t>
            </a:r>
            <a:r>
              <a:rPr lang="en-US" dirty="0" smtClean="0"/>
              <a:t>Forecast </a:t>
            </a:r>
            <a:r>
              <a:rPr lang="en-US" dirty="0"/>
              <a:t>Uncertainty for </a:t>
            </a:r>
            <a:r>
              <a:rPr lang="en-US" dirty="0" err="1"/>
              <a:t>NOx</a:t>
            </a:r>
            <a:r>
              <a:rPr lang="en-US" dirty="0"/>
              <a:t> </a:t>
            </a:r>
          </a:p>
        </c:rich>
      </c:tx>
      <c:spPr>
        <a:noFill/>
        <a:ln w="25413">
          <a:noFill/>
        </a:ln>
      </c:spPr>
    </c:title>
    <c:plotArea>
      <c:layout>
        <c:manualLayout>
          <c:layoutTarget val="inner"/>
          <c:xMode val="edge"/>
          <c:yMode val="edge"/>
          <c:x val="0.104790419161677"/>
          <c:y val="0.121076233183856"/>
          <c:w val="0.868263473053892"/>
          <c:h val="0.802690582959641"/>
        </c:manualLayout>
      </c:layout>
      <c:scatterChart>
        <c:scatterStyle val="smoothMarker"/>
        <c:ser>
          <c:idx val="0"/>
          <c:order val="0"/>
          <c:tx>
            <c:strRef>
              <c:f>PERCENT!$E$3</c:f>
              <c:strCache>
                <c:ptCount val="1"/>
                <c:pt idx="0">
                  <c:v>0.7</c:v>
                </c:pt>
              </c:strCache>
            </c:strRef>
          </c:tx>
          <c:spPr>
            <a:ln w="25413">
              <a:solidFill>
                <a:srgbClr val="FF9900"/>
              </a:solidFill>
              <a:prstDash val="solid"/>
            </a:ln>
          </c:spPr>
          <c:marker>
            <c:symbol val="none"/>
          </c:marker>
          <c:xVal>
            <c:numRef>
              <c:f>PERCENT!$D$4:$D$196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PERCENT!$E$4:$E$196</c:f>
              <c:numCache>
                <c:formatCode>General</c:formatCode>
                <c:ptCount val="193"/>
                <c:pt idx="0">
                  <c:v>0.0</c:v>
                </c:pt>
                <c:pt idx="1">
                  <c:v>0.0548321358870866</c:v>
                </c:pt>
                <c:pt idx="2">
                  <c:v>0.031737253308319</c:v>
                </c:pt>
                <c:pt idx="3">
                  <c:v>0.00821632838065506</c:v>
                </c:pt>
                <c:pt idx="4">
                  <c:v>-0.01547857433466</c:v>
                </c:pt>
                <c:pt idx="5">
                  <c:v>-0.0391777455837742</c:v>
                </c:pt>
                <c:pt idx="6">
                  <c:v>-0.0624665507989325</c:v>
                </c:pt>
                <c:pt idx="7">
                  <c:v>-0.0840404540333557</c:v>
                </c:pt>
                <c:pt idx="8">
                  <c:v>-0.102638254845728</c:v>
                </c:pt>
                <c:pt idx="9">
                  <c:v>-0.117563689439505</c:v>
                </c:pt>
                <c:pt idx="10">
                  <c:v>-0.128914379199408</c:v>
                </c:pt>
                <c:pt idx="11">
                  <c:v>-0.137255778602405</c:v>
                </c:pt>
                <c:pt idx="12">
                  <c:v>-0.143336251963321</c:v>
                </c:pt>
                <c:pt idx="13">
                  <c:v>-0.147852569460004</c:v>
                </c:pt>
                <c:pt idx="14">
                  <c:v>-0.151352548769346</c:v>
                </c:pt>
                <c:pt idx="15">
                  <c:v>-0.154223386505746</c:v>
                </c:pt>
                <c:pt idx="16">
                  <c:v>-0.156710454510018</c:v>
                </c:pt>
                <c:pt idx="17">
                  <c:v>-0.158963767061617</c:v>
                </c:pt>
                <c:pt idx="18">
                  <c:v>-0.161072597302057</c:v>
                </c:pt>
                <c:pt idx="19">
                  <c:v>-0.16308096023515</c:v>
                </c:pt>
                <c:pt idx="20">
                  <c:v>-0.165011237940071</c:v>
                </c:pt>
                <c:pt idx="21">
                  <c:v>-0.166883148075205</c:v>
                </c:pt>
                <c:pt idx="22">
                  <c:v>-0.168679213308604</c:v>
                </c:pt>
                <c:pt idx="23">
                  <c:v>-0.170419491290614</c:v>
                </c:pt>
                <c:pt idx="24">
                  <c:v>-0.172096208088082</c:v>
                </c:pt>
                <c:pt idx="25">
                  <c:v>-0.173698051311309</c:v>
                </c:pt>
                <c:pt idx="26">
                  <c:v>-0.175237878083645</c:v>
                </c:pt>
                <c:pt idx="27">
                  <c:v>-0.17670402542007</c:v>
                </c:pt>
                <c:pt idx="28">
                  <c:v>-0.178094184710937</c:v>
                </c:pt>
                <c:pt idx="29">
                  <c:v>-0.179409025697818</c:v>
                </c:pt>
                <c:pt idx="30">
                  <c:v>-0.180643932808451</c:v>
                </c:pt>
                <c:pt idx="31">
                  <c:v>-0.18180406134528</c:v>
                </c:pt>
                <c:pt idx="32">
                  <c:v>-0.182871959740543</c:v>
                </c:pt>
                <c:pt idx="33">
                  <c:v>-0.183862053542905</c:v>
                </c:pt>
                <c:pt idx="34">
                  <c:v>-0.184776940217134</c:v>
                </c:pt>
                <c:pt idx="35">
                  <c:v>-0.18561047534867</c:v>
                </c:pt>
                <c:pt idx="36">
                  <c:v>-0.186352295795819</c:v>
                </c:pt>
                <c:pt idx="37">
                  <c:v>-0.187016657323002</c:v>
                </c:pt>
                <c:pt idx="38">
                  <c:v>-0.187609487105275</c:v>
                </c:pt>
                <c:pt idx="39">
                  <c:v>-0.1881179138322</c:v>
                </c:pt>
                <c:pt idx="40">
                  <c:v>-0.188555044322182</c:v>
                </c:pt>
                <c:pt idx="41">
                  <c:v>-0.18893015901429</c:v>
                </c:pt>
                <c:pt idx="42">
                  <c:v>-0.18923448879396</c:v>
                </c:pt>
                <c:pt idx="43">
                  <c:v>-0.18947679138071</c:v>
                </c:pt>
                <c:pt idx="44">
                  <c:v>-0.189661253582188</c:v>
                </c:pt>
                <c:pt idx="45">
                  <c:v>-0.189800475928977</c:v>
                </c:pt>
                <c:pt idx="46">
                  <c:v>-0.189895228708064</c:v>
                </c:pt>
                <c:pt idx="47">
                  <c:v>-0.189957890749078</c:v>
                </c:pt>
                <c:pt idx="48">
                  <c:v>-0.189978758692932</c:v>
                </c:pt>
                <c:pt idx="49">
                  <c:v>-0.189982339731244</c:v>
                </c:pt>
                <c:pt idx="50">
                  <c:v>-0.189969417183039</c:v>
                </c:pt>
                <c:pt idx="51">
                  <c:v>-0.189941090586842</c:v>
                </c:pt>
                <c:pt idx="52">
                  <c:v>-0.189905330688696</c:v>
                </c:pt>
                <c:pt idx="53">
                  <c:v>-0.189861824842454</c:v>
                </c:pt>
                <c:pt idx="54">
                  <c:v>-0.189775182014561</c:v>
                </c:pt>
                <c:pt idx="55">
                  <c:v>-0.189642872741567</c:v>
                </c:pt>
                <c:pt idx="56">
                  <c:v>-0.189444229886398</c:v>
                </c:pt>
                <c:pt idx="57">
                  <c:v>-0.189224876892212</c:v>
                </c:pt>
                <c:pt idx="58">
                  <c:v>-0.189023187876575</c:v>
                </c:pt>
                <c:pt idx="59">
                  <c:v>-0.188827395617813</c:v>
                </c:pt>
                <c:pt idx="60">
                  <c:v>-0.188640305618372</c:v>
                </c:pt>
                <c:pt idx="61">
                  <c:v>-0.188461961100326</c:v>
                </c:pt>
                <c:pt idx="62">
                  <c:v>-0.188286451764292</c:v>
                </c:pt>
                <c:pt idx="63">
                  <c:v>-0.188127096437982</c:v>
                </c:pt>
                <c:pt idx="64">
                  <c:v>-0.18795733051221</c:v>
                </c:pt>
                <c:pt idx="65">
                  <c:v>-0.187797811635979</c:v>
                </c:pt>
                <c:pt idx="66">
                  <c:v>-0.187648578431012</c:v>
                </c:pt>
                <c:pt idx="67">
                  <c:v>-0.187496316813012</c:v>
                </c:pt>
                <c:pt idx="68">
                  <c:v>-0.187354389690053</c:v>
                </c:pt>
                <c:pt idx="69">
                  <c:v>-0.187209456767167</c:v>
                </c:pt>
                <c:pt idx="70">
                  <c:v>-0.18706890185363</c:v>
                </c:pt>
                <c:pt idx="71">
                  <c:v>-0.18693875137656</c:v>
                </c:pt>
                <c:pt idx="72">
                  <c:v>-0.186807009238644</c:v>
                </c:pt>
                <c:pt idx="73">
                  <c:v>-0.186672292670649</c:v>
                </c:pt>
                <c:pt idx="74">
                  <c:v>-0.186548035322705</c:v>
                </c:pt>
                <c:pt idx="75">
                  <c:v>-0.186429619964117</c:v>
                </c:pt>
                <c:pt idx="76">
                  <c:v>-0.186308260746984</c:v>
                </c:pt>
                <c:pt idx="77">
                  <c:v>-0.186191381307356</c:v>
                </c:pt>
                <c:pt idx="78">
                  <c:v>-0.186072949096124</c:v>
                </c:pt>
                <c:pt idx="79">
                  <c:v>-0.18596506881399</c:v>
                </c:pt>
                <c:pt idx="80">
                  <c:v>-0.185855654761905</c:v>
                </c:pt>
                <c:pt idx="81">
                  <c:v>-0.185744706197695</c:v>
                </c:pt>
                <c:pt idx="82">
                  <c:v>-0.185644357356261</c:v>
                </c:pt>
                <c:pt idx="83">
                  <c:v>-0.185542492041363</c:v>
                </c:pt>
                <c:pt idx="84">
                  <c:v>-0.185439109546119</c:v>
                </c:pt>
                <c:pt idx="85">
                  <c:v>-0.185346372051359</c:v>
                </c:pt>
                <c:pt idx="86">
                  <c:v>-0.18524604858227</c:v>
                </c:pt>
                <c:pt idx="87">
                  <c:v>-0.185163870099779</c:v>
                </c:pt>
                <c:pt idx="88">
                  <c:v>-0.185072729312343</c:v>
                </c:pt>
                <c:pt idx="89">
                  <c:v>-0.184992031365742</c:v>
                </c:pt>
                <c:pt idx="90">
                  <c:v>-0.184934018967208</c:v>
                </c:pt>
                <c:pt idx="91">
                  <c:v>-0.184917610594956</c:v>
                </c:pt>
                <c:pt idx="92">
                  <c:v>-0.184886472561706</c:v>
                </c:pt>
                <c:pt idx="93">
                  <c:v>-0.184851163278453</c:v>
                </c:pt>
                <c:pt idx="94">
                  <c:v>-0.184810297290818</c:v>
                </c:pt>
                <c:pt idx="95">
                  <c:v>-0.18475141433442</c:v>
                </c:pt>
                <c:pt idx="96">
                  <c:v>-0.184681208179414</c:v>
                </c:pt>
                <c:pt idx="97">
                  <c:v>-0.184600286178764</c:v>
                </c:pt>
                <c:pt idx="98">
                  <c:v>-0.184512041696621</c:v>
                </c:pt>
                <c:pt idx="99">
                  <c:v>-0.18441988040623</c:v>
                </c:pt>
                <c:pt idx="100">
                  <c:v>-0.184323871623845</c:v>
                </c:pt>
                <c:pt idx="101">
                  <c:v>-0.184241781389825</c:v>
                </c:pt>
                <c:pt idx="102">
                  <c:v>-0.184170278799454</c:v>
                </c:pt>
                <c:pt idx="103">
                  <c:v>-0.184096615334183</c:v>
                </c:pt>
                <c:pt idx="104">
                  <c:v>-0.184047254169704</c:v>
                </c:pt>
                <c:pt idx="105">
                  <c:v>-0.184004694452079</c:v>
                </c:pt>
                <c:pt idx="106">
                  <c:v>-0.183973004041977</c:v>
                </c:pt>
                <c:pt idx="107">
                  <c:v>-0.183939454527951</c:v>
                </c:pt>
                <c:pt idx="108">
                  <c:v>-0.183916885421673</c:v>
                </c:pt>
                <c:pt idx="109">
                  <c:v>-0.183900576720007</c:v>
                </c:pt>
                <c:pt idx="110">
                  <c:v>-0.183875154876394</c:v>
                </c:pt>
                <c:pt idx="111">
                  <c:v>-0.183852670349908</c:v>
                </c:pt>
                <c:pt idx="112">
                  <c:v>-0.183821094537614</c:v>
                </c:pt>
                <c:pt idx="113">
                  <c:v>-0.183793798062078</c:v>
                </c:pt>
                <c:pt idx="114">
                  <c:v>-0.183754719475826</c:v>
                </c:pt>
                <c:pt idx="115">
                  <c:v>-0.183721851971463</c:v>
                </c:pt>
                <c:pt idx="116">
                  <c:v>-0.183680504620801</c:v>
                </c:pt>
                <c:pt idx="117">
                  <c:v>-0.183633978113158</c:v>
                </c:pt>
                <c:pt idx="118">
                  <c:v>-0.18359289157156</c:v>
                </c:pt>
                <c:pt idx="119">
                  <c:v>-0.183533924858707</c:v>
                </c:pt>
                <c:pt idx="120">
                  <c:v>-0.183476371298755</c:v>
                </c:pt>
                <c:pt idx="121">
                  <c:v>-0.183414862424229</c:v>
                </c:pt>
                <c:pt idx="122">
                  <c:v>-0.183349409563896</c:v>
                </c:pt>
                <c:pt idx="123">
                  <c:v>-0.183270045275303</c:v>
                </c:pt>
                <c:pt idx="124">
                  <c:v>-0.183194687682428</c:v>
                </c:pt>
                <c:pt idx="125">
                  <c:v>-0.183104137196856</c:v>
                </c:pt>
                <c:pt idx="126">
                  <c:v>-0.183014964083286</c:v>
                </c:pt>
                <c:pt idx="127">
                  <c:v>-0.182908011005488</c:v>
                </c:pt>
                <c:pt idx="128">
                  <c:v>-0.182795229784759</c:v>
                </c:pt>
                <c:pt idx="129">
                  <c:v>-0.182672051837108</c:v>
                </c:pt>
                <c:pt idx="130">
                  <c:v>-0.182545787014193</c:v>
                </c:pt>
                <c:pt idx="131">
                  <c:v>-0.182410541498453</c:v>
                </c:pt>
                <c:pt idx="132">
                  <c:v>-0.182269005509263</c:v>
                </c:pt>
                <c:pt idx="133">
                  <c:v>-0.182122533388287</c:v>
                </c:pt>
                <c:pt idx="134">
                  <c:v>-0.181969190325213</c:v>
                </c:pt>
                <c:pt idx="135">
                  <c:v>-0.181824739590847</c:v>
                </c:pt>
                <c:pt idx="136">
                  <c:v>-0.18167276709802</c:v>
                </c:pt>
                <c:pt idx="137">
                  <c:v>-0.18151850812227</c:v>
                </c:pt>
                <c:pt idx="138">
                  <c:v>-0.181371738364527</c:v>
                </c:pt>
                <c:pt idx="139">
                  <c:v>-0.181237608114709</c:v>
                </c:pt>
                <c:pt idx="140">
                  <c:v>-0.181099705692341</c:v>
                </c:pt>
                <c:pt idx="141">
                  <c:v>-0.180980802892479</c:v>
                </c:pt>
                <c:pt idx="142">
                  <c:v>-0.18086448966714</c:v>
                </c:pt>
                <c:pt idx="143">
                  <c:v>-0.180776785330256</c:v>
                </c:pt>
                <c:pt idx="144">
                  <c:v>-0.180692838660196</c:v>
                </c:pt>
                <c:pt idx="145">
                  <c:v>-0.180632212744606</c:v>
                </c:pt>
                <c:pt idx="146">
                  <c:v>-0.180573378545979</c:v>
                </c:pt>
                <c:pt idx="147">
                  <c:v>-0.180534641253998</c:v>
                </c:pt>
                <c:pt idx="148">
                  <c:v>-0.180494487759742</c:v>
                </c:pt>
                <c:pt idx="149">
                  <c:v>-0.180464075078566</c:v>
                </c:pt>
                <c:pt idx="150">
                  <c:v>-0.180423766526464</c:v>
                </c:pt>
                <c:pt idx="151">
                  <c:v>-0.180376838235294</c:v>
                </c:pt>
                <c:pt idx="152">
                  <c:v>-0.180308200725601</c:v>
                </c:pt>
                <c:pt idx="153">
                  <c:v>-0.180222402725763</c:v>
                </c:pt>
                <c:pt idx="154">
                  <c:v>-0.180152902339564</c:v>
                </c:pt>
                <c:pt idx="155">
                  <c:v>-0.180073540522843</c:v>
                </c:pt>
                <c:pt idx="156">
                  <c:v>-0.18001180688543</c:v>
                </c:pt>
                <c:pt idx="157">
                  <c:v>-0.179941512885893</c:v>
                </c:pt>
                <c:pt idx="158">
                  <c:v>-0.179875763864868</c:v>
                </c:pt>
                <c:pt idx="159">
                  <c:v>-0.179821778751874</c:v>
                </c:pt>
                <c:pt idx="160">
                  <c:v>-0.179765150531585</c:v>
                </c:pt>
                <c:pt idx="161">
                  <c:v>-0.179701255592438</c:v>
                </c:pt>
                <c:pt idx="162">
                  <c:v>-0.179647851228334</c:v>
                </c:pt>
                <c:pt idx="163">
                  <c:v>-0.179600326440999</c:v>
                </c:pt>
                <c:pt idx="164">
                  <c:v>-0.179544239411586</c:v>
                </c:pt>
                <c:pt idx="165">
                  <c:v>-0.179494036863028</c:v>
                </c:pt>
                <c:pt idx="166">
                  <c:v>-0.17944842945566</c:v>
                </c:pt>
                <c:pt idx="167">
                  <c:v>-0.179401488682971</c:v>
                </c:pt>
                <c:pt idx="168">
                  <c:v>-0.179360450391125</c:v>
                </c:pt>
                <c:pt idx="169">
                  <c:v>-0.179318083104097</c:v>
                </c:pt>
                <c:pt idx="170">
                  <c:v>-0.179280329637703</c:v>
                </c:pt>
                <c:pt idx="171">
                  <c:v>-0.179235305196969</c:v>
                </c:pt>
                <c:pt idx="172">
                  <c:v>-0.179202145005254</c:v>
                </c:pt>
                <c:pt idx="173">
                  <c:v>-0.179167663411841</c:v>
                </c:pt>
                <c:pt idx="174">
                  <c:v>-0.17913185984453</c:v>
                </c:pt>
                <c:pt idx="175">
                  <c:v>-0.179088779114893</c:v>
                </c:pt>
                <c:pt idx="176">
                  <c:v>-0.179057584025077</c:v>
                </c:pt>
                <c:pt idx="177">
                  <c:v>-0.179032328305776</c:v>
                </c:pt>
                <c:pt idx="178">
                  <c:v>-0.179005757516354</c:v>
                </c:pt>
                <c:pt idx="179">
                  <c:v>-0.178971908317114</c:v>
                </c:pt>
                <c:pt idx="180">
                  <c:v>-0.178942703755094</c:v>
                </c:pt>
                <c:pt idx="181">
                  <c:v>-0.178919449187952</c:v>
                </c:pt>
                <c:pt idx="182">
                  <c:v>-0.17889618177457</c:v>
                </c:pt>
                <c:pt idx="183">
                  <c:v>-0.178864330376618</c:v>
                </c:pt>
                <c:pt idx="184">
                  <c:v>-0.178851678120796</c:v>
                </c:pt>
                <c:pt idx="185">
                  <c:v>-0.178829913367327</c:v>
                </c:pt>
                <c:pt idx="186">
                  <c:v>-0.178819558116356</c:v>
                </c:pt>
                <c:pt idx="187">
                  <c:v>-0.178814644509764</c:v>
                </c:pt>
                <c:pt idx="188">
                  <c:v>-0.178803513342405</c:v>
                </c:pt>
                <c:pt idx="189">
                  <c:v>-0.178779651640985</c:v>
                </c:pt>
                <c:pt idx="190">
                  <c:v>-0.178762286130324</c:v>
                </c:pt>
                <c:pt idx="191">
                  <c:v>-0.178722288577505</c:v>
                </c:pt>
                <c:pt idx="192">
                  <c:v>-0.178666919226874</c:v>
                </c:pt>
              </c:numCache>
            </c:numRef>
          </c:yVal>
          <c:smooth val="1"/>
        </c:ser>
        <c:ser>
          <c:idx val="1"/>
          <c:order val="1"/>
          <c:tx>
            <c:strRef>
              <c:f>PERCENT!$F$3</c:f>
              <c:strCache>
                <c:ptCount val="1"/>
                <c:pt idx="0">
                  <c:v>1.3</c:v>
                </c:pt>
              </c:strCache>
            </c:strRef>
          </c:tx>
          <c:spPr>
            <a:ln w="25413">
              <a:solidFill>
                <a:srgbClr val="993300"/>
              </a:solidFill>
              <a:prstDash val="solid"/>
            </a:ln>
          </c:spPr>
          <c:marker>
            <c:symbol val="none"/>
          </c:marker>
          <c:xVal>
            <c:numRef>
              <c:f>PERCENT!$D$4:$D$196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PERCENT!$F$4:$F$196</c:f>
              <c:numCache>
                <c:formatCode>General</c:formatCode>
                <c:ptCount val="193"/>
                <c:pt idx="0">
                  <c:v>0.0</c:v>
                </c:pt>
                <c:pt idx="1">
                  <c:v>-0.0667754491771226</c:v>
                </c:pt>
                <c:pt idx="2">
                  <c:v>-0.0600218161152038</c:v>
                </c:pt>
                <c:pt idx="3">
                  <c:v>-0.0493058302919469</c:v>
                </c:pt>
                <c:pt idx="4">
                  <c:v>-0.0358848357702808</c:v>
                </c:pt>
                <c:pt idx="5">
                  <c:v>-0.020206183916694</c:v>
                </c:pt>
                <c:pt idx="6">
                  <c:v>-0.001845411440835</c:v>
                </c:pt>
                <c:pt idx="7">
                  <c:v>0.0189180564871676</c:v>
                </c:pt>
                <c:pt idx="8">
                  <c:v>0.0408106457058769</c:v>
                </c:pt>
                <c:pt idx="9">
                  <c:v>0.0616312111746496</c:v>
                </c:pt>
                <c:pt idx="10">
                  <c:v>0.0795780643729844</c:v>
                </c:pt>
                <c:pt idx="11">
                  <c:v>0.0938244480069489</c:v>
                </c:pt>
                <c:pt idx="12">
                  <c:v>0.104503327360989</c:v>
                </c:pt>
                <c:pt idx="13">
                  <c:v>0.11223612785596</c:v>
                </c:pt>
                <c:pt idx="14">
                  <c:v>0.117786750898715</c:v>
                </c:pt>
                <c:pt idx="15">
                  <c:v>0.121833211930045</c:v>
                </c:pt>
                <c:pt idx="16">
                  <c:v>0.124884141957503</c:v>
                </c:pt>
                <c:pt idx="17">
                  <c:v>0.127316088791048</c:v>
                </c:pt>
                <c:pt idx="18">
                  <c:v>0.12934848206015</c:v>
                </c:pt>
                <c:pt idx="19">
                  <c:v>0.131116288921839</c:v>
                </c:pt>
                <c:pt idx="20">
                  <c:v>0.13271565557922</c:v>
                </c:pt>
                <c:pt idx="21">
                  <c:v>0.134183247028985</c:v>
                </c:pt>
                <c:pt idx="22">
                  <c:v>0.135562103994652</c:v>
                </c:pt>
                <c:pt idx="23">
                  <c:v>0.136838022055156</c:v>
                </c:pt>
                <c:pt idx="24">
                  <c:v>0.13803611431059</c:v>
                </c:pt>
                <c:pt idx="25">
                  <c:v>0.139153844782399</c:v>
                </c:pt>
                <c:pt idx="26">
                  <c:v>0.140192407194661</c:v>
                </c:pt>
                <c:pt idx="27">
                  <c:v>0.141148738494483</c:v>
                </c:pt>
                <c:pt idx="28">
                  <c:v>0.142025779555026</c:v>
                </c:pt>
                <c:pt idx="29">
                  <c:v>0.142827179448458</c:v>
                </c:pt>
                <c:pt idx="30">
                  <c:v>0.143556118520726</c:v>
                </c:pt>
                <c:pt idx="31">
                  <c:v>0.144190837448089</c:v>
                </c:pt>
                <c:pt idx="32">
                  <c:v>0.144769259352004</c:v>
                </c:pt>
                <c:pt idx="33">
                  <c:v>0.14527027027027</c:v>
                </c:pt>
                <c:pt idx="34">
                  <c:v>0.145688142985825</c:v>
                </c:pt>
                <c:pt idx="35">
                  <c:v>0.146046322442371</c:v>
                </c:pt>
                <c:pt idx="36">
                  <c:v>0.146340518510483</c:v>
                </c:pt>
                <c:pt idx="37">
                  <c:v>0.146575226743873</c:v>
                </c:pt>
                <c:pt idx="38">
                  <c:v>0.146746995293007</c:v>
                </c:pt>
                <c:pt idx="39">
                  <c:v>0.146878306878307</c:v>
                </c:pt>
                <c:pt idx="40">
                  <c:v>0.146957494239242</c:v>
                </c:pt>
                <c:pt idx="41">
                  <c:v>0.146991258689102</c:v>
                </c:pt>
                <c:pt idx="42">
                  <c:v>0.146998620566902</c:v>
                </c:pt>
                <c:pt idx="43">
                  <c:v>0.146970703269132</c:v>
                </c:pt>
                <c:pt idx="44">
                  <c:v>0.146932177235653</c:v>
                </c:pt>
                <c:pt idx="45">
                  <c:v>0.146871682225883</c:v>
                </c:pt>
                <c:pt idx="46">
                  <c:v>0.146796626875479</c:v>
                </c:pt>
                <c:pt idx="47">
                  <c:v>0.146712127172852</c:v>
                </c:pt>
                <c:pt idx="48">
                  <c:v>0.146637762970291</c:v>
                </c:pt>
                <c:pt idx="49">
                  <c:v>0.146558427872701</c:v>
                </c:pt>
                <c:pt idx="50">
                  <c:v>0.146477891020565</c:v>
                </c:pt>
                <c:pt idx="51">
                  <c:v>0.146401876965766</c:v>
                </c:pt>
                <c:pt idx="52">
                  <c:v>0.146326932438225</c:v>
                </c:pt>
                <c:pt idx="53">
                  <c:v>0.14624324933311</c:v>
                </c:pt>
                <c:pt idx="54">
                  <c:v>0.146120780571537</c:v>
                </c:pt>
                <c:pt idx="55">
                  <c:v>0.145937368060914</c:v>
                </c:pt>
                <c:pt idx="56">
                  <c:v>0.145730254384878</c:v>
                </c:pt>
                <c:pt idx="57">
                  <c:v>0.145504285974831</c:v>
                </c:pt>
                <c:pt idx="58">
                  <c:v>0.145298521088187</c:v>
                </c:pt>
                <c:pt idx="59">
                  <c:v>0.145093251255657</c:v>
                </c:pt>
                <c:pt idx="60">
                  <c:v>0.144912581143288</c:v>
                </c:pt>
                <c:pt idx="61">
                  <c:v>0.144727299366324</c:v>
                </c:pt>
                <c:pt idx="62">
                  <c:v>0.144560466958027</c:v>
                </c:pt>
                <c:pt idx="63">
                  <c:v>0.144381729703544</c:v>
                </c:pt>
                <c:pt idx="64">
                  <c:v>0.144222574862617</c:v>
                </c:pt>
                <c:pt idx="65">
                  <c:v>0.144067298076357</c:v>
                </c:pt>
                <c:pt idx="66">
                  <c:v>0.143915920247882</c:v>
                </c:pt>
                <c:pt idx="67">
                  <c:v>0.143769520891036</c:v>
                </c:pt>
                <c:pt idx="68">
                  <c:v>0.14361968798844</c:v>
                </c:pt>
                <c:pt idx="69">
                  <c:v>0.143482239046059</c:v>
                </c:pt>
                <c:pt idx="70">
                  <c:v>0.143342441474042</c:v>
                </c:pt>
                <c:pt idx="71">
                  <c:v>0.143206628184566</c:v>
                </c:pt>
                <c:pt idx="72">
                  <c:v>0.143076934456666</c:v>
                </c:pt>
                <c:pt idx="73">
                  <c:v>0.142959722253066</c:v>
                </c:pt>
                <c:pt idx="74">
                  <c:v>0.142831743021395</c:v>
                </c:pt>
                <c:pt idx="75">
                  <c:v>0.142709924230068</c:v>
                </c:pt>
                <c:pt idx="76">
                  <c:v>0.142593224614563</c:v>
                </c:pt>
                <c:pt idx="77">
                  <c:v>0.142481660776336</c:v>
                </c:pt>
                <c:pt idx="78">
                  <c:v>0.142376306775543</c:v>
                </c:pt>
                <c:pt idx="79">
                  <c:v>0.142260191980252</c:v>
                </c:pt>
                <c:pt idx="80">
                  <c:v>0.142157738095238</c:v>
                </c:pt>
                <c:pt idx="81">
                  <c:v>0.142061530214135</c:v>
                </c:pt>
                <c:pt idx="82">
                  <c:v>0.141962017300084</c:v>
                </c:pt>
                <c:pt idx="83">
                  <c:v>0.141861314684898</c:v>
                </c:pt>
                <c:pt idx="84">
                  <c:v>0.141774342753126</c:v>
                </c:pt>
                <c:pt idx="85">
                  <c:v>0.141676619886533</c:v>
                </c:pt>
                <c:pt idx="86">
                  <c:v>0.141593713585706</c:v>
                </c:pt>
                <c:pt idx="87">
                  <c:v>0.141500056055906</c:v>
                </c:pt>
                <c:pt idx="88">
                  <c:v>0.141420184721236</c:v>
                </c:pt>
                <c:pt idx="89">
                  <c:v>0.14134785894395</c:v>
                </c:pt>
                <c:pt idx="90">
                  <c:v>0.141288482698224</c:v>
                </c:pt>
                <c:pt idx="91">
                  <c:v>0.141263578717256</c:v>
                </c:pt>
                <c:pt idx="92">
                  <c:v>0.141227833692787</c:v>
                </c:pt>
                <c:pt idx="93">
                  <c:v>0.141181405522015</c:v>
                </c:pt>
                <c:pt idx="94">
                  <c:v>0.141123231838887</c:v>
                </c:pt>
                <c:pt idx="95">
                  <c:v>0.14104379753475</c:v>
                </c:pt>
                <c:pt idx="96">
                  <c:v>0.140944274185693</c:v>
                </c:pt>
                <c:pt idx="97">
                  <c:v>0.140819430189612</c:v>
                </c:pt>
                <c:pt idx="98">
                  <c:v>0.140681164629763</c:v>
                </c:pt>
                <c:pt idx="99">
                  <c:v>0.140511454209357</c:v>
                </c:pt>
                <c:pt idx="100">
                  <c:v>0.14032542697335</c:v>
                </c:pt>
                <c:pt idx="101">
                  <c:v>0.140125342675521</c:v>
                </c:pt>
                <c:pt idx="102">
                  <c:v>0.139907041980319</c:v>
                </c:pt>
                <c:pt idx="103">
                  <c:v>0.139700349418505</c:v>
                </c:pt>
                <c:pt idx="104">
                  <c:v>0.139471217509039</c:v>
                </c:pt>
                <c:pt idx="105">
                  <c:v>0.139258841094283</c:v>
                </c:pt>
                <c:pt idx="106">
                  <c:v>0.139044016761227</c:v>
                </c:pt>
                <c:pt idx="107">
                  <c:v>0.138826561215649</c:v>
                </c:pt>
                <c:pt idx="108">
                  <c:v>0.138610566791141</c:v>
                </c:pt>
                <c:pt idx="109">
                  <c:v>0.138390648422327</c:v>
                </c:pt>
                <c:pt idx="110">
                  <c:v>0.138171868546817</c:v>
                </c:pt>
                <c:pt idx="111">
                  <c:v>0.137944751381215</c:v>
                </c:pt>
                <c:pt idx="112">
                  <c:v>0.137718646287888</c:v>
                </c:pt>
                <c:pt idx="113">
                  <c:v>0.137477760950434</c:v>
                </c:pt>
                <c:pt idx="114">
                  <c:v>0.137243091568849</c:v>
                </c:pt>
                <c:pt idx="115">
                  <c:v>0.136982179031737</c:v>
                </c:pt>
                <c:pt idx="116">
                  <c:v>0.136731700161361</c:v>
                </c:pt>
                <c:pt idx="117">
                  <c:v>0.136473916835863</c:v>
                </c:pt>
                <c:pt idx="118">
                  <c:v>0.136205810393073</c:v>
                </c:pt>
                <c:pt idx="119">
                  <c:v>0.135933702304606</c:v>
                </c:pt>
                <c:pt idx="120">
                  <c:v>0.135662913291922</c:v>
                </c:pt>
                <c:pt idx="121">
                  <c:v>0.135382163043558</c:v>
                </c:pt>
                <c:pt idx="122">
                  <c:v>0.135098795744183</c:v>
                </c:pt>
                <c:pt idx="123">
                  <c:v>0.134810866072733</c:v>
                </c:pt>
                <c:pt idx="124">
                  <c:v>0.134508172796264</c:v>
                </c:pt>
                <c:pt idx="125">
                  <c:v>0.134221924080907</c:v>
                </c:pt>
                <c:pt idx="126">
                  <c:v>0.133911789133191</c:v>
                </c:pt>
                <c:pt idx="127">
                  <c:v>0.133616234550827</c:v>
                </c:pt>
                <c:pt idx="128">
                  <c:v>0.133304246655032</c:v>
                </c:pt>
                <c:pt idx="129">
                  <c:v>0.132999665848237</c:v>
                </c:pt>
                <c:pt idx="130">
                  <c:v>0.132702522276725</c:v>
                </c:pt>
                <c:pt idx="131">
                  <c:v>0.132399307090723</c:v>
                </c:pt>
                <c:pt idx="132">
                  <c:v>0.132099239128074</c:v>
                </c:pt>
                <c:pt idx="133">
                  <c:v>0.131803292913078</c:v>
                </c:pt>
                <c:pt idx="134">
                  <c:v>0.131522500595827</c:v>
                </c:pt>
                <c:pt idx="135">
                  <c:v>0.131243327466313</c:v>
                </c:pt>
                <c:pt idx="136">
                  <c:v>0.130983946738911</c:v>
                </c:pt>
                <c:pt idx="137">
                  <c:v>0.130733631305825</c:v>
                </c:pt>
                <c:pt idx="138">
                  <c:v>0.130494179567009</c:v>
                </c:pt>
                <c:pt idx="139">
                  <c:v>0.130276428838252</c:v>
                </c:pt>
                <c:pt idx="140">
                  <c:v>0.130083985356399</c:v>
                </c:pt>
                <c:pt idx="141">
                  <c:v>0.129910470888691</c:v>
                </c:pt>
                <c:pt idx="142">
                  <c:v>0.129759497483113</c:v>
                </c:pt>
                <c:pt idx="143">
                  <c:v>0.12962909862507</c:v>
                </c:pt>
                <c:pt idx="144">
                  <c:v>0.129536315612165</c:v>
                </c:pt>
                <c:pt idx="145">
                  <c:v>0.129445917855351</c:v>
                </c:pt>
                <c:pt idx="146">
                  <c:v>0.129393715633491</c:v>
                </c:pt>
                <c:pt idx="147">
                  <c:v>0.129343601657847</c:v>
                </c:pt>
                <c:pt idx="148">
                  <c:v>0.129309911990647</c:v>
                </c:pt>
                <c:pt idx="149">
                  <c:v>0.129278057600413</c:v>
                </c:pt>
                <c:pt idx="150">
                  <c:v>0.129247355048018</c:v>
                </c:pt>
                <c:pt idx="151">
                  <c:v>0.129193474264706</c:v>
                </c:pt>
                <c:pt idx="152">
                  <c:v>0.129135385610115</c:v>
                </c:pt>
                <c:pt idx="153">
                  <c:v>0.129071213439048</c:v>
                </c:pt>
                <c:pt idx="154">
                  <c:v>0.129010450004675</c:v>
                </c:pt>
                <c:pt idx="155">
                  <c:v>0.128954961826568</c:v>
                </c:pt>
                <c:pt idx="156">
                  <c:v>0.128903831478308</c:v>
                </c:pt>
                <c:pt idx="157">
                  <c:v>0.128858925047179</c:v>
                </c:pt>
                <c:pt idx="158">
                  <c:v>0.128812118067566</c:v>
                </c:pt>
                <c:pt idx="159">
                  <c:v>0.12877061944861</c:v>
                </c:pt>
                <c:pt idx="160">
                  <c:v>0.128720012694566</c:v>
                </c:pt>
                <c:pt idx="161">
                  <c:v>0.128691008803579</c:v>
                </c:pt>
                <c:pt idx="162">
                  <c:v>0.128644754224991</c:v>
                </c:pt>
                <c:pt idx="163">
                  <c:v>0.12860475361649</c:v>
                </c:pt>
                <c:pt idx="164">
                  <c:v>0.128571015707412</c:v>
                </c:pt>
                <c:pt idx="165">
                  <c:v>0.128543548970004</c:v>
                </c:pt>
                <c:pt idx="166">
                  <c:v>0.128506970555909</c:v>
                </c:pt>
                <c:pt idx="167">
                  <c:v>0.128476667896385</c:v>
                </c:pt>
                <c:pt idx="168">
                  <c:v>0.128452648870042</c:v>
                </c:pt>
                <c:pt idx="169">
                  <c:v>0.128427682061676</c:v>
                </c:pt>
                <c:pt idx="170">
                  <c:v>0.128393595527587</c:v>
                </c:pt>
                <c:pt idx="171">
                  <c:v>0.12837397313861</c:v>
                </c:pt>
                <c:pt idx="172">
                  <c:v>0.128345229899634</c:v>
                </c:pt>
                <c:pt idx="173">
                  <c:v>0.128322785957129</c:v>
                </c:pt>
                <c:pt idx="174">
                  <c:v>0.12829939668175</c:v>
                </c:pt>
                <c:pt idx="175">
                  <c:v>0.128283245925184</c:v>
                </c:pt>
                <c:pt idx="176">
                  <c:v>0.128265223196146</c:v>
                </c:pt>
                <c:pt idx="177">
                  <c:v>0.128246258365149</c:v>
                </c:pt>
                <c:pt idx="178">
                  <c:v>0.128226350983425</c:v>
                </c:pt>
                <c:pt idx="179">
                  <c:v>0.128213694332278</c:v>
                </c:pt>
                <c:pt idx="180">
                  <c:v>0.128199167471831</c:v>
                </c:pt>
                <c:pt idx="181">
                  <c:v>0.128183700904698</c:v>
                </c:pt>
                <c:pt idx="182">
                  <c:v>0.12817549445038</c:v>
                </c:pt>
                <c:pt idx="183">
                  <c:v>0.128166351606805</c:v>
                </c:pt>
                <c:pt idx="184">
                  <c:v>0.128148067343006</c:v>
                </c:pt>
                <c:pt idx="185">
                  <c:v>0.128137797595234</c:v>
                </c:pt>
                <c:pt idx="186">
                  <c:v>0.128134616643751</c:v>
                </c:pt>
                <c:pt idx="187">
                  <c:v>0.128132184744332</c:v>
                </c:pt>
                <c:pt idx="188">
                  <c:v>0.128119110166716</c:v>
                </c:pt>
                <c:pt idx="189">
                  <c:v>0.128112557956721</c:v>
                </c:pt>
                <c:pt idx="190">
                  <c:v>0.128088824171824</c:v>
                </c:pt>
                <c:pt idx="191">
                  <c:v>0.128055175226498</c:v>
                </c:pt>
                <c:pt idx="192">
                  <c:v>0.128011598341845</c:v>
                </c:pt>
              </c:numCache>
            </c:numRef>
          </c:yVal>
          <c:smooth val="1"/>
        </c:ser>
        <c:axId val="683956904"/>
        <c:axId val="683968632"/>
      </c:scatterChart>
      <c:valAx>
        <c:axId val="683956904"/>
        <c:scaling>
          <c:orientation val="minMax"/>
        </c:scaling>
        <c:axPos val="b"/>
        <c:title>
          <c:tx>
            <c:rich>
              <a:bodyPr/>
              <a:lstStyle/>
              <a:p>
                <a:pPr>
                  <a:defRPr sz="1601" b="1" i="0" u="none" strike="noStrike" baseline="0">
                    <a:solidFill>
                      <a:srgbClr val="000000"/>
                    </a:solidFill>
                    <a:latin typeface="Arial"/>
                    <a:ea typeface="Arial"/>
                    <a:cs typeface="Arial"/>
                  </a:defRPr>
                </a:pPr>
                <a:r>
                  <a:rPr lang="en-US"/>
                  <a:t>Time (hours)</a:t>
                </a:r>
              </a:p>
            </c:rich>
          </c:tx>
          <c:layout>
            <c:manualLayout>
              <c:xMode val="edge"/>
              <c:yMode val="edge"/>
              <c:x val="0.464232200596051"/>
              <c:y val="0.954556872759745"/>
            </c:manualLayout>
          </c:layout>
          <c:spPr>
            <a:noFill/>
            <a:ln w="25413">
              <a:noFill/>
            </a:ln>
          </c:spPr>
        </c:title>
        <c:numFmt formatCode="General" sourceLinked="1"/>
        <c:tickLblPos val="nextTo"/>
        <c:spPr>
          <a:ln w="3177">
            <a:solidFill>
              <a:srgbClr val="808080"/>
            </a:solidFill>
            <a:prstDash val="solid"/>
          </a:ln>
        </c:spPr>
        <c:txPr>
          <a:bodyPr rot="0" vert="horz"/>
          <a:lstStyle/>
          <a:p>
            <a:pPr>
              <a:defRPr sz="1201" b="0" i="0" u="none" strike="noStrike" baseline="0">
                <a:solidFill>
                  <a:srgbClr val="000000"/>
                </a:solidFill>
                <a:latin typeface="Arial"/>
                <a:ea typeface="Arial"/>
                <a:cs typeface="Arial"/>
              </a:defRPr>
            </a:pPr>
            <a:endParaRPr lang="en-US"/>
          </a:p>
        </c:txPr>
        <c:crossAx val="683968632"/>
        <c:crosses val="autoZero"/>
        <c:crossBetween val="midCat"/>
      </c:valAx>
      <c:valAx>
        <c:axId val="683968632"/>
        <c:scaling>
          <c:orientation val="minMax"/>
        </c:scaling>
        <c:axPos val="l"/>
        <c:majorGridlines>
          <c:spPr>
            <a:ln w="3177">
              <a:solidFill>
                <a:srgbClr val="808080"/>
              </a:solidFill>
              <a:prstDash val="solid"/>
            </a:ln>
          </c:spPr>
        </c:majorGridlines>
        <c:title>
          <c:tx>
            <c:rich>
              <a:bodyPr/>
              <a:lstStyle/>
              <a:p>
                <a:pPr>
                  <a:defRPr sz="1601" b="1" i="0" u="none" strike="noStrike" baseline="0">
                    <a:solidFill>
                      <a:srgbClr val="000000"/>
                    </a:solidFill>
                    <a:latin typeface="Arial"/>
                    <a:ea typeface="Arial"/>
                    <a:cs typeface="Arial"/>
                  </a:defRPr>
                </a:pPr>
                <a:r>
                  <a:rPr lang="en-US"/>
                  <a:t>Forecast Uncertainty</a:t>
                </a:r>
              </a:p>
            </c:rich>
          </c:tx>
          <c:layout>
            <c:manualLayout>
              <c:xMode val="edge"/>
              <c:yMode val="edge"/>
              <c:x val="0.00919026912680691"/>
              <c:y val="0.358648857287116"/>
            </c:manualLayout>
          </c:layout>
          <c:spPr>
            <a:noFill/>
            <a:ln w="25413">
              <a:noFill/>
            </a:ln>
          </c:spPr>
        </c:title>
        <c:numFmt formatCode="General" sourceLinked="1"/>
        <c:tickLblPos val="nextTo"/>
        <c:spPr>
          <a:ln w="3177">
            <a:solidFill>
              <a:srgbClr val="808080"/>
            </a:solidFill>
            <a:prstDash val="solid"/>
          </a:ln>
        </c:spPr>
        <c:txPr>
          <a:bodyPr/>
          <a:lstStyle/>
          <a:p>
            <a:pPr>
              <a:defRPr sz="1201">
                <a:latin typeface="Arial" pitchFamily="34" charset="0"/>
                <a:cs typeface="Arial" pitchFamily="34" charset="0"/>
              </a:defRPr>
            </a:pPr>
            <a:endParaRPr lang="en-US"/>
          </a:p>
        </c:txPr>
        <c:crossAx val="683956904"/>
        <c:crosses val="autoZero"/>
        <c:crossBetween val="midCat"/>
      </c:valAx>
      <c:spPr>
        <a:noFill/>
        <a:ln w="25413">
          <a:noFill/>
        </a:ln>
      </c:spPr>
    </c:plotArea>
    <c:plotVisOnly val="1"/>
    <c:dispBlanksAs val="gap"/>
  </c:chart>
  <c:spPr>
    <a:noFill/>
    <a:ln>
      <a:noFill/>
    </a:ln>
  </c:sp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801" b="1" i="0" u="none" strike="noStrike" baseline="0">
                <a:solidFill>
                  <a:srgbClr val="000000"/>
                </a:solidFill>
                <a:latin typeface="Verdana"/>
                <a:ea typeface="Verdana"/>
                <a:cs typeface="Verdana"/>
              </a:defRPr>
            </a:pPr>
            <a:r>
              <a:rPr lang="en-US" dirty="0"/>
              <a:t>Percent</a:t>
            </a:r>
            <a:r>
              <a:rPr lang="en-US" dirty="0" smtClean="0"/>
              <a:t> </a:t>
            </a:r>
            <a:r>
              <a:rPr lang="en-US" sz="1801" b="1" i="0" u="none" strike="noStrike" baseline="0" dirty="0" smtClean="0"/>
              <a:t>Ozone </a:t>
            </a:r>
            <a:r>
              <a:rPr lang="en-US" dirty="0" smtClean="0"/>
              <a:t>Forecast </a:t>
            </a:r>
            <a:r>
              <a:rPr lang="en-US" dirty="0"/>
              <a:t>Uncertainty for Photolysis</a:t>
            </a:r>
          </a:p>
        </c:rich>
      </c:tx>
      <c:layout>
        <c:manualLayout>
          <c:xMode val="edge"/>
          <c:yMode val="edge"/>
          <c:x val="0.108152680914886"/>
          <c:y val="0.0324074562450029"/>
        </c:manualLayout>
      </c:layout>
      <c:spPr>
        <a:noFill/>
        <a:ln w="25413">
          <a:noFill/>
        </a:ln>
      </c:spPr>
    </c:title>
    <c:plotArea>
      <c:layout>
        <c:manualLayout>
          <c:layoutTarget val="inner"/>
          <c:xMode val="edge"/>
          <c:yMode val="edge"/>
          <c:x val="0.104321907600596"/>
          <c:y val="0.121621621621622"/>
          <c:w val="0.868852459016393"/>
          <c:h val="0.801801801801802"/>
        </c:manualLayout>
      </c:layout>
      <c:scatterChart>
        <c:scatterStyle val="smoothMarker"/>
        <c:ser>
          <c:idx val="0"/>
          <c:order val="0"/>
          <c:tx>
            <c:strRef>
              <c:f>PERCENT!$H$3</c:f>
              <c:strCache>
                <c:ptCount val="1"/>
                <c:pt idx="0">
                  <c:v>O2P</c:v>
                </c:pt>
              </c:strCache>
            </c:strRef>
          </c:tx>
          <c:spPr>
            <a:ln w="38119">
              <a:solidFill>
                <a:srgbClr val="FF9900"/>
              </a:solidFill>
              <a:prstDash val="solid"/>
            </a:ln>
          </c:spPr>
          <c:marker>
            <c:symbol val="none"/>
          </c:marker>
          <c:xVal>
            <c:numRef>
              <c:f>PERCENT!$G$4:$G$196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PERCENT!$H$4:$H$196</c:f>
              <c:numCache>
                <c:formatCode>General</c:formatCode>
                <c:ptCount val="193"/>
                <c:pt idx="0">
                  <c:v>0.0</c:v>
                </c:pt>
                <c:pt idx="1">
                  <c:v>0.0297558503545615</c:v>
                </c:pt>
                <c:pt idx="2">
                  <c:v>0.0445977615565828</c:v>
                </c:pt>
                <c:pt idx="3">
                  <c:v>0.0587954799713895</c:v>
                </c:pt>
                <c:pt idx="4">
                  <c:v>0.0709946063646261</c:v>
                </c:pt>
                <c:pt idx="5">
                  <c:v>0.0809347911347319</c:v>
                </c:pt>
                <c:pt idx="6">
                  <c:v>0.0885475305316253</c:v>
                </c:pt>
                <c:pt idx="7">
                  <c:v>0.0937355509680444</c:v>
                </c:pt>
                <c:pt idx="8">
                  <c:v>0.0967776396842641</c:v>
                </c:pt>
                <c:pt idx="9">
                  <c:v>0.0983958652103707</c:v>
                </c:pt>
                <c:pt idx="10">
                  <c:v>0.0993877068210343</c:v>
                </c:pt>
                <c:pt idx="11">
                  <c:v>0.100311044970588</c:v>
                </c:pt>
                <c:pt idx="12">
                  <c:v>0.101408679014968</c:v>
                </c:pt>
                <c:pt idx="13">
                  <c:v>0.102706086115349</c:v>
                </c:pt>
                <c:pt idx="14">
                  <c:v>0.104130415819219</c:v>
                </c:pt>
                <c:pt idx="15">
                  <c:v>0.105591902289287</c:v>
                </c:pt>
                <c:pt idx="16">
                  <c:v>0.107029009987613</c:v>
                </c:pt>
                <c:pt idx="17">
                  <c:v>0.108380408951642</c:v>
                </c:pt>
                <c:pt idx="18">
                  <c:v>0.109650065233014</c:v>
                </c:pt>
                <c:pt idx="19">
                  <c:v>0.110827792730073</c:v>
                </c:pt>
                <c:pt idx="20">
                  <c:v>0.111908290557186</c:v>
                </c:pt>
                <c:pt idx="21">
                  <c:v>0.112893773597594</c:v>
                </c:pt>
                <c:pt idx="22">
                  <c:v>0.113823587561313</c:v>
                </c:pt>
                <c:pt idx="23">
                  <c:v>0.114672035761125</c:v>
                </c:pt>
                <c:pt idx="24">
                  <c:v>0.115453333454259</c:v>
                </c:pt>
                <c:pt idx="25">
                  <c:v>0.116190340351941</c:v>
                </c:pt>
                <c:pt idx="26">
                  <c:v>0.116865008024274</c:v>
                </c:pt>
                <c:pt idx="27">
                  <c:v>0.117481478923101</c:v>
                </c:pt>
                <c:pt idx="28">
                  <c:v>0.118058450674267</c:v>
                </c:pt>
                <c:pt idx="29">
                  <c:v>0.118580789140302</c:v>
                </c:pt>
                <c:pt idx="30">
                  <c:v>0.119058854697034</c:v>
                </c:pt>
                <c:pt idx="31">
                  <c:v>0.119485955331742</c:v>
                </c:pt>
                <c:pt idx="32">
                  <c:v>0.119865586403548</c:v>
                </c:pt>
                <c:pt idx="33">
                  <c:v>0.120215960641492</c:v>
                </c:pt>
                <c:pt idx="34">
                  <c:v>0.120498111537793</c:v>
                </c:pt>
                <c:pt idx="35">
                  <c:v>0.120757491610804</c:v>
                </c:pt>
                <c:pt idx="36">
                  <c:v>0.120972865754443</c:v>
                </c:pt>
                <c:pt idx="37">
                  <c:v>0.121155337792694</c:v>
                </c:pt>
                <c:pt idx="38">
                  <c:v>0.121292671409204</c:v>
                </c:pt>
                <c:pt idx="39">
                  <c:v>0.12140589569161</c:v>
                </c:pt>
                <c:pt idx="40">
                  <c:v>0.121490065976627</c:v>
                </c:pt>
                <c:pt idx="41">
                  <c:v>0.12154300545959</c:v>
                </c:pt>
                <c:pt idx="42">
                  <c:v>0.12158293656091</c:v>
                </c:pt>
                <c:pt idx="43">
                  <c:v>0.121599881927533</c:v>
                </c:pt>
                <c:pt idx="44">
                  <c:v>0.121603350723786</c:v>
                </c:pt>
                <c:pt idx="45">
                  <c:v>0.121603514552444</c:v>
                </c:pt>
                <c:pt idx="46">
                  <c:v>0.121600408863578</c:v>
                </c:pt>
                <c:pt idx="47">
                  <c:v>0.121584998032959</c:v>
                </c:pt>
                <c:pt idx="48">
                  <c:v>0.121584659702622</c:v>
                </c:pt>
                <c:pt idx="49">
                  <c:v>0.12157968560361</c:v>
                </c:pt>
                <c:pt idx="50">
                  <c:v>0.121590306481959</c:v>
                </c:pt>
                <c:pt idx="51">
                  <c:v>0.121603265804211</c:v>
                </c:pt>
                <c:pt idx="52">
                  <c:v>0.121624272542993</c:v>
                </c:pt>
                <c:pt idx="53">
                  <c:v>0.121668277862174</c:v>
                </c:pt>
                <c:pt idx="54">
                  <c:v>0.121726101724502</c:v>
                </c:pt>
                <c:pt idx="55">
                  <c:v>0.12179888479625</c:v>
                </c:pt>
                <c:pt idx="56">
                  <c:v>0.121873018880299</c:v>
                </c:pt>
                <c:pt idx="57">
                  <c:v>0.121947838774394</c:v>
                </c:pt>
                <c:pt idx="58">
                  <c:v>0.122023005294869</c:v>
                </c:pt>
                <c:pt idx="59">
                  <c:v>0.12209298075025</c:v>
                </c:pt>
                <c:pt idx="60">
                  <c:v>0.122159527521022</c:v>
                </c:pt>
                <c:pt idx="61">
                  <c:v>0.122237280685689</c:v>
                </c:pt>
                <c:pt idx="62">
                  <c:v>0.122312498166779</c:v>
                </c:pt>
                <c:pt idx="63">
                  <c:v>0.122376929456926</c:v>
                </c:pt>
                <c:pt idx="64">
                  <c:v>0.122454377148903</c:v>
                </c:pt>
                <c:pt idx="65">
                  <c:v>0.122529266427437</c:v>
                </c:pt>
                <c:pt idx="66">
                  <c:v>0.122601585327259</c:v>
                </c:pt>
                <c:pt idx="67">
                  <c:v>0.122679592197537</c:v>
                </c:pt>
                <c:pt idx="68">
                  <c:v>0.122747648117019</c:v>
                </c:pt>
                <c:pt idx="69">
                  <c:v>0.122821386933487</c:v>
                </c:pt>
                <c:pt idx="70">
                  <c:v>0.122900819732664</c:v>
                </c:pt>
                <c:pt idx="71">
                  <c:v>0.122970266295149</c:v>
                </c:pt>
                <c:pt idx="72">
                  <c:v>0.123046311569386</c:v>
                </c:pt>
                <c:pt idx="73">
                  <c:v>0.123120655577517</c:v>
                </c:pt>
                <c:pt idx="74">
                  <c:v>0.123192378355953</c:v>
                </c:pt>
                <c:pt idx="75">
                  <c:v>0.12326329680758</c:v>
                </c:pt>
                <c:pt idx="76">
                  <c:v>0.123339911857666</c:v>
                </c:pt>
                <c:pt idx="77">
                  <c:v>0.123414807995011</c:v>
                </c:pt>
                <c:pt idx="78">
                  <c:v>0.123496325796697</c:v>
                </c:pt>
                <c:pt idx="79">
                  <c:v>0.123567769326285</c:v>
                </c:pt>
                <c:pt idx="80">
                  <c:v>0.123638392857143</c:v>
                </c:pt>
                <c:pt idx="81">
                  <c:v>0.123723084254102</c:v>
                </c:pt>
                <c:pt idx="82">
                  <c:v>0.123790223440794</c:v>
                </c:pt>
                <c:pt idx="83">
                  <c:v>0.123863983717411</c:v>
                </c:pt>
                <c:pt idx="84">
                  <c:v>0.123944376473397</c:v>
                </c:pt>
                <c:pt idx="85">
                  <c:v>0.124014631233204</c:v>
                </c:pt>
                <c:pt idx="86">
                  <c:v>0.124099913352655</c:v>
                </c:pt>
                <c:pt idx="87">
                  <c:v>0.124167569789603</c:v>
                </c:pt>
                <c:pt idx="88">
                  <c:v>0.124241857682384</c:v>
                </c:pt>
                <c:pt idx="89">
                  <c:v>0.124310694430935</c:v>
                </c:pt>
                <c:pt idx="90">
                  <c:v>0.124357218242652</c:v>
                </c:pt>
                <c:pt idx="91">
                  <c:v>0.124366451303782</c:v>
                </c:pt>
                <c:pt idx="92">
                  <c:v>0.124385933381261</c:v>
                </c:pt>
                <c:pt idx="93">
                  <c:v>0.12438015909874</c:v>
                </c:pt>
                <c:pt idx="94">
                  <c:v>0.124363162311196</c:v>
                </c:pt>
                <c:pt idx="95">
                  <c:v>0.124311565696302</c:v>
                </c:pt>
                <c:pt idx="96">
                  <c:v>0.124227279198543</c:v>
                </c:pt>
                <c:pt idx="97">
                  <c:v>0.124098199770757</c:v>
                </c:pt>
                <c:pt idx="98">
                  <c:v>0.123929127725857</c:v>
                </c:pt>
                <c:pt idx="99">
                  <c:v>0.12370246746346</c:v>
                </c:pt>
                <c:pt idx="100">
                  <c:v>0.123433434032244</c:v>
                </c:pt>
                <c:pt idx="101">
                  <c:v>0.123109215450464</c:v>
                </c:pt>
                <c:pt idx="102">
                  <c:v>0.122732935936556</c:v>
                </c:pt>
                <c:pt idx="103">
                  <c:v>0.122318827622688</c:v>
                </c:pt>
                <c:pt idx="104">
                  <c:v>0.121869932005178</c:v>
                </c:pt>
                <c:pt idx="105">
                  <c:v>0.121394668231484</c:v>
                </c:pt>
                <c:pt idx="106">
                  <c:v>0.120888493343716</c:v>
                </c:pt>
                <c:pt idx="107">
                  <c:v>0.120380038359289</c:v>
                </c:pt>
                <c:pt idx="108">
                  <c:v>0.119865419455023</c:v>
                </c:pt>
                <c:pt idx="109">
                  <c:v>0.119346334763441</c:v>
                </c:pt>
                <c:pt idx="110">
                  <c:v>0.118856569709128</c:v>
                </c:pt>
                <c:pt idx="111">
                  <c:v>0.118364640883978</c:v>
                </c:pt>
                <c:pt idx="112">
                  <c:v>0.117901584334734</c:v>
                </c:pt>
                <c:pt idx="113">
                  <c:v>0.117458940465513</c:v>
                </c:pt>
                <c:pt idx="114">
                  <c:v>0.117043000484802</c:v>
                </c:pt>
                <c:pt idx="115">
                  <c:v>0.116643668712017</c:v>
                </c:pt>
                <c:pt idx="116">
                  <c:v>0.116282822355875</c:v>
                </c:pt>
                <c:pt idx="117">
                  <c:v>0.115950421098154</c:v>
                </c:pt>
                <c:pt idx="118">
                  <c:v>0.11562916623936</c:v>
                </c:pt>
                <c:pt idx="119">
                  <c:v>0.115347447948695</c:v>
                </c:pt>
                <c:pt idx="120">
                  <c:v>0.115088859135041</c:v>
                </c:pt>
                <c:pt idx="121">
                  <c:v>0.114849993784778</c:v>
                </c:pt>
                <c:pt idx="122">
                  <c:v>0.114630831287268</c:v>
                </c:pt>
                <c:pt idx="123">
                  <c:v>0.114436979699138</c:v>
                </c:pt>
                <c:pt idx="124">
                  <c:v>0.114244016345593</c:v>
                </c:pt>
                <c:pt idx="125">
                  <c:v>0.114090093768685</c:v>
                </c:pt>
                <c:pt idx="126">
                  <c:v>0.113935393626787</c:v>
                </c:pt>
                <c:pt idx="127">
                  <c:v>0.113796165548163</c:v>
                </c:pt>
                <c:pt idx="128">
                  <c:v>0.113670738801629</c:v>
                </c:pt>
                <c:pt idx="129">
                  <c:v>0.113553486074589</c:v>
                </c:pt>
                <c:pt idx="130">
                  <c:v>0.113451658781529</c:v>
                </c:pt>
                <c:pt idx="131">
                  <c:v>0.11334430198088</c:v>
                </c:pt>
                <c:pt idx="132">
                  <c:v>0.113254808840883</c:v>
                </c:pt>
                <c:pt idx="133">
                  <c:v>0.113162252254206</c:v>
                </c:pt>
                <c:pt idx="134">
                  <c:v>0.113084361887291</c:v>
                </c:pt>
                <c:pt idx="135">
                  <c:v>0.113000259687798</c:v>
                </c:pt>
                <c:pt idx="136">
                  <c:v>0.112920425397008</c:v>
                </c:pt>
                <c:pt idx="137">
                  <c:v>0.112855281814321</c:v>
                </c:pt>
                <c:pt idx="138">
                  <c:v>0.112792010296306</c:v>
                </c:pt>
                <c:pt idx="139">
                  <c:v>0.112726645786041</c:v>
                </c:pt>
                <c:pt idx="140">
                  <c:v>0.112683942286986</c:v>
                </c:pt>
                <c:pt idx="141">
                  <c:v>0.112635943642572</c:v>
                </c:pt>
                <c:pt idx="142">
                  <c:v>0.112600209382036</c:v>
                </c:pt>
                <c:pt idx="143">
                  <c:v>0.112567922120747</c:v>
                </c:pt>
                <c:pt idx="144">
                  <c:v>0.112555819170973</c:v>
                </c:pt>
                <c:pt idx="145">
                  <c:v>0.11253673571787</c:v>
                </c:pt>
                <c:pt idx="146">
                  <c:v>0.112539340019643</c:v>
                </c:pt>
                <c:pt idx="147">
                  <c:v>0.11254284444062</c:v>
                </c:pt>
                <c:pt idx="148">
                  <c:v>0.112561595788175</c:v>
                </c:pt>
                <c:pt idx="149">
                  <c:v>0.112574798742951</c:v>
                </c:pt>
                <c:pt idx="150">
                  <c:v>0.112609638104535</c:v>
                </c:pt>
                <c:pt idx="151">
                  <c:v>0.112642176011029</c:v>
                </c:pt>
                <c:pt idx="152">
                  <c:v>0.112683645245878</c:v>
                </c:pt>
                <c:pt idx="153">
                  <c:v>0.112732448227032</c:v>
                </c:pt>
                <c:pt idx="154">
                  <c:v>0.112778061463001</c:v>
                </c:pt>
                <c:pt idx="155">
                  <c:v>0.112822099574731</c:v>
                </c:pt>
                <c:pt idx="156">
                  <c:v>0.112863745662409</c:v>
                </c:pt>
                <c:pt idx="157">
                  <c:v>0.112911822752352</c:v>
                </c:pt>
                <c:pt idx="158">
                  <c:v>0.112958318920789</c:v>
                </c:pt>
                <c:pt idx="159">
                  <c:v>0.112996020302226</c:v>
                </c:pt>
                <c:pt idx="160">
                  <c:v>0.113039338728524</c:v>
                </c:pt>
                <c:pt idx="161">
                  <c:v>0.113089911964208</c:v>
                </c:pt>
                <c:pt idx="162">
                  <c:v>0.113123641902672</c:v>
                </c:pt>
                <c:pt idx="163">
                  <c:v>0.113163805493164</c:v>
                </c:pt>
                <c:pt idx="164">
                  <c:v>0.113210409953326</c:v>
                </c:pt>
                <c:pt idx="165">
                  <c:v>0.113256234188652</c:v>
                </c:pt>
                <c:pt idx="166">
                  <c:v>0.113293226123677</c:v>
                </c:pt>
                <c:pt idx="167">
                  <c:v>0.113336660807419</c:v>
                </c:pt>
                <c:pt idx="168">
                  <c:v>0.11337930834859</c:v>
                </c:pt>
                <c:pt idx="169">
                  <c:v>0.113421166932098</c:v>
                </c:pt>
                <c:pt idx="170">
                  <c:v>0.113461413126127</c:v>
                </c:pt>
                <c:pt idx="171">
                  <c:v>0.113508932064154</c:v>
                </c:pt>
                <c:pt idx="172">
                  <c:v>0.113547592304069</c:v>
                </c:pt>
                <c:pt idx="173">
                  <c:v>0.113585455494422</c:v>
                </c:pt>
                <c:pt idx="174">
                  <c:v>0.113622520013923</c:v>
                </c:pt>
                <c:pt idx="175">
                  <c:v>0.11366686251895</c:v>
                </c:pt>
                <c:pt idx="176">
                  <c:v>0.113709583792883</c:v>
                </c:pt>
                <c:pt idx="177">
                  <c:v>0.113751506089683</c:v>
                </c:pt>
                <c:pt idx="178">
                  <c:v>0.11378536734116</c:v>
                </c:pt>
                <c:pt idx="179">
                  <c:v>0.113833773930221</c:v>
                </c:pt>
                <c:pt idx="180">
                  <c:v>0.113866025440782</c:v>
                </c:pt>
                <c:pt idx="181">
                  <c:v>0.113904734222287</c:v>
                </c:pt>
                <c:pt idx="182">
                  <c:v>0.113943464387216</c:v>
                </c:pt>
                <c:pt idx="183">
                  <c:v>0.113988657844991</c:v>
                </c:pt>
                <c:pt idx="184">
                  <c:v>0.114017672084652</c:v>
                </c:pt>
                <c:pt idx="185">
                  <c:v>0.114055442001207</c:v>
                </c:pt>
                <c:pt idx="186">
                  <c:v>0.114072037073412</c:v>
                </c:pt>
                <c:pt idx="187">
                  <c:v>0.114082826460231</c:v>
                </c:pt>
                <c:pt idx="188">
                  <c:v>0.114089026990445</c:v>
                </c:pt>
                <c:pt idx="189">
                  <c:v>0.114101043039007</c:v>
                </c:pt>
                <c:pt idx="190">
                  <c:v>0.114095376774663</c:v>
                </c:pt>
                <c:pt idx="191">
                  <c:v>0.114086579077694</c:v>
                </c:pt>
                <c:pt idx="192">
                  <c:v>0.114067360721545</c:v>
                </c:pt>
              </c:numCache>
            </c:numRef>
          </c:yVal>
          <c:smooth val="1"/>
        </c:ser>
        <c:ser>
          <c:idx val="2"/>
          <c:order val="1"/>
          <c:tx>
            <c:strRef>
              <c:f>PERCENT!$J$3</c:f>
              <c:strCache>
                <c:ptCount val="1"/>
                <c:pt idx="0">
                  <c:v>O31DP</c:v>
                </c:pt>
              </c:strCache>
            </c:strRef>
          </c:tx>
          <c:spPr>
            <a:ln w="38119">
              <a:solidFill>
                <a:srgbClr val="008080"/>
              </a:solidFill>
              <a:prstDash val="solid"/>
            </a:ln>
          </c:spPr>
          <c:marker>
            <c:symbol val="none"/>
          </c:marker>
          <c:xVal>
            <c:numRef>
              <c:f>PERCENT!$G$4:$G$196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PERCENT!$J$4:$J$196</c:f>
              <c:numCache>
                <c:formatCode>General</c:formatCode>
                <c:ptCount val="193"/>
                <c:pt idx="0">
                  <c:v>0.0</c:v>
                </c:pt>
                <c:pt idx="1">
                  <c:v>0.000165330247168735</c:v>
                </c:pt>
                <c:pt idx="2">
                  <c:v>0.000363601920062431</c:v>
                </c:pt>
                <c:pt idx="3">
                  <c:v>0.000568540579911378</c:v>
                </c:pt>
                <c:pt idx="4">
                  <c:v>0.000770519339126163</c:v>
                </c:pt>
                <c:pt idx="5">
                  <c:v>0.000932469964862306</c:v>
                </c:pt>
                <c:pt idx="6">
                  <c:v>0.00101488679626908</c:v>
                </c:pt>
                <c:pt idx="7">
                  <c:v>0.00096055536380633</c:v>
                </c:pt>
                <c:pt idx="8">
                  <c:v>0.000744802183549469</c:v>
                </c:pt>
                <c:pt idx="9">
                  <c:v>0.000376530979192143</c:v>
                </c:pt>
                <c:pt idx="10">
                  <c:v>-0.000113610391207286</c:v>
                </c:pt>
                <c:pt idx="11">
                  <c:v>-0.000682127368764046</c:v>
                </c:pt>
                <c:pt idx="12">
                  <c:v>-0.00130048912636365</c:v>
                </c:pt>
                <c:pt idx="13">
                  <c:v>-0.00194773710409537</c:v>
                </c:pt>
                <c:pt idx="14">
                  <c:v>-0.00261579993664235</c:v>
                </c:pt>
                <c:pt idx="15">
                  <c:v>-0.00330461978494908</c:v>
                </c:pt>
                <c:pt idx="16">
                  <c:v>-0.00401172006964486</c:v>
                </c:pt>
                <c:pt idx="17">
                  <c:v>-0.00473708293532558</c:v>
                </c:pt>
                <c:pt idx="18">
                  <c:v>-0.00547772259159609</c:v>
                </c:pt>
                <c:pt idx="19">
                  <c:v>-0.00622709262135191</c:v>
                </c:pt>
                <c:pt idx="20">
                  <c:v>-0.00697831911823886</c:v>
                </c:pt>
                <c:pt idx="21">
                  <c:v>-0.00772415913304959</c:v>
                </c:pt>
                <c:pt idx="22">
                  <c:v>-0.00845439054012079</c:v>
                </c:pt>
                <c:pt idx="23">
                  <c:v>-0.00916194100153308</c:v>
                </c:pt>
                <c:pt idx="24">
                  <c:v>-0.00984028804382331</c:v>
                </c:pt>
                <c:pt idx="25">
                  <c:v>-0.0104833389791224</c:v>
                </c:pt>
                <c:pt idx="26">
                  <c:v>-0.0110848994554017</c:v>
                </c:pt>
                <c:pt idx="27">
                  <c:v>-0.011647987289965</c:v>
                </c:pt>
                <c:pt idx="28">
                  <c:v>-0.0121580805717446</c:v>
                </c:pt>
                <c:pt idx="29">
                  <c:v>-0.0126181906655591</c:v>
                </c:pt>
                <c:pt idx="30">
                  <c:v>-0.0130227090215168</c:v>
                </c:pt>
                <c:pt idx="31">
                  <c:v>-0.0133824923972401</c:v>
                </c:pt>
                <c:pt idx="32">
                  <c:v>-0.0136756141101965</c:v>
                </c:pt>
                <c:pt idx="33">
                  <c:v>-0.0139288224394608</c:v>
                </c:pt>
                <c:pt idx="34">
                  <c:v>-0.0141358112485975</c:v>
                </c:pt>
                <c:pt idx="35">
                  <c:v>-0.014298788357595</c:v>
                </c:pt>
                <c:pt idx="36">
                  <c:v>-0.0144039298941594</c:v>
                </c:pt>
                <c:pt idx="37">
                  <c:v>-0.0144762811700828</c:v>
                </c:pt>
                <c:pt idx="38">
                  <c:v>-0.0145170380977043</c:v>
                </c:pt>
                <c:pt idx="39">
                  <c:v>-0.014520030234316</c:v>
                </c:pt>
                <c:pt idx="40">
                  <c:v>-0.0144938414309196</c:v>
                </c:pt>
                <c:pt idx="41">
                  <c:v>-0.0144544884990602</c:v>
                </c:pt>
                <c:pt idx="42">
                  <c:v>-0.0144024681469617</c:v>
                </c:pt>
                <c:pt idx="43">
                  <c:v>-0.0143310456792857</c:v>
                </c:pt>
                <c:pt idx="44">
                  <c:v>-0.0142626203247851</c:v>
                </c:pt>
                <c:pt idx="45">
                  <c:v>-0.0141900054914882</c:v>
                </c:pt>
                <c:pt idx="46">
                  <c:v>-0.0141276968568612</c:v>
                </c:pt>
                <c:pt idx="47">
                  <c:v>-0.0140752721073567</c:v>
                </c:pt>
                <c:pt idx="48">
                  <c:v>-0.0140323566211774</c:v>
                </c:pt>
                <c:pt idx="49">
                  <c:v>-0.0139973981990885</c:v>
                </c:pt>
                <c:pt idx="50">
                  <c:v>-0.0139693009538062</c:v>
                </c:pt>
                <c:pt idx="51">
                  <c:v>-0.0139537586530011</c:v>
                </c:pt>
                <c:pt idx="52">
                  <c:v>-0.013942471864397</c:v>
                </c:pt>
                <c:pt idx="53">
                  <c:v>-0.0139265440219801</c:v>
                </c:pt>
                <c:pt idx="54">
                  <c:v>-0.0139211136890951</c:v>
                </c:pt>
                <c:pt idx="55">
                  <c:v>-0.0139182086857775</c:v>
                </c:pt>
                <c:pt idx="56">
                  <c:v>-0.0139033614363892</c:v>
                </c:pt>
                <c:pt idx="57">
                  <c:v>-0.0138975013678642</c:v>
                </c:pt>
                <c:pt idx="58">
                  <c:v>-0.0138908161402227</c:v>
                </c:pt>
                <c:pt idx="59">
                  <c:v>-0.0138908181691903</c:v>
                </c:pt>
                <c:pt idx="60">
                  <c:v>-0.0138830951178637</c:v>
                </c:pt>
                <c:pt idx="61">
                  <c:v>-0.0138749496355443</c:v>
                </c:pt>
                <c:pt idx="62">
                  <c:v>-0.0138738157393014</c:v>
                </c:pt>
                <c:pt idx="63">
                  <c:v>-0.0138722723369274</c:v>
                </c:pt>
                <c:pt idx="64">
                  <c:v>-0.0138631755267566</c:v>
                </c:pt>
                <c:pt idx="65">
                  <c:v>-0.013861109477028</c:v>
                </c:pt>
                <c:pt idx="66">
                  <c:v>-0.0138587336517726</c:v>
                </c:pt>
                <c:pt idx="67">
                  <c:v>-0.0138487830750193</c:v>
                </c:pt>
                <c:pt idx="68">
                  <c:v>-0.013853254298269</c:v>
                </c:pt>
                <c:pt idx="69">
                  <c:v>-0.0138501497911777</c:v>
                </c:pt>
                <c:pt idx="70">
                  <c:v>-0.0138468355365188</c:v>
                </c:pt>
                <c:pt idx="71">
                  <c:v>-0.0138432088454632</c:v>
                </c:pt>
                <c:pt idx="72">
                  <c:v>-0.0138394739372601</c:v>
                </c:pt>
                <c:pt idx="73">
                  <c:v>-0.0138355282151503</c:v>
                </c:pt>
                <c:pt idx="74">
                  <c:v>-0.0138312688911277</c:v>
                </c:pt>
                <c:pt idx="75">
                  <c:v>-0.0138269005501105</c:v>
                </c:pt>
                <c:pt idx="76">
                  <c:v>-0.0138297398762446</c:v>
                </c:pt>
                <c:pt idx="77">
                  <c:v>-0.0138249532238425</c:v>
                </c:pt>
                <c:pt idx="78">
                  <c:v>-0.0138126267767318</c:v>
                </c:pt>
                <c:pt idx="79">
                  <c:v>-0.0138148453822875</c:v>
                </c:pt>
                <c:pt idx="80">
                  <c:v>-0.0138169642857143</c:v>
                </c:pt>
                <c:pt idx="81">
                  <c:v>-0.0138040920868453</c:v>
                </c:pt>
                <c:pt idx="82">
                  <c:v>-0.0138057950066682</c:v>
                </c:pt>
                <c:pt idx="83">
                  <c:v>-0.0137999418478949</c:v>
                </c:pt>
                <c:pt idx="84">
                  <c:v>-0.0137939780967443</c:v>
                </c:pt>
                <c:pt idx="85">
                  <c:v>-0.0137951627351447</c:v>
                </c:pt>
                <c:pt idx="86">
                  <c:v>-0.013788879261406</c:v>
                </c:pt>
                <c:pt idx="87">
                  <c:v>-0.0137897529803056</c:v>
                </c:pt>
                <c:pt idx="88">
                  <c:v>-0.013790524623266</c:v>
                </c:pt>
                <c:pt idx="89">
                  <c:v>-0.0137823702384603</c:v>
                </c:pt>
                <c:pt idx="90">
                  <c:v>-0.0137725581778307</c:v>
                </c:pt>
                <c:pt idx="91">
                  <c:v>-0.0137602659220052</c:v>
                </c:pt>
                <c:pt idx="92">
                  <c:v>-0.0137565899832253</c:v>
                </c:pt>
                <c:pt idx="93">
                  <c:v>-0.0137526029572591</c:v>
                </c:pt>
                <c:pt idx="94">
                  <c:v>-0.0137482018700552</c:v>
                </c:pt>
                <c:pt idx="95">
                  <c:v>-0.013734966842756</c:v>
                </c:pt>
                <c:pt idx="96">
                  <c:v>-0.0137197749087721</c:v>
                </c:pt>
                <c:pt idx="97">
                  <c:v>-0.0137096109616955</c:v>
                </c:pt>
                <c:pt idx="98">
                  <c:v>-0.0136817038102084</c:v>
                </c:pt>
                <c:pt idx="99">
                  <c:v>-0.0136732051579491</c:v>
                </c:pt>
                <c:pt idx="100">
                  <c:v>-0.0136541740196811</c:v>
                </c:pt>
                <c:pt idx="101">
                  <c:v>-0.0136547324703263</c:v>
                </c:pt>
                <c:pt idx="102">
                  <c:v>-0.0136676638888682</c:v>
                </c:pt>
                <c:pt idx="103">
                  <c:v>-0.0137085298346782</c:v>
                </c:pt>
                <c:pt idx="104">
                  <c:v>-0.0137849459165912</c:v>
                </c:pt>
                <c:pt idx="105">
                  <c:v>-0.0138976579735119</c:v>
                </c:pt>
                <c:pt idx="106">
                  <c:v>-0.0140690473541737</c:v>
                </c:pt>
                <c:pt idx="107">
                  <c:v>-0.0142921674479224</c:v>
                </c:pt>
                <c:pt idx="108">
                  <c:v>-0.0145672348134728</c:v>
                </c:pt>
                <c:pt idx="109">
                  <c:v>-0.0149164457506592</c:v>
                </c:pt>
                <c:pt idx="110">
                  <c:v>-0.0153106377957401</c:v>
                </c:pt>
                <c:pt idx="111">
                  <c:v>-0.0157642725598527</c:v>
                </c:pt>
                <c:pt idx="112">
                  <c:v>-0.0162627949931197</c:v>
                </c:pt>
                <c:pt idx="113">
                  <c:v>-0.0168061048947965</c:v>
                </c:pt>
                <c:pt idx="114">
                  <c:v>-0.0173794238199475</c:v>
                </c:pt>
                <c:pt idx="115">
                  <c:v>-0.0179897830363173</c:v>
                </c:pt>
                <c:pt idx="116">
                  <c:v>-0.018615226639284</c:v>
                </c:pt>
                <c:pt idx="117">
                  <c:v>-0.0192481070740091</c:v>
                </c:pt>
                <c:pt idx="118">
                  <c:v>-0.0198953953440672</c:v>
                </c:pt>
                <c:pt idx="119">
                  <c:v>-0.0205350083457788</c:v>
                </c:pt>
                <c:pt idx="120">
                  <c:v>-0.0211593757545162</c:v>
                </c:pt>
                <c:pt idx="121">
                  <c:v>-0.0217825257200516</c:v>
                </c:pt>
                <c:pt idx="122">
                  <c:v>-0.0223824973693442</c:v>
                </c:pt>
                <c:pt idx="123">
                  <c:v>-0.0229516576602892</c:v>
                </c:pt>
                <c:pt idx="124">
                  <c:v>-0.0234967892586106</c:v>
                </c:pt>
                <c:pt idx="125">
                  <c:v>-0.0239963250842167</c:v>
                </c:pt>
                <c:pt idx="126">
                  <c:v>-0.0244714487622212</c:v>
                </c:pt>
                <c:pt idx="127">
                  <c:v>-0.0249006448983157</c:v>
                </c:pt>
                <c:pt idx="128">
                  <c:v>-0.0252835951134381</c:v>
                </c:pt>
                <c:pt idx="129">
                  <c:v>-0.0256207232206419</c:v>
                </c:pt>
                <c:pt idx="130">
                  <c:v>-0.0259121121527878</c:v>
                </c:pt>
                <c:pt idx="131">
                  <c:v>-0.0261580499967384</c:v>
                </c:pt>
                <c:pt idx="132">
                  <c:v>-0.026359035987577</c:v>
                </c:pt>
                <c:pt idx="133">
                  <c:v>-0.0265226288350434</c:v>
                </c:pt>
                <c:pt idx="134">
                  <c:v>-0.0266352744054368</c:v>
                </c:pt>
                <c:pt idx="135">
                  <c:v>-0.0267189889488416</c:v>
                </c:pt>
                <c:pt idx="136">
                  <c:v>-0.026767443871228</c:v>
                </c:pt>
                <c:pt idx="137">
                  <c:v>-0.0267887346245475</c:v>
                </c:pt>
                <c:pt idx="138">
                  <c:v>-0.0267833389656239</c:v>
                </c:pt>
                <c:pt idx="139">
                  <c:v>-0.0267664722278096</c:v>
                </c:pt>
                <c:pt idx="140">
                  <c:v>-0.0267245711004233</c:v>
                </c:pt>
                <c:pt idx="141">
                  <c:v>-0.0266937358317312</c:v>
                </c:pt>
                <c:pt idx="142">
                  <c:v>-0.0266531859054339</c:v>
                </c:pt>
                <c:pt idx="143">
                  <c:v>-0.0266240376206112</c:v>
                </c:pt>
                <c:pt idx="144">
                  <c:v>-0.0265925039243654</c:v>
                </c:pt>
                <c:pt idx="145">
                  <c:v>-0.0265715719303275</c:v>
                </c:pt>
                <c:pt idx="146">
                  <c:v>-0.0265540651951051</c:v>
                </c:pt>
                <c:pt idx="147">
                  <c:v>-0.0265527972579559</c:v>
                </c:pt>
                <c:pt idx="148">
                  <c:v>-0.0265462604990784</c:v>
                </c:pt>
                <c:pt idx="149">
                  <c:v>-0.0265472756755206</c:v>
                </c:pt>
                <c:pt idx="150">
                  <c:v>-0.0265500064598556</c:v>
                </c:pt>
                <c:pt idx="151">
                  <c:v>-0.0265538832720589</c:v>
                </c:pt>
                <c:pt idx="152">
                  <c:v>-0.026552677897913</c:v>
                </c:pt>
                <c:pt idx="153">
                  <c:v>-0.0265531890423169</c:v>
                </c:pt>
                <c:pt idx="154">
                  <c:v>-0.0265601288809937</c:v>
                </c:pt>
                <c:pt idx="155">
                  <c:v>-0.0265594980247677</c:v>
                </c:pt>
                <c:pt idx="156">
                  <c:v>-0.0265582928971505</c:v>
                </c:pt>
                <c:pt idx="157">
                  <c:v>-0.0265568952850168</c:v>
                </c:pt>
                <c:pt idx="158">
                  <c:v>-0.0265623198431915</c:v>
                </c:pt>
                <c:pt idx="159">
                  <c:v>-0.0265601568808397</c:v>
                </c:pt>
                <c:pt idx="160">
                  <c:v>-0.026564821626924</c:v>
                </c:pt>
                <c:pt idx="161">
                  <c:v>-0.0265622744984847</c:v>
                </c:pt>
                <c:pt idx="162">
                  <c:v>-0.0265663689982026</c:v>
                </c:pt>
                <c:pt idx="163">
                  <c:v>-0.0265702750915408</c:v>
                </c:pt>
                <c:pt idx="164">
                  <c:v>-0.0265739924569745</c:v>
                </c:pt>
                <c:pt idx="165">
                  <c:v>-0.026570292735815</c:v>
                </c:pt>
                <c:pt idx="166">
                  <c:v>-0.0265806675536531</c:v>
                </c:pt>
                <c:pt idx="167">
                  <c:v>-0.0265763908479996</c:v>
                </c:pt>
                <c:pt idx="168">
                  <c:v>-0.0265791549377312</c:v>
                </c:pt>
                <c:pt idx="169">
                  <c:v>-0.0265817286810483</c:v>
                </c:pt>
                <c:pt idx="170">
                  <c:v>-0.0265839192995921</c:v>
                </c:pt>
                <c:pt idx="171">
                  <c:v>-0.0265861114733198</c:v>
                </c:pt>
                <c:pt idx="172">
                  <c:v>-0.0265879198521686</c:v>
                </c:pt>
                <c:pt idx="173">
                  <c:v>-0.026589536712843</c:v>
                </c:pt>
                <c:pt idx="174">
                  <c:v>-0.026598213249797</c:v>
                </c:pt>
                <c:pt idx="175">
                  <c:v>-0.0265923878745675</c:v>
                </c:pt>
                <c:pt idx="176">
                  <c:v>-0.0265934289197191</c:v>
                </c:pt>
                <c:pt idx="177">
                  <c:v>-0.0266015358485636</c:v>
                </c:pt>
                <c:pt idx="178">
                  <c:v>-0.0266021941001793</c:v>
                </c:pt>
                <c:pt idx="179">
                  <c:v>-0.026602852743805</c:v>
                </c:pt>
                <c:pt idx="180">
                  <c:v>-0.0266031252497221</c:v>
                </c:pt>
                <c:pt idx="181">
                  <c:v>-0.0266104712422338</c:v>
                </c:pt>
                <c:pt idx="182">
                  <c:v>-0.0266105526359784</c:v>
                </c:pt>
                <c:pt idx="183">
                  <c:v>-0.0266104405990984</c:v>
                </c:pt>
                <c:pt idx="184">
                  <c:v>-0.0266172139194938</c:v>
                </c:pt>
                <c:pt idx="185">
                  <c:v>-0.0266153611149501</c:v>
                </c:pt>
                <c:pt idx="186">
                  <c:v>-0.0266119586488865</c:v>
                </c:pt>
                <c:pt idx="187">
                  <c:v>-0.0266072000232824</c:v>
                </c:pt>
                <c:pt idx="188">
                  <c:v>-0.0266193175616183</c:v>
                </c:pt>
                <c:pt idx="189">
                  <c:v>-0.0266109602800849</c:v>
                </c:pt>
                <c:pt idx="190">
                  <c:v>-0.0266254095376774</c:v>
                </c:pt>
                <c:pt idx="191">
                  <c:v>-0.0266262708654996</c:v>
                </c:pt>
                <c:pt idx="192">
                  <c:v>-0.0266281026657244</c:v>
                </c:pt>
              </c:numCache>
            </c:numRef>
          </c:yVal>
          <c:smooth val="1"/>
        </c:ser>
        <c:ser>
          <c:idx val="3"/>
          <c:order val="2"/>
          <c:tx>
            <c:strRef>
              <c:f>PERCENT!$K$3</c:f>
              <c:strCache>
                <c:ptCount val="1"/>
                <c:pt idx="0">
                  <c:v>O2M</c:v>
                </c:pt>
              </c:strCache>
            </c:strRef>
          </c:tx>
          <c:spPr>
            <a:ln w="38119">
              <a:solidFill>
                <a:srgbClr val="339966"/>
              </a:solidFill>
              <a:prstDash val="solid"/>
            </a:ln>
          </c:spPr>
          <c:marker>
            <c:symbol val="none"/>
          </c:marker>
          <c:xVal>
            <c:numRef>
              <c:f>PERCENT!$G$4:$G$196</c:f>
              <c:numCache>
                <c:formatCode>General</c:formatCode>
                <c:ptCount val="193"/>
                <c:pt idx="0">
                  <c:v>6.0</c:v>
                </c:pt>
                <c:pt idx="1">
                  <c:v>6.25</c:v>
                </c:pt>
                <c:pt idx="2">
                  <c:v>6.5</c:v>
                </c:pt>
                <c:pt idx="3">
                  <c:v>6.75</c:v>
                </c:pt>
                <c:pt idx="4">
                  <c:v>7.0</c:v>
                </c:pt>
                <c:pt idx="5">
                  <c:v>7.25</c:v>
                </c:pt>
                <c:pt idx="6">
                  <c:v>7.5</c:v>
                </c:pt>
                <c:pt idx="7">
                  <c:v>7.75</c:v>
                </c:pt>
                <c:pt idx="8">
                  <c:v>8.0</c:v>
                </c:pt>
                <c:pt idx="9">
                  <c:v>8.25</c:v>
                </c:pt>
                <c:pt idx="10">
                  <c:v>8.5</c:v>
                </c:pt>
                <c:pt idx="11">
                  <c:v>8.75</c:v>
                </c:pt>
                <c:pt idx="12">
                  <c:v>9.0</c:v>
                </c:pt>
                <c:pt idx="13">
                  <c:v>9.25</c:v>
                </c:pt>
                <c:pt idx="14">
                  <c:v>9.5</c:v>
                </c:pt>
                <c:pt idx="15">
                  <c:v>9.75</c:v>
                </c:pt>
                <c:pt idx="16">
                  <c:v>10.0</c:v>
                </c:pt>
                <c:pt idx="17">
                  <c:v>10.25</c:v>
                </c:pt>
                <c:pt idx="18">
                  <c:v>10.5</c:v>
                </c:pt>
                <c:pt idx="19">
                  <c:v>10.75</c:v>
                </c:pt>
                <c:pt idx="20">
                  <c:v>11.0</c:v>
                </c:pt>
                <c:pt idx="21">
                  <c:v>11.25</c:v>
                </c:pt>
                <c:pt idx="22">
                  <c:v>11.5</c:v>
                </c:pt>
                <c:pt idx="23">
                  <c:v>11.75</c:v>
                </c:pt>
                <c:pt idx="24">
                  <c:v>12.0</c:v>
                </c:pt>
                <c:pt idx="25">
                  <c:v>12.25</c:v>
                </c:pt>
                <c:pt idx="26">
                  <c:v>12.5</c:v>
                </c:pt>
                <c:pt idx="27">
                  <c:v>12.75</c:v>
                </c:pt>
                <c:pt idx="28">
                  <c:v>13.0</c:v>
                </c:pt>
                <c:pt idx="29">
                  <c:v>13.25</c:v>
                </c:pt>
                <c:pt idx="30">
                  <c:v>13.5</c:v>
                </c:pt>
                <c:pt idx="31">
                  <c:v>13.75</c:v>
                </c:pt>
                <c:pt idx="32">
                  <c:v>14.0</c:v>
                </c:pt>
                <c:pt idx="33">
                  <c:v>14.25</c:v>
                </c:pt>
                <c:pt idx="34">
                  <c:v>14.5</c:v>
                </c:pt>
                <c:pt idx="35">
                  <c:v>14.75</c:v>
                </c:pt>
                <c:pt idx="36">
                  <c:v>15.0</c:v>
                </c:pt>
                <c:pt idx="37">
                  <c:v>15.25</c:v>
                </c:pt>
                <c:pt idx="38">
                  <c:v>15.5</c:v>
                </c:pt>
                <c:pt idx="39">
                  <c:v>15.75</c:v>
                </c:pt>
                <c:pt idx="40">
                  <c:v>16.0</c:v>
                </c:pt>
                <c:pt idx="41">
                  <c:v>16.25</c:v>
                </c:pt>
                <c:pt idx="42">
                  <c:v>16.5</c:v>
                </c:pt>
                <c:pt idx="43">
                  <c:v>16.75</c:v>
                </c:pt>
                <c:pt idx="44">
                  <c:v>17.0</c:v>
                </c:pt>
                <c:pt idx="45">
                  <c:v>17.25</c:v>
                </c:pt>
                <c:pt idx="46">
                  <c:v>17.5</c:v>
                </c:pt>
                <c:pt idx="47">
                  <c:v>17.75</c:v>
                </c:pt>
                <c:pt idx="48">
                  <c:v>18.0</c:v>
                </c:pt>
                <c:pt idx="49">
                  <c:v>18.25</c:v>
                </c:pt>
                <c:pt idx="50">
                  <c:v>18.5</c:v>
                </c:pt>
                <c:pt idx="51">
                  <c:v>18.75</c:v>
                </c:pt>
                <c:pt idx="52">
                  <c:v>19.0</c:v>
                </c:pt>
                <c:pt idx="53">
                  <c:v>19.25</c:v>
                </c:pt>
                <c:pt idx="54">
                  <c:v>19.5</c:v>
                </c:pt>
                <c:pt idx="55">
                  <c:v>19.75</c:v>
                </c:pt>
                <c:pt idx="56">
                  <c:v>20.0</c:v>
                </c:pt>
                <c:pt idx="57">
                  <c:v>20.25</c:v>
                </c:pt>
                <c:pt idx="58">
                  <c:v>20.5</c:v>
                </c:pt>
                <c:pt idx="59">
                  <c:v>20.75</c:v>
                </c:pt>
                <c:pt idx="60">
                  <c:v>21.0</c:v>
                </c:pt>
                <c:pt idx="61">
                  <c:v>21.25</c:v>
                </c:pt>
                <c:pt idx="62">
                  <c:v>21.5</c:v>
                </c:pt>
                <c:pt idx="63">
                  <c:v>21.75</c:v>
                </c:pt>
                <c:pt idx="64">
                  <c:v>22.0</c:v>
                </c:pt>
                <c:pt idx="65">
                  <c:v>22.25</c:v>
                </c:pt>
                <c:pt idx="66">
                  <c:v>22.5</c:v>
                </c:pt>
                <c:pt idx="67">
                  <c:v>22.75</c:v>
                </c:pt>
                <c:pt idx="68">
                  <c:v>23.0</c:v>
                </c:pt>
                <c:pt idx="69">
                  <c:v>23.25</c:v>
                </c:pt>
                <c:pt idx="70">
                  <c:v>23.5</c:v>
                </c:pt>
                <c:pt idx="71">
                  <c:v>23.75</c:v>
                </c:pt>
                <c:pt idx="72">
                  <c:v>24.0</c:v>
                </c:pt>
                <c:pt idx="73">
                  <c:v>24.25</c:v>
                </c:pt>
                <c:pt idx="74">
                  <c:v>24.5</c:v>
                </c:pt>
                <c:pt idx="75">
                  <c:v>24.75</c:v>
                </c:pt>
                <c:pt idx="76">
                  <c:v>25.0</c:v>
                </c:pt>
                <c:pt idx="77">
                  <c:v>25.25</c:v>
                </c:pt>
                <c:pt idx="78">
                  <c:v>25.5</c:v>
                </c:pt>
                <c:pt idx="79">
                  <c:v>25.75</c:v>
                </c:pt>
                <c:pt idx="80">
                  <c:v>26.0</c:v>
                </c:pt>
                <c:pt idx="81">
                  <c:v>26.25</c:v>
                </c:pt>
                <c:pt idx="82">
                  <c:v>26.5</c:v>
                </c:pt>
                <c:pt idx="83">
                  <c:v>26.75</c:v>
                </c:pt>
                <c:pt idx="84">
                  <c:v>27.0</c:v>
                </c:pt>
                <c:pt idx="85">
                  <c:v>27.25</c:v>
                </c:pt>
                <c:pt idx="86">
                  <c:v>27.5</c:v>
                </c:pt>
                <c:pt idx="87">
                  <c:v>27.75</c:v>
                </c:pt>
                <c:pt idx="88">
                  <c:v>28.0</c:v>
                </c:pt>
                <c:pt idx="89">
                  <c:v>28.25</c:v>
                </c:pt>
                <c:pt idx="90">
                  <c:v>28.5</c:v>
                </c:pt>
                <c:pt idx="91">
                  <c:v>28.75</c:v>
                </c:pt>
                <c:pt idx="92">
                  <c:v>29.0</c:v>
                </c:pt>
                <c:pt idx="93">
                  <c:v>29.25</c:v>
                </c:pt>
                <c:pt idx="94">
                  <c:v>29.5</c:v>
                </c:pt>
                <c:pt idx="95">
                  <c:v>29.75</c:v>
                </c:pt>
                <c:pt idx="96">
                  <c:v>30.0</c:v>
                </c:pt>
                <c:pt idx="97">
                  <c:v>30.25</c:v>
                </c:pt>
                <c:pt idx="98">
                  <c:v>30.5</c:v>
                </c:pt>
                <c:pt idx="99">
                  <c:v>30.75</c:v>
                </c:pt>
                <c:pt idx="100">
                  <c:v>31.0</c:v>
                </c:pt>
                <c:pt idx="101">
                  <c:v>31.25</c:v>
                </c:pt>
                <c:pt idx="102">
                  <c:v>31.5</c:v>
                </c:pt>
                <c:pt idx="103">
                  <c:v>31.75</c:v>
                </c:pt>
                <c:pt idx="104">
                  <c:v>32.0</c:v>
                </c:pt>
                <c:pt idx="105">
                  <c:v>32.25</c:v>
                </c:pt>
                <c:pt idx="106">
                  <c:v>32.5</c:v>
                </c:pt>
                <c:pt idx="107">
                  <c:v>32.75</c:v>
                </c:pt>
                <c:pt idx="108">
                  <c:v>33.0</c:v>
                </c:pt>
                <c:pt idx="109">
                  <c:v>33.25</c:v>
                </c:pt>
                <c:pt idx="110">
                  <c:v>33.5</c:v>
                </c:pt>
                <c:pt idx="111">
                  <c:v>33.75</c:v>
                </c:pt>
                <c:pt idx="112">
                  <c:v>34.0</c:v>
                </c:pt>
                <c:pt idx="113">
                  <c:v>34.25</c:v>
                </c:pt>
                <c:pt idx="114">
                  <c:v>34.5</c:v>
                </c:pt>
                <c:pt idx="115">
                  <c:v>34.75</c:v>
                </c:pt>
                <c:pt idx="116">
                  <c:v>35.0</c:v>
                </c:pt>
                <c:pt idx="117">
                  <c:v>35.25</c:v>
                </c:pt>
                <c:pt idx="118">
                  <c:v>35.5</c:v>
                </c:pt>
                <c:pt idx="119">
                  <c:v>35.75</c:v>
                </c:pt>
                <c:pt idx="120">
                  <c:v>36.0</c:v>
                </c:pt>
                <c:pt idx="121">
                  <c:v>36.25</c:v>
                </c:pt>
                <c:pt idx="122">
                  <c:v>36.5</c:v>
                </c:pt>
                <c:pt idx="123">
                  <c:v>36.75</c:v>
                </c:pt>
                <c:pt idx="124">
                  <c:v>37.0</c:v>
                </c:pt>
                <c:pt idx="125">
                  <c:v>37.25</c:v>
                </c:pt>
                <c:pt idx="126">
                  <c:v>37.5</c:v>
                </c:pt>
                <c:pt idx="127">
                  <c:v>37.75</c:v>
                </c:pt>
                <c:pt idx="128">
                  <c:v>38.0</c:v>
                </c:pt>
                <c:pt idx="129">
                  <c:v>38.25</c:v>
                </c:pt>
                <c:pt idx="130">
                  <c:v>38.5</c:v>
                </c:pt>
                <c:pt idx="131">
                  <c:v>38.75</c:v>
                </c:pt>
                <c:pt idx="132">
                  <c:v>39.0</c:v>
                </c:pt>
                <c:pt idx="133">
                  <c:v>39.25</c:v>
                </c:pt>
                <c:pt idx="134">
                  <c:v>39.5</c:v>
                </c:pt>
                <c:pt idx="135">
                  <c:v>39.75</c:v>
                </c:pt>
                <c:pt idx="136">
                  <c:v>40.0</c:v>
                </c:pt>
                <c:pt idx="137">
                  <c:v>40.25</c:v>
                </c:pt>
                <c:pt idx="138">
                  <c:v>40.5</c:v>
                </c:pt>
                <c:pt idx="139">
                  <c:v>40.75</c:v>
                </c:pt>
                <c:pt idx="140">
                  <c:v>41.0</c:v>
                </c:pt>
                <c:pt idx="141">
                  <c:v>41.25</c:v>
                </c:pt>
                <c:pt idx="142">
                  <c:v>41.5</c:v>
                </c:pt>
                <c:pt idx="143">
                  <c:v>41.75</c:v>
                </c:pt>
                <c:pt idx="144">
                  <c:v>42.0</c:v>
                </c:pt>
                <c:pt idx="145">
                  <c:v>42.25</c:v>
                </c:pt>
                <c:pt idx="146">
                  <c:v>42.5</c:v>
                </c:pt>
                <c:pt idx="147">
                  <c:v>42.75</c:v>
                </c:pt>
                <c:pt idx="148">
                  <c:v>43.0</c:v>
                </c:pt>
                <c:pt idx="149">
                  <c:v>43.25</c:v>
                </c:pt>
                <c:pt idx="150">
                  <c:v>43.5</c:v>
                </c:pt>
                <c:pt idx="151">
                  <c:v>43.75</c:v>
                </c:pt>
                <c:pt idx="152">
                  <c:v>44.0</c:v>
                </c:pt>
                <c:pt idx="153">
                  <c:v>44.25</c:v>
                </c:pt>
                <c:pt idx="154">
                  <c:v>44.5</c:v>
                </c:pt>
                <c:pt idx="155">
                  <c:v>44.75</c:v>
                </c:pt>
                <c:pt idx="156">
                  <c:v>45.0</c:v>
                </c:pt>
                <c:pt idx="157">
                  <c:v>45.25</c:v>
                </c:pt>
                <c:pt idx="158">
                  <c:v>45.5</c:v>
                </c:pt>
                <c:pt idx="159">
                  <c:v>45.75</c:v>
                </c:pt>
                <c:pt idx="160">
                  <c:v>46.0</c:v>
                </c:pt>
                <c:pt idx="161">
                  <c:v>46.25</c:v>
                </c:pt>
                <c:pt idx="162">
                  <c:v>46.5</c:v>
                </c:pt>
                <c:pt idx="163">
                  <c:v>46.75</c:v>
                </c:pt>
                <c:pt idx="164">
                  <c:v>47.0</c:v>
                </c:pt>
                <c:pt idx="165">
                  <c:v>47.25</c:v>
                </c:pt>
                <c:pt idx="166">
                  <c:v>47.5</c:v>
                </c:pt>
                <c:pt idx="167">
                  <c:v>47.75</c:v>
                </c:pt>
                <c:pt idx="168">
                  <c:v>48.0</c:v>
                </c:pt>
                <c:pt idx="169">
                  <c:v>48.25</c:v>
                </c:pt>
                <c:pt idx="170">
                  <c:v>48.5</c:v>
                </c:pt>
                <c:pt idx="171">
                  <c:v>48.75</c:v>
                </c:pt>
                <c:pt idx="172">
                  <c:v>49.0</c:v>
                </c:pt>
                <c:pt idx="173">
                  <c:v>49.25</c:v>
                </c:pt>
                <c:pt idx="174">
                  <c:v>49.5</c:v>
                </c:pt>
                <c:pt idx="175">
                  <c:v>49.75</c:v>
                </c:pt>
                <c:pt idx="176">
                  <c:v>50.0</c:v>
                </c:pt>
                <c:pt idx="177">
                  <c:v>50.25</c:v>
                </c:pt>
                <c:pt idx="178">
                  <c:v>50.5</c:v>
                </c:pt>
                <c:pt idx="179">
                  <c:v>50.75</c:v>
                </c:pt>
                <c:pt idx="180">
                  <c:v>51.0</c:v>
                </c:pt>
                <c:pt idx="181">
                  <c:v>51.25</c:v>
                </c:pt>
                <c:pt idx="182">
                  <c:v>51.5</c:v>
                </c:pt>
                <c:pt idx="183">
                  <c:v>51.75</c:v>
                </c:pt>
                <c:pt idx="184">
                  <c:v>52.0</c:v>
                </c:pt>
                <c:pt idx="185">
                  <c:v>52.25</c:v>
                </c:pt>
                <c:pt idx="186">
                  <c:v>52.5</c:v>
                </c:pt>
                <c:pt idx="187">
                  <c:v>52.75</c:v>
                </c:pt>
                <c:pt idx="188">
                  <c:v>53.0</c:v>
                </c:pt>
                <c:pt idx="189">
                  <c:v>53.25</c:v>
                </c:pt>
                <c:pt idx="190">
                  <c:v>53.5</c:v>
                </c:pt>
                <c:pt idx="191">
                  <c:v>53.75</c:v>
                </c:pt>
                <c:pt idx="192">
                  <c:v>54.0</c:v>
                </c:pt>
              </c:numCache>
            </c:numRef>
          </c:xVal>
          <c:yVal>
            <c:numRef>
              <c:f>PERCENT!$K$4:$K$196</c:f>
              <c:numCache>
                <c:formatCode>General</c:formatCode>
                <c:ptCount val="193"/>
                <c:pt idx="0">
                  <c:v>0.0</c:v>
                </c:pt>
                <c:pt idx="1">
                  <c:v>-0.0364696960439347</c:v>
                </c:pt>
                <c:pt idx="2">
                  <c:v>-0.0553713781123867</c:v>
                </c:pt>
                <c:pt idx="3">
                  <c:v>-0.072668394121762</c:v>
                </c:pt>
                <c:pt idx="4">
                  <c:v>-0.0872141520991538</c:v>
                </c:pt>
                <c:pt idx="5">
                  <c:v>-0.0987857880371707</c:v>
                </c:pt>
                <c:pt idx="6">
                  <c:v>-0.10748492436677</c:v>
                </c:pt>
                <c:pt idx="7">
                  <c:v>-0.113423679806196</c:v>
                </c:pt>
                <c:pt idx="8">
                  <c:v>-0.11695500792951</c:v>
                </c:pt>
                <c:pt idx="9">
                  <c:v>-0.118772255166724</c:v>
                </c:pt>
                <c:pt idx="10">
                  <c:v>-0.119687878840532</c:v>
                </c:pt>
                <c:pt idx="11">
                  <c:v>-0.120355881432468</c:v>
                </c:pt>
                <c:pt idx="12">
                  <c:v>-0.121159166851895</c:v>
                </c:pt>
                <c:pt idx="13">
                  <c:v>-0.122228505245138</c:v>
                </c:pt>
                <c:pt idx="14">
                  <c:v>-0.123540592532058</c:v>
                </c:pt>
                <c:pt idx="15">
                  <c:v>-0.125006404301909</c:v>
                </c:pt>
                <c:pt idx="16">
                  <c:v>-0.126533224188561</c:v>
                </c:pt>
                <c:pt idx="17">
                  <c:v>-0.128047790450766</c:v>
                </c:pt>
                <c:pt idx="18">
                  <c:v>-0.129504753425376</c:v>
                </c:pt>
                <c:pt idx="19">
                  <c:v>-0.130876360639313</c:v>
                </c:pt>
                <c:pt idx="20">
                  <c:v>-0.132153267835936</c:v>
                </c:pt>
                <c:pt idx="21">
                  <c:v>-0.133346463122904</c:v>
                </c:pt>
                <c:pt idx="22">
                  <c:v>-0.134437048683356</c:v>
                </c:pt>
                <c:pt idx="23">
                  <c:v>-0.135451724329017</c:v>
                </c:pt>
                <c:pt idx="24">
                  <c:v>-0.136392740860322</c:v>
                </c:pt>
                <c:pt idx="25">
                  <c:v>-0.137255968193407</c:v>
                </c:pt>
                <c:pt idx="26">
                  <c:v>-0.138061370353156</c:v>
                </c:pt>
                <c:pt idx="27">
                  <c:v>-0.138803598874057</c:v>
                </c:pt>
                <c:pt idx="28">
                  <c:v>-0.139490364572255</c:v>
                </c:pt>
                <c:pt idx="29">
                  <c:v>-0.140117288766958</c:v>
                </c:pt>
                <c:pt idx="30">
                  <c:v>-0.140691619269967</c:v>
                </c:pt>
                <c:pt idx="31">
                  <c:v>-0.141223308590301</c:v>
                </c:pt>
                <c:pt idx="32">
                  <c:v>-0.141699718086868</c:v>
                </c:pt>
                <c:pt idx="33">
                  <c:v>-0.142123506485209</c:v>
                </c:pt>
                <c:pt idx="34">
                  <c:v>-0.142511733750533</c:v>
                </c:pt>
                <c:pt idx="35">
                  <c:v>-0.142854907973061</c:v>
                </c:pt>
                <c:pt idx="36">
                  <c:v>-0.143148254327378</c:v>
                </c:pt>
                <c:pt idx="37">
                  <c:v>-0.143395820693786</c:v>
                </c:pt>
                <c:pt idx="38">
                  <c:v>-0.143616616143921</c:v>
                </c:pt>
                <c:pt idx="39">
                  <c:v>-0.143801965230537</c:v>
                </c:pt>
                <c:pt idx="40">
                  <c:v>-0.143947639027539</c:v>
                </c:pt>
                <c:pt idx="41">
                  <c:v>-0.144067543781139</c:v>
                </c:pt>
                <c:pt idx="42">
                  <c:v>-0.144165591302155</c:v>
                </c:pt>
                <c:pt idx="43">
                  <c:v>-0.144232897941111</c:v>
                </c:pt>
                <c:pt idx="44">
                  <c:v>-0.144286868983761</c:v>
                </c:pt>
                <c:pt idx="45">
                  <c:v>-0.144323631704192</c:v>
                </c:pt>
                <c:pt idx="46">
                  <c:v>-0.144350746541087</c:v>
                </c:pt>
                <c:pt idx="47">
                  <c:v>-0.144373533825822</c:v>
                </c:pt>
                <c:pt idx="48">
                  <c:v>-0.144389967119621</c:v>
                </c:pt>
                <c:pt idx="49">
                  <c:v>-0.144407218180629</c:v>
                </c:pt>
                <c:pt idx="50">
                  <c:v>-0.14442935078709</c:v>
                </c:pt>
                <c:pt idx="51">
                  <c:v>-0.144455178725784</c:v>
                </c:pt>
                <c:pt idx="52">
                  <c:v>-0.144496029410696</c:v>
                </c:pt>
                <c:pt idx="53">
                  <c:v>-0.144549676912901</c:v>
                </c:pt>
                <c:pt idx="54">
                  <c:v>-0.144615205580083</c:v>
                </c:pt>
                <c:pt idx="55">
                  <c:v>-0.144699870426718</c:v>
                </c:pt>
                <c:pt idx="56">
                  <c:v>-0.144775673489613</c:v>
                </c:pt>
                <c:pt idx="57">
                  <c:v>-0.144855006383367</c:v>
                </c:pt>
                <c:pt idx="58">
                  <c:v>-0.144933357677561</c:v>
                </c:pt>
                <c:pt idx="59">
                  <c:v>-0.145020141686345</c:v>
                </c:pt>
                <c:pt idx="60">
                  <c:v>-0.14509554233356</c:v>
                </c:pt>
                <c:pt idx="61">
                  <c:v>-0.145174169444343</c:v>
                </c:pt>
                <c:pt idx="62">
                  <c:v>-0.145249758014842</c:v>
                </c:pt>
                <c:pt idx="63">
                  <c:v>-0.145335907165873</c:v>
                </c:pt>
                <c:pt idx="64">
                  <c:v>-0.145412736195598</c:v>
                </c:pt>
                <c:pt idx="65">
                  <c:v>-0.145493852579563</c:v>
                </c:pt>
                <c:pt idx="66">
                  <c:v>-0.145571902760707</c:v>
                </c:pt>
                <c:pt idx="67">
                  <c:v>-0.145655312628912</c:v>
                </c:pt>
                <c:pt idx="68">
                  <c:v>-0.145735645403875</c:v>
                </c:pt>
                <c:pt idx="69">
                  <c:v>-0.145813963784478</c:v>
                </c:pt>
                <c:pt idx="70">
                  <c:v>-0.145897644191714</c:v>
                </c:pt>
                <c:pt idx="71">
                  <c:v>-0.145978226325009</c:v>
                </c:pt>
                <c:pt idx="72">
                  <c:v>-0.146057858025194</c:v>
                </c:pt>
                <c:pt idx="73">
                  <c:v>-0.146135453448518</c:v>
                </c:pt>
                <c:pt idx="74">
                  <c:v>-0.146224737746696</c:v>
                </c:pt>
                <c:pt idx="75">
                  <c:v>-0.146305659761866</c:v>
                </c:pt>
                <c:pt idx="76">
                  <c:v>-0.146384532059177</c:v>
                </c:pt>
                <c:pt idx="77">
                  <c:v>-0.146468771346262</c:v>
                </c:pt>
                <c:pt idx="78">
                  <c:v>-0.146544614264379</c:v>
                </c:pt>
                <c:pt idx="79">
                  <c:v>-0.146632166729867</c:v>
                </c:pt>
                <c:pt idx="80">
                  <c:v>-0.146711309523809</c:v>
                </c:pt>
                <c:pt idx="81">
                  <c:v>-0.146789468981744</c:v>
                </c:pt>
                <c:pt idx="82">
                  <c:v>-0.146871903381787</c:v>
                </c:pt>
                <c:pt idx="83">
                  <c:v>-0.146960806972288</c:v>
                </c:pt>
                <c:pt idx="84">
                  <c:v>-0.147033809793799</c:v>
                </c:pt>
                <c:pt idx="85">
                  <c:v>-0.147126007763511</c:v>
                </c:pt>
                <c:pt idx="86">
                  <c:v>-0.147203382234306</c:v>
                </c:pt>
                <c:pt idx="87">
                  <c:v>-0.147285025598864</c:v>
                </c:pt>
                <c:pt idx="88">
                  <c:v>-0.147373144374229</c:v>
                </c:pt>
                <c:pt idx="89">
                  <c:v>-0.147438439494497</c:v>
                </c:pt>
                <c:pt idx="90">
                  <c:v>-0.147493618964214</c:v>
                </c:pt>
                <c:pt idx="91">
                  <c:v>-0.147507355528438</c:v>
                </c:pt>
                <c:pt idx="92">
                  <c:v>-0.147525760843518</c:v>
                </c:pt>
                <c:pt idx="93">
                  <c:v>-0.147525879762101</c:v>
                </c:pt>
                <c:pt idx="94">
                  <c:v>-0.147506593143131</c:v>
                </c:pt>
                <c:pt idx="95">
                  <c:v>-0.147457944625529</c:v>
                </c:pt>
                <c:pt idx="96">
                  <c:v>-0.147373311253812</c:v>
                </c:pt>
                <c:pt idx="97">
                  <c:v>-0.147247215001161</c:v>
                </c:pt>
                <c:pt idx="98">
                  <c:v>-0.147076443805416</c:v>
                </c:pt>
                <c:pt idx="99">
                  <c:v>-0.146857857041289</c:v>
                </c:pt>
                <c:pt idx="100">
                  <c:v>-0.146591690844375</c:v>
                </c:pt>
                <c:pt idx="101">
                  <c:v>-0.146280429959738</c:v>
                </c:pt>
                <c:pt idx="102">
                  <c:v>-0.145920217250203</c:v>
                </c:pt>
                <c:pt idx="103">
                  <c:v>-0.14551902431029</c:v>
                </c:pt>
                <c:pt idx="104">
                  <c:v>-0.14508785764235</c:v>
                </c:pt>
                <c:pt idx="105">
                  <c:v>-0.14461437898787</c:v>
                </c:pt>
                <c:pt idx="106">
                  <c:v>-0.144124300070456</c:v>
                </c:pt>
                <c:pt idx="107">
                  <c:v>-0.143610364413244</c:v>
                </c:pt>
                <c:pt idx="108">
                  <c:v>-0.143091655266758</c:v>
                </c:pt>
                <c:pt idx="109">
                  <c:v>-0.142584975742315</c:v>
                </c:pt>
                <c:pt idx="110">
                  <c:v>-0.142065903593132</c:v>
                </c:pt>
                <c:pt idx="111">
                  <c:v>-0.141569060773481</c:v>
                </c:pt>
                <c:pt idx="112">
                  <c:v>-0.14108894497877</c:v>
                </c:pt>
                <c:pt idx="113">
                  <c:v>-0.14063166252518</c:v>
                </c:pt>
                <c:pt idx="114">
                  <c:v>-0.140195977610954</c:v>
                </c:pt>
                <c:pt idx="115">
                  <c:v>-0.139793311999061</c:v>
                </c:pt>
                <c:pt idx="116">
                  <c:v>-0.139408830864016</c:v>
                </c:pt>
                <c:pt idx="117">
                  <c:v>-0.139046683622983</c:v>
                </c:pt>
                <c:pt idx="118">
                  <c:v>-0.138711047951126</c:v>
                </c:pt>
                <c:pt idx="119">
                  <c:v>-0.138408152508126</c:v>
                </c:pt>
                <c:pt idx="120">
                  <c:v>-0.13811394748202</c:v>
                </c:pt>
                <c:pt idx="121">
                  <c:v>-0.137853627861744</c:v>
                </c:pt>
                <c:pt idx="122">
                  <c:v>-0.137612533613937</c:v>
                </c:pt>
                <c:pt idx="123">
                  <c:v>-0.137388637359428</c:v>
                </c:pt>
                <c:pt idx="124">
                  <c:v>-0.137193520140105</c:v>
                </c:pt>
                <c:pt idx="125">
                  <c:v>-0.136999985417001</c:v>
                </c:pt>
                <c:pt idx="126">
                  <c:v>-0.136833209482595</c:v>
                </c:pt>
                <c:pt idx="127">
                  <c:v>-0.136673314602652</c:v>
                </c:pt>
                <c:pt idx="128">
                  <c:v>-0.13653286794648</c:v>
                </c:pt>
                <c:pt idx="129">
                  <c:v>-0.136392032659703</c:v>
                </c:pt>
                <c:pt idx="130">
                  <c:v>-0.136265346994456</c:v>
                </c:pt>
                <c:pt idx="131">
                  <c:v>-0.13614652566881</c:v>
                </c:pt>
                <c:pt idx="132">
                  <c:v>-0.136037529591475</c:v>
                </c:pt>
                <c:pt idx="133">
                  <c:v>-0.135932088187018</c:v>
                </c:pt>
                <c:pt idx="134">
                  <c:v>-0.135834121750937</c:v>
                </c:pt>
                <c:pt idx="135">
                  <c:v>-0.135744582624001</c:v>
                </c:pt>
                <c:pt idx="136">
                  <c:v>-0.135660143528259</c:v>
                </c:pt>
                <c:pt idx="137">
                  <c:v>-0.135577483643901</c:v>
                </c:pt>
                <c:pt idx="138">
                  <c:v>-0.135505719770778</c:v>
                </c:pt>
                <c:pt idx="139">
                  <c:v>-0.135441510301428</c:v>
                </c:pt>
                <c:pt idx="140">
                  <c:v>-0.135381523221592</c:v>
                </c:pt>
                <c:pt idx="141">
                  <c:v>-0.135333868977589</c:v>
                </c:pt>
                <c:pt idx="142">
                  <c:v>-0.135288043712085</c:v>
                </c:pt>
                <c:pt idx="143">
                  <c:v>-0.13526358800843</c:v>
                </c:pt>
                <c:pt idx="144">
                  <c:v>-0.135241877101059</c:v>
                </c:pt>
                <c:pt idx="145">
                  <c:v>-0.135230449430148</c:v>
                </c:pt>
                <c:pt idx="146">
                  <c:v>-0.135229301235223</c:v>
                </c:pt>
                <c:pt idx="147">
                  <c:v>-0.135237849388346</c:v>
                </c:pt>
                <c:pt idx="148">
                  <c:v>-0.135256102197006</c:v>
                </c:pt>
                <c:pt idx="149">
                  <c:v>-0.135276306915207</c:v>
                </c:pt>
                <c:pt idx="150">
                  <c:v>-0.135312441681859</c:v>
                </c:pt>
                <c:pt idx="151">
                  <c:v>-0.135368795955882</c:v>
                </c:pt>
                <c:pt idx="152">
                  <c:v>-0.135421530945796</c:v>
                </c:pt>
                <c:pt idx="153">
                  <c:v>-0.135475894391052</c:v>
                </c:pt>
                <c:pt idx="154">
                  <c:v>-0.135533611904231</c:v>
                </c:pt>
                <c:pt idx="155">
                  <c:v>-0.135582243777479</c:v>
                </c:pt>
                <c:pt idx="156">
                  <c:v>-0.135642395357878</c:v>
                </c:pt>
                <c:pt idx="157">
                  <c:v>-0.135694426437328</c:v>
                </c:pt>
                <c:pt idx="158">
                  <c:v>-0.135744552058111</c:v>
                </c:pt>
                <c:pt idx="159">
                  <c:v>-0.135799976929288</c:v>
                </c:pt>
                <c:pt idx="160">
                  <c:v>-0.135853493169458</c:v>
                </c:pt>
                <c:pt idx="161">
                  <c:v>-0.135899841246933</c:v>
                </c:pt>
                <c:pt idx="162">
                  <c:v>-0.135957724821507</c:v>
                </c:pt>
                <c:pt idx="163">
                  <c:v>-0.13600745325466</c:v>
                </c:pt>
                <c:pt idx="164">
                  <c:v>-0.136056240336402</c:v>
                </c:pt>
                <c:pt idx="165">
                  <c:v>-0.136111311890134</c:v>
                </c:pt>
                <c:pt idx="166">
                  <c:v>-0.136164458841904</c:v>
                </c:pt>
                <c:pt idx="167">
                  <c:v>-0.136216661964801</c:v>
                </c:pt>
                <c:pt idx="168">
                  <c:v>-0.136260682678322</c:v>
                </c:pt>
                <c:pt idx="169">
                  <c:v>-0.136310988851889</c:v>
                </c:pt>
                <c:pt idx="170">
                  <c:v>-0.136366598836999</c:v>
                </c:pt>
                <c:pt idx="171">
                  <c:v>-0.136415004129178</c:v>
                </c:pt>
                <c:pt idx="172">
                  <c:v>-0.136461465995145</c:v>
                </c:pt>
                <c:pt idx="173">
                  <c:v>-0.136514219022972</c:v>
                </c:pt>
                <c:pt idx="174">
                  <c:v>-0.13656601693932</c:v>
                </c:pt>
                <c:pt idx="175">
                  <c:v>-0.136610594883178</c:v>
                </c:pt>
                <c:pt idx="176">
                  <c:v>-0.136660474836013</c:v>
                </c:pt>
                <c:pt idx="177">
                  <c:v>-0.136709393644664</c:v>
                </c:pt>
                <c:pt idx="178">
                  <c:v>-0.136764609788504</c:v>
                </c:pt>
                <c:pt idx="179">
                  <c:v>-0.136805333643204</c:v>
                </c:pt>
                <c:pt idx="180">
                  <c:v>-0.136858622768846</c:v>
                </c:pt>
                <c:pt idx="181">
                  <c:v>-0.13691094720779</c:v>
                </c:pt>
                <c:pt idx="182">
                  <c:v>-0.136956031894866</c:v>
                </c:pt>
                <c:pt idx="183">
                  <c:v>-0.137000145412244</c:v>
                </c:pt>
                <c:pt idx="184">
                  <c:v>-0.137049561834115</c:v>
                </c:pt>
                <c:pt idx="185">
                  <c:v>-0.137084748721604</c:v>
                </c:pt>
                <c:pt idx="186">
                  <c:v>-0.13711196956139</c:v>
                </c:pt>
                <c:pt idx="187">
                  <c:v>-0.137117662466168</c:v>
                </c:pt>
                <c:pt idx="188">
                  <c:v>-0.137135330631136</c:v>
                </c:pt>
                <c:pt idx="189">
                  <c:v>-0.137138157176443</c:v>
                </c:pt>
                <c:pt idx="190">
                  <c:v>-0.137138696760102</c:v>
                </c:pt>
                <c:pt idx="191">
                  <c:v>-0.137129664695429</c:v>
                </c:pt>
                <c:pt idx="192">
                  <c:v>-0.137103765818404</c:v>
                </c:pt>
              </c:numCache>
            </c:numRef>
          </c:yVal>
          <c:smooth val="1"/>
        </c:ser>
        <c:axId val="684036936"/>
        <c:axId val="684048072"/>
      </c:scatterChart>
      <c:valAx>
        <c:axId val="684036936"/>
        <c:scaling>
          <c:orientation val="minMax"/>
        </c:scaling>
        <c:axPos val="b"/>
        <c:title>
          <c:tx>
            <c:rich>
              <a:bodyPr/>
              <a:lstStyle/>
              <a:p>
                <a:pPr>
                  <a:defRPr sz="1601" b="1" i="0" u="none" strike="noStrike" baseline="0">
                    <a:solidFill>
                      <a:srgbClr val="000000"/>
                    </a:solidFill>
                    <a:latin typeface="Arial"/>
                    <a:ea typeface="Arial"/>
                    <a:cs typeface="Arial"/>
                  </a:defRPr>
                </a:pPr>
                <a:r>
                  <a:rPr lang="en-US"/>
                  <a:t>Time (hours)</a:t>
                </a:r>
              </a:p>
            </c:rich>
          </c:tx>
          <c:layout>
            <c:manualLayout>
              <c:xMode val="edge"/>
              <c:yMode val="edge"/>
              <c:x val="0.402059302587177"/>
              <c:y val="0.941695445963991"/>
            </c:manualLayout>
          </c:layout>
          <c:spPr>
            <a:noFill/>
            <a:ln w="25413">
              <a:noFill/>
            </a:ln>
          </c:spPr>
        </c:title>
        <c:numFmt formatCode="General" sourceLinked="1"/>
        <c:tickLblPos val="nextTo"/>
        <c:spPr>
          <a:ln w="3177">
            <a:solidFill>
              <a:srgbClr val="808080"/>
            </a:solidFill>
            <a:prstDash val="solid"/>
          </a:ln>
        </c:spPr>
        <c:txPr>
          <a:bodyPr rot="0" vert="horz"/>
          <a:lstStyle/>
          <a:p>
            <a:pPr>
              <a:defRPr sz="1201" b="0" i="0" u="none" strike="noStrike" baseline="0">
                <a:solidFill>
                  <a:srgbClr val="000000"/>
                </a:solidFill>
                <a:latin typeface="Arial"/>
                <a:ea typeface="Arial"/>
                <a:cs typeface="Arial"/>
              </a:defRPr>
            </a:pPr>
            <a:endParaRPr lang="en-US"/>
          </a:p>
        </c:txPr>
        <c:crossAx val="684048072"/>
        <c:crosses val="autoZero"/>
        <c:crossBetween val="midCat"/>
      </c:valAx>
      <c:valAx>
        <c:axId val="684048072"/>
        <c:scaling>
          <c:orientation val="minMax"/>
        </c:scaling>
        <c:axPos val="l"/>
        <c:majorGridlines>
          <c:spPr>
            <a:ln w="3177">
              <a:solidFill>
                <a:srgbClr val="808080"/>
              </a:solidFill>
              <a:prstDash val="solid"/>
            </a:ln>
          </c:spPr>
        </c:majorGridlines>
        <c:title>
          <c:tx>
            <c:rich>
              <a:bodyPr/>
              <a:lstStyle/>
              <a:p>
                <a:pPr>
                  <a:defRPr sz="1601" b="1" i="0" u="none" strike="noStrike" baseline="0">
                    <a:solidFill>
                      <a:srgbClr val="000000"/>
                    </a:solidFill>
                    <a:latin typeface="Arial"/>
                    <a:ea typeface="Arial"/>
                    <a:cs typeface="Arial"/>
                  </a:defRPr>
                </a:pPr>
                <a:r>
                  <a:rPr lang="en-US"/>
                  <a:t>Forecast Uncertainty</a:t>
                </a:r>
              </a:p>
            </c:rich>
          </c:tx>
          <c:spPr>
            <a:noFill/>
            <a:ln w="25413">
              <a:noFill/>
            </a:ln>
          </c:spPr>
        </c:title>
        <c:numFmt formatCode="General" sourceLinked="1"/>
        <c:tickLblPos val="nextTo"/>
        <c:spPr>
          <a:ln w="3177">
            <a:solidFill>
              <a:srgbClr val="808080"/>
            </a:solidFill>
            <a:prstDash val="solid"/>
          </a:ln>
        </c:spPr>
        <c:txPr>
          <a:bodyPr/>
          <a:lstStyle/>
          <a:p>
            <a:pPr>
              <a:defRPr sz="1201">
                <a:latin typeface="Arial" pitchFamily="34" charset="0"/>
                <a:cs typeface="Arial" pitchFamily="34" charset="0"/>
              </a:defRPr>
            </a:pPr>
            <a:endParaRPr lang="en-US"/>
          </a:p>
        </c:txPr>
        <c:crossAx val="684036936"/>
        <c:crosses val="autoZero"/>
        <c:crossBetween val="midCat"/>
      </c:valAx>
      <c:spPr>
        <a:noFill/>
        <a:ln w="25413">
          <a:noFill/>
        </a:ln>
      </c:spPr>
    </c:plotArea>
    <c:plotVisOnly val="1"/>
    <c:dispBlanksAs val="gap"/>
  </c:chart>
  <c:spPr>
    <a:noFill/>
    <a:ln>
      <a:noFill/>
    </a:ln>
  </c:sp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Maximum</a:t>
            </a:r>
            <a:r>
              <a:rPr lang="en-US" baseline="0"/>
              <a:t> Uncertainity</a:t>
            </a:r>
          </a:p>
        </c:rich>
      </c:tx>
      <c:spPr>
        <a:noFill/>
        <a:ln w="25394">
          <a:noFill/>
        </a:ln>
      </c:spPr>
    </c:title>
    <c:view3D>
      <c:depthPercent val="100"/>
      <c:rAngAx val="1"/>
    </c:view3D>
    <c:floor>
      <c:spPr>
        <a:noFill/>
        <a:ln w="3175">
          <a:solidFill>
            <a:srgbClr val="808080"/>
          </a:solidFill>
          <a:prstDash val="solid"/>
        </a:ln>
      </c:spPr>
    </c:floor>
    <c:sideWall>
      <c:spPr>
        <a:noFill/>
        <a:ln w="25400">
          <a:noFill/>
        </a:ln>
      </c:spPr>
    </c:sideWall>
    <c:backWall>
      <c:spPr>
        <a:noFill/>
        <a:ln w="25400">
          <a:noFill/>
        </a:ln>
      </c:spPr>
    </c:backWall>
    <c:plotArea>
      <c:layout>
        <c:manualLayout>
          <c:layoutTarget val="inner"/>
          <c:xMode val="edge"/>
          <c:yMode val="edge"/>
          <c:x val="0.183385579937304"/>
          <c:y val="0.0839506172839506"/>
          <c:w val="0.692789968652037"/>
          <c:h val="0.646913580246913"/>
        </c:manualLayout>
      </c:layout>
      <c:bar3DChart>
        <c:barDir val="col"/>
        <c:grouping val="clustered"/>
        <c:ser>
          <c:idx val="0"/>
          <c:order val="0"/>
          <c:spPr>
            <a:solidFill>
              <a:srgbClr val="F07F09"/>
            </a:solidFill>
            <a:ln w="25394">
              <a:noFill/>
            </a:ln>
          </c:spPr>
          <c:cat>
            <c:strRef>
              <c:f>'Bar graph'!$G$5:$G$12</c:f>
              <c:strCache>
                <c:ptCount val="8"/>
                <c:pt idx="0">
                  <c:v>Temp</c:v>
                </c:pt>
                <c:pt idx="1">
                  <c:v>NOx</c:v>
                </c:pt>
                <c:pt idx="2">
                  <c:v>PHOTO NO2</c:v>
                </c:pt>
                <c:pt idx="3">
                  <c:v>Photo JO1D</c:v>
                </c:pt>
                <c:pt idx="4">
                  <c:v>O3</c:v>
                </c:pt>
                <c:pt idx="5">
                  <c:v>TOL</c:v>
                </c:pt>
                <c:pt idx="6">
                  <c:v>HCHO</c:v>
                </c:pt>
                <c:pt idx="7">
                  <c:v>NONO2</c:v>
                </c:pt>
              </c:strCache>
            </c:strRef>
          </c:cat>
          <c:val>
            <c:numRef>
              <c:f>'Bar graph'!$H$5:$H$12</c:f>
              <c:numCache>
                <c:formatCode>General</c:formatCode>
                <c:ptCount val="8"/>
                <c:pt idx="0">
                  <c:v>0.157870335874956</c:v>
                </c:pt>
                <c:pt idx="1">
                  <c:v>0.336691855583543</c:v>
                </c:pt>
                <c:pt idx="2">
                  <c:v>0.271911694224778</c:v>
                </c:pt>
                <c:pt idx="3">
                  <c:v>0.0267887346245475</c:v>
                </c:pt>
                <c:pt idx="4">
                  <c:v>0.634134945423048</c:v>
                </c:pt>
                <c:pt idx="5">
                  <c:v>0.021014</c:v>
                </c:pt>
                <c:pt idx="6">
                  <c:v>0.0151937</c:v>
                </c:pt>
                <c:pt idx="7">
                  <c:v>0.033882</c:v>
                </c:pt>
              </c:numCache>
            </c:numRef>
          </c:val>
        </c:ser>
        <c:shape val="cylinder"/>
        <c:axId val="684104312"/>
        <c:axId val="684091384"/>
        <c:axId val="0"/>
      </c:bar3DChart>
      <c:catAx>
        <c:axId val="684104312"/>
        <c:scaling>
          <c:orientation val="minMax"/>
        </c:scaling>
        <c:axPos val="b"/>
        <c:numFmt formatCode="General" sourceLinked="1"/>
        <c:tickLblPos val="nextTo"/>
        <c:spPr>
          <a:ln w="3174">
            <a:solidFill>
              <a:srgbClr val="808080"/>
            </a:solidFill>
            <a:prstDash val="solid"/>
          </a:ln>
        </c:spPr>
        <c:txPr>
          <a:bodyPr/>
          <a:lstStyle/>
          <a:p>
            <a:pPr>
              <a:defRPr sz="1600" b="1">
                <a:latin typeface="Arial" pitchFamily="34" charset="0"/>
                <a:cs typeface="Arial" pitchFamily="34" charset="0"/>
              </a:defRPr>
            </a:pPr>
            <a:endParaRPr lang="en-US"/>
          </a:p>
        </c:txPr>
        <c:crossAx val="684091384"/>
        <c:crosses val="autoZero"/>
        <c:auto val="1"/>
        <c:lblAlgn val="ctr"/>
        <c:lblOffset val="100"/>
      </c:catAx>
      <c:valAx>
        <c:axId val="684091384"/>
        <c:scaling>
          <c:orientation val="minMax"/>
        </c:scaling>
        <c:axPos val="l"/>
        <c:majorGridlines>
          <c:spPr>
            <a:ln w="3174">
              <a:solidFill>
                <a:srgbClr val="80808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Uncertainty Two Day Forecast</a:t>
                </a:r>
              </a:p>
            </c:rich>
          </c:tx>
          <c:layout>
            <c:manualLayout>
              <c:xMode val="edge"/>
              <c:yMode val="edge"/>
              <c:x val="0.00173247297156447"/>
              <c:y val="0.156209132395036"/>
            </c:manualLayout>
          </c:layout>
          <c:spPr>
            <a:noFill/>
            <a:ln w="25394">
              <a:noFill/>
            </a:ln>
          </c:spPr>
        </c:title>
        <c:numFmt formatCode="General" sourceLinked="1"/>
        <c:tickLblPos val="nextTo"/>
        <c:spPr>
          <a:ln w="3174">
            <a:solidFill>
              <a:srgbClr val="808080"/>
            </a:solidFill>
            <a:prstDash val="solid"/>
          </a:ln>
        </c:spPr>
        <c:txPr>
          <a:bodyPr/>
          <a:lstStyle/>
          <a:p>
            <a:pPr>
              <a:defRPr sz="1200">
                <a:latin typeface="Arial" pitchFamily="34" charset="0"/>
                <a:cs typeface="Arial" pitchFamily="34" charset="0"/>
              </a:defRPr>
            </a:pPr>
            <a:endParaRPr lang="en-US"/>
          </a:p>
        </c:txPr>
        <c:crossAx val="684104312"/>
        <c:crosses val="autoZero"/>
        <c:crossBetween val="between"/>
      </c:valAx>
      <c:spPr>
        <a:noFill/>
        <a:ln w="25394">
          <a:noFill/>
        </a:ln>
      </c:spPr>
    </c:plotArea>
    <c:legend>
      <c:legendPos val="r"/>
      <c:layout>
        <c:manualLayout>
          <c:xMode val="edge"/>
          <c:yMode val="edge"/>
          <c:x val="0.904388714733542"/>
          <c:y val="0.506172839506173"/>
          <c:w val="0.0846394984326019"/>
          <c:h val="0.0444444444444444"/>
        </c:manualLayout>
      </c:layout>
      <c:spPr>
        <a:noFill/>
        <a:ln w="25394">
          <a:noFill/>
        </a:ln>
      </c:spPr>
    </c:legend>
    <c:plotVisOnly val="1"/>
    <c:dispBlanksAs val="gap"/>
  </c:chart>
  <c:spPr>
    <a:noFill/>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Final Uncertainty</a:t>
            </a:r>
          </a:p>
        </c:rich>
      </c:tx>
      <c:spPr>
        <a:noFill/>
        <a:ln w="25392">
          <a:noFill/>
        </a:ln>
      </c:spPr>
    </c:title>
    <c:view3D>
      <c:depthPercent val="100"/>
      <c:rAngAx val="1"/>
    </c:view3D>
    <c:floor>
      <c:spPr>
        <a:noFill/>
        <a:ln w="3175">
          <a:solidFill>
            <a:srgbClr val="808080"/>
          </a:solidFill>
          <a:prstDash val="solid"/>
        </a:ln>
      </c:spPr>
    </c:floor>
    <c:sideWall>
      <c:spPr>
        <a:noFill/>
        <a:ln w="25400">
          <a:noFill/>
        </a:ln>
      </c:spPr>
    </c:sideWall>
    <c:backWall>
      <c:spPr>
        <a:noFill/>
        <a:ln w="25400">
          <a:noFill/>
        </a:ln>
      </c:spPr>
    </c:backWall>
    <c:plotArea>
      <c:layout>
        <c:manualLayout>
          <c:layoutTarget val="inner"/>
          <c:xMode val="edge"/>
          <c:yMode val="edge"/>
          <c:x val="0.183385579937304"/>
          <c:y val="0.0852130325814536"/>
          <c:w val="0.692789968652037"/>
          <c:h val="0.644110275689223"/>
        </c:manualLayout>
      </c:layout>
      <c:bar3DChart>
        <c:barDir val="col"/>
        <c:grouping val="clustered"/>
        <c:ser>
          <c:idx val="0"/>
          <c:order val="0"/>
          <c:spPr>
            <a:solidFill>
              <a:srgbClr val="F07F09"/>
            </a:solidFill>
            <a:ln w="25392">
              <a:noFill/>
            </a:ln>
          </c:spPr>
          <c:cat>
            <c:strRef>
              <c:f>'Bar graph'!$G$14:$G$21</c:f>
              <c:strCache>
                <c:ptCount val="8"/>
                <c:pt idx="0">
                  <c:v>Temp</c:v>
                </c:pt>
                <c:pt idx="1">
                  <c:v>NOx</c:v>
                </c:pt>
                <c:pt idx="2">
                  <c:v>PHOTO NO2</c:v>
                </c:pt>
                <c:pt idx="3">
                  <c:v>Photo JO1D</c:v>
                </c:pt>
                <c:pt idx="4">
                  <c:v>O3</c:v>
                </c:pt>
                <c:pt idx="5">
                  <c:v>TOL</c:v>
                </c:pt>
                <c:pt idx="6">
                  <c:v>HCHO</c:v>
                </c:pt>
                <c:pt idx="7">
                  <c:v>NONO2</c:v>
                </c:pt>
              </c:strCache>
            </c:strRef>
          </c:cat>
          <c:val>
            <c:numRef>
              <c:f>'Bar graph'!$H$14:$H$21</c:f>
              <c:numCache>
                <c:formatCode>General</c:formatCode>
                <c:ptCount val="8"/>
                <c:pt idx="0">
                  <c:v>0.0370243550607966</c:v>
                </c:pt>
                <c:pt idx="1">
                  <c:v>0.306678517568719</c:v>
                </c:pt>
                <c:pt idx="2">
                  <c:v>0.251171126539949</c:v>
                </c:pt>
                <c:pt idx="3">
                  <c:v>0.0266281026657244</c:v>
                </c:pt>
                <c:pt idx="4">
                  <c:v>0.0233715330647452</c:v>
                </c:pt>
                <c:pt idx="5">
                  <c:v>0.02064</c:v>
                </c:pt>
                <c:pt idx="6">
                  <c:v>0.0011948</c:v>
                </c:pt>
                <c:pt idx="7">
                  <c:v>0.001209</c:v>
                </c:pt>
              </c:numCache>
            </c:numRef>
          </c:val>
        </c:ser>
        <c:shape val="cylinder"/>
        <c:axId val="684160264"/>
        <c:axId val="684164680"/>
        <c:axId val="0"/>
      </c:bar3DChart>
      <c:catAx>
        <c:axId val="684160264"/>
        <c:scaling>
          <c:orientation val="minMax"/>
        </c:scaling>
        <c:axPos val="b"/>
        <c:numFmt formatCode="General" sourceLinked="1"/>
        <c:tickLblPos val="nextTo"/>
        <c:spPr>
          <a:ln w="3174">
            <a:solidFill>
              <a:srgbClr val="808080"/>
            </a:solidFill>
            <a:prstDash val="solid"/>
          </a:ln>
        </c:spPr>
        <c:txPr>
          <a:bodyPr/>
          <a:lstStyle/>
          <a:p>
            <a:pPr>
              <a:defRPr sz="1599" b="1">
                <a:latin typeface="Arial" pitchFamily="34" charset="0"/>
                <a:cs typeface="Arial" pitchFamily="34" charset="0"/>
              </a:defRPr>
            </a:pPr>
            <a:endParaRPr lang="en-US"/>
          </a:p>
        </c:txPr>
        <c:crossAx val="684164680"/>
        <c:crosses val="autoZero"/>
        <c:auto val="1"/>
        <c:lblAlgn val="ctr"/>
        <c:lblOffset val="100"/>
      </c:catAx>
      <c:valAx>
        <c:axId val="684164680"/>
        <c:scaling>
          <c:orientation val="minMax"/>
        </c:scaling>
        <c:axPos val="l"/>
        <c:majorGridlines>
          <c:spPr>
            <a:ln w="3174">
              <a:solidFill>
                <a:srgbClr val="808080"/>
              </a:solidFill>
              <a:prstDash val="solid"/>
            </a:ln>
          </c:spPr>
        </c:majorGridlines>
        <c:title>
          <c:tx>
            <c:rich>
              <a:bodyPr/>
              <a:lstStyle/>
              <a:p>
                <a:pPr>
                  <a:defRPr sz="1599" b="1" i="0" u="none" strike="noStrike" baseline="0">
                    <a:solidFill>
                      <a:srgbClr val="000000"/>
                    </a:solidFill>
                    <a:latin typeface="Arial"/>
                    <a:ea typeface="Arial"/>
                    <a:cs typeface="Arial"/>
                  </a:defRPr>
                </a:pPr>
                <a:r>
                  <a:rPr lang="en-US"/>
                  <a:t>Uncertainty Two Day Forecast</a:t>
                </a:r>
              </a:p>
            </c:rich>
          </c:tx>
          <c:layout>
            <c:manualLayout>
              <c:xMode val="edge"/>
              <c:yMode val="edge"/>
              <c:x val="0.00208950415494092"/>
              <c:y val="0.153182901607264"/>
            </c:manualLayout>
          </c:layout>
          <c:spPr>
            <a:noFill/>
            <a:ln w="25392">
              <a:noFill/>
            </a:ln>
          </c:spPr>
        </c:title>
        <c:numFmt formatCode="General" sourceLinked="1"/>
        <c:tickLblPos val="nextTo"/>
        <c:spPr>
          <a:ln w="3174">
            <a:solidFill>
              <a:srgbClr val="808080"/>
            </a:solidFill>
            <a:prstDash val="solid"/>
          </a:ln>
        </c:spPr>
        <c:txPr>
          <a:bodyPr/>
          <a:lstStyle/>
          <a:p>
            <a:pPr>
              <a:defRPr sz="1200">
                <a:latin typeface="Arial" pitchFamily="34" charset="0"/>
                <a:cs typeface="Arial" pitchFamily="34" charset="0"/>
              </a:defRPr>
            </a:pPr>
            <a:endParaRPr lang="en-US"/>
          </a:p>
        </c:txPr>
        <c:crossAx val="684160264"/>
        <c:crosses val="autoZero"/>
        <c:crossBetween val="between"/>
      </c:valAx>
      <c:spPr>
        <a:noFill/>
        <a:ln w="25392">
          <a:noFill/>
        </a:ln>
      </c:spPr>
    </c:plotArea>
    <c:legend>
      <c:legendPos val="r"/>
      <c:layout>
        <c:manualLayout>
          <c:xMode val="edge"/>
          <c:yMode val="edge"/>
          <c:x val="0.904388714733542"/>
          <c:y val="0.506265664160401"/>
          <c:w val="0.0846394984326019"/>
          <c:h val="0.0451127819548872"/>
        </c:manualLayout>
      </c:layout>
      <c:spPr>
        <a:noFill/>
        <a:ln w="25392">
          <a:noFill/>
        </a:ln>
      </c:spPr>
    </c:legend>
    <c:plotVisOnly val="1"/>
    <c:dispBlanksAs val="gap"/>
  </c:chart>
  <c:spPr>
    <a:noFill/>
    <a:ln>
      <a:noFill/>
    </a:ln>
  </c:spPr>
  <c:externalData r:id="rId1"/>
</c:chartSpace>
</file>

<file path=ppt/drawings/_rels/vmlDrawing1.vml.rels><?xml version="1.0" encoding="UTF-8" standalone="yes"?>
<Relationships xmlns="http://schemas.openxmlformats.org/package/2006/relationships"><Relationship Id="rId4" Type="http://schemas.openxmlformats.org/officeDocument/2006/relationships/image" Target="../media/image49.pict"/><Relationship Id="rId1" Type="http://schemas.openxmlformats.org/officeDocument/2006/relationships/image" Target="../media/image46.pict"/><Relationship Id="rId2" Type="http://schemas.openxmlformats.org/officeDocument/2006/relationships/image" Target="../media/image47.pict"/><Relationship Id="rId3" Type="http://schemas.openxmlformats.org/officeDocument/2006/relationships/image" Target="../media/image48.pict"/><Relationship Id="rId5" Type="http://schemas.openxmlformats.org/officeDocument/2006/relationships/image" Target="../media/image50.pict"/></Relationships>
</file>

<file path=ppt/drawings/_rels/vmlDrawing2.vml.rels><?xml version="1.0" encoding="UTF-8" standalone="yes"?>
<Relationships xmlns="http://schemas.openxmlformats.org/package/2006/relationships"><Relationship Id="rId4" Type="http://schemas.openxmlformats.org/officeDocument/2006/relationships/image" Target="../media/image48.pict"/><Relationship Id="rId1" Type="http://schemas.openxmlformats.org/officeDocument/2006/relationships/image" Target="../media/image46.pict"/><Relationship Id="rId2" Type="http://schemas.openxmlformats.org/officeDocument/2006/relationships/image" Target="../media/image47.pict"/><Relationship Id="rId3" Type="http://schemas.openxmlformats.org/officeDocument/2006/relationships/image" Target="../media/image49.pict"/><Relationship Id="rId5" Type="http://schemas.openxmlformats.org/officeDocument/2006/relationships/image" Target="../media/image50.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ict"/></Relationships>
</file>

<file path=ppt/drawings/drawing1.xml><?xml version="1.0" encoding="utf-8"?>
<c:userShapes xmlns:c="http://schemas.openxmlformats.org/drawingml/2006/chart">
  <cdr:relSizeAnchor xmlns:cdr="http://schemas.openxmlformats.org/drawingml/2006/chartDrawing">
    <cdr:from>
      <cdr:x>0.51253</cdr:x>
      <cdr:y>0.2742</cdr:y>
    </cdr:from>
    <cdr:to>
      <cdr:x>0.62562</cdr:x>
      <cdr:y>0.33353</cdr:y>
    </cdr:to>
    <cdr:sp macro="" textlink="">
      <cdr:nvSpPr>
        <cdr:cNvPr id="2" name="TextBox 1"/>
        <cdr:cNvSpPr txBox="1"/>
      </cdr:nvSpPr>
      <cdr:spPr>
        <a:xfrm xmlns:a="http://schemas.openxmlformats.org/drawingml/2006/main">
          <a:off x="4374291" y="1657976"/>
          <a:ext cx="951472" cy="3489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latin typeface="Arial" pitchFamily="34" charset="0"/>
              <a:cs typeface="Arial" pitchFamily="34" charset="0"/>
            </a:rPr>
            <a:t>- 2.5 K</a:t>
          </a:r>
          <a:endParaRPr lang="en-US" sz="1600" b="1" dirty="0">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0.62909</cdr:x>
      <cdr:y>0.70162</cdr:y>
    </cdr:from>
    <cdr:to>
      <cdr:x>0.76655</cdr:x>
      <cdr:y>0.7509</cdr:y>
    </cdr:to>
    <cdr:sp macro="" textlink="">
      <cdr:nvSpPr>
        <cdr:cNvPr id="2" name="TextBox 1"/>
        <cdr:cNvSpPr txBox="1"/>
      </cdr:nvSpPr>
      <cdr:spPr>
        <a:xfrm xmlns:a="http://schemas.openxmlformats.org/drawingml/2006/main">
          <a:off x="5288692" y="4250724"/>
          <a:ext cx="1149179" cy="2965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0.11348</cdr:x>
      <cdr:y>0.77588</cdr:y>
    </cdr:from>
    <cdr:to>
      <cdr:x>0.24383</cdr:x>
      <cdr:y>0.8345</cdr:y>
    </cdr:to>
    <cdr:sp macro="" textlink="">
      <cdr:nvSpPr>
        <cdr:cNvPr id="3" name="TextBox 2"/>
        <cdr:cNvSpPr txBox="1"/>
      </cdr:nvSpPr>
      <cdr:spPr>
        <a:xfrm xmlns:a="http://schemas.openxmlformats.org/drawingml/2006/main">
          <a:off x="963612" y="4748212"/>
          <a:ext cx="1106872" cy="3587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latin typeface="Arial" pitchFamily="34" charset="0"/>
              <a:cs typeface="Arial" pitchFamily="34" charset="0"/>
            </a:rPr>
            <a:t>- 2.5 K</a:t>
          </a:r>
          <a:endParaRPr lang="en-US" sz="1600" b="1" dirty="0">
            <a:latin typeface="Arial" pitchFamily="34" charset="0"/>
            <a:cs typeface="Arial"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0.57046</cdr:x>
      <cdr:y>0.74106</cdr:y>
    </cdr:from>
    <cdr:to>
      <cdr:x>0.68124</cdr:x>
      <cdr:y>0.79528</cdr:y>
    </cdr:to>
    <cdr:sp macro="" textlink="">
      <cdr:nvSpPr>
        <cdr:cNvPr id="2" name="TextBox 1"/>
        <cdr:cNvSpPr txBox="1"/>
      </cdr:nvSpPr>
      <cdr:spPr>
        <a:xfrm xmlns:a="http://schemas.openxmlformats.org/drawingml/2006/main">
          <a:off x="4787900" y="4506912"/>
          <a:ext cx="929789" cy="329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latin typeface="Arial" pitchFamily="34" charset="0"/>
              <a:cs typeface="Arial" pitchFamily="34" charset="0"/>
            </a:rPr>
            <a:t>- 30%</a:t>
          </a:r>
          <a:endParaRPr lang="en-US" sz="1600" b="1" dirty="0">
            <a:latin typeface="Arial" pitchFamily="34" charset="0"/>
            <a:cs typeface="Arial"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0.63277</cdr:x>
      <cdr:y>0.5272</cdr:y>
    </cdr:from>
    <cdr:to>
      <cdr:x>0.73861</cdr:x>
      <cdr:y>0.58959</cdr:y>
    </cdr:to>
    <cdr:sp macro="" textlink="">
      <cdr:nvSpPr>
        <cdr:cNvPr id="2" name="TextBox 1"/>
        <cdr:cNvSpPr txBox="1"/>
      </cdr:nvSpPr>
      <cdr:spPr>
        <a:xfrm xmlns:a="http://schemas.openxmlformats.org/drawingml/2006/main">
          <a:off x="5334000" y="3200400"/>
          <a:ext cx="892192" cy="3787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latin typeface="Arial" pitchFamily="34" charset="0"/>
              <a:cs typeface="Arial" pitchFamily="34" charset="0"/>
            </a:rPr>
            <a:t>+30%</a:t>
          </a:r>
          <a:endParaRPr lang="en-US" sz="1800" dirty="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defTabSz="931863">
              <a:defRPr sz="1200">
                <a:latin typeface="Arial" pitchFamily="-111" charset="0"/>
                <a:ea typeface="Arial" pitchFamily="-111" charset="0"/>
                <a:cs typeface="Arial" pitchFamily="-111" charset="0"/>
              </a:defRPr>
            </a:lvl1pPr>
          </a:lstStyle>
          <a:p>
            <a:pPr>
              <a:defRPr/>
            </a:pPr>
            <a:endParaRPr lang="en-US"/>
          </a:p>
        </p:txBody>
      </p:sp>
      <p:sp>
        <p:nvSpPr>
          <p:cNvPr id="614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algn="r" defTabSz="931863">
              <a:defRPr sz="1200">
                <a:latin typeface="Arial" pitchFamily="-111" charset="0"/>
                <a:ea typeface="Arial" pitchFamily="-111" charset="0"/>
                <a:cs typeface="Arial" pitchFamily="-111"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defTabSz="931863">
              <a:defRPr sz="1200">
                <a:latin typeface="Arial" pitchFamily="-111" charset="0"/>
                <a:ea typeface="Arial" pitchFamily="-111" charset="0"/>
                <a:cs typeface="Arial" pitchFamily="-111" charset="0"/>
              </a:defRPr>
            </a:lvl1pPr>
          </a:lstStyle>
          <a:p>
            <a:pPr>
              <a:defRPr/>
            </a:pPr>
            <a:endParaRPr lang="en-US"/>
          </a:p>
        </p:txBody>
      </p:sp>
      <p:sp>
        <p:nvSpPr>
          <p:cNvPr id="615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algn="r" defTabSz="931863">
              <a:defRPr sz="1200">
                <a:latin typeface="Arial" pitchFamily="-111" charset="0"/>
                <a:ea typeface="Arial" pitchFamily="-111" charset="0"/>
                <a:cs typeface="Arial" pitchFamily="-111" charset="0"/>
              </a:defRPr>
            </a:lvl1pPr>
          </a:lstStyle>
          <a:p>
            <a:pPr>
              <a:defRPr/>
            </a:pPr>
            <a:fld id="{F28640D8-77C9-E042-8498-5209A7765CB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Arial" pitchFamily="-65" charset="0"/>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Arial" pitchFamily="-65"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Arial" pitchFamily="-65"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Arial" pitchFamily="-65"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Arial" pitchFamily="-65"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a:lstStyle/>
          <a:p>
            <a:fld id="{BB0A2A2A-B226-7E44-92FC-898C6BB9B84E}" type="slidenum">
              <a:rPr lang="en-US" smtClean="0">
                <a:latin typeface="Arial" charset="0"/>
              </a:rPr>
              <a:pPr/>
              <a:t>1</a:t>
            </a:fld>
            <a:endParaRPr lang="en-US" smtClean="0">
              <a:latin typeface="Arial" charset="0"/>
            </a:endParaRPr>
          </a:p>
        </p:txBody>
      </p:sp>
      <p:sp>
        <p:nvSpPr>
          <p:cNvPr id="163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38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DB7F6DF-467E-214F-B8CC-4614EF4CC0D1}" type="slidenum">
              <a:rPr lang="en-US">
                <a:latin typeface="Arial" pitchFamily="-106" charset="0"/>
                <a:ea typeface="Arial" pitchFamily="-106" charset="0"/>
                <a:cs typeface="Arial" pitchFamily="-106" charset="0"/>
              </a:rPr>
              <a:pPr/>
              <a:t>19</a:t>
            </a:fld>
            <a:endParaRPr lang="en-US">
              <a:latin typeface="Arial" pitchFamily="-106" charset="0"/>
              <a:ea typeface="Arial" pitchFamily="-106" charset="0"/>
              <a:cs typeface="Arial" pitchFamily="-106" charset="0"/>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06" charset="0"/>
                <a:ea typeface="ＭＳ Ｐゴシック" pitchFamily="-106" charset="-128"/>
                <a:cs typeface="ＭＳ Ｐゴシック" pitchFamily="-106" charset="-128"/>
              </a:rPr>
              <a:t>For diurnal days, inlet at 28 meters</a:t>
            </a:r>
          </a:p>
          <a:p>
            <a:pPr eaLnBrk="1" hangingPunct="1"/>
            <a:r>
              <a:rPr lang="en-US">
                <a:latin typeface="Arial" pitchFamily="-106" charset="0"/>
                <a:ea typeface="ＭＳ Ｐゴシック" pitchFamily="-106" charset="-128"/>
                <a:cs typeface="ＭＳ Ｐゴシック" pitchFamily="-106" charset="-128"/>
              </a:rPr>
              <a:t>For vertical days, inlets at 1.5, 10, 18, 28 meters</a:t>
            </a:r>
          </a:p>
          <a:p>
            <a:pPr eaLnBrk="1" hangingPunct="1"/>
            <a:r>
              <a:rPr lang="en-US">
                <a:latin typeface="Arial" pitchFamily="-106" charset="0"/>
                <a:ea typeface="ＭＳ Ｐゴシック" pitchFamily="-106" charset="-128"/>
                <a:cs typeface="ＭＳ Ｐゴシック" pitchFamily="-106" charset="-128"/>
              </a:rPr>
              <a:t>Canopy @ 15m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129748B-6AFC-CA46-8171-4B8482C889D5}" type="slidenum">
              <a:rPr lang="en-US">
                <a:latin typeface="Arial" pitchFamily="-106" charset="0"/>
                <a:ea typeface="Arial" pitchFamily="-106" charset="0"/>
                <a:cs typeface="Arial" pitchFamily="-106" charset="0"/>
              </a:rPr>
              <a:pPr/>
              <a:t>20</a:t>
            </a:fld>
            <a:endParaRPr lang="en-US">
              <a:latin typeface="Arial" pitchFamily="-106" charset="0"/>
              <a:ea typeface="Arial" pitchFamily="-106" charset="0"/>
              <a:cs typeface="Arial" pitchFamily="-106"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0EEF0F4-8EC3-F14F-91AD-BA014054A7E5}" type="slidenum">
              <a:rPr lang="en-US">
                <a:latin typeface="Arial" pitchFamily="-106" charset="0"/>
                <a:ea typeface="Arial" pitchFamily="-106" charset="0"/>
                <a:cs typeface="Arial" pitchFamily="-106" charset="0"/>
              </a:rPr>
              <a:pPr/>
              <a:t>21</a:t>
            </a:fld>
            <a:endParaRPr lang="en-US">
              <a:latin typeface="Arial" pitchFamily="-106" charset="0"/>
              <a:ea typeface="Arial" pitchFamily="-106" charset="0"/>
              <a:cs typeface="Arial" pitchFamily="-106"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651459E-1AEA-2445-9B87-C4D04109152C}" type="slidenum">
              <a:rPr lang="en-US" smtClean="0">
                <a:latin typeface="Arial" pitchFamily="-106" charset="0"/>
                <a:ea typeface="Arial" pitchFamily="-106" charset="0"/>
                <a:cs typeface="Arial" pitchFamily="-106" charset="0"/>
              </a:rPr>
              <a:pPr/>
              <a:t>22</a:t>
            </a:fld>
            <a:endParaRPr lang="en-US" smtClean="0">
              <a:latin typeface="Arial" pitchFamily="-106" charset="0"/>
              <a:ea typeface="Arial" pitchFamily="-106" charset="0"/>
              <a:cs typeface="Arial" pitchFamily="-106"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6A7E234-13B5-C34E-B701-067EBB0424E2}" type="slidenum">
              <a:rPr lang="en-US">
                <a:latin typeface="Arial" pitchFamily="-106" charset="0"/>
                <a:ea typeface="Arial" pitchFamily="-106" charset="0"/>
                <a:cs typeface="Arial" pitchFamily="-106" charset="0"/>
              </a:rPr>
              <a:pPr/>
              <a:t>23</a:t>
            </a:fld>
            <a:endParaRPr lang="en-US">
              <a:latin typeface="Arial" pitchFamily="-106" charset="0"/>
              <a:ea typeface="Arial" pitchFamily="-106" charset="0"/>
              <a:cs typeface="Arial" pitchFamily="-106"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BF6E957-069F-7448-A780-D0BF4722D359}" type="slidenum">
              <a:rPr lang="en-US">
                <a:latin typeface="Arial" pitchFamily="-106" charset="0"/>
                <a:ea typeface="Arial" pitchFamily="-106" charset="0"/>
                <a:cs typeface="Arial" pitchFamily="-106" charset="0"/>
              </a:rPr>
              <a:pPr/>
              <a:t>25</a:t>
            </a:fld>
            <a:endParaRPr lang="en-US">
              <a:latin typeface="Arial" pitchFamily="-106" charset="0"/>
              <a:ea typeface="Arial" pitchFamily="-106" charset="0"/>
              <a:cs typeface="Arial" pitchFamily="-106" charset="0"/>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DE79663-1006-704C-8424-B33A3981B4A8}" type="slidenum">
              <a:rPr lang="en-US">
                <a:latin typeface="Arial" pitchFamily="-106" charset="0"/>
                <a:ea typeface="Arial" pitchFamily="-106" charset="0"/>
                <a:cs typeface="Arial" pitchFamily="-106" charset="0"/>
              </a:rPr>
              <a:pPr/>
              <a:t>26</a:t>
            </a:fld>
            <a:endParaRPr lang="en-US">
              <a:latin typeface="Arial" pitchFamily="-106" charset="0"/>
              <a:ea typeface="Arial" pitchFamily="-106" charset="0"/>
              <a:cs typeface="Arial" pitchFamily="-106" charset="0"/>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C7240D6-B899-A142-B165-A8A8BB610F6C}" type="slidenum">
              <a:rPr lang="en-US">
                <a:latin typeface="Arial" pitchFamily="-106" charset="0"/>
                <a:ea typeface="Arial" pitchFamily="-106" charset="0"/>
                <a:cs typeface="Arial" pitchFamily="-106" charset="0"/>
              </a:rPr>
              <a:pPr/>
              <a:t>27</a:t>
            </a:fld>
            <a:endParaRPr lang="en-US">
              <a:latin typeface="Arial" pitchFamily="-106" charset="0"/>
              <a:ea typeface="Arial" pitchFamily="-106" charset="0"/>
              <a:cs typeface="Arial" pitchFamily="-106" charset="0"/>
            </a:endParaRPr>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391891B-E097-514A-90C9-5131B5502B44}" type="slidenum">
              <a:rPr lang="en-US">
                <a:latin typeface="Arial" pitchFamily="-106" charset="0"/>
                <a:ea typeface="Arial" pitchFamily="-106" charset="0"/>
                <a:cs typeface="Arial" pitchFamily="-106" charset="0"/>
              </a:rPr>
              <a:pPr/>
              <a:t>30</a:t>
            </a:fld>
            <a:endParaRPr lang="en-US">
              <a:latin typeface="Arial" pitchFamily="-106" charset="0"/>
              <a:ea typeface="Arial" pitchFamily="-106" charset="0"/>
              <a:cs typeface="Arial" pitchFamily="-106" charset="0"/>
            </a:endParaRPr>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C12461B-8AC4-9245-84F1-FE23C2254232}" type="slidenum">
              <a:rPr lang="en-US">
                <a:latin typeface="Arial" pitchFamily="-106" charset="0"/>
                <a:ea typeface="Arial" pitchFamily="-106" charset="0"/>
                <a:cs typeface="Arial" pitchFamily="-106" charset="0"/>
              </a:rPr>
              <a:pPr/>
              <a:t>31</a:t>
            </a:fld>
            <a:endParaRPr lang="en-US">
              <a:latin typeface="Arial" pitchFamily="-106" charset="0"/>
              <a:ea typeface="Arial" pitchFamily="-106" charset="0"/>
              <a:cs typeface="Arial" pitchFamily="-106" charset="0"/>
            </a:endParaRPr>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6A17839-8A72-B948-A69D-4BF74CB2EA0F}" type="slidenum">
              <a:rPr lang="en-US">
                <a:latin typeface="Arial" pitchFamily="-106" charset="0"/>
                <a:ea typeface="Arial" pitchFamily="-106" charset="0"/>
                <a:cs typeface="Arial" pitchFamily="-106" charset="0"/>
              </a:rPr>
              <a:pPr/>
              <a:t>3</a:t>
            </a:fld>
            <a:endParaRPr lang="en-US">
              <a:latin typeface="Arial" pitchFamily="-106" charset="0"/>
              <a:ea typeface="Arial" pitchFamily="-106" charset="0"/>
              <a:cs typeface="Arial" pitchFamily="-106" charset="0"/>
            </a:endParaRPr>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182CF35-08F0-694E-BEAE-39728E20C0E0}" type="slidenum">
              <a:rPr lang="en-US">
                <a:latin typeface="Arial" pitchFamily="-106" charset="0"/>
                <a:ea typeface="Arial" pitchFamily="-106" charset="0"/>
                <a:cs typeface="Arial" pitchFamily="-106" charset="0"/>
              </a:rPr>
              <a:pPr/>
              <a:t>32</a:t>
            </a:fld>
            <a:endParaRPr lang="en-US">
              <a:latin typeface="Arial" pitchFamily="-106" charset="0"/>
              <a:ea typeface="Arial" pitchFamily="-106" charset="0"/>
              <a:cs typeface="Arial" pitchFamily="-106"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314F2F2-F2BE-0149-B7AC-481DE7F0FF52}" type="slidenum">
              <a:rPr lang="en-US">
                <a:latin typeface="Arial" pitchFamily="-106" charset="0"/>
                <a:ea typeface="Arial" pitchFamily="-106" charset="0"/>
                <a:cs typeface="Arial" pitchFamily="-106" charset="0"/>
              </a:rPr>
              <a:pPr/>
              <a:t>33</a:t>
            </a:fld>
            <a:endParaRPr lang="en-US">
              <a:latin typeface="Arial" pitchFamily="-106" charset="0"/>
              <a:ea typeface="Arial" pitchFamily="-106" charset="0"/>
              <a:cs typeface="Arial" pitchFamily="-106"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2F60F98-9977-FA4C-B93C-79CD6304244A}" type="slidenum">
              <a:rPr lang="en-US">
                <a:latin typeface="Arial" pitchFamily="-106" charset="0"/>
                <a:ea typeface="Arial" pitchFamily="-106" charset="0"/>
                <a:cs typeface="Arial" pitchFamily="-106" charset="0"/>
              </a:rPr>
              <a:pPr/>
              <a:t>35</a:t>
            </a:fld>
            <a:endParaRPr lang="en-US">
              <a:latin typeface="Arial" pitchFamily="-106" charset="0"/>
              <a:ea typeface="Arial" pitchFamily="-106" charset="0"/>
              <a:cs typeface="Arial" pitchFamily="-106"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966A294-02D9-E848-8C5E-9108CE4FE552}" type="slidenum">
              <a:rPr lang="en-US">
                <a:latin typeface="Arial" pitchFamily="-106" charset="0"/>
                <a:ea typeface="Arial" pitchFamily="-106" charset="0"/>
                <a:cs typeface="Arial" pitchFamily="-106" charset="0"/>
              </a:rPr>
              <a:pPr/>
              <a:t>37</a:t>
            </a:fld>
            <a:endParaRPr lang="en-US">
              <a:latin typeface="Arial" pitchFamily="-106" charset="0"/>
              <a:ea typeface="Arial" pitchFamily="-106" charset="0"/>
              <a:cs typeface="Arial" pitchFamily="-106" charset="0"/>
            </a:endParaRPr>
          </a:p>
        </p:txBody>
      </p:sp>
      <p:sp>
        <p:nvSpPr>
          <p:cNvPr id="96259" name="Rectangle 2"/>
          <p:cNvSpPr>
            <a:spLocks noGrp="1" noRot="1" noChangeAspect="1" noChangeArrowheads="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06" charset="0"/>
                <a:ea typeface="ＭＳ Ｐゴシック" pitchFamily="-106" charset="-128"/>
                <a:cs typeface="ＭＳ Ｐゴシック" pitchFamily="-106" charset="-128"/>
              </a:rPr>
              <a:t>We focus on one day.  This is the measured ozone mixing ratio for a rather polluted day.  It falls to zero when the NOx mixing ratios rise during the early morning rush hour. The decrease is due to titration of the ozone by the fresh emissions of NO.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7D0BB5C-4194-9D47-B7D4-EA595284756A}" type="slidenum">
              <a:rPr lang="en-US">
                <a:latin typeface="Arial" pitchFamily="-106" charset="0"/>
                <a:ea typeface="Arial" pitchFamily="-106" charset="0"/>
                <a:cs typeface="Arial" pitchFamily="-106" charset="0"/>
              </a:rPr>
              <a:pPr/>
              <a:t>39</a:t>
            </a:fld>
            <a:endParaRPr lang="en-US">
              <a:latin typeface="Arial" pitchFamily="-106" charset="0"/>
              <a:ea typeface="Arial" pitchFamily="-106" charset="0"/>
              <a:cs typeface="Arial" pitchFamily="-106" charset="0"/>
            </a:endParaRPr>
          </a:p>
        </p:txBody>
      </p:sp>
      <p:sp>
        <p:nvSpPr>
          <p:cNvPr id="2150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1508" name="Rectangle 3"/>
          <p:cNvSpPr>
            <a:spLocks noGrp="1" noChangeArrowheads="1"/>
          </p:cNvSpPr>
          <p:nvPr>
            <p:ph type="body" idx="1"/>
          </p:nvPr>
        </p:nvSpPr>
        <p:spPr bwMode="auto">
          <a:xfrm>
            <a:off x="934720" y="4415790"/>
            <a:ext cx="5140960" cy="418338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atin typeface="Arial" pitchFamily="-106" charset="0"/>
              <a:ea typeface="Arial" pitchFamily="-106" charset="0"/>
              <a:cs typeface="Arial" pitchFamily="-106"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4355693-E1B2-BB47-8E6F-250388524924}" type="slidenum">
              <a:rPr lang="en-US">
                <a:latin typeface="Arial" pitchFamily="-106" charset="0"/>
                <a:ea typeface="Arial" pitchFamily="-106" charset="0"/>
                <a:cs typeface="Arial" pitchFamily="-106" charset="0"/>
              </a:rPr>
              <a:pPr/>
              <a:t>40</a:t>
            </a:fld>
            <a:endParaRPr lang="en-US">
              <a:latin typeface="Arial" pitchFamily="-106" charset="0"/>
              <a:ea typeface="Arial" pitchFamily="-106" charset="0"/>
              <a:cs typeface="Arial" pitchFamily="-106" charset="0"/>
            </a:endParaRPr>
          </a:p>
        </p:txBody>
      </p:sp>
      <p:sp>
        <p:nvSpPr>
          <p:cNvPr id="129027" name="Rectangle 2"/>
          <p:cNvSpPr>
            <a:spLocks noGrp="1" noRot="1" noChangeAspect="1" noChangeArrowheads="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ea typeface="ＭＳ Ｐゴシック" pitchFamily="-112" charset="-128"/>
            </a:endParaRPr>
          </a:p>
        </p:txBody>
      </p:sp>
      <p:sp>
        <p:nvSpPr>
          <p:cNvPr id="37892" name="Slide Number Placeholder 3"/>
          <p:cNvSpPr>
            <a:spLocks noGrp="1"/>
          </p:cNvSpPr>
          <p:nvPr>
            <p:ph type="sldNum" sz="quarter" idx="5"/>
          </p:nvPr>
        </p:nvSpPr>
        <p:spPr bwMode="auto">
          <a:noFill/>
          <a:ln>
            <a:miter lim="800000"/>
            <a:headEnd/>
            <a:tailEnd/>
          </a:ln>
        </p:spPr>
        <p:txBody>
          <a:bodyPr/>
          <a:lstStyle/>
          <a:p>
            <a:fld id="{CE701AFA-A577-344F-927E-AA3D58D7D781}" type="slidenum">
              <a:rPr lang="en-US"/>
              <a:pPr/>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106" charset="-128"/>
              <a:cs typeface="ＭＳ Ｐゴシック" pitchFamily="-106" charset="-128"/>
            </a:endParaRP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72E533-A217-9B42-888E-DE2629222BEF}" type="slidenum">
              <a:rPr lang="en-US" smtClean="0">
                <a:latin typeface="Arial" pitchFamily="-106" charset="0"/>
                <a:ea typeface="ＭＳ Ｐゴシック" pitchFamily="-106" charset="-128"/>
                <a:cs typeface="ＭＳ Ｐゴシック" pitchFamily="-106" charset="-128"/>
              </a:rPr>
              <a:pPr/>
              <a:t>47</a:t>
            </a:fld>
            <a:endParaRPr lang="en-US" smtClean="0">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AA3EF1F-204A-3A49-9AD8-0EFC89944381}" type="slidenum">
              <a:rPr lang="en-US">
                <a:latin typeface="Arial" pitchFamily="-106" charset="0"/>
                <a:ea typeface="Arial" pitchFamily="-106" charset="0"/>
                <a:cs typeface="Arial" pitchFamily="-106" charset="0"/>
              </a:rPr>
              <a:pPr/>
              <a:t>51</a:t>
            </a:fld>
            <a:endParaRPr lang="en-US">
              <a:latin typeface="Arial" pitchFamily="-106" charset="0"/>
              <a:ea typeface="Arial" pitchFamily="-106" charset="0"/>
              <a:cs typeface="Arial" pitchFamily="-106" charset="0"/>
            </a:endParaRPr>
          </a:p>
        </p:txBody>
      </p:sp>
      <p:sp>
        <p:nvSpPr>
          <p:cNvPr id="2457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ea typeface="ＭＳ Ｐゴシック" pitchFamily="-106" charset="-128"/>
            </a:endParaRPr>
          </a:p>
        </p:txBody>
      </p:sp>
      <p:sp>
        <p:nvSpPr>
          <p:cNvPr id="34820" name="Slide Number Placeholder 3"/>
          <p:cNvSpPr>
            <a:spLocks noGrp="1"/>
          </p:cNvSpPr>
          <p:nvPr>
            <p:ph type="sldNum" sz="quarter" idx="5"/>
          </p:nvPr>
        </p:nvSpPr>
        <p:spPr bwMode="auto">
          <a:noFill/>
          <a:ln>
            <a:miter lim="800000"/>
            <a:headEnd/>
            <a:tailEnd/>
          </a:ln>
        </p:spPr>
        <p:txBody>
          <a:bodyPr/>
          <a:lstStyle/>
          <a:p>
            <a:fld id="{0B06F788-1BBB-1A41-BFAA-D16E28D06DFB}" type="slidenum">
              <a:rPr lang="en-US"/>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12559BA1-B685-0D40-99BD-C589006A4AAD}" type="slidenum">
              <a:rPr lang="en-US">
                <a:latin typeface="Arial" pitchFamily="-106" charset="0"/>
                <a:ea typeface="Arial" pitchFamily="-106" charset="0"/>
                <a:cs typeface="Arial" pitchFamily="-106" charset="0"/>
              </a:rPr>
              <a:pPr/>
              <a:t>5</a:t>
            </a:fld>
            <a:endParaRPr lang="en-US">
              <a:latin typeface="Arial" pitchFamily="-106" charset="0"/>
              <a:ea typeface="Arial" pitchFamily="-106" charset="0"/>
              <a:cs typeface="Arial" pitchFamily="-106" charset="0"/>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ea typeface="ＭＳ Ｐゴシック" pitchFamily="-112"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21C4F07A-35EF-144C-A33B-DC303F0A2272}" type="slidenum">
              <a:rPr lang="en-US"/>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28640D8-77C9-E042-8498-5209A7765CB5}" type="slidenum">
              <a:rPr lang="en-US" smtClean="0"/>
              <a:pPr>
                <a:defRPr/>
              </a:pPr>
              <a:t>54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28640D8-77C9-E042-8498-5209A7765CB5}" type="slidenum">
              <a:rPr lang="en-US" smtClean="0"/>
              <a:pPr>
                <a:defRPr/>
              </a:pPr>
              <a:t>56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28640D8-77C9-E042-8498-5209A7765CB5}" type="slidenum">
              <a:rPr lang="en-US" smtClean="0"/>
              <a:pPr>
                <a:defRPr/>
              </a:pPr>
              <a:t>59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075D787-B8F2-0248-AF52-D95AA65A0B3E}" type="slidenum">
              <a:rPr lang="en-US">
                <a:latin typeface="Arial" charset="0"/>
                <a:ea typeface="Arial" charset="0"/>
                <a:cs typeface="Arial" charset="0"/>
              </a:rPr>
              <a:pPr/>
              <a:t>64</a:t>
            </a:fld>
            <a:endParaRPr lang="en-US">
              <a:latin typeface="Arial" charset="0"/>
              <a:ea typeface="Arial" charset="0"/>
              <a:cs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E70FC82B-1A7B-0F41-88D5-82CC5977B696}" type="slidenum">
              <a:rPr lang="en-US">
                <a:latin typeface="Arial" pitchFamily="-106" charset="0"/>
                <a:ea typeface="Arial" pitchFamily="-106" charset="0"/>
                <a:cs typeface="Arial" pitchFamily="-106" charset="0"/>
              </a:rPr>
              <a:pPr/>
              <a:t>68</a:t>
            </a:fld>
            <a:endParaRPr lang="en-US">
              <a:latin typeface="Arial" pitchFamily="-106" charset="0"/>
              <a:ea typeface="Arial" pitchFamily="-106" charset="0"/>
              <a:cs typeface="Arial" pitchFamily="-106"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a:latin typeface="Arial" pitchFamily="-106" charset="0"/>
              <a:ea typeface="Arial" pitchFamily="-106" charset="0"/>
              <a:cs typeface="Arial" pitchFamily="-106"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A3E2B1C-2291-9D42-8DF5-38F10C815556}" type="slidenum">
              <a:rPr lang="en-US">
                <a:latin typeface="Arial" pitchFamily="-106" charset="0"/>
                <a:ea typeface="Arial" pitchFamily="-106" charset="0"/>
                <a:cs typeface="Arial" pitchFamily="-106" charset="0"/>
              </a:rPr>
              <a:pPr/>
              <a:t>69</a:t>
            </a:fld>
            <a:endParaRPr lang="en-US">
              <a:latin typeface="Arial" pitchFamily="-106" charset="0"/>
              <a:ea typeface="Arial" pitchFamily="-106" charset="0"/>
              <a:cs typeface="Arial" pitchFamily="-106" charset="0"/>
            </a:endParaRPr>
          </a:p>
        </p:txBody>
      </p:sp>
      <p:sp>
        <p:nvSpPr>
          <p:cNvPr id="135171" name="Rectangle 2"/>
          <p:cNvSpPr>
            <a:spLocks noGrp="1" noRot="1" noChangeAspect="1" noChangeArrowheads="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58E3C11C-FCF2-6F4A-BDEF-7CA005D200D7}" type="slidenum">
              <a:rPr lang="en-US">
                <a:latin typeface="Arial" pitchFamily="-106" charset="0"/>
                <a:ea typeface="Arial" pitchFamily="-106" charset="0"/>
                <a:cs typeface="Arial" pitchFamily="-106" charset="0"/>
              </a:rPr>
              <a:pPr/>
              <a:t>70</a:t>
            </a:fld>
            <a:endParaRPr lang="en-US">
              <a:latin typeface="Arial" pitchFamily="-106" charset="0"/>
              <a:ea typeface="Arial" pitchFamily="-106" charset="0"/>
              <a:cs typeface="Arial" pitchFamily="-106"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3EA63BE-7AA6-174A-8C6A-701269314B3B}" type="slidenum">
              <a:rPr lang="en-US" smtClean="0">
                <a:latin typeface="Arial" charset="0"/>
                <a:ea typeface="Arial" charset="0"/>
                <a:cs typeface="Arial" charset="0"/>
              </a:rPr>
              <a:pPr/>
              <a:t>10</a:t>
            </a:fld>
            <a:endParaRPr lang="en-US" smtClean="0">
              <a:latin typeface="Arial" charset="0"/>
              <a:ea typeface="Arial" charset="0"/>
              <a:cs typeface="Arial" charset="0"/>
            </a:endParaRPr>
          </a:p>
        </p:txBody>
      </p:sp>
      <p:sp>
        <p:nvSpPr>
          <p:cNvPr id="1638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88ADE53-C325-DF4A-A2BB-2332CA399F6D}" type="slidenum">
              <a:rPr lang="en-US" smtClean="0">
                <a:latin typeface="Arial" pitchFamily="-106" charset="0"/>
                <a:ea typeface="ＭＳ Ｐゴシック" pitchFamily="-106" charset="-128"/>
                <a:cs typeface="ＭＳ Ｐゴシック" pitchFamily="-106" charset="-128"/>
              </a:rPr>
              <a:pPr/>
              <a:t>11</a:t>
            </a:fld>
            <a:endParaRPr lang="en-US" smtClean="0">
              <a:latin typeface="Arial" pitchFamily="-106" charset="0"/>
              <a:ea typeface="ＭＳ Ｐゴシック" pitchFamily="-106" charset="-128"/>
              <a:cs typeface="ＭＳ Ｐゴシック" pitchFamily="-106" charset="-128"/>
            </a:endParaRPr>
          </a:p>
        </p:txBody>
      </p:sp>
      <p:sp>
        <p:nvSpPr>
          <p:cNvPr id="2765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06" charset="-128"/>
              <a:cs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607F361-93EA-8F41-B164-3B6E5E52154A}" type="slidenum">
              <a:rPr lang="en-US">
                <a:latin typeface="Arial" pitchFamily="-106" charset="0"/>
                <a:ea typeface="Arial" pitchFamily="-106" charset="0"/>
                <a:cs typeface="Arial" pitchFamily="-106" charset="0"/>
              </a:rPr>
              <a:pPr/>
              <a:t>13</a:t>
            </a:fld>
            <a:endParaRPr lang="en-US">
              <a:latin typeface="Arial" pitchFamily="-106" charset="0"/>
              <a:ea typeface="Arial" pitchFamily="-106" charset="0"/>
              <a:cs typeface="Arial" pitchFamily="-106"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C5EA0F0-4E7C-A742-82AF-CEAF902E97D7}" type="slidenum">
              <a:rPr lang="en-US" smtClean="0">
                <a:latin typeface="Arial" pitchFamily="-106" charset="0"/>
                <a:ea typeface="Arial" pitchFamily="-106" charset="0"/>
                <a:cs typeface="Arial" pitchFamily="-106" charset="0"/>
              </a:rPr>
              <a:pPr/>
              <a:t>15</a:t>
            </a:fld>
            <a:endParaRPr lang="en-US" smtClean="0">
              <a:latin typeface="Arial" pitchFamily="-106" charset="0"/>
              <a:ea typeface="Arial" pitchFamily="-106" charset="0"/>
              <a:cs typeface="Arial" pitchFamily="-106" charset="0"/>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4163022-3469-A549-93BF-0C10F6F682A7}" type="slidenum">
              <a:rPr lang="en-US" smtClean="0">
                <a:latin typeface="Arial" pitchFamily="-106" charset="0"/>
                <a:ea typeface="Arial" pitchFamily="-106" charset="0"/>
                <a:cs typeface="Arial" pitchFamily="-106" charset="0"/>
              </a:rPr>
              <a:pPr/>
              <a:t>16</a:t>
            </a:fld>
            <a:endParaRPr lang="en-US" smtClean="0">
              <a:latin typeface="Arial" pitchFamily="-106" charset="0"/>
              <a:ea typeface="Arial" pitchFamily="-106" charset="0"/>
              <a:cs typeface="Arial" pitchFamily="-106" charset="0"/>
            </a:endParaRPr>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4393F42-8484-5148-B681-167077D65128}" type="slidenum">
              <a:rPr lang="en-US">
                <a:latin typeface="Arial" pitchFamily="-106" charset="0"/>
                <a:ea typeface="Arial" pitchFamily="-106" charset="0"/>
                <a:cs typeface="Arial" pitchFamily="-106" charset="0"/>
              </a:rPr>
              <a:pPr/>
              <a:t>18</a:t>
            </a:fld>
            <a:endParaRPr lang="en-US">
              <a:latin typeface="Arial" pitchFamily="-106" charset="0"/>
              <a:ea typeface="Arial" pitchFamily="-106" charset="0"/>
              <a:cs typeface="Arial" pitchFamily="-106" charset="0"/>
            </a:endParaRPr>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056C9-6101-9A41-A7A1-DF17F54DC6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8214F8-3288-9D4C-B227-B7CD9DFD2DA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E9E705-9D3A-EC41-BAB5-FDD9305F870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A2EE5D-EC97-004A-AE14-22585ABDDC8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135DEE-2F2C-2C48-A3F5-58933545B33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5F3C80-A623-E447-91BE-338615E86BA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166B56-930D-FD41-84B3-E21A5E3AF0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8A63B9-9C32-2046-B35A-8C781368E2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2FCBBE-3B35-A947-9695-3272016AA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113EA1-583C-4947-A061-F5C092D5F3B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E75C5E-C09B-F546-A18F-25AE8AB99DB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EB3912-39CD-0747-BA2C-34B822FAE7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jpe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Arial" pitchFamily="-111" charset="0"/>
                <a:cs typeface="Arial" pitchFamily="-111" charset="0"/>
              </a:defRPr>
            </a:lvl1pPr>
          </a:lstStyle>
          <a:p>
            <a:pPr>
              <a:defRPr/>
            </a:pPr>
            <a:endParaRPr lang="en-US"/>
          </a:p>
        </p:txBody>
      </p:sp>
      <p:sp>
        <p:nvSpPr>
          <p:cNvPr id="31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Arial" pitchFamily="-111" charset="0"/>
                <a:cs typeface="Arial" pitchFamily="-111" charset="0"/>
              </a:defRPr>
            </a:lvl1pPr>
          </a:lstStyle>
          <a:p>
            <a:pPr>
              <a:defRPr/>
            </a:pPr>
            <a:endParaRPr lang="en-US"/>
          </a:p>
        </p:txBody>
      </p:sp>
      <p:sp>
        <p:nvSpPr>
          <p:cNvPr id="31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11" charset="0"/>
                <a:ea typeface="Arial" pitchFamily="-111" charset="0"/>
                <a:cs typeface="Arial" pitchFamily="-111" charset="0"/>
              </a:defRPr>
            </a:lvl1pPr>
          </a:lstStyle>
          <a:p>
            <a:pPr>
              <a:defRPr/>
            </a:pPr>
            <a:fld id="{0AE94F6A-FC4B-CC40-B2F0-850CA66C1415}" type="slidenum">
              <a:rPr lang="en-US"/>
              <a:pPr>
                <a:defRPr/>
              </a:pPr>
              <a:t>‹#›</a:t>
            </a:fld>
            <a:endParaRPr lang="en-US"/>
          </a:p>
        </p:txBody>
      </p:sp>
      <p:sp>
        <p:nvSpPr>
          <p:cNvPr id="8" name="Rectangle 7"/>
          <p:cNvSpPr/>
          <p:nvPr userDrawn="1"/>
        </p:nvSpPr>
        <p:spPr>
          <a:xfrm>
            <a:off x="0" y="25400"/>
            <a:ext cx="9144000" cy="6832600"/>
          </a:xfrm>
          <a:prstGeom prst="rect">
            <a:avLst/>
          </a:prstGeom>
          <a:blipFill rotWithShape="1">
            <a:blip r:embed="rId14"/>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11" charset="-128"/>
              <a:cs typeface="ＭＳ Ｐゴシック" pitchFamily="-111" charset="-128"/>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4400">
          <a:solidFill>
            <a:schemeClr val="tx2"/>
          </a:solidFill>
          <a:latin typeface="+mj-lt"/>
          <a:ea typeface="Arial" pitchFamily="-65" charset="0"/>
          <a:cs typeface="+mj-cs"/>
        </a:defRPr>
      </a:lvl1pPr>
      <a:lvl2pPr algn="ctr" rtl="0" eaLnBrk="0" fontAlgn="base" hangingPunct="0">
        <a:spcBef>
          <a:spcPct val="0"/>
        </a:spcBef>
        <a:spcAft>
          <a:spcPct val="0"/>
        </a:spcAft>
        <a:defRPr sz="4400">
          <a:solidFill>
            <a:schemeClr val="tx2"/>
          </a:solidFill>
          <a:latin typeface="Arial" pitchFamily="34" charset="0"/>
          <a:ea typeface="Arial" pitchFamily="-65"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itchFamily="-65"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itchFamily="-65"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itchFamily="-65"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pitchFamily="-65"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65"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65"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65"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65"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df"/><Relationship Id="rId5" Type="http://schemas.openxmlformats.org/officeDocument/2006/relationships/image" Target="../media/image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df"/><Relationship Id="rId3"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9.pdf"/></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3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3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4" Type="http://schemas.openxmlformats.org/officeDocument/2006/relationships/image" Target="../media/image42.png"/><Relationship Id="rId5" Type="http://schemas.openxmlformats.org/officeDocument/2006/relationships/image" Target="../media/image43.png"/><Relationship Id="rId7"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png"/><Relationship Id="rId6"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oleObject" Target="Macintosh%20HD:Users:wrstockwell:Documents:Atmospheric_Chemistry_HU_Courses:Atmospheric_Chemistry_II_2010:Atmos_Chemical_Compounds.doc!OLE_LINK6" TargetMode="External"/><Relationship Id="rId4" Type="http://schemas.openxmlformats.org/officeDocument/2006/relationships/oleObject" Target="Macintosh%20HD:Users:wrstockwell:Documents:Atmospheric_Chemistry_HU_Courses:Atmospheric_Chemistry_II_2010:Atmos_Chemical_Compounds.doc!OLE_LINK1" TargetMode="External"/><Relationship Id="rId10" Type="http://schemas.openxmlformats.org/officeDocument/2006/relationships/image" Target="../media/image53.png"/><Relationship Id="rId5" Type="http://schemas.openxmlformats.org/officeDocument/2006/relationships/oleObject" Target="Macintosh%20HD:Users:wrstockwell:Documents:Atmospheric_Chemistry_HU_Courses:Atmospheric_Chemistry_II_2010:Atmos_Chemical_Compounds.doc!OLE_LINK2" TargetMode="External"/><Relationship Id="rId7" Type="http://schemas.openxmlformats.org/officeDocument/2006/relationships/oleObject" Target="Macintosh%20HD:Users:wrstockwell:Documents:Atmospheric_Chemistry_HU_Courses:Atmospheric_Chemistry_II_2010:Atmos_Chemical_Compounds.doc!OLE_LINK3" TargetMode="External"/><Relationship Id="rId1" Type="http://schemas.openxmlformats.org/officeDocument/2006/relationships/vmlDrawing" Target="../drawings/vmlDrawing1.vml"/><Relationship Id="rId2" Type="http://schemas.openxmlformats.org/officeDocument/2006/relationships/slideLayout" Target="../slideLayouts/slideLayout1.xml"/><Relationship Id="rId9" Type="http://schemas.openxmlformats.org/officeDocument/2006/relationships/image" Target="../media/image52.png"/><Relationship Id="rId3" Type="http://schemas.openxmlformats.org/officeDocument/2006/relationships/image" Target="../media/image51.png"/><Relationship Id="rId6" Type="http://schemas.openxmlformats.org/officeDocument/2006/relationships/oleObject" Target="Macintosh%20HD:Users:wrstockwell:Documents:Atmospheric_Chemistry_HU_Courses:Atmospheric_Chemistry_II_2010:Atmos_Chemical_Compounds.doc!OLE_LINK5"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4" Type="http://schemas.openxmlformats.org/officeDocument/2006/relationships/oleObject" Target="Macintosh%20HD:Users:wrstockwell:Documents:Atmospheric_Chemistry_HU_Courses:Atmospheric_Chemistry_II_2010:Atmos_Chemical_Compounds.doc!OLE_LINK1" TargetMode="External"/><Relationship Id="rId10" Type="http://schemas.openxmlformats.org/officeDocument/2006/relationships/oleObject" Target="Macintosh%20HD:Users:wrstockwell:Documents:Atmospheric_Chemistry_HU_Courses:Atmospheric_Chemistry_II_2010:Atmos_Chemical_Compounds.doc!OLE_LINK6" TargetMode="External"/><Relationship Id="rId5" Type="http://schemas.openxmlformats.org/officeDocument/2006/relationships/oleObject" Target="Macintosh%20HD:Users:wrstockwell:Documents:Atmospheric_Chemistry_HU_Courses:Atmospheric_Chemistry_II_2010:Atmos_Chemical_Compounds.doc!OLE_LINK2" TargetMode="External"/><Relationship Id="rId7" Type="http://schemas.openxmlformats.org/officeDocument/2006/relationships/image" Target="../media/image52.png"/><Relationship Id="rId1" Type="http://schemas.openxmlformats.org/officeDocument/2006/relationships/vmlDrawing" Target="../drawings/vmlDrawing2.vml"/><Relationship Id="rId2" Type="http://schemas.openxmlformats.org/officeDocument/2006/relationships/slideLayout" Target="../slideLayouts/slideLayout7.xml"/><Relationship Id="rId9" Type="http://schemas.openxmlformats.org/officeDocument/2006/relationships/oleObject" Target="Macintosh%20HD:Users:wrstockwell:Documents:Atmospheric_Chemistry_HU_Courses:Atmospheric_Chemistry_II_2010:Atmos_Chemical_Compounds.doc!OLE_LINK5" TargetMode="External"/><Relationship Id="rId3" Type="http://schemas.openxmlformats.org/officeDocument/2006/relationships/image" Target="../media/image56.png"/><Relationship Id="rId6" Type="http://schemas.openxmlformats.org/officeDocument/2006/relationships/oleObject" Target="Macintosh%20HD:Users:wrstockwell:Documents:Atmospheric_Chemistry_HU_Courses:Atmospheric_Chemistry_II_2010:Atmos_Chemical_Compounds.doc!OLE_LINK3"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df"/><Relationship Id="rId3"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df"/><Relationship Id="rId3"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chart" Target="../charts/char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chart" Target="../charts/chart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chart" Target="../charts/chart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3" Type="http://schemas.openxmlformats.org/officeDocument/2006/relationships/image" Target="../media/image6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3" Type="http://schemas.openxmlformats.org/officeDocument/2006/relationships/image" Target="../media/image7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3" Type="http://schemas.openxmlformats.org/officeDocument/2006/relationships/image" Target="../media/image7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3" Type="http://schemas.openxmlformats.org/officeDocument/2006/relationships/image" Target="../media/image7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7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7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84.png"/><Relationship Id="rId4" Type="http://schemas.openxmlformats.org/officeDocument/2006/relationships/image" Target="../media/image81.png"/><Relationship Id="rId10" Type="http://schemas.openxmlformats.org/officeDocument/2006/relationships/image" Target="../media/image86.png"/><Relationship Id="rId5" Type="http://schemas.openxmlformats.org/officeDocument/2006/relationships/image" Target="../media/image82.jpeg"/><Relationship Id="rId7"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37.xml"/><Relationship Id="rId9" Type="http://schemas.openxmlformats.org/officeDocument/2006/relationships/image" Target="../media/image85.png"/><Relationship Id="rId3" Type="http://schemas.openxmlformats.org/officeDocument/2006/relationships/image" Target="../media/image80.jpeg"/><Relationship Id="rId6"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5" descr="Chem_Building.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5363" name="Picture 3" descr="DSC04198"/>
          <p:cNvPicPr>
            <a:picLocks noChangeAspect="1" noChangeArrowheads="1"/>
          </p:cNvPicPr>
          <p:nvPr/>
        </p:nvPicPr>
        <p:blipFill>
          <a:blip r:embed="rId4"/>
          <a:srcRect/>
          <a:stretch>
            <a:fillRect/>
          </a:stretch>
        </p:blipFill>
        <p:spPr bwMode="auto">
          <a:xfrm>
            <a:off x="-3048000" y="-2286000"/>
            <a:ext cx="1014412" cy="762000"/>
          </a:xfrm>
          <a:prstGeom prst="rect">
            <a:avLst/>
          </a:prstGeom>
          <a:noFill/>
          <a:ln w="9525">
            <a:noFill/>
            <a:miter lim="800000"/>
            <a:headEnd/>
            <a:tailEnd/>
          </a:ln>
        </p:spPr>
      </p:pic>
      <p:sp>
        <p:nvSpPr>
          <p:cNvPr id="6" name="Title 1"/>
          <p:cNvSpPr txBox="1">
            <a:spLocks/>
          </p:cNvSpPr>
          <p:nvPr/>
        </p:nvSpPr>
        <p:spPr bwMode="auto">
          <a:xfrm>
            <a:off x="0" y="2438400"/>
            <a:ext cx="9143999" cy="301690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j-lt"/>
                <a:ea typeface="+mj-ea"/>
                <a:cs typeface="+mj-cs"/>
              </a:rPr>
              <a:t>The Regional Atmospheric Chemistry Mechanism, version 2</a:t>
            </a:r>
            <a:br>
              <a:rPr kumimoji="0" lang="en-US" sz="2400" b="0" i="0" u="none" strike="noStrike" kern="0" cap="none" spc="0" normalizeH="0" baseline="0" noProof="0" dirty="0" smtClean="0">
                <a:ln>
                  <a:noFill/>
                </a:ln>
                <a:solidFill>
                  <a:schemeClr val="bg1"/>
                </a:solidFill>
                <a:effectLst/>
                <a:uLnTx/>
                <a:uFillTx/>
                <a:latin typeface="+mj-lt"/>
                <a:ea typeface="+mj-ea"/>
                <a:cs typeface="+mj-cs"/>
              </a:rPr>
            </a:br>
            <a:r>
              <a:rPr kumimoji="0" lang="en-US" sz="2400" b="0" i="0" u="none" strike="noStrike" kern="0" cap="none" spc="0" normalizeH="0" baseline="0" noProof="0" dirty="0" smtClean="0">
                <a:ln>
                  <a:noFill/>
                </a:ln>
                <a:solidFill>
                  <a:schemeClr val="bg1"/>
                </a:solidFill>
                <a:effectLst/>
                <a:uLnTx/>
                <a:uFillTx/>
                <a:latin typeface="+mj-lt"/>
                <a:ea typeface="+mj-ea"/>
                <a:cs typeface="+mj-cs"/>
              </a:rPr>
              <a:t>&amp;</a:t>
            </a:r>
            <a:br>
              <a:rPr kumimoji="0" lang="en-US" sz="2400" b="0" i="0" u="none" strike="noStrike" kern="0" cap="none" spc="0" normalizeH="0" baseline="0" noProof="0" dirty="0" smtClean="0">
                <a:ln>
                  <a:noFill/>
                </a:ln>
                <a:solidFill>
                  <a:schemeClr val="bg1"/>
                </a:solidFill>
                <a:effectLst/>
                <a:uLnTx/>
                <a:uFillTx/>
                <a:latin typeface="+mj-lt"/>
                <a:ea typeface="+mj-ea"/>
                <a:cs typeface="+mj-cs"/>
              </a:rPr>
            </a:br>
            <a:r>
              <a:rPr kumimoji="0" lang="en-US" sz="2400" b="0" i="0" u="none" strike="noStrike" kern="0" cap="none" spc="0" normalizeH="0" baseline="0" noProof="0" dirty="0" smtClean="0">
                <a:ln>
                  <a:noFill/>
                </a:ln>
                <a:solidFill>
                  <a:schemeClr val="bg1"/>
                </a:solidFill>
                <a:effectLst/>
                <a:uLnTx/>
                <a:uFillTx/>
                <a:latin typeface="+mj-lt"/>
                <a:ea typeface="+mj-ea"/>
                <a:cs typeface="+mj-cs"/>
              </a:rPr>
              <a:t>The Effects of Daytime and Nighttime Atmospheric Chemistry on</a:t>
            </a:r>
            <a:br>
              <a:rPr kumimoji="0" lang="en-US" sz="2400" b="0" i="0" u="none" strike="noStrike" kern="0" cap="none" spc="0" normalizeH="0" baseline="0" noProof="0" dirty="0" smtClean="0">
                <a:ln>
                  <a:noFill/>
                </a:ln>
                <a:solidFill>
                  <a:schemeClr val="bg1"/>
                </a:solidFill>
                <a:effectLst/>
                <a:uLnTx/>
                <a:uFillTx/>
                <a:latin typeface="+mj-lt"/>
                <a:ea typeface="+mj-ea"/>
                <a:cs typeface="+mj-cs"/>
              </a:rPr>
            </a:br>
            <a:r>
              <a:rPr kumimoji="0" lang="en-US" sz="2400" b="0" i="0" u="none" strike="noStrike" kern="0" cap="none" spc="0" normalizeH="0" baseline="0" noProof="0" dirty="0" smtClean="0">
                <a:ln>
                  <a:noFill/>
                </a:ln>
                <a:solidFill>
                  <a:schemeClr val="bg1"/>
                </a:solidFill>
                <a:effectLst/>
                <a:uLnTx/>
                <a:uFillTx/>
                <a:latin typeface="+mj-lt"/>
                <a:ea typeface="+mj-ea"/>
                <a:cs typeface="+mj-cs"/>
              </a:rPr>
              <a:t>Forecasts of </a:t>
            </a:r>
            <a:r>
              <a:rPr kumimoji="0" lang="en-US" sz="2400" b="0" i="0" u="none" strike="noStrike" kern="0" cap="none" spc="0" normalizeH="0" baseline="0" noProof="0" dirty="0" err="1" smtClean="0">
                <a:ln>
                  <a:noFill/>
                </a:ln>
                <a:solidFill>
                  <a:schemeClr val="bg1"/>
                </a:solidFill>
                <a:effectLst/>
                <a:uLnTx/>
                <a:uFillTx/>
                <a:latin typeface="+mj-lt"/>
                <a:ea typeface="+mj-ea"/>
                <a:cs typeface="+mj-cs"/>
              </a:rPr>
              <a:t>Tropospheric</a:t>
            </a:r>
            <a:r>
              <a:rPr kumimoji="0" lang="en-US" sz="2400" b="0" i="0" u="none" strike="noStrike" kern="0" cap="none" spc="0" normalizeH="0" baseline="0" noProof="0" dirty="0" smtClean="0">
                <a:ln>
                  <a:noFill/>
                </a:ln>
                <a:solidFill>
                  <a:schemeClr val="bg1"/>
                </a:solidFill>
                <a:effectLst/>
                <a:uLnTx/>
                <a:uFillTx/>
                <a:latin typeface="+mj-lt"/>
                <a:ea typeface="+mj-ea"/>
                <a:cs typeface="+mj-cs"/>
              </a:rPr>
              <a:t> Ozone and Aerosol Formation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mj-lt"/>
              <a:ea typeface="+mj-ea"/>
              <a:cs typeface="+mj-cs"/>
            </a:endParaRPr>
          </a:p>
          <a:p>
            <a:pPr algn="ctr">
              <a:spcBef>
                <a:spcPct val="20000"/>
              </a:spcBef>
              <a:defRPr/>
            </a:pPr>
            <a:r>
              <a:rPr lang="en-US" sz="2400" kern="0" dirty="0" smtClean="0">
                <a:solidFill>
                  <a:schemeClr val="bg1"/>
                </a:solidFill>
              </a:rPr>
              <a:t>William R. Stockwell and Charlene V. Lawson</a:t>
            </a:r>
          </a:p>
          <a:p>
            <a:pPr algn="ctr">
              <a:spcBef>
                <a:spcPct val="20000"/>
              </a:spcBef>
              <a:defRPr/>
            </a:pPr>
            <a:r>
              <a:rPr lang="en-US" sz="2400" dirty="0" smtClean="0">
                <a:solidFill>
                  <a:schemeClr val="bg1"/>
                </a:solidFill>
              </a:rPr>
              <a:t>Department of Chemistry Howard University,</a:t>
            </a:r>
            <a:endParaRPr lang="en-US" sz="2400" kern="0" dirty="0" smtClean="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Arial"/>
              <a:ea typeface="+mj-ea"/>
              <a:cs typeface="Aria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0" y="0"/>
            <a:ext cx="9144000" cy="1554163"/>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Helvetica" charset="0"/>
              </a:rPr>
              <a:t>Ozone Formation Depends Upon the Photolysis of Ozone, Nitrogen Dioxide and Other Trace Gases</a:t>
            </a:r>
          </a:p>
        </p:txBody>
      </p:sp>
      <p:grpSp>
        <p:nvGrpSpPr>
          <p:cNvPr id="2" name="Group 5"/>
          <p:cNvGrpSpPr>
            <a:grpSpLocks/>
          </p:cNvGrpSpPr>
          <p:nvPr/>
        </p:nvGrpSpPr>
        <p:grpSpPr bwMode="auto">
          <a:xfrm>
            <a:off x="2590800" y="1447800"/>
            <a:ext cx="4267200" cy="4876800"/>
            <a:chOff x="2590800" y="1752600"/>
            <a:chExt cx="4267200" cy="4876800"/>
          </a:xfrm>
        </p:grpSpPr>
        <p:pic>
          <p:nvPicPr>
            <p:cNvPr id="15376" name="Picture 2"/>
            <p:cNvPicPr>
              <a:picLocks noChangeAspect="1" noChangeArrowheads="1"/>
            </p:cNvPicPr>
            <p:nvPr/>
          </p:nvPicPr>
          <mc:AlternateContent>
            <mc:Choice xmlns:ma="http://schemas.microsoft.com/office/mac/drawingml/2008/main" Requires="ma">
              <p:blipFill>
                <a:blip r:embed="rId3"/>
                <a:srcRect t="14546"/>
                <a:stretch>
                  <a:fillRect/>
                </a:stretch>
              </p:blipFill>
            </mc:Choice>
            <mc:Fallback>
              <p:blipFill>
                <a:blip r:embed="rId4"/>
                <a:srcRect t="14546"/>
                <a:stretch>
                  <a:fillRect/>
                </a:stretch>
              </p:blipFill>
            </mc:Fallback>
          </mc:AlternateContent>
          <p:spPr bwMode="auto">
            <a:xfrm>
              <a:off x="2590800" y="1752600"/>
              <a:ext cx="4267200" cy="4876800"/>
            </a:xfrm>
            <a:prstGeom prst="rect">
              <a:avLst/>
            </a:prstGeom>
            <a:noFill/>
            <a:ln w="9525">
              <a:noFill/>
              <a:miter lim="800000"/>
              <a:headEnd/>
              <a:tailEnd/>
            </a:ln>
          </p:spPr>
        </p:pic>
        <p:sp>
          <p:nvSpPr>
            <p:cNvPr id="15377" name="Text Box 4"/>
            <p:cNvSpPr txBox="1">
              <a:spLocks noChangeArrowheads="1"/>
            </p:cNvSpPr>
            <p:nvPr/>
          </p:nvSpPr>
          <p:spPr bwMode="auto">
            <a:xfrm>
              <a:off x="3429000" y="2057400"/>
              <a:ext cx="433388" cy="369888"/>
            </a:xfrm>
            <a:prstGeom prst="rect">
              <a:avLst/>
            </a:prstGeom>
            <a:blipFill dpi="0" rotWithShape="1">
              <a:blip r:embed="rId5"/>
              <a:srcRect/>
              <a:tile tx="0" ty="0" sx="100000" sy="100000" flip="none" algn="tl"/>
            </a:blipFill>
            <a:ln w="9525">
              <a:noFill/>
              <a:miter lim="800000"/>
              <a:headEnd/>
              <a:tailEnd/>
            </a:ln>
          </p:spPr>
          <p:txBody>
            <a:bodyPr wrap="none">
              <a:prstTxWarp prst="textNoShape">
                <a:avLst/>
              </a:prstTxWarp>
              <a:spAutoFit/>
            </a:bodyPr>
            <a:lstStyle/>
            <a:p>
              <a:r>
                <a:rPr lang="en-US">
                  <a:latin typeface="Helvetica" charset="0"/>
                </a:rPr>
                <a:t>h</a:t>
              </a:r>
              <a:r>
                <a:rPr lang="en-US">
                  <a:latin typeface="Helvetica" charset="0"/>
                  <a:sym typeface="Symbol" charset="2"/>
                </a:rPr>
                <a:t></a:t>
              </a:r>
              <a:endParaRPr lang="en-US">
                <a:latin typeface="Helvetica" charset="0"/>
              </a:endParaRPr>
            </a:p>
          </p:txBody>
        </p:sp>
        <p:sp>
          <p:nvSpPr>
            <p:cNvPr id="15378" name="Text Box 4"/>
            <p:cNvSpPr txBox="1">
              <a:spLocks noChangeArrowheads="1"/>
            </p:cNvSpPr>
            <p:nvPr/>
          </p:nvSpPr>
          <p:spPr bwMode="auto">
            <a:xfrm>
              <a:off x="4070350" y="5305425"/>
              <a:ext cx="433388" cy="368300"/>
            </a:xfrm>
            <a:prstGeom prst="rect">
              <a:avLst/>
            </a:prstGeom>
            <a:blipFill dpi="0" rotWithShape="1">
              <a:blip r:embed="rId5"/>
              <a:srcRect/>
              <a:tile tx="0" ty="0" sx="100000" sy="100000" flip="none" algn="tl"/>
            </a:blipFill>
            <a:ln w="9525">
              <a:noFill/>
              <a:miter lim="800000"/>
              <a:headEnd/>
              <a:tailEnd/>
            </a:ln>
          </p:spPr>
          <p:txBody>
            <a:bodyPr wrap="none">
              <a:prstTxWarp prst="textNoShape">
                <a:avLst/>
              </a:prstTxWarp>
              <a:spAutoFit/>
            </a:bodyPr>
            <a:lstStyle/>
            <a:p>
              <a:r>
                <a:rPr lang="en-US">
                  <a:latin typeface="Helvetica" charset="0"/>
                </a:rPr>
                <a:t>h</a:t>
              </a:r>
              <a:r>
                <a:rPr lang="en-US">
                  <a:latin typeface="Helvetica" charset="0"/>
                  <a:sym typeface="Symbol" charset="2"/>
                </a:rPr>
                <a:t></a:t>
              </a:r>
              <a:endParaRPr lang="en-US">
                <a:latin typeface="Helvetica" charset="0"/>
              </a:endParaRPr>
            </a:p>
          </p:txBody>
        </p:sp>
      </p:grpSp>
      <p:grpSp>
        <p:nvGrpSpPr>
          <p:cNvPr id="3" name="Group 25"/>
          <p:cNvGrpSpPr>
            <a:grpSpLocks/>
          </p:cNvGrpSpPr>
          <p:nvPr/>
        </p:nvGrpSpPr>
        <p:grpSpPr bwMode="auto">
          <a:xfrm>
            <a:off x="-22225" y="2586038"/>
            <a:ext cx="9110663" cy="1541462"/>
            <a:chOff x="-21845" y="2586335"/>
            <a:chExt cx="9109753" cy="1541165"/>
          </a:xfrm>
        </p:grpSpPr>
        <p:sp>
          <p:nvSpPr>
            <p:cNvPr id="7" name="Oval 6"/>
            <p:cNvSpPr/>
            <p:nvPr/>
          </p:nvSpPr>
          <p:spPr>
            <a:xfrm>
              <a:off x="2209957" y="3048208"/>
              <a:ext cx="1219078" cy="60948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5867192" y="2641886"/>
              <a:ext cx="1219078" cy="60948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 name="Straight Arrow Connector 13"/>
            <p:cNvCxnSpPr/>
            <p:nvPr/>
          </p:nvCxnSpPr>
          <p:spPr>
            <a:xfrm>
              <a:off x="7086270" y="2970436"/>
              <a:ext cx="457154" cy="158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8615" y="3656104"/>
              <a:ext cx="990501" cy="158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19456" y="3351363"/>
              <a:ext cx="990501" cy="1587"/>
            </a:xfrm>
            <a:prstGeom prst="straightConnector1">
              <a:avLst/>
            </a:prstGeom>
            <a:ln w="3810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5370" name="TextBox 16"/>
            <p:cNvSpPr txBox="1">
              <a:spLocks noChangeArrowheads="1"/>
            </p:cNvSpPr>
            <p:nvPr/>
          </p:nvSpPr>
          <p:spPr bwMode="auto">
            <a:xfrm>
              <a:off x="-21845" y="3124200"/>
              <a:ext cx="1241045" cy="461665"/>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Aerosol</a:t>
              </a:r>
            </a:p>
          </p:txBody>
        </p:sp>
        <p:cxnSp>
          <p:nvCxnSpPr>
            <p:cNvPr id="18" name="Straight Arrow Connector 17"/>
            <p:cNvCxnSpPr/>
            <p:nvPr/>
          </p:nvCxnSpPr>
          <p:spPr>
            <a:xfrm flipV="1">
              <a:off x="1067071" y="2897425"/>
              <a:ext cx="2361964" cy="226968"/>
            </a:xfrm>
            <a:prstGeom prst="straightConnector1">
              <a:avLst/>
            </a:prstGeom>
            <a:ln w="3810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5372" name="TextBox 21"/>
            <p:cNvSpPr txBox="1">
              <a:spLocks noChangeArrowheads="1"/>
            </p:cNvSpPr>
            <p:nvPr/>
          </p:nvSpPr>
          <p:spPr bwMode="auto">
            <a:xfrm>
              <a:off x="1295400" y="3500735"/>
              <a:ext cx="1008559" cy="461665"/>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 NH</a:t>
              </a:r>
              <a:r>
                <a:rPr lang="en-US" sz="2400" baseline="-25000">
                  <a:solidFill>
                    <a:srgbClr val="FF0000"/>
                  </a:solidFill>
                </a:rPr>
                <a:t>3</a:t>
              </a:r>
            </a:p>
          </p:txBody>
        </p:sp>
        <p:sp>
          <p:nvSpPr>
            <p:cNvPr id="15373" name="TextBox 22"/>
            <p:cNvSpPr txBox="1">
              <a:spLocks noChangeArrowheads="1"/>
            </p:cNvSpPr>
            <p:nvPr/>
          </p:nvSpPr>
          <p:spPr bwMode="auto">
            <a:xfrm>
              <a:off x="1295400" y="2586335"/>
              <a:ext cx="1008710" cy="461665"/>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 SO</a:t>
              </a:r>
              <a:r>
                <a:rPr lang="en-US" sz="2400" baseline="-25000">
                  <a:solidFill>
                    <a:srgbClr val="FF0000"/>
                  </a:solidFill>
                </a:rPr>
                <a:t>2</a:t>
              </a:r>
            </a:p>
          </p:txBody>
        </p:sp>
        <p:sp>
          <p:nvSpPr>
            <p:cNvPr id="15374" name="TextBox 23"/>
            <p:cNvSpPr txBox="1">
              <a:spLocks noChangeArrowheads="1"/>
            </p:cNvSpPr>
            <p:nvPr/>
          </p:nvSpPr>
          <p:spPr bwMode="auto">
            <a:xfrm>
              <a:off x="7521955" y="2738735"/>
              <a:ext cx="1565953" cy="461665"/>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Aq. Chem</a:t>
              </a:r>
            </a:p>
          </p:txBody>
        </p:sp>
        <p:sp>
          <p:nvSpPr>
            <p:cNvPr id="15375" name="TextBox 24"/>
            <p:cNvSpPr txBox="1">
              <a:spLocks noChangeArrowheads="1"/>
            </p:cNvSpPr>
            <p:nvPr/>
          </p:nvSpPr>
          <p:spPr bwMode="auto">
            <a:xfrm>
              <a:off x="6400800" y="3296503"/>
              <a:ext cx="2374418" cy="830997"/>
            </a:xfrm>
            <a:prstGeom prst="rect">
              <a:avLst/>
            </a:prstGeom>
            <a:noFill/>
            <a:ln w="9525">
              <a:noFill/>
              <a:miter lim="800000"/>
              <a:headEnd/>
              <a:tailEnd/>
            </a:ln>
          </p:spPr>
          <p:txBody>
            <a:bodyPr wrap="none">
              <a:prstTxWarp prst="textNoShape">
                <a:avLst/>
              </a:prstTxWarp>
              <a:spAutoFit/>
            </a:bodyPr>
            <a:lstStyle/>
            <a:p>
              <a:pPr algn="ctr"/>
              <a:r>
                <a:rPr lang="en-US" sz="2400">
                  <a:solidFill>
                    <a:srgbClr val="FF0000"/>
                  </a:solidFill>
                </a:rPr>
                <a:t>Secondary</a:t>
              </a:r>
            </a:p>
            <a:p>
              <a:pPr algn="ctr"/>
              <a:r>
                <a:rPr lang="en-US" sz="2400">
                  <a:solidFill>
                    <a:srgbClr val="FF0000"/>
                  </a:solidFill>
                </a:rPr>
                <a:t>Organic Aerosol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228600"/>
            <a:ext cx="7772400" cy="533400"/>
          </a:xfrm>
          <a:prstGeom prst="rect">
            <a:avLst/>
          </a:prstGeom>
          <a:noFill/>
          <a:ln w="9525">
            <a:noFill/>
            <a:miter lim="800000"/>
            <a:headEnd/>
            <a:tailEnd/>
          </a:ln>
        </p:spPr>
        <p:txBody>
          <a:bodyPr anchor="ctr">
            <a:prstTxWarp prst="textNoShape">
              <a:avLst/>
            </a:prstTxWarp>
          </a:bodyPr>
          <a:lstStyle/>
          <a:p>
            <a:pPr algn="ctr"/>
            <a:r>
              <a:rPr lang="en-US" sz="3600" b="1">
                <a:latin typeface="Helvetica" pitchFamily="-106" charset="0"/>
                <a:ea typeface="Helvetica" pitchFamily="-106" charset="0"/>
                <a:cs typeface="Helvetica" pitchFamily="-106" charset="0"/>
              </a:rPr>
              <a:t>Air Quality Equations</a:t>
            </a:r>
            <a:endParaRPr lang="en-US">
              <a:latin typeface="Helvetica" pitchFamily="-106" charset="0"/>
              <a:ea typeface="Helvetica" pitchFamily="-106" charset="0"/>
              <a:cs typeface="Helvetica" pitchFamily="-106" charset="0"/>
            </a:endParaRPr>
          </a:p>
        </p:txBody>
      </p:sp>
      <p:sp>
        <p:nvSpPr>
          <p:cNvPr id="26627" name="Text Box 41"/>
          <p:cNvSpPr txBox="1">
            <a:spLocks noChangeArrowheads="1"/>
          </p:cNvSpPr>
          <p:nvPr/>
        </p:nvSpPr>
        <p:spPr bwMode="auto">
          <a:xfrm>
            <a:off x="1455738" y="3616325"/>
            <a:ext cx="5108575" cy="2308225"/>
          </a:xfrm>
          <a:prstGeom prst="rect">
            <a:avLst/>
          </a:prstGeom>
          <a:noFill/>
          <a:ln w="9525">
            <a:noFill/>
            <a:miter lim="800000"/>
            <a:headEnd/>
            <a:tailEnd/>
          </a:ln>
        </p:spPr>
        <p:txBody>
          <a:bodyPr wrap="none">
            <a:prstTxWarp prst="textNoShape">
              <a:avLst/>
            </a:prstTxWarp>
            <a:spAutoFit/>
          </a:bodyPr>
          <a:lstStyle/>
          <a:p>
            <a:pPr>
              <a:tabLst>
                <a:tab pos="803275" algn="l"/>
              </a:tabLst>
            </a:pPr>
            <a:r>
              <a:rPr lang="en-US" b="1">
                <a:latin typeface="Helvetica" pitchFamily="-106" charset="0"/>
                <a:ea typeface="Helvetica" pitchFamily="-106" charset="0"/>
                <a:cs typeface="Helvetica" pitchFamily="-106" charset="0"/>
                <a:sym typeface="Symbol" pitchFamily="-106" charset="2"/>
              </a:rPr>
              <a:t> t 	= time</a:t>
            </a:r>
          </a:p>
          <a:p>
            <a:pPr>
              <a:tabLst>
                <a:tab pos="803275" algn="l"/>
              </a:tabLst>
            </a:pPr>
            <a:r>
              <a:rPr lang="en-US" b="1">
                <a:latin typeface="Helvetica" pitchFamily="-106" charset="0"/>
                <a:ea typeface="Helvetica" pitchFamily="-106" charset="0"/>
                <a:cs typeface="Helvetica" pitchFamily="-106" charset="0"/>
                <a:sym typeface="Symbol" pitchFamily="-106" charset="2"/>
              </a:rPr>
              <a:t> </a:t>
            </a:r>
            <a:r>
              <a:rPr lang="en-US" b="1">
                <a:latin typeface="Helvetica" pitchFamily="-106" charset="0"/>
                <a:ea typeface="Helvetica" pitchFamily="-106" charset="0"/>
                <a:cs typeface="Helvetica" pitchFamily="-106" charset="0"/>
              </a:rPr>
              <a:t>c</a:t>
            </a:r>
            <a:r>
              <a:rPr lang="en-US" b="1" baseline="-25000">
                <a:latin typeface="Helvetica" pitchFamily="-106" charset="0"/>
                <a:ea typeface="Helvetica" pitchFamily="-106" charset="0"/>
                <a:cs typeface="Helvetica" pitchFamily="-106" charset="0"/>
              </a:rPr>
              <a:t>i 	</a:t>
            </a:r>
            <a:r>
              <a:rPr lang="en-US" b="1">
                <a:latin typeface="Helvetica" pitchFamily="-106" charset="0"/>
                <a:ea typeface="Helvetica" pitchFamily="-106" charset="0"/>
                <a:cs typeface="Helvetica" pitchFamily="-106" charset="0"/>
              </a:rPr>
              <a:t>= concentration of i</a:t>
            </a:r>
            <a:r>
              <a:rPr lang="en-US" b="1" baseline="30000">
                <a:latin typeface="Helvetica" pitchFamily="-106" charset="0"/>
                <a:ea typeface="Helvetica" pitchFamily="-106" charset="0"/>
                <a:cs typeface="Helvetica" pitchFamily="-106" charset="0"/>
              </a:rPr>
              <a:t>th</a:t>
            </a:r>
            <a:r>
              <a:rPr lang="en-US" b="1">
                <a:latin typeface="Helvetica" pitchFamily="-106" charset="0"/>
                <a:ea typeface="Helvetica" pitchFamily="-106" charset="0"/>
                <a:cs typeface="Helvetica" pitchFamily="-106" charset="0"/>
              </a:rPr>
              <a:t> species</a:t>
            </a:r>
          </a:p>
          <a:p>
            <a:pPr>
              <a:tabLst>
                <a:tab pos="803275" algn="l"/>
              </a:tabLst>
            </a:pPr>
            <a:r>
              <a:rPr lang="en-US" b="1">
                <a:latin typeface="Helvetica" pitchFamily="-106" charset="0"/>
                <a:ea typeface="Helvetica" pitchFamily="-106" charset="0"/>
                <a:cs typeface="Helvetica" pitchFamily="-106" charset="0"/>
                <a:sym typeface="Symbol" pitchFamily="-106" charset="2"/>
              </a:rPr>
              <a:t> V</a:t>
            </a:r>
            <a:r>
              <a:rPr lang="en-US" b="1" baseline="-25000">
                <a:latin typeface="Helvetica" pitchFamily="-106" charset="0"/>
                <a:ea typeface="Helvetica" pitchFamily="-106" charset="0"/>
                <a:cs typeface="Helvetica" pitchFamily="-106" charset="0"/>
                <a:sym typeface="Symbol" pitchFamily="-106" charset="2"/>
              </a:rPr>
              <a:t>H</a:t>
            </a:r>
            <a:r>
              <a:rPr lang="en-US" b="1">
                <a:latin typeface="Helvetica" pitchFamily="-106" charset="0"/>
                <a:ea typeface="Helvetica" pitchFamily="-106" charset="0"/>
                <a:cs typeface="Helvetica" pitchFamily="-106" charset="0"/>
                <a:sym typeface="Symbol" pitchFamily="-106" charset="2"/>
              </a:rPr>
              <a:t> 	= horizontal wind vector</a:t>
            </a:r>
            <a:endParaRPr lang="en-US" b="1">
              <a:latin typeface="Helvetica" pitchFamily="-106" charset="0"/>
              <a:ea typeface="Helvetica" pitchFamily="-106" charset="0"/>
              <a:cs typeface="Helvetica" pitchFamily="-106" charset="0"/>
            </a:endParaRPr>
          </a:p>
          <a:p>
            <a:pPr>
              <a:tabLst>
                <a:tab pos="803275" algn="l"/>
              </a:tabLst>
            </a:pPr>
            <a:r>
              <a:rPr lang="en-US" b="1">
                <a:latin typeface="Helvetica" pitchFamily="-106" charset="0"/>
                <a:ea typeface="Helvetica" pitchFamily="-106" charset="0"/>
                <a:cs typeface="Helvetica" pitchFamily="-106" charset="0"/>
                <a:sym typeface="Symbol" pitchFamily="-106" charset="2"/>
              </a:rPr>
              <a:t>  	= net vertical entrainment rate</a:t>
            </a:r>
          </a:p>
          <a:p>
            <a:pPr>
              <a:tabLst>
                <a:tab pos="803275" algn="l"/>
              </a:tabLst>
            </a:pPr>
            <a:r>
              <a:rPr lang="en-US" b="1">
                <a:latin typeface="Helvetica" pitchFamily="-106" charset="0"/>
                <a:ea typeface="Helvetica" pitchFamily="-106" charset="0"/>
                <a:cs typeface="Helvetica" pitchFamily="-106" charset="0"/>
                <a:sym typeface="Symbol" pitchFamily="-106" charset="2"/>
              </a:rPr>
              <a:t> z 	= terrain following vertical coordinate </a:t>
            </a:r>
            <a:endParaRPr lang="en-US" b="1">
              <a:latin typeface="Helvetica" pitchFamily="-106" charset="0"/>
              <a:ea typeface="Helvetica" pitchFamily="-106" charset="0"/>
              <a:cs typeface="Helvetica" pitchFamily="-106" charset="0"/>
            </a:endParaRPr>
          </a:p>
          <a:p>
            <a:pPr>
              <a:tabLst>
                <a:tab pos="803275" algn="l"/>
              </a:tabLst>
            </a:pPr>
            <a:r>
              <a:rPr lang="en-US" b="1">
                <a:latin typeface="Helvetica" pitchFamily="-106" charset="0"/>
                <a:ea typeface="Helvetica" pitchFamily="-106" charset="0"/>
                <a:cs typeface="Helvetica" pitchFamily="-106" charset="0"/>
              </a:rPr>
              <a:t> h 	= layer interface height</a:t>
            </a:r>
          </a:p>
          <a:p>
            <a:pPr>
              <a:tabLst>
                <a:tab pos="803275" algn="l"/>
              </a:tabLst>
            </a:pPr>
            <a:r>
              <a:rPr lang="en-US" b="1">
                <a:latin typeface="Helvetica" pitchFamily="-106" charset="0"/>
                <a:ea typeface="Helvetica" pitchFamily="-106" charset="0"/>
                <a:cs typeface="Helvetica" pitchFamily="-106" charset="0"/>
              </a:rPr>
              <a:t> </a:t>
            </a:r>
            <a:r>
              <a:rPr lang="en-US" b="1">
                <a:latin typeface="Helvetica" pitchFamily="-106" charset="0"/>
                <a:ea typeface="Helvetica" pitchFamily="-106" charset="0"/>
                <a:cs typeface="Helvetica" pitchFamily="-106" charset="0"/>
                <a:sym typeface="Symbol" pitchFamily="-106" charset="2"/>
              </a:rPr>
              <a:t> 	= atmospheric density</a:t>
            </a:r>
          </a:p>
          <a:p>
            <a:pPr>
              <a:tabLst>
                <a:tab pos="803275" algn="l"/>
              </a:tabLst>
            </a:pPr>
            <a:r>
              <a:rPr lang="en-US" b="1">
                <a:latin typeface="Helvetica" pitchFamily="-106" charset="0"/>
                <a:ea typeface="Helvetica" pitchFamily="-106" charset="0"/>
                <a:cs typeface="Helvetica" pitchFamily="-106" charset="0"/>
                <a:sym typeface="Symbol" pitchFamily="-106" charset="2"/>
              </a:rPr>
              <a:t> K 	= turbulent diffusion coefficient</a:t>
            </a:r>
          </a:p>
        </p:txBody>
      </p:sp>
      <p:pic>
        <p:nvPicPr>
          <p:cNvPr id="26628" name="Picture 79"/>
          <p:cNvPicPr>
            <a:picLocks noChangeAspect="1"/>
          </p:cNvPicPr>
          <p:nvPr/>
        </p:nvPicPr>
        <p:blipFill>
          <a:blip r:embed="rId3"/>
          <a:srcRect/>
          <a:stretch>
            <a:fillRect/>
          </a:stretch>
        </p:blipFill>
        <p:spPr bwMode="auto">
          <a:xfrm>
            <a:off x="177800" y="990600"/>
            <a:ext cx="8788400" cy="2438400"/>
          </a:xfrm>
          <a:prstGeom prst="rect">
            <a:avLst/>
          </a:prstGeom>
          <a:noFill/>
          <a:ln w="9525">
            <a:noFill/>
            <a:miter lim="800000"/>
            <a:headEnd/>
            <a:tailEnd/>
          </a:ln>
        </p:spPr>
      </p:pic>
      <p:grpSp>
        <p:nvGrpSpPr>
          <p:cNvPr id="2" name="Group 6"/>
          <p:cNvGrpSpPr>
            <a:grpSpLocks/>
          </p:cNvGrpSpPr>
          <p:nvPr/>
        </p:nvGrpSpPr>
        <p:grpSpPr bwMode="auto">
          <a:xfrm>
            <a:off x="865188" y="865188"/>
            <a:ext cx="8153400" cy="2282825"/>
            <a:chOff x="865209" y="864987"/>
            <a:chExt cx="8153196" cy="2282827"/>
          </a:xfrm>
        </p:grpSpPr>
        <p:sp>
          <p:nvSpPr>
            <p:cNvPr id="5" name="Oval 4"/>
            <p:cNvSpPr/>
            <p:nvPr/>
          </p:nvSpPr>
          <p:spPr>
            <a:xfrm>
              <a:off x="865209" y="864987"/>
              <a:ext cx="8153196" cy="156368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31" name="TextBox 5"/>
            <p:cNvSpPr txBox="1">
              <a:spLocks noChangeArrowheads="1"/>
            </p:cNvSpPr>
            <p:nvPr/>
          </p:nvSpPr>
          <p:spPr bwMode="auto">
            <a:xfrm>
              <a:off x="6832139" y="2316817"/>
              <a:ext cx="2186266" cy="830997"/>
            </a:xfrm>
            <a:prstGeom prst="rect">
              <a:avLst/>
            </a:prstGeom>
            <a:noFill/>
            <a:ln w="9525">
              <a:noFill/>
              <a:miter lim="800000"/>
              <a:headEnd/>
              <a:tailEnd/>
            </a:ln>
          </p:spPr>
          <p:txBody>
            <a:bodyPr wrap="none">
              <a:prstTxWarp prst="textNoShape">
                <a:avLst/>
              </a:prstTxWarp>
              <a:spAutoFit/>
            </a:bodyPr>
            <a:lstStyle/>
            <a:p>
              <a:pPr algn="ctr"/>
              <a:r>
                <a:rPr lang="en-US" sz="2400"/>
                <a:t>Meteorological</a:t>
              </a:r>
            </a:p>
            <a:p>
              <a:pPr algn="ctr"/>
              <a:r>
                <a:rPr lang="en-US" sz="2400"/>
                <a:t>Transport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76200"/>
            <a:ext cx="9144000" cy="1219200"/>
          </a:xfrm>
        </p:spPr>
        <p:txBody>
          <a:bodyPr/>
          <a:lstStyle/>
          <a:p>
            <a:r>
              <a:rPr lang="en-US" sz="4000" smtClean="0">
                <a:ea typeface="Arial" pitchFamily="-106" charset="0"/>
              </a:rPr>
              <a:t>Chemical Mechanisms – What are some problems and questions?</a:t>
            </a:r>
          </a:p>
        </p:txBody>
      </p:sp>
      <p:sp>
        <p:nvSpPr>
          <p:cNvPr id="62467" name="Content Placeholder 2"/>
          <p:cNvSpPr>
            <a:spLocks noGrp="1"/>
          </p:cNvSpPr>
          <p:nvPr>
            <p:ph idx="1"/>
          </p:nvPr>
        </p:nvSpPr>
        <p:spPr>
          <a:xfrm>
            <a:off x="0" y="1295400"/>
            <a:ext cx="9144000" cy="4495800"/>
          </a:xfrm>
        </p:spPr>
        <p:txBody>
          <a:bodyPr/>
          <a:lstStyle/>
          <a:p>
            <a:r>
              <a:rPr lang="en-US" sz="2800" smtClean="0">
                <a:ea typeface="Arial" pitchFamily="-106" charset="0"/>
              </a:rPr>
              <a:t>Models do not predict full range of ozone and other pollutant mixing ratios from minimum to maximum.</a:t>
            </a:r>
          </a:p>
          <a:p>
            <a:pPr>
              <a:buFontTx/>
              <a:buNone/>
            </a:pPr>
            <a:endParaRPr lang="en-US" sz="1800" smtClean="0">
              <a:ea typeface="Arial" pitchFamily="-106" charset="0"/>
            </a:endParaRPr>
          </a:p>
          <a:p>
            <a:r>
              <a:rPr lang="en-US" sz="2800" smtClean="0">
                <a:ea typeface="Arial" pitchFamily="-106" charset="0"/>
              </a:rPr>
              <a:t>Forecasted pollutant mixing ratios do not respond as much as measured to emission changes.</a:t>
            </a:r>
          </a:p>
          <a:p>
            <a:endParaRPr lang="en-US" sz="1600" smtClean="0">
              <a:ea typeface="Arial" pitchFamily="-106" charset="0"/>
            </a:endParaRPr>
          </a:p>
          <a:p>
            <a:r>
              <a:rPr lang="en-US" sz="2800" smtClean="0">
                <a:ea typeface="Arial" pitchFamily="-106" charset="0"/>
              </a:rPr>
              <a:t>Models do not well handle vertical concentration variations</a:t>
            </a:r>
          </a:p>
          <a:p>
            <a:pPr>
              <a:buFontTx/>
              <a:buNone/>
            </a:pPr>
            <a:endParaRPr lang="en-US" sz="1800" smtClean="0">
              <a:ea typeface="Arial" pitchFamily="-106" charset="0"/>
            </a:endParaRPr>
          </a:p>
          <a:p>
            <a:r>
              <a:rPr lang="en-US" sz="2800" smtClean="0">
                <a:ea typeface="Arial" pitchFamily="-106" charset="0"/>
              </a:rPr>
              <a:t>Modeled oxidation of NO</a:t>
            </a:r>
            <a:r>
              <a:rPr lang="en-US" sz="2800" baseline="-25000" smtClean="0">
                <a:ea typeface="Arial" pitchFamily="-106" charset="0"/>
              </a:rPr>
              <a:t>2</a:t>
            </a:r>
            <a:r>
              <a:rPr lang="en-US" sz="2800" smtClean="0">
                <a:ea typeface="Arial" pitchFamily="-106" charset="0"/>
              </a:rPr>
              <a:t> appears to be too fast.</a:t>
            </a:r>
          </a:p>
          <a:p>
            <a:pPr>
              <a:buFontTx/>
              <a:buNone/>
            </a:pPr>
            <a:endParaRPr lang="en-US" sz="1600" smtClean="0">
              <a:ea typeface="Arial" pitchFamily="-106" charset="0"/>
            </a:endParaRPr>
          </a:p>
          <a:p>
            <a:r>
              <a:rPr lang="en-US" sz="2800" smtClean="0">
                <a:ea typeface="Arial" pitchFamily="-106" charset="0"/>
              </a:rPr>
              <a:t>Do we really understand HO and HO</a:t>
            </a:r>
            <a:r>
              <a:rPr lang="en-US" sz="2800" baseline="-25000" smtClean="0">
                <a:ea typeface="Arial" pitchFamily="-106" charset="0"/>
              </a:rPr>
              <a:t>2</a:t>
            </a:r>
            <a:r>
              <a:rPr lang="en-US" sz="2800" smtClean="0">
                <a:ea typeface="Arial" pitchFamily="-106" charset="0"/>
              </a:rPr>
              <a:t> chemistry?</a:t>
            </a:r>
          </a:p>
          <a:p>
            <a:pPr>
              <a:buFontTx/>
              <a:buNone/>
            </a:pPr>
            <a:endParaRPr lang="en-US" sz="2800" smtClean="0">
              <a:ea typeface="Arial" pitchFamily="-106" charset="0"/>
            </a:endParaRPr>
          </a:p>
          <a:p>
            <a:pPr>
              <a:buFontTx/>
              <a:buNone/>
            </a:pPr>
            <a:endParaRPr lang="en-US" sz="2800" smtClean="0">
              <a:ea typeface="Arial" pitchFamily="-10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4" descr="Untitled 4"/>
          <p:cNvPicPr>
            <a:picLocks noChangeAspect="1" noChangeArrowheads="1"/>
          </p:cNvPicPr>
          <p:nvPr/>
        </p:nvPicPr>
        <p:blipFill>
          <a:blip r:embed="rId3"/>
          <a:srcRect/>
          <a:stretch>
            <a:fillRect/>
          </a:stretch>
        </p:blipFill>
        <p:spPr bwMode="auto">
          <a:xfrm>
            <a:off x="-42863" y="1047750"/>
            <a:ext cx="9953626" cy="4922838"/>
          </a:xfrm>
          <a:prstGeom prst="rect">
            <a:avLst/>
          </a:prstGeom>
          <a:noFill/>
          <a:ln w="9525">
            <a:noFill/>
            <a:miter lim="800000"/>
            <a:headEnd/>
            <a:tailEnd/>
          </a:ln>
        </p:spPr>
      </p:pic>
      <p:sp>
        <p:nvSpPr>
          <p:cNvPr id="65539" name="Rectangle 2"/>
          <p:cNvSpPr>
            <a:spLocks noGrp="1" noChangeArrowheads="1"/>
          </p:cNvSpPr>
          <p:nvPr>
            <p:ph type="ctrTitle"/>
          </p:nvPr>
        </p:nvSpPr>
        <p:spPr>
          <a:xfrm>
            <a:off x="685800" y="-76200"/>
            <a:ext cx="7772400" cy="1143000"/>
          </a:xfrm>
        </p:spPr>
        <p:txBody>
          <a:bodyPr/>
          <a:lstStyle/>
          <a:p>
            <a:r>
              <a:rPr lang="en-US" sz="3600">
                <a:ea typeface="Arial" pitchFamily="-106" charset="0"/>
              </a:rPr>
              <a:t>Ozone Summertime El Paso, TX</a:t>
            </a:r>
            <a:br>
              <a:rPr lang="en-US" sz="3600">
                <a:ea typeface="Arial" pitchFamily="-106" charset="0"/>
              </a:rPr>
            </a:br>
            <a:r>
              <a:rPr lang="en-US" sz="3600">
                <a:ea typeface="Arial" pitchFamily="-106" charset="0"/>
              </a:rPr>
              <a:t>July 16, 2004</a:t>
            </a:r>
          </a:p>
        </p:txBody>
      </p:sp>
      <p:sp>
        <p:nvSpPr>
          <p:cNvPr id="65540" name="Rectangle 37"/>
          <p:cNvSpPr>
            <a:spLocks noChangeArrowheads="1"/>
          </p:cNvSpPr>
          <p:nvPr/>
        </p:nvSpPr>
        <p:spPr bwMode="auto">
          <a:xfrm>
            <a:off x="57150" y="1123950"/>
            <a:ext cx="1143000" cy="4572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5541" name="Rectangle 7"/>
          <p:cNvSpPr>
            <a:spLocks noChangeArrowheads="1"/>
          </p:cNvSpPr>
          <p:nvPr/>
        </p:nvSpPr>
        <p:spPr bwMode="auto">
          <a:xfrm>
            <a:off x="1295400" y="5467350"/>
            <a:ext cx="80010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5542" name="Rectangle 8"/>
          <p:cNvSpPr>
            <a:spLocks noChangeArrowheads="1"/>
          </p:cNvSpPr>
          <p:nvPr/>
        </p:nvSpPr>
        <p:spPr bwMode="auto">
          <a:xfrm>
            <a:off x="5454650" y="1581150"/>
            <a:ext cx="1098550" cy="457200"/>
          </a:xfrm>
          <a:prstGeom prst="rect">
            <a:avLst/>
          </a:prstGeom>
          <a:noFill/>
          <a:ln w="9525">
            <a:noFill/>
            <a:miter lim="800000"/>
            <a:headEnd/>
            <a:tailEnd/>
          </a:ln>
        </p:spPr>
        <p:txBody>
          <a:bodyPr wrap="none">
            <a:prstTxWarp prst="textNoShape">
              <a:avLst/>
            </a:prstTxWarp>
            <a:spAutoFit/>
          </a:bodyPr>
          <a:lstStyle/>
          <a:p>
            <a:r>
              <a:rPr lang="en-US"/>
              <a:t>CMAQ</a:t>
            </a:r>
          </a:p>
        </p:txBody>
      </p:sp>
      <p:sp>
        <p:nvSpPr>
          <p:cNvPr id="65543" name="Rectangle 9"/>
          <p:cNvSpPr>
            <a:spLocks noChangeArrowheads="1"/>
          </p:cNvSpPr>
          <p:nvPr/>
        </p:nvSpPr>
        <p:spPr bwMode="auto">
          <a:xfrm>
            <a:off x="1276350" y="1581150"/>
            <a:ext cx="1690688" cy="457200"/>
          </a:xfrm>
          <a:prstGeom prst="rect">
            <a:avLst/>
          </a:prstGeom>
          <a:noFill/>
          <a:ln w="9525">
            <a:noFill/>
            <a:miter lim="800000"/>
            <a:headEnd/>
            <a:tailEnd/>
          </a:ln>
        </p:spPr>
        <p:txBody>
          <a:bodyPr wrap="none">
            <a:prstTxWarp prst="textNoShape">
              <a:avLst/>
            </a:prstTxWarp>
            <a:spAutoFit/>
          </a:bodyPr>
          <a:lstStyle/>
          <a:p>
            <a:r>
              <a:rPr lang="en-US"/>
              <a:t>Obs-TCEQ</a:t>
            </a:r>
          </a:p>
        </p:txBody>
      </p:sp>
      <p:sp>
        <p:nvSpPr>
          <p:cNvPr id="65544" name="Line 11"/>
          <p:cNvSpPr>
            <a:spLocks noChangeShapeType="1"/>
          </p:cNvSpPr>
          <p:nvPr/>
        </p:nvSpPr>
        <p:spPr bwMode="auto">
          <a:xfrm flipH="1" flipV="1">
            <a:off x="1828800" y="2114550"/>
            <a:ext cx="533400" cy="609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5545" name="Line 12"/>
          <p:cNvSpPr>
            <a:spLocks noChangeShapeType="1"/>
          </p:cNvSpPr>
          <p:nvPr/>
        </p:nvSpPr>
        <p:spPr bwMode="auto">
          <a:xfrm flipV="1">
            <a:off x="5334000" y="2038350"/>
            <a:ext cx="6858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5546" name="Line 13"/>
          <p:cNvSpPr>
            <a:spLocks noChangeShapeType="1"/>
          </p:cNvSpPr>
          <p:nvPr/>
        </p:nvSpPr>
        <p:spPr bwMode="auto">
          <a:xfrm flipH="1">
            <a:off x="3886200" y="3409950"/>
            <a:ext cx="609600" cy="6715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5547" name="Text Box 14"/>
          <p:cNvSpPr txBox="1">
            <a:spLocks noChangeArrowheads="1"/>
          </p:cNvSpPr>
          <p:nvPr/>
        </p:nvSpPr>
        <p:spPr bwMode="auto">
          <a:xfrm rot="-5400000">
            <a:off x="-1772444" y="3053557"/>
            <a:ext cx="4268787" cy="457200"/>
          </a:xfrm>
          <a:prstGeom prst="rect">
            <a:avLst/>
          </a:prstGeom>
          <a:solidFill>
            <a:schemeClr val="bg1"/>
          </a:solidFill>
          <a:ln w="9525">
            <a:noFill/>
            <a:miter lim="800000"/>
            <a:headEnd/>
            <a:tailEnd/>
          </a:ln>
        </p:spPr>
        <p:txBody>
          <a:bodyPr>
            <a:prstTxWarp prst="textNoShape">
              <a:avLst/>
            </a:prstTxWarp>
            <a:spAutoFit/>
          </a:bodyPr>
          <a:lstStyle/>
          <a:p>
            <a:pPr algn="ctr"/>
            <a:r>
              <a:rPr lang="en-US"/>
              <a:t>Ozone (ppbV)</a:t>
            </a:r>
          </a:p>
        </p:txBody>
      </p:sp>
      <p:sp>
        <p:nvSpPr>
          <p:cNvPr id="65548" name="Rectangle 15"/>
          <p:cNvSpPr>
            <a:spLocks noChangeArrowheads="1"/>
          </p:cNvSpPr>
          <p:nvPr/>
        </p:nvSpPr>
        <p:spPr bwMode="auto">
          <a:xfrm>
            <a:off x="676275" y="118586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70</a:t>
            </a:r>
          </a:p>
        </p:txBody>
      </p:sp>
      <p:sp>
        <p:nvSpPr>
          <p:cNvPr id="65549" name="Rectangle 16"/>
          <p:cNvSpPr>
            <a:spLocks noChangeArrowheads="1"/>
          </p:cNvSpPr>
          <p:nvPr/>
        </p:nvSpPr>
        <p:spPr bwMode="auto">
          <a:xfrm>
            <a:off x="676275" y="175736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60</a:t>
            </a:r>
          </a:p>
        </p:txBody>
      </p:sp>
      <p:sp>
        <p:nvSpPr>
          <p:cNvPr id="65550" name="Rectangle 17"/>
          <p:cNvSpPr>
            <a:spLocks noChangeArrowheads="1"/>
          </p:cNvSpPr>
          <p:nvPr/>
        </p:nvSpPr>
        <p:spPr bwMode="auto">
          <a:xfrm>
            <a:off x="676275" y="2330450"/>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50</a:t>
            </a:r>
          </a:p>
        </p:txBody>
      </p:sp>
      <p:sp>
        <p:nvSpPr>
          <p:cNvPr id="65551" name="Rectangle 18"/>
          <p:cNvSpPr>
            <a:spLocks noChangeArrowheads="1"/>
          </p:cNvSpPr>
          <p:nvPr/>
        </p:nvSpPr>
        <p:spPr bwMode="auto">
          <a:xfrm>
            <a:off x="676275" y="2903538"/>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40</a:t>
            </a:r>
          </a:p>
        </p:txBody>
      </p:sp>
      <p:sp>
        <p:nvSpPr>
          <p:cNvPr id="65552" name="Rectangle 19"/>
          <p:cNvSpPr>
            <a:spLocks noChangeArrowheads="1"/>
          </p:cNvSpPr>
          <p:nvPr/>
        </p:nvSpPr>
        <p:spPr bwMode="auto">
          <a:xfrm>
            <a:off x="676275" y="3476625"/>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30</a:t>
            </a:r>
          </a:p>
        </p:txBody>
      </p:sp>
      <p:sp>
        <p:nvSpPr>
          <p:cNvPr id="65553" name="Rectangle 20"/>
          <p:cNvSpPr>
            <a:spLocks noChangeArrowheads="1"/>
          </p:cNvSpPr>
          <p:nvPr/>
        </p:nvSpPr>
        <p:spPr bwMode="auto">
          <a:xfrm>
            <a:off x="676275" y="40497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20</a:t>
            </a:r>
          </a:p>
        </p:txBody>
      </p:sp>
      <p:sp>
        <p:nvSpPr>
          <p:cNvPr id="65554" name="Rectangle 21"/>
          <p:cNvSpPr>
            <a:spLocks noChangeArrowheads="1"/>
          </p:cNvSpPr>
          <p:nvPr/>
        </p:nvSpPr>
        <p:spPr bwMode="auto">
          <a:xfrm>
            <a:off x="676275" y="4622800"/>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10</a:t>
            </a:r>
          </a:p>
        </p:txBody>
      </p:sp>
      <p:sp>
        <p:nvSpPr>
          <p:cNvPr id="65555" name="Rectangle 22"/>
          <p:cNvSpPr>
            <a:spLocks noChangeArrowheads="1"/>
          </p:cNvSpPr>
          <p:nvPr/>
        </p:nvSpPr>
        <p:spPr bwMode="auto">
          <a:xfrm>
            <a:off x="4405313"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16</a:t>
            </a:r>
          </a:p>
        </p:txBody>
      </p:sp>
      <p:sp>
        <p:nvSpPr>
          <p:cNvPr id="65556" name="Rectangle 23"/>
          <p:cNvSpPr>
            <a:spLocks noChangeArrowheads="1"/>
          </p:cNvSpPr>
          <p:nvPr/>
        </p:nvSpPr>
        <p:spPr bwMode="auto">
          <a:xfrm>
            <a:off x="3789363"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14</a:t>
            </a:r>
          </a:p>
        </p:txBody>
      </p:sp>
      <p:sp>
        <p:nvSpPr>
          <p:cNvPr id="65557" name="Rectangle 24"/>
          <p:cNvSpPr>
            <a:spLocks noChangeArrowheads="1"/>
          </p:cNvSpPr>
          <p:nvPr/>
        </p:nvSpPr>
        <p:spPr bwMode="auto">
          <a:xfrm>
            <a:off x="3171825"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12</a:t>
            </a:r>
          </a:p>
        </p:txBody>
      </p:sp>
      <p:sp>
        <p:nvSpPr>
          <p:cNvPr id="65558" name="Rectangle 25"/>
          <p:cNvSpPr>
            <a:spLocks noChangeArrowheads="1"/>
          </p:cNvSpPr>
          <p:nvPr/>
        </p:nvSpPr>
        <p:spPr bwMode="auto">
          <a:xfrm>
            <a:off x="2555875"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10</a:t>
            </a:r>
          </a:p>
        </p:txBody>
      </p:sp>
      <p:sp>
        <p:nvSpPr>
          <p:cNvPr id="65559" name="Rectangle 26"/>
          <p:cNvSpPr>
            <a:spLocks noChangeArrowheads="1"/>
          </p:cNvSpPr>
          <p:nvPr/>
        </p:nvSpPr>
        <p:spPr bwMode="auto">
          <a:xfrm>
            <a:off x="1939925"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08</a:t>
            </a:r>
          </a:p>
        </p:txBody>
      </p:sp>
      <p:sp>
        <p:nvSpPr>
          <p:cNvPr id="65560" name="Rectangle 27"/>
          <p:cNvSpPr>
            <a:spLocks noChangeArrowheads="1"/>
          </p:cNvSpPr>
          <p:nvPr/>
        </p:nvSpPr>
        <p:spPr bwMode="auto">
          <a:xfrm>
            <a:off x="1323975"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06</a:t>
            </a:r>
          </a:p>
        </p:txBody>
      </p:sp>
      <p:sp>
        <p:nvSpPr>
          <p:cNvPr id="65561" name="Rectangle 28"/>
          <p:cNvSpPr>
            <a:spLocks noChangeArrowheads="1"/>
          </p:cNvSpPr>
          <p:nvPr/>
        </p:nvSpPr>
        <p:spPr bwMode="auto">
          <a:xfrm>
            <a:off x="5021263"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18</a:t>
            </a:r>
          </a:p>
        </p:txBody>
      </p:sp>
      <p:sp>
        <p:nvSpPr>
          <p:cNvPr id="65562" name="Rectangle 29"/>
          <p:cNvSpPr>
            <a:spLocks noChangeArrowheads="1"/>
          </p:cNvSpPr>
          <p:nvPr/>
        </p:nvSpPr>
        <p:spPr bwMode="auto">
          <a:xfrm>
            <a:off x="5637213"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20</a:t>
            </a:r>
          </a:p>
        </p:txBody>
      </p:sp>
      <p:sp>
        <p:nvSpPr>
          <p:cNvPr id="65563" name="Rectangle 30"/>
          <p:cNvSpPr>
            <a:spLocks noChangeArrowheads="1"/>
          </p:cNvSpPr>
          <p:nvPr/>
        </p:nvSpPr>
        <p:spPr bwMode="auto">
          <a:xfrm>
            <a:off x="6254750"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22</a:t>
            </a:r>
          </a:p>
        </p:txBody>
      </p:sp>
      <p:sp>
        <p:nvSpPr>
          <p:cNvPr id="65564" name="Rectangle 31"/>
          <p:cNvSpPr>
            <a:spLocks noChangeArrowheads="1"/>
          </p:cNvSpPr>
          <p:nvPr/>
        </p:nvSpPr>
        <p:spPr bwMode="auto">
          <a:xfrm>
            <a:off x="6870700"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24</a:t>
            </a:r>
          </a:p>
        </p:txBody>
      </p:sp>
      <p:sp>
        <p:nvSpPr>
          <p:cNvPr id="65565" name="Rectangle 32"/>
          <p:cNvSpPr>
            <a:spLocks noChangeArrowheads="1"/>
          </p:cNvSpPr>
          <p:nvPr/>
        </p:nvSpPr>
        <p:spPr bwMode="auto">
          <a:xfrm>
            <a:off x="7486650"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02</a:t>
            </a:r>
          </a:p>
        </p:txBody>
      </p:sp>
      <p:sp>
        <p:nvSpPr>
          <p:cNvPr id="65566" name="Rectangle 33"/>
          <p:cNvSpPr>
            <a:spLocks noChangeArrowheads="1"/>
          </p:cNvSpPr>
          <p:nvPr/>
        </p:nvSpPr>
        <p:spPr bwMode="auto">
          <a:xfrm>
            <a:off x="8102600"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04</a:t>
            </a:r>
          </a:p>
        </p:txBody>
      </p:sp>
      <p:sp>
        <p:nvSpPr>
          <p:cNvPr id="65567" name="Rectangle 34"/>
          <p:cNvSpPr>
            <a:spLocks noChangeArrowheads="1"/>
          </p:cNvSpPr>
          <p:nvPr/>
        </p:nvSpPr>
        <p:spPr bwMode="auto">
          <a:xfrm>
            <a:off x="8720138" y="5510213"/>
            <a:ext cx="523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t>06</a:t>
            </a:r>
          </a:p>
        </p:txBody>
      </p:sp>
      <p:sp>
        <p:nvSpPr>
          <p:cNvPr id="65568" name="Rectangle 35"/>
          <p:cNvSpPr>
            <a:spLocks noGrp="1" noChangeArrowheads="1"/>
          </p:cNvSpPr>
          <p:nvPr>
            <p:ph type="subTitle" idx="1"/>
          </p:nvPr>
        </p:nvSpPr>
        <p:spPr>
          <a:xfrm>
            <a:off x="3048000" y="4019550"/>
            <a:ext cx="1905000" cy="457200"/>
          </a:xfrm>
        </p:spPr>
        <p:txBody>
          <a:bodyPr/>
          <a:lstStyle/>
          <a:p>
            <a:pPr>
              <a:spcBef>
                <a:spcPct val="0"/>
              </a:spcBef>
            </a:pPr>
            <a:r>
              <a:rPr lang="en-US" sz="1800">
                <a:solidFill>
                  <a:srgbClr val="000000"/>
                </a:solidFill>
                <a:ea typeface="ＭＳ Ｐゴシック" pitchFamily="-106" charset="-128"/>
                <a:cs typeface="ＭＳ Ｐゴシック" pitchFamily="-106" charset="-128"/>
              </a:rPr>
              <a:t>WRF-CHEM</a:t>
            </a:r>
          </a:p>
        </p:txBody>
      </p:sp>
      <p:sp>
        <p:nvSpPr>
          <p:cNvPr id="65569" name="Rectangle 36"/>
          <p:cNvSpPr>
            <a:spLocks noChangeArrowheads="1"/>
          </p:cNvSpPr>
          <p:nvPr/>
        </p:nvSpPr>
        <p:spPr bwMode="auto">
          <a:xfrm>
            <a:off x="846138" y="5195888"/>
            <a:ext cx="354012" cy="457200"/>
          </a:xfrm>
          <a:prstGeom prst="rect">
            <a:avLst/>
          </a:prstGeom>
          <a:solidFill>
            <a:schemeClr val="bg1"/>
          </a:solidFill>
          <a:ln w="9525">
            <a:noFill/>
            <a:miter lim="800000"/>
            <a:headEnd/>
            <a:tailEnd/>
          </a:ln>
        </p:spPr>
        <p:txBody>
          <a:bodyPr wrap="none">
            <a:prstTxWarp prst="textNoShape">
              <a:avLst/>
            </a:prstTxWarp>
            <a:spAutoFit/>
          </a:bodyPr>
          <a:lstStyle/>
          <a:p>
            <a:r>
              <a:rPr lang="en-US"/>
              <a:t>0</a:t>
            </a:r>
          </a:p>
        </p:txBody>
      </p:sp>
      <p:sp>
        <p:nvSpPr>
          <p:cNvPr id="65570" name="Rectangle 40"/>
          <p:cNvSpPr>
            <a:spLocks noChangeArrowheads="1"/>
          </p:cNvSpPr>
          <p:nvPr/>
        </p:nvSpPr>
        <p:spPr bwMode="auto">
          <a:xfrm>
            <a:off x="1295400" y="6092825"/>
            <a:ext cx="5648325" cy="646113"/>
          </a:xfrm>
          <a:prstGeom prst="rect">
            <a:avLst/>
          </a:prstGeom>
          <a:noFill/>
          <a:ln w="9525">
            <a:noFill/>
            <a:miter lim="800000"/>
            <a:headEnd/>
            <a:tailEnd/>
          </a:ln>
        </p:spPr>
        <p:txBody>
          <a:bodyPr wrap="none">
            <a:prstTxWarp prst="textNoShape">
              <a:avLst/>
            </a:prstTxWarp>
            <a:spAutoFit/>
          </a:bodyPr>
          <a:lstStyle/>
          <a:p>
            <a:r>
              <a:rPr lang="en-US"/>
              <a:t> Average error:	WRFCHEM-TCEQ:	30.20%</a:t>
            </a:r>
          </a:p>
          <a:p>
            <a:r>
              <a:rPr lang="en-US"/>
              <a:t>		CMAQ-TCEQ		38.86%</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152400"/>
            <a:ext cx="9144000" cy="2087563"/>
          </a:xfrm>
        </p:spPr>
        <p:txBody>
          <a:bodyPr/>
          <a:lstStyle/>
          <a:p>
            <a:pPr algn="just"/>
            <a:r>
              <a:rPr lang="en-US" sz="2000" smtClean="0">
                <a:ea typeface="Arial" pitchFamily="-106" charset="0"/>
              </a:rPr>
              <a:t>Overall comparison of observed (CASTNet and AQS) and CMAQ (v4.5) modeled change in daily maximum 8-hour O</a:t>
            </a:r>
            <a:r>
              <a:rPr lang="en-US" sz="2000" baseline="-25000" smtClean="0">
                <a:ea typeface="Arial" pitchFamily="-106" charset="0"/>
              </a:rPr>
              <a:t>3</a:t>
            </a:r>
            <a:r>
              <a:rPr lang="en-US" sz="2000" smtClean="0">
                <a:ea typeface="Arial" pitchFamily="-106" charset="0"/>
              </a:rPr>
              <a:t> between summer 2002 to summer 2004 (2004 – 2002) and summer 2005 (2005-2002).  Mechanisms used are CB4 and SAPRC.  The change in O</a:t>
            </a:r>
            <a:r>
              <a:rPr lang="en-US" sz="2000" baseline="-25000" smtClean="0">
                <a:ea typeface="Arial" pitchFamily="-106" charset="0"/>
              </a:rPr>
              <a:t>3</a:t>
            </a:r>
            <a:r>
              <a:rPr lang="en-US" sz="2000" smtClean="0">
                <a:ea typeface="Arial" pitchFamily="-106" charset="0"/>
              </a:rPr>
              <a:t> is shown for the median (red) and the average of the ≥ 95% of the distribution (purple).</a:t>
            </a:r>
          </a:p>
        </p:txBody>
      </p:sp>
      <p:sp>
        <p:nvSpPr>
          <p:cNvPr id="67587" name="Content Placeholder 2"/>
          <p:cNvSpPr>
            <a:spLocks noGrp="1"/>
          </p:cNvSpPr>
          <p:nvPr>
            <p:ph idx="1"/>
          </p:nvPr>
        </p:nvSpPr>
        <p:spPr>
          <a:xfrm>
            <a:off x="0" y="5867400"/>
            <a:ext cx="9144000" cy="990600"/>
          </a:xfrm>
        </p:spPr>
        <p:txBody>
          <a:bodyPr/>
          <a:lstStyle/>
          <a:p>
            <a:pPr>
              <a:buFontTx/>
              <a:buNone/>
            </a:pPr>
            <a:r>
              <a:rPr lang="en-US" sz="1800" smtClean="0">
                <a:ea typeface="ＭＳ Ｐゴシック" pitchFamily="-106" charset="-128"/>
                <a:cs typeface="ＭＳ Ｐゴシック" pitchFamily="-106" charset="-128"/>
              </a:rPr>
              <a:t>	</a:t>
            </a:r>
            <a:r>
              <a:rPr lang="en-US" sz="1800" smtClean="0">
                <a:ea typeface="Arial" pitchFamily="-106" charset="0"/>
              </a:rPr>
              <a:t>Gilliland, A.B., C. Hogrefe, R.W. Pinder, J.M. Godowitch, K.L. Foley and S.T. Rao, Dynamic Evaluation of Regional Air Quality Models: Assessing Changes in O3 Stemming from Changes in Emissions and Meteorology </a:t>
            </a:r>
          </a:p>
        </p:txBody>
      </p:sp>
      <p:pic>
        <p:nvPicPr>
          <p:cNvPr id="67588" name="Picture 4" descr="Picture 1.png"/>
          <p:cNvPicPr>
            <a:picLocks noChangeAspect="1"/>
          </p:cNvPicPr>
          <p:nvPr/>
        </p:nvPicPr>
        <p:blipFill>
          <a:blip r:embed="rId2"/>
          <a:srcRect/>
          <a:stretch>
            <a:fillRect/>
          </a:stretch>
        </p:blipFill>
        <p:spPr bwMode="auto">
          <a:xfrm>
            <a:off x="1860550" y="1676400"/>
            <a:ext cx="5378450" cy="4159250"/>
          </a:xfrm>
          <a:prstGeom prst="rect">
            <a:avLst/>
          </a:prstGeom>
          <a:noFill/>
          <a:ln w="9525">
            <a:noFill/>
            <a:miter lim="800000"/>
            <a:headEnd/>
            <a:tailEnd/>
          </a:ln>
        </p:spPr>
      </p:pic>
      <p:sp>
        <p:nvSpPr>
          <p:cNvPr id="67589" name="TextBox 4"/>
          <p:cNvSpPr txBox="1">
            <a:spLocks noChangeArrowheads="1"/>
          </p:cNvSpPr>
          <p:nvPr/>
        </p:nvSpPr>
        <p:spPr bwMode="auto">
          <a:xfrm>
            <a:off x="8686800" y="6477000"/>
            <a:ext cx="441325" cy="369888"/>
          </a:xfrm>
          <a:prstGeom prst="rect">
            <a:avLst/>
          </a:prstGeom>
          <a:noFill/>
          <a:ln w="9525">
            <a:noFill/>
            <a:miter lim="800000"/>
            <a:headEnd/>
            <a:tailEnd/>
          </a:ln>
        </p:spPr>
        <p:txBody>
          <a:bodyPr wrap="none">
            <a:prstTxWarp prst="textNoShape">
              <a:avLst/>
            </a:prstTxWarp>
            <a:spAutoFit/>
          </a:bodyPr>
          <a:lstStyle/>
          <a:p>
            <a:r>
              <a:rPr lang="en-US"/>
              <a:t>09</a:t>
            </a:r>
          </a:p>
        </p:txBody>
      </p:sp>
      <p:sp>
        <p:nvSpPr>
          <p:cNvPr id="67590" name="TextBox 5"/>
          <p:cNvSpPr txBox="1">
            <a:spLocks noChangeArrowheads="1"/>
          </p:cNvSpPr>
          <p:nvPr/>
        </p:nvSpPr>
        <p:spPr bwMode="auto">
          <a:xfrm rot="-5400000">
            <a:off x="1096963" y="3333750"/>
            <a:ext cx="2160588" cy="369887"/>
          </a:xfrm>
          <a:prstGeom prst="rect">
            <a:avLst/>
          </a:prstGeom>
          <a:solidFill>
            <a:schemeClr val="bg1"/>
          </a:solidFill>
          <a:ln w="9525">
            <a:noFill/>
            <a:miter lim="800000"/>
            <a:headEnd/>
            <a:tailEnd/>
          </a:ln>
        </p:spPr>
        <p:txBody>
          <a:bodyPr wrap="none">
            <a:prstTxWarp prst="textNoShape">
              <a:avLst/>
            </a:prstTxWarp>
            <a:spAutoFit/>
          </a:bodyPr>
          <a:lstStyle/>
          <a:p>
            <a:r>
              <a:rPr lang="en-US"/>
              <a:t>Model Ozone (ppb)</a:t>
            </a:r>
          </a:p>
        </p:txBody>
      </p:sp>
      <p:sp>
        <p:nvSpPr>
          <p:cNvPr id="67591" name="TextBox 6"/>
          <p:cNvSpPr txBox="1">
            <a:spLocks noChangeArrowheads="1"/>
          </p:cNvSpPr>
          <p:nvPr/>
        </p:nvSpPr>
        <p:spPr bwMode="auto">
          <a:xfrm>
            <a:off x="3429000" y="5421313"/>
            <a:ext cx="2532063" cy="369887"/>
          </a:xfrm>
          <a:prstGeom prst="rect">
            <a:avLst/>
          </a:prstGeom>
          <a:solidFill>
            <a:schemeClr val="bg1"/>
          </a:solidFill>
          <a:ln w="9525">
            <a:noFill/>
            <a:miter lim="800000"/>
            <a:headEnd/>
            <a:tailEnd/>
          </a:ln>
        </p:spPr>
        <p:txBody>
          <a:bodyPr wrap="none">
            <a:prstTxWarp prst="textNoShape">
              <a:avLst/>
            </a:prstTxWarp>
            <a:spAutoFit/>
          </a:bodyPr>
          <a:lstStyle/>
          <a:p>
            <a:r>
              <a:rPr lang="en-US"/>
              <a:t>Observed Ozone (ppb)</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grpSp>
        <p:nvGrpSpPr>
          <p:cNvPr id="70659" name="Group 3"/>
          <p:cNvGrpSpPr>
            <a:grpSpLocks/>
          </p:cNvGrpSpPr>
          <p:nvPr/>
        </p:nvGrpSpPr>
        <p:grpSpPr bwMode="auto">
          <a:xfrm>
            <a:off x="352425" y="0"/>
            <a:ext cx="8486775" cy="6400800"/>
            <a:chOff x="222" y="240"/>
            <a:chExt cx="5346" cy="4032"/>
          </a:xfrm>
        </p:grpSpPr>
        <p:pic>
          <p:nvPicPr>
            <p:cNvPr id="70661" name="Picture 4" descr="Picture 3"/>
            <p:cNvPicPr>
              <a:picLocks noChangeAspect="1" noChangeArrowheads="1"/>
            </p:cNvPicPr>
            <p:nvPr/>
          </p:nvPicPr>
          <p:blipFill>
            <a:blip r:embed="rId3"/>
            <a:srcRect/>
            <a:stretch>
              <a:fillRect/>
            </a:stretch>
          </p:blipFill>
          <p:spPr bwMode="auto">
            <a:xfrm>
              <a:off x="222" y="593"/>
              <a:ext cx="5298" cy="3679"/>
            </a:xfrm>
            <a:prstGeom prst="rect">
              <a:avLst/>
            </a:prstGeom>
            <a:noFill/>
            <a:ln w="9525">
              <a:noFill/>
              <a:miter lim="800000"/>
              <a:headEnd/>
              <a:tailEnd/>
            </a:ln>
          </p:spPr>
        </p:pic>
        <p:sp>
          <p:nvSpPr>
            <p:cNvPr id="70662" name="Rectangle 5"/>
            <p:cNvSpPr>
              <a:spLocks noChangeArrowheads="1"/>
            </p:cNvSpPr>
            <p:nvPr/>
          </p:nvSpPr>
          <p:spPr bwMode="auto">
            <a:xfrm>
              <a:off x="480" y="4032"/>
              <a:ext cx="5040" cy="24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0663" name="Rectangle 6"/>
            <p:cNvSpPr>
              <a:spLocks noChangeArrowheads="1"/>
            </p:cNvSpPr>
            <p:nvPr/>
          </p:nvSpPr>
          <p:spPr bwMode="auto">
            <a:xfrm>
              <a:off x="528" y="2208"/>
              <a:ext cx="5040" cy="38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0664" name="Rectangle 7"/>
            <p:cNvSpPr>
              <a:spLocks noChangeArrowheads="1"/>
            </p:cNvSpPr>
            <p:nvPr/>
          </p:nvSpPr>
          <p:spPr bwMode="auto">
            <a:xfrm>
              <a:off x="384" y="240"/>
              <a:ext cx="4996" cy="288"/>
            </a:xfrm>
            <a:prstGeom prst="rect">
              <a:avLst/>
            </a:prstGeom>
            <a:noFill/>
            <a:ln w="9525">
              <a:noFill/>
              <a:miter lim="800000"/>
              <a:headEnd/>
              <a:tailEnd/>
            </a:ln>
          </p:spPr>
          <p:txBody>
            <a:bodyPr wrap="none">
              <a:prstTxWarp prst="textNoShape">
                <a:avLst/>
              </a:prstTxWarp>
              <a:spAutoFit/>
            </a:bodyPr>
            <a:lstStyle/>
            <a:p>
              <a:r>
                <a:rPr lang="en-US" sz="2000"/>
                <a:t>Vertical Profiles of NOy: </a:t>
              </a:r>
              <a:r>
                <a:rPr lang="en-US" sz="2000" b="1"/>
                <a:t>ICARTT Obs, </a:t>
              </a:r>
              <a:r>
                <a:rPr lang="en-US" sz="2000" b="1">
                  <a:solidFill>
                    <a:srgbClr val="FF0000"/>
                  </a:solidFill>
                </a:rPr>
                <a:t>CMAQ-SAPRC</a:t>
              </a:r>
              <a:r>
                <a:rPr lang="en-US" sz="2000" b="1"/>
                <a:t>, </a:t>
              </a:r>
              <a:r>
                <a:rPr lang="en-US" sz="2000" b="1">
                  <a:solidFill>
                    <a:srgbClr val="0000FF"/>
                  </a:solidFill>
                </a:rPr>
                <a:t>CMAQ-CB5</a:t>
              </a:r>
              <a:r>
                <a:rPr lang="en-US" b="1"/>
                <a:t> </a:t>
              </a:r>
            </a:p>
          </p:txBody>
        </p:sp>
        <p:sp>
          <p:nvSpPr>
            <p:cNvPr id="70665" name="Rectangle 8"/>
            <p:cNvSpPr>
              <a:spLocks noChangeArrowheads="1"/>
            </p:cNvSpPr>
            <p:nvPr/>
          </p:nvSpPr>
          <p:spPr bwMode="auto">
            <a:xfrm>
              <a:off x="4430" y="480"/>
              <a:ext cx="298"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O</a:t>
              </a:r>
              <a:r>
                <a:rPr lang="en-US" sz="2000" baseline="-25000"/>
                <a:t>3</a:t>
              </a:r>
              <a:endParaRPr lang="en-US" sz="2000"/>
            </a:p>
          </p:txBody>
        </p:sp>
        <p:sp>
          <p:nvSpPr>
            <p:cNvPr id="70666" name="Rectangle 9"/>
            <p:cNvSpPr>
              <a:spLocks noChangeArrowheads="1"/>
            </p:cNvSpPr>
            <p:nvPr/>
          </p:nvSpPr>
          <p:spPr bwMode="auto">
            <a:xfrm>
              <a:off x="2639" y="480"/>
              <a:ext cx="529"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HNO</a:t>
              </a:r>
              <a:r>
                <a:rPr lang="en-US" sz="2000" baseline="-25000"/>
                <a:t>3</a:t>
              </a:r>
              <a:endParaRPr lang="en-US" sz="2000"/>
            </a:p>
          </p:txBody>
        </p:sp>
        <p:sp>
          <p:nvSpPr>
            <p:cNvPr id="70667" name="Rectangle 10"/>
            <p:cNvSpPr>
              <a:spLocks noChangeArrowheads="1"/>
            </p:cNvSpPr>
            <p:nvPr/>
          </p:nvSpPr>
          <p:spPr bwMode="auto">
            <a:xfrm>
              <a:off x="1039" y="480"/>
              <a:ext cx="356"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NO</a:t>
              </a:r>
            </a:p>
          </p:txBody>
        </p:sp>
        <p:sp>
          <p:nvSpPr>
            <p:cNvPr id="70668" name="Rectangle 11"/>
            <p:cNvSpPr>
              <a:spLocks noChangeArrowheads="1"/>
            </p:cNvSpPr>
            <p:nvPr/>
          </p:nvSpPr>
          <p:spPr bwMode="auto">
            <a:xfrm>
              <a:off x="4234" y="2337"/>
              <a:ext cx="744"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NO</a:t>
              </a:r>
              <a:r>
                <a:rPr lang="en-US" sz="2000" baseline="-25000"/>
                <a:t>x</a:t>
              </a:r>
              <a:r>
                <a:rPr lang="en-US" sz="2000"/>
                <a:t>/NO</a:t>
              </a:r>
              <a:r>
                <a:rPr lang="en-US" sz="2000" baseline="-25000"/>
                <a:t>y</a:t>
              </a:r>
              <a:endParaRPr lang="en-US" sz="2000"/>
            </a:p>
          </p:txBody>
        </p:sp>
        <p:sp>
          <p:nvSpPr>
            <p:cNvPr id="70669" name="Rectangle 12"/>
            <p:cNvSpPr>
              <a:spLocks noChangeArrowheads="1"/>
            </p:cNvSpPr>
            <p:nvPr/>
          </p:nvSpPr>
          <p:spPr bwMode="auto">
            <a:xfrm>
              <a:off x="2681" y="2337"/>
              <a:ext cx="445"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PAN</a:t>
              </a:r>
            </a:p>
          </p:txBody>
        </p:sp>
        <p:sp>
          <p:nvSpPr>
            <p:cNvPr id="70670" name="Rectangle 13"/>
            <p:cNvSpPr>
              <a:spLocks noChangeArrowheads="1"/>
            </p:cNvSpPr>
            <p:nvPr/>
          </p:nvSpPr>
          <p:spPr bwMode="auto">
            <a:xfrm>
              <a:off x="1010" y="2337"/>
              <a:ext cx="414"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NO</a:t>
              </a:r>
              <a:r>
                <a:rPr lang="en-US" sz="2000" baseline="-25000"/>
                <a:t>2</a:t>
              </a:r>
              <a:endParaRPr lang="en-US" sz="2000"/>
            </a:p>
          </p:txBody>
        </p:sp>
        <p:sp>
          <p:nvSpPr>
            <p:cNvPr id="70671" name="Rectangle 14"/>
            <p:cNvSpPr>
              <a:spLocks noChangeArrowheads="1"/>
            </p:cNvSpPr>
            <p:nvPr/>
          </p:nvSpPr>
          <p:spPr bwMode="auto">
            <a:xfrm rot="-5400000">
              <a:off x="-20" y="717"/>
              <a:ext cx="756"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6000 (m)</a:t>
              </a:r>
            </a:p>
          </p:txBody>
        </p:sp>
        <p:sp>
          <p:nvSpPr>
            <p:cNvPr id="70672" name="Line 15"/>
            <p:cNvSpPr>
              <a:spLocks noChangeShapeType="1"/>
            </p:cNvSpPr>
            <p:nvPr/>
          </p:nvSpPr>
          <p:spPr bwMode="auto">
            <a:xfrm>
              <a:off x="523" y="853"/>
              <a:ext cx="4853"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73" name="Line 16"/>
            <p:cNvSpPr>
              <a:spLocks noChangeShapeType="1"/>
            </p:cNvSpPr>
            <p:nvPr/>
          </p:nvSpPr>
          <p:spPr bwMode="auto">
            <a:xfrm>
              <a:off x="523" y="2123"/>
              <a:ext cx="4853"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74" name="Rectangle 17"/>
            <p:cNvSpPr>
              <a:spLocks noChangeArrowheads="1"/>
            </p:cNvSpPr>
            <p:nvPr/>
          </p:nvSpPr>
          <p:spPr bwMode="auto">
            <a:xfrm rot="-5400000">
              <a:off x="115" y="2006"/>
              <a:ext cx="489"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0 (m)</a:t>
              </a:r>
            </a:p>
          </p:txBody>
        </p:sp>
        <p:sp>
          <p:nvSpPr>
            <p:cNvPr id="70675" name="Rectangle 18"/>
            <p:cNvSpPr>
              <a:spLocks noChangeArrowheads="1"/>
            </p:cNvSpPr>
            <p:nvPr/>
          </p:nvSpPr>
          <p:spPr bwMode="auto">
            <a:xfrm rot="-5400000">
              <a:off x="-21" y="2565"/>
              <a:ext cx="756"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6000 (m)</a:t>
              </a:r>
            </a:p>
          </p:txBody>
        </p:sp>
        <p:sp>
          <p:nvSpPr>
            <p:cNvPr id="70676" name="Rectangle 19"/>
            <p:cNvSpPr>
              <a:spLocks noChangeArrowheads="1"/>
            </p:cNvSpPr>
            <p:nvPr/>
          </p:nvSpPr>
          <p:spPr bwMode="auto">
            <a:xfrm rot="-5400000">
              <a:off x="115" y="3864"/>
              <a:ext cx="489"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0 (m)</a:t>
              </a:r>
            </a:p>
          </p:txBody>
        </p:sp>
        <p:sp>
          <p:nvSpPr>
            <p:cNvPr id="70677" name="Line 20"/>
            <p:cNvSpPr>
              <a:spLocks noChangeShapeType="1"/>
            </p:cNvSpPr>
            <p:nvPr/>
          </p:nvSpPr>
          <p:spPr bwMode="auto">
            <a:xfrm>
              <a:off x="539" y="2688"/>
              <a:ext cx="1387"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78" name="Line 21"/>
            <p:cNvSpPr>
              <a:spLocks noChangeShapeType="1"/>
            </p:cNvSpPr>
            <p:nvPr/>
          </p:nvSpPr>
          <p:spPr bwMode="auto">
            <a:xfrm>
              <a:off x="528" y="3960"/>
              <a:ext cx="1387"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79" name="Rectangle 22"/>
            <p:cNvSpPr>
              <a:spLocks noChangeArrowheads="1"/>
            </p:cNvSpPr>
            <p:nvPr/>
          </p:nvSpPr>
          <p:spPr bwMode="auto">
            <a:xfrm rot="-5400000">
              <a:off x="1687" y="2623"/>
              <a:ext cx="756"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4000 (m)</a:t>
              </a:r>
            </a:p>
          </p:txBody>
        </p:sp>
        <p:sp>
          <p:nvSpPr>
            <p:cNvPr id="70680" name="Rectangle 23"/>
            <p:cNvSpPr>
              <a:spLocks noChangeArrowheads="1"/>
            </p:cNvSpPr>
            <p:nvPr/>
          </p:nvSpPr>
          <p:spPr bwMode="auto">
            <a:xfrm rot="-5400000">
              <a:off x="1820" y="3829"/>
              <a:ext cx="489"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0 (m)</a:t>
              </a:r>
            </a:p>
          </p:txBody>
        </p:sp>
        <p:sp>
          <p:nvSpPr>
            <p:cNvPr id="70681" name="Line 24"/>
            <p:cNvSpPr>
              <a:spLocks noChangeShapeType="1"/>
            </p:cNvSpPr>
            <p:nvPr/>
          </p:nvSpPr>
          <p:spPr bwMode="auto">
            <a:xfrm>
              <a:off x="2219" y="2752"/>
              <a:ext cx="1387"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82" name="Line 25"/>
            <p:cNvSpPr>
              <a:spLocks noChangeShapeType="1"/>
            </p:cNvSpPr>
            <p:nvPr/>
          </p:nvSpPr>
          <p:spPr bwMode="auto">
            <a:xfrm>
              <a:off x="2208" y="3949"/>
              <a:ext cx="1387"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83" name="Line 26"/>
            <p:cNvSpPr>
              <a:spLocks noChangeShapeType="1"/>
            </p:cNvSpPr>
            <p:nvPr/>
          </p:nvSpPr>
          <p:spPr bwMode="auto">
            <a:xfrm>
              <a:off x="3893" y="2840"/>
              <a:ext cx="1387"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84" name="Line 27"/>
            <p:cNvSpPr>
              <a:spLocks noChangeShapeType="1"/>
            </p:cNvSpPr>
            <p:nvPr/>
          </p:nvSpPr>
          <p:spPr bwMode="auto">
            <a:xfrm>
              <a:off x="3888" y="3968"/>
              <a:ext cx="1387"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0685" name="Rectangle 28"/>
            <p:cNvSpPr>
              <a:spLocks noChangeArrowheads="1"/>
            </p:cNvSpPr>
            <p:nvPr/>
          </p:nvSpPr>
          <p:spPr bwMode="auto">
            <a:xfrm rot="-5400000">
              <a:off x="3383" y="2709"/>
              <a:ext cx="756"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4000 (m)</a:t>
              </a:r>
            </a:p>
          </p:txBody>
        </p:sp>
        <p:sp>
          <p:nvSpPr>
            <p:cNvPr id="70686" name="Rectangle 29"/>
            <p:cNvSpPr>
              <a:spLocks noChangeArrowheads="1"/>
            </p:cNvSpPr>
            <p:nvPr/>
          </p:nvSpPr>
          <p:spPr bwMode="auto">
            <a:xfrm rot="-5400000">
              <a:off x="3516" y="3837"/>
              <a:ext cx="489" cy="250"/>
            </a:xfrm>
            <a:prstGeom prst="rect">
              <a:avLst/>
            </a:prstGeom>
            <a:solidFill>
              <a:schemeClr val="bg1"/>
            </a:solidFill>
            <a:ln w="9525">
              <a:noFill/>
              <a:miter lim="800000"/>
              <a:headEnd/>
              <a:tailEnd/>
            </a:ln>
          </p:spPr>
          <p:txBody>
            <a:bodyPr wrap="none">
              <a:prstTxWarp prst="textNoShape">
                <a:avLst/>
              </a:prstTxWarp>
              <a:spAutoFit/>
            </a:bodyPr>
            <a:lstStyle/>
            <a:p>
              <a:r>
                <a:rPr lang="en-US" sz="2000"/>
                <a:t>0 (m)</a:t>
              </a:r>
            </a:p>
          </p:txBody>
        </p:sp>
        <p:sp>
          <p:nvSpPr>
            <p:cNvPr id="70687" name="Rectangle 30"/>
            <p:cNvSpPr>
              <a:spLocks noChangeArrowheads="1"/>
            </p:cNvSpPr>
            <p:nvPr/>
          </p:nvSpPr>
          <p:spPr bwMode="auto">
            <a:xfrm>
              <a:off x="1536" y="2145"/>
              <a:ext cx="472" cy="250"/>
            </a:xfrm>
            <a:prstGeom prst="rect">
              <a:avLst/>
            </a:prstGeom>
            <a:noFill/>
            <a:ln w="9525">
              <a:noFill/>
              <a:miter lim="800000"/>
              <a:headEnd/>
              <a:tailEnd/>
            </a:ln>
          </p:spPr>
          <p:txBody>
            <a:bodyPr wrap="none">
              <a:prstTxWarp prst="textNoShape">
                <a:avLst/>
              </a:prstTxWarp>
              <a:spAutoFit/>
            </a:bodyPr>
            <a:lstStyle/>
            <a:p>
              <a:r>
                <a:rPr lang="en-US" sz="2000"/>
                <a:t>1000</a:t>
              </a:r>
            </a:p>
          </p:txBody>
        </p:sp>
        <p:sp>
          <p:nvSpPr>
            <p:cNvPr id="70688" name="Rectangle 31"/>
            <p:cNvSpPr>
              <a:spLocks noChangeArrowheads="1"/>
            </p:cNvSpPr>
            <p:nvPr/>
          </p:nvSpPr>
          <p:spPr bwMode="auto">
            <a:xfrm>
              <a:off x="579" y="2145"/>
              <a:ext cx="205" cy="250"/>
            </a:xfrm>
            <a:prstGeom prst="rect">
              <a:avLst/>
            </a:prstGeom>
            <a:noFill/>
            <a:ln w="9525">
              <a:noFill/>
              <a:miter lim="800000"/>
              <a:headEnd/>
              <a:tailEnd/>
            </a:ln>
          </p:spPr>
          <p:txBody>
            <a:bodyPr wrap="none">
              <a:prstTxWarp prst="textNoShape">
                <a:avLst/>
              </a:prstTxWarp>
              <a:spAutoFit/>
            </a:bodyPr>
            <a:lstStyle/>
            <a:p>
              <a:r>
                <a:rPr lang="en-US" sz="2000"/>
                <a:t>5</a:t>
              </a:r>
            </a:p>
          </p:txBody>
        </p:sp>
        <p:sp>
          <p:nvSpPr>
            <p:cNvPr id="70689" name="Rectangle 32"/>
            <p:cNvSpPr>
              <a:spLocks noChangeArrowheads="1"/>
            </p:cNvSpPr>
            <p:nvPr/>
          </p:nvSpPr>
          <p:spPr bwMode="auto">
            <a:xfrm>
              <a:off x="3256" y="2145"/>
              <a:ext cx="472" cy="250"/>
            </a:xfrm>
            <a:prstGeom prst="rect">
              <a:avLst/>
            </a:prstGeom>
            <a:noFill/>
            <a:ln w="9525">
              <a:noFill/>
              <a:miter lim="800000"/>
              <a:headEnd/>
              <a:tailEnd/>
            </a:ln>
          </p:spPr>
          <p:txBody>
            <a:bodyPr wrap="none">
              <a:prstTxWarp prst="textNoShape">
                <a:avLst/>
              </a:prstTxWarp>
              <a:spAutoFit/>
            </a:bodyPr>
            <a:lstStyle/>
            <a:p>
              <a:r>
                <a:rPr lang="en-US" sz="2000"/>
                <a:t>5000</a:t>
              </a:r>
            </a:p>
          </p:txBody>
        </p:sp>
        <p:sp>
          <p:nvSpPr>
            <p:cNvPr id="70690" name="Rectangle 33"/>
            <p:cNvSpPr>
              <a:spLocks noChangeArrowheads="1"/>
            </p:cNvSpPr>
            <p:nvPr/>
          </p:nvSpPr>
          <p:spPr bwMode="auto">
            <a:xfrm>
              <a:off x="2197" y="2145"/>
              <a:ext cx="383" cy="250"/>
            </a:xfrm>
            <a:prstGeom prst="rect">
              <a:avLst/>
            </a:prstGeom>
            <a:noFill/>
            <a:ln w="9525">
              <a:noFill/>
              <a:miter lim="800000"/>
              <a:headEnd/>
              <a:tailEnd/>
            </a:ln>
          </p:spPr>
          <p:txBody>
            <a:bodyPr wrap="none">
              <a:prstTxWarp prst="textNoShape">
                <a:avLst/>
              </a:prstTxWarp>
              <a:spAutoFit/>
            </a:bodyPr>
            <a:lstStyle/>
            <a:p>
              <a:r>
                <a:rPr lang="en-US" sz="2000"/>
                <a:t>200</a:t>
              </a:r>
            </a:p>
          </p:txBody>
        </p:sp>
        <p:sp>
          <p:nvSpPr>
            <p:cNvPr id="70691" name="Rectangle 34"/>
            <p:cNvSpPr>
              <a:spLocks noChangeArrowheads="1"/>
            </p:cNvSpPr>
            <p:nvPr/>
          </p:nvSpPr>
          <p:spPr bwMode="auto">
            <a:xfrm>
              <a:off x="5032" y="2145"/>
              <a:ext cx="294" cy="250"/>
            </a:xfrm>
            <a:prstGeom prst="rect">
              <a:avLst/>
            </a:prstGeom>
            <a:noFill/>
            <a:ln w="9525">
              <a:noFill/>
              <a:miter lim="800000"/>
              <a:headEnd/>
              <a:tailEnd/>
            </a:ln>
          </p:spPr>
          <p:txBody>
            <a:bodyPr wrap="none">
              <a:prstTxWarp prst="textNoShape">
                <a:avLst/>
              </a:prstTxWarp>
              <a:spAutoFit/>
            </a:bodyPr>
            <a:lstStyle/>
            <a:p>
              <a:r>
                <a:rPr lang="en-US" sz="2000"/>
                <a:t>80</a:t>
              </a:r>
            </a:p>
          </p:txBody>
        </p:sp>
        <p:sp>
          <p:nvSpPr>
            <p:cNvPr id="70692" name="Rectangle 35"/>
            <p:cNvSpPr>
              <a:spLocks noChangeArrowheads="1"/>
            </p:cNvSpPr>
            <p:nvPr/>
          </p:nvSpPr>
          <p:spPr bwMode="auto">
            <a:xfrm>
              <a:off x="3954" y="2145"/>
              <a:ext cx="294" cy="250"/>
            </a:xfrm>
            <a:prstGeom prst="rect">
              <a:avLst/>
            </a:prstGeom>
            <a:noFill/>
            <a:ln w="9525">
              <a:noFill/>
              <a:miter lim="800000"/>
              <a:headEnd/>
              <a:tailEnd/>
            </a:ln>
          </p:spPr>
          <p:txBody>
            <a:bodyPr wrap="none">
              <a:prstTxWarp prst="textNoShape">
                <a:avLst/>
              </a:prstTxWarp>
              <a:spAutoFit/>
            </a:bodyPr>
            <a:lstStyle/>
            <a:p>
              <a:r>
                <a:rPr lang="en-US" sz="2000"/>
                <a:t>40</a:t>
              </a:r>
            </a:p>
          </p:txBody>
        </p:sp>
        <p:sp>
          <p:nvSpPr>
            <p:cNvPr id="70693" name="Rectangle 36"/>
            <p:cNvSpPr>
              <a:spLocks noChangeArrowheads="1"/>
            </p:cNvSpPr>
            <p:nvPr/>
          </p:nvSpPr>
          <p:spPr bwMode="auto">
            <a:xfrm>
              <a:off x="1553" y="3974"/>
              <a:ext cx="472" cy="250"/>
            </a:xfrm>
            <a:prstGeom prst="rect">
              <a:avLst/>
            </a:prstGeom>
            <a:noFill/>
            <a:ln w="9525">
              <a:noFill/>
              <a:miter lim="800000"/>
              <a:headEnd/>
              <a:tailEnd/>
            </a:ln>
          </p:spPr>
          <p:txBody>
            <a:bodyPr wrap="none">
              <a:prstTxWarp prst="textNoShape">
                <a:avLst/>
              </a:prstTxWarp>
              <a:spAutoFit/>
            </a:bodyPr>
            <a:lstStyle/>
            <a:p>
              <a:r>
                <a:rPr lang="en-US" sz="2000"/>
                <a:t>2000</a:t>
              </a:r>
            </a:p>
          </p:txBody>
        </p:sp>
        <p:sp>
          <p:nvSpPr>
            <p:cNvPr id="70694" name="Rectangle 37"/>
            <p:cNvSpPr>
              <a:spLocks noChangeArrowheads="1"/>
            </p:cNvSpPr>
            <p:nvPr/>
          </p:nvSpPr>
          <p:spPr bwMode="auto">
            <a:xfrm>
              <a:off x="484" y="3974"/>
              <a:ext cx="205" cy="250"/>
            </a:xfrm>
            <a:prstGeom prst="rect">
              <a:avLst/>
            </a:prstGeom>
            <a:noFill/>
            <a:ln w="9525">
              <a:noFill/>
              <a:miter lim="800000"/>
              <a:headEnd/>
              <a:tailEnd/>
            </a:ln>
          </p:spPr>
          <p:txBody>
            <a:bodyPr wrap="none">
              <a:prstTxWarp prst="textNoShape">
                <a:avLst/>
              </a:prstTxWarp>
              <a:spAutoFit/>
            </a:bodyPr>
            <a:lstStyle/>
            <a:p>
              <a:r>
                <a:rPr lang="en-US" sz="2000"/>
                <a:t>2</a:t>
              </a:r>
            </a:p>
          </p:txBody>
        </p:sp>
        <p:sp>
          <p:nvSpPr>
            <p:cNvPr id="70695" name="Rectangle 38"/>
            <p:cNvSpPr>
              <a:spLocks noChangeArrowheads="1"/>
            </p:cNvSpPr>
            <p:nvPr/>
          </p:nvSpPr>
          <p:spPr bwMode="auto">
            <a:xfrm>
              <a:off x="3268" y="3974"/>
              <a:ext cx="472" cy="250"/>
            </a:xfrm>
            <a:prstGeom prst="rect">
              <a:avLst/>
            </a:prstGeom>
            <a:noFill/>
            <a:ln w="9525">
              <a:noFill/>
              <a:miter lim="800000"/>
              <a:headEnd/>
              <a:tailEnd/>
            </a:ln>
          </p:spPr>
          <p:txBody>
            <a:bodyPr wrap="none">
              <a:prstTxWarp prst="textNoShape">
                <a:avLst/>
              </a:prstTxWarp>
              <a:spAutoFit/>
            </a:bodyPr>
            <a:lstStyle/>
            <a:p>
              <a:r>
                <a:rPr lang="en-US" sz="2000"/>
                <a:t>1600</a:t>
              </a:r>
            </a:p>
          </p:txBody>
        </p:sp>
        <p:sp>
          <p:nvSpPr>
            <p:cNvPr id="70696" name="Rectangle 39"/>
            <p:cNvSpPr>
              <a:spLocks noChangeArrowheads="1"/>
            </p:cNvSpPr>
            <p:nvPr/>
          </p:nvSpPr>
          <p:spPr bwMode="auto">
            <a:xfrm>
              <a:off x="2222" y="3974"/>
              <a:ext cx="383" cy="250"/>
            </a:xfrm>
            <a:prstGeom prst="rect">
              <a:avLst/>
            </a:prstGeom>
            <a:noFill/>
            <a:ln w="9525">
              <a:noFill/>
              <a:miter lim="800000"/>
              <a:headEnd/>
              <a:tailEnd/>
            </a:ln>
          </p:spPr>
          <p:txBody>
            <a:bodyPr wrap="none">
              <a:prstTxWarp prst="textNoShape">
                <a:avLst/>
              </a:prstTxWarp>
              <a:spAutoFit/>
            </a:bodyPr>
            <a:lstStyle/>
            <a:p>
              <a:r>
                <a:rPr lang="en-US" sz="2000"/>
                <a:t>400</a:t>
              </a:r>
            </a:p>
          </p:txBody>
        </p:sp>
        <p:sp>
          <p:nvSpPr>
            <p:cNvPr id="70697" name="Rectangle 40"/>
            <p:cNvSpPr>
              <a:spLocks noChangeArrowheads="1"/>
            </p:cNvSpPr>
            <p:nvPr/>
          </p:nvSpPr>
          <p:spPr bwMode="auto">
            <a:xfrm>
              <a:off x="5077" y="3974"/>
              <a:ext cx="338" cy="250"/>
            </a:xfrm>
            <a:prstGeom prst="rect">
              <a:avLst/>
            </a:prstGeom>
            <a:noFill/>
            <a:ln w="9525">
              <a:noFill/>
              <a:miter lim="800000"/>
              <a:headEnd/>
              <a:tailEnd/>
            </a:ln>
          </p:spPr>
          <p:txBody>
            <a:bodyPr wrap="none">
              <a:prstTxWarp prst="textNoShape">
                <a:avLst/>
              </a:prstTxWarp>
              <a:spAutoFit/>
            </a:bodyPr>
            <a:lstStyle/>
            <a:p>
              <a:r>
                <a:rPr lang="en-US" sz="2000"/>
                <a:t>1.0</a:t>
              </a:r>
            </a:p>
          </p:txBody>
        </p:sp>
        <p:sp>
          <p:nvSpPr>
            <p:cNvPr id="70698" name="Rectangle 41"/>
            <p:cNvSpPr>
              <a:spLocks noChangeArrowheads="1"/>
            </p:cNvSpPr>
            <p:nvPr/>
          </p:nvSpPr>
          <p:spPr bwMode="auto">
            <a:xfrm>
              <a:off x="3780" y="3974"/>
              <a:ext cx="338" cy="250"/>
            </a:xfrm>
            <a:prstGeom prst="rect">
              <a:avLst/>
            </a:prstGeom>
            <a:noFill/>
            <a:ln w="9525">
              <a:noFill/>
              <a:miter lim="800000"/>
              <a:headEnd/>
              <a:tailEnd/>
            </a:ln>
          </p:spPr>
          <p:txBody>
            <a:bodyPr wrap="none">
              <a:prstTxWarp prst="textNoShape">
                <a:avLst/>
              </a:prstTxWarp>
              <a:spAutoFit/>
            </a:bodyPr>
            <a:lstStyle/>
            <a:p>
              <a:r>
                <a:rPr lang="en-US" sz="2000"/>
                <a:t>0.0</a:t>
              </a:r>
            </a:p>
          </p:txBody>
        </p:sp>
        <p:sp>
          <p:nvSpPr>
            <p:cNvPr id="70699" name="Rectangle 42"/>
            <p:cNvSpPr>
              <a:spLocks noChangeArrowheads="1"/>
            </p:cNvSpPr>
            <p:nvPr/>
          </p:nvSpPr>
          <p:spPr bwMode="auto">
            <a:xfrm>
              <a:off x="995" y="3974"/>
              <a:ext cx="445" cy="250"/>
            </a:xfrm>
            <a:prstGeom prst="rect">
              <a:avLst/>
            </a:prstGeom>
            <a:noFill/>
            <a:ln w="9525">
              <a:noFill/>
              <a:miter lim="800000"/>
              <a:headEnd/>
              <a:tailEnd/>
            </a:ln>
          </p:spPr>
          <p:txBody>
            <a:bodyPr wrap="none">
              <a:prstTxWarp prst="textNoShape">
                <a:avLst/>
              </a:prstTxWarp>
              <a:spAutoFit/>
            </a:bodyPr>
            <a:lstStyle/>
            <a:p>
              <a:r>
                <a:rPr lang="en-US" sz="2000"/>
                <a:t>(ppt)</a:t>
              </a:r>
            </a:p>
          </p:txBody>
        </p:sp>
        <p:sp>
          <p:nvSpPr>
            <p:cNvPr id="70700" name="Rectangle 43"/>
            <p:cNvSpPr>
              <a:spLocks noChangeArrowheads="1"/>
            </p:cNvSpPr>
            <p:nvPr/>
          </p:nvSpPr>
          <p:spPr bwMode="auto">
            <a:xfrm>
              <a:off x="2682" y="3974"/>
              <a:ext cx="445" cy="250"/>
            </a:xfrm>
            <a:prstGeom prst="rect">
              <a:avLst/>
            </a:prstGeom>
            <a:noFill/>
            <a:ln w="9525">
              <a:noFill/>
              <a:miter lim="800000"/>
              <a:headEnd/>
              <a:tailEnd/>
            </a:ln>
          </p:spPr>
          <p:txBody>
            <a:bodyPr wrap="none">
              <a:prstTxWarp prst="textNoShape">
                <a:avLst/>
              </a:prstTxWarp>
              <a:spAutoFit/>
            </a:bodyPr>
            <a:lstStyle/>
            <a:p>
              <a:r>
                <a:rPr lang="en-US" sz="2000"/>
                <a:t>(ppt)</a:t>
              </a:r>
            </a:p>
          </p:txBody>
        </p:sp>
        <p:sp>
          <p:nvSpPr>
            <p:cNvPr id="70701" name="Rectangle 44"/>
            <p:cNvSpPr>
              <a:spLocks noChangeArrowheads="1"/>
            </p:cNvSpPr>
            <p:nvPr/>
          </p:nvSpPr>
          <p:spPr bwMode="auto">
            <a:xfrm>
              <a:off x="4335" y="2145"/>
              <a:ext cx="490" cy="250"/>
            </a:xfrm>
            <a:prstGeom prst="rect">
              <a:avLst/>
            </a:prstGeom>
            <a:noFill/>
            <a:ln w="9525">
              <a:noFill/>
              <a:miter lim="800000"/>
              <a:headEnd/>
              <a:tailEnd/>
            </a:ln>
          </p:spPr>
          <p:txBody>
            <a:bodyPr wrap="none">
              <a:prstTxWarp prst="textNoShape">
                <a:avLst/>
              </a:prstTxWarp>
              <a:spAutoFit/>
            </a:bodyPr>
            <a:lstStyle/>
            <a:p>
              <a:r>
                <a:rPr lang="en-US" sz="2000"/>
                <a:t>(ppb)</a:t>
              </a:r>
            </a:p>
          </p:txBody>
        </p:sp>
        <p:sp>
          <p:nvSpPr>
            <p:cNvPr id="70702" name="Rectangle 45"/>
            <p:cNvSpPr>
              <a:spLocks noChangeArrowheads="1"/>
            </p:cNvSpPr>
            <p:nvPr/>
          </p:nvSpPr>
          <p:spPr bwMode="auto">
            <a:xfrm>
              <a:off x="995" y="2145"/>
              <a:ext cx="445" cy="250"/>
            </a:xfrm>
            <a:prstGeom prst="rect">
              <a:avLst/>
            </a:prstGeom>
            <a:noFill/>
            <a:ln w="9525">
              <a:noFill/>
              <a:miter lim="800000"/>
              <a:headEnd/>
              <a:tailEnd/>
            </a:ln>
          </p:spPr>
          <p:txBody>
            <a:bodyPr wrap="none">
              <a:prstTxWarp prst="textNoShape">
                <a:avLst/>
              </a:prstTxWarp>
              <a:spAutoFit/>
            </a:bodyPr>
            <a:lstStyle/>
            <a:p>
              <a:r>
                <a:rPr lang="en-US" sz="2000"/>
                <a:t>(ppt)</a:t>
              </a:r>
            </a:p>
          </p:txBody>
        </p:sp>
        <p:sp>
          <p:nvSpPr>
            <p:cNvPr id="70703" name="Rectangle 46"/>
            <p:cNvSpPr>
              <a:spLocks noChangeArrowheads="1"/>
            </p:cNvSpPr>
            <p:nvPr/>
          </p:nvSpPr>
          <p:spPr bwMode="auto">
            <a:xfrm>
              <a:off x="2682" y="2145"/>
              <a:ext cx="445" cy="250"/>
            </a:xfrm>
            <a:prstGeom prst="rect">
              <a:avLst/>
            </a:prstGeom>
            <a:noFill/>
            <a:ln w="9525">
              <a:noFill/>
              <a:miter lim="800000"/>
              <a:headEnd/>
              <a:tailEnd/>
            </a:ln>
          </p:spPr>
          <p:txBody>
            <a:bodyPr wrap="none">
              <a:prstTxWarp prst="textNoShape">
                <a:avLst/>
              </a:prstTxWarp>
              <a:spAutoFit/>
            </a:bodyPr>
            <a:lstStyle/>
            <a:p>
              <a:r>
                <a:rPr lang="en-US" sz="2000"/>
                <a:t>(ppt)</a:t>
              </a:r>
            </a:p>
          </p:txBody>
        </p:sp>
      </p:grpSp>
      <p:sp>
        <p:nvSpPr>
          <p:cNvPr id="70660" name="Rectangle 47"/>
          <p:cNvSpPr>
            <a:spLocks noChangeArrowheads="1"/>
          </p:cNvSpPr>
          <p:nvPr/>
        </p:nvSpPr>
        <p:spPr bwMode="auto">
          <a:xfrm>
            <a:off x="685800" y="6400800"/>
            <a:ext cx="8001000" cy="304800"/>
          </a:xfrm>
          <a:prstGeom prst="rect">
            <a:avLst/>
          </a:prstGeom>
          <a:noFill/>
          <a:ln w="9525">
            <a:noFill/>
            <a:miter lim="800000"/>
            <a:headEnd/>
            <a:tailEnd/>
          </a:ln>
        </p:spPr>
        <p:txBody>
          <a:bodyPr>
            <a:prstTxWarp prst="textNoShape">
              <a:avLst/>
            </a:prstTxWarp>
            <a:spAutoFit/>
          </a:bodyPr>
          <a:lstStyle/>
          <a:p>
            <a:pPr algn="ctr"/>
            <a:r>
              <a:rPr lang="en-US" sz="1400" b="1"/>
              <a:t>EPA- Oak Ridge Institute for Education and Research</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2" descr="Picture 1"/>
          <p:cNvPicPr>
            <a:picLocks noChangeAspect="1" noChangeArrowheads="1"/>
          </p:cNvPicPr>
          <p:nvPr/>
        </p:nvPicPr>
        <p:blipFill>
          <a:blip r:embed="rId3"/>
          <a:srcRect/>
          <a:stretch>
            <a:fillRect/>
          </a:stretch>
        </p:blipFill>
        <p:spPr bwMode="auto">
          <a:xfrm>
            <a:off x="871538" y="1123950"/>
            <a:ext cx="5256212" cy="2762250"/>
          </a:xfrm>
          <a:prstGeom prst="rect">
            <a:avLst/>
          </a:prstGeom>
          <a:noFill/>
          <a:ln w="9525">
            <a:noFill/>
            <a:miter lim="800000"/>
            <a:headEnd/>
            <a:tailEnd/>
          </a:ln>
        </p:spPr>
      </p:pic>
      <p:pic>
        <p:nvPicPr>
          <p:cNvPr id="68611" name="Picture 3" descr="Picture 2"/>
          <p:cNvPicPr>
            <a:picLocks noChangeAspect="1" noChangeArrowheads="1"/>
          </p:cNvPicPr>
          <p:nvPr/>
        </p:nvPicPr>
        <p:blipFill>
          <a:blip r:embed="rId4"/>
          <a:srcRect/>
          <a:stretch>
            <a:fillRect/>
          </a:stretch>
        </p:blipFill>
        <p:spPr bwMode="auto">
          <a:xfrm>
            <a:off x="901700" y="3900488"/>
            <a:ext cx="4725988" cy="2652712"/>
          </a:xfrm>
          <a:prstGeom prst="rect">
            <a:avLst/>
          </a:prstGeom>
          <a:noFill/>
          <a:ln w="9525">
            <a:noFill/>
            <a:miter lim="800000"/>
            <a:headEnd/>
            <a:tailEnd/>
          </a:ln>
        </p:spPr>
      </p:pic>
      <p:sp>
        <p:nvSpPr>
          <p:cNvPr id="68612" name="Rectangle 4"/>
          <p:cNvSpPr>
            <a:spLocks noChangeArrowheads="1"/>
          </p:cNvSpPr>
          <p:nvPr/>
        </p:nvSpPr>
        <p:spPr bwMode="auto">
          <a:xfrm>
            <a:off x="76200" y="31750"/>
            <a:ext cx="8915400" cy="1187450"/>
          </a:xfrm>
          <a:prstGeom prst="rect">
            <a:avLst/>
          </a:prstGeom>
          <a:noFill/>
          <a:ln w="9525">
            <a:noFill/>
            <a:miter lim="800000"/>
            <a:headEnd/>
            <a:tailEnd/>
          </a:ln>
        </p:spPr>
        <p:txBody>
          <a:bodyPr>
            <a:prstTxWarp prst="textNoShape">
              <a:avLst/>
            </a:prstTxWarp>
            <a:spAutoFit/>
          </a:bodyPr>
          <a:lstStyle/>
          <a:p>
            <a:pPr algn="just"/>
            <a:r>
              <a:rPr lang="en-US"/>
              <a:t>Tropospheric NO</a:t>
            </a:r>
            <a:r>
              <a:rPr lang="en-US" baseline="-25000"/>
              <a:t>2</a:t>
            </a:r>
            <a:r>
              <a:rPr lang="en-US"/>
              <a:t> column density (molecules 10</a:t>
            </a:r>
            <a:r>
              <a:rPr lang="en-US" baseline="30000"/>
              <a:t>15</a:t>
            </a:r>
            <a:r>
              <a:rPr lang="en-US"/>
              <a:t>  cm</a:t>
            </a:r>
            <a:r>
              <a:rPr lang="en-US" baseline="30000"/>
              <a:t>-2</a:t>
            </a:r>
            <a:r>
              <a:rPr lang="en-US"/>
              <a:t>) as observed from  space (SCIAMACHY) and as estimated by the CMAQ air quality model for the summer of 2004. </a:t>
            </a:r>
          </a:p>
        </p:txBody>
      </p:sp>
      <p:sp>
        <p:nvSpPr>
          <p:cNvPr id="68613" name="Rectangle 5"/>
          <p:cNvSpPr>
            <a:spLocks noChangeArrowheads="1"/>
          </p:cNvSpPr>
          <p:nvPr/>
        </p:nvSpPr>
        <p:spPr bwMode="auto">
          <a:xfrm>
            <a:off x="6324600" y="1828800"/>
            <a:ext cx="3048000" cy="2225675"/>
          </a:xfrm>
          <a:prstGeom prst="rect">
            <a:avLst/>
          </a:prstGeom>
          <a:noFill/>
          <a:ln w="9525">
            <a:noFill/>
            <a:miter lim="800000"/>
            <a:headEnd/>
            <a:tailEnd/>
          </a:ln>
        </p:spPr>
        <p:txBody>
          <a:bodyPr>
            <a:prstTxWarp prst="textNoShape">
              <a:avLst/>
            </a:prstTxWarp>
            <a:spAutoFit/>
          </a:bodyPr>
          <a:lstStyle/>
          <a:p>
            <a:r>
              <a:rPr lang="en-US" sz="2000"/>
              <a:t>Air quality model overestimates</a:t>
            </a:r>
          </a:p>
          <a:p>
            <a:r>
              <a:rPr lang="en-US" sz="2000"/>
              <a:t>NO</a:t>
            </a:r>
            <a:r>
              <a:rPr lang="en-US" sz="2000" baseline="-25000"/>
              <a:t>2</a:t>
            </a:r>
            <a:r>
              <a:rPr lang="en-US" sz="2000"/>
              <a:t> in source regions and it decreases much too rapidly away from sources. </a:t>
            </a:r>
          </a:p>
          <a:p>
            <a:endParaRPr lang="en-US" sz="2000"/>
          </a:p>
        </p:txBody>
      </p:sp>
      <p:sp>
        <p:nvSpPr>
          <p:cNvPr id="68614" name="Rectangle 6"/>
          <p:cNvSpPr>
            <a:spLocks noChangeArrowheads="1"/>
          </p:cNvSpPr>
          <p:nvPr/>
        </p:nvSpPr>
        <p:spPr bwMode="auto">
          <a:xfrm>
            <a:off x="5734050" y="6172200"/>
            <a:ext cx="1428750" cy="369888"/>
          </a:xfrm>
          <a:prstGeom prst="rect">
            <a:avLst/>
          </a:prstGeom>
          <a:noFill/>
          <a:ln w="9525">
            <a:noFill/>
            <a:miter lim="800000"/>
            <a:headEnd/>
            <a:tailEnd/>
          </a:ln>
        </p:spPr>
        <p:txBody>
          <a:bodyPr wrap="none">
            <a:prstTxWarp prst="textNoShape">
              <a:avLst/>
            </a:prstTxWarp>
            <a:spAutoFit/>
          </a:bodyPr>
          <a:lstStyle/>
          <a:p>
            <a:r>
              <a:rPr lang="en-US"/>
              <a:t>Source EPA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a:xfrm>
            <a:off x="228600" y="152400"/>
            <a:ext cx="8839200" cy="1295400"/>
          </a:xfrm>
        </p:spPr>
        <p:txBody>
          <a:bodyPr anchor="t"/>
          <a:lstStyle/>
          <a:p>
            <a:pPr algn="just" eaLnBrk="1" hangingPunct="1"/>
            <a:r>
              <a:rPr lang="en-US" sz="2400" smtClean="0">
                <a:ea typeface="Arial" pitchFamily="-106" charset="0"/>
              </a:rPr>
              <a:t>Measured and modeled HO</a:t>
            </a:r>
            <a:r>
              <a:rPr lang="en-US" sz="2400" baseline="-25000" smtClean="0">
                <a:ea typeface="Arial" pitchFamily="-106" charset="0"/>
              </a:rPr>
              <a:t>2</a:t>
            </a:r>
            <a:r>
              <a:rPr lang="en-US" sz="2400" smtClean="0">
                <a:ea typeface="Arial" pitchFamily="-106" charset="0"/>
              </a:rPr>
              <a:t>/HO ratio as a function of NO concentration. Grey dots are all measured HO</a:t>
            </a:r>
            <a:r>
              <a:rPr lang="en-US" sz="2400" baseline="-25000" smtClean="0">
                <a:ea typeface="Arial" pitchFamily="-106" charset="0"/>
              </a:rPr>
              <a:t>2</a:t>
            </a:r>
            <a:r>
              <a:rPr lang="en-US" sz="2400" smtClean="0">
                <a:ea typeface="Arial" pitchFamily="-106" charset="0"/>
              </a:rPr>
              <a:t>/HO based on 10-min average data. </a:t>
            </a:r>
          </a:p>
        </p:txBody>
      </p:sp>
      <p:pic>
        <p:nvPicPr>
          <p:cNvPr id="72707" name="Picture 12" descr="Picture 7.png"/>
          <p:cNvPicPr>
            <a:picLocks noChangeAspect="1"/>
          </p:cNvPicPr>
          <p:nvPr/>
        </p:nvPicPr>
        <p:blipFill>
          <a:blip r:embed="rId2"/>
          <a:srcRect/>
          <a:stretch>
            <a:fillRect/>
          </a:stretch>
        </p:blipFill>
        <p:spPr bwMode="auto">
          <a:xfrm>
            <a:off x="1246188" y="1371600"/>
            <a:ext cx="6221412" cy="4968875"/>
          </a:xfrm>
          <a:prstGeom prst="rect">
            <a:avLst/>
          </a:prstGeom>
          <a:noFill/>
          <a:ln w="9525">
            <a:noFill/>
            <a:miter lim="800000"/>
            <a:headEnd/>
            <a:tailEnd/>
          </a:ln>
        </p:spPr>
      </p:pic>
      <p:sp>
        <p:nvSpPr>
          <p:cNvPr id="72708" name="TextBox 13"/>
          <p:cNvSpPr txBox="1">
            <a:spLocks noChangeArrowheads="1"/>
          </p:cNvSpPr>
          <p:nvPr/>
        </p:nvSpPr>
        <p:spPr bwMode="auto">
          <a:xfrm rot="-5400000">
            <a:off x="1119188" y="3416300"/>
            <a:ext cx="1027112" cy="369888"/>
          </a:xfrm>
          <a:prstGeom prst="rect">
            <a:avLst/>
          </a:prstGeom>
          <a:solidFill>
            <a:schemeClr val="bg1"/>
          </a:solidFill>
          <a:ln w="9525">
            <a:noFill/>
            <a:miter lim="800000"/>
            <a:headEnd/>
            <a:tailEnd/>
          </a:ln>
        </p:spPr>
        <p:txBody>
          <a:bodyPr wrap="none">
            <a:prstTxWarp prst="textNoShape">
              <a:avLst/>
            </a:prstTxWarp>
            <a:spAutoFit/>
          </a:bodyPr>
          <a:lstStyle/>
          <a:p>
            <a:r>
              <a:rPr lang="en-US"/>
              <a:t>HO</a:t>
            </a:r>
            <a:r>
              <a:rPr lang="en-US" baseline="-25000"/>
              <a:t>2</a:t>
            </a:r>
            <a:r>
              <a:rPr lang="en-US"/>
              <a:t>/HO</a:t>
            </a:r>
          </a:p>
        </p:txBody>
      </p:sp>
      <p:sp>
        <p:nvSpPr>
          <p:cNvPr id="72709" name="TextBox 14"/>
          <p:cNvSpPr txBox="1">
            <a:spLocks noChangeArrowheads="1"/>
          </p:cNvSpPr>
          <p:nvPr/>
        </p:nvSpPr>
        <p:spPr bwMode="auto">
          <a:xfrm>
            <a:off x="0" y="6400800"/>
            <a:ext cx="9144000" cy="461963"/>
          </a:xfrm>
          <a:prstGeom prst="rect">
            <a:avLst/>
          </a:prstGeom>
          <a:noFill/>
          <a:ln w="9525">
            <a:noFill/>
            <a:miter lim="800000"/>
            <a:headEnd/>
            <a:tailEnd/>
          </a:ln>
        </p:spPr>
        <p:txBody>
          <a:bodyPr>
            <a:prstTxWarp prst="textNoShape">
              <a:avLst/>
            </a:prstTxWarp>
            <a:spAutoFit/>
          </a:bodyPr>
          <a:lstStyle/>
          <a:p>
            <a:r>
              <a:rPr lang="en-US" sz="1200"/>
              <a:t>in press: Chen, S., et al., A comparison of chemical mechanisms based on TRAMP-2006 ﬁeld data, Atmospheric Environment (2009), doi:10.1016/j.atmosenv.2009.05.027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srcRect/>
          <a:stretch>
            <a:fillRect/>
          </a:stretch>
        </p:blipFill>
        <p:spPr bwMode="auto">
          <a:xfrm>
            <a:off x="1828800" y="1066800"/>
            <a:ext cx="5461000" cy="4673600"/>
          </a:xfrm>
          <a:prstGeom prst="rect">
            <a:avLst/>
          </a:prstGeom>
          <a:noFill/>
          <a:ln w="9525">
            <a:noFill/>
            <a:miter lim="800000"/>
            <a:headEnd/>
            <a:tailEnd/>
          </a:ln>
        </p:spPr>
      </p:pic>
      <p:sp>
        <p:nvSpPr>
          <p:cNvPr id="74755" name="Text Box 3"/>
          <p:cNvSpPr txBox="1">
            <a:spLocks noChangeArrowheads="1"/>
          </p:cNvSpPr>
          <p:nvPr/>
        </p:nvSpPr>
        <p:spPr bwMode="auto">
          <a:xfrm>
            <a:off x="2057400" y="60325"/>
            <a:ext cx="4953000" cy="701675"/>
          </a:xfrm>
          <a:prstGeom prst="rect">
            <a:avLst/>
          </a:prstGeom>
          <a:noFill/>
          <a:ln w="9525">
            <a:noFill/>
            <a:miter lim="800000"/>
            <a:headEnd/>
            <a:tailEnd/>
          </a:ln>
        </p:spPr>
        <p:txBody>
          <a:bodyPr>
            <a:prstTxWarp prst="textNoShape">
              <a:avLst/>
            </a:prstTxWarp>
            <a:spAutoFit/>
          </a:bodyPr>
          <a:lstStyle/>
          <a:p>
            <a:pPr algn="ctr"/>
            <a:r>
              <a:rPr lang="en-US" sz="4000" b="1"/>
              <a:t>Beltsville Location</a:t>
            </a:r>
            <a:endParaRPr lang="en-US" b="1"/>
          </a:p>
        </p:txBody>
      </p:sp>
      <p:sp>
        <p:nvSpPr>
          <p:cNvPr id="74756" name="AutoShape 4"/>
          <p:cNvSpPr>
            <a:spLocks noChangeArrowheads="1"/>
          </p:cNvSpPr>
          <p:nvPr/>
        </p:nvSpPr>
        <p:spPr bwMode="auto">
          <a:xfrm rot="-1362769">
            <a:off x="4610100" y="2628900"/>
            <a:ext cx="2133600" cy="533400"/>
          </a:xfrm>
          <a:prstGeom prst="leftArrow">
            <a:avLst>
              <a:gd name="adj1" fmla="val 50000"/>
              <a:gd name="adj2" fmla="val 10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74757" name="Oval 5"/>
          <p:cNvSpPr>
            <a:spLocks noChangeArrowheads="1"/>
          </p:cNvSpPr>
          <p:nvPr/>
        </p:nvSpPr>
        <p:spPr bwMode="auto">
          <a:xfrm>
            <a:off x="4419600" y="3276600"/>
            <a:ext cx="228600" cy="2286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pic>
        <p:nvPicPr>
          <p:cNvPr id="74758" name="Picture 6" descr="huseal"/>
          <p:cNvPicPr>
            <a:picLocks noChangeAspect="1" noChangeArrowheads="1"/>
          </p:cNvPicPr>
          <p:nvPr/>
        </p:nvPicPr>
        <p:blipFill>
          <a:blip r:embed="rId4"/>
          <a:srcRect/>
          <a:stretch>
            <a:fillRect/>
          </a:stretch>
        </p:blipFill>
        <p:spPr bwMode="auto">
          <a:xfrm>
            <a:off x="8001000" y="5791200"/>
            <a:ext cx="895350" cy="82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304800" y="-28575"/>
            <a:ext cx="8686800" cy="13239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t>Howard University Atmospheric Research Site</a:t>
            </a:r>
          </a:p>
          <a:p>
            <a:pPr algn="ctr">
              <a:spcBef>
                <a:spcPct val="50000"/>
              </a:spcBef>
            </a:pPr>
            <a:r>
              <a:rPr lang="en-US" sz="3200"/>
              <a:t>Beltsville, MD</a:t>
            </a:r>
          </a:p>
        </p:txBody>
      </p:sp>
      <p:grpSp>
        <p:nvGrpSpPr>
          <p:cNvPr id="76803" name="Group 6"/>
          <p:cNvGrpSpPr>
            <a:grpSpLocks/>
          </p:cNvGrpSpPr>
          <p:nvPr/>
        </p:nvGrpSpPr>
        <p:grpSpPr bwMode="auto">
          <a:xfrm>
            <a:off x="533400" y="1295400"/>
            <a:ext cx="8153400" cy="5410200"/>
            <a:chOff x="0" y="0"/>
            <a:chExt cx="4953000" cy="3243263"/>
          </a:xfrm>
        </p:grpSpPr>
        <p:pic>
          <p:nvPicPr>
            <p:cNvPr id="76804" name="Picture 2"/>
            <p:cNvPicPr>
              <a:picLocks noChangeAspect="1" noChangeArrowheads="1"/>
            </p:cNvPicPr>
            <p:nvPr/>
          </p:nvPicPr>
          <p:blipFill>
            <a:blip r:embed="rId3"/>
            <a:srcRect/>
            <a:stretch>
              <a:fillRect/>
            </a:stretch>
          </p:blipFill>
          <p:spPr bwMode="auto">
            <a:xfrm>
              <a:off x="0" y="0"/>
              <a:ext cx="4953000" cy="3243263"/>
            </a:xfrm>
            <a:prstGeom prst="rect">
              <a:avLst/>
            </a:prstGeom>
            <a:noFill/>
            <a:ln w="25400">
              <a:solidFill>
                <a:schemeClr val="tx1"/>
              </a:solidFill>
              <a:miter lim="800000"/>
              <a:headEnd/>
              <a:tailEnd/>
            </a:ln>
          </p:spPr>
        </p:pic>
        <p:sp>
          <p:nvSpPr>
            <p:cNvPr id="76805" name="Oval 6"/>
            <p:cNvSpPr>
              <a:spLocks noChangeArrowheads="1"/>
            </p:cNvSpPr>
            <p:nvPr/>
          </p:nvSpPr>
          <p:spPr bwMode="auto">
            <a:xfrm>
              <a:off x="1600200" y="762000"/>
              <a:ext cx="1905000" cy="1828800"/>
            </a:xfrm>
            <a:prstGeom prst="ellipse">
              <a:avLst/>
            </a:prstGeom>
            <a:noFill/>
            <a:ln w="28575">
              <a:solidFill>
                <a:srgbClr val="FFFF00"/>
              </a:solidFill>
              <a:round/>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0" y="1371600"/>
            <a:ext cx="9144000" cy="5486400"/>
          </a:xfrm>
          <a:prstGeom prst="rect">
            <a:avLst/>
          </a:prstGeom>
          <a:noFill/>
          <a:ln w="9525">
            <a:noFill/>
            <a:miter lim="800000"/>
            <a:headEnd/>
            <a:tailEnd/>
          </a:ln>
        </p:spPr>
      </p:pic>
      <p:sp>
        <p:nvSpPr>
          <p:cNvPr id="28675" name="Rectangle 4"/>
          <p:cNvSpPr>
            <a:spLocks noGrp="1" noChangeArrowheads="1"/>
          </p:cNvSpPr>
          <p:nvPr>
            <p:ph type="title" idx="4294967295"/>
          </p:nvPr>
        </p:nvSpPr>
        <p:spPr>
          <a:xfrm>
            <a:off x="685800" y="76200"/>
            <a:ext cx="7772400" cy="1219200"/>
          </a:xfrm>
        </p:spPr>
        <p:txBody>
          <a:bodyPr/>
          <a:lstStyle/>
          <a:p>
            <a:r>
              <a:rPr lang="en-US" smtClean="0">
                <a:solidFill>
                  <a:schemeClr val="tx1"/>
                </a:solidFill>
                <a:ea typeface="Arial" pitchFamily="-106" charset="0"/>
              </a:rPr>
              <a:t>Atmospheric Chemistry for Air Quality Forecasting</a:t>
            </a:r>
            <a:endParaRPr lang="en-US" smtClean="0">
              <a:ea typeface="Arial" pitchFamily="-10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685800" y="152400"/>
            <a:ext cx="7772400" cy="762000"/>
          </a:xfrm>
        </p:spPr>
        <p:txBody>
          <a:bodyPr/>
          <a:lstStyle/>
          <a:p>
            <a:pPr eaLnBrk="1" hangingPunct="1"/>
            <a:r>
              <a:rPr lang="en-US" smtClean="0">
                <a:ea typeface="Arial" pitchFamily="-106" charset="0"/>
              </a:rPr>
              <a:t>Ozone-Sondes</a:t>
            </a:r>
          </a:p>
        </p:txBody>
      </p:sp>
      <p:sp>
        <p:nvSpPr>
          <p:cNvPr id="106499" name="Rectangle 3"/>
          <p:cNvSpPr>
            <a:spLocks noGrp="1" noChangeArrowheads="1"/>
          </p:cNvSpPr>
          <p:nvPr>
            <p:ph type="subTitle" idx="1"/>
          </p:nvPr>
        </p:nvSpPr>
        <p:spPr/>
        <p:txBody>
          <a:bodyPr/>
          <a:lstStyle/>
          <a:p>
            <a:pPr eaLnBrk="1" hangingPunct="1"/>
            <a:endParaRPr lang="en-US">
              <a:ea typeface="Arial" pitchFamily="-106" charset="0"/>
            </a:endParaRPr>
          </a:p>
        </p:txBody>
      </p:sp>
      <p:pic>
        <p:nvPicPr>
          <p:cNvPr id="106500" name="Picture 4" descr="Picture 7.png"/>
          <p:cNvPicPr>
            <a:picLocks noChangeAspect="1"/>
          </p:cNvPicPr>
          <p:nvPr/>
        </p:nvPicPr>
        <p:blipFill>
          <a:blip r:embed="rId3"/>
          <a:srcRect/>
          <a:stretch>
            <a:fillRect/>
          </a:stretch>
        </p:blipFill>
        <p:spPr bwMode="auto">
          <a:xfrm>
            <a:off x="2209800" y="919163"/>
            <a:ext cx="4876800" cy="573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838200" y="0"/>
            <a:ext cx="7772400" cy="838200"/>
          </a:xfrm>
        </p:spPr>
        <p:txBody>
          <a:bodyPr/>
          <a:lstStyle/>
          <a:p>
            <a:pPr eaLnBrk="1" hangingPunct="1"/>
            <a:r>
              <a:rPr lang="en-US" smtClean="0">
                <a:ea typeface="Arial" pitchFamily="-106" charset="0"/>
              </a:rPr>
              <a:t>Ozone Instrument Package</a:t>
            </a:r>
          </a:p>
        </p:txBody>
      </p:sp>
      <p:sp>
        <p:nvSpPr>
          <p:cNvPr id="108547" name="Rectangle 3"/>
          <p:cNvSpPr>
            <a:spLocks noGrp="1" noChangeArrowheads="1"/>
          </p:cNvSpPr>
          <p:nvPr>
            <p:ph type="subTitle" idx="1"/>
          </p:nvPr>
        </p:nvSpPr>
        <p:spPr/>
        <p:txBody>
          <a:bodyPr/>
          <a:lstStyle/>
          <a:p>
            <a:pPr eaLnBrk="1" hangingPunct="1"/>
            <a:endParaRPr lang="en-US">
              <a:ea typeface="Arial" pitchFamily="-106" charset="0"/>
            </a:endParaRPr>
          </a:p>
        </p:txBody>
      </p:sp>
      <p:pic>
        <p:nvPicPr>
          <p:cNvPr id="108548" name="Picture 3" descr="Picture 4.png"/>
          <p:cNvPicPr>
            <a:picLocks noChangeAspect="1"/>
          </p:cNvPicPr>
          <p:nvPr/>
        </p:nvPicPr>
        <p:blipFill>
          <a:blip r:embed="rId3"/>
          <a:srcRect/>
          <a:stretch>
            <a:fillRect/>
          </a:stretch>
        </p:blipFill>
        <p:spPr bwMode="auto">
          <a:xfrm>
            <a:off x="947738" y="838200"/>
            <a:ext cx="7510462" cy="564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762000" y="228600"/>
            <a:ext cx="7772400" cy="685800"/>
          </a:xfrm>
        </p:spPr>
        <p:txBody>
          <a:bodyPr/>
          <a:lstStyle/>
          <a:p>
            <a:pPr eaLnBrk="1" hangingPunct="1"/>
            <a:r>
              <a:rPr lang="en-US" smtClean="0">
                <a:ea typeface="ＭＳ Ｐゴシック" pitchFamily="-106" charset="-128"/>
                <a:cs typeface="ＭＳ Ｐゴシック" pitchFamily="-106" charset="-128"/>
              </a:rPr>
              <a:t>Ozone Vertical Profile</a:t>
            </a:r>
          </a:p>
        </p:txBody>
      </p:sp>
      <p:sp>
        <p:nvSpPr>
          <p:cNvPr id="116739" name="Rectangle 3"/>
          <p:cNvSpPr>
            <a:spLocks noGrp="1" noChangeArrowheads="1"/>
          </p:cNvSpPr>
          <p:nvPr>
            <p:ph type="subTitle" idx="1"/>
          </p:nvPr>
        </p:nvSpPr>
        <p:spPr/>
        <p:txBody>
          <a:bodyPr/>
          <a:lstStyle/>
          <a:p>
            <a:pPr eaLnBrk="1" hangingPunct="1"/>
            <a:endParaRPr lang="en-US">
              <a:solidFill>
                <a:srgbClr val="898989"/>
              </a:solidFill>
              <a:ea typeface="ＭＳ Ｐゴシック" pitchFamily="-106" charset="-128"/>
              <a:cs typeface="ＭＳ Ｐゴシック" pitchFamily="-106" charset="-128"/>
            </a:endParaRPr>
          </a:p>
        </p:txBody>
      </p:sp>
      <p:pic>
        <p:nvPicPr>
          <p:cNvPr id="116740" name="Picture 3"/>
          <p:cNvPicPr>
            <a:picLocks noChangeAspect="1"/>
          </p:cNvPicPr>
          <p:nvPr/>
        </p:nvPicPr>
        <p:blipFill>
          <a:blip r:embed="rId3"/>
          <a:srcRect/>
          <a:stretch>
            <a:fillRect/>
          </a:stretch>
        </p:blipFill>
        <p:spPr bwMode="auto">
          <a:xfrm>
            <a:off x="1397000" y="990600"/>
            <a:ext cx="6451600" cy="5456238"/>
          </a:xfrm>
          <a:prstGeom prst="rect">
            <a:avLst/>
          </a:prstGeom>
          <a:noFill/>
          <a:ln w="9525">
            <a:noFill/>
            <a:miter lim="800000"/>
            <a:headEnd/>
            <a:tailEnd/>
          </a:ln>
        </p:spPr>
      </p:pic>
      <p:sp>
        <p:nvSpPr>
          <p:cNvPr id="116741" name="TextBox 4"/>
          <p:cNvSpPr txBox="1">
            <a:spLocks noChangeArrowheads="1"/>
          </p:cNvSpPr>
          <p:nvPr/>
        </p:nvSpPr>
        <p:spPr bwMode="auto">
          <a:xfrm>
            <a:off x="5897563" y="6396038"/>
            <a:ext cx="3246437" cy="461962"/>
          </a:xfrm>
          <a:prstGeom prst="rect">
            <a:avLst/>
          </a:prstGeom>
          <a:noFill/>
          <a:ln w="9525">
            <a:noFill/>
            <a:miter lim="800000"/>
            <a:headEnd/>
            <a:tailEnd/>
          </a:ln>
        </p:spPr>
        <p:txBody>
          <a:bodyPr wrap="none">
            <a:prstTxWarp prst="textNoShape">
              <a:avLst/>
            </a:prstTxWarp>
            <a:spAutoFit/>
          </a:bodyPr>
          <a:lstStyle/>
          <a:p>
            <a:r>
              <a:rPr lang="en-US"/>
              <a:t>York, Thompson, et al.</a:t>
            </a:r>
          </a:p>
        </p:txBody>
      </p:sp>
      <p:sp>
        <p:nvSpPr>
          <p:cNvPr id="116742" name="TextBox 5"/>
          <p:cNvSpPr txBox="1">
            <a:spLocks noChangeArrowheads="1"/>
          </p:cNvSpPr>
          <p:nvPr/>
        </p:nvSpPr>
        <p:spPr bwMode="auto">
          <a:xfrm>
            <a:off x="5992813" y="2667000"/>
            <a:ext cx="865187" cy="369888"/>
          </a:xfrm>
          <a:prstGeom prst="rect">
            <a:avLst/>
          </a:prstGeom>
          <a:noFill/>
          <a:ln w="9525">
            <a:noFill/>
            <a:miter lim="800000"/>
            <a:headEnd/>
            <a:tailEnd/>
          </a:ln>
        </p:spPr>
        <p:txBody>
          <a:bodyPr wrap="none">
            <a:prstTxWarp prst="textNoShape">
              <a:avLst/>
            </a:prstTxWarp>
            <a:spAutoFit/>
          </a:bodyPr>
          <a:lstStyle/>
          <a:p>
            <a:r>
              <a:rPr lang="en-US"/>
              <a:t>Ozone</a:t>
            </a:r>
          </a:p>
        </p:txBody>
      </p:sp>
      <p:sp>
        <p:nvSpPr>
          <p:cNvPr id="116743" name="TextBox 6"/>
          <p:cNvSpPr txBox="1">
            <a:spLocks noChangeArrowheads="1"/>
          </p:cNvSpPr>
          <p:nvPr/>
        </p:nvSpPr>
        <p:spPr bwMode="auto">
          <a:xfrm>
            <a:off x="4876800" y="3657600"/>
            <a:ext cx="1481138" cy="369888"/>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Temperature</a:t>
            </a:r>
          </a:p>
        </p:txBody>
      </p:sp>
      <p:sp>
        <p:nvSpPr>
          <p:cNvPr id="116744" name="TextBox 7"/>
          <p:cNvSpPr txBox="1">
            <a:spLocks noChangeArrowheads="1"/>
          </p:cNvSpPr>
          <p:nvPr/>
        </p:nvSpPr>
        <p:spPr bwMode="auto">
          <a:xfrm>
            <a:off x="1981200" y="3962400"/>
            <a:ext cx="1082675" cy="369888"/>
          </a:xfrm>
          <a:prstGeom prst="rect">
            <a:avLst/>
          </a:prstGeom>
          <a:noFill/>
          <a:ln w="9525">
            <a:noFill/>
            <a:miter lim="800000"/>
            <a:headEnd/>
            <a:tailEnd/>
          </a:ln>
        </p:spPr>
        <p:txBody>
          <a:bodyPr wrap="none">
            <a:prstTxWarp prst="textNoShape">
              <a:avLst/>
            </a:prstTxWarp>
            <a:spAutoFit/>
          </a:bodyPr>
          <a:lstStyle/>
          <a:p>
            <a:r>
              <a:rPr lang="en-US">
                <a:solidFill>
                  <a:srgbClr val="008000"/>
                </a:solidFill>
              </a:rPr>
              <a:t>Humidity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152400"/>
            <a:ext cx="7772400" cy="762000"/>
          </a:xfrm>
        </p:spPr>
        <p:txBody>
          <a:bodyPr/>
          <a:lstStyle/>
          <a:p>
            <a:pPr eaLnBrk="1" hangingPunct="1"/>
            <a:r>
              <a:rPr lang="en-US" smtClean="0">
                <a:ea typeface="Arial" pitchFamily="-106" charset="0"/>
              </a:rPr>
              <a:t>LIDAR at Beltsville</a:t>
            </a:r>
          </a:p>
        </p:txBody>
      </p:sp>
      <p:sp>
        <p:nvSpPr>
          <p:cNvPr id="118787" name="Rectangle 3"/>
          <p:cNvSpPr>
            <a:spLocks noGrp="1" noChangeArrowheads="1"/>
          </p:cNvSpPr>
          <p:nvPr>
            <p:ph type="subTitle" idx="1"/>
          </p:nvPr>
        </p:nvSpPr>
        <p:spPr/>
        <p:txBody>
          <a:bodyPr/>
          <a:lstStyle/>
          <a:p>
            <a:pPr eaLnBrk="1" hangingPunct="1"/>
            <a:endParaRPr lang="en-US">
              <a:ea typeface="Arial" pitchFamily="-106" charset="0"/>
            </a:endParaRPr>
          </a:p>
        </p:txBody>
      </p:sp>
      <p:pic>
        <p:nvPicPr>
          <p:cNvPr id="118788" name="Picture 6" descr="Picture 9.png"/>
          <p:cNvPicPr>
            <a:picLocks noChangeAspect="1"/>
          </p:cNvPicPr>
          <p:nvPr/>
        </p:nvPicPr>
        <p:blipFill>
          <a:blip r:embed="rId3"/>
          <a:srcRect/>
          <a:stretch>
            <a:fillRect/>
          </a:stretch>
        </p:blipFill>
        <p:spPr bwMode="auto">
          <a:xfrm>
            <a:off x="0" y="838200"/>
            <a:ext cx="4953000" cy="4025900"/>
          </a:xfrm>
          <a:prstGeom prst="rect">
            <a:avLst/>
          </a:prstGeom>
          <a:noFill/>
          <a:ln w="9525">
            <a:noFill/>
            <a:miter lim="800000"/>
            <a:headEnd/>
            <a:tailEnd/>
          </a:ln>
        </p:spPr>
      </p:pic>
      <p:pic>
        <p:nvPicPr>
          <p:cNvPr id="118789" name="Picture 3" descr="Picture 8.png"/>
          <p:cNvPicPr>
            <a:picLocks noChangeAspect="1"/>
          </p:cNvPicPr>
          <p:nvPr/>
        </p:nvPicPr>
        <p:blipFill>
          <a:blip r:embed="rId4"/>
          <a:srcRect/>
          <a:stretch>
            <a:fillRect/>
          </a:stretch>
        </p:blipFill>
        <p:spPr bwMode="auto">
          <a:xfrm>
            <a:off x="4264025" y="3200400"/>
            <a:ext cx="4879975" cy="362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0834" name="Picture 3"/>
          <p:cNvPicPr>
            <a:picLocks noChangeAspect="1"/>
          </p:cNvPicPr>
          <p:nvPr/>
        </p:nvPicPr>
        <p:blipFill>
          <a:blip r:embed="rId2"/>
          <a:srcRect/>
          <a:stretch>
            <a:fillRect/>
          </a:stretch>
        </p:blipFill>
        <p:spPr bwMode="auto">
          <a:xfrm>
            <a:off x="28575" y="695325"/>
            <a:ext cx="9039225" cy="570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DSC04193"/>
          <p:cNvPicPr>
            <a:picLocks noChangeAspect="1" noChangeArrowheads="1"/>
          </p:cNvPicPr>
          <p:nvPr/>
        </p:nvPicPr>
        <p:blipFill>
          <a:blip r:embed="rId3"/>
          <a:srcRect/>
          <a:stretch>
            <a:fillRect/>
          </a:stretch>
        </p:blipFill>
        <p:spPr bwMode="auto">
          <a:xfrm>
            <a:off x="0" y="-1447800"/>
            <a:ext cx="9161463" cy="8382000"/>
          </a:xfrm>
          <a:prstGeom prst="rect">
            <a:avLst/>
          </a:prstGeom>
          <a:noFill/>
          <a:ln w="38100">
            <a:solidFill>
              <a:schemeClr val="bg1"/>
            </a:solidFill>
            <a:miter lim="800000"/>
            <a:headEnd/>
            <a:tailEnd/>
          </a:ln>
        </p:spPr>
      </p:pic>
      <p:pic>
        <p:nvPicPr>
          <p:cNvPr id="49155" name="Picture 3" descr="DSC04198"/>
          <p:cNvPicPr>
            <a:picLocks noChangeAspect="1" noChangeArrowheads="1"/>
          </p:cNvPicPr>
          <p:nvPr/>
        </p:nvPicPr>
        <p:blipFill>
          <a:blip r:embed="rId4"/>
          <a:srcRect/>
          <a:stretch>
            <a:fillRect/>
          </a:stretch>
        </p:blipFill>
        <p:spPr bwMode="auto">
          <a:xfrm>
            <a:off x="-3048000" y="-2286000"/>
            <a:ext cx="1014412" cy="762000"/>
          </a:xfrm>
          <a:prstGeom prst="rect">
            <a:avLst/>
          </a:prstGeom>
          <a:noFill/>
          <a:ln w="9525">
            <a:noFill/>
            <a:miter lim="800000"/>
            <a:headEnd/>
            <a:tailEnd/>
          </a:ln>
        </p:spPr>
      </p:pic>
      <p:sp>
        <p:nvSpPr>
          <p:cNvPr id="49156" name="Text Box 4"/>
          <p:cNvSpPr txBox="1">
            <a:spLocks noChangeArrowheads="1"/>
          </p:cNvSpPr>
          <p:nvPr/>
        </p:nvSpPr>
        <p:spPr bwMode="auto">
          <a:xfrm>
            <a:off x="0" y="53975"/>
            <a:ext cx="9144000" cy="708025"/>
          </a:xfrm>
          <a:prstGeom prst="rect">
            <a:avLst/>
          </a:prstGeom>
          <a:noFill/>
          <a:ln w="9525">
            <a:noFill/>
            <a:miter lim="800000"/>
            <a:headEnd/>
            <a:tailEnd/>
          </a:ln>
        </p:spPr>
        <p:txBody>
          <a:bodyPr>
            <a:prstTxWarp prst="textNoShape">
              <a:avLst/>
            </a:prstTxWarp>
            <a:spAutoFit/>
          </a:bodyPr>
          <a:lstStyle/>
          <a:p>
            <a:pPr algn="ctr"/>
            <a:r>
              <a:rPr lang="en-US" sz="2800"/>
              <a:t> </a:t>
            </a:r>
            <a:r>
              <a:rPr lang="en-US" sz="4000"/>
              <a:t>Beltsville Trees</a:t>
            </a:r>
            <a:endParaRPr lang="en-US" sz="4000" b="1">
              <a:solidFill>
                <a:srgbClr val="FFFF66"/>
              </a:solidFill>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533400" y="304800"/>
            <a:ext cx="8089900" cy="639763"/>
          </a:xfrm>
        </p:spPr>
        <p:txBody>
          <a:bodyPr/>
          <a:lstStyle/>
          <a:p>
            <a:pPr eaLnBrk="1" hangingPunct="1"/>
            <a:r>
              <a:rPr lang="en-US" sz="3600" b="1">
                <a:solidFill>
                  <a:schemeClr val="tx1"/>
                </a:solidFill>
                <a:latin typeface="Helvetica" pitchFamily="-106" charset="0"/>
                <a:ea typeface="Arial" pitchFamily="-106" charset="0"/>
              </a:rPr>
              <a:t>“Natural” Emissions</a:t>
            </a:r>
            <a:endParaRPr lang="en-US">
              <a:solidFill>
                <a:schemeClr val="tx1"/>
              </a:solidFill>
              <a:ea typeface="Arial" pitchFamily="-106" charset="0"/>
            </a:endParaRPr>
          </a:p>
        </p:txBody>
      </p:sp>
      <p:sp>
        <p:nvSpPr>
          <p:cNvPr id="51203" name="AutoShape 3"/>
          <p:cNvSpPr>
            <a:spLocks noChangeArrowheads="1"/>
          </p:cNvSpPr>
          <p:nvPr/>
        </p:nvSpPr>
        <p:spPr bwMode="auto">
          <a:xfrm>
            <a:off x="8077200" y="3749675"/>
            <a:ext cx="381000" cy="1219200"/>
          </a:xfrm>
          <a:prstGeom prst="upArrow">
            <a:avLst>
              <a:gd name="adj1" fmla="val 50000"/>
              <a:gd name="adj2" fmla="val 80000"/>
            </a:avLst>
          </a:prstGeom>
          <a:solidFill>
            <a:srgbClr val="3366FF"/>
          </a:solidFill>
          <a:ln w="9525">
            <a:solidFill>
              <a:schemeClr val="tx1"/>
            </a:solidFill>
            <a:miter lim="800000"/>
            <a:headEnd/>
            <a:tailEnd/>
          </a:ln>
        </p:spPr>
        <p:txBody>
          <a:bodyPr wrap="none" anchor="ctr">
            <a:prstTxWarp prst="textNoShape">
              <a:avLst/>
            </a:prstTxWarp>
          </a:bodyPr>
          <a:lstStyle/>
          <a:p>
            <a:endParaRPr lang="en-US"/>
          </a:p>
        </p:txBody>
      </p:sp>
      <p:sp>
        <p:nvSpPr>
          <p:cNvPr id="51204" name="AutoShape 4"/>
          <p:cNvSpPr>
            <a:spLocks noChangeArrowheads="1"/>
          </p:cNvSpPr>
          <p:nvPr/>
        </p:nvSpPr>
        <p:spPr bwMode="auto">
          <a:xfrm>
            <a:off x="1143000" y="4283075"/>
            <a:ext cx="381000" cy="1219200"/>
          </a:xfrm>
          <a:prstGeom prst="upArrow">
            <a:avLst>
              <a:gd name="adj1" fmla="val 50000"/>
              <a:gd name="adj2" fmla="val 8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grpSp>
        <p:nvGrpSpPr>
          <p:cNvPr id="51205" name="Group 5"/>
          <p:cNvGrpSpPr>
            <a:grpSpLocks/>
          </p:cNvGrpSpPr>
          <p:nvPr/>
        </p:nvGrpSpPr>
        <p:grpSpPr bwMode="auto">
          <a:xfrm>
            <a:off x="1524000" y="2530475"/>
            <a:ext cx="1398588" cy="2667000"/>
            <a:chOff x="960" y="1488"/>
            <a:chExt cx="881" cy="1680"/>
          </a:xfrm>
        </p:grpSpPr>
        <p:sp>
          <p:nvSpPr>
            <p:cNvPr id="51608" name="Rectangle 6"/>
            <p:cNvSpPr>
              <a:spLocks noChangeAspect="1" noChangeArrowheads="1"/>
            </p:cNvSpPr>
            <p:nvPr/>
          </p:nvSpPr>
          <p:spPr bwMode="auto">
            <a:xfrm>
              <a:off x="1345" y="2094"/>
              <a:ext cx="111" cy="1074"/>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51609" name="Oval 7"/>
            <p:cNvSpPr>
              <a:spLocks noChangeAspect="1" noChangeArrowheads="1"/>
            </p:cNvSpPr>
            <p:nvPr/>
          </p:nvSpPr>
          <p:spPr bwMode="auto">
            <a:xfrm>
              <a:off x="960" y="1488"/>
              <a:ext cx="881" cy="716"/>
            </a:xfrm>
            <a:prstGeom prst="ellipse">
              <a:avLst/>
            </a:prstGeom>
            <a:solidFill>
              <a:srgbClr val="00FF00"/>
            </a:solidFill>
            <a:ln w="9525">
              <a:solidFill>
                <a:srgbClr val="00FF00"/>
              </a:solidFill>
              <a:round/>
              <a:headEnd/>
              <a:tailEnd/>
            </a:ln>
          </p:spPr>
          <p:txBody>
            <a:bodyPr wrap="none" anchor="ctr">
              <a:prstTxWarp prst="textNoShape">
                <a:avLst/>
              </a:prstTxWarp>
            </a:bodyPr>
            <a:lstStyle/>
            <a:p>
              <a:endParaRPr lang="en-US"/>
            </a:p>
          </p:txBody>
        </p:sp>
      </p:grpSp>
      <p:grpSp>
        <p:nvGrpSpPr>
          <p:cNvPr id="51206" name="Group 8"/>
          <p:cNvGrpSpPr>
            <a:grpSpLocks/>
          </p:cNvGrpSpPr>
          <p:nvPr/>
        </p:nvGrpSpPr>
        <p:grpSpPr bwMode="auto">
          <a:xfrm>
            <a:off x="4343400" y="2225675"/>
            <a:ext cx="2755900" cy="2971800"/>
            <a:chOff x="2736" y="1296"/>
            <a:chExt cx="1736" cy="1872"/>
          </a:xfrm>
        </p:grpSpPr>
        <p:sp>
          <p:nvSpPr>
            <p:cNvPr id="51606" name="Rectangle 9"/>
            <p:cNvSpPr>
              <a:spLocks noChangeAspect="1" noChangeArrowheads="1"/>
            </p:cNvSpPr>
            <p:nvPr/>
          </p:nvSpPr>
          <p:spPr bwMode="auto">
            <a:xfrm>
              <a:off x="3485" y="2453"/>
              <a:ext cx="238" cy="715"/>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51607" name="Freeform 10"/>
            <p:cNvSpPr>
              <a:spLocks noChangeAspect="1"/>
            </p:cNvSpPr>
            <p:nvPr/>
          </p:nvSpPr>
          <p:spPr bwMode="auto">
            <a:xfrm>
              <a:off x="2736" y="1296"/>
              <a:ext cx="1736" cy="1363"/>
            </a:xfrm>
            <a:custGeom>
              <a:avLst/>
              <a:gdLst>
                <a:gd name="T0" fmla="*/ 14 w 2448"/>
                <a:gd name="T1" fmla="*/ 22 h 1922"/>
                <a:gd name="T2" fmla="*/ 0 w 2448"/>
                <a:gd name="T3" fmla="*/ 22 h 1922"/>
                <a:gd name="T4" fmla="*/ 11 w 2448"/>
                <a:gd name="T5" fmla="*/ 14 h 1922"/>
                <a:gd name="T6" fmla="*/ 4 w 2448"/>
                <a:gd name="T7" fmla="*/ 14 h 1922"/>
                <a:gd name="T8" fmla="*/ 11 w 2448"/>
                <a:gd name="T9" fmla="*/ 8 h 1922"/>
                <a:gd name="T10" fmla="*/ 8 w 2448"/>
                <a:gd name="T11" fmla="*/ 8 h 1922"/>
                <a:gd name="T12" fmla="*/ 14 w 2448"/>
                <a:gd name="T13" fmla="*/ 0 h 1922"/>
                <a:gd name="T14" fmla="*/ 20 w 2448"/>
                <a:gd name="T15" fmla="*/ 8 h 1922"/>
                <a:gd name="T16" fmla="*/ 17 w 2448"/>
                <a:gd name="T17" fmla="*/ 8 h 1922"/>
                <a:gd name="T18" fmla="*/ 24 w 2448"/>
                <a:gd name="T19" fmla="*/ 14 h 1922"/>
                <a:gd name="T20" fmla="*/ 16 w 2448"/>
                <a:gd name="T21" fmla="*/ 14 h 1922"/>
                <a:gd name="T22" fmla="*/ 28 w 2448"/>
                <a:gd name="T23" fmla="*/ 22 h 1922"/>
                <a:gd name="T24" fmla="*/ 15 w 2448"/>
                <a:gd name="T25" fmla="*/ 22 h 1922"/>
                <a:gd name="T26" fmla="*/ 6 w 2448"/>
                <a:gd name="T27" fmla="*/ 22 h 19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8"/>
                <a:gd name="T43" fmla="*/ 0 h 1922"/>
                <a:gd name="T44" fmla="*/ 2448 w 2448"/>
                <a:gd name="T45" fmla="*/ 1922 h 19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8" h="1922">
                  <a:moveTo>
                    <a:pt x="1248" y="1920"/>
                  </a:moveTo>
                  <a:lnTo>
                    <a:pt x="0" y="1922"/>
                  </a:lnTo>
                  <a:lnTo>
                    <a:pt x="1008" y="1248"/>
                  </a:lnTo>
                  <a:lnTo>
                    <a:pt x="384" y="1248"/>
                  </a:lnTo>
                  <a:lnTo>
                    <a:pt x="1008" y="672"/>
                  </a:lnTo>
                  <a:lnTo>
                    <a:pt x="720" y="672"/>
                  </a:lnTo>
                  <a:lnTo>
                    <a:pt x="1248" y="0"/>
                  </a:lnTo>
                  <a:lnTo>
                    <a:pt x="1776" y="672"/>
                  </a:lnTo>
                  <a:lnTo>
                    <a:pt x="1488" y="672"/>
                  </a:lnTo>
                  <a:lnTo>
                    <a:pt x="2112" y="1200"/>
                  </a:lnTo>
                  <a:lnTo>
                    <a:pt x="1440" y="1200"/>
                  </a:lnTo>
                  <a:lnTo>
                    <a:pt x="2448" y="1920"/>
                  </a:lnTo>
                  <a:lnTo>
                    <a:pt x="1344" y="1920"/>
                  </a:lnTo>
                  <a:lnTo>
                    <a:pt x="480" y="1920"/>
                  </a:lnTo>
                </a:path>
              </a:pathLst>
            </a:custGeom>
            <a:solidFill>
              <a:srgbClr val="00FF00"/>
            </a:solidFill>
            <a:ln w="9525">
              <a:solidFill>
                <a:srgbClr val="00FF00"/>
              </a:solidFill>
              <a:round/>
              <a:headEnd/>
              <a:tailEnd/>
            </a:ln>
          </p:spPr>
          <p:txBody>
            <a:bodyPr>
              <a:prstTxWarp prst="textNoShape">
                <a:avLst/>
              </a:prstTxWarp>
            </a:bodyPr>
            <a:lstStyle/>
            <a:p>
              <a:endParaRPr lang="en-US"/>
            </a:p>
          </p:txBody>
        </p:sp>
      </p:grpSp>
      <p:grpSp>
        <p:nvGrpSpPr>
          <p:cNvPr id="51207" name="Group 11"/>
          <p:cNvGrpSpPr>
            <a:grpSpLocks/>
          </p:cNvGrpSpPr>
          <p:nvPr/>
        </p:nvGrpSpPr>
        <p:grpSpPr bwMode="auto">
          <a:xfrm>
            <a:off x="1916113" y="1920875"/>
            <a:ext cx="2897187" cy="3124200"/>
            <a:chOff x="1207" y="1104"/>
            <a:chExt cx="1825" cy="1968"/>
          </a:xfrm>
        </p:grpSpPr>
        <p:sp>
          <p:nvSpPr>
            <p:cNvPr id="51604" name="Rectangle 12"/>
            <p:cNvSpPr>
              <a:spLocks noChangeAspect="1" noChangeArrowheads="1"/>
            </p:cNvSpPr>
            <p:nvPr/>
          </p:nvSpPr>
          <p:spPr bwMode="auto">
            <a:xfrm>
              <a:off x="1994" y="2321"/>
              <a:ext cx="251" cy="751"/>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51605" name="Freeform 13"/>
            <p:cNvSpPr>
              <a:spLocks noChangeAspect="1"/>
            </p:cNvSpPr>
            <p:nvPr/>
          </p:nvSpPr>
          <p:spPr bwMode="auto">
            <a:xfrm>
              <a:off x="1207" y="1104"/>
              <a:ext cx="1825" cy="1433"/>
            </a:xfrm>
            <a:custGeom>
              <a:avLst/>
              <a:gdLst>
                <a:gd name="T0" fmla="*/ 28 w 2448"/>
                <a:gd name="T1" fmla="*/ 42 h 1922"/>
                <a:gd name="T2" fmla="*/ 0 w 2448"/>
                <a:gd name="T3" fmla="*/ 42 h 1922"/>
                <a:gd name="T4" fmla="*/ 22 w 2448"/>
                <a:gd name="T5" fmla="*/ 28 h 1922"/>
                <a:gd name="T6" fmla="*/ 9 w 2448"/>
                <a:gd name="T7" fmla="*/ 28 h 1922"/>
                <a:gd name="T8" fmla="*/ 22 w 2448"/>
                <a:gd name="T9" fmla="*/ 15 h 1922"/>
                <a:gd name="T10" fmla="*/ 16 w 2448"/>
                <a:gd name="T11" fmla="*/ 15 h 1922"/>
                <a:gd name="T12" fmla="*/ 28 w 2448"/>
                <a:gd name="T13" fmla="*/ 0 h 1922"/>
                <a:gd name="T14" fmla="*/ 39 w 2448"/>
                <a:gd name="T15" fmla="*/ 15 h 1922"/>
                <a:gd name="T16" fmla="*/ 33 w 2448"/>
                <a:gd name="T17" fmla="*/ 15 h 1922"/>
                <a:gd name="T18" fmla="*/ 46 w 2448"/>
                <a:gd name="T19" fmla="*/ 27 h 1922"/>
                <a:gd name="T20" fmla="*/ 31 w 2448"/>
                <a:gd name="T21" fmla="*/ 27 h 1922"/>
                <a:gd name="T22" fmla="*/ 54 w 2448"/>
                <a:gd name="T23" fmla="*/ 42 h 1922"/>
                <a:gd name="T24" fmla="*/ 30 w 2448"/>
                <a:gd name="T25" fmla="*/ 42 h 1922"/>
                <a:gd name="T26" fmla="*/ 10 w 2448"/>
                <a:gd name="T27" fmla="*/ 42 h 19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8"/>
                <a:gd name="T43" fmla="*/ 0 h 1922"/>
                <a:gd name="T44" fmla="*/ 2448 w 2448"/>
                <a:gd name="T45" fmla="*/ 1922 h 19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8" h="1922">
                  <a:moveTo>
                    <a:pt x="1248" y="1920"/>
                  </a:moveTo>
                  <a:lnTo>
                    <a:pt x="0" y="1922"/>
                  </a:lnTo>
                  <a:lnTo>
                    <a:pt x="1008" y="1248"/>
                  </a:lnTo>
                  <a:lnTo>
                    <a:pt x="384" y="1248"/>
                  </a:lnTo>
                  <a:lnTo>
                    <a:pt x="1008" y="672"/>
                  </a:lnTo>
                  <a:lnTo>
                    <a:pt x="720" y="672"/>
                  </a:lnTo>
                  <a:lnTo>
                    <a:pt x="1248" y="0"/>
                  </a:lnTo>
                  <a:lnTo>
                    <a:pt x="1776" y="672"/>
                  </a:lnTo>
                  <a:lnTo>
                    <a:pt x="1488" y="672"/>
                  </a:lnTo>
                  <a:lnTo>
                    <a:pt x="2112" y="1200"/>
                  </a:lnTo>
                  <a:lnTo>
                    <a:pt x="1440" y="1200"/>
                  </a:lnTo>
                  <a:lnTo>
                    <a:pt x="2448" y="1920"/>
                  </a:lnTo>
                  <a:lnTo>
                    <a:pt x="1344" y="1920"/>
                  </a:lnTo>
                  <a:lnTo>
                    <a:pt x="480" y="1920"/>
                  </a:lnTo>
                </a:path>
              </a:pathLst>
            </a:custGeom>
            <a:solidFill>
              <a:srgbClr val="00FF00"/>
            </a:solidFill>
            <a:ln w="9525">
              <a:solidFill>
                <a:srgbClr val="00FF00"/>
              </a:solidFill>
              <a:round/>
              <a:headEnd/>
              <a:tailEnd/>
            </a:ln>
          </p:spPr>
          <p:txBody>
            <a:bodyPr>
              <a:prstTxWarp prst="textNoShape">
                <a:avLst/>
              </a:prstTxWarp>
            </a:bodyPr>
            <a:lstStyle/>
            <a:p>
              <a:endParaRPr lang="en-US"/>
            </a:p>
          </p:txBody>
        </p:sp>
      </p:grpSp>
      <p:grpSp>
        <p:nvGrpSpPr>
          <p:cNvPr id="51208" name="Group 14"/>
          <p:cNvGrpSpPr>
            <a:grpSpLocks/>
          </p:cNvGrpSpPr>
          <p:nvPr/>
        </p:nvGrpSpPr>
        <p:grpSpPr bwMode="auto">
          <a:xfrm>
            <a:off x="6172200" y="2225675"/>
            <a:ext cx="1558925" cy="2971800"/>
            <a:chOff x="3888" y="1296"/>
            <a:chExt cx="982" cy="1872"/>
          </a:xfrm>
        </p:grpSpPr>
        <p:sp>
          <p:nvSpPr>
            <p:cNvPr id="51602" name="Rectangle 15"/>
            <p:cNvSpPr>
              <a:spLocks noChangeAspect="1" noChangeArrowheads="1"/>
            </p:cNvSpPr>
            <p:nvPr/>
          </p:nvSpPr>
          <p:spPr bwMode="auto">
            <a:xfrm>
              <a:off x="4318" y="1971"/>
              <a:ext cx="122" cy="1197"/>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51603" name="Oval 16"/>
            <p:cNvSpPr>
              <a:spLocks noChangeAspect="1" noChangeArrowheads="1"/>
            </p:cNvSpPr>
            <p:nvPr/>
          </p:nvSpPr>
          <p:spPr bwMode="auto">
            <a:xfrm>
              <a:off x="3888" y="1296"/>
              <a:ext cx="982" cy="798"/>
            </a:xfrm>
            <a:prstGeom prst="ellipse">
              <a:avLst/>
            </a:prstGeom>
            <a:solidFill>
              <a:srgbClr val="00FF00"/>
            </a:solidFill>
            <a:ln w="9525">
              <a:solidFill>
                <a:srgbClr val="00FF00"/>
              </a:solidFill>
              <a:round/>
              <a:headEnd/>
              <a:tailEnd/>
            </a:ln>
          </p:spPr>
          <p:txBody>
            <a:bodyPr wrap="none" anchor="ctr">
              <a:prstTxWarp prst="textNoShape">
                <a:avLst/>
              </a:prstTxWarp>
            </a:bodyPr>
            <a:lstStyle/>
            <a:p>
              <a:endParaRPr lang="en-US"/>
            </a:p>
          </p:txBody>
        </p:sp>
      </p:grpSp>
      <p:sp>
        <p:nvSpPr>
          <p:cNvPr id="51209" name="Text Box 17"/>
          <p:cNvSpPr txBox="1">
            <a:spLocks noChangeArrowheads="1"/>
          </p:cNvSpPr>
          <p:nvPr/>
        </p:nvSpPr>
        <p:spPr bwMode="auto">
          <a:xfrm>
            <a:off x="7893050" y="3292475"/>
            <a:ext cx="738188"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rPr>
              <a:t>CH</a:t>
            </a:r>
            <a:r>
              <a:rPr lang="en-US" b="1" baseline="-25000">
                <a:latin typeface="Helvetica" pitchFamily="-106" charset="0"/>
              </a:rPr>
              <a:t>4</a:t>
            </a:r>
            <a:endParaRPr lang="en-US" b="1">
              <a:latin typeface="Helvetica" pitchFamily="-106" charset="0"/>
            </a:endParaRPr>
          </a:p>
        </p:txBody>
      </p:sp>
      <p:sp>
        <p:nvSpPr>
          <p:cNvPr id="51210" name="Text Box 18"/>
          <p:cNvSpPr txBox="1">
            <a:spLocks noChangeArrowheads="1"/>
          </p:cNvSpPr>
          <p:nvPr/>
        </p:nvSpPr>
        <p:spPr bwMode="auto">
          <a:xfrm>
            <a:off x="1035050" y="3902075"/>
            <a:ext cx="641350"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rPr>
              <a:t>NO</a:t>
            </a:r>
          </a:p>
        </p:txBody>
      </p:sp>
      <p:sp>
        <p:nvSpPr>
          <p:cNvPr id="51211" name="Text Box 19"/>
          <p:cNvSpPr txBox="1">
            <a:spLocks noChangeArrowheads="1"/>
          </p:cNvSpPr>
          <p:nvPr/>
        </p:nvSpPr>
        <p:spPr bwMode="auto">
          <a:xfrm>
            <a:off x="347663" y="3063875"/>
            <a:ext cx="738187"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rPr>
              <a:t>NH</a:t>
            </a:r>
            <a:r>
              <a:rPr lang="en-US" b="1" baseline="-25000">
                <a:latin typeface="Helvetica" pitchFamily="-106" charset="0"/>
              </a:rPr>
              <a:t>3</a:t>
            </a:r>
            <a:endParaRPr lang="en-US" b="1">
              <a:latin typeface="Helvetica" pitchFamily="-106" charset="0"/>
            </a:endParaRPr>
          </a:p>
        </p:txBody>
      </p:sp>
      <p:sp>
        <p:nvSpPr>
          <p:cNvPr id="51212" name="Text Box 20"/>
          <p:cNvSpPr txBox="1">
            <a:spLocks noChangeArrowheads="1"/>
          </p:cNvSpPr>
          <p:nvPr/>
        </p:nvSpPr>
        <p:spPr bwMode="auto">
          <a:xfrm>
            <a:off x="1524000" y="1082675"/>
            <a:ext cx="1454150"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rPr>
              <a:t>isoprene</a:t>
            </a:r>
          </a:p>
        </p:txBody>
      </p:sp>
      <p:sp>
        <p:nvSpPr>
          <p:cNvPr id="51213" name="Text Box 21"/>
          <p:cNvSpPr txBox="1">
            <a:spLocks noChangeArrowheads="1"/>
          </p:cNvSpPr>
          <p:nvPr/>
        </p:nvSpPr>
        <p:spPr bwMode="auto">
          <a:xfrm>
            <a:off x="5029200" y="930275"/>
            <a:ext cx="1460500"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sym typeface="Symbol" pitchFamily="-106" charset="2"/>
              </a:rPr>
              <a:t>-pinene</a:t>
            </a:r>
            <a:endParaRPr lang="en-US" b="1">
              <a:latin typeface="Helvetica" pitchFamily="-106" charset="0"/>
            </a:endParaRPr>
          </a:p>
        </p:txBody>
      </p:sp>
      <p:sp>
        <p:nvSpPr>
          <p:cNvPr id="51214" name="Text Box 22"/>
          <p:cNvSpPr txBox="1">
            <a:spLocks noChangeArrowheads="1"/>
          </p:cNvSpPr>
          <p:nvPr/>
        </p:nvSpPr>
        <p:spPr bwMode="auto">
          <a:xfrm>
            <a:off x="3886200" y="1616075"/>
            <a:ext cx="1522413"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rPr>
              <a:t>limonene</a:t>
            </a:r>
          </a:p>
        </p:txBody>
      </p:sp>
      <p:sp>
        <p:nvSpPr>
          <p:cNvPr id="51215" name="Freeform 23"/>
          <p:cNvSpPr>
            <a:spLocks/>
          </p:cNvSpPr>
          <p:nvPr/>
        </p:nvSpPr>
        <p:spPr bwMode="auto">
          <a:xfrm>
            <a:off x="7626350" y="45497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16" name="Freeform 24"/>
          <p:cNvSpPr>
            <a:spLocks/>
          </p:cNvSpPr>
          <p:nvPr/>
        </p:nvSpPr>
        <p:spPr bwMode="auto">
          <a:xfrm>
            <a:off x="7931150" y="42830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17" name="Freeform 25"/>
          <p:cNvSpPr>
            <a:spLocks/>
          </p:cNvSpPr>
          <p:nvPr/>
        </p:nvSpPr>
        <p:spPr bwMode="auto">
          <a:xfrm>
            <a:off x="8483600" y="45497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18" name="Freeform 26"/>
          <p:cNvSpPr>
            <a:spLocks/>
          </p:cNvSpPr>
          <p:nvPr/>
        </p:nvSpPr>
        <p:spPr bwMode="auto">
          <a:xfrm flipH="1">
            <a:off x="482600" y="48926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19" name="Freeform 27"/>
          <p:cNvSpPr>
            <a:spLocks/>
          </p:cNvSpPr>
          <p:nvPr/>
        </p:nvSpPr>
        <p:spPr bwMode="auto">
          <a:xfrm>
            <a:off x="539750" y="50450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grpSp>
        <p:nvGrpSpPr>
          <p:cNvPr id="51220" name="Group 28"/>
          <p:cNvGrpSpPr>
            <a:grpSpLocks/>
          </p:cNvGrpSpPr>
          <p:nvPr/>
        </p:nvGrpSpPr>
        <p:grpSpPr bwMode="auto">
          <a:xfrm>
            <a:off x="228600" y="5502275"/>
            <a:ext cx="514350" cy="990600"/>
            <a:chOff x="144" y="3360"/>
            <a:chExt cx="324" cy="624"/>
          </a:xfrm>
        </p:grpSpPr>
        <p:sp>
          <p:nvSpPr>
            <p:cNvPr id="51582" name="Oval 29"/>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83" name="Oval 30"/>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84" name="Oval 31"/>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85" name="Oval 32"/>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86" name="Oval 33"/>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87" name="Oval 34"/>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88" name="Oval 35"/>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89" name="Oval 36"/>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590" name="Group 37"/>
            <p:cNvGrpSpPr>
              <a:grpSpLocks noChangeAspect="1"/>
            </p:cNvGrpSpPr>
            <p:nvPr/>
          </p:nvGrpSpPr>
          <p:grpSpPr bwMode="auto">
            <a:xfrm>
              <a:off x="167" y="3360"/>
              <a:ext cx="278" cy="381"/>
              <a:chOff x="2544" y="1752"/>
              <a:chExt cx="576" cy="912"/>
            </a:xfrm>
          </p:grpSpPr>
          <p:sp>
            <p:nvSpPr>
              <p:cNvPr id="51600" name="Freeform 3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601" name="Freeform 3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91" name="Group 40"/>
            <p:cNvGrpSpPr>
              <a:grpSpLocks noChangeAspect="1"/>
            </p:cNvGrpSpPr>
            <p:nvPr/>
          </p:nvGrpSpPr>
          <p:grpSpPr bwMode="auto">
            <a:xfrm>
              <a:off x="167" y="3452"/>
              <a:ext cx="255" cy="289"/>
              <a:chOff x="2544" y="1752"/>
              <a:chExt cx="576" cy="912"/>
            </a:xfrm>
          </p:grpSpPr>
          <p:sp>
            <p:nvSpPr>
              <p:cNvPr id="51598" name="Freeform 4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99" name="Freeform 4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92" name="Group 43"/>
            <p:cNvGrpSpPr>
              <a:grpSpLocks noChangeAspect="1"/>
            </p:cNvGrpSpPr>
            <p:nvPr/>
          </p:nvGrpSpPr>
          <p:grpSpPr bwMode="auto">
            <a:xfrm>
              <a:off x="167" y="3556"/>
              <a:ext cx="255" cy="289"/>
              <a:chOff x="2544" y="1752"/>
              <a:chExt cx="576" cy="912"/>
            </a:xfrm>
          </p:grpSpPr>
          <p:sp>
            <p:nvSpPr>
              <p:cNvPr id="51596" name="Freeform 44"/>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97" name="Freeform 45"/>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93" name="Group 46"/>
            <p:cNvGrpSpPr>
              <a:grpSpLocks noChangeAspect="1"/>
            </p:cNvGrpSpPr>
            <p:nvPr/>
          </p:nvGrpSpPr>
          <p:grpSpPr bwMode="auto">
            <a:xfrm>
              <a:off x="167" y="3695"/>
              <a:ext cx="255" cy="289"/>
              <a:chOff x="2544" y="1752"/>
              <a:chExt cx="576" cy="912"/>
            </a:xfrm>
          </p:grpSpPr>
          <p:sp>
            <p:nvSpPr>
              <p:cNvPr id="51594" name="Freeform 47"/>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95" name="Freeform 48"/>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sp>
        <p:nvSpPr>
          <p:cNvPr id="51221" name="AutoShape 49"/>
          <p:cNvSpPr>
            <a:spLocks noChangeArrowheads="1"/>
          </p:cNvSpPr>
          <p:nvPr/>
        </p:nvSpPr>
        <p:spPr bwMode="auto">
          <a:xfrm>
            <a:off x="533400" y="3521075"/>
            <a:ext cx="381000" cy="1219200"/>
          </a:xfrm>
          <a:prstGeom prst="upArrow">
            <a:avLst>
              <a:gd name="adj1" fmla="val 50000"/>
              <a:gd name="adj2" fmla="val 8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51222" name="Text Box 50"/>
          <p:cNvSpPr txBox="1">
            <a:spLocks noChangeArrowheads="1"/>
          </p:cNvSpPr>
          <p:nvPr/>
        </p:nvSpPr>
        <p:spPr bwMode="auto">
          <a:xfrm>
            <a:off x="6172200" y="1463675"/>
            <a:ext cx="1435100"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sym typeface="Symbol" pitchFamily="-106" charset="2"/>
              </a:rPr>
              <a:t>-pinene</a:t>
            </a:r>
            <a:endParaRPr lang="en-US" b="1">
              <a:latin typeface="Helvetica" pitchFamily="-106" charset="0"/>
            </a:endParaRPr>
          </a:p>
        </p:txBody>
      </p:sp>
      <p:sp>
        <p:nvSpPr>
          <p:cNvPr id="51223" name="AutoShape 51"/>
          <p:cNvSpPr>
            <a:spLocks noChangeArrowheads="1"/>
          </p:cNvSpPr>
          <p:nvPr/>
        </p:nvSpPr>
        <p:spPr bwMode="auto">
          <a:xfrm>
            <a:off x="4419600" y="2073275"/>
            <a:ext cx="381000" cy="1219200"/>
          </a:xfrm>
          <a:prstGeom prst="upArrow">
            <a:avLst>
              <a:gd name="adj1" fmla="val 50000"/>
              <a:gd name="adj2" fmla="val 80000"/>
            </a:avLst>
          </a:prstGeom>
          <a:solidFill>
            <a:srgbClr val="3366FF"/>
          </a:solidFill>
          <a:ln w="9525">
            <a:solidFill>
              <a:schemeClr val="tx1"/>
            </a:solidFill>
            <a:miter lim="800000"/>
            <a:headEnd/>
            <a:tailEnd/>
          </a:ln>
        </p:spPr>
        <p:txBody>
          <a:bodyPr wrap="none" anchor="ctr">
            <a:prstTxWarp prst="textNoShape">
              <a:avLst/>
            </a:prstTxWarp>
          </a:bodyPr>
          <a:lstStyle/>
          <a:p>
            <a:endParaRPr lang="en-US"/>
          </a:p>
        </p:txBody>
      </p:sp>
      <p:sp>
        <p:nvSpPr>
          <p:cNvPr id="51224" name="Freeform 52"/>
          <p:cNvSpPr>
            <a:spLocks/>
          </p:cNvSpPr>
          <p:nvPr/>
        </p:nvSpPr>
        <p:spPr bwMode="auto">
          <a:xfrm>
            <a:off x="1219200" y="48926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25" name="Freeform 53"/>
          <p:cNvSpPr>
            <a:spLocks/>
          </p:cNvSpPr>
          <p:nvPr/>
        </p:nvSpPr>
        <p:spPr bwMode="auto">
          <a:xfrm flipH="1">
            <a:off x="1701800" y="46640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26" name="Freeform 54"/>
          <p:cNvSpPr>
            <a:spLocks/>
          </p:cNvSpPr>
          <p:nvPr/>
        </p:nvSpPr>
        <p:spPr bwMode="auto">
          <a:xfrm>
            <a:off x="2057400" y="48926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27" name="Freeform 55"/>
          <p:cNvSpPr>
            <a:spLocks/>
          </p:cNvSpPr>
          <p:nvPr/>
        </p:nvSpPr>
        <p:spPr bwMode="auto">
          <a:xfrm flipH="1">
            <a:off x="2463800" y="45116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28" name="Freeform 56"/>
          <p:cNvSpPr>
            <a:spLocks/>
          </p:cNvSpPr>
          <p:nvPr/>
        </p:nvSpPr>
        <p:spPr bwMode="auto">
          <a:xfrm>
            <a:off x="2514600" y="48164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29" name="Freeform 57"/>
          <p:cNvSpPr>
            <a:spLocks/>
          </p:cNvSpPr>
          <p:nvPr/>
        </p:nvSpPr>
        <p:spPr bwMode="auto">
          <a:xfrm>
            <a:off x="2895600" y="49688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0" name="Freeform 58"/>
          <p:cNvSpPr>
            <a:spLocks/>
          </p:cNvSpPr>
          <p:nvPr/>
        </p:nvSpPr>
        <p:spPr bwMode="auto">
          <a:xfrm>
            <a:off x="3124200" y="45878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1" name="Freeform 59"/>
          <p:cNvSpPr>
            <a:spLocks/>
          </p:cNvSpPr>
          <p:nvPr/>
        </p:nvSpPr>
        <p:spPr bwMode="auto">
          <a:xfrm flipH="1">
            <a:off x="3530600" y="46640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2" name="Freeform 60"/>
          <p:cNvSpPr>
            <a:spLocks/>
          </p:cNvSpPr>
          <p:nvPr/>
        </p:nvSpPr>
        <p:spPr bwMode="auto">
          <a:xfrm>
            <a:off x="3530600" y="43592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3" name="Freeform 61"/>
          <p:cNvSpPr>
            <a:spLocks/>
          </p:cNvSpPr>
          <p:nvPr/>
        </p:nvSpPr>
        <p:spPr bwMode="auto">
          <a:xfrm>
            <a:off x="3886200" y="45116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4" name="Freeform 62"/>
          <p:cNvSpPr>
            <a:spLocks/>
          </p:cNvSpPr>
          <p:nvPr/>
        </p:nvSpPr>
        <p:spPr bwMode="auto">
          <a:xfrm>
            <a:off x="4343400" y="48164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5" name="Freeform 63"/>
          <p:cNvSpPr>
            <a:spLocks/>
          </p:cNvSpPr>
          <p:nvPr/>
        </p:nvSpPr>
        <p:spPr bwMode="auto">
          <a:xfrm flipH="1">
            <a:off x="5029200" y="45878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6" name="Freeform 64"/>
          <p:cNvSpPr>
            <a:spLocks/>
          </p:cNvSpPr>
          <p:nvPr/>
        </p:nvSpPr>
        <p:spPr bwMode="auto">
          <a:xfrm>
            <a:off x="5715000" y="44354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7" name="Freeform 65"/>
          <p:cNvSpPr>
            <a:spLocks/>
          </p:cNvSpPr>
          <p:nvPr/>
        </p:nvSpPr>
        <p:spPr bwMode="auto">
          <a:xfrm flipH="1">
            <a:off x="6400800" y="45116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8" name="Freeform 66"/>
          <p:cNvSpPr>
            <a:spLocks/>
          </p:cNvSpPr>
          <p:nvPr/>
        </p:nvSpPr>
        <p:spPr bwMode="auto">
          <a:xfrm>
            <a:off x="6781800" y="45878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sp>
        <p:nvSpPr>
          <p:cNvPr id="51239" name="Freeform 67"/>
          <p:cNvSpPr>
            <a:spLocks/>
          </p:cNvSpPr>
          <p:nvPr/>
        </p:nvSpPr>
        <p:spPr bwMode="auto">
          <a:xfrm flipH="1">
            <a:off x="7264400" y="4435475"/>
            <a:ext cx="355600" cy="1333500"/>
          </a:xfrm>
          <a:custGeom>
            <a:avLst/>
            <a:gdLst>
              <a:gd name="T0" fmla="*/ 0 w 224"/>
              <a:gd name="T1" fmla="*/ 2147483647 h 840"/>
              <a:gd name="T2" fmla="*/ 2147483647 w 224"/>
              <a:gd name="T3" fmla="*/ 2147483647 h 840"/>
              <a:gd name="T4" fmla="*/ 2147483647 w 224"/>
              <a:gd name="T5" fmla="*/ 2147483647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25400">
            <a:solidFill>
              <a:srgbClr val="00FF00"/>
            </a:solidFill>
            <a:round/>
            <a:headEnd/>
            <a:tailEnd/>
          </a:ln>
        </p:spPr>
        <p:txBody>
          <a:bodyPr>
            <a:prstTxWarp prst="textNoShape">
              <a:avLst/>
            </a:prstTxWarp>
          </a:bodyPr>
          <a:lstStyle/>
          <a:p>
            <a:endParaRPr lang="en-US"/>
          </a:p>
        </p:txBody>
      </p:sp>
      <p:grpSp>
        <p:nvGrpSpPr>
          <p:cNvPr id="51240" name="Group 68"/>
          <p:cNvGrpSpPr>
            <a:grpSpLocks/>
          </p:cNvGrpSpPr>
          <p:nvPr/>
        </p:nvGrpSpPr>
        <p:grpSpPr bwMode="auto">
          <a:xfrm>
            <a:off x="1143000" y="5502275"/>
            <a:ext cx="514350" cy="990600"/>
            <a:chOff x="144" y="3360"/>
            <a:chExt cx="324" cy="624"/>
          </a:xfrm>
        </p:grpSpPr>
        <p:sp>
          <p:nvSpPr>
            <p:cNvPr id="51562" name="Oval 69"/>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63" name="Oval 70"/>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64" name="Oval 71"/>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65" name="Oval 72"/>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66" name="Oval 73"/>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67" name="Oval 74"/>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68" name="Oval 75"/>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69" name="Oval 76"/>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570" name="Group 77"/>
            <p:cNvGrpSpPr>
              <a:grpSpLocks noChangeAspect="1"/>
            </p:cNvGrpSpPr>
            <p:nvPr/>
          </p:nvGrpSpPr>
          <p:grpSpPr bwMode="auto">
            <a:xfrm>
              <a:off x="167" y="3360"/>
              <a:ext cx="278" cy="381"/>
              <a:chOff x="2544" y="1752"/>
              <a:chExt cx="576" cy="912"/>
            </a:xfrm>
          </p:grpSpPr>
          <p:sp>
            <p:nvSpPr>
              <p:cNvPr id="51580" name="Freeform 7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81" name="Freeform 7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71" name="Group 80"/>
            <p:cNvGrpSpPr>
              <a:grpSpLocks noChangeAspect="1"/>
            </p:cNvGrpSpPr>
            <p:nvPr/>
          </p:nvGrpSpPr>
          <p:grpSpPr bwMode="auto">
            <a:xfrm>
              <a:off x="167" y="3452"/>
              <a:ext cx="255" cy="289"/>
              <a:chOff x="2544" y="1752"/>
              <a:chExt cx="576" cy="912"/>
            </a:xfrm>
          </p:grpSpPr>
          <p:sp>
            <p:nvSpPr>
              <p:cNvPr id="51578" name="Freeform 8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79" name="Freeform 8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72" name="Group 83"/>
            <p:cNvGrpSpPr>
              <a:grpSpLocks noChangeAspect="1"/>
            </p:cNvGrpSpPr>
            <p:nvPr/>
          </p:nvGrpSpPr>
          <p:grpSpPr bwMode="auto">
            <a:xfrm>
              <a:off x="167" y="3556"/>
              <a:ext cx="255" cy="289"/>
              <a:chOff x="2544" y="1752"/>
              <a:chExt cx="576" cy="912"/>
            </a:xfrm>
          </p:grpSpPr>
          <p:sp>
            <p:nvSpPr>
              <p:cNvPr id="51576" name="Freeform 84"/>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77" name="Freeform 85"/>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73" name="Group 86"/>
            <p:cNvGrpSpPr>
              <a:grpSpLocks noChangeAspect="1"/>
            </p:cNvGrpSpPr>
            <p:nvPr/>
          </p:nvGrpSpPr>
          <p:grpSpPr bwMode="auto">
            <a:xfrm>
              <a:off x="167" y="3695"/>
              <a:ext cx="255" cy="289"/>
              <a:chOff x="2544" y="1752"/>
              <a:chExt cx="576" cy="912"/>
            </a:xfrm>
          </p:grpSpPr>
          <p:sp>
            <p:nvSpPr>
              <p:cNvPr id="51574" name="Freeform 87"/>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75" name="Freeform 88"/>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1" name="Group 89"/>
          <p:cNvGrpSpPr>
            <a:grpSpLocks/>
          </p:cNvGrpSpPr>
          <p:nvPr/>
        </p:nvGrpSpPr>
        <p:grpSpPr bwMode="auto">
          <a:xfrm>
            <a:off x="1828800" y="4664075"/>
            <a:ext cx="514350" cy="990600"/>
            <a:chOff x="144" y="3360"/>
            <a:chExt cx="324" cy="624"/>
          </a:xfrm>
        </p:grpSpPr>
        <p:sp>
          <p:nvSpPr>
            <p:cNvPr id="51542" name="Oval 90"/>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43" name="Oval 91"/>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44" name="Oval 92"/>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45" name="Oval 93"/>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46" name="Oval 94"/>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47" name="Oval 95"/>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48" name="Oval 96"/>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49" name="Oval 97"/>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550" name="Group 98"/>
            <p:cNvGrpSpPr>
              <a:grpSpLocks noChangeAspect="1"/>
            </p:cNvGrpSpPr>
            <p:nvPr/>
          </p:nvGrpSpPr>
          <p:grpSpPr bwMode="auto">
            <a:xfrm>
              <a:off x="167" y="3360"/>
              <a:ext cx="278" cy="381"/>
              <a:chOff x="2544" y="1752"/>
              <a:chExt cx="576" cy="912"/>
            </a:xfrm>
          </p:grpSpPr>
          <p:sp>
            <p:nvSpPr>
              <p:cNvPr id="51560" name="Freeform 99"/>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61" name="Freeform 100"/>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51" name="Group 101"/>
            <p:cNvGrpSpPr>
              <a:grpSpLocks noChangeAspect="1"/>
            </p:cNvGrpSpPr>
            <p:nvPr/>
          </p:nvGrpSpPr>
          <p:grpSpPr bwMode="auto">
            <a:xfrm>
              <a:off x="167" y="3452"/>
              <a:ext cx="255" cy="289"/>
              <a:chOff x="2544" y="1752"/>
              <a:chExt cx="576" cy="912"/>
            </a:xfrm>
          </p:grpSpPr>
          <p:sp>
            <p:nvSpPr>
              <p:cNvPr id="51558" name="Freeform 102"/>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59" name="Freeform 103"/>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52" name="Group 104"/>
            <p:cNvGrpSpPr>
              <a:grpSpLocks noChangeAspect="1"/>
            </p:cNvGrpSpPr>
            <p:nvPr/>
          </p:nvGrpSpPr>
          <p:grpSpPr bwMode="auto">
            <a:xfrm>
              <a:off x="167" y="3556"/>
              <a:ext cx="255" cy="289"/>
              <a:chOff x="2544" y="1752"/>
              <a:chExt cx="576" cy="912"/>
            </a:xfrm>
          </p:grpSpPr>
          <p:sp>
            <p:nvSpPr>
              <p:cNvPr id="51556" name="Freeform 105"/>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57" name="Freeform 106"/>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53" name="Group 107"/>
            <p:cNvGrpSpPr>
              <a:grpSpLocks noChangeAspect="1"/>
            </p:cNvGrpSpPr>
            <p:nvPr/>
          </p:nvGrpSpPr>
          <p:grpSpPr bwMode="auto">
            <a:xfrm>
              <a:off x="167" y="3695"/>
              <a:ext cx="255" cy="289"/>
              <a:chOff x="2544" y="1752"/>
              <a:chExt cx="576" cy="912"/>
            </a:xfrm>
          </p:grpSpPr>
          <p:sp>
            <p:nvSpPr>
              <p:cNvPr id="51554" name="Freeform 10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55" name="Freeform 10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2" name="Group 110"/>
          <p:cNvGrpSpPr>
            <a:grpSpLocks/>
          </p:cNvGrpSpPr>
          <p:nvPr/>
        </p:nvGrpSpPr>
        <p:grpSpPr bwMode="auto">
          <a:xfrm>
            <a:off x="838200" y="4816475"/>
            <a:ext cx="514350" cy="990600"/>
            <a:chOff x="144" y="3360"/>
            <a:chExt cx="324" cy="624"/>
          </a:xfrm>
        </p:grpSpPr>
        <p:sp>
          <p:nvSpPr>
            <p:cNvPr id="51522" name="Oval 111"/>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23" name="Oval 112"/>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24" name="Oval 113"/>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25" name="Oval 114"/>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26" name="Oval 115"/>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27" name="Oval 116"/>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28" name="Oval 117"/>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29" name="Oval 118"/>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530" name="Group 119"/>
            <p:cNvGrpSpPr>
              <a:grpSpLocks noChangeAspect="1"/>
            </p:cNvGrpSpPr>
            <p:nvPr/>
          </p:nvGrpSpPr>
          <p:grpSpPr bwMode="auto">
            <a:xfrm>
              <a:off x="167" y="3360"/>
              <a:ext cx="278" cy="381"/>
              <a:chOff x="2544" y="1752"/>
              <a:chExt cx="576" cy="912"/>
            </a:xfrm>
          </p:grpSpPr>
          <p:sp>
            <p:nvSpPr>
              <p:cNvPr id="51540" name="Freeform 120"/>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41" name="Freeform 121"/>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31" name="Group 122"/>
            <p:cNvGrpSpPr>
              <a:grpSpLocks noChangeAspect="1"/>
            </p:cNvGrpSpPr>
            <p:nvPr/>
          </p:nvGrpSpPr>
          <p:grpSpPr bwMode="auto">
            <a:xfrm>
              <a:off x="167" y="3452"/>
              <a:ext cx="255" cy="289"/>
              <a:chOff x="2544" y="1752"/>
              <a:chExt cx="576" cy="912"/>
            </a:xfrm>
          </p:grpSpPr>
          <p:sp>
            <p:nvSpPr>
              <p:cNvPr id="51538" name="Freeform 123"/>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39" name="Freeform 124"/>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32" name="Group 125"/>
            <p:cNvGrpSpPr>
              <a:grpSpLocks noChangeAspect="1"/>
            </p:cNvGrpSpPr>
            <p:nvPr/>
          </p:nvGrpSpPr>
          <p:grpSpPr bwMode="auto">
            <a:xfrm>
              <a:off x="167" y="3556"/>
              <a:ext cx="255" cy="289"/>
              <a:chOff x="2544" y="1752"/>
              <a:chExt cx="576" cy="912"/>
            </a:xfrm>
          </p:grpSpPr>
          <p:sp>
            <p:nvSpPr>
              <p:cNvPr id="51536" name="Freeform 126"/>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37" name="Freeform 127"/>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33" name="Group 128"/>
            <p:cNvGrpSpPr>
              <a:grpSpLocks noChangeAspect="1"/>
            </p:cNvGrpSpPr>
            <p:nvPr/>
          </p:nvGrpSpPr>
          <p:grpSpPr bwMode="auto">
            <a:xfrm>
              <a:off x="167" y="3695"/>
              <a:ext cx="255" cy="289"/>
              <a:chOff x="2544" y="1752"/>
              <a:chExt cx="576" cy="912"/>
            </a:xfrm>
          </p:grpSpPr>
          <p:sp>
            <p:nvSpPr>
              <p:cNvPr id="51534" name="Freeform 129"/>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35" name="Freeform 130"/>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3" name="Group 131"/>
          <p:cNvGrpSpPr>
            <a:grpSpLocks/>
          </p:cNvGrpSpPr>
          <p:nvPr/>
        </p:nvGrpSpPr>
        <p:grpSpPr bwMode="auto">
          <a:xfrm>
            <a:off x="3657600" y="4359275"/>
            <a:ext cx="514350" cy="990600"/>
            <a:chOff x="144" y="3360"/>
            <a:chExt cx="324" cy="624"/>
          </a:xfrm>
        </p:grpSpPr>
        <p:sp>
          <p:nvSpPr>
            <p:cNvPr id="51502" name="Oval 132"/>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03" name="Oval 133"/>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04" name="Oval 134"/>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05" name="Oval 135"/>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06" name="Oval 136"/>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07" name="Oval 137"/>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08" name="Oval 138"/>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509" name="Oval 139"/>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510" name="Group 140"/>
            <p:cNvGrpSpPr>
              <a:grpSpLocks noChangeAspect="1"/>
            </p:cNvGrpSpPr>
            <p:nvPr/>
          </p:nvGrpSpPr>
          <p:grpSpPr bwMode="auto">
            <a:xfrm>
              <a:off x="167" y="3360"/>
              <a:ext cx="278" cy="381"/>
              <a:chOff x="2544" y="1752"/>
              <a:chExt cx="576" cy="912"/>
            </a:xfrm>
          </p:grpSpPr>
          <p:sp>
            <p:nvSpPr>
              <p:cNvPr id="51520" name="Freeform 14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21" name="Freeform 14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11" name="Group 143"/>
            <p:cNvGrpSpPr>
              <a:grpSpLocks noChangeAspect="1"/>
            </p:cNvGrpSpPr>
            <p:nvPr/>
          </p:nvGrpSpPr>
          <p:grpSpPr bwMode="auto">
            <a:xfrm>
              <a:off x="167" y="3452"/>
              <a:ext cx="255" cy="289"/>
              <a:chOff x="2544" y="1752"/>
              <a:chExt cx="576" cy="912"/>
            </a:xfrm>
          </p:grpSpPr>
          <p:sp>
            <p:nvSpPr>
              <p:cNvPr id="51518" name="Freeform 144"/>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19" name="Freeform 145"/>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12" name="Group 146"/>
            <p:cNvGrpSpPr>
              <a:grpSpLocks noChangeAspect="1"/>
            </p:cNvGrpSpPr>
            <p:nvPr/>
          </p:nvGrpSpPr>
          <p:grpSpPr bwMode="auto">
            <a:xfrm>
              <a:off x="167" y="3556"/>
              <a:ext cx="255" cy="289"/>
              <a:chOff x="2544" y="1752"/>
              <a:chExt cx="576" cy="912"/>
            </a:xfrm>
          </p:grpSpPr>
          <p:sp>
            <p:nvSpPr>
              <p:cNvPr id="51516" name="Freeform 147"/>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17" name="Freeform 148"/>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513" name="Group 149"/>
            <p:cNvGrpSpPr>
              <a:grpSpLocks noChangeAspect="1"/>
            </p:cNvGrpSpPr>
            <p:nvPr/>
          </p:nvGrpSpPr>
          <p:grpSpPr bwMode="auto">
            <a:xfrm>
              <a:off x="167" y="3695"/>
              <a:ext cx="255" cy="289"/>
              <a:chOff x="2544" y="1752"/>
              <a:chExt cx="576" cy="912"/>
            </a:xfrm>
          </p:grpSpPr>
          <p:sp>
            <p:nvSpPr>
              <p:cNvPr id="51514" name="Freeform 150"/>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15" name="Freeform 151"/>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4" name="Group 152"/>
          <p:cNvGrpSpPr>
            <a:grpSpLocks/>
          </p:cNvGrpSpPr>
          <p:nvPr/>
        </p:nvGrpSpPr>
        <p:grpSpPr bwMode="auto">
          <a:xfrm>
            <a:off x="4343400" y="5273675"/>
            <a:ext cx="514350" cy="990600"/>
            <a:chOff x="144" y="3360"/>
            <a:chExt cx="324" cy="624"/>
          </a:xfrm>
        </p:grpSpPr>
        <p:sp>
          <p:nvSpPr>
            <p:cNvPr id="51482" name="Oval 153"/>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83" name="Oval 154"/>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84" name="Oval 155"/>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85" name="Oval 156"/>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86" name="Oval 157"/>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87" name="Oval 158"/>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88" name="Oval 159"/>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89" name="Oval 160"/>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490" name="Group 161"/>
            <p:cNvGrpSpPr>
              <a:grpSpLocks noChangeAspect="1"/>
            </p:cNvGrpSpPr>
            <p:nvPr/>
          </p:nvGrpSpPr>
          <p:grpSpPr bwMode="auto">
            <a:xfrm>
              <a:off x="167" y="3360"/>
              <a:ext cx="278" cy="381"/>
              <a:chOff x="2544" y="1752"/>
              <a:chExt cx="576" cy="912"/>
            </a:xfrm>
          </p:grpSpPr>
          <p:sp>
            <p:nvSpPr>
              <p:cNvPr id="51500" name="Freeform 162"/>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501" name="Freeform 163"/>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91" name="Group 164"/>
            <p:cNvGrpSpPr>
              <a:grpSpLocks noChangeAspect="1"/>
            </p:cNvGrpSpPr>
            <p:nvPr/>
          </p:nvGrpSpPr>
          <p:grpSpPr bwMode="auto">
            <a:xfrm>
              <a:off x="167" y="3452"/>
              <a:ext cx="255" cy="289"/>
              <a:chOff x="2544" y="1752"/>
              <a:chExt cx="576" cy="912"/>
            </a:xfrm>
          </p:grpSpPr>
          <p:sp>
            <p:nvSpPr>
              <p:cNvPr id="51498" name="Freeform 165"/>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99" name="Freeform 166"/>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92" name="Group 167"/>
            <p:cNvGrpSpPr>
              <a:grpSpLocks noChangeAspect="1"/>
            </p:cNvGrpSpPr>
            <p:nvPr/>
          </p:nvGrpSpPr>
          <p:grpSpPr bwMode="auto">
            <a:xfrm>
              <a:off x="167" y="3556"/>
              <a:ext cx="255" cy="289"/>
              <a:chOff x="2544" y="1752"/>
              <a:chExt cx="576" cy="912"/>
            </a:xfrm>
          </p:grpSpPr>
          <p:sp>
            <p:nvSpPr>
              <p:cNvPr id="51496" name="Freeform 16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97" name="Freeform 16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93" name="Group 170"/>
            <p:cNvGrpSpPr>
              <a:grpSpLocks noChangeAspect="1"/>
            </p:cNvGrpSpPr>
            <p:nvPr/>
          </p:nvGrpSpPr>
          <p:grpSpPr bwMode="auto">
            <a:xfrm>
              <a:off x="167" y="3695"/>
              <a:ext cx="255" cy="289"/>
              <a:chOff x="2544" y="1752"/>
              <a:chExt cx="576" cy="912"/>
            </a:xfrm>
          </p:grpSpPr>
          <p:sp>
            <p:nvSpPr>
              <p:cNvPr id="51494" name="Freeform 17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95" name="Freeform 17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5" name="Group 173"/>
          <p:cNvGrpSpPr>
            <a:grpSpLocks/>
          </p:cNvGrpSpPr>
          <p:nvPr/>
        </p:nvGrpSpPr>
        <p:grpSpPr bwMode="auto">
          <a:xfrm>
            <a:off x="2971800" y="5426075"/>
            <a:ext cx="514350" cy="990600"/>
            <a:chOff x="144" y="3360"/>
            <a:chExt cx="324" cy="624"/>
          </a:xfrm>
        </p:grpSpPr>
        <p:sp>
          <p:nvSpPr>
            <p:cNvPr id="51462" name="Oval 174"/>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63" name="Oval 175"/>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64" name="Oval 176"/>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65" name="Oval 177"/>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66" name="Oval 178"/>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67" name="Oval 179"/>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68" name="Oval 180"/>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69" name="Oval 181"/>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470" name="Group 182"/>
            <p:cNvGrpSpPr>
              <a:grpSpLocks noChangeAspect="1"/>
            </p:cNvGrpSpPr>
            <p:nvPr/>
          </p:nvGrpSpPr>
          <p:grpSpPr bwMode="auto">
            <a:xfrm>
              <a:off x="167" y="3360"/>
              <a:ext cx="278" cy="381"/>
              <a:chOff x="2544" y="1752"/>
              <a:chExt cx="576" cy="912"/>
            </a:xfrm>
          </p:grpSpPr>
          <p:sp>
            <p:nvSpPr>
              <p:cNvPr id="51480" name="Freeform 183"/>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81" name="Freeform 184"/>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71" name="Group 185"/>
            <p:cNvGrpSpPr>
              <a:grpSpLocks noChangeAspect="1"/>
            </p:cNvGrpSpPr>
            <p:nvPr/>
          </p:nvGrpSpPr>
          <p:grpSpPr bwMode="auto">
            <a:xfrm>
              <a:off x="167" y="3452"/>
              <a:ext cx="255" cy="289"/>
              <a:chOff x="2544" y="1752"/>
              <a:chExt cx="576" cy="912"/>
            </a:xfrm>
          </p:grpSpPr>
          <p:sp>
            <p:nvSpPr>
              <p:cNvPr id="51478" name="Freeform 186"/>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79" name="Freeform 187"/>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72" name="Group 188"/>
            <p:cNvGrpSpPr>
              <a:grpSpLocks noChangeAspect="1"/>
            </p:cNvGrpSpPr>
            <p:nvPr/>
          </p:nvGrpSpPr>
          <p:grpSpPr bwMode="auto">
            <a:xfrm>
              <a:off x="167" y="3556"/>
              <a:ext cx="255" cy="289"/>
              <a:chOff x="2544" y="1752"/>
              <a:chExt cx="576" cy="912"/>
            </a:xfrm>
          </p:grpSpPr>
          <p:sp>
            <p:nvSpPr>
              <p:cNvPr id="51476" name="Freeform 189"/>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77" name="Freeform 190"/>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73" name="Group 191"/>
            <p:cNvGrpSpPr>
              <a:grpSpLocks noChangeAspect="1"/>
            </p:cNvGrpSpPr>
            <p:nvPr/>
          </p:nvGrpSpPr>
          <p:grpSpPr bwMode="auto">
            <a:xfrm>
              <a:off x="167" y="3695"/>
              <a:ext cx="255" cy="289"/>
              <a:chOff x="2544" y="1752"/>
              <a:chExt cx="576" cy="912"/>
            </a:xfrm>
          </p:grpSpPr>
          <p:sp>
            <p:nvSpPr>
              <p:cNvPr id="51474" name="Freeform 192"/>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75" name="Freeform 193"/>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6" name="Group 194"/>
          <p:cNvGrpSpPr>
            <a:grpSpLocks/>
          </p:cNvGrpSpPr>
          <p:nvPr/>
        </p:nvGrpSpPr>
        <p:grpSpPr bwMode="auto">
          <a:xfrm>
            <a:off x="2743200" y="4587875"/>
            <a:ext cx="514350" cy="990600"/>
            <a:chOff x="144" y="3360"/>
            <a:chExt cx="324" cy="624"/>
          </a:xfrm>
        </p:grpSpPr>
        <p:sp>
          <p:nvSpPr>
            <p:cNvPr id="51442" name="Oval 195"/>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43" name="Oval 196"/>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44" name="Oval 197"/>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45" name="Oval 198"/>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46" name="Oval 199"/>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47" name="Oval 200"/>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48" name="Oval 201"/>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49" name="Oval 202"/>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450" name="Group 203"/>
            <p:cNvGrpSpPr>
              <a:grpSpLocks noChangeAspect="1"/>
            </p:cNvGrpSpPr>
            <p:nvPr/>
          </p:nvGrpSpPr>
          <p:grpSpPr bwMode="auto">
            <a:xfrm>
              <a:off x="167" y="3360"/>
              <a:ext cx="278" cy="381"/>
              <a:chOff x="2544" y="1752"/>
              <a:chExt cx="576" cy="912"/>
            </a:xfrm>
          </p:grpSpPr>
          <p:sp>
            <p:nvSpPr>
              <p:cNvPr id="51460" name="Freeform 204"/>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61" name="Freeform 205"/>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51" name="Group 206"/>
            <p:cNvGrpSpPr>
              <a:grpSpLocks noChangeAspect="1"/>
            </p:cNvGrpSpPr>
            <p:nvPr/>
          </p:nvGrpSpPr>
          <p:grpSpPr bwMode="auto">
            <a:xfrm>
              <a:off x="167" y="3452"/>
              <a:ext cx="255" cy="289"/>
              <a:chOff x="2544" y="1752"/>
              <a:chExt cx="576" cy="912"/>
            </a:xfrm>
          </p:grpSpPr>
          <p:sp>
            <p:nvSpPr>
              <p:cNvPr id="51458" name="Freeform 207"/>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59" name="Freeform 208"/>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52" name="Group 209"/>
            <p:cNvGrpSpPr>
              <a:grpSpLocks noChangeAspect="1"/>
            </p:cNvGrpSpPr>
            <p:nvPr/>
          </p:nvGrpSpPr>
          <p:grpSpPr bwMode="auto">
            <a:xfrm>
              <a:off x="167" y="3556"/>
              <a:ext cx="255" cy="289"/>
              <a:chOff x="2544" y="1752"/>
              <a:chExt cx="576" cy="912"/>
            </a:xfrm>
          </p:grpSpPr>
          <p:sp>
            <p:nvSpPr>
              <p:cNvPr id="51456" name="Freeform 210"/>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57" name="Freeform 211"/>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53" name="Group 212"/>
            <p:cNvGrpSpPr>
              <a:grpSpLocks noChangeAspect="1"/>
            </p:cNvGrpSpPr>
            <p:nvPr/>
          </p:nvGrpSpPr>
          <p:grpSpPr bwMode="auto">
            <a:xfrm>
              <a:off x="167" y="3695"/>
              <a:ext cx="255" cy="289"/>
              <a:chOff x="2544" y="1752"/>
              <a:chExt cx="576" cy="912"/>
            </a:xfrm>
          </p:grpSpPr>
          <p:sp>
            <p:nvSpPr>
              <p:cNvPr id="51454" name="Freeform 213"/>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55" name="Freeform 214"/>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7" name="Group 215"/>
          <p:cNvGrpSpPr>
            <a:grpSpLocks/>
          </p:cNvGrpSpPr>
          <p:nvPr/>
        </p:nvGrpSpPr>
        <p:grpSpPr bwMode="auto">
          <a:xfrm>
            <a:off x="4648200" y="4664075"/>
            <a:ext cx="514350" cy="990600"/>
            <a:chOff x="144" y="3360"/>
            <a:chExt cx="324" cy="624"/>
          </a:xfrm>
        </p:grpSpPr>
        <p:sp>
          <p:nvSpPr>
            <p:cNvPr id="51422" name="Oval 216"/>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23" name="Oval 217"/>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24" name="Oval 218"/>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25" name="Oval 219"/>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26" name="Oval 220"/>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27" name="Oval 221"/>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28" name="Oval 222"/>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29" name="Oval 223"/>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430" name="Group 224"/>
            <p:cNvGrpSpPr>
              <a:grpSpLocks noChangeAspect="1"/>
            </p:cNvGrpSpPr>
            <p:nvPr/>
          </p:nvGrpSpPr>
          <p:grpSpPr bwMode="auto">
            <a:xfrm>
              <a:off x="167" y="3360"/>
              <a:ext cx="278" cy="381"/>
              <a:chOff x="2544" y="1752"/>
              <a:chExt cx="576" cy="912"/>
            </a:xfrm>
          </p:grpSpPr>
          <p:sp>
            <p:nvSpPr>
              <p:cNvPr id="51440" name="Freeform 225"/>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41" name="Freeform 226"/>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31" name="Group 227"/>
            <p:cNvGrpSpPr>
              <a:grpSpLocks noChangeAspect="1"/>
            </p:cNvGrpSpPr>
            <p:nvPr/>
          </p:nvGrpSpPr>
          <p:grpSpPr bwMode="auto">
            <a:xfrm>
              <a:off x="167" y="3452"/>
              <a:ext cx="255" cy="289"/>
              <a:chOff x="2544" y="1752"/>
              <a:chExt cx="576" cy="912"/>
            </a:xfrm>
          </p:grpSpPr>
          <p:sp>
            <p:nvSpPr>
              <p:cNvPr id="51438" name="Freeform 22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39" name="Freeform 22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32" name="Group 230"/>
            <p:cNvGrpSpPr>
              <a:grpSpLocks noChangeAspect="1"/>
            </p:cNvGrpSpPr>
            <p:nvPr/>
          </p:nvGrpSpPr>
          <p:grpSpPr bwMode="auto">
            <a:xfrm>
              <a:off x="167" y="3556"/>
              <a:ext cx="255" cy="289"/>
              <a:chOff x="2544" y="1752"/>
              <a:chExt cx="576" cy="912"/>
            </a:xfrm>
          </p:grpSpPr>
          <p:sp>
            <p:nvSpPr>
              <p:cNvPr id="51436" name="Freeform 23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37" name="Freeform 23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33" name="Group 233"/>
            <p:cNvGrpSpPr>
              <a:grpSpLocks noChangeAspect="1"/>
            </p:cNvGrpSpPr>
            <p:nvPr/>
          </p:nvGrpSpPr>
          <p:grpSpPr bwMode="auto">
            <a:xfrm>
              <a:off x="167" y="3695"/>
              <a:ext cx="255" cy="289"/>
              <a:chOff x="2544" y="1752"/>
              <a:chExt cx="576" cy="912"/>
            </a:xfrm>
          </p:grpSpPr>
          <p:sp>
            <p:nvSpPr>
              <p:cNvPr id="51434" name="Freeform 234"/>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35" name="Freeform 235"/>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8" name="Group 236"/>
          <p:cNvGrpSpPr>
            <a:grpSpLocks/>
          </p:cNvGrpSpPr>
          <p:nvPr/>
        </p:nvGrpSpPr>
        <p:grpSpPr bwMode="auto">
          <a:xfrm>
            <a:off x="5410200" y="4892675"/>
            <a:ext cx="514350" cy="990600"/>
            <a:chOff x="144" y="3360"/>
            <a:chExt cx="324" cy="624"/>
          </a:xfrm>
        </p:grpSpPr>
        <p:sp>
          <p:nvSpPr>
            <p:cNvPr id="51402" name="Oval 237"/>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03" name="Oval 238"/>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04" name="Oval 239"/>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05" name="Oval 240"/>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06" name="Oval 241"/>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07" name="Oval 242"/>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08" name="Oval 243"/>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409" name="Oval 244"/>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410" name="Group 245"/>
            <p:cNvGrpSpPr>
              <a:grpSpLocks noChangeAspect="1"/>
            </p:cNvGrpSpPr>
            <p:nvPr/>
          </p:nvGrpSpPr>
          <p:grpSpPr bwMode="auto">
            <a:xfrm>
              <a:off x="167" y="3360"/>
              <a:ext cx="278" cy="381"/>
              <a:chOff x="2544" y="1752"/>
              <a:chExt cx="576" cy="912"/>
            </a:xfrm>
          </p:grpSpPr>
          <p:sp>
            <p:nvSpPr>
              <p:cNvPr id="51420" name="Freeform 246"/>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21" name="Freeform 247"/>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11" name="Group 248"/>
            <p:cNvGrpSpPr>
              <a:grpSpLocks noChangeAspect="1"/>
            </p:cNvGrpSpPr>
            <p:nvPr/>
          </p:nvGrpSpPr>
          <p:grpSpPr bwMode="auto">
            <a:xfrm>
              <a:off x="167" y="3452"/>
              <a:ext cx="255" cy="289"/>
              <a:chOff x="2544" y="1752"/>
              <a:chExt cx="576" cy="912"/>
            </a:xfrm>
          </p:grpSpPr>
          <p:sp>
            <p:nvSpPr>
              <p:cNvPr id="51418" name="Freeform 249"/>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19" name="Freeform 250"/>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12" name="Group 251"/>
            <p:cNvGrpSpPr>
              <a:grpSpLocks noChangeAspect="1"/>
            </p:cNvGrpSpPr>
            <p:nvPr/>
          </p:nvGrpSpPr>
          <p:grpSpPr bwMode="auto">
            <a:xfrm>
              <a:off x="167" y="3556"/>
              <a:ext cx="255" cy="289"/>
              <a:chOff x="2544" y="1752"/>
              <a:chExt cx="576" cy="912"/>
            </a:xfrm>
          </p:grpSpPr>
          <p:sp>
            <p:nvSpPr>
              <p:cNvPr id="51416" name="Freeform 252"/>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17" name="Freeform 253"/>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413" name="Group 254"/>
            <p:cNvGrpSpPr>
              <a:grpSpLocks noChangeAspect="1"/>
            </p:cNvGrpSpPr>
            <p:nvPr/>
          </p:nvGrpSpPr>
          <p:grpSpPr bwMode="auto">
            <a:xfrm>
              <a:off x="167" y="3695"/>
              <a:ext cx="255" cy="289"/>
              <a:chOff x="2544" y="1752"/>
              <a:chExt cx="576" cy="912"/>
            </a:xfrm>
          </p:grpSpPr>
          <p:sp>
            <p:nvSpPr>
              <p:cNvPr id="51414" name="Freeform 255"/>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15" name="Freeform 256"/>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49" name="Group 257"/>
          <p:cNvGrpSpPr>
            <a:grpSpLocks/>
          </p:cNvGrpSpPr>
          <p:nvPr/>
        </p:nvGrpSpPr>
        <p:grpSpPr bwMode="auto">
          <a:xfrm>
            <a:off x="6172200" y="5807075"/>
            <a:ext cx="514350" cy="990600"/>
            <a:chOff x="144" y="3360"/>
            <a:chExt cx="324" cy="624"/>
          </a:xfrm>
        </p:grpSpPr>
        <p:sp>
          <p:nvSpPr>
            <p:cNvPr id="51382" name="Oval 258"/>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83" name="Oval 259"/>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84" name="Oval 260"/>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85" name="Oval 261"/>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86" name="Oval 262"/>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87" name="Oval 263"/>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88" name="Oval 264"/>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89" name="Oval 265"/>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390" name="Group 266"/>
            <p:cNvGrpSpPr>
              <a:grpSpLocks noChangeAspect="1"/>
            </p:cNvGrpSpPr>
            <p:nvPr/>
          </p:nvGrpSpPr>
          <p:grpSpPr bwMode="auto">
            <a:xfrm>
              <a:off x="167" y="3360"/>
              <a:ext cx="278" cy="381"/>
              <a:chOff x="2544" y="1752"/>
              <a:chExt cx="576" cy="912"/>
            </a:xfrm>
          </p:grpSpPr>
          <p:sp>
            <p:nvSpPr>
              <p:cNvPr id="51400" name="Freeform 267"/>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401" name="Freeform 268"/>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91" name="Group 269"/>
            <p:cNvGrpSpPr>
              <a:grpSpLocks noChangeAspect="1"/>
            </p:cNvGrpSpPr>
            <p:nvPr/>
          </p:nvGrpSpPr>
          <p:grpSpPr bwMode="auto">
            <a:xfrm>
              <a:off x="167" y="3452"/>
              <a:ext cx="255" cy="289"/>
              <a:chOff x="2544" y="1752"/>
              <a:chExt cx="576" cy="912"/>
            </a:xfrm>
          </p:grpSpPr>
          <p:sp>
            <p:nvSpPr>
              <p:cNvPr id="51398" name="Freeform 270"/>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99" name="Freeform 271"/>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92" name="Group 272"/>
            <p:cNvGrpSpPr>
              <a:grpSpLocks noChangeAspect="1"/>
            </p:cNvGrpSpPr>
            <p:nvPr/>
          </p:nvGrpSpPr>
          <p:grpSpPr bwMode="auto">
            <a:xfrm>
              <a:off x="167" y="3556"/>
              <a:ext cx="255" cy="289"/>
              <a:chOff x="2544" y="1752"/>
              <a:chExt cx="576" cy="912"/>
            </a:xfrm>
          </p:grpSpPr>
          <p:sp>
            <p:nvSpPr>
              <p:cNvPr id="51396" name="Freeform 273"/>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97" name="Freeform 274"/>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93" name="Group 275"/>
            <p:cNvGrpSpPr>
              <a:grpSpLocks noChangeAspect="1"/>
            </p:cNvGrpSpPr>
            <p:nvPr/>
          </p:nvGrpSpPr>
          <p:grpSpPr bwMode="auto">
            <a:xfrm>
              <a:off x="167" y="3695"/>
              <a:ext cx="255" cy="289"/>
              <a:chOff x="2544" y="1752"/>
              <a:chExt cx="576" cy="912"/>
            </a:xfrm>
          </p:grpSpPr>
          <p:sp>
            <p:nvSpPr>
              <p:cNvPr id="51394" name="Freeform 276"/>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95" name="Freeform 277"/>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50" name="Group 278"/>
          <p:cNvGrpSpPr>
            <a:grpSpLocks/>
          </p:cNvGrpSpPr>
          <p:nvPr/>
        </p:nvGrpSpPr>
        <p:grpSpPr bwMode="auto">
          <a:xfrm>
            <a:off x="6553200" y="4968875"/>
            <a:ext cx="514350" cy="990600"/>
            <a:chOff x="144" y="3360"/>
            <a:chExt cx="324" cy="624"/>
          </a:xfrm>
        </p:grpSpPr>
        <p:sp>
          <p:nvSpPr>
            <p:cNvPr id="51362" name="Oval 279"/>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63" name="Oval 280"/>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64" name="Oval 281"/>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65" name="Oval 282"/>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66" name="Oval 283"/>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67" name="Oval 284"/>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68" name="Oval 285"/>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69" name="Oval 286"/>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370" name="Group 287"/>
            <p:cNvGrpSpPr>
              <a:grpSpLocks noChangeAspect="1"/>
            </p:cNvGrpSpPr>
            <p:nvPr/>
          </p:nvGrpSpPr>
          <p:grpSpPr bwMode="auto">
            <a:xfrm>
              <a:off x="167" y="3360"/>
              <a:ext cx="278" cy="381"/>
              <a:chOff x="2544" y="1752"/>
              <a:chExt cx="576" cy="912"/>
            </a:xfrm>
          </p:grpSpPr>
          <p:sp>
            <p:nvSpPr>
              <p:cNvPr id="51380" name="Freeform 28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81" name="Freeform 28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71" name="Group 290"/>
            <p:cNvGrpSpPr>
              <a:grpSpLocks noChangeAspect="1"/>
            </p:cNvGrpSpPr>
            <p:nvPr/>
          </p:nvGrpSpPr>
          <p:grpSpPr bwMode="auto">
            <a:xfrm>
              <a:off x="167" y="3452"/>
              <a:ext cx="255" cy="289"/>
              <a:chOff x="2544" y="1752"/>
              <a:chExt cx="576" cy="912"/>
            </a:xfrm>
          </p:grpSpPr>
          <p:sp>
            <p:nvSpPr>
              <p:cNvPr id="51378" name="Freeform 29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79" name="Freeform 29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72" name="Group 293"/>
            <p:cNvGrpSpPr>
              <a:grpSpLocks noChangeAspect="1"/>
            </p:cNvGrpSpPr>
            <p:nvPr/>
          </p:nvGrpSpPr>
          <p:grpSpPr bwMode="auto">
            <a:xfrm>
              <a:off x="167" y="3556"/>
              <a:ext cx="255" cy="289"/>
              <a:chOff x="2544" y="1752"/>
              <a:chExt cx="576" cy="912"/>
            </a:xfrm>
          </p:grpSpPr>
          <p:sp>
            <p:nvSpPr>
              <p:cNvPr id="51376" name="Freeform 294"/>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77" name="Freeform 295"/>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73" name="Group 296"/>
            <p:cNvGrpSpPr>
              <a:grpSpLocks noChangeAspect="1"/>
            </p:cNvGrpSpPr>
            <p:nvPr/>
          </p:nvGrpSpPr>
          <p:grpSpPr bwMode="auto">
            <a:xfrm>
              <a:off x="167" y="3695"/>
              <a:ext cx="255" cy="289"/>
              <a:chOff x="2544" y="1752"/>
              <a:chExt cx="576" cy="912"/>
            </a:xfrm>
          </p:grpSpPr>
          <p:sp>
            <p:nvSpPr>
              <p:cNvPr id="51374" name="Freeform 297"/>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75" name="Freeform 298"/>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51" name="Group 299"/>
          <p:cNvGrpSpPr>
            <a:grpSpLocks/>
          </p:cNvGrpSpPr>
          <p:nvPr/>
        </p:nvGrpSpPr>
        <p:grpSpPr bwMode="auto">
          <a:xfrm>
            <a:off x="6781800" y="5121275"/>
            <a:ext cx="514350" cy="990600"/>
            <a:chOff x="144" y="3360"/>
            <a:chExt cx="324" cy="624"/>
          </a:xfrm>
        </p:grpSpPr>
        <p:sp>
          <p:nvSpPr>
            <p:cNvPr id="51342" name="Oval 300"/>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43" name="Oval 301"/>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44" name="Oval 302"/>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45" name="Oval 303"/>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46" name="Oval 304"/>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47" name="Oval 305"/>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48" name="Oval 306"/>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49" name="Oval 307"/>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350" name="Group 308"/>
            <p:cNvGrpSpPr>
              <a:grpSpLocks noChangeAspect="1"/>
            </p:cNvGrpSpPr>
            <p:nvPr/>
          </p:nvGrpSpPr>
          <p:grpSpPr bwMode="auto">
            <a:xfrm>
              <a:off x="167" y="3360"/>
              <a:ext cx="278" cy="381"/>
              <a:chOff x="2544" y="1752"/>
              <a:chExt cx="576" cy="912"/>
            </a:xfrm>
          </p:grpSpPr>
          <p:sp>
            <p:nvSpPr>
              <p:cNvPr id="51360" name="Freeform 309"/>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61" name="Freeform 310"/>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51" name="Group 311"/>
            <p:cNvGrpSpPr>
              <a:grpSpLocks noChangeAspect="1"/>
            </p:cNvGrpSpPr>
            <p:nvPr/>
          </p:nvGrpSpPr>
          <p:grpSpPr bwMode="auto">
            <a:xfrm>
              <a:off x="167" y="3452"/>
              <a:ext cx="255" cy="289"/>
              <a:chOff x="2544" y="1752"/>
              <a:chExt cx="576" cy="912"/>
            </a:xfrm>
          </p:grpSpPr>
          <p:sp>
            <p:nvSpPr>
              <p:cNvPr id="51358" name="Freeform 312"/>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59" name="Freeform 313"/>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52" name="Group 314"/>
            <p:cNvGrpSpPr>
              <a:grpSpLocks noChangeAspect="1"/>
            </p:cNvGrpSpPr>
            <p:nvPr/>
          </p:nvGrpSpPr>
          <p:grpSpPr bwMode="auto">
            <a:xfrm>
              <a:off x="167" y="3556"/>
              <a:ext cx="255" cy="289"/>
              <a:chOff x="2544" y="1752"/>
              <a:chExt cx="576" cy="912"/>
            </a:xfrm>
          </p:grpSpPr>
          <p:sp>
            <p:nvSpPr>
              <p:cNvPr id="51356" name="Freeform 315"/>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57" name="Freeform 316"/>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53" name="Group 317"/>
            <p:cNvGrpSpPr>
              <a:grpSpLocks noChangeAspect="1"/>
            </p:cNvGrpSpPr>
            <p:nvPr/>
          </p:nvGrpSpPr>
          <p:grpSpPr bwMode="auto">
            <a:xfrm>
              <a:off x="167" y="3695"/>
              <a:ext cx="255" cy="289"/>
              <a:chOff x="2544" y="1752"/>
              <a:chExt cx="576" cy="912"/>
            </a:xfrm>
          </p:grpSpPr>
          <p:sp>
            <p:nvSpPr>
              <p:cNvPr id="51354" name="Freeform 31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55" name="Freeform 31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52" name="Group 320"/>
          <p:cNvGrpSpPr>
            <a:grpSpLocks/>
          </p:cNvGrpSpPr>
          <p:nvPr/>
        </p:nvGrpSpPr>
        <p:grpSpPr bwMode="auto">
          <a:xfrm>
            <a:off x="7162800" y="4359275"/>
            <a:ext cx="514350" cy="990600"/>
            <a:chOff x="144" y="3360"/>
            <a:chExt cx="324" cy="624"/>
          </a:xfrm>
        </p:grpSpPr>
        <p:sp>
          <p:nvSpPr>
            <p:cNvPr id="51322" name="Oval 321"/>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23" name="Oval 322"/>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24" name="Oval 323"/>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25" name="Oval 324"/>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26" name="Oval 325"/>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27" name="Oval 326"/>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28" name="Oval 327"/>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29" name="Oval 328"/>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330" name="Group 329"/>
            <p:cNvGrpSpPr>
              <a:grpSpLocks noChangeAspect="1"/>
            </p:cNvGrpSpPr>
            <p:nvPr/>
          </p:nvGrpSpPr>
          <p:grpSpPr bwMode="auto">
            <a:xfrm>
              <a:off x="167" y="3360"/>
              <a:ext cx="278" cy="381"/>
              <a:chOff x="2544" y="1752"/>
              <a:chExt cx="576" cy="912"/>
            </a:xfrm>
          </p:grpSpPr>
          <p:sp>
            <p:nvSpPr>
              <p:cNvPr id="51340" name="Freeform 330"/>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41" name="Freeform 331"/>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31" name="Group 332"/>
            <p:cNvGrpSpPr>
              <a:grpSpLocks noChangeAspect="1"/>
            </p:cNvGrpSpPr>
            <p:nvPr/>
          </p:nvGrpSpPr>
          <p:grpSpPr bwMode="auto">
            <a:xfrm>
              <a:off x="167" y="3452"/>
              <a:ext cx="255" cy="289"/>
              <a:chOff x="2544" y="1752"/>
              <a:chExt cx="576" cy="912"/>
            </a:xfrm>
          </p:grpSpPr>
          <p:sp>
            <p:nvSpPr>
              <p:cNvPr id="51338" name="Freeform 333"/>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39" name="Freeform 334"/>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32" name="Group 335"/>
            <p:cNvGrpSpPr>
              <a:grpSpLocks noChangeAspect="1"/>
            </p:cNvGrpSpPr>
            <p:nvPr/>
          </p:nvGrpSpPr>
          <p:grpSpPr bwMode="auto">
            <a:xfrm>
              <a:off x="167" y="3556"/>
              <a:ext cx="255" cy="289"/>
              <a:chOff x="2544" y="1752"/>
              <a:chExt cx="576" cy="912"/>
            </a:xfrm>
          </p:grpSpPr>
          <p:sp>
            <p:nvSpPr>
              <p:cNvPr id="51336" name="Freeform 336"/>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37" name="Freeform 337"/>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33" name="Group 338"/>
            <p:cNvGrpSpPr>
              <a:grpSpLocks noChangeAspect="1"/>
            </p:cNvGrpSpPr>
            <p:nvPr/>
          </p:nvGrpSpPr>
          <p:grpSpPr bwMode="auto">
            <a:xfrm>
              <a:off x="167" y="3695"/>
              <a:ext cx="255" cy="289"/>
              <a:chOff x="2544" y="1752"/>
              <a:chExt cx="576" cy="912"/>
            </a:xfrm>
          </p:grpSpPr>
          <p:sp>
            <p:nvSpPr>
              <p:cNvPr id="51334" name="Freeform 339"/>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35" name="Freeform 340"/>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53" name="Group 341"/>
          <p:cNvGrpSpPr>
            <a:grpSpLocks/>
          </p:cNvGrpSpPr>
          <p:nvPr/>
        </p:nvGrpSpPr>
        <p:grpSpPr bwMode="auto">
          <a:xfrm>
            <a:off x="6172200" y="4816475"/>
            <a:ext cx="514350" cy="990600"/>
            <a:chOff x="144" y="3360"/>
            <a:chExt cx="324" cy="624"/>
          </a:xfrm>
        </p:grpSpPr>
        <p:sp>
          <p:nvSpPr>
            <p:cNvPr id="51302" name="Oval 342"/>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03" name="Oval 343"/>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04" name="Oval 344"/>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05" name="Oval 345"/>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06" name="Oval 346"/>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07" name="Oval 347"/>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08" name="Oval 348"/>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309" name="Oval 349"/>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310" name="Group 350"/>
            <p:cNvGrpSpPr>
              <a:grpSpLocks noChangeAspect="1"/>
            </p:cNvGrpSpPr>
            <p:nvPr/>
          </p:nvGrpSpPr>
          <p:grpSpPr bwMode="auto">
            <a:xfrm>
              <a:off x="167" y="3360"/>
              <a:ext cx="278" cy="381"/>
              <a:chOff x="2544" y="1752"/>
              <a:chExt cx="576" cy="912"/>
            </a:xfrm>
          </p:grpSpPr>
          <p:sp>
            <p:nvSpPr>
              <p:cNvPr id="51320" name="Freeform 35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21" name="Freeform 35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11" name="Group 353"/>
            <p:cNvGrpSpPr>
              <a:grpSpLocks noChangeAspect="1"/>
            </p:cNvGrpSpPr>
            <p:nvPr/>
          </p:nvGrpSpPr>
          <p:grpSpPr bwMode="auto">
            <a:xfrm>
              <a:off x="167" y="3452"/>
              <a:ext cx="255" cy="289"/>
              <a:chOff x="2544" y="1752"/>
              <a:chExt cx="576" cy="912"/>
            </a:xfrm>
          </p:grpSpPr>
          <p:sp>
            <p:nvSpPr>
              <p:cNvPr id="51318" name="Freeform 354"/>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19" name="Freeform 355"/>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12" name="Group 356"/>
            <p:cNvGrpSpPr>
              <a:grpSpLocks noChangeAspect="1"/>
            </p:cNvGrpSpPr>
            <p:nvPr/>
          </p:nvGrpSpPr>
          <p:grpSpPr bwMode="auto">
            <a:xfrm>
              <a:off x="167" y="3556"/>
              <a:ext cx="255" cy="289"/>
              <a:chOff x="2544" y="1752"/>
              <a:chExt cx="576" cy="912"/>
            </a:xfrm>
          </p:grpSpPr>
          <p:sp>
            <p:nvSpPr>
              <p:cNvPr id="51316" name="Freeform 357"/>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17" name="Freeform 358"/>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313" name="Group 359"/>
            <p:cNvGrpSpPr>
              <a:grpSpLocks noChangeAspect="1"/>
            </p:cNvGrpSpPr>
            <p:nvPr/>
          </p:nvGrpSpPr>
          <p:grpSpPr bwMode="auto">
            <a:xfrm>
              <a:off x="167" y="3695"/>
              <a:ext cx="255" cy="289"/>
              <a:chOff x="2544" y="1752"/>
              <a:chExt cx="576" cy="912"/>
            </a:xfrm>
          </p:grpSpPr>
          <p:sp>
            <p:nvSpPr>
              <p:cNvPr id="51314" name="Freeform 360"/>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15" name="Freeform 361"/>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54" name="Group 362"/>
          <p:cNvGrpSpPr>
            <a:grpSpLocks/>
          </p:cNvGrpSpPr>
          <p:nvPr/>
        </p:nvGrpSpPr>
        <p:grpSpPr bwMode="auto">
          <a:xfrm>
            <a:off x="8305800" y="4283075"/>
            <a:ext cx="514350" cy="990600"/>
            <a:chOff x="144" y="3360"/>
            <a:chExt cx="324" cy="624"/>
          </a:xfrm>
        </p:grpSpPr>
        <p:sp>
          <p:nvSpPr>
            <p:cNvPr id="51282" name="Oval 363"/>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83" name="Oval 364"/>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84" name="Oval 365"/>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85" name="Oval 366"/>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86" name="Oval 367"/>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87" name="Oval 368"/>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88" name="Oval 369"/>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89" name="Oval 370"/>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290" name="Group 371"/>
            <p:cNvGrpSpPr>
              <a:grpSpLocks noChangeAspect="1"/>
            </p:cNvGrpSpPr>
            <p:nvPr/>
          </p:nvGrpSpPr>
          <p:grpSpPr bwMode="auto">
            <a:xfrm>
              <a:off x="167" y="3360"/>
              <a:ext cx="278" cy="381"/>
              <a:chOff x="2544" y="1752"/>
              <a:chExt cx="576" cy="912"/>
            </a:xfrm>
          </p:grpSpPr>
          <p:sp>
            <p:nvSpPr>
              <p:cNvPr id="51300" name="Freeform 372"/>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301" name="Freeform 373"/>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291" name="Group 374"/>
            <p:cNvGrpSpPr>
              <a:grpSpLocks noChangeAspect="1"/>
            </p:cNvGrpSpPr>
            <p:nvPr/>
          </p:nvGrpSpPr>
          <p:grpSpPr bwMode="auto">
            <a:xfrm>
              <a:off x="167" y="3452"/>
              <a:ext cx="255" cy="289"/>
              <a:chOff x="2544" y="1752"/>
              <a:chExt cx="576" cy="912"/>
            </a:xfrm>
          </p:grpSpPr>
          <p:sp>
            <p:nvSpPr>
              <p:cNvPr id="51298" name="Freeform 375"/>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299" name="Freeform 376"/>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292" name="Group 377"/>
            <p:cNvGrpSpPr>
              <a:grpSpLocks noChangeAspect="1"/>
            </p:cNvGrpSpPr>
            <p:nvPr/>
          </p:nvGrpSpPr>
          <p:grpSpPr bwMode="auto">
            <a:xfrm>
              <a:off x="167" y="3556"/>
              <a:ext cx="255" cy="289"/>
              <a:chOff x="2544" y="1752"/>
              <a:chExt cx="576" cy="912"/>
            </a:xfrm>
          </p:grpSpPr>
          <p:sp>
            <p:nvSpPr>
              <p:cNvPr id="51296" name="Freeform 378"/>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297" name="Freeform 379"/>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293" name="Group 380"/>
            <p:cNvGrpSpPr>
              <a:grpSpLocks noChangeAspect="1"/>
            </p:cNvGrpSpPr>
            <p:nvPr/>
          </p:nvGrpSpPr>
          <p:grpSpPr bwMode="auto">
            <a:xfrm>
              <a:off x="167" y="3695"/>
              <a:ext cx="255" cy="289"/>
              <a:chOff x="2544" y="1752"/>
              <a:chExt cx="576" cy="912"/>
            </a:xfrm>
          </p:grpSpPr>
          <p:sp>
            <p:nvSpPr>
              <p:cNvPr id="51294" name="Freeform 381"/>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295" name="Freeform 382"/>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grpSp>
        <p:nvGrpSpPr>
          <p:cNvPr id="51255" name="Group 383"/>
          <p:cNvGrpSpPr>
            <a:grpSpLocks/>
          </p:cNvGrpSpPr>
          <p:nvPr/>
        </p:nvGrpSpPr>
        <p:grpSpPr bwMode="auto">
          <a:xfrm>
            <a:off x="7696200" y="5121275"/>
            <a:ext cx="514350" cy="990600"/>
            <a:chOff x="144" y="3360"/>
            <a:chExt cx="324" cy="624"/>
          </a:xfrm>
        </p:grpSpPr>
        <p:sp>
          <p:nvSpPr>
            <p:cNvPr id="51262" name="Oval 384"/>
            <p:cNvSpPr>
              <a:spLocks noChangeAspect="1" noChangeArrowheads="1"/>
            </p:cNvSpPr>
            <p:nvPr/>
          </p:nvSpPr>
          <p:spPr bwMode="auto">
            <a:xfrm>
              <a:off x="144"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63" name="Oval 385"/>
            <p:cNvSpPr>
              <a:spLocks noChangeAspect="1" noChangeArrowheads="1"/>
            </p:cNvSpPr>
            <p:nvPr/>
          </p:nvSpPr>
          <p:spPr bwMode="auto">
            <a:xfrm>
              <a:off x="329" y="3383"/>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64" name="Oval 386"/>
            <p:cNvSpPr>
              <a:spLocks noChangeAspect="1" noChangeArrowheads="1"/>
            </p:cNvSpPr>
            <p:nvPr/>
          </p:nvSpPr>
          <p:spPr bwMode="auto">
            <a:xfrm>
              <a:off x="144"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65" name="Oval 387"/>
            <p:cNvSpPr>
              <a:spLocks noChangeAspect="1" noChangeArrowheads="1"/>
            </p:cNvSpPr>
            <p:nvPr/>
          </p:nvSpPr>
          <p:spPr bwMode="auto">
            <a:xfrm>
              <a:off x="329" y="3476"/>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66" name="Oval 388"/>
            <p:cNvSpPr>
              <a:spLocks noChangeAspect="1" noChangeArrowheads="1"/>
            </p:cNvSpPr>
            <p:nvPr/>
          </p:nvSpPr>
          <p:spPr bwMode="auto">
            <a:xfrm>
              <a:off x="144"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67" name="Oval 389"/>
            <p:cNvSpPr>
              <a:spLocks noChangeAspect="1" noChangeArrowheads="1"/>
            </p:cNvSpPr>
            <p:nvPr/>
          </p:nvSpPr>
          <p:spPr bwMode="auto">
            <a:xfrm>
              <a:off x="329" y="3568"/>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68" name="Oval 390"/>
            <p:cNvSpPr>
              <a:spLocks noChangeAspect="1" noChangeArrowheads="1"/>
            </p:cNvSpPr>
            <p:nvPr/>
          </p:nvSpPr>
          <p:spPr bwMode="auto">
            <a:xfrm>
              <a:off x="144"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sp>
          <p:nvSpPr>
            <p:cNvPr id="51269" name="Oval 391"/>
            <p:cNvSpPr>
              <a:spLocks noChangeAspect="1" noChangeArrowheads="1"/>
            </p:cNvSpPr>
            <p:nvPr/>
          </p:nvSpPr>
          <p:spPr bwMode="auto">
            <a:xfrm>
              <a:off x="329" y="3684"/>
              <a:ext cx="139" cy="69"/>
            </a:xfrm>
            <a:prstGeom prst="ellipse">
              <a:avLst/>
            </a:prstGeom>
            <a:solidFill>
              <a:srgbClr val="00FF00"/>
            </a:solidFill>
            <a:ln w="9525">
              <a:noFill/>
              <a:round/>
              <a:headEnd/>
              <a:tailEnd/>
            </a:ln>
          </p:spPr>
          <p:txBody>
            <a:bodyPr wrap="none" anchor="ctr">
              <a:prstTxWarp prst="textNoShape">
                <a:avLst/>
              </a:prstTxWarp>
            </a:bodyPr>
            <a:lstStyle/>
            <a:p>
              <a:endParaRPr lang="en-US"/>
            </a:p>
          </p:txBody>
        </p:sp>
        <p:grpSp>
          <p:nvGrpSpPr>
            <p:cNvPr id="51270" name="Group 392"/>
            <p:cNvGrpSpPr>
              <a:grpSpLocks noChangeAspect="1"/>
            </p:cNvGrpSpPr>
            <p:nvPr/>
          </p:nvGrpSpPr>
          <p:grpSpPr bwMode="auto">
            <a:xfrm>
              <a:off x="167" y="3360"/>
              <a:ext cx="278" cy="381"/>
              <a:chOff x="2544" y="1752"/>
              <a:chExt cx="576" cy="912"/>
            </a:xfrm>
          </p:grpSpPr>
          <p:sp>
            <p:nvSpPr>
              <p:cNvPr id="51280" name="Freeform 393"/>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281" name="Freeform 394"/>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271" name="Group 395"/>
            <p:cNvGrpSpPr>
              <a:grpSpLocks noChangeAspect="1"/>
            </p:cNvGrpSpPr>
            <p:nvPr/>
          </p:nvGrpSpPr>
          <p:grpSpPr bwMode="auto">
            <a:xfrm>
              <a:off x="167" y="3452"/>
              <a:ext cx="255" cy="289"/>
              <a:chOff x="2544" y="1752"/>
              <a:chExt cx="576" cy="912"/>
            </a:xfrm>
          </p:grpSpPr>
          <p:sp>
            <p:nvSpPr>
              <p:cNvPr id="51278" name="Freeform 396"/>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279" name="Freeform 397"/>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272" name="Group 398"/>
            <p:cNvGrpSpPr>
              <a:grpSpLocks noChangeAspect="1"/>
            </p:cNvGrpSpPr>
            <p:nvPr/>
          </p:nvGrpSpPr>
          <p:grpSpPr bwMode="auto">
            <a:xfrm>
              <a:off x="167" y="3556"/>
              <a:ext cx="255" cy="289"/>
              <a:chOff x="2544" y="1752"/>
              <a:chExt cx="576" cy="912"/>
            </a:xfrm>
          </p:grpSpPr>
          <p:sp>
            <p:nvSpPr>
              <p:cNvPr id="51276" name="Freeform 399"/>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277" name="Freeform 400"/>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nvGrpSpPr>
            <p:cNvPr id="51273" name="Group 401"/>
            <p:cNvGrpSpPr>
              <a:grpSpLocks noChangeAspect="1"/>
            </p:cNvGrpSpPr>
            <p:nvPr/>
          </p:nvGrpSpPr>
          <p:grpSpPr bwMode="auto">
            <a:xfrm>
              <a:off x="167" y="3695"/>
              <a:ext cx="255" cy="289"/>
              <a:chOff x="2544" y="1752"/>
              <a:chExt cx="576" cy="912"/>
            </a:xfrm>
          </p:grpSpPr>
          <p:sp>
            <p:nvSpPr>
              <p:cNvPr id="51274" name="Freeform 402"/>
              <p:cNvSpPr>
                <a:spLocks noChangeAspect="1"/>
              </p:cNvSpPr>
              <p:nvPr/>
            </p:nvSpPr>
            <p:spPr bwMode="auto">
              <a:xfrm flipH="1">
                <a:off x="2784" y="1752"/>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sp>
            <p:nvSpPr>
              <p:cNvPr id="51275" name="Freeform 403"/>
              <p:cNvSpPr>
                <a:spLocks noChangeAspect="1"/>
              </p:cNvSpPr>
              <p:nvPr/>
            </p:nvSpPr>
            <p:spPr bwMode="auto">
              <a:xfrm>
                <a:off x="2544" y="1824"/>
                <a:ext cx="336" cy="840"/>
              </a:xfrm>
              <a:custGeom>
                <a:avLst/>
                <a:gdLst>
                  <a:gd name="T0" fmla="*/ 0 w 224"/>
                  <a:gd name="T1" fmla="*/ 120 h 840"/>
                  <a:gd name="T2" fmla="*/ 37380 w 224"/>
                  <a:gd name="T3" fmla="*/ 120 h 840"/>
                  <a:gd name="T4" fmla="*/ 37380 w 224"/>
                  <a:gd name="T5" fmla="*/ 840 h 840"/>
                  <a:gd name="T6" fmla="*/ 0 60000 65536"/>
                  <a:gd name="T7" fmla="*/ 0 60000 65536"/>
                  <a:gd name="T8" fmla="*/ 0 60000 65536"/>
                  <a:gd name="T9" fmla="*/ 0 w 224"/>
                  <a:gd name="T10" fmla="*/ 0 h 840"/>
                  <a:gd name="T11" fmla="*/ 224 w 224"/>
                  <a:gd name="T12" fmla="*/ 840 h 840"/>
                </a:gdLst>
                <a:ahLst/>
                <a:cxnLst>
                  <a:cxn ang="T6">
                    <a:pos x="T0" y="T1"/>
                  </a:cxn>
                  <a:cxn ang="T7">
                    <a:pos x="T2" y="T3"/>
                  </a:cxn>
                  <a:cxn ang="T8">
                    <a:pos x="T4" y="T5"/>
                  </a:cxn>
                </a:cxnLst>
                <a:rect l="T9" t="T10" r="T11" b="T12"/>
                <a:pathLst>
                  <a:path w="224" h="840">
                    <a:moveTo>
                      <a:pt x="0" y="120"/>
                    </a:moveTo>
                    <a:cubicBezTo>
                      <a:pt x="80" y="60"/>
                      <a:pt x="160" y="0"/>
                      <a:pt x="192" y="120"/>
                    </a:cubicBezTo>
                    <a:cubicBezTo>
                      <a:pt x="224" y="240"/>
                      <a:pt x="192" y="712"/>
                      <a:pt x="192" y="840"/>
                    </a:cubicBezTo>
                  </a:path>
                </a:pathLst>
              </a:custGeom>
              <a:noFill/>
              <a:ln w="9525">
                <a:solidFill>
                  <a:schemeClr val="tx1"/>
                </a:solidFill>
                <a:round/>
                <a:headEnd/>
                <a:tailEnd/>
              </a:ln>
            </p:spPr>
            <p:txBody>
              <a:bodyPr>
                <a:prstTxWarp prst="textNoShape">
                  <a:avLst/>
                </a:prstTxWarp>
              </a:bodyPr>
              <a:lstStyle/>
              <a:p>
                <a:endParaRPr lang="en-US"/>
              </a:p>
            </p:txBody>
          </p:sp>
        </p:grpSp>
      </p:grpSp>
      <p:sp>
        <p:nvSpPr>
          <p:cNvPr id="51256" name="AutoShape 404"/>
          <p:cNvSpPr>
            <a:spLocks noChangeArrowheads="1"/>
          </p:cNvSpPr>
          <p:nvPr/>
        </p:nvSpPr>
        <p:spPr bwMode="auto">
          <a:xfrm>
            <a:off x="1981200" y="1562100"/>
            <a:ext cx="381000" cy="1219200"/>
          </a:xfrm>
          <a:prstGeom prst="upArrow">
            <a:avLst>
              <a:gd name="adj1" fmla="val 50000"/>
              <a:gd name="adj2" fmla="val 80000"/>
            </a:avLst>
          </a:prstGeom>
          <a:solidFill>
            <a:srgbClr val="3366FF"/>
          </a:solidFill>
          <a:ln w="9525">
            <a:solidFill>
              <a:schemeClr val="tx1"/>
            </a:solidFill>
            <a:miter lim="800000"/>
            <a:headEnd/>
            <a:tailEnd/>
          </a:ln>
        </p:spPr>
        <p:txBody>
          <a:bodyPr wrap="none" anchor="ctr">
            <a:prstTxWarp prst="textNoShape">
              <a:avLst/>
            </a:prstTxWarp>
          </a:bodyPr>
          <a:lstStyle/>
          <a:p>
            <a:endParaRPr lang="en-US"/>
          </a:p>
        </p:txBody>
      </p:sp>
      <p:sp>
        <p:nvSpPr>
          <p:cNvPr id="51257" name="AutoShape 405"/>
          <p:cNvSpPr>
            <a:spLocks noChangeArrowheads="1"/>
          </p:cNvSpPr>
          <p:nvPr/>
        </p:nvSpPr>
        <p:spPr bwMode="auto">
          <a:xfrm>
            <a:off x="5715000" y="1447800"/>
            <a:ext cx="381000" cy="1219200"/>
          </a:xfrm>
          <a:prstGeom prst="upArrow">
            <a:avLst>
              <a:gd name="adj1" fmla="val 50000"/>
              <a:gd name="adj2" fmla="val 80000"/>
            </a:avLst>
          </a:prstGeom>
          <a:solidFill>
            <a:srgbClr val="3366FF"/>
          </a:solidFill>
          <a:ln w="9525">
            <a:solidFill>
              <a:schemeClr val="tx1"/>
            </a:solidFill>
            <a:miter lim="800000"/>
            <a:headEnd/>
            <a:tailEnd/>
          </a:ln>
        </p:spPr>
        <p:txBody>
          <a:bodyPr wrap="none" anchor="ctr">
            <a:prstTxWarp prst="textNoShape">
              <a:avLst/>
            </a:prstTxWarp>
          </a:bodyPr>
          <a:lstStyle/>
          <a:p>
            <a:endParaRPr lang="en-US"/>
          </a:p>
        </p:txBody>
      </p:sp>
      <p:sp>
        <p:nvSpPr>
          <p:cNvPr id="51258" name="AutoShape 406"/>
          <p:cNvSpPr>
            <a:spLocks noChangeArrowheads="1"/>
          </p:cNvSpPr>
          <p:nvPr/>
        </p:nvSpPr>
        <p:spPr bwMode="auto">
          <a:xfrm>
            <a:off x="4495800" y="3886200"/>
            <a:ext cx="381000" cy="1219200"/>
          </a:xfrm>
          <a:prstGeom prst="upArrow">
            <a:avLst>
              <a:gd name="adj1" fmla="val 50000"/>
              <a:gd name="adj2" fmla="val 8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51259" name="Text Box 407"/>
          <p:cNvSpPr txBox="1">
            <a:spLocks noChangeArrowheads="1"/>
          </p:cNvSpPr>
          <p:nvPr/>
        </p:nvSpPr>
        <p:spPr bwMode="auto">
          <a:xfrm>
            <a:off x="4387850" y="3505200"/>
            <a:ext cx="590550"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rPr>
              <a:t>Hg</a:t>
            </a:r>
          </a:p>
        </p:txBody>
      </p:sp>
      <p:sp>
        <p:nvSpPr>
          <p:cNvPr id="51260" name="AutoShape 408"/>
          <p:cNvSpPr>
            <a:spLocks noChangeArrowheads="1"/>
          </p:cNvSpPr>
          <p:nvPr/>
        </p:nvSpPr>
        <p:spPr bwMode="auto">
          <a:xfrm>
            <a:off x="6477000" y="3657600"/>
            <a:ext cx="381000" cy="1219200"/>
          </a:xfrm>
          <a:prstGeom prst="upArrow">
            <a:avLst>
              <a:gd name="adj1" fmla="val 50000"/>
              <a:gd name="adj2" fmla="val 8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51261" name="Text Box 409"/>
          <p:cNvSpPr txBox="1">
            <a:spLocks noChangeArrowheads="1"/>
          </p:cNvSpPr>
          <p:nvPr/>
        </p:nvSpPr>
        <p:spPr bwMode="auto">
          <a:xfrm>
            <a:off x="6343650" y="3200400"/>
            <a:ext cx="720725" cy="457200"/>
          </a:xfrm>
          <a:prstGeom prst="rect">
            <a:avLst/>
          </a:prstGeom>
          <a:noFill/>
          <a:ln w="9525">
            <a:noFill/>
            <a:miter lim="800000"/>
            <a:headEnd/>
            <a:tailEnd/>
          </a:ln>
        </p:spPr>
        <p:txBody>
          <a:bodyPr wrap="none">
            <a:prstTxWarp prst="textNoShape">
              <a:avLst/>
            </a:prstTxWarp>
            <a:spAutoFit/>
          </a:bodyPr>
          <a:lstStyle/>
          <a:p>
            <a:r>
              <a:rPr lang="en-US" b="1">
                <a:latin typeface="Helvetica" pitchFamily="-106" charset="0"/>
              </a:rPr>
              <a:t>H</a:t>
            </a:r>
            <a:r>
              <a:rPr lang="en-US" b="1" baseline="-25000">
                <a:latin typeface="Helvetica" pitchFamily="-106" charset="0"/>
              </a:rPr>
              <a:t>2</a:t>
            </a:r>
            <a:r>
              <a:rPr lang="en-US" b="1">
                <a:latin typeface="Helvetica" pitchFamily="-106" charset="0"/>
              </a:rPr>
              <a: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2400300" y="685800"/>
            <a:ext cx="4724400" cy="6172200"/>
            <a:chOff x="1440" y="432"/>
            <a:chExt cx="2976" cy="3888"/>
          </a:xfrm>
        </p:grpSpPr>
        <p:sp>
          <p:nvSpPr>
            <p:cNvPr id="55300" name="Rectangle 3"/>
            <p:cNvSpPr>
              <a:spLocks noChangeArrowheads="1"/>
            </p:cNvSpPr>
            <p:nvPr/>
          </p:nvSpPr>
          <p:spPr bwMode="auto">
            <a:xfrm>
              <a:off x="1440" y="432"/>
              <a:ext cx="2976" cy="388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55301" name="Picture 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546" y="441"/>
              <a:ext cx="2664" cy="3824"/>
            </a:xfrm>
            <a:prstGeom prst="rect">
              <a:avLst/>
            </a:prstGeom>
            <a:noFill/>
            <a:ln w="9525">
              <a:noFill/>
              <a:miter lim="800000"/>
              <a:headEnd/>
              <a:tailEnd/>
            </a:ln>
          </p:spPr>
        </p:pic>
      </p:grpSp>
      <p:sp>
        <p:nvSpPr>
          <p:cNvPr id="55299" name="Rectangle 5"/>
          <p:cNvSpPr>
            <a:spLocks noGrp="1" noChangeArrowheads="1"/>
          </p:cNvSpPr>
          <p:nvPr>
            <p:ph type="title" idx="4294967295"/>
          </p:nvPr>
        </p:nvSpPr>
        <p:spPr>
          <a:xfrm>
            <a:off x="2286000" y="76200"/>
            <a:ext cx="4953000" cy="533400"/>
          </a:xfrm>
        </p:spPr>
        <p:txBody>
          <a:bodyPr/>
          <a:lstStyle/>
          <a:p>
            <a:pPr eaLnBrk="1" hangingPunct="1"/>
            <a:r>
              <a:rPr lang="en-US" sz="3600" b="1">
                <a:solidFill>
                  <a:schemeClr val="tx1"/>
                </a:solidFill>
                <a:latin typeface="Helvetica" pitchFamily="-106" charset="0"/>
                <a:ea typeface="Arial" pitchFamily="-106" charset="0"/>
              </a:rPr>
              <a:t>Biogenic Compounds</a:t>
            </a:r>
            <a:endParaRPr lang="en-US">
              <a:ea typeface="Arial" pitchFamily="-10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1" descr="Lab_build.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1" descr="Lab_inside.JPG"/>
          <p:cNvPicPr>
            <a:picLocks noChangeAspect="1"/>
          </p:cNvPicPr>
          <p:nvPr/>
        </p:nvPicPr>
        <p:blipFill>
          <a:blip r:embed="rId2"/>
          <a:srcRect/>
          <a:stretch>
            <a:fillRect/>
          </a:stretch>
        </p:blipFill>
        <p:spPr bwMode="auto">
          <a:xfrm>
            <a:off x="0" y="0"/>
            <a:ext cx="9372600"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43138" y="-200025"/>
            <a:ext cx="6324600" cy="1143000"/>
          </a:xfrm>
        </p:spPr>
        <p:txBody>
          <a:bodyPr/>
          <a:lstStyle/>
          <a:p>
            <a:pPr eaLnBrk="1" hangingPunct="1"/>
            <a:r>
              <a:rPr lang="en-US" sz="3600" b="1" smtClean="0">
                <a:solidFill>
                  <a:schemeClr val="tx1"/>
                </a:solidFill>
                <a:latin typeface="Helvetica" pitchFamily="-106" charset="0"/>
                <a:ea typeface="Arial" pitchFamily="-106" charset="0"/>
              </a:rPr>
              <a:t>Tropospheric O</a:t>
            </a:r>
            <a:r>
              <a:rPr lang="en-US" sz="3600" b="1" baseline="-25000" smtClean="0">
                <a:solidFill>
                  <a:schemeClr val="tx1"/>
                </a:solidFill>
                <a:latin typeface="Helvetica" pitchFamily="-106" charset="0"/>
                <a:ea typeface="Arial" pitchFamily="-106" charset="0"/>
              </a:rPr>
              <a:t>3</a:t>
            </a:r>
            <a:r>
              <a:rPr lang="en-US" sz="3600" b="1" smtClean="0">
                <a:solidFill>
                  <a:schemeClr val="tx1"/>
                </a:solidFill>
                <a:latin typeface="Helvetica" pitchFamily="-106" charset="0"/>
                <a:ea typeface="Arial" pitchFamily="-106" charset="0"/>
              </a:rPr>
              <a:t> Chemistry</a:t>
            </a:r>
            <a:endParaRPr lang="en-US" smtClean="0">
              <a:solidFill>
                <a:schemeClr val="tx1"/>
              </a:solidFill>
              <a:latin typeface="Helvetica" pitchFamily="-106" charset="0"/>
              <a:ea typeface="Arial" pitchFamily="-106" charset="0"/>
            </a:endParaRPr>
          </a:p>
        </p:txBody>
      </p:sp>
      <p:sp>
        <p:nvSpPr>
          <p:cNvPr id="29699" name="Line 5"/>
          <p:cNvSpPr>
            <a:spLocks noChangeShapeType="1"/>
          </p:cNvSpPr>
          <p:nvPr/>
        </p:nvSpPr>
        <p:spPr bwMode="auto">
          <a:xfrm>
            <a:off x="1524000" y="1295400"/>
            <a:ext cx="1295400" cy="533400"/>
          </a:xfrm>
          <a:prstGeom prst="line">
            <a:avLst/>
          </a:prstGeom>
          <a:noFill/>
          <a:ln w="190500">
            <a:solidFill>
              <a:srgbClr val="FFFF00"/>
            </a:solidFill>
            <a:round/>
            <a:headEnd/>
            <a:tailEnd type="stealth" w="med" len="med"/>
          </a:ln>
        </p:spPr>
        <p:txBody>
          <a:bodyPr wrap="none" anchor="ctr">
            <a:prstTxWarp prst="textNoShape">
              <a:avLst/>
            </a:prstTxWarp>
          </a:bodyPr>
          <a:lstStyle/>
          <a:p>
            <a:endParaRPr lang="en-US"/>
          </a:p>
        </p:txBody>
      </p:sp>
      <p:grpSp>
        <p:nvGrpSpPr>
          <p:cNvPr id="29700" name="Group 6"/>
          <p:cNvGrpSpPr>
            <a:grpSpLocks/>
          </p:cNvGrpSpPr>
          <p:nvPr/>
        </p:nvGrpSpPr>
        <p:grpSpPr bwMode="auto">
          <a:xfrm>
            <a:off x="0" y="0"/>
            <a:ext cx="2286000" cy="2286000"/>
            <a:chOff x="0" y="0"/>
            <a:chExt cx="1440" cy="1440"/>
          </a:xfrm>
        </p:grpSpPr>
        <p:sp>
          <p:nvSpPr>
            <p:cNvPr id="29703" name="AutoShape 7"/>
            <p:cNvSpPr>
              <a:spLocks noChangeArrowheads="1"/>
            </p:cNvSpPr>
            <p:nvPr/>
          </p:nvSpPr>
          <p:spPr bwMode="auto">
            <a:xfrm>
              <a:off x="0" y="0"/>
              <a:ext cx="1440" cy="1440"/>
            </a:xfrm>
            <a:prstGeom prst="sun">
              <a:avLst>
                <a:gd name="adj" fmla="val 25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29704" name="Rectangle 8"/>
            <p:cNvSpPr>
              <a:spLocks noChangeArrowheads="1"/>
            </p:cNvSpPr>
            <p:nvPr/>
          </p:nvSpPr>
          <p:spPr bwMode="auto">
            <a:xfrm>
              <a:off x="390" y="518"/>
              <a:ext cx="660" cy="404"/>
            </a:xfrm>
            <a:prstGeom prst="rect">
              <a:avLst/>
            </a:prstGeom>
            <a:noFill/>
            <a:ln w="9525">
              <a:noFill/>
              <a:miter lim="800000"/>
              <a:headEnd/>
              <a:tailEnd/>
            </a:ln>
          </p:spPr>
          <p:txBody>
            <a:bodyPr wrap="none">
              <a:prstTxWarp prst="textNoShape">
                <a:avLst/>
              </a:prstTxWarp>
              <a:spAutoFit/>
            </a:bodyPr>
            <a:lstStyle/>
            <a:p>
              <a:r>
                <a:rPr lang="en-US" sz="3600" b="1">
                  <a:latin typeface="Helvetica" pitchFamily="-106" charset="0"/>
                </a:rPr>
                <a:t>Sun</a:t>
              </a:r>
            </a:p>
          </p:txBody>
        </p:sp>
      </p:grpSp>
      <p:sp>
        <p:nvSpPr>
          <p:cNvPr id="29701" name="Text Box 3"/>
          <p:cNvSpPr txBox="1">
            <a:spLocks noChangeArrowheads="1"/>
          </p:cNvSpPr>
          <p:nvPr/>
        </p:nvSpPr>
        <p:spPr bwMode="auto">
          <a:xfrm>
            <a:off x="1828800" y="1030288"/>
            <a:ext cx="5734050" cy="2836862"/>
          </a:xfrm>
          <a:prstGeom prst="rect">
            <a:avLst/>
          </a:prstGeom>
          <a:noFill/>
          <a:ln w="9525">
            <a:noFill/>
            <a:miter lim="800000"/>
            <a:headEnd/>
            <a:tailEnd/>
          </a:ln>
        </p:spPr>
        <p:txBody>
          <a:bodyPr wrap="none">
            <a:prstTxWarp prst="textNoShape">
              <a:avLst/>
            </a:prstTxWarp>
            <a:spAutoFit/>
          </a:bodyPr>
          <a:lstStyle/>
          <a:p>
            <a:r>
              <a:rPr lang="en-US" sz="2800" b="1">
                <a:latin typeface="Helvetica" pitchFamily="-106" charset="0"/>
              </a:rPr>
              <a:t>O</a:t>
            </a:r>
            <a:r>
              <a:rPr lang="en-US" sz="2800" b="1" baseline="-25000">
                <a:latin typeface="Helvetica" pitchFamily="-106" charset="0"/>
              </a:rPr>
              <a:t>3</a:t>
            </a:r>
            <a:r>
              <a:rPr lang="en-US" sz="2800" b="1">
                <a:latin typeface="Helvetica" pitchFamily="-106" charset="0"/>
              </a:rPr>
              <a:t> Formation</a:t>
            </a:r>
          </a:p>
          <a:p>
            <a:r>
              <a:rPr lang="en-US" sz="2800" b="1">
                <a:latin typeface="Helvetica" pitchFamily="-106" charset="0"/>
              </a:rPr>
              <a:t>	NO</a:t>
            </a:r>
            <a:r>
              <a:rPr lang="en-US" sz="2800" b="1" baseline="-25000">
                <a:latin typeface="Helvetica" pitchFamily="-106" charset="0"/>
              </a:rPr>
              <a:t>2</a:t>
            </a:r>
            <a:r>
              <a:rPr lang="en-US" sz="2800" b="1">
                <a:latin typeface="Helvetica" pitchFamily="-106" charset="0"/>
              </a:rPr>
              <a:t> + h</a:t>
            </a:r>
            <a:r>
              <a:rPr lang="en-US" sz="2800" b="1">
                <a:latin typeface="Helvetica" pitchFamily="-106" charset="0"/>
                <a:sym typeface="Symbol" pitchFamily="-106" charset="2"/>
              </a:rPr>
              <a:t></a:t>
            </a:r>
            <a:r>
              <a:rPr lang="en-US" sz="2800" b="1">
                <a:latin typeface="Helvetica" pitchFamily="-106" charset="0"/>
              </a:rPr>
              <a:t> </a:t>
            </a:r>
            <a:r>
              <a:rPr lang="en-US" sz="2800" b="1">
                <a:latin typeface="Helvetica" pitchFamily="-106" charset="0"/>
                <a:sym typeface="Symbol" pitchFamily="-106" charset="2"/>
              </a:rPr>
              <a:t> O(</a:t>
            </a:r>
            <a:r>
              <a:rPr lang="en-US" sz="2800" b="1" baseline="30000">
                <a:latin typeface="Helvetica" pitchFamily="-106" charset="0"/>
                <a:sym typeface="Symbol" pitchFamily="-106" charset="2"/>
              </a:rPr>
              <a:t>3</a:t>
            </a:r>
            <a:r>
              <a:rPr lang="en-US" sz="2800" b="1">
                <a:latin typeface="Helvetica" pitchFamily="-106" charset="0"/>
                <a:sym typeface="Symbol" pitchFamily="-106" charset="2"/>
              </a:rPr>
              <a:t>P) + NO</a:t>
            </a:r>
          </a:p>
          <a:p>
            <a:r>
              <a:rPr lang="en-US" sz="2800" b="1">
                <a:latin typeface="Helvetica" pitchFamily="-106" charset="0"/>
                <a:sym typeface="Symbol" pitchFamily="-106" charset="2"/>
              </a:rPr>
              <a:t>	 O(</a:t>
            </a:r>
            <a:r>
              <a:rPr lang="en-US" sz="2800" b="1" baseline="30000">
                <a:latin typeface="Helvetica" pitchFamily="-106" charset="0"/>
                <a:sym typeface="Symbol" pitchFamily="-106" charset="2"/>
              </a:rPr>
              <a:t>3</a:t>
            </a:r>
            <a:r>
              <a:rPr lang="en-US" sz="2800" b="1">
                <a:latin typeface="Helvetica" pitchFamily="-106" charset="0"/>
                <a:sym typeface="Symbol" pitchFamily="-106" charset="2"/>
              </a:rPr>
              <a:t>P) + O</a:t>
            </a:r>
            <a:r>
              <a:rPr lang="en-US" sz="2800" b="1" baseline="-25000">
                <a:latin typeface="Helvetica" pitchFamily="-106" charset="0"/>
              </a:rPr>
              <a:t>2</a:t>
            </a:r>
            <a:r>
              <a:rPr lang="en-US" sz="2800" b="1">
                <a:latin typeface="Helvetica" pitchFamily="-106" charset="0"/>
              </a:rPr>
              <a:t> (+ M) </a:t>
            </a:r>
            <a:r>
              <a:rPr lang="en-US" sz="2800" b="1">
                <a:latin typeface="Helvetica" pitchFamily="-106" charset="0"/>
                <a:sym typeface="Symbol" pitchFamily="-106" charset="2"/>
              </a:rPr>
              <a:t> O</a:t>
            </a:r>
            <a:r>
              <a:rPr lang="en-US" sz="2800" b="1" baseline="-25000">
                <a:latin typeface="Helvetica" pitchFamily="-106" charset="0"/>
              </a:rPr>
              <a:t>3</a:t>
            </a:r>
            <a:r>
              <a:rPr lang="en-US" sz="2800" b="1">
                <a:latin typeface="Helvetica" pitchFamily="-106" charset="0"/>
                <a:sym typeface="Symbol" pitchFamily="-106" charset="2"/>
              </a:rPr>
              <a:t> (+ M)</a:t>
            </a:r>
          </a:p>
          <a:p>
            <a:endParaRPr lang="en-US" sz="2800" b="1">
              <a:latin typeface="Helvetica" pitchFamily="-106" charset="0"/>
              <a:sym typeface="Symbol" pitchFamily="-106" charset="2"/>
            </a:endParaRPr>
          </a:p>
          <a:p>
            <a:r>
              <a:rPr lang="en-US" sz="2800" b="1">
                <a:latin typeface="Helvetica" pitchFamily="-106" charset="0"/>
                <a:sym typeface="Symbol" pitchFamily="-106" charset="2"/>
              </a:rPr>
              <a:t>Ozone Destruction</a:t>
            </a:r>
          </a:p>
          <a:p>
            <a:r>
              <a:rPr lang="en-US" sz="2800" b="1">
                <a:latin typeface="Helvetica" pitchFamily="-106" charset="0"/>
                <a:sym typeface="Symbol" pitchFamily="-106" charset="2"/>
              </a:rPr>
              <a:t>	NO + O</a:t>
            </a:r>
            <a:r>
              <a:rPr lang="en-US" sz="2800" b="1" baseline="-25000">
                <a:latin typeface="Helvetica" pitchFamily="-106" charset="0"/>
              </a:rPr>
              <a:t>3</a:t>
            </a:r>
            <a:r>
              <a:rPr lang="en-US" sz="2800" b="1">
                <a:latin typeface="Helvetica" pitchFamily="-106" charset="0"/>
                <a:sym typeface="Symbol" pitchFamily="-106" charset="2"/>
              </a:rPr>
              <a:t> </a:t>
            </a:r>
            <a:r>
              <a:rPr lang="en-US" sz="2800" b="1">
                <a:latin typeface="Helvetica" pitchFamily="-106" charset="0"/>
              </a:rPr>
              <a:t> </a:t>
            </a:r>
            <a:r>
              <a:rPr lang="en-US" sz="2800" b="1">
                <a:latin typeface="Helvetica" pitchFamily="-106" charset="0"/>
                <a:sym typeface="Symbol" pitchFamily="-106" charset="2"/>
              </a:rPr>
              <a:t> NO</a:t>
            </a:r>
            <a:r>
              <a:rPr lang="en-US" sz="2800" b="1" baseline="-25000">
                <a:latin typeface="Helvetica" pitchFamily="-106" charset="0"/>
              </a:rPr>
              <a:t>2</a:t>
            </a:r>
            <a:r>
              <a:rPr lang="en-US" sz="2800" b="1">
                <a:latin typeface="Helvetica" pitchFamily="-106" charset="0"/>
                <a:sym typeface="Symbol" pitchFamily="-106" charset="2"/>
              </a:rPr>
              <a:t> + O</a:t>
            </a:r>
            <a:r>
              <a:rPr lang="en-US" sz="2800" b="1" baseline="-25000">
                <a:latin typeface="Helvetica" pitchFamily="-106" charset="0"/>
              </a:rPr>
              <a:t>2</a:t>
            </a:r>
            <a:endParaRPr lang="en-US" b="1">
              <a:latin typeface="Helvetica" pitchFamily="-106" charset="0"/>
              <a:sym typeface="Symbol" pitchFamily="-106" charset="2"/>
            </a:endParaRPr>
          </a:p>
          <a:p>
            <a:endParaRPr lang="en-US" b="1" baseline="-25000">
              <a:latin typeface="Helvetica" pitchFamily="-106" charset="0"/>
            </a:endParaRPr>
          </a:p>
        </p:txBody>
      </p:sp>
      <p:sp>
        <p:nvSpPr>
          <p:cNvPr id="29702" name="Text Box 4"/>
          <p:cNvSpPr txBox="1">
            <a:spLocks noChangeArrowheads="1"/>
          </p:cNvSpPr>
          <p:nvPr/>
        </p:nvSpPr>
        <p:spPr bwMode="auto">
          <a:xfrm>
            <a:off x="1828800" y="3990975"/>
            <a:ext cx="7129463" cy="2409825"/>
          </a:xfrm>
          <a:prstGeom prst="rect">
            <a:avLst/>
          </a:prstGeom>
          <a:noFill/>
          <a:ln w="9525">
            <a:noFill/>
            <a:miter lim="800000"/>
            <a:headEnd/>
            <a:tailEnd/>
          </a:ln>
        </p:spPr>
        <p:txBody>
          <a:bodyPr>
            <a:prstTxWarp prst="textNoShape">
              <a:avLst/>
            </a:prstTxWarp>
            <a:spAutoFit/>
          </a:bodyPr>
          <a:lstStyle/>
          <a:p>
            <a:r>
              <a:rPr lang="en-US" sz="2800" b="1">
                <a:latin typeface="Helvetica" pitchFamily="-106" charset="0"/>
                <a:sym typeface="Symbol" pitchFamily="-106" charset="2"/>
              </a:rPr>
              <a:t>Steady-State Ozone Concentrations</a:t>
            </a:r>
            <a:endParaRPr lang="en-US" sz="2800" b="1">
              <a:latin typeface="Helvetica" pitchFamily="-106" charset="0"/>
            </a:endParaRPr>
          </a:p>
          <a:p>
            <a:endParaRPr lang="en-US" sz="2800" b="1">
              <a:latin typeface="Helvetica" pitchFamily="-106" charset="0"/>
            </a:endParaRPr>
          </a:p>
          <a:p>
            <a:r>
              <a:rPr lang="en-US" sz="2800" b="1">
                <a:latin typeface="Helvetica" pitchFamily="-106" charset="0"/>
              </a:rPr>
              <a:t>	d[NO]/dt = J[NO</a:t>
            </a:r>
            <a:r>
              <a:rPr lang="en-US" sz="2800" b="1" baseline="-25000">
                <a:latin typeface="Helvetica" pitchFamily="-106" charset="0"/>
              </a:rPr>
              <a:t>2</a:t>
            </a:r>
            <a:r>
              <a:rPr lang="en-US" sz="2800" b="1">
                <a:latin typeface="Helvetica" pitchFamily="-106" charset="0"/>
              </a:rPr>
              <a:t>] - k[NO][O</a:t>
            </a:r>
            <a:r>
              <a:rPr lang="en-US" sz="2800" b="1" baseline="-25000">
                <a:latin typeface="Helvetica" pitchFamily="-106" charset="0"/>
              </a:rPr>
              <a:t>3</a:t>
            </a:r>
            <a:r>
              <a:rPr lang="en-US" sz="2800" b="1">
                <a:latin typeface="Helvetica" pitchFamily="-106" charset="0"/>
              </a:rPr>
              <a:t>] </a:t>
            </a:r>
            <a:r>
              <a:rPr lang="en-US" sz="2800" b="1">
                <a:latin typeface="Helvetica" pitchFamily="-106" charset="0"/>
                <a:sym typeface="Symbol" pitchFamily="-106" charset="2"/>
              </a:rPr>
              <a:t> 0</a:t>
            </a:r>
          </a:p>
          <a:p>
            <a:endParaRPr lang="en-US" sz="2800" b="1">
              <a:latin typeface="Helvetica" pitchFamily="-106" charset="0"/>
            </a:endParaRPr>
          </a:p>
          <a:p>
            <a:r>
              <a:rPr lang="en-US" sz="2800" b="1">
                <a:latin typeface="Helvetica" pitchFamily="-106" charset="0"/>
              </a:rPr>
              <a:t>	[O</a:t>
            </a:r>
            <a:r>
              <a:rPr lang="en-US" sz="2800" b="1" baseline="-25000">
                <a:latin typeface="Helvetica" pitchFamily="-106" charset="0"/>
              </a:rPr>
              <a:t>3</a:t>
            </a:r>
            <a:r>
              <a:rPr lang="en-US" sz="2800" b="1">
                <a:latin typeface="Helvetica" pitchFamily="-106" charset="0"/>
              </a:rPr>
              <a:t>] = {J / k} {[NO</a:t>
            </a:r>
            <a:r>
              <a:rPr lang="en-US" sz="2800" b="1" baseline="-25000">
                <a:latin typeface="Helvetica" pitchFamily="-106" charset="0"/>
              </a:rPr>
              <a:t>2</a:t>
            </a:r>
            <a:r>
              <a:rPr lang="en-US" sz="2800" b="1">
                <a:latin typeface="Helvetica" pitchFamily="-106" charset="0"/>
              </a:rPr>
              <a:t>] / [NO]}</a:t>
            </a:r>
            <a:endParaRPr lang="en-US" b="1">
              <a:latin typeface="Helvetica" pitchFamily="-106" charset="0"/>
              <a:sym typeface="Symbol" pitchFamily="-106" charset="2"/>
            </a:endParaRPr>
          </a:p>
          <a:p>
            <a:endParaRPr lang="en-US" b="1" baseline="-25000">
              <a:latin typeface="Helvetica" pitchFamily="-10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2" descr="DSC04125"/>
          <p:cNvPicPr>
            <a:picLocks noGrp="1" noChangeAspect="1" noChangeArrowheads="1"/>
          </p:cNvPicPr>
          <p:nvPr>
            <p:ph idx="1"/>
          </p:nvPr>
        </p:nvPicPr>
        <p:blipFill>
          <a:blip r:embed="rId3"/>
          <a:srcRect/>
          <a:stretch>
            <a:fillRect/>
          </a:stretch>
        </p:blipFill>
        <p:spPr>
          <a:xfrm>
            <a:off x="0" y="0"/>
            <a:ext cx="9144000" cy="6880225"/>
          </a:xfrm>
        </p:spPr>
      </p:pic>
      <p:grpSp>
        <p:nvGrpSpPr>
          <p:cNvPr id="2" name="Group 4"/>
          <p:cNvGrpSpPr>
            <a:grpSpLocks/>
          </p:cNvGrpSpPr>
          <p:nvPr/>
        </p:nvGrpSpPr>
        <p:grpSpPr bwMode="auto">
          <a:xfrm>
            <a:off x="4572000" y="609600"/>
            <a:ext cx="4443413" cy="5105400"/>
            <a:chOff x="2880" y="384"/>
            <a:chExt cx="2799" cy="3216"/>
          </a:xfrm>
        </p:grpSpPr>
        <p:sp>
          <p:nvSpPr>
            <p:cNvPr id="89093" name="Line 5"/>
            <p:cNvSpPr>
              <a:spLocks noChangeShapeType="1"/>
            </p:cNvSpPr>
            <p:nvPr/>
          </p:nvSpPr>
          <p:spPr bwMode="auto">
            <a:xfrm>
              <a:off x="2880" y="384"/>
              <a:ext cx="528" cy="0"/>
            </a:xfrm>
            <a:prstGeom prst="line">
              <a:avLst/>
            </a:prstGeom>
            <a:noFill/>
            <a:ln w="57150">
              <a:solidFill>
                <a:srgbClr val="FF0000"/>
              </a:solidFill>
              <a:round/>
              <a:headEnd type="triangle" w="med" len="med"/>
              <a:tailEnd/>
            </a:ln>
          </p:spPr>
          <p:txBody>
            <a:bodyPr wrap="none" anchor="ctr">
              <a:prstTxWarp prst="textNoShape">
                <a:avLst/>
              </a:prstTxWarp>
            </a:bodyPr>
            <a:lstStyle/>
            <a:p>
              <a:endParaRPr lang="en-US"/>
            </a:p>
          </p:txBody>
        </p:sp>
        <p:sp>
          <p:nvSpPr>
            <p:cNvPr id="89094" name="Line 6"/>
            <p:cNvSpPr>
              <a:spLocks noChangeShapeType="1"/>
            </p:cNvSpPr>
            <p:nvPr/>
          </p:nvSpPr>
          <p:spPr bwMode="auto">
            <a:xfrm>
              <a:off x="2880" y="1456"/>
              <a:ext cx="528" cy="0"/>
            </a:xfrm>
            <a:prstGeom prst="line">
              <a:avLst/>
            </a:prstGeom>
            <a:noFill/>
            <a:ln w="57150">
              <a:solidFill>
                <a:srgbClr val="FF0000"/>
              </a:solidFill>
              <a:round/>
              <a:headEnd type="triangle" w="med" len="med"/>
              <a:tailEnd/>
            </a:ln>
          </p:spPr>
          <p:txBody>
            <a:bodyPr wrap="none" anchor="ctr">
              <a:prstTxWarp prst="textNoShape">
                <a:avLst/>
              </a:prstTxWarp>
            </a:bodyPr>
            <a:lstStyle/>
            <a:p>
              <a:endParaRPr lang="en-US"/>
            </a:p>
          </p:txBody>
        </p:sp>
        <p:sp>
          <p:nvSpPr>
            <p:cNvPr id="89095" name="Line 7"/>
            <p:cNvSpPr>
              <a:spLocks noChangeShapeType="1"/>
            </p:cNvSpPr>
            <p:nvPr/>
          </p:nvSpPr>
          <p:spPr bwMode="auto">
            <a:xfrm>
              <a:off x="2880" y="2528"/>
              <a:ext cx="528" cy="0"/>
            </a:xfrm>
            <a:prstGeom prst="line">
              <a:avLst/>
            </a:prstGeom>
            <a:noFill/>
            <a:ln w="57150">
              <a:solidFill>
                <a:srgbClr val="FF0000"/>
              </a:solidFill>
              <a:round/>
              <a:headEnd type="triangle" w="med" len="med"/>
              <a:tailEnd/>
            </a:ln>
          </p:spPr>
          <p:txBody>
            <a:bodyPr wrap="none" anchor="ctr">
              <a:prstTxWarp prst="textNoShape">
                <a:avLst/>
              </a:prstTxWarp>
            </a:bodyPr>
            <a:lstStyle/>
            <a:p>
              <a:endParaRPr lang="en-US"/>
            </a:p>
          </p:txBody>
        </p:sp>
        <p:sp>
          <p:nvSpPr>
            <p:cNvPr id="89096" name="Line 8"/>
            <p:cNvSpPr>
              <a:spLocks noChangeShapeType="1"/>
            </p:cNvSpPr>
            <p:nvPr/>
          </p:nvSpPr>
          <p:spPr bwMode="auto">
            <a:xfrm>
              <a:off x="2880" y="3600"/>
              <a:ext cx="528" cy="0"/>
            </a:xfrm>
            <a:prstGeom prst="line">
              <a:avLst/>
            </a:prstGeom>
            <a:noFill/>
            <a:ln w="57150">
              <a:solidFill>
                <a:srgbClr val="FF0000"/>
              </a:solidFill>
              <a:round/>
              <a:headEnd type="triangle" w="med" len="med"/>
              <a:tailEnd/>
            </a:ln>
          </p:spPr>
          <p:txBody>
            <a:bodyPr wrap="none" anchor="ctr">
              <a:prstTxWarp prst="textNoShape">
                <a:avLst/>
              </a:prstTxWarp>
            </a:bodyPr>
            <a:lstStyle/>
            <a:p>
              <a:endParaRPr lang="en-US"/>
            </a:p>
          </p:txBody>
        </p:sp>
        <p:sp>
          <p:nvSpPr>
            <p:cNvPr id="89097" name="Line 9"/>
            <p:cNvSpPr>
              <a:spLocks noChangeShapeType="1"/>
            </p:cNvSpPr>
            <p:nvPr/>
          </p:nvSpPr>
          <p:spPr bwMode="auto">
            <a:xfrm>
              <a:off x="3408" y="384"/>
              <a:ext cx="0" cy="321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89098" name="Text Box 10"/>
            <p:cNvSpPr txBox="1">
              <a:spLocks noChangeArrowheads="1"/>
            </p:cNvSpPr>
            <p:nvPr/>
          </p:nvSpPr>
          <p:spPr bwMode="auto">
            <a:xfrm>
              <a:off x="3686" y="1225"/>
              <a:ext cx="1993" cy="518"/>
            </a:xfrm>
            <a:prstGeom prst="rect">
              <a:avLst/>
            </a:prstGeom>
            <a:noFill/>
            <a:ln w="9525">
              <a:noFill/>
              <a:miter lim="800000"/>
              <a:headEnd/>
              <a:tailEnd/>
            </a:ln>
          </p:spPr>
          <p:txBody>
            <a:bodyPr wrap="none">
              <a:prstTxWarp prst="textNoShape">
                <a:avLst/>
              </a:prstTxWarp>
              <a:spAutoFit/>
            </a:bodyPr>
            <a:lstStyle/>
            <a:p>
              <a:pPr algn="ctr"/>
              <a:r>
                <a:rPr lang="en-US" b="1"/>
                <a:t>Collection Points for</a:t>
              </a:r>
            </a:p>
            <a:p>
              <a:pPr algn="ctr"/>
              <a:r>
                <a:rPr lang="en-US" b="1"/>
                <a:t>VOC Samples </a:t>
              </a:r>
            </a:p>
          </p:txBody>
        </p:sp>
      </p:grpSp>
      <p:sp>
        <p:nvSpPr>
          <p:cNvPr id="89092" name="Text Box 6"/>
          <p:cNvSpPr txBox="1">
            <a:spLocks noChangeArrowheads="1"/>
          </p:cNvSpPr>
          <p:nvPr/>
        </p:nvSpPr>
        <p:spPr bwMode="auto">
          <a:xfrm>
            <a:off x="-228600" y="36513"/>
            <a:ext cx="4038600" cy="954087"/>
          </a:xfrm>
          <a:prstGeom prst="rect">
            <a:avLst/>
          </a:prstGeom>
          <a:noFill/>
          <a:ln w="9525">
            <a:noFill/>
            <a:miter lim="800000"/>
            <a:headEnd/>
            <a:tailEnd/>
          </a:ln>
        </p:spPr>
        <p:txBody>
          <a:bodyPr>
            <a:prstTxWarp prst="textNoShape">
              <a:avLst/>
            </a:prstTxWarp>
            <a:spAutoFit/>
          </a:bodyPr>
          <a:lstStyle/>
          <a:p>
            <a:pPr algn="ctr"/>
            <a:r>
              <a:rPr lang="en-US" sz="2800"/>
              <a:t>Beltsville</a:t>
            </a:r>
          </a:p>
          <a:p>
            <a:pPr algn="ctr"/>
            <a:r>
              <a:rPr lang="en-US" sz="2800"/>
              <a:t>Meteorological Tower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609600"/>
            <a:ext cx="7772400" cy="868363"/>
          </a:xfrm>
        </p:spPr>
        <p:txBody>
          <a:bodyPr/>
          <a:lstStyle/>
          <a:p>
            <a:pPr eaLnBrk="1" hangingPunct="1"/>
            <a:r>
              <a:rPr lang="en-US" b="1">
                <a:solidFill>
                  <a:schemeClr val="tx1"/>
                </a:solidFill>
                <a:ea typeface="Arial" pitchFamily="-106" charset="0"/>
              </a:rPr>
              <a:t>Sample Collection</a:t>
            </a:r>
            <a:endParaRPr lang="en-US">
              <a:solidFill>
                <a:schemeClr val="tx1"/>
              </a:solidFill>
              <a:ea typeface="Arial" pitchFamily="-106" charset="0"/>
            </a:endParaRPr>
          </a:p>
        </p:txBody>
      </p:sp>
      <p:sp>
        <p:nvSpPr>
          <p:cNvPr id="81923" name="Rectangle 3"/>
          <p:cNvSpPr>
            <a:spLocks noGrp="1" noChangeArrowheads="1"/>
          </p:cNvSpPr>
          <p:nvPr>
            <p:ph type="body" idx="1"/>
          </p:nvPr>
        </p:nvSpPr>
        <p:spPr>
          <a:xfrm>
            <a:off x="228600" y="1524000"/>
            <a:ext cx="5715000" cy="5029200"/>
          </a:xfrm>
        </p:spPr>
        <p:txBody>
          <a:bodyPr/>
          <a:lstStyle/>
          <a:p>
            <a:pPr eaLnBrk="1" hangingPunct="1">
              <a:lnSpc>
                <a:spcPct val="90000"/>
              </a:lnSpc>
              <a:buFontTx/>
              <a:buNone/>
            </a:pPr>
            <a:endParaRPr lang="en-US">
              <a:ea typeface="Arial" pitchFamily="-106" charset="0"/>
            </a:endParaRPr>
          </a:p>
          <a:p>
            <a:pPr eaLnBrk="1" hangingPunct="1">
              <a:lnSpc>
                <a:spcPct val="90000"/>
              </a:lnSpc>
            </a:pPr>
            <a:r>
              <a:rPr lang="en-US" b="1">
                <a:ea typeface="Arial" pitchFamily="-106" charset="0"/>
              </a:rPr>
              <a:t>Whole air samples are analyzed by gas chromatography to distinguish the various types and concentrations of Volatile Organic Compounds within each canister.</a:t>
            </a:r>
            <a:endParaRPr lang="en-US">
              <a:ea typeface="Arial" pitchFamily="-106" charset="0"/>
            </a:endParaRPr>
          </a:p>
        </p:txBody>
      </p:sp>
      <p:pic>
        <p:nvPicPr>
          <p:cNvPr id="81924" name="Picture 4" descr="canister"/>
          <p:cNvPicPr>
            <a:picLocks noChangeAspect="1" noChangeArrowheads="1"/>
          </p:cNvPicPr>
          <p:nvPr/>
        </p:nvPicPr>
        <p:blipFill>
          <a:blip r:embed="rId3"/>
          <a:srcRect/>
          <a:stretch>
            <a:fillRect/>
          </a:stretch>
        </p:blipFill>
        <p:spPr bwMode="auto">
          <a:xfrm>
            <a:off x="6400800" y="2133600"/>
            <a:ext cx="2392363"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685800" y="76200"/>
            <a:ext cx="7772400" cy="762000"/>
          </a:xfrm>
        </p:spPr>
        <p:txBody>
          <a:bodyPr/>
          <a:lstStyle/>
          <a:p>
            <a:pPr eaLnBrk="1" hangingPunct="1"/>
            <a:r>
              <a:rPr lang="en-US" smtClean="0">
                <a:ea typeface="Arial" pitchFamily="-106" charset="0"/>
              </a:rPr>
              <a:t>VOC Sampling System</a:t>
            </a:r>
          </a:p>
        </p:txBody>
      </p:sp>
      <p:sp>
        <p:nvSpPr>
          <p:cNvPr id="83971" name="Rectangle 3"/>
          <p:cNvSpPr>
            <a:spLocks noGrp="1" noChangeArrowheads="1"/>
          </p:cNvSpPr>
          <p:nvPr>
            <p:ph type="subTitle" idx="1"/>
          </p:nvPr>
        </p:nvSpPr>
        <p:spPr/>
        <p:txBody>
          <a:bodyPr/>
          <a:lstStyle/>
          <a:p>
            <a:pPr eaLnBrk="1" hangingPunct="1"/>
            <a:endParaRPr lang="en-US">
              <a:ea typeface="Arial" pitchFamily="-106" charset="0"/>
            </a:endParaRPr>
          </a:p>
        </p:txBody>
      </p:sp>
      <p:pic>
        <p:nvPicPr>
          <p:cNvPr id="83972" name="Picture 3" descr="04_VOC_Sampling_System.JPG"/>
          <p:cNvPicPr>
            <a:picLocks noChangeAspect="1"/>
          </p:cNvPicPr>
          <p:nvPr/>
        </p:nvPicPr>
        <p:blipFill>
          <a:blip r:embed="rId3"/>
          <a:srcRect/>
          <a:stretch>
            <a:fillRect/>
          </a:stretch>
        </p:blipFill>
        <p:spPr bwMode="auto">
          <a:xfrm>
            <a:off x="685800" y="838200"/>
            <a:ext cx="7848600" cy="588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381000" y="76200"/>
            <a:ext cx="8458200" cy="762000"/>
          </a:xfrm>
        </p:spPr>
        <p:txBody>
          <a:bodyPr/>
          <a:lstStyle/>
          <a:p>
            <a:pPr eaLnBrk="1" hangingPunct="1"/>
            <a:r>
              <a:rPr lang="en-US" smtClean="0">
                <a:ea typeface="Arial" pitchFamily="-106" charset="0"/>
              </a:rPr>
              <a:t>Summer  2009</a:t>
            </a:r>
          </a:p>
        </p:txBody>
      </p:sp>
      <p:sp>
        <p:nvSpPr>
          <p:cNvPr id="87043" name="Rectangle 3"/>
          <p:cNvSpPr>
            <a:spLocks noGrp="1" noChangeArrowheads="1"/>
          </p:cNvSpPr>
          <p:nvPr>
            <p:ph type="subTitle" idx="1"/>
          </p:nvPr>
        </p:nvSpPr>
        <p:spPr/>
        <p:txBody>
          <a:bodyPr/>
          <a:lstStyle/>
          <a:p>
            <a:pPr eaLnBrk="1" hangingPunct="1"/>
            <a:endParaRPr lang="en-US">
              <a:ea typeface="Arial" pitchFamily="-106" charset="0"/>
            </a:endParaRPr>
          </a:p>
        </p:txBody>
      </p:sp>
      <p:pic>
        <p:nvPicPr>
          <p:cNvPr id="87044" name="Picture 4" descr="02_Students.JPG"/>
          <p:cNvPicPr>
            <a:picLocks noChangeAspect="1"/>
          </p:cNvPicPr>
          <p:nvPr/>
        </p:nvPicPr>
        <p:blipFill>
          <a:blip r:embed="rId3"/>
          <a:srcRect/>
          <a:stretch>
            <a:fillRect/>
          </a:stretch>
        </p:blipFill>
        <p:spPr bwMode="auto">
          <a:xfrm>
            <a:off x="838200" y="914400"/>
            <a:ext cx="7772400"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3" descr="tower_climb_prep.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76200"/>
            <a:ext cx="7772400" cy="762000"/>
          </a:xfrm>
        </p:spPr>
        <p:txBody>
          <a:bodyPr/>
          <a:lstStyle/>
          <a:p>
            <a:pPr eaLnBrk="1" hangingPunct="1"/>
            <a:r>
              <a:rPr lang="en-US" smtClean="0">
                <a:ea typeface="Arial" pitchFamily="-106" charset="0"/>
              </a:rPr>
              <a:t>VOC Measurements</a:t>
            </a:r>
          </a:p>
        </p:txBody>
      </p:sp>
      <p:sp>
        <p:nvSpPr>
          <p:cNvPr id="91139" name="Rectangle 3"/>
          <p:cNvSpPr>
            <a:spLocks noGrp="1" noChangeArrowheads="1"/>
          </p:cNvSpPr>
          <p:nvPr>
            <p:ph type="subTitle" idx="1"/>
          </p:nvPr>
        </p:nvSpPr>
        <p:spPr/>
        <p:txBody>
          <a:bodyPr/>
          <a:lstStyle/>
          <a:p>
            <a:pPr eaLnBrk="1" hangingPunct="1"/>
            <a:endParaRPr lang="en-US">
              <a:ea typeface="Arial" pitchFamily="-106" charset="0"/>
            </a:endParaRPr>
          </a:p>
        </p:txBody>
      </p:sp>
      <p:pic>
        <p:nvPicPr>
          <p:cNvPr id="91140" name="Picture 3" descr="03_Working.JPG"/>
          <p:cNvPicPr>
            <a:picLocks noChangeAspect="1"/>
          </p:cNvPicPr>
          <p:nvPr/>
        </p:nvPicPr>
        <p:blipFill>
          <a:blip r:embed="rId3"/>
          <a:srcRect/>
          <a:stretch>
            <a:fillRect/>
          </a:stretch>
        </p:blipFill>
        <p:spPr bwMode="auto">
          <a:xfrm>
            <a:off x="685800" y="838200"/>
            <a:ext cx="7924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336675" y="76200"/>
            <a:ext cx="6378575" cy="584200"/>
          </a:xfrm>
          <a:prstGeom prst="rect">
            <a:avLst/>
          </a:prstGeom>
          <a:noFill/>
          <a:ln w="9525">
            <a:noFill/>
            <a:miter lim="800000"/>
            <a:headEnd/>
            <a:tailEnd/>
          </a:ln>
        </p:spPr>
        <p:txBody>
          <a:bodyPr wrap="none">
            <a:prstTxWarp prst="textNoShape">
              <a:avLst/>
            </a:prstTxWarp>
            <a:spAutoFit/>
          </a:bodyPr>
          <a:lstStyle/>
          <a:p>
            <a:pPr algn="ctr"/>
            <a:r>
              <a:rPr lang="en-US" sz="3200" b="1"/>
              <a:t>People Who Really Do the Work</a:t>
            </a:r>
            <a:endParaRPr lang="en-US" sz="3200"/>
          </a:p>
        </p:txBody>
      </p:sp>
      <p:pic>
        <p:nvPicPr>
          <p:cNvPr id="78851" name="Picture 6" descr="&#10;Picture 7.png                                                  000258ECMacintosh HD                   BAA4C8D7:"/>
          <p:cNvPicPr>
            <a:picLocks noChangeAspect="1" noChangeArrowheads="1"/>
          </p:cNvPicPr>
          <p:nvPr/>
        </p:nvPicPr>
        <p:blipFill>
          <a:blip r:embed="rId2"/>
          <a:srcRect/>
          <a:stretch>
            <a:fillRect/>
          </a:stretch>
        </p:blipFill>
        <p:spPr bwMode="auto">
          <a:xfrm>
            <a:off x="304800" y="762000"/>
            <a:ext cx="4191000" cy="5815013"/>
          </a:xfrm>
          <a:prstGeom prst="rect">
            <a:avLst/>
          </a:prstGeom>
          <a:noFill/>
          <a:ln w="9525">
            <a:noFill/>
            <a:miter lim="800000"/>
            <a:headEnd/>
            <a:tailEnd/>
          </a:ln>
        </p:spPr>
      </p:pic>
      <p:pic>
        <p:nvPicPr>
          <p:cNvPr id="5" name="Content Placeholder 3"/>
          <p:cNvPicPr>
            <a:picLocks noChangeAspect="1"/>
          </p:cNvPicPr>
          <p:nvPr/>
        </p:nvPicPr>
        <p:blipFill>
          <a:blip r:embed="rId3"/>
          <a:srcRect/>
          <a:stretch>
            <a:fillRect/>
          </a:stretch>
        </p:blipFill>
        <p:spPr bwMode="auto">
          <a:xfrm>
            <a:off x="4495800" y="1371600"/>
            <a:ext cx="5583237" cy="418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4" name="Picture 2" descr="Picture 1"/>
          <p:cNvPicPr>
            <a:picLocks noChangeAspect="1" noChangeArrowheads="1"/>
          </p:cNvPicPr>
          <p:nvPr/>
        </p:nvPicPr>
        <p:blipFill>
          <a:blip r:embed="rId3"/>
          <a:srcRect/>
          <a:stretch>
            <a:fillRect/>
          </a:stretch>
        </p:blipFill>
        <p:spPr bwMode="auto">
          <a:xfrm>
            <a:off x="246063" y="184150"/>
            <a:ext cx="4402137" cy="3321050"/>
          </a:xfrm>
          <a:prstGeom prst="rect">
            <a:avLst/>
          </a:prstGeom>
          <a:noFill/>
          <a:ln w="9525">
            <a:noFill/>
            <a:miter lim="800000"/>
            <a:headEnd/>
            <a:tailEnd/>
          </a:ln>
        </p:spPr>
      </p:pic>
      <p:pic>
        <p:nvPicPr>
          <p:cNvPr id="95235" name="Picture 3" descr="Picture 2"/>
          <p:cNvPicPr>
            <a:picLocks noChangeAspect="1" noChangeArrowheads="1"/>
          </p:cNvPicPr>
          <p:nvPr/>
        </p:nvPicPr>
        <p:blipFill>
          <a:blip r:embed="rId4"/>
          <a:srcRect/>
          <a:stretch>
            <a:fillRect/>
          </a:stretch>
        </p:blipFill>
        <p:spPr bwMode="auto">
          <a:xfrm>
            <a:off x="4654550" y="177800"/>
            <a:ext cx="4324350" cy="3352800"/>
          </a:xfrm>
          <a:prstGeom prst="rect">
            <a:avLst/>
          </a:prstGeom>
          <a:noFill/>
          <a:ln w="9525">
            <a:noFill/>
            <a:miter lim="800000"/>
            <a:headEnd/>
            <a:tailEnd/>
          </a:ln>
        </p:spPr>
      </p:pic>
      <p:grpSp>
        <p:nvGrpSpPr>
          <p:cNvPr id="95236" name="Group 4"/>
          <p:cNvGrpSpPr>
            <a:grpSpLocks/>
          </p:cNvGrpSpPr>
          <p:nvPr/>
        </p:nvGrpSpPr>
        <p:grpSpPr bwMode="auto">
          <a:xfrm>
            <a:off x="231775" y="3338513"/>
            <a:ext cx="4416425" cy="3375025"/>
            <a:chOff x="146" y="2103"/>
            <a:chExt cx="2749" cy="2126"/>
          </a:xfrm>
        </p:grpSpPr>
        <p:sp>
          <p:nvSpPr>
            <p:cNvPr id="95245" name="Text Box 5"/>
            <p:cNvSpPr txBox="1">
              <a:spLocks noChangeAspect="1" noChangeArrowheads="1"/>
            </p:cNvSpPr>
            <p:nvPr/>
          </p:nvSpPr>
          <p:spPr bwMode="auto">
            <a:xfrm rot="-5400000">
              <a:off x="-714" y="2963"/>
              <a:ext cx="2006" cy="285"/>
            </a:xfrm>
            <a:prstGeom prst="rect">
              <a:avLst/>
            </a:prstGeom>
            <a:solidFill>
              <a:schemeClr val="bg1"/>
            </a:solidFill>
            <a:ln w="9525">
              <a:noFill/>
              <a:miter lim="800000"/>
              <a:headEnd/>
              <a:tailEnd/>
            </a:ln>
          </p:spPr>
          <p:txBody>
            <a:bodyPr>
              <a:prstTxWarp prst="textNoShape">
                <a:avLst/>
              </a:prstTxWarp>
              <a:spAutoFit/>
            </a:bodyPr>
            <a:lstStyle/>
            <a:p>
              <a:pPr algn="ctr"/>
              <a:r>
                <a:rPr lang="en-US" b="1">
                  <a:solidFill>
                    <a:srgbClr val="0000FF"/>
                  </a:solidFill>
                </a:rPr>
                <a:t>Mixing Ratio (ppb)</a:t>
              </a:r>
              <a:endParaRPr lang="en-US">
                <a:solidFill>
                  <a:schemeClr val="hlink"/>
                </a:solidFill>
              </a:endParaRPr>
            </a:p>
          </p:txBody>
        </p:sp>
        <p:pic>
          <p:nvPicPr>
            <p:cNvPr id="95246" name="Picture 6" descr="Picture 2"/>
            <p:cNvPicPr>
              <a:picLocks noChangeAspect="1" noChangeArrowheads="1"/>
            </p:cNvPicPr>
            <p:nvPr/>
          </p:nvPicPr>
          <p:blipFill>
            <a:blip r:embed="rId5"/>
            <a:srcRect/>
            <a:stretch>
              <a:fillRect/>
            </a:stretch>
          </p:blipFill>
          <p:spPr bwMode="auto">
            <a:xfrm>
              <a:off x="399" y="2183"/>
              <a:ext cx="2496" cy="2046"/>
            </a:xfrm>
            <a:prstGeom prst="rect">
              <a:avLst/>
            </a:prstGeom>
            <a:noFill/>
            <a:ln w="9525">
              <a:noFill/>
              <a:miter lim="800000"/>
              <a:headEnd/>
              <a:tailEnd/>
            </a:ln>
          </p:spPr>
        </p:pic>
      </p:grpSp>
      <p:grpSp>
        <p:nvGrpSpPr>
          <p:cNvPr id="95237" name="Group 7"/>
          <p:cNvGrpSpPr>
            <a:grpSpLocks/>
          </p:cNvGrpSpPr>
          <p:nvPr/>
        </p:nvGrpSpPr>
        <p:grpSpPr bwMode="auto">
          <a:xfrm>
            <a:off x="4637088" y="3346450"/>
            <a:ext cx="4506912" cy="3360738"/>
            <a:chOff x="99" y="71"/>
            <a:chExt cx="3005" cy="2165"/>
          </a:xfrm>
        </p:grpSpPr>
        <p:grpSp>
          <p:nvGrpSpPr>
            <p:cNvPr id="95238" name="Group 8"/>
            <p:cNvGrpSpPr>
              <a:grpSpLocks noChangeAspect="1"/>
            </p:cNvGrpSpPr>
            <p:nvPr/>
          </p:nvGrpSpPr>
          <p:grpSpPr bwMode="auto">
            <a:xfrm>
              <a:off x="245" y="168"/>
              <a:ext cx="2574" cy="2068"/>
              <a:chOff x="272" y="432"/>
              <a:chExt cx="5144" cy="4133"/>
            </a:xfrm>
          </p:grpSpPr>
          <p:pic>
            <p:nvPicPr>
              <p:cNvPr id="95243" name="Picture 9" descr="Picture 1"/>
              <p:cNvPicPr>
                <a:picLocks noChangeAspect="1" noChangeArrowheads="1"/>
              </p:cNvPicPr>
              <p:nvPr/>
            </p:nvPicPr>
            <p:blipFill>
              <a:blip r:embed="rId6"/>
              <a:srcRect/>
              <a:stretch>
                <a:fillRect/>
              </a:stretch>
            </p:blipFill>
            <p:spPr bwMode="auto">
              <a:xfrm>
                <a:off x="344" y="432"/>
                <a:ext cx="5072" cy="3456"/>
              </a:xfrm>
              <a:prstGeom prst="rect">
                <a:avLst/>
              </a:prstGeom>
              <a:noFill/>
              <a:ln w="9525">
                <a:noFill/>
                <a:miter lim="800000"/>
                <a:headEnd/>
                <a:tailEnd/>
              </a:ln>
            </p:spPr>
          </p:pic>
          <p:pic>
            <p:nvPicPr>
              <p:cNvPr id="95244" name="Picture 10" descr="Picture 5"/>
              <p:cNvPicPr>
                <a:picLocks noChangeAspect="1" noChangeArrowheads="1"/>
              </p:cNvPicPr>
              <p:nvPr/>
            </p:nvPicPr>
            <p:blipFill>
              <a:blip r:embed="rId7"/>
              <a:srcRect/>
              <a:stretch>
                <a:fillRect/>
              </a:stretch>
            </p:blipFill>
            <p:spPr bwMode="auto">
              <a:xfrm>
                <a:off x="272" y="3693"/>
                <a:ext cx="4720" cy="872"/>
              </a:xfrm>
              <a:prstGeom prst="rect">
                <a:avLst/>
              </a:prstGeom>
              <a:noFill/>
              <a:ln w="9525">
                <a:noFill/>
                <a:miter lim="800000"/>
                <a:headEnd/>
                <a:tailEnd/>
              </a:ln>
            </p:spPr>
          </p:pic>
        </p:grpSp>
        <p:sp>
          <p:nvSpPr>
            <p:cNvPr id="95239" name="Text Box 11"/>
            <p:cNvSpPr txBox="1">
              <a:spLocks noChangeArrowheads="1"/>
            </p:cNvSpPr>
            <p:nvPr/>
          </p:nvSpPr>
          <p:spPr bwMode="auto">
            <a:xfrm rot="-5400000">
              <a:off x="-781" y="951"/>
              <a:ext cx="2066" cy="305"/>
            </a:xfrm>
            <a:prstGeom prst="rect">
              <a:avLst/>
            </a:prstGeom>
            <a:solidFill>
              <a:schemeClr val="bg1"/>
            </a:solidFill>
            <a:ln w="9525">
              <a:noFill/>
              <a:miter lim="800000"/>
              <a:headEnd/>
              <a:tailEnd/>
            </a:ln>
          </p:spPr>
          <p:txBody>
            <a:bodyPr>
              <a:prstTxWarp prst="textNoShape">
                <a:avLst/>
              </a:prstTxWarp>
              <a:spAutoFit/>
            </a:bodyPr>
            <a:lstStyle/>
            <a:p>
              <a:pPr algn="ctr"/>
              <a:r>
                <a:rPr lang="en-US" b="1">
                  <a:solidFill>
                    <a:srgbClr val="0000FF"/>
                  </a:solidFill>
                </a:rPr>
                <a:t>Isoprene (ppb)</a:t>
              </a:r>
              <a:endParaRPr lang="en-US">
                <a:solidFill>
                  <a:schemeClr val="hlink"/>
                </a:solidFill>
              </a:endParaRPr>
            </a:p>
          </p:txBody>
        </p:sp>
        <p:sp>
          <p:nvSpPr>
            <p:cNvPr id="95240" name="Rectangle 12"/>
            <p:cNvSpPr>
              <a:spLocks noChangeArrowheads="1"/>
            </p:cNvSpPr>
            <p:nvPr/>
          </p:nvSpPr>
          <p:spPr bwMode="auto">
            <a:xfrm>
              <a:off x="2588" y="1632"/>
              <a:ext cx="516" cy="60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95241" name="Text Box 13"/>
            <p:cNvSpPr txBox="1">
              <a:spLocks noChangeArrowheads="1"/>
            </p:cNvSpPr>
            <p:nvPr/>
          </p:nvSpPr>
          <p:spPr bwMode="auto">
            <a:xfrm>
              <a:off x="2420" y="1672"/>
              <a:ext cx="520" cy="256"/>
            </a:xfrm>
            <a:prstGeom prst="rect">
              <a:avLst/>
            </a:prstGeom>
            <a:noFill/>
            <a:ln w="9525">
              <a:noFill/>
              <a:miter lim="800000"/>
              <a:headEnd/>
              <a:tailEnd/>
            </a:ln>
          </p:spPr>
          <p:txBody>
            <a:bodyPr>
              <a:prstTxWarp prst="textNoShape">
                <a:avLst/>
              </a:prstTxWarp>
              <a:spAutoFit/>
            </a:bodyPr>
            <a:lstStyle/>
            <a:p>
              <a:pPr algn="ctr"/>
              <a:r>
                <a:rPr lang="en-US" sz="2000" b="1">
                  <a:solidFill>
                    <a:srgbClr val="0000FF"/>
                  </a:solidFill>
                </a:rPr>
                <a:t>0.0</a:t>
              </a:r>
              <a:endParaRPr lang="en-US" sz="3600">
                <a:solidFill>
                  <a:schemeClr val="hlink"/>
                </a:solidFill>
              </a:endParaRPr>
            </a:p>
          </p:txBody>
        </p:sp>
        <p:sp>
          <p:nvSpPr>
            <p:cNvPr id="95242" name="Text Box 14"/>
            <p:cNvSpPr txBox="1">
              <a:spLocks noChangeArrowheads="1"/>
            </p:cNvSpPr>
            <p:nvPr/>
          </p:nvSpPr>
          <p:spPr bwMode="auto">
            <a:xfrm rot="5400000">
              <a:off x="1977" y="982"/>
              <a:ext cx="1939" cy="305"/>
            </a:xfrm>
            <a:prstGeom prst="rect">
              <a:avLst/>
            </a:prstGeom>
            <a:solidFill>
              <a:schemeClr val="bg1"/>
            </a:solidFill>
            <a:ln w="9525">
              <a:noFill/>
              <a:miter lim="800000"/>
              <a:headEnd/>
              <a:tailEnd/>
            </a:ln>
          </p:spPr>
          <p:txBody>
            <a:bodyPr>
              <a:prstTxWarp prst="textNoShape">
                <a:avLst/>
              </a:prstTxWarp>
              <a:spAutoFit/>
            </a:bodyPr>
            <a:lstStyle/>
            <a:p>
              <a:pPr algn="ctr"/>
              <a:r>
                <a:rPr lang="en-US" b="1">
                  <a:solidFill>
                    <a:srgbClr val="0000FF"/>
                  </a:solidFill>
                </a:rPr>
                <a:t>MACR, MVK (ppb)</a:t>
              </a:r>
              <a:endParaRPr lang="en-US" sz="3600">
                <a:solidFill>
                  <a:schemeClr val="hlink"/>
                </a:solidFill>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a:xfrm>
            <a:off x="0" y="762000"/>
            <a:ext cx="9144000" cy="609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p:txBody>
          <a:bodyPr rtlCol="0">
            <a:normAutofit/>
          </a:bodyPr>
          <a:lstStyle/>
          <a:p>
            <a:pPr fontAlgn="auto">
              <a:spcAft>
                <a:spcPts val="0"/>
              </a:spcAft>
              <a:buFont typeface="Arial"/>
              <a:buNone/>
              <a:defRPr/>
            </a:pPr>
            <a:endParaRPr lang="en-US" smtClean="0">
              <a:ea typeface="+mn-ea"/>
            </a:endParaRPr>
          </a:p>
        </p:txBody>
      </p:sp>
      <p:pic>
        <p:nvPicPr>
          <p:cNvPr id="97289" name="Picture 3" descr="Picture 2.png"/>
          <p:cNvPicPr>
            <a:picLocks noChangeAspect="1"/>
          </p:cNvPicPr>
          <p:nvPr/>
        </p:nvPicPr>
        <p:blipFill>
          <a:blip r:embed="rId3"/>
          <a:srcRect/>
          <a:stretch>
            <a:fillRect/>
          </a:stretch>
        </p:blipFill>
        <p:spPr bwMode="auto">
          <a:xfrm>
            <a:off x="1371600" y="1055688"/>
            <a:ext cx="5942013" cy="5562600"/>
          </a:xfrm>
          <a:prstGeom prst="rect">
            <a:avLst/>
          </a:prstGeom>
          <a:noFill/>
          <a:ln w="9525">
            <a:noFill/>
            <a:miter lim="800000"/>
            <a:headEnd/>
            <a:tailEnd/>
          </a:ln>
        </p:spPr>
      </p:pic>
      <p:sp>
        <p:nvSpPr>
          <p:cNvPr id="97290" name="Title 4"/>
          <p:cNvSpPr>
            <a:spLocks noGrp="1"/>
          </p:cNvSpPr>
          <p:nvPr>
            <p:ph type="ctrTitle"/>
          </p:nvPr>
        </p:nvSpPr>
        <p:spPr>
          <a:xfrm>
            <a:off x="685800" y="100013"/>
            <a:ext cx="7772400" cy="641350"/>
          </a:xfrm>
        </p:spPr>
        <p:txBody>
          <a:bodyPr/>
          <a:lstStyle/>
          <a:p>
            <a:r>
              <a:rPr lang="en-US" sz="3200" smtClean="0">
                <a:ea typeface="Arial" pitchFamily="-106" charset="0"/>
              </a:rPr>
              <a:t>Beltsville Average VOC Summer 2009</a:t>
            </a:r>
          </a:p>
        </p:txBody>
      </p:sp>
      <p:sp>
        <p:nvSpPr>
          <p:cNvPr id="6" name="Title 4"/>
          <p:cNvSpPr txBox="1">
            <a:spLocks/>
          </p:cNvSpPr>
          <p:nvPr/>
        </p:nvSpPr>
        <p:spPr>
          <a:xfrm>
            <a:off x="5724525" y="987425"/>
            <a:ext cx="1660525" cy="641350"/>
          </a:xfrm>
          <a:prstGeom prst="rect">
            <a:avLst/>
          </a:prstGeom>
        </p:spPr>
        <p:txBody>
          <a:bodyPr anchor="ctr">
            <a:normAutofit/>
          </a:bodyPr>
          <a:lstStyle/>
          <a:p>
            <a:pPr fontAlgn="auto">
              <a:spcAft>
                <a:spcPts val="0"/>
              </a:spcAft>
              <a:defRPr/>
            </a:pPr>
            <a:r>
              <a:rPr lang="en-US" sz="3200" dirty="0" err="1">
                <a:latin typeface="Arial"/>
                <a:ea typeface="+mj-ea"/>
                <a:cs typeface="Arial"/>
              </a:rPr>
              <a:t>Alkanes</a:t>
            </a:r>
            <a:endParaRPr lang="en-US" sz="3200" dirty="0">
              <a:latin typeface="Arial"/>
              <a:ea typeface="+mj-ea"/>
              <a:cs typeface="Arial"/>
            </a:endParaRPr>
          </a:p>
        </p:txBody>
      </p:sp>
      <p:sp>
        <p:nvSpPr>
          <p:cNvPr id="7" name="Title 4"/>
          <p:cNvSpPr txBox="1">
            <a:spLocks/>
          </p:cNvSpPr>
          <p:nvPr/>
        </p:nvSpPr>
        <p:spPr>
          <a:xfrm>
            <a:off x="6554788" y="1866900"/>
            <a:ext cx="1658937" cy="642938"/>
          </a:xfrm>
          <a:prstGeom prst="rect">
            <a:avLst/>
          </a:prstGeom>
        </p:spPr>
        <p:txBody>
          <a:bodyPr anchor="ctr">
            <a:normAutofit/>
          </a:bodyPr>
          <a:lstStyle/>
          <a:p>
            <a:pPr fontAlgn="auto">
              <a:spcAft>
                <a:spcPts val="0"/>
              </a:spcAft>
              <a:defRPr/>
            </a:pPr>
            <a:r>
              <a:rPr lang="en-US" sz="3200" dirty="0">
                <a:latin typeface="Arial"/>
                <a:ea typeface="+mj-ea"/>
                <a:cs typeface="Arial"/>
              </a:rPr>
              <a:t>Alkenes</a:t>
            </a:r>
          </a:p>
        </p:txBody>
      </p:sp>
      <p:sp>
        <p:nvSpPr>
          <p:cNvPr id="8" name="Title 4"/>
          <p:cNvSpPr txBox="1">
            <a:spLocks/>
          </p:cNvSpPr>
          <p:nvPr/>
        </p:nvSpPr>
        <p:spPr>
          <a:xfrm>
            <a:off x="7185025" y="3594100"/>
            <a:ext cx="1958975" cy="641350"/>
          </a:xfrm>
          <a:prstGeom prst="rect">
            <a:avLst/>
          </a:prstGeom>
        </p:spPr>
        <p:txBody>
          <a:bodyPr anchor="ctr">
            <a:normAutofit/>
          </a:bodyPr>
          <a:lstStyle/>
          <a:p>
            <a:pPr fontAlgn="auto">
              <a:spcAft>
                <a:spcPts val="0"/>
              </a:spcAft>
              <a:defRPr/>
            </a:pPr>
            <a:r>
              <a:rPr lang="en-US" sz="3200" dirty="0">
                <a:latin typeface="Arial"/>
                <a:ea typeface="+mj-ea"/>
                <a:cs typeface="Arial"/>
              </a:rPr>
              <a:t>Biogenic</a:t>
            </a:r>
          </a:p>
        </p:txBody>
      </p:sp>
      <p:sp>
        <p:nvSpPr>
          <p:cNvPr id="9" name="Title 4"/>
          <p:cNvSpPr txBox="1">
            <a:spLocks/>
          </p:cNvSpPr>
          <p:nvPr/>
        </p:nvSpPr>
        <p:spPr>
          <a:xfrm>
            <a:off x="5653088" y="5975350"/>
            <a:ext cx="2119312" cy="642938"/>
          </a:xfrm>
          <a:prstGeom prst="rect">
            <a:avLst/>
          </a:prstGeom>
        </p:spPr>
        <p:txBody>
          <a:bodyPr anchor="ctr">
            <a:normAutofit/>
          </a:bodyPr>
          <a:lstStyle/>
          <a:p>
            <a:pPr fontAlgn="auto">
              <a:spcAft>
                <a:spcPts val="0"/>
              </a:spcAft>
              <a:defRPr/>
            </a:pPr>
            <a:r>
              <a:rPr lang="en-US" sz="3200" dirty="0">
                <a:latin typeface="Arial"/>
                <a:ea typeface="+mj-ea"/>
                <a:cs typeface="Arial"/>
              </a:rPr>
              <a:t>Aromatics</a:t>
            </a:r>
          </a:p>
        </p:txBody>
      </p:sp>
      <p:sp>
        <p:nvSpPr>
          <p:cNvPr id="10" name="Title 4"/>
          <p:cNvSpPr txBox="1">
            <a:spLocks/>
          </p:cNvSpPr>
          <p:nvPr/>
        </p:nvSpPr>
        <p:spPr>
          <a:xfrm>
            <a:off x="320675" y="5334000"/>
            <a:ext cx="2290763" cy="641350"/>
          </a:xfrm>
          <a:prstGeom prst="rect">
            <a:avLst/>
          </a:prstGeom>
        </p:spPr>
        <p:txBody>
          <a:bodyPr anchor="ctr"/>
          <a:lstStyle/>
          <a:p>
            <a:pPr fontAlgn="auto">
              <a:spcAft>
                <a:spcPts val="0"/>
              </a:spcAft>
              <a:defRPr/>
            </a:pPr>
            <a:r>
              <a:rPr lang="en-US" sz="3200" dirty="0" err="1">
                <a:latin typeface="Arial"/>
                <a:ea typeface="+mj-ea"/>
                <a:cs typeface="Arial"/>
              </a:rPr>
              <a:t>Aldehydes</a:t>
            </a:r>
            <a:endParaRPr lang="en-US" sz="3200" dirty="0">
              <a:latin typeface="Arial"/>
              <a:ea typeface="+mj-ea"/>
              <a:cs typeface="Arial"/>
            </a:endParaRPr>
          </a:p>
        </p:txBody>
      </p:sp>
      <p:sp>
        <p:nvSpPr>
          <p:cNvPr id="11" name="Title 4"/>
          <p:cNvSpPr txBox="1">
            <a:spLocks/>
          </p:cNvSpPr>
          <p:nvPr/>
        </p:nvSpPr>
        <p:spPr>
          <a:xfrm>
            <a:off x="685800" y="1225550"/>
            <a:ext cx="1925638" cy="641350"/>
          </a:xfrm>
          <a:prstGeom prst="rect">
            <a:avLst/>
          </a:prstGeom>
        </p:spPr>
        <p:txBody>
          <a:bodyPr anchor="ctr"/>
          <a:lstStyle/>
          <a:p>
            <a:pPr fontAlgn="auto">
              <a:spcAft>
                <a:spcPts val="0"/>
              </a:spcAft>
              <a:defRPr/>
            </a:pPr>
            <a:r>
              <a:rPr lang="en-US" sz="3200" dirty="0">
                <a:latin typeface="Arial"/>
                <a:ea typeface="+mj-ea"/>
                <a:cs typeface="Arial"/>
              </a:rPr>
              <a:t>K</a:t>
            </a:r>
            <a:r>
              <a:rPr lang="en-US" sz="3200" dirty="0" err="1">
                <a:latin typeface="Arial"/>
                <a:ea typeface="+mj-ea"/>
                <a:cs typeface="Arial"/>
              </a:rPr>
              <a:t>etones</a:t>
            </a:r>
            <a:endParaRPr lang="en-US" sz="3200" dirty="0">
              <a:latin typeface="Arial"/>
              <a:ea typeface="+mj-ea"/>
              <a:cs typeface="Arial"/>
            </a:endParaRPr>
          </a:p>
        </p:txBody>
      </p:sp>
      <p:graphicFrame>
        <p:nvGraphicFramePr>
          <p:cNvPr id="97282" name="Object 2"/>
          <p:cNvGraphicFramePr>
            <a:graphicFrameLocks noChangeAspect="1"/>
          </p:cNvGraphicFramePr>
          <p:nvPr/>
        </p:nvGraphicFramePr>
        <p:xfrm>
          <a:off x="7410450" y="869950"/>
          <a:ext cx="1223963" cy="1073150"/>
        </p:xfrm>
        <a:graphic>
          <a:graphicData uri="http://schemas.openxmlformats.org/presentationml/2006/ole">
            <p:oleObj spid="_x0000_s97282" name="Document" r:id="rId4" imgW="723900" imgH="635000" progId="Word.Document.12">
              <p:link updateAutomatic="1"/>
            </p:oleObj>
          </a:graphicData>
        </a:graphic>
      </p:graphicFrame>
      <p:graphicFrame>
        <p:nvGraphicFramePr>
          <p:cNvPr id="97283" name="Object 3"/>
          <p:cNvGraphicFramePr>
            <a:graphicFrameLocks noChangeAspect="1"/>
          </p:cNvGraphicFramePr>
          <p:nvPr/>
        </p:nvGraphicFramePr>
        <p:xfrm>
          <a:off x="7199313" y="2459038"/>
          <a:ext cx="835025" cy="1039812"/>
        </p:xfrm>
        <a:graphic>
          <a:graphicData uri="http://schemas.openxmlformats.org/presentationml/2006/ole">
            <p:oleObj spid="_x0000_s97283" name="Document" r:id="rId5" imgW="495300" imgH="469900" progId="Word.Document.12">
              <p:link updateAutomatic="1"/>
            </p:oleObj>
          </a:graphicData>
        </a:graphic>
      </p:graphicFrame>
      <p:graphicFrame>
        <p:nvGraphicFramePr>
          <p:cNvPr id="97284" name="Object 4"/>
          <p:cNvGraphicFramePr>
            <a:graphicFrameLocks noChangeAspect="1"/>
          </p:cNvGraphicFramePr>
          <p:nvPr/>
        </p:nvGraphicFramePr>
        <p:xfrm>
          <a:off x="971550" y="5975350"/>
          <a:ext cx="800100" cy="749300"/>
        </p:xfrm>
        <a:graphic>
          <a:graphicData uri="http://schemas.openxmlformats.org/presentationml/2006/ole">
            <p:oleObj spid="_x0000_s97284" name="Document" r:id="rId6" imgW="800100" imgH="749300" progId="Word.Document.12">
              <p:link updateAutomatic="1"/>
            </p:oleObj>
          </a:graphicData>
        </a:graphic>
      </p:graphicFrame>
      <p:graphicFrame>
        <p:nvGraphicFramePr>
          <p:cNvPr id="97285" name="Object 5"/>
          <p:cNvGraphicFramePr>
            <a:graphicFrameLocks noChangeAspect="1"/>
          </p:cNvGraphicFramePr>
          <p:nvPr/>
        </p:nvGraphicFramePr>
        <p:xfrm>
          <a:off x="7845425" y="5759450"/>
          <a:ext cx="788988" cy="923925"/>
        </p:xfrm>
        <a:graphic>
          <a:graphicData uri="http://schemas.openxmlformats.org/presentationml/2006/ole">
            <p:oleObj spid="_x0000_s97285" name="Document" r:id="rId7" imgW="368300" imgH="431800" progId="Word.Document.12">
              <p:link updateAutomatic="1"/>
            </p:oleObj>
          </a:graphicData>
        </a:graphic>
      </p:graphicFrame>
      <p:graphicFrame>
        <p:nvGraphicFramePr>
          <p:cNvPr id="97286" name="Object 6"/>
          <p:cNvGraphicFramePr>
            <a:graphicFrameLocks noChangeAspect="1"/>
          </p:cNvGraphicFramePr>
          <p:nvPr/>
        </p:nvGraphicFramePr>
        <p:xfrm>
          <a:off x="336550" y="1943100"/>
          <a:ext cx="1327150" cy="796925"/>
        </p:xfrm>
        <a:graphic>
          <a:graphicData uri="http://schemas.openxmlformats.org/presentationml/2006/ole">
            <p:oleObj spid="_x0000_s97286" name="Document" r:id="rId8" imgW="698500" imgH="419100" progId="Word.Document.12">
              <p:link updateAutomatic="1"/>
            </p:oleObj>
          </a:graphicData>
        </a:graphic>
      </p:graphicFrame>
      <p:pic>
        <p:nvPicPr>
          <p:cNvPr id="97297" name="Picture 18" descr="Picture 3.png"/>
          <p:cNvPicPr>
            <a:picLocks noChangeAspect="1"/>
          </p:cNvPicPr>
          <p:nvPr/>
        </p:nvPicPr>
        <p:blipFill>
          <a:blip r:embed="rId9"/>
          <a:srcRect/>
          <a:stretch>
            <a:fillRect/>
          </a:stretch>
        </p:blipFill>
        <p:spPr bwMode="auto">
          <a:xfrm>
            <a:off x="7185025" y="4189413"/>
            <a:ext cx="1044575" cy="904875"/>
          </a:xfrm>
          <a:prstGeom prst="rect">
            <a:avLst/>
          </a:prstGeom>
          <a:noFill/>
          <a:ln w="9525">
            <a:noFill/>
            <a:miter lim="800000"/>
            <a:headEnd/>
            <a:tailEnd/>
          </a:ln>
        </p:spPr>
      </p:pic>
      <p:pic>
        <p:nvPicPr>
          <p:cNvPr id="97298" name="Picture 19" descr="Picture 4.png"/>
          <p:cNvPicPr>
            <a:picLocks noChangeAspect="1"/>
          </p:cNvPicPr>
          <p:nvPr/>
        </p:nvPicPr>
        <p:blipFill>
          <a:blip r:embed="rId10"/>
          <a:srcRect/>
          <a:stretch>
            <a:fillRect/>
          </a:stretch>
        </p:blipFill>
        <p:spPr bwMode="auto">
          <a:xfrm>
            <a:off x="8128000" y="4235450"/>
            <a:ext cx="1003300" cy="125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81000" y="228600"/>
            <a:ext cx="8397875" cy="6278641"/>
          </a:xfrm>
          <a:prstGeom prst="rect">
            <a:avLst/>
          </a:prstGeom>
          <a:noFill/>
          <a:ln w="9525">
            <a:noFill/>
            <a:miter lim="800000"/>
            <a:headEnd/>
            <a:tailEnd/>
          </a:ln>
        </p:spPr>
        <p:txBody>
          <a:bodyPr>
            <a:prstTxWarp prst="textNoShape">
              <a:avLst/>
            </a:prstTxWarp>
            <a:spAutoFit/>
          </a:bodyPr>
          <a:lstStyle/>
          <a:p>
            <a:pPr marL="173038" indent="-173038" algn="ctr"/>
            <a:r>
              <a:rPr lang="en-US" sz="3600" b="1" dirty="0" smtClean="0"/>
              <a:t>Regional Atmospheric</a:t>
            </a:r>
          </a:p>
          <a:p>
            <a:pPr marL="173038" indent="-173038" algn="ctr"/>
            <a:r>
              <a:rPr lang="en-US" sz="3600" b="1" dirty="0" smtClean="0"/>
              <a:t>Chemistry Mechanism, version 2</a:t>
            </a:r>
            <a:endParaRPr lang="en-US" dirty="0" smtClean="0"/>
          </a:p>
          <a:p>
            <a:pPr marL="173038" indent="-173038"/>
            <a:endParaRPr lang="en-US" dirty="0"/>
          </a:p>
          <a:p>
            <a:pPr marL="173038" indent="-173038">
              <a:buFont typeface="Times" pitchFamily="-106" charset="0"/>
              <a:buChar char="•"/>
            </a:pPr>
            <a:r>
              <a:rPr lang="en-US" sz="2400" dirty="0"/>
              <a:t>RACM2 has been developed from RACM1</a:t>
            </a:r>
            <a:r>
              <a:rPr lang="en-US" sz="2400" dirty="0" smtClean="0"/>
              <a:t>.</a:t>
            </a:r>
          </a:p>
          <a:p>
            <a:pPr marL="173038" indent="-173038">
              <a:buFont typeface="Times" pitchFamily="-106" charset="0"/>
              <a:buChar char="•"/>
            </a:pPr>
            <a:endParaRPr lang="en-US" sz="2400" dirty="0" smtClean="0"/>
          </a:p>
          <a:p>
            <a:pPr marL="173038" indent="-173038">
              <a:buFont typeface="Wingdings" pitchFamily="-106" charset="2"/>
              <a:buChar char="Ø"/>
            </a:pPr>
            <a:r>
              <a:rPr lang="en-US" sz="2400" dirty="0" smtClean="0">
                <a:latin typeface="Helvetica" pitchFamily="-106" charset="0"/>
              </a:rPr>
              <a:t>Versions in WRF-</a:t>
            </a:r>
            <a:r>
              <a:rPr lang="en-US" sz="2400" dirty="0" err="1" smtClean="0">
                <a:latin typeface="Helvetica" pitchFamily="-106" charset="0"/>
              </a:rPr>
              <a:t>Chem</a:t>
            </a:r>
            <a:endParaRPr lang="en-US" sz="2400" dirty="0" smtClean="0">
              <a:latin typeface="Helvetica" pitchFamily="-106" charset="0"/>
            </a:endParaRPr>
          </a:p>
          <a:p>
            <a:pPr marL="173038" indent="-173038">
              <a:buFont typeface="Wingdings" pitchFamily="-106" charset="2"/>
              <a:buChar char="Ø"/>
            </a:pPr>
            <a:r>
              <a:rPr lang="en-US" sz="2400" dirty="0" smtClean="0">
                <a:latin typeface="Helvetica" pitchFamily="-106" charset="0"/>
              </a:rPr>
              <a:t>Being Implemented in CMAQ by EPA/RTP</a:t>
            </a:r>
          </a:p>
          <a:p>
            <a:pPr marL="519113" lvl="1"/>
            <a:endParaRPr lang="en-US" sz="2400" dirty="0" smtClean="0"/>
          </a:p>
          <a:p>
            <a:pPr marL="519113" lvl="1"/>
            <a:r>
              <a:rPr lang="en-US" sz="2400" dirty="0" smtClean="0"/>
              <a:t>Contains </a:t>
            </a:r>
            <a:r>
              <a:rPr lang="en-US" sz="2400" dirty="0"/>
              <a:t>a new schemes for</a:t>
            </a:r>
            <a:r>
              <a:rPr lang="en-US" sz="2400" dirty="0" smtClean="0"/>
              <a:t>:</a:t>
            </a:r>
          </a:p>
          <a:p>
            <a:pPr marL="173038" indent="-173038">
              <a:buFont typeface="Times" pitchFamily="-106" charset="0"/>
              <a:buChar char="•"/>
            </a:pPr>
            <a:r>
              <a:rPr lang="en-US" sz="2400" dirty="0"/>
              <a:t>Acetone</a:t>
            </a:r>
          </a:p>
          <a:p>
            <a:pPr marL="173038" indent="-173038">
              <a:buFont typeface="Times" pitchFamily="-106" charset="0"/>
              <a:buChar char="•"/>
            </a:pPr>
            <a:r>
              <a:rPr lang="en-US" sz="2400" dirty="0"/>
              <a:t>Aromatic compounds (based upon Calvert et al. (2002))</a:t>
            </a:r>
          </a:p>
          <a:p>
            <a:pPr marL="173038" indent="-173038">
              <a:buFont typeface="Times" pitchFamily="-106" charset="0"/>
              <a:buChar char="•"/>
            </a:pPr>
            <a:r>
              <a:rPr lang="en-US" sz="2400" dirty="0"/>
              <a:t>Isoprene (based upon Geiger et al. (2003) and improved by adding methyl vinyl </a:t>
            </a:r>
            <a:r>
              <a:rPr lang="en-US" sz="2400" dirty="0" err="1"/>
              <a:t>ketone</a:t>
            </a:r>
            <a:r>
              <a:rPr lang="en-US" sz="2400" dirty="0"/>
              <a:t> explicitly)</a:t>
            </a:r>
          </a:p>
          <a:p>
            <a:pPr marL="173038" indent="-173038">
              <a:buFont typeface="Times" pitchFamily="-106" charset="0"/>
              <a:buChar char="•"/>
            </a:pPr>
            <a:r>
              <a:rPr lang="en-US" sz="2400" dirty="0" err="1">
                <a:sym typeface="Symbol" pitchFamily="-106" charset="2"/>
              </a:rPr>
              <a:t></a:t>
            </a:r>
            <a:r>
              <a:rPr lang="en-US" sz="2400" dirty="0" err="1"/>
              <a:t>-Pinene</a:t>
            </a:r>
            <a:endParaRPr lang="en-US" sz="2400" dirty="0"/>
          </a:p>
          <a:p>
            <a:pPr marL="173038" indent="-173038">
              <a:buFont typeface="Times" pitchFamily="-106" charset="0"/>
              <a:buChar char="•"/>
            </a:pPr>
            <a:r>
              <a:rPr lang="en-US" sz="2400" dirty="0" err="1"/>
              <a:t>d</a:t>
            </a:r>
            <a:r>
              <a:rPr lang="en-US" sz="2400" dirty="0"/>
              <a:t>-Limonene</a:t>
            </a:r>
            <a:endParaRPr lang="en-US" sz="2400" dirty="0" smtClean="0"/>
          </a:p>
          <a:p>
            <a:pPr marL="173038" indent="-173038">
              <a:buFont typeface="Times" pitchFamily="-106" charset="0"/>
              <a:buChar char="•"/>
            </a:pPr>
            <a:r>
              <a:rPr lang="en-US" sz="2400" dirty="0" smtClean="0"/>
              <a:t>118 Chemical Species in 356 Reactions</a:t>
            </a:r>
            <a:endParaRPr lang="en-US" sz="2400" b="1" dirty="0">
              <a:latin typeface="Helvetica" pitchFamily="-10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600" dirty="0" smtClean="0"/>
              <a:t>Ozone for Atmosphere Containing only </a:t>
            </a:r>
            <a:r>
              <a:rPr lang="en-US" sz="3600" dirty="0" err="1" smtClean="0"/>
              <a:t>NO</a:t>
            </a:r>
            <a:r>
              <a:rPr lang="en-US" sz="3600" baseline="-25000" dirty="0" err="1" smtClean="0"/>
              <a:t>x</a:t>
            </a:r>
            <a:endParaRPr lang="en-US" sz="3600" baseline="-25000" dirty="0"/>
          </a:p>
        </p:txBody>
      </p:sp>
      <p:pic>
        <p:nvPicPr>
          <p:cNvPr id="4" name="Picture 3" descr="Picture 1.png"/>
          <p:cNvPicPr>
            <a:picLocks noChangeAspect="1"/>
          </p:cNvPicPr>
          <p:nvPr/>
        </p:nvPicPr>
        <p:blipFill>
          <a:blip r:embed="rId2"/>
          <a:stretch>
            <a:fillRect/>
          </a:stretch>
        </p:blipFill>
        <p:spPr>
          <a:xfrm>
            <a:off x="0" y="762000"/>
            <a:ext cx="9144000" cy="5182019"/>
          </a:xfrm>
          <a:prstGeom prst="rect">
            <a:avLst/>
          </a:prstGeom>
        </p:spPr>
      </p:pic>
      <p:sp>
        <p:nvSpPr>
          <p:cNvPr id="5" name="TextBox 4"/>
          <p:cNvSpPr txBox="1"/>
          <p:nvPr/>
        </p:nvSpPr>
        <p:spPr>
          <a:xfrm>
            <a:off x="0" y="5934670"/>
            <a:ext cx="9144000" cy="923330"/>
          </a:xfrm>
          <a:prstGeom prst="rect">
            <a:avLst/>
          </a:prstGeom>
          <a:solidFill>
            <a:schemeClr val="bg1"/>
          </a:solidFill>
        </p:spPr>
        <p:txBody>
          <a:bodyPr wrap="square" rtlCol="0">
            <a:spAutoFit/>
          </a:bodyPr>
          <a:lstStyle/>
          <a:p>
            <a:r>
              <a:rPr lang="en-US" dirty="0" smtClean="0"/>
              <a:t>Stockwell, W.R., C.V. Lawson and W.S. </a:t>
            </a:r>
            <a:r>
              <a:rPr lang="en-US" dirty="0" err="1" smtClean="0"/>
              <a:t>Goliff</a:t>
            </a:r>
            <a:r>
              <a:rPr lang="en-US" dirty="0" smtClean="0"/>
              <a:t>, A Review of </a:t>
            </a:r>
            <a:r>
              <a:rPr lang="en-US" dirty="0" err="1" smtClean="0"/>
              <a:t>Tropospheric</a:t>
            </a:r>
            <a:r>
              <a:rPr lang="en-US" dirty="0" smtClean="0"/>
              <a:t> Atmospheric Chemistry and Gas-Phase Chemical Mechanisms for Air Quality Modeling, </a:t>
            </a:r>
            <a:r>
              <a:rPr lang="en-US" i="1" dirty="0" smtClean="0"/>
              <a:t>Atmosphere</a:t>
            </a:r>
            <a:r>
              <a:rPr lang="en-US" dirty="0" smtClean="0"/>
              <a:t>, </a:t>
            </a:r>
            <a:r>
              <a:rPr lang="en-US" i="1" dirty="0" smtClean="0"/>
              <a:t>Submitte</a:t>
            </a:r>
            <a:r>
              <a:rPr lang="en-US" dirty="0" smtClean="0"/>
              <a:t>d, June 7, 2011.   (Open Access)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449263" y="1177925"/>
            <a:ext cx="8313737" cy="3478213"/>
          </a:xfrm>
          <a:prstGeom prst="rect">
            <a:avLst/>
          </a:prstGeom>
          <a:noFill/>
          <a:ln w="9525">
            <a:noFill/>
            <a:miter lim="800000"/>
            <a:headEnd/>
            <a:tailEnd/>
          </a:ln>
        </p:spPr>
        <p:txBody>
          <a:bodyPr>
            <a:prstTxWarp prst="textNoShape">
              <a:avLst/>
            </a:prstTxWarp>
            <a:spAutoFit/>
          </a:bodyPr>
          <a:lstStyle/>
          <a:p>
            <a:r>
              <a:rPr lang="en-US"/>
              <a:t>ISO + HO </a:t>
            </a:r>
            <a:r>
              <a:rPr lang="en-US">
                <a:sym typeface="Symbol" pitchFamily="-106" charset="2"/>
              </a:rPr>
              <a:t></a:t>
            </a:r>
            <a:r>
              <a:rPr lang="en-US"/>
              <a:t> 	ISOP</a:t>
            </a:r>
          </a:p>
          <a:p>
            <a:endParaRPr lang="en-US" sz="800"/>
          </a:p>
          <a:p>
            <a:r>
              <a:rPr lang="en-US"/>
              <a:t>ISOP + NO </a:t>
            </a:r>
            <a:r>
              <a:rPr lang="en-US">
                <a:sym typeface="Symbol" pitchFamily="-106" charset="2"/>
              </a:rPr>
              <a:t></a:t>
            </a:r>
            <a:r>
              <a:rPr lang="en-US"/>
              <a:t>	0.95 HO2 + HCHO + 0.42 MACR +</a:t>
            </a:r>
          </a:p>
          <a:p>
            <a:r>
              <a:rPr lang="en-US"/>
              <a:t>                     		0.58 MVK + 0.05 ISON + 0.95 NO2</a:t>
            </a:r>
          </a:p>
          <a:p>
            <a:endParaRPr lang="en-US" sz="800"/>
          </a:p>
          <a:p>
            <a:r>
              <a:rPr lang="en-US"/>
              <a:t>ISOP + HO2 </a:t>
            </a:r>
            <a:r>
              <a:rPr lang="en-US">
                <a:sym typeface="Symbol" pitchFamily="-106" charset="2"/>
              </a:rPr>
              <a:t></a:t>
            </a:r>
            <a:r>
              <a:rPr lang="en-US"/>
              <a:t> 	ISHP </a:t>
            </a:r>
            <a:r>
              <a:rPr lang="en-US">
                <a:sym typeface="Symbol" pitchFamily="-106" charset="2"/>
              </a:rPr>
              <a:t>   MCAR</a:t>
            </a:r>
            <a:endParaRPr lang="en-US"/>
          </a:p>
          <a:p>
            <a:endParaRPr lang="en-US" sz="800"/>
          </a:p>
          <a:p>
            <a:r>
              <a:rPr lang="en-US"/>
              <a:t>ISOP + MO2 </a:t>
            </a:r>
            <a:r>
              <a:rPr lang="en-US">
                <a:sym typeface="Symbol" pitchFamily="-106" charset="2"/>
              </a:rPr>
              <a:t></a:t>
            </a:r>
            <a:r>
              <a:rPr lang="en-US"/>
              <a:t> 	1.50 HCHO + 0.50  HO2 + 0.58 MVK +</a:t>
            </a:r>
          </a:p>
          <a:p>
            <a:r>
              <a:rPr lang="en-US"/>
              <a:t>                        	0.42 MACR   </a:t>
            </a:r>
          </a:p>
          <a:p>
            <a:endParaRPr lang="en-US" sz="800"/>
          </a:p>
          <a:p>
            <a:r>
              <a:rPr lang="en-US"/>
              <a:t>ISOP + ACO3 </a:t>
            </a:r>
            <a:r>
              <a:rPr lang="en-US">
                <a:sym typeface="Symbol" pitchFamily="-106" charset="2"/>
              </a:rPr>
              <a:t></a:t>
            </a:r>
            <a:r>
              <a:rPr lang="en-US"/>
              <a:t> 	0.50 HO2 + 0.50 MO2 + 0.50 ORA2 +</a:t>
            </a:r>
          </a:p>
          <a:p>
            <a:r>
              <a:rPr lang="en-US"/>
              <a:t>			HCHO + 0.42 MACR + 0.58 MVK</a:t>
            </a:r>
          </a:p>
          <a:p>
            <a:endParaRPr lang="en-US" sz="800"/>
          </a:p>
          <a:p>
            <a:r>
              <a:rPr lang="en-US"/>
              <a:t>ISOP + NO3 </a:t>
            </a:r>
            <a:r>
              <a:rPr lang="en-US">
                <a:sym typeface="Symbol" pitchFamily="-106" charset="2"/>
              </a:rPr>
              <a:t></a:t>
            </a:r>
            <a:r>
              <a:rPr lang="en-US"/>
              <a:t> 	HO2 + HCHO + 0.42 MACR</a:t>
            </a:r>
          </a:p>
          <a:p>
            <a:r>
              <a:rPr lang="en-US"/>
              <a:t>			0.58 MVK + NO2</a:t>
            </a:r>
          </a:p>
        </p:txBody>
      </p:sp>
      <p:sp>
        <p:nvSpPr>
          <p:cNvPr id="128003" name="Text Box 3"/>
          <p:cNvSpPr txBox="1">
            <a:spLocks noChangeArrowheads="1"/>
          </p:cNvSpPr>
          <p:nvPr/>
        </p:nvSpPr>
        <p:spPr bwMode="auto">
          <a:xfrm>
            <a:off x="2917825" y="196850"/>
            <a:ext cx="3025775"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a:t>Isoprene</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12"/>
          <p:cNvPicPr>
            <a:picLocks noChangeAspect="1"/>
          </p:cNvPicPr>
          <p:nvPr/>
        </p:nvPicPr>
        <p:blipFill>
          <a:blip r:embed="rId3"/>
          <a:srcRect/>
          <a:stretch>
            <a:fillRect/>
          </a:stretch>
        </p:blipFill>
        <p:spPr bwMode="auto">
          <a:xfrm>
            <a:off x="307975" y="1133475"/>
            <a:ext cx="5638800" cy="5486400"/>
          </a:xfrm>
          <a:prstGeom prst="rect">
            <a:avLst/>
          </a:prstGeom>
          <a:noFill/>
          <a:ln w="9525">
            <a:noFill/>
            <a:miter lim="800000"/>
            <a:headEnd/>
            <a:tailEnd/>
          </a:ln>
        </p:spPr>
      </p:pic>
      <p:pic>
        <p:nvPicPr>
          <p:cNvPr id="13315" name="Picture 20"/>
          <p:cNvPicPr>
            <a:picLocks noChangeAspect="1"/>
          </p:cNvPicPr>
          <p:nvPr/>
        </p:nvPicPr>
        <p:blipFill>
          <a:blip r:embed="rId4"/>
          <a:srcRect/>
          <a:stretch>
            <a:fillRect/>
          </a:stretch>
        </p:blipFill>
        <p:spPr bwMode="auto">
          <a:xfrm>
            <a:off x="4432300" y="1133475"/>
            <a:ext cx="5367338" cy="4835525"/>
          </a:xfrm>
          <a:prstGeom prst="rect">
            <a:avLst/>
          </a:prstGeom>
          <a:noFill/>
          <a:ln w="9525">
            <a:noFill/>
            <a:miter lim="800000"/>
            <a:headEnd/>
            <a:tailEnd/>
          </a:ln>
        </p:spPr>
      </p:pic>
      <p:sp>
        <p:nvSpPr>
          <p:cNvPr id="13316" name="TextBox 21"/>
          <p:cNvSpPr txBox="1">
            <a:spLocks noChangeArrowheads="1"/>
          </p:cNvSpPr>
          <p:nvPr/>
        </p:nvSpPr>
        <p:spPr bwMode="auto">
          <a:xfrm>
            <a:off x="1514475" y="327025"/>
            <a:ext cx="5692775" cy="584200"/>
          </a:xfrm>
          <a:prstGeom prst="rect">
            <a:avLst/>
          </a:prstGeom>
          <a:noFill/>
          <a:ln w="9525">
            <a:noFill/>
            <a:miter lim="800000"/>
            <a:headEnd/>
            <a:tailEnd/>
          </a:ln>
        </p:spPr>
        <p:txBody>
          <a:bodyPr wrap="none">
            <a:prstTxWarp prst="textNoShape">
              <a:avLst/>
            </a:prstTxWarp>
            <a:spAutoFit/>
          </a:bodyPr>
          <a:lstStyle/>
          <a:p>
            <a:r>
              <a:rPr lang="en-US" sz="3200" b="1" u="sng"/>
              <a:t>Base Case Initial Conditions</a:t>
            </a:r>
          </a:p>
        </p:txBody>
      </p:sp>
      <p:cxnSp>
        <p:nvCxnSpPr>
          <p:cNvPr id="24" name="Straight Connector 23"/>
          <p:cNvCxnSpPr/>
          <p:nvPr/>
        </p:nvCxnSpPr>
        <p:spPr>
          <a:xfrm rot="5400000">
            <a:off x="1701007" y="3653631"/>
            <a:ext cx="5486400" cy="1587"/>
          </a:xfrm>
          <a:prstGeom prst="line">
            <a:avLst/>
          </a:prstGeom>
          <a:ln w="76200" cmpd="sng">
            <a:solidFill>
              <a:srgbClr val="FF66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9" name="TextBox 1"/>
          <p:cNvSpPr txBox="1">
            <a:spLocks noChangeArrowheads="1"/>
          </p:cNvSpPr>
          <p:nvPr/>
        </p:nvSpPr>
        <p:spPr bwMode="auto">
          <a:xfrm>
            <a:off x="825500" y="-14288"/>
            <a:ext cx="7493000" cy="585788"/>
          </a:xfrm>
          <a:prstGeom prst="rect">
            <a:avLst/>
          </a:prstGeom>
          <a:noFill/>
          <a:ln w="9525">
            <a:noFill/>
            <a:miter lim="800000"/>
            <a:headEnd/>
            <a:tailEnd/>
          </a:ln>
        </p:spPr>
        <p:txBody>
          <a:bodyPr wrap="none">
            <a:prstTxWarp prst="textNoShape">
              <a:avLst/>
            </a:prstTxWarp>
            <a:spAutoFit/>
          </a:bodyPr>
          <a:lstStyle/>
          <a:p>
            <a:r>
              <a:rPr lang="en-US" sz="3200" b="1"/>
              <a:t>Organic Initial Conditions = 200 ppbC</a:t>
            </a:r>
          </a:p>
        </p:txBody>
      </p:sp>
      <p:sp>
        <p:nvSpPr>
          <p:cNvPr id="40" name="Rectangle 39"/>
          <p:cNvSpPr/>
          <p:nvPr/>
        </p:nvSpPr>
        <p:spPr>
          <a:xfrm>
            <a:off x="0" y="515938"/>
            <a:ext cx="9324975" cy="6311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cs typeface="Arial"/>
            </a:endParaRPr>
          </a:p>
        </p:txBody>
      </p:sp>
      <p:pic>
        <p:nvPicPr>
          <p:cNvPr id="23561" name="Picture 19"/>
          <p:cNvPicPr>
            <a:picLocks noChangeAspect="1"/>
          </p:cNvPicPr>
          <p:nvPr/>
        </p:nvPicPr>
        <p:blipFill>
          <a:blip r:embed="rId3"/>
          <a:srcRect/>
          <a:stretch>
            <a:fillRect/>
          </a:stretch>
        </p:blipFill>
        <p:spPr bwMode="auto">
          <a:xfrm>
            <a:off x="465138" y="830263"/>
            <a:ext cx="9490075" cy="5715000"/>
          </a:xfrm>
          <a:prstGeom prst="rect">
            <a:avLst/>
          </a:prstGeom>
          <a:noFill/>
          <a:ln w="9525">
            <a:noFill/>
            <a:miter lim="800000"/>
            <a:headEnd/>
            <a:tailEnd/>
          </a:ln>
        </p:spPr>
      </p:pic>
      <p:sp>
        <p:nvSpPr>
          <p:cNvPr id="41" name="Rectangle 40"/>
          <p:cNvSpPr/>
          <p:nvPr/>
        </p:nvSpPr>
        <p:spPr>
          <a:xfrm>
            <a:off x="8091488" y="1350963"/>
            <a:ext cx="1676400" cy="4873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4"/>
          <p:cNvSpPr txBox="1">
            <a:spLocks/>
          </p:cNvSpPr>
          <p:nvPr/>
        </p:nvSpPr>
        <p:spPr>
          <a:xfrm>
            <a:off x="6440488" y="1787525"/>
            <a:ext cx="1660525" cy="641350"/>
          </a:xfrm>
          <a:prstGeom prst="rect">
            <a:avLst/>
          </a:prstGeom>
        </p:spPr>
        <p:txBody>
          <a:bodyPr anchor="ctr">
            <a:normAutofit/>
          </a:bodyPr>
          <a:lstStyle/>
          <a:p>
            <a:pPr fontAlgn="auto">
              <a:spcAft>
                <a:spcPts val="0"/>
              </a:spcAft>
              <a:defRPr/>
            </a:pPr>
            <a:r>
              <a:rPr lang="en-US" sz="3200" dirty="0" err="1">
                <a:latin typeface="Arial"/>
                <a:ea typeface="+mj-ea"/>
                <a:cs typeface="Arial"/>
              </a:rPr>
              <a:t>Alkanes</a:t>
            </a:r>
            <a:endParaRPr lang="en-US" sz="3200" dirty="0">
              <a:latin typeface="Arial"/>
              <a:ea typeface="+mj-ea"/>
              <a:cs typeface="Arial"/>
            </a:endParaRPr>
          </a:p>
        </p:txBody>
      </p:sp>
      <p:graphicFrame>
        <p:nvGraphicFramePr>
          <p:cNvPr id="23554" name="Object 2"/>
          <p:cNvGraphicFramePr>
            <a:graphicFrameLocks noChangeAspect="1"/>
          </p:cNvGraphicFramePr>
          <p:nvPr/>
        </p:nvGraphicFramePr>
        <p:xfrm>
          <a:off x="6867525" y="2665413"/>
          <a:ext cx="1223963" cy="1073150"/>
        </p:xfrm>
        <a:graphic>
          <a:graphicData uri="http://schemas.openxmlformats.org/presentationml/2006/ole">
            <p:oleObj spid="_x0000_s162818" name="Document" r:id="rId4" imgW="723900" imgH="635000" progId="Word.Document.12">
              <p:link updateAutomatic="1"/>
            </p:oleObj>
          </a:graphicData>
        </a:graphic>
      </p:graphicFrame>
      <p:sp>
        <p:nvSpPr>
          <p:cNvPr id="7" name="Title 4"/>
          <p:cNvSpPr txBox="1">
            <a:spLocks/>
          </p:cNvSpPr>
          <p:nvPr/>
        </p:nvSpPr>
        <p:spPr>
          <a:xfrm>
            <a:off x="5984875" y="5218113"/>
            <a:ext cx="1658938" cy="642937"/>
          </a:xfrm>
          <a:prstGeom prst="rect">
            <a:avLst/>
          </a:prstGeom>
        </p:spPr>
        <p:txBody>
          <a:bodyPr anchor="ctr">
            <a:normAutofit/>
          </a:bodyPr>
          <a:lstStyle/>
          <a:p>
            <a:pPr fontAlgn="auto">
              <a:spcAft>
                <a:spcPts val="0"/>
              </a:spcAft>
              <a:defRPr/>
            </a:pPr>
            <a:r>
              <a:rPr lang="en-US" sz="3200" dirty="0">
                <a:latin typeface="Arial"/>
                <a:ea typeface="+mj-ea"/>
                <a:cs typeface="Arial"/>
              </a:rPr>
              <a:t>Alkenes</a:t>
            </a:r>
          </a:p>
        </p:txBody>
      </p:sp>
      <p:sp>
        <p:nvSpPr>
          <p:cNvPr id="8" name="Title 4"/>
          <p:cNvSpPr txBox="1">
            <a:spLocks/>
          </p:cNvSpPr>
          <p:nvPr/>
        </p:nvSpPr>
        <p:spPr>
          <a:xfrm>
            <a:off x="4933950" y="5957888"/>
            <a:ext cx="1658938" cy="642937"/>
          </a:xfrm>
          <a:prstGeom prst="rect">
            <a:avLst/>
          </a:prstGeom>
        </p:spPr>
        <p:txBody>
          <a:bodyPr anchor="ctr">
            <a:normAutofit/>
          </a:bodyPr>
          <a:lstStyle/>
          <a:p>
            <a:pPr fontAlgn="auto">
              <a:spcAft>
                <a:spcPts val="0"/>
              </a:spcAft>
              <a:defRPr/>
            </a:pPr>
            <a:r>
              <a:rPr lang="en-US" sz="3200" dirty="0">
                <a:latin typeface="Arial"/>
                <a:ea typeface="+mj-ea"/>
                <a:cs typeface="Arial"/>
              </a:rPr>
              <a:t>Alkynes</a:t>
            </a:r>
          </a:p>
        </p:txBody>
      </p:sp>
      <p:graphicFrame>
        <p:nvGraphicFramePr>
          <p:cNvPr id="23555" name="Object 3"/>
          <p:cNvGraphicFramePr>
            <a:graphicFrameLocks noChangeAspect="1"/>
          </p:cNvGraphicFramePr>
          <p:nvPr/>
        </p:nvGraphicFramePr>
        <p:xfrm>
          <a:off x="7643813" y="5176838"/>
          <a:ext cx="1203325" cy="838200"/>
        </p:xfrm>
        <a:graphic>
          <a:graphicData uri="http://schemas.openxmlformats.org/presentationml/2006/ole">
            <p:oleObj spid="_x0000_s162819" name="Document" r:id="rId5" imgW="495300" imgH="469900" progId="Word.Document.12">
              <p:link updateAutomatic="1"/>
            </p:oleObj>
          </a:graphicData>
        </a:graphic>
      </p:graphicFrame>
      <p:sp>
        <p:nvSpPr>
          <p:cNvPr id="10" name="Title 4"/>
          <p:cNvSpPr txBox="1">
            <a:spLocks/>
          </p:cNvSpPr>
          <p:nvPr/>
        </p:nvSpPr>
        <p:spPr>
          <a:xfrm>
            <a:off x="584200" y="5275263"/>
            <a:ext cx="2119313" cy="642937"/>
          </a:xfrm>
          <a:prstGeom prst="rect">
            <a:avLst/>
          </a:prstGeom>
        </p:spPr>
        <p:txBody>
          <a:bodyPr anchor="ctr">
            <a:normAutofit/>
          </a:bodyPr>
          <a:lstStyle/>
          <a:p>
            <a:pPr fontAlgn="auto">
              <a:spcAft>
                <a:spcPts val="0"/>
              </a:spcAft>
              <a:defRPr/>
            </a:pPr>
            <a:r>
              <a:rPr lang="en-US" sz="3200" dirty="0">
                <a:latin typeface="Arial"/>
                <a:ea typeface="+mj-ea"/>
                <a:cs typeface="Arial"/>
              </a:rPr>
              <a:t>Aromatics</a:t>
            </a:r>
          </a:p>
        </p:txBody>
      </p:sp>
      <p:graphicFrame>
        <p:nvGraphicFramePr>
          <p:cNvPr id="23556" name="Object 4"/>
          <p:cNvGraphicFramePr>
            <a:graphicFrameLocks noChangeAspect="1"/>
          </p:cNvGraphicFramePr>
          <p:nvPr/>
        </p:nvGraphicFramePr>
        <p:xfrm>
          <a:off x="1143000" y="5903913"/>
          <a:ext cx="788988" cy="923925"/>
        </p:xfrm>
        <a:graphic>
          <a:graphicData uri="http://schemas.openxmlformats.org/presentationml/2006/ole">
            <p:oleObj spid="_x0000_s162820" name="Document" r:id="rId6" imgW="368300" imgH="431800" progId="Word.Document.12">
              <p:link updateAutomatic="1"/>
            </p:oleObj>
          </a:graphicData>
        </a:graphic>
      </p:graphicFrame>
      <p:sp>
        <p:nvSpPr>
          <p:cNvPr id="12" name="Title 4"/>
          <p:cNvSpPr txBox="1">
            <a:spLocks/>
          </p:cNvSpPr>
          <p:nvPr/>
        </p:nvSpPr>
        <p:spPr>
          <a:xfrm>
            <a:off x="465138" y="1312863"/>
            <a:ext cx="2290762" cy="641350"/>
          </a:xfrm>
          <a:prstGeom prst="rect">
            <a:avLst/>
          </a:prstGeom>
        </p:spPr>
        <p:txBody>
          <a:bodyPr anchor="ctr"/>
          <a:lstStyle/>
          <a:p>
            <a:pPr fontAlgn="auto">
              <a:spcAft>
                <a:spcPts val="0"/>
              </a:spcAft>
              <a:defRPr/>
            </a:pPr>
            <a:r>
              <a:rPr lang="en-US" sz="3200" dirty="0" err="1">
                <a:latin typeface="Arial"/>
                <a:ea typeface="+mj-ea"/>
                <a:cs typeface="Arial"/>
              </a:rPr>
              <a:t>Aldehydes</a:t>
            </a:r>
            <a:endParaRPr lang="en-US" sz="3200" dirty="0">
              <a:latin typeface="Arial"/>
              <a:ea typeface="+mj-ea"/>
              <a:cs typeface="Arial"/>
            </a:endParaRPr>
          </a:p>
        </p:txBody>
      </p:sp>
      <p:pic>
        <p:nvPicPr>
          <p:cNvPr id="23568" name="Picture 18" descr="Picture 3.png"/>
          <p:cNvPicPr>
            <a:picLocks noChangeAspect="1"/>
          </p:cNvPicPr>
          <p:nvPr/>
        </p:nvPicPr>
        <p:blipFill>
          <a:blip r:embed="rId7"/>
          <a:srcRect/>
          <a:stretch>
            <a:fillRect/>
          </a:stretch>
        </p:blipFill>
        <p:spPr bwMode="auto">
          <a:xfrm>
            <a:off x="590550" y="3265488"/>
            <a:ext cx="1044575" cy="904875"/>
          </a:xfrm>
          <a:prstGeom prst="rect">
            <a:avLst/>
          </a:prstGeom>
          <a:noFill/>
          <a:ln w="9525">
            <a:noFill/>
            <a:miter lim="800000"/>
            <a:headEnd/>
            <a:tailEnd/>
          </a:ln>
        </p:spPr>
      </p:pic>
      <p:pic>
        <p:nvPicPr>
          <p:cNvPr id="23569" name="Picture 19" descr="Picture 4.png"/>
          <p:cNvPicPr>
            <a:picLocks noChangeAspect="1"/>
          </p:cNvPicPr>
          <p:nvPr/>
        </p:nvPicPr>
        <p:blipFill>
          <a:blip r:embed="rId8"/>
          <a:srcRect/>
          <a:stretch>
            <a:fillRect/>
          </a:stretch>
        </p:blipFill>
        <p:spPr bwMode="auto">
          <a:xfrm>
            <a:off x="631825" y="4048125"/>
            <a:ext cx="1003300" cy="1257300"/>
          </a:xfrm>
          <a:prstGeom prst="rect">
            <a:avLst/>
          </a:prstGeom>
          <a:noFill/>
          <a:ln w="9525">
            <a:noFill/>
            <a:miter lim="800000"/>
            <a:headEnd/>
            <a:tailEnd/>
          </a:ln>
        </p:spPr>
      </p:pic>
      <p:graphicFrame>
        <p:nvGraphicFramePr>
          <p:cNvPr id="23557" name="Object 5"/>
          <p:cNvGraphicFramePr>
            <a:graphicFrameLocks noChangeAspect="1"/>
          </p:cNvGraphicFramePr>
          <p:nvPr/>
        </p:nvGraphicFramePr>
        <p:xfrm>
          <a:off x="854075" y="1857375"/>
          <a:ext cx="800100" cy="749300"/>
        </p:xfrm>
        <a:graphic>
          <a:graphicData uri="http://schemas.openxmlformats.org/presentationml/2006/ole">
            <p:oleObj spid="_x0000_s162821" name="Document" r:id="rId9" imgW="800100" imgH="749300" progId="Word.Document.12">
              <p:link updateAutomatic="1"/>
            </p:oleObj>
          </a:graphicData>
        </a:graphic>
      </p:graphicFrame>
      <p:sp>
        <p:nvSpPr>
          <p:cNvPr id="13" name="Title 4"/>
          <p:cNvSpPr txBox="1">
            <a:spLocks/>
          </p:cNvSpPr>
          <p:nvPr/>
        </p:nvSpPr>
        <p:spPr>
          <a:xfrm>
            <a:off x="134938" y="2665413"/>
            <a:ext cx="1958975" cy="641350"/>
          </a:xfrm>
          <a:prstGeom prst="rect">
            <a:avLst/>
          </a:prstGeom>
        </p:spPr>
        <p:txBody>
          <a:bodyPr anchor="ctr">
            <a:normAutofit/>
          </a:bodyPr>
          <a:lstStyle/>
          <a:p>
            <a:pPr fontAlgn="auto">
              <a:spcAft>
                <a:spcPts val="0"/>
              </a:spcAft>
              <a:defRPr/>
            </a:pPr>
            <a:r>
              <a:rPr lang="en-US" sz="3200" dirty="0">
                <a:latin typeface="Arial"/>
                <a:ea typeface="+mj-ea"/>
                <a:cs typeface="Arial"/>
              </a:rPr>
              <a:t>Biogenic</a:t>
            </a:r>
          </a:p>
        </p:txBody>
      </p:sp>
      <p:graphicFrame>
        <p:nvGraphicFramePr>
          <p:cNvPr id="23558" name="Object 6"/>
          <p:cNvGraphicFramePr>
            <a:graphicFrameLocks noChangeAspect="1"/>
          </p:cNvGraphicFramePr>
          <p:nvPr/>
        </p:nvGraphicFramePr>
        <p:xfrm>
          <a:off x="725488" y="515938"/>
          <a:ext cx="1327150" cy="796925"/>
        </p:xfrm>
        <a:graphic>
          <a:graphicData uri="http://schemas.openxmlformats.org/presentationml/2006/ole">
            <p:oleObj spid="_x0000_s162822" name="Document" r:id="rId10" imgW="698500" imgH="419100" progId="Word.Document.12">
              <p:link updateAutomatic="1"/>
            </p:oleObj>
          </a:graphicData>
        </a:graphic>
      </p:graphicFrame>
      <p:sp>
        <p:nvSpPr>
          <p:cNvPr id="17" name="Title 4"/>
          <p:cNvSpPr txBox="1">
            <a:spLocks/>
          </p:cNvSpPr>
          <p:nvPr/>
        </p:nvSpPr>
        <p:spPr>
          <a:xfrm>
            <a:off x="2057400" y="709613"/>
            <a:ext cx="1925638" cy="641350"/>
          </a:xfrm>
          <a:prstGeom prst="rect">
            <a:avLst/>
          </a:prstGeom>
        </p:spPr>
        <p:txBody>
          <a:bodyPr anchor="ctr"/>
          <a:lstStyle/>
          <a:p>
            <a:pPr fontAlgn="auto">
              <a:spcAft>
                <a:spcPts val="0"/>
              </a:spcAft>
              <a:defRPr/>
            </a:pPr>
            <a:r>
              <a:rPr lang="en-US" sz="3200" dirty="0">
                <a:latin typeface="Arial"/>
                <a:ea typeface="+mj-ea"/>
                <a:cs typeface="Arial"/>
              </a:rPr>
              <a:t>K</a:t>
            </a:r>
            <a:r>
              <a:rPr lang="en-US" sz="3200" dirty="0" err="1">
                <a:latin typeface="Arial"/>
                <a:ea typeface="+mj-ea"/>
                <a:cs typeface="Arial"/>
              </a:rPr>
              <a:t>etones</a:t>
            </a:r>
            <a:endParaRPr lang="en-US" sz="3200" dirty="0">
              <a:latin typeface="Arial"/>
              <a:ea typeface="+mj-ea"/>
              <a:cs typeface="Arial"/>
            </a:endParaRPr>
          </a:p>
        </p:txBody>
      </p:sp>
      <p:sp>
        <p:nvSpPr>
          <p:cNvPr id="21" name="Title 4"/>
          <p:cNvSpPr txBox="1">
            <a:spLocks/>
          </p:cNvSpPr>
          <p:nvPr/>
        </p:nvSpPr>
        <p:spPr>
          <a:xfrm>
            <a:off x="4432300" y="585788"/>
            <a:ext cx="4713288" cy="641350"/>
          </a:xfrm>
          <a:prstGeom prst="rect">
            <a:avLst/>
          </a:prstGeom>
        </p:spPr>
        <p:txBody>
          <a:bodyPr anchor="ctr"/>
          <a:lstStyle/>
          <a:p>
            <a:pPr fontAlgn="auto">
              <a:spcAft>
                <a:spcPts val="0"/>
              </a:spcAft>
              <a:defRPr/>
            </a:pPr>
            <a:r>
              <a:rPr lang="en-US" sz="3200" dirty="0">
                <a:solidFill>
                  <a:srgbClr val="000000"/>
                </a:solidFill>
                <a:latin typeface="Verdana"/>
                <a:ea typeface="Verdana"/>
                <a:cs typeface="Verdana"/>
              </a:rPr>
              <a:t>Alcohols, </a:t>
            </a:r>
            <a:r>
              <a:rPr lang="en-US" sz="3200" dirty="0" err="1">
                <a:solidFill>
                  <a:srgbClr val="000000"/>
                </a:solidFill>
                <a:latin typeface="Verdana"/>
                <a:ea typeface="Verdana"/>
                <a:cs typeface="Verdana"/>
              </a:rPr>
              <a:t>Dicarbonyls</a:t>
            </a:r>
            <a:endParaRPr lang="en-US" sz="3200" dirty="0">
              <a:latin typeface="Arial"/>
              <a:ea typeface="+mj-ea"/>
              <a:cs typeface="Arial"/>
            </a:endParaRPr>
          </a:p>
        </p:txBody>
      </p:sp>
      <p:cxnSp>
        <p:nvCxnSpPr>
          <p:cNvPr id="23" name="Straight Connector 22"/>
          <p:cNvCxnSpPr/>
          <p:nvPr/>
        </p:nvCxnSpPr>
        <p:spPr>
          <a:xfrm rot="5400000">
            <a:off x="4180681" y="975519"/>
            <a:ext cx="312738" cy="19050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itle 4"/>
          <p:cNvSpPr txBox="1">
            <a:spLocks/>
          </p:cNvSpPr>
          <p:nvPr/>
        </p:nvSpPr>
        <p:spPr>
          <a:xfrm>
            <a:off x="5086350" y="2581275"/>
            <a:ext cx="1011238" cy="641350"/>
          </a:xfrm>
          <a:prstGeom prst="rect">
            <a:avLst/>
          </a:prstGeom>
        </p:spPr>
        <p:txBody>
          <a:bodyPr anchor="ctr">
            <a:normAutofit/>
          </a:bodyPr>
          <a:lstStyle/>
          <a:p>
            <a:pPr fontAlgn="auto">
              <a:spcAft>
                <a:spcPts val="0"/>
              </a:spcAft>
              <a:defRPr/>
            </a:pPr>
            <a:r>
              <a:rPr lang="en-US" sz="3200" dirty="0">
                <a:solidFill>
                  <a:schemeClr val="bg1"/>
                </a:solidFill>
                <a:latin typeface="Arial"/>
                <a:ea typeface="+mj-ea"/>
                <a:cs typeface="Arial"/>
              </a:rPr>
              <a:t>34%</a:t>
            </a:r>
          </a:p>
        </p:txBody>
      </p:sp>
      <p:sp>
        <p:nvSpPr>
          <p:cNvPr id="44" name="Title 4"/>
          <p:cNvSpPr txBox="1">
            <a:spLocks/>
          </p:cNvSpPr>
          <p:nvPr/>
        </p:nvSpPr>
        <p:spPr>
          <a:xfrm>
            <a:off x="4933950" y="4576763"/>
            <a:ext cx="1012825" cy="641350"/>
          </a:xfrm>
          <a:prstGeom prst="rect">
            <a:avLst/>
          </a:prstGeom>
        </p:spPr>
        <p:txBody>
          <a:bodyPr anchor="ctr">
            <a:normAutofit/>
          </a:bodyPr>
          <a:lstStyle/>
          <a:p>
            <a:pPr fontAlgn="auto">
              <a:spcAft>
                <a:spcPts val="0"/>
              </a:spcAft>
              <a:defRPr/>
            </a:pPr>
            <a:r>
              <a:rPr lang="en-US" sz="3200" dirty="0">
                <a:solidFill>
                  <a:schemeClr val="bg1"/>
                </a:solidFill>
                <a:latin typeface="Arial"/>
                <a:ea typeface="+mj-ea"/>
                <a:cs typeface="Arial"/>
              </a:rPr>
              <a:t>10%</a:t>
            </a:r>
          </a:p>
        </p:txBody>
      </p:sp>
      <p:sp>
        <p:nvSpPr>
          <p:cNvPr id="23576" name="Title 4"/>
          <p:cNvSpPr txBox="1">
            <a:spLocks/>
          </p:cNvSpPr>
          <p:nvPr/>
        </p:nvSpPr>
        <p:spPr bwMode="auto">
          <a:xfrm>
            <a:off x="4818063" y="5399088"/>
            <a:ext cx="819150" cy="641350"/>
          </a:xfrm>
          <a:prstGeom prst="rect">
            <a:avLst/>
          </a:prstGeom>
          <a:noFill/>
          <a:ln w="9525">
            <a:noFill/>
            <a:miter lim="800000"/>
            <a:headEnd/>
            <a:tailEnd/>
          </a:ln>
        </p:spPr>
        <p:txBody>
          <a:bodyPr anchor="ctr">
            <a:prstTxWarp prst="textNoShape">
              <a:avLst/>
            </a:prstTxWarp>
          </a:bodyPr>
          <a:lstStyle/>
          <a:p>
            <a:r>
              <a:rPr lang="en-US" sz="3200">
                <a:solidFill>
                  <a:schemeClr val="bg1"/>
                </a:solidFill>
                <a:ea typeface="Arial" pitchFamily="-106" charset="0"/>
                <a:cs typeface="Arial" pitchFamily="-106" charset="0"/>
              </a:rPr>
              <a:t>2%</a:t>
            </a:r>
          </a:p>
        </p:txBody>
      </p:sp>
      <p:sp>
        <p:nvSpPr>
          <p:cNvPr id="46" name="Title 4"/>
          <p:cNvSpPr txBox="1">
            <a:spLocks/>
          </p:cNvSpPr>
          <p:nvPr/>
        </p:nvSpPr>
        <p:spPr>
          <a:xfrm>
            <a:off x="3230563" y="4729163"/>
            <a:ext cx="1011237" cy="641350"/>
          </a:xfrm>
          <a:prstGeom prst="rect">
            <a:avLst/>
          </a:prstGeom>
        </p:spPr>
        <p:txBody>
          <a:bodyPr anchor="ctr">
            <a:normAutofit/>
          </a:bodyPr>
          <a:lstStyle/>
          <a:p>
            <a:pPr fontAlgn="auto">
              <a:spcAft>
                <a:spcPts val="0"/>
              </a:spcAft>
              <a:defRPr/>
            </a:pPr>
            <a:r>
              <a:rPr lang="en-US" sz="3200" dirty="0">
                <a:solidFill>
                  <a:schemeClr val="bg1"/>
                </a:solidFill>
                <a:latin typeface="Arial"/>
                <a:ea typeface="+mj-ea"/>
                <a:cs typeface="Arial"/>
              </a:rPr>
              <a:t>23%</a:t>
            </a:r>
          </a:p>
        </p:txBody>
      </p:sp>
      <p:sp>
        <p:nvSpPr>
          <p:cNvPr id="47" name="Title 4"/>
          <p:cNvSpPr txBox="1">
            <a:spLocks/>
          </p:cNvSpPr>
          <p:nvPr/>
        </p:nvSpPr>
        <p:spPr>
          <a:xfrm>
            <a:off x="2198688" y="2986088"/>
            <a:ext cx="1011237" cy="641350"/>
          </a:xfrm>
          <a:prstGeom prst="rect">
            <a:avLst/>
          </a:prstGeom>
        </p:spPr>
        <p:txBody>
          <a:bodyPr anchor="ctr">
            <a:normAutofit/>
          </a:bodyPr>
          <a:lstStyle/>
          <a:p>
            <a:pPr fontAlgn="auto">
              <a:spcAft>
                <a:spcPts val="0"/>
              </a:spcAft>
              <a:defRPr/>
            </a:pPr>
            <a:r>
              <a:rPr lang="en-US" sz="3200" dirty="0">
                <a:solidFill>
                  <a:schemeClr val="bg1"/>
                </a:solidFill>
                <a:latin typeface="Arial"/>
                <a:ea typeface="+mj-ea"/>
                <a:cs typeface="Arial"/>
              </a:rPr>
              <a:t>18%</a:t>
            </a:r>
          </a:p>
        </p:txBody>
      </p:sp>
      <p:sp>
        <p:nvSpPr>
          <p:cNvPr id="48" name="Title 4"/>
          <p:cNvSpPr txBox="1">
            <a:spLocks/>
          </p:cNvSpPr>
          <p:nvPr/>
        </p:nvSpPr>
        <p:spPr>
          <a:xfrm>
            <a:off x="2676525" y="1758950"/>
            <a:ext cx="858838" cy="641350"/>
          </a:xfrm>
          <a:prstGeom prst="rect">
            <a:avLst/>
          </a:prstGeom>
        </p:spPr>
        <p:txBody>
          <a:bodyPr anchor="ctr">
            <a:normAutofit/>
          </a:bodyPr>
          <a:lstStyle/>
          <a:p>
            <a:pPr fontAlgn="auto">
              <a:spcAft>
                <a:spcPts val="0"/>
              </a:spcAft>
              <a:defRPr/>
            </a:pPr>
            <a:r>
              <a:rPr lang="en-US" sz="3200" dirty="0">
                <a:solidFill>
                  <a:schemeClr val="bg1"/>
                </a:solidFill>
                <a:latin typeface="Arial"/>
                <a:ea typeface="+mj-ea"/>
                <a:cs typeface="Arial"/>
              </a:rPr>
              <a:t>3%</a:t>
            </a:r>
          </a:p>
        </p:txBody>
      </p:sp>
      <p:sp>
        <p:nvSpPr>
          <p:cNvPr id="23580" name="Title 4"/>
          <p:cNvSpPr txBox="1">
            <a:spLocks/>
          </p:cNvSpPr>
          <p:nvPr/>
        </p:nvSpPr>
        <p:spPr bwMode="auto">
          <a:xfrm>
            <a:off x="3400425" y="1465263"/>
            <a:ext cx="858838" cy="641350"/>
          </a:xfrm>
          <a:prstGeom prst="rect">
            <a:avLst/>
          </a:prstGeom>
          <a:noFill/>
          <a:ln w="9525">
            <a:noFill/>
            <a:miter lim="800000"/>
            <a:headEnd/>
            <a:tailEnd/>
          </a:ln>
        </p:spPr>
        <p:txBody>
          <a:bodyPr anchor="ctr">
            <a:prstTxWarp prst="textNoShape">
              <a:avLst/>
            </a:prstTxWarp>
          </a:bodyPr>
          <a:lstStyle/>
          <a:p>
            <a:r>
              <a:rPr lang="en-US" sz="3200">
                <a:solidFill>
                  <a:schemeClr val="bg1"/>
                </a:solidFill>
                <a:ea typeface="Arial" pitchFamily="-106" charset="0"/>
                <a:cs typeface="Arial" pitchFamily="-106" charset="0"/>
              </a:rPr>
              <a:t>9%</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0" y="1103313"/>
            <a:ext cx="9461500" cy="5230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579" name="Picture 23"/>
          <p:cNvPicPr>
            <a:picLocks noChangeAspect="1"/>
          </p:cNvPicPr>
          <p:nvPr/>
        </p:nvPicPr>
        <p:blipFill>
          <a:blip r:embed="rId2"/>
          <a:srcRect/>
          <a:stretch>
            <a:fillRect/>
          </a:stretch>
        </p:blipFill>
        <p:spPr bwMode="auto">
          <a:xfrm>
            <a:off x="1158875" y="1103313"/>
            <a:ext cx="8243888" cy="4965700"/>
          </a:xfrm>
          <a:prstGeom prst="rect">
            <a:avLst/>
          </a:prstGeom>
          <a:noFill/>
          <a:ln w="9525">
            <a:noFill/>
            <a:miter lim="800000"/>
            <a:headEnd/>
            <a:tailEnd/>
          </a:ln>
        </p:spPr>
      </p:pic>
      <p:sp>
        <p:nvSpPr>
          <p:cNvPr id="19" name="Rectangle 18"/>
          <p:cNvSpPr/>
          <p:nvPr/>
        </p:nvSpPr>
        <p:spPr>
          <a:xfrm>
            <a:off x="4241800" y="1371600"/>
            <a:ext cx="841248" cy="35814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540500" y="1371600"/>
            <a:ext cx="841248" cy="35814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09663" y="1103313"/>
            <a:ext cx="1193800" cy="4060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81" name="TextBox 2"/>
          <p:cNvSpPr txBox="1">
            <a:spLocks noChangeArrowheads="1"/>
          </p:cNvSpPr>
          <p:nvPr/>
        </p:nvSpPr>
        <p:spPr bwMode="auto">
          <a:xfrm>
            <a:off x="1109663" y="1103313"/>
            <a:ext cx="1112837" cy="522287"/>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0</a:t>
            </a:r>
            <a:endParaRPr lang="en-US" sz="2800"/>
          </a:p>
        </p:txBody>
      </p:sp>
      <p:sp>
        <p:nvSpPr>
          <p:cNvPr id="24582" name="TextBox 3"/>
          <p:cNvSpPr txBox="1">
            <a:spLocks noChangeArrowheads="1"/>
          </p:cNvSpPr>
          <p:nvPr/>
        </p:nvSpPr>
        <p:spPr bwMode="auto">
          <a:xfrm>
            <a:off x="1109663" y="1692275"/>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-1</a:t>
            </a:r>
            <a:endParaRPr lang="en-US" sz="2800"/>
          </a:p>
        </p:txBody>
      </p:sp>
      <p:sp>
        <p:nvSpPr>
          <p:cNvPr id="24583" name="TextBox 4"/>
          <p:cNvSpPr txBox="1">
            <a:spLocks noChangeArrowheads="1"/>
          </p:cNvSpPr>
          <p:nvPr/>
        </p:nvSpPr>
        <p:spPr bwMode="auto">
          <a:xfrm>
            <a:off x="1109663" y="2281238"/>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-2</a:t>
            </a:r>
            <a:endParaRPr lang="en-US" sz="2800"/>
          </a:p>
        </p:txBody>
      </p:sp>
      <p:sp>
        <p:nvSpPr>
          <p:cNvPr id="24584" name="TextBox 5"/>
          <p:cNvSpPr txBox="1">
            <a:spLocks noChangeArrowheads="1"/>
          </p:cNvSpPr>
          <p:nvPr/>
        </p:nvSpPr>
        <p:spPr bwMode="auto">
          <a:xfrm>
            <a:off x="1109663" y="2871788"/>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-3</a:t>
            </a:r>
            <a:endParaRPr lang="en-US" sz="2800"/>
          </a:p>
        </p:txBody>
      </p:sp>
      <p:sp>
        <p:nvSpPr>
          <p:cNvPr id="24585" name="TextBox 6"/>
          <p:cNvSpPr txBox="1">
            <a:spLocks noChangeArrowheads="1"/>
          </p:cNvSpPr>
          <p:nvPr/>
        </p:nvSpPr>
        <p:spPr bwMode="auto">
          <a:xfrm>
            <a:off x="1109663" y="3460750"/>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-4</a:t>
            </a:r>
            <a:endParaRPr lang="en-US" sz="2800"/>
          </a:p>
        </p:txBody>
      </p:sp>
      <p:sp>
        <p:nvSpPr>
          <p:cNvPr id="24586" name="TextBox 7"/>
          <p:cNvSpPr txBox="1">
            <a:spLocks noChangeArrowheads="1"/>
          </p:cNvSpPr>
          <p:nvPr/>
        </p:nvSpPr>
        <p:spPr bwMode="auto">
          <a:xfrm>
            <a:off x="1109663" y="4051300"/>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-5</a:t>
            </a:r>
            <a:endParaRPr lang="en-US" sz="2800"/>
          </a:p>
        </p:txBody>
      </p:sp>
      <p:sp>
        <p:nvSpPr>
          <p:cNvPr id="24587" name="TextBox 8"/>
          <p:cNvSpPr txBox="1">
            <a:spLocks noChangeArrowheads="1"/>
          </p:cNvSpPr>
          <p:nvPr/>
        </p:nvSpPr>
        <p:spPr bwMode="auto">
          <a:xfrm>
            <a:off x="1109663" y="4640263"/>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-6</a:t>
            </a:r>
            <a:endParaRPr lang="en-US" sz="2800"/>
          </a:p>
        </p:txBody>
      </p:sp>
      <p:sp>
        <p:nvSpPr>
          <p:cNvPr id="24588" name="TextBox 10"/>
          <p:cNvSpPr txBox="1">
            <a:spLocks noChangeArrowheads="1"/>
          </p:cNvSpPr>
          <p:nvPr/>
        </p:nvSpPr>
        <p:spPr bwMode="auto">
          <a:xfrm>
            <a:off x="3200400" y="3048000"/>
            <a:ext cx="800100" cy="584200"/>
          </a:xfrm>
          <a:prstGeom prst="rect">
            <a:avLst/>
          </a:prstGeom>
          <a:noFill/>
          <a:ln w="9525">
            <a:noFill/>
            <a:miter lim="800000"/>
            <a:headEnd/>
            <a:tailEnd/>
          </a:ln>
        </p:spPr>
        <p:txBody>
          <a:bodyPr wrap="none">
            <a:prstTxWarp prst="textNoShape">
              <a:avLst/>
            </a:prstTxWarp>
            <a:spAutoFit/>
          </a:bodyPr>
          <a:lstStyle/>
          <a:p>
            <a:r>
              <a:rPr lang="en-US" sz="3200"/>
              <a:t>HO</a:t>
            </a:r>
          </a:p>
        </p:txBody>
      </p:sp>
      <p:sp>
        <p:nvSpPr>
          <p:cNvPr id="24589" name="TextBox 11"/>
          <p:cNvSpPr txBox="1">
            <a:spLocks noChangeArrowheads="1"/>
          </p:cNvSpPr>
          <p:nvPr/>
        </p:nvSpPr>
        <p:spPr bwMode="auto">
          <a:xfrm>
            <a:off x="3200400" y="1449388"/>
            <a:ext cx="952500" cy="584200"/>
          </a:xfrm>
          <a:prstGeom prst="rect">
            <a:avLst/>
          </a:prstGeom>
          <a:noFill/>
          <a:ln w="9525">
            <a:noFill/>
            <a:miter lim="800000"/>
            <a:headEnd/>
            <a:tailEnd/>
          </a:ln>
        </p:spPr>
        <p:txBody>
          <a:bodyPr wrap="none">
            <a:prstTxWarp prst="textNoShape">
              <a:avLst/>
            </a:prstTxWarp>
            <a:spAutoFit/>
          </a:bodyPr>
          <a:lstStyle/>
          <a:p>
            <a:r>
              <a:rPr lang="en-US" sz="3200" dirty="0"/>
              <a:t>HO</a:t>
            </a:r>
            <a:r>
              <a:rPr lang="en-US" sz="3200" baseline="-25000" dirty="0"/>
              <a:t>2</a:t>
            </a:r>
            <a:endParaRPr lang="en-US" sz="3200" dirty="0"/>
          </a:p>
        </p:txBody>
      </p:sp>
      <p:sp>
        <p:nvSpPr>
          <p:cNvPr id="24590" name="TextBox 13"/>
          <p:cNvSpPr txBox="1">
            <a:spLocks noChangeArrowheads="1"/>
          </p:cNvSpPr>
          <p:nvPr/>
        </p:nvSpPr>
        <p:spPr bwMode="auto">
          <a:xfrm rot="-5400000">
            <a:off x="-940594" y="3090069"/>
            <a:ext cx="3514725" cy="585788"/>
          </a:xfrm>
          <a:prstGeom prst="rect">
            <a:avLst/>
          </a:prstGeom>
          <a:noFill/>
          <a:ln w="9525">
            <a:noFill/>
            <a:miter lim="800000"/>
            <a:headEnd/>
            <a:tailEnd/>
          </a:ln>
        </p:spPr>
        <p:txBody>
          <a:bodyPr wrap="none">
            <a:prstTxWarp prst="textNoShape">
              <a:avLst/>
            </a:prstTxWarp>
            <a:spAutoFit/>
          </a:bodyPr>
          <a:lstStyle/>
          <a:p>
            <a:r>
              <a:rPr lang="en-US" sz="3200"/>
              <a:t>Mixing Ratio (ppb)</a:t>
            </a:r>
          </a:p>
        </p:txBody>
      </p:sp>
      <p:sp>
        <p:nvSpPr>
          <p:cNvPr id="24591" name="TextBox 14"/>
          <p:cNvSpPr txBox="1">
            <a:spLocks noChangeArrowheads="1"/>
          </p:cNvSpPr>
          <p:nvPr/>
        </p:nvSpPr>
        <p:spPr bwMode="auto">
          <a:xfrm>
            <a:off x="3733800" y="5749925"/>
            <a:ext cx="1833563"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a:t>Time (hr)</a:t>
            </a:r>
          </a:p>
        </p:txBody>
      </p:sp>
      <p:sp>
        <p:nvSpPr>
          <p:cNvPr id="24592" name="TextBox 15"/>
          <p:cNvSpPr txBox="1">
            <a:spLocks noChangeArrowheads="1"/>
          </p:cNvSpPr>
          <p:nvPr/>
        </p:nvSpPr>
        <p:spPr bwMode="auto">
          <a:xfrm>
            <a:off x="3194050" y="295275"/>
            <a:ext cx="2755900" cy="584200"/>
          </a:xfrm>
          <a:prstGeom prst="rect">
            <a:avLst/>
          </a:prstGeom>
          <a:noFill/>
          <a:ln w="9525">
            <a:noFill/>
            <a:miter lim="800000"/>
            <a:headEnd/>
            <a:tailEnd/>
          </a:ln>
        </p:spPr>
        <p:txBody>
          <a:bodyPr wrap="none">
            <a:prstTxWarp prst="textNoShape">
              <a:avLst/>
            </a:prstTxWarp>
            <a:spAutoFit/>
          </a:bodyPr>
          <a:lstStyle/>
          <a:p>
            <a:r>
              <a:rPr lang="en-US" sz="3200" b="1"/>
              <a:t>HO</a:t>
            </a:r>
            <a:r>
              <a:rPr lang="en-US" sz="3200" b="1" baseline="-25000"/>
              <a:t>x</a:t>
            </a:r>
            <a:r>
              <a:rPr lang="en-US" sz="3200" b="1"/>
              <a:t> Radicals</a:t>
            </a:r>
          </a:p>
        </p:txBody>
      </p:sp>
      <p:sp>
        <p:nvSpPr>
          <p:cNvPr id="18" name="Rectangle 17"/>
          <p:cNvSpPr/>
          <p:nvPr/>
        </p:nvSpPr>
        <p:spPr>
          <a:xfrm>
            <a:off x="8178800" y="2871788"/>
            <a:ext cx="1074738" cy="1179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920750"/>
            <a:ext cx="9642475" cy="541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5603" name="Picture 12"/>
          <p:cNvPicPr>
            <a:picLocks noChangeAspect="1"/>
          </p:cNvPicPr>
          <p:nvPr/>
        </p:nvPicPr>
        <p:blipFill>
          <a:blip r:embed="rId2"/>
          <a:srcRect/>
          <a:stretch>
            <a:fillRect/>
          </a:stretch>
        </p:blipFill>
        <p:spPr bwMode="auto">
          <a:xfrm>
            <a:off x="1242755" y="935038"/>
            <a:ext cx="8358445" cy="5148262"/>
          </a:xfrm>
          <a:prstGeom prst="rect">
            <a:avLst/>
          </a:prstGeom>
          <a:noFill/>
          <a:ln w="9525">
            <a:noFill/>
            <a:miter lim="800000"/>
            <a:headEnd/>
            <a:tailEnd/>
          </a:ln>
        </p:spPr>
      </p:pic>
      <p:sp>
        <p:nvSpPr>
          <p:cNvPr id="25604" name="TextBox 4"/>
          <p:cNvSpPr txBox="1">
            <a:spLocks noChangeArrowheads="1"/>
          </p:cNvSpPr>
          <p:nvPr/>
        </p:nvSpPr>
        <p:spPr bwMode="auto">
          <a:xfrm rot="-5400000">
            <a:off x="-502444" y="3090069"/>
            <a:ext cx="3514725" cy="585788"/>
          </a:xfrm>
          <a:prstGeom prst="rect">
            <a:avLst/>
          </a:prstGeom>
          <a:solidFill>
            <a:schemeClr val="bg1"/>
          </a:solidFill>
          <a:ln w="9525">
            <a:noFill/>
            <a:miter lim="800000"/>
            <a:headEnd/>
            <a:tailEnd/>
          </a:ln>
        </p:spPr>
        <p:txBody>
          <a:bodyPr wrap="none">
            <a:prstTxWarp prst="textNoShape">
              <a:avLst/>
            </a:prstTxWarp>
            <a:spAutoFit/>
          </a:bodyPr>
          <a:lstStyle/>
          <a:p>
            <a:r>
              <a:rPr lang="en-US" sz="3200"/>
              <a:t>Mixing Ratio (ppb)</a:t>
            </a:r>
          </a:p>
        </p:txBody>
      </p:sp>
      <p:sp>
        <p:nvSpPr>
          <p:cNvPr id="25605" name="TextBox 5"/>
          <p:cNvSpPr txBox="1">
            <a:spLocks noChangeArrowheads="1"/>
          </p:cNvSpPr>
          <p:nvPr/>
        </p:nvSpPr>
        <p:spPr bwMode="auto">
          <a:xfrm>
            <a:off x="3816350" y="5721350"/>
            <a:ext cx="1833563"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a:t>Time (hr)</a:t>
            </a:r>
          </a:p>
        </p:txBody>
      </p:sp>
      <p:sp>
        <p:nvSpPr>
          <p:cNvPr id="7" name="Rectangle 6"/>
          <p:cNvSpPr/>
          <p:nvPr/>
        </p:nvSpPr>
        <p:spPr>
          <a:xfrm>
            <a:off x="8077200" y="2906713"/>
            <a:ext cx="1074738" cy="1179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07" name="TextBox 7"/>
          <p:cNvSpPr txBox="1">
            <a:spLocks noChangeArrowheads="1"/>
          </p:cNvSpPr>
          <p:nvPr/>
        </p:nvSpPr>
        <p:spPr bwMode="auto">
          <a:xfrm>
            <a:off x="22225" y="295275"/>
            <a:ext cx="9239250" cy="584200"/>
          </a:xfrm>
          <a:prstGeom prst="rect">
            <a:avLst/>
          </a:prstGeom>
          <a:noFill/>
          <a:ln w="9525">
            <a:noFill/>
            <a:miter lim="800000"/>
            <a:headEnd/>
            <a:tailEnd/>
          </a:ln>
        </p:spPr>
        <p:txBody>
          <a:bodyPr wrap="none">
            <a:prstTxWarp prst="textNoShape">
              <a:avLst/>
            </a:prstTxWarp>
            <a:spAutoFit/>
          </a:bodyPr>
          <a:lstStyle/>
          <a:p>
            <a:r>
              <a:rPr lang="en-US" sz="3200" b="1"/>
              <a:t>Representative Organic Species Mixing Ratios</a:t>
            </a:r>
          </a:p>
        </p:txBody>
      </p:sp>
      <p:sp>
        <p:nvSpPr>
          <p:cNvPr id="25608" name="TextBox 8"/>
          <p:cNvSpPr txBox="1">
            <a:spLocks noChangeArrowheads="1"/>
          </p:cNvSpPr>
          <p:nvPr/>
        </p:nvSpPr>
        <p:spPr bwMode="auto">
          <a:xfrm>
            <a:off x="4054475" y="4033838"/>
            <a:ext cx="1282700" cy="522287"/>
          </a:xfrm>
          <a:prstGeom prst="rect">
            <a:avLst/>
          </a:prstGeom>
          <a:noFill/>
          <a:ln w="9525">
            <a:noFill/>
            <a:miter lim="800000"/>
            <a:headEnd/>
            <a:tailEnd/>
          </a:ln>
        </p:spPr>
        <p:txBody>
          <a:bodyPr wrap="none">
            <a:prstTxWarp prst="textNoShape">
              <a:avLst/>
            </a:prstTxWarp>
            <a:spAutoFit/>
          </a:bodyPr>
          <a:lstStyle/>
          <a:p>
            <a:r>
              <a:rPr lang="en-US" sz="2800"/>
              <a:t>Alkane</a:t>
            </a:r>
          </a:p>
        </p:txBody>
      </p:sp>
      <p:sp>
        <p:nvSpPr>
          <p:cNvPr id="25609" name="TextBox 9"/>
          <p:cNvSpPr txBox="1">
            <a:spLocks noChangeArrowheads="1"/>
          </p:cNvSpPr>
          <p:nvPr/>
        </p:nvSpPr>
        <p:spPr bwMode="auto">
          <a:xfrm>
            <a:off x="3606800" y="2286000"/>
            <a:ext cx="2479675" cy="522288"/>
          </a:xfrm>
          <a:prstGeom prst="rect">
            <a:avLst/>
          </a:prstGeom>
          <a:noFill/>
          <a:ln w="9525">
            <a:noFill/>
            <a:miter lim="800000"/>
            <a:headEnd/>
            <a:tailEnd/>
          </a:ln>
        </p:spPr>
        <p:txBody>
          <a:bodyPr wrap="none">
            <a:prstTxWarp prst="textNoShape">
              <a:avLst/>
            </a:prstTxWarp>
            <a:spAutoFit/>
          </a:bodyPr>
          <a:lstStyle/>
          <a:p>
            <a:r>
              <a:rPr lang="en-US" sz="2800"/>
              <a:t>Formaldehyde</a:t>
            </a:r>
          </a:p>
        </p:txBody>
      </p:sp>
      <p:sp>
        <p:nvSpPr>
          <p:cNvPr id="25610" name="TextBox 10"/>
          <p:cNvSpPr txBox="1">
            <a:spLocks noChangeArrowheads="1"/>
          </p:cNvSpPr>
          <p:nvPr/>
        </p:nvSpPr>
        <p:spPr bwMode="auto">
          <a:xfrm>
            <a:off x="2501900" y="4408488"/>
            <a:ext cx="1441450" cy="523875"/>
          </a:xfrm>
          <a:prstGeom prst="rect">
            <a:avLst/>
          </a:prstGeom>
          <a:noFill/>
          <a:ln w="9525">
            <a:noFill/>
            <a:miter lim="800000"/>
            <a:headEnd/>
            <a:tailEnd/>
          </a:ln>
        </p:spPr>
        <p:txBody>
          <a:bodyPr wrap="none">
            <a:prstTxWarp prst="textNoShape">
              <a:avLst/>
            </a:prstTxWarp>
            <a:spAutoFit/>
          </a:bodyPr>
          <a:lstStyle/>
          <a:p>
            <a:r>
              <a:rPr lang="en-US" sz="2800"/>
              <a:t>Toluene</a:t>
            </a:r>
          </a:p>
        </p:txBody>
      </p:sp>
      <p:sp>
        <p:nvSpPr>
          <p:cNvPr id="15" name="Rectangle 14"/>
          <p:cNvSpPr/>
          <p:nvPr/>
        </p:nvSpPr>
        <p:spPr>
          <a:xfrm>
            <a:off x="4241800" y="1357643"/>
            <a:ext cx="841248" cy="35814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540500" y="1357643"/>
            <a:ext cx="841248" cy="35814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53988"/>
            <a:ext cx="9266238" cy="6180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6627" name="Picture 21"/>
          <p:cNvPicPr>
            <a:picLocks noChangeAspect="1"/>
          </p:cNvPicPr>
          <p:nvPr/>
        </p:nvPicPr>
        <p:blipFill>
          <a:blip r:embed="rId2"/>
          <a:srcRect/>
          <a:stretch>
            <a:fillRect/>
          </a:stretch>
        </p:blipFill>
        <p:spPr bwMode="auto">
          <a:xfrm>
            <a:off x="956266" y="452438"/>
            <a:ext cx="8506490" cy="5632450"/>
          </a:xfrm>
          <a:prstGeom prst="rect">
            <a:avLst/>
          </a:prstGeom>
          <a:noFill/>
          <a:ln w="9525">
            <a:noFill/>
            <a:miter lim="800000"/>
            <a:headEnd/>
            <a:tailEnd/>
          </a:ln>
        </p:spPr>
      </p:pic>
      <p:sp>
        <p:nvSpPr>
          <p:cNvPr id="26628" name="TextBox 3"/>
          <p:cNvSpPr txBox="1">
            <a:spLocks noChangeArrowheads="1"/>
          </p:cNvSpPr>
          <p:nvPr/>
        </p:nvSpPr>
        <p:spPr bwMode="auto">
          <a:xfrm>
            <a:off x="2413000" y="153988"/>
            <a:ext cx="5156200" cy="585787"/>
          </a:xfrm>
          <a:prstGeom prst="rect">
            <a:avLst/>
          </a:prstGeom>
          <a:solidFill>
            <a:schemeClr val="bg1"/>
          </a:solidFill>
          <a:ln w="9525">
            <a:noFill/>
            <a:miter lim="800000"/>
            <a:headEnd/>
            <a:tailEnd/>
          </a:ln>
        </p:spPr>
        <p:txBody>
          <a:bodyPr wrap="none">
            <a:prstTxWarp prst="textNoShape">
              <a:avLst/>
            </a:prstTxWarp>
            <a:spAutoFit/>
          </a:bodyPr>
          <a:lstStyle/>
          <a:p>
            <a:r>
              <a:rPr lang="en-US" sz="3200" b="1"/>
              <a:t>Reactive Nitrogen Oxides</a:t>
            </a:r>
          </a:p>
        </p:txBody>
      </p:sp>
      <p:sp>
        <p:nvSpPr>
          <p:cNvPr id="6" name="Rectangle 5"/>
          <p:cNvSpPr/>
          <p:nvPr/>
        </p:nvSpPr>
        <p:spPr>
          <a:xfrm>
            <a:off x="1039813" y="1103313"/>
            <a:ext cx="1193800" cy="4060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30" name="TextBox 6"/>
          <p:cNvSpPr txBox="1">
            <a:spLocks noChangeArrowheads="1"/>
          </p:cNvSpPr>
          <p:nvPr/>
        </p:nvSpPr>
        <p:spPr bwMode="auto">
          <a:xfrm>
            <a:off x="1039813" y="1103313"/>
            <a:ext cx="1114425" cy="522287"/>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0</a:t>
            </a:r>
            <a:endParaRPr lang="en-US" sz="2800"/>
          </a:p>
        </p:txBody>
      </p:sp>
      <p:sp>
        <p:nvSpPr>
          <p:cNvPr id="26631" name="TextBox 7"/>
          <p:cNvSpPr txBox="1">
            <a:spLocks noChangeArrowheads="1"/>
          </p:cNvSpPr>
          <p:nvPr/>
        </p:nvSpPr>
        <p:spPr bwMode="auto">
          <a:xfrm>
            <a:off x="1039813" y="1692275"/>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-1</a:t>
            </a:r>
            <a:endParaRPr lang="en-US" sz="2800"/>
          </a:p>
        </p:txBody>
      </p:sp>
      <p:sp>
        <p:nvSpPr>
          <p:cNvPr id="26632" name="TextBox 8"/>
          <p:cNvSpPr txBox="1">
            <a:spLocks noChangeArrowheads="1"/>
          </p:cNvSpPr>
          <p:nvPr/>
        </p:nvSpPr>
        <p:spPr bwMode="auto">
          <a:xfrm>
            <a:off x="1039813" y="2281238"/>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-2</a:t>
            </a:r>
            <a:endParaRPr lang="en-US" sz="2800"/>
          </a:p>
        </p:txBody>
      </p:sp>
      <p:sp>
        <p:nvSpPr>
          <p:cNvPr id="26633" name="TextBox 9"/>
          <p:cNvSpPr txBox="1">
            <a:spLocks noChangeArrowheads="1"/>
          </p:cNvSpPr>
          <p:nvPr/>
        </p:nvSpPr>
        <p:spPr bwMode="auto">
          <a:xfrm>
            <a:off x="1039813" y="2871788"/>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-3</a:t>
            </a:r>
            <a:endParaRPr lang="en-US" sz="2800"/>
          </a:p>
        </p:txBody>
      </p:sp>
      <p:sp>
        <p:nvSpPr>
          <p:cNvPr id="26634" name="TextBox 10"/>
          <p:cNvSpPr txBox="1">
            <a:spLocks noChangeArrowheads="1"/>
          </p:cNvSpPr>
          <p:nvPr/>
        </p:nvSpPr>
        <p:spPr bwMode="auto">
          <a:xfrm>
            <a:off x="1039813" y="3460750"/>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-4</a:t>
            </a:r>
            <a:endParaRPr lang="en-US" sz="2800"/>
          </a:p>
        </p:txBody>
      </p:sp>
      <p:sp>
        <p:nvSpPr>
          <p:cNvPr id="26635" name="TextBox 11"/>
          <p:cNvSpPr txBox="1">
            <a:spLocks noChangeArrowheads="1"/>
          </p:cNvSpPr>
          <p:nvPr/>
        </p:nvSpPr>
        <p:spPr bwMode="auto">
          <a:xfrm>
            <a:off x="1039813" y="4051300"/>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-5</a:t>
            </a:r>
            <a:endParaRPr lang="en-US" sz="2800"/>
          </a:p>
        </p:txBody>
      </p:sp>
      <p:sp>
        <p:nvSpPr>
          <p:cNvPr id="26636" name="TextBox 12"/>
          <p:cNvSpPr txBox="1">
            <a:spLocks noChangeArrowheads="1"/>
          </p:cNvSpPr>
          <p:nvPr/>
        </p:nvSpPr>
        <p:spPr bwMode="auto">
          <a:xfrm>
            <a:off x="1039813" y="4640263"/>
            <a:ext cx="1193800" cy="523875"/>
          </a:xfrm>
          <a:prstGeom prst="rect">
            <a:avLst/>
          </a:prstGeom>
          <a:solidFill>
            <a:schemeClr val="bg1"/>
          </a:solidFill>
          <a:ln w="9525">
            <a:noFill/>
            <a:miter lim="800000"/>
            <a:headEnd/>
            <a:tailEnd/>
          </a:ln>
        </p:spPr>
        <p:txBody>
          <a:bodyPr wrap="none">
            <a:prstTxWarp prst="textNoShape">
              <a:avLst/>
            </a:prstTxWarp>
            <a:spAutoFit/>
          </a:bodyPr>
          <a:lstStyle/>
          <a:p>
            <a:r>
              <a:rPr lang="en-US" sz="2800"/>
              <a:t>1</a:t>
            </a:r>
            <a:r>
              <a:rPr lang="en-US" sz="2800">
                <a:sym typeface="Symbol" pitchFamily="-106" charset="2"/>
              </a:rPr>
              <a:t></a:t>
            </a:r>
            <a:r>
              <a:rPr lang="en-US" sz="2800"/>
              <a:t>10</a:t>
            </a:r>
            <a:r>
              <a:rPr lang="en-US" sz="2800" baseline="30000"/>
              <a:t>-6</a:t>
            </a:r>
            <a:endParaRPr lang="en-US" sz="2800"/>
          </a:p>
        </p:txBody>
      </p:sp>
      <p:sp>
        <p:nvSpPr>
          <p:cNvPr id="26637" name="TextBox 13"/>
          <p:cNvSpPr txBox="1">
            <a:spLocks noChangeArrowheads="1"/>
          </p:cNvSpPr>
          <p:nvPr/>
        </p:nvSpPr>
        <p:spPr bwMode="auto">
          <a:xfrm rot="-5400000">
            <a:off x="-1265238" y="2960688"/>
            <a:ext cx="4079875" cy="584200"/>
          </a:xfrm>
          <a:prstGeom prst="rect">
            <a:avLst/>
          </a:prstGeom>
          <a:solidFill>
            <a:schemeClr val="bg1"/>
          </a:solidFill>
          <a:ln w="9525">
            <a:noFill/>
            <a:miter lim="800000"/>
            <a:headEnd/>
            <a:tailEnd/>
          </a:ln>
        </p:spPr>
        <p:txBody>
          <a:bodyPr>
            <a:prstTxWarp prst="textNoShape">
              <a:avLst/>
            </a:prstTxWarp>
            <a:spAutoFit/>
          </a:bodyPr>
          <a:lstStyle/>
          <a:p>
            <a:pPr algn="ctr"/>
            <a:r>
              <a:rPr lang="en-US" sz="3200"/>
              <a:t>  Mixing Ratio (ppb)  </a:t>
            </a:r>
          </a:p>
        </p:txBody>
      </p:sp>
      <p:sp>
        <p:nvSpPr>
          <p:cNvPr id="26638" name="TextBox 14"/>
          <p:cNvSpPr txBox="1">
            <a:spLocks noChangeArrowheads="1"/>
          </p:cNvSpPr>
          <p:nvPr/>
        </p:nvSpPr>
        <p:spPr bwMode="auto">
          <a:xfrm>
            <a:off x="3984625" y="5708650"/>
            <a:ext cx="1833563"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a:t>Time (hr)</a:t>
            </a:r>
          </a:p>
        </p:txBody>
      </p:sp>
      <p:sp>
        <p:nvSpPr>
          <p:cNvPr id="26639" name="TextBox 15"/>
          <p:cNvSpPr txBox="1">
            <a:spLocks noChangeArrowheads="1"/>
          </p:cNvSpPr>
          <p:nvPr/>
        </p:nvSpPr>
        <p:spPr bwMode="auto">
          <a:xfrm>
            <a:off x="4165600" y="682625"/>
            <a:ext cx="952500" cy="585788"/>
          </a:xfrm>
          <a:prstGeom prst="rect">
            <a:avLst/>
          </a:prstGeom>
          <a:noFill/>
          <a:ln w="9525">
            <a:noFill/>
            <a:miter lim="800000"/>
            <a:headEnd/>
            <a:tailEnd/>
          </a:ln>
        </p:spPr>
        <p:txBody>
          <a:bodyPr wrap="none">
            <a:prstTxWarp prst="textNoShape">
              <a:avLst/>
            </a:prstTxWarp>
            <a:spAutoFit/>
          </a:bodyPr>
          <a:lstStyle/>
          <a:p>
            <a:r>
              <a:rPr lang="en-US" sz="3200"/>
              <a:t>NO</a:t>
            </a:r>
            <a:r>
              <a:rPr lang="en-US" sz="3200" baseline="-25000"/>
              <a:t>2</a:t>
            </a:r>
            <a:endParaRPr lang="en-US" sz="3200"/>
          </a:p>
        </p:txBody>
      </p:sp>
      <p:sp>
        <p:nvSpPr>
          <p:cNvPr id="26640" name="TextBox 16"/>
          <p:cNvSpPr txBox="1">
            <a:spLocks noChangeArrowheads="1"/>
          </p:cNvSpPr>
          <p:nvPr/>
        </p:nvSpPr>
        <p:spPr bwMode="auto">
          <a:xfrm>
            <a:off x="3352800" y="1947863"/>
            <a:ext cx="800100" cy="584200"/>
          </a:xfrm>
          <a:prstGeom prst="rect">
            <a:avLst/>
          </a:prstGeom>
          <a:noFill/>
          <a:ln w="9525">
            <a:noFill/>
            <a:miter lim="800000"/>
            <a:headEnd/>
            <a:tailEnd/>
          </a:ln>
        </p:spPr>
        <p:txBody>
          <a:bodyPr wrap="none">
            <a:prstTxWarp prst="textNoShape">
              <a:avLst/>
            </a:prstTxWarp>
            <a:spAutoFit/>
          </a:bodyPr>
          <a:lstStyle/>
          <a:p>
            <a:r>
              <a:rPr lang="en-US" sz="3200" dirty="0"/>
              <a:t>NO</a:t>
            </a:r>
          </a:p>
        </p:txBody>
      </p:sp>
      <p:sp>
        <p:nvSpPr>
          <p:cNvPr id="26641" name="TextBox 17"/>
          <p:cNvSpPr txBox="1">
            <a:spLocks noChangeArrowheads="1"/>
          </p:cNvSpPr>
          <p:nvPr/>
        </p:nvSpPr>
        <p:spPr bwMode="auto">
          <a:xfrm>
            <a:off x="2895600" y="3733800"/>
            <a:ext cx="950913" cy="584200"/>
          </a:xfrm>
          <a:prstGeom prst="rect">
            <a:avLst/>
          </a:prstGeom>
          <a:noFill/>
          <a:ln w="9525">
            <a:noFill/>
            <a:miter lim="800000"/>
            <a:headEnd/>
            <a:tailEnd/>
          </a:ln>
        </p:spPr>
        <p:txBody>
          <a:bodyPr wrap="none">
            <a:prstTxWarp prst="textNoShape">
              <a:avLst/>
            </a:prstTxWarp>
            <a:spAutoFit/>
          </a:bodyPr>
          <a:lstStyle/>
          <a:p>
            <a:r>
              <a:rPr lang="en-US" sz="3200" dirty="0"/>
              <a:t>NO</a:t>
            </a:r>
            <a:r>
              <a:rPr lang="en-US" sz="3200" baseline="-25000" dirty="0"/>
              <a:t>3</a:t>
            </a:r>
            <a:endParaRPr lang="en-US" sz="3200" dirty="0"/>
          </a:p>
        </p:txBody>
      </p:sp>
      <p:sp>
        <p:nvSpPr>
          <p:cNvPr id="19" name="Rectangle 18"/>
          <p:cNvSpPr/>
          <p:nvPr/>
        </p:nvSpPr>
        <p:spPr>
          <a:xfrm>
            <a:off x="8153400" y="2476500"/>
            <a:ext cx="1074738" cy="157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p:nvSpPr>
        <p:spPr>
          <a:xfrm>
            <a:off x="4241800" y="1371600"/>
            <a:ext cx="841248" cy="35814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540500" y="1371600"/>
            <a:ext cx="841248" cy="35814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71438"/>
            <a:ext cx="9175750" cy="6486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7651" name="Picture 10"/>
          <p:cNvPicPr>
            <a:picLocks noChangeAspect="1"/>
          </p:cNvPicPr>
          <p:nvPr/>
        </p:nvPicPr>
        <p:blipFill>
          <a:blip r:embed="rId2"/>
          <a:srcRect/>
          <a:stretch>
            <a:fillRect/>
          </a:stretch>
        </p:blipFill>
        <p:spPr bwMode="auto">
          <a:xfrm>
            <a:off x="1005032" y="71438"/>
            <a:ext cx="8305800" cy="5972175"/>
          </a:xfrm>
          <a:prstGeom prst="rect">
            <a:avLst/>
          </a:prstGeom>
          <a:noFill/>
          <a:ln w="9525">
            <a:noFill/>
            <a:miter lim="800000"/>
            <a:headEnd/>
            <a:tailEnd/>
          </a:ln>
        </p:spPr>
      </p:pic>
      <p:sp>
        <p:nvSpPr>
          <p:cNvPr id="27652" name="TextBox 4"/>
          <p:cNvSpPr txBox="1">
            <a:spLocks noChangeArrowheads="1"/>
          </p:cNvSpPr>
          <p:nvPr/>
        </p:nvSpPr>
        <p:spPr bwMode="auto">
          <a:xfrm rot="-5400000">
            <a:off x="-754063" y="2822576"/>
            <a:ext cx="3514725"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dirty="0"/>
              <a:t>Mixing Ratio (ppb)</a:t>
            </a:r>
          </a:p>
        </p:txBody>
      </p:sp>
      <p:sp>
        <p:nvSpPr>
          <p:cNvPr id="27653" name="TextBox 5"/>
          <p:cNvSpPr txBox="1">
            <a:spLocks noChangeArrowheads="1"/>
          </p:cNvSpPr>
          <p:nvPr/>
        </p:nvSpPr>
        <p:spPr bwMode="auto">
          <a:xfrm>
            <a:off x="4181475" y="5668963"/>
            <a:ext cx="1833563" cy="585787"/>
          </a:xfrm>
          <a:prstGeom prst="rect">
            <a:avLst/>
          </a:prstGeom>
          <a:solidFill>
            <a:schemeClr val="bg1"/>
          </a:solidFill>
          <a:ln w="9525">
            <a:noFill/>
            <a:miter lim="800000"/>
            <a:headEnd/>
            <a:tailEnd/>
          </a:ln>
        </p:spPr>
        <p:txBody>
          <a:bodyPr wrap="none">
            <a:prstTxWarp prst="textNoShape">
              <a:avLst/>
            </a:prstTxWarp>
            <a:spAutoFit/>
          </a:bodyPr>
          <a:lstStyle/>
          <a:p>
            <a:r>
              <a:rPr lang="en-US" sz="3200"/>
              <a:t>Time (hr)</a:t>
            </a:r>
          </a:p>
        </p:txBody>
      </p:sp>
      <p:sp>
        <p:nvSpPr>
          <p:cNvPr id="27654" name="TextBox 7"/>
          <p:cNvSpPr txBox="1">
            <a:spLocks noChangeArrowheads="1"/>
          </p:cNvSpPr>
          <p:nvPr/>
        </p:nvSpPr>
        <p:spPr bwMode="auto">
          <a:xfrm>
            <a:off x="3240088" y="381000"/>
            <a:ext cx="4219575"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b="1"/>
              <a:t>Ozone Mixing Ratios</a:t>
            </a:r>
          </a:p>
        </p:txBody>
      </p:sp>
      <p:sp>
        <p:nvSpPr>
          <p:cNvPr id="7" name="Rectangle 6"/>
          <p:cNvSpPr/>
          <p:nvPr/>
        </p:nvSpPr>
        <p:spPr>
          <a:xfrm>
            <a:off x="8229600" y="2871788"/>
            <a:ext cx="1074737" cy="1179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4241800" y="1371600"/>
            <a:ext cx="841248" cy="32766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540500" y="1371600"/>
            <a:ext cx="841248" cy="32766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0" y="963613"/>
            <a:ext cx="9196388" cy="5594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7"/>
          <p:cNvGrpSpPr>
            <a:grpSpLocks/>
          </p:cNvGrpSpPr>
          <p:nvPr/>
        </p:nvGrpSpPr>
        <p:grpSpPr bwMode="auto">
          <a:xfrm>
            <a:off x="346075" y="963613"/>
            <a:ext cx="9826625" cy="5495925"/>
            <a:chOff x="582720" y="963613"/>
            <a:chExt cx="8613775" cy="5495925"/>
          </a:xfrm>
        </p:grpSpPr>
        <p:pic>
          <p:nvPicPr>
            <p:cNvPr id="28678" name="Picture 6"/>
            <p:cNvPicPr>
              <a:picLocks noChangeAspect="1"/>
            </p:cNvPicPr>
            <p:nvPr/>
          </p:nvPicPr>
          <p:blipFill>
            <a:blip r:embed="rId3"/>
            <a:srcRect/>
            <a:stretch>
              <a:fillRect/>
            </a:stretch>
          </p:blipFill>
          <p:spPr bwMode="auto">
            <a:xfrm>
              <a:off x="582720" y="963613"/>
              <a:ext cx="8613775" cy="5211762"/>
            </a:xfrm>
            <a:prstGeom prst="rect">
              <a:avLst/>
            </a:prstGeom>
            <a:noFill/>
            <a:ln w="9525">
              <a:noFill/>
              <a:miter lim="800000"/>
              <a:headEnd/>
              <a:tailEnd/>
            </a:ln>
          </p:spPr>
        </p:pic>
        <p:sp>
          <p:nvSpPr>
            <p:cNvPr id="9" name="Freeform 8"/>
            <p:cNvSpPr/>
            <p:nvPr/>
          </p:nvSpPr>
          <p:spPr>
            <a:xfrm>
              <a:off x="2903847" y="1395413"/>
              <a:ext cx="4284623" cy="1060450"/>
            </a:xfrm>
            <a:custGeom>
              <a:avLst/>
              <a:gdLst>
                <a:gd name="connsiteX0" fmla="*/ 13955 w 4284179"/>
                <a:gd name="connsiteY0" fmla="*/ 55827 h 1060714"/>
                <a:gd name="connsiteX1" fmla="*/ 181415 w 4284179"/>
                <a:gd name="connsiteY1" fmla="*/ 516400 h 1060714"/>
                <a:gd name="connsiteX2" fmla="*/ 376785 w 4284179"/>
                <a:gd name="connsiteY2" fmla="*/ 837406 h 1060714"/>
                <a:gd name="connsiteX3" fmla="*/ 641929 w 4284179"/>
                <a:gd name="connsiteY3" fmla="*/ 976973 h 1060714"/>
                <a:gd name="connsiteX4" fmla="*/ 1116398 w 4284179"/>
                <a:gd name="connsiteY4" fmla="*/ 976973 h 1060714"/>
                <a:gd name="connsiteX5" fmla="*/ 1828102 w 4284179"/>
                <a:gd name="connsiteY5" fmla="*/ 1060714 h 1060714"/>
                <a:gd name="connsiteX6" fmla="*/ 2218842 w 4284179"/>
                <a:gd name="connsiteY6" fmla="*/ 1046757 h 1060714"/>
                <a:gd name="connsiteX7" fmla="*/ 2790996 w 4284179"/>
                <a:gd name="connsiteY7" fmla="*/ 921146 h 1060714"/>
                <a:gd name="connsiteX8" fmla="*/ 3293375 w 4284179"/>
                <a:gd name="connsiteY8" fmla="*/ 879276 h 1060714"/>
                <a:gd name="connsiteX9" fmla="*/ 3879484 w 4284179"/>
                <a:gd name="connsiteY9" fmla="*/ 879276 h 1060714"/>
                <a:gd name="connsiteX10" fmla="*/ 4284179 w 4284179"/>
                <a:gd name="connsiteY10" fmla="*/ 921146 h 1060714"/>
                <a:gd name="connsiteX11" fmla="*/ 4270224 w 4284179"/>
                <a:gd name="connsiteY11" fmla="*/ 0 h 1060714"/>
                <a:gd name="connsiteX12" fmla="*/ 0 w 4284179"/>
                <a:gd name="connsiteY12" fmla="*/ 0 h 1060714"/>
                <a:gd name="connsiteX13" fmla="*/ 0 w 4284179"/>
                <a:gd name="connsiteY13" fmla="*/ 0 h 106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4179" h="1060714">
                  <a:moveTo>
                    <a:pt x="13955" y="55827"/>
                  </a:moveTo>
                  <a:lnTo>
                    <a:pt x="181415" y="516400"/>
                  </a:lnTo>
                  <a:lnTo>
                    <a:pt x="376785" y="837406"/>
                  </a:lnTo>
                  <a:lnTo>
                    <a:pt x="641929" y="976973"/>
                  </a:lnTo>
                  <a:lnTo>
                    <a:pt x="1116398" y="976973"/>
                  </a:lnTo>
                  <a:lnTo>
                    <a:pt x="1828102" y="1060714"/>
                  </a:lnTo>
                  <a:lnTo>
                    <a:pt x="2218842" y="1046757"/>
                  </a:lnTo>
                  <a:lnTo>
                    <a:pt x="2790996" y="921146"/>
                  </a:lnTo>
                  <a:lnTo>
                    <a:pt x="3293375" y="879276"/>
                  </a:lnTo>
                  <a:lnTo>
                    <a:pt x="3879484" y="879276"/>
                  </a:lnTo>
                  <a:lnTo>
                    <a:pt x="4284179" y="921146"/>
                  </a:lnTo>
                  <a:lnTo>
                    <a:pt x="4270224" y="0"/>
                  </a:lnTo>
                  <a:lnTo>
                    <a:pt x="0" y="0"/>
                  </a:lnTo>
                  <a:lnTo>
                    <a:pt x="0" y="0"/>
                  </a:lnTo>
                </a:path>
              </a:pathLst>
            </a:custGeom>
            <a:solidFill>
              <a:srgbClr val="660066">
                <a:alpha val="60000"/>
              </a:srgbClr>
            </a:solidFill>
            <a:ln>
              <a:solidFill>
                <a:srgbClr val="660066"/>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680" name="TextBox 9"/>
            <p:cNvSpPr txBox="1">
              <a:spLocks noChangeArrowheads="1"/>
            </p:cNvSpPr>
            <p:nvPr/>
          </p:nvSpPr>
          <p:spPr bwMode="auto">
            <a:xfrm>
              <a:off x="3678345" y="1560513"/>
              <a:ext cx="2944813" cy="585787"/>
            </a:xfrm>
            <a:prstGeom prst="rect">
              <a:avLst/>
            </a:prstGeom>
            <a:noFill/>
            <a:ln w="9525">
              <a:noFill/>
              <a:miter lim="800000"/>
              <a:headEnd/>
              <a:tailEnd/>
            </a:ln>
          </p:spPr>
          <p:txBody>
            <a:bodyPr>
              <a:prstTxWarp prst="textNoShape">
                <a:avLst/>
              </a:prstTxWarp>
              <a:spAutoFit/>
            </a:bodyPr>
            <a:lstStyle/>
            <a:p>
              <a:r>
                <a:rPr lang="en-US" sz="3200">
                  <a:solidFill>
                    <a:schemeClr val="bg1"/>
                  </a:solidFill>
                </a:rPr>
                <a:t>Organic Nitrate</a:t>
              </a:r>
            </a:p>
          </p:txBody>
        </p:sp>
        <p:sp>
          <p:nvSpPr>
            <p:cNvPr id="11" name="Freeform 10"/>
            <p:cNvSpPr/>
            <p:nvPr/>
          </p:nvSpPr>
          <p:spPr>
            <a:xfrm>
              <a:off x="2889931" y="1423988"/>
              <a:ext cx="4269315" cy="2176462"/>
            </a:xfrm>
            <a:custGeom>
              <a:avLst/>
              <a:gdLst>
                <a:gd name="connsiteX0" fmla="*/ 0 w 4270224"/>
                <a:gd name="connsiteY0" fmla="*/ 0 h 2177254"/>
                <a:gd name="connsiteX1" fmla="*/ 125595 w 4270224"/>
                <a:gd name="connsiteY1" fmla="*/ 1284021 h 2177254"/>
                <a:gd name="connsiteX2" fmla="*/ 195370 w 4270224"/>
                <a:gd name="connsiteY2" fmla="*/ 1995816 h 2177254"/>
                <a:gd name="connsiteX3" fmla="*/ 279100 w 4270224"/>
                <a:gd name="connsiteY3" fmla="*/ 2177254 h 2177254"/>
                <a:gd name="connsiteX4" fmla="*/ 376785 w 4270224"/>
                <a:gd name="connsiteY4" fmla="*/ 2177254 h 2177254"/>
                <a:gd name="connsiteX5" fmla="*/ 837299 w 4270224"/>
                <a:gd name="connsiteY5" fmla="*/ 1772508 h 2177254"/>
                <a:gd name="connsiteX6" fmla="*/ 1074533 w 4270224"/>
                <a:gd name="connsiteY6" fmla="*/ 1563156 h 2177254"/>
                <a:gd name="connsiteX7" fmla="*/ 1437363 w 4270224"/>
                <a:gd name="connsiteY7" fmla="*/ 1493373 h 2177254"/>
                <a:gd name="connsiteX8" fmla="*/ 2190932 w 4270224"/>
                <a:gd name="connsiteY8" fmla="*/ 1284021 h 2177254"/>
                <a:gd name="connsiteX9" fmla="*/ 2553761 w 4270224"/>
                <a:gd name="connsiteY9" fmla="*/ 1297978 h 2177254"/>
                <a:gd name="connsiteX10" fmla="*/ 2707266 w 4270224"/>
                <a:gd name="connsiteY10" fmla="*/ 1242151 h 2177254"/>
                <a:gd name="connsiteX11" fmla="*/ 3321285 w 4270224"/>
                <a:gd name="connsiteY11" fmla="*/ 1060713 h 2177254"/>
                <a:gd name="connsiteX12" fmla="*/ 4270224 w 4270224"/>
                <a:gd name="connsiteY12" fmla="*/ 935102 h 2177254"/>
                <a:gd name="connsiteX13" fmla="*/ 3725979 w 4270224"/>
                <a:gd name="connsiteY13" fmla="*/ 865319 h 2177254"/>
                <a:gd name="connsiteX14" fmla="*/ 3098005 w 4270224"/>
                <a:gd name="connsiteY14" fmla="*/ 879275 h 2177254"/>
                <a:gd name="connsiteX15" fmla="*/ 2553761 w 4270224"/>
                <a:gd name="connsiteY15" fmla="*/ 990929 h 2177254"/>
                <a:gd name="connsiteX16" fmla="*/ 2190932 w 4270224"/>
                <a:gd name="connsiteY16" fmla="*/ 1046756 h 2177254"/>
                <a:gd name="connsiteX17" fmla="*/ 1395498 w 4270224"/>
                <a:gd name="connsiteY17" fmla="*/ 990929 h 2177254"/>
                <a:gd name="connsiteX18" fmla="*/ 739614 w 4270224"/>
                <a:gd name="connsiteY18" fmla="*/ 990929 h 2177254"/>
                <a:gd name="connsiteX19" fmla="*/ 362830 w 4270224"/>
                <a:gd name="connsiteY19" fmla="*/ 823448 h 2177254"/>
                <a:gd name="connsiteX20" fmla="*/ 153505 w 4270224"/>
                <a:gd name="connsiteY20" fmla="*/ 474530 h 2177254"/>
                <a:gd name="connsiteX21" fmla="*/ 13955 w 4270224"/>
                <a:gd name="connsiteY21" fmla="*/ 97697 h 217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0224" h="2177254">
                  <a:moveTo>
                    <a:pt x="0" y="0"/>
                  </a:moveTo>
                  <a:lnTo>
                    <a:pt x="125595" y="1284021"/>
                  </a:lnTo>
                  <a:lnTo>
                    <a:pt x="195370" y="1995816"/>
                  </a:lnTo>
                  <a:lnTo>
                    <a:pt x="279100" y="2177254"/>
                  </a:lnTo>
                  <a:lnTo>
                    <a:pt x="376785" y="2177254"/>
                  </a:lnTo>
                  <a:lnTo>
                    <a:pt x="837299" y="1772508"/>
                  </a:lnTo>
                  <a:lnTo>
                    <a:pt x="1074533" y="1563156"/>
                  </a:lnTo>
                  <a:lnTo>
                    <a:pt x="1437363" y="1493373"/>
                  </a:lnTo>
                  <a:lnTo>
                    <a:pt x="2190932" y="1284021"/>
                  </a:lnTo>
                  <a:lnTo>
                    <a:pt x="2553761" y="1297978"/>
                  </a:lnTo>
                  <a:lnTo>
                    <a:pt x="2707266" y="1242151"/>
                  </a:lnTo>
                  <a:lnTo>
                    <a:pt x="3321285" y="1060713"/>
                  </a:lnTo>
                  <a:lnTo>
                    <a:pt x="4270224" y="935102"/>
                  </a:lnTo>
                  <a:lnTo>
                    <a:pt x="3725979" y="865319"/>
                  </a:lnTo>
                  <a:lnTo>
                    <a:pt x="3098005" y="879275"/>
                  </a:lnTo>
                  <a:lnTo>
                    <a:pt x="2553761" y="990929"/>
                  </a:lnTo>
                  <a:lnTo>
                    <a:pt x="2190932" y="1046756"/>
                  </a:lnTo>
                  <a:lnTo>
                    <a:pt x="1395498" y="990929"/>
                  </a:lnTo>
                  <a:lnTo>
                    <a:pt x="739614" y="990929"/>
                  </a:lnTo>
                  <a:lnTo>
                    <a:pt x="362830" y="823448"/>
                  </a:lnTo>
                  <a:lnTo>
                    <a:pt x="153505" y="474530"/>
                  </a:lnTo>
                  <a:lnTo>
                    <a:pt x="13955" y="97697"/>
                  </a:lnTo>
                </a:path>
              </a:pathLst>
            </a:custGeom>
            <a:solidFill>
              <a:srgbClr val="008000">
                <a:alpha val="60000"/>
              </a:srgbClr>
            </a:solidFill>
            <a:ln>
              <a:solidFill>
                <a:srgbClr val="008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682" name="TextBox 11"/>
            <p:cNvSpPr txBox="1">
              <a:spLocks noChangeArrowheads="1"/>
            </p:cNvSpPr>
            <p:nvPr/>
          </p:nvSpPr>
          <p:spPr bwMode="auto">
            <a:xfrm>
              <a:off x="3097320" y="2359025"/>
              <a:ext cx="1203325" cy="584200"/>
            </a:xfrm>
            <a:prstGeom prst="rect">
              <a:avLst/>
            </a:prstGeom>
            <a:noFill/>
            <a:ln w="9525">
              <a:noFill/>
              <a:miter lim="800000"/>
              <a:headEnd/>
              <a:tailEnd/>
            </a:ln>
          </p:spPr>
          <p:txBody>
            <a:bodyPr>
              <a:prstTxWarp prst="textNoShape">
                <a:avLst/>
              </a:prstTxWarp>
              <a:spAutoFit/>
            </a:bodyPr>
            <a:lstStyle/>
            <a:p>
              <a:r>
                <a:rPr lang="en-US" sz="3200">
                  <a:solidFill>
                    <a:schemeClr val="bg1"/>
                  </a:solidFill>
                </a:rPr>
                <a:t>PANs</a:t>
              </a:r>
            </a:p>
          </p:txBody>
        </p:sp>
        <p:sp>
          <p:nvSpPr>
            <p:cNvPr id="8" name="Freeform 7"/>
            <p:cNvSpPr/>
            <p:nvPr/>
          </p:nvSpPr>
          <p:spPr>
            <a:xfrm>
              <a:off x="3004040" y="2370138"/>
              <a:ext cx="4206695" cy="2514600"/>
            </a:xfrm>
            <a:custGeom>
              <a:avLst/>
              <a:gdLst>
                <a:gd name="connsiteX0" fmla="*/ 0 w 4207934"/>
                <a:gd name="connsiteY0" fmla="*/ 855133 h 2514600"/>
                <a:gd name="connsiteX1" fmla="*/ 16934 w 4207934"/>
                <a:gd name="connsiteY1" fmla="*/ 1261533 h 2514600"/>
                <a:gd name="connsiteX2" fmla="*/ 93134 w 4207934"/>
                <a:gd name="connsiteY2" fmla="*/ 1761066 h 2514600"/>
                <a:gd name="connsiteX3" fmla="*/ 143934 w 4207934"/>
                <a:gd name="connsiteY3" fmla="*/ 2065866 h 2514600"/>
                <a:gd name="connsiteX4" fmla="*/ 287867 w 4207934"/>
                <a:gd name="connsiteY4" fmla="*/ 2201333 h 2514600"/>
                <a:gd name="connsiteX5" fmla="*/ 635000 w 4207934"/>
                <a:gd name="connsiteY5" fmla="*/ 2218266 h 2514600"/>
                <a:gd name="connsiteX6" fmla="*/ 1024467 w 4207934"/>
                <a:gd name="connsiteY6" fmla="*/ 2048933 h 2514600"/>
                <a:gd name="connsiteX7" fmla="*/ 1227667 w 4207934"/>
                <a:gd name="connsiteY7" fmla="*/ 2159000 h 2514600"/>
                <a:gd name="connsiteX8" fmla="*/ 1634067 w 4207934"/>
                <a:gd name="connsiteY8" fmla="*/ 2336800 h 2514600"/>
                <a:gd name="connsiteX9" fmla="*/ 1905000 w 4207934"/>
                <a:gd name="connsiteY9" fmla="*/ 2396066 h 2514600"/>
                <a:gd name="connsiteX10" fmla="*/ 2142067 w 4207934"/>
                <a:gd name="connsiteY10" fmla="*/ 2370666 h 2514600"/>
                <a:gd name="connsiteX11" fmla="*/ 2590800 w 4207934"/>
                <a:gd name="connsiteY11" fmla="*/ 2438400 h 2514600"/>
                <a:gd name="connsiteX12" fmla="*/ 3166534 w 4207934"/>
                <a:gd name="connsiteY12" fmla="*/ 2328333 h 2514600"/>
                <a:gd name="connsiteX13" fmla="*/ 3268134 w 4207934"/>
                <a:gd name="connsiteY13" fmla="*/ 2328333 h 2514600"/>
                <a:gd name="connsiteX14" fmla="*/ 3547534 w 4207934"/>
                <a:gd name="connsiteY14" fmla="*/ 2446866 h 2514600"/>
                <a:gd name="connsiteX15" fmla="*/ 3937000 w 4207934"/>
                <a:gd name="connsiteY15" fmla="*/ 2514600 h 2514600"/>
                <a:gd name="connsiteX16" fmla="*/ 4191000 w 4207934"/>
                <a:gd name="connsiteY16" fmla="*/ 2514600 h 2514600"/>
                <a:gd name="connsiteX17" fmla="*/ 4207934 w 4207934"/>
                <a:gd name="connsiteY17" fmla="*/ 0 h 2514600"/>
                <a:gd name="connsiteX18" fmla="*/ 3903134 w 4207934"/>
                <a:gd name="connsiteY18" fmla="*/ 42333 h 2514600"/>
                <a:gd name="connsiteX19" fmla="*/ 3556000 w 4207934"/>
                <a:gd name="connsiteY19" fmla="*/ 101600 h 2514600"/>
                <a:gd name="connsiteX20" fmla="*/ 3166534 w 4207934"/>
                <a:gd name="connsiteY20" fmla="*/ 127000 h 2514600"/>
                <a:gd name="connsiteX21" fmla="*/ 2709334 w 4207934"/>
                <a:gd name="connsiteY21" fmla="*/ 270933 h 2514600"/>
                <a:gd name="connsiteX22" fmla="*/ 2429934 w 4207934"/>
                <a:gd name="connsiteY22" fmla="*/ 364066 h 2514600"/>
                <a:gd name="connsiteX23" fmla="*/ 2167467 w 4207934"/>
                <a:gd name="connsiteY23" fmla="*/ 364066 h 2514600"/>
                <a:gd name="connsiteX24" fmla="*/ 1930400 w 4207934"/>
                <a:gd name="connsiteY24" fmla="*/ 389466 h 2514600"/>
                <a:gd name="connsiteX25" fmla="*/ 1490134 w 4207934"/>
                <a:gd name="connsiteY25" fmla="*/ 524933 h 2514600"/>
                <a:gd name="connsiteX26" fmla="*/ 1151467 w 4207934"/>
                <a:gd name="connsiteY26" fmla="*/ 592666 h 2514600"/>
                <a:gd name="connsiteX27" fmla="*/ 931334 w 4207934"/>
                <a:gd name="connsiteY27" fmla="*/ 668866 h 2514600"/>
                <a:gd name="connsiteX28" fmla="*/ 448734 w 4207934"/>
                <a:gd name="connsiteY28" fmla="*/ 1100666 h 2514600"/>
                <a:gd name="connsiteX29" fmla="*/ 228600 w 4207934"/>
                <a:gd name="connsiteY29" fmla="*/ 1253066 h 2514600"/>
                <a:gd name="connsiteX30" fmla="*/ 110067 w 4207934"/>
                <a:gd name="connsiteY30" fmla="*/ 1244600 h 2514600"/>
                <a:gd name="connsiteX31" fmla="*/ 0 w 4207934"/>
                <a:gd name="connsiteY31" fmla="*/ 855133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07934" h="2514600">
                  <a:moveTo>
                    <a:pt x="0" y="855133"/>
                  </a:moveTo>
                  <a:cubicBezTo>
                    <a:pt x="25576" y="1264350"/>
                    <a:pt x="161131" y="1261533"/>
                    <a:pt x="16934" y="1261533"/>
                  </a:cubicBezTo>
                  <a:lnTo>
                    <a:pt x="93134" y="1761066"/>
                  </a:lnTo>
                  <a:lnTo>
                    <a:pt x="143934" y="2065866"/>
                  </a:lnTo>
                  <a:lnTo>
                    <a:pt x="287867" y="2201333"/>
                  </a:lnTo>
                  <a:lnTo>
                    <a:pt x="635000" y="2218266"/>
                  </a:lnTo>
                  <a:lnTo>
                    <a:pt x="1024467" y="2048933"/>
                  </a:lnTo>
                  <a:lnTo>
                    <a:pt x="1227667" y="2159000"/>
                  </a:lnTo>
                  <a:lnTo>
                    <a:pt x="1634067" y="2336800"/>
                  </a:lnTo>
                  <a:lnTo>
                    <a:pt x="1905000" y="2396066"/>
                  </a:lnTo>
                  <a:lnTo>
                    <a:pt x="2142067" y="2370666"/>
                  </a:lnTo>
                  <a:lnTo>
                    <a:pt x="2590800" y="2438400"/>
                  </a:lnTo>
                  <a:lnTo>
                    <a:pt x="3166534" y="2328333"/>
                  </a:lnTo>
                  <a:lnTo>
                    <a:pt x="3268134" y="2328333"/>
                  </a:lnTo>
                  <a:lnTo>
                    <a:pt x="3547534" y="2446866"/>
                  </a:lnTo>
                  <a:lnTo>
                    <a:pt x="3937000" y="2514600"/>
                  </a:lnTo>
                  <a:lnTo>
                    <a:pt x="4191000" y="2514600"/>
                  </a:lnTo>
                  <a:lnTo>
                    <a:pt x="4207934" y="0"/>
                  </a:lnTo>
                  <a:lnTo>
                    <a:pt x="3903134" y="42333"/>
                  </a:lnTo>
                  <a:lnTo>
                    <a:pt x="3556000" y="101600"/>
                  </a:lnTo>
                  <a:lnTo>
                    <a:pt x="3166534" y="127000"/>
                  </a:lnTo>
                  <a:lnTo>
                    <a:pt x="2709334" y="270933"/>
                  </a:lnTo>
                  <a:lnTo>
                    <a:pt x="2429934" y="364066"/>
                  </a:lnTo>
                  <a:lnTo>
                    <a:pt x="2167467" y="364066"/>
                  </a:lnTo>
                  <a:lnTo>
                    <a:pt x="1930400" y="389466"/>
                  </a:lnTo>
                  <a:lnTo>
                    <a:pt x="1490134" y="524933"/>
                  </a:lnTo>
                  <a:lnTo>
                    <a:pt x="1151467" y="592666"/>
                  </a:lnTo>
                  <a:lnTo>
                    <a:pt x="931334" y="668866"/>
                  </a:lnTo>
                  <a:lnTo>
                    <a:pt x="448734" y="1100666"/>
                  </a:lnTo>
                  <a:lnTo>
                    <a:pt x="228600" y="1253066"/>
                  </a:lnTo>
                  <a:lnTo>
                    <a:pt x="110067" y="1244600"/>
                  </a:lnTo>
                  <a:lnTo>
                    <a:pt x="0" y="855133"/>
                  </a:lnTo>
                  <a:close/>
                </a:path>
              </a:pathLst>
            </a:custGeom>
            <a:solidFill>
              <a:srgbClr val="FF0000">
                <a:alpha val="6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84" name="TextBox 11"/>
            <p:cNvSpPr txBox="1">
              <a:spLocks noChangeArrowheads="1"/>
            </p:cNvSpPr>
            <p:nvPr/>
          </p:nvSpPr>
          <p:spPr bwMode="auto">
            <a:xfrm>
              <a:off x="4722920" y="2909888"/>
              <a:ext cx="2009775" cy="584200"/>
            </a:xfrm>
            <a:prstGeom prst="rect">
              <a:avLst/>
            </a:prstGeom>
            <a:noFill/>
            <a:ln w="9525">
              <a:noFill/>
              <a:miter lim="800000"/>
              <a:headEnd/>
              <a:tailEnd/>
            </a:ln>
          </p:spPr>
          <p:txBody>
            <a:bodyPr>
              <a:prstTxWarp prst="textNoShape">
                <a:avLst/>
              </a:prstTxWarp>
              <a:spAutoFit/>
            </a:bodyPr>
            <a:lstStyle/>
            <a:p>
              <a:r>
                <a:rPr lang="en-US" sz="3200">
                  <a:solidFill>
                    <a:schemeClr val="bg1"/>
                  </a:solidFill>
                </a:rPr>
                <a:t>Nitric Acid </a:t>
              </a:r>
            </a:p>
          </p:txBody>
        </p:sp>
        <p:sp>
          <p:nvSpPr>
            <p:cNvPr id="12" name="Freeform 11"/>
            <p:cNvSpPr/>
            <p:nvPr/>
          </p:nvSpPr>
          <p:spPr>
            <a:xfrm>
              <a:off x="2867666" y="1389063"/>
              <a:ext cx="4326370" cy="3606800"/>
            </a:xfrm>
            <a:custGeom>
              <a:avLst/>
              <a:gdLst>
                <a:gd name="connsiteX0" fmla="*/ 0 w 4326466"/>
                <a:gd name="connsiteY0" fmla="*/ 0 h 3606800"/>
                <a:gd name="connsiteX1" fmla="*/ 16933 w 4326466"/>
                <a:gd name="connsiteY1" fmla="*/ 3606800 h 3606800"/>
                <a:gd name="connsiteX2" fmla="*/ 4326466 w 4326466"/>
                <a:gd name="connsiteY2" fmla="*/ 3598334 h 3606800"/>
                <a:gd name="connsiteX3" fmla="*/ 4318000 w 4326466"/>
                <a:gd name="connsiteY3" fmla="*/ 3505200 h 3606800"/>
                <a:gd name="connsiteX4" fmla="*/ 4165600 w 4326466"/>
                <a:gd name="connsiteY4" fmla="*/ 3522134 h 3606800"/>
                <a:gd name="connsiteX5" fmla="*/ 3953933 w 4326466"/>
                <a:gd name="connsiteY5" fmla="*/ 3488267 h 3606800"/>
                <a:gd name="connsiteX6" fmla="*/ 3742266 w 4326466"/>
                <a:gd name="connsiteY6" fmla="*/ 3471334 h 3606800"/>
                <a:gd name="connsiteX7" fmla="*/ 3556000 w 4326466"/>
                <a:gd name="connsiteY7" fmla="*/ 3403600 h 3606800"/>
                <a:gd name="connsiteX8" fmla="*/ 3378200 w 4326466"/>
                <a:gd name="connsiteY8" fmla="*/ 3327400 h 3606800"/>
                <a:gd name="connsiteX9" fmla="*/ 3251200 w 4326466"/>
                <a:gd name="connsiteY9" fmla="*/ 3335867 h 3606800"/>
                <a:gd name="connsiteX10" fmla="*/ 2971800 w 4326466"/>
                <a:gd name="connsiteY10" fmla="*/ 3420534 h 3606800"/>
                <a:gd name="connsiteX11" fmla="*/ 2709333 w 4326466"/>
                <a:gd name="connsiteY11" fmla="*/ 3437467 h 3606800"/>
                <a:gd name="connsiteX12" fmla="*/ 2514600 w 4326466"/>
                <a:gd name="connsiteY12" fmla="*/ 3429000 h 3606800"/>
                <a:gd name="connsiteX13" fmla="*/ 2319866 w 4326466"/>
                <a:gd name="connsiteY13" fmla="*/ 3378200 h 3606800"/>
                <a:gd name="connsiteX14" fmla="*/ 2192866 w 4326466"/>
                <a:gd name="connsiteY14" fmla="*/ 3344334 h 3606800"/>
                <a:gd name="connsiteX15" fmla="*/ 1989666 w 4326466"/>
                <a:gd name="connsiteY15" fmla="*/ 3395134 h 3606800"/>
                <a:gd name="connsiteX16" fmla="*/ 1769533 w 4326466"/>
                <a:gd name="connsiteY16" fmla="*/ 3344334 h 3606800"/>
                <a:gd name="connsiteX17" fmla="*/ 1574800 w 4326466"/>
                <a:gd name="connsiteY17" fmla="*/ 3259667 h 3606800"/>
                <a:gd name="connsiteX18" fmla="*/ 1303866 w 4326466"/>
                <a:gd name="connsiteY18" fmla="*/ 3141134 h 3606800"/>
                <a:gd name="connsiteX19" fmla="*/ 1176866 w 4326466"/>
                <a:gd name="connsiteY19" fmla="*/ 3064934 h 3606800"/>
                <a:gd name="connsiteX20" fmla="*/ 1016000 w 4326466"/>
                <a:gd name="connsiteY20" fmla="*/ 3132667 h 3606800"/>
                <a:gd name="connsiteX21" fmla="*/ 753533 w 4326466"/>
                <a:gd name="connsiteY21" fmla="*/ 3217334 h 3606800"/>
                <a:gd name="connsiteX22" fmla="*/ 533400 w 4326466"/>
                <a:gd name="connsiteY22" fmla="*/ 3217334 h 3606800"/>
                <a:gd name="connsiteX23" fmla="*/ 355600 w 4326466"/>
                <a:gd name="connsiteY23" fmla="*/ 3191934 h 3606800"/>
                <a:gd name="connsiteX24" fmla="*/ 237066 w 4326466"/>
                <a:gd name="connsiteY24" fmla="*/ 3081867 h 3606800"/>
                <a:gd name="connsiteX25" fmla="*/ 203200 w 4326466"/>
                <a:gd name="connsiteY25" fmla="*/ 2844800 h 3606800"/>
                <a:gd name="connsiteX26" fmla="*/ 152400 w 4326466"/>
                <a:gd name="connsiteY26" fmla="*/ 2345267 h 3606800"/>
                <a:gd name="connsiteX27" fmla="*/ 118533 w 4326466"/>
                <a:gd name="connsiteY27" fmla="*/ 1862667 h 3606800"/>
                <a:gd name="connsiteX28" fmla="*/ 101600 w 4326466"/>
                <a:gd name="connsiteY28" fmla="*/ 1261534 h 3606800"/>
                <a:gd name="connsiteX29" fmla="*/ 0 w 4326466"/>
                <a:gd name="connsiteY29" fmla="*/ 0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26466" h="3606800">
                  <a:moveTo>
                    <a:pt x="0" y="0"/>
                  </a:moveTo>
                  <a:cubicBezTo>
                    <a:pt x="5644" y="1202267"/>
                    <a:pt x="16933" y="3606800"/>
                    <a:pt x="16933" y="3606800"/>
                  </a:cubicBezTo>
                  <a:lnTo>
                    <a:pt x="4326466" y="3598334"/>
                  </a:lnTo>
                  <a:lnTo>
                    <a:pt x="4318000" y="3505200"/>
                  </a:lnTo>
                  <a:cubicBezTo>
                    <a:pt x="4162782" y="3513824"/>
                    <a:pt x="4165600" y="3462789"/>
                    <a:pt x="4165600" y="3522134"/>
                  </a:cubicBezTo>
                  <a:lnTo>
                    <a:pt x="3953933" y="3488267"/>
                  </a:lnTo>
                  <a:lnTo>
                    <a:pt x="3742266" y="3471334"/>
                  </a:lnTo>
                  <a:lnTo>
                    <a:pt x="3556000" y="3403600"/>
                  </a:lnTo>
                  <a:lnTo>
                    <a:pt x="3378200" y="3327400"/>
                  </a:lnTo>
                  <a:lnTo>
                    <a:pt x="3251200" y="3335867"/>
                  </a:lnTo>
                  <a:lnTo>
                    <a:pt x="2971800" y="3420534"/>
                  </a:lnTo>
                  <a:lnTo>
                    <a:pt x="2709333" y="3437467"/>
                  </a:lnTo>
                  <a:lnTo>
                    <a:pt x="2514600" y="3429000"/>
                  </a:lnTo>
                  <a:lnTo>
                    <a:pt x="2319866" y="3378200"/>
                  </a:lnTo>
                  <a:lnTo>
                    <a:pt x="2192866" y="3344334"/>
                  </a:lnTo>
                  <a:lnTo>
                    <a:pt x="1989666" y="3395134"/>
                  </a:lnTo>
                  <a:cubicBezTo>
                    <a:pt x="1775256" y="3343675"/>
                    <a:pt x="1850559" y="3344334"/>
                    <a:pt x="1769533" y="3344334"/>
                  </a:cubicBezTo>
                  <a:lnTo>
                    <a:pt x="1574800" y="3259667"/>
                  </a:lnTo>
                  <a:lnTo>
                    <a:pt x="1303866" y="3141134"/>
                  </a:lnTo>
                  <a:lnTo>
                    <a:pt x="1176866" y="3064934"/>
                  </a:lnTo>
                  <a:lnTo>
                    <a:pt x="1016000" y="3132667"/>
                  </a:lnTo>
                  <a:lnTo>
                    <a:pt x="753533" y="3217334"/>
                  </a:lnTo>
                  <a:lnTo>
                    <a:pt x="533400" y="3217334"/>
                  </a:lnTo>
                  <a:lnTo>
                    <a:pt x="355600" y="3191934"/>
                  </a:lnTo>
                  <a:lnTo>
                    <a:pt x="237066" y="3081867"/>
                  </a:lnTo>
                  <a:lnTo>
                    <a:pt x="203200" y="2844800"/>
                  </a:lnTo>
                  <a:lnTo>
                    <a:pt x="152400" y="2345267"/>
                  </a:lnTo>
                  <a:lnTo>
                    <a:pt x="118533" y="1862667"/>
                  </a:lnTo>
                  <a:lnTo>
                    <a:pt x="101600" y="1261534"/>
                  </a:lnTo>
                  <a:lnTo>
                    <a:pt x="0" y="0"/>
                  </a:lnTo>
                  <a:close/>
                </a:path>
              </a:pathLst>
            </a:cu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86" name="TextBox 11"/>
            <p:cNvSpPr txBox="1">
              <a:spLocks noChangeArrowheads="1"/>
            </p:cNvSpPr>
            <p:nvPr/>
          </p:nvSpPr>
          <p:spPr bwMode="auto">
            <a:xfrm>
              <a:off x="3648183" y="4427538"/>
              <a:ext cx="936625" cy="584200"/>
            </a:xfrm>
            <a:prstGeom prst="rect">
              <a:avLst/>
            </a:prstGeom>
            <a:noFill/>
            <a:ln w="9525">
              <a:noFill/>
              <a:miter lim="800000"/>
              <a:headEnd/>
              <a:tailEnd/>
            </a:ln>
          </p:spPr>
          <p:txBody>
            <a:bodyPr>
              <a:prstTxWarp prst="textNoShape">
                <a:avLst/>
              </a:prstTxWarp>
              <a:spAutoFit/>
            </a:bodyPr>
            <a:lstStyle/>
            <a:p>
              <a:r>
                <a:rPr lang="en-US" sz="3200">
                  <a:solidFill>
                    <a:schemeClr val="bg1"/>
                  </a:solidFill>
                </a:rPr>
                <a:t>NO</a:t>
              </a:r>
              <a:r>
                <a:rPr lang="en-US" sz="3200" baseline="-25000">
                  <a:solidFill>
                    <a:schemeClr val="bg1"/>
                  </a:solidFill>
                </a:rPr>
                <a:t>x</a:t>
              </a:r>
              <a:r>
                <a:rPr lang="en-US" sz="3200">
                  <a:solidFill>
                    <a:schemeClr val="bg1"/>
                  </a:solidFill>
                </a:rPr>
                <a:t> </a:t>
              </a:r>
            </a:p>
          </p:txBody>
        </p:sp>
        <p:sp>
          <p:nvSpPr>
            <p:cNvPr id="14" name="Rectangle 13"/>
            <p:cNvSpPr/>
            <p:nvPr/>
          </p:nvSpPr>
          <p:spPr>
            <a:xfrm>
              <a:off x="7337367" y="2006600"/>
              <a:ext cx="1711622" cy="28781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88" name="TextBox 15"/>
            <p:cNvSpPr txBox="1">
              <a:spLocks noChangeArrowheads="1"/>
            </p:cNvSpPr>
            <p:nvPr/>
          </p:nvSpPr>
          <p:spPr bwMode="auto">
            <a:xfrm>
              <a:off x="3567689" y="5875338"/>
              <a:ext cx="1833563" cy="584200"/>
            </a:xfrm>
            <a:prstGeom prst="rect">
              <a:avLst/>
            </a:prstGeom>
            <a:solidFill>
              <a:schemeClr val="bg1"/>
            </a:solidFill>
            <a:ln w="9525">
              <a:noFill/>
              <a:miter lim="800000"/>
              <a:headEnd/>
              <a:tailEnd/>
            </a:ln>
          </p:spPr>
          <p:txBody>
            <a:bodyPr>
              <a:prstTxWarp prst="textNoShape">
                <a:avLst/>
              </a:prstTxWarp>
              <a:spAutoFit/>
            </a:bodyPr>
            <a:lstStyle/>
            <a:p>
              <a:r>
                <a:rPr lang="en-US" sz="3200"/>
                <a:t>Time (hr)</a:t>
              </a:r>
            </a:p>
          </p:txBody>
        </p:sp>
      </p:grpSp>
      <p:sp>
        <p:nvSpPr>
          <p:cNvPr id="28676" name="TextBox 16"/>
          <p:cNvSpPr txBox="1">
            <a:spLocks noChangeArrowheads="1"/>
          </p:cNvSpPr>
          <p:nvPr/>
        </p:nvSpPr>
        <p:spPr bwMode="auto">
          <a:xfrm>
            <a:off x="684213" y="209550"/>
            <a:ext cx="7775575" cy="585788"/>
          </a:xfrm>
          <a:prstGeom prst="rect">
            <a:avLst/>
          </a:prstGeom>
          <a:noFill/>
          <a:ln w="9525">
            <a:noFill/>
            <a:miter lim="800000"/>
            <a:headEnd/>
            <a:tailEnd/>
          </a:ln>
        </p:spPr>
        <p:txBody>
          <a:bodyPr wrap="none">
            <a:prstTxWarp prst="textNoShape">
              <a:avLst/>
            </a:prstTxWarp>
            <a:spAutoFit/>
          </a:bodyPr>
          <a:lstStyle/>
          <a:p>
            <a:r>
              <a:rPr lang="en-US" sz="3200" b="1"/>
              <a:t>Major Nitrogen Compound Distribution</a:t>
            </a:r>
          </a:p>
        </p:txBody>
      </p:sp>
      <p:sp>
        <p:nvSpPr>
          <p:cNvPr id="28677" name="TextBox 14"/>
          <p:cNvSpPr txBox="1">
            <a:spLocks noChangeArrowheads="1"/>
          </p:cNvSpPr>
          <p:nvPr/>
        </p:nvSpPr>
        <p:spPr bwMode="auto">
          <a:xfrm rot="-5400000">
            <a:off x="-995362" y="3090863"/>
            <a:ext cx="3263900" cy="584200"/>
          </a:xfrm>
          <a:prstGeom prst="rect">
            <a:avLst/>
          </a:prstGeom>
          <a:noFill/>
          <a:ln w="9525">
            <a:noFill/>
            <a:miter lim="800000"/>
            <a:headEnd/>
            <a:tailEnd/>
          </a:ln>
        </p:spPr>
        <p:txBody>
          <a:bodyPr wrap="none">
            <a:prstTxWarp prst="textNoShape">
              <a:avLst/>
            </a:prstTxWarp>
            <a:spAutoFit/>
          </a:bodyPr>
          <a:lstStyle/>
          <a:p>
            <a:r>
              <a:rPr lang="en-US" sz="3200"/>
              <a:t>Percent Nitrogen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a:xfrm>
            <a:off x="0" y="71438"/>
            <a:ext cx="9175750" cy="6486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228600" y="0"/>
            <a:ext cx="9175750" cy="6486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p:cNvPicPr>
            <a:picLocks noChangeAspect="1"/>
          </p:cNvPicPr>
          <p:nvPr/>
        </p:nvPicPr>
        <p:blipFill>
          <a:blip r:embed="rId2"/>
          <a:stretch>
            <a:fillRect/>
          </a:stretch>
        </p:blipFill>
        <p:spPr>
          <a:xfrm>
            <a:off x="1351220" y="1212784"/>
            <a:ext cx="7487980" cy="4509336"/>
          </a:xfrm>
          <a:prstGeom prst="rect">
            <a:avLst/>
          </a:prstGeom>
        </p:spPr>
      </p:pic>
      <p:sp>
        <p:nvSpPr>
          <p:cNvPr id="9" name="TextBox 4"/>
          <p:cNvSpPr txBox="1">
            <a:spLocks noChangeArrowheads="1"/>
          </p:cNvSpPr>
          <p:nvPr/>
        </p:nvSpPr>
        <p:spPr bwMode="auto">
          <a:xfrm rot="16200000">
            <a:off x="-754063" y="2822576"/>
            <a:ext cx="3514725"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dirty="0"/>
              <a:t>Mixing Ratio (ppb)</a:t>
            </a:r>
          </a:p>
        </p:txBody>
      </p:sp>
      <p:sp>
        <p:nvSpPr>
          <p:cNvPr id="10" name="TextBox 5"/>
          <p:cNvSpPr txBox="1">
            <a:spLocks noChangeArrowheads="1"/>
          </p:cNvSpPr>
          <p:nvPr/>
        </p:nvSpPr>
        <p:spPr bwMode="auto">
          <a:xfrm>
            <a:off x="4181475" y="5668963"/>
            <a:ext cx="1833563" cy="585787"/>
          </a:xfrm>
          <a:prstGeom prst="rect">
            <a:avLst/>
          </a:prstGeom>
          <a:solidFill>
            <a:schemeClr val="bg1"/>
          </a:solidFill>
          <a:ln w="9525">
            <a:noFill/>
            <a:miter lim="800000"/>
            <a:headEnd/>
            <a:tailEnd/>
          </a:ln>
        </p:spPr>
        <p:txBody>
          <a:bodyPr wrap="none">
            <a:prstTxWarp prst="textNoShape">
              <a:avLst/>
            </a:prstTxWarp>
            <a:spAutoFit/>
          </a:bodyPr>
          <a:lstStyle/>
          <a:p>
            <a:r>
              <a:rPr lang="en-US" sz="3200"/>
              <a:t>Time (hr)</a:t>
            </a:r>
          </a:p>
        </p:txBody>
      </p:sp>
      <p:sp>
        <p:nvSpPr>
          <p:cNvPr id="13" name="TextBox 7"/>
          <p:cNvSpPr txBox="1">
            <a:spLocks noChangeArrowheads="1"/>
          </p:cNvSpPr>
          <p:nvPr/>
        </p:nvSpPr>
        <p:spPr bwMode="auto">
          <a:xfrm>
            <a:off x="907475" y="381000"/>
            <a:ext cx="7329050" cy="584776"/>
          </a:xfrm>
          <a:prstGeom prst="rect">
            <a:avLst/>
          </a:prstGeom>
          <a:solidFill>
            <a:schemeClr val="bg1"/>
          </a:solidFill>
          <a:ln w="9525">
            <a:noFill/>
            <a:miter lim="800000"/>
            <a:headEnd/>
            <a:tailEnd/>
          </a:ln>
        </p:spPr>
        <p:txBody>
          <a:bodyPr wrap="none">
            <a:prstTxWarp prst="textNoShape">
              <a:avLst/>
            </a:prstTxWarp>
            <a:spAutoFit/>
          </a:bodyPr>
          <a:lstStyle/>
          <a:p>
            <a:r>
              <a:rPr lang="en-US" sz="3200" b="1" dirty="0" smtClean="0"/>
              <a:t>Sulfate and Nitric Acid Mixing </a:t>
            </a:r>
            <a:r>
              <a:rPr lang="en-US" sz="3200" b="1" dirty="0"/>
              <a:t>Ratios</a:t>
            </a:r>
          </a:p>
        </p:txBody>
      </p:sp>
      <p:sp>
        <p:nvSpPr>
          <p:cNvPr id="14" name="Rectangle 13"/>
          <p:cNvSpPr/>
          <p:nvPr/>
        </p:nvSpPr>
        <p:spPr>
          <a:xfrm>
            <a:off x="4241800" y="1600200"/>
            <a:ext cx="841248" cy="309129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540500" y="1600200"/>
            <a:ext cx="841248" cy="309129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7"/>
          <p:cNvSpPr txBox="1">
            <a:spLocks noChangeArrowheads="1"/>
          </p:cNvSpPr>
          <p:nvPr/>
        </p:nvSpPr>
        <p:spPr bwMode="auto">
          <a:xfrm>
            <a:off x="2971800" y="2743200"/>
            <a:ext cx="929728" cy="584776"/>
          </a:xfrm>
          <a:prstGeom prst="rect">
            <a:avLst/>
          </a:prstGeom>
          <a:noFill/>
          <a:ln w="9525">
            <a:noFill/>
            <a:miter lim="800000"/>
            <a:headEnd/>
            <a:tailEnd/>
          </a:ln>
        </p:spPr>
        <p:txBody>
          <a:bodyPr wrap="none">
            <a:prstTxWarp prst="textNoShape">
              <a:avLst/>
            </a:prstTxWarp>
            <a:spAutoFit/>
          </a:bodyPr>
          <a:lstStyle/>
          <a:p>
            <a:r>
              <a:rPr lang="en-US" sz="3200" dirty="0" smtClean="0"/>
              <a:t>SO</a:t>
            </a:r>
            <a:r>
              <a:rPr lang="en-US" sz="3200" baseline="-25000" dirty="0" smtClean="0"/>
              <a:t>4</a:t>
            </a:r>
            <a:endParaRPr lang="en-US" sz="3200" dirty="0"/>
          </a:p>
        </p:txBody>
      </p:sp>
      <p:sp>
        <p:nvSpPr>
          <p:cNvPr id="17" name="TextBox 7"/>
          <p:cNvSpPr txBox="1">
            <a:spLocks noChangeArrowheads="1"/>
          </p:cNvSpPr>
          <p:nvPr/>
        </p:nvSpPr>
        <p:spPr bwMode="auto">
          <a:xfrm>
            <a:off x="5380674" y="2996624"/>
            <a:ext cx="1248726" cy="584776"/>
          </a:xfrm>
          <a:prstGeom prst="rect">
            <a:avLst/>
          </a:prstGeom>
          <a:noFill/>
          <a:ln w="9525">
            <a:noFill/>
            <a:miter lim="800000"/>
            <a:headEnd/>
            <a:tailEnd/>
          </a:ln>
        </p:spPr>
        <p:txBody>
          <a:bodyPr wrap="none">
            <a:prstTxWarp prst="textNoShape">
              <a:avLst/>
            </a:prstTxWarp>
            <a:spAutoFit/>
          </a:bodyPr>
          <a:lstStyle/>
          <a:p>
            <a:r>
              <a:rPr lang="en-US" sz="3200" dirty="0" smtClean="0"/>
              <a:t>HNO</a:t>
            </a:r>
            <a:r>
              <a:rPr lang="en-US" sz="3200" baseline="-25000" dirty="0" smtClean="0"/>
              <a:t>3</a:t>
            </a:r>
            <a:endParaRPr lang="en-US" sz="3200" dirty="0"/>
          </a:p>
        </p:txBody>
      </p:sp>
      <p:sp>
        <p:nvSpPr>
          <p:cNvPr id="19" name="Rectangle 18"/>
          <p:cNvSpPr/>
          <p:nvPr/>
        </p:nvSpPr>
        <p:spPr>
          <a:xfrm>
            <a:off x="7543800" y="3048000"/>
            <a:ext cx="1219200" cy="76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28600" y="0"/>
            <a:ext cx="9175750" cy="6486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295401" y="914400"/>
            <a:ext cx="7938468" cy="4876800"/>
          </a:xfrm>
          <a:prstGeom prst="rect">
            <a:avLst/>
          </a:prstGeom>
        </p:spPr>
      </p:pic>
      <p:sp>
        <p:nvSpPr>
          <p:cNvPr id="8" name="TextBox 4"/>
          <p:cNvSpPr txBox="1">
            <a:spLocks noChangeArrowheads="1"/>
          </p:cNvSpPr>
          <p:nvPr/>
        </p:nvSpPr>
        <p:spPr bwMode="auto">
          <a:xfrm rot="16200000">
            <a:off x="-754063" y="2822576"/>
            <a:ext cx="3514725"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dirty="0"/>
              <a:t>Mixing Ratio (ppb)</a:t>
            </a:r>
          </a:p>
        </p:txBody>
      </p:sp>
      <p:sp>
        <p:nvSpPr>
          <p:cNvPr id="9" name="TextBox 5"/>
          <p:cNvSpPr txBox="1">
            <a:spLocks noChangeArrowheads="1"/>
          </p:cNvSpPr>
          <p:nvPr/>
        </p:nvSpPr>
        <p:spPr bwMode="auto">
          <a:xfrm>
            <a:off x="4181475" y="5668963"/>
            <a:ext cx="1833563" cy="585787"/>
          </a:xfrm>
          <a:prstGeom prst="rect">
            <a:avLst/>
          </a:prstGeom>
          <a:solidFill>
            <a:schemeClr val="bg1"/>
          </a:solidFill>
          <a:ln w="9525">
            <a:noFill/>
            <a:miter lim="800000"/>
            <a:headEnd/>
            <a:tailEnd/>
          </a:ln>
        </p:spPr>
        <p:txBody>
          <a:bodyPr wrap="none">
            <a:prstTxWarp prst="textNoShape">
              <a:avLst/>
            </a:prstTxWarp>
            <a:spAutoFit/>
          </a:bodyPr>
          <a:lstStyle/>
          <a:p>
            <a:r>
              <a:rPr lang="en-US" sz="3200"/>
              <a:t>Time (hr)</a:t>
            </a:r>
          </a:p>
        </p:txBody>
      </p:sp>
      <p:sp>
        <p:nvSpPr>
          <p:cNvPr id="10" name="TextBox 7"/>
          <p:cNvSpPr txBox="1">
            <a:spLocks noChangeArrowheads="1"/>
          </p:cNvSpPr>
          <p:nvPr/>
        </p:nvSpPr>
        <p:spPr bwMode="auto">
          <a:xfrm>
            <a:off x="1393586" y="228600"/>
            <a:ext cx="6356829" cy="584776"/>
          </a:xfrm>
          <a:prstGeom prst="rect">
            <a:avLst/>
          </a:prstGeom>
          <a:solidFill>
            <a:schemeClr val="bg1"/>
          </a:solidFill>
          <a:ln w="9525">
            <a:noFill/>
            <a:miter lim="800000"/>
            <a:headEnd/>
            <a:tailEnd/>
          </a:ln>
        </p:spPr>
        <p:txBody>
          <a:bodyPr wrap="none">
            <a:prstTxWarp prst="textNoShape">
              <a:avLst/>
            </a:prstTxWarp>
            <a:spAutoFit/>
          </a:bodyPr>
          <a:lstStyle/>
          <a:p>
            <a:r>
              <a:rPr lang="en-US" sz="3200" b="1" dirty="0" smtClean="0"/>
              <a:t>SO</a:t>
            </a:r>
            <a:r>
              <a:rPr lang="en-US" sz="3200" b="1" baseline="-25000" dirty="0" smtClean="0"/>
              <a:t>2</a:t>
            </a:r>
            <a:r>
              <a:rPr lang="en-US" sz="3200" b="1" dirty="0" smtClean="0"/>
              <a:t>, Sulfate and Total Peroxide</a:t>
            </a:r>
            <a:endParaRPr lang="en-US" sz="3200" b="1" dirty="0"/>
          </a:p>
        </p:txBody>
      </p:sp>
      <p:sp>
        <p:nvSpPr>
          <p:cNvPr id="11" name="Rectangle 10"/>
          <p:cNvSpPr/>
          <p:nvPr/>
        </p:nvSpPr>
        <p:spPr>
          <a:xfrm>
            <a:off x="4241800" y="1295400"/>
            <a:ext cx="841248" cy="34290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40500" y="1295400"/>
            <a:ext cx="841248" cy="34290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7"/>
          <p:cNvSpPr txBox="1">
            <a:spLocks noChangeArrowheads="1"/>
          </p:cNvSpPr>
          <p:nvPr/>
        </p:nvSpPr>
        <p:spPr bwMode="auto">
          <a:xfrm>
            <a:off x="3124200" y="1219200"/>
            <a:ext cx="929728" cy="584776"/>
          </a:xfrm>
          <a:prstGeom prst="rect">
            <a:avLst/>
          </a:prstGeom>
          <a:noFill/>
          <a:ln w="9525">
            <a:noFill/>
            <a:miter lim="800000"/>
            <a:headEnd/>
            <a:tailEnd/>
          </a:ln>
        </p:spPr>
        <p:txBody>
          <a:bodyPr wrap="none">
            <a:prstTxWarp prst="textNoShape">
              <a:avLst/>
            </a:prstTxWarp>
            <a:spAutoFit/>
          </a:bodyPr>
          <a:lstStyle/>
          <a:p>
            <a:r>
              <a:rPr lang="en-US" sz="3200" dirty="0" smtClean="0"/>
              <a:t>SO</a:t>
            </a:r>
            <a:r>
              <a:rPr lang="en-US" sz="3200" baseline="-25000" dirty="0" smtClean="0"/>
              <a:t>2</a:t>
            </a:r>
            <a:endParaRPr lang="en-US" sz="3200" baseline="-25000" dirty="0"/>
          </a:p>
        </p:txBody>
      </p:sp>
      <p:sp>
        <p:nvSpPr>
          <p:cNvPr id="14" name="TextBox 7"/>
          <p:cNvSpPr txBox="1">
            <a:spLocks noChangeArrowheads="1"/>
          </p:cNvSpPr>
          <p:nvPr/>
        </p:nvSpPr>
        <p:spPr bwMode="auto">
          <a:xfrm>
            <a:off x="2667000" y="3124200"/>
            <a:ext cx="929728" cy="584776"/>
          </a:xfrm>
          <a:prstGeom prst="rect">
            <a:avLst/>
          </a:prstGeom>
          <a:noFill/>
          <a:ln w="9525">
            <a:noFill/>
            <a:miter lim="800000"/>
            <a:headEnd/>
            <a:tailEnd/>
          </a:ln>
        </p:spPr>
        <p:txBody>
          <a:bodyPr wrap="none">
            <a:prstTxWarp prst="textNoShape">
              <a:avLst/>
            </a:prstTxWarp>
            <a:spAutoFit/>
          </a:bodyPr>
          <a:lstStyle/>
          <a:p>
            <a:r>
              <a:rPr lang="en-US" sz="3200" dirty="0" smtClean="0"/>
              <a:t>SO</a:t>
            </a:r>
            <a:r>
              <a:rPr lang="en-US" sz="3200" baseline="-25000" dirty="0" smtClean="0"/>
              <a:t>4</a:t>
            </a:r>
            <a:endParaRPr lang="en-US" sz="3200" dirty="0"/>
          </a:p>
        </p:txBody>
      </p:sp>
      <p:sp>
        <p:nvSpPr>
          <p:cNvPr id="15" name="TextBox 7"/>
          <p:cNvSpPr txBox="1">
            <a:spLocks noChangeArrowheads="1"/>
          </p:cNvSpPr>
          <p:nvPr/>
        </p:nvSpPr>
        <p:spPr bwMode="auto">
          <a:xfrm>
            <a:off x="5181600" y="3429000"/>
            <a:ext cx="1415772" cy="584776"/>
          </a:xfrm>
          <a:prstGeom prst="rect">
            <a:avLst/>
          </a:prstGeom>
          <a:noFill/>
          <a:ln w="9525">
            <a:noFill/>
            <a:miter lim="800000"/>
            <a:headEnd/>
            <a:tailEnd/>
          </a:ln>
        </p:spPr>
        <p:txBody>
          <a:bodyPr wrap="none">
            <a:prstTxWarp prst="textNoShape">
              <a:avLst/>
            </a:prstTxWarp>
            <a:spAutoFit/>
          </a:bodyPr>
          <a:lstStyle/>
          <a:p>
            <a:r>
              <a:rPr lang="en-US" sz="3200" dirty="0" smtClean="0"/>
              <a:t>ROOH</a:t>
            </a:r>
            <a:endParaRPr lang="en-US" sz="3200" dirty="0"/>
          </a:p>
        </p:txBody>
      </p:sp>
      <p:sp>
        <p:nvSpPr>
          <p:cNvPr id="17" name="Rectangle 16"/>
          <p:cNvSpPr/>
          <p:nvPr/>
        </p:nvSpPr>
        <p:spPr>
          <a:xfrm>
            <a:off x="7696200" y="2819401"/>
            <a:ext cx="1447800" cy="1142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76400" y="228600"/>
            <a:ext cx="6400800" cy="1143000"/>
          </a:xfrm>
        </p:spPr>
        <p:txBody>
          <a:bodyPr/>
          <a:lstStyle/>
          <a:p>
            <a:pPr eaLnBrk="1" hangingPunct="1"/>
            <a:r>
              <a:rPr lang="en-US" sz="3600" b="1" dirty="0">
                <a:solidFill>
                  <a:schemeClr val="tx1"/>
                </a:solidFill>
                <a:latin typeface="Helvetica" pitchFamily="-106" charset="0"/>
                <a:ea typeface="Arial" pitchFamily="-106" charset="0"/>
              </a:rPr>
              <a:t>HO Radical Production</a:t>
            </a:r>
            <a:endParaRPr lang="en-US" dirty="0">
              <a:solidFill>
                <a:schemeClr val="tx1"/>
              </a:solidFill>
              <a:latin typeface="Helvetica" pitchFamily="-106" charset="0"/>
              <a:ea typeface="Arial" pitchFamily="-106" charset="0"/>
            </a:endParaRPr>
          </a:p>
        </p:txBody>
      </p:sp>
      <p:sp>
        <p:nvSpPr>
          <p:cNvPr id="31747" name="Text Box 3"/>
          <p:cNvSpPr txBox="1">
            <a:spLocks noChangeArrowheads="1"/>
          </p:cNvSpPr>
          <p:nvPr/>
        </p:nvSpPr>
        <p:spPr bwMode="auto">
          <a:xfrm>
            <a:off x="1897063" y="1628775"/>
            <a:ext cx="4732337" cy="2943225"/>
          </a:xfrm>
          <a:prstGeom prst="rect">
            <a:avLst/>
          </a:prstGeom>
          <a:noFill/>
          <a:ln w="9525">
            <a:noFill/>
            <a:miter lim="800000"/>
            <a:headEnd/>
            <a:tailEnd/>
          </a:ln>
        </p:spPr>
        <p:txBody>
          <a:bodyPr wrap="none">
            <a:prstTxWarp prst="textNoShape">
              <a:avLst/>
            </a:prstTxWarp>
            <a:spAutoFit/>
          </a:bodyPr>
          <a:lstStyle/>
          <a:p>
            <a:r>
              <a:rPr lang="en-US" sz="2800" b="1">
                <a:latin typeface="Helvetica" pitchFamily="-106" charset="0"/>
                <a:sym typeface="Symbol" pitchFamily="-106" charset="2"/>
              </a:rPr>
              <a:t>	O</a:t>
            </a:r>
            <a:r>
              <a:rPr lang="en-US" sz="2800" b="1" baseline="-25000">
                <a:latin typeface="Helvetica" pitchFamily="-106" charset="0"/>
              </a:rPr>
              <a:t>3</a:t>
            </a:r>
            <a:r>
              <a:rPr lang="en-US" sz="2800" b="1">
                <a:latin typeface="Helvetica" pitchFamily="-106" charset="0"/>
                <a:sym typeface="Symbol" pitchFamily="-106" charset="2"/>
              </a:rPr>
              <a:t> + h  O(</a:t>
            </a:r>
            <a:r>
              <a:rPr lang="en-US" sz="2800" b="1" baseline="30000">
                <a:latin typeface="Helvetica" pitchFamily="-106" charset="0"/>
                <a:sym typeface="Symbol" pitchFamily="-106" charset="2"/>
              </a:rPr>
              <a:t>1</a:t>
            </a:r>
            <a:r>
              <a:rPr lang="en-US" sz="2800" b="1">
                <a:latin typeface="Helvetica" pitchFamily="-106" charset="0"/>
                <a:sym typeface="Symbol" pitchFamily="-106" charset="2"/>
              </a:rPr>
              <a:t>D) + O</a:t>
            </a:r>
            <a:r>
              <a:rPr lang="en-US" sz="2800" b="1" baseline="-25000">
                <a:latin typeface="Helvetica" pitchFamily="-106" charset="0"/>
              </a:rPr>
              <a:t>2</a:t>
            </a:r>
            <a:endParaRPr lang="en-US" sz="2800" b="1">
              <a:latin typeface="Helvetica" pitchFamily="-106" charset="0"/>
              <a:sym typeface="Symbol" pitchFamily="-106" charset="2"/>
            </a:endParaRPr>
          </a:p>
          <a:p>
            <a:endParaRPr lang="en-US" sz="2800" b="1">
              <a:latin typeface="Helvetica" pitchFamily="-106" charset="0"/>
              <a:sym typeface="Symbol" pitchFamily="-106" charset="2"/>
            </a:endParaRPr>
          </a:p>
          <a:p>
            <a:r>
              <a:rPr lang="en-US" sz="2800" b="1">
                <a:latin typeface="Helvetica" pitchFamily="-106" charset="0"/>
                <a:sym typeface="Symbol" pitchFamily="-106" charset="2"/>
              </a:rPr>
              <a:t>	O(</a:t>
            </a:r>
            <a:r>
              <a:rPr lang="en-US" sz="2800" b="1" baseline="30000">
                <a:latin typeface="Helvetica" pitchFamily="-106" charset="0"/>
                <a:sym typeface="Symbol" pitchFamily="-106" charset="2"/>
              </a:rPr>
              <a:t>1</a:t>
            </a:r>
            <a:r>
              <a:rPr lang="en-US" sz="2800" b="1">
                <a:latin typeface="Helvetica" pitchFamily="-106" charset="0"/>
                <a:sym typeface="Symbol" pitchFamily="-106" charset="2"/>
              </a:rPr>
              <a:t>D) + N</a:t>
            </a:r>
            <a:r>
              <a:rPr lang="en-US" sz="2800" b="1" baseline="-25000">
                <a:latin typeface="Helvetica" pitchFamily="-106" charset="0"/>
              </a:rPr>
              <a:t>2</a:t>
            </a:r>
            <a:r>
              <a:rPr lang="en-US" sz="2800" b="1">
                <a:latin typeface="Helvetica" pitchFamily="-106" charset="0"/>
                <a:sym typeface="Symbol" pitchFamily="-106" charset="2"/>
              </a:rPr>
              <a:t> (+O</a:t>
            </a:r>
            <a:r>
              <a:rPr lang="en-US" sz="2800" b="1" baseline="-25000">
                <a:latin typeface="Helvetica" pitchFamily="-106" charset="0"/>
              </a:rPr>
              <a:t>2</a:t>
            </a:r>
            <a:r>
              <a:rPr lang="en-US" sz="2800" b="1">
                <a:latin typeface="Helvetica" pitchFamily="-106" charset="0"/>
                <a:sym typeface="Symbol" pitchFamily="-106" charset="2"/>
              </a:rPr>
              <a:t>)  O</a:t>
            </a:r>
            <a:r>
              <a:rPr lang="en-US" sz="2800" b="1" baseline="-25000">
                <a:latin typeface="Helvetica" pitchFamily="-106" charset="0"/>
              </a:rPr>
              <a:t>3</a:t>
            </a:r>
            <a:endParaRPr lang="en-US" sz="2800" b="1">
              <a:latin typeface="Helvetica" pitchFamily="-106" charset="0"/>
              <a:sym typeface="Symbol" pitchFamily="-106" charset="2"/>
            </a:endParaRPr>
          </a:p>
          <a:p>
            <a:endParaRPr lang="en-US" sz="2800" b="1">
              <a:latin typeface="Helvetica" pitchFamily="-106" charset="0"/>
              <a:sym typeface="Symbol" pitchFamily="-106" charset="2"/>
            </a:endParaRPr>
          </a:p>
          <a:p>
            <a:r>
              <a:rPr lang="en-US" sz="2800" b="1">
                <a:latin typeface="Helvetica" pitchFamily="-106" charset="0"/>
                <a:sym typeface="Symbol" pitchFamily="-106" charset="2"/>
              </a:rPr>
              <a:t>	O(</a:t>
            </a:r>
            <a:r>
              <a:rPr lang="en-US" sz="2800" b="1" baseline="30000">
                <a:latin typeface="Helvetica" pitchFamily="-106" charset="0"/>
                <a:sym typeface="Symbol" pitchFamily="-106" charset="2"/>
              </a:rPr>
              <a:t>1</a:t>
            </a:r>
            <a:r>
              <a:rPr lang="en-US" sz="2800" b="1">
                <a:latin typeface="Helvetica" pitchFamily="-106" charset="0"/>
                <a:sym typeface="Symbol" pitchFamily="-106" charset="2"/>
              </a:rPr>
              <a:t>D) + O</a:t>
            </a:r>
            <a:r>
              <a:rPr lang="en-US" sz="2800" b="1" baseline="-25000">
                <a:latin typeface="Helvetica" pitchFamily="-106" charset="0"/>
              </a:rPr>
              <a:t>2</a:t>
            </a:r>
            <a:r>
              <a:rPr lang="en-US" sz="2800" b="1">
                <a:latin typeface="Helvetica" pitchFamily="-106" charset="0"/>
                <a:sym typeface="Symbol" pitchFamily="-106" charset="2"/>
              </a:rPr>
              <a:t> (+O</a:t>
            </a:r>
            <a:r>
              <a:rPr lang="en-US" sz="2800" b="1" baseline="-25000">
                <a:latin typeface="Helvetica" pitchFamily="-106" charset="0"/>
              </a:rPr>
              <a:t>2</a:t>
            </a:r>
            <a:r>
              <a:rPr lang="en-US" sz="2800" b="1">
                <a:latin typeface="Helvetica" pitchFamily="-106" charset="0"/>
                <a:sym typeface="Symbol" pitchFamily="-106" charset="2"/>
              </a:rPr>
              <a:t>)  O</a:t>
            </a:r>
            <a:r>
              <a:rPr lang="en-US" sz="2800" b="1" baseline="-25000">
                <a:latin typeface="Helvetica" pitchFamily="-106" charset="0"/>
              </a:rPr>
              <a:t>3</a:t>
            </a:r>
            <a:endParaRPr lang="en-US" sz="2800" b="1">
              <a:latin typeface="Helvetica" pitchFamily="-106" charset="0"/>
              <a:sym typeface="Symbol" pitchFamily="-106" charset="2"/>
            </a:endParaRPr>
          </a:p>
          <a:p>
            <a:endParaRPr lang="en-US" sz="2800" b="1" baseline="-25000">
              <a:latin typeface="Helvetica" pitchFamily="-106" charset="0"/>
            </a:endParaRPr>
          </a:p>
          <a:p>
            <a:r>
              <a:rPr lang="en-US" sz="2800" b="1" baseline="-25000">
                <a:latin typeface="Helvetica" pitchFamily="-106" charset="0"/>
              </a:rPr>
              <a:t>	</a:t>
            </a:r>
            <a:r>
              <a:rPr lang="en-US" sz="2800" b="1">
                <a:latin typeface="Helvetica" pitchFamily="-106" charset="0"/>
                <a:sym typeface="Symbol" pitchFamily="-106" charset="2"/>
              </a:rPr>
              <a:t>O(</a:t>
            </a:r>
            <a:r>
              <a:rPr lang="en-US" sz="2800" b="1" baseline="30000">
                <a:latin typeface="Helvetica" pitchFamily="-106" charset="0"/>
                <a:sym typeface="Symbol" pitchFamily="-106" charset="2"/>
              </a:rPr>
              <a:t>1</a:t>
            </a:r>
            <a:r>
              <a:rPr lang="en-US" sz="2800" b="1">
                <a:latin typeface="Helvetica" pitchFamily="-106" charset="0"/>
                <a:sym typeface="Symbol" pitchFamily="-106" charset="2"/>
              </a:rPr>
              <a:t>D) + H</a:t>
            </a:r>
            <a:r>
              <a:rPr lang="en-US" sz="2800" b="1" baseline="-25000">
                <a:latin typeface="Helvetica" pitchFamily="-106" charset="0"/>
              </a:rPr>
              <a:t>2</a:t>
            </a:r>
            <a:r>
              <a:rPr lang="en-US" sz="2800" b="1">
                <a:latin typeface="Helvetica" pitchFamily="-106" charset="0"/>
                <a:sym typeface="Symbol" pitchFamily="-106" charset="2"/>
              </a:rPr>
              <a:t>O  2 HO</a:t>
            </a:r>
            <a:endParaRPr lang="en-US" b="1">
              <a:latin typeface="Helvetica" pitchFamily="-106" charset="0"/>
            </a:endParaRPr>
          </a:p>
        </p:txBody>
      </p:sp>
      <p:sp>
        <p:nvSpPr>
          <p:cNvPr id="31748" name="Line 4"/>
          <p:cNvSpPr>
            <a:spLocks noChangeShapeType="1"/>
          </p:cNvSpPr>
          <p:nvPr/>
        </p:nvSpPr>
        <p:spPr bwMode="auto">
          <a:xfrm>
            <a:off x="1524000" y="1295400"/>
            <a:ext cx="1295400" cy="533400"/>
          </a:xfrm>
          <a:prstGeom prst="line">
            <a:avLst/>
          </a:prstGeom>
          <a:noFill/>
          <a:ln w="190500">
            <a:solidFill>
              <a:srgbClr val="FFFF00"/>
            </a:solidFill>
            <a:round/>
            <a:headEnd/>
            <a:tailEnd type="stealth" w="med" len="med"/>
          </a:ln>
        </p:spPr>
        <p:txBody>
          <a:bodyPr wrap="none" anchor="ctr">
            <a:prstTxWarp prst="textNoShape">
              <a:avLst/>
            </a:prstTxWarp>
          </a:bodyPr>
          <a:lstStyle/>
          <a:p>
            <a:endParaRPr lang="en-US"/>
          </a:p>
        </p:txBody>
      </p:sp>
      <p:grpSp>
        <p:nvGrpSpPr>
          <p:cNvPr id="31749" name="Group 5"/>
          <p:cNvGrpSpPr>
            <a:grpSpLocks/>
          </p:cNvGrpSpPr>
          <p:nvPr/>
        </p:nvGrpSpPr>
        <p:grpSpPr bwMode="auto">
          <a:xfrm>
            <a:off x="0" y="0"/>
            <a:ext cx="2286000" cy="2286000"/>
            <a:chOff x="0" y="0"/>
            <a:chExt cx="1440" cy="1440"/>
          </a:xfrm>
        </p:grpSpPr>
        <p:sp>
          <p:nvSpPr>
            <p:cNvPr id="31750" name="AutoShape 6"/>
            <p:cNvSpPr>
              <a:spLocks noChangeArrowheads="1"/>
            </p:cNvSpPr>
            <p:nvPr/>
          </p:nvSpPr>
          <p:spPr bwMode="auto">
            <a:xfrm>
              <a:off x="0" y="0"/>
              <a:ext cx="1440" cy="1440"/>
            </a:xfrm>
            <a:prstGeom prst="sun">
              <a:avLst>
                <a:gd name="adj" fmla="val 25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1751" name="Rectangle 7"/>
            <p:cNvSpPr>
              <a:spLocks noChangeArrowheads="1"/>
            </p:cNvSpPr>
            <p:nvPr/>
          </p:nvSpPr>
          <p:spPr bwMode="auto">
            <a:xfrm>
              <a:off x="390" y="518"/>
              <a:ext cx="660" cy="404"/>
            </a:xfrm>
            <a:prstGeom prst="rect">
              <a:avLst/>
            </a:prstGeom>
            <a:noFill/>
            <a:ln w="9525">
              <a:noFill/>
              <a:miter lim="800000"/>
              <a:headEnd/>
              <a:tailEnd/>
            </a:ln>
          </p:spPr>
          <p:txBody>
            <a:bodyPr wrap="none">
              <a:prstTxWarp prst="textNoShape">
                <a:avLst/>
              </a:prstTxWarp>
              <a:spAutoFit/>
            </a:bodyPr>
            <a:lstStyle/>
            <a:p>
              <a:r>
                <a:rPr lang="en-US" sz="3600" b="1">
                  <a:latin typeface="Helvetica" pitchFamily="-106" charset="0"/>
                </a:rPr>
                <a:t>Sun</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0" y="71438"/>
            <a:ext cx="9175750" cy="6486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433369" y="545797"/>
            <a:ext cx="8915400" cy="5368943"/>
          </a:xfrm>
          <a:prstGeom prst="rect">
            <a:avLst/>
          </a:prstGeom>
        </p:spPr>
      </p:pic>
      <p:sp>
        <p:nvSpPr>
          <p:cNvPr id="7" name="TextBox 4"/>
          <p:cNvSpPr txBox="1">
            <a:spLocks noChangeArrowheads="1"/>
          </p:cNvSpPr>
          <p:nvPr/>
        </p:nvSpPr>
        <p:spPr bwMode="auto">
          <a:xfrm rot="16200000">
            <a:off x="-754063" y="2822576"/>
            <a:ext cx="3514725" cy="584200"/>
          </a:xfrm>
          <a:prstGeom prst="rect">
            <a:avLst/>
          </a:prstGeom>
          <a:solidFill>
            <a:schemeClr val="bg1"/>
          </a:solidFill>
          <a:ln w="9525">
            <a:noFill/>
            <a:miter lim="800000"/>
            <a:headEnd/>
            <a:tailEnd/>
          </a:ln>
        </p:spPr>
        <p:txBody>
          <a:bodyPr wrap="none">
            <a:prstTxWarp prst="textNoShape">
              <a:avLst/>
            </a:prstTxWarp>
            <a:spAutoFit/>
          </a:bodyPr>
          <a:lstStyle/>
          <a:p>
            <a:r>
              <a:rPr lang="en-US" sz="3200" dirty="0"/>
              <a:t>Mixing Ratio (ppb)</a:t>
            </a:r>
          </a:p>
        </p:txBody>
      </p:sp>
      <p:sp>
        <p:nvSpPr>
          <p:cNvPr id="8" name="TextBox 5"/>
          <p:cNvSpPr txBox="1">
            <a:spLocks noChangeArrowheads="1"/>
          </p:cNvSpPr>
          <p:nvPr/>
        </p:nvSpPr>
        <p:spPr bwMode="auto">
          <a:xfrm>
            <a:off x="4181475" y="5668963"/>
            <a:ext cx="1833563" cy="585787"/>
          </a:xfrm>
          <a:prstGeom prst="rect">
            <a:avLst/>
          </a:prstGeom>
          <a:solidFill>
            <a:schemeClr val="bg1"/>
          </a:solidFill>
          <a:ln w="9525">
            <a:noFill/>
            <a:miter lim="800000"/>
            <a:headEnd/>
            <a:tailEnd/>
          </a:ln>
        </p:spPr>
        <p:txBody>
          <a:bodyPr wrap="none">
            <a:prstTxWarp prst="textNoShape">
              <a:avLst/>
            </a:prstTxWarp>
            <a:spAutoFit/>
          </a:bodyPr>
          <a:lstStyle/>
          <a:p>
            <a:r>
              <a:rPr lang="en-US" sz="3200"/>
              <a:t>Time (hr)</a:t>
            </a:r>
          </a:p>
        </p:txBody>
      </p:sp>
      <p:sp>
        <p:nvSpPr>
          <p:cNvPr id="9" name="TextBox 7"/>
          <p:cNvSpPr txBox="1">
            <a:spLocks noChangeArrowheads="1"/>
          </p:cNvSpPr>
          <p:nvPr/>
        </p:nvSpPr>
        <p:spPr bwMode="auto">
          <a:xfrm>
            <a:off x="861389" y="76200"/>
            <a:ext cx="7421222" cy="584776"/>
          </a:xfrm>
          <a:prstGeom prst="rect">
            <a:avLst/>
          </a:prstGeom>
          <a:solidFill>
            <a:schemeClr val="bg1"/>
          </a:solidFill>
          <a:ln w="9525">
            <a:noFill/>
            <a:miter lim="800000"/>
            <a:headEnd/>
            <a:tailEnd/>
          </a:ln>
        </p:spPr>
        <p:txBody>
          <a:bodyPr wrap="none">
            <a:prstTxWarp prst="textNoShape">
              <a:avLst/>
            </a:prstTxWarp>
            <a:spAutoFit/>
          </a:bodyPr>
          <a:lstStyle/>
          <a:p>
            <a:r>
              <a:rPr lang="en-US" sz="3200" b="1" dirty="0" smtClean="0"/>
              <a:t>Secondary Organic Aerosol Potential</a:t>
            </a:r>
            <a:endParaRPr lang="en-US" sz="3200" b="1" dirty="0"/>
          </a:p>
        </p:txBody>
      </p:sp>
      <p:sp>
        <p:nvSpPr>
          <p:cNvPr id="10" name="Rectangle 9"/>
          <p:cNvSpPr/>
          <p:nvPr/>
        </p:nvSpPr>
        <p:spPr>
          <a:xfrm>
            <a:off x="4241800" y="943260"/>
            <a:ext cx="841248" cy="37338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540500" y="943260"/>
            <a:ext cx="841248" cy="3733800"/>
          </a:xfrm>
          <a:prstGeom prst="rect">
            <a:avLst/>
          </a:prstGeom>
          <a:solidFill>
            <a:schemeClr val="bg1">
              <a:lumMod val="75000"/>
              <a:alpha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7"/>
          <p:cNvSpPr txBox="1">
            <a:spLocks noChangeArrowheads="1"/>
          </p:cNvSpPr>
          <p:nvPr/>
        </p:nvSpPr>
        <p:spPr bwMode="auto">
          <a:xfrm>
            <a:off x="2471307" y="823770"/>
            <a:ext cx="1347645" cy="584776"/>
          </a:xfrm>
          <a:prstGeom prst="rect">
            <a:avLst/>
          </a:prstGeom>
          <a:noFill/>
          <a:ln w="9525">
            <a:noFill/>
            <a:miter lim="800000"/>
            <a:headEnd/>
            <a:tailEnd/>
          </a:ln>
        </p:spPr>
        <p:txBody>
          <a:bodyPr wrap="none">
            <a:prstTxWarp prst="textNoShape">
              <a:avLst/>
            </a:prstTxWarp>
            <a:spAutoFit/>
          </a:bodyPr>
          <a:lstStyle/>
          <a:p>
            <a:r>
              <a:rPr lang="en-US" sz="3200" dirty="0" smtClean="0"/>
              <a:t>BVOC</a:t>
            </a:r>
            <a:endParaRPr lang="en-US" sz="3200" dirty="0"/>
          </a:p>
        </p:txBody>
      </p:sp>
      <p:sp>
        <p:nvSpPr>
          <p:cNvPr id="14" name="TextBox 7"/>
          <p:cNvSpPr txBox="1">
            <a:spLocks noChangeArrowheads="1"/>
          </p:cNvSpPr>
          <p:nvPr/>
        </p:nvSpPr>
        <p:spPr bwMode="auto">
          <a:xfrm>
            <a:off x="3505200" y="2158424"/>
            <a:ext cx="2008883" cy="584776"/>
          </a:xfrm>
          <a:prstGeom prst="rect">
            <a:avLst/>
          </a:prstGeom>
          <a:noFill/>
          <a:ln w="9525">
            <a:noFill/>
            <a:miter lim="800000"/>
            <a:headEnd/>
            <a:tailEnd/>
          </a:ln>
        </p:spPr>
        <p:txBody>
          <a:bodyPr wrap="none">
            <a:prstTxWarp prst="textNoShape">
              <a:avLst/>
            </a:prstTxWarp>
            <a:spAutoFit/>
          </a:bodyPr>
          <a:lstStyle/>
          <a:p>
            <a:r>
              <a:rPr lang="en-US" sz="3200" dirty="0" smtClean="0"/>
              <a:t>Aromatics</a:t>
            </a:r>
            <a:endParaRPr lang="en-US" sz="3200" dirty="0"/>
          </a:p>
        </p:txBody>
      </p:sp>
      <p:sp>
        <p:nvSpPr>
          <p:cNvPr id="15" name="Rectangle 14"/>
          <p:cNvSpPr/>
          <p:nvPr/>
        </p:nvSpPr>
        <p:spPr>
          <a:xfrm>
            <a:off x="7696200" y="2667000"/>
            <a:ext cx="2590800" cy="1142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84163"/>
            <a:ext cx="9144000" cy="504825"/>
          </a:xfrm>
        </p:spPr>
        <p:txBody>
          <a:bodyPr>
            <a:normAutofit fontScale="90000"/>
          </a:bodyPr>
          <a:lstStyle/>
          <a:p>
            <a:pPr eaLnBrk="1" hangingPunct="1">
              <a:defRPr/>
            </a:pPr>
            <a:r>
              <a:rPr lang="en-US" sz="3600" b="1" dirty="0" smtClean="0">
                <a:latin typeface="Helvetica" pitchFamily="-108" charset="0"/>
                <a:ea typeface="Arial" pitchFamily="-108" charset="0"/>
              </a:rPr>
              <a:t>Forecast Predictability</a:t>
            </a:r>
            <a:endParaRPr lang="en-US" b="1" dirty="0">
              <a:latin typeface="Helvetica" pitchFamily="-108" charset="0"/>
              <a:ea typeface="Arial" pitchFamily="-108" charset="0"/>
            </a:endParaRPr>
          </a:p>
        </p:txBody>
      </p:sp>
      <p:sp>
        <p:nvSpPr>
          <p:cNvPr id="23555" name="TextBox 7"/>
          <p:cNvSpPr txBox="1">
            <a:spLocks noChangeArrowheads="1"/>
          </p:cNvSpPr>
          <p:nvPr/>
        </p:nvSpPr>
        <p:spPr bwMode="auto">
          <a:xfrm>
            <a:off x="6218238" y="3684588"/>
            <a:ext cx="2328862" cy="584200"/>
          </a:xfrm>
          <a:prstGeom prst="rect">
            <a:avLst/>
          </a:prstGeom>
          <a:noFill/>
          <a:ln w="9525">
            <a:noFill/>
            <a:miter lim="800000"/>
            <a:headEnd/>
            <a:tailEnd/>
          </a:ln>
        </p:spPr>
        <p:txBody>
          <a:bodyPr wrap="none">
            <a:prstTxWarp prst="textNoShape">
              <a:avLst/>
            </a:prstTxWarp>
            <a:spAutoFit/>
          </a:bodyPr>
          <a:lstStyle/>
          <a:p>
            <a:r>
              <a:rPr lang="en-US" sz="3200"/>
              <a:t>Reality Line</a:t>
            </a:r>
          </a:p>
        </p:txBody>
      </p:sp>
      <p:cxnSp>
        <p:nvCxnSpPr>
          <p:cNvPr id="21" name="Straight Arrow Connector 20"/>
          <p:cNvCxnSpPr/>
          <p:nvPr/>
        </p:nvCxnSpPr>
        <p:spPr>
          <a:xfrm>
            <a:off x="3789363" y="5554663"/>
            <a:ext cx="2071687" cy="158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3557" name="TextBox 21"/>
          <p:cNvSpPr txBox="1">
            <a:spLocks noChangeArrowheads="1"/>
          </p:cNvSpPr>
          <p:nvPr/>
        </p:nvSpPr>
        <p:spPr bwMode="auto">
          <a:xfrm>
            <a:off x="4329113" y="5811838"/>
            <a:ext cx="1081087" cy="584200"/>
          </a:xfrm>
          <a:prstGeom prst="rect">
            <a:avLst/>
          </a:prstGeom>
          <a:noFill/>
          <a:ln w="9525">
            <a:noFill/>
            <a:miter lim="800000"/>
            <a:headEnd/>
            <a:tailEnd/>
          </a:ln>
        </p:spPr>
        <p:txBody>
          <a:bodyPr wrap="none">
            <a:prstTxWarp prst="textNoShape">
              <a:avLst/>
            </a:prstTxWarp>
            <a:spAutoFit/>
          </a:bodyPr>
          <a:lstStyle/>
          <a:p>
            <a:r>
              <a:rPr lang="en-US" sz="3200"/>
              <a:t>Time</a:t>
            </a:r>
          </a:p>
        </p:txBody>
      </p:sp>
      <p:cxnSp>
        <p:nvCxnSpPr>
          <p:cNvPr id="26" name="Straight Arrow Connector 25"/>
          <p:cNvCxnSpPr/>
          <p:nvPr/>
        </p:nvCxnSpPr>
        <p:spPr>
          <a:xfrm rot="5400000" flipH="1" flipV="1">
            <a:off x="-998537" y="3587750"/>
            <a:ext cx="3116262" cy="1588"/>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23559" name="TextBox 26"/>
          <p:cNvSpPr txBox="1">
            <a:spLocks noChangeArrowheads="1"/>
          </p:cNvSpPr>
          <p:nvPr/>
        </p:nvSpPr>
        <p:spPr bwMode="auto">
          <a:xfrm>
            <a:off x="100013" y="952500"/>
            <a:ext cx="3689350" cy="1077913"/>
          </a:xfrm>
          <a:prstGeom prst="rect">
            <a:avLst/>
          </a:prstGeom>
          <a:noFill/>
          <a:ln w="9525">
            <a:noFill/>
            <a:miter lim="800000"/>
            <a:headEnd/>
            <a:tailEnd/>
          </a:ln>
        </p:spPr>
        <p:txBody>
          <a:bodyPr wrap="none">
            <a:prstTxWarp prst="textNoShape">
              <a:avLst/>
            </a:prstTxWarp>
            <a:spAutoFit/>
          </a:bodyPr>
          <a:lstStyle/>
          <a:p>
            <a:r>
              <a:rPr lang="en-US" sz="3200"/>
              <a:t>Meteorological &amp;</a:t>
            </a:r>
          </a:p>
          <a:p>
            <a:r>
              <a:rPr lang="en-US" sz="3200"/>
              <a:t>Chemical Variables</a:t>
            </a:r>
          </a:p>
        </p:txBody>
      </p:sp>
      <p:sp>
        <p:nvSpPr>
          <p:cNvPr id="6" name="Freeform 5"/>
          <p:cNvSpPr/>
          <p:nvPr/>
        </p:nvSpPr>
        <p:spPr>
          <a:xfrm>
            <a:off x="1298575" y="3279775"/>
            <a:ext cx="6572250" cy="1311275"/>
          </a:xfrm>
          <a:custGeom>
            <a:avLst/>
            <a:gdLst>
              <a:gd name="connsiteX0" fmla="*/ 0 w 6572795"/>
              <a:gd name="connsiteY0" fmla="*/ 1311935 h 1311935"/>
              <a:gd name="connsiteX1" fmla="*/ 1214083 w 6572795"/>
              <a:gd name="connsiteY1" fmla="*/ 614097 h 1311935"/>
              <a:gd name="connsiteX2" fmla="*/ 2428166 w 6572795"/>
              <a:gd name="connsiteY2" fmla="*/ 376833 h 1311935"/>
              <a:gd name="connsiteX3" fmla="*/ 3893439 w 6572795"/>
              <a:gd name="connsiteY3" fmla="*/ 614097 h 1311935"/>
              <a:gd name="connsiteX4" fmla="*/ 5358712 w 6572795"/>
              <a:gd name="connsiteY4" fmla="*/ 181438 h 1311935"/>
              <a:gd name="connsiteX5" fmla="*/ 6572795 w 6572795"/>
              <a:gd name="connsiteY5" fmla="*/ 0 h 131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2795" h="1311935">
                <a:moveTo>
                  <a:pt x="0" y="1311935"/>
                </a:moveTo>
                <a:cubicBezTo>
                  <a:pt x="404694" y="1040941"/>
                  <a:pt x="809389" y="769947"/>
                  <a:pt x="1214083" y="614097"/>
                </a:cubicBezTo>
                <a:cubicBezTo>
                  <a:pt x="1618777" y="458247"/>
                  <a:pt x="1981607" y="376833"/>
                  <a:pt x="2428166" y="376833"/>
                </a:cubicBezTo>
                <a:cubicBezTo>
                  <a:pt x="2874725" y="376833"/>
                  <a:pt x="3405015" y="646663"/>
                  <a:pt x="3893439" y="614097"/>
                </a:cubicBezTo>
                <a:cubicBezTo>
                  <a:pt x="4381863" y="581531"/>
                  <a:pt x="4912153" y="283787"/>
                  <a:pt x="5358712" y="181438"/>
                </a:cubicBezTo>
                <a:cubicBezTo>
                  <a:pt x="5805271" y="79089"/>
                  <a:pt x="6572795" y="0"/>
                  <a:pt x="6572795" y="0"/>
                </a:cubicBezTo>
              </a:path>
            </a:pathLst>
          </a:custGeom>
          <a:ln w="57150" cmpd="sng">
            <a:tailEnd type="arrow"/>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561" name="TextBox 9"/>
          <p:cNvSpPr txBox="1">
            <a:spLocks noChangeArrowheads="1"/>
          </p:cNvSpPr>
          <p:nvPr/>
        </p:nvSpPr>
        <p:spPr bwMode="auto">
          <a:xfrm>
            <a:off x="1604963" y="4745038"/>
            <a:ext cx="1757362" cy="584200"/>
          </a:xfrm>
          <a:prstGeom prst="rect">
            <a:avLst/>
          </a:prstGeom>
          <a:noFill/>
          <a:ln w="9525">
            <a:noFill/>
            <a:miter lim="800000"/>
            <a:headEnd/>
            <a:tailEnd/>
          </a:ln>
        </p:spPr>
        <p:txBody>
          <a:bodyPr wrap="none">
            <a:prstTxWarp prst="textNoShape">
              <a:avLst/>
            </a:prstTxWarp>
            <a:spAutoFit/>
          </a:bodyPr>
          <a:lstStyle/>
          <a:p>
            <a:r>
              <a:rPr lang="en-US" sz="3200"/>
              <a:t>Nowcast</a:t>
            </a:r>
          </a:p>
        </p:txBody>
      </p:sp>
      <p:cxnSp>
        <p:nvCxnSpPr>
          <p:cNvPr id="12" name="Straight Arrow Connector 11"/>
          <p:cNvCxnSpPr>
            <a:stCxn id="23561" idx="0"/>
          </p:cNvCxnSpPr>
          <p:nvPr/>
        </p:nvCxnSpPr>
        <p:spPr>
          <a:xfrm rot="5400000" flipH="1" flipV="1">
            <a:off x="2095500" y="4356101"/>
            <a:ext cx="77787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 name="Group 42"/>
          <p:cNvGrpSpPr>
            <a:grpSpLocks/>
          </p:cNvGrpSpPr>
          <p:nvPr/>
        </p:nvGrpSpPr>
        <p:grpSpPr bwMode="auto">
          <a:xfrm>
            <a:off x="2190750" y="2025650"/>
            <a:ext cx="5186363" cy="2189163"/>
            <a:chOff x="2190085" y="2025790"/>
            <a:chExt cx="5187092" cy="2189023"/>
          </a:xfrm>
        </p:grpSpPr>
        <p:sp>
          <p:nvSpPr>
            <p:cNvPr id="23572" name="TextBox 6"/>
            <p:cNvSpPr txBox="1">
              <a:spLocks noChangeArrowheads="1"/>
            </p:cNvSpPr>
            <p:nvPr/>
          </p:nvSpPr>
          <p:spPr bwMode="auto">
            <a:xfrm>
              <a:off x="2190085" y="2025790"/>
              <a:ext cx="1781175" cy="584200"/>
            </a:xfrm>
            <a:prstGeom prst="rect">
              <a:avLst/>
            </a:prstGeom>
            <a:noFill/>
            <a:ln w="9525">
              <a:noFill/>
              <a:miter lim="800000"/>
              <a:headEnd/>
              <a:tailEnd/>
            </a:ln>
          </p:spPr>
          <p:txBody>
            <a:bodyPr wrap="none">
              <a:prstTxWarp prst="textNoShape">
                <a:avLst/>
              </a:prstTxWarp>
              <a:spAutoFit/>
            </a:bodyPr>
            <a:lstStyle/>
            <a:p>
              <a:r>
                <a:rPr lang="en-US" sz="3200"/>
                <a:t>Forecast</a:t>
              </a:r>
            </a:p>
          </p:txBody>
        </p:sp>
        <p:sp>
          <p:nvSpPr>
            <p:cNvPr id="20" name="Isosceles Triangle 19"/>
            <p:cNvSpPr/>
            <p:nvPr/>
          </p:nvSpPr>
          <p:spPr bwMode="auto">
            <a:xfrm rot="15579678">
              <a:off x="2815739" y="2922497"/>
              <a:ext cx="888943" cy="1695688"/>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74" name="TextBox 17"/>
            <p:cNvSpPr txBox="1">
              <a:spLocks noChangeArrowheads="1"/>
            </p:cNvSpPr>
            <p:nvPr/>
          </p:nvSpPr>
          <p:spPr bwMode="auto">
            <a:xfrm>
              <a:off x="5117023" y="2338347"/>
              <a:ext cx="2260154" cy="1077218"/>
            </a:xfrm>
            <a:prstGeom prst="rect">
              <a:avLst/>
            </a:prstGeom>
            <a:noFill/>
            <a:ln w="9525">
              <a:noFill/>
              <a:miter lim="800000"/>
              <a:headEnd/>
              <a:tailEnd/>
            </a:ln>
          </p:spPr>
          <p:txBody>
            <a:bodyPr wrap="none">
              <a:prstTxWarp prst="textNoShape">
                <a:avLst/>
              </a:prstTxWarp>
              <a:spAutoFit/>
            </a:bodyPr>
            <a:lstStyle/>
            <a:p>
              <a:pPr algn="ctr"/>
              <a:r>
                <a:rPr lang="en-US" sz="3200"/>
                <a:t>Forecast</a:t>
              </a:r>
            </a:p>
            <a:p>
              <a:pPr algn="ctr"/>
              <a:r>
                <a:rPr lang="en-US" sz="3200"/>
                <a:t>Uncertainty</a:t>
              </a:r>
            </a:p>
          </p:txBody>
        </p:sp>
        <p:cxnSp>
          <p:nvCxnSpPr>
            <p:cNvPr id="40" name="Straight Arrow Connector 39"/>
            <p:cNvCxnSpPr/>
            <p:nvPr/>
          </p:nvCxnSpPr>
          <p:spPr>
            <a:xfrm rot="10800000" flipH="1">
              <a:off x="2471112" y="3605252"/>
              <a:ext cx="1668697" cy="304781"/>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ight Brace 40"/>
            <p:cNvSpPr/>
            <p:nvPr/>
          </p:nvSpPr>
          <p:spPr>
            <a:xfrm rot="20881714">
              <a:off x="4181090" y="3100459"/>
              <a:ext cx="288966" cy="941327"/>
            </a:xfrm>
            <a:prstGeom prst="rightBrace">
              <a:avLst>
                <a:gd name="adj1" fmla="val 8333"/>
                <a:gd name="adj2" fmla="val 47737"/>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3" name="Group 46"/>
          <p:cNvGrpSpPr>
            <a:grpSpLocks/>
          </p:cNvGrpSpPr>
          <p:nvPr/>
        </p:nvGrpSpPr>
        <p:grpSpPr bwMode="auto">
          <a:xfrm>
            <a:off x="236538" y="2109788"/>
            <a:ext cx="4921250" cy="4487862"/>
            <a:chOff x="-1525587" y="1678789"/>
            <a:chExt cx="4921250" cy="4487863"/>
          </a:xfrm>
        </p:grpSpPr>
        <p:grpSp>
          <p:nvGrpSpPr>
            <p:cNvPr id="4" name="Group 43"/>
            <p:cNvGrpSpPr>
              <a:grpSpLocks/>
            </p:cNvGrpSpPr>
            <p:nvPr/>
          </p:nvGrpSpPr>
          <p:grpSpPr bwMode="auto">
            <a:xfrm>
              <a:off x="-1525587" y="1678789"/>
              <a:ext cx="4921250" cy="4487863"/>
              <a:chOff x="-2833687" y="1041400"/>
              <a:chExt cx="4921250" cy="4487863"/>
            </a:xfrm>
          </p:grpSpPr>
          <p:sp>
            <p:nvSpPr>
              <p:cNvPr id="19" name="Right Brace 18"/>
              <p:cNvSpPr/>
              <p:nvPr/>
            </p:nvSpPr>
            <p:spPr bwMode="auto">
              <a:xfrm rot="20192994">
                <a:off x="1152525" y="1041400"/>
                <a:ext cx="935038" cy="1690687"/>
              </a:xfrm>
              <a:prstGeom prst="rightBrace">
                <a:avLst>
                  <a:gd name="adj1" fmla="val 8333"/>
                  <a:gd name="adj2" fmla="val 56891"/>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 name="Right Brace 27"/>
              <p:cNvSpPr/>
              <p:nvPr/>
            </p:nvSpPr>
            <p:spPr bwMode="auto">
              <a:xfrm rot="20192994" flipH="1" flipV="1">
                <a:off x="-1314450" y="2814637"/>
                <a:ext cx="715963" cy="430213"/>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569" name="TextBox 30"/>
              <p:cNvSpPr txBox="1">
                <a:spLocks noChangeArrowheads="1"/>
              </p:cNvSpPr>
              <p:nvPr/>
            </p:nvSpPr>
            <p:spPr bwMode="auto">
              <a:xfrm>
                <a:off x="-2833687" y="4451350"/>
                <a:ext cx="3332162" cy="1077913"/>
              </a:xfrm>
              <a:prstGeom prst="rect">
                <a:avLst/>
              </a:prstGeom>
              <a:noFill/>
              <a:ln w="9525">
                <a:noFill/>
                <a:miter lim="800000"/>
                <a:headEnd/>
                <a:tailEnd/>
              </a:ln>
            </p:spPr>
            <p:txBody>
              <a:bodyPr wrap="none">
                <a:prstTxWarp prst="textNoShape">
                  <a:avLst/>
                </a:prstTxWarp>
                <a:spAutoFit/>
              </a:bodyPr>
              <a:lstStyle/>
              <a:p>
                <a:pPr algn="ctr"/>
                <a:r>
                  <a:rPr lang="en-US" sz="3200"/>
                  <a:t>Data Assimilation</a:t>
                </a:r>
              </a:p>
              <a:p>
                <a:pPr algn="ctr"/>
                <a:r>
                  <a:rPr lang="en-US" sz="3200"/>
                  <a:t>Uncertainty</a:t>
                </a:r>
              </a:p>
            </p:txBody>
          </p:sp>
          <p:cxnSp>
            <p:nvCxnSpPr>
              <p:cNvPr id="32" name="Straight Arrow Connector 31"/>
              <p:cNvCxnSpPr>
                <a:endCxn id="28" idx="1"/>
              </p:cNvCxnSpPr>
              <p:nvPr/>
            </p:nvCxnSpPr>
            <p:spPr bwMode="auto">
              <a:xfrm rot="5400000" flipH="1" flipV="1">
                <a:off x="-2282824" y="3455988"/>
                <a:ext cx="1281112" cy="7127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rapezoid 8"/>
              <p:cNvSpPr/>
              <p:nvPr/>
            </p:nvSpPr>
            <p:spPr bwMode="auto">
              <a:xfrm rot="14784303">
                <a:off x="-528637" y="1616075"/>
                <a:ext cx="1604962" cy="1731962"/>
              </a:xfrm>
              <a:prstGeom prst="trapezoid">
                <a:avLst>
                  <a:gd name="adj" fmla="val 36058"/>
                </a:avLst>
              </a:prstGeom>
              <a:gradFill>
                <a:gsLst>
                  <a:gs pos="0">
                    <a:schemeClr val="accent1">
                      <a:tint val="100000"/>
                      <a:shade val="100000"/>
                      <a:satMod val="130000"/>
                      <a:alpha val="2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46" name="Straight Arrow Connector 45"/>
            <p:cNvCxnSpPr>
              <a:stCxn id="9" idx="0"/>
              <a:endCxn id="9" idx="2"/>
            </p:cNvCxnSpPr>
            <p:nvPr/>
          </p:nvCxnSpPr>
          <p:spPr>
            <a:xfrm rot="10800000" flipH="1">
              <a:off x="788988" y="2772576"/>
              <a:ext cx="1585912" cy="693738"/>
            </a:xfrm>
            <a:prstGeom prst="straightConnector1">
              <a:avLst/>
            </a:prstGeom>
            <a:ln w="57150"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2513013" y="1550987"/>
            <a:ext cx="6097587" cy="1689100"/>
          </a:xfrm>
          <a:custGeom>
            <a:avLst/>
            <a:gdLst>
              <a:gd name="T0" fmla="*/ 0 w 6098326"/>
              <a:gd name="T1" fmla="*/ 1689100 h 1688768"/>
              <a:gd name="T2" fmla="*/ 1227889 w 6098326"/>
              <a:gd name="T3" fmla="*/ 865489 h 1688768"/>
              <a:gd name="T4" fmla="*/ 3404602 w 6098326"/>
              <a:gd name="T5" fmla="*/ 432745 h 1688768"/>
              <a:gd name="T6" fmla="*/ 6097587 w 6098326"/>
              <a:gd name="T7" fmla="*/ 0 h 1688768"/>
              <a:gd name="T8" fmla="*/ 0 60000 65536"/>
              <a:gd name="T9" fmla="*/ 0 60000 65536"/>
              <a:gd name="T10" fmla="*/ 0 60000 65536"/>
              <a:gd name="T11" fmla="*/ 0 60000 65536"/>
              <a:gd name="T12" fmla="*/ 0 w 6098326"/>
              <a:gd name="T13" fmla="*/ 0 h 1688768"/>
              <a:gd name="T14" fmla="*/ 6098326 w 6098326"/>
              <a:gd name="T15" fmla="*/ 1688768 h 1688768"/>
            </a:gdLst>
            <a:ahLst/>
            <a:cxnLst>
              <a:cxn ang="T8">
                <a:pos x="T0" y="T1"/>
              </a:cxn>
              <a:cxn ang="T9">
                <a:pos x="T2" y="T3"/>
              </a:cxn>
              <a:cxn ang="T10">
                <a:pos x="T4" y="T5"/>
              </a:cxn>
              <a:cxn ang="T11">
                <a:pos x="T6" y="T7"/>
              </a:cxn>
            </a:cxnLst>
            <a:rect l="T12" t="T13" r="T14" b="T15"/>
            <a:pathLst>
              <a:path w="6098326" h="1688768">
                <a:moveTo>
                  <a:pt x="0" y="1688768"/>
                </a:moveTo>
                <a:cubicBezTo>
                  <a:pt x="330268" y="1381719"/>
                  <a:pt x="660536" y="1074670"/>
                  <a:pt x="1228038" y="865319"/>
                </a:cubicBezTo>
                <a:cubicBezTo>
                  <a:pt x="1795541" y="655968"/>
                  <a:pt x="2593300" y="576880"/>
                  <a:pt x="3405015" y="432660"/>
                </a:cubicBezTo>
                <a:cubicBezTo>
                  <a:pt x="4216730" y="288440"/>
                  <a:pt x="6098326" y="0"/>
                  <a:pt x="6098326" y="0"/>
                </a:cubicBezTo>
              </a:path>
            </a:pathLst>
          </a:custGeom>
          <a:noFill/>
          <a:ln w="38100" cmpd="sng">
            <a:solidFill>
              <a:srgbClr val="FF6600"/>
            </a:solidFill>
            <a:miter lim="800000"/>
            <a:headEnd/>
            <a:tailEnd/>
          </a:ln>
          <a:effectLst/>
        </p:spPr>
        <p:txBody>
          <a:bodyPr anchor="ctr">
            <a:prstTxWarp prst="textNoShape">
              <a:avLst/>
            </a:prstTxWarp>
          </a:bodyPr>
          <a:lstStyle/>
          <a:p>
            <a:endParaRPr lang="en-US" sz="2800"/>
          </a:p>
        </p:txBody>
      </p:sp>
      <p:sp>
        <p:nvSpPr>
          <p:cNvPr id="5" name="Freeform 4"/>
          <p:cNvSpPr>
            <a:spLocks noChangeArrowheads="1"/>
          </p:cNvSpPr>
          <p:nvPr/>
        </p:nvSpPr>
        <p:spPr bwMode="auto">
          <a:xfrm flipV="1">
            <a:off x="2505075" y="3970337"/>
            <a:ext cx="6097588" cy="1689100"/>
          </a:xfrm>
          <a:custGeom>
            <a:avLst/>
            <a:gdLst>
              <a:gd name="T0" fmla="*/ 0 w 6098326"/>
              <a:gd name="T1" fmla="*/ 1689100 h 1688768"/>
              <a:gd name="T2" fmla="*/ 1227889 w 6098326"/>
              <a:gd name="T3" fmla="*/ 865489 h 1688768"/>
              <a:gd name="T4" fmla="*/ 3404603 w 6098326"/>
              <a:gd name="T5" fmla="*/ 432745 h 1688768"/>
              <a:gd name="T6" fmla="*/ 6097588 w 6098326"/>
              <a:gd name="T7" fmla="*/ 0 h 1688768"/>
              <a:gd name="T8" fmla="*/ 0 60000 65536"/>
              <a:gd name="T9" fmla="*/ 0 60000 65536"/>
              <a:gd name="T10" fmla="*/ 0 60000 65536"/>
              <a:gd name="T11" fmla="*/ 0 60000 65536"/>
              <a:gd name="T12" fmla="*/ 0 w 6098326"/>
              <a:gd name="T13" fmla="*/ 0 h 1688768"/>
              <a:gd name="T14" fmla="*/ 6098326 w 6098326"/>
              <a:gd name="T15" fmla="*/ 1688768 h 1688768"/>
            </a:gdLst>
            <a:ahLst/>
            <a:cxnLst>
              <a:cxn ang="T8">
                <a:pos x="T0" y="T1"/>
              </a:cxn>
              <a:cxn ang="T9">
                <a:pos x="T2" y="T3"/>
              </a:cxn>
              <a:cxn ang="T10">
                <a:pos x="T4" y="T5"/>
              </a:cxn>
              <a:cxn ang="T11">
                <a:pos x="T6" y="T7"/>
              </a:cxn>
            </a:cxnLst>
            <a:rect l="T12" t="T13" r="T14" b="T15"/>
            <a:pathLst>
              <a:path w="6098326" h="1688768">
                <a:moveTo>
                  <a:pt x="0" y="1688768"/>
                </a:moveTo>
                <a:cubicBezTo>
                  <a:pt x="330268" y="1381719"/>
                  <a:pt x="660536" y="1074670"/>
                  <a:pt x="1228038" y="865319"/>
                </a:cubicBezTo>
                <a:cubicBezTo>
                  <a:pt x="1795541" y="655968"/>
                  <a:pt x="2593300" y="576880"/>
                  <a:pt x="3405015" y="432660"/>
                </a:cubicBezTo>
                <a:cubicBezTo>
                  <a:pt x="4216730" y="288440"/>
                  <a:pt x="6098326" y="0"/>
                  <a:pt x="6098326" y="0"/>
                </a:cubicBezTo>
              </a:path>
            </a:pathLst>
          </a:custGeom>
          <a:noFill/>
          <a:ln w="38100" cmpd="sng">
            <a:solidFill>
              <a:srgbClr val="FF6600"/>
            </a:solidFill>
            <a:miter lim="800000"/>
            <a:headEnd/>
            <a:tailEnd/>
          </a:ln>
          <a:effectLst/>
        </p:spPr>
        <p:txBody>
          <a:bodyPr anchor="ctr">
            <a:prstTxWarp prst="textNoShape">
              <a:avLst/>
            </a:prstTxWarp>
          </a:bodyPr>
          <a:lstStyle/>
          <a:p>
            <a:endParaRPr lang="en-US"/>
          </a:p>
        </p:txBody>
      </p:sp>
      <p:cxnSp>
        <p:nvCxnSpPr>
          <p:cNvPr id="9220" name="Straight Connector 6"/>
          <p:cNvCxnSpPr>
            <a:cxnSpLocks noChangeShapeType="1"/>
          </p:cNvCxnSpPr>
          <p:nvPr/>
        </p:nvCxnSpPr>
        <p:spPr bwMode="auto">
          <a:xfrm rot="5400000">
            <a:off x="-39687" y="3506787"/>
            <a:ext cx="5024438" cy="1587"/>
          </a:xfrm>
          <a:prstGeom prst="line">
            <a:avLst/>
          </a:prstGeom>
          <a:noFill/>
          <a:ln w="38100" cmpd="sng">
            <a:solidFill>
              <a:schemeClr val="tx1"/>
            </a:solidFill>
            <a:round/>
            <a:headEnd/>
            <a:tailEnd/>
          </a:ln>
          <a:effectLst/>
        </p:spPr>
      </p:cxnSp>
      <p:cxnSp>
        <p:nvCxnSpPr>
          <p:cNvPr id="9221" name="Straight Connector 7"/>
          <p:cNvCxnSpPr>
            <a:cxnSpLocks noChangeShapeType="1"/>
          </p:cNvCxnSpPr>
          <p:nvPr/>
        </p:nvCxnSpPr>
        <p:spPr bwMode="auto">
          <a:xfrm rot="10800000">
            <a:off x="2500313" y="3560762"/>
            <a:ext cx="5024437" cy="1588"/>
          </a:xfrm>
          <a:prstGeom prst="line">
            <a:avLst/>
          </a:prstGeom>
          <a:noFill/>
          <a:ln w="38100" cmpd="sng">
            <a:solidFill>
              <a:schemeClr val="tx1"/>
            </a:solidFill>
            <a:round/>
            <a:headEnd/>
            <a:tailEnd/>
          </a:ln>
          <a:effectLst/>
        </p:spPr>
      </p:cxnSp>
      <p:sp>
        <p:nvSpPr>
          <p:cNvPr id="9222" name="TextBox 8"/>
          <p:cNvSpPr txBox="1">
            <a:spLocks noChangeArrowheads="1"/>
          </p:cNvSpPr>
          <p:nvPr/>
        </p:nvSpPr>
        <p:spPr bwMode="auto">
          <a:xfrm rot="16200000">
            <a:off x="-1019671" y="3163452"/>
            <a:ext cx="3497321" cy="523220"/>
          </a:xfrm>
          <a:prstGeom prst="rect">
            <a:avLst/>
          </a:prstGeom>
          <a:noFill/>
          <a:ln w="9525">
            <a:noFill/>
            <a:miter lim="800000"/>
            <a:headEnd/>
            <a:tailEnd/>
          </a:ln>
        </p:spPr>
        <p:txBody>
          <a:bodyPr wrap="none">
            <a:prstTxWarp prst="textNoShape">
              <a:avLst/>
            </a:prstTxWarp>
            <a:spAutoFit/>
          </a:bodyPr>
          <a:lstStyle/>
          <a:p>
            <a:pPr algn="ctr"/>
            <a:r>
              <a:rPr lang="en-US" sz="2800" dirty="0" smtClean="0">
                <a:ea typeface="Arial" pitchFamily="-106" charset="0"/>
                <a:cs typeface="Arial" pitchFamily="-106" charset="0"/>
              </a:rPr>
              <a:t>Forecast</a:t>
            </a:r>
            <a:r>
              <a:rPr lang="en-US" sz="2800" dirty="0"/>
              <a:t> </a:t>
            </a:r>
            <a:r>
              <a:rPr lang="en-US" sz="2800" dirty="0" smtClean="0">
                <a:ea typeface="Arial" pitchFamily="-106" charset="0"/>
                <a:cs typeface="Arial" pitchFamily="-106" charset="0"/>
              </a:rPr>
              <a:t>Uncertainty</a:t>
            </a:r>
            <a:endParaRPr lang="en-US" sz="2800" dirty="0">
              <a:ea typeface="Arial" pitchFamily="-106" charset="0"/>
              <a:cs typeface="Arial" pitchFamily="-106" charset="0"/>
            </a:endParaRPr>
          </a:p>
        </p:txBody>
      </p:sp>
      <p:sp>
        <p:nvSpPr>
          <p:cNvPr id="9223" name="TextBox 9"/>
          <p:cNvSpPr txBox="1">
            <a:spLocks noChangeArrowheads="1"/>
          </p:cNvSpPr>
          <p:nvPr/>
        </p:nvSpPr>
        <p:spPr bwMode="auto">
          <a:xfrm>
            <a:off x="4854575" y="3663950"/>
            <a:ext cx="969261" cy="523220"/>
          </a:xfrm>
          <a:prstGeom prst="rect">
            <a:avLst/>
          </a:prstGeom>
          <a:noFill/>
          <a:ln w="9525">
            <a:noFill/>
            <a:miter lim="800000"/>
            <a:headEnd/>
            <a:tailEnd/>
          </a:ln>
        </p:spPr>
        <p:txBody>
          <a:bodyPr wrap="none">
            <a:prstTxWarp prst="textNoShape">
              <a:avLst/>
            </a:prstTxWarp>
            <a:spAutoFit/>
          </a:bodyPr>
          <a:lstStyle/>
          <a:p>
            <a:r>
              <a:rPr lang="en-US" sz="2800" dirty="0">
                <a:ea typeface="Arial" pitchFamily="-106" charset="0"/>
                <a:cs typeface="Arial" pitchFamily="-106" charset="0"/>
              </a:rPr>
              <a:t>Time</a:t>
            </a:r>
          </a:p>
        </p:txBody>
      </p:sp>
      <p:sp>
        <p:nvSpPr>
          <p:cNvPr id="9224" name="TextBox 10"/>
          <p:cNvSpPr txBox="1">
            <a:spLocks noChangeArrowheads="1"/>
          </p:cNvSpPr>
          <p:nvPr/>
        </p:nvSpPr>
        <p:spPr bwMode="auto">
          <a:xfrm>
            <a:off x="990600" y="0"/>
            <a:ext cx="7289175" cy="3108544"/>
          </a:xfrm>
          <a:prstGeom prst="rect">
            <a:avLst/>
          </a:prstGeom>
          <a:noFill/>
          <a:ln w="9525">
            <a:noFill/>
            <a:miter lim="800000"/>
            <a:headEnd/>
            <a:tailEnd/>
          </a:ln>
        </p:spPr>
        <p:txBody>
          <a:bodyPr wrap="none">
            <a:prstTxWarp prst="textNoShape">
              <a:avLst/>
            </a:prstTxWarp>
            <a:spAutoFit/>
          </a:bodyPr>
          <a:lstStyle/>
          <a:p>
            <a:pPr algn="ctr"/>
            <a:r>
              <a:rPr lang="en-US" sz="2800" dirty="0">
                <a:latin typeface="Arial Black" pitchFamily="-106" charset="0"/>
              </a:rPr>
              <a:t>You expect the forecast </a:t>
            </a:r>
            <a:r>
              <a:rPr lang="en-US" sz="2800" dirty="0" smtClean="0">
                <a:latin typeface="Arial Black" pitchFamily="-106" charset="0"/>
              </a:rPr>
              <a:t>uncertainty</a:t>
            </a:r>
          </a:p>
          <a:p>
            <a:pPr algn="ctr"/>
            <a:r>
              <a:rPr lang="en-US" sz="2800" dirty="0" smtClean="0">
                <a:latin typeface="Arial Black" pitchFamily="-106" charset="0"/>
              </a:rPr>
              <a:t>to </a:t>
            </a:r>
            <a:r>
              <a:rPr lang="en-US" sz="2800" dirty="0">
                <a:latin typeface="Arial Black" pitchFamily="-106" charset="0"/>
              </a:rPr>
              <a:t>increase with time</a:t>
            </a:r>
          </a:p>
          <a:p>
            <a:pPr algn="ctr"/>
            <a:endParaRPr lang="en-US" sz="2800" dirty="0">
              <a:latin typeface="Calibri" pitchFamily="-106" charset="0"/>
            </a:endParaRPr>
          </a:p>
          <a:p>
            <a:pPr algn="ctr"/>
            <a:endParaRPr lang="en-US" sz="2800" dirty="0">
              <a:latin typeface="Calibri" pitchFamily="-106" charset="0"/>
            </a:endParaRPr>
          </a:p>
          <a:p>
            <a:pPr algn="ctr"/>
            <a:endParaRPr lang="en-US" sz="2800" dirty="0">
              <a:latin typeface="Calibri" pitchFamily="-106" charset="0"/>
            </a:endParaRPr>
          </a:p>
          <a:p>
            <a:pPr algn="ctr"/>
            <a:endParaRPr lang="en-US" sz="2800" dirty="0">
              <a:latin typeface="Calibri" pitchFamily="-106" charset="0"/>
            </a:endParaRPr>
          </a:p>
          <a:p>
            <a:pPr algn="ctr"/>
            <a:r>
              <a:rPr lang="en-US" sz="2800" dirty="0">
                <a:latin typeface="Calibri" pitchFamily="-106" charset="0"/>
              </a:rPr>
              <a:t>  </a:t>
            </a:r>
          </a:p>
        </p:txBody>
      </p:sp>
      <p:sp>
        <p:nvSpPr>
          <p:cNvPr id="9225" name="TextBox 11"/>
          <p:cNvSpPr txBox="1">
            <a:spLocks noChangeArrowheads="1"/>
          </p:cNvSpPr>
          <p:nvPr/>
        </p:nvSpPr>
        <p:spPr bwMode="auto">
          <a:xfrm>
            <a:off x="990600" y="2743200"/>
            <a:ext cx="1056700" cy="523220"/>
          </a:xfrm>
          <a:prstGeom prst="rect">
            <a:avLst/>
          </a:prstGeom>
          <a:noFill/>
          <a:ln w="9525">
            <a:noFill/>
            <a:miter lim="800000"/>
            <a:headEnd/>
            <a:tailEnd/>
          </a:ln>
        </p:spPr>
        <p:txBody>
          <a:bodyPr wrap="none">
            <a:prstTxWarp prst="textNoShape">
              <a:avLst/>
            </a:prstTxWarp>
            <a:spAutoFit/>
          </a:bodyPr>
          <a:lstStyle/>
          <a:p>
            <a:r>
              <a:rPr lang="en-US" sz="2800" dirty="0">
                <a:latin typeface="Arial Black" pitchFamily="-106" charset="0"/>
              </a:rPr>
              <a:t>Now</a:t>
            </a:r>
          </a:p>
        </p:txBody>
      </p:sp>
      <p:cxnSp>
        <p:nvCxnSpPr>
          <p:cNvPr id="9226" name="Straight Connector 13"/>
          <p:cNvCxnSpPr>
            <a:cxnSpLocks noChangeShapeType="1"/>
            <a:stCxn id="9225" idx="2"/>
          </p:cNvCxnSpPr>
          <p:nvPr/>
        </p:nvCxnSpPr>
        <p:spPr bwMode="auto">
          <a:xfrm rot="16200000" flipH="1">
            <a:off x="1828657" y="2956713"/>
            <a:ext cx="257175" cy="876588"/>
          </a:xfrm>
          <a:prstGeom prst="line">
            <a:avLst/>
          </a:prstGeom>
          <a:noFill/>
          <a:ln w="38100">
            <a:solidFill>
              <a:schemeClr val="tx1"/>
            </a:solidFill>
            <a:round/>
            <a:headEnd/>
            <a:tailEnd type="triangle" w="med" len="med"/>
          </a:ln>
          <a:effectLst/>
        </p:spPr>
      </p:cxnSp>
      <p:cxnSp>
        <p:nvCxnSpPr>
          <p:cNvPr id="14" name="Straight Connector 13"/>
          <p:cNvCxnSpPr/>
          <p:nvPr/>
        </p:nvCxnSpPr>
        <p:spPr>
          <a:xfrm rot="5400000">
            <a:off x="2135225" y="3610935"/>
            <a:ext cx="693405" cy="9525"/>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advTm="33429"/>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644525" y="392113"/>
            <a:ext cx="7816850" cy="6064250"/>
          </a:xfrm>
          <a:prstGeom prst="rect">
            <a:avLst/>
          </a:prstGeom>
          <a:noFill/>
          <a:ln w="9525">
            <a:noFill/>
            <a:miter lim="800000"/>
            <a:headEnd/>
            <a:tailEnd/>
          </a:ln>
        </p:spPr>
        <p:txBody>
          <a:bodyPr>
            <a:prstTxWarp prst="textNoShape">
              <a:avLst/>
            </a:prstTxWarp>
            <a:spAutoFit/>
          </a:bodyPr>
          <a:lstStyle/>
          <a:p>
            <a:pPr algn="ctr"/>
            <a:r>
              <a:rPr lang="en-US" sz="2800" b="1" u="sng"/>
              <a:t>VARIATIONS</a:t>
            </a:r>
          </a:p>
          <a:p>
            <a:pPr algn="ctr"/>
            <a:endParaRPr lang="en-US" sz="2400"/>
          </a:p>
          <a:p>
            <a:pPr algn="ctr"/>
            <a:endParaRPr lang="en-US" sz="2400"/>
          </a:p>
          <a:p>
            <a:pPr>
              <a:buFont typeface="Arial" pitchFamily="-112" charset="0"/>
              <a:buChar char="•"/>
            </a:pPr>
            <a:r>
              <a:rPr lang="en-US" sz="2400"/>
              <a:t> TEMPERATURE: 298 K ± 2.5 K</a:t>
            </a:r>
          </a:p>
          <a:p>
            <a:endParaRPr lang="en-US" sz="2400"/>
          </a:p>
          <a:p>
            <a:pPr>
              <a:buFont typeface="Arial" pitchFamily="-112" charset="0"/>
              <a:buChar char="•"/>
            </a:pPr>
            <a:r>
              <a:rPr lang="en-US" sz="2400"/>
              <a:t>PHOTOLYSIS RATE CONSTANT: JNO</a:t>
            </a:r>
            <a:r>
              <a:rPr lang="en-US" sz="2400" baseline="-25000"/>
              <a:t>2</a:t>
            </a:r>
            <a:r>
              <a:rPr lang="en-US" sz="2400"/>
              <a:t> (±30%)</a:t>
            </a:r>
          </a:p>
          <a:p>
            <a:endParaRPr lang="en-US" sz="2400"/>
          </a:p>
          <a:p>
            <a:pPr>
              <a:buFont typeface="Arial" pitchFamily="-112" charset="0"/>
              <a:buChar char="•"/>
            </a:pPr>
            <a:r>
              <a:rPr lang="en-US" sz="2400"/>
              <a:t>PHOTOLYSIS RATE CONSTANT: JO</a:t>
            </a:r>
            <a:r>
              <a:rPr lang="en-US" sz="2400" baseline="-25000"/>
              <a:t>3</a:t>
            </a:r>
            <a:r>
              <a:rPr lang="en-US" sz="2400"/>
              <a:t> → O1D(±30%)</a:t>
            </a:r>
          </a:p>
          <a:p>
            <a:endParaRPr lang="en-US" sz="2400"/>
          </a:p>
          <a:p>
            <a:pPr>
              <a:buFont typeface="Arial" pitchFamily="-112" charset="0"/>
              <a:buChar char="•"/>
            </a:pPr>
            <a:r>
              <a:rPr lang="en-US" sz="2400"/>
              <a:t>NO</a:t>
            </a:r>
            <a:r>
              <a:rPr lang="en-US" sz="2400" baseline="-25000"/>
              <a:t>2</a:t>
            </a:r>
            <a:r>
              <a:rPr lang="en-US" sz="2400"/>
              <a:t> and NO VARIED TOGETHER (NO</a:t>
            </a:r>
            <a:r>
              <a:rPr lang="en-US" sz="2400" baseline="-25000"/>
              <a:t>x</a:t>
            </a:r>
            <a:r>
              <a:rPr lang="en-US" sz="2400"/>
              <a:t>) (±30%)</a:t>
            </a:r>
          </a:p>
          <a:p>
            <a:endParaRPr lang="en-US" sz="2400"/>
          </a:p>
          <a:p>
            <a:pPr>
              <a:buFont typeface="Arial" pitchFamily="-112" charset="0"/>
              <a:buChar char="•"/>
            </a:pPr>
            <a:r>
              <a:rPr lang="en-US" sz="2400"/>
              <a:t>NO</a:t>
            </a:r>
            <a:r>
              <a:rPr lang="en-US" sz="2400" baseline="-25000"/>
              <a:t>2</a:t>
            </a:r>
            <a:r>
              <a:rPr lang="en-US" sz="2400"/>
              <a:t>/NO RATIO (±30%) </a:t>
            </a:r>
          </a:p>
          <a:p>
            <a:endParaRPr lang="en-US" sz="2400"/>
          </a:p>
          <a:p>
            <a:pPr>
              <a:buFont typeface="Arial" pitchFamily="-112" charset="0"/>
              <a:buChar char="•"/>
            </a:pPr>
            <a:r>
              <a:rPr lang="en-US" sz="2400"/>
              <a:t>HCHO (±30%)</a:t>
            </a:r>
          </a:p>
          <a:p>
            <a:endParaRPr lang="en-US" sz="2400"/>
          </a:p>
          <a:p>
            <a:pPr>
              <a:buFont typeface="Arial" pitchFamily="-112" charset="0"/>
              <a:buChar char="•"/>
            </a:pPr>
            <a:r>
              <a:rPr lang="en-US" sz="2400"/>
              <a:t>TOL (±30%)</a:t>
            </a:r>
          </a:p>
        </p:txBody>
      </p:sp>
      <p:sp>
        <p:nvSpPr>
          <p:cNvPr id="20483" name="TextBox 4"/>
          <p:cNvSpPr txBox="1">
            <a:spLocks noChangeArrowheads="1"/>
          </p:cNvSpPr>
          <p:nvPr/>
        </p:nvSpPr>
        <p:spPr bwMode="auto">
          <a:xfrm>
            <a:off x="823913" y="979488"/>
            <a:ext cx="7470775" cy="369887"/>
          </a:xfrm>
          <a:prstGeom prst="rect">
            <a:avLst/>
          </a:prstGeom>
          <a:noFill/>
          <a:ln w="9525">
            <a:noFill/>
            <a:miter lim="800000"/>
            <a:headEnd/>
            <a:tailEnd/>
          </a:ln>
        </p:spPr>
        <p:txBody>
          <a:bodyPr>
            <a:prstTxWarp prst="textNoShape">
              <a:avLst/>
            </a:prstTxWarp>
            <a:spAutoFit/>
          </a:bodyPr>
          <a:lstStyle/>
          <a:p>
            <a:endParaRPr lang="en-US"/>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3883152" y="914400"/>
            <a:ext cx="841248" cy="47244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702552" y="914400"/>
            <a:ext cx="841248" cy="47244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07" name="TextBox 6"/>
          <p:cNvSpPr txBox="1">
            <a:spLocks noChangeArrowheads="1"/>
          </p:cNvSpPr>
          <p:nvPr/>
        </p:nvSpPr>
        <p:spPr bwMode="auto">
          <a:xfrm>
            <a:off x="346075" y="2389188"/>
            <a:ext cx="2360613" cy="368300"/>
          </a:xfrm>
          <a:prstGeom prst="rect">
            <a:avLst/>
          </a:prstGeom>
          <a:noFill/>
          <a:ln w="9525">
            <a:noFill/>
            <a:miter lim="800000"/>
            <a:headEnd/>
            <a:tailEnd/>
          </a:ln>
        </p:spPr>
        <p:txBody>
          <a:bodyPr>
            <a:prstTxWarp prst="textNoShape">
              <a:avLst/>
            </a:prstTxWarp>
            <a:spAutoFit/>
          </a:bodyPr>
          <a:lstStyle/>
          <a:p>
            <a:r>
              <a:rPr lang="en-US" baseline="-25000"/>
              <a:t> </a:t>
            </a:r>
            <a:r>
              <a:rPr lang="en-US"/>
              <a:t>  </a:t>
            </a:r>
            <a:endParaRPr lang="en-US" baseline="-25000"/>
          </a:p>
        </p:txBody>
      </p:sp>
      <p:graphicFrame>
        <p:nvGraphicFramePr>
          <p:cNvPr id="7" name="Chart 10"/>
          <p:cNvGraphicFramePr>
            <a:graphicFrameLocks/>
          </p:cNvGraphicFramePr>
          <p:nvPr/>
        </p:nvGraphicFramePr>
        <p:xfrm>
          <a:off x="304800" y="419100"/>
          <a:ext cx="8589963" cy="6007100"/>
        </p:xfrm>
        <a:graphic>
          <a:graphicData uri="http://schemas.openxmlformats.org/drawingml/2006/chart">
            <c:chart xmlns:c="http://schemas.openxmlformats.org/drawingml/2006/chart" xmlns:r="http://schemas.openxmlformats.org/officeDocument/2006/relationships" r:id="rId3"/>
          </a:graphicData>
        </a:graphic>
      </p:graphicFrame>
      <p:sp>
        <p:nvSpPr>
          <p:cNvPr id="21509" name="TextBox 11"/>
          <p:cNvSpPr txBox="1">
            <a:spLocks noChangeArrowheads="1"/>
          </p:cNvSpPr>
          <p:nvPr/>
        </p:nvSpPr>
        <p:spPr bwMode="auto">
          <a:xfrm>
            <a:off x="4719638" y="1066800"/>
            <a:ext cx="1087437" cy="338137"/>
          </a:xfrm>
          <a:prstGeom prst="rect">
            <a:avLst/>
          </a:prstGeom>
          <a:noFill/>
          <a:ln w="9525">
            <a:noFill/>
            <a:miter lim="800000"/>
            <a:headEnd/>
            <a:tailEnd/>
          </a:ln>
        </p:spPr>
        <p:txBody>
          <a:bodyPr>
            <a:prstTxWarp prst="textNoShape">
              <a:avLst/>
            </a:prstTxWarp>
            <a:spAutoFit/>
          </a:bodyPr>
          <a:lstStyle/>
          <a:p>
            <a:r>
              <a:rPr lang="en-US" sz="1600" b="1" dirty="0"/>
              <a:t>+ 2.5 K</a:t>
            </a:r>
          </a:p>
        </p:txBody>
      </p:sp>
      <p:sp>
        <p:nvSpPr>
          <p:cNvPr id="21510" name="TextBox 12"/>
          <p:cNvSpPr txBox="1">
            <a:spLocks noChangeArrowheads="1"/>
          </p:cNvSpPr>
          <p:nvPr/>
        </p:nvSpPr>
        <p:spPr bwMode="auto">
          <a:xfrm>
            <a:off x="3632200" y="1617663"/>
            <a:ext cx="1409700" cy="338137"/>
          </a:xfrm>
          <a:prstGeom prst="rect">
            <a:avLst/>
          </a:prstGeom>
          <a:noFill/>
          <a:ln w="9525">
            <a:noFill/>
            <a:miter lim="800000"/>
            <a:headEnd/>
            <a:tailEnd/>
          </a:ln>
        </p:spPr>
        <p:txBody>
          <a:bodyPr>
            <a:prstTxWarp prst="textNoShape">
              <a:avLst/>
            </a:prstTxWarp>
            <a:spAutoFit/>
          </a:bodyPr>
          <a:lstStyle/>
          <a:p>
            <a:r>
              <a:rPr lang="en-US" sz="1600" b="1" dirty="0"/>
              <a:t>Base case</a:t>
            </a:r>
          </a:p>
        </p:txBody>
      </p:sp>
    </p:spTree>
  </p:cSld>
  <p:clrMapOvr>
    <a:masterClrMapping/>
  </p:clrMapOvr>
  <p:transition spd="slow" advTm="85735"/>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3730752" y="838200"/>
            <a:ext cx="841248" cy="51816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50152" y="838200"/>
            <a:ext cx="841248" cy="51816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Chart 3"/>
          <p:cNvGraphicFramePr>
            <a:graphicFrameLocks/>
          </p:cNvGraphicFramePr>
          <p:nvPr/>
        </p:nvGraphicFramePr>
        <p:xfrm>
          <a:off x="331788" y="357188"/>
          <a:ext cx="8491537" cy="6119812"/>
        </p:xfrm>
        <a:graphic>
          <a:graphicData uri="http://schemas.openxmlformats.org/drawingml/2006/chart">
            <c:chart xmlns:c="http://schemas.openxmlformats.org/drawingml/2006/chart" xmlns:r="http://schemas.openxmlformats.org/officeDocument/2006/relationships" r:id="rId3"/>
          </a:graphicData>
        </a:graphic>
      </p:graphicFrame>
      <p:sp>
        <p:nvSpPr>
          <p:cNvPr id="22531" name="TextBox 4"/>
          <p:cNvSpPr txBox="1">
            <a:spLocks noChangeArrowheads="1"/>
          </p:cNvSpPr>
          <p:nvPr/>
        </p:nvSpPr>
        <p:spPr bwMode="auto">
          <a:xfrm>
            <a:off x="1295400" y="1447800"/>
            <a:ext cx="1112838" cy="338137"/>
          </a:xfrm>
          <a:prstGeom prst="rect">
            <a:avLst/>
          </a:prstGeom>
          <a:noFill/>
          <a:ln w="9525">
            <a:noFill/>
            <a:miter lim="800000"/>
            <a:headEnd/>
            <a:tailEnd/>
          </a:ln>
        </p:spPr>
        <p:txBody>
          <a:bodyPr>
            <a:prstTxWarp prst="textNoShape">
              <a:avLst/>
            </a:prstTxWarp>
            <a:spAutoFit/>
          </a:bodyPr>
          <a:lstStyle/>
          <a:p>
            <a:r>
              <a:rPr lang="en-US" sz="1600" b="1" dirty="0"/>
              <a:t>+ 2.5 K</a:t>
            </a:r>
          </a:p>
        </p:txBody>
      </p:sp>
      <p:cxnSp>
        <p:nvCxnSpPr>
          <p:cNvPr id="9" name="Straight Connector 8"/>
          <p:cNvCxnSpPr/>
          <p:nvPr/>
        </p:nvCxnSpPr>
        <p:spPr>
          <a:xfrm rot="5400000">
            <a:off x="861550" y="3522134"/>
            <a:ext cx="4038600"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971800" y="3048000"/>
            <a:ext cx="2416572" cy="369332"/>
          </a:xfrm>
          <a:prstGeom prst="rect">
            <a:avLst/>
          </a:prstGeom>
          <a:noFill/>
        </p:spPr>
        <p:txBody>
          <a:bodyPr wrap="none" rtlCol="0">
            <a:spAutoFit/>
          </a:bodyPr>
          <a:lstStyle/>
          <a:p>
            <a:r>
              <a:rPr lang="en-US" dirty="0" smtClean="0"/>
              <a:t>Maximum Uncertainty</a:t>
            </a:r>
            <a:endParaRPr lang="en-US" dirty="0"/>
          </a:p>
        </p:txBody>
      </p:sp>
      <p:cxnSp>
        <p:nvCxnSpPr>
          <p:cNvPr id="11" name="Straight Connector 10"/>
          <p:cNvCxnSpPr/>
          <p:nvPr/>
        </p:nvCxnSpPr>
        <p:spPr>
          <a:xfrm rot="5400000">
            <a:off x="7278688" y="3568700"/>
            <a:ext cx="990600"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772400" y="2743200"/>
            <a:ext cx="1352128" cy="646331"/>
          </a:xfrm>
          <a:prstGeom prst="rect">
            <a:avLst/>
          </a:prstGeom>
          <a:noFill/>
        </p:spPr>
        <p:txBody>
          <a:bodyPr wrap="none" rtlCol="0">
            <a:spAutoFit/>
          </a:bodyPr>
          <a:lstStyle/>
          <a:p>
            <a:pPr algn="ctr"/>
            <a:r>
              <a:rPr lang="en-US" dirty="0" smtClean="0"/>
              <a:t>Final</a:t>
            </a:r>
          </a:p>
          <a:p>
            <a:pPr algn="ctr"/>
            <a:r>
              <a:rPr lang="en-US" dirty="0" smtClean="0"/>
              <a:t>Uncertainty</a:t>
            </a:r>
            <a:endParaRPr lang="en-US" dirty="0"/>
          </a:p>
        </p:txBody>
      </p:sp>
      <p:sp>
        <p:nvSpPr>
          <p:cNvPr id="17" name="Rectangle 16"/>
          <p:cNvSpPr/>
          <p:nvPr/>
        </p:nvSpPr>
        <p:spPr>
          <a:xfrm>
            <a:off x="5029200" y="838200"/>
            <a:ext cx="4114800" cy="1066800"/>
          </a:xfrm>
          <a:prstGeom prst="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6786" name="Object 2"/>
          <p:cNvGraphicFramePr>
            <a:graphicFrameLocks noChangeAspect="1"/>
          </p:cNvGraphicFramePr>
          <p:nvPr/>
        </p:nvGraphicFramePr>
        <p:xfrm>
          <a:off x="5029200" y="914400"/>
          <a:ext cx="4127500" cy="990600"/>
        </p:xfrm>
        <a:graphic>
          <a:graphicData uri="http://schemas.openxmlformats.org/presentationml/2006/ole">
            <p:oleObj spid="_x0000_s246786" name="Equation" r:id="rId4" imgW="1905000" imgH="457200" progId="Equation.3">
              <p:embed/>
            </p:oleObj>
          </a:graphicData>
        </a:graphic>
      </p:graphicFrame>
    </p:spTree>
  </p:cSld>
  <p:clrMapOvr>
    <a:masterClrMapping/>
  </p:clrMapOvr>
  <p:transition spd="slow" advTm="99035"/>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3730752" y="838200"/>
            <a:ext cx="841248" cy="51816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550152" y="838200"/>
            <a:ext cx="841248" cy="51816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55" name="TextBox 2"/>
          <p:cNvSpPr txBox="1">
            <a:spLocks noChangeArrowheads="1"/>
          </p:cNvSpPr>
          <p:nvPr/>
        </p:nvSpPr>
        <p:spPr bwMode="auto">
          <a:xfrm>
            <a:off x="7056438" y="1581150"/>
            <a:ext cx="506412" cy="371475"/>
          </a:xfrm>
          <a:prstGeom prst="rect">
            <a:avLst/>
          </a:prstGeom>
          <a:noFill/>
          <a:ln w="9525">
            <a:noFill/>
            <a:miter lim="800000"/>
            <a:headEnd/>
            <a:tailEnd/>
          </a:ln>
        </p:spPr>
        <p:txBody>
          <a:bodyPr>
            <a:prstTxWarp prst="textNoShape">
              <a:avLst/>
            </a:prstTxWarp>
            <a:spAutoFit/>
          </a:bodyPr>
          <a:lstStyle/>
          <a:p>
            <a:endParaRPr lang="en-US"/>
          </a:p>
        </p:txBody>
      </p:sp>
      <p:sp>
        <p:nvSpPr>
          <p:cNvPr id="23556" name="TextBox 3"/>
          <p:cNvSpPr txBox="1">
            <a:spLocks noChangeArrowheads="1"/>
          </p:cNvSpPr>
          <p:nvPr/>
        </p:nvSpPr>
        <p:spPr bwMode="auto">
          <a:xfrm>
            <a:off x="7056438" y="1335088"/>
            <a:ext cx="839787" cy="368300"/>
          </a:xfrm>
          <a:prstGeom prst="rect">
            <a:avLst/>
          </a:prstGeom>
          <a:noFill/>
          <a:ln w="9525">
            <a:noFill/>
            <a:miter lim="800000"/>
            <a:headEnd/>
            <a:tailEnd/>
          </a:ln>
        </p:spPr>
        <p:txBody>
          <a:bodyPr>
            <a:prstTxWarp prst="textNoShape">
              <a:avLst/>
            </a:prstTxWarp>
            <a:spAutoFit/>
          </a:bodyPr>
          <a:lstStyle/>
          <a:p>
            <a:endParaRPr lang="en-US"/>
          </a:p>
        </p:txBody>
      </p:sp>
      <p:graphicFrame>
        <p:nvGraphicFramePr>
          <p:cNvPr id="7" name="Chart 10"/>
          <p:cNvGraphicFramePr>
            <a:graphicFrameLocks/>
          </p:cNvGraphicFramePr>
          <p:nvPr/>
        </p:nvGraphicFramePr>
        <p:xfrm>
          <a:off x="393700" y="369888"/>
          <a:ext cx="8393113" cy="6081712"/>
        </p:xfrm>
        <a:graphic>
          <a:graphicData uri="http://schemas.openxmlformats.org/drawingml/2006/chart">
            <c:chart xmlns:c="http://schemas.openxmlformats.org/drawingml/2006/chart" xmlns:r="http://schemas.openxmlformats.org/officeDocument/2006/relationships" r:id="rId3"/>
          </a:graphicData>
        </a:graphic>
      </p:graphicFrame>
      <p:sp>
        <p:nvSpPr>
          <p:cNvPr id="23558" name="TextBox 7"/>
          <p:cNvSpPr txBox="1">
            <a:spLocks noChangeArrowheads="1"/>
          </p:cNvSpPr>
          <p:nvPr/>
        </p:nvSpPr>
        <p:spPr bwMode="auto">
          <a:xfrm>
            <a:off x="5029200" y="1295400"/>
            <a:ext cx="1055687" cy="339725"/>
          </a:xfrm>
          <a:prstGeom prst="rect">
            <a:avLst/>
          </a:prstGeom>
          <a:noFill/>
          <a:ln w="9525">
            <a:noFill/>
            <a:miter lim="800000"/>
            <a:headEnd/>
            <a:tailEnd/>
          </a:ln>
        </p:spPr>
        <p:txBody>
          <a:bodyPr>
            <a:prstTxWarp prst="textNoShape">
              <a:avLst/>
            </a:prstTxWarp>
            <a:spAutoFit/>
          </a:bodyPr>
          <a:lstStyle/>
          <a:p>
            <a:r>
              <a:rPr lang="en-US" sz="1600" b="1" dirty="0"/>
              <a:t>+ 30%</a:t>
            </a:r>
          </a:p>
        </p:txBody>
      </p:sp>
    </p:spTree>
  </p:cSld>
  <p:clrMapOvr>
    <a:masterClrMapping/>
  </p:clrMapOvr>
  <p:transition spd="slow" advTm="4955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3730752" y="1143000"/>
            <a:ext cx="841248" cy="48768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550152" y="1143000"/>
            <a:ext cx="841248" cy="48768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Chart 1"/>
          <p:cNvGraphicFramePr>
            <a:graphicFrameLocks/>
          </p:cNvGraphicFramePr>
          <p:nvPr/>
        </p:nvGraphicFramePr>
        <p:xfrm>
          <a:off x="381000" y="381000"/>
          <a:ext cx="8429625" cy="6070600"/>
        </p:xfrm>
        <a:graphic>
          <a:graphicData uri="http://schemas.openxmlformats.org/drawingml/2006/chart">
            <c:chart xmlns:c="http://schemas.openxmlformats.org/drawingml/2006/chart" xmlns:r="http://schemas.openxmlformats.org/officeDocument/2006/relationships" r:id="rId2"/>
          </a:graphicData>
        </a:graphic>
      </p:graphicFrame>
      <p:sp>
        <p:nvSpPr>
          <p:cNvPr id="24579" name="TextBox 3"/>
          <p:cNvSpPr txBox="1">
            <a:spLocks noChangeArrowheads="1"/>
          </p:cNvSpPr>
          <p:nvPr/>
        </p:nvSpPr>
        <p:spPr bwMode="auto">
          <a:xfrm>
            <a:off x="4876800" y="1143000"/>
            <a:ext cx="1335087" cy="368300"/>
          </a:xfrm>
          <a:prstGeom prst="rect">
            <a:avLst/>
          </a:prstGeom>
          <a:noFill/>
          <a:ln w="9525">
            <a:noFill/>
            <a:miter lim="800000"/>
            <a:headEnd/>
            <a:tailEnd/>
          </a:ln>
        </p:spPr>
        <p:txBody>
          <a:bodyPr>
            <a:prstTxWarp prst="textNoShape">
              <a:avLst/>
            </a:prstTxWarp>
            <a:spAutoFit/>
          </a:bodyPr>
          <a:lstStyle/>
          <a:p>
            <a:r>
              <a:rPr lang="en-US" dirty="0"/>
              <a:t>NO</a:t>
            </a:r>
            <a:r>
              <a:rPr lang="en-US" baseline="-25000" dirty="0"/>
              <a:t>2 </a:t>
            </a:r>
            <a:endParaRPr lang="en-US" dirty="0"/>
          </a:p>
        </p:txBody>
      </p:sp>
      <p:sp>
        <p:nvSpPr>
          <p:cNvPr id="24580" name="TextBox 4"/>
          <p:cNvSpPr txBox="1">
            <a:spLocks noChangeArrowheads="1"/>
          </p:cNvSpPr>
          <p:nvPr/>
        </p:nvSpPr>
        <p:spPr bwMode="auto">
          <a:xfrm>
            <a:off x="5638800" y="1143000"/>
            <a:ext cx="876300" cy="368300"/>
          </a:xfrm>
          <a:prstGeom prst="rect">
            <a:avLst/>
          </a:prstGeom>
          <a:noFill/>
          <a:ln w="9525">
            <a:noFill/>
            <a:miter lim="800000"/>
            <a:headEnd/>
            <a:tailEnd/>
          </a:ln>
        </p:spPr>
        <p:txBody>
          <a:bodyPr>
            <a:prstTxWarp prst="textNoShape">
              <a:avLst/>
            </a:prstTxWarp>
            <a:spAutoFit/>
          </a:bodyPr>
          <a:lstStyle/>
          <a:p>
            <a:r>
              <a:rPr lang="en-US" dirty="0"/>
              <a:t>+30%</a:t>
            </a:r>
          </a:p>
        </p:txBody>
      </p:sp>
      <p:sp>
        <p:nvSpPr>
          <p:cNvPr id="24581" name="TextBox 5"/>
          <p:cNvSpPr txBox="1">
            <a:spLocks noChangeArrowheads="1"/>
          </p:cNvSpPr>
          <p:nvPr/>
        </p:nvSpPr>
        <p:spPr bwMode="auto">
          <a:xfrm>
            <a:off x="4876800" y="5334000"/>
            <a:ext cx="989012" cy="368300"/>
          </a:xfrm>
          <a:prstGeom prst="rect">
            <a:avLst/>
          </a:prstGeom>
          <a:noFill/>
          <a:ln w="9525">
            <a:noFill/>
            <a:miter lim="800000"/>
            <a:headEnd/>
            <a:tailEnd/>
          </a:ln>
        </p:spPr>
        <p:txBody>
          <a:bodyPr>
            <a:prstTxWarp prst="textNoShape">
              <a:avLst/>
            </a:prstTxWarp>
            <a:spAutoFit/>
          </a:bodyPr>
          <a:lstStyle/>
          <a:p>
            <a:r>
              <a:rPr lang="en-US" dirty="0"/>
              <a:t>NO</a:t>
            </a:r>
            <a:r>
              <a:rPr lang="en-US" baseline="-25000" dirty="0"/>
              <a:t>2</a:t>
            </a:r>
            <a:endParaRPr lang="en-US" dirty="0"/>
          </a:p>
        </p:txBody>
      </p:sp>
      <p:sp>
        <p:nvSpPr>
          <p:cNvPr id="24582" name="TextBox 6"/>
          <p:cNvSpPr txBox="1">
            <a:spLocks noChangeArrowheads="1"/>
          </p:cNvSpPr>
          <p:nvPr/>
        </p:nvSpPr>
        <p:spPr bwMode="auto">
          <a:xfrm>
            <a:off x="5638800" y="5334000"/>
            <a:ext cx="1100137" cy="368300"/>
          </a:xfrm>
          <a:prstGeom prst="rect">
            <a:avLst/>
          </a:prstGeom>
          <a:noFill/>
          <a:ln w="9525">
            <a:noFill/>
            <a:miter lim="800000"/>
            <a:headEnd/>
            <a:tailEnd/>
          </a:ln>
        </p:spPr>
        <p:txBody>
          <a:bodyPr>
            <a:prstTxWarp prst="textNoShape">
              <a:avLst/>
            </a:prstTxWarp>
            <a:spAutoFit/>
          </a:bodyPr>
          <a:lstStyle/>
          <a:p>
            <a:r>
              <a:rPr lang="en-US" dirty="0"/>
              <a:t>-30%</a:t>
            </a:r>
          </a:p>
        </p:txBody>
      </p:sp>
      <p:sp>
        <p:nvSpPr>
          <p:cNvPr id="24583" name="TextBox 7"/>
          <p:cNvSpPr txBox="1">
            <a:spLocks noChangeArrowheads="1"/>
          </p:cNvSpPr>
          <p:nvPr/>
        </p:nvSpPr>
        <p:spPr bwMode="auto">
          <a:xfrm>
            <a:off x="4876800" y="2438400"/>
            <a:ext cx="468313" cy="369887"/>
          </a:xfrm>
          <a:prstGeom prst="rect">
            <a:avLst/>
          </a:prstGeom>
          <a:noFill/>
          <a:ln w="9525">
            <a:noFill/>
            <a:miter lim="800000"/>
            <a:headEnd/>
            <a:tailEnd/>
          </a:ln>
        </p:spPr>
        <p:txBody>
          <a:bodyPr>
            <a:prstTxWarp prst="textNoShape">
              <a:avLst/>
            </a:prstTxWarp>
            <a:spAutoFit/>
          </a:bodyPr>
          <a:lstStyle/>
          <a:p>
            <a:r>
              <a:rPr lang="en-US" dirty="0"/>
              <a:t>O</a:t>
            </a:r>
            <a:r>
              <a:rPr lang="en-US" baseline="-25000" dirty="0"/>
              <a:t>3             </a:t>
            </a:r>
            <a:endParaRPr lang="en-US" dirty="0"/>
          </a:p>
        </p:txBody>
      </p:sp>
      <p:sp>
        <p:nvSpPr>
          <p:cNvPr id="24584" name="TextBox 10"/>
          <p:cNvSpPr txBox="1">
            <a:spLocks noChangeArrowheads="1"/>
          </p:cNvSpPr>
          <p:nvPr/>
        </p:nvSpPr>
        <p:spPr bwMode="auto">
          <a:xfrm>
            <a:off x="5638800" y="2438400"/>
            <a:ext cx="1014413" cy="369887"/>
          </a:xfrm>
          <a:prstGeom prst="rect">
            <a:avLst/>
          </a:prstGeom>
          <a:noFill/>
          <a:ln w="9525">
            <a:noFill/>
            <a:miter lim="800000"/>
            <a:headEnd/>
            <a:tailEnd/>
          </a:ln>
        </p:spPr>
        <p:txBody>
          <a:bodyPr>
            <a:prstTxWarp prst="textNoShape">
              <a:avLst/>
            </a:prstTxWarp>
            <a:spAutoFit/>
          </a:bodyPr>
          <a:lstStyle/>
          <a:p>
            <a:r>
              <a:rPr lang="en-US" dirty="0"/>
              <a:t>-30%</a:t>
            </a:r>
          </a:p>
        </p:txBody>
      </p:sp>
      <p:sp>
        <p:nvSpPr>
          <p:cNvPr id="24585" name="TextBox 11"/>
          <p:cNvSpPr txBox="1">
            <a:spLocks noChangeArrowheads="1"/>
          </p:cNvSpPr>
          <p:nvPr/>
        </p:nvSpPr>
        <p:spPr bwMode="auto">
          <a:xfrm>
            <a:off x="4876800" y="3581400"/>
            <a:ext cx="642938" cy="369887"/>
          </a:xfrm>
          <a:prstGeom prst="rect">
            <a:avLst/>
          </a:prstGeom>
          <a:noFill/>
          <a:ln w="9525">
            <a:noFill/>
            <a:miter lim="800000"/>
            <a:headEnd/>
            <a:tailEnd/>
          </a:ln>
        </p:spPr>
        <p:txBody>
          <a:bodyPr>
            <a:prstTxWarp prst="textNoShape">
              <a:avLst/>
            </a:prstTxWarp>
            <a:spAutoFit/>
          </a:bodyPr>
          <a:lstStyle/>
          <a:p>
            <a:r>
              <a:rPr lang="en-US" dirty="0"/>
              <a:t>O</a:t>
            </a:r>
            <a:r>
              <a:rPr lang="en-US" baseline="-25000" dirty="0"/>
              <a:t>3</a:t>
            </a:r>
            <a:endParaRPr lang="en-US" dirty="0"/>
          </a:p>
        </p:txBody>
      </p:sp>
      <p:sp>
        <p:nvSpPr>
          <p:cNvPr id="10" name="Freeform 9"/>
          <p:cNvSpPr/>
          <p:nvPr/>
        </p:nvSpPr>
        <p:spPr>
          <a:xfrm flipV="1">
            <a:off x="1981200" y="2819400"/>
            <a:ext cx="5867400" cy="381000"/>
          </a:xfrm>
          <a:custGeom>
            <a:avLst/>
            <a:gdLst>
              <a:gd name="connsiteX0" fmla="*/ 0 w 5748867"/>
              <a:gd name="connsiteY0" fmla="*/ 0 h 381000"/>
              <a:gd name="connsiteX1" fmla="*/ 262467 w 5748867"/>
              <a:gd name="connsiteY1" fmla="*/ 42334 h 381000"/>
              <a:gd name="connsiteX2" fmla="*/ 677333 w 5748867"/>
              <a:gd name="connsiteY2" fmla="*/ 135467 h 381000"/>
              <a:gd name="connsiteX3" fmla="*/ 770467 w 5748867"/>
              <a:gd name="connsiteY3" fmla="*/ 169334 h 381000"/>
              <a:gd name="connsiteX4" fmla="*/ 990600 w 5748867"/>
              <a:gd name="connsiteY4" fmla="*/ 211667 h 381000"/>
              <a:gd name="connsiteX5" fmla="*/ 1388533 w 5748867"/>
              <a:gd name="connsiteY5" fmla="*/ 228600 h 381000"/>
              <a:gd name="connsiteX6" fmla="*/ 2167467 w 5748867"/>
              <a:gd name="connsiteY6" fmla="*/ 194734 h 381000"/>
              <a:gd name="connsiteX7" fmla="*/ 2844800 w 5748867"/>
              <a:gd name="connsiteY7" fmla="*/ 203200 h 381000"/>
              <a:gd name="connsiteX8" fmla="*/ 3183467 w 5748867"/>
              <a:gd name="connsiteY8" fmla="*/ 203200 h 381000"/>
              <a:gd name="connsiteX9" fmla="*/ 3437467 w 5748867"/>
              <a:gd name="connsiteY9" fmla="*/ 262467 h 381000"/>
              <a:gd name="connsiteX10" fmla="*/ 3742267 w 5748867"/>
              <a:gd name="connsiteY10" fmla="*/ 347134 h 381000"/>
              <a:gd name="connsiteX11" fmla="*/ 4157133 w 5748867"/>
              <a:gd name="connsiteY11" fmla="*/ 381000 h 381000"/>
              <a:gd name="connsiteX12" fmla="*/ 4885267 w 5748867"/>
              <a:gd name="connsiteY12" fmla="*/ 364067 h 381000"/>
              <a:gd name="connsiteX13" fmla="*/ 5300133 w 5748867"/>
              <a:gd name="connsiteY13" fmla="*/ 355600 h 381000"/>
              <a:gd name="connsiteX14" fmla="*/ 5748867 w 5748867"/>
              <a:gd name="connsiteY14" fmla="*/ 34713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8867" h="381000">
                <a:moveTo>
                  <a:pt x="0" y="0"/>
                </a:moveTo>
                <a:cubicBezTo>
                  <a:pt x="74789" y="9878"/>
                  <a:pt x="149578" y="19756"/>
                  <a:pt x="262467" y="42334"/>
                </a:cubicBezTo>
                <a:cubicBezTo>
                  <a:pt x="375356" y="64912"/>
                  <a:pt x="592666" y="114300"/>
                  <a:pt x="677333" y="135467"/>
                </a:cubicBezTo>
                <a:cubicBezTo>
                  <a:pt x="762000" y="156634"/>
                  <a:pt x="718256" y="156634"/>
                  <a:pt x="770467" y="169334"/>
                </a:cubicBezTo>
                <a:cubicBezTo>
                  <a:pt x="822678" y="182034"/>
                  <a:pt x="887589" y="201789"/>
                  <a:pt x="990600" y="211667"/>
                </a:cubicBezTo>
                <a:cubicBezTo>
                  <a:pt x="1093611" y="221545"/>
                  <a:pt x="1192389" y="231422"/>
                  <a:pt x="1388533" y="228600"/>
                </a:cubicBezTo>
                <a:cubicBezTo>
                  <a:pt x="1584678" y="225778"/>
                  <a:pt x="2167467" y="194734"/>
                  <a:pt x="2167467" y="194734"/>
                </a:cubicBezTo>
                <a:lnTo>
                  <a:pt x="2844800" y="203200"/>
                </a:lnTo>
                <a:cubicBezTo>
                  <a:pt x="3014133" y="204611"/>
                  <a:pt x="3084689" y="193322"/>
                  <a:pt x="3183467" y="203200"/>
                </a:cubicBezTo>
                <a:cubicBezTo>
                  <a:pt x="3282245" y="213078"/>
                  <a:pt x="3344334" y="238478"/>
                  <a:pt x="3437467" y="262467"/>
                </a:cubicBezTo>
                <a:cubicBezTo>
                  <a:pt x="3530600" y="286456"/>
                  <a:pt x="3622323" y="327379"/>
                  <a:pt x="3742267" y="347134"/>
                </a:cubicBezTo>
                <a:cubicBezTo>
                  <a:pt x="3862211" y="366890"/>
                  <a:pt x="4157133" y="381000"/>
                  <a:pt x="4157133" y="381000"/>
                </a:cubicBezTo>
                <a:lnTo>
                  <a:pt x="4885267" y="364067"/>
                </a:lnTo>
                <a:lnTo>
                  <a:pt x="5300133" y="355600"/>
                </a:lnTo>
                <a:lnTo>
                  <a:pt x="5748867" y="347134"/>
                </a:lnTo>
              </a:path>
            </a:pathLst>
          </a:custGeom>
          <a:ln w="57150" cmpd="sng">
            <a:solidFill>
              <a:srgbClr val="E0342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ransition spd="slow" advTm="78065"/>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0" y="300038"/>
            <a:ext cx="9144000" cy="461962"/>
          </a:xfrm>
          <a:prstGeom prst="rect">
            <a:avLst/>
          </a:prstGeom>
          <a:noFill/>
          <a:ln w="9525">
            <a:noFill/>
            <a:miter lim="800000"/>
            <a:headEnd/>
            <a:tailEnd/>
          </a:ln>
        </p:spPr>
        <p:txBody>
          <a:bodyPr>
            <a:prstTxWarp prst="textNoShape">
              <a:avLst/>
            </a:prstTxWarp>
            <a:spAutoFit/>
          </a:bodyPr>
          <a:lstStyle/>
          <a:p>
            <a:pPr algn="ctr"/>
            <a:r>
              <a:rPr lang="en-US" sz="2400" b="1">
                <a:latin typeface="Arial Black" pitchFamily="-106" charset="0"/>
              </a:rPr>
              <a:t>Ozone Uncertainty to Initial Conditions</a:t>
            </a:r>
          </a:p>
        </p:txBody>
      </p:sp>
      <p:graphicFrame>
        <p:nvGraphicFramePr>
          <p:cNvPr id="4" name="Chart 3"/>
          <p:cNvGraphicFramePr>
            <a:graphicFrameLocks/>
          </p:cNvGraphicFramePr>
          <p:nvPr/>
        </p:nvGraphicFramePr>
        <p:xfrm>
          <a:off x="542925" y="838200"/>
          <a:ext cx="8008938" cy="5564188"/>
        </p:xfrm>
        <a:graphic>
          <a:graphicData uri="http://schemas.openxmlformats.org/drawingml/2006/chart">
            <c:chart xmlns:c="http://schemas.openxmlformats.org/drawingml/2006/chart" xmlns:r="http://schemas.openxmlformats.org/officeDocument/2006/relationships" r:id="rId2"/>
          </a:graphicData>
        </a:graphic>
      </p:graphicFrame>
      <p:sp>
        <p:nvSpPr>
          <p:cNvPr id="5" name="Can 4"/>
          <p:cNvSpPr/>
          <p:nvPr/>
        </p:nvSpPr>
        <p:spPr>
          <a:xfrm>
            <a:off x="4326469" y="4529668"/>
            <a:ext cx="256032" cy="152400"/>
          </a:xfrm>
          <a:prstGeom prst="can">
            <a:avLst/>
          </a:prstGeom>
          <a:solidFill>
            <a:srgbClr val="FF66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963613" y="542925"/>
            <a:ext cx="7080250" cy="369888"/>
          </a:xfrm>
          <a:prstGeom prst="rect">
            <a:avLst/>
          </a:prstGeom>
          <a:noFill/>
          <a:ln w="9525">
            <a:noFill/>
            <a:miter lim="800000"/>
            <a:headEnd/>
            <a:tailEnd/>
          </a:ln>
        </p:spPr>
        <p:txBody>
          <a:bodyPr>
            <a:prstTxWarp prst="textNoShape">
              <a:avLst/>
            </a:prstTxWarp>
            <a:spAutoFit/>
          </a:bodyPr>
          <a:lstStyle/>
          <a:p>
            <a:pPr algn="ctr"/>
            <a:r>
              <a:rPr lang="en-US" b="1">
                <a:latin typeface="Arial Black" pitchFamily="-106" charset="0"/>
              </a:rPr>
              <a:t>Ozone Uncertainty to Initial Conditions</a:t>
            </a:r>
          </a:p>
        </p:txBody>
      </p:sp>
      <p:graphicFrame>
        <p:nvGraphicFramePr>
          <p:cNvPr id="4" name="Chart 3"/>
          <p:cNvGraphicFramePr>
            <a:graphicFrameLocks/>
          </p:cNvGraphicFramePr>
          <p:nvPr/>
        </p:nvGraphicFramePr>
        <p:xfrm>
          <a:off x="566738" y="862013"/>
          <a:ext cx="8010525" cy="5491162"/>
        </p:xfrm>
        <a:graphic>
          <a:graphicData uri="http://schemas.openxmlformats.org/drawingml/2006/chart">
            <c:chart xmlns:c="http://schemas.openxmlformats.org/drawingml/2006/chart" xmlns:r="http://schemas.openxmlformats.org/officeDocument/2006/relationships" r:id="rId3"/>
          </a:graphicData>
        </a:graphic>
      </p:graphicFrame>
      <p:sp>
        <p:nvSpPr>
          <p:cNvPr id="5" name="Can 4"/>
          <p:cNvSpPr/>
          <p:nvPr/>
        </p:nvSpPr>
        <p:spPr>
          <a:xfrm>
            <a:off x="4351867" y="4233335"/>
            <a:ext cx="256032" cy="274320"/>
          </a:xfrm>
          <a:prstGeom prst="can">
            <a:avLst/>
          </a:prstGeom>
          <a:solidFill>
            <a:srgbClr val="FF66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advTm="5901"/>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0" y="228600"/>
            <a:ext cx="7772400" cy="1143000"/>
          </a:xfrm>
        </p:spPr>
        <p:txBody>
          <a:bodyPr/>
          <a:lstStyle/>
          <a:p>
            <a:r>
              <a:rPr lang="en-US" sz="3600" b="1" dirty="0" err="1" smtClean="0">
                <a:solidFill>
                  <a:schemeClr val="tx1"/>
                </a:solidFill>
                <a:latin typeface="Helvetica" pitchFamily="-106" charset="0"/>
                <a:ea typeface="Arial" pitchFamily="-106" charset="0"/>
              </a:rPr>
              <a:t>Alkene</a:t>
            </a:r>
            <a:r>
              <a:rPr lang="en-US" sz="3600" b="1" dirty="0" smtClean="0">
                <a:solidFill>
                  <a:schemeClr val="tx1"/>
                </a:solidFill>
                <a:latin typeface="Helvetica" pitchFamily="-106" charset="0"/>
                <a:ea typeface="Arial" pitchFamily="-106" charset="0"/>
              </a:rPr>
              <a:t> </a:t>
            </a:r>
            <a:r>
              <a:rPr lang="en-US" sz="3600" b="1" dirty="0">
                <a:solidFill>
                  <a:schemeClr val="tx1"/>
                </a:solidFill>
                <a:latin typeface="Helvetica" pitchFamily="-106" charset="0"/>
                <a:ea typeface="Arial" pitchFamily="-106" charset="0"/>
              </a:rPr>
              <a:t>Oxidation</a:t>
            </a:r>
            <a:endParaRPr lang="en-US" dirty="0">
              <a:solidFill>
                <a:schemeClr val="tx1"/>
              </a:solidFill>
              <a:latin typeface="Helvetica" pitchFamily="-106" charset="0"/>
              <a:ea typeface="Arial" pitchFamily="-106" charset="0"/>
            </a:endParaRPr>
          </a:p>
        </p:txBody>
      </p:sp>
      <p:sp>
        <p:nvSpPr>
          <p:cNvPr id="33795" name="Text Box 3"/>
          <p:cNvSpPr txBox="1">
            <a:spLocks noChangeArrowheads="1"/>
          </p:cNvSpPr>
          <p:nvPr/>
        </p:nvSpPr>
        <p:spPr bwMode="auto">
          <a:xfrm>
            <a:off x="228600" y="1530350"/>
            <a:ext cx="8305800" cy="4154984"/>
          </a:xfrm>
          <a:prstGeom prst="rect">
            <a:avLst/>
          </a:prstGeom>
          <a:noFill/>
          <a:ln w="9525">
            <a:noFill/>
            <a:miter lim="800000"/>
            <a:headEnd/>
            <a:tailEnd/>
          </a:ln>
        </p:spPr>
        <p:txBody>
          <a:bodyPr wrap="square">
            <a:prstTxWarp prst="textNoShape">
              <a:avLst/>
            </a:prstTxWarp>
            <a:spAutoFit/>
          </a:bodyPr>
          <a:lstStyle/>
          <a:p>
            <a:r>
              <a:rPr lang="en-US" sz="2800" b="1" dirty="0">
                <a:latin typeface="Helvetica" pitchFamily="-106" charset="0"/>
              </a:rPr>
              <a:t>	HO</a:t>
            </a:r>
            <a:r>
              <a:rPr lang="en-US" sz="2800" b="1" dirty="0">
                <a:latin typeface="Helvetica" pitchFamily="-106" charset="0"/>
                <a:sym typeface="Symbol" pitchFamily="-106" charset="2"/>
              </a:rPr>
              <a:t></a:t>
            </a:r>
            <a:r>
              <a:rPr lang="en-US" sz="2800" b="1" dirty="0">
                <a:latin typeface="Helvetica" pitchFamily="-106" charset="0"/>
              </a:rPr>
              <a:t> + </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 </a:t>
            </a:r>
            <a:r>
              <a:rPr lang="en-US" sz="2800" b="1" dirty="0" err="1">
                <a:latin typeface="Helvetica" pitchFamily="-106" charset="0"/>
                <a:sym typeface="Symbol" pitchFamily="-106" charset="2"/>
              </a:rPr>
              <a:t></a:t>
            </a:r>
            <a:r>
              <a:rPr lang="en-US" sz="2800" b="1" dirty="0">
                <a:latin typeface="Helvetica" pitchFamily="-106" charset="0"/>
                <a:sym typeface="Symbol" pitchFamily="-106" charset="2"/>
              </a:rPr>
              <a:t> </a:t>
            </a:r>
            <a:r>
              <a:rPr lang="en-US" sz="2800" b="1" dirty="0" smtClean="0">
                <a:latin typeface="Helvetica" pitchFamily="-106" charset="0"/>
                <a:sym typeface="Symbol" pitchFamily="-106" charset="2"/>
              </a:rPr>
              <a:t>HO</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baseline="-25000" dirty="0" smtClean="0">
                <a:latin typeface="Helvetica" pitchFamily="-106" charset="0"/>
              </a:rPr>
              <a:t>2</a:t>
            </a:r>
            <a:r>
              <a:rPr lang="en-US" sz="2800" b="1" dirty="0">
                <a:latin typeface="Helvetica" pitchFamily="-106" charset="0"/>
                <a:sym typeface="Symbol" pitchFamily="-106" charset="2"/>
              </a:rPr>
              <a:t></a:t>
            </a:r>
          </a:p>
          <a:p>
            <a:endParaRPr lang="en-US" sz="2800" b="1" dirty="0">
              <a:latin typeface="Helvetica" pitchFamily="-106" charset="0"/>
              <a:sym typeface="Symbol" pitchFamily="-106" charset="2"/>
            </a:endParaRPr>
          </a:p>
          <a:p>
            <a:r>
              <a:rPr lang="en-US" sz="2800" b="1" dirty="0" smtClean="0">
                <a:latin typeface="Helvetica" pitchFamily="-106" charset="0"/>
                <a:sym typeface="Symbol" pitchFamily="-106" charset="2"/>
              </a:rPr>
              <a:t>	HO</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sym typeface="Symbol" pitchFamily="-106" charset="2"/>
              </a:rPr>
              <a:t> + </a:t>
            </a:r>
            <a:r>
              <a:rPr lang="en-US" sz="2800" b="1" dirty="0">
                <a:latin typeface="Helvetica" pitchFamily="-106" charset="0"/>
                <a:sym typeface="Symbol" pitchFamily="-106" charset="2"/>
              </a:rPr>
              <a:t>O</a:t>
            </a:r>
            <a:r>
              <a:rPr lang="en-US" sz="2800" b="1" baseline="-25000" dirty="0">
                <a:latin typeface="Helvetica" pitchFamily="-106" charset="0"/>
              </a:rPr>
              <a:t>2</a:t>
            </a:r>
            <a:r>
              <a:rPr lang="en-US" sz="2800" b="1" dirty="0">
                <a:latin typeface="Helvetica" pitchFamily="-106" charset="0"/>
              </a:rPr>
              <a:t> </a:t>
            </a:r>
            <a:r>
              <a:rPr lang="en-US" sz="2800" b="1" dirty="0" err="1">
                <a:latin typeface="Helvetica" pitchFamily="-106" charset="0"/>
                <a:sym typeface="Symbol" pitchFamily="-106" charset="2"/>
              </a:rPr>
              <a:t></a:t>
            </a:r>
            <a:r>
              <a:rPr lang="en-US" sz="2800" b="1" dirty="0" smtClean="0">
                <a:latin typeface="Helvetica" pitchFamily="-106" charset="0"/>
                <a:sym typeface="Symbol" pitchFamily="-106" charset="2"/>
              </a:rPr>
              <a:t> HO</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sym typeface="Symbol" pitchFamily="-106" charset="2"/>
              </a:rPr>
              <a:t>O</a:t>
            </a:r>
            <a:r>
              <a:rPr lang="en-US" sz="2800" b="1" baseline="-25000" dirty="0" smtClean="0">
                <a:latin typeface="Helvetica" pitchFamily="-106" charset="0"/>
              </a:rPr>
              <a:t>2</a:t>
            </a:r>
            <a:r>
              <a:rPr lang="en-US" sz="2800" b="1" dirty="0">
                <a:latin typeface="Helvetica" pitchFamily="-106" charset="0"/>
                <a:sym typeface="Symbol" pitchFamily="-106" charset="2"/>
              </a:rPr>
              <a:t></a:t>
            </a:r>
            <a:r>
              <a:rPr lang="en-US" sz="2800" b="1" dirty="0">
                <a:latin typeface="Helvetica" pitchFamily="-106" charset="0"/>
              </a:rPr>
              <a:t> </a:t>
            </a:r>
            <a:endParaRPr lang="en-US" sz="2800" b="1" dirty="0">
              <a:latin typeface="Helvetica" pitchFamily="-106" charset="0"/>
              <a:sym typeface="Symbol" pitchFamily="-106" charset="2"/>
            </a:endParaRPr>
          </a:p>
          <a:p>
            <a:endParaRPr lang="en-US" sz="2800" b="1" dirty="0">
              <a:latin typeface="Helvetica" pitchFamily="-106" charset="0"/>
              <a:sym typeface="Symbol" pitchFamily="-106" charset="2"/>
            </a:endParaRPr>
          </a:p>
          <a:p>
            <a:r>
              <a:rPr lang="en-US" sz="2800" b="1" dirty="0" smtClean="0">
                <a:latin typeface="Helvetica" pitchFamily="-106" charset="0"/>
                <a:sym typeface="Symbol" pitchFamily="-106" charset="2"/>
              </a:rPr>
              <a:t>	HO</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sym typeface="Symbol" pitchFamily="-106" charset="2"/>
              </a:rPr>
              <a:t>O</a:t>
            </a:r>
            <a:r>
              <a:rPr lang="en-US" sz="2800" b="1" baseline="-25000" dirty="0" smtClean="0">
                <a:latin typeface="Helvetica" pitchFamily="-106" charset="0"/>
              </a:rPr>
              <a:t>2</a:t>
            </a:r>
            <a:r>
              <a:rPr lang="en-US" sz="2800" b="1" dirty="0" smtClean="0">
                <a:latin typeface="Helvetica" pitchFamily="-106" charset="0"/>
                <a:sym typeface="Symbol" pitchFamily="-106" charset="2"/>
              </a:rPr>
              <a:t></a:t>
            </a:r>
            <a:r>
              <a:rPr lang="en-US" sz="2800" b="1" dirty="0" smtClean="0">
                <a:latin typeface="Helvetica" pitchFamily="-106" charset="0"/>
              </a:rPr>
              <a:t> </a:t>
            </a:r>
            <a:r>
              <a:rPr lang="en-US" sz="2800" b="1" dirty="0">
                <a:latin typeface="Helvetica" pitchFamily="-106" charset="0"/>
              </a:rPr>
              <a:t>+ </a:t>
            </a:r>
            <a:r>
              <a:rPr lang="en-US" sz="2800" b="1" dirty="0">
                <a:latin typeface="Helvetica" pitchFamily="-106" charset="0"/>
                <a:sym typeface="Symbol" pitchFamily="-106" charset="2"/>
              </a:rPr>
              <a:t>NO </a:t>
            </a:r>
            <a:r>
              <a:rPr lang="en-US" sz="2800" b="1" dirty="0" err="1">
                <a:latin typeface="Helvetica" pitchFamily="-106" charset="0"/>
                <a:sym typeface="Symbol" pitchFamily="-106" charset="2"/>
              </a:rPr>
              <a:t></a:t>
            </a:r>
            <a:r>
              <a:rPr lang="en-US" sz="2800" b="1" dirty="0" smtClean="0">
                <a:latin typeface="Helvetica" pitchFamily="-106" charset="0"/>
                <a:sym typeface="Symbol" pitchFamily="-106" charset="2"/>
              </a:rPr>
              <a:t> HO</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sym typeface="Symbol" pitchFamily="-106" charset="2"/>
              </a:rPr>
              <a:t>O</a:t>
            </a:r>
            <a:r>
              <a:rPr lang="en-US" sz="2800" b="1" dirty="0" smtClean="0">
                <a:latin typeface="Helvetica" pitchFamily="-106" charset="0"/>
              </a:rPr>
              <a:t> </a:t>
            </a:r>
            <a:r>
              <a:rPr lang="en-US" sz="2800" b="1" dirty="0" smtClean="0">
                <a:latin typeface="Helvetica" pitchFamily="-106" charset="0"/>
                <a:sym typeface="Symbol" pitchFamily="-106" charset="2"/>
              </a:rPr>
              <a:t>+ NO</a:t>
            </a:r>
            <a:r>
              <a:rPr lang="en-US" sz="2800" b="1" baseline="-25000" dirty="0" smtClean="0">
                <a:latin typeface="Helvetica" pitchFamily="-106" charset="0"/>
              </a:rPr>
              <a:t>2</a:t>
            </a:r>
          </a:p>
          <a:p>
            <a:endParaRPr lang="en-US" sz="2800" b="1" baseline="-25000" dirty="0" smtClean="0">
              <a:latin typeface="Helvetica" pitchFamily="-106" charset="0"/>
              <a:sym typeface="Symbol" pitchFamily="-106" charset="2"/>
            </a:endParaRPr>
          </a:p>
          <a:p>
            <a:endParaRPr lang="en-US" sz="2800" b="1" baseline="-25000" dirty="0" smtClean="0">
              <a:latin typeface="Helvetica" pitchFamily="-106" charset="0"/>
              <a:sym typeface="Symbol" pitchFamily="-106" charset="2"/>
            </a:endParaRPr>
          </a:p>
          <a:p>
            <a:endParaRPr lang="en-US" sz="2800" b="1" dirty="0" smtClean="0">
              <a:latin typeface="Helvetica" pitchFamily="-106" charset="0"/>
              <a:sym typeface="Symbol" pitchFamily="-106" charset="2"/>
            </a:endParaRPr>
          </a:p>
          <a:p>
            <a:endParaRPr lang="en-US" sz="2800" b="1" dirty="0">
              <a:latin typeface="Helvetica" pitchFamily="-106" charset="0"/>
              <a:sym typeface="Symbol" pitchFamily="-106" charset="2"/>
            </a:endParaRPr>
          </a:p>
          <a:p>
            <a:r>
              <a:rPr lang="en-US" sz="2800" b="1" dirty="0" smtClean="0">
                <a:latin typeface="Helvetica" pitchFamily="-106" charset="0"/>
                <a:sym typeface="Symbol" pitchFamily="-106" charset="2"/>
              </a:rPr>
              <a:t>	</a:t>
            </a:r>
          </a:p>
          <a:p>
            <a:r>
              <a:rPr lang="en-US" sz="2800" b="1" dirty="0" smtClean="0">
                <a:latin typeface="Helvetica" pitchFamily="-106" charset="0"/>
                <a:sym typeface="Symbol" pitchFamily="-106" charset="2"/>
              </a:rPr>
              <a:t>	HO</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sym typeface="Symbol" pitchFamily="-106" charset="2"/>
              </a:rPr>
              <a:t>O </a:t>
            </a:r>
            <a:r>
              <a:rPr lang="en-US" sz="2800" b="1" dirty="0" smtClean="0">
                <a:latin typeface="Helvetica" pitchFamily="-106" charset="0"/>
              </a:rPr>
              <a:t>+ </a:t>
            </a:r>
            <a:r>
              <a:rPr lang="en-US" sz="2800" b="1" dirty="0" smtClean="0">
                <a:latin typeface="Helvetica" pitchFamily="-106" charset="0"/>
                <a:sym typeface="Symbol" pitchFamily="-106" charset="2"/>
              </a:rPr>
              <a:t>O</a:t>
            </a:r>
            <a:r>
              <a:rPr lang="en-US" sz="2800" b="1" baseline="-25000" dirty="0" smtClean="0">
                <a:latin typeface="Helvetica" pitchFamily="-106" charset="0"/>
              </a:rPr>
              <a:t>2</a:t>
            </a:r>
            <a:r>
              <a:rPr lang="en-US" sz="2800" b="1" dirty="0" smtClean="0">
                <a:latin typeface="Helvetica" pitchFamily="-106" charset="0"/>
                <a:sym typeface="Symbol" pitchFamily="-106" charset="2"/>
              </a:rPr>
              <a:t> </a:t>
            </a:r>
            <a:r>
              <a:rPr lang="en-US" sz="2800" b="1" dirty="0" err="1" smtClean="0">
                <a:latin typeface="Helvetica" pitchFamily="-106" charset="0"/>
                <a:sym typeface="Symbol" pitchFamily="-106" charset="2"/>
              </a:rPr>
              <a:t></a:t>
            </a:r>
            <a:r>
              <a:rPr lang="en-US" sz="2800" b="1" dirty="0" smtClean="0">
                <a:latin typeface="Helvetica" pitchFamily="-106" charset="0"/>
                <a:sym typeface="Symbol" pitchFamily="-106" charset="2"/>
              </a:rPr>
              <a:t> HO</a:t>
            </a:r>
            <a:r>
              <a:rPr lang="en-US" sz="2800" b="1" dirty="0" smtClean="0">
                <a:latin typeface="Helvetica" pitchFamily="-106" charset="0"/>
              </a:rPr>
              <a:t>CH</a:t>
            </a:r>
            <a:r>
              <a:rPr lang="en-US" sz="2800" b="1" baseline="-25000" dirty="0" smtClean="0">
                <a:latin typeface="Helvetica" pitchFamily="-106" charset="0"/>
              </a:rPr>
              <a:t>2</a:t>
            </a:r>
            <a:r>
              <a:rPr lang="en-US" sz="2800" b="1" dirty="0" smtClean="0">
                <a:latin typeface="Helvetica" pitchFamily="-106" charset="0"/>
              </a:rPr>
              <a:t>CH</a:t>
            </a:r>
            <a:r>
              <a:rPr lang="en-US" sz="2800" b="1" dirty="0" smtClean="0">
                <a:latin typeface="Helvetica" pitchFamily="-106" charset="0"/>
                <a:sym typeface="Symbol" pitchFamily="-106" charset="2"/>
              </a:rPr>
              <a:t>O</a:t>
            </a:r>
            <a:r>
              <a:rPr lang="en-US" sz="2800" b="1" dirty="0" smtClean="0">
                <a:latin typeface="Helvetica" pitchFamily="-106" charset="0"/>
              </a:rPr>
              <a:t> </a:t>
            </a:r>
            <a:r>
              <a:rPr lang="en-US" sz="2800" b="1" dirty="0" smtClean="0">
                <a:latin typeface="Helvetica" pitchFamily="-106" charset="0"/>
                <a:sym typeface="Symbol" pitchFamily="-106" charset="2"/>
              </a:rPr>
              <a:t>+ HO</a:t>
            </a:r>
            <a:r>
              <a:rPr lang="en-US" sz="2800" b="1" baseline="-25000" dirty="0" smtClean="0">
                <a:latin typeface="Helvetica" pitchFamily="-106" charset="0"/>
              </a:rPr>
              <a:t>2</a:t>
            </a:r>
            <a:r>
              <a:rPr lang="en-US" sz="2800" b="1" dirty="0" smtClean="0">
                <a:latin typeface="Helvetica" pitchFamily="-106" charset="0"/>
                <a:sym typeface="Symbol" pitchFamily="-106" charset="2"/>
              </a:rPr>
              <a:t></a:t>
            </a:r>
          </a:p>
          <a:p>
            <a:endParaRPr lang="en-US" sz="2800" b="1" dirty="0" smtClean="0">
              <a:latin typeface="Helvetica" pitchFamily="-106" charset="0"/>
              <a:sym typeface="Symbol" pitchFamily="-106" charset="2"/>
            </a:endParaRPr>
          </a:p>
          <a:p>
            <a:r>
              <a:rPr lang="en-US" sz="2800" b="1" dirty="0">
                <a:latin typeface="Helvetica" pitchFamily="-106" charset="0"/>
                <a:sym typeface="Symbol" pitchFamily="-106" charset="2"/>
              </a:rPr>
              <a:t>	</a:t>
            </a:r>
            <a:r>
              <a:rPr lang="en-US" sz="2800" b="1" dirty="0">
                <a:latin typeface="Helvetica" pitchFamily="-106" charset="0"/>
              </a:rPr>
              <a:t>HO</a:t>
            </a:r>
            <a:r>
              <a:rPr lang="en-US" sz="2800" b="1" baseline="-25000" dirty="0">
                <a:latin typeface="Helvetica" pitchFamily="-106" charset="0"/>
              </a:rPr>
              <a:t>2</a:t>
            </a:r>
            <a:r>
              <a:rPr lang="en-US" sz="2800" b="1" dirty="0">
                <a:latin typeface="Helvetica" pitchFamily="-106" charset="0"/>
                <a:sym typeface="Symbol" pitchFamily="-106" charset="2"/>
              </a:rPr>
              <a:t></a:t>
            </a:r>
            <a:r>
              <a:rPr lang="en-US" sz="2800" b="1" dirty="0">
                <a:latin typeface="Helvetica" pitchFamily="-106" charset="0"/>
              </a:rPr>
              <a:t> + N</a:t>
            </a:r>
            <a:r>
              <a:rPr lang="en-US" sz="2800" b="1" dirty="0">
                <a:latin typeface="Helvetica" pitchFamily="-106" charset="0"/>
                <a:sym typeface="Symbol" pitchFamily="-106" charset="2"/>
              </a:rPr>
              <a:t>O </a:t>
            </a:r>
            <a:r>
              <a:rPr lang="en-US" sz="2800" b="1" dirty="0" err="1">
                <a:latin typeface="Helvetica" pitchFamily="-106" charset="0"/>
                <a:sym typeface="Symbol" pitchFamily="-106" charset="2"/>
              </a:rPr>
              <a:t></a:t>
            </a:r>
            <a:r>
              <a:rPr lang="en-US" sz="2800" b="1" dirty="0">
                <a:latin typeface="Helvetica" pitchFamily="-106" charset="0"/>
                <a:sym typeface="Symbol" pitchFamily="-106" charset="2"/>
              </a:rPr>
              <a:t> </a:t>
            </a:r>
            <a:r>
              <a:rPr lang="en-US" sz="2800" b="1" dirty="0">
                <a:latin typeface="Helvetica" pitchFamily="-106" charset="0"/>
              </a:rPr>
              <a:t>H</a:t>
            </a:r>
            <a:r>
              <a:rPr lang="en-US" sz="2800" b="1" dirty="0">
                <a:latin typeface="Helvetica" pitchFamily="-106" charset="0"/>
                <a:sym typeface="Symbol" pitchFamily="-106" charset="2"/>
              </a:rPr>
              <a:t>O</a:t>
            </a:r>
            <a:r>
              <a:rPr lang="en-US" sz="2800" b="1" dirty="0">
                <a:latin typeface="Helvetica" pitchFamily="-106" charset="0"/>
              </a:rPr>
              <a:t> </a:t>
            </a:r>
            <a:r>
              <a:rPr lang="en-US" sz="2800" b="1" dirty="0">
                <a:latin typeface="Helvetica" pitchFamily="-106" charset="0"/>
                <a:sym typeface="Symbol" pitchFamily="-106" charset="2"/>
              </a:rPr>
              <a:t>+ NO</a:t>
            </a:r>
            <a:r>
              <a:rPr lang="en-US" sz="2800" b="1" baseline="-25000" dirty="0">
                <a:latin typeface="Helvetica" pitchFamily="-106" charset="0"/>
              </a:rPr>
              <a:t>2</a:t>
            </a:r>
            <a:endParaRPr lang="en-US" sz="2800" b="1" dirty="0">
              <a:latin typeface="Helvetica" pitchFamily="-106" charset="0"/>
              <a:sym typeface="Symbol" pitchFamily="-106" charset="2"/>
            </a:endParaRPr>
          </a:p>
          <a:p>
            <a:endParaRPr lang="en-US" b="1" baseline="-25000" dirty="0">
              <a:latin typeface="Helvetica" pitchFamily="-10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ctrTitle"/>
          </p:nvPr>
        </p:nvSpPr>
        <p:spPr>
          <a:xfrm>
            <a:off x="0" y="381000"/>
            <a:ext cx="8890000" cy="685800"/>
          </a:xfrm>
        </p:spPr>
        <p:txBody>
          <a:bodyPr/>
          <a:lstStyle/>
          <a:p>
            <a:r>
              <a:rPr lang="en-US" sz="2800" b="1" smtClean="0">
                <a:latin typeface="Arial" charset="0"/>
                <a:ea typeface="Arial" charset="0"/>
                <a:cs typeface="Arial" charset="0"/>
              </a:rPr>
              <a:t>Sulfate</a:t>
            </a:r>
            <a:endParaRPr lang="en-US" sz="2800" smtClean="0">
              <a:solidFill>
                <a:srgbClr val="000000"/>
              </a:solidFill>
              <a:latin typeface="Arial" charset="0"/>
              <a:ea typeface="Arial" charset="0"/>
              <a:cs typeface="Arial" charset="0"/>
            </a:endParaRPr>
          </a:p>
        </p:txBody>
      </p:sp>
      <p:sp>
        <p:nvSpPr>
          <p:cNvPr id="60419" name="Title 1"/>
          <p:cNvSpPr txBox="1">
            <a:spLocks/>
          </p:cNvSpPr>
          <p:nvPr/>
        </p:nvSpPr>
        <p:spPr bwMode="auto">
          <a:xfrm>
            <a:off x="0" y="6348413"/>
            <a:ext cx="4394200" cy="509587"/>
          </a:xfrm>
          <a:prstGeom prst="rect">
            <a:avLst/>
          </a:prstGeom>
          <a:noFill/>
          <a:ln w="9525">
            <a:noFill/>
            <a:miter lim="800000"/>
            <a:headEnd/>
            <a:tailEnd/>
          </a:ln>
        </p:spPr>
        <p:txBody>
          <a:bodyPr anchor="ctr">
            <a:prstTxWarp prst="textNoShape">
              <a:avLst/>
            </a:prstTxWarp>
          </a:bodyPr>
          <a:lstStyle/>
          <a:p>
            <a:pPr algn="ctr" eaLnBrk="0" hangingPunct="0"/>
            <a:r>
              <a:rPr lang="en-US" sz="2000" b="1">
                <a:ea typeface="Arial" charset="0"/>
                <a:cs typeface="Arial" charset="0"/>
              </a:rPr>
              <a:t>Kim, Sartelet, and Seigneur, 2010</a:t>
            </a:r>
            <a:endParaRPr lang="en-US" sz="2000">
              <a:ea typeface="Arial" charset="0"/>
              <a:cs typeface="Arial" charset="0"/>
            </a:endParaRPr>
          </a:p>
        </p:txBody>
      </p:sp>
      <p:sp>
        <p:nvSpPr>
          <p:cNvPr id="7" name="Subtitle 6"/>
          <p:cNvSpPr>
            <a:spLocks noGrp="1"/>
          </p:cNvSpPr>
          <p:nvPr>
            <p:ph type="subTitle" idx="1"/>
          </p:nvPr>
        </p:nvSpPr>
        <p:spPr/>
        <p:txBody>
          <a:bodyPr/>
          <a:lstStyle/>
          <a:p>
            <a:pPr>
              <a:buFont typeface="Arial" pitchFamily="-108" charset="0"/>
              <a:buNone/>
              <a:defRPr/>
            </a:pPr>
            <a:endParaRPr lang="en-US" dirty="0"/>
          </a:p>
        </p:txBody>
      </p:sp>
      <p:pic>
        <p:nvPicPr>
          <p:cNvPr id="60421" name="Picture 5" descr="Picture 10.png"/>
          <p:cNvPicPr>
            <a:picLocks noChangeAspect="1"/>
          </p:cNvPicPr>
          <p:nvPr/>
        </p:nvPicPr>
        <p:blipFill>
          <a:blip r:embed="rId2"/>
          <a:srcRect/>
          <a:stretch>
            <a:fillRect/>
          </a:stretch>
        </p:blipFill>
        <p:spPr bwMode="auto">
          <a:xfrm>
            <a:off x="1289050" y="1231900"/>
            <a:ext cx="6565900" cy="4394200"/>
          </a:xfrm>
          <a:prstGeom prst="rect">
            <a:avLst/>
          </a:prstGeom>
          <a:noFill/>
          <a:ln w="9525">
            <a:noFill/>
            <a:miter lim="800000"/>
            <a:headEnd/>
            <a:tailEnd/>
          </a:ln>
        </p:spPr>
      </p:pic>
      <p:pic>
        <p:nvPicPr>
          <p:cNvPr id="8" name="Picture 7" descr="Picture 9.png"/>
          <p:cNvPicPr>
            <a:picLocks noChangeAspect="1"/>
          </p:cNvPicPr>
          <p:nvPr/>
        </p:nvPicPr>
        <p:blipFill>
          <a:blip r:embed="rId3"/>
          <a:srcRect/>
          <a:stretch>
            <a:fillRect/>
          </a:stretch>
        </p:blipFill>
        <p:spPr bwMode="auto">
          <a:xfrm>
            <a:off x="1389063" y="1066800"/>
            <a:ext cx="6729412" cy="4508500"/>
          </a:xfrm>
          <a:prstGeom prst="rect">
            <a:avLst/>
          </a:prstGeom>
          <a:noFill/>
          <a:ln w="9525">
            <a:noFill/>
            <a:miter lim="800000"/>
            <a:headEnd/>
            <a:tailEnd/>
          </a:ln>
        </p:spPr>
      </p:pic>
      <p:sp>
        <p:nvSpPr>
          <p:cNvPr id="9" name="TextBox 9"/>
          <p:cNvSpPr txBox="1">
            <a:spLocks noChangeArrowheads="1"/>
          </p:cNvSpPr>
          <p:nvPr/>
        </p:nvSpPr>
        <p:spPr bwMode="auto">
          <a:xfrm rot="5400000">
            <a:off x="7533482" y="2743993"/>
            <a:ext cx="1638300" cy="646113"/>
          </a:xfrm>
          <a:prstGeom prst="rect">
            <a:avLst/>
          </a:prstGeom>
          <a:noFill/>
          <a:ln w="9525">
            <a:noFill/>
            <a:miter lim="800000"/>
            <a:headEnd/>
            <a:tailEnd/>
          </a:ln>
        </p:spPr>
        <p:txBody>
          <a:bodyPr wrap="none">
            <a:prstTxWarp prst="textNoShape">
              <a:avLst/>
            </a:prstTxWarp>
            <a:spAutoFit/>
          </a:bodyPr>
          <a:lstStyle/>
          <a:p>
            <a:r>
              <a:rPr lang="en-US" sz="3600" dirty="0" err="1">
                <a:ea typeface="Arial" charset="0"/>
                <a:cs typeface="Arial" charset="0"/>
              </a:rPr>
              <a:t>ug</a:t>
            </a:r>
            <a:r>
              <a:rPr lang="en-US" sz="3600" dirty="0">
                <a:ea typeface="Arial" charset="0"/>
                <a:cs typeface="Arial" charset="0"/>
              </a:rPr>
              <a:t> / m</a:t>
            </a:r>
            <a:r>
              <a:rPr lang="en-US" sz="3600" baseline="30000" dirty="0">
                <a:ea typeface="Arial" charset="0"/>
                <a:cs typeface="Arial" charset="0"/>
              </a:rPr>
              <a:t>3</a:t>
            </a:r>
            <a:endParaRPr lang="en-US" sz="3600" dirty="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ctrTitle"/>
          </p:nvPr>
        </p:nvSpPr>
        <p:spPr>
          <a:xfrm>
            <a:off x="0" y="457200"/>
            <a:ext cx="8890000" cy="533400"/>
          </a:xfrm>
        </p:spPr>
        <p:txBody>
          <a:bodyPr/>
          <a:lstStyle/>
          <a:p>
            <a:r>
              <a:rPr lang="en-US" sz="2800" b="1" smtClean="0">
                <a:latin typeface="Arial" charset="0"/>
                <a:ea typeface="Arial" charset="0"/>
                <a:cs typeface="Arial" charset="0"/>
              </a:rPr>
              <a:t>Nitrate</a:t>
            </a:r>
            <a:endParaRPr lang="en-US" sz="2800" smtClean="0">
              <a:solidFill>
                <a:srgbClr val="000000"/>
              </a:solidFill>
              <a:latin typeface="Arial" charset="0"/>
              <a:ea typeface="Arial" charset="0"/>
              <a:cs typeface="Arial" charset="0"/>
            </a:endParaRPr>
          </a:p>
        </p:txBody>
      </p:sp>
      <p:sp>
        <p:nvSpPr>
          <p:cNvPr id="61443" name="Title 1"/>
          <p:cNvSpPr txBox="1">
            <a:spLocks/>
          </p:cNvSpPr>
          <p:nvPr/>
        </p:nvSpPr>
        <p:spPr bwMode="auto">
          <a:xfrm>
            <a:off x="0" y="6348413"/>
            <a:ext cx="4394200" cy="509587"/>
          </a:xfrm>
          <a:prstGeom prst="rect">
            <a:avLst/>
          </a:prstGeom>
          <a:noFill/>
          <a:ln w="9525">
            <a:noFill/>
            <a:miter lim="800000"/>
            <a:headEnd/>
            <a:tailEnd/>
          </a:ln>
        </p:spPr>
        <p:txBody>
          <a:bodyPr anchor="ctr">
            <a:prstTxWarp prst="textNoShape">
              <a:avLst/>
            </a:prstTxWarp>
          </a:bodyPr>
          <a:lstStyle/>
          <a:p>
            <a:pPr algn="ctr" eaLnBrk="0" hangingPunct="0"/>
            <a:r>
              <a:rPr lang="en-US" sz="2000" b="1">
                <a:ea typeface="Arial" charset="0"/>
                <a:cs typeface="Arial" charset="0"/>
              </a:rPr>
              <a:t>Kim, Sartelet, and Seigneur, 2010</a:t>
            </a:r>
            <a:endParaRPr lang="en-US" sz="2000">
              <a:ea typeface="Arial" charset="0"/>
              <a:cs typeface="Arial" charset="0"/>
            </a:endParaRPr>
          </a:p>
        </p:txBody>
      </p:sp>
      <p:sp>
        <p:nvSpPr>
          <p:cNvPr id="7" name="Subtitle 6"/>
          <p:cNvSpPr>
            <a:spLocks noGrp="1"/>
          </p:cNvSpPr>
          <p:nvPr>
            <p:ph type="subTitle" idx="1"/>
          </p:nvPr>
        </p:nvSpPr>
        <p:spPr/>
        <p:txBody>
          <a:bodyPr/>
          <a:lstStyle/>
          <a:p>
            <a:pPr>
              <a:buFont typeface="Arial" pitchFamily="-108" charset="0"/>
              <a:buNone/>
              <a:defRPr/>
            </a:pPr>
            <a:endParaRPr lang="en-US" dirty="0"/>
          </a:p>
        </p:txBody>
      </p:sp>
      <p:pic>
        <p:nvPicPr>
          <p:cNvPr id="61445" name="Picture 4" descr="Picture 6.png"/>
          <p:cNvPicPr>
            <a:picLocks noChangeAspect="1"/>
          </p:cNvPicPr>
          <p:nvPr/>
        </p:nvPicPr>
        <p:blipFill>
          <a:blip r:embed="rId2"/>
          <a:srcRect/>
          <a:stretch>
            <a:fillRect/>
          </a:stretch>
        </p:blipFill>
        <p:spPr bwMode="auto">
          <a:xfrm>
            <a:off x="1328738" y="1111250"/>
            <a:ext cx="6629400" cy="4533900"/>
          </a:xfrm>
          <a:prstGeom prst="rect">
            <a:avLst/>
          </a:prstGeom>
          <a:noFill/>
          <a:ln w="9525">
            <a:noFill/>
            <a:miter lim="800000"/>
            <a:headEnd/>
            <a:tailEnd/>
          </a:ln>
        </p:spPr>
      </p:pic>
      <p:pic>
        <p:nvPicPr>
          <p:cNvPr id="11" name="Picture 10" descr="Picture 14.png"/>
          <p:cNvPicPr>
            <a:picLocks noChangeAspect="1"/>
          </p:cNvPicPr>
          <p:nvPr/>
        </p:nvPicPr>
        <p:blipFill>
          <a:blip r:embed="rId3"/>
          <a:srcRect/>
          <a:stretch>
            <a:fillRect/>
          </a:stretch>
        </p:blipFill>
        <p:spPr bwMode="auto">
          <a:xfrm>
            <a:off x="1308100" y="1058863"/>
            <a:ext cx="6527800" cy="4597400"/>
          </a:xfrm>
          <a:prstGeom prst="rect">
            <a:avLst/>
          </a:prstGeom>
          <a:noFill/>
          <a:ln w="9525">
            <a:noFill/>
            <a:miter lim="800000"/>
            <a:headEnd/>
            <a:tailEnd/>
          </a:ln>
        </p:spPr>
      </p:pic>
      <p:sp>
        <p:nvSpPr>
          <p:cNvPr id="8" name="TextBox 9"/>
          <p:cNvSpPr txBox="1">
            <a:spLocks noChangeArrowheads="1"/>
          </p:cNvSpPr>
          <p:nvPr/>
        </p:nvSpPr>
        <p:spPr bwMode="auto">
          <a:xfrm rot="5400000">
            <a:off x="7533482" y="2743993"/>
            <a:ext cx="1638300" cy="646113"/>
          </a:xfrm>
          <a:prstGeom prst="rect">
            <a:avLst/>
          </a:prstGeom>
          <a:noFill/>
          <a:ln w="9525">
            <a:noFill/>
            <a:miter lim="800000"/>
            <a:headEnd/>
            <a:tailEnd/>
          </a:ln>
        </p:spPr>
        <p:txBody>
          <a:bodyPr wrap="none">
            <a:prstTxWarp prst="textNoShape">
              <a:avLst/>
            </a:prstTxWarp>
            <a:spAutoFit/>
          </a:bodyPr>
          <a:lstStyle/>
          <a:p>
            <a:r>
              <a:rPr lang="en-US" sz="3600" dirty="0" err="1">
                <a:ea typeface="Arial" charset="0"/>
                <a:cs typeface="Arial" charset="0"/>
              </a:rPr>
              <a:t>ug</a:t>
            </a:r>
            <a:r>
              <a:rPr lang="en-US" sz="3600" dirty="0">
                <a:ea typeface="Arial" charset="0"/>
                <a:cs typeface="Arial" charset="0"/>
              </a:rPr>
              <a:t> / m</a:t>
            </a:r>
            <a:r>
              <a:rPr lang="en-US" sz="3600" baseline="30000" dirty="0">
                <a:ea typeface="Arial" charset="0"/>
                <a:cs typeface="Arial" charset="0"/>
              </a:rPr>
              <a:t>3</a:t>
            </a:r>
            <a:endParaRPr lang="en-US" sz="3600" dirty="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25400" y="457200"/>
            <a:ext cx="8890000" cy="533400"/>
          </a:xfrm>
        </p:spPr>
        <p:txBody>
          <a:bodyPr/>
          <a:lstStyle/>
          <a:p>
            <a:r>
              <a:rPr lang="en-US" sz="2800" b="1" smtClean="0">
                <a:latin typeface="Arial" charset="0"/>
                <a:ea typeface="Arial" charset="0"/>
                <a:cs typeface="Arial" charset="0"/>
              </a:rPr>
              <a:t>Ammonium</a:t>
            </a:r>
            <a:endParaRPr lang="en-US" sz="2800" smtClean="0">
              <a:solidFill>
                <a:srgbClr val="000000"/>
              </a:solidFill>
              <a:latin typeface="Arial" charset="0"/>
              <a:ea typeface="Arial" charset="0"/>
              <a:cs typeface="Arial" charset="0"/>
            </a:endParaRPr>
          </a:p>
        </p:txBody>
      </p:sp>
      <p:sp>
        <p:nvSpPr>
          <p:cNvPr id="62467" name="Title 1"/>
          <p:cNvSpPr txBox="1">
            <a:spLocks/>
          </p:cNvSpPr>
          <p:nvPr/>
        </p:nvSpPr>
        <p:spPr bwMode="auto">
          <a:xfrm>
            <a:off x="0" y="6348413"/>
            <a:ext cx="4394200" cy="509587"/>
          </a:xfrm>
          <a:prstGeom prst="rect">
            <a:avLst/>
          </a:prstGeom>
          <a:noFill/>
          <a:ln w="9525">
            <a:noFill/>
            <a:miter lim="800000"/>
            <a:headEnd/>
            <a:tailEnd/>
          </a:ln>
        </p:spPr>
        <p:txBody>
          <a:bodyPr anchor="ctr">
            <a:prstTxWarp prst="textNoShape">
              <a:avLst/>
            </a:prstTxWarp>
          </a:bodyPr>
          <a:lstStyle/>
          <a:p>
            <a:pPr algn="ctr" eaLnBrk="0" hangingPunct="0"/>
            <a:r>
              <a:rPr lang="en-US" sz="2000" b="1">
                <a:ea typeface="Arial" charset="0"/>
                <a:cs typeface="Arial" charset="0"/>
              </a:rPr>
              <a:t>Kim, Sartelet, and Seigneur, 2010</a:t>
            </a:r>
            <a:endParaRPr lang="en-US" sz="2000">
              <a:ea typeface="Arial" charset="0"/>
              <a:cs typeface="Arial" charset="0"/>
            </a:endParaRPr>
          </a:p>
        </p:txBody>
      </p:sp>
      <p:sp>
        <p:nvSpPr>
          <p:cNvPr id="7" name="Subtitle 6"/>
          <p:cNvSpPr>
            <a:spLocks noGrp="1"/>
          </p:cNvSpPr>
          <p:nvPr>
            <p:ph type="subTitle" idx="1"/>
          </p:nvPr>
        </p:nvSpPr>
        <p:spPr/>
        <p:txBody>
          <a:bodyPr/>
          <a:lstStyle/>
          <a:p>
            <a:pPr>
              <a:buFont typeface="Arial" pitchFamily="-108" charset="0"/>
              <a:buNone/>
              <a:defRPr/>
            </a:pPr>
            <a:endParaRPr lang="en-US" dirty="0"/>
          </a:p>
        </p:txBody>
      </p:sp>
      <p:pic>
        <p:nvPicPr>
          <p:cNvPr id="62469" name="Picture 4" descr="Picture 7.png"/>
          <p:cNvPicPr>
            <a:picLocks noChangeAspect="1"/>
          </p:cNvPicPr>
          <p:nvPr/>
        </p:nvPicPr>
        <p:blipFill>
          <a:blip r:embed="rId2"/>
          <a:srcRect/>
          <a:stretch>
            <a:fillRect/>
          </a:stretch>
        </p:blipFill>
        <p:spPr bwMode="auto">
          <a:xfrm>
            <a:off x="1268413" y="1185863"/>
            <a:ext cx="6538912" cy="4419600"/>
          </a:xfrm>
          <a:prstGeom prst="rect">
            <a:avLst/>
          </a:prstGeom>
          <a:noFill/>
          <a:ln w="9525">
            <a:noFill/>
            <a:miter lim="800000"/>
            <a:headEnd/>
            <a:tailEnd/>
          </a:ln>
        </p:spPr>
      </p:pic>
      <p:pic>
        <p:nvPicPr>
          <p:cNvPr id="10" name="Picture 9" descr="Picture 15.png"/>
          <p:cNvPicPr>
            <a:picLocks noChangeAspect="1"/>
          </p:cNvPicPr>
          <p:nvPr/>
        </p:nvPicPr>
        <p:blipFill>
          <a:blip r:embed="rId3"/>
          <a:srcRect/>
          <a:stretch>
            <a:fillRect/>
          </a:stretch>
        </p:blipFill>
        <p:spPr bwMode="auto">
          <a:xfrm>
            <a:off x="1320800" y="1066800"/>
            <a:ext cx="6502400" cy="4521200"/>
          </a:xfrm>
          <a:prstGeom prst="rect">
            <a:avLst/>
          </a:prstGeom>
          <a:noFill/>
          <a:ln w="9525">
            <a:noFill/>
            <a:miter lim="800000"/>
            <a:headEnd/>
            <a:tailEnd/>
          </a:ln>
        </p:spPr>
      </p:pic>
      <p:sp>
        <p:nvSpPr>
          <p:cNvPr id="8" name="TextBox 9"/>
          <p:cNvSpPr txBox="1">
            <a:spLocks noChangeArrowheads="1"/>
          </p:cNvSpPr>
          <p:nvPr/>
        </p:nvSpPr>
        <p:spPr bwMode="auto">
          <a:xfrm rot="5400000">
            <a:off x="7533482" y="2743993"/>
            <a:ext cx="1638300" cy="646113"/>
          </a:xfrm>
          <a:prstGeom prst="rect">
            <a:avLst/>
          </a:prstGeom>
          <a:noFill/>
          <a:ln w="9525">
            <a:noFill/>
            <a:miter lim="800000"/>
            <a:headEnd/>
            <a:tailEnd/>
          </a:ln>
        </p:spPr>
        <p:txBody>
          <a:bodyPr wrap="none">
            <a:prstTxWarp prst="textNoShape">
              <a:avLst/>
            </a:prstTxWarp>
            <a:spAutoFit/>
          </a:bodyPr>
          <a:lstStyle/>
          <a:p>
            <a:r>
              <a:rPr lang="en-US" sz="3600" dirty="0" err="1">
                <a:ea typeface="Arial" charset="0"/>
                <a:cs typeface="Arial" charset="0"/>
              </a:rPr>
              <a:t>ug</a:t>
            </a:r>
            <a:r>
              <a:rPr lang="en-US" sz="3600" dirty="0">
                <a:ea typeface="Arial" charset="0"/>
                <a:cs typeface="Arial" charset="0"/>
              </a:rPr>
              <a:t> / m</a:t>
            </a:r>
            <a:r>
              <a:rPr lang="en-US" sz="3600" baseline="30000" dirty="0">
                <a:ea typeface="Arial" charset="0"/>
                <a:cs typeface="Arial" charset="0"/>
              </a:rPr>
              <a:t>3</a:t>
            </a:r>
            <a:endParaRPr lang="en-US" sz="3600" dirty="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0" y="533400"/>
            <a:ext cx="8890000" cy="609600"/>
          </a:xfrm>
        </p:spPr>
        <p:txBody>
          <a:bodyPr/>
          <a:lstStyle/>
          <a:p>
            <a:pPr eaLnBrk="1" hangingPunct="1"/>
            <a:r>
              <a:rPr lang="en-US" sz="2800" b="1" smtClean="0">
                <a:latin typeface="Arial" charset="0"/>
                <a:ea typeface="Arial" charset="0"/>
                <a:cs typeface="Arial" charset="0"/>
              </a:rPr>
              <a:t>Secondary Organic Aerosol</a:t>
            </a:r>
            <a:endParaRPr lang="en-US" sz="2800" smtClean="0">
              <a:solidFill>
                <a:srgbClr val="000000"/>
              </a:solidFill>
              <a:latin typeface="Arial" charset="0"/>
              <a:ea typeface="Arial" charset="0"/>
              <a:cs typeface="Arial" charset="0"/>
            </a:endParaRPr>
          </a:p>
        </p:txBody>
      </p:sp>
      <p:sp>
        <p:nvSpPr>
          <p:cNvPr id="31747" name="Title 1"/>
          <p:cNvSpPr txBox="1">
            <a:spLocks/>
          </p:cNvSpPr>
          <p:nvPr/>
        </p:nvSpPr>
        <p:spPr bwMode="auto">
          <a:xfrm>
            <a:off x="0" y="6348413"/>
            <a:ext cx="4394200" cy="509587"/>
          </a:xfrm>
          <a:prstGeom prst="rect">
            <a:avLst/>
          </a:prstGeom>
          <a:noFill/>
          <a:ln w="9525">
            <a:noFill/>
            <a:miter lim="800000"/>
            <a:headEnd/>
            <a:tailEnd/>
          </a:ln>
        </p:spPr>
        <p:txBody>
          <a:bodyPr anchor="ctr">
            <a:prstTxWarp prst="textNoShape">
              <a:avLst/>
            </a:prstTxWarp>
          </a:bodyPr>
          <a:lstStyle/>
          <a:p>
            <a:pPr algn="ctr" eaLnBrk="0" hangingPunct="0"/>
            <a:r>
              <a:rPr lang="en-US" sz="2000" b="1">
                <a:latin typeface="Calibri" charset="0"/>
                <a:ea typeface="Arial" charset="0"/>
                <a:cs typeface="Arial" charset="0"/>
              </a:rPr>
              <a:t>Kim, Sartelet, and Seigneur, 2010</a:t>
            </a:r>
            <a:endParaRPr lang="en-US" sz="2000">
              <a:latin typeface="Calibri" charset="0"/>
              <a:ea typeface="Arial" charset="0"/>
              <a:cs typeface="Arial" charset="0"/>
            </a:endParaRPr>
          </a:p>
        </p:txBody>
      </p:sp>
      <p:sp>
        <p:nvSpPr>
          <p:cNvPr id="7" name="Subtitle 6"/>
          <p:cNvSpPr>
            <a:spLocks noGrp="1"/>
          </p:cNvSpPr>
          <p:nvPr>
            <p:ph type="subTitle" idx="1"/>
          </p:nvPr>
        </p:nvSpPr>
        <p:spPr/>
        <p:txBody>
          <a:bodyPr rtlCol="0">
            <a:normAutofit/>
          </a:bodyPr>
          <a:lstStyle/>
          <a:p>
            <a:pPr eaLnBrk="1" fontAlgn="auto" hangingPunct="1">
              <a:spcAft>
                <a:spcPts val="0"/>
              </a:spcAft>
              <a:buFont typeface="Arial" pitchFamily="-108" charset="0"/>
              <a:buNone/>
              <a:defRPr/>
            </a:pPr>
            <a:endParaRPr lang="en-US" dirty="0">
              <a:ea typeface="+mn-ea"/>
              <a:cs typeface="+mn-cs"/>
            </a:endParaRPr>
          </a:p>
        </p:txBody>
      </p:sp>
      <p:pic>
        <p:nvPicPr>
          <p:cNvPr id="31749" name="Picture 4" descr="Picture 8.png"/>
          <p:cNvPicPr>
            <a:picLocks noChangeAspect="1"/>
          </p:cNvPicPr>
          <p:nvPr/>
        </p:nvPicPr>
        <p:blipFill>
          <a:blip r:embed="rId2"/>
          <a:srcRect/>
          <a:stretch>
            <a:fillRect/>
          </a:stretch>
        </p:blipFill>
        <p:spPr bwMode="auto">
          <a:xfrm>
            <a:off x="1312863" y="1176338"/>
            <a:ext cx="6716712" cy="4699000"/>
          </a:xfrm>
          <a:prstGeom prst="rect">
            <a:avLst/>
          </a:prstGeom>
          <a:noFill/>
          <a:ln w="9525">
            <a:noFill/>
            <a:miter lim="800000"/>
            <a:headEnd/>
            <a:tailEnd/>
          </a:ln>
        </p:spPr>
      </p:pic>
      <p:grpSp>
        <p:nvGrpSpPr>
          <p:cNvPr id="2" name="Group 8"/>
          <p:cNvGrpSpPr>
            <a:grpSpLocks/>
          </p:cNvGrpSpPr>
          <p:nvPr/>
        </p:nvGrpSpPr>
        <p:grpSpPr bwMode="auto">
          <a:xfrm>
            <a:off x="1277938" y="704850"/>
            <a:ext cx="6751637" cy="5170488"/>
            <a:chOff x="1277938" y="705556"/>
            <a:chExt cx="6751637" cy="5169782"/>
          </a:xfrm>
        </p:grpSpPr>
        <p:sp>
          <p:nvSpPr>
            <p:cNvPr id="8" name="Rectangle 7"/>
            <p:cNvSpPr/>
            <p:nvPr/>
          </p:nvSpPr>
          <p:spPr>
            <a:xfrm>
              <a:off x="7308850" y="705556"/>
              <a:ext cx="720725" cy="51697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753" name="Picture 5" descr="Picture 16.png"/>
            <p:cNvPicPr>
              <a:picLocks noChangeAspect="1"/>
            </p:cNvPicPr>
            <p:nvPr/>
          </p:nvPicPr>
          <p:blipFill>
            <a:blip r:embed="rId3"/>
            <a:srcRect/>
            <a:stretch>
              <a:fillRect/>
            </a:stretch>
          </p:blipFill>
          <p:spPr bwMode="auto">
            <a:xfrm>
              <a:off x="1277938" y="1066800"/>
              <a:ext cx="6527800" cy="4495800"/>
            </a:xfrm>
            <a:prstGeom prst="rect">
              <a:avLst/>
            </a:prstGeom>
            <a:noFill/>
            <a:ln w="9525">
              <a:noFill/>
              <a:miter lim="800000"/>
              <a:headEnd/>
              <a:tailEnd/>
            </a:ln>
          </p:spPr>
        </p:pic>
      </p:grpSp>
      <p:sp>
        <p:nvSpPr>
          <p:cNvPr id="31751" name="TextBox 9"/>
          <p:cNvSpPr txBox="1">
            <a:spLocks noChangeArrowheads="1"/>
          </p:cNvSpPr>
          <p:nvPr/>
        </p:nvSpPr>
        <p:spPr bwMode="auto">
          <a:xfrm rot="5400000">
            <a:off x="7533482" y="2705894"/>
            <a:ext cx="1638300" cy="646113"/>
          </a:xfrm>
          <a:prstGeom prst="rect">
            <a:avLst/>
          </a:prstGeom>
          <a:noFill/>
          <a:ln w="9525">
            <a:noFill/>
            <a:miter lim="800000"/>
            <a:headEnd/>
            <a:tailEnd/>
          </a:ln>
        </p:spPr>
        <p:txBody>
          <a:bodyPr wrap="none">
            <a:prstTxWarp prst="textNoShape">
              <a:avLst/>
            </a:prstTxWarp>
            <a:spAutoFit/>
          </a:bodyPr>
          <a:lstStyle/>
          <a:p>
            <a:r>
              <a:rPr lang="en-US" sz="3600" dirty="0" err="1">
                <a:ea typeface="Arial" charset="0"/>
                <a:cs typeface="Arial" charset="0"/>
              </a:rPr>
              <a:t>ug</a:t>
            </a:r>
            <a:r>
              <a:rPr lang="en-US" sz="3600" dirty="0">
                <a:ea typeface="Arial" charset="0"/>
                <a:cs typeface="Arial" charset="0"/>
              </a:rPr>
              <a:t> / m</a:t>
            </a:r>
            <a:r>
              <a:rPr lang="en-US" sz="3600" baseline="30000" dirty="0">
                <a:ea typeface="Arial" charset="0"/>
                <a:cs typeface="Arial" charset="0"/>
              </a:rPr>
              <a:t>3</a:t>
            </a:r>
            <a:endParaRPr lang="en-US" sz="3600" dirty="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685800" y="0"/>
            <a:ext cx="7772400" cy="762000"/>
          </a:xfrm>
        </p:spPr>
        <p:txBody>
          <a:bodyPr/>
          <a:lstStyle/>
          <a:p>
            <a:pPr eaLnBrk="1" hangingPunct="1"/>
            <a:r>
              <a:rPr lang="en-US" smtClean="0">
                <a:ea typeface="Arial" charset="0"/>
              </a:rPr>
              <a:t>Aerosol Mass Spectrometer</a:t>
            </a:r>
          </a:p>
        </p:txBody>
      </p:sp>
      <p:sp>
        <p:nvSpPr>
          <p:cNvPr id="98307" name="Rectangle 3"/>
          <p:cNvSpPr>
            <a:spLocks noGrp="1" noChangeArrowheads="1"/>
          </p:cNvSpPr>
          <p:nvPr>
            <p:ph type="subTitle" idx="1"/>
          </p:nvPr>
        </p:nvSpPr>
        <p:spPr/>
        <p:txBody>
          <a:bodyPr/>
          <a:lstStyle/>
          <a:p>
            <a:pPr eaLnBrk="1" hangingPunct="1"/>
            <a:endParaRPr lang="en-US">
              <a:ea typeface="Arial" charset="0"/>
            </a:endParaRPr>
          </a:p>
        </p:txBody>
      </p:sp>
      <p:pic>
        <p:nvPicPr>
          <p:cNvPr id="98308" name="Picture 3" descr="08_Aerosol_Mass_Spec.JPG"/>
          <p:cNvPicPr>
            <a:picLocks noChangeAspect="1"/>
          </p:cNvPicPr>
          <p:nvPr/>
        </p:nvPicPr>
        <p:blipFill>
          <a:blip r:embed="rId3"/>
          <a:srcRect/>
          <a:stretch>
            <a:fillRect/>
          </a:stretch>
        </p:blipFill>
        <p:spPr bwMode="auto">
          <a:xfrm>
            <a:off x="533400" y="762000"/>
            <a:ext cx="80264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TextBox 7"/>
          <p:cNvSpPr txBox="1">
            <a:spLocks noChangeArrowheads="1"/>
          </p:cNvSpPr>
          <p:nvPr/>
        </p:nvSpPr>
        <p:spPr bwMode="auto">
          <a:xfrm>
            <a:off x="457200" y="293688"/>
            <a:ext cx="8229600" cy="646112"/>
          </a:xfrm>
          <a:prstGeom prst="rect">
            <a:avLst/>
          </a:prstGeom>
          <a:noFill/>
          <a:ln w="9525">
            <a:noFill/>
            <a:miter lim="800000"/>
            <a:headEnd/>
            <a:tailEnd/>
          </a:ln>
        </p:spPr>
        <p:txBody>
          <a:bodyPr>
            <a:prstTxWarp prst="textNoShape">
              <a:avLst/>
            </a:prstTxWarp>
            <a:spAutoFit/>
          </a:bodyPr>
          <a:lstStyle/>
          <a:p>
            <a:pPr eaLnBrk="0" hangingPunct="0"/>
            <a:r>
              <a:rPr lang="en-US" sz="3600" b="1"/>
              <a:t>Particle growth events at Beltsville</a:t>
            </a:r>
          </a:p>
        </p:txBody>
      </p:sp>
      <p:pic>
        <p:nvPicPr>
          <p:cNvPr id="102403" name="Picture 8"/>
          <p:cNvPicPr>
            <a:picLocks noChangeAspect="1"/>
          </p:cNvPicPr>
          <p:nvPr/>
        </p:nvPicPr>
        <p:blipFill>
          <a:blip r:embed="rId2"/>
          <a:srcRect/>
          <a:stretch>
            <a:fillRect/>
          </a:stretch>
        </p:blipFill>
        <p:spPr bwMode="auto">
          <a:xfrm>
            <a:off x="0" y="1981200"/>
            <a:ext cx="9144000" cy="3787775"/>
          </a:xfrm>
          <a:prstGeom prst="rect">
            <a:avLst/>
          </a:prstGeom>
          <a:noFill/>
          <a:ln w="9525">
            <a:noFill/>
            <a:miter lim="800000"/>
            <a:headEnd/>
            <a:tailEnd/>
          </a:ln>
        </p:spPr>
      </p:pic>
      <p:sp>
        <p:nvSpPr>
          <p:cNvPr id="102404" name="TextBox 7"/>
          <p:cNvSpPr txBox="1">
            <a:spLocks noChangeArrowheads="1"/>
          </p:cNvSpPr>
          <p:nvPr/>
        </p:nvSpPr>
        <p:spPr bwMode="auto">
          <a:xfrm>
            <a:off x="457200" y="939800"/>
            <a:ext cx="8153400" cy="584200"/>
          </a:xfrm>
          <a:prstGeom prst="rect">
            <a:avLst/>
          </a:prstGeom>
          <a:noFill/>
          <a:ln w="9525">
            <a:noFill/>
            <a:miter lim="800000"/>
            <a:headEnd/>
            <a:tailEnd/>
          </a:ln>
        </p:spPr>
        <p:txBody>
          <a:bodyPr>
            <a:prstTxWarp prst="textNoShape">
              <a:avLst/>
            </a:prstTxWarp>
            <a:spAutoFit/>
          </a:bodyPr>
          <a:lstStyle/>
          <a:p>
            <a:pPr algn="ctr" eaLnBrk="0" hangingPunct="0"/>
            <a:r>
              <a:rPr lang="en-US" sz="3200" b="1" u="sng"/>
              <a:t>August 4, 2009</a:t>
            </a:r>
          </a:p>
        </p:txBody>
      </p:sp>
      <p:sp>
        <p:nvSpPr>
          <p:cNvPr id="102405" name="TextBox 7"/>
          <p:cNvSpPr txBox="1">
            <a:spLocks noChangeArrowheads="1"/>
          </p:cNvSpPr>
          <p:nvPr/>
        </p:nvSpPr>
        <p:spPr bwMode="auto">
          <a:xfrm>
            <a:off x="6629400" y="6477000"/>
            <a:ext cx="2514600" cy="400050"/>
          </a:xfrm>
          <a:prstGeom prst="rect">
            <a:avLst/>
          </a:prstGeom>
          <a:noFill/>
          <a:ln w="9525">
            <a:noFill/>
            <a:miter lim="800000"/>
            <a:headEnd/>
            <a:tailEnd/>
          </a:ln>
        </p:spPr>
        <p:txBody>
          <a:bodyPr>
            <a:prstTxWarp prst="textNoShape">
              <a:avLst/>
            </a:prstTxWarp>
            <a:spAutoFit/>
          </a:bodyPr>
          <a:lstStyle/>
          <a:p>
            <a:pPr eaLnBrk="0" hangingPunct="0"/>
            <a:r>
              <a:rPr lang="en-US" sz="2000" b="1"/>
              <a:t>Fuentes, et al. 2010</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6" name="Picture 11"/>
          <p:cNvPicPr>
            <a:picLocks noChangeAspect="1"/>
          </p:cNvPicPr>
          <p:nvPr/>
        </p:nvPicPr>
        <p:blipFill>
          <a:blip r:embed="rId2"/>
          <a:srcRect/>
          <a:stretch>
            <a:fillRect/>
          </a:stretch>
        </p:blipFill>
        <p:spPr bwMode="auto">
          <a:xfrm>
            <a:off x="0" y="2032000"/>
            <a:ext cx="9144000" cy="4826000"/>
          </a:xfrm>
          <a:prstGeom prst="rect">
            <a:avLst/>
          </a:prstGeom>
          <a:noFill/>
          <a:ln w="9525">
            <a:noFill/>
            <a:miter lim="800000"/>
            <a:headEnd/>
            <a:tailEnd/>
          </a:ln>
        </p:spPr>
      </p:pic>
      <p:sp>
        <p:nvSpPr>
          <p:cNvPr id="103427" name="TextBox 7"/>
          <p:cNvSpPr txBox="1">
            <a:spLocks noChangeArrowheads="1"/>
          </p:cNvSpPr>
          <p:nvPr/>
        </p:nvSpPr>
        <p:spPr bwMode="auto">
          <a:xfrm>
            <a:off x="381000" y="685800"/>
            <a:ext cx="8153400" cy="584200"/>
          </a:xfrm>
          <a:prstGeom prst="rect">
            <a:avLst/>
          </a:prstGeom>
          <a:noFill/>
          <a:ln w="9525">
            <a:noFill/>
            <a:miter lim="800000"/>
            <a:headEnd/>
            <a:tailEnd/>
          </a:ln>
        </p:spPr>
        <p:txBody>
          <a:bodyPr>
            <a:prstTxWarp prst="textNoShape">
              <a:avLst/>
            </a:prstTxWarp>
            <a:spAutoFit/>
          </a:bodyPr>
          <a:lstStyle/>
          <a:p>
            <a:pPr algn="ctr" eaLnBrk="0" hangingPunct="0"/>
            <a:r>
              <a:rPr lang="en-US" sz="3200" b="1" u="sng"/>
              <a:t>IOP 2009: Aerosol chemistry</a:t>
            </a:r>
          </a:p>
        </p:txBody>
      </p:sp>
      <p:cxnSp>
        <p:nvCxnSpPr>
          <p:cNvPr id="11" name="Straight Connector 10"/>
          <p:cNvCxnSpPr/>
          <p:nvPr/>
        </p:nvCxnSpPr>
        <p:spPr bwMode="auto">
          <a:xfrm rot="5400000" flipH="1" flipV="1">
            <a:off x="2362201" y="3960812"/>
            <a:ext cx="3657600" cy="3175"/>
          </a:xfrm>
          <a:prstGeom prst="line">
            <a:avLst/>
          </a:prstGeom>
          <a:solidFill>
            <a:schemeClr val="accent1"/>
          </a:solidFill>
          <a:ln w="57150" cap="flat" cmpd="sng" algn="ctr">
            <a:solidFill>
              <a:schemeClr val="accent4">
                <a:lumMod val="10000"/>
              </a:schemeClr>
            </a:solidFill>
            <a:prstDash val="solid"/>
            <a:round/>
            <a:headEnd type="none" w="med" len="med"/>
            <a:tailEnd type="none" w="med" len="med"/>
          </a:ln>
          <a:effectLst/>
        </p:spPr>
      </p:cxnSp>
      <p:cxnSp>
        <p:nvCxnSpPr>
          <p:cNvPr id="103429" name="Straight Arrow Connector 21"/>
          <p:cNvCxnSpPr>
            <a:cxnSpLocks noChangeShapeType="1"/>
          </p:cNvCxnSpPr>
          <p:nvPr/>
        </p:nvCxnSpPr>
        <p:spPr bwMode="auto">
          <a:xfrm>
            <a:off x="1295400" y="2209800"/>
            <a:ext cx="2895600" cy="1588"/>
          </a:xfrm>
          <a:prstGeom prst="straightConnector1">
            <a:avLst/>
          </a:prstGeom>
          <a:noFill/>
          <a:ln w="76200">
            <a:solidFill>
              <a:srgbClr val="FF6600"/>
            </a:solidFill>
            <a:round/>
            <a:headEnd type="stealth" w="med" len="med"/>
            <a:tailEnd type="stealth" w="med" len="med"/>
          </a:ln>
        </p:spPr>
      </p:cxnSp>
      <p:cxnSp>
        <p:nvCxnSpPr>
          <p:cNvPr id="103430" name="Straight Arrow Connector 24"/>
          <p:cNvCxnSpPr>
            <a:cxnSpLocks noChangeShapeType="1"/>
          </p:cNvCxnSpPr>
          <p:nvPr/>
        </p:nvCxnSpPr>
        <p:spPr bwMode="auto">
          <a:xfrm>
            <a:off x="4191000" y="2209800"/>
            <a:ext cx="4724400" cy="1588"/>
          </a:xfrm>
          <a:prstGeom prst="straightConnector1">
            <a:avLst/>
          </a:prstGeom>
          <a:noFill/>
          <a:ln w="76200">
            <a:solidFill>
              <a:srgbClr val="FF6600"/>
            </a:solidFill>
            <a:round/>
            <a:headEnd type="stealth" w="med" len="med"/>
            <a:tailEnd type="stealth" w="med" len="med"/>
          </a:ln>
        </p:spPr>
      </p:cxnSp>
      <p:sp>
        <p:nvSpPr>
          <p:cNvPr id="103431" name="Rectangle 26"/>
          <p:cNvSpPr>
            <a:spLocks noChangeArrowheads="1"/>
          </p:cNvSpPr>
          <p:nvPr/>
        </p:nvSpPr>
        <p:spPr bwMode="auto">
          <a:xfrm>
            <a:off x="1676400" y="1600200"/>
            <a:ext cx="2300288" cy="523875"/>
          </a:xfrm>
          <a:prstGeom prst="rect">
            <a:avLst/>
          </a:prstGeom>
          <a:noFill/>
          <a:ln w="9525">
            <a:noFill/>
            <a:miter lim="800000"/>
            <a:headEnd/>
            <a:tailEnd/>
          </a:ln>
        </p:spPr>
        <p:txBody>
          <a:bodyPr wrap="none">
            <a:prstTxWarp prst="textNoShape">
              <a:avLst/>
            </a:prstTxWarp>
            <a:spAutoFit/>
          </a:bodyPr>
          <a:lstStyle/>
          <a:p>
            <a:pPr eaLnBrk="0" hangingPunct="0"/>
            <a:r>
              <a:rPr lang="en-US" sz="2800" b="1" u="sng">
                <a:solidFill>
                  <a:srgbClr val="FF6600"/>
                </a:solidFill>
              </a:rPr>
              <a:t>29 July 2009</a:t>
            </a:r>
            <a:endParaRPr lang="en-US" sz="2800">
              <a:solidFill>
                <a:srgbClr val="FF6600"/>
              </a:solidFill>
            </a:endParaRPr>
          </a:p>
        </p:txBody>
      </p:sp>
      <p:sp>
        <p:nvSpPr>
          <p:cNvPr id="103432" name="Rectangle 27"/>
          <p:cNvSpPr>
            <a:spLocks noChangeArrowheads="1"/>
          </p:cNvSpPr>
          <p:nvPr/>
        </p:nvSpPr>
        <p:spPr bwMode="auto">
          <a:xfrm>
            <a:off x="5395913" y="1600200"/>
            <a:ext cx="2300287" cy="523875"/>
          </a:xfrm>
          <a:prstGeom prst="rect">
            <a:avLst/>
          </a:prstGeom>
          <a:noFill/>
          <a:ln w="9525">
            <a:noFill/>
            <a:miter lim="800000"/>
            <a:headEnd/>
            <a:tailEnd/>
          </a:ln>
        </p:spPr>
        <p:txBody>
          <a:bodyPr wrap="none">
            <a:prstTxWarp prst="textNoShape">
              <a:avLst/>
            </a:prstTxWarp>
            <a:spAutoFit/>
          </a:bodyPr>
          <a:lstStyle/>
          <a:p>
            <a:pPr eaLnBrk="0" hangingPunct="0"/>
            <a:r>
              <a:rPr lang="en-US" sz="2800" b="1" u="sng">
                <a:solidFill>
                  <a:srgbClr val="FF6600"/>
                </a:solidFill>
              </a:rPr>
              <a:t>30 July 2009</a:t>
            </a:r>
            <a:endParaRPr lang="en-US" sz="2800">
              <a:solidFill>
                <a:srgbClr val="FF6600"/>
              </a:solidFill>
            </a:endParaRPr>
          </a:p>
        </p:txBody>
      </p:sp>
      <p:sp>
        <p:nvSpPr>
          <p:cNvPr id="103433" name="TextBox 7"/>
          <p:cNvSpPr txBox="1">
            <a:spLocks noChangeArrowheads="1"/>
          </p:cNvSpPr>
          <p:nvPr/>
        </p:nvSpPr>
        <p:spPr bwMode="auto">
          <a:xfrm>
            <a:off x="6629400" y="6477000"/>
            <a:ext cx="2514600" cy="400050"/>
          </a:xfrm>
          <a:prstGeom prst="rect">
            <a:avLst/>
          </a:prstGeom>
          <a:noFill/>
          <a:ln w="9525">
            <a:noFill/>
            <a:miter lim="800000"/>
            <a:headEnd/>
            <a:tailEnd/>
          </a:ln>
        </p:spPr>
        <p:txBody>
          <a:bodyPr>
            <a:prstTxWarp prst="textNoShape">
              <a:avLst/>
            </a:prstTxWarp>
            <a:spAutoFit/>
          </a:bodyPr>
          <a:lstStyle/>
          <a:p>
            <a:pPr eaLnBrk="0" hangingPunct="0"/>
            <a:r>
              <a:rPr lang="en-US" sz="2000" b="1"/>
              <a:t>Fuentes, et al. 2010</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2578100" y="274638"/>
            <a:ext cx="3987800" cy="520700"/>
          </a:xfrm>
        </p:spPr>
        <p:txBody>
          <a:bodyPr/>
          <a:lstStyle/>
          <a:p>
            <a:r>
              <a:rPr lang="en-US" b="1" smtClean="0">
                <a:latin typeface="Arial" pitchFamily="-112" charset="0"/>
                <a:ea typeface="Arial" pitchFamily="-112" charset="0"/>
                <a:cs typeface="Arial" pitchFamily="-112" charset="0"/>
              </a:rPr>
              <a:t>Conclusions</a:t>
            </a:r>
          </a:p>
        </p:txBody>
      </p:sp>
      <p:sp>
        <p:nvSpPr>
          <p:cNvPr id="34819" name="TextBox 3"/>
          <p:cNvSpPr txBox="1">
            <a:spLocks noChangeArrowheads="1"/>
          </p:cNvSpPr>
          <p:nvPr/>
        </p:nvSpPr>
        <p:spPr bwMode="auto">
          <a:xfrm>
            <a:off x="252413" y="920750"/>
            <a:ext cx="8891587" cy="954088"/>
          </a:xfrm>
          <a:prstGeom prst="rect">
            <a:avLst/>
          </a:prstGeom>
          <a:noFill/>
          <a:ln w="9525">
            <a:noFill/>
            <a:miter lim="800000"/>
            <a:headEnd/>
            <a:tailEnd/>
          </a:ln>
        </p:spPr>
        <p:txBody>
          <a:bodyPr>
            <a:prstTxWarp prst="textNoShape">
              <a:avLst/>
            </a:prstTxWarp>
            <a:spAutoFit/>
          </a:bodyPr>
          <a:lstStyle/>
          <a:p>
            <a:pPr marL="461963" indent="-461963">
              <a:buFont typeface="Wingdings" pitchFamily="-112" charset="2"/>
              <a:buChar char="Ø"/>
            </a:pPr>
            <a:r>
              <a:rPr lang="en-US" sz="2800"/>
              <a:t>Air quality forecasting is an important driver of new efforts in chemical data assimilation.</a:t>
            </a:r>
          </a:p>
        </p:txBody>
      </p:sp>
      <p:sp>
        <p:nvSpPr>
          <p:cNvPr id="34820" name="TextBox 3"/>
          <p:cNvSpPr txBox="1">
            <a:spLocks noChangeArrowheads="1"/>
          </p:cNvSpPr>
          <p:nvPr/>
        </p:nvSpPr>
        <p:spPr bwMode="auto">
          <a:xfrm>
            <a:off x="252413" y="2007617"/>
            <a:ext cx="8891587" cy="954088"/>
          </a:xfrm>
          <a:prstGeom prst="rect">
            <a:avLst/>
          </a:prstGeom>
          <a:noFill/>
          <a:ln w="9525">
            <a:noFill/>
            <a:miter lim="800000"/>
            <a:headEnd/>
            <a:tailEnd/>
          </a:ln>
        </p:spPr>
        <p:txBody>
          <a:bodyPr>
            <a:prstTxWarp prst="textNoShape">
              <a:avLst/>
            </a:prstTxWarp>
            <a:spAutoFit/>
          </a:bodyPr>
          <a:lstStyle/>
          <a:p>
            <a:pPr marL="461963" indent="-461963">
              <a:buFont typeface="Wingdings" pitchFamily="-112" charset="2"/>
              <a:buChar char="Ø"/>
            </a:pPr>
            <a:r>
              <a:rPr lang="en-US" sz="2800" dirty="0"/>
              <a:t>Data assimilation methods for weather forecasting are well established.</a:t>
            </a:r>
          </a:p>
        </p:txBody>
      </p:sp>
      <p:sp>
        <p:nvSpPr>
          <p:cNvPr id="34821" name="TextBox 3"/>
          <p:cNvSpPr txBox="1">
            <a:spLocks noChangeArrowheads="1"/>
          </p:cNvSpPr>
          <p:nvPr/>
        </p:nvSpPr>
        <p:spPr bwMode="auto">
          <a:xfrm>
            <a:off x="252413" y="3094484"/>
            <a:ext cx="8891587" cy="522288"/>
          </a:xfrm>
          <a:prstGeom prst="rect">
            <a:avLst/>
          </a:prstGeom>
          <a:noFill/>
          <a:ln w="9525">
            <a:noFill/>
            <a:miter lim="800000"/>
            <a:headEnd/>
            <a:tailEnd/>
          </a:ln>
        </p:spPr>
        <p:txBody>
          <a:bodyPr>
            <a:prstTxWarp prst="textNoShape">
              <a:avLst/>
            </a:prstTxWarp>
            <a:spAutoFit/>
          </a:bodyPr>
          <a:lstStyle/>
          <a:p>
            <a:pPr marL="461963" indent="-461963">
              <a:buFont typeface="Wingdings" pitchFamily="-112" charset="2"/>
              <a:buChar char="Ø"/>
            </a:pPr>
            <a:r>
              <a:rPr lang="en-US" sz="2800" dirty="0"/>
              <a:t>Meteorology and chemistry are highly coupled.</a:t>
            </a:r>
          </a:p>
        </p:txBody>
      </p:sp>
      <p:sp>
        <p:nvSpPr>
          <p:cNvPr id="34822" name="TextBox 3"/>
          <p:cNvSpPr txBox="1">
            <a:spLocks noChangeArrowheads="1"/>
          </p:cNvSpPr>
          <p:nvPr/>
        </p:nvSpPr>
        <p:spPr bwMode="auto">
          <a:xfrm>
            <a:off x="252413" y="3749551"/>
            <a:ext cx="8891587" cy="1384995"/>
          </a:xfrm>
          <a:prstGeom prst="rect">
            <a:avLst/>
          </a:prstGeom>
          <a:noFill/>
          <a:ln w="9525">
            <a:noFill/>
            <a:miter lim="800000"/>
            <a:headEnd/>
            <a:tailEnd/>
          </a:ln>
        </p:spPr>
        <p:txBody>
          <a:bodyPr>
            <a:prstTxWarp prst="textNoShape">
              <a:avLst/>
            </a:prstTxWarp>
            <a:spAutoFit/>
          </a:bodyPr>
          <a:lstStyle/>
          <a:p>
            <a:pPr marL="461963" indent="-461963">
              <a:buFont typeface="Wingdings" pitchFamily="-112" charset="2"/>
              <a:buChar char="Ø"/>
            </a:pPr>
            <a:r>
              <a:rPr lang="en-US" sz="2800" dirty="0"/>
              <a:t>Photochemical reactions of nitrogen oxides and volatile organic compounds produce </a:t>
            </a:r>
            <a:r>
              <a:rPr lang="en-US" sz="2800" dirty="0" smtClean="0"/>
              <a:t>ozone and aerosols.</a:t>
            </a:r>
            <a:endParaRPr lang="en-US" sz="2800" dirty="0"/>
          </a:p>
        </p:txBody>
      </p:sp>
      <p:sp>
        <p:nvSpPr>
          <p:cNvPr id="34824" name="TextBox 3"/>
          <p:cNvSpPr txBox="1">
            <a:spLocks noChangeArrowheads="1"/>
          </p:cNvSpPr>
          <p:nvPr/>
        </p:nvSpPr>
        <p:spPr bwMode="auto">
          <a:xfrm>
            <a:off x="252413" y="5267325"/>
            <a:ext cx="8891587" cy="1385888"/>
          </a:xfrm>
          <a:prstGeom prst="rect">
            <a:avLst/>
          </a:prstGeom>
          <a:noFill/>
          <a:ln w="9525">
            <a:noFill/>
            <a:miter lim="800000"/>
            <a:headEnd/>
            <a:tailEnd/>
          </a:ln>
        </p:spPr>
        <p:txBody>
          <a:bodyPr>
            <a:prstTxWarp prst="textNoShape">
              <a:avLst/>
            </a:prstTxWarp>
            <a:spAutoFit/>
          </a:bodyPr>
          <a:lstStyle/>
          <a:p>
            <a:pPr marL="461963" indent="-461963">
              <a:buFont typeface="Wingdings" pitchFamily="-112" charset="2"/>
              <a:buChar char="Ø"/>
            </a:pPr>
            <a:r>
              <a:rPr lang="en-US" sz="2800"/>
              <a:t>The sensitivity of ozone and other pollutants to the chemical initial conditions need to be considered in the development of assimilation schemes.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304800" y="381000"/>
            <a:ext cx="8686800" cy="990600"/>
          </a:xfrm>
        </p:spPr>
        <p:txBody>
          <a:bodyPr/>
          <a:lstStyle/>
          <a:p>
            <a:pPr eaLnBrk="1" hangingPunct="1"/>
            <a:r>
              <a:rPr lang="en-US" sz="3200" b="1" dirty="0" smtClean="0">
                <a:solidFill>
                  <a:srgbClr val="000000"/>
                </a:solidFill>
                <a:ea typeface="Arial" pitchFamily="-106" charset="0"/>
              </a:rPr>
              <a:t>Future Work and Considerations:</a:t>
            </a:r>
          </a:p>
        </p:txBody>
      </p:sp>
      <p:sp>
        <p:nvSpPr>
          <p:cNvPr id="132099" name="Rectangle 3"/>
          <p:cNvSpPr>
            <a:spLocks noGrp="1" noChangeArrowheads="1"/>
          </p:cNvSpPr>
          <p:nvPr>
            <p:ph type="body" idx="1"/>
          </p:nvPr>
        </p:nvSpPr>
        <p:spPr>
          <a:xfrm>
            <a:off x="0" y="1752600"/>
            <a:ext cx="8305800" cy="6248400"/>
          </a:xfrm>
          <a:blipFill dpi="0" rotWithShape="1">
            <a:blip r:embed="rId3"/>
            <a:srcRect/>
            <a:tile tx="0" ty="0" sx="100000" sy="100000" flip="none" algn="tl"/>
          </a:blipFill>
        </p:spPr>
        <p:txBody>
          <a:bodyPr/>
          <a:lstStyle/>
          <a:p>
            <a:pPr eaLnBrk="1" hangingPunct="1">
              <a:buFontTx/>
              <a:buChar char="-"/>
            </a:pPr>
            <a:r>
              <a:rPr lang="en-US" sz="2800" dirty="0" smtClean="0">
                <a:ea typeface="Arial" pitchFamily="-106" charset="0"/>
              </a:rPr>
              <a:t>Improved model physics and chemistry for the air quality models are needed.</a:t>
            </a:r>
          </a:p>
          <a:p>
            <a:pPr eaLnBrk="1" hangingPunct="1">
              <a:buFontTx/>
              <a:buChar char="-"/>
            </a:pPr>
            <a:r>
              <a:rPr lang="en-US" sz="2800" dirty="0" smtClean="0">
                <a:ea typeface="Arial" pitchFamily="-106" charset="0"/>
              </a:rPr>
              <a:t>Further progress can not be made with the current chemical mechanism used by U.S.  EPA.</a:t>
            </a:r>
          </a:p>
          <a:p>
            <a:pPr eaLnBrk="1" hangingPunct="1">
              <a:buFontTx/>
              <a:buChar char="-"/>
            </a:pPr>
            <a:r>
              <a:rPr lang="en-US" sz="2800" dirty="0" smtClean="0">
                <a:ea typeface="Arial" pitchFamily="-106" charset="0"/>
              </a:rPr>
              <a:t>Evaluations show that modeling alone is insufficient for further development.  New laboratory, chamber and field measurements are required.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838200" y="152400"/>
            <a:ext cx="7467600" cy="609600"/>
          </a:xfrm>
        </p:spPr>
        <p:txBody>
          <a:bodyPr/>
          <a:lstStyle/>
          <a:p>
            <a:pPr eaLnBrk="1" hangingPunct="1"/>
            <a:r>
              <a:rPr lang="en-US" sz="3600" b="1" smtClean="0">
                <a:solidFill>
                  <a:schemeClr val="tx1"/>
                </a:solidFill>
                <a:ea typeface="Arial" pitchFamily="-106" charset="0"/>
              </a:rPr>
              <a:t>Project Collaborators</a:t>
            </a:r>
            <a:endParaRPr lang="en-US" smtClean="0">
              <a:solidFill>
                <a:schemeClr val="tx1"/>
              </a:solidFill>
              <a:latin typeface="Times New Roman" pitchFamily="-106" charset="0"/>
              <a:ea typeface="Arial" pitchFamily="-106" charset="0"/>
            </a:endParaRPr>
          </a:p>
        </p:txBody>
      </p:sp>
      <p:pic>
        <p:nvPicPr>
          <p:cNvPr id="5" name="Picture 4" descr="100_0987.JPG"/>
          <p:cNvPicPr>
            <a:picLocks noChangeAspect="1"/>
          </p:cNvPicPr>
          <p:nvPr/>
        </p:nvPicPr>
        <p:blipFill>
          <a:blip r:embed="rId3"/>
          <a:srcRect/>
          <a:stretch>
            <a:fillRect/>
          </a:stretch>
        </p:blipFill>
        <p:spPr bwMode="auto">
          <a:xfrm>
            <a:off x="4479925" y="3360738"/>
            <a:ext cx="4664075" cy="3497262"/>
          </a:xfrm>
          <a:prstGeom prst="rect">
            <a:avLst/>
          </a:prstGeom>
          <a:noFill/>
          <a:ln w="9525">
            <a:noFill/>
            <a:miter lim="800000"/>
            <a:headEnd/>
            <a:tailEnd/>
          </a:ln>
        </p:spPr>
      </p:pic>
      <p:sp>
        <p:nvSpPr>
          <p:cNvPr id="134147" name="Rectangle 3"/>
          <p:cNvSpPr>
            <a:spLocks noGrp="1" noChangeArrowheads="1"/>
          </p:cNvSpPr>
          <p:nvPr>
            <p:ph type="subTitle" idx="1"/>
          </p:nvPr>
        </p:nvSpPr>
        <p:spPr>
          <a:xfrm>
            <a:off x="76200" y="665102"/>
            <a:ext cx="6400800" cy="3352800"/>
          </a:xfrm>
        </p:spPr>
        <p:txBody>
          <a:bodyPr/>
          <a:lstStyle/>
          <a:p>
            <a:pPr>
              <a:spcBef>
                <a:spcPct val="0"/>
              </a:spcBef>
            </a:pPr>
            <a:r>
              <a:rPr lang="en-US" sz="1800" b="1" u="sng" dirty="0">
                <a:ea typeface="Arial" pitchFamily="-106" charset="0"/>
              </a:rPr>
              <a:t>Faculty Include</a:t>
            </a:r>
            <a:endParaRPr lang="en-US" sz="1800" b="1" dirty="0">
              <a:ea typeface="Arial" pitchFamily="-106" charset="0"/>
            </a:endParaRPr>
          </a:p>
          <a:p>
            <a:pPr algn="l">
              <a:spcBef>
                <a:spcPct val="0"/>
              </a:spcBef>
            </a:pPr>
            <a:r>
              <a:rPr lang="en-US" sz="1800" b="1" dirty="0">
                <a:ea typeface="Arial" pitchFamily="-106" charset="0"/>
              </a:rPr>
              <a:t>Dr. R.M. Fitzgerald - </a:t>
            </a:r>
            <a:r>
              <a:rPr lang="en-US" sz="1800" dirty="0">
                <a:ea typeface="Arial" pitchFamily="-106" charset="0"/>
              </a:rPr>
              <a:t>University of Texas at El Paso</a:t>
            </a:r>
          </a:p>
          <a:p>
            <a:pPr algn="l">
              <a:spcBef>
                <a:spcPct val="0"/>
              </a:spcBef>
            </a:pPr>
            <a:r>
              <a:rPr lang="en-US" sz="1800" b="1" dirty="0">
                <a:ea typeface="Arial" pitchFamily="-106" charset="0"/>
              </a:rPr>
              <a:t>Dr. Renate </a:t>
            </a:r>
            <a:r>
              <a:rPr lang="en-US" sz="1800" b="1" dirty="0" err="1">
                <a:ea typeface="Arial" pitchFamily="-106" charset="0"/>
              </a:rPr>
              <a:t>Forkel</a:t>
            </a:r>
            <a:r>
              <a:rPr lang="en-US" sz="1800" b="1" dirty="0">
                <a:ea typeface="Arial" pitchFamily="-106" charset="0"/>
              </a:rPr>
              <a:t> </a:t>
            </a:r>
            <a:r>
              <a:rPr lang="en-US" sz="1800" dirty="0">
                <a:ea typeface="Arial" pitchFamily="-106" charset="0"/>
              </a:rPr>
              <a:t>-  IMK-IFU</a:t>
            </a:r>
          </a:p>
          <a:p>
            <a:pPr algn="l">
              <a:spcBef>
                <a:spcPct val="0"/>
              </a:spcBef>
            </a:pPr>
            <a:r>
              <a:rPr lang="en-US" sz="1800" b="1" dirty="0">
                <a:ea typeface="Arial" pitchFamily="-106" charset="0"/>
              </a:rPr>
              <a:t>Dr. J.D. Fuentes -</a:t>
            </a:r>
            <a:r>
              <a:rPr lang="en-US" sz="1800" dirty="0">
                <a:ea typeface="Arial" pitchFamily="-106" charset="0"/>
              </a:rPr>
              <a:t> Penn State</a:t>
            </a:r>
          </a:p>
          <a:p>
            <a:pPr algn="l">
              <a:spcBef>
                <a:spcPct val="0"/>
              </a:spcBef>
            </a:pPr>
            <a:r>
              <a:rPr lang="en-US" sz="1800" b="1" dirty="0">
                <a:ea typeface="Arial" pitchFamily="-106" charset="0"/>
              </a:rPr>
              <a:t>Dr. W.S. </a:t>
            </a:r>
            <a:r>
              <a:rPr lang="en-US" sz="1800" b="1" dirty="0" err="1">
                <a:ea typeface="Arial" pitchFamily="-106" charset="0"/>
              </a:rPr>
              <a:t>Goliff</a:t>
            </a:r>
            <a:r>
              <a:rPr lang="en-US" sz="1800" b="1" dirty="0">
                <a:ea typeface="Arial" pitchFamily="-106" charset="0"/>
              </a:rPr>
              <a:t> –</a:t>
            </a:r>
            <a:r>
              <a:rPr lang="en-US" sz="1800" dirty="0">
                <a:ea typeface="Arial" pitchFamily="-106" charset="0"/>
              </a:rPr>
              <a:t> University of California Riverside</a:t>
            </a:r>
          </a:p>
          <a:p>
            <a:pPr algn="l">
              <a:spcBef>
                <a:spcPct val="0"/>
              </a:spcBef>
            </a:pPr>
            <a:r>
              <a:rPr lang="en-US" sz="1800" b="1" dirty="0">
                <a:solidFill>
                  <a:srgbClr val="000000"/>
                </a:solidFill>
                <a:ea typeface="Arial" pitchFamily="-106" charset="0"/>
              </a:rPr>
              <a:t>Dr. </a:t>
            </a:r>
            <a:r>
              <a:rPr lang="en-US" sz="1800" b="1" dirty="0" err="1">
                <a:solidFill>
                  <a:srgbClr val="000000"/>
                </a:solidFill>
                <a:ea typeface="Arial" pitchFamily="-106" charset="0"/>
              </a:rPr>
              <a:t>Dongchul</a:t>
            </a:r>
            <a:r>
              <a:rPr lang="en-US" sz="1800" b="1" dirty="0">
                <a:solidFill>
                  <a:srgbClr val="000000"/>
                </a:solidFill>
                <a:ea typeface="Arial" pitchFamily="-106" charset="0"/>
              </a:rPr>
              <a:t> Kim</a:t>
            </a:r>
            <a:r>
              <a:rPr lang="en-US" sz="1800" b="1" dirty="0" smtClean="0">
                <a:solidFill>
                  <a:srgbClr val="000000"/>
                </a:solidFill>
                <a:ea typeface="Arial" pitchFamily="-106" charset="0"/>
              </a:rPr>
              <a:t> - </a:t>
            </a:r>
            <a:r>
              <a:rPr lang="en-US" sz="1800" dirty="0" smtClean="0">
                <a:solidFill>
                  <a:srgbClr val="000000"/>
                </a:solidFill>
                <a:ea typeface="Arial" pitchFamily="-106" charset="0"/>
              </a:rPr>
              <a:t>NASA/UMBC</a:t>
            </a:r>
            <a:endParaRPr lang="en-US" sz="1800" dirty="0" smtClean="0">
              <a:ea typeface="Arial" pitchFamily="-106" charset="0"/>
            </a:endParaRPr>
          </a:p>
          <a:p>
            <a:pPr algn="l">
              <a:spcBef>
                <a:spcPct val="0"/>
              </a:spcBef>
            </a:pPr>
            <a:r>
              <a:rPr lang="en-US" sz="1800" b="1" dirty="0">
                <a:ea typeface="Arial" pitchFamily="-106" charset="0"/>
              </a:rPr>
              <a:t>Dr. J.M. Lewis -</a:t>
            </a:r>
            <a:r>
              <a:rPr lang="en-US" sz="1800" dirty="0">
                <a:ea typeface="Arial" pitchFamily="-106" charset="0"/>
              </a:rPr>
              <a:t> NOAA/NSSL</a:t>
            </a:r>
          </a:p>
          <a:p>
            <a:pPr algn="l">
              <a:spcBef>
                <a:spcPct val="0"/>
              </a:spcBef>
            </a:pPr>
            <a:r>
              <a:rPr lang="en-US" sz="1800" b="1" dirty="0">
                <a:ea typeface="Arial" pitchFamily="-106" charset="0"/>
              </a:rPr>
              <a:t>Dr. </a:t>
            </a:r>
            <a:r>
              <a:rPr lang="en-US" sz="1800" b="1" dirty="0" err="1">
                <a:ea typeface="Arial" pitchFamily="-106" charset="0"/>
              </a:rPr>
              <a:t>Menachem</a:t>
            </a:r>
            <a:r>
              <a:rPr lang="en-US" sz="1800" b="1" dirty="0">
                <a:ea typeface="Arial" pitchFamily="-106" charset="0"/>
              </a:rPr>
              <a:t> Luria </a:t>
            </a:r>
            <a:r>
              <a:rPr lang="en-US" sz="1800" dirty="0">
                <a:ea typeface="Arial" pitchFamily="-106" charset="0"/>
              </a:rPr>
              <a:t>– Hebrew University</a:t>
            </a:r>
          </a:p>
          <a:p>
            <a:pPr algn="l">
              <a:spcBef>
                <a:spcPct val="0"/>
              </a:spcBef>
            </a:pPr>
            <a:r>
              <a:rPr lang="en-US" sz="1800" b="1" dirty="0">
                <a:ea typeface="Arial" pitchFamily="-106" charset="0"/>
              </a:rPr>
              <a:t>Dr. K. </a:t>
            </a:r>
            <a:r>
              <a:rPr lang="en-US" sz="1800" b="1" dirty="0" err="1">
                <a:ea typeface="Arial" pitchFamily="-106" charset="0"/>
              </a:rPr>
              <a:t>Schere</a:t>
            </a:r>
            <a:r>
              <a:rPr lang="en-US" sz="1800" b="1" dirty="0">
                <a:ea typeface="Arial" pitchFamily="-106" charset="0"/>
              </a:rPr>
              <a:t> -</a:t>
            </a:r>
            <a:r>
              <a:rPr lang="en-US" sz="1800" dirty="0">
                <a:ea typeface="Arial" pitchFamily="-106" charset="0"/>
              </a:rPr>
              <a:t> NOAA/ARL/EPA</a:t>
            </a:r>
          </a:p>
          <a:p>
            <a:pPr algn="l">
              <a:spcBef>
                <a:spcPct val="0"/>
              </a:spcBef>
            </a:pPr>
            <a:r>
              <a:rPr lang="en-US" sz="1800" b="1" dirty="0">
                <a:ea typeface="Arial" pitchFamily="-106" charset="0"/>
              </a:rPr>
              <a:t>Dr. A.M. Thompson -</a:t>
            </a:r>
            <a:r>
              <a:rPr lang="en-US" sz="1800" dirty="0">
                <a:ea typeface="Arial" pitchFamily="-106" charset="0"/>
              </a:rPr>
              <a:t> Penn State</a:t>
            </a:r>
          </a:p>
          <a:p>
            <a:pPr algn="l">
              <a:spcBef>
                <a:spcPct val="0"/>
              </a:spcBef>
            </a:pPr>
            <a:r>
              <a:rPr lang="en-US" sz="1800" b="1" dirty="0">
                <a:ea typeface="Arial" pitchFamily="-106" charset="0"/>
              </a:rPr>
              <a:t>Dr. Y. Zhang -</a:t>
            </a:r>
            <a:r>
              <a:rPr lang="en-US" sz="1800" dirty="0">
                <a:ea typeface="Arial" pitchFamily="-106" charset="0"/>
              </a:rPr>
              <a:t> North Carolina State </a:t>
            </a:r>
            <a:r>
              <a:rPr lang="en-US" sz="1800" dirty="0" smtClean="0">
                <a:ea typeface="Arial" pitchFamily="-106" charset="0"/>
              </a:rPr>
              <a:t>Univ.</a:t>
            </a:r>
            <a:endParaRPr lang="en-US" sz="1800" dirty="0">
              <a:ea typeface="Arial" pitchFamily="-106" charset="0"/>
            </a:endParaRPr>
          </a:p>
        </p:txBody>
      </p:sp>
      <p:sp>
        <p:nvSpPr>
          <p:cNvPr id="134148" name="Rectangle 6"/>
          <p:cNvSpPr>
            <a:spLocks noChangeArrowheads="1"/>
          </p:cNvSpPr>
          <p:nvPr/>
        </p:nvSpPr>
        <p:spPr bwMode="auto">
          <a:xfrm>
            <a:off x="76200" y="3919477"/>
            <a:ext cx="4706938" cy="2862323"/>
          </a:xfrm>
          <a:prstGeom prst="rect">
            <a:avLst/>
          </a:prstGeom>
          <a:noFill/>
          <a:ln w="9525">
            <a:noFill/>
            <a:miter lim="800000"/>
            <a:headEnd/>
            <a:tailEnd/>
          </a:ln>
        </p:spPr>
        <p:txBody>
          <a:bodyPr>
            <a:prstTxWarp prst="textNoShape">
              <a:avLst/>
            </a:prstTxWarp>
            <a:spAutoFit/>
          </a:bodyPr>
          <a:lstStyle/>
          <a:p>
            <a:r>
              <a:rPr lang="en-US" b="1" u="sng" dirty="0">
                <a:solidFill>
                  <a:srgbClr val="000000"/>
                </a:solidFill>
              </a:rPr>
              <a:t>Howard University </a:t>
            </a:r>
            <a:r>
              <a:rPr lang="en-US" b="1" u="sng" dirty="0"/>
              <a:t>Graduate Student</a:t>
            </a:r>
          </a:p>
          <a:p>
            <a:r>
              <a:rPr lang="en-US" b="1" dirty="0">
                <a:solidFill>
                  <a:srgbClr val="000000"/>
                </a:solidFill>
              </a:rPr>
              <a:t>Ms. T. Gonzalez </a:t>
            </a:r>
            <a:endParaRPr lang="en-US" dirty="0">
              <a:solidFill>
                <a:srgbClr val="000000"/>
              </a:solidFill>
            </a:endParaRPr>
          </a:p>
          <a:p>
            <a:endParaRPr lang="en-US" dirty="0">
              <a:solidFill>
                <a:srgbClr val="000000"/>
              </a:solidFill>
            </a:endParaRPr>
          </a:p>
          <a:p>
            <a:r>
              <a:rPr lang="en-US" b="1" u="sng" dirty="0">
                <a:solidFill>
                  <a:srgbClr val="000000"/>
                </a:solidFill>
              </a:rPr>
              <a:t>Howard University Undergraduates</a:t>
            </a:r>
            <a:r>
              <a:rPr lang="en-US" b="1" u="sng" dirty="0" smtClean="0">
                <a:solidFill>
                  <a:srgbClr val="000000"/>
                </a:solidFill>
              </a:rPr>
              <a:t> </a:t>
            </a:r>
            <a:r>
              <a:rPr lang="en-US" b="1" dirty="0" err="1" smtClean="0">
                <a:solidFill>
                  <a:srgbClr val="000000"/>
                </a:solidFill>
              </a:rPr>
              <a:t>Desayo</a:t>
            </a:r>
            <a:r>
              <a:rPr lang="en-US" b="1" dirty="0" smtClean="0">
                <a:solidFill>
                  <a:srgbClr val="000000"/>
                </a:solidFill>
              </a:rPr>
              <a:t> </a:t>
            </a:r>
            <a:r>
              <a:rPr lang="en-US" b="1" dirty="0" err="1" smtClean="0">
                <a:solidFill>
                  <a:srgbClr val="000000"/>
                </a:solidFill>
              </a:rPr>
              <a:t>Ajisegiri</a:t>
            </a:r>
            <a:endParaRPr lang="en-US" b="1" dirty="0" smtClean="0">
              <a:solidFill>
                <a:srgbClr val="000000"/>
              </a:solidFill>
            </a:endParaRPr>
          </a:p>
          <a:p>
            <a:r>
              <a:rPr lang="en-US" b="1" dirty="0" err="1" smtClean="0">
                <a:solidFill>
                  <a:srgbClr val="000000"/>
                </a:solidFill>
              </a:rPr>
              <a:t>Opeyemi</a:t>
            </a:r>
            <a:r>
              <a:rPr lang="en-US" b="1" dirty="0" smtClean="0">
                <a:solidFill>
                  <a:srgbClr val="000000"/>
                </a:solidFill>
              </a:rPr>
              <a:t> </a:t>
            </a:r>
            <a:r>
              <a:rPr lang="en-US" b="1" dirty="0" err="1" smtClean="0">
                <a:solidFill>
                  <a:srgbClr val="000000"/>
                </a:solidFill>
              </a:rPr>
              <a:t>Ayodeji</a:t>
            </a:r>
            <a:r>
              <a:rPr lang="en-US" b="1" dirty="0" smtClean="0">
                <a:solidFill>
                  <a:srgbClr val="000000"/>
                </a:solidFill>
              </a:rPr>
              <a:t> </a:t>
            </a:r>
            <a:r>
              <a:rPr lang="en-US" b="1" dirty="0" err="1" smtClean="0">
                <a:solidFill>
                  <a:srgbClr val="000000"/>
                </a:solidFill>
              </a:rPr>
              <a:t>Ajisegiri</a:t>
            </a:r>
            <a:endParaRPr lang="en-US" b="1" dirty="0" smtClean="0">
              <a:solidFill>
                <a:srgbClr val="000000"/>
              </a:solidFill>
            </a:endParaRPr>
          </a:p>
          <a:p>
            <a:r>
              <a:rPr lang="en-US" b="1" dirty="0" err="1" smtClean="0">
                <a:solidFill>
                  <a:srgbClr val="000000"/>
                </a:solidFill>
              </a:rPr>
              <a:t>Gadini</a:t>
            </a:r>
            <a:r>
              <a:rPr lang="en-US" b="1" dirty="0" smtClean="0">
                <a:solidFill>
                  <a:srgbClr val="000000"/>
                </a:solidFill>
              </a:rPr>
              <a:t> </a:t>
            </a:r>
            <a:r>
              <a:rPr lang="en-US" b="1" dirty="0" err="1" smtClean="0">
                <a:solidFill>
                  <a:srgbClr val="000000"/>
                </a:solidFill>
              </a:rPr>
              <a:t>Delisca</a:t>
            </a:r>
            <a:endParaRPr lang="en-US" b="1" dirty="0" smtClean="0">
              <a:solidFill>
                <a:srgbClr val="000000"/>
              </a:solidFill>
            </a:endParaRPr>
          </a:p>
          <a:p>
            <a:r>
              <a:rPr lang="en-US" b="1" dirty="0" err="1" smtClean="0">
                <a:solidFill>
                  <a:srgbClr val="000000"/>
                </a:solidFill>
              </a:rPr>
              <a:t>Adaobi</a:t>
            </a:r>
            <a:r>
              <a:rPr lang="en-US" b="1" dirty="0" smtClean="0">
                <a:solidFill>
                  <a:srgbClr val="000000"/>
                </a:solidFill>
              </a:rPr>
              <a:t> </a:t>
            </a:r>
            <a:r>
              <a:rPr lang="en-US" b="1" dirty="0" err="1">
                <a:solidFill>
                  <a:srgbClr val="000000"/>
                </a:solidFill>
              </a:rPr>
              <a:t>Ikpeze</a:t>
            </a:r>
            <a:endParaRPr lang="en-US" b="1" dirty="0" smtClean="0">
              <a:solidFill>
                <a:srgbClr val="000000"/>
              </a:solidFill>
            </a:endParaRPr>
          </a:p>
          <a:p>
            <a:r>
              <a:rPr lang="en-US" b="1" dirty="0" err="1" smtClean="0">
                <a:solidFill>
                  <a:srgbClr val="000000"/>
                </a:solidFill>
              </a:rPr>
              <a:t>Ifunanya</a:t>
            </a:r>
            <a:r>
              <a:rPr lang="en-US" b="1" dirty="0" smtClean="0">
                <a:solidFill>
                  <a:srgbClr val="000000"/>
                </a:solidFill>
              </a:rPr>
              <a:t> </a:t>
            </a:r>
            <a:r>
              <a:rPr lang="en-US" b="1" dirty="0" err="1" smtClean="0">
                <a:solidFill>
                  <a:srgbClr val="000000"/>
                </a:solidFill>
              </a:rPr>
              <a:t>Uzomah</a:t>
            </a:r>
            <a:endParaRPr lang="en-US" b="1" dirty="0" smtClean="0">
              <a:solidFill>
                <a:srgbClr val="000000"/>
              </a:solidFill>
            </a:endParaRPr>
          </a:p>
          <a:p>
            <a:endParaRPr lang="en-US" dirty="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2400" dirty="0" smtClean="0"/>
              <a:t>Ozone mixing ratios for atmospheres initially containing ozone, </a:t>
            </a:r>
            <a:r>
              <a:rPr lang="en-US" sz="2400" dirty="0" err="1" smtClean="0"/>
              <a:t>ethene</a:t>
            </a:r>
            <a:r>
              <a:rPr lang="en-US" sz="2400" dirty="0" smtClean="0"/>
              <a:t> and nitrogen dioxide.  The number indicates the initial VOC/</a:t>
            </a:r>
            <a:r>
              <a:rPr lang="en-US" sz="2400" dirty="0" err="1" smtClean="0"/>
              <a:t>NO</a:t>
            </a:r>
            <a:r>
              <a:rPr lang="en-US" sz="2400" baseline="-25000" dirty="0" err="1" smtClean="0"/>
              <a:t>x</a:t>
            </a:r>
            <a:r>
              <a:rPr lang="en-US" sz="2400" dirty="0" smtClean="0"/>
              <a:t> ratio in </a:t>
            </a:r>
            <a:r>
              <a:rPr lang="en-US" sz="2400" dirty="0" err="1" smtClean="0"/>
              <a:t>ppbC/ppbN</a:t>
            </a:r>
            <a:r>
              <a:rPr lang="en-US" sz="2400" dirty="0" smtClean="0"/>
              <a:t>.</a:t>
            </a:r>
            <a:endParaRPr lang="en-US" sz="2400" baseline="-25000" dirty="0"/>
          </a:p>
        </p:txBody>
      </p:sp>
      <p:pic>
        <p:nvPicPr>
          <p:cNvPr id="5" name="Picture 4" descr="Picture 2.png"/>
          <p:cNvPicPr>
            <a:picLocks noChangeAspect="1"/>
          </p:cNvPicPr>
          <p:nvPr/>
        </p:nvPicPr>
        <p:blipFill>
          <a:blip r:embed="rId2"/>
          <a:stretch>
            <a:fillRect/>
          </a:stretch>
        </p:blipFill>
        <p:spPr>
          <a:xfrm>
            <a:off x="0" y="1295400"/>
            <a:ext cx="9144000" cy="5582387"/>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5562600" y="884238"/>
            <a:ext cx="3581400" cy="4678362"/>
          </a:xfrm>
          <a:prstGeom prst="rect">
            <a:avLst/>
          </a:prstGeom>
          <a:noFill/>
          <a:ln w="9525">
            <a:noFill/>
            <a:miter lim="800000"/>
            <a:headEnd/>
            <a:tailEnd/>
          </a:ln>
        </p:spPr>
        <p:txBody>
          <a:bodyPr>
            <a:prstTxWarp prst="textNoShape">
              <a:avLst/>
            </a:prstTxWarp>
            <a:spAutoFit/>
          </a:bodyPr>
          <a:lstStyle/>
          <a:p>
            <a:pPr marL="457200" indent="-457200">
              <a:spcBef>
                <a:spcPct val="25000"/>
              </a:spcBef>
              <a:spcAft>
                <a:spcPts val="6600"/>
              </a:spcAft>
            </a:pPr>
            <a:r>
              <a:rPr lang="en-US" sz="2800">
                <a:latin typeface="Helvetica" pitchFamily="-106" charset="0"/>
              </a:rPr>
              <a:t>CARB</a:t>
            </a:r>
          </a:p>
          <a:p>
            <a:pPr marL="457200" indent="-457200">
              <a:spcBef>
                <a:spcPct val="25000"/>
              </a:spcBef>
              <a:spcAft>
                <a:spcPts val="6600"/>
              </a:spcAft>
            </a:pPr>
            <a:r>
              <a:rPr lang="en-US" sz="2800">
                <a:latin typeface="Helvetica" pitchFamily="-106" charset="0"/>
              </a:rPr>
              <a:t>UC, Riverside</a:t>
            </a:r>
          </a:p>
          <a:p>
            <a:pPr marL="457200" indent="-457200">
              <a:spcBef>
                <a:spcPct val="25000"/>
              </a:spcBef>
              <a:spcAft>
                <a:spcPts val="6600"/>
              </a:spcAft>
            </a:pPr>
            <a:r>
              <a:rPr lang="en-US" sz="2800">
                <a:latin typeface="Helvetica" pitchFamily="-106" charset="0"/>
              </a:rPr>
              <a:t>Howard University</a:t>
            </a:r>
          </a:p>
          <a:p>
            <a:pPr marL="457200" indent="-457200">
              <a:spcBef>
                <a:spcPct val="25000"/>
              </a:spcBef>
              <a:spcAft>
                <a:spcPts val="6600"/>
              </a:spcAft>
            </a:pPr>
            <a:r>
              <a:rPr lang="en-US" sz="2800">
                <a:latin typeface="Helvetica" pitchFamily="-106" charset="0"/>
              </a:rPr>
              <a:t>DRI</a:t>
            </a:r>
          </a:p>
        </p:txBody>
      </p:sp>
      <p:pic>
        <p:nvPicPr>
          <p:cNvPr id="136195" name="Picture 14" descr="noaalogo"/>
          <p:cNvPicPr>
            <a:picLocks noChangeAspect="1" noChangeArrowheads="1"/>
          </p:cNvPicPr>
          <p:nvPr/>
        </p:nvPicPr>
        <p:blipFill>
          <a:blip r:embed="rId3"/>
          <a:srcRect/>
          <a:stretch>
            <a:fillRect/>
          </a:stretch>
        </p:blipFill>
        <p:spPr bwMode="auto">
          <a:xfrm>
            <a:off x="533400" y="2057400"/>
            <a:ext cx="990600" cy="990600"/>
          </a:xfrm>
          <a:prstGeom prst="rect">
            <a:avLst/>
          </a:prstGeom>
          <a:noFill/>
          <a:ln w="9525">
            <a:noFill/>
            <a:miter lim="800000"/>
            <a:headEnd/>
            <a:tailEnd/>
          </a:ln>
        </p:spPr>
      </p:pic>
      <p:pic>
        <p:nvPicPr>
          <p:cNvPr id="136196" name="Picture 15"/>
          <p:cNvPicPr>
            <a:picLocks noChangeAspect="1" noChangeArrowheads="1"/>
          </p:cNvPicPr>
          <p:nvPr/>
        </p:nvPicPr>
        <p:blipFill>
          <a:blip r:embed="rId4"/>
          <a:srcRect/>
          <a:stretch>
            <a:fillRect/>
          </a:stretch>
        </p:blipFill>
        <p:spPr bwMode="auto">
          <a:xfrm>
            <a:off x="457200" y="3390900"/>
            <a:ext cx="1143000" cy="1028700"/>
          </a:xfrm>
          <a:prstGeom prst="rect">
            <a:avLst/>
          </a:prstGeom>
          <a:noFill/>
          <a:ln w="9525">
            <a:noFill/>
            <a:miter lim="800000"/>
            <a:headEnd/>
            <a:tailEnd/>
          </a:ln>
        </p:spPr>
      </p:pic>
      <p:pic>
        <p:nvPicPr>
          <p:cNvPr id="136197" name="Picture 8" descr="NSF.jpg"/>
          <p:cNvPicPr>
            <a:picLocks noChangeAspect="1"/>
          </p:cNvPicPr>
          <p:nvPr/>
        </p:nvPicPr>
        <p:blipFill>
          <a:blip r:embed="rId5"/>
          <a:srcRect/>
          <a:stretch>
            <a:fillRect/>
          </a:stretch>
        </p:blipFill>
        <p:spPr bwMode="auto">
          <a:xfrm>
            <a:off x="546100" y="838200"/>
            <a:ext cx="965200" cy="927100"/>
          </a:xfrm>
          <a:prstGeom prst="rect">
            <a:avLst/>
          </a:prstGeom>
          <a:noFill/>
          <a:ln w="9525">
            <a:noFill/>
            <a:miter lim="800000"/>
            <a:headEnd/>
            <a:tailEnd/>
          </a:ln>
        </p:spPr>
      </p:pic>
      <p:sp>
        <p:nvSpPr>
          <p:cNvPr id="136198" name="Text Box 11"/>
          <p:cNvSpPr txBox="1">
            <a:spLocks noChangeArrowheads="1"/>
          </p:cNvSpPr>
          <p:nvPr/>
        </p:nvSpPr>
        <p:spPr bwMode="auto">
          <a:xfrm>
            <a:off x="3384550" y="3406775"/>
            <a:ext cx="2286000" cy="954088"/>
          </a:xfrm>
          <a:prstGeom prst="rect">
            <a:avLst/>
          </a:prstGeom>
          <a:blipFill dpi="0" rotWithShape="1">
            <a:blip r:embed="rId6"/>
            <a:srcRect/>
            <a:tile tx="0" ty="0" sx="100000" sy="100000" flip="none" algn="tl"/>
          </a:blipFill>
          <a:ln w="9525">
            <a:noFill/>
            <a:miter lim="800000"/>
            <a:headEnd/>
            <a:tailEnd/>
          </a:ln>
        </p:spPr>
        <p:txBody>
          <a:bodyPr>
            <a:prstTxWarp prst="textNoShape">
              <a:avLst/>
            </a:prstTxWarp>
            <a:spAutoFit/>
          </a:bodyPr>
          <a:lstStyle/>
          <a:p>
            <a:pPr algn="ctr"/>
            <a:r>
              <a:rPr lang="en-US" sz="2800">
                <a:latin typeface="Times New Roman" pitchFamily="-106" charset="0"/>
              </a:rPr>
              <a:t>HOWARD</a:t>
            </a:r>
          </a:p>
          <a:p>
            <a:pPr algn="ctr"/>
            <a:r>
              <a:rPr lang="en-US" sz="2800">
                <a:latin typeface="Times New Roman" pitchFamily="-106" charset="0"/>
              </a:rPr>
              <a:t>UNIVERITY</a:t>
            </a:r>
          </a:p>
        </p:txBody>
      </p:sp>
      <p:sp>
        <p:nvSpPr>
          <p:cNvPr id="136199" name="Line 12"/>
          <p:cNvSpPr>
            <a:spLocks noChangeShapeType="1"/>
          </p:cNvSpPr>
          <p:nvPr/>
        </p:nvSpPr>
        <p:spPr bwMode="auto">
          <a:xfrm>
            <a:off x="3541713" y="3924300"/>
            <a:ext cx="1971675" cy="0"/>
          </a:xfrm>
          <a:prstGeom prst="line">
            <a:avLst/>
          </a:prstGeom>
          <a:noFill/>
          <a:ln w="19050">
            <a:solidFill>
              <a:srgbClr val="FF0000"/>
            </a:solidFill>
            <a:round/>
            <a:headEnd/>
            <a:tailEnd/>
          </a:ln>
        </p:spPr>
        <p:txBody>
          <a:bodyPr wrap="none" anchor="ctr">
            <a:prstTxWarp prst="textNoShape">
              <a:avLst/>
            </a:prstTxWarp>
          </a:bodyPr>
          <a:lstStyle/>
          <a:p>
            <a:endParaRPr lang="en-US"/>
          </a:p>
        </p:txBody>
      </p:sp>
      <p:pic>
        <p:nvPicPr>
          <p:cNvPr id="136200" name="Picture 13"/>
          <p:cNvPicPr>
            <a:picLocks noChangeAspect="1" noChangeArrowheads="1"/>
          </p:cNvPicPr>
          <p:nvPr/>
        </p:nvPicPr>
        <p:blipFill>
          <a:blip r:embed="rId7"/>
          <a:srcRect/>
          <a:stretch>
            <a:fillRect/>
          </a:stretch>
        </p:blipFill>
        <p:spPr bwMode="auto">
          <a:xfrm>
            <a:off x="3702050" y="4800600"/>
            <a:ext cx="1651000" cy="990600"/>
          </a:xfrm>
          <a:prstGeom prst="rect">
            <a:avLst/>
          </a:prstGeom>
          <a:noFill/>
          <a:ln w="9525">
            <a:noFill/>
            <a:miter lim="800000"/>
            <a:headEnd/>
            <a:tailEnd/>
          </a:ln>
        </p:spPr>
      </p:pic>
      <p:pic>
        <p:nvPicPr>
          <p:cNvPr id="136201" name="Picture 10" descr="Picture 4.png"/>
          <p:cNvPicPr>
            <a:picLocks noChangeAspect="1"/>
          </p:cNvPicPr>
          <p:nvPr/>
        </p:nvPicPr>
        <p:blipFill>
          <a:blip r:embed="rId8"/>
          <a:srcRect/>
          <a:stretch>
            <a:fillRect/>
          </a:stretch>
        </p:blipFill>
        <p:spPr bwMode="auto">
          <a:xfrm>
            <a:off x="228600" y="4876800"/>
            <a:ext cx="1600200" cy="800100"/>
          </a:xfrm>
          <a:prstGeom prst="rect">
            <a:avLst/>
          </a:prstGeom>
          <a:noFill/>
          <a:ln w="9525">
            <a:noFill/>
            <a:miter lim="800000"/>
            <a:headEnd/>
            <a:tailEnd/>
          </a:ln>
        </p:spPr>
      </p:pic>
      <p:pic>
        <p:nvPicPr>
          <p:cNvPr id="136202" name="Picture 11" descr="Picture 3.png"/>
          <p:cNvPicPr>
            <a:picLocks noChangeAspect="1"/>
          </p:cNvPicPr>
          <p:nvPr/>
        </p:nvPicPr>
        <p:blipFill>
          <a:blip r:embed="rId9"/>
          <a:srcRect/>
          <a:stretch>
            <a:fillRect/>
          </a:stretch>
        </p:blipFill>
        <p:spPr bwMode="auto">
          <a:xfrm>
            <a:off x="3459163" y="2273300"/>
            <a:ext cx="2136775" cy="622300"/>
          </a:xfrm>
          <a:prstGeom prst="rect">
            <a:avLst/>
          </a:prstGeom>
          <a:noFill/>
          <a:ln w="9525">
            <a:noFill/>
            <a:miter lim="800000"/>
            <a:headEnd/>
            <a:tailEnd/>
          </a:ln>
        </p:spPr>
      </p:pic>
      <p:pic>
        <p:nvPicPr>
          <p:cNvPr id="136203" name="Picture 14" descr="Picture 5.png"/>
          <p:cNvPicPr>
            <a:picLocks noChangeAspect="1"/>
          </p:cNvPicPr>
          <p:nvPr/>
        </p:nvPicPr>
        <p:blipFill>
          <a:blip r:embed="rId10"/>
          <a:srcRect/>
          <a:stretch>
            <a:fillRect/>
          </a:stretch>
        </p:blipFill>
        <p:spPr bwMode="auto">
          <a:xfrm>
            <a:off x="3816350" y="838200"/>
            <a:ext cx="1422400" cy="1041400"/>
          </a:xfrm>
          <a:prstGeom prst="rect">
            <a:avLst/>
          </a:prstGeom>
          <a:noFill/>
          <a:ln w="9525">
            <a:noFill/>
            <a:miter lim="800000"/>
            <a:headEnd/>
            <a:tailEnd/>
          </a:ln>
        </p:spPr>
      </p:pic>
      <p:sp>
        <p:nvSpPr>
          <p:cNvPr id="136204" name="Text Box 2"/>
          <p:cNvSpPr txBox="1">
            <a:spLocks noChangeArrowheads="1"/>
          </p:cNvSpPr>
          <p:nvPr/>
        </p:nvSpPr>
        <p:spPr bwMode="auto">
          <a:xfrm>
            <a:off x="990600" y="381000"/>
            <a:ext cx="8382000" cy="5216525"/>
          </a:xfrm>
          <a:prstGeom prst="rect">
            <a:avLst/>
          </a:prstGeom>
          <a:noFill/>
          <a:ln w="9525">
            <a:noFill/>
            <a:miter lim="800000"/>
            <a:headEnd/>
            <a:tailEnd/>
          </a:ln>
        </p:spPr>
        <p:txBody>
          <a:bodyPr>
            <a:prstTxWarp prst="textNoShape">
              <a:avLst/>
            </a:prstTxWarp>
            <a:spAutoFit/>
          </a:bodyPr>
          <a:lstStyle/>
          <a:p>
            <a:pPr marL="457200" indent="-457200">
              <a:spcBef>
                <a:spcPct val="25000"/>
              </a:spcBef>
            </a:pPr>
            <a:r>
              <a:rPr lang="en-US" sz="2800">
                <a:latin typeface="Helvetica" pitchFamily="-106" charset="0"/>
              </a:rPr>
              <a:t>Special thanks to these agencies for their support:</a:t>
            </a:r>
          </a:p>
          <a:p>
            <a:pPr marL="1371600" lvl="2" indent="-457200">
              <a:spcBef>
                <a:spcPct val="25000"/>
              </a:spcBef>
              <a:spcAft>
                <a:spcPts val="6600"/>
              </a:spcAft>
            </a:pPr>
            <a:r>
              <a:rPr lang="en-US" sz="2800">
                <a:latin typeface="Helvetica" pitchFamily="-106" charset="0"/>
              </a:rPr>
              <a:t>NSF</a:t>
            </a:r>
          </a:p>
          <a:p>
            <a:pPr marL="1371600" lvl="2" indent="-457200">
              <a:spcBef>
                <a:spcPct val="25000"/>
              </a:spcBef>
              <a:spcAft>
                <a:spcPts val="6600"/>
              </a:spcAft>
            </a:pPr>
            <a:r>
              <a:rPr lang="en-US" sz="2800">
                <a:latin typeface="Helvetica" pitchFamily="-106" charset="0"/>
              </a:rPr>
              <a:t>NOAA</a:t>
            </a:r>
          </a:p>
          <a:p>
            <a:pPr marL="1371600" lvl="2" indent="-457200">
              <a:spcBef>
                <a:spcPct val="25000"/>
              </a:spcBef>
              <a:spcAft>
                <a:spcPts val="6600"/>
              </a:spcAft>
            </a:pPr>
            <a:r>
              <a:rPr lang="en-US" sz="2800">
                <a:latin typeface="Helvetica" pitchFamily="-106" charset="0"/>
              </a:rPr>
              <a:t>NASA</a:t>
            </a:r>
          </a:p>
          <a:p>
            <a:pPr marL="1371600" lvl="2" indent="-457200">
              <a:spcBef>
                <a:spcPct val="25000"/>
              </a:spcBef>
              <a:spcAft>
                <a:spcPts val="6600"/>
              </a:spcAft>
            </a:pPr>
            <a:r>
              <a:rPr lang="en-US" sz="2800">
                <a:latin typeface="Helvetica" pitchFamily="-106" charset="0"/>
              </a:rPr>
              <a:t>EPA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2400" dirty="0" err="1" smtClean="0"/>
              <a:t>Hydroperoxy</a:t>
            </a:r>
            <a:r>
              <a:rPr lang="en-US" sz="2400" dirty="0" smtClean="0"/>
              <a:t> radical, HO</a:t>
            </a:r>
            <a:r>
              <a:rPr lang="en-US" sz="2400" baseline="-25000" dirty="0" smtClean="0"/>
              <a:t>2</a:t>
            </a:r>
            <a:r>
              <a:rPr lang="en-US" sz="2400" dirty="0" smtClean="0"/>
              <a:t>•, mixing ratios for atmospheres initially containing ozone, </a:t>
            </a:r>
            <a:r>
              <a:rPr lang="en-US" sz="2400" dirty="0" err="1" smtClean="0"/>
              <a:t>ethene</a:t>
            </a:r>
            <a:r>
              <a:rPr lang="en-US" sz="2400" dirty="0" smtClean="0"/>
              <a:t> and nitrogen dioxide.  The number indicates the initial VOC/</a:t>
            </a:r>
            <a:r>
              <a:rPr lang="en-US" sz="2400" dirty="0" err="1" smtClean="0"/>
              <a:t>NO</a:t>
            </a:r>
            <a:r>
              <a:rPr lang="en-US" sz="2400" baseline="-25000" dirty="0" err="1" smtClean="0"/>
              <a:t>x</a:t>
            </a:r>
            <a:r>
              <a:rPr lang="en-US" sz="2400" baseline="-25000" dirty="0" smtClean="0"/>
              <a:t> </a:t>
            </a:r>
            <a:r>
              <a:rPr lang="en-US" sz="2400" dirty="0" smtClean="0"/>
              <a:t>ratio in </a:t>
            </a:r>
            <a:r>
              <a:rPr lang="en-US" sz="2400" dirty="0" err="1" smtClean="0"/>
              <a:t>ppbC/ppbN</a:t>
            </a:r>
            <a:r>
              <a:rPr lang="en-US" sz="2400" dirty="0" smtClean="0"/>
              <a:t>.</a:t>
            </a:r>
            <a:endParaRPr lang="en-US" sz="2400" baseline="-25000" dirty="0"/>
          </a:p>
        </p:txBody>
      </p:sp>
      <p:pic>
        <p:nvPicPr>
          <p:cNvPr id="4" name="Picture 3" descr="Picture 5.png"/>
          <p:cNvPicPr>
            <a:picLocks noChangeAspect="1"/>
          </p:cNvPicPr>
          <p:nvPr/>
        </p:nvPicPr>
        <p:blipFill>
          <a:blip r:embed="rId2"/>
          <a:stretch>
            <a:fillRect/>
          </a:stretch>
        </p:blipFill>
        <p:spPr>
          <a:xfrm>
            <a:off x="0" y="1524000"/>
            <a:ext cx="9144000" cy="512111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2400" dirty="0" smtClean="0"/>
              <a:t>The time dependent ratio of the photolysis frequency of nitrogen dioxide to the rate constant for the O</a:t>
            </a:r>
            <a:r>
              <a:rPr lang="en-US" sz="2400" baseline="-25000" dirty="0" smtClean="0"/>
              <a:t>3</a:t>
            </a:r>
            <a:r>
              <a:rPr lang="en-US" sz="2400" dirty="0" smtClean="0"/>
              <a:t> + NO reaction is plotted along for the ratio, [O</a:t>
            </a:r>
            <a:r>
              <a:rPr lang="en-US" sz="2400" baseline="-25000" dirty="0" smtClean="0"/>
              <a:t>3</a:t>
            </a:r>
            <a:r>
              <a:rPr lang="en-US" sz="2400" dirty="0" smtClean="0"/>
              <a:t>]×[NO]/[NO</a:t>
            </a:r>
            <a:r>
              <a:rPr lang="en-US" sz="2400" baseline="-25000" dirty="0" smtClean="0"/>
              <a:t>2</a:t>
            </a:r>
            <a:r>
              <a:rPr lang="en-US" sz="2400" dirty="0" smtClean="0"/>
              <a:t>] for the three </a:t>
            </a:r>
            <a:r>
              <a:rPr lang="en-US" sz="2400" dirty="0" err="1" smtClean="0"/>
              <a:t>ethene</a:t>
            </a:r>
            <a:r>
              <a:rPr lang="en-US" sz="2400" dirty="0" smtClean="0"/>
              <a:t> cases.</a:t>
            </a:r>
            <a:endParaRPr lang="en-US" sz="2400" baseline="-25000" dirty="0"/>
          </a:p>
        </p:txBody>
      </p:sp>
      <p:pic>
        <p:nvPicPr>
          <p:cNvPr id="4" name="Picture 3" descr="Picture 4.png"/>
          <p:cNvPicPr>
            <a:picLocks noChangeAspect="1"/>
          </p:cNvPicPr>
          <p:nvPr/>
        </p:nvPicPr>
        <p:blipFill>
          <a:blip r:embed="rId2"/>
          <a:stretch>
            <a:fillRect/>
          </a:stretch>
        </p:blipFill>
        <p:spPr>
          <a:xfrm>
            <a:off x="635492" y="1447800"/>
            <a:ext cx="7873016" cy="509206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6087</TotalTime>
  <Words>2206</Words>
  <Application>Microsoft Macintosh PowerPoint</Application>
  <PresentationFormat>On-screen Show (4:3)</PresentationFormat>
  <Paragraphs>475</Paragraphs>
  <Slides>70</Slides>
  <Notes>37</Notes>
  <HiddenSlides>0</HiddenSlides>
  <MMClips>0</MMClips>
  <ScaleCrop>false</ScaleCrop>
  <HeadingPairs>
    <vt:vector size="8" baseType="variant">
      <vt:variant>
        <vt:lpstr>Design Template</vt:lpstr>
      </vt:variant>
      <vt:variant>
        <vt:i4>1</vt:i4>
      </vt:variant>
      <vt:variant>
        <vt:lpstr>Links</vt:lpstr>
      </vt:variant>
      <vt:variant>
        <vt:i4>10</vt:i4>
      </vt:variant>
      <vt:variant>
        <vt:lpstr>Embedded OLE Servers</vt:lpstr>
      </vt:variant>
      <vt:variant>
        <vt:i4>1</vt:i4>
      </vt:variant>
      <vt:variant>
        <vt:lpstr>Slide Titles</vt:lpstr>
      </vt:variant>
      <vt:variant>
        <vt:i4>70</vt:i4>
      </vt:variant>
    </vt:vector>
  </HeadingPairs>
  <TitlesOfParts>
    <vt:vector size="82" baseType="lpstr">
      <vt:lpstr>Default Design</vt:lpstr>
      <vt:lpstr>Macintosh HD:Users:wrstockwell:Documents:Atmospheric_Chemistry_HU_Courses:Atmospheric_Chemistry_II_2010:Atmos_Chemical_Compounds.doc!OLE_LINK1</vt:lpstr>
      <vt:lpstr>Macintosh HD:Users:wrstockwell:Documents:Atmospheric_Chemistry_HU_Courses:Atmospheric_Chemistry_II_2010:Atmos_Chemical_Compounds.doc!OLE_LINK2</vt:lpstr>
      <vt:lpstr>Macintosh HD:Users:wrstockwell:Documents:Atmospheric_Chemistry_HU_Courses:Atmospheric_Chemistry_II_2010:Atmos_Chemical_Compounds.doc!OLE_LINK5</vt:lpstr>
      <vt:lpstr>Macintosh HD:Users:wrstockwell:Documents:Atmospheric_Chemistry_HU_Courses:Atmospheric_Chemistry_II_2010:Atmos_Chemical_Compounds.doc!OLE_LINK3</vt:lpstr>
      <vt:lpstr>Macintosh HD:Users:wrstockwell:Documents:Atmospheric_Chemistry_HU_Courses:Atmospheric_Chemistry_II_2010:Atmos_Chemical_Compounds.doc!OLE_LINK6</vt:lpstr>
      <vt:lpstr>Macintosh HD:Users:wrstockwell:Documents:Atmospheric_Chemistry_HU_Courses:Atmospheric_Chemistry_II_2010:Atmos_Chemical_Compounds.doc!OLE_LINK1</vt:lpstr>
      <vt:lpstr>Macintosh HD:Users:wrstockwell:Documents:Atmospheric_Chemistry_HU_Courses:Atmospheric_Chemistry_II_2010:Atmos_Chemical_Compounds.doc!OLE_LINK2</vt:lpstr>
      <vt:lpstr>Macintosh HD:Users:wrstockwell:Documents:Atmospheric_Chemistry_HU_Courses:Atmospheric_Chemistry_II_2010:Atmos_Chemical_Compounds.doc!OLE_LINK3</vt:lpstr>
      <vt:lpstr>Macintosh HD:Users:wrstockwell:Documents:Atmospheric_Chemistry_HU_Courses:Atmospheric_Chemistry_II_2010:Atmos_Chemical_Compounds.doc!OLE_LINK5</vt:lpstr>
      <vt:lpstr>Macintosh HD:Users:wrstockwell:Documents:Atmospheric_Chemistry_HU_Courses:Atmospheric_Chemistry_II_2010:Atmos_Chemical_Compounds.doc!OLE_LINK6</vt:lpstr>
      <vt:lpstr>Equation</vt:lpstr>
      <vt:lpstr>Slide 1</vt:lpstr>
      <vt:lpstr>Atmospheric Chemistry for Air Quality Forecasting</vt:lpstr>
      <vt:lpstr>Tropospheric O3 Chemistry</vt:lpstr>
      <vt:lpstr>Ozone for Atmosphere Containing only NOx</vt:lpstr>
      <vt:lpstr>HO Radical Production</vt:lpstr>
      <vt:lpstr>Alkene Oxidation</vt:lpstr>
      <vt:lpstr>Ozone mixing ratios for atmospheres initially containing ozone, ethene and nitrogen dioxide.  The number indicates the initial VOC/NOx ratio in ppbC/ppbN.</vt:lpstr>
      <vt:lpstr>Hydroperoxy radical, HO2•, mixing ratios for atmospheres initially containing ozone, ethene and nitrogen dioxide.  The number indicates the initial VOC/NOx ratio in ppbC/ppbN.</vt:lpstr>
      <vt:lpstr>The time dependent ratio of the photolysis frequency of nitrogen dioxide to the rate constant for the O3 + NO reaction is plotted along for the ratio, [O3]×[NO]/[NO2] for the three ethene cases.</vt:lpstr>
      <vt:lpstr>Slide 10</vt:lpstr>
      <vt:lpstr>Slide 11</vt:lpstr>
      <vt:lpstr>Chemical Mechanisms – What are some problems and questions?</vt:lpstr>
      <vt:lpstr>Ozone Summertime El Paso, TX July 16, 2004</vt:lpstr>
      <vt:lpstr>Overall comparison of observed (CASTNet and AQS) and CMAQ (v4.5) modeled change in daily maximum 8-hour O3 between summer 2002 to summer 2004 (2004 – 2002) and summer 2005 (2005-2002).  Mechanisms used are CB4 and SAPRC.  The change in O3 is shown for the median (red) and the average of the ≥ 95% of the distribution (purple).</vt:lpstr>
      <vt:lpstr>Slide 15</vt:lpstr>
      <vt:lpstr>Slide 16</vt:lpstr>
      <vt:lpstr>Measured and modeled HO2/HO ratio as a function of NO concentration. Grey dots are all measured HO2/HO based on 10-min average data. </vt:lpstr>
      <vt:lpstr>Slide 18</vt:lpstr>
      <vt:lpstr>Slide 19</vt:lpstr>
      <vt:lpstr>Ozone-Sondes</vt:lpstr>
      <vt:lpstr>Ozone Instrument Package</vt:lpstr>
      <vt:lpstr>Ozone Vertical Profile</vt:lpstr>
      <vt:lpstr>LIDAR at Beltsville</vt:lpstr>
      <vt:lpstr>Slide 24</vt:lpstr>
      <vt:lpstr>Slide 25</vt:lpstr>
      <vt:lpstr>“Natural” Emissions</vt:lpstr>
      <vt:lpstr>Biogenic Compounds</vt:lpstr>
      <vt:lpstr>Slide 28</vt:lpstr>
      <vt:lpstr>Slide 29</vt:lpstr>
      <vt:lpstr>Slide 30</vt:lpstr>
      <vt:lpstr>Sample Collection</vt:lpstr>
      <vt:lpstr>VOC Sampling System</vt:lpstr>
      <vt:lpstr>Summer  2009</vt:lpstr>
      <vt:lpstr>Slide 34</vt:lpstr>
      <vt:lpstr>VOC Measurements</vt:lpstr>
      <vt:lpstr>Slide 36</vt:lpstr>
      <vt:lpstr>Slide 37</vt:lpstr>
      <vt:lpstr>Beltsville Average VOC Summer 2009</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Forecast Predictability</vt:lpstr>
      <vt:lpstr>Slide 52</vt:lpstr>
      <vt:lpstr>Slide 53</vt:lpstr>
      <vt:lpstr>Slide 54</vt:lpstr>
      <vt:lpstr>Slide 55</vt:lpstr>
      <vt:lpstr>Slide 56</vt:lpstr>
      <vt:lpstr>Slide 57</vt:lpstr>
      <vt:lpstr>Slide 58</vt:lpstr>
      <vt:lpstr>Slide 59</vt:lpstr>
      <vt:lpstr>Sulfate</vt:lpstr>
      <vt:lpstr>Nitrate</vt:lpstr>
      <vt:lpstr>Ammonium</vt:lpstr>
      <vt:lpstr>Secondary Organic Aerosol</vt:lpstr>
      <vt:lpstr>Aerosol Mass Spectrometer</vt:lpstr>
      <vt:lpstr>Slide 65</vt:lpstr>
      <vt:lpstr>Slide 66</vt:lpstr>
      <vt:lpstr>Conclusions</vt:lpstr>
      <vt:lpstr>Future Work and Considerations:</vt:lpstr>
      <vt:lpstr>Project Collaborators</vt:lpstr>
      <vt:lpstr>Slide 70</vt:lpstr>
    </vt:vector>
  </TitlesOfParts>
  <Company>Howard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Tyu</dc:creator>
  <cp:lastModifiedBy>William Stockwell</cp:lastModifiedBy>
  <cp:revision>574</cp:revision>
  <dcterms:created xsi:type="dcterms:W3CDTF">2011-06-21T15:48:13Z</dcterms:created>
  <dcterms:modified xsi:type="dcterms:W3CDTF">2011-06-21T15:48:57Z</dcterms:modified>
</cp:coreProperties>
</file>