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5"/>
  </p:notesMasterIdLst>
  <p:sldIdLst>
    <p:sldId id="282" r:id="rId2"/>
    <p:sldId id="280" r:id="rId3"/>
    <p:sldId id="264" r:id="rId4"/>
    <p:sldId id="265" r:id="rId5"/>
    <p:sldId id="267" r:id="rId6"/>
    <p:sldId id="266" r:id="rId7"/>
    <p:sldId id="271" r:id="rId8"/>
    <p:sldId id="259" r:id="rId9"/>
    <p:sldId id="275" r:id="rId10"/>
    <p:sldId id="276" r:id="rId11"/>
    <p:sldId id="278" r:id="rId12"/>
    <p:sldId id="277" r:id="rId13"/>
    <p:sldId id="279" r:id="rId14"/>
    <p:sldId id="272" r:id="rId15"/>
    <p:sldId id="260" r:id="rId16"/>
    <p:sldId id="261" r:id="rId17"/>
    <p:sldId id="273" r:id="rId18"/>
    <p:sldId id="262" r:id="rId19"/>
    <p:sldId id="274" r:id="rId20"/>
    <p:sldId id="263" r:id="rId21"/>
    <p:sldId id="268" r:id="rId22"/>
    <p:sldId id="269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1" d="100"/>
          <a:sy n="91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esProps" Target="pres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10.xml"/><Relationship Id="rId29" Type="http://schemas.openxmlformats.org/officeDocument/2006/relationships/theme" Target="theme/theme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593BC-C7EB-E44C-B060-2DEBC42A4871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20A9B-5729-264E-A6E4-79BF0FEA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F9EFFA-0AF9-8A45-87A6-8388C5C3E90D}" type="slidenum">
              <a:rPr lang="en-US"/>
              <a:pPr/>
              <a:t>1</a:t>
            </a:fld>
            <a:endParaRPr lang="en-US"/>
          </a:p>
        </p:txBody>
      </p:sp>
      <p:sp>
        <p:nvSpPr>
          <p:cNvPr id="2050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>
            <a:prstTxWarp prst="textNoShape">
              <a:avLst/>
            </a:prstTxWarp>
          </a:bodyPr>
          <a:lstStyle/>
          <a:p>
            <a:pPr algn="r"/>
            <a:fld id="{35E4D53E-0C1E-CC4D-B175-C4BC6F335FA8}" type="slidenum">
              <a:rPr lang="en-US" sz="1200">
                <a:latin typeface="Arial" charset="0"/>
                <a:ea typeface="Arial" charset="0"/>
                <a:cs typeface="Arial" charset="0"/>
              </a:rPr>
              <a:pPr algn="r"/>
              <a:t>1</a:t>
            </a:fld>
            <a:endParaRPr lang="en-US" sz="12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lIns="91428" tIns="45714" rIns="91428" bIns="45714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Ovde reci stvari koje su iz Iplementation plan-a. Produkti dostupni na sajtu Centra. Analiza monitoring biltena pokazuje da broj stanica nije dovoljan za regionalni monitoring klime. Kroz MoU I striktne data policyje u razmeni veceg obima podataka doboce se bolji kvalitet produkata monitoring klime I LRF produkata. U toku operativnog rada naseg LRF sistema uocili smo da bi kvalitet mogao da se popravi kroz intenzivnu razmenu podataka. Narocita sa aspekta analize klimatski ekstrema I anomalija. Takodje se nadamo da ce druga inicijativa DRR WMO da pomogne. Ne postoje daily podaci vec samo monthly.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FD4837-24C0-8444-A900-1C1A18D9CE2E}" type="slidenum">
              <a:rPr lang="en-US" smtClean="0">
                <a:ea typeface="ＭＳ Ｐゴシック" pitchFamily="-112" charset="-128"/>
                <a:cs typeface="ＭＳ Ｐゴシック" pitchFamily="-11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Vazno reci da se ovaj monitoring sprovodi samo za potreba Climate Watch-a u SEE. Radi operativno. Tako da mozemo da koristimo anomalije za potrebe climate watch-a. eksperimentalno racunamo climate indices npr SPI2 standardized precip index u monitoring modu I LRF modu. Planirali smo da do kraja godine u operativan rad uvedemo proracun I drugih klimatskih indeks, a prema preporukama IPCC AR4 preporukama za region juzne evrope. Primer kako je NMHS Serbia iskoristila monitoring I LRF prognozu indeksa SPI2 bice dat sutra Mr. Pejanovic.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Centar je u skladu sa preporukama WMO obezbedjuje Climate Watch ADVISORY – It is up to the NMHSs to issue warnings on their jusrisdiction. 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5FD1B-5A43-2A41-8D30-674065A0A0F2}" type="slidenum">
              <a:rPr lang="en-US" smtClean="0">
                <a:ea typeface="ＭＳ Ｐゴシック" pitchFamily="-112" charset="-128"/>
                <a:cs typeface="ＭＳ Ｐゴシック" pitchFamily="-11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LRF prica je da kroz SEECOF mehanizam analiziramo kljucne sezone koristeci produkte GPCs i to ECMWF I MeteoFrance I ROSHYDROMET.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Pored GPC produkata u SEECOF procesu koristi se i LRF produkt SEEVCCC za SEE, kao i produkti zainteresovanih NMHS iz regiona SEECOF.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Kroz SEECOF su dati conseus forecasts.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SEECOF proces se sprovodi zajedno sa Slovenijom (DMCSEE) centar u kojem i Srbija ucestvuje. SEEVCCC centar je spreman da sve nase produkte stavimo na raspolaganje preko MoU za njihove drought management advisories.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68E544-E818-2F43-93B9-A9F3CD188615}" type="slidenum">
              <a:rPr lang="en-US" smtClean="0">
                <a:ea typeface="ＭＳ Ｐゴシック" pitchFamily="-112" charset="-128"/>
                <a:cs typeface="ＭＳ Ｐゴシック" pitchFamily="-11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5AE57-2AD1-894E-B970-9F70D7775917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15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F3653B-DC80-7643-979C-FED5771C5313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16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3BED9E-4C1F-6645-8C9F-F40F9DF94AF0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18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D8065-C520-AE46-9CBB-80A367B15BA0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20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41A97-C5B8-8D4C-A557-A6CC0D3B13DD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57425-2FBA-D344-8525-AD409BD75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Relationship Id="rId5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evccc.rs/GMINER30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gif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gif"/><Relationship Id="rId5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hyperlink" Target="http://www.seevccc.rs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6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53.gif"/><Relationship Id="rId5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8" name="Rectangle 8"/>
          <p:cNvSpPr>
            <a:spLocks noChangeArrowheads="1"/>
          </p:cNvSpPr>
          <p:nvPr/>
        </p:nvSpPr>
        <p:spPr bwMode="auto">
          <a:xfrm>
            <a:off x="533400" y="5715000"/>
            <a:ext cx="7924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5782" tIns="47891" rIns="95782" bIns="4789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91309" y="304800"/>
            <a:ext cx="7297615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6267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Republic </a:t>
            </a:r>
            <a:r>
              <a:rPr lang="en-US" sz="3200" dirty="0" err="1">
                <a:solidFill>
                  <a:srgbClr val="26267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Hydrometeorological</a:t>
            </a:r>
            <a:r>
              <a:rPr lang="en-US" sz="3200" dirty="0">
                <a:solidFill>
                  <a:srgbClr val="26267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 Service of Serbia</a:t>
            </a:r>
          </a:p>
        </p:txBody>
      </p:sp>
      <p:pic>
        <p:nvPicPr>
          <p:cNvPr id="3086" name="Picture 14" descr="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b="23712"/>
          <a:stretch>
            <a:fillRect/>
          </a:stretch>
        </p:blipFill>
        <p:spPr bwMode="auto">
          <a:xfrm>
            <a:off x="2209800" y="1981201"/>
            <a:ext cx="4642338" cy="2608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57150" cmpd="thinThick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053613" y="5029200"/>
            <a:ext cx="7035311" cy="927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5782" tIns="47891" rIns="95782" bIns="4789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 err="1" smtClean="0">
                <a:solidFill>
                  <a:srgbClr val="3333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Arial" charset="0"/>
                <a:cs typeface="Arial" charset="0"/>
              </a:rPr>
              <a:t>Goran</a:t>
            </a:r>
            <a:r>
              <a:rPr lang="en-US" i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solidFill>
                  <a:srgbClr val="3333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Arial" charset="0"/>
                <a:cs typeface="Arial" charset="0"/>
              </a:rPr>
              <a:t>Pejanovic</a:t>
            </a:r>
            <a:endParaRPr lang="en-US" i="1" dirty="0" smtClean="0">
              <a:solidFill>
                <a:srgbClr val="33333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Arial" charset="0"/>
              <a:cs typeface="Arial" charset="0"/>
            </a:endParaRPr>
          </a:p>
          <a:p>
            <a:pPr algn="ctr"/>
            <a:r>
              <a:rPr lang="en-US" i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Arial" charset="0"/>
                <a:cs typeface="Arial" charset="0"/>
              </a:rPr>
              <a:t>Visit </a:t>
            </a:r>
            <a:r>
              <a:rPr lang="en-US" i="1" dirty="0">
                <a:solidFill>
                  <a:srgbClr val="3333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Arial" charset="0"/>
                <a:cs typeface="Arial" charset="0"/>
              </a:rPr>
              <a:t>of RHMSS to NCEP/NOAA </a:t>
            </a:r>
          </a:p>
          <a:p>
            <a:pPr algn="ctr"/>
            <a:r>
              <a:rPr lang="en-US" i="1" dirty="0">
                <a:solidFill>
                  <a:srgbClr val="3333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Arial" charset="0"/>
                <a:cs typeface="Arial" charset="0"/>
              </a:rPr>
              <a:t>Washington, D.C., USA, 2–5 November 2011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0" y="646331"/>
            <a:ext cx="4572000" cy="3026641"/>
            <a:chOff x="0" y="3269145"/>
            <a:chExt cx="4495800" cy="3588855"/>
          </a:xfrm>
        </p:grpSpPr>
        <p:grpSp>
          <p:nvGrpSpPr>
            <p:cNvPr id="3" name="Group 25"/>
            <p:cNvGrpSpPr/>
            <p:nvPr/>
          </p:nvGrpSpPr>
          <p:grpSpPr>
            <a:xfrm>
              <a:off x="0" y="3269145"/>
              <a:ext cx="4495800" cy="3588855"/>
              <a:chOff x="0" y="3269145"/>
              <a:chExt cx="4495800" cy="3588855"/>
            </a:xfrm>
          </p:grpSpPr>
          <p:pic>
            <p:nvPicPr>
              <p:cNvPr id="12" name="Picture 11" descr="dc_28.g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3269145"/>
                <a:ext cx="4495800" cy="3588855"/>
              </a:xfrm>
              <a:prstGeom prst="rect">
                <a:avLst/>
              </a:prstGeom>
            </p:spPr>
          </p:pic>
          <p:sp>
            <p:nvSpPr>
              <p:cNvPr id="21" name="Arc 20"/>
              <p:cNvSpPr/>
              <p:nvPr/>
            </p:nvSpPr>
            <p:spPr>
              <a:xfrm rot="19006971">
                <a:off x="1482415" y="5291442"/>
                <a:ext cx="706788" cy="562675"/>
              </a:xfrm>
              <a:prstGeom prst="arc">
                <a:avLst>
                  <a:gd name="adj1" fmla="val 13193486"/>
                  <a:gd name="adj2" fmla="val 894773"/>
                </a:avLst>
              </a:prstGeom>
              <a:ln w="38100" cmpd="sng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828800" y="4950023"/>
                <a:ext cx="14434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leading edge</a:t>
                </a:r>
                <a:endParaRPr lang="en-US" sz="1400" b="1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082786" y="3650145"/>
              <a:ext cx="11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04h UTC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4495632" y="639655"/>
            <a:ext cx="4582084" cy="3033316"/>
            <a:chOff x="4495800" y="3261228"/>
            <a:chExt cx="4505716" cy="3596771"/>
          </a:xfrm>
        </p:grpSpPr>
        <p:grpSp>
          <p:nvGrpSpPr>
            <p:cNvPr id="5" name="Group 27"/>
            <p:cNvGrpSpPr/>
            <p:nvPr/>
          </p:nvGrpSpPr>
          <p:grpSpPr>
            <a:xfrm>
              <a:off x="4495800" y="3261228"/>
              <a:ext cx="4505716" cy="3596771"/>
              <a:chOff x="4495800" y="3261228"/>
              <a:chExt cx="4505716" cy="3596771"/>
            </a:xfrm>
          </p:grpSpPr>
          <p:pic>
            <p:nvPicPr>
              <p:cNvPr id="13" name="Picture 12" descr="dc_29.g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5800" y="3261228"/>
                <a:ext cx="4505716" cy="3596771"/>
              </a:xfrm>
              <a:prstGeom prst="rect">
                <a:avLst/>
              </a:prstGeom>
            </p:spPr>
          </p:pic>
          <p:sp>
            <p:nvSpPr>
              <p:cNvPr id="23" name="Arc 22"/>
              <p:cNvSpPr/>
              <p:nvPr/>
            </p:nvSpPr>
            <p:spPr>
              <a:xfrm rot="19973962">
                <a:off x="5988166" y="5242882"/>
                <a:ext cx="630446" cy="347598"/>
              </a:xfrm>
              <a:prstGeom prst="arc">
                <a:avLst>
                  <a:gd name="adj1" fmla="val 13193486"/>
                  <a:gd name="adj2" fmla="val 116189"/>
                </a:avLst>
              </a:prstGeom>
              <a:ln w="38100" cmpd="sng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4868" y="4950023"/>
                <a:ext cx="12875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leading edge</a:t>
                </a:r>
                <a:endParaRPr lang="en-US" sz="1400" b="1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588502" y="3593068"/>
              <a:ext cx="11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05h UTC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4" name="Picture 33" descr="dc_3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" y="3315261"/>
            <a:ext cx="4438028" cy="3542739"/>
          </a:xfrm>
          <a:prstGeom prst="rect">
            <a:avLst/>
          </a:prstGeom>
        </p:spPr>
      </p:pic>
      <p:pic>
        <p:nvPicPr>
          <p:cNvPr id="35" name="Picture 34" descr="dc_3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573" y="3315261"/>
            <a:ext cx="4438028" cy="354273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50474" y="3679107"/>
            <a:ext cx="11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06h UTC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39499" y="3657600"/>
            <a:ext cx="11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07h UTC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0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Simulations specification: model: DREAM with NMM as atmospheric driver; simulation: start at July 5</a:t>
            </a:r>
            <a:r>
              <a:rPr lang="en-US" baseline="30000" dirty="0" smtClean="0"/>
              <a:t>th</a:t>
            </a:r>
            <a:r>
              <a:rPr lang="en-US" dirty="0" smtClean="0"/>
              <a:t> 2011 00UTC +48h; resolution: 6km and 3.7 km; mask: mcd12_jun0110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96334"/>
            <a:ext cx="3584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Mineral composition of arid soils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362200"/>
            <a:ext cx="5969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data on mineral fraction for 9 most common minerals in arid regions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96444"/>
            <a:ext cx="6930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 dust is composed of minerals that differ in physical and chemical characteristics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934998"/>
            <a:ext cx="768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 each mineral has different impact on environment, atmospheric radiation, ice nucleation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290936"/>
            <a:ext cx="6712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 important impacts on: human health, ocean bio-productivity, cloud formation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881426"/>
            <a:ext cx="74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GMINER30: High-resolution global dataset on surface mineralogy in arid areas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081516"/>
            <a:ext cx="4777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minerals are sorted by size in clay and silt populations</a:t>
            </a:r>
            <a:endParaRPr lang="en-US" sz="1600" dirty="0"/>
          </a:p>
        </p:txBody>
      </p:sp>
      <p:graphicFrame>
        <p:nvGraphicFramePr>
          <p:cNvPr id="11" name="Group 39"/>
          <p:cNvGraphicFramePr>
            <a:graphicFrameLocks noGrp="1"/>
          </p:cNvGraphicFramePr>
          <p:nvPr/>
        </p:nvGraphicFramePr>
        <p:xfrm>
          <a:off x="746125" y="3629987"/>
          <a:ext cx="5486400" cy="1381760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silt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silt &amp; clay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feldspar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illite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calcite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gypsium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kaolinite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hematite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smectite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quartz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6521450" y="4123700"/>
            <a:ext cx="1455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phosphorus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248870"/>
            <a:ext cx="4806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dataset is global on 30 arc-seconds resolution (~ 1 km)  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5739824"/>
            <a:ext cx="5911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available for download at: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2"/>
              </a:rPr>
              <a:t>http://www.seevccc.rs/GMINER30/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2709446"/>
            <a:ext cx="3920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based on </a:t>
            </a:r>
            <a:r>
              <a:rPr lang="en-US" sz="1600" dirty="0" err="1" smtClean="0"/>
              <a:t>Claquin</a:t>
            </a:r>
            <a:r>
              <a:rPr lang="en-US" sz="1600" dirty="0" smtClean="0"/>
              <a:t> et al., 1999, but improved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366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Atmospheric iron transport modeling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85800"/>
            <a:ext cx="3557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 of mineral database application</a:t>
            </a:r>
            <a:endParaRPr lang="en-US" sz="1600" dirty="0"/>
          </a:p>
        </p:txBody>
      </p:sp>
      <p:pic>
        <p:nvPicPr>
          <p:cNvPr id="5" name="Picture 4" descr="iron.jpg"/>
          <p:cNvPicPr>
            <a:picLocks/>
          </p:cNvPicPr>
          <p:nvPr/>
        </p:nvPicPr>
        <p:blipFill>
          <a:blip r:embed="rId2"/>
          <a:srcRect l="67800" t="31187" r="4390" b="48957"/>
          <a:stretch>
            <a:fillRect/>
          </a:stretch>
        </p:blipFill>
        <p:spPr>
          <a:xfrm>
            <a:off x="0" y="1676400"/>
            <a:ext cx="3891757" cy="1959964"/>
          </a:xfrm>
          <a:prstGeom prst="rect">
            <a:avLst/>
          </a:prstGeom>
        </p:spPr>
      </p:pic>
      <p:pic>
        <p:nvPicPr>
          <p:cNvPr id="6" name="Picture 5" descr="iron.jpg"/>
          <p:cNvPicPr>
            <a:picLocks noChangeAspect="1"/>
          </p:cNvPicPr>
          <p:nvPr/>
        </p:nvPicPr>
        <p:blipFill>
          <a:blip r:embed="rId2"/>
          <a:srcRect l="85325" t="52414" r="8678" b="35749"/>
          <a:stretch>
            <a:fillRect/>
          </a:stretch>
        </p:blipFill>
        <p:spPr>
          <a:xfrm>
            <a:off x="6857999" y="1024354"/>
            <a:ext cx="2133601" cy="2731126"/>
          </a:xfrm>
          <a:prstGeom prst="rect">
            <a:avLst/>
          </a:prstGeom>
        </p:spPr>
      </p:pic>
      <p:pic>
        <p:nvPicPr>
          <p:cNvPr id="8" name="Picture 7" descr="h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88036" y="3846164"/>
            <a:ext cx="2822826" cy="3207698"/>
          </a:xfrm>
          <a:prstGeom prst="rect">
            <a:avLst/>
          </a:prstGeom>
        </p:spPr>
      </p:pic>
      <p:pic>
        <p:nvPicPr>
          <p:cNvPr id="9" name="Picture 8" descr="dld_2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78730" y="964486"/>
            <a:ext cx="2700753" cy="3057785"/>
          </a:xfrm>
          <a:prstGeom prst="rect">
            <a:avLst/>
          </a:prstGeom>
        </p:spPr>
      </p:pic>
      <p:pic>
        <p:nvPicPr>
          <p:cNvPr id="10" name="Picture 9" descr="cfe2_2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483" y="3801101"/>
            <a:ext cx="2822827" cy="3250607"/>
          </a:xfrm>
          <a:prstGeom prst="rect">
            <a:avLst/>
          </a:prstGeom>
        </p:spPr>
      </p:pic>
      <p:pic>
        <p:nvPicPr>
          <p:cNvPr id="11" name="Picture 10" descr="cfe3_29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07285" y="3824713"/>
            <a:ext cx="2822825" cy="32506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014663"/>
            <a:ext cx="3959225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306" name="Group 114"/>
          <p:cNvGraphicFramePr>
            <a:graphicFrameLocks noGrp="1"/>
          </p:cNvGraphicFramePr>
          <p:nvPr/>
        </p:nvGraphicFramePr>
        <p:xfrm>
          <a:off x="395288" y="1052513"/>
          <a:ext cx="8208962" cy="1744980"/>
        </p:xfrm>
        <a:graphic>
          <a:graphicData uri="http://schemas.openxmlformats.org/drawingml/2006/table">
            <a:tbl>
              <a:tblPr/>
              <a:tblGrid>
                <a:gridCol w="4105275"/>
                <a:gridCol w="4103687"/>
              </a:tblGrid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Models: 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DREAM (syntetic initial soil temperature and wetness)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DREAMW (initialized soil temperature and wetness)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Resolution: 1/6 degrees 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Forecast: 2 per day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start at 00UTC for 72 hours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start at 12UTC for 72 hours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Initial field: +06h ECMWF global forecast</a:t>
                      </a:r>
                    </a:p>
                  </a:txBody>
                  <a:tcPr marL="90000" marR="90000" marT="46800" marB="4680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dc: surface dust concentration and wind on lm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dl: dust load and 700mb geopotential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da: aerosol optical depth 500nm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dd: cumulative dry dust deposition 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dw: cumulative wet dust deposition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dp: 3h accumulated precipitation and MSL pressure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d9: relative humidity and wind at 925mb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d7: relative humidity and wind at 700mb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d5: relative humidity and wind at 500mb</a:t>
                      </a:r>
                      <a:b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0" name="Picture 72" descr="logo_fenn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734050"/>
            <a:ext cx="8953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76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1925" y="6343650"/>
            <a:ext cx="12668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2" name="Text Box 111"/>
          <p:cNvSpPr txBox="1">
            <a:spLocks noChangeArrowheads="1"/>
          </p:cNvSpPr>
          <p:nvPr/>
        </p:nvSpPr>
        <p:spPr bwMode="auto">
          <a:xfrm>
            <a:off x="323850" y="333375"/>
            <a:ext cx="7559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Fennec Project: Dust Forecast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8" descr="potencijalno zadnja praz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55"/>
          <p:cNvSpPr>
            <a:spLocks noChangeArrowheads="1"/>
          </p:cNvSpPr>
          <p:nvPr/>
        </p:nvSpPr>
        <p:spPr bwMode="auto">
          <a:xfrm>
            <a:off x="2362200" y="304800"/>
            <a:ext cx="396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8BC9"/>
                </a:solidFill>
                <a:latin typeface="Arial Narrow" charset="0"/>
                <a:ea typeface="Arabic Typesetting" pitchFamily="66" charset="0"/>
                <a:cs typeface="Arabic Typesetting" pitchFamily="66" charset="0"/>
              </a:rPr>
              <a:t>Volcanic Ash Transport</a:t>
            </a:r>
            <a:endParaRPr lang="en-US" sz="2800">
              <a:solidFill>
                <a:srgbClr val="008BC9"/>
              </a:solidFill>
              <a:latin typeface="Arial Narrow" charset="0"/>
              <a:ea typeface="Arabic Typesetting" pitchFamily="66" charset="0"/>
              <a:cs typeface="Arabic Typesetting" pitchFamily="66" charset="0"/>
            </a:endParaRPr>
          </a:p>
        </p:txBody>
      </p:sp>
      <p:sp>
        <p:nvSpPr>
          <p:cNvPr id="106500" name="TextBox 10"/>
          <p:cNvSpPr txBox="1">
            <a:spLocks noChangeArrowheads="1"/>
          </p:cNvSpPr>
          <p:nvPr/>
        </p:nvSpPr>
        <p:spPr bwMode="auto">
          <a:xfrm>
            <a:off x="990600" y="990600"/>
            <a:ext cx="6477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DREAM modification for purpose of volcano ash transport simulation</a:t>
            </a:r>
          </a:p>
        </p:txBody>
      </p:sp>
      <p:sp>
        <p:nvSpPr>
          <p:cNvPr id="106501" name="Rectangle 11"/>
          <p:cNvSpPr>
            <a:spLocks noChangeArrowheads="1"/>
          </p:cNvSpPr>
          <p:nvPr/>
        </p:nvSpPr>
        <p:spPr bwMode="auto">
          <a:xfrm>
            <a:off x="7832725" y="2133600"/>
            <a:ext cx="1312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1400"/>
              <a:t>Eyjafjallajokull</a:t>
            </a:r>
          </a:p>
        </p:txBody>
      </p:sp>
      <p:sp>
        <p:nvSpPr>
          <p:cNvPr id="106502" name="Rectangle 12"/>
          <p:cNvSpPr>
            <a:spLocks noChangeArrowheads="1"/>
          </p:cNvSpPr>
          <p:nvPr/>
        </p:nvSpPr>
        <p:spPr bwMode="auto">
          <a:xfrm>
            <a:off x="7762875" y="2514600"/>
            <a:ext cx="134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1400"/>
              <a:t>starting date: </a:t>
            </a:r>
          </a:p>
          <a:p>
            <a:r>
              <a:rPr lang="en-US" sz="1400"/>
              <a:t>April 14</a:t>
            </a:r>
            <a:r>
              <a:rPr lang="en-US" sz="1400" baseline="30000"/>
              <a:t>th</a:t>
            </a:r>
            <a:r>
              <a:rPr lang="en-US" sz="1400"/>
              <a:t> 2010</a:t>
            </a:r>
            <a:endParaRPr lang="en-US" sz="1400">
              <a:latin typeface="Calibri" charset="0"/>
            </a:endParaRPr>
          </a:p>
        </p:txBody>
      </p:sp>
      <p:pic>
        <p:nvPicPr>
          <p:cNvPr id="106503" name="Picture 33" descr="vulka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" y="1447800"/>
            <a:ext cx="68532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ChangeArrowheads="1"/>
          </p:cNvSpPr>
          <p:nvPr/>
        </p:nvSpPr>
        <p:spPr bwMode="auto">
          <a:xfrm>
            <a:off x="357188" y="1214438"/>
            <a:ext cx="3505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E07D"/>
                </a:solidFill>
              </a:rPr>
              <a:t>  </a:t>
            </a:r>
            <a:r>
              <a:rPr lang="en-US">
                <a:solidFill>
                  <a:srgbClr val="002060"/>
                </a:solidFill>
              </a:rPr>
              <a:t> Precipitation and river     </a:t>
            </a:r>
          </a:p>
          <a:p>
            <a:r>
              <a:rPr lang="en-US">
                <a:solidFill>
                  <a:srgbClr val="002060"/>
                </a:solidFill>
              </a:rPr>
              <a:t>   discharge forecast at flash </a:t>
            </a:r>
          </a:p>
          <a:p>
            <a:r>
              <a:rPr lang="en-US">
                <a:solidFill>
                  <a:srgbClr val="002060"/>
                </a:solidFill>
              </a:rPr>
              <a:t>   floods events and for regional   </a:t>
            </a:r>
          </a:p>
          <a:p>
            <a:r>
              <a:rPr lang="en-US">
                <a:solidFill>
                  <a:srgbClr val="002060"/>
                </a:solidFill>
              </a:rPr>
              <a:t>   climate simulations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141413"/>
            <a:ext cx="5334000" cy="571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0964" name="Rectangle 16"/>
          <p:cNvSpPr>
            <a:spLocks noChangeArrowheads="1"/>
          </p:cNvSpPr>
          <p:nvPr/>
        </p:nvSpPr>
        <p:spPr bwMode="auto">
          <a:xfrm>
            <a:off x="457200" y="5791200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S. Ničković, G. Pejanović,  </a:t>
            </a:r>
          </a:p>
          <a:p>
            <a:r>
              <a:rPr lang="en-US">
                <a:solidFill>
                  <a:srgbClr val="002060"/>
                </a:solidFill>
              </a:rPr>
              <a:t>V. Djurdjević, M.Vujadinović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8600" y="2743200"/>
            <a:ext cx="3124200" cy="2578100"/>
            <a:chOff x="457200" y="2590799"/>
            <a:chExt cx="3124200" cy="2577465"/>
          </a:xfrm>
        </p:grpSpPr>
        <p:pic>
          <p:nvPicPr>
            <p:cNvPr id="40970" name="Picture 3" descr="integrisan"/>
            <p:cNvPicPr>
              <a:picLocks noChangeAspect="1" noChangeArrowheads="1"/>
            </p:cNvPicPr>
            <p:nvPr/>
          </p:nvPicPr>
          <p:blipFill>
            <a:blip r:embed="rId4"/>
            <a:srcRect l="38368" b="19209"/>
            <a:stretch>
              <a:fillRect/>
            </a:stretch>
          </p:blipFill>
          <p:spPr bwMode="auto">
            <a:xfrm>
              <a:off x="457200" y="2590799"/>
              <a:ext cx="3124200" cy="2577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1" name="TextBox 20"/>
            <p:cNvSpPr txBox="1">
              <a:spLocks noChangeArrowheads="1"/>
            </p:cNvSpPr>
            <p:nvPr/>
          </p:nvSpPr>
          <p:spPr bwMode="auto">
            <a:xfrm>
              <a:off x="1752600" y="2590800"/>
              <a:ext cx="180530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</a:rPr>
                <a:t>integrated system</a:t>
              </a: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1600200" y="2667000"/>
            <a:ext cx="2209800" cy="533400"/>
          </a:xfrm>
          <a:prstGeom prst="rightArrow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Chevron 17"/>
          <p:cNvSpPr>
            <a:spLocks noChangeArrowheads="1"/>
          </p:cNvSpPr>
          <p:nvPr/>
        </p:nvSpPr>
        <p:spPr bwMode="auto">
          <a:xfrm>
            <a:off x="214313" y="1285875"/>
            <a:ext cx="285750" cy="214313"/>
          </a:xfrm>
          <a:prstGeom prst="chevron">
            <a:avLst>
              <a:gd name="adj" fmla="val 50000"/>
            </a:avLst>
          </a:prstGeom>
          <a:solidFill>
            <a:srgbClr val="FFE07D"/>
          </a:solidFill>
          <a:ln w="25400">
            <a:noFill/>
            <a:miter lim="800000"/>
            <a:headEnd/>
            <a:tailEnd/>
          </a:ln>
          <a:effectLst>
            <a:outerShdw blurRad="63500" dist="38100" dir="16200000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9400" y="381000"/>
            <a:ext cx="785813" cy="214313"/>
            <a:chOff x="457200" y="381000"/>
            <a:chExt cx="631581" cy="152400"/>
          </a:xfrm>
          <a:solidFill>
            <a:schemeClr val="accent1"/>
          </a:solidFill>
        </p:grpSpPr>
        <p:sp>
          <p:nvSpPr>
            <p:cNvPr id="20" name="Chevron 19"/>
            <p:cNvSpPr/>
            <p:nvPr/>
          </p:nvSpPr>
          <p:spPr>
            <a:xfrm>
              <a:off x="837424" y="381000"/>
              <a:ext cx="251357" cy="152400"/>
            </a:xfrm>
            <a:prstGeom prst="chevron">
              <a:avLst/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entagon 20"/>
            <p:cNvSpPr/>
            <p:nvPr/>
          </p:nvSpPr>
          <p:spPr>
            <a:xfrm>
              <a:off x="457200" y="381000"/>
              <a:ext cx="417226" cy="152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0972" name="Rectangle 4"/>
          <p:cNvSpPr>
            <a:spLocks noChangeArrowheads="1"/>
          </p:cNvSpPr>
          <p:nvPr/>
        </p:nvSpPr>
        <p:spPr bwMode="auto">
          <a:xfrm>
            <a:off x="1220788" y="241300"/>
            <a:ext cx="652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376092"/>
                </a:solidFill>
              </a:rPr>
              <a:t>Hydrology component - </a:t>
            </a:r>
            <a:r>
              <a:rPr lang="en-US" sz="2400" b="1" dirty="0">
                <a:solidFill>
                  <a:srgbClr val="F5A413"/>
                </a:solidFill>
              </a:rPr>
              <a:t>HYPROM</a:t>
            </a:r>
            <a:r>
              <a:rPr lang="en-US" sz="2400" b="1" dirty="0">
                <a:solidFill>
                  <a:srgbClr val="376092"/>
                </a:solidFill>
              </a:rPr>
              <a:t>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31448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943600" y="609600"/>
            <a:ext cx="3048000" cy="2362200"/>
            <a:chOff x="457200" y="1524000"/>
            <a:chExt cx="3429000" cy="2214563"/>
          </a:xfrm>
        </p:grpSpPr>
        <p:pic>
          <p:nvPicPr>
            <p:cNvPr id="43030" name="Picture 8" descr="veliki850_06UTC01111990_new"/>
            <p:cNvPicPr>
              <a:picLocks noChangeAspect="1" noChangeArrowheads="1"/>
            </p:cNvPicPr>
            <p:nvPr/>
          </p:nvPicPr>
          <p:blipFill>
            <a:blip r:embed="rId4"/>
            <a:srcRect l="3815" t="10188" r="4648" b="13226"/>
            <a:stretch>
              <a:fillRect/>
            </a:stretch>
          </p:blipFill>
          <p:spPr bwMode="auto">
            <a:xfrm>
              <a:off x="457200" y="1524000"/>
              <a:ext cx="3429000" cy="2214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31" name="Rectangle 39"/>
            <p:cNvSpPr>
              <a:spLocks noChangeArrowheads="1"/>
            </p:cNvSpPr>
            <p:nvPr/>
          </p:nvSpPr>
          <p:spPr bwMode="auto">
            <a:xfrm>
              <a:off x="609005" y="1753195"/>
              <a:ext cx="2291358" cy="544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>
                  <a:solidFill>
                    <a:schemeClr val="bg1"/>
                  </a:solidFill>
                  <a:ea typeface="Times New Roman" charset="0"/>
                  <a:cs typeface="Times New Roman" charset="0"/>
                </a:rPr>
                <a:t>T and V at 850 hPa,</a:t>
              </a:r>
            </a:p>
            <a:p>
              <a:r>
                <a:rPr lang="en-GB" sz="1600" b="1">
                  <a:solidFill>
                    <a:schemeClr val="bg1"/>
                  </a:solidFill>
                  <a:ea typeface="Times New Roman" charset="0"/>
                  <a:cs typeface="Times New Roman" charset="0"/>
                </a:rPr>
                <a:t>1Nov1990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200400" y="609600"/>
            <a:ext cx="2743200" cy="2286000"/>
            <a:chOff x="2016" y="384"/>
            <a:chExt cx="1728" cy="1440"/>
          </a:xfrm>
        </p:grpSpPr>
        <p:pic>
          <p:nvPicPr>
            <p:cNvPr id="43028" name="Picture 10" descr="acp_10days_slo4km"/>
            <p:cNvPicPr>
              <a:picLocks noChangeAspect="1" noChangeArrowheads="1"/>
            </p:cNvPicPr>
            <p:nvPr/>
          </p:nvPicPr>
          <p:blipFill>
            <a:blip r:embed="rId5"/>
            <a:srcRect l="9325" t="7719" r="4889" b="10135"/>
            <a:stretch>
              <a:fillRect/>
            </a:stretch>
          </p:blipFill>
          <p:spPr bwMode="auto">
            <a:xfrm>
              <a:off x="2016" y="384"/>
              <a:ext cx="1728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9" name="Rectangle 40"/>
            <p:cNvSpPr>
              <a:spLocks noChangeArrowheads="1"/>
            </p:cNvSpPr>
            <p:nvPr/>
          </p:nvSpPr>
          <p:spPr bwMode="auto">
            <a:xfrm>
              <a:off x="2064" y="1400"/>
              <a:ext cx="14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b="1">
                  <a:solidFill>
                    <a:srgbClr val="002060"/>
                  </a:solidFill>
                  <a:ea typeface="Times New Roman" charset="0"/>
                  <a:cs typeface="Times New Roman" charset="0"/>
                </a:rPr>
                <a:t>acc. rainfall </a:t>
              </a:r>
            </a:p>
            <a:p>
              <a:pPr algn="r"/>
              <a:r>
                <a:rPr lang="en-GB" b="1">
                  <a:solidFill>
                    <a:srgbClr val="002060"/>
                  </a:solidFill>
                  <a:ea typeface="Times New Roman" charset="0"/>
                  <a:cs typeface="Times New Roman" charset="0"/>
                </a:rPr>
                <a:t>26 Oct – 6 Nov1990</a:t>
              </a:r>
            </a:p>
          </p:txBody>
        </p:sp>
      </p:grpSp>
      <p:sp>
        <p:nvSpPr>
          <p:cNvPr id="43014" name="Rectangle 23"/>
          <p:cNvSpPr>
            <a:spLocks noChangeArrowheads="1"/>
          </p:cNvSpPr>
          <p:nvPr/>
        </p:nvSpPr>
        <p:spPr bwMode="auto">
          <a:xfrm>
            <a:off x="533400" y="609600"/>
            <a:ext cx="2697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50000"/>
              </a:spcBef>
            </a:pPr>
            <a:r>
              <a:rPr lang="en-US" sz="2000" b="1">
                <a:solidFill>
                  <a:srgbClr val="F5A413"/>
                </a:solidFill>
              </a:rPr>
              <a:t>26/10 – 6/11 1990</a:t>
            </a:r>
            <a:endParaRPr lang="en-US">
              <a:solidFill>
                <a:srgbClr val="F5A413"/>
              </a:solidFill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219200" y="2971800"/>
            <a:ext cx="3657600" cy="3736975"/>
            <a:chOff x="1143001" y="3369000"/>
            <a:chExt cx="3428999" cy="3339577"/>
          </a:xfrm>
        </p:grpSpPr>
        <p:pic>
          <p:nvPicPr>
            <p:cNvPr id="43025" name="Picture 6" descr="acc_precip_10day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5400" y="3505200"/>
              <a:ext cx="3276600" cy="306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6" name="TextBox 24"/>
            <p:cNvSpPr txBox="1">
              <a:spLocks noChangeArrowheads="1"/>
            </p:cNvSpPr>
            <p:nvPr/>
          </p:nvSpPr>
          <p:spPr bwMode="auto">
            <a:xfrm rot="-5400000">
              <a:off x="-147576" y="4659577"/>
              <a:ext cx="288893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</a:rPr>
                <a:t>accumulated precipitation (mm)</a:t>
              </a:r>
            </a:p>
          </p:txBody>
        </p:sp>
        <p:sp>
          <p:nvSpPr>
            <p:cNvPr id="43027" name="TextBox 25"/>
            <p:cNvSpPr txBox="1">
              <a:spLocks noChangeArrowheads="1"/>
            </p:cNvSpPr>
            <p:nvPr/>
          </p:nvSpPr>
          <p:spPr bwMode="auto">
            <a:xfrm>
              <a:off x="2209800" y="6400800"/>
              <a:ext cx="1604927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</a:rPr>
                <a:t>forecast hour (h)</a:t>
              </a: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876800" y="3200400"/>
            <a:ext cx="3979863" cy="3508375"/>
            <a:chOff x="5181600" y="3581400"/>
            <a:chExt cx="3446971" cy="3127177"/>
          </a:xfrm>
        </p:grpSpPr>
        <p:pic>
          <p:nvPicPr>
            <p:cNvPr id="43022" name="Picture 7" descr="discharg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34000" y="3581400"/>
              <a:ext cx="3294571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3" name="TextBox 27"/>
            <p:cNvSpPr txBox="1">
              <a:spLocks noChangeArrowheads="1"/>
            </p:cNvSpPr>
            <p:nvPr/>
          </p:nvSpPr>
          <p:spPr bwMode="auto">
            <a:xfrm>
              <a:off x="6477000" y="6400800"/>
              <a:ext cx="1604927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</a:rPr>
                <a:t>forecast hour (h)</a:t>
              </a:r>
            </a:p>
          </p:txBody>
        </p:sp>
        <p:sp>
          <p:nvSpPr>
            <p:cNvPr id="43024" name="TextBox 35"/>
            <p:cNvSpPr txBox="1">
              <a:spLocks noChangeArrowheads="1"/>
            </p:cNvSpPr>
            <p:nvPr/>
          </p:nvSpPr>
          <p:spPr bwMode="auto">
            <a:xfrm rot="-5400000">
              <a:off x="4260515" y="4807285"/>
              <a:ext cx="214994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</a:rPr>
                <a:t>river discharge (m^3/s)</a:t>
              </a:r>
            </a:p>
          </p:txBody>
        </p:sp>
      </p:grpSp>
      <p:sp>
        <p:nvSpPr>
          <p:cNvPr id="43017" name="TextBox 45"/>
          <p:cNvSpPr txBox="1">
            <a:spLocks noChangeArrowheads="1"/>
          </p:cNvSpPr>
          <p:nvPr/>
        </p:nvSpPr>
        <p:spPr bwMode="auto">
          <a:xfrm rot="-5400000">
            <a:off x="-732631" y="4695031"/>
            <a:ext cx="2749550" cy="369888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model vs. observations</a:t>
            </a:r>
          </a:p>
        </p:txBody>
      </p:sp>
      <p:sp>
        <p:nvSpPr>
          <p:cNvPr id="43018" name="TextBox 46"/>
          <p:cNvSpPr txBox="1">
            <a:spLocks noChangeArrowheads="1"/>
          </p:cNvSpPr>
          <p:nvPr/>
        </p:nvSpPr>
        <p:spPr bwMode="auto">
          <a:xfrm>
            <a:off x="5029200" y="228600"/>
            <a:ext cx="1479550" cy="369888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NMM model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1752600" y="1524000"/>
            <a:ext cx="22860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752600" y="1828800"/>
            <a:ext cx="54102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214282" y="357166"/>
            <a:ext cx="785813" cy="214313"/>
            <a:chOff x="457200" y="381000"/>
            <a:chExt cx="631581" cy="152400"/>
          </a:xfrm>
          <a:solidFill>
            <a:schemeClr val="accent1"/>
          </a:solidFill>
        </p:grpSpPr>
        <p:sp>
          <p:nvSpPr>
            <p:cNvPr id="29" name="Chevron 28"/>
            <p:cNvSpPr/>
            <p:nvPr/>
          </p:nvSpPr>
          <p:spPr>
            <a:xfrm>
              <a:off x="837424" y="381000"/>
              <a:ext cx="251357" cy="152400"/>
            </a:xfrm>
            <a:prstGeom prst="chevron">
              <a:avLst/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Pentagon 29"/>
            <p:cNvSpPr/>
            <p:nvPr/>
          </p:nvSpPr>
          <p:spPr>
            <a:xfrm>
              <a:off x="457200" y="381000"/>
              <a:ext cx="417226" cy="152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033" name="Rectangle 4"/>
          <p:cNvSpPr>
            <a:spLocks noChangeArrowheads="1"/>
          </p:cNvSpPr>
          <p:nvPr/>
        </p:nvSpPr>
        <p:spPr bwMode="auto">
          <a:xfrm>
            <a:off x="1020763" y="241300"/>
            <a:ext cx="2919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376092"/>
                </a:solidFill>
              </a:rPr>
              <a:t>Savinja (Slovenia)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381000" y="571500"/>
            <a:ext cx="3352800" cy="546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>
                <a:solidFill>
                  <a:srgbClr val="17375E"/>
                </a:solidFill>
              </a:rPr>
              <a:t>Land Surface </a:t>
            </a:r>
            <a:r>
              <a:rPr lang="en-US" sz="2800" dirty="0" err="1">
                <a:solidFill>
                  <a:srgbClr val="17375E"/>
                </a:solidFill>
              </a:rPr>
              <a:t>Modelling</a:t>
            </a:r>
            <a:endParaRPr lang="en-US" sz="3200" dirty="0">
              <a:solidFill>
                <a:srgbClr val="17375E"/>
              </a:solidFill>
            </a:endParaRPr>
          </a:p>
        </p:txBody>
      </p:sp>
      <p:sp>
        <p:nvSpPr>
          <p:cNvPr id="19460" name="Text Box 34"/>
          <p:cNvSpPr txBox="1">
            <a:spLocks noChangeArrowheads="1"/>
          </p:cNvSpPr>
          <p:nvPr/>
        </p:nvSpPr>
        <p:spPr bwMode="auto">
          <a:xfrm>
            <a:off x="6130925" y="698500"/>
            <a:ext cx="286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376092"/>
                </a:solidFill>
              </a:rPr>
              <a:t>Sensitivity to soil type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214438"/>
            <a:ext cx="5005388" cy="5113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117600"/>
            <a:ext cx="3759200" cy="2973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63" name="Rectangle 31"/>
          <p:cNvSpPr>
            <a:spLocks noChangeArrowheads="1"/>
          </p:cNvSpPr>
          <p:nvPr/>
        </p:nvSpPr>
        <p:spPr bwMode="auto">
          <a:xfrm>
            <a:off x="7848600" y="2438400"/>
            <a:ext cx="762000" cy="1524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Rectangle 32"/>
          <p:cNvSpPr>
            <a:spLocks noChangeArrowheads="1"/>
          </p:cNvSpPr>
          <p:nvPr/>
        </p:nvSpPr>
        <p:spPr bwMode="auto">
          <a:xfrm>
            <a:off x="7848600" y="3124200"/>
            <a:ext cx="685800" cy="1524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Group 4"/>
          <p:cNvGraphicFramePr>
            <a:graphicFrameLocks noGrp="1"/>
          </p:cNvGraphicFramePr>
          <p:nvPr>
            <p:ph/>
          </p:nvPr>
        </p:nvGraphicFramePr>
        <p:xfrm>
          <a:off x="5334000" y="4343400"/>
          <a:ext cx="3581400" cy="2210118"/>
        </p:xfrm>
        <a:graphic>
          <a:graphicData uri="http://schemas.openxmlformats.org/drawingml/2006/table">
            <a:tbl>
              <a:tblPr/>
              <a:tblGrid>
                <a:gridCol w="1295400"/>
                <a:gridCol w="1143000"/>
                <a:gridCol w="1143000"/>
              </a:tblGrid>
              <a:tr h="554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parameter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Clay Loam (09)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Bedrock (15)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sat. diffusivity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0.113 x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0.136 x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-3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sat. conductivity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2.45 x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-6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1.41 x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porosity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0.465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0.20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CH constant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8.17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2.79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1" name="Rectangle 33"/>
          <p:cNvSpPr>
            <a:spLocks noChangeArrowheads="1"/>
          </p:cNvSpPr>
          <p:nvPr/>
        </p:nvSpPr>
        <p:spPr bwMode="auto">
          <a:xfrm>
            <a:off x="5257800" y="4953000"/>
            <a:ext cx="3733800" cy="9144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47"/>
          <p:cNvGrpSpPr>
            <a:grpSpLocks/>
          </p:cNvGrpSpPr>
          <p:nvPr/>
        </p:nvGrpSpPr>
        <p:grpSpPr bwMode="auto">
          <a:xfrm>
            <a:off x="279400" y="381000"/>
            <a:ext cx="785813" cy="214313"/>
            <a:chOff x="457200" y="381000"/>
            <a:chExt cx="631581" cy="152400"/>
          </a:xfrm>
          <a:solidFill>
            <a:schemeClr val="accent1"/>
          </a:solidFill>
        </p:grpSpPr>
        <p:sp>
          <p:nvSpPr>
            <p:cNvPr id="16" name="Chevron 15"/>
            <p:cNvSpPr/>
            <p:nvPr/>
          </p:nvSpPr>
          <p:spPr>
            <a:xfrm>
              <a:off x="837424" y="381000"/>
              <a:ext cx="251357" cy="152400"/>
            </a:xfrm>
            <a:prstGeom prst="chevron">
              <a:avLst/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Pentagon 17"/>
            <p:cNvSpPr/>
            <p:nvPr/>
          </p:nvSpPr>
          <p:spPr>
            <a:xfrm>
              <a:off x="457200" y="381000"/>
              <a:ext cx="417226" cy="152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220788" y="241300"/>
            <a:ext cx="652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376092"/>
                </a:solidFill>
              </a:rPr>
              <a:t>Hydrology component - </a:t>
            </a:r>
            <a:r>
              <a:rPr lang="en-US" sz="2400" b="1" dirty="0">
                <a:solidFill>
                  <a:srgbClr val="F5A413"/>
                </a:solidFill>
              </a:rPr>
              <a:t>HYPROM</a:t>
            </a:r>
            <a:r>
              <a:rPr lang="en-US" sz="2400" b="1" dirty="0">
                <a:solidFill>
                  <a:srgbClr val="376092"/>
                </a:solidFill>
              </a:rPr>
              <a:t>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990600" y="228600"/>
            <a:ext cx="279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Morača (Montenegro)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/>
          <a:srcRect l="31226" t="26181" r="27142" b="26691"/>
          <a:stretch>
            <a:fillRect/>
          </a:stretch>
        </p:blipFill>
        <p:spPr bwMode="auto">
          <a:xfrm>
            <a:off x="6705600" y="228600"/>
            <a:ext cx="2057400" cy="2314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0" name="Rectangle 14"/>
          <p:cNvSpPr>
            <a:spLocks noChangeArrowheads="1"/>
          </p:cNvSpPr>
          <p:nvPr/>
        </p:nvSpPr>
        <p:spPr bwMode="auto">
          <a:xfrm>
            <a:off x="4214813" y="1071563"/>
            <a:ext cx="2514600" cy="11080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E6AF00"/>
                </a:solidFill>
                <a:sym typeface="Arial" charset="0"/>
              </a:rPr>
              <a:t>HYPROM</a:t>
            </a:r>
            <a:r>
              <a:rPr lang="en-US" b="1">
                <a:sym typeface="Arial" charset="0"/>
              </a:rPr>
              <a:t> </a:t>
            </a:r>
            <a:r>
              <a:rPr lang="en-US" b="1">
                <a:solidFill>
                  <a:srgbClr val="002060"/>
                </a:solidFill>
                <a:sym typeface="Arial" charset="0"/>
              </a:rPr>
              <a:t>- </a:t>
            </a:r>
            <a:r>
              <a:rPr lang="en-US" sz="1600" b="1">
                <a:solidFill>
                  <a:srgbClr val="002060"/>
                </a:solidFill>
                <a:sym typeface="Arial" charset="0"/>
              </a:rPr>
              <a:t>example of dynamical treatment of surface runoff after heavy rains</a:t>
            </a:r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45061" name="TextBox 19"/>
          <p:cNvSpPr txBox="1">
            <a:spLocks noChangeArrowheads="1"/>
          </p:cNvSpPr>
          <p:nvPr/>
        </p:nvSpPr>
        <p:spPr bwMode="auto">
          <a:xfrm rot="-5400000">
            <a:off x="-1358106" y="3415506"/>
            <a:ext cx="339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elevation (cm) and stream lines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33400" y="1066800"/>
            <a:ext cx="3698875" cy="2590800"/>
            <a:chOff x="533400" y="1066800"/>
            <a:chExt cx="3698178" cy="2590799"/>
          </a:xfrm>
        </p:grpSpPr>
        <p:pic>
          <p:nvPicPr>
            <p:cNvPr id="45073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1066800"/>
              <a:ext cx="3698178" cy="25907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5074" name="TextBox 20"/>
            <p:cNvSpPr txBox="1">
              <a:spLocks noChangeArrowheads="1"/>
            </p:cNvSpPr>
            <p:nvPr/>
          </p:nvSpPr>
          <p:spPr bwMode="auto">
            <a:xfrm>
              <a:off x="2514600" y="1295400"/>
              <a:ext cx="14414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</a:rPr>
                <a:t>05. feb. 2003.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33400" y="3810000"/>
            <a:ext cx="3675063" cy="2590800"/>
            <a:chOff x="533400" y="3810000"/>
            <a:chExt cx="3674296" cy="2590800"/>
          </a:xfrm>
        </p:grpSpPr>
        <p:pic>
          <p:nvPicPr>
            <p:cNvPr id="4507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3810000"/>
              <a:ext cx="3674296" cy="2590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5072" name="TextBox 21"/>
            <p:cNvSpPr txBox="1">
              <a:spLocks noChangeArrowheads="1"/>
            </p:cNvSpPr>
            <p:nvPr/>
          </p:nvSpPr>
          <p:spPr bwMode="auto">
            <a:xfrm>
              <a:off x="2514600" y="4038600"/>
              <a:ext cx="14414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</a:rPr>
                <a:t>07. feb. 2003.</a:t>
              </a:r>
            </a:p>
          </p:txBody>
        </p:sp>
      </p:grpSp>
      <p:sp>
        <p:nvSpPr>
          <p:cNvPr id="45064" name="TextBox 24"/>
          <p:cNvSpPr txBox="1">
            <a:spLocks noChangeArrowheads="1"/>
          </p:cNvSpPr>
          <p:nvPr/>
        </p:nvSpPr>
        <p:spPr bwMode="auto">
          <a:xfrm>
            <a:off x="5715000" y="2590800"/>
            <a:ext cx="3082925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002060"/>
                </a:solidFill>
              </a:rPr>
              <a:t>discharge (m^3/s) at </a:t>
            </a:r>
          </a:p>
          <a:p>
            <a:pPr algn="r"/>
            <a:r>
              <a:rPr lang="en-US" b="1">
                <a:solidFill>
                  <a:srgbClr val="002060"/>
                </a:solidFill>
              </a:rPr>
              <a:t>Podgorica </a:t>
            </a:r>
            <a:r>
              <a:rPr lang="en-US">
                <a:solidFill>
                  <a:srgbClr val="002060"/>
                </a:solidFill>
              </a:rPr>
              <a:t>measuring point 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343400" y="3200400"/>
            <a:ext cx="4648200" cy="3429000"/>
            <a:chOff x="4343400" y="3393141"/>
            <a:chExt cx="4267200" cy="3160059"/>
          </a:xfrm>
        </p:grpSpPr>
        <p:pic>
          <p:nvPicPr>
            <p:cNvPr id="45068" name="Picture 13"/>
            <p:cNvPicPr>
              <a:picLocks noChangeAspect="1" noChangeArrowheads="1"/>
            </p:cNvPicPr>
            <p:nvPr/>
          </p:nvPicPr>
          <p:blipFill>
            <a:blip r:embed="rId6"/>
            <a:srcRect l="4688" t="13441" r="7813" b="9314"/>
            <a:stretch>
              <a:fillRect/>
            </a:stretch>
          </p:blipFill>
          <p:spPr bwMode="auto">
            <a:xfrm>
              <a:off x="4343400" y="3393141"/>
              <a:ext cx="4267200" cy="31600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5069" name="TextBox 25"/>
            <p:cNvSpPr txBox="1">
              <a:spLocks noChangeArrowheads="1"/>
            </p:cNvSpPr>
            <p:nvPr/>
          </p:nvSpPr>
          <p:spPr bwMode="auto">
            <a:xfrm>
              <a:off x="4724400" y="3733800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</a:rPr>
                <a:t>year 2003</a:t>
              </a:r>
            </a:p>
          </p:txBody>
        </p:sp>
        <p:sp>
          <p:nvSpPr>
            <p:cNvPr id="45070" name="Rectangle 26"/>
            <p:cNvSpPr>
              <a:spLocks noChangeArrowheads="1"/>
            </p:cNvSpPr>
            <p:nvPr/>
          </p:nvSpPr>
          <p:spPr bwMode="auto">
            <a:xfrm>
              <a:off x="4724400" y="3505200"/>
              <a:ext cx="24785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</a:rPr>
                <a:t>model vs. measurements</a:t>
              </a:r>
            </a:p>
          </p:txBody>
        </p:sp>
      </p:grpSp>
      <p:sp>
        <p:nvSpPr>
          <p:cNvPr id="29" name="Bent-Up Arrow 28"/>
          <p:cNvSpPr/>
          <p:nvPr/>
        </p:nvSpPr>
        <p:spPr>
          <a:xfrm rot="5400000" flipV="1">
            <a:off x="4376738" y="2124075"/>
            <a:ext cx="533400" cy="571500"/>
          </a:xfrm>
          <a:prstGeom prst="bentUpArrow">
            <a:avLst>
              <a:gd name="adj1" fmla="val 25000"/>
              <a:gd name="adj2" fmla="val 22619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214282" y="357166"/>
            <a:ext cx="785813" cy="214313"/>
            <a:chOff x="457200" y="381000"/>
            <a:chExt cx="631581" cy="152400"/>
          </a:xfrm>
          <a:solidFill>
            <a:schemeClr val="accent1"/>
          </a:solidFill>
        </p:grpSpPr>
        <p:sp>
          <p:nvSpPr>
            <p:cNvPr id="24" name="Chevron 23"/>
            <p:cNvSpPr/>
            <p:nvPr/>
          </p:nvSpPr>
          <p:spPr>
            <a:xfrm>
              <a:off x="837424" y="381000"/>
              <a:ext cx="251357" cy="152400"/>
            </a:xfrm>
            <a:prstGeom prst="chevron">
              <a:avLst/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entagon 27"/>
            <p:cNvSpPr/>
            <p:nvPr/>
          </p:nvSpPr>
          <p:spPr>
            <a:xfrm>
              <a:off x="457200" y="381000"/>
              <a:ext cx="417226" cy="152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1676400"/>
            <a:ext cx="2166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7375E"/>
                </a:solidFill>
              </a:rPr>
              <a:t>Recommendation </a:t>
            </a:r>
            <a:r>
              <a:rPr lang="en-US" dirty="0" smtClean="0">
                <a:solidFill>
                  <a:srgbClr val="17375E"/>
                </a:solidFill>
              </a:rPr>
              <a:t>for</a:t>
            </a:r>
          </a:p>
          <a:p>
            <a:r>
              <a:rPr lang="en-US" dirty="0" smtClean="0">
                <a:solidFill>
                  <a:srgbClr val="17375E"/>
                </a:solidFill>
              </a:rPr>
              <a:t> </a:t>
            </a:r>
            <a:r>
              <a:rPr lang="en-US" dirty="0">
                <a:solidFill>
                  <a:srgbClr val="17375E"/>
                </a:solidFill>
              </a:rPr>
              <a:t>further work 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549275"/>
            <a:ext cx="4945063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50825" y="4292600"/>
            <a:ext cx="2266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 b="1">
                <a:ea typeface="Times New Roman" charset="0"/>
                <a:cs typeface="Times New Roman" charset="0"/>
              </a:rPr>
              <a:t>New snow melting parametrization</a:t>
            </a:r>
            <a:endParaRPr lang="en-US" sz="600"/>
          </a:p>
          <a:p>
            <a:pPr eaLnBrk="0" hangingPunct="0"/>
            <a:endParaRPr lang="en-US"/>
          </a:p>
        </p:txBody>
      </p:sp>
      <p:sp>
        <p:nvSpPr>
          <p:cNvPr id="36078" name="Rectangle 238"/>
          <p:cNvSpPr>
            <a:spLocks noChangeArrowheads="1"/>
          </p:cNvSpPr>
          <p:nvPr/>
        </p:nvSpPr>
        <p:spPr bwMode="auto">
          <a:xfrm>
            <a:off x="6948488" y="3789363"/>
            <a:ext cx="1965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 b="1">
                <a:ea typeface="Times New Roman" charset="0"/>
                <a:cs typeface="Times New Roman" charset="0"/>
              </a:rPr>
              <a:t>Natural conditions simulation</a:t>
            </a:r>
            <a:endParaRPr lang="en-US" sz="600"/>
          </a:p>
          <a:p>
            <a:pPr eaLnBrk="0" hangingPunct="0"/>
            <a:endParaRPr lang="en-US"/>
          </a:p>
        </p:txBody>
      </p:sp>
      <p:graphicFrame>
        <p:nvGraphicFramePr>
          <p:cNvPr id="36599" name="Group 759"/>
          <p:cNvGraphicFramePr>
            <a:graphicFrameLocks noGrp="1"/>
          </p:cNvGraphicFramePr>
          <p:nvPr/>
        </p:nvGraphicFramePr>
        <p:xfrm>
          <a:off x="323850" y="4724400"/>
          <a:ext cx="4392613" cy="1443870"/>
        </p:xfrm>
        <a:graphic>
          <a:graphicData uri="http://schemas.openxmlformats.org/drawingml/2006/table">
            <a:tbl>
              <a:tblPr/>
              <a:tblGrid>
                <a:gridCol w="725488"/>
                <a:gridCol w="642937"/>
                <a:gridCol w="431800"/>
                <a:gridCol w="463550"/>
                <a:gridCol w="463550"/>
                <a:gridCol w="463550"/>
                <a:gridCol w="431800"/>
                <a:gridCol w="412750"/>
                <a:gridCol w="357188"/>
              </a:tblGrid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Stations and year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Observed Mean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ME 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MAE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RMSE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CORR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CEFF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No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140.2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9.5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13.374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38.314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51.399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0.941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0.876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125.5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7.9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9.904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37.747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65.789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0.858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0.705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142.7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9.31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38.099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61.559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0.935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0.871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159.3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10.7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16.978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37.21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57.195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0.958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233.7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9.058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52.523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86.713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0.953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0.901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345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611" name="Group 771"/>
          <p:cNvGraphicFramePr>
            <a:graphicFrameLocks noGrp="1"/>
          </p:cNvGraphicFramePr>
          <p:nvPr/>
        </p:nvGraphicFramePr>
        <p:xfrm>
          <a:off x="4464050" y="4076700"/>
          <a:ext cx="4679950" cy="1443870"/>
        </p:xfrm>
        <a:graphic>
          <a:graphicData uri="http://schemas.openxmlformats.org/drawingml/2006/table">
            <a:tbl>
              <a:tblPr/>
              <a:tblGrid>
                <a:gridCol w="922338"/>
                <a:gridCol w="588962"/>
                <a:gridCol w="419100"/>
                <a:gridCol w="463550"/>
                <a:gridCol w="463550"/>
                <a:gridCol w="514350"/>
                <a:gridCol w="420688"/>
                <a:gridCol w="412750"/>
                <a:gridCol w="474662"/>
              </a:tblGrid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Stations and year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Mean Observed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ME 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MAE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RMSE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CORR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CEFF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No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140.2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5.7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7.972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63.056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80.218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0.864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0.698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125.3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8.1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10.124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48.737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81.144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0.818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0.55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142.8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8.522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44.921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68.29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0.925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0.841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Mor.Podg.09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159.3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13.9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22.119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50.595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70.416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0.943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0.864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363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Mor.Podg.10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233.7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2.9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6.748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68.405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105.127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0.924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0.854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345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Calibri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279400" y="381000"/>
            <a:ext cx="785813" cy="214313"/>
            <a:chOff x="457200" y="381000"/>
            <a:chExt cx="631581" cy="152400"/>
          </a:xfrm>
          <a:solidFill>
            <a:schemeClr val="accent1"/>
          </a:solidFill>
        </p:grpSpPr>
        <p:sp>
          <p:nvSpPr>
            <p:cNvPr id="14" name="Chevron 13"/>
            <p:cNvSpPr/>
            <p:nvPr/>
          </p:nvSpPr>
          <p:spPr>
            <a:xfrm>
              <a:off x="837424" y="381000"/>
              <a:ext cx="251357" cy="152400"/>
            </a:xfrm>
            <a:prstGeom prst="chevron">
              <a:avLst/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457200" y="381000"/>
              <a:ext cx="417226" cy="152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220788" y="241300"/>
            <a:ext cx="652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376092"/>
                </a:solidFill>
              </a:rPr>
              <a:t>Hydrology component - </a:t>
            </a:r>
            <a:r>
              <a:rPr lang="en-US" sz="2400" b="1" dirty="0">
                <a:solidFill>
                  <a:srgbClr val="F5A413"/>
                </a:solidFill>
              </a:rPr>
              <a:t>HYPROM</a:t>
            </a:r>
            <a:r>
              <a:rPr lang="en-US" sz="2400" b="1" dirty="0">
                <a:solidFill>
                  <a:srgbClr val="376092"/>
                </a:solidFill>
              </a:rPr>
              <a:t>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6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/>
          <a:p>
            <a:endParaRPr lang="en-US"/>
          </a:p>
        </p:txBody>
      </p:sp>
      <p:pic>
        <p:nvPicPr>
          <p:cNvPr id="49154" name="Picture Placeholder 9" descr="NWP-RHMSS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913" b="5913"/>
          <a:stretch>
            <a:fillRect/>
          </a:stretch>
        </p:blipFill>
        <p:spPr>
          <a:xfrm>
            <a:off x="0" y="20638"/>
            <a:ext cx="9144000" cy="625475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81354" y="5845176"/>
            <a:ext cx="8752743" cy="4302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Numerical Weather Models &amp; Products in use in RHMSS</a:t>
            </a:r>
            <a:endParaRPr lang="en-US" sz="32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rrowheads="1"/>
          </p:cNvPicPr>
          <p:nvPr/>
        </p:nvPicPr>
        <p:blipFill>
          <a:blip r:embed="rId3"/>
          <a:srcRect t="11533" r="7843" b="6702"/>
          <a:stretch>
            <a:fillRect/>
          </a:stretch>
        </p:blipFill>
        <p:spPr bwMode="auto">
          <a:xfrm>
            <a:off x="4495800" y="2819400"/>
            <a:ext cx="4495800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5105400" y="3048000"/>
            <a:ext cx="259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Buna bridge </a:t>
            </a:r>
            <a:r>
              <a:rPr lang="en-US">
                <a:solidFill>
                  <a:srgbClr val="002060"/>
                </a:solidFill>
              </a:rPr>
              <a:t>discharge</a:t>
            </a:r>
          </a:p>
        </p:txBody>
      </p:sp>
      <p:sp>
        <p:nvSpPr>
          <p:cNvPr id="47108" name="Rectangle 8"/>
          <p:cNvSpPr>
            <a:spLocks noChangeArrowheads="1"/>
          </p:cNvSpPr>
          <p:nvPr/>
        </p:nvSpPr>
        <p:spPr bwMode="auto">
          <a:xfrm>
            <a:off x="1066800" y="228600"/>
            <a:ext cx="807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642938">
              <a:buSzPct val="125000"/>
              <a:buFont typeface="Gill Sans" charset="0"/>
              <a:buNone/>
            </a:pPr>
            <a:r>
              <a:rPr lang="en-US" sz="2000" b="1">
                <a:solidFill>
                  <a:srgbClr val="0070C0"/>
                </a:solidFill>
                <a:sym typeface="Arial" charset="0"/>
              </a:rPr>
              <a:t>Extension of HYPROM to large basins and climate assessments</a:t>
            </a: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5105400" y="914400"/>
            <a:ext cx="3032125" cy="923925"/>
          </a:xfrm>
          <a:prstGeom prst="rect">
            <a:avLst/>
          </a:prstGeom>
          <a:noFill/>
          <a:ln w="222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  <a:sym typeface="Arial" charset="0"/>
              </a:rPr>
              <a:t>Danube basin </a:t>
            </a:r>
            <a:r>
              <a:rPr lang="en-US">
                <a:solidFill>
                  <a:srgbClr val="002060"/>
                </a:solidFill>
              </a:rPr>
              <a:t>experiment: </a:t>
            </a:r>
          </a:p>
          <a:p>
            <a:r>
              <a:rPr lang="en-US">
                <a:solidFill>
                  <a:srgbClr val="002060"/>
                </a:solidFill>
              </a:rPr>
              <a:t>first 24h 1inch precipitation </a:t>
            </a:r>
          </a:p>
          <a:p>
            <a:r>
              <a:rPr lang="en-US">
                <a:solidFill>
                  <a:srgbClr val="002060"/>
                </a:solidFill>
              </a:rPr>
              <a:t>over the whole domain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8600" y="3581400"/>
            <a:ext cx="4343400" cy="3048000"/>
            <a:chOff x="4648200" y="1295400"/>
            <a:chExt cx="4495800" cy="3090862"/>
          </a:xfrm>
        </p:grpSpPr>
        <p:pic>
          <p:nvPicPr>
            <p:cNvPr id="47117" name="Picture 3"/>
            <p:cNvPicPr>
              <a:picLocks noChangeAspect="1" noChangeArrowheads="1"/>
            </p:cNvPicPr>
            <p:nvPr/>
          </p:nvPicPr>
          <p:blipFill>
            <a:blip r:embed="rId4"/>
            <a:srcRect t="8977" r="700"/>
            <a:stretch>
              <a:fillRect/>
            </a:stretch>
          </p:blipFill>
          <p:spPr bwMode="auto">
            <a:xfrm>
              <a:off x="4648200" y="1295400"/>
              <a:ext cx="4495800" cy="30908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7118" name="TextBox 12"/>
            <p:cNvSpPr txBox="1">
              <a:spLocks noChangeArrowheads="1"/>
            </p:cNvSpPr>
            <p:nvPr/>
          </p:nvSpPr>
          <p:spPr bwMode="auto">
            <a:xfrm>
              <a:off x="4876800" y="1600200"/>
              <a:ext cx="1972784" cy="369332"/>
            </a:xfrm>
            <a:prstGeom prst="rect">
              <a:avLst/>
            </a:prstGeom>
            <a:solidFill>
              <a:schemeClr val="bg1">
                <a:alpha val="5882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02060"/>
                  </a:solidFill>
                </a:rPr>
                <a:t>at 237h of forecast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8600" y="609600"/>
            <a:ext cx="4343400" cy="3048000"/>
            <a:chOff x="228600" y="1295400"/>
            <a:chExt cx="4495800" cy="3084512"/>
          </a:xfrm>
        </p:grpSpPr>
        <p:pic>
          <p:nvPicPr>
            <p:cNvPr id="47115" name="Picture 4"/>
            <p:cNvPicPr>
              <a:picLocks noChangeAspect="1" noChangeArrowheads="1"/>
            </p:cNvPicPr>
            <p:nvPr/>
          </p:nvPicPr>
          <p:blipFill>
            <a:blip r:embed="rId5"/>
            <a:srcRect t="8994" r="491"/>
            <a:stretch>
              <a:fillRect/>
            </a:stretch>
          </p:blipFill>
          <p:spPr bwMode="auto">
            <a:xfrm>
              <a:off x="228600" y="1295400"/>
              <a:ext cx="4495800" cy="3084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7116" name="TextBox 11"/>
            <p:cNvSpPr txBox="1">
              <a:spLocks noChangeArrowheads="1"/>
            </p:cNvSpPr>
            <p:nvPr/>
          </p:nvSpPr>
          <p:spPr bwMode="auto">
            <a:xfrm>
              <a:off x="457200" y="1600200"/>
              <a:ext cx="1855764" cy="369332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02060"/>
                  </a:solidFill>
                </a:rPr>
                <a:t>at 24h of forecast</a:t>
              </a:r>
            </a:p>
          </p:txBody>
        </p:sp>
      </p:grpSp>
      <p:sp>
        <p:nvSpPr>
          <p:cNvPr id="47112" name="TextBox 15"/>
          <p:cNvSpPr txBox="1">
            <a:spLocks noChangeArrowheads="1"/>
          </p:cNvSpPr>
          <p:nvPr/>
        </p:nvSpPr>
        <p:spPr bwMode="auto">
          <a:xfrm>
            <a:off x="5410200" y="2286000"/>
            <a:ext cx="2967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Climate simulations </a:t>
            </a:r>
          </a:p>
          <a:p>
            <a:pPr algn="ctr"/>
            <a:r>
              <a:rPr lang="en-US">
                <a:solidFill>
                  <a:srgbClr val="002060"/>
                </a:solidFill>
              </a:rPr>
              <a:t>for Morača river 2020-2029</a:t>
            </a:r>
          </a:p>
        </p:txBody>
      </p:sp>
      <p:sp>
        <p:nvSpPr>
          <p:cNvPr id="17" name="Right Arrow 16"/>
          <p:cNvSpPr/>
          <p:nvPr/>
        </p:nvSpPr>
        <p:spPr>
          <a:xfrm rot="10800000">
            <a:off x="4578350" y="1230313"/>
            <a:ext cx="381000" cy="228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285720" y="357166"/>
            <a:ext cx="785813" cy="214313"/>
            <a:chOff x="457200" y="381000"/>
            <a:chExt cx="631581" cy="152400"/>
          </a:xfrm>
          <a:solidFill>
            <a:schemeClr val="accent1"/>
          </a:solidFill>
        </p:grpSpPr>
        <p:sp>
          <p:nvSpPr>
            <p:cNvPr id="19" name="Chevron 18"/>
            <p:cNvSpPr/>
            <p:nvPr/>
          </p:nvSpPr>
          <p:spPr>
            <a:xfrm>
              <a:off x="837424" y="381000"/>
              <a:ext cx="251357" cy="152400"/>
            </a:xfrm>
            <a:prstGeom prst="chevron">
              <a:avLst/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Pentagon 19"/>
            <p:cNvSpPr/>
            <p:nvPr/>
          </p:nvSpPr>
          <p:spPr>
            <a:xfrm>
              <a:off x="457200" y="381000"/>
              <a:ext cx="417226" cy="152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57200" y="228600"/>
            <a:ext cx="7086600" cy="457200"/>
            <a:chOff x="6019800" y="457200"/>
            <a:chExt cx="7086600" cy="685800"/>
          </a:xfrm>
        </p:grpSpPr>
        <p:sp>
          <p:nvSpPr>
            <p:cNvPr id="16" name="Rounded Rectangle 5"/>
            <p:cNvSpPr>
              <a:spLocks noChangeArrowheads="1"/>
            </p:cNvSpPr>
            <p:nvPr/>
          </p:nvSpPr>
          <p:spPr bwMode="auto">
            <a:xfrm>
              <a:off x="8450263" y="457200"/>
              <a:ext cx="4656137" cy="6858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latin typeface="Calibri" charset="0"/>
              </a:endParaRPr>
            </a:p>
          </p:txBody>
        </p:sp>
        <p:sp>
          <p:nvSpPr>
            <p:cNvPr id="78864" name="Chevron 8"/>
            <p:cNvSpPr>
              <a:spLocks noChangeArrowheads="1"/>
            </p:cNvSpPr>
            <p:nvPr/>
          </p:nvSpPr>
          <p:spPr bwMode="auto">
            <a:xfrm>
              <a:off x="6019800" y="457200"/>
              <a:ext cx="609600" cy="685800"/>
            </a:xfrm>
            <a:prstGeom prst="chevron">
              <a:avLst>
                <a:gd name="adj" fmla="val 50000"/>
              </a:avLst>
            </a:prstGeom>
            <a:solidFill>
              <a:srgbClr val="FFA74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14" name="Chevron 5"/>
            <p:cNvSpPr/>
            <p:nvPr/>
          </p:nvSpPr>
          <p:spPr bwMode="auto">
            <a:xfrm>
              <a:off x="6508750" y="457200"/>
              <a:ext cx="1087438" cy="685800"/>
            </a:xfrm>
            <a:prstGeom prst="chevron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051675" y="457200"/>
              <a:ext cx="1630363" cy="685800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78851" name="TextBox 6"/>
          <p:cNvSpPr txBox="1">
            <a:spLocks noChangeArrowheads="1"/>
          </p:cNvSpPr>
          <p:nvPr/>
        </p:nvSpPr>
        <p:spPr bwMode="auto">
          <a:xfrm>
            <a:off x="1219200" y="223838"/>
            <a:ext cx="7504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SEEVCCC Earth Climate Modeling System: NMMB</a:t>
            </a:r>
          </a:p>
        </p:txBody>
      </p:sp>
      <p:pic>
        <p:nvPicPr>
          <p:cNvPr id="78852" name="Picture 2" descr="C:\Users\Administrator\Desktop\ecmwfprec.gif"/>
          <p:cNvPicPr>
            <a:picLocks noChangeAspect="1" noChangeArrowheads="1"/>
          </p:cNvPicPr>
          <p:nvPr/>
        </p:nvPicPr>
        <p:blipFill>
          <a:blip r:embed="rId2"/>
          <a:srcRect t="25230"/>
          <a:stretch>
            <a:fillRect/>
          </a:stretch>
        </p:blipFill>
        <p:spPr bwMode="auto">
          <a:xfrm>
            <a:off x="3886200" y="4213225"/>
            <a:ext cx="52578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TextBox 16"/>
          <p:cNvSpPr txBox="1">
            <a:spLocks noChangeArrowheads="1"/>
          </p:cNvSpPr>
          <p:nvPr/>
        </p:nvSpPr>
        <p:spPr bwMode="auto">
          <a:xfrm>
            <a:off x="838200" y="838200"/>
            <a:ext cx="2268536" cy="92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</a:t>
            </a:r>
            <a:r>
              <a:rPr lang="en-US" b="1" dirty="0" smtClean="0">
                <a:solidFill>
                  <a:srgbClr val="002060"/>
                </a:solidFill>
              </a:rPr>
              <a:t>esults </a:t>
            </a:r>
            <a:r>
              <a:rPr lang="en-US" b="1" dirty="0">
                <a:solidFill>
                  <a:srgbClr val="002060"/>
                </a:solidFill>
              </a:rPr>
              <a:t>obtained with </a:t>
            </a:r>
          </a:p>
          <a:p>
            <a:r>
              <a:rPr lang="en-US" b="1" dirty="0">
                <a:solidFill>
                  <a:srgbClr val="002060"/>
                </a:solidFill>
              </a:rPr>
              <a:t>NMMB in SEEVCCC:</a:t>
            </a:r>
          </a:p>
          <a:p>
            <a:r>
              <a:rPr lang="en-US" b="1" dirty="0">
                <a:solidFill>
                  <a:srgbClr val="002060"/>
                </a:solidFill>
              </a:rPr>
              <a:t>global forecast</a:t>
            </a:r>
          </a:p>
        </p:txBody>
      </p:sp>
      <p:sp>
        <p:nvSpPr>
          <p:cNvPr id="78854" name="TextBox 17"/>
          <p:cNvSpPr txBox="1">
            <a:spLocks noChangeArrowheads="1"/>
          </p:cNvSpPr>
          <p:nvPr/>
        </p:nvSpPr>
        <p:spPr bwMode="auto">
          <a:xfrm>
            <a:off x="3213100" y="6280150"/>
            <a:ext cx="932909" cy="36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ECMWF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8855" name="TextBox 18"/>
          <p:cNvSpPr txBox="1">
            <a:spLocks noChangeArrowheads="1"/>
          </p:cNvSpPr>
          <p:nvPr/>
        </p:nvSpPr>
        <p:spPr bwMode="auto">
          <a:xfrm>
            <a:off x="152400" y="3429000"/>
            <a:ext cx="2612079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● </a:t>
            </a:r>
            <a:r>
              <a:rPr lang="en-US" dirty="0">
                <a:solidFill>
                  <a:srgbClr val="002060"/>
                </a:solidFill>
              </a:rPr>
              <a:t>SEEVCCC</a:t>
            </a:r>
            <a:r>
              <a:rPr lang="en-US" dirty="0" smtClean="0">
                <a:solidFill>
                  <a:srgbClr val="002060"/>
                </a:solidFill>
              </a:rPr>
              <a:t> perform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   10 days (global) forecast</a:t>
            </a:r>
          </a:p>
        </p:txBody>
      </p:sp>
      <p:sp>
        <p:nvSpPr>
          <p:cNvPr id="78856" name="TextBox 19"/>
          <p:cNvSpPr txBox="1">
            <a:spLocks noChangeArrowheads="1"/>
          </p:cNvSpPr>
          <p:nvPr/>
        </p:nvSpPr>
        <p:spPr bwMode="auto">
          <a:xfrm>
            <a:off x="152400" y="30480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002060"/>
                </a:solidFill>
              </a:rPr>
              <a:t>Future plans:</a:t>
            </a:r>
          </a:p>
        </p:txBody>
      </p:sp>
      <p:sp>
        <p:nvSpPr>
          <p:cNvPr id="78857" name="TextBox 20"/>
          <p:cNvSpPr txBox="1">
            <a:spLocks noChangeArrowheads="1"/>
          </p:cNvSpPr>
          <p:nvPr/>
        </p:nvSpPr>
        <p:spPr bwMode="auto">
          <a:xfrm>
            <a:off x="152400" y="4064000"/>
            <a:ext cx="2967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● </a:t>
            </a:r>
            <a:r>
              <a:rPr lang="en-US">
                <a:solidFill>
                  <a:srgbClr val="002060"/>
                </a:solidFill>
              </a:rPr>
              <a:t>testing model on regional</a:t>
            </a:r>
          </a:p>
          <a:p>
            <a:r>
              <a:rPr lang="en-US">
                <a:solidFill>
                  <a:srgbClr val="002060"/>
                </a:solidFill>
              </a:rPr>
              <a:t>   and local scales</a:t>
            </a:r>
          </a:p>
        </p:txBody>
      </p:sp>
      <p:sp>
        <p:nvSpPr>
          <p:cNvPr id="78858" name="TextBox 21"/>
          <p:cNvSpPr txBox="1">
            <a:spLocks noChangeArrowheads="1"/>
          </p:cNvSpPr>
          <p:nvPr/>
        </p:nvSpPr>
        <p:spPr bwMode="auto">
          <a:xfrm>
            <a:off x="152400" y="4673600"/>
            <a:ext cx="2479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● </a:t>
            </a:r>
            <a:r>
              <a:rPr lang="en-US" dirty="0">
                <a:solidFill>
                  <a:srgbClr val="002060"/>
                </a:solidFill>
              </a:rPr>
              <a:t>coupling with ocean,</a:t>
            </a:r>
          </a:p>
          <a:p>
            <a:r>
              <a:rPr lang="en-US" dirty="0">
                <a:solidFill>
                  <a:srgbClr val="002060"/>
                </a:solidFill>
              </a:rPr>
              <a:t>    aerosols, hydrology</a:t>
            </a:r>
          </a:p>
        </p:txBody>
      </p:sp>
      <p:sp>
        <p:nvSpPr>
          <p:cNvPr id="78859" name="TextBox 22"/>
          <p:cNvSpPr txBox="1">
            <a:spLocks noChangeArrowheads="1"/>
          </p:cNvSpPr>
          <p:nvPr/>
        </p:nvSpPr>
        <p:spPr bwMode="auto">
          <a:xfrm>
            <a:off x="155575" y="5181600"/>
            <a:ext cx="305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● </a:t>
            </a:r>
            <a:r>
              <a:rPr lang="en-US" dirty="0">
                <a:solidFill>
                  <a:srgbClr val="002060"/>
                </a:solidFill>
              </a:rPr>
              <a:t>perform seasonal forecast</a:t>
            </a:r>
          </a:p>
        </p:txBody>
      </p:sp>
      <p:sp>
        <p:nvSpPr>
          <p:cNvPr id="78860" name="TextBox 23"/>
          <p:cNvSpPr txBox="1">
            <a:spLocks noChangeArrowheads="1"/>
          </p:cNvSpPr>
          <p:nvPr/>
        </p:nvSpPr>
        <p:spPr bwMode="auto">
          <a:xfrm>
            <a:off x="152400" y="5562600"/>
            <a:ext cx="230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● </a:t>
            </a:r>
            <a:r>
              <a:rPr lang="en-US">
                <a:solidFill>
                  <a:srgbClr val="002060"/>
                </a:solidFill>
              </a:rPr>
              <a:t>climate projections</a:t>
            </a:r>
          </a:p>
        </p:txBody>
      </p:sp>
      <p:sp>
        <p:nvSpPr>
          <p:cNvPr id="78861" name="TextBox 24"/>
          <p:cNvSpPr txBox="1">
            <a:spLocks noChangeArrowheads="1"/>
          </p:cNvSpPr>
          <p:nvPr/>
        </p:nvSpPr>
        <p:spPr bwMode="auto">
          <a:xfrm>
            <a:off x="152400" y="5910263"/>
            <a:ext cx="849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● </a:t>
            </a:r>
            <a:r>
              <a:rPr lang="en-US">
                <a:solidFill>
                  <a:srgbClr val="002060"/>
                </a:solidFill>
              </a:rPr>
              <a:t>……</a:t>
            </a:r>
          </a:p>
        </p:txBody>
      </p:sp>
      <p:pic>
        <p:nvPicPr>
          <p:cNvPr id="78862" name="Picture 25" descr="NMMacp12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752475"/>
            <a:ext cx="495300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3213100" y="3417888"/>
            <a:ext cx="932909" cy="36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NMMB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4"/>
          <p:cNvSpPr>
            <a:spLocks noChangeArrowheads="1"/>
          </p:cNvSpPr>
          <p:nvPr/>
        </p:nvSpPr>
        <p:spPr bwMode="auto">
          <a:xfrm>
            <a:off x="762000" y="177800"/>
            <a:ext cx="7696200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8BC9"/>
                </a:solidFill>
                <a:latin typeface="Arial Narrow" charset="0"/>
              </a:rPr>
              <a:t>Operational Global Weather Forecast – 10 days</a:t>
            </a:r>
          </a:p>
        </p:txBody>
      </p:sp>
      <p:pic>
        <p:nvPicPr>
          <p:cNvPr id="6" name="Picture 5" descr="12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62553"/>
            <a:ext cx="69764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762000" y="177800"/>
            <a:ext cx="800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8BC9"/>
                </a:solidFill>
                <a:latin typeface="Arial Narrow" charset="0"/>
              </a:rPr>
              <a:t>Operational Global Weather Forecast – 10 days</a:t>
            </a:r>
          </a:p>
        </p:txBody>
      </p:sp>
      <p:pic>
        <p:nvPicPr>
          <p:cNvPr id="7" name="Picture 6" descr="2011mean20N90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4502150" cy="2711450"/>
          </a:xfrm>
          <a:prstGeom prst="rect">
            <a:avLst/>
          </a:prstGeom>
        </p:spPr>
      </p:pic>
      <p:pic>
        <p:nvPicPr>
          <p:cNvPr id="8" name="Picture 7" descr="2011mean20S20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50" y="3428999"/>
            <a:ext cx="4502150" cy="2711450"/>
          </a:xfrm>
          <a:prstGeom prst="rect">
            <a:avLst/>
          </a:prstGeom>
        </p:spPr>
      </p:pic>
      <p:pic>
        <p:nvPicPr>
          <p:cNvPr id="9" name="Picture 8" descr="2011mean90S20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8999"/>
            <a:ext cx="4502150" cy="2711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2875002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North hemisphere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944" y="5486400"/>
            <a:ext cx="1934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South hemisphere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8617" y="5486400"/>
            <a:ext cx="859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Tropics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08617" y="1371600"/>
            <a:ext cx="3408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NMMB </a:t>
            </a:r>
            <a:r>
              <a:rPr lang="en-US" b="1" dirty="0" smtClean="0">
                <a:solidFill>
                  <a:srgbClr val="002060"/>
                </a:solidFill>
              </a:rPr>
              <a:t>ACC score</a:t>
            </a:r>
            <a:r>
              <a:rPr lang="en-US" b="1" dirty="0" smtClean="0">
                <a:solidFill>
                  <a:srgbClr val="002060"/>
                </a:solidFill>
              </a:rPr>
              <a:t> for Z at 500 </a:t>
            </a:r>
            <a:r>
              <a:rPr lang="en-US" b="1" dirty="0" err="1" smtClean="0">
                <a:solidFill>
                  <a:srgbClr val="002060"/>
                </a:solidFill>
              </a:rPr>
              <a:t>hPa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1/1/2011 to 31/6/2011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62000" y="177800"/>
            <a:ext cx="815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8BC9"/>
                </a:solidFill>
                <a:latin typeface="Arial Narrow" charset="0"/>
              </a:rPr>
              <a:t>WMO RA VI-Europe RCC Network  SEEVCCC </a:t>
            </a:r>
            <a:r>
              <a:rPr lang="en-US" sz="2800" b="1">
                <a:solidFill>
                  <a:srgbClr val="008BC9"/>
                </a:solidFill>
                <a:latin typeface="Arial Narrow" charset="0"/>
              </a:rPr>
              <a:t>:</a:t>
            </a:r>
            <a:endParaRPr lang="en-US" sz="2800">
              <a:solidFill>
                <a:srgbClr val="008BC9"/>
              </a:solidFill>
              <a:latin typeface="Arial Narrow" charset="0"/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533400" y="129540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● 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Climate Data Node</a:t>
            </a:r>
            <a:endParaRPr lang="en-US" sz="2000">
              <a:solidFill>
                <a:srgbClr val="008BC9"/>
              </a:solidFill>
              <a:latin typeface="Arial Narrow" charset="0"/>
              <a:ea typeface="Arial" charset="0"/>
              <a:cs typeface="Arial" charset="0"/>
            </a:endParaRPr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533400" y="2514600"/>
            <a:ext cx="373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● Climate Monitoring Node </a:t>
            </a:r>
            <a:endParaRPr lang="en-US" sz="1600">
              <a:solidFill>
                <a:srgbClr val="008BC9"/>
              </a:solidFill>
              <a:latin typeface="Arial Narrow" charset="0"/>
              <a:ea typeface="Arial" charset="0"/>
              <a:cs typeface="Arial" charset="0"/>
            </a:endParaRPr>
          </a:p>
        </p:txBody>
      </p:sp>
      <p:sp>
        <p:nvSpPr>
          <p:cNvPr id="23558" name="Rectangle 10"/>
          <p:cNvSpPr>
            <a:spLocks noChangeArrowheads="1"/>
          </p:cNvSpPr>
          <p:nvPr/>
        </p:nvSpPr>
        <p:spPr bwMode="auto">
          <a:xfrm>
            <a:off x="533400" y="4724400"/>
            <a:ext cx="784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● Long Range Forecast Node</a:t>
            </a:r>
            <a:endParaRPr lang="en-US" sz="1600">
              <a:solidFill>
                <a:srgbClr val="008BC9"/>
              </a:solidFill>
              <a:latin typeface="Arial Narrow" charset="0"/>
              <a:ea typeface="Arial" charset="0"/>
              <a:cs typeface="Arial" charset="0"/>
            </a:endParaRPr>
          </a:p>
        </p:txBody>
      </p:sp>
      <p:sp>
        <p:nvSpPr>
          <p:cNvPr id="23559" name="Rectangle 12"/>
          <p:cNvSpPr>
            <a:spLocks noChangeArrowheads="1"/>
          </p:cNvSpPr>
          <p:nvPr/>
        </p:nvSpPr>
        <p:spPr bwMode="auto">
          <a:xfrm>
            <a:off x="838200" y="1676400"/>
            <a:ext cx="6980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Lead: KNMI/Netherlands (consortium member SEEVCCC/RHMS-Serbia)</a:t>
            </a:r>
          </a:p>
        </p:txBody>
      </p:sp>
      <p:sp>
        <p:nvSpPr>
          <p:cNvPr id="23560" name="Rectangle 13"/>
          <p:cNvSpPr>
            <a:spLocks noChangeArrowheads="1"/>
          </p:cNvSpPr>
          <p:nvPr/>
        </p:nvSpPr>
        <p:spPr bwMode="auto">
          <a:xfrm>
            <a:off x="838200" y="2895600"/>
            <a:ext cx="5654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Lead: DWD/Germany (participate SEEVCCC/RHMS-Serbia)</a:t>
            </a:r>
          </a:p>
        </p:txBody>
      </p:sp>
      <p:sp>
        <p:nvSpPr>
          <p:cNvPr id="23561" name="Rectangle 14"/>
          <p:cNvSpPr>
            <a:spLocks noChangeArrowheads="1"/>
          </p:cNvSpPr>
          <p:nvPr/>
        </p:nvSpPr>
        <p:spPr bwMode="auto">
          <a:xfrm>
            <a:off x="838200" y="3276600"/>
            <a:ext cx="8153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collecting data from the stations (monthly, 400-500 stations; main source for data KNMI-ECA&amp;D, other climate bulletins NCDC)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mean temperature and accumulated precipitation,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temperature anomaly and precipitation percent of normal,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all available monthly/three-monthly</a:t>
            </a:r>
          </a:p>
        </p:txBody>
      </p:sp>
      <p:sp>
        <p:nvSpPr>
          <p:cNvPr id="23562" name="Rectangle 15"/>
          <p:cNvSpPr>
            <a:spLocks noChangeArrowheads="1"/>
          </p:cNvSpPr>
          <p:nvPr/>
        </p:nvSpPr>
        <p:spPr bwMode="auto">
          <a:xfrm>
            <a:off x="914400" y="5257800"/>
            <a:ext cx="7696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Lead: Météo-France &amp; ROSHYDROMET (participate SEEVCCC/RHMS-Serbia)</a:t>
            </a:r>
          </a:p>
        </p:txBody>
      </p:sp>
      <p:sp>
        <p:nvSpPr>
          <p:cNvPr id="23563" name="Rectangle 16"/>
          <p:cNvSpPr>
            <a:spLocks noChangeArrowheads="1"/>
          </p:cNvSpPr>
          <p:nvPr/>
        </p:nvSpPr>
        <p:spPr bwMode="auto">
          <a:xfrm>
            <a:off x="914400" y="5715000"/>
            <a:ext cx="754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Arial" charset="0"/>
                <a:cs typeface="Arial" charset="0"/>
              </a:rPr>
              <a:t>Once a month ensemble run of a regional long range forecast - 7 months ahead: </a:t>
            </a:r>
          </a:p>
          <a:p>
            <a:r>
              <a:rPr lang="en-US" sz="1600">
                <a:ea typeface="Arial" charset="0"/>
                <a:cs typeface="Arial" charset="0"/>
              </a:rPr>
              <a:t>dynamical downscaling ECMWF 41 ensemble with RCM-SEEVCCC</a:t>
            </a:r>
          </a:p>
        </p:txBody>
      </p:sp>
      <p:sp>
        <p:nvSpPr>
          <p:cNvPr id="23564" name="Rectangle 18"/>
          <p:cNvSpPr>
            <a:spLocks noChangeArrowheads="1"/>
          </p:cNvSpPr>
          <p:nvPr/>
        </p:nvSpPr>
        <p:spPr bwMode="auto">
          <a:xfrm>
            <a:off x="914400" y="1981200"/>
            <a:ext cx="7543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Arial" charset="0"/>
                <a:cs typeface="Arial" charset="0"/>
              </a:rPr>
              <a:t>South East European gridded model datasets for 1961-1990 (ready)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762000" y="177800"/>
            <a:ext cx="80010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Climate Monitoring Node</a:t>
            </a:r>
            <a:br>
              <a:rPr lang="en-US" sz="32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</a:b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- Climate Watch Advisory for SEE -</a:t>
            </a:r>
            <a:r>
              <a:rPr lang="en-US" sz="28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</a:t>
            </a:r>
            <a:endParaRPr lang="en-US" sz="2800" b="1">
              <a:solidFill>
                <a:srgbClr val="008BC9"/>
              </a:solidFill>
              <a:latin typeface="Arial Narrow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28800"/>
            <a:ext cx="44196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828800"/>
            <a:ext cx="44196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57"/>
          <p:cNvSpPr txBox="1">
            <a:spLocks noChangeArrowheads="1"/>
          </p:cNvSpPr>
          <p:nvPr/>
        </p:nvSpPr>
        <p:spPr bwMode="auto">
          <a:xfrm>
            <a:off x="1447800" y="1566863"/>
            <a:ext cx="1914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Temperature anomaly</a:t>
            </a:r>
            <a:endParaRPr lang="en-US" sz="1600" b="1">
              <a:solidFill>
                <a:srgbClr val="008BC9"/>
              </a:solidFill>
              <a:latin typeface="Arial Narrow" charset="0"/>
            </a:endParaRPr>
          </a:p>
        </p:txBody>
      </p:sp>
      <p:sp>
        <p:nvSpPr>
          <p:cNvPr id="25607" name="TextBox 58"/>
          <p:cNvSpPr txBox="1">
            <a:spLocks noChangeArrowheads="1"/>
          </p:cNvSpPr>
          <p:nvPr/>
        </p:nvSpPr>
        <p:spPr bwMode="auto">
          <a:xfrm>
            <a:off x="5376863" y="1566863"/>
            <a:ext cx="2776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Precipitation (percent of normal)</a:t>
            </a:r>
            <a:endParaRPr lang="en-US" sz="1600" b="1">
              <a:solidFill>
                <a:srgbClr val="008BC9"/>
              </a:solidFill>
              <a:latin typeface="Arial Narrow" charset="0"/>
            </a:endParaRPr>
          </a:p>
        </p:txBody>
      </p:sp>
      <p:sp>
        <p:nvSpPr>
          <p:cNvPr id="25608" name="Rectangle 59"/>
          <p:cNvSpPr>
            <a:spLocks noChangeArrowheads="1"/>
          </p:cNvSpPr>
          <p:nvPr/>
        </p:nvSpPr>
        <p:spPr bwMode="auto">
          <a:xfrm>
            <a:off x="381000" y="5376863"/>
            <a:ext cx="66357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● available maps: </a:t>
            </a:r>
          </a:p>
          <a:p>
            <a:r>
              <a:rPr lang="en-US" sz="16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   for each month and for 3 months:</a:t>
            </a:r>
          </a:p>
          <a:p>
            <a:r>
              <a:rPr lang="en-US" sz="16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    ● mean 2m temperature, acc. precipitation, </a:t>
            </a:r>
          </a:p>
          <a:p>
            <a:r>
              <a:rPr lang="en-US" sz="16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    ● temperature anomaly, precipitation percent of normal (with respect to 1961-1990) </a:t>
            </a:r>
          </a:p>
          <a:p>
            <a:r>
              <a:rPr lang="en-US" sz="16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       </a:t>
            </a:r>
            <a:endParaRPr lang="en-US" sz="1600">
              <a:solidFill>
                <a:srgbClr val="008BC9"/>
              </a:solidFill>
              <a:latin typeface="Arial Narrow" charset="0"/>
            </a:endParaRPr>
          </a:p>
        </p:txBody>
      </p:sp>
      <p:sp>
        <p:nvSpPr>
          <p:cNvPr id="25609" name="TextBox 60"/>
          <p:cNvSpPr txBox="1">
            <a:spLocks noChangeArrowheads="1"/>
          </p:cNvSpPr>
          <p:nvPr/>
        </p:nvSpPr>
        <p:spPr bwMode="auto">
          <a:xfrm>
            <a:off x="2514600" y="1143000"/>
            <a:ext cx="4533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● Example of the product : September 2010</a:t>
            </a:r>
            <a:endParaRPr lang="en-US" sz="2000" b="1">
              <a:solidFill>
                <a:srgbClr val="008BC9"/>
              </a:solidFill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5"/>
          <p:cNvSpPr>
            <a:spLocks noChangeArrowheads="1"/>
          </p:cNvSpPr>
          <p:nvPr/>
        </p:nvSpPr>
        <p:spPr bwMode="auto">
          <a:xfrm>
            <a:off x="762000" y="177800"/>
            <a:ext cx="8001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Long Range Forecast Node </a:t>
            </a:r>
            <a:br>
              <a:rPr lang="en-US" sz="32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</a:b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- Seasonal  forecast for SEE - </a:t>
            </a:r>
          </a:p>
        </p:txBody>
      </p:sp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838200" y="1600200"/>
            <a:ext cx="7696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 provides statistical summary of the atmosphere and ocean state </a:t>
            </a:r>
          </a:p>
          <a:p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  in coming season. </a:t>
            </a:r>
          </a:p>
        </p:txBody>
      </p:sp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609600" y="1219200"/>
            <a:ext cx="301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BC9"/>
                </a:solidFill>
                <a:ea typeface="Arial" charset="0"/>
                <a:cs typeface="Arial" charset="0"/>
              </a:rPr>
              <a:t>● Probabilistic forecast</a:t>
            </a:r>
          </a:p>
        </p:txBody>
      </p:sp>
      <p:sp>
        <p:nvSpPr>
          <p:cNvPr id="27654" name="Rectangle 14"/>
          <p:cNvSpPr>
            <a:spLocks noChangeArrowheads="1"/>
          </p:cNvSpPr>
          <p:nvPr/>
        </p:nvSpPr>
        <p:spPr bwMode="auto">
          <a:xfrm>
            <a:off x="609600" y="2209800"/>
            <a:ext cx="838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E07D"/>
                </a:solidFill>
                <a:ea typeface="Arial" charset="0"/>
                <a:cs typeface="Arial" charset="0"/>
              </a:rPr>
              <a:t> 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●</a:t>
            </a:r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RCM-SEEVCCC LRF </a:t>
            </a:r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(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L</a:t>
            </a:r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ong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R</a:t>
            </a:r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ange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F</a:t>
            </a:r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orecast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</a:t>
            </a:r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–</a:t>
            </a:r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</a:t>
            </a:r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Seasonal Forecast) </a:t>
            </a:r>
          </a:p>
          <a:p>
            <a:r>
              <a:rPr lang="en-US" sz="2000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7655" name="Rectangle 14"/>
          <p:cNvSpPr>
            <a:spLocks noChangeArrowheads="1"/>
          </p:cNvSpPr>
          <p:nvPr/>
        </p:nvSpPr>
        <p:spPr bwMode="auto">
          <a:xfrm>
            <a:off x="1066800" y="3048000"/>
            <a:ext cx="7696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model start: 16</a:t>
            </a:r>
            <a:r>
              <a:rPr lang="en-US" sz="1600" baseline="30000">
                <a:ea typeface="Arial" charset="0"/>
                <a:cs typeface="Arial" charset="0"/>
              </a:rPr>
              <a:t>th</a:t>
            </a:r>
            <a:r>
              <a:rPr lang="en-US" sz="1600">
                <a:ea typeface="Arial" charset="0"/>
                <a:cs typeface="Arial" charset="0"/>
              </a:rPr>
              <a:t> of each month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forecast duration: 7 months (~215 days)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model resolution: </a:t>
            </a:r>
            <a:r>
              <a:rPr lang="en-US" sz="1600">
                <a:solidFill>
                  <a:srgbClr val="FF0000"/>
                </a:solidFill>
                <a:ea typeface="Arial" charset="0"/>
                <a:cs typeface="Arial" charset="0"/>
              </a:rPr>
              <a:t>~35km </a:t>
            </a:r>
            <a:r>
              <a:rPr lang="en-US" sz="1600">
                <a:ea typeface="Arial" charset="0"/>
                <a:cs typeface="Arial" charset="0"/>
              </a:rPr>
              <a:t>atmosphere ; ~20km ocean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model domain: Euro - Mediterranean region extended toward Caspian Sea</a:t>
            </a:r>
          </a:p>
          <a:p>
            <a:pPr>
              <a:buFont typeface="Arial" charset="0"/>
              <a:buChar char="•"/>
            </a:pPr>
            <a:r>
              <a:rPr lang="en-US" sz="1600" b="1">
                <a:solidFill>
                  <a:srgbClr val="E8A827"/>
                </a:solidFill>
                <a:ea typeface="Arial" charset="0"/>
                <a:cs typeface="Arial" charset="0"/>
              </a:rPr>
              <a:t> 41 ensemble members 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initial and boundary conditions: ECMWF, resolution:</a:t>
            </a:r>
            <a:r>
              <a:rPr lang="en-US" sz="1600">
                <a:solidFill>
                  <a:srgbClr val="FF0000"/>
                </a:solidFill>
                <a:ea typeface="Arial" charset="0"/>
                <a:cs typeface="Arial" charset="0"/>
              </a:rPr>
              <a:t>125km</a:t>
            </a:r>
          </a:p>
          <a:p>
            <a:pPr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</a:rPr>
              <a:t> results prepared for South East European region in form of:</a:t>
            </a:r>
          </a:p>
          <a:p>
            <a:r>
              <a:rPr lang="en-US" sz="1600">
                <a:solidFill>
                  <a:srgbClr val="FF0000"/>
                </a:solidFill>
                <a:ea typeface="Arial" charset="0"/>
                <a:cs typeface="Arial" charset="0"/>
              </a:rPr>
              <a:t>    </a:t>
            </a:r>
            <a:r>
              <a:rPr lang="en-US" sz="1400" b="1">
                <a:solidFill>
                  <a:srgbClr val="E8A827"/>
                </a:solidFill>
                <a:ea typeface="Arial" charset="0"/>
                <a:cs typeface="Arial" charset="0"/>
              </a:rPr>
              <a:t>mean ensemble maps</a:t>
            </a:r>
            <a:r>
              <a:rPr lang="en-US" sz="1400">
                <a:ea typeface="Arial" charset="0"/>
                <a:cs typeface="Arial" charset="0"/>
              </a:rPr>
              <a:t> (mean 2m temperature, precipitation accumulation, temperature   </a:t>
            </a:r>
          </a:p>
          <a:p>
            <a:r>
              <a:rPr lang="en-US" sz="1400">
                <a:ea typeface="Arial" charset="0"/>
                <a:cs typeface="Arial" charset="0"/>
              </a:rPr>
              <a:t>       anomaly and precipitation anomaly with respect to CRU data 1961-1990)</a:t>
            </a:r>
          </a:p>
          <a:p>
            <a:r>
              <a:rPr lang="en-US" sz="1400">
                <a:ea typeface="Arial" charset="0"/>
                <a:cs typeface="Arial" charset="0"/>
              </a:rPr>
              <a:t>       for month and three months (season)</a:t>
            </a:r>
          </a:p>
          <a:p>
            <a:r>
              <a:rPr lang="en-US" sz="1400">
                <a:ea typeface="Arial" charset="0"/>
                <a:cs typeface="Arial" charset="0"/>
              </a:rPr>
              <a:t>    </a:t>
            </a:r>
            <a:r>
              <a:rPr lang="en-US" sz="1400" b="1">
                <a:solidFill>
                  <a:srgbClr val="E8A827"/>
                </a:solidFill>
                <a:ea typeface="Arial" charset="0"/>
                <a:cs typeface="Arial" charset="0"/>
              </a:rPr>
              <a:t>diagrams</a:t>
            </a:r>
            <a:r>
              <a:rPr lang="en-US" sz="1400">
                <a:ea typeface="Arial" charset="0"/>
                <a:cs typeface="Arial" charset="0"/>
              </a:rPr>
              <a:t> (probabilistic forecast of mean monthly temperature and monthly precipitation  </a:t>
            </a:r>
          </a:p>
          <a:p>
            <a:r>
              <a:rPr lang="en-US" sz="1400">
                <a:ea typeface="Arial" charset="0"/>
                <a:cs typeface="Arial" charset="0"/>
              </a:rPr>
              <a:t>       accumulation for specific place)</a:t>
            </a:r>
          </a:p>
        </p:txBody>
      </p:sp>
      <p:sp>
        <p:nvSpPr>
          <p:cNvPr id="27656" name="Rectangle 16"/>
          <p:cNvSpPr>
            <a:spLocks noChangeArrowheads="1"/>
          </p:cNvSpPr>
          <p:nvPr/>
        </p:nvSpPr>
        <p:spPr bwMode="auto">
          <a:xfrm>
            <a:off x="914400" y="2514600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 regional dynamical downscaling using fully coupled atmosphere-ocean </a:t>
            </a:r>
          </a:p>
          <a:p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  Regional Climate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55"/>
          <p:cNvSpPr>
            <a:spLocks noChangeArrowheads="1"/>
          </p:cNvSpPr>
          <p:nvPr/>
        </p:nvSpPr>
        <p:spPr bwMode="auto">
          <a:xfrm>
            <a:off x="762000" y="177800"/>
            <a:ext cx="800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8BC9"/>
                </a:solidFill>
                <a:latin typeface="Arial Narrow" charset="0"/>
              </a:rPr>
              <a:t>R&amp;D: Earth Modeling System </a:t>
            </a:r>
            <a:endParaRPr lang="en-US" sz="3200">
              <a:solidFill>
                <a:srgbClr val="008BC9"/>
              </a:solidFill>
              <a:latin typeface="Arial Narrow" charset="0"/>
            </a:endParaRPr>
          </a:p>
        </p:txBody>
      </p:sp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228600" y="1524000"/>
            <a:ext cx="8751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BC9"/>
                </a:solidFill>
                <a:ea typeface="Arial" charset="0"/>
                <a:cs typeface="Arial" charset="0"/>
              </a:rPr>
              <a:t> Example: Extremely wet SPI2 for February 2010, using LRF forecast (start January 1st 2010)</a:t>
            </a:r>
          </a:p>
        </p:txBody>
      </p:sp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533400" y="914400"/>
            <a:ext cx="7696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BC9"/>
                </a:solidFill>
                <a:latin typeface="Arial Narrow" charset="0"/>
                <a:ea typeface="Arial" charset="0"/>
                <a:cs typeface="Arial" charset="0"/>
              </a:rPr>
              <a:t> Climate Watch example – precipitation anomalies and extremes</a:t>
            </a:r>
          </a:p>
          <a:p>
            <a:endParaRPr lang="en-US" sz="2000">
              <a:solidFill>
                <a:srgbClr val="008BC9"/>
              </a:solidFill>
              <a:latin typeface="Arial Narrow" charset="0"/>
              <a:ea typeface="Arial" charset="0"/>
              <a:cs typeface="Arial" charset="0"/>
            </a:endParaRPr>
          </a:p>
        </p:txBody>
      </p:sp>
      <p:pic>
        <p:nvPicPr>
          <p:cNvPr id="43014" name="Picture 2" descr="feb_mod_nec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0"/>
            <a:ext cx="24892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 descr="feb_mod_c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048000"/>
            <a:ext cx="24892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4" descr="feb_o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0" y="3022600"/>
            <a:ext cx="24892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5" descr="feb_mod_cor_legend"/>
          <p:cNvPicPr>
            <a:picLocks noChangeAspect="1" noChangeArrowheads="1"/>
          </p:cNvPicPr>
          <p:nvPr/>
        </p:nvPicPr>
        <p:blipFill>
          <a:blip r:embed="rId6"/>
          <a:srcRect l="-2663" t="10625" r="68056"/>
          <a:stretch>
            <a:fillRect/>
          </a:stretch>
        </p:blipFill>
        <p:spPr bwMode="auto">
          <a:xfrm>
            <a:off x="7959725" y="3048000"/>
            <a:ext cx="1108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533400" y="5638800"/>
            <a:ext cx="1703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Arial Narrow" charset="0"/>
              </a:rPr>
              <a:t>RCM-SEEVCCC </a:t>
            </a:r>
          </a:p>
          <a:p>
            <a:pPr algn="ctr"/>
            <a:r>
              <a:rPr lang="en-US" sz="1600" b="1">
                <a:latin typeface="Arial Narrow" charset="0"/>
              </a:rPr>
              <a:t>ensemble forecast </a:t>
            </a:r>
          </a:p>
        </p:txBody>
      </p:sp>
      <p:sp>
        <p:nvSpPr>
          <p:cNvPr id="43019" name="Rectangle 13"/>
          <p:cNvSpPr>
            <a:spLocks noChangeArrowheads="1"/>
          </p:cNvSpPr>
          <p:nvPr/>
        </p:nvSpPr>
        <p:spPr bwMode="auto">
          <a:xfrm>
            <a:off x="3429000" y="5715000"/>
            <a:ext cx="1655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corrected LRF</a:t>
            </a:r>
            <a:endParaRPr lang="en-US" sz="1600" b="1">
              <a:latin typeface="Arial Narrow" charset="0"/>
            </a:endParaRPr>
          </a:p>
          <a:p>
            <a:pPr algn="ctr"/>
            <a:r>
              <a:rPr lang="en-US" sz="1600" b="1">
                <a:latin typeface="Arial Narrow" charset="0"/>
              </a:rPr>
              <a:t>RCM-SEEVCCC </a:t>
            </a:r>
          </a:p>
          <a:p>
            <a:pPr algn="ctr"/>
            <a:r>
              <a:rPr lang="en-US" sz="1600" b="1">
                <a:latin typeface="Arial Narrow" charset="0"/>
              </a:rPr>
              <a:t>ensemble forecast</a:t>
            </a:r>
          </a:p>
        </p:txBody>
      </p:sp>
      <p:sp>
        <p:nvSpPr>
          <p:cNvPr id="43020" name="Rectangle 14"/>
          <p:cNvSpPr>
            <a:spLocks noChangeArrowheads="1"/>
          </p:cNvSpPr>
          <p:nvPr/>
        </p:nvSpPr>
        <p:spPr bwMode="auto">
          <a:xfrm>
            <a:off x="6096000" y="5715000"/>
            <a:ext cx="930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observed</a:t>
            </a:r>
          </a:p>
        </p:txBody>
      </p:sp>
      <p:sp>
        <p:nvSpPr>
          <p:cNvPr id="43021" name="TextBox 16"/>
          <p:cNvSpPr txBox="1">
            <a:spLocks noChangeArrowheads="1"/>
          </p:cNvSpPr>
          <p:nvPr/>
        </p:nvSpPr>
        <p:spPr bwMode="auto">
          <a:xfrm>
            <a:off x="457200" y="2024063"/>
            <a:ext cx="2246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New! Under development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762000" y="177800"/>
            <a:ext cx="800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8BC9"/>
                </a:solidFill>
                <a:latin typeface="Arial Narrow" charset="0"/>
              </a:rPr>
              <a:t>Operational dust forecast: DREAM</a:t>
            </a:r>
          </a:p>
        </p:txBody>
      </p:sp>
      <p:pic>
        <p:nvPicPr>
          <p:cNvPr id="103428" name="Picture 2" descr="D:\downloads\dl_00_animacij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98763"/>
            <a:ext cx="4572000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3" descr="D:\downloads\d8_assim_dl_animacij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488" y="2798763"/>
            <a:ext cx="4546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Rectangle 58"/>
          <p:cNvSpPr>
            <a:spLocks noChangeArrowheads="1"/>
          </p:cNvSpPr>
          <p:nvPr/>
        </p:nvSpPr>
        <p:spPr bwMode="auto">
          <a:xfrm>
            <a:off x="304800" y="762000"/>
            <a:ext cx="7867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BC9"/>
                </a:solidFill>
                <a:latin typeface="Arial Narrow" charset="0"/>
              </a:rPr>
              <a:t>● DREAM8</a:t>
            </a:r>
            <a:r>
              <a:rPr lang="en-US" sz="2000">
                <a:solidFill>
                  <a:srgbClr val="008BC9"/>
                </a:solidFill>
                <a:latin typeface="Arial Narrow" charset="0"/>
              </a:rPr>
              <a:t>: </a:t>
            </a:r>
            <a:r>
              <a:rPr lang="en-US" sz="2000" b="1">
                <a:solidFill>
                  <a:srgbClr val="008BC9"/>
                </a:solidFill>
                <a:latin typeface="Arial Narrow" charset="0"/>
              </a:rPr>
              <a:t>D</a:t>
            </a:r>
            <a:r>
              <a:rPr lang="en-US" sz="2000">
                <a:solidFill>
                  <a:srgbClr val="008BC9"/>
                </a:solidFill>
                <a:latin typeface="Arial Narrow" charset="0"/>
              </a:rPr>
              <a:t>ust  </a:t>
            </a:r>
            <a:r>
              <a:rPr lang="en-US" sz="2000" b="1">
                <a:solidFill>
                  <a:srgbClr val="008BC9"/>
                </a:solidFill>
                <a:latin typeface="Arial Narrow" charset="0"/>
              </a:rPr>
              <a:t>R</a:t>
            </a:r>
            <a:r>
              <a:rPr lang="en-US" sz="2000">
                <a:solidFill>
                  <a:srgbClr val="008BC9"/>
                </a:solidFill>
                <a:latin typeface="Arial Narrow" charset="0"/>
              </a:rPr>
              <a:t>egional </a:t>
            </a:r>
            <a:r>
              <a:rPr lang="en-US" sz="2000" b="1">
                <a:solidFill>
                  <a:srgbClr val="008BC9"/>
                </a:solidFill>
                <a:latin typeface="Arial Narrow" charset="0"/>
              </a:rPr>
              <a:t>A</a:t>
            </a:r>
            <a:r>
              <a:rPr lang="en-US" sz="2000">
                <a:solidFill>
                  <a:srgbClr val="008BC9"/>
                </a:solidFill>
                <a:latin typeface="Arial Narrow" charset="0"/>
              </a:rPr>
              <a:t>tmospheric </a:t>
            </a:r>
            <a:r>
              <a:rPr lang="en-US" sz="2000" b="1">
                <a:solidFill>
                  <a:srgbClr val="008BC9"/>
                </a:solidFill>
                <a:latin typeface="Arial Narrow" charset="0"/>
              </a:rPr>
              <a:t>M</a:t>
            </a:r>
            <a:r>
              <a:rPr lang="en-US" sz="2000">
                <a:solidFill>
                  <a:srgbClr val="008BC9"/>
                </a:solidFill>
                <a:latin typeface="Arial Narrow" charset="0"/>
              </a:rPr>
              <a:t>odel with 8 categories for particle sizes</a:t>
            </a:r>
          </a:p>
        </p:txBody>
      </p:sp>
      <p:sp>
        <p:nvSpPr>
          <p:cNvPr id="103431" name="Rectangle 59"/>
          <p:cNvSpPr>
            <a:spLocks noChangeArrowheads="1"/>
          </p:cNvSpPr>
          <p:nvPr/>
        </p:nvSpPr>
        <p:spPr bwMode="auto">
          <a:xfrm>
            <a:off x="4724400" y="25146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BC9"/>
                </a:solidFill>
              </a:rPr>
              <a:t>DREAM8 – assim </a:t>
            </a:r>
          </a:p>
        </p:txBody>
      </p:sp>
      <p:sp>
        <p:nvSpPr>
          <p:cNvPr id="103432" name="Rectangle 60"/>
          <p:cNvSpPr>
            <a:spLocks noChangeArrowheads="1"/>
          </p:cNvSpPr>
          <p:nvPr/>
        </p:nvSpPr>
        <p:spPr bwMode="auto">
          <a:xfrm>
            <a:off x="228600" y="25146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8BC9"/>
                </a:solidFill>
              </a:rPr>
              <a:t>DREAM8</a:t>
            </a:r>
          </a:p>
        </p:txBody>
      </p:sp>
      <p:sp>
        <p:nvSpPr>
          <p:cNvPr id="103433" name="Text Box 11"/>
          <p:cNvSpPr txBox="1">
            <a:spLocks noChangeArrowheads="1"/>
          </p:cNvSpPr>
          <p:nvPr/>
        </p:nvSpPr>
        <p:spPr bwMode="auto">
          <a:xfrm>
            <a:off x="457200" y="1143000"/>
            <a:ext cx="4608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>
                <a:solidFill>
                  <a:srgbClr val="008BC9"/>
                </a:solidFill>
              </a:rPr>
              <a:t> model runs: </a:t>
            </a:r>
            <a:r>
              <a:rPr lang="en-US">
                <a:solidFill>
                  <a:srgbClr val="008BC9"/>
                </a:solidFill>
              </a:rPr>
              <a:t>12UTC start ;  +72h forecast</a:t>
            </a:r>
          </a:p>
        </p:txBody>
      </p:sp>
      <p:sp>
        <p:nvSpPr>
          <p:cNvPr id="103434" name="Text Box 14"/>
          <p:cNvSpPr txBox="1">
            <a:spLocks noChangeArrowheads="1"/>
          </p:cNvSpPr>
          <p:nvPr/>
        </p:nvSpPr>
        <p:spPr bwMode="auto">
          <a:xfrm>
            <a:off x="457200" y="1371600"/>
            <a:ext cx="4454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>
                <a:solidFill>
                  <a:srgbClr val="008BC9"/>
                </a:solidFill>
              </a:rPr>
              <a:t> model resolution: </a:t>
            </a:r>
            <a:r>
              <a:rPr lang="en-US">
                <a:solidFill>
                  <a:srgbClr val="008BC9"/>
                </a:solidFill>
              </a:rPr>
              <a:t>1/3 degrees (~35km)</a:t>
            </a:r>
          </a:p>
        </p:txBody>
      </p:sp>
      <p:sp>
        <p:nvSpPr>
          <p:cNvPr id="103435" name="TextBox 63"/>
          <p:cNvSpPr txBox="1">
            <a:spLocks noChangeArrowheads="1"/>
          </p:cNvSpPr>
          <p:nvPr/>
        </p:nvSpPr>
        <p:spPr bwMode="auto">
          <a:xfrm>
            <a:off x="1295400" y="2286000"/>
            <a:ext cx="5260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008BC9"/>
                </a:solidFill>
              </a:rPr>
              <a:t>presented: model run from June 11</a:t>
            </a:r>
            <a:r>
              <a:rPr lang="en-US" u="sng" baseline="30000">
                <a:solidFill>
                  <a:srgbClr val="008BC9"/>
                </a:solidFill>
              </a:rPr>
              <a:t>th</a:t>
            </a:r>
            <a:r>
              <a:rPr lang="en-US" u="sng">
                <a:solidFill>
                  <a:srgbClr val="008BC9"/>
                </a:solidFill>
              </a:rPr>
              <a:t> 2010 12UTC</a:t>
            </a:r>
          </a:p>
        </p:txBody>
      </p:sp>
      <p:sp>
        <p:nvSpPr>
          <p:cNvPr id="103436" name="Text Box 14"/>
          <p:cNvSpPr txBox="1">
            <a:spLocks noChangeArrowheads="1"/>
          </p:cNvSpPr>
          <p:nvPr/>
        </p:nvSpPr>
        <p:spPr bwMode="auto">
          <a:xfrm>
            <a:off x="457200" y="1676400"/>
            <a:ext cx="6340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>
                <a:solidFill>
                  <a:srgbClr val="008BC9"/>
                </a:solidFill>
              </a:rPr>
              <a:t> models: </a:t>
            </a:r>
            <a:r>
              <a:rPr lang="en-US">
                <a:solidFill>
                  <a:srgbClr val="008BC9"/>
                </a:solidFill>
              </a:rPr>
              <a:t>DREAM8 and DREAM8-assim (assimilation using </a:t>
            </a:r>
            <a:br>
              <a:rPr lang="en-US">
                <a:solidFill>
                  <a:srgbClr val="008BC9"/>
                </a:solidFill>
              </a:rPr>
            </a:br>
            <a:r>
              <a:rPr lang="en-US">
                <a:solidFill>
                  <a:srgbClr val="008BC9"/>
                </a:solidFill>
              </a:rPr>
              <a:t>ECMWF dust aerosol analysis)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95288" y="1017588"/>
            <a:ext cx="3960812" cy="2916237"/>
            <a:chOff x="204" y="119"/>
            <a:chExt cx="2631" cy="1973"/>
          </a:xfrm>
        </p:grpSpPr>
        <p:pic>
          <p:nvPicPr>
            <p:cNvPr id="67590" name="Picture 6" descr="dl_6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" y="119"/>
              <a:ext cx="2631" cy="1973"/>
            </a:xfrm>
            <a:prstGeom prst="rect">
              <a:avLst/>
            </a:prstGeom>
            <a:noFill/>
          </p:spPr>
        </p:pic>
        <p:pic>
          <p:nvPicPr>
            <p:cNvPr id="67592" name="Picture 8" descr="dl_66"/>
            <p:cNvPicPr>
              <a:picLocks noChangeAspect="1" noChangeArrowheads="1"/>
            </p:cNvPicPr>
            <p:nvPr/>
          </p:nvPicPr>
          <p:blipFill>
            <a:blip r:embed="rId2"/>
            <a:srcRect l="56703" t="22760" r="32443" b="65866"/>
            <a:stretch>
              <a:fillRect/>
            </a:stretch>
          </p:blipFill>
          <p:spPr bwMode="auto">
            <a:xfrm>
              <a:off x="1837" y="1298"/>
              <a:ext cx="771" cy="60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701" y="527"/>
              <a:ext cx="226" cy="2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1701" y="799"/>
              <a:ext cx="136" cy="4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927" y="799"/>
              <a:ext cx="681" cy="4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4787900" y="1052513"/>
            <a:ext cx="3744913" cy="2881312"/>
            <a:chOff x="2925" y="119"/>
            <a:chExt cx="2631" cy="1973"/>
          </a:xfrm>
        </p:grpSpPr>
        <p:pic>
          <p:nvPicPr>
            <p:cNvPr id="67589" name="Picture 5" descr="dl_6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5" y="119"/>
              <a:ext cx="2631" cy="1973"/>
            </a:xfrm>
            <a:prstGeom prst="rect">
              <a:avLst/>
            </a:prstGeom>
            <a:noFill/>
          </p:spPr>
        </p:pic>
        <p:pic>
          <p:nvPicPr>
            <p:cNvPr id="67596" name="Picture 12" descr="dl_66"/>
            <p:cNvPicPr>
              <a:picLocks noChangeAspect="1" noChangeArrowheads="1"/>
            </p:cNvPicPr>
            <p:nvPr/>
          </p:nvPicPr>
          <p:blipFill>
            <a:blip r:embed="rId3"/>
            <a:srcRect l="56520" t="22400" r="32761" b="65120"/>
            <a:stretch>
              <a:fillRect/>
            </a:stretch>
          </p:blipFill>
          <p:spPr bwMode="auto">
            <a:xfrm>
              <a:off x="4604" y="1253"/>
              <a:ext cx="726" cy="63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4468" y="527"/>
              <a:ext cx="226" cy="2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>
              <a:off x="4468" y="799"/>
              <a:ext cx="136" cy="4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1" name="Line 17"/>
            <p:cNvSpPr>
              <a:spLocks noChangeShapeType="1"/>
            </p:cNvSpPr>
            <p:nvPr/>
          </p:nvSpPr>
          <p:spPr bwMode="auto">
            <a:xfrm>
              <a:off x="4694" y="799"/>
              <a:ext cx="635" cy="4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95288" y="3898900"/>
            <a:ext cx="3960812" cy="2843213"/>
            <a:chOff x="204" y="2205"/>
            <a:chExt cx="2631" cy="1973"/>
          </a:xfrm>
        </p:grpSpPr>
        <p:pic>
          <p:nvPicPr>
            <p:cNvPr id="67588" name="Picture 4" descr="dw_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2205"/>
              <a:ext cx="2631" cy="1973"/>
            </a:xfrm>
            <a:prstGeom prst="rect">
              <a:avLst/>
            </a:prstGeom>
            <a:noFill/>
          </p:spPr>
        </p:pic>
        <p:pic>
          <p:nvPicPr>
            <p:cNvPr id="67602" name="Picture 18" descr="dw_66"/>
            <p:cNvPicPr>
              <a:picLocks noChangeAspect="1" noChangeArrowheads="1"/>
            </p:cNvPicPr>
            <p:nvPr/>
          </p:nvPicPr>
          <p:blipFill>
            <a:blip r:embed="rId4"/>
            <a:srcRect l="56520" t="22079" r="32761" b="64960"/>
            <a:stretch>
              <a:fillRect/>
            </a:stretch>
          </p:blipFill>
          <p:spPr bwMode="auto">
            <a:xfrm>
              <a:off x="1927" y="3385"/>
              <a:ext cx="681" cy="61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67604" name="Rectangle 20"/>
            <p:cNvSpPr>
              <a:spLocks noChangeArrowheads="1"/>
            </p:cNvSpPr>
            <p:nvPr/>
          </p:nvSpPr>
          <p:spPr bwMode="auto">
            <a:xfrm>
              <a:off x="1701" y="2614"/>
              <a:ext cx="226" cy="2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5" name="Line 21"/>
            <p:cNvSpPr>
              <a:spLocks noChangeShapeType="1"/>
            </p:cNvSpPr>
            <p:nvPr/>
          </p:nvSpPr>
          <p:spPr bwMode="auto">
            <a:xfrm>
              <a:off x="1701" y="2886"/>
              <a:ext cx="226" cy="4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>
              <a:off x="1927" y="2886"/>
              <a:ext cx="681" cy="4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787900" y="3970338"/>
            <a:ext cx="3744913" cy="2771775"/>
            <a:chOff x="3016" y="2160"/>
            <a:chExt cx="2631" cy="1973"/>
          </a:xfrm>
        </p:grpSpPr>
        <p:pic>
          <p:nvPicPr>
            <p:cNvPr id="67591" name="Picture 7" descr="dw_6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16" y="2160"/>
              <a:ext cx="2631" cy="1973"/>
            </a:xfrm>
            <a:prstGeom prst="rect">
              <a:avLst/>
            </a:prstGeom>
            <a:noFill/>
          </p:spPr>
        </p:pic>
        <p:pic>
          <p:nvPicPr>
            <p:cNvPr id="67607" name="Picture 23" descr="dw_66"/>
            <p:cNvPicPr>
              <a:picLocks noChangeAspect="1" noChangeArrowheads="1"/>
            </p:cNvPicPr>
            <p:nvPr/>
          </p:nvPicPr>
          <p:blipFill>
            <a:blip r:embed="rId5"/>
            <a:srcRect l="56880" t="22400" r="32761" b="65601"/>
            <a:stretch>
              <a:fillRect/>
            </a:stretch>
          </p:blipFill>
          <p:spPr bwMode="auto">
            <a:xfrm>
              <a:off x="4693" y="3294"/>
              <a:ext cx="727" cy="6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4513" y="2568"/>
              <a:ext cx="226" cy="2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0" name="Line 26"/>
            <p:cNvSpPr>
              <a:spLocks noChangeShapeType="1"/>
            </p:cNvSpPr>
            <p:nvPr/>
          </p:nvSpPr>
          <p:spPr bwMode="auto">
            <a:xfrm>
              <a:off x="4513" y="2840"/>
              <a:ext cx="181" cy="4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4739" y="2840"/>
              <a:ext cx="681" cy="4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257175" y="192088"/>
            <a:ext cx="785813" cy="214313"/>
            <a:chOff x="457200" y="381000"/>
            <a:chExt cx="631581" cy="152400"/>
          </a:xfrm>
          <a:solidFill>
            <a:schemeClr val="accent1"/>
          </a:solidFill>
        </p:grpSpPr>
        <p:sp>
          <p:nvSpPr>
            <p:cNvPr id="7" name="Chevron 6"/>
            <p:cNvSpPr/>
            <p:nvPr/>
          </p:nvSpPr>
          <p:spPr>
            <a:xfrm>
              <a:off x="837424" y="381000"/>
              <a:ext cx="251357" cy="152400"/>
            </a:xfrm>
            <a:prstGeom prst="chevron">
              <a:avLst/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Pentagon 7"/>
            <p:cNvSpPr/>
            <p:nvPr/>
          </p:nvSpPr>
          <p:spPr>
            <a:xfrm>
              <a:off x="457200" y="381000"/>
              <a:ext cx="417226" cy="152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7617" name="Text Box 6"/>
          <p:cNvSpPr txBox="1">
            <a:spLocks noChangeArrowheads="1"/>
          </p:cNvSpPr>
          <p:nvPr/>
        </p:nvSpPr>
        <p:spPr bwMode="auto">
          <a:xfrm>
            <a:off x="1116013" y="115888"/>
            <a:ext cx="7343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just">
              <a:spcBef>
                <a:spcPct val="50000"/>
              </a:spcBef>
            </a:pPr>
            <a:r>
              <a:rPr lang="en-US" b="1">
                <a:solidFill>
                  <a:srgbClr val="376092"/>
                </a:solidFill>
              </a:rPr>
              <a:t>DREAM model – assimilation using ECMWF dust aerosol analysis </a:t>
            </a:r>
          </a:p>
        </p:txBody>
      </p:sp>
      <p:sp>
        <p:nvSpPr>
          <p:cNvPr id="67618" name="Text Box 34"/>
          <p:cNvSpPr txBox="1">
            <a:spLocks noChangeArrowheads="1"/>
          </p:cNvSpPr>
          <p:nvPr/>
        </p:nvSpPr>
        <p:spPr bwMode="auto">
          <a:xfrm>
            <a:off x="1239838" y="376238"/>
            <a:ext cx="4767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Case: March 4</a:t>
            </a:r>
            <a:r>
              <a:rPr lang="en-US" sz="1600" b="1" baseline="30000"/>
              <a:t>th</a:t>
            </a:r>
            <a:r>
              <a:rPr lang="en-US" sz="1600" b="1"/>
              <a:t> 2010; Yellow snow at Kopaonik</a:t>
            </a:r>
          </a:p>
        </p:txBody>
      </p:sp>
      <p:sp>
        <p:nvSpPr>
          <p:cNvPr id="67619" name="Text Box 35"/>
          <p:cNvSpPr txBox="1">
            <a:spLocks noChangeArrowheads="1"/>
          </p:cNvSpPr>
          <p:nvPr/>
        </p:nvSpPr>
        <p:spPr bwMode="auto">
          <a:xfrm>
            <a:off x="1547813" y="820738"/>
            <a:ext cx="1773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66"/>
                </a:solidFill>
              </a:rPr>
              <a:t>NO ASSIMILATION</a:t>
            </a:r>
          </a:p>
        </p:txBody>
      </p:sp>
      <p:sp>
        <p:nvSpPr>
          <p:cNvPr id="67620" name="Text Box 36"/>
          <p:cNvSpPr txBox="1">
            <a:spLocks noChangeArrowheads="1"/>
          </p:cNvSpPr>
          <p:nvPr/>
        </p:nvSpPr>
        <p:spPr bwMode="auto">
          <a:xfrm>
            <a:off x="5724525" y="836613"/>
            <a:ext cx="1960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66"/>
                </a:solidFill>
              </a:rPr>
              <a:t>WITH ASSIMILATION</a:t>
            </a:r>
          </a:p>
        </p:txBody>
      </p:sp>
      <p:sp>
        <p:nvSpPr>
          <p:cNvPr id="67621" name="Text Box 37"/>
          <p:cNvSpPr txBox="1">
            <a:spLocks noChangeArrowheads="1"/>
          </p:cNvSpPr>
          <p:nvPr/>
        </p:nvSpPr>
        <p:spPr bwMode="auto">
          <a:xfrm rot="16200000">
            <a:off x="-151606" y="2231232"/>
            <a:ext cx="1220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66"/>
                </a:solidFill>
              </a:rPr>
              <a:t>DUST LOAD</a:t>
            </a:r>
          </a:p>
        </p:txBody>
      </p:sp>
      <p:sp>
        <p:nvSpPr>
          <p:cNvPr id="67622" name="Text Box 38"/>
          <p:cNvSpPr txBox="1">
            <a:spLocks noChangeArrowheads="1"/>
          </p:cNvSpPr>
          <p:nvPr/>
        </p:nvSpPr>
        <p:spPr bwMode="auto">
          <a:xfrm rot="16200000">
            <a:off x="-404019" y="5222082"/>
            <a:ext cx="1725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66"/>
                </a:solidFill>
              </a:rPr>
              <a:t>WET DEPOSITION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izona dust storm leaves mess, health fears in wake.jpg"/>
          <p:cNvPicPr>
            <a:picLocks noChangeAspect="1"/>
          </p:cNvPicPr>
          <p:nvPr/>
        </p:nvPicPr>
        <p:blipFill>
          <a:blip r:embed="rId2"/>
          <a:srcRect l="2980"/>
          <a:stretch>
            <a:fillRect/>
          </a:stretch>
        </p:blipFill>
        <p:spPr>
          <a:xfrm>
            <a:off x="0" y="0"/>
            <a:ext cx="4960870" cy="6858000"/>
          </a:xfrm>
          <a:prstGeom prst="rect">
            <a:avLst/>
          </a:prstGeom>
        </p:spPr>
      </p:pic>
      <p:pic>
        <p:nvPicPr>
          <p:cNvPr id="4" name="Picture 3" descr="Dust storm sweeps through Arizona - The Washington Po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870" y="336422"/>
            <a:ext cx="4156383" cy="2711578"/>
          </a:xfrm>
          <a:prstGeom prst="rect">
            <a:avLst/>
          </a:prstGeom>
        </p:spPr>
      </p:pic>
      <p:pic>
        <p:nvPicPr>
          <p:cNvPr id="5" name="Picture 4" descr="National Weather Service - NWS Phoenix.jpg"/>
          <p:cNvPicPr>
            <a:picLocks noChangeAspect="1"/>
          </p:cNvPicPr>
          <p:nvPr/>
        </p:nvPicPr>
        <p:blipFill>
          <a:blip r:embed="rId4"/>
          <a:srcRect t="16355" r="14883"/>
          <a:stretch>
            <a:fillRect/>
          </a:stretch>
        </p:blipFill>
        <p:spPr>
          <a:xfrm>
            <a:off x="4960870" y="3027897"/>
            <a:ext cx="4183130" cy="367770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8291946">
            <a:off x="7732333" y="3446628"/>
            <a:ext cx="508997" cy="245080"/>
          </a:xfrm>
          <a:prstGeom prst="lef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21188" y="3048000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leading edge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8" name="Up-Down Arrow 7"/>
          <p:cNvSpPr/>
          <p:nvPr/>
        </p:nvSpPr>
        <p:spPr>
          <a:xfrm rot="19170321">
            <a:off x="1753155" y="2983866"/>
            <a:ext cx="151290" cy="761576"/>
          </a:xfrm>
          <a:prstGeom prst="upDownArrow">
            <a:avLst>
              <a:gd name="adj1" fmla="val 18479"/>
              <a:gd name="adj2" fmla="val 71278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78374" y="3048000"/>
            <a:ext cx="683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110mi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1786</Words>
  <Application>Microsoft Macintosh PowerPoint</Application>
  <PresentationFormat>On-screen Show (4:3)</PresentationFormat>
  <Paragraphs>324</Paragraphs>
  <Slides>23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Republic Hydrometeorological Service of Serbia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Land Surface Modelling</vt:lpstr>
      <vt:lpstr>Slide 18</vt:lpstr>
      <vt:lpstr>Slide 19</vt:lpstr>
      <vt:lpstr>Slide 20</vt:lpstr>
      <vt:lpstr>Slide 21</vt:lpstr>
      <vt:lpstr>Slide 22</vt:lpstr>
      <vt:lpstr>Slide 23</vt:lpstr>
    </vt:vector>
  </TitlesOfParts>
  <Company>over seas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ms-user</dc:creator>
  <cp:lastModifiedBy>ms-user</cp:lastModifiedBy>
  <cp:revision>15</cp:revision>
  <dcterms:created xsi:type="dcterms:W3CDTF">2011-11-02T03:52:53Z</dcterms:created>
  <dcterms:modified xsi:type="dcterms:W3CDTF">2011-11-02T04:14:11Z</dcterms:modified>
</cp:coreProperties>
</file>