
<file path=[Content_Types].xml><?xml version="1.0" encoding="utf-8"?>
<Types xmlns="http://schemas.openxmlformats.org/package/2006/content-types">
  <Default Extension="xml" ContentType="application/xml"/>
  <Default Extension="wmf" ContentType="image/x-wmf"/>
  <Default Extension="doc" ContentType="application/msword"/>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notesSlides/notesSlide30.xml" ContentType="application/vnd.openxmlformats-officedocument.presentationml.notesSlide+xml"/>
  <Override PartName="/ppt/embeddings/oleObject17.bin" ContentType="application/vnd.openxmlformats-officedocument.oleObject"/>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notesSlides/notesSlide38.xml" ContentType="application/vnd.openxmlformats-officedocument.presentationml.notesSlide+xml"/>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embeddings/oleObject30.bin" ContentType="application/vnd.openxmlformats-officedocument.oleObject"/>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notesSlides/notesSlide48.xml" ContentType="application/vnd.openxmlformats-officedocument.presentationml.notesSlide+xml"/>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embeddings/oleObject43.bin" ContentType="application/vnd.openxmlformats-officedocument.oleObject"/>
  <Override PartName="/ppt/embeddings/oleObject44.bin" ContentType="application/vnd.openxmlformats-officedocument.oleObject"/>
  <Override PartName="/ppt/notesSlides/notesSlide49.xml" ContentType="application/vnd.openxmlformats-officedocument.presentationml.notesSlide+xml"/>
  <Override PartName="/ppt/notesSlides/notesSlide50.xml" ContentType="application/vnd.openxmlformats-officedocument.presentationml.notesSlide+xml"/>
  <Override PartName="/ppt/embeddings/oleObject45.bin" ContentType="application/vnd.openxmlformats-officedocument.oleObject"/>
  <Override PartName="/ppt/embeddings/oleObject46.bin" ContentType="application/vnd.openxmlformats-officedocument.oleObject"/>
  <Override PartName="/ppt/embeddings/oleObject47.bin" ContentType="application/vnd.openxmlformats-officedocument.oleObject"/>
  <Override PartName="/ppt/embeddings/oleObject48.bin" ContentType="application/vnd.openxmlformats-officedocument.oleObject"/>
  <Override PartName="/ppt/embeddings/oleObject49.bin" ContentType="application/vnd.openxmlformats-officedocument.oleObject"/>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embeddings/oleObject50.bin" ContentType="application/vnd.openxmlformats-officedocument.oleObject"/>
  <Override PartName="/ppt/embeddings/oleObject51.bin" ContentType="application/vnd.openxmlformats-officedocument.oleObject"/>
  <Override PartName="/ppt/embeddings/oleObject52.bin" ContentType="application/vnd.openxmlformats-officedocument.oleObject"/>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embeddings/oleObject53.bin" ContentType="application/vnd.openxmlformats-officedocument.oleObject"/>
  <Override PartName="/ppt/notesSlides/notesSlide62.xml" ContentType="application/vnd.openxmlformats-officedocument.presentationml.notesSlide+xml"/>
  <Override PartName="/ppt/embeddings/oleObject54.bin" ContentType="application/vnd.openxmlformats-officedocument.oleObject"/>
  <Override PartName="/ppt/embeddings/oleObject55.bin" ContentType="application/vnd.openxmlformats-officedocument.oleObject"/>
  <Override PartName="/ppt/embeddings/oleObject56.bin" ContentType="application/vnd.openxmlformats-officedocument.oleObject"/>
  <Override PartName="/ppt/embeddings/oleObject57.bin" ContentType="application/vnd.openxmlformats-officedocument.oleObject"/>
  <Override PartName="/ppt/embeddings/oleObject58.bin" ContentType="application/vnd.openxmlformats-officedocument.oleObject"/>
  <Override PartName="/ppt/embeddings/oleObject59.bin" ContentType="application/vnd.openxmlformats-officedocument.oleObject"/>
  <Override PartName="/ppt/embeddings/oleObject60.bin" ContentType="application/vnd.openxmlformats-officedocument.oleObject"/>
  <Override PartName="/ppt/embeddings/oleObject61.bin" ContentType="application/vnd.openxmlformats-officedocument.oleObject"/>
  <Override PartName="/ppt/embeddings/oleObject62.bin" ContentType="application/vnd.openxmlformats-officedocument.oleObject"/>
  <Override PartName="/ppt/embeddings/oleObject63.bin" ContentType="application/vnd.openxmlformats-officedocument.oleObject"/>
  <Override PartName="/ppt/embeddings/oleObject64.bin" ContentType="application/vnd.openxmlformats-officedocument.oleObject"/>
  <Override PartName="/ppt/embeddings/oleObject65.bin" ContentType="application/vnd.openxmlformats-officedocument.oleObject"/>
  <Override PartName="/ppt/embeddings/oleObject66.bin" ContentType="application/vnd.openxmlformats-officedocument.oleObject"/>
  <Override PartName="/ppt/notesSlides/notesSlide63.xml" ContentType="application/vnd.openxmlformats-officedocument.presentationml.notesSlide+xml"/>
  <Override PartName="/ppt/embeddings/oleObject67.bin" ContentType="application/vnd.openxmlformats-officedocument.oleObject"/>
  <Override PartName="/ppt/embeddings/oleObject68.bin" ContentType="application/vnd.openxmlformats-officedocument.oleObject"/>
  <Override PartName="/ppt/embeddings/oleObject69.bin" ContentType="application/vnd.openxmlformats-officedocument.oleObject"/>
  <Override PartName="/ppt/embeddings/oleObject70.bin" ContentType="application/vnd.openxmlformats-officedocument.oleObject"/>
  <Override PartName="/ppt/embeddings/oleObject71.bin" ContentType="application/vnd.openxmlformats-officedocument.oleObject"/>
  <Override PartName="/ppt/embeddings/oleObject72.bin" ContentType="application/vnd.openxmlformats-officedocument.oleObject"/>
  <Override PartName="/ppt/embeddings/oleObject73.bin" ContentType="application/vnd.openxmlformats-officedocument.oleObject"/>
  <Override PartName="/ppt/embeddings/oleObject74.bin" ContentType="application/vnd.openxmlformats-officedocument.oleObject"/>
  <Override PartName="/ppt/embeddings/oleObject75.bin" ContentType="application/vnd.openxmlformats-officedocument.oleObject"/>
  <Override PartName="/ppt/embeddings/oleObject76.bin" ContentType="application/vnd.openxmlformats-officedocument.oleObject"/>
  <Override PartName="/ppt/embeddings/oleObject77.bin" ContentType="application/vnd.openxmlformats-officedocument.oleObject"/>
  <Override PartName="/ppt/embeddings/oleObject78.bin" ContentType="application/vnd.openxmlformats-officedocument.oleObject"/>
  <Override PartName="/ppt/notesSlides/notesSlide64.xml" ContentType="application/vnd.openxmlformats-officedocument.presentationml.notesSlide+xml"/>
  <Override PartName="/ppt/embeddings/oleObject79.bin" ContentType="application/vnd.openxmlformats-officedocument.oleObject"/>
  <Override PartName="/ppt/embeddings/oleObject80.bin" ContentType="application/vnd.openxmlformats-officedocument.oleObject"/>
  <Override PartName="/ppt/embeddings/oleObject81.bin" ContentType="application/vnd.openxmlformats-officedocument.oleObject"/>
  <Override PartName="/ppt/embeddings/oleObject82.bin" ContentType="application/vnd.openxmlformats-officedocument.oleObject"/>
  <Override PartName="/ppt/embeddings/oleObject83.bin" ContentType="application/vnd.openxmlformats-officedocument.oleObject"/>
  <Override PartName="/ppt/embeddings/oleObject84.bin" ContentType="application/vnd.openxmlformats-officedocument.oleObject"/>
  <Override PartName="/ppt/embeddings/oleObject85.bin" ContentType="application/vnd.openxmlformats-officedocument.oleObject"/>
  <Override PartName="/ppt/embeddings/oleObject86.bin" ContentType="application/vnd.openxmlformats-officedocument.oleObject"/>
  <Override PartName="/ppt/embeddings/oleObject87.bin" ContentType="application/vnd.openxmlformats-officedocument.oleObject"/>
  <Override PartName="/ppt/embeddings/oleObject88.bin" ContentType="application/vnd.openxmlformats-officedocument.oleObject"/>
  <Override PartName="/ppt/notesSlides/notesSlide65.xml" ContentType="application/vnd.openxmlformats-officedocument.presentationml.notesSlide+xml"/>
  <Override PartName="/ppt/embeddings/oleObject89.bin" ContentType="application/vnd.openxmlformats-officedocument.oleObject"/>
  <Override PartName="/ppt/embeddings/oleObject90.bin" ContentType="application/vnd.openxmlformats-officedocument.oleObject"/>
  <Override PartName="/ppt/embeddings/oleObject91.bin" ContentType="application/vnd.openxmlformats-officedocument.oleObject"/>
  <Override PartName="/ppt/embeddings/oleObject92.bin" ContentType="application/vnd.openxmlformats-officedocument.oleObject"/>
  <Override PartName="/ppt/embeddings/oleObject93.bin" ContentType="application/vnd.openxmlformats-officedocument.oleObject"/>
  <Override PartName="/ppt/embeddings/oleObject94.bin" ContentType="application/vnd.openxmlformats-officedocument.oleObject"/>
  <Override PartName="/ppt/embeddings/oleObject95.bin" ContentType="application/vnd.openxmlformats-officedocument.oleObject"/>
  <Override PartName="/ppt/embeddings/oleObject96.bin" ContentType="application/vnd.openxmlformats-officedocument.oleObject"/>
  <Override PartName="/ppt/embeddings/oleObject97.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1"/>
  </p:sldMasterIdLst>
  <p:notesMasterIdLst>
    <p:notesMasterId r:id="rId104"/>
  </p:notesMasterIdLst>
  <p:sldIdLst>
    <p:sldId id="1310" r:id="rId2"/>
    <p:sldId id="1635" r:id="rId3"/>
    <p:sldId id="1681" r:id="rId4"/>
    <p:sldId id="1682" r:id="rId5"/>
    <p:sldId id="1637" r:id="rId6"/>
    <p:sldId id="1638" r:id="rId7"/>
    <p:sldId id="1640" r:id="rId8"/>
    <p:sldId id="1642" r:id="rId9"/>
    <p:sldId id="1680" r:id="rId10"/>
    <p:sldId id="1645" r:id="rId11"/>
    <p:sldId id="1646" r:id="rId12"/>
    <p:sldId id="1283" r:id="rId13"/>
    <p:sldId id="1250" r:id="rId14"/>
    <p:sldId id="1251" r:id="rId15"/>
    <p:sldId id="1253" r:id="rId16"/>
    <p:sldId id="1254" r:id="rId17"/>
    <p:sldId id="1650" r:id="rId18"/>
    <p:sldId id="1663" r:id="rId19"/>
    <p:sldId id="1608" r:id="rId20"/>
    <p:sldId id="1609" r:id="rId21"/>
    <p:sldId id="1610" r:id="rId22"/>
    <p:sldId id="1611" r:id="rId23"/>
    <p:sldId id="1653" r:id="rId24"/>
    <p:sldId id="1654" r:id="rId25"/>
    <p:sldId id="1655" r:id="rId26"/>
    <p:sldId id="1657" r:id="rId27"/>
    <p:sldId id="1658" r:id="rId28"/>
    <p:sldId id="1659" r:id="rId29"/>
    <p:sldId id="1660" r:id="rId30"/>
    <p:sldId id="1661" r:id="rId31"/>
    <p:sldId id="1662" r:id="rId32"/>
    <p:sldId id="1261" r:id="rId33"/>
    <p:sldId id="1262" r:id="rId34"/>
    <p:sldId id="1215" r:id="rId35"/>
    <p:sldId id="1157" r:id="rId36"/>
    <p:sldId id="1158" r:id="rId37"/>
    <p:sldId id="1159" r:id="rId38"/>
    <p:sldId id="1160" r:id="rId39"/>
    <p:sldId id="1561" r:id="rId40"/>
    <p:sldId id="1576" r:id="rId41"/>
    <p:sldId id="1575" r:id="rId42"/>
    <p:sldId id="1256" r:id="rId43"/>
    <p:sldId id="1612" r:id="rId44"/>
    <p:sldId id="1615" r:id="rId45"/>
    <p:sldId id="1604" r:id="rId46"/>
    <p:sldId id="1607" r:id="rId47"/>
    <p:sldId id="1336" r:id="rId48"/>
    <p:sldId id="1702" r:id="rId49"/>
    <p:sldId id="1674" r:id="rId50"/>
    <p:sldId id="1577" r:id="rId51"/>
    <p:sldId id="1578" r:id="rId52"/>
    <p:sldId id="1579" r:id="rId53"/>
    <p:sldId id="1580" r:id="rId54"/>
    <p:sldId id="1582" r:id="rId55"/>
    <p:sldId id="1602" r:id="rId56"/>
    <p:sldId id="1583" r:id="rId57"/>
    <p:sldId id="1584" r:id="rId58"/>
    <p:sldId id="1585" r:id="rId59"/>
    <p:sldId id="1586" r:id="rId60"/>
    <p:sldId id="1590" r:id="rId61"/>
    <p:sldId id="1587" r:id="rId62"/>
    <p:sldId id="1591" r:id="rId63"/>
    <p:sldId id="1592" r:id="rId64"/>
    <p:sldId id="1593" r:id="rId65"/>
    <p:sldId id="1594" r:id="rId66"/>
    <p:sldId id="1595" r:id="rId67"/>
    <p:sldId id="1596" r:id="rId68"/>
    <p:sldId id="1597" r:id="rId69"/>
    <p:sldId id="1598" r:id="rId70"/>
    <p:sldId id="1622" r:id="rId71"/>
    <p:sldId id="1623" r:id="rId72"/>
    <p:sldId id="1624" r:id="rId73"/>
    <p:sldId id="1625" r:id="rId74"/>
    <p:sldId id="1626" r:id="rId75"/>
    <p:sldId id="1627" r:id="rId76"/>
    <p:sldId id="1631" r:id="rId77"/>
    <p:sldId id="1684" r:id="rId78"/>
    <p:sldId id="1689" r:id="rId79"/>
    <p:sldId id="1690" r:id="rId80"/>
    <p:sldId id="1691" r:id="rId81"/>
    <p:sldId id="1692" r:id="rId82"/>
    <p:sldId id="1693" r:id="rId83"/>
    <p:sldId id="1694" r:id="rId84"/>
    <p:sldId id="1695" r:id="rId85"/>
    <p:sldId id="1696" r:id="rId86"/>
    <p:sldId id="1697" r:id="rId87"/>
    <p:sldId id="1665" r:id="rId88"/>
    <p:sldId id="1667" r:id="rId89"/>
    <p:sldId id="1668" r:id="rId90"/>
    <p:sldId id="1672" r:id="rId91"/>
    <p:sldId id="1279" r:id="rId92"/>
    <p:sldId id="1603" r:id="rId93"/>
    <p:sldId id="1683" r:id="rId94"/>
    <p:sldId id="1677" r:id="rId95"/>
    <p:sldId id="1678" r:id="rId96"/>
    <p:sldId id="1679" r:id="rId97"/>
    <p:sldId id="1670" r:id="rId98"/>
    <p:sldId id="1698" r:id="rId99"/>
    <p:sldId id="1699" r:id="rId100"/>
    <p:sldId id="1700" r:id="rId101"/>
    <p:sldId id="1701" r:id="rId102"/>
    <p:sldId id="1278" r:id="rId103"/>
  </p:sldIdLst>
  <p:sldSz cx="9144000" cy="6858000" type="screen4x3"/>
  <p:notesSz cx="6985000" cy="9271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56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28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00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72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8000"/>
    <a:srgbClr val="3399FF"/>
    <a:srgbClr val="663399"/>
    <a:srgbClr val="CC0033"/>
    <a:srgbClr val="FFCC00"/>
    <a:srgbClr val="FF8000"/>
    <a:srgbClr val="0066CC"/>
    <a:srgbClr val="FDC9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1120" autoAdjust="0"/>
    <p:restoredTop sz="97744" autoAdjust="0"/>
  </p:normalViewPr>
  <p:slideViewPr>
    <p:cSldViewPr snapToGrid="0">
      <p:cViewPr>
        <p:scale>
          <a:sx n="125" d="100"/>
          <a:sy n="125" d="100"/>
        </p:scale>
        <p:origin x="-1976" y="-392"/>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8" d="100"/>
        <a:sy n="68" d="100"/>
      </p:scale>
      <p:origin x="0" y="3176"/>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notesMaster" Target="notesMasters/notesMaster1.xml"/><Relationship Id="rId105" Type="http://schemas.openxmlformats.org/officeDocument/2006/relationships/printerSettings" Target="printerSettings/printerSettings1.bin"/><Relationship Id="rId106" Type="http://schemas.openxmlformats.org/officeDocument/2006/relationships/presProps" Target="presProps.xml"/><Relationship Id="rId107"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theme" Target="theme/theme1.xml"/><Relationship Id="rId10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_rels/viewProps.xml.rels><?xml version="1.0" encoding="UTF-8" standalone="yes"?>
<Relationships xmlns="http://schemas.openxmlformats.org/package/2006/relationships"><Relationship Id="rId1" Type="http://schemas.openxmlformats.org/officeDocument/2006/relationships/slide" Target="slides/slide7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emf"/><Relationship Id="rId2" Type="http://schemas.openxmlformats.org/officeDocument/2006/relationships/image" Target="../media/image44.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52.emf"/><Relationship Id="rId4" Type="http://schemas.openxmlformats.org/officeDocument/2006/relationships/image" Target="../media/image153.emf"/><Relationship Id="rId5" Type="http://schemas.openxmlformats.org/officeDocument/2006/relationships/image" Target="../media/image154.emf"/><Relationship Id="rId6" Type="http://schemas.openxmlformats.org/officeDocument/2006/relationships/image" Target="../media/image155.emf"/><Relationship Id="rId7" Type="http://schemas.openxmlformats.org/officeDocument/2006/relationships/image" Target="../media/image156.emf"/><Relationship Id="rId8" Type="http://schemas.openxmlformats.org/officeDocument/2006/relationships/image" Target="../media/image157.emf"/><Relationship Id="rId9" Type="http://schemas.openxmlformats.org/officeDocument/2006/relationships/image" Target="../media/image158.emf"/><Relationship Id="rId1" Type="http://schemas.openxmlformats.org/officeDocument/2006/relationships/image" Target="../media/image150.emf"/><Relationship Id="rId2" Type="http://schemas.openxmlformats.org/officeDocument/2006/relationships/image" Target="../media/image151.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61.emf"/><Relationship Id="rId4" Type="http://schemas.openxmlformats.org/officeDocument/2006/relationships/image" Target="../media/image162.emf"/><Relationship Id="rId5" Type="http://schemas.openxmlformats.org/officeDocument/2006/relationships/image" Target="../media/image163.emf"/><Relationship Id="rId1" Type="http://schemas.openxmlformats.org/officeDocument/2006/relationships/image" Target="../media/image159.emf"/><Relationship Id="rId2" Type="http://schemas.openxmlformats.org/officeDocument/2006/relationships/image" Target="../media/image160.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66.png"/><Relationship Id="rId2" Type="http://schemas.openxmlformats.org/officeDocument/2006/relationships/image" Target="../media/image167.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70.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72.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70.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94.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03.emf"/></Relationships>
</file>

<file path=ppt/drawings/_rels/vmlDrawing18.vml.rels><?xml version="1.0" encoding="UTF-8" standalone="yes"?>
<Relationships xmlns="http://schemas.openxmlformats.org/package/2006/relationships"><Relationship Id="rId11" Type="http://schemas.openxmlformats.org/officeDocument/2006/relationships/image" Target="../media/image214.emf"/><Relationship Id="rId12" Type="http://schemas.openxmlformats.org/officeDocument/2006/relationships/image" Target="../media/image215.emf"/><Relationship Id="rId13" Type="http://schemas.openxmlformats.org/officeDocument/2006/relationships/image" Target="../media/image216.emf"/><Relationship Id="rId1" Type="http://schemas.openxmlformats.org/officeDocument/2006/relationships/image" Target="../media/image204.emf"/><Relationship Id="rId2" Type="http://schemas.openxmlformats.org/officeDocument/2006/relationships/image" Target="../media/image205.emf"/><Relationship Id="rId3" Type="http://schemas.openxmlformats.org/officeDocument/2006/relationships/image" Target="../media/image206.emf"/><Relationship Id="rId4" Type="http://schemas.openxmlformats.org/officeDocument/2006/relationships/image" Target="../media/image207.emf"/><Relationship Id="rId5" Type="http://schemas.openxmlformats.org/officeDocument/2006/relationships/image" Target="../media/image208.emf"/><Relationship Id="rId6" Type="http://schemas.openxmlformats.org/officeDocument/2006/relationships/image" Target="../media/image209.emf"/><Relationship Id="rId7" Type="http://schemas.openxmlformats.org/officeDocument/2006/relationships/image" Target="../media/image210.emf"/><Relationship Id="rId8" Type="http://schemas.openxmlformats.org/officeDocument/2006/relationships/image" Target="../media/image211.emf"/><Relationship Id="rId9" Type="http://schemas.openxmlformats.org/officeDocument/2006/relationships/image" Target="../media/image212.emf"/><Relationship Id="rId10" Type="http://schemas.openxmlformats.org/officeDocument/2006/relationships/image" Target="../media/image213.emf"/></Relationships>
</file>

<file path=ppt/drawings/_rels/vmlDrawing19.vml.rels><?xml version="1.0" encoding="UTF-8" standalone="yes"?>
<Relationships xmlns="http://schemas.openxmlformats.org/package/2006/relationships"><Relationship Id="rId11" Type="http://schemas.openxmlformats.org/officeDocument/2006/relationships/image" Target="../media/image85.emf"/><Relationship Id="rId12" Type="http://schemas.openxmlformats.org/officeDocument/2006/relationships/image" Target="../media/image86.emf"/><Relationship Id="rId1" Type="http://schemas.openxmlformats.org/officeDocument/2006/relationships/image" Target="../media/image75.emf"/><Relationship Id="rId2" Type="http://schemas.openxmlformats.org/officeDocument/2006/relationships/image" Target="../media/image76.emf"/><Relationship Id="rId3" Type="http://schemas.openxmlformats.org/officeDocument/2006/relationships/image" Target="../media/image77.emf"/><Relationship Id="rId4" Type="http://schemas.openxmlformats.org/officeDocument/2006/relationships/image" Target="../media/image78.emf"/><Relationship Id="rId5" Type="http://schemas.openxmlformats.org/officeDocument/2006/relationships/image" Target="../media/image79.emf"/><Relationship Id="rId6" Type="http://schemas.openxmlformats.org/officeDocument/2006/relationships/image" Target="../media/image80.emf"/><Relationship Id="rId7" Type="http://schemas.openxmlformats.org/officeDocument/2006/relationships/image" Target="../media/image81.emf"/><Relationship Id="rId8" Type="http://schemas.openxmlformats.org/officeDocument/2006/relationships/image" Target="../media/image82.emf"/><Relationship Id="rId9" Type="http://schemas.openxmlformats.org/officeDocument/2006/relationships/image" Target="../media/image83.emf"/><Relationship Id="rId10" Type="http://schemas.openxmlformats.org/officeDocument/2006/relationships/image" Target="../media/image8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5.emf"/><Relationship Id="rId2" Type="http://schemas.openxmlformats.org/officeDocument/2006/relationships/image" Target="../media/image46.e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219.emf"/><Relationship Id="rId4" Type="http://schemas.openxmlformats.org/officeDocument/2006/relationships/image" Target="../media/image220.emf"/><Relationship Id="rId5" Type="http://schemas.openxmlformats.org/officeDocument/2006/relationships/image" Target="../media/image221.emf"/><Relationship Id="rId6" Type="http://schemas.openxmlformats.org/officeDocument/2006/relationships/image" Target="../media/image222.emf"/><Relationship Id="rId7" Type="http://schemas.openxmlformats.org/officeDocument/2006/relationships/image" Target="../media/image223.emf"/><Relationship Id="rId8" Type="http://schemas.openxmlformats.org/officeDocument/2006/relationships/image" Target="../media/image224.emf"/><Relationship Id="rId9" Type="http://schemas.openxmlformats.org/officeDocument/2006/relationships/image" Target="../media/image225.emf"/><Relationship Id="rId10" Type="http://schemas.openxmlformats.org/officeDocument/2006/relationships/image" Target="../media/image226.emf"/><Relationship Id="rId1" Type="http://schemas.openxmlformats.org/officeDocument/2006/relationships/image" Target="../media/image217.emf"/><Relationship Id="rId2" Type="http://schemas.openxmlformats.org/officeDocument/2006/relationships/image" Target="../media/image218.e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230.emf"/><Relationship Id="rId4" Type="http://schemas.openxmlformats.org/officeDocument/2006/relationships/image" Target="../media/image231.emf"/><Relationship Id="rId5" Type="http://schemas.openxmlformats.org/officeDocument/2006/relationships/image" Target="../media/image232.emf"/><Relationship Id="rId6" Type="http://schemas.openxmlformats.org/officeDocument/2006/relationships/image" Target="../media/image233.emf"/><Relationship Id="rId7" Type="http://schemas.openxmlformats.org/officeDocument/2006/relationships/image" Target="../media/image234.emf"/><Relationship Id="rId8" Type="http://schemas.openxmlformats.org/officeDocument/2006/relationships/image" Target="../media/image235.emf"/><Relationship Id="rId9" Type="http://schemas.openxmlformats.org/officeDocument/2006/relationships/image" Target="../media/image236.emf"/><Relationship Id="rId1" Type="http://schemas.openxmlformats.org/officeDocument/2006/relationships/image" Target="../media/image228.emf"/><Relationship Id="rId2" Type="http://schemas.openxmlformats.org/officeDocument/2006/relationships/image" Target="../media/image22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5.emf"/><Relationship Id="rId2" Type="http://schemas.openxmlformats.org/officeDocument/2006/relationships/image" Target="../media/image66.emf"/></Relationships>
</file>

<file path=ppt/drawings/_rels/vmlDrawing4.vml.rels><?xml version="1.0" encoding="UTF-8" standalone="yes"?>
<Relationships xmlns="http://schemas.openxmlformats.org/package/2006/relationships"><Relationship Id="rId11" Type="http://schemas.openxmlformats.org/officeDocument/2006/relationships/image" Target="../media/image85.emf"/><Relationship Id="rId12" Type="http://schemas.openxmlformats.org/officeDocument/2006/relationships/image" Target="../media/image86.emf"/><Relationship Id="rId1" Type="http://schemas.openxmlformats.org/officeDocument/2006/relationships/image" Target="../media/image75.emf"/><Relationship Id="rId2" Type="http://schemas.openxmlformats.org/officeDocument/2006/relationships/image" Target="../media/image76.emf"/><Relationship Id="rId3" Type="http://schemas.openxmlformats.org/officeDocument/2006/relationships/image" Target="../media/image77.emf"/><Relationship Id="rId4" Type="http://schemas.openxmlformats.org/officeDocument/2006/relationships/image" Target="../media/image78.emf"/><Relationship Id="rId5" Type="http://schemas.openxmlformats.org/officeDocument/2006/relationships/image" Target="../media/image79.emf"/><Relationship Id="rId6" Type="http://schemas.openxmlformats.org/officeDocument/2006/relationships/image" Target="../media/image80.emf"/><Relationship Id="rId7" Type="http://schemas.openxmlformats.org/officeDocument/2006/relationships/image" Target="../media/image81.emf"/><Relationship Id="rId8" Type="http://schemas.openxmlformats.org/officeDocument/2006/relationships/image" Target="../media/image82.emf"/><Relationship Id="rId9" Type="http://schemas.openxmlformats.org/officeDocument/2006/relationships/image" Target="../media/image83.emf"/><Relationship Id="rId10" Type="http://schemas.openxmlformats.org/officeDocument/2006/relationships/image" Target="../media/image8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14.emf"/><Relationship Id="rId4" Type="http://schemas.openxmlformats.org/officeDocument/2006/relationships/image" Target="../media/image115.emf"/><Relationship Id="rId5" Type="http://schemas.openxmlformats.org/officeDocument/2006/relationships/image" Target="../media/image116.emf"/><Relationship Id="rId1" Type="http://schemas.openxmlformats.org/officeDocument/2006/relationships/image" Target="../media/image112.emf"/><Relationship Id="rId2" Type="http://schemas.openxmlformats.org/officeDocument/2006/relationships/image" Target="../media/image113.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19.emf"/><Relationship Id="rId4" Type="http://schemas.openxmlformats.org/officeDocument/2006/relationships/image" Target="../media/image120.emf"/><Relationship Id="rId5" Type="http://schemas.openxmlformats.org/officeDocument/2006/relationships/image" Target="../media/image121.emf"/><Relationship Id="rId6" Type="http://schemas.openxmlformats.org/officeDocument/2006/relationships/image" Target="../media/image122.emf"/><Relationship Id="rId7" Type="http://schemas.openxmlformats.org/officeDocument/2006/relationships/image" Target="../media/image123.emf"/><Relationship Id="rId1" Type="http://schemas.openxmlformats.org/officeDocument/2006/relationships/image" Target="../media/image117.emf"/><Relationship Id="rId2" Type="http://schemas.openxmlformats.org/officeDocument/2006/relationships/image" Target="../media/image11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27.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46.emf"/><Relationship Id="rId4" Type="http://schemas.openxmlformats.org/officeDocument/2006/relationships/image" Target="../media/image147.emf"/><Relationship Id="rId5" Type="http://schemas.openxmlformats.org/officeDocument/2006/relationships/image" Target="../media/image148.emf"/><Relationship Id="rId1" Type="http://schemas.openxmlformats.org/officeDocument/2006/relationships/image" Target="../media/image144.emf"/><Relationship Id="rId2" Type="http://schemas.openxmlformats.org/officeDocument/2006/relationships/image" Target="../media/image14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3027363" cy="463550"/>
          </a:xfrm>
          <a:prstGeom prst="rect">
            <a:avLst/>
          </a:prstGeom>
          <a:noFill/>
          <a:ln w="9525">
            <a:noFill/>
            <a:miter lim="800000"/>
            <a:headEnd/>
            <a:tailEnd/>
          </a:ln>
          <a:effectLst/>
        </p:spPr>
        <p:txBody>
          <a:bodyPr vert="horz" wrap="square" lIns="91294" tIns="45647" rIns="91294" bIns="45647" numCol="1" anchor="t" anchorCtr="0" compatLnSpc="1">
            <a:prstTxWarp prst="textNoShape">
              <a:avLst/>
            </a:prstTxWarp>
          </a:bodyPr>
          <a:lstStyle>
            <a:lvl1pPr defTabSz="912813" eaLnBrk="1" hangingPunct="1">
              <a:defRPr sz="1200"/>
            </a:lvl1pPr>
          </a:lstStyle>
          <a:p>
            <a:pPr>
              <a:defRPr/>
            </a:pPr>
            <a:endParaRPr lang="en-US"/>
          </a:p>
        </p:txBody>
      </p:sp>
      <p:sp>
        <p:nvSpPr>
          <p:cNvPr id="29699" name="Rectangle 3"/>
          <p:cNvSpPr>
            <a:spLocks noGrp="1" noChangeArrowheads="1"/>
          </p:cNvSpPr>
          <p:nvPr>
            <p:ph type="dt" idx="1"/>
          </p:nvPr>
        </p:nvSpPr>
        <p:spPr bwMode="auto">
          <a:xfrm>
            <a:off x="3956050" y="0"/>
            <a:ext cx="3027363" cy="463550"/>
          </a:xfrm>
          <a:prstGeom prst="rect">
            <a:avLst/>
          </a:prstGeom>
          <a:noFill/>
          <a:ln w="9525">
            <a:noFill/>
            <a:miter lim="800000"/>
            <a:headEnd/>
            <a:tailEnd/>
          </a:ln>
          <a:effectLst/>
        </p:spPr>
        <p:txBody>
          <a:bodyPr vert="horz" wrap="square" lIns="91294" tIns="45647" rIns="91294" bIns="45647" numCol="1" anchor="t" anchorCtr="0" compatLnSpc="1">
            <a:prstTxWarp prst="textNoShape">
              <a:avLst/>
            </a:prstTxWarp>
          </a:bodyPr>
          <a:lstStyle>
            <a:lvl1pPr algn="r" defTabSz="912813" eaLnBrk="1" hangingPunct="1">
              <a:defRPr sz="1200"/>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74750" y="695325"/>
            <a:ext cx="4635500" cy="34766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701" name="Rectangle 5"/>
          <p:cNvSpPr>
            <a:spLocks noGrp="1" noChangeArrowheads="1"/>
          </p:cNvSpPr>
          <p:nvPr>
            <p:ph type="body" sz="quarter" idx="3"/>
          </p:nvPr>
        </p:nvSpPr>
        <p:spPr bwMode="auto">
          <a:xfrm>
            <a:off x="698500" y="4403725"/>
            <a:ext cx="5588000" cy="4171950"/>
          </a:xfrm>
          <a:prstGeom prst="rect">
            <a:avLst/>
          </a:prstGeom>
          <a:noFill/>
          <a:ln w="9525">
            <a:noFill/>
            <a:miter lim="800000"/>
            <a:headEnd/>
            <a:tailEnd/>
          </a:ln>
          <a:effectLst/>
        </p:spPr>
        <p:txBody>
          <a:bodyPr vert="horz" wrap="square" lIns="91294" tIns="45647" rIns="91294" bIns="4564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9702" name="Rectangle 6"/>
          <p:cNvSpPr>
            <a:spLocks noGrp="1" noChangeArrowheads="1"/>
          </p:cNvSpPr>
          <p:nvPr>
            <p:ph type="ftr" sz="quarter" idx="4"/>
          </p:nvPr>
        </p:nvSpPr>
        <p:spPr bwMode="auto">
          <a:xfrm>
            <a:off x="0" y="8805863"/>
            <a:ext cx="3027363" cy="463550"/>
          </a:xfrm>
          <a:prstGeom prst="rect">
            <a:avLst/>
          </a:prstGeom>
          <a:noFill/>
          <a:ln w="9525">
            <a:noFill/>
            <a:miter lim="800000"/>
            <a:headEnd/>
            <a:tailEnd/>
          </a:ln>
          <a:effectLst/>
        </p:spPr>
        <p:txBody>
          <a:bodyPr vert="horz" wrap="square" lIns="91294" tIns="45647" rIns="91294" bIns="45647" numCol="1" anchor="b" anchorCtr="0" compatLnSpc="1">
            <a:prstTxWarp prst="textNoShape">
              <a:avLst/>
            </a:prstTxWarp>
          </a:bodyPr>
          <a:lstStyle>
            <a:lvl1pPr defTabSz="912813" eaLnBrk="1" hangingPunct="1">
              <a:defRPr sz="1200"/>
            </a:lvl1pPr>
          </a:lstStyle>
          <a:p>
            <a:pPr>
              <a:defRPr/>
            </a:pPr>
            <a:endParaRPr lang="en-US"/>
          </a:p>
        </p:txBody>
      </p:sp>
      <p:sp>
        <p:nvSpPr>
          <p:cNvPr id="29703" name="Rectangle 7"/>
          <p:cNvSpPr>
            <a:spLocks noGrp="1" noChangeArrowheads="1"/>
          </p:cNvSpPr>
          <p:nvPr>
            <p:ph type="sldNum" sz="quarter" idx="5"/>
          </p:nvPr>
        </p:nvSpPr>
        <p:spPr bwMode="auto">
          <a:xfrm>
            <a:off x="3956050" y="8805863"/>
            <a:ext cx="3027363" cy="463550"/>
          </a:xfrm>
          <a:prstGeom prst="rect">
            <a:avLst/>
          </a:prstGeom>
          <a:noFill/>
          <a:ln w="9525">
            <a:noFill/>
            <a:miter lim="800000"/>
            <a:headEnd/>
            <a:tailEnd/>
          </a:ln>
          <a:effectLst/>
        </p:spPr>
        <p:txBody>
          <a:bodyPr vert="horz" wrap="square" lIns="91294" tIns="45647" rIns="91294" bIns="45647" numCol="1" anchor="b" anchorCtr="0" compatLnSpc="1">
            <a:prstTxWarp prst="textNoShape">
              <a:avLst/>
            </a:prstTxWarp>
          </a:bodyPr>
          <a:lstStyle>
            <a:lvl1pPr algn="r" defTabSz="912813" eaLnBrk="1" hangingPunct="1">
              <a:defRPr sz="1200"/>
            </a:lvl1pPr>
          </a:lstStyle>
          <a:p>
            <a:pPr>
              <a:defRPr/>
            </a:pPr>
            <a:fld id="{8F202AB5-21E6-2346-B305-22FB26882BB9}" type="slidenum">
              <a:rPr lang="en-US"/>
              <a:pPr>
                <a:defRPr/>
              </a:pPr>
              <a:t>‹#›</a:t>
            </a:fld>
            <a:endParaRPr lang="en-US"/>
          </a:p>
        </p:txBody>
      </p:sp>
    </p:spTree>
    <p:extLst>
      <p:ext uri="{BB962C8B-B14F-4D97-AF65-F5344CB8AC3E}">
        <p14:creationId xmlns:p14="http://schemas.microsoft.com/office/powerpoint/2010/main" val="41366180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11" charset="-128"/>
        <a:cs typeface="ＭＳ Ｐゴシック" pitchFamily="-111" charset="-128"/>
      </a:defRPr>
    </a:lvl1pPr>
    <a:lvl2pPr marL="4556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28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00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72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5909" algn="l" defTabSz="457182" rtl="0" eaLnBrk="1" latinLnBrk="0" hangingPunct="1">
      <a:defRPr sz="1200" kern="1200">
        <a:solidFill>
          <a:schemeClr val="tx1"/>
        </a:solidFill>
        <a:latin typeface="+mn-lt"/>
        <a:ea typeface="+mn-ea"/>
        <a:cs typeface="+mn-cs"/>
      </a:defRPr>
    </a:lvl6pPr>
    <a:lvl7pPr marL="2743090" algn="l" defTabSz="457182" rtl="0" eaLnBrk="1" latinLnBrk="0" hangingPunct="1">
      <a:defRPr sz="1200" kern="1200">
        <a:solidFill>
          <a:schemeClr val="tx1"/>
        </a:solidFill>
        <a:latin typeface="+mn-lt"/>
        <a:ea typeface="+mn-ea"/>
        <a:cs typeface="+mn-cs"/>
      </a:defRPr>
    </a:lvl7pPr>
    <a:lvl8pPr marL="3200272" algn="l" defTabSz="457182" rtl="0" eaLnBrk="1" latinLnBrk="0" hangingPunct="1">
      <a:defRPr sz="1200" kern="1200">
        <a:solidFill>
          <a:schemeClr val="tx1"/>
        </a:solidFill>
        <a:latin typeface="+mn-lt"/>
        <a:ea typeface="+mn-ea"/>
        <a:cs typeface="+mn-cs"/>
      </a:defRPr>
    </a:lvl8pPr>
    <a:lvl9pPr marL="3657454" algn="l" defTabSz="45718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904D2FB-92E5-2140-9719-26AAB1E15C46}" type="slidenum">
              <a:rPr lang="en-US" sz="1200"/>
              <a:pPr eaLnBrk="1" hangingPunct="1"/>
              <a:t>1</a:t>
            </a:fld>
            <a:endParaRPr lang="en-US" sz="1200"/>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2400" b="1">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txBox="1">
            <a:spLocks noGrp="1" noChangeArrowheads="1"/>
          </p:cNvSpPr>
          <p:nvPr/>
        </p:nvSpPr>
        <p:spPr bwMode="auto">
          <a:xfrm>
            <a:off x="3956050" y="8804275"/>
            <a:ext cx="3027363"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9" tIns="45634" rIns="91269" bIns="45634" anchor="b"/>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4195EDE9-87D3-494F-853C-250355AEF0A5}" type="slidenum">
              <a:rPr lang="en-US" sz="1200"/>
              <a:pPr algn="r" eaLnBrk="1" hangingPunct="1"/>
              <a:t>10</a:t>
            </a:fld>
            <a:endParaRPr lang="en-US" sz="1200"/>
          </a:p>
        </p:txBody>
      </p:sp>
      <p:sp>
        <p:nvSpPr>
          <p:cNvPr id="45058" name="Rectangle 2"/>
          <p:cNvSpPr>
            <a:spLocks noGrp="1" noRot="1" noChangeAspect="1" noChangeArrowheads="1" noTextEdit="1"/>
          </p:cNvSpPr>
          <p:nvPr>
            <p:ph type="sldImg"/>
          </p:nvPr>
        </p:nvSpPr>
        <p:spPr>
          <a:xfrm>
            <a:off x="1174750" y="693738"/>
            <a:ext cx="4635500" cy="3476625"/>
          </a:xfrm>
          <a:ln/>
        </p:spPr>
      </p:sp>
      <p:sp>
        <p:nvSpPr>
          <p:cNvPr id="45059" name="Rectangle 3"/>
          <p:cNvSpPr>
            <a:spLocks noGrp="1" noChangeArrowheads="1"/>
          </p:cNvSpPr>
          <p:nvPr>
            <p:ph type="body" idx="1"/>
          </p:nvPr>
        </p:nvSpPr>
        <p:spPr>
          <a:xfrm>
            <a:off x="700088" y="4402138"/>
            <a:ext cx="5584825" cy="417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269" tIns="45634" rIns="91269" bIns="45634"/>
          <a:lstStyle/>
          <a:p>
            <a:pPr eaLnBrk="1" hangingPunct="1"/>
            <a:endParaRPr lang="en-US">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ChangeArrowheads="1" noTextEdit="1"/>
          </p:cNvSpPr>
          <p:nvPr>
            <p:ph type="sldImg"/>
          </p:nvPr>
        </p:nvSpPr>
        <p:spPr>
          <a:xfrm>
            <a:off x="1174750" y="693738"/>
            <a:ext cx="4635500" cy="3476625"/>
          </a:xfrm>
          <a:ln/>
        </p:spPr>
      </p:sp>
      <p:sp>
        <p:nvSpPr>
          <p:cNvPr id="47106" name="Rectangle 3"/>
          <p:cNvSpPr>
            <a:spLocks noGrp="1" noChangeArrowheads="1"/>
          </p:cNvSpPr>
          <p:nvPr>
            <p:ph type="body" idx="1"/>
          </p:nvPr>
        </p:nvSpPr>
        <p:spPr>
          <a:xfrm>
            <a:off x="700088" y="4403725"/>
            <a:ext cx="5584825" cy="41735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00" tIns="46000" rIns="92000" bIns="46000"/>
          <a:lstStyle/>
          <a:p>
            <a:endParaRPr lang="en-US">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txBox="1">
            <a:spLocks noGrp="1" noChangeArrowheads="1"/>
          </p:cNvSpPr>
          <p:nvPr/>
        </p:nvSpPr>
        <p:spPr bwMode="auto">
          <a:xfrm>
            <a:off x="3956050" y="8804275"/>
            <a:ext cx="3027363"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nchor="b"/>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4E6AA377-9AE8-BE43-AB9A-7F7752D2ACF3}" type="slidenum">
              <a:rPr lang="en-US" sz="1200"/>
              <a:pPr algn="r" eaLnBrk="1" hangingPunct="1"/>
              <a:t>12</a:t>
            </a:fld>
            <a:endParaRPr lang="en-US" sz="1200"/>
          </a:p>
        </p:txBody>
      </p:sp>
      <p:sp>
        <p:nvSpPr>
          <p:cNvPr id="200706" name="Rectangle 2"/>
          <p:cNvSpPr>
            <a:spLocks noGrp="1" noRot="1" noChangeAspect="1" noChangeArrowheads="1" noTextEdit="1"/>
          </p:cNvSpPr>
          <p:nvPr>
            <p:ph type="sldImg"/>
          </p:nvPr>
        </p:nvSpPr>
        <p:spPr>
          <a:xfrm>
            <a:off x="1174750" y="693738"/>
            <a:ext cx="4635500" cy="3476625"/>
          </a:xfrm>
          <a:solidFill>
            <a:srgbClr val="FFFFFF"/>
          </a:solidFill>
          <a:ln/>
        </p:spPr>
      </p:sp>
      <p:sp>
        <p:nvSpPr>
          <p:cNvPr id="200707" name="Rectangle 3"/>
          <p:cNvSpPr>
            <a:spLocks noGrp="1" noChangeArrowheads="1"/>
          </p:cNvSpPr>
          <p:nvPr>
            <p:ph type="body" idx="1"/>
          </p:nvPr>
        </p:nvSpPr>
        <p:spPr>
          <a:xfrm>
            <a:off x="700088" y="4403725"/>
            <a:ext cx="5584825" cy="4173538"/>
          </a:xfrm>
          <a:solidFill>
            <a:srgbClr val="FFFFFF"/>
          </a:solidFill>
          <a:ln>
            <a:solidFill>
              <a:srgbClr val="000000"/>
            </a:solidFill>
          </a:ln>
          <a:extLst>
            <a:ext uri="{FAA26D3D-D897-4be2-8F04-BA451C77F1D7}">
              <ma14:placeholderFlag xmlns:ma14="http://schemas.microsoft.com/office/mac/drawingml/2011/main" val="1"/>
            </a:ext>
          </a:extLst>
        </p:spPr>
        <p:txBody>
          <a:bodyPr lIns="91419" tIns="45710" rIns="91419" bIns="45710"/>
          <a:lstStyle/>
          <a:p>
            <a:endParaRPr lang="en-US">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2"/>
          <p:cNvSpPr>
            <a:spLocks noGrp="1" noRot="1" noChangeAspect="1" noChangeArrowheads="1" noTextEdit="1"/>
          </p:cNvSpPr>
          <p:nvPr>
            <p:ph type="sldImg"/>
          </p:nvPr>
        </p:nvSpPr>
        <p:spPr>
          <a:ln/>
        </p:spPr>
      </p:sp>
      <p:sp>
        <p:nvSpPr>
          <p:cNvPr id="20889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278" tIns="45639" rIns="91278" bIns="45639"/>
          <a:lstStyle/>
          <a:p>
            <a:endParaRPr lang="en-US">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2"/>
          <p:cNvSpPr>
            <a:spLocks noGrp="1" noRot="1" noChangeAspect="1" noChangeArrowheads="1" noTextEdit="1"/>
          </p:cNvSpPr>
          <p:nvPr>
            <p:ph type="sldImg"/>
          </p:nvPr>
        </p:nvSpPr>
        <p:spPr>
          <a:ln/>
        </p:spPr>
      </p:sp>
      <p:sp>
        <p:nvSpPr>
          <p:cNvPr id="21299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276" tIns="45637" rIns="91276" bIns="45637"/>
          <a:lstStyle/>
          <a:p>
            <a:endParaRPr lang="en-US">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2"/>
          <p:cNvSpPr>
            <a:spLocks noGrp="1" noRot="1" noChangeAspect="1" noChangeArrowheads="1" noTextEdit="1"/>
          </p:cNvSpPr>
          <p:nvPr>
            <p:ph type="sldImg"/>
          </p:nvPr>
        </p:nvSpPr>
        <p:spPr>
          <a:ln/>
        </p:spPr>
      </p:sp>
      <p:sp>
        <p:nvSpPr>
          <p:cNvPr id="21504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ChangeArrowheads="1" noTextEdit="1"/>
          </p:cNvSpPr>
          <p:nvPr>
            <p:ph type="sldImg"/>
          </p:nvPr>
        </p:nvSpPr>
        <p:spPr>
          <a:ln/>
        </p:spPr>
      </p:sp>
      <p:sp>
        <p:nvSpPr>
          <p:cNvPr id="5325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4EF0EC2-B4B9-8949-B5AA-156BAE2B4177}" type="slidenum">
              <a:rPr lang="en-US" sz="1200"/>
              <a:pPr eaLnBrk="1" hangingPunct="1"/>
              <a:t>19</a:t>
            </a:fld>
            <a:endParaRPr lang="en-US" sz="1200"/>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211B690-DE09-8547-94EC-A9E358F0373B}" type="slidenum">
              <a:rPr lang="en-US" sz="1200"/>
              <a:pPr eaLnBrk="1" hangingPunct="1"/>
              <a:t>20</a:t>
            </a:fld>
            <a:endParaRPr lang="en-US" sz="1200"/>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txBox="1">
            <a:spLocks noGrp="1" noChangeArrowheads="1"/>
          </p:cNvSpPr>
          <p:nvPr/>
        </p:nvSpPr>
        <p:spPr bwMode="auto">
          <a:xfrm>
            <a:off x="3956050" y="8804275"/>
            <a:ext cx="3027363"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71" tIns="45635" rIns="91271" bIns="45635" anchor="b"/>
          <a:lstStyle>
            <a:lvl1pPr defTabSz="950913" eaLnBrk="0" hangingPunct="0">
              <a:defRPr sz="2400">
                <a:solidFill>
                  <a:schemeClr val="tx1"/>
                </a:solidFill>
                <a:latin typeface="Arial" charset="0"/>
                <a:ea typeface="ＭＳ Ｐゴシック" charset="0"/>
                <a:cs typeface="ＭＳ Ｐゴシック" charset="0"/>
              </a:defRPr>
            </a:lvl1pPr>
            <a:lvl2pPr marL="742950" indent="-285750" defTabSz="950913" eaLnBrk="0" hangingPunct="0">
              <a:defRPr sz="2400">
                <a:solidFill>
                  <a:schemeClr val="tx1"/>
                </a:solidFill>
                <a:latin typeface="Arial" charset="0"/>
                <a:ea typeface="ＭＳ Ｐゴシック" charset="0"/>
              </a:defRPr>
            </a:lvl2pPr>
            <a:lvl3pPr marL="1143000" indent="-228600" defTabSz="950913" eaLnBrk="0" hangingPunct="0">
              <a:defRPr sz="2400">
                <a:solidFill>
                  <a:schemeClr val="tx1"/>
                </a:solidFill>
                <a:latin typeface="Arial" charset="0"/>
                <a:ea typeface="ＭＳ Ｐゴシック" charset="0"/>
              </a:defRPr>
            </a:lvl3pPr>
            <a:lvl4pPr marL="1600200" indent="-228600" defTabSz="950913" eaLnBrk="0" hangingPunct="0">
              <a:defRPr sz="2400">
                <a:solidFill>
                  <a:schemeClr val="tx1"/>
                </a:solidFill>
                <a:latin typeface="Arial" charset="0"/>
                <a:ea typeface="ＭＳ Ｐゴシック" charset="0"/>
              </a:defRPr>
            </a:lvl4pPr>
            <a:lvl5pPr marL="2057400" indent="-228600" defTabSz="950913" eaLnBrk="0" hangingPunct="0">
              <a:defRPr sz="2400">
                <a:solidFill>
                  <a:schemeClr val="tx1"/>
                </a:solidFill>
                <a:latin typeface="Arial"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6449B4EE-D6BF-C14D-AAB6-9C8EDF2F49FC}" type="slidenum">
              <a:rPr lang="en-US" sz="1200"/>
              <a:pPr algn="r" eaLnBrk="1" hangingPunct="1"/>
              <a:t>2</a:t>
            </a:fld>
            <a:endParaRPr lang="en-US" sz="1200"/>
          </a:p>
        </p:txBody>
      </p:sp>
      <p:sp>
        <p:nvSpPr>
          <p:cNvPr id="18434" name="Rectangle 2"/>
          <p:cNvSpPr>
            <a:spLocks noGrp="1" noRot="1" noChangeAspect="1" noChangeArrowheads="1" noTextEdit="1"/>
          </p:cNvSpPr>
          <p:nvPr>
            <p:ph type="sldImg"/>
          </p:nvPr>
        </p:nvSpPr>
        <p:spPr>
          <a:xfrm>
            <a:off x="1174750" y="693738"/>
            <a:ext cx="4635500" cy="3476625"/>
          </a:xfrm>
          <a:ln/>
        </p:spPr>
      </p:sp>
      <p:sp>
        <p:nvSpPr>
          <p:cNvPr id="18435" name="Rectangle 3"/>
          <p:cNvSpPr>
            <a:spLocks noGrp="1" noChangeArrowheads="1"/>
          </p:cNvSpPr>
          <p:nvPr>
            <p:ph type="body" idx="1"/>
          </p:nvPr>
        </p:nvSpPr>
        <p:spPr>
          <a:xfrm>
            <a:off x="698500" y="4403725"/>
            <a:ext cx="5588000" cy="41735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271" tIns="45635" rIns="91271" bIns="45635"/>
          <a:lstStyle/>
          <a:p>
            <a:pPr eaLnBrk="1" hangingPunct="1"/>
            <a:endParaRPr lang="en-US">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4E33AB9-A8B9-314D-A512-84D1F19AD991}" type="slidenum">
              <a:rPr lang="en-US" sz="1200"/>
              <a:pPr eaLnBrk="1" hangingPunct="1"/>
              <a:t>21</a:t>
            </a:fld>
            <a:endParaRPr lang="en-US" sz="1200"/>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1CCC0AF-D3CF-0541-88A0-FA7F64AEBDEB}" type="slidenum">
              <a:rPr lang="en-US" sz="1200"/>
              <a:pPr eaLnBrk="1" hangingPunct="1"/>
              <a:t>22</a:t>
            </a:fld>
            <a:endParaRPr lang="en-US" sz="1200"/>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ChangeArrowheads="1" noTextEdit="1"/>
          </p:cNvSpPr>
          <p:nvPr>
            <p:ph type="sldImg"/>
          </p:nvPr>
        </p:nvSpPr>
        <p:spPr>
          <a:ln/>
        </p:spPr>
      </p:sp>
      <p:sp>
        <p:nvSpPr>
          <p:cNvPr id="7577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E9B4679-3C6D-814E-8A77-F133B68AB7D3}" type="slidenum">
              <a:rPr lang="en-US" sz="1200"/>
              <a:pPr eaLnBrk="1" hangingPunct="1"/>
              <a:t>35</a:t>
            </a:fld>
            <a:endParaRPr lang="en-US" sz="1200"/>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1DE45E0-8F72-8040-BC75-51F0CE45A199}" type="slidenum">
              <a:rPr lang="en-US" sz="1200"/>
              <a:pPr eaLnBrk="1" hangingPunct="1"/>
              <a:t>36</a:t>
            </a:fld>
            <a:endParaRPr lang="en-US" sz="1200"/>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13F4E43-9F10-9340-9780-0FE679919002}" type="slidenum">
              <a:rPr lang="en-US" sz="1200"/>
              <a:pPr eaLnBrk="1" hangingPunct="1"/>
              <a:t>37</a:t>
            </a:fld>
            <a:endParaRPr lang="en-US" sz="120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6D54B43-45C9-4843-BE7B-01324B0730D3}" type="slidenum">
              <a:rPr lang="en-US" sz="1200"/>
              <a:pPr eaLnBrk="1" hangingPunct="1"/>
              <a:t>38</a:t>
            </a:fld>
            <a:endParaRPr lang="en-US" sz="1200"/>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Rot="1" noChangeAspect="1" noChangeArrowheads="1" noTextEdit="1"/>
          </p:cNvSpPr>
          <p:nvPr>
            <p:ph type="sldImg"/>
          </p:nvPr>
        </p:nvSpPr>
        <p:spPr>
          <a:ln/>
        </p:spPr>
      </p:sp>
      <p:sp>
        <p:nvSpPr>
          <p:cNvPr id="21913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FA32065-5FA7-8D44-9B79-A64054E4D94F}" type="slidenum">
              <a:rPr lang="en-US" sz="1200"/>
              <a:pPr eaLnBrk="1" hangingPunct="1"/>
              <a:t>43</a:t>
            </a:fld>
            <a:endParaRPr lang="en-US" sz="1200"/>
          </a:p>
        </p:txBody>
      </p:sp>
      <p:sp>
        <p:nvSpPr>
          <p:cNvPr id="139266" name="Rectangle 2"/>
          <p:cNvSpPr>
            <a:spLocks noGrp="1" noRot="1" noChangeAspect="1" noChangeArrowheads="1"/>
          </p:cNvSpPr>
          <p:nvPr>
            <p:ph type="sldImg"/>
          </p:nvPr>
        </p:nvSpPr>
        <p:spPr>
          <a:solidFill>
            <a:srgbClr val="FFFFFF"/>
          </a:solidFill>
          <a:ln/>
        </p:spPr>
      </p:sp>
      <p:sp>
        <p:nvSpPr>
          <p:cNvPr id="139267" name="Rectangle 3"/>
          <p:cNvSpPr>
            <a:spLocks noGrp="1" noChangeArrowheads="1"/>
          </p:cNvSpPr>
          <p:nvPr>
            <p:ph type="body" idx="1"/>
          </p:nvPr>
        </p:nvSpPr>
        <p:spPr>
          <a:xfrm>
            <a:off x="931863" y="4403725"/>
            <a:ext cx="5121275" cy="4171950"/>
          </a:xfrm>
          <a:solidFill>
            <a:srgbClr val="FFFFFF"/>
          </a:solidFill>
          <a:ln>
            <a:solidFill>
              <a:srgbClr val="000000"/>
            </a:solidFill>
          </a:ln>
          <a:extLst>
            <a:ext uri="{FAA26D3D-D897-4be2-8F04-BA451C77F1D7}">
              <ma14:placeholderFlag xmlns:ma14="http://schemas.microsoft.com/office/mac/drawingml/2011/main" val="1"/>
            </a:ext>
          </a:extLst>
        </p:spPr>
        <p:txBody>
          <a:bodyPr lIns="92885" tIns="46442" rIns="92885" bIns="46442"/>
          <a:lstStyle/>
          <a:p>
            <a:pPr eaLnBrk="1" hangingPunct="1"/>
            <a:endParaRPr lang="en-US">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07D2165-C0B3-B44A-A772-3B77C3228F1A}" type="slidenum">
              <a:rPr lang="en-US" sz="1200"/>
              <a:pPr eaLnBrk="1" hangingPunct="1"/>
              <a:t>44</a:t>
            </a:fld>
            <a:endParaRPr lang="en-US" sz="1200"/>
          </a:p>
        </p:txBody>
      </p:sp>
      <p:sp>
        <p:nvSpPr>
          <p:cNvPr id="145410" name="Rectangle 2"/>
          <p:cNvSpPr>
            <a:spLocks noGrp="1" noRot="1" noChangeAspect="1" noChangeArrowheads="1"/>
          </p:cNvSpPr>
          <p:nvPr>
            <p:ph type="sldImg"/>
          </p:nvPr>
        </p:nvSpPr>
        <p:spPr>
          <a:solidFill>
            <a:srgbClr val="FFFFFF"/>
          </a:solidFill>
          <a:ln/>
        </p:spPr>
      </p:sp>
      <p:sp>
        <p:nvSpPr>
          <p:cNvPr id="145411" name="Rectangle 3"/>
          <p:cNvSpPr>
            <a:spLocks noGrp="1" noChangeArrowheads="1"/>
          </p:cNvSpPr>
          <p:nvPr>
            <p:ph type="body" idx="1"/>
          </p:nvPr>
        </p:nvSpPr>
        <p:spPr>
          <a:xfrm>
            <a:off x="931863" y="4403725"/>
            <a:ext cx="5121275" cy="4171950"/>
          </a:xfrm>
          <a:solidFill>
            <a:srgbClr val="FFFFFF"/>
          </a:solidFill>
          <a:ln>
            <a:solidFill>
              <a:srgbClr val="000000"/>
            </a:solidFill>
          </a:ln>
          <a:extLst>
            <a:ext uri="{FAA26D3D-D897-4be2-8F04-BA451C77F1D7}">
              <ma14:placeholderFlag xmlns:ma14="http://schemas.microsoft.com/office/mac/drawingml/2011/main" val="1"/>
            </a:ext>
          </a:extLst>
        </p:spPr>
        <p:txBody>
          <a:bodyPr lIns="92885" tIns="46442" rIns="92885" bIns="46442"/>
          <a:lstStyle/>
          <a:p>
            <a:pPr eaLnBrk="1" hangingPunct="1"/>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DFFD2E-52F5-074A-BD48-2D11F252D3A8}" type="slidenum">
              <a:rPr lang="en-US"/>
              <a:pPr/>
              <a:t>3</a:t>
            </a:fld>
            <a:endParaRPr lang="en-US"/>
          </a:p>
        </p:txBody>
      </p:sp>
      <p:sp>
        <p:nvSpPr>
          <p:cNvPr id="215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5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BD3F0F8-D8B4-904A-8CE4-41A5DC09A502}" type="slidenum">
              <a:rPr lang="en-US" sz="1200"/>
              <a:pPr eaLnBrk="1" hangingPunct="1"/>
              <a:t>45</a:t>
            </a:fld>
            <a:endParaRPr lang="en-US" sz="1200"/>
          </a:p>
        </p:txBody>
      </p:sp>
      <p:sp>
        <p:nvSpPr>
          <p:cNvPr id="153602" name="Rectangle 2"/>
          <p:cNvSpPr>
            <a:spLocks noGrp="1" noRot="1" noChangeAspect="1" noChangeArrowheads="1"/>
          </p:cNvSpPr>
          <p:nvPr>
            <p:ph type="sldImg"/>
          </p:nvPr>
        </p:nvSpPr>
        <p:spPr>
          <a:solidFill>
            <a:srgbClr val="FFFFFF"/>
          </a:solidFill>
          <a:ln/>
        </p:spPr>
      </p:sp>
      <p:sp>
        <p:nvSpPr>
          <p:cNvPr id="153603" name="Rectangle 3"/>
          <p:cNvSpPr>
            <a:spLocks noGrp="1" noChangeArrowheads="1"/>
          </p:cNvSpPr>
          <p:nvPr>
            <p:ph type="body" idx="1"/>
          </p:nvPr>
        </p:nvSpPr>
        <p:spPr>
          <a:xfrm>
            <a:off x="931863" y="4403725"/>
            <a:ext cx="5121275" cy="4171950"/>
          </a:xfrm>
          <a:solidFill>
            <a:srgbClr val="FFFFFF"/>
          </a:solidFill>
          <a:ln>
            <a:solidFill>
              <a:srgbClr val="000000"/>
            </a:solidFill>
          </a:ln>
          <a:extLst>
            <a:ext uri="{FAA26D3D-D897-4be2-8F04-BA451C77F1D7}">
              <ma14:placeholderFlag xmlns:ma14="http://schemas.microsoft.com/office/mac/drawingml/2011/main" val="1"/>
            </a:ext>
          </a:extLst>
        </p:spPr>
        <p:txBody>
          <a:bodyPr lIns="92885" tIns="46442" rIns="92885" bIns="46442"/>
          <a:lstStyle/>
          <a:p>
            <a:pPr eaLnBrk="1" hangingPunct="1"/>
            <a:endParaRPr lang="en-US">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D6FB475-7F20-9E45-AA3A-BCEC98077320}" type="slidenum">
              <a:rPr lang="en-US" sz="1200"/>
              <a:pPr eaLnBrk="1" hangingPunct="1"/>
              <a:t>46</a:t>
            </a:fld>
            <a:endParaRPr lang="en-US" sz="1200"/>
          </a:p>
        </p:txBody>
      </p:sp>
      <p:sp>
        <p:nvSpPr>
          <p:cNvPr id="165890" name="Rectangle 7"/>
          <p:cNvSpPr txBox="1">
            <a:spLocks noGrp="1" noChangeArrowheads="1"/>
          </p:cNvSpPr>
          <p:nvPr/>
        </p:nvSpPr>
        <p:spPr bwMode="auto">
          <a:xfrm>
            <a:off x="3957638" y="88074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5" tIns="46442" rIns="92885" bIns="46442" anchor="b"/>
          <a:lstStyle>
            <a:lvl1pPr defTabSz="928688" eaLnBrk="0" hangingPunct="0">
              <a:defRPr sz="2400">
                <a:solidFill>
                  <a:schemeClr val="tx1"/>
                </a:solidFill>
                <a:latin typeface="Arial" charset="0"/>
                <a:ea typeface="ＭＳ Ｐゴシック" charset="0"/>
                <a:cs typeface="ＭＳ Ｐゴシック" charset="0"/>
              </a:defRPr>
            </a:lvl1pPr>
            <a:lvl2pPr marL="742950" indent="-285750" defTabSz="928688" eaLnBrk="0" hangingPunct="0">
              <a:defRPr sz="2400">
                <a:solidFill>
                  <a:schemeClr val="tx1"/>
                </a:solidFill>
                <a:latin typeface="Arial" charset="0"/>
                <a:ea typeface="ＭＳ Ｐゴシック" charset="0"/>
              </a:defRPr>
            </a:lvl2pPr>
            <a:lvl3pPr marL="1143000" indent="-228600" defTabSz="928688" eaLnBrk="0" hangingPunct="0">
              <a:defRPr sz="2400">
                <a:solidFill>
                  <a:schemeClr val="tx1"/>
                </a:solidFill>
                <a:latin typeface="Arial" charset="0"/>
                <a:ea typeface="ＭＳ Ｐゴシック" charset="0"/>
              </a:defRPr>
            </a:lvl3pPr>
            <a:lvl4pPr marL="1600200" indent="-228600" defTabSz="928688" eaLnBrk="0" hangingPunct="0">
              <a:defRPr sz="2400">
                <a:solidFill>
                  <a:schemeClr val="tx1"/>
                </a:solidFill>
                <a:latin typeface="Arial" charset="0"/>
                <a:ea typeface="ＭＳ Ｐゴシック" charset="0"/>
              </a:defRPr>
            </a:lvl4pPr>
            <a:lvl5pPr marL="2057400" indent="-228600" defTabSz="928688" eaLnBrk="0" hangingPunct="0">
              <a:defRPr sz="2400">
                <a:solidFill>
                  <a:schemeClr val="tx1"/>
                </a:solidFill>
                <a:latin typeface="Arial" charset="0"/>
                <a:ea typeface="ＭＳ Ｐゴシック" charset="0"/>
              </a:defRPr>
            </a:lvl5pPr>
            <a:lvl6pPr marL="2514600" indent="-228600" defTabSz="9286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286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286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28688" eaLnBrk="0" fontAlgn="base" hangingPunct="0">
              <a:spcBef>
                <a:spcPct val="0"/>
              </a:spcBef>
              <a:spcAft>
                <a:spcPct val="0"/>
              </a:spcAft>
              <a:defRPr sz="2400">
                <a:solidFill>
                  <a:schemeClr val="tx1"/>
                </a:solidFill>
                <a:latin typeface="Arial" charset="0"/>
                <a:ea typeface="ＭＳ Ｐゴシック" charset="0"/>
              </a:defRPr>
            </a:lvl9pPr>
          </a:lstStyle>
          <a:p>
            <a:pPr algn="r"/>
            <a:fld id="{C5A83450-6AC7-1D46-8711-7D2FCB49A2A3}" type="slidenum">
              <a:rPr lang="en-US" sz="1200"/>
              <a:pPr algn="r"/>
              <a:t>46</a:t>
            </a:fld>
            <a:endParaRPr lang="en-US" sz="1200"/>
          </a:p>
        </p:txBody>
      </p:sp>
      <p:sp>
        <p:nvSpPr>
          <p:cNvPr id="165891" name="Rectangle 2"/>
          <p:cNvSpPr>
            <a:spLocks noGrp="1" noRot="1" noChangeAspect="1" noChangeArrowheads="1"/>
          </p:cNvSpPr>
          <p:nvPr>
            <p:ph type="sldImg"/>
          </p:nvPr>
        </p:nvSpPr>
        <p:spPr>
          <a:solidFill>
            <a:srgbClr val="FFFFFF"/>
          </a:solidFill>
          <a:ln/>
        </p:spPr>
      </p:sp>
      <p:sp>
        <p:nvSpPr>
          <p:cNvPr id="16589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lIns="91426" tIns="45713" rIns="91426" bIns="45713"/>
          <a:lstStyle/>
          <a:p>
            <a:pPr eaLnBrk="1" hangingPunct="1"/>
            <a:endParaRPr lang="en-US">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Rot="1" noChangeAspect="1" noChangeArrowheads="1"/>
          </p:cNvSpPr>
          <p:nvPr>
            <p:ph type="sldImg"/>
          </p:nvPr>
        </p:nvSpPr>
        <p:spPr bwMode="auto">
          <a:xfrm>
            <a:off x="1130300" y="685800"/>
            <a:ext cx="4673600" cy="35052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00035" name="Rectangle 3"/>
          <p:cNvSpPr>
            <a:spLocks noGrp="1" noChangeArrowheads="1"/>
          </p:cNvSpPr>
          <p:nvPr>
            <p:ph type="body" idx="1"/>
          </p:nvPr>
        </p:nvSpPr>
        <p:spPr bwMode="auto">
          <a:xfrm>
            <a:off x="914400" y="4419600"/>
            <a:ext cx="5105400" cy="4191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txBox="1">
            <a:spLocks noGrp="1" noChangeArrowheads="1"/>
          </p:cNvSpPr>
          <p:nvPr/>
        </p:nvSpPr>
        <p:spPr bwMode="auto">
          <a:xfrm>
            <a:off x="3956050" y="88058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71" tIns="45635" rIns="91271" bIns="45635" anchor="b"/>
          <a:lstStyle>
            <a:lvl1pPr defTabSz="912813">
              <a:defRPr sz="2400">
                <a:solidFill>
                  <a:schemeClr val="tx1"/>
                </a:solidFill>
                <a:latin typeface="Arial" charset="0"/>
                <a:ea typeface="ＭＳ Ｐゴシック" charset="0"/>
                <a:cs typeface="ＭＳ Ｐゴシック" charset="0"/>
              </a:defRPr>
            </a:lvl1pPr>
            <a:lvl2pPr marL="37931725" indent="-37474525" defTabSz="912813">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E41CD4C2-4E1A-0648-B8EF-1843EC94CFF5}" type="slidenum">
              <a:rPr lang="en-US" sz="1200"/>
              <a:pPr algn="r" eaLnBrk="1" hangingPunct="1"/>
              <a:t>49</a:t>
            </a:fld>
            <a:endParaRPr lang="en-US" sz="120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271" tIns="45635" rIns="91271" bIns="45635"/>
          <a:lstStyle/>
          <a:p>
            <a:endParaRPr lang="en-US">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Rot="1" noChangeAspect="1" noChangeArrowheads="1"/>
          </p:cNvSpPr>
          <p:nvPr>
            <p:ph type="sldImg"/>
          </p:nvPr>
        </p:nvSpPr>
        <p:spPr bwMode="auto">
          <a:xfrm>
            <a:off x="1130300" y="685800"/>
            <a:ext cx="4673600" cy="35052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46787" name="Rectangle 3"/>
          <p:cNvSpPr>
            <a:spLocks noGrp="1" noChangeArrowheads="1"/>
          </p:cNvSpPr>
          <p:nvPr>
            <p:ph type="body" idx="1"/>
          </p:nvPr>
        </p:nvSpPr>
        <p:spPr bwMode="auto">
          <a:xfrm>
            <a:off x="914400" y="4419600"/>
            <a:ext cx="5105400" cy="4191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Rot="1" noChangeAspect="1" noChangeArrowheads="1"/>
          </p:cNvSpPr>
          <p:nvPr>
            <p:ph type="sldImg"/>
          </p:nvPr>
        </p:nvSpPr>
        <p:spPr bwMode="auto">
          <a:xfrm>
            <a:off x="1130300" y="685800"/>
            <a:ext cx="4673600" cy="35052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48835" name="Rectangle 3"/>
          <p:cNvSpPr>
            <a:spLocks noGrp="1" noChangeArrowheads="1"/>
          </p:cNvSpPr>
          <p:nvPr>
            <p:ph type="body" idx="1"/>
          </p:nvPr>
        </p:nvSpPr>
        <p:spPr bwMode="auto">
          <a:xfrm>
            <a:off x="914400" y="4419600"/>
            <a:ext cx="5105400" cy="4191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Rot="1" noChangeAspect="1" noChangeArrowheads="1"/>
          </p:cNvSpPr>
          <p:nvPr>
            <p:ph type="sldImg"/>
          </p:nvPr>
        </p:nvSpPr>
        <p:spPr bwMode="auto">
          <a:xfrm>
            <a:off x="1130300" y="685800"/>
            <a:ext cx="4673600" cy="35052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50883" name="Rectangle 3"/>
          <p:cNvSpPr>
            <a:spLocks noGrp="1" noChangeArrowheads="1"/>
          </p:cNvSpPr>
          <p:nvPr>
            <p:ph type="body" idx="1"/>
          </p:nvPr>
        </p:nvSpPr>
        <p:spPr bwMode="auto">
          <a:xfrm>
            <a:off x="914400" y="4419600"/>
            <a:ext cx="5105400" cy="4191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Rot="1" noChangeAspect="1" noChangeArrowheads="1"/>
          </p:cNvSpPr>
          <p:nvPr>
            <p:ph type="sldImg"/>
          </p:nvPr>
        </p:nvSpPr>
        <p:spPr bwMode="auto">
          <a:xfrm>
            <a:off x="1130300" y="685800"/>
            <a:ext cx="4673600" cy="35052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52931" name="Rectangle 3"/>
          <p:cNvSpPr>
            <a:spLocks noGrp="1" noChangeArrowheads="1"/>
          </p:cNvSpPr>
          <p:nvPr>
            <p:ph type="body" idx="1"/>
          </p:nvPr>
        </p:nvSpPr>
        <p:spPr bwMode="auto">
          <a:xfrm>
            <a:off x="914400" y="4419600"/>
            <a:ext cx="5105400" cy="4191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Rot="1" noChangeAspect="1" noChangeArrowheads="1"/>
          </p:cNvSpPr>
          <p:nvPr>
            <p:ph type="sldImg"/>
          </p:nvPr>
        </p:nvSpPr>
        <p:spPr bwMode="auto">
          <a:xfrm>
            <a:off x="1130300" y="685800"/>
            <a:ext cx="4673600" cy="35052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57027" name="Rectangle 3"/>
          <p:cNvSpPr>
            <a:spLocks noGrp="1" noChangeArrowheads="1"/>
          </p:cNvSpPr>
          <p:nvPr>
            <p:ph type="body" idx="1"/>
          </p:nvPr>
        </p:nvSpPr>
        <p:spPr bwMode="auto">
          <a:xfrm>
            <a:off x="914400" y="4419600"/>
            <a:ext cx="5105400" cy="4191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Rot="1" noChangeAspect="1" noChangeArrowheads="1"/>
          </p:cNvSpPr>
          <p:nvPr>
            <p:ph type="sldImg"/>
          </p:nvPr>
        </p:nvSpPr>
        <p:spPr bwMode="auto">
          <a:xfrm>
            <a:off x="1130300" y="685800"/>
            <a:ext cx="4673600" cy="35052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97987" name="Rectangle 3"/>
          <p:cNvSpPr>
            <a:spLocks noGrp="1" noChangeArrowheads="1"/>
          </p:cNvSpPr>
          <p:nvPr>
            <p:ph type="body" idx="1"/>
          </p:nvPr>
        </p:nvSpPr>
        <p:spPr bwMode="auto">
          <a:xfrm>
            <a:off x="914400" y="4419600"/>
            <a:ext cx="5105400" cy="4191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788131-794F-A448-884F-9CFEDEAE54DA}" type="slidenum">
              <a:rPr lang="en-US"/>
              <a:pPr/>
              <a:t>4</a:t>
            </a:fld>
            <a:endParaRPr lang="en-US"/>
          </a:p>
        </p:txBody>
      </p:sp>
      <p:sp>
        <p:nvSpPr>
          <p:cNvPr id="235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5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Rot="1" noChangeAspect="1" noChangeArrowheads="1"/>
          </p:cNvSpPr>
          <p:nvPr>
            <p:ph type="sldImg"/>
          </p:nvPr>
        </p:nvSpPr>
        <p:spPr bwMode="auto">
          <a:xfrm>
            <a:off x="1130300" y="685800"/>
            <a:ext cx="4673600" cy="35052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59075" name="Rectangle 3"/>
          <p:cNvSpPr>
            <a:spLocks noGrp="1" noChangeArrowheads="1"/>
          </p:cNvSpPr>
          <p:nvPr>
            <p:ph type="body" idx="1"/>
          </p:nvPr>
        </p:nvSpPr>
        <p:spPr bwMode="auto">
          <a:xfrm>
            <a:off x="914400" y="4419600"/>
            <a:ext cx="5105400" cy="4191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spect="1" noChangeArrowheads="1"/>
          </p:cNvSpPr>
          <p:nvPr>
            <p:ph type="sldImg"/>
          </p:nvPr>
        </p:nvSpPr>
        <p:spPr bwMode="auto">
          <a:xfrm>
            <a:off x="1130300" y="685800"/>
            <a:ext cx="4673600" cy="35052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61123" name="Rectangle 3"/>
          <p:cNvSpPr>
            <a:spLocks noGrp="1" noChangeArrowheads="1"/>
          </p:cNvSpPr>
          <p:nvPr>
            <p:ph type="body" idx="1"/>
          </p:nvPr>
        </p:nvSpPr>
        <p:spPr bwMode="auto">
          <a:xfrm>
            <a:off x="914400" y="4419600"/>
            <a:ext cx="5105400" cy="4191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Rot="1" noChangeAspect="1" noChangeArrowheads="1"/>
          </p:cNvSpPr>
          <p:nvPr>
            <p:ph type="sldImg"/>
          </p:nvPr>
        </p:nvSpPr>
        <p:spPr bwMode="auto">
          <a:xfrm>
            <a:off x="1130300" y="685800"/>
            <a:ext cx="4673600" cy="35052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63171" name="Rectangle 3"/>
          <p:cNvSpPr>
            <a:spLocks noGrp="1" noChangeArrowheads="1"/>
          </p:cNvSpPr>
          <p:nvPr>
            <p:ph type="body" idx="1"/>
          </p:nvPr>
        </p:nvSpPr>
        <p:spPr bwMode="auto">
          <a:xfrm>
            <a:off x="914400" y="4419600"/>
            <a:ext cx="5105400" cy="4191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Rot="1" noChangeAspect="1" noChangeArrowheads="1"/>
          </p:cNvSpPr>
          <p:nvPr>
            <p:ph type="sldImg"/>
          </p:nvPr>
        </p:nvSpPr>
        <p:spPr bwMode="auto">
          <a:xfrm>
            <a:off x="1130300" y="685800"/>
            <a:ext cx="4673600" cy="35052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65219" name="Rectangle 3"/>
          <p:cNvSpPr>
            <a:spLocks noGrp="1" noChangeArrowheads="1"/>
          </p:cNvSpPr>
          <p:nvPr>
            <p:ph type="body" idx="1"/>
          </p:nvPr>
        </p:nvSpPr>
        <p:spPr bwMode="auto">
          <a:xfrm>
            <a:off x="914400" y="4419600"/>
            <a:ext cx="5105400" cy="4191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Rot="1" noChangeAspect="1" noChangeArrowheads="1"/>
          </p:cNvSpPr>
          <p:nvPr>
            <p:ph type="sldImg"/>
          </p:nvPr>
        </p:nvSpPr>
        <p:spPr bwMode="auto">
          <a:xfrm>
            <a:off x="1130300" y="685800"/>
            <a:ext cx="4673600" cy="35052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73411" name="Rectangle 3"/>
          <p:cNvSpPr>
            <a:spLocks noGrp="1" noChangeArrowheads="1"/>
          </p:cNvSpPr>
          <p:nvPr>
            <p:ph type="body" idx="1"/>
          </p:nvPr>
        </p:nvSpPr>
        <p:spPr bwMode="auto">
          <a:xfrm>
            <a:off x="914400" y="4419600"/>
            <a:ext cx="5105400" cy="4191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Rot="1" noChangeAspect="1" noChangeArrowheads="1"/>
          </p:cNvSpPr>
          <p:nvPr>
            <p:ph type="sldImg"/>
          </p:nvPr>
        </p:nvSpPr>
        <p:spPr bwMode="auto">
          <a:xfrm>
            <a:off x="1130300" y="685800"/>
            <a:ext cx="4673600" cy="35052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67267" name="Rectangle 3"/>
          <p:cNvSpPr>
            <a:spLocks noGrp="1" noChangeArrowheads="1"/>
          </p:cNvSpPr>
          <p:nvPr>
            <p:ph type="body" idx="1"/>
          </p:nvPr>
        </p:nvSpPr>
        <p:spPr bwMode="auto">
          <a:xfrm>
            <a:off x="914400" y="4419600"/>
            <a:ext cx="5105400" cy="4191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Rot="1" noChangeAspect="1" noChangeArrowheads="1"/>
          </p:cNvSpPr>
          <p:nvPr>
            <p:ph type="sldImg"/>
          </p:nvPr>
        </p:nvSpPr>
        <p:spPr bwMode="auto">
          <a:xfrm>
            <a:off x="1130300" y="685800"/>
            <a:ext cx="4673600" cy="35052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75459" name="Rectangle 3"/>
          <p:cNvSpPr>
            <a:spLocks noGrp="1" noChangeArrowheads="1"/>
          </p:cNvSpPr>
          <p:nvPr>
            <p:ph type="body" idx="1"/>
          </p:nvPr>
        </p:nvSpPr>
        <p:spPr bwMode="auto">
          <a:xfrm>
            <a:off x="914400" y="4419600"/>
            <a:ext cx="5105400" cy="4191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Rot="1" noChangeAspect="1" noChangeArrowheads="1"/>
          </p:cNvSpPr>
          <p:nvPr>
            <p:ph type="sldImg"/>
          </p:nvPr>
        </p:nvSpPr>
        <p:spPr bwMode="auto">
          <a:xfrm>
            <a:off x="1130300" y="685800"/>
            <a:ext cx="4673600" cy="35052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77507" name="Rectangle 3"/>
          <p:cNvSpPr>
            <a:spLocks noGrp="1" noChangeArrowheads="1"/>
          </p:cNvSpPr>
          <p:nvPr>
            <p:ph type="body" idx="1"/>
          </p:nvPr>
        </p:nvSpPr>
        <p:spPr bwMode="auto">
          <a:xfrm>
            <a:off x="914400" y="4419600"/>
            <a:ext cx="5105400" cy="4191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Rot="1" noChangeAspect="1" noChangeArrowheads="1"/>
          </p:cNvSpPr>
          <p:nvPr>
            <p:ph type="sldImg"/>
          </p:nvPr>
        </p:nvSpPr>
        <p:spPr bwMode="auto">
          <a:xfrm>
            <a:off x="1130300" y="685800"/>
            <a:ext cx="4673600" cy="35052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79555" name="Rectangle 3"/>
          <p:cNvSpPr>
            <a:spLocks noGrp="1" noChangeArrowheads="1"/>
          </p:cNvSpPr>
          <p:nvPr>
            <p:ph type="body" idx="1"/>
          </p:nvPr>
        </p:nvSpPr>
        <p:spPr bwMode="auto">
          <a:xfrm>
            <a:off x="914400" y="4419600"/>
            <a:ext cx="5105400" cy="4191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Rot="1" noChangeAspect="1" noChangeArrowheads="1"/>
          </p:cNvSpPr>
          <p:nvPr>
            <p:ph type="sldImg"/>
          </p:nvPr>
        </p:nvSpPr>
        <p:spPr bwMode="auto">
          <a:xfrm>
            <a:off x="1130300" y="685800"/>
            <a:ext cx="4673600" cy="35052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81603" name="Rectangle 3"/>
          <p:cNvSpPr>
            <a:spLocks noGrp="1" noChangeArrowheads="1"/>
          </p:cNvSpPr>
          <p:nvPr>
            <p:ph type="body" idx="1"/>
          </p:nvPr>
        </p:nvSpPr>
        <p:spPr bwMode="auto">
          <a:xfrm>
            <a:off x="914400" y="4419600"/>
            <a:ext cx="5105400" cy="4191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3ABED67-0E0B-9449-990D-F83319B42052}" type="slidenum">
              <a:rPr lang="en-US" sz="1200"/>
              <a:pPr eaLnBrk="1" hangingPunct="1"/>
              <a:t>5</a:t>
            </a:fld>
            <a:endParaRPr lang="en-US" sz="12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p:cNvSpPr>
          <p:nvPr>
            <p:ph type="sldImg"/>
          </p:nvPr>
        </p:nvSpPr>
        <p:spPr bwMode="auto">
          <a:xfrm>
            <a:off x="1130300" y="685800"/>
            <a:ext cx="4673600" cy="35052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83651" name="Rectangle 3"/>
          <p:cNvSpPr>
            <a:spLocks noGrp="1" noChangeArrowheads="1"/>
          </p:cNvSpPr>
          <p:nvPr>
            <p:ph type="body" idx="1"/>
          </p:nvPr>
        </p:nvSpPr>
        <p:spPr bwMode="auto">
          <a:xfrm>
            <a:off x="914400" y="4419600"/>
            <a:ext cx="5105400" cy="4191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Rot="1" noChangeAspect="1" noChangeArrowheads="1"/>
          </p:cNvSpPr>
          <p:nvPr>
            <p:ph type="sldImg"/>
          </p:nvPr>
        </p:nvSpPr>
        <p:spPr bwMode="auto">
          <a:xfrm>
            <a:off x="1130300" y="685800"/>
            <a:ext cx="4673600" cy="35052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85699" name="Rectangle 3"/>
          <p:cNvSpPr>
            <a:spLocks noGrp="1" noChangeArrowheads="1"/>
          </p:cNvSpPr>
          <p:nvPr>
            <p:ph type="body" idx="1"/>
          </p:nvPr>
        </p:nvSpPr>
        <p:spPr bwMode="auto">
          <a:xfrm>
            <a:off x="914400" y="4419600"/>
            <a:ext cx="5105400" cy="4191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Rot="1" noChangeAspect="1" noChangeArrowheads="1"/>
          </p:cNvSpPr>
          <p:nvPr>
            <p:ph type="sldImg"/>
          </p:nvPr>
        </p:nvSpPr>
        <p:spPr bwMode="auto">
          <a:xfrm>
            <a:off x="1130300" y="685800"/>
            <a:ext cx="4673600" cy="35052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87747" name="Rectangle 3"/>
          <p:cNvSpPr>
            <a:spLocks noGrp="1" noChangeArrowheads="1"/>
          </p:cNvSpPr>
          <p:nvPr>
            <p:ph type="body" idx="1"/>
          </p:nvPr>
        </p:nvSpPr>
        <p:spPr bwMode="auto">
          <a:xfrm>
            <a:off x="914400" y="4419600"/>
            <a:ext cx="5105400" cy="4191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Rot="1" noChangeAspect="1" noChangeArrowheads="1"/>
          </p:cNvSpPr>
          <p:nvPr>
            <p:ph type="sldImg"/>
          </p:nvPr>
        </p:nvSpPr>
        <p:spPr bwMode="auto">
          <a:xfrm>
            <a:off x="1130300" y="685800"/>
            <a:ext cx="4673600" cy="35052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89795" name="Rectangle 3"/>
          <p:cNvSpPr>
            <a:spLocks noGrp="1" noChangeArrowheads="1"/>
          </p:cNvSpPr>
          <p:nvPr>
            <p:ph type="body" idx="1"/>
          </p:nvPr>
        </p:nvSpPr>
        <p:spPr bwMode="auto">
          <a:xfrm>
            <a:off x="914400" y="4419600"/>
            <a:ext cx="5105400" cy="4191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p:cNvSpPr>
          <p:nvPr>
            <p:ph type="sldImg"/>
          </p:nvPr>
        </p:nvSpPr>
        <p:spPr>
          <a:ln/>
        </p:spPr>
      </p:sp>
      <p:sp>
        <p:nvSpPr>
          <p:cNvPr id="1198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Though improved a lot, we still have some problem in dealing with online QC for SYNOP observations, especially the the temperature. Compared to the previous version, the new schemes do the temperature correction due to the discrepancy between the model elevation and that of observations.</a:t>
            </a:r>
          </a:p>
        </p:txBody>
      </p:sp>
      <p:sp>
        <p:nvSpPr>
          <p:cNvPr id="1198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226E21B-FF39-674F-9932-CB969853FF40}" type="slidenum">
              <a:rPr lang="en-US" sz="1200"/>
              <a:pPr eaLnBrk="1" hangingPunct="1"/>
              <a:t>76</a:t>
            </a:fld>
            <a:endParaRPr lang="en-US" sz="120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xfrm>
            <a:off x="931334" y="4403725"/>
            <a:ext cx="5122333" cy="4171950"/>
          </a:xfrm>
          <a:noFill/>
          <a:ln/>
        </p:spPr>
        <p:txBody>
          <a:bodyPr/>
          <a:lstStyle/>
          <a:p>
            <a:pPr defTabSz="928712"/>
            <a:endParaRPr lang="en-US">
              <a:latin typeface="Calibri" charset="0"/>
              <a:ea typeface="ＭＳ Ｐゴシック" charset="-128"/>
              <a:cs typeface="ＭＳ Ｐゴシック"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74D4F2F-A60E-7349-B2D9-C748D2D2A455}" type="slidenum">
              <a:rPr lang="en-US" sz="1200"/>
              <a:pPr eaLnBrk="1" hangingPunct="1"/>
              <a:t>91</a:t>
            </a:fld>
            <a:endParaRPr lang="en-US" sz="1200"/>
          </a:p>
        </p:txBody>
      </p:sp>
      <p:sp>
        <p:nvSpPr>
          <p:cNvPr id="195586" name="Rectangle 2"/>
          <p:cNvSpPr>
            <a:spLocks noGrp="1" noRot="1" noChangeAspect="1" noChangeArrowheads="1"/>
          </p:cNvSpPr>
          <p:nvPr>
            <p:ph type="sldImg"/>
          </p:nvPr>
        </p:nvSpPr>
        <p:spPr>
          <a:solidFill>
            <a:srgbClr val="FFFFFF"/>
          </a:solidFill>
          <a:ln/>
        </p:spPr>
      </p:sp>
      <p:sp>
        <p:nvSpPr>
          <p:cNvPr id="1955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Rot="1" noChangeAspect="1" noChangeArrowheads="1"/>
          </p:cNvSpPr>
          <p:nvPr>
            <p:ph type="sldImg"/>
          </p:nvPr>
        </p:nvSpPr>
        <p:spPr bwMode="auto">
          <a:xfrm>
            <a:off x="1130300" y="685800"/>
            <a:ext cx="4673600" cy="35052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00035" name="Rectangle 3"/>
          <p:cNvSpPr>
            <a:spLocks noGrp="1" noChangeArrowheads="1"/>
          </p:cNvSpPr>
          <p:nvPr>
            <p:ph type="body" idx="1"/>
          </p:nvPr>
        </p:nvSpPr>
        <p:spPr bwMode="auto">
          <a:xfrm>
            <a:off x="914400" y="4419600"/>
            <a:ext cx="5105400" cy="4191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Rot="1" noChangeAspect="1" noChangeArrowheads="1"/>
          </p:cNvSpPr>
          <p:nvPr>
            <p:ph type="sldImg"/>
          </p:nvPr>
        </p:nvSpPr>
        <p:spPr bwMode="auto">
          <a:xfrm>
            <a:off x="1130300" y="685800"/>
            <a:ext cx="4673600" cy="35052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91843" name="Rectangle 3"/>
          <p:cNvSpPr>
            <a:spLocks noGrp="1" noChangeArrowheads="1"/>
          </p:cNvSpPr>
          <p:nvPr>
            <p:ph type="body" idx="1"/>
          </p:nvPr>
        </p:nvSpPr>
        <p:spPr bwMode="auto">
          <a:xfrm>
            <a:off x="914400" y="4419600"/>
            <a:ext cx="5105400" cy="4191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2E2E20-9FE6-264A-8766-A9156AF42C9E}" type="slidenum">
              <a:rPr lang="en-US"/>
              <a:pPr/>
              <a:t>95</a:t>
            </a:fld>
            <a:endParaRPr lang="en-US"/>
          </a:p>
        </p:txBody>
      </p:sp>
      <p:sp>
        <p:nvSpPr>
          <p:cNvPr id="439298" name="Rectangle 2"/>
          <p:cNvSpPr>
            <a:spLocks noGrp="1" noRot="1" noChangeAspect="1" noChangeArrowheads="1"/>
          </p:cNvSpPr>
          <p:nvPr>
            <p:ph type="sldImg"/>
          </p:nvPr>
        </p:nvSpPr>
        <p:spPr bwMode="auto">
          <a:xfrm>
            <a:off x="1164167" y="695325"/>
            <a:ext cx="4656667" cy="3476625"/>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39299" name="Rectangle 3"/>
          <p:cNvSpPr>
            <a:spLocks noGrp="1" noChangeArrowheads="1"/>
          </p:cNvSpPr>
          <p:nvPr>
            <p:ph type="body" idx="1"/>
          </p:nvPr>
        </p:nvSpPr>
        <p:spPr bwMode="auto">
          <a:xfrm>
            <a:off x="698500" y="4403725"/>
            <a:ext cx="5588000" cy="41719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txBox="1">
            <a:spLocks noGrp="1" noChangeArrowheads="1"/>
          </p:cNvSpPr>
          <p:nvPr/>
        </p:nvSpPr>
        <p:spPr bwMode="auto">
          <a:xfrm>
            <a:off x="3957638" y="88074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2" tIns="46441" rIns="92882" bIns="46441" anchor="b"/>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pPr algn="r"/>
            <a:fld id="{6888A9F9-1FE2-9741-A785-7F1A1C07B378}" type="slidenum">
              <a:rPr lang="en-US" sz="1200"/>
              <a:pPr algn="r"/>
              <a:t>6</a:t>
            </a:fld>
            <a:endParaRPr lang="en-US" sz="1200"/>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xfrm>
            <a:off x="930275" y="4403725"/>
            <a:ext cx="5124450" cy="4171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2" tIns="46441" rIns="92882" bIns="46441"/>
          <a:lstStyle/>
          <a:p>
            <a:pPr eaLnBrk="1" hangingPunct="1"/>
            <a:r>
              <a:rPr lang="en-US">
                <a:ea typeface="ＭＳ Ｐゴシック" charset="0"/>
                <a:cs typeface="ＭＳ Ｐゴシック" charset="0"/>
              </a:rPr>
              <a:t>Association for the Advancement of Artificial Intelligence (AAAI)</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7E9274-5B9D-744A-9362-AC233F503310}" type="slidenum">
              <a:rPr lang="en-US"/>
              <a:pPr/>
              <a:t>96</a:t>
            </a:fld>
            <a:endParaRPr lang="en-US"/>
          </a:p>
        </p:txBody>
      </p:sp>
      <p:sp>
        <p:nvSpPr>
          <p:cNvPr id="449538" name="Rectangle 2"/>
          <p:cNvSpPr>
            <a:spLocks noGrp="1" noRot="1" noChangeAspect="1" noChangeArrowheads="1"/>
          </p:cNvSpPr>
          <p:nvPr>
            <p:ph type="sldImg"/>
          </p:nvPr>
        </p:nvSpPr>
        <p:spPr bwMode="auto">
          <a:xfrm>
            <a:off x="1174750" y="695325"/>
            <a:ext cx="4635500" cy="3476625"/>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49539" name="Rectangle 3"/>
          <p:cNvSpPr>
            <a:spLocks noGrp="1" noChangeArrowheads="1"/>
          </p:cNvSpPr>
          <p:nvPr>
            <p:ph type="body" idx="1"/>
          </p:nvPr>
        </p:nvSpPr>
        <p:spPr bwMode="auto">
          <a:xfrm>
            <a:off x="931334" y="4403725"/>
            <a:ext cx="5122333" cy="41719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5338" algn="l"/>
                <a:tab pos="1470675" algn="l"/>
                <a:tab pos="2206013" algn="l"/>
                <a:tab pos="2941350" algn="l"/>
              </a:tabLst>
              <a:defRPr sz="2400">
                <a:solidFill>
                  <a:schemeClr val="bg1"/>
                </a:solidFill>
                <a:latin typeface="Times New Roman" pitchFamily="-107" charset="0"/>
                <a:ea typeface="ＭＳ Ｐゴシック" pitchFamily="-107" charset="-128"/>
              </a:defRPr>
            </a:lvl1pPr>
            <a:lvl2pPr marL="38531046" indent="-38066622">
              <a:tabLst>
                <a:tab pos="735338" algn="l"/>
                <a:tab pos="1470675" algn="l"/>
                <a:tab pos="2206013" algn="l"/>
                <a:tab pos="2941350" algn="l"/>
              </a:tabLst>
              <a:defRPr sz="2400">
                <a:solidFill>
                  <a:schemeClr val="bg1"/>
                </a:solidFill>
                <a:latin typeface="Times New Roman" pitchFamily="-107" charset="0"/>
                <a:ea typeface="ＭＳ Ｐゴシック" pitchFamily="-107" charset="-128"/>
              </a:defRPr>
            </a:lvl2pPr>
            <a:lvl3pPr>
              <a:tabLst>
                <a:tab pos="735338" algn="l"/>
                <a:tab pos="1470675" algn="l"/>
                <a:tab pos="2206013" algn="l"/>
                <a:tab pos="2941350" algn="l"/>
              </a:tabLst>
              <a:defRPr sz="2400">
                <a:solidFill>
                  <a:schemeClr val="bg1"/>
                </a:solidFill>
                <a:latin typeface="Times New Roman" pitchFamily="-107" charset="0"/>
                <a:ea typeface="ＭＳ Ｐゴシック" pitchFamily="-107" charset="-128"/>
              </a:defRPr>
            </a:lvl3pPr>
            <a:lvl4pPr>
              <a:tabLst>
                <a:tab pos="735338" algn="l"/>
                <a:tab pos="1470675" algn="l"/>
                <a:tab pos="2206013" algn="l"/>
                <a:tab pos="2941350" algn="l"/>
              </a:tabLst>
              <a:defRPr sz="2400">
                <a:solidFill>
                  <a:schemeClr val="bg1"/>
                </a:solidFill>
                <a:latin typeface="Times New Roman" pitchFamily="-107" charset="0"/>
                <a:ea typeface="ＭＳ Ｐゴシック" pitchFamily="-107" charset="-128"/>
              </a:defRPr>
            </a:lvl4pPr>
            <a:lvl5pPr>
              <a:tabLst>
                <a:tab pos="735338" algn="l"/>
                <a:tab pos="1470675" algn="l"/>
                <a:tab pos="2206013" algn="l"/>
                <a:tab pos="2941350" algn="l"/>
              </a:tabLst>
              <a:defRPr sz="2400">
                <a:solidFill>
                  <a:schemeClr val="bg1"/>
                </a:solidFill>
                <a:latin typeface="Times New Roman" pitchFamily="-107" charset="0"/>
                <a:ea typeface="ＭＳ Ｐゴシック" pitchFamily="-107" charset="-128"/>
              </a:defRPr>
            </a:lvl5pPr>
            <a:lvl6pPr marL="464424" eaLnBrk="0" fontAlgn="base" hangingPunct="0">
              <a:spcBef>
                <a:spcPct val="0"/>
              </a:spcBef>
              <a:spcAft>
                <a:spcPct val="0"/>
              </a:spcAft>
              <a:tabLst>
                <a:tab pos="735338" algn="l"/>
                <a:tab pos="1470675" algn="l"/>
                <a:tab pos="2206013" algn="l"/>
                <a:tab pos="2941350" algn="l"/>
              </a:tabLst>
              <a:defRPr sz="2400">
                <a:solidFill>
                  <a:schemeClr val="bg1"/>
                </a:solidFill>
                <a:latin typeface="Times New Roman" pitchFamily="-107" charset="0"/>
                <a:ea typeface="ＭＳ Ｐゴシック" pitchFamily="-107" charset="-128"/>
              </a:defRPr>
            </a:lvl6pPr>
            <a:lvl7pPr marL="928848" eaLnBrk="0" fontAlgn="base" hangingPunct="0">
              <a:spcBef>
                <a:spcPct val="0"/>
              </a:spcBef>
              <a:spcAft>
                <a:spcPct val="0"/>
              </a:spcAft>
              <a:tabLst>
                <a:tab pos="735338" algn="l"/>
                <a:tab pos="1470675" algn="l"/>
                <a:tab pos="2206013" algn="l"/>
                <a:tab pos="2941350" algn="l"/>
              </a:tabLst>
              <a:defRPr sz="2400">
                <a:solidFill>
                  <a:schemeClr val="bg1"/>
                </a:solidFill>
                <a:latin typeface="Times New Roman" pitchFamily="-107" charset="0"/>
                <a:ea typeface="ＭＳ Ｐゴシック" pitchFamily="-107" charset="-128"/>
              </a:defRPr>
            </a:lvl7pPr>
            <a:lvl8pPr marL="1393271" eaLnBrk="0" fontAlgn="base" hangingPunct="0">
              <a:spcBef>
                <a:spcPct val="0"/>
              </a:spcBef>
              <a:spcAft>
                <a:spcPct val="0"/>
              </a:spcAft>
              <a:tabLst>
                <a:tab pos="735338" algn="l"/>
                <a:tab pos="1470675" algn="l"/>
                <a:tab pos="2206013" algn="l"/>
                <a:tab pos="2941350" algn="l"/>
              </a:tabLst>
              <a:defRPr sz="2400">
                <a:solidFill>
                  <a:schemeClr val="bg1"/>
                </a:solidFill>
                <a:latin typeface="Times New Roman" pitchFamily="-107" charset="0"/>
                <a:ea typeface="ＭＳ Ｐゴシック" pitchFamily="-107" charset="-128"/>
              </a:defRPr>
            </a:lvl8pPr>
            <a:lvl9pPr marL="1857695" eaLnBrk="0" fontAlgn="base" hangingPunct="0">
              <a:spcBef>
                <a:spcPct val="0"/>
              </a:spcBef>
              <a:spcAft>
                <a:spcPct val="0"/>
              </a:spcAft>
              <a:tabLst>
                <a:tab pos="735338" algn="l"/>
                <a:tab pos="1470675" algn="l"/>
                <a:tab pos="2206013" algn="l"/>
                <a:tab pos="2941350" algn="l"/>
              </a:tabLst>
              <a:defRPr sz="2400">
                <a:solidFill>
                  <a:schemeClr val="bg1"/>
                </a:solidFill>
                <a:latin typeface="Times New Roman" pitchFamily="-107" charset="0"/>
                <a:ea typeface="ＭＳ Ｐゴシック" pitchFamily="-107" charset="-128"/>
              </a:defRPr>
            </a:lvl9pPr>
          </a:lstStyle>
          <a:p>
            <a:fld id="{E1BD6D16-B813-400A-B28F-9845A74D509E}" type="slidenum">
              <a:rPr lang="en-US" sz="1200">
                <a:solidFill>
                  <a:srgbClr val="000000"/>
                </a:solidFill>
              </a:rPr>
              <a:pPr/>
              <a:t>97</a:t>
            </a:fld>
            <a:endParaRPr lang="en-US" sz="1200">
              <a:solidFill>
                <a:srgbClr val="000000"/>
              </a:solidFill>
            </a:endParaRPr>
          </a:p>
        </p:txBody>
      </p:sp>
      <p:sp>
        <p:nvSpPr>
          <p:cNvPr id="45059" name="Rectangle 2"/>
          <p:cNvSpPr>
            <a:spLocks noGrp="1" noRot="1" noChangeAspect="1" noChangeArrowheads="1" noTextEdit="1"/>
          </p:cNvSpPr>
          <p:nvPr>
            <p:ph type="sldImg"/>
          </p:nvPr>
        </p:nvSpPr>
        <p:spPr>
          <a:xfrm>
            <a:off x="1174750" y="695325"/>
            <a:ext cx="4635500" cy="3476625"/>
          </a:xfrm>
          <a:ln/>
        </p:spPr>
      </p:sp>
      <p:sp>
        <p:nvSpPr>
          <p:cNvPr id="45060" name="Rectangle 3"/>
          <p:cNvSpPr>
            <a:spLocks noGrp="1" noChangeArrowheads="1"/>
          </p:cNvSpPr>
          <p:nvPr>
            <p:ph type="body" idx="1"/>
          </p:nvPr>
        </p:nvSpPr>
        <p:spPr>
          <a:xfrm>
            <a:off x="931334" y="4403725"/>
            <a:ext cx="5122333" cy="40818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latin typeface="Times New Roman" pitchFamily="-107"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5971245-4897-4F4D-8064-567C739100D5}" type="slidenum">
              <a:rPr lang="en-US" sz="1200"/>
              <a:pPr eaLnBrk="1" hangingPunct="1"/>
              <a:t>98</a:t>
            </a:fld>
            <a:endParaRPr lang="en-US" sz="1200"/>
          </a:p>
        </p:txBody>
      </p:sp>
      <p:sp>
        <p:nvSpPr>
          <p:cNvPr id="143362" name="Rectangle 2"/>
          <p:cNvSpPr>
            <a:spLocks noGrp="1" noRot="1" noChangeAspect="1" noChangeArrowheads="1"/>
          </p:cNvSpPr>
          <p:nvPr>
            <p:ph type="sldImg"/>
          </p:nvPr>
        </p:nvSpPr>
        <p:spPr>
          <a:solidFill>
            <a:srgbClr val="FFFFFF"/>
          </a:solidFill>
          <a:ln/>
        </p:spPr>
      </p:sp>
      <p:sp>
        <p:nvSpPr>
          <p:cNvPr id="143363" name="Rectangle 3"/>
          <p:cNvSpPr>
            <a:spLocks noGrp="1" noChangeArrowheads="1"/>
          </p:cNvSpPr>
          <p:nvPr>
            <p:ph type="body" idx="1"/>
          </p:nvPr>
        </p:nvSpPr>
        <p:spPr>
          <a:xfrm>
            <a:off x="931863" y="4403725"/>
            <a:ext cx="5121275" cy="4171950"/>
          </a:xfrm>
          <a:solidFill>
            <a:srgbClr val="FFFFFF"/>
          </a:solidFill>
          <a:ln>
            <a:solidFill>
              <a:srgbClr val="000000"/>
            </a:solidFill>
          </a:ln>
          <a:extLst>
            <a:ext uri="{FAA26D3D-D897-4be2-8F04-BA451C77F1D7}">
              <ma14:placeholderFlag xmlns:ma14="http://schemas.microsoft.com/office/mac/drawingml/2011/main" val="1"/>
            </a:ext>
          </a:extLst>
        </p:spPr>
        <p:txBody>
          <a:bodyPr lIns="92885" tIns="46442" rIns="92885" bIns="46442"/>
          <a:lstStyle/>
          <a:p>
            <a:pPr eaLnBrk="1" hangingPunct="1"/>
            <a:endParaRPr lang="en-US">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07D2165-C0B3-B44A-A772-3B77C3228F1A}" type="slidenum">
              <a:rPr lang="en-US" sz="1200"/>
              <a:pPr eaLnBrk="1" hangingPunct="1"/>
              <a:t>99</a:t>
            </a:fld>
            <a:endParaRPr lang="en-US" sz="1200"/>
          </a:p>
        </p:txBody>
      </p:sp>
      <p:sp>
        <p:nvSpPr>
          <p:cNvPr id="145410" name="Rectangle 2"/>
          <p:cNvSpPr>
            <a:spLocks noGrp="1" noRot="1" noChangeAspect="1" noChangeArrowheads="1"/>
          </p:cNvSpPr>
          <p:nvPr>
            <p:ph type="sldImg"/>
          </p:nvPr>
        </p:nvSpPr>
        <p:spPr>
          <a:solidFill>
            <a:srgbClr val="FFFFFF"/>
          </a:solidFill>
          <a:ln/>
        </p:spPr>
      </p:sp>
      <p:sp>
        <p:nvSpPr>
          <p:cNvPr id="145411" name="Rectangle 3"/>
          <p:cNvSpPr>
            <a:spLocks noGrp="1" noChangeArrowheads="1"/>
          </p:cNvSpPr>
          <p:nvPr>
            <p:ph type="body" idx="1"/>
          </p:nvPr>
        </p:nvSpPr>
        <p:spPr>
          <a:xfrm>
            <a:off x="931863" y="4403725"/>
            <a:ext cx="5121275" cy="4171950"/>
          </a:xfrm>
          <a:solidFill>
            <a:srgbClr val="FFFFFF"/>
          </a:solidFill>
          <a:ln>
            <a:solidFill>
              <a:srgbClr val="000000"/>
            </a:solidFill>
          </a:ln>
          <a:extLst>
            <a:ext uri="{FAA26D3D-D897-4be2-8F04-BA451C77F1D7}">
              <ma14:placeholderFlag xmlns:ma14="http://schemas.microsoft.com/office/mac/drawingml/2011/main" val="1"/>
            </a:ext>
          </a:extLst>
        </p:spPr>
        <p:txBody>
          <a:bodyPr lIns="92885" tIns="46442" rIns="92885" bIns="46442"/>
          <a:lstStyle/>
          <a:p>
            <a:pPr eaLnBrk="1" hangingPunct="1"/>
            <a:endParaRPr lang="en-US">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C85555C-89FE-DA46-AD66-30D2DB917442}" type="slidenum">
              <a:rPr lang="en-US" sz="1200"/>
              <a:pPr eaLnBrk="1" hangingPunct="1"/>
              <a:t>100</a:t>
            </a:fld>
            <a:endParaRPr lang="en-US" sz="1200"/>
          </a:p>
        </p:txBody>
      </p:sp>
      <p:sp>
        <p:nvSpPr>
          <p:cNvPr id="147458" name="Rectangle 2"/>
          <p:cNvSpPr>
            <a:spLocks noGrp="1" noRot="1" noChangeAspect="1" noChangeArrowheads="1"/>
          </p:cNvSpPr>
          <p:nvPr>
            <p:ph type="sldImg"/>
          </p:nvPr>
        </p:nvSpPr>
        <p:spPr>
          <a:solidFill>
            <a:srgbClr val="FFFFFF"/>
          </a:solidFill>
          <a:ln/>
        </p:spPr>
      </p:sp>
      <p:sp>
        <p:nvSpPr>
          <p:cNvPr id="147459" name="Rectangle 3"/>
          <p:cNvSpPr>
            <a:spLocks noGrp="1" noChangeArrowheads="1"/>
          </p:cNvSpPr>
          <p:nvPr>
            <p:ph type="body" idx="1"/>
          </p:nvPr>
        </p:nvSpPr>
        <p:spPr>
          <a:xfrm>
            <a:off x="931863" y="4403725"/>
            <a:ext cx="5121275" cy="4171950"/>
          </a:xfrm>
          <a:solidFill>
            <a:srgbClr val="FFFFFF"/>
          </a:solidFill>
          <a:ln>
            <a:solidFill>
              <a:srgbClr val="000000"/>
            </a:solidFill>
          </a:ln>
          <a:extLst>
            <a:ext uri="{FAA26D3D-D897-4be2-8F04-BA451C77F1D7}">
              <ma14:placeholderFlag xmlns:ma14="http://schemas.microsoft.com/office/mac/drawingml/2011/main" val="1"/>
            </a:ext>
          </a:extLst>
        </p:spPr>
        <p:txBody>
          <a:bodyPr lIns="92885" tIns="46442" rIns="92885" bIns="46442"/>
          <a:lstStyle/>
          <a:p>
            <a:pPr eaLnBrk="1" hangingPunct="1"/>
            <a:endParaRPr lang="en-US">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A8CDB1C-7F09-AE47-A3C3-E27903DC82F8}" type="slidenum">
              <a:rPr lang="en-US" sz="1200"/>
              <a:pPr eaLnBrk="1" hangingPunct="1"/>
              <a:t>101</a:t>
            </a:fld>
            <a:endParaRPr lang="en-US" sz="1200"/>
          </a:p>
        </p:txBody>
      </p:sp>
      <p:sp>
        <p:nvSpPr>
          <p:cNvPr id="149506" name="Rectangle 2"/>
          <p:cNvSpPr>
            <a:spLocks noGrp="1" noRot="1" noChangeAspect="1" noChangeArrowheads="1"/>
          </p:cNvSpPr>
          <p:nvPr>
            <p:ph type="sldImg"/>
          </p:nvPr>
        </p:nvSpPr>
        <p:spPr>
          <a:solidFill>
            <a:srgbClr val="FFFFFF"/>
          </a:solidFill>
          <a:ln/>
        </p:spPr>
      </p:sp>
      <p:sp>
        <p:nvSpPr>
          <p:cNvPr id="149507" name="Rectangle 3"/>
          <p:cNvSpPr>
            <a:spLocks noGrp="1" noChangeArrowheads="1"/>
          </p:cNvSpPr>
          <p:nvPr>
            <p:ph type="body" idx="1"/>
          </p:nvPr>
        </p:nvSpPr>
        <p:spPr>
          <a:xfrm>
            <a:off x="931863" y="4403725"/>
            <a:ext cx="5121275" cy="4171950"/>
          </a:xfrm>
          <a:solidFill>
            <a:srgbClr val="FFFFFF"/>
          </a:solidFill>
          <a:ln>
            <a:solidFill>
              <a:srgbClr val="000000"/>
            </a:solidFill>
          </a:ln>
          <a:extLst>
            <a:ext uri="{FAA26D3D-D897-4be2-8F04-BA451C77F1D7}">
              <ma14:placeholderFlag xmlns:ma14="http://schemas.microsoft.com/office/mac/drawingml/2011/main" val="1"/>
            </a:ext>
          </a:extLst>
        </p:spPr>
        <p:txBody>
          <a:bodyPr lIns="92885" tIns="46442" rIns="92885" bIns="46442"/>
          <a:lstStyle/>
          <a:p>
            <a:pPr eaLnBrk="1" hangingPunct="1"/>
            <a:endParaRPr lang="en-US">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txBox="1">
            <a:spLocks noGrp="1" noChangeArrowheads="1"/>
          </p:cNvSpPr>
          <p:nvPr/>
        </p:nvSpPr>
        <p:spPr bwMode="auto">
          <a:xfrm>
            <a:off x="3956050" y="88058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DE1A6601-1DD0-754F-86C9-8AE0E2C6CF35}" type="slidenum">
              <a:rPr lang="en-US" sz="1200"/>
              <a:pPr algn="r" eaLnBrk="1" hangingPunct="1"/>
              <a:t>7</a:t>
            </a:fld>
            <a:endParaRPr lang="en-US" sz="1200"/>
          </a:p>
        </p:txBody>
      </p:sp>
      <p:sp>
        <p:nvSpPr>
          <p:cNvPr id="28674" name="Rectangle 7"/>
          <p:cNvSpPr txBox="1">
            <a:spLocks noGrp="1" noChangeArrowheads="1"/>
          </p:cNvSpPr>
          <p:nvPr/>
        </p:nvSpPr>
        <p:spPr bwMode="auto">
          <a:xfrm>
            <a:off x="3956050" y="88058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78" tIns="45639" rIns="91278" bIns="45639" anchor="b"/>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F4603903-AE6A-B049-9A00-8B6CE4B0E89C}" type="slidenum">
              <a:rPr lang="en-US" sz="1200"/>
              <a:pPr algn="r" eaLnBrk="1" hangingPunct="1"/>
              <a:t>7</a:t>
            </a:fld>
            <a:endParaRPr lang="en-US" sz="120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278" tIns="45639" rIns="91278" bIns="45639"/>
          <a:lstStyle/>
          <a:p>
            <a:endParaRPr lang="en-US">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ChangeArrowheads="1" noTextEdit="1"/>
          </p:cNvSpPr>
          <p:nvPr>
            <p:ph type="sldImg"/>
          </p:nvPr>
        </p:nvSpPr>
        <p:spPr>
          <a:xfrm>
            <a:off x="1174750" y="693738"/>
            <a:ext cx="4635500" cy="3476625"/>
          </a:xfrm>
          <a:ln/>
        </p:spPr>
      </p:sp>
      <p:sp>
        <p:nvSpPr>
          <p:cNvPr id="32770" name="Rectangle 3"/>
          <p:cNvSpPr>
            <a:spLocks noGrp="1" noChangeArrowheads="1"/>
          </p:cNvSpPr>
          <p:nvPr>
            <p:ph type="body" idx="1"/>
          </p:nvPr>
        </p:nvSpPr>
        <p:spPr>
          <a:xfrm>
            <a:off x="698500" y="4403725"/>
            <a:ext cx="5588000" cy="41735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271" tIns="45635" rIns="91271" bIns="45635"/>
          <a:lstStyle/>
          <a:p>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txBox="1">
            <a:spLocks noGrp="1" noChangeArrowheads="1"/>
          </p:cNvSpPr>
          <p:nvPr/>
        </p:nvSpPr>
        <p:spPr bwMode="auto">
          <a:xfrm>
            <a:off x="3956050" y="88058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3" tIns="45630" rIns="91263" bIns="45630" anchor="b"/>
          <a:lstStyle>
            <a:lvl1pPr defTabSz="912813">
              <a:defRPr sz="2400">
                <a:solidFill>
                  <a:schemeClr val="tx1"/>
                </a:solidFill>
                <a:latin typeface="Arial" charset="0"/>
                <a:ea typeface="ＭＳ Ｐゴシック" pitchFamily="-108" charset="-128"/>
              </a:defRPr>
            </a:lvl1pPr>
            <a:lvl2pPr marL="37931725" indent="-37474525" defTabSz="912813">
              <a:defRPr sz="2400">
                <a:solidFill>
                  <a:schemeClr val="tx1"/>
                </a:solidFill>
                <a:latin typeface="Arial" charset="0"/>
                <a:ea typeface="ＭＳ Ｐゴシック" pitchFamily="-108" charset="-128"/>
              </a:defRPr>
            </a:lvl2pPr>
            <a:lvl3pPr>
              <a:defRPr sz="2400">
                <a:solidFill>
                  <a:schemeClr val="tx1"/>
                </a:solidFill>
                <a:latin typeface="Arial" charset="0"/>
                <a:ea typeface="ＭＳ Ｐゴシック" pitchFamily="-108" charset="-128"/>
              </a:defRPr>
            </a:lvl3pPr>
            <a:lvl4pPr>
              <a:defRPr sz="2400">
                <a:solidFill>
                  <a:schemeClr val="tx1"/>
                </a:solidFill>
                <a:latin typeface="Arial" charset="0"/>
                <a:ea typeface="ＭＳ Ｐゴシック" pitchFamily="-108" charset="-128"/>
              </a:defRPr>
            </a:lvl4pPr>
            <a:lvl5pPr>
              <a:defRPr sz="2400">
                <a:solidFill>
                  <a:schemeClr val="tx1"/>
                </a:solidFill>
                <a:latin typeface="Arial" charset="0"/>
                <a:ea typeface="ＭＳ Ｐゴシック" pitchFamily="-108" charset="-128"/>
              </a:defRPr>
            </a:lvl5pPr>
            <a:lvl6pPr marL="457200" eaLnBrk="0" fontAlgn="base" hangingPunct="0">
              <a:spcBef>
                <a:spcPct val="0"/>
              </a:spcBef>
              <a:spcAft>
                <a:spcPct val="0"/>
              </a:spcAft>
              <a:defRPr sz="2400">
                <a:solidFill>
                  <a:schemeClr val="tx1"/>
                </a:solidFill>
                <a:latin typeface="Arial" charset="0"/>
                <a:ea typeface="ＭＳ Ｐゴシック" pitchFamily="-108" charset="-128"/>
              </a:defRPr>
            </a:lvl6pPr>
            <a:lvl7pPr marL="914400" eaLnBrk="0" fontAlgn="base" hangingPunct="0">
              <a:spcBef>
                <a:spcPct val="0"/>
              </a:spcBef>
              <a:spcAft>
                <a:spcPct val="0"/>
              </a:spcAft>
              <a:defRPr sz="2400">
                <a:solidFill>
                  <a:schemeClr val="tx1"/>
                </a:solidFill>
                <a:latin typeface="Arial" charset="0"/>
                <a:ea typeface="ＭＳ Ｐゴシック" pitchFamily="-108" charset="-128"/>
              </a:defRPr>
            </a:lvl7pPr>
            <a:lvl8pPr marL="1371600" eaLnBrk="0" fontAlgn="base" hangingPunct="0">
              <a:spcBef>
                <a:spcPct val="0"/>
              </a:spcBef>
              <a:spcAft>
                <a:spcPct val="0"/>
              </a:spcAft>
              <a:defRPr sz="2400">
                <a:solidFill>
                  <a:schemeClr val="tx1"/>
                </a:solidFill>
                <a:latin typeface="Arial" charset="0"/>
                <a:ea typeface="ＭＳ Ｐゴシック" pitchFamily="-108" charset="-128"/>
              </a:defRPr>
            </a:lvl8pPr>
            <a:lvl9pPr marL="1828800" eaLnBrk="0" fontAlgn="base" hangingPunct="0">
              <a:spcBef>
                <a:spcPct val="0"/>
              </a:spcBef>
              <a:spcAft>
                <a:spcPct val="0"/>
              </a:spcAft>
              <a:defRPr sz="2400">
                <a:solidFill>
                  <a:schemeClr val="tx1"/>
                </a:solidFill>
                <a:latin typeface="Arial" charset="0"/>
                <a:ea typeface="ＭＳ Ｐゴシック" pitchFamily="-108" charset="-128"/>
              </a:defRPr>
            </a:lvl9pPr>
          </a:lstStyle>
          <a:p>
            <a:pPr algn="r" eaLnBrk="1" hangingPunct="1"/>
            <a:fld id="{A0679CA8-0F55-4BF3-9B86-A003B95E6444}" type="slidenum">
              <a:rPr lang="en-US" sz="1200"/>
              <a:pPr algn="r" eaLnBrk="1" hangingPunct="1"/>
              <a:t>9</a:t>
            </a:fld>
            <a:endParaRPr 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3" tIns="45630" rIns="91263" bIns="45630"/>
          <a:lstStyle/>
          <a:p>
            <a:pPr eaLnBrk="1" hangingPunct="1"/>
            <a:endParaRPr lang="en-US" smtClean="0">
              <a:ea typeface="ＭＳ Ｐゴシック" pitchFamily="-108"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975EBD2B-F598-8D43-B337-FA4280252F47}" type="datetime1">
              <a:rPr lang="en-US"/>
              <a:pPr>
                <a:defRPr/>
              </a:pPr>
              <a:t>8/23/11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D7C43A-5E78-D84B-8CD6-339C1CCD022C}" type="slidenum">
              <a:rPr lang="en-US"/>
              <a:pPr>
                <a:defRPr/>
              </a:pPr>
              <a:t>‹#›</a:t>
            </a:fld>
            <a:endParaRPr lang="en-US"/>
          </a:p>
        </p:txBody>
      </p:sp>
    </p:spTree>
    <p:extLst>
      <p:ext uri="{BB962C8B-B14F-4D97-AF65-F5344CB8AC3E}">
        <p14:creationId xmlns:p14="http://schemas.microsoft.com/office/powerpoint/2010/main" val="797704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CF680ED8-4DBB-904E-B8A6-98752C5B33EC}" type="datetime1">
              <a:rPr lang="en-US"/>
              <a:pPr>
                <a:defRPr/>
              </a:pPr>
              <a:t>8/23/11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F99BB4-4775-954F-BD15-AE1BD141D39A}" type="slidenum">
              <a:rPr lang="en-US"/>
              <a:pPr>
                <a:defRPr/>
              </a:pPr>
              <a:t>‹#›</a:t>
            </a:fld>
            <a:endParaRPr lang="en-US"/>
          </a:p>
        </p:txBody>
      </p:sp>
    </p:spTree>
    <p:extLst>
      <p:ext uri="{BB962C8B-B14F-4D97-AF65-F5344CB8AC3E}">
        <p14:creationId xmlns:p14="http://schemas.microsoft.com/office/powerpoint/2010/main" val="3866641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FC18FE48-7EA1-1247-8B6B-6E2A106103BA}" type="datetime1">
              <a:rPr lang="en-US"/>
              <a:pPr>
                <a:defRPr/>
              </a:pPr>
              <a:t>8/23/11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95188B-128E-2047-8085-FEF44EECEE71}" type="slidenum">
              <a:rPr lang="en-US"/>
              <a:pPr>
                <a:defRPr/>
              </a:pPr>
              <a:t>‹#›</a:t>
            </a:fld>
            <a:endParaRPr lang="en-US"/>
          </a:p>
        </p:txBody>
      </p:sp>
    </p:spTree>
    <p:extLst>
      <p:ext uri="{BB962C8B-B14F-4D97-AF65-F5344CB8AC3E}">
        <p14:creationId xmlns:p14="http://schemas.microsoft.com/office/powerpoint/2010/main" val="18201751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sldNum" sz="quarter" idx="10"/>
          </p:nvPr>
        </p:nvSpPr>
        <p:spPr/>
        <p:txBody>
          <a:bodyPr/>
          <a:lstStyle>
            <a:lvl1pPr>
              <a:defRPr/>
            </a:lvl1pPr>
          </a:lstStyle>
          <a:p>
            <a:pPr>
              <a:defRPr/>
            </a:pPr>
            <a:fld id="{984FAE71-4A0D-F348-8202-E65DBE47B1D0}" type="slidenum">
              <a:rPr lang="en-US"/>
              <a:pPr>
                <a:defRPr/>
              </a:pPr>
              <a:t>‹#›</a:t>
            </a:fld>
            <a:endParaRPr lang="en-US"/>
          </a:p>
        </p:txBody>
      </p:sp>
    </p:spTree>
    <p:extLst>
      <p:ext uri="{BB962C8B-B14F-4D97-AF65-F5344CB8AC3E}">
        <p14:creationId xmlns:p14="http://schemas.microsoft.com/office/powerpoint/2010/main" val="580705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375654D4-0B22-C04B-85E9-7FEA7A61D55D}" type="slidenum">
              <a:rPr lang="en-US"/>
              <a:pPr/>
              <a:t>‹#›</a:t>
            </a:fld>
            <a:endParaRPr lang="en-US"/>
          </a:p>
        </p:txBody>
      </p:sp>
    </p:spTree>
    <p:extLst>
      <p:ext uri="{BB962C8B-B14F-4D97-AF65-F5344CB8AC3E}">
        <p14:creationId xmlns:p14="http://schemas.microsoft.com/office/powerpoint/2010/main" val="4053906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73485FF7-A2C6-EF42-A25B-0436AFF743C3}" type="datetime1">
              <a:rPr lang="en-US"/>
              <a:pPr>
                <a:defRPr/>
              </a:pPr>
              <a:t>8/23/11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E03CB8-2337-AA48-9C1E-0BE130347C91}" type="slidenum">
              <a:rPr lang="en-US"/>
              <a:pPr>
                <a:defRPr/>
              </a:pPr>
              <a:t>‹#›</a:t>
            </a:fld>
            <a:endParaRPr lang="en-US"/>
          </a:p>
        </p:txBody>
      </p:sp>
    </p:spTree>
    <p:extLst>
      <p:ext uri="{BB962C8B-B14F-4D97-AF65-F5344CB8AC3E}">
        <p14:creationId xmlns:p14="http://schemas.microsoft.com/office/powerpoint/2010/main" val="1749703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34323AAB-F038-EA4C-865A-660C8F474E96}" type="datetime1">
              <a:rPr lang="en-US"/>
              <a:pPr>
                <a:defRPr/>
              </a:pPr>
              <a:t>8/23/11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16C78B-5B7D-9A42-A012-805E31D61AE1}" type="slidenum">
              <a:rPr lang="en-US"/>
              <a:pPr>
                <a:defRPr/>
              </a:pPr>
              <a:t>‹#›</a:t>
            </a:fld>
            <a:endParaRPr lang="en-US"/>
          </a:p>
        </p:txBody>
      </p:sp>
    </p:spTree>
    <p:extLst>
      <p:ext uri="{BB962C8B-B14F-4D97-AF65-F5344CB8AC3E}">
        <p14:creationId xmlns:p14="http://schemas.microsoft.com/office/powerpoint/2010/main" val="1892812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473A1010-6B34-9347-B0F1-64D80CCBF240}" type="datetime1">
              <a:rPr lang="en-US"/>
              <a:pPr>
                <a:defRPr/>
              </a:pPr>
              <a:t>8/23/11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4C30A8-E86D-F143-81C1-3DA4B71260B1}" type="slidenum">
              <a:rPr lang="en-US"/>
              <a:pPr>
                <a:defRPr/>
              </a:pPr>
              <a:t>‹#›</a:t>
            </a:fld>
            <a:endParaRPr lang="en-US"/>
          </a:p>
        </p:txBody>
      </p:sp>
    </p:spTree>
    <p:extLst>
      <p:ext uri="{BB962C8B-B14F-4D97-AF65-F5344CB8AC3E}">
        <p14:creationId xmlns:p14="http://schemas.microsoft.com/office/powerpoint/2010/main" val="1416231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6577BB59-8EF6-9643-8A9B-39CA6D8A2376}" type="datetime1">
              <a:rPr lang="en-US"/>
              <a:pPr>
                <a:defRPr/>
              </a:pPr>
              <a:t>8/23/11</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F193BF4-82C6-B048-BE18-2C18FF2F202C}" type="slidenum">
              <a:rPr lang="en-US"/>
              <a:pPr>
                <a:defRPr/>
              </a:pPr>
              <a:t>‹#›</a:t>
            </a:fld>
            <a:endParaRPr lang="en-US"/>
          </a:p>
        </p:txBody>
      </p:sp>
    </p:spTree>
    <p:extLst>
      <p:ext uri="{BB962C8B-B14F-4D97-AF65-F5344CB8AC3E}">
        <p14:creationId xmlns:p14="http://schemas.microsoft.com/office/powerpoint/2010/main" val="870421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12D19E1D-BAD4-4C4A-8013-A83E0B761F06}" type="datetime1">
              <a:rPr lang="en-US"/>
              <a:pPr>
                <a:defRPr/>
              </a:pPr>
              <a:t>8/23/11</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12B868F-BAC2-0846-9F9F-19552BB936E3}" type="slidenum">
              <a:rPr lang="en-US"/>
              <a:pPr>
                <a:defRPr/>
              </a:pPr>
              <a:t>‹#›</a:t>
            </a:fld>
            <a:endParaRPr lang="en-US"/>
          </a:p>
        </p:txBody>
      </p:sp>
    </p:spTree>
    <p:extLst>
      <p:ext uri="{BB962C8B-B14F-4D97-AF65-F5344CB8AC3E}">
        <p14:creationId xmlns:p14="http://schemas.microsoft.com/office/powerpoint/2010/main" val="3023474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E4E5F10B-A995-384D-A88E-4337C3EA8C9F}" type="datetime1">
              <a:rPr lang="en-US"/>
              <a:pPr>
                <a:defRPr/>
              </a:pPr>
              <a:t>8/23/11</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10C16E5-AA3C-8848-862F-AF9406956020}" type="slidenum">
              <a:rPr lang="en-US"/>
              <a:pPr>
                <a:defRPr/>
              </a:pPr>
              <a:t>‹#›</a:t>
            </a:fld>
            <a:endParaRPr lang="en-US"/>
          </a:p>
        </p:txBody>
      </p:sp>
    </p:spTree>
    <p:extLst>
      <p:ext uri="{BB962C8B-B14F-4D97-AF65-F5344CB8AC3E}">
        <p14:creationId xmlns:p14="http://schemas.microsoft.com/office/powerpoint/2010/main" val="1560766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C12A2587-F5E7-0749-9A0B-3421467D6E63}" type="datetime1">
              <a:rPr lang="en-US"/>
              <a:pPr>
                <a:defRPr/>
              </a:pPr>
              <a:t>8/23/11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36DA9D-923F-1440-92A8-A0DE738C4F99}" type="slidenum">
              <a:rPr lang="en-US"/>
              <a:pPr>
                <a:defRPr/>
              </a:pPr>
              <a:t>‹#›</a:t>
            </a:fld>
            <a:endParaRPr lang="en-US"/>
          </a:p>
        </p:txBody>
      </p:sp>
    </p:spTree>
    <p:extLst>
      <p:ext uri="{BB962C8B-B14F-4D97-AF65-F5344CB8AC3E}">
        <p14:creationId xmlns:p14="http://schemas.microsoft.com/office/powerpoint/2010/main" val="3745554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CFEE926-B094-2D4E-9292-EBF4AEFC68A2}" type="datetime1">
              <a:rPr lang="en-US"/>
              <a:pPr>
                <a:defRPr/>
              </a:pPr>
              <a:t>8/23/11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761EB0-6E9C-BC41-ACB2-D16A30AFE30D}" type="slidenum">
              <a:rPr lang="en-US"/>
              <a:pPr>
                <a:defRPr/>
              </a:pPr>
              <a:t>‹#›</a:t>
            </a:fld>
            <a:endParaRPr lang="en-US"/>
          </a:p>
        </p:txBody>
      </p:sp>
    </p:spTree>
    <p:extLst>
      <p:ext uri="{BB962C8B-B14F-4D97-AF65-F5344CB8AC3E}">
        <p14:creationId xmlns:p14="http://schemas.microsoft.com/office/powerpoint/2010/main" val="27143341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6" tIns="45718" rIns="91436" bIns="4571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6" tIns="45718" rIns="91436"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35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eaLnBrk="1" hangingPunct="1">
              <a:defRPr sz="1400"/>
            </a:lvl1pPr>
          </a:lstStyle>
          <a:p>
            <a:pPr>
              <a:defRPr/>
            </a:pPr>
            <a:fld id="{87B27510-4521-C54C-A7B9-C32EBA50CD17}" type="datetime1">
              <a:rPr lang="en-US"/>
              <a:pPr>
                <a:defRPr/>
              </a:pPr>
              <a:t>8/23/11</a:t>
            </a:fld>
            <a:endParaRPr lang="en-US"/>
          </a:p>
        </p:txBody>
      </p:sp>
      <p:sp>
        <p:nvSpPr>
          <p:cNvPr id="1935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eaLnBrk="1" hangingPunct="1">
              <a:defRPr sz="1400"/>
            </a:lvl1pPr>
          </a:lstStyle>
          <a:p>
            <a:pPr>
              <a:defRPr/>
            </a:pPr>
            <a:endParaRPr lang="en-US"/>
          </a:p>
        </p:txBody>
      </p:sp>
      <p:sp>
        <p:nvSpPr>
          <p:cNvPr id="1935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eaLnBrk="1" hangingPunct="1">
              <a:defRPr sz="1400"/>
            </a:lvl1pPr>
          </a:lstStyle>
          <a:p>
            <a:pPr>
              <a:defRPr/>
            </a:pPr>
            <a:fld id="{B6C6029B-DCAE-D34F-AA5D-4523875ABA0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10"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ea typeface="+mn-ea"/>
        </a:defRPr>
      </a:lvl2pPr>
      <a:lvl3pPr marL="1141413" indent="-227013" algn="l" rtl="0" eaLnBrk="0" fontAlgn="base" hangingPunct="0">
        <a:spcBef>
          <a:spcPct val="20000"/>
        </a:spcBef>
        <a:spcAft>
          <a:spcPct val="0"/>
        </a:spcAft>
        <a:buChar char="•"/>
        <a:defRPr sz="2400">
          <a:solidFill>
            <a:schemeClr val="tx1"/>
          </a:solidFill>
          <a:latin typeface="+mn-lt"/>
          <a:ea typeface="+mn-ea"/>
        </a:defRPr>
      </a:lvl3pPr>
      <a:lvl4pPr marL="1598613" indent="-227013" algn="l" rtl="0" eaLnBrk="0" fontAlgn="base" hangingPunct="0">
        <a:spcBef>
          <a:spcPct val="20000"/>
        </a:spcBef>
        <a:spcAft>
          <a:spcPct val="0"/>
        </a:spcAft>
        <a:buChar char="–"/>
        <a:defRPr sz="2000">
          <a:solidFill>
            <a:schemeClr val="tx1"/>
          </a:solidFill>
          <a:latin typeface="+mn-lt"/>
          <a:ea typeface="+mn-ea"/>
        </a:defRPr>
      </a:lvl4pPr>
      <a:lvl5pPr marL="2055813" indent="-227013" algn="l" rtl="0" eaLnBrk="0" fontAlgn="base" hangingPunct="0">
        <a:spcBef>
          <a:spcPct val="20000"/>
        </a:spcBef>
        <a:spcAft>
          <a:spcPct val="0"/>
        </a:spcAft>
        <a:buChar char="»"/>
        <a:defRPr sz="2000">
          <a:solidFill>
            <a:schemeClr val="tx1"/>
          </a:solidFill>
          <a:latin typeface="+mn-lt"/>
          <a:ea typeface="+mn-ea"/>
        </a:defRPr>
      </a:lvl5pPr>
      <a:lvl6pPr marL="2513013" indent="-227013" algn="l" rtl="0" eaLnBrk="0" fontAlgn="base" hangingPunct="0">
        <a:spcBef>
          <a:spcPct val="20000"/>
        </a:spcBef>
        <a:spcAft>
          <a:spcPct val="0"/>
        </a:spcAft>
        <a:buChar char="»"/>
        <a:defRPr sz="2000">
          <a:solidFill>
            <a:schemeClr val="tx1"/>
          </a:solidFill>
          <a:latin typeface="+mn-lt"/>
          <a:ea typeface="+mn-ea"/>
        </a:defRPr>
      </a:lvl6pPr>
      <a:lvl7pPr marL="2970213" indent="-227013" algn="l" rtl="0" eaLnBrk="0" fontAlgn="base" hangingPunct="0">
        <a:spcBef>
          <a:spcPct val="20000"/>
        </a:spcBef>
        <a:spcAft>
          <a:spcPct val="0"/>
        </a:spcAft>
        <a:buChar char="»"/>
        <a:defRPr sz="2000">
          <a:solidFill>
            <a:schemeClr val="tx1"/>
          </a:solidFill>
          <a:latin typeface="+mn-lt"/>
          <a:ea typeface="+mn-ea"/>
        </a:defRPr>
      </a:lvl7pPr>
      <a:lvl8pPr marL="3427413" indent="-227013" algn="l" rtl="0" eaLnBrk="0" fontAlgn="base" hangingPunct="0">
        <a:spcBef>
          <a:spcPct val="20000"/>
        </a:spcBef>
        <a:spcAft>
          <a:spcPct val="0"/>
        </a:spcAft>
        <a:buChar char="»"/>
        <a:defRPr sz="2000">
          <a:solidFill>
            <a:schemeClr val="tx1"/>
          </a:solidFill>
          <a:latin typeface="+mn-lt"/>
          <a:ea typeface="+mn-ea"/>
        </a:defRPr>
      </a:lvl8pPr>
      <a:lvl9pPr marL="3884613" indent="-227013"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2.png"/></Relationships>
</file>

<file path=ppt/slides/_rels/slide100.xml.rels><?xml version="1.0" encoding="UTF-8" standalone="yes"?>
<Relationships xmlns="http://schemas.openxmlformats.org/package/2006/relationships"><Relationship Id="rId9" Type="http://schemas.openxmlformats.org/officeDocument/2006/relationships/image" Target="../media/image219.emf"/><Relationship Id="rId20" Type="http://schemas.openxmlformats.org/officeDocument/2006/relationships/oleObject" Target="../embeddings/oleObject87.bin"/><Relationship Id="rId21" Type="http://schemas.openxmlformats.org/officeDocument/2006/relationships/image" Target="../media/image225.emf"/><Relationship Id="rId22" Type="http://schemas.openxmlformats.org/officeDocument/2006/relationships/oleObject" Target="../embeddings/oleObject88.bin"/><Relationship Id="rId23" Type="http://schemas.openxmlformats.org/officeDocument/2006/relationships/image" Target="../media/image226.emf"/><Relationship Id="rId24" Type="http://schemas.openxmlformats.org/officeDocument/2006/relationships/image" Target="../media/image227.png"/><Relationship Id="rId25" Type="http://schemas.openxmlformats.org/officeDocument/2006/relationships/image" Target="../media/image1.jpeg"/><Relationship Id="rId10" Type="http://schemas.openxmlformats.org/officeDocument/2006/relationships/oleObject" Target="../embeddings/oleObject82.bin"/><Relationship Id="rId11" Type="http://schemas.openxmlformats.org/officeDocument/2006/relationships/image" Target="../media/image220.emf"/><Relationship Id="rId12" Type="http://schemas.openxmlformats.org/officeDocument/2006/relationships/oleObject" Target="../embeddings/oleObject83.bin"/><Relationship Id="rId13" Type="http://schemas.openxmlformats.org/officeDocument/2006/relationships/image" Target="../media/image221.emf"/><Relationship Id="rId14" Type="http://schemas.openxmlformats.org/officeDocument/2006/relationships/oleObject" Target="../embeddings/oleObject84.bin"/><Relationship Id="rId15" Type="http://schemas.openxmlformats.org/officeDocument/2006/relationships/image" Target="../media/image222.emf"/><Relationship Id="rId16" Type="http://schemas.openxmlformats.org/officeDocument/2006/relationships/oleObject" Target="../embeddings/oleObject85.bin"/><Relationship Id="rId17" Type="http://schemas.openxmlformats.org/officeDocument/2006/relationships/image" Target="../media/image223.emf"/><Relationship Id="rId18" Type="http://schemas.openxmlformats.org/officeDocument/2006/relationships/oleObject" Target="../embeddings/oleObject86.bin"/><Relationship Id="rId19" Type="http://schemas.openxmlformats.org/officeDocument/2006/relationships/image" Target="../media/image224.emf"/><Relationship Id="rId1" Type="http://schemas.openxmlformats.org/officeDocument/2006/relationships/vmlDrawing" Target="../drawings/vmlDrawing20.vml"/><Relationship Id="rId2" Type="http://schemas.openxmlformats.org/officeDocument/2006/relationships/slideLayout" Target="../slideLayouts/slideLayout7.xml"/><Relationship Id="rId3" Type="http://schemas.openxmlformats.org/officeDocument/2006/relationships/notesSlide" Target="../notesSlides/notesSlide64.xml"/><Relationship Id="rId4" Type="http://schemas.openxmlformats.org/officeDocument/2006/relationships/oleObject" Target="../embeddings/oleObject79.bin"/><Relationship Id="rId5" Type="http://schemas.openxmlformats.org/officeDocument/2006/relationships/image" Target="../media/image217.emf"/><Relationship Id="rId6" Type="http://schemas.openxmlformats.org/officeDocument/2006/relationships/oleObject" Target="../embeddings/oleObject80.bin"/><Relationship Id="rId7" Type="http://schemas.openxmlformats.org/officeDocument/2006/relationships/image" Target="../media/image218.emf"/><Relationship Id="rId8" Type="http://schemas.openxmlformats.org/officeDocument/2006/relationships/oleObject" Target="../embeddings/oleObject81.bin"/></Relationships>
</file>

<file path=ppt/slides/_rels/slide101.xml.rels><?xml version="1.0" encoding="UTF-8" standalone="yes"?>
<Relationships xmlns="http://schemas.openxmlformats.org/package/2006/relationships"><Relationship Id="rId9" Type="http://schemas.openxmlformats.org/officeDocument/2006/relationships/image" Target="../media/image230.emf"/><Relationship Id="rId20" Type="http://schemas.openxmlformats.org/officeDocument/2006/relationships/oleObject" Target="../embeddings/oleObject97.bin"/><Relationship Id="rId21" Type="http://schemas.openxmlformats.org/officeDocument/2006/relationships/image" Target="../media/image236.emf"/><Relationship Id="rId22" Type="http://schemas.openxmlformats.org/officeDocument/2006/relationships/image" Target="../media/image1.jpeg"/><Relationship Id="rId10" Type="http://schemas.openxmlformats.org/officeDocument/2006/relationships/oleObject" Target="../embeddings/oleObject92.bin"/><Relationship Id="rId11" Type="http://schemas.openxmlformats.org/officeDocument/2006/relationships/image" Target="../media/image231.emf"/><Relationship Id="rId12" Type="http://schemas.openxmlformats.org/officeDocument/2006/relationships/oleObject" Target="../embeddings/oleObject93.bin"/><Relationship Id="rId13" Type="http://schemas.openxmlformats.org/officeDocument/2006/relationships/image" Target="../media/image232.emf"/><Relationship Id="rId14" Type="http://schemas.openxmlformats.org/officeDocument/2006/relationships/oleObject" Target="../embeddings/oleObject94.bin"/><Relationship Id="rId15" Type="http://schemas.openxmlformats.org/officeDocument/2006/relationships/image" Target="../media/image233.emf"/><Relationship Id="rId16" Type="http://schemas.openxmlformats.org/officeDocument/2006/relationships/oleObject" Target="../embeddings/oleObject95.bin"/><Relationship Id="rId17" Type="http://schemas.openxmlformats.org/officeDocument/2006/relationships/image" Target="../media/image234.emf"/><Relationship Id="rId18" Type="http://schemas.openxmlformats.org/officeDocument/2006/relationships/oleObject" Target="../embeddings/oleObject96.bin"/><Relationship Id="rId19" Type="http://schemas.openxmlformats.org/officeDocument/2006/relationships/image" Target="../media/image235.emf"/><Relationship Id="rId1" Type="http://schemas.openxmlformats.org/officeDocument/2006/relationships/vmlDrawing" Target="../drawings/vmlDrawing21.vml"/><Relationship Id="rId2" Type="http://schemas.openxmlformats.org/officeDocument/2006/relationships/slideLayout" Target="../slideLayouts/slideLayout7.xml"/><Relationship Id="rId3" Type="http://schemas.openxmlformats.org/officeDocument/2006/relationships/notesSlide" Target="../notesSlides/notesSlide65.xml"/><Relationship Id="rId4" Type="http://schemas.openxmlformats.org/officeDocument/2006/relationships/oleObject" Target="../embeddings/oleObject89.bin"/><Relationship Id="rId5" Type="http://schemas.openxmlformats.org/officeDocument/2006/relationships/image" Target="../media/image228.emf"/><Relationship Id="rId6" Type="http://schemas.openxmlformats.org/officeDocument/2006/relationships/oleObject" Target="../embeddings/oleObject90.bin"/><Relationship Id="rId7" Type="http://schemas.openxmlformats.org/officeDocument/2006/relationships/image" Target="../media/image229.emf"/><Relationship Id="rId8" Type="http://schemas.openxmlformats.org/officeDocument/2006/relationships/oleObject" Target="../embeddings/oleObject91.bin"/></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7.png"/><Relationship Id="rId3" Type="http://schemas.openxmlformats.org/officeDocument/2006/relationships/image" Target="../media/image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1.jpeg"/><Relationship Id="rId5"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wmf"/><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 Id="rId3"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43.emf"/><Relationship Id="rId5" Type="http://schemas.openxmlformats.org/officeDocument/2006/relationships/oleObject" Target="../embeddings/Microsoft_Word_97_-_2004_Document1.doc"/><Relationship Id="rId6" Type="http://schemas.openxmlformats.org/officeDocument/2006/relationships/image" Target="../media/image44.emf"/><Relationship Id="rId7" Type="http://schemas.openxmlformats.org/officeDocument/2006/relationships/image" Target="../media/image1.jpeg"/><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45.emf"/><Relationship Id="rId5" Type="http://schemas.openxmlformats.org/officeDocument/2006/relationships/oleObject" Target="../embeddings/Microsoft_Word_97_-_2004_Document2.doc"/><Relationship Id="rId6" Type="http://schemas.openxmlformats.org/officeDocument/2006/relationships/image" Target="../media/image46.emf"/><Relationship Id="rId7" Type="http://schemas.openxmlformats.org/officeDocument/2006/relationships/image" Target="../media/image1.jpeg"/><Relationship Id="rId1" Type="http://schemas.openxmlformats.org/officeDocument/2006/relationships/vmlDrawing" Target="../drawings/vmlDrawing2.vml"/><Relationship Id="rId2"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5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jpeg"/><Relationship Id="rId5" Type="http://schemas.openxmlformats.org/officeDocument/2006/relationships/image" Target="../media/image56.jpeg"/><Relationship Id="rId6"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8.jpeg"/><Relationship Id="rId5" Type="http://schemas.openxmlformats.org/officeDocument/2006/relationships/image" Target="../media/image59.jpeg"/><Relationship Id="rId6" Type="http://schemas.openxmlformats.org/officeDocument/2006/relationships/image" Target="../media/image60.jpe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jpg"/><Relationship Id="rId5" Type="http://schemas.openxmlformats.org/officeDocument/2006/relationships/image" Target="../media/image69.jpg"/><Relationship Id="rId6" Type="http://schemas.openxmlformats.org/officeDocument/2006/relationships/image" Target="../media/image70.jpg"/><Relationship Id="rId7" Type="http://schemas.openxmlformats.org/officeDocument/2006/relationships/oleObject" Target="../embeddings/oleObject3.bin"/><Relationship Id="rId8" Type="http://schemas.openxmlformats.org/officeDocument/2006/relationships/image" Target="../media/image65.emf"/><Relationship Id="rId9" Type="http://schemas.openxmlformats.org/officeDocument/2006/relationships/oleObject" Target="../embeddings/oleObject4.bin"/><Relationship Id="rId10" Type="http://schemas.openxmlformats.org/officeDocument/2006/relationships/image" Target="../media/image66.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1.jpe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44.xml.rels><?xml version="1.0" encoding="UTF-8" standalone="yes"?>
<Relationships xmlns="http://schemas.openxmlformats.org/package/2006/relationships"><Relationship Id="rId9" Type="http://schemas.openxmlformats.org/officeDocument/2006/relationships/image" Target="../media/image77.emf"/><Relationship Id="rId20" Type="http://schemas.openxmlformats.org/officeDocument/2006/relationships/oleObject" Target="../embeddings/oleObject13.bin"/><Relationship Id="rId21" Type="http://schemas.openxmlformats.org/officeDocument/2006/relationships/image" Target="../media/image83.emf"/><Relationship Id="rId22" Type="http://schemas.openxmlformats.org/officeDocument/2006/relationships/oleObject" Target="../embeddings/oleObject14.bin"/><Relationship Id="rId23" Type="http://schemas.openxmlformats.org/officeDocument/2006/relationships/image" Target="../media/image84.emf"/><Relationship Id="rId24" Type="http://schemas.openxmlformats.org/officeDocument/2006/relationships/oleObject" Target="../embeddings/oleObject15.bin"/><Relationship Id="rId25" Type="http://schemas.openxmlformats.org/officeDocument/2006/relationships/image" Target="../media/image85.emf"/><Relationship Id="rId26" Type="http://schemas.openxmlformats.org/officeDocument/2006/relationships/oleObject" Target="../embeddings/oleObject16.bin"/><Relationship Id="rId27" Type="http://schemas.openxmlformats.org/officeDocument/2006/relationships/image" Target="../media/image86.emf"/><Relationship Id="rId28" Type="http://schemas.openxmlformats.org/officeDocument/2006/relationships/image" Target="../media/image1.jpeg"/><Relationship Id="rId29" Type="http://schemas.openxmlformats.org/officeDocument/2006/relationships/image" Target="../media/image87.png"/><Relationship Id="rId10" Type="http://schemas.openxmlformats.org/officeDocument/2006/relationships/oleObject" Target="../embeddings/oleObject8.bin"/><Relationship Id="rId11" Type="http://schemas.openxmlformats.org/officeDocument/2006/relationships/image" Target="../media/image78.emf"/><Relationship Id="rId12" Type="http://schemas.openxmlformats.org/officeDocument/2006/relationships/oleObject" Target="../embeddings/oleObject9.bin"/><Relationship Id="rId13" Type="http://schemas.openxmlformats.org/officeDocument/2006/relationships/image" Target="../media/image79.emf"/><Relationship Id="rId14" Type="http://schemas.openxmlformats.org/officeDocument/2006/relationships/oleObject" Target="../embeddings/oleObject10.bin"/><Relationship Id="rId15" Type="http://schemas.openxmlformats.org/officeDocument/2006/relationships/image" Target="../media/image80.emf"/><Relationship Id="rId16" Type="http://schemas.openxmlformats.org/officeDocument/2006/relationships/oleObject" Target="../embeddings/oleObject11.bin"/><Relationship Id="rId17" Type="http://schemas.openxmlformats.org/officeDocument/2006/relationships/image" Target="../media/image81.emf"/><Relationship Id="rId18" Type="http://schemas.openxmlformats.org/officeDocument/2006/relationships/oleObject" Target="../embeddings/oleObject12.bin"/><Relationship Id="rId19" Type="http://schemas.openxmlformats.org/officeDocument/2006/relationships/image" Target="../media/image82.emf"/><Relationship Id="rId1" Type="http://schemas.openxmlformats.org/officeDocument/2006/relationships/vmlDrawing" Target="../drawings/vmlDrawing4.vml"/><Relationship Id="rId2" Type="http://schemas.openxmlformats.org/officeDocument/2006/relationships/slideLayout" Target="../slideLayouts/slideLayout7.xml"/><Relationship Id="rId3" Type="http://schemas.openxmlformats.org/officeDocument/2006/relationships/notesSlide" Target="../notesSlides/notesSlide29.xml"/><Relationship Id="rId4" Type="http://schemas.openxmlformats.org/officeDocument/2006/relationships/oleObject" Target="../embeddings/oleObject5.bin"/><Relationship Id="rId5" Type="http://schemas.openxmlformats.org/officeDocument/2006/relationships/image" Target="../media/image75.emf"/><Relationship Id="rId6" Type="http://schemas.openxmlformats.org/officeDocument/2006/relationships/oleObject" Target="../embeddings/oleObject6.bin"/><Relationship Id="rId7" Type="http://schemas.openxmlformats.org/officeDocument/2006/relationships/image" Target="../media/image76.emf"/><Relationship Id="rId8" Type="http://schemas.openxmlformats.org/officeDocument/2006/relationships/oleObject" Target="../embeddings/oleObject7.bin"/></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image" Target="../media/image89.jpeg"/><Relationship Id="rId5" Type="http://schemas.openxmlformats.org/officeDocument/2006/relationships/oleObject" Target="../embeddings/oleObject17.bin"/><Relationship Id="rId6" Type="http://schemas.openxmlformats.org/officeDocument/2006/relationships/image" Target="../media/image88.emf"/><Relationship Id="rId7" Type="http://schemas.openxmlformats.org/officeDocument/2006/relationships/image" Target="../media/image90.png"/><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image" Target="../media/image92.jpeg"/><Relationship Id="rId5" Type="http://schemas.openxmlformats.org/officeDocument/2006/relationships/image" Target="../media/image1.jpe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49.xml.rels><?xml version="1.0" encoding="UTF-8" standalone="yes"?>
<Relationships xmlns="http://schemas.openxmlformats.org/package/2006/relationships"><Relationship Id="rId3" Type="http://schemas.openxmlformats.org/officeDocument/2006/relationships/image" Target="../media/image93.jpg"/><Relationship Id="rId4" Type="http://schemas.openxmlformats.org/officeDocument/2006/relationships/image" Target="../media/image3.png"/><Relationship Id="rId5" Type="http://schemas.openxmlformats.org/officeDocument/2006/relationships/image" Target="../media/image94.jpeg"/><Relationship Id="rId6" Type="http://schemas.openxmlformats.org/officeDocument/2006/relationships/image" Target="../media/image95.jpeg"/><Relationship Id="rId7" Type="http://schemas.openxmlformats.org/officeDocument/2006/relationships/image" Target="../media/image96.jpeg"/><Relationship Id="rId8" Type="http://schemas.openxmlformats.org/officeDocument/2006/relationships/image" Target="../media/image97.jpeg"/><Relationship Id="rId9" Type="http://schemas.openxmlformats.org/officeDocument/2006/relationships/image" Target="../media/image98.jpeg"/><Relationship Id="rId10" Type="http://schemas.openxmlformats.org/officeDocument/2006/relationships/image" Target="../media/image99.jp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102.png"/><Relationship Id="rId6" Type="http://schemas.openxmlformats.org/officeDocument/2006/relationships/image" Target="../media/image103.pn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51.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106.png"/><Relationship Id="rId6" Type="http://schemas.openxmlformats.org/officeDocument/2006/relationships/image" Target="../media/image107.pn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52.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5" Type="http://schemas.openxmlformats.org/officeDocument/2006/relationships/image" Target="../media/image110.png"/><Relationship Id="rId6" Type="http://schemas.openxmlformats.org/officeDocument/2006/relationships/image" Target="../media/image111.png"/><Relationship Id="rId7" Type="http://schemas.openxmlformats.org/officeDocument/2006/relationships/image" Target="../media/image103.png"/><Relationship Id="rId8" Type="http://schemas.openxmlformats.org/officeDocument/2006/relationships/image" Target="../media/image107.pn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53.xml.rels><?xml version="1.0" encoding="UTF-8" standalone="yes"?>
<Relationships xmlns="http://schemas.openxmlformats.org/package/2006/relationships"><Relationship Id="rId11" Type="http://schemas.openxmlformats.org/officeDocument/2006/relationships/oleObject" Target="../embeddings/oleObject21.bin"/><Relationship Id="rId12" Type="http://schemas.openxmlformats.org/officeDocument/2006/relationships/image" Target="../media/image115.emf"/><Relationship Id="rId13" Type="http://schemas.openxmlformats.org/officeDocument/2006/relationships/oleObject" Target="../embeddings/oleObject22.bin"/><Relationship Id="rId14" Type="http://schemas.openxmlformats.org/officeDocument/2006/relationships/image" Target="../media/image116.emf"/><Relationship Id="rId1" Type="http://schemas.openxmlformats.org/officeDocument/2006/relationships/vmlDrawing" Target="../drawings/vmlDrawing6.vml"/><Relationship Id="rId2" Type="http://schemas.openxmlformats.org/officeDocument/2006/relationships/slideLayout" Target="../slideLayouts/slideLayout7.xml"/><Relationship Id="rId3" Type="http://schemas.openxmlformats.org/officeDocument/2006/relationships/notesSlide" Target="../notesSlides/notesSlide37.xml"/><Relationship Id="rId4" Type="http://schemas.openxmlformats.org/officeDocument/2006/relationships/image" Target="../media/image1.jpeg"/><Relationship Id="rId5" Type="http://schemas.openxmlformats.org/officeDocument/2006/relationships/oleObject" Target="../embeddings/oleObject18.bin"/><Relationship Id="rId6" Type="http://schemas.openxmlformats.org/officeDocument/2006/relationships/image" Target="../media/image112.emf"/><Relationship Id="rId7" Type="http://schemas.openxmlformats.org/officeDocument/2006/relationships/oleObject" Target="../embeddings/oleObject19.bin"/><Relationship Id="rId8" Type="http://schemas.openxmlformats.org/officeDocument/2006/relationships/image" Target="../media/image113.emf"/><Relationship Id="rId9" Type="http://schemas.openxmlformats.org/officeDocument/2006/relationships/oleObject" Target="../embeddings/oleObject20.bin"/><Relationship Id="rId10" Type="http://schemas.openxmlformats.org/officeDocument/2006/relationships/image" Target="../media/image114.emf"/></Relationships>
</file>

<file path=ppt/slides/_rels/slide54.xml.rels><?xml version="1.0" encoding="UTF-8" standalone="yes"?>
<Relationships xmlns="http://schemas.openxmlformats.org/package/2006/relationships"><Relationship Id="rId11" Type="http://schemas.openxmlformats.org/officeDocument/2006/relationships/image" Target="../media/image120.emf"/><Relationship Id="rId12" Type="http://schemas.openxmlformats.org/officeDocument/2006/relationships/oleObject" Target="../embeddings/oleObject27.bin"/><Relationship Id="rId13" Type="http://schemas.openxmlformats.org/officeDocument/2006/relationships/image" Target="../media/image121.emf"/><Relationship Id="rId14" Type="http://schemas.openxmlformats.org/officeDocument/2006/relationships/oleObject" Target="../embeddings/oleObject28.bin"/><Relationship Id="rId15" Type="http://schemas.openxmlformats.org/officeDocument/2006/relationships/image" Target="../media/image122.emf"/><Relationship Id="rId16" Type="http://schemas.openxmlformats.org/officeDocument/2006/relationships/oleObject" Target="../embeddings/oleObject29.bin"/><Relationship Id="rId17" Type="http://schemas.openxmlformats.org/officeDocument/2006/relationships/image" Target="../media/image123.emf"/><Relationship Id="rId18" Type="http://schemas.openxmlformats.org/officeDocument/2006/relationships/image" Target="../media/image1.jpeg"/><Relationship Id="rId1" Type="http://schemas.openxmlformats.org/officeDocument/2006/relationships/vmlDrawing" Target="../drawings/vmlDrawing7.vml"/><Relationship Id="rId2" Type="http://schemas.openxmlformats.org/officeDocument/2006/relationships/slideLayout" Target="../slideLayouts/slideLayout7.xml"/><Relationship Id="rId3" Type="http://schemas.openxmlformats.org/officeDocument/2006/relationships/notesSlide" Target="../notesSlides/notesSlide38.xml"/><Relationship Id="rId4" Type="http://schemas.openxmlformats.org/officeDocument/2006/relationships/oleObject" Target="../embeddings/oleObject23.bin"/><Relationship Id="rId5" Type="http://schemas.openxmlformats.org/officeDocument/2006/relationships/image" Target="../media/image117.emf"/><Relationship Id="rId6" Type="http://schemas.openxmlformats.org/officeDocument/2006/relationships/oleObject" Target="../embeddings/oleObject24.bin"/><Relationship Id="rId7" Type="http://schemas.openxmlformats.org/officeDocument/2006/relationships/image" Target="../media/image118.emf"/><Relationship Id="rId8" Type="http://schemas.openxmlformats.org/officeDocument/2006/relationships/oleObject" Target="../embeddings/oleObject25.bin"/><Relationship Id="rId9" Type="http://schemas.openxmlformats.org/officeDocument/2006/relationships/image" Target="../media/image119.emf"/><Relationship Id="rId10" Type="http://schemas.openxmlformats.org/officeDocument/2006/relationships/oleObject" Target="../embeddings/oleObject26.bin"/></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56.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png"/><Relationship Id="rId5" Type="http://schemas.openxmlformats.org/officeDocument/2006/relationships/image" Target="../media/image126.png"/><Relationship Id="rId6" Type="http://schemas.openxmlformats.org/officeDocument/2006/relationships/image" Target="../media/image1.jpe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oleObject" Target="../embeddings/oleObject30.bin"/><Relationship Id="rId5" Type="http://schemas.openxmlformats.org/officeDocument/2006/relationships/image" Target="../media/image127.emf"/><Relationship Id="rId6" Type="http://schemas.openxmlformats.org/officeDocument/2006/relationships/image" Target="../media/image1.jpeg"/><Relationship Id="rId1" Type="http://schemas.openxmlformats.org/officeDocument/2006/relationships/vmlDrawing" Target="../drawings/vmlDrawing8.vml"/><Relationship Id="rId2"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28.jpeg"/><Relationship Id="rId4" Type="http://schemas.openxmlformats.org/officeDocument/2006/relationships/image" Target="../media/image129.jpeg"/><Relationship Id="rId5" Type="http://schemas.openxmlformats.org/officeDocument/2006/relationships/image" Target="../media/image130.jpeg"/><Relationship Id="rId6" Type="http://schemas.openxmlformats.org/officeDocument/2006/relationships/image" Target="../media/image131.jpeg"/><Relationship Id="rId7" Type="http://schemas.openxmlformats.org/officeDocument/2006/relationships/image" Target="../media/image132.jpeg"/><Relationship Id="rId8" Type="http://schemas.openxmlformats.org/officeDocument/2006/relationships/image" Target="../media/image1.jpeg"/><Relationship Id="rId9" Type="http://schemas.openxmlformats.org/officeDocument/2006/relationships/image" Target="../media/image133.png"/><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59.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135.png"/><Relationship Id="rId5" Type="http://schemas.openxmlformats.org/officeDocument/2006/relationships/image" Target="../media/image136.png"/><Relationship Id="rId6" Type="http://schemas.openxmlformats.org/officeDocument/2006/relationships/image" Target="../media/image137.png"/><Relationship Id="rId7" Type="http://schemas.openxmlformats.org/officeDocument/2006/relationships/image" Target="../media/image1.jpeg"/><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jpeg"/><Relationship Id="rId5" Type="http://schemas.openxmlformats.org/officeDocument/2006/relationships/image" Target="../media/image10.jpeg"/><Relationship Id="rId6" Type="http://schemas.openxmlformats.org/officeDocument/2006/relationships/image" Target="../media/image11.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138.jpeg"/><Relationship Id="rId4" Type="http://schemas.openxmlformats.org/officeDocument/2006/relationships/image" Target="../media/image139.jpeg"/><Relationship Id="rId5" Type="http://schemas.openxmlformats.org/officeDocument/2006/relationships/image" Target="../media/image1.jpeg"/><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61.xml.rels><?xml version="1.0" encoding="UTF-8" standalone="yes"?>
<Relationships xmlns="http://schemas.openxmlformats.org/package/2006/relationships"><Relationship Id="rId3" Type="http://schemas.openxmlformats.org/officeDocument/2006/relationships/image" Target="../media/image140.png"/><Relationship Id="rId4" Type="http://schemas.openxmlformats.org/officeDocument/2006/relationships/image" Target="../media/image141.png"/><Relationship Id="rId5" Type="http://schemas.openxmlformats.org/officeDocument/2006/relationships/image" Target="../media/image142.png"/><Relationship Id="rId6" Type="http://schemas.openxmlformats.org/officeDocument/2006/relationships/image" Target="../media/image143.png"/><Relationship Id="rId7" Type="http://schemas.openxmlformats.org/officeDocument/2006/relationships/image" Target="../media/image1.jpeg"/><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62.xml.rels><?xml version="1.0" encoding="UTF-8" standalone="yes"?>
<Relationships xmlns="http://schemas.openxmlformats.org/package/2006/relationships"><Relationship Id="rId3" Type="http://schemas.openxmlformats.org/officeDocument/2006/relationships/image" Target="../media/image138.jpeg"/><Relationship Id="rId4" Type="http://schemas.openxmlformats.org/officeDocument/2006/relationships/image" Target="../media/image139.jpeg"/><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63.xml.rels><?xml version="1.0" encoding="UTF-8" standalone="yes"?>
<Relationships xmlns="http://schemas.openxmlformats.org/package/2006/relationships"><Relationship Id="rId11" Type="http://schemas.openxmlformats.org/officeDocument/2006/relationships/oleObject" Target="../embeddings/oleObject34.bin"/><Relationship Id="rId12" Type="http://schemas.openxmlformats.org/officeDocument/2006/relationships/image" Target="../media/image147.emf"/><Relationship Id="rId13" Type="http://schemas.openxmlformats.org/officeDocument/2006/relationships/oleObject" Target="../embeddings/oleObject35.bin"/><Relationship Id="rId14" Type="http://schemas.openxmlformats.org/officeDocument/2006/relationships/image" Target="../media/image148.emf"/><Relationship Id="rId1" Type="http://schemas.openxmlformats.org/officeDocument/2006/relationships/vmlDrawing" Target="../drawings/vmlDrawing9.vml"/><Relationship Id="rId2" Type="http://schemas.openxmlformats.org/officeDocument/2006/relationships/slideLayout" Target="../slideLayouts/slideLayout7.xml"/><Relationship Id="rId3" Type="http://schemas.openxmlformats.org/officeDocument/2006/relationships/notesSlide" Target="../notesSlides/notesSlide47.xml"/><Relationship Id="rId4" Type="http://schemas.openxmlformats.org/officeDocument/2006/relationships/image" Target="../media/image149.png"/><Relationship Id="rId5" Type="http://schemas.openxmlformats.org/officeDocument/2006/relationships/oleObject" Target="../embeddings/oleObject31.bin"/><Relationship Id="rId6" Type="http://schemas.openxmlformats.org/officeDocument/2006/relationships/image" Target="../media/image144.emf"/><Relationship Id="rId7" Type="http://schemas.openxmlformats.org/officeDocument/2006/relationships/oleObject" Target="../embeddings/oleObject32.bin"/><Relationship Id="rId8" Type="http://schemas.openxmlformats.org/officeDocument/2006/relationships/image" Target="../media/image145.emf"/><Relationship Id="rId9" Type="http://schemas.openxmlformats.org/officeDocument/2006/relationships/oleObject" Target="../embeddings/oleObject33.bin"/><Relationship Id="rId10" Type="http://schemas.openxmlformats.org/officeDocument/2006/relationships/image" Target="../media/image146.emf"/></Relationships>
</file>

<file path=ppt/slides/_rels/slide64.xml.rels><?xml version="1.0" encoding="UTF-8" standalone="yes"?>
<Relationships xmlns="http://schemas.openxmlformats.org/package/2006/relationships"><Relationship Id="rId9" Type="http://schemas.openxmlformats.org/officeDocument/2006/relationships/image" Target="../media/image152.emf"/><Relationship Id="rId20" Type="http://schemas.openxmlformats.org/officeDocument/2006/relationships/oleObject" Target="../embeddings/oleObject44.bin"/><Relationship Id="rId21" Type="http://schemas.openxmlformats.org/officeDocument/2006/relationships/image" Target="../media/image158.emf"/><Relationship Id="rId10" Type="http://schemas.openxmlformats.org/officeDocument/2006/relationships/oleObject" Target="../embeddings/oleObject39.bin"/><Relationship Id="rId11" Type="http://schemas.openxmlformats.org/officeDocument/2006/relationships/image" Target="../media/image153.emf"/><Relationship Id="rId12" Type="http://schemas.openxmlformats.org/officeDocument/2006/relationships/oleObject" Target="../embeddings/oleObject40.bin"/><Relationship Id="rId13" Type="http://schemas.openxmlformats.org/officeDocument/2006/relationships/image" Target="../media/image154.emf"/><Relationship Id="rId14" Type="http://schemas.openxmlformats.org/officeDocument/2006/relationships/oleObject" Target="../embeddings/oleObject41.bin"/><Relationship Id="rId15" Type="http://schemas.openxmlformats.org/officeDocument/2006/relationships/image" Target="../media/image155.emf"/><Relationship Id="rId16" Type="http://schemas.openxmlformats.org/officeDocument/2006/relationships/oleObject" Target="../embeddings/oleObject42.bin"/><Relationship Id="rId17" Type="http://schemas.openxmlformats.org/officeDocument/2006/relationships/image" Target="../media/image156.emf"/><Relationship Id="rId18" Type="http://schemas.openxmlformats.org/officeDocument/2006/relationships/oleObject" Target="../embeddings/oleObject43.bin"/><Relationship Id="rId19" Type="http://schemas.openxmlformats.org/officeDocument/2006/relationships/image" Target="../media/image157.emf"/><Relationship Id="rId1" Type="http://schemas.openxmlformats.org/officeDocument/2006/relationships/vmlDrawing" Target="../drawings/vmlDrawing10.vml"/><Relationship Id="rId2" Type="http://schemas.openxmlformats.org/officeDocument/2006/relationships/slideLayout" Target="../slideLayouts/slideLayout7.xml"/><Relationship Id="rId3" Type="http://schemas.openxmlformats.org/officeDocument/2006/relationships/notesSlide" Target="../notesSlides/notesSlide48.xml"/><Relationship Id="rId4" Type="http://schemas.openxmlformats.org/officeDocument/2006/relationships/oleObject" Target="../embeddings/oleObject36.bin"/><Relationship Id="rId5" Type="http://schemas.openxmlformats.org/officeDocument/2006/relationships/image" Target="../media/image150.emf"/><Relationship Id="rId6" Type="http://schemas.openxmlformats.org/officeDocument/2006/relationships/oleObject" Target="../embeddings/oleObject37.bin"/><Relationship Id="rId7" Type="http://schemas.openxmlformats.org/officeDocument/2006/relationships/image" Target="../media/image151.emf"/><Relationship Id="rId8" Type="http://schemas.openxmlformats.org/officeDocument/2006/relationships/oleObject" Target="../embeddings/oleObject38.bin"/></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66.xml.rels><?xml version="1.0" encoding="UTF-8" standalone="yes"?>
<Relationships xmlns="http://schemas.openxmlformats.org/package/2006/relationships"><Relationship Id="rId11" Type="http://schemas.openxmlformats.org/officeDocument/2006/relationships/oleObject" Target="../embeddings/oleObject48.bin"/><Relationship Id="rId12" Type="http://schemas.openxmlformats.org/officeDocument/2006/relationships/image" Target="../media/image162.emf"/><Relationship Id="rId13" Type="http://schemas.openxmlformats.org/officeDocument/2006/relationships/oleObject" Target="../embeddings/oleObject49.bin"/><Relationship Id="rId14" Type="http://schemas.openxmlformats.org/officeDocument/2006/relationships/image" Target="../media/image163.emf"/><Relationship Id="rId1" Type="http://schemas.openxmlformats.org/officeDocument/2006/relationships/vmlDrawing" Target="../drawings/vmlDrawing11.vml"/><Relationship Id="rId2" Type="http://schemas.openxmlformats.org/officeDocument/2006/relationships/slideLayout" Target="../slideLayouts/slideLayout7.xml"/><Relationship Id="rId3" Type="http://schemas.openxmlformats.org/officeDocument/2006/relationships/notesSlide" Target="../notesSlides/notesSlide50.xml"/><Relationship Id="rId4" Type="http://schemas.openxmlformats.org/officeDocument/2006/relationships/image" Target="../media/image164.png"/><Relationship Id="rId5" Type="http://schemas.openxmlformats.org/officeDocument/2006/relationships/oleObject" Target="../embeddings/oleObject45.bin"/><Relationship Id="rId6" Type="http://schemas.openxmlformats.org/officeDocument/2006/relationships/image" Target="../media/image159.emf"/><Relationship Id="rId7" Type="http://schemas.openxmlformats.org/officeDocument/2006/relationships/oleObject" Target="../embeddings/oleObject46.bin"/><Relationship Id="rId8" Type="http://schemas.openxmlformats.org/officeDocument/2006/relationships/image" Target="../media/image160.emf"/><Relationship Id="rId9" Type="http://schemas.openxmlformats.org/officeDocument/2006/relationships/oleObject" Target="../embeddings/oleObject47.bin"/><Relationship Id="rId10" Type="http://schemas.openxmlformats.org/officeDocument/2006/relationships/image" Target="../media/image161.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165.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53.xml"/><Relationship Id="rId4" Type="http://schemas.openxmlformats.org/officeDocument/2006/relationships/package" Target="../embeddings/Microsoft_Word_Document1.docx"/><Relationship Id="rId5" Type="http://schemas.openxmlformats.org/officeDocument/2006/relationships/image" Target="../media/image166.png"/><Relationship Id="rId6" Type="http://schemas.openxmlformats.org/officeDocument/2006/relationships/package" Target="../embeddings/Microsoft_Word_Document2.docx"/><Relationship Id="rId7" Type="http://schemas.openxmlformats.org/officeDocument/2006/relationships/image" Target="../media/image167.png"/><Relationship Id="rId8" Type="http://schemas.openxmlformats.org/officeDocument/2006/relationships/image" Target="../media/image168.png"/><Relationship Id="rId9" Type="http://schemas.openxmlformats.org/officeDocument/2006/relationships/image" Target="../media/image169.png"/><Relationship Id="rId1" Type="http://schemas.openxmlformats.org/officeDocument/2006/relationships/vmlDrawing" Target="../drawings/vmlDrawing12.vml"/><Relationship Id="rId2"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1" Type="http://schemas.openxmlformats.org/officeDocument/2006/relationships/image" Target="../media/image19.png"/><Relationship Id="rId12" Type="http://schemas.openxmlformats.org/officeDocument/2006/relationships/image" Target="../media/image20.png"/><Relationship Id="rId13"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png"/><Relationship Id="rId6" Type="http://schemas.openxmlformats.org/officeDocument/2006/relationships/image" Target="../media/image1.jpe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jpeg"/><Relationship Id="rId10" Type="http://schemas.openxmlformats.org/officeDocument/2006/relationships/image" Target="../media/image1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71.png"/><Relationship Id="rId4" Type="http://schemas.openxmlformats.org/officeDocument/2006/relationships/oleObject" Target="../embeddings/oleObject50.bin"/><Relationship Id="rId5" Type="http://schemas.openxmlformats.org/officeDocument/2006/relationships/image" Target="../media/image170.emf"/><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51.bin"/><Relationship Id="rId4" Type="http://schemas.openxmlformats.org/officeDocument/2006/relationships/image" Target="../media/image172.emf"/><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73.png"/><Relationship Id="rId4" Type="http://schemas.openxmlformats.org/officeDocument/2006/relationships/oleObject" Target="../embeddings/oleObject52.bin"/><Relationship Id="rId5" Type="http://schemas.openxmlformats.org/officeDocument/2006/relationships/image" Target="../media/image170.emf"/><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74.emf"/><Relationship Id="rId4" Type="http://schemas.openxmlformats.org/officeDocument/2006/relationships/image" Target="../media/image175.emf"/><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6.em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7.e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8.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1.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2.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3.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4.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186.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94.xml.rels><?xml version="1.0" encoding="UTF-8" standalone="yes"?>
<Relationships xmlns="http://schemas.openxmlformats.org/package/2006/relationships"><Relationship Id="rId3" Type="http://schemas.openxmlformats.org/officeDocument/2006/relationships/image" Target="../media/image188.jpeg"/><Relationship Id="rId4" Type="http://schemas.openxmlformats.org/officeDocument/2006/relationships/image" Target="../media/image189.jpeg"/><Relationship Id="rId5" Type="http://schemas.openxmlformats.org/officeDocument/2006/relationships/image" Target="../media/image190.jpeg"/><Relationship Id="rId6" Type="http://schemas.openxmlformats.org/officeDocument/2006/relationships/image" Target="../media/image191.jpeg"/><Relationship Id="rId7" Type="http://schemas.openxmlformats.org/officeDocument/2006/relationships/image" Target="../media/image192.jpg"/><Relationship Id="rId8" Type="http://schemas.openxmlformats.org/officeDocument/2006/relationships/image" Target="../media/image193.jpg"/><Relationship Id="rId1" Type="http://schemas.openxmlformats.org/officeDocument/2006/relationships/slideLayout" Target="../slideLayouts/slideLayout13.xml"/><Relationship Id="rId2" Type="http://schemas.openxmlformats.org/officeDocument/2006/relationships/image" Target="../media/image187.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59.xml"/><Relationship Id="rId4" Type="http://schemas.openxmlformats.org/officeDocument/2006/relationships/image" Target="../media/image195.jpeg"/><Relationship Id="rId5" Type="http://schemas.openxmlformats.org/officeDocument/2006/relationships/image" Target="../media/image196.png"/><Relationship Id="rId6" Type="http://schemas.openxmlformats.org/officeDocument/2006/relationships/image" Target="../media/image197.png"/><Relationship Id="rId7" Type="http://schemas.openxmlformats.org/officeDocument/2006/relationships/image" Target="../media/image198.png"/><Relationship Id="rId8" Type="http://schemas.openxmlformats.org/officeDocument/2006/relationships/image" Target="../media/image199.png"/><Relationship Id="rId9" Type="http://schemas.openxmlformats.org/officeDocument/2006/relationships/oleObject" Target="../embeddings/Microsoft_Word_97_-_2004_Document3.doc"/><Relationship Id="rId10" Type="http://schemas.openxmlformats.org/officeDocument/2006/relationships/image" Target="../media/image194.emf"/><Relationship Id="rId1" Type="http://schemas.openxmlformats.org/officeDocument/2006/relationships/vmlDrawing" Target="../drawings/vmlDrawing16.vml"/><Relationship Id="rId2"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200.png"/><Relationship Id="rId4" Type="http://schemas.openxmlformats.org/officeDocument/2006/relationships/image" Target="../media/image201.png"/><Relationship Id="rId5" Type="http://schemas.openxmlformats.org/officeDocument/2006/relationships/image" Target="../media/image202.png"/><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61.xml"/><Relationship Id="rId4" Type="http://schemas.openxmlformats.org/officeDocument/2006/relationships/oleObject" Target="../embeddings/oleObject53.bin"/><Relationship Id="rId5" Type="http://schemas.openxmlformats.org/officeDocument/2006/relationships/image" Target="../media/image203.emf"/><Relationship Id="rId1" Type="http://schemas.openxmlformats.org/officeDocument/2006/relationships/vmlDrawing" Target="../drawings/vmlDrawing17.vml"/><Relationship Id="rId2"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9" Type="http://schemas.openxmlformats.org/officeDocument/2006/relationships/image" Target="../media/image206.emf"/><Relationship Id="rId20" Type="http://schemas.openxmlformats.org/officeDocument/2006/relationships/oleObject" Target="../embeddings/oleObject62.bin"/><Relationship Id="rId21" Type="http://schemas.openxmlformats.org/officeDocument/2006/relationships/image" Target="../media/image212.emf"/><Relationship Id="rId22" Type="http://schemas.openxmlformats.org/officeDocument/2006/relationships/oleObject" Target="../embeddings/oleObject63.bin"/><Relationship Id="rId23" Type="http://schemas.openxmlformats.org/officeDocument/2006/relationships/image" Target="../media/image213.emf"/><Relationship Id="rId24" Type="http://schemas.openxmlformats.org/officeDocument/2006/relationships/oleObject" Target="../embeddings/oleObject64.bin"/><Relationship Id="rId25" Type="http://schemas.openxmlformats.org/officeDocument/2006/relationships/image" Target="../media/image214.emf"/><Relationship Id="rId26" Type="http://schemas.openxmlformats.org/officeDocument/2006/relationships/oleObject" Target="../embeddings/oleObject65.bin"/><Relationship Id="rId27" Type="http://schemas.openxmlformats.org/officeDocument/2006/relationships/image" Target="../media/image215.emf"/><Relationship Id="rId28" Type="http://schemas.openxmlformats.org/officeDocument/2006/relationships/oleObject" Target="../embeddings/oleObject66.bin"/><Relationship Id="rId29" Type="http://schemas.openxmlformats.org/officeDocument/2006/relationships/image" Target="../media/image216.emf"/><Relationship Id="rId30" Type="http://schemas.openxmlformats.org/officeDocument/2006/relationships/image" Target="../media/image1.jpeg"/><Relationship Id="rId10" Type="http://schemas.openxmlformats.org/officeDocument/2006/relationships/oleObject" Target="../embeddings/oleObject57.bin"/><Relationship Id="rId11" Type="http://schemas.openxmlformats.org/officeDocument/2006/relationships/image" Target="../media/image207.emf"/><Relationship Id="rId12" Type="http://schemas.openxmlformats.org/officeDocument/2006/relationships/oleObject" Target="../embeddings/oleObject58.bin"/><Relationship Id="rId13" Type="http://schemas.openxmlformats.org/officeDocument/2006/relationships/image" Target="../media/image208.emf"/><Relationship Id="rId14" Type="http://schemas.openxmlformats.org/officeDocument/2006/relationships/oleObject" Target="../embeddings/oleObject59.bin"/><Relationship Id="rId15" Type="http://schemas.openxmlformats.org/officeDocument/2006/relationships/image" Target="../media/image209.emf"/><Relationship Id="rId16" Type="http://schemas.openxmlformats.org/officeDocument/2006/relationships/oleObject" Target="../embeddings/oleObject60.bin"/><Relationship Id="rId17" Type="http://schemas.openxmlformats.org/officeDocument/2006/relationships/image" Target="../media/image210.emf"/><Relationship Id="rId18" Type="http://schemas.openxmlformats.org/officeDocument/2006/relationships/oleObject" Target="../embeddings/oleObject61.bin"/><Relationship Id="rId19" Type="http://schemas.openxmlformats.org/officeDocument/2006/relationships/image" Target="../media/image211.emf"/><Relationship Id="rId1" Type="http://schemas.openxmlformats.org/officeDocument/2006/relationships/vmlDrawing" Target="../drawings/vmlDrawing18.vml"/><Relationship Id="rId2" Type="http://schemas.openxmlformats.org/officeDocument/2006/relationships/slideLayout" Target="../slideLayouts/slideLayout7.xml"/><Relationship Id="rId3" Type="http://schemas.openxmlformats.org/officeDocument/2006/relationships/notesSlide" Target="../notesSlides/notesSlide62.xml"/><Relationship Id="rId4" Type="http://schemas.openxmlformats.org/officeDocument/2006/relationships/oleObject" Target="../embeddings/oleObject54.bin"/><Relationship Id="rId5" Type="http://schemas.openxmlformats.org/officeDocument/2006/relationships/image" Target="../media/image204.emf"/><Relationship Id="rId6" Type="http://schemas.openxmlformats.org/officeDocument/2006/relationships/oleObject" Target="../embeddings/oleObject55.bin"/><Relationship Id="rId7" Type="http://schemas.openxmlformats.org/officeDocument/2006/relationships/image" Target="../media/image205.emf"/><Relationship Id="rId8" Type="http://schemas.openxmlformats.org/officeDocument/2006/relationships/oleObject" Target="../embeddings/oleObject56.bin"/></Relationships>
</file>

<file path=ppt/slides/_rels/slide99.xml.rels><?xml version="1.0" encoding="UTF-8" standalone="yes"?>
<Relationships xmlns="http://schemas.openxmlformats.org/package/2006/relationships"><Relationship Id="rId9" Type="http://schemas.openxmlformats.org/officeDocument/2006/relationships/image" Target="../media/image77.emf"/><Relationship Id="rId20" Type="http://schemas.openxmlformats.org/officeDocument/2006/relationships/oleObject" Target="../embeddings/oleObject75.bin"/><Relationship Id="rId21" Type="http://schemas.openxmlformats.org/officeDocument/2006/relationships/image" Target="../media/image83.emf"/><Relationship Id="rId22" Type="http://schemas.openxmlformats.org/officeDocument/2006/relationships/oleObject" Target="../embeddings/oleObject76.bin"/><Relationship Id="rId23" Type="http://schemas.openxmlformats.org/officeDocument/2006/relationships/image" Target="../media/image84.emf"/><Relationship Id="rId24" Type="http://schemas.openxmlformats.org/officeDocument/2006/relationships/oleObject" Target="../embeddings/oleObject77.bin"/><Relationship Id="rId25" Type="http://schemas.openxmlformats.org/officeDocument/2006/relationships/image" Target="../media/image85.emf"/><Relationship Id="rId26" Type="http://schemas.openxmlformats.org/officeDocument/2006/relationships/oleObject" Target="../embeddings/oleObject78.bin"/><Relationship Id="rId27" Type="http://schemas.openxmlformats.org/officeDocument/2006/relationships/image" Target="../media/image86.emf"/><Relationship Id="rId28" Type="http://schemas.openxmlformats.org/officeDocument/2006/relationships/image" Target="../media/image1.jpeg"/><Relationship Id="rId29" Type="http://schemas.openxmlformats.org/officeDocument/2006/relationships/image" Target="../media/image87.png"/><Relationship Id="rId10" Type="http://schemas.openxmlformats.org/officeDocument/2006/relationships/oleObject" Target="../embeddings/oleObject70.bin"/><Relationship Id="rId11" Type="http://schemas.openxmlformats.org/officeDocument/2006/relationships/image" Target="../media/image78.emf"/><Relationship Id="rId12" Type="http://schemas.openxmlformats.org/officeDocument/2006/relationships/oleObject" Target="../embeddings/oleObject71.bin"/><Relationship Id="rId13" Type="http://schemas.openxmlformats.org/officeDocument/2006/relationships/image" Target="../media/image79.emf"/><Relationship Id="rId14" Type="http://schemas.openxmlformats.org/officeDocument/2006/relationships/oleObject" Target="../embeddings/oleObject72.bin"/><Relationship Id="rId15" Type="http://schemas.openxmlformats.org/officeDocument/2006/relationships/image" Target="../media/image80.emf"/><Relationship Id="rId16" Type="http://schemas.openxmlformats.org/officeDocument/2006/relationships/oleObject" Target="../embeddings/oleObject73.bin"/><Relationship Id="rId17" Type="http://schemas.openxmlformats.org/officeDocument/2006/relationships/image" Target="../media/image81.emf"/><Relationship Id="rId18" Type="http://schemas.openxmlformats.org/officeDocument/2006/relationships/oleObject" Target="../embeddings/oleObject74.bin"/><Relationship Id="rId19" Type="http://schemas.openxmlformats.org/officeDocument/2006/relationships/image" Target="../media/image82.emf"/><Relationship Id="rId1" Type="http://schemas.openxmlformats.org/officeDocument/2006/relationships/vmlDrawing" Target="../drawings/vmlDrawing19.vml"/><Relationship Id="rId2" Type="http://schemas.openxmlformats.org/officeDocument/2006/relationships/slideLayout" Target="../slideLayouts/slideLayout7.xml"/><Relationship Id="rId3" Type="http://schemas.openxmlformats.org/officeDocument/2006/relationships/notesSlide" Target="../notesSlides/notesSlide63.xml"/><Relationship Id="rId4" Type="http://schemas.openxmlformats.org/officeDocument/2006/relationships/oleObject" Target="../embeddings/oleObject67.bin"/><Relationship Id="rId5" Type="http://schemas.openxmlformats.org/officeDocument/2006/relationships/image" Target="../media/image75.emf"/><Relationship Id="rId6" Type="http://schemas.openxmlformats.org/officeDocument/2006/relationships/oleObject" Target="../embeddings/oleObject68.bin"/><Relationship Id="rId7" Type="http://schemas.openxmlformats.org/officeDocument/2006/relationships/image" Target="../media/image76.emf"/><Relationship Id="rId8" Type="http://schemas.openxmlformats.org/officeDocument/2006/relationships/oleObject" Target="../embeddings/oleObject69.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42"/>
          <p:cNvSpPr>
            <a:spLocks noChangeArrowheads="1"/>
          </p:cNvSpPr>
          <p:nvPr/>
        </p:nvSpPr>
        <p:spPr bwMode="auto">
          <a:xfrm>
            <a:off x="523240" y="1228725"/>
            <a:ext cx="8041640" cy="4124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8" rIns="91436" bIns="45718">
            <a:spAutoFit/>
          </a:bodyPr>
          <a:lstStyle/>
          <a:p>
            <a:pPr algn="ctr" eaLnBrk="0" hangingPunct="0"/>
            <a:r>
              <a:rPr lang="en-US" sz="2800" dirty="0">
                <a:solidFill>
                  <a:srgbClr val="0066CC"/>
                </a:solidFill>
                <a:latin typeface="Arial Black"/>
                <a:cs typeface="Arial Black"/>
              </a:rPr>
              <a:t>Tropospheric </a:t>
            </a:r>
            <a:r>
              <a:rPr lang="en-US" sz="2800" dirty="0" smtClean="0">
                <a:solidFill>
                  <a:srgbClr val="0066CC"/>
                </a:solidFill>
                <a:latin typeface="Arial Black"/>
                <a:cs typeface="Arial Black"/>
              </a:rPr>
              <a:t>Airborne Meteorological </a:t>
            </a:r>
            <a:r>
              <a:rPr lang="en-US" sz="2800" dirty="0">
                <a:solidFill>
                  <a:srgbClr val="0066CC"/>
                </a:solidFill>
                <a:latin typeface="Arial Black"/>
                <a:cs typeface="Arial Black"/>
              </a:rPr>
              <a:t>Data Reporting </a:t>
            </a:r>
            <a:endParaRPr lang="en-US" sz="2800" dirty="0" smtClean="0">
              <a:solidFill>
                <a:srgbClr val="0066CC"/>
              </a:solidFill>
              <a:latin typeface="Arial Black"/>
              <a:cs typeface="Arial Black"/>
            </a:endParaRPr>
          </a:p>
          <a:p>
            <a:pPr algn="ctr" eaLnBrk="0" hangingPunct="0"/>
            <a:endParaRPr lang="en-US" sz="2800" dirty="0">
              <a:solidFill>
                <a:srgbClr val="0066CC"/>
              </a:solidFill>
              <a:latin typeface="Arial Black"/>
              <a:cs typeface="Arial Black"/>
            </a:endParaRPr>
          </a:p>
          <a:p>
            <a:pPr algn="ctr" eaLnBrk="0" hangingPunct="0"/>
            <a:r>
              <a:rPr lang="en-US" sz="1800" dirty="0">
                <a:solidFill>
                  <a:srgbClr val="0066CC"/>
                </a:solidFill>
                <a:latin typeface="Arial Black"/>
                <a:cs typeface="Arial Black"/>
              </a:rPr>
              <a:t>Optimization and utility of TAMDAR for </a:t>
            </a:r>
            <a:r>
              <a:rPr lang="en-US" sz="1800" dirty="0" smtClean="0">
                <a:solidFill>
                  <a:srgbClr val="0066CC"/>
                </a:solidFill>
                <a:latin typeface="Arial Black"/>
                <a:cs typeface="Arial Black"/>
              </a:rPr>
              <a:t>NWP</a:t>
            </a:r>
          </a:p>
          <a:p>
            <a:pPr algn="ctr" eaLnBrk="0" hangingPunct="0"/>
            <a:endParaRPr lang="en-US" sz="2000" dirty="0">
              <a:solidFill>
                <a:srgbClr val="0066CC"/>
              </a:solidFill>
            </a:endParaRPr>
          </a:p>
          <a:p>
            <a:pPr algn="ctr" eaLnBrk="0" hangingPunct="0"/>
            <a:endParaRPr lang="en-US" sz="2000" dirty="0">
              <a:solidFill>
                <a:srgbClr val="0066CC"/>
              </a:solidFill>
            </a:endParaRPr>
          </a:p>
          <a:p>
            <a:pPr algn="ctr" eaLnBrk="0" hangingPunct="0"/>
            <a:r>
              <a:rPr lang="en-US" sz="2000" dirty="0" smtClean="0">
                <a:solidFill>
                  <a:srgbClr val="0066CC"/>
                </a:solidFill>
              </a:rPr>
              <a:t>Neil Jacobs</a:t>
            </a:r>
          </a:p>
          <a:p>
            <a:pPr algn="ctr" eaLnBrk="0" hangingPunct="0"/>
            <a:endParaRPr lang="en-US" sz="2000" dirty="0">
              <a:solidFill>
                <a:srgbClr val="0066CC"/>
              </a:solidFill>
            </a:endParaRPr>
          </a:p>
          <a:p>
            <a:pPr algn="ctr" eaLnBrk="0" hangingPunct="0"/>
            <a:endParaRPr lang="en-US" sz="2000" dirty="0">
              <a:solidFill>
                <a:srgbClr val="0066CC"/>
              </a:solidFill>
            </a:endParaRPr>
          </a:p>
          <a:p>
            <a:pPr algn="ctr" eaLnBrk="0" hangingPunct="0"/>
            <a:endParaRPr lang="en-US" sz="2000" dirty="0">
              <a:solidFill>
                <a:srgbClr val="0066CC"/>
              </a:solidFill>
            </a:endParaRPr>
          </a:p>
          <a:p>
            <a:pPr algn="ctr" eaLnBrk="0" hangingPunct="0"/>
            <a:endParaRPr lang="en-US" sz="2000" dirty="0">
              <a:solidFill>
                <a:srgbClr val="0066CC"/>
              </a:solidFill>
            </a:endParaRPr>
          </a:p>
          <a:p>
            <a:pPr algn="ctr" eaLnBrk="0" hangingPunct="0"/>
            <a:endParaRPr lang="en-US" sz="2000" dirty="0">
              <a:solidFill>
                <a:srgbClr val="0066CC"/>
              </a:solidFill>
            </a:endParaRPr>
          </a:p>
        </p:txBody>
      </p:sp>
      <p:grpSp>
        <p:nvGrpSpPr>
          <p:cNvPr id="15362" name="Group 13"/>
          <p:cNvGrpSpPr>
            <a:grpSpLocks/>
          </p:cNvGrpSpPr>
          <p:nvPr/>
        </p:nvGrpSpPr>
        <p:grpSpPr bwMode="auto">
          <a:xfrm>
            <a:off x="0" y="5499100"/>
            <a:ext cx="9144000" cy="1358900"/>
            <a:chOff x="0" y="3464"/>
            <a:chExt cx="5760" cy="856"/>
          </a:xfrm>
        </p:grpSpPr>
        <p:pic>
          <p:nvPicPr>
            <p:cNvPr id="15366" name="Picture 3"/>
            <p:cNvPicPr>
              <a:picLocks noChangeAspect="1" noChangeArrowheads="1"/>
            </p:cNvPicPr>
            <p:nvPr/>
          </p:nvPicPr>
          <p:blipFill>
            <a:blip r:embed="rId3">
              <a:extLst>
                <a:ext uri="{28A0092B-C50C-407E-A947-70E740481C1C}">
                  <a14:useLocalDpi xmlns:a14="http://schemas.microsoft.com/office/drawing/2010/main" val="0"/>
                </a:ext>
              </a:extLst>
            </a:blip>
            <a:srcRect t="18750" b="75000"/>
            <a:stretch>
              <a:fillRect/>
            </a:stretch>
          </p:blipFill>
          <p:spPr bwMode="auto">
            <a:xfrm>
              <a:off x="0" y="4176"/>
              <a:ext cx="57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6" descr="indexHeader"/>
            <p:cNvPicPr>
              <a:picLocks noChangeAspect="1" noChangeArrowheads="1"/>
            </p:cNvPicPr>
            <p:nvPr/>
          </p:nvPicPr>
          <p:blipFill>
            <a:blip r:embed="rId4">
              <a:extLst>
                <a:ext uri="{28A0092B-C50C-407E-A947-70E740481C1C}">
                  <a14:useLocalDpi xmlns:a14="http://schemas.microsoft.com/office/drawing/2010/main" val="0"/>
                </a:ext>
              </a:extLst>
            </a:blip>
            <a:srcRect l="1202" t="49557" r="80766" b="5605"/>
            <a:stretch>
              <a:fillRect/>
            </a:stretch>
          </p:blipFill>
          <p:spPr bwMode="auto">
            <a:xfrm>
              <a:off x="5184" y="3947"/>
              <a:ext cx="480"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Rectangle 9"/>
            <p:cNvSpPr>
              <a:spLocks noChangeArrowheads="1"/>
            </p:cNvSpPr>
            <p:nvPr/>
          </p:nvSpPr>
          <p:spPr bwMode="auto">
            <a:xfrm>
              <a:off x="4504" y="3464"/>
              <a:ext cx="1256" cy="6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b="1"/>
            </a:p>
          </p:txBody>
        </p:sp>
        <p:pic>
          <p:nvPicPr>
            <p:cNvPr id="15369" name="Picture 12" descr="AirDatShadowL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 y="3681"/>
              <a:ext cx="92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363" name="Group 19"/>
          <p:cNvGrpSpPr>
            <a:grpSpLocks/>
          </p:cNvGrpSpPr>
          <p:nvPr/>
        </p:nvGrpSpPr>
        <p:grpSpPr bwMode="auto">
          <a:xfrm>
            <a:off x="0" y="0"/>
            <a:ext cx="9144000" cy="1663700"/>
            <a:chOff x="0" y="0"/>
            <a:chExt cx="5760" cy="1048"/>
          </a:xfrm>
        </p:grpSpPr>
        <p:pic>
          <p:nvPicPr>
            <p:cNvPr id="15364" name="Picture 2"/>
            <p:cNvPicPr>
              <a:picLocks noChangeAspect="1" noChangeArrowheads="1"/>
            </p:cNvPicPr>
            <p:nvPr/>
          </p:nvPicPr>
          <p:blipFill>
            <a:blip r:embed="rId3">
              <a:extLst>
                <a:ext uri="{28A0092B-C50C-407E-A947-70E740481C1C}">
                  <a14:useLocalDpi xmlns:a14="http://schemas.microsoft.com/office/drawing/2010/main" val="0"/>
                </a:ext>
              </a:extLst>
            </a:blip>
            <a:srcRect b="75000"/>
            <a:stretch>
              <a:fillRect/>
            </a:stretch>
          </p:blipFill>
          <p:spPr bwMode="auto">
            <a:xfrm>
              <a:off x="0" y="0"/>
              <a:ext cx="5760" cy="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Rectangle 18"/>
            <p:cNvSpPr>
              <a:spLocks noChangeArrowheads="1"/>
            </p:cNvSpPr>
            <p:nvPr/>
          </p:nvSpPr>
          <p:spPr bwMode="auto">
            <a:xfrm>
              <a:off x="5264" y="728"/>
              <a:ext cx="392" cy="320"/>
            </a:xfrm>
            <a:prstGeom prst="rect">
              <a:avLst/>
            </a:prstGeom>
            <a:solidFill>
              <a:schemeClr val="bg1"/>
            </a:solidFill>
            <a:ln w="9525">
              <a:solidFill>
                <a:schemeClr val="bg1"/>
              </a:solidFill>
              <a:miter lim="800000"/>
              <a:headEnd/>
              <a:tailEnd/>
            </a:ln>
          </p:spPr>
          <p:txBody>
            <a:bodyPr wrap="none" anchor="ctr"/>
            <a:lstStyle/>
            <a:p>
              <a:pPr algn="ctr"/>
              <a:endParaRPr lang="en-US" sz="1800" b="1">
                <a:solidFill>
                  <a:schemeClr val="bg1"/>
                </a:solidFill>
              </a:endParaRPr>
            </a:p>
          </p:txBody>
        </p:sp>
      </p:grpSp>
      <p:sp>
        <p:nvSpPr>
          <p:cNvPr id="2" name="TextBox 1"/>
          <p:cNvSpPr txBox="1"/>
          <p:nvPr/>
        </p:nvSpPr>
        <p:spPr>
          <a:xfrm>
            <a:off x="233680" y="5953760"/>
            <a:ext cx="1861670" cy="369332"/>
          </a:xfrm>
          <a:prstGeom prst="rect">
            <a:avLst/>
          </a:prstGeom>
          <a:noFill/>
        </p:spPr>
        <p:txBody>
          <a:bodyPr wrap="none" rtlCol="0">
            <a:spAutoFit/>
          </a:bodyPr>
          <a:lstStyle/>
          <a:p>
            <a:r>
              <a:rPr lang="en-US" sz="1800" dirty="0" smtClean="0">
                <a:solidFill>
                  <a:srgbClr val="0066CC"/>
                </a:solidFill>
              </a:rPr>
              <a:t>August 13, 2011</a:t>
            </a:r>
            <a:endParaRPr lang="en-US" sz="1800" dirty="0">
              <a:solidFill>
                <a:srgbClr val="0066CC"/>
              </a:solidFil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descr="NYC_ECU_obs"/>
          <p:cNvPicPr>
            <a:picLocks noChangeAspect="1" noChangeArrowheads="1"/>
          </p:cNvPicPr>
          <p:nvPr/>
        </p:nvPicPr>
        <p:blipFill>
          <a:blip r:embed="rId3">
            <a:extLst>
              <a:ext uri="{28A0092B-C50C-407E-A947-70E740481C1C}">
                <a14:useLocalDpi xmlns:a14="http://schemas.microsoft.com/office/drawing/2010/main" val="0"/>
              </a:ext>
            </a:extLst>
          </a:blip>
          <a:srcRect b="3914"/>
          <a:stretch>
            <a:fillRect/>
          </a:stretch>
        </p:blipFill>
        <p:spPr bwMode="auto">
          <a:xfrm>
            <a:off x="0" y="-11113"/>
            <a:ext cx="9144000" cy="7013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Text Box 6"/>
          <p:cNvSpPr txBox="1">
            <a:spLocks noChangeArrowheads="1"/>
          </p:cNvSpPr>
          <p:nvPr/>
        </p:nvSpPr>
        <p:spPr bwMode="auto">
          <a:xfrm>
            <a:off x="1354138" y="5703888"/>
            <a:ext cx="73914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3363" indent="-2333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buClr>
                <a:srgbClr val="779FDF"/>
              </a:buClr>
              <a:buSzPct val="75000"/>
              <a:buFont typeface="Wingdings" charset="0"/>
              <a:buNone/>
            </a:pPr>
            <a:r>
              <a:rPr lang="en-US" sz="2000">
                <a:solidFill>
                  <a:schemeClr val="bg1"/>
                </a:solidFill>
                <a:latin typeface="Arial Black" charset="0"/>
              </a:rPr>
              <a:t>NYC TAMDAR observations over 24 hr</a:t>
            </a:r>
          </a:p>
          <a:p>
            <a:pPr algn="r" eaLnBrk="1" hangingPunct="1">
              <a:spcBef>
                <a:spcPct val="50000"/>
              </a:spcBef>
              <a:buClr>
                <a:srgbClr val="779FDF"/>
              </a:buClr>
              <a:buSzPct val="75000"/>
              <a:buFont typeface="Wingdings" charset="0"/>
              <a:buNone/>
            </a:pPr>
            <a:r>
              <a:rPr lang="en-US" sz="1400">
                <a:solidFill>
                  <a:schemeClr val="bg1"/>
                </a:solidFill>
              </a:rPr>
              <a:t>8/17/2010 11:29:53 – 8/17/2010 11:29:15</a:t>
            </a:r>
            <a:r>
              <a:rPr lang="en-US" sz="1400">
                <a:solidFill>
                  <a:schemeClr val="bg1"/>
                </a:solidFill>
                <a:latin typeface="Arial Black" charset="0"/>
              </a:rPr>
              <a:t> </a:t>
            </a:r>
          </a:p>
        </p:txBody>
      </p:sp>
    </p:spTree>
    <p:extLst>
      <p:ext uri="{BB962C8B-B14F-4D97-AF65-F5344CB8AC3E}">
        <p14:creationId xmlns:p14="http://schemas.microsoft.com/office/powerpoint/2010/main" val="1111560762"/>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6433" name="Object 2"/>
          <p:cNvGraphicFramePr>
            <a:graphicFrameLocks noChangeAspect="1"/>
          </p:cNvGraphicFramePr>
          <p:nvPr>
            <p:extLst>
              <p:ext uri="{D42A27DB-BD31-4B8C-83A1-F6EECF244321}">
                <p14:modId xmlns:p14="http://schemas.microsoft.com/office/powerpoint/2010/main" val="3016997612"/>
              </p:ext>
            </p:extLst>
          </p:nvPr>
        </p:nvGraphicFramePr>
        <p:xfrm>
          <a:off x="1155700" y="901700"/>
          <a:ext cx="977900" cy="241300"/>
        </p:xfrm>
        <a:graphic>
          <a:graphicData uri="http://schemas.openxmlformats.org/presentationml/2006/ole">
            <mc:AlternateContent xmlns:mc="http://schemas.openxmlformats.org/markup-compatibility/2006">
              <mc:Choice xmlns:v="urn:schemas-microsoft-com:vml" Requires="v">
                <p:oleObj spid="_x0000_s431456" name="Equation" r:id="rId4" imgW="977900" imgH="241300" progId="Equation.3">
                  <p:embed/>
                </p:oleObj>
              </mc:Choice>
              <mc:Fallback>
                <p:oleObj name="Equation" r:id="rId4" imgW="977900" imgH="241300" progId="Equation.3">
                  <p:embed/>
                  <p:pic>
                    <p:nvPicPr>
                      <p:cNvPr id="0" name=""/>
                      <p:cNvPicPr>
                        <a:picLocks noChangeAspect="1" noChangeArrowheads="1"/>
                      </p:cNvPicPr>
                      <p:nvPr/>
                    </p:nvPicPr>
                    <p:blipFill>
                      <a:blip r:embed="rId5"/>
                      <a:srcRect/>
                      <a:stretch>
                        <a:fillRect/>
                      </a:stretch>
                    </p:blipFill>
                    <p:spPr bwMode="auto">
                      <a:xfrm>
                        <a:off x="1155700" y="901700"/>
                        <a:ext cx="977900" cy="24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46434" name="Object 3"/>
          <p:cNvGraphicFramePr>
            <a:graphicFrameLocks noChangeAspect="1"/>
          </p:cNvGraphicFramePr>
          <p:nvPr>
            <p:extLst>
              <p:ext uri="{D42A27DB-BD31-4B8C-83A1-F6EECF244321}">
                <p14:modId xmlns:p14="http://schemas.microsoft.com/office/powerpoint/2010/main" val="2847555030"/>
              </p:ext>
            </p:extLst>
          </p:nvPr>
        </p:nvGraphicFramePr>
        <p:xfrm>
          <a:off x="1155700" y="1276350"/>
          <a:ext cx="723900" cy="228600"/>
        </p:xfrm>
        <a:graphic>
          <a:graphicData uri="http://schemas.openxmlformats.org/presentationml/2006/ole">
            <mc:AlternateContent xmlns:mc="http://schemas.openxmlformats.org/markup-compatibility/2006">
              <mc:Choice xmlns:v="urn:schemas-microsoft-com:vml" Requires="v">
                <p:oleObj spid="_x0000_s431457" name="Equation" r:id="rId6" imgW="723900" imgH="228600" progId="Equation.3">
                  <p:embed/>
                </p:oleObj>
              </mc:Choice>
              <mc:Fallback>
                <p:oleObj name="Equation" r:id="rId6" imgW="723900" imgH="228600" progId="Equation.3">
                  <p:embed/>
                  <p:pic>
                    <p:nvPicPr>
                      <p:cNvPr id="0" name=""/>
                      <p:cNvPicPr>
                        <a:picLocks noChangeAspect="1" noChangeArrowheads="1"/>
                      </p:cNvPicPr>
                      <p:nvPr/>
                    </p:nvPicPr>
                    <p:blipFill>
                      <a:blip r:embed="rId7"/>
                      <a:srcRect/>
                      <a:stretch>
                        <a:fillRect/>
                      </a:stretch>
                    </p:blipFill>
                    <p:spPr bwMode="auto">
                      <a:xfrm>
                        <a:off x="1155700" y="1276350"/>
                        <a:ext cx="7239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46435" name="TextBox 5"/>
          <p:cNvSpPr txBox="1">
            <a:spLocks noChangeArrowheads="1"/>
          </p:cNvSpPr>
          <p:nvPr/>
        </p:nvSpPr>
        <p:spPr bwMode="auto">
          <a:xfrm>
            <a:off x="2362200" y="914400"/>
            <a:ext cx="1527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From previous slide</a:t>
            </a:r>
          </a:p>
        </p:txBody>
      </p:sp>
      <p:sp>
        <p:nvSpPr>
          <p:cNvPr id="146436" name="TextBox 6"/>
          <p:cNvSpPr txBox="1">
            <a:spLocks noChangeArrowheads="1"/>
          </p:cNvSpPr>
          <p:nvPr/>
        </p:nvSpPr>
        <p:spPr bwMode="auto">
          <a:xfrm>
            <a:off x="2362200" y="1295400"/>
            <a:ext cx="2717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TAS = Avg. TAS + fluctuations in TAS</a:t>
            </a:r>
          </a:p>
        </p:txBody>
      </p:sp>
      <p:graphicFrame>
        <p:nvGraphicFramePr>
          <p:cNvPr id="146437" name="Object 4"/>
          <p:cNvGraphicFramePr>
            <a:graphicFrameLocks noChangeAspect="1"/>
          </p:cNvGraphicFramePr>
          <p:nvPr>
            <p:extLst>
              <p:ext uri="{D42A27DB-BD31-4B8C-83A1-F6EECF244321}">
                <p14:modId xmlns:p14="http://schemas.microsoft.com/office/powerpoint/2010/main" val="3622244764"/>
              </p:ext>
            </p:extLst>
          </p:nvPr>
        </p:nvGraphicFramePr>
        <p:xfrm>
          <a:off x="1174750" y="1587500"/>
          <a:ext cx="863600" cy="215900"/>
        </p:xfrm>
        <a:graphic>
          <a:graphicData uri="http://schemas.openxmlformats.org/presentationml/2006/ole">
            <mc:AlternateContent xmlns:mc="http://schemas.openxmlformats.org/markup-compatibility/2006">
              <mc:Choice xmlns:v="urn:schemas-microsoft-com:vml" Requires="v">
                <p:oleObj spid="_x0000_s431458" name="Equation" r:id="rId8" imgW="863600" imgH="215900" progId="Equation.3">
                  <p:embed/>
                </p:oleObj>
              </mc:Choice>
              <mc:Fallback>
                <p:oleObj name="Equation" r:id="rId8" imgW="863600" imgH="215900" progId="Equation.3">
                  <p:embed/>
                  <p:pic>
                    <p:nvPicPr>
                      <p:cNvPr id="0" name=""/>
                      <p:cNvPicPr>
                        <a:picLocks noChangeAspect="1" noChangeArrowheads="1"/>
                      </p:cNvPicPr>
                      <p:nvPr/>
                    </p:nvPicPr>
                    <p:blipFill>
                      <a:blip r:embed="rId9"/>
                      <a:srcRect/>
                      <a:stretch>
                        <a:fillRect/>
                      </a:stretch>
                    </p:blipFill>
                    <p:spPr bwMode="auto">
                      <a:xfrm>
                        <a:off x="1174750" y="1587500"/>
                        <a:ext cx="8636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46438" name="TextBox 8"/>
          <p:cNvSpPr txBox="1">
            <a:spLocks noChangeArrowheads="1"/>
          </p:cNvSpPr>
          <p:nvPr/>
        </p:nvSpPr>
        <p:spPr bwMode="auto">
          <a:xfrm>
            <a:off x="2362200" y="1600200"/>
            <a:ext cx="28432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Wind = Avg. wind + fluctuations in wind</a:t>
            </a:r>
          </a:p>
        </p:txBody>
      </p:sp>
      <p:graphicFrame>
        <p:nvGraphicFramePr>
          <p:cNvPr id="146439" name="Object 5"/>
          <p:cNvGraphicFramePr>
            <a:graphicFrameLocks noChangeAspect="1"/>
          </p:cNvGraphicFramePr>
          <p:nvPr>
            <p:extLst>
              <p:ext uri="{D42A27DB-BD31-4B8C-83A1-F6EECF244321}">
                <p14:modId xmlns:p14="http://schemas.microsoft.com/office/powerpoint/2010/main" val="3731505661"/>
              </p:ext>
            </p:extLst>
          </p:nvPr>
        </p:nvGraphicFramePr>
        <p:xfrm>
          <a:off x="1162050" y="2343150"/>
          <a:ext cx="711200" cy="228600"/>
        </p:xfrm>
        <a:graphic>
          <a:graphicData uri="http://schemas.openxmlformats.org/presentationml/2006/ole">
            <mc:AlternateContent xmlns:mc="http://schemas.openxmlformats.org/markup-compatibility/2006">
              <mc:Choice xmlns:v="urn:schemas-microsoft-com:vml" Requires="v">
                <p:oleObj spid="_x0000_s431459" name="Equation" r:id="rId10" imgW="711200" imgH="228600" progId="Equation.3">
                  <p:embed/>
                </p:oleObj>
              </mc:Choice>
              <mc:Fallback>
                <p:oleObj name="Equation" r:id="rId10" imgW="711200" imgH="228600" progId="Equation.3">
                  <p:embed/>
                  <p:pic>
                    <p:nvPicPr>
                      <p:cNvPr id="0" name=""/>
                      <p:cNvPicPr>
                        <a:picLocks noChangeAspect="1" noChangeArrowheads="1"/>
                      </p:cNvPicPr>
                      <p:nvPr/>
                    </p:nvPicPr>
                    <p:blipFill>
                      <a:blip r:embed="rId11"/>
                      <a:srcRect/>
                      <a:stretch>
                        <a:fillRect/>
                      </a:stretch>
                    </p:blipFill>
                    <p:spPr bwMode="auto">
                      <a:xfrm>
                        <a:off x="1162050" y="2343150"/>
                        <a:ext cx="7112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46440" name="Object 6"/>
          <p:cNvGraphicFramePr>
            <a:graphicFrameLocks noChangeAspect="1"/>
          </p:cNvGraphicFramePr>
          <p:nvPr>
            <p:extLst>
              <p:ext uri="{D42A27DB-BD31-4B8C-83A1-F6EECF244321}">
                <p14:modId xmlns:p14="http://schemas.microsoft.com/office/powerpoint/2010/main" val="651831063"/>
              </p:ext>
            </p:extLst>
          </p:nvPr>
        </p:nvGraphicFramePr>
        <p:xfrm>
          <a:off x="1219200" y="2730500"/>
          <a:ext cx="3175000" cy="558800"/>
        </p:xfrm>
        <a:graphic>
          <a:graphicData uri="http://schemas.openxmlformats.org/presentationml/2006/ole">
            <mc:AlternateContent xmlns:mc="http://schemas.openxmlformats.org/markup-compatibility/2006">
              <mc:Choice xmlns:v="urn:schemas-microsoft-com:vml" Requires="v">
                <p:oleObj spid="_x0000_s431460" name="Equation" r:id="rId12" imgW="3175000" imgH="558800" progId="Equation.3">
                  <p:embed/>
                </p:oleObj>
              </mc:Choice>
              <mc:Fallback>
                <p:oleObj name="Equation" r:id="rId12" imgW="3175000" imgH="558800" progId="Equation.3">
                  <p:embed/>
                  <p:pic>
                    <p:nvPicPr>
                      <p:cNvPr id="0" name=""/>
                      <p:cNvPicPr>
                        <a:picLocks noChangeAspect="1" noChangeArrowheads="1"/>
                      </p:cNvPicPr>
                      <p:nvPr/>
                    </p:nvPicPr>
                    <p:blipFill>
                      <a:blip r:embed="rId13"/>
                      <a:srcRect/>
                      <a:stretch>
                        <a:fillRect/>
                      </a:stretch>
                    </p:blipFill>
                    <p:spPr bwMode="auto">
                      <a:xfrm>
                        <a:off x="1219200" y="2730500"/>
                        <a:ext cx="3175000" cy="55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46441" name="Object 7"/>
          <p:cNvGraphicFramePr>
            <a:graphicFrameLocks noChangeAspect="1"/>
          </p:cNvGraphicFramePr>
          <p:nvPr>
            <p:extLst>
              <p:ext uri="{D42A27DB-BD31-4B8C-83A1-F6EECF244321}">
                <p14:modId xmlns:p14="http://schemas.microsoft.com/office/powerpoint/2010/main" val="380247331"/>
              </p:ext>
            </p:extLst>
          </p:nvPr>
        </p:nvGraphicFramePr>
        <p:xfrm>
          <a:off x="1181100" y="3568700"/>
          <a:ext cx="1765300" cy="266700"/>
        </p:xfrm>
        <a:graphic>
          <a:graphicData uri="http://schemas.openxmlformats.org/presentationml/2006/ole">
            <mc:AlternateContent xmlns:mc="http://schemas.openxmlformats.org/markup-compatibility/2006">
              <mc:Choice xmlns:v="urn:schemas-microsoft-com:vml" Requires="v">
                <p:oleObj spid="_x0000_s431461" name="Equation" r:id="rId14" imgW="1765300" imgH="266700" progId="Equation.3">
                  <p:embed/>
                </p:oleObj>
              </mc:Choice>
              <mc:Fallback>
                <p:oleObj name="Equation" r:id="rId14" imgW="1765300" imgH="266700" progId="Equation.3">
                  <p:embed/>
                  <p:pic>
                    <p:nvPicPr>
                      <p:cNvPr id="0" name=""/>
                      <p:cNvPicPr>
                        <a:picLocks noChangeAspect="1" noChangeArrowheads="1"/>
                      </p:cNvPicPr>
                      <p:nvPr/>
                    </p:nvPicPr>
                    <p:blipFill>
                      <a:blip r:embed="rId15"/>
                      <a:srcRect/>
                      <a:stretch>
                        <a:fillRect/>
                      </a:stretch>
                    </p:blipFill>
                    <p:spPr bwMode="auto">
                      <a:xfrm>
                        <a:off x="1181100" y="3568700"/>
                        <a:ext cx="1765300"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cxnSp>
        <p:nvCxnSpPr>
          <p:cNvPr id="146442" name="Straight Arrow Connector 13"/>
          <p:cNvCxnSpPr>
            <a:cxnSpLocks noChangeShapeType="1"/>
          </p:cNvCxnSpPr>
          <p:nvPr/>
        </p:nvCxnSpPr>
        <p:spPr bwMode="auto">
          <a:xfrm flipV="1">
            <a:off x="1524000" y="3505200"/>
            <a:ext cx="488950" cy="322263"/>
          </a:xfrm>
          <a:prstGeom prst="straightConnector1">
            <a:avLst/>
          </a:prstGeom>
          <a:noFill/>
          <a:ln w="12700">
            <a:solidFill>
              <a:srgbClr val="FF0000"/>
            </a:solidFill>
            <a:round/>
            <a:headEnd/>
            <a:tailEnd type="arrow" w="med" len="med"/>
          </a:ln>
          <a:extLst>
            <a:ext uri="{909E8E84-426E-40dd-AFC4-6F175D3DCCD1}">
              <a14:hiddenFill xmlns:a14="http://schemas.microsoft.com/office/drawing/2010/main">
                <a:noFill/>
              </a14:hiddenFill>
            </a:ext>
          </a:extLst>
        </p:spPr>
      </p:cxnSp>
      <p:sp>
        <p:nvSpPr>
          <p:cNvPr id="146443" name="TextBox 17"/>
          <p:cNvSpPr txBox="1">
            <a:spLocks noChangeArrowheads="1"/>
          </p:cNvSpPr>
          <p:nvPr/>
        </p:nvSpPr>
        <p:spPr bwMode="auto">
          <a:xfrm>
            <a:off x="1981200" y="3352800"/>
            <a:ext cx="2714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solidFill>
                  <a:srgbClr val="FF0000"/>
                </a:solidFill>
              </a:rPr>
              <a:t>0</a:t>
            </a:r>
          </a:p>
        </p:txBody>
      </p:sp>
      <p:sp>
        <p:nvSpPr>
          <p:cNvPr id="146444" name="TextBox 18"/>
          <p:cNvSpPr txBox="1">
            <a:spLocks noChangeArrowheads="1"/>
          </p:cNvSpPr>
          <p:nvPr/>
        </p:nvSpPr>
        <p:spPr bwMode="auto">
          <a:xfrm>
            <a:off x="4343400" y="3505200"/>
            <a:ext cx="42449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5" tIns="45707" rIns="91415" bIns="4570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Assume the inertial velocity is essentially equal to the average inertial velocity because changes in ground speed are much less than changes in wind.</a:t>
            </a:r>
          </a:p>
        </p:txBody>
      </p:sp>
      <p:graphicFrame>
        <p:nvGraphicFramePr>
          <p:cNvPr id="146445" name="Object 8"/>
          <p:cNvGraphicFramePr>
            <a:graphicFrameLocks noChangeAspect="1"/>
          </p:cNvGraphicFramePr>
          <p:nvPr>
            <p:extLst>
              <p:ext uri="{D42A27DB-BD31-4B8C-83A1-F6EECF244321}">
                <p14:modId xmlns:p14="http://schemas.microsoft.com/office/powerpoint/2010/main" val="1053797369"/>
              </p:ext>
            </p:extLst>
          </p:nvPr>
        </p:nvGraphicFramePr>
        <p:xfrm>
          <a:off x="1168400" y="4254500"/>
          <a:ext cx="1524000" cy="266700"/>
        </p:xfrm>
        <a:graphic>
          <a:graphicData uri="http://schemas.openxmlformats.org/presentationml/2006/ole">
            <mc:AlternateContent xmlns:mc="http://schemas.openxmlformats.org/markup-compatibility/2006">
              <mc:Choice xmlns:v="urn:schemas-microsoft-com:vml" Requires="v">
                <p:oleObj spid="_x0000_s431462" name="Equation" r:id="rId16" imgW="1524000" imgH="266700" progId="Equation.3">
                  <p:embed/>
                </p:oleObj>
              </mc:Choice>
              <mc:Fallback>
                <p:oleObj name="Equation" r:id="rId16" imgW="1524000" imgH="266700" progId="Equation.3">
                  <p:embed/>
                  <p:pic>
                    <p:nvPicPr>
                      <p:cNvPr id="0" name=""/>
                      <p:cNvPicPr>
                        <a:picLocks noChangeAspect="1" noChangeArrowheads="1"/>
                      </p:cNvPicPr>
                      <p:nvPr/>
                    </p:nvPicPr>
                    <p:blipFill>
                      <a:blip r:embed="rId17"/>
                      <a:srcRect/>
                      <a:stretch>
                        <a:fillRect/>
                      </a:stretch>
                    </p:blipFill>
                    <p:spPr bwMode="auto">
                      <a:xfrm>
                        <a:off x="1168400" y="4254500"/>
                        <a:ext cx="1524000"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46446" name="Object 9"/>
          <p:cNvGraphicFramePr>
            <a:graphicFrameLocks noChangeAspect="1"/>
          </p:cNvGraphicFramePr>
          <p:nvPr>
            <p:extLst>
              <p:ext uri="{D42A27DB-BD31-4B8C-83A1-F6EECF244321}">
                <p14:modId xmlns:p14="http://schemas.microsoft.com/office/powerpoint/2010/main" val="164942998"/>
              </p:ext>
            </p:extLst>
          </p:nvPr>
        </p:nvGraphicFramePr>
        <p:xfrm>
          <a:off x="1155700" y="4705350"/>
          <a:ext cx="939800" cy="215900"/>
        </p:xfrm>
        <a:graphic>
          <a:graphicData uri="http://schemas.openxmlformats.org/presentationml/2006/ole">
            <mc:AlternateContent xmlns:mc="http://schemas.openxmlformats.org/markup-compatibility/2006">
              <mc:Choice xmlns:v="urn:schemas-microsoft-com:vml" Requires="v">
                <p:oleObj spid="_x0000_s431463" name="Equation" r:id="rId18" imgW="939800" imgH="215900" progId="Equation.3">
                  <p:embed/>
                </p:oleObj>
              </mc:Choice>
              <mc:Fallback>
                <p:oleObj name="Equation" r:id="rId18" imgW="939800" imgH="215900" progId="Equation.3">
                  <p:embed/>
                  <p:pic>
                    <p:nvPicPr>
                      <p:cNvPr id="0" name=""/>
                      <p:cNvPicPr>
                        <a:picLocks noChangeAspect="1" noChangeArrowheads="1"/>
                      </p:cNvPicPr>
                      <p:nvPr/>
                    </p:nvPicPr>
                    <p:blipFill>
                      <a:blip r:embed="rId19"/>
                      <a:srcRect/>
                      <a:stretch>
                        <a:fillRect/>
                      </a:stretch>
                    </p:blipFill>
                    <p:spPr bwMode="auto">
                      <a:xfrm>
                        <a:off x="1155700" y="4705350"/>
                        <a:ext cx="9398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46447" name="TextBox 22"/>
          <p:cNvSpPr txBox="1">
            <a:spLocks noChangeArrowheads="1"/>
          </p:cNvSpPr>
          <p:nvPr/>
        </p:nvSpPr>
        <p:spPr bwMode="auto">
          <a:xfrm>
            <a:off x="4343400" y="4648200"/>
            <a:ext cx="42370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We now have </a:t>
            </a:r>
            <a:r>
              <a:rPr lang="en-US" sz="1200" i="1"/>
              <a:t>u --</a:t>
            </a:r>
            <a:r>
              <a:rPr lang="en-US" sz="1200"/>
              <a:t> the longitudinal fluctuation in wind speed. </a:t>
            </a:r>
          </a:p>
        </p:txBody>
      </p:sp>
      <p:sp>
        <p:nvSpPr>
          <p:cNvPr id="146448" name="TextBox 23"/>
          <p:cNvSpPr txBox="1">
            <a:spLocks noChangeArrowheads="1"/>
          </p:cNvSpPr>
          <p:nvPr/>
        </p:nvSpPr>
        <p:spPr bwMode="auto">
          <a:xfrm>
            <a:off x="4343400" y="5105400"/>
            <a:ext cx="36115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Recall the EDR equation.  We can substitute for </a:t>
            </a:r>
            <a:r>
              <a:rPr lang="en-US" sz="1200" i="1"/>
              <a:t>u.</a:t>
            </a:r>
            <a:endParaRPr lang="en-US" sz="1200"/>
          </a:p>
        </p:txBody>
      </p:sp>
      <p:graphicFrame>
        <p:nvGraphicFramePr>
          <p:cNvPr id="146449" name="Object 10"/>
          <p:cNvGraphicFramePr>
            <a:graphicFrameLocks noChangeAspect="1"/>
          </p:cNvGraphicFramePr>
          <p:nvPr>
            <p:extLst>
              <p:ext uri="{D42A27DB-BD31-4B8C-83A1-F6EECF244321}">
                <p14:modId xmlns:p14="http://schemas.microsoft.com/office/powerpoint/2010/main" val="815393690"/>
              </p:ext>
            </p:extLst>
          </p:nvPr>
        </p:nvGraphicFramePr>
        <p:xfrm>
          <a:off x="1143000" y="5086350"/>
          <a:ext cx="927100" cy="254000"/>
        </p:xfrm>
        <a:graphic>
          <a:graphicData uri="http://schemas.openxmlformats.org/presentationml/2006/ole">
            <mc:AlternateContent xmlns:mc="http://schemas.openxmlformats.org/markup-compatibility/2006">
              <mc:Choice xmlns:v="urn:schemas-microsoft-com:vml" Requires="v">
                <p:oleObj spid="_x0000_s431464" name="Equation" r:id="rId20" imgW="927100" imgH="254000" progId="Equation.3">
                  <p:embed/>
                </p:oleObj>
              </mc:Choice>
              <mc:Fallback>
                <p:oleObj name="Equation" r:id="rId20" imgW="927100" imgH="254000" progId="Equation.3">
                  <p:embed/>
                  <p:pic>
                    <p:nvPicPr>
                      <p:cNvPr id="0" name=""/>
                      <p:cNvPicPr>
                        <a:picLocks noChangeAspect="1" noChangeArrowheads="1"/>
                      </p:cNvPicPr>
                      <p:nvPr/>
                    </p:nvPicPr>
                    <p:blipFill>
                      <a:blip r:embed="rId21"/>
                      <a:srcRect/>
                      <a:stretch>
                        <a:fillRect/>
                      </a:stretch>
                    </p:blipFill>
                    <p:spPr bwMode="auto">
                      <a:xfrm>
                        <a:off x="1143000" y="5086350"/>
                        <a:ext cx="927100" cy="25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46450" name="Object 11"/>
          <p:cNvGraphicFramePr>
            <a:graphicFrameLocks noChangeAspect="1"/>
          </p:cNvGraphicFramePr>
          <p:nvPr>
            <p:extLst>
              <p:ext uri="{D42A27DB-BD31-4B8C-83A1-F6EECF244321}">
                <p14:modId xmlns:p14="http://schemas.microsoft.com/office/powerpoint/2010/main" val="2455076376"/>
              </p:ext>
            </p:extLst>
          </p:nvPr>
        </p:nvGraphicFramePr>
        <p:xfrm>
          <a:off x="1136650" y="5467350"/>
          <a:ext cx="1193800" cy="304800"/>
        </p:xfrm>
        <a:graphic>
          <a:graphicData uri="http://schemas.openxmlformats.org/presentationml/2006/ole">
            <mc:AlternateContent xmlns:mc="http://schemas.openxmlformats.org/markup-compatibility/2006">
              <mc:Choice xmlns:v="urn:schemas-microsoft-com:vml" Requires="v">
                <p:oleObj spid="_x0000_s431465" name="Equation" r:id="rId22" imgW="1193800" imgH="304800" progId="Equation.3">
                  <p:embed/>
                </p:oleObj>
              </mc:Choice>
              <mc:Fallback>
                <p:oleObj name="Equation" r:id="rId22" imgW="1193800" imgH="304800" progId="Equation.3">
                  <p:embed/>
                  <p:pic>
                    <p:nvPicPr>
                      <p:cNvPr id="0" name=""/>
                      <p:cNvPicPr>
                        <a:picLocks noChangeAspect="1" noChangeArrowheads="1"/>
                      </p:cNvPicPr>
                      <p:nvPr/>
                    </p:nvPicPr>
                    <p:blipFill>
                      <a:blip r:embed="rId23"/>
                      <a:srcRect/>
                      <a:stretch>
                        <a:fillRect/>
                      </a:stretch>
                    </p:blipFill>
                    <p:spPr bwMode="auto">
                      <a:xfrm>
                        <a:off x="1136650" y="5467350"/>
                        <a:ext cx="1193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146451" name="Picture 20" descr="Picture 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257800" y="762000"/>
            <a:ext cx="3429000"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52" name="Rectangle 21"/>
          <p:cNvSpPr>
            <a:spLocks noChangeArrowheads="1"/>
          </p:cNvSpPr>
          <p:nvPr/>
        </p:nvSpPr>
        <p:spPr bwMode="auto">
          <a:xfrm>
            <a:off x="5334000" y="1752600"/>
            <a:ext cx="1219200" cy="762000"/>
          </a:xfrm>
          <a:prstGeom prst="rect">
            <a:avLst/>
          </a:prstGeom>
          <a:solidFill>
            <a:schemeClr val="bg1"/>
          </a:solidFill>
          <a:ln w="9525">
            <a:solidFill>
              <a:schemeClr val="bg1"/>
            </a:solidFill>
            <a:miter lim="800000"/>
            <a:headEnd/>
            <a:tailEnd/>
          </a:ln>
        </p:spPr>
        <p:txBody>
          <a:bodyPr wrap="none" lIns="91415" tIns="45707" rIns="91415" bIns="45707" anchor="ctr"/>
          <a:lstStyle/>
          <a:p>
            <a:pPr eaLnBrk="0" hangingPunct="0"/>
            <a:endParaRPr lang="en-US" sz="1800"/>
          </a:p>
        </p:txBody>
      </p:sp>
      <p:sp>
        <p:nvSpPr>
          <p:cNvPr id="146453" name="Freeform 22"/>
          <p:cNvSpPr>
            <a:spLocks/>
          </p:cNvSpPr>
          <p:nvPr/>
        </p:nvSpPr>
        <p:spPr bwMode="auto">
          <a:xfrm>
            <a:off x="838200" y="1447800"/>
            <a:ext cx="228600" cy="914400"/>
          </a:xfrm>
          <a:custGeom>
            <a:avLst/>
            <a:gdLst>
              <a:gd name="T0" fmla="*/ 2147483647 w 144"/>
              <a:gd name="T1" fmla="*/ 0 h 624"/>
              <a:gd name="T2" fmla="*/ 0 w 144"/>
              <a:gd name="T3" fmla="*/ 2147483647 h 624"/>
              <a:gd name="T4" fmla="*/ 2147483647 w 144"/>
              <a:gd name="T5" fmla="*/ 2147483647 h 624"/>
              <a:gd name="T6" fmla="*/ 0 60000 65536"/>
              <a:gd name="T7" fmla="*/ 0 60000 65536"/>
              <a:gd name="T8" fmla="*/ 0 60000 65536"/>
              <a:gd name="T9" fmla="*/ 0 w 144"/>
              <a:gd name="T10" fmla="*/ 0 h 624"/>
              <a:gd name="T11" fmla="*/ 144 w 144"/>
              <a:gd name="T12" fmla="*/ 624 h 624"/>
            </a:gdLst>
            <a:ahLst/>
            <a:cxnLst>
              <a:cxn ang="T6">
                <a:pos x="T0" y="T1"/>
              </a:cxn>
              <a:cxn ang="T7">
                <a:pos x="T2" y="T3"/>
              </a:cxn>
              <a:cxn ang="T8">
                <a:pos x="T4" y="T5"/>
              </a:cxn>
            </a:cxnLst>
            <a:rect l="T9" t="T10" r="T11" b="T12"/>
            <a:pathLst>
              <a:path w="144" h="624">
                <a:moveTo>
                  <a:pt x="144" y="0"/>
                </a:moveTo>
                <a:cubicBezTo>
                  <a:pt x="72" y="140"/>
                  <a:pt x="0" y="280"/>
                  <a:pt x="0" y="384"/>
                </a:cubicBezTo>
                <a:cubicBezTo>
                  <a:pt x="0" y="488"/>
                  <a:pt x="72" y="556"/>
                  <a:pt x="144" y="624"/>
                </a:cubicBezTo>
              </a:path>
            </a:pathLst>
          </a:custGeom>
          <a:noFill/>
          <a:ln w="9525">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wrap="none" lIns="91415" tIns="45707" rIns="91415" bIns="45707" anchor="ctr"/>
          <a:lstStyle/>
          <a:p>
            <a:endParaRPr lang="en-US"/>
          </a:p>
        </p:txBody>
      </p:sp>
      <p:sp>
        <p:nvSpPr>
          <p:cNvPr id="146454" name="Freeform 23"/>
          <p:cNvSpPr>
            <a:spLocks/>
          </p:cNvSpPr>
          <p:nvPr/>
        </p:nvSpPr>
        <p:spPr bwMode="auto">
          <a:xfrm>
            <a:off x="1828800" y="3810000"/>
            <a:ext cx="2438400" cy="228600"/>
          </a:xfrm>
          <a:custGeom>
            <a:avLst/>
            <a:gdLst>
              <a:gd name="T0" fmla="*/ 0 w 1536"/>
              <a:gd name="T1" fmla="*/ 0 h 144"/>
              <a:gd name="T2" fmla="*/ 2147483647 w 1536"/>
              <a:gd name="T3" fmla="*/ 2147483647 h 144"/>
              <a:gd name="T4" fmla="*/ 2147483647 w 1536"/>
              <a:gd name="T5" fmla="*/ 0 h 144"/>
              <a:gd name="T6" fmla="*/ 0 60000 65536"/>
              <a:gd name="T7" fmla="*/ 0 60000 65536"/>
              <a:gd name="T8" fmla="*/ 0 60000 65536"/>
              <a:gd name="T9" fmla="*/ 0 w 1536"/>
              <a:gd name="T10" fmla="*/ 0 h 144"/>
              <a:gd name="T11" fmla="*/ 1536 w 1536"/>
              <a:gd name="T12" fmla="*/ 144 h 144"/>
            </a:gdLst>
            <a:ahLst/>
            <a:cxnLst>
              <a:cxn ang="T6">
                <a:pos x="T0" y="T1"/>
              </a:cxn>
              <a:cxn ang="T7">
                <a:pos x="T2" y="T3"/>
              </a:cxn>
              <a:cxn ang="T8">
                <a:pos x="T4" y="T5"/>
              </a:cxn>
            </a:cxnLst>
            <a:rect l="T9" t="T10" r="T11" b="T12"/>
            <a:pathLst>
              <a:path w="1536" h="144">
                <a:moveTo>
                  <a:pt x="0" y="0"/>
                </a:moveTo>
                <a:cubicBezTo>
                  <a:pt x="64" y="72"/>
                  <a:pt x="128" y="144"/>
                  <a:pt x="384" y="144"/>
                </a:cubicBezTo>
                <a:cubicBezTo>
                  <a:pt x="640" y="144"/>
                  <a:pt x="1088" y="72"/>
                  <a:pt x="1536" y="0"/>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wrap="none" lIns="91415" tIns="45707" rIns="91415" bIns="45707" anchor="ctr"/>
          <a:lstStyle/>
          <a:p>
            <a:endParaRPr lang="en-US"/>
          </a:p>
        </p:txBody>
      </p:sp>
      <p:sp>
        <p:nvSpPr>
          <p:cNvPr id="146455" name="Line 24"/>
          <p:cNvSpPr>
            <a:spLocks noChangeShapeType="1"/>
          </p:cNvSpPr>
          <p:nvPr/>
        </p:nvSpPr>
        <p:spPr bwMode="auto">
          <a:xfrm>
            <a:off x="2286000" y="4800600"/>
            <a:ext cx="1981200" cy="0"/>
          </a:xfrm>
          <a:prstGeom prst="line">
            <a:avLst/>
          </a:prstGeom>
          <a:noFill/>
          <a:ln w="9525">
            <a:solidFill>
              <a:schemeClr val="tx1"/>
            </a:solidFill>
            <a:round/>
            <a:headEnd type="arrow" w="med" len="med"/>
            <a:tailEnd/>
          </a:ln>
          <a:extLst>
            <a:ext uri="{909E8E84-426E-40dd-AFC4-6F175D3DCCD1}">
              <a14:hiddenFill xmlns:a14="http://schemas.microsoft.com/office/drawing/2010/main">
                <a:noFill/>
              </a14:hiddenFill>
            </a:ext>
          </a:extLst>
        </p:spPr>
        <p:txBody>
          <a:bodyPr wrap="none" lIns="91415" tIns="45707" rIns="91415" bIns="45707" anchor="ctr"/>
          <a:lstStyle/>
          <a:p>
            <a:endParaRPr lang="en-US"/>
          </a:p>
        </p:txBody>
      </p:sp>
      <p:sp>
        <p:nvSpPr>
          <p:cNvPr id="146456" name="Freeform 25"/>
          <p:cNvSpPr>
            <a:spLocks/>
          </p:cNvSpPr>
          <p:nvPr/>
        </p:nvSpPr>
        <p:spPr bwMode="auto">
          <a:xfrm>
            <a:off x="2438400" y="5257800"/>
            <a:ext cx="1828800" cy="304800"/>
          </a:xfrm>
          <a:custGeom>
            <a:avLst/>
            <a:gdLst>
              <a:gd name="T0" fmla="*/ 0 w 1248"/>
              <a:gd name="T1" fmla="*/ 2147483647 h 192"/>
              <a:gd name="T2" fmla="*/ 2147483647 w 1248"/>
              <a:gd name="T3" fmla="*/ 2147483647 h 192"/>
              <a:gd name="T4" fmla="*/ 2147483647 w 1248"/>
              <a:gd name="T5" fmla="*/ 0 h 192"/>
              <a:gd name="T6" fmla="*/ 0 60000 65536"/>
              <a:gd name="T7" fmla="*/ 0 60000 65536"/>
              <a:gd name="T8" fmla="*/ 0 60000 65536"/>
              <a:gd name="T9" fmla="*/ 0 w 1248"/>
              <a:gd name="T10" fmla="*/ 0 h 192"/>
              <a:gd name="T11" fmla="*/ 1248 w 1248"/>
              <a:gd name="T12" fmla="*/ 192 h 192"/>
            </a:gdLst>
            <a:ahLst/>
            <a:cxnLst>
              <a:cxn ang="T6">
                <a:pos x="T0" y="T1"/>
              </a:cxn>
              <a:cxn ang="T7">
                <a:pos x="T2" y="T3"/>
              </a:cxn>
              <a:cxn ang="T8">
                <a:pos x="T4" y="T5"/>
              </a:cxn>
            </a:cxnLst>
            <a:rect l="T9" t="T10" r="T11" b="T12"/>
            <a:pathLst>
              <a:path w="1248" h="192">
                <a:moveTo>
                  <a:pt x="0" y="192"/>
                </a:moveTo>
                <a:cubicBezTo>
                  <a:pt x="112" y="136"/>
                  <a:pt x="224" y="80"/>
                  <a:pt x="432" y="48"/>
                </a:cubicBezTo>
                <a:cubicBezTo>
                  <a:pt x="640" y="16"/>
                  <a:pt x="944" y="8"/>
                  <a:pt x="1248" y="0"/>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wrap="none" lIns="91415" tIns="45707" rIns="91415" bIns="45707" anchor="ctr"/>
          <a:lstStyle/>
          <a:p>
            <a:endParaRPr lang="en-US"/>
          </a:p>
        </p:txBody>
      </p:sp>
      <p:pic>
        <p:nvPicPr>
          <p:cNvPr id="146457" name="Picture 7"/>
          <p:cNvPicPr>
            <a:picLocks noChangeAspect="1" noChangeArrowheads="1"/>
          </p:cNvPicPr>
          <p:nvPr/>
        </p:nvPicPr>
        <p:blipFill>
          <a:blip r:embed="rId25">
            <a:extLst>
              <a:ext uri="{28A0092B-C50C-407E-A947-70E740481C1C}">
                <a14:useLocalDpi xmlns:a14="http://schemas.microsoft.com/office/drawing/2010/main" val="0"/>
              </a:ext>
            </a:extLst>
          </a:blip>
          <a:srcRect t="18750" b="75000"/>
          <a:stretch>
            <a:fillRect/>
          </a:stretch>
        </p:blipFill>
        <p:spPr bwMode="auto">
          <a:xfrm>
            <a:off x="0" y="66294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58" name="Picture 3"/>
          <p:cNvPicPr>
            <a:picLocks noChangeAspect="1" noChangeArrowheads="1"/>
          </p:cNvPicPr>
          <p:nvPr/>
        </p:nvPicPr>
        <p:blipFill>
          <a:blip r:embed="rId25">
            <a:extLst>
              <a:ext uri="{28A0092B-C50C-407E-A947-70E740481C1C}">
                <a14:useLocalDpi xmlns:a14="http://schemas.microsoft.com/office/drawing/2010/main" val="0"/>
              </a:ext>
            </a:extLst>
          </a:blip>
          <a:srcRect b="75000"/>
          <a:stretch>
            <a:fillRect/>
          </a:stretch>
        </p:blipFill>
        <p:spPr bwMode="auto">
          <a:xfrm>
            <a:off x="0" y="0"/>
            <a:ext cx="91440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7268839"/>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8481" name="Object 2"/>
          <p:cNvGraphicFramePr>
            <a:graphicFrameLocks noChangeAspect="1"/>
          </p:cNvGraphicFramePr>
          <p:nvPr>
            <p:extLst>
              <p:ext uri="{D42A27DB-BD31-4B8C-83A1-F6EECF244321}">
                <p14:modId xmlns:p14="http://schemas.microsoft.com/office/powerpoint/2010/main" val="573583957"/>
              </p:ext>
            </p:extLst>
          </p:nvPr>
        </p:nvGraphicFramePr>
        <p:xfrm>
          <a:off x="1136650" y="819150"/>
          <a:ext cx="1193800" cy="304800"/>
        </p:xfrm>
        <a:graphic>
          <a:graphicData uri="http://schemas.openxmlformats.org/presentationml/2006/ole">
            <mc:AlternateContent xmlns:mc="http://schemas.openxmlformats.org/markup-compatibility/2006">
              <mc:Choice xmlns:v="urn:schemas-microsoft-com:vml" Requires="v">
                <p:oleObj spid="_x0000_s432445" name="Equation" r:id="rId4" imgW="1193800" imgH="304800" progId="Equation.3">
                  <p:embed/>
                </p:oleObj>
              </mc:Choice>
              <mc:Fallback>
                <p:oleObj name="Equation" r:id="rId4" imgW="1193800" imgH="304800" progId="Equation.3">
                  <p:embed/>
                  <p:pic>
                    <p:nvPicPr>
                      <p:cNvPr id="0" name=""/>
                      <p:cNvPicPr>
                        <a:picLocks noChangeAspect="1" noChangeArrowheads="1"/>
                      </p:cNvPicPr>
                      <p:nvPr/>
                    </p:nvPicPr>
                    <p:blipFill>
                      <a:blip r:embed="rId5"/>
                      <a:srcRect/>
                      <a:stretch>
                        <a:fillRect/>
                      </a:stretch>
                    </p:blipFill>
                    <p:spPr bwMode="auto">
                      <a:xfrm>
                        <a:off x="1136650" y="819150"/>
                        <a:ext cx="1193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48482" name="TextBox 23"/>
          <p:cNvSpPr txBox="1">
            <a:spLocks noChangeArrowheads="1"/>
          </p:cNvSpPr>
          <p:nvPr/>
        </p:nvSpPr>
        <p:spPr bwMode="auto">
          <a:xfrm>
            <a:off x="3429000" y="838200"/>
            <a:ext cx="5257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5" tIns="45707" rIns="91415" bIns="4570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Assume </a:t>
            </a:r>
            <a:r>
              <a:rPr lang="en-US" sz="1200" i="1"/>
              <a:t>N</a:t>
            </a:r>
            <a:r>
              <a:rPr lang="en-US" sz="1200"/>
              <a:t> samples of TAS are taken at rate </a:t>
            </a:r>
            <a:r>
              <a:rPr lang="en-US" sz="1200" i="1"/>
              <a:t>F</a:t>
            </a:r>
            <a:r>
              <a:rPr lang="en-US" sz="1000" i="1" baseline="-25000"/>
              <a:t>s</a:t>
            </a:r>
            <a:r>
              <a:rPr lang="en-US" sz="1200"/>
              <a:t>(Hz) so that </a:t>
            </a:r>
            <a:r>
              <a:rPr lang="en-US" sz="1200" i="1"/>
              <a:t>F</a:t>
            </a:r>
            <a:r>
              <a:rPr lang="en-US" sz="1000" i="1" baseline="-25000"/>
              <a:t>s</a:t>
            </a:r>
            <a:r>
              <a:rPr lang="en-US" sz="1200"/>
              <a:t> = </a:t>
            </a:r>
            <a:r>
              <a:rPr lang="en-US" sz="1200" i="1"/>
              <a:t>1/T</a:t>
            </a:r>
            <a:r>
              <a:rPr lang="en-US" sz="1000" i="1" baseline="-25000"/>
              <a:t>s</a:t>
            </a:r>
            <a:endParaRPr lang="en-US" sz="1200"/>
          </a:p>
        </p:txBody>
      </p:sp>
      <p:graphicFrame>
        <p:nvGraphicFramePr>
          <p:cNvPr id="148483" name="Object 3"/>
          <p:cNvGraphicFramePr>
            <a:graphicFrameLocks noChangeAspect="1"/>
          </p:cNvGraphicFramePr>
          <p:nvPr>
            <p:extLst>
              <p:ext uri="{D42A27DB-BD31-4B8C-83A1-F6EECF244321}">
                <p14:modId xmlns:p14="http://schemas.microsoft.com/office/powerpoint/2010/main" val="2091084439"/>
              </p:ext>
            </p:extLst>
          </p:nvPr>
        </p:nvGraphicFramePr>
        <p:xfrm>
          <a:off x="1117600" y="1276350"/>
          <a:ext cx="1892300" cy="241300"/>
        </p:xfrm>
        <a:graphic>
          <a:graphicData uri="http://schemas.openxmlformats.org/presentationml/2006/ole">
            <mc:AlternateContent xmlns:mc="http://schemas.openxmlformats.org/markup-compatibility/2006">
              <mc:Choice xmlns:v="urn:schemas-microsoft-com:vml" Requires="v">
                <p:oleObj spid="_x0000_s432446" name="Equation" r:id="rId6" imgW="1892300" imgH="241300" progId="Equation.3">
                  <p:embed/>
                </p:oleObj>
              </mc:Choice>
              <mc:Fallback>
                <p:oleObj name="Equation" r:id="rId6" imgW="1892300" imgH="241300" progId="Equation.3">
                  <p:embed/>
                  <p:pic>
                    <p:nvPicPr>
                      <p:cNvPr id="0" name=""/>
                      <p:cNvPicPr>
                        <a:picLocks noChangeAspect="1" noChangeArrowheads="1"/>
                      </p:cNvPicPr>
                      <p:nvPr/>
                    </p:nvPicPr>
                    <p:blipFill>
                      <a:blip r:embed="rId7"/>
                      <a:srcRect/>
                      <a:stretch>
                        <a:fillRect/>
                      </a:stretch>
                    </p:blipFill>
                    <p:spPr bwMode="auto">
                      <a:xfrm>
                        <a:off x="1117600" y="1276350"/>
                        <a:ext cx="1892300" cy="24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48484" name="TextBox 23"/>
          <p:cNvSpPr txBox="1">
            <a:spLocks noChangeArrowheads="1"/>
          </p:cNvSpPr>
          <p:nvPr/>
        </p:nvSpPr>
        <p:spPr bwMode="auto">
          <a:xfrm>
            <a:off x="3429000" y="1219200"/>
            <a:ext cx="2971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5" tIns="45707" rIns="91415" bIns="4570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DFT to approximate </a:t>
            </a:r>
            <a:r>
              <a:rPr lang="en-US" sz="1200" i="1"/>
              <a:t>E(f)</a:t>
            </a:r>
            <a:endParaRPr lang="en-US" sz="1200"/>
          </a:p>
        </p:txBody>
      </p:sp>
      <p:graphicFrame>
        <p:nvGraphicFramePr>
          <p:cNvPr id="148485" name="Object 4"/>
          <p:cNvGraphicFramePr>
            <a:graphicFrameLocks noChangeAspect="1"/>
          </p:cNvGraphicFramePr>
          <p:nvPr>
            <p:extLst>
              <p:ext uri="{D42A27DB-BD31-4B8C-83A1-F6EECF244321}">
                <p14:modId xmlns:p14="http://schemas.microsoft.com/office/powerpoint/2010/main" val="527745953"/>
              </p:ext>
            </p:extLst>
          </p:nvPr>
        </p:nvGraphicFramePr>
        <p:xfrm>
          <a:off x="1130300" y="1511300"/>
          <a:ext cx="3479800" cy="457200"/>
        </p:xfrm>
        <a:graphic>
          <a:graphicData uri="http://schemas.openxmlformats.org/presentationml/2006/ole">
            <mc:AlternateContent xmlns:mc="http://schemas.openxmlformats.org/markup-compatibility/2006">
              <mc:Choice xmlns:v="urn:schemas-microsoft-com:vml" Requires="v">
                <p:oleObj spid="_x0000_s432447" name="Equation" r:id="rId8" imgW="3479800" imgH="457200" progId="Equation.3">
                  <p:embed/>
                </p:oleObj>
              </mc:Choice>
              <mc:Fallback>
                <p:oleObj name="Equation" r:id="rId8" imgW="3479800" imgH="457200" progId="Equation.3">
                  <p:embed/>
                  <p:pic>
                    <p:nvPicPr>
                      <p:cNvPr id="0" name=""/>
                      <p:cNvPicPr>
                        <a:picLocks noChangeAspect="1" noChangeArrowheads="1"/>
                      </p:cNvPicPr>
                      <p:nvPr/>
                    </p:nvPicPr>
                    <p:blipFill>
                      <a:blip r:embed="rId9"/>
                      <a:srcRect/>
                      <a:stretch>
                        <a:fillRect/>
                      </a:stretch>
                    </p:blipFill>
                    <p:spPr bwMode="auto">
                      <a:xfrm>
                        <a:off x="1130300" y="1511300"/>
                        <a:ext cx="3479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48486" name="TextBox 23"/>
          <p:cNvSpPr txBox="1">
            <a:spLocks noChangeArrowheads="1"/>
          </p:cNvSpPr>
          <p:nvPr/>
        </p:nvSpPr>
        <p:spPr bwMode="auto">
          <a:xfrm>
            <a:off x="5638800" y="2209800"/>
            <a:ext cx="2743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5" tIns="45707" rIns="91415" bIns="4570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Power of each component assuming single-sided spectrum</a:t>
            </a:r>
          </a:p>
        </p:txBody>
      </p:sp>
      <p:graphicFrame>
        <p:nvGraphicFramePr>
          <p:cNvPr id="148487" name="Object 5"/>
          <p:cNvGraphicFramePr>
            <a:graphicFrameLocks noChangeAspect="1"/>
          </p:cNvGraphicFramePr>
          <p:nvPr>
            <p:extLst>
              <p:ext uri="{D42A27DB-BD31-4B8C-83A1-F6EECF244321}">
                <p14:modId xmlns:p14="http://schemas.microsoft.com/office/powerpoint/2010/main" val="738974729"/>
              </p:ext>
            </p:extLst>
          </p:nvPr>
        </p:nvGraphicFramePr>
        <p:xfrm>
          <a:off x="1111250" y="2051050"/>
          <a:ext cx="2819400" cy="952500"/>
        </p:xfrm>
        <a:graphic>
          <a:graphicData uri="http://schemas.openxmlformats.org/presentationml/2006/ole">
            <mc:AlternateContent xmlns:mc="http://schemas.openxmlformats.org/markup-compatibility/2006">
              <mc:Choice xmlns:v="urn:schemas-microsoft-com:vml" Requires="v">
                <p:oleObj spid="_x0000_s432448" name="Equation" r:id="rId10" imgW="2819400" imgH="952500" progId="Equation.3">
                  <p:embed/>
                </p:oleObj>
              </mc:Choice>
              <mc:Fallback>
                <p:oleObj name="Equation" r:id="rId10" imgW="2819400" imgH="952500" progId="Equation.3">
                  <p:embed/>
                  <p:pic>
                    <p:nvPicPr>
                      <p:cNvPr id="0" name=""/>
                      <p:cNvPicPr>
                        <a:picLocks noChangeAspect="1" noChangeArrowheads="1"/>
                      </p:cNvPicPr>
                      <p:nvPr/>
                    </p:nvPicPr>
                    <p:blipFill>
                      <a:blip r:embed="rId11"/>
                      <a:srcRect/>
                      <a:stretch>
                        <a:fillRect/>
                      </a:stretch>
                    </p:blipFill>
                    <p:spPr bwMode="auto">
                      <a:xfrm>
                        <a:off x="1111250" y="2051050"/>
                        <a:ext cx="2819400" cy="952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48488" name="Object 6"/>
          <p:cNvGraphicFramePr>
            <a:graphicFrameLocks noChangeAspect="1"/>
          </p:cNvGraphicFramePr>
          <p:nvPr>
            <p:extLst>
              <p:ext uri="{D42A27DB-BD31-4B8C-83A1-F6EECF244321}">
                <p14:modId xmlns:p14="http://schemas.microsoft.com/office/powerpoint/2010/main" val="1002833821"/>
              </p:ext>
            </p:extLst>
          </p:nvPr>
        </p:nvGraphicFramePr>
        <p:xfrm>
          <a:off x="1149350" y="3111500"/>
          <a:ext cx="1409700" cy="431800"/>
        </p:xfrm>
        <a:graphic>
          <a:graphicData uri="http://schemas.openxmlformats.org/presentationml/2006/ole">
            <mc:AlternateContent xmlns:mc="http://schemas.openxmlformats.org/markup-compatibility/2006">
              <mc:Choice xmlns:v="urn:schemas-microsoft-com:vml" Requires="v">
                <p:oleObj spid="_x0000_s432449" name="Equation" r:id="rId12" imgW="1409700" imgH="431800" progId="Equation.3">
                  <p:embed/>
                </p:oleObj>
              </mc:Choice>
              <mc:Fallback>
                <p:oleObj name="Equation" r:id="rId12" imgW="1409700" imgH="431800" progId="Equation.3">
                  <p:embed/>
                  <p:pic>
                    <p:nvPicPr>
                      <p:cNvPr id="0" name=""/>
                      <p:cNvPicPr>
                        <a:picLocks noChangeAspect="1" noChangeArrowheads="1"/>
                      </p:cNvPicPr>
                      <p:nvPr/>
                    </p:nvPicPr>
                    <p:blipFill>
                      <a:blip r:embed="rId13"/>
                      <a:srcRect/>
                      <a:stretch>
                        <a:fillRect/>
                      </a:stretch>
                    </p:blipFill>
                    <p:spPr bwMode="auto">
                      <a:xfrm>
                        <a:off x="1149350" y="3111500"/>
                        <a:ext cx="1409700"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48489" name="TextBox 23"/>
          <p:cNvSpPr txBox="1">
            <a:spLocks noChangeArrowheads="1"/>
          </p:cNvSpPr>
          <p:nvPr/>
        </p:nvSpPr>
        <p:spPr bwMode="auto">
          <a:xfrm>
            <a:off x="5638800" y="3505200"/>
            <a:ext cx="2971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5" tIns="45707" rIns="91415" bIns="4570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To convert sequence of power at each </a:t>
            </a:r>
            <a:r>
              <a:rPr lang="en-US" sz="1200" i="1"/>
              <a:t>f</a:t>
            </a:r>
            <a:r>
              <a:rPr lang="en-US" sz="1200"/>
              <a:t> to power spectral density (PSD), divide by the </a:t>
            </a:r>
            <a:r>
              <a:rPr lang="en-US" sz="1200" i="1"/>
              <a:t>f</a:t>
            </a:r>
            <a:r>
              <a:rPr lang="en-US" sz="1200"/>
              <a:t> bin size (</a:t>
            </a:r>
            <a:r>
              <a:rPr lang="en-US" sz="1200" i="1"/>
              <a:t>F</a:t>
            </a:r>
            <a:r>
              <a:rPr lang="en-US" sz="1200" i="1" baseline="-25000"/>
              <a:t>s</a:t>
            </a:r>
            <a:r>
              <a:rPr lang="en-US" sz="1200" i="1"/>
              <a:t>/N</a:t>
            </a:r>
            <a:r>
              <a:rPr lang="en-US" sz="1200"/>
              <a:t>).</a:t>
            </a:r>
          </a:p>
        </p:txBody>
      </p:sp>
      <p:graphicFrame>
        <p:nvGraphicFramePr>
          <p:cNvPr id="148490" name="Object 7"/>
          <p:cNvGraphicFramePr>
            <a:graphicFrameLocks noChangeAspect="1"/>
          </p:cNvGraphicFramePr>
          <p:nvPr>
            <p:extLst>
              <p:ext uri="{D42A27DB-BD31-4B8C-83A1-F6EECF244321}">
                <p14:modId xmlns:p14="http://schemas.microsoft.com/office/powerpoint/2010/main" val="3944187973"/>
              </p:ext>
            </p:extLst>
          </p:nvPr>
        </p:nvGraphicFramePr>
        <p:xfrm>
          <a:off x="1047750" y="3486150"/>
          <a:ext cx="4025900" cy="825500"/>
        </p:xfrm>
        <a:graphic>
          <a:graphicData uri="http://schemas.openxmlformats.org/presentationml/2006/ole">
            <mc:AlternateContent xmlns:mc="http://schemas.openxmlformats.org/markup-compatibility/2006">
              <mc:Choice xmlns:v="urn:schemas-microsoft-com:vml" Requires="v">
                <p:oleObj spid="_x0000_s432450" name="Equation" r:id="rId14" imgW="4025900" imgH="825500" progId="Equation.3">
                  <p:embed/>
                </p:oleObj>
              </mc:Choice>
              <mc:Fallback>
                <p:oleObj name="Equation" r:id="rId14" imgW="4025900" imgH="825500" progId="Equation.3">
                  <p:embed/>
                  <p:pic>
                    <p:nvPicPr>
                      <p:cNvPr id="0" name=""/>
                      <p:cNvPicPr>
                        <a:picLocks noChangeAspect="1" noChangeArrowheads="1"/>
                      </p:cNvPicPr>
                      <p:nvPr/>
                    </p:nvPicPr>
                    <p:blipFill>
                      <a:blip r:embed="rId15"/>
                      <a:srcRect/>
                      <a:stretch>
                        <a:fillRect/>
                      </a:stretch>
                    </p:blipFill>
                    <p:spPr bwMode="auto">
                      <a:xfrm>
                        <a:off x="1047750" y="3486150"/>
                        <a:ext cx="402590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48491" name="TextBox 23"/>
          <p:cNvSpPr txBox="1">
            <a:spLocks noChangeArrowheads="1"/>
          </p:cNvSpPr>
          <p:nvPr/>
        </p:nvSpPr>
        <p:spPr bwMode="auto">
          <a:xfrm>
            <a:off x="5638800" y="3124200"/>
            <a:ext cx="11430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5" tIns="45707" rIns="91415" bIns="4570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Frequency</a:t>
            </a:r>
          </a:p>
        </p:txBody>
      </p:sp>
      <p:sp>
        <p:nvSpPr>
          <p:cNvPr id="148492" name="Line 13"/>
          <p:cNvSpPr>
            <a:spLocks noChangeShapeType="1"/>
          </p:cNvSpPr>
          <p:nvPr/>
        </p:nvSpPr>
        <p:spPr bwMode="auto">
          <a:xfrm>
            <a:off x="2743200" y="3276600"/>
            <a:ext cx="2895600" cy="0"/>
          </a:xfrm>
          <a:prstGeom prst="line">
            <a:avLst/>
          </a:prstGeom>
          <a:noFill/>
          <a:ln w="9525">
            <a:solidFill>
              <a:schemeClr val="tx1"/>
            </a:solidFill>
            <a:round/>
            <a:headEnd type="arrow" w="med" len="med"/>
            <a:tailEnd/>
          </a:ln>
          <a:extLst>
            <a:ext uri="{909E8E84-426E-40dd-AFC4-6F175D3DCCD1}">
              <a14:hiddenFill xmlns:a14="http://schemas.microsoft.com/office/drawing/2010/main">
                <a:noFill/>
              </a14:hiddenFill>
            </a:ext>
          </a:extLst>
        </p:spPr>
        <p:txBody>
          <a:bodyPr wrap="none" lIns="91415" tIns="45707" rIns="91415" bIns="45707" anchor="ctr"/>
          <a:lstStyle/>
          <a:p>
            <a:endParaRPr lang="en-US"/>
          </a:p>
        </p:txBody>
      </p:sp>
      <p:graphicFrame>
        <p:nvGraphicFramePr>
          <p:cNvPr id="148493" name="Object 8"/>
          <p:cNvGraphicFramePr>
            <a:graphicFrameLocks noChangeAspect="1"/>
          </p:cNvGraphicFramePr>
          <p:nvPr>
            <p:extLst>
              <p:ext uri="{D42A27DB-BD31-4B8C-83A1-F6EECF244321}">
                <p14:modId xmlns:p14="http://schemas.microsoft.com/office/powerpoint/2010/main" val="3746086037"/>
              </p:ext>
            </p:extLst>
          </p:nvPr>
        </p:nvGraphicFramePr>
        <p:xfrm>
          <a:off x="1060450" y="4254500"/>
          <a:ext cx="1308100" cy="457200"/>
        </p:xfrm>
        <a:graphic>
          <a:graphicData uri="http://schemas.openxmlformats.org/presentationml/2006/ole">
            <mc:AlternateContent xmlns:mc="http://schemas.openxmlformats.org/markup-compatibility/2006">
              <mc:Choice xmlns:v="urn:schemas-microsoft-com:vml" Requires="v">
                <p:oleObj spid="_x0000_s432451" name="Equation" r:id="rId16" imgW="1308100" imgH="457200" progId="Equation.3">
                  <p:embed/>
                </p:oleObj>
              </mc:Choice>
              <mc:Fallback>
                <p:oleObj name="Equation" r:id="rId16" imgW="1308100" imgH="457200" progId="Equation.3">
                  <p:embed/>
                  <p:pic>
                    <p:nvPicPr>
                      <p:cNvPr id="0" name=""/>
                      <p:cNvPicPr>
                        <a:picLocks noChangeAspect="1" noChangeArrowheads="1"/>
                      </p:cNvPicPr>
                      <p:nvPr/>
                    </p:nvPicPr>
                    <p:blipFill>
                      <a:blip r:embed="rId17"/>
                      <a:srcRect/>
                      <a:stretch>
                        <a:fillRect/>
                      </a:stretch>
                    </p:blipFill>
                    <p:spPr bwMode="auto">
                      <a:xfrm>
                        <a:off x="1060450" y="4254500"/>
                        <a:ext cx="13081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48494" name="Object 9"/>
          <p:cNvGraphicFramePr>
            <a:graphicFrameLocks noChangeAspect="1"/>
          </p:cNvGraphicFramePr>
          <p:nvPr>
            <p:extLst>
              <p:ext uri="{D42A27DB-BD31-4B8C-83A1-F6EECF244321}">
                <p14:modId xmlns:p14="http://schemas.microsoft.com/office/powerpoint/2010/main" val="4088444381"/>
              </p:ext>
            </p:extLst>
          </p:nvPr>
        </p:nvGraphicFramePr>
        <p:xfrm>
          <a:off x="1022350" y="4870450"/>
          <a:ext cx="3454400" cy="1054100"/>
        </p:xfrm>
        <a:graphic>
          <a:graphicData uri="http://schemas.openxmlformats.org/presentationml/2006/ole">
            <mc:AlternateContent xmlns:mc="http://schemas.openxmlformats.org/markup-compatibility/2006">
              <mc:Choice xmlns:v="urn:schemas-microsoft-com:vml" Requires="v">
                <p:oleObj spid="_x0000_s432452" name="Equation" r:id="rId18" imgW="3454400" imgH="1054100" progId="Equation.3">
                  <p:embed/>
                </p:oleObj>
              </mc:Choice>
              <mc:Fallback>
                <p:oleObj name="Equation" r:id="rId18" imgW="3454400" imgH="1054100" progId="Equation.3">
                  <p:embed/>
                  <p:pic>
                    <p:nvPicPr>
                      <p:cNvPr id="0" name=""/>
                      <p:cNvPicPr>
                        <a:picLocks noChangeAspect="1" noChangeArrowheads="1"/>
                      </p:cNvPicPr>
                      <p:nvPr/>
                    </p:nvPicPr>
                    <p:blipFill>
                      <a:blip r:embed="rId19"/>
                      <a:srcRect/>
                      <a:stretch>
                        <a:fillRect/>
                      </a:stretch>
                    </p:blipFill>
                    <p:spPr bwMode="auto">
                      <a:xfrm>
                        <a:off x="1022350" y="4870450"/>
                        <a:ext cx="3454400" cy="1054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48495" name="Object 10"/>
          <p:cNvGraphicFramePr>
            <a:graphicFrameLocks noChangeAspect="1"/>
          </p:cNvGraphicFramePr>
          <p:nvPr>
            <p:extLst>
              <p:ext uri="{D42A27DB-BD31-4B8C-83A1-F6EECF244321}">
                <p14:modId xmlns:p14="http://schemas.microsoft.com/office/powerpoint/2010/main" val="3383724130"/>
              </p:ext>
            </p:extLst>
          </p:nvPr>
        </p:nvGraphicFramePr>
        <p:xfrm>
          <a:off x="6007100" y="5168900"/>
          <a:ext cx="1143000" cy="457200"/>
        </p:xfrm>
        <a:graphic>
          <a:graphicData uri="http://schemas.openxmlformats.org/presentationml/2006/ole">
            <mc:AlternateContent xmlns:mc="http://schemas.openxmlformats.org/markup-compatibility/2006">
              <mc:Choice xmlns:v="urn:schemas-microsoft-com:vml" Requires="v">
                <p:oleObj spid="_x0000_s432453" name="Equation" r:id="rId20" imgW="1143000" imgH="457200" progId="Equation.3">
                  <p:embed/>
                </p:oleObj>
              </mc:Choice>
              <mc:Fallback>
                <p:oleObj name="Equation" r:id="rId20" imgW="1143000" imgH="457200" progId="Equation.3">
                  <p:embed/>
                  <p:pic>
                    <p:nvPicPr>
                      <p:cNvPr id="0" name=""/>
                      <p:cNvPicPr>
                        <a:picLocks noChangeAspect="1" noChangeArrowheads="1"/>
                      </p:cNvPicPr>
                      <p:nvPr/>
                    </p:nvPicPr>
                    <p:blipFill>
                      <a:blip r:embed="rId21"/>
                      <a:srcRect/>
                      <a:stretch>
                        <a:fillRect/>
                      </a:stretch>
                    </p:blipFill>
                    <p:spPr bwMode="auto">
                      <a:xfrm>
                        <a:off x="6007100" y="5168900"/>
                        <a:ext cx="1143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48496" name="TextBox 23"/>
          <p:cNvSpPr txBox="1">
            <a:spLocks noChangeArrowheads="1"/>
          </p:cNvSpPr>
          <p:nvPr/>
        </p:nvSpPr>
        <p:spPr bwMode="auto">
          <a:xfrm>
            <a:off x="5638800" y="4800600"/>
            <a:ext cx="2971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5" tIns="45707" rIns="91415" bIns="4570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u="sng"/>
              <a:t>Final step to calculate EDR</a:t>
            </a:r>
            <a:endParaRPr lang="en-US" sz="1200"/>
          </a:p>
        </p:txBody>
      </p:sp>
      <p:pic>
        <p:nvPicPr>
          <p:cNvPr id="148497" name="Picture 7"/>
          <p:cNvPicPr>
            <a:picLocks noChangeAspect="1" noChangeArrowheads="1"/>
          </p:cNvPicPr>
          <p:nvPr/>
        </p:nvPicPr>
        <p:blipFill>
          <a:blip r:embed="rId22">
            <a:extLst>
              <a:ext uri="{28A0092B-C50C-407E-A947-70E740481C1C}">
                <a14:useLocalDpi xmlns:a14="http://schemas.microsoft.com/office/drawing/2010/main" val="0"/>
              </a:ext>
            </a:extLst>
          </a:blip>
          <a:srcRect t="18750" b="75000"/>
          <a:stretch>
            <a:fillRect/>
          </a:stretch>
        </p:blipFill>
        <p:spPr bwMode="auto">
          <a:xfrm>
            <a:off x="0" y="66294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98" name="Picture 3"/>
          <p:cNvPicPr>
            <a:picLocks noChangeAspect="1" noChangeArrowheads="1"/>
          </p:cNvPicPr>
          <p:nvPr/>
        </p:nvPicPr>
        <p:blipFill>
          <a:blip r:embed="rId22">
            <a:extLst>
              <a:ext uri="{28A0092B-C50C-407E-A947-70E740481C1C}">
                <a14:useLocalDpi xmlns:a14="http://schemas.microsoft.com/office/drawing/2010/main" val="0"/>
              </a:ext>
            </a:extLst>
          </a:blip>
          <a:srcRect b="75000"/>
          <a:stretch>
            <a:fillRect/>
          </a:stretch>
        </p:blipFill>
        <p:spPr bwMode="auto">
          <a:xfrm>
            <a:off x="0" y="0"/>
            <a:ext cx="91440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99" name="Freeform 20"/>
          <p:cNvSpPr>
            <a:spLocks/>
          </p:cNvSpPr>
          <p:nvPr/>
        </p:nvSpPr>
        <p:spPr bwMode="auto">
          <a:xfrm>
            <a:off x="3238500" y="5670550"/>
            <a:ext cx="2730500" cy="649288"/>
          </a:xfrm>
          <a:custGeom>
            <a:avLst/>
            <a:gdLst>
              <a:gd name="T0" fmla="*/ 0 w 1720"/>
              <a:gd name="T1" fmla="*/ 2147483647 h 409"/>
              <a:gd name="T2" fmla="*/ 2147483647 w 1720"/>
              <a:gd name="T3" fmla="*/ 2147483647 h 409"/>
              <a:gd name="T4" fmla="*/ 2147483647 w 1720"/>
              <a:gd name="T5" fmla="*/ 0 h 409"/>
              <a:gd name="T6" fmla="*/ 0 60000 65536"/>
              <a:gd name="T7" fmla="*/ 0 60000 65536"/>
              <a:gd name="T8" fmla="*/ 0 60000 65536"/>
              <a:gd name="T9" fmla="*/ 0 w 1720"/>
              <a:gd name="T10" fmla="*/ 0 h 409"/>
              <a:gd name="T11" fmla="*/ 1720 w 1720"/>
              <a:gd name="T12" fmla="*/ 409 h 409"/>
            </a:gdLst>
            <a:ahLst/>
            <a:cxnLst>
              <a:cxn ang="T6">
                <a:pos x="T0" y="T1"/>
              </a:cxn>
              <a:cxn ang="T7">
                <a:pos x="T2" y="T3"/>
              </a:cxn>
              <a:cxn ang="T8">
                <a:pos x="T4" y="T5"/>
              </a:cxn>
            </a:cxnLst>
            <a:rect l="T9" t="T10" r="T11" b="T12"/>
            <a:pathLst>
              <a:path w="1720" h="409">
                <a:moveTo>
                  <a:pt x="0" y="172"/>
                </a:moveTo>
                <a:cubicBezTo>
                  <a:pt x="328" y="290"/>
                  <a:pt x="657" y="409"/>
                  <a:pt x="944" y="380"/>
                </a:cubicBezTo>
                <a:cubicBezTo>
                  <a:pt x="1231" y="351"/>
                  <a:pt x="1475" y="175"/>
                  <a:pt x="1720" y="0"/>
                </a:cubicBezTo>
              </a:path>
            </a:pathLst>
          </a:custGeom>
          <a:noFill/>
          <a:ln w="12700">
            <a:solidFill>
              <a:srgbClr val="FF0000"/>
            </a:solidFill>
            <a:round/>
            <a:headEnd/>
            <a:tailEnd type="arrow" w="med" len="med"/>
          </a:ln>
          <a:extLst>
            <a:ext uri="{909E8E84-426E-40dd-AFC4-6F175D3DCCD1}">
              <a14:hiddenFill xmlns:a14="http://schemas.microsoft.com/office/drawing/2010/main">
                <a:solidFill>
                  <a:srgbClr val="FFFFFF"/>
                </a:solidFill>
              </a14:hiddenFill>
            </a:ext>
          </a:extLst>
        </p:spPr>
        <p:txBody>
          <a:bodyPr wrap="none" lIns="91415" tIns="45707" rIns="91415" bIns="45707" anchor="ctr"/>
          <a:lstStyle/>
          <a:p>
            <a:endParaRPr lang="en-US"/>
          </a:p>
        </p:txBody>
      </p:sp>
    </p:spTree>
    <p:extLst>
      <p:ext uri="{BB962C8B-B14F-4D97-AF65-F5344CB8AC3E}">
        <p14:creationId xmlns:p14="http://schemas.microsoft.com/office/powerpoint/2010/main" val="3621182566"/>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64" descr="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000" y="1290638"/>
            <a:ext cx="75342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38" name="Picture 28"/>
          <p:cNvPicPr>
            <a:picLocks noChangeAspect="1" noChangeArrowheads="1"/>
          </p:cNvPicPr>
          <p:nvPr/>
        </p:nvPicPr>
        <p:blipFill>
          <a:blip r:embed="rId3">
            <a:extLst>
              <a:ext uri="{28A0092B-C50C-407E-A947-70E740481C1C}">
                <a14:useLocalDpi xmlns:a14="http://schemas.microsoft.com/office/drawing/2010/main" val="0"/>
              </a:ext>
            </a:extLst>
          </a:blip>
          <a:srcRect b="75000"/>
          <a:stretch>
            <a:fillRect/>
          </a:stretch>
        </p:blipFill>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39" name="Picture 29"/>
          <p:cNvPicPr>
            <a:picLocks noChangeAspect="1" noChangeArrowheads="1"/>
          </p:cNvPicPr>
          <p:nvPr/>
        </p:nvPicPr>
        <p:blipFill>
          <a:blip r:embed="rId3">
            <a:extLst>
              <a:ext uri="{28A0092B-C50C-407E-A947-70E740481C1C}">
                <a14:useLocalDpi xmlns:a14="http://schemas.microsoft.com/office/drawing/2010/main" val="0"/>
              </a:ext>
            </a:extLst>
          </a:blip>
          <a:srcRect t="18750" b="75000"/>
          <a:stretch>
            <a:fillRect/>
          </a:stretch>
        </p:blipFill>
        <p:spPr bwMode="auto">
          <a:xfrm>
            <a:off x="0" y="66294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0" name="TextBox 1"/>
          <p:cNvSpPr txBox="1">
            <a:spLocks noChangeArrowheads="1"/>
          </p:cNvSpPr>
          <p:nvPr/>
        </p:nvSpPr>
        <p:spPr bwMode="auto">
          <a:xfrm>
            <a:off x="995363" y="4529138"/>
            <a:ext cx="70183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smtClean="0"/>
              <a:t>RR (1-3h </a:t>
            </a:r>
            <a:r>
              <a:rPr lang="en-US" sz="1800" dirty="0" err="1" smtClean="0"/>
              <a:t>fcst</a:t>
            </a:r>
            <a:r>
              <a:rPr lang="en-US" sz="1800" dirty="0" smtClean="0"/>
              <a:t>), RTFDDA (6h)</a:t>
            </a:r>
          </a:p>
          <a:p>
            <a:r>
              <a:rPr lang="en-US" sz="1800" dirty="0" smtClean="0"/>
              <a:t>Larger </a:t>
            </a:r>
            <a:r>
              <a:rPr lang="en-US" sz="1800" dirty="0"/>
              <a:t>reference obs. space-time window = larger </a:t>
            </a:r>
            <a:r>
              <a:rPr lang="en-US" sz="1800" dirty="0" err="1"/>
              <a:t>ob</a:t>
            </a:r>
            <a:r>
              <a:rPr lang="en-US" sz="1800" dirty="0"/>
              <a:t> error stats</a:t>
            </a:r>
            <a:r>
              <a:rPr lang="en-US" sz="1800" dirty="0" smtClean="0"/>
              <a:t>.</a:t>
            </a:r>
            <a:endParaRPr lang="en-US" sz="1800" dirty="0"/>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idx="4294967295"/>
          </p:nvPr>
        </p:nvSpPr>
        <p:spPr>
          <a:xfrm>
            <a:off x="722313" y="4406900"/>
            <a:ext cx="7772400" cy="1362075"/>
          </a:xfrm>
        </p:spPr>
        <p:txBody>
          <a:bodyPr lIns="91440" tIns="45720" rIns="91440" bIns="45720" anchor="t"/>
          <a:lstStyle/>
          <a:p>
            <a:pPr algn="l"/>
            <a:r>
              <a:rPr lang="en-US" sz="3600" b="1">
                <a:solidFill>
                  <a:srgbClr val="0070C0"/>
                </a:solidFill>
                <a:latin typeface="Arial" charset="0"/>
                <a:ea typeface="ＭＳ Ｐゴシック" charset="0"/>
                <a:cs typeface="ＭＳ Ｐゴシック" charset="0"/>
              </a:rPr>
              <a:t>Background</a:t>
            </a:r>
          </a:p>
        </p:txBody>
      </p:sp>
      <p:sp>
        <p:nvSpPr>
          <p:cNvPr id="46082" name="Slide Number Placeholder 3"/>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30CC7B55-79D6-5A4E-834A-54071D03920E}" type="slidenum">
              <a:rPr lang="en-US" sz="1400"/>
              <a:pPr algn="r" eaLnBrk="1" hangingPunct="1"/>
              <a:t>11</a:t>
            </a:fld>
            <a:endParaRPr lang="en-US" sz="1400"/>
          </a:p>
        </p:txBody>
      </p:sp>
      <p:pic>
        <p:nvPicPr>
          <p:cNvPr id="4608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 y="-333375"/>
            <a:ext cx="9144001" cy="715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 Box 5"/>
          <p:cNvSpPr txBox="1">
            <a:spLocks noChangeArrowheads="1"/>
          </p:cNvSpPr>
          <p:nvPr/>
        </p:nvSpPr>
        <p:spPr bwMode="auto">
          <a:xfrm>
            <a:off x="4076700" y="4741863"/>
            <a:ext cx="4235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chemeClr val="bg1"/>
                </a:solidFill>
              </a:rPr>
              <a:t>Note:  Over 100 daily soundings from</a:t>
            </a:r>
          </a:p>
          <a:p>
            <a:pPr eaLnBrk="1" hangingPunct="1"/>
            <a:r>
              <a:rPr lang="en-US" sz="1800" b="1">
                <a:solidFill>
                  <a:schemeClr val="bg1"/>
                </a:solidFill>
              </a:rPr>
              <a:t>LGA, JFK, EWR</a:t>
            </a:r>
          </a:p>
        </p:txBody>
      </p:sp>
    </p:spTree>
    <p:extLst>
      <p:ext uri="{BB962C8B-B14F-4D97-AF65-F5344CB8AC3E}">
        <p14:creationId xmlns:p14="http://schemas.microsoft.com/office/powerpoint/2010/main" val="188977186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9682" name="Text Box 4"/>
          <p:cNvSpPr txBox="1">
            <a:spLocks noChangeArrowheads="1"/>
          </p:cNvSpPr>
          <p:nvPr/>
        </p:nvSpPr>
        <p:spPr bwMode="auto">
          <a:xfrm>
            <a:off x="381000" y="1828800"/>
            <a:ext cx="739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5" tIns="45707" rIns="91415" bIns="4570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
                <a:srgbClr val="0066CC"/>
              </a:buClr>
              <a:buFont typeface="Wingdings" charset="0"/>
              <a:buNone/>
            </a:pPr>
            <a:endParaRPr lang="en-US" sz="1400">
              <a:solidFill>
                <a:schemeClr val="tx2"/>
              </a:solidFill>
            </a:endParaRPr>
          </a:p>
        </p:txBody>
      </p:sp>
      <p:pic>
        <p:nvPicPr>
          <p:cNvPr id="199683" name="Picture 58" descr="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9388" y="1171575"/>
            <a:ext cx="5821362" cy="503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Box 1"/>
          <p:cNvSpPr txBox="1">
            <a:spLocks noChangeArrowheads="1"/>
          </p:cNvSpPr>
          <p:nvPr/>
        </p:nvSpPr>
        <p:spPr bwMode="auto">
          <a:xfrm>
            <a:off x="1838325" y="630238"/>
            <a:ext cx="53038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solidFill>
                  <a:schemeClr val="bg1"/>
                </a:solidFill>
              </a:rPr>
              <a:t>Using a skew-T to visualize TAMDAR </a:t>
            </a:r>
            <a:r>
              <a:rPr lang="ja-JP" altLang="en-US" sz="1800">
                <a:solidFill>
                  <a:schemeClr val="bg1"/>
                </a:solidFill>
              </a:rPr>
              <a:t>“</a:t>
            </a:r>
            <a:r>
              <a:rPr lang="en-US" sz="1800">
                <a:solidFill>
                  <a:schemeClr val="bg1"/>
                </a:solidFill>
              </a:rPr>
              <a:t>soundings</a:t>
            </a:r>
            <a:r>
              <a:rPr lang="ja-JP" altLang="en-US" sz="1800">
                <a:solidFill>
                  <a:schemeClr val="bg1"/>
                </a:solidFill>
              </a:rPr>
              <a:t>”</a:t>
            </a:r>
            <a:r>
              <a:rPr lang="en-US" sz="1800">
                <a:solidFill>
                  <a:schemeClr val="bg1"/>
                </a:solidFill>
              </a:rPr>
              <a:t> </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2" descr="Mexico_1w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0" name="Text Box 6"/>
          <p:cNvSpPr txBox="1">
            <a:spLocks noChangeArrowheads="1"/>
          </p:cNvSpPr>
          <p:nvPr/>
        </p:nvSpPr>
        <p:spPr bwMode="auto">
          <a:xfrm>
            <a:off x="500063" y="5926138"/>
            <a:ext cx="8104187"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3363" indent="-2333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Clr>
                <a:srgbClr val="779FDF"/>
              </a:buClr>
              <a:buSzPct val="75000"/>
              <a:buFont typeface="Wingdings" charset="0"/>
              <a:buNone/>
            </a:pPr>
            <a:r>
              <a:rPr lang="en-US" sz="2000" dirty="0" smtClean="0">
                <a:solidFill>
                  <a:schemeClr val="bg1"/>
                </a:solidFill>
                <a:latin typeface="Arial Black" charset="0"/>
              </a:rPr>
              <a:t>TAMDAR </a:t>
            </a:r>
            <a:r>
              <a:rPr lang="en-US" sz="2000" dirty="0">
                <a:solidFill>
                  <a:schemeClr val="bg1"/>
                </a:solidFill>
                <a:latin typeface="Arial Black" charset="0"/>
              </a:rPr>
              <a:t>coverage in Mexico</a:t>
            </a:r>
          </a:p>
          <a:p>
            <a:pPr eaLnBrk="1" hangingPunct="1">
              <a:spcBef>
                <a:spcPct val="50000"/>
              </a:spcBef>
              <a:buClr>
                <a:srgbClr val="779FDF"/>
              </a:buClr>
              <a:buSzPct val="75000"/>
              <a:buFont typeface="Wingdings" charset="0"/>
              <a:buNone/>
            </a:pPr>
            <a:endParaRPr lang="en-US" sz="2000" dirty="0">
              <a:solidFill>
                <a:schemeClr val="bg1"/>
              </a:solidFill>
              <a:latin typeface="Arial Black" charset="0"/>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7874" name="Text Box 6"/>
          <p:cNvSpPr txBox="1">
            <a:spLocks noChangeArrowheads="1"/>
          </p:cNvSpPr>
          <p:nvPr/>
        </p:nvSpPr>
        <p:spPr bwMode="auto">
          <a:xfrm>
            <a:off x="1212850" y="5926138"/>
            <a:ext cx="73914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3363" indent="-2333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buClr>
                <a:srgbClr val="779FDF"/>
              </a:buClr>
              <a:buSzPct val="75000"/>
              <a:buFont typeface="Wingdings" charset="0"/>
              <a:buNone/>
            </a:pPr>
            <a:r>
              <a:rPr lang="en-US" sz="2000" dirty="0" smtClean="0">
                <a:solidFill>
                  <a:schemeClr val="bg1"/>
                </a:solidFill>
                <a:latin typeface="Arial Black" charset="0"/>
              </a:rPr>
              <a:t>TAMDAR in </a:t>
            </a:r>
            <a:r>
              <a:rPr lang="en-US" sz="2000" dirty="0">
                <a:solidFill>
                  <a:schemeClr val="bg1"/>
                </a:solidFill>
                <a:latin typeface="Arial Black" charset="0"/>
              </a:rPr>
              <a:t>Alaska</a:t>
            </a:r>
          </a:p>
          <a:p>
            <a:pPr algn="r" eaLnBrk="1" hangingPunct="1">
              <a:spcBef>
                <a:spcPct val="50000"/>
              </a:spcBef>
              <a:buClr>
                <a:srgbClr val="779FDF"/>
              </a:buClr>
              <a:buSzPct val="75000"/>
              <a:buFont typeface="Wingdings" charset="0"/>
              <a:buNone/>
            </a:pPr>
            <a:endParaRPr lang="en-US" sz="2000" dirty="0">
              <a:solidFill>
                <a:schemeClr val="bg1"/>
              </a:solidFill>
              <a:latin typeface="Arial Black" charset="0"/>
            </a:endParaRPr>
          </a:p>
        </p:txBody>
      </p:sp>
      <p:pic>
        <p:nvPicPr>
          <p:cNvPr id="2" name="Picture 1" descr="Screen shot 2011-08-22 at 7.53.5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210" y="0"/>
            <a:ext cx="5975350" cy="5340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eaLnBrk="0" hangingPunct="0"/>
            <a:endParaRPr lang="en-US" sz="1800"/>
          </a:p>
        </p:txBody>
      </p:sp>
      <p:sp>
        <p:nvSpPr>
          <p:cNvPr id="211970" name="Text Box 5"/>
          <p:cNvSpPr txBox="1">
            <a:spLocks noChangeArrowheads="1"/>
          </p:cNvSpPr>
          <p:nvPr/>
        </p:nvSpPr>
        <p:spPr bwMode="auto">
          <a:xfrm>
            <a:off x="544513" y="1152525"/>
            <a:ext cx="79263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3363" indent="-2333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Clr>
                <a:srgbClr val="779FDF"/>
              </a:buClr>
              <a:buSzPct val="75000"/>
              <a:buFont typeface="Wingdings" charset="0"/>
              <a:buNone/>
            </a:pPr>
            <a:r>
              <a:rPr lang="en-US" sz="2000">
                <a:solidFill>
                  <a:schemeClr val="bg1"/>
                </a:solidFill>
                <a:latin typeface="Arial Black" charset="0"/>
              </a:rPr>
              <a:t>Archived tracking and conditions data</a:t>
            </a:r>
          </a:p>
        </p:txBody>
      </p:sp>
      <p:pic>
        <p:nvPicPr>
          <p:cNvPr id="211971" name="Picture 4" descr="CitationDown"/>
          <p:cNvPicPr>
            <a:picLocks noChangeAspect="1" noChangeArrowheads="1"/>
          </p:cNvPicPr>
          <p:nvPr/>
        </p:nvPicPr>
        <p:blipFill>
          <a:blip r:embed="rId3">
            <a:extLst>
              <a:ext uri="{28A0092B-C50C-407E-A947-70E740481C1C}">
                <a14:useLocalDpi xmlns:a14="http://schemas.microsoft.com/office/drawing/2010/main" val="0"/>
              </a:ext>
            </a:extLst>
          </a:blip>
          <a:srcRect l="1091" t="15424" r="525" b="11720"/>
          <a:stretch>
            <a:fillRect/>
          </a:stretch>
        </p:blipFill>
        <p:spPr bwMode="auto">
          <a:xfrm>
            <a:off x="646113" y="1878013"/>
            <a:ext cx="8012112" cy="497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5"/>
          <p:cNvSpPr txBox="1">
            <a:spLocks noChangeArrowheads="1"/>
          </p:cNvSpPr>
          <p:nvPr/>
        </p:nvSpPr>
        <p:spPr bwMode="auto">
          <a:xfrm>
            <a:off x="511175" y="5067300"/>
            <a:ext cx="3233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rPr>
              <a:t>UND Citation research aircraft</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4018" name="Picture 1" descr="Picture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775" y="214313"/>
            <a:ext cx="8582025" cy="654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19" name="Text Box 6"/>
          <p:cNvSpPr txBox="1">
            <a:spLocks noChangeArrowheads="1"/>
          </p:cNvSpPr>
          <p:nvPr/>
        </p:nvSpPr>
        <p:spPr bwMode="auto">
          <a:xfrm>
            <a:off x="3794125" y="5926138"/>
            <a:ext cx="40386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3363" indent="-2333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buClr>
                <a:srgbClr val="779FDF"/>
              </a:buClr>
              <a:buSzPct val="75000"/>
              <a:buFont typeface="Wingdings" charset="0"/>
              <a:buNone/>
            </a:pPr>
            <a:r>
              <a:rPr lang="en-US" sz="2000">
                <a:solidFill>
                  <a:schemeClr val="bg1"/>
                </a:solidFill>
                <a:latin typeface="Arial Black" charset="0"/>
              </a:rPr>
              <a:t>TAMDAR winds</a:t>
            </a:r>
          </a:p>
          <a:p>
            <a:pPr eaLnBrk="1" hangingPunct="1">
              <a:spcBef>
                <a:spcPct val="50000"/>
              </a:spcBef>
              <a:buClr>
                <a:srgbClr val="779FDF"/>
              </a:buClr>
              <a:buSzPct val="75000"/>
              <a:buFont typeface="Wingdings" charset="0"/>
              <a:buNone/>
            </a:pPr>
            <a:endParaRPr lang="en-US" sz="2000">
              <a:solidFill>
                <a:schemeClr val="bg1"/>
              </a:solidFill>
              <a:latin typeface="Arial Black" charset="0"/>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8" descr="Plot 20.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47800"/>
            <a:ext cx="4483100" cy="422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6" name="Picture 3"/>
          <p:cNvPicPr>
            <a:picLocks noChangeAspect="1" noChangeArrowheads="1"/>
          </p:cNvPicPr>
          <p:nvPr/>
        </p:nvPicPr>
        <p:blipFill>
          <a:blip r:embed="rId4">
            <a:extLst>
              <a:ext uri="{28A0092B-C50C-407E-A947-70E740481C1C}">
                <a14:useLocalDpi xmlns:a14="http://schemas.microsoft.com/office/drawing/2010/main" val="0"/>
              </a:ext>
            </a:extLst>
          </a:blip>
          <a:srcRect t="18750" b="75000"/>
          <a:stretch>
            <a:fillRect/>
          </a:stretch>
        </p:blipFill>
        <p:spPr bwMode="auto">
          <a:xfrm>
            <a:off x="0" y="66294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2"/>
          <p:cNvPicPr>
            <a:picLocks noChangeAspect="1" noChangeArrowheads="1"/>
          </p:cNvPicPr>
          <p:nvPr/>
        </p:nvPicPr>
        <p:blipFill>
          <a:blip r:embed="rId4">
            <a:extLst>
              <a:ext uri="{28A0092B-C50C-407E-A947-70E740481C1C}">
                <a14:useLocalDpi xmlns:a14="http://schemas.microsoft.com/office/drawing/2010/main" val="0"/>
              </a:ext>
            </a:extLst>
          </a:blip>
          <a:srcRect b="75000"/>
          <a:stretch>
            <a:fillRect/>
          </a:stretch>
        </p:blipFill>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Box 8"/>
          <p:cNvSpPr txBox="1">
            <a:spLocks noChangeArrowheads="1"/>
          </p:cNvSpPr>
          <p:nvPr/>
        </p:nvSpPr>
        <p:spPr bwMode="auto">
          <a:xfrm>
            <a:off x="5080000" y="1651000"/>
            <a:ext cx="3200400" cy="190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dirty="0"/>
              <a:t>Chart of improvements in forecast skill of the experimental (with TAMDAR) over the control (without TAMDAR).  All forecasts were verified using RAOBs as "truth".</a:t>
            </a:r>
          </a:p>
          <a:p>
            <a:pPr eaLnBrk="1" hangingPunct="1"/>
            <a:endParaRPr lang="en-US" sz="1000" b="1" dirty="0">
              <a:solidFill>
                <a:srgbClr val="0000CC"/>
              </a:solidFill>
            </a:endParaRPr>
          </a:p>
          <a:p>
            <a:pPr eaLnBrk="1" hangingPunct="1"/>
            <a:endParaRPr lang="en-US" sz="1000" b="1" dirty="0">
              <a:solidFill>
                <a:srgbClr val="0000CC"/>
              </a:solidFill>
            </a:endParaRPr>
          </a:p>
          <a:p>
            <a:pPr eaLnBrk="1" hangingPunct="1"/>
            <a:r>
              <a:rPr lang="en-US" sz="1000" b="1" dirty="0">
                <a:solidFill>
                  <a:srgbClr val="0000CC"/>
                </a:solidFill>
              </a:rPr>
              <a:t>NCAR's 3DVAR MM5/WRF</a:t>
            </a:r>
          </a:p>
          <a:p>
            <a:pPr eaLnBrk="1" hangingPunct="1"/>
            <a:endParaRPr lang="en-US" sz="1000" b="1" dirty="0"/>
          </a:p>
          <a:p>
            <a:pPr eaLnBrk="1" hangingPunct="1"/>
            <a:r>
              <a:rPr lang="en-US" sz="1000" b="1" dirty="0" smtClean="0">
                <a:solidFill>
                  <a:srgbClr val="9933CC"/>
                </a:solidFill>
              </a:rPr>
              <a:t>NOAA GSD RUC</a:t>
            </a:r>
          </a:p>
          <a:p>
            <a:pPr eaLnBrk="1" hangingPunct="1"/>
            <a:endParaRPr lang="en-US" sz="1000" b="1" dirty="0"/>
          </a:p>
          <a:p>
            <a:endParaRPr lang="en-US" sz="1000" dirty="0" smtClean="0"/>
          </a:p>
        </p:txBody>
      </p:sp>
      <p:sp>
        <p:nvSpPr>
          <p:cNvPr id="52229" name="Text Box 10"/>
          <p:cNvSpPr txBox="1">
            <a:spLocks noChangeArrowheads="1"/>
          </p:cNvSpPr>
          <p:nvPr/>
        </p:nvSpPr>
        <p:spPr bwMode="auto">
          <a:xfrm>
            <a:off x="8763000" y="6019800"/>
            <a:ext cx="390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88C68CB-3DA8-AB41-B374-E219832A1CC8}" type="slidenum">
              <a:rPr lang="en-US" sz="1200">
                <a:latin typeface="Arial Black" charset="0"/>
              </a:rPr>
              <a:pPr eaLnBrk="1" hangingPunct="1"/>
              <a:t>17</a:t>
            </a:fld>
            <a:endParaRPr lang="en-US" sz="1200">
              <a:latin typeface="Arial Black" charset="0"/>
            </a:endParaRPr>
          </a:p>
        </p:txBody>
      </p:sp>
      <p:pic>
        <p:nvPicPr>
          <p:cNvPr id="52230" name="Picture 7" descr="indexHeader"/>
          <p:cNvPicPr>
            <a:picLocks noChangeAspect="1" noChangeArrowheads="1"/>
          </p:cNvPicPr>
          <p:nvPr/>
        </p:nvPicPr>
        <p:blipFill>
          <a:blip r:embed="rId5">
            <a:extLst>
              <a:ext uri="{28A0092B-C50C-407E-A947-70E740481C1C}">
                <a14:useLocalDpi xmlns:a14="http://schemas.microsoft.com/office/drawing/2010/main" val="0"/>
              </a:ext>
            </a:extLst>
          </a:blip>
          <a:srcRect l="1202" t="49557" r="80766" b="5605"/>
          <a:stretch>
            <a:fillRect/>
          </a:stretch>
        </p:blipFill>
        <p:spPr bwMode="auto">
          <a:xfrm>
            <a:off x="8382000" y="6324600"/>
            <a:ext cx="7620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Text Box 5"/>
          <p:cNvSpPr txBox="1">
            <a:spLocks noChangeArrowheads="1"/>
          </p:cNvSpPr>
          <p:nvPr/>
        </p:nvSpPr>
        <p:spPr bwMode="auto">
          <a:xfrm>
            <a:off x="379413" y="708025"/>
            <a:ext cx="7594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
                <a:srgbClr val="779FDF"/>
              </a:buClr>
              <a:buSzPct val="75000"/>
            </a:pPr>
            <a:r>
              <a:rPr lang="en-US" sz="2000">
                <a:solidFill>
                  <a:srgbClr val="0066CC"/>
                </a:solidFill>
                <a:latin typeface="Arial Black" charset="0"/>
              </a:rPr>
              <a:t>FAA-funded 4 Year TAMDAR impact study </a:t>
            </a:r>
          </a:p>
          <a:p>
            <a:pPr eaLnBrk="1" hangingPunct="1">
              <a:buClr>
                <a:srgbClr val="779FDF"/>
              </a:buClr>
              <a:buSzPct val="75000"/>
            </a:pPr>
            <a:r>
              <a:rPr lang="en-US" sz="1400">
                <a:solidFill>
                  <a:srgbClr val="0066CC"/>
                </a:solidFill>
                <a:latin typeface="Arial Black" charset="0"/>
              </a:rPr>
              <a:t>(using limited data, existing low res government model and 3D assimilation)</a:t>
            </a:r>
          </a:p>
        </p:txBody>
      </p:sp>
      <p:sp>
        <p:nvSpPr>
          <p:cNvPr id="52232" name="TextBox 9"/>
          <p:cNvSpPr txBox="1">
            <a:spLocks noChangeArrowheads="1"/>
          </p:cNvSpPr>
          <p:nvPr/>
        </p:nvSpPr>
        <p:spPr bwMode="auto">
          <a:xfrm>
            <a:off x="368300" y="5689600"/>
            <a:ext cx="80391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900" dirty="0" err="1"/>
              <a:t>Moninger</a:t>
            </a:r>
            <a:r>
              <a:rPr lang="en-US" sz="900" dirty="0"/>
              <a:t>, W. R., S. G. Benjamin, B. D. Jamison, T. W. </a:t>
            </a:r>
            <a:r>
              <a:rPr lang="en-US" sz="900" dirty="0" err="1"/>
              <a:t>Schlatter</a:t>
            </a:r>
            <a:r>
              <a:rPr lang="en-US" sz="900" dirty="0"/>
              <a:t>, T. L. Smith, E. J. </a:t>
            </a:r>
            <a:r>
              <a:rPr lang="en-US" sz="900" dirty="0" err="1"/>
              <a:t>Szoke</a:t>
            </a:r>
            <a:r>
              <a:rPr lang="en-US" sz="900" dirty="0"/>
              <a:t>, 2010: Evaluation of Regional Aircraft Observations Using TAMDAR. </a:t>
            </a:r>
            <a:r>
              <a:rPr lang="en-US" sz="900" dirty="0" err="1"/>
              <a:t>Wea</a:t>
            </a:r>
            <a:r>
              <a:rPr lang="en-US" sz="900" dirty="0"/>
              <a:t>. Forecasting, 25, 627–645.</a:t>
            </a:r>
          </a:p>
          <a:p>
            <a:endParaRPr lang="en-US" sz="900" dirty="0"/>
          </a:p>
          <a:p>
            <a:r>
              <a:rPr lang="en-US" sz="900" dirty="0"/>
              <a:t>Benjamin, S. G., B. D. Jamison, W. R. </a:t>
            </a:r>
            <a:r>
              <a:rPr lang="en-US" sz="900" dirty="0" err="1"/>
              <a:t>Moninger</a:t>
            </a:r>
            <a:r>
              <a:rPr lang="en-US" sz="900" dirty="0"/>
              <a:t>, S. R. </a:t>
            </a:r>
            <a:r>
              <a:rPr lang="en-US" sz="900" dirty="0" err="1"/>
              <a:t>Sahm</a:t>
            </a:r>
            <a:r>
              <a:rPr lang="en-US" sz="900" dirty="0"/>
              <a:t>, B. E. Schwartz, T. W. </a:t>
            </a:r>
            <a:r>
              <a:rPr lang="en-US" sz="900" dirty="0" err="1"/>
              <a:t>Schlatter</a:t>
            </a:r>
            <a:r>
              <a:rPr lang="en-US" sz="900" dirty="0"/>
              <a:t>, 2010: Relative Short-Range Forecast Impact from Aircraft, Profiler, </a:t>
            </a:r>
            <a:r>
              <a:rPr lang="en-US" sz="900" dirty="0" err="1"/>
              <a:t>Radiosonde</a:t>
            </a:r>
            <a:r>
              <a:rPr lang="en-US" sz="900" dirty="0"/>
              <a:t>, VAD, GPSPW, METAR, and </a:t>
            </a:r>
            <a:r>
              <a:rPr lang="en-US" sz="900" dirty="0" err="1"/>
              <a:t>Mesonet</a:t>
            </a:r>
            <a:r>
              <a:rPr lang="en-US" sz="900" dirty="0"/>
              <a:t> Observations via the RUC Hourly Assimilation Cycle. Mon. </a:t>
            </a:r>
            <a:r>
              <a:rPr lang="en-US" sz="900" dirty="0" err="1"/>
              <a:t>Wea</a:t>
            </a:r>
            <a:r>
              <a:rPr lang="en-US" sz="900" dirty="0"/>
              <a:t>. Rev., 138, 1319–1343.</a:t>
            </a:r>
          </a:p>
        </p:txBody>
      </p:sp>
      <p:sp>
        <p:nvSpPr>
          <p:cNvPr id="2" name="TextBox 1"/>
          <p:cNvSpPr txBox="1"/>
          <p:nvPr/>
        </p:nvSpPr>
        <p:spPr>
          <a:xfrm>
            <a:off x="5080000" y="3559215"/>
            <a:ext cx="3530600" cy="1754327"/>
          </a:xfrm>
          <a:prstGeom prst="rect">
            <a:avLst/>
          </a:prstGeom>
          <a:noFill/>
        </p:spPr>
        <p:txBody>
          <a:bodyPr wrap="square" rtlCol="0">
            <a:spAutoFit/>
          </a:bodyPr>
          <a:lstStyle/>
          <a:p>
            <a:r>
              <a:rPr lang="en-US" sz="1200" dirty="0">
                <a:latin typeface="Times New Roman"/>
                <a:cs typeface="Times New Roman"/>
              </a:rPr>
              <a:t> </a:t>
            </a:r>
            <a:r>
              <a:rPr lang="en-US" sz="1200" dirty="0" err="1">
                <a:latin typeface="Times New Roman"/>
                <a:cs typeface="Times New Roman"/>
              </a:rPr>
              <a:t>Moninger</a:t>
            </a:r>
            <a:r>
              <a:rPr lang="en-US" sz="1200" dirty="0">
                <a:latin typeface="Times New Roman"/>
                <a:cs typeface="Times New Roman"/>
              </a:rPr>
              <a:t> et al. (2010) </a:t>
            </a:r>
            <a:r>
              <a:rPr lang="en-US" sz="1200" dirty="0" smtClean="0">
                <a:latin typeface="Times New Roman"/>
                <a:cs typeface="Times New Roman"/>
              </a:rPr>
              <a:t>WAF:</a:t>
            </a:r>
            <a:endParaRPr lang="en-US" sz="1200" dirty="0">
              <a:latin typeface="Times New Roman"/>
              <a:cs typeface="Times New Roman"/>
            </a:endParaRPr>
          </a:p>
          <a:p>
            <a:endParaRPr lang="en-US" sz="1200" dirty="0" smtClean="0">
              <a:latin typeface="Times New Roman"/>
              <a:cs typeface="Times New Roman"/>
            </a:endParaRPr>
          </a:p>
          <a:p>
            <a:r>
              <a:rPr lang="en-US" sz="1200" dirty="0" smtClean="0">
                <a:latin typeface="Times New Roman"/>
                <a:cs typeface="Times New Roman"/>
              </a:rPr>
              <a:t>“The </a:t>
            </a:r>
            <a:r>
              <a:rPr lang="en-US" sz="1200" dirty="0">
                <a:latin typeface="Times New Roman"/>
                <a:cs typeface="Times New Roman"/>
              </a:rPr>
              <a:t>lower quality of </a:t>
            </a:r>
            <a:r>
              <a:rPr lang="en-US" sz="1200" dirty="0" smtClean="0">
                <a:latin typeface="Times New Roman"/>
                <a:cs typeface="Times New Roman"/>
              </a:rPr>
              <a:t>the wind data from </a:t>
            </a:r>
            <a:r>
              <a:rPr lang="en-US" sz="1200" dirty="0">
                <a:latin typeface="Times New Roman"/>
                <a:cs typeface="Times New Roman"/>
              </a:rPr>
              <a:t>TAMDAR is likely due to the less accurate </a:t>
            </a:r>
            <a:r>
              <a:rPr lang="en-US" sz="1200" dirty="0" smtClean="0">
                <a:latin typeface="Times New Roman"/>
                <a:cs typeface="Times New Roman"/>
              </a:rPr>
              <a:t>heading information </a:t>
            </a:r>
            <a:r>
              <a:rPr lang="en-US" sz="1200" dirty="0">
                <a:latin typeface="Times New Roman"/>
                <a:cs typeface="Times New Roman"/>
              </a:rPr>
              <a:t>provided to TAMDAR by the Saab-</a:t>
            </a:r>
            <a:r>
              <a:rPr lang="en-US" sz="1200" dirty="0" smtClean="0">
                <a:latin typeface="Times New Roman"/>
                <a:cs typeface="Times New Roman"/>
              </a:rPr>
              <a:t>340b avionics </a:t>
            </a:r>
            <a:r>
              <a:rPr lang="en-US" sz="1200" dirty="0">
                <a:latin typeface="Times New Roman"/>
                <a:cs typeface="Times New Roman"/>
              </a:rPr>
              <a:t>system. Accurate heading information is </a:t>
            </a:r>
            <a:r>
              <a:rPr lang="en-US" sz="1200" dirty="0" smtClean="0">
                <a:latin typeface="Times New Roman"/>
                <a:cs typeface="Times New Roman"/>
              </a:rPr>
              <a:t>required for </a:t>
            </a:r>
            <a:r>
              <a:rPr lang="en-US" sz="1200" dirty="0">
                <a:latin typeface="Times New Roman"/>
                <a:cs typeface="Times New Roman"/>
              </a:rPr>
              <a:t>the wind calculation, and the Saab </a:t>
            </a:r>
            <a:r>
              <a:rPr lang="en-US" sz="1200" dirty="0" smtClean="0">
                <a:latin typeface="Times New Roman"/>
                <a:cs typeface="Times New Roman"/>
              </a:rPr>
              <a:t>heading sensor </a:t>
            </a:r>
            <a:r>
              <a:rPr lang="en-US" sz="1200" dirty="0">
                <a:latin typeface="Times New Roman"/>
                <a:cs typeface="Times New Roman"/>
              </a:rPr>
              <a:t>is magnetic and known to be less </a:t>
            </a:r>
            <a:r>
              <a:rPr lang="en-US" sz="1200" dirty="0" smtClean="0">
                <a:latin typeface="Times New Roman"/>
                <a:cs typeface="Times New Roman"/>
              </a:rPr>
              <a:t>accurate…” </a:t>
            </a:r>
          </a:p>
          <a:p>
            <a:r>
              <a:rPr lang="en-US" sz="1200" dirty="0">
                <a:latin typeface="Times New Roman"/>
                <a:cs typeface="Times New Roman"/>
              </a:rPr>
              <a:t>	</a:t>
            </a:r>
          </a:p>
        </p:txBody>
      </p:sp>
    </p:spTree>
    <p:extLst>
      <p:ext uri="{BB962C8B-B14F-4D97-AF65-F5344CB8AC3E}">
        <p14:creationId xmlns:p14="http://schemas.microsoft.com/office/powerpoint/2010/main" val="303174803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3" descr="Picture 4.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 y="2645433"/>
            <a:ext cx="5410200" cy="3631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TextBox 4"/>
          <p:cNvSpPr txBox="1">
            <a:spLocks noChangeArrowheads="1"/>
          </p:cNvSpPr>
          <p:nvPr/>
        </p:nvSpPr>
        <p:spPr bwMode="auto">
          <a:xfrm>
            <a:off x="4938395" y="5798820"/>
            <a:ext cx="35147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339933"/>
                </a:solidFill>
                <a:cs typeface="Arial" charset="0"/>
              </a:rPr>
              <a:t>Forecast skill improvement from 40 Chautauqua ERJs added to NOAA feed April '08</a:t>
            </a:r>
          </a:p>
        </p:txBody>
      </p:sp>
      <p:sp>
        <p:nvSpPr>
          <p:cNvPr id="95236" name="TextBox 5"/>
          <p:cNvSpPr txBox="1">
            <a:spLocks noChangeArrowheads="1"/>
          </p:cNvSpPr>
          <p:nvPr/>
        </p:nvSpPr>
        <p:spPr bwMode="auto">
          <a:xfrm>
            <a:off x="628333" y="1918970"/>
            <a:ext cx="21272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err="1">
                <a:solidFill>
                  <a:srgbClr val="0000FF"/>
                </a:solidFill>
                <a:latin typeface="Calibri" charset="0"/>
              </a:rPr>
              <a:t>Dev</a:t>
            </a:r>
            <a:r>
              <a:rPr lang="en-US" sz="1800" dirty="0">
                <a:solidFill>
                  <a:srgbClr val="0000FF"/>
                </a:solidFill>
                <a:latin typeface="Calibri" charset="0"/>
              </a:rPr>
              <a:t> (No TAMDAR)</a:t>
            </a:r>
          </a:p>
          <a:p>
            <a:r>
              <a:rPr lang="en-US" sz="1800" dirty="0">
                <a:solidFill>
                  <a:srgbClr val="FF0000"/>
                </a:solidFill>
                <a:latin typeface="Calibri" charset="0"/>
              </a:rPr>
              <a:t>Dev2 (TAMDAR)</a:t>
            </a:r>
          </a:p>
        </p:txBody>
      </p:sp>
      <p:sp>
        <p:nvSpPr>
          <p:cNvPr id="95238" name="Freeform 9"/>
          <p:cNvSpPr>
            <a:spLocks/>
          </p:cNvSpPr>
          <p:nvPr/>
        </p:nvSpPr>
        <p:spPr bwMode="auto">
          <a:xfrm>
            <a:off x="3953829" y="3796983"/>
            <a:ext cx="1014411" cy="2095817"/>
          </a:xfrm>
          <a:custGeom>
            <a:avLst/>
            <a:gdLst>
              <a:gd name="T0" fmla="*/ 2147483647 w 814"/>
              <a:gd name="T1" fmla="*/ 0 h 1329"/>
              <a:gd name="T2" fmla="*/ 2147483647 w 814"/>
              <a:gd name="T3" fmla="*/ 2147483647 h 1329"/>
              <a:gd name="T4" fmla="*/ 2147483647 w 814"/>
              <a:gd name="T5" fmla="*/ 2147483647 h 1329"/>
              <a:gd name="T6" fmla="*/ 0 60000 65536"/>
              <a:gd name="T7" fmla="*/ 0 60000 65536"/>
              <a:gd name="T8" fmla="*/ 0 60000 65536"/>
              <a:gd name="T9" fmla="*/ 0 w 814"/>
              <a:gd name="T10" fmla="*/ 0 h 1329"/>
              <a:gd name="T11" fmla="*/ 814 w 814"/>
              <a:gd name="T12" fmla="*/ 1329 h 1329"/>
            </a:gdLst>
            <a:ahLst/>
            <a:cxnLst>
              <a:cxn ang="T6">
                <a:pos x="T0" y="T1"/>
              </a:cxn>
              <a:cxn ang="T7">
                <a:pos x="T2" y="T3"/>
              </a:cxn>
              <a:cxn ang="T8">
                <a:pos x="T4" y="T5"/>
              </a:cxn>
            </a:cxnLst>
            <a:rect l="T9" t="T10" r="T11" b="T12"/>
            <a:pathLst>
              <a:path w="814" h="1329">
                <a:moveTo>
                  <a:pt x="18" y="0"/>
                </a:moveTo>
                <a:cubicBezTo>
                  <a:pt x="9" y="303"/>
                  <a:pt x="0" y="607"/>
                  <a:pt x="133" y="829"/>
                </a:cubicBezTo>
                <a:cubicBezTo>
                  <a:pt x="266" y="1051"/>
                  <a:pt x="540" y="1190"/>
                  <a:pt x="814" y="1329"/>
                </a:cubicBezTo>
              </a:path>
            </a:pathLst>
          </a:custGeom>
          <a:noFill/>
          <a:ln w="19050">
            <a:solidFill>
              <a:srgbClr val="339933"/>
            </a:solidFill>
            <a:round/>
            <a:headEnd type="arrow" w="sm" len="sm"/>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5239" name="TextBox 4"/>
          <p:cNvSpPr txBox="1">
            <a:spLocks noChangeArrowheads="1"/>
          </p:cNvSpPr>
          <p:nvPr/>
        </p:nvSpPr>
        <p:spPr bwMode="auto">
          <a:xfrm>
            <a:off x="758190" y="4402773"/>
            <a:ext cx="2693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cs typeface="Arial" charset="0"/>
              </a:rPr>
              <a:t>300 </a:t>
            </a:r>
            <a:r>
              <a:rPr lang="en-US" sz="1400" dirty="0" err="1">
                <a:cs typeface="Arial" charset="0"/>
              </a:rPr>
              <a:t>mb</a:t>
            </a:r>
            <a:r>
              <a:rPr lang="en-US" sz="1400" dirty="0">
                <a:cs typeface="Arial" charset="0"/>
              </a:rPr>
              <a:t> above </a:t>
            </a:r>
            <a:r>
              <a:rPr lang="en-US" sz="1400" dirty="0" err="1">
                <a:cs typeface="Arial" charset="0"/>
              </a:rPr>
              <a:t>Mesaba</a:t>
            </a:r>
            <a:r>
              <a:rPr lang="en-US" sz="1400" dirty="0">
                <a:cs typeface="Arial" charset="0"/>
              </a:rPr>
              <a:t> FL</a:t>
            </a:r>
          </a:p>
        </p:txBody>
      </p:sp>
      <p:sp>
        <p:nvSpPr>
          <p:cNvPr id="10" name="Freeform 9"/>
          <p:cNvSpPr/>
          <p:nvPr/>
        </p:nvSpPr>
        <p:spPr>
          <a:xfrm>
            <a:off x="927100" y="3569335"/>
            <a:ext cx="161925" cy="822325"/>
          </a:xfrm>
          <a:custGeom>
            <a:avLst/>
            <a:gdLst>
              <a:gd name="connsiteX0" fmla="*/ 12452 w 161869"/>
              <a:gd name="connsiteY0" fmla="*/ 821839 h 821839"/>
              <a:gd name="connsiteX1" fmla="*/ 24903 w 161869"/>
              <a:gd name="connsiteY1" fmla="*/ 336207 h 821839"/>
              <a:gd name="connsiteX2" fmla="*/ 161869 w 161869"/>
              <a:gd name="connsiteY2" fmla="*/ 0 h 821839"/>
            </a:gdLst>
            <a:ahLst/>
            <a:cxnLst>
              <a:cxn ang="0">
                <a:pos x="connsiteX0" y="connsiteY0"/>
              </a:cxn>
              <a:cxn ang="0">
                <a:pos x="connsiteX1" y="connsiteY1"/>
              </a:cxn>
              <a:cxn ang="0">
                <a:pos x="connsiteX2" y="connsiteY2"/>
              </a:cxn>
            </a:cxnLst>
            <a:rect l="l" t="t" r="r" b="b"/>
            <a:pathLst>
              <a:path w="161869" h="821839">
                <a:moveTo>
                  <a:pt x="12452" y="821839"/>
                </a:moveTo>
                <a:cubicBezTo>
                  <a:pt x="6226" y="647509"/>
                  <a:pt x="0" y="473180"/>
                  <a:pt x="24903" y="336207"/>
                </a:cubicBezTo>
                <a:cubicBezTo>
                  <a:pt x="49806" y="199234"/>
                  <a:pt x="105837" y="99617"/>
                  <a:pt x="161869" y="0"/>
                </a:cubicBezTo>
              </a:path>
            </a:pathLst>
          </a:custGeom>
          <a:ln>
            <a:solidFill>
              <a:schemeClr val="tx1"/>
            </a:solidFill>
            <a:tailEnd type="arrow"/>
          </a:ln>
        </p:spPr>
        <p:style>
          <a:lnRef idx="2">
            <a:schemeClr val="accent1"/>
          </a:lnRef>
          <a:fillRef idx="0">
            <a:schemeClr val="accent1"/>
          </a:fillRef>
          <a:effectRef idx="1">
            <a:schemeClr val="accent1"/>
          </a:effectRef>
          <a:fontRef idx="minor">
            <a:schemeClr val="tx1"/>
          </a:fontRef>
        </p:style>
        <p:txBody>
          <a:bodyPr anchor="ctr"/>
          <a:lstStyle/>
          <a:p>
            <a:pPr algn="ctr"/>
            <a:endParaRPr lang="en-US">
              <a:latin typeface="Arial" charset="0"/>
              <a:ea typeface="ＭＳ Ｐゴシック" charset="0"/>
              <a:cs typeface="ＭＳ Ｐゴシック" charset="0"/>
            </a:endParaRPr>
          </a:p>
        </p:txBody>
      </p:sp>
      <p:sp>
        <p:nvSpPr>
          <p:cNvPr id="95242" name="Text Box 2"/>
          <p:cNvSpPr txBox="1">
            <a:spLocks noChangeArrowheads="1"/>
          </p:cNvSpPr>
          <p:nvPr/>
        </p:nvSpPr>
        <p:spPr bwMode="auto">
          <a:xfrm>
            <a:off x="91440" y="220345"/>
            <a:ext cx="9144000" cy="7694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Aft>
                <a:spcPct val="20000"/>
              </a:spcAft>
              <a:buClr>
                <a:srgbClr val="779FDF"/>
              </a:buClr>
              <a:buSzPct val="75000"/>
              <a:buFont typeface="Wingdings" charset="0"/>
              <a:buNone/>
            </a:pPr>
            <a:r>
              <a:rPr lang="en-US" sz="2000" dirty="0"/>
              <a:t>Forecast model RH error showing </a:t>
            </a:r>
            <a:r>
              <a:rPr lang="en-US" sz="2000" dirty="0" smtClean="0"/>
              <a:t>Chautauqua Airlines contribution</a:t>
            </a:r>
          </a:p>
          <a:p>
            <a:pPr>
              <a:spcAft>
                <a:spcPct val="20000"/>
              </a:spcAft>
              <a:buClr>
                <a:srgbClr val="779FDF"/>
              </a:buClr>
              <a:buSzPct val="75000"/>
              <a:buFont typeface="Wingdings" charset="0"/>
              <a:buNone/>
            </a:pPr>
            <a:r>
              <a:rPr lang="en-US" sz="2000" dirty="0" smtClean="0"/>
              <a:t>to </a:t>
            </a:r>
            <a:r>
              <a:rPr lang="en-US" sz="2000" dirty="0"/>
              <a:t>error reduction using a 30-day average (3DVAR RUC </a:t>
            </a:r>
            <a:r>
              <a:rPr lang="en-US" sz="2000" dirty="0">
                <a:solidFill>
                  <a:srgbClr val="FF0000"/>
                </a:solidFill>
              </a:rPr>
              <a:t>CONUS</a:t>
            </a:r>
            <a:r>
              <a:rPr lang="en-US" sz="2000" dirty="0"/>
              <a:t>)</a:t>
            </a:r>
          </a:p>
        </p:txBody>
      </p:sp>
      <p:pic>
        <p:nvPicPr>
          <p:cNvPr id="12" name="Picture 11" descr="Screen shot 2011-08-22 at 7.39.3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0534" y="1148079"/>
            <a:ext cx="3380105" cy="4449759"/>
          </a:xfrm>
          <a:prstGeom prst="rect">
            <a:avLst/>
          </a:prstGeom>
        </p:spPr>
      </p:pic>
      <p:cxnSp>
        <p:nvCxnSpPr>
          <p:cNvPr id="3" name="Straight Arrow Connector 2"/>
          <p:cNvCxnSpPr/>
          <p:nvPr/>
        </p:nvCxnSpPr>
        <p:spPr bwMode="auto">
          <a:xfrm flipH="1" flipV="1">
            <a:off x="3830320" y="5567680"/>
            <a:ext cx="1137920" cy="396240"/>
          </a:xfrm>
          <a:prstGeom prst="straightConnector1">
            <a:avLst/>
          </a:prstGeom>
          <a:solidFill>
            <a:schemeClr val="accent1"/>
          </a:solidFill>
          <a:ln w="19050" cap="flat" cmpd="sng" algn="ctr">
            <a:solidFill>
              <a:srgbClr val="008000"/>
            </a:solidFill>
            <a:prstDash val="solid"/>
            <a:round/>
            <a:headEnd type="none" w="med" len="med"/>
            <a:tailEnd type="arrow" w="sm" len="sm"/>
          </a:ln>
          <a:effectLst/>
        </p:spPr>
      </p:cxnSp>
      <p:sp>
        <p:nvSpPr>
          <p:cNvPr id="5" name="TextBox 4"/>
          <p:cNvSpPr txBox="1"/>
          <p:nvPr/>
        </p:nvSpPr>
        <p:spPr>
          <a:xfrm>
            <a:off x="1148080" y="6576963"/>
            <a:ext cx="7366119" cy="276999"/>
          </a:xfrm>
          <a:prstGeom prst="rect">
            <a:avLst/>
          </a:prstGeom>
          <a:noFill/>
        </p:spPr>
        <p:txBody>
          <a:bodyPr wrap="none" rtlCol="0">
            <a:spAutoFit/>
          </a:bodyPr>
          <a:lstStyle/>
          <a:p>
            <a:r>
              <a:rPr lang="en-US" sz="600" dirty="0" err="1"/>
              <a:t>Moninger</a:t>
            </a:r>
            <a:r>
              <a:rPr lang="en-US" sz="600" dirty="0"/>
              <a:t>, W. R., S. G. Benjamin, B. D. Jamison, T. W. </a:t>
            </a:r>
            <a:r>
              <a:rPr lang="en-US" sz="600" dirty="0" err="1"/>
              <a:t>Schlatter</a:t>
            </a:r>
            <a:r>
              <a:rPr lang="en-US" sz="600" dirty="0"/>
              <a:t>, T. L. Smith, and E. J. </a:t>
            </a:r>
            <a:r>
              <a:rPr lang="en-US" sz="600" dirty="0" err="1"/>
              <a:t>Szoke</a:t>
            </a:r>
            <a:r>
              <a:rPr lang="en-US" sz="600" dirty="0"/>
              <a:t>, 2009: TAMDAR jet fleets and their impact on Rapid Update Cycle (RUC) forecasts, (IOAS-AOLS), AMS, Phoenix, AZ.</a:t>
            </a:r>
          </a:p>
          <a:p>
            <a:endParaRPr lang="en-US" sz="600" dirty="0"/>
          </a:p>
        </p:txBody>
      </p:sp>
    </p:spTree>
    <p:extLst>
      <p:ext uri="{BB962C8B-B14F-4D97-AF65-F5344CB8AC3E}">
        <p14:creationId xmlns:p14="http://schemas.microsoft.com/office/powerpoint/2010/main" val="285938347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3">
            <a:extLst>
              <a:ext uri="{28A0092B-C50C-407E-A947-70E740481C1C}">
                <a14:useLocalDpi xmlns:a14="http://schemas.microsoft.com/office/drawing/2010/main" val="0"/>
              </a:ext>
            </a:extLst>
          </a:blip>
          <a:srcRect b="75000"/>
          <a:stretch>
            <a:fillRect/>
          </a:stretch>
        </p:blipFill>
        <p:spPr bwMode="auto">
          <a:xfrm>
            <a:off x="0" y="0"/>
            <a:ext cx="9144000" cy="792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3" name="TextBox 6"/>
          <p:cNvSpPr txBox="1">
            <a:spLocks noChangeArrowheads="1"/>
          </p:cNvSpPr>
          <p:nvPr/>
        </p:nvSpPr>
        <p:spPr bwMode="auto">
          <a:xfrm>
            <a:off x="741680" y="645160"/>
            <a:ext cx="807720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685800" indent="-22860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600" dirty="0"/>
          </a:p>
          <a:p>
            <a:endParaRPr lang="en-US" sz="1600" dirty="0"/>
          </a:p>
          <a:p>
            <a:r>
              <a:rPr lang="en-US" sz="1600" dirty="0"/>
              <a:t>Designed to characterize heading MDE as a function of heading on a particular plane using the standard TAMDAR report data. </a:t>
            </a:r>
          </a:p>
          <a:p>
            <a:endParaRPr lang="en-US" sz="1600" dirty="0"/>
          </a:p>
          <a:p>
            <a:r>
              <a:rPr lang="en-US" sz="1600" dirty="0"/>
              <a:t>Minimum required data: time, date, </a:t>
            </a:r>
            <a:r>
              <a:rPr lang="en-US" sz="1600" dirty="0" err="1"/>
              <a:t>lat</a:t>
            </a:r>
            <a:r>
              <a:rPr lang="en-US" sz="1600" dirty="0"/>
              <a:t>/</a:t>
            </a:r>
            <a:r>
              <a:rPr lang="en-US" sz="1600" dirty="0" err="1"/>
              <a:t>lon</a:t>
            </a:r>
            <a:r>
              <a:rPr lang="en-US" sz="1600" dirty="0"/>
              <a:t> and wind speed/dir.</a:t>
            </a:r>
          </a:p>
          <a:p>
            <a:pPr>
              <a:spcAft>
                <a:spcPts val="1200"/>
              </a:spcAft>
            </a:pPr>
            <a:r>
              <a:rPr lang="en-US" sz="1600" dirty="0"/>
              <a:t> </a:t>
            </a:r>
          </a:p>
          <a:p>
            <a:pPr>
              <a:spcAft>
                <a:spcPts val="1200"/>
              </a:spcAft>
              <a:buFont typeface="Arial" charset="0"/>
              <a:buAutoNum type="arabicPeriod"/>
            </a:pPr>
            <a:r>
              <a:rPr lang="en-US" sz="1600" dirty="0"/>
              <a:t>Calculate ground track vector based on the latitude and longitude</a:t>
            </a:r>
          </a:p>
          <a:p>
            <a:pPr>
              <a:spcAft>
                <a:spcPts val="1200"/>
              </a:spcAft>
              <a:buFont typeface="Arial" charset="0"/>
              <a:buAutoNum type="arabicPeriod"/>
            </a:pPr>
            <a:r>
              <a:rPr lang="en-US" sz="1600" dirty="0"/>
              <a:t>Calculate air track vectors (TAS and heading) in 2 ways:</a:t>
            </a:r>
          </a:p>
          <a:p>
            <a:pPr lvl="1">
              <a:spcAft>
                <a:spcPts val="1200"/>
              </a:spcAft>
              <a:buFont typeface="Arial" charset="0"/>
              <a:buAutoNum type="alphaLcParenR"/>
            </a:pPr>
            <a:r>
              <a:rPr lang="en-US" sz="1400" dirty="0"/>
              <a:t>Subtract TAMDAR wind vector from ground track vector (essentially recreating the air track used by TAMDAR).</a:t>
            </a:r>
          </a:p>
          <a:p>
            <a:pPr lvl="1">
              <a:spcAft>
                <a:spcPts val="1200"/>
              </a:spcAft>
              <a:buFont typeface="Arial" charset="0"/>
              <a:buAutoNum type="alphaLcParenR"/>
            </a:pPr>
            <a:r>
              <a:rPr lang="en-US" sz="1400" dirty="0"/>
              <a:t>Subtract the model analysis reference wind vector from the ground track vector.</a:t>
            </a:r>
          </a:p>
          <a:p>
            <a:pPr>
              <a:spcAft>
                <a:spcPts val="1200"/>
              </a:spcAft>
              <a:buFont typeface="Arial" charset="0"/>
              <a:buAutoNum type="arabicPeriod"/>
            </a:pPr>
            <a:r>
              <a:rPr lang="en-US" sz="1600" dirty="0"/>
              <a:t>Subtract the heading of the air track vector from the heading on the ground track vector to get a heading error.</a:t>
            </a:r>
          </a:p>
          <a:p>
            <a:pPr>
              <a:spcAft>
                <a:spcPts val="1200"/>
              </a:spcAft>
              <a:buFont typeface="Arial" charset="0"/>
              <a:buAutoNum type="arabicPeriod"/>
            </a:pPr>
            <a:r>
              <a:rPr lang="en-US" sz="1600" dirty="0"/>
              <a:t>Using a curve fit to the table of heading errors versus heading, and develop parameters for the magnetic deviation function in TAMDAR (1 </a:t>
            </a:r>
            <a:r>
              <a:rPr lang="en-US" sz="1600" dirty="0" err="1"/>
              <a:t>yr</a:t>
            </a:r>
            <a:r>
              <a:rPr lang="en-US" sz="1600" dirty="0"/>
              <a:t> +).</a:t>
            </a:r>
          </a:p>
          <a:p>
            <a:pPr>
              <a:spcAft>
                <a:spcPts val="1200"/>
              </a:spcAft>
              <a:buFont typeface="Arial" charset="0"/>
              <a:buAutoNum type="arabicPeriod"/>
            </a:pPr>
            <a:r>
              <a:rPr lang="en-US" sz="1600" dirty="0"/>
              <a:t>Upload function and factors back to unit.</a:t>
            </a:r>
          </a:p>
          <a:p>
            <a:endParaRPr lang="en-US" sz="1600" dirty="0"/>
          </a:p>
          <a:p>
            <a:endParaRPr lang="en-US" sz="1600" dirty="0"/>
          </a:p>
          <a:p>
            <a:endParaRPr lang="en-US" sz="1600" dirty="0"/>
          </a:p>
        </p:txBody>
      </p:sp>
      <p:sp>
        <p:nvSpPr>
          <p:cNvPr id="166914" name="TextBox 2"/>
          <p:cNvSpPr txBox="1">
            <a:spLocks noChangeArrowheads="1"/>
          </p:cNvSpPr>
          <p:nvPr/>
        </p:nvSpPr>
        <p:spPr bwMode="auto">
          <a:xfrm>
            <a:off x="741680" y="218440"/>
            <a:ext cx="479655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dirty="0">
                <a:solidFill>
                  <a:schemeClr val="bg1"/>
                </a:solidFill>
              </a:rPr>
              <a:t>MAGNETIC DEVIATION CORRECTION</a:t>
            </a:r>
            <a:r>
              <a:rPr lang="en-US" sz="2000" dirty="0">
                <a:solidFill>
                  <a:schemeClr val="bg1"/>
                </a:solidFill>
              </a:rPr>
              <a:t> </a:t>
            </a:r>
          </a:p>
          <a:p>
            <a:endParaRPr lang="en-US" sz="2000" dirty="0">
              <a:solidFill>
                <a:schemeClr val="bg1"/>
              </a:solidFill>
            </a:endParaRPr>
          </a:p>
        </p:txBody>
      </p:sp>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t="18750" b="75000"/>
          <a:stretch>
            <a:fillRect/>
          </a:stretch>
        </p:blipFill>
        <p:spPr bwMode="auto">
          <a:xfrm>
            <a:off x="0" y="66294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336512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b="75000"/>
          <a:stretch>
            <a:fillRect/>
          </a:stretch>
        </p:blipFill>
        <p:spPr bwMode="auto">
          <a:xfrm>
            <a:off x="0" y="0"/>
            <a:ext cx="914400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t="18750" b="75000"/>
          <a:stretch>
            <a:fillRect/>
          </a:stretch>
        </p:blipFill>
        <p:spPr bwMode="auto">
          <a:xfrm>
            <a:off x="0" y="66294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4"/>
          <p:cNvSpPr txBox="1">
            <a:spLocks noChangeArrowheads="1"/>
          </p:cNvSpPr>
          <p:nvPr/>
        </p:nvSpPr>
        <p:spPr bwMode="auto">
          <a:xfrm>
            <a:off x="515938" y="1133158"/>
            <a:ext cx="7951787" cy="4912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85750" indent="-285750" eaLnBrk="1" hangingPunct="1">
              <a:spcAft>
                <a:spcPct val="40000"/>
              </a:spcAft>
              <a:buClr>
                <a:srgbClr val="0066CC"/>
              </a:buClr>
              <a:buFont typeface="Arial"/>
              <a:buChar char="•"/>
            </a:pPr>
            <a:r>
              <a:rPr lang="en-US" sz="1800" dirty="0" smtClean="0"/>
              <a:t>AirDat </a:t>
            </a:r>
            <a:r>
              <a:rPr lang="en-US" sz="1800" dirty="0"/>
              <a:t>is a </a:t>
            </a:r>
            <a:r>
              <a:rPr lang="en-US" sz="1800" dirty="0" smtClean="0"/>
              <a:t>company </a:t>
            </a:r>
            <a:r>
              <a:rPr lang="en-US" sz="1800" dirty="0"/>
              <a:t>that has developed and deployed </a:t>
            </a:r>
            <a:r>
              <a:rPr lang="en-US" sz="1800" dirty="0" smtClean="0"/>
              <a:t>an atmospheric </a:t>
            </a:r>
            <a:r>
              <a:rPr lang="en-US" sz="1800" dirty="0"/>
              <a:t>observing system called TAMDAR (Tropospheric Airborne Meteorological Data Reporting)</a:t>
            </a:r>
          </a:p>
          <a:p>
            <a:pPr marL="285750" indent="-285750" eaLnBrk="1" hangingPunct="1">
              <a:spcAft>
                <a:spcPct val="40000"/>
              </a:spcAft>
              <a:buClr>
                <a:srgbClr val="0066CC"/>
              </a:buClr>
              <a:buFont typeface="Arial"/>
              <a:buChar char="•"/>
            </a:pPr>
            <a:r>
              <a:rPr lang="en-US" sz="1800" dirty="0"/>
              <a:t>The TAMDAR system delivers a unique real-time high resolution data stream for improved aviation situational awareness, atmospheric analysis and weather forecasting</a:t>
            </a:r>
          </a:p>
          <a:p>
            <a:pPr marL="285750" indent="-285750" eaLnBrk="1" hangingPunct="1">
              <a:spcAft>
                <a:spcPct val="40000"/>
              </a:spcAft>
              <a:buClr>
                <a:srgbClr val="0066CC"/>
              </a:buClr>
              <a:buFont typeface="Arial"/>
              <a:buChar char="•"/>
            </a:pPr>
            <a:r>
              <a:rPr lang="en-US" sz="1800" dirty="0"/>
              <a:t>Key components of the system include an aircraft mounted sensor, dedicated global </a:t>
            </a:r>
            <a:r>
              <a:rPr lang="en-US" sz="1800" dirty="0" err="1"/>
              <a:t>satcom</a:t>
            </a:r>
            <a:r>
              <a:rPr lang="en-US" sz="1800" dirty="0"/>
              <a:t>, and ground processing systems</a:t>
            </a:r>
          </a:p>
          <a:p>
            <a:pPr marL="285750" indent="-285750" eaLnBrk="1" hangingPunct="1">
              <a:spcAft>
                <a:spcPct val="40000"/>
              </a:spcAft>
              <a:buClr>
                <a:srgbClr val="0066CC"/>
              </a:buClr>
              <a:buFont typeface="Arial"/>
              <a:buChar char="•"/>
            </a:pPr>
            <a:r>
              <a:rPr lang="en-US" sz="1800" dirty="0" smtClean="0"/>
              <a:t>The </a:t>
            </a:r>
            <a:r>
              <a:rPr lang="en-US" sz="1800" dirty="0" err="1"/>
              <a:t>satcom</a:t>
            </a:r>
            <a:r>
              <a:rPr lang="en-US" sz="1800" dirty="0"/>
              <a:t> solution provides real-time global tracking of aircraft, as well as voice and data communication with each aircraft at all times</a:t>
            </a:r>
          </a:p>
          <a:p>
            <a:pPr marL="285750" indent="-285750" eaLnBrk="1" hangingPunct="1">
              <a:spcAft>
                <a:spcPct val="40000"/>
              </a:spcAft>
              <a:buClr>
                <a:srgbClr val="0066CC"/>
              </a:buClr>
              <a:buFont typeface="Arial"/>
              <a:buChar char="•"/>
            </a:pPr>
            <a:r>
              <a:rPr lang="en-US" sz="1800" dirty="0"/>
              <a:t>This real-time global communication capability is flexible, and allows retrieval of aircraft performance/systems information (including DFDR)</a:t>
            </a:r>
          </a:p>
          <a:p>
            <a:pPr marL="285750" indent="-285750" eaLnBrk="1" hangingPunct="1">
              <a:spcAft>
                <a:spcPct val="40000"/>
              </a:spcAft>
              <a:buClr>
                <a:srgbClr val="0066CC"/>
              </a:buClr>
              <a:buFont typeface="Arial"/>
              <a:buChar char="•"/>
            </a:pPr>
            <a:r>
              <a:rPr lang="en-US" sz="1800" dirty="0"/>
              <a:t>This fully certified system has been in operation on commercial aircraft since </a:t>
            </a:r>
            <a:r>
              <a:rPr lang="en-US" sz="1800" dirty="0" smtClean="0"/>
              <a:t>2004</a:t>
            </a:r>
          </a:p>
          <a:p>
            <a:pPr marL="285750" indent="-285750" eaLnBrk="1" hangingPunct="1">
              <a:spcAft>
                <a:spcPct val="40000"/>
              </a:spcAft>
              <a:buClr>
                <a:srgbClr val="0066CC"/>
              </a:buClr>
              <a:buFont typeface="Arial"/>
              <a:buChar char="•"/>
            </a:pPr>
            <a:r>
              <a:rPr lang="en-US" sz="1800" dirty="0" smtClean="0"/>
              <a:t>Motivation: Fill in the space-time gap between </a:t>
            </a:r>
            <a:r>
              <a:rPr lang="en-US" sz="1800" dirty="0" err="1" smtClean="0"/>
              <a:t>radiosondes</a:t>
            </a:r>
            <a:r>
              <a:rPr lang="en-US" sz="1800" dirty="0" smtClean="0"/>
              <a:t> and AMDAR</a:t>
            </a:r>
          </a:p>
        </p:txBody>
      </p:sp>
      <p:sp>
        <p:nvSpPr>
          <p:cNvPr id="17413" name="Text Box 5"/>
          <p:cNvSpPr txBox="1">
            <a:spLocks noChangeArrowheads="1"/>
          </p:cNvSpPr>
          <p:nvPr/>
        </p:nvSpPr>
        <p:spPr bwMode="auto">
          <a:xfrm>
            <a:off x="448310" y="167005"/>
            <a:ext cx="7391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3363" indent="-2333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Clr>
                <a:srgbClr val="779FDF"/>
              </a:buClr>
              <a:buSzPct val="75000"/>
              <a:buFont typeface="Wingdings" charset="0"/>
              <a:buNone/>
            </a:pPr>
            <a:r>
              <a:rPr lang="en-US" sz="2000" dirty="0" smtClean="0">
                <a:solidFill>
                  <a:schemeClr val="bg1"/>
                </a:solidFill>
                <a:latin typeface="Arial Black" charset="0"/>
              </a:rPr>
              <a:t>Who is AirDat and what is TAMDAR?</a:t>
            </a:r>
            <a:endParaRPr lang="en-US" sz="2000" dirty="0">
              <a:solidFill>
                <a:schemeClr val="bg1"/>
              </a:solidFill>
              <a:latin typeface="Arial Black" charset="0"/>
            </a:endParaRPr>
          </a:p>
        </p:txBody>
      </p:sp>
    </p:spTree>
    <p:extLst>
      <p:ext uri="{BB962C8B-B14F-4D97-AF65-F5344CB8AC3E}">
        <p14:creationId xmlns:p14="http://schemas.microsoft.com/office/powerpoint/2010/main" val="15052574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4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4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41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4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2" descr="vect_fix.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28800"/>
            <a:ext cx="624205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2" name="TextBox 1"/>
          <p:cNvSpPr txBox="1">
            <a:spLocks noChangeArrowheads="1"/>
          </p:cNvSpPr>
          <p:nvPr/>
        </p:nvSpPr>
        <p:spPr bwMode="auto">
          <a:xfrm>
            <a:off x="762000" y="381000"/>
            <a:ext cx="81534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5146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600"/>
          </a:p>
          <a:p>
            <a:pPr>
              <a:spcAft>
                <a:spcPts val="600"/>
              </a:spcAft>
            </a:pPr>
            <a:r>
              <a:rPr lang="en-US" sz="1600" i="1"/>
              <a:t>V</a:t>
            </a:r>
            <a:r>
              <a:rPr lang="en-US" sz="1600" i="1" baseline="-25000"/>
              <a:t>A</a:t>
            </a:r>
            <a:r>
              <a:rPr lang="en-US" sz="1600" i="1"/>
              <a:t> </a:t>
            </a:r>
            <a:r>
              <a:rPr lang="en-US" sz="1600"/>
              <a:t>and </a:t>
            </a:r>
            <a:r>
              <a:rPr lang="en-US" sz="1600" i="1"/>
              <a:t>V</a:t>
            </a:r>
            <a:r>
              <a:rPr lang="en-US" sz="1600" i="1" baseline="-25000"/>
              <a:t>A</a:t>
            </a:r>
            <a:r>
              <a:rPr lang="ja-JP" altLang="en-US" sz="1600" i="1"/>
              <a:t>’</a:t>
            </a:r>
            <a:r>
              <a:rPr lang="en-US" altLang="ja-JP" sz="1600"/>
              <a:t> are the aircraft track vectors (TAS and </a:t>
            </a:r>
            <a:r>
              <a:rPr lang="en-US" altLang="ja-JP" sz="1600" i="1">
                <a:sym typeface="Symbol" charset="0"/>
              </a:rPr>
              <a:t></a:t>
            </a:r>
            <a:r>
              <a:rPr lang="en-US" altLang="ja-JP" sz="1600"/>
              <a:t>)</a:t>
            </a:r>
          </a:p>
          <a:p>
            <a:pPr>
              <a:spcAft>
                <a:spcPts val="600"/>
              </a:spcAft>
            </a:pPr>
            <a:r>
              <a:rPr lang="en-US" sz="1600" i="1"/>
              <a:t>V</a:t>
            </a:r>
            <a:r>
              <a:rPr lang="en-US" sz="1600" i="1" baseline="-25000"/>
              <a:t>G</a:t>
            </a:r>
            <a:r>
              <a:rPr lang="en-US" sz="1600"/>
              <a:t> is the ground track vector (speed and angle </a:t>
            </a:r>
            <a:r>
              <a:rPr lang="en-US" sz="1600" i="1">
                <a:sym typeface="Symbol" charset="0"/>
              </a:rPr>
              <a:t></a:t>
            </a:r>
            <a:r>
              <a:rPr lang="en-US" sz="1600"/>
              <a:t>)</a:t>
            </a:r>
          </a:p>
          <a:p>
            <a:pPr>
              <a:spcAft>
                <a:spcPts val="600"/>
              </a:spcAft>
            </a:pPr>
            <a:r>
              <a:rPr lang="en-US" sz="1600" i="1"/>
              <a:t>V</a:t>
            </a:r>
            <a:r>
              <a:rPr lang="en-US" sz="1600" i="1" baseline="-25000"/>
              <a:t>W,TAM</a:t>
            </a:r>
            <a:r>
              <a:rPr lang="en-US" sz="1600"/>
              <a:t> and </a:t>
            </a:r>
            <a:r>
              <a:rPr lang="en-US" sz="1600" i="1"/>
              <a:t>V</a:t>
            </a:r>
            <a:r>
              <a:rPr lang="en-US" sz="1600" i="1" baseline="-25000"/>
              <a:t>W,REF</a:t>
            </a:r>
            <a:r>
              <a:rPr lang="en-US" sz="1600" baseline="-25000"/>
              <a:t>  </a:t>
            </a:r>
            <a:r>
              <a:rPr lang="en-US" sz="1600"/>
              <a:t>are the wind vectors.  </a:t>
            </a:r>
          </a:p>
          <a:p>
            <a:endParaRPr lang="en-US" sz="1600"/>
          </a:p>
          <a:p>
            <a:r>
              <a:rPr lang="en-US" sz="1600"/>
              <a:t>The heading error is defined by:</a:t>
            </a:r>
          </a:p>
          <a:p>
            <a:r>
              <a:rPr lang="en-US" sz="1600"/>
              <a:t> </a:t>
            </a:r>
          </a:p>
          <a:p>
            <a:pPr>
              <a:spcAft>
                <a:spcPts val="600"/>
              </a:spcAft>
            </a:pPr>
            <a:r>
              <a:rPr lang="en-US" sz="1600" i="1">
                <a:sym typeface="Symbol" charset="0"/>
              </a:rPr>
              <a:t> </a:t>
            </a:r>
            <a:r>
              <a:rPr lang="en-US" sz="1600"/>
              <a:t>is the heading based on TAMDAR winds</a:t>
            </a:r>
          </a:p>
          <a:p>
            <a:pPr>
              <a:spcAft>
                <a:spcPts val="600"/>
              </a:spcAft>
            </a:pPr>
            <a:r>
              <a:rPr lang="en-US" sz="1600" i="1">
                <a:sym typeface="Symbol" charset="0"/>
              </a:rPr>
              <a:t></a:t>
            </a:r>
            <a:r>
              <a:rPr lang="en-US" sz="1600" i="1"/>
              <a:t>'</a:t>
            </a:r>
            <a:r>
              <a:rPr lang="en-US" sz="1600"/>
              <a:t> is the heading based on reference winds.</a:t>
            </a:r>
          </a:p>
          <a:p>
            <a:endParaRPr lang="en-US" sz="1600"/>
          </a:p>
        </p:txBody>
      </p:sp>
      <p:pic>
        <p:nvPicPr>
          <p:cNvPr id="16896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685800"/>
            <a:ext cx="187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4"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219200"/>
            <a:ext cx="187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5"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1828800"/>
            <a:ext cx="15748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6" name="TextBox 6"/>
          <p:cNvSpPr txBox="1">
            <a:spLocks noChangeArrowheads="1"/>
          </p:cNvSpPr>
          <p:nvPr/>
        </p:nvSpPr>
        <p:spPr bwMode="auto">
          <a:xfrm>
            <a:off x="457200" y="228600"/>
            <a:ext cx="38735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t>MAGNETIC DEVIATION CORRECTION</a:t>
            </a:r>
            <a:r>
              <a:rPr lang="en-US" sz="1600"/>
              <a:t> </a:t>
            </a:r>
          </a:p>
          <a:p>
            <a:endParaRPr lang="en-US" sz="1600"/>
          </a:p>
        </p:txBody>
      </p:sp>
      <p:pic>
        <p:nvPicPr>
          <p:cNvPr id="168967" name="Picture 7" descr="Picture 1.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90600" y="609600"/>
            <a:ext cx="2133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952102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TextBox 1"/>
          <p:cNvSpPr txBox="1">
            <a:spLocks noChangeArrowheads="1"/>
          </p:cNvSpPr>
          <p:nvPr/>
        </p:nvSpPr>
        <p:spPr bwMode="auto">
          <a:xfrm>
            <a:off x="762000" y="792163"/>
            <a:ext cx="8153400"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Aft>
                <a:spcPts val="3600"/>
              </a:spcAft>
            </a:pPr>
            <a:r>
              <a:rPr lang="en-US" sz="1600" dirty="0"/>
              <a:t>1 year of RUC/RR and RTFDDA data from July 2008 to July 2009 were used for each plane.  An example of the raw data for one plane:  </a:t>
            </a:r>
          </a:p>
          <a:p>
            <a:pPr>
              <a:spcAft>
                <a:spcPts val="600"/>
              </a:spcAft>
            </a:pPr>
            <a:endParaRPr lang="en-US" sz="1600" dirty="0"/>
          </a:p>
          <a:p>
            <a:pPr>
              <a:spcAft>
                <a:spcPts val="600"/>
              </a:spcAft>
            </a:pPr>
            <a:endParaRPr lang="en-US" sz="1600" dirty="0"/>
          </a:p>
          <a:p>
            <a:pPr>
              <a:spcAft>
                <a:spcPts val="600"/>
              </a:spcAft>
            </a:pPr>
            <a:endParaRPr lang="en-US" sz="1600" dirty="0"/>
          </a:p>
          <a:p>
            <a:pPr>
              <a:spcAft>
                <a:spcPts val="600"/>
              </a:spcAft>
            </a:pPr>
            <a:endParaRPr lang="en-US" sz="1600" dirty="0"/>
          </a:p>
          <a:p>
            <a:pPr>
              <a:spcAft>
                <a:spcPts val="600"/>
              </a:spcAft>
            </a:pPr>
            <a:endParaRPr lang="en-US" sz="1600" dirty="0"/>
          </a:p>
          <a:p>
            <a:pPr>
              <a:spcAft>
                <a:spcPts val="600"/>
              </a:spcAft>
            </a:pPr>
            <a:endParaRPr lang="en-US" sz="1600" dirty="0"/>
          </a:p>
          <a:p>
            <a:pPr>
              <a:spcAft>
                <a:spcPts val="600"/>
              </a:spcAft>
            </a:pPr>
            <a:endParaRPr lang="en-US" sz="1600" dirty="0"/>
          </a:p>
          <a:p>
            <a:pPr>
              <a:spcAft>
                <a:spcPts val="600"/>
              </a:spcAft>
            </a:pPr>
            <a:endParaRPr lang="en-US" sz="1600" dirty="0"/>
          </a:p>
          <a:p>
            <a:pPr>
              <a:spcAft>
                <a:spcPts val="600"/>
              </a:spcAft>
            </a:pPr>
            <a:endParaRPr lang="en-US" sz="1600" dirty="0"/>
          </a:p>
          <a:p>
            <a:pPr>
              <a:spcAft>
                <a:spcPts val="600"/>
              </a:spcAft>
            </a:pPr>
            <a:endParaRPr lang="en-US" sz="1600" dirty="0"/>
          </a:p>
          <a:p>
            <a:pPr>
              <a:spcAft>
                <a:spcPts val="600"/>
              </a:spcAft>
            </a:pPr>
            <a:endParaRPr lang="en-US" sz="1600" dirty="0"/>
          </a:p>
          <a:p>
            <a:pPr>
              <a:spcAft>
                <a:spcPts val="600"/>
              </a:spcAft>
            </a:pPr>
            <a:endParaRPr lang="en-US" sz="1600" dirty="0"/>
          </a:p>
          <a:p>
            <a:pPr>
              <a:spcAft>
                <a:spcPts val="600"/>
              </a:spcAft>
            </a:pPr>
            <a:endParaRPr lang="en-US" sz="1600" dirty="0"/>
          </a:p>
          <a:p>
            <a:endParaRPr lang="en-US" sz="1600" dirty="0"/>
          </a:p>
          <a:p>
            <a:pPr>
              <a:spcAft>
                <a:spcPts val="600"/>
              </a:spcAft>
            </a:pPr>
            <a:r>
              <a:rPr lang="en-US" sz="1200" dirty="0"/>
              <a:t>Note the sinusoidal trend, which is common for magnetic deviation corrections.  </a:t>
            </a:r>
          </a:p>
          <a:p>
            <a:pPr>
              <a:spcAft>
                <a:spcPts val="1200"/>
              </a:spcAft>
            </a:pPr>
            <a:r>
              <a:rPr lang="en-US" sz="1200" dirty="0"/>
              <a:t>Every plane studied had a similar sinusoidal appearance to the data with differing phase, offset and amplitude.</a:t>
            </a:r>
          </a:p>
          <a:p>
            <a:r>
              <a:rPr lang="en-US" sz="1200" dirty="0"/>
              <a:t> </a:t>
            </a:r>
          </a:p>
          <a:p>
            <a:endParaRPr lang="en-US" sz="1600" dirty="0"/>
          </a:p>
          <a:p>
            <a:endParaRPr lang="en-US" sz="1600" dirty="0"/>
          </a:p>
        </p:txBody>
      </p:sp>
      <p:pic>
        <p:nvPicPr>
          <p:cNvPr id="171010" name="Picture 2" descr="Plot 1q.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435100"/>
            <a:ext cx="5638800" cy="466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1" name="TextBox 3"/>
          <p:cNvSpPr txBox="1">
            <a:spLocks noChangeArrowheads="1"/>
          </p:cNvSpPr>
          <p:nvPr/>
        </p:nvSpPr>
        <p:spPr bwMode="auto">
          <a:xfrm>
            <a:off x="457200" y="228600"/>
            <a:ext cx="38735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t>MAGNETIC DEVIATION CORRECTION</a:t>
            </a:r>
            <a:r>
              <a:rPr lang="en-US" sz="1600"/>
              <a:t> </a:t>
            </a:r>
          </a:p>
          <a:p>
            <a:endParaRPr lang="en-US" sz="1600"/>
          </a:p>
        </p:txBody>
      </p:sp>
    </p:spTree>
    <p:extLst>
      <p:ext uri="{BB962C8B-B14F-4D97-AF65-F5344CB8AC3E}">
        <p14:creationId xmlns:p14="http://schemas.microsoft.com/office/powerpoint/2010/main" val="31726922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extBox 1"/>
          <p:cNvSpPr txBox="1">
            <a:spLocks noChangeArrowheads="1"/>
          </p:cNvSpPr>
          <p:nvPr/>
        </p:nvSpPr>
        <p:spPr bwMode="auto">
          <a:xfrm>
            <a:off x="762000" y="381000"/>
            <a:ext cx="8153400" cy="5416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Aft>
                <a:spcPts val="600"/>
              </a:spcAft>
            </a:pPr>
            <a:endParaRPr lang="en-US" sz="1600" dirty="0"/>
          </a:p>
          <a:p>
            <a:pPr>
              <a:spcAft>
                <a:spcPts val="600"/>
              </a:spcAft>
            </a:pPr>
            <a:endParaRPr lang="en-US" sz="1600" dirty="0"/>
          </a:p>
          <a:p>
            <a:r>
              <a:rPr lang="en-US" sz="1600" dirty="0"/>
              <a:t>On 20 October 2009, correction data were uploaded to the associated TAMDAR units.  </a:t>
            </a:r>
          </a:p>
          <a:p>
            <a:endParaRPr lang="en-US" sz="1600" dirty="0"/>
          </a:p>
          <a:p>
            <a:r>
              <a:rPr lang="en-US" sz="1600" dirty="0"/>
              <a:t>Current statistics:</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r>
              <a:rPr lang="en-US" sz="1600" dirty="0"/>
              <a:t>This is roughly </a:t>
            </a:r>
            <a:r>
              <a:rPr lang="en-US" sz="1600" dirty="0">
                <a:solidFill>
                  <a:srgbClr val="FF0000"/>
                </a:solidFill>
              </a:rPr>
              <a:t>a </a:t>
            </a:r>
            <a:r>
              <a:rPr lang="en-US" sz="1600" dirty="0" smtClean="0">
                <a:solidFill>
                  <a:srgbClr val="FF0000"/>
                </a:solidFill>
              </a:rPr>
              <a:t>30</a:t>
            </a:r>
            <a:r>
              <a:rPr lang="en-US" sz="1600" dirty="0">
                <a:solidFill>
                  <a:srgbClr val="FF0000"/>
                </a:solidFill>
              </a:rPr>
              <a:t>% reduction </a:t>
            </a:r>
            <a:r>
              <a:rPr lang="en-US" sz="1600" dirty="0"/>
              <a:t>in wind error off the sensor (assuming model error and </a:t>
            </a:r>
            <a:r>
              <a:rPr lang="en-US" sz="1600" dirty="0" err="1"/>
              <a:t>representitiveness</a:t>
            </a:r>
            <a:r>
              <a:rPr lang="en-US" sz="1600" dirty="0"/>
              <a:t> error are fairly consistent over period of months)</a:t>
            </a:r>
          </a:p>
          <a:p>
            <a:endParaRPr lang="en-US" sz="1600" dirty="0"/>
          </a:p>
        </p:txBody>
      </p:sp>
      <p:pic>
        <p:nvPicPr>
          <p:cNvPr id="173058" name="Picture 2" descr="Picture 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981200"/>
            <a:ext cx="7772400"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59" name="TextBox 3"/>
          <p:cNvSpPr txBox="1">
            <a:spLocks noChangeArrowheads="1"/>
          </p:cNvSpPr>
          <p:nvPr/>
        </p:nvSpPr>
        <p:spPr bwMode="auto">
          <a:xfrm>
            <a:off x="457200" y="228600"/>
            <a:ext cx="38735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t>MAGNETIC DEVIATION CORRECTION</a:t>
            </a:r>
            <a:r>
              <a:rPr lang="en-US" sz="1600"/>
              <a:t> </a:t>
            </a:r>
          </a:p>
          <a:p>
            <a:endParaRPr lang="en-US" sz="1600"/>
          </a:p>
        </p:txBody>
      </p:sp>
    </p:spTree>
    <p:extLst>
      <p:ext uri="{BB962C8B-B14F-4D97-AF65-F5344CB8AC3E}">
        <p14:creationId xmlns:p14="http://schemas.microsoft.com/office/powerpoint/2010/main" val="320293244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3" descr="BUF_amap.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0"/>
            <a:ext cx="5105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6" name="Picture 4" descr="BUF_amap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43475" y="0"/>
            <a:ext cx="42005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Box 5"/>
          <p:cNvSpPr txBox="1">
            <a:spLocks noChangeArrowheads="1"/>
          </p:cNvSpPr>
          <p:nvPr/>
        </p:nvSpPr>
        <p:spPr bwMode="auto">
          <a:xfrm>
            <a:off x="228600" y="608013"/>
            <a:ext cx="4419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cs typeface="Arial" charset="0"/>
              </a:rPr>
              <a:t>The 2 images show TAMDAR data from flights into/out of BUF  +/- ~3h from 10 pm.  The solid triangles indicate icing, and the hollow triangles indicate icing with heaters activated. </a:t>
            </a:r>
          </a:p>
        </p:txBody>
      </p:sp>
      <p:sp>
        <p:nvSpPr>
          <p:cNvPr id="57348" name="TextBox 6"/>
          <p:cNvSpPr txBox="1">
            <a:spLocks noChangeArrowheads="1"/>
          </p:cNvSpPr>
          <p:nvPr/>
        </p:nvSpPr>
        <p:spPr bwMode="auto">
          <a:xfrm>
            <a:off x="5359400" y="4241800"/>
            <a:ext cx="34163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cs typeface="Arial" charset="0"/>
              </a:rPr>
              <a:t>The fact that the TAMDAR heater </a:t>
            </a:r>
            <a:r>
              <a:rPr lang="en-US" sz="1200" b="1" i="1" u="sng">
                <a:cs typeface="Arial" charset="0"/>
              </a:rPr>
              <a:t>remains</a:t>
            </a:r>
            <a:r>
              <a:rPr lang="en-US" sz="1200" b="1">
                <a:cs typeface="Arial" charset="0"/>
              </a:rPr>
              <a:t> activated throughout the descent suggests that the ice accretion rate is greater than 0.02" per minute, and in some cases (based on ob times) it was significantly greater. </a:t>
            </a:r>
          </a:p>
          <a:p>
            <a:pPr eaLnBrk="1" hangingPunct="1"/>
            <a:endParaRPr lang="en-US" sz="1200" b="1">
              <a:cs typeface="Arial" charset="0"/>
            </a:endParaRPr>
          </a:p>
        </p:txBody>
      </p:sp>
      <p:sp>
        <p:nvSpPr>
          <p:cNvPr id="11" name="Freeform 10"/>
          <p:cNvSpPr/>
          <p:nvPr/>
        </p:nvSpPr>
        <p:spPr>
          <a:xfrm>
            <a:off x="7467600" y="1066800"/>
            <a:ext cx="1219200" cy="3048000"/>
          </a:xfrm>
          <a:custGeom>
            <a:avLst/>
            <a:gdLst>
              <a:gd name="connsiteX0" fmla="*/ 0 w 1219200"/>
              <a:gd name="connsiteY0" fmla="*/ 0 h 3048000"/>
              <a:gd name="connsiteX1" fmla="*/ 1003300 w 1219200"/>
              <a:gd name="connsiteY1" fmla="*/ 673100 h 3048000"/>
              <a:gd name="connsiteX2" fmla="*/ 1219200 w 1219200"/>
              <a:gd name="connsiteY2" fmla="*/ 3048000 h 3048000"/>
            </a:gdLst>
            <a:ahLst/>
            <a:cxnLst>
              <a:cxn ang="0">
                <a:pos x="connsiteX0" y="connsiteY0"/>
              </a:cxn>
              <a:cxn ang="0">
                <a:pos x="connsiteX1" y="connsiteY1"/>
              </a:cxn>
              <a:cxn ang="0">
                <a:pos x="connsiteX2" y="connsiteY2"/>
              </a:cxn>
            </a:cxnLst>
            <a:rect l="l" t="t" r="r" b="b"/>
            <a:pathLst>
              <a:path w="1219200" h="3048000">
                <a:moveTo>
                  <a:pt x="0" y="0"/>
                </a:moveTo>
                <a:cubicBezTo>
                  <a:pt x="400050" y="82550"/>
                  <a:pt x="800100" y="165100"/>
                  <a:pt x="1003300" y="673100"/>
                </a:cubicBezTo>
                <a:cubicBezTo>
                  <a:pt x="1206500" y="1181100"/>
                  <a:pt x="1212850" y="2114550"/>
                  <a:pt x="1219200" y="3048000"/>
                </a:cubicBezTo>
              </a:path>
            </a:pathLst>
          </a:custGeom>
          <a:ln w="38100">
            <a:solidFill>
              <a:srgbClr val="FF0000"/>
            </a:solidFill>
            <a:headEnd type="arrow"/>
          </a:ln>
        </p:spPr>
        <p:style>
          <a:lnRef idx="2">
            <a:schemeClr val="accent1"/>
          </a:lnRef>
          <a:fillRef idx="0">
            <a:schemeClr val="accent1"/>
          </a:fillRef>
          <a:effectRef idx="1">
            <a:schemeClr val="accent1"/>
          </a:effectRef>
          <a:fontRef idx="minor">
            <a:schemeClr val="tx1"/>
          </a:fontRef>
        </p:style>
        <p:txBody>
          <a:bodyPr lIns="91436" tIns="45718" rIns="91436" bIns="45718" anchor="ctr"/>
          <a:lstStyle/>
          <a:p>
            <a:pPr algn="ctr">
              <a:defRPr/>
            </a:pPr>
            <a:endParaRPr lang="en-US" sz="1800" b="1">
              <a:latin typeface="Arial" charset="0"/>
              <a:ea typeface="ＭＳ Ｐゴシック" charset="0"/>
              <a:cs typeface="ＭＳ Ｐゴシック" charset="0"/>
            </a:endParaRPr>
          </a:p>
        </p:txBody>
      </p:sp>
      <p:sp>
        <p:nvSpPr>
          <p:cNvPr id="13" name="Rounded Rectangle 12"/>
          <p:cNvSpPr/>
          <p:nvPr/>
        </p:nvSpPr>
        <p:spPr>
          <a:xfrm>
            <a:off x="5181600" y="3975100"/>
            <a:ext cx="3733800" cy="1689100"/>
          </a:xfrm>
          <a:prstGeom prst="roundRect">
            <a:avLst>
              <a:gd name="adj" fmla="val 37459"/>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lIns="91436" tIns="45718" rIns="91436" bIns="45718" anchor="ctr"/>
          <a:lstStyle/>
          <a:p>
            <a:pPr algn="ctr">
              <a:defRPr/>
            </a:pPr>
            <a:endParaRPr lang="en-US" sz="1800" b="1">
              <a:solidFill>
                <a:srgbClr val="FFFFFF"/>
              </a:solidFill>
              <a:latin typeface="Arial" charset="0"/>
              <a:ea typeface="ＭＳ Ｐゴシック" charset="0"/>
              <a:cs typeface="ＭＳ Ｐゴシック" charset="0"/>
            </a:endParaRPr>
          </a:p>
        </p:txBody>
      </p:sp>
      <p:sp>
        <p:nvSpPr>
          <p:cNvPr id="57351" name="TextBox 13"/>
          <p:cNvSpPr txBox="1">
            <a:spLocks noChangeArrowheads="1"/>
          </p:cNvSpPr>
          <p:nvPr/>
        </p:nvSpPr>
        <p:spPr bwMode="auto">
          <a:xfrm>
            <a:off x="1739900" y="3898900"/>
            <a:ext cx="7064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solidFill>
                  <a:srgbClr val="FFFF00"/>
                </a:solidFill>
                <a:cs typeface="Arial" charset="0"/>
              </a:rPr>
              <a:t>BUF</a:t>
            </a:r>
          </a:p>
        </p:txBody>
      </p:sp>
      <p:sp>
        <p:nvSpPr>
          <p:cNvPr id="57352" name="TextBox 14"/>
          <p:cNvSpPr txBox="1">
            <a:spLocks noChangeArrowheads="1"/>
          </p:cNvSpPr>
          <p:nvPr/>
        </p:nvSpPr>
        <p:spPr bwMode="auto">
          <a:xfrm>
            <a:off x="6654800" y="1587500"/>
            <a:ext cx="549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solidFill>
                  <a:srgbClr val="FFFF00"/>
                </a:solidFill>
                <a:cs typeface="Arial" charset="0"/>
              </a:rPr>
              <a:t>BUF</a:t>
            </a:r>
          </a:p>
        </p:txBody>
      </p:sp>
      <p:sp>
        <p:nvSpPr>
          <p:cNvPr id="57353" name="TextBox 15"/>
          <p:cNvSpPr txBox="1">
            <a:spLocks noChangeArrowheads="1"/>
          </p:cNvSpPr>
          <p:nvPr/>
        </p:nvSpPr>
        <p:spPr bwMode="auto">
          <a:xfrm>
            <a:off x="2603500" y="2273300"/>
            <a:ext cx="920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solidFill>
                  <a:srgbClr val="FF6600"/>
                </a:solidFill>
                <a:cs typeface="Arial" charset="0"/>
              </a:rPr>
              <a:t>Crash site</a:t>
            </a:r>
          </a:p>
        </p:txBody>
      </p:sp>
      <p:sp>
        <p:nvSpPr>
          <p:cNvPr id="57354" name="TextBox 16"/>
          <p:cNvSpPr txBox="1">
            <a:spLocks noChangeArrowheads="1"/>
          </p:cNvSpPr>
          <p:nvPr/>
        </p:nvSpPr>
        <p:spPr bwMode="auto">
          <a:xfrm>
            <a:off x="6883400" y="698500"/>
            <a:ext cx="920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solidFill>
                  <a:srgbClr val="FF6600"/>
                </a:solidFill>
                <a:cs typeface="Arial" charset="0"/>
              </a:rPr>
              <a:t>Crash site</a:t>
            </a:r>
          </a:p>
        </p:txBody>
      </p:sp>
    </p:spTree>
    <p:extLst>
      <p:ext uri="{BB962C8B-B14F-4D97-AF65-F5344CB8AC3E}">
        <p14:creationId xmlns:p14="http://schemas.microsoft.com/office/powerpoint/2010/main" val="307473488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 descr="BUF_skew.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324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TextBox 2"/>
          <p:cNvSpPr txBox="1">
            <a:spLocks noChangeArrowheads="1"/>
          </p:cNvSpPr>
          <p:nvPr/>
        </p:nvSpPr>
        <p:spPr bwMode="auto">
          <a:xfrm>
            <a:off x="6477000" y="685800"/>
            <a:ext cx="2514600" cy="42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cs typeface="Arial" charset="0"/>
              </a:rPr>
              <a:t>The first sounding (BUF_skew), which is valid around 9 pm, shows a substantial layer of saturated air below 6000' between -9 and -2C -- the temperature window that most supports the existence of supercooled water. </a:t>
            </a:r>
          </a:p>
          <a:p>
            <a:pPr eaLnBrk="1" hangingPunct="1"/>
            <a:endParaRPr lang="en-US" sz="1200" b="1">
              <a:cs typeface="Arial" charset="0"/>
            </a:endParaRPr>
          </a:p>
          <a:p>
            <a:pPr eaLnBrk="1" hangingPunct="1"/>
            <a:endParaRPr lang="en-US" sz="1200" b="1">
              <a:cs typeface="Arial" charset="0"/>
            </a:endParaRPr>
          </a:p>
          <a:p>
            <a:pPr eaLnBrk="1" hangingPunct="1"/>
            <a:endParaRPr lang="en-US" sz="1200" b="1">
              <a:cs typeface="Arial" charset="0"/>
            </a:endParaRPr>
          </a:p>
          <a:p>
            <a:pPr eaLnBrk="1" hangingPunct="1"/>
            <a:endParaRPr lang="en-US" sz="1200" b="1">
              <a:cs typeface="Arial" charset="0"/>
            </a:endParaRPr>
          </a:p>
          <a:p>
            <a:pPr eaLnBrk="1" hangingPunct="1"/>
            <a:endParaRPr lang="en-US" sz="1200" b="1">
              <a:cs typeface="Arial" charset="0"/>
            </a:endParaRPr>
          </a:p>
          <a:p>
            <a:pPr eaLnBrk="1" hangingPunct="1"/>
            <a:endParaRPr lang="en-US" sz="1200" b="1">
              <a:cs typeface="Arial" charset="0"/>
            </a:endParaRPr>
          </a:p>
          <a:p>
            <a:pPr eaLnBrk="1" hangingPunct="1"/>
            <a:endParaRPr lang="en-US" sz="1200" b="1">
              <a:cs typeface="Arial" charset="0"/>
            </a:endParaRPr>
          </a:p>
          <a:p>
            <a:pPr eaLnBrk="1" hangingPunct="1"/>
            <a:endParaRPr lang="en-US" sz="1200" b="1">
              <a:cs typeface="Arial" charset="0"/>
            </a:endParaRPr>
          </a:p>
          <a:p>
            <a:pPr eaLnBrk="1" hangingPunct="1"/>
            <a:endParaRPr lang="en-US" sz="1200" b="1">
              <a:cs typeface="Arial" charset="0"/>
            </a:endParaRPr>
          </a:p>
          <a:p>
            <a:pPr eaLnBrk="1" hangingPunct="1"/>
            <a:endParaRPr lang="en-US" sz="1200" b="1">
              <a:cs typeface="Arial" charset="0"/>
            </a:endParaRPr>
          </a:p>
          <a:p>
            <a:pPr eaLnBrk="1" hangingPunct="1"/>
            <a:endParaRPr lang="en-US" sz="1200" b="1">
              <a:cs typeface="Arial" charset="0"/>
            </a:endParaRPr>
          </a:p>
          <a:p>
            <a:pPr eaLnBrk="1" hangingPunct="1"/>
            <a:endParaRPr lang="en-US" sz="1200" b="1">
              <a:cs typeface="Arial" charset="0"/>
            </a:endParaRPr>
          </a:p>
          <a:p>
            <a:pPr eaLnBrk="1" hangingPunct="1"/>
            <a:endParaRPr lang="en-US" sz="1200" b="1">
              <a:cs typeface="Arial" charset="0"/>
            </a:endParaRPr>
          </a:p>
          <a:p>
            <a:pPr eaLnBrk="1" hangingPunct="1"/>
            <a:r>
              <a:rPr lang="en-US" sz="1200" b="1">
                <a:cs typeface="Arial" charset="0"/>
              </a:rPr>
              <a:t>Note: The red lines oriented to 1 o'clock are temp in C.  </a:t>
            </a:r>
          </a:p>
        </p:txBody>
      </p:sp>
      <p:sp>
        <p:nvSpPr>
          <p:cNvPr id="4" name="Freeform 3"/>
          <p:cNvSpPr/>
          <p:nvPr/>
        </p:nvSpPr>
        <p:spPr>
          <a:xfrm>
            <a:off x="2895600" y="2362200"/>
            <a:ext cx="4775200" cy="2349500"/>
          </a:xfrm>
          <a:custGeom>
            <a:avLst/>
            <a:gdLst>
              <a:gd name="connsiteX0" fmla="*/ 0 w 4775200"/>
              <a:gd name="connsiteY0" fmla="*/ 2349500 h 2349500"/>
              <a:gd name="connsiteX1" fmla="*/ 3733800 w 4775200"/>
              <a:gd name="connsiteY1" fmla="*/ 1536700 h 2349500"/>
              <a:gd name="connsiteX2" fmla="*/ 4775200 w 4775200"/>
              <a:gd name="connsiteY2" fmla="*/ 0 h 2349500"/>
            </a:gdLst>
            <a:ahLst/>
            <a:cxnLst>
              <a:cxn ang="0">
                <a:pos x="connsiteX0" y="connsiteY0"/>
              </a:cxn>
              <a:cxn ang="0">
                <a:pos x="connsiteX1" y="connsiteY1"/>
              </a:cxn>
              <a:cxn ang="0">
                <a:pos x="connsiteX2" y="connsiteY2"/>
              </a:cxn>
            </a:cxnLst>
            <a:rect l="l" t="t" r="r" b="b"/>
            <a:pathLst>
              <a:path w="4775200" h="2349500">
                <a:moveTo>
                  <a:pt x="0" y="2349500"/>
                </a:moveTo>
                <a:cubicBezTo>
                  <a:pt x="1468966" y="2138891"/>
                  <a:pt x="2937933" y="1928283"/>
                  <a:pt x="3733800" y="1536700"/>
                </a:cubicBezTo>
                <a:cubicBezTo>
                  <a:pt x="4529667" y="1145117"/>
                  <a:pt x="4652433" y="572558"/>
                  <a:pt x="4775200" y="0"/>
                </a:cubicBezTo>
              </a:path>
            </a:pathLst>
          </a:custGeom>
          <a:ln w="38100">
            <a:solidFill>
              <a:srgbClr val="FF6600"/>
            </a:solidFill>
            <a:headEnd type="arrow"/>
          </a:ln>
        </p:spPr>
        <p:style>
          <a:lnRef idx="2">
            <a:schemeClr val="accent1"/>
          </a:lnRef>
          <a:fillRef idx="0">
            <a:schemeClr val="accent1"/>
          </a:fillRef>
          <a:effectRef idx="1">
            <a:schemeClr val="accent1"/>
          </a:effectRef>
          <a:fontRef idx="minor">
            <a:schemeClr val="tx1"/>
          </a:fontRef>
        </p:style>
        <p:txBody>
          <a:bodyPr lIns="91436" tIns="45718" rIns="91436" bIns="45718" anchor="ctr"/>
          <a:lstStyle/>
          <a:p>
            <a:pPr algn="ctr">
              <a:defRPr/>
            </a:pPr>
            <a:endParaRPr lang="en-US" sz="1800" b="1">
              <a:solidFill>
                <a:srgbClr val="FF66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34647181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descr="BUF_skew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944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TextBox 2"/>
          <p:cNvSpPr txBox="1">
            <a:spLocks noChangeArrowheads="1"/>
          </p:cNvSpPr>
          <p:nvPr/>
        </p:nvSpPr>
        <p:spPr bwMode="auto">
          <a:xfrm>
            <a:off x="6375400" y="685800"/>
            <a:ext cx="2459038"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cs typeface="Arial" charset="0"/>
              </a:rPr>
              <a:t>The second sounding (BUF_skew2), which is valid around 11:20 pm, shows the saturated layer has dropped to 3000' and below, but the temperature profile remains the same.  </a:t>
            </a:r>
          </a:p>
          <a:p>
            <a:pPr eaLnBrk="1" hangingPunct="1"/>
            <a:endParaRPr lang="en-US" sz="1200" b="1">
              <a:cs typeface="Arial" charset="0"/>
            </a:endParaRPr>
          </a:p>
          <a:p>
            <a:pPr eaLnBrk="1" hangingPunct="1"/>
            <a:endParaRPr lang="en-US" sz="1200" b="1">
              <a:cs typeface="Arial" charset="0"/>
            </a:endParaRPr>
          </a:p>
          <a:p>
            <a:pPr eaLnBrk="1" hangingPunct="1"/>
            <a:endParaRPr lang="en-US" sz="1200" b="1">
              <a:cs typeface="Arial" charset="0"/>
            </a:endParaRPr>
          </a:p>
          <a:p>
            <a:pPr eaLnBrk="1" hangingPunct="1"/>
            <a:endParaRPr lang="en-US" sz="1200" b="1">
              <a:cs typeface="Arial" charset="0"/>
            </a:endParaRPr>
          </a:p>
          <a:p>
            <a:pPr eaLnBrk="1" hangingPunct="1"/>
            <a:endParaRPr lang="en-US" sz="1200" b="1">
              <a:cs typeface="Arial" charset="0"/>
            </a:endParaRPr>
          </a:p>
          <a:p>
            <a:pPr eaLnBrk="1" hangingPunct="1"/>
            <a:endParaRPr lang="en-US" sz="1200" b="1">
              <a:cs typeface="Arial" charset="0"/>
            </a:endParaRPr>
          </a:p>
          <a:p>
            <a:pPr eaLnBrk="1" hangingPunct="1"/>
            <a:r>
              <a:rPr lang="en-US" sz="1200" b="1">
                <a:cs typeface="Arial" charset="0"/>
              </a:rPr>
              <a:t> Both soundings suggest favorable conditions for supercooled water to freeze upon airframe contact.  </a:t>
            </a:r>
          </a:p>
          <a:p>
            <a:pPr eaLnBrk="1" hangingPunct="1"/>
            <a:endParaRPr lang="en-US" sz="1200" b="1">
              <a:cs typeface="Arial" charset="0"/>
            </a:endParaRPr>
          </a:p>
          <a:p>
            <a:pPr eaLnBrk="1" hangingPunct="1"/>
            <a:r>
              <a:rPr lang="en-US" sz="1200" b="1">
                <a:cs typeface="Arial" charset="0"/>
              </a:rPr>
              <a:t>Also, the vertical profiles show winds between 25 and 45 kts within this layer throughout the duration of the sampling.</a:t>
            </a:r>
          </a:p>
        </p:txBody>
      </p:sp>
      <p:sp>
        <p:nvSpPr>
          <p:cNvPr id="4" name="Freeform 3"/>
          <p:cNvSpPr/>
          <p:nvPr/>
        </p:nvSpPr>
        <p:spPr>
          <a:xfrm>
            <a:off x="2844800" y="1943100"/>
            <a:ext cx="4406900" cy="2667000"/>
          </a:xfrm>
          <a:custGeom>
            <a:avLst/>
            <a:gdLst>
              <a:gd name="connsiteX0" fmla="*/ 0 w 4470400"/>
              <a:gd name="connsiteY0" fmla="*/ 2844800 h 2844800"/>
              <a:gd name="connsiteX1" fmla="*/ 1181100 w 4470400"/>
              <a:gd name="connsiteY1" fmla="*/ 2527300 h 2844800"/>
              <a:gd name="connsiteX2" fmla="*/ 1752600 w 4470400"/>
              <a:gd name="connsiteY2" fmla="*/ 1562100 h 2844800"/>
              <a:gd name="connsiteX3" fmla="*/ 3848100 w 4470400"/>
              <a:gd name="connsiteY3" fmla="*/ 838200 h 2844800"/>
              <a:gd name="connsiteX4" fmla="*/ 4470400 w 4470400"/>
              <a:gd name="connsiteY4" fmla="*/ 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0400" h="2844800">
                <a:moveTo>
                  <a:pt x="0" y="2844800"/>
                </a:moveTo>
                <a:cubicBezTo>
                  <a:pt x="444500" y="2792941"/>
                  <a:pt x="889000" y="2741083"/>
                  <a:pt x="1181100" y="2527300"/>
                </a:cubicBezTo>
                <a:cubicBezTo>
                  <a:pt x="1473200" y="2313517"/>
                  <a:pt x="1308100" y="1843617"/>
                  <a:pt x="1752600" y="1562100"/>
                </a:cubicBezTo>
                <a:cubicBezTo>
                  <a:pt x="2197100" y="1280583"/>
                  <a:pt x="3395133" y="1098550"/>
                  <a:pt x="3848100" y="838200"/>
                </a:cubicBezTo>
                <a:cubicBezTo>
                  <a:pt x="4301067" y="577850"/>
                  <a:pt x="4385733" y="288925"/>
                  <a:pt x="4470400" y="0"/>
                </a:cubicBezTo>
              </a:path>
            </a:pathLst>
          </a:custGeom>
          <a:ln w="38100">
            <a:solidFill>
              <a:srgbClr val="FF6600"/>
            </a:solidFill>
            <a:headEnd type="arrow"/>
          </a:ln>
        </p:spPr>
        <p:style>
          <a:lnRef idx="2">
            <a:schemeClr val="accent1"/>
          </a:lnRef>
          <a:fillRef idx="0">
            <a:schemeClr val="accent1"/>
          </a:fillRef>
          <a:effectRef idx="1">
            <a:schemeClr val="accent1"/>
          </a:effectRef>
          <a:fontRef idx="minor">
            <a:schemeClr val="tx1"/>
          </a:fontRef>
        </p:style>
        <p:txBody>
          <a:bodyPr lIns="91436" tIns="45718" rIns="91436" bIns="45718" anchor="ctr"/>
          <a:lstStyle/>
          <a:p>
            <a:pPr algn="ctr">
              <a:defRPr/>
            </a:pPr>
            <a:endParaRPr lang="en-US" sz="1800" b="1">
              <a:latin typeface="Arial" charset="0"/>
              <a:ea typeface="ＭＳ Ｐゴシック" charset="0"/>
              <a:cs typeface="ＭＳ Ｐゴシック" charset="0"/>
            </a:endParaRPr>
          </a:p>
        </p:txBody>
      </p:sp>
    </p:spTree>
    <p:extLst>
      <p:ext uri="{BB962C8B-B14F-4D97-AF65-F5344CB8AC3E}">
        <p14:creationId xmlns:p14="http://schemas.microsoft.com/office/powerpoint/2010/main" val="217942428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41" name="Object 2"/>
          <p:cNvGraphicFramePr>
            <a:graphicFrameLocks noChangeAspect="1"/>
          </p:cNvGraphicFramePr>
          <p:nvPr/>
        </p:nvGraphicFramePr>
        <p:xfrm>
          <a:off x="304800" y="1295400"/>
          <a:ext cx="4267200" cy="3530600"/>
        </p:xfrm>
        <a:graphic>
          <a:graphicData uri="http://schemas.openxmlformats.org/presentationml/2006/ole">
            <mc:AlternateContent xmlns:mc="http://schemas.openxmlformats.org/markup-compatibility/2006">
              <mc:Choice xmlns:v="urn:schemas-microsoft-com:vml" Requires="v">
                <p:oleObj spid="_x0000_s376207" name="Document" r:id="rId3" imgW="6311900" imgH="5219700" progId="Word.Document.8">
                  <p:embed/>
                </p:oleObj>
              </mc:Choice>
              <mc:Fallback>
                <p:oleObj name="Document" r:id="rId3" imgW="6311900" imgH="521970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295400"/>
                        <a:ext cx="4267200" cy="353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1442" name="Text Box 3"/>
          <p:cNvSpPr txBox="1">
            <a:spLocks noChangeArrowheads="1"/>
          </p:cNvSpPr>
          <p:nvPr/>
        </p:nvSpPr>
        <p:spPr bwMode="auto">
          <a:xfrm>
            <a:off x="228600" y="4876800"/>
            <a:ext cx="43434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a:r>
              <a:rPr lang="en-US" sz="1000"/>
              <a:t>6 soundings reported at DLG between 20Z 8/9 and 06Z 8/10.  The yellow sounding shown here was reported at 21:08Z (1:08 pm LT) 8/9.  The top of the cloud layer is located at 9887'.  From this point all the way to the surface, a saturated atmosphere and IFR conditions were present.</a:t>
            </a:r>
          </a:p>
          <a:p>
            <a:endParaRPr lang="en-US" sz="1000"/>
          </a:p>
        </p:txBody>
      </p:sp>
      <p:graphicFrame>
        <p:nvGraphicFramePr>
          <p:cNvPr id="61443" name="Object 3"/>
          <p:cNvGraphicFramePr>
            <a:graphicFrameLocks noChangeAspect="1"/>
          </p:cNvGraphicFramePr>
          <p:nvPr/>
        </p:nvGraphicFramePr>
        <p:xfrm>
          <a:off x="4648200" y="1295400"/>
          <a:ext cx="4343400" cy="3524250"/>
        </p:xfrm>
        <a:graphic>
          <a:graphicData uri="http://schemas.openxmlformats.org/presentationml/2006/ole">
            <mc:AlternateContent xmlns:mc="http://schemas.openxmlformats.org/markup-compatibility/2006">
              <mc:Choice xmlns:v="urn:schemas-microsoft-com:vml" Requires="v">
                <p:oleObj spid="_x0000_s376208" name="Document" r:id="rId5" imgW="6299200" imgH="5105400" progId="Word.Document.8">
                  <p:embed/>
                </p:oleObj>
              </mc:Choice>
              <mc:Fallback>
                <p:oleObj name="Document" r:id="rId5" imgW="6299200" imgH="510540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1295400"/>
                        <a:ext cx="4343400" cy="3524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1444" name="Text Box 5"/>
          <p:cNvSpPr txBox="1">
            <a:spLocks noChangeArrowheads="1"/>
          </p:cNvSpPr>
          <p:nvPr/>
        </p:nvSpPr>
        <p:spPr bwMode="auto">
          <a:xfrm>
            <a:off x="4572000" y="4876800"/>
            <a:ext cx="4419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a:r>
              <a:rPr lang="en-US" sz="1000"/>
              <a:t>First 4 of 6 DLG soundings between 20Z 8/9 and 06Z 8/10.</a:t>
            </a:r>
          </a:p>
        </p:txBody>
      </p:sp>
      <p:pic>
        <p:nvPicPr>
          <p:cNvPr id="61445" name="Picture 7"/>
          <p:cNvPicPr>
            <a:picLocks noChangeAspect="1" noChangeArrowheads="1"/>
          </p:cNvPicPr>
          <p:nvPr/>
        </p:nvPicPr>
        <p:blipFill>
          <a:blip r:embed="rId7">
            <a:extLst>
              <a:ext uri="{28A0092B-C50C-407E-A947-70E740481C1C}">
                <a14:useLocalDpi xmlns:a14="http://schemas.microsoft.com/office/drawing/2010/main" val="0"/>
              </a:ext>
            </a:extLst>
          </a:blip>
          <a:srcRect t="18750" b="75000"/>
          <a:stretch>
            <a:fillRect/>
          </a:stretch>
        </p:blipFill>
        <p:spPr bwMode="auto">
          <a:xfrm>
            <a:off x="0" y="66294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8"/>
          <p:cNvPicPr>
            <a:picLocks noChangeAspect="1" noChangeArrowheads="1"/>
          </p:cNvPicPr>
          <p:nvPr/>
        </p:nvPicPr>
        <p:blipFill>
          <a:blip r:embed="rId7">
            <a:extLst>
              <a:ext uri="{28A0092B-C50C-407E-A947-70E740481C1C}">
                <a14:useLocalDpi xmlns:a14="http://schemas.microsoft.com/office/drawing/2010/main" val="0"/>
              </a:ext>
            </a:extLst>
          </a:blip>
          <a:srcRect b="75000"/>
          <a:stretch>
            <a:fillRect/>
          </a:stretch>
        </p:blipFill>
        <p:spPr bwMode="auto">
          <a:xfrm>
            <a:off x="0" y="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7" name="Text Box 9"/>
          <p:cNvSpPr txBox="1">
            <a:spLocks noChangeArrowheads="1"/>
          </p:cNvSpPr>
          <p:nvPr/>
        </p:nvSpPr>
        <p:spPr bwMode="auto">
          <a:xfrm>
            <a:off x="381000" y="838200"/>
            <a:ext cx="8458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a:solidFill>
                  <a:srgbClr val="0066CC"/>
                </a:solidFill>
                <a:latin typeface="Arial Black" charset="0"/>
              </a:rPr>
              <a:t>Soundings from Dillingham (DLG)</a:t>
            </a:r>
          </a:p>
        </p:txBody>
      </p:sp>
    </p:spTree>
    <p:extLst>
      <p:ext uri="{BB962C8B-B14F-4D97-AF65-F5344CB8AC3E}">
        <p14:creationId xmlns:p14="http://schemas.microsoft.com/office/powerpoint/2010/main" val="264132928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465" name="Object 2"/>
          <p:cNvGraphicFramePr>
            <a:graphicFrameLocks noChangeAspect="1"/>
          </p:cNvGraphicFramePr>
          <p:nvPr/>
        </p:nvGraphicFramePr>
        <p:xfrm>
          <a:off x="304800" y="1295400"/>
          <a:ext cx="4191000" cy="3579813"/>
        </p:xfrm>
        <a:graphic>
          <a:graphicData uri="http://schemas.openxmlformats.org/presentationml/2006/ole">
            <mc:AlternateContent xmlns:mc="http://schemas.openxmlformats.org/markup-compatibility/2006">
              <mc:Choice xmlns:v="urn:schemas-microsoft-com:vml" Requires="v">
                <p:oleObj spid="_x0000_s377231" name="Document" r:id="rId3" imgW="6311900" imgH="5397500" progId="Word.Document.8">
                  <p:embed/>
                </p:oleObj>
              </mc:Choice>
              <mc:Fallback>
                <p:oleObj name="Document" r:id="rId3" imgW="6311900" imgH="539750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295400"/>
                        <a:ext cx="4191000" cy="3579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2466" name="Text Box 3"/>
          <p:cNvSpPr txBox="1">
            <a:spLocks noChangeArrowheads="1"/>
          </p:cNvSpPr>
          <p:nvPr/>
        </p:nvSpPr>
        <p:spPr bwMode="auto">
          <a:xfrm>
            <a:off x="228600" y="4953000"/>
            <a:ext cx="42672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a:t>11 soundings reported at King Salmon (AKN) between 20Z 8/9 and 06Z 8/10.  The sequence of soundings shown here are from 2:10Z 8/10 to 3:50Z 8/10.  The top of the cloud layer can be seen about 9880</a:t>
            </a:r>
            <a:r>
              <a:rPr lang="ja-JP" altLang="en-US" sz="1000"/>
              <a:t>’</a:t>
            </a:r>
            <a:r>
              <a:rPr lang="en-US" altLang="ja-JP" sz="1000"/>
              <a:t>, and this appears to be holding steady over the duration of observations.  </a:t>
            </a:r>
          </a:p>
          <a:p>
            <a:endParaRPr lang="en-US" sz="1000"/>
          </a:p>
          <a:p>
            <a:r>
              <a:rPr lang="en-US" sz="1000"/>
              <a:t>As seen at DLG, a fairly saturated environment, and IFR conditions, exist between 9880' and the surface.</a:t>
            </a:r>
          </a:p>
        </p:txBody>
      </p:sp>
      <p:graphicFrame>
        <p:nvGraphicFramePr>
          <p:cNvPr id="62467" name="Object 3"/>
          <p:cNvGraphicFramePr>
            <a:graphicFrameLocks noChangeAspect="1"/>
          </p:cNvGraphicFramePr>
          <p:nvPr/>
        </p:nvGraphicFramePr>
        <p:xfrm>
          <a:off x="4572000" y="1295400"/>
          <a:ext cx="4419600" cy="3581400"/>
        </p:xfrm>
        <a:graphic>
          <a:graphicData uri="http://schemas.openxmlformats.org/presentationml/2006/ole">
            <mc:AlternateContent xmlns:mc="http://schemas.openxmlformats.org/markup-compatibility/2006">
              <mc:Choice xmlns:v="urn:schemas-microsoft-com:vml" Requires="v">
                <p:oleObj spid="_x0000_s377232" name="Document" r:id="rId5" imgW="6299200" imgH="5105400" progId="Word.Document.8">
                  <p:embed/>
                </p:oleObj>
              </mc:Choice>
              <mc:Fallback>
                <p:oleObj name="Document" r:id="rId5" imgW="6299200" imgH="510540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295400"/>
                        <a:ext cx="4419600" cy="3581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2468" name="Rectangle 5"/>
          <p:cNvSpPr>
            <a:spLocks noChangeArrowheads="1"/>
          </p:cNvSpPr>
          <p:nvPr/>
        </p:nvSpPr>
        <p:spPr bwMode="auto">
          <a:xfrm>
            <a:off x="4572000" y="4953000"/>
            <a:ext cx="44958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000"/>
              <a:t>24 soundings reported at Anchorage (ANC) between 20Z 8/9 and 06Z 8/10.  The series of soundings shown here were observed between 20:01 and 22:01Z 8/9.  </a:t>
            </a:r>
          </a:p>
          <a:p>
            <a:pPr eaLnBrk="0" hangingPunct="0"/>
            <a:endParaRPr lang="en-US" sz="1000"/>
          </a:p>
          <a:p>
            <a:pPr eaLnBrk="0" hangingPunct="0"/>
            <a:r>
              <a:rPr lang="en-US" sz="1000"/>
              <a:t>As with the other locations, the observed cloud tops were 10k'.  However, unlike AKN and DLG, there was actually clear sky below the cloud deck.  The profiles here show a broken ceiling at 4950'.  Below this, it appears to be relatively clear with good visibility.</a:t>
            </a:r>
          </a:p>
        </p:txBody>
      </p:sp>
      <p:pic>
        <p:nvPicPr>
          <p:cNvPr id="62469" name="Picture 6"/>
          <p:cNvPicPr>
            <a:picLocks noChangeAspect="1" noChangeArrowheads="1"/>
          </p:cNvPicPr>
          <p:nvPr/>
        </p:nvPicPr>
        <p:blipFill>
          <a:blip r:embed="rId7">
            <a:extLst>
              <a:ext uri="{28A0092B-C50C-407E-A947-70E740481C1C}">
                <a14:useLocalDpi xmlns:a14="http://schemas.microsoft.com/office/drawing/2010/main" val="0"/>
              </a:ext>
            </a:extLst>
          </a:blip>
          <a:srcRect b="75000"/>
          <a:stretch>
            <a:fillRect/>
          </a:stretch>
        </p:blipFill>
        <p:spPr bwMode="auto">
          <a:xfrm>
            <a:off x="0" y="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7"/>
          <p:cNvPicPr>
            <a:picLocks noChangeAspect="1" noChangeArrowheads="1"/>
          </p:cNvPicPr>
          <p:nvPr/>
        </p:nvPicPr>
        <p:blipFill>
          <a:blip r:embed="rId7">
            <a:extLst>
              <a:ext uri="{28A0092B-C50C-407E-A947-70E740481C1C}">
                <a14:useLocalDpi xmlns:a14="http://schemas.microsoft.com/office/drawing/2010/main" val="0"/>
              </a:ext>
            </a:extLst>
          </a:blip>
          <a:srcRect t="18750" b="75000"/>
          <a:stretch>
            <a:fillRect/>
          </a:stretch>
        </p:blipFill>
        <p:spPr bwMode="auto">
          <a:xfrm>
            <a:off x="0" y="66294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1" name="Text Box 8"/>
          <p:cNvSpPr txBox="1">
            <a:spLocks noChangeArrowheads="1"/>
          </p:cNvSpPr>
          <p:nvPr/>
        </p:nvSpPr>
        <p:spPr bwMode="auto">
          <a:xfrm>
            <a:off x="381000" y="838200"/>
            <a:ext cx="8458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a:solidFill>
                  <a:srgbClr val="0066CC"/>
                </a:solidFill>
                <a:latin typeface="Arial Black" charset="0"/>
              </a:rPr>
              <a:t>Soundings from King Salmon (AKN) and Anchorage (ANC)</a:t>
            </a:r>
          </a:p>
        </p:txBody>
      </p:sp>
    </p:spTree>
    <p:extLst>
      <p:ext uri="{BB962C8B-B14F-4D97-AF65-F5344CB8AC3E}">
        <p14:creationId xmlns:p14="http://schemas.microsoft.com/office/powerpoint/2010/main" val="359016736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descr="502.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3700" y="0"/>
            <a:ext cx="857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784175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descr="542.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00" y="0"/>
            <a:ext cx="857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546832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238" y="1214438"/>
            <a:ext cx="7678737" cy="493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2531" name="Text Box 3"/>
          <p:cNvSpPr txBox="1">
            <a:spLocks noChangeArrowheads="1"/>
          </p:cNvSpPr>
          <p:nvPr/>
        </p:nvSpPr>
        <p:spPr bwMode="auto">
          <a:xfrm>
            <a:off x="1524000" y="381000"/>
            <a:ext cx="586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t>Coverage is limited to major hubs below 20 Kft, (without TAMDAR)</a:t>
            </a:r>
          </a:p>
        </p:txBody>
      </p:sp>
      <p:sp>
        <p:nvSpPr>
          <p:cNvPr id="2" name="TextBox 1"/>
          <p:cNvSpPr txBox="1"/>
          <p:nvPr/>
        </p:nvSpPr>
        <p:spPr>
          <a:xfrm>
            <a:off x="193040" y="6519446"/>
            <a:ext cx="8791139" cy="338554"/>
          </a:xfrm>
          <a:prstGeom prst="rect">
            <a:avLst/>
          </a:prstGeom>
          <a:noFill/>
        </p:spPr>
        <p:txBody>
          <a:bodyPr wrap="none" rtlCol="0">
            <a:spAutoFit/>
          </a:bodyPr>
          <a:lstStyle/>
          <a:p>
            <a:r>
              <a:rPr lang="en-US" sz="800" dirty="0" err="1"/>
              <a:t>Moninger</a:t>
            </a:r>
            <a:r>
              <a:rPr lang="en-US" sz="800" dirty="0"/>
              <a:t>, W. R., S. G. Benjamin, B. D. Jamison, T. W. </a:t>
            </a:r>
            <a:r>
              <a:rPr lang="en-US" sz="800" dirty="0" err="1"/>
              <a:t>Schlatter</a:t>
            </a:r>
            <a:r>
              <a:rPr lang="en-US" sz="800" dirty="0"/>
              <a:t>, T. L. Smith, E. J. </a:t>
            </a:r>
            <a:r>
              <a:rPr lang="en-US" sz="800" dirty="0" err="1"/>
              <a:t>Szoke</a:t>
            </a:r>
            <a:r>
              <a:rPr lang="en-US" sz="800" dirty="0"/>
              <a:t>, 2010: Evaluation of Regional Aircraft Observations Using TAMDAR. </a:t>
            </a:r>
            <a:r>
              <a:rPr lang="en-US" sz="800" dirty="0" err="1"/>
              <a:t>Wea</a:t>
            </a:r>
            <a:r>
              <a:rPr lang="en-US" sz="800" dirty="0"/>
              <a:t>. Forecasting, 25, 627–645.</a:t>
            </a:r>
          </a:p>
          <a:p>
            <a:endParaRPr lang="en-US" sz="800" dirty="0"/>
          </a:p>
        </p:txBody>
      </p:sp>
    </p:spTree>
    <p:extLst>
      <p:ext uri="{BB962C8B-B14F-4D97-AF65-F5344CB8AC3E}">
        <p14:creationId xmlns:p14="http://schemas.microsoft.com/office/powerpoint/2010/main" val="169850609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5538" name="Picture 1" descr="HiRes_Top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8288" y="0"/>
            <a:ext cx="8761412" cy="6858000"/>
          </a:xfrm>
          <a:prstGeom prst="rect">
            <a:avLst/>
          </a:prstGeom>
          <a:solidFill>
            <a:schemeClr val="tx1"/>
          </a:solidFill>
          <a:ln>
            <a:noFill/>
          </a:ln>
          <a:extLst/>
        </p:spPr>
      </p:pic>
    </p:spTree>
    <p:extLst>
      <p:ext uri="{BB962C8B-B14F-4D97-AF65-F5344CB8AC3E}">
        <p14:creationId xmlns:p14="http://schemas.microsoft.com/office/powerpoint/2010/main" val="364042532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idx="4294967295"/>
          </p:nvPr>
        </p:nvSpPr>
        <p:spPr/>
        <p:txBody>
          <a:bodyPr/>
          <a:lstStyle/>
          <a:p>
            <a:endParaRPr lang="en-US">
              <a:latin typeface="Arial" charset="0"/>
              <a:ea typeface="ＭＳ Ｐゴシック" charset="0"/>
              <a:cs typeface="ＭＳ Ｐゴシック" charset="0"/>
            </a:endParaRPr>
          </a:p>
        </p:txBody>
      </p:sp>
      <p:sp>
        <p:nvSpPr>
          <p:cNvPr id="66562" name="Rectangle 3"/>
          <p:cNvSpPr>
            <a:spLocks noGrp="1" noChangeArrowheads="1"/>
          </p:cNvSpPr>
          <p:nvPr>
            <p:ph type="body" idx="4294967295"/>
          </p:nvPr>
        </p:nvSpPr>
        <p:spPr/>
        <p:txBody>
          <a:bodyPr/>
          <a:lstStyle/>
          <a:p>
            <a:endParaRPr lang="en-US">
              <a:latin typeface="Arial" charset="0"/>
              <a:ea typeface="ＭＳ Ｐゴシック" charset="0"/>
              <a:cs typeface="ＭＳ Ｐゴシック" charset="0"/>
            </a:endParaRPr>
          </a:p>
        </p:txBody>
      </p:sp>
      <p:pic>
        <p:nvPicPr>
          <p:cNvPr id="66563" name="Picture 4" descr="nasa_dc-8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 Box 5"/>
          <p:cNvSpPr txBox="1">
            <a:spLocks noChangeArrowheads="1"/>
          </p:cNvSpPr>
          <p:nvPr/>
        </p:nvSpPr>
        <p:spPr bwMode="auto">
          <a:xfrm>
            <a:off x="0" y="469900"/>
            <a:ext cx="9144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b="1">
                <a:solidFill>
                  <a:schemeClr val="tx1"/>
                </a:solidFill>
                <a:latin typeface="Arial" charset="0"/>
                <a:ea typeface="ＭＳ Ｐゴシック" charset="0"/>
                <a:cs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defRPr/>
            </a:pPr>
            <a:r>
              <a:rPr lang="en-US" sz="2000" smtClean="0">
                <a:solidFill>
                  <a:schemeClr val="bg1"/>
                </a:solidFill>
              </a:rPr>
              <a:t>Composite of NASA DC-8 GRIP flights</a:t>
            </a:r>
          </a:p>
        </p:txBody>
      </p:sp>
    </p:spTree>
    <p:extLst>
      <p:ext uri="{BB962C8B-B14F-4D97-AF65-F5344CB8AC3E}">
        <p14:creationId xmlns:p14="http://schemas.microsoft.com/office/powerpoint/2010/main" val="271436918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Line 6"/>
          <p:cNvSpPr>
            <a:spLocks noChangeShapeType="1"/>
          </p:cNvSpPr>
          <p:nvPr/>
        </p:nvSpPr>
        <p:spPr bwMode="auto">
          <a:xfrm>
            <a:off x="457200" y="1695450"/>
            <a:ext cx="6705600" cy="0"/>
          </a:xfrm>
          <a:prstGeom prst="line">
            <a:avLst/>
          </a:prstGeom>
          <a:noFill/>
          <a:ln w="19050">
            <a:solidFill>
              <a:srgbClr val="0066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Rectangle 5"/>
          <p:cNvSpPr>
            <a:spLocks noChangeArrowheads="1"/>
          </p:cNvSpPr>
          <p:nvPr/>
        </p:nvSpPr>
        <p:spPr bwMode="auto">
          <a:xfrm>
            <a:off x="0" y="-85725"/>
            <a:ext cx="9144000" cy="1924050"/>
          </a:xfrm>
          <a:prstGeom prst="rect">
            <a:avLst/>
          </a:prstGeom>
          <a:solidFill>
            <a:schemeClr val="tx1"/>
          </a:solidFill>
          <a:ln w="9525">
            <a:solidFill>
              <a:schemeClr val="tx1"/>
            </a:solidFill>
            <a:miter lim="800000"/>
            <a:headEnd/>
            <a:tailEnd/>
          </a:ln>
          <a:effectLst>
            <a:outerShdw blurRad="40000" dist="23000" dir="5400000" rotWithShape="0">
              <a:srgbClr val="000000">
                <a:alpha val="34999"/>
              </a:srgbClr>
            </a:outerShdw>
          </a:effectLst>
        </p:spPr>
        <p:txBody>
          <a:bodyPr anchor="ctr"/>
          <a:lstStyle/>
          <a:p>
            <a:pPr algn="ctr" eaLnBrk="0" hangingPunct="0">
              <a:defRPr/>
            </a:pPr>
            <a:endParaRPr lang="en-US" sz="1800">
              <a:solidFill>
                <a:schemeClr val="lt1"/>
              </a:solidFill>
              <a:latin typeface="+mn-lt"/>
              <a:ea typeface="+mn-ea"/>
              <a:cs typeface="+mn-cs"/>
            </a:endParaRPr>
          </a:p>
        </p:txBody>
      </p:sp>
      <p:sp>
        <p:nvSpPr>
          <p:cNvPr id="17412" name="Text Box 5"/>
          <p:cNvSpPr txBox="1">
            <a:spLocks noChangeArrowheads="1"/>
          </p:cNvSpPr>
          <p:nvPr/>
        </p:nvSpPr>
        <p:spPr bwMode="auto">
          <a:xfrm>
            <a:off x="0" y="469900"/>
            <a:ext cx="9144000" cy="40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b="1">
                <a:solidFill>
                  <a:schemeClr val="tx1"/>
                </a:solidFill>
                <a:latin typeface="Arial" charset="0"/>
                <a:ea typeface="ＭＳ Ｐゴシック" charset="0"/>
                <a:cs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defRPr/>
            </a:pPr>
            <a:r>
              <a:rPr lang="en-US" sz="2000" smtClean="0">
                <a:solidFill>
                  <a:schemeClr val="bg1"/>
                </a:solidFill>
              </a:rPr>
              <a:t>NASA DC-8: circling with altitude change, open ocean</a:t>
            </a:r>
          </a:p>
        </p:txBody>
      </p:sp>
      <p:pic>
        <p:nvPicPr>
          <p:cNvPr id="68612" name="Picture 1"/>
          <p:cNvPicPr>
            <a:picLocks noChangeAspect="1"/>
          </p:cNvPicPr>
          <p:nvPr/>
        </p:nvPicPr>
        <p:blipFill>
          <a:blip r:embed="rId2">
            <a:extLst>
              <a:ext uri="{28A0092B-C50C-407E-A947-70E740481C1C}">
                <a14:useLocalDpi xmlns:a14="http://schemas.microsoft.com/office/drawing/2010/main" val="0"/>
              </a:ext>
            </a:extLst>
          </a:blip>
          <a:srcRect b="7381"/>
          <a:stretch>
            <a:fillRect/>
          </a:stretch>
        </p:blipFill>
        <p:spPr bwMode="auto">
          <a:xfrm>
            <a:off x="0" y="1676400"/>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85725"/>
            <a:ext cx="9144000" cy="1924050"/>
          </a:xfrm>
          <a:prstGeom prst="rect">
            <a:avLst/>
          </a:prstGeom>
          <a:solidFill>
            <a:schemeClr val="tx1"/>
          </a:solidFill>
          <a:ln w="9525">
            <a:solidFill>
              <a:schemeClr val="tx1"/>
            </a:solidFill>
            <a:miter lim="800000"/>
            <a:headEnd/>
            <a:tailEnd/>
          </a:ln>
          <a:effectLst>
            <a:outerShdw blurRad="40000" dist="23000" dir="5400000" rotWithShape="0">
              <a:srgbClr val="000000">
                <a:alpha val="34999"/>
              </a:srgbClr>
            </a:outerShdw>
          </a:effectLst>
        </p:spPr>
        <p:txBody>
          <a:bodyPr anchor="ctr"/>
          <a:lstStyle/>
          <a:p>
            <a:pPr algn="ctr" eaLnBrk="0" hangingPunct="0">
              <a:defRPr/>
            </a:pPr>
            <a:endParaRPr lang="en-US" sz="1800">
              <a:solidFill>
                <a:schemeClr val="lt1"/>
              </a:solidFill>
              <a:latin typeface="+mn-lt"/>
              <a:ea typeface="+mn-ea"/>
              <a:cs typeface="+mn-cs"/>
            </a:endParaRPr>
          </a:p>
        </p:txBody>
      </p:sp>
      <p:sp>
        <p:nvSpPr>
          <p:cNvPr id="18435" name="Text Box 5"/>
          <p:cNvSpPr txBox="1">
            <a:spLocks noChangeArrowheads="1"/>
          </p:cNvSpPr>
          <p:nvPr/>
        </p:nvSpPr>
        <p:spPr bwMode="auto">
          <a:xfrm>
            <a:off x="0" y="469900"/>
            <a:ext cx="9144000" cy="40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b="1">
                <a:solidFill>
                  <a:schemeClr val="tx1"/>
                </a:solidFill>
                <a:latin typeface="Arial" charset="0"/>
                <a:ea typeface="ＭＳ Ｐゴシック" charset="0"/>
                <a:cs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defRPr/>
            </a:pPr>
            <a:r>
              <a:rPr lang="en-US" sz="2000" smtClean="0">
                <a:solidFill>
                  <a:schemeClr val="bg1"/>
                </a:solidFill>
              </a:rPr>
              <a:t>NASA DC-8: circling with altitude change, open ocean</a:t>
            </a:r>
          </a:p>
        </p:txBody>
      </p:sp>
      <p:pic>
        <p:nvPicPr>
          <p:cNvPr id="69635" name="Picture 2"/>
          <p:cNvPicPr>
            <a:picLocks noChangeAspect="1" noChangeArrowheads="1"/>
          </p:cNvPicPr>
          <p:nvPr/>
        </p:nvPicPr>
        <p:blipFill>
          <a:blip r:embed="rId2">
            <a:extLst>
              <a:ext uri="{28A0092B-C50C-407E-A947-70E740481C1C}">
                <a14:useLocalDpi xmlns:a14="http://schemas.microsoft.com/office/drawing/2010/main" val="0"/>
              </a:ext>
            </a:extLst>
          </a:blip>
          <a:srcRect r="124" b="7484"/>
          <a:stretch>
            <a:fillRect/>
          </a:stretch>
        </p:blipFill>
        <p:spPr bwMode="auto">
          <a:xfrm>
            <a:off x="0" y="1676400"/>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4754" name="Picture 4" descr="diffhgt0"/>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82563" y="1117600"/>
            <a:ext cx="7100887" cy="5326063"/>
          </a:xfrm>
        </p:spPr>
      </p:pic>
      <p:sp>
        <p:nvSpPr>
          <p:cNvPr id="6" name="TextBox 5"/>
          <p:cNvSpPr txBox="1">
            <a:spLocks noChangeArrowheads="1"/>
          </p:cNvSpPr>
          <p:nvPr/>
        </p:nvSpPr>
        <p:spPr bwMode="auto">
          <a:xfrm>
            <a:off x="5041900" y="1981200"/>
            <a:ext cx="3898900" cy="13684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F0000"/>
                </a:solidFill>
              </a:rPr>
              <a:t>Lower heights in EXP over the Gulf states</a:t>
            </a:r>
          </a:p>
          <a:p>
            <a:endParaRPr lang="en-US" sz="1400">
              <a:solidFill>
                <a:srgbClr val="E6E6E6"/>
              </a:solidFill>
            </a:endParaRPr>
          </a:p>
          <a:p>
            <a:r>
              <a:rPr lang="en-US" sz="1400">
                <a:solidFill>
                  <a:srgbClr val="66FF66"/>
                </a:solidFill>
              </a:rPr>
              <a:t>...likely cause for forward and northward shift</a:t>
            </a:r>
          </a:p>
          <a:p>
            <a:endParaRPr lang="en-US" sz="1400">
              <a:solidFill>
                <a:srgbClr val="66FF66"/>
              </a:solidFill>
            </a:endParaRPr>
          </a:p>
          <a:p>
            <a:r>
              <a:rPr lang="en-US" sz="1400">
                <a:solidFill>
                  <a:srgbClr val="00FFFF"/>
                </a:solidFill>
              </a:rPr>
              <a:t>Forward motion phase shift in trailing heights</a:t>
            </a:r>
          </a:p>
          <a:p>
            <a:r>
              <a:rPr lang="en-US" sz="1400">
                <a:solidFill>
                  <a:srgbClr val="66FF66"/>
                </a:solidFill>
              </a:rPr>
              <a:t> </a:t>
            </a:r>
          </a:p>
        </p:txBody>
      </p:sp>
      <p:sp>
        <p:nvSpPr>
          <p:cNvPr id="9" name="Oval 8"/>
          <p:cNvSpPr/>
          <p:nvPr/>
        </p:nvSpPr>
        <p:spPr>
          <a:xfrm>
            <a:off x="736600" y="2235200"/>
            <a:ext cx="1612900" cy="11049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91436" tIns="45718" rIns="91436" bIns="45718" anchor="ctr"/>
          <a:lstStyle/>
          <a:p>
            <a:pPr algn="ctr" eaLnBrk="0" hangingPunct="0">
              <a:defRPr/>
            </a:pPr>
            <a:endParaRPr lang="en-US">
              <a:solidFill>
                <a:srgbClr val="FFFFFF"/>
              </a:solidFill>
              <a:latin typeface="Arial" charset="0"/>
              <a:ea typeface="ＭＳ Ｐゴシック" charset="0"/>
              <a:cs typeface="ＭＳ Ｐゴシック" charset="0"/>
            </a:endParaRPr>
          </a:p>
        </p:txBody>
      </p:sp>
      <p:sp>
        <p:nvSpPr>
          <p:cNvPr id="10" name="Oval 9"/>
          <p:cNvSpPr/>
          <p:nvPr/>
        </p:nvSpPr>
        <p:spPr>
          <a:xfrm>
            <a:off x="1168400" y="3403600"/>
            <a:ext cx="1346200" cy="1066800"/>
          </a:xfrm>
          <a:prstGeom prst="ellipse">
            <a:avLst/>
          </a:prstGeom>
          <a:noFill/>
          <a:ln w="28575">
            <a:solidFill>
              <a:srgbClr val="66FF66"/>
            </a:solidFill>
          </a:ln>
        </p:spPr>
        <p:style>
          <a:lnRef idx="1">
            <a:schemeClr val="accent1"/>
          </a:lnRef>
          <a:fillRef idx="3">
            <a:schemeClr val="accent1"/>
          </a:fillRef>
          <a:effectRef idx="2">
            <a:schemeClr val="accent1"/>
          </a:effectRef>
          <a:fontRef idx="minor">
            <a:schemeClr val="lt1"/>
          </a:fontRef>
        </p:style>
        <p:txBody>
          <a:bodyPr lIns="91436" tIns="45718" rIns="91436" bIns="45718" anchor="ctr"/>
          <a:lstStyle/>
          <a:p>
            <a:pPr algn="ctr" eaLnBrk="0" hangingPunct="0">
              <a:defRPr/>
            </a:pPr>
            <a:endParaRPr lang="en-US">
              <a:solidFill>
                <a:srgbClr val="FFFFFF"/>
              </a:solidFill>
              <a:latin typeface="Arial" charset="0"/>
              <a:ea typeface="ＭＳ Ｐゴシック" charset="0"/>
              <a:cs typeface="ＭＳ Ｐゴシック" charset="0"/>
            </a:endParaRPr>
          </a:p>
        </p:txBody>
      </p:sp>
      <p:cxnSp>
        <p:nvCxnSpPr>
          <p:cNvPr id="12" name="Straight Connector 11"/>
          <p:cNvCxnSpPr/>
          <p:nvPr/>
        </p:nvCxnSpPr>
        <p:spPr>
          <a:xfrm flipV="1">
            <a:off x="3009900" y="4203700"/>
            <a:ext cx="1358900" cy="1308100"/>
          </a:xfrm>
          <a:prstGeom prst="line">
            <a:avLst/>
          </a:prstGeom>
          <a:ln w="38100">
            <a:solidFill>
              <a:srgbClr val="00FFFF"/>
            </a:solidFill>
            <a:prstDash val="sysDash"/>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4076700" y="3949700"/>
            <a:ext cx="1676400" cy="1574800"/>
          </a:xfrm>
          <a:prstGeom prst="line">
            <a:avLst/>
          </a:prstGeom>
          <a:ln w="38100">
            <a:solidFill>
              <a:srgbClr val="00FFFF"/>
            </a:solidFill>
            <a:prstDash val="sysDash"/>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4902200" y="4025900"/>
            <a:ext cx="1676400" cy="1574800"/>
          </a:xfrm>
          <a:prstGeom prst="line">
            <a:avLst/>
          </a:prstGeom>
          <a:ln w="38100">
            <a:solidFill>
              <a:srgbClr val="00FFFF"/>
            </a:solidFill>
            <a:prstDash val="sysDash"/>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2108200" y="3898900"/>
            <a:ext cx="1397000" cy="1295400"/>
          </a:xfrm>
          <a:prstGeom prst="line">
            <a:avLst/>
          </a:prstGeom>
          <a:ln w="38100">
            <a:solidFill>
              <a:srgbClr val="00FFFF"/>
            </a:solidFill>
            <a:prstDash val="sysDash"/>
          </a:ln>
        </p:spPr>
        <p:style>
          <a:lnRef idx="2">
            <a:schemeClr val="accent1"/>
          </a:lnRef>
          <a:fillRef idx="0">
            <a:schemeClr val="accent1"/>
          </a:fillRef>
          <a:effectRef idx="1">
            <a:schemeClr val="accent1"/>
          </a:effectRef>
          <a:fontRef idx="minor">
            <a:schemeClr val="tx1"/>
          </a:fontRef>
        </p:style>
      </p:cxnSp>
      <p:sp>
        <p:nvSpPr>
          <p:cNvPr id="74762" name="TextBox 17"/>
          <p:cNvSpPr txBox="1">
            <a:spLocks noChangeArrowheads="1"/>
          </p:cNvSpPr>
          <p:nvPr/>
        </p:nvSpPr>
        <p:spPr bwMode="auto">
          <a:xfrm>
            <a:off x="6394450" y="957263"/>
            <a:ext cx="2559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solidFill>
                  <a:srgbClr val="FFFFFF"/>
                </a:solidFill>
              </a:rPr>
              <a:t>but 9</a:t>
            </a:r>
            <a:r>
              <a:rPr lang="en-US" sz="1600" baseline="30000">
                <a:solidFill>
                  <a:srgbClr val="FFFFFF"/>
                </a:solidFill>
              </a:rPr>
              <a:t>th</a:t>
            </a:r>
            <a:r>
              <a:rPr lang="en-US" sz="1600">
                <a:solidFill>
                  <a:srgbClr val="FFFFFF"/>
                </a:solidFill>
              </a:rPr>
              <a:t> cycle from coldstart</a:t>
            </a:r>
          </a:p>
        </p:txBody>
      </p:sp>
      <p:sp>
        <p:nvSpPr>
          <p:cNvPr id="21" name="Rectangle 20"/>
          <p:cNvSpPr/>
          <p:nvPr/>
        </p:nvSpPr>
        <p:spPr>
          <a:xfrm>
            <a:off x="5095875" y="2763838"/>
            <a:ext cx="3632200" cy="5334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36" tIns="45718" rIns="91436" bIns="45718" anchor="ctr"/>
          <a:lstStyle/>
          <a:p>
            <a:pPr algn="ctr" eaLnBrk="0" hangingPunct="0">
              <a:defRPr/>
            </a:pPr>
            <a:endParaRPr lang="en-US">
              <a:solidFill>
                <a:srgbClr val="FFFFFF"/>
              </a:solidFill>
              <a:latin typeface="Arial" charset="0"/>
              <a:ea typeface="ＭＳ Ｐゴシック" charset="0"/>
              <a:cs typeface="ＭＳ Ｐゴシック" charset="0"/>
            </a:endParaRPr>
          </a:p>
        </p:txBody>
      </p:sp>
      <p:sp>
        <p:nvSpPr>
          <p:cNvPr id="74764" name="Text Box 15"/>
          <p:cNvSpPr txBox="1">
            <a:spLocks noChangeArrowheads="1"/>
          </p:cNvSpPr>
          <p:nvPr/>
        </p:nvSpPr>
        <p:spPr bwMode="auto">
          <a:xfrm>
            <a:off x="8520113" y="6276975"/>
            <a:ext cx="3825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129E34-5CD6-FF41-B8A8-6F69C073F585}" type="slidenum">
              <a:rPr lang="en-US" sz="1400"/>
              <a:pPr/>
              <a:t>34</a:t>
            </a:fld>
            <a:endParaRPr lang="en-US" sz="1400"/>
          </a:p>
        </p:txBody>
      </p:sp>
      <p:sp>
        <p:nvSpPr>
          <p:cNvPr id="74765" name="Text Box 2"/>
          <p:cNvSpPr txBox="1">
            <a:spLocks noChangeArrowheads="1"/>
          </p:cNvSpPr>
          <p:nvPr/>
        </p:nvSpPr>
        <p:spPr bwMode="auto">
          <a:xfrm>
            <a:off x="0" y="555625"/>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a:solidFill>
                  <a:schemeClr val="bg1"/>
                </a:solidFill>
              </a:rPr>
              <a:t>TAMDAR Analysis Differences</a:t>
            </a:r>
          </a:p>
        </p:txBody>
      </p:sp>
      <p:sp>
        <p:nvSpPr>
          <p:cNvPr id="74766" name="Freeform 16"/>
          <p:cNvSpPr>
            <a:spLocks/>
          </p:cNvSpPr>
          <p:nvPr/>
        </p:nvSpPr>
        <p:spPr bwMode="auto">
          <a:xfrm>
            <a:off x="5181600" y="1117600"/>
            <a:ext cx="1219200" cy="177800"/>
          </a:xfrm>
          <a:custGeom>
            <a:avLst/>
            <a:gdLst>
              <a:gd name="T0" fmla="*/ 2147483647 w 768"/>
              <a:gd name="T1" fmla="*/ 2147483647 h 112"/>
              <a:gd name="T2" fmla="*/ 2147483647 w 768"/>
              <a:gd name="T3" fmla="*/ 2147483647 h 112"/>
              <a:gd name="T4" fmla="*/ 0 w 768"/>
              <a:gd name="T5" fmla="*/ 2147483647 h 112"/>
              <a:gd name="T6" fmla="*/ 0 60000 65536"/>
              <a:gd name="T7" fmla="*/ 0 60000 65536"/>
              <a:gd name="T8" fmla="*/ 0 60000 65536"/>
              <a:gd name="T9" fmla="*/ 0 w 768"/>
              <a:gd name="T10" fmla="*/ 0 h 112"/>
              <a:gd name="T11" fmla="*/ 768 w 768"/>
              <a:gd name="T12" fmla="*/ 112 h 112"/>
            </a:gdLst>
            <a:ahLst/>
            <a:cxnLst>
              <a:cxn ang="T6">
                <a:pos x="T0" y="T1"/>
              </a:cxn>
              <a:cxn ang="T7">
                <a:pos x="T2" y="T3"/>
              </a:cxn>
              <a:cxn ang="T8">
                <a:pos x="T4" y="T5"/>
              </a:cxn>
            </a:cxnLst>
            <a:rect l="T9" t="T10" r="T11" b="T12"/>
            <a:pathLst>
              <a:path w="768" h="112">
                <a:moveTo>
                  <a:pt x="768" y="16"/>
                </a:moveTo>
                <a:cubicBezTo>
                  <a:pt x="544" y="8"/>
                  <a:pt x="320" y="0"/>
                  <a:pt x="192" y="16"/>
                </a:cubicBezTo>
                <a:cubicBezTo>
                  <a:pt x="64" y="32"/>
                  <a:pt x="32" y="72"/>
                  <a:pt x="0" y="112"/>
                </a:cubicBezTo>
              </a:path>
            </a:pathLst>
          </a:custGeom>
          <a:noFill/>
          <a:ln w="25400">
            <a:solidFill>
              <a:schemeClr val="bg1"/>
            </a:solidFill>
            <a:round/>
            <a:headEnd/>
            <a:tailEnd type="arrow" w="med" len="med"/>
          </a:ln>
          <a:extLst>
            <a:ext uri="{909E8E84-426E-40dd-AFC4-6F175D3DCCD1}">
              <a14:hiddenFill xmlns:a14="http://schemas.microsoft.com/office/drawing/2010/main">
                <a:solidFill>
                  <a:srgbClr val="FFFFFF"/>
                </a:solidFill>
              </a14:hiddenFill>
            </a:ext>
          </a:extLst>
        </p:spPr>
        <p:txBody>
          <a:bodyPr wrap="none" lIns="91436" tIns="45718" rIns="91436" bIns="45718" anchor="ct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499"/>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499"/>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499"/>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499"/>
                                          </p:stCondLst>
                                        </p:cTn>
                                        <p:tgtEl>
                                          <p:spTgt spid="14"/>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P spid="9" grpId="0" animBg="1" autoUpdateAnimBg="0"/>
      <p:bldP spid="10" grpId="0" animBg="1" autoUpdateAnimBg="0"/>
      <p:bldP spid="21" grpId="0" animBg="1" autoUpdateAnimBg="0"/>
      <p:bldP spid="21" grpId="1"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ChangeArrowheads="1"/>
          </p:cNvSpPr>
          <p:nvPr>
            <p:ph type="title"/>
          </p:nvPr>
        </p:nvSpPr>
        <p:spPr>
          <a:xfrm>
            <a:off x="460375" y="274638"/>
            <a:ext cx="5230813" cy="681037"/>
          </a:xfrm>
        </p:spPr>
        <p:txBody>
          <a:bodyPr/>
          <a:lstStyle/>
          <a:p>
            <a:r>
              <a:rPr lang="en-US" sz="2400" b="1">
                <a:latin typeface="Arial" charset="0"/>
                <a:ea typeface="ＭＳ Ｐゴシック" charset="0"/>
                <a:cs typeface="ＭＳ Ｐゴシック" charset="0"/>
              </a:rPr>
              <a:t>July 23, 2005 Null Case</a:t>
            </a:r>
          </a:p>
        </p:txBody>
      </p:sp>
      <p:pic>
        <p:nvPicPr>
          <p:cNvPr id="13005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43000"/>
            <a:ext cx="5638800" cy="482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Text Box 4"/>
          <p:cNvSpPr txBox="1">
            <a:spLocks noChangeArrowheads="1"/>
          </p:cNvSpPr>
          <p:nvPr/>
        </p:nvSpPr>
        <p:spPr bwMode="auto">
          <a:xfrm>
            <a:off x="5791200" y="1143000"/>
            <a:ext cx="3200400" cy="457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spcBef>
                <a:spcPct val="50000"/>
              </a:spcBef>
              <a:buClr>
                <a:schemeClr val="hlink"/>
              </a:buClr>
              <a:buSzPct val="65000"/>
              <a:buFont typeface="Wingdings" charset="0"/>
              <a:buChar char="n"/>
            </a:pPr>
            <a:r>
              <a:rPr lang="en-US" sz="1800"/>
              <a:t>A Moderate Risk for severe thunderstorms was highlighted in the 20 UTC Convective Outlook</a:t>
            </a:r>
          </a:p>
          <a:p>
            <a:pPr>
              <a:lnSpc>
                <a:spcPct val="90000"/>
              </a:lnSpc>
              <a:spcBef>
                <a:spcPct val="50000"/>
              </a:spcBef>
              <a:buClr>
                <a:schemeClr val="hlink"/>
              </a:buClr>
              <a:buSzPct val="65000"/>
              <a:buFont typeface="Wingdings" charset="0"/>
              <a:buChar char="n"/>
            </a:pPr>
            <a:r>
              <a:rPr lang="en-US" sz="1800"/>
              <a:t>Standard RAOBs were too sparse to adequately  assess short-term severe weather potential</a:t>
            </a:r>
          </a:p>
          <a:p>
            <a:pPr>
              <a:lnSpc>
                <a:spcPct val="90000"/>
              </a:lnSpc>
              <a:spcBef>
                <a:spcPct val="50000"/>
              </a:spcBef>
              <a:buClr>
                <a:schemeClr val="hlink"/>
              </a:buClr>
              <a:buSzPct val="65000"/>
              <a:buFont typeface="Wingdings" charset="0"/>
              <a:buChar char="n"/>
            </a:pPr>
            <a:r>
              <a:rPr lang="en-US" sz="1800"/>
              <a:t>Bewteen 20 and  03 UTC, </a:t>
            </a:r>
            <a:r>
              <a:rPr lang="en-US" sz="1800" b="1"/>
              <a:t>&gt; </a:t>
            </a:r>
            <a:r>
              <a:rPr lang="en-US" sz="1800" b="1" u="sng"/>
              <a:t>45</a:t>
            </a:r>
            <a:r>
              <a:rPr lang="en-US" sz="1800" b="1"/>
              <a:t> regional aircraft soundings</a:t>
            </a:r>
            <a:r>
              <a:rPr lang="en-US" sz="1800"/>
              <a:t> (white circles) versus</a:t>
            </a:r>
            <a:r>
              <a:rPr lang="en-US" sz="1800" i="1"/>
              <a:t> 2 RAOBs</a:t>
            </a:r>
            <a:r>
              <a:rPr lang="en-US" sz="1800"/>
              <a:t> (red triangles) were available to forecasters to assess short-term convective potential within and near the Moderate Risk area.</a:t>
            </a:r>
          </a:p>
        </p:txBody>
      </p:sp>
      <p:sp>
        <p:nvSpPr>
          <p:cNvPr id="130052" name="Text Box 5"/>
          <p:cNvSpPr txBox="1">
            <a:spLocks noChangeArrowheads="1"/>
          </p:cNvSpPr>
          <p:nvPr/>
        </p:nvSpPr>
        <p:spPr bwMode="auto">
          <a:xfrm>
            <a:off x="152400" y="5181600"/>
            <a:ext cx="541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spcBef>
                <a:spcPct val="50000"/>
              </a:spcBef>
              <a:buClr>
                <a:schemeClr val="hlink"/>
              </a:buClr>
              <a:buSzPct val="65000"/>
              <a:buFont typeface="Wingdings" charset="0"/>
              <a:buNone/>
            </a:pPr>
            <a:r>
              <a:rPr lang="en-US" sz="1800"/>
              <a:t>     </a:t>
            </a:r>
            <a:endParaRPr lang="en-US" sz="2000">
              <a:solidFill>
                <a:schemeClr val="hlink"/>
              </a:solidFill>
            </a:endParaRPr>
          </a:p>
        </p:txBody>
      </p:sp>
      <p:sp>
        <p:nvSpPr>
          <p:cNvPr id="2" name="TextBox 1"/>
          <p:cNvSpPr txBox="1"/>
          <p:nvPr/>
        </p:nvSpPr>
        <p:spPr>
          <a:xfrm>
            <a:off x="132081" y="6238240"/>
            <a:ext cx="8778240" cy="461665"/>
          </a:xfrm>
          <a:prstGeom prst="rect">
            <a:avLst/>
          </a:prstGeom>
          <a:noFill/>
        </p:spPr>
        <p:txBody>
          <a:bodyPr wrap="square" rtlCol="0">
            <a:spAutoFit/>
          </a:bodyPr>
          <a:lstStyle/>
          <a:p>
            <a:r>
              <a:rPr lang="en-US" sz="800" dirty="0" err="1"/>
              <a:t>Brusky</a:t>
            </a:r>
            <a:r>
              <a:rPr lang="en-US" sz="800" dirty="0"/>
              <a:t>, E. S., and P. </a:t>
            </a:r>
            <a:r>
              <a:rPr lang="en-US" sz="800" dirty="0" err="1"/>
              <a:t>Kurimski</a:t>
            </a:r>
            <a:r>
              <a:rPr lang="en-US" sz="800" dirty="0"/>
              <a:t>, 2006: The Utility of TAMDAR Regional Aircraft Sounding Data in Short-term Convective Forecasting. 10</a:t>
            </a:r>
            <a:r>
              <a:rPr lang="en-US" sz="800" baseline="30000" dirty="0"/>
              <a:t>th</a:t>
            </a:r>
            <a:r>
              <a:rPr lang="en-US" sz="800" dirty="0"/>
              <a:t> Symposium on Integrated Observing and Assimilation Systems for Atmosphere, Oceans, and Land Surface (IOAS-AOLS), AMS, Atlanta, GA.</a:t>
            </a:r>
          </a:p>
          <a:p>
            <a:endParaRPr lang="en-US" sz="800" dirty="0"/>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5791200" cy="482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098" name="Picture 3" descr="msp_seq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4875" y="3733800"/>
            <a:ext cx="44291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099" name="Picture 4" descr="bji_seq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685800"/>
            <a:ext cx="4419600"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0" name="Line 5"/>
          <p:cNvSpPr>
            <a:spLocks noChangeShapeType="1"/>
          </p:cNvSpPr>
          <p:nvPr/>
        </p:nvSpPr>
        <p:spPr bwMode="auto">
          <a:xfrm>
            <a:off x="1447800" y="1371600"/>
            <a:ext cx="4191000" cy="1524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2101" name="Line 6"/>
          <p:cNvSpPr>
            <a:spLocks noChangeShapeType="1"/>
          </p:cNvSpPr>
          <p:nvPr/>
        </p:nvSpPr>
        <p:spPr bwMode="auto">
          <a:xfrm>
            <a:off x="2286000" y="3276600"/>
            <a:ext cx="2819400" cy="7620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2102" name="Text Box 7"/>
          <p:cNvSpPr txBox="1">
            <a:spLocks noChangeArrowheads="1"/>
          </p:cNvSpPr>
          <p:nvPr/>
        </p:nvSpPr>
        <p:spPr bwMode="auto">
          <a:xfrm>
            <a:off x="6324600" y="3733800"/>
            <a:ext cx="2819400" cy="860425"/>
          </a:xfrm>
          <a:prstGeom prst="rect">
            <a:avLst/>
          </a:prstGeom>
          <a:solidFill>
            <a:srgbClr val="CCFFFF">
              <a:alpha val="8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spcBef>
                <a:spcPct val="50000"/>
              </a:spcBef>
              <a:buClr>
                <a:schemeClr val="hlink"/>
              </a:buClr>
              <a:buSzPct val="65000"/>
              <a:buFont typeface="Wingdings" charset="0"/>
              <a:buChar char="n"/>
            </a:pPr>
            <a:r>
              <a:rPr lang="en-US" sz="1400" b="1">
                <a:solidFill>
                  <a:srgbClr val="000000"/>
                </a:solidFill>
              </a:rPr>
              <a:t>MSP soundings indicate persistent strong CAP and boundary layer moisture becoming more shallow.</a:t>
            </a:r>
          </a:p>
        </p:txBody>
      </p:sp>
      <p:sp>
        <p:nvSpPr>
          <p:cNvPr id="132103" name="Text Box 8"/>
          <p:cNvSpPr txBox="1">
            <a:spLocks noChangeArrowheads="1"/>
          </p:cNvSpPr>
          <p:nvPr/>
        </p:nvSpPr>
        <p:spPr bwMode="auto">
          <a:xfrm>
            <a:off x="6324600" y="685800"/>
            <a:ext cx="2819400" cy="860425"/>
          </a:xfrm>
          <a:prstGeom prst="rect">
            <a:avLst/>
          </a:prstGeom>
          <a:solidFill>
            <a:srgbClr val="CCFFFF">
              <a:alpha val="8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spcBef>
                <a:spcPct val="50000"/>
              </a:spcBef>
              <a:buClr>
                <a:schemeClr val="hlink"/>
              </a:buClr>
              <a:buSzPct val="65000"/>
              <a:buFont typeface="Wingdings" charset="0"/>
              <a:buChar char="n"/>
            </a:pPr>
            <a:r>
              <a:rPr lang="en-US" sz="1400" b="1">
                <a:solidFill>
                  <a:srgbClr val="000000"/>
                </a:solidFill>
              </a:rPr>
              <a:t>BJI soundings indicate  strengthening CAP and decreasing boundary layer moisture.</a:t>
            </a:r>
          </a:p>
        </p:txBody>
      </p:sp>
      <p:sp>
        <p:nvSpPr>
          <p:cNvPr id="132104" name="Freeform 9"/>
          <p:cNvSpPr>
            <a:spLocks/>
          </p:cNvSpPr>
          <p:nvPr/>
        </p:nvSpPr>
        <p:spPr bwMode="auto">
          <a:xfrm>
            <a:off x="152400" y="914400"/>
            <a:ext cx="2590800" cy="4114800"/>
          </a:xfrm>
          <a:custGeom>
            <a:avLst/>
            <a:gdLst>
              <a:gd name="T0" fmla="*/ 0 w 1632"/>
              <a:gd name="T1" fmla="*/ 2147483647 h 2592"/>
              <a:gd name="T2" fmla="*/ 2147483647 w 1632"/>
              <a:gd name="T3" fmla="*/ 2147483647 h 2592"/>
              <a:gd name="T4" fmla="*/ 2147483647 w 1632"/>
              <a:gd name="T5" fmla="*/ 0 h 2592"/>
              <a:gd name="T6" fmla="*/ 2147483647 w 1632"/>
              <a:gd name="T7" fmla="*/ 2147483647 h 2592"/>
              <a:gd name="T8" fmla="*/ 2147483647 w 1632"/>
              <a:gd name="T9" fmla="*/ 2147483647 h 2592"/>
              <a:gd name="T10" fmla="*/ 2147483647 w 1632"/>
              <a:gd name="T11" fmla="*/ 2147483647 h 2592"/>
              <a:gd name="T12" fmla="*/ 2147483647 w 1632"/>
              <a:gd name="T13" fmla="*/ 2147483647 h 2592"/>
              <a:gd name="T14" fmla="*/ 2147483647 w 1632"/>
              <a:gd name="T15" fmla="*/ 2147483647 h 2592"/>
              <a:gd name="T16" fmla="*/ 2147483647 w 1632"/>
              <a:gd name="T17" fmla="*/ 2147483647 h 2592"/>
              <a:gd name="T18" fmla="*/ 2147483647 w 1632"/>
              <a:gd name="T19" fmla="*/ 2147483647 h 2592"/>
              <a:gd name="T20" fmla="*/ 0 w 1632"/>
              <a:gd name="T21" fmla="*/ 2147483647 h 2592"/>
              <a:gd name="T22" fmla="*/ 0 w 1632"/>
              <a:gd name="T23" fmla="*/ 2147483647 h 25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32"/>
              <a:gd name="T37" fmla="*/ 0 h 2592"/>
              <a:gd name="T38" fmla="*/ 1632 w 1632"/>
              <a:gd name="T39" fmla="*/ 2592 h 259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32" h="2592">
                <a:moveTo>
                  <a:pt x="0" y="144"/>
                </a:moveTo>
                <a:lnTo>
                  <a:pt x="288" y="48"/>
                </a:lnTo>
                <a:lnTo>
                  <a:pt x="624" y="0"/>
                </a:lnTo>
                <a:lnTo>
                  <a:pt x="864" y="96"/>
                </a:lnTo>
                <a:lnTo>
                  <a:pt x="1056" y="336"/>
                </a:lnTo>
                <a:lnTo>
                  <a:pt x="1152" y="576"/>
                </a:lnTo>
                <a:lnTo>
                  <a:pt x="1344" y="1008"/>
                </a:lnTo>
                <a:lnTo>
                  <a:pt x="1584" y="1536"/>
                </a:lnTo>
                <a:lnTo>
                  <a:pt x="1632" y="1776"/>
                </a:lnTo>
                <a:lnTo>
                  <a:pt x="1632" y="2592"/>
                </a:lnTo>
                <a:lnTo>
                  <a:pt x="0" y="2592"/>
                </a:lnTo>
                <a:lnTo>
                  <a:pt x="0" y="144"/>
                </a:lnTo>
                <a:close/>
              </a:path>
            </a:pathLst>
          </a:custGeom>
          <a:solidFill>
            <a:srgbClr val="C0C0C0">
              <a:alpha val="76077"/>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132105" name="Picture 10" descr="brd_seq1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3733800"/>
            <a:ext cx="4419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6" name="Text Box 11"/>
          <p:cNvSpPr txBox="1">
            <a:spLocks noChangeArrowheads="1"/>
          </p:cNvSpPr>
          <p:nvPr/>
        </p:nvSpPr>
        <p:spPr bwMode="auto">
          <a:xfrm>
            <a:off x="1752600" y="3733800"/>
            <a:ext cx="2819400" cy="668338"/>
          </a:xfrm>
          <a:prstGeom prst="rect">
            <a:avLst/>
          </a:prstGeom>
          <a:solidFill>
            <a:srgbClr val="CCFFFF">
              <a:alpha val="8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spcBef>
                <a:spcPct val="50000"/>
              </a:spcBef>
              <a:buClr>
                <a:schemeClr val="hlink"/>
              </a:buClr>
              <a:buSzPct val="65000"/>
              <a:buFont typeface="Wingdings" charset="0"/>
              <a:buChar char="n"/>
            </a:pPr>
            <a:r>
              <a:rPr lang="en-US" sz="1400" b="1">
                <a:solidFill>
                  <a:srgbClr val="000000"/>
                </a:solidFill>
              </a:rPr>
              <a:t>BRD soundings indicate deepening moisture but persistent &amp; strong CAP.</a:t>
            </a:r>
          </a:p>
        </p:txBody>
      </p:sp>
      <p:sp>
        <p:nvSpPr>
          <p:cNvPr id="132107" name="Line 12"/>
          <p:cNvSpPr>
            <a:spLocks noChangeShapeType="1"/>
          </p:cNvSpPr>
          <p:nvPr/>
        </p:nvSpPr>
        <p:spPr bwMode="auto">
          <a:xfrm>
            <a:off x="1828800" y="2209800"/>
            <a:ext cx="152400" cy="22860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2108" name="Text Box 13"/>
          <p:cNvSpPr txBox="1">
            <a:spLocks noChangeArrowheads="1"/>
          </p:cNvSpPr>
          <p:nvPr/>
        </p:nvSpPr>
        <p:spPr bwMode="auto">
          <a:xfrm>
            <a:off x="685800" y="2133600"/>
            <a:ext cx="99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spcBef>
                <a:spcPct val="50000"/>
              </a:spcBef>
              <a:buClr>
                <a:schemeClr val="hlink"/>
              </a:buClr>
              <a:buSzPct val="65000"/>
              <a:buFont typeface="Wingdings" charset="0"/>
              <a:buNone/>
            </a:pPr>
            <a:r>
              <a:rPr lang="en-US" sz="2000" b="1">
                <a:solidFill>
                  <a:srgbClr val="FFFF00"/>
                </a:solidFill>
              </a:rPr>
              <a:t>CAP</a:t>
            </a: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5562600" cy="463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6" name="Picture 3" descr="cwa_seq1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716338"/>
            <a:ext cx="4267200"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Line 4"/>
          <p:cNvSpPr>
            <a:spLocks noChangeShapeType="1"/>
          </p:cNvSpPr>
          <p:nvPr/>
        </p:nvSpPr>
        <p:spPr bwMode="auto">
          <a:xfrm>
            <a:off x="4114800" y="3200400"/>
            <a:ext cx="1828800" cy="1295400"/>
          </a:xfrm>
          <a:prstGeom prst="line">
            <a:avLst/>
          </a:prstGeom>
          <a:noFill/>
          <a:ln w="222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4148" name="Text Box 5"/>
          <p:cNvSpPr txBox="1">
            <a:spLocks noChangeArrowheads="1"/>
          </p:cNvSpPr>
          <p:nvPr/>
        </p:nvSpPr>
        <p:spPr bwMode="auto">
          <a:xfrm>
            <a:off x="4876800" y="4724400"/>
            <a:ext cx="2133600" cy="2012950"/>
          </a:xfrm>
          <a:prstGeom prst="rect">
            <a:avLst/>
          </a:prstGeom>
          <a:solidFill>
            <a:srgbClr val="CCFFFF">
              <a:alpha val="8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spcBef>
                <a:spcPct val="50000"/>
              </a:spcBef>
              <a:buClr>
                <a:schemeClr val="hlink"/>
              </a:buClr>
              <a:buSzPct val="65000"/>
              <a:buFont typeface="Wingdings" charset="0"/>
              <a:buChar char="n"/>
            </a:pPr>
            <a:r>
              <a:rPr lang="en-US" sz="1400" b="1">
                <a:solidFill>
                  <a:srgbClr val="000000"/>
                </a:solidFill>
              </a:rPr>
              <a:t>CWA soundings around same time but from aircraft approaching from </a:t>
            </a:r>
            <a:r>
              <a:rPr lang="en-US" sz="1400" b="1" u="sng">
                <a:solidFill>
                  <a:srgbClr val="000000"/>
                </a:solidFill>
              </a:rPr>
              <a:t>opposite</a:t>
            </a:r>
            <a:r>
              <a:rPr lang="en-US" sz="1400" b="1">
                <a:solidFill>
                  <a:srgbClr val="000000"/>
                </a:solidFill>
              </a:rPr>
              <a:t> directions indicate CAP still strong but notably weaker  to the east.</a:t>
            </a:r>
          </a:p>
        </p:txBody>
      </p:sp>
      <p:sp>
        <p:nvSpPr>
          <p:cNvPr id="134149" name="Freeform 6"/>
          <p:cNvSpPr>
            <a:spLocks/>
          </p:cNvSpPr>
          <p:nvPr/>
        </p:nvSpPr>
        <p:spPr bwMode="auto">
          <a:xfrm>
            <a:off x="228600" y="609600"/>
            <a:ext cx="4419600" cy="4114800"/>
          </a:xfrm>
          <a:custGeom>
            <a:avLst/>
            <a:gdLst>
              <a:gd name="T0" fmla="*/ 0 w 2784"/>
              <a:gd name="T1" fmla="*/ 2147483647 h 2496"/>
              <a:gd name="T2" fmla="*/ 2147483647 w 2784"/>
              <a:gd name="T3" fmla="*/ 2147483647 h 2496"/>
              <a:gd name="T4" fmla="*/ 2147483647 w 2784"/>
              <a:gd name="T5" fmla="*/ 0 h 2496"/>
              <a:gd name="T6" fmla="*/ 2147483647 w 2784"/>
              <a:gd name="T7" fmla="*/ 2147483647 h 2496"/>
              <a:gd name="T8" fmla="*/ 2147483647 w 2784"/>
              <a:gd name="T9" fmla="*/ 2147483647 h 2496"/>
              <a:gd name="T10" fmla="*/ 2147483647 w 2784"/>
              <a:gd name="T11" fmla="*/ 2147483647 h 2496"/>
              <a:gd name="T12" fmla="*/ 2147483647 w 2784"/>
              <a:gd name="T13" fmla="*/ 2147483647 h 2496"/>
              <a:gd name="T14" fmla="*/ 2147483647 w 2784"/>
              <a:gd name="T15" fmla="*/ 2147483647 h 2496"/>
              <a:gd name="T16" fmla="*/ 2147483647 w 2784"/>
              <a:gd name="T17" fmla="*/ 2147483647 h 2496"/>
              <a:gd name="T18" fmla="*/ 2147483647 w 2784"/>
              <a:gd name="T19" fmla="*/ 2147483647 h 2496"/>
              <a:gd name="T20" fmla="*/ 2147483647 w 2784"/>
              <a:gd name="T21" fmla="*/ 2147483647 h 2496"/>
              <a:gd name="T22" fmla="*/ 2147483647 w 2784"/>
              <a:gd name="T23" fmla="*/ 2147483647 h 2496"/>
              <a:gd name="T24" fmla="*/ 0 w 2784"/>
              <a:gd name="T25" fmla="*/ 2147483647 h 2496"/>
              <a:gd name="T26" fmla="*/ 0 w 2784"/>
              <a:gd name="T27" fmla="*/ 2147483647 h 249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84"/>
              <a:gd name="T43" fmla="*/ 0 h 2496"/>
              <a:gd name="T44" fmla="*/ 2784 w 2784"/>
              <a:gd name="T45" fmla="*/ 2496 h 249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84" h="2496">
                <a:moveTo>
                  <a:pt x="0" y="144"/>
                </a:moveTo>
                <a:lnTo>
                  <a:pt x="240" y="48"/>
                </a:lnTo>
                <a:lnTo>
                  <a:pt x="624" y="0"/>
                </a:lnTo>
                <a:lnTo>
                  <a:pt x="864" y="96"/>
                </a:lnTo>
                <a:lnTo>
                  <a:pt x="1056" y="336"/>
                </a:lnTo>
                <a:lnTo>
                  <a:pt x="1536" y="768"/>
                </a:lnTo>
                <a:lnTo>
                  <a:pt x="1920" y="1008"/>
                </a:lnTo>
                <a:lnTo>
                  <a:pt x="2400" y="1248"/>
                </a:lnTo>
                <a:lnTo>
                  <a:pt x="2688" y="1392"/>
                </a:lnTo>
                <a:lnTo>
                  <a:pt x="2784" y="1728"/>
                </a:lnTo>
                <a:lnTo>
                  <a:pt x="2736" y="2112"/>
                </a:lnTo>
                <a:lnTo>
                  <a:pt x="2688" y="2496"/>
                </a:lnTo>
                <a:lnTo>
                  <a:pt x="0" y="2496"/>
                </a:lnTo>
                <a:lnTo>
                  <a:pt x="0" y="144"/>
                </a:lnTo>
                <a:close/>
              </a:path>
            </a:pathLst>
          </a:custGeom>
          <a:solidFill>
            <a:srgbClr val="C0C0C0">
              <a:alpha val="6196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4150" name="Freeform 7"/>
          <p:cNvSpPr>
            <a:spLocks/>
          </p:cNvSpPr>
          <p:nvPr/>
        </p:nvSpPr>
        <p:spPr bwMode="auto">
          <a:xfrm>
            <a:off x="228600" y="609600"/>
            <a:ext cx="2590800" cy="4191000"/>
          </a:xfrm>
          <a:custGeom>
            <a:avLst/>
            <a:gdLst>
              <a:gd name="T0" fmla="*/ 0 w 1632"/>
              <a:gd name="T1" fmla="*/ 2147483647 h 2592"/>
              <a:gd name="T2" fmla="*/ 2147483647 w 1632"/>
              <a:gd name="T3" fmla="*/ 2147483647 h 2592"/>
              <a:gd name="T4" fmla="*/ 2147483647 w 1632"/>
              <a:gd name="T5" fmla="*/ 0 h 2592"/>
              <a:gd name="T6" fmla="*/ 2147483647 w 1632"/>
              <a:gd name="T7" fmla="*/ 2147483647 h 2592"/>
              <a:gd name="T8" fmla="*/ 2147483647 w 1632"/>
              <a:gd name="T9" fmla="*/ 2147483647 h 2592"/>
              <a:gd name="T10" fmla="*/ 2147483647 w 1632"/>
              <a:gd name="T11" fmla="*/ 2147483647 h 2592"/>
              <a:gd name="T12" fmla="*/ 2147483647 w 1632"/>
              <a:gd name="T13" fmla="*/ 2147483647 h 2592"/>
              <a:gd name="T14" fmla="*/ 2147483647 w 1632"/>
              <a:gd name="T15" fmla="*/ 2147483647 h 2592"/>
              <a:gd name="T16" fmla="*/ 2147483647 w 1632"/>
              <a:gd name="T17" fmla="*/ 2147483647 h 2592"/>
              <a:gd name="T18" fmla="*/ 2147483647 w 1632"/>
              <a:gd name="T19" fmla="*/ 2147483647 h 2592"/>
              <a:gd name="T20" fmla="*/ 0 w 1632"/>
              <a:gd name="T21" fmla="*/ 2147483647 h 2592"/>
              <a:gd name="T22" fmla="*/ 0 w 1632"/>
              <a:gd name="T23" fmla="*/ 2147483647 h 25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32"/>
              <a:gd name="T37" fmla="*/ 0 h 2592"/>
              <a:gd name="T38" fmla="*/ 1632 w 1632"/>
              <a:gd name="T39" fmla="*/ 2592 h 259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32" h="2592">
                <a:moveTo>
                  <a:pt x="0" y="144"/>
                </a:moveTo>
                <a:lnTo>
                  <a:pt x="288" y="48"/>
                </a:lnTo>
                <a:lnTo>
                  <a:pt x="624" y="0"/>
                </a:lnTo>
                <a:lnTo>
                  <a:pt x="864" y="96"/>
                </a:lnTo>
                <a:lnTo>
                  <a:pt x="1056" y="336"/>
                </a:lnTo>
                <a:lnTo>
                  <a:pt x="1152" y="576"/>
                </a:lnTo>
                <a:lnTo>
                  <a:pt x="1344" y="1008"/>
                </a:lnTo>
                <a:lnTo>
                  <a:pt x="1584" y="1536"/>
                </a:lnTo>
                <a:lnTo>
                  <a:pt x="1632" y="1776"/>
                </a:lnTo>
                <a:lnTo>
                  <a:pt x="1632" y="2592"/>
                </a:lnTo>
                <a:lnTo>
                  <a:pt x="0" y="2592"/>
                </a:lnTo>
                <a:lnTo>
                  <a:pt x="0" y="144"/>
                </a:lnTo>
                <a:close/>
              </a:path>
            </a:pathLst>
          </a:custGeom>
          <a:solidFill>
            <a:srgbClr val="C0C0C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134151" name="Picture 8" descr="eau_seq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733800"/>
            <a:ext cx="449580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2" name="Text Box 9"/>
          <p:cNvSpPr txBox="1">
            <a:spLocks noChangeArrowheads="1"/>
          </p:cNvSpPr>
          <p:nvPr/>
        </p:nvSpPr>
        <p:spPr bwMode="auto">
          <a:xfrm>
            <a:off x="228600" y="3733800"/>
            <a:ext cx="2819400" cy="668338"/>
          </a:xfrm>
          <a:prstGeom prst="rect">
            <a:avLst/>
          </a:prstGeom>
          <a:solidFill>
            <a:srgbClr val="CCFFFF">
              <a:alpha val="8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spcBef>
                <a:spcPct val="50000"/>
              </a:spcBef>
              <a:buClr>
                <a:schemeClr val="hlink"/>
              </a:buClr>
              <a:buSzPct val="65000"/>
              <a:buFont typeface="Wingdings" charset="0"/>
              <a:buChar char="n"/>
            </a:pPr>
            <a:r>
              <a:rPr lang="en-US" sz="1400" b="1">
                <a:solidFill>
                  <a:srgbClr val="000000"/>
                </a:solidFill>
              </a:rPr>
              <a:t>EAU soundings indicate deepening moisture but persistent strong CAP.</a:t>
            </a:r>
          </a:p>
        </p:txBody>
      </p:sp>
      <p:sp>
        <p:nvSpPr>
          <p:cNvPr id="134153" name="Line 10"/>
          <p:cNvSpPr>
            <a:spLocks noChangeShapeType="1"/>
          </p:cNvSpPr>
          <p:nvPr/>
        </p:nvSpPr>
        <p:spPr bwMode="auto">
          <a:xfrm flipH="1">
            <a:off x="2743200" y="3124200"/>
            <a:ext cx="457200" cy="1752600"/>
          </a:xfrm>
          <a:prstGeom prst="line">
            <a:avLst/>
          </a:prstGeom>
          <a:noFill/>
          <a:ln w="222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134154" name="Picture 11" descr="rhi_seq1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685800"/>
            <a:ext cx="4267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5" name="Line 12"/>
          <p:cNvSpPr>
            <a:spLocks noChangeShapeType="1"/>
          </p:cNvSpPr>
          <p:nvPr/>
        </p:nvSpPr>
        <p:spPr bwMode="auto">
          <a:xfrm flipV="1">
            <a:off x="4191000" y="1905000"/>
            <a:ext cx="1828800" cy="609600"/>
          </a:xfrm>
          <a:prstGeom prst="line">
            <a:avLst/>
          </a:prstGeom>
          <a:noFill/>
          <a:ln w="222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4156" name="Text Box 13"/>
          <p:cNvSpPr txBox="1">
            <a:spLocks noChangeArrowheads="1"/>
          </p:cNvSpPr>
          <p:nvPr/>
        </p:nvSpPr>
        <p:spPr bwMode="auto">
          <a:xfrm>
            <a:off x="6096000" y="685800"/>
            <a:ext cx="3048000" cy="860425"/>
          </a:xfrm>
          <a:prstGeom prst="rect">
            <a:avLst/>
          </a:prstGeom>
          <a:solidFill>
            <a:srgbClr val="CCFFFF">
              <a:alpha val="8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spcBef>
                <a:spcPct val="50000"/>
              </a:spcBef>
              <a:buClr>
                <a:schemeClr val="hlink"/>
              </a:buClr>
              <a:buSzPct val="65000"/>
              <a:buFont typeface="Wingdings" charset="0"/>
              <a:buChar char="n"/>
            </a:pPr>
            <a:r>
              <a:rPr lang="en-US" sz="1400" b="1">
                <a:solidFill>
                  <a:srgbClr val="000000"/>
                </a:solidFill>
              </a:rPr>
              <a:t>RHI soundings reveal deepening moisture and </a:t>
            </a:r>
            <a:r>
              <a:rPr lang="en-US" sz="1400" b="1" u="sng">
                <a:solidFill>
                  <a:srgbClr val="000000"/>
                </a:solidFill>
              </a:rPr>
              <a:t>weakening</a:t>
            </a:r>
            <a:r>
              <a:rPr lang="en-US" sz="1400" b="1">
                <a:solidFill>
                  <a:srgbClr val="000000"/>
                </a:solidFill>
              </a:rPr>
              <a:t> CAP.  Shortwave also approaching from west.</a:t>
            </a:r>
          </a:p>
        </p:txBody>
      </p:sp>
      <p:sp>
        <p:nvSpPr>
          <p:cNvPr id="134157" name="Text Box 14"/>
          <p:cNvSpPr txBox="1">
            <a:spLocks noChangeArrowheads="1"/>
          </p:cNvSpPr>
          <p:nvPr/>
        </p:nvSpPr>
        <p:spPr bwMode="auto">
          <a:xfrm>
            <a:off x="1447800" y="2362200"/>
            <a:ext cx="12192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spcBef>
                <a:spcPct val="50000"/>
              </a:spcBef>
              <a:buClr>
                <a:schemeClr val="hlink"/>
              </a:buClr>
              <a:buSzPct val="65000"/>
              <a:buFont typeface="Wingdings" charset="0"/>
              <a:buNone/>
            </a:pPr>
            <a:r>
              <a:rPr lang="en-US" b="1">
                <a:solidFill>
                  <a:srgbClr val="FFFF00"/>
                </a:solidFill>
              </a:rPr>
              <a:t>CAP</a:t>
            </a:r>
          </a:p>
        </p:txBody>
      </p:sp>
      <p:sp>
        <p:nvSpPr>
          <p:cNvPr id="134158" name="Text Box 15"/>
          <p:cNvSpPr txBox="1">
            <a:spLocks noChangeArrowheads="1"/>
          </p:cNvSpPr>
          <p:nvPr/>
        </p:nvSpPr>
        <p:spPr bwMode="auto">
          <a:xfrm>
            <a:off x="5562600" y="152400"/>
            <a:ext cx="3352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spcBef>
                <a:spcPct val="50000"/>
              </a:spcBef>
              <a:buClr>
                <a:schemeClr val="hlink"/>
              </a:buClr>
              <a:buSzPct val="65000"/>
              <a:buFont typeface="Wingdings" charset="0"/>
              <a:buNone/>
            </a:pPr>
            <a:r>
              <a:rPr lang="en-US" sz="1400"/>
              <a:t>       Assessment of convective potential over </a:t>
            </a:r>
            <a:r>
              <a:rPr lang="en-US" sz="1400">
                <a:solidFill>
                  <a:srgbClr val="FFFF00"/>
                </a:solidFill>
              </a:rPr>
              <a:t>eastern portion</a:t>
            </a:r>
            <a:r>
              <a:rPr lang="en-US" sz="1400"/>
              <a:t> of outlook area</a:t>
            </a: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2" descr="05Z_rdr_day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2400"/>
            <a:ext cx="5410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4" name="Text Box 3"/>
          <p:cNvSpPr txBox="1">
            <a:spLocks noChangeArrowheads="1"/>
          </p:cNvSpPr>
          <p:nvPr/>
        </p:nvSpPr>
        <p:spPr bwMode="auto">
          <a:xfrm>
            <a:off x="5638800" y="543560"/>
            <a:ext cx="3352800" cy="211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400" dirty="0"/>
              <a:t>Thunderstorms eventually developed shortly before midnight ahead of the mid-level disturbance but were confined to far northern Wisconsin (</a:t>
            </a:r>
            <a:r>
              <a:rPr lang="en-US" sz="1400" i="1" dirty="0"/>
              <a:t>as suggested by the supplemental regional aircraft soundings</a:t>
            </a:r>
            <a:r>
              <a:rPr lang="en-US" sz="1400" dirty="0"/>
              <a:t>) near the northern periphery of the capping inversion.  </a:t>
            </a:r>
          </a:p>
          <a:p>
            <a:pPr>
              <a:spcBef>
                <a:spcPct val="50000"/>
              </a:spcBef>
            </a:pPr>
            <a:r>
              <a:rPr lang="en-US" sz="1400" dirty="0"/>
              <a:t>Only marginally severe weather was reported.   </a:t>
            </a:r>
          </a:p>
        </p:txBody>
      </p:sp>
      <p:pic>
        <p:nvPicPr>
          <p:cNvPr id="136195" name="Picture 4" descr="20z_rdr_day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6880" y="3007360"/>
            <a:ext cx="3505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6" name="Text Box 5"/>
          <p:cNvSpPr txBox="1">
            <a:spLocks noChangeArrowheads="1"/>
          </p:cNvSpPr>
          <p:nvPr/>
        </p:nvSpPr>
        <p:spPr bwMode="auto">
          <a:xfrm>
            <a:off x="1752600" y="304800"/>
            <a:ext cx="259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latin typeface="Tahoma" charset="0"/>
              </a:rPr>
              <a:t>06Z July 24 Outlook</a:t>
            </a:r>
          </a:p>
        </p:txBody>
      </p:sp>
      <p:sp>
        <p:nvSpPr>
          <p:cNvPr id="136197" name="Text Box 6"/>
          <p:cNvSpPr txBox="1">
            <a:spLocks noChangeArrowheads="1"/>
          </p:cNvSpPr>
          <p:nvPr/>
        </p:nvSpPr>
        <p:spPr bwMode="auto">
          <a:xfrm>
            <a:off x="5486400" y="3429000"/>
            <a:ext cx="342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800">
                <a:latin typeface="Tahoma" charset="0"/>
              </a:rPr>
              <a:t>Previous 20Z July 23 Outlook</a:t>
            </a:r>
          </a:p>
        </p:txBody>
      </p:sp>
      <p:sp>
        <p:nvSpPr>
          <p:cNvPr id="136198" name="Freeform 7"/>
          <p:cNvSpPr>
            <a:spLocks/>
          </p:cNvSpPr>
          <p:nvPr/>
        </p:nvSpPr>
        <p:spPr bwMode="auto">
          <a:xfrm>
            <a:off x="-2249488" y="-2220913"/>
            <a:ext cx="7202488" cy="5649913"/>
          </a:xfrm>
          <a:custGeom>
            <a:avLst/>
            <a:gdLst>
              <a:gd name="T0" fmla="*/ 2147483647 w 4537"/>
              <a:gd name="T1" fmla="*/ 2147483647 h 3559"/>
              <a:gd name="T2" fmla="*/ 2147483647 w 4537"/>
              <a:gd name="T3" fmla="*/ 2147483647 h 3559"/>
              <a:gd name="T4" fmla="*/ 2147483647 w 4537"/>
              <a:gd name="T5" fmla="*/ 2147483647 h 3559"/>
              <a:gd name="T6" fmla="*/ 2147483647 w 4537"/>
              <a:gd name="T7" fmla="*/ 2147483647 h 3559"/>
              <a:gd name="T8" fmla="*/ 2147483647 w 4537"/>
              <a:gd name="T9" fmla="*/ 2147483647 h 3559"/>
              <a:gd name="T10" fmla="*/ 2147483647 w 4537"/>
              <a:gd name="T11" fmla="*/ 2147483647 h 3559"/>
              <a:gd name="T12" fmla="*/ 2147483647 w 4537"/>
              <a:gd name="T13" fmla="*/ 2147483647 h 3559"/>
              <a:gd name="T14" fmla="*/ 2147483647 w 4537"/>
              <a:gd name="T15" fmla="*/ 2147483647 h 3559"/>
              <a:gd name="T16" fmla="*/ 2147483647 w 4537"/>
              <a:gd name="T17" fmla="*/ 2147483647 h 3559"/>
              <a:gd name="T18" fmla="*/ 2147483647 w 4537"/>
              <a:gd name="T19" fmla="*/ 2147483647 h 3559"/>
              <a:gd name="T20" fmla="*/ 2147483647 w 4537"/>
              <a:gd name="T21" fmla="*/ 2147483647 h 3559"/>
              <a:gd name="T22" fmla="*/ 2147483647 w 4537"/>
              <a:gd name="T23" fmla="*/ 2147483647 h 3559"/>
              <a:gd name="T24" fmla="*/ 2147483647 w 4537"/>
              <a:gd name="T25" fmla="*/ 2147483647 h 3559"/>
              <a:gd name="T26" fmla="*/ 2147483647 w 4537"/>
              <a:gd name="T27" fmla="*/ 2147483647 h 3559"/>
              <a:gd name="T28" fmla="*/ 2147483647 w 4537"/>
              <a:gd name="T29" fmla="*/ 2147483647 h 3559"/>
              <a:gd name="T30" fmla="*/ 2147483647 w 4537"/>
              <a:gd name="T31" fmla="*/ 2147483647 h 3559"/>
              <a:gd name="T32" fmla="*/ 2147483647 w 4537"/>
              <a:gd name="T33" fmla="*/ 2147483647 h 3559"/>
              <a:gd name="T34" fmla="*/ 2147483647 w 4537"/>
              <a:gd name="T35" fmla="*/ 2147483647 h 3559"/>
              <a:gd name="T36" fmla="*/ 2147483647 w 4537"/>
              <a:gd name="T37" fmla="*/ 2147483647 h 3559"/>
              <a:gd name="T38" fmla="*/ 2147483647 w 4537"/>
              <a:gd name="T39" fmla="*/ 2147483647 h 3559"/>
              <a:gd name="T40" fmla="*/ 2147483647 w 4537"/>
              <a:gd name="T41" fmla="*/ 2147483647 h 3559"/>
              <a:gd name="T42" fmla="*/ 2147483647 w 4537"/>
              <a:gd name="T43" fmla="*/ 2147483647 h 3559"/>
              <a:gd name="T44" fmla="*/ 2147483647 w 4537"/>
              <a:gd name="T45" fmla="*/ 2147483647 h 3559"/>
              <a:gd name="T46" fmla="*/ 2147483647 w 4537"/>
              <a:gd name="T47" fmla="*/ 2147483647 h 355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537"/>
              <a:gd name="T73" fmla="*/ 0 h 3559"/>
              <a:gd name="T74" fmla="*/ 4537 w 4537"/>
              <a:gd name="T75" fmla="*/ 3559 h 355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537" h="3559">
                <a:moveTo>
                  <a:pt x="1561" y="2311"/>
                </a:moveTo>
                <a:lnTo>
                  <a:pt x="1849" y="2215"/>
                </a:lnTo>
                <a:lnTo>
                  <a:pt x="2089" y="2167"/>
                </a:lnTo>
                <a:lnTo>
                  <a:pt x="2281" y="2119"/>
                </a:lnTo>
                <a:lnTo>
                  <a:pt x="2473" y="2119"/>
                </a:lnTo>
                <a:lnTo>
                  <a:pt x="2617" y="2167"/>
                </a:lnTo>
                <a:lnTo>
                  <a:pt x="2857" y="2407"/>
                </a:lnTo>
                <a:lnTo>
                  <a:pt x="3145" y="2647"/>
                </a:lnTo>
                <a:lnTo>
                  <a:pt x="3289" y="2791"/>
                </a:lnTo>
                <a:lnTo>
                  <a:pt x="3577" y="3031"/>
                </a:lnTo>
                <a:lnTo>
                  <a:pt x="3961" y="3223"/>
                </a:lnTo>
                <a:lnTo>
                  <a:pt x="4249" y="3319"/>
                </a:lnTo>
                <a:lnTo>
                  <a:pt x="4441" y="3367"/>
                </a:lnTo>
                <a:lnTo>
                  <a:pt x="4537" y="3559"/>
                </a:lnTo>
                <a:lnTo>
                  <a:pt x="4489" y="3511"/>
                </a:lnTo>
                <a:lnTo>
                  <a:pt x="3097" y="2551"/>
                </a:lnTo>
                <a:lnTo>
                  <a:pt x="25" y="7"/>
                </a:lnTo>
                <a:cubicBezTo>
                  <a:pt x="104" y="19"/>
                  <a:pt x="0" y="0"/>
                  <a:pt x="169" y="77"/>
                </a:cubicBezTo>
                <a:cubicBezTo>
                  <a:pt x="191" y="87"/>
                  <a:pt x="235" y="107"/>
                  <a:pt x="235" y="107"/>
                </a:cubicBezTo>
                <a:lnTo>
                  <a:pt x="3145" y="2695"/>
                </a:lnTo>
                <a:lnTo>
                  <a:pt x="3145" y="2743"/>
                </a:lnTo>
                <a:lnTo>
                  <a:pt x="3145" y="2695"/>
                </a:lnTo>
                <a:lnTo>
                  <a:pt x="3145" y="2359"/>
                </a:lnTo>
                <a:lnTo>
                  <a:pt x="3193" y="23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199" name="Freeform 8"/>
          <p:cNvSpPr>
            <a:spLocks/>
          </p:cNvSpPr>
          <p:nvPr/>
        </p:nvSpPr>
        <p:spPr bwMode="auto">
          <a:xfrm>
            <a:off x="76200" y="838200"/>
            <a:ext cx="4724400" cy="3962400"/>
          </a:xfrm>
          <a:custGeom>
            <a:avLst/>
            <a:gdLst>
              <a:gd name="T0" fmla="*/ 0 w 2784"/>
              <a:gd name="T1" fmla="*/ 2147483647 h 2496"/>
              <a:gd name="T2" fmla="*/ 2147483647 w 2784"/>
              <a:gd name="T3" fmla="*/ 2147483647 h 2496"/>
              <a:gd name="T4" fmla="*/ 2147483647 w 2784"/>
              <a:gd name="T5" fmla="*/ 0 h 2496"/>
              <a:gd name="T6" fmla="*/ 2147483647 w 2784"/>
              <a:gd name="T7" fmla="*/ 2147483647 h 2496"/>
              <a:gd name="T8" fmla="*/ 2147483647 w 2784"/>
              <a:gd name="T9" fmla="*/ 2147483647 h 2496"/>
              <a:gd name="T10" fmla="*/ 2147483647 w 2784"/>
              <a:gd name="T11" fmla="*/ 2147483647 h 2496"/>
              <a:gd name="T12" fmla="*/ 2147483647 w 2784"/>
              <a:gd name="T13" fmla="*/ 2147483647 h 2496"/>
              <a:gd name="T14" fmla="*/ 2147483647 w 2784"/>
              <a:gd name="T15" fmla="*/ 2147483647 h 2496"/>
              <a:gd name="T16" fmla="*/ 2147483647 w 2784"/>
              <a:gd name="T17" fmla="*/ 2147483647 h 2496"/>
              <a:gd name="T18" fmla="*/ 2147483647 w 2784"/>
              <a:gd name="T19" fmla="*/ 2147483647 h 2496"/>
              <a:gd name="T20" fmla="*/ 2147483647 w 2784"/>
              <a:gd name="T21" fmla="*/ 2147483647 h 2496"/>
              <a:gd name="T22" fmla="*/ 2147483647 w 2784"/>
              <a:gd name="T23" fmla="*/ 2147483647 h 2496"/>
              <a:gd name="T24" fmla="*/ 0 w 2784"/>
              <a:gd name="T25" fmla="*/ 2147483647 h 2496"/>
              <a:gd name="T26" fmla="*/ 0 w 2784"/>
              <a:gd name="T27" fmla="*/ 2147483647 h 249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84"/>
              <a:gd name="T43" fmla="*/ 0 h 2496"/>
              <a:gd name="T44" fmla="*/ 2784 w 2784"/>
              <a:gd name="T45" fmla="*/ 2496 h 249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84" h="2496">
                <a:moveTo>
                  <a:pt x="0" y="144"/>
                </a:moveTo>
                <a:lnTo>
                  <a:pt x="240" y="48"/>
                </a:lnTo>
                <a:lnTo>
                  <a:pt x="624" y="0"/>
                </a:lnTo>
                <a:lnTo>
                  <a:pt x="864" y="96"/>
                </a:lnTo>
                <a:lnTo>
                  <a:pt x="1056" y="336"/>
                </a:lnTo>
                <a:lnTo>
                  <a:pt x="1536" y="768"/>
                </a:lnTo>
                <a:lnTo>
                  <a:pt x="1920" y="1008"/>
                </a:lnTo>
                <a:lnTo>
                  <a:pt x="2400" y="1248"/>
                </a:lnTo>
                <a:lnTo>
                  <a:pt x="2688" y="1392"/>
                </a:lnTo>
                <a:lnTo>
                  <a:pt x="2784" y="1728"/>
                </a:lnTo>
                <a:lnTo>
                  <a:pt x="2736" y="2112"/>
                </a:lnTo>
                <a:lnTo>
                  <a:pt x="2688" y="2496"/>
                </a:lnTo>
                <a:lnTo>
                  <a:pt x="0" y="2496"/>
                </a:lnTo>
                <a:lnTo>
                  <a:pt x="0" y="144"/>
                </a:lnTo>
                <a:close/>
              </a:path>
            </a:pathLst>
          </a:custGeom>
          <a:solidFill>
            <a:srgbClr val="C0C0C0">
              <a:alpha val="6196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200" name="Text Box 9"/>
          <p:cNvSpPr txBox="1">
            <a:spLocks noChangeArrowheads="1"/>
          </p:cNvSpPr>
          <p:nvPr/>
        </p:nvSpPr>
        <p:spPr bwMode="auto">
          <a:xfrm>
            <a:off x="1676400" y="3429000"/>
            <a:ext cx="1219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spcBef>
                <a:spcPct val="50000"/>
              </a:spcBef>
              <a:buClr>
                <a:schemeClr val="hlink"/>
              </a:buClr>
              <a:buSzPct val="65000"/>
              <a:buFont typeface="Wingdings" charset="0"/>
              <a:buNone/>
            </a:pPr>
            <a:r>
              <a:rPr lang="en-US" sz="2800" b="1">
                <a:solidFill>
                  <a:srgbClr val="FFFF00"/>
                </a:solidFill>
              </a:rPr>
              <a:t>CAP</a:t>
            </a:r>
          </a:p>
        </p:txBody>
      </p:sp>
      <p:sp>
        <p:nvSpPr>
          <p:cNvPr id="136201" name="Text Box 10"/>
          <p:cNvSpPr txBox="1">
            <a:spLocks noChangeArrowheads="1"/>
          </p:cNvSpPr>
          <p:nvPr/>
        </p:nvSpPr>
        <p:spPr bwMode="auto">
          <a:xfrm>
            <a:off x="228600" y="5029200"/>
            <a:ext cx="50292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spcBef>
                <a:spcPct val="50000"/>
              </a:spcBef>
              <a:buClr>
                <a:schemeClr val="hlink"/>
              </a:buClr>
              <a:buSzPct val="65000"/>
              <a:buFont typeface="Wingdings" charset="0"/>
              <a:buNone/>
            </a:pPr>
            <a:r>
              <a:rPr lang="en-US" sz="2000"/>
              <a:t>     </a:t>
            </a:r>
            <a:r>
              <a:rPr lang="en-US" sz="2000" b="1"/>
              <a:t>Regional aircraft soundings were invaluable in helping forecasters better define the area of greatest convective potential.</a:t>
            </a:r>
          </a:p>
        </p:txBody>
      </p:sp>
      <p:sp>
        <p:nvSpPr>
          <p:cNvPr id="136202" name="Text Box 11"/>
          <p:cNvSpPr txBox="1">
            <a:spLocks noChangeArrowheads="1"/>
          </p:cNvSpPr>
          <p:nvPr/>
        </p:nvSpPr>
        <p:spPr bwMode="auto">
          <a:xfrm>
            <a:off x="5943600" y="152400"/>
            <a:ext cx="27432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spcBef>
                <a:spcPct val="50000"/>
              </a:spcBef>
              <a:buClr>
                <a:schemeClr val="hlink"/>
              </a:buClr>
              <a:buSzPct val="65000"/>
              <a:buFont typeface="Wingdings" charset="0"/>
              <a:buNone/>
            </a:pPr>
            <a:r>
              <a:rPr lang="en-US" sz="1800">
                <a:solidFill>
                  <a:schemeClr val="hlink"/>
                </a:solidFill>
              </a:rPr>
              <a:t>July 23, 2005 Null case</a:t>
            </a:r>
          </a:p>
        </p:txBody>
      </p:sp>
      <p:sp>
        <p:nvSpPr>
          <p:cNvPr id="12" name="TextBox 11"/>
          <p:cNvSpPr txBox="1"/>
          <p:nvPr/>
        </p:nvSpPr>
        <p:spPr>
          <a:xfrm>
            <a:off x="111761" y="6396335"/>
            <a:ext cx="8778240" cy="461665"/>
          </a:xfrm>
          <a:prstGeom prst="rect">
            <a:avLst/>
          </a:prstGeom>
          <a:noFill/>
        </p:spPr>
        <p:txBody>
          <a:bodyPr wrap="square" rtlCol="0">
            <a:spAutoFit/>
          </a:bodyPr>
          <a:lstStyle/>
          <a:p>
            <a:r>
              <a:rPr lang="en-US" sz="800" dirty="0" err="1"/>
              <a:t>Brusky</a:t>
            </a:r>
            <a:r>
              <a:rPr lang="en-US" sz="800" dirty="0"/>
              <a:t>, E. S., and P. </a:t>
            </a:r>
            <a:r>
              <a:rPr lang="en-US" sz="800" dirty="0" err="1"/>
              <a:t>Kurimski</a:t>
            </a:r>
            <a:r>
              <a:rPr lang="en-US" sz="800" dirty="0"/>
              <a:t>, 2006: The Utility of TAMDAR Regional Aircraft Sounding Data in Short-term Convective Forecasting. 10</a:t>
            </a:r>
            <a:r>
              <a:rPr lang="en-US" sz="800" baseline="30000" dirty="0"/>
              <a:t>th</a:t>
            </a:r>
            <a:r>
              <a:rPr lang="en-US" sz="800" dirty="0"/>
              <a:t> Symposium on Integrated Observing and Assimilation Systems for Atmosphere, Oceans, and Land Surface (IOAS-AOLS), AMS, Atlanta, GA.</a:t>
            </a:r>
          </a:p>
          <a:p>
            <a:endParaRPr lang="en-US" sz="800" dirty="0"/>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Title 1"/>
          <p:cNvSpPr>
            <a:spLocks noGrp="1"/>
          </p:cNvSpPr>
          <p:nvPr>
            <p:ph type="title"/>
          </p:nvPr>
        </p:nvSpPr>
        <p:spPr/>
        <p:txBody>
          <a:bodyPr/>
          <a:lstStyle/>
          <a:p>
            <a:r>
              <a:rPr lang="en-US" sz="2800" dirty="0">
                <a:latin typeface="Arial" charset="0"/>
                <a:ea typeface="ＭＳ Ｐゴシック" charset="0"/>
                <a:cs typeface="ＭＳ Ｐゴシック" charset="0"/>
              </a:rPr>
              <a:t>Raleigh Tornado Outbreak April 16</a:t>
            </a:r>
            <a:r>
              <a:rPr lang="en-US" sz="2800" baseline="30000" dirty="0">
                <a:latin typeface="Arial" charset="0"/>
                <a:ea typeface="ＭＳ Ｐゴシック" charset="0"/>
                <a:cs typeface="ＭＳ Ｐゴシック" charset="0"/>
              </a:rPr>
              <a:t>th</a:t>
            </a:r>
            <a:r>
              <a:rPr lang="en-US" sz="2800" dirty="0">
                <a:latin typeface="Arial" charset="0"/>
                <a:ea typeface="ＭＳ Ｐゴシック" charset="0"/>
                <a:cs typeface="ＭＳ Ｐゴシック" charset="0"/>
              </a:rPr>
              <a:t> 2011</a:t>
            </a:r>
          </a:p>
        </p:txBody>
      </p:sp>
      <p:pic>
        <p:nvPicPr>
          <p:cNvPr id="235522"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519238"/>
            <a:ext cx="8305800" cy="4348162"/>
          </a:xfrm>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238" y="1214438"/>
            <a:ext cx="7678737" cy="493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4579" name="Text Box 3"/>
          <p:cNvSpPr txBox="1">
            <a:spLocks noChangeArrowheads="1"/>
          </p:cNvSpPr>
          <p:nvPr/>
        </p:nvSpPr>
        <p:spPr bwMode="auto">
          <a:xfrm>
            <a:off x="1524000" y="381000"/>
            <a:ext cx="586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t>Below 20 Kft, with TAMDAR – better regional coverage in the Midwest</a:t>
            </a:r>
          </a:p>
        </p:txBody>
      </p:sp>
      <p:sp>
        <p:nvSpPr>
          <p:cNvPr id="4" name="TextBox 3"/>
          <p:cNvSpPr txBox="1"/>
          <p:nvPr/>
        </p:nvSpPr>
        <p:spPr>
          <a:xfrm>
            <a:off x="193040" y="6519446"/>
            <a:ext cx="8791139" cy="338554"/>
          </a:xfrm>
          <a:prstGeom prst="rect">
            <a:avLst/>
          </a:prstGeom>
          <a:noFill/>
        </p:spPr>
        <p:txBody>
          <a:bodyPr wrap="none" rtlCol="0">
            <a:spAutoFit/>
          </a:bodyPr>
          <a:lstStyle/>
          <a:p>
            <a:r>
              <a:rPr lang="en-US" sz="800" dirty="0" err="1"/>
              <a:t>Moninger</a:t>
            </a:r>
            <a:r>
              <a:rPr lang="en-US" sz="800" dirty="0"/>
              <a:t>, W. R., S. G. Benjamin, B. D. Jamison, T. W. </a:t>
            </a:r>
            <a:r>
              <a:rPr lang="en-US" sz="800" dirty="0" err="1"/>
              <a:t>Schlatter</a:t>
            </a:r>
            <a:r>
              <a:rPr lang="en-US" sz="800" dirty="0"/>
              <a:t>, T. L. Smith, E. J. </a:t>
            </a:r>
            <a:r>
              <a:rPr lang="en-US" sz="800" dirty="0" err="1"/>
              <a:t>Szoke</a:t>
            </a:r>
            <a:r>
              <a:rPr lang="en-US" sz="800" dirty="0"/>
              <a:t>, 2010: Evaluation of Regional Aircraft Observations Using TAMDAR. </a:t>
            </a:r>
            <a:r>
              <a:rPr lang="en-US" sz="800" dirty="0" err="1"/>
              <a:t>Wea</a:t>
            </a:r>
            <a:r>
              <a:rPr lang="en-US" sz="800" dirty="0"/>
              <a:t>. Forecasting, 25, 627–645.</a:t>
            </a:r>
          </a:p>
          <a:p>
            <a:endParaRPr lang="en-US" sz="800" dirty="0"/>
          </a:p>
        </p:txBody>
      </p:sp>
      <p:sp>
        <p:nvSpPr>
          <p:cNvPr id="2" name="TextBox 1"/>
          <p:cNvSpPr txBox="1"/>
          <p:nvPr/>
        </p:nvSpPr>
        <p:spPr>
          <a:xfrm>
            <a:off x="335280" y="4480560"/>
            <a:ext cx="2721869" cy="830997"/>
          </a:xfrm>
          <a:prstGeom prst="rect">
            <a:avLst/>
          </a:prstGeom>
          <a:noFill/>
        </p:spPr>
        <p:txBody>
          <a:bodyPr wrap="none" rtlCol="0">
            <a:spAutoFit/>
          </a:bodyPr>
          <a:lstStyle/>
          <a:p>
            <a:r>
              <a:rPr lang="en-US" dirty="0" smtClean="0"/>
              <a:t>1 fleet of TAMDAR</a:t>
            </a:r>
          </a:p>
          <a:p>
            <a:r>
              <a:rPr lang="en-US" dirty="0" smtClean="0"/>
              <a:t>(</a:t>
            </a:r>
            <a:r>
              <a:rPr lang="en-US" dirty="0" err="1" smtClean="0"/>
              <a:t>Mesaba</a:t>
            </a:r>
            <a:r>
              <a:rPr lang="en-US" dirty="0" smtClean="0"/>
              <a:t>)</a:t>
            </a:r>
            <a:endParaRPr lang="en-US" dirty="0"/>
          </a:p>
        </p:txBody>
      </p:sp>
      <p:cxnSp>
        <p:nvCxnSpPr>
          <p:cNvPr id="7" name="Straight Arrow Connector 6"/>
          <p:cNvCxnSpPr/>
          <p:nvPr/>
        </p:nvCxnSpPr>
        <p:spPr bwMode="auto">
          <a:xfrm flipV="1">
            <a:off x="3119120" y="3383280"/>
            <a:ext cx="1320800" cy="116840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144676831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875" y="381000"/>
            <a:ext cx="9131300" cy="5826760"/>
          </a:xfrm>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1-08-22 at 9.56.0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0" y="245094"/>
            <a:ext cx="5980952" cy="2914666"/>
          </a:xfrm>
          <a:prstGeom prst="rect">
            <a:avLst/>
          </a:prstGeom>
        </p:spPr>
      </p:pic>
      <p:pic>
        <p:nvPicPr>
          <p:cNvPr id="4" name="Picture 3" descr="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1009" y="4399280"/>
            <a:ext cx="3214111" cy="2458720"/>
          </a:xfrm>
          <a:prstGeom prst="rect">
            <a:avLst/>
          </a:prstGeom>
        </p:spPr>
      </p:pic>
      <p:pic>
        <p:nvPicPr>
          <p:cNvPr id="7" name="Picture 6" descr="a.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338320"/>
            <a:ext cx="2724567" cy="2519680"/>
          </a:xfrm>
          <a:prstGeom prst="rect">
            <a:avLst/>
          </a:prstGeom>
        </p:spPr>
      </p:pic>
      <p:pic>
        <p:nvPicPr>
          <p:cNvPr id="9" name="Picture 8" descr="c.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5570" y="4267200"/>
            <a:ext cx="3268090" cy="2590800"/>
          </a:xfrm>
          <a:prstGeom prst="rect">
            <a:avLst/>
          </a:prstGeom>
        </p:spPr>
      </p:pic>
      <p:sp>
        <p:nvSpPr>
          <p:cNvPr id="10" name="TextBox 9"/>
          <p:cNvSpPr txBox="1"/>
          <p:nvPr/>
        </p:nvSpPr>
        <p:spPr>
          <a:xfrm>
            <a:off x="548640" y="3159760"/>
            <a:ext cx="4519186" cy="276999"/>
          </a:xfrm>
          <a:prstGeom prst="rect">
            <a:avLst/>
          </a:prstGeom>
          <a:noFill/>
        </p:spPr>
        <p:txBody>
          <a:bodyPr wrap="none" rtlCol="0">
            <a:spAutoFit/>
          </a:bodyPr>
          <a:lstStyle/>
          <a:p>
            <a:r>
              <a:rPr lang="en-US" sz="600" dirty="0" err="1"/>
              <a:t>Brasseur</a:t>
            </a:r>
            <a:r>
              <a:rPr lang="en-US" sz="600" dirty="0"/>
              <a:t>, O.: 2001, Development and application of a physical approach to estimating wind gusts, </a:t>
            </a:r>
            <a:r>
              <a:rPr lang="en-US" sz="600" i="1" dirty="0"/>
              <a:t>Mon. </a:t>
            </a:r>
            <a:r>
              <a:rPr lang="en-US" sz="600" i="1" dirty="0" err="1"/>
              <a:t>Wea</a:t>
            </a:r>
            <a:r>
              <a:rPr lang="en-US" sz="600" i="1" dirty="0"/>
              <a:t>. Rev. </a:t>
            </a:r>
            <a:r>
              <a:rPr lang="en-US" sz="600" b="1" dirty="0"/>
              <a:t>129</a:t>
            </a:r>
            <a:r>
              <a:rPr lang="en-US" sz="600" dirty="0"/>
              <a:t>, 5 – 25.</a:t>
            </a:r>
          </a:p>
          <a:p>
            <a:endParaRPr lang="en-US" sz="600" dirty="0"/>
          </a:p>
        </p:txBody>
      </p:sp>
      <p:graphicFrame>
        <p:nvGraphicFramePr>
          <p:cNvPr id="12" name="Object 9"/>
          <p:cNvGraphicFramePr>
            <a:graphicFrameLocks noChangeAspect="1"/>
          </p:cNvGraphicFramePr>
          <p:nvPr>
            <p:extLst>
              <p:ext uri="{D42A27DB-BD31-4B8C-83A1-F6EECF244321}">
                <p14:modId xmlns:p14="http://schemas.microsoft.com/office/powerpoint/2010/main" val="687473280"/>
              </p:ext>
            </p:extLst>
          </p:nvPr>
        </p:nvGraphicFramePr>
        <p:xfrm>
          <a:off x="6460173" y="2264410"/>
          <a:ext cx="1814512" cy="414338"/>
        </p:xfrm>
        <a:graphic>
          <a:graphicData uri="http://schemas.openxmlformats.org/presentationml/2006/ole">
            <mc:AlternateContent xmlns:mc="http://schemas.openxmlformats.org/markup-compatibility/2006">
              <mc:Choice xmlns:v="urn:schemas-microsoft-com:vml" Requires="v">
                <p:oleObj spid="_x0000_s404568" name="Equation" r:id="rId7" imgW="1562100" imgH="355600" progId="Equation.3">
                  <p:embed/>
                </p:oleObj>
              </mc:Choice>
              <mc:Fallback>
                <p:oleObj name="Equation" r:id="rId7" imgW="1562100" imgH="355600" progId="Equation.3">
                  <p:embed/>
                  <p:pic>
                    <p:nvPicPr>
                      <p:cNvPr id="0" name=""/>
                      <p:cNvPicPr>
                        <a:picLocks noChangeAspect="1" noChangeArrowheads="1"/>
                      </p:cNvPicPr>
                      <p:nvPr/>
                    </p:nvPicPr>
                    <p:blipFill>
                      <a:blip r:embed="rId8"/>
                      <a:srcRect/>
                      <a:stretch>
                        <a:fillRect/>
                      </a:stretch>
                    </p:blipFill>
                    <p:spPr bwMode="auto">
                      <a:xfrm>
                        <a:off x="6460173" y="2264410"/>
                        <a:ext cx="1814512" cy="41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3" name="Object 8"/>
          <p:cNvGraphicFramePr>
            <a:graphicFrameLocks noChangeAspect="1"/>
          </p:cNvGraphicFramePr>
          <p:nvPr>
            <p:extLst>
              <p:ext uri="{D42A27DB-BD31-4B8C-83A1-F6EECF244321}">
                <p14:modId xmlns:p14="http://schemas.microsoft.com/office/powerpoint/2010/main" val="967969733"/>
              </p:ext>
            </p:extLst>
          </p:nvPr>
        </p:nvGraphicFramePr>
        <p:xfrm>
          <a:off x="6463983" y="1582103"/>
          <a:ext cx="2000250" cy="547687"/>
        </p:xfrm>
        <a:graphic>
          <a:graphicData uri="http://schemas.openxmlformats.org/presentationml/2006/ole">
            <mc:AlternateContent xmlns:mc="http://schemas.openxmlformats.org/markup-compatibility/2006">
              <mc:Choice xmlns:v="urn:schemas-microsoft-com:vml" Requires="v">
                <p:oleObj spid="_x0000_s404569" name="Equation" r:id="rId9" imgW="1714500" imgH="469900" progId="Equation.3">
                  <p:embed/>
                </p:oleObj>
              </mc:Choice>
              <mc:Fallback>
                <p:oleObj name="Equation" r:id="rId9" imgW="1714500" imgH="4699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63983" y="1582103"/>
                        <a:ext cx="2000250" cy="5476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3" name="Picture 3" descr="Turbulence 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91440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4" name="Text Box 6"/>
          <p:cNvSpPr txBox="1">
            <a:spLocks noChangeArrowheads="1"/>
          </p:cNvSpPr>
          <p:nvPr/>
        </p:nvSpPr>
        <p:spPr bwMode="auto">
          <a:xfrm>
            <a:off x="4678363" y="5986463"/>
            <a:ext cx="40386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3363" indent="-2333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buClr>
                <a:srgbClr val="779FDF"/>
              </a:buClr>
              <a:buSzPct val="75000"/>
              <a:buFont typeface="Wingdings" charset="0"/>
              <a:buNone/>
            </a:pPr>
            <a:r>
              <a:rPr lang="en-US" sz="2000">
                <a:solidFill>
                  <a:schemeClr val="bg1"/>
                </a:solidFill>
                <a:latin typeface="Arial Black" charset="0"/>
              </a:rPr>
              <a:t>TAMDAR turbulence</a:t>
            </a:r>
          </a:p>
          <a:p>
            <a:pPr eaLnBrk="1" hangingPunct="1">
              <a:spcBef>
                <a:spcPct val="50000"/>
              </a:spcBef>
              <a:buClr>
                <a:srgbClr val="779FDF"/>
              </a:buClr>
              <a:buSzPct val="75000"/>
              <a:buFont typeface="Wingdings" charset="0"/>
              <a:buNone/>
            </a:pPr>
            <a:endParaRPr lang="en-US" sz="2000">
              <a:solidFill>
                <a:schemeClr val="bg1"/>
              </a:solidFill>
              <a:latin typeface="Arial Black" charset="0"/>
            </a:endParaRP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2" descr="From Clipbo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500" y="3759200"/>
            <a:ext cx="2590800" cy="225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2" name="Picture 3" descr="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4850" y="1949450"/>
            <a:ext cx="25908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3" name="Picture 4" descr="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2500" y="3060700"/>
            <a:ext cx="258286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Rectangle 5"/>
          <p:cNvSpPr>
            <a:spLocks noChangeArrowheads="1"/>
          </p:cNvSpPr>
          <p:nvPr/>
        </p:nvSpPr>
        <p:spPr bwMode="auto">
          <a:xfrm>
            <a:off x="6464300" y="6013450"/>
            <a:ext cx="9477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5" tIns="45707" rIns="91415" bIns="45707">
            <a:spAutoFit/>
          </a:bodyPr>
          <a:lstStyle/>
          <a:p>
            <a:pPr eaLnBrk="0" hangingPunct="0"/>
            <a:r>
              <a:rPr lang="en-US" sz="1000"/>
              <a:t>(Lester 1994)</a:t>
            </a:r>
          </a:p>
        </p:txBody>
      </p:sp>
      <p:pic>
        <p:nvPicPr>
          <p:cNvPr id="138245" name="Picture 7"/>
          <p:cNvPicPr>
            <a:picLocks noChangeAspect="1" noChangeArrowheads="1"/>
          </p:cNvPicPr>
          <p:nvPr/>
        </p:nvPicPr>
        <p:blipFill>
          <a:blip r:embed="rId6">
            <a:extLst>
              <a:ext uri="{28A0092B-C50C-407E-A947-70E740481C1C}">
                <a14:useLocalDpi xmlns:a14="http://schemas.microsoft.com/office/drawing/2010/main" val="0"/>
              </a:ext>
            </a:extLst>
          </a:blip>
          <a:srcRect t="18750" b="75000"/>
          <a:stretch>
            <a:fillRect/>
          </a:stretch>
        </p:blipFill>
        <p:spPr bwMode="auto">
          <a:xfrm>
            <a:off x="0" y="66294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6" name="Picture 3"/>
          <p:cNvPicPr>
            <a:picLocks noChangeAspect="1" noChangeArrowheads="1"/>
          </p:cNvPicPr>
          <p:nvPr/>
        </p:nvPicPr>
        <p:blipFill>
          <a:blip r:embed="rId6">
            <a:extLst>
              <a:ext uri="{28A0092B-C50C-407E-A947-70E740481C1C}">
                <a14:useLocalDpi xmlns:a14="http://schemas.microsoft.com/office/drawing/2010/main" val="0"/>
              </a:ext>
            </a:extLst>
          </a:blip>
          <a:srcRect b="75000"/>
          <a:stretch>
            <a:fillRect/>
          </a:stretch>
        </p:blipFill>
        <p:spPr bwMode="auto">
          <a:xfrm>
            <a:off x="0" y="0"/>
            <a:ext cx="91440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7" name="Rectangle 8"/>
          <p:cNvSpPr>
            <a:spLocks noChangeArrowheads="1"/>
          </p:cNvSpPr>
          <p:nvPr/>
        </p:nvSpPr>
        <p:spPr bwMode="auto">
          <a:xfrm>
            <a:off x="1190625" y="735013"/>
            <a:ext cx="6956425"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5" tIns="45707" rIns="91415" bIns="45707">
            <a:spAutoFit/>
          </a:bodyPr>
          <a:lstStyle/>
          <a:p>
            <a:pPr algn="ctr" eaLnBrk="0" hangingPunct="0"/>
            <a:endParaRPr lang="en-US" sz="1800"/>
          </a:p>
          <a:p>
            <a:pPr algn="ctr" eaLnBrk="0" hangingPunct="0"/>
            <a:r>
              <a:rPr lang="en-US" sz="2100" b="1"/>
              <a:t>Turbulence impact on airplane motion</a:t>
            </a:r>
          </a:p>
          <a:p>
            <a:pPr algn="ctr" eaLnBrk="0" hangingPunct="0"/>
            <a:r>
              <a:rPr lang="en-US" sz="1800"/>
              <a:t>Turbulent eddies from shear vorticity and curvature vorticity</a:t>
            </a:r>
          </a:p>
        </p:txBody>
      </p:sp>
    </p:spTree>
    <p:extLst>
      <p:ext uri="{BB962C8B-B14F-4D97-AF65-F5344CB8AC3E}">
        <p14:creationId xmlns:p14="http://schemas.microsoft.com/office/powerpoint/2010/main" val="401781915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4386" name="Object 2"/>
          <p:cNvGraphicFramePr>
            <a:graphicFrameLocks noChangeAspect="1"/>
          </p:cNvGraphicFramePr>
          <p:nvPr>
            <p:extLst>
              <p:ext uri="{D42A27DB-BD31-4B8C-83A1-F6EECF244321}">
                <p14:modId xmlns:p14="http://schemas.microsoft.com/office/powerpoint/2010/main" val="2394517944"/>
              </p:ext>
            </p:extLst>
          </p:nvPr>
        </p:nvGraphicFramePr>
        <p:xfrm>
          <a:off x="5270500" y="1123950"/>
          <a:ext cx="723900" cy="241300"/>
        </p:xfrm>
        <a:graphic>
          <a:graphicData uri="http://schemas.openxmlformats.org/presentationml/2006/ole">
            <mc:AlternateContent xmlns:mc="http://schemas.openxmlformats.org/markup-compatibility/2006">
              <mc:Choice xmlns:v="urn:schemas-microsoft-com:vml" Requires="v">
                <p:oleObj spid="_x0000_s1403" name="Equation" r:id="rId4" imgW="723900" imgH="241300" progId="Equation.3">
                  <p:embed/>
                </p:oleObj>
              </mc:Choice>
              <mc:Fallback>
                <p:oleObj name="Equation" r:id="rId4" imgW="723900" imgH="241300" progId="Equation.3">
                  <p:embed/>
                  <p:pic>
                    <p:nvPicPr>
                      <p:cNvPr id="0" name=""/>
                      <p:cNvPicPr>
                        <a:picLocks noChangeAspect="1" noChangeArrowheads="1"/>
                      </p:cNvPicPr>
                      <p:nvPr/>
                    </p:nvPicPr>
                    <p:blipFill>
                      <a:blip r:embed="rId5"/>
                      <a:srcRect/>
                      <a:stretch>
                        <a:fillRect/>
                      </a:stretch>
                    </p:blipFill>
                    <p:spPr bwMode="auto">
                      <a:xfrm>
                        <a:off x="5270500" y="1123950"/>
                        <a:ext cx="723900" cy="24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44387" name="TextBox 4"/>
          <p:cNvSpPr txBox="1">
            <a:spLocks noChangeArrowheads="1"/>
          </p:cNvSpPr>
          <p:nvPr/>
        </p:nvSpPr>
        <p:spPr bwMode="auto">
          <a:xfrm>
            <a:off x="6172200" y="1066800"/>
            <a:ext cx="26781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Airspeed velocity vector = </a:t>
            </a:r>
          </a:p>
          <a:p>
            <a:r>
              <a:rPr lang="en-US" sz="1200"/>
              <a:t>          inertial velocity – wind velocity</a:t>
            </a:r>
          </a:p>
        </p:txBody>
      </p:sp>
      <p:graphicFrame>
        <p:nvGraphicFramePr>
          <p:cNvPr id="144388" name="Object 3"/>
          <p:cNvGraphicFramePr>
            <a:graphicFrameLocks noChangeAspect="1"/>
          </p:cNvGraphicFramePr>
          <p:nvPr>
            <p:extLst>
              <p:ext uri="{D42A27DB-BD31-4B8C-83A1-F6EECF244321}">
                <p14:modId xmlns:p14="http://schemas.microsoft.com/office/powerpoint/2010/main" val="1214767543"/>
              </p:ext>
            </p:extLst>
          </p:nvPr>
        </p:nvGraphicFramePr>
        <p:xfrm>
          <a:off x="5264150" y="1581150"/>
          <a:ext cx="1968500" cy="330200"/>
        </p:xfrm>
        <a:graphic>
          <a:graphicData uri="http://schemas.openxmlformats.org/presentationml/2006/ole">
            <mc:AlternateContent xmlns:mc="http://schemas.openxmlformats.org/markup-compatibility/2006">
              <mc:Choice xmlns:v="urn:schemas-microsoft-com:vml" Requires="v">
                <p:oleObj spid="_x0000_s1404" name="Equation" r:id="rId6" imgW="1968500" imgH="330200" progId="Equation.3">
                  <p:embed/>
                </p:oleObj>
              </mc:Choice>
              <mc:Fallback>
                <p:oleObj name="Equation" r:id="rId6" imgW="1968500" imgH="330200" progId="Equation.3">
                  <p:embed/>
                  <p:pic>
                    <p:nvPicPr>
                      <p:cNvPr id="0" name=""/>
                      <p:cNvPicPr>
                        <a:picLocks noChangeAspect="1" noChangeArrowheads="1"/>
                      </p:cNvPicPr>
                      <p:nvPr/>
                    </p:nvPicPr>
                    <p:blipFill>
                      <a:blip r:embed="rId7"/>
                      <a:srcRect/>
                      <a:stretch>
                        <a:fillRect/>
                      </a:stretch>
                    </p:blipFill>
                    <p:spPr bwMode="auto">
                      <a:xfrm>
                        <a:off x="5264150" y="1581150"/>
                        <a:ext cx="1968500" cy="33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44389" name="Object 4"/>
          <p:cNvGraphicFramePr>
            <a:graphicFrameLocks noChangeAspect="1"/>
          </p:cNvGraphicFramePr>
          <p:nvPr>
            <p:extLst>
              <p:ext uri="{D42A27DB-BD31-4B8C-83A1-F6EECF244321}">
                <p14:modId xmlns:p14="http://schemas.microsoft.com/office/powerpoint/2010/main" val="3342524064"/>
              </p:ext>
            </p:extLst>
          </p:nvPr>
        </p:nvGraphicFramePr>
        <p:xfrm>
          <a:off x="5257800" y="3181350"/>
          <a:ext cx="1397000" cy="279400"/>
        </p:xfrm>
        <a:graphic>
          <a:graphicData uri="http://schemas.openxmlformats.org/presentationml/2006/ole">
            <mc:AlternateContent xmlns:mc="http://schemas.openxmlformats.org/markup-compatibility/2006">
              <mc:Choice xmlns:v="urn:schemas-microsoft-com:vml" Requires="v">
                <p:oleObj spid="_x0000_s1405" name="Equation" r:id="rId8" imgW="1397000" imgH="279400" progId="Equation.3">
                  <p:embed/>
                </p:oleObj>
              </mc:Choice>
              <mc:Fallback>
                <p:oleObj name="Equation" r:id="rId8" imgW="1397000" imgH="279400" progId="Equation.3">
                  <p:embed/>
                  <p:pic>
                    <p:nvPicPr>
                      <p:cNvPr id="0" name=""/>
                      <p:cNvPicPr>
                        <a:picLocks noChangeAspect="1" noChangeArrowheads="1"/>
                      </p:cNvPicPr>
                      <p:nvPr/>
                    </p:nvPicPr>
                    <p:blipFill>
                      <a:blip r:embed="rId9"/>
                      <a:srcRect/>
                      <a:stretch>
                        <a:fillRect/>
                      </a:stretch>
                    </p:blipFill>
                    <p:spPr bwMode="auto">
                      <a:xfrm>
                        <a:off x="5257800" y="3181350"/>
                        <a:ext cx="1397000"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44390" name="TextBox 12"/>
          <p:cNvSpPr txBox="1">
            <a:spLocks noChangeArrowheads="1"/>
          </p:cNvSpPr>
          <p:nvPr/>
        </p:nvSpPr>
        <p:spPr bwMode="auto">
          <a:xfrm>
            <a:off x="5257800" y="2895600"/>
            <a:ext cx="26130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Binominal expansion approximation</a:t>
            </a:r>
          </a:p>
        </p:txBody>
      </p:sp>
      <p:grpSp>
        <p:nvGrpSpPr>
          <p:cNvPr id="144391" name="Group 46"/>
          <p:cNvGrpSpPr>
            <a:grpSpLocks/>
          </p:cNvGrpSpPr>
          <p:nvPr/>
        </p:nvGrpSpPr>
        <p:grpSpPr bwMode="auto">
          <a:xfrm>
            <a:off x="5321301" y="2044699"/>
            <a:ext cx="3160713" cy="844550"/>
            <a:chOff x="5321288" y="2044683"/>
            <a:chExt cx="3160096" cy="845662"/>
          </a:xfrm>
        </p:grpSpPr>
        <p:graphicFrame>
          <p:nvGraphicFramePr>
            <p:cNvPr id="144418" name="Object 13"/>
            <p:cNvGraphicFramePr>
              <a:graphicFrameLocks noChangeAspect="1"/>
            </p:cNvGraphicFramePr>
            <p:nvPr>
              <p:extLst>
                <p:ext uri="{D42A27DB-BD31-4B8C-83A1-F6EECF244321}">
                  <p14:modId xmlns:p14="http://schemas.microsoft.com/office/powerpoint/2010/main" val="3109948879"/>
                </p:ext>
              </p:extLst>
            </p:nvPr>
          </p:nvGraphicFramePr>
          <p:xfrm>
            <a:off x="5321288" y="2044683"/>
            <a:ext cx="2717270" cy="368785"/>
          </p:xfrm>
          <a:graphic>
            <a:graphicData uri="http://schemas.openxmlformats.org/presentationml/2006/ole">
              <mc:AlternateContent xmlns:mc="http://schemas.openxmlformats.org/markup-compatibility/2006">
                <mc:Choice xmlns:v="urn:schemas-microsoft-com:vml" Requires="v">
                  <p:oleObj spid="_x0000_s1406" name="Equation" r:id="rId10" imgW="2717800" imgH="368300" progId="Equation.3">
                    <p:embed/>
                  </p:oleObj>
                </mc:Choice>
                <mc:Fallback>
                  <p:oleObj name="Equation" r:id="rId10" imgW="2717800" imgH="368300" progId="Equation.3">
                    <p:embed/>
                    <p:pic>
                      <p:nvPicPr>
                        <p:cNvPr id="0" name=""/>
                        <p:cNvPicPr>
                          <a:picLocks noChangeAspect="1" noChangeArrowheads="1"/>
                        </p:cNvPicPr>
                        <p:nvPr/>
                      </p:nvPicPr>
                      <p:blipFill>
                        <a:blip r:embed="rId11"/>
                        <a:srcRect/>
                        <a:stretch>
                          <a:fillRect/>
                        </a:stretch>
                      </p:blipFill>
                      <p:spPr bwMode="auto">
                        <a:xfrm>
                          <a:off x="5321288" y="2044683"/>
                          <a:ext cx="2717270" cy="3687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44419" name="Right Brace 7"/>
            <p:cNvSpPr>
              <a:spLocks/>
            </p:cNvSpPr>
            <p:nvPr/>
          </p:nvSpPr>
          <p:spPr bwMode="auto">
            <a:xfrm rot="5400000">
              <a:off x="5829300" y="2171700"/>
              <a:ext cx="228600" cy="762000"/>
            </a:xfrm>
            <a:prstGeom prst="rightBrace">
              <a:avLst>
                <a:gd name="adj1" fmla="val 8333"/>
                <a:gd name="adj2" fmla="val 50000"/>
              </a:avLst>
            </a:pr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p>
          </p:txBody>
        </p:sp>
        <p:sp>
          <p:nvSpPr>
            <p:cNvPr id="144420" name="Right Brace 8"/>
            <p:cNvSpPr>
              <a:spLocks/>
            </p:cNvSpPr>
            <p:nvPr/>
          </p:nvSpPr>
          <p:spPr bwMode="auto">
            <a:xfrm rot="5400000">
              <a:off x="7086600" y="1828800"/>
              <a:ext cx="228600" cy="1447800"/>
            </a:xfrm>
            <a:prstGeom prst="rightBrace">
              <a:avLst>
                <a:gd name="adj1" fmla="val 8327"/>
                <a:gd name="adj2" fmla="val 50000"/>
              </a:avLst>
            </a:pr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p>
          </p:txBody>
        </p:sp>
        <p:sp>
          <p:nvSpPr>
            <p:cNvPr id="144421" name="TextBox 9"/>
            <p:cNvSpPr txBox="1">
              <a:spLocks noChangeArrowheads="1"/>
            </p:cNvSpPr>
            <p:nvPr/>
          </p:nvSpPr>
          <p:spPr bwMode="auto">
            <a:xfrm>
              <a:off x="5824655" y="2605336"/>
              <a:ext cx="270220" cy="277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solidFill>
                    <a:srgbClr val="FF0000"/>
                  </a:solidFill>
                </a:rPr>
                <a:t>a</a:t>
              </a:r>
              <a:endParaRPr lang="en-US" sz="1200"/>
            </a:p>
          </p:txBody>
        </p:sp>
        <p:sp>
          <p:nvSpPr>
            <p:cNvPr id="144422" name="TextBox 10"/>
            <p:cNvSpPr txBox="1">
              <a:spLocks noChangeArrowheads="1"/>
            </p:cNvSpPr>
            <p:nvPr/>
          </p:nvSpPr>
          <p:spPr bwMode="auto">
            <a:xfrm>
              <a:off x="7072690" y="2613277"/>
              <a:ext cx="270220" cy="277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solidFill>
                    <a:srgbClr val="FF0000"/>
                  </a:solidFill>
                </a:rPr>
                <a:t>b</a:t>
              </a:r>
              <a:endParaRPr lang="en-US" sz="1200"/>
            </a:p>
          </p:txBody>
        </p:sp>
        <p:sp>
          <p:nvSpPr>
            <p:cNvPr id="144423" name="TextBox 14"/>
            <p:cNvSpPr txBox="1">
              <a:spLocks noChangeArrowheads="1"/>
            </p:cNvSpPr>
            <p:nvPr/>
          </p:nvSpPr>
          <p:spPr bwMode="auto">
            <a:xfrm>
              <a:off x="8211164" y="2324222"/>
              <a:ext cx="270220" cy="277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solidFill>
                    <a:srgbClr val="FF0000"/>
                  </a:solidFill>
                </a:rPr>
                <a:t>n</a:t>
              </a:r>
              <a:endParaRPr lang="en-US" sz="1200"/>
            </a:p>
          </p:txBody>
        </p:sp>
        <p:cxnSp>
          <p:nvCxnSpPr>
            <p:cNvPr id="144424" name="Straight Arrow Connector 33"/>
            <p:cNvCxnSpPr>
              <a:cxnSpLocks noChangeShapeType="1"/>
            </p:cNvCxnSpPr>
            <p:nvPr/>
          </p:nvCxnSpPr>
          <p:spPr bwMode="auto">
            <a:xfrm rot="16200000" flipV="1">
              <a:off x="8094640" y="2257858"/>
              <a:ext cx="228600" cy="152400"/>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a:noFill/>
                </a14:hiddenFill>
              </a:ext>
            </a:extLst>
          </p:spPr>
        </p:cxnSp>
      </p:grpSp>
      <p:graphicFrame>
        <p:nvGraphicFramePr>
          <p:cNvPr id="144392" name="Object 5"/>
          <p:cNvGraphicFramePr>
            <a:graphicFrameLocks noChangeAspect="1"/>
          </p:cNvGraphicFramePr>
          <p:nvPr>
            <p:extLst>
              <p:ext uri="{D42A27DB-BD31-4B8C-83A1-F6EECF244321}">
                <p14:modId xmlns:p14="http://schemas.microsoft.com/office/powerpoint/2010/main" val="2112650362"/>
              </p:ext>
            </p:extLst>
          </p:nvPr>
        </p:nvGraphicFramePr>
        <p:xfrm>
          <a:off x="5302250" y="3568700"/>
          <a:ext cx="2984500" cy="609600"/>
        </p:xfrm>
        <a:graphic>
          <a:graphicData uri="http://schemas.openxmlformats.org/presentationml/2006/ole">
            <mc:AlternateContent xmlns:mc="http://schemas.openxmlformats.org/markup-compatibility/2006">
              <mc:Choice xmlns:v="urn:schemas-microsoft-com:vml" Requires="v">
                <p:oleObj spid="_x0000_s1407" name="Equation" r:id="rId12" imgW="2984500" imgH="609600" progId="Equation.3">
                  <p:embed/>
                </p:oleObj>
              </mc:Choice>
              <mc:Fallback>
                <p:oleObj name="Equation" r:id="rId12" imgW="2984500" imgH="609600" progId="Equation.3">
                  <p:embed/>
                  <p:pic>
                    <p:nvPicPr>
                      <p:cNvPr id="0" name=""/>
                      <p:cNvPicPr>
                        <a:picLocks noChangeAspect="1" noChangeArrowheads="1"/>
                      </p:cNvPicPr>
                      <p:nvPr/>
                    </p:nvPicPr>
                    <p:blipFill>
                      <a:blip r:embed="rId13"/>
                      <a:srcRect/>
                      <a:stretch>
                        <a:fillRect/>
                      </a:stretch>
                    </p:blipFill>
                    <p:spPr bwMode="auto">
                      <a:xfrm>
                        <a:off x="5302250" y="3568700"/>
                        <a:ext cx="2984500"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cxnSp>
        <p:nvCxnSpPr>
          <p:cNvPr id="144393" name="Straight Arrow Connector 38"/>
          <p:cNvCxnSpPr>
            <a:cxnSpLocks noChangeShapeType="1"/>
          </p:cNvCxnSpPr>
          <p:nvPr/>
        </p:nvCxnSpPr>
        <p:spPr bwMode="auto">
          <a:xfrm flipV="1">
            <a:off x="7010400" y="3581400"/>
            <a:ext cx="914400" cy="609600"/>
          </a:xfrm>
          <a:prstGeom prst="straightConnector1">
            <a:avLst/>
          </a:prstGeom>
          <a:noFill/>
          <a:ln w="12700">
            <a:solidFill>
              <a:srgbClr val="FF0000"/>
            </a:solidFill>
            <a:round/>
            <a:headEnd/>
            <a:tailEnd type="arrow" w="med" len="med"/>
          </a:ln>
          <a:extLst>
            <a:ext uri="{909E8E84-426E-40dd-AFC4-6F175D3DCCD1}">
              <a14:hiddenFill xmlns:a14="http://schemas.microsoft.com/office/drawing/2010/main">
                <a:noFill/>
              </a14:hiddenFill>
            </a:ext>
          </a:extLst>
        </p:spPr>
      </p:cxnSp>
      <p:sp>
        <p:nvSpPr>
          <p:cNvPr id="144394" name="TextBox 40"/>
          <p:cNvSpPr txBox="1">
            <a:spLocks noChangeArrowheads="1"/>
          </p:cNvSpPr>
          <p:nvPr/>
        </p:nvSpPr>
        <p:spPr bwMode="auto">
          <a:xfrm flipH="1" flipV="1">
            <a:off x="7924800" y="3354388"/>
            <a:ext cx="1873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5" tIns="45707" rIns="91415" bIns="4570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solidFill>
                  <a:srgbClr val="FF0000"/>
                </a:solidFill>
              </a:rPr>
              <a:t>0</a:t>
            </a:r>
            <a:endParaRPr lang="en-US" sz="1200"/>
          </a:p>
        </p:txBody>
      </p:sp>
      <p:sp>
        <p:nvSpPr>
          <p:cNvPr id="144395" name="TextBox 41"/>
          <p:cNvSpPr txBox="1">
            <a:spLocks noChangeArrowheads="1"/>
          </p:cNvSpPr>
          <p:nvPr/>
        </p:nvSpPr>
        <p:spPr bwMode="auto">
          <a:xfrm>
            <a:off x="5257800" y="4191000"/>
            <a:ext cx="3140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Very large denominator – fraction goes to 0</a:t>
            </a:r>
          </a:p>
        </p:txBody>
      </p:sp>
      <p:graphicFrame>
        <p:nvGraphicFramePr>
          <p:cNvPr id="144396" name="Object 6"/>
          <p:cNvGraphicFramePr>
            <a:graphicFrameLocks noChangeAspect="1"/>
          </p:cNvGraphicFramePr>
          <p:nvPr>
            <p:extLst>
              <p:ext uri="{D42A27DB-BD31-4B8C-83A1-F6EECF244321}">
                <p14:modId xmlns:p14="http://schemas.microsoft.com/office/powerpoint/2010/main" val="681935590"/>
              </p:ext>
            </p:extLst>
          </p:nvPr>
        </p:nvGraphicFramePr>
        <p:xfrm>
          <a:off x="5270500" y="4635500"/>
          <a:ext cx="977900" cy="241300"/>
        </p:xfrm>
        <a:graphic>
          <a:graphicData uri="http://schemas.openxmlformats.org/presentationml/2006/ole">
            <mc:AlternateContent xmlns:mc="http://schemas.openxmlformats.org/markup-compatibility/2006">
              <mc:Choice xmlns:v="urn:schemas-microsoft-com:vml" Requires="v">
                <p:oleObj spid="_x0000_s1408" name="Equation" r:id="rId14" imgW="977900" imgH="241300" progId="Equation.3">
                  <p:embed/>
                </p:oleObj>
              </mc:Choice>
              <mc:Fallback>
                <p:oleObj name="Equation" r:id="rId14" imgW="977900" imgH="241300" progId="Equation.3">
                  <p:embed/>
                  <p:pic>
                    <p:nvPicPr>
                      <p:cNvPr id="0" name=""/>
                      <p:cNvPicPr>
                        <a:picLocks noChangeAspect="1" noChangeArrowheads="1"/>
                      </p:cNvPicPr>
                      <p:nvPr/>
                    </p:nvPicPr>
                    <p:blipFill>
                      <a:blip r:embed="rId15"/>
                      <a:srcRect/>
                      <a:stretch>
                        <a:fillRect/>
                      </a:stretch>
                    </p:blipFill>
                    <p:spPr bwMode="auto">
                      <a:xfrm>
                        <a:off x="5270500" y="4635500"/>
                        <a:ext cx="977900" cy="24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44397" name="Object 7"/>
          <p:cNvGraphicFramePr>
            <a:graphicFrameLocks noChangeAspect="1"/>
          </p:cNvGraphicFramePr>
          <p:nvPr>
            <p:extLst>
              <p:ext uri="{D42A27DB-BD31-4B8C-83A1-F6EECF244321}">
                <p14:modId xmlns:p14="http://schemas.microsoft.com/office/powerpoint/2010/main" val="2055072975"/>
              </p:ext>
            </p:extLst>
          </p:nvPr>
        </p:nvGraphicFramePr>
        <p:xfrm>
          <a:off x="1016000" y="3568700"/>
          <a:ext cx="1168400" cy="266700"/>
        </p:xfrm>
        <a:graphic>
          <a:graphicData uri="http://schemas.openxmlformats.org/presentationml/2006/ole">
            <mc:AlternateContent xmlns:mc="http://schemas.openxmlformats.org/markup-compatibility/2006">
              <mc:Choice xmlns:v="urn:schemas-microsoft-com:vml" Requires="v">
                <p:oleObj spid="_x0000_s1409" name="Equation" r:id="rId16" imgW="1168400" imgH="266700" progId="Equation.3">
                  <p:embed/>
                </p:oleObj>
              </mc:Choice>
              <mc:Fallback>
                <p:oleObj name="Equation" r:id="rId16" imgW="1168400" imgH="266700" progId="Equation.3">
                  <p:embed/>
                  <p:pic>
                    <p:nvPicPr>
                      <p:cNvPr id="0" name=""/>
                      <p:cNvPicPr>
                        <a:picLocks noChangeAspect="1" noChangeArrowheads="1"/>
                      </p:cNvPicPr>
                      <p:nvPr/>
                    </p:nvPicPr>
                    <p:blipFill>
                      <a:blip r:embed="rId17"/>
                      <a:srcRect/>
                      <a:stretch>
                        <a:fillRect/>
                      </a:stretch>
                    </p:blipFill>
                    <p:spPr bwMode="auto">
                      <a:xfrm>
                        <a:off x="1016000" y="3568700"/>
                        <a:ext cx="1168400"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44398" name="Object 8"/>
          <p:cNvGraphicFramePr>
            <a:graphicFrameLocks noChangeAspect="1"/>
          </p:cNvGraphicFramePr>
          <p:nvPr>
            <p:extLst>
              <p:ext uri="{D42A27DB-BD31-4B8C-83A1-F6EECF244321}">
                <p14:modId xmlns:p14="http://schemas.microsoft.com/office/powerpoint/2010/main" val="1717451866"/>
              </p:ext>
            </p:extLst>
          </p:nvPr>
        </p:nvGraphicFramePr>
        <p:xfrm>
          <a:off x="946150" y="3943350"/>
          <a:ext cx="3378200" cy="266700"/>
        </p:xfrm>
        <a:graphic>
          <a:graphicData uri="http://schemas.openxmlformats.org/presentationml/2006/ole">
            <mc:AlternateContent xmlns:mc="http://schemas.openxmlformats.org/markup-compatibility/2006">
              <mc:Choice xmlns:v="urn:schemas-microsoft-com:vml" Requires="v">
                <p:oleObj spid="_x0000_s1410" name="Equation" r:id="rId18" imgW="3378200" imgH="266700" progId="Equation.3">
                  <p:embed/>
                </p:oleObj>
              </mc:Choice>
              <mc:Fallback>
                <p:oleObj name="Equation" r:id="rId18" imgW="3378200" imgH="266700" progId="Equation.3">
                  <p:embed/>
                  <p:pic>
                    <p:nvPicPr>
                      <p:cNvPr id="0" name=""/>
                      <p:cNvPicPr>
                        <a:picLocks noChangeAspect="1" noChangeArrowheads="1"/>
                      </p:cNvPicPr>
                      <p:nvPr/>
                    </p:nvPicPr>
                    <p:blipFill>
                      <a:blip r:embed="rId19"/>
                      <a:srcRect/>
                      <a:stretch>
                        <a:fillRect/>
                      </a:stretch>
                    </p:blipFill>
                    <p:spPr bwMode="auto">
                      <a:xfrm>
                        <a:off x="946150" y="3943350"/>
                        <a:ext cx="3378200"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44399" name="Object 9"/>
          <p:cNvGraphicFramePr>
            <a:graphicFrameLocks noChangeAspect="1"/>
          </p:cNvGraphicFramePr>
          <p:nvPr>
            <p:extLst>
              <p:ext uri="{D42A27DB-BD31-4B8C-83A1-F6EECF244321}">
                <p14:modId xmlns:p14="http://schemas.microsoft.com/office/powerpoint/2010/main" val="3079824514"/>
              </p:ext>
            </p:extLst>
          </p:nvPr>
        </p:nvGraphicFramePr>
        <p:xfrm>
          <a:off x="984250" y="4318000"/>
          <a:ext cx="622300" cy="203200"/>
        </p:xfrm>
        <a:graphic>
          <a:graphicData uri="http://schemas.openxmlformats.org/presentationml/2006/ole">
            <mc:AlternateContent xmlns:mc="http://schemas.openxmlformats.org/markup-compatibility/2006">
              <mc:Choice xmlns:v="urn:schemas-microsoft-com:vml" Requires="v">
                <p:oleObj spid="_x0000_s1411" name="Equation" r:id="rId20" imgW="622300" imgH="203200" progId="Equation.3">
                  <p:embed/>
                </p:oleObj>
              </mc:Choice>
              <mc:Fallback>
                <p:oleObj name="Equation" r:id="rId20" imgW="622300" imgH="203200" progId="Equation.3">
                  <p:embed/>
                  <p:pic>
                    <p:nvPicPr>
                      <p:cNvPr id="0" name=""/>
                      <p:cNvPicPr>
                        <a:picLocks noChangeAspect="1" noChangeArrowheads="1"/>
                      </p:cNvPicPr>
                      <p:nvPr/>
                    </p:nvPicPr>
                    <p:blipFill>
                      <a:blip r:embed="rId21"/>
                      <a:srcRect/>
                      <a:stretch>
                        <a:fillRect/>
                      </a:stretch>
                    </p:blipFill>
                    <p:spPr bwMode="auto">
                      <a:xfrm>
                        <a:off x="984250" y="4318000"/>
                        <a:ext cx="622300" cy="203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44400" name="Object 10"/>
          <p:cNvGraphicFramePr>
            <a:graphicFrameLocks noChangeAspect="1"/>
          </p:cNvGraphicFramePr>
          <p:nvPr>
            <p:extLst>
              <p:ext uri="{D42A27DB-BD31-4B8C-83A1-F6EECF244321}">
                <p14:modId xmlns:p14="http://schemas.microsoft.com/office/powerpoint/2010/main" val="804612584"/>
              </p:ext>
            </p:extLst>
          </p:nvPr>
        </p:nvGraphicFramePr>
        <p:xfrm>
          <a:off x="1746250" y="4324350"/>
          <a:ext cx="622300" cy="203200"/>
        </p:xfrm>
        <a:graphic>
          <a:graphicData uri="http://schemas.openxmlformats.org/presentationml/2006/ole">
            <mc:AlternateContent xmlns:mc="http://schemas.openxmlformats.org/markup-compatibility/2006">
              <mc:Choice xmlns:v="urn:schemas-microsoft-com:vml" Requires="v">
                <p:oleObj spid="_x0000_s1412" name="Equation" r:id="rId22" imgW="622300" imgH="203200" progId="Equation.3">
                  <p:embed/>
                </p:oleObj>
              </mc:Choice>
              <mc:Fallback>
                <p:oleObj name="Equation" r:id="rId22" imgW="622300" imgH="203200" progId="Equation.3">
                  <p:embed/>
                  <p:pic>
                    <p:nvPicPr>
                      <p:cNvPr id="0" name=""/>
                      <p:cNvPicPr>
                        <a:picLocks noChangeAspect="1" noChangeArrowheads="1"/>
                      </p:cNvPicPr>
                      <p:nvPr/>
                    </p:nvPicPr>
                    <p:blipFill>
                      <a:blip r:embed="rId23"/>
                      <a:srcRect/>
                      <a:stretch>
                        <a:fillRect/>
                      </a:stretch>
                    </p:blipFill>
                    <p:spPr bwMode="auto">
                      <a:xfrm>
                        <a:off x="1746250" y="4324350"/>
                        <a:ext cx="622300" cy="203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44401" name="Object 11"/>
          <p:cNvGraphicFramePr>
            <a:graphicFrameLocks noChangeAspect="1"/>
          </p:cNvGraphicFramePr>
          <p:nvPr>
            <p:extLst>
              <p:ext uri="{D42A27DB-BD31-4B8C-83A1-F6EECF244321}">
                <p14:modId xmlns:p14="http://schemas.microsoft.com/office/powerpoint/2010/main" val="4091300271"/>
              </p:ext>
            </p:extLst>
          </p:nvPr>
        </p:nvGraphicFramePr>
        <p:xfrm>
          <a:off x="946150" y="4705350"/>
          <a:ext cx="3378200" cy="266700"/>
        </p:xfrm>
        <a:graphic>
          <a:graphicData uri="http://schemas.openxmlformats.org/presentationml/2006/ole">
            <mc:AlternateContent xmlns:mc="http://schemas.openxmlformats.org/markup-compatibility/2006">
              <mc:Choice xmlns:v="urn:schemas-microsoft-com:vml" Requires="v">
                <p:oleObj spid="_x0000_s1413" name="Equation" r:id="rId24" imgW="3378200" imgH="266700" progId="Equation.3">
                  <p:embed/>
                </p:oleObj>
              </mc:Choice>
              <mc:Fallback>
                <p:oleObj name="Equation" r:id="rId24" imgW="3378200" imgH="266700" progId="Equation.3">
                  <p:embed/>
                  <p:pic>
                    <p:nvPicPr>
                      <p:cNvPr id="0" name=""/>
                      <p:cNvPicPr>
                        <a:picLocks noChangeAspect="1" noChangeArrowheads="1"/>
                      </p:cNvPicPr>
                      <p:nvPr/>
                    </p:nvPicPr>
                    <p:blipFill>
                      <a:blip r:embed="rId25"/>
                      <a:srcRect/>
                      <a:stretch>
                        <a:fillRect/>
                      </a:stretch>
                    </p:blipFill>
                    <p:spPr bwMode="auto">
                      <a:xfrm>
                        <a:off x="946150" y="4705350"/>
                        <a:ext cx="3378200"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cxnSp>
        <p:nvCxnSpPr>
          <p:cNvPr id="144402" name="Straight Arrow Connector 50"/>
          <p:cNvCxnSpPr>
            <a:cxnSpLocks noChangeShapeType="1"/>
          </p:cNvCxnSpPr>
          <p:nvPr/>
        </p:nvCxnSpPr>
        <p:spPr bwMode="auto">
          <a:xfrm flipV="1">
            <a:off x="2590800" y="4648200"/>
            <a:ext cx="685800" cy="381000"/>
          </a:xfrm>
          <a:prstGeom prst="straightConnector1">
            <a:avLst/>
          </a:prstGeom>
          <a:noFill/>
          <a:ln w="1270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44403" name="Straight Arrow Connector 52"/>
          <p:cNvCxnSpPr>
            <a:cxnSpLocks noChangeShapeType="1"/>
          </p:cNvCxnSpPr>
          <p:nvPr/>
        </p:nvCxnSpPr>
        <p:spPr bwMode="auto">
          <a:xfrm flipV="1">
            <a:off x="3581400" y="4648200"/>
            <a:ext cx="685800" cy="381000"/>
          </a:xfrm>
          <a:prstGeom prst="straightConnector1">
            <a:avLst/>
          </a:prstGeom>
          <a:noFill/>
          <a:ln w="12700">
            <a:solidFill>
              <a:srgbClr val="FF0000"/>
            </a:solidFill>
            <a:round/>
            <a:headEnd/>
            <a:tailEnd type="arrow" w="med" len="med"/>
          </a:ln>
          <a:extLst>
            <a:ext uri="{909E8E84-426E-40dd-AFC4-6F175D3DCCD1}">
              <a14:hiddenFill xmlns:a14="http://schemas.microsoft.com/office/drawing/2010/main">
                <a:noFill/>
              </a14:hiddenFill>
            </a:ext>
          </a:extLst>
        </p:spPr>
      </p:cxnSp>
      <p:sp>
        <p:nvSpPr>
          <p:cNvPr id="144404" name="TextBox 54"/>
          <p:cNvSpPr txBox="1">
            <a:spLocks noChangeArrowheads="1"/>
          </p:cNvSpPr>
          <p:nvPr/>
        </p:nvSpPr>
        <p:spPr bwMode="auto">
          <a:xfrm flipH="1" flipV="1">
            <a:off x="3305175" y="4487863"/>
            <a:ext cx="187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5" tIns="45707" rIns="91415" bIns="4570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solidFill>
                  <a:srgbClr val="FF0000"/>
                </a:solidFill>
              </a:rPr>
              <a:t>0</a:t>
            </a:r>
            <a:endParaRPr lang="en-US" sz="1200"/>
          </a:p>
        </p:txBody>
      </p:sp>
      <p:sp>
        <p:nvSpPr>
          <p:cNvPr id="144405" name="TextBox 55"/>
          <p:cNvSpPr txBox="1">
            <a:spLocks noChangeArrowheads="1"/>
          </p:cNvSpPr>
          <p:nvPr/>
        </p:nvSpPr>
        <p:spPr bwMode="auto">
          <a:xfrm flipH="1" flipV="1">
            <a:off x="4295775" y="4486275"/>
            <a:ext cx="187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5" tIns="45707" rIns="91415" bIns="4570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solidFill>
                  <a:srgbClr val="FF0000"/>
                </a:solidFill>
              </a:rPr>
              <a:t>0</a:t>
            </a:r>
            <a:endParaRPr lang="en-US" sz="1200"/>
          </a:p>
        </p:txBody>
      </p:sp>
      <p:graphicFrame>
        <p:nvGraphicFramePr>
          <p:cNvPr id="144406" name="Object 12"/>
          <p:cNvGraphicFramePr>
            <a:graphicFrameLocks noChangeAspect="1"/>
          </p:cNvGraphicFramePr>
          <p:nvPr>
            <p:extLst>
              <p:ext uri="{D42A27DB-BD31-4B8C-83A1-F6EECF244321}">
                <p14:modId xmlns:p14="http://schemas.microsoft.com/office/powerpoint/2010/main" val="2595068504"/>
              </p:ext>
            </p:extLst>
          </p:nvPr>
        </p:nvGraphicFramePr>
        <p:xfrm>
          <a:off x="1016000" y="5162550"/>
          <a:ext cx="1892300" cy="317500"/>
        </p:xfrm>
        <a:graphic>
          <a:graphicData uri="http://schemas.openxmlformats.org/presentationml/2006/ole">
            <mc:AlternateContent xmlns:mc="http://schemas.openxmlformats.org/markup-compatibility/2006">
              <mc:Choice xmlns:v="urn:schemas-microsoft-com:vml" Requires="v">
                <p:oleObj spid="_x0000_s1414" name="Equation" r:id="rId26" imgW="1892300" imgH="317500" progId="Equation.3">
                  <p:embed/>
                </p:oleObj>
              </mc:Choice>
              <mc:Fallback>
                <p:oleObj name="Equation" r:id="rId26" imgW="1892300" imgH="317500" progId="Equation.3">
                  <p:embed/>
                  <p:pic>
                    <p:nvPicPr>
                      <p:cNvPr id="0" name=""/>
                      <p:cNvPicPr>
                        <a:picLocks noChangeAspect="1" noChangeArrowheads="1"/>
                      </p:cNvPicPr>
                      <p:nvPr/>
                    </p:nvPicPr>
                    <p:blipFill>
                      <a:blip r:embed="rId27"/>
                      <a:srcRect/>
                      <a:stretch>
                        <a:fillRect/>
                      </a:stretch>
                    </p:blipFill>
                    <p:spPr bwMode="auto">
                      <a:xfrm>
                        <a:off x="1016000" y="5162550"/>
                        <a:ext cx="1892300" cy="31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cxnSp>
        <p:nvCxnSpPr>
          <p:cNvPr id="144407" name="Straight Arrow Connector 57"/>
          <p:cNvCxnSpPr>
            <a:cxnSpLocks noChangeShapeType="1"/>
          </p:cNvCxnSpPr>
          <p:nvPr/>
        </p:nvCxnSpPr>
        <p:spPr bwMode="auto">
          <a:xfrm flipV="1">
            <a:off x="1524000" y="4648200"/>
            <a:ext cx="685800" cy="381000"/>
          </a:xfrm>
          <a:prstGeom prst="straightConnector1">
            <a:avLst/>
          </a:prstGeom>
          <a:noFill/>
          <a:ln w="12700">
            <a:solidFill>
              <a:srgbClr val="FF0000"/>
            </a:solidFill>
            <a:round/>
            <a:headEnd/>
            <a:tailEnd type="arrow" w="med" len="med"/>
          </a:ln>
          <a:extLst>
            <a:ext uri="{909E8E84-426E-40dd-AFC4-6F175D3DCCD1}">
              <a14:hiddenFill xmlns:a14="http://schemas.microsoft.com/office/drawing/2010/main">
                <a:noFill/>
              </a14:hiddenFill>
            </a:ext>
          </a:extLst>
        </p:spPr>
      </p:cxnSp>
      <p:sp>
        <p:nvSpPr>
          <p:cNvPr id="144408" name="TextBox 58"/>
          <p:cNvSpPr txBox="1">
            <a:spLocks noChangeArrowheads="1"/>
          </p:cNvSpPr>
          <p:nvPr/>
        </p:nvSpPr>
        <p:spPr bwMode="auto">
          <a:xfrm flipH="1">
            <a:off x="2133600" y="4495800"/>
            <a:ext cx="187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5" tIns="45707" rIns="91415" bIns="4570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solidFill>
                  <a:srgbClr val="FF0000"/>
                </a:solidFill>
              </a:rPr>
              <a:t>1</a:t>
            </a:r>
            <a:endParaRPr lang="en-US" sz="1200"/>
          </a:p>
        </p:txBody>
      </p:sp>
      <p:sp>
        <p:nvSpPr>
          <p:cNvPr id="144409" name="TextBox 60"/>
          <p:cNvSpPr txBox="1">
            <a:spLocks noChangeArrowheads="1"/>
          </p:cNvSpPr>
          <p:nvPr/>
        </p:nvSpPr>
        <p:spPr bwMode="auto">
          <a:xfrm>
            <a:off x="4343400" y="5791200"/>
            <a:ext cx="1168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solidFill>
                  <a:srgbClr val="FF0000"/>
                </a:solidFill>
              </a:rPr>
              <a:t>Same answer!</a:t>
            </a:r>
          </a:p>
        </p:txBody>
      </p:sp>
      <p:sp>
        <p:nvSpPr>
          <p:cNvPr id="144410" name="Freeform 34"/>
          <p:cNvSpPr>
            <a:spLocks/>
          </p:cNvSpPr>
          <p:nvPr/>
        </p:nvSpPr>
        <p:spPr bwMode="auto">
          <a:xfrm>
            <a:off x="2736850" y="5537200"/>
            <a:ext cx="1657350" cy="400050"/>
          </a:xfrm>
          <a:custGeom>
            <a:avLst/>
            <a:gdLst>
              <a:gd name="T0" fmla="*/ 0 w 1044"/>
              <a:gd name="T1" fmla="*/ 0 h 252"/>
              <a:gd name="T2" fmla="*/ 2147483647 w 1044"/>
              <a:gd name="T3" fmla="*/ 2147483647 h 252"/>
              <a:gd name="T4" fmla="*/ 2147483647 w 1044"/>
              <a:gd name="T5" fmla="*/ 2147483647 h 252"/>
              <a:gd name="T6" fmla="*/ 0 60000 65536"/>
              <a:gd name="T7" fmla="*/ 0 60000 65536"/>
              <a:gd name="T8" fmla="*/ 0 60000 65536"/>
              <a:gd name="T9" fmla="*/ 0 w 1044"/>
              <a:gd name="T10" fmla="*/ 0 h 252"/>
              <a:gd name="T11" fmla="*/ 1044 w 1044"/>
              <a:gd name="T12" fmla="*/ 252 h 252"/>
            </a:gdLst>
            <a:ahLst/>
            <a:cxnLst>
              <a:cxn ang="T6">
                <a:pos x="T0" y="T1"/>
              </a:cxn>
              <a:cxn ang="T7">
                <a:pos x="T2" y="T3"/>
              </a:cxn>
              <a:cxn ang="T8">
                <a:pos x="T4" y="T5"/>
              </a:cxn>
            </a:cxnLst>
            <a:rect l="T9" t="T10" r="T11" b="T12"/>
            <a:pathLst>
              <a:path w="1044" h="252">
                <a:moveTo>
                  <a:pt x="0" y="0"/>
                </a:moveTo>
                <a:cubicBezTo>
                  <a:pt x="127" y="77"/>
                  <a:pt x="254" y="154"/>
                  <a:pt x="428" y="196"/>
                </a:cubicBezTo>
                <a:cubicBezTo>
                  <a:pt x="602" y="238"/>
                  <a:pt x="823" y="245"/>
                  <a:pt x="1044" y="252"/>
                </a:cubicBezTo>
              </a:path>
            </a:pathLst>
          </a:custGeom>
          <a:noFill/>
          <a:ln w="9525">
            <a:solidFill>
              <a:srgbClr val="FF0000"/>
            </a:solidFill>
            <a:round/>
            <a:headEnd type="arrow" w="med" len="med"/>
            <a:tailEnd/>
          </a:ln>
          <a:extLst>
            <a:ext uri="{909E8E84-426E-40dd-AFC4-6F175D3DCCD1}">
              <a14:hiddenFill xmlns:a14="http://schemas.microsoft.com/office/drawing/2010/main">
                <a:solidFill>
                  <a:srgbClr val="FFFFFF"/>
                </a:solidFill>
              </a14:hiddenFill>
            </a:ext>
          </a:extLst>
        </p:spPr>
        <p:txBody>
          <a:bodyPr wrap="none" lIns="91415" tIns="45707" rIns="91415" bIns="45707" anchor="ctr"/>
          <a:lstStyle/>
          <a:p>
            <a:endParaRPr lang="en-US"/>
          </a:p>
        </p:txBody>
      </p:sp>
      <p:sp>
        <p:nvSpPr>
          <p:cNvPr id="144411" name="Freeform 35"/>
          <p:cNvSpPr>
            <a:spLocks/>
          </p:cNvSpPr>
          <p:nvPr/>
        </p:nvSpPr>
        <p:spPr bwMode="auto">
          <a:xfrm>
            <a:off x="5454650" y="4889500"/>
            <a:ext cx="608013" cy="1035050"/>
          </a:xfrm>
          <a:custGeom>
            <a:avLst/>
            <a:gdLst>
              <a:gd name="T0" fmla="*/ 2147483647 w 383"/>
              <a:gd name="T1" fmla="*/ 0 h 652"/>
              <a:gd name="T2" fmla="*/ 2147483647 w 383"/>
              <a:gd name="T3" fmla="*/ 2147483647 h 652"/>
              <a:gd name="T4" fmla="*/ 2147483647 w 383"/>
              <a:gd name="T5" fmla="*/ 2147483647 h 652"/>
              <a:gd name="T6" fmla="*/ 0 w 383"/>
              <a:gd name="T7" fmla="*/ 2147483647 h 652"/>
              <a:gd name="T8" fmla="*/ 0 60000 65536"/>
              <a:gd name="T9" fmla="*/ 0 60000 65536"/>
              <a:gd name="T10" fmla="*/ 0 60000 65536"/>
              <a:gd name="T11" fmla="*/ 0 60000 65536"/>
              <a:gd name="T12" fmla="*/ 0 w 383"/>
              <a:gd name="T13" fmla="*/ 0 h 652"/>
              <a:gd name="T14" fmla="*/ 383 w 383"/>
              <a:gd name="T15" fmla="*/ 652 h 652"/>
            </a:gdLst>
            <a:ahLst/>
            <a:cxnLst>
              <a:cxn ang="T8">
                <a:pos x="T0" y="T1"/>
              </a:cxn>
              <a:cxn ang="T9">
                <a:pos x="T2" y="T3"/>
              </a:cxn>
              <a:cxn ang="T10">
                <a:pos x="T4" y="T5"/>
              </a:cxn>
              <a:cxn ang="T11">
                <a:pos x="T6" y="T7"/>
              </a:cxn>
            </a:cxnLst>
            <a:rect l="T12" t="T13" r="T14" b="T15"/>
            <a:pathLst>
              <a:path w="383" h="652">
                <a:moveTo>
                  <a:pt x="264" y="0"/>
                </a:moveTo>
                <a:cubicBezTo>
                  <a:pt x="320" y="118"/>
                  <a:pt x="377" y="236"/>
                  <a:pt x="380" y="328"/>
                </a:cubicBezTo>
                <a:cubicBezTo>
                  <a:pt x="383" y="420"/>
                  <a:pt x="347" y="498"/>
                  <a:pt x="284" y="552"/>
                </a:cubicBezTo>
                <a:cubicBezTo>
                  <a:pt x="221" y="606"/>
                  <a:pt x="110" y="629"/>
                  <a:pt x="0" y="652"/>
                </a:cubicBezTo>
              </a:path>
            </a:pathLst>
          </a:custGeom>
          <a:noFill/>
          <a:ln w="9525">
            <a:solidFill>
              <a:srgbClr val="FF0000"/>
            </a:solidFill>
            <a:round/>
            <a:headEnd type="arrow" w="med" len="med"/>
            <a:tailEnd/>
          </a:ln>
          <a:extLst>
            <a:ext uri="{909E8E84-426E-40dd-AFC4-6F175D3DCCD1}">
              <a14:hiddenFill xmlns:a14="http://schemas.microsoft.com/office/drawing/2010/main">
                <a:solidFill>
                  <a:srgbClr val="FFFFFF"/>
                </a:solidFill>
              </a14:hiddenFill>
            </a:ext>
          </a:extLst>
        </p:spPr>
        <p:txBody>
          <a:bodyPr wrap="none" lIns="91415" tIns="45707" rIns="91415" bIns="45707" anchor="ctr"/>
          <a:lstStyle/>
          <a:p>
            <a:endParaRPr lang="en-US"/>
          </a:p>
        </p:txBody>
      </p:sp>
      <p:sp>
        <p:nvSpPr>
          <p:cNvPr id="144412" name="Rectangle 36"/>
          <p:cNvSpPr>
            <a:spLocks noChangeArrowheads="1"/>
          </p:cNvSpPr>
          <p:nvPr/>
        </p:nvSpPr>
        <p:spPr bwMode="auto">
          <a:xfrm>
            <a:off x="5191125" y="498475"/>
            <a:ext cx="18573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5" tIns="45707" rIns="91415" bIns="45707">
            <a:spAutoFit/>
          </a:bodyPr>
          <a:lstStyle/>
          <a:p>
            <a:pPr eaLnBrk="0" hangingPunct="0"/>
            <a:endParaRPr lang="en-US"/>
          </a:p>
        </p:txBody>
      </p:sp>
      <p:sp>
        <p:nvSpPr>
          <p:cNvPr id="144413" name="TextBox 60"/>
          <p:cNvSpPr txBox="1">
            <a:spLocks noChangeArrowheads="1"/>
          </p:cNvSpPr>
          <p:nvPr/>
        </p:nvSpPr>
        <p:spPr bwMode="auto">
          <a:xfrm>
            <a:off x="5181600" y="685800"/>
            <a:ext cx="34496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u="sng"/>
              <a:t>TAS derivation from ICAO EDR standard (2006)</a:t>
            </a:r>
          </a:p>
        </p:txBody>
      </p:sp>
      <p:sp>
        <p:nvSpPr>
          <p:cNvPr id="144414" name="TextBox 60"/>
          <p:cNvSpPr txBox="1">
            <a:spLocks noChangeArrowheads="1"/>
          </p:cNvSpPr>
          <p:nvPr/>
        </p:nvSpPr>
        <p:spPr bwMode="auto">
          <a:xfrm>
            <a:off x="914400" y="3200400"/>
            <a:ext cx="21224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u="sng"/>
              <a:t>TAS small angle assumption</a:t>
            </a:r>
          </a:p>
        </p:txBody>
      </p:sp>
      <p:pic>
        <p:nvPicPr>
          <p:cNvPr id="144415" name="Picture 7"/>
          <p:cNvPicPr>
            <a:picLocks noChangeAspect="1" noChangeArrowheads="1"/>
          </p:cNvPicPr>
          <p:nvPr/>
        </p:nvPicPr>
        <p:blipFill>
          <a:blip r:embed="rId28">
            <a:extLst>
              <a:ext uri="{28A0092B-C50C-407E-A947-70E740481C1C}">
                <a14:useLocalDpi xmlns:a14="http://schemas.microsoft.com/office/drawing/2010/main" val="0"/>
              </a:ext>
            </a:extLst>
          </a:blip>
          <a:srcRect t="18750" b="75000"/>
          <a:stretch>
            <a:fillRect/>
          </a:stretch>
        </p:blipFill>
        <p:spPr bwMode="auto">
          <a:xfrm>
            <a:off x="0" y="66294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16" name="Picture 3"/>
          <p:cNvPicPr>
            <a:picLocks noChangeAspect="1" noChangeArrowheads="1"/>
          </p:cNvPicPr>
          <p:nvPr/>
        </p:nvPicPr>
        <p:blipFill>
          <a:blip r:embed="rId28">
            <a:extLst>
              <a:ext uri="{28A0092B-C50C-407E-A947-70E740481C1C}">
                <a14:useLocalDpi xmlns:a14="http://schemas.microsoft.com/office/drawing/2010/main" val="0"/>
              </a:ext>
            </a:extLst>
          </a:blip>
          <a:srcRect b="75000"/>
          <a:stretch>
            <a:fillRect/>
          </a:stretch>
        </p:blipFill>
        <p:spPr bwMode="auto">
          <a:xfrm>
            <a:off x="0" y="0"/>
            <a:ext cx="91440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39" descr="Picture 1.png"/>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550564" y="412750"/>
            <a:ext cx="3653136"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889192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3" descr="TAMDAR5 copy"/>
          <p:cNvPicPr>
            <a:picLocks noChangeAspect="1" noChangeArrowheads="1"/>
          </p:cNvPicPr>
          <p:nvPr/>
        </p:nvPicPr>
        <p:blipFill>
          <a:blip r:embed="rId4">
            <a:extLst>
              <a:ext uri="{28A0092B-C50C-407E-A947-70E740481C1C}">
                <a14:useLocalDpi xmlns:a14="http://schemas.microsoft.com/office/drawing/2010/main" val="0"/>
              </a:ext>
            </a:extLst>
          </a:blip>
          <a:srcRect t="1666" b="-92"/>
          <a:stretch>
            <a:fillRect/>
          </a:stretch>
        </p:blipFill>
        <p:spPr bwMode="auto">
          <a:xfrm>
            <a:off x="6084888" y="774700"/>
            <a:ext cx="151923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79" name="Rectangle 4"/>
          <p:cNvSpPr>
            <a:spLocks noChangeArrowheads="1"/>
          </p:cNvSpPr>
          <p:nvPr/>
        </p:nvSpPr>
        <p:spPr bwMode="auto">
          <a:xfrm>
            <a:off x="657225" y="116046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5" tIns="45707" rIns="91415" bIns="45707">
            <a:spAutoFit/>
          </a:bodyPr>
          <a:lstStyle/>
          <a:p>
            <a:pPr eaLnBrk="0" hangingPunct="0"/>
            <a:endParaRPr lang="en-US" sz="1800"/>
          </a:p>
        </p:txBody>
      </p:sp>
      <p:graphicFrame>
        <p:nvGraphicFramePr>
          <p:cNvPr id="152580" name="Object 2"/>
          <p:cNvGraphicFramePr>
            <a:graphicFrameLocks noChangeAspect="1"/>
          </p:cNvGraphicFramePr>
          <p:nvPr>
            <p:extLst>
              <p:ext uri="{D42A27DB-BD31-4B8C-83A1-F6EECF244321}">
                <p14:modId xmlns:p14="http://schemas.microsoft.com/office/powerpoint/2010/main" val="2700324804"/>
              </p:ext>
            </p:extLst>
          </p:nvPr>
        </p:nvGraphicFramePr>
        <p:xfrm>
          <a:off x="5731510" y="3016250"/>
          <a:ext cx="2514600" cy="622300"/>
        </p:xfrm>
        <a:graphic>
          <a:graphicData uri="http://schemas.openxmlformats.org/presentationml/2006/ole">
            <mc:AlternateContent xmlns:mc="http://schemas.openxmlformats.org/markup-compatibility/2006">
              <mc:Choice xmlns:v="urn:schemas-microsoft-com:vml" Requires="v">
                <p:oleObj spid="_x0000_s289999" name="Equation" r:id="rId5" imgW="2514600" imgH="622300" progId="Equation.3">
                  <p:embed/>
                </p:oleObj>
              </mc:Choice>
              <mc:Fallback>
                <p:oleObj name="Equation" r:id="rId5" imgW="2514600" imgH="622300" progId="Equation.3">
                  <p:embed/>
                  <p:pic>
                    <p:nvPicPr>
                      <p:cNvPr id="0" name=""/>
                      <p:cNvPicPr>
                        <a:picLocks noChangeAspect="1" noChangeArrowheads="1"/>
                      </p:cNvPicPr>
                      <p:nvPr/>
                    </p:nvPicPr>
                    <p:blipFill>
                      <a:blip r:embed="rId6"/>
                      <a:srcRect/>
                      <a:stretch>
                        <a:fillRect/>
                      </a:stretch>
                    </p:blipFill>
                    <p:spPr bwMode="auto">
                      <a:xfrm>
                        <a:off x="5731510" y="3016250"/>
                        <a:ext cx="2514600"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52581" name="Rectangle 6"/>
          <p:cNvSpPr>
            <a:spLocks noChangeArrowheads="1"/>
          </p:cNvSpPr>
          <p:nvPr/>
        </p:nvSpPr>
        <p:spPr bwMode="auto">
          <a:xfrm>
            <a:off x="423545" y="364173"/>
            <a:ext cx="51546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5" tIns="45707" rIns="91415" bIns="45707">
            <a:spAutoFit/>
          </a:bodyPr>
          <a:lstStyle/>
          <a:p>
            <a:pPr eaLnBrk="0" hangingPunct="0"/>
            <a:r>
              <a:rPr lang="en-US" sz="2000" dirty="0">
                <a:solidFill>
                  <a:srgbClr val="0066CC"/>
                </a:solidFill>
                <a:latin typeface="Arial Black" charset="0"/>
                <a:cs typeface="Arial Black" charset="0"/>
              </a:rPr>
              <a:t>Observed TAS and TAS fluctuations</a:t>
            </a:r>
          </a:p>
        </p:txBody>
      </p:sp>
      <p:pic>
        <p:nvPicPr>
          <p:cNvPr id="152582" name="Picture 8" descr="probe.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68300" y="1168400"/>
            <a:ext cx="5270500" cy="436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ChangeArrowheads="1"/>
          </p:cNvSpPr>
          <p:nvPr/>
        </p:nvSpPr>
        <p:spPr bwMode="auto">
          <a:xfrm>
            <a:off x="5748021" y="3695700"/>
            <a:ext cx="2898139" cy="29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5" tIns="45707" rIns="91415" bIns="45707">
            <a:spAutoFit/>
          </a:bodyPr>
          <a:lstStyle/>
          <a:p>
            <a:pPr eaLnBrk="0" hangingPunct="0"/>
            <a:r>
              <a:rPr lang="en-US" sz="1400" b="1" dirty="0">
                <a:solidFill>
                  <a:schemeClr val="tx2"/>
                </a:solidFill>
              </a:rPr>
              <a:t>	</a:t>
            </a:r>
            <a:endParaRPr lang="en-US" sz="1400" dirty="0">
              <a:solidFill>
                <a:schemeClr val="tx2"/>
              </a:solidFill>
            </a:endParaRPr>
          </a:p>
          <a:p>
            <a:pPr eaLnBrk="0" hangingPunct="0">
              <a:lnSpc>
                <a:spcPct val="130000"/>
              </a:lnSpc>
              <a:spcAft>
                <a:spcPts val="500"/>
              </a:spcAft>
            </a:pPr>
            <a:r>
              <a:rPr lang="en-US" sz="1400" dirty="0"/>
              <a:t>The TAMDAR turbulence algorithm is based on</a:t>
            </a:r>
            <a:r>
              <a:rPr lang="en-US" sz="1400" dirty="0" smtClean="0"/>
              <a:t>:</a:t>
            </a:r>
          </a:p>
          <a:p>
            <a:pPr eaLnBrk="0" hangingPunct="0">
              <a:lnSpc>
                <a:spcPct val="130000"/>
              </a:lnSpc>
              <a:spcAft>
                <a:spcPts val="500"/>
              </a:spcAft>
            </a:pPr>
            <a:endParaRPr lang="en-US" sz="1400" dirty="0"/>
          </a:p>
          <a:p>
            <a:pPr marL="0" lvl="1" indent="0" eaLnBrk="0" hangingPunct="0">
              <a:lnSpc>
                <a:spcPct val="130000"/>
              </a:lnSpc>
              <a:spcAft>
                <a:spcPts val="500"/>
              </a:spcAft>
            </a:pPr>
            <a:r>
              <a:rPr lang="en-US" sz="1400" dirty="0"/>
              <a:t> True airspeed (TAS) values</a:t>
            </a:r>
          </a:p>
          <a:p>
            <a:pPr marL="0" lvl="1" indent="0" eaLnBrk="0" hangingPunct="0">
              <a:lnSpc>
                <a:spcPct val="130000"/>
              </a:lnSpc>
              <a:spcAft>
                <a:spcPts val="500"/>
              </a:spcAft>
            </a:pPr>
            <a:r>
              <a:rPr lang="en-US" sz="1400" dirty="0"/>
              <a:t> Sampled at 10.67Hz</a:t>
            </a:r>
          </a:p>
          <a:p>
            <a:pPr marL="0" lvl="1" indent="0" eaLnBrk="0" hangingPunct="0">
              <a:lnSpc>
                <a:spcPct val="130000"/>
              </a:lnSpc>
              <a:spcAft>
                <a:spcPts val="500"/>
              </a:spcAft>
            </a:pPr>
            <a:r>
              <a:rPr lang="en-US" sz="1400" dirty="0"/>
              <a:t> Anti-aliasing filter applied</a:t>
            </a:r>
          </a:p>
          <a:p>
            <a:pPr marL="0" lvl="1" indent="0" eaLnBrk="0" hangingPunct="0">
              <a:lnSpc>
                <a:spcPct val="130000"/>
              </a:lnSpc>
              <a:spcAft>
                <a:spcPts val="500"/>
              </a:spcAft>
            </a:pPr>
            <a:r>
              <a:rPr lang="en-US" sz="1400" dirty="0"/>
              <a:t> 32 (64) -point window</a:t>
            </a:r>
          </a:p>
          <a:p>
            <a:pPr marL="0" lvl="1" indent="0" eaLnBrk="0" hangingPunct="0">
              <a:lnSpc>
                <a:spcPct val="130000"/>
              </a:lnSpc>
              <a:spcAft>
                <a:spcPts val="500"/>
              </a:spcAft>
            </a:pPr>
            <a:r>
              <a:rPr lang="en-US" sz="1400" dirty="0"/>
              <a:t> Maximum likelihood algorithm</a:t>
            </a:r>
          </a:p>
        </p:txBody>
      </p:sp>
    </p:spTree>
    <p:extLst>
      <p:ext uri="{BB962C8B-B14F-4D97-AF65-F5344CB8AC3E}">
        <p14:creationId xmlns:p14="http://schemas.microsoft.com/office/powerpoint/2010/main" val="140154887"/>
      </p:ext>
    </p:extLst>
  </p:cSld>
  <p:clrMapOvr>
    <a:masterClrMapping/>
  </p:clrMapOvr>
  <p:transition xmlns:p14="http://schemas.microsoft.com/office/powerpoint/2010/main" advTm="21701"/>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ChangeArrowheads="1"/>
          </p:cNvSpPr>
          <p:nvPr/>
        </p:nvSpPr>
        <p:spPr bwMode="auto">
          <a:xfrm>
            <a:off x="114300" y="1511300"/>
            <a:ext cx="7442200" cy="317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5" tIns="45707" rIns="91415" bIns="45707" anchor="ctr"/>
          <a:lstStyle/>
          <a:p>
            <a:pPr algn="ctr" eaLnBrk="0" hangingPunct="0"/>
            <a:endParaRPr lang="en-US" sz="1800">
              <a:solidFill>
                <a:schemeClr val="bg1"/>
              </a:solidFill>
            </a:endParaRPr>
          </a:p>
        </p:txBody>
      </p:sp>
      <p:sp>
        <p:nvSpPr>
          <p:cNvPr id="164867" name="Rectangle 3"/>
          <p:cNvSpPr>
            <a:spLocks noGrp="1" noChangeArrowheads="1"/>
          </p:cNvSpPr>
          <p:nvPr>
            <p:ph type="title" idx="4294967295"/>
          </p:nvPr>
        </p:nvSpPr>
        <p:spPr>
          <a:xfrm>
            <a:off x="409575" y="1019175"/>
            <a:ext cx="8229600" cy="1169988"/>
          </a:xfrm>
        </p:spPr>
        <p:txBody>
          <a:bodyPr lIns="91415" tIns="45707" rIns="91415" bIns="45707"/>
          <a:lstStyle/>
          <a:p>
            <a:pPr eaLnBrk="1" hangingPunct="1">
              <a:lnSpc>
                <a:spcPct val="120000"/>
              </a:lnSpc>
              <a:spcAft>
                <a:spcPct val="40000"/>
              </a:spcAft>
            </a:pPr>
            <a:r>
              <a:rPr lang="en-US" sz="2000" dirty="0">
                <a:solidFill>
                  <a:schemeClr val="tx1"/>
                </a:solidFill>
                <a:latin typeface="Arial" charset="0"/>
                <a:ea typeface="ＭＳ Ｐゴシック" charset="0"/>
                <a:cs typeface="ＭＳ Ｐゴシック" charset="0"/>
              </a:rPr>
              <a:t>TAMDAR EDR vs. UW King Air Reference Data</a:t>
            </a:r>
            <a:br>
              <a:rPr lang="en-US" sz="2000" dirty="0">
                <a:solidFill>
                  <a:schemeClr val="tx1"/>
                </a:solidFill>
                <a:latin typeface="Arial" charset="0"/>
                <a:ea typeface="ＭＳ Ｐゴシック" charset="0"/>
                <a:cs typeface="ＭＳ Ｐゴシック" charset="0"/>
              </a:rPr>
            </a:br>
            <a:r>
              <a:rPr lang="en-US" sz="2000" dirty="0" smtClean="0">
                <a:solidFill>
                  <a:schemeClr val="tx1"/>
                </a:solidFill>
                <a:latin typeface="Arial" charset="0"/>
                <a:ea typeface="ＭＳ Ｐゴシック" charset="0"/>
                <a:cs typeface="ＭＳ Ｐゴシック" charset="0"/>
              </a:rPr>
              <a:t>Good </a:t>
            </a:r>
            <a:r>
              <a:rPr lang="en-US" sz="2000" dirty="0">
                <a:solidFill>
                  <a:schemeClr val="tx1"/>
                </a:solidFill>
                <a:latin typeface="Arial" charset="0"/>
                <a:ea typeface="ＭＳ Ｐゴシック" charset="0"/>
                <a:cs typeface="ＭＳ Ｐゴシック" charset="0"/>
              </a:rPr>
              <a:t>Correlation (0.912) - Spectrum has -5/3 Slope.</a:t>
            </a:r>
          </a:p>
        </p:txBody>
      </p:sp>
      <p:pic>
        <p:nvPicPr>
          <p:cNvPr id="164868" name="Picture 4" descr="6_sep_07_slope_of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84425"/>
            <a:ext cx="4502150"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9" name="Picture 5" descr="psd_6_sep_07"/>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rcRect/>
          <a:stretch>
            <a:fillRect/>
          </a:stretch>
        </p:blipFill>
        <p:spPr>
          <a:xfrm>
            <a:off x="4848225" y="2182813"/>
            <a:ext cx="3922713" cy="3095625"/>
          </a:xfrm>
        </p:spPr>
      </p:pic>
      <p:pic>
        <p:nvPicPr>
          <p:cNvPr id="164870" name="Picture 6"/>
          <p:cNvPicPr>
            <a:picLocks noChangeAspect="1" noChangeArrowheads="1"/>
          </p:cNvPicPr>
          <p:nvPr/>
        </p:nvPicPr>
        <p:blipFill>
          <a:blip r:embed="rId5">
            <a:extLst>
              <a:ext uri="{28A0092B-C50C-407E-A947-70E740481C1C}">
                <a14:useLocalDpi xmlns:a14="http://schemas.microsoft.com/office/drawing/2010/main" val="0"/>
              </a:ext>
            </a:extLst>
          </a:blip>
          <a:srcRect b="75000"/>
          <a:stretch>
            <a:fillRect/>
          </a:stretch>
        </p:blipFill>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1" name="Picture 7"/>
          <p:cNvPicPr>
            <a:picLocks noChangeAspect="1" noChangeArrowheads="1"/>
          </p:cNvPicPr>
          <p:nvPr/>
        </p:nvPicPr>
        <p:blipFill>
          <a:blip r:embed="rId5">
            <a:extLst>
              <a:ext uri="{28A0092B-C50C-407E-A947-70E740481C1C}">
                <a14:useLocalDpi xmlns:a14="http://schemas.microsoft.com/office/drawing/2010/main" val="0"/>
              </a:ext>
            </a:extLst>
          </a:blip>
          <a:srcRect t="18750" b="75000"/>
          <a:stretch>
            <a:fillRect/>
          </a:stretch>
        </p:blipFill>
        <p:spPr bwMode="auto">
          <a:xfrm>
            <a:off x="0" y="66294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72" name="Rectangle 9"/>
          <p:cNvSpPr>
            <a:spLocks noChangeArrowheads="1"/>
          </p:cNvSpPr>
          <p:nvPr/>
        </p:nvSpPr>
        <p:spPr bwMode="auto">
          <a:xfrm>
            <a:off x="1752600" y="5181600"/>
            <a:ext cx="1065213"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5" tIns="45707" rIns="91415" bIns="45707">
            <a:spAutoFit/>
          </a:bodyPr>
          <a:lstStyle/>
          <a:p>
            <a:pPr eaLnBrk="0" hangingPunct="0"/>
            <a:r>
              <a:rPr lang="en-US" sz="1400">
                <a:solidFill>
                  <a:srgbClr val="FF0000"/>
                </a:solidFill>
              </a:rPr>
              <a:t>R = 0.9115</a:t>
            </a:r>
          </a:p>
        </p:txBody>
      </p:sp>
    </p:spTree>
    <p:extLst>
      <p:ext uri="{BB962C8B-B14F-4D97-AF65-F5344CB8AC3E}">
        <p14:creationId xmlns:p14="http://schemas.microsoft.com/office/powerpoint/2010/main" val="45188941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body" idx="4294967295"/>
          </p:nvPr>
        </p:nvSpPr>
        <p:spPr>
          <a:xfrm>
            <a:off x="631825" y="1843088"/>
            <a:ext cx="7113588" cy="4525962"/>
          </a:xfrm>
        </p:spPr>
        <p:txBody>
          <a:bodyPr/>
          <a:lstStyle/>
          <a:p>
            <a:pPr>
              <a:spcBef>
                <a:spcPct val="0"/>
              </a:spcBef>
              <a:spcAft>
                <a:spcPct val="40000"/>
              </a:spcAft>
              <a:buClr>
                <a:srgbClr val="0066CC"/>
              </a:buClr>
              <a:buFont typeface="Wingdings" charset="0"/>
              <a:buNone/>
            </a:pPr>
            <a:endParaRPr lang="en-US" sz="2400">
              <a:latin typeface="Arial" charset="0"/>
              <a:ea typeface="ＭＳ Ｐゴシック" charset="0"/>
              <a:cs typeface="ＭＳ Ｐゴシック" charset="0"/>
            </a:endParaRPr>
          </a:p>
          <a:p>
            <a:pPr>
              <a:spcBef>
                <a:spcPct val="0"/>
              </a:spcBef>
              <a:spcAft>
                <a:spcPct val="40000"/>
              </a:spcAft>
              <a:buClr>
                <a:srgbClr val="0066CC"/>
              </a:buClr>
              <a:buFont typeface="Wingdings" charset="0"/>
              <a:buChar char="w"/>
            </a:pPr>
            <a:endParaRPr lang="en-US" sz="2400">
              <a:latin typeface="Arial" charset="0"/>
              <a:ea typeface="ＭＳ Ｐゴシック" charset="0"/>
              <a:cs typeface="ＭＳ Ｐゴシック" charset="0"/>
            </a:endParaRPr>
          </a:p>
        </p:txBody>
      </p:sp>
      <p:sp>
        <p:nvSpPr>
          <p:cNvPr id="76803" name="Rectangle 4"/>
          <p:cNvSpPr>
            <a:spLocks noChangeArrowheads="1"/>
          </p:cNvSpPr>
          <p:nvPr/>
        </p:nvSpPr>
        <p:spPr bwMode="auto">
          <a:xfrm>
            <a:off x="127000" y="1616075"/>
            <a:ext cx="7375525" cy="196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p>
        </p:txBody>
      </p:sp>
      <p:pic>
        <p:nvPicPr>
          <p:cNvPr id="76804" name="Picture 5"/>
          <p:cNvPicPr>
            <a:picLocks noChangeAspect="1" noChangeArrowheads="1"/>
          </p:cNvPicPr>
          <p:nvPr/>
        </p:nvPicPr>
        <p:blipFill>
          <a:blip r:embed="rId2">
            <a:extLst>
              <a:ext uri="{28A0092B-C50C-407E-A947-70E740481C1C}">
                <a14:useLocalDpi xmlns:a14="http://schemas.microsoft.com/office/drawing/2010/main" val="0"/>
              </a:ext>
            </a:extLst>
          </a:blip>
          <a:srcRect b="75000"/>
          <a:stretch>
            <a:fillRect/>
          </a:stretch>
        </p:blipFill>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6"/>
          <p:cNvPicPr>
            <a:picLocks noChangeAspect="1" noChangeArrowheads="1"/>
          </p:cNvPicPr>
          <p:nvPr/>
        </p:nvPicPr>
        <p:blipFill>
          <a:blip r:embed="rId2">
            <a:extLst>
              <a:ext uri="{28A0092B-C50C-407E-A947-70E740481C1C}">
                <a14:useLocalDpi xmlns:a14="http://schemas.microsoft.com/office/drawing/2010/main" val="0"/>
              </a:ext>
            </a:extLst>
          </a:blip>
          <a:srcRect t="18750" b="75000"/>
          <a:stretch>
            <a:fillRect/>
          </a:stretch>
        </p:blipFill>
        <p:spPr bwMode="auto">
          <a:xfrm>
            <a:off x="0" y="66294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nvGraphicFramePr>
        <p:xfrm>
          <a:off x="1308100" y="2138363"/>
          <a:ext cx="5568950" cy="3354386"/>
        </p:xfrm>
        <a:graphic>
          <a:graphicData uri="http://schemas.openxmlformats.org/drawingml/2006/table">
            <a:tbl>
              <a:tblPr/>
              <a:tblGrid>
                <a:gridCol w="1104585"/>
                <a:gridCol w="997195"/>
                <a:gridCol w="1273341"/>
                <a:gridCol w="1196634"/>
                <a:gridCol w="997195"/>
              </a:tblGrid>
              <a:tr h="239599">
                <a:tc>
                  <a:txBody>
                    <a:bodyPr/>
                    <a:lstStyle/>
                    <a:p>
                      <a:pPr algn="ctr" fontAlgn="ctr"/>
                      <a:r>
                        <a:rPr lang="en-US" sz="900" b="1" i="0" u="none" strike="noStrike">
                          <a:solidFill>
                            <a:srgbClr val="000000"/>
                          </a:solidFill>
                          <a:effectLst/>
                          <a:latin typeface="Times New Roman"/>
                        </a:rPr>
                        <a:t>Parameter</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1" i="0" u="none" strike="noStrike">
                          <a:solidFill>
                            <a:srgbClr val="000000"/>
                          </a:solidFill>
                          <a:effectLst/>
                          <a:latin typeface="Times New Roman"/>
                        </a:rPr>
                        <a:t>Range</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1" i="0" u="none" strike="noStrike">
                          <a:solidFill>
                            <a:srgbClr val="000000"/>
                          </a:solidFill>
                          <a:effectLst/>
                          <a:latin typeface="Times New Roman"/>
                        </a:rPr>
                        <a:t>Accuracy</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1" i="0" u="none" strike="noStrike">
                          <a:solidFill>
                            <a:srgbClr val="000000"/>
                          </a:solidFill>
                          <a:effectLst/>
                          <a:latin typeface="Times New Roman"/>
                        </a:rPr>
                        <a:t>Resolution</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1" i="0" u="none" strike="noStrike">
                          <a:solidFill>
                            <a:srgbClr val="000000"/>
                          </a:solidFill>
                          <a:effectLst/>
                          <a:latin typeface="Times New Roman"/>
                        </a:rPr>
                        <a:t>Latency </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9599">
                <a:tc>
                  <a:txBody>
                    <a:bodyPr/>
                    <a:lstStyle/>
                    <a:p>
                      <a:pPr algn="ctr" fontAlgn="ctr"/>
                      <a:r>
                        <a:rPr lang="en-US" sz="900" b="0" i="0" u="none" strike="noStrike" dirty="0">
                          <a:solidFill>
                            <a:srgbClr val="000000"/>
                          </a:solidFill>
                          <a:effectLst/>
                          <a:latin typeface="Times New Roman"/>
                        </a:rPr>
                        <a:t>Temperature</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Times New Roman"/>
                        </a:rPr>
                        <a:t>-55 to +65 C</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Times New Roman"/>
                        </a:rPr>
                        <a:t>+/- 0.5C</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Times New Roman"/>
                        </a:rPr>
                        <a:t>0.1C</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Times New Roman"/>
                        </a:rPr>
                        <a:t>10 sec</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9599">
                <a:tc>
                  <a:txBody>
                    <a:bodyPr/>
                    <a:lstStyle/>
                    <a:p>
                      <a:pPr algn="ctr" fontAlgn="ctr"/>
                      <a:r>
                        <a:rPr lang="en-US" sz="900" b="0" i="0" u="none" strike="noStrike">
                          <a:solidFill>
                            <a:srgbClr val="000000"/>
                          </a:solidFill>
                          <a:effectLst/>
                          <a:latin typeface="Times New Roman"/>
                        </a:rPr>
                        <a:t>Pressure</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Times New Roman"/>
                        </a:rPr>
                        <a:t>100 - 1010 hPa</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Times New Roman"/>
                        </a:rPr>
                        <a:t>1 hPa</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Times New Roman"/>
                        </a:rPr>
                        <a:t>0.5 hPa</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Times New Roman"/>
                        </a:rPr>
                        <a:t>10 sec</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9599">
                <a:tc>
                  <a:txBody>
                    <a:bodyPr/>
                    <a:lstStyle/>
                    <a:p>
                      <a:pPr algn="ctr" fontAlgn="ctr"/>
                      <a:r>
                        <a:rPr lang="en-US" sz="900" b="0" i="0" u="none" strike="noStrike">
                          <a:solidFill>
                            <a:srgbClr val="000000"/>
                          </a:solidFill>
                          <a:effectLst/>
                          <a:latin typeface="Times New Roman"/>
                        </a:rPr>
                        <a:t>Humidity</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Times New Roman"/>
                        </a:rPr>
                        <a:t>0 - 100% RH</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900" b="0" i="0" u="none" strike="noStrike">
                          <a:solidFill>
                            <a:srgbClr val="000000"/>
                          </a:solidFill>
                          <a:effectLst/>
                          <a:latin typeface="Times New Roman"/>
                        </a:rPr>
                        <a:t>+/- 3% (&lt;Mach 0.4)  </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Times New Roman"/>
                        </a:rPr>
                        <a:t>0.1% RH (&lt;10%)</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Times New Roman"/>
                        </a:rPr>
                        <a:t>10 sec</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9599">
                <a:tc>
                  <a:txBody>
                    <a:bodyPr/>
                    <a:lstStyle/>
                    <a:p>
                      <a:pPr algn="ctr" fontAlgn="ctr"/>
                      <a:r>
                        <a:rPr lang="en-US" sz="900" b="0" i="0" u="none" strike="noStrike">
                          <a:solidFill>
                            <a:srgbClr val="000000"/>
                          </a:solidFill>
                          <a:effectLst/>
                          <a:latin typeface="Times New Roman"/>
                        </a:rPr>
                        <a:t> </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Times New Roman"/>
                        </a:rPr>
                        <a:t> </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900" b="0" i="0" u="none" strike="noStrike">
                          <a:solidFill>
                            <a:srgbClr val="000000"/>
                          </a:solidFill>
                          <a:effectLst/>
                          <a:latin typeface="Times New Roman"/>
                        </a:rPr>
                        <a:t>+/- 6% (&gt;Mach 0.4)</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Times New Roman"/>
                        </a:rPr>
                        <a:t>1% RH (&gt;10%)</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Times New Roman"/>
                        </a:rPr>
                        <a:t> </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9599">
                <a:tc>
                  <a:txBody>
                    <a:bodyPr/>
                    <a:lstStyle/>
                    <a:p>
                      <a:pPr algn="ctr" fontAlgn="ctr"/>
                      <a:r>
                        <a:rPr lang="en-US" sz="900" b="0" i="0" u="none" strike="noStrike">
                          <a:solidFill>
                            <a:srgbClr val="000000"/>
                          </a:solidFill>
                          <a:effectLst/>
                          <a:latin typeface="Times New Roman"/>
                        </a:rPr>
                        <a:t>Ice Detection</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900" b="0" i="0" u="none" strike="noStrike">
                          <a:solidFill>
                            <a:srgbClr val="000000"/>
                          </a:solidFill>
                          <a:effectLst/>
                          <a:latin typeface="Times New Roman"/>
                        </a:rPr>
                        <a:t>0.020 in </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Times New Roman"/>
                        </a:rPr>
                        <a:t>N/A</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Times New Roman"/>
                        </a:rPr>
                        <a:t>N/A</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Times New Roman"/>
                        </a:rPr>
                        <a:t>10 sec</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9599">
                <a:tc>
                  <a:txBody>
                    <a:bodyPr/>
                    <a:lstStyle/>
                    <a:p>
                      <a:pPr algn="ctr" fontAlgn="ctr"/>
                      <a:r>
                        <a:rPr lang="en-US" sz="900" b="0" i="0" u="none" strike="noStrike">
                          <a:solidFill>
                            <a:srgbClr val="000000"/>
                          </a:solidFill>
                          <a:effectLst/>
                          <a:latin typeface="Times New Roman"/>
                        </a:rPr>
                        <a:t>Heading</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900" b="0" i="0" u="none" strike="noStrike">
                          <a:solidFill>
                            <a:srgbClr val="000000"/>
                          </a:solidFill>
                          <a:effectLst/>
                          <a:latin typeface="Times New Roman"/>
                        </a:rPr>
                        <a:t>0-360 deg</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Times New Roman"/>
                        </a:rPr>
                        <a:t>Plane dependent</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900" b="0" i="0" u="none" strike="noStrike">
                          <a:solidFill>
                            <a:srgbClr val="000000"/>
                          </a:solidFill>
                          <a:effectLst/>
                          <a:latin typeface="Times New Roman"/>
                        </a:rPr>
                        <a:t>0.1 deg</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Times New Roman"/>
                        </a:rPr>
                        <a:t>10 sec</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9599">
                <a:tc>
                  <a:txBody>
                    <a:bodyPr/>
                    <a:lstStyle/>
                    <a:p>
                      <a:pPr algn="ctr" fontAlgn="ctr"/>
                      <a:r>
                        <a:rPr lang="en-US" sz="900" b="0" i="0" u="none" strike="noStrike">
                          <a:solidFill>
                            <a:srgbClr val="000000"/>
                          </a:solidFill>
                          <a:effectLst/>
                          <a:latin typeface="Times New Roman"/>
                        </a:rPr>
                        <a:t>Pressure Alt</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Times New Roman"/>
                        </a:rPr>
                        <a:t>0-25,000 ft</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Times New Roman"/>
                        </a:rPr>
                        <a:t>+/- 150 ft</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Times New Roman"/>
                        </a:rPr>
                        <a:t>10 ft</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Times New Roman"/>
                        </a:rPr>
                        <a:t>10 sec</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9599">
                <a:tc>
                  <a:txBody>
                    <a:bodyPr/>
                    <a:lstStyle/>
                    <a:p>
                      <a:pPr algn="ctr" fontAlgn="ctr"/>
                      <a:r>
                        <a:rPr lang="en-US" sz="900" b="0" i="0" u="none" strike="noStrike">
                          <a:solidFill>
                            <a:srgbClr val="000000"/>
                          </a:solidFill>
                          <a:effectLst/>
                          <a:latin typeface="Times New Roman"/>
                        </a:rPr>
                        <a:t> </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Times New Roman"/>
                        </a:rPr>
                        <a:t>25,000-70,000 ft</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Times New Roman"/>
                        </a:rPr>
                        <a:t>+/- 250 ft</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Times New Roman"/>
                        </a:rPr>
                        <a:t> </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Times New Roman"/>
                        </a:rPr>
                        <a:t> </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9599">
                <a:tc>
                  <a:txBody>
                    <a:bodyPr/>
                    <a:lstStyle/>
                    <a:p>
                      <a:pPr algn="ctr" fontAlgn="ctr"/>
                      <a:r>
                        <a:rPr lang="en-US" sz="900" b="0" i="0" u="none" strike="noStrike">
                          <a:solidFill>
                            <a:srgbClr val="000000"/>
                          </a:solidFill>
                          <a:effectLst/>
                          <a:latin typeface="Times New Roman"/>
                        </a:rPr>
                        <a:t>Indi. Airspeed</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Times New Roman"/>
                        </a:rPr>
                        <a:t>30-330 knots</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Times New Roman"/>
                        </a:rPr>
                        <a:t>+/- 1 knots</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Times New Roman"/>
                        </a:rPr>
                        <a:t>1 knot</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Times New Roman"/>
                        </a:rPr>
                        <a:t>10 sec</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9599">
                <a:tc>
                  <a:txBody>
                    <a:bodyPr/>
                    <a:lstStyle/>
                    <a:p>
                      <a:pPr algn="ctr" fontAlgn="ctr"/>
                      <a:r>
                        <a:rPr lang="en-US" sz="900" b="0" i="0" u="none" strike="noStrike">
                          <a:solidFill>
                            <a:srgbClr val="000000"/>
                          </a:solidFill>
                          <a:effectLst/>
                          <a:latin typeface="Times New Roman"/>
                        </a:rPr>
                        <a:t>True Airspeed</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Times New Roman"/>
                        </a:rPr>
                        <a:t>30-520 knots</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Times New Roman"/>
                        </a:rPr>
                        <a:t>+/-1 knots</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Times New Roman"/>
                        </a:rPr>
                        <a:t>1 knot</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Times New Roman"/>
                        </a:rPr>
                        <a:t>10 sec</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9599">
                <a:tc>
                  <a:txBody>
                    <a:bodyPr/>
                    <a:lstStyle/>
                    <a:p>
                      <a:pPr algn="ctr" fontAlgn="ctr"/>
                      <a:r>
                        <a:rPr lang="en-US" sz="900" b="0" i="0" u="none" strike="noStrike">
                          <a:solidFill>
                            <a:srgbClr val="000000"/>
                          </a:solidFill>
                          <a:effectLst/>
                          <a:latin typeface="Times New Roman"/>
                        </a:rPr>
                        <a:t>Turbulence (EDR)</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Times New Roman"/>
                        </a:rPr>
                        <a:t>0 - 1 m </a:t>
                      </a:r>
                      <a:r>
                        <a:rPr lang="en-US" sz="900" b="0" i="0" u="none" strike="noStrike" baseline="30000">
                          <a:solidFill>
                            <a:srgbClr val="000000"/>
                          </a:solidFill>
                          <a:effectLst/>
                          <a:latin typeface="Times New Roman"/>
                        </a:rPr>
                        <a:t>2/3</a:t>
                      </a:r>
                      <a:r>
                        <a:rPr lang="en-US" sz="900" b="0" i="0" u="none" strike="noStrike">
                          <a:solidFill>
                            <a:srgbClr val="000000"/>
                          </a:solidFill>
                          <a:effectLst/>
                          <a:latin typeface="Times New Roman"/>
                        </a:rPr>
                        <a:t> s</a:t>
                      </a:r>
                      <a:r>
                        <a:rPr lang="en-US" sz="900" b="0" i="0" u="none" strike="noStrike" baseline="30000">
                          <a:solidFill>
                            <a:srgbClr val="000000"/>
                          </a:solidFill>
                          <a:effectLst/>
                          <a:latin typeface="Times New Roman"/>
                        </a:rPr>
                        <a:t>-1</a:t>
                      </a:r>
                      <a:endParaRPr lang="en-US" sz="900" b="0" i="0" u="none" strike="noStrike">
                        <a:solidFill>
                          <a:srgbClr val="000000"/>
                        </a:solidFill>
                        <a:effectLst/>
                        <a:latin typeface="Times New Roman"/>
                      </a:endParaRP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Times New Roman"/>
                        </a:rPr>
                        <a:t> </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Times New Roman"/>
                        </a:rPr>
                        <a:t> </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Times New Roman"/>
                        </a:rPr>
                        <a:t>3 sec</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9599">
                <a:tc>
                  <a:txBody>
                    <a:bodyPr/>
                    <a:lstStyle/>
                    <a:p>
                      <a:pPr algn="ctr" fontAlgn="ctr"/>
                      <a:r>
                        <a:rPr lang="en-US" sz="900" b="0" i="0" u="none" strike="noStrike">
                          <a:solidFill>
                            <a:srgbClr val="000000"/>
                          </a:solidFill>
                          <a:effectLst/>
                          <a:latin typeface="Times New Roman"/>
                        </a:rPr>
                        <a:t>Wind Vector </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900" b="0" i="0" u="none" strike="noStrike">
                          <a:solidFill>
                            <a:srgbClr val="000000"/>
                          </a:solidFill>
                          <a:effectLst/>
                          <a:latin typeface="Calibri"/>
                        </a:rPr>
                        <a:t>0-360 deg</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Times New Roman"/>
                        </a:rPr>
                        <a:t>Vector Error</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 </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 </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9599">
                <a:tc>
                  <a:txBody>
                    <a:bodyPr/>
                    <a:lstStyle/>
                    <a:p>
                      <a:pPr algn="ctr" fontAlgn="ctr"/>
                      <a:r>
                        <a:rPr lang="en-US" sz="900" b="0" i="0" u="none" strike="noStrike">
                          <a:solidFill>
                            <a:srgbClr val="000000"/>
                          </a:solidFill>
                          <a:effectLst/>
                          <a:latin typeface="Times New Roman"/>
                        </a:rPr>
                        <a:t>(Dir and Mag)</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 </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Times New Roman"/>
                        </a:rPr>
                        <a:t>+/- </a:t>
                      </a:r>
                      <a:r>
                        <a:rPr lang="en-US" sz="900" b="0" i="0" u="none" strike="noStrike" dirty="0" smtClean="0">
                          <a:solidFill>
                            <a:srgbClr val="000000"/>
                          </a:solidFill>
                          <a:effectLst/>
                          <a:latin typeface="Times New Roman"/>
                        </a:rPr>
                        <a:t>4-</a:t>
                      </a:r>
                      <a:r>
                        <a:rPr lang="en-US" sz="900" b="0" i="0" u="none" strike="noStrike" dirty="0">
                          <a:solidFill>
                            <a:srgbClr val="000000"/>
                          </a:solidFill>
                          <a:effectLst/>
                          <a:latin typeface="Times New Roman"/>
                        </a:rPr>
                        <a:t>6 knots</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 knot</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Calibri"/>
                        </a:rPr>
                        <a:t> </a:t>
                      </a:r>
                    </a:p>
                  </a:txBody>
                  <a:tcPr marL="12701" marR="12701" marT="12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76900" name="Text Box 5"/>
          <p:cNvSpPr txBox="1">
            <a:spLocks noChangeArrowheads="1"/>
          </p:cNvSpPr>
          <p:nvPr/>
        </p:nvSpPr>
        <p:spPr bwMode="auto">
          <a:xfrm>
            <a:off x="354013" y="1152525"/>
            <a:ext cx="7391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3363" indent="-2333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buClr>
                <a:srgbClr val="779FDF"/>
              </a:buClr>
              <a:buSzPct val="75000"/>
              <a:buFont typeface="Wingdings" charset="0"/>
              <a:buNone/>
            </a:pPr>
            <a:r>
              <a:rPr lang="en-US" sz="1600">
                <a:solidFill>
                  <a:srgbClr val="0066CC"/>
                </a:solidFill>
                <a:latin typeface="Arial Black" charset="0"/>
              </a:rPr>
              <a:t>TAMDAR/TAMDAR-U Specifications</a:t>
            </a:r>
          </a:p>
        </p:txBody>
      </p:sp>
      <p:sp>
        <p:nvSpPr>
          <p:cNvPr id="76901" name="Line 6"/>
          <p:cNvSpPr>
            <a:spLocks noChangeShapeType="1"/>
          </p:cNvSpPr>
          <p:nvPr/>
        </p:nvSpPr>
        <p:spPr bwMode="auto">
          <a:xfrm>
            <a:off x="457200" y="1695450"/>
            <a:ext cx="6705600" cy="0"/>
          </a:xfrm>
          <a:prstGeom prst="line">
            <a:avLst/>
          </a:prstGeom>
          <a:noFill/>
          <a:ln w="19050">
            <a:solidFill>
              <a:srgbClr val="0066CC"/>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0698" y="1404347"/>
            <a:ext cx="5538896" cy="523220"/>
          </a:xfrm>
          <a:prstGeom prst="rect">
            <a:avLst/>
          </a:prstGeom>
          <a:noFill/>
        </p:spPr>
        <p:txBody>
          <a:bodyPr wrap="none" rtlCol="0">
            <a:spAutoFit/>
          </a:bodyPr>
          <a:lstStyle/>
          <a:p>
            <a:pPr>
              <a:lnSpc>
                <a:spcPct val="120000"/>
              </a:lnSpc>
            </a:pPr>
            <a:r>
              <a:rPr lang="en-US" dirty="0" smtClean="0"/>
              <a:t>Recent Experiments and Error Analysis</a:t>
            </a:r>
            <a:endParaRPr lang="en-US" dirty="0"/>
          </a:p>
        </p:txBody>
      </p:sp>
    </p:spTree>
    <p:extLst>
      <p:ext uri="{BB962C8B-B14F-4D97-AF65-F5344CB8AC3E}">
        <p14:creationId xmlns:p14="http://schemas.microsoft.com/office/powerpoint/2010/main" val="113890045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lectronic_AFWA_shiel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3766" y="76200"/>
            <a:ext cx="1377727" cy="1408343"/>
          </a:xfrm>
          <a:prstGeom prst="rect">
            <a:avLst/>
          </a:prstGeom>
        </p:spPr>
      </p:pic>
      <p:pic>
        <p:nvPicPr>
          <p:cNvPr id="23" name="Picture 12" descr="AirDatShadowL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6371" y="533400"/>
            <a:ext cx="1680629" cy="692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4" name="Picture 8" descr="AerostarFrontWS_TAMDAR-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6604" y="3169953"/>
            <a:ext cx="4917396" cy="3688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Global Hawk"/>
          <p:cNvPicPr>
            <a:picLocks noChangeAspect="1" noChangeArrowheads="1"/>
          </p:cNvPicPr>
          <p:nvPr/>
        </p:nvPicPr>
        <p:blipFill>
          <a:blip r:embed="rId6">
            <a:extLst>
              <a:ext uri="{28A0092B-C50C-407E-A947-70E740481C1C}">
                <a14:useLocalDpi xmlns:a14="http://schemas.microsoft.com/office/drawing/2010/main" val="0"/>
              </a:ext>
            </a:extLst>
          </a:blip>
          <a:srcRect l="5971" r="9824" b="12878"/>
          <a:stretch>
            <a:fillRect/>
          </a:stretch>
        </p:blipFill>
        <p:spPr bwMode="auto">
          <a:xfrm>
            <a:off x="4132359" y="1447800"/>
            <a:ext cx="2720849" cy="1859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5" name="Picture 9" descr="DSCF005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688047"/>
            <a:ext cx="4226604" cy="3169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6" name="Picture 10" descr="Pelica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1447800"/>
            <a:ext cx="422660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7" name="Text Box 11"/>
          <p:cNvSpPr txBox="1">
            <a:spLocks noChangeArrowheads="1"/>
          </p:cNvSpPr>
          <p:nvPr/>
        </p:nvSpPr>
        <p:spPr bwMode="auto">
          <a:xfrm>
            <a:off x="2498725" y="3084513"/>
            <a:ext cx="22256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126988" name="Text Box 12"/>
          <p:cNvSpPr txBox="1">
            <a:spLocks noChangeArrowheads="1"/>
          </p:cNvSpPr>
          <p:nvPr/>
        </p:nvSpPr>
        <p:spPr bwMode="auto">
          <a:xfrm>
            <a:off x="-1" y="3896059"/>
            <a:ext cx="3359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chemeClr val="bg1"/>
                </a:solidFill>
              </a:rPr>
              <a:t>TAMDAR integrated on Pelican</a:t>
            </a:r>
          </a:p>
        </p:txBody>
      </p:sp>
      <p:sp>
        <p:nvSpPr>
          <p:cNvPr id="126989" name="Text Box 13"/>
          <p:cNvSpPr txBox="1">
            <a:spLocks noChangeArrowheads="1"/>
          </p:cNvSpPr>
          <p:nvPr/>
        </p:nvSpPr>
        <p:spPr bwMode="auto">
          <a:xfrm>
            <a:off x="4953000" y="6491288"/>
            <a:ext cx="3727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chemeClr val="bg1"/>
                </a:solidFill>
              </a:rPr>
              <a:t>New smaller TAMDAR for </a:t>
            </a:r>
            <a:r>
              <a:rPr lang="en-US" sz="1800" dirty="0" err="1">
                <a:solidFill>
                  <a:schemeClr val="bg1"/>
                </a:solidFill>
              </a:rPr>
              <a:t>Aerostar</a:t>
            </a:r>
            <a:endParaRPr lang="en-US" sz="1800" dirty="0">
              <a:solidFill>
                <a:schemeClr val="bg1"/>
              </a:solidFill>
            </a:endParaRPr>
          </a:p>
        </p:txBody>
      </p:sp>
      <p:sp>
        <p:nvSpPr>
          <p:cNvPr id="126990" name="Text Box 14"/>
          <p:cNvSpPr txBox="1">
            <a:spLocks noChangeArrowheads="1"/>
          </p:cNvSpPr>
          <p:nvPr/>
        </p:nvSpPr>
        <p:spPr bwMode="auto">
          <a:xfrm>
            <a:off x="17056" y="6491288"/>
            <a:ext cx="3511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i="1" dirty="0">
                <a:solidFill>
                  <a:schemeClr val="bg1"/>
                </a:solidFill>
              </a:rPr>
              <a:t>Former</a:t>
            </a:r>
            <a:r>
              <a:rPr lang="en-US" sz="1800" dirty="0">
                <a:solidFill>
                  <a:schemeClr val="bg1"/>
                </a:solidFill>
              </a:rPr>
              <a:t> TAMDAR UAV Simulator</a:t>
            </a:r>
          </a:p>
        </p:txBody>
      </p:sp>
      <p:pic>
        <p:nvPicPr>
          <p:cNvPr id="15" name="Picture 3" descr="IKHANA"/>
          <p:cNvPicPr>
            <a:picLocks noChangeAspect="1" noChangeArrowheads="1"/>
          </p:cNvPicPr>
          <p:nvPr/>
        </p:nvPicPr>
        <p:blipFill>
          <a:blip r:embed="rId9">
            <a:extLst>
              <a:ext uri="{28A0092B-C50C-407E-A947-70E740481C1C}">
                <a14:useLocalDpi xmlns:a14="http://schemas.microsoft.com/office/drawing/2010/main" val="0"/>
              </a:ext>
            </a:extLst>
          </a:blip>
          <a:srcRect l="3056" r="11388" b="12817"/>
          <a:stretch>
            <a:fillRect/>
          </a:stretch>
        </p:blipFill>
        <p:spPr bwMode="auto">
          <a:xfrm>
            <a:off x="6416223" y="1447801"/>
            <a:ext cx="2727778" cy="1859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7"/>
          <p:cNvSpPr txBox="1">
            <a:spLocks noChangeArrowheads="1"/>
          </p:cNvSpPr>
          <p:nvPr/>
        </p:nvSpPr>
        <p:spPr bwMode="auto">
          <a:xfrm>
            <a:off x="5205635" y="1447800"/>
            <a:ext cx="12105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a:solidFill>
                  <a:schemeClr val="bg1"/>
                </a:solidFill>
                <a:latin typeface="Arial"/>
                <a:cs typeface="Arial"/>
              </a:rPr>
              <a:t>Global Hawk</a:t>
            </a:r>
          </a:p>
        </p:txBody>
      </p:sp>
      <p:sp>
        <p:nvSpPr>
          <p:cNvPr id="18" name="Text Box 8"/>
          <p:cNvSpPr txBox="1">
            <a:spLocks noChangeArrowheads="1"/>
          </p:cNvSpPr>
          <p:nvPr/>
        </p:nvSpPr>
        <p:spPr bwMode="auto">
          <a:xfrm>
            <a:off x="7391400" y="2930624"/>
            <a:ext cx="168507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a:solidFill>
                  <a:schemeClr val="bg1"/>
                </a:solidFill>
                <a:latin typeface="Arial"/>
                <a:cs typeface="Arial"/>
              </a:rPr>
              <a:t>IKHANA / Predator</a:t>
            </a:r>
          </a:p>
        </p:txBody>
      </p:sp>
      <p:sp>
        <p:nvSpPr>
          <p:cNvPr id="19" name="TextBox 18"/>
          <p:cNvSpPr txBox="1"/>
          <p:nvPr/>
        </p:nvSpPr>
        <p:spPr>
          <a:xfrm>
            <a:off x="152400" y="152400"/>
            <a:ext cx="4942879" cy="1384995"/>
          </a:xfrm>
          <a:prstGeom prst="rect">
            <a:avLst/>
          </a:prstGeom>
          <a:noFill/>
        </p:spPr>
        <p:txBody>
          <a:bodyPr wrap="none" rtlCol="0">
            <a:spAutoFit/>
          </a:bodyPr>
          <a:lstStyle/>
          <a:p>
            <a:r>
              <a:rPr lang="en-US" b="1" dirty="0"/>
              <a:t>TAMDAR-UAS Flight Test (TUFT</a:t>
            </a:r>
            <a:r>
              <a:rPr lang="en-US" b="1" dirty="0" smtClean="0"/>
              <a:t>)</a:t>
            </a:r>
            <a:r>
              <a:rPr lang="en-US" dirty="0" smtClean="0"/>
              <a:t> </a:t>
            </a:r>
          </a:p>
          <a:p>
            <a:r>
              <a:rPr lang="en-US" sz="1800" dirty="0" smtClean="0"/>
              <a:t>Naval </a:t>
            </a:r>
            <a:r>
              <a:rPr lang="en-US" sz="1800" dirty="0"/>
              <a:t>Air Station Patuxent </a:t>
            </a:r>
            <a:r>
              <a:rPr lang="en-US" sz="1800" dirty="0" smtClean="0"/>
              <a:t>(PAX) River</a:t>
            </a:r>
          </a:p>
          <a:p>
            <a:r>
              <a:rPr lang="en-US" sz="1800" dirty="0" smtClean="0"/>
              <a:t>UAV </a:t>
            </a:r>
            <a:r>
              <a:rPr lang="en-US" sz="1800" dirty="0"/>
              <a:t>flight </a:t>
            </a:r>
            <a:r>
              <a:rPr lang="en-US" sz="1800" dirty="0" smtClean="0"/>
              <a:t>tests: Pelican</a:t>
            </a:r>
            <a:r>
              <a:rPr lang="en-US" sz="1800" dirty="0"/>
              <a:t>, </a:t>
            </a:r>
            <a:r>
              <a:rPr lang="en-US" sz="1800" dirty="0" err="1" smtClean="0"/>
              <a:t>Aerostar</a:t>
            </a:r>
            <a:r>
              <a:rPr lang="en-US" sz="1800" dirty="0"/>
              <a:t>, </a:t>
            </a:r>
            <a:r>
              <a:rPr lang="en-US" sz="1800" dirty="0" smtClean="0"/>
              <a:t>Prescott   </a:t>
            </a:r>
            <a:endParaRPr lang="en-US" sz="1800" dirty="0"/>
          </a:p>
          <a:p>
            <a:endParaRPr lang="en-US" dirty="0"/>
          </a:p>
        </p:txBody>
      </p:sp>
      <p:pic>
        <p:nvPicPr>
          <p:cNvPr id="2" name="Picture 1" descr="nrl.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77000" y="152400"/>
            <a:ext cx="1226624" cy="1204136"/>
          </a:xfrm>
          <a:prstGeom prst="rect">
            <a:avLst/>
          </a:prstGeom>
        </p:spPr>
      </p:pic>
    </p:spTree>
    <p:extLst>
      <p:ext uri="{BB962C8B-B14F-4D97-AF65-F5344CB8AC3E}">
        <p14:creationId xmlns:p14="http://schemas.microsoft.com/office/powerpoint/2010/main" val="29779659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b="75000"/>
          <a:stretch>
            <a:fillRect/>
          </a:stretch>
        </p:blipFill>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t="18750" b="75000"/>
          <a:stretch>
            <a:fillRect/>
          </a:stretch>
        </p:blipFill>
        <p:spPr bwMode="auto">
          <a:xfrm>
            <a:off x="0" y="66294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 Box 9"/>
          <p:cNvSpPr txBox="1">
            <a:spLocks noChangeArrowheads="1"/>
          </p:cNvSpPr>
          <p:nvPr/>
        </p:nvSpPr>
        <p:spPr bwMode="auto">
          <a:xfrm>
            <a:off x="1155700" y="273145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800"/>
          </a:p>
        </p:txBody>
      </p:sp>
      <p:sp>
        <p:nvSpPr>
          <p:cNvPr id="21511" name="Text Box 10"/>
          <p:cNvSpPr txBox="1">
            <a:spLocks noChangeArrowheads="1"/>
          </p:cNvSpPr>
          <p:nvPr/>
        </p:nvSpPr>
        <p:spPr bwMode="auto">
          <a:xfrm>
            <a:off x="490538" y="3669665"/>
            <a:ext cx="7739062" cy="2899255"/>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233363" indent="-2333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Aft>
                <a:spcPct val="30000"/>
              </a:spcAft>
              <a:buClr>
                <a:srgbClr val="0066CC"/>
              </a:buClr>
              <a:buFont typeface="Wingdings" charset="0"/>
              <a:buNone/>
            </a:pPr>
            <a:r>
              <a:rPr lang="en-US" sz="1600" u="sng" dirty="0"/>
              <a:t>Measures and Reports</a:t>
            </a:r>
          </a:p>
          <a:p>
            <a:pPr>
              <a:spcAft>
                <a:spcPct val="30000"/>
              </a:spcAft>
              <a:buClr>
                <a:srgbClr val="0066CC"/>
              </a:buClr>
            </a:pPr>
            <a:r>
              <a:rPr lang="en-US" sz="1600" dirty="0"/>
              <a:t>-Ice presence				-Relative Humidity</a:t>
            </a:r>
          </a:p>
          <a:p>
            <a:pPr>
              <a:spcAft>
                <a:spcPct val="30000"/>
              </a:spcAft>
              <a:buClr>
                <a:srgbClr val="0066CC"/>
              </a:buClr>
            </a:pPr>
            <a:r>
              <a:rPr lang="en-US" sz="1600" dirty="0"/>
              <a:t>-Median and peak turbulence			-Indicated and True Airspeed</a:t>
            </a:r>
          </a:p>
          <a:p>
            <a:pPr>
              <a:spcAft>
                <a:spcPct val="30000"/>
              </a:spcAft>
              <a:buClr>
                <a:srgbClr val="0066CC"/>
              </a:buClr>
            </a:pPr>
            <a:r>
              <a:rPr lang="en-US" sz="1600" dirty="0"/>
              <a:t>-Static pressure and pressure altitude		-Winds Aloft</a:t>
            </a:r>
          </a:p>
          <a:p>
            <a:pPr>
              <a:spcAft>
                <a:spcPct val="30000"/>
              </a:spcAft>
              <a:buClr>
                <a:srgbClr val="0066CC"/>
              </a:buClr>
            </a:pPr>
            <a:r>
              <a:rPr lang="en-US" sz="1600" dirty="0"/>
              <a:t>-Air temperature (Mach corrected)		-GPS Position and Time</a:t>
            </a:r>
          </a:p>
          <a:p>
            <a:pPr>
              <a:spcAft>
                <a:spcPct val="30000"/>
              </a:spcAft>
              <a:buClr>
                <a:srgbClr val="0066CC"/>
              </a:buClr>
            </a:pPr>
            <a:r>
              <a:rPr lang="en-US" sz="1600" dirty="0"/>
              <a:t>-Additional sensing possible (CBRN)		-Encryption </a:t>
            </a:r>
            <a:r>
              <a:rPr lang="en-US" sz="1600" dirty="0" smtClean="0"/>
              <a:t>Possible</a:t>
            </a:r>
          </a:p>
          <a:p>
            <a:pPr>
              <a:spcAft>
                <a:spcPct val="30000"/>
              </a:spcAft>
              <a:buClr>
                <a:srgbClr val="0066CC"/>
              </a:buClr>
            </a:pPr>
            <a:r>
              <a:rPr lang="en-US" sz="1600" dirty="0" smtClean="0"/>
              <a:t>-Variable sampling rate			-Global latency ~15 sec</a:t>
            </a:r>
            <a:endParaRPr lang="en-US" sz="1600" dirty="0"/>
          </a:p>
          <a:p>
            <a:pPr>
              <a:spcAft>
                <a:spcPct val="30000"/>
              </a:spcAft>
              <a:buClr>
                <a:srgbClr val="0066CC"/>
              </a:buClr>
            </a:pPr>
            <a:endParaRPr lang="en-US" sz="1600" dirty="0" smtClean="0"/>
          </a:p>
          <a:p>
            <a:pPr>
              <a:spcAft>
                <a:spcPct val="30000"/>
              </a:spcAft>
              <a:buClr>
                <a:srgbClr val="0066CC"/>
              </a:buClr>
            </a:pPr>
            <a:endParaRPr lang="en-US" sz="1600" dirty="0"/>
          </a:p>
        </p:txBody>
      </p:sp>
      <p:pic>
        <p:nvPicPr>
          <p:cNvPr id="21512" name="Picture 12" descr="TAMDAR5 copy"/>
          <p:cNvPicPr>
            <a:picLocks noChangeAspect="1" noChangeArrowheads="1"/>
          </p:cNvPicPr>
          <p:nvPr/>
        </p:nvPicPr>
        <p:blipFill>
          <a:blip r:embed="rId4">
            <a:extLst>
              <a:ext uri="{28A0092B-C50C-407E-A947-70E740481C1C}">
                <a14:useLocalDpi xmlns:a14="http://schemas.microsoft.com/office/drawing/2010/main" val="0"/>
              </a:ext>
            </a:extLst>
          </a:blip>
          <a:srcRect t="1666" b="-92"/>
          <a:stretch>
            <a:fillRect/>
          </a:stretch>
        </p:blipFill>
        <p:spPr bwMode="auto">
          <a:xfrm>
            <a:off x="476250" y="1082040"/>
            <a:ext cx="1806575"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TextBox 12"/>
          <p:cNvSpPr txBox="1">
            <a:spLocks noChangeArrowheads="1"/>
          </p:cNvSpPr>
          <p:nvPr/>
        </p:nvSpPr>
        <p:spPr bwMode="auto">
          <a:xfrm>
            <a:off x="1325563" y="3318828"/>
            <a:ext cx="19478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a:t>TAMDAR Sensor</a:t>
            </a:r>
          </a:p>
        </p:txBody>
      </p:sp>
      <p:sp>
        <p:nvSpPr>
          <p:cNvPr id="21514" name="TextBox 13"/>
          <p:cNvSpPr txBox="1">
            <a:spLocks noChangeArrowheads="1"/>
          </p:cNvSpPr>
          <p:nvPr/>
        </p:nvSpPr>
        <p:spPr bwMode="auto">
          <a:xfrm>
            <a:off x="4578350" y="2994978"/>
            <a:ext cx="32861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dirty="0" smtClean="0"/>
              <a:t>TAMDAR</a:t>
            </a:r>
            <a:r>
              <a:rPr lang="en-US" sz="1600" dirty="0"/>
              <a:t>-U</a:t>
            </a:r>
          </a:p>
          <a:p>
            <a:pPr algn="ctr"/>
            <a:r>
              <a:rPr lang="en-US" sz="1600" dirty="0"/>
              <a:t>(UAS Optimized) – Low </a:t>
            </a:r>
            <a:r>
              <a:rPr lang="en-US" sz="1600" dirty="0" err="1"/>
              <a:t>SWaP</a:t>
            </a:r>
            <a:endParaRPr lang="en-US" sz="1600" dirty="0"/>
          </a:p>
        </p:txBody>
      </p:sp>
      <p:pic>
        <p:nvPicPr>
          <p:cNvPr id="21515" name="Picture 2" descr="C:\Users\Fuschino\Documents\AirDat\TAMDAR-U\TAMDAR-U Pictures\TAMDAR-U Aerostar Sid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3475" y="1310640"/>
            <a:ext cx="2708275"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8" descr="Saab 340 142"/>
          <p:cNvPicPr>
            <a:picLocks noChangeAspect="1" noChangeArrowheads="1"/>
          </p:cNvPicPr>
          <p:nvPr/>
        </p:nvPicPr>
        <p:blipFill>
          <a:blip r:embed="rId6">
            <a:extLst>
              <a:ext uri="{28A0092B-C50C-407E-A947-70E740481C1C}">
                <a14:useLocalDpi xmlns:a14="http://schemas.microsoft.com/office/drawing/2010/main" val="0"/>
              </a:ext>
            </a:extLst>
          </a:blip>
          <a:srcRect l="17647" t="14073" r="19699" b="12779"/>
          <a:stretch>
            <a:fillRect/>
          </a:stretch>
        </p:blipFill>
        <p:spPr bwMode="auto">
          <a:xfrm>
            <a:off x="2276475" y="1082040"/>
            <a:ext cx="222408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373371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Picture 1" descr="RHCX_2_P-C_0.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9575" y="1239838"/>
            <a:ext cx="6135688" cy="297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63" name="Picture 2" descr="RH700_2_P-C_0.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1038" y="4445000"/>
            <a:ext cx="3011487"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64" name="Picture 3" descr="RH700_2_P-C_6.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59263" y="4440238"/>
            <a:ext cx="3017837" cy="223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65" name="Picture 4" descr="Plot 21.bmp"/>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80175" y="1016000"/>
            <a:ext cx="2365375"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52400" y="152400"/>
            <a:ext cx="4942879" cy="461665"/>
          </a:xfrm>
          <a:prstGeom prst="rect">
            <a:avLst/>
          </a:prstGeom>
          <a:noFill/>
        </p:spPr>
        <p:txBody>
          <a:bodyPr wrap="none" rtlCol="0">
            <a:spAutoFit/>
          </a:bodyPr>
          <a:lstStyle/>
          <a:p>
            <a:r>
              <a:rPr lang="en-US" b="1" dirty="0"/>
              <a:t>TAMDAR-UAS Flight Test (TUFT</a:t>
            </a:r>
            <a:r>
              <a:rPr lang="en-US" b="1" dirty="0" smtClean="0"/>
              <a:t>)</a:t>
            </a:r>
            <a:r>
              <a:rPr lang="en-US" dirty="0" smtClean="0"/>
              <a:t> </a:t>
            </a:r>
          </a:p>
        </p:txBody>
      </p:sp>
      <p:sp>
        <p:nvSpPr>
          <p:cNvPr id="2" name="TextBox 1"/>
          <p:cNvSpPr txBox="1"/>
          <p:nvPr/>
        </p:nvSpPr>
        <p:spPr>
          <a:xfrm>
            <a:off x="681038" y="624781"/>
            <a:ext cx="4674627" cy="529376"/>
          </a:xfrm>
          <a:prstGeom prst="rect">
            <a:avLst/>
          </a:prstGeom>
          <a:noFill/>
        </p:spPr>
        <p:txBody>
          <a:bodyPr wrap="none" rtlCol="0">
            <a:spAutoFit/>
          </a:bodyPr>
          <a:lstStyle/>
          <a:p>
            <a:pPr>
              <a:lnSpc>
                <a:spcPct val="120000"/>
              </a:lnSpc>
            </a:pPr>
            <a:r>
              <a:rPr lang="en-US" sz="1200" dirty="0" smtClean="0"/>
              <a:t>RH (%) 1-h FCST Diff PEL_CONV minus CONV Valid 16Z Aug 19</a:t>
            </a:r>
          </a:p>
          <a:p>
            <a:pPr>
              <a:lnSpc>
                <a:spcPct val="120000"/>
              </a:lnSpc>
            </a:pPr>
            <a:r>
              <a:rPr lang="en-US" sz="1200" dirty="0" smtClean="0"/>
              <a:t>~180,000 GTS-based conventional </a:t>
            </a:r>
            <a:r>
              <a:rPr lang="en-US" sz="1200" dirty="0" err="1" smtClean="0"/>
              <a:t>obs</a:t>
            </a:r>
            <a:r>
              <a:rPr lang="en-US" sz="1200" dirty="0" smtClean="0"/>
              <a:t> and 63 Pelican </a:t>
            </a:r>
            <a:r>
              <a:rPr lang="en-US" sz="1200" dirty="0" err="1" smtClean="0"/>
              <a:t>obs</a:t>
            </a:r>
            <a:endParaRPr lang="en-US" sz="1200" dirty="0"/>
          </a:p>
        </p:txBody>
      </p:sp>
      <p:cxnSp>
        <p:nvCxnSpPr>
          <p:cNvPr id="7" name="Straight Connector 6"/>
          <p:cNvCxnSpPr/>
          <p:nvPr/>
        </p:nvCxnSpPr>
        <p:spPr bwMode="auto">
          <a:xfrm flipV="1">
            <a:off x="4038600" y="1295400"/>
            <a:ext cx="0" cy="2209800"/>
          </a:xfrm>
          <a:prstGeom prst="line">
            <a:avLst/>
          </a:prstGeom>
          <a:solidFill>
            <a:schemeClr val="accent1"/>
          </a:solidFill>
          <a:ln w="12700" cap="flat" cmpd="sng" algn="ctr">
            <a:solidFill>
              <a:srgbClr val="FF0000"/>
            </a:solidFill>
            <a:prstDash val="dot"/>
            <a:round/>
            <a:headEnd type="none" w="med" len="med"/>
            <a:tailEnd type="none" w="med" len="med"/>
          </a:ln>
          <a:effectLst/>
        </p:spPr>
      </p:cxnSp>
      <p:sp>
        <p:nvSpPr>
          <p:cNvPr id="10" name="TextBox 9"/>
          <p:cNvSpPr txBox="1"/>
          <p:nvPr/>
        </p:nvSpPr>
        <p:spPr>
          <a:xfrm>
            <a:off x="762000" y="4445000"/>
            <a:ext cx="2363072" cy="461665"/>
          </a:xfrm>
          <a:prstGeom prst="rect">
            <a:avLst/>
          </a:prstGeom>
          <a:noFill/>
        </p:spPr>
        <p:txBody>
          <a:bodyPr wrap="none" rtlCol="0">
            <a:spAutoFit/>
          </a:bodyPr>
          <a:lstStyle/>
          <a:p>
            <a:r>
              <a:rPr lang="en-US" sz="1200" dirty="0" smtClean="0"/>
              <a:t>End of assimilation window diff.</a:t>
            </a:r>
          </a:p>
          <a:p>
            <a:r>
              <a:rPr lang="en-US" sz="1200" dirty="0" smtClean="0"/>
              <a:t>PEL-CON 700 </a:t>
            </a:r>
            <a:r>
              <a:rPr lang="en-US" sz="1200" dirty="0" err="1" smtClean="0"/>
              <a:t>hPa</a:t>
            </a:r>
            <a:r>
              <a:rPr lang="en-US" sz="1200" dirty="0" smtClean="0"/>
              <a:t> RH</a:t>
            </a:r>
            <a:endParaRPr lang="en-US" sz="1200" dirty="0"/>
          </a:p>
        </p:txBody>
      </p:sp>
      <p:sp>
        <p:nvSpPr>
          <p:cNvPr id="16" name="TextBox 15"/>
          <p:cNvSpPr txBox="1"/>
          <p:nvPr/>
        </p:nvSpPr>
        <p:spPr>
          <a:xfrm>
            <a:off x="4409109" y="4465129"/>
            <a:ext cx="2610736" cy="276999"/>
          </a:xfrm>
          <a:prstGeom prst="rect">
            <a:avLst/>
          </a:prstGeom>
          <a:noFill/>
        </p:spPr>
        <p:txBody>
          <a:bodyPr wrap="none" rtlCol="0">
            <a:spAutoFit/>
          </a:bodyPr>
          <a:lstStyle/>
          <a:p>
            <a:r>
              <a:rPr lang="en-US" sz="1200" dirty="0"/>
              <a:t>6</a:t>
            </a:r>
            <a:r>
              <a:rPr lang="en-US" sz="1200" dirty="0" smtClean="0"/>
              <a:t>-h </a:t>
            </a:r>
            <a:r>
              <a:rPr lang="en-US" sz="1200" dirty="0" err="1" smtClean="0"/>
              <a:t>fcst</a:t>
            </a:r>
            <a:r>
              <a:rPr lang="en-US" sz="1200" dirty="0" smtClean="0"/>
              <a:t> 700 </a:t>
            </a:r>
            <a:r>
              <a:rPr lang="en-US" sz="1200" dirty="0" err="1" smtClean="0"/>
              <a:t>hPa</a:t>
            </a:r>
            <a:r>
              <a:rPr lang="en-US" sz="1200" dirty="0" smtClean="0"/>
              <a:t> RH Diff. PEL-CON</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Picture 4" descr="TCX_2_P-C_0.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9575" y="1236663"/>
            <a:ext cx="6135688"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1" name="Picture 5" descr="T850_2_P-C_6.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89425" y="4451350"/>
            <a:ext cx="3016250"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2" name="Picture 6" descr="T850_2_P-C_0.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4213" y="4464050"/>
            <a:ext cx="3017837"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3" name="Picture 8" descr="Plot 24.bmp"/>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83350" y="1025525"/>
            <a:ext cx="2352675" cy="278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bwMode="auto">
          <a:xfrm flipV="1">
            <a:off x="4038600" y="1295400"/>
            <a:ext cx="0" cy="2209800"/>
          </a:xfrm>
          <a:prstGeom prst="line">
            <a:avLst/>
          </a:prstGeom>
          <a:solidFill>
            <a:schemeClr val="accent1"/>
          </a:solidFill>
          <a:ln w="12700" cap="flat" cmpd="sng" algn="ctr">
            <a:solidFill>
              <a:schemeClr val="tx1"/>
            </a:solidFill>
            <a:prstDash val="dot"/>
            <a:round/>
            <a:headEnd type="none" w="med" len="med"/>
            <a:tailEnd type="none" w="med" len="med"/>
          </a:ln>
          <a:effectLst/>
        </p:spPr>
      </p:cxnSp>
      <p:sp>
        <p:nvSpPr>
          <p:cNvPr id="7" name="TextBox 6"/>
          <p:cNvSpPr txBox="1"/>
          <p:nvPr/>
        </p:nvSpPr>
        <p:spPr>
          <a:xfrm>
            <a:off x="152400" y="152400"/>
            <a:ext cx="4942879" cy="461665"/>
          </a:xfrm>
          <a:prstGeom prst="rect">
            <a:avLst/>
          </a:prstGeom>
          <a:noFill/>
        </p:spPr>
        <p:txBody>
          <a:bodyPr wrap="none" rtlCol="0">
            <a:spAutoFit/>
          </a:bodyPr>
          <a:lstStyle/>
          <a:p>
            <a:r>
              <a:rPr lang="en-US" b="1" dirty="0"/>
              <a:t>TAMDAR-UAS Flight Test (TUFT</a:t>
            </a:r>
            <a:r>
              <a:rPr lang="en-US" b="1" dirty="0" smtClean="0"/>
              <a:t>)</a:t>
            </a:r>
            <a:r>
              <a:rPr lang="en-US" dirty="0" smtClean="0"/>
              <a:t> </a:t>
            </a:r>
          </a:p>
        </p:txBody>
      </p:sp>
      <p:sp>
        <p:nvSpPr>
          <p:cNvPr id="8" name="TextBox 7"/>
          <p:cNvSpPr txBox="1"/>
          <p:nvPr/>
        </p:nvSpPr>
        <p:spPr>
          <a:xfrm>
            <a:off x="681038" y="624781"/>
            <a:ext cx="4543582" cy="529376"/>
          </a:xfrm>
          <a:prstGeom prst="rect">
            <a:avLst/>
          </a:prstGeom>
          <a:noFill/>
        </p:spPr>
        <p:txBody>
          <a:bodyPr wrap="none" rtlCol="0">
            <a:spAutoFit/>
          </a:bodyPr>
          <a:lstStyle/>
          <a:p>
            <a:pPr>
              <a:lnSpc>
                <a:spcPct val="120000"/>
              </a:lnSpc>
            </a:pPr>
            <a:r>
              <a:rPr lang="en-US" sz="1200" dirty="0"/>
              <a:t>T</a:t>
            </a:r>
            <a:r>
              <a:rPr lang="en-US" sz="1200" dirty="0" smtClean="0"/>
              <a:t> (K) 1-h FCST Diff PEL_CONV minus CONV Valid 16Z Aug 19</a:t>
            </a:r>
          </a:p>
          <a:p>
            <a:pPr>
              <a:lnSpc>
                <a:spcPct val="120000"/>
              </a:lnSpc>
            </a:pPr>
            <a:r>
              <a:rPr lang="en-US" sz="1200" dirty="0" smtClean="0"/>
              <a:t>~180,000 GTS-based conventional </a:t>
            </a:r>
            <a:r>
              <a:rPr lang="en-US" sz="1200" dirty="0" err="1" smtClean="0"/>
              <a:t>obs</a:t>
            </a:r>
            <a:r>
              <a:rPr lang="en-US" sz="1200" dirty="0" smtClean="0"/>
              <a:t> and 63 Pelican </a:t>
            </a:r>
            <a:r>
              <a:rPr lang="en-US" sz="1200" dirty="0" err="1" smtClean="0"/>
              <a:t>obs</a:t>
            </a:r>
            <a:endParaRPr lang="en-US" sz="1200" dirty="0"/>
          </a:p>
        </p:txBody>
      </p:sp>
      <p:sp>
        <p:nvSpPr>
          <p:cNvPr id="10" name="TextBox 9"/>
          <p:cNvSpPr txBox="1"/>
          <p:nvPr/>
        </p:nvSpPr>
        <p:spPr>
          <a:xfrm>
            <a:off x="4409109" y="4465129"/>
            <a:ext cx="2476910" cy="276999"/>
          </a:xfrm>
          <a:prstGeom prst="rect">
            <a:avLst/>
          </a:prstGeom>
          <a:noFill/>
        </p:spPr>
        <p:txBody>
          <a:bodyPr wrap="none" rtlCol="0">
            <a:spAutoFit/>
          </a:bodyPr>
          <a:lstStyle/>
          <a:p>
            <a:r>
              <a:rPr lang="en-US" sz="1200" dirty="0"/>
              <a:t>6</a:t>
            </a:r>
            <a:r>
              <a:rPr lang="en-US" sz="1200" dirty="0" smtClean="0"/>
              <a:t>-h </a:t>
            </a:r>
            <a:r>
              <a:rPr lang="en-US" sz="1200" dirty="0" err="1" smtClean="0"/>
              <a:t>fcst</a:t>
            </a:r>
            <a:r>
              <a:rPr lang="en-US" sz="1200" dirty="0" smtClean="0"/>
              <a:t> 850 </a:t>
            </a:r>
            <a:r>
              <a:rPr lang="en-US" sz="1200" dirty="0" err="1" smtClean="0"/>
              <a:t>hPa</a:t>
            </a:r>
            <a:r>
              <a:rPr lang="en-US" sz="1200" dirty="0" smtClean="0"/>
              <a:t> T Diff. PEL-CON</a:t>
            </a:r>
            <a:endParaRPr lang="en-US" sz="1200" dirty="0"/>
          </a:p>
        </p:txBody>
      </p:sp>
      <p:sp>
        <p:nvSpPr>
          <p:cNvPr id="11" name="TextBox 10"/>
          <p:cNvSpPr txBox="1"/>
          <p:nvPr/>
        </p:nvSpPr>
        <p:spPr>
          <a:xfrm>
            <a:off x="762000" y="4445000"/>
            <a:ext cx="2363072" cy="461665"/>
          </a:xfrm>
          <a:prstGeom prst="rect">
            <a:avLst/>
          </a:prstGeom>
          <a:noFill/>
        </p:spPr>
        <p:txBody>
          <a:bodyPr wrap="none" rtlCol="0">
            <a:spAutoFit/>
          </a:bodyPr>
          <a:lstStyle/>
          <a:p>
            <a:r>
              <a:rPr lang="en-US" sz="1200" dirty="0" smtClean="0"/>
              <a:t>End of assimilation window diff.</a:t>
            </a:r>
          </a:p>
          <a:p>
            <a:r>
              <a:rPr lang="en-US" sz="1200" dirty="0" smtClean="0"/>
              <a:t>PEL-CON 850 </a:t>
            </a:r>
            <a:r>
              <a:rPr lang="en-US" sz="1200" dirty="0" err="1" smtClean="0"/>
              <a:t>hPa</a:t>
            </a:r>
            <a:r>
              <a:rPr lang="en-US" sz="1200" dirty="0" smtClean="0"/>
              <a:t> T</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1" descr="Plot 19.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13088" y="3800475"/>
            <a:ext cx="274320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859" name="Picture 2" descr="Plot 22.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41663" y="712788"/>
            <a:ext cx="2743200"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860" name="Picture 3" descr="Plot 23.bmp"/>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88038" y="835025"/>
            <a:ext cx="27305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861" name="Picture 7" descr="Plot 20.bmp"/>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78513" y="3921125"/>
            <a:ext cx="27495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862" name="Picture 9" descr="Plot 21.bmp"/>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6362" y="3889375"/>
            <a:ext cx="233203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863" name="Picture 10" descr="Plot 24.bmp"/>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2400" y="827088"/>
            <a:ext cx="2317750" cy="274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52400" y="152400"/>
            <a:ext cx="4942879" cy="461665"/>
          </a:xfrm>
          <a:prstGeom prst="rect">
            <a:avLst/>
          </a:prstGeom>
          <a:noFill/>
        </p:spPr>
        <p:txBody>
          <a:bodyPr wrap="none" rtlCol="0">
            <a:spAutoFit/>
          </a:bodyPr>
          <a:lstStyle/>
          <a:p>
            <a:r>
              <a:rPr lang="en-US" b="1" dirty="0"/>
              <a:t>TAMDAR-UAS Flight Test (TUFT</a:t>
            </a:r>
            <a:r>
              <a:rPr lang="en-US" b="1" dirty="0" smtClean="0"/>
              <a:t>)</a:t>
            </a:r>
            <a:r>
              <a:rPr lang="en-US" dirty="0" smtClean="0"/>
              <a:t> </a:t>
            </a: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8"/>
          <p:cNvPicPr>
            <a:picLocks noChangeAspect="1" noChangeArrowheads="1"/>
          </p:cNvPicPr>
          <p:nvPr/>
        </p:nvPicPr>
        <p:blipFill>
          <a:blip r:embed="rId4">
            <a:extLst>
              <a:ext uri="{28A0092B-C50C-407E-A947-70E740481C1C}">
                <a14:useLocalDpi xmlns:a14="http://schemas.microsoft.com/office/drawing/2010/main" val="0"/>
              </a:ext>
            </a:extLst>
          </a:blip>
          <a:srcRect b="75000"/>
          <a:stretch>
            <a:fillRect/>
          </a:stretch>
        </p:blipFill>
        <p:spPr bwMode="auto">
          <a:xfrm>
            <a:off x="0" y="0"/>
            <a:ext cx="9144000" cy="80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51906" name="Object 1"/>
          <p:cNvGraphicFramePr>
            <a:graphicFrameLocks noChangeAspect="1"/>
          </p:cNvGraphicFramePr>
          <p:nvPr>
            <p:extLst>
              <p:ext uri="{D42A27DB-BD31-4B8C-83A1-F6EECF244321}">
                <p14:modId xmlns:p14="http://schemas.microsoft.com/office/powerpoint/2010/main" val="3154725543"/>
              </p:ext>
            </p:extLst>
          </p:nvPr>
        </p:nvGraphicFramePr>
        <p:xfrm>
          <a:off x="630238" y="1008657"/>
          <a:ext cx="1125537" cy="274638"/>
        </p:xfrm>
        <a:graphic>
          <a:graphicData uri="http://schemas.openxmlformats.org/presentationml/2006/ole">
            <mc:AlternateContent xmlns:mc="http://schemas.openxmlformats.org/markup-compatibility/2006">
              <mc:Choice xmlns:v="urn:schemas-microsoft-com:vml" Requires="v">
                <p:oleObj spid="_x0000_s434201" name="Equation" r:id="rId5" imgW="939800" imgH="228600" progId="Equation.3">
                  <p:embed/>
                </p:oleObj>
              </mc:Choice>
              <mc:Fallback>
                <p:oleObj name="Equation" r:id="rId5" imgW="939800" imgH="228600" progId="Equation.3">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238" y="1008657"/>
                        <a:ext cx="11255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1907" name="Object 2"/>
          <p:cNvGraphicFramePr>
            <a:graphicFrameLocks noChangeAspect="1"/>
          </p:cNvGraphicFramePr>
          <p:nvPr>
            <p:extLst>
              <p:ext uri="{D42A27DB-BD31-4B8C-83A1-F6EECF244321}">
                <p14:modId xmlns:p14="http://schemas.microsoft.com/office/powerpoint/2010/main" val="3057689894"/>
              </p:ext>
            </p:extLst>
          </p:nvPr>
        </p:nvGraphicFramePr>
        <p:xfrm>
          <a:off x="630238" y="2136458"/>
          <a:ext cx="992187" cy="212725"/>
        </p:xfrm>
        <a:graphic>
          <a:graphicData uri="http://schemas.openxmlformats.org/presentationml/2006/ole">
            <mc:AlternateContent xmlns:mc="http://schemas.openxmlformats.org/markup-compatibility/2006">
              <mc:Choice xmlns:v="urn:schemas-microsoft-com:vml" Requires="v">
                <p:oleObj spid="_x0000_s434202" name="Equation" r:id="rId7" imgW="825500" imgH="177800" progId="Equation.3">
                  <p:embed/>
                </p:oleObj>
              </mc:Choice>
              <mc:Fallback>
                <p:oleObj name="Equation" r:id="rId7" imgW="825500" imgH="177800" progId="Equation.3">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238" y="2136458"/>
                        <a:ext cx="9921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1908" name="Object 3"/>
          <p:cNvGraphicFramePr>
            <a:graphicFrameLocks noChangeAspect="1"/>
          </p:cNvGraphicFramePr>
          <p:nvPr>
            <p:extLst>
              <p:ext uri="{D42A27DB-BD31-4B8C-83A1-F6EECF244321}">
                <p14:modId xmlns:p14="http://schemas.microsoft.com/office/powerpoint/2010/main" val="1788040349"/>
              </p:ext>
            </p:extLst>
          </p:nvPr>
        </p:nvGraphicFramePr>
        <p:xfrm>
          <a:off x="630238" y="2638108"/>
          <a:ext cx="1233488" cy="793750"/>
        </p:xfrm>
        <a:graphic>
          <a:graphicData uri="http://schemas.openxmlformats.org/presentationml/2006/ole">
            <mc:AlternateContent xmlns:mc="http://schemas.openxmlformats.org/markup-compatibility/2006">
              <mc:Choice xmlns:v="urn:schemas-microsoft-com:vml" Requires="v">
                <p:oleObj spid="_x0000_s434203" name="Equation" r:id="rId9" imgW="1028700" imgH="660400" progId="Equation.3">
                  <p:embed/>
                </p:oleObj>
              </mc:Choice>
              <mc:Fallback>
                <p:oleObj name="Equation" r:id="rId9" imgW="1028700" imgH="660400" progId="Equation.3">
                  <p:embed/>
                  <p:pic>
                    <p:nvPicPr>
                      <p:cNvPr id="0" name="Object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0238" y="2638108"/>
                        <a:ext cx="1233488"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1909" name="Object 4"/>
          <p:cNvGraphicFramePr>
            <a:graphicFrameLocks noChangeAspect="1"/>
          </p:cNvGraphicFramePr>
          <p:nvPr>
            <p:extLst>
              <p:ext uri="{D42A27DB-BD31-4B8C-83A1-F6EECF244321}">
                <p14:modId xmlns:p14="http://schemas.microsoft.com/office/powerpoint/2010/main" val="2224121650"/>
              </p:ext>
            </p:extLst>
          </p:nvPr>
        </p:nvGraphicFramePr>
        <p:xfrm>
          <a:off x="627698" y="3773170"/>
          <a:ext cx="1797050" cy="900113"/>
        </p:xfrm>
        <a:graphic>
          <a:graphicData uri="http://schemas.openxmlformats.org/presentationml/2006/ole">
            <mc:AlternateContent xmlns:mc="http://schemas.openxmlformats.org/markup-compatibility/2006">
              <mc:Choice xmlns:v="urn:schemas-microsoft-com:vml" Requires="v">
                <p:oleObj spid="_x0000_s434204" name="Equation" r:id="rId11" imgW="1498600" imgH="749300" progId="Equation.3">
                  <p:embed/>
                </p:oleObj>
              </mc:Choice>
              <mc:Fallback>
                <p:oleObj name="Equation" r:id="rId11" imgW="1498600" imgH="749300" progId="Equation.3">
                  <p:embed/>
                  <p:pic>
                    <p:nvPicPr>
                      <p:cNvPr id="0" name="Object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7698" y="3773170"/>
                        <a:ext cx="179705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1910" name="Object 5"/>
          <p:cNvGraphicFramePr>
            <a:graphicFrameLocks noChangeAspect="1"/>
          </p:cNvGraphicFramePr>
          <p:nvPr>
            <p:extLst>
              <p:ext uri="{D42A27DB-BD31-4B8C-83A1-F6EECF244321}">
                <p14:modId xmlns:p14="http://schemas.microsoft.com/office/powerpoint/2010/main" val="2257810361"/>
              </p:ext>
            </p:extLst>
          </p:nvPr>
        </p:nvGraphicFramePr>
        <p:xfrm>
          <a:off x="4673600" y="4855210"/>
          <a:ext cx="1601788" cy="1401762"/>
        </p:xfrm>
        <a:graphic>
          <a:graphicData uri="http://schemas.openxmlformats.org/presentationml/2006/ole">
            <mc:AlternateContent xmlns:mc="http://schemas.openxmlformats.org/markup-compatibility/2006">
              <mc:Choice xmlns:v="urn:schemas-microsoft-com:vml" Requires="v">
                <p:oleObj spid="_x0000_s434205" name="Equation" r:id="rId13" imgW="1333500" imgH="1168400" progId="Equation.3">
                  <p:embed/>
                </p:oleObj>
              </mc:Choice>
              <mc:Fallback>
                <p:oleObj name="Equation" r:id="rId13" imgW="1333500" imgH="1168400" progId="Equation.3">
                  <p:embed/>
                  <p:pic>
                    <p:nvPicPr>
                      <p:cNvPr id="0" name="Object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73600" y="4855210"/>
                        <a:ext cx="1601788"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1911" name="TextBox 7"/>
          <p:cNvSpPr txBox="1">
            <a:spLocks noChangeArrowheads="1"/>
          </p:cNvSpPr>
          <p:nvPr/>
        </p:nvSpPr>
        <p:spPr bwMode="auto">
          <a:xfrm>
            <a:off x="2133600" y="940415"/>
            <a:ext cx="533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i="1" dirty="0">
                <a:latin typeface="Times New Roman" charset="0"/>
                <a:cs typeface="Times New Roman" charset="0"/>
              </a:rPr>
              <a:t>V</a:t>
            </a:r>
            <a:r>
              <a:rPr lang="en-US" sz="1200" i="1" baseline="-25000" dirty="0">
                <a:latin typeface="Times New Roman" charset="0"/>
                <a:cs typeface="Times New Roman" charset="0"/>
              </a:rPr>
              <a:t>G</a:t>
            </a:r>
            <a:r>
              <a:rPr lang="en-US" sz="1200" dirty="0"/>
              <a:t> is ground track vector – GPS-observed speed and angle  </a:t>
            </a:r>
            <a:r>
              <a:rPr lang="en-US" sz="1200" i="1" dirty="0" err="1">
                <a:latin typeface="Times New Roman" charset="0"/>
                <a:cs typeface="Times New Roman" charset="0"/>
              </a:rPr>
              <a:t>η</a:t>
            </a:r>
            <a:endParaRPr lang="en-US" sz="1200" i="1" dirty="0">
              <a:latin typeface="Times New Roman" charset="0"/>
              <a:cs typeface="Times New Roman" charset="0"/>
            </a:endParaRPr>
          </a:p>
          <a:p>
            <a:r>
              <a:rPr lang="en-US" sz="1200" i="1" dirty="0">
                <a:latin typeface="Times New Roman" charset="0"/>
                <a:cs typeface="Times New Roman" charset="0"/>
              </a:rPr>
              <a:t>V</a:t>
            </a:r>
            <a:r>
              <a:rPr lang="en-US" sz="1200" i="1" baseline="-25000" dirty="0">
                <a:latin typeface="Times New Roman" charset="0"/>
                <a:cs typeface="Times New Roman" charset="0"/>
              </a:rPr>
              <a:t>A</a:t>
            </a:r>
            <a:r>
              <a:rPr lang="en-US" sz="1200" dirty="0"/>
              <a:t> is aircraft track vector – TAS and heading </a:t>
            </a:r>
            <a:r>
              <a:rPr lang="en-US" sz="1200" i="1" dirty="0" err="1">
                <a:latin typeface="Times New Roman" charset="0"/>
                <a:cs typeface="Times New Roman" charset="0"/>
              </a:rPr>
              <a:t>ψ</a:t>
            </a:r>
            <a:r>
              <a:rPr lang="en-US" sz="1200" i="1" dirty="0">
                <a:latin typeface="Times New Roman" charset="0"/>
                <a:cs typeface="Times New Roman" charset="0"/>
              </a:rPr>
              <a:t>      </a:t>
            </a:r>
            <a:r>
              <a:rPr lang="en-US" sz="1200" i="1" dirty="0" err="1">
                <a:latin typeface="Times New Roman" charset="0"/>
                <a:cs typeface="Times New Roman" charset="0"/>
              </a:rPr>
              <a:t>ψ</a:t>
            </a:r>
            <a:r>
              <a:rPr lang="en-US" sz="1200" i="1" dirty="0">
                <a:latin typeface="Times New Roman" charset="0"/>
                <a:cs typeface="Times New Roman" charset="0"/>
              </a:rPr>
              <a:t> error &gt;&gt; </a:t>
            </a:r>
            <a:r>
              <a:rPr lang="en-US" sz="1200" i="1" dirty="0" err="1">
                <a:latin typeface="Times New Roman" charset="0"/>
                <a:cs typeface="Times New Roman" charset="0"/>
              </a:rPr>
              <a:t>η</a:t>
            </a:r>
            <a:r>
              <a:rPr lang="en-US" sz="1200" i="1" dirty="0">
                <a:latin typeface="Times New Roman" charset="0"/>
                <a:cs typeface="Times New Roman" charset="0"/>
              </a:rPr>
              <a:t> </a:t>
            </a:r>
            <a:r>
              <a:rPr lang="en-US" sz="1200" i="1" dirty="0" smtClean="0">
                <a:latin typeface="Times New Roman" charset="0"/>
                <a:cs typeface="Times New Roman" charset="0"/>
              </a:rPr>
              <a:t>error</a:t>
            </a:r>
            <a:endParaRPr lang="en-US" sz="1200" i="1" dirty="0">
              <a:latin typeface="Times New Roman" charset="0"/>
              <a:cs typeface="Times New Roman" charset="0"/>
            </a:endParaRPr>
          </a:p>
        </p:txBody>
      </p:sp>
      <p:sp>
        <p:nvSpPr>
          <p:cNvPr id="251912" name="TextBox 8"/>
          <p:cNvSpPr txBox="1">
            <a:spLocks noChangeArrowheads="1"/>
          </p:cNvSpPr>
          <p:nvPr/>
        </p:nvSpPr>
        <p:spPr bwMode="auto">
          <a:xfrm>
            <a:off x="536575" y="1645920"/>
            <a:ext cx="79667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t>O</a:t>
            </a:r>
            <a:r>
              <a:rPr lang="ja-JP" altLang="en-US" sz="1200" dirty="0"/>
              <a:t>’</a:t>
            </a:r>
            <a:r>
              <a:rPr lang="en-US" sz="1200" dirty="0"/>
              <a:t>Carroll (2008</a:t>
            </a:r>
            <a:r>
              <a:rPr lang="en-US" sz="1200" dirty="0" smtClean="0"/>
              <a:t>): Statistical </a:t>
            </a:r>
            <a:r>
              <a:rPr lang="en-US" sz="1200" dirty="0"/>
              <a:t>method to calculate standard deviation of observational error between 3 sources </a:t>
            </a:r>
            <a:r>
              <a:rPr lang="en-US" sz="1200" i="1" dirty="0" err="1">
                <a:latin typeface="Times New Roman" charset="0"/>
                <a:cs typeface="Times New Roman" charset="0"/>
              </a:rPr>
              <a:t>i</a:t>
            </a:r>
            <a:r>
              <a:rPr lang="en-US" sz="1200" i="1" dirty="0">
                <a:latin typeface="Times New Roman" charset="0"/>
                <a:cs typeface="Times New Roman" charset="0"/>
              </a:rPr>
              <a:t>, j, k</a:t>
            </a:r>
          </a:p>
        </p:txBody>
      </p:sp>
      <p:sp>
        <p:nvSpPr>
          <p:cNvPr id="251913" name="TextBox 9"/>
          <p:cNvSpPr txBox="1">
            <a:spLocks noChangeArrowheads="1"/>
          </p:cNvSpPr>
          <p:nvPr/>
        </p:nvSpPr>
        <p:spPr bwMode="auto">
          <a:xfrm>
            <a:off x="2133600" y="2104708"/>
            <a:ext cx="5207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t>Observation </a:t>
            </a:r>
            <a:r>
              <a:rPr lang="en-US" sz="1200" i="1" dirty="0">
                <a:latin typeface="Times New Roman" charset="0"/>
                <a:cs typeface="Times New Roman" charset="0"/>
              </a:rPr>
              <a:t>x</a:t>
            </a:r>
            <a:r>
              <a:rPr lang="en-US" sz="1200" dirty="0"/>
              <a:t>, bias / mean error </a:t>
            </a:r>
            <a:r>
              <a:rPr lang="en-US" sz="1200" i="1" dirty="0">
                <a:latin typeface="Times New Roman" charset="0"/>
                <a:cs typeface="Times New Roman" charset="0"/>
              </a:rPr>
              <a:t>b</a:t>
            </a:r>
            <a:r>
              <a:rPr lang="en-US" sz="1200" dirty="0"/>
              <a:t>, random error </a:t>
            </a:r>
            <a:r>
              <a:rPr lang="en-US" sz="1200" i="1" dirty="0" err="1">
                <a:latin typeface="Times New Roman" charset="0"/>
                <a:cs typeface="Times New Roman" charset="0"/>
              </a:rPr>
              <a:t>ε</a:t>
            </a:r>
            <a:r>
              <a:rPr lang="en-US" sz="1200" dirty="0"/>
              <a:t>, true value of </a:t>
            </a:r>
            <a:r>
              <a:rPr lang="en-US" sz="1200" i="1" dirty="0">
                <a:latin typeface="Times New Roman" charset="0"/>
                <a:cs typeface="Times New Roman" charset="0"/>
              </a:rPr>
              <a:t>x </a:t>
            </a:r>
            <a:r>
              <a:rPr lang="en-US" sz="1200" dirty="0">
                <a:cs typeface="Arial" charset="0"/>
              </a:rPr>
              <a:t>is </a:t>
            </a:r>
            <a:r>
              <a:rPr lang="en-US" sz="1200" dirty="0">
                <a:latin typeface="Times New Roman" charset="0"/>
                <a:cs typeface="Times New Roman" charset="0"/>
              </a:rPr>
              <a:t>(</a:t>
            </a:r>
            <a:r>
              <a:rPr lang="en-US" sz="1200" i="1" dirty="0" err="1">
                <a:latin typeface="Times New Roman" charset="0"/>
                <a:cs typeface="Times New Roman" charset="0"/>
              </a:rPr>
              <a:t>x</a:t>
            </a:r>
            <a:r>
              <a:rPr lang="en-US" sz="1200" i="1" baseline="-25000" dirty="0" err="1">
                <a:latin typeface="Times New Roman" charset="0"/>
                <a:cs typeface="Times New Roman" charset="0"/>
              </a:rPr>
              <a:t>T</a:t>
            </a:r>
            <a:r>
              <a:rPr lang="en-US" sz="1200" dirty="0">
                <a:latin typeface="Times New Roman" charset="0"/>
                <a:cs typeface="Times New Roman" charset="0"/>
              </a:rPr>
              <a:t>)</a:t>
            </a:r>
            <a:endParaRPr lang="en-US" sz="1200" i="1" dirty="0">
              <a:latin typeface="Times New Roman" charset="0"/>
              <a:cs typeface="Times New Roman" charset="0"/>
            </a:endParaRPr>
          </a:p>
        </p:txBody>
      </p:sp>
      <p:sp>
        <p:nvSpPr>
          <p:cNvPr id="251914" name="TextBox 10"/>
          <p:cNvSpPr txBox="1">
            <a:spLocks noChangeArrowheads="1"/>
          </p:cNvSpPr>
          <p:nvPr/>
        </p:nvSpPr>
        <p:spPr bwMode="auto">
          <a:xfrm>
            <a:off x="2133600" y="2760345"/>
            <a:ext cx="64389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Collocated and uncorrelated (assumption) types:</a:t>
            </a:r>
            <a:r>
              <a:rPr lang="en-US" sz="1200" i="1">
                <a:latin typeface="Times New Roman" charset="0"/>
                <a:cs typeface="Times New Roman" charset="0"/>
              </a:rPr>
              <a:t> i </a:t>
            </a:r>
            <a:r>
              <a:rPr lang="en-US" sz="1200"/>
              <a:t>= TAMDAR, </a:t>
            </a:r>
            <a:r>
              <a:rPr lang="en-US" sz="1200" i="1">
                <a:latin typeface="Times New Roman" charset="0"/>
                <a:cs typeface="Times New Roman" charset="0"/>
              </a:rPr>
              <a:t>j</a:t>
            </a:r>
            <a:r>
              <a:rPr lang="en-US" sz="1200"/>
              <a:t> = sondes, </a:t>
            </a:r>
            <a:r>
              <a:rPr lang="en-US" sz="1200" i="1">
                <a:latin typeface="Times New Roman" charset="0"/>
                <a:cs typeface="Times New Roman" charset="0"/>
              </a:rPr>
              <a:t>k </a:t>
            </a:r>
            <a:r>
              <a:rPr lang="en-US" sz="1200"/>
              <a:t>= WRF 6h fcst</a:t>
            </a:r>
          </a:p>
        </p:txBody>
      </p:sp>
      <p:sp>
        <p:nvSpPr>
          <p:cNvPr id="251915" name="TextBox 11"/>
          <p:cNvSpPr txBox="1">
            <a:spLocks noChangeArrowheads="1"/>
          </p:cNvSpPr>
          <p:nvPr/>
        </p:nvSpPr>
        <p:spPr bwMode="auto">
          <a:xfrm>
            <a:off x="2993390" y="4009708"/>
            <a:ext cx="3513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t>Variance of the difference between any two types</a:t>
            </a:r>
          </a:p>
          <a:p>
            <a:r>
              <a:rPr lang="en-US" sz="1200" dirty="0"/>
              <a:t>Standard deviation </a:t>
            </a:r>
            <a:r>
              <a:rPr lang="en-US" sz="1200" i="1" dirty="0" err="1">
                <a:latin typeface="Times New Roman" charset="0"/>
                <a:cs typeface="Times New Roman" charset="0"/>
              </a:rPr>
              <a:t>σ</a:t>
            </a:r>
            <a:r>
              <a:rPr lang="en-US" sz="1200" dirty="0">
                <a:cs typeface="Arial" charset="0"/>
              </a:rPr>
              <a:t>, correlation coefficient </a:t>
            </a:r>
            <a:r>
              <a:rPr lang="en-US" sz="1200" i="1" dirty="0">
                <a:latin typeface="Times New Roman" charset="0"/>
                <a:cs typeface="Times New Roman" charset="0"/>
              </a:rPr>
              <a:t>r</a:t>
            </a:r>
          </a:p>
        </p:txBody>
      </p:sp>
      <p:sp>
        <p:nvSpPr>
          <p:cNvPr id="251916" name="Right Brace 12"/>
          <p:cNvSpPr>
            <a:spLocks/>
          </p:cNvSpPr>
          <p:nvPr/>
        </p:nvSpPr>
        <p:spPr bwMode="auto">
          <a:xfrm>
            <a:off x="2510790" y="3773170"/>
            <a:ext cx="204788" cy="900113"/>
          </a:xfrm>
          <a:prstGeom prst="rightBrace">
            <a:avLst>
              <a:gd name="adj1" fmla="val 8355"/>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sz="1800"/>
          </a:p>
        </p:txBody>
      </p:sp>
      <p:sp>
        <p:nvSpPr>
          <p:cNvPr id="251917" name="TextBox 13"/>
          <p:cNvSpPr txBox="1">
            <a:spLocks noChangeArrowheads="1"/>
          </p:cNvSpPr>
          <p:nvPr/>
        </p:nvSpPr>
        <p:spPr bwMode="auto">
          <a:xfrm>
            <a:off x="1924050" y="5283200"/>
            <a:ext cx="1885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t>Solve equation set to obtain error variance</a:t>
            </a:r>
          </a:p>
        </p:txBody>
      </p:sp>
      <p:sp>
        <p:nvSpPr>
          <p:cNvPr id="251918" name="Freeform 14"/>
          <p:cNvSpPr>
            <a:spLocks/>
          </p:cNvSpPr>
          <p:nvPr/>
        </p:nvSpPr>
        <p:spPr bwMode="auto">
          <a:xfrm>
            <a:off x="1231900" y="4808220"/>
            <a:ext cx="631826" cy="647700"/>
          </a:xfrm>
          <a:custGeom>
            <a:avLst/>
            <a:gdLst>
              <a:gd name="T0" fmla="*/ 0 w 412"/>
              <a:gd name="T1" fmla="*/ 0 h 540"/>
              <a:gd name="T2" fmla="*/ 76 w 412"/>
              <a:gd name="T3" fmla="*/ 368 h 540"/>
              <a:gd name="T4" fmla="*/ 412 w 412"/>
              <a:gd name="T5" fmla="*/ 540 h 540"/>
            </a:gdLst>
            <a:ahLst/>
            <a:cxnLst>
              <a:cxn ang="0">
                <a:pos x="T0" y="T1"/>
              </a:cxn>
              <a:cxn ang="0">
                <a:pos x="T2" y="T3"/>
              </a:cxn>
              <a:cxn ang="0">
                <a:pos x="T4" y="T5"/>
              </a:cxn>
            </a:cxnLst>
            <a:rect l="0" t="0" r="r" b="b"/>
            <a:pathLst>
              <a:path w="412" h="540">
                <a:moveTo>
                  <a:pt x="0" y="0"/>
                </a:moveTo>
                <a:cubicBezTo>
                  <a:pt x="3" y="139"/>
                  <a:pt x="7" y="278"/>
                  <a:pt x="76" y="368"/>
                </a:cubicBezTo>
                <a:cubicBezTo>
                  <a:pt x="145" y="458"/>
                  <a:pt x="278" y="499"/>
                  <a:pt x="412" y="540"/>
                </a:cubicBezTo>
              </a:path>
            </a:pathLst>
          </a:custGeom>
          <a:noFill/>
          <a:ln w="9525">
            <a:solidFill>
              <a:schemeClr val="tx1"/>
            </a:solidFill>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1919" name="Freeform 15"/>
          <p:cNvSpPr>
            <a:spLocks/>
          </p:cNvSpPr>
          <p:nvPr/>
        </p:nvSpPr>
        <p:spPr bwMode="auto">
          <a:xfrm>
            <a:off x="3505200" y="5532120"/>
            <a:ext cx="996950" cy="1588"/>
          </a:xfrm>
          <a:custGeom>
            <a:avLst/>
            <a:gdLst>
              <a:gd name="T0" fmla="*/ 0 w 628"/>
              <a:gd name="T1" fmla="*/ 0 h 1"/>
              <a:gd name="T2" fmla="*/ 312 w 628"/>
              <a:gd name="T3" fmla="*/ 0 h 1"/>
              <a:gd name="T4" fmla="*/ 628 w 628"/>
              <a:gd name="T5" fmla="*/ 0 h 1"/>
            </a:gdLst>
            <a:ahLst/>
            <a:cxnLst>
              <a:cxn ang="0">
                <a:pos x="T0" y="T1"/>
              </a:cxn>
              <a:cxn ang="0">
                <a:pos x="T2" y="T3"/>
              </a:cxn>
              <a:cxn ang="0">
                <a:pos x="T4" y="T5"/>
              </a:cxn>
            </a:cxnLst>
            <a:rect l="0" t="0" r="r" b="b"/>
            <a:pathLst>
              <a:path w="628" h="1">
                <a:moveTo>
                  <a:pt x="0" y="0"/>
                </a:moveTo>
                <a:cubicBezTo>
                  <a:pt x="103" y="0"/>
                  <a:pt x="207" y="0"/>
                  <a:pt x="312" y="0"/>
                </a:cubicBezTo>
                <a:cubicBezTo>
                  <a:pt x="417" y="0"/>
                  <a:pt x="522" y="0"/>
                  <a:pt x="628" y="0"/>
                </a:cubicBezTo>
              </a:path>
            </a:pathLst>
          </a:custGeom>
          <a:noFill/>
          <a:ln w="9525">
            <a:solidFill>
              <a:schemeClr val="tx1"/>
            </a:solidFill>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1920" name="Rectangle 16"/>
          <p:cNvSpPr>
            <a:spLocks noChangeArrowheads="1"/>
          </p:cNvSpPr>
          <p:nvPr/>
        </p:nvSpPr>
        <p:spPr bwMode="auto">
          <a:xfrm>
            <a:off x="593725" y="6525399"/>
            <a:ext cx="718846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600" dirty="0" smtClean="0"/>
              <a:t>O’Carroll</a:t>
            </a:r>
            <a:r>
              <a:rPr lang="en-US" sz="600" dirty="0"/>
              <a:t>, A. G., J. R. Eyre, and R. W. Saunders, 2008: Three-Way Error Analysis between AATSR, AMSR-E, and In Situ Sea Surface Temperature Observations. </a:t>
            </a:r>
            <a:r>
              <a:rPr lang="en-US" sz="600" i="1" dirty="0"/>
              <a:t>J. Atmos. Oceanic Technol</a:t>
            </a:r>
            <a:r>
              <a:rPr lang="en-US" sz="600" dirty="0"/>
              <a:t>., </a:t>
            </a:r>
            <a:r>
              <a:rPr lang="en-US" sz="600" b="1" dirty="0"/>
              <a:t>25</a:t>
            </a:r>
            <a:r>
              <a:rPr lang="en-US" sz="600" dirty="0"/>
              <a:t>, 1197–1207.</a:t>
            </a:r>
          </a:p>
          <a:p>
            <a:r>
              <a:rPr lang="en-US" sz="600" dirty="0" err="1"/>
              <a:t>Gao</a:t>
            </a:r>
            <a:r>
              <a:rPr lang="en-US" sz="600" dirty="0"/>
              <a:t>, F., X. Zhang, N. Jacobs, X.-Y. Huang, X. Zhang, P. Childs, 2011: Estimation of TAMDAR Observational Error and Assimilation Experiments. </a:t>
            </a:r>
            <a:r>
              <a:rPr lang="en-US" sz="600" i="1" dirty="0" err="1"/>
              <a:t>Wea</a:t>
            </a:r>
            <a:r>
              <a:rPr lang="en-US" sz="600" i="1" dirty="0"/>
              <a:t>. Forecasting</a:t>
            </a:r>
            <a:r>
              <a:rPr lang="en-US" sz="600" dirty="0"/>
              <a:t>. Submitting this week</a:t>
            </a:r>
            <a:r>
              <a:rPr lang="en-US" sz="600" dirty="0" smtClean="0"/>
              <a:t>.</a:t>
            </a:r>
            <a:endParaRPr lang="en-US" sz="600" dirty="0"/>
          </a:p>
        </p:txBody>
      </p:sp>
      <p:sp>
        <p:nvSpPr>
          <p:cNvPr id="19" name="Rectangle 9"/>
          <p:cNvSpPr>
            <a:spLocks noChangeArrowheads="1"/>
          </p:cNvSpPr>
          <p:nvPr/>
        </p:nvSpPr>
        <p:spPr bwMode="auto">
          <a:xfrm>
            <a:off x="0" y="20320"/>
            <a:ext cx="9144000" cy="744538"/>
          </a:xfrm>
          <a:prstGeom prst="rect">
            <a:avLst/>
          </a:prstGeom>
          <a:noFill/>
          <a:ln w="15875">
            <a:noFill/>
            <a:miter lim="800000"/>
            <a:headEnd/>
            <a:tailEnd/>
          </a:ln>
        </p:spPr>
        <p:txBody>
          <a:bodyPr anchor="ctr"/>
          <a:lstStyle/>
          <a:p>
            <a:pPr algn="ctr"/>
            <a:r>
              <a:rPr lang="en-US" sz="2000" dirty="0">
                <a:solidFill>
                  <a:schemeClr val="bg1"/>
                </a:solidFill>
              </a:rPr>
              <a:t>Estimation of TAMDAR Observational Error </a:t>
            </a:r>
            <a:endParaRPr lang="en-US" sz="2000" dirty="0" smtClean="0">
              <a:solidFill>
                <a:schemeClr val="bg1"/>
              </a:solidFill>
            </a:endParaRPr>
          </a:p>
          <a:p>
            <a:pPr algn="ctr"/>
            <a:r>
              <a:rPr lang="en-US" sz="1400" dirty="0" smtClean="0">
                <a:solidFill>
                  <a:schemeClr val="bg1"/>
                </a:solidFill>
              </a:rPr>
              <a:t>Error </a:t>
            </a:r>
            <a:r>
              <a:rPr lang="en-US" sz="1400" dirty="0">
                <a:solidFill>
                  <a:schemeClr val="bg1"/>
                </a:solidFill>
              </a:rPr>
              <a:t>analysis for 3-way collocation statistics following O’Carroll et al. (2008) </a:t>
            </a:r>
            <a:endParaRPr lang="en-US" sz="1400" dirty="0" smtClean="0">
              <a:solidFill>
                <a:schemeClr val="bg1"/>
              </a:solidFill>
            </a:endParaRPr>
          </a:p>
        </p:txBody>
      </p:sp>
      <p:cxnSp>
        <p:nvCxnSpPr>
          <p:cNvPr id="3" name="Straight Connector 2"/>
          <p:cNvCxnSpPr/>
          <p:nvPr/>
        </p:nvCxnSpPr>
        <p:spPr bwMode="auto">
          <a:xfrm>
            <a:off x="0" y="1463040"/>
            <a:ext cx="9144000" cy="0"/>
          </a:xfrm>
          <a:prstGeom prst="line">
            <a:avLst/>
          </a:prstGeom>
          <a:solidFill>
            <a:schemeClr val="accent1"/>
          </a:solidFill>
          <a:ln w="9525" cap="flat" cmpd="sng" algn="ctr">
            <a:solidFill>
              <a:schemeClr val="bg1">
                <a:lumMod val="65000"/>
              </a:schemeClr>
            </a:solidFill>
            <a:prstDash val="dash"/>
            <a:round/>
            <a:headEnd type="none" w="med" len="med"/>
            <a:tailEnd type="none" w="med" len="med"/>
          </a:ln>
          <a:effectLst/>
        </p:spPr>
      </p:cxn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02" name="Object 4"/>
          <p:cNvGraphicFramePr>
            <a:graphicFrameLocks noChangeAspect="1"/>
          </p:cNvGraphicFramePr>
          <p:nvPr/>
        </p:nvGraphicFramePr>
        <p:xfrm>
          <a:off x="3748088" y="2416175"/>
          <a:ext cx="3611562" cy="441325"/>
        </p:xfrm>
        <a:graphic>
          <a:graphicData uri="http://schemas.openxmlformats.org/presentationml/2006/ole">
            <mc:AlternateContent xmlns:mc="http://schemas.openxmlformats.org/markup-compatibility/2006">
              <mc:Choice xmlns:v="urn:schemas-microsoft-com:vml" Requires="v">
                <p:oleObj spid="_x0000_s402874" name="Equation" r:id="rId4" imgW="3009900" imgH="368300" progId="Equation.3">
                  <p:embed/>
                </p:oleObj>
              </mc:Choice>
              <mc:Fallback>
                <p:oleObj name="Equation" r:id="rId4" imgW="3009900" imgH="3683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8088" y="2416175"/>
                        <a:ext cx="3611562"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6003" name="Rectangle 3"/>
          <p:cNvSpPr>
            <a:spLocks noChangeArrowheads="1"/>
          </p:cNvSpPr>
          <p:nvPr/>
        </p:nvSpPr>
        <p:spPr bwMode="auto">
          <a:xfrm>
            <a:off x="1158875" y="3949700"/>
            <a:ext cx="3290888" cy="192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800" dirty="0">
                <a:solidFill>
                  <a:srgbClr val="000000"/>
                </a:solidFill>
                <a:latin typeface="Helvetica" charset="0"/>
              </a:rPr>
              <a:t>June</a:t>
            </a:r>
          </a:p>
          <a:p>
            <a:pPr eaLnBrk="0" hangingPunct="0"/>
            <a:r>
              <a:rPr lang="en-US" sz="800" dirty="0">
                <a:solidFill>
                  <a:srgbClr val="000000"/>
                </a:solidFill>
                <a:latin typeface="Helvetica" charset="0"/>
              </a:rPr>
              <a:t>P        T                        RH                     SP                     DIR</a:t>
            </a:r>
          </a:p>
          <a:p>
            <a:pPr eaLnBrk="0" hangingPunct="0"/>
            <a:r>
              <a:rPr lang="en-US" sz="800" dirty="0">
                <a:solidFill>
                  <a:srgbClr val="000000"/>
                </a:solidFill>
                <a:latin typeface="Helvetica" charset="0"/>
              </a:rPr>
              <a:t>1000   0.999977665     9.215063205     1.387843048     20.23052788</a:t>
            </a:r>
          </a:p>
          <a:p>
            <a:pPr eaLnBrk="0" hangingPunct="0"/>
            <a:r>
              <a:rPr lang="en-US" sz="800" dirty="0">
                <a:solidFill>
                  <a:srgbClr val="000000"/>
                </a:solidFill>
                <a:latin typeface="Helvetica" charset="0"/>
              </a:rPr>
              <a:t>850     0.886348035     10.46825217     1.300846774     11.78541599</a:t>
            </a:r>
          </a:p>
          <a:p>
            <a:pPr eaLnBrk="0" hangingPunct="0"/>
            <a:r>
              <a:rPr lang="en-US" sz="800" dirty="0">
                <a:solidFill>
                  <a:srgbClr val="000000"/>
                </a:solidFill>
                <a:latin typeface="Helvetica" charset="0"/>
              </a:rPr>
              <a:t>700     0.482909997     10.48592576     1.513703491     12.75652182</a:t>
            </a:r>
          </a:p>
          <a:p>
            <a:pPr eaLnBrk="0" hangingPunct="0"/>
            <a:r>
              <a:rPr lang="en-US" sz="800" dirty="0">
                <a:solidFill>
                  <a:srgbClr val="000000"/>
                </a:solidFill>
                <a:latin typeface="Helvetica" charset="0"/>
              </a:rPr>
              <a:t>500     0.510779086     10.20071055     2.071206706     19.01977744</a:t>
            </a:r>
          </a:p>
          <a:p>
            <a:pPr eaLnBrk="0" hangingPunct="0"/>
            <a:r>
              <a:rPr lang="en-US" sz="800" dirty="0">
                <a:solidFill>
                  <a:srgbClr val="000000"/>
                </a:solidFill>
                <a:latin typeface="Helvetica" charset="0"/>
              </a:rPr>
              <a:t>400     0.372098132     11.57429938     2.052824675     26.41890618</a:t>
            </a:r>
          </a:p>
          <a:p>
            <a:pPr eaLnBrk="0" hangingPunct="0"/>
            <a:endParaRPr lang="en-US" sz="800" dirty="0">
              <a:solidFill>
                <a:srgbClr val="000000"/>
              </a:solidFill>
              <a:latin typeface="Helvetica" charset="0"/>
            </a:endParaRPr>
          </a:p>
          <a:p>
            <a:pPr eaLnBrk="0" hangingPunct="0"/>
            <a:r>
              <a:rPr lang="en-US" sz="800" dirty="0">
                <a:solidFill>
                  <a:srgbClr val="000000"/>
                </a:solidFill>
                <a:latin typeface="Helvetica" charset="0"/>
              </a:rPr>
              <a:t>January                </a:t>
            </a:r>
          </a:p>
          <a:p>
            <a:pPr eaLnBrk="0" hangingPunct="0"/>
            <a:r>
              <a:rPr lang="en-US" sz="800" dirty="0">
                <a:solidFill>
                  <a:srgbClr val="000000"/>
                </a:solidFill>
                <a:latin typeface="Helvetica" charset="0"/>
              </a:rPr>
              <a:t>P        T                        RH                     SP                     DIR</a:t>
            </a:r>
          </a:p>
          <a:p>
            <a:pPr eaLnBrk="0" hangingPunct="0"/>
            <a:r>
              <a:rPr lang="en-US" sz="800" dirty="0">
                <a:solidFill>
                  <a:srgbClr val="000000"/>
                </a:solidFill>
                <a:latin typeface="Helvetica" charset="0"/>
              </a:rPr>
              <a:t>1000   1.133783859     9.165983629     0.961545423     15.14730918</a:t>
            </a:r>
          </a:p>
          <a:p>
            <a:pPr eaLnBrk="0" hangingPunct="0"/>
            <a:r>
              <a:rPr lang="en-US" sz="800" dirty="0">
                <a:solidFill>
                  <a:srgbClr val="000000"/>
                </a:solidFill>
                <a:latin typeface="Helvetica" charset="0"/>
              </a:rPr>
              <a:t>850     0.984297272     10.64437939     1.012268383     *</a:t>
            </a:r>
          </a:p>
          <a:p>
            <a:pPr eaLnBrk="0" hangingPunct="0"/>
            <a:r>
              <a:rPr lang="en-US" sz="800" dirty="0">
                <a:solidFill>
                  <a:srgbClr val="000000"/>
                </a:solidFill>
                <a:latin typeface="Helvetica" charset="0"/>
              </a:rPr>
              <a:t>700     0.459417163     9.051897317     1.472582874     7.642665685</a:t>
            </a:r>
          </a:p>
          <a:p>
            <a:pPr eaLnBrk="0" hangingPunct="0"/>
            <a:r>
              <a:rPr lang="en-US" sz="800" dirty="0">
                <a:solidFill>
                  <a:srgbClr val="000000"/>
                </a:solidFill>
                <a:latin typeface="Helvetica" charset="0"/>
              </a:rPr>
              <a:t>500     0.203793045     10.88275753     1.809059409     *</a:t>
            </a:r>
          </a:p>
          <a:p>
            <a:pPr eaLnBrk="0" hangingPunct="0"/>
            <a:r>
              <a:rPr lang="en-US" sz="800" dirty="0">
                <a:solidFill>
                  <a:srgbClr val="000000"/>
                </a:solidFill>
                <a:latin typeface="Helvetica" charset="0"/>
              </a:rPr>
              <a:t>400     0.094622546     12.32461919     2.251329752     *</a:t>
            </a:r>
          </a:p>
        </p:txBody>
      </p:sp>
      <p:graphicFrame>
        <p:nvGraphicFramePr>
          <p:cNvPr id="256004" name="Object 5"/>
          <p:cNvGraphicFramePr>
            <a:graphicFrameLocks noChangeAspect="1"/>
          </p:cNvGraphicFramePr>
          <p:nvPr/>
        </p:nvGraphicFramePr>
        <p:xfrm>
          <a:off x="1631950" y="1281113"/>
          <a:ext cx="1601788" cy="1401762"/>
        </p:xfrm>
        <a:graphic>
          <a:graphicData uri="http://schemas.openxmlformats.org/presentationml/2006/ole">
            <mc:AlternateContent xmlns:mc="http://schemas.openxmlformats.org/markup-compatibility/2006">
              <mc:Choice xmlns:v="urn:schemas-microsoft-com:vml" Requires="v">
                <p:oleObj spid="_x0000_s402875" name="Equation" r:id="rId6" imgW="1333500" imgH="1168400" progId="Equation.3">
                  <p:embed/>
                </p:oleObj>
              </mc:Choice>
              <mc:Fallback>
                <p:oleObj name="Equation" r:id="rId6" imgW="1333500" imgH="1168400" progId="Equation.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31950" y="1281113"/>
                        <a:ext cx="1601788"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6005" name="Rectangle 5"/>
          <p:cNvSpPr>
            <a:spLocks noChangeArrowheads="1"/>
          </p:cNvSpPr>
          <p:nvPr/>
        </p:nvSpPr>
        <p:spPr bwMode="auto">
          <a:xfrm>
            <a:off x="727075" y="844550"/>
            <a:ext cx="57753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t>If we include variance of representativeness error          , which is always present…</a:t>
            </a:r>
          </a:p>
        </p:txBody>
      </p:sp>
      <p:sp>
        <p:nvSpPr>
          <p:cNvPr id="256006" name="Rectangle 6"/>
          <p:cNvSpPr>
            <a:spLocks noChangeArrowheads="1"/>
          </p:cNvSpPr>
          <p:nvPr/>
        </p:nvSpPr>
        <p:spPr bwMode="auto">
          <a:xfrm>
            <a:off x="701675" y="1384300"/>
            <a:ext cx="8270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dirty="0"/>
              <a:t>TAMDAR</a:t>
            </a:r>
          </a:p>
        </p:txBody>
      </p:sp>
      <p:sp>
        <p:nvSpPr>
          <p:cNvPr id="256007" name="Rectangle 7"/>
          <p:cNvSpPr>
            <a:spLocks noChangeArrowheads="1"/>
          </p:cNvSpPr>
          <p:nvPr/>
        </p:nvSpPr>
        <p:spPr bwMode="auto">
          <a:xfrm>
            <a:off x="720725" y="1860550"/>
            <a:ext cx="6159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t>RAOB</a:t>
            </a:r>
          </a:p>
        </p:txBody>
      </p:sp>
      <p:sp>
        <p:nvSpPr>
          <p:cNvPr id="256008" name="Rectangle 8"/>
          <p:cNvSpPr>
            <a:spLocks noChangeArrowheads="1"/>
          </p:cNvSpPr>
          <p:nvPr/>
        </p:nvSpPr>
        <p:spPr bwMode="auto">
          <a:xfrm>
            <a:off x="727075" y="2349500"/>
            <a:ext cx="7937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t>WRF 6-h</a:t>
            </a:r>
          </a:p>
        </p:txBody>
      </p:sp>
      <p:sp>
        <p:nvSpPr>
          <p:cNvPr id="256009" name="Rectangle 9"/>
          <p:cNvSpPr>
            <a:spLocks noChangeArrowheads="1"/>
          </p:cNvSpPr>
          <p:nvPr/>
        </p:nvSpPr>
        <p:spPr bwMode="auto">
          <a:xfrm>
            <a:off x="3673475" y="1295400"/>
            <a:ext cx="50736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000"/>
              <a:t>Collocation match cond: Time = 1 h, Vertical = 25 m</a:t>
            </a:r>
          </a:p>
          <a:p>
            <a:r>
              <a:rPr lang="en-US" sz="1000"/>
              <a:t>Horizontal: 10 km below 775 hPa, 20 km 775 - 450 hPa, 30 km above 450 hPa</a:t>
            </a:r>
            <a:endParaRPr lang="en-US" sz="1200"/>
          </a:p>
        </p:txBody>
      </p:sp>
      <p:sp>
        <p:nvSpPr>
          <p:cNvPr id="256010" name="Rectangle 10"/>
          <p:cNvSpPr>
            <a:spLocks noChangeArrowheads="1"/>
          </p:cNvSpPr>
          <p:nvPr/>
        </p:nvSpPr>
        <p:spPr bwMode="auto">
          <a:xfrm>
            <a:off x="3673475" y="1898650"/>
            <a:ext cx="24114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t>Assumption (if match cond. met):</a:t>
            </a:r>
          </a:p>
        </p:txBody>
      </p:sp>
      <p:graphicFrame>
        <p:nvGraphicFramePr>
          <p:cNvPr id="256011" name="Object 5"/>
          <p:cNvGraphicFramePr>
            <a:graphicFrameLocks noChangeAspect="1"/>
          </p:cNvGraphicFramePr>
          <p:nvPr/>
        </p:nvGraphicFramePr>
        <p:xfrm>
          <a:off x="6075363" y="1901825"/>
          <a:ext cx="2443162" cy="274638"/>
        </p:xfrm>
        <a:graphic>
          <a:graphicData uri="http://schemas.openxmlformats.org/presentationml/2006/ole">
            <mc:AlternateContent xmlns:mc="http://schemas.openxmlformats.org/markup-compatibility/2006">
              <mc:Choice xmlns:v="urn:schemas-microsoft-com:vml" Requires="v">
                <p:oleObj spid="_x0000_s402876" name="Equation" r:id="rId8" imgW="2032000" imgH="228600" progId="Equation.3">
                  <p:embed/>
                </p:oleObj>
              </mc:Choice>
              <mc:Fallback>
                <p:oleObj name="Equation" r:id="rId8" imgW="2032000" imgH="228600" progId="Equation.3">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75363" y="1901825"/>
                        <a:ext cx="24431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6012" name="Object 5"/>
          <p:cNvGraphicFramePr>
            <a:graphicFrameLocks noChangeAspect="1"/>
          </p:cNvGraphicFramePr>
          <p:nvPr/>
        </p:nvGraphicFramePr>
        <p:xfrm>
          <a:off x="4191000" y="849313"/>
          <a:ext cx="382588" cy="244475"/>
        </p:xfrm>
        <a:graphic>
          <a:graphicData uri="http://schemas.openxmlformats.org/presentationml/2006/ole">
            <mc:AlternateContent xmlns:mc="http://schemas.openxmlformats.org/markup-compatibility/2006">
              <mc:Choice xmlns:v="urn:schemas-microsoft-com:vml" Requires="v">
                <p:oleObj spid="_x0000_s402877" name="Equation" r:id="rId10" imgW="317500" imgH="203200" progId="Equation.3">
                  <p:embed/>
                </p:oleObj>
              </mc:Choice>
              <mc:Fallback>
                <p:oleObj name="Equation" r:id="rId10" imgW="317500" imgH="203200" progId="Equation.3">
                  <p:embed/>
                  <p:pic>
                    <p:nvPicPr>
                      <p:cNvPr id="0"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91000" y="849313"/>
                        <a:ext cx="3825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 name="Group 1"/>
          <p:cNvGrpSpPr/>
          <p:nvPr/>
        </p:nvGrpSpPr>
        <p:grpSpPr>
          <a:xfrm>
            <a:off x="5441950" y="2520950"/>
            <a:ext cx="1555750" cy="266700"/>
            <a:chOff x="5441950" y="2520950"/>
            <a:chExt cx="1555750" cy="266700"/>
          </a:xfrm>
        </p:grpSpPr>
        <p:sp>
          <p:nvSpPr>
            <p:cNvPr id="256013" name="Line 13"/>
            <p:cNvSpPr>
              <a:spLocks noChangeShapeType="1"/>
            </p:cNvSpPr>
            <p:nvPr/>
          </p:nvSpPr>
          <p:spPr bwMode="auto">
            <a:xfrm flipV="1">
              <a:off x="6159500" y="2527300"/>
              <a:ext cx="190500" cy="26035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6014" name="Line 14"/>
            <p:cNvSpPr>
              <a:spLocks noChangeShapeType="1"/>
            </p:cNvSpPr>
            <p:nvPr/>
          </p:nvSpPr>
          <p:spPr bwMode="auto">
            <a:xfrm flipH="1" flipV="1">
              <a:off x="6140450" y="2527300"/>
              <a:ext cx="234950" cy="26035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6015" name="Line 15"/>
            <p:cNvSpPr>
              <a:spLocks noChangeShapeType="1"/>
            </p:cNvSpPr>
            <p:nvPr/>
          </p:nvSpPr>
          <p:spPr bwMode="auto">
            <a:xfrm flipV="1">
              <a:off x="6781800" y="2520950"/>
              <a:ext cx="190500" cy="26035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6016" name="Line 16"/>
            <p:cNvSpPr>
              <a:spLocks noChangeShapeType="1"/>
            </p:cNvSpPr>
            <p:nvPr/>
          </p:nvSpPr>
          <p:spPr bwMode="auto">
            <a:xfrm flipH="1" flipV="1">
              <a:off x="6762750" y="2520950"/>
              <a:ext cx="234950" cy="26035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6017" name="Line 17"/>
            <p:cNvSpPr>
              <a:spLocks noChangeShapeType="1"/>
            </p:cNvSpPr>
            <p:nvPr/>
          </p:nvSpPr>
          <p:spPr bwMode="auto">
            <a:xfrm flipV="1">
              <a:off x="5461000" y="2520950"/>
              <a:ext cx="190500" cy="260350"/>
            </a:xfrm>
            <a:prstGeom prst="line">
              <a:avLst/>
            </a:prstGeom>
            <a:noFill/>
            <a:ln w="95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6018" name="Line 18"/>
            <p:cNvSpPr>
              <a:spLocks noChangeShapeType="1"/>
            </p:cNvSpPr>
            <p:nvPr/>
          </p:nvSpPr>
          <p:spPr bwMode="auto">
            <a:xfrm flipH="1" flipV="1">
              <a:off x="5441950" y="2520950"/>
              <a:ext cx="234950" cy="260350"/>
            </a:xfrm>
            <a:prstGeom prst="line">
              <a:avLst/>
            </a:prstGeom>
            <a:noFill/>
            <a:ln w="95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4" name="Group 3"/>
          <p:cNvGrpSpPr/>
          <p:nvPr/>
        </p:nvGrpSpPr>
        <p:grpSpPr>
          <a:xfrm>
            <a:off x="3686175" y="3022600"/>
            <a:ext cx="4860925" cy="500063"/>
            <a:chOff x="3686175" y="3022600"/>
            <a:chExt cx="4860925" cy="500063"/>
          </a:xfrm>
        </p:grpSpPr>
        <p:sp>
          <p:nvSpPr>
            <p:cNvPr id="256019" name="Rectangle 19"/>
            <p:cNvSpPr>
              <a:spLocks noChangeArrowheads="1"/>
            </p:cNvSpPr>
            <p:nvPr/>
          </p:nvSpPr>
          <p:spPr bwMode="auto">
            <a:xfrm>
              <a:off x="3686175" y="3022600"/>
              <a:ext cx="4860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dirty="0"/>
                <a:t>So, this method provides an upper bound for TAMDAR error because</a:t>
              </a:r>
            </a:p>
            <a:p>
              <a:r>
                <a:rPr lang="en-US" sz="1200" dirty="0"/>
                <a:t>             is very small, but still present.</a:t>
              </a:r>
            </a:p>
          </p:txBody>
        </p:sp>
        <p:graphicFrame>
          <p:nvGraphicFramePr>
            <p:cNvPr id="256020" name="Object 5"/>
            <p:cNvGraphicFramePr>
              <a:graphicFrameLocks noChangeAspect="1"/>
            </p:cNvGraphicFramePr>
            <p:nvPr>
              <p:extLst>
                <p:ext uri="{D42A27DB-BD31-4B8C-83A1-F6EECF244321}">
                  <p14:modId xmlns:p14="http://schemas.microsoft.com/office/powerpoint/2010/main" val="1351722987"/>
                </p:ext>
              </p:extLst>
            </p:nvPr>
          </p:nvGraphicFramePr>
          <p:xfrm>
            <a:off x="3767138" y="3248025"/>
            <a:ext cx="519112" cy="274638"/>
          </p:xfrm>
          <a:graphic>
            <a:graphicData uri="http://schemas.openxmlformats.org/presentationml/2006/ole">
              <mc:AlternateContent xmlns:mc="http://schemas.openxmlformats.org/markup-compatibility/2006">
                <mc:Choice xmlns:v="urn:schemas-microsoft-com:vml" Requires="v">
                  <p:oleObj spid="_x0000_s402878" name="Equation" r:id="rId12" imgW="431800" imgH="228600" progId="Equation.3">
                    <p:embed/>
                  </p:oleObj>
                </mc:Choice>
                <mc:Fallback>
                  <p:oleObj name="Equation" r:id="rId12" imgW="431800" imgH="228600" progId="Equation.3">
                    <p:embed/>
                    <p:pic>
                      <p:nvPicPr>
                        <p:cNvPr id="0" name="Object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67138" y="3248025"/>
                          <a:ext cx="5191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256021" name="Rectangle 21"/>
          <p:cNvSpPr>
            <a:spLocks noChangeArrowheads="1"/>
          </p:cNvSpPr>
          <p:nvPr/>
        </p:nvSpPr>
        <p:spPr bwMode="auto">
          <a:xfrm>
            <a:off x="746125" y="3543300"/>
            <a:ext cx="20732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dirty="0"/>
              <a:t>…but what about WRF 6-h?</a:t>
            </a:r>
          </a:p>
        </p:txBody>
      </p:sp>
      <p:graphicFrame>
        <p:nvGraphicFramePr>
          <p:cNvPr id="256022" name="Object 5"/>
          <p:cNvGraphicFramePr>
            <a:graphicFrameLocks noChangeAspect="1"/>
          </p:cNvGraphicFramePr>
          <p:nvPr/>
        </p:nvGraphicFramePr>
        <p:xfrm>
          <a:off x="693738" y="4827588"/>
          <a:ext cx="214312" cy="214312"/>
        </p:xfrm>
        <a:graphic>
          <a:graphicData uri="http://schemas.openxmlformats.org/presentationml/2006/ole">
            <mc:AlternateContent xmlns:mc="http://schemas.openxmlformats.org/markup-compatibility/2006">
              <mc:Choice xmlns:v="urn:schemas-microsoft-com:vml" Requires="v">
                <p:oleObj spid="_x0000_s402879" name="Equation" r:id="rId14" imgW="177800" imgH="177800" progId="Equation.3">
                  <p:embed/>
                </p:oleObj>
              </mc:Choice>
              <mc:Fallback>
                <p:oleObj name="Equation" r:id="rId14" imgW="177800" imgH="177800" progId="Equation.3">
                  <p:embed/>
                  <p:pic>
                    <p:nvPicPr>
                      <p:cNvPr id="0" name="Object 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93738" y="4827588"/>
                        <a:ext cx="214312"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6023" name="AutoShape 23"/>
          <p:cNvSpPr>
            <a:spLocks/>
          </p:cNvSpPr>
          <p:nvPr/>
        </p:nvSpPr>
        <p:spPr bwMode="auto">
          <a:xfrm>
            <a:off x="996950" y="4171950"/>
            <a:ext cx="146050" cy="1631950"/>
          </a:xfrm>
          <a:prstGeom prst="leftBrace">
            <a:avLst>
              <a:gd name="adj1" fmla="val 93116"/>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6024" name="Freeform 24"/>
          <p:cNvSpPr>
            <a:spLocks/>
          </p:cNvSpPr>
          <p:nvPr/>
        </p:nvSpPr>
        <p:spPr bwMode="auto">
          <a:xfrm>
            <a:off x="161925" y="2609850"/>
            <a:ext cx="1489075" cy="2241550"/>
          </a:xfrm>
          <a:custGeom>
            <a:avLst/>
            <a:gdLst>
              <a:gd name="T0" fmla="*/ 938 w 938"/>
              <a:gd name="T1" fmla="*/ 0 h 1412"/>
              <a:gd name="T2" fmla="*/ 106 w 938"/>
              <a:gd name="T3" fmla="*/ 936 h 1412"/>
              <a:gd name="T4" fmla="*/ 302 w 938"/>
              <a:gd name="T5" fmla="*/ 1412 h 1412"/>
            </a:gdLst>
            <a:ahLst/>
            <a:cxnLst>
              <a:cxn ang="0">
                <a:pos x="T0" y="T1"/>
              </a:cxn>
              <a:cxn ang="0">
                <a:pos x="T2" y="T3"/>
              </a:cxn>
              <a:cxn ang="0">
                <a:pos x="T4" y="T5"/>
              </a:cxn>
            </a:cxnLst>
            <a:rect l="0" t="0" r="r" b="b"/>
            <a:pathLst>
              <a:path w="938" h="1412">
                <a:moveTo>
                  <a:pt x="938" y="0"/>
                </a:moveTo>
                <a:cubicBezTo>
                  <a:pt x="575" y="350"/>
                  <a:pt x="212" y="701"/>
                  <a:pt x="106" y="936"/>
                </a:cubicBezTo>
                <a:cubicBezTo>
                  <a:pt x="0" y="1171"/>
                  <a:pt x="151" y="1291"/>
                  <a:pt x="302" y="1412"/>
                </a:cubicBezTo>
              </a:path>
            </a:pathLst>
          </a:custGeom>
          <a:noFill/>
          <a:ln w="9525">
            <a:solidFill>
              <a:schemeClr val="tx1"/>
            </a:solidFill>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3" name="Group 2"/>
          <p:cNvGrpSpPr/>
          <p:nvPr/>
        </p:nvGrpSpPr>
        <p:grpSpPr>
          <a:xfrm>
            <a:off x="3594100" y="4883150"/>
            <a:ext cx="4468813" cy="996950"/>
            <a:chOff x="3594100" y="4883150"/>
            <a:chExt cx="4468813" cy="996950"/>
          </a:xfrm>
        </p:grpSpPr>
        <p:sp>
          <p:nvSpPr>
            <p:cNvPr id="256025" name="Oval 25"/>
            <p:cNvSpPr>
              <a:spLocks noChangeArrowheads="1"/>
            </p:cNvSpPr>
            <p:nvPr/>
          </p:nvSpPr>
          <p:spPr bwMode="auto">
            <a:xfrm>
              <a:off x="3594100" y="5232400"/>
              <a:ext cx="800100" cy="647700"/>
            </a:xfrm>
            <a:prstGeom prst="ellipse">
              <a:avLst/>
            </a:prstGeom>
            <a:noFill/>
            <a:ln w="9525">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6026" name="Rectangle 26"/>
            <p:cNvSpPr>
              <a:spLocks noChangeArrowheads="1"/>
            </p:cNvSpPr>
            <p:nvPr/>
          </p:nvSpPr>
          <p:spPr bwMode="auto">
            <a:xfrm>
              <a:off x="4371975" y="5386388"/>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a:solidFill>
                    <a:srgbClr val="FF00FF"/>
                  </a:solidFill>
                </a:rPr>
                <a:t>?</a:t>
              </a:r>
            </a:p>
          </p:txBody>
        </p:sp>
        <p:sp>
          <p:nvSpPr>
            <p:cNvPr id="256027" name="Rectangle 27"/>
            <p:cNvSpPr>
              <a:spLocks noChangeArrowheads="1"/>
            </p:cNvSpPr>
            <p:nvPr/>
          </p:nvSpPr>
          <p:spPr bwMode="auto">
            <a:xfrm>
              <a:off x="5108575" y="4883150"/>
              <a:ext cx="29543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solidFill>
                    <a:srgbClr val="FF00FF"/>
                  </a:solidFill>
                </a:rPr>
                <a:t>Is it really possible that                           ?</a:t>
              </a:r>
            </a:p>
          </p:txBody>
        </p:sp>
        <p:graphicFrame>
          <p:nvGraphicFramePr>
            <p:cNvPr id="256028" name="Object 5"/>
            <p:cNvGraphicFramePr>
              <a:graphicFrameLocks noChangeAspect="1"/>
            </p:cNvGraphicFramePr>
            <p:nvPr>
              <p:extLst>
                <p:ext uri="{D42A27DB-BD31-4B8C-83A1-F6EECF244321}">
                  <p14:modId xmlns:p14="http://schemas.microsoft.com/office/powerpoint/2010/main" val="617239034"/>
                </p:ext>
              </p:extLst>
            </p:nvPr>
          </p:nvGraphicFramePr>
          <p:xfrm>
            <a:off x="6853238" y="4926013"/>
            <a:ext cx="976312" cy="244475"/>
          </p:xfrm>
          <a:graphic>
            <a:graphicData uri="http://schemas.openxmlformats.org/presentationml/2006/ole">
              <mc:AlternateContent xmlns:mc="http://schemas.openxmlformats.org/markup-compatibility/2006">
                <mc:Choice xmlns:v="urn:schemas-microsoft-com:vml" Requires="v">
                  <p:oleObj spid="_x0000_s402880" name="Equation" r:id="rId16" imgW="812800" imgH="203200" progId="Equation.3">
                    <p:embed/>
                  </p:oleObj>
                </mc:Choice>
                <mc:Fallback>
                  <p:oleObj name="Equation" r:id="rId16" imgW="812800" imgH="203200" progId="Equation.3">
                    <p:embed/>
                    <p:pic>
                      <p:nvPicPr>
                        <p:cNvPr id="0" name="Object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853238" y="4926013"/>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pic>
        <p:nvPicPr>
          <p:cNvPr id="29" name="Picture 28"/>
          <p:cNvPicPr>
            <a:picLocks noChangeAspect="1" noChangeArrowheads="1"/>
          </p:cNvPicPr>
          <p:nvPr/>
        </p:nvPicPr>
        <p:blipFill>
          <a:blip r:embed="rId18">
            <a:extLst>
              <a:ext uri="{28A0092B-C50C-407E-A947-70E740481C1C}">
                <a14:useLocalDpi xmlns:a14="http://schemas.microsoft.com/office/drawing/2010/main" val="0"/>
              </a:ext>
            </a:extLst>
          </a:blip>
          <a:srcRect b="75000"/>
          <a:stretch>
            <a:fillRect/>
          </a:stretch>
        </p:blipFill>
        <p:spPr bwMode="auto">
          <a:xfrm>
            <a:off x="0" y="0"/>
            <a:ext cx="9144000" cy="80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9"/>
          <p:cNvSpPr>
            <a:spLocks noChangeArrowheads="1"/>
          </p:cNvSpPr>
          <p:nvPr/>
        </p:nvSpPr>
        <p:spPr bwMode="auto">
          <a:xfrm>
            <a:off x="0" y="20320"/>
            <a:ext cx="9144000" cy="744538"/>
          </a:xfrm>
          <a:prstGeom prst="rect">
            <a:avLst/>
          </a:prstGeom>
          <a:noFill/>
          <a:ln w="15875">
            <a:noFill/>
            <a:miter lim="800000"/>
            <a:headEnd/>
            <a:tailEnd/>
          </a:ln>
        </p:spPr>
        <p:txBody>
          <a:bodyPr anchor="ctr"/>
          <a:lstStyle/>
          <a:p>
            <a:pPr algn="ctr"/>
            <a:r>
              <a:rPr lang="en-US" sz="2000" dirty="0">
                <a:solidFill>
                  <a:schemeClr val="bg1"/>
                </a:solidFill>
              </a:rPr>
              <a:t>Estimation of TAMDAR Observational Error </a:t>
            </a:r>
            <a:endParaRPr lang="en-US" sz="2000" dirty="0" smtClean="0">
              <a:solidFill>
                <a:schemeClr val="bg1"/>
              </a:solidFill>
            </a:endParaRPr>
          </a:p>
          <a:p>
            <a:pPr algn="ctr"/>
            <a:r>
              <a:rPr lang="en-US" sz="1400" dirty="0" smtClean="0">
                <a:solidFill>
                  <a:schemeClr val="bg1"/>
                </a:solidFill>
              </a:rPr>
              <a:t>Error </a:t>
            </a:r>
            <a:r>
              <a:rPr lang="en-US" sz="1400" dirty="0">
                <a:solidFill>
                  <a:schemeClr val="bg1"/>
                </a:solidFill>
              </a:rPr>
              <a:t>analysis for 3-way collocation statistics following O’Carroll et al. (2008) </a:t>
            </a:r>
            <a:endParaRPr lang="en-US" sz="1400" dirty="0" smtClean="0">
              <a:solidFill>
                <a:schemeClr val="bg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60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60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600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60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60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3" grpId="0"/>
      <p:bldP spid="256021" grpId="0"/>
      <p:bldP spid="256023" grpId="0" animBg="1"/>
      <p:bldP spid="25602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280" y="558800"/>
            <a:ext cx="8507257" cy="5693867"/>
          </a:xfrm>
          <a:prstGeom prst="rect">
            <a:avLst/>
          </a:prstGeom>
          <a:noFill/>
        </p:spPr>
        <p:txBody>
          <a:bodyPr wrap="none" rtlCol="0">
            <a:spAutoFit/>
          </a:bodyPr>
          <a:lstStyle/>
          <a:p>
            <a:r>
              <a:rPr lang="en-US" sz="1600" b="1" dirty="0" smtClean="0"/>
              <a:t>To drift, or not to drift…</a:t>
            </a:r>
          </a:p>
          <a:p>
            <a:endParaRPr lang="en-US" sz="1600" dirty="0"/>
          </a:p>
          <a:p>
            <a:r>
              <a:rPr lang="en-US" sz="1600" dirty="0" smtClean="0"/>
              <a:t>GTS </a:t>
            </a:r>
            <a:r>
              <a:rPr lang="en-US" sz="1600" dirty="0"/>
              <a:t>NCEP </a:t>
            </a:r>
            <a:r>
              <a:rPr lang="en-US" sz="1600" dirty="0" err="1"/>
              <a:t>prepbufr</a:t>
            </a:r>
            <a:r>
              <a:rPr lang="en-US" sz="1600" dirty="0"/>
              <a:t> </a:t>
            </a:r>
            <a:r>
              <a:rPr lang="en-US" sz="1600" dirty="0" err="1" smtClean="0"/>
              <a:t>obs</a:t>
            </a:r>
            <a:r>
              <a:rPr lang="en-US" sz="1600" dirty="0" smtClean="0"/>
              <a:t> has drift (so it appears to me?)</a:t>
            </a:r>
          </a:p>
          <a:p>
            <a:endParaRPr lang="en-US" sz="1600" dirty="0"/>
          </a:p>
          <a:p>
            <a:r>
              <a:rPr lang="en-US" sz="1600" dirty="0" smtClean="0"/>
              <a:t>MADIS does not (at least on our feed)</a:t>
            </a:r>
          </a:p>
          <a:p>
            <a:endParaRPr lang="en-US" sz="1600" dirty="0"/>
          </a:p>
          <a:p>
            <a:r>
              <a:rPr lang="en-US" sz="1600" dirty="0" smtClean="0"/>
              <a:t>In some of our WRFDA, we use the </a:t>
            </a:r>
            <a:r>
              <a:rPr lang="en-US" sz="1600" dirty="0" err="1" smtClean="0"/>
              <a:t>prepbufr</a:t>
            </a:r>
            <a:r>
              <a:rPr lang="en-US" sz="1600" dirty="0" smtClean="0"/>
              <a:t>, but in RTFDDA, we use MADIS</a:t>
            </a:r>
          </a:p>
          <a:p>
            <a:endParaRPr lang="en-US" sz="1600" dirty="0" smtClean="0"/>
          </a:p>
          <a:p>
            <a:r>
              <a:rPr lang="en-US" sz="1600" dirty="0" smtClean="0"/>
              <a:t>Some of this data is tagged 00/12Z and some is tagged 11/23Z (mainly </a:t>
            </a:r>
            <a:r>
              <a:rPr lang="en-US" sz="1600" dirty="0"/>
              <a:t>E</a:t>
            </a:r>
            <a:r>
              <a:rPr lang="en-US" sz="1600" dirty="0" smtClean="0"/>
              <a:t>urope and China)?</a:t>
            </a:r>
          </a:p>
          <a:p>
            <a:endParaRPr lang="en-US" sz="1600" dirty="0"/>
          </a:p>
          <a:p>
            <a:r>
              <a:rPr lang="en-US" sz="1200" dirty="0" smtClean="0"/>
              <a:t>Unless we have the exact time of launch, how much does applying a drift with constant 5m/s ascent rate mean?</a:t>
            </a:r>
          </a:p>
          <a:p>
            <a:endParaRPr lang="en-US" sz="1600" dirty="0" smtClean="0"/>
          </a:p>
          <a:p>
            <a:endParaRPr lang="en-US" sz="1600" dirty="0"/>
          </a:p>
          <a:p>
            <a:r>
              <a:rPr lang="en-US" sz="1600" dirty="0" smtClean="0"/>
              <a:t>RT-FDDA:</a:t>
            </a:r>
            <a:endParaRPr lang="en-US" sz="1600" dirty="0"/>
          </a:p>
          <a:p>
            <a:r>
              <a:rPr lang="en-US" sz="1600" dirty="0" err="1" smtClean="0"/>
              <a:t>Obs</a:t>
            </a:r>
            <a:r>
              <a:rPr lang="en-US" sz="1600" dirty="0" smtClean="0"/>
              <a:t>-nudging should adjust based on downstream model flow.</a:t>
            </a:r>
            <a:endParaRPr lang="en-US" sz="1600" dirty="0"/>
          </a:p>
          <a:p>
            <a:r>
              <a:rPr lang="en-US" sz="1600" dirty="0" smtClean="0"/>
              <a:t>Larger horizontal influence radius at higher levels.</a:t>
            </a:r>
            <a:endParaRPr lang="en-US" sz="1600" dirty="0"/>
          </a:p>
          <a:p>
            <a:r>
              <a:rPr lang="en-US" sz="1600" dirty="0" smtClean="0"/>
              <a:t>Subjective glance at tests show no obvious benefit?</a:t>
            </a:r>
          </a:p>
          <a:p>
            <a:endParaRPr lang="en-US" sz="1600" dirty="0"/>
          </a:p>
          <a:p>
            <a:r>
              <a:rPr lang="en-US" sz="1600" dirty="0" smtClean="0"/>
              <a:t>WRFDA:</a:t>
            </a:r>
          </a:p>
          <a:p>
            <a:r>
              <a:rPr lang="en-US" sz="1600" dirty="0" smtClean="0"/>
              <a:t>In some of out </a:t>
            </a:r>
            <a:r>
              <a:rPr lang="en-US" sz="1600" dirty="0" err="1" smtClean="0"/>
              <a:t>configs</a:t>
            </a:r>
            <a:r>
              <a:rPr lang="en-US" sz="1600" dirty="0" smtClean="0"/>
              <a:t>. we are using “drifted” </a:t>
            </a:r>
            <a:r>
              <a:rPr lang="en-US" sz="1600" dirty="0" err="1" smtClean="0"/>
              <a:t>sondes</a:t>
            </a:r>
            <a:r>
              <a:rPr lang="en-US" sz="1600" dirty="0" smtClean="0"/>
              <a:t>, and others we are not.</a:t>
            </a:r>
          </a:p>
          <a:p>
            <a:endParaRPr lang="en-US" sz="1600" dirty="0"/>
          </a:p>
          <a:p>
            <a:endParaRPr lang="en-US" sz="1600" dirty="0"/>
          </a:p>
          <a:p>
            <a:r>
              <a:rPr lang="en-US" sz="1600" dirty="0" smtClean="0"/>
              <a:t>What about verification without drift?</a:t>
            </a:r>
            <a:endParaRPr lang="en-US" sz="1600" dirty="0"/>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Line 2"/>
          <p:cNvSpPr>
            <a:spLocks noChangeShapeType="1"/>
          </p:cNvSpPr>
          <p:nvPr/>
        </p:nvSpPr>
        <p:spPr bwMode="auto">
          <a:xfrm>
            <a:off x="1270000" y="5899150"/>
            <a:ext cx="63309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051" name="Oval 3"/>
          <p:cNvSpPr>
            <a:spLocks noChangeArrowheads="1"/>
          </p:cNvSpPr>
          <p:nvPr/>
        </p:nvSpPr>
        <p:spPr bwMode="auto">
          <a:xfrm>
            <a:off x="4032250" y="4121150"/>
            <a:ext cx="44450" cy="4445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052" name="Oval 4"/>
          <p:cNvSpPr>
            <a:spLocks noChangeArrowheads="1"/>
          </p:cNvSpPr>
          <p:nvPr/>
        </p:nvSpPr>
        <p:spPr bwMode="auto">
          <a:xfrm>
            <a:off x="3854450" y="4349750"/>
            <a:ext cx="44450" cy="4445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053" name="Oval 5"/>
          <p:cNvSpPr>
            <a:spLocks noChangeArrowheads="1"/>
          </p:cNvSpPr>
          <p:nvPr/>
        </p:nvSpPr>
        <p:spPr bwMode="auto">
          <a:xfrm>
            <a:off x="3733800" y="4592638"/>
            <a:ext cx="44450" cy="4445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054" name="Oval 6"/>
          <p:cNvSpPr>
            <a:spLocks noChangeArrowheads="1"/>
          </p:cNvSpPr>
          <p:nvPr/>
        </p:nvSpPr>
        <p:spPr bwMode="auto">
          <a:xfrm>
            <a:off x="3594100" y="4832350"/>
            <a:ext cx="44450" cy="4445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055" name="Oval 7"/>
          <p:cNvSpPr>
            <a:spLocks noChangeArrowheads="1"/>
          </p:cNvSpPr>
          <p:nvPr/>
        </p:nvSpPr>
        <p:spPr bwMode="auto">
          <a:xfrm>
            <a:off x="3473450" y="5046663"/>
            <a:ext cx="44450" cy="4445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056" name="Oval 8"/>
          <p:cNvSpPr>
            <a:spLocks noChangeArrowheads="1"/>
          </p:cNvSpPr>
          <p:nvPr/>
        </p:nvSpPr>
        <p:spPr bwMode="auto">
          <a:xfrm>
            <a:off x="4330700" y="3838575"/>
            <a:ext cx="44450" cy="4445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7" dir="2700000" algn="ctr" rotWithShape="0">
                    <a:schemeClr val="bg2">
                      <a:alpha val="75000"/>
                    </a:schemeClr>
                  </a:outerShdw>
                </a:effectLst>
              </a14:hiddenEffects>
            </a:ext>
          </a:extLst>
        </p:spPr>
        <p:txBody>
          <a:bodyPr wrap="none" anchor="ctr"/>
          <a:lstStyle/>
          <a:p>
            <a:endParaRPr lang="en-US"/>
          </a:p>
        </p:txBody>
      </p:sp>
      <p:sp>
        <p:nvSpPr>
          <p:cNvPr id="258057" name="Oval 9"/>
          <p:cNvSpPr>
            <a:spLocks noChangeArrowheads="1"/>
          </p:cNvSpPr>
          <p:nvPr/>
        </p:nvSpPr>
        <p:spPr bwMode="auto">
          <a:xfrm>
            <a:off x="4635500" y="3625850"/>
            <a:ext cx="44450" cy="4445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058" name="Oval 10"/>
          <p:cNvSpPr>
            <a:spLocks noChangeArrowheads="1"/>
          </p:cNvSpPr>
          <p:nvPr/>
        </p:nvSpPr>
        <p:spPr bwMode="auto">
          <a:xfrm>
            <a:off x="4927600" y="3387725"/>
            <a:ext cx="44450" cy="4445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059" name="Oval 11"/>
          <p:cNvSpPr>
            <a:spLocks noChangeArrowheads="1"/>
          </p:cNvSpPr>
          <p:nvPr/>
        </p:nvSpPr>
        <p:spPr bwMode="auto">
          <a:xfrm>
            <a:off x="3384550" y="5281613"/>
            <a:ext cx="44450" cy="4445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060" name="Oval 12"/>
          <p:cNvSpPr>
            <a:spLocks noChangeArrowheads="1"/>
          </p:cNvSpPr>
          <p:nvPr/>
        </p:nvSpPr>
        <p:spPr bwMode="auto">
          <a:xfrm>
            <a:off x="3314700" y="5513388"/>
            <a:ext cx="44450" cy="4445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061" name="Oval 13"/>
          <p:cNvSpPr>
            <a:spLocks noChangeArrowheads="1"/>
          </p:cNvSpPr>
          <p:nvPr/>
        </p:nvSpPr>
        <p:spPr bwMode="auto">
          <a:xfrm>
            <a:off x="6242050" y="2952750"/>
            <a:ext cx="44450" cy="4445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062" name="Oval 14"/>
          <p:cNvSpPr>
            <a:spLocks noChangeArrowheads="1"/>
          </p:cNvSpPr>
          <p:nvPr/>
        </p:nvSpPr>
        <p:spPr bwMode="auto">
          <a:xfrm>
            <a:off x="5537200" y="3152775"/>
            <a:ext cx="44450" cy="4445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063" name="Oval 15"/>
          <p:cNvSpPr>
            <a:spLocks noChangeArrowheads="1"/>
          </p:cNvSpPr>
          <p:nvPr/>
        </p:nvSpPr>
        <p:spPr bwMode="auto">
          <a:xfrm>
            <a:off x="6731000" y="2679700"/>
            <a:ext cx="44450" cy="4445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064" name="Oval 16"/>
          <p:cNvSpPr>
            <a:spLocks noChangeArrowheads="1"/>
          </p:cNvSpPr>
          <p:nvPr/>
        </p:nvSpPr>
        <p:spPr bwMode="auto">
          <a:xfrm>
            <a:off x="6877050" y="2460625"/>
            <a:ext cx="44450" cy="4445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065" name="Oval 17"/>
          <p:cNvSpPr>
            <a:spLocks noChangeArrowheads="1"/>
          </p:cNvSpPr>
          <p:nvPr/>
        </p:nvSpPr>
        <p:spPr bwMode="auto">
          <a:xfrm>
            <a:off x="6991350" y="2225675"/>
            <a:ext cx="44450" cy="4445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066" name="Oval 18"/>
          <p:cNvSpPr>
            <a:spLocks noChangeArrowheads="1"/>
          </p:cNvSpPr>
          <p:nvPr/>
        </p:nvSpPr>
        <p:spPr bwMode="auto">
          <a:xfrm>
            <a:off x="7048500" y="1978025"/>
            <a:ext cx="44450" cy="4445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067" name="Oval 19"/>
          <p:cNvSpPr>
            <a:spLocks noChangeArrowheads="1"/>
          </p:cNvSpPr>
          <p:nvPr/>
        </p:nvSpPr>
        <p:spPr bwMode="auto">
          <a:xfrm>
            <a:off x="7092950" y="1714500"/>
            <a:ext cx="44450" cy="4445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068" name="Oval 20"/>
          <p:cNvSpPr>
            <a:spLocks noChangeArrowheads="1"/>
          </p:cNvSpPr>
          <p:nvPr/>
        </p:nvSpPr>
        <p:spPr bwMode="auto">
          <a:xfrm>
            <a:off x="2978150" y="5526088"/>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069" name="Oval 21"/>
          <p:cNvSpPr>
            <a:spLocks noChangeArrowheads="1"/>
          </p:cNvSpPr>
          <p:nvPr/>
        </p:nvSpPr>
        <p:spPr bwMode="auto">
          <a:xfrm>
            <a:off x="3086100" y="5664200"/>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070" name="Oval 22"/>
          <p:cNvSpPr>
            <a:spLocks noChangeArrowheads="1"/>
          </p:cNvSpPr>
          <p:nvPr/>
        </p:nvSpPr>
        <p:spPr bwMode="auto">
          <a:xfrm>
            <a:off x="2881313" y="5410200"/>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071" name="Oval 23"/>
          <p:cNvSpPr>
            <a:spLocks noChangeArrowheads="1"/>
          </p:cNvSpPr>
          <p:nvPr/>
        </p:nvSpPr>
        <p:spPr bwMode="auto">
          <a:xfrm>
            <a:off x="2790825" y="5297488"/>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072" name="Oval 24"/>
          <p:cNvSpPr>
            <a:spLocks noChangeArrowheads="1"/>
          </p:cNvSpPr>
          <p:nvPr/>
        </p:nvSpPr>
        <p:spPr bwMode="auto">
          <a:xfrm>
            <a:off x="2684463" y="5164138"/>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073" name="Oval 25"/>
          <p:cNvSpPr>
            <a:spLocks noChangeArrowheads="1"/>
          </p:cNvSpPr>
          <p:nvPr/>
        </p:nvSpPr>
        <p:spPr bwMode="auto">
          <a:xfrm>
            <a:off x="2546350" y="5026025"/>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074" name="Oval 26"/>
          <p:cNvSpPr>
            <a:spLocks noChangeArrowheads="1"/>
          </p:cNvSpPr>
          <p:nvPr/>
        </p:nvSpPr>
        <p:spPr bwMode="auto">
          <a:xfrm>
            <a:off x="2335213" y="4845050"/>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075" name="Oval 27"/>
          <p:cNvSpPr>
            <a:spLocks noChangeArrowheads="1"/>
          </p:cNvSpPr>
          <p:nvPr/>
        </p:nvSpPr>
        <p:spPr bwMode="auto">
          <a:xfrm>
            <a:off x="2147888" y="4710113"/>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076" name="Oval 28"/>
          <p:cNvSpPr>
            <a:spLocks noChangeArrowheads="1"/>
          </p:cNvSpPr>
          <p:nvPr/>
        </p:nvSpPr>
        <p:spPr bwMode="auto">
          <a:xfrm>
            <a:off x="1612900" y="2295525"/>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077" name="Oval 29"/>
          <p:cNvSpPr>
            <a:spLocks noChangeArrowheads="1"/>
          </p:cNvSpPr>
          <p:nvPr/>
        </p:nvSpPr>
        <p:spPr bwMode="auto">
          <a:xfrm>
            <a:off x="1943100" y="2259013"/>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078" name="Oval 30"/>
          <p:cNvSpPr>
            <a:spLocks noChangeArrowheads="1"/>
          </p:cNvSpPr>
          <p:nvPr/>
        </p:nvSpPr>
        <p:spPr bwMode="auto">
          <a:xfrm>
            <a:off x="2260600" y="2257425"/>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079" name="Oval 31"/>
          <p:cNvSpPr>
            <a:spLocks noChangeArrowheads="1"/>
          </p:cNvSpPr>
          <p:nvPr/>
        </p:nvSpPr>
        <p:spPr bwMode="auto">
          <a:xfrm>
            <a:off x="2597150" y="2241550"/>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080" name="Oval 32"/>
          <p:cNvSpPr>
            <a:spLocks noChangeArrowheads="1"/>
          </p:cNvSpPr>
          <p:nvPr/>
        </p:nvSpPr>
        <p:spPr bwMode="auto">
          <a:xfrm>
            <a:off x="2927350" y="2228850"/>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081" name="Oval 33"/>
          <p:cNvSpPr>
            <a:spLocks noChangeArrowheads="1"/>
          </p:cNvSpPr>
          <p:nvPr/>
        </p:nvSpPr>
        <p:spPr bwMode="auto">
          <a:xfrm>
            <a:off x="3244850" y="2208213"/>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082" name="Oval 34"/>
          <p:cNvSpPr>
            <a:spLocks noChangeArrowheads="1"/>
          </p:cNvSpPr>
          <p:nvPr/>
        </p:nvSpPr>
        <p:spPr bwMode="auto">
          <a:xfrm>
            <a:off x="3536950" y="2206625"/>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083" name="Oval 35"/>
          <p:cNvSpPr>
            <a:spLocks noChangeArrowheads="1"/>
          </p:cNvSpPr>
          <p:nvPr/>
        </p:nvSpPr>
        <p:spPr bwMode="auto">
          <a:xfrm>
            <a:off x="3867150" y="2203450"/>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084" name="Oval 36"/>
          <p:cNvSpPr>
            <a:spLocks noChangeArrowheads="1"/>
          </p:cNvSpPr>
          <p:nvPr/>
        </p:nvSpPr>
        <p:spPr bwMode="auto">
          <a:xfrm>
            <a:off x="4210050" y="2203450"/>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085" name="Oval 37"/>
          <p:cNvSpPr>
            <a:spLocks noChangeArrowheads="1"/>
          </p:cNvSpPr>
          <p:nvPr/>
        </p:nvSpPr>
        <p:spPr bwMode="auto">
          <a:xfrm>
            <a:off x="4572000" y="2206625"/>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086" name="Oval 38"/>
          <p:cNvSpPr>
            <a:spLocks noChangeArrowheads="1"/>
          </p:cNvSpPr>
          <p:nvPr/>
        </p:nvSpPr>
        <p:spPr bwMode="auto">
          <a:xfrm>
            <a:off x="4927600" y="2208213"/>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087" name="Oval 39"/>
          <p:cNvSpPr>
            <a:spLocks noChangeArrowheads="1"/>
          </p:cNvSpPr>
          <p:nvPr/>
        </p:nvSpPr>
        <p:spPr bwMode="auto">
          <a:xfrm>
            <a:off x="5287963" y="2212975"/>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088" name="Oval 40"/>
          <p:cNvSpPr>
            <a:spLocks noChangeArrowheads="1"/>
          </p:cNvSpPr>
          <p:nvPr/>
        </p:nvSpPr>
        <p:spPr bwMode="auto">
          <a:xfrm>
            <a:off x="5703888" y="2220913"/>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089" name="Oval 41"/>
          <p:cNvSpPr>
            <a:spLocks noChangeArrowheads="1"/>
          </p:cNvSpPr>
          <p:nvPr/>
        </p:nvSpPr>
        <p:spPr bwMode="auto">
          <a:xfrm>
            <a:off x="6122988" y="2222500"/>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090" name="Oval 42"/>
          <p:cNvSpPr>
            <a:spLocks noChangeArrowheads="1"/>
          </p:cNvSpPr>
          <p:nvPr/>
        </p:nvSpPr>
        <p:spPr bwMode="auto">
          <a:xfrm>
            <a:off x="6481763" y="2219325"/>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091" name="Oval 43"/>
          <p:cNvSpPr>
            <a:spLocks noChangeArrowheads="1"/>
          </p:cNvSpPr>
          <p:nvPr/>
        </p:nvSpPr>
        <p:spPr bwMode="auto">
          <a:xfrm>
            <a:off x="6811963" y="2211388"/>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092" name="Oval 44"/>
          <p:cNvSpPr>
            <a:spLocks noChangeArrowheads="1"/>
          </p:cNvSpPr>
          <p:nvPr/>
        </p:nvSpPr>
        <p:spPr bwMode="auto">
          <a:xfrm>
            <a:off x="7213600" y="2203450"/>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093" name="Oval 45"/>
          <p:cNvSpPr>
            <a:spLocks noChangeArrowheads="1"/>
          </p:cNvSpPr>
          <p:nvPr/>
        </p:nvSpPr>
        <p:spPr bwMode="auto">
          <a:xfrm>
            <a:off x="7539038" y="2190750"/>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094" name="Oval 46"/>
          <p:cNvSpPr>
            <a:spLocks noChangeArrowheads="1"/>
          </p:cNvSpPr>
          <p:nvPr/>
        </p:nvSpPr>
        <p:spPr bwMode="auto">
          <a:xfrm>
            <a:off x="7929563" y="2178050"/>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095" name="Oval 47"/>
          <p:cNvSpPr>
            <a:spLocks noChangeArrowheads="1"/>
          </p:cNvSpPr>
          <p:nvPr/>
        </p:nvSpPr>
        <p:spPr bwMode="auto">
          <a:xfrm>
            <a:off x="8407400" y="2162175"/>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096" name="Oval 48"/>
          <p:cNvSpPr>
            <a:spLocks noChangeArrowheads="1"/>
          </p:cNvSpPr>
          <p:nvPr/>
        </p:nvSpPr>
        <p:spPr bwMode="auto">
          <a:xfrm>
            <a:off x="3213100" y="5727700"/>
            <a:ext cx="44450" cy="4445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258097" name="Group 49"/>
          <p:cNvGrpSpPr>
            <a:grpSpLocks/>
          </p:cNvGrpSpPr>
          <p:nvPr/>
        </p:nvGrpSpPr>
        <p:grpSpPr bwMode="auto">
          <a:xfrm>
            <a:off x="3213100" y="1276350"/>
            <a:ext cx="44450" cy="4495800"/>
            <a:chOff x="1932" y="472"/>
            <a:chExt cx="28" cy="2832"/>
          </a:xfrm>
        </p:grpSpPr>
        <p:sp>
          <p:nvSpPr>
            <p:cNvPr id="258098" name="Oval 50"/>
            <p:cNvSpPr>
              <a:spLocks noChangeArrowheads="1"/>
            </p:cNvSpPr>
            <p:nvPr/>
          </p:nvSpPr>
          <p:spPr bwMode="auto">
            <a:xfrm>
              <a:off x="1932" y="3276"/>
              <a:ext cx="28" cy="28"/>
            </a:xfrm>
            <a:prstGeom prst="ellipse">
              <a:avLst/>
            </a:prstGeom>
            <a:solidFill>
              <a:schemeClr val="bg2"/>
            </a:solidFill>
            <a:ln>
              <a:noFill/>
            </a:ln>
            <a:effectLst/>
            <a:extLst>
              <a:ext uri="{91240B29-F687-4f45-9708-019B960494DF}">
                <a14:hiddenLine xmlns:a14="http://schemas.microsoft.com/office/drawing/2010/main" w="9525">
                  <a:solidFill>
                    <a:srgbClr val="FF00F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099" name="Oval 51"/>
            <p:cNvSpPr>
              <a:spLocks noChangeArrowheads="1"/>
            </p:cNvSpPr>
            <p:nvPr/>
          </p:nvSpPr>
          <p:spPr bwMode="auto">
            <a:xfrm>
              <a:off x="1932" y="3140"/>
              <a:ext cx="28" cy="28"/>
            </a:xfrm>
            <a:prstGeom prst="ellipse">
              <a:avLst/>
            </a:prstGeom>
            <a:solidFill>
              <a:schemeClr val="bg2"/>
            </a:solidFill>
            <a:ln>
              <a:noFill/>
            </a:ln>
            <a:effectLst/>
            <a:extLst>
              <a:ext uri="{91240B29-F687-4f45-9708-019B960494DF}">
                <a14:hiddenLine xmlns:a14="http://schemas.microsoft.com/office/drawing/2010/main" w="9525">
                  <a:solidFill>
                    <a:srgbClr val="FF00F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100" name="Oval 52"/>
            <p:cNvSpPr>
              <a:spLocks noChangeArrowheads="1"/>
            </p:cNvSpPr>
            <p:nvPr/>
          </p:nvSpPr>
          <p:spPr bwMode="auto">
            <a:xfrm>
              <a:off x="1932" y="2996"/>
              <a:ext cx="28" cy="28"/>
            </a:xfrm>
            <a:prstGeom prst="ellipse">
              <a:avLst/>
            </a:prstGeom>
            <a:solidFill>
              <a:schemeClr val="bg2"/>
            </a:solidFill>
            <a:ln>
              <a:noFill/>
            </a:ln>
            <a:effectLst/>
            <a:extLst>
              <a:ext uri="{91240B29-F687-4f45-9708-019B960494DF}">
                <a14:hiddenLine xmlns:a14="http://schemas.microsoft.com/office/drawing/2010/main" w="9525">
                  <a:solidFill>
                    <a:srgbClr val="FF00F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101" name="Oval 53"/>
            <p:cNvSpPr>
              <a:spLocks noChangeArrowheads="1"/>
            </p:cNvSpPr>
            <p:nvPr/>
          </p:nvSpPr>
          <p:spPr bwMode="auto">
            <a:xfrm>
              <a:off x="1932" y="2848"/>
              <a:ext cx="28" cy="28"/>
            </a:xfrm>
            <a:prstGeom prst="ellipse">
              <a:avLst/>
            </a:prstGeom>
            <a:solidFill>
              <a:schemeClr val="bg2"/>
            </a:solidFill>
            <a:ln>
              <a:noFill/>
            </a:ln>
            <a:effectLst/>
            <a:extLst>
              <a:ext uri="{91240B29-F687-4f45-9708-019B960494DF}">
                <a14:hiddenLine xmlns:a14="http://schemas.microsoft.com/office/drawing/2010/main" w="9525">
                  <a:solidFill>
                    <a:srgbClr val="FF00F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102" name="Oval 54"/>
            <p:cNvSpPr>
              <a:spLocks noChangeArrowheads="1"/>
            </p:cNvSpPr>
            <p:nvPr/>
          </p:nvSpPr>
          <p:spPr bwMode="auto">
            <a:xfrm>
              <a:off x="1932" y="2708"/>
              <a:ext cx="28" cy="28"/>
            </a:xfrm>
            <a:prstGeom prst="ellipse">
              <a:avLst/>
            </a:prstGeom>
            <a:solidFill>
              <a:schemeClr val="bg2"/>
            </a:solidFill>
            <a:ln>
              <a:noFill/>
            </a:ln>
            <a:effectLst/>
            <a:extLst>
              <a:ext uri="{91240B29-F687-4f45-9708-019B960494DF}">
                <a14:hiddenLine xmlns:a14="http://schemas.microsoft.com/office/drawing/2010/main" w="9525">
                  <a:solidFill>
                    <a:srgbClr val="FF00F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103" name="Oval 55"/>
            <p:cNvSpPr>
              <a:spLocks noChangeArrowheads="1"/>
            </p:cNvSpPr>
            <p:nvPr/>
          </p:nvSpPr>
          <p:spPr bwMode="auto">
            <a:xfrm>
              <a:off x="1932" y="2560"/>
              <a:ext cx="28" cy="28"/>
            </a:xfrm>
            <a:prstGeom prst="ellipse">
              <a:avLst/>
            </a:prstGeom>
            <a:solidFill>
              <a:schemeClr val="bg2"/>
            </a:solidFill>
            <a:ln>
              <a:noFill/>
            </a:ln>
            <a:effectLst/>
            <a:extLst>
              <a:ext uri="{91240B29-F687-4f45-9708-019B960494DF}">
                <a14:hiddenLine xmlns:a14="http://schemas.microsoft.com/office/drawing/2010/main" w="9525">
                  <a:solidFill>
                    <a:srgbClr val="FF00F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104" name="Oval 56"/>
            <p:cNvSpPr>
              <a:spLocks noChangeArrowheads="1"/>
            </p:cNvSpPr>
            <p:nvPr/>
          </p:nvSpPr>
          <p:spPr bwMode="auto">
            <a:xfrm>
              <a:off x="1932" y="2416"/>
              <a:ext cx="28" cy="28"/>
            </a:xfrm>
            <a:prstGeom prst="ellipse">
              <a:avLst/>
            </a:prstGeom>
            <a:solidFill>
              <a:schemeClr val="bg2"/>
            </a:solidFill>
            <a:ln>
              <a:noFill/>
            </a:ln>
            <a:effectLst/>
            <a:extLst>
              <a:ext uri="{91240B29-F687-4f45-9708-019B960494DF}">
                <a14:hiddenLine xmlns:a14="http://schemas.microsoft.com/office/drawing/2010/main" w="9525">
                  <a:solidFill>
                    <a:srgbClr val="FF00F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105" name="Oval 57"/>
            <p:cNvSpPr>
              <a:spLocks noChangeArrowheads="1"/>
            </p:cNvSpPr>
            <p:nvPr/>
          </p:nvSpPr>
          <p:spPr bwMode="auto">
            <a:xfrm>
              <a:off x="1932" y="2268"/>
              <a:ext cx="28" cy="28"/>
            </a:xfrm>
            <a:prstGeom prst="ellipse">
              <a:avLst/>
            </a:prstGeom>
            <a:solidFill>
              <a:schemeClr val="bg2"/>
            </a:solidFill>
            <a:ln>
              <a:noFill/>
            </a:ln>
            <a:effectLst/>
            <a:extLst>
              <a:ext uri="{91240B29-F687-4f45-9708-019B960494DF}">
                <a14:hiddenLine xmlns:a14="http://schemas.microsoft.com/office/drawing/2010/main" w="9525">
                  <a:solidFill>
                    <a:srgbClr val="FF00F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106" name="Oval 58"/>
            <p:cNvSpPr>
              <a:spLocks noChangeArrowheads="1"/>
            </p:cNvSpPr>
            <p:nvPr/>
          </p:nvSpPr>
          <p:spPr bwMode="auto">
            <a:xfrm>
              <a:off x="1932" y="2096"/>
              <a:ext cx="28" cy="28"/>
            </a:xfrm>
            <a:prstGeom prst="ellipse">
              <a:avLst/>
            </a:prstGeom>
            <a:solidFill>
              <a:schemeClr val="bg2"/>
            </a:solidFill>
            <a:ln>
              <a:noFill/>
            </a:ln>
            <a:effectLst/>
            <a:extLst>
              <a:ext uri="{91240B29-F687-4f45-9708-019B960494DF}">
                <a14:hiddenLine xmlns:a14="http://schemas.microsoft.com/office/drawing/2010/main" w="9525">
                  <a:solidFill>
                    <a:srgbClr val="FF00F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107" name="Oval 59"/>
            <p:cNvSpPr>
              <a:spLocks noChangeArrowheads="1"/>
            </p:cNvSpPr>
            <p:nvPr/>
          </p:nvSpPr>
          <p:spPr bwMode="auto">
            <a:xfrm>
              <a:off x="1932" y="1948"/>
              <a:ext cx="28" cy="28"/>
            </a:xfrm>
            <a:prstGeom prst="ellipse">
              <a:avLst/>
            </a:prstGeom>
            <a:solidFill>
              <a:schemeClr val="bg2"/>
            </a:solidFill>
            <a:ln>
              <a:noFill/>
            </a:ln>
            <a:effectLst/>
            <a:extLst>
              <a:ext uri="{91240B29-F687-4f45-9708-019B960494DF}">
                <a14:hiddenLine xmlns:a14="http://schemas.microsoft.com/office/drawing/2010/main" w="9525">
                  <a:solidFill>
                    <a:srgbClr val="FF00F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108" name="Oval 60"/>
            <p:cNvSpPr>
              <a:spLocks noChangeArrowheads="1"/>
            </p:cNvSpPr>
            <p:nvPr/>
          </p:nvSpPr>
          <p:spPr bwMode="auto">
            <a:xfrm>
              <a:off x="1932" y="1804"/>
              <a:ext cx="28" cy="28"/>
            </a:xfrm>
            <a:prstGeom prst="ellipse">
              <a:avLst/>
            </a:prstGeom>
            <a:solidFill>
              <a:schemeClr val="bg2"/>
            </a:solidFill>
            <a:ln>
              <a:noFill/>
            </a:ln>
            <a:effectLst/>
            <a:extLst>
              <a:ext uri="{91240B29-F687-4f45-9708-019B960494DF}">
                <a14:hiddenLine xmlns:a14="http://schemas.microsoft.com/office/drawing/2010/main" w="9525">
                  <a:solidFill>
                    <a:srgbClr val="FF00F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109" name="Oval 61"/>
            <p:cNvSpPr>
              <a:spLocks noChangeArrowheads="1"/>
            </p:cNvSpPr>
            <p:nvPr/>
          </p:nvSpPr>
          <p:spPr bwMode="auto">
            <a:xfrm>
              <a:off x="1932" y="1656"/>
              <a:ext cx="28" cy="28"/>
            </a:xfrm>
            <a:prstGeom prst="ellipse">
              <a:avLst/>
            </a:prstGeom>
            <a:solidFill>
              <a:schemeClr val="bg2"/>
            </a:solidFill>
            <a:ln>
              <a:noFill/>
            </a:ln>
            <a:effectLst/>
            <a:extLst>
              <a:ext uri="{91240B29-F687-4f45-9708-019B960494DF}">
                <a14:hiddenLine xmlns:a14="http://schemas.microsoft.com/office/drawing/2010/main" w="9525">
                  <a:solidFill>
                    <a:srgbClr val="FF00F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110" name="Oval 62"/>
            <p:cNvSpPr>
              <a:spLocks noChangeArrowheads="1"/>
            </p:cNvSpPr>
            <p:nvPr/>
          </p:nvSpPr>
          <p:spPr bwMode="auto">
            <a:xfrm>
              <a:off x="1932" y="1516"/>
              <a:ext cx="28" cy="28"/>
            </a:xfrm>
            <a:prstGeom prst="ellipse">
              <a:avLst/>
            </a:prstGeom>
            <a:solidFill>
              <a:schemeClr val="bg2"/>
            </a:solidFill>
            <a:ln>
              <a:noFill/>
            </a:ln>
            <a:effectLst/>
            <a:extLst>
              <a:ext uri="{91240B29-F687-4f45-9708-019B960494DF}">
                <a14:hiddenLine xmlns:a14="http://schemas.microsoft.com/office/drawing/2010/main" w="9525">
                  <a:solidFill>
                    <a:srgbClr val="FF00F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111" name="Oval 63"/>
            <p:cNvSpPr>
              <a:spLocks noChangeArrowheads="1"/>
            </p:cNvSpPr>
            <p:nvPr/>
          </p:nvSpPr>
          <p:spPr bwMode="auto">
            <a:xfrm>
              <a:off x="1932" y="1368"/>
              <a:ext cx="28" cy="28"/>
            </a:xfrm>
            <a:prstGeom prst="ellipse">
              <a:avLst/>
            </a:prstGeom>
            <a:solidFill>
              <a:schemeClr val="bg2"/>
            </a:solidFill>
            <a:ln>
              <a:noFill/>
            </a:ln>
            <a:effectLst/>
            <a:extLst>
              <a:ext uri="{91240B29-F687-4f45-9708-019B960494DF}">
                <a14:hiddenLine xmlns:a14="http://schemas.microsoft.com/office/drawing/2010/main" w="9525">
                  <a:solidFill>
                    <a:srgbClr val="FF00F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112" name="Oval 64"/>
            <p:cNvSpPr>
              <a:spLocks noChangeArrowheads="1"/>
            </p:cNvSpPr>
            <p:nvPr/>
          </p:nvSpPr>
          <p:spPr bwMode="auto">
            <a:xfrm>
              <a:off x="1932" y="1224"/>
              <a:ext cx="28" cy="28"/>
            </a:xfrm>
            <a:prstGeom prst="ellipse">
              <a:avLst/>
            </a:prstGeom>
            <a:solidFill>
              <a:schemeClr val="bg2"/>
            </a:solidFill>
            <a:ln>
              <a:noFill/>
            </a:ln>
            <a:effectLst/>
            <a:extLst>
              <a:ext uri="{91240B29-F687-4f45-9708-019B960494DF}">
                <a14:hiddenLine xmlns:a14="http://schemas.microsoft.com/office/drawing/2010/main" w="9525">
                  <a:solidFill>
                    <a:srgbClr val="FF00F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113" name="Oval 65"/>
            <p:cNvSpPr>
              <a:spLocks noChangeArrowheads="1"/>
            </p:cNvSpPr>
            <p:nvPr/>
          </p:nvSpPr>
          <p:spPr bwMode="auto">
            <a:xfrm>
              <a:off x="1932" y="1076"/>
              <a:ext cx="28" cy="28"/>
            </a:xfrm>
            <a:prstGeom prst="ellipse">
              <a:avLst/>
            </a:prstGeom>
            <a:solidFill>
              <a:schemeClr val="bg2"/>
            </a:solidFill>
            <a:ln>
              <a:noFill/>
            </a:ln>
            <a:effectLst/>
            <a:extLst>
              <a:ext uri="{91240B29-F687-4f45-9708-019B960494DF}">
                <a14:hiddenLine xmlns:a14="http://schemas.microsoft.com/office/drawing/2010/main" w="9525">
                  <a:solidFill>
                    <a:srgbClr val="FF00F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114" name="Oval 66"/>
            <p:cNvSpPr>
              <a:spLocks noChangeArrowheads="1"/>
            </p:cNvSpPr>
            <p:nvPr/>
          </p:nvSpPr>
          <p:spPr bwMode="auto">
            <a:xfrm>
              <a:off x="1932" y="912"/>
              <a:ext cx="28" cy="28"/>
            </a:xfrm>
            <a:prstGeom prst="ellipse">
              <a:avLst/>
            </a:prstGeom>
            <a:solidFill>
              <a:schemeClr val="bg2"/>
            </a:solidFill>
            <a:ln>
              <a:noFill/>
            </a:ln>
            <a:effectLst/>
            <a:extLst>
              <a:ext uri="{91240B29-F687-4f45-9708-019B960494DF}">
                <a14:hiddenLine xmlns:a14="http://schemas.microsoft.com/office/drawing/2010/main" w="9525">
                  <a:solidFill>
                    <a:srgbClr val="FF00F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115" name="Oval 67"/>
            <p:cNvSpPr>
              <a:spLocks noChangeArrowheads="1"/>
            </p:cNvSpPr>
            <p:nvPr/>
          </p:nvSpPr>
          <p:spPr bwMode="auto">
            <a:xfrm>
              <a:off x="1932" y="764"/>
              <a:ext cx="28" cy="28"/>
            </a:xfrm>
            <a:prstGeom prst="ellipse">
              <a:avLst/>
            </a:prstGeom>
            <a:solidFill>
              <a:schemeClr val="bg2"/>
            </a:solidFill>
            <a:ln>
              <a:noFill/>
            </a:ln>
            <a:effectLst/>
            <a:extLst>
              <a:ext uri="{91240B29-F687-4f45-9708-019B960494DF}">
                <a14:hiddenLine xmlns:a14="http://schemas.microsoft.com/office/drawing/2010/main" w="9525">
                  <a:solidFill>
                    <a:srgbClr val="FF00F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116" name="Oval 68"/>
            <p:cNvSpPr>
              <a:spLocks noChangeArrowheads="1"/>
            </p:cNvSpPr>
            <p:nvPr/>
          </p:nvSpPr>
          <p:spPr bwMode="auto">
            <a:xfrm>
              <a:off x="1932" y="620"/>
              <a:ext cx="28" cy="28"/>
            </a:xfrm>
            <a:prstGeom prst="ellipse">
              <a:avLst/>
            </a:prstGeom>
            <a:solidFill>
              <a:schemeClr val="bg2"/>
            </a:solidFill>
            <a:ln>
              <a:noFill/>
            </a:ln>
            <a:effectLst/>
            <a:extLst>
              <a:ext uri="{91240B29-F687-4f45-9708-019B960494DF}">
                <a14:hiddenLine xmlns:a14="http://schemas.microsoft.com/office/drawing/2010/main" w="9525">
                  <a:solidFill>
                    <a:srgbClr val="FF00F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117" name="Oval 69"/>
            <p:cNvSpPr>
              <a:spLocks noChangeArrowheads="1"/>
            </p:cNvSpPr>
            <p:nvPr/>
          </p:nvSpPr>
          <p:spPr bwMode="auto">
            <a:xfrm>
              <a:off x="1932" y="472"/>
              <a:ext cx="28" cy="28"/>
            </a:xfrm>
            <a:prstGeom prst="ellipse">
              <a:avLst/>
            </a:prstGeom>
            <a:solidFill>
              <a:schemeClr val="bg2"/>
            </a:solidFill>
            <a:ln>
              <a:noFill/>
            </a:ln>
            <a:effectLst/>
            <a:extLst>
              <a:ext uri="{91240B29-F687-4f45-9708-019B960494DF}">
                <a14:hiddenLine xmlns:a14="http://schemas.microsoft.com/office/drawing/2010/main" w="9525">
                  <a:solidFill>
                    <a:srgbClr val="FF00F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58118" name="Oval 70"/>
          <p:cNvSpPr>
            <a:spLocks noChangeArrowheads="1"/>
          </p:cNvSpPr>
          <p:nvPr/>
        </p:nvSpPr>
        <p:spPr bwMode="auto">
          <a:xfrm>
            <a:off x="7080250" y="1485900"/>
            <a:ext cx="44450" cy="4445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119" name="Oval 71"/>
          <p:cNvSpPr>
            <a:spLocks noChangeArrowheads="1"/>
          </p:cNvSpPr>
          <p:nvPr/>
        </p:nvSpPr>
        <p:spPr bwMode="auto">
          <a:xfrm>
            <a:off x="7029450" y="1266825"/>
            <a:ext cx="44450" cy="4445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120" name="Oval 72"/>
          <p:cNvSpPr>
            <a:spLocks noChangeArrowheads="1"/>
          </p:cNvSpPr>
          <p:nvPr/>
        </p:nvSpPr>
        <p:spPr bwMode="auto">
          <a:xfrm>
            <a:off x="1941513" y="4591050"/>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121" name="Oval 73"/>
          <p:cNvSpPr>
            <a:spLocks noChangeArrowheads="1"/>
          </p:cNvSpPr>
          <p:nvPr/>
        </p:nvSpPr>
        <p:spPr bwMode="auto">
          <a:xfrm>
            <a:off x="1563688" y="4359275"/>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122" name="Oval 74"/>
          <p:cNvSpPr>
            <a:spLocks noChangeArrowheads="1"/>
          </p:cNvSpPr>
          <p:nvPr/>
        </p:nvSpPr>
        <p:spPr bwMode="auto">
          <a:xfrm>
            <a:off x="1755775" y="4473575"/>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123" name="Line 75"/>
          <p:cNvSpPr>
            <a:spLocks noChangeShapeType="1"/>
          </p:cNvSpPr>
          <p:nvPr/>
        </p:nvSpPr>
        <p:spPr bwMode="auto">
          <a:xfrm>
            <a:off x="1200150" y="4972050"/>
            <a:ext cx="7626350" cy="0"/>
          </a:xfrm>
          <a:prstGeom prst="line">
            <a:avLst/>
          </a:prstGeom>
          <a:noFill/>
          <a:ln w="12700" cap="rnd">
            <a:solidFill>
              <a:srgbClr val="C0C0C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124" name="Line 76"/>
          <p:cNvSpPr>
            <a:spLocks noChangeShapeType="1"/>
          </p:cNvSpPr>
          <p:nvPr/>
        </p:nvSpPr>
        <p:spPr bwMode="auto">
          <a:xfrm>
            <a:off x="1187450" y="4000500"/>
            <a:ext cx="7626350" cy="0"/>
          </a:xfrm>
          <a:prstGeom prst="line">
            <a:avLst/>
          </a:prstGeom>
          <a:noFill/>
          <a:ln w="12700" cap="rnd">
            <a:solidFill>
              <a:srgbClr val="C0C0C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125" name="Rectangle 77"/>
          <p:cNvSpPr>
            <a:spLocks noChangeArrowheads="1"/>
          </p:cNvSpPr>
          <p:nvPr/>
        </p:nvSpPr>
        <p:spPr bwMode="auto">
          <a:xfrm>
            <a:off x="822325" y="3867150"/>
            <a:ext cx="3952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000">
                <a:solidFill>
                  <a:srgbClr val="CCCCCC"/>
                </a:solidFill>
              </a:rPr>
              <a:t>450</a:t>
            </a:r>
          </a:p>
        </p:txBody>
      </p:sp>
      <p:sp>
        <p:nvSpPr>
          <p:cNvPr id="258126" name="Rectangle 78"/>
          <p:cNvSpPr>
            <a:spLocks noChangeArrowheads="1"/>
          </p:cNvSpPr>
          <p:nvPr/>
        </p:nvSpPr>
        <p:spPr bwMode="auto">
          <a:xfrm>
            <a:off x="847725" y="4845050"/>
            <a:ext cx="3952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000">
                <a:solidFill>
                  <a:srgbClr val="CCCCCC"/>
                </a:solidFill>
              </a:rPr>
              <a:t>775</a:t>
            </a:r>
          </a:p>
        </p:txBody>
      </p:sp>
      <p:sp>
        <p:nvSpPr>
          <p:cNvPr id="258127" name="Rectangle 79"/>
          <p:cNvSpPr>
            <a:spLocks noChangeArrowheads="1"/>
          </p:cNvSpPr>
          <p:nvPr/>
        </p:nvSpPr>
        <p:spPr bwMode="auto">
          <a:xfrm>
            <a:off x="373062" y="1543050"/>
            <a:ext cx="19462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dirty="0">
                <a:solidFill>
                  <a:schemeClr val="bg2"/>
                </a:solidFill>
              </a:rPr>
              <a:t>RAOB according to model</a:t>
            </a:r>
          </a:p>
        </p:txBody>
      </p:sp>
      <p:sp>
        <p:nvSpPr>
          <p:cNvPr id="258128" name="Rectangle 80"/>
          <p:cNvSpPr>
            <a:spLocks noChangeArrowheads="1"/>
          </p:cNvSpPr>
          <p:nvPr/>
        </p:nvSpPr>
        <p:spPr bwMode="auto">
          <a:xfrm>
            <a:off x="373062" y="1257300"/>
            <a:ext cx="6159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dirty="0">
                <a:solidFill>
                  <a:srgbClr val="0000FF"/>
                </a:solidFill>
              </a:rPr>
              <a:t>RAOB</a:t>
            </a:r>
          </a:p>
        </p:txBody>
      </p:sp>
      <p:sp>
        <p:nvSpPr>
          <p:cNvPr id="258129" name="Rectangle 81"/>
          <p:cNvSpPr>
            <a:spLocks noChangeArrowheads="1"/>
          </p:cNvSpPr>
          <p:nvPr/>
        </p:nvSpPr>
        <p:spPr bwMode="auto">
          <a:xfrm>
            <a:off x="373062" y="982662"/>
            <a:ext cx="8270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dirty="0">
                <a:solidFill>
                  <a:srgbClr val="FF0000"/>
                </a:solidFill>
              </a:rPr>
              <a:t>TAMDAR</a:t>
            </a:r>
          </a:p>
        </p:txBody>
      </p:sp>
      <p:grpSp>
        <p:nvGrpSpPr>
          <p:cNvPr id="258130" name="Group 82"/>
          <p:cNvGrpSpPr>
            <a:grpSpLocks/>
          </p:cNvGrpSpPr>
          <p:nvPr/>
        </p:nvGrpSpPr>
        <p:grpSpPr bwMode="auto">
          <a:xfrm>
            <a:off x="3625850" y="5753100"/>
            <a:ext cx="92075" cy="146050"/>
            <a:chOff x="2258" y="4006"/>
            <a:chExt cx="58" cy="92"/>
          </a:xfrm>
        </p:grpSpPr>
        <p:sp>
          <p:nvSpPr>
            <p:cNvPr id="258131" name="Freeform 83"/>
            <p:cNvSpPr>
              <a:spLocks/>
            </p:cNvSpPr>
            <p:nvPr/>
          </p:nvSpPr>
          <p:spPr bwMode="auto">
            <a:xfrm>
              <a:off x="2270" y="4066"/>
              <a:ext cx="32" cy="32"/>
            </a:xfrm>
            <a:custGeom>
              <a:avLst/>
              <a:gdLst>
                <a:gd name="T0" fmla="*/ 0 w 32"/>
                <a:gd name="T1" fmla="*/ 28 h 32"/>
                <a:gd name="T2" fmla="*/ 18 w 32"/>
                <a:gd name="T3" fmla="*/ 0 h 32"/>
                <a:gd name="T4" fmla="*/ 24 w 32"/>
                <a:gd name="T5" fmla="*/ 20 h 32"/>
                <a:gd name="T6" fmla="*/ 32 w 32"/>
                <a:gd name="T7" fmla="*/ 32 h 32"/>
              </a:gdLst>
              <a:ahLst/>
              <a:cxnLst>
                <a:cxn ang="0">
                  <a:pos x="T0" y="T1"/>
                </a:cxn>
                <a:cxn ang="0">
                  <a:pos x="T2" y="T3"/>
                </a:cxn>
                <a:cxn ang="0">
                  <a:pos x="T4" y="T5"/>
                </a:cxn>
                <a:cxn ang="0">
                  <a:pos x="T6" y="T7"/>
                </a:cxn>
              </a:cxnLst>
              <a:rect l="0" t="0" r="r" b="b"/>
              <a:pathLst>
                <a:path w="32" h="32">
                  <a:moveTo>
                    <a:pt x="0" y="28"/>
                  </a:moveTo>
                  <a:cubicBezTo>
                    <a:pt x="2" y="18"/>
                    <a:pt x="8" y="3"/>
                    <a:pt x="18" y="0"/>
                  </a:cubicBezTo>
                  <a:cubicBezTo>
                    <a:pt x="19" y="4"/>
                    <a:pt x="22" y="17"/>
                    <a:pt x="24" y="20"/>
                  </a:cubicBezTo>
                  <a:cubicBezTo>
                    <a:pt x="32" y="30"/>
                    <a:pt x="32" y="25"/>
                    <a:pt x="32" y="3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132" name="Freeform 84"/>
            <p:cNvSpPr>
              <a:spLocks/>
            </p:cNvSpPr>
            <p:nvPr/>
          </p:nvSpPr>
          <p:spPr bwMode="auto">
            <a:xfrm>
              <a:off x="2286" y="4034"/>
              <a:ext cx="4" cy="34"/>
            </a:xfrm>
            <a:custGeom>
              <a:avLst/>
              <a:gdLst>
                <a:gd name="T0" fmla="*/ 0 w 4"/>
                <a:gd name="T1" fmla="*/ 34 h 34"/>
                <a:gd name="T2" fmla="*/ 2 w 4"/>
                <a:gd name="T3" fmla="*/ 8 h 34"/>
                <a:gd name="T4" fmla="*/ 4 w 4"/>
                <a:gd name="T5" fmla="*/ 0 h 34"/>
              </a:gdLst>
              <a:ahLst/>
              <a:cxnLst>
                <a:cxn ang="0">
                  <a:pos x="T0" y="T1"/>
                </a:cxn>
                <a:cxn ang="0">
                  <a:pos x="T2" y="T3"/>
                </a:cxn>
                <a:cxn ang="0">
                  <a:pos x="T4" y="T5"/>
                </a:cxn>
              </a:cxnLst>
              <a:rect l="0" t="0" r="r" b="b"/>
              <a:pathLst>
                <a:path w="4" h="34">
                  <a:moveTo>
                    <a:pt x="0" y="34"/>
                  </a:moveTo>
                  <a:cubicBezTo>
                    <a:pt x="0" y="25"/>
                    <a:pt x="0" y="16"/>
                    <a:pt x="2" y="8"/>
                  </a:cubicBezTo>
                  <a:cubicBezTo>
                    <a:pt x="2" y="5"/>
                    <a:pt x="4" y="0"/>
                    <a:pt x="4"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133" name="Freeform 85"/>
            <p:cNvSpPr>
              <a:spLocks/>
            </p:cNvSpPr>
            <p:nvPr/>
          </p:nvSpPr>
          <p:spPr bwMode="auto">
            <a:xfrm>
              <a:off x="2258" y="4036"/>
              <a:ext cx="58" cy="12"/>
            </a:xfrm>
            <a:custGeom>
              <a:avLst/>
              <a:gdLst>
                <a:gd name="T0" fmla="*/ 0 w 58"/>
                <a:gd name="T1" fmla="*/ 12 h 12"/>
                <a:gd name="T2" fmla="*/ 34 w 58"/>
                <a:gd name="T3" fmla="*/ 0 h 12"/>
                <a:gd name="T4" fmla="*/ 58 w 58"/>
                <a:gd name="T5" fmla="*/ 12 h 12"/>
              </a:gdLst>
              <a:ahLst/>
              <a:cxnLst>
                <a:cxn ang="0">
                  <a:pos x="T0" y="T1"/>
                </a:cxn>
                <a:cxn ang="0">
                  <a:pos x="T2" y="T3"/>
                </a:cxn>
                <a:cxn ang="0">
                  <a:pos x="T4" y="T5"/>
                </a:cxn>
              </a:cxnLst>
              <a:rect l="0" t="0" r="r" b="b"/>
              <a:pathLst>
                <a:path w="58" h="12">
                  <a:moveTo>
                    <a:pt x="0" y="12"/>
                  </a:moveTo>
                  <a:cubicBezTo>
                    <a:pt x="11" y="8"/>
                    <a:pt x="22" y="2"/>
                    <a:pt x="34" y="0"/>
                  </a:cubicBezTo>
                  <a:cubicBezTo>
                    <a:pt x="39" y="3"/>
                    <a:pt x="58" y="6"/>
                    <a:pt x="58" y="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134" name="Freeform 86"/>
            <p:cNvSpPr>
              <a:spLocks/>
            </p:cNvSpPr>
            <p:nvPr/>
          </p:nvSpPr>
          <p:spPr bwMode="auto">
            <a:xfrm>
              <a:off x="2276" y="4006"/>
              <a:ext cx="29" cy="27"/>
            </a:xfrm>
            <a:custGeom>
              <a:avLst/>
              <a:gdLst>
                <a:gd name="T0" fmla="*/ 12 w 29"/>
                <a:gd name="T1" fmla="*/ 0 h 27"/>
                <a:gd name="T2" fmla="*/ 4 w 29"/>
                <a:gd name="T3" fmla="*/ 4 h 27"/>
                <a:gd name="T4" fmla="*/ 0 w 29"/>
                <a:gd name="T5" fmla="*/ 16 h 27"/>
                <a:gd name="T6" fmla="*/ 22 w 29"/>
                <a:gd name="T7" fmla="*/ 22 h 27"/>
                <a:gd name="T8" fmla="*/ 12 w 29"/>
                <a:gd name="T9" fmla="*/ 0 h 27"/>
              </a:gdLst>
              <a:ahLst/>
              <a:cxnLst>
                <a:cxn ang="0">
                  <a:pos x="T0" y="T1"/>
                </a:cxn>
                <a:cxn ang="0">
                  <a:pos x="T2" y="T3"/>
                </a:cxn>
                <a:cxn ang="0">
                  <a:pos x="T4" y="T5"/>
                </a:cxn>
                <a:cxn ang="0">
                  <a:pos x="T6" y="T7"/>
                </a:cxn>
                <a:cxn ang="0">
                  <a:pos x="T8" y="T9"/>
                </a:cxn>
              </a:cxnLst>
              <a:rect l="0" t="0" r="r" b="b"/>
              <a:pathLst>
                <a:path w="29" h="27">
                  <a:moveTo>
                    <a:pt x="12" y="0"/>
                  </a:moveTo>
                  <a:cubicBezTo>
                    <a:pt x="9" y="1"/>
                    <a:pt x="5" y="1"/>
                    <a:pt x="4" y="4"/>
                  </a:cubicBezTo>
                  <a:cubicBezTo>
                    <a:pt x="1" y="7"/>
                    <a:pt x="0" y="16"/>
                    <a:pt x="0" y="16"/>
                  </a:cubicBezTo>
                  <a:cubicBezTo>
                    <a:pt x="3" y="27"/>
                    <a:pt x="10" y="23"/>
                    <a:pt x="22" y="22"/>
                  </a:cubicBezTo>
                  <a:cubicBezTo>
                    <a:pt x="29" y="11"/>
                    <a:pt x="26" y="0"/>
                    <a:pt x="12" y="0"/>
                  </a:cubicBez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58135" name="AutoShape 87"/>
          <p:cNvSpPr>
            <a:spLocks noChangeArrowheads="1"/>
          </p:cNvSpPr>
          <p:nvPr/>
        </p:nvSpPr>
        <p:spPr bwMode="auto">
          <a:xfrm>
            <a:off x="3781425" y="5562600"/>
            <a:ext cx="571500" cy="142875"/>
          </a:xfrm>
          <a:prstGeom prst="wedgeRoundRectCallout">
            <a:avLst>
              <a:gd name="adj1" fmla="val -60278"/>
              <a:gd name="adj2" fmla="val 88889"/>
              <a:gd name="adj3" fmla="val 1666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600"/>
              <a:t>Not to scale!</a:t>
            </a:r>
          </a:p>
        </p:txBody>
      </p:sp>
      <p:pic>
        <p:nvPicPr>
          <p:cNvPr id="258136" name="Picture 88" descr="PastedGraphic-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4838" y="3422650"/>
            <a:ext cx="1462087" cy="1092200"/>
          </a:xfrm>
          <a:prstGeom prst="rect">
            <a:avLst/>
          </a:prstGeom>
          <a:noFill/>
          <a:extLst>
            <a:ext uri="{909E8E84-426E-40dd-AFC4-6F175D3DCCD1}">
              <a14:hiddenFill xmlns:a14="http://schemas.microsoft.com/office/drawing/2010/main">
                <a:solidFill>
                  <a:srgbClr val="FFFFFF"/>
                </a:solidFill>
              </a14:hiddenFill>
            </a:ext>
          </a:extLst>
        </p:spPr>
      </p:pic>
      <p:pic>
        <p:nvPicPr>
          <p:cNvPr id="258137" name="Picture 89" descr="PastedGraphic-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9600" y="4565650"/>
            <a:ext cx="1470025" cy="11112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53243" y="2447151"/>
            <a:ext cx="997313" cy="276999"/>
          </a:xfrm>
          <a:prstGeom prst="rect">
            <a:avLst/>
          </a:prstGeom>
          <a:noFill/>
          <a:ln>
            <a:noFill/>
          </a:ln>
        </p:spPr>
        <p:txBody>
          <a:bodyPr wrap="none" rtlCol="0">
            <a:spAutoFit/>
          </a:bodyPr>
          <a:lstStyle/>
          <a:p>
            <a:r>
              <a:rPr lang="en-US" sz="1200" dirty="0" smtClean="0">
                <a:solidFill>
                  <a:schemeClr val="accent2">
                    <a:lumMod val="40000"/>
                    <a:lumOff val="60000"/>
                  </a:schemeClr>
                </a:solidFill>
              </a:rPr>
              <a:t>Strong wind</a:t>
            </a:r>
            <a:endParaRPr lang="en-US" sz="1200" dirty="0">
              <a:solidFill>
                <a:schemeClr val="accent2">
                  <a:lumMod val="40000"/>
                  <a:lumOff val="60000"/>
                </a:schemeClr>
              </a:solidFill>
            </a:endParaRPr>
          </a:p>
        </p:txBody>
      </p:sp>
      <p:cxnSp>
        <p:nvCxnSpPr>
          <p:cNvPr id="4" name="Straight Connector 3"/>
          <p:cNvCxnSpPr/>
          <p:nvPr/>
        </p:nvCxnSpPr>
        <p:spPr bwMode="auto">
          <a:xfrm>
            <a:off x="4753329" y="2590800"/>
            <a:ext cx="1171575" cy="0"/>
          </a:xfrm>
          <a:prstGeom prst="line">
            <a:avLst/>
          </a:prstGeom>
          <a:solidFill>
            <a:schemeClr val="accent1"/>
          </a:solidFill>
          <a:ln w="28575" cap="flat" cmpd="sng" algn="ctr">
            <a:solidFill>
              <a:schemeClr val="accent2">
                <a:lumMod val="40000"/>
                <a:lumOff val="60000"/>
              </a:schemeClr>
            </a:solidFill>
            <a:prstDash val="solid"/>
            <a:round/>
            <a:headEnd type="none" w="med" len="med"/>
            <a:tailEnd type="arrow" w="med" len="med"/>
          </a:ln>
          <a:effectLst/>
        </p:spPr>
      </p:cxnSp>
      <p:pic>
        <p:nvPicPr>
          <p:cNvPr id="7" name="Picture 6" descr="Screen shot 2011-08-21 at 12.11.59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97779">
            <a:off x="1267670" y="4217894"/>
            <a:ext cx="222068" cy="157340"/>
          </a:xfrm>
          <a:prstGeom prst="rect">
            <a:avLst/>
          </a:prstGeom>
        </p:spPr>
      </p:pic>
      <p:sp>
        <p:nvSpPr>
          <p:cNvPr id="96" name="Rectangle 79"/>
          <p:cNvSpPr>
            <a:spLocks noChangeArrowheads="1"/>
          </p:cNvSpPr>
          <p:nvPr/>
        </p:nvSpPr>
        <p:spPr bwMode="auto">
          <a:xfrm>
            <a:off x="6954838" y="3117239"/>
            <a:ext cx="136447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000" dirty="0" smtClean="0">
                <a:solidFill>
                  <a:schemeClr val="bg2"/>
                </a:solidFill>
              </a:rPr>
              <a:t>WRF </a:t>
            </a:r>
            <a:r>
              <a:rPr lang="en-US" sz="1000" dirty="0" err="1" smtClean="0">
                <a:solidFill>
                  <a:schemeClr val="bg2"/>
                </a:solidFill>
              </a:rPr>
              <a:t>obsproc</a:t>
            </a:r>
            <a:r>
              <a:rPr lang="en-US" sz="1000" dirty="0" smtClean="0">
                <a:solidFill>
                  <a:schemeClr val="bg2"/>
                </a:solidFill>
              </a:rPr>
              <a:t> output</a:t>
            </a:r>
            <a:endParaRPr lang="en-US" sz="1000" dirty="0">
              <a:solidFill>
                <a:schemeClr val="bg2"/>
              </a:solidFill>
            </a:endParaRPr>
          </a:p>
        </p:txBody>
      </p:sp>
      <p:pic>
        <p:nvPicPr>
          <p:cNvPr id="97" name="Picture 96" descr="Screen shot 2011-08-21 at 12.11.59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01799" flipH="1">
            <a:off x="8559161" y="2105866"/>
            <a:ext cx="239611" cy="169769"/>
          </a:xfrm>
          <a:prstGeom prst="rect">
            <a:avLst/>
          </a:prstGeom>
        </p:spPr>
      </p:pic>
      <p:pic>
        <p:nvPicPr>
          <p:cNvPr id="98" name="Picture 97"/>
          <p:cNvPicPr>
            <a:picLocks noChangeAspect="1" noChangeArrowheads="1"/>
          </p:cNvPicPr>
          <p:nvPr/>
        </p:nvPicPr>
        <p:blipFill>
          <a:blip r:embed="rId6">
            <a:extLst>
              <a:ext uri="{28A0092B-C50C-407E-A947-70E740481C1C}">
                <a14:useLocalDpi xmlns:a14="http://schemas.microsoft.com/office/drawing/2010/main" val="0"/>
              </a:ext>
            </a:extLst>
          </a:blip>
          <a:srcRect b="75000"/>
          <a:stretch>
            <a:fillRect/>
          </a:stretch>
        </p:blipFill>
        <p:spPr bwMode="auto">
          <a:xfrm>
            <a:off x="0" y="0"/>
            <a:ext cx="9144000" cy="51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79813" y="5943600"/>
            <a:ext cx="8964187" cy="698653"/>
          </a:xfrm>
          <a:prstGeom prst="rect">
            <a:avLst/>
          </a:prstGeom>
          <a:noFill/>
        </p:spPr>
        <p:txBody>
          <a:bodyPr wrap="none" rtlCol="0">
            <a:spAutoFit/>
          </a:bodyPr>
          <a:lstStyle/>
          <a:p>
            <a:pPr>
              <a:lnSpc>
                <a:spcPct val="110000"/>
              </a:lnSpc>
            </a:pPr>
            <a:r>
              <a:rPr lang="en-US" sz="1200" dirty="0" smtClean="0"/>
              <a:t>We see a lot of </a:t>
            </a:r>
            <a:r>
              <a:rPr lang="en-US" sz="1200" dirty="0" err="1" smtClean="0"/>
              <a:t>prepbur</a:t>
            </a:r>
            <a:r>
              <a:rPr lang="en-US" sz="1200" dirty="0" smtClean="0"/>
              <a:t> soundings with “drift” that are cut off.  Is that because data at some level along the way up failed the QC?</a:t>
            </a:r>
          </a:p>
          <a:p>
            <a:pPr>
              <a:lnSpc>
                <a:spcPct val="110000"/>
              </a:lnSpc>
            </a:pPr>
            <a:r>
              <a:rPr lang="en-US" sz="1200" dirty="0" smtClean="0"/>
              <a:t>Choice:  MADIS with no drift, or cut off sounding with no data.  </a:t>
            </a:r>
          </a:p>
          <a:p>
            <a:pPr>
              <a:lnSpc>
                <a:spcPct val="110000"/>
              </a:lnSpc>
            </a:pPr>
            <a:r>
              <a:rPr lang="en-US" sz="1200" dirty="0" smtClean="0"/>
              <a:t>If QC rejects level b/c U,V OMB is large, are we throwing out the baby with the bathwater?</a:t>
            </a:r>
            <a:endParaRPr lang="en-US" sz="12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809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8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12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Line 2"/>
          <p:cNvSpPr>
            <a:spLocks noChangeShapeType="1"/>
          </p:cNvSpPr>
          <p:nvPr/>
        </p:nvSpPr>
        <p:spPr bwMode="auto">
          <a:xfrm>
            <a:off x="1270000" y="5899150"/>
            <a:ext cx="63309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099" name="Oval 3"/>
          <p:cNvSpPr>
            <a:spLocks noChangeArrowheads="1"/>
          </p:cNvSpPr>
          <p:nvPr/>
        </p:nvSpPr>
        <p:spPr bwMode="auto">
          <a:xfrm>
            <a:off x="4032250" y="4121150"/>
            <a:ext cx="44450" cy="4445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00" name="Oval 4"/>
          <p:cNvSpPr>
            <a:spLocks noChangeArrowheads="1"/>
          </p:cNvSpPr>
          <p:nvPr/>
        </p:nvSpPr>
        <p:spPr bwMode="auto">
          <a:xfrm>
            <a:off x="3854450" y="4349750"/>
            <a:ext cx="44450" cy="4445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01" name="Oval 5"/>
          <p:cNvSpPr>
            <a:spLocks noChangeArrowheads="1"/>
          </p:cNvSpPr>
          <p:nvPr/>
        </p:nvSpPr>
        <p:spPr bwMode="auto">
          <a:xfrm>
            <a:off x="3733800" y="4592638"/>
            <a:ext cx="44450" cy="4445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02" name="Oval 6"/>
          <p:cNvSpPr>
            <a:spLocks noChangeArrowheads="1"/>
          </p:cNvSpPr>
          <p:nvPr/>
        </p:nvSpPr>
        <p:spPr bwMode="auto">
          <a:xfrm>
            <a:off x="3594100" y="4832350"/>
            <a:ext cx="44450" cy="4445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03" name="Oval 7"/>
          <p:cNvSpPr>
            <a:spLocks noChangeArrowheads="1"/>
          </p:cNvSpPr>
          <p:nvPr/>
        </p:nvSpPr>
        <p:spPr bwMode="auto">
          <a:xfrm>
            <a:off x="3473450" y="5046663"/>
            <a:ext cx="44450" cy="4445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04" name="Oval 8"/>
          <p:cNvSpPr>
            <a:spLocks noChangeArrowheads="1"/>
          </p:cNvSpPr>
          <p:nvPr/>
        </p:nvSpPr>
        <p:spPr bwMode="auto">
          <a:xfrm>
            <a:off x="4330700" y="3838575"/>
            <a:ext cx="44450" cy="4445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7" dir="2700000" algn="ctr" rotWithShape="0">
                    <a:schemeClr val="bg2">
                      <a:alpha val="75000"/>
                    </a:schemeClr>
                  </a:outerShdw>
                </a:effectLst>
              </a14:hiddenEffects>
            </a:ext>
          </a:extLst>
        </p:spPr>
        <p:txBody>
          <a:bodyPr wrap="none" anchor="ctr"/>
          <a:lstStyle/>
          <a:p>
            <a:endParaRPr lang="en-US"/>
          </a:p>
        </p:txBody>
      </p:sp>
      <p:sp>
        <p:nvSpPr>
          <p:cNvPr id="260105" name="Oval 9"/>
          <p:cNvSpPr>
            <a:spLocks noChangeArrowheads="1"/>
          </p:cNvSpPr>
          <p:nvPr/>
        </p:nvSpPr>
        <p:spPr bwMode="auto">
          <a:xfrm>
            <a:off x="4635500" y="3625850"/>
            <a:ext cx="44450" cy="4445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06" name="Oval 10"/>
          <p:cNvSpPr>
            <a:spLocks noChangeArrowheads="1"/>
          </p:cNvSpPr>
          <p:nvPr/>
        </p:nvSpPr>
        <p:spPr bwMode="auto">
          <a:xfrm>
            <a:off x="4927600" y="3387725"/>
            <a:ext cx="44450" cy="4445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07" name="Oval 11"/>
          <p:cNvSpPr>
            <a:spLocks noChangeArrowheads="1"/>
          </p:cNvSpPr>
          <p:nvPr/>
        </p:nvSpPr>
        <p:spPr bwMode="auto">
          <a:xfrm>
            <a:off x="3384550" y="5281613"/>
            <a:ext cx="44450" cy="4445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08" name="Oval 12"/>
          <p:cNvSpPr>
            <a:spLocks noChangeArrowheads="1"/>
          </p:cNvSpPr>
          <p:nvPr/>
        </p:nvSpPr>
        <p:spPr bwMode="auto">
          <a:xfrm>
            <a:off x="3314700" y="5513388"/>
            <a:ext cx="44450" cy="4445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09" name="Oval 13"/>
          <p:cNvSpPr>
            <a:spLocks noChangeArrowheads="1"/>
          </p:cNvSpPr>
          <p:nvPr/>
        </p:nvSpPr>
        <p:spPr bwMode="auto">
          <a:xfrm>
            <a:off x="6242050" y="2952750"/>
            <a:ext cx="44450" cy="4445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10" name="Oval 14"/>
          <p:cNvSpPr>
            <a:spLocks noChangeArrowheads="1"/>
          </p:cNvSpPr>
          <p:nvPr/>
        </p:nvSpPr>
        <p:spPr bwMode="auto">
          <a:xfrm>
            <a:off x="5537200" y="3152775"/>
            <a:ext cx="44450" cy="4445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11" name="Oval 15"/>
          <p:cNvSpPr>
            <a:spLocks noChangeArrowheads="1"/>
          </p:cNvSpPr>
          <p:nvPr/>
        </p:nvSpPr>
        <p:spPr bwMode="auto">
          <a:xfrm>
            <a:off x="6731000" y="2679700"/>
            <a:ext cx="44450" cy="4445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12" name="Oval 16"/>
          <p:cNvSpPr>
            <a:spLocks noChangeArrowheads="1"/>
          </p:cNvSpPr>
          <p:nvPr/>
        </p:nvSpPr>
        <p:spPr bwMode="auto">
          <a:xfrm>
            <a:off x="6877050" y="2460625"/>
            <a:ext cx="44450" cy="4445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13" name="Oval 17"/>
          <p:cNvSpPr>
            <a:spLocks noChangeArrowheads="1"/>
          </p:cNvSpPr>
          <p:nvPr/>
        </p:nvSpPr>
        <p:spPr bwMode="auto">
          <a:xfrm>
            <a:off x="6991350" y="2225675"/>
            <a:ext cx="44450" cy="4445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14" name="Oval 18"/>
          <p:cNvSpPr>
            <a:spLocks noChangeArrowheads="1"/>
          </p:cNvSpPr>
          <p:nvPr/>
        </p:nvSpPr>
        <p:spPr bwMode="auto">
          <a:xfrm>
            <a:off x="7048500" y="1978025"/>
            <a:ext cx="44450" cy="4445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15" name="Oval 19"/>
          <p:cNvSpPr>
            <a:spLocks noChangeArrowheads="1"/>
          </p:cNvSpPr>
          <p:nvPr/>
        </p:nvSpPr>
        <p:spPr bwMode="auto">
          <a:xfrm>
            <a:off x="7092950" y="1714500"/>
            <a:ext cx="44450" cy="4445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16" name="Oval 20"/>
          <p:cNvSpPr>
            <a:spLocks noChangeArrowheads="1"/>
          </p:cNvSpPr>
          <p:nvPr/>
        </p:nvSpPr>
        <p:spPr bwMode="auto">
          <a:xfrm>
            <a:off x="2978150" y="5526088"/>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17" name="Oval 21"/>
          <p:cNvSpPr>
            <a:spLocks noChangeArrowheads="1"/>
          </p:cNvSpPr>
          <p:nvPr/>
        </p:nvSpPr>
        <p:spPr bwMode="auto">
          <a:xfrm>
            <a:off x="3086100" y="5664200"/>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18" name="Oval 22"/>
          <p:cNvSpPr>
            <a:spLocks noChangeArrowheads="1"/>
          </p:cNvSpPr>
          <p:nvPr/>
        </p:nvSpPr>
        <p:spPr bwMode="auto">
          <a:xfrm>
            <a:off x="2881313" y="5410200"/>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19" name="Oval 23"/>
          <p:cNvSpPr>
            <a:spLocks noChangeArrowheads="1"/>
          </p:cNvSpPr>
          <p:nvPr/>
        </p:nvSpPr>
        <p:spPr bwMode="auto">
          <a:xfrm>
            <a:off x="2790825" y="5297488"/>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20" name="Oval 24"/>
          <p:cNvSpPr>
            <a:spLocks noChangeArrowheads="1"/>
          </p:cNvSpPr>
          <p:nvPr/>
        </p:nvSpPr>
        <p:spPr bwMode="auto">
          <a:xfrm>
            <a:off x="2684463" y="5164138"/>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21" name="Oval 25"/>
          <p:cNvSpPr>
            <a:spLocks noChangeArrowheads="1"/>
          </p:cNvSpPr>
          <p:nvPr/>
        </p:nvSpPr>
        <p:spPr bwMode="auto">
          <a:xfrm>
            <a:off x="2546350" y="5026025"/>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22" name="Oval 26"/>
          <p:cNvSpPr>
            <a:spLocks noChangeArrowheads="1"/>
          </p:cNvSpPr>
          <p:nvPr/>
        </p:nvSpPr>
        <p:spPr bwMode="auto">
          <a:xfrm>
            <a:off x="2335213" y="4845050"/>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23" name="Oval 27"/>
          <p:cNvSpPr>
            <a:spLocks noChangeArrowheads="1"/>
          </p:cNvSpPr>
          <p:nvPr/>
        </p:nvSpPr>
        <p:spPr bwMode="auto">
          <a:xfrm>
            <a:off x="2147888" y="4710113"/>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24" name="Oval 28"/>
          <p:cNvSpPr>
            <a:spLocks noChangeArrowheads="1"/>
          </p:cNvSpPr>
          <p:nvPr/>
        </p:nvSpPr>
        <p:spPr bwMode="auto">
          <a:xfrm>
            <a:off x="1612900" y="2295525"/>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25" name="Oval 29"/>
          <p:cNvSpPr>
            <a:spLocks noChangeArrowheads="1"/>
          </p:cNvSpPr>
          <p:nvPr/>
        </p:nvSpPr>
        <p:spPr bwMode="auto">
          <a:xfrm>
            <a:off x="1943100" y="2259013"/>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26" name="Oval 30"/>
          <p:cNvSpPr>
            <a:spLocks noChangeArrowheads="1"/>
          </p:cNvSpPr>
          <p:nvPr/>
        </p:nvSpPr>
        <p:spPr bwMode="auto">
          <a:xfrm>
            <a:off x="2260600" y="2257425"/>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27" name="Oval 31"/>
          <p:cNvSpPr>
            <a:spLocks noChangeArrowheads="1"/>
          </p:cNvSpPr>
          <p:nvPr/>
        </p:nvSpPr>
        <p:spPr bwMode="auto">
          <a:xfrm>
            <a:off x="2597150" y="2241550"/>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28" name="Oval 32"/>
          <p:cNvSpPr>
            <a:spLocks noChangeArrowheads="1"/>
          </p:cNvSpPr>
          <p:nvPr/>
        </p:nvSpPr>
        <p:spPr bwMode="auto">
          <a:xfrm>
            <a:off x="2927350" y="2228850"/>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29" name="Oval 33"/>
          <p:cNvSpPr>
            <a:spLocks noChangeArrowheads="1"/>
          </p:cNvSpPr>
          <p:nvPr/>
        </p:nvSpPr>
        <p:spPr bwMode="auto">
          <a:xfrm>
            <a:off x="3244850" y="2208213"/>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30" name="Oval 34"/>
          <p:cNvSpPr>
            <a:spLocks noChangeArrowheads="1"/>
          </p:cNvSpPr>
          <p:nvPr/>
        </p:nvSpPr>
        <p:spPr bwMode="auto">
          <a:xfrm>
            <a:off x="3536950" y="2206625"/>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31" name="Oval 35"/>
          <p:cNvSpPr>
            <a:spLocks noChangeArrowheads="1"/>
          </p:cNvSpPr>
          <p:nvPr/>
        </p:nvSpPr>
        <p:spPr bwMode="auto">
          <a:xfrm>
            <a:off x="3867150" y="2203450"/>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32" name="Oval 36"/>
          <p:cNvSpPr>
            <a:spLocks noChangeArrowheads="1"/>
          </p:cNvSpPr>
          <p:nvPr/>
        </p:nvSpPr>
        <p:spPr bwMode="auto">
          <a:xfrm>
            <a:off x="4210050" y="2203450"/>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33" name="Oval 37"/>
          <p:cNvSpPr>
            <a:spLocks noChangeArrowheads="1"/>
          </p:cNvSpPr>
          <p:nvPr/>
        </p:nvSpPr>
        <p:spPr bwMode="auto">
          <a:xfrm>
            <a:off x="4572000" y="2206625"/>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34" name="Oval 38"/>
          <p:cNvSpPr>
            <a:spLocks noChangeArrowheads="1"/>
          </p:cNvSpPr>
          <p:nvPr/>
        </p:nvSpPr>
        <p:spPr bwMode="auto">
          <a:xfrm>
            <a:off x="4927600" y="2208213"/>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35" name="Oval 39"/>
          <p:cNvSpPr>
            <a:spLocks noChangeArrowheads="1"/>
          </p:cNvSpPr>
          <p:nvPr/>
        </p:nvSpPr>
        <p:spPr bwMode="auto">
          <a:xfrm>
            <a:off x="5287963" y="2212975"/>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36" name="Oval 40"/>
          <p:cNvSpPr>
            <a:spLocks noChangeArrowheads="1"/>
          </p:cNvSpPr>
          <p:nvPr/>
        </p:nvSpPr>
        <p:spPr bwMode="auto">
          <a:xfrm>
            <a:off x="5703888" y="2220913"/>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37" name="Oval 41"/>
          <p:cNvSpPr>
            <a:spLocks noChangeArrowheads="1"/>
          </p:cNvSpPr>
          <p:nvPr/>
        </p:nvSpPr>
        <p:spPr bwMode="auto">
          <a:xfrm>
            <a:off x="6122988" y="2222500"/>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38" name="Oval 42"/>
          <p:cNvSpPr>
            <a:spLocks noChangeArrowheads="1"/>
          </p:cNvSpPr>
          <p:nvPr/>
        </p:nvSpPr>
        <p:spPr bwMode="auto">
          <a:xfrm>
            <a:off x="6481763" y="2219325"/>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39" name="Oval 43"/>
          <p:cNvSpPr>
            <a:spLocks noChangeArrowheads="1"/>
          </p:cNvSpPr>
          <p:nvPr/>
        </p:nvSpPr>
        <p:spPr bwMode="auto">
          <a:xfrm>
            <a:off x="6811963" y="2211388"/>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40" name="Oval 44"/>
          <p:cNvSpPr>
            <a:spLocks noChangeArrowheads="1"/>
          </p:cNvSpPr>
          <p:nvPr/>
        </p:nvSpPr>
        <p:spPr bwMode="auto">
          <a:xfrm>
            <a:off x="7213600" y="2203450"/>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41" name="Oval 45"/>
          <p:cNvSpPr>
            <a:spLocks noChangeArrowheads="1"/>
          </p:cNvSpPr>
          <p:nvPr/>
        </p:nvSpPr>
        <p:spPr bwMode="auto">
          <a:xfrm>
            <a:off x="7539038" y="2190750"/>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42" name="Oval 46"/>
          <p:cNvSpPr>
            <a:spLocks noChangeArrowheads="1"/>
          </p:cNvSpPr>
          <p:nvPr/>
        </p:nvSpPr>
        <p:spPr bwMode="auto">
          <a:xfrm>
            <a:off x="7929563" y="2178050"/>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43" name="Oval 47"/>
          <p:cNvSpPr>
            <a:spLocks noChangeArrowheads="1"/>
          </p:cNvSpPr>
          <p:nvPr/>
        </p:nvSpPr>
        <p:spPr bwMode="auto">
          <a:xfrm>
            <a:off x="8451850" y="2133600"/>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44" name="Oval 48"/>
          <p:cNvSpPr>
            <a:spLocks noChangeArrowheads="1"/>
          </p:cNvSpPr>
          <p:nvPr/>
        </p:nvSpPr>
        <p:spPr bwMode="auto">
          <a:xfrm>
            <a:off x="3213100" y="5727700"/>
            <a:ext cx="44450" cy="4445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260145" name="Group 49"/>
          <p:cNvGrpSpPr>
            <a:grpSpLocks/>
          </p:cNvGrpSpPr>
          <p:nvPr/>
        </p:nvGrpSpPr>
        <p:grpSpPr bwMode="auto">
          <a:xfrm>
            <a:off x="3213100" y="1276350"/>
            <a:ext cx="44450" cy="4495800"/>
            <a:chOff x="1932" y="472"/>
            <a:chExt cx="28" cy="2832"/>
          </a:xfrm>
        </p:grpSpPr>
        <p:sp>
          <p:nvSpPr>
            <p:cNvPr id="260146" name="Oval 50"/>
            <p:cNvSpPr>
              <a:spLocks noChangeArrowheads="1"/>
            </p:cNvSpPr>
            <p:nvPr/>
          </p:nvSpPr>
          <p:spPr bwMode="auto">
            <a:xfrm>
              <a:off x="1932" y="3276"/>
              <a:ext cx="28" cy="28"/>
            </a:xfrm>
            <a:prstGeom prst="ellipse">
              <a:avLst/>
            </a:prstGeom>
            <a:solidFill>
              <a:schemeClr val="bg2"/>
            </a:solidFill>
            <a:ln>
              <a:noFill/>
            </a:ln>
            <a:effectLst/>
            <a:extLst>
              <a:ext uri="{91240B29-F687-4f45-9708-019B960494DF}">
                <a14:hiddenLine xmlns:a14="http://schemas.microsoft.com/office/drawing/2010/main" w="9525">
                  <a:solidFill>
                    <a:srgbClr val="FF00F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47" name="Oval 51"/>
            <p:cNvSpPr>
              <a:spLocks noChangeArrowheads="1"/>
            </p:cNvSpPr>
            <p:nvPr/>
          </p:nvSpPr>
          <p:spPr bwMode="auto">
            <a:xfrm>
              <a:off x="1932" y="3140"/>
              <a:ext cx="28" cy="28"/>
            </a:xfrm>
            <a:prstGeom prst="ellipse">
              <a:avLst/>
            </a:prstGeom>
            <a:solidFill>
              <a:schemeClr val="bg2"/>
            </a:solidFill>
            <a:ln>
              <a:noFill/>
            </a:ln>
            <a:effectLst/>
            <a:extLst>
              <a:ext uri="{91240B29-F687-4f45-9708-019B960494DF}">
                <a14:hiddenLine xmlns:a14="http://schemas.microsoft.com/office/drawing/2010/main" w="9525">
                  <a:solidFill>
                    <a:srgbClr val="FF00F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48" name="Oval 52"/>
            <p:cNvSpPr>
              <a:spLocks noChangeArrowheads="1"/>
            </p:cNvSpPr>
            <p:nvPr/>
          </p:nvSpPr>
          <p:spPr bwMode="auto">
            <a:xfrm>
              <a:off x="1932" y="2996"/>
              <a:ext cx="28" cy="28"/>
            </a:xfrm>
            <a:prstGeom prst="ellipse">
              <a:avLst/>
            </a:prstGeom>
            <a:solidFill>
              <a:schemeClr val="bg2"/>
            </a:solidFill>
            <a:ln>
              <a:noFill/>
            </a:ln>
            <a:effectLst/>
            <a:extLst>
              <a:ext uri="{91240B29-F687-4f45-9708-019B960494DF}">
                <a14:hiddenLine xmlns:a14="http://schemas.microsoft.com/office/drawing/2010/main" w="9525">
                  <a:solidFill>
                    <a:srgbClr val="FF00F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49" name="Oval 53"/>
            <p:cNvSpPr>
              <a:spLocks noChangeArrowheads="1"/>
            </p:cNvSpPr>
            <p:nvPr/>
          </p:nvSpPr>
          <p:spPr bwMode="auto">
            <a:xfrm>
              <a:off x="1932" y="2848"/>
              <a:ext cx="28" cy="28"/>
            </a:xfrm>
            <a:prstGeom prst="ellipse">
              <a:avLst/>
            </a:prstGeom>
            <a:solidFill>
              <a:schemeClr val="bg2"/>
            </a:solidFill>
            <a:ln>
              <a:noFill/>
            </a:ln>
            <a:effectLst/>
            <a:extLst>
              <a:ext uri="{91240B29-F687-4f45-9708-019B960494DF}">
                <a14:hiddenLine xmlns:a14="http://schemas.microsoft.com/office/drawing/2010/main" w="9525">
                  <a:solidFill>
                    <a:srgbClr val="FF00F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50" name="Oval 54"/>
            <p:cNvSpPr>
              <a:spLocks noChangeArrowheads="1"/>
            </p:cNvSpPr>
            <p:nvPr/>
          </p:nvSpPr>
          <p:spPr bwMode="auto">
            <a:xfrm>
              <a:off x="1932" y="2708"/>
              <a:ext cx="28" cy="28"/>
            </a:xfrm>
            <a:prstGeom prst="ellipse">
              <a:avLst/>
            </a:prstGeom>
            <a:solidFill>
              <a:schemeClr val="bg2"/>
            </a:solidFill>
            <a:ln>
              <a:noFill/>
            </a:ln>
            <a:effectLst/>
            <a:extLst>
              <a:ext uri="{91240B29-F687-4f45-9708-019B960494DF}">
                <a14:hiddenLine xmlns:a14="http://schemas.microsoft.com/office/drawing/2010/main" w="9525">
                  <a:solidFill>
                    <a:srgbClr val="FF00F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51" name="Oval 55"/>
            <p:cNvSpPr>
              <a:spLocks noChangeArrowheads="1"/>
            </p:cNvSpPr>
            <p:nvPr/>
          </p:nvSpPr>
          <p:spPr bwMode="auto">
            <a:xfrm>
              <a:off x="1932" y="2560"/>
              <a:ext cx="28" cy="28"/>
            </a:xfrm>
            <a:prstGeom prst="ellipse">
              <a:avLst/>
            </a:prstGeom>
            <a:solidFill>
              <a:schemeClr val="bg2"/>
            </a:solidFill>
            <a:ln>
              <a:noFill/>
            </a:ln>
            <a:effectLst/>
            <a:extLst>
              <a:ext uri="{91240B29-F687-4f45-9708-019B960494DF}">
                <a14:hiddenLine xmlns:a14="http://schemas.microsoft.com/office/drawing/2010/main" w="9525">
                  <a:solidFill>
                    <a:srgbClr val="FF00F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52" name="Oval 56"/>
            <p:cNvSpPr>
              <a:spLocks noChangeArrowheads="1"/>
            </p:cNvSpPr>
            <p:nvPr/>
          </p:nvSpPr>
          <p:spPr bwMode="auto">
            <a:xfrm>
              <a:off x="1932" y="2416"/>
              <a:ext cx="28" cy="28"/>
            </a:xfrm>
            <a:prstGeom prst="ellipse">
              <a:avLst/>
            </a:prstGeom>
            <a:solidFill>
              <a:schemeClr val="bg2"/>
            </a:solidFill>
            <a:ln>
              <a:noFill/>
            </a:ln>
            <a:effectLst/>
            <a:extLst>
              <a:ext uri="{91240B29-F687-4f45-9708-019B960494DF}">
                <a14:hiddenLine xmlns:a14="http://schemas.microsoft.com/office/drawing/2010/main" w="9525">
                  <a:solidFill>
                    <a:srgbClr val="FF00F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53" name="Oval 57"/>
            <p:cNvSpPr>
              <a:spLocks noChangeArrowheads="1"/>
            </p:cNvSpPr>
            <p:nvPr/>
          </p:nvSpPr>
          <p:spPr bwMode="auto">
            <a:xfrm>
              <a:off x="1932" y="2268"/>
              <a:ext cx="28" cy="28"/>
            </a:xfrm>
            <a:prstGeom prst="ellipse">
              <a:avLst/>
            </a:prstGeom>
            <a:solidFill>
              <a:schemeClr val="bg2"/>
            </a:solidFill>
            <a:ln>
              <a:noFill/>
            </a:ln>
            <a:effectLst/>
            <a:extLst>
              <a:ext uri="{91240B29-F687-4f45-9708-019B960494DF}">
                <a14:hiddenLine xmlns:a14="http://schemas.microsoft.com/office/drawing/2010/main" w="9525">
                  <a:solidFill>
                    <a:srgbClr val="FF00F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54" name="Oval 58"/>
            <p:cNvSpPr>
              <a:spLocks noChangeArrowheads="1"/>
            </p:cNvSpPr>
            <p:nvPr/>
          </p:nvSpPr>
          <p:spPr bwMode="auto">
            <a:xfrm>
              <a:off x="1932" y="2096"/>
              <a:ext cx="28" cy="28"/>
            </a:xfrm>
            <a:prstGeom prst="ellipse">
              <a:avLst/>
            </a:prstGeom>
            <a:solidFill>
              <a:schemeClr val="bg2"/>
            </a:solidFill>
            <a:ln>
              <a:noFill/>
            </a:ln>
            <a:effectLst/>
            <a:extLst>
              <a:ext uri="{91240B29-F687-4f45-9708-019B960494DF}">
                <a14:hiddenLine xmlns:a14="http://schemas.microsoft.com/office/drawing/2010/main" w="9525">
                  <a:solidFill>
                    <a:srgbClr val="FF00F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55" name="Oval 59"/>
            <p:cNvSpPr>
              <a:spLocks noChangeArrowheads="1"/>
            </p:cNvSpPr>
            <p:nvPr/>
          </p:nvSpPr>
          <p:spPr bwMode="auto">
            <a:xfrm>
              <a:off x="1932" y="1948"/>
              <a:ext cx="28" cy="28"/>
            </a:xfrm>
            <a:prstGeom prst="ellipse">
              <a:avLst/>
            </a:prstGeom>
            <a:solidFill>
              <a:schemeClr val="bg2"/>
            </a:solidFill>
            <a:ln>
              <a:noFill/>
            </a:ln>
            <a:effectLst/>
            <a:extLst>
              <a:ext uri="{91240B29-F687-4f45-9708-019B960494DF}">
                <a14:hiddenLine xmlns:a14="http://schemas.microsoft.com/office/drawing/2010/main" w="9525">
                  <a:solidFill>
                    <a:srgbClr val="FF00F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56" name="Oval 60"/>
            <p:cNvSpPr>
              <a:spLocks noChangeArrowheads="1"/>
            </p:cNvSpPr>
            <p:nvPr/>
          </p:nvSpPr>
          <p:spPr bwMode="auto">
            <a:xfrm>
              <a:off x="1932" y="1804"/>
              <a:ext cx="28" cy="28"/>
            </a:xfrm>
            <a:prstGeom prst="ellipse">
              <a:avLst/>
            </a:prstGeom>
            <a:solidFill>
              <a:schemeClr val="bg2"/>
            </a:solidFill>
            <a:ln>
              <a:noFill/>
            </a:ln>
            <a:effectLst/>
            <a:extLst>
              <a:ext uri="{91240B29-F687-4f45-9708-019B960494DF}">
                <a14:hiddenLine xmlns:a14="http://schemas.microsoft.com/office/drawing/2010/main" w="9525">
                  <a:solidFill>
                    <a:srgbClr val="FF00F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57" name="Oval 61"/>
            <p:cNvSpPr>
              <a:spLocks noChangeArrowheads="1"/>
            </p:cNvSpPr>
            <p:nvPr/>
          </p:nvSpPr>
          <p:spPr bwMode="auto">
            <a:xfrm>
              <a:off x="1932" y="1656"/>
              <a:ext cx="28" cy="28"/>
            </a:xfrm>
            <a:prstGeom prst="ellipse">
              <a:avLst/>
            </a:prstGeom>
            <a:solidFill>
              <a:schemeClr val="bg2"/>
            </a:solidFill>
            <a:ln>
              <a:noFill/>
            </a:ln>
            <a:effectLst/>
            <a:extLst>
              <a:ext uri="{91240B29-F687-4f45-9708-019B960494DF}">
                <a14:hiddenLine xmlns:a14="http://schemas.microsoft.com/office/drawing/2010/main" w="9525">
                  <a:solidFill>
                    <a:srgbClr val="FF00F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58" name="Oval 62"/>
            <p:cNvSpPr>
              <a:spLocks noChangeArrowheads="1"/>
            </p:cNvSpPr>
            <p:nvPr/>
          </p:nvSpPr>
          <p:spPr bwMode="auto">
            <a:xfrm>
              <a:off x="1932" y="1516"/>
              <a:ext cx="28" cy="28"/>
            </a:xfrm>
            <a:prstGeom prst="ellipse">
              <a:avLst/>
            </a:prstGeom>
            <a:solidFill>
              <a:schemeClr val="bg2"/>
            </a:solidFill>
            <a:ln>
              <a:noFill/>
            </a:ln>
            <a:effectLst/>
            <a:extLst>
              <a:ext uri="{91240B29-F687-4f45-9708-019B960494DF}">
                <a14:hiddenLine xmlns:a14="http://schemas.microsoft.com/office/drawing/2010/main" w="9525">
                  <a:solidFill>
                    <a:srgbClr val="FF00F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59" name="Oval 63"/>
            <p:cNvSpPr>
              <a:spLocks noChangeArrowheads="1"/>
            </p:cNvSpPr>
            <p:nvPr/>
          </p:nvSpPr>
          <p:spPr bwMode="auto">
            <a:xfrm>
              <a:off x="1932" y="1368"/>
              <a:ext cx="28" cy="28"/>
            </a:xfrm>
            <a:prstGeom prst="ellipse">
              <a:avLst/>
            </a:prstGeom>
            <a:solidFill>
              <a:schemeClr val="bg2"/>
            </a:solidFill>
            <a:ln>
              <a:noFill/>
            </a:ln>
            <a:effectLst/>
            <a:extLst>
              <a:ext uri="{91240B29-F687-4f45-9708-019B960494DF}">
                <a14:hiddenLine xmlns:a14="http://schemas.microsoft.com/office/drawing/2010/main" w="9525">
                  <a:solidFill>
                    <a:srgbClr val="FF00F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60" name="Oval 64"/>
            <p:cNvSpPr>
              <a:spLocks noChangeArrowheads="1"/>
            </p:cNvSpPr>
            <p:nvPr/>
          </p:nvSpPr>
          <p:spPr bwMode="auto">
            <a:xfrm>
              <a:off x="1932" y="1224"/>
              <a:ext cx="28" cy="28"/>
            </a:xfrm>
            <a:prstGeom prst="ellipse">
              <a:avLst/>
            </a:prstGeom>
            <a:solidFill>
              <a:schemeClr val="bg2"/>
            </a:solidFill>
            <a:ln>
              <a:noFill/>
            </a:ln>
            <a:effectLst/>
            <a:extLst>
              <a:ext uri="{91240B29-F687-4f45-9708-019B960494DF}">
                <a14:hiddenLine xmlns:a14="http://schemas.microsoft.com/office/drawing/2010/main" w="9525">
                  <a:solidFill>
                    <a:srgbClr val="FF00F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61" name="Oval 65"/>
            <p:cNvSpPr>
              <a:spLocks noChangeArrowheads="1"/>
            </p:cNvSpPr>
            <p:nvPr/>
          </p:nvSpPr>
          <p:spPr bwMode="auto">
            <a:xfrm>
              <a:off x="1932" y="1076"/>
              <a:ext cx="28" cy="28"/>
            </a:xfrm>
            <a:prstGeom prst="ellipse">
              <a:avLst/>
            </a:prstGeom>
            <a:solidFill>
              <a:schemeClr val="bg2"/>
            </a:solidFill>
            <a:ln>
              <a:noFill/>
            </a:ln>
            <a:effectLst/>
            <a:extLst>
              <a:ext uri="{91240B29-F687-4f45-9708-019B960494DF}">
                <a14:hiddenLine xmlns:a14="http://schemas.microsoft.com/office/drawing/2010/main" w="9525">
                  <a:solidFill>
                    <a:srgbClr val="FF00F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62" name="Oval 66"/>
            <p:cNvSpPr>
              <a:spLocks noChangeArrowheads="1"/>
            </p:cNvSpPr>
            <p:nvPr/>
          </p:nvSpPr>
          <p:spPr bwMode="auto">
            <a:xfrm>
              <a:off x="1932" y="912"/>
              <a:ext cx="28" cy="28"/>
            </a:xfrm>
            <a:prstGeom prst="ellipse">
              <a:avLst/>
            </a:prstGeom>
            <a:solidFill>
              <a:schemeClr val="bg2"/>
            </a:solidFill>
            <a:ln>
              <a:noFill/>
            </a:ln>
            <a:effectLst/>
            <a:extLst>
              <a:ext uri="{91240B29-F687-4f45-9708-019B960494DF}">
                <a14:hiddenLine xmlns:a14="http://schemas.microsoft.com/office/drawing/2010/main" w="9525">
                  <a:solidFill>
                    <a:srgbClr val="FF00F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63" name="Oval 67"/>
            <p:cNvSpPr>
              <a:spLocks noChangeArrowheads="1"/>
            </p:cNvSpPr>
            <p:nvPr/>
          </p:nvSpPr>
          <p:spPr bwMode="auto">
            <a:xfrm>
              <a:off x="1932" y="764"/>
              <a:ext cx="28" cy="28"/>
            </a:xfrm>
            <a:prstGeom prst="ellipse">
              <a:avLst/>
            </a:prstGeom>
            <a:solidFill>
              <a:schemeClr val="bg2"/>
            </a:solidFill>
            <a:ln>
              <a:noFill/>
            </a:ln>
            <a:effectLst/>
            <a:extLst>
              <a:ext uri="{91240B29-F687-4f45-9708-019B960494DF}">
                <a14:hiddenLine xmlns:a14="http://schemas.microsoft.com/office/drawing/2010/main" w="9525">
                  <a:solidFill>
                    <a:srgbClr val="FF00F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64" name="Oval 68"/>
            <p:cNvSpPr>
              <a:spLocks noChangeArrowheads="1"/>
            </p:cNvSpPr>
            <p:nvPr/>
          </p:nvSpPr>
          <p:spPr bwMode="auto">
            <a:xfrm>
              <a:off x="1932" y="620"/>
              <a:ext cx="28" cy="28"/>
            </a:xfrm>
            <a:prstGeom prst="ellipse">
              <a:avLst/>
            </a:prstGeom>
            <a:solidFill>
              <a:schemeClr val="bg2"/>
            </a:solidFill>
            <a:ln>
              <a:noFill/>
            </a:ln>
            <a:effectLst/>
            <a:extLst>
              <a:ext uri="{91240B29-F687-4f45-9708-019B960494DF}">
                <a14:hiddenLine xmlns:a14="http://schemas.microsoft.com/office/drawing/2010/main" w="9525">
                  <a:solidFill>
                    <a:srgbClr val="FF00F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65" name="Oval 69"/>
            <p:cNvSpPr>
              <a:spLocks noChangeArrowheads="1"/>
            </p:cNvSpPr>
            <p:nvPr/>
          </p:nvSpPr>
          <p:spPr bwMode="auto">
            <a:xfrm>
              <a:off x="1932" y="472"/>
              <a:ext cx="28" cy="28"/>
            </a:xfrm>
            <a:prstGeom prst="ellipse">
              <a:avLst/>
            </a:prstGeom>
            <a:solidFill>
              <a:schemeClr val="bg2"/>
            </a:solidFill>
            <a:ln>
              <a:noFill/>
            </a:ln>
            <a:effectLst/>
            <a:extLst>
              <a:ext uri="{91240B29-F687-4f45-9708-019B960494DF}">
                <a14:hiddenLine xmlns:a14="http://schemas.microsoft.com/office/drawing/2010/main" w="9525">
                  <a:solidFill>
                    <a:srgbClr val="FF00F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60166" name="Oval 70"/>
          <p:cNvSpPr>
            <a:spLocks noChangeArrowheads="1"/>
          </p:cNvSpPr>
          <p:nvPr/>
        </p:nvSpPr>
        <p:spPr bwMode="auto">
          <a:xfrm>
            <a:off x="7080250" y="1485900"/>
            <a:ext cx="44450" cy="4445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67" name="Oval 71"/>
          <p:cNvSpPr>
            <a:spLocks noChangeArrowheads="1"/>
          </p:cNvSpPr>
          <p:nvPr/>
        </p:nvSpPr>
        <p:spPr bwMode="auto">
          <a:xfrm>
            <a:off x="7029450" y="1266825"/>
            <a:ext cx="44450" cy="4445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68" name="Oval 72"/>
          <p:cNvSpPr>
            <a:spLocks noChangeArrowheads="1"/>
          </p:cNvSpPr>
          <p:nvPr/>
        </p:nvSpPr>
        <p:spPr bwMode="auto">
          <a:xfrm>
            <a:off x="1941513" y="4591050"/>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69" name="Oval 73"/>
          <p:cNvSpPr>
            <a:spLocks noChangeArrowheads="1"/>
          </p:cNvSpPr>
          <p:nvPr/>
        </p:nvSpPr>
        <p:spPr bwMode="auto">
          <a:xfrm>
            <a:off x="1563688" y="4359275"/>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70" name="Oval 74"/>
          <p:cNvSpPr>
            <a:spLocks noChangeArrowheads="1"/>
          </p:cNvSpPr>
          <p:nvPr/>
        </p:nvSpPr>
        <p:spPr bwMode="auto">
          <a:xfrm>
            <a:off x="1755775" y="4473575"/>
            <a:ext cx="44450" cy="444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71" name="Rectangle 75"/>
          <p:cNvSpPr>
            <a:spLocks noChangeArrowheads="1"/>
          </p:cNvSpPr>
          <p:nvPr/>
        </p:nvSpPr>
        <p:spPr bwMode="auto">
          <a:xfrm>
            <a:off x="2733675" y="5502275"/>
            <a:ext cx="896938" cy="69850"/>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72" name="Rectangle 76"/>
          <p:cNvSpPr>
            <a:spLocks noChangeArrowheads="1"/>
          </p:cNvSpPr>
          <p:nvPr/>
        </p:nvSpPr>
        <p:spPr bwMode="auto">
          <a:xfrm>
            <a:off x="2459038" y="5022850"/>
            <a:ext cx="896937" cy="69850"/>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73" name="Rectangle 77"/>
          <p:cNvSpPr>
            <a:spLocks noChangeArrowheads="1"/>
          </p:cNvSpPr>
          <p:nvPr/>
        </p:nvSpPr>
        <p:spPr bwMode="auto">
          <a:xfrm>
            <a:off x="2667000" y="5278438"/>
            <a:ext cx="896938" cy="69850"/>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74" name="Rectangle 78"/>
          <p:cNvSpPr>
            <a:spLocks noChangeArrowheads="1"/>
          </p:cNvSpPr>
          <p:nvPr/>
        </p:nvSpPr>
        <p:spPr bwMode="auto">
          <a:xfrm>
            <a:off x="2073275" y="4824413"/>
            <a:ext cx="1781175" cy="65087"/>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75" name="Rectangle 79"/>
          <p:cNvSpPr>
            <a:spLocks noChangeArrowheads="1"/>
          </p:cNvSpPr>
          <p:nvPr/>
        </p:nvSpPr>
        <p:spPr bwMode="auto">
          <a:xfrm>
            <a:off x="1930400" y="4583113"/>
            <a:ext cx="1781175" cy="65087"/>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76" name="Rectangle 80"/>
          <p:cNvSpPr>
            <a:spLocks noChangeArrowheads="1"/>
          </p:cNvSpPr>
          <p:nvPr/>
        </p:nvSpPr>
        <p:spPr bwMode="auto">
          <a:xfrm>
            <a:off x="1509713" y="4344988"/>
            <a:ext cx="1781175" cy="65087"/>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77" name="Rectangle 81"/>
          <p:cNvSpPr>
            <a:spLocks noChangeArrowheads="1"/>
          </p:cNvSpPr>
          <p:nvPr/>
        </p:nvSpPr>
        <p:spPr bwMode="auto">
          <a:xfrm>
            <a:off x="560388" y="2228850"/>
            <a:ext cx="2687637" cy="65088"/>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78" name="Rectangle 82"/>
          <p:cNvSpPr>
            <a:spLocks noChangeArrowheads="1"/>
          </p:cNvSpPr>
          <p:nvPr/>
        </p:nvSpPr>
        <p:spPr bwMode="auto">
          <a:xfrm>
            <a:off x="3227388" y="2203450"/>
            <a:ext cx="2687637" cy="65088"/>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79" name="Line 83"/>
          <p:cNvSpPr>
            <a:spLocks noChangeShapeType="1"/>
          </p:cNvSpPr>
          <p:nvPr/>
        </p:nvSpPr>
        <p:spPr bwMode="auto">
          <a:xfrm>
            <a:off x="1200150" y="4972050"/>
            <a:ext cx="7626350" cy="0"/>
          </a:xfrm>
          <a:prstGeom prst="line">
            <a:avLst/>
          </a:prstGeom>
          <a:noFill/>
          <a:ln w="12700" cap="rnd">
            <a:solidFill>
              <a:srgbClr val="C0C0C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80" name="Line 84"/>
          <p:cNvSpPr>
            <a:spLocks noChangeShapeType="1"/>
          </p:cNvSpPr>
          <p:nvPr/>
        </p:nvSpPr>
        <p:spPr bwMode="auto">
          <a:xfrm>
            <a:off x="1187450" y="4000500"/>
            <a:ext cx="7626350" cy="0"/>
          </a:xfrm>
          <a:prstGeom prst="line">
            <a:avLst/>
          </a:prstGeom>
          <a:noFill/>
          <a:ln w="12700" cap="rnd">
            <a:solidFill>
              <a:srgbClr val="C0C0C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81" name="Rectangle 85"/>
          <p:cNvSpPr>
            <a:spLocks noChangeArrowheads="1"/>
          </p:cNvSpPr>
          <p:nvPr/>
        </p:nvSpPr>
        <p:spPr bwMode="auto">
          <a:xfrm>
            <a:off x="822325" y="3867150"/>
            <a:ext cx="3952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000">
                <a:solidFill>
                  <a:srgbClr val="CCCCCC"/>
                </a:solidFill>
              </a:rPr>
              <a:t>450</a:t>
            </a:r>
          </a:p>
        </p:txBody>
      </p:sp>
      <p:sp>
        <p:nvSpPr>
          <p:cNvPr id="260182" name="Rectangle 86"/>
          <p:cNvSpPr>
            <a:spLocks noChangeArrowheads="1"/>
          </p:cNvSpPr>
          <p:nvPr/>
        </p:nvSpPr>
        <p:spPr bwMode="auto">
          <a:xfrm>
            <a:off x="847725" y="4845050"/>
            <a:ext cx="3952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000">
                <a:solidFill>
                  <a:srgbClr val="CCCCCC"/>
                </a:solidFill>
              </a:rPr>
              <a:t>775</a:t>
            </a:r>
          </a:p>
        </p:txBody>
      </p:sp>
      <p:sp>
        <p:nvSpPr>
          <p:cNvPr id="260183" name="Rectangle 87"/>
          <p:cNvSpPr>
            <a:spLocks noChangeArrowheads="1"/>
          </p:cNvSpPr>
          <p:nvPr/>
        </p:nvSpPr>
        <p:spPr bwMode="auto">
          <a:xfrm>
            <a:off x="4530725" y="5086350"/>
            <a:ext cx="5572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dirty="0">
                <a:solidFill>
                  <a:srgbClr val="00FF00"/>
                </a:solidFill>
              </a:rPr>
              <a:t>Good</a:t>
            </a:r>
          </a:p>
        </p:txBody>
      </p:sp>
      <p:sp>
        <p:nvSpPr>
          <p:cNvPr id="260184" name="Line 88"/>
          <p:cNvSpPr>
            <a:spLocks noChangeShapeType="1"/>
          </p:cNvSpPr>
          <p:nvPr/>
        </p:nvSpPr>
        <p:spPr bwMode="auto">
          <a:xfrm>
            <a:off x="3898900" y="4883150"/>
            <a:ext cx="698500" cy="298450"/>
          </a:xfrm>
          <a:prstGeom prst="line">
            <a:avLst/>
          </a:prstGeom>
          <a:noFill/>
          <a:ln w="9525">
            <a:solidFill>
              <a:srgbClr val="00FF00"/>
            </a:solidFill>
            <a:round/>
            <a:headEnd type="arrow"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85" name="Line 89"/>
          <p:cNvSpPr>
            <a:spLocks noChangeShapeType="1"/>
          </p:cNvSpPr>
          <p:nvPr/>
        </p:nvSpPr>
        <p:spPr bwMode="auto">
          <a:xfrm>
            <a:off x="3937000" y="4387850"/>
            <a:ext cx="647700" cy="412750"/>
          </a:xfrm>
          <a:prstGeom prst="line">
            <a:avLst/>
          </a:prstGeom>
          <a:noFill/>
          <a:ln w="9525">
            <a:solidFill>
              <a:srgbClr val="FF0000"/>
            </a:solidFill>
            <a:round/>
            <a:headEnd type="arrow"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86" name="Line 90"/>
          <p:cNvSpPr>
            <a:spLocks noChangeShapeType="1"/>
          </p:cNvSpPr>
          <p:nvPr/>
        </p:nvSpPr>
        <p:spPr bwMode="auto">
          <a:xfrm flipV="1">
            <a:off x="3683000" y="5245100"/>
            <a:ext cx="901700" cy="285750"/>
          </a:xfrm>
          <a:prstGeom prst="line">
            <a:avLst/>
          </a:prstGeom>
          <a:noFill/>
          <a:ln w="9525">
            <a:solidFill>
              <a:srgbClr val="00FF00"/>
            </a:solidFill>
            <a:round/>
            <a:headEnd type="arrow"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87" name="Rectangle 91"/>
          <p:cNvSpPr>
            <a:spLocks noChangeArrowheads="1"/>
          </p:cNvSpPr>
          <p:nvPr/>
        </p:nvSpPr>
        <p:spPr bwMode="auto">
          <a:xfrm>
            <a:off x="4518025" y="4692650"/>
            <a:ext cx="8366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dirty="0">
                <a:solidFill>
                  <a:srgbClr val="FF0000"/>
                </a:solidFill>
              </a:rPr>
              <a:t>Not Good</a:t>
            </a:r>
          </a:p>
        </p:txBody>
      </p:sp>
      <p:sp>
        <p:nvSpPr>
          <p:cNvPr id="260188" name="Line 92"/>
          <p:cNvSpPr>
            <a:spLocks noChangeShapeType="1"/>
          </p:cNvSpPr>
          <p:nvPr/>
        </p:nvSpPr>
        <p:spPr bwMode="auto">
          <a:xfrm>
            <a:off x="3816350" y="4616450"/>
            <a:ext cx="768350" cy="222250"/>
          </a:xfrm>
          <a:prstGeom prst="line">
            <a:avLst/>
          </a:prstGeom>
          <a:noFill/>
          <a:ln w="9525">
            <a:solidFill>
              <a:srgbClr val="FF0000"/>
            </a:solidFill>
            <a:round/>
            <a:headEnd type="arrow"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89" name="Line 93"/>
          <p:cNvSpPr>
            <a:spLocks noChangeShapeType="1"/>
          </p:cNvSpPr>
          <p:nvPr/>
        </p:nvSpPr>
        <p:spPr bwMode="auto">
          <a:xfrm flipV="1">
            <a:off x="3556000" y="4876800"/>
            <a:ext cx="1022350" cy="190500"/>
          </a:xfrm>
          <a:prstGeom prst="line">
            <a:avLst/>
          </a:prstGeom>
          <a:noFill/>
          <a:ln w="9525">
            <a:solidFill>
              <a:srgbClr val="FF0000"/>
            </a:solidFill>
            <a:round/>
            <a:headEnd type="arrow"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90" name="Line 94"/>
          <p:cNvSpPr>
            <a:spLocks noChangeShapeType="1"/>
          </p:cNvSpPr>
          <p:nvPr/>
        </p:nvSpPr>
        <p:spPr bwMode="auto">
          <a:xfrm flipV="1">
            <a:off x="3594100" y="5207000"/>
            <a:ext cx="990600" cy="101600"/>
          </a:xfrm>
          <a:prstGeom prst="line">
            <a:avLst/>
          </a:prstGeom>
          <a:noFill/>
          <a:ln w="9525">
            <a:solidFill>
              <a:srgbClr val="00FF00"/>
            </a:solidFill>
            <a:round/>
            <a:headEnd type="arrow"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91" name="Rectangle 95"/>
          <p:cNvSpPr>
            <a:spLocks noChangeArrowheads="1"/>
          </p:cNvSpPr>
          <p:nvPr/>
        </p:nvSpPr>
        <p:spPr bwMode="auto">
          <a:xfrm>
            <a:off x="3279775" y="2222500"/>
            <a:ext cx="17843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dirty="0">
                <a:solidFill>
                  <a:schemeClr val="bg2"/>
                </a:solidFill>
              </a:rPr>
              <a:t>Meets match conditions</a:t>
            </a:r>
          </a:p>
        </p:txBody>
      </p:sp>
      <p:sp>
        <p:nvSpPr>
          <p:cNvPr id="260192" name="Rectangle 96"/>
          <p:cNvSpPr>
            <a:spLocks noChangeArrowheads="1"/>
          </p:cNvSpPr>
          <p:nvPr/>
        </p:nvSpPr>
        <p:spPr bwMode="auto">
          <a:xfrm>
            <a:off x="7134225" y="2762250"/>
            <a:ext cx="14890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dirty="0">
                <a:solidFill>
                  <a:srgbClr val="0000FF"/>
                </a:solidFill>
              </a:rPr>
              <a:t>Reality is over here</a:t>
            </a:r>
          </a:p>
        </p:txBody>
      </p:sp>
      <p:sp>
        <p:nvSpPr>
          <p:cNvPr id="260193" name="Line 97"/>
          <p:cNvSpPr>
            <a:spLocks noChangeShapeType="1"/>
          </p:cNvSpPr>
          <p:nvPr/>
        </p:nvSpPr>
        <p:spPr bwMode="auto">
          <a:xfrm>
            <a:off x="7251700" y="2305050"/>
            <a:ext cx="234950" cy="463550"/>
          </a:xfrm>
          <a:prstGeom prst="line">
            <a:avLst/>
          </a:prstGeom>
          <a:noFill/>
          <a:ln w="9525">
            <a:solidFill>
              <a:srgbClr val="0000FF"/>
            </a:solidFill>
            <a:round/>
            <a:headEnd type="arrow"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94" name="Oval 98"/>
          <p:cNvSpPr>
            <a:spLocks noChangeArrowheads="1"/>
          </p:cNvSpPr>
          <p:nvPr/>
        </p:nvSpPr>
        <p:spPr bwMode="auto">
          <a:xfrm>
            <a:off x="6940550" y="2178050"/>
            <a:ext cx="146050" cy="14605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95" name="Oval 99"/>
          <p:cNvSpPr>
            <a:spLocks noChangeArrowheads="1"/>
          </p:cNvSpPr>
          <p:nvPr/>
        </p:nvSpPr>
        <p:spPr bwMode="auto">
          <a:xfrm>
            <a:off x="1898650" y="2203450"/>
            <a:ext cx="146050" cy="14605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196" name="Freeform 100"/>
          <p:cNvSpPr>
            <a:spLocks/>
          </p:cNvSpPr>
          <p:nvPr/>
        </p:nvSpPr>
        <p:spPr bwMode="auto">
          <a:xfrm>
            <a:off x="2063750" y="1754188"/>
            <a:ext cx="4857750" cy="461962"/>
          </a:xfrm>
          <a:custGeom>
            <a:avLst/>
            <a:gdLst>
              <a:gd name="T0" fmla="*/ 3068 w 3068"/>
              <a:gd name="T1" fmla="*/ 263 h 279"/>
              <a:gd name="T2" fmla="*/ 1588 w 3068"/>
              <a:gd name="T3" fmla="*/ 3 h 279"/>
              <a:gd name="T4" fmla="*/ 0 w 3068"/>
              <a:gd name="T5" fmla="*/ 279 h 279"/>
            </a:gdLst>
            <a:ahLst/>
            <a:cxnLst>
              <a:cxn ang="0">
                <a:pos x="T0" y="T1"/>
              </a:cxn>
              <a:cxn ang="0">
                <a:pos x="T2" y="T3"/>
              </a:cxn>
              <a:cxn ang="0">
                <a:pos x="T4" y="T5"/>
              </a:cxn>
            </a:cxnLst>
            <a:rect l="0" t="0" r="r" b="b"/>
            <a:pathLst>
              <a:path w="3068" h="279">
                <a:moveTo>
                  <a:pt x="3068" y="263"/>
                </a:moveTo>
                <a:cubicBezTo>
                  <a:pt x="2583" y="131"/>
                  <a:pt x="2099" y="0"/>
                  <a:pt x="1588" y="3"/>
                </a:cubicBezTo>
                <a:cubicBezTo>
                  <a:pt x="1077" y="6"/>
                  <a:pt x="538" y="142"/>
                  <a:pt x="0" y="279"/>
                </a:cubicBezTo>
              </a:path>
            </a:pathLst>
          </a:custGeom>
          <a:noFill/>
          <a:ln w="9525">
            <a:solidFill>
              <a:schemeClr val="tx1"/>
            </a:solidFill>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260197" name="Group 101"/>
          <p:cNvGrpSpPr>
            <a:grpSpLocks/>
          </p:cNvGrpSpPr>
          <p:nvPr/>
        </p:nvGrpSpPr>
        <p:grpSpPr bwMode="auto">
          <a:xfrm>
            <a:off x="6111875" y="5565775"/>
            <a:ext cx="727075" cy="336550"/>
            <a:chOff x="2284" y="3504"/>
            <a:chExt cx="458" cy="212"/>
          </a:xfrm>
        </p:grpSpPr>
        <p:grpSp>
          <p:nvGrpSpPr>
            <p:cNvPr id="260198" name="Group 102"/>
            <p:cNvGrpSpPr>
              <a:grpSpLocks/>
            </p:cNvGrpSpPr>
            <p:nvPr/>
          </p:nvGrpSpPr>
          <p:grpSpPr bwMode="auto">
            <a:xfrm>
              <a:off x="2284" y="3624"/>
              <a:ext cx="58" cy="92"/>
              <a:chOff x="2258" y="4006"/>
              <a:chExt cx="58" cy="92"/>
            </a:xfrm>
          </p:grpSpPr>
          <p:sp>
            <p:nvSpPr>
              <p:cNvPr id="260199" name="Freeform 103"/>
              <p:cNvSpPr>
                <a:spLocks/>
              </p:cNvSpPr>
              <p:nvPr/>
            </p:nvSpPr>
            <p:spPr bwMode="auto">
              <a:xfrm>
                <a:off x="2270" y="4066"/>
                <a:ext cx="32" cy="32"/>
              </a:xfrm>
              <a:custGeom>
                <a:avLst/>
                <a:gdLst>
                  <a:gd name="T0" fmla="*/ 0 w 32"/>
                  <a:gd name="T1" fmla="*/ 28 h 32"/>
                  <a:gd name="T2" fmla="*/ 18 w 32"/>
                  <a:gd name="T3" fmla="*/ 0 h 32"/>
                  <a:gd name="T4" fmla="*/ 24 w 32"/>
                  <a:gd name="T5" fmla="*/ 20 h 32"/>
                  <a:gd name="T6" fmla="*/ 32 w 32"/>
                  <a:gd name="T7" fmla="*/ 32 h 32"/>
                </a:gdLst>
                <a:ahLst/>
                <a:cxnLst>
                  <a:cxn ang="0">
                    <a:pos x="T0" y="T1"/>
                  </a:cxn>
                  <a:cxn ang="0">
                    <a:pos x="T2" y="T3"/>
                  </a:cxn>
                  <a:cxn ang="0">
                    <a:pos x="T4" y="T5"/>
                  </a:cxn>
                  <a:cxn ang="0">
                    <a:pos x="T6" y="T7"/>
                  </a:cxn>
                </a:cxnLst>
                <a:rect l="0" t="0" r="r" b="b"/>
                <a:pathLst>
                  <a:path w="32" h="32">
                    <a:moveTo>
                      <a:pt x="0" y="28"/>
                    </a:moveTo>
                    <a:cubicBezTo>
                      <a:pt x="2" y="18"/>
                      <a:pt x="8" y="3"/>
                      <a:pt x="18" y="0"/>
                    </a:cubicBezTo>
                    <a:cubicBezTo>
                      <a:pt x="19" y="4"/>
                      <a:pt x="22" y="17"/>
                      <a:pt x="24" y="20"/>
                    </a:cubicBezTo>
                    <a:cubicBezTo>
                      <a:pt x="32" y="30"/>
                      <a:pt x="32" y="25"/>
                      <a:pt x="32" y="3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200" name="Freeform 104"/>
              <p:cNvSpPr>
                <a:spLocks/>
              </p:cNvSpPr>
              <p:nvPr/>
            </p:nvSpPr>
            <p:spPr bwMode="auto">
              <a:xfrm>
                <a:off x="2286" y="4034"/>
                <a:ext cx="4" cy="34"/>
              </a:xfrm>
              <a:custGeom>
                <a:avLst/>
                <a:gdLst>
                  <a:gd name="T0" fmla="*/ 0 w 4"/>
                  <a:gd name="T1" fmla="*/ 34 h 34"/>
                  <a:gd name="T2" fmla="*/ 2 w 4"/>
                  <a:gd name="T3" fmla="*/ 8 h 34"/>
                  <a:gd name="T4" fmla="*/ 4 w 4"/>
                  <a:gd name="T5" fmla="*/ 0 h 34"/>
                </a:gdLst>
                <a:ahLst/>
                <a:cxnLst>
                  <a:cxn ang="0">
                    <a:pos x="T0" y="T1"/>
                  </a:cxn>
                  <a:cxn ang="0">
                    <a:pos x="T2" y="T3"/>
                  </a:cxn>
                  <a:cxn ang="0">
                    <a:pos x="T4" y="T5"/>
                  </a:cxn>
                </a:cxnLst>
                <a:rect l="0" t="0" r="r" b="b"/>
                <a:pathLst>
                  <a:path w="4" h="34">
                    <a:moveTo>
                      <a:pt x="0" y="34"/>
                    </a:moveTo>
                    <a:cubicBezTo>
                      <a:pt x="0" y="25"/>
                      <a:pt x="0" y="16"/>
                      <a:pt x="2" y="8"/>
                    </a:cubicBezTo>
                    <a:cubicBezTo>
                      <a:pt x="2" y="5"/>
                      <a:pt x="4" y="0"/>
                      <a:pt x="4"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201" name="Freeform 105"/>
              <p:cNvSpPr>
                <a:spLocks/>
              </p:cNvSpPr>
              <p:nvPr/>
            </p:nvSpPr>
            <p:spPr bwMode="auto">
              <a:xfrm>
                <a:off x="2258" y="4036"/>
                <a:ext cx="58" cy="12"/>
              </a:xfrm>
              <a:custGeom>
                <a:avLst/>
                <a:gdLst>
                  <a:gd name="T0" fmla="*/ 0 w 58"/>
                  <a:gd name="T1" fmla="*/ 12 h 12"/>
                  <a:gd name="T2" fmla="*/ 34 w 58"/>
                  <a:gd name="T3" fmla="*/ 0 h 12"/>
                  <a:gd name="T4" fmla="*/ 58 w 58"/>
                  <a:gd name="T5" fmla="*/ 12 h 12"/>
                </a:gdLst>
                <a:ahLst/>
                <a:cxnLst>
                  <a:cxn ang="0">
                    <a:pos x="T0" y="T1"/>
                  </a:cxn>
                  <a:cxn ang="0">
                    <a:pos x="T2" y="T3"/>
                  </a:cxn>
                  <a:cxn ang="0">
                    <a:pos x="T4" y="T5"/>
                  </a:cxn>
                </a:cxnLst>
                <a:rect l="0" t="0" r="r" b="b"/>
                <a:pathLst>
                  <a:path w="58" h="12">
                    <a:moveTo>
                      <a:pt x="0" y="12"/>
                    </a:moveTo>
                    <a:cubicBezTo>
                      <a:pt x="11" y="8"/>
                      <a:pt x="22" y="2"/>
                      <a:pt x="34" y="0"/>
                    </a:cubicBezTo>
                    <a:cubicBezTo>
                      <a:pt x="39" y="3"/>
                      <a:pt x="58" y="6"/>
                      <a:pt x="58" y="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202" name="Freeform 106"/>
              <p:cNvSpPr>
                <a:spLocks/>
              </p:cNvSpPr>
              <p:nvPr/>
            </p:nvSpPr>
            <p:spPr bwMode="auto">
              <a:xfrm>
                <a:off x="2276" y="4006"/>
                <a:ext cx="29" cy="27"/>
              </a:xfrm>
              <a:custGeom>
                <a:avLst/>
                <a:gdLst>
                  <a:gd name="T0" fmla="*/ 12 w 29"/>
                  <a:gd name="T1" fmla="*/ 0 h 27"/>
                  <a:gd name="T2" fmla="*/ 4 w 29"/>
                  <a:gd name="T3" fmla="*/ 4 h 27"/>
                  <a:gd name="T4" fmla="*/ 0 w 29"/>
                  <a:gd name="T5" fmla="*/ 16 h 27"/>
                  <a:gd name="T6" fmla="*/ 22 w 29"/>
                  <a:gd name="T7" fmla="*/ 22 h 27"/>
                  <a:gd name="T8" fmla="*/ 12 w 29"/>
                  <a:gd name="T9" fmla="*/ 0 h 27"/>
                </a:gdLst>
                <a:ahLst/>
                <a:cxnLst>
                  <a:cxn ang="0">
                    <a:pos x="T0" y="T1"/>
                  </a:cxn>
                  <a:cxn ang="0">
                    <a:pos x="T2" y="T3"/>
                  </a:cxn>
                  <a:cxn ang="0">
                    <a:pos x="T4" y="T5"/>
                  </a:cxn>
                  <a:cxn ang="0">
                    <a:pos x="T6" y="T7"/>
                  </a:cxn>
                  <a:cxn ang="0">
                    <a:pos x="T8" y="T9"/>
                  </a:cxn>
                </a:cxnLst>
                <a:rect l="0" t="0" r="r" b="b"/>
                <a:pathLst>
                  <a:path w="29" h="27">
                    <a:moveTo>
                      <a:pt x="12" y="0"/>
                    </a:moveTo>
                    <a:cubicBezTo>
                      <a:pt x="9" y="1"/>
                      <a:pt x="5" y="1"/>
                      <a:pt x="4" y="4"/>
                    </a:cubicBezTo>
                    <a:cubicBezTo>
                      <a:pt x="1" y="7"/>
                      <a:pt x="0" y="16"/>
                      <a:pt x="0" y="16"/>
                    </a:cubicBezTo>
                    <a:cubicBezTo>
                      <a:pt x="3" y="27"/>
                      <a:pt x="10" y="23"/>
                      <a:pt x="22" y="22"/>
                    </a:cubicBezTo>
                    <a:cubicBezTo>
                      <a:pt x="29" y="11"/>
                      <a:pt x="26" y="0"/>
                      <a:pt x="12" y="0"/>
                    </a:cubicBez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60203" name="AutoShape 107"/>
            <p:cNvSpPr>
              <a:spLocks noChangeArrowheads="1"/>
            </p:cNvSpPr>
            <p:nvPr/>
          </p:nvSpPr>
          <p:spPr bwMode="auto">
            <a:xfrm>
              <a:off x="2382" y="3504"/>
              <a:ext cx="360" cy="90"/>
            </a:xfrm>
            <a:prstGeom prst="wedgeRoundRectCallout">
              <a:avLst>
                <a:gd name="adj1" fmla="val -60278"/>
                <a:gd name="adj2" fmla="val 88889"/>
                <a:gd name="adj3" fmla="val 1666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600"/>
                <a:t>Not to scale!</a:t>
              </a:r>
            </a:p>
          </p:txBody>
        </p:sp>
      </p:grpSp>
      <p:grpSp>
        <p:nvGrpSpPr>
          <p:cNvPr id="260204" name="Group 108"/>
          <p:cNvGrpSpPr>
            <a:grpSpLocks/>
          </p:cNvGrpSpPr>
          <p:nvPr/>
        </p:nvGrpSpPr>
        <p:grpSpPr bwMode="auto">
          <a:xfrm>
            <a:off x="5521325" y="4108450"/>
            <a:ext cx="2954338" cy="287338"/>
            <a:chOff x="3594" y="2584"/>
            <a:chExt cx="1861" cy="181"/>
          </a:xfrm>
        </p:grpSpPr>
        <p:sp>
          <p:nvSpPr>
            <p:cNvPr id="260205" name="Rectangle 109"/>
            <p:cNvSpPr>
              <a:spLocks noChangeArrowheads="1"/>
            </p:cNvSpPr>
            <p:nvPr/>
          </p:nvSpPr>
          <p:spPr bwMode="auto">
            <a:xfrm>
              <a:off x="3594" y="2584"/>
              <a:ext cx="1861"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dirty="0">
                  <a:solidFill>
                    <a:srgbClr val="FF00FF"/>
                  </a:solidFill>
                </a:rPr>
                <a:t>Is it really possible that                           ?</a:t>
              </a:r>
            </a:p>
          </p:txBody>
        </p:sp>
        <p:graphicFrame>
          <p:nvGraphicFramePr>
            <p:cNvPr id="260206" name="Object 5"/>
            <p:cNvGraphicFramePr>
              <a:graphicFrameLocks noChangeAspect="1"/>
            </p:cNvGraphicFramePr>
            <p:nvPr/>
          </p:nvGraphicFramePr>
          <p:xfrm>
            <a:off x="4693" y="2611"/>
            <a:ext cx="615" cy="154"/>
          </p:xfrm>
          <a:graphic>
            <a:graphicData uri="http://schemas.openxmlformats.org/presentationml/2006/ole">
              <mc:AlternateContent xmlns:mc="http://schemas.openxmlformats.org/markup-compatibility/2006">
                <mc:Choice xmlns:v="urn:schemas-microsoft-com:vml" Requires="v">
                  <p:oleObj spid="_x0000_s260417" name="Equation" r:id="rId4" imgW="812800" imgH="203200" progId="Equation.3">
                    <p:embed/>
                  </p:oleObj>
                </mc:Choice>
                <mc:Fallback>
                  <p:oleObj name="Equation" r:id="rId4" imgW="812800" imgH="2032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3" y="2611"/>
                          <a:ext cx="61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260207" name="Rectangle 111"/>
          <p:cNvSpPr>
            <a:spLocks noChangeArrowheads="1"/>
          </p:cNvSpPr>
          <p:nvPr/>
        </p:nvSpPr>
        <p:spPr bwMode="auto">
          <a:xfrm>
            <a:off x="5527675" y="4394200"/>
            <a:ext cx="343548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dirty="0" smtClean="0">
                <a:solidFill>
                  <a:srgbClr val="FF00FF"/>
                </a:solidFill>
              </a:rPr>
              <a:t>My Hypothesis is YES.  </a:t>
            </a:r>
          </a:p>
          <a:p>
            <a:endParaRPr lang="en-US" sz="1200" dirty="0">
              <a:solidFill>
                <a:srgbClr val="FF00FF"/>
              </a:solidFill>
            </a:endParaRPr>
          </a:p>
          <a:p>
            <a:r>
              <a:rPr lang="en-US" sz="1200" dirty="0" smtClean="0">
                <a:solidFill>
                  <a:srgbClr val="FF00FF"/>
                </a:solidFill>
              </a:rPr>
              <a:t>Mainly appears in U,V</a:t>
            </a:r>
            <a:endParaRPr lang="en-US" sz="1200" dirty="0">
              <a:solidFill>
                <a:srgbClr val="FF00FF"/>
              </a:solidFill>
            </a:endParaRPr>
          </a:p>
          <a:p>
            <a:r>
              <a:rPr lang="en-US" sz="1200" dirty="0">
                <a:solidFill>
                  <a:srgbClr val="FF00FF"/>
                </a:solidFill>
              </a:rPr>
              <a:t>      …and even more probable in Jan than June</a:t>
            </a:r>
          </a:p>
        </p:txBody>
      </p:sp>
      <p:sp>
        <p:nvSpPr>
          <p:cNvPr id="112" name="Rectangle 79"/>
          <p:cNvSpPr>
            <a:spLocks noChangeArrowheads="1"/>
          </p:cNvSpPr>
          <p:nvPr/>
        </p:nvSpPr>
        <p:spPr bwMode="auto">
          <a:xfrm>
            <a:off x="373062" y="1543050"/>
            <a:ext cx="19462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dirty="0">
                <a:solidFill>
                  <a:schemeClr val="bg2"/>
                </a:solidFill>
              </a:rPr>
              <a:t>RAOB according to model</a:t>
            </a:r>
          </a:p>
        </p:txBody>
      </p:sp>
      <p:sp>
        <p:nvSpPr>
          <p:cNvPr id="113" name="Rectangle 80"/>
          <p:cNvSpPr>
            <a:spLocks noChangeArrowheads="1"/>
          </p:cNvSpPr>
          <p:nvPr/>
        </p:nvSpPr>
        <p:spPr bwMode="auto">
          <a:xfrm>
            <a:off x="373062" y="1257300"/>
            <a:ext cx="6159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dirty="0">
                <a:solidFill>
                  <a:srgbClr val="0000FF"/>
                </a:solidFill>
              </a:rPr>
              <a:t>RAOB</a:t>
            </a:r>
          </a:p>
        </p:txBody>
      </p:sp>
      <p:sp>
        <p:nvSpPr>
          <p:cNvPr id="114" name="Rectangle 81"/>
          <p:cNvSpPr>
            <a:spLocks noChangeArrowheads="1"/>
          </p:cNvSpPr>
          <p:nvPr/>
        </p:nvSpPr>
        <p:spPr bwMode="auto">
          <a:xfrm>
            <a:off x="373062" y="982662"/>
            <a:ext cx="8270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dirty="0">
                <a:solidFill>
                  <a:srgbClr val="FF0000"/>
                </a:solidFill>
              </a:rPr>
              <a:t>TAMDAR</a:t>
            </a:r>
          </a:p>
        </p:txBody>
      </p:sp>
      <p:pic>
        <p:nvPicPr>
          <p:cNvPr id="116" name="Picture 115"/>
          <p:cNvPicPr>
            <a:picLocks noChangeAspect="1" noChangeArrowheads="1"/>
          </p:cNvPicPr>
          <p:nvPr/>
        </p:nvPicPr>
        <p:blipFill>
          <a:blip r:embed="rId6">
            <a:extLst>
              <a:ext uri="{28A0092B-C50C-407E-A947-70E740481C1C}">
                <a14:useLocalDpi xmlns:a14="http://schemas.microsoft.com/office/drawing/2010/main" val="0"/>
              </a:ext>
            </a:extLst>
          </a:blip>
          <a:srcRect b="75000"/>
          <a:stretch>
            <a:fillRect/>
          </a:stretch>
        </p:blipFill>
        <p:spPr bwMode="auto">
          <a:xfrm>
            <a:off x="0" y="0"/>
            <a:ext cx="9144000" cy="51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 name="TextBox 116"/>
          <p:cNvSpPr txBox="1"/>
          <p:nvPr/>
        </p:nvSpPr>
        <p:spPr>
          <a:xfrm>
            <a:off x="179813" y="5943600"/>
            <a:ext cx="8126969" cy="276999"/>
          </a:xfrm>
          <a:prstGeom prst="rect">
            <a:avLst/>
          </a:prstGeom>
          <a:noFill/>
        </p:spPr>
        <p:txBody>
          <a:bodyPr wrap="none" rtlCol="0">
            <a:spAutoFit/>
          </a:bodyPr>
          <a:lstStyle/>
          <a:p>
            <a:r>
              <a:rPr lang="en-US" sz="1200" dirty="0" smtClean="0"/>
              <a:t>Ignore DA, and just consider verification…  We are still using MADIS full profiles for verification (NCAR, GSD, AirDat).</a:t>
            </a:r>
            <a:endParaRPr lang="en-US" sz="12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01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017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017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018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019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018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018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017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017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017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018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018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018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018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017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017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019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019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019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6019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6019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6019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6020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602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171" grpId="0" animBg="1"/>
      <p:bldP spid="260172" grpId="0" animBg="1"/>
      <p:bldP spid="260173" grpId="0" animBg="1"/>
      <p:bldP spid="260174" grpId="0" animBg="1"/>
      <p:bldP spid="260175" grpId="0" animBg="1"/>
      <p:bldP spid="260176" grpId="0" animBg="1"/>
      <p:bldP spid="260177" grpId="0" animBg="1"/>
      <p:bldP spid="260178" grpId="0" animBg="1"/>
      <p:bldP spid="260183" grpId="0"/>
      <p:bldP spid="260184" grpId="0" animBg="1"/>
      <p:bldP spid="260185" grpId="0" animBg="1"/>
      <p:bldP spid="260186" grpId="0" animBg="1"/>
      <p:bldP spid="260187" grpId="0"/>
      <p:bldP spid="260188" grpId="0" animBg="1"/>
      <p:bldP spid="260189" grpId="0" animBg="1"/>
      <p:bldP spid="260190" grpId="0" animBg="1"/>
      <p:bldP spid="260191" grpId="0"/>
      <p:bldP spid="260192" grpId="0"/>
      <p:bldP spid="260193" grpId="0" animBg="1"/>
      <p:bldP spid="260194" grpId="0" animBg="1"/>
      <p:bldP spid="260195" grpId="0" animBg="1"/>
      <p:bldP spid="260196" grpId="0" animBg="1"/>
      <p:bldP spid="26020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1" descr="Fig6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8938" y="842963"/>
            <a:ext cx="2065337"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47" name="Picture 2" descr="Fig6b.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53043" y="842963"/>
            <a:ext cx="2065337"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48" name="Picture 3" descr="Fig10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8938" y="3829050"/>
            <a:ext cx="2066925"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49" name="Picture 4" descr="Fig10b.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56218" y="3829050"/>
            <a:ext cx="2065337"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50" name="Picture 5" descr="Fig11b.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381308" y="2089785"/>
            <a:ext cx="2854325"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8">
            <a:extLst>
              <a:ext uri="{28A0092B-C50C-407E-A947-70E740481C1C}">
                <a14:useLocalDpi xmlns:a14="http://schemas.microsoft.com/office/drawing/2010/main" val="0"/>
              </a:ext>
            </a:extLst>
          </a:blip>
          <a:srcRect b="75000"/>
          <a:stretch>
            <a:fillRect/>
          </a:stretch>
        </p:blipFill>
        <p:spPr bwMode="auto">
          <a:xfrm>
            <a:off x="0" y="0"/>
            <a:ext cx="9144000" cy="67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9"/>
          <p:cNvSpPr>
            <a:spLocks noChangeArrowheads="1"/>
          </p:cNvSpPr>
          <p:nvPr/>
        </p:nvSpPr>
        <p:spPr bwMode="auto">
          <a:xfrm>
            <a:off x="0" y="-60960"/>
            <a:ext cx="9144000" cy="744538"/>
          </a:xfrm>
          <a:prstGeom prst="rect">
            <a:avLst/>
          </a:prstGeom>
          <a:noFill/>
          <a:ln w="15875">
            <a:noFill/>
            <a:miter lim="800000"/>
            <a:headEnd/>
            <a:tailEnd/>
          </a:ln>
        </p:spPr>
        <p:txBody>
          <a:bodyPr anchor="ctr"/>
          <a:lstStyle/>
          <a:p>
            <a:pPr algn="ctr"/>
            <a:r>
              <a:rPr lang="en-US" sz="2000" dirty="0">
                <a:solidFill>
                  <a:schemeClr val="bg1"/>
                </a:solidFill>
              </a:rPr>
              <a:t>Estimation of TAMDAR Observational Error </a:t>
            </a:r>
            <a:endParaRPr lang="en-US" sz="2000" dirty="0" smtClean="0">
              <a:solidFill>
                <a:schemeClr val="bg1"/>
              </a:solidFill>
            </a:endParaRPr>
          </a:p>
          <a:p>
            <a:pPr algn="ctr"/>
            <a:r>
              <a:rPr lang="en-US" sz="1400" dirty="0" smtClean="0">
                <a:solidFill>
                  <a:schemeClr val="bg1"/>
                </a:solidFill>
              </a:rPr>
              <a:t>Error </a:t>
            </a:r>
            <a:r>
              <a:rPr lang="en-US" sz="1400" dirty="0">
                <a:solidFill>
                  <a:schemeClr val="bg1"/>
                </a:solidFill>
              </a:rPr>
              <a:t>analysis for 3-way collocation statistics following O’Carroll et al. (2008) </a:t>
            </a:r>
            <a:endParaRPr lang="en-US" sz="1400" dirty="0" smtClean="0">
              <a:solidFill>
                <a:schemeClr val="bg1"/>
              </a:solidFill>
            </a:endParaRPr>
          </a:p>
        </p:txBody>
      </p:sp>
      <p:sp>
        <p:nvSpPr>
          <p:cNvPr id="2" name="TextBox 1"/>
          <p:cNvSpPr txBox="1"/>
          <p:nvPr/>
        </p:nvSpPr>
        <p:spPr>
          <a:xfrm>
            <a:off x="5618480" y="1005840"/>
            <a:ext cx="2750798" cy="276999"/>
          </a:xfrm>
          <a:prstGeom prst="rect">
            <a:avLst/>
          </a:prstGeom>
          <a:noFill/>
        </p:spPr>
        <p:txBody>
          <a:bodyPr wrap="none" rtlCol="0">
            <a:spAutoFit/>
          </a:bodyPr>
          <a:lstStyle/>
          <a:p>
            <a:r>
              <a:rPr lang="en-US" sz="1200" dirty="0" smtClean="0"/>
              <a:t>Estimated error based on this method</a:t>
            </a:r>
            <a:endParaRPr lang="en-US" sz="1200" dirty="0"/>
          </a:p>
        </p:txBody>
      </p:sp>
      <p:cxnSp>
        <p:nvCxnSpPr>
          <p:cNvPr id="6" name="Straight Arrow Connector 5"/>
          <p:cNvCxnSpPr/>
          <p:nvPr/>
        </p:nvCxnSpPr>
        <p:spPr bwMode="auto">
          <a:xfrm flipH="1">
            <a:off x="4988560" y="1259840"/>
            <a:ext cx="660400" cy="51816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5" name="TextBox 14"/>
          <p:cNvSpPr txBox="1"/>
          <p:nvPr/>
        </p:nvSpPr>
        <p:spPr>
          <a:xfrm>
            <a:off x="5648960" y="1798320"/>
            <a:ext cx="2656797" cy="276999"/>
          </a:xfrm>
          <a:prstGeom prst="rect">
            <a:avLst/>
          </a:prstGeom>
          <a:noFill/>
        </p:spPr>
        <p:txBody>
          <a:bodyPr wrap="none" rtlCol="0">
            <a:spAutoFit/>
          </a:bodyPr>
          <a:lstStyle/>
          <a:p>
            <a:r>
              <a:rPr lang="en-US" sz="1200" dirty="0" smtClean="0"/>
              <a:t>Observation count per level for June</a:t>
            </a:r>
            <a:endParaRPr lang="en-US" sz="1200" dirty="0"/>
          </a:p>
        </p:txBody>
      </p:sp>
      <p:pic>
        <p:nvPicPr>
          <p:cNvPr id="10" name="Picture 9"/>
          <p:cNvPicPr>
            <a:picLocks noChangeAspect="1"/>
          </p:cNvPicPr>
          <p:nvPr/>
        </p:nvPicPr>
        <p:blipFill>
          <a:blip r:embed="rId9"/>
          <a:stretch>
            <a:fillRect/>
          </a:stretch>
        </p:blipFill>
        <p:spPr>
          <a:xfrm>
            <a:off x="4886960" y="4877390"/>
            <a:ext cx="4094480" cy="161484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4" name="Picture 1" descr="T_6.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2263" y="1449388"/>
            <a:ext cx="32004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4195" name="Picture 2" descr="T_24.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73463" y="1439863"/>
            <a:ext cx="3200400"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4196" name="Picture 3" descr="Q_6.bmp"/>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2263" y="4100513"/>
            <a:ext cx="3200400" cy="247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4197" name="Picture 4" descr="Q_24.bmp"/>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73463" y="4105275"/>
            <a:ext cx="3200400"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7">
            <a:extLst>
              <a:ext uri="{28A0092B-C50C-407E-A947-70E740481C1C}">
                <a14:useLocalDpi xmlns:a14="http://schemas.microsoft.com/office/drawing/2010/main" val="0"/>
              </a:ext>
            </a:extLst>
          </a:blip>
          <a:srcRect b="75000"/>
          <a:stretch>
            <a:fillRect/>
          </a:stretch>
        </p:blipFill>
        <p:spPr bwMode="auto">
          <a:xfrm>
            <a:off x="0" y="0"/>
            <a:ext cx="9144000" cy="599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9"/>
          <p:cNvSpPr>
            <a:spLocks noChangeArrowheads="1"/>
          </p:cNvSpPr>
          <p:nvPr/>
        </p:nvSpPr>
        <p:spPr bwMode="auto">
          <a:xfrm>
            <a:off x="0" y="-60960"/>
            <a:ext cx="9144000" cy="744538"/>
          </a:xfrm>
          <a:prstGeom prst="rect">
            <a:avLst/>
          </a:prstGeom>
          <a:noFill/>
          <a:ln w="15875">
            <a:noFill/>
            <a:miter lim="800000"/>
            <a:headEnd/>
            <a:tailEnd/>
          </a:ln>
        </p:spPr>
        <p:txBody>
          <a:bodyPr anchor="ctr"/>
          <a:lstStyle/>
          <a:p>
            <a:pPr algn="ctr"/>
            <a:r>
              <a:rPr lang="en-US" sz="2000" dirty="0" smtClean="0">
                <a:solidFill>
                  <a:schemeClr val="bg1"/>
                </a:solidFill>
              </a:rPr>
              <a:t>Testing </a:t>
            </a:r>
            <a:r>
              <a:rPr lang="en-US" sz="2000" dirty="0">
                <a:solidFill>
                  <a:schemeClr val="bg1"/>
                </a:solidFill>
              </a:rPr>
              <a:t>of TAMDAR Observational </a:t>
            </a:r>
            <a:r>
              <a:rPr lang="en-US" sz="2000" dirty="0" smtClean="0">
                <a:solidFill>
                  <a:schemeClr val="bg1"/>
                </a:solidFill>
              </a:rPr>
              <a:t>Error (T and RH) </a:t>
            </a:r>
          </a:p>
        </p:txBody>
      </p:sp>
      <p:sp>
        <p:nvSpPr>
          <p:cNvPr id="2" name="TextBox 1"/>
          <p:cNvSpPr txBox="1"/>
          <p:nvPr/>
        </p:nvSpPr>
        <p:spPr>
          <a:xfrm>
            <a:off x="274320" y="690880"/>
            <a:ext cx="8609598" cy="646331"/>
          </a:xfrm>
          <a:prstGeom prst="rect">
            <a:avLst/>
          </a:prstGeom>
          <a:noFill/>
        </p:spPr>
        <p:txBody>
          <a:bodyPr wrap="none" rtlCol="0">
            <a:spAutoFit/>
          </a:bodyPr>
          <a:lstStyle/>
          <a:p>
            <a:r>
              <a:rPr lang="en-US" sz="1200" b="1" dirty="0" smtClean="0"/>
              <a:t>3 Parallel runs: </a:t>
            </a:r>
            <a:r>
              <a:rPr lang="en-US" sz="1200" dirty="0" err="1" smtClean="0"/>
              <a:t>OldErr_noT</a:t>
            </a:r>
            <a:r>
              <a:rPr lang="en-US" sz="1200" dirty="0" smtClean="0"/>
              <a:t> = No TAMDAR,  </a:t>
            </a:r>
            <a:r>
              <a:rPr lang="en-US" sz="1200" dirty="0" err="1" smtClean="0">
                <a:solidFill>
                  <a:srgbClr val="FF0000"/>
                </a:solidFill>
              </a:rPr>
              <a:t>OldErr_T</a:t>
            </a:r>
            <a:r>
              <a:rPr lang="en-US" sz="1200" dirty="0">
                <a:solidFill>
                  <a:srgbClr val="FF0000"/>
                </a:solidFill>
              </a:rPr>
              <a:t> </a:t>
            </a:r>
            <a:r>
              <a:rPr lang="en-US" sz="1200" dirty="0" smtClean="0">
                <a:solidFill>
                  <a:srgbClr val="FF0000"/>
                </a:solidFill>
              </a:rPr>
              <a:t>= TAMDAR (default AIREP error)</a:t>
            </a:r>
            <a:r>
              <a:rPr lang="en-US" sz="1200" dirty="0" smtClean="0"/>
              <a:t>, </a:t>
            </a:r>
            <a:r>
              <a:rPr lang="en-US" sz="1200" dirty="0" err="1" smtClean="0">
                <a:solidFill>
                  <a:srgbClr val="0000FF"/>
                </a:solidFill>
              </a:rPr>
              <a:t>NewErr_T</a:t>
            </a:r>
            <a:r>
              <a:rPr lang="en-US" sz="1200" dirty="0" smtClean="0">
                <a:solidFill>
                  <a:srgbClr val="0000FF"/>
                </a:solidFill>
              </a:rPr>
              <a:t> = TAMDAR (New error)</a:t>
            </a:r>
          </a:p>
          <a:p>
            <a:endParaRPr lang="en-US" sz="1200" dirty="0" smtClean="0"/>
          </a:p>
          <a:p>
            <a:r>
              <a:rPr lang="en-US" sz="1200" dirty="0" smtClean="0"/>
              <a:t>WRF (WRFDA 3D-Var)     20 km North America grid     June 2011     4 x daily cycles     0-24 h forecast</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descr="F:\IMG_1029.JPG"/>
          <p:cNvPicPr>
            <a:picLocks noChangeAspect="1" noChangeArrowheads="1"/>
          </p:cNvPicPr>
          <p:nvPr/>
        </p:nvPicPr>
        <p:blipFill>
          <a:blip r:embed="rId3">
            <a:extLst>
              <a:ext uri="{28A0092B-C50C-407E-A947-70E740481C1C}">
                <a14:useLocalDpi xmlns:a14="http://schemas.microsoft.com/office/drawing/2010/main" val="0"/>
              </a:ext>
            </a:extLst>
          </a:blip>
          <a:srcRect r="626" b="6563"/>
          <a:stretch>
            <a:fillRect/>
          </a:stretch>
        </p:blipFill>
        <p:spPr bwMode="auto">
          <a:xfrm>
            <a:off x="6089650" y="582613"/>
            <a:ext cx="2665413" cy="334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2"/>
          <p:cNvPicPr>
            <a:picLocks noChangeAspect="1" noChangeArrowheads="1"/>
          </p:cNvPicPr>
          <p:nvPr/>
        </p:nvPicPr>
        <p:blipFill>
          <a:blip r:embed="rId4">
            <a:extLst>
              <a:ext uri="{28A0092B-C50C-407E-A947-70E740481C1C}">
                <a14:useLocalDpi xmlns:a14="http://schemas.microsoft.com/office/drawing/2010/main" val="0"/>
              </a:ext>
            </a:extLst>
          </a:blip>
          <a:srcRect b="75000"/>
          <a:stretch>
            <a:fillRect/>
          </a:stretch>
        </p:blipFill>
        <p:spPr bwMode="auto">
          <a:xfrm>
            <a:off x="0" y="0"/>
            <a:ext cx="9144000"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3"/>
          <p:cNvPicPr>
            <a:picLocks noChangeAspect="1" noChangeArrowheads="1"/>
          </p:cNvPicPr>
          <p:nvPr/>
        </p:nvPicPr>
        <p:blipFill>
          <a:blip r:embed="rId4">
            <a:extLst>
              <a:ext uri="{28A0092B-C50C-407E-A947-70E740481C1C}">
                <a14:useLocalDpi xmlns:a14="http://schemas.microsoft.com/office/drawing/2010/main" val="0"/>
              </a:ext>
            </a:extLst>
          </a:blip>
          <a:srcRect t="18750" b="75000"/>
          <a:stretch>
            <a:fillRect/>
          </a:stretch>
        </p:blipFill>
        <p:spPr bwMode="auto">
          <a:xfrm>
            <a:off x="0" y="66294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 Box 4"/>
          <p:cNvSpPr txBox="1">
            <a:spLocks noChangeArrowheads="1"/>
          </p:cNvSpPr>
          <p:nvPr/>
        </p:nvSpPr>
        <p:spPr bwMode="auto">
          <a:xfrm>
            <a:off x="381000" y="1379538"/>
            <a:ext cx="5867400" cy="225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1775" indent="-166688" eaLnBrk="0" hangingPunct="0">
              <a:defRPr sz="2400">
                <a:solidFill>
                  <a:schemeClr val="tx1"/>
                </a:solidFill>
                <a:latin typeface="Arial" charset="0"/>
                <a:ea typeface="ＭＳ Ｐゴシック" charset="0"/>
                <a:cs typeface="ＭＳ Ｐゴシック" charset="0"/>
              </a:defRPr>
            </a:lvl1pPr>
            <a:lvl2pPr marL="406400" indent="-34290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Aft>
                <a:spcPts val="550"/>
              </a:spcAft>
              <a:buClr>
                <a:srgbClr val="0066CC"/>
              </a:buClr>
              <a:buFont typeface="Wingdings" charset="0"/>
              <a:buChar char="w"/>
            </a:pPr>
            <a:r>
              <a:rPr lang="en-US" sz="1600"/>
              <a:t>AFWA, ARL, and NMSU/PSL</a:t>
            </a:r>
          </a:p>
          <a:p>
            <a:pPr>
              <a:spcAft>
                <a:spcPts val="550"/>
              </a:spcAft>
              <a:buClr>
                <a:srgbClr val="0066CC"/>
              </a:buClr>
              <a:buFont typeface="Wingdings" charset="0"/>
              <a:buChar char="w"/>
            </a:pPr>
            <a:r>
              <a:rPr lang="en-US" sz="1600"/>
              <a:t>Integrate prototype TAMDAR-U on medium tactical UAS (Aerostar)</a:t>
            </a:r>
          </a:p>
          <a:p>
            <a:pPr>
              <a:spcAft>
                <a:spcPts val="550"/>
              </a:spcAft>
              <a:buClr>
                <a:srgbClr val="0066CC"/>
              </a:buClr>
              <a:buFont typeface="Wingdings" charset="0"/>
              <a:buChar char="w"/>
            </a:pPr>
            <a:r>
              <a:rPr lang="en-US" sz="1600"/>
              <a:t>Determine impact on short term battlefield forecasts</a:t>
            </a:r>
          </a:p>
          <a:p>
            <a:pPr>
              <a:spcAft>
                <a:spcPts val="550"/>
              </a:spcAft>
              <a:buClr>
                <a:srgbClr val="0066CC"/>
              </a:buClr>
              <a:buFont typeface="Wingdings" charset="0"/>
              <a:buChar char="w"/>
            </a:pPr>
            <a:r>
              <a:rPr lang="en-US" sz="1600"/>
              <a:t>Excellent data quality</a:t>
            </a:r>
          </a:p>
          <a:p>
            <a:pPr lvl="1">
              <a:buClr>
                <a:srgbClr val="0066CC"/>
              </a:buClr>
            </a:pPr>
            <a:r>
              <a:rPr lang="en-US" sz="1400"/>
              <a:t>	Space: 40.8 cu-in internal  </a:t>
            </a:r>
          </a:p>
          <a:p>
            <a:pPr lvl="1">
              <a:buClr>
                <a:srgbClr val="0066CC"/>
              </a:buClr>
            </a:pPr>
            <a:r>
              <a:rPr lang="en-US" sz="1400"/>
              <a:t>	Weight: 14oz (0.4kg)</a:t>
            </a:r>
          </a:p>
          <a:p>
            <a:pPr lvl="1">
              <a:buClr>
                <a:srgbClr val="0066CC"/>
              </a:buClr>
            </a:pPr>
            <a:r>
              <a:rPr lang="en-US" sz="1400"/>
              <a:t>	Power 8.4W</a:t>
            </a:r>
          </a:p>
        </p:txBody>
      </p:sp>
      <p:sp>
        <p:nvSpPr>
          <p:cNvPr id="23558" name="Text Box 5"/>
          <p:cNvSpPr txBox="1">
            <a:spLocks noChangeArrowheads="1"/>
          </p:cNvSpPr>
          <p:nvPr/>
        </p:nvSpPr>
        <p:spPr bwMode="auto">
          <a:xfrm>
            <a:off x="533400" y="944563"/>
            <a:ext cx="7391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3363" indent="-2333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buClr>
                <a:srgbClr val="779FDF"/>
              </a:buClr>
              <a:buSzPct val="75000"/>
              <a:buFont typeface="Wingdings" charset="0"/>
              <a:buNone/>
            </a:pPr>
            <a:r>
              <a:rPr lang="en-US" sz="2000">
                <a:solidFill>
                  <a:srgbClr val="0066CC"/>
                </a:solidFill>
                <a:latin typeface="Arial Black" charset="0"/>
              </a:rPr>
              <a:t>TAMDAR-U</a:t>
            </a:r>
          </a:p>
        </p:txBody>
      </p:sp>
      <p:pic>
        <p:nvPicPr>
          <p:cNvPr id="23560" name="Picture 3" descr="F:\IMG_1008 cop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0775" y="3419475"/>
            <a:ext cx="398780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TextBox 10"/>
          <p:cNvSpPr txBox="1">
            <a:spLocks noChangeArrowheads="1"/>
          </p:cNvSpPr>
          <p:nvPr/>
        </p:nvSpPr>
        <p:spPr bwMode="auto">
          <a:xfrm>
            <a:off x="3660775" y="6010275"/>
            <a:ext cx="1749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FFFFFF"/>
                </a:solidFill>
              </a:rPr>
              <a:t>Aerostar UAV</a:t>
            </a:r>
          </a:p>
        </p:txBody>
      </p:sp>
      <p:sp>
        <p:nvSpPr>
          <p:cNvPr id="23562" name="TextBox 11"/>
          <p:cNvSpPr txBox="1">
            <a:spLocks noChangeArrowheads="1"/>
          </p:cNvSpPr>
          <p:nvPr/>
        </p:nvSpPr>
        <p:spPr bwMode="auto">
          <a:xfrm>
            <a:off x="5946775" y="3648075"/>
            <a:ext cx="1330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solidFill>
                  <a:schemeClr val="bg1"/>
                </a:solidFill>
              </a:rPr>
              <a:t>Iridium antenna</a:t>
            </a:r>
          </a:p>
        </p:txBody>
      </p:sp>
      <p:sp>
        <p:nvSpPr>
          <p:cNvPr id="23563" name="TextBox 12"/>
          <p:cNvSpPr txBox="1">
            <a:spLocks noChangeArrowheads="1"/>
          </p:cNvSpPr>
          <p:nvPr/>
        </p:nvSpPr>
        <p:spPr bwMode="auto">
          <a:xfrm>
            <a:off x="6708775" y="3952875"/>
            <a:ext cx="8397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solidFill>
                  <a:srgbClr val="FFFFFF"/>
                </a:solidFill>
              </a:rPr>
              <a:t>TAMDAR</a:t>
            </a:r>
          </a:p>
        </p:txBody>
      </p:sp>
      <p:cxnSp>
        <p:nvCxnSpPr>
          <p:cNvPr id="23564" name="Straight Arrow Connector 15"/>
          <p:cNvCxnSpPr>
            <a:cxnSpLocks noChangeShapeType="1"/>
            <a:stCxn id="23562" idx="1"/>
          </p:cNvCxnSpPr>
          <p:nvPr/>
        </p:nvCxnSpPr>
        <p:spPr bwMode="auto">
          <a:xfrm rot="10800000" flipV="1">
            <a:off x="5718175" y="3786188"/>
            <a:ext cx="228600" cy="319087"/>
          </a:xfrm>
          <a:prstGeom prst="straightConnector1">
            <a:avLst/>
          </a:prstGeom>
          <a:noFill/>
          <a:ln w="9525">
            <a:solidFill>
              <a:schemeClr val="bg1"/>
            </a:solidFill>
            <a:round/>
            <a:headEnd/>
            <a:tailEnd type="arrow" w="med" len="med"/>
          </a:ln>
          <a:extLst>
            <a:ext uri="{909E8E84-426E-40dd-AFC4-6F175D3DCCD1}">
              <a14:hiddenFill xmlns:a14="http://schemas.microsoft.com/office/drawing/2010/main">
                <a:noFill/>
              </a14:hiddenFill>
            </a:ext>
          </a:extLst>
        </p:spPr>
      </p:cxnSp>
      <p:cxnSp>
        <p:nvCxnSpPr>
          <p:cNvPr id="23565" name="Straight Arrow Connector 18"/>
          <p:cNvCxnSpPr>
            <a:cxnSpLocks noChangeShapeType="1"/>
          </p:cNvCxnSpPr>
          <p:nvPr/>
        </p:nvCxnSpPr>
        <p:spPr bwMode="auto">
          <a:xfrm rot="10800000" flipV="1">
            <a:off x="6556375" y="4105275"/>
            <a:ext cx="228600" cy="333375"/>
          </a:xfrm>
          <a:prstGeom prst="straightConnector1">
            <a:avLst/>
          </a:prstGeom>
          <a:noFill/>
          <a:ln w="9525">
            <a:solidFill>
              <a:schemeClr val="bg1"/>
            </a:solidFill>
            <a:round/>
            <a:headEnd/>
            <a:tailEnd type="arrow" w="med" len="med"/>
          </a:ln>
          <a:extLst>
            <a:ext uri="{909E8E84-426E-40dd-AFC4-6F175D3DCCD1}">
              <a14:hiddenFill xmlns:a14="http://schemas.microsoft.com/office/drawing/2010/main">
                <a:noFill/>
              </a14:hiddenFill>
            </a:ext>
          </a:extLst>
        </p:spPr>
      </p:cxnSp>
      <p:cxnSp>
        <p:nvCxnSpPr>
          <p:cNvPr id="23566" name="Straight Arrow Connector 21"/>
          <p:cNvCxnSpPr>
            <a:cxnSpLocks noChangeShapeType="1"/>
          </p:cNvCxnSpPr>
          <p:nvPr/>
        </p:nvCxnSpPr>
        <p:spPr bwMode="auto">
          <a:xfrm rot="10800000" flipV="1">
            <a:off x="6556375" y="4638675"/>
            <a:ext cx="1143000" cy="20955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pic>
        <p:nvPicPr>
          <p:cNvPr id="23567" name="Picture 16" descr="https://mail.airdat.com/exchange/rfuschino/Inbox/RS-16%20with%20Tamdar%20sensor.EML/1_multipart_xF8FF_2_photo.JPG/C58EA28C-18C0-4a97-9AF2-036E93DDAFB3/photo.JPG?attach=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8325" y="3952875"/>
            <a:ext cx="3092450"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8" name="TextBox 13"/>
          <p:cNvSpPr txBox="1">
            <a:spLocks noChangeArrowheads="1"/>
          </p:cNvSpPr>
          <p:nvPr/>
        </p:nvSpPr>
        <p:spPr bwMode="auto">
          <a:xfrm>
            <a:off x="7699375" y="4284663"/>
            <a:ext cx="13938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a:t>Test mount for angle adjustment – not needed for standard install</a:t>
            </a:r>
          </a:p>
        </p:txBody>
      </p:sp>
      <p:sp>
        <p:nvSpPr>
          <p:cNvPr id="23569" name="TextBox 10"/>
          <p:cNvSpPr txBox="1">
            <a:spLocks noChangeArrowheads="1"/>
          </p:cNvSpPr>
          <p:nvPr/>
        </p:nvSpPr>
        <p:spPr bwMode="auto">
          <a:xfrm>
            <a:off x="568325" y="5962650"/>
            <a:ext cx="13636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FFFFFF"/>
                </a:solidFill>
              </a:rPr>
              <a:t>AAAI UAV</a:t>
            </a:r>
          </a:p>
        </p:txBody>
      </p:sp>
    </p:spTree>
    <p:extLst>
      <p:ext uri="{BB962C8B-B14F-4D97-AF65-F5344CB8AC3E}">
        <p14:creationId xmlns:p14="http://schemas.microsoft.com/office/powerpoint/2010/main" val="24522313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6" name="Picture 2" descr="Fig_9a2.jpg"/>
          <p:cNvPicPr>
            <a:picLocks noChangeAspect="1"/>
          </p:cNvPicPr>
          <p:nvPr/>
        </p:nvPicPr>
        <p:blipFill>
          <a:blip r:embed="rId3">
            <a:extLst>
              <a:ext uri="{28A0092B-C50C-407E-A947-70E740481C1C}">
                <a14:useLocalDpi xmlns:a14="http://schemas.microsoft.com/office/drawing/2010/main" val="0"/>
              </a:ext>
            </a:extLst>
          </a:blip>
          <a:srcRect t="7843"/>
          <a:stretch>
            <a:fillRect/>
          </a:stretch>
        </p:blipFill>
        <p:spPr bwMode="auto">
          <a:xfrm>
            <a:off x="614363" y="782638"/>
            <a:ext cx="4197350" cy="286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2387" name="Picture 3" descr="Fig_9b2.jpg"/>
          <p:cNvPicPr>
            <a:picLocks noChangeAspect="1"/>
          </p:cNvPicPr>
          <p:nvPr/>
        </p:nvPicPr>
        <p:blipFill>
          <a:blip r:embed="rId4">
            <a:extLst>
              <a:ext uri="{28A0092B-C50C-407E-A947-70E740481C1C}">
                <a14:useLocalDpi xmlns:a14="http://schemas.microsoft.com/office/drawing/2010/main" val="0"/>
              </a:ext>
            </a:extLst>
          </a:blip>
          <a:srcRect t="8498"/>
          <a:stretch>
            <a:fillRect/>
          </a:stretch>
        </p:blipFill>
        <p:spPr bwMode="auto">
          <a:xfrm>
            <a:off x="614363" y="3597275"/>
            <a:ext cx="41910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2388" name="TextBox 4"/>
          <p:cNvSpPr txBox="1">
            <a:spLocks noChangeArrowheads="1"/>
          </p:cNvSpPr>
          <p:nvPr/>
        </p:nvSpPr>
        <p:spPr bwMode="auto">
          <a:xfrm>
            <a:off x="5140960" y="924560"/>
            <a:ext cx="3537559"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t>Now lets talk about wind…</a:t>
            </a:r>
          </a:p>
          <a:p>
            <a:endParaRPr lang="en-US" sz="1400" dirty="0"/>
          </a:p>
          <a:p>
            <a:endParaRPr lang="en-US" sz="1400" dirty="0"/>
          </a:p>
          <a:p>
            <a:r>
              <a:rPr lang="en-US" sz="1400" dirty="0"/>
              <a:t>Not particularly surprising</a:t>
            </a:r>
            <a:r>
              <a:rPr lang="en-US" sz="1400" dirty="0" smtClean="0"/>
              <a:t>:</a:t>
            </a:r>
          </a:p>
          <a:p>
            <a:endParaRPr lang="en-US" sz="1400" dirty="0"/>
          </a:p>
          <a:p>
            <a:r>
              <a:rPr lang="en-US" sz="1400" dirty="0"/>
              <a:t>Wind speed error increases with speed</a:t>
            </a:r>
          </a:p>
          <a:p>
            <a:endParaRPr lang="en-US" sz="1400" dirty="0" smtClean="0"/>
          </a:p>
          <a:p>
            <a:r>
              <a:rPr lang="en-US" sz="1400" dirty="0" smtClean="0"/>
              <a:t>Wind </a:t>
            </a:r>
            <a:r>
              <a:rPr lang="en-US" sz="1400" dirty="0"/>
              <a:t>direction error decreases with speed</a:t>
            </a:r>
          </a:p>
          <a:p>
            <a:endParaRPr lang="en-US" sz="1400" dirty="0"/>
          </a:p>
        </p:txBody>
      </p:sp>
      <p:pic>
        <p:nvPicPr>
          <p:cNvPr id="5" name="Picture 4"/>
          <p:cNvPicPr>
            <a:picLocks noChangeAspect="1" noChangeArrowheads="1"/>
          </p:cNvPicPr>
          <p:nvPr/>
        </p:nvPicPr>
        <p:blipFill>
          <a:blip r:embed="rId5">
            <a:extLst>
              <a:ext uri="{28A0092B-C50C-407E-A947-70E740481C1C}">
                <a14:useLocalDpi xmlns:a14="http://schemas.microsoft.com/office/drawing/2010/main" val="0"/>
              </a:ext>
            </a:extLst>
          </a:blip>
          <a:srcRect b="75000"/>
          <a:stretch>
            <a:fillRect/>
          </a:stretch>
        </p:blipFill>
        <p:spPr bwMode="auto">
          <a:xfrm>
            <a:off x="0" y="0"/>
            <a:ext cx="9144000" cy="67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9"/>
          <p:cNvSpPr>
            <a:spLocks noChangeArrowheads="1"/>
          </p:cNvSpPr>
          <p:nvPr/>
        </p:nvSpPr>
        <p:spPr bwMode="auto">
          <a:xfrm>
            <a:off x="0" y="-60960"/>
            <a:ext cx="9144000" cy="744538"/>
          </a:xfrm>
          <a:prstGeom prst="rect">
            <a:avLst/>
          </a:prstGeom>
          <a:noFill/>
          <a:ln w="15875">
            <a:noFill/>
            <a:miter lim="800000"/>
            <a:headEnd/>
            <a:tailEnd/>
          </a:ln>
        </p:spPr>
        <p:txBody>
          <a:bodyPr anchor="ctr"/>
          <a:lstStyle/>
          <a:p>
            <a:pPr algn="ctr"/>
            <a:r>
              <a:rPr lang="en-US" sz="2000" dirty="0">
                <a:solidFill>
                  <a:schemeClr val="bg1"/>
                </a:solidFill>
              </a:rPr>
              <a:t>Estimation of TAMDAR Observational Error </a:t>
            </a:r>
            <a:endParaRPr lang="en-US" sz="2000" dirty="0" smtClean="0">
              <a:solidFill>
                <a:schemeClr val="bg1"/>
              </a:solidFill>
            </a:endParaRPr>
          </a:p>
          <a:p>
            <a:pPr algn="ctr"/>
            <a:r>
              <a:rPr lang="en-US" sz="1400" dirty="0" smtClean="0">
                <a:solidFill>
                  <a:schemeClr val="bg1"/>
                </a:solidFill>
              </a:rPr>
              <a:t>Error </a:t>
            </a:r>
            <a:r>
              <a:rPr lang="en-US" sz="1400" dirty="0">
                <a:solidFill>
                  <a:schemeClr val="bg1"/>
                </a:solidFill>
              </a:rPr>
              <a:t>analysis for 3-way collocation statistics following O’Carroll et al. (2008) </a:t>
            </a:r>
            <a:endParaRPr lang="en-US" sz="1400" dirty="0" smtClean="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1" descr="U_6.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1313" y="1527175"/>
            <a:ext cx="3200400"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43" name="Picture 2" descr="V_6.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02050" y="1519238"/>
            <a:ext cx="3200400"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44" name="Picture 3" descr="U_24.bmp"/>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1788" y="4097338"/>
            <a:ext cx="3200400" cy="247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45" name="Picture 4" descr="V_24.bmp"/>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02050" y="4092575"/>
            <a:ext cx="3200400"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74320" y="690880"/>
            <a:ext cx="8609598" cy="646331"/>
          </a:xfrm>
          <a:prstGeom prst="rect">
            <a:avLst/>
          </a:prstGeom>
          <a:noFill/>
        </p:spPr>
        <p:txBody>
          <a:bodyPr wrap="none" rtlCol="0">
            <a:spAutoFit/>
          </a:bodyPr>
          <a:lstStyle/>
          <a:p>
            <a:r>
              <a:rPr lang="en-US" sz="1200" b="1" dirty="0" smtClean="0"/>
              <a:t>3 Parallel runs: </a:t>
            </a:r>
            <a:r>
              <a:rPr lang="en-US" sz="1200" dirty="0" err="1" smtClean="0"/>
              <a:t>OldErr_noT</a:t>
            </a:r>
            <a:r>
              <a:rPr lang="en-US" sz="1200" dirty="0" smtClean="0"/>
              <a:t> = No TAMDAR,  </a:t>
            </a:r>
            <a:r>
              <a:rPr lang="en-US" sz="1200" dirty="0" err="1" smtClean="0">
                <a:solidFill>
                  <a:srgbClr val="FF0000"/>
                </a:solidFill>
              </a:rPr>
              <a:t>OldErr_T</a:t>
            </a:r>
            <a:r>
              <a:rPr lang="en-US" sz="1200" dirty="0">
                <a:solidFill>
                  <a:srgbClr val="FF0000"/>
                </a:solidFill>
              </a:rPr>
              <a:t> </a:t>
            </a:r>
            <a:r>
              <a:rPr lang="en-US" sz="1200" dirty="0" smtClean="0">
                <a:solidFill>
                  <a:srgbClr val="FF0000"/>
                </a:solidFill>
              </a:rPr>
              <a:t>= TAMDAR (default AIREP error)</a:t>
            </a:r>
            <a:r>
              <a:rPr lang="en-US" sz="1200" dirty="0" smtClean="0"/>
              <a:t>, </a:t>
            </a:r>
            <a:r>
              <a:rPr lang="en-US" sz="1200" dirty="0" err="1" smtClean="0">
                <a:solidFill>
                  <a:srgbClr val="0000FF"/>
                </a:solidFill>
              </a:rPr>
              <a:t>NewErr_T</a:t>
            </a:r>
            <a:r>
              <a:rPr lang="en-US" sz="1200" dirty="0" smtClean="0">
                <a:solidFill>
                  <a:srgbClr val="0000FF"/>
                </a:solidFill>
              </a:rPr>
              <a:t> = TAMDAR (New error)</a:t>
            </a:r>
          </a:p>
          <a:p>
            <a:endParaRPr lang="en-US" sz="1200" dirty="0" smtClean="0"/>
          </a:p>
          <a:p>
            <a:r>
              <a:rPr lang="en-US" sz="1200" dirty="0" smtClean="0"/>
              <a:t>WRF (WRFDA 3D-Var)     20 km North America grid     June 2011     4 x daily cycles     0-24 h forecast</a:t>
            </a:r>
            <a:endParaRPr lang="en-US" sz="1200" dirty="0"/>
          </a:p>
        </p:txBody>
      </p:sp>
      <p:pic>
        <p:nvPicPr>
          <p:cNvPr id="7" name="Picture 6"/>
          <p:cNvPicPr>
            <a:picLocks noChangeAspect="1" noChangeArrowheads="1"/>
          </p:cNvPicPr>
          <p:nvPr/>
        </p:nvPicPr>
        <p:blipFill>
          <a:blip r:embed="rId7">
            <a:extLst>
              <a:ext uri="{28A0092B-C50C-407E-A947-70E740481C1C}">
                <a14:useLocalDpi xmlns:a14="http://schemas.microsoft.com/office/drawing/2010/main" val="0"/>
              </a:ext>
            </a:extLst>
          </a:blip>
          <a:srcRect b="75000"/>
          <a:stretch>
            <a:fillRect/>
          </a:stretch>
        </p:blipFill>
        <p:spPr bwMode="auto">
          <a:xfrm>
            <a:off x="0" y="0"/>
            <a:ext cx="9144000" cy="599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9"/>
          <p:cNvSpPr>
            <a:spLocks noChangeArrowheads="1"/>
          </p:cNvSpPr>
          <p:nvPr/>
        </p:nvSpPr>
        <p:spPr bwMode="auto">
          <a:xfrm>
            <a:off x="0" y="-60960"/>
            <a:ext cx="9144000" cy="744538"/>
          </a:xfrm>
          <a:prstGeom prst="rect">
            <a:avLst/>
          </a:prstGeom>
          <a:noFill/>
          <a:ln w="15875">
            <a:noFill/>
            <a:miter lim="800000"/>
            <a:headEnd/>
            <a:tailEnd/>
          </a:ln>
        </p:spPr>
        <p:txBody>
          <a:bodyPr anchor="ctr"/>
          <a:lstStyle/>
          <a:p>
            <a:pPr algn="ctr"/>
            <a:r>
              <a:rPr lang="en-US" sz="2000" dirty="0" smtClean="0">
                <a:solidFill>
                  <a:schemeClr val="bg1"/>
                </a:solidFill>
              </a:rPr>
              <a:t>Testing </a:t>
            </a:r>
            <a:r>
              <a:rPr lang="en-US" sz="2000" dirty="0">
                <a:solidFill>
                  <a:schemeClr val="bg1"/>
                </a:solidFill>
              </a:rPr>
              <a:t>of TAMDAR Observational </a:t>
            </a:r>
            <a:r>
              <a:rPr lang="en-US" sz="2000" dirty="0" smtClean="0">
                <a:solidFill>
                  <a:schemeClr val="bg1"/>
                </a:solidFill>
              </a:rPr>
              <a:t>Error (U and V) </a:t>
            </a: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TextBox 1"/>
          <p:cNvSpPr txBox="1">
            <a:spLocks noChangeArrowheads="1"/>
          </p:cNvSpPr>
          <p:nvPr/>
        </p:nvSpPr>
        <p:spPr bwMode="auto">
          <a:xfrm>
            <a:off x="782638" y="528638"/>
            <a:ext cx="62918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smtClean="0"/>
              <a:t>Potential issues with assimilating </a:t>
            </a:r>
            <a:r>
              <a:rPr lang="en-US" sz="1800" dirty="0"/>
              <a:t>wind vector </a:t>
            </a:r>
            <a:r>
              <a:rPr lang="en-US" sz="1800" dirty="0" smtClean="0"/>
              <a:t>components ?</a:t>
            </a:r>
            <a:endParaRPr lang="en-US" sz="1800" dirty="0"/>
          </a:p>
        </p:txBody>
      </p:sp>
      <p:sp>
        <p:nvSpPr>
          <p:cNvPr id="274435" name="TextBox 2"/>
          <p:cNvSpPr txBox="1">
            <a:spLocks noChangeArrowheads="1"/>
          </p:cNvSpPr>
          <p:nvPr/>
        </p:nvSpPr>
        <p:spPr bwMode="auto">
          <a:xfrm>
            <a:off x="782638" y="2613025"/>
            <a:ext cx="781272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t>Presently, only single scheme for assimilating wind </a:t>
            </a:r>
            <a:r>
              <a:rPr lang="en-US" sz="1200" dirty="0" err="1"/>
              <a:t>obs</a:t>
            </a:r>
            <a:r>
              <a:rPr lang="en-US" sz="1200" dirty="0"/>
              <a:t> into WRFDA</a:t>
            </a:r>
          </a:p>
          <a:p>
            <a:endParaRPr lang="en-US" sz="1200" dirty="0"/>
          </a:p>
          <a:p>
            <a:r>
              <a:rPr lang="en-US" sz="1200" dirty="0"/>
              <a:t>Ob error for U,V is based on speed (i.e., m/s), and directional error is considered as a perfect atmosphere state (because it is not recoverable from vector components).</a:t>
            </a:r>
          </a:p>
          <a:p>
            <a:endParaRPr lang="en-US" sz="1200" dirty="0"/>
          </a:p>
          <a:p>
            <a:r>
              <a:rPr lang="en-US" sz="1200" dirty="0"/>
              <a:t>However, direction </a:t>
            </a:r>
            <a:r>
              <a:rPr lang="en-US" sz="1200" dirty="0" err="1"/>
              <a:t>obs</a:t>
            </a:r>
            <a:r>
              <a:rPr lang="en-US" sz="1200" dirty="0"/>
              <a:t> can have significant error, especially when speeds are small.</a:t>
            </a:r>
          </a:p>
          <a:p>
            <a:endParaRPr lang="en-US" sz="1200" dirty="0"/>
          </a:p>
          <a:p>
            <a:r>
              <a:rPr lang="en-US" sz="1200" b="1" dirty="0" smtClean="0">
                <a:solidFill>
                  <a:srgbClr val="0066CC"/>
                </a:solidFill>
              </a:rPr>
              <a:t>Hypothesis:  </a:t>
            </a:r>
            <a:r>
              <a:rPr lang="en-US" sz="1200" b="1" dirty="0">
                <a:solidFill>
                  <a:srgbClr val="0066CC"/>
                </a:solidFill>
              </a:rPr>
              <a:t>Wind </a:t>
            </a:r>
            <a:r>
              <a:rPr lang="en-US" sz="1200" b="1" dirty="0" err="1">
                <a:solidFill>
                  <a:srgbClr val="0066CC"/>
                </a:solidFill>
              </a:rPr>
              <a:t>ob</a:t>
            </a:r>
            <a:r>
              <a:rPr lang="en-US" sz="1200" b="1" dirty="0">
                <a:solidFill>
                  <a:srgbClr val="0066CC"/>
                </a:solidFill>
              </a:rPr>
              <a:t> selection, rejection, and weight can be refined if directional </a:t>
            </a:r>
            <a:r>
              <a:rPr lang="en-US" sz="1200" b="1" dirty="0" err="1">
                <a:solidFill>
                  <a:srgbClr val="0066CC"/>
                </a:solidFill>
              </a:rPr>
              <a:t>ob</a:t>
            </a:r>
            <a:r>
              <a:rPr lang="en-US" sz="1200" b="1" dirty="0">
                <a:solidFill>
                  <a:srgbClr val="0066CC"/>
                </a:solidFill>
              </a:rPr>
              <a:t> error is also considered.</a:t>
            </a:r>
          </a:p>
          <a:p>
            <a:endParaRPr lang="en-US" sz="1200" dirty="0"/>
          </a:p>
          <a:p>
            <a:r>
              <a:rPr lang="en-US" sz="1200" dirty="0" smtClean="0"/>
              <a:t>U</a:t>
            </a:r>
            <a:r>
              <a:rPr lang="en-US" sz="1200" dirty="0"/>
              <a:t>,V are assimilated (rejected) provided OMB of U,V is smaller (larger) than n times the </a:t>
            </a:r>
            <a:r>
              <a:rPr lang="en-US" sz="1200" dirty="0" err="1"/>
              <a:t>ob</a:t>
            </a:r>
            <a:r>
              <a:rPr lang="en-US" sz="1200" dirty="0"/>
              <a:t> speed error.</a:t>
            </a:r>
          </a:p>
          <a:p>
            <a:endParaRPr lang="en-US" sz="1200" dirty="0"/>
          </a:p>
          <a:p>
            <a:endParaRPr lang="en-US" sz="1200" dirty="0"/>
          </a:p>
          <a:p>
            <a:endParaRPr lang="en-US" sz="1200" dirty="0"/>
          </a:p>
          <a:p>
            <a:endParaRPr lang="en-US" sz="1200" dirty="0"/>
          </a:p>
        </p:txBody>
      </p:sp>
      <p:sp>
        <p:nvSpPr>
          <p:cNvPr id="274436" name="TextBox 3"/>
          <p:cNvSpPr txBox="1">
            <a:spLocks noChangeArrowheads="1"/>
          </p:cNvSpPr>
          <p:nvPr/>
        </p:nvSpPr>
        <p:spPr bwMode="auto">
          <a:xfrm>
            <a:off x="782638" y="1036320"/>
            <a:ext cx="816832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smtClean="0"/>
              <a:t>Aircraft observe </a:t>
            </a:r>
            <a:r>
              <a:rPr lang="en-US" sz="1400" dirty="0"/>
              <a:t>the environment </a:t>
            </a:r>
            <a:r>
              <a:rPr lang="en-US" sz="1400" dirty="0" smtClean="0"/>
              <a:t>in a speed </a:t>
            </a:r>
            <a:r>
              <a:rPr lang="en-US" sz="1400" dirty="0"/>
              <a:t>and </a:t>
            </a:r>
            <a:r>
              <a:rPr lang="en-US" sz="1400" dirty="0" smtClean="0"/>
              <a:t>direction framework.</a:t>
            </a:r>
          </a:p>
          <a:p>
            <a:endParaRPr lang="en-US" sz="1400" dirty="0"/>
          </a:p>
          <a:p>
            <a:r>
              <a:rPr lang="en-US" sz="1400" dirty="0"/>
              <a:t>This is later converted to vector components.</a:t>
            </a:r>
          </a:p>
          <a:p>
            <a:endParaRPr lang="en-US" sz="1400" dirty="0" smtClean="0"/>
          </a:p>
          <a:p>
            <a:r>
              <a:rPr lang="en-US" sz="1400" dirty="0" smtClean="0"/>
              <a:t>Once </a:t>
            </a:r>
            <a:r>
              <a:rPr lang="en-US" sz="1400" dirty="0"/>
              <a:t>this conversion takes place</a:t>
            </a:r>
            <a:r>
              <a:rPr lang="en-US" sz="1400" dirty="0" smtClean="0"/>
              <a:t>, the </a:t>
            </a:r>
            <a:r>
              <a:rPr lang="en-US" sz="1400" dirty="0"/>
              <a:t>ability to isolate directional </a:t>
            </a:r>
            <a:r>
              <a:rPr lang="en-US" sz="1400" dirty="0" err="1"/>
              <a:t>ob</a:t>
            </a:r>
            <a:r>
              <a:rPr lang="en-US" sz="1400" dirty="0"/>
              <a:t> error from speed magnitude </a:t>
            </a:r>
            <a:r>
              <a:rPr lang="en-US" sz="1400" dirty="0" err="1"/>
              <a:t>ob</a:t>
            </a:r>
            <a:r>
              <a:rPr lang="en-US" sz="1400" dirty="0"/>
              <a:t> </a:t>
            </a:r>
            <a:r>
              <a:rPr lang="en-US" sz="1400" dirty="0" smtClean="0"/>
              <a:t>error is lost.</a:t>
            </a:r>
          </a:p>
        </p:txBody>
      </p:sp>
      <p:pic>
        <p:nvPicPr>
          <p:cNvPr id="5" name="Picture 2" descr="Fig_9a2.jpg"/>
          <p:cNvPicPr>
            <a:picLocks noChangeAspect="1"/>
          </p:cNvPicPr>
          <p:nvPr/>
        </p:nvPicPr>
        <p:blipFill>
          <a:blip r:embed="rId3">
            <a:extLst>
              <a:ext uri="{28A0092B-C50C-407E-A947-70E740481C1C}">
                <a14:useLocalDpi xmlns:a14="http://schemas.microsoft.com/office/drawing/2010/main" val="0"/>
              </a:ext>
            </a:extLst>
          </a:blip>
          <a:srcRect t="7843"/>
          <a:stretch>
            <a:fillRect/>
          </a:stretch>
        </p:blipFill>
        <p:spPr bwMode="auto">
          <a:xfrm>
            <a:off x="1477963" y="4907006"/>
            <a:ext cx="2250757" cy="153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Fig_9b2.jpg"/>
          <p:cNvPicPr>
            <a:picLocks noChangeAspect="1"/>
          </p:cNvPicPr>
          <p:nvPr/>
        </p:nvPicPr>
        <p:blipFill>
          <a:blip r:embed="rId4">
            <a:extLst>
              <a:ext uri="{28A0092B-C50C-407E-A947-70E740481C1C}">
                <a14:useLocalDpi xmlns:a14="http://schemas.microsoft.com/office/drawing/2010/main" val="0"/>
              </a:ext>
            </a:extLst>
          </a:blip>
          <a:srcRect t="8498"/>
          <a:stretch>
            <a:fillRect/>
          </a:stretch>
        </p:blipFill>
        <p:spPr bwMode="auto">
          <a:xfrm>
            <a:off x="3925497" y="4927599"/>
            <a:ext cx="2231146"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6482" name="Straight Connector 7"/>
          <p:cNvCxnSpPr>
            <a:cxnSpLocks noChangeShapeType="1"/>
          </p:cNvCxnSpPr>
          <p:nvPr/>
        </p:nvCxnSpPr>
        <p:spPr bwMode="auto">
          <a:xfrm>
            <a:off x="904875" y="6249988"/>
            <a:ext cx="7899400" cy="0"/>
          </a:xfrm>
          <a:prstGeom prst="line">
            <a:avLst/>
          </a:prstGeom>
          <a:noFill/>
          <a:ln w="9525">
            <a:solidFill>
              <a:schemeClr val="tx1"/>
            </a:solidFill>
            <a:round/>
            <a:headEnd/>
            <a:tailEnd/>
          </a:ln>
        </p:spPr>
      </p:cxnSp>
      <p:cxnSp>
        <p:nvCxnSpPr>
          <p:cNvPr id="276483" name="Straight Arrow Connector 19"/>
          <p:cNvCxnSpPr>
            <a:cxnSpLocks noChangeShapeType="1"/>
          </p:cNvCxnSpPr>
          <p:nvPr/>
        </p:nvCxnSpPr>
        <p:spPr bwMode="auto">
          <a:xfrm flipV="1">
            <a:off x="4219575" y="5386388"/>
            <a:ext cx="4081463" cy="863600"/>
          </a:xfrm>
          <a:prstGeom prst="straightConnector1">
            <a:avLst/>
          </a:prstGeom>
          <a:noFill/>
          <a:ln w="9525">
            <a:solidFill>
              <a:schemeClr val="tx1"/>
            </a:solidFill>
            <a:round/>
            <a:headEnd/>
            <a:tailEnd type="arrow" w="med" len="med"/>
          </a:ln>
        </p:spPr>
      </p:cxnSp>
      <p:cxnSp>
        <p:nvCxnSpPr>
          <p:cNvPr id="276484" name="Straight Arrow Connector 21"/>
          <p:cNvCxnSpPr>
            <a:cxnSpLocks noChangeShapeType="1"/>
          </p:cNvCxnSpPr>
          <p:nvPr/>
        </p:nvCxnSpPr>
        <p:spPr bwMode="auto">
          <a:xfrm flipH="1" flipV="1">
            <a:off x="2179638" y="5229225"/>
            <a:ext cx="2039937" cy="1020763"/>
          </a:xfrm>
          <a:prstGeom prst="straightConnector1">
            <a:avLst/>
          </a:prstGeom>
          <a:noFill/>
          <a:ln w="9525">
            <a:solidFill>
              <a:schemeClr val="tx1"/>
            </a:solidFill>
            <a:round/>
            <a:headEnd/>
            <a:tailEnd type="arrow" w="med" len="med"/>
          </a:ln>
        </p:spPr>
      </p:cxnSp>
      <p:cxnSp>
        <p:nvCxnSpPr>
          <p:cNvPr id="276485" name="Straight Connector 40"/>
          <p:cNvCxnSpPr>
            <a:cxnSpLocks noChangeShapeType="1"/>
          </p:cNvCxnSpPr>
          <p:nvPr/>
        </p:nvCxnSpPr>
        <p:spPr bwMode="auto">
          <a:xfrm>
            <a:off x="4219575" y="5386388"/>
            <a:ext cx="4081463" cy="0"/>
          </a:xfrm>
          <a:prstGeom prst="line">
            <a:avLst/>
          </a:prstGeom>
          <a:noFill/>
          <a:ln w="9525">
            <a:solidFill>
              <a:schemeClr val="tx1"/>
            </a:solidFill>
            <a:prstDash val="dot"/>
            <a:round/>
            <a:headEnd/>
            <a:tailEnd/>
          </a:ln>
        </p:spPr>
      </p:cxnSp>
      <p:cxnSp>
        <p:nvCxnSpPr>
          <p:cNvPr id="276486" name="Straight Connector 45"/>
          <p:cNvCxnSpPr>
            <a:cxnSpLocks noChangeShapeType="1"/>
          </p:cNvCxnSpPr>
          <p:nvPr/>
        </p:nvCxnSpPr>
        <p:spPr bwMode="auto">
          <a:xfrm flipH="1">
            <a:off x="8301038" y="5386388"/>
            <a:ext cx="0" cy="863600"/>
          </a:xfrm>
          <a:prstGeom prst="line">
            <a:avLst/>
          </a:prstGeom>
          <a:noFill/>
          <a:ln w="9525">
            <a:solidFill>
              <a:schemeClr val="tx1"/>
            </a:solidFill>
            <a:prstDash val="dot"/>
            <a:round/>
            <a:headEnd/>
            <a:tailEnd/>
          </a:ln>
        </p:spPr>
      </p:cxnSp>
      <p:cxnSp>
        <p:nvCxnSpPr>
          <p:cNvPr id="276487" name="Straight Connector 50"/>
          <p:cNvCxnSpPr>
            <a:cxnSpLocks noChangeShapeType="1"/>
          </p:cNvCxnSpPr>
          <p:nvPr/>
        </p:nvCxnSpPr>
        <p:spPr bwMode="auto">
          <a:xfrm>
            <a:off x="2179638" y="5229225"/>
            <a:ext cx="2039937" cy="0"/>
          </a:xfrm>
          <a:prstGeom prst="line">
            <a:avLst/>
          </a:prstGeom>
          <a:noFill/>
          <a:ln w="9525">
            <a:solidFill>
              <a:schemeClr val="tx1"/>
            </a:solidFill>
            <a:prstDash val="dot"/>
            <a:round/>
            <a:headEnd/>
            <a:tailEnd/>
          </a:ln>
        </p:spPr>
      </p:cxnSp>
      <p:cxnSp>
        <p:nvCxnSpPr>
          <p:cNvPr id="276488" name="Straight Connector 52"/>
          <p:cNvCxnSpPr>
            <a:cxnSpLocks noChangeShapeType="1"/>
          </p:cNvCxnSpPr>
          <p:nvPr/>
        </p:nvCxnSpPr>
        <p:spPr bwMode="auto">
          <a:xfrm>
            <a:off x="2179638" y="5229225"/>
            <a:ext cx="0" cy="1020763"/>
          </a:xfrm>
          <a:prstGeom prst="line">
            <a:avLst/>
          </a:prstGeom>
          <a:noFill/>
          <a:ln w="9525">
            <a:solidFill>
              <a:srgbClr val="000000"/>
            </a:solidFill>
            <a:prstDash val="dot"/>
            <a:round/>
            <a:headEnd/>
            <a:tailEnd/>
          </a:ln>
        </p:spPr>
      </p:cxnSp>
      <p:cxnSp>
        <p:nvCxnSpPr>
          <p:cNvPr id="276489" name="Straight Arrow Connector 54"/>
          <p:cNvCxnSpPr>
            <a:cxnSpLocks noChangeShapeType="1"/>
          </p:cNvCxnSpPr>
          <p:nvPr/>
        </p:nvCxnSpPr>
        <p:spPr bwMode="auto">
          <a:xfrm flipV="1">
            <a:off x="4219575" y="5302250"/>
            <a:ext cx="1009650" cy="947738"/>
          </a:xfrm>
          <a:prstGeom prst="straightConnector1">
            <a:avLst/>
          </a:prstGeom>
          <a:noFill/>
          <a:ln w="38100">
            <a:solidFill>
              <a:srgbClr val="0000FF"/>
            </a:solidFill>
            <a:round/>
            <a:headEnd/>
            <a:tailEnd type="arrow" w="med" len="med"/>
          </a:ln>
        </p:spPr>
      </p:cxnSp>
      <p:cxnSp>
        <p:nvCxnSpPr>
          <p:cNvPr id="276490" name="Straight Connector 56"/>
          <p:cNvCxnSpPr>
            <a:cxnSpLocks noChangeShapeType="1"/>
          </p:cNvCxnSpPr>
          <p:nvPr/>
        </p:nvCxnSpPr>
        <p:spPr bwMode="auto">
          <a:xfrm flipV="1">
            <a:off x="4219575" y="5302250"/>
            <a:ext cx="1009650" cy="0"/>
          </a:xfrm>
          <a:prstGeom prst="line">
            <a:avLst/>
          </a:prstGeom>
          <a:noFill/>
          <a:ln w="9525">
            <a:solidFill>
              <a:srgbClr val="0000FF"/>
            </a:solidFill>
            <a:prstDash val="sysDash"/>
            <a:round/>
            <a:headEnd/>
            <a:tailEnd/>
          </a:ln>
        </p:spPr>
      </p:cxnSp>
      <p:cxnSp>
        <p:nvCxnSpPr>
          <p:cNvPr id="276491" name="Straight Connector 58"/>
          <p:cNvCxnSpPr>
            <a:cxnSpLocks noChangeShapeType="1"/>
          </p:cNvCxnSpPr>
          <p:nvPr/>
        </p:nvCxnSpPr>
        <p:spPr bwMode="auto">
          <a:xfrm flipV="1">
            <a:off x="5229225" y="5302250"/>
            <a:ext cx="0" cy="947738"/>
          </a:xfrm>
          <a:prstGeom prst="line">
            <a:avLst/>
          </a:prstGeom>
          <a:noFill/>
          <a:ln w="9525">
            <a:solidFill>
              <a:srgbClr val="0000FF"/>
            </a:solidFill>
            <a:prstDash val="sysDash"/>
            <a:round/>
            <a:headEnd/>
            <a:tailEnd/>
          </a:ln>
        </p:spPr>
      </p:cxnSp>
      <p:sp>
        <p:nvSpPr>
          <p:cNvPr id="276492" name="TextBox 90"/>
          <p:cNvSpPr txBox="1">
            <a:spLocks noChangeArrowheads="1"/>
          </p:cNvSpPr>
          <p:nvPr/>
        </p:nvSpPr>
        <p:spPr bwMode="auto">
          <a:xfrm>
            <a:off x="1685925" y="4879975"/>
            <a:ext cx="8493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U</a:t>
            </a:r>
            <a:r>
              <a:rPr lang="en-US" sz="1400" baseline="-25000"/>
              <a:t>obs</a:t>
            </a:r>
            <a:r>
              <a:rPr lang="en-US" sz="1400"/>
              <a:t>,V</a:t>
            </a:r>
            <a:r>
              <a:rPr lang="en-US" sz="1400" baseline="-25000"/>
              <a:t>obs</a:t>
            </a:r>
            <a:endParaRPr lang="en-US" sz="1400"/>
          </a:p>
        </p:txBody>
      </p:sp>
      <p:sp>
        <p:nvSpPr>
          <p:cNvPr id="276493" name="TextBox 91"/>
          <p:cNvSpPr txBox="1">
            <a:spLocks noChangeArrowheads="1"/>
          </p:cNvSpPr>
          <p:nvPr/>
        </p:nvSpPr>
        <p:spPr bwMode="auto">
          <a:xfrm>
            <a:off x="7866063" y="5018088"/>
            <a:ext cx="6715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U</a:t>
            </a:r>
            <a:r>
              <a:rPr lang="en-US" sz="1400" baseline="-25000"/>
              <a:t>fg</a:t>
            </a:r>
            <a:r>
              <a:rPr lang="en-US" sz="1400"/>
              <a:t>,V</a:t>
            </a:r>
            <a:r>
              <a:rPr lang="en-US" sz="1400" baseline="-25000"/>
              <a:t>fg</a:t>
            </a:r>
            <a:endParaRPr lang="en-US" sz="1400"/>
          </a:p>
        </p:txBody>
      </p:sp>
      <p:sp>
        <p:nvSpPr>
          <p:cNvPr id="276494" name="TextBox 94"/>
          <p:cNvSpPr txBox="1">
            <a:spLocks noChangeArrowheads="1"/>
          </p:cNvSpPr>
          <p:nvPr/>
        </p:nvSpPr>
        <p:spPr bwMode="auto">
          <a:xfrm>
            <a:off x="4897438" y="4962525"/>
            <a:ext cx="987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0000FF"/>
                </a:solidFill>
              </a:rPr>
              <a:t>ANA</a:t>
            </a:r>
            <a:r>
              <a:rPr lang="en-US" sz="1400" baseline="-25000">
                <a:solidFill>
                  <a:srgbClr val="0000FF"/>
                </a:solidFill>
              </a:rPr>
              <a:t>asm_UV</a:t>
            </a:r>
            <a:endParaRPr lang="en-US" sz="1400">
              <a:solidFill>
                <a:srgbClr val="0000FF"/>
              </a:solidFill>
            </a:endParaRPr>
          </a:p>
        </p:txBody>
      </p:sp>
      <p:sp>
        <p:nvSpPr>
          <p:cNvPr id="276495" name="TextBox 95"/>
          <p:cNvSpPr txBox="1">
            <a:spLocks noChangeArrowheads="1"/>
          </p:cNvSpPr>
          <p:nvPr/>
        </p:nvSpPr>
        <p:spPr bwMode="auto">
          <a:xfrm>
            <a:off x="655638" y="720725"/>
            <a:ext cx="3005137"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Assume equal weight between fg and obs</a:t>
            </a:r>
          </a:p>
          <a:p>
            <a:endParaRPr lang="en-US" sz="1200"/>
          </a:p>
          <a:p>
            <a:r>
              <a:rPr lang="en-US" sz="1200"/>
              <a:t>Analysis wind</a:t>
            </a:r>
          </a:p>
          <a:p>
            <a:endParaRPr lang="en-US" sz="1200"/>
          </a:p>
          <a:p>
            <a:r>
              <a:rPr lang="en-US" sz="1200"/>
              <a:t>                       is average of fg and obs</a:t>
            </a:r>
          </a:p>
          <a:p>
            <a:endParaRPr lang="en-US" sz="1200"/>
          </a:p>
          <a:p>
            <a:endParaRPr lang="en-US" sz="1200"/>
          </a:p>
          <a:p>
            <a:endParaRPr lang="en-US" sz="1200"/>
          </a:p>
          <a:p>
            <a:endParaRPr lang="en-US" sz="1200"/>
          </a:p>
          <a:p>
            <a:endParaRPr lang="en-US" sz="1200"/>
          </a:p>
          <a:p>
            <a:endParaRPr lang="en-US" sz="1200"/>
          </a:p>
          <a:p>
            <a:endParaRPr lang="en-US" sz="1200"/>
          </a:p>
        </p:txBody>
      </p:sp>
      <p:pic>
        <p:nvPicPr>
          <p:cNvPr id="276496" name="Picture 9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60838" y="3484563"/>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497" name="Picture 9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60838" y="3484563"/>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498" name="Picture 9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60838" y="3484563"/>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76499" name="Object 99"/>
          <p:cNvGraphicFramePr>
            <a:graphicFrameLocks noChangeAspect="1"/>
          </p:cNvGraphicFramePr>
          <p:nvPr>
            <p:extLst>
              <p:ext uri="{D42A27DB-BD31-4B8C-83A1-F6EECF244321}">
                <p14:modId xmlns:p14="http://schemas.microsoft.com/office/powerpoint/2010/main" val="825893597"/>
              </p:ext>
            </p:extLst>
          </p:nvPr>
        </p:nvGraphicFramePr>
        <p:xfrm>
          <a:off x="744538" y="1879600"/>
          <a:ext cx="1724025" cy="285750"/>
        </p:xfrm>
        <a:graphic>
          <a:graphicData uri="http://schemas.openxmlformats.org/presentationml/2006/ole">
            <mc:AlternateContent xmlns:mc="http://schemas.openxmlformats.org/markup-compatibility/2006">
              <mc:Choice xmlns:v="urn:schemas-microsoft-com:vml" Requires="v">
                <p:oleObj spid="_x0000_s433181" name="Equation" r:id="rId5" imgW="1422400" imgH="228600" progId="Equation.3">
                  <p:embed/>
                </p:oleObj>
              </mc:Choice>
              <mc:Fallback>
                <p:oleObj name="Equation" r:id="rId5" imgW="1422400" imgH="228600" progId="Equation.3">
                  <p:embed/>
                  <p:pic>
                    <p:nvPicPr>
                      <p:cNvPr id="0" name="Object 99"/>
                      <p:cNvPicPr>
                        <a:picLocks noChangeAspect="1" noChangeArrowheads="1"/>
                      </p:cNvPicPr>
                      <p:nvPr/>
                    </p:nvPicPr>
                    <p:blipFill>
                      <a:blip r:embed="rId6"/>
                      <a:srcRect/>
                      <a:stretch>
                        <a:fillRect/>
                      </a:stretch>
                    </p:blipFill>
                    <p:spPr bwMode="auto">
                      <a:xfrm>
                        <a:off x="744538" y="1879600"/>
                        <a:ext cx="17240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6500" name="Object 101"/>
          <p:cNvGraphicFramePr>
            <a:graphicFrameLocks noChangeAspect="1"/>
          </p:cNvGraphicFramePr>
          <p:nvPr>
            <p:extLst>
              <p:ext uri="{D42A27DB-BD31-4B8C-83A1-F6EECF244321}">
                <p14:modId xmlns:p14="http://schemas.microsoft.com/office/powerpoint/2010/main" val="2636227141"/>
              </p:ext>
            </p:extLst>
          </p:nvPr>
        </p:nvGraphicFramePr>
        <p:xfrm>
          <a:off x="1730375" y="1081088"/>
          <a:ext cx="1979613" cy="304800"/>
        </p:xfrm>
        <a:graphic>
          <a:graphicData uri="http://schemas.openxmlformats.org/presentationml/2006/ole">
            <mc:AlternateContent xmlns:mc="http://schemas.openxmlformats.org/markup-compatibility/2006">
              <mc:Choice xmlns:v="urn:schemas-microsoft-com:vml" Requires="v">
                <p:oleObj spid="_x0000_s433182" name="Equation" r:id="rId7" imgW="1638300" imgH="241300" progId="Equation.3">
                  <p:embed/>
                </p:oleObj>
              </mc:Choice>
              <mc:Fallback>
                <p:oleObj name="Equation" r:id="rId7" imgW="1638300" imgH="241300" progId="Equation.3">
                  <p:embed/>
                  <p:pic>
                    <p:nvPicPr>
                      <p:cNvPr id="0" name="Object 101"/>
                      <p:cNvPicPr>
                        <a:picLocks noChangeAspect="1" noChangeArrowheads="1"/>
                      </p:cNvPicPr>
                      <p:nvPr/>
                    </p:nvPicPr>
                    <p:blipFill>
                      <a:blip r:embed="rId8"/>
                      <a:srcRect/>
                      <a:stretch>
                        <a:fillRect/>
                      </a:stretch>
                    </p:blipFill>
                    <p:spPr bwMode="auto">
                      <a:xfrm>
                        <a:off x="1730375" y="1081088"/>
                        <a:ext cx="19796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6501" name="Object 102"/>
          <p:cNvGraphicFramePr>
            <a:graphicFrameLocks noChangeAspect="1"/>
          </p:cNvGraphicFramePr>
          <p:nvPr>
            <p:extLst>
              <p:ext uri="{D42A27DB-BD31-4B8C-83A1-F6EECF244321}">
                <p14:modId xmlns:p14="http://schemas.microsoft.com/office/powerpoint/2010/main" val="2096981854"/>
              </p:ext>
            </p:extLst>
          </p:nvPr>
        </p:nvGraphicFramePr>
        <p:xfrm>
          <a:off x="744538" y="1436688"/>
          <a:ext cx="930275" cy="304800"/>
        </p:xfrm>
        <a:graphic>
          <a:graphicData uri="http://schemas.openxmlformats.org/presentationml/2006/ole">
            <mc:AlternateContent xmlns:mc="http://schemas.openxmlformats.org/markup-compatibility/2006">
              <mc:Choice xmlns:v="urn:schemas-microsoft-com:vml" Requires="v">
                <p:oleObj spid="_x0000_s433183" name="Equation" r:id="rId9" imgW="762000" imgH="241300" progId="Equation.3">
                  <p:embed/>
                </p:oleObj>
              </mc:Choice>
              <mc:Fallback>
                <p:oleObj name="Equation" r:id="rId9" imgW="762000" imgH="241300" progId="Equation.3">
                  <p:embed/>
                  <p:pic>
                    <p:nvPicPr>
                      <p:cNvPr id="0" name="Object 102"/>
                      <p:cNvPicPr>
                        <a:picLocks noChangeAspect="1" noChangeArrowheads="1"/>
                      </p:cNvPicPr>
                      <p:nvPr/>
                    </p:nvPicPr>
                    <p:blipFill>
                      <a:blip r:embed="rId10"/>
                      <a:srcRect/>
                      <a:stretch>
                        <a:fillRect/>
                      </a:stretch>
                    </p:blipFill>
                    <p:spPr bwMode="auto">
                      <a:xfrm>
                        <a:off x="744538" y="1436688"/>
                        <a:ext cx="930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6502" name="Object 103"/>
          <p:cNvGraphicFramePr>
            <a:graphicFrameLocks noChangeAspect="1"/>
          </p:cNvGraphicFramePr>
          <p:nvPr>
            <p:extLst>
              <p:ext uri="{D42A27DB-BD31-4B8C-83A1-F6EECF244321}">
                <p14:modId xmlns:p14="http://schemas.microsoft.com/office/powerpoint/2010/main" val="3364626532"/>
              </p:ext>
            </p:extLst>
          </p:nvPr>
        </p:nvGraphicFramePr>
        <p:xfrm>
          <a:off x="747713" y="2262188"/>
          <a:ext cx="1609725" cy="287337"/>
        </p:xfrm>
        <a:graphic>
          <a:graphicData uri="http://schemas.openxmlformats.org/presentationml/2006/ole">
            <mc:AlternateContent xmlns:mc="http://schemas.openxmlformats.org/markup-compatibility/2006">
              <mc:Choice xmlns:v="urn:schemas-microsoft-com:vml" Requires="v">
                <p:oleObj spid="_x0000_s433184" name="Equation" r:id="rId11" imgW="1333500" imgH="228600" progId="Equation.3">
                  <p:embed/>
                </p:oleObj>
              </mc:Choice>
              <mc:Fallback>
                <p:oleObj name="Equation" r:id="rId11" imgW="1333500" imgH="228600" progId="Equation.3">
                  <p:embed/>
                  <p:pic>
                    <p:nvPicPr>
                      <p:cNvPr id="0" name="Object 103"/>
                      <p:cNvPicPr>
                        <a:picLocks noChangeAspect="1" noChangeArrowheads="1"/>
                      </p:cNvPicPr>
                      <p:nvPr/>
                    </p:nvPicPr>
                    <p:blipFill>
                      <a:blip r:embed="rId12"/>
                      <a:srcRect/>
                      <a:stretch>
                        <a:fillRect/>
                      </a:stretch>
                    </p:blipFill>
                    <p:spPr bwMode="auto">
                      <a:xfrm>
                        <a:off x="747713" y="2262188"/>
                        <a:ext cx="16097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6503" name="Object 106"/>
          <p:cNvGraphicFramePr>
            <a:graphicFrameLocks noChangeAspect="1"/>
          </p:cNvGraphicFramePr>
          <p:nvPr>
            <p:extLst>
              <p:ext uri="{D42A27DB-BD31-4B8C-83A1-F6EECF244321}">
                <p14:modId xmlns:p14="http://schemas.microsoft.com/office/powerpoint/2010/main" val="1120929107"/>
              </p:ext>
            </p:extLst>
          </p:nvPr>
        </p:nvGraphicFramePr>
        <p:xfrm>
          <a:off x="3697288" y="725488"/>
          <a:ext cx="1457325" cy="285750"/>
        </p:xfrm>
        <a:graphic>
          <a:graphicData uri="http://schemas.openxmlformats.org/presentationml/2006/ole">
            <mc:AlternateContent xmlns:mc="http://schemas.openxmlformats.org/markup-compatibility/2006">
              <mc:Choice xmlns:v="urn:schemas-microsoft-com:vml" Requires="v">
                <p:oleObj spid="_x0000_s433185" name="Equation" r:id="rId13" imgW="1206500" imgH="228600" progId="Equation.3">
                  <p:embed/>
                </p:oleObj>
              </mc:Choice>
              <mc:Fallback>
                <p:oleObj name="Equation" r:id="rId13" imgW="1206500" imgH="228600" progId="Equation.3">
                  <p:embed/>
                  <p:pic>
                    <p:nvPicPr>
                      <p:cNvPr id="0" name="Object 106"/>
                      <p:cNvPicPr>
                        <a:picLocks noChangeAspect="1" noChangeArrowheads="1"/>
                      </p:cNvPicPr>
                      <p:nvPr/>
                    </p:nvPicPr>
                    <p:blipFill>
                      <a:blip r:embed="rId14"/>
                      <a:srcRect/>
                      <a:stretch>
                        <a:fillRect/>
                      </a:stretch>
                    </p:blipFill>
                    <p:spPr bwMode="auto">
                      <a:xfrm>
                        <a:off x="3697288" y="725488"/>
                        <a:ext cx="14573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276504" name="Straight Connector 107"/>
          <p:cNvCxnSpPr>
            <a:cxnSpLocks noChangeShapeType="1"/>
          </p:cNvCxnSpPr>
          <p:nvPr/>
        </p:nvCxnSpPr>
        <p:spPr bwMode="auto">
          <a:xfrm flipV="1">
            <a:off x="4219575" y="2087563"/>
            <a:ext cx="0" cy="4162425"/>
          </a:xfrm>
          <a:prstGeom prst="line">
            <a:avLst/>
          </a:prstGeom>
          <a:noFill/>
          <a:ln w="9525">
            <a:solidFill>
              <a:schemeClr val="tx1"/>
            </a:solidFill>
            <a:round/>
            <a:headEnd/>
            <a:tailEnd/>
          </a:ln>
        </p:spPr>
      </p:cxn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8530" name="Straight Connector 36"/>
          <p:cNvCxnSpPr>
            <a:cxnSpLocks noChangeShapeType="1"/>
            <a:stCxn id="4" idx="0"/>
          </p:cNvCxnSpPr>
          <p:nvPr/>
        </p:nvCxnSpPr>
        <p:spPr bwMode="auto">
          <a:xfrm flipH="1">
            <a:off x="4219575" y="2103438"/>
            <a:ext cx="376238" cy="4146550"/>
          </a:xfrm>
          <a:prstGeom prst="line">
            <a:avLst/>
          </a:prstGeom>
          <a:noFill/>
          <a:ln w="9525">
            <a:solidFill>
              <a:srgbClr val="FF0000"/>
            </a:solidFill>
            <a:prstDash val="sysDash"/>
            <a:round/>
            <a:headEnd/>
            <a:tailEnd/>
          </a:ln>
        </p:spPr>
      </p:cxnSp>
      <p:sp>
        <p:nvSpPr>
          <p:cNvPr id="4" name="Arc 3"/>
          <p:cNvSpPr/>
          <p:nvPr/>
        </p:nvSpPr>
        <p:spPr bwMode="auto">
          <a:xfrm>
            <a:off x="38100" y="2087563"/>
            <a:ext cx="8364538" cy="8366125"/>
          </a:xfrm>
          <a:prstGeom prst="arc">
            <a:avLst>
              <a:gd name="adj1" fmla="val 16508828"/>
              <a:gd name="adj2" fmla="val 21582364"/>
            </a:avLst>
          </a:prstGeom>
          <a:noFill/>
          <a:ln w="9525" cap="flat" cmpd="sng" algn="ctr">
            <a:solidFill>
              <a:srgbClr val="FF0000"/>
            </a:solidFill>
            <a:prstDash val="sysDash"/>
            <a:round/>
            <a:headEnd type="none" w="med" len="med"/>
            <a:tailEnd type="none" w="med" len="med"/>
          </a:ln>
          <a:effectLst/>
        </p:spPr>
        <p:txBody>
          <a:bodyPr/>
          <a:lstStyle/>
          <a:p>
            <a:pPr eaLnBrk="0" hangingPunct="0">
              <a:defRPr/>
            </a:pPr>
            <a:endParaRPr lang="en-US" sz="1800">
              <a:ea typeface="ＭＳ Ｐゴシック" charset="-128"/>
              <a:cs typeface="ＭＳ Ｐゴシック" charset="-128"/>
            </a:endParaRPr>
          </a:p>
        </p:txBody>
      </p:sp>
      <p:cxnSp>
        <p:nvCxnSpPr>
          <p:cNvPr id="278532" name="Straight Connector 7"/>
          <p:cNvCxnSpPr>
            <a:cxnSpLocks noChangeShapeType="1"/>
          </p:cNvCxnSpPr>
          <p:nvPr/>
        </p:nvCxnSpPr>
        <p:spPr bwMode="auto">
          <a:xfrm>
            <a:off x="904875" y="6249988"/>
            <a:ext cx="7899400" cy="0"/>
          </a:xfrm>
          <a:prstGeom prst="line">
            <a:avLst/>
          </a:prstGeom>
          <a:noFill/>
          <a:ln w="9525">
            <a:solidFill>
              <a:schemeClr val="tx1"/>
            </a:solidFill>
            <a:round/>
            <a:headEnd/>
            <a:tailEnd/>
          </a:ln>
        </p:spPr>
      </p:cxnSp>
      <p:cxnSp>
        <p:nvCxnSpPr>
          <p:cNvPr id="278533" name="Straight Connector 12"/>
          <p:cNvCxnSpPr>
            <a:cxnSpLocks noChangeShapeType="1"/>
          </p:cNvCxnSpPr>
          <p:nvPr/>
        </p:nvCxnSpPr>
        <p:spPr bwMode="auto">
          <a:xfrm flipV="1">
            <a:off x="4219575" y="2087563"/>
            <a:ext cx="0" cy="4162425"/>
          </a:xfrm>
          <a:prstGeom prst="line">
            <a:avLst/>
          </a:prstGeom>
          <a:noFill/>
          <a:ln w="9525">
            <a:solidFill>
              <a:schemeClr val="tx1"/>
            </a:solidFill>
            <a:round/>
            <a:headEnd/>
            <a:tailEnd/>
          </a:ln>
        </p:spPr>
      </p:cxnSp>
      <p:cxnSp>
        <p:nvCxnSpPr>
          <p:cNvPr id="278534" name="Straight Arrow Connector 19"/>
          <p:cNvCxnSpPr>
            <a:cxnSpLocks noChangeShapeType="1"/>
          </p:cNvCxnSpPr>
          <p:nvPr/>
        </p:nvCxnSpPr>
        <p:spPr bwMode="auto">
          <a:xfrm flipV="1">
            <a:off x="4219575" y="5386388"/>
            <a:ext cx="4081463" cy="863600"/>
          </a:xfrm>
          <a:prstGeom prst="straightConnector1">
            <a:avLst/>
          </a:prstGeom>
          <a:noFill/>
          <a:ln w="9525">
            <a:solidFill>
              <a:schemeClr val="tx1"/>
            </a:solidFill>
            <a:round/>
            <a:headEnd/>
            <a:tailEnd type="arrow" w="med" len="med"/>
          </a:ln>
        </p:spPr>
      </p:cxnSp>
      <p:cxnSp>
        <p:nvCxnSpPr>
          <p:cNvPr id="278535" name="Straight Arrow Connector 21"/>
          <p:cNvCxnSpPr>
            <a:cxnSpLocks noChangeShapeType="1"/>
          </p:cNvCxnSpPr>
          <p:nvPr/>
        </p:nvCxnSpPr>
        <p:spPr bwMode="auto">
          <a:xfrm flipH="1" flipV="1">
            <a:off x="2179638" y="5229225"/>
            <a:ext cx="2039937" cy="1020763"/>
          </a:xfrm>
          <a:prstGeom prst="straightConnector1">
            <a:avLst/>
          </a:prstGeom>
          <a:noFill/>
          <a:ln w="9525">
            <a:solidFill>
              <a:schemeClr val="tx1"/>
            </a:solidFill>
            <a:round/>
            <a:headEnd/>
            <a:tailEnd type="arrow" w="med" len="med"/>
          </a:ln>
        </p:spPr>
      </p:cxnSp>
      <p:cxnSp>
        <p:nvCxnSpPr>
          <p:cNvPr id="278536" name="Straight Arrow Connector 33"/>
          <p:cNvCxnSpPr>
            <a:cxnSpLocks noChangeShapeType="1"/>
          </p:cNvCxnSpPr>
          <p:nvPr/>
        </p:nvCxnSpPr>
        <p:spPr bwMode="auto">
          <a:xfrm flipV="1">
            <a:off x="4219575" y="3084513"/>
            <a:ext cx="280988" cy="3165475"/>
          </a:xfrm>
          <a:prstGeom prst="straightConnector1">
            <a:avLst/>
          </a:prstGeom>
          <a:noFill/>
          <a:ln w="38100">
            <a:solidFill>
              <a:srgbClr val="FF0000"/>
            </a:solidFill>
            <a:round/>
            <a:headEnd/>
            <a:tailEnd type="arrow" w="med" len="med"/>
          </a:ln>
        </p:spPr>
      </p:cxnSp>
      <p:cxnSp>
        <p:nvCxnSpPr>
          <p:cNvPr id="278537" name="Straight Connector 40"/>
          <p:cNvCxnSpPr>
            <a:cxnSpLocks noChangeShapeType="1"/>
          </p:cNvCxnSpPr>
          <p:nvPr/>
        </p:nvCxnSpPr>
        <p:spPr bwMode="auto">
          <a:xfrm>
            <a:off x="4219575" y="5386388"/>
            <a:ext cx="4081463" cy="0"/>
          </a:xfrm>
          <a:prstGeom prst="line">
            <a:avLst/>
          </a:prstGeom>
          <a:noFill/>
          <a:ln w="9525">
            <a:solidFill>
              <a:schemeClr val="tx1"/>
            </a:solidFill>
            <a:prstDash val="dot"/>
            <a:round/>
            <a:headEnd/>
            <a:tailEnd/>
          </a:ln>
        </p:spPr>
      </p:cxnSp>
      <p:cxnSp>
        <p:nvCxnSpPr>
          <p:cNvPr id="278538" name="Straight Connector 45"/>
          <p:cNvCxnSpPr>
            <a:cxnSpLocks noChangeShapeType="1"/>
          </p:cNvCxnSpPr>
          <p:nvPr/>
        </p:nvCxnSpPr>
        <p:spPr bwMode="auto">
          <a:xfrm flipH="1">
            <a:off x="8301038" y="5386388"/>
            <a:ext cx="0" cy="863600"/>
          </a:xfrm>
          <a:prstGeom prst="line">
            <a:avLst/>
          </a:prstGeom>
          <a:noFill/>
          <a:ln w="9525">
            <a:solidFill>
              <a:schemeClr val="tx1"/>
            </a:solidFill>
            <a:prstDash val="dot"/>
            <a:round/>
            <a:headEnd/>
            <a:tailEnd/>
          </a:ln>
        </p:spPr>
      </p:cxnSp>
      <p:cxnSp>
        <p:nvCxnSpPr>
          <p:cNvPr id="278539" name="Straight Connector 50"/>
          <p:cNvCxnSpPr>
            <a:cxnSpLocks noChangeShapeType="1"/>
          </p:cNvCxnSpPr>
          <p:nvPr/>
        </p:nvCxnSpPr>
        <p:spPr bwMode="auto">
          <a:xfrm>
            <a:off x="2179638" y="5229225"/>
            <a:ext cx="2039937" cy="0"/>
          </a:xfrm>
          <a:prstGeom prst="line">
            <a:avLst/>
          </a:prstGeom>
          <a:noFill/>
          <a:ln w="9525">
            <a:solidFill>
              <a:schemeClr val="tx1"/>
            </a:solidFill>
            <a:prstDash val="dot"/>
            <a:round/>
            <a:headEnd/>
            <a:tailEnd/>
          </a:ln>
        </p:spPr>
      </p:cxnSp>
      <p:cxnSp>
        <p:nvCxnSpPr>
          <p:cNvPr id="278540" name="Straight Connector 52"/>
          <p:cNvCxnSpPr>
            <a:cxnSpLocks noChangeShapeType="1"/>
          </p:cNvCxnSpPr>
          <p:nvPr/>
        </p:nvCxnSpPr>
        <p:spPr bwMode="auto">
          <a:xfrm>
            <a:off x="2179638" y="5229225"/>
            <a:ext cx="0" cy="1020763"/>
          </a:xfrm>
          <a:prstGeom prst="line">
            <a:avLst/>
          </a:prstGeom>
          <a:noFill/>
          <a:ln w="9525">
            <a:solidFill>
              <a:srgbClr val="000000"/>
            </a:solidFill>
            <a:prstDash val="dot"/>
            <a:round/>
            <a:headEnd/>
            <a:tailEnd/>
          </a:ln>
        </p:spPr>
      </p:cxnSp>
      <p:sp>
        <p:nvSpPr>
          <p:cNvPr id="84" name="Arc 83"/>
          <p:cNvSpPr/>
          <p:nvPr/>
        </p:nvSpPr>
        <p:spPr bwMode="auto">
          <a:xfrm flipH="1">
            <a:off x="1879600" y="3949700"/>
            <a:ext cx="4784725" cy="4791075"/>
          </a:xfrm>
          <a:prstGeom prst="arc">
            <a:avLst>
              <a:gd name="adj1" fmla="val 16292687"/>
              <a:gd name="adj2" fmla="val 21457038"/>
            </a:avLst>
          </a:prstGeom>
          <a:noFill/>
          <a:ln w="9525" cap="flat" cmpd="sng" algn="ctr">
            <a:solidFill>
              <a:srgbClr val="FF0000"/>
            </a:solidFill>
            <a:prstDash val="sysDash"/>
            <a:round/>
            <a:headEnd type="none" w="med" len="med"/>
            <a:tailEnd type="none" w="med" len="med"/>
          </a:ln>
          <a:effectLst/>
        </p:spPr>
        <p:txBody>
          <a:bodyPr/>
          <a:lstStyle/>
          <a:p>
            <a:pPr eaLnBrk="0" hangingPunct="0">
              <a:defRPr/>
            </a:pPr>
            <a:endParaRPr lang="en-US" sz="1800">
              <a:ea typeface="ＭＳ Ｐゴシック" charset="-128"/>
              <a:cs typeface="ＭＳ Ｐゴシック" charset="-128"/>
            </a:endParaRPr>
          </a:p>
        </p:txBody>
      </p:sp>
      <p:sp>
        <p:nvSpPr>
          <p:cNvPr id="86" name="Arc 85"/>
          <p:cNvSpPr/>
          <p:nvPr/>
        </p:nvSpPr>
        <p:spPr bwMode="auto">
          <a:xfrm rot="602273" flipH="1">
            <a:off x="1879600" y="3949700"/>
            <a:ext cx="4784725" cy="4791075"/>
          </a:xfrm>
          <a:prstGeom prst="arc">
            <a:avLst>
              <a:gd name="adj1" fmla="val 16571328"/>
              <a:gd name="adj2" fmla="val 16896868"/>
            </a:avLst>
          </a:prstGeom>
          <a:noFill/>
          <a:ln w="9525" cap="flat" cmpd="sng" algn="ctr">
            <a:solidFill>
              <a:srgbClr val="FF0000"/>
            </a:solidFill>
            <a:prstDash val="sysDash"/>
            <a:round/>
            <a:headEnd type="none" w="med" len="med"/>
            <a:tailEnd type="none" w="med" len="med"/>
          </a:ln>
          <a:effectLst/>
        </p:spPr>
        <p:txBody>
          <a:bodyPr/>
          <a:lstStyle/>
          <a:p>
            <a:pPr eaLnBrk="0" hangingPunct="0">
              <a:defRPr/>
            </a:pPr>
            <a:endParaRPr lang="en-US" sz="1800">
              <a:ea typeface="ＭＳ Ｐゴシック" charset="-128"/>
              <a:cs typeface="ＭＳ Ｐゴシック" charset="-128"/>
            </a:endParaRPr>
          </a:p>
        </p:txBody>
      </p:sp>
      <p:sp>
        <p:nvSpPr>
          <p:cNvPr id="278543" name="TextBox 20"/>
          <p:cNvSpPr txBox="1">
            <a:spLocks noChangeArrowheads="1"/>
          </p:cNvSpPr>
          <p:nvPr/>
        </p:nvSpPr>
        <p:spPr bwMode="auto">
          <a:xfrm>
            <a:off x="4535488" y="3005138"/>
            <a:ext cx="1063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F0000"/>
                </a:solidFill>
              </a:rPr>
              <a:t>ANA</a:t>
            </a:r>
            <a:r>
              <a:rPr lang="en-US" sz="1400" baseline="-25000">
                <a:solidFill>
                  <a:srgbClr val="FF0000"/>
                </a:solidFill>
              </a:rPr>
              <a:t>asm_wind</a:t>
            </a:r>
            <a:endParaRPr lang="en-US" sz="1400">
              <a:solidFill>
                <a:srgbClr val="FF0000"/>
              </a:solidFill>
            </a:endParaRPr>
          </a:p>
        </p:txBody>
      </p:sp>
      <p:sp>
        <p:nvSpPr>
          <p:cNvPr id="278544" name="TextBox 22"/>
          <p:cNvSpPr txBox="1">
            <a:spLocks noChangeArrowheads="1"/>
          </p:cNvSpPr>
          <p:nvPr/>
        </p:nvSpPr>
        <p:spPr bwMode="auto">
          <a:xfrm>
            <a:off x="7866063" y="5018088"/>
            <a:ext cx="6715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U</a:t>
            </a:r>
            <a:r>
              <a:rPr lang="en-US" sz="1400" baseline="-25000"/>
              <a:t>fg</a:t>
            </a:r>
            <a:r>
              <a:rPr lang="en-US" sz="1400"/>
              <a:t>,V</a:t>
            </a:r>
            <a:r>
              <a:rPr lang="en-US" sz="1400" baseline="-25000"/>
              <a:t>fg</a:t>
            </a:r>
            <a:endParaRPr lang="en-US" sz="1400"/>
          </a:p>
        </p:txBody>
      </p:sp>
      <p:sp>
        <p:nvSpPr>
          <p:cNvPr id="278545" name="TextBox 23"/>
          <p:cNvSpPr txBox="1">
            <a:spLocks noChangeArrowheads="1"/>
          </p:cNvSpPr>
          <p:nvPr/>
        </p:nvSpPr>
        <p:spPr bwMode="auto">
          <a:xfrm>
            <a:off x="1685925" y="4879975"/>
            <a:ext cx="8493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U</a:t>
            </a:r>
            <a:r>
              <a:rPr lang="en-US" sz="1400" baseline="-25000"/>
              <a:t>obs</a:t>
            </a:r>
            <a:r>
              <a:rPr lang="en-US" sz="1400"/>
              <a:t>,V</a:t>
            </a:r>
            <a:r>
              <a:rPr lang="en-US" sz="1400" baseline="-25000"/>
              <a:t>obs</a:t>
            </a:r>
            <a:endParaRPr lang="en-US" sz="1400"/>
          </a:p>
        </p:txBody>
      </p:sp>
      <p:sp>
        <p:nvSpPr>
          <p:cNvPr id="278546" name="TextBox 24"/>
          <p:cNvSpPr txBox="1">
            <a:spLocks noChangeArrowheads="1"/>
          </p:cNvSpPr>
          <p:nvPr/>
        </p:nvSpPr>
        <p:spPr bwMode="auto">
          <a:xfrm>
            <a:off x="3352800" y="5962650"/>
            <a:ext cx="4143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30°</a:t>
            </a:r>
          </a:p>
        </p:txBody>
      </p:sp>
      <p:sp>
        <p:nvSpPr>
          <p:cNvPr id="278547" name="TextBox 25"/>
          <p:cNvSpPr txBox="1">
            <a:spLocks noChangeArrowheads="1"/>
          </p:cNvSpPr>
          <p:nvPr/>
        </p:nvSpPr>
        <p:spPr bwMode="auto">
          <a:xfrm>
            <a:off x="5033963" y="6002338"/>
            <a:ext cx="4143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15°</a:t>
            </a:r>
          </a:p>
        </p:txBody>
      </p:sp>
      <p:sp>
        <p:nvSpPr>
          <p:cNvPr id="278548" name="TextBox 26"/>
          <p:cNvSpPr txBox="1">
            <a:spLocks noChangeArrowheads="1"/>
          </p:cNvSpPr>
          <p:nvPr/>
        </p:nvSpPr>
        <p:spPr bwMode="auto">
          <a:xfrm>
            <a:off x="4152900" y="2484438"/>
            <a:ext cx="457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7.5°</a:t>
            </a:r>
          </a:p>
        </p:txBody>
      </p:sp>
      <p:sp>
        <p:nvSpPr>
          <p:cNvPr id="278549" name="TextBox 27"/>
          <p:cNvSpPr txBox="1">
            <a:spLocks noChangeArrowheads="1"/>
          </p:cNvSpPr>
          <p:nvPr/>
        </p:nvSpPr>
        <p:spPr bwMode="auto">
          <a:xfrm>
            <a:off x="655638" y="725488"/>
            <a:ext cx="3005137" cy="429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Assume equal weight between fg and obs</a:t>
            </a:r>
          </a:p>
          <a:p>
            <a:endParaRPr lang="en-US" sz="1200"/>
          </a:p>
          <a:p>
            <a:endParaRPr lang="en-US" sz="1200"/>
          </a:p>
          <a:p>
            <a:endParaRPr lang="en-US" sz="1200"/>
          </a:p>
          <a:p>
            <a:endParaRPr lang="en-US" sz="1200"/>
          </a:p>
          <a:p>
            <a:endParaRPr lang="en-US" sz="1200"/>
          </a:p>
          <a:p>
            <a:endParaRPr lang="en-US" sz="1200"/>
          </a:p>
          <a:p>
            <a:endParaRPr lang="en-US" sz="1200"/>
          </a:p>
          <a:p>
            <a:endParaRPr lang="en-US" sz="1200"/>
          </a:p>
          <a:p>
            <a:endParaRPr lang="en-US" sz="1200"/>
          </a:p>
          <a:p>
            <a:endParaRPr lang="en-US" sz="1200"/>
          </a:p>
          <a:p>
            <a:endParaRPr lang="en-US" sz="1200"/>
          </a:p>
          <a:p>
            <a:endParaRPr lang="en-US" sz="1200"/>
          </a:p>
          <a:p>
            <a:endParaRPr lang="en-US" sz="1200"/>
          </a:p>
          <a:p>
            <a:endParaRPr lang="en-US" sz="1200"/>
          </a:p>
          <a:p>
            <a:r>
              <a:rPr lang="en-US" sz="1200"/>
              <a:t>Analysis wind</a:t>
            </a:r>
          </a:p>
          <a:p>
            <a:endParaRPr lang="en-US" sz="1200"/>
          </a:p>
          <a:p>
            <a:endParaRPr lang="en-US" sz="1200"/>
          </a:p>
          <a:p>
            <a:endParaRPr lang="en-US" sz="1200"/>
          </a:p>
          <a:p>
            <a:endParaRPr lang="en-US" sz="1200"/>
          </a:p>
          <a:p>
            <a:endParaRPr lang="en-US" sz="1200"/>
          </a:p>
          <a:p>
            <a:endParaRPr lang="en-US" sz="1200"/>
          </a:p>
          <a:p>
            <a:endParaRPr lang="en-US" sz="1200"/>
          </a:p>
        </p:txBody>
      </p:sp>
      <p:graphicFrame>
        <p:nvGraphicFramePr>
          <p:cNvPr id="278550" name="Object 28"/>
          <p:cNvGraphicFramePr>
            <a:graphicFrameLocks noChangeAspect="1"/>
          </p:cNvGraphicFramePr>
          <p:nvPr>
            <p:extLst>
              <p:ext uri="{D42A27DB-BD31-4B8C-83A1-F6EECF244321}">
                <p14:modId xmlns:p14="http://schemas.microsoft.com/office/powerpoint/2010/main" val="2811402831"/>
              </p:ext>
            </p:extLst>
          </p:nvPr>
        </p:nvGraphicFramePr>
        <p:xfrm>
          <a:off x="727075" y="1133475"/>
          <a:ext cx="1258888" cy="476250"/>
        </p:xfrm>
        <a:graphic>
          <a:graphicData uri="http://schemas.openxmlformats.org/presentationml/2006/ole">
            <mc:AlternateContent xmlns:mc="http://schemas.openxmlformats.org/markup-compatibility/2006">
              <mc:Choice xmlns:v="urn:schemas-microsoft-com:vml" Requires="v">
                <p:oleObj spid="_x0000_s397134" name="Equation" r:id="rId4" imgW="1041400" imgH="381000" progId="Equation.3">
                  <p:embed/>
                </p:oleObj>
              </mc:Choice>
              <mc:Fallback>
                <p:oleObj name="Equation" r:id="rId4" imgW="1041400" imgH="381000" progId="Equation.3">
                  <p:embed/>
                  <p:pic>
                    <p:nvPicPr>
                      <p:cNvPr id="0" name="Object 28"/>
                      <p:cNvPicPr>
                        <a:picLocks noChangeAspect="1" noChangeArrowheads="1"/>
                      </p:cNvPicPr>
                      <p:nvPr/>
                    </p:nvPicPr>
                    <p:blipFill>
                      <a:blip r:embed="rId5"/>
                      <a:srcRect/>
                      <a:stretch>
                        <a:fillRect/>
                      </a:stretch>
                    </p:blipFill>
                    <p:spPr bwMode="auto">
                      <a:xfrm>
                        <a:off x="727075" y="1133475"/>
                        <a:ext cx="1258888"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8551" name="Object 29"/>
          <p:cNvGraphicFramePr>
            <a:graphicFrameLocks noChangeAspect="1"/>
          </p:cNvGraphicFramePr>
          <p:nvPr>
            <p:extLst>
              <p:ext uri="{D42A27DB-BD31-4B8C-83A1-F6EECF244321}">
                <p14:modId xmlns:p14="http://schemas.microsoft.com/office/powerpoint/2010/main" val="3104982693"/>
              </p:ext>
            </p:extLst>
          </p:nvPr>
        </p:nvGraphicFramePr>
        <p:xfrm>
          <a:off x="1795463" y="3454400"/>
          <a:ext cx="2044700" cy="306388"/>
        </p:xfrm>
        <a:graphic>
          <a:graphicData uri="http://schemas.openxmlformats.org/presentationml/2006/ole">
            <mc:AlternateContent xmlns:mc="http://schemas.openxmlformats.org/markup-compatibility/2006">
              <mc:Choice xmlns:v="urn:schemas-microsoft-com:vml" Requires="v">
                <p:oleObj spid="_x0000_s397135" name="Equation" r:id="rId6" imgW="1689100" imgH="241300" progId="Equation.3">
                  <p:embed/>
                </p:oleObj>
              </mc:Choice>
              <mc:Fallback>
                <p:oleObj name="Equation" r:id="rId6" imgW="1689100" imgH="241300" progId="Equation.3">
                  <p:embed/>
                  <p:pic>
                    <p:nvPicPr>
                      <p:cNvPr id="0" name="Object 29"/>
                      <p:cNvPicPr>
                        <a:picLocks noChangeAspect="1" noChangeArrowheads="1"/>
                      </p:cNvPicPr>
                      <p:nvPr/>
                    </p:nvPicPr>
                    <p:blipFill>
                      <a:blip r:embed="rId7"/>
                      <a:srcRect/>
                      <a:stretch>
                        <a:fillRect/>
                      </a:stretch>
                    </p:blipFill>
                    <p:spPr bwMode="auto">
                      <a:xfrm>
                        <a:off x="1795463" y="3454400"/>
                        <a:ext cx="20447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8552" name="Object 31"/>
          <p:cNvGraphicFramePr>
            <a:graphicFrameLocks noChangeAspect="1"/>
          </p:cNvGraphicFramePr>
          <p:nvPr>
            <p:extLst>
              <p:ext uri="{D42A27DB-BD31-4B8C-83A1-F6EECF244321}">
                <p14:modId xmlns:p14="http://schemas.microsoft.com/office/powerpoint/2010/main" val="1451590341"/>
              </p:ext>
            </p:extLst>
          </p:nvPr>
        </p:nvGraphicFramePr>
        <p:xfrm>
          <a:off x="2174875" y="1066800"/>
          <a:ext cx="1731963" cy="625475"/>
        </p:xfrm>
        <a:graphic>
          <a:graphicData uri="http://schemas.openxmlformats.org/presentationml/2006/ole">
            <mc:AlternateContent xmlns:mc="http://schemas.openxmlformats.org/markup-compatibility/2006">
              <mc:Choice xmlns:v="urn:schemas-microsoft-com:vml" Requires="v">
                <p:oleObj spid="_x0000_s397136" name="Equation" r:id="rId8" imgW="1435100" imgH="508000" progId="Equation.3">
                  <p:embed/>
                </p:oleObj>
              </mc:Choice>
              <mc:Fallback>
                <p:oleObj name="Equation" r:id="rId8" imgW="1435100" imgH="508000" progId="Equation.3">
                  <p:embed/>
                  <p:pic>
                    <p:nvPicPr>
                      <p:cNvPr id="0" name="Object 31"/>
                      <p:cNvPicPr>
                        <a:picLocks noChangeAspect="1" noChangeArrowheads="1"/>
                      </p:cNvPicPr>
                      <p:nvPr/>
                    </p:nvPicPr>
                    <p:blipFill>
                      <a:blip r:embed="rId9"/>
                      <a:srcRect/>
                      <a:stretch>
                        <a:fillRect/>
                      </a:stretch>
                    </p:blipFill>
                    <p:spPr bwMode="auto">
                      <a:xfrm>
                        <a:off x="2174875" y="1066800"/>
                        <a:ext cx="1731963"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8553" name="Object 34"/>
          <p:cNvGraphicFramePr>
            <a:graphicFrameLocks noChangeAspect="1"/>
          </p:cNvGraphicFramePr>
          <p:nvPr>
            <p:extLst>
              <p:ext uri="{D42A27DB-BD31-4B8C-83A1-F6EECF244321}">
                <p14:modId xmlns:p14="http://schemas.microsoft.com/office/powerpoint/2010/main" val="765951499"/>
              </p:ext>
            </p:extLst>
          </p:nvPr>
        </p:nvGraphicFramePr>
        <p:xfrm>
          <a:off x="4022725" y="1257300"/>
          <a:ext cx="703263" cy="230188"/>
        </p:xfrm>
        <a:graphic>
          <a:graphicData uri="http://schemas.openxmlformats.org/presentationml/2006/ole">
            <mc:AlternateContent xmlns:mc="http://schemas.openxmlformats.org/markup-compatibility/2006">
              <mc:Choice xmlns:v="urn:schemas-microsoft-com:vml" Requires="v">
                <p:oleObj spid="_x0000_s397137" name="Equation" r:id="rId10" imgW="571500" imgH="177800" progId="Equation.3">
                  <p:embed/>
                </p:oleObj>
              </mc:Choice>
              <mc:Fallback>
                <p:oleObj name="Equation" r:id="rId10" imgW="571500" imgH="177800" progId="Equation.3">
                  <p:embed/>
                  <p:pic>
                    <p:nvPicPr>
                      <p:cNvPr id="0" name="Object 34"/>
                      <p:cNvPicPr>
                        <a:picLocks noChangeAspect="1" noChangeArrowheads="1"/>
                      </p:cNvPicPr>
                      <p:nvPr/>
                    </p:nvPicPr>
                    <p:blipFill>
                      <a:blip r:embed="rId11"/>
                      <a:srcRect/>
                      <a:stretch>
                        <a:fillRect/>
                      </a:stretch>
                    </p:blipFill>
                    <p:spPr bwMode="auto">
                      <a:xfrm>
                        <a:off x="4022725" y="1257300"/>
                        <a:ext cx="70326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8554" name="Object 35"/>
          <p:cNvGraphicFramePr>
            <a:graphicFrameLocks noChangeAspect="1"/>
          </p:cNvGraphicFramePr>
          <p:nvPr>
            <p:extLst>
              <p:ext uri="{D42A27DB-BD31-4B8C-83A1-F6EECF244321}">
                <p14:modId xmlns:p14="http://schemas.microsoft.com/office/powerpoint/2010/main" val="3935238757"/>
              </p:ext>
            </p:extLst>
          </p:nvPr>
        </p:nvGraphicFramePr>
        <p:xfrm>
          <a:off x="727075" y="2155825"/>
          <a:ext cx="1731963" cy="287338"/>
        </p:xfrm>
        <a:graphic>
          <a:graphicData uri="http://schemas.openxmlformats.org/presentationml/2006/ole">
            <mc:AlternateContent xmlns:mc="http://schemas.openxmlformats.org/markup-compatibility/2006">
              <mc:Choice xmlns:v="urn:schemas-microsoft-com:vml" Requires="v">
                <p:oleObj spid="_x0000_s397138" name="Equation" r:id="rId12" imgW="1435100" imgH="228600" progId="Equation.3">
                  <p:embed/>
                </p:oleObj>
              </mc:Choice>
              <mc:Fallback>
                <p:oleObj name="Equation" r:id="rId12" imgW="1435100" imgH="228600" progId="Equation.3">
                  <p:embed/>
                  <p:pic>
                    <p:nvPicPr>
                      <p:cNvPr id="0" name="Object 35"/>
                      <p:cNvPicPr>
                        <a:picLocks noChangeAspect="1" noChangeArrowheads="1"/>
                      </p:cNvPicPr>
                      <p:nvPr/>
                    </p:nvPicPr>
                    <p:blipFill>
                      <a:blip r:embed="rId13"/>
                      <a:srcRect/>
                      <a:stretch>
                        <a:fillRect/>
                      </a:stretch>
                    </p:blipFill>
                    <p:spPr bwMode="auto">
                      <a:xfrm>
                        <a:off x="727075" y="2155825"/>
                        <a:ext cx="1731963"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8555" name="Object 37"/>
          <p:cNvGraphicFramePr>
            <a:graphicFrameLocks noChangeAspect="1"/>
          </p:cNvGraphicFramePr>
          <p:nvPr>
            <p:extLst>
              <p:ext uri="{D42A27DB-BD31-4B8C-83A1-F6EECF244321}">
                <p14:modId xmlns:p14="http://schemas.microsoft.com/office/powerpoint/2010/main" val="3495059564"/>
              </p:ext>
            </p:extLst>
          </p:nvPr>
        </p:nvGraphicFramePr>
        <p:xfrm>
          <a:off x="3697288" y="725488"/>
          <a:ext cx="1457325" cy="285750"/>
        </p:xfrm>
        <a:graphic>
          <a:graphicData uri="http://schemas.openxmlformats.org/presentationml/2006/ole">
            <mc:AlternateContent xmlns:mc="http://schemas.openxmlformats.org/markup-compatibility/2006">
              <mc:Choice xmlns:v="urn:schemas-microsoft-com:vml" Requires="v">
                <p:oleObj spid="_x0000_s397139" name="Equation" r:id="rId14" imgW="1206500" imgH="228600" progId="Equation.3">
                  <p:embed/>
                </p:oleObj>
              </mc:Choice>
              <mc:Fallback>
                <p:oleObj name="Equation" r:id="rId14" imgW="1206500" imgH="228600" progId="Equation.3">
                  <p:embed/>
                  <p:pic>
                    <p:nvPicPr>
                      <p:cNvPr id="0" name="Object 37"/>
                      <p:cNvPicPr>
                        <a:picLocks noChangeAspect="1" noChangeArrowheads="1"/>
                      </p:cNvPicPr>
                      <p:nvPr/>
                    </p:nvPicPr>
                    <p:blipFill>
                      <a:blip r:embed="rId15"/>
                      <a:srcRect/>
                      <a:stretch>
                        <a:fillRect/>
                      </a:stretch>
                    </p:blipFill>
                    <p:spPr bwMode="auto">
                      <a:xfrm>
                        <a:off x="3697288" y="725488"/>
                        <a:ext cx="14573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8556" name="Object 38"/>
          <p:cNvGraphicFramePr>
            <a:graphicFrameLocks noChangeAspect="1"/>
          </p:cNvGraphicFramePr>
          <p:nvPr>
            <p:extLst>
              <p:ext uri="{D42A27DB-BD31-4B8C-83A1-F6EECF244321}">
                <p14:modId xmlns:p14="http://schemas.microsoft.com/office/powerpoint/2010/main" val="1792831204"/>
              </p:ext>
            </p:extLst>
          </p:nvPr>
        </p:nvGraphicFramePr>
        <p:xfrm>
          <a:off x="725488" y="1768475"/>
          <a:ext cx="1628775" cy="285750"/>
        </p:xfrm>
        <a:graphic>
          <a:graphicData uri="http://schemas.openxmlformats.org/presentationml/2006/ole">
            <mc:AlternateContent xmlns:mc="http://schemas.openxmlformats.org/markup-compatibility/2006">
              <mc:Choice xmlns:v="urn:schemas-microsoft-com:vml" Requires="v">
                <p:oleObj spid="_x0000_s397140" name="Equation" r:id="rId16" imgW="1346200" imgH="228600" progId="Equation.3">
                  <p:embed/>
                </p:oleObj>
              </mc:Choice>
              <mc:Fallback>
                <p:oleObj name="Equation" r:id="rId16" imgW="1346200" imgH="228600" progId="Equation.3">
                  <p:embed/>
                  <p:pic>
                    <p:nvPicPr>
                      <p:cNvPr id="0" name="Object 38"/>
                      <p:cNvPicPr>
                        <a:picLocks noChangeAspect="1" noChangeArrowheads="1"/>
                      </p:cNvPicPr>
                      <p:nvPr/>
                    </p:nvPicPr>
                    <p:blipFill>
                      <a:blip r:embed="rId17"/>
                      <a:srcRect/>
                      <a:stretch>
                        <a:fillRect/>
                      </a:stretch>
                    </p:blipFill>
                    <p:spPr bwMode="auto">
                      <a:xfrm>
                        <a:off x="725488" y="1768475"/>
                        <a:ext cx="16287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8557" name="Object 39"/>
          <p:cNvGraphicFramePr>
            <a:graphicFrameLocks noChangeAspect="1"/>
          </p:cNvGraphicFramePr>
          <p:nvPr>
            <p:extLst>
              <p:ext uri="{D42A27DB-BD31-4B8C-83A1-F6EECF244321}">
                <p14:modId xmlns:p14="http://schemas.microsoft.com/office/powerpoint/2010/main" val="2126546877"/>
              </p:ext>
            </p:extLst>
          </p:nvPr>
        </p:nvGraphicFramePr>
        <p:xfrm>
          <a:off x="717550" y="2559050"/>
          <a:ext cx="1847850" cy="306388"/>
        </p:xfrm>
        <a:graphic>
          <a:graphicData uri="http://schemas.openxmlformats.org/presentationml/2006/ole">
            <mc:AlternateContent xmlns:mc="http://schemas.openxmlformats.org/markup-compatibility/2006">
              <mc:Choice xmlns:v="urn:schemas-microsoft-com:vml" Requires="v">
                <p:oleObj spid="_x0000_s397141" name="Equation" r:id="rId18" imgW="1524000" imgH="241300" progId="Equation.3">
                  <p:embed/>
                </p:oleObj>
              </mc:Choice>
              <mc:Fallback>
                <p:oleObj name="Equation" r:id="rId18" imgW="1524000" imgH="241300" progId="Equation.3">
                  <p:embed/>
                  <p:pic>
                    <p:nvPicPr>
                      <p:cNvPr id="0" name="Object 39"/>
                      <p:cNvPicPr>
                        <a:picLocks noChangeAspect="1" noChangeArrowheads="1"/>
                      </p:cNvPicPr>
                      <p:nvPr/>
                    </p:nvPicPr>
                    <p:blipFill>
                      <a:blip r:embed="rId19"/>
                      <a:srcRect/>
                      <a:stretch>
                        <a:fillRect/>
                      </a:stretch>
                    </p:blipFill>
                    <p:spPr bwMode="auto">
                      <a:xfrm>
                        <a:off x="717550" y="2559050"/>
                        <a:ext cx="18478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8558" name="Object 41"/>
          <p:cNvGraphicFramePr>
            <a:graphicFrameLocks noChangeAspect="1"/>
          </p:cNvGraphicFramePr>
          <p:nvPr>
            <p:extLst>
              <p:ext uri="{D42A27DB-BD31-4B8C-83A1-F6EECF244321}">
                <p14:modId xmlns:p14="http://schemas.microsoft.com/office/powerpoint/2010/main" val="2247438926"/>
              </p:ext>
            </p:extLst>
          </p:nvPr>
        </p:nvGraphicFramePr>
        <p:xfrm>
          <a:off x="722313" y="3013075"/>
          <a:ext cx="1847850" cy="306388"/>
        </p:xfrm>
        <a:graphic>
          <a:graphicData uri="http://schemas.openxmlformats.org/presentationml/2006/ole">
            <mc:AlternateContent xmlns:mc="http://schemas.openxmlformats.org/markup-compatibility/2006">
              <mc:Choice xmlns:v="urn:schemas-microsoft-com:vml" Requires="v">
                <p:oleObj spid="_x0000_s397142" name="Equation" r:id="rId20" imgW="1524000" imgH="241300" progId="Equation.3">
                  <p:embed/>
                </p:oleObj>
              </mc:Choice>
              <mc:Fallback>
                <p:oleObj name="Equation" r:id="rId20" imgW="1524000" imgH="241300" progId="Equation.3">
                  <p:embed/>
                  <p:pic>
                    <p:nvPicPr>
                      <p:cNvPr id="0" name="Object 41"/>
                      <p:cNvPicPr>
                        <a:picLocks noChangeAspect="1" noChangeArrowheads="1"/>
                      </p:cNvPicPr>
                      <p:nvPr/>
                    </p:nvPicPr>
                    <p:blipFill>
                      <a:blip r:embed="rId21"/>
                      <a:srcRect/>
                      <a:stretch>
                        <a:fillRect/>
                      </a:stretch>
                    </p:blipFill>
                    <p:spPr bwMode="auto">
                      <a:xfrm>
                        <a:off x="722313" y="3013075"/>
                        <a:ext cx="18478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0578" name="Straight Connector 36"/>
          <p:cNvCxnSpPr>
            <a:cxnSpLocks noChangeShapeType="1"/>
            <a:stCxn id="4" idx="0"/>
          </p:cNvCxnSpPr>
          <p:nvPr/>
        </p:nvCxnSpPr>
        <p:spPr bwMode="auto">
          <a:xfrm flipH="1">
            <a:off x="4219575" y="2103438"/>
            <a:ext cx="376238" cy="4146550"/>
          </a:xfrm>
          <a:prstGeom prst="line">
            <a:avLst/>
          </a:prstGeom>
          <a:noFill/>
          <a:ln w="9525">
            <a:solidFill>
              <a:srgbClr val="FF0000"/>
            </a:solidFill>
            <a:prstDash val="sysDash"/>
            <a:round/>
            <a:headEnd/>
            <a:tailEnd/>
          </a:ln>
        </p:spPr>
      </p:cxnSp>
      <p:sp>
        <p:nvSpPr>
          <p:cNvPr id="4" name="Arc 3"/>
          <p:cNvSpPr/>
          <p:nvPr/>
        </p:nvSpPr>
        <p:spPr bwMode="auto">
          <a:xfrm>
            <a:off x="38100" y="2087563"/>
            <a:ext cx="8364538" cy="8366125"/>
          </a:xfrm>
          <a:prstGeom prst="arc">
            <a:avLst>
              <a:gd name="adj1" fmla="val 16508828"/>
              <a:gd name="adj2" fmla="val 21582364"/>
            </a:avLst>
          </a:prstGeom>
          <a:noFill/>
          <a:ln w="9525" cap="flat" cmpd="sng" algn="ctr">
            <a:solidFill>
              <a:srgbClr val="FF0000"/>
            </a:solidFill>
            <a:prstDash val="sysDash"/>
            <a:round/>
            <a:headEnd type="none" w="med" len="med"/>
            <a:tailEnd type="none" w="med" len="med"/>
          </a:ln>
          <a:effectLst/>
        </p:spPr>
        <p:txBody>
          <a:bodyPr/>
          <a:lstStyle/>
          <a:p>
            <a:pPr eaLnBrk="0" hangingPunct="0">
              <a:defRPr/>
            </a:pPr>
            <a:endParaRPr lang="en-US" sz="1800">
              <a:ea typeface="ＭＳ Ｐゴシック" charset="-128"/>
              <a:cs typeface="ＭＳ Ｐゴシック" charset="-128"/>
            </a:endParaRPr>
          </a:p>
        </p:txBody>
      </p:sp>
      <p:cxnSp>
        <p:nvCxnSpPr>
          <p:cNvPr id="280580" name="Straight Connector 7"/>
          <p:cNvCxnSpPr>
            <a:cxnSpLocks noChangeShapeType="1"/>
          </p:cNvCxnSpPr>
          <p:nvPr/>
        </p:nvCxnSpPr>
        <p:spPr bwMode="auto">
          <a:xfrm>
            <a:off x="904875" y="6249988"/>
            <a:ext cx="7899400" cy="0"/>
          </a:xfrm>
          <a:prstGeom prst="line">
            <a:avLst/>
          </a:prstGeom>
          <a:noFill/>
          <a:ln w="9525">
            <a:solidFill>
              <a:schemeClr val="tx1"/>
            </a:solidFill>
            <a:round/>
            <a:headEnd/>
            <a:tailEnd/>
          </a:ln>
        </p:spPr>
      </p:cxnSp>
      <p:cxnSp>
        <p:nvCxnSpPr>
          <p:cNvPr id="280581" name="Straight Connector 12"/>
          <p:cNvCxnSpPr>
            <a:cxnSpLocks noChangeShapeType="1"/>
          </p:cNvCxnSpPr>
          <p:nvPr/>
        </p:nvCxnSpPr>
        <p:spPr bwMode="auto">
          <a:xfrm flipH="1" flipV="1">
            <a:off x="4219575" y="1720850"/>
            <a:ext cx="0" cy="4529138"/>
          </a:xfrm>
          <a:prstGeom prst="line">
            <a:avLst/>
          </a:prstGeom>
          <a:noFill/>
          <a:ln w="9525">
            <a:solidFill>
              <a:schemeClr val="tx1"/>
            </a:solidFill>
            <a:round/>
            <a:headEnd/>
            <a:tailEnd/>
          </a:ln>
        </p:spPr>
      </p:cxnSp>
      <p:cxnSp>
        <p:nvCxnSpPr>
          <p:cNvPr id="280582" name="Straight Arrow Connector 19"/>
          <p:cNvCxnSpPr>
            <a:cxnSpLocks noChangeShapeType="1"/>
          </p:cNvCxnSpPr>
          <p:nvPr/>
        </p:nvCxnSpPr>
        <p:spPr bwMode="auto">
          <a:xfrm flipV="1">
            <a:off x="4219575" y="5386388"/>
            <a:ext cx="4081463" cy="863600"/>
          </a:xfrm>
          <a:prstGeom prst="straightConnector1">
            <a:avLst/>
          </a:prstGeom>
          <a:noFill/>
          <a:ln w="9525">
            <a:solidFill>
              <a:schemeClr val="tx1"/>
            </a:solidFill>
            <a:round/>
            <a:headEnd/>
            <a:tailEnd type="arrow" w="med" len="med"/>
          </a:ln>
        </p:spPr>
      </p:cxnSp>
      <p:cxnSp>
        <p:nvCxnSpPr>
          <p:cNvPr id="280583" name="Straight Arrow Connector 21"/>
          <p:cNvCxnSpPr>
            <a:cxnSpLocks noChangeShapeType="1"/>
          </p:cNvCxnSpPr>
          <p:nvPr/>
        </p:nvCxnSpPr>
        <p:spPr bwMode="auto">
          <a:xfrm flipH="1" flipV="1">
            <a:off x="2179638" y="5229225"/>
            <a:ext cx="2039937" cy="1020763"/>
          </a:xfrm>
          <a:prstGeom prst="straightConnector1">
            <a:avLst/>
          </a:prstGeom>
          <a:noFill/>
          <a:ln w="9525">
            <a:solidFill>
              <a:schemeClr val="tx1"/>
            </a:solidFill>
            <a:round/>
            <a:headEnd/>
            <a:tailEnd type="arrow" w="med" len="med"/>
          </a:ln>
        </p:spPr>
      </p:cxnSp>
      <p:cxnSp>
        <p:nvCxnSpPr>
          <p:cNvPr id="280584" name="Straight Arrow Connector 33"/>
          <p:cNvCxnSpPr>
            <a:cxnSpLocks noChangeShapeType="1"/>
          </p:cNvCxnSpPr>
          <p:nvPr/>
        </p:nvCxnSpPr>
        <p:spPr bwMode="auto">
          <a:xfrm flipV="1">
            <a:off x="4219575" y="3084513"/>
            <a:ext cx="280988" cy="3165475"/>
          </a:xfrm>
          <a:prstGeom prst="straightConnector1">
            <a:avLst/>
          </a:prstGeom>
          <a:noFill/>
          <a:ln w="38100">
            <a:solidFill>
              <a:srgbClr val="FF0000"/>
            </a:solidFill>
            <a:round/>
            <a:headEnd/>
            <a:tailEnd type="arrow" w="med" len="med"/>
          </a:ln>
        </p:spPr>
      </p:cxnSp>
      <p:cxnSp>
        <p:nvCxnSpPr>
          <p:cNvPr id="280585" name="Straight Connector 40"/>
          <p:cNvCxnSpPr>
            <a:cxnSpLocks noChangeShapeType="1"/>
          </p:cNvCxnSpPr>
          <p:nvPr/>
        </p:nvCxnSpPr>
        <p:spPr bwMode="auto">
          <a:xfrm>
            <a:off x="4219575" y="5386388"/>
            <a:ext cx="4081463" cy="0"/>
          </a:xfrm>
          <a:prstGeom prst="line">
            <a:avLst/>
          </a:prstGeom>
          <a:noFill/>
          <a:ln w="9525">
            <a:solidFill>
              <a:schemeClr val="tx1"/>
            </a:solidFill>
            <a:prstDash val="dot"/>
            <a:round/>
            <a:headEnd/>
            <a:tailEnd/>
          </a:ln>
        </p:spPr>
      </p:cxnSp>
      <p:cxnSp>
        <p:nvCxnSpPr>
          <p:cNvPr id="280586" name="Straight Connector 45"/>
          <p:cNvCxnSpPr>
            <a:cxnSpLocks noChangeShapeType="1"/>
          </p:cNvCxnSpPr>
          <p:nvPr/>
        </p:nvCxnSpPr>
        <p:spPr bwMode="auto">
          <a:xfrm flipH="1">
            <a:off x="8301038" y="5386388"/>
            <a:ext cx="0" cy="863600"/>
          </a:xfrm>
          <a:prstGeom prst="line">
            <a:avLst/>
          </a:prstGeom>
          <a:noFill/>
          <a:ln w="9525">
            <a:solidFill>
              <a:schemeClr val="tx1"/>
            </a:solidFill>
            <a:prstDash val="dot"/>
            <a:round/>
            <a:headEnd/>
            <a:tailEnd/>
          </a:ln>
        </p:spPr>
      </p:cxnSp>
      <p:cxnSp>
        <p:nvCxnSpPr>
          <p:cNvPr id="280587" name="Straight Connector 50"/>
          <p:cNvCxnSpPr>
            <a:cxnSpLocks noChangeShapeType="1"/>
          </p:cNvCxnSpPr>
          <p:nvPr/>
        </p:nvCxnSpPr>
        <p:spPr bwMode="auto">
          <a:xfrm>
            <a:off x="2179638" y="5229225"/>
            <a:ext cx="2039937" cy="0"/>
          </a:xfrm>
          <a:prstGeom prst="line">
            <a:avLst/>
          </a:prstGeom>
          <a:noFill/>
          <a:ln w="9525">
            <a:solidFill>
              <a:schemeClr val="tx1"/>
            </a:solidFill>
            <a:prstDash val="dot"/>
            <a:round/>
            <a:headEnd/>
            <a:tailEnd/>
          </a:ln>
        </p:spPr>
      </p:cxnSp>
      <p:cxnSp>
        <p:nvCxnSpPr>
          <p:cNvPr id="280588" name="Straight Connector 52"/>
          <p:cNvCxnSpPr>
            <a:cxnSpLocks noChangeShapeType="1"/>
          </p:cNvCxnSpPr>
          <p:nvPr/>
        </p:nvCxnSpPr>
        <p:spPr bwMode="auto">
          <a:xfrm>
            <a:off x="2179638" y="5229225"/>
            <a:ext cx="0" cy="1020763"/>
          </a:xfrm>
          <a:prstGeom prst="line">
            <a:avLst/>
          </a:prstGeom>
          <a:noFill/>
          <a:ln w="9525">
            <a:solidFill>
              <a:srgbClr val="000000"/>
            </a:solidFill>
            <a:prstDash val="dot"/>
            <a:round/>
            <a:headEnd/>
            <a:tailEnd/>
          </a:ln>
        </p:spPr>
      </p:cxnSp>
      <p:cxnSp>
        <p:nvCxnSpPr>
          <p:cNvPr id="280589" name="Straight Arrow Connector 54"/>
          <p:cNvCxnSpPr>
            <a:cxnSpLocks noChangeShapeType="1"/>
          </p:cNvCxnSpPr>
          <p:nvPr/>
        </p:nvCxnSpPr>
        <p:spPr bwMode="auto">
          <a:xfrm flipV="1">
            <a:off x="4219575" y="5302250"/>
            <a:ext cx="1009650" cy="947738"/>
          </a:xfrm>
          <a:prstGeom prst="straightConnector1">
            <a:avLst/>
          </a:prstGeom>
          <a:noFill/>
          <a:ln w="38100">
            <a:solidFill>
              <a:srgbClr val="0000FF"/>
            </a:solidFill>
            <a:round/>
            <a:headEnd/>
            <a:tailEnd type="arrow" w="med" len="med"/>
          </a:ln>
        </p:spPr>
      </p:cxnSp>
      <p:cxnSp>
        <p:nvCxnSpPr>
          <p:cNvPr id="280590" name="Straight Connector 56"/>
          <p:cNvCxnSpPr>
            <a:cxnSpLocks noChangeShapeType="1"/>
          </p:cNvCxnSpPr>
          <p:nvPr/>
        </p:nvCxnSpPr>
        <p:spPr bwMode="auto">
          <a:xfrm flipV="1">
            <a:off x="4219575" y="5302250"/>
            <a:ext cx="1009650" cy="0"/>
          </a:xfrm>
          <a:prstGeom prst="line">
            <a:avLst/>
          </a:prstGeom>
          <a:noFill/>
          <a:ln w="9525">
            <a:solidFill>
              <a:srgbClr val="0000FF"/>
            </a:solidFill>
            <a:prstDash val="sysDash"/>
            <a:round/>
            <a:headEnd/>
            <a:tailEnd/>
          </a:ln>
        </p:spPr>
      </p:cxnSp>
      <p:cxnSp>
        <p:nvCxnSpPr>
          <p:cNvPr id="280591" name="Straight Connector 58"/>
          <p:cNvCxnSpPr>
            <a:cxnSpLocks noChangeShapeType="1"/>
          </p:cNvCxnSpPr>
          <p:nvPr/>
        </p:nvCxnSpPr>
        <p:spPr bwMode="auto">
          <a:xfrm flipV="1">
            <a:off x="5229225" y="5302250"/>
            <a:ext cx="0" cy="947738"/>
          </a:xfrm>
          <a:prstGeom prst="line">
            <a:avLst/>
          </a:prstGeom>
          <a:noFill/>
          <a:ln w="9525">
            <a:solidFill>
              <a:srgbClr val="0000FF"/>
            </a:solidFill>
            <a:prstDash val="sysDash"/>
            <a:round/>
            <a:headEnd/>
            <a:tailEnd/>
          </a:ln>
        </p:spPr>
      </p:cxnSp>
      <p:sp>
        <p:nvSpPr>
          <p:cNvPr id="84" name="Arc 83"/>
          <p:cNvSpPr/>
          <p:nvPr/>
        </p:nvSpPr>
        <p:spPr bwMode="auto">
          <a:xfrm flipH="1">
            <a:off x="1879600" y="3949700"/>
            <a:ext cx="4784725" cy="4791075"/>
          </a:xfrm>
          <a:prstGeom prst="arc">
            <a:avLst>
              <a:gd name="adj1" fmla="val 16292687"/>
              <a:gd name="adj2" fmla="val 21457038"/>
            </a:avLst>
          </a:prstGeom>
          <a:noFill/>
          <a:ln w="9525" cap="flat" cmpd="sng" algn="ctr">
            <a:solidFill>
              <a:srgbClr val="FF0000"/>
            </a:solidFill>
            <a:prstDash val="sysDash"/>
            <a:round/>
            <a:headEnd type="none" w="med" len="med"/>
            <a:tailEnd type="none" w="med" len="med"/>
          </a:ln>
          <a:effectLst/>
        </p:spPr>
        <p:txBody>
          <a:bodyPr/>
          <a:lstStyle/>
          <a:p>
            <a:pPr eaLnBrk="0" hangingPunct="0">
              <a:defRPr/>
            </a:pPr>
            <a:endParaRPr lang="en-US" sz="1800">
              <a:ea typeface="ＭＳ Ｐゴシック" charset="-128"/>
              <a:cs typeface="ＭＳ Ｐゴシック" charset="-128"/>
            </a:endParaRPr>
          </a:p>
        </p:txBody>
      </p:sp>
      <p:sp>
        <p:nvSpPr>
          <p:cNvPr id="86" name="Arc 85"/>
          <p:cNvSpPr/>
          <p:nvPr/>
        </p:nvSpPr>
        <p:spPr bwMode="auto">
          <a:xfrm rot="602273" flipH="1">
            <a:off x="1879600" y="3949700"/>
            <a:ext cx="4784725" cy="4791075"/>
          </a:xfrm>
          <a:prstGeom prst="arc">
            <a:avLst>
              <a:gd name="adj1" fmla="val 16571328"/>
              <a:gd name="adj2" fmla="val 16896868"/>
            </a:avLst>
          </a:prstGeom>
          <a:noFill/>
          <a:ln w="9525" cap="flat" cmpd="sng" algn="ctr">
            <a:solidFill>
              <a:srgbClr val="FF0000"/>
            </a:solidFill>
            <a:prstDash val="sysDash"/>
            <a:round/>
            <a:headEnd type="none" w="med" len="med"/>
            <a:tailEnd type="none" w="med" len="med"/>
          </a:ln>
          <a:effectLst/>
        </p:spPr>
        <p:txBody>
          <a:bodyPr/>
          <a:lstStyle/>
          <a:p>
            <a:pPr eaLnBrk="0" hangingPunct="0">
              <a:defRPr/>
            </a:pPr>
            <a:endParaRPr lang="en-US" sz="1800">
              <a:ea typeface="ＭＳ Ｐゴシック" charset="-128"/>
              <a:cs typeface="ＭＳ Ｐゴシック" charset="-128"/>
            </a:endParaRPr>
          </a:p>
        </p:txBody>
      </p:sp>
      <p:sp>
        <p:nvSpPr>
          <p:cNvPr id="280594" name="TextBox 17"/>
          <p:cNvSpPr txBox="1">
            <a:spLocks noChangeArrowheads="1"/>
          </p:cNvSpPr>
          <p:nvPr/>
        </p:nvSpPr>
        <p:spPr bwMode="auto">
          <a:xfrm>
            <a:off x="7866063" y="5018088"/>
            <a:ext cx="6715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U</a:t>
            </a:r>
            <a:r>
              <a:rPr lang="en-US" sz="1400" baseline="-25000"/>
              <a:t>fg</a:t>
            </a:r>
            <a:r>
              <a:rPr lang="en-US" sz="1400"/>
              <a:t>,V</a:t>
            </a:r>
            <a:r>
              <a:rPr lang="en-US" sz="1400" baseline="-25000"/>
              <a:t>fg</a:t>
            </a:r>
            <a:endParaRPr lang="en-US" sz="1400"/>
          </a:p>
        </p:txBody>
      </p:sp>
      <p:sp>
        <p:nvSpPr>
          <p:cNvPr id="280595" name="TextBox 18"/>
          <p:cNvSpPr txBox="1">
            <a:spLocks noChangeArrowheads="1"/>
          </p:cNvSpPr>
          <p:nvPr/>
        </p:nvSpPr>
        <p:spPr bwMode="auto">
          <a:xfrm>
            <a:off x="4535488" y="3005138"/>
            <a:ext cx="1063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F0000"/>
                </a:solidFill>
              </a:rPr>
              <a:t>ANA</a:t>
            </a:r>
            <a:r>
              <a:rPr lang="en-US" sz="1400" baseline="-25000">
                <a:solidFill>
                  <a:srgbClr val="FF0000"/>
                </a:solidFill>
              </a:rPr>
              <a:t>asm_wind</a:t>
            </a:r>
            <a:endParaRPr lang="en-US" sz="1400">
              <a:solidFill>
                <a:srgbClr val="FF0000"/>
              </a:solidFill>
            </a:endParaRPr>
          </a:p>
        </p:txBody>
      </p:sp>
      <p:sp>
        <p:nvSpPr>
          <p:cNvPr id="280596" name="TextBox 20"/>
          <p:cNvSpPr txBox="1">
            <a:spLocks noChangeArrowheads="1"/>
          </p:cNvSpPr>
          <p:nvPr/>
        </p:nvSpPr>
        <p:spPr bwMode="auto">
          <a:xfrm>
            <a:off x="1685925" y="4879975"/>
            <a:ext cx="8493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U</a:t>
            </a:r>
            <a:r>
              <a:rPr lang="en-US" sz="1400" baseline="-25000"/>
              <a:t>obs</a:t>
            </a:r>
            <a:r>
              <a:rPr lang="en-US" sz="1400"/>
              <a:t>,V</a:t>
            </a:r>
            <a:r>
              <a:rPr lang="en-US" sz="1400" baseline="-25000"/>
              <a:t>obs</a:t>
            </a:r>
            <a:endParaRPr lang="en-US" sz="1400"/>
          </a:p>
        </p:txBody>
      </p:sp>
      <p:sp>
        <p:nvSpPr>
          <p:cNvPr id="280597" name="TextBox 22"/>
          <p:cNvSpPr txBox="1">
            <a:spLocks noChangeArrowheads="1"/>
          </p:cNvSpPr>
          <p:nvPr/>
        </p:nvSpPr>
        <p:spPr bwMode="auto">
          <a:xfrm>
            <a:off x="4897438" y="4983163"/>
            <a:ext cx="987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0000FF"/>
                </a:solidFill>
              </a:rPr>
              <a:t>ANA</a:t>
            </a:r>
            <a:r>
              <a:rPr lang="en-US" sz="1400" baseline="-25000">
                <a:solidFill>
                  <a:srgbClr val="0000FF"/>
                </a:solidFill>
              </a:rPr>
              <a:t>asm_UV</a:t>
            </a:r>
            <a:endParaRPr lang="en-US" sz="140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92780" y="2306320"/>
            <a:ext cx="34290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82628" name="Object 5"/>
          <p:cNvGraphicFramePr>
            <a:graphicFrameLocks noChangeAspect="1"/>
          </p:cNvGraphicFramePr>
          <p:nvPr>
            <p:extLst>
              <p:ext uri="{D42A27DB-BD31-4B8C-83A1-F6EECF244321}">
                <p14:modId xmlns:p14="http://schemas.microsoft.com/office/powerpoint/2010/main" val="2771697347"/>
              </p:ext>
            </p:extLst>
          </p:nvPr>
        </p:nvGraphicFramePr>
        <p:xfrm>
          <a:off x="1105218" y="2900045"/>
          <a:ext cx="3438525" cy="1373188"/>
        </p:xfrm>
        <a:graphic>
          <a:graphicData uri="http://schemas.openxmlformats.org/presentationml/2006/ole">
            <mc:AlternateContent xmlns:mc="http://schemas.openxmlformats.org/markup-compatibility/2006">
              <mc:Choice xmlns:v="urn:schemas-microsoft-com:vml" Requires="v">
                <p:oleObj spid="_x0000_s450577" name="Equation" r:id="rId5" imgW="3429000" imgH="1358900" progId="Equation.3">
                  <p:embed/>
                </p:oleObj>
              </mc:Choice>
              <mc:Fallback>
                <p:oleObj name="Equation" r:id="rId5" imgW="3429000" imgH="1358900" progId="Equation.3">
                  <p:embed/>
                  <p:pic>
                    <p:nvPicPr>
                      <p:cNvPr id="0" name="Object 5"/>
                      <p:cNvPicPr>
                        <a:picLocks noChangeAspect="1" noChangeArrowheads="1"/>
                      </p:cNvPicPr>
                      <p:nvPr/>
                    </p:nvPicPr>
                    <p:blipFill>
                      <a:blip r:embed="rId6"/>
                      <a:srcRect/>
                      <a:stretch>
                        <a:fillRect/>
                      </a:stretch>
                    </p:blipFill>
                    <p:spPr bwMode="auto">
                      <a:xfrm>
                        <a:off x="1105218" y="2900045"/>
                        <a:ext cx="343852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2629" name="Object 6"/>
          <p:cNvGraphicFramePr>
            <a:graphicFrameLocks noChangeAspect="1"/>
          </p:cNvGraphicFramePr>
          <p:nvPr>
            <p:extLst>
              <p:ext uri="{D42A27DB-BD31-4B8C-83A1-F6EECF244321}">
                <p14:modId xmlns:p14="http://schemas.microsoft.com/office/powerpoint/2010/main" val="4260710728"/>
              </p:ext>
            </p:extLst>
          </p:nvPr>
        </p:nvGraphicFramePr>
        <p:xfrm>
          <a:off x="1116330" y="4393883"/>
          <a:ext cx="3430588" cy="1412875"/>
        </p:xfrm>
        <a:graphic>
          <a:graphicData uri="http://schemas.openxmlformats.org/presentationml/2006/ole">
            <mc:AlternateContent xmlns:mc="http://schemas.openxmlformats.org/markup-compatibility/2006">
              <mc:Choice xmlns:v="urn:schemas-microsoft-com:vml" Requires="v">
                <p:oleObj spid="_x0000_s450578" name="Equation" r:id="rId7" imgW="3416300" imgH="1397000" progId="Equation.3">
                  <p:embed/>
                </p:oleObj>
              </mc:Choice>
              <mc:Fallback>
                <p:oleObj name="Equation" r:id="rId7" imgW="3416300" imgH="1397000" progId="Equation.3">
                  <p:embed/>
                  <p:pic>
                    <p:nvPicPr>
                      <p:cNvPr id="0" name="Object 6"/>
                      <p:cNvPicPr>
                        <a:picLocks noChangeAspect="1" noChangeArrowheads="1"/>
                      </p:cNvPicPr>
                      <p:nvPr/>
                    </p:nvPicPr>
                    <p:blipFill>
                      <a:blip r:embed="rId8"/>
                      <a:srcRect/>
                      <a:stretch>
                        <a:fillRect/>
                      </a:stretch>
                    </p:blipFill>
                    <p:spPr bwMode="auto">
                      <a:xfrm>
                        <a:off x="1116330" y="4393883"/>
                        <a:ext cx="3430588"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2630" name="TextBox 7"/>
          <p:cNvSpPr txBox="1">
            <a:spLocks noChangeArrowheads="1"/>
          </p:cNvSpPr>
          <p:nvPr/>
        </p:nvSpPr>
        <p:spPr bwMode="auto">
          <a:xfrm>
            <a:off x="5215255" y="3388995"/>
            <a:ext cx="18875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Tangent linear process H</a:t>
            </a:r>
          </a:p>
        </p:txBody>
      </p:sp>
      <p:sp>
        <p:nvSpPr>
          <p:cNvPr id="282631" name="TextBox 8"/>
          <p:cNvSpPr txBox="1">
            <a:spLocks noChangeArrowheads="1"/>
          </p:cNvSpPr>
          <p:nvPr/>
        </p:nvSpPr>
        <p:spPr bwMode="auto">
          <a:xfrm>
            <a:off x="5215255" y="4820920"/>
            <a:ext cx="14398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Adjoint process H</a:t>
            </a:r>
            <a:r>
              <a:rPr lang="en-US" sz="1200" baseline="30000"/>
              <a:t>T</a:t>
            </a:r>
            <a:endParaRPr lang="en-US" sz="1200"/>
          </a:p>
        </p:txBody>
      </p:sp>
      <p:graphicFrame>
        <p:nvGraphicFramePr>
          <p:cNvPr id="282632" name="Object 9"/>
          <p:cNvGraphicFramePr>
            <a:graphicFrameLocks noChangeAspect="1"/>
          </p:cNvGraphicFramePr>
          <p:nvPr>
            <p:extLst>
              <p:ext uri="{D42A27DB-BD31-4B8C-83A1-F6EECF244321}">
                <p14:modId xmlns:p14="http://schemas.microsoft.com/office/powerpoint/2010/main" val="3384306863"/>
              </p:ext>
            </p:extLst>
          </p:nvPr>
        </p:nvGraphicFramePr>
        <p:xfrm>
          <a:off x="1095693" y="1152208"/>
          <a:ext cx="3143250" cy="401637"/>
        </p:xfrm>
        <a:graphic>
          <a:graphicData uri="http://schemas.openxmlformats.org/presentationml/2006/ole">
            <mc:AlternateContent xmlns:mc="http://schemas.openxmlformats.org/markup-compatibility/2006">
              <mc:Choice xmlns:v="urn:schemas-microsoft-com:vml" Requires="v">
                <p:oleObj spid="_x0000_s450579" name="Equation" r:id="rId9" imgW="2603500" imgH="317500" progId="Equation.3">
                  <p:embed/>
                </p:oleObj>
              </mc:Choice>
              <mc:Fallback>
                <p:oleObj name="Equation" r:id="rId9" imgW="2603500" imgH="317500" progId="Equation.3">
                  <p:embed/>
                  <p:pic>
                    <p:nvPicPr>
                      <p:cNvPr id="0" name="Object 9"/>
                      <p:cNvPicPr>
                        <a:picLocks noChangeAspect="1" noChangeArrowheads="1"/>
                      </p:cNvPicPr>
                      <p:nvPr/>
                    </p:nvPicPr>
                    <p:blipFill>
                      <a:blip r:embed="rId10"/>
                      <a:srcRect/>
                      <a:stretch>
                        <a:fillRect/>
                      </a:stretch>
                    </p:blipFill>
                    <p:spPr bwMode="auto">
                      <a:xfrm>
                        <a:off x="1095693" y="1152208"/>
                        <a:ext cx="31432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2633" name="Object 10"/>
          <p:cNvGraphicFramePr>
            <a:graphicFrameLocks noChangeAspect="1"/>
          </p:cNvGraphicFramePr>
          <p:nvPr>
            <p:extLst>
              <p:ext uri="{D42A27DB-BD31-4B8C-83A1-F6EECF244321}">
                <p14:modId xmlns:p14="http://schemas.microsoft.com/office/powerpoint/2010/main" val="2055573030"/>
              </p:ext>
            </p:extLst>
          </p:nvPr>
        </p:nvGraphicFramePr>
        <p:xfrm>
          <a:off x="1100455" y="1976120"/>
          <a:ext cx="1258888" cy="476250"/>
        </p:xfrm>
        <a:graphic>
          <a:graphicData uri="http://schemas.openxmlformats.org/presentationml/2006/ole">
            <mc:AlternateContent xmlns:mc="http://schemas.openxmlformats.org/markup-compatibility/2006">
              <mc:Choice xmlns:v="urn:schemas-microsoft-com:vml" Requires="v">
                <p:oleObj spid="_x0000_s450580" name="Equation" r:id="rId11" imgW="1041400" imgH="381000" progId="Equation.3">
                  <p:embed/>
                </p:oleObj>
              </mc:Choice>
              <mc:Fallback>
                <p:oleObj name="Equation" r:id="rId11" imgW="1041400" imgH="381000" progId="Equation.3">
                  <p:embed/>
                  <p:pic>
                    <p:nvPicPr>
                      <p:cNvPr id="0" name="Object 10"/>
                      <p:cNvPicPr>
                        <a:picLocks noChangeAspect="1" noChangeArrowheads="1"/>
                      </p:cNvPicPr>
                      <p:nvPr/>
                    </p:nvPicPr>
                    <p:blipFill>
                      <a:blip r:embed="rId12"/>
                      <a:srcRect/>
                      <a:stretch>
                        <a:fillRect/>
                      </a:stretch>
                    </p:blipFill>
                    <p:spPr bwMode="auto">
                      <a:xfrm>
                        <a:off x="1100455" y="1976120"/>
                        <a:ext cx="1258888"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2634" name="Object 11"/>
          <p:cNvGraphicFramePr>
            <a:graphicFrameLocks noChangeAspect="1"/>
          </p:cNvGraphicFramePr>
          <p:nvPr>
            <p:extLst>
              <p:ext uri="{D42A27DB-BD31-4B8C-83A1-F6EECF244321}">
                <p14:modId xmlns:p14="http://schemas.microsoft.com/office/powerpoint/2010/main" val="3852745321"/>
              </p:ext>
            </p:extLst>
          </p:nvPr>
        </p:nvGraphicFramePr>
        <p:xfrm>
          <a:off x="2548255" y="1911033"/>
          <a:ext cx="1731963" cy="625475"/>
        </p:xfrm>
        <a:graphic>
          <a:graphicData uri="http://schemas.openxmlformats.org/presentationml/2006/ole">
            <mc:AlternateContent xmlns:mc="http://schemas.openxmlformats.org/markup-compatibility/2006">
              <mc:Choice xmlns:v="urn:schemas-microsoft-com:vml" Requires="v">
                <p:oleObj spid="_x0000_s450581" name="Equation" r:id="rId13" imgW="1435100" imgH="508000" progId="Equation.3">
                  <p:embed/>
                </p:oleObj>
              </mc:Choice>
              <mc:Fallback>
                <p:oleObj name="Equation" r:id="rId13" imgW="1435100" imgH="508000" progId="Equation.3">
                  <p:embed/>
                  <p:pic>
                    <p:nvPicPr>
                      <p:cNvPr id="0" name="Object 11"/>
                      <p:cNvPicPr>
                        <a:picLocks noChangeAspect="1" noChangeArrowheads="1"/>
                      </p:cNvPicPr>
                      <p:nvPr/>
                    </p:nvPicPr>
                    <p:blipFill>
                      <a:blip r:embed="rId14"/>
                      <a:srcRect/>
                      <a:stretch>
                        <a:fillRect/>
                      </a:stretch>
                    </p:blipFill>
                    <p:spPr bwMode="auto">
                      <a:xfrm>
                        <a:off x="2548255" y="1911033"/>
                        <a:ext cx="1731963"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2635" name="TextBox 13"/>
          <p:cNvSpPr txBox="1">
            <a:spLocks noChangeArrowheads="1"/>
          </p:cNvSpPr>
          <p:nvPr/>
        </p:nvSpPr>
        <p:spPr bwMode="auto">
          <a:xfrm>
            <a:off x="5215255" y="2058670"/>
            <a:ext cx="24288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Nonlinear observation operator </a:t>
            </a:r>
            <a:r>
              <a:rPr lang="en-US" sz="1200" i="1"/>
              <a:t>H</a:t>
            </a:r>
            <a:endParaRPr lang="en-US" sz="1200"/>
          </a:p>
        </p:txBody>
      </p:sp>
      <p:sp>
        <p:nvSpPr>
          <p:cNvPr id="282636" name="TextBox 16"/>
          <p:cNvSpPr txBox="1">
            <a:spLocks noChangeArrowheads="1"/>
          </p:cNvSpPr>
          <p:nvPr/>
        </p:nvSpPr>
        <p:spPr bwMode="auto">
          <a:xfrm>
            <a:off x="5215255" y="1215708"/>
            <a:ext cx="18272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Basic 3DVar formulation</a:t>
            </a:r>
          </a:p>
        </p:txBody>
      </p:sp>
      <p:sp>
        <p:nvSpPr>
          <p:cNvPr id="2" name="TextBox 1"/>
          <p:cNvSpPr txBox="1"/>
          <p:nvPr/>
        </p:nvSpPr>
        <p:spPr>
          <a:xfrm>
            <a:off x="0" y="0"/>
            <a:ext cx="2499878" cy="307777"/>
          </a:xfrm>
          <a:prstGeom prst="rect">
            <a:avLst/>
          </a:prstGeom>
          <a:noFill/>
        </p:spPr>
        <p:txBody>
          <a:bodyPr wrap="none" rtlCol="0">
            <a:spAutoFit/>
          </a:bodyPr>
          <a:lstStyle/>
          <a:p>
            <a:r>
              <a:rPr lang="en-US" sz="1400" dirty="0" smtClean="0"/>
              <a:t>The most boring slide in here </a:t>
            </a:r>
            <a:endParaRPr lang="en-US" sz="1400" dirty="0"/>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TextBox 3"/>
          <p:cNvSpPr txBox="1">
            <a:spLocks noChangeArrowheads="1"/>
          </p:cNvSpPr>
          <p:nvPr/>
        </p:nvSpPr>
        <p:spPr bwMode="auto">
          <a:xfrm>
            <a:off x="504825" y="896938"/>
            <a:ext cx="3665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t>Assume the speed observational error is 2.0 m/s</a:t>
            </a:r>
          </a:p>
          <a:p>
            <a:r>
              <a:rPr lang="en-US" sz="1200" dirty="0"/>
              <a:t>Rejection threshold: OMB is 5 times assigned error.</a:t>
            </a:r>
          </a:p>
        </p:txBody>
      </p:sp>
      <p:sp>
        <p:nvSpPr>
          <p:cNvPr id="284675" name="TextBox 4"/>
          <p:cNvSpPr txBox="1">
            <a:spLocks noChangeArrowheads="1"/>
          </p:cNvSpPr>
          <p:nvPr/>
        </p:nvSpPr>
        <p:spPr bwMode="auto">
          <a:xfrm>
            <a:off x="504825" y="1736725"/>
            <a:ext cx="3268663"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a:t>Case 1</a:t>
            </a:r>
          </a:p>
          <a:p>
            <a:r>
              <a:rPr lang="en-US" sz="1200"/>
              <a:t>Ob assimilated based on conventional U,V</a:t>
            </a:r>
          </a:p>
          <a:p>
            <a:r>
              <a:rPr lang="en-US" sz="1200"/>
              <a:t>Ob rejected based on speed/direction method</a:t>
            </a:r>
          </a:p>
        </p:txBody>
      </p:sp>
      <p:cxnSp>
        <p:nvCxnSpPr>
          <p:cNvPr id="284676" name="Straight Connector 6"/>
          <p:cNvCxnSpPr>
            <a:cxnSpLocks noChangeShapeType="1"/>
          </p:cNvCxnSpPr>
          <p:nvPr/>
        </p:nvCxnSpPr>
        <p:spPr bwMode="auto">
          <a:xfrm>
            <a:off x="1754188" y="3089275"/>
            <a:ext cx="0" cy="1727200"/>
          </a:xfrm>
          <a:prstGeom prst="line">
            <a:avLst/>
          </a:prstGeom>
          <a:noFill/>
          <a:ln w="9525">
            <a:solidFill>
              <a:schemeClr val="tx1"/>
            </a:solidFill>
            <a:round/>
            <a:headEnd/>
            <a:tailEnd/>
          </a:ln>
        </p:spPr>
      </p:cxnSp>
      <p:cxnSp>
        <p:nvCxnSpPr>
          <p:cNvPr id="284677" name="Straight Connector 10"/>
          <p:cNvCxnSpPr>
            <a:cxnSpLocks noChangeShapeType="1"/>
          </p:cNvCxnSpPr>
          <p:nvPr/>
        </p:nvCxnSpPr>
        <p:spPr bwMode="auto">
          <a:xfrm>
            <a:off x="977900" y="3922713"/>
            <a:ext cx="1555750" cy="0"/>
          </a:xfrm>
          <a:prstGeom prst="line">
            <a:avLst/>
          </a:prstGeom>
          <a:noFill/>
          <a:ln w="9525">
            <a:solidFill>
              <a:schemeClr val="tx1"/>
            </a:solidFill>
            <a:round/>
            <a:headEnd/>
            <a:tailEnd/>
          </a:ln>
        </p:spPr>
      </p:cxnSp>
      <p:cxnSp>
        <p:nvCxnSpPr>
          <p:cNvPr id="284678" name="Straight Arrow Connector 16"/>
          <p:cNvCxnSpPr>
            <a:cxnSpLocks noChangeShapeType="1"/>
          </p:cNvCxnSpPr>
          <p:nvPr/>
        </p:nvCxnSpPr>
        <p:spPr bwMode="auto">
          <a:xfrm flipV="1">
            <a:off x="1754188" y="3354388"/>
            <a:ext cx="568325" cy="568325"/>
          </a:xfrm>
          <a:prstGeom prst="straightConnector1">
            <a:avLst/>
          </a:prstGeom>
          <a:noFill/>
          <a:ln w="28575">
            <a:solidFill>
              <a:srgbClr val="0000FF"/>
            </a:solidFill>
            <a:round/>
            <a:headEnd/>
            <a:tailEnd type="triangle" w="med" len="med"/>
          </a:ln>
        </p:spPr>
      </p:cxnSp>
      <p:cxnSp>
        <p:nvCxnSpPr>
          <p:cNvPr id="284679" name="Straight Arrow Connector 17"/>
          <p:cNvCxnSpPr>
            <a:cxnSpLocks noChangeShapeType="1"/>
          </p:cNvCxnSpPr>
          <p:nvPr/>
        </p:nvCxnSpPr>
        <p:spPr bwMode="auto">
          <a:xfrm flipH="1">
            <a:off x="1204913" y="3922713"/>
            <a:ext cx="549275" cy="588962"/>
          </a:xfrm>
          <a:prstGeom prst="straightConnector1">
            <a:avLst/>
          </a:prstGeom>
          <a:noFill/>
          <a:ln w="28575">
            <a:solidFill>
              <a:srgbClr val="FF0000"/>
            </a:solidFill>
            <a:round/>
            <a:headEnd/>
            <a:tailEnd type="triangle" w="med" len="med"/>
          </a:ln>
        </p:spPr>
      </p:cxnSp>
      <p:cxnSp>
        <p:nvCxnSpPr>
          <p:cNvPr id="284680" name="Straight Connector 24"/>
          <p:cNvCxnSpPr>
            <a:cxnSpLocks noChangeShapeType="1"/>
          </p:cNvCxnSpPr>
          <p:nvPr/>
        </p:nvCxnSpPr>
        <p:spPr bwMode="auto">
          <a:xfrm>
            <a:off x="2322513" y="3354388"/>
            <a:ext cx="0" cy="1552575"/>
          </a:xfrm>
          <a:prstGeom prst="line">
            <a:avLst/>
          </a:prstGeom>
          <a:noFill/>
          <a:ln w="9525">
            <a:solidFill>
              <a:schemeClr val="tx1"/>
            </a:solidFill>
            <a:prstDash val="dot"/>
            <a:round/>
            <a:headEnd/>
            <a:tailEnd/>
          </a:ln>
        </p:spPr>
      </p:cxnSp>
      <p:cxnSp>
        <p:nvCxnSpPr>
          <p:cNvPr id="284681" name="Straight Connector 26"/>
          <p:cNvCxnSpPr>
            <a:cxnSpLocks noChangeShapeType="1"/>
          </p:cNvCxnSpPr>
          <p:nvPr/>
        </p:nvCxnSpPr>
        <p:spPr bwMode="auto">
          <a:xfrm>
            <a:off x="1204913" y="4511675"/>
            <a:ext cx="0" cy="395288"/>
          </a:xfrm>
          <a:prstGeom prst="line">
            <a:avLst/>
          </a:prstGeom>
          <a:noFill/>
          <a:ln w="9525">
            <a:solidFill>
              <a:schemeClr val="tx1"/>
            </a:solidFill>
            <a:prstDash val="dot"/>
            <a:round/>
            <a:headEnd/>
            <a:tailEnd/>
          </a:ln>
        </p:spPr>
      </p:cxnSp>
      <p:sp>
        <p:nvSpPr>
          <p:cNvPr id="284682" name="Left Brace 33"/>
          <p:cNvSpPr>
            <a:spLocks/>
          </p:cNvSpPr>
          <p:nvPr/>
        </p:nvSpPr>
        <p:spPr bwMode="auto">
          <a:xfrm rot="-5400000">
            <a:off x="1697038" y="4465638"/>
            <a:ext cx="133350" cy="1117600"/>
          </a:xfrm>
          <a:prstGeom prst="leftBrace">
            <a:avLst>
              <a:gd name="adj1" fmla="val 8303"/>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sz="1800"/>
          </a:p>
        </p:txBody>
      </p:sp>
      <p:sp>
        <p:nvSpPr>
          <p:cNvPr id="284683" name="TextBox 35"/>
          <p:cNvSpPr txBox="1">
            <a:spLocks noChangeArrowheads="1"/>
          </p:cNvSpPr>
          <p:nvPr/>
        </p:nvSpPr>
        <p:spPr bwMode="auto">
          <a:xfrm>
            <a:off x="860425" y="4167188"/>
            <a:ext cx="3254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a:solidFill>
                  <a:srgbClr val="FF0000"/>
                </a:solidFill>
              </a:rPr>
              <a:t>ob</a:t>
            </a:r>
          </a:p>
        </p:txBody>
      </p:sp>
      <p:sp>
        <p:nvSpPr>
          <p:cNvPr id="284684" name="TextBox 36"/>
          <p:cNvSpPr txBox="1">
            <a:spLocks noChangeArrowheads="1"/>
          </p:cNvSpPr>
          <p:nvPr/>
        </p:nvSpPr>
        <p:spPr bwMode="auto">
          <a:xfrm>
            <a:off x="2220913" y="3009900"/>
            <a:ext cx="2905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a:solidFill>
                  <a:srgbClr val="0000FF"/>
                </a:solidFill>
              </a:rPr>
              <a:t>fg</a:t>
            </a:r>
          </a:p>
        </p:txBody>
      </p:sp>
      <p:sp>
        <p:nvSpPr>
          <p:cNvPr id="284685" name="TextBox 37"/>
          <p:cNvSpPr txBox="1">
            <a:spLocks noChangeArrowheads="1"/>
          </p:cNvSpPr>
          <p:nvPr/>
        </p:nvSpPr>
        <p:spPr bwMode="auto">
          <a:xfrm>
            <a:off x="655638" y="5391150"/>
            <a:ext cx="21923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solidFill>
                  <a:srgbClr val="FF0000"/>
                </a:solidFill>
              </a:rPr>
              <a:t>OMB</a:t>
            </a:r>
            <a:r>
              <a:rPr lang="en-US" sz="1200" baseline="-25000">
                <a:solidFill>
                  <a:srgbClr val="FF0000"/>
                </a:solidFill>
              </a:rPr>
              <a:t>u</a:t>
            </a:r>
            <a:r>
              <a:rPr lang="en-US" sz="1200">
                <a:solidFill>
                  <a:srgbClr val="FF0000"/>
                </a:solidFill>
              </a:rPr>
              <a:t> (and/or OMB</a:t>
            </a:r>
            <a:r>
              <a:rPr lang="en-US" sz="1200" baseline="-25000">
                <a:solidFill>
                  <a:srgbClr val="FF0000"/>
                </a:solidFill>
              </a:rPr>
              <a:t>v</a:t>
            </a:r>
            <a:r>
              <a:rPr lang="en-US" sz="1200">
                <a:solidFill>
                  <a:srgbClr val="FF0000"/>
                </a:solidFill>
              </a:rPr>
              <a:t>) &lt; 10m/s</a:t>
            </a:r>
          </a:p>
        </p:txBody>
      </p:sp>
      <p:sp>
        <p:nvSpPr>
          <p:cNvPr id="284686" name="TextBox 38"/>
          <p:cNvSpPr txBox="1">
            <a:spLocks noChangeArrowheads="1"/>
          </p:cNvSpPr>
          <p:nvPr/>
        </p:nvSpPr>
        <p:spPr bwMode="auto">
          <a:xfrm>
            <a:off x="863600" y="2540000"/>
            <a:ext cx="19605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Speed &lt; 5m/s, Angle 180°</a:t>
            </a:r>
          </a:p>
        </p:txBody>
      </p:sp>
      <p:sp>
        <p:nvSpPr>
          <p:cNvPr id="284687" name="TextBox 39"/>
          <p:cNvSpPr txBox="1">
            <a:spLocks noChangeArrowheads="1"/>
          </p:cNvSpPr>
          <p:nvPr/>
        </p:nvSpPr>
        <p:spPr bwMode="auto">
          <a:xfrm>
            <a:off x="4610100" y="1736725"/>
            <a:ext cx="3487738"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a:t>Case 2</a:t>
            </a:r>
          </a:p>
          <a:p>
            <a:r>
              <a:rPr lang="en-US" sz="1200"/>
              <a:t>Ob rejected based on conventional U,V</a:t>
            </a:r>
          </a:p>
          <a:p>
            <a:r>
              <a:rPr lang="en-US" sz="1200"/>
              <a:t>Ob assimilated based on speed/direction method</a:t>
            </a:r>
          </a:p>
        </p:txBody>
      </p:sp>
      <p:cxnSp>
        <p:nvCxnSpPr>
          <p:cNvPr id="284688" name="Straight Connector 40"/>
          <p:cNvCxnSpPr>
            <a:cxnSpLocks noChangeShapeType="1"/>
          </p:cNvCxnSpPr>
          <p:nvPr/>
        </p:nvCxnSpPr>
        <p:spPr bwMode="auto">
          <a:xfrm>
            <a:off x="5156200" y="3108325"/>
            <a:ext cx="0" cy="1574800"/>
          </a:xfrm>
          <a:prstGeom prst="line">
            <a:avLst/>
          </a:prstGeom>
          <a:noFill/>
          <a:ln w="9525">
            <a:solidFill>
              <a:schemeClr val="tx1"/>
            </a:solidFill>
            <a:round/>
            <a:headEnd/>
            <a:tailEnd/>
          </a:ln>
        </p:spPr>
      </p:cxnSp>
      <p:cxnSp>
        <p:nvCxnSpPr>
          <p:cNvPr id="284689" name="Straight Connector 41"/>
          <p:cNvCxnSpPr>
            <a:cxnSpLocks noChangeShapeType="1"/>
          </p:cNvCxnSpPr>
          <p:nvPr/>
        </p:nvCxnSpPr>
        <p:spPr bwMode="auto">
          <a:xfrm flipV="1">
            <a:off x="4391025" y="3941763"/>
            <a:ext cx="1471613" cy="0"/>
          </a:xfrm>
          <a:prstGeom prst="line">
            <a:avLst/>
          </a:prstGeom>
          <a:noFill/>
          <a:ln w="9525">
            <a:solidFill>
              <a:schemeClr val="tx1"/>
            </a:solidFill>
            <a:round/>
            <a:headEnd/>
            <a:tailEnd/>
          </a:ln>
        </p:spPr>
      </p:cxnSp>
      <p:cxnSp>
        <p:nvCxnSpPr>
          <p:cNvPr id="284690" name="Straight Arrow Connector 42"/>
          <p:cNvCxnSpPr>
            <a:cxnSpLocks noChangeShapeType="1"/>
          </p:cNvCxnSpPr>
          <p:nvPr/>
        </p:nvCxnSpPr>
        <p:spPr bwMode="auto">
          <a:xfrm flipV="1">
            <a:off x="5156200" y="3305175"/>
            <a:ext cx="415925" cy="636588"/>
          </a:xfrm>
          <a:prstGeom prst="straightConnector1">
            <a:avLst/>
          </a:prstGeom>
          <a:noFill/>
          <a:ln w="28575">
            <a:solidFill>
              <a:srgbClr val="0000FF"/>
            </a:solidFill>
            <a:round/>
            <a:headEnd/>
            <a:tailEnd type="triangle" w="med" len="med"/>
          </a:ln>
        </p:spPr>
      </p:cxnSp>
      <p:cxnSp>
        <p:nvCxnSpPr>
          <p:cNvPr id="284691" name="Straight Arrow Connector 43"/>
          <p:cNvCxnSpPr>
            <a:cxnSpLocks noChangeShapeType="1"/>
          </p:cNvCxnSpPr>
          <p:nvPr/>
        </p:nvCxnSpPr>
        <p:spPr bwMode="auto">
          <a:xfrm flipH="1" flipV="1">
            <a:off x="4746625" y="3305175"/>
            <a:ext cx="409575" cy="636588"/>
          </a:xfrm>
          <a:prstGeom prst="straightConnector1">
            <a:avLst/>
          </a:prstGeom>
          <a:noFill/>
          <a:ln w="28575">
            <a:solidFill>
              <a:srgbClr val="FF0000"/>
            </a:solidFill>
            <a:round/>
            <a:headEnd/>
            <a:tailEnd type="triangle" w="med" len="med"/>
          </a:ln>
        </p:spPr>
      </p:cxnSp>
      <p:cxnSp>
        <p:nvCxnSpPr>
          <p:cNvPr id="284692" name="Straight Connector 44"/>
          <p:cNvCxnSpPr>
            <a:cxnSpLocks noChangeShapeType="1"/>
          </p:cNvCxnSpPr>
          <p:nvPr/>
        </p:nvCxnSpPr>
        <p:spPr bwMode="auto">
          <a:xfrm>
            <a:off x="5572125" y="3305175"/>
            <a:ext cx="0" cy="1620838"/>
          </a:xfrm>
          <a:prstGeom prst="line">
            <a:avLst/>
          </a:prstGeom>
          <a:noFill/>
          <a:ln w="9525">
            <a:solidFill>
              <a:schemeClr val="tx1"/>
            </a:solidFill>
            <a:prstDash val="dot"/>
            <a:round/>
            <a:headEnd/>
            <a:tailEnd/>
          </a:ln>
        </p:spPr>
      </p:cxnSp>
      <p:cxnSp>
        <p:nvCxnSpPr>
          <p:cNvPr id="284693" name="Straight Connector 45"/>
          <p:cNvCxnSpPr>
            <a:cxnSpLocks noChangeShapeType="1"/>
          </p:cNvCxnSpPr>
          <p:nvPr/>
        </p:nvCxnSpPr>
        <p:spPr bwMode="auto">
          <a:xfrm flipH="1">
            <a:off x="4746625" y="3305175"/>
            <a:ext cx="0" cy="1620838"/>
          </a:xfrm>
          <a:prstGeom prst="line">
            <a:avLst/>
          </a:prstGeom>
          <a:noFill/>
          <a:ln w="9525">
            <a:solidFill>
              <a:schemeClr val="tx1"/>
            </a:solidFill>
            <a:prstDash val="dot"/>
            <a:round/>
            <a:headEnd/>
            <a:tailEnd/>
          </a:ln>
        </p:spPr>
      </p:cxnSp>
      <p:sp>
        <p:nvSpPr>
          <p:cNvPr id="284694" name="Left Brace 46"/>
          <p:cNvSpPr>
            <a:spLocks/>
          </p:cNvSpPr>
          <p:nvPr/>
        </p:nvSpPr>
        <p:spPr bwMode="auto">
          <a:xfrm rot="-5400000">
            <a:off x="5092700" y="4579938"/>
            <a:ext cx="133350" cy="825500"/>
          </a:xfrm>
          <a:prstGeom prst="leftBrace">
            <a:avLst>
              <a:gd name="adj1" fmla="val 8283"/>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sz="1800"/>
          </a:p>
        </p:txBody>
      </p:sp>
      <p:sp>
        <p:nvSpPr>
          <p:cNvPr id="284695" name="TextBox 47"/>
          <p:cNvSpPr txBox="1">
            <a:spLocks noChangeArrowheads="1"/>
          </p:cNvSpPr>
          <p:nvPr/>
        </p:nvSpPr>
        <p:spPr bwMode="auto">
          <a:xfrm>
            <a:off x="4391025" y="3167063"/>
            <a:ext cx="3254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a:solidFill>
                  <a:srgbClr val="FF0000"/>
                </a:solidFill>
              </a:rPr>
              <a:t>ob</a:t>
            </a:r>
          </a:p>
        </p:txBody>
      </p:sp>
      <p:sp>
        <p:nvSpPr>
          <p:cNvPr id="284696" name="TextBox 48"/>
          <p:cNvSpPr txBox="1">
            <a:spLocks noChangeArrowheads="1"/>
          </p:cNvSpPr>
          <p:nvPr/>
        </p:nvSpPr>
        <p:spPr bwMode="auto">
          <a:xfrm>
            <a:off x="5622925" y="3152775"/>
            <a:ext cx="2905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a:solidFill>
                  <a:srgbClr val="0000FF"/>
                </a:solidFill>
              </a:rPr>
              <a:t>fg</a:t>
            </a:r>
          </a:p>
        </p:txBody>
      </p:sp>
      <p:sp>
        <p:nvSpPr>
          <p:cNvPr id="284697" name="TextBox 49"/>
          <p:cNvSpPr txBox="1">
            <a:spLocks noChangeArrowheads="1"/>
          </p:cNvSpPr>
          <p:nvPr/>
        </p:nvSpPr>
        <p:spPr bwMode="auto">
          <a:xfrm>
            <a:off x="4562475" y="5391150"/>
            <a:ext cx="11763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solidFill>
                  <a:srgbClr val="FF0000"/>
                </a:solidFill>
              </a:rPr>
              <a:t>OMB</a:t>
            </a:r>
            <a:r>
              <a:rPr lang="en-US" sz="1200" baseline="-25000">
                <a:solidFill>
                  <a:srgbClr val="FF0000"/>
                </a:solidFill>
              </a:rPr>
              <a:t>u</a:t>
            </a:r>
            <a:r>
              <a:rPr lang="en-US" sz="1200">
                <a:solidFill>
                  <a:srgbClr val="FF0000"/>
                </a:solidFill>
              </a:rPr>
              <a:t> &gt; 10m/s</a:t>
            </a:r>
          </a:p>
        </p:txBody>
      </p:sp>
      <p:sp>
        <p:nvSpPr>
          <p:cNvPr id="284698" name="TextBox 50"/>
          <p:cNvSpPr txBox="1">
            <a:spLocks noChangeArrowheads="1"/>
          </p:cNvSpPr>
          <p:nvPr/>
        </p:nvSpPr>
        <p:spPr bwMode="auto">
          <a:xfrm>
            <a:off x="4178300" y="2540000"/>
            <a:ext cx="19605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Speed &gt; 10m/s, Angle 60°</a:t>
            </a:r>
          </a:p>
        </p:txBody>
      </p:sp>
      <p:cxnSp>
        <p:nvCxnSpPr>
          <p:cNvPr id="284699" name="Straight Connector 63"/>
          <p:cNvCxnSpPr>
            <a:cxnSpLocks noChangeShapeType="1"/>
          </p:cNvCxnSpPr>
          <p:nvPr/>
        </p:nvCxnSpPr>
        <p:spPr bwMode="auto">
          <a:xfrm>
            <a:off x="7443788" y="3333750"/>
            <a:ext cx="0" cy="1573213"/>
          </a:xfrm>
          <a:prstGeom prst="line">
            <a:avLst/>
          </a:prstGeom>
          <a:noFill/>
          <a:ln w="9525">
            <a:solidFill>
              <a:schemeClr val="tx1"/>
            </a:solidFill>
            <a:round/>
            <a:headEnd/>
            <a:tailEnd/>
          </a:ln>
        </p:spPr>
      </p:cxnSp>
      <p:cxnSp>
        <p:nvCxnSpPr>
          <p:cNvPr id="284700" name="Straight Connector 64"/>
          <p:cNvCxnSpPr>
            <a:cxnSpLocks noChangeShapeType="1"/>
          </p:cNvCxnSpPr>
          <p:nvPr/>
        </p:nvCxnSpPr>
        <p:spPr bwMode="auto">
          <a:xfrm flipV="1">
            <a:off x="6677025" y="4167188"/>
            <a:ext cx="1473200" cy="0"/>
          </a:xfrm>
          <a:prstGeom prst="line">
            <a:avLst/>
          </a:prstGeom>
          <a:noFill/>
          <a:ln w="9525">
            <a:solidFill>
              <a:schemeClr val="tx1"/>
            </a:solidFill>
            <a:round/>
            <a:headEnd/>
            <a:tailEnd/>
          </a:ln>
        </p:spPr>
      </p:cxnSp>
      <p:cxnSp>
        <p:nvCxnSpPr>
          <p:cNvPr id="284701" name="Straight Arrow Connector 65"/>
          <p:cNvCxnSpPr>
            <a:cxnSpLocks noChangeShapeType="1"/>
          </p:cNvCxnSpPr>
          <p:nvPr/>
        </p:nvCxnSpPr>
        <p:spPr bwMode="auto">
          <a:xfrm flipV="1">
            <a:off x="7443788" y="3587750"/>
            <a:ext cx="61912" cy="579438"/>
          </a:xfrm>
          <a:prstGeom prst="straightConnector1">
            <a:avLst/>
          </a:prstGeom>
          <a:noFill/>
          <a:ln w="28575">
            <a:solidFill>
              <a:srgbClr val="0000FF"/>
            </a:solidFill>
            <a:round/>
            <a:headEnd/>
            <a:tailEnd type="triangle" w="med" len="med"/>
          </a:ln>
        </p:spPr>
      </p:cxnSp>
      <p:cxnSp>
        <p:nvCxnSpPr>
          <p:cNvPr id="284702" name="Straight Arrow Connector 66"/>
          <p:cNvCxnSpPr>
            <a:cxnSpLocks noChangeShapeType="1"/>
          </p:cNvCxnSpPr>
          <p:nvPr/>
        </p:nvCxnSpPr>
        <p:spPr bwMode="auto">
          <a:xfrm flipH="1" flipV="1">
            <a:off x="7343775" y="3028950"/>
            <a:ext cx="100013" cy="1138238"/>
          </a:xfrm>
          <a:prstGeom prst="straightConnector1">
            <a:avLst/>
          </a:prstGeom>
          <a:noFill/>
          <a:ln w="28575">
            <a:solidFill>
              <a:srgbClr val="FF0000"/>
            </a:solidFill>
            <a:round/>
            <a:headEnd/>
            <a:tailEnd type="triangle" w="med" len="med"/>
          </a:ln>
        </p:spPr>
      </p:cxnSp>
      <p:cxnSp>
        <p:nvCxnSpPr>
          <p:cNvPr id="284703" name="Straight Connector 67"/>
          <p:cNvCxnSpPr>
            <a:cxnSpLocks noChangeShapeType="1"/>
          </p:cNvCxnSpPr>
          <p:nvPr/>
        </p:nvCxnSpPr>
        <p:spPr bwMode="auto">
          <a:xfrm>
            <a:off x="7505700" y="3587750"/>
            <a:ext cx="325438" cy="0"/>
          </a:xfrm>
          <a:prstGeom prst="line">
            <a:avLst/>
          </a:prstGeom>
          <a:noFill/>
          <a:ln w="9525">
            <a:solidFill>
              <a:schemeClr val="tx1"/>
            </a:solidFill>
            <a:prstDash val="dot"/>
            <a:round/>
            <a:headEnd/>
            <a:tailEnd/>
          </a:ln>
        </p:spPr>
      </p:cxnSp>
      <p:cxnSp>
        <p:nvCxnSpPr>
          <p:cNvPr id="284704" name="Straight Connector 68"/>
          <p:cNvCxnSpPr>
            <a:cxnSpLocks noChangeShapeType="1"/>
          </p:cNvCxnSpPr>
          <p:nvPr/>
        </p:nvCxnSpPr>
        <p:spPr bwMode="auto">
          <a:xfrm>
            <a:off x="7343775" y="3028950"/>
            <a:ext cx="487363" cy="3175"/>
          </a:xfrm>
          <a:prstGeom prst="line">
            <a:avLst/>
          </a:prstGeom>
          <a:noFill/>
          <a:ln w="9525">
            <a:solidFill>
              <a:schemeClr val="tx1"/>
            </a:solidFill>
            <a:prstDash val="dot"/>
            <a:round/>
            <a:headEnd/>
            <a:tailEnd/>
          </a:ln>
        </p:spPr>
      </p:cxnSp>
      <p:sp>
        <p:nvSpPr>
          <p:cNvPr id="284705" name="Left Brace 69"/>
          <p:cNvSpPr>
            <a:spLocks/>
          </p:cNvSpPr>
          <p:nvPr/>
        </p:nvSpPr>
        <p:spPr bwMode="auto">
          <a:xfrm rot="10800000">
            <a:off x="7848600" y="3032125"/>
            <a:ext cx="187325" cy="555625"/>
          </a:xfrm>
          <a:prstGeom prst="leftBrace">
            <a:avLst>
              <a:gd name="adj1" fmla="val 8335"/>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sz="1800"/>
          </a:p>
        </p:txBody>
      </p:sp>
      <p:sp>
        <p:nvSpPr>
          <p:cNvPr id="284706" name="TextBox 70"/>
          <p:cNvSpPr txBox="1">
            <a:spLocks noChangeArrowheads="1"/>
          </p:cNvSpPr>
          <p:nvPr/>
        </p:nvSpPr>
        <p:spPr bwMode="auto">
          <a:xfrm>
            <a:off x="7043738" y="2954338"/>
            <a:ext cx="3254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a:solidFill>
                  <a:srgbClr val="FF0000"/>
                </a:solidFill>
              </a:rPr>
              <a:t>ob</a:t>
            </a:r>
          </a:p>
        </p:txBody>
      </p:sp>
      <p:sp>
        <p:nvSpPr>
          <p:cNvPr id="284707" name="TextBox 71"/>
          <p:cNvSpPr txBox="1">
            <a:spLocks noChangeArrowheads="1"/>
          </p:cNvSpPr>
          <p:nvPr/>
        </p:nvSpPr>
        <p:spPr bwMode="auto">
          <a:xfrm>
            <a:off x="7473950" y="3533775"/>
            <a:ext cx="2905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a:solidFill>
                  <a:srgbClr val="0000FF"/>
                </a:solidFill>
              </a:rPr>
              <a:t>fg</a:t>
            </a:r>
          </a:p>
        </p:txBody>
      </p:sp>
      <p:sp>
        <p:nvSpPr>
          <p:cNvPr id="284708" name="TextBox 72"/>
          <p:cNvSpPr txBox="1">
            <a:spLocks noChangeArrowheads="1"/>
          </p:cNvSpPr>
          <p:nvPr/>
        </p:nvSpPr>
        <p:spPr bwMode="auto">
          <a:xfrm>
            <a:off x="6851650" y="5391150"/>
            <a:ext cx="1171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solidFill>
                  <a:srgbClr val="FF0000"/>
                </a:solidFill>
              </a:rPr>
              <a:t>OMB</a:t>
            </a:r>
            <a:r>
              <a:rPr lang="en-US" sz="1200" baseline="-25000">
                <a:solidFill>
                  <a:srgbClr val="FF0000"/>
                </a:solidFill>
              </a:rPr>
              <a:t>v</a:t>
            </a:r>
            <a:r>
              <a:rPr lang="en-US" sz="1200">
                <a:solidFill>
                  <a:srgbClr val="FF0000"/>
                </a:solidFill>
              </a:rPr>
              <a:t> &gt; 10m/s</a:t>
            </a:r>
          </a:p>
        </p:txBody>
      </p:sp>
      <p:sp>
        <p:nvSpPr>
          <p:cNvPr id="284709" name="TextBox 73"/>
          <p:cNvSpPr txBox="1">
            <a:spLocks noChangeArrowheads="1"/>
          </p:cNvSpPr>
          <p:nvPr/>
        </p:nvSpPr>
        <p:spPr bwMode="auto">
          <a:xfrm>
            <a:off x="6580188" y="2540000"/>
            <a:ext cx="19605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Speed &gt; 10m/s, Angle 15°</a:t>
            </a:r>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470" y="1676083"/>
            <a:ext cx="4914900" cy="3790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286723" name="TextBox 1"/>
          <p:cNvSpPr txBox="1">
            <a:spLocks noChangeArrowheads="1"/>
          </p:cNvSpPr>
          <p:nvPr/>
        </p:nvSpPr>
        <p:spPr bwMode="auto">
          <a:xfrm>
            <a:off x="5611495" y="2796858"/>
            <a:ext cx="6667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solidFill>
                  <a:srgbClr val="3366FF"/>
                </a:solidFill>
              </a:rPr>
              <a:t>Case 2</a:t>
            </a:r>
          </a:p>
        </p:txBody>
      </p:sp>
      <p:sp>
        <p:nvSpPr>
          <p:cNvPr id="286724" name="TextBox 21"/>
          <p:cNvSpPr txBox="1">
            <a:spLocks noChangeArrowheads="1"/>
          </p:cNvSpPr>
          <p:nvPr/>
        </p:nvSpPr>
        <p:spPr bwMode="auto">
          <a:xfrm>
            <a:off x="5619433" y="4325620"/>
            <a:ext cx="666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solidFill>
                  <a:srgbClr val="FF00FF"/>
                </a:solidFill>
              </a:rPr>
              <a:t>Case 1</a:t>
            </a:r>
          </a:p>
        </p:txBody>
      </p:sp>
      <p:sp>
        <p:nvSpPr>
          <p:cNvPr id="286725" name="TextBox 22"/>
          <p:cNvSpPr txBox="1">
            <a:spLocks noChangeArrowheads="1"/>
          </p:cNvSpPr>
          <p:nvPr/>
        </p:nvSpPr>
        <p:spPr bwMode="auto">
          <a:xfrm>
            <a:off x="6479858" y="2641283"/>
            <a:ext cx="2101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solidFill>
                  <a:srgbClr val="3366FF"/>
                </a:solidFill>
              </a:rPr>
              <a:t>Mainly seen in upper levels with higher speeds</a:t>
            </a:r>
          </a:p>
        </p:txBody>
      </p:sp>
      <p:sp>
        <p:nvSpPr>
          <p:cNvPr id="286726" name="TextBox 23"/>
          <p:cNvSpPr txBox="1">
            <a:spLocks noChangeArrowheads="1"/>
          </p:cNvSpPr>
          <p:nvPr/>
        </p:nvSpPr>
        <p:spPr bwMode="auto">
          <a:xfrm>
            <a:off x="6479858" y="4203383"/>
            <a:ext cx="2101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solidFill>
                  <a:srgbClr val="FF00FF"/>
                </a:solidFill>
              </a:rPr>
              <a:t>Mainly seen in lower levels with smaller speeds</a:t>
            </a:r>
          </a:p>
        </p:txBody>
      </p:sp>
      <p:cxnSp>
        <p:nvCxnSpPr>
          <p:cNvPr id="286727" name="Straight Connector 25"/>
          <p:cNvCxnSpPr>
            <a:cxnSpLocks noChangeShapeType="1"/>
          </p:cNvCxnSpPr>
          <p:nvPr/>
        </p:nvCxnSpPr>
        <p:spPr bwMode="auto">
          <a:xfrm flipH="1">
            <a:off x="1198245" y="3914458"/>
            <a:ext cx="4278313" cy="9525"/>
          </a:xfrm>
          <a:prstGeom prst="line">
            <a:avLst/>
          </a:prstGeom>
          <a:noFill/>
          <a:ln w="9525">
            <a:solidFill>
              <a:srgbClr val="FF00FF"/>
            </a:solidFill>
            <a:prstDash val="dash"/>
            <a:round/>
            <a:headEnd/>
            <a:tailEnd/>
          </a:ln>
        </p:spPr>
      </p:cxnSp>
      <p:sp>
        <p:nvSpPr>
          <p:cNvPr id="286728" name="Right Brace 26"/>
          <p:cNvSpPr>
            <a:spLocks/>
          </p:cNvSpPr>
          <p:nvPr/>
        </p:nvSpPr>
        <p:spPr bwMode="auto">
          <a:xfrm>
            <a:off x="5476558" y="3914458"/>
            <a:ext cx="142875" cy="1023937"/>
          </a:xfrm>
          <a:prstGeom prst="rightBrace">
            <a:avLst>
              <a:gd name="adj1" fmla="val 8262"/>
              <a:gd name="adj2" fmla="val 50000"/>
            </a:avLst>
          </a:prstGeom>
          <a:noFill/>
          <a:ln w="127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sz="1800"/>
          </a:p>
        </p:txBody>
      </p:sp>
      <p:sp>
        <p:nvSpPr>
          <p:cNvPr id="286729" name="Right Brace 28"/>
          <p:cNvSpPr>
            <a:spLocks/>
          </p:cNvSpPr>
          <p:nvPr/>
        </p:nvSpPr>
        <p:spPr bwMode="auto">
          <a:xfrm>
            <a:off x="5414645" y="1774508"/>
            <a:ext cx="139700" cy="2368550"/>
          </a:xfrm>
          <a:prstGeom prst="rightBrace">
            <a:avLst>
              <a:gd name="adj1" fmla="val 8399"/>
              <a:gd name="adj2" fmla="val 50000"/>
            </a:avLst>
          </a:prstGeom>
          <a:noFill/>
          <a:ln w="12700">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sz="1800">
              <a:solidFill>
                <a:srgbClr val="3366FF"/>
              </a:solidFill>
            </a:endParaRPr>
          </a:p>
        </p:txBody>
      </p:sp>
      <p:cxnSp>
        <p:nvCxnSpPr>
          <p:cNvPr id="286730" name="Straight Connector 29"/>
          <p:cNvCxnSpPr>
            <a:cxnSpLocks noChangeShapeType="1"/>
          </p:cNvCxnSpPr>
          <p:nvPr/>
        </p:nvCxnSpPr>
        <p:spPr bwMode="auto">
          <a:xfrm flipH="1">
            <a:off x="5122545" y="4938395"/>
            <a:ext cx="354013" cy="0"/>
          </a:xfrm>
          <a:prstGeom prst="line">
            <a:avLst/>
          </a:prstGeom>
          <a:noFill/>
          <a:ln w="9525">
            <a:solidFill>
              <a:srgbClr val="FF00FF"/>
            </a:solidFill>
            <a:prstDash val="dash"/>
            <a:round/>
            <a:headEnd/>
            <a:tailEnd/>
          </a:ln>
        </p:spPr>
      </p:cxnSp>
      <p:cxnSp>
        <p:nvCxnSpPr>
          <p:cNvPr id="286731" name="Straight Connector 31"/>
          <p:cNvCxnSpPr>
            <a:cxnSpLocks noChangeShapeType="1"/>
          </p:cNvCxnSpPr>
          <p:nvPr/>
        </p:nvCxnSpPr>
        <p:spPr bwMode="auto">
          <a:xfrm flipH="1">
            <a:off x="5122545" y="1774508"/>
            <a:ext cx="250825" cy="0"/>
          </a:xfrm>
          <a:prstGeom prst="line">
            <a:avLst/>
          </a:prstGeom>
          <a:noFill/>
          <a:ln w="9525">
            <a:solidFill>
              <a:srgbClr val="3366FF"/>
            </a:solidFill>
            <a:prstDash val="dash"/>
            <a:round/>
            <a:headEnd/>
            <a:tailEnd/>
          </a:ln>
        </p:spPr>
      </p:cxnSp>
      <p:cxnSp>
        <p:nvCxnSpPr>
          <p:cNvPr id="286732" name="Straight Connector 34"/>
          <p:cNvCxnSpPr>
            <a:cxnSpLocks noChangeShapeType="1"/>
          </p:cNvCxnSpPr>
          <p:nvPr/>
        </p:nvCxnSpPr>
        <p:spPr bwMode="auto">
          <a:xfrm flipH="1">
            <a:off x="1198245" y="4143058"/>
            <a:ext cx="4175125" cy="9525"/>
          </a:xfrm>
          <a:prstGeom prst="line">
            <a:avLst/>
          </a:prstGeom>
          <a:noFill/>
          <a:ln w="9525">
            <a:solidFill>
              <a:srgbClr val="3366FF"/>
            </a:solidFill>
            <a:prstDash val="dash"/>
            <a:round/>
            <a:headEnd/>
            <a:tailEnd/>
          </a:ln>
        </p:spPr>
      </p:cxn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8770" name="Object 2"/>
          <p:cNvGraphicFramePr>
            <a:graphicFrameLocks noChangeAspect="1"/>
          </p:cNvGraphicFramePr>
          <p:nvPr>
            <p:extLst>
              <p:ext uri="{D42A27DB-BD31-4B8C-83A1-F6EECF244321}">
                <p14:modId xmlns:p14="http://schemas.microsoft.com/office/powerpoint/2010/main" val="549850877"/>
              </p:ext>
            </p:extLst>
          </p:nvPr>
        </p:nvGraphicFramePr>
        <p:xfrm>
          <a:off x="233681" y="1040765"/>
          <a:ext cx="3998791" cy="1936115"/>
        </p:xfrm>
        <a:graphic>
          <a:graphicData uri="http://schemas.openxmlformats.org/presentationml/2006/ole">
            <mc:AlternateContent xmlns:mc="http://schemas.openxmlformats.org/markup-compatibility/2006">
              <mc:Choice xmlns:v="urn:schemas-microsoft-com:vml" Requires="v">
                <p:oleObj spid="_x0000_s289185" name="Document" r:id="rId4" imgW="2412911" imgH="1168357" progId="Word.Document.12">
                  <p:embed/>
                </p:oleObj>
              </mc:Choice>
              <mc:Fallback>
                <p:oleObj name="Document" r:id="rId4" imgW="2412911" imgH="1168357" progId="Word.Document.1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681" y="1040765"/>
                        <a:ext cx="3998791" cy="1936115"/>
                      </a:xfrm>
                      <a:prstGeom prst="rect">
                        <a:avLst/>
                      </a:prstGeom>
                      <a:noFill/>
                      <a:ln>
                        <a:noFill/>
                      </a:ln>
                      <a:extLst/>
                    </p:spPr>
                  </p:pic>
                </p:oleObj>
              </mc:Fallback>
            </mc:AlternateContent>
          </a:graphicData>
        </a:graphic>
      </p:graphicFrame>
      <p:graphicFrame>
        <p:nvGraphicFramePr>
          <p:cNvPr id="288771" name="Object 4"/>
          <p:cNvGraphicFramePr>
            <a:graphicFrameLocks noChangeAspect="1"/>
          </p:cNvGraphicFramePr>
          <p:nvPr>
            <p:extLst>
              <p:ext uri="{D42A27DB-BD31-4B8C-83A1-F6EECF244321}">
                <p14:modId xmlns:p14="http://schemas.microsoft.com/office/powerpoint/2010/main" val="6106345"/>
              </p:ext>
            </p:extLst>
          </p:nvPr>
        </p:nvGraphicFramePr>
        <p:xfrm>
          <a:off x="4267200" y="1063943"/>
          <a:ext cx="3962400" cy="1879208"/>
        </p:xfrm>
        <a:graphic>
          <a:graphicData uri="http://schemas.openxmlformats.org/presentationml/2006/ole">
            <mc:AlternateContent xmlns:mc="http://schemas.openxmlformats.org/markup-compatibility/2006">
              <mc:Choice xmlns:v="urn:schemas-microsoft-com:vml" Requires="v">
                <p:oleObj spid="_x0000_s289186" name="Document" r:id="rId6" imgW="2463709" imgH="1168357" progId="Word.Document.12">
                  <p:embed/>
                </p:oleObj>
              </mc:Choice>
              <mc:Fallback>
                <p:oleObj name="Document" r:id="rId6" imgW="2463709" imgH="1168357" progId="Word.Document.12">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7200" y="1063943"/>
                        <a:ext cx="3962400" cy="1879208"/>
                      </a:xfrm>
                      <a:prstGeom prst="rect">
                        <a:avLst/>
                      </a:prstGeom>
                      <a:noFill/>
                      <a:ln>
                        <a:noFill/>
                      </a:ln>
                      <a:extLst/>
                    </p:spPr>
                  </p:pic>
                </p:oleObj>
              </mc:Fallback>
            </mc:AlternateContent>
          </a:graphicData>
        </a:graphic>
      </p:graphicFrame>
      <p:sp>
        <p:nvSpPr>
          <p:cNvPr id="288772" name="TextBox 5"/>
          <p:cNvSpPr txBox="1">
            <a:spLocks noChangeArrowheads="1"/>
          </p:cNvSpPr>
          <p:nvPr/>
        </p:nvSpPr>
        <p:spPr bwMode="auto">
          <a:xfrm>
            <a:off x="2083118" y="528955"/>
            <a:ext cx="49096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t>Observational error curves for </a:t>
            </a:r>
            <a:r>
              <a:rPr lang="en-US" sz="1800" dirty="0" smtClean="0"/>
              <a:t>TAMDAR winds</a:t>
            </a:r>
            <a:endParaRPr lang="en-US" sz="1800" dirty="0"/>
          </a:p>
        </p:txBody>
      </p:sp>
      <p:pic>
        <p:nvPicPr>
          <p:cNvPr id="5" name="Picture 4" descr="aswindu.bmp"/>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046605" y="3618548"/>
            <a:ext cx="3013075" cy="3007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swindv.bmp"/>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151754" y="3615690"/>
            <a:ext cx="3017520" cy="2974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336233" y="3608070"/>
            <a:ext cx="17116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t>June 1-25 </a:t>
            </a:r>
            <a:r>
              <a:rPr lang="en-US" sz="1800" dirty="0" smtClean="0"/>
              <a:t>test:</a:t>
            </a:r>
            <a:endParaRPr lang="en-US" sz="1800" dirty="0"/>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descr="fleet_DH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3273425"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11" descr="Piedmont_Dash8"/>
          <p:cNvPicPr>
            <a:picLocks noChangeAspect="1" noChangeArrowheads="1"/>
          </p:cNvPicPr>
          <p:nvPr/>
        </p:nvPicPr>
        <p:blipFill>
          <a:blip r:embed="rId4">
            <a:extLst>
              <a:ext uri="{28A0092B-C50C-407E-A947-70E740481C1C}">
                <a14:useLocalDpi xmlns:a14="http://schemas.microsoft.com/office/drawing/2010/main" val="0"/>
              </a:ext>
            </a:extLst>
          </a:blip>
          <a:srcRect r="5937" b="15135"/>
          <a:stretch>
            <a:fillRect/>
          </a:stretch>
        </p:blipFill>
        <p:spPr bwMode="auto">
          <a:xfrm>
            <a:off x="6069013" y="912813"/>
            <a:ext cx="3074987"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5" descr="Continental"/>
          <p:cNvPicPr>
            <a:picLocks noChangeAspect="1" noChangeArrowheads="1"/>
          </p:cNvPicPr>
          <p:nvPr/>
        </p:nvPicPr>
        <p:blipFill>
          <a:blip r:embed="rId5">
            <a:extLst>
              <a:ext uri="{28A0092B-C50C-407E-A947-70E740481C1C}">
                <a14:useLocalDpi xmlns:a14="http://schemas.microsoft.com/office/drawing/2010/main" val="0"/>
              </a:ext>
            </a:extLst>
          </a:blip>
          <a:srcRect t="9763" b="8377"/>
          <a:stretch>
            <a:fillRect/>
          </a:stretch>
        </p:blipFill>
        <p:spPr bwMode="auto">
          <a:xfrm>
            <a:off x="3062288" y="911225"/>
            <a:ext cx="3009900" cy="197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Slide Number Placeholder 3"/>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B3FEB417-5038-9644-ACEB-AD8307958AA9}" type="slidenum">
              <a:rPr lang="en-US" sz="1400"/>
              <a:pPr algn="r" eaLnBrk="1" hangingPunct="1"/>
              <a:t>7</a:t>
            </a:fld>
            <a:endParaRPr lang="en-US" sz="1400"/>
          </a:p>
        </p:txBody>
      </p:sp>
      <p:pic>
        <p:nvPicPr>
          <p:cNvPr id="27653" name="Picture 2"/>
          <p:cNvPicPr>
            <a:picLocks noChangeAspect="1" noChangeArrowheads="1"/>
          </p:cNvPicPr>
          <p:nvPr/>
        </p:nvPicPr>
        <p:blipFill>
          <a:blip r:embed="rId6">
            <a:extLst>
              <a:ext uri="{28A0092B-C50C-407E-A947-70E740481C1C}">
                <a14:useLocalDpi xmlns:a14="http://schemas.microsoft.com/office/drawing/2010/main" val="0"/>
              </a:ext>
            </a:extLst>
          </a:blip>
          <a:srcRect b="75000"/>
          <a:stretch>
            <a:fillRect/>
          </a:stretch>
        </p:blipFill>
        <p:spPr bwMode="auto">
          <a:xfrm>
            <a:off x="0" y="0"/>
            <a:ext cx="91440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4" descr="PenAir_Saab340"/>
          <p:cNvPicPr>
            <a:picLocks noChangeAspect="1" noChangeArrowheads="1"/>
          </p:cNvPicPr>
          <p:nvPr/>
        </p:nvPicPr>
        <p:blipFill>
          <a:blip r:embed="rId7">
            <a:extLst>
              <a:ext uri="{28A0092B-C50C-407E-A947-70E740481C1C}">
                <a14:useLocalDpi xmlns:a14="http://schemas.microsoft.com/office/drawing/2010/main" val="0"/>
              </a:ext>
            </a:extLst>
          </a:blip>
          <a:srcRect b="2634"/>
          <a:stretch>
            <a:fillRect/>
          </a:stretch>
        </p:blipFill>
        <p:spPr bwMode="auto">
          <a:xfrm>
            <a:off x="3057525" y="4872038"/>
            <a:ext cx="3019425" cy="198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6" descr="united145"/>
          <p:cNvPicPr>
            <a:picLocks noChangeAspect="1" noChangeArrowheads="1"/>
          </p:cNvPicPr>
          <p:nvPr/>
        </p:nvPicPr>
        <p:blipFill>
          <a:blip r:embed="rId8">
            <a:extLst>
              <a:ext uri="{28A0092B-C50C-407E-A947-70E740481C1C}">
                <a14:useLocalDpi xmlns:a14="http://schemas.microsoft.com/office/drawing/2010/main" val="0"/>
              </a:ext>
            </a:extLst>
          </a:blip>
          <a:srcRect t="20163" b="1816"/>
          <a:stretch>
            <a:fillRect/>
          </a:stretch>
        </p:blipFill>
        <p:spPr bwMode="auto">
          <a:xfrm>
            <a:off x="6064250" y="2887663"/>
            <a:ext cx="307975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7" descr="Delta145"/>
          <p:cNvPicPr>
            <a:picLocks noChangeAspect="1" noChangeArrowheads="1"/>
          </p:cNvPicPr>
          <p:nvPr/>
        </p:nvPicPr>
        <p:blipFill>
          <a:blip r:embed="rId9">
            <a:extLst>
              <a:ext uri="{28A0092B-C50C-407E-A947-70E740481C1C}">
                <a14:useLocalDpi xmlns:a14="http://schemas.microsoft.com/office/drawing/2010/main" val="0"/>
              </a:ext>
            </a:extLst>
          </a:blip>
          <a:srcRect b="5882"/>
          <a:stretch>
            <a:fillRect/>
          </a:stretch>
        </p:blipFill>
        <p:spPr bwMode="auto">
          <a:xfrm>
            <a:off x="0" y="2898775"/>
            <a:ext cx="3059113"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8" descr="FrontierAK1900"/>
          <p:cNvPicPr>
            <a:picLocks noChangeAspect="1" noChangeArrowheads="1"/>
          </p:cNvPicPr>
          <p:nvPr/>
        </p:nvPicPr>
        <p:blipFill>
          <a:blip r:embed="rId10">
            <a:extLst>
              <a:ext uri="{28A0092B-C50C-407E-A947-70E740481C1C}">
                <a14:useLocalDpi xmlns:a14="http://schemas.microsoft.com/office/drawing/2010/main" val="0"/>
              </a:ext>
            </a:extLst>
          </a:blip>
          <a:srcRect l="8710" t="8966" b="9555"/>
          <a:stretch>
            <a:fillRect/>
          </a:stretch>
        </p:blipFill>
        <p:spPr bwMode="auto">
          <a:xfrm>
            <a:off x="0" y="4872038"/>
            <a:ext cx="3059113" cy="198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9" descr="HorizonQ40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0" descr="SAAB 340B"/>
          <p:cNvPicPr>
            <a:picLocks noChangeAspect="1" noChangeArrowheads="1"/>
          </p:cNvPicPr>
          <p:nvPr/>
        </p:nvPicPr>
        <p:blipFill>
          <a:blip r:embed="rId12">
            <a:extLst>
              <a:ext uri="{28A0092B-C50C-407E-A947-70E740481C1C}">
                <a14:useLocalDpi xmlns:a14="http://schemas.microsoft.com/office/drawing/2010/main" val="0"/>
              </a:ext>
            </a:extLst>
          </a:blip>
          <a:srcRect t="8295" b="10843"/>
          <a:stretch>
            <a:fillRect/>
          </a:stretch>
        </p:blipFill>
        <p:spPr bwMode="auto">
          <a:xfrm>
            <a:off x="6069013" y="4870450"/>
            <a:ext cx="3074987"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Text Box 5"/>
          <p:cNvSpPr txBox="1">
            <a:spLocks noChangeArrowheads="1"/>
          </p:cNvSpPr>
          <p:nvPr/>
        </p:nvSpPr>
        <p:spPr bwMode="auto">
          <a:xfrm>
            <a:off x="539750" y="438150"/>
            <a:ext cx="7391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3363" indent="-2333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Clr>
                <a:srgbClr val="779FDF"/>
              </a:buClr>
              <a:buSzPct val="75000"/>
              <a:buFont typeface="Wingdings" charset="0"/>
              <a:buNone/>
            </a:pPr>
            <a:r>
              <a:rPr lang="en-US" sz="2000" dirty="0" smtClean="0">
                <a:solidFill>
                  <a:schemeClr val="bg1"/>
                </a:solidFill>
                <a:latin typeface="Arial Black" charset="0"/>
              </a:rPr>
              <a:t>Partial list </a:t>
            </a:r>
            <a:r>
              <a:rPr lang="en-US" sz="2000" dirty="0">
                <a:solidFill>
                  <a:schemeClr val="bg1"/>
                </a:solidFill>
                <a:latin typeface="Arial Black" charset="0"/>
              </a:rPr>
              <a:t>of participating airlines</a:t>
            </a:r>
          </a:p>
        </p:txBody>
      </p:sp>
      <p:sp>
        <p:nvSpPr>
          <p:cNvPr id="27661" name="Text Box 13"/>
          <p:cNvSpPr txBox="1">
            <a:spLocks noChangeArrowheads="1"/>
          </p:cNvSpPr>
          <p:nvPr/>
        </p:nvSpPr>
        <p:spPr bwMode="auto">
          <a:xfrm>
            <a:off x="0" y="2598738"/>
            <a:ext cx="2347913"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800" b="1">
                <a:solidFill>
                  <a:schemeClr val="bg1"/>
                </a:solidFill>
              </a:rPr>
              <a:t>HORIZON AIR</a:t>
            </a:r>
          </a:p>
        </p:txBody>
      </p:sp>
      <p:sp>
        <p:nvSpPr>
          <p:cNvPr id="27662" name="Text Box 14"/>
          <p:cNvSpPr txBox="1">
            <a:spLocks noChangeArrowheads="1"/>
          </p:cNvSpPr>
          <p:nvPr/>
        </p:nvSpPr>
        <p:spPr bwMode="auto">
          <a:xfrm>
            <a:off x="6134100" y="2608263"/>
            <a:ext cx="1976438"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800" b="1">
                <a:solidFill>
                  <a:schemeClr val="bg1"/>
                </a:solidFill>
              </a:rPr>
              <a:t>PIEDMONT (US AIRWAYS EXPRESS)</a:t>
            </a:r>
          </a:p>
        </p:txBody>
      </p:sp>
      <p:sp>
        <p:nvSpPr>
          <p:cNvPr id="27663" name="Text Box 15"/>
          <p:cNvSpPr txBox="1">
            <a:spLocks noChangeArrowheads="1"/>
          </p:cNvSpPr>
          <p:nvPr/>
        </p:nvSpPr>
        <p:spPr bwMode="auto">
          <a:xfrm>
            <a:off x="3114675" y="2605088"/>
            <a:ext cx="2243138"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800" b="1">
                <a:solidFill>
                  <a:schemeClr val="bg1"/>
                </a:solidFill>
              </a:rPr>
              <a:t>CHAUTAUQUA (CONTINENTAL EXPRESS)</a:t>
            </a:r>
          </a:p>
        </p:txBody>
      </p:sp>
      <p:sp>
        <p:nvSpPr>
          <p:cNvPr id="27664" name="Text Box 16"/>
          <p:cNvSpPr txBox="1">
            <a:spLocks noChangeArrowheads="1"/>
          </p:cNvSpPr>
          <p:nvPr/>
        </p:nvSpPr>
        <p:spPr bwMode="auto">
          <a:xfrm>
            <a:off x="6143625" y="4592638"/>
            <a:ext cx="1893888"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800" b="1">
                <a:solidFill>
                  <a:schemeClr val="bg1"/>
                </a:solidFill>
              </a:rPr>
              <a:t>CHAUTAUQUA (UNITED EXPRESS)</a:t>
            </a:r>
          </a:p>
        </p:txBody>
      </p:sp>
      <p:sp>
        <p:nvSpPr>
          <p:cNvPr id="27665" name="Text Box 17"/>
          <p:cNvSpPr txBox="1">
            <a:spLocks noChangeArrowheads="1"/>
          </p:cNvSpPr>
          <p:nvPr/>
        </p:nvSpPr>
        <p:spPr bwMode="auto">
          <a:xfrm>
            <a:off x="0" y="4589463"/>
            <a:ext cx="20542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800" b="1">
                <a:solidFill>
                  <a:schemeClr val="bg1"/>
                </a:solidFill>
              </a:rPr>
              <a:t>CHAUTAUQUA (DELTA CONNECTION)</a:t>
            </a:r>
          </a:p>
        </p:txBody>
      </p:sp>
      <p:sp>
        <p:nvSpPr>
          <p:cNvPr id="27666" name="Text Box 18"/>
          <p:cNvSpPr txBox="1">
            <a:spLocks noChangeArrowheads="1"/>
          </p:cNvSpPr>
          <p:nvPr/>
        </p:nvSpPr>
        <p:spPr bwMode="auto">
          <a:xfrm>
            <a:off x="3124200" y="4570413"/>
            <a:ext cx="855663"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800" b="1">
                <a:solidFill>
                  <a:schemeClr val="bg1"/>
                </a:solidFill>
              </a:rPr>
              <a:t>HORIZON AIR</a:t>
            </a:r>
          </a:p>
        </p:txBody>
      </p:sp>
      <p:sp>
        <p:nvSpPr>
          <p:cNvPr id="27667" name="Text Box 19"/>
          <p:cNvSpPr txBox="1">
            <a:spLocks noChangeArrowheads="1"/>
          </p:cNvSpPr>
          <p:nvPr/>
        </p:nvSpPr>
        <p:spPr bwMode="auto">
          <a:xfrm>
            <a:off x="0" y="6554788"/>
            <a:ext cx="849313"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800" b="1">
                <a:solidFill>
                  <a:schemeClr val="bg1"/>
                </a:solidFill>
              </a:rPr>
              <a:t>ERA ALASKA</a:t>
            </a:r>
          </a:p>
        </p:txBody>
      </p:sp>
      <p:sp>
        <p:nvSpPr>
          <p:cNvPr id="27668" name="Text Box 20"/>
          <p:cNvSpPr txBox="1">
            <a:spLocks noChangeArrowheads="1"/>
          </p:cNvSpPr>
          <p:nvPr/>
        </p:nvSpPr>
        <p:spPr bwMode="auto">
          <a:xfrm>
            <a:off x="3114675" y="6561138"/>
            <a:ext cx="5683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800" b="1">
                <a:solidFill>
                  <a:schemeClr val="bg1"/>
                </a:solidFill>
              </a:rPr>
              <a:t>PENAIR</a:t>
            </a:r>
          </a:p>
        </p:txBody>
      </p:sp>
      <p:sp>
        <p:nvSpPr>
          <p:cNvPr id="27669" name="Text Box 21"/>
          <p:cNvSpPr txBox="1">
            <a:spLocks noChangeArrowheads="1"/>
          </p:cNvSpPr>
          <p:nvPr/>
        </p:nvSpPr>
        <p:spPr bwMode="auto">
          <a:xfrm>
            <a:off x="6162675" y="6557963"/>
            <a:ext cx="1560513"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800" b="1">
                <a:solidFill>
                  <a:schemeClr val="bg1"/>
                </a:solidFill>
              </a:rPr>
              <a:t>MESABA AIRLINES (DELTA)</a:t>
            </a:r>
          </a:p>
        </p:txBody>
      </p:sp>
      <p:pic>
        <p:nvPicPr>
          <p:cNvPr id="27670" name="Picture 22" descr="E190Medium_tcm_23_412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60700" y="2890838"/>
            <a:ext cx="3011488"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71" name="Text Box 23"/>
          <p:cNvSpPr txBox="1">
            <a:spLocks noChangeArrowheads="1"/>
          </p:cNvSpPr>
          <p:nvPr/>
        </p:nvSpPr>
        <p:spPr bwMode="auto">
          <a:xfrm>
            <a:off x="3105150" y="4595813"/>
            <a:ext cx="14097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800" b="1">
                <a:solidFill>
                  <a:schemeClr val="bg1"/>
                </a:solidFill>
              </a:rPr>
              <a:t>AEROMEXICO CONNECT</a:t>
            </a:r>
          </a:p>
        </p:txBody>
      </p:sp>
    </p:spTree>
    <p:extLst>
      <p:ext uri="{BB962C8B-B14F-4D97-AF65-F5344CB8AC3E}">
        <p14:creationId xmlns:p14="http://schemas.microsoft.com/office/powerpoint/2010/main" val="1615714154"/>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1026"/>
          <p:cNvSpPr>
            <a:spLocks noGrp="1" noChangeArrowheads="1"/>
          </p:cNvSpPr>
          <p:nvPr>
            <p:ph type="title"/>
          </p:nvPr>
        </p:nvSpPr>
        <p:spPr>
          <a:xfrm>
            <a:off x="533400" y="304800"/>
            <a:ext cx="8229600" cy="838200"/>
          </a:xfrm>
        </p:spPr>
        <p:txBody>
          <a:bodyPr/>
          <a:lstStyle/>
          <a:p>
            <a:pPr>
              <a:spcAft>
                <a:spcPts val="3000"/>
              </a:spcAft>
            </a:pPr>
            <a:r>
              <a:rPr lang="en-US" sz="2800" dirty="0">
                <a:solidFill>
                  <a:srgbClr val="000000"/>
                </a:solidFill>
                <a:latin typeface="Arial" charset="0"/>
                <a:ea typeface="ＭＳ Ｐゴシック" charset="0"/>
                <a:cs typeface="Arial" charset="0"/>
              </a:rPr>
              <a:t>RTFDDA Data QC Scheme</a:t>
            </a:r>
            <a:br>
              <a:rPr lang="en-US" sz="2800" dirty="0">
                <a:solidFill>
                  <a:srgbClr val="000000"/>
                </a:solidFill>
                <a:latin typeface="Arial" charset="0"/>
                <a:ea typeface="ＭＳ Ｐゴシック" charset="0"/>
                <a:cs typeface="Arial" charset="0"/>
              </a:rPr>
            </a:br>
            <a:r>
              <a:rPr lang="en-US" sz="2800" dirty="0">
                <a:solidFill>
                  <a:srgbClr val="000000"/>
                </a:solidFill>
                <a:latin typeface="Arial" charset="0"/>
                <a:ea typeface="ＭＳ Ｐゴシック" charset="0"/>
                <a:cs typeface="Arial" charset="0"/>
              </a:rPr>
              <a:t>Key: use </a:t>
            </a:r>
            <a:r>
              <a:rPr lang="en-US" sz="2800" dirty="0" err="1">
                <a:solidFill>
                  <a:srgbClr val="000000"/>
                </a:solidFill>
                <a:latin typeface="Arial" charset="0"/>
                <a:ea typeface="ＭＳ Ｐゴシック" charset="0"/>
                <a:cs typeface="Arial" charset="0"/>
              </a:rPr>
              <a:t>Nowcasts</a:t>
            </a:r>
            <a:r>
              <a:rPr lang="en-US" sz="2800" dirty="0">
                <a:solidFill>
                  <a:srgbClr val="000000"/>
                </a:solidFill>
                <a:latin typeface="Arial" charset="0"/>
                <a:ea typeface="ＭＳ Ｐゴシック" charset="0"/>
                <a:cs typeface="Arial" charset="0"/>
              </a:rPr>
              <a:t> as references</a:t>
            </a:r>
          </a:p>
        </p:txBody>
      </p:sp>
      <p:sp>
        <p:nvSpPr>
          <p:cNvPr id="107522" name="Rectangle 1028"/>
          <p:cNvSpPr>
            <a:spLocks noGrp="1" noChangeArrowheads="1"/>
          </p:cNvSpPr>
          <p:nvPr>
            <p:ph type="body" idx="1"/>
          </p:nvPr>
        </p:nvSpPr>
        <p:spPr>
          <a:xfrm>
            <a:off x="1066800" y="1600200"/>
            <a:ext cx="7239000" cy="4572000"/>
          </a:xfrm>
        </p:spPr>
        <p:txBody>
          <a:bodyPr/>
          <a:lstStyle/>
          <a:p>
            <a:pPr marL="63500" lvl="1" indent="0">
              <a:buFontTx/>
              <a:buNone/>
            </a:pPr>
            <a:r>
              <a:rPr lang="en-US" sz="2000" dirty="0">
                <a:latin typeface="Arial" charset="0"/>
                <a:ea typeface="ＭＳ Ｐゴシック" charset="0"/>
                <a:cs typeface="Arial" charset="0"/>
              </a:rPr>
              <a:t>Hollingsworth et al. 1986: </a:t>
            </a:r>
          </a:p>
          <a:p>
            <a:pPr marL="63500" lvl="1" indent="0">
              <a:buFontTx/>
              <a:buNone/>
            </a:pPr>
            <a:endParaRPr lang="en-US" sz="900" dirty="0">
              <a:latin typeface="Arial" charset="0"/>
              <a:ea typeface="ＭＳ Ｐゴシック" charset="0"/>
              <a:cs typeface="Arial" charset="0"/>
            </a:endParaRPr>
          </a:p>
          <a:p>
            <a:pPr marL="63500" lvl="1" indent="0">
              <a:buFontTx/>
              <a:buNone/>
            </a:pPr>
            <a:r>
              <a:rPr lang="en-US" sz="2000" dirty="0">
                <a:latin typeface="Arial" charset="0"/>
                <a:ea typeface="ＭＳ Ｐゴシック" charset="0"/>
                <a:cs typeface="Arial" charset="0"/>
              </a:rPr>
              <a:t>The 6-hour global forecasts were used to estimate the observation quality. </a:t>
            </a:r>
          </a:p>
          <a:p>
            <a:pPr marL="63500" lvl="1" indent="0">
              <a:buFontTx/>
              <a:buNone/>
            </a:pPr>
            <a:endParaRPr lang="en-US" sz="900" dirty="0">
              <a:latin typeface="Arial" charset="0"/>
              <a:ea typeface="ＭＳ Ｐゴシック" charset="0"/>
              <a:cs typeface="Arial" charset="0"/>
            </a:endParaRPr>
          </a:p>
          <a:p>
            <a:pPr marL="63500" lvl="1" indent="0">
              <a:buFontTx/>
              <a:buNone/>
            </a:pPr>
            <a:r>
              <a:rPr lang="en-US" sz="2000" dirty="0">
                <a:latin typeface="Arial" charset="0"/>
                <a:ea typeface="ＭＳ Ｐゴシック" charset="0"/>
                <a:cs typeface="Arial" charset="0"/>
              </a:rPr>
              <a:t>The high-resolution, full-physics, rapid-cycling  </a:t>
            </a:r>
            <a:r>
              <a:rPr lang="en-US" sz="2000" dirty="0" err="1">
                <a:latin typeface="Arial" charset="0"/>
                <a:ea typeface="ＭＳ Ｐゴシック" charset="0"/>
                <a:cs typeface="Arial" charset="0"/>
              </a:rPr>
              <a:t>mesoscale</a:t>
            </a:r>
            <a:r>
              <a:rPr lang="en-US" sz="2000" dirty="0">
                <a:latin typeface="Arial" charset="0"/>
                <a:ea typeface="ＭＳ Ｐゴシック" charset="0"/>
                <a:cs typeface="Arial" charset="0"/>
              </a:rPr>
              <a:t> RTFDDA produces reliable, </a:t>
            </a:r>
            <a:r>
              <a:rPr lang="ja-JP" altLang="en-US" sz="2000" dirty="0">
                <a:latin typeface="Arial" charset="0"/>
                <a:ea typeface="ＭＳ Ｐゴシック" charset="0"/>
                <a:cs typeface="Arial" charset="0"/>
              </a:rPr>
              <a:t>“</a:t>
            </a:r>
            <a:r>
              <a:rPr lang="en-US" altLang="ja-JP" sz="2000" dirty="0">
                <a:latin typeface="Arial" charset="0"/>
                <a:ea typeface="ＭＳ Ｐゴシック" charset="0"/>
                <a:cs typeface="Arial" charset="0"/>
              </a:rPr>
              <a:t>spun-up</a:t>
            </a:r>
            <a:r>
              <a:rPr lang="ja-JP" altLang="en-US" sz="2000" dirty="0">
                <a:latin typeface="Arial" charset="0"/>
                <a:ea typeface="ＭＳ Ｐゴシック" charset="0"/>
                <a:cs typeface="Arial" charset="0"/>
              </a:rPr>
              <a:t>”</a:t>
            </a:r>
            <a:r>
              <a:rPr lang="en-US" altLang="ja-JP" sz="2000" dirty="0">
                <a:latin typeface="Arial" charset="0"/>
                <a:ea typeface="ＭＳ Ｐゴシック" charset="0"/>
                <a:cs typeface="Arial" charset="0"/>
              </a:rPr>
              <a:t>, 1 – 6 hour forecasts (</a:t>
            </a:r>
            <a:r>
              <a:rPr lang="en-US" altLang="ja-JP" sz="2000" dirty="0" err="1">
                <a:latin typeface="Arial" charset="0"/>
                <a:ea typeface="ＭＳ Ｐゴシック" charset="0"/>
                <a:cs typeface="Arial" charset="0"/>
              </a:rPr>
              <a:t>nowcasts</a:t>
            </a:r>
            <a:r>
              <a:rPr lang="en-US" altLang="ja-JP" sz="2000" dirty="0">
                <a:latin typeface="Arial" charset="0"/>
                <a:ea typeface="ＭＳ Ｐゴシック" charset="0"/>
                <a:cs typeface="Arial" charset="0"/>
              </a:rPr>
              <a:t>). </a:t>
            </a:r>
          </a:p>
          <a:p>
            <a:pPr marL="63500" lvl="1" indent="0">
              <a:buFontTx/>
              <a:buNone/>
            </a:pPr>
            <a:endParaRPr lang="en-US" sz="900" dirty="0">
              <a:latin typeface="Arial" charset="0"/>
              <a:ea typeface="ＭＳ Ｐゴシック" charset="0"/>
              <a:cs typeface="Arial" charset="0"/>
            </a:endParaRPr>
          </a:p>
          <a:p>
            <a:pPr marL="63500" lvl="1" indent="0">
              <a:buFontTx/>
              <a:buNone/>
            </a:pPr>
            <a:r>
              <a:rPr lang="en-US" sz="2000" dirty="0">
                <a:latin typeface="Arial" charset="0"/>
                <a:ea typeface="ＭＳ Ｐゴシック" charset="0"/>
                <a:cs typeface="Arial" charset="0"/>
              </a:rPr>
              <a:t>These accurate </a:t>
            </a:r>
            <a:r>
              <a:rPr lang="en-US" sz="2000" dirty="0" err="1">
                <a:latin typeface="Arial" charset="0"/>
                <a:ea typeface="ＭＳ Ｐゴシック" charset="0"/>
                <a:cs typeface="Arial" charset="0"/>
              </a:rPr>
              <a:t>nowcasts</a:t>
            </a:r>
            <a:r>
              <a:rPr lang="en-US" sz="2000" dirty="0">
                <a:latin typeface="Arial" charset="0"/>
                <a:ea typeface="ＭＳ Ｐゴシック" charset="0"/>
                <a:cs typeface="Arial" charset="0"/>
              </a:rPr>
              <a:t> provide synthetic 4-D dynamically and physically consistent atmospheric states for examining the observation data quality. </a:t>
            </a:r>
            <a:endParaRPr lang="en-US" sz="2000" dirty="0">
              <a:solidFill>
                <a:schemeClr val="accent2"/>
              </a:solidFill>
              <a:latin typeface="Arial" charset="0"/>
              <a:ea typeface="ＭＳ Ｐゴシック" charset="0"/>
              <a:cs typeface="Arial" charset="0"/>
            </a:endParaRPr>
          </a:p>
        </p:txBody>
      </p:sp>
    </p:spTree>
    <p:extLst>
      <p:ext uri="{BB962C8B-B14F-4D97-AF65-F5344CB8AC3E}">
        <p14:creationId xmlns:p14="http://schemas.microsoft.com/office/powerpoint/2010/main" val="108323888"/>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1028"/>
          <p:cNvSpPr>
            <a:spLocks noGrp="1" noChangeArrowheads="1"/>
          </p:cNvSpPr>
          <p:nvPr>
            <p:ph type="body" idx="1"/>
          </p:nvPr>
        </p:nvSpPr>
        <p:spPr>
          <a:xfrm>
            <a:off x="1143000" y="1447800"/>
            <a:ext cx="7162800" cy="2133600"/>
          </a:xfrm>
        </p:spPr>
        <p:txBody>
          <a:bodyPr/>
          <a:lstStyle/>
          <a:p>
            <a:pPr marL="0" indent="0">
              <a:lnSpc>
                <a:spcPct val="90000"/>
              </a:lnSpc>
              <a:buFontTx/>
              <a:buNone/>
              <a:defRPr/>
            </a:pPr>
            <a:r>
              <a:rPr lang="en-US" sz="2000" b="1" dirty="0">
                <a:solidFill>
                  <a:srgbClr val="000000"/>
                </a:solidFill>
                <a:latin typeface="Arial" charset="0"/>
                <a:ea typeface="ＭＳ Ｐゴシック" charset="0"/>
                <a:cs typeface="Arial" charset="0"/>
              </a:rPr>
              <a:t>Concept</a:t>
            </a:r>
            <a:r>
              <a:rPr lang="en-US" sz="2000" b="1" dirty="0">
                <a:solidFill>
                  <a:srgbClr val="000000"/>
                </a:solidFill>
                <a:latin typeface="Times" charset="0"/>
                <a:ea typeface="ＭＳ Ｐゴシック" charset="0"/>
                <a:cs typeface="ＭＳ Ｐゴシック" charset="0"/>
              </a:rPr>
              <a:t>:</a:t>
            </a:r>
            <a:r>
              <a:rPr lang="en-US" sz="2000" dirty="0">
                <a:solidFill>
                  <a:srgbClr val="000000"/>
                </a:solidFill>
                <a:latin typeface="Times" charset="0"/>
                <a:ea typeface="ＭＳ Ｐゴシック" charset="0"/>
                <a:cs typeface="ＭＳ Ｐゴシック" charset="0"/>
              </a:rPr>
              <a:t>  |</a:t>
            </a:r>
            <a:r>
              <a:rPr lang="en-US" sz="2000" i="1" dirty="0" err="1">
                <a:solidFill>
                  <a:srgbClr val="000000"/>
                </a:solidFill>
                <a:latin typeface="Times" charset="0"/>
                <a:ea typeface="ＭＳ Ｐゴシック" charset="0"/>
                <a:cs typeface="ＭＳ Ｐゴシック" charset="0"/>
              </a:rPr>
              <a:t>A</a:t>
            </a:r>
            <a:r>
              <a:rPr lang="en-US" sz="2000" i="1" baseline="-25000" dirty="0" err="1">
                <a:solidFill>
                  <a:srgbClr val="000000"/>
                </a:solidFill>
                <a:latin typeface="Times" charset="0"/>
                <a:ea typeface="ＭＳ Ｐゴシック" charset="0"/>
                <a:cs typeface="ＭＳ Ｐゴシック" charset="0"/>
              </a:rPr>
              <a:t>obs</a:t>
            </a:r>
            <a:r>
              <a:rPr lang="en-US" sz="2000" i="1" dirty="0">
                <a:solidFill>
                  <a:srgbClr val="000000"/>
                </a:solidFill>
                <a:latin typeface="Times" charset="0"/>
                <a:ea typeface="ＭＳ Ｐゴシック" charset="0"/>
                <a:cs typeface="ＭＳ Ｐゴシック" charset="0"/>
              </a:rPr>
              <a:t> – </a:t>
            </a:r>
            <a:r>
              <a:rPr lang="en-US" sz="2000" i="1" dirty="0" err="1">
                <a:solidFill>
                  <a:srgbClr val="000000"/>
                </a:solidFill>
                <a:latin typeface="Times" charset="0"/>
                <a:ea typeface="ＭＳ Ｐゴシック" charset="0"/>
                <a:cs typeface="ＭＳ Ｐゴシック" charset="0"/>
              </a:rPr>
              <a:t>A</a:t>
            </a:r>
            <a:r>
              <a:rPr lang="en-US" sz="2000" i="1" baseline="-25000" dirty="0" err="1">
                <a:solidFill>
                  <a:srgbClr val="000000"/>
                </a:solidFill>
                <a:latin typeface="Times" charset="0"/>
                <a:ea typeface="ＭＳ Ｐゴシック" charset="0"/>
                <a:cs typeface="ＭＳ Ｐゴシック" charset="0"/>
              </a:rPr>
              <a:t>model</a:t>
            </a:r>
            <a:r>
              <a:rPr lang="en-US" sz="2000" dirty="0">
                <a:solidFill>
                  <a:srgbClr val="000000"/>
                </a:solidFill>
                <a:latin typeface="Times" charset="0"/>
                <a:ea typeface="ＭＳ Ｐゴシック" charset="0"/>
                <a:cs typeface="ＭＳ Ｐゴシック" charset="0"/>
              </a:rPr>
              <a:t>|</a:t>
            </a:r>
          </a:p>
          <a:p>
            <a:pPr>
              <a:lnSpc>
                <a:spcPct val="90000"/>
              </a:lnSpc>
              <a:buFont typeface="Wingdings" charset="0"/>
              <a:buNone/>
              <a:defRPr/>
            </a:pPr>
            <a:r>
              <a:rPr lang="en-US" sz="2000" dirty="0" smtClean="0">
                <a:solidFill>
                  <a:srgbClr val="000000"/>
                </a:solidFill>
                <a:latin typeface="Arial" charset="0"/>
                <a:ea typeface="ＭＳ Ｐゴシック" charset="0"/>
                <a:cs typeface="Arial" charset="0"/>
              </a:rPr>
              <a:t>What is hidden </a:t>
            </a:r>
            <a:r>
              <a:rPr lang="en-US" sz="2000" dirty="0">
                <a:solidFill>
                  <a:srgbClr val="000000"/>
                </a:solidFill>
                <a:latin typeface="Arial" charset="0"/>
                <a:ea typeface="ＭＳ Ｐゴシック" charset="0"/>
                <a:cs typeface="Arial" charset="0"/>
              </a:rPr>
              <a:t>in the model-observations difference?</a:t>
            </a:r>
          </a:p>
          <a:p>
            <a:pPr lvl="1">
              <a:lnSpc>
                <a:spcPct val="90000"/>
              </a:lnSpc>
              <a:defRPr/>
            </a:pPr>
            <a:r>
              <a:rPr lang="en-US" sz="2000" dirty="0">
                <a:solidFill>
                  <a:srgbClr val="000000"/>
                </a:solidFill>
                <a:latin typeface="Arial"/>
                <a:ea typeface="ＭＳ Ｐゴシック" charset="0"/>
                <a:cs typeface="Arial"/>
              </a:rPr>
              <a:t>Forecast (background) error </a:t>
            </a:r>
            <a:r>
              <a:rPr lang="en-US" sz="2000" dirty="0">
                <a:solidFill>
                  <a:srgbClr val="000000"/>
                </a:solidFill>
                <a:latin typeface="Times" charset="0"/>
                <a:ea typeface="ＭＳ Ｐゴシック" charset="0"/>
              </a:rPr>
              <a:t>(</a:t>
            </a:r>
            <a:r>
              <a:rPr lang="en-US" sz="2000" i="1" dirty="0" err="1">
                <a:solidFill>
                  <a:srgbClr val="000000"/>
                </a:solidFill>
                <a:latin typeface="Times" charset="0"/>
                <a:ea typeface="ＭＳ Ｐゴシック" charset="0"/>
              </a:rPr>
              <a:t>E</a:t>
            </a:r>
            <a:r>
              <a:rPr lang="en-US" sz="2000" i="1" baseline="-25000" dirty="0" err="1">
                <a:solidFill>
                  <a:srgbClr val="000000"/>
                </a:solidFill>
                <a:latin typeface="Times" charset="0"/>
                <a:ea typeface="ＭＳ Ｐゴシック" charset="0"/>
              </a:rPr>
              <a:t>m</a:t>
            </a:r>
            <a:r>
              <a:rPr lang="en-US" sz="2000" dirty="0">
                <a:solidFill>
                  <a:srgbClr val="000000"/>
                </a:solidFill>
                <a:latin typeface="Times" charset="0"/>
                <a:ea typeface="ＭＳ Ｐゴシック" charset="0"/>
              </a:rPr>
              <a:t>)</a:t>
            </a:r>
          </a:p>
          <a:p>
            <a:pPr lvl="1">
              <a:lnSpc>
                <a:spcPct val="90000"/>
              </a:lnSpc>
              <a:defRPr/>
            </a:pPr>
            <a:r>
              <a:rPr lang="en-US" sz="2000" dirty="0">
                <a:solidFill>
                  <a:srgbClr val="000000"/>
                </a:solidFill>
                <a:latin typeface="Arial"/>
                <a:ea typeface="ＭＳ Ｐゴシック" charset="0"/>
                <a:cs typeface="Arial"/>
              </a:rPr>
              <a:t>Observation error </a:t>
            </a:r>
            <a:r>
              <a:rPr lang="en-US" sz="2000" dirty="0">
                <a:solidFill>
                  <a:srgbClr val="000000"/>
                </a:solidFill>
                <a:latin typeface="Times" charset="0"/>
                <a:ea typeface="ＭＳ Ｐゴシック" charset="0"/>
              </a:rPr>
              <a:t>(</a:t>
            </a:r>
            <a:r>
              <a:rPr lang="en-US" sz="2000" i="1" dirty="0" err="1">
                <a:solidFill>
                  <a:srgbClr val="000000"/>
                </a:solidFill>
                <a:latin typeface="Times" charset="0"/>
                <a:ea typeface="ＭＳ Ｐゴシック" charset="0"/>
              </a:rPr>
              <a:t>E</a:t>
            </a:r>
            <a:r>
              <a:rPr lang="en-US" sz="2000" i="1" baseline="-25000" dirty="0" err="1">
                <a:solidFill>
                  <a:srgbClr val="000000"/>
                </a:solidFill>
                <a:latin typeface="Times" charset="0"/>
                <a:ea typeface="ＭＳ Ｐゴシック" charset="0"/>
              </a:rPr>
              <a:t>o</a:t>
            </a:r>
            <a:r>
              <a:rPr lang="en-US" sz="2000" dirty="0">
                <a:solidFill>
                  <a:srgbClr val="000000"/>
                </a:solidFill>
                <a:latin typeface="Times" charset="0"/>
                <a:ea typeface="ＭＳ Ｐゴシック" charset="0"/>
              </a:rPr>
              <a:t>)</a:t>
            </a:r>
          </a:p>
          <a:p>
            <a:pPr lvl="1">
              <a:lnSpc>
                <a:spcPct val="90000"/>
              </a:lnSpc>
              <a:defRPr/>
            </a:pPr>
            <a:r>
              <a:rPr lang="en-US" sz="2000" dirty="0">
                <a:solidFill>
                  <a:srgbClr val="000000"/>
                </a:solidFill>
                <a:latin typeface="Arial"/>
                <a:ea typeface="ＭＳ Ｐゴシック" charset="0"/>
                <a:cs typeface="Arial"/>
              </a:rPr>
              <a:t>Representativeness error </a:t>
            </a:r>
            <a:r>
              <a:rPr lang="en-US" sz="2000" dirty="0">
                <a:solidFill>
                  <a:srgbClr val="000000"/>
                </a:solidFill>
                <a:latin typeface="Times" charset="0"/>
                <a:ea typeface="ＭＳ Ｐゴシック" charset="0"/>
              </a:rPr>
              <a:t>(</a:t>
            </a:r>
            <a:r>
              <a:rPr lang="en-US" sz="2000" i="1" dirty="0" err="1">
                <a:solidFill>
                  <a:srgbClr val="000000"/>
                </a:solidFill>
                <a:latin typeface="Times" charset="0"/>
                <a:ea typeface="ＭＳ Ｐゴシック" charset="0"/>
              </a:rPr>
              <a:t>E</a:t>
            </a:r>
            <a:r>
              <a:rPr lang="en-US" sz="2000" i="1" baseline="-25000" dirty="0" err="1">
                <a:solidFill>
                  <a:srgbClr val="000000"/>
                </a:solidFill>
                <a:latin typeface="Times" charset="0"/>
                <a:ea typeface="ＭＳ Ｐゴシック" charset="0"/>
              </a:rPr>
              <a:t>r</a:t>
            </a:r>
            <a:r>
              <a:rPr lang="en-US" sz="2000" dirty="0">
                <a:solidFill>
                  <a:srgbClr val="000000"/>
                </a:solidFill>
                <a:latin typeface="Times" charset="0"/>
                <a:ea typeface="ＭＳ Ｐゴシック" charset="0"/>
              </a:rPr>
              <a:t>)</a:t>
            </a:r>
          </a:p>
          <a:p>
            <a:pPr lvl="1">
              <a:lnSpc>
                <a:spcPct val="90000"/>
              </a:lnSpc>
              <a:defRPr/>
            </a:pPr>
            <a:endParaRPr lang="en-US" sz="2000" dirty="0">
              <a:solidFill>
                <a:srgbClr val="000000"/>
              </a:solidFill>
              <a:latin typeface="Times" charset="0"/>
              <a:ea typeface="ＭＳ Ｐゴシック" charset="0"/>
            </a:endParaRPr>
          </a:p>
        </p:txBody>
      </p:sp>
      <p:sp>
        <p:nvSpPr>
          <p:cNvPr id="108546" name="Rectangle 1030"/>
          <p:cNvSpPr>
            <a:spLocks noChangeArrowheads="1"/>
          </p:cNvSpPr>
          <p:nvPr/>
        </p:nvSpPr>
        <p:spPr bwMode="auto">
          <a:xfrm>
            <a:off x="1219200" y="3581400"/>
            <a:ext cx="7223125" cy="25796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457200" lvl="1" indent="0" eaLnBrk="0" hangingPunct="0">
              <a:spcBef>
                <a:spcPct val="20000"/>
              </a:spcBef>
            </a:pPr>
            <a:r>
              <a:rPr lang="en-US" sz="2000" dirty="0">
                <a:solidFill>
                  <a:srgbClr val="000000"/>
                </a:solidFill>
                <a:cs typeface="Arial" charset="0"/>
              </a:rPr>
              <a:t>If  </a:t>
            </a:r>
            <a:r>
              <a:rPr lang="en-US" sz="2000" i="1" dirty="0" err="1">
                <a:solidFill>
                  <a:srgbClr val="000000"/>
                </a:solidFill>
                <a:latin typeface="Times" charset="0"/>
                <a:cs typeface="Times" charset="0"/>
              </a:rPr>
              <a:t>E</a:t>
            </a:r>
            <a:r>
              <a:rPr lang="en-US" sz="2000" i="1" baseline="-25000" dirty="0" err="1">
                <a:solidFill>
                  <a:srgbClr val="000000"/>
                </a:solidFill>
                <a:latin typeface="Times" charset="0"/>
                <a:cs typeface="Times" charset="0"/>
              </a:rPr>
              <a:t>m</a:t>
            </a:r>
            <a:r>
              <a:rPr lang="en-US" sz="2000" dirty="0">
                <a:solidFill>
                  <a:srgbClr val="000000"/>
                </a:solidFill>
                <a:cs typeface="Arial" charset="0"/>
              </a:rPr>
              <a:t> = 0, </a:t>
            </a:r>
            <a:r>
              <a:rPr lang="en-US" sz="2000" i="1" dirty="0" err="1">
                <a:solidFill>
                  <a:srgbClr val="000000"/>
                </a:solidFill>
                <a:latin typeface="Times" charset="0"/>
                <a:cs typeface="Times" charset="0"/>
              </a:rPr>
              <a:t>E</a:t>
            </a:r>
            <a:r>
              <a:rPr lang="en-US" sz="2000" i="1" baseline="-25000" dirty="0" err="1">
                <a:solidFill>
                  <a:srgbClr val="000000"/>
                </a:solidFill>
                <a:latin typeface="Times" charset="0"/>
                <a:cs typeface="Times" charset="0"/>
              </a:rPr>
              <a:t>o</a:t>
            </a:r>
            <a:r>
              <a:rPr lang="en-US" sz="2000" dirty="0">
                <a:solidFill>
                  <a:srgbClr val="000000"/>
                </a:solidFill>
                <a:cs typeface="Arial" charset="0"/>
              </a:rPr>
              <a:t>= 0 and  </a:t>
            </a:r>
            <a:r>
              <a:rPr lang="en-US" sz="2000" i="1" dirty="0" err="1">
                <a:solidFill>
                  <a:srgbClr val="000000"/>
                </a:solidFill>
                <a:latin typeface="Times" charset="0"/>
                <a:cs typeface="Times" charset="0"/>
              </a:rPr>
              <a:t>E</a:t>
            </a:r>
            <a:r>
              <a:rPr lang="en-US" sz="2000" i="1" baseline="-25000" dirty="0" err="1">
                <a:solidFill>
                  <a:srgbClr val="000000"/>
                </a:solidFill>
                <a:latin typeface="Times" charset="0"/>
                <a:cs typeface="Times" charset="0"/>
              </a:rPr>
              <a:t>r</a:t>
            </a:r>
            <a:r>
              <a:rPr lang="en-US" sz="2000" i="1" dirty="0">
                <a:solidFill>
                  <a:srgbClr val="000000"/>
                </a:solidFill>
                <a:cs typeface="Arial" charset="0"/>
              </a:rPr>
              <a:t> </a:t>
            </a:r>
            <a:r>
              <a:rPr lang="en-US" sz="2000" dirty="0">
                <a:solidFill>
                  <a:srgbClr val="000000"/>
                </a:solidFill>
                <a:cs typeface="Arial" charset="0"/>
              </a:rPr>
              <a:t>= 0:  </a:t>
            </a:r>
            <a:r>
              <a:rPr lang="en-US" sz="2000" dirty="0">
                <a:solidFill>
                  <a:srgbClr val="000000"/>
                </a:solidFill>
                <a:latin typeface="Times" charset="0"/>
                <a:cs typeface="Times" charset="0"/>
              </a:rPr>
              <a:t>|</a:t>
            </a:r>
            <a:r>
              <a:rPr lang="en-US" sz="2000" i="1" dirty="0" err="1">
                <a:solidFill>
                  <a:srgbClr val="000000"/>
                </a:solidFill>
                <a:latin typeface="Times" charset="0"/>
                <a:cs typeface="Times" charset="0"/>
              </a:rPr>
              <a:t>A</a:t>
            </a:r>
            <a:r>
              <a:rPr lang="en-US" sz="2000" i="1" baseline="-25000" dirty="0" err="1">
                <a:solidFill>
                  <a:srgbClr val="000000"/>
                </a:solidFill>
                <a:latin typeface="Times" charset="0"/>
                <a:cs typeface="Times" charset="0"/>
              </a:rPr>
              <a:t>obs</a:t>
            </a:r>
            <a:r>
              <a:rPr lang="en-US" sz="2000" i="1" dirty="0">
                <a:solidFill>
                  <a:srgbClr val="000000"/>
                </a:solidFill>
                <a:latin typeface="Times" charset="0"/>
                <a:cs typeface="Times" charset="0"/>
              </a:rPr>
              <a:t> – </a:t>
            </a:r>
            <a:r>
              <a:rPr lang="en-US" sz="2000" i="1" dirty="0" err="1" smtClean="0">
                <a:solidFill>
                  <a:srgbClr val="000000"/>
                </a:solidFill>
                <a:latin typeface="Times" charset="0"/>
                <a:cs typeface="Times" charset="0"/>
              </a:rPr>
              <a:t>A</a:t>
            </a:r>
            <a:r>
              <a:rPr lang="en-US" sz="2000" i="1" baseline="-25000" dirty="0" err="1" smtClean="0">
                <a:solidFill>
                  <a:srgbClr val="000000"/>
                </a:solidFill>
                <a:latin typeface="Times" charset="0"/>
                <a:cs typeface="Times" charset="0"/>
              </a:rPr>
              <a:t>model</a:t>
            </a:r>
            <a:r>
              <a:rPr lang="en-US" sz="2000" dirty="0" smtClean="0">
                <a:solidFill>
                  <a:srgbClr val="000000"/>
                </a:solidFill>
                <a:latin typeface="Times" charset="0"/>
                <a:cs typeface="Times" charset="0"/>
              </a:rPr>
              <a:t>| = </a:t>
            </a:r>
            <a:r>
              <a:rPr lang="en-US" sz="2000" dirty="0">
                <a:solidFill>
                  <a:srgbClr val="000000"/>
                </a:solidFill>
                <a:latin typeface="Times" charset="0"/>
                <a:cs typeface="Times" charset="0"/>
              </a:rPr>
              <a:t>0</a:t>
            </a:r>
          </a:p>
          <a:p>
            <a:pPr marL="457200" lvl="1" indent="0" eaLnBrk="0" hangingPunct="0">
              <a:spcBef>
                <a:spcPct val="20000"/>
              </a:spcBef>
            </a:pPr>
            <a:r>
              <a:rPr lang="en-US" sz="2000" dirty="0">
                <a:solidFill>
                  <a:srgbClr val="000000"/>
                </a:solidFill>
                <a:cs typeface="Arial" charset="0"/>
              </a:rPr>
              <a:t>If  </a:t>
            </a:r>
            <a:r>
              <a:rPr lang="en-US" sz="2000" i="1" dirty="0" err="1">
                <a:solidFill>
                  <a:srgbClr val="000000"/>
                </a:solidFill>
                <a:latin typeface="Times" charset="0"/>
                <a:cs typeface="Times" charset="0"/>
              </a:rPr>
              <a:t>E</a:t>
            </a:r>
            <a:r>
              <a:rPr lang="en-US" sz="2000" i="1" baseline="-25000" dirty="0" err="1">
                <a:solidFill>
                  <a:srgbClr val="000000"/>
                </a:solidFill>
                <a:latin typeface="Times" charset="0"/>
                <a:cs typeface="Times" charset="0"/>
              </a:rPr>
              <a:t>m</a:t>
            </a:r>
            <a:r>
              <a:rPr lang="en-US" sz="2000" dirty="0">
                <a:solidFill>
                  <a:srgbClr val="000000"/>
                </a:solidFill>
                <a:cs typeface="Arial" charset="0"/>
              </a:rPr>
              <a:t> = 0 and </a:t>
            </a:r>
            <a:r>
              <a:rPr lang="en-US" sz="2000" i="1" dirty="0" err="1">
                <a:solidFill>
                  <a:srgbClr val="000000"/>
                </a:solidFill>
                <a:latin typeface="Times" charset="0"/>
                <a:cs typeface="Times" charset="0"/>
              </a:rPr>
              <a:t>E</a:t>
            </a:r>
            <a:r>
              <a:rPr lang="en-US" sz="2000" i="1" baseline="-25000" dirty="0" err="1">
                <a:solidFill>
                  <a:srgbClr val="000000"/>
                </a:solidFill>
                <a:latin typeface="Times" charset="0"/>
                <a:cs typeface="Times" charset="0"/>
              </a:rPr>
              <a:t>o</a:t>
            </a:r>
            <a:r>
              <a:rPr lang="en-US" sz="2000" dirty="0">
                <a:solidFill>
                  <a:srgbClr val="000000"/>
                </a:solidFill>
                <a:cs typeface="Arial" charset="0"/>
              </a:rPr>
              <a:t>= 0</a:t>
            </a:r>
            <a:r>
              <a:rPr lang="en-US" sz="2000" dirty="0">
                <a:solidFill>
                  <a:srgbClr val="000000"/>
                </a:solidFill>
                <a:latin typeface="Times" charset="0"/>
                <a:cs typeface="Times" charset="0"/>
              </a:rPr>
              <a:t>:  |</a:t>
            </a:r>
            <a:r>
              <a:rPr lang="en-US" sz="2000" i="1" dirty="0" err="1">
                <a:solidFill>
                  <a:srgbClr val="000000"/>
                </a:solidFill>
                <a:latin typeface="Times" charset="0"/>
                <a:cs typeface="Times" charset="0"/>
              </a:rPr>
              <a:t>A</a:t>
            </a:r>
            <a:r>
              <a:rPr lang="en-US" sz="2000" i="1" baseline="-25000" dirty="0" err="1">
                <a:solidFill>
                  <a:srgbClr val="000000"/>
                </a:solidFill>
                <a:latin typeface="Times" charset="0"/>
                <a:cs typeface="Times" charset="0"/>
              </a:rPr>
              <a:t>obs</a:t>
            </a:r>
            <a:r>
              <a:rPr lang="en-US" sz="2000" i="1" dirty="0">
                <a:solidFill>
                  <a:srgbClr val="000000"/>
                </a:solidFill>
                <a:latin typeface="Times" charset="0"/>
                <a:cs typeface="Times" charset="0"/>
              </a:rPr>
              <a:t> – </a:t>
            </a:r>
            <a:r>
              <a:rPr lang="en-US" sz="2000" i="1" dirty="0" err="1">
                <a:solidFill>
                  <a:srgbClr val="000000"/>
                </a:solidFill>
                <a:latin typeface="Times" charset="0"/>
                <a:cs typeface="Times" charset="0"/>
              </a:rPr>
              <a:t>A</a:t>
            </a:r>
            <a:r>
              <a:rPr lang="en-US" sz="2000" i="1" baseline="-25000" dirty="0" err="1">
                <a:solidFill>
                  <a:srgbClr val="000000"/>
                </a:solidFill>
                <a:latin typeface="Times" charset="0"/>
                <a:cs typeface="Times" charset="0"/>
              </a:rPr>
              <a:t>model</a:t>
            </a:r>
            <a:r>
              <a:rPr lang="en-US" sz="2000" dirty="0">
                <a:solidFill>
                  <a:srgbClr val="000000"/>
                </a:solidFill>
                <a:latin typeface="Times" charset="0"/>
                <a:cs typeface="Times" charset="0"/>
              </a:rPr>
              <a:t>| =</a:t>
            </a:r>
            <a:r>
              <a:rPr lang="en-US" sz="2000" dirty="0">
                <a:solidFill>
                  <a:srgbClr val="000000"/>
                </a:solidFill>
                <a:latin typeface="Times" charset="0"/>
                <a:cs typeface="Times" charset="0"/>
                <a:sym typeface="Wingdings" charset="0"/>
              </a:rPr>
              <a:t> </a:t>
            </a:r>
            <a:r>
              <a:rPr lang="en-US" sz="2000" i="1" dirty="0" err="1">
                <a:solidFill>
                  <a:srgbClr val="000000"/>
                </a:solidFill>
                <a:latin typeface="Times" charset="0"/>
                <a:cs typeface="Times" charset="0"/>
              </a:rPr>
              <a:t>E</a:t>
            </a:r>
            <a:r>
              <a:rPr lang="en-US" sz="2000" i="1" baseline="-25000" dirty="0" err="1">
                <a:solidFill>
                  <a:srgbClr val="000000"/>
                </a:solidFill>
                <a:latin typeface="Times" charset="0"/>
                <a:cs typeface="Times" charset="0"/>
              </a:rPr>
              <a:t>r</a:t>
            </a:r>
            <a:r>
              <a:rPr lang="en-US" sz="2000" i="1" dirty="0">
                <a:solidFill>
                  <a:srgbClr val="000000"/>
                </a:solidFill>
                <a:cs typeface="Arial" charset="0"/>
              </a:rPr>
              <a:t> </a:t>
            </a:r>
            <a:endParaRPr lang="en-US" sz="2000" dirty="0">
              <a:solidFill>
                <a:srgbClr val="000000"/>
              </a:solidFill>
              <a:latin typeface="Times" charset="0"/>
              <a:cs typeface="Times" charset="0"/>
            </a:endParaRPr>
          </a:p>
          <a:p>
            <a:pPr marL="457200" lvl="1" indent="0" eaLnBrk="0" hangingPunct="0">
              <a:spcBef>
                <a:spcPct val="20000"/>
              </a:spcBef>
            </a:pPr>
            <a:r>
              <a:rPr lang="en-US" sz="2000" dirty="0">
                <a:solidFill>
                  <a:srgbClr val="000000"/>
                </a:solidFill>
                <a:cs typeface="Arial" charset="0"/>
              </a:rPr>
              <a:t>If  </a:t>
            </a:r>
            <a:r>
              <a:rPr lang="en-US" sz="2000" i="1" dirty="0" err="1">
                <a:solidFill>
                  <a:srgbClr val="000000"/>
                </a:solidFill>
                <a:latin typeface="Times" charset="0"/>
                <a:cs typeface="Times" charset="0"/>
              </a:rPr>
              <a:t>E</a:t>
            </a:r>
            <a:r>
              <a:rPr lang="en-US" sz="2000" i="1" baseline="-25000" dirty="0" err="1">
                <a:solidFill>
                  <a:srgbClr val="000000"/>
                </a:solidFill>
                <a:latin typeface="Times" charset="0"/>
                <a:cs typeface="Times" charset="0"/>
              </a:rPr>
              <a:t>m</a:t>
            </a:r>
            <a:r>
              <a:rPr lang="en-US" sz="2000" dirty="0">
                <a:solidFill>
                  <a:srgbClr val="000000"/>
                </a:solidFill>
                <a:cs typeface="Arial" charset="0"/>
              </a:rPr>
              <a:t> = 0</a:t>
            </a:r>
            <a:r>
              <a:rPr lang="en-US" sz="2000" dirty="0">
                <a:solidFill>
                  <a:srgbClr val="000000"/>
                </a:solidFill>
                <a:latin typeface="Times" charset="0"/>
                <a:cs typeface="Times" charset="0"/>
              </a:rPr>
              <a:t>:     |</a:t>
            </a:r>
            <a:r>
              <a:rPr lang="en-US" sz="2000" i="1" dirty="0" err="1">
                <a:solidFill>
                  <a:srgbClr val="000000"/>
                </a:solidFill>
                <a:latin typeface="Times" charset="0"/>
                <a:cs typeface="Times" charset="0"/>
              </a:rPr>
              <a:t>A</a:t>
            </a:r>
            <a:r>
              <a:rPr lang="en-US" sz="2000" i="1" baseline="-25000" dirty="0" err="1">
                <a:solidFill>
                  <a:srgbClr val="000000"/>
                </a:solidFill>
                <a:latin typeface="Times" charset="0"/>
                <a:cs typeface="Times" charset="0"/>
              </a:rPr>
              <a:t>obs</a:t>
            </a:r>
            <a:r>
              <a:rPr lang="en-US" sz="2000" i="1" dirty="0">
                <a:solidFill>
                  <a:srgbClr val="000000"/>
                </a:solidFill>
                <a:latin typeface="Times" charset="0"/>
                <a:cs typeface="Times" charset="0"/>
              </a:rPr>
              <a:t> – </a:t>
            </a:r>
            <a:r>
              <a:rPr lang="en-US" sz="2000" i="1" dirty="0" err="1">
                <a:solidFill>
                  <a:srgbClr val="000000"/>
                </a:solidFill>
                <a:latin typeface="Times" charset="0"/>
                <a:cs typeface="Times" charset="0"/>
              </a:rPr>
              <a:t>A</a:t>
            </a:r>
            <a:r>
              <a:rPr lang="en-US" sz="2000" i="1" baseline="-25000" dirty="0" err="1">
                <a:solidFill>
                  <a:srgbClr val="000000"/>
                </a:solidFill>
                <a:latin typeface="Times" charset="0"/>
                <a:cs typeface="Times" charset="0"/>
              </a:rPr>
              <a:t>model</a:t>
            </a:r>
            <a:r>
              <a:rPr lang="en-US" sz="2000" dirty="0">
                <a:solidFill>
                  <a:srgbClr val="000000"/>
                </a:solidFill>
                <a:latin typeface="Times" charset="0"/>
                <a:cs typeface="Times" charset="0"/>
              </a:rPr>
              <a:t>| </a:t>
            </a:r>
            <a:r>
              <a:rPr lang="en-US" sz="2000" dirty="0">
                <a:solidFill>
                  <a:srgbClr val="000000"/>
                </a:solidFill>
                <a:latin typeface="Times" charset="0"/>
                <a:cs typeface="Times" charset="0"/>
                <a:sym typeface="Wingdings" charset="0"/>
              </a:rPr>
              <a:t> </a:t>
            </a:r>
            <a:r>
              <a:rPr lang="en-US" sz="2000" i="1" dirty="0" err="1">
                <a:solidFill>
                  <a:srgbClr val="000000"/>
                </a:solidFill>
                <a:latin typeface="Times" charset="0"/>
                <a:cs typeface="Times" charset="0"/>
              </a:rPr>
              <a:t>E</a:t>
            </a:r>
            <a:r>
              <a:rPr lang="en-US" sz="2000" i="1" baseline="-25000" dirty="0" err="1">
                <a:solidFill>
                  <a:srgbClr val="000000"/>
                </a:solidFill>
                <a:latin typeface="Times" charset="0"/>
                <a:cs typeface="Times" charset="0"/>
              </a:rPr>
              <a:t>o</a:t>
            </a:r>
            <a:r>
              <a:rPr lang="en-US" sz="2000" dirty="0">
                <a:solidFill>
                  <a:srgbClr val="000000"/>
                </a:solidFill>
                <a:latin typeface="Times" charset="0"/>
                <a:cs typeface="Times" charset="0"/>
                <a:sym typeface="Wingdings" charset="0"/>
              </a:rPr>
              <a:t>+ </a:t>
            </a:r>
            <a:r>
              <a:rPr lang="en-US" sz="2000" i="1" dirty="0" err="1">
                <a:solidFill>
                  <a:srgbClr val="000000"/>
                </a:solidFill>
                <a:latin typeface="Times" charset="0"/>
                <a:cs typeface="Times" charset="0"/>
              </a:rPr>
              <a:t>E</a:t>
            </a:r>
            <a:r>
              <a:rPr lang="en-US" sz="2000" i="1" baseline="-25000" dirty="0" err="1">
                <a:solidFill>
                  <a:srgbClr val="000000"/>
                </a:solidFill>
                <a:latin typeface="Times" charset="0"/>
                <a:cs typeface="Times" charset="0"/>
              </a:rPr>
              <a:t>r</a:t>
            </a:r>
            <a:r>
              <a:rPr lang="en-US" sz="2000" i="1" dirty="0">
                <a:solidFill>
                  <a:srgbClr val="000000"/>
                </a:solidFill>
                <a:cs typeface="Arial" charset="0"/>
              </a:rPr>
              <a:t> </a:t>
            </a:r>
            <a:endParaRPr lang="en-US" sz="2000" dirty="0">
              <a:solidFill>
                <a:srgbClr val="000000"/>
              </a:solidFill>
              <a:latin typeface="Times" charset="0"/>
              <a:cs typeface="Times" charset="0"/>
              <a:sym typeface="Wingdings" charset="0"/>
            </a:endParaRPr>
          </a:p>
          <a:p>
            <a:pPr eaLnBrk="0" hangingPunct="0">
              <a:lnSpc>
                <a:spcPct val="90000"/>
              </a:lnSpc>
              <a:spcBef>
                <a:spcPct val="20000"/>
              </a:spcBef>
            </a:pPr>
            <a:endParaRPr lang="en-US" sz="2000" dirty="0">
              <a:solidFill>
                <a:srgbClr val="000000"/>
              </a:solidFill>
              <a:cs typeface="Arial" charset="0"/>
            </a:endParaRPr>
          </a:p>
          <a:p>
            <a:pPr eaLnBrk="0" hangingPunct="0">
              <a:lnSpc>
                <a:spcPct val="90000"/>
              </a:lnSpc>
              <a:spcBef>
                <a:spcPct val="20000"/>
              </a:spcBef>
            </a:pPr>
            <a:r>
              <a:rPr lang="en-US" sz="2000" dirty="0">
                <a:solidFill>
                  <a:srgbClr val="000000"/>
                </a:solidFill>
                <a:cs typeface="Arial" charset="0"/>
              </a:rPr>
              <a:t>In the real world, </a:t>
            </a:r>
            <a:r>
              <a:rPr lang="en-US" sz="2000" i="1" dirty="0" err="1">
                <a:solidFill>
                  <a:srgbClr val="000000"/>
                </a:solidFill>
                <a:latin typeface="Times" charset="0"/>
                <a:cs typeface="Times" charset="0"/>
              </a:rPr>
              <a:t>E</a:t>
            </a:r>
            <a:r>
              <a:rPr lang="en-US" sz="2000" i="1" baseline="-25000" dirty="0" err="1">
                <a:solidFill>
                  <a:srgbClr val="000000"/>
                </a:solidFill>
                <a:latin typeface="Times" charset="0"/>
                <a:cs typeface="Times" charset="0"/>
              </a:rPr>
              <a:t>m</a:t>
            </a:r>
            <a:r>
              <a:rPr lang="en-US" sz="2000" dirty="0">
                <a:solidFill>
                  <a:srgbClr val="000000"/>
                </a:solidFill>
                <a:cs typeface="Arial" charset="0"/>
              </a:rPr>
              <a:t> </a:t>
            </a:r>
            <a:r>
              <a:rPr lang="en-US" sz="2000" dirty="0">
                <a:solidFill>
                  <a:srgbClr val="000000"/>
                </a:solidFill>
                <a:latin typeface="Times" charset="0"/>
                <a:cs typeface="Times" charset="0"/>
              </a:rPr>
              <a:t>, </a:t>
            </a:r>
            <a:r>
              <a:rPr lang="en-US" sz="2000" i="1" dirty="0" err="1">
                <a:solidFill>
                  <a:srgbClr val="000000"/>
                </a:solidFill>
                <a:latin typeface="Times" charset="0"/>
                <a:cs typeface="Times" charset="0"/>
              </a:rPr>
              <a:t>E</a:t>
            </a:r>
            <a:r>
              <a:rPr lang="en-US" sz="2000" i="1" baseline="-25000" dirty="0" err="1">
                <a:solidFill>
                  <a:srgbClr val="000000"/>
                </a:solidFill>
                <a:latin typeface="Times" charset="0"/>
                <a:cs typeface="Times" charset="0"/>
              </a:rPr>
              <a:t>o</a:t>
            </a:r>
            <a:r>
              <a:rPr lang="en-US" sz="2000" dirty="0">
                <a:solidFill>
                  <a:srgbClr val="000000"/>
                </a:solidFill>
                <a:latin typeface="Times" charset="0"/>
                <a:cs typeface="Times" charset="0"/>
              </a:rPr>
              <a:t> </a:t>
            </a:r>
            <a:r>
              <a:rPr lang="en-US" sz="2000" dirty="0">
                <a:solidFill>
                  <a:srgbClr val="000000"/>
                </a:solidFill>
                <a:cs typeface="Arial" charset="0"/>
              </a:rPr>
              <a:t>and  </a:t>
            </a:r>
            <a:r>
              <a:rPr lang="en-US" sz="2000" i="1" dirty="0" err="1">
                <a:solidFill>
                  <a:srgbClr val="000000"/>
                </a:solidFill>
                <a:latin typeface="Times" charset="0"/>
                <a:cs typeface="Times" charset="0"/>
              </a:rPr>
              <a:t>E</a:t>
            </a:r>
            <a:r>
              <a:rPr lang="en-US" sz="2000" i="1" baseline="-25000" dirty="0" err="1">
                <a:solidFill>
                  <a:srgbClr val="000000"/>
                </a:solidFill>
                <a:latin typeface="Times" charset="0"/>
                <a:cs typeface="Times" charset="0"/>
              </a:rPr>
              <a:t>r</a:t>
            </a:r>
            <a:r>
              <a:rPr lang="en-US" sz="2000" i="1" dirty="0">
                <a:solidFill>
                  <a:srgbClr val="000000"/>
                </a:solidFill>
                <a:cs typeface="Arial" charset="0"/>
              </a:rPr>
              <a:t> </a:t>
            </a:r>
            <a:r>
              <a:rPr lang="en-US" sz="2000" dirty="0">
                <a:solidFill>
                  <a:srgbClr val="000000"/>
                </a:solidFill>
                <a:cs typeface="Arial" charset="0"/>
              </a:rPr>
              <a:t>co-exist</a:t>
            </a:r>
          </a:p>
          <a:p>
            <a:pPr eaLnBrk="0" hangingPunct="0">
              <a:lnSpc>
                <a:spcPct val="90000"/>
              </a:lnSpc>
              <a:spcBef>
                <a:spcPct val="20000"/>
              </a:spcBef>
            </a:pPr>
            <a:r>
              <a:rPr lang="en-US" sz="2000" dirty="0">
                <a:solidFill>
                  <a:srgbClr val="000000"/>
                </a:solidFill>
                <a:cs typeface="Arial" charset="0"/>
              </a:rPr>
              <a:t>For </a:t>
            </a:r>
            <a:r>
              <a:rPr lang="en-US" sz="2000" dirty="0" smtClean="0">
                <a:solidFill>
                  <a:srgbClr val="000000"/>
                </a:solidFill>
                <a:cs typeface="Arial" charset="0"/>
              </a:rPr>
              <a:t>assimilation</a:t>
            </a:r>
            <a:r>
              <a:rPr lang="en-US" sz="2000" dirty="0">
                <a:solidFill>
                  <a:srgbClr val="000000"/>
                </a:solidFill>
                <a:cs typeface="Arial" charset="0"/>
              </a:rPr>
              <a:t>, we do not separate </a:t>
            </a:r>
            <a:r>
              <a:rPr lang="en-US" sz="2000" i="1" dirty="0" err="1">
                <a:solidFill>
                  <a:srgbClr val="000000"/>
                </a:solidFill>
                <a:latin typeface="Times" charset="0"/>
                <a:cs typeface="Times" charset="0"/>
              </a:rPr>
              <a:t>E</a:t>
            </a:r>
            <a:r>
              <a:rPr lang="en-US" sz="2000" i="1" baseline="-25000" dirty="0" err="1">
                <a:solidFill>
                  <a:srgbClr val="000000"/>
                </a:solidFill>
                <a:latin typeface="Times" charset="0"/>
                <a:cs typeface="Times" charset="0"/>
              </a:rPr>
              <a:t>o</a:t>
            </a:r>
            <a:r>
              <a:rPr lang="en-US" sz="2000" dirty="0" err="1">
                <a:solidFill>
                  <a:srgbClr val="000000"/>
                </a:solidFill>
                <a:cs typeface="Arial" charset="0"/>
              </a:rPr>
              <a:t>and</a:t>
            </a:r>
            <a:r>
              <a:rPr lang="en-US" sz="2000" dirty="0">
                <a:solidFill>
                  <a:srgbClr val="000000"/>
                </a:solidFill>
                <a:cs typeface="Arial" charset="0"/>
              </a:rPr>
              <a:t> </a:t>
            </a:r>
            <a:r>
              <a:rPr lang="en-US" sz="2000" i="1" dirty="0" err="1">
                <a:solidFill>
                  <a:srgbClr val="000000"/>
                </a:solidFill>
                <a:latin typeface="Times" charset="0"/>
                <a:cs typeface="Times" charset="0"/>
              </a:rPr>
              <a:t>E</a:t>
            </a:r>
            <a:r>
              <a:rPr lang="en-US" sz="2000" i="1" baseline="-25000" dirty="0" err="1">
                <a:solidFill>
                  <a:srgbClr val="000000"/>
                </a:solidFill>
                <a:latin typeface="Times" charset="0"/>
                <a:cs typeface="Times" charset="0"/>
              </a:rPr>
              <a:t>r</a:t>
            </a:r>
            <a:r>
              <a:rPr lang="en-US" sz="2000" i="1" dirty="0">
                <a:solidFill>
                  <a:srgbClr val="000000"/>
                </a:solidFill>
                <a:cs typeface="Arial" charset="0"/>
              </a:rPr>
              <a:t> </a:t>
            </a:r>
          </a:p>
          <a:p>
            <a:pPr eaLnBrk="0" hangingPunct="0">
              <a:lnSpc>
                <a:spcPct val="90000"/>
              </a:lnSpc>
              <a:spcBef>
                <a:spcPct val="20000"/>
              </a:spcBef>
            </a:pPr>
            <a:r>
              <a:rPr lang="en-US" sz="2000" dirty="0">
                <a:solidFill>
                  <a:srgbClr val="000000"/>
                </a:solidFill>
                <a:cs typeface="Arial" charset="0"/>
              </a:rPr>
              <a:t>For data QC purposes, we need define </a:t>
            </a:r>
            <a:r>
              <a:rPr lang="en-US" sz="2000" i="1" dirty="0" err="1">
                <a:solidFill>
                  <a:srgbClr val="000000"/>
                </a:solidFill>
                <a:latin typeface="Times" charset="0"/>
                <a:cs typeface="Times" charset="0"/>
              </a:rPr>
              <a:t>E</a:t>
            </a:r>
            <a:r>
              <a:rPr lang="en-US" sz="2000" i="1" baseline="-25000" dirty="0" err="1">
                <a:solidFill>
                  <a:srgbClr val="000000"/>
                </a:solidFill>
                <a:latin typeface="Times" charset="0"/>
                <a:cs typeface="Times" charset="0"/>
              </a:rPr>
              <a:t>o</a:t>
            </a:r>
            <a:endParaRPr lang="en-US" sz="2000" dirty="0">
              <a:solidFill>
                <a:srgbClr val="000000"/>
              </a:solidFill>
              <a:cs typeface="Arial" charset="0"/>
            </a:endParaRPr>
          </a:p>
        </p:txBody>
      </p:sp>
      <p:sp>
        <p:nvSpPr>
          <p:cNvPr id="108547" name="Rectangle 1026"/>
          <p:cNvSpPr>
            <a:spLocks noGrp="1" noChangeArrowheads="1"/>
          </p:cNvSpPr>
          <p:nvPr>
            <p:ph type="title"/>
          </p:nvPr>
        </p:nvSpPr>
        <p:spPr>
          <a:xfrm>
            <a:off x="533400" y="304800"/>
            <a:ext cx="8229600" cy="838200"/>
          </a:xfrm>
        </p:spPr>
        <p:txBody>
          <a:bodyPr/>
          <a:lstStyle/>
          <a:p>
            <a:pPr>
              <a:spcAft>
                <a:spcPts val="3000"/>
              </a:spcAft>
            </a:pPr>
            <a:r>
              <a:rPr lang="en-US" sz="2800" dirty="0">
                <a:solidFill>
                  <a:srgbClr val="000000"/>
                </a:solidFill>
                <a:latin typeface="Arial" charset="0"/>
                <a:ea typeface="ＭＳ Ｐゴシック" charset="0"/>
                <a:cs typeface="Arial" charset="0"/>
              </a:rPr>
              <a:t>Design of the Data QC Scheme</a:t>
            </a:r>
            <a:br>
              <a:rPr lang="en-US" sz="2800" dirty="0">
                <a:solidFill>
                  <a:srgbClr val="000000"/>
                </a:solidFill>
                <a:latin typeface="Arial" charset="0"/>
                <a:ea typeface="ＭＳ Ｐゴシック" charset="0"/>
                <a:cs typeface="Arial" charset="0"/>
              </a:rPr>
            </a:br>
            <a:r>
              <a:rPr lang="en-US" sz="2800" dirty="0" smtClean="0">
                <a:solidFill>
                  <a:srgbClr val="000000"/>
                </a:solidFill>
                <a:latin typeface="Arial" charset="0"/>
                <a:ea typeface="ＭＳ Ｐゴシック" charset="0"/>
                <a:cs typeface="Arial" charset="0"/>
              </a:rPr>
              <a:t> (</a:t>
            </a:r>
            <a:r>
              <a:rPr lang="en-US" sz="2800" dirty="0" err="1">
                <a:solidFill>
                  <a:srgbClr val="000000"/>
                </a:solidFill>
                <a:latin typeface="Arial" charset="0"/>
                <a:ea typeface="ＭＳ Ｐゴシック" charset="0"/>
                <a:cs typeface="Arial" charset="0"/>
              </a:rPr>
              <a:t>Obs</a:t>
            </a:r>
            <a:r>
              <a:rPr lang="en-US" sz="2800" dirty="0">
                <a:solidFill>
                  <a:srgbClr val="000000"/>
                </a:solidFill>
                <a:latin typeface="Arial" charset="0"/>
                <a:ea typeface="ＭＳ Ｐゴシック" charset="0"/>
                <a:cs typeface="Arial" charset="0"/>
              </a:rPr>
              <a:t> – Model) Contains the Error Info</a:t>
            </a:r>
          </a:p>
        </p:txBody>
      </p:sp>
    </p:spTree>
    <p:extLst>
      <p:ext uri="{BB962C8B-B14F-4D97-AF65-F5344CB8AC3E}">
        <p14:creationId xmlns:p14="http://schemas.microsoft.com/office/powerpoint/2010/main" val="1838064392"/>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4"/>
          <p:cNvSpPr>
            <a:spLocks noGrp="1" noChangeArrowheads="1"/>
          </p:cNvSpPr>
          <p:nvPr>
            <p:ph type="body" idx="1"/>
          </p:nvPr>
        </p:nvSpPr>
        <p:spPr>
          <a:xfrm>
            <a:off x="1132840" y="1320800"/>
            <a:ext cx="6934200" cy="1524000"/>
          </a:xfrm>
        </p:spPr>
        <p:txBody>
          <a:bodyPr/>
          <a:lstStyle/>
          <a:p>
            <a:pPr marL="0" indent="0">
              <a:buFont typeface="Wingdings" charset="0"/>
              <a:buNone/>
            </a:pPr>
            <a:r>
              <a:rPr lang="en-US" sz="2400" dirty="0">
                <a:solidFill>
                  <a:srgbClr val="000000"/>
                </a:solidFill>
                <a:latin typeface="Arial" charset="0"/>
                <a:ea typeface="ＭＳ Ｐゴシック" charset="0"/>
                <a:cs typeface="Arial" charset="0"/>
              </a:rPr>
              <a:t>By using statistical model forecast error (</a:t>
            </a:r>
            <a:r>
              <a:rPr lang="en-US" sz="2400" i="1" dirty="0">
                <a:solidFill>
                  <a:srgbClr val="000000"/>
                </a:solidFill>
                <a:latin typeface="Symbol" charset="0"/>
                <a:ea typeface="ＭＳ Ｐゴシック" charset="0"/>
                <a:cs typeface="ＭＳ Ｐゴシック" charset="0"/>
              </a:rPr>
              <a:t>s</a:t>
            </a:r>
            <a:r>
              <a:rPr lang="en-US" sz="2400" dirty="0">
                <a:solidFill>
                  <a:srgbClr val="000000"/>
                </a:solidFill>
                <a:latin typeface="Arial" charset="0"/>
                <a:ea typeface="ＭＳ Ｐゴシック" charset="0"/>
                <a:cs typeface="Arial" charset="0"/>
              </a:rPr>
              <a:t>) to approximate the forecast error (</a:t>
            </a:r>
            <a:r>
              <a:rPr lang="en-US" sz="2400" i="1" dirty="0">
                <a:solidFill>
                  <a:srgbClr val="000000"/>
                </a:solidFill>
                <a:latin typeface="Symbol" charset="0"/>
                <a:ea typeface="ＭＳ Ｐゴシック" charset="0"/>
                <a:cs typeface="ＭＳ Ｐゴシック" charset="0"/>
              </a:rPr>
              <a:t>s</a:t>
            </a:r>
            <a:r>
              <a:rPr lang="en-US" sz="2400" i="1" dirty="0">
                <a:solidFill>
                  <a:srgbClr val="000000"/>
                </a:solidFill>
                <a:latin typeface="Times" charset="0"/>
                <a:ea typeface="ＭＳ Ｐゴシック" charset="0"/>
                <a:cs typeface="ＭＳ Ｐゴシック" charset="0"/>
              </a:rPr>
              <a:t> </a:t>
            </a:r>
            <a:r>
              <a:rPr lang="en-US" sz="2400" i="1" dirty="0" smtClean="0">
                <a:solidFill>
                  <a:srgbClr val="000000"/>
                </a:solidFill>
                <a:latin typeface="Times" charset="0"/>
                <a:ea typeface="ＭＳ Ｐゴシック" charset="0"/>
                <a:cs typeface="ＭＳ Ｐゴシック" charset="0"/>
              </a:rPr>
              <a:t>≈ </a:t>
            </a:r>
            <a:r>
              <a:rPr lang="en-US" sz="2400" i="1" dirty="0" err="1">
                <a:solidFill>
                  <a:srgbClr val="000000"/>
                </a:solidFill>
                <a:latin typeface="Times" charset="0"/>
                <a:ea typeface="ＭＳ Ｐゴシック" charset="0"/>
                <a:cs typeface="ＭＳ Ｐゴシック" charset="0"/>
              </a:rPr>
              <a:t>E</a:t>
            </a:r>
            <a:r>
              <a:rPr lang="en-US" sz="2400" i="1" baseline="-25000" dirty="0" err="1">
                <a:solidFill>
                  <a:srgbClr val="000000"/>
                </a:solidFill>
                <a:latin typeface="Times" charset="0"/>
                <a:ea typeface="ＭＳ Ｐゴシック" charset="0"/>
                <a:cs typeface="ＭＳ Ｐゴシック" charset="0"/>
              </a:rPr>
              <a:t>m</a:t>
            </a:r>
            <a:r>
              <a:rPr lang="en-US" sz="2400" dirty="0">
                <a:solidFill>
                  <a:srgbClr val="000000"/>
                </a:solidFill>
                <a:latin typeface="Times" charset="0"/>
                <a:ea typeface="ＭＳ Ｐゴシック" charset="0"/>
                <a:cs typeface="ＭＳ Ｐゴシック" charset="0"/>
              </a:rPr>
              <a:t>), we can estimate and grade the (</a:t>
            </a:r>
            <a:r>
              <a:rPr lang="en-US" sz="2400" i="1" dirty="0" err="1">
                <a:solidFill>
                  <a:srgbClr val="000000"/>
                </a:solidFill>
                <a:latin typeface="Times" charset="0"/>
                <a:ea typeface="ＭＳ Ｐゴシック" charset="0"/>
                <a:cs typeface="ＭＳ Ｐゴシック" charset="0"/>
              </a:rPr>
              <a:t>E</a:t>
            </a:r>
            <a:r>
              <a:rPr lang="en-US" sz="2400" i="1" baseline="-25000" dirty="0" err="1">
                <a:solidFill>
                  <a:srgbClr val="000000"/>
                </a:solidFill>
                <a:latin typeface="Times" charset="0"/>
                <a:ea typeface="ＭＳ Ｐゴシック" charset="0"/>
                <a:cs typeface="ＭＳ Ｐゴシック" charset="0"/>
              </a:rPr>
              <a:t>o</a:t>
            </a:r>
            <a:r>
              <a:rPr lang="en-US" sz="2400" i="1" dirty="0">
                <a:solidFill>
                  <a:srgbClr val="000000"/>
                </a:solidFill>
                <a:latin typeface="Times" charset="0"/>
                <a:ea typeface="ＭＳ Ｐゴシック" charset="0"/>
                <a:cs typeface="ＭＳ Ｐゴシック" charset="0"/>
              </a:rPr>
              <a:t> + </a:t>
            </a:r>
            <a:r>
              <a:rPr lang="en-US" sz="2400" i="1" dirty="0" err="1">
                <a:solidFill>
                  <a:srgbClr val="000000"/>
                </a:solidFill>
                <a:latin typeface="Times" charset="0"/>
                <a:ea typeface="ＭＳ Ｐゴシック" charset="0"/>
                <a:cs typeface="ＭＳ Ｐゴシック" charset="0"/>
              </a:rPr>
              <a:t>E</a:t>
            </a:r>
            <a:r>
              <a:rPr lang="en-US" sz="2400" i="1" baseline="-25000" dirty="0" err="1">
                <a:solidFill>
                  <a:srgbClr val="000000"/>
                </a:solidFill>
                <a:latin typeface="Times" charset="0"/>
                <a:ea typeface="ＭＳ Ｐゴシック" charset="0"/>
                <a:cs typeface="ＭＳ Ｐゴシック" charset="0"/>
              </a:rPr>
              <a:t>r</a:t>
            </a:r>
            <a:r>
              <a:rPr lang="en-US" sz="2400" dirty="0">
                <a:solidFill>
                  <a:srgbClr val="000000"/>
                </a:solidFill>
                <a:latin typeface="Arial" charset="0"/>
                <a:ea typeface="ＭＳ Ｐゴシック" charset="0"/>
                <a:cs typeface="Arial" charset="0"/>
              </a:rPr>
              <a:t>) of (each) individual observation based on </a:t>
            </a:r>
            <a:r>
              <a:rPr lang="en-US" sz="2000" dirty="0">
                <a:solidFill>
                  <a:srgbClr val="000000"/>
                </a:solidFill>
                <a:latin typeface="Arial" charset="0"/>
                <a:ea typeface="ＭＳ Ｐゴシック" charset="0"/>
                <a:cs typeface="Arial" charset="0"/>
              </a:rPr>
              <a:t>|</a:t>
            </a:r>
            <a:r>
              <a:rPr lang="en-US" sz="2400" i="1" dirty="0" err="1">
                <a:solidFill>
                  <a:srgbClr val="000000"/>
                </a:solidFill>
                <a:latin typeface="Times" charset="0"/>
                <a:ea typeface="ＭＳ Ｐゴシック" charset="0"/>
                <a:cs typeface="ＭＳ Ｐゴシック" charset="0"/>
              </a:rPr>
              <a:t>A</a:t>
            </a:r>
            <a:r>
              <a:rPr lang="en-US" sz="2400" i="1" baseline="-25000" dirty="0" err="1">
                <a:solidFill>
                  <a:srgbClr val="000000"/>
                </a:solidFill>
                <a:latin typeface="Times" charset="0"/>
                <a:ea typeface="ＭＳ Ｐゴシック" charset="0"/>
                <a:cs typeface="ＭＳ Ｐゴシック" charset="0"/>
              </a:rPr>
              <a:t>obs</a:t>
            </a:r>
            <a:r>
              <a:rPr lang="en-US" sz="2400" i="1" dirty="0">
                <a:solidFill>
                  <a:srgbClr val="000000"/>
                </a:solidFill>
                <a:latin typeface="Times" charset="0"/>
                <a:ea typeface="ＭＳ Ｐゴシック" charset="0"/>
                <a:cs typeface="ＭＳ Ｐゴシック" charset="0"/>
              </a:rPr>
              <a:t> – </a:t>
            </a:r>
            <a:r>
              <a:rPr lang="en-US" sz="2400" i="1" dirty="0" err="1">
                <a:solidFill>
                  <a:srgbClr val="000000"/>
                </a:solidFill>
                <a:latin typeface="Times" charset="0"/>
                <a:ea typeface="ＭＳ Ｐゴシック" charset="0"/>
                <a:cs typeface="ＭＳ Ｐゴシック" charset="0"/>
              </a:rPr>
              <a:t>A</a:t>
            </a:r>
            <a:r>
              <a:rPr lang="en-US" sz="2400" i="1" baseline="-25000" dirty="0" err="1">
                <a:solidFill>
                  <a:srgbClr val="000000"/>
                </a:solidFill>
                <a:latin typeface="Times" charset="0"/>
                <a:ea typeface="ＭＳ Ｐゴシック" charset="0"/>
                <a:cs typeface="ＭＳ Ｐゴシック" charset="0"/>
              </a:rPr>
              <a:t>model</a:t>
            </a:r>
            <a:r>
              <a:rPr lang="en-US" sz="2000" dirty="0">
                <a:solidFill>
                  <a:srgbClr val="000000"/>
                </a:solidFill>
                <a:latin typeface="Times" charset="0"/>
                <a:ea typeface="ＭＳ Ｐゴシック" charset="0"/>
                <a:cs typeface="ＭＳ Ｐゴシック" charset="0"/>
              </a:rPr>
              <a:t>|</a:t>
            </a:r>
            <a:r>
              <a:rPr lang="en-US" sz="2400" dirty="0">
                <a:solidFill>
                  <a:srgbClr val="000000"/>
                </a:solidFill>
                <a:latin typeface="Times" charset="0"/>
                <a:ea typeface="ＭＳ Ｐゴシック" charset="0"/>
                <a:cs typeface="ＭＳ Ｐゴシック" charset="0"/>
              </a:rPr>
              <a:t>.</a:t>
            </a:r>
            <a:endParaRPr lang="en-US" sz="2800" dirty="0">
              <a:solidFill>
                <a:srgbClr val="000000"/>
              </a:solidFill>
              <a:latin typeface="Times" charset="0"/>
              <a:ea typeface="ＭＳ Ｐゴシック" charset="0"/>
              <a:cs typeface="ＭＳ Ｐゴシック" charset="0"/>
            </a:endParaRPr>
          </a:p>
        </p:txBody>
      </p:sp>
      <p:sp>
        <p:nvSpPr>
          <p:cNvPr id="109570" name="Rectangle 7"/>
          <p:cNvSpPr>
            <a:spLocks noChangeArrowheads="1"/>
          </p:cNvSpPr>
          <p:nvPr/>
        </p:nvSpPr>
        <p:spPr bwMode="auto">
          <a:xfrm>
            <a:off x="1143000" y="4203700"/>
            <a:ext cx="7373938" cy="1600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20000"/>
              </a:spcBef>
              <a:buFont typeface="Wingdings" charset="0"/>
              <a:buNone/>
            </a:pPr>
            <a:r>
              <a:rPr lang="en-US" sz="2000" i="1" dirty="0">
                <a:solidFill>
                  <a:srgbClr val="000000"/>
                </a:solidFill>
                <a:latin typeface="Times" charset="0"/>
              </a:rPr>
              <a:t>Q</a:t>
            </a:r>
            <a:r>
              <a:rPr lang="en-US" sz="2000" i="1" baseline="-25000" dirty="0">
                <a:solidFill>
                  <a:srgbClr val="000000"/>
                </a:solidFill>
                <a:latin typeface="Times" charset="0"/>
              </a:rPr>
              <a:t>F</a:t>
            </a:r>
            <a:r>
              <a:rPr lang="en-US" sz="2000" dirty="0">
                <a:solidFill>
                  <a:srgbClr val="000000"/>
                </a:solidFill>
                <a:latin typeface="Times" charset="0"/>
              </a:rPr>
              <a:t> </a:t>
            </a:r>
            <a:r>
              <a:rPr lang="en-US" sz="2000" dirty="0">
                <a:solidFill>
                  <a:srgbClr val="000000"/>
                </a:solidFill>
                <a:latin typeface="Times" charset="0"/>
                <a:sym typeface="Wingdings" charset="0"/>
              </a:rPr>
              <a:t> </a:t>
            </a:r>
            <a:r>
              <a:rPr lang="en-US" sz="2000" dirty="0">
                <a:solidFill>
                  <a:srgbClr val="000000"/>
                </a:solidFill>
                <a:cs typeface="Arial" charset="0"/>
                <a:sym typeface="Wingdings" charset="0"/>
              </a:rPr>
              <a:t>Quality flag </a:t>
            </a:r>
            <a:r>
              <a:rPr lang="en-US" sz="2000" dirty="0">
                <a:solidFill>
                  <a:srgbClr val="000000"/>
                </a:solidFill>
                <a:latin typeface="Times" charset="0"/>
                <a:sym typeface="Wingdings" charset="0"/>
              </a:rPr>
              <a:t>(0 &lt;= </a:t>
            </a:r>
            <a:r>
              <a:rPr lang="en-US" sz="2000" i="1" dirty="0">
                <a:solidFill>
                  <a:srgbClr val="000000"/>
                </a:solidFill>
                <a:latin typeface="Times" charset="0"/>
              </a:rPr>
              <a:t>Q</a:t>
            </a:r>
            <a:r>
              <a:rPr lang="en-US" sz="2000" i="1" baseline="-25000" dirty="0">
                <a:solidFill>
                  <a:srgbClr val="000000"/>
                </a:solidFill>
                <a:latin typeface="Times" charset="0"/>
              </a:rPr>
              <a:t>F</a:t>
            </a:r>
            <a:r>
              <a:rPr lang="en-US" sz="2000" dirty="0">
                <a:solidFill>
                  <a:srgbClr val="000000"/>
                </a:solidFill>
                <a:latin typeface="Times" charset="0"/>
                <a:sym typeface="Wingdings" charset="0"/>
              </a:rPr>
              <a:t> &lt;= 1) </a:t>
            </a:r>
            <a:r>
              <a:rPr lang="en-US" sz="2000" dirty="0">
                <a:solidFill>
                  <a:srgbClr val="000000"/>
                </a:solidFill>
                <a:cs typeface="Arial" charset="0"/>
                <a:sym typeface="Wingdings" charset="0"/>
              </a:rPr>
              <a:t>of the </a:t>
            </a:r>
            <a:r>
              <a:rPr lang="en-US" sz="2000" dirty="0" err="1">
                <a:solidFill>
                  <a:srgbClr val="000000"/>
                </a:solidFill>
                <a:cs typeface="Arial" charset="0"/>
                <a:sym typeface="Wingdings" charset="0"/>
              </a:rPr>
              <a:t>Obs</a:t>
            </a:r>
            <a:r>
              <a:rPr lang="en-US" sz="2000" dirty="0">
                <a:solidFill>
                  <a:srgbClr val="000000"/>
                </a:solidFill>
                <a:cs typeface="Arial" charset="0"/>
                <a:sym typeface="Wingdings" charset="0"/>
              </a:rPr>
              <a:t> </a:t>
            </a:r>
            <a:r>
              <a:rPr lang="en-US" sz="2000" dirty="0" err="1">
                <a:solidFill>
                  <a:srgbClr val="000000"/>
                </a:solidFill>
                <a:latin typeface="Times" charset="0"/>
                <a:sym typeface="Wingdings" charset="0"/>
              </a:rPr>
              <a:t>A</a:t>
            </a:r>
            <a:r>
              <a:rPr lang="en-US" sz="2000" baseline="-25000" dirty="0" err="1">
                <a:solidFill>
                  <a:srgbClr val="000000"/>
                </a:solidFill>
                <a:latin typeface="Times" charset="0"/>
                <a:sym typeface="Wingdings" charset="0"/>
              </a:rPr>
              <a:t>obs</a:t>
            </a:r>
            <a:r>
              <a:rPr lang="en-US" sz="2000" baseline="-25000" dirty="0">
                <a:solidFill>
                  <a:srgbClr val="000000"/>
                </a:solidFill>
                <a:latin typeface="Times" charset="0"/>
                <a:sym typeface="Wingdings" charset="0"/>
              </a:rPr>
              <a:t>,</a:t>
            </a:r>
            <a:r>
              <a:rPr lang="en-US" sz="2000" dirty="0">
                <a:solidFill>
                  <a:srgbClr val="000000"/>
                </a:solidFill>
                <a:latin typeface="Times" charset="0"/>
                <a:sym typeface="Wingdings" charset="0"/>
              </a:rPr>
              <a:t> </a:t>
            </a:r>
            <a:r>
              <a:rPr lang="en-US" sz="2000" i="1" dirty="0">
                <a:solidFill>
                  <a:srgbClr val="000000"/>
                </a:solidFill>
                <a:latin typeface="Symbol" charset="0"/>
              </a:rPr>
              <a:t>x </a:t>
            </a:r>
            <a:r>
              <a:rPr lang="en-US" sz="2000" dirty="0">
                <a:solidFill>
                  <a:srgbClr val="000000"/>
                </a:solidFill>
                <a:latin typeface="Times" charset="0"/>
                <a:sym typeface="Wingdings" charset="0"/>
              </a:rPr>
              <a:t>  </a:t>
            </a:r>
            <a:r>
              <a:rPr lang="en-US" sz="2000" dirty="0">
                <a:solidFill>
                  <a:srgbClr val="000000"/>
                </a:solidFill>
                <a:cs typeface="Arial" charset="0"/>
                <a:sym typeface="Wingdings" charset="0"/>
              </a:rPr>
              <a:t>A scaling parameter that may depend on measuring platforms, variables, model accuracy,  and the usage of  quality flags.</a:t>
            </a:r>
            <a:r>
              <a:rPr lang="en-US" sz="2000" dirty="0">
                <a:solidFill>
                  <a:srgbClr val="000000"/>
                </a:solidFill>
                <a:latin typeface="Times" charset="0"/>
                <a:sym typeface="Wingdings" charset="0"/>
              </a:rPr>
              <a:t>  0.5 &lt;= </a:t>
            </a:r>
            <a:r>
              <a:rPr lang="en-US" sz="2000" i="1" dirty="0">
                <a:solidFill>
                  <a:srgbClr val="000000"/>
                </a:solidFill>
                <a:latin typeface="Symbol" charset="0"/>
              </a:rPr>
              <a:t>x</a:t>
            </a:r>
            <a:r>
              <a:rPr lang="en-US" sz="2000" dirty="0">
                <a:solidFill>
                  <a:srgbClr val="000000"/>
                </a:solidFill>
                <a:latin typeface="Symbol" charset="0"/>
              </a:rPr>
              <a:t> &lt;= 3.</a:t>
            </a:r>
            <a:endParaRPr lang="en-US" sz="2000" dirty="0">
              <a:solidFill>
                <a:srgbClr val="000000"/>
              </a:solidFill>
              <a:latin typeface="Times" charset="0"/>
            </a:endParaRPr>
          </a:p>
          <a:p>
            <a:pPr eaLnBrk="0" hangingPunct="0">
              <a:spcBef>
                <a:spcPct val="20000"/>
              </a:spcBef>
              <a:buFont typeface="Wingdings" charset="0"/>
              <a:buNone/>
            </a:pPr>
            <a:endParaRPr lang="en-US" sz="2000" dirty="0">
              <a:solidFill>
                <a:srgbClr val="000000"/>
              </a:solidFill>
              <a:latin typeface="Times" charset="0"/>
            </a:endParaRPr>
          </a:p>
        </p:txBody>
      </p:sp>
      <p:sp>
        <p:nvSpPr>
          <p:cNvPr id="109571" name="Rectangle 1026"/>
          <p:cNvSpPr>
            <a:spLocks noGrp="1" noChangeArrowheads="1"/>
          </p:cNvSpPr>
          <p:nvPr>
            <p:ph type="title"/>
          </p:nvPr>
        </p:nvSpPr>
        <p:spPr>
          <a:xfrm>
            <a:off x="533400" y="304800"/>
            <a:ext cx="8229600" cy="838200"/>
          </a:xfrm>
        </p:spPr>
        <p:txBody>
          <a:bodyPr/>
          <a:lstStyle/>
          <a:p>
            <a:pPr>
              <a:spcAft>
                <a:spcPts val="3000"/>
              </a:spcAft>
            </a:pPr>
            <a:r>
              <a:rPr lang="en-US" sz="2800">
                <a:solidFill>
                  <a:srgbClr val="000000"/>
                </a:solidFill>
                <a:latin typeface="Arial" charset="0"/>
                <a:ea typeface="ＭＳ Ｐゴシック" charset="0"/>
                <a:cs typeface="Arial" charset="0"/>
              </a:rPr>
              <a:t>RTFDDA Data QC Scheme Formulations</a:t>
            </a:r>
          </a:p>
        </p:txBody>
      </p:sp>
      <p:pic>
        <p:nvPicPr>
          <p:cNvPr id="10957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9800" y="3263900"/>
            <a:ext cx="21844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9800" y="3263900"/>
            <a:ext cx="21844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9800" y="3263900"/>
            <a:ext cx="21844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9800" y="3263900"/>
            <a:ext cx="21844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9576" name="Object 6"/>
          <p:cNvGraphicFramePr>
            <a:graphicFrameLocks noChangeAspect="1"/>
          </p:cNvGraphicFramePr>
          <p:nvPr>
            <p:extLst>
              <p:ext uri="{D42A27DB-BD31-4B8C-83A1-F6EECF244321}">
                <p14:modId xmlns:p14="http://schemas.microsoft.com/office/powerpoint/2010/main" val="3468089687"/>
              </p:ext>
            </p:extLst>
          </p:nvPr>
        </p:nvGraphicFramePr>
        <p:xfrm>
          <a:off x="1992313" y="3134678"/>
          <a:ext cx="4605337" cy="695325"/>
        </p:xfrm>
        <a:graphic>
          <a:graphicData uri="http://schemas.openxmlformats.org/presentationml/2006/ole">
            <mc:AlternateContent xmlns:mc="http://schemas.openxmlformats.org/markup-compatibility/2006">
              <mc:Choice xmlns:v="urn:schemas-microsoft-com:vml" Requires="v">
                <p:oleObj spid="_x0000_s323787" name="Equation" r:id="rId4" imgW="2184400" imgH="330200" progId="Equation.3">
                  <p:embed/>
                </p:oleObj>
              </mc:Choice>
              <mc:Fallback>
                <p:oleObj name="Equation" r:id="rId4" imgW="2184400" imgH="330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2313" y="3134678"/>
                        <a:ext cx="4605337"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66214718"/>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4"/>
          <p:cNvSpPr>
            <a:spLocks noGrp="1" noChangeArrowheads="1"/>
          </p:cNvSpPr>
          <p:nvPr>
            <p:ph type="body" idx="1"/>
          </p:nvPr>
        </p:nvSpPr>
        <p:spPr>
          <a:xfrm>
            <a:off x="593725" y="2286000"/>
            <a:ext cx="8169275" cy="3505200"/>
          </a:xfrm>
        </p:spPr>
        <p:txBody>
          <a:bodyPr/>
          <a:lstStyle/>
          <a:p>
            <a:pPr marL="0" indent="0">
              <a:lnSpc>
                <a:spcPct val="130000"/>
              </a:lnSpc>
              <a:buFont typeface="Wingdings" charset="0"/>
              <a:buNone/>
            </a:pPr>
            <a:r>
              <a:rPr lang="en-US" sz="2000" b="1" dirty="0">
                <a:solidFill>
                  <a:srgbClr val="000000"/>
                </a:solidFill>
                <a:latin typeface="Arial" charset="0"/>
                <a:ea typeface="ＭＳ Ｐゴシック" charset="0"/>
                <a:cs typeface="Arial" charset="0"/>
              </a:rPr>
              <a:t>Physical explanation:</a:t>
            </a:r>
          </a:p>
          <a:p>
            <a:pPr marL="0" indent="0">
              <a:lnSpc>
                <a:spcPct val="130000"/>
              </a:lnSpc>
              <a:buFont typeface="Wingdings" charset="0"/>
              <a:buNone/>
            </a:pPr>
            <a:r>
              <a:rPr lang="en-US" sz="2000" dirty="0">
                <a:solidFill>
                  <a:srgbClr val="000000"/>
                </a:solidFill>
                <a:latin typeface="Arial" charset="0"/>
                <a:ea typeface="ＭＳ Ｐゴシック" charset="0"/>
                <a:cs typeface="Arial" charset="0"/>
              </a:rPr>
              <a:t>If </a:t>
            </a:r>
            <a:r>
              <a:rPr lang="en-US" sz="2000" dirty="0">
                <a:solidFill>
                  <a:srgbClr val="000000"/>
                </a:solidFill>
                <a:latin typeface="Times" charset="0"/>
                <a:ea typeface="ＭＳ Ｐゴシック" charset="0"/>
                <a:cs typeface="Times" charset="0"/>
              </a:rPr>
              <a:t>|</a:t>
            </a:r>
            <a:r>
              <a:rPr lang="en-US" sz="2000" i="1" dirty="0" err="1">
                <a:solidFill>
                  <a:srgbClr val="000000"/>
                </a:solidFill>
                <a:latin typeface="Times" charset="0"/>
                <a:ea typeface="ＭＳ Ｐゴシック" charset="0"/>
                <a:cs typeface="Times" charset="0"/>
              </a:rPr>
              <a:t>A</a:t>
            </a:r>
            <a:r>
              <a:rPr lang="en-US" sz="2000" i="1" baseline="-25000" dirty="0" err="1">
                <a:solidFill>
                  <a:srgbClr val="000000"/>
                </a:solidFill>
                <a:latin typeface="Times" charset="0"/>
                <a:ea typeface="ＭＳ Ｐゴシック" charset="0"/>
                <a:cs typeface="Times" charset="0"/>
              </a:rPr>
              <a:t>obs</a:t>
            </a:r>
            <a:r>
              <a:rPr lang="en-US" sz="2000" i="1" dirty="0">
                <a:solidFill>
                  <a:srgbClr val="000000"/>
                </a:solidFill>
                <a:latin typeface="Times" charset="0"/>
                <a:ea typeface="ＭＳ Ｐゴシック" charset="0"/>
                <a:cs typeface="Times" charset="0"/>
              </a:rPr>
              <a:t> – </a:t>
            </a:r>
            <a:r>
              <a:rPr lang="en-US" sz="2000" i="1" dirty="0" err="1">
                <a:solidFill>
                  <a:srgbClr val="000000"/>
                </a:solidFill>
                <a:latin typeface="Times" charset="0"/>
                <a:ea typeface="ＭＳ Ｐゴシック" charset="0"/>
                <a:cs typeface="Times" charset="0"/>
              </a:rPr>
              <a:t>A</a:t>
            </a:r>
            <a:r>
              <a:rPr lang="en-US" sz="2000" i="1" baseline="-25000" dirty="0" err="1">
                <a:solidFill>
                  <a:srgbClr val="000000"/>
                </a:solidFill>
                <a:latin typeface="Times" charset="0"/>
                <a:ea typeface="ＭＳ Ｐゴシック" charset="0"/>
                <a:cs typeface="Times" charset="0"/>
              </a:rPr>
              <a:t>model</a:t>
            </a:r>
            <a:r>
              <a:rPr lang="en-US" sz="2000" dirty="0">
                <a:solidFill>
                  <a:srgbClr val="000000"/>
                </a:solidFill>
                <a:latin typeface="Times" charset="0"/>
                <a:ea typeface="ＭＳ Ｐゴシック" charset="0"/>
                <a:cs typeface="Times" charset="0"/>
              </a:rPr>
              <a:t>| </a:t>
            </a:r>
            <a:r>
              <a:rPr lang="en-US" sz="2000" i="1" dirty="0">
                <a:solidFill>
                  <a:srgbClr val="000000"/>
                </a:solidFill>
                <a:latin typeface="Arial" charset="0"/>
                <a:ea typeface="ＭＳ Ｐゴシック" charset="0"/>
                <a:cs typeface="Arial" charset="0"/>
              </a:rPr>
              <a:t>&lt; </a:t>
            </a:r>
            <a:r>
              <a:rPr lang="en-US" sz="2000" i="1" dirty="0">
                <a:solidFill>
                  <a:srgbClr val="000000"/>
                </a:solidFill>
                <a:latin typeface="Symbol" charset="0"/>
                <a:ea typeface="ＭＳ Ｐゴシック" charset="0"/>
                <a:cs typeface="ＭＳ Ｐゴシック" charset="0"/>
              </a:rPr>
              <a:t>s</a:t>
            </a:r>
            <a:r>
              <a:rPr lang="en-US" sz="2000" dirty="0">
                <a:solidFill>
                  <a:srgbClr val="000000"/>
                </a:solidFill>
                <a:latin typeface="Arial" charset="0"/>
                <a:ea typeface="ＭＳ Ｐゴシック" charset="0"/>
                <a:cs typeface="Arial" charset="0"/>
              </a:rPr>
              <a:t>, </a:t>
            </a:r>
            <a:r>
              <a:rPr lang="en-US" sz="2000" dirty="0">
                <a:solidFill>
                  <a:srgbClr val="000000"/>
                </a:solidFill>
                <a:latin typeface="Times" charset="0"/>
                <a:ea typeface="ＭＳ Ｐゴシック" charset="0"/>
                <a:cs typeface="Times" charset="0"/>
              </a:rPr>
              <a:t>|</a:t>
            </a:r>
            <a:r>
              <a:rPr lang="en-US" sz="2000" i="1" dirty="0" err="1">
                <a:solidFill>
                  <a:srgbClr val="000000"/>
                </a:solidFill>
                <a:latin typeface="Times" charset="0"/>
                <a:ea typeface="ＭＳ Ｐゴシック" charset="0"/>
                <a:cs typeface="Times" charset="0"/>
              </a:rPr>
              <a:t>A</a:t>
            </a:r>
            <a:r>
              <a:rPr lang="en-US" sz="2000" i="1" baseline="-25000" dirty="0" err="1">
                <a:solidFill>
                  <a:srgbClr val="000000"/>
                </a:solidFill>
                <a:latin typeface="Times" charset="0"/>
                <a:ea typeface="ＭＳ Ｐゴシック" charset="0"/>
                <a:cs typeface="Times" charset="0"/>
              </a:rPr>
              <a:t>obs</a:t>
            </a:r>
            <a:r>
              <a:rPr lang="en-US" sz="2000" i="1" dirty="0">
                <a:solidFill>
                  <a:srgbClr val="000000"/>
                </a:solidFill>
                <a:latin typeface="Times" charset="0"/>
                <a:ea typeface="ＭＳ Ｐゴシック" charset="0"/>
                <a:cs typeface="Times" charset="0"/>
              </a:rPr>
              <a:t> – </a:t>
            </a:r>
            <a:r>
              <a:rPr lang="en-US" sz="2000" i="1" dirty="0" err="1">
                <a:solidFill>
                  <a:srgbClr val="000000"/>
                </a:solidFill>
                <a:latin typeface="Times" charset="0"/>
                <a:ea typeface="ＭＳ Ｐゴシック" charset="0"/>
                <a:cs typeface="Times" charset="0"/>
              </a:rPr>
              <a:t>A</a:t>
            </a:r>
            <a:r>
              <a:rPr lang="en-US" sz="2000" i="1" baseline="-25000" dirty="0" err="1">
                <a:solidFill>
                  <a:srgbClr val="000000"/>
                </a:solidFill>
                <a:latin typeface="Times" charset="0"/>
                <a:ea typeface="ＭＳ Ｐゴシック" charset="0"/>
                <a:cs typeface="Times" charset="0"/>
              </a:rPr>
              <a:t>model</a:t>
            </a:r>
            <a:r>
              <a:rPr lang="en-US" sz="2000" dirty="0">
                <a:solidFill>
                  <a:srgbClr val="000000"/>
                </a:solidFill>
                <a:latin typeface="Times" charset="0"/>
                <a:ea typeface="ＭＳ Ｐゴシック" charset="0"/>
                <a:cs typeface="Times" charset="0"/>
              </a:rPr>
              <a:t>| </a:t>
            </a:r>
            <a:r>
              <a:rPr lang="en-US" sz="2000" dirty="0">
                <a:solidFill>
                  <a:srgbClr val="000000"/>
                </a:solidFill>
                <a:latin typeface="Arial" charset="0"/>
                <a:ea typeface="ＭＳ Ｐゴシック" charset="0"/>
                <a:cs typeface="Arial" charset="0"/>
              </a:rPr>
              <a:t>is more possibly due to the </a:t>
            </a:r>
            <a:r>
              <a:rPr lang="en-US" sz="2000" i="1" dirty="0" err="1">
                <a:solidFill>
                  <a:srgbClr val="000000"/>
                </a:solidFill>
                <a:latin typeface="Times" charset="0"/>
                <a:ea typeface="ＭＳ Ｐゴシック" charset="0"/>
                <a:cs typeface="Times" charset="0"/>
              </a:rPr>
              <a:t>E</a:t>
            </a:r>
            <a:r>
              <a:rPr lang="en-US" sz="2000" i="1" baseline="-25000" dirty="0" err="1">
                <a:solidFill>
                  <a:srgbClr val="000000"/>
                </a:solidFill>
                <a:latin typeface="Times" charset="0"/>
                <a:ea typeface="ＭＳ Ｐゴシック" charset="0"/>
                <a:cs typeface="Times" charset="0"/>
              </a:rPr>
              <a:t>m</a:t>
            </a:r>
            <a:r>
              <a:rPr lang="en-US" sz="2000" dirty="0">
                <a:solidFill>
                  <a:srgbClr val="000000"/>
                </a:solidFill>
                <a:latin typeface="Arial" charset="0"/>
                <a:ea typeface="ＭＳ Ｐゴシック" charset="0"/>
                <a:cs typeface="Arial" charset="0"/>
              </a:rPr>
              <a:t> ;</a:t>
            </a:r>
          </a:p>
          <a:p>
            <a:pPr marL="0" indent="0">
              <a:lnSpc>
                <a:spcPct val="130000"/>
              </a:lnSpc>
              <a:buFont typeface="Wingdings" charset="0"/>
              <a:buNone/>
            </a:pPr>
            <a:r>
              <a:rPr lang="en-US" sz="2000" dirty="0">
                <a:solidFill>
                  <a:srgbClr val="000000"/>
                </a:solidFill>
                <a:latin typeface="Arial" charset="0"/>
                <a:ea typeface="ＭＳ Ｐゴシック" charset="0"/>
                <a:cs typeface="Arial" charset="0"/>
              </a:rPr>
              <a:t>If </a:t>
            </a:r>
            <a:r>
              <a:rPr lang="en-US" sz="2000" dirty="0">
                <a:solidFill>
                  <a:srgbClr val="000000"/>
                </a:solidFill>
                <a:latin typeface="Times" charset="0"/>
                <a:ea typeface="ＭＳ Ｐゴシック" charset="0"/>
                <a:cs typeface="Times" charset="0"/>
              </a:rPr>
              <a:t>|</a:t>
            </a:r>
            <a:r>
              <a:rPr lang="en-US" sz="2000" i="1" dirty="0" err="1">
                <a:solidFill>
                  <a:srgbClr val="000000"/>
                </a:solidFill>
                <a:latin typeface="Times" charset="0"/>
                <a:ea typeface="ＭＳ Ｐゴシック" charset="0"/>
                <a:cs typeface="Times" charset="0"/>
              </a:rPr>
              <a:t>A</a:t>
            </a:r>
            <a:r>
              <a:rPr lang="en-US" sz="2000" i="1" baseline="-25000" dirty="0" err="1">
                <a:solidFill>
                  <a:srgbClr val="000000"/>
                </a:solidFill>
                <a:latin typeface="Times" charset="0"/>
                <a:ea typeface="ＭＳ Ｐゴシック" charset="0"/>
                <a:cs typeface="Times" charset="0"/>
              </a:rPr>
              <a:t>obs</a:t>
            </a:r>
            <a:r>
              <a:rPr lang="en-US" sz="2000" i="1" dirty="0">
                <a:solidFill>
                  <a:srgbClr val="000000"/>
                </a:solidFill>
                <a:latin typeface="Times" charset="0"/>
                <a:ea typeface="ＭＳ Ｐゴシック" charset="0"/>
                <a:cs typeface="Times" charset="0"/>
              </a:rPr>
              <a:t> – </a:t>
            </a:r>
            <a:r>
              <a:rPr lang="en-US" sz="2000" i="1" dirty="0" err="1">
                <a:solidFill>
                  <a:srgbClr val="000000"/>
                </a:solidFill>
                <a:latin typeface="Times" charset="0"/>
                <a:ea typeface="ＭＳ Ｐゴシック" charset="0"/>
                <a:cs typeface="Times" charset="0"/>
              </a:rPr>
              <a:t>A</a:t>
            </a:r>
            <a:r>
              <a:rPr lang="en-US" sz="2000" i="1" baseline="-25000" dirty="0" err="1">
                <a:solidFill>
                  <a:srgbClr val="000000"/>
                </a:solidFill>
                <a:latin typeface="Times" charset="0"/>
                <a:ea typeface="ＭＳ Ｐゴシック" charset="0"/>
                <a:cs typeface="Times" charset="0"/>
              </a:rPr>
              <a:t>model</a:t>
            </a:r>
            <a:r>
              <a:rPr lang="en-US" sz="2000" dirty="0">
                <a:solidFill>
                  <a:srgbClr val="000000"/>
                </a:solidFill>
                <a:latin typeface="Times" charset="0"/>
                <a:ea typeface="ＭＳ Ｐゴシック" charset="0"/>
                <a:cs typeface="Times" charset="0"/>
              </a:rPr>
              <a:t>| </a:t>
            </a:r>
            <a:r>
              <a:rPr lang="en-US" sz="2000" i="1" dirty="0">
                <a:solidFill>
                  <a:srgbClr val="000000"/>
                </a:solidFill>
                <a:latin typeface="Arial" charset="0"/>
                <a:ea typeface="ＭＳ Ｐゴシック" charset="0"/>
                <a:cs typeface="Arial" charset="0"/>
              </a:rPr>
              <a:t>&gt; </a:t>
            </a:r>
            <a:r>
              <a:rPr lang="en-US" sz="2000" i="1" dirty="0">
                <a:solidFill>
                  <a:srgbClr val="000000"/>
                </a:solidFill>
                <a:latin typeface="Symbol" charset="0"/>
                <a:ea typeface="ＭＳ Ｐゴシック" charset="0"/>
                <a:cs typeface="ＭＳ Ｐゴシック" charset="0"/>
              </a:rPr>
              <a:t>s</a:t>
            </a:r>
            <a:r>
              <a:rPr lang="en-US" sz="2000" dirty="0">
                <a:solidFill>
                  <a:srgbClr val="000000"/>
                </a:solidFill>
                <a:latin typeface="Arial" charset="0"/>
                <a:ea typeface="ＭＳ Ｐゴシック" charset="0"/>
                <a:cs typeface="Arial" charset="0"/>
              </a:rPr>
              <a:t>, </a:t>
            </a:r>
            <a:r>
              <a:rPr lang="en-US" sz="2000" dirty="0">
                <a:solidFill>
                  <a:srgbClr val="000000"/>
                </a:solidFill>
                <a:latin typeface="Times" charset="0"/>
                <a:ea typeface="ＭＳ Ｐゴシック" charset="0"/>
                <a:cs typeface="Times" charset="0"/>
              </a:rPr>
              <a:t>|</a:t>
            </a:r>
            <a:r>
              <a:rPr lang="en-US" sz="2000" i="1" dirty="0" err="1">
                <a:solidFill>
                  <a:srgbClr val="000000"/>
                </a:solidFill>
                <a:latin typeface="Times" charset="0"/>
                <a:ea typeface="ＭＳ Ｐゴシック" charset="0"/>
                <a:cs typeface="Times" charset="0"/>
              </a:rPr>
              <a:t>A</a:t>
            </a:r>
            <a:r>
              <a:rPr lang="en-US" sz="2000" i="1" baseline="-25000" dirty="0" err="1">
                <a:solidFill>
                  <a:srgbClr val="000000"/>
                </a:solidFill>
                <a:latin typeface="Times" charset="0"/>
                <a:ea typeface="ＭＳ Ｐゴシック" charset="0"/>
                <a:cs typeface="Times" charset="0"/>
              </a:rPr>
              <a:t>obs</a:t>
            </a:r>
            <a:r>
              <a:rPr lang="en-US" sz="2000" i="1" dirty="0">
                <a:solidFill>
                  <a:srgbClr val="000000"/>
                </a:solidFill>
                <a:latin typeface="Times" charset="0"/>
                <a:ea typeface="ＭＳ Ｐゴシック" charset="0"/>
                <a:cs typeface="Times" charset="0"/>
              </a:rPr>
              <a:t> – </a:t>
            </a:r>
            <a:r>
              <a:rPr lang="en-US" sz="2000" i="1" dirty="0" err="1">
                <a:solidFill>
                  <a:srgbClr val="000000"/>
                </a:solidFill>
                <a:latin typeface="Times" charset="0"/>
                <a:ea typeface="ＭＳ Ｐゴシック" charset="0"/>
                <a:cs typeface="Times" charset="0"/>
              </a:rPr>
              <a:t>A</a:t>
            </a:r>
            <a:r>
              <a:rPr lang="en-US" sz="2000" i="1" baseline="-25000" dirty="0" err="1">
                <a:solidFill>
                  <a:srgbClr val="000000"/>
                </a:solidFill>
                <a:latin typeface="Times" charset="0"/>
                <a:ea typeface="ＭＳ Ｐゴシック" charset="0"/>
                <a:cs typeface="Times" charset="0"/>
              </a:rPr>
              <a:t>model</a:t>
            </a:r>
            <a:r>
              <a:rPr lang="en-US" sz="2000" dirty="0">
                <a:solidFill>
                  <a:srgbClr val="000000"/>
                </a:solidFill>
                <a:latin typeface="Times" charset="0"/>
                <a:ea typeface="ＭＳ Ｐゴシック" charset="0"/>
                <a:cs typeface="Times" charset="0"/>
              </a:rPr>
              <a:t>| </a:t>
            </a:r>
            <a:r>
              <a:rPr lang="en-US" sz="2000" dirty="0">
                <a:solidFill>
                  <a:srgbClr val="000000"/>
                </a:solidFill>
                <a:latin typeface="Arial" charset="0"/>
                <a:ea typeface="ＭＳ Ｐゴシック" charset="0"/>
                <a:cs typeface="Arial" charset="0"/>
              </a:rPr>
              <a:t>is more possibly due to the </a:t>
            </a:r>
            <a:r>
              <a:rPr lang="en-US" sz="2000" i="1" dirty="0" err="1">
                <a:solidFill>
                  <a:srgbClr val="000000"/>
                </a:solidFill>
                <a:latin typeface="Times" charset="0"/>
                <a:ea typeface="ＭＳ Ｐゴシック" charset="0"/>
                <a:cs typeface="Times" charset="0"/>
              </a:rPr>
              <a:t>E</a:t>
            </a:r>
            <a:r>
              <a:rPr lang="en-US" sz="2000" i="1" baseline="-25000" dirty="0" err="1">
                <a:solidFill>
                  <a:srgbClr val="000000"/>
                </a:solidFill>
                <a:latin typeface="Times" charset="0"/>
                <a:ea typeface="ＭＳ Ｐゴシック" charset="0"/>
                <a:cs typeface="Times" charset="0"/>
              </a:rPr>
              <a:t>o</a:t>
            </a:r>
            <a:r>
              <a:rPr lang="en-US" sz="2000" dirty="0">
                <a:solidFill>
                  <a:srgbClr val="000000"/>
                </a:solidFill>
                <a:latin typeface="Arial" charset="0"/>
                <a:ea typeface="ＭＳ Ｐゴシック" charset="0"/>
                <a:cs typeface="Arial" charset="0"/>
              </a:rPr>
              <a:t> +</a:t>
            </a:r>
            <a:r>
              <a:rPr lang="en-US" sz="2000" i="1" dirty="0" err="1">
                <a:solidFill>
                  <a:srgbClr val="000000"/>
                </a:solidFill>
                <a:latin typeface="Times" charset="0"/>
                <a:ea typeface="ＭＳ Ｐゴシック" charset="0"/>
                <a:cs typeface="Times" charset="0"/>
              </a:rPr>
              <a:t>E</a:t>
            </a:r>
            <a:r>
              <a:rPr lang="en-US" sz="2000" i="1" baseline="-25000" dirty="0" err="1">
                <a:solidFill>
                  <a:srgbClr val="000000"/>
                </a:solidFill>
                <a:latin typeface="Times" charset="0"/>
                <a:ea typeface="ＭＳ Ｐゴシック" charset="0"/>
                <a:cs typeface="Times" charset="0"/>
              </a:rPr>
              <a:t>r</a:t>
            </a:r>
            <a:r>
              <a:rPr lang="en-US" sz="2000" dirty="0">
                <a:solidFill>
                  <a:srgbClr val="000000"/>
                </a:solidFill>
                <a:latin typeface="Arial" charset="0"/>
                <a:ea typeface="ＭＳ Ｐゴシック" charset="0"/>
                <a:cs typeface="Arial" charset="0"/>
              </a:rPr>
              <a:t> ;</a:t>
            </a:r>
          </a:p>
          <a:p>
            <a:pPr marL="0" indent="0">
              <a:lnSpc>
                <a:spcPct val="130000"/>
              </a:lnSpc>
              <a:buFont typeface="Wingdings" charset="0"/>
              <a:buNone/>
            </a:pPr>
            <a:r>
              <a:rPr lang="en-US" sz="2000" dirty="0">
                <a:solidFill>
                  <a:srgbClr val="000000"/>
                </a:solidFill>
                <a:latin typeface="Arial" charset="0"/>
                <a:ea typeface="ＭＳ Ｐゴシック" charset="0"/>
                <a:cs typeface="Arial" charset="0"/>
              </a:rPr>
              <a:t>Given </a:t>
            </a:r>
            <a:r>
              <a:rPr lang="en-US" sz="2000" dirty="0">
                <a:solidFill>
                  <a:srgbClr val="000000"/>
                </a:solidFill>
                <a:latin typeface="Times" charset="0"/>
                <a:ea typeface="ＭＳ Ｐゴシック" charset="0"/>
                <a:cs typeface="Times" charset="0"/>
              </a:rPr>
              <a:t>|</a:t>
            </a:r>
            <a:r>
              <a:rPr lang="en-US" sz="2000" i="1" dirty="0" err="1">
                <a:solidFill>
                  <a:srgbClr val="000000"/>
                </a:solidFill>
                <a:latin typeface="Times" charset="0"/>
                <a:ea typeface="ＭＳ Ｐゴシック" charset="0"/>
                <a:cs typeface="Times" charset="0"/>
              </a:rPr>
              <a:t>A</a:t>
            </a:r>
            <a:r>
              <a:rPr lang="en-US" sz="2000" i="1" baseline="-25000" dirty="0" err="1">
                <a:solidFill>
                  <a:srgbClr val="000000"/>
                </a:solidFill>
                <a:latin typeface="Times" charset="0"/>
                <a:ea typeface="ＭＳ Ｐゴシック" charset="0"/>
                <a:cs typeface="Times" charset="0"/>
              </a:rPr>
              <a:t>obs</a:t>
            </a:r>
            <a:r>
              <a:rPr lang="en-US" sz="2000" i="1" dirty="0">
                <a:solidFill>
                  <a:srgbClr val="000000"/>
                </a:solidFill>
                <a:latin typeface="Times" charset="0"/>
                <a:ea typeface="ＭＳ Ｐゴシック" charset="0"/>
                <a:cs typeface="Times" charset="0"/>
              </a:rPr>
              <a:t> – </a:t>
            </a:r>
            <a:r>
              <a:rPr lang="en-US" sz="2000" i="1" dirty="0" err="1">
                <a:solidFill>
                  <a:srgbClr val="000000"/>
                </a:solidFill>
                <a:latin typeface="Times" charset="0"/>
                <a:ea typeface="ＭＳ Ｐゴシック" charset="0"/>
                <a:cs typeface="Times" charset="0"/>
              </a:rPr>
              <a:t>A</a:t>
            </a:r>
            <a:r>
              <a:rPr lang="en-US" sz="2000" i="1" baseline="-25000" dirty="0" err="1">
                <a:solidFill>
                  <a:srgbClr val="000000"/>
                </a:solidFill>
                <a:latin typeface="Times" charset="0"/>
                <a:ea typeface="ＭＳ Ｐゴシック" charset="0"/>
                <a:cs typeface="Times" charset="0"/>
              </a:rPr>
              <a:t>model</a:t>
            </a:r>
            <a:r>
              <a:rPr lang="en-US" sz="2000" dirty="0">
                <a:solidFill>
                  <a:srgbClr val="000000"/>
                </a:solidFill>
                <a:latin typeface="Times" charset="0"/>
                <a:ea typeface="ＭＳ Ｐゴシック" charset="0"/>
                <a:cs typeface="Times" charset="0"/>
              </a:rPr>
              <a:t>| </a:t>
            </a:r>
            <a:r>
              <a:rPr lang="en-US" sz="2000" dirty="0">
                <a:solidFill>
                  <a:srgbClr val="000000"/>
                </a:solidFill>
                <a:latin typeface="Arial" charset="0"/>
                <a:ea typeface="ＭＳ Ｐゴシック" charset="0"/>
                <a:cs typeface="Arial" charset="0"/>
              </a:rPr>
              <a:t>, the larger </a:t>
            </a:r>
            <a:r>
              <a:rPr lang="en-US" sz="2000" i="1" dirty="0">
                <a:solidFill>
                  <a:srgbClr val="000000"/>
                </a:solidFill>
                <a:latin typeface="Symbol" charset="0"/>
                <a:ea typeface="ＭＳ Ｐゴシック" charset="0"/>
                <a:cs typeface="ＭＳ Ｐゴシック" charset="0"/>
              </a:rPr>
              <a:t>s</a:t>
            </a:r>
            <a:r>
              <a:rPr lang="en-US" sz="2000" dirty="0">
                <a:solidFill>
                  <a:srgbClr val="000000"/>
                </a:solidFill>
                <a:latin typeface="Arial" charset="0"/>
                <a:ea typeface="ＭＳ Ｐゴシック" charset="0"/>
                <a:cs typeface="Arial" charset="0"/>
              </a:rPr>
              <a:t> is,  the less possible </a:t>
            </a:r>
            <a:r>
              <a:rPr lang="en-US" sz="2000" dirty="0">
                <a:solidFill>
                  <a:srgbClr val="000000"/>
                </a:solidFill>
                <a:latin typeface="Times" charset="0"/>
                <a:ea typeface="ＭＳ Ｐゴシック" charset="0"/>
                <a:cs typeface="Times" charset="0"/>
              </a:rPr>
              <a:t>|</a:t>
            </a:r>
            <a:r>
              <a:rPr lang="en-US" sz="2000" i="1" dirty="0" err="1">
                <a:solidFill>
                  <a:srgbClr val="000000"/>
                </a:solidFill>
                <a:latin typeface="Times" charset="0"/>
                <a:ea typeface="ＭＳ Ｐゴシック" charset="0"/>
                <a:cs typeface="Times" charset="0"/>
              </a:rPr>
              <a:t>A</a:t>
            </a:r>
            <a:r>
              <a:rPr lang="en-US" sz="2000" i="1" baseline="-25000" dirty="0" err="1">
                <a:solidFill>
                  <a:srgbClr val="000000"/>
                </a:solidFill>
                <a:latin typeface="Times" charset="0"/>
                <a:ea typeface="ＭＳ Ｐゴシック" charset="0"/>
                <a:cs typeface="Times" charset="0"/>
              </a:rPr>
              <a:t>obs</a:t>
            </a:r>
            <a:r>
              <a:rPr lang="en-US" sz="2000" i="1" dirty="0">
                <a:solidFill>
                  <a:srgbClr val="000000"/>
                </a:solidFill>
                <a:latin typeface="Times" charset="0"/>
                <a:ea typeface="ＭＳ Ｐゴシック" charset="0"/>
                <a:cs typeface="Times" charset="0"/>
              </a:rPr>
              <a:t> – </a:t>
            </a:r>
            <a:r>
              <a:rPr lang="en-US" sz="2000" i="1" dirty="0" err="1">
                <a:solidFill>
                  <a:srgbClr val="000000"/>
                </a:solidFill>
                <a:latin typeface="Times" charset="0"/>
                <a:ea typeface="ＭＳ Ｐゴシック" charset="0"/>
                <a:cs typeface="Times" charset="0"/>
              </a:rPr>
              <a:t>A</a:t>
            </a:r>
            <a:r>
              <a:rPr lang="en-US" sz="2000" i="1" baseline="-25000" dirty="0" err="1">
                <a:solidFill>
                  <a:srgbClr val="000000"/>
                </a:solidFill>
                <a:latin typeface="Times" charset="0"/>
                <a:ea typeface="ＭＳ Ｐゴシック" charset="0"/>
                <a:cs typeface="Times" charset="0"/>
              </a:rPr>
              <a:t>model</a:t>
            </a:r>
            <a:r>
              <a:rPr lang="en-US" sz="2000" dirty="0">
                <a:solidFill>
                  <a:srgbClr val="000000"/>
                </a:solidFill>
                <a:latin typeface="Times" charset="0"/>
                <a:ea typeface="ＭＳ Ｐゴシック" charset="0"/>
                <a:cs typeface="Times" charset="0"/>
              </a:rPr>
              <a:t>| </a:t>
            </a:r>
            <a:r>
              <a:rPr lang="en-US" sz="2000" dirty="0">
                <a:solidFill>
                  <a:srgbClr val="000000"/>
                </a:solidFill>
                <a:latin typeface="Arial" charset="0"/>
                <a:ea typeface="ＭＳ Ｐゴシック" charset="0"/>
                <a:cs typeface="Arial" charset="0"/>
              </a:rPr>
              <a:t>is due to the </a:t>
            </a:r>
            <a:r>
              <a:rPr lang="en-US" sz="2000" i="1" dirty="0" err="1">
                <a:solidFill>
                  <a:srgbClr val="000000"/>
                </a:solidFill>
                <a:latin typeface="Times" charset="0"/>
                <a:ea typeface="ＭＳ Ｐゴシック" charset="0"/>
                <a:cs typeface="Times" charset="0"/>
              </a:rPr>
              <a:t>E</a:t>
            </a:r>
            <a:r>
              <a:rPr lang="en-US" sz="2000" i="1" baseline="-25000" dirty="0" err="1">
                <a:solidFill>
                  <a:srgbClr val="000000"/>
                </a:solidFill>
                <a:latin typeface="Times" charset="0"/>
                <a:ea typeface="ＭＳ Ｐゴシック" charset="0"/>
                <a:cs typeface="Times" charset="0"/>
              </a:rPr>
              <a:t>o</a:t>
            </a:r>
            <a:r>
              <a:rPr lang="en-US" sz="2000" dirty="0">
                <a:solidFill>
                  <a:srgbClr val="000000"/>
                </a:solidFill>
                <a:latin typeface="Arial" charset="0"/>
                <a:ea typeface="ＭＳ Ｐゴシック" charset="0"/>
                <a:cs typeface="Arial" charset="0"/>
              </a:rPr>
              <a:t> +</a:t>
            </a:r>
            <a:r>
              <a:rPr lang="en-US" sz="2000" i="1" dirty="0" err="1">
                <a:solidFill>
                  <a:srgbClr val="000000"/>
                </a:solidFill>
                <a:latin typeface="Times" charset="0"/>
                <a:ea typeface="ＭＳ Ｐゴシック" charset="0"/>
                <a:cs typeface="Times" charset="0"/>
              </a:rPr>
              <a:t>E</a:t>
            </a:r>
            <a:r>
              <a:rPr lang="en-US" sz="2000" i="1" baseline="-25000" dirty="0" err="1">
                <a:solidFill>
                  <a:srgbClr val="000000"/>
                </a:solidFill>
                <a:latin typeface="Times" charset="0"/>
                <a:ea typeface="ＭＳ Ｐゴシック" charset="0"/>
                <a:cs typeface="Times" charset="0"/>
              </a:rPr>
              <a:t>r</a:t>
            </a:r>
            <a:r>
              <a:rPr lang="en-US" sz="2000" dirty="0">
                <a:solidFill>
                  <a:srgbClr val="000000"/>
                </a:solidFill>
                <a:latin typeface="Arial" charset="0"/>
                <a:ea typeface="ＭＳ Ｐゴシック" charset="0"/>
                <a:cs typeface="Arial" charset="0"/>
              </a:rPr>
              <a:t> .</a:t>
            </a:r>
          </a:p>
          <a:p>
            <a:pPr marL="0" indent="0">
              <a:lnSpc>
                <a:spcPct val="130000"/>
              </a:lnSpc>
              <a:buFont typeface="Wingdings" charset="0"/>
              <a:buNone/>
            </a:pPr>
            <a:r>
              <a:rPr lang="en-US" sz="2000" i="1" dirty="0">
                <a:solidFill>
                  <a:srgbClr val="000000"/>
                </a:solidFill>
                <a:latin typeface="Symbol" charset="0"/>
                <a:ea typeface="ＭＳ Ｐゴシック" charset="0"/>
                <a:cs typeface="ＭＳ Ｐゴシック" charset="0"/>
              </a:rPr>
              <a:t>x</a:t>
            </a:r>
            <a:r>
              <a:rPr lang="en-US" sz="2000" dirty="0">
                <a:solidFill>
                  <a:srgbClr val="000000"/>
                </a:solidFill>
                <a:latin typeface="Symbol" charset="0"/>
                <a:ea typeface="ＭＳ Ｐゴシック" charset="0"/>
                <a:cs typeface="ＭＳ Ｐゴシック" charset="0"/>
              </a:rPr>
              <a:t> </a:t>
            </a:r>
            <a:r>
              <a:rPr lang="en-US" sz="2000" dirty="0">
                <a:solidFill>
                  <a:srgbClr val="000000"/>
                </a:solidFill>
                <a:latin typeface="Arial" charset="0"/>
                <a:ea typeface="ＭＳ Ｐゴシック" charset="0"/>
                <a:cs typeface="Arial" charset="0"/>
              </a:rPr>
              <a:t>is scaling factor to inflate (deflate) </a:t>
            </a:r>
            <a:r>
              <a:rPr lang="en-US" sz="2000" i="1" dirty="0">
                <a:solidFill>
                  <a:srgbClr val="000000"/>
                </a:solidFill>
                <a:latin typeface="Symbol" charset="0"/>
                <a:ea typeface="ＭＳ Ｐゴシック" charset="0"/>
                <a:cs typeface="ＭＳ Ｐゴシック" charset="0"/>
              </a:rPr>
              <a:t>s</a:t>
            </a:r>
            <a:r>
              <a:rPr lang="en-US" sz="2000" dirty="0">
                <a:solidFill>
                  <a:srgbClr val="000000"/>
                </a:solidFill>
                <a:latin typeface="Symbol" charset="0"/>
                <a:ea typeface="ＭＳ Ｐゴシック" charset="0"/>
                <a:cs typeface="ＭＳ Ｐゴシック" charset="0"/>
              </a:rPr>
              <a:t>.</a:t>
            </a:r>
          </a:p>
        </p:txBody>
      </p:sp>
      <p:sp>
        <p:nvSpPr>
          <p:cNvPr id="110594" name="Rectangle 1026"/>
          <p:cNvSpPr>
            <a:spLocks noGrp="1" noChangeArrowheads="1"/>
          </p:cNvSpPr>
          <p:nvPr>
            <p:ph type="title"/>
          </p:nvPr>
        </p:nvSpPr>
        <p:spPr>
          <a:xfrm>
            <a:off x="533400" y="304800"/>
            <a:ext cx="8229600" cy="838200"/>
          </a:xfrm>
        </p:spPr>
        <p:txBody>
          <a:bodyPr/>
          <a:lstStyle/>
          <a:p>
            <a:pPr>
              <a:spcAft>
                <a:spcPts val="3000"/>
              </a:spcAft>
            </a:pPr>
            <a:r>
              <a:rPr lang="en-US" sz="3200" dirty="0">
                <a:solidFill>
                  <a:srgbClr val="000000"/>
                </a:solidFill>
                <a:latin typeface="Arial" charset="0"/>
                <a:ea typeface="ＭＳ Ｐゴシック" charset="0"/>
                <a:cs typeface="Arial" charset="0"/>
              </a:rPr>
              <a:t>Analysis of the Data QC Scheme</a:t>
            </a:r>
            <a:r>
              <a:rPr lang="en-US" sz="2800" dirty="0">
                <a:solidFill>
                  <a:srgbClr val="000000"/>
                </a:solidFill>
                <a:latin typeface="Arial" charset="0"/>
                <a:ea typeface="ＭＳ Ｐゴシック" charset="0"/>
                <a:cs typeface="Arial" charset="0"/>
              </a:rPr>
              <a:t> </a:t>
            </a:r>
          </a:p>
        </p:txBody>
      </p:sp>
      <p:graphicFrame>
        <p:nvGraphicFramePr>
          <p:cNvPr id="110595" name="Object 5"/>
          <p:cNvGraphicFramePr>
            <a:graphicFrameLocks noChangeAspect="1"/>
          </p:cNvGraphicFramePr>
          <p:nvPr>
            <p:extLst>
              <p:ext uri="{D42A27DB-BD31-4B8C-83A1-F6EECF244321}">
                <p14:modId xmlns:p14="http://schemas.microsoft.com/office/powerpoint/2010/main" val="3839840745"/>
              </p:ext>
            </p:extLst>
          </p:nvPr>
        </p:nvGraphicFramePr>
        <p:xfrm>
          <a:off x="2271713" y="1303338"/>
          <a:ext cx="4500562" cy="696912"/>
        </p:xfrm>
        <a:graphic>
          <a:graphicData uri="http://schemas.openxmlformats.org/presentationml/2006/ole">
            <mc:AlternateContent xmlns:mc="http://schemas.openxmlformats.org/markup-compatibility/2006">
              <mc:Choice xmlns:v="urn:schemas-microsoft-com:vml" Requires="v">
                <p:oleObj spid="_x0000_s324811" name="Equation" r:id="rId3" imgW="2133600" imgH="330200" progId="Equation.3">
                  <p:embed/>
                </p:oleObj>
              </mc:Choice>
              <mc:Fallback>
                <p:oleObj name="Equation" r:id="rId3" imgW="2133600" imgH="330200" progId="Equation.3">
                  <p:embed/>
                  <p:pic>
                    <p:nvPicPr>
                      <p:cNvPr id="0" name=""/>
                      <p:cNvPicPr>
                        <a:picLocks noChangeAspect="1" noChangeArrowheads="1"/>
                      </p:cNvPicPr>
                      <p:nvPr/>
                    </p:nvPicPr>
                    <p:blipFill>
                      <a:blip r:embed="rId4"/>
                      <a:srcRect/>
                      <a:stretch>
                        <a:fillRect/>
                      </a:stretch>
                    </p:blipFill>
                    <p:spPr bwMode="auto">
                      <a:xfrm>
                        <a:off x="2271713" y="1303338"/>
                        <a:ext cx="4500562"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227568403"/>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ext Box 7"/>
          <p:cNvSpPr txBox="1">
            <a:spLocks noChangeArrowheads="1"/>
          </p:cNvSpPr>
          <p:nvPr/>
        </p:nvSpPr>
        <p:spPr bwMode="auto">
          <a:xfrm>
            <a:off x="4572000" y="4867275"/>
            <a:ext cx="520700" cy="3048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a:latin typeface="Times" charset="0"/>
              </a:rPr>
              <a:t>New</a:t>
            </a:r>
          </a:p>
        </p:txBody>
      </p:sp>
      <p:sp>
        <p:nvSpPr>
          <p:cNvPr id="111618" name="Text Box 8"/>
          <p:cNvSpPr txBox="1">
            <a:spLocks noChangeArrowheads="1"/>
          </p:cNvSpPr>
          <p:nvPr/>
        </p:nvSpPr>
        <p:spPr bwMode="auto">
          <a:xfrm>
            <a:off x="3962400" y="3800475"/>
            <a:ext cx="569913" cy="3048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a:latin typeface="Times" charset="0"/>
              </a:rPr>
              <a:t>OLD</a:t>
            </a:r>
          </a:p>
        </p:txBody>
      </p:sp>
      <p:pic>
        <p:nvPicPr>
          <p:cNvPr id="111619" name="Picture 14" descr="M:\liu\PAPER\NWP04\Qf.x1_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14563"/>
            <a:ext cx="6172200"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Rectangle 15"/>
          <p:cNvSpPr>
            <a:spLocks noChangeArrowheads="1"/>
          </p:cNvSpPr>
          <p:nvPr/>
        </p:nvSpPr>
        <p:spPr bwMode="auto">
          <a:xfrm>
            <a:off x="2514600" y="2581275"/>
            <a:ext cx="609600" cy="381000"/>
          </a:xfrm>
          <a:prstGeom prst="rect">
            <a:avLst/>
          </a:prstGeom>
          <a:solidFill>
            <a:schemeClr val="bg1"/>
          </a:solidFill>
          <a:ln>
            <a:noFill/>
          </a:ln>
          <a:extLst>
            <a:ext uri="{91240B29-F687-4f45-9708-019B960494DF}">
              <a14:hiddenLine xmlns:a14="http://schemas.microsoft.com/office/drawing/2010/main" w="57150">
                <a:solidFill>
                  <a:srgbClr val="000000"/>
                </a:solidFill>
                <a:miter lim="800000"/>
                <a:headEnd/>
                <a:tailEnd/>
              </a14:hiddenLine>
            </a:ext>
          </a:extLst>
        </p:spPr>
        <p:txBody>
          <a:bodyPr anchor="ctr">
            <a:spAutoFit/>
          </a:bodyPr>
          <a:lstStyle/>
          <a:p>
            <a:pPr eaLnBrk="0" hangingPunct="0"/>
            <a:endParaRPr lang="en-US" sz="1800"/>
          </a:p>
        </p:txBody>
      </p:sp>
      <p:sp>
        <p:nvSpPr>
          <p:cNvPr id="111621" name="Text Box 16"/>
          <p:cNvSpPr txBox="1">
            <a:spLocks noChangeArrowheads="1"/>
          </p:cNvSpPr>
          <p:nvPr/>
        </p:nvSpPr>
        <p:spPr bwMode="auto">
          <a:xfrm>
            <a:off x="6803390" y="1408113"/>
            <a:ext cx="977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dirty="0">
                <a:latin typeface="Symbol" charset="0"/>
              </a:rPr>
              <a:t>s</a:t>
            </a:r>
            <a:r>
              <a:rPr lang="en-US" sz="2000" b="1" dirty="0">
                <a:latin typeface="Helvetica" charset="0"/>
              </a:rPr>
              <a:t> = 1.5</a:t>
            </a:r>
          </a:p>
        </p:txBody>
      </p:sp>
      <p:sp>
        <p:nvSpPr>
          <p:cNvPr id="111622" name="Text Box 17"/>
          <p:cNvSpPr txBox="1">
            <a:spLocks noChangeArrowheads="1"/>
          </p:cNvSpPr>
          <p:nvPr/>
        </p:nvSpPr>
        <p:spPr bwMode="auto">
          <a:xfrm>
            <a:off x="5356225" y="3267075"/>
            <a:ext cx="850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CC0000"/>
                </a:solidFill>
                <a:latin typeface="Symbol" charset="0"/>
              </a:rPr>
              <a:t>x</a:t>
            </a:r>
            <a:r>
              <a:rPr lang="en-US" b="1">
                <a:solidFill>
                  <a:srgbClr val="CC0000"/>
                </a:solidFill>
                <a:latin typeface="Helvetica" charset="0"/>
              </a:rPr>
              <a:t> = 3</a:t>
            </a:r>
          </a:p>
        </p:txBody>
      </p:sp>
      <p:sp>
        <p:nvSpPr>
          <p:cNvPr id="111623" name="Text Box 18"/>
          <p:cNvSpPr txBox="1">
            <a:spLocks noChangeArrowheads="1"/>
          </p:cNvSpPr>
          <p:nvPr/>
        </p:nvSpPr>
        <p:spPr bwMode="auto">
          <a:xfrm>
            <a:off x="5181600" y="4867275"/>
            <a:ext cx="850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accent2"/>
                </a:solidFill>
                <a:latin typeface="Symbol" charset="0"/>
              </a:rPr>
              <a:t>x</a:t>
            </a:r>
            <a:r>
              <a:rPr lang="en-US" b="1">
                <a:solidFill>
                  <a:schemeClr val="accent2"/>
                </a:solidFill>
                <a:latin typeface="Helvetica" charset="0"/>
              </a:rPr>
              <a:t> = 1</a:t>
            </a:r>
          </a:p>
        </p:txBody>
      </p:sp>
      <p:sp>
        <p:nvSpPr>
          <p:cNvPr id="111624" name="Text Box 19"/>
          <p:cNvSpPr txBox="1">
            <a:spLocks noChangeArrowheads="1"/>
          </p:cNvSpPr>
          <p:nvPr/>
        </p:nvSpPr>
        <p:spPr bwMode="auto">
          <a:xfrm>
            <a:off x="6406833" y="2616835"/>
            <a:ext cx="1666542"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dirty="0" smtClean="0">
                <a:solidFill>
                  <a:srgbClr val="00FF00"/>
                </a:solidFill>
                <a:latin typeface="Arial"/>
                <a:cs typeface="Arial"/>
              </a:rPr>
              <a:t>Traditional</a:t>
            </a:r>
          </a:p>
          <a:p>
            <a:r>
              <a:rPr lang="en-US" sz="1600" b="1" dirty="0" smtClean="0">
                <a:solidFill>
                  <a:srgbClr val="00FF00"/>
                </a:solidFill>
                <a:latin typeface="Arial"/>
                <a:cs typeface="Arial"/>
              </a:rPr>
              <a:t>(binary </a:t>
            </a:r>
            <a:r>
              <a:rPr lang="en-US" sz="1600" b="1" dirty="0" err="1" smtClean="0">
                <a:solidFill>
                  <a:srgbClr val="00FF00"/>
                </a:solidFill>
                <a:latin typeface="Arial"/>
                <a:cs typeface="Arial"/>
              </a:rPr>
              <a:t>ob</a:t>
            </a:r>
            <a:r>
              <a:rPr lang="en-US" sz="1600" b="1" dirty="0" smtClean="0">
                <a:solidFill>
                  <a:srgbClr val="00FF00"/>
                </a:solidFill>
                <a:latin typeface="Arial"/>
                <a:cs typeface="Arial"/>
              </a:rPr>
              <a:t> flag)</a:t>
            </a:r>
            <a:endParaRPr lang="en-US" sz="1600" b="1" dirty="0">
              <a:solidFill>
                <a:srgbClr val="00FF00"/>
              </a:solidFill>
              <a:latin typeface="Arial"/>
              <a:cs typeface="Arial"/>
            </a:endParaRPr>
          </a:p>
        </p:txBody>
      </p:sp>
      <p:sp>
        <p:nvSpPr>
          <p:cNvPr id="111625" name="Rectangle 1026"/>
          <p:cNvSpPr>
            <a:spLocks noGrp="1" noChangeArrowheads="1"/>
          </p:cNvSpPr>
          <p:nvPr>
            <p:ph type="title"/>
          </p:nvPr>
        </p:nvSpPr>
        <p:spPr>
          <a:xfrm>
            <a:off x="685800" y="304800"/>
            <a:ext cx="8229600" cy="838200"/>
          </a:xfrm>
        </p:spPr>
        <p:txBody>
          <a:bodyPr/>
          <a:lstStyle/>
          <a:p>
            <a:pPr>
              <a:spcAft>
                <a:spcPts val="3000"/>
              </a:spcAft>
            </a:pPr>
            <a:r>
              <a:rPr lang="en-US" sz="2400" dirty="0" smtClean="0">
                <a:solidFill>
                  <a:srgbClr val="000000"/>
                </a:solidFill>
                <a:latin typeface="Arial" charset="0"/>
                <a:ea typeface="ＭＳ Ｐゴシック" charset="0"/>
                <a:cs typeface="Arial" charset="0"/>
              </a:rPr>
              <a:t>Tune </a:t>
            </a:r>
            <a:r>
              <a:rPr lang="en-US" sz="2400" dirty="0">
                <a:solidFill>
                  <a:srgbClr val="000000"/>
                </a:solidFill>
                <a:latin typeface="Arial" charset="0"/>
                <a:ea typeface="ＭＳ Ｐゴシック" charset="0"/>
                <a:cs typeface="Arial" charset="0"/>
              </a:rPr>
              <a:t>the QC Scaling Factor </a:t>
            </a:r>
            <a:r>
              <a:rPr lang="en-US" sz="2400" i="1" dirty="0">
                <a:solidFill>
                  <a:srgbClr val="000000"/>
                </a:solidFill>
                <a:latin typeface="Symbol" charset="0"/>
                <a:ea typeface="ＭＳ Ｐゴシック" charset="0"/>
                <a:cs typeface="ＭＳ Ｐゴシック" charset="0"/>
              </a:rPr>
              <a:t>x</a:t>
            </a:r>
            <a:r>
              <a:rPr lang="en-US" sz="2400" dirty="0">
                <a:solidFill>
                  <a:srgbClr val="000000"/>
                </a:solidFill>
                <a:latin typeface="Symbol" charset="0"/>
                <a:ea typeface="ＭＳ Ｐゴシック" charset="0"/>
                <a:cs typeface="ＭＳ Ｐゴシック" charset="0"/>
              </a:rPr>
              <a:t> </a:t>
            </a:r>
            <a:r>
              <a:rPr lang="en-US" sz="2400" dirty="0">
                <a:solidFill>
                  <a:srgbClr val="000000"/>
                </a:solidFill>
                <a:latin typeface="Arial" charset="0"/>
                <a:ea typeface="ＭＳ Ｐゴシック" charset="0"/>
                <a:cs typeface="Arial" charset="0"/>
              </a:rPr>
              <a:t> </a:t>
            </a:r>
            <a:br>
              <a:rPr lang="en-US" sz="2400" dirty="0">
                <a:solidFill>
                  <a:srgbClr val="000000"/>
                </a:solidFill>
                <a:latin typeface="Arial" charset="0"/>
                <a:ea typeface="ＭＳ Ｐゴシック" charset="0"/>
                <a:cs typeface="Arial" charset="0"/>
              </a:rPr>
            </a:br>
            <a:r>
              <a:rPr lang="en-US" sz="2400" dirty="0">
                <a:solidFill>
                  <a:srgbClr val="000000"/>
                </a:solidFill>
                <a:latin typeface="Arial" charset="0"/>
                <a:ea typeface="ＭＳ Ｐゴシック" charset="0"/>
                <a:cs typeface="Arial" charset="0"/>
              </a:rPr>
              <a:t>Grade QC flag: 0 – 1 using |</a:t>
            </a:r>
            <a:r>
              <a:rPr lang="en-US" sz="2400" dirty="0" err="1">
                <a:solidFill>
                  <a:srgbClr val="000000"/>
                </a:solidFill>
                <a:latin typeface="Arial" charset="0"/>
                <a:ea typeface="ＭＳ Ｐゴシック" charset="0"/>
                <a:cs typeface="Arial" charset="0"/>
              </a:rPr>
              <a:t>Obs</a:t>
            </a:r>
            <a:r>
              <a:rPr lang="en-US" sz="2400" dirty="0">
                <a:solidFill>
                  <a:srgbClr val="000000"/>
                </a:solidFill>
                <a:latin typeface="Arial" charset="0"/>
                <a:ea typeface="ＭＳ Ｐゴシック" charset="0"/>
                <a:cs typeface="Arial" charset="0"/>
              </a:rPr>
              <a:t> – Model| </a:t>
            </a:r>
          </a:p>
        </p:txBody>
      </p:sp>
      <p:graphicFrame>
        <p:nvGraphicFramePr>
          <p:cNvPr id="111626" name="Object 11"/>
          <p:cNvGraphicFramePr>
            <a:graphicFrameLocks noChangeAspect="1"/>
          </p:cNvGraphicFramePr>
          <p:nvPr>
            <p:extLst>
              <p:ext uri="{D42A27DB-BD31-4B8C-83A1-F6EECF244321}">
                <p14:modId xmlns:p14="http://schemas.microsoft.com/office/powerpoint/2010/main" val="4136013337"/>
              </p:ext>
            </p:extLst>
          </p:nvPr>
        </p:nvGraphicFramePr>
        <p:xfrm>
          <a:off x="1751965" y="1262698"/>
          <a:ext cx="4606925" cy="696912"/>
        </p:xfrm>
        <a:graphic>
          <a:graphicData uri="http://schemas.openxmlformats.org/presentationml/2006/ole">
            <mc:AlternateContent xmlns:mc="http://schemas.openxmlformats.org/markup-compatibility/2006">
              <mc:Choice xmlns:v="urn:schemas-microsoft-com:vml" Requires="v">
                <p:oleObj spid="_x0000_s325835" name="Equation" r:id="rId4" imgW="2184400" imgH="330200" progId="Equation.3">
                  <p:embed/>
                </p:oleObj>
              </mc:Choice>
              <mc:Fallback>
                <p:oleObj name="Equation" r:id="rId4" imgW="2184400" imgH="330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1965" y="1262698"/>
                        <a:ext cx="4606925"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extBox 1"/>
          <p:cNvSpPr txBox="1"/>
          <p:nvPr/>
        </p:nvSpPr>
        <p:spPr>
          <a:xfrm>
            <a:off x="1686560" y="2011680"/>
            <a:ext cx="6149302" cy="369332"/>
          </a:xfrm>
          <a:prstGeom prst="rect">
            <a:avLst/>
          </a:prstGeom>
          <a:noFill/>
        </p:spPr>
        <p:txBody>
          <a:bodyPr wrap="none" rtlCol="0">
            <a:spAutoFit/>
          </a:bodyPr>
          <a:lstStyle/>
          <a:p>
            <a:r>
              <a:rPr lang="en-US" sz="1800" i="1" dirty="0" smtClean="0">
                <a:solidFill>
                  <a:srgbClr val="000000"/>
                </a:solidFill>
                <a:latin typeface="Symbol" charset="0"/>
              </a:rPr>
              <a:t>x</a:t>
            </a:r>
            <a:r>
              <a:rPr lang="en-US" sz="1800" dirty="0" smtClean="0">
                <a:solidFill>
                  <a:srgbClr val="000000"/>
                </a:solidFill>
                <a:latin typeface="Symbol" charset="0"/>
              </a:rPr>
              <a:t> </a:t>
            </a:r>
            <a:r>
              <a:rPr lang="en-US" sz="1800" dirty="0" smtClean="0">
                <a:solidFill>
                  <a:srgbClr val="000000"/>
                </a:solidFill>
                <a:latin typeface="Arial"/>
                <a:cs typeface="Arial"/>
              </a:rPr>
              <a:t> is “tuned” to recognize 70-80% of </a:t>
            </a:r>
            <a:r>
              <a:rPr lang="en-US" sz="1800" dirty="0" err="1" smtClean="0">
                <a:solidFill>
                  <a:srgbClr val="000000"/>
                </a:solidFill>
                <a:latin typeface="Arial"/>
                <a:cs typeface="Arial"/>
              </a:rPr>
              <a:t>obs</a:t>
            </a:r>
            <a:r>
              <a:rPr lang="en-US" sz="1800" dirty="0" smtClean="0">
                <a:solidFill>
                  <a:srgbClr val="000000"/>
                </a:solidFill>
                <a:latin typeface="Arial"/>
                <a:cs typeface="Arial"/>
              </a:rPr>
              <a:t> as good (typically)</a:t>
            </a:r>
            <a:endParaRPr lang="en-US" sz="1800" dirty="0"/>
          </a:p>
        </p:txBody>
      </p:sp>
    </p:spTree>
    <p:extLst>
      <p:ext uri="{BB962C8B-B14F-4D97-AF65-F5344CB8AC3E}">
        <p14:creationId xmlns:p14="http://schemas.microsoft.com/office/powerpoint/2010/main" val="553625825"/>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1026"/>
          <p:cNvSpPr>
            <a:spLocks noGrp="1" noChangeArrowheads="1"/>
          </p:cNvSpPr>
          <p:nvPr>
            <p:ph type="title"/>
          </p:nvPr>
        </p:nvSpPr>
        <p:spPr>
          <a:xfrm>
            <a:off x="533400" y="304800"/>
            <a:ext cx="8229600" cy="838200"/>
          </a:xfrm>
        </p:spPr>
        <p:txBody>
          <a:bodyPr/>
          <a:lstStyle/>
          <a:p>
            <a:pPr>
              <a:spcAft>
                <a:spcPts val="3000"/>
              </a:spcAft>
            </a:pPr>
            <a:r>
              <a:rPr lang="en-US" sz="2800" dirty="0">
                <a:solidFill>
                  <a:srgbClr val="000000"/>
                </a:solidFill>
                <a:latin typeface="Arial" charset="0"/>
                <a:ea typeface="ＭＳ Ｐゴシック" charset="0"/>
                <a:cs typeface="Arial" charset="0"/>
              </a:rPr>
              <a:t>Considerations</a:t>
            </a:r>
          </a:p>
        </p:txBody>
      </p:sp>
      <p:sp>
        <p:nvSpPr>
          <p:cNvPr id="112642" name="Rectangle 1028"/>
          <p:cNvSpPr>
            <a:spLocks noGrp="1" noChangeArrowheads="1"/>
          </p:cNvSpPr>
          <p:nvPr>
            <p:ph type="body" idx="1"/>
          </p:nvPr>
        </p:nvSpPr>
        <p:spPr>
          <a:xfrm>
            <a:off x="1066800" y="1447800"/>
            <a:ext cx="7239000" cy="4572000"/>
          </a:xfrm>
        </p:spPr>
        <p:txBody>
          <a:bodyPr/>
          <a:lstStyle/>
          <a:p>
            <a:pPr marL="63500" lvl="1" indent="0">
              <a:buFontTx/>
              <a:buNone/>
            </a:pPr>
            <a:r>
              <a:rPr lang="en-US" sz="1600" dirty="0" smtClean="0">
                <a:latin typeface="Arial" charset="0"/>
                <a:ea typeface="ＭＳ Ｐゴシック" charset="0"/>
                <a:cs typeface="Arial" charset="0"/>
              </a:rPr>
              <a:t>Approach includes </a:t>
            </a:r>
            <a:r>
              <a:rPr lang="en-US" sz="1600" dirty="0">
                <a:latin typeface="Arial" charset="0"/>
                <a:ea typeface="ＭＳ Ｐゴシック" charset="0"/>
                <a:cs typeface="Arial" charset="0"/>
              </a:rPr>
              <a:t>observation error and representativeness </a:t>
            </a:r>
            <a:r>
              <a:rPr lang="en-US" sz="1600" dirty="0" smtClean="0">
                <a:latin typeface="Arial" charset="0"/>
                <a:ea typeface="ＭＳ Ｐゴシック" charset="0"/>
                <a:cs typeface="Arial" charset="0"/>
              </a:rPr>
              <a:t>error.</a:t>
            </a:r>
          </a:p>
          <a:p>
            <a:pPr marL="63500" lvl="1" indent="0">
              <a:buFontTx/>
              <a:buNone/>
            </a:pPr>
            <a:endParaRPr lang="en-US" sz="1600" dirty="0" smtClean="0">
              <a:latin typeface="Arial" charset="0"/>
              <a:ea typeface="ＭＳ Ｐゴシック" charset="0"/>
              <a:cs typeface="Arial" charset="0"/>
            </a:endParaRPr>
          </a:p>
          <a:p>
            <a:pPr marL="63500" lvl="1" indent="0">
              <a:buNone/>
            </a:pPr>
            <a:r>
              <a:rPr lang="en-US" sz="1600" dirty="0" smtClean="0"/>
              <a:t>A perfect </a:t>
            </a:r>
            <a:r>
              <a:rPr lang="en-US" sz="1600" dirty="0"/>
              <a:t>observation in a convective cell, which is 10C warner than 3 km away, will be flagged as bad observation. </a:t>
            </a:r>
          </a:p>
          <a:p>
            <a:pPr marL="63500" lvl="1" indent="0">
              <a:buFontTx/>
              <a:buNone/>
            </a:pPr>
            <a:endParaRPr lang="en-US" sz="1600" dirty="0" smtClean="0">
              <a:latin typeface="Arial" charset="0"/>
              <a:ea typeface="ＭＳ Ｐゴシック" charset="0"/>
              <a:cs typeface="Arial" charset="0"/>
            </a:endParaRPr>
          </a:p>
          <a:p>
            <a:pPr marL="63500" lvl="1" indent="0">
              <a:buFontTx/>
              <a:buNone/>
            </a:pPr>
            <a:r>
              <a:rPr lang="en-US" sz="1600" dirty="0" smtClean="0">
                <a:latin typeface="Arial" charset="0"/>
                <a:ea typeface="ＭＳ Ｐゴシック" charset="0"/>
                <a:cs typeface="Arial" charset="0"/>
              </a:rPr>
              <a:t>The </a:t>
            </a:r>
            <a:r>
              <a:rPr lang="en-US" sz="1600" dirty="0">
                <a:latin typeface="Arial" charset="0"/>
                <a:ea typeface="ＭＳ Ｐゴシック" charset="0"/>
                <a:cs typeface="Arial" charset="0"/>
              </a:rPr>
              <a:t>QC scaling is based on the statistics of the model errors. Thus it is good statistically, but may not be good for all particular cases. </a:t>
            </a:r>
            <a:endParaRPr lang="en-US" sz="1600" dirty="0" smtClean="0">
              <a:latin typeface="Arial" charset="0"/>
              <a:ea typeface="ＭＳ Ｐゴシック" charset="0"/>
              <a:cs typeface="Arial" charset="0"/>
            </a:endParaRPr>
          </a:p>
          <a:p>
            <a:pPr marL="63500" lvl="1" indent="0">
              <a:buFontTx/>
              <a:buNone/>
            </a:pPr>
            <a:endParaRPr lang="en-US" sz="1600" dirty="0">
              <a:latin typeface="Arial" charset="0"/>
              <a:ea typeface="ＭＳ Ｐゴシック" charset="0"/>
              <a:cs typeface="Arial" charset="0"/>
            </a:endParaRPr>
          </a:p>
          <a:p>
            <a:pPr marL="63500" lvl="1" indent="0">
              <a:buFontTx/>
              <a:buNone/>
            </a:pPr>
            <a:r>
              <a:rPr lang="en-US" sz="1600" dirty="0" smtClean="0">
                <a:latin typeface="Arial" charset="0"/>
                <a:ea typeface="ＭＳ Ｐゴシック" charset="0"/>
                <a:cs typeface="Arial" charset="0"/>
              </a:rPr>
              <a:t>If the </a:t>
            </a:r>
            <a:r>
              <a:rPr lang="en-US" sz="1600" dirty="0">
                <a:latin typeface="Arial" charset="0"/>
                <a:ea typeface="ＭＳ Ｐゴシック" charset="0"/>
                <a:cs typeface="Arial" charset="0"/>
              </a:rPr>
              <a:t>model performs much worse for a given time, a good observation will be labeled with low QC flag</a:t>
            </a:r>
            <a:r>
              <a:rPr lang="en-US" sz="1600" dirty="0" smtClean="0">
                <a:latin typeface="Arial" charset="0"/>
                <a:ea typeface="ＭＳ Ｐゴシック" charset="0"/>
                <a:cs typeface="Arial" charset="0"/>
              </a:rPr>
              <a:t>.</a:t>
            </a:r>
          </a:p>
          <a:p>
            <a:pPr marL="63500" lvl="1" indent="0">
              <a:buFontTx/>
              <a:buNone/>
            </a:pPr>
            <a:endParaRPr lang="en-US" sz="1600" dirty="0" smtClean="0">
              <a:latin typeface="Arial" charset="0"/>
              <a:ea typeface="ＭＳ Ｐゴシック" charset="0"/>
              <a:cs typeface="Arial" charset="0"/>
            </a:endParaRPr>
          </a:p>
          <a:p>
            <a:pPr marL="63500" lvl="1" indent="0">
              <a:buFontTx/>
              <a:buNone/>
            </a:pPr>
            <a:r>
              <a:rPr lang="en-US" sz="1600" dirty="0" smtClean="0">
                <a:latin typeface="Arial" charset="0"/>
                <a:ea typeface="ＭＳ Ｐゴシック" charset="0"/>
                <a:cs typeface="Arial" charset="0"/>
              </a:rPr>
              <a:t>Therefore:</a:t>
            </a:r>
            <a:endParaRPr lang="en-US" sz="1600" dirty="0">
              <a:latin typeface="Arial" charset="0"/>
              <a:ea typeface="ＭＳ Ｐゴシック" charset="0"/>
              <a:cs typeface="Arial" charset="0"/>
            </a:endParaRPr>
          </a:p>
          <a:p>
            <a:pPr marL="63500" lvl="1" indent="0">
              <a:buFontTx/>
              <a:buNone/>
            </a:pPr>
            <a:r>
              <a:rPr lang="en-US" sz="1600" dirty="0" smtClean="0">
                <a:latin typeface="Arial" charset="0"/>
                <a:ea typeface="ＭＳ Ｐゴシック" charset="0"/>
                <a:cs typeface="Arial" charset="0"/>
              </a:rPr>
              <a:t>QC is best suited for NWP and verification.  Q</a:t>
            </a:r>
            <a:r>
              <a:rPr lang="en-US" sz="1600" baseline="-25000" dirty="0" smtClean="0">
                <a:latin typeface="Arial" charset="0"/>
                <a:ea typeface="ＭＳ Ｐゴシック" charset="0"/>
                <a:cs typeface="Arial" charset="0"/>
              </a:rPr>
              <a:t>F</a:t>
            </a:r>
            <a:r>
              <a:rPr lang="en-US" sz="1600" dirty="0" smtClean="0">
                <a:latin typeface="Arial" charset="0"/>
                <a:ea typeface="ＭＳ Ｐゴシック" charset="0"/>
                <a:cs typeface="Arial" charset="0"/>
              </a:rPr>
              <a:t> can also be used in a weighting function for DA.</a:t>
            </a:r>
          </a:p>
          <a:p>
            <a:pPr marL="63500" lvl="1" indent="0">
              <a:buFontTx/>
              <a:buNone/>
            </a:pPr>
            <a:r>
              <a:rPr lang="en-US" sz="1600" dirty="0" smtClean="0">
                <a:latin typeface="Arial" charset="0"/>
                <a:ea typeface="ＭＳ Ｐゴシック" charset="0"/>
                <a:cs typeface="Arial" charset="0"/>
              </a:rPr>
              <a:t>Not good for instrument error identification.</a:t>
            </a:r>
          </a:p>
        </p:txBody>
      </p:sp>
    </p:spTree>
    <p:extLst>
      <p:ext uri="{BB962C8B-B14F-4D97-AF65-F5344CB8AC3E}">
        <p14:creationId xmlns:p14="http://schemas.microsoft.com/office/powerpoint/2010/main" val="3893679750"/>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7" descr="T_qc12_SYNOP_500mb.ai"/>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14825" y="1812925"/>
            <a:ext cx="4875213" cy="488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6" name="Picture 6" descr="T_qc12_SYNOP_850mb.ai"/>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24038"/>
            <a:ext cx="4876801" cy="488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709613" y="887413"/>
            <a:ext cx="8229600" cy="612775"/>
          </a:xfrm>
          <a:prstGeom prst="rect">
            <a:avLst/>
          </a:prstGeom>
        </p:spPr>
        <p:txBody>
          <a:bodyPr anchor="ctr"/>
          <a:lstStyle/>
          <a:p>
            <a:pPr algn="ctr" defTabSz="457200" fontAlgn="auto">
              <a:spcAft>
                <a:spcPts val="0"/>
              </a:spcAft>
              <a:defRPr/>
            </a:pPr>
            <a:r>
              <a:rPr lang="en-US" dirty="0">
                <a:latin typeface="+mj-lt"/>
                <a:ea typeface="+mj-ea"/>
                <a:cs typeface="+mj-cs"/>
              </a:rPr>
              <a:t>QC Values of Temperature for SYNOP</a:t>
            </a:r>
          </a:p>
        </p:txBody>
      </p:sp>
      <p:sp>
        <p:nvSpPr>
          <p:cNvPr id="5" name="Rectangle 4"/>
          <p:cNvSpPr/>
          <p:nvPr/>
        </p:nvSpPr>
        <p:spPr>
          <a:xfrm>
            <a:off x="3148013" y="5449888"/>
            <a:ext cx="1120775" cy="246062"/>
          </a:xfrm>
          <a:prstGeom prst="rect">
            <a:avLst/>
          </a:prstGeom>
        </p:spPr>
        <p:style>
          <a:lnRef idx="2">
            <a:schemeClr val="accent3"/>
          </a:lnRef>
          <a:fillRef idx="1">
            <a:schemeClr val="lt1"/>
          </a:fillRef>
          <a:effectRef idx="0">
            <a:schemeClr val="accent3"/>
          </a:effectRef>
          <a:fontRef idx="minor">
            <a:schemeClr val="dk1"/>
          </a:fontRef>
        </p:style>
        <p:txBody>
          <a:bodyPr anchor="ctr"/>
          <a:lstStyle/>
          <a:p>
            <a:pPr algn="ctr" eaLnBrk="0" hangingPunct="0">
              <a:defRPr/>
            </a:pPr>
            <a:r>
              <a:rPr lang="en-US" sz="1400" dirty="0">
                <a:solidFill>
                  <a:schemeClr val="tx1"/>
                </a:solidFill>
              </a:rPr>
              <a:t>P&gt;900hPa</a:t>
            </a:r>
          </a:p>
        </p:txBody>
      </p:sp>
      <p:sp>
        <p:nvSpPr>
          <p:cNvPr id="9" name="Rectangle 8"/>
          <p:cNvSpPr/>
          <p:nvPr/>
        </p:nvSpPr>
        <p:spPr>
          <a:xfrm>
            <a:off x="7607300" y="5449888"/>
            <a:ext cx="1120775" cy="246062"/>
          </a:xfrm>
          <a:prstGeom prst="rect">
            <a:avLst/>
          </a:prstGeom>
        </p:spPr>
        <p:style>
          <a:lnRef idx="2">
            <a:schemeClr val="accent3"/>
          </a:lnRef>
          <a:fillRef idx="1">
            <a:schemeClr val="lt1"/>
          </a:fillRef>
          <a:effectRef idx="0">
            <a:schemeClr val="accent3"/>
          </a:effectRef>
          <a:fontRef idx="minor">
            <a:schemeClr val="dk1"/>
          </a:fontRef>
        </p:style>
        <p:txBody>
          <a:bodyPr anchor="ctr"/>
          <a:lstStyle/>
          <a:p>
            <a:pPr algn="ctr" eaLnBrk="0" hangingPunct="0">
              <a:defRPr/>
            </a:pPr>
            <a:r>
              <a:rPr lang="en-US" sz="1400" dirty="0">
                <a:solidFill>
                  <a:schemeClr val="tx1"/>
                </a:solidFill>
              </a:rPr>
              <a:t>P&gt;900hPa</a:t>
            </a:r>
          </a:p>
        </p:txBody>
      </p:sp>
    </p:spTree>
    <p:extLst>
      <p:ext uri="{BB962C8B-B14F-4D97-AF65-F5344CB8AC3E}">
        <p14:creationId xmlns:p14="http://schemas.microsoft.com/office/powerpoint/2010/main" val="1964323618"/>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30" name="Picture 2" descr="TAMDAR quality assurrance system overview"/>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 y="685800"/>
            <a:ext cx="8686800" cy="5495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4180149896"/>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50" name="Picture 2" descr="TAMDAR quality assurrance system RT Quality Filters"/>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228600" y="685800"/>
            <a:ext cx="8686800" cy="5045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3872617176"/>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074" name="Picture 2" descr="TAMDAR quality assurrance system Delta Hound"/>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685800"/>
            <a:ext cx="8915400" cy="5211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127729822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p:cNvPicPr>
            <a:picLocks noChangeAspect="1" noChangeArrowheads="1"/>
          </p:cNvPicPr>
          <p:nvPr/>
        </p:nvPicPr>
        <p:blipFill>
          <a:blip r:embed="rId3">
            <a:extLst>
              <a:ext uri="{28A0092B-C50C-407E-A947-70E740481C1C}">
                <a14:useLocalDpi xmlns:a14="http://schemas.microsoft.com/office/drawing/2010/main" val="0"/>
              </a:ext>
            </a:extLst>
          </a:blip>
          <a:srcRect b="75000"/>
          <a:stretch>
            <a:fillRect/>
          </a:stretch>
        </p:blipFill>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6" name="Picture 3"/>
          <p:cNvPicPr>
            <a:picLocks noChangeAspect="1" noChangeArrowheads="1"/>
          </p:cNvPicPr>
          <p:nvPr/>
        </p:nvPicPr>
        <p:blipFill>
          <a:blip r:embed="rId3">
            <a:extLst>
              <a:ext uri="{28A0092B-C50C-407E-A947-70E740481C1C}">
                <a14:useLocalDpi xmlns:a14="http://schemas.microsoft.com/office/drawing/2010/main" val="0"/>
              </a:ext>
            </a:extLst>
          </a:blip>
          <a:srcRect t="18750" b="75000"/>
          <a:stretch>
            <a:fillRect/>
          </a:stretch>
        </p:blipFill>
        <p:spPr bwMode="auto">
          <a:xfrm>
            <a:off x="0" y="66294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6997" name="Rectangle 2"/>
          <p:cNvSpPr>
            <a:spLocks noChangeArrowheads="1"/>
          </p:cNvSpPr>
          <p:nvPr/>
        </p:nvSpPr>
        <p:spPr bwMode="auto">
          <a:xfrm>
            <a:off x="622300" y="1656080"/>
            <a:ext cx="764381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spcAft>
                <a:spcPct val="20000"/>
              </a:spcAft>
              <a:buClr>
                <a:srgbClr val="0066CC"/>
              </a:buClr>
              <a:buFont typeface="Wingdings" charset="0"/>
              <a:buChar char="w"/>
              <a:defRPr/>
            </a:pPr>
            <a:r>
              <a:rPr lang="en-US" sz="1800" dirty="0"/>
              <a:t> Enhances aviation/UAS safety</a:t>
            </a:r>
          </a:p>
          <a:p>
            <a:pPr eaLnBrk="0" hangingPunct="0">
              <a:spcAft>
                <a:spcPct val="20000"/>
              </a:spcAft>
              <a:buClr>
                <a:srgbClr val="0066CC"/>
              </a:buClr>
              <a:buFont typeface="Wingdings" charset="0"/>
              <a:buNone/>
              <a:defRPr/>
            </a:pPr>
            <a:r>
              <a:rPr lang="en-US" sz="1400" dirty="0"/>
              <a:t>	- Improves situational awareness</a:t>
            </a:r>
          </a:p>
          <a:p>
            <a:pPr eaLnBrk="0" hangingPunct="0">
              <a:spcAft>
                <a:spcPct val="20000"/>
              </a:spcAft>
              <a:buClr>
                <a:srgbClr val="0066CC"/>
              </a:buClr>
              <a:buFont typeface="Wingdings" charset="0"/>
              <a:buNone/>
              <a:defRPr/>
            </a:pPr>
            <a:r>
              <a:rPr lang="en-US" sz="1400" dirty="0"/>
              <a:t>	- Improves accident investigation capabilities (tracking, flight histories, DFDR)</a:t>
            </a:r>
          </a:p>
          <a:p>
            <a:pPr eaLnBrk="0" hangingPunct="0">
              <a:spcAft>
                <a:spcPct val="20000"/>
              </a:spcAft>
              <a:buClr>
                <a:srgbClr val="0066CC"/>
              </a:buClr>
              <a:buFont typeface="Wingdings" charset="0"/>
              <a:buNone/>
              <a:defRPr/>
            </a:pPr>
            <a:r>
              <a:rPr lang="en-US" sz="1400" dirty="0"/>
              <a:t>	- Provides additional real-time data access</a:t>
            </a:r>
          </a:p>
          <a:p>
            <a:pPr eaLnBrk="0" hangingPunct="0">
              <a:spcAft>
                <a:spcPct val="40000"/>
              </a:spcAft>
              <a:buClr>
                <a:srgbClr val="0066CC"/>
              </a:buClr>
              <a:buFont typeface="Wingdings" charset="0"/>
              <a:buNone/>
              <a:defRPr/>
            </a:pPr>
            <a:r>
              <a:rPr lang="en-US" sz="1400" dirty="0"/>
              <a:t>	- Provides additional communication support</a:t>
            </a:r>
          </a:p>
          <a:p>
            <a:pPr eaLnBrk="0" hangingPunct="0">
              <a:spcAft>
                <a:spcPct val="20000"/>
              </a:spcAft>
              <a:buClr>
                <a:srgbClr val="0066CC"/>
              </a:buClr>
              <a:buFont typeface="Wingdings" charset="0"/>
              <a:buChar char="w"/>
              <a:defRPr/>
            </a:pPr>
            <a:r>
              <a:rPr lang="en-US" sz="1800" dirty="0"/>
              <a:t> Enhances aviation/UAS security</a:t>
            </a:r>
          </a:p>
          <a:p>
            <a:pPr eaLnBrk="0" hangingPunct="0">
              <a:spcAft>
                <a:spcPct val="20000"/>
              </a:spcAft>
              <a:buClr>
                <a:srgbClr val="0066CC"/>
              </a:buClr>
              <a:buFont typeface="Wingdings" charset="0"/>
              <a:buNone/>
              <a:defRPr/>
            </a:pPr>
            <a:r>
              <a:rPr lang="en-US" sz="1200" dirty="0"/>
              <a:t>	</a:t>
            </a:r>
            <a:r>
              <a:rPr lang="en-US" sz="1400" dirty="0"/>
              <a:t>- Real-time global aircraft position reports</a:t>
            </a:r>
          </a:p>
          <a:p>
            <a:pPr eaLnBrk="0" hangingPunct="0">
              <a:spcAft>
                <a:spcPct val="40000"/>
              </a:spcAft>
              <a:buClr>
                <a:srgbClr val="0066CC"/>
              </a:buClr>
              <a:buFont typeface="Wingdings" charset="0"/>
              <a:buNone/>
              <a:defRPr/>
            </a:pPr>
            <a:r>
              <a:rPr lang="en-US" sz="1400" dirty="0"/>
              <a:t>	- Data base of all flight histories</a:t>
            </a:r>
          </a:p>
          <a:p>
            <a:pPr eaLnBrk="0" hangingPunct="0">
              <a:spcAft>
                <a:spcPct val="20000"/>
              </a:spcAft>
              <a:buClr>
                <a:srgbClr val="0066CC"/>
              </a:buClr>
              <a:buFont typeface="Wingdings" charset="0"/>
              <a:buChar char="w"/>
              <a:defRPr/>
            </a:pPr>
            <a:r>
              <a:rPr lang="en-US" sz="1800" dirty="0"/>
              <a:t> Supports environmental programs</a:t>
            </a:r>
          </a:p>
          <a:p>
            <a:pPr eaLnBrk="0" hangingPunct="0">
              <a:spcAft>
                <a:spcPct val="40000"/>
              </a:spcAft>
              <a:buClr>
                <a:srgbClr val="0066CC"/>
              </a:buClr>
              <a:buFont typeface="Wingdings" charset="0"/>
              <a:buNone/>
              <a:defRPr/>
            </a:pPr>
            <a:r>
              <a:rPr lang="en-US" sz="1400" dirty="0"/>
              <a:t>	- </a:t>
            </a:r>
            <a:r>
              <a:rPr lang="ja-JP" altLang="en-US" sz="1400" dirty="0"/>
              <a:t>”</a:t>
            </a:r>
            <a:r>
              <a:rPr lang="en-US" sz="1400" dirty="0"/>
              <a:t>Green</a:t>
            </a:r>
            <a:r>
              <a:rPr lang="ja-JP" altLang="en-US" sz="1400" dirty="0"/>
              <a:t>”</a:t>
            </a:r>
            <a:r>
              <a:rPr lang="en-US" sz="1400" dirty="0"/>
              <a:t> approaches (reduced noise and emissions)</a:t>
            </a:r>
          </a:p>
          <a:p>
            <a:pPr eaLnBrk="0" hangingPunct="0">
              <a:spcAft>
                <a:spcPct val="20000"/>
              </a:spcAft>
              <a:buClr>
                <a:srgbClr val="0066CC"/>
              </a:buClr>
              <a:buFont typeface="Wingdings" charset="0"/>
              <a:buChar char="w"/>
              <a:defRPr/>
            </a:pPr>
            <a:r>
              <a:rPr lang="en-US" sz="1800" dirty="0"/>
              <a:t> Improves operations</a:t>
            </a:r>
          </a:p>
          <a:p>
            <a:pPr eaLnBrk="0" hangingPunct="0">
              <a:spcAft>
                <a:spcPct val="20000"/>
              </a:spcAft>
              <a:buClr>
                <a:srgbClr val="0066CC"/>
              </a:buClr>
              <a:buFont typeface="Wingdings" charset="0"/>
              <a:buNone/>
              <a:defRPr/>
            </a:pPr>
            <a:r>
              <a:rPr lang="en-US" sz="1400" dirty="0"/>
              <a:t>	- Global voice &amp; data channel</a:t>
            </a:r>
          </a:p>
          <a:p>
            <a:pPr eaLnBrk="0" hangingPunct="0">
              <a:spcAft>
                <a:spcPct val="20000"/>
              </a:spcAft>
              <a:buClr>
                <a:srgbClr val="0066CC"/>
              </a:buClr>
              <a:buFont typeface="Wingdings" charset="0"/>
              <a:buNone/>
              <a:defRPr/>
            </a:pPr>
            <a:r>
              <a:rPr lang="en-US" sz="1400" dirty="0"/>
              <a:t>	- Asset tracking</a:t>
            </a:r>
          </a:p>
          <a:p>
            <a:pPr eaLnBrk="0" hangingPunct="0">
              <a:spcAft>
                <a:spcPct val="20000"/>
              </a:spcAft>
              <a:buClr>
                <a:srgbClr val="0066CC"/>
              </a:buClr>
              <a:buFont typeface="Wingdings" charset="0"/>
              <a:buNone/>
              <a:defRPr/>
            </a:pPr>
            <a:r>
              <a:rPr lang="en-US" sz="1400" dirty="0"/>
              <a:t>	- Automated OOOI and other metrics</a:t>
            </a:r>
          </a:p>
          <a:p>
            <a:pPr eaLnBrk="0" hangingPunct="0">
              <a:spcAft>
                <a:spcPct val="20000"/>
              </a:spcAft>
              <a:buClr>
                <a:srgbClr val="0066CC"/>
              </a:buClr>
              <a:buFont typeface="Wingdings" charset="0"/>
              <a:buNone/>
              <a:defRPr/>
            </a:pPr>
            <a:r>
              <a:rPr lang="en-US" sz="1400" dirty="0"/>
              <a:t>	- Cost savings (</a:t>
            </a:r>
            <a:r>
              <a:rPr lang="en-US" sz="1400" dirty="0" smtClean="0"/>
              <a:t>fuel, CDA, and </a:t>
            </a:r>
            <a:r>
              <a:rPr lang="en-US" sz="1400" dirty="0"/>
              <a:t>other)</a:t>
            </a:r>
          </a:p>
          <a:p>
            <a:pPr eaLnBrk="0" hangingPunct="0">
              <a:spcAft>
                <a:spcPct val="40000"/>
              </a:spcAft>
              <a:buClr>
                <a:srgbClr val="0066CC"/>
              </a:buClr>
              <a:buFont typeface="Wingdings" charset="0"/>
              <a:buNone/>
              <a:defRPr/>
            </a:pPr>
            <a:r>
              <a:rPr lang="en-US" sz="1400" dirty="0"/>
              <a:t>	- Aircraft database</a:t>
            </a:r>
          </a:p>
          <a:p>
            <a:pPr marL="1028700" lvl="1" indent="-342900" eaLnBrk="0" hangingPunct="0">
              <a:spcAft>
                <a:spcPct val="40000"/>
              </a:spcAft>
              <a:buClr>
                <a:srgbClr val="0066CC"/>
              </a:buClr>
              <a:buFont typeface="Wingdings" charset="0"/>
              <a:buChar char="w"/>
              <a:defRPr/>
            </a:pPr>
            <a:endParaRPr lang="en-US" sz="1200" dirty="0"/>
          </a:p>
        </p:txBody>
      </p:sp>
      <p:sp>
        <p:nvSpPr>
          <p:cNvPr id="31750" name="Text Box 5"/>
          <p:cNvSpPr txBox="1">
            <a:spLocks noChangeArrowheads="1"/>
          </p:cNvSpPr>
          <p:nvPr/>
        </p:nvSpPr>
        <p:spPr bwMode="auto">
          <a:xfrm>
            <a:off x="544513" y="1152525"/>
            <a:ext cx="7391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3363" indent="-2333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Clr>
                <a:srgbClr val="779FDF"/>
              </a:buClr>
              <a:buSzPct val="75000"/>
              <a:buFont typeface="Wingdings" charset="0"/>
              <a:buNone/>
            </a:pPr>
            <a:r>
              <a:rPr lang="en-US" sz="2000" dirty="0" smtClean="0">
                <a:solidFill>
                  <a:srgbClr val="0066CC"/>
                </a:solidFill>
                <a:latin typeface="Arial Black" charset="0"/>
              </a:rPr>
              <a:t>Benefits to airlines:</a:t>
            </a:r>
            <a:endParaRPr lang="en-US" sz="2000" dirty="0">
              <a:solidFill>
                <a:srgbClr val="0066CC"/>
              </a:solidFill>
              <a:latin typeface="Arial Black" charset="0"/>
            </a:endParaRPr>
          </a:p>
        </p:txBody>
      </p:sp>
    </p:spTree>
    <p:extLst>
      <p:ext uri="{BB962C8B-B14F-4D97-AF65-F5344CB8AC3E}">
        <p14:creationId xmlns:p14="http://schemas.microsoft.com/office/powerpoint/2010/main" val="372391241"/>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Text Box 2"/>
          <p:cNvSpPr txBox="1">
            <a:spLocks noChangeArrowheads="1"/>
          </p:cNvSpPr>
          <p:nvPr/>
        </p:nvSpPr>
        <p:spPr bwMode="auto">
          <a:xfrm>
            <a:off x="0" y="61976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1800" dirty="0" smtClean="0">
                <a:latin typeface="Arial" charset="0"/>
              </a:rPr>
              <a:t>Delta Hound report </a:t>
            </a:r>
            <a:r>
              <a:rPr lang="en-US" sz="1800" dirty="0">
                <a:latin typeface="Arial" charset="0"/>
              </a:rPr>
              <a:t>provides a summary of probe health and problems by day.</a:t>
            </a:r>
          </a:p>
        </p:txBody>
      </p:sp>
      <p:pic>
        <p:nvPicPr>
          <p:cNvPr id="388099" name="Picture 3" descr="HtmlRptInIE-HealthAndProbs"/>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168400" y="1442148"/>
            <a:ext cx="7071360" cy="391502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388100" name="Text Box 4"/>
          <p:cNvSpPr txBox="1">
            <a:spLocks noChangeArrowheads="1"/>
          </p:cNvSpPr>
          <p:nvPr/>
        </p:nvSpPr>
        <p:spPr bwMode="auto">
          <a:xfrm>
            <a:off x="6505575" y="3848100"/>
            <a:ext cx="331788"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800" b="0">
                <a:latin typeface="Arial" charset="0"/>
              </a:rPr>
              <a:t>0%</a:t>
            </a:r>
          </a:p>
        </p:txBody>
      </p:sp>
      <p:sp>
        <p:nvSpPr>
          <p:cNvPr id="388101" name="Text Box 5"/>
          <p:cNvSpPr txBox="1">
            <a:spLocks noChangeArrowheads="1"/>
          </p:cNvSpPr>
          <p:nvPr/>
        </p:nvSpPr>
        <p:spPr bwMode="auto">
          <a:xfrm>
            <a:off x="6400800" y="2619375"/>
            <a:ext cx="446088"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800" b="0">
                <a:latin typeface="Arial" charset="0"/>
              </a:rPr>
              <a:t>100%</a:t>
            </a:r>
          </a:p>
        </p:txBody>
      </p:sp>
    </p:spTree>
    <p:extLst>
      <p:ext uri="{BB962C8B-B14F-4D97-AF65-F5344CB8AC3E}">
        <p14:creationId xmlns:p14="http://schemas.microsoft.com/office/powerpoint/2010/main" val="41379130"/>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Text Box 2"/>
          <p:cNvSpPr txBox="1">
            <a:spLocks noChangeArrowheads="1"/>
          </p:cNvSpPr>
          <p:nvPr/>
        </p:nvSpPr>
        <p:spPr bwMode="auto">
          <a:xfrm>
            <a:off x="0" y="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1800" dirty="0">
                <a:latin typeface="Arial" charset="0"/>
              </a:rPr>
              <a:t>Example Report – Flight profile provides a quick overview of</a:t>
            </a:r>
            <a:br>
              <a:rPr lang="en-US" sz="1800" dirty="0">
                <a:latin typeface="Arial" charset="0"/>
              </a:rPr>
            </a:br>
            <a:r>
              <a:rPr lang="en-US" sz="1800" dirty="0">
                <a:latin typeface="Arial" charset="0"/>
              </a:rPr>
              <a:t>conditions encountered by a TAMDAR during a given time period.</a:t>
            </a:r>
          </a:p>
        </p:txBody>
      </p:sp>
      <p:pic>
        <p:nvPicPr>
          <p:cNvPr id="389123" name="Picture 3" descr="FlightProfile"/>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936625"/>
            <a:ext cx="9144000" cy="5921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1963185145"/>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Text Box 2"/>
          <p:cNvSpPr txBox="1">
            <a:spLocks noChangeArrowheads="1"/>
          </p:cNvSpPr>
          <p:nvPr/>
        </p:nvSpPr>
        <p:spPr bwMode="auto">
          <a:xfrm>
            <a:off x="0" y="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r>
              <a:rPr lang="en-US" sz="1800" dirty="0">
                <a:latin typeface="Arial" charset="0"/>
              </a:rPr>
              <a:t>Example Report – Temperature scatter plots let us quickly see how well temperature measurements correspond to short-term predictions.</a:t>
            </a:r>
          </a:p>
        </p:txBody>
      </p:sp>
      <p:pic>
        <p:nvPicPr>
          <p:cNvPr id="390147" name="Picture 3" descr="TempScatterPlots"/>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966788"/>
            <a:ext cx="9144000" cy="5205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94188154"/>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Text Box 2"/>
          <p:cNvSpPr txBox="1">
            <a:spLocks noChangeArrowheads="1"/>
          </p:cNvSpPr>
          <p:nvPr/>
        </p:nvSpPr>
        <p:spPr bwMode="auto">
          <a:xfrm>
            <a:off x="0" y="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r>
              <a:rPr lang="en-US" sz="1800" dirty="0">
                <a:latin typeface="Arial" charset="0"/>
              </a:rPr>
              <a:t>Example Report – showing the details of how specific measurements</a:t>
            </a:r>
            <a:br>
              <a:rPr lang="en-US" sz="1800" dirty="0">
                <a:latin typeface="Arial" charset="0"/>
              </a:rPr>
            </a:br>
            <a:r>
              <a:rPr lang="en-US" sz="1800" dirty="0">
                <a:latin typeface="Arial" charset="0"/>
              </a:rPr>
              <a:t>compare to short-term model predictions.</a:t>
            </a:r>
          </a:p>
        </p:txBody>
      </p:sp>
      <p:pic>
        <p:nvPicPr>
          <p:cNvPr id="391171" name="Picture 3" descr="ObsWithRtfddaDeltas"/>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1817688"/>
            <a:ext cx="9144000" cy="34401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3028831260"/>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Text Box 2"/>
          <p:cNvSpPr txBox="1">
            <a:spLocks noChangeArrowheads="1"/>
          </p:cNvSpPr>
          <p:nvPr/>
        </p:nvSpPr>
        <p:spPr bwMode="auto">
          <a:xfrm>
            <a:off x="0" y="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r>
              <a:rPr lang="en-US" sz="1800" dirty="0">
                <a:latin typeface="Arial" charset="0"/>
              </a:rPr>
              <a:t>Example Report – Relative humidity statistics and a scatter plot depicting measurement agreement for the two TAMDAR humidity sensors.</a:t>
            </a:r>
          </a:p>
        </p:txBody>
      </p:sp>
      <p:pic>
        <p:nvPicPr>
          <p:cNvPr id="392195" name="Picture 3" descr="RH1vsRH2Chart1"/>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914400"/>
            <a:ext cx="9144000" cy="5524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1023892109"/>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Text Box 2"/>
          <p:cNvSpPr txBox="1">
            <a:spLocks noChangeArrowheads="1"/>
          </p:cNvSpPr>
          <p:nvPr/>
        </p:nvSpPr>
        <p:spPr bwMode="auto">
          <a:xfrm>
            <a:off x="0" y="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r>
              <a:rPr lang="en-US" sz="1800" dirty="0">
                <a:latin typeface="Arial" charset="0"/>
              </a:rPr>
              <a:t>Example Report – Relative humidity statistics and a scatter plot depicting measurement slight disagreement for the two TAMDAR humidity sensors.</a:t>
            </a:r>
          </a:p>
        </p:txBody>
      </p:sp>
      <p:pic>
        <p:nvPicPr>
          <p:cNvPr id="393219" name="Picture 3" descr="RH1vsRH2Chart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914400"/>
            <a:ext cx="9144000" cy="5527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84945713"/>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Text Box 2"/>
          <p:cNvSpPr txBox="1">
            <a:spLocks noChangeArrowheads="1"/>
          </p:cNvSpPr>
          <p:nvPr/>
        </p:nvSpPr>
        <p:spPr bwMode="auto">
          <a:xfrm>
            <a:off x="0" y="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r>
              <a:rPr lang="en-US" sz="1800" dirty="0">
                <a:latin typeface="Arial" charset="0"/>
              </a:rPr>
              <a:t>The </a:t>
            </a:r>
            <a:r>
              <a:rPr lang="en-US" sz="1800" i="1" dirty="0">
                <a:latin typeface="Arial" charset="0"/>
              </a:rPr>
              <a:t>Dog Whistle</a:t>
            </a:r>
            <a:r>
              <a:rPr lang="en-US" sz="1800" dirty="0">
                <a:latin typeface="Arial" charset="0"/>
              </a:rPr>
              <a:t> program provides high performance access to important quality assessment information (in addition to the various HTML reports).</a:t>
            </a:r>
          </a:p>
        </p:txBody>
      </p:sp>
      <p:pic>
        <p:nvPicPr>
          <p:cNvPr id="394243" name="Picture 3" descr="DogWhistleWindows"/>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685800"/>
            <a:ext cx="9144000" cy="6229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2666758176"/>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762000"/>
          </a:xfrm>
        </p:spPr>
        <p:txBody>
          <a:bodyPr/>
          <a:lstStyle/>
          <a:p>
            <a:r>
              <a:rPr lang="en-US" sz="2400" b="1" dirty="0" smtClean="0">
                <a:latin typeface="Arial"/>
                <a:cs typeface="Arial"/>
              </a:rPr>
              <a:t>Hardware Review</a:t>
            </a:r>
            <a:endParaRPr lang="en-US" sz="2400" b="1" dirty="0">
              <a:latin typeface="Arial"/>
              <a:cs typeface="Arial"/>
            </a:endParaRPr>
          </a:p>
        </p:txBody>
      </p:sp>
      <p:sp>
        <p:nvSpPr>
          <p:cNvPr id="3" name="Subtitle 2"/>
          <p:cNvSpPr>
            <a:spLocks noGrp="1"/>
          </p:cNvSpPr>
          <p:nvPr>
            <p:ph type="subTitle" idx="1"/>
          </p:nvPr>
        </p:nvSpPr>
        <p:spPr>
          <a:xfrm>
            <a:off x="944880" y="1219200"/>
            <a:ext cx="7752080" cy="4419600"/>
          </a:xfrm>
        </p:spPr>
        <p:txBody>
          <a:bodyPr/>
          <a:lstStyle/>
          <a:p>
            <a:pPr algn="l"/>
            <a:r>
              <a:rPr lang="en-US" sz="1800" b="1" i="1" dirty="0" smtClean="0">
                <a:solidFill>
                  <a:srgbClr val="0000FF"/>
                </a:solidFill>
                <a:latin typeface="Arial"/>
                <a:cs typeface="Arial"/>
              </a:rPr>
              <a:t>Operational Forecast Systems</a:t>
            </a:r>
          </a:p>
          <a:p>
            <a:pPr algn="l"/>
            <a:r>
              <a:rPr lang="en-US" sz="1800" dirty="0" smtClean="0">
                <a:latin typeface="Arial"/>
                <a:cs typeface="Arial"/>
              </a:rPr>
              <a:t>IBM Power 6 p575 – 14 compute nodes (448 P6 cores) </a:t>
            </a:r>
          </a:p>
          <a:p>
            <a:pPr marL="173038" algn="l"/>
            <a:r>
              <a:rPr lang="en-US" sz="1800" dirty="0" smtClean="0">
                <a:latin typeface="Arial"/>
                <a:cs typeface="Arial"/>
              </a:rPr>
              <a:t>~100 TB high-speed storage </a:t>
            </a:r>
          </a:p>
          <a:p>
            <a:pPr algn="l"/>
            <a:endParaRPr lang="en-US" sz="1800" dirty="0">
              <a:latin typeface="Arial"/>
              <a:cs typeface="Arial"/>
            </a:endParaRPr>
          </a:p>
          <a:p>
            <a:pPr algn="l"/>
            <a:r>
              <a:rPr lang="en-US" sz="1800" dirty="0" smtClean="0"/>
              <a:t>Dell </a:t>
            </a:r>
            <a:r>
              <a:rPr lang="en-US" sz="1800" dirty="0"/>
              <a:t>Blade Cluster </a:t>
            </a:r>
          </a:p>
          <a:p>
            <a:pPr marL="173038" algn="l"/>
            <a:r>
              <a:rPr lang="en-US" sz="1800" dirty="0"/>
              <a:t>160 Compute Nodes (</a:t>
            </a:r>
            <a:r>
              <a:rPr lang="en-US" sz="1200" dirty="0"/>
              <a:t>12 Intel </a:t>
            </a:r>
            <a:r>
              <a:rPr lang="en-US" sz="1200" dirty="0" err="1"/>
              <a:t>Westmere</a:t>
            </a:r>
            <a:r>
              <a:rPr lang="en-US" sz="1200" dirty="0"/>
              <a:t> 3.3GHz </a:t>
            </a:r>
            <a:r>
              <a:rPr lang="en-US" sz="1200" dirty="0" smtClean="0"/>
              <a:t>cores/node w 48 </a:t>
            </a:r>
            <a:r>
              <a:rPr lang="en-US" sz="1200" dirty="0"/>
              <a:t>GB physical memory</a:t>
            </a:r>
            <a:r>
              <a:rPr lang="en-US" sz="1800" dirty="0" smtClean="0"/>
              <a:t>)</a:t>
            </a:r>
            <a:endParaRPr lang="en-US" sz="1800" dirty="0"/>
          </a:p>
          <a:p>
            <a:pPr marL="173038" algn="l"/>
            <a:r>
              <a:rPr lang="en-US" sz="1800" dirty="0"/>
              <a:t>1920 total </a:t>
            </a:r>
            <a:r>
              <a:rPr lang="en-US" sz="1800" dirty="0" smtClean="0"/>
              <a:t>cores, 7.7 </a:t>
            </a:r>
            <a:r>
              <a:rPr lang="en-US" sz="1800" dirty="0" err="1" smtClean="0"/>
              <a:t>TiB</a:t>
            </a:r>
            <a:r>
              <a:rPr lang="en-US" sz="1800" dirty="0" smtClean="0"/>
              <a:t> </a:t>
            </a:r>
            <a:r>
              <a:rPr lang="en-US" sz="1800" dirty="0"/>
              <a:t>total </a:t>
            </a:r>
            <a:r>
              <a:rPr lang="en-US" sz="1800" dirty="0" smtClean="0"/>
              <a:t>RAM</a:t>
            </a:r>
            <a:endParaRPr lang="en-US" sz="1800" dirty="0"/>
          </a:p>
          <a:p>
            <a:pPr marL="173038" algn="l"/>
            <a:r>
              <a:rPr lang="en-US" sz="1800" dirty="0"/>
              <a:t>Nodes connected via high-performance </a:t>
            </a:r>
            <a:r>
              <a:rPr lang="en-US" sz="1800" dirty="0" err="1"/>
              <a:t>Mellanox</a:t>
            </a:r>
            <a:r>
              <a:rPr lang="en-US" sz="1800" dirty="0"/>
              <a:t> QDR </a:t>
            </a:r>
            <a:r>
              <a:rPr lang="en-US" sz="1800" dirty="0" err="1"/>
              <a:t>Infiniband</a:t>
            </a:r>
            <a:r>
              <a:rPr lang="en-US" sz="1800" dirty="0"/>
              <a:t> fabric. </a:t>
            </a:r>
          </a:p>
          <a:p>
            <a:pPr marL="173038" algn="l"/>
            <a:r>
              <a:rPr lang="en-US" sz="1800" dirty="0"/>
              <a:t>Storage provided by dual-redundant , </a:t>
            </a:r>
            <a:r>
              <a:rPr lang="en-US" sz="1800" dirty="0" err="1" smtClean="0"/>
              <a:t>Infiniband</a:t>
            </a:r>
            <a:r>
              <a:rPr lang="en-US" sz="1800" dirty="0" smtClean="0"/>
              <a:t>, </a:t>
            </a:r>
            <a:r>
              <a:rPr lang="en-US" sz="1800" dirty="0"/>
              <a:t>high performance </a:t>
            </a:r>
            <a:r>
              <a:rPr lang="en-US" sz="1800" dirty="0" err="1"/>
              <a:t>Lustre</a:t>
            </a:r>
            <a:r>
              <a:rPr lang="en-US" sz="1800" dirty="0"/>
              <a:t> file </a:t>
            </a:r>
            <a:r>
              <a:rPr lang="en-US" sz="1800" dirty="0" smtClean="0"/>
              <a:t>system</a:t>
            </a:r>
            <a:endParaRPr lang="en-US" sz="1800" dirty="0"/>
          </a:p>
          <a:p>
            <a:pPr marL="173038" algn="l"/>
            <a:r>
              <a:rPr lang="en-US" sz="1800" dirty="0" err="1"/>
              <a:t>Lustre</a:t>
            </a:r>
            <a:r>
              <a:rPr lang="en-US" sz="1800" dirty="0"/>
              <a:t> </a:t>
            </a:r>
            <a:r>
              <a:rPr lang="en-US" sz="1800" dirty="0" err="1"/>
              <a:t>filesystem</a:t>
            </a:r>
            <a:r>
              <a:rPr lang="en-US" sz="1800" dirty="0"/>
              <a:t> targets use DDN drive shelves and dual controllers, </a:t>
            </a:r>
            <a:r>
              <a:rPr lang="en-US" sz="1800" dirty="0" smtClean="0"/>
              <a:t>total </a:t>
            </a:r>
            <a:r>
              <a:rPr lang="en-US" sz="1800" dirty="0"/>
              <a:t>capacity of </a:t>
            </a:r>
            <a:r>
              <a:rPr lang="en-US" sz="1800" dirty="0" smtClean="0"/>
              <a:t>150TiB</a:t>
            </a:r>
            <a:endParaRPr lang="en-US" sz="1800" dirty="0"/>
          </a:p>
          <a:p>
            <a:pPr algn="l"/>
            <a:r>
              <a:rPr lang="en-US" sz="1800" dirty="0"/>
              <a:t> </a:t>
            </a:r>
          </a:p>
          <a:p>
            <a:pPr algn="l"/>
            <a:endParaRPr lang="en-US" sz="1800" dirty="0" smtClean="0">
              <a:latin typeface="Arial"/>
              <a:cs typeface="Arial"/>
            </a:endParaRPr>
          </a:p>
        </p:txBody>
      </p:sp>
    </p:spTree>
    <p:extLst>
      <p:ext uri="{BB962C8B-B14F-4D97-AF65-F5344CB8AC3E}">
        <p14:creationId xmlns:p14="http://schemas.microsoft.com/office/powerpoint/2010/main" val="1053535373"/>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10"/>
          <p:cNvSpPr txBox="1">
            <a:spLocks noChangeArrowheads="1"/>
          </p:cNvSpPr>
          <p:nvPr/>
        </p:nvSpPr>
        <p:spPr bwMode="auto">
          <a:xfrm>
            <a:off x="6349152" y="3975142"/>
            <a:ext cx="2889250" cy="1446550"/>
          </a:xfrm>
          <a:prstGeom prst="rect">
            <a:avLst/>
          </a:prstGeom>
          <a:noFill/>
          <a:ln w="9525">
            <a:noFill/>
            <a:miter lim="800000"/>
            <a:headEnd/>
            <a:tailEnd/>
          </a:ln>
        </p:spPr>
        <p:txBody>
          <a:bodyPr>
            <a:prstTxWarp prst="textNoShape">
              <a:avLst/>
            </a:prstTxWarp>
            <a:spAutoFit/>
          </a:bodyPr>
          <a:lstStyle/>
          <a:p>
            <a:pPr>
              <a:spcAft>
                <a:spcPts val="0"/>
              </a:spcAft>
            </a:pPr>
            <a:r>
              <a:rPr lang="en-US" sz="2200" b="1" dirty="0" smtClean="0">
                <a:latin typeface="Calibri" charset="0"/>
              </a:rPr>
              <a:t>Domain1: </a:t>
            </a:r>
          </a:p>
          <a:p>
            <a:pPr>
              <a:spcAft>
                <a:spcPts val="0"/>
              </a:spcAft>
            </a:pPr>
            <a:r>
              <a:rPr lang="en-US" sz="2200" b="1" dirty="0" smtClean="0">
                <a:latin typeface="Calibri" charset="0"/>
              </a:rPr>
              <a:t>  </a:t>
            </a:r>
            <a:r>
              <a:rPr lang="en-US" sz="2200" dirty="0" smtClean="0">
                <a:latin typeface="Calibri" charset="0"/>
              </a:rPr>
              <a:t>DX: </a:t>
            </a:r>
            <a:r>
              <a:rPr lang="en-US" sz="2200" dirty="0">
                <a:latin typeface="Calibri" charset="0"/>
              </a:rPr>
              <a:t>12 </a:t>
            </a:r>
            <a:r>
              <a:rPr lang="en-US" sz="2200" dirty="0" smtClean="0">
                <a:latin typeface="Calibri" charset="0"/>
              </a:rPr>
              <a:t>km, </a:t>
            </a:r>
            <a:r>
              <a:rPr lang="en-US" sz="2200" dirty="0">
                <a:latin typeface="Calibri" charset="0"/>
              </a:rPr>
              <a:t>741 </a:t>
            </a:r>
            <a:r>
              <a:rPr lang="en-US" sz="2200" dirty="0" err="1">
                <a:latin typeface="Calibri" charset="0"/>
              </a:rPr>
              <a:t>x</a:t>
            </a:r>
            <a:r>
              <a:rPr lang="en-US" sz="2200" dirty="0">
                <a:latin typeface="Calibri" charset="0"/>
              </a:rPr>
              <a:t> 693  </a:t>
            </a:r>
            <a:endParaRPr lang="en-US" sz="2200" dirty="0" smtClean="0">
              <a:latin typeface="Calibri" charset="0"/>
            </a:endParaRPr>
          </a:p>
          <a:p>
            <a:pPr>
              <a:spcAft>
                <a:spcPts val="0"/>
              </a:spcAft>
            </a:pPr>
            <a:r>
              <a:rPr lang="en-US" sz="2200" b="1" dirty="0" smtClean="0">
                <a:latin typeface="Calibri" charset="0"/>
              </a:rPr>
              <a:t>Domain2: </a:t>
            </a:r>
          </a:p>
          <a:p>
            <a:pPr>
              <a:spcAft>
                <a:spcPts val="0"/>
              </a:spcAft>
            </a:pPr>
            <a:r>
              <a:rPr lang="en-US" sz="2200" b="1" dirty="0" smtClean="0">
                <a:latin typeface="Calibri" charset="0"/>
              </a:rPr>
              <a:t>  </a:t>
            </a:r>
            <a:r>
              <a:rPr lang="en-US" sz="2200" dirty="0" smtClean="0">
                <a:latin typeface="Calibri" charset="0"/>
              </a:rPr>
              <a:t>DX </a:t>
            </a:r>
            <a:r>
              <a:rPr lang="en-US" sz="2200" dirty="0">
                <a:latin typeface="Calibri" charset="0"/>
              </a:rPr>
              <a:t>= 4 </a:t>
            </a:r>
            <a:r>
              <a:rPr lang="en-US" sz="2200" dirty="0" smtClean="0">
                <a:latin typeface="Calibri" charset="0"/>
              </a:rPr>
              <a:t>km, 1282 </a:t>
            </a:r>
            <a:r>
              <a:rPr lang="en-US" sz="2200" dirty="0" err="1">
                <a:latin typeface="Calibri" charset="0"/>
              </a:rPr>
              <a:t>x</a:t>
            </a:r>
            <a:r>
              <a:rPr lang="en-US" sz="2200" dirty="0">
                <a:latin typeface="Calibri" charset="0"/>
              </a:rPr>
              <a:t> 916</a:t>
            </a:r>
            <a:r>
              <a:rPr lang="en-US" sz="2200" dirty="0" smtClean="0">
                <a:latin typeface="Calibri" charset="0"/>
              </a:rPr>
              <a:t> </a:t>
            </a:r>
            <a:endParaRPr lang="en-US" sz="2200" b="1" dirty="0" smtClean="0">
              <a:latin typeface="Calibri" charset="0"/>
            </a:endParaRPr>
          </a:p>
        </p:txBody>
      </p:sp>
      <p:grpSp>
        <p:nvGrpSpPr>
          <p:cNvPr id="3" name="Group 2"/>
          <p:cNvGrpSpPr/>
          <p:nvPr/>
        </p:nvGrpSpPr>
        <p:grpSpPr>
          <a:xfrm>
            <a:off x="851177" y="1071880"/>
            <a:ext cx="5397500" cy="5054685"/>
            <a:chOff x="952777" y="1447800"/>
            <a:chExt cx="5397500" cy="5054685"/>
          </a:xfrm>
        </p:grpSpPr>
        <p:pic>
          <p:nvPicPr>
            <p:cNvPr id="10" name="Picture 9" descr="Picture 2.png"/>
            <p:cNvPicPr>
              <a:picLocks noChangeAspect="1"/>
            </p:cNvPicPr>
            <p:nvPr/>
          </p:nvPicPr>
          <p:blipFill>
            <a:blip r:embed="rId3"/>
            <a:stretch>
              <a:fillRect/>
            </a:stretch>
          </p:blipFill>
          <p:spPr>
            <a:xfrm>
              <a:off x="952777" y="1447800"/>
              <a:ext cx="5397500" cy="5054685"/>
            </a:xfrm>
            <a:prstGeom prst="rect">
              <a:avLst/>
            </a:prstGeom>
          </p:spPr>
        </p:pic>
        <p:sp>
          <p:nvSpPr>
            <p:cNvPr id="12" name="Rectangle 14"/>
            <p:cNvSpPr>
              <a:spLocks noChangeArrowheads="1"/>
            </p:cNvSpPr>
            <p:nvPr/>
          </p:nvSpPr>
          <p:spPr bwMode="auto">
            <a:xfrm>
              <a:off x="959644" y="1447800"/>
              <a:ext cx="5389508" cy="5025843"/>
            </a:xfrm>
            <a:prstGeom prst="rect">
              <a:avLst/>
            </a:prstGeom>
            <a:noFill/>
            <a:ln w="38100">
              <a:solidFill>
                <a:schemeClr val="tx1"/>
              </a:solidFill>
              <a:miter lim="800000"/>
              <a:headEnd/>
              <a:tailEnd/>
            </a:ln>
          </p:spPr>
          <p:txBody>
            <a:bodyPr wrap="square" anchor="ctr">
              <a:prstTxWarp prst="textNoShape">
                <a:avLst/>
              </a:prstTxWarp>
              <a:spAutoFit/>
            </a:bodyPr>
            <a:lstStyle/>
            <a:p>
              <a:pPr eaLnBrk="0" hangingPunct="0"/>
              <a:endParaRPr lang="en-US"/>
            </a:p>
          </p:txBody>
        </p:sp>
        <p:sp>
          <p:nvSpPr>
            <p:cNvPr id="14" name="Text Box 16"/>
            <p:cNvSpPr txBox="1">
              <a:spLocks noChangeArrowheads="1"/>
            </p:cNvSpPr>
            <p:nvPr/>
          </p:nvSpPr>
          <p:spPr bwMode="auto">
            <a:xfrm>
              <a:off x="959644" y="1524001"/>
              <a:ext cx="654559" cy="469553"/>
            </a:xfrm>
            <a:prstGeom prst="rect">
              <a:avLst/>
            </a:prstGeom>
            <a:noFill/>
            <a:ln w="9525">
              <a:noFill/>
              <a:miter lim="800000"/>
              <a:headEnd/>
              <a:tailEnd/>
            </a:ln>
          </p:spPr>
          <p:txBody>
            <a:bodyPr wrap="square">
              <a:prstTxWarp prst="textNoShape">
                <a:avLst/>
              </a:prstTxWarp>
              <a:spAutoFit/>
            </a:bodyPr>
            <a:lstStyle/>
            <a:p>
              <a:pPr eaLnBrk="0" hangingPunct="0"/>
              <a:r>
                <a:rPr lang="en-US" sz="2400" b="1" dirty="0" smtClean="0">
                  <a:solidFill>
                    <a:schemeClr val="bg1"/>
                  </a:solidFill>
                </a:rPr>
                <a:t>D1</a:t>
              </a:r>
              <a:endParaRPr lang="en-US" sz="2400" b="1" dirty="0">
                <a:solidFill>
                  <a:schemeClr val="bg1"/>
                </a:solidFill>
              </a:endParaRPr>
            </a:p>
          </p:txBody>
        </p:sp>
        <p:sp>
          <p:nvSpPr>
            <p:cNvPr id="13" name="Text Box 15"/>
            <p:cNvSpPr txBox="1">
              <a:spLocks noChangeArrowheads="1"/>
            </p:cNvSpPr>
            <p:nvPr/>
          </p:nvSpPr>
          <p:spPr bwMode="auto">
            <a:xfrm>
              <a:off x="2128586" y="3280531"/>
              <a:ext cx="654559" cy="469553"/>
            </a:xfrm>
            <a:prstGeom prst="rect">
              <a:avLst/>
            </a:prstGeom>
            <a:noFill/>
            <a:ln w="9525">
              <a:noFill/>
              <a:miter lim="800000"/>
              <a:headEnd/>
              <a:tailEnd/>
            </a:ln>
          </p:spPr>
          <p:txBody>
            <a:bodyPr wrap="square">
              <a:prstTxWarp prst="textNoShape">
                <a:avLst/>
              </a:prstTxWarp>
              <a:spAutoFit/>
            </a:bodyPr>
            <a:lstStyle/>
            <a:p>
              <a:pPr eaLnBrk="0" hangingPunct="0"/>
              <a:r>
                <a:rPr lang="en-US" sz="2400" b="1" dirty="0" smtClean="0">
                  <a:solidFill>
                    <a:schemeClr val="bg1"/>
                  </a:solidFill>
                </a:rPr>
                <a:t>D2</a:t>
              </a:r>
              <a:endParaRPr lang="en-US" sz="2400" b="1" dirty="0">
                <a:solidFill>
                  <a:schemeClr val="bg1"/>
                </a:solidFill>
              </a:endParaRPr>
            </a:p>
          </p:txBody>
        </p:sp>
        <p:sp>
          <p:nvSpPr>
            <p:cNvPr id="16" name="Rectangle 15"/>
            <p:cNvSpPr/>
            <p:nvPr/>
          </p:nvSpPr>
          <p:spPr>
            <a:xfrm>
              <a:off x="2160915" y="3211649"/>
              <a:ext cx="3138315" cy="2307332"/>
            </a:xfrm>
            <a:prstGeom prst="rect">
              <a:avLst/>
            </a:prstGeom>
            <a:noFill/>
            <a:ln w="28575" cap="flat" cmpd="sng" algn="ctr">
              <a:solidFill>
                <a:schemeClr val="tx1"/>
              </a:solidFill>
              <a:prstDash val="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charset="-128"/>
                <a:cs typeface="ＭＳ Ｐゴシック" charset="-128"/>
              </a:endParaRPr>
            </a:p>
          </p:txBody>
        </p:sp>
      </p:grpSp>
      <p:sp>
        <p:nvSpPr>
          <p:cNvPr id="2" name="TextBox 1"/>
          <p:cNvSpPr txBox="1"/>
          <p:nvPr/>
        </p:nvSpPr>
        <p:spPr>
          <a:xfrm>
            <a:off x="821967" y="416560"/>
            <a:ext cx="5638800" cy="461665"/>
          </a:xfrm>
          <a:prstGeom prst="rect">
            <a:avLst/>
          </a:prstGeom>
          <a:noFill/>
        </p:spPr>
        <p:txBody>
          <a:bodyPr wrap="square" rtlCol="0">
            <a:spAutoFit/>
          </a:bodyPr>
          <a:lstStyle/>
          <a:p>
            <a:r>
              <a:rPr lang="en-US" sz="2400" dirty="0" smtClean="0"/>
              <a:t>WRF-RTFDDA</a:t>
            </a:r>
            <a:endParaRPr lang="en-US" sz="2400" dirty="0"/>
          </a:p>
        </p:txBody>
      </p:sp>
    </p:spTree>
    <p:extLst>
      <p:ext uri="{BB962C8B-B14F-4D97-AF65-F5344CB8AC3E}">
        <p14:creationId xmlns:p14="http://schemas.microsoft.com/office/powerpoint/2010/main" val="417368696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2"/>
          <p:cNvSpPr>
            <a:spLocks noGrp="1" noChangeArrowheads="1"/>
          </p:cNvSpPr>
          <p:nvPr>
            <p:ph type="title"/>
          </p:nvPr>
        </p:nvSpPr>
        <p:spPr bwMode="auto">
          <a:xfrm>
            <a:off x="444500" y="274320"/>
            <a:ext cx="8229600" cy="11430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US" sz="2400" b="1" dirty="0" smtClean="0"/>
              <a:t>AirDat RTFDDA-WRF</a:t>
            </a:r>
            <a:endParaRPr lang="en-US" sz="2400" b="1" dirty="0"/>
          </a:p>
        </p:txBody>
      </p:sp>
      <p:sp>
        <p:nvSpPr>
          <p:cNvPr id="609283" name="Rectangle 3"/>
          <p:cNvSpPr>
            <a:spLocks noGrp="1" noChangeArrowheads="1"/>
          </p:cNvSpPr>
          <p:nvPr>
            <p:ph type="body" idx="1"/>
          </p:nvPr>
        </p:nvSpPr>
        <p:spPr bwMode="auto">
          <a:xfrm>
            <a:off x="508000" y="843280"/>
            <a:ext cx="8229600" cy="5496559"/>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p>
            <a:pPr>
              <a:buNone/>
            </a:pPr>
            <a:r>
              <a:rPr lang="en-US" sz="1400" u="sng" dirty="0">
                <a:cs typeface="Arial"/>
              </a:rPr>
              <a:t>Operational </a:t>
            </a:r>
            <a:r>
              <a:rPr lang="en-US" sz="1400" u="sng" dirty="0" smtClean="0">
                <a:cs typeface="Arial"/>
              </a:rPr>
              <a:t>Configuration</a:t>
            </a:r>
            <a:r>
              <a:rPr lang="en-US" sz="1400" dirty="0" smtClean="0">
                <a:cs typeface="Arial"/>
              </a:rPr>
              <a:t>	</a:t>
            </a:r>
            <a:r>
              <a:rPr lang="en-US" sz="1400" dirty="0" smtClean="0">
                <a:latin typeface="Arial"/>
                <a:cs typeface="Arial"/>
              </a:rPr>
              <a:t>Domain 1			Domain </a:t>
            </a:r>
            <a:r>
              <a:rPr lang="en-US" sz="1400" dirty="0">
                <a:latin typeface="Arial"/>
                <a:cs typeface="Arial"/>
              </a:rPr>
              <a:t>2    </a:t>
            </a:r>
          </a:p>
          <a:p>
            <a:pPr>
              <a:buFontTx/>
              <a:buNone/>
            </a:pPr>
            <a:r>
              <a:rPr lang="en-US" sz="1400" dirty="0">
                <a:latin typeface="Arial"/>
                <a:cs typeface="Arial"/>
              </a:rPr>
              <a:t>Grid Spacing        </a:t>
            </a:r>
            <a:r>
              <a:rPr lang="en-US" sz="1400" dirty="0" smtClean="0">
                <a:latin typeface="Arial"/>
                <a:cs typeface="Arial"/>
              </a:rPr>
              <a:t>		12km                             	4km</a:t>
            </a:r>
            <a:endParaRPr lang="en-US" sz="1400" dirty="0">
              <a:latin typeface="Arial"/>
              <a:cs typeface="Arial"/>
            </a:endParaRPr>
          </a:p>
          <a:p>
            <a:pPr>
              <a:buFontTx/>
              <a:buNone/>
            </a:pPr>
            <a:r>
              <a:rPr lang="en-US" sz="1400" dirty="0">
                <a:latin typeface="Arial"/>
                <a:cs typeface="Arial"/>
              </a:rPr>
              <a:t>Microphysics            </a:t>
            </a:r>
            <a:r>
              <a:rPr lang="en-US" sz="1400" dirty="0" smtClean="0">
                <a:latin typeface="Arial"/>
                <a:cs typeface="Arial"/>
              </a:rPr>
              <a:t>		Morrison			Morrison</a:t>
            </a:r>
            <a:endParaRPr lang="en-US" sz="1400" dirty="0">
              <a:latin typeface="Arial"/>
              <a:cs typeface="Arial"/>
            </a:endParaRPr>
          </a:p>
          <a:p>
            <a:pPr>
              <a:buFontTx/>
              <a:buNone/>
            </a:pPr>
            <a:r>
              <a:rPr lang="en-US" sz="1400" dirty="0" smtClean="0">
                <a:latin typeface="Arial"/>
                <a:cs typeface="Arial"/>
              </a:rPr>
              <a:t>Cumulus			</a:t>
            </a:r>
            <a:r>
              <a:rPr lang="en-US" sz="1400" dirty="0" err="1" smtClean="0">
                <a:latin typeface="Arial"/>
                <a:cs typeface="Arial"/>
              </a:rPr>
              <a:t>Kain</a:t>
            </a:r>
            <a:r>
              <a:rPr lang="en-US" sz="1400" dirty="0" smtClean="0">
                <a:latin typeface="Arial"/>
                <a:cs typeface="Arial"/>
              </a:rPr>
              <a:t>-Fritsch		None</a:t>
            </a:r>
            <a:endParaRPr lang="en-US" sz="1400" dirty="0">
              <a:latin typeface="Arial"/>
              <a:cs typeface="Arial"/>
            </a:endParaRPr>
          </a:p>
          <a:p>
            <a:pPr>
              <a:buFontTx/>
              <a:buNone/>
            </a:pPr>
            <a:r>
              <a:rPr lang="en-US" sz="1400" dirty="0">
                <a:latin typeface="Arial"/>
                <a:cs typeface="Arial"/>
              </a:rPr>
              <a:t>Boundary Layer      </a:t>
            </a:r>
            <a:r>
              <a:rPr lang="en-US" sz="1400" dirty="0" smtClean="0">
                <a:latin typeface="Arial"/>
                <a:cs typeface="Arial"/>
              </a:rPr>
              <a:t>		 YSU*			YSU*</a:t>
            </a:r>
            <a:endParaRPr lang="en-US" sz="1400" dirty="0">
              <a:latin typeface="Arial"/>
              <a:cs typeface="Arial"/>
            </a:endParaRPr>
          </a:p>
          <a:p>
            <a:pPr>
              <a:buFontTx/>
              <a:buNone/>
            </a:pPr>
            <a:r>
              <a:rPr lang="en-US" sz="1400" dirty="0">
                <a:latin typeface="Arial"/>
                <a:cs typeface="Arial"/>
              </a:rPr>
              <a:t>Land </a:t>
            </a:r>
            <a:r>
              <a:rPr lang="en-US" sz="1400" dirty="0" smtClean="0">
                <a:latin typeface="Arial"/>
                <a:cs typeface="Arial"/>
              </a:rPr>
              <a:t>Surface		NOAH			NOAH</a:t>
            </a:r>
            <a:endParaRPr lang="en-US" sz="1400" dirty="0">
              <a:latin typeface="Arial"/>
              <a:cs typeface="Arial"/>
            </a:endParaRPr>
          </a:p>
          <a:p>
            <a:pPr>
              <a:buFontTx/>
              <a:buNone/>
            </a:pPr>
            <a:r>
              <a:rPr lang="en-US" sz="1400" dirty="0">
                <a:latin typeface="Arial"/>
                <a:cs typeface="Arial"/>
              </a:rPr>
              <a:t>Radiation  </a:t>
            </a:r>
            <a:r>
              <a:rPr lang="en-US" sz="1400" dirty="0" smtClean="0">
                <a:latin typeface="Arial"/>
                <a:cs typeface="Arial"/>
              </a:rPr>
              <a:t>                		Goddard/RRTM		Goddard/RRTM</a:t>
            </a:r>
            <a:endParaRPr lang="en-US" sz="1400" dirty="0">
              <a:latin typeface="Arial"/>
              <a:cs typeface="Arial"/>
            </a:endParaRPr>
          </a:p>
          <a:p>
            <a:pPr marL="0" indent="0">
              <a:buNone/>
            </a:pPr>
            <a:r>
              <a:rPr lang="en-US" sz="1000" dirty="0" smtClean="0"/>
              <a:t>*</a:t>
            </a:r>
            <a:r>
              <a:rPr lang="en-US" sz="1000" dirty="0"/>
              <a:t>AirDat/NCAR Modified</a:t>
            </a:r>
          </a:p>
          <a:p>
            <a:pPr marL="0" indent="0">
              <a:buNone/>
            </a:pPr>
            <a:endParaRPr lang="en-US" sz="1400" dirty="0" smtClean="0"/>
          </a:p>
          <a:p>
            <a:r>
              <a:rPr lang="en-US" sz="1400" dirty="0" smtClean="0"/>
              <a:t>4 </a:t>
            </a:r>
            <a:r>
              <a:rPr lang="en-US" sz="1400" dirty="0"/>
              <a:t>Cycles Daily (00,06,12,18 UTC) to 72-</a:t>
            </a:r>
            <a:r>
              <a:rPr lang="en-US" sz="1400" dirty="0" smtClean="0"/>
              <a:t>hrs</a:t>
            </a:r>
          </a:p>
          <a:p>
            <a:r>
              <a:rPr lang="en-US" sz="1400" dirty="0" smtClean="0"/>
              <a:t>Complete </a:t>
            </a:r>
            <a:r>
              <a:rPr lang="en-US" sz="1400" dirty="0"/>
              <a:t>forecast cycle requires ~180 minutes wall-clock time, including observation quality control, data assimilation, prognostic forecast, and </a:t>
            </a:r>
            <a:r>
              <a:rPr lang="en-US" sz="1400" dirty="0" err="1"/>
              <a:t>postprocessing</a:t>
            </a:r>
            <a:r>
              <a:rPr lang="en-US" sz="1400" dirty="0"/>
              <a:t>.  </a:t>
            </a:r>
          </a:p>
          <a:p>
            <a:r>
              <a:rPr lang="en-US" sz="1400" dirty="0" smtClean="0"/>
              <a:t>23 </a:t>
            </a:r>
            <a:r>
              <a:rPr lang="en-US" sz="1400" dirty="0"/>
              <a:t>blades with 12 3.3 GHz </a:t>
            </a:r>
            <a:r>
              <a:rPr lang="en-US" sz="1400" dirty="0" err="1"/>
              <a:t>Westmere</a:t>
            </a:r>
            <a:r>
              <a:rPr lang="en-US" sz="1400" dirty="0"/>
              <a:t> cores with 48 GB memory per blade.</a:t>
            </a:r>
          </a:p>
          <a:p>
            <a:pPr>
              <a:buFontTx/>
              <a:buNone/>
            </a:pPr>
            <a:endParaRPr lang="en-US" sz="1400" dirty="0"/>
          </a:p>
          <a:p>
            <a:endParaRPr lang="en-US" sz="1400" dirty="0"/>
          </a:p>
          <a:p>
            <a:pPr marL="0" indent="0">
              <a:buNone/>
            </a:pPr>
            <a:endParaRPr lang="en-US" sz="1400" dirty="0">
              <a:latin typeface="Arial"/>
              <a:cs typeface="Arial"/>
            </a:endParaRPr>
          </a:p>
        </p:txBody>
      </p:sp>
      <p:sp>
        <p:nvSpPr>
          <p:cNvPr id="6" name="Content Placeholder 2"/>
          <p:cNvSpPr txBox="1">
            <a:spLocks/>
          </p:cNvSpPr>
          <p:nvPr/>
        </p:nvSpPr>
        <p:spPr bwMode="auto">
          <a:xfrm>
            <a:off x="518160" y="4861561"/>
            <a:ext cx="8229600" cy="150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6" tIns="45718" rIns="91436" bIns="45718" numCol="1" anchor="t" anchorCtr="0" compatLnSpc="1">
            <a:prstTxWarp prst="textNoShape">
              <a:avLst/>
            </a:prstTxWarp>
          </a:bodyPr>
          <a:lst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ea typeface="+mn-ea"/>
              </a:defRPr>
            </a:lvl2pPr>
            <a:lvl3pPr marL="1141413" indent="-227013" algn="l" rtl="0" eaLnBrk="0" fontAlgn="base" hangingPunct="0">
              <a:spcBef>
                <a:spcPct val="20000"/>
              </a:spcBef>
              <a:spcAft>
                <a:spcPct val="0"/>
              </a:spcAft>
              <a:buChar char="•"/>
              <a:defRPr sz="2400">
                <a:solidFill>
                  <a:schemeClr val="tx1"/>
                </a:solidFill>
                <a:latin typeface="+mn-lt"/>
                <a:ea typeface="+mn-ea"/>
              </a:defRPr>
            </a:lvl3pPr>
            <a:lvl4pPr marL="1598613" indent="-227013" algn="l" rtl="0" eaLnBrk="0" fontAlgn="base" hangingPunct="0">
              <a:spcBef>
                <a:spcPct val="20000"/>
              </a:spcBef>
              <a:spcAft>
                <a:spcPct val="0"/>
              </a:spcAft>
              <a:buChar char="–"/>
              <a:defRPr sz="2000">
                <a:solidFill>
                  <a:schemeClr val="tx1"/>
                </a:solidFill>
                <a:latin typeface="+mn-lt"/>
                <a:ea typeface="+mn-ea"/>
              </a:defRPr>
            </a:lvl4pPr>
            <a:lvl5pPr marL="2055813" indent="-227013" algn="l" rtl="0" eaLnBrk="0" fontAlgn="base" hangingPunct="0">
              <a:spcBef>
                <a:spcPct val="20000"/>
              </a:spcBef>
              <a:spcAft>
                <a:spcPct val="0"/>
              </a:spcAft>
              <a:buChar char="»"/>
              <a:defRPr sz="2000">
                <a:solidFill>
                  <a:schemeClr val="tx1"/>
                </a:solidFill>
                <a:latin typeface="+mn-lt"/>
                <a:ea typeface="+mn-ea"/>
              </a:defRPr>
            </a:lvl5pPr>
            <a:lvl6pPr marL="2513013" indent="-227013" algn="l" rtl="0" eaLnBrk="0" fontAlgn="base" hangingPunct="0">
              <a:spcBef>
                <a:spcPct val="20000"/>
              </a:spcBef>
              <a:spcAft>
                <a:spcPct val="0"/>
              </a:spcAft>
              <a:buChar char="»"/>
              <a:defRPr sz="2000">
                <a:solidFill>
                  <a:schemeClr val="tx1"/>
                </a:solidFill>
                <a:latin typeface="+mn-lt"/>
                <a:ea typeface="+mn-ea"/>
              </a:defRPr>
            </a:lvl6pPr>
            <a:lvl7pPr marL="2970213" indent="-227013" algn="l" rtl="0" eaLnBrk="0" fontAlgn="base" hangingPunct="0">
              <a:spcBef>
                <a:spcPct val="20000"/>
              </a:spcBef>
              <a:spcAft>
                <a:spcPct val="0"/>
              </a:spcAft>
              <a:buChar char="»"/>
              <a:defRPr sz="2000">
                <a:solidFill>
                  <a:schemeClr val="tx1"/>
                </a:solidFill>
                <a:latin typeface="+mn-lt"/>
                <a:ea typeface="+mn-ea"/>
              </a:defRPr>
            </a:lvl7pPr>
            <a:lvl8pPr marL="3427413" indent="-227013" algn="l" rtl="0" eaLnBrk="0" fontAlgn="base" hangingPunct="0">
              <a:spcBef>
                <a:spcPct val="20000"/>
              </a:spcBef>
              <a:spcAft>
                <a:spcPct val="0"/>
              </a:spcAft>
              <a:buChar char="»"/>
              <a:defRPr sz="2000">
                <a:solidFill>
                  <a:schemeClr val="tx1"/>
                </a:solidFill>
                <a:latin typeface="+mn-lt"/>
                <a:ea typeface="+mn-ea"/>
              </a:defRPr>
            </a:lvl8pPr>
            <a:lvl9pPr marL="3884613" indent="-227013" algn="l" rtl="0" eaLnBrk="0" fontAlgn="base" hangingPunct="0">
              <a:spcBef>
                <a:spcPct val="20000"/>
              </a:spcBef>
              <a:spcAft>
                <a:spcPct val="0"/>
              </a:spcAft>
              <a:buChar char="»"/>
              <a:defRPr sz="2000">
                <a:solidFill>
                  <a:schemeClr val="tx1"/>
                </a:solidFill>
                <a:latin typeface="+mn-lt"/>
                <a:ea typeface="+mn-ea"/>
              </a:defRPr>
            </a:lvl9pPr>
          </a:lstStyle>
          <a:p>
            <a:pPr marL="0" indent="0">
              <a:buFontTx/>
              <a:buNone/>
            </a:pPr>
            <a:r>
              <a:rPr lang="en-US" sz="1600" dirty="0" smtClean="0"/>
              <a:t>Also running operational North America scale 3DVAR-WRF, as well as a 3(4*)DVAR-WRF tropical forecast system over the Atlantic Basin</a:t>
            </a:r>
          </a:p>
          <a:p>
            <a:pPr marL="0" indent="0">
              <a:buFontTx/>
              <a:buNone/>
            </a:pPr>
            <a:r>
              <a:rPr lang="en-US" sz="1600" dirty="0" smtClean="0"/>
              <a:t> </a:t>
            </a:r>
          </a:p>
          <a:p>
            <a:pPr marL="0" indent="0">
              <a:buFontTx/>
              <a:buNone/>
            </a:pPr>
            <a:r>
              <a:rPr lang="en-US" sz="1600" dirty="0" smtClean="0"/>
              <a:t>*4DVAR-WRF Tropical running in parallel for 2011 Hurricane Season </a:t>
            </a:r>
            <a:endParaRPr lang="en-US" sz="1600" dirty="0"/>
          </a:p>
        </p:txBody>
      </p:sp>
      <p:sp>
        <p:nvSpPr>
          <p:cNvPr id="7" name="Title 1"/>
          <p:cNvSpPr txBox="1">
            <a:spLocks/>
          </p:cNvSpPr>
          <p:nvPr/>
        </p:nvSpPr>
        <p:spPr bwMode="auto">
          <a:xfrm>
            <a:off x="457200" y="4257040"/>
            <a:ext cx="8229600" cy="533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6" tIns="45718" rIns="91436" bIns="4571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r>
              <a:rPr lang="en-US" sz="2400" b="1" dirty="0" smtClean="0"/>
              <a:t>AirDat WRFDA </a:t>
            </a:r>
            <a:endParaRPr lang="en-US" sz="2400" b="1" dirty="0"/>
          </a:p>
        </p:txBody>
      </p:sp>
    </p:spTree>
    <p:extLst>
      <p:ext uri="{BB962C8B-B14F-4D97-AF65-F5344CB8AC3E}">
        <p14:creationId xmlns:p14="http://schemas.microsoft.com/office/powerpoint/2010/main" val="10473950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2"/>
          <p:cNvPicPr>
            <a:picLocks noChangeAspect="1" noChangeArrowheads="1"/>
          </p:cNvPicPr>
          <p:nvPr/>
        </p:nvPicPr>
        <p:blipFill>
          <a:blip r:embed="rId3">
            <a:extLst>
              <a:ext uri="{28A0092B-C50C-407E-A947-70E740481C1C}">
                <a14:useLocalDpi xmlns:a14="http://schemas.microsoft.com/office/drawing/2010/main" val="0"/>
              </a:ext>
            </a:extLst>
          </a:blip>
          <a:srcRect b="75000"/>
          <a:stretch>
            <a:fillRect/>
          </a:stretch>
        </p:blipFill>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3"/>
          <p:cNvPicPr>
            <a:picLocks noChangeAspect="1" noChangeArrowheads="1"/>
          </p:cNvPicPr>
          <p:nvPr/>
        </p:nvPicPr>
        <p:blipFill>
          <a:blip r:embed="rId3">
            <a:extLst>
              <a:ext uri="{28A0092B-C50C-407E-A947-70E740481C1C}">
                <a14:useLocalDpi xmlns:a14="http://schemas.microsoft.com/office/drawing/2010/main" val="0"/>
              </a:ext>
            </a:extLst>
          </a:blip>
          <a:srcRect t="18750" b="75000"/>
          <a:stretch>
            <a:fillRect/>
          </a:stretch>
        </p:blipFill>
        <p:spPr bwMode="auto">
          <a:xfrm>
            <a:off x="0" y="66294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 Box 4"/>
          <p:cNvSpPr txBox="1">
            <a:spLocks noChangeArrowheads="1"/>
          </p:cNvSpPr>
          <p:nvPr/>
        </p:nvSpPr>
        <p:spPr bwMode="auto">
          <a:xfrm>
            <a:off x="566738" y="1773238"/>
            <a:ext cx="7739062"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4161750" indent="-24161750">
              <a:defRPr sz="2400">
                <a:solidFill>
                  <a:schemeClr val="tx1"/>
                </a:solidFill>
                <a:latin typeface="Arial" charset="0"/>
                <a:ea typeface="ＭＳ Ｐゴシック" pitchFamily="-108" charset="-128"/>
              </a:defRPr>
            </a:lvl1pPr>
            <a:lvl2pPr marL="292100" indent="-228600">
              <a:defRPr sz="2400">
                <a:solidFill>
                  <a:schemeClr val="tx1"/>
                </a:solidFill>
                <a:latin typeface="Arial" charset="0"/>
                <a:ea typeface="ＭＳ Ｐゴシック" pitchFamily="-108" charset="-128"/>
              </a:defRPr>
            </a:lvl2pPr>
            <a:lvl3pPr>
              <a:defRPr sz="2400">
                <a:solidFill>
                  <a:schemeClr val="tx1"/>
                </a:solidFill>
                <a:latin typeface="Arial" charset="0"/>
                <a:ea typeface="ＭＳ Ｐゴシック" pitchFamily="-108" charset="-128"/>
              </a:defRPr>
            </a:lvl3pPr>
            <a:lvl4pPr>
              <a:defRPr sz="2400">
                <a:solidFill>
                  <a:schemeClr val="tx1"/>
                </a:solidFill>
                <a:latin typeface="Arial" charset="0"/>
                <a:ea typeface="ＭＳ Ｐゴシック" pitchFamily="-108" charset="-128"/>
              </a:defRPr>
            </a:lvl4pPr>
            <a:lvl5pPr>
              <a:defRPr sz="2400">
                <a:solidFill>
                  <a:schemeClr val="tx1"/>
                </a:solidFill>
                <a:latin typeface="Arial" charset="0"/>
                <a:ea typeface="ＭＳ Ｐゴシック" pitchFamily="-108" charset="-128"/>
              </a:defRPr>
            </a:lvl5pPr>
            <a:lvl6pPr marL="457200" eaLnBrk="0" fontAlgn="base" hangingPunct="0">
              <a:spcBef>
                <a:spcPct val="0"/>
              </a:spcBef>
              <a:spcAft>
                <a:spcPct val="0"/>
              </a:spcAft>
              <a:defRPr sz="2400">
                <a:solidFill>
                  <a:schemeClr val="tx1"/>
                </a:solidFill>
                <a:latin typeface="Arial" charset="0"/>
                <a:ea typeface="ＭＳ Ｐゴシック" pitchFamily="-108" charset="-128"/>
              </a:defRPr>
            </a:lvl6pPr>
            <a:lvl7pPr marL="914400" eaLnBrk="0" fontAlgn="base" hangingPunct="0">
              <a:spcBef>
                <a:spcPct val="0"/>
              </a:spcBef>
              <a:spcAft>
                <a:spcPct val="0"/>
              </a:spcAft>
              <a:defRPr sz="2400">
                <a:solidFill>
                  <a:schemeClr val="tx1"/>
                </a:solidFill>
                <a:latin typeface="Arial" charset="0"/>
                <a:ea typeface="ＭＳ Ｐゴシック" pitchFamily="-108" charset="-128"/>
              </a:defRPr>
            </a:lvl7pPr>
            <a:lvl8pPr marL="1371600" eaLnBrk="0" fontAlgn="base" hangingPunct="0">
              <a:spcBef>
                <a:spcPct val="0"/>
              </a:spcBef>
              <a:spcAft>
                <a:spcPct val="0"/>
              </a:spcAft>
              <a:defRPr sz="2400">
                <a:solidFill>
                  <a:schemeClr val="tx1"/>
                </a:solidFill>
                <a:latin typeface="Arial" charset="0"/>
                <a:ea typeface="ＭＳ Ｐゴシック" pitchFamily="-108" charset="-128"/>
              </a:defRPr>
            </a:lvl8pPr>
            <a:lvl9pPr marL="1828800" eaLnBrk="0" fontAlgn="base" hangingPunct="0">
              <a:spcBef>
                <a:spcPct val="0"/>
              </a:spcBef>
              <a:spcAft>
                <a:spcPct val="0"/>
              </a:spcAft>
              <a:defRPr sz="2400">
                <a:solidFill>
                  <a:schemeClr val="tx1"/>
                </a:solidFill>
                <a:latin typeface="Arial" charset="0"/>
                <a:ea typeface="ＭＳ Ｐゴシック" pitchFamily="-108" charset="-128"/>
              </a:defRPr>
            </a:lvl9pPr>
          </a:lstStyle>
          <a:p>
            <a:pPr marL="63500" lvl="1" indent="0" eaLnBrk="1" hangingPunct="1">
              <a:spcAft>
                <a:spcPct val="40000"/>
              </a:spcAft>
              <a:buClr>
                <a:srgbClr val="0066CC"/>
              </a:buClr>
            </a:pPr>
            <a:r>
              <a:rPr lang="en-US" sz="1800" dirty="0" smtClean="0"/>
              <a:t>Daily Soundings (</a:t>
            </a:r>
            <a:r>
              <a:rPr lang="en-US" sz="1800" dirty="0" err="1" smtClean="0"/>
              <a:t>approx</a:t>
            </a:r>
            <a:r>
              <a:rPr lang="en-US" sz="1800" dirty="0" smtClean="0"/>
              <a:t>):		</a:t>
            </a:r>
            <a:r>
              <a:rPr lang="en-US" sz="1800" u="sng" dirty="0" smtClean="0"/>
              <a:t>Current	</a:t>
            </a:r>
            <a:r>
              <a:rPr lang="en-US" sz="1800" dirty="0" smtClean="0"/>
              <a:t>	</a:t>
            </a:r>
            <a:r>
              <a:rPr lang="en-US" sz="1800" u="sng" dirty="0" smtClean="0"/>
              <a:t>Planned	</a:t>
            </a:r>
            <a:endParaRPr lang="en-US" sz="1800" dirty="0" smtClean="0"/>
          </a:p>
          <a:p>
            <a:pPr marL="63500" lvl="1" indent="0" eaLnBrk="1" hangingPunct="1">
              <a:spcAft>
                <a:spcPct val="40000"/>
              </a:spcAft>
              <a:buClr>
                <a:srgbClr val="0066CC"/>
              </a:buClr>
            </a:pPr>
            <a:endParaRPr lang="en-US" sz="1800" dirty="0" smtClean="0"/>
          </a:p>
          <a:p>
            <a:pPr marL="63500" lvl="1" indent="0" eaLnBrk="1" hangingPunct="1">
              <a:spcAft>
                <a:spcPct val="40000"/>
              </a:spcAft>
              <a:buClr>
                <a:srgbClr val="0066CC"/>
              </a:buClr>
            </a:pPr>
            <a:r>
              <a:rPr lang="en-US" sz="1800" dirty="0" smtClean="0"/>
              <a:t>CONUS				1,600		5,000</a:t>
            </a:r>
          </a:p>
          <a:p>
            <a:pPr marL="63500" lvl="1" indent="0" eaLnBrk="1" hangingPunct="1">
              <a:spcAft>
                <a:spcPct val="40000"/>
              </a:spcAft>
              <a:buClr>
                <a:srgbClr val="0066CC"/>
              </a:buClr>
            </a:pPr>
            <a:r>
              <a:rPr lang="en-US" sz="1800" dirty="0" smtClean="0"/>
              <a:t>Alaska				120		200</a:t>
            </a:r>
          </a:p>
          <a:p>
            <a:pPr marL="63500" lvl="1" indent="0" eaLnBrk="1" hangingPunct="1">
              <a:spcAft>
                <a:spcPct val="40000"/>
              </a:spcAft>
              <a:buClr>
                <a:srgbClr val="0066CC"/>
              </a:buClr>
            </a:pPr>
            <a:r>
              <a:rPr lang="en-US" sz="1800" dirty="0" smtClean="0"/>
              <a:t>Mexico*				306		450</a:t>
            </a:r>
          </a:p>
          <a:p>
            <a:pPr marL="63500" lvl="1" indent="0" eaLnBrk="1" hangingPunct="1">
              <a:spcAft>
                <a:spcPct val="40000"/>
              </a:spcAft>
              <a:buClr>
                <a:srgbClr val="0066CC"/>
              </a:buClr>
            </a:pPr>
            <a:r>
              <a:rPr lang="en-US" sz="1800" dirty="0" smtClean="0"/>
              <a:t>UK/Europe			-		900 (Phase 1)</a:t>
            </a:r>
          </a:p>
          <a:p>
            <a:pPr marL="63500" lvl="1" indent="0" eaLnBrk="1" hangingPunct="1">
              <a:spcAft>
                <a:spcPct val="40000"/>
              </a:spcAft>
              <a:buClr>
                <a:srgbClr val="0066CC"/>
              </a:buClr>
            </a:pPr>
            <a:r>
              <a:rPr lang="en-US" sz="1800" dirty="0" smtClean="0"/>
              <a:t>Others				-		TBD</a:t>
            </a:r>
          </a:p>
          <a:p>
            <a:pPr lvl="1" eaLnBrk="1" hangingPunct="1">
              <a:spcAft>
                <a:spcPct val="40000"/>
              </a:spcAft>
              <a:buClr>
                <a:srgbClr val="0066CC"/>
              </a:buClr>
              <a:buFont typeface="Wingdings" pitchFamily="-108" charset="2"/>
              <a:buChar char="w"/>
            </a:pPr>
            <a:endParaRPr lang="en-US" sz="1800" dirty="0"/>
          </a:p>
          <a:p>
            <a:pPr marL="63500" lvl="1" indent="0" eaLnBrk="1" hangingPunct="1">
              <a:spcAft>
                <a:spcPct val="40000"/>
              </a:spcAft>
              <a:buClr>
                <a:srgbClr val="0066CC"/>
              </a:buClr>
            </a:pPr>
            <a:r>
              <a:rPr lang="en-US" sz="1800" dirty="0" smtClean="0"/>
              <a:t>Total				2,026		6,550</a:t>
            </a:r>
          </a:p>
          <a:p>
            <a:pPr marL="63500" lvl="1" indent="0" eaLnBrk="1" hangingPunct="1">
              <a:spcAft>
                <a:spcPct val="40000"/>
              </a:spcAft>
              <a:buClr>
                <a:srgbClr val="0066CC"/>
              </a:buClr>
            </a:pPr>
            <a:endParaRPr lang="en-US" sz="1800" dirty="0"/>
          </a:p>
          <a:p>
            <a:pPr marL="63500" lvl="1" indent="0" eaLnBrk="1" hangingPunct="1">
              <a:spcAft>
                <a:spcPct val="40000"/>
              </a:spcAft>
              <a:buClr>
                <a:srgbClr val="0066CC"/>
              </a:buClr>
            </a:pPr>
            <a:r>
              <a:rPr lang="en-US" sz="1200" dirty="0" smtClean="0"/>
              <a:t>*Example:  TAMDAR generates 306 daily soundings from 50 locations versus current </a:t>
            </a:r>
            <a:r>
              <a:rPr lang="en-US" sz="1200" dirty="0" err="1" smtClean="0"/>
              <a:t>raob</a:t>
            </a:r>
            <a:r>
              <a:rPr lang="en-US" sz="1200" dirty="0" smtClean="0"/>
              <a:t> program yielding 32 soundings from 16 locations</a:t>
            </a:r>
          </a:p>
        </p:txBody>
      </p:sp>
      <p:sp>
        <p:nvSpPr>
          <p:cNvPr id="26630" name="Text Box 5"/>
          <p:cNvSpPr txBox="1">
            <a:spLocks noChangeArrowheads="1"/>
          </p:cNvSpPr>
          <p:nvPr/>
        </p:nvSpPr>
        <p:spPr bwMode="auto">
          <a:xfrm>
            <a:off x="539750" y="1152525"/>
            <a:ext cx="7391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3363" indent="-233363">
              <a:defRPr sz="2400">
                <a:solidFill>
                  <a:schemeClr val="tx1"/>
                </a:solidFill>
                <a:latin typeface="Arial" charset="0"/>
                <a:ea typeface="ＭＳ Ｐゴシック" pitchFamily="-108" charset="-128"/>
              </a:defRPr>
            </a:lvl1pPr>
            <a:lvl2pPr marL="37931725" indent="-37474525">
              <a:defRPr sz="2400">
                <a:solidFill>
                  <a:schemeClr val="tx1"/>
                </a:solidFill>
                <a:latin typeface="Arial" charset="0"/>
                <a:ea typeface="ＭＳ Ｐゴシック" pitchFamily="-108" charset="-128"/>
              </a:defRPr>
            </a:lvl2pPr>
            <a:lvl3pPr>
              <a:defRPr sz="2400">
                <a:solidFill>
                  <a:schemeClr val="tx1"/>
                </a:solidFill>
                <a:latin typeface="Arial" charset="0"/>
                <a:ea typeface="ＭＳ Ｐゴシック" pitchFamily="-108" charset="-128"/>
              </a:defRPr>
            </a:lvl3pPr>
            <a:lvl4pPr>
              <a:defRPr sz="2400">
                <a:solidFill>
                  <a:schemeClr val="tx1"/>
                </a:solidFill>
                <a:latin typeface="Arial" charset="0"/>
                <a:ea typeface="ＭＳ Ｐゴシック" pitchFamily="-108" charset="-128"/>
              </a:defRPr>
            </a:lvl4pPr>
            <a:lvl5pPr>
              <a:defRPr sz="2400">
                <a:solidFill>
                  <a:schemeClr val="tx1"/>
                </a:solidFill>
                <a:latin typeface="Arial" charset="0"/>
                <a:ea typeface="ＭＳ Ｐゴシック" pitchFamily="-108" charset="-128"/>
              </a:defRPr>
            </a:lvl5pPr>
            <a:lvl6pPr marL="457200" eaLnBrk="0" fontAlgn="base" hangingPunct="0">
              <a:spcBef>
                <a:spcPct val="0"/>
              </a:spcBef>
              <a:spcAft>
                <a:spcPct val="0"/>
              </a:spcAft>
              <a:defRPr sz="2400">
                <a:solidFill>
                  <a:schemeClr val="tx1"/>
                </a:solidFill>
                <a:latin typeface="Arial" charset="0"/>
                <a:ea typeface="ＭＳ Ｐゴシック" pitchFamily="-108" charset="-128"/>
              </a:defRPr>
            </a:lvl6pPr>
            <a:lvl7pPr marL="914400" eaLnBrk="0" fontAlgn="base" hangingPunct="0">
              <a:spcBef>
                <a:spcPct val="0"/>
              </a:spcBef>
              <a:spcAft>
                <a:spcPct val="0"/>
              </a:spcAft>
              <a:defRPr sz="2400">
                <a:solidFill>
                  <a:schemeClr val="tx1"/>
                </a:solidFill>
                <a:latin typeface="Arial" charset="0"/>
                <a:ea typeface="ＭＳ Ｐゴシック" pitchFamily="-108" charset="-128"/>
              </a:defRPr>
            </a:lvl7pPr>
            <a:lvl8pPr marL="1371600" eaLnBrk="0" fontAlgn="base" hangingPunct="0">
              <a:spcBef>
                <a:spcPct val="0"/>
              </a:spcBef>
              <a:spcAft>
                <a:spcPct val="0"/>
              </a:spcAft>
              <a:defRPr sz="2400">
                <a:solidFill>
                  <a:schemeClr val="tx1"/>
                </a:solidFill>
                <a:latin typeface="Arial" charset="0"/>
                <a:ea typeface="ＭＳ Ｐゴシック" pitchFamily="-108" charset="-128"/>
              </a:defRPr>
            </a:lvl8pPr>
            <a:lvl9pPr marL="1828800" eaLnBrk="0" fontAlgn="base" hangingPunct="0">
              <a:spcBef>
                <a:spcPct val="0"/>
              </a:spcBef>
              <a:spcAft>
                <a:spcPct val="0"/>
              </a:spcAft>
              <a:defRPr sz="2400">
                <a:solidFill>
                  <a:schemeClr val="tx1"/>
                </a:solidFill>
                <a:latin typeface="Arial" charset="0"/>
                <a:ea typeface="ＭＳ Ｐゴシック" pitchFamily="-108" charset="-128"/>
              </a:defRPr>
            </a:lvl9pPr>
          </a:lstStyle>
          <a:p>
            <a:pPr eaLnBrk="1" hangingPunct="1">
              <a:spcBef>
                <a:spcPct val="50000"/>
              </a:spcBef>
              <a:buClr>
                <a:srgbClr val="779FDF"/>
              </a:buClr>
              <a:buSzPct val="75000"/>
              <a:buFont typeface="Wingdings" pitchFamily="-108" charset="2"/>
              <a:buNone/>
            </a:pPr>
            <a:r>
              <a:rPr lang="en-US" sz="2000" dirty="0" smtClean="0">
                <a:solidFill>
                  <a:srgbClr val="0066CC"/>
                </a:solidFill>
                <a:latin typeface="Arial Black" pitchFamily="-108" charset="0"/>
              </a:rPr>
              <a:t>TAMDAR coverage</a:t>
            </a:r>
            <a:endParaRPr lang="en-US" sz="2000" dirty="0">
              <a:solidFill>
                <a:srgbClr val="0066CC"/>
              </a:solidFill>
              <a:latin typeface="Arial Black" pitchFamily="-108" charset="0"/>
            </a:endParaRPr>
          </a:p>
        </p:txBody>
      </p:sp>
    </p:spTree>
    <p:extLst>
      <p:ext uri="{BB962C8B-B14F-4D97-AF65-F5344CB8AC3E}">
        <p14:creationId xmlns:p14="http://schemas.microsoft.com/office/powerpoint/2010/main" val="783234741"/>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38480"/>
          </a:xfrm>
        </p:spPr>
        <p:txBody>
          <a:bodyPr>
            <a:normAutofit/>
          </a:bodyPr>
          <a:lstStyle/>
          <a:p>
            <a:r>
              <a:rPr lang="en-US" sz="2400" dirty="0" smtClean="0"/>
              <a:t>Next-Generation Forecast Models</a:t>
            </a:r>
            <a:endParaRPr lang="en-US" sz="2400" dirty="0"/>
          </a:p>
        </p:txBody>
      </p:sp>
      <p:sp>
        <p:nvSpPr>
          <p:cNvPr id="3" name="Content Placeholder 2"/>
          <p:cNvSpPr>
            <a:spLocks noGrp="1"/>
          </p:cNvSpPr>
          <p:nvPr>
            <p:ph idx="1"/>
          </p:nvPr>
        </p:nvSpPr>
        <p:spPr>
          <a:xfrm>
            <a:off x="457200" y="1183640"/>
            <a:ext cx="8229600" cy="4525963"/>
          </a:xfrm>
        </p:spPr>
        <p:txBody>
          <a:bodyPr>
            <a:normAutofit/>
          </a:bodyPr>
          <a:lstStyle/>
          <a:p>
            <a:r>
              <a:rPr lang="en-US" sz="1800" dirty="0" smtClean="0"/>
              <a:t>4DVAR CONUS scale forecast system (operational release mid ~2012)</a:t>
            </a:r>
          </a:p>
          <a:p>
            <a:r>
              <a:rPr lang="en-US" sz="1800" dirty="0" smtClean="0"/>
              <a:t>Hybrid WRFDA ETKF-3DVAR Tropical Forecast System (June 1, 2012)</a:t>
            </a:r>
          </a:p>
          <a:p>
            <a:r>
              <a:rPr lang="en-US" sz="1800" dirty="0" smtClean="0"/>
              <a:t>Hybrid EnKF-4DVAR CONUS scale Forecast System (mid ~2013?)</a:t>
            </a:r>
          </a:p>
          <a:p>
            <a:r>
              <a:rPr lang="en-US" sz="1800" dirty="0" smtClean="0"/>
              <a:t>Hybrid EnKF-4DVAR Tropical Forecast System (June 1, 2013?)</a:t>
            </a:r>
          </a:p>
          <a:p>
            <a:endParaRPr lang="en-US" sz="1800" dirty="0" smtClean="0"/>
          </a:p>
          <a:p>
            <a:endParaRPr lang="en-US" sz="1800" dirty="0"/>
          </a:p>
          <a:p>
            <a:endParaRPr lang="en-US" sz="1800" dirty="0"/>
          </a:p>
          <a:p>
            <a:r>
              <a:rPr lang="en-US" sz="1800" dirty="0"/>
              <a:t>Hybrid RTFDDA – FDDA-WRFDA Hybrid </a:t>
            </a:r>
            <a:r>
              <a:rPr lang="en-US" sz="1800" dirty="0" smtClean="0"/>
              <a:t>(operational </a:t>
            </a:r>
            <a:r>
              <a:rPr lang="en-US" sz="1800" dirty="0"/>
              <a:t>release Dec. 2011)</a:t>
            </a:r>
          </a:p>
          <a:p>
            <a:r>
              <a:rPr lang="en-US" sz="1800" dirty="0"/>
              <a:t>European on-line WRFQC </a:t>
            </a:r>
            <a:r>
              <a:rPr lang="en-US" sz="1800" dirty="0" smtClean="0"/>
              <a:t>(operational </a:t>
            </a:r>
            <a:r>
              <a:rPr lang="en-US" sz="1800" dirty="0"/>
              <a:t>release April 2012)</a:t>
            </a:r>
          </a:p>
          <a:p>
            <a:r>
              <a:rPr lang="en-US" sz="1800" dirty="0"/>
              <a:t>50 member Ensemble RTFDDA </a:t>
            </a:r>
            <a:r>
              <a:rPr lang="en-US" sz="1800" dirty="0" smtClean="0"/>
              <a:t>(operational </a:t>
            </a:r>
            <a:r>
              <a:rPr lang="en-US" sz="1800" dirty="0"/>
              <a:t>release spring 2012)</a:t>
            </a:r>
          </a:p>
          <a:p>
            <a:r>
              <a:rPr lang="en-US" sz="1800" dirty="0"/>
              <a:t> 4-Dimensional Relaxation Ensemble </a:t>
            </a:r>
            <a:r>
              <a:rPr lang="en-US" sz="1800" dirty="0" err="1"/>
              <a:t>Kalman</a:t>
            </a:r>
            <a:r>
              <a:rPr lang="en-US" sz="1800" dirty="0"/>
              <a:t> Filter (operational release spring 2013?)</a:t>
            </a:r>
          </a:p>
          <a:p>
            <a:endParaRPr lang="en-US" sz="1800" dirty="0"/>
          </a:p>
        </p:txBody>
      </p:sp>
      <p:sp>
        <p:nvSpPr>
          <p:cNvPr id="5" name="TextBox 4"/>
          <p:cNvSpPr txBox="1"/>
          <p:nvPr/>
        </p:nvSpPr>
        <p:spPr>
          <a:xfrm>
            <a:off x="3444240" y="711200"/>
            <a:ext cx="2254043" cy="461665"/>
          </a:xfrm>
          <a:prstGeom prst="rect">
            <a:avLst/>
          </a:prstGeom>
          <a:noFill/>
        </p:spPr>
        <p:txBody>
          <a:bodyPr wrap="none" rtlCol="0">
            <a:spAutoFit/>
          </a:bodyPr>
          <a:lstStyle/>
          <a:p>
            <a:pPr algn="ctr"/>
            <a:r>
              <a:rPr lang="en-US" dirty="0"/>
              <a:t>WRFDA-based</a:t>
            </a:r>
          </a:p>
        </p:txBody>
      </p:sp>
      <p:sp>
        <p:nvSpPr>
          <p:cNvPr id="6" name="TextBox 5"/>
          <p:cNvSpPr txBox="1"/>
          <p:nvPr/>
        </p:nvSpPr>
        <p:spPr>
          <a:xfrm>
            <a:off x="3596640" y="2946400"/>
            <a:ext cx="1963548" cy="461665"/>
          </a:xfrm>
          <a:prstGeom prst="rect">
            <a:avLst/>
          </a:prstGeom>
          <a:noFill/>
        </p:spPr>
        <p:txBody>
          <a:bodyPr wrap="none" rtlCol="0">
            <a:spAutoFit/>
          </a:bodyPr>
          <a:lstStyle/>
          <a:p>
            <a:r>
              <a:rPr lang="en-US" dirty="0" smtClean="0"/>
              <a:t>FDDA-</a:t>
            </a:r>
            <a:r>
              <a:rPr lang="en-US" dirty="0"/>
              <a:t>based</a:t>
            </a:r>
          </a:p>
        </p:txBody>
      </p:sp>
    </p:spTree>
    <p:extLst>
      <p:ext uri="{BB962C8B-B14F-4D97-AF65-F5344CB8AC3E}">
        <p14:creationId xmlns:p14="http://schemas.microsoft.com/office/powerpoint/2010/main" val="856033262"/>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TextBox 16"/>
          <p:cNvSpPr txBox="1">
            <a:spLocks noChangeArrowheads="1"/>
          </p:cNvSpPr>
          <p:nvPr/>
        </p:nvSpPr>
        <p:spPr bwMode="auto">
          <a:xfrm>
            <a:off x="4592638" y="1214438"/>
            <a:ext cx="3767137" cy="310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Aft>
                <a:spcPts val="1200"/>
              </a:spcAft>
            </a:pPr>
            <a:r>
              <a:rPr lang="en-US" sz="1200"/>
              <a:t>Single time stamp and launch point (vertical interp)</a:t>
            </a:r>
          </a:p>
          <a:p>
            <a:pPr>
              <a:spcAft>
                <a:spcPts val="1200"/>
              </a:spcAft>
            </a:pPr>
            <a:r>
              <a:rPr lang="en-US" sz="1200">
                <a:latin typeface="Wingdings" charset="0"/>
                <a:cs typeface="Wingdings" charset="0"/>
              </a:rPr>
              <a:t>	</a:t>
            </a:r>
            <a:endParaRPr lang="en-US" sz="1200"/>
          </a:p>
          <a:p>
            <a:pPr>
              <a:spcAft>
                <a:spcPts val="1200"/>
              </a:spcAft>
            </a:pPr>
            <a:r>
              <a:rPr lang="en-US" sz="1200"/>
              <a:t>Split into obs (not split into profiles)</a:t>
            </a:r>
          </a:p>
          <a:p>
            <a:pPr>
              <a:spcAft>
                <a:spcPts val="1200"/>
              </a:spcAft>
            </a:pPr>
            <a:r>
              <a:rPr lang="en-US" sz="1200">
                <a:latin typeface="Wingdings" charset="0"/>
                <a:cs typeface="Wingdings" charset="0"/>
              </a:rPr>
              <a:t>	</a:t>
            </a:r>
            <a:endParaRPr lang="en-US" sz="1200"/>
          </a:p>
          <a:p>
            <a:pPr>
              <a:spcAft>
                <a:spcPts val="1200"/>
              </a:spcAft>
            </a:pPr>
            <a:r>
              <a:rPr lang="en-US" sz="1200"/>
              <a:t>Error characteristics different for different POF</a:t>
            </a:r>
          </a:p>
          <a:p>
            <a:pPr>
              <a:spcAft>
                <a:spcPts val="1200"/>
              </a:spcAft>
            </a:pPr>
            <a:r>
              <a:rPr lang="en-US" sz="1200">
                <a:latin typeface="Wingdings" charset="0"/>
                <a:cs typeface="Wingdings" charset="0"/>
              </a:rPr>
              <a:t>	</a:t>
            </a:r>
            <a:endParaRPr lang="en-US" sz="1200"/>
          </a:p>
          <a:p>
            <a:pPr>
              <a:spcAft>
                <a:spcPts val="1200"/>
              </a:spcAft>
            </a:pPr>
            <a:r>
              <a:rPr lang="en-US" sz="1200"/>
              <a:t>Error characteristics different for different plane types</a:t>
            </a:r>
          </a:p>
          <a:p>
            <a:pPr>
              <a:spcAft>
                <a:spcPts val="1200"/>
              </a:spcAft>
            </a:pPr>
            <a:endParaRPr lang="en-US" sz="1200"/>
          </a:p>
          <a:p>
            <a:pPr>
              <a:spcAft>
                <a:spcPts val="1200"/>
              </a:spcAft>
            </a:pPr>
            <a:r>
              <a:rPr lang="en-US" sz="1200"/>
              <a:t>  </a:t>
            </a:r>
          </a:p>
        </p:txBody>
      </p:sp>
      <p:sp>
        <p:nvSpPr>
          <p:cNvPr id="194562" name="TextBox 11"/>
          <p:cNvSpPr txBox="1">
            <a:spLocks noChangeArrowheads="1"/>
          </p:cNvSpPr>
          <p:nvPr/>
        </p:nvSpPr>
        <p:spPr bwMode="auto">
          <a:xfrm>
            <a:off x="2001838" y="322263"/>
            <a:ext cx="48593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Additional steps to optimize for 3/4D-Var WRF</a:t>
            </a:r>
          </a:p>
        </p:txBody>
      </p:sp>
      <p:sp>
        <p:nvSpPr>
          <p:cNvPr id="194563" name="TextBox 1"/>
          <p:cNvSpPr txBox="1">
            <a:spLocks noChangeArrowheads="1"/>
          </p:cNvSpPr>
          <p:nvPr/>
        </p:nvSpPr>
        <p:spPr bwMode="auto">
          <a:xfrm>
            <a:off x="617538" y="3759200"/>
            <a:ext cx="8059318"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t>Ascent and descent typically have opposing thermal bias -- can be accounted for based on a rate of altitude change</a:t>
            </a:r>
          </a:p>
          <a:p>
            <a:r>
              <a:rPr lang="en-US" sz="1200" dirty="0"/>
              <a:t>T stats derived for both jointly may cancel bias…  but this is not sufficient to assign on a per-</a:t>
            </a:r>
            <a:r>
              <a:rPr lang="en-US" sz="1200" dirty="0" err="1"/>
              <a:t>ob</a:t>
            </a:r>
            <a:r>
              <a:rPr lang="en-US" sz="1200" dirty="0"/>
              <a:t> basis</a:t>
            </a:r>
          </a:p>
          <a:p>
            <a:r>
              <a:rPr lang="en-US" sz="1200" dirty="0"/>
              <a:t> </a:t>
            </a:r>
          </a:p>
          <a:p>
            <a:r>
              <a:rPr lang="en-US" sz="1200" dirty="0"/>
              <a:t>Maneuvering on descents can result in larger wind vector errors compared to cruise or ascent</a:t>
            </a:r>
          </a:p>
          <a:p>
            <a:endParaRPr lang="en-US" sz="1200" dirty="0"/>
          </a:p>
          <a:p>
            <a:r>
              <a:rPr lang="en-US" sz="1200" dirty="0"/>
              <a:t>Step 1 – Withhold descent winds</a:t>
            </a:r>
          </a:p>
          <a:p>
            <a:r>
              <a:rPr lang="en-US" sz="1200" dirty="0"/>
              <a:t>Step 2 – Split into POF and apply larger </a:t>
            </a:r>
            <a:r>
              <a:rPr lang="en-US" sz="1200" dirty="0" err="1"/>
              <a:t>ob</a:t>
            </a:r>
            <a:r>
              <a:rPr lang="en-US" sz="1200" dirty="0"/>
              <a:t> error</a:t>
            </a:r>
          </a:p>
          <a:p>
            <a:r>
              <a:rPr lang="en-US" sz="1200" dirty="0"/>
              <a:t>Step 3 – Isolate Saabs (main offender) and apply mag </a:t>
            </a:r>
            <a:r>
              <a:rPr lang="en-US" sz="1200" dirty="0" err="1"/>
              <a:t>dev</a:t>
            </a:r>
            <a:r>
              <a:rPr lang="en-US" sz="1200" dirty="0"/>
              <a:t> correction.  Much better!!</a:t>
            </a:r>
          </a:p>
          <a:p>
            <a:r>
              <a:rPr lang="en-US" sz="1200" dirty="0">
                <a:solidFill>
                  <a:srgbClr val="0000FF"/>
                </a:solidFill>
              </a:rPr>
              <a:t>Step 4 – Maneuvering is mainly a function of airport-specific approach patterns.  </a:t>
            </a:r>
          </a:p>
          <a:p>
            <a:r>
              <a:rPr lang="en-US" sz="1200" dirty="0">
                <a:solidFill>
                  <a:srgbClr val="0000FF"/>
                </a:solidFill>
              </a:rPr>
              <a:t>Perhaps we should consider sorting descents based on airport (along w/ plane type)?</a:t>
            </a:r>
          </a:p>
          <a:p>
            <a:r>
              <a:rPr lang="en-US" sz="1200" dirty="0">
                <a:solidFill>
                  <a:srgbClr val="0000FF"/>
                </a:solidFill>
              </a:rPr>
              <a:t>Initial spot checking shows some airports appear very stable, and others are quite </a:t>
            </a:r>
            <a:r>
              <a:rPr lang="ja-JP" altLang="en-US" sz="1200" dirty="0">
                <a:solidFill>
                  <a:srgbClr val="0000FF"/>
                </a:solidFill>
              </a:rPr>
              <a:t>“</a:t>
            </a:r>
            <a:r>
              <a:rPr lang="en-US" sz="1200" dirty="0">
                <a:solidFill>
                  <a:srgbClr val="0000FF"/>
                </a:solidFill>
              </a:rPr>
              <a:t>squirrely</a:t>
            </a:r>
            <a:r>
              <a:rPr lang="ja-JP" altLang="en-US" sz="1200" dirty="0">
                <a:solidFill>
                  <a:srgbClr val="0000FF"/>
                </a:solidFill>
              </a:rPr>
              <a:t>”</a:t>
            </a:r>
            <a:r>
              <a:rPr lang="en-US" sz="1200" dirty="0">
                <a:solidFill>
                  <a:srgbClr val="0000FF"/>
                </a:solidFill>
              </a:rPr>
              <a:t>.</a:t>
            </a:r>
          </a:p>
        </p:txBody>
      </p:sp>
      <p:sp>
        <p:nvSpPr>
          <p:cNvPr id="194564" name="Rectangle 2"/>
          <p:cNvSpPr>
            <a:spLocks noChangeArrowheads="1"/>
          </p:cNvSpPr>
          <p:nvPr/>
        </p:nvSpPr>
        <p:spPr bwMode="auto">
          <a:xfrm>
            <a:off x="195263" y="842963"/>
            <a:ext cx="537527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spcBef>
                <a:spcPts val="513"/>
              </a:spcBef>
              <a:buClr>
                <a:srgbClr val="000000"/>
              </a:buClr>
              <a:buSzPct val="100000"/>
            </a:pPr>
            <a:r>
              <a:rPr lang="en-GB" sz="1200" i="1">
                <a:solidFill>
                  <a:srgbClr val="0D0D0D"/>
                </a:solidFill>
                <a:cs typeface="Arial" charset="0"/>
              </a:rPr>
              <a:t>H</a:t>
            </a:r>
            <a:r>
              <a:rPr lang="en-GB" sz="1200">
                <a:solidFill>
                  <a:srgbClr val="0D0D0D"/>
                </a:solidFill>
                <a:cs typeface="Arial" charset="0"/>
              </a:rPr>
              <a:t> observation operator (tangent linear H and adjoint operator H</a:t>
            </a:r>
            <a:r>
              <a:rPr lang="en-GB" sz="1200" baseline="30000">
                <a:solidFill>
                  <a:srgbClr val="0D0D0D"/>
                </a:solidFill>
                <a:cs typeface="Arial" charset="0"/>
              </a:rPr>
              <a:t>T </a:t>
            </a:r>
            <a:r>
              <a:rPr lang="en-GB" sz="1200">
                <a:solidFill>
                  <a:srgbClr val="0D0D0D"/>
                </a:solidFill>
                <a:cs typeface="Arial" charset="0"/>
              </a:rPr>
              <a:t>) – NCAR</a:t>
            </a:r>
          </a:p>
          <a:p>
            <a:pPr eaLnBrk="0" hangingPunct="0">
              <a:spcBef>
                <a:spcPts val="513"/>
              </a:spcBef>
              <a:buClr>
                <a:srgbClr val="000000"/>
              </a:buClr>
              <a:buSzPct val="100000"/>
            </a:pPr>
            <a:r>
              <a:rPr lang="en-GB" sz="1200">
                <a:solidFill>
                  <a:srgbClr val="0D0D0D"/>
                </a:solidFill>
                <a:cs typeface="Arial" charset="0"/>
              </a:rPr>
              <a:t>	RAOB as template </a:t>
            </a:r>
          </a:p>
          <a:p>
            <a:pPr eaLnBrk="0" hangingPunct="0">
              <a:spcBef>
                <a:spcPts val="513"/>
              </a:spcBef>
              <a:buClr>
                <a:srgbClr val="000000"/>
              </a:buClr>
              <a:buSzPct val="100000"/>
            </a:pPr>
            <a:r>
              <a:rPr lang="en-GB" sz="1200">
                <a:solidFill>
                  <a:srgbClr val="0D0D0D"/>
                </a:solidFill>
                <a:cs typeface="Arial" charset="0"/>
              </a:rPr>
              <a:t>B background error covariance matrix</a:t>
            </a:r>
          </a:p>
          <a:p>
            <a:pPr eaLnBrk="0" hangingPunct="0">
              <a:spcBef>
                <a:spcPts val="513"/>
              </a:spcBef>
              <a:buClr>
                <a:srgbClr val="000000"/>
              </a:buClr>
              <a:buSzPct val="100000"/>
            </a:pPr>
            <a:r>
              <a:rPr lang="en-GB" sz="1200">
                <a:solidFill>
                  <a:srgbClr val="0D0D0D"/>
                </a:solidFill>
                <a:cs typeface="Arial" charset="0"/>
              </a:rPr>
              <a:t>	gen_be NMC method</a:t>
            </a:r>
          </a:p>
          <a:p>
            <a:pPr eaLnBrk="0" hangingPunct="0">
              <a:spcBef>
                <a:spcPts val="513"/>
              </a:spcBef>
              <a:buClr>
                <a:srgbClr val="000000"/>
              </a:buClr>
              <a:buSzPct val="100000"/>
            </a:pPr>
            <a:r>
              <a:rPr lang="en-GB" sz="1200">
                <a:solidFill>
                  <a:srgbClr val="0D0D0D"/>
                </a:solidFill>
                <a:cs typeface="Arial" charset="0"/>
              </a:rPr>
              <a:t>R observation error covariance matrix</a:t>
            </a:r>
          </a:p>
          <a:p>
            <a:pPr eaLnBrk="0" hangingPunct="0">
              <a:spcBef>
                <a:spcPts val="513"/>
              </a:spcBef>
              <a:buClr>
                <a:srgbClr val="000000"/>
              </a:buClr>
              <a:buSzPct val="100000"/>
            </a:pPr>
            <a:r>
              <a:rPr lang="en-GB" sz="1200">
                <a:solidFill>
                  <a:srgbClr val="0D0D0D"/>
                </a:solidFill>
                <a:cs typeface="Arial" charset="0"/>
              </a:rPr>
              <a:t>	OBSPROC (subdivide by POF, frame, etc?)</a:t>
            </a:r>
            <a:endParaRPr lang="en-US" sz="1200">
              <a:solidFill>
                <a:srgbClr val="0D0D0D"/>
              </a:solidFill>
              <a:cs typeface="Arial" charset="0"/>
            </a:endParaRPr>
          </a:p>
        </p:txBody>
      </p:sp>
      <p:sp>
        <p:nvSpPr>
          <p:cNvPr id="194565" name="Freeform 5"/>
          <p:cNvSpPr>
            <a:spLocks/>
          </p:cNvSpPr>
          <p:nvPr/>
        </p:nvSpPr>
        <p:spPr bwMode="auto">
          <a:xfrm>
            <a:off x="2598738" y="1236663"/>
            <a:ext cx="1939925" cy="142875"/>
          </a:xfrm>
          <a:custGeom>
            <a:avLst/>
            <a:gdLst>
              <a:gd name="T0" fmla="*/ 0 w 1938866"/>
              <a:gd name="T1" fmla="*/ 0 h 143934"/>
              <a:gd name="T2" fmla="*/ 1073814 w 1938866"/>
              <a:gd name="T3" fmla="*/ 92984 h 143934"/>
              <a:gd name="T4" fmla="*/ 1951612 w 1938866"/>
              <a:gd name="T5" fmla="*/ 131728 h 143934"/>
              <a:gd name="T6" fmla="*/ 0 60000 65536"/>
              <a:gd name="T7" fmla="*/ 0 60000 65536"/>
              <a:gd name="T8" fmla="*/ 0 60000 65536"/>
            </a:gdLst>
            <a:ahLst/>
            <a:cxnLst>
              <a:cxn ang="T6">
                <a:pos x="T0" y="T1"/>
              </a:cxn>
              <a:cxn ang="T7">
                <a:pos x="T2" y="T3"/>
              </a:cxn>
              <a:cxn ang="T8">
                <a:pos x="T4" y="T5"/>
              </a:cxn>
            </a:cxnLst>
            <a:rect l="0" t="0" r="r" b="b"/>
            <a:pathLst>
              <a:path w="1938866" h="143934">
                <a:moveTo>
                  <a:pt x="0" y="0"/>
                </a:moveTo>
                <a:lnTo>
                  <a:pt x="1066800" y="101600"/>
                </a:lnTo>
                <a:cubicBezTo>
                  <a:pt x="1389944" y="125589"/>
                  <a:pt x="1938866" y="143934"/>
                  <a:pt x="1938866" y="14393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cxnSp>
        <p:nvCxnSpPr>
          <p:cNvPr id="13" name="Straight Arrow Connector 12"/>
          <p:cNvCxnSpPr/>
          <p:nvPr/>
        </p:nvCxnSpPr>
        <p:spPr bwMode="auto">
          <a:xfrm>
            <a:off x="2674938" y="1227138"/>
            <a:ext cx="1795462" cy="111125"/>
          </a:xfrm>
          <a:prstGeom prst="straightConnector1">
            <a:avLst/>
          </a:prstGeom>
          <a:ln>
            <a:headEnd type="none" w="med" len="med"/>
            <a:tailEnd type="arrow"/>
          </a:ln>
          <a:effectLst/>
        </p:spPr>
        <p:style>
          <a:lnRef idx="2">
            <a:schemeClr val="accent4"/>
          </a:lnRef>
          <a:fillRef idx="0">
            <a:schemeClr val="accent4"/>
          </a:fillRef>
          <a:effectRef idx="1">
            <a:schemeClr val="accent4"/>
          </a:effectRef>
          <a:fontRef idx="minor">
            <a:schemeClr val="tx1"/>
          </a:fontRef>
        </p:style>
      </p:cxnSp>
      <p:cxnSp>
        <p:nvCxnSpPr>
          <p:cNvPr id="29" name="Straight Arrow Connector 28"/>
          <p:cNvCxnSpPr/>
          <p:nvPr/>
        </p:nvCxnSpPr>
        <p:spPr bwMode="auto">
          <a:xfrm>
            <a:off x="2514600" y="2370138"/>
            <a:ext cx="2057400" cy="288925"/>
          </a:xfrm>
          <a:prstGeom prst="straightConnector1">
            <a:avLst/>
          </a:prstGeom>
          <a:ln>
            <a:headEnd type="none" w="med" len="med"/>
            <a:tailEnd type="arrow"/>
          </a:ln>
          <a:effectLst/>
        </p:spPr>
        <p:style>
          <a:lnRef idx="2">
            <a:schemeClr val="accent4"/>
          </a:lnRef>
          <a:fillRef idx="0">
            <a:schemeClr val="accent4"/>
          </a:fillRef>
          <a:effectRef idx="1">
            <a:schemeClr val="accent4"/>
          </a:effectRef>
          <a:fontRef idx="minor">
            <a:schemeClr val="tx1"/>
          </a:fontRef>
        </p:style>
      </p:cxnSp>
      <p:sp>
        <p:nvSpPr>
          <p:cNvPr id="194568" name="Freeform 19"/>
          <p:cNvSpPr>
            <a:spLocks/>
          </p:cNvSpPr>
          <p:nvPr/>
        </p:nvSpPr>
        <p:spPr bwMode="auto">
          <a:xfrm>
            <a:off x="7112000" y="1465263"/>
            <a:ext cx="1239838" cy="533400"/>
          </a:xfrm>
          <a:custGeom>
            <a:avLst/>
            <a:gdLst>
              <a:gd name="T0" fmla="*/ 6936086 w 1052960"/>
              <a:gd name="T1" fmla="*/ 0 h 668867"/>
              <a:gd name="T2" fmla="*/ 8351601 w 1052960"/>
              <a:gd name="T3" fmla="*/ 17867 h 668867"/>
              <a:gd name="T4" fmla="*/ 0 w 1052960"/>
              <a:gd name="T5" fmla="*/ 35286 h 668867"/>
              <a:gd name="T6" fmla="*/ 0 60000 65536"/>
              <a:gd name="T7" fmla="*/ 0 60000 65536"/>
              <a:gd name="T8" fmla="*/ 0 60000 65536"/>
            </a:gdLst>
            <a:ahLst/>
            <a:cxnLst>
              <a:cxn ang="T6">
                <a:pos x="T0" y="T1"/>
              </a:cxn>
              <a:cxn ang="T7">
                <a:pos x="T2" y="T3"/>
              </a:cxn>
              <a:cxn ang="T8">
                <a:pos x="T4" y="T5"/>
              </a:cxn>
            </a:cxnLst>
            <a:rect l="0" t="0" r="r" b="b"/>
            <a:pathLst>
              <a:path w="1052960" h="668867">
                <a:moveTo>
                  <a:pt x="829734" y="0"/>
                </a:moveTo>
                <a:cubicBezTo>
                  <a:pt x="983545" y="113594"/>
                  <a:pt x="1137356" y="227189"/>
                  <a:pt x="999067" y="338667"/>
                </a:cubicBezTo>
                <a:cubicBezTo>
                  <a:pt x="860778" y="450145"/>
                  <a:pt x="0" y="668867"/>
                  <a:pt x="0" y="668867"/>
                </a:cubicBezTo>
              </a:path>
            </a:pathLst>
          </a:custGeom>
          <a:noFill/>
          <a:ln w="22225">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32" name="Straight Arrow Connector 31"/>
          <p:cNvCxnSpPr/>
          <p:nvPr/>
        </p:nvCxnSpPr>
        <p:spPr bwMode="auto">
          <a:xfrm flipH="1">
            <a:off x="6053138" y="2141538"/>
            <a:ext cx="0" cy="423862"/>
          </a:xfrm>
          <a:prstGeom prst="straightConnector1">
            <a:avLst/>
          </a:prstGeom>
          <a:ln>
            <a:headEnd type="none" w="med" len="med"/>
            <a:tailEnd type="arrow"/>
          </a:ln>
          <a:effectLst/>
        </p:spPr>
        <p:style>
          <a:lnRef idx="2">
            <a:schemeClr val="accent4"/>
          </a:lnRef>
          <a:fillRef idx="0">
            <a:schemeClr val="accent4"/>
          </a:fillRef>
          <a:effectRef idx="1">
            <a:schemeClr val="accent4"/>
          </a:effectRef>
          <a:fontRef idx="minor">
            <a:schemeClr val="tx1"/>
          </a:fontRef>
        </p:style>
      </p:cxnSp>
      <p:cxnSp>
        <p:nvCxnSpPr>
          <p:cNvPr id="34" name="Straight Arrow Connector 33"/>
          <p:cNvCxnSpPr/>
          <p:nvPr/>
        </p:nvCxnSpPr>
        <p:spPr bwMode="auto">
          <a:xfrm flipH="1">
            <a:off x="6070600" y="2819400"/>
            <a:ext cx="0" cy="423863"/>
          </a:xfrm>
          <a:prstGeom prst="straightConnector1">
            <a:avLst/>
          </a:prstGeom>
          <a:ln>
            <a:headEnd type="none" w="med" len="med"/>
            <a:tailEnd type="arrow"/>
          </a:ln>
          <a:effectLst/>
        </p:spPr>
        <p:style>
          <a:lnRef idx="2">
            <a:schemeClr val="accent4"/>
          </a:lnRef>
          <a:fillRef idx="0">
            <a:schemeClr val="accent4"/>
          </a:fillRef>
          <a:effectRef idx="1">
            <a:schemeClr val="accent4"/>
          </a:effectRef>
          <a:fontRef idx="minor">
            <a:schemeClr val="tx1"/>
          </a:fontRef>
        </p:style>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81498" y="1109707"/>
            <a:ext cx="4649380" cy="4955203"/>
          </a:xfrm>
          <a:prstGeom prst="rect">
            <a:avLst/>
          </a:prstGeom>
          <a:noFill/>
        </p:spPr>
        <p:txBody>
          <a:bodyPr wrap="none" rtlCol="0">
            <a:spAutoFit/>
          </a:bodyPr>
          <a:lstStyle/>
          <a:p>
            <a:pPr>
              <a:lnSpc>
                <a:spcPct val="120000"/>
              </a:lnSpc>
            </a:pPr>
            <a:r>
              <a:rPr lang="en-US" dirty="0" smtClean="0"/>
              <a:t>What’s next?</a:t>
            </a:r>
          </a:p>
          <a:p>
            <a:pPr>
              <a:lnSpc>
                <a:spcPct val="120000"/>
              </a:lnSpc>
            </a:pPr>
            <a:endParaRPr lang="en-US" dirty="0"/>
          </a:p>
          <a:p>
            <a:pPr>
              <a:lnSpc>
                <a:spcPct val="120000"/>
              </a:lnSpc>
            </a:pPr>
            <a:r>
              <a:rPr lang="en-US" dirty="0" smtClean="0"/>
              <a:t>POF error statistics per frame</a:t>
            </a:r>
          </a:p>
          <a:p>
            <a:pPr>
              <a:lnSpc>
                <a:spcPct val="120000"/>
              </a:lnSpc>
            </a:pPr>
            <a:r>
              <a:rPr lang="en-US" dirty="0" smtClean="0"/>
              <a:t>Dynamic variable sampling rate?</a:t>
            </a:r>
            <a:endParaRPr lang="en-US" dirty="0"/>
          </a:p>
          <a:p>
            <a:pPr>
              <a:lnSpc>
                <a:spcPct val="120000"/>
              </a:lnSpc>
            </a:pPr>
            <a:r>
              <a:rPr lang="en-US" dirty="0" smtClean="0"/>
              <a:t>Satellite calibration/verification</a:t>
            </a:r>
            <a:endParaRPr lang="en-US" dirty="0"/>
          </a:p>
          <a:p>
            <a:pPr>
              <a:lnSpc>
                <a:spcPct val="120000"/>
              </a:lnSpc>
            </a:pPr>
            <a:r>
              <a:rPr lang="en-US" dirty="0" smtClean="0"/>
              <a:t>European expansion</a:t>
            </a:r>
          </a:p>
          <a:p>
            <a:pPr>
              <a:lnSpc>
                <a:spcPct val="120000"/>
              </a:lnSpc>
            </a:pPr>
            <a:r>
              <a:rPr lang="en-US" dirty="0" smtClean="0"/>
              <a:t>Clean / rime ice</a:t>
            </a:r>
          </a:p>
          <a:p>
            <a:pPr>
              <a:lnSpc>
                <a:spcPct val="120000"/>
              </a:lnSpc>
            </a:pPr>
            <a:r>
              <a:rPr lang="en-US" dirty="0" smtClean="0"/>
              <a:t>PSLV?</a:t>
            </a:r>
          </a:p>
          <a:p>
            <a:pPr>
              <a:lnSpc>
                <a:spcPct val="120000"/>
              </a:lnSpc>
            </a:pPr>
            <a:r>
              <a:rPr lang="en-US" dirty="0" smtClean="0"/>
              <a:t>Wind speed/</a:t>
            </a:r>
            <a:r>
              <a:rPr lang="en-US" dirty="0" err="1" smtClean="0"/>
              <a:t>dir</a:t>
            </a:r>
            <a:r>
              <a:rPr lang="en-US" dirty="0" smtClean="0"/>
              <a:t> OSSE</a:t>
            </a:r>
          </a:p>
          <a:p>
            <a:pPr>
              <a:lnSpc>
                <a:spcPct val="120000"/>
              </a:lnSpc>
            </a:pPr>
            <a:endParaRPr lang="en-US" dirty="0" smtClean="0"/>
          </a:p>
          <a:p>
            <a:pPr>
              <a:lnSpc>
                <a:spcPct val="120000"/>
              </a:lnSpc>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p:cNvSpPr txBox="1">
            <a:spLocks noChangeArrowheads="1"/>
          </p:cNvSpPr>
          <p:nvPr/>
        </p:nvSpPr>
        <p:spPr bwMode="auto">
          <a:xfrm>
            <a:off x="1524953" y="1707833"/>
            <a:ext cx="5719762"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t>Acknowledgements</a:t>
            </a:r>
            <a:r>
              <a:rPr lang="en-US" sz="1400" dirty="0"/>
              <a:t>:</a:t>
            </a:r>
          </a:p>
          <a:p>
            <a:endParaRPr lang="en-US" sz="1400" dirty="0"/>
          </a:p>
          <a:p>
            <a:r>
              <a:rPr lang="en-US" sz="1400" u="sng" dirty="0"/>
              <a:t>RTFDDA-WRF</a:t>
            </a:r>
          </a:p>
          <a:p>
            <a:r>
              <a:rPr lang="en-US" sz="1400" dirty="0" err="1"/>
              <a:t>Yongxin</a:t>
            </a:r>
            <a:r>
              <a:rPr lang="en-US" sz="1400" dirty="0"/>
              <a:t> </a:t>
            </a:r>
            <a:r>
              <a:rPr lang="en-US" sz="1400" dirty="0" smtClean="0"/>
              <a:t>Zhang (QC)</a:t>
            </a:r>
            <a:endParaRPr lang="en-US" sz="1400" dirty="0"/>
          </a:p>
          <a:p>
            <a:r>
              <a:rPr lang="en-US" sz="1400" dirty="0" err="1" smtClean="0"/>
              <a:t>Yubao</a:t>
            </a:r>
            <a:r>
              <a:rPr lang="en-US" sz="1400" dirty="0" smtClean="0"/>
              <a:t> Liu (QC)</a:t>
            </a:r>
            <a:endParaRPr lang="en-US" sz="1400" dirty="0"/>
          </a:p>
          <a:p>
            <a:r>
              <a:rPr lang="en-US" sz="1400" dirty="0"/>
              <a:t>Peter Childs</a:t>
            </a:r>
          </a:p>
          <a:p>
            <a:r>
              <a:rPr lang="en-US" sz="1400" dirty="0"/>
              <a:t>Thomas </a:t>
            </a:r>
            <a:r>
              <a:rPr lang="en-US" sz="1400" dirty="0" err="1"/>
              <a:t>Nipen</a:t>
            </a:r>
            <a:endParaRPr lang="en-US" sz="1400" dirty="0"/>
          </a:p>
          <a:p>
            <a:r>
              <a:rPr lang="en-US" sz="1400" dirty="0"/>
              <a:t>Luca </a:t>
            </a:r>
            <a:r>
              <a:rPr lang="en-US" sz="1400" dirty="0" err="1"/>
              <a:t>Delle</a:t>
            </a:r>
            <a:r>
              <a:rPr lang="en-US" sz="1400" dirty="0"/>
              <a:t> </a:t>
            </a:r>
            <a:r>
              <a:rPr lang="en-US" sz="1400" dirty="0" err="1" smtClean="0"/>
              <a:t>Monache</a:t>
            </a:r>
            <a:endParaRPr lang="en-US" sz="1400" dirty="0" smtClean="0"/>
          </a:p>
          <a:p>
            <a:r>
              <a:rPr lang="en-US" sz="1400" dirty="0"/>
              <a:t>Arthur </a:t>
            </a:r>
            <a:r>
              <a:rPr lang="en-US" sz="1400" dirty="0" err="1" smtClean="0"/>
              <a:t>Mizzi</a:t>
            </a:r>
            <a:r>
              <a:rPr lang="en-US" sz="1400" dirty="0" smtClean="0"/>
              <a:t> (</a:t>
            </a:r>
            <a:r>
              <a:rPr lang="en-US" sz="1400" dirty="0" err="1" smtClean="0"/>
              <a:t>EnKF</a:t>
            </a:r>
            <a:r>
              <a:rPr lang="en-US" sz="1400" dirty="0" smtClean="0"/>
              <a:t>-Hybrid)</a:t>
            </a:r>
            <a:endParaRPr lang="en-US" sz="1400" dirty="0"/>
          </a:p>
          <a:p>
            <a:r>
              <a:rPr lang="en-US" sz="1400" dirty="0"/>
              <a:t>Gregory Roux</a:t>
            </a:r>
          </a:p>
          <a:p>
            <a:r>
              <a:rPr lang="en-US" sz="1400" dirty="0"/>
              <a:t> </a:t>
            </a:r>
            <a:r>
              <a:rPr lang="en-US" sz="1400" dirty="0" err="1"/>
              <a:t>Andrzej</a:t>
            </a:r>
            <a:r>
              <a:rPr lang="en-US" sz="1400" dirty="0"/>
              <a:t> </a:t>
            </a:r>
            <a:r>
              <a:rPr lang="en-US" sz="1400" dirty="0" err="1" smtClean="0"/>
              <a:t>Wyszogrodzki</a:t>
            </a:r>
            <a:r>
              <a:rPr lang="en-US" sz="1400" dirty="0" smtClean="0"/>
              <a:t> (MOS/KF)</a:t>
            </a:r>
            <a:endParaRPr lang="en-US" sz="1400" dirty="0"/>
          </a:p>
          <a:p>
            <a:r>
              <a:rPr lang="en-US" sz="1400" dirty="0"/>
              <a:t>William Cheng</a:t>
            </a:r>
          </a:p>
          <a:p>
            <a:r>
              <a:rPr lang="en-US" sz="1400" dirty="0"/>
              <a:t>Wei Yu</a:t>
            </a:r>
          </a:p>
          <a:p>
            <a:r>
              <a:rPr lang="en-US" sz="1400" dirty="0" err="1"/>
              <a:t>Rong-Shyang</a:t>
            </a:r>
            <a:r>
              <a:rPr lang="en-US" sz="1400" dirty="0"/>
              <a:t> </a:t>
            </a:r>
            <a:r>
              <a:rPr lang="en-US" sz="1400" dirty="0" err="1" smtClean="0"/>
              <a:t>Sheu</a:t>
            </a:r>
            <a:endParaRPr lang="en-US" sz="1400" dirty="0" smtClean="0"/>
          </a:p>
          <a:p>
            <a:endParaRPr lang="en-US" sz="1400" dirty="0"/>
          </a:p>
          <a:p>
            <a:r>
              <a:rPr lang="en-US" sz="1400" u="sng" dirty="0" smtClean="0"/>
              <a:t>RUC Comparisons</a:t>
            </a:r>
          </a:p>
          <a:p>
            <a:r>
              <a:rPr lang="en-US" sz="1400" dirty="0" smtClean="0"/>
              <a:t>Stan Benjamin</a:t>
            </a:r>
          </a:p>
          <a:p>
            <a:r>
              <a:rPr lang="en-US" sz="1400" dirty="0" smtClean="0"/>
              <a:t>Bill </a:t>
            </a:r>
            <a:r>
              <a:rPr lang="en-US" sz="1400" dirty="0" err="1" smtClean="0"/>
              <a:t>Moninger</a:t>
            </a:r>
            <a:r>
              <a:rPr lang="en-US" sz="1400" dirty="0" smtClean="0"/>
              <a:t> (verification)</a:t>
            </a:r>
            <a:endParaRPr lang="en-US" sz="1400" dirty="0"/>
          </a:p>
          <a:p>
            <a:endParaRPr lang="en-US" sz="1400" dirty="0"/>
          </a:p>
        </p:txBody>
      </p:sp>
      <p:sp>
        <p:nvSpPr>
          <p:cNvPr id="9" name="TextBox 1"/>
          <p:cNvSpPr txBox="1">
            <a:spLocks noChangeArrowheads="1"/>
          </p:cNvSpPr>
          <p:nvPr/>
        </p:nvSpPr>
        <p:spPr bwMode="auto">
          <a:xfrm>
            <a:off x="4683125" y="2124075"/>
            <a:ext cx="2190511"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u="sng" dirty="0" smtClean="0"/>
              <a:t>WRFDA </a:t>
            </a:r>
            <a:endParaRPr lang="en-US" sz="1400" u="sng" dirty="0"/>
          </a:p>
          <a:p>
            <a:r>
              <a:rPr lang="en-US" sz="1400" dirty="0"/>
              <a:t>Hans </a:t>
            </a:r>
            <a:r>
              <a:rPr lang="en-US" sz="1400" dirty="0" smtClean="0"/>
              <a:t>Huang</a:t>
            </a:r>
          </a:p>
          <a:p>
            <a:r>
              <a:rPr lang="en-US" sz="1400" dirty="0" err="1" smtClean="0"/>
              <a:t>Feng</a:t>
            </a:r>
            <a:r>
              <a:rPr lang="en-US" sz="1400" dirty="0" smtClean="0"/>
              <a:t> </a:t>
            </a:r>
            <a:r>
              <a:rPr lang="en-US" sz="1400" dirty="0" err="1" smtClean="0"/>
              <a:t>Gao</a:t>
            </a:r>
            <a:r>
              <a:rPr lang="en-US" sz="1400" dirty="0" smtClean="0"/>
              <a:t> (</a:t>
            </a:r>
            <a:r>
              <a:rPr lang="en-US" sz="1400" dirty="0" err="1" smtClean="0"/>
              <a:t>ob</a:t>
            </a:r>
            <a:r>
              <a:rPr lang="en-US" sz="1400" dirty="0" smtClean="0"/>
              <a:t> error)</a:t>
            </a:r>
            <a:endParaRPr lang="en-US" sz="1400" dirty="0"/>
          </a:p>
          <a:p>
            <a:r>
              <a:rPr lang="en-US" sz="1400" dirty="0" err="1"/>
              <a:t>Xiaoyan</a:t>
            </a:r>
            <a:r>
              <a:rPr lang="en-US" sz="1400" dirty="0"/>
              <a:t> </a:t>
            </a:r>
            <a:r>
              <a:rPr lang="en-US" sz="1400" dirty="0" smtClean="0"/>
              <a:t>Zhang (</a:t>
            </a:r>
            <a:r>
              <a:rPr lang="en-US" sz="1400" dirty="0" err="1" smtClean="0"/>
              <a:t>ob</a:t>
            </a:r>
            <a:r>
              <a:rPr lang="en-US" sz="1400" dirty="0" smtClean="0"/>
              <a:t> error)</a:t>
            </a:r>
            <a:endParaRPr lang="en-US" sz="1400" dirty="0"/>
          </a:p>
          <a:p>
            <a:r>
              <a:rPr lang="en-US" sz="1400" dirty="0" err="1" smtClean="0"/>
              <a:t>Xin</a:t>
            </a:r>
            <a:r>
              <a:rPr lang="en-US" sz="1400" dirty="0" smtClean="0"/>
              <a:t> </a:t>
            </a:r>
            <a:r>
              <a:rPr lang="en-US" sz="1400" dirty="0"/>
              <a:t>Zhang</a:t>
            </a:r>
          </a:p>
          <a:p>
            <a:endParaRPr lang="en-US" sz="1400" u="sng" dirty="0"/>
          </a:p>
          <a:p>
            <a:r>
              <a:rPr lang="en-US" sz="1400" u="sng" dirty="0"/>
              <a:t>Instrumentation </a:t>
            </a:r>
            <a:r>
              <a:rPr lang="en-US" sz="1400" u="sng" dirty="0" smtClean="0"/>
              <a:t>error </a:t>
            </a:r>
            <a:endParaRPr lang="en-US" sz="1400" u="sng" dirty="0"/>
          </a:p>
          <a:p>
            <a:r>
              <a:rPr lang="en-US" sz="1400" dirty="0" smtClean="0"/>
              <a:t>Dan </a:t>
            </a:r>
            <a:r>
              <a:rPr lang="en-US" sz="1400" dirty="0" err="1"/>
              <a:t>Mulally</a:t>
            </a:r>
            <a:endParaRPr lang="en-US" sz="1400" dirty="0"/>
          </a:p>
          <a:p>
            <a:r>
              <a:rPr lang="en-US" sz="1400" dirty="0"/>
              <a:t>Allan Huffman</a:t>
            </a:r>
          </a:p>
          <a:p>
            <a:r>
              <a:rPr lang="en-US" sz="1400" dirty="0"/>
              <a:t>Jamie Braid</a:t>
            </a:r>
          </a:p>
          <a:p>
            <a:r>
              <a:rPr lang="en-US" sz="1400" dirty="0"/>
              <a:t>Alan </a:t>
            </a:r>
            <a:r>
              <a:rPr lang="en-US" sz="1400" dirty="0" smtClean="0"/>
              <a:t>Anderson</a:t>
            </a:r>
          </a:p>
          <a:p>
            <a:endParaRPr lang="en-US" sz="1400" dirty="0"/>
          </a:p>
          <a:p>
            <a:r>
              <a:rPr lang="en-US" sz="1400" u="sng" dirty="0" smtClean="0"/>
              <a:t>Hardware / Case studies</a:t>
            </a:r>
            <a:endParaRPr lang="en-US" sz="1400" u="sng" dirty="0"/>
          </a:p>
          <a:p>
            <a:r>
              <a:rPr lang="en-US" sz="1400" dirty="0" smtClean="0"/>
              <a:t>Peter Childs</a:t>
            </a:r>
          </a:p>
          <a:p>
            <a:r>
              <a:rPr lang="en-US" sz="1400" dirty="0" smtClean="0"/>
              <a:t>Allan Huffman</a:t>
            </a:r>
            <a:endParaRPr lang="en-US" sz="1400" dirty="0"/>
          </a:p>
          <a:p>
            <a:endParaRPr lang="en-US" sz="1400" dirty="0"/>
          </a:p>
          <a:p>
            <a:endParaRPr lang="en-US" sz="1400" dirty="0"/>
          </a:p>
        </p:txBody>
      </p:sp>
      <p:sp>
        <p:nvSpPr>
          <p:cNvPr id="4" name="TextBox 3"/>
          <p:cNvSpPr txBox="1"/>
          <p:nvPr/>
        </p:nvSpPr>
        <p:spPr>
          <a:xfrm>
            <a:off x="3200400" y="579120"/>
            <a:ext cx="1724901" cy="461665"/>
          </a:xfrm>
          <a:prstGeom prst="rect">
            <a:avLst/>
          </a:prstGeom>
          <a:noFill/>
        </p:spPr>
        <p:txBody>
          <a:bodyPr wrap="none" rtlCol="0">
            <a:spAutoFit/>
          </a:bodyPr>
          <a:lstStyle/>
          <a:p>
            <a:r>
              <a:rPr lang="en-US" dirty="0" smtClean="0"/>
              <a:t>Thank You!</a:t>
            </a:r>
            <a:endParaRPr lang="en-US" dirty="0"/>
          </a:p>
        </p:txBody>
      </p:sp>
    </p:spTree>
    <p:extLst>
      <p:ext uri="{BB962C8B-B14F-4D97-AF65-F5344CB8AC3E}">
        <p14:creationId xmlns:p14="http://schemas.microsoft.com/office/powerpoint/2010/main" val="431597266"/>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creen shot 2011-08-20 at 10.49.4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8480" y="3198506"/>
            <a:ext cx="4795520" cy="3659494"/>
          </a:xfrm>
          <a:prstGeom prst="rect">
            <a:avLst/>
          </a:prstGeom>
        </p:spPr>
      </p:pic>
      <p:pic>
        <p:nvPicPr>
          <p:cNvPr id="14" name="Picture 5" descr="drain hole testing"/>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907280" y="0"/>
            <a:ext cx="4236720" cy="3425516"/>
          </a:xfrm>
          <a:ln w="28575">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5" name="TextBox 4"/>
          <p:cNvSpPr txBox="1"/>
          <p:nvPr/>
        </p:nvSpPr>
        <p:spPr>
          <a:xfrm>
            <a:off x="6684072" y="0"/>
            <a:ext cx="2459928" cy="461665"/>
          </a:xfrm>
          <a:prstGeom prst="rect">
            <a:avLst/>
          </a:prstGeom>
          <a:noFill/>
        </p:spPr>
        <p:txBody>
          <a:bodyPr wrap="none" rtlCol="0">
            <a:spAutoFit/>
          </a:bodyPr>
          <a:lstStyle/>
          <a:p>
            <a:r>
              <a:rPr lang="en-US" dirty="0" smtClean="0">
                <a:solidFill>
                  <a:srgbClr val="FFFFFF"/>
                </a:solidFill>
              </a:rPr>
              <a:t>Wind tunnel test</a:t>
            </a:r>
            <a:endParaRPr lang="en-US" dirty="0">
              <a:solidFill>
                <a:srgbClr val="FFFFFF"/>
              </a:solidFill>
            </a:endParaRPr>
          </a:p>
        </p:txBody>
      </p:sp>
      <p:pic>
        <p:nvPicPr>
          <p:cNvPr id="59400" name="Picture 8" descr="Saab 340 1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0720" y="0"/>
            <a:ext cx="2590800" cy="2433936"/>
          </a:xfrm>
          <a:prstGeom prst="rect">
            <a:avLst/>
          </a:prstGeom>
          <a:noFill/>
          <a:extLst>
            <a:ext uri="{909E8E84-426E-40dd-AFC4-6F175D3DCCD1}">
              <a14:hiddenFill xmlns:a14="http://schemas.microsoft.com/office/drawing/2010/main">
                <a:solidFill>
                  <a:srgbClr val="FFFFFF"/>
                </a:solidFill>
              </a14:hiddenFill>
            </a:ext>
          </a:extLst>
        </p:spPr>
      </p:pic>
      <p:pic>
        <p:nvPicPr>
          <p:cNvPr id="59396" name="Picture 4" descr="Saab 340 079"/>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1" y="-1"/>
            <a:ext cx="3677921" cy="3448051"/>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59395" name="Picture 3" descr="Saab 340 152"/>
          <p:cNvPicPr>
            <a:picLocks noGrp="1" noChangeAspect="1" noChangeArrowheads="1"/>
          </p:cNvPicPr>
          <p:nvPr>
            <p:ph sz="quarter" idx="1"/>
          </p:nvPr>
        </p:nvPicPr>
        <p:blipFill>
          <a:blip r:embed="rId6">
            <a:extLst>
              <a:ext uri="{28A0092B-C50C-407E-A947-70E740481C1C}">
                <a14:useLocalDpi xmlns:a14="http://schemas.microsoft.com/office/drawing/2010/main" val="0"/>
              </a:ext>
            </a:extLst>
          </a:blip>
          <a:srcRect/>
          <a:stretch>
            <a:fillRect/>
          </a:stretch>
        </p:blipFill>
        <p:spPr>
          <a:xfrm>
            <a:off x="3706007" y="2154722"/>
            <a:ext cx="2430017" cy="226265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11" name="Picture 10" descr="AMS2009 00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051141"/>
            <a:ext cx="4399280" cy="3806859"/>
          </a:xfrm>
          <a:prstGeom prst="rect">
            <a:avLst/>
          </a:prstGeom>
        </p:spPr>
      </p:pic>
      <p:sp>
        <p:nvSpPr>
          <p:cNvPr id="12" name="TextBox 11"/>
          <p:cNvSpPr txBox="1"/>
          <p:nvPr/>
        </p:nvSpPr>
        <p:spPr>
          <a:xfrm>
            <a:off x="243840" y="6479401"/>
            <a:ext cx="2893115" cy="276999"/>
          </a:xfrm>
          <a:prstGeom prst="rect">
            <a:avLst/>
          </a:prstGeom>
          <a:solidFill>
            <a:schemeClr val="tx1"/>
          </a:solidFill>
        </p:spPr>
        <p:txBody>
          <a:bodyPr wrap="none" rtlCol="0">
            <a:spAutoFit/>
          </a:bodyPr>
          <a:lstStyle/>
          <a:p>
            <a:r>
              <a:rPr lang="en-US" sz="1200" dirty="0" smtClean="0">
                <a:solidFill>
                  <a:schemeClr val="bg1"/>
                </a:solidFill>
              </a:rPr>
              <a:t>Atmospheric scientists vs</a:t>
            </a:r>
            <a:r>
              <a:rPr lang="en-US" sz="1200" dirty="0">
                <a:solidFill>
                  <a:schemeClr val="bg1"/>
                </a:solidFill>
              </a:rPr>
              <a:t>.</a:t>
            </a:r>
            <a:r>
              <a:rPr lang="en-US" sz="1200" dirty="0" smtClean="0">
                <a:solidFill>
                  <a:schemeClr val="bg1"/>
                </a:solidFill>
              </a:rPr>
              <a:t> beards r</a:t>
            </a:r>
            <a:r>
              <a:rPr lang="en-US" sz="1200" baseline="30000" dirty="0" smtClean="0">
                <a:solidFill>
                  <a:schemeClr val="bg1"/>
                </a:solidFill>
              </a:rPr>
              <a:t>2</a:t>
            </a:r>
            <a:r>
              <a:rPr lang="en-US" sz="1200" dirty="0" smtClean="0">
                <a:solidFill>
                  <a:schemeClr val="bg1"/>
                </a:solidFill>
              </a:rPr>
              <a:t>=1?</a:t>
            </a:r>
            <a:endParaRPr lang="en-US" sz="1200" dirty="0">
              <a:solidFill>
                <a:schemeClr val="bg1"/>
              </a:solidFill>
            </a:endParaRPr>
          </a:p>
        </p:txBody>
      </p:sp>
      <p:sp>
        <p:nvSpPr>
          <p:cNvPr id="17" name="TextBox 16"/>
          <p:cNvSpPr txBox="1"/>
          <p:nvPr/>
        </p:nvSpPr>
        <p:spPr>
          <a:xfrm>
            <a:off x="6304761" y="6396335"/>
            <a:ext cx="2839239" cy="461665"/>
          </a:xfrm>
          <a:prstGeom prst="rect">
            <a:avLst/>
          </a:prstGeom>
          <a:noFill/>
        </p:spPr>
        <p:txBody>
          <a:bodyPr wrap="none" rtlCol="0">
            <a:spAutoFit/>
          </a:bodyPr>
          <a:lstStyle/>
          <a:p>
            <a:r>
              <a:rPr lang="en-US" dirty="0" smtClean="0">
                <a:solidFill>
                  <a:srgbClr val="FFFFFF"/>
                </a:solidFill>
              </a:rPr>
              <a:t>Wind tunnel pretest</a:t>
            </a:r>
            <a:endParaRPr lang="en-US" dirty="0">
              <a:solidFill>
                <a:srgbClr val="FFFFFF"/>
              </a:solidFill>
            </a:endParaRPr>
          </a:p>
        </p:txBody>
      </p:sp>
      <p:pic>
        <p:nvPicPr>
          <p:cNvPr id="2" name="Picture 1" descr="campic1.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71775" y="1991360"/>
            <a:ext cx="1672225" cy="1371600"/>
          </a:xfrm>
          <a:prstGeom prst="rect">
            <a:avLst/>
          </a:prstGeom>
        </p:spPr>
      </p:pic>
    </p:spTree>
    <p:extLst>
      <p:ext uri="{BB962C8B-B14F-4D97-AF65-F5344CB8AC3E}">
        <p14:creationId xmlns:p14="http://schemas.microsoft.com/office/powerpoint/2010/main" val="799191473"/>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ChangeArrowheads="1"/>
          </p:cNvSpPr>
          <p:nvPr>
            <p:ph type="ctrTitle"/>
          </p:nvPr>
        </p:nvSpPr>
        <p:spPr>
          <a:xfrm>
            <a:off x="838200" y="1752600"/>
            <a:ext cx="8153400" cy="1462088"/>
          </a:xfrm>
        </p:spPr>
        <p:txBody>
          <a:bodyPr/>
          <a:lstStyle/>
          <a:p>
            <a:r>
              <a:rPr lang="en-US" sz="3400" b="1">
                <a:solidFill>
                  <a:schemeClr val="tx1"/>
                </a:solidFill>
              </a:rPr>
              <a:t>TAMDAR AERIBAGO Validation Experiment (TAVE) - Memphis</a:t>
            </a:r>
            <a:r>
              <a:rPr lang="en-US" b="1">
                <a:solidFill>
                  <a:schemeClr val="tx1"/>
                </a:solidFill>
              </a:rPr>
              <a:t/>
            </a:r>
            <a:br>
              <a:rPr lang="en-US" b="1">
                <a:solidFill>
                  <a:schemeClr val="tx1"/>
                </a:solidFill>
              </a:rPr>
            </a:br>
            <a:r>
              <a:rPr lang="en-US" sz="1600" b="1">
                <a:solidFill>
                  <a:schemeClr val="tx1"/>
                </a:solidFill>
              </a:rPr>
              <a:t>Wayne Feltz, Erik Olson, John Short, Sarah Bedka, Kristopher Bedka, Tim Wagner, and Scott Cultice</a:t>
            </a:r>
            <a:br>
              <a:rPr lang="en-US" sz="1600" b="1">
                <a:solidFill>
                  <a:schemeClr val="tx1"/>
                </a:solidFill>
              </a:rPr>
            </a:br>
            <a:r>
              <a:rPr lang="en-US" sz="1600" b="1">
                <a:solidFill>
                  <a:schemeClr val="tx1"/>
                </a:solidFill>
              </a:rPr>
              <a:t>University of Wisconsin - Madison SSEC/CIMSS</a:t>
            </a:r>
            <a:endParaRPr lang="en-US" sz="2000" b="1">
              <a:solidFill>
                <a:schemeClr val="tx1"/>
              </a:solidFill>
            </a:endParaRPr>
          </a:p>
        </p:txBody>
      </p:sp>
      <p:pic>
        <p:nvPicPr>
          <p:cNvPr id="438275" name="Picture 3" descr="airplan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3429000"/>
            <a:ext cx="2667000" cy="1512888"/>
          </a:xfrm>
          <a:prstGeom prst="rect">
            <a:avLst/>
          </a:prstGeom>
          <a:noFill/>
          <a:extLst>
            <a:ext uri="{909E8E84-426E-40dd-AFC4-6F175D3DCCD1}">
              <a14:hiddenFill xmlns:a14="http://schemas.microsoft.com/office/drawing/2010/main">
                <a:solidFill>
                  <a:srgbClr val="FFFFFF"/>
                </a:solidFill>
              </a14:hiddenFill>
            </a:ext>
          </a:extLst>
        </p:spPr>
      </p:pic>
      <p:pic>
        <p:nvPicPr>
          <p:cNvPr id="438276" name="Picture 4"/>
          <p:cNvPicPr>
            <a:picLocks noChangeAspect="1" noChangeArrowheads="1"/>
          </p:cNvPicPr>
          <p:nvPr/>
        </p:nvPicPr>
        <p:blipFill>
          <a:blip r:embed="rId5">
            <a:extLst>
              <a:ext uri="{28A0092B-C50C-407E-A947-70E740481C1C}">
                <a14:useLocalDpi xmlns:a14="http://schemas.microsoft.com/office/drawing/2010/main" val="0"/>
              </a:ext>
            </a:extLst>
          </a:blip>
          <a:srcRect l="14961"/>
          <a:stretch>
            <a:fillRect/>
          </a:stretch>
        </p:blipFill>
        <p:spPr bwMode="auto">
          <a:xfrm>
            <a:off x="1905000" y="287338"/>
            <a:ext cx="5486400" cy="931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38277" name="Picture 5" descr="Mar052005_paths_angle"/>
          <p:cNvPicPr>
            <a:picLocks noChangeAspect="1" noChangeArrowheads="1"/>
          </p:cNvPicPr>
          <p:nvPr/>
        </p:nvPicPr>
        <p:blipFill>
          <a:blip r:embed="rId6">
            <a:extLst>
              <a:ext uri="{28A0092B-C50C-407E-A947-70E740481C1C}">
                <a14:useLocalDpi xmlns:a14="http://schemas.microsoft.com/office/drawing/2010/main" val="0"/>
              </a:ext>
            </a:extLst>
          </a:blip>
          <a:srcRect t="7132"/>
          <a:stretch>
            <a:fillRect/>
          </a:stretch>
        </p:blipFill>
        <p:spPr bwMode="auto">
          <a:xfrm>
            <a:off x="152400" y="3733800"/>
            <a:ext cx="4202113" cy="2976563"/>
          </a:xfrm>
          <a:prstGeom prst="rect">
            <a:avLst/>
          </a:prstGeom>
          <a:noFill/>
          <a:extLst>
            <a:ext uri="{909E8E84-426E-40dd-AFC4-6F175D3DCCD1}">
              <a14:hiddenFill xmlns:a14="http://schemas.microsoft.com/office/drawing/2010/main">
                <a:solidFill>
                  <a:srgbClr val="FFFFFF"/>
                </a:solidFill>
              </a14:hiddenFill>
            </a:ext>
          </a:extLst>
        </p:spPr>
      </p:pic>
      <p:pic>
        <p:nvPicPr>
          <p:cNvPr id="438278" name="Picture 6" descr="SSEC_logo_small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304800"/>
            <a:ext cx="1025525" cy="754063"/>
          </a:xfrm>
          <a:prstGeom prst="rect">
            <a:avLst/>
          </a:prstGeom>
          <a:noFill/>
          <a:extLst>
            <a:ext uri="{909E8E84-426E-40dd-AFC4-6F175D3DCCD1}">
              <a14:hiddenFill xmlns:a14="http://schemas.microsoft.com/office/drawing/2010/main">
                <a:solidFill>
                  <a:srgbClr val="FFFFFF"/>
                </a:solidFill>
              </a14:hiddenFill>
            </a:ext>
          </a:extLst>
        </p:spPr>
      </p:pic>
      <p:pic>
        <p:nvPicPr>
          <p:cNvPr id="43827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10200" y="5181600"/>
            <a:ext cx="1981200" cy="148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aphicFrame>
        <p:nvGraphicFramePr>
          <p:cNvPr id="438280" name="Object 8"/>
          <p:cNvGraphicFramePr>
            <a:graphicFrameLocks noChangeAspect="1"/>
          </p:cNvGraphicFramePr>
          <p:nvPr/>
        </p:nvGraphicFramePr>
        <p:xfrm>
          <a:off x="7696200" y="5029200"/>
          <a:ext cx="1004888" cy="1414463"/>
        </p:xfrm>
        <a:graphic>
          <a:graphicData uri="http://schemas.openxmlformats.org/presentationml/2006/ole">
            <mc:AlternateContent xmlns:mc="http://schemas.openxmlformats.org/markup-compatibility/2006">
              <mc:Choice xmlns:v="urn:schemas-microsoft-com:vml" Requires="v">
                <p:oleObj spid="_x0000_s393403" name="Document" r:id="rId9" imgW="1600200" imgH="2252472" progId="Word.Document.8">
                  <p:embed/>
                </p:oleObj>
              </mc:Choice>
              <mc:Fallback>
                <p:oleObj name="Document" r:id="rId9" imgW="1600200" imgH="2252472" progId="Word.Document.8">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96200" y="5029200"/>
                        <a:ext cx="1004888" cy="1414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10453465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a:spLocks noChangeArrowheads="1"/>
          </p:cNvSpPr>
          <p:nvPr/>
        </p:nvSpPr>
        <p:spPr bwMode="auto">
          <a:xfrm>
            <a:off x="1371600" y="685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lgn="ctr"/>
            <a:r>
              <a:rPr lang="en-US" sz="3200" b="1">
                <a:solidFill>
                  <a:schemeClr val="tx2"/>
                </a:solidFill>
                <a:effectLst>
                  <a:outerShdw blurRad="38100" dist="38100" dir="2700000" algn="tl">
                    <a:srgbClr val="DDDDDD"/>
                  </a:outerShdw>
                </a:effectLst>
              </a:rPr>
              <a:t>Memphis ANG Deployment</a:t>
            </a:r>
            <a:endParaRPr lang="en-US" sz="4400" b="1">
              <a:solidFill>
                <a:schemeClr val="tx2"/>
              </a:solidFill>
              <a:effectLst>
                <a:outerShdw blurRad="38100" dist="38100" dir="2700000" algn="tl">
                  <a:srgbClr val="DDDDDD"/>
                </a:outerShdw>
              </a:effectLst>
            </a:endParaRPr>
          </a:p>
        </p:txBody>
      </p:sp>
      <p:pic>
        <p:nvPicPr>
          <p:cNvPr id="4485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600" y="2003425"/>
            <a:ext cx="29718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485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0400" y="1927225"/>
            <a:ext cx="3529013" cy="469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485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4365625"/>
            <a:ext cx="3022600" cy="226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extBox 1"/>
          <p:cNvSpPr txBox="1"/>
          <p:nvPr/>
        </p:nvSpPr>
        <p:spPr>
          <a:xfrm>
            <a:off x="447720" y="429410"/>
            <a:ext cx="2966828" cy="461665"/>
          </a:xfrm>
          <a:prstGeom prst="rect">
            <a:avLst/>
          </a:prstGeom>
          <a:noFill/>
        </p:spPr>
        <p:txBody>
          <a:bodyPr wrap="none" rtlCol="0">
            <a:spAutoFit/>
          </a:bodyPr>
          <a:lstStyle/>
          <a:p>
            <a:r>
              <a:rPr lang="en-US" dirty="0" smtClean="0"/>
              <a:t>TAMDAR circa 2004</a:t>
            </a:r>
            <a:endParaRPr lang="en-US" dirty="0"/>
          </a:p>
        </p:txBody>
      </p:sp>
    </p:spTree>
    <p:extLst>
      <p:ext uri="{BB962C8B-B14F-4D97-AF65-F5344CB8AC3E}">
        <p14:creationId xmlns:p14="http://schemas.microsoft.com/office/powerpoint/2010/main" val="2857146029"/>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5" name="Rectangle 2"/>
          <p:cNvSpPr>
            <a:spLocks noGrp="1" noChangeArrowheads="1"/>
          </p:cNvSpPr>
          <p:nvPr>
            <p:ph type="title"/>
          </p:nvPr>
        </p:nvSpPr>
        <p:spPr>
          <a:xfrm>
            <a:off x="685800" y="-76200"/>
            <a:ext cx="7770813" cy="912813"/>
          </a:xfrm>
        </p:spPr>
        <p:txBody>
          <a:bodyPr lIns="0" tIns="0" rIns="0" bIns="0"/>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3200" dirty="0" smtClean="0"/>
              <a:t>Kalman </a:t>
            </a:r>
            <a:r>
              <a:rPr lang="fr-FR" sz="3200" dirty="0" err="1" smtClean="0"/>
              <a:t>Filter</a:t>
            </a:r>
            <a:r>
              <a:rPr lang="fr-FR" sz="3200" dirty="0" smtClean="0"/>
              <a:t> </a:t>
            </a:r>
            <a:r>
              <a:rPr lang="fr-FR" sz="3200" dirty="0" err="1" smtClean="0"/>
              <a:t>Bias</a:t>
            </a:r>
            <a:r>
              <a:rPr lang="fr-FR" sz="3200" dirty="0" smtClean="0"/>
              <a:t> Correction</a:t>
            </a:r>
          </a:p>
        </p:txBody>
      </p:sp>
      <p:sp>
        <p:nvSpPr>
          <p:cNvPr id="44037" name="Text Box 9"/>
          <p:cNvSpPr txBox="1">
            <a:spLocks noChangeArrowheads="1"/>
          </p:cNvSpPr>
          <p:nvPr/>
        </p:nvSpPr>
        <p:spPr bwMode="auto">
          <a:xfrm>
            <a:off x="76200" y="914400"/>
            <a:ext cx="8991600" cy="3637919"/>
          </a:xfrm>
          <a:prstGeom prst="rect">
            <a:avLst/>
          </a:prstGeom>
          <a:solidFill>
            <a:srgbClr val="FFFFFF"/>
          </a:solidFill>
          <a:ln w="9525">
            <a:noFill/>
            <a:miter lim="800000"/>
            <a:headEnd/>
            <a:tailEnd/>
          </a:ln>
        </p:spPr>
        <p:txBody>
          <a:bodyPr>
            <a:spAutoFit/>
          </a:bodyPr>
          <a:lstStyle>
            <a:lvl1pPr>
              <a:defRPr sz="2400">
                <a:solidFill>
                  <a:schemeClr val="bg1"/>
                </a:solidFill>
                <a:latin typeface="Times New Roman" pitchFamily="-107" charset="0"/>
                <a:ea typeface="ＭＳ Ｐゴシック" pitchFamily="-107" charset="-128"/>
              </a:defRPr>
            </a:lvl1pPr>
            <a:lvl2pPr marL="37931725" indent="-37474525">
              <a:defRPr sz="2400">
                <a:solidFill>
                  <a:schemeClr val="bg1"/>
                </a:solidFill>
                <a:latin typeface="Times New Roman" pitchFamily="-107" charset="0"/>
                <a:ea typeface="ＭＳ Ｐゴシック" pitchFamily="-107" charset="-128"/>
              </a:defRPr>
            </a:lvl2pPr>
            <a:lvl3pPr>
              <a:defRPr sz="2400">
                <a:solidFill>
                  <a:schemeClr val="bg1"/>
                </a:solidFill>
                <a:latin typeface="Times New Roman" pitchFamily="-107" charset="0"/>
                <a:ea typeface="ＭＳ Ｐゴシック" pitchFamily="-107" charset="-128"/>
              </a:defRPr>
            </a:lvl3pPr>
            <a:lvl4pPr>
              <a:defRPr sz="2400">
                <a:solidFill>
                  <a:schemeClr val="bg1"/>
                </a:solidFill>
                <a:latin typeface="Times New Roman" pitchFamily="-107" charset="0"/>
                <a:ea typeface="ＭＳ Ｐゴシック" pitchFamily="-107" charset="-128"/>
              </a:defRPr>
            </a:lvl4pPr>
            <a:lvl5pPr>
              <a:defRPr sz="2400">
                <a:solidFill>
                  <a:schemeClr val="bg1"/>
                </a:solidFill>
                <a:latin typeface="Times New Roman" pitchFamily="-107" charset="0"/>
                <a:ea typeface="ＭＳ Ｐゴシック" pitchFamily="-107" charset="-128"/>
              </a:defRPr>
            </a:lvl5pPr>
            <a:lvl6pPr marL="457200" eaLnBrk="0" fontAlgn="base" hangingPunct="0">
              <a:spcBef>
                <a:spcPct val="0"/>
              </a:spcBef>
              <a:spcAft>
                <a:spcPct val="0"/>
              </a:spcAft>
              <a:defRPr sz="2400">
                <a:solidFill>
                  <a:schemeClr val="bg1"/>
                </a:solidFill>
                <a:latin typeface="Times New Roman" pitchFamily="-107" charset="0"/>
                <a:ea typeface="ＭＳ Ｐゴシック" pitchFamily="-107" charset="-128"/>
              </a:defRPr>
            </a:lvl6pPr>
            <a:lvl7pPr marL="914400" eaLnBrk="0" fontAlgn="base" hangingPunct="0">
              <a:spcBef>
                <a:spcPct val="0"/>
              </a:spcBef>
              <a:spcAft>
                <a:spcPct val="0"/>
              </a:spcAft>
              <a:defRPr sz="2400">
                <a:solidFill>
                  <a:schemeClr val="bg1"/>
                </a:solidFill>
                <a:latin typeface="Times New Roman" pitchFamily="-107" charset="0"/>
                <a:ea typeface="ＭＳ Ｐゴシック" pitchFamily="-107" charset="-128"/>
              </a:defRPr>
            </a:lvl7pPr>
            <a:lvl8pPr marL="1371600" eaLnBrk="0" fontAlgn="base" hangingPunct="0">
              <a:spcBef>
                <a:spcPct val="0"/>
              </a:spcBef>
              <a:spcAft>
                <a:spcPct val="0"/>
              </a:spcAft>
              <a:defRPr sz="2400">
                <a:solidFill>
                  <a:schemeClr val="bg1"/>
                </a:solidFill>
                <a:latin typeface="Times New Roman" pitchFamily="-107" charset="0"/>
                <a:ea typeface="ＭＳ Ｐゴシック" pitchFamily="-107" charset="-128"/>
              </a:defRPr>
            </a:lvl8pPr>
            <a:lvl9pPr marL="1828800" eaLnBrk="0" fontAlgn="base" hangingPunct="0">
              <a:spcBef>
                <a:spcPct val="0"/>
              </a:spcBef>
              <a:spcAft>
                <a:spcPct val="0"/>
              </a:spcAft>
              <a:defRPr sz="2400">
                <a:solidFill>
                  <a:schemeClr val="bg1"/>
                </a:solidFill>
                <a:latin typeface="Times New Roman" pitchFamily="-107" charset="0"/>
                <a:ea typeface="ＭＳ Ｐゴシック" pitchFamily="-107" charset="-128"/>
              </a:defRPr>
            </a:lvl9pPr>
          </a:lstStyle>
          <a:p>
            <a:pPr>
              <a:lnSpc>
                <a:spcPct val="120000"/>
              </a:lnSpc>
              <a:buFont typeface="Wingdings" pitchFamily="-107" charset="2"/>
              <a:buNone/>
            </a:pPr>
            <a:r>
              <a:rPr lang="en-US" dirty="0">
                <a:solidFill>
                  <a:schemeClr val="tx1"/>
                </a:solidFill>
              </a:rPr>
              <a:t>Post-processing predictor bias correction method:</a:t>
            </a:r>
          </a:p>
          <a:p>
            <a:pPr>
              <a:lnSpc>
                <a:spcPct val="120000"/>
              </a:lnSpc>
              <a:buFont typeface="Wingdings" pitchFamily="-107" charset="2"/>
              <a:buNone/>
            </a:pPr>
            <a:r>
              <a:rPr lang="en-US" dirty="0">
                <a:solidFill>
                  <a:schemeClr val="tx1"/>
                </a:solidFill>
              </a:rPr>
              <a:t>	</a:t>
            </a:r>
            <a:r>
              <a:rPr lang="en-US" dirty="0">
                <a:solidFill>
                  <a:schemeClr val="tx1"/>
                </a:solidFill>
                <a:sym typeface="Wingdings" pitchFamily="-107" charset="2"/>
              </a:rPr>
              <a:t> </a:t>
            </a:r>
            <a:r>
              <a:rPr lang="en-US" dirty="0">
                <a:solidFill>
                  <a:schemeClr val="tx1"/>
                </a:solidFill>
              </a:rPr>
              <a:t>linear, adaptive, recursive, and optimal</a:t>
            </a:r>
          </a:p>
          <a:p>
            <a:pPr>
              <a:lnSpc>
                <a:spcPct val="120000"/>
              </a:lnSpc>
            </a:pPr>
            <a:r>
              <a:rPr lang="en-US" dirty="0">
                <a:solidFill>
                  <a:schemeClr val="tx1"/>
                </a:solidFill>
              </a:rPr>
              <a:t>	</a:t>
            </a:r>
            <a:r>
              <a:rPr lang="en-US" dirty="0">
                <a:solidFill>
                  <a:schemeClr val="tx1"/>
                </a:solidFill>
                <a:sym typeface="Wingdings" pitchFamily="-107" charset="2"/>
              </a:rPr>
              <a:t> </a:t>
            </a:r>
            <a:r>
              <a:rPr lang="en-US" dirty="0">
                <a:solidFill>
                  <a:schemeClr val="tx1"/>
                </a:solidFill>
              </a:rPr>
              <a:t>recent past forecasts and observations used to revise the </a:t>
            </a:r>
            <a:r>
              <a:rPr lang="en-US" dirty="0" smtClean="0">
                <a:solidFill>
                  <a:schemeClr val="tx1"/>
                </a:solidFill>
              </a:rPr>
              <a:t> 	     estimate of </a:t>
            </a:r>
            <a:r>
              <a:rPr lang="en-US" dirty="0">
                <a:solidFill>
                  <a:schemeClr val="tx1"/>
                </a:solidFill>
              </a:rPr>
              <a:t>the current raw forecast.</a:t>
            </a:r>
          </a:p>
          <a:p>
            <a:pPr>
              <a:lnSpc>
                <a:spcPct val="120000"/>
              </a:lnSpc>
            </a:pPr>
            <a:r>
              <a:rPr lang="en-US" dirty="0">
                <a:solidFill>
                  <a:schemeClr val="tx1"/>
                </a:solidFill>
              </a:rPr>
              <a:t>	</a:t>
            </a:r>
            <a:r>
              <a:rPr lang="en-US" dirty="0">
                <a:solidFill>
                  <a:schemeClr val="tx1"/>
                </a:solidFill>
                <a:sym typeface="Wingdings" pitchFamily="-107" charset="2"/>
              </a:rPr>
              <a:t> </a:t>
            </a:r>
            <a:r>
              <a:rPr lang="en-US" dirty="0">
                <a:solidFill>
                  <a:schemeClr val="tx1"/>
                </a:solidFill>
              </a:rPr>
              <a:t>predicts the future bias as equal to the old bias plus </a:t>
            </a:r>
            <a:r>
              <a:rPr lang="en-US" dirty="0" smtClean="0">
                <a:solidFill>
                  <a:schemeClr val="tx1"/>
                </a:solidFill>
              </a:rPr>
              <a:t>		     uncertainty</a:t>
            </a:r>
            <a:r>
              <a:rPr lang="en-US" dirty="0">
                <a:solidFill>
                  <a:schemeClr val="tx1"/>
                </a:solidFill>
              </a:rPr>
              <a:t>, </a:t>
            </a:r>
            <a:r>
              <a:rPr lang="en-US" dirty="0" smtClean="0">
                <a:solidFill>
                  <a:schemeClr val="tx1"/>
                </a:solidFill>
              </a:rPr>
              <a:t>but </a:t>
            </a:r>
            <a:r>
              <a:rPr lang="en-US" dirty="0">
                <a:solidFill>
                  <a:schemeClr val="tx1"/>
                </a:solidFill>
              </a:rPr>
              <a:t>corrected by a linear function of the </a:t>
            </a:r>
            <a:r>
              <a:rPr lang="en-US" dirty="0" smtClean="0">
                <a:solidFill>
                  <a:schemeClr val="tx1"/>
                </a:solidFill>
              </a:rPr>
              <a:t>		     difference </a:t>
            </a:r>
            <a:r>
              <a:rPr lang="en-US" dirty="0">
                <a:solidFill>
                  <a:schemeClr val="tx1"/>
                </a:solidFill>
              </a:rPr>
              <a:t>between the </a:t>
            </a:r>
            <a:r>
              <a:rPr lang="en-US" dirty="0" smtClean="0">
                <a:solidFill>
                  <a:schemeClr val="tx1"/>
                </a:solidFill>
              </a:rPr>
              <a:t> previous </a:t>
            </a:r>
            <a:r>
              <a:rPr lang="en-US" dirty="0">
                <a:solidFill>
                  <a:schemeClr val="tx1"/>
                </a:solidFill>
              </a:rPr>
              <a:t>prediction and the verifying  </a:t>
            </a:r>
            <a:r>
              <a:rPr lang="en-US" dirty="0" smtClean="0">
                <a:solidFill>
                  <a:schemeClr val="tx1"/>
                </a:solidFill>
              </a:rPr>
              <a:t>	     bias</a:t>
            </a:r>
            <a:r>
              <a:rPr lang="en-US" dirty="0">
                <a:solidFill>
                  <a:schemeClr val="tx1"/>
                </a:solidFill>
              </a:rPr>
              <a:t>.</a:t>
            </a:r>
          </a:p>
        </p:txBody>
      </p:sp>
      <p:graphicFrame>
        <p:nvGraphicFramePr>
          <p:cNvPr id="6" name="Object 12"/>
          <p:cNvGraphicFramePr>
            <a:graphicFrameLocks noGrp="1" noChangeAspect="1"/>
          </p:cNvGraphicFramePr>
          <p:nvPr>
            <p:ph idx="1"/>
            <p:extLst>
              <p:ext uri="{D42A27DB-BD31-4B8C-83A1-F6EECF244321}">
                <p14:modId xmlns:p14="http://schemas.microsoft.com/office/powerpoint/2010/main" val="920757589"/>
              </p:ext>
            </p:extLst>
          </p:nvPr>
        </p:nvGraphicFramePr>
        <p:xfrm>
          <a:off x="2108200" y="5074920"/>
          <a:ext cx="4545013" cy="587375"/>
        </p:xfrm>
        <a:graphic>
          <a:graphicData uri="http://schemas.openxmlformats.org/presentationml/2006/ole">
            <mc:AlternateContent xmlns:mc="http://schemas.openxmlformats.org/markup-compatibility/2006">
              <mc:Choice xmlns:v="urn:schemas-microsoft-com:vml" Requires="v">
                <p:oleObj spid="_x0000_s386240" name="Equation" r:id="rId4" imgW="1866900" imgH="241300" progId="Equation.3">
                  <p:embed/>
                </p:oleObj>
              </mc:Choice>
              <mc:Fallback>
                <p:oleObj name="Equation" r:id="rId4" imgW="1866900" imgH="241300" progId="Equation.3">
                  <p:embed/>
                  <p:pic>
                    <p:nvPicPr>
                      <p:cNvPr id="0" name=""/>
                      <p:cNvPicPr>
                        <a:picLocks noChangeAspect="1" noChangeArrowheads="1"/>
                      </p:cNvPicPr>
                      <p:nvPr/>
                    </p:nvPicPr>
                    <p:blipFill>
                      <a:blip r:embed="rId5"/>
                      <a:srcRect/>
                      <a:stretch>
                        <a:fillRect/>
                      </a:stretch>
                    </p:blipFill>
                    <p:spPr bwMode="auto">
                      <a:xfrm>
                        <a:off x="2108200" y="5074920"/>
                        <a:ext cx="4545013" cy="587375"/>
                      </a:xfrm>
                      <a:prstGeom prst="rect">
                        <a:avLst/>
                      </a:prstGeom>
                      <a:solidFill>
                        <a:schemeClr val="bg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4038" name="Text Box 14"/>
          <p:cNvSpPr txBox="1">
            <a:spLocks noChangeArrowheads="1"/>
          </p:cNvSpPr>
          <p:nvPr/>
        </p:nvSpPr>
        <p:spPr bwMode="auto">
          <a:xfrm>
            <a:off x="233680" y="6313805"/>
            <a:ext cx="8757920" cy="338554"/>
          </a:xfrm>
          <a:prstGeom prst="rect">
            <a:avLst/>
          </a:prstGeom>
          <a:solidFill>
            <a:srgbClr val="D9F5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Times New Roman" pitchFamily="-107" charset="0"/>
                <a:ea typeface="ＭＳ Ｐゴシック" pitchFamily="-107" charset="-128"/>
              </a:defRPr>
            </a:lvl1pPr>
            <a:lvl2pPr marL="37931725" indent="-37474525">
              <a:defRPr sz="2400">
                <a:solidFill>
                  <a:schemeClr val="bg1"/>
                </a:solidFill>
                <a:latin typeface="Times New Roman" pitchFamily="-107" charset="0"/>
                <a:ea typeface="ＭＳ Ｐゴシック" pitchFamily="-107" charset="-128"/>
              </a:defRPr>
            </a:lvl2pPr>
            <a:lvl3pPr>
              <a:defRPr sz="2400">
                <a:solidFill>
                  <a:schemeClr val="bg1"/>
                </a:solidFill>
                <a:latin typeface="Times New Roman" pitchFamily="-107" charset="0"/>
                <a:ea typeface="ＭＳ Ｐゴシック" pitchFamily="-107" charset="-128"/>
              </a:defRPr>
            </a:lvl3pPr>
            <a:lvl4pPr>
              <a:defRPr sz="2400">
                <a:solidFill>
                  <a:schemeClr val="bg1"/>
                </a:solidFill>
                <a:latin typeface="Times New Roman" pitchFamily="-107" charset="0"/>
                <a:ea typeface="ＭＳ Ｐゴシック" pitchFamily="-107" charset="-128"/>
              </a:defRPr>
            </a:lvl4pPr>
            <a:lvl5pPr>
              <a:defRPr sz="2400">
                <a:solidFill>
                  <a:schemeClr val="bg1"/>
                </a:solidFill>
                <a:latin typeface="Times New Roman" pitchFamily="-107" charset="0"/>
                <a:ea typeface="ＭＳ Ｐゴシック" pitchFamily="-107" charset="-128"/>
              </a:defRPr>
            </a:lvl5pPr>
            <a:lvl6pPr marL="457200" eaLnBrk="0" fontAlgn="base" hangingPunct="0">
              <a:spcBef>
                <a:spcPct val="0"/>
              </a:spcBef>
              <a:spcAft>
                <a:spcPct val="0"/>
              </a:spcAft>
              <a:defRPr sz="2400">
                <a:solidFill>
                  <a:schemeClr val="bg1"/>
                </a:solidFill>
                <a:latin typeface="Times New Roman" pitchFamily="-107" charset="0"/>
                <a:ea typeface="ＭＳ Ｐゴシック" pitchFamily="-107" charset="-128"/>
              </a:defRPr>
            </a:lvl6pPr>
            <a:lvl7pPr marL="914400" eaLnBrk="0" fontAlgn="base" hangingPunct="0">
              <a:spcBef>
                <a:spcPct val="0"/>
              </a:spcBef>
              <a:spcAft>
                <a:spcPct val="0"/>
              </a:spcAft>
              <a:defRPr sz="2400">
                <a:solidFill>
                  <a:schemeClr val="bg1"/>
                </a:solidFill>
                <a:latin typeface="Times New Roman" pitchFamily="-107" charset="0"/>
                <a:ea typeface="ＭＳ Ｐゴシック" pitchFamily="-107" charset="-128"/>
              </a:defRPr>
            </a:lvl7pPr>
            <a:lvl8pPr marL="1371600" eaLnBrk="0" fontAlgn="base" hangingPunct="0">
              <a:spcBef>
                <a:spcPct val="0"/>
              </a:spcBef>
              <a:spcAft>
                <a:spcPct val="0"/>
              </a:spcAft>
              <a:defRPr sz="2400">
                <a:solidFill>
                  <a:schemeClr val="bg1"/>
                </a:solidFill>
                <a:latin typeface="Times New Roman" pitchFamily="-107" charset="0"/>
                <a:ea typeface="ＭＳ Ｐゴシック" pitchFamily="-107" charset="-128"/>
              </a:defRPr>
            </a:lvl8pPr>
            <a:lvl9pPr marL="1828800" eaLnBrk="0" fontAlgn="base" hangingPunct="0">
              <a:spcBef>
                <a:spcPct val="0"/>
              </a:spcBef>
              <a:spcAft>
                <a:spcPct val="0"/>
              </a:spcAft>
              <a:defRPr sz="2400">
                <a:solidFill>
                  <a:schemeClr val="bg1"/>
                </a:solidFill>
                <a:latin typeface="Times New Roman" pitchFamily="-107" charset="0"/>
                <a:ea typeface="ＭＳ Ｐゴシック" pitchFamily="-107" charset="-128"/>
              </a:defRPr>
            </a:lvl9pPr>
          </a:lstStyle>
          <a:p>
            <a:r>
              <a:rPr lang="en-US" sz="800" i="1" dirty="0" err="1">
                <a:solidFill>
                  <a:schemeClr val="tx1"/>
                </a:solidFill>
                <a:latin typeface="Arial"/>
                <a:cs typeface="Arial"/>
              </a:rPr>
              <a:t>Delle</a:t>
            </a:r>
            <a:r>
              <a:rPr lang="en-US" sz="800" i="1" dirty="0">
                <a:solidFill>
                  <a:schemeClr val="tx1"/>
                </a:solidFill>
                <a:latin typeface="Arial"/>
                <a:cs typeface="Arial"/>
              </a:rPr>
              <a:t> </a:t>
            </a:r>
            <a:r>
              <a:rPr lang="en-US" sz="800" i="1" dirty="0" err="1">
                <a:solidFill>
                  <a:schemeClr val="tx1"/>
                </a:solidFill>
                <a:latin typeface="Arial"/>
                <a:cs typeface="Arial"/>
              </a:rPr>
              <a:t>Monache</a:t>
            </a:r>
            <a:r>
              <a:rPr lang="en-US" sz="800" i="1" dirty="0">
                <a:solidFill>
                  <a:schemeClr val="tx1"/>
                </a:solidFill>
                <a:latin typeface="Arial"/>
                <a:cs typeface="Arial"/>
              </a:rPr>
              <a:t>, L., T. </a:t>
            </a:r>
            <a:r>
              <a:rPr lang="en-US" sz="800" i="1" dirty="0" err="1">
                <a:solidFill>
                  <a:schemeClr val="tx1"/>
                </a:solidFill>
                <a:latin typeface="Arial"/>
                <a:cs typeface="Arial"/>
              </a:rPr>
              <a:t>Nipen</a:t>
            </a:r>
            <a:r>
              <a:rPr lang="en-US" sz="800" i="1" dirty="0">
                <a:solidFill>
                  <a:schemeClr val="tx1"/>
                </a:solidFill>
                <a:latin typeface="Arial"/>
                <a:cs typeface="Arial"/>
              </a:rPr>
              <a:t>, X. Deng, Y. Zhou, and R. Stull (2006), </a:t>
            </a:r>
            <a:r>
              <a:rPr lang="en-US" sz="800" dirty="0">
                <a:solidFill>
                  <a:schemeClr val="tx1"/>
                </a:solidFill>
                <a:latin typeface="Arial"/>
                <a:cs typeface="Arial"/>
              </a:rPr>
              <a:t>Ozone ensemble forecasts: 2. A </a:t>
            </a:r>
            <a:r>
              <a:rPr lang="en-US" sz="800" dirty="0" err="1">
                <a:solidFill>
                  <a:schemeClr val="tx1"/>
                </a:solidFill>
                <a:latin typeface="Arial"/>
                <a:cs typeface="Arial"/>
              </a:rPr>
              <a:t>Kalman</a:t>
            </a:r>
            <a:r>
              <a:rPr lang="en-US" sz="800" dirty="0">
                <a:solidFill>
                  <a:schemeClr val="tx1"/>
                </a:solidFill>
                <a:latin typeface="Arial"/>
                <a:cs typeface="Arial"/>
              </a:rPr>
              <a:t> filter predictor bias correction</a:t>
            </a:r>
            <a:r>
              <a:rPr lang="en-US" sz="800" i="1" dirty="0">
                <a:solidFill>
                  <a:schemeClr val="tx1"/>
                </a:solidFill>
                <a:latin typeface="Arial"/>
                <a:cs typeface="Arial"/>
              </a:rPr>
              <a:t>, J. </a:t>
            </a:r>
            <a:r>
              <a:rPr lang="en-US" sz="800" i="1" dirty="0" err="1">
                <a:solidFill>
                  <a:schemeClr val="tx1"/>
                </a:solidFill>
                <a:latin typeface="Arial"/>
                <a:cs typeface="Arial"/>
              </a:rPr>
              <a:t>Geophys</a:t>
            </a:r>
            <a:r>
              <a:rPr lang="en-US" sz="800" i="1" dirty="0">
                <a:solidFill>
                  <a:schemeClr val="tx1"/>
                </a:solidFill>
                <a:latin typeface="Arial"/>
                <a:cs typeface="Arial"/>
              </a:rPr>
              <a:t>. Res., 111, D05308, doi:10.1029/2005JD006311.</a:t>
            </a:r>
          </a:p>
        </p:txBody>
      </p:sp>
    </p:spTree>
    <p:extLst>
      <p:ext uri="{BB962C8B-B14F-4D97-AF65-F5344CB8AC3E}">
        <p14:creationId xmlns:p14="http://schemas.microsoft.com/office/powerpoint/2010/main" val="4015387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2337" name="Object 2"/>
          <p:cNvGraphicFramePr>
            <a:graphicFrameLocks noChangeAspect="1"/>
          </p:cNvGraphicFramePr>
          <p:nvPr>
            <p:extLst>
              <p:ext uri="{D42A27DB-BD31-4B8C-83A1-F6EECF244321}">
                <p14:modId xmlns:p14="http://schemas.microsoft.com/office/powerpoint/2010/main" val="3935254775"/>
              </p:ext>
            </p:extLst>
          </p:nvPr>
        </p:nvGraphicFramePr>
        <p:xfrm>
          <a:off x="1250950" y="1346200"/>
          <a:ext cx="1054100" cy="444500"/>
        </p:xfrm>
        <a:graphic>
          <a:graphicData uri="http://schemas.openxmlformats.org/presentationml/2006/ole">
            <mc:AlternateContent xmlns:mc="http://schemas.openxmlformats.org/markup-compatibility/2006">
              <mc:Choice xmlns:v="urn:schemas-microsoft-com:vml" Requires="v">
                <p:oleObj spid="_x0000_s429513" name="Equation" r:id="rId4" imgW="1054100" imgH="444500" progId="Equation.3">
                  <p:embed/>
                </p:oleObj>
              </mc:Choice>
              <mc:Fallback>
                <p:oleObj name="Equation" r:id="rId4" imgW="1054100" imgH="444500" progId="Equation.3">
                  <p:embed/>
                  <p:pic>
                    <p:nvPicPr>
                      <p:cNvPr id="0" name=""/>
                      <p:cNvPicPr>
                        <a:picLocks noChangeAspect="1" noChangeArrowheads="1"/>
                      </p:cNvPicPr>
                      <p:nvPr/>
                    </p:nvPicPr>
                    <p:blipFill>
                      <a:blip r:embed="rId5"/>
                      <a:srcRect/>
                      <a:stretch>
                        <a:fillRect/>
                      </a:stretch>
                    </p:blipFill>
                    <p:spPr bwMode="auto">
                      <a:xfrm>
                        <a:off x="1250950" y="1346200"/>
                        <a:ext cx="1054100"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42338" name="Object 3"/>
          <p:cNvGraphicFramePr>
            <a:graphicFrameLocks noChangeAspect="1"/>
          </p:cNvGraphicFramePr>
          <p:nvPr>
            <p:extLst>
              <p:ext uri="{D42A27DB-BD31-4B8C-83A1-F6EECF244321}">
                <p14:modId xmlns:p14="http://schemas.microsoft.com/office/powerpoint/2010/main" val="2929159045"/>
              </p:ext>
            </p:extLst>
          </p:nvPr>
        </p:nvGraphicFramePr>
        <p:xfrm>
          <a:off x="1238250" y="4864100"/>
          <a:ext cx="2247900" cy="279400"/>
        </p:xfrm>
        <a:graphic>
          <a:graphicData uri="http://schemas.openxmlformats.org/presentationml/2006/ole">
            <mc:AlternateContent xmlns:mc="http://schemas.openxmlformats.org/markup-compatibility/2006">
              <mc:Choice xmlns:v="urn:schemas-microsoft-com:vml" Requires="v">
                <p:oleObj spid="_x0000_s429514" name="Equation" r:id="rId6" imgW="2247900" imgH="279400" progId="Equation.3">
                  <p:embed/>
                </p:oleObj>
              </mc:Choice>
              <mc:Fallback>
                <p:oleObj name="Equation" r:id="rId6" imgW="2247900" imgH="279400" progId="Equation.3">
                  <p:embed/>
                  <p:pic>
                    <p:nvPicPr>
                      <p:cNvPr id="0" name=""/>
                      <p:cNvPicPr>
                        <a:picLocks noChangeAspect="1" noChangeArrowheads="1"/>
                      </p:cNvPicPr>
                      <p:nvPr/>
                    </p:nvPicPr>
                    <p:blipFill>
                      <a:blip r:embed="rId7"/>
                      <a:srcRect/>
                      <a:stretch>
                        <a:fillRect/>
                      </a:stretch>
                    </p:blipFill>
                    <p:spPr bwMode="auto">
                      <a:xfrm>
                        <a:off x="1238250" y="4864100"/>
                        <a:ext cx="2247900"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42339" name="Object 4"/>
          <p:cNvGraphicFramePr>
            <a:graphicFrameLocks noChangeAspect="1"/>
          </p:cNvGraphicFramePr>
          <p:nvPr>
            <p:extLst>
              <p:ext uri="{D42A27DB-BD31-4B8C-83A1-F6EECF244321}">
                <p14:modId xmlns:p14="http://schemas.microsoft.com/office/powerpoint/2010/main" val="4074687904"/>
              </p:ext>
            </p:extLst>
          </p:nvPr>
        </p:nvGraphicFramePr>
        <p:xfrm>
          <a:off x="1225550" y="901700"/>
          <a:ext cx="965200" cy="241300"/>
        </p:xfrm>
        <a:graphic>
          <a:graphicData uri="http://schemas.openxmlformats.org/presentationml/2006/ole">
            <mc:AlternateContent xmlns:mc="http://schemas.openxmlformats.org/markup-compatibility/2006">
              <mc:Choice xmlns:v="urn:schemas-microsoft-com:vml" Requires="v">
                <p:oleObj spid="_x0000_s429515" name="Equation" r:id="rId8" imgW="965200" imgH="241300" progId="Equation.3">
                  <p:embed/>
                </p:oleObj>
              </mc:Choice>
              <mc:Fallback>
                <p:oleObj name="Equation" r:id="rId8" imgW="965200" imgH="241300" progId="Equation.3">
                  <p:embed/>
                  <p:pic>
                    <p:nvPicPr>
                      <p:cNvPr id="0" name=""/>
                      <p:cNvPicPr>
                        <a:picLocks noChangeAspect="1" noChangeArrowheads="1"/>
                      </p:cNvPicPr>
                      <p:nvPr/>
                    </p:nvPicPr>
                    <p:blipFill>
                      <a:blip r:embed="rId9"/>
                      <a:srcRect/>
                      <a:stretch>
                        <a:fillRect/>
                      </a:stretch>
                    </p:blipFill>
                    <p:spPr bwMode="auto">
                      <a:xfrm>
                        <a:off x="1225550" y="901700"/>
                        <a:ext cx="965200" cy="24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42340" name="Object 5"/>
          <p:cNvGraphicFramePr>
            <a:graphicFrameLocks noChangeAspect="1"/>
          </p:cNvGraphicFramePr>
          <p:nvPr>
            <p:extLst>
              <p:ext uri="{D42A27DB-BD31-4B8C-83A1-F6EECF244321}">
                <p14:modId xmlns:p14="http://schemas.microsoft.com/office/powerpoint/2010/main" val="1939171323"/>
              </p:ext>
            </p:extLst>
          </p:nvPr>
        </p:nvGraphicFramePr>
        <p:xfrm>
          <a:off x="1231900" y="2876550"/>
          <a:ext cx="1193800" cy="254000"/>
        </p:xfrm>
        <a:graphic>
          <a:graphicData uri="http://schemas.openxmlformats.org/presentationml/2006/ole">
            <mc:AlternateContent xmlns:mc="http://schemas.openxmlformats.org/markup-compatibility/2006">
              <mc:Choice xmlns:v="urn:schemas-microsoft-com:vml" Requires="v">
                <p:oleObj spid="_x0000_s429516" name="Equation" r:id="rId10" imgW="1193800" imgH="254000" progId="Equation.3">
                  <p:embed/>
                </p:oleObj>
              </mc:Choice>
              <mc:Fallback>
                <p:oleObj name="Equation" r:id="rId10" imgW="1193800" imgH="254000" progId="Equation.3">
                  <p:embed/>
                  <p:pic>
                    <p:nvPicPr>
                      <p:cNvPr id="0" name=""/>
                      <p:cNvPicPr>
                        <a:picLocks noChangeAspect="1" noChangeArrowheads="1"/>
                      </p:cNvPicPr>
                      <p:nvPr/>
                    </p:nvPicPr>
                    <p:blipFill>
                      <a:blip r:embed="rId11"/>
                      <a:srcRect/>
                      <a:stretch>
                        <a:fillRect/>
                      </a:stretch>
                    </p:blipFill>
                    <p:spPr bwMode="auto">
                      <a:xfrm>
                        <a:off x="1231900" y="2876550"/>
                        <a:ext cx="1193800" cy="25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42341" name="Object 6"/>
          <p:cNvGraphicFramePr>
            <a:graphicFrameLocks noChangeAspect="1"/>
          </p:cNvGraphicFramePr>
          <p:nvPr>
            <p:extLst>
              <p:ext uri="{D42A27DB-BD31-4B8C-83A1-F6EECF244321}">
                <p14:modId xmlns:p14="http://schemas.microsoft.com/office/powerpoint/2010/main" val="3804860890"/>
              </p:ext>
            </p:extLst>
          </p:nvPr>
        </p:nvGraphicFramePr>
        <p:xfrm>
          <a:off x="1270000" y="2273300"/>
          <a:ext cx="3810000" cy="508000"/>
        </p:xfrm>
        <a:graphic>
          <a:graphicData uri="http://schemas.openxmlformats.org/presentationml/2006/ole">
            <mc:AlternateContent xmlns:mc="http://schemas.openxmlformats.org/markup-compatibility/2006">
              <mc:Choice xmlns:v="urn:schemas-microsoft-com:vml" Requires="v">
                <p:oleObj spid="_x0000_s429517" name="Equation" r:id="rId12" imgW="3810000" imgH="508000" progId="Equation.3">
                  <p:embed/>
                </p:oleObj>
              </mc:Choice>
              <mc:Fallback>
                <p:oleObj name="Equation" r:id="rId12" imgW="3810000" imgH="508000" progId="Equation.3">
                  <p:embed/>
                  <p:pic>
                    <p:nvPicPr>
                      <p:cNvPr id="0" name=""/>
                      <p:cNvPicPr>
                        <a:picLocks noChangeAspect="1" noChangeArrowheads="1"/>
                      </p:cNvPicPr>
                      <p:nvPr/>
                    </p:nvPicPr>
                    <p:blipFill>
                      <a:blip r:embed="rId13"/>
                      <a:srcRect/>
                      <a:stretch>
                        <a:fillRect/>
                      </a:stretch>
                    </p:blipFill>
                    <p:spPr bwMode="auto">
                      <a:xfrm>
                        <a:off x="1270000" y="2273300"/>
                        <a:ext cx="3810000" cy="50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42342" name="Object 7"/>
          <p:cNvGraphicFramePr>
            <a:graphicFrameLocks noChangeAspect="1"/>
          </p:cNvGraphicFramePr>
          <p:nvPr>
            <p:extLst>
              <p:ext uri="{D42A27DB-BD31-4B8C-83A1-F6EECF244321}">
                <p14:modId xmlns:p14="http://schemas.microsoft.com/office/powerpoint/2010/main" val="1588667989"/>
              </p:ext>
            </p:extLst>
          </p:nvPr>
        </p:nvGraphicFramePr>
        <p:xfrm>
          <a:off x="1238250" y="1968500"/>
          <a:ext cx="1079500" cy="203200"/>
        </p:xfrm>
        <a:graphic>
          <a:graphicData uri="http://schemas.openxmlformats.org/presentationml/2006/ole">
            <mc:AlternateContent xmlns:mc="http://schemas.openxmlformats.org/markup-compatibility/2006">
              <mc:Choice xmlns:v="urn:schemas-microsoft-com:vml" Requires="v">
                <p:oleObj spid="_x0000_s429518" name="Equation" r:id="rId14" imgW="1079500" imgH="203200" progId="Equation.3">
                  <p:embed/>
                </p:oleObj>
              </mc:Choice>
              <mc:Fallback>
                <p:oleObj name="Equation" r:id="rId14" imgW="1079500" imgH="203200" progId="Equation.3">
                  <p:embed/>
                  <p:pic>
                    <p:nvPicPr>
                      <p:cNvPr id="0" name=""/>
                      <p:cNvPicPr>
                        <a:picLocks noChangeAspect="1" noChangeArrowheads="1"/>
                      </p:cNvPicPr>
                      <p:nvPr/>
                    </p:nvPicPr>
                    <p:blipFill>
                      <a:blip r:embed="rId15"/>
                      <a:srcRect/>
                      <a:stretch>
                        <a:fillRect/>
                      </a:stretch>
                    </p:blipFill>
                    <p:spPr bwMode="auto">
                      <a:xfrm>
                        <a:off x="1238250" y="1968500"/>
                        <a:ext cx="1079500" cy="203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42343" name="Object 8"/>
          <p:cNvGraphicFramePr>
            <a:graphicFrameLocks noChangeAspect="1"/>
          </p:cNvGraphicFramePr>
          <p:nvPr>
            <p:extLst>
              <p:ext uri="{D42A27DB-BD31-4B8C-83A1-F6EECF244321}">
                <p14:modId xmlns:p14="http://schemas.microsoft.com/office/powerpoint/2010/main" val="2895558566"/>
              </p:ext>
            </p:extLst>
          </p:nvPr>
        </p:nvGraphicFramePr>
        <p:xfrm>
          <a:off x="1225550" y="3340100"/>
          <a:ext cx="1803400" cy="279400"/>
        </p:xfrm>
        <a:graphic>
          <a:graphicData uri="http://schemas.openxmlformats.org/presentationml/2006/ole">
            <mc:AlternateContent xmlns:mc="http://schemas.openxmlformats.org/markup-compatibility/2006">
              <mc:Choice xmlns:v="urn:schemas-microsoft-com:vml" Requires="v">
                <p:oleObj spid="_x0000_s429519" name="Equation" r:id="rId16" imgW="1803400" imgH="279400" progId="Equation.3">
                  <p:embed/>
                </p:oleObj>
              </mc:Choice>
              <mc:Fallback>
                <p:oleObj name="Equation" r:id="rId16" imgW="1803400" imgH="279400" progId="Equation.3">
                  <p:embed/>
                  <p:pic>
                    <p:nvPicPr>
                      <p:cNvPr id="0" name=""/>
                      <p:cNvPicPr>
                        <a:picLocks noChangeAspect="1" noChangeArrowheads="1"/>
                      </p:cNvPicPr>
                      <p:nvPr/>
                    </p:nvPicPr>
                    <p:blipFill>
                      <a:blip r:embed="rId17"/>
                      <a:srcRect/>
                      <a:stretch>
                        <a:fillRect/>
                      </a:stretch>
                    </p:blipFill>
                    <p:spPr bwMode="auto">
                      <a:xfrm>
                        <a:off x="1225550" y="3340100"/>
                        <a:ext cx="1803400"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42344" name="Object 9"/>
          <p:cNvGraphicFramePr>
            <a:graphicFrameLocks noChangeAspect="1"/>
          </p:cNvGraphicFramePr>
          <p:nvPr>
            <p:extLst>
              <p:ext uri="{D42A27DB-BD31-4B8C-83A1-F6EECF244321}">
                <p14:modId xmlns:p14="http://schemas.microsoft.com/office/powerpoint/2010/main" val="3973857069"/>
              </p:ext>
            </p:extLst>
          </p:nvPr>
        </p:nvGraphicFramePr>
        <p:xfrm>
          <a:off x="1231900" y="3797300"/>
          <a:ext cx="2209800" cy="393700"/>
        </p:xfrm>
        <a:graphic>
          <a:graphicData uri="http://schemas.openxmlformats.org/presentationml/2006/ole">
            <mc:AlternateContent xmlns:mc="http://schemas.openxmlformats.org/markup-compatibility/2006">
              <mc:Choice xmlns:v="urn:schemas-microsoft-com:vml" Requires="v">
                <p:oleObj spid="_x0000_s429520" name="Equation" r:id="rId18" imgW="2209800" imgH="393700" progId="Equation.3">
                  <p:embed/>
                </p:oleObj>
              </mc:Choice>
              <mc:Fallback>
                <p:oleObj name="Equation" r:id="rId18" imgW="2209800" imgH="393700" progId="Equation.3">
                  <p:embed/>
                  <p:pic>
                    <p:nvPicPr>
                      <p:cNvPr id="0" name=""/>
                      <p:cNvPicPr>
                        <a:picLocks noChangeAspect="1" noChangeArrowheads="1"/>
                      </p:cNvPicPr>
                      <p:nvPr/>
                    </p:nvPicPr>
                    <p:blipFill>
                      <a:blip r:embed="rId19"/>
                      <a:srcRect/>
                      <a:stretch>
                        <a:fillRect/>
                      </a:stretch>
                    </p:blipFill>
                    <p:spPr bwMode="auto">
                      <a:xfrm>
                        <a:off x="1231900" y="3797300"/>
                        <a:ext cx="2209800"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42345" name="Object 10"/>
          <p:cNvGraphicFramePr>
            <a:graphicFrameLocks noChangeAspect="1"/>
          </p:cNvGraphicFramePr>
          <p:nvPr>
            <p:extLst>
              <p:ext uri="{D42A27DB-BD31-4B8C-83A1-F6EECF244321}">
                <p14:modId xmlns:p14="http://schemas.microsoft.com/office/powerpoint/2010/main" val="3411602204"/>
              </p:ext>
            </p:extLst>
          </p:nvPr>
        </p:nvGraphicFramePr>
        <p:xfrm>
          <a:off x="2743200" y="4330700"/>
          <a:ext cx="1409700" cy="393700"/>
        </p:xfrm>
        <a:graphic>
          <a:graphicData uri="http://schemas.openxmlformats.org/presentationml/2006/ole">
            <mc:AlternateContent xmlns:mc="http://schemas.openxmlformats.org/markup-compatibility/2006">
              <mc:Choice xmlns:v="urn:schemas-microsoft-com:vml" Requires="v">
                <p:oleObj spid="_x0000_s429521" name="Equation" r:id="rId20" imgW="1409700" imgH="393700" progId="Equation.3">
                  <p:embed/>
                </p:oleObj>
              </mc:Choice>
              <mc:Fallback>
                <p:oleObj name="Equation" r:id="rId20" imgW="1409700" imgH="393700" progId="Equation.3">
                  <p:embed/>
                  <p:pic>
                    <p:nvPicPr>
                      <p:cNvPr id="0" name=""/>
                      <p:cNvPicPr>
                        <a:picLocks noChangeAspect="1" noChangeArrowheads="1"/>
                      </p:cNvPicPr>
                      <p:nvPr/>
                    </p:nvPicPr>
                    <p:blipFill>
                      <a:blip r:embed="rId21"/>
                      <a:srcRect/>
                      <a:stretch>
                        <a:fillRect/>
                      </a:stretch>
                    </p:blipFill>
                    <p:spPr bwMode="auto">
                      <a:xfrm>
                        <a:off x="2743200" y="4330700"/>
                        <a:ext cx="1409700"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42346" name="Object 11"/>
          <p:cNvGraphicFramePr>
            <a:graphicFrameLocks noChangeAspect="1"/>
          </p:cNvGraphicFramePr>
          <p:nvPr>
            <p:extLst>
              <p:ext uri="{D42A27DB-BD31-4B8C-83A1-F6EECF244321}">
                <p14:modId xmlns:p14="http://schemas.microsoft.com/office/powerpoint/2010/main" val="3543410020"/>
              </p:ext>
            </p:extLst>
          </p:nvPr>
        </p:nvGraphicFramePr>
        <p:xfrm>
          <a:off x="1225550" y="4406900"/>
          <a:ext cx="1257300" cy="279400"/>
        </p:xfrm>
        <a:graphic>
          <a:graphicData uri="http://schemas.openxmlformats.org/presentationml/2006/ole">
            <mc:AlternateContent xmlns:mc="http://schemas.openxmlformats.org/markup-compatibility/2006">
              <mc:Choice xmlns:v="urn:schemas-microsoft-com:vml" Requires="v">
                <p:oleObj spid="_x0000_s429522" name="Equation" r:id="rId22" imgW="1257300" imgH="279400" progId="Equation.3">
                  <p:embed/>
                </p:oleObj>
              </mc:Choice>
              <mc:Fallback>
                <p:oleObj name="Equation" r:id="rId22" imgW="1257300" imgH="279400" progId="Equation.3">
                  <p:embed/>
                  <p:pic>
                    <p:nvPicPr>
                      <p:cNvPr id="0" name=""/>
                      <p:cNvPicPr>
                        <a:picLocks noChangeAspect="1" noChangeArrowheads="1"/>
                      </p:cNvPicPr>
                      <p:nvPr/>
                    </p:nvPicPr>
                    <p:blipFill>
                      <a:blip r:embed="rId23"/>
                      <a:srcRect/>
                      <a:stretch>
                        <a:fillRect/>
                      </a:stretch>
                    </p:blipFill>
                    <p:spPr bwMode="auto">
                      <a:xfrm>
                        <a:off x="1225550" y="4406900"/>
                        <a:ext cx="1257300"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42347" name="Object 12"/>
          <p:cNvGraphicFramePr>
            <a:graphicFrameLocks noChangeAspect="1"/>
          </p:cNvGraphicFramePr>
          <p:nvPr>
            <p:extLst>
              <p:ext uri="{D42A27DB-BD31-4B8C-83A1-F6EECF244321}">
                <p14:modId xmlns:p14="http://schemas.microsoft.com/office/powerpoint/2010/main" val="2051955169"/>
              </p:ext>
            </p:extLst>
          </p:nvPr>
        </p:nvGraphicFramePr>
        <p:xfrm>
          <a:off x="1219200" y="5543550"/>
          <a:ext cx="927100" cy="254000"/>
        </p:xfrm>
        <a:graphic>
          <a:graphicData uri="http://schemas.openxmlformats.org/presentationml/2006/ole">
            <mc:AlternateContent xmlns:mc="http://schemas.openxmlformats.org/markup-compatibility/2006">
              <mc:Choice xmlns:v="urn:schemas-microsoft-com:vml" Requires="v">
                <p:oleObj spid="_x0000_s429523" name="Equation" r:id="rId24" imgW="927100" imgH="254000" progId="Equation.3">
                  <p:embed/>
                </p:oleObj>
              </mc:Choice>
              <mc:Fallback>
                <p:oleObj name="Equation" r:id="rId24" imgW="927100" imgH="254000" progId="Equation.3">
                  <p:embed/>
                  <p:pic>
                    <p:nvPicPr>
                      <p:cNvPr id="0" name=""/>
                      <p:cNvPicPr>
                        <a:picLocks noChangeAspect="1" noChangeArrowheads="1"/>
                      </p:cNvPicPr>
                      <p:nvPr/>
                    </p:nvPicPr>
                    <p:blipFill>
                      <a:blip r:embed="rId25"/>
                      <a:srcRect/>
                      <a:stretch>
                        <a:fillRect/>
                      </a:stretch>
                    </p:blipFill>
                    <p:spPr bwMode="auto">
                      <a:xfrm>
                        <a:off x="1219200" y="5543550"/>
                        <a:ext cx="927100" cy="25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42348" name="Object 13"/>
          <p:cNvGraphicFramePr>
            <a:graphicFrameLocks noChangeAspect="1"/>
          </p:cNvGraphicFramePr>
          <p:nvPr>
            <p:extLst>
              <p:ext uri="{D42A27DB-BD31-4B8C-83A1-F6EECF244321}">
                <p14:modId xmlns:p14="http://schemas.microsoft.com/office/powerpoint/2010/main" val="919921388"/>
              </p:ext>
            </p:extLst>
          </p:nvPr>
        </p:nvGraphicFramePr>
        <p:xfrm>
          <a:off x="2743200" y="5549900"/>
          <a:ext cx="1054100" cy="279400"/>
        </p:xfrm>
        <a:graphic>
          <a:graphicData uri="http://schemas.openxmlformats.org/presentationml/2006/ole">
            <mc:AlternateContent xmlns:mc="http://schemas.openxmlformats.org/markup-compatibility/2006">
              <mc:Choice xmlns:v="urn:schemas-microsoft-com:vml" Requires="v">
                <p:oleObj spid="_x0000_s429524" name="Equation" r:id="rId26" imgW="1054100" imgH="279400" progId="Equation.3">
                  <p:embed/>
                </p:oleObj>
              </mc:Choice>
              <mc:Fallback>
                <p:oleObj name="Equation" r:id="rId26" imgW="1054100" imgH="279400" progId="Equation.3">
                  <p:embed/>
                  <p:pic>
                    <p:nvPicPr>
                      <p:cNvPr id="0" name=""/>
                      <p:cNvPicPr>
                        <a:picLocks noChangeAspect="1" noChangeArrowheads="1"/>
                      </p:cNvPicPr>
                      <p:nvPr/>
                    </p:nvPicPr>
                    <p:blipFill>
                      <a:blip r:embed="rId27"/>
                      <a:srcRect/>
                      <a:stretch>
                        <a:fillRect/>
                      </a:stretch>
                    </p:blipFill>
                    <p:spPr bwMode="auto">
                      <a:xfrm>
                        <a:off x="2743200" y="5549900"/>
                        <a:ext cx="1054100"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42349" name="TextBox 18"/>
          <p:cNvSpPr txBox="1">
            <a:spLocks noChangeArrowheads="1"/>
          </p:cNvSpPr>
          <p:nvPr/>
        </p:nvSpPr>
        <p:spPr bwMode="auto">
          <a:xfrm>
            <a:off x="4038600" y="914400"/>
            <a:ext cx="26908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Energy spectrum in inertial subrange</a:t>
            </a:r>
          </a:p>
        </p:txBody>
      </p:sp>
      <p:sp>
        <p:nvSpPr>
          <p:cNvPr id="142350" name="TextBox 21"/>
          <p:cNvSpPr txBox="1">
            <a:spLocks noChangeArrowheads="1"/>
          </p:cNvSpPr>
          <p:nvPr/>
        </p:nvSpPr>
        <p:spPr bwMode="auto">
          <a:xfrm>
            <a:off x="4038600" y="1905000"/>
            <a:ext cx="4538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Conservation of energy in wavenumber to frequency conversion</a:t>
            </a:r>
          </a:p>
        </p:txBody>
      </p:sp>
      <p:sp>
        <p:nvSpPr>
          <p:cNvPr id="142351" name="TextBox 22"/>
          <p:cNvSpPr txBox="1">
            <a:spLocks noChangeArrowheads="1"/>
          </p:cNvSpPr>
          <p:nvPr/>
        </p:nvSpPr>
        <p:spPr bwMode="auto">
          <a:xfrm>
            <a:off x="5111750" y="4856163"/>
            <a:ext cx="289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5" tIns="45707" rIns="91415" bIns="4570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Where </a:t>
            </a:r>
            <a:r>
              <a:rPr lang="en-US" sz="1200" i="1"/>
              <a:t>u </a:t>
            </a:r>
            <a:r>
              <a:rPr lang="en-US" sz="1200"/>
              <a:t>is the longitudinal fluctuation in wind speed (von Karmen 1948)</a:t>
            </a:r>
          </a:p>
        </p:txBody>
      </p:sp>
      <p:sp>
        <p:nvSpPr>
          <p:cNvPr id="142352" name="TextBox 27"/>
          <p:cNvSpPr txBox="1">
            <a:spLocks noChangeArrowheads="1"/>
          </p:cNvSpPr>
          <p:nvPr/>
        </p:nvSpPr>
        <p:spPr bwMode="auto">
          <a:xfrm>
            <a:off x="4038600" y="1447800"/>
            <a:ext cx="42783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Where                          TAS = Avg. TAS + fluctuations in TAS</a:t>
            </a:r>
          </a:p>
        </p:txBody>
      </p:sp>
      <p:sp>
        <p:nvSpPr>
          <p:cNvPr id="142353" name="TextBox 28"/>
          <p:cNvSpPr txBox="1">
            <a:spLocks noChangeArrowheads="1"/>
          </p:cNvSpPr>
          <p:nvPr/>
        </p:nvSpPr>
        <p:spPr bwMode="auto">
          <a:xfrm>
            <a:off x="5111750" y="5486400"/>
            <a:ext cx="23002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5" tIns="45707" rIns="91415" bIns="4570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We know </a:t>
            </a:r>
            <a:r>
              <a:rPr lang="en-US" sz="1200" i="1"/>
              <a:t>A</a:t>
            </a:r>
            <a:r>
              <a:rPr lang="en-US" sz="1200" i="1" baseline="-25000"/>
              <a:t>1</a:t>
            </a:r>
            <a:r>
              <a:rPr lang="en-US" sz="1200"/>
              <a:t> and the avg. TAS, </a:t>
            </a:r>
            <a:r>
              <a:rPr lang="en-US" sz="1200" u="sng"/>
              <a:t>so how do we get </a:t>
            </a:r>
            <a:r>
              <a:rPr lang="en-US" sz="1200" i="1" u="sng"/>
              <a:t>u</a:t>
            </a:r>
            <a:r>
              <a:rPr lang="en-US" sz="1200"/>
              <a:t>?</a:t>
            </a:r>
          </a:p>
        </p:txBody>
      </p:sp>
      <p:graphicFrame>
        <p:nvGraphicFramePr>
          <p:cNvPr id="142354" name="Object 14"/>
          <p:cNvGraphicFramePr>
            <a:graphicFrameLocks noChangeAspect="1"/>
          </p:cNvGraphicFramePr>
          <p:nvPr>
            <p:extLst>
              <p:ext uri="{D42A27DB-BD31-4B8C-83A1-F6EECF244321}">
                <p14:modId xmlns:p14="http://schemas.microsoft.com/office/powerpoint/2010/main" val="502327921"/>
              </p:ext>
            </p:extLst>
          </p:nvPr>
        </p:nvGraphicFramePr>
        <p:xfrm>
          <a:off x="4740275" y="1477963"/>
          <a:ext cx="723900" cy="228600"/>
        </p:xfrm>
        <a:graphic>
          <a:graphicData uri="http://schemas.openxmlformats.org/presentationml/2006/ole">
            <mc:AlternateContent xmlns:mc="http://schemas.openxmlformats.org/markup-compatibility/2006">
              <mc:Choice xmlns:v="urn:schemas-microsoft-com:vml" Requires="v">
                <p:oleObj spid="_x0000_s429525" name="Equation" r:id="rId28" imgW="723900" imgH="228600" progId="Equation.3">
                  <p:embed/>
                </p:oleObj>
              </mc:Choice>
              <mc:Fallback>
                <p:oleObj name="Equation" r:id="rId28" imgW="723900" imgH="228600" progId="Equation.3">
                  <p:embed/>
                  <p:pic>
                    <p:nvPicPr>
                      <p:cNvPr id="0" name=""/>
                      <p:cNvPicPr>
                        <a:picLocks noChangeAspect="1" noChangeArrowheads="1"/>
                      </p:cNvPicPr>
                      <p:nvPr/>
                    </p:nvPicPr>
                    <p:blipFill>
                      <a:blip r:embed="rId29"/>
                      <a:srcRect/>
                      <a:stretch>
                        <a:fillRect/>
                      </a:stretch>
                    </p:blipFill>
                    <p:spPr bwMode="auto">
                      <a:xfrm>
                        <a:off x="4740275" y="1477963"/>
                        <a:ext cx="7239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42355" name="Line 20"/>
          <p:cNvSpPr>
            <a:spLocks noChangeShapeType="1"/>
          </p:cNvSpPr>
          <p:nvPr/>
        </p:nvSpPr>
        <p:spPr bwMode="auto">
          <a:xfrm>
            <a:off x="2489200" y="2057400"/>
            <a:ext cx="1549400" cy="0"/>
          </a:xfrm>
          <a:prstGeom prst="line">
            <a:avLst/>
          </a:prstGeom>
          <a:noFill/>
          <a:ln w="9525">
            <a:solidFill>
              <a:schemeClr val="tx1"/>
            </a:solidFill>
            <a:round/>
            <a:headEnd type="arrow" w="med" len="med"/>
            <a:tailEnd/>
          </a:ln>
          <a:extLst>
            <a:ext uri="{909E8E84-426E-40dd-AFC4-6F175D3DCCD1}">
              <a14:hiddenFill xmlns:a14="http://schemas.microsoft.com/office/drawing/2010/main">
                <a:noFill/>
              </a14:hiddenFill>
            </a:ext>
          </a:extLst>
        </p:spPr>
        <p:txBody>
          <a:bodyPr wrap="none" lIns="91415" tIns="45707" rIns="91415" bIns="45707" anchor="ctr"/>
          <a:lstStyle/>
          <a:p>
            <a:endParaRPr lang="en-US"/>
          </a:p>
        </p:txBody>
      </p:sp>
      <p:sp>
        <p:nvSpPr>
          <p:cNvPr id="142356" name="Freeform 21"/>
          <p:cNvSpPr>
            <a:spLocks/>
          </p:cNvSpPr>
          <p:nvPr/>
        </p:nvSpPr>
        <p:spPr bwMode="auto">
          <a:xfrm>
            <a:off x="1371600" y="5105400"/>
            <a:ext cx="3657600" cy="218440"/>
          </a:xfrm>
          <a:custGeom>
            <a:avLst/>
            <a:gdLst>
              <a:gd name="T0" fmla="*/ 0 w 2304"/>
              <a:gd name="T1" fmla="*/ 0 h 104"/>
              <a:gd name="T2" fmla="*/ 2147483647 w 2304"/>
              <a:gd name="T3" fmla="*/ 2147483647 h 104"/>
              <a:gd name="T4" fmla="*/ 2147483647 w 2304"/>
              <a:gd name="T5" fmla="*/ 2147483647 h 104"/>
              <a:gd name="T6" fmla="*/ 2147483647 w 2304"/>
              <a:gd name="T7" fmla="*/ 2147483647 h 104"/>
              <a:gd name="T8" fmla="*/ 2147483647 w 2304"/>
              <a:gd name="T9" fmla="*/ 2147483647 h 104"/>
              <a:gd name="T10" fmla="*/ 2147483647 w 2304"/>
              <a:gd name="T11" fmla="*/ 0 h 104"/>
              <a:gd name="T12" fmla="*/ 0 60000 65536"/>
              <a:gd name="T13" fmla="*/ 0 60000 65536"/>
              <a:gd name="T14" fmla="*/ 0 60000 65536"/>
              <a:gd name="T15" fmla="*/ 0 60000 65536"/>
              <a:gd name="T16" fmla="*/ 0 60000 65536"/>
              <a:gd name="T17" fmla="*/ 0 60000 65536"/>
              <a:gd name="T18" fmla="*/ 0 w 2304"/>
              <a:gd name="T19" fmla="*/ 0 h 104"/>
              <a:gd name="T20" fmla="*/ 2304 w 2304"/>
              <a:gd name="T21" fmla="*/ 104 h 104"/>
            </a:gdLst>
            <a:ahLst/>
            <a:cxnLst>
              <a:cxn ang="T12">
                <a:pos x="T0" y="T1"/>
              </a:cxn>
              <a:cxn ang="T13">
                <a:pos x="T2" y="T3"/>
              </a:cxn>
              <a:cxn ang="T14">
                <a:pos x="T4" y="T5"/>
              </a:cxn>
              <a:cxn ang="T15">
                <a:pos x="T6" y="T7"/>
              </a:cxn>
              <a:cxn ang="T16">
                <a:pos x="T8" y="T9"/>
              </a:cxn>
              <a:cxn ang="T17">
                <a:pos x="T10" y="T11"/>
              </a:cxn>
            </a:cxnLst>
            <a:rect l="T18" t="T19" r="T20" b="T21"/>
            <a:pathLst>
              <a:path w="2304" h="104">
                <a:moveTo>
                  <a:pt x="0" y="0"/>
                </a:moveTo>
                <a:cubicBezTo>
                  <a:pt x="24" y="16"/>
                  <a:pt x="48" y="32"/>
                  <a:pt x="96" y="48"/>
                </a:cubicBezTo>
                <a:cubicBezTo>
                  <a:pt x="144" y="64"/>
                  <a:pt x="200" y="88"/>
                  <a:pt x="288" y="96"/>
                </a:cubicBezTo>
                <a:cubicBezTo>
                  <a:pt x="376" y="104"/>
                  <a:pt x="440" y="104"/>
                  <a:pt x="624" y="96"/>
                </a:cubicBezTo>
                <a:cubicBezTo>
                  <a:pt x="808" y="88"/>
                  <a:pt x="1112" y="64"/>
                  <a:pt x="1392" y="48"/>
                </a:cubicBezTo>
                <a:cubicBezTo>
                  <a:pt x="1672" y="32"/>
                  <a:pt x="1988" y="16"/>
                  <a:pt x="2304" y="0"/>
                </a:cubicBezTo>
              </a:path>
            </a:pathLst>
          </a:custGeom>
          <a:noFill/>
          <a:ln w="12700" cmpd="sng">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wrap="none" lIns="91415" tIns="45707" rIns="91415" bIns="45707" anchor="ctr"/>
          <a:lstStyle/>
          <a:p>
            <a:endParaRPr lang="en-US"/>
          </a:p>
        </p:txBody>
      </p:sp>
      <p:sp>
        <p:nvSpPr>
          <p:cNvPr id="142357" name="AutoShape 22"/>
          <p:cNvSpPr>
            <a:spLocks noChangeArrowheads="1"/>
          </p:cNvSpPr>
          <p:nvPr/>
        </p:nvSpPr>
        <p:spPr bwMode="auto">
          <a:xfrm>
            <a:off x="1054100" y="5467350"/>
            <a:ext cx="1282700" cy="419100"/>
          </a:xfrm>
          <a:prstGeom prst="roundRect">
            <a:avLst>
              <a:gd name="adj" fmla="val 37880"/>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1415" tIns="45707" rIns="91415" bIns="45707" anchor="ctr"/>
          <a:lstStyle/>
          <a:p>
            <a:pPr eaLnBrk="0" hangingPunct="0"/>
            <a:endParaRPr lang="en-US" sz="1800"/>
          </a:p>
        </p:txBody>
      </p:sp>
      <p:sp>
        <p:nvSpPr>
          <p:cNvPr id="142358" name="Line 23"/>
          <p:cNvSpPr>
            <a:spLocks noChangeShapeType="1"/>
          </p:cNvSpPr>
          <p:nvPr/>
        </p:nvSpPr>
        <p:spPr bwMode="auto">
          <a:xfrm>
            <a:off x="2476500" y="1568450"/>
            <a:ext cx="1549400" cy="0"/>
          </a:xfrm>
          <a:prstGeom prst="line">
            <a:avLst/>
          </a:prstGeom>
          <a:noFill/>
          <a:ln w="9525">
            <a:solidFill>
              <a:schemeClr val="tx1"/>
            </a:solidFill>
            <a:round/>
            <a:headEnd type="arrow" w="med" len="med"/>
            <a:tailEnd/>
          </a:ln>
          <a:extLst>
            <a:ext uri="{909E8E84-426E-40dd-AFC4-6F175D3DCCD1}">
              <a14:hiddenFill xmlns:a14="http://schemas.microsoft.com/office/drawing/2010/main">
                <a:noFill/>
              </a14:hiddenFill>
            </a:ext>
          </a:extLst>
        </p:spPr>
        <p:txBody>
          <a:bodyPr wrap="none" lIns="91415" tIns="45707" rIns="91415" bIns="45707" anchor="ctr"/>
          <a:lstStyle/>
          <a:p>
            <a:endParaRPr lang="en-US"/>
          </a:p>
        </p:txBody>
      </p:sp>
      <p:sp>
        <p:nvSpPr>
          <p:cNvPr id="142359" name="Line 24"/>
          <p:cNvSpPr>
            <a:spLocks noChangeShapeType="1"/>
          </p:cNvSpPr>
          <p:nvPr/>
        </p:nvSpPr>
        <p:spPr bwMode="auto">
          <a:xfrm>
            <a:off x="2470150" y="1047750"/>
            <a:ext cx="1549400" cy="0"/>
          </a:xfrm>
          <a:prstGeom prst="line">
            <a:avLst/>
          </a:prstGeom>
          <a:noFill/>
          <a:ln w="9525">
            <a:solidFill>
              <a:schemeClr val="tx1"/>
            </a:solidFill>
            <a:round/>
            <a:headEnd type="arrow" w="med" len="med"/>
            <a:tailEnd/>
          </a:ln>
          <a:extLst>
            <a:ext uri="{909E8E84-426E-40dd-AFC4-6F175D3DCCD1}">
              <a14:hiddenFill xmlns:a14="http://schemas.microsoft.com/office/drawing/2010/main">
                <a:noFill/>
              </a14:hiddenFill>
            </a:ext>
          </a:extLst>
        </p:spPr>
        <p:txBody>
          <a:bodyPr wrap="none" lIns="91415" tIns="45707" rIns="91415" bIns="45707" anchor="ctr"/>
          <a:lstStyle/>
          <a:p>
            <a:endParaRPr lang="en-US"/>
          </a:p>
        </p:txBody>
      </p:sp>
      <p:pic>
        <p:nvPicPr>
          <p:cNvPr id="142360" name="Picture 7"/>
          <p:cNvPicPr>
            <a:picLocks noChangeAspect="1" noChangeArrowheads="1"/>
          </p:cNvPicPr>
          <p:nvPr/>
        </p:nvPicPr>
        <p:blipFill>
          <a:blip r:embed="rId30">
            <a:extLst>
              <a:ext uri="{28A0092B-C50C-407E-A947-70E740481C1C}">
                <a14:useLocalDpi xmlns:a14="http://schemas.microsoft.com/office/drawing/2010/main" val="0"/>
              </a:ext>
            </a:extLst>
          </a:blip>
          <a:srcRect t="18750" b="75000"/>
          <a:stretch>
            <a:fillRect/>
          </a:stretch>
        </p:blipFill>
        <p:spPr bwMode="auto">
          <a:xfrm>
            <a:off x="0" y="66294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61" name="Picture 3"/>
          <p:cNvPicPr>
            <a:picLocks noChangeAspect="1" noChangeArrowheads="1"/>
          </p:cNvPicPr>
          <p:nvPr/>
        </p:nvPicPr>
        <p:blipFill>
          <a:blip r:embed="rId30">
            <a:extLst>
              <a:ext uri="{28A0092B-C50C-407E-A947-70E740481C1C}">
                <a14:useLocalDpi xmlns:a14="http://schemas.microsoft.com/office/drawing/2010/main" val="0"/>
              </a:ext>
            </a:extLst>
          </a:blip>
          <a:srcRect b="75000"/>
          <a:stretch>
            <a:fillRect/>
          </a:stretch>
        </p:blipFill>
        <p:spPr bwMode="auto">
          <a:xfrm>
            <a:off x="0" y="0"/>
            <a:ext cx="91440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3711098"/>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4386" name="Object 2"/>
          <p:cNvGraphicFramePr>
            <a:graphicFrameLocks noChangeAspect="1"/>
          </p:cNvGraphicFramePr>
          <p:nvPr>
            <p:extLst>
              <p:ext uri="{D42A27DB-BD31-4B8C-83A1-F6EECF244321}">
                <p14:modId xmlns:p14="http://schemas.microsoft.com/office/powerpoint/2010/main" val="265412356"/>
              </p:ext>
            </p:extLst>
          </p:nvPr>
        </p:nvGraphicFramePr>
        <p:xfrm>
          <a:off x="5270500" y="1123950"/>
          <a:ext cx="723900" cy="241300"/>
        </p:xfrm>
        <a:graphic>
          <a:graphicData uri="http://schemas.openxmlformats.org/presentationml/2006/ole">
            <mc:AlternateContent xmlns:mc="http://schemas.openxmlformats.org/markup-compatibility/2006">
              <mc:Choice xmlns:v="urn:schemas-microsoft-com:vml" Requires="v">
                <p:oleObj spid="_x0000_s430502" name="Equation" r:id="rId4" imgW="723900" imgH="241300" progId="Equation.3">
                  <p:embed/>
                </p:oleObj>
              </mc:Choice>
              <mc:Fallback>
                <p:oleObj name="Equation" r:id="rId4" imgW="723900" imgH="241300" progId="Equation.3">
                  <p:embed/>
                  <p:pic>
                    <p:nvPicPr>
                      <p:cNvPr id="0" name=""/>
                      <p:cNvPicPr>
                        <a:picLocks noChangeAspect="1" noChangeArrowheads="1"/>
                      </p:cNvPicPr>
                      <p:nvPr/>
                    </p:nvPicPr>
                    <p:blipFill>
                      <a:blip r:embed="rId5"/>
                      <a:srcRect/>
                      <a:stretch>
                        <a:fillRect/>
                      </a:stretch>
                    </p:blipFill>
                    <p:spPr bwMode="auto">
                      <a:xfrm>
                        <a:off x="5270500" y="1123950"/>
                        <a:ext cx="723900" cy="24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44387" name="TextBox 4"/>
          <p:cNvSpPr txBox="1">
            <a:spLocks noChangeArrowheads="1"/>
          </p:cNvSpPr>
          <p:nvPr/>
        </p:nvSpPr>
        <p:spPr bwMode="auto">
          <a:xfrm>
            <a:off x="6172200" y="1066800"/>
            <a:ext cx="26781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Airspeed velocity vector = </a:t>
            </a:r>
          </a:p>
          <a:p>
            <a:r>
              <a:rPr lang="en-US" sz="1200"/>
              <a:t>          inertial velocity – wind velocity</a:t>
            </a:r>
          </a:p>
        </p:txBody>
      </p:sp>
      <p:graphicFrame>
        <p:nvGraphicFramePr>
          <p:cNvPr id="144388" name="Object 3"/>
          <p:cNvGraphicFramePr>
            <a:graphicFrameLocks noChangeAspect="1"/>
          </p:cNvGraphicFramePr>
          <p:nvPr>
            <p:extLst>
              <p:ext uri="{D42A27DB-BD31-4B8C-83A1-F6EECF244321}">
                <p14:modId xmlns:p14="http://schemas.microsoft.com/office/powerpoint/2010/main" val="2419470198"/>
              </p:ext>
            </p:extLst>
          </p:nvPr>
        </p:nvGraphicFramePr>
        <p:xfrm>
          <a:off x="5264150" y="1581150"/>
          <a:ext cx="1968500" cy="330200"/>
        </p:xfrm>
        <a:graphic>
          <a:graphicData uri="http://schemas.openxmlformats.org/presentationml/2006/ole">
            <mc:AlternateContent xmlns:mc="http://schemas.openxmlformats.org/markup-compatibility/2006">
              <mc:Choice xmlns:v="urn:schemas-microsoft-com:vml" Requires="v">
                <p:oleObj spid="_x0000_s430503" name="Equation" r:id="rId6" imgW="1968500" imgH="330200" progId="Equation.3">
                  <p:embed/>
                </p:oleObj>
              </mc:Choice>
              <mc:Fallback>
                <p:oleObj name="Equation" r:id="rId6" imgW="1968500" imgH="330200" progId="Equation.3">
                  <p:embed/>
                  <p:pic>
                    <p:nvPicPr>
                      <p:cNvPr id="0" name=""/>
                      <p:cNvPicPr>
                        <a:picLocks noChangeAspect="1" noChangeArrowheads="1"/>
                      </p:cNvPicPr>
                      <p:nvPr/>
                    </p:nvPicPr>
                    <p:blipFill>
                      <a:blip r:embed="rId7"/>
                      <a:srcRect/>
                      <a:stretch>
                        <a:fillRect/>
                      </a:stretch>
                    </p:blipFill>
                    <p:spPr bwMode="auto">
                      <a:xfrm>
                        <a:off x="5264150" y="1581150"/>
                        <a:ext cx="1968500" cy="33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44389" name="Object 4"/>
          <p:cNvGraphicFramePr>
            <a:graphicFrameLocks noChangeAspect="1"/>
          </p:cNvGraphicFramePr>
          <p:nvPr>
            <p:extLst>
              <p:ext uri="{D42A27DB-BD31-4B8C-83A1-F6EECF244321}">
                <p14:modId xmlns:p14="http://schemas.microsoft.com/office/powerpoint/2010/main" val="2037337390"/>
              </p:ext>
            </p:extLst>
          </p:nvPr>
        </p:nvGraphicFramePr>
        <p:xfrm>
          <a:off x="5257800" y="3181350"/>
          <a:ext cx="1397000" cy="279400"/>
        </p:xfrm>
        <a:graphic>
          <a:graphicData uri="http://schemas.openxmlformats.org/presentationml/2006/ole">
            <mc:AlternateContent xmlns:mc="http://schemas.openxmlformats.org/markup-compatibility/2006">
              <mc:Choice xmlns:v="urn:schemas-microsoft-com:vml" Requires="v">
                <p:oleObj spid="_x0000_s430504" name="Equation" r:id="rId8" imgW="1397000" imgH="279400" progId="Equation.3">
                  <p:embed/>
                </p:oleObj>
              </mc:Choice>
              <mc:Fallback>
                <p:oleObj name="Equation" r:id="rId8" imgW="1397000" imgH="279400" progId="Equation.3">
                  <p:embed/>
                  <p:pic>
                    <p:nvPicPr>
                      <p:cNvPr id="0" name=""/>
                      <p:cNvPicPr>
                        <a:picLocks noChangeAspect="1" noChangeArrowheads="1"/>
                      </p:cNvPicPr>
                      <p:nvPr/>
                    </p:nvPicPr>
                    <p:blipFill>
                      <a:blip r:embed="rId9"/>
                      <a:srcRect/>
                      <a:stretch>
                        <a:fillRect/>
                      </a:stretch>
                    </p:blipFill>
                    <p:spPr bwMode="auto">
                      <a:xfrm>
                        <a:off x="5257800" y="3181350"/>
                        <a:ext cx="1397000"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44390" name="TextBox 12"/>
          <p:cNvSpPr txBox="1">
            <a:spLocks noChangeArrowheads="1"/>
          </p:cNvSpPr>
          <p:nvPr/>
        </p:nvSpPr>
        <p:spPr bwMode="auto">
          <a:xfrm>
            <a:off x="5257800" y="2895600"/>
            <a:ext cx="26130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Binominal expansion approximation</a:t>
            </a:r>
          </a:p>
        </p:txBody>
      </p:sp>
      <p:grpSp>
        <p:nvGrpSpPr>
          <p:cNvPr id="144391" name="Group 46"/>
          <p:cNvGrpSpPr>
            <a:grpSpLocks/>
          </p:cNvGrpSpPr>
          <p:nvPr/>
        </p:nvGrpSpPr>
        <p:grpSpPr bwMode="auto">
          <a:xfrm>
            <a:off x="5321301" y="2044699"/>
            <a:ext cx="3160713" cy="844550"/>
            <a:chOff x="5321288" y="2044683"/>
            <a:chExt cx="3160096" cy="845662"/>
          </a:xfrm>
        </p:grpSpPr>
        <p:graphicFrame>
          <p:nvGraphicFramePr>
            <p:cNvPr id="144418" name="Object 13"/>
            <p:cNvGraphicFramePr>
              <a:graphicFrameLocks noChangeAspect="1"/>
            </p:cNvGraphicFramePr>
            <p:nvPr>
              <p:extLst>
                <p:ext uri="{D42A27DB-BD31-4B8C-83A1-F6EECF244321}">
                  <p14:modId xmlns:p14="http://schemas.microsoft.com/office/powerpoint/2010/main" val="3989613593"/>
                </p:ext>
              </p:extLst>
            </p:nvPr>
          </p:nvGraphicFramePr>
          <p:xfrm>
            <a:off x="5321288" y="2044683"/>
            <a:ext cx="2717270" cy="368785"/>
          </p:xfrm>
          <a:graphic>
            <a:graphicData uri="http://schemas.openxmlformats.org/presentationml/2006/ole">
              <mc:AlternateContent xmlns:mc="http://schemas.openxmlformats.org/markup-compatibility/2006">
                <mc:Choice xmlns:v="urn:schemas-microsoft-com:vml" Requires="v">
                  <p:oleObj spid="_x0000_s430505" name="Equation" r:id="rId10" imgW="2717800" imgH="368300" progId="Equation.3">
                    <p:embed/>
                  </p:oleObj>
                </mc:Choice>
                <mc:Fallback>
                  <p:oleObj name="Equation" r:id="rId10" imgW="2717800" imgH="368300" progId="Equation.3">
                    <p:embed/>
                    <p:pic>
                      <p:nvPicPr>
                        <p:cNvPr id="0" name=""/>
                        <p:cNvPicPr>
                          <a:picLocks noChangeAspect="1" noChangeArrowheads="1"/>
                        </p:cNvPicPr>
                        <p:nvPr/>
                      </p:nvPicPr>
                      <p:blipFill>
                        <a:blip r:embed="rId11"/>
                        <a:srcRect/>
                        <a:stretch>
                          <a:fillRect/>
                        </a:stretch>
                      </p:blipFill>
                      <p:spPr bwMode="auto">
                        <a:xfrm>
                          <a:off x="5321288" y="2044683"/>
                          <a:ext cx="2717270" cy="3687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44419" name="Right Brace 7"/>
            <p:cNvSpPr>
              <a:spLocks/>
            </p:cNvSpPr>
            <p:nvPr/>
          </p:nvSpPr>
          <p:spPr bwMode="auto">
            <a:xfrm rot="5400000">
              <a:off x="5829300" y="2171700"/>
              <a:ext cx="228600" cy="762000"/>
            </a:xfrm>
            <a:prstGeom prst="rightBrace">
              <a:avLst>
                <a:gd name="adj1" fmla="val 8333"/>
                <a:gd name="adj2" fmla="val 50000"/>
              </a:avLst>
            </a:pr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p>
          </p:txBody>
        </p:sp>
        <p:sp>
          <p:nvSpPr>
            <p:cNvPr id="144420" name="Right Brace 8"/>
            <p:cNvSpPr>
              <a:spLocks/>
            </p:cNvSpPr>
            <p:nvPr/>
          </p:nvSpPr>
          <p:spPr bwMode="auto">
            <a:xfrm rot="5400000">
              <a:off x="7086600" y="1828800"/>
              <a:ext cx="228600" cy="1447800"/>
            </a:xfrm>
            <a:prstGeom prst="rightBrace">
              <a:avLst>
                <a:gd name="adj1" fmla="val 8327"/>
                <a:gd name="adj2" fmla="val 50000"/>
              </a:avLst>
            </a:pr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p>
          </p:txBody>
        </p:sp>
        <p:sp>
          <p:nvSpPr>
            <p:cNvPr id="144421" name="TextBox 9"/>
            <p:cNvSpPr txBox="1">
              <a:spLocks noChangeArrowheads="1"/>
            </p:cNvSpPr>
            <p:nvPr/>
          </p:nvSpPr>
          <p:spPr bwMode="auto">
            <a:xfrm>
              <a:off x="5824655" y="2605336"/>
              <a:ext cx="270220" cy="277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solidFill>
                    <a:srgbClr val="FF0000"/>
                  </a:solidFill>
                </a:rPr>
                <a:t>a</a:t>
              </a:r>
              <a:endParaRPr lang="en-US" sz="1200"/>
            </a:p>
          </p:txBody>
        </p:sp>
        <p:sp>
          <p:nvSpPr>
            <p:cNvPr id="144422" name="TextBox 10"/>
            <p:cNvSpPr txBox="1">
              <a:spLocks noChangeArrowheads="1"/>
            </p:cNvSpPr>
            <p:nvPr/>
          </p:nvSpPr>
          <p:spPr bwMode="auto">
            <a:xfrm>
              <a:off x="7072690" y="2613277"/>
              <a:ext cx="270220" cy="277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solidFill>
                    <a:srgbClr val="FF0000"/>
                  </a:solidFill>
                </a:rPr>
                <a:t>b</a:t>
              </a:r>
              <a:endParaRPr lang="en-US" sz="1200"/>
            </a:p>
          </p:txBody>
        </p:sp>
        <p:sp>
          <p:nvSpPr>
            <p:cNvPr id="144423" name="TextBox 14"/>
            <p:cNvSpPr txBox="1">
              <a:spLocks noChangeArrowheads="1"/>
            </p:cNvSpPr>
            <p:nvPr/>
          </p:nvSpPr>
          <p:spPr bwMode="auto">
            <a:xfrm>
              <a:off x="8211164" y="2324222"/>
              <a:ext cx="270220" cy="277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solidFill>
                    <a:srgbClr val="FF0000"/>
                  </a:solidFill>
                </a:rPr>
                <a:t>n</a:t>
              </a:r>
              <a:endParaRPr lang="en-US" sz="1200"/>
            </a:p>
          </p:txBody>
        </p:sp>
        <p:cxnSp>
          <p:nvCxnSpPr>
            <p:cNvPr id="144424" name="Straight Arrow Connector 33"/>
            <p:cNvCxnSpPr>
              <a:cxnSpLocks noChangeShapeType="1"/>
            </p:cNvCxnSpPr>
            <p:nvPr/>
          </p:nvCxnSpPr>
          <p:spPr bwMode="auto">
            <a:xfrm rot="16200000" flipV="1">
              <a:off x="8094640" y="2257858"/>
              <a:ext cx="228600" cy="152400"/>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a:noFill/>
                </a14:hiddenFill>
              </a:ext>
            </a:extLst>
          </p:spPr>
        </p:cxnSp>
      </p:grpSp>
      <p:graphicFrame>
        <p:nvGraphicFramePr>
          <p:cNvPr id="144392" name="Object 5"/>
          <p:cNvGraphicFramePr>
            <a:graphicFrameLocks noChangeAspect="1"/>
          </p:cNvGraphicFramePr>
          <p:nvPr>
            <p:extLst>
              <p:ext uri="{D42A27DB-BD31-4B8C-83A1-F6EECF244321}">
                <p14:modId xmlns:p14="http://schemas.microsoft.com/office/powerpoint/2010/main" val="387154233"/>
              </p:ext>
            </p:extLst>
          </p:nvPr>
        </p:nvGraphicFramePr>
        <p:xfrm>
          <a:off x="5302250" y="3568700"/>
          <a:ext cx="2984500" cy="609600"/>
        </p:xfrm>
        <a:graphic>
          <a:graphicData uri="http://schemas.openxmlformats.org/presentationml/2006/ole">
            <mc:AlternateContent xmlns:mc="http://schemas.openxmlformats.org/markup-compatibility/2006">
              <mc:Choice xmlns:v="urn:schemas-microsoft-com:vml" Requires="v">
                <p:oleObj spid="_x0000_s430506" name="Equation" r:id="rId12" imgW="2984500" imgH="609600" progId="Equation.3">
                  <p:embed/>
                </p:oleObj>
              </mc:Choice>
              <mc:Fallback>
                <p:oleObj name="Equation" r:id="rId12" imgW="2984500" imgH="609600" progId="Equation.3">
                  <p:embed/>
                  <p:pic>
                    <p:nvPicPr>
                      <p:cNvPr id="0" name=""/>
                      <p:cNvPicPr>
                        <a:picLocks noChangeAspect="1" noChangeArrowheads="1"/>
                      </p:cNvPicPr>
                      <p:nvPr/>
                    </p:nvPicPr>
                    <p:blipFill>
                      <a:blip r:embed="rId13"/>
                      <a:srcRect/>
                      <a:stretch>
                        <a:fillRect/>
                      </a:stretch>
                    </p:blipFill>
                    <p:spPr bwMode="auto">
                      <a:xfrm>
                        <a:off x="5302250" y="3568700"/>
                        <a:ext cx="2984500"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cxnSp>
        <p:nvCxnSpPr>
          <p:cNvPr id="144393" name="Straight Arrow Connector 38"/>
          <p:cNvCxnSpPr>
            <a:cxnSpLocks noChangeShapeType="1"/>
          </p:cNvCxnSpPr>
          <p:nvPr/>
        </p:nvCxnSpPr>
        <p:spPr bwMode="auto">
          <a:xfrm flipV="1">
            <a:off x="7010400" y="3581400"/>
            <a:ext cx="914400" cy="609600"/>
          </a:xfrm>
          <a:prstGeom prst="straightConnector1">
            <a:avLst/>
          </a:prstGeom>
          <a:noFill/>
          <a:ln w="12700">
            <a:solidFill>
              <a:srgbClr val="FF0000"/>
            </a:solidFill>
            <a:round/>
            <a:headEnd/>
            <a:tailEnd type="arrow" w="med" len="med"/>
          </a:ln>
          <a:extLst>
            <a:ext uri="{909E8E84-426E-40dd-AFC4-6F175D3DCCD1}">
              <a14:hiddenFill xmlns:a14="http://schemas.microsoft.com/office/drawing/2010/main">
                <a:noFill/>
              </a14:hiddenFill>
            </a:ext>
          </a:extLst>
        </p:spPr>
      </p:cxnSp>
      <p:sp>
        <p:nvSpPr>
          <p:cNvPr id="144394" name="TextBox 40"/>
          <p:cNvSpPr txBox="1">
            <a:spLocks noChangeArrowheads="1"/>
          </p:cNvSpPr>
          <p:nvPr/>
        </p:nvSpPr>
        <p:spPr bwMode="auto">
          <a:xfrm flipH="1" flipV="1">
            <a:off x="7924800" y="3354388"/>
            <a:ext cx="1873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5" tIns="45707" rIns="91415" bIns="4570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solidFill>
                  <a:srgbClr val="FF0000"/>
                </a:solidFill>
              </a:rPr>
              <a:t>0</a:t>
            </a:r>
            <a:endParaRPr lang="en-US" sz="1200"/>
          </a:p>
        </p:txBody>
      </p:sp>
      <p:sp>
        <p:nvSpPr>
          <p:cNvPr id="144395" name="TextBox 41"/>
          <p:cNvSpPr txBox="1">
            <a:spLocks noChangeArrowheads="1"/>
          </p:cNvSpPr>
          <p:nvPr/>
        </p:nvSpPr>
        <p:spPr bwMode="auto">
          <a:xfrm>
            <a:off x="5257800" y="4191000"/>
            <a:ext cx="3140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Very large denominator – fraction goes to 0</a:t>
            </a:r>
          </a:p>
        </p:txBody>
      </p:sp>
      <p:graphicFrame>
        <p:nvGraphicFramePr>
          <p:cNvPr id="144396" name="Object 6"/>
          <p:cNvGraphicFramePr>
            <a:graphicFrameLocks noChangeAspect="1"/>
          </p:cNvGraphicFramePr>
          <p:nvPr>
            <p:extLst>
              <p:ext uri="{D42A27DB-BD31-4B8C-83A1-F6EECF244321}">
                <p14:modId xmlns:p14="http://schemas.microsoft.com/office/powerpoint/2010/main" val="2751480859"/>
              </p:ext>
            </p:extLst>
          </p:nvPr>
        </p:nvGraphicFramePr>
        <p:xfrm>
          <a:off x="5270500" y="4635500"/>
          <a:ext cx="977900" cy="241300"/>
        </p:xfrm>
        <a:graphic>
          <a:graphicData uri="http://schemas.openxmlformats.org/presentationml/2006/ole">
            <mc:AlternateContent xmlns:mc="http://schemas.openxmlformats.org/markup-compatibility/2006">
              <mc:Choice xmlns:v="urn:schemas-microsoft-com:vml" Requires="v">
                <p:oleObj spid="_x0000_s430507" name="Equation" r:id="rId14" imgW="977900" imgH="241300" progId="Equation.3">
                  <p:embed/>
                </p:oleObj>
              </mc:Choice>
              <mc:Fallback>
                <p:oleObj name="Equation" r:id="rId14" imgW="977900" imgH="241300" progId="Equation.3">
                  <p:embed/>
                  <p:pic>
                    <p:nvPicPr>
                      <p:cNvPr id="0" name=""/>
                      <p:cNvPicPr>
                        <a:picLocks noChangeAspect="1" noChangeArrowheads="1"/>
                      </p:cNvPicPr>
                      <p:nvPr/>
                    </p:nvPicPr>
                    <p:blipFill>
                      <a:blip r:embed="rId15"/>
                      <a:srcRect/>
                      <a:stretch>
                        <a:fillRect/>
                      </a:stretch>
                    </p:blipFill>
                    <p:spPr bwMode="auto">
                      <a:xfrm>
                        <a:off x="5270500" y="4635500"/>
                        <a:ext cx="977900" cy="24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44397" name="Object 7"/>
          <p:cNvGraphicFramePr>
            <a:graphicFrameLocks noChangeAspect="1"/>
          </p:cNvGraphicFramePr>
          <p:nvPr>
            <p:extLst>
              <p:ext uri="{D42A27DB-BD31-4B8C-83A1-F6EECF244321}">
                <p14:modId xmlns:p14="http://schemas.microsoft.com/office/powerpoint/2010/main" val="2088777431"/>
              </p:ext>
            </p:extLst>
          </p:nvPr>
        </p:nvGraphicFramePr>
        <p:xfrm>
          <a:off x="1016000" y="3568700"/>
          <a:ext cx="1168400" cy="266700"/>
        </p:xfrm>
        <a:graphic>
          <a:graphicData uri="http://schemas.openxmlformats.org/presentationml/2006/ole">
            <mc:AlternateContent xmlns:mc="http://schemas.openxmlformats.org/markup-compatibility/2006">
              <mc:Choice xmlns:v="urn:schemas-microsoft-com:vml" Requires="v">
                <p:oleObj spid="_x0000_s430508" name="Equation" r:id="rId16" imgW="1168400" imgH="266700" progId="Equation.3">
                  <p:embed/>
                </p:oleObj>
              </mc:Choice>
              <mc:Fallback>
                <p:oleObj name="Equation" r:id="rId16" imgW="1168400" imgH="266700" progId="Equation.3">
                  <p:embed/>
                  <p:pic>
                    <p:nvPicPr>
                      <p:cNvPr id="0" name=""/>
                      <p:cNvPicPr>
                        <a:picLocks noChangeAspect="1" noChangeArrowheads="1"/>
                      </p:cNvPicPr>
                      <p:nvPr/>
                    </p:nvPicPr>
                    <p:blipFill>
                      <a:blip r:embed="rId17"/>
                      <a:srcRect/>
                      <a:stretch>
                        <a:fillRect/>
                      </a:stretch>
                    </p:blipFill>
                    <p:spPr bwMode="auto">
                      <a:xfrm>
                        <a:off x="1016000" y="3568700"/>
                        <a:ext cx="1168400"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44398" name="Object 8"/>
          <p:cNvGraphicFramePr>
            <a:graphicFrameLocks noChangeAspect="1"/>
          </p:cNvGraphicFramePr>
          <p:nvPr>
            <p:extLst>
              <p:ext uri="{D42A27DB-BD31-4B8C-83A1-F6EECF244321}">
                <p14:modId xmlns:p14="http://schemas.microsoft.com/office/powerpoint/2010/main" val="2815557270"/>
              </p:ext>
            </p:extLst>
          </p:nvPr>
        </p:nvGraphicFramePr>
        <p:xfrm>
          <a:off x="946150" y="3943350"/>
          <a:ext cx="3378200" cy="266700"/>
        </p:xfrm>
        <a:graphic>
          <a:graphicData uri="http://schemas.openxmlformats.org/presentationml/2006/ole">
            <mc:AlternateContent xmlns:mc="http://schemas.openxmlformats.org/markup-compatibility/2006">
              <mc:Choice xmlns:v="urn:schemas-microsoft-com:vml" Requires="v">
                <p:oleObj spid="_x0000_s430509" name="Equation" r:id="rId18" imgW="3378200" imgH="266700" progId="Equation.3">
                  <p:embed/>
                </p:oleObj>
              </mc:Choice>
              <mc:Fallback>
                <p:oleObj name="Equation" r:id="rId18" imgW="3378200" imgH="266700" progId="Equation.3">
                  <p:embed/>
                  <p:pic>
                    <p:nvPicPr>
                      <p:cNvPr id="0" name=""/>
                      <p:cNvPicPr>
                        <a:picLocks noChangeAspect="1" noChangeArrowheads="1"/>
                      </p:cNvPicPr>
                      <p:nvPr/>
                    </p:nvPicPr>
                    <p:blipFill>
                      <a:blip r:embed="rId19"/>
                      <a:srcRect/>
                      <a:stretch>
                        <a:fillRect/>
                      </a:stretch>
                    </p:blipFill>
                    <p:spPr bwMode="auto">
                      <a:xfrm>
                        <a:off x="946150" y="3943350"/>
                        <a:ext cx="3378200"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44399" name="Object 9"/>
          <p:cNvGraphicFramePr>
            <a:graphicFrameLocks noChangeAspect="1"/>
          </p:cNvGraphicFramePr>
          <p:nvPr>
            <p:extLst>
              <p:ext uri="{D42A27DB-BD31-4B8C-83A1-F6EECF244321}">
                <p14:modId xmlns:p14="http://schemas.microsoft.com/office/powerpoint/2010/main" val="2174933111"/>
              </p:ext>
            </p:extLst>
          </p:nvPr>
        </p:nvGraphicFramePr>
        <p:xfrm>
          <a:off x="984250" y="4318000"/>
          <a:ext cx="622300" cy="203200"/>
        </p:xfrm>
        <a:graphic>
          <a:graphicData uri="http://schemas.openxmlformats.org/presentationml/2006/ole">
            <mc:AlternateContent xmlns:mc="http://schemas.openxmlformats.org/markup-compatibility/2006">
              <mc:Choice xmlns:v="urn:schemas-microsoft-com:vml" Requires="v">
                <p:oleObj spid="_x0000_s430510" name="Equation" r:id="rId20" imgW="622300" imgH="203200" progId="Equation.3">
                  <p:embed/>
                </p:oleObj>
              </mc:Choice>
              <mc:Fallback>
                <p:oleObj name="Equation" r:id="rId20" imgW="622300" imgH="203200" progId="Equation.3">
                  <p:embed/>
                  <p:pic>
                    <p:nvPicPr>
                      <p:cNvPr id="0" name=""/>
                      <p:cNvPicPr>
                        <a:picLocks noChangeAspect="1" noChangeArrowheads="1"/>
                      </p:cNvPicPr>
                      <p:nvPr/>
                    </p:nvPicPr>
                    <p:blipFill>
                      <a:blip r:embed="rId21"/>
                      <a:srcRect/>
                      <a:stretch>
                        <a:fillRect/>
                      </a:stretch>
                    </p:blipFill>
                    <p:spPr bwMode="auto">
                      <a:xfrm>
                        <a:off x="984250" y="4318000"/>
                        <a:ext cx="622300" cy="203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44400" name="Object 10"/>
          <p:cNvGraphicFramePr>
            <a:graphicFrameLocks noChangeAspect="1"/>
          </p:cNvGraphicFramePr>
          <p:nvPr>
            <p:extLst>
              <p:ext uri="{D42A27DB-BD31-4B8C-83A1-F6EECF244321}">
                <p14:modId xmlns:p14="http://schemas.microsoft.com/office/powerpoint/2010/main" val="470218214"/>
              </p:ext>
            </p:extLst>
          </p:nvPr>
        </p:nvGraphicFramePr>
        <p:xfrm>
          <a:off x="1746250" y="4324350"/>
          <a:ext cx="622300" cy="203200"/>
        </p:xfrm>
        <a:graphic>
          <a:graphicData uri="http://schemas.openxmlformats.org/presentationml/2006/ole">
            <mc:AlternateContent xmlns:mc="http://schemas.openxmlformats.org/markup-compatibility/2006">
              <mc:Choice xmlns:v="urn:schemas-microsoft-com:vml" Requires="v">
                <p:oleObj spid="_x0000_s430511" name="Equation" r:id="rId22" imgW="622300" imgH="203200" progId="Equation.3">
                  <p:embed/>
                </p:oleObj>
              </mc:Choice>
              <mc:Fallback>
                <p:oleObj name="Equation" r:id="rId22" imgW="622300" imgH="203200" progId="Equation.3">
                  <p:embed/>
                  <p:pic>
                    <p:nvPicPr>
                      <p:cNvPr id="0" name=""/>
                      <p:cNvPicPr>
                        <a:picLocks noChangeAspect="1" noChangeArrowheads="1"/>
                      </p:cNvPicPr>
                      <p:nvPr/>
                    </p:nvPicPr>
                    <p:blipFill>
                      <a:blip r:embed="rId23"/>
                      <a:srcRect/>
                      <a:stretch>
                        <a:fillRect/>
                      </a:stretch>
                    </p:blipFill>
                    <p:spPr bwMode="auto">
                      <a:xfrm>
                        <a:off x="1746250" y="4324350"/>
                        <a:ext cx="622300" cy="203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44401" name="Object 11"/>
          <p:cNvGraphicFramePr>
            <a:graphicFrameLocks noChangeAspect="1"/>
          </p:cNvGraphicFramePr>
          <p:nvPr>
            <p:extLst>
              <p:ext uri="{D42A27DB-BD31-4B8C-83A1-F6EECF244321}">
                <p14:modId xmlns:p14="http://schemas.microsoft.com/office/powerpoint/2010/main" val="260531488"/>
              </p:ext>
            </p:extLst>
          </p:nvPr>
        </p:nvGraphicFramePr>
        <p:xfrm>
          <a:off x="946150" y="4705350"/>
          <a:ext cx="3378200" cy="266700"/>
        </p:xfrm>
        <a:graphic>
          <a:graphicData uri="http://schemas.openxmlformats.org/presentationml/2006/ole">
            <mc:AlternateContent xmlns:mc="http://schemas.openxmlformats.org/markup-compatibility/2006">
              <mc:Choice xmlns:v="urn:schemas-microsoft-com:vml" Requires="v">
                <p:oleObj spid="_x0000_s430512" name="Equation" r:id="rId24" imgW="3378200" imgH="266700" progId="Equation.3">
                  <p:embed/>
                </p:oleObj>
              </mc:Choice>
              <mc:Fallback>
                <p:oleObj name="Equation" r:id="rId24" imgW="3378200" imgH="266700" progId="Equation.3">
                  <p:embed/>
                  <p:pic>
                    <p:nvPicPr>
                      <p:cNvPr id="0" name=""/>
                      <p:cNvPicPr>
                        <a:picLocks noChangeAspect="1" noChangeArrowheads="1"/>
                      </p:cNvPicPr>
                      <p:nvPr/>
                    </p:nvPicPr>
                    <p:blipFill>
                      <a:blip r:embed="rId25"/>
                      <a:srcRect/>
                      <a:stretch>
                        <a:fillRect/>
                      </a:stretch>
                    </p:blipFill>
                    <p:spPr bwMode="auto">
                      <a:xfrm>
                        <a:off x="946150" y="4705350"/>
                        <a:ext cx="3378200"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cxnSp>
        <p:nvCxnSpPr>
          <p:cNvPr id="144402" name="Straight Arrow Connector 50"/>
          <p:cNvCxnSpPr>
            <a:cxnSpLocks noChangeShapeType="1"/>
          </p:cNvCxnSpPr>
          <p:nvPr/>
        </p:nvCxnSpPr>
        <p:spPr bwMode="auto">
          <a:xfrm flipV="1">
            <a:off x="2590800" y="4648200"/>
            <a:ext cx="685800" cy="381000"/>
          </a:xfrm>
          <a:prstGeom prst="straightConnector1">
            <a:avLst/>
          </a:prstGeom>
          <a:noFill/>
          <a:ln w="1270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44403" name="Straight Arrow Connector 52"/>
          <p:cNvCxnSpPr>
            <a:cxnSpLocks noChangeShapeType="1"/>
          </p:cNvCxnSpPr>
          <p:nvPr/>
        </p:nvCxnSpPr>
        <p:spPr bwMode="auto">
          <a:xfrm flipV="1">
            <a:off x="3581400" y="4648200"/>
            <a:ext cx="685800" cy="381000"/>
          </a:xfrm>
          <a:prstGeom prst="straightConnector1">
            <a:avLst/>
          </a:prstGeom>
          <a:noFill/>
          <a:ln w="12700">
            <a:solidFill>
              <a:srgbClr val="FF0000"/>
            </a:solidFill>
            <a:round/>
            <a:headEnd/>
            <a:tailEnd type="arrow" w="med" len="med"/>
          </a:ln>
          <a:extLst>
            <a:ext uri="{909E8E84-426E-40dd-AFC4-6F175D3DCCD1}">
              <a14:hiddenFill xmlns:a14="http://schemas.microsoft.com/office/drawing/2010/main">
                <a:noFill/>
              </a14:hiddenFill>
            </a:ext>
          </a:extLst>
        </p:spPr>
      </p:cxnSp>
      <p:sp>
        <p:nvSpPr>
          <p:cNvPr id="144404" name="TextBox 54"/>
          <p:cNvSpPr txBox="1">
            <a:spLocks noChangeArrowheads="1"/>
          </p:cNvSpPr>
          <p:nvPr/>
        </p:nvSpPr>
        <p:spPr bwMode="auto">
          <a:xfrm flipH="1" flipV="1">
            <a:off x="3305175" y="4487863"/>
            <a:ext cx="187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5" tIns="45707" rIns="91415" bIns="4570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solidFill>
                  <a:srgbClr val="FF0000"/>
                </a:solidFill>
              </a:rPr>
              <a:t>0</a:t>
            </a:r>
            <a:endParaRPr lang="en-US" sz="1200"/>
          </a:p>
        </p:txBody>
      </p:sp>
      <p:sp>
        <p:nvSpPr>
          <p:cNvPr id="144405" name="TextBox 55"/>
          <p:cNvSpPr txBox="1">
            <a:spLocks noChangeArrowheads="1"/>
          </p:cNvSpPr>
          <p:nvPr/>
        </p:nvSpPr>
        <p:spPr bwMode="auto">
          <a:xfrm flipH="1" flipV="1">
            <a:off x="4295775" y="4486275"/>
            <a:ext cx="187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5" tIns="45707" rIns="91415" bIns="4570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solidFill>
                  <a:srgbClr val="FF0000"/>
                </a:solidFill>
              </a:rPr>
              <a:t>0</a:t>
            </a:r>
            <a:endParaRPr lang="en-US" sz="1200"/>
          </a:p>
        </p:txBody>
      </p:sp>
      <p:graphicFrame>
        <p:nvGraphicFramePr>
          <p:cNvPr id="144406" name="Object 12"/>
          <p:cNvGraphicFramePr>
            <a:graphicFrameLocks noChangeAspect="1"/>
          </p:cNvGraphicFramePr>
          <p:nvPr>
            <p:extLst>
              <p:ext uri="{D42A27DB-BD31-4B8C-83A1-F6EECF244321}">
                <p14:modId xmlns:p14="http://schemas.microsoft.com/office/powerpoint/2010/main" val="1285549686"/>
              </p:ext>
            </p:extLst>
          </p:nvPr>
        </p:nvGraphicFramePr>
        <p:xfrm>
          <a:off x="1016000" y="5162550"/>
          <a:ext cx="1892300" cy="317500"/>
        </p:xfrm>
        <a:graphic>
          <a:graphicData uri="http://schemas.openxmlformats.org/presentationml/2006/ole">
            <mc:AlternateContent xmlns:mc="http://schemas.openxmlformats.org/markup-compatibility/2006">
              <mc:Choice xmlns:v="urn:schemas-microsoft-com:vml" Requires="v">
                <p:oleObj spid="_x0000_s430513" name="Equation" r:id="rId26" imgW="1892300" imgH="317500" progId="Equation.3">
                  <p:embed/>
                </p:oleObj>
              </mc:Choice>
              <mc:Fallback>
                <p:oleObj name="Equation" r:id="rId26" imgW="1892300" imgH="317500" progId="Equation.3">
                  <p:embed/>
                  <p:pic>
                    <p:nvPicPr>
                      <p:cNvPr id="0" name=""/>
                      <p:cNvPicPr>
                        <a:picLocks noChangeAspect="1" noChangeArrowheads="1"/>
                      </p:cNvPicPr>
                      <p:nvPr/>
                    </p:nvPicPr>
                    <p:blipFill>
                      <a:blip r:embed="rId27"/>
                      <a:srcRect/>
                      <a:stretch>
                        <a:fillRect/>
                      </a:stretch>
                    </p:blipFill>
                    <p:spPr bwMode="auto">
                      <a:xfrm>
                        <a:off x="1016000" y="5162550"/>
                        <a:ext cx="1892300" cy="31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cxnSp>
        <p:nvCxnSpPr>
          <p:cNvPr id="144407" name="Straight Arrow Connector 57"/>
          <p:cNvCxnSpPr>
            <a:cxnSpLocks noChangeShapeType="1"/>
          </p:cNvCxnSpPr>
          <p:nvPr/>
        </p:nvCxnSpPr>
        <p:spPr bwMode="auto">
          <a:xfrm flipV="1">
            <a:off x="1524000" y="4648200"/>
            <a:ext cx="685800" cy="381000"/>
          </a:xfrm>
          <a:prstGeom prst="straightConnector1">
            <a:avLst/>
          </a:prstGeom>
          <a:noFill/>
          <a:ln w="12700">
            <a:solidFill>
              <a:srgbClr val="FF0000"/>
            </a:solidFill>
            <a:round/>
            <a:headEnd/>
            <a:tailEnd type="arrow" w="med" len="med"/>
          </a:ln>
          <a:extLst>
            <a:ext uri="{909E8E84-426E-40dd-AFC4-6F175D3DCCD1}">
              <a14:hiddenFill xmlns:a14="http://schemas.microsoft.com/office/drawing/2010/main">
                <a:noFill/>
              </a14:hiddenFill>
            </a:ext>
          </a:extLst>
        </p:spPr>
      </p:cxnSp>
      <p:sp>
        <p:nvSpPr>
          <p:cNvPr id="144408" name="TextBox 58"/>
          <p:cNvSpPr txBox="1">
            <a:spLocks noChangeArrowheads="1"/>
          </p:cNvSpPr>
          <p:nvPr/>
        </p:nvSpPr>
        <p:spPr bwMode="auto">
          <a:xfrm flipH="1">
            <a:off x="2133600" y="4495800"/>
            <a:ext cx="187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5" tIns="45707" rIns="91415" bIns="4570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solidFill>
                  <a:srgbClr val="FF0000"/>
                </a:solidFill>
              </a:rPr>
              <a:t>1</a:t>
            </a:r>
            <a:endParaRPr lang="en-US" sz="1200"/>
          </a:p>
        </p:txBody>
      </p:sp>
      <p:sp>
        <p:nvSpPr>
          <p:cNvPr id="144409" name="TextBox 60"/>
          <p:cNvSpPr txBox="1">
            <a:spLocks noChangeArrowheads="1"/>
          </p:cNvSpPr>
          <p:nvPr/>
        </p:nvSpPr>
        <p:spPr bwMode="auto">
          <a:xfrm>
            <a:off x="4343400" y="5791200"/>
            <a:ext cx="1168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solidFill>
                  <a:srgbClr val="FF0000"/>
                </a:solidFill>
              </a:rPr>
              <a:t>Same answer!</a:t>
            </a:r>
          </a:p>
        </p:txBody>
      </p:sp>
      <p:sp>
        <p:nvSpPr>
          <p:cNvPr id="144410" name="Freeform 34"/>
          <p:cNvSpPr>
            <a:spLocks/>
          </p:cNvSpPr>
          <p:nvPr/>
        </p:nvSpPr>
        <p:spPr bwMode="auto">
          <a:xfrm>
            <a:off x="2736850" y="5537200"/>
            <a:ext cx="1657350" cy="400050"/>
          </a:xfrm>
          <a:custGeom>
            <a:avLst/>
            <a:gdLst>
              <a:gd name="T0" fmla="*/ 0 w 1044"/>
              <a:gd name="T1" fmla="*/ 0 h 252"/>
              <a:gd name="T2" fmla="*/ 2147483647 w 1044"/>
              <a:gd name="T3" fmla="*/ 2147483647 h 252"/>
              <a:gd name="T4" fmla="*/ 2147483647 w 1044"/>
              <a:gd name="T5" fmla="*/ 2147483647 h 252"/>
              <a:gd name="T6" fmla="*/ 0 60000 65536"/>
              <a:gd name="T7" fmla="*/ 0 60000 65536"/>
              <a:gd name="T8" fmla="*/ 0 60000 65536"/>
              <a:gd name="T9" fmla="*/ 0 w 1044"/>
              <a:gd name="T10" fmla="*/ 0 h 252"/>
              <a:gd name="T11" fmla="*/ 1044 w 1044"/>
              <a:gd name="T12" fmla="*/ 252 h 252"/>
            </a:gdLst>
            <a:ahLst/>
            <a:cxnLst>
              <a:cxn ang="T6">
                <a:pos x="T0" y="T1"/>
              </a:cxn>
              <a:cxn ang="T7">
                <a:pos x="T2" y="T3"/>
              </a:cxn>
              <a:cxn ang="T8">
                <a:pos x="T4" y="T5"/>
              </a:cxn>
            </a:cxnLst>
            <a:rect l="T9" t="T10" r="T11" b="T12"/>
            <a:pathLst>
              <a:path w="1044" h="252">
                <a:moveTo>
                  <a:pt x="0" y="0"/>
                </a:moveTo>
                <a:cubicBezTo>
                  <a:pt x="127" y="77"/>
                  <a:pt x="254" y="154"/>
                  <a:pt x="428" y="196"/>
                </a:cubicBezTo>
                <a:cubicBezTo>
                  <a:pt x="602" y="238"/>
                  <a:pt x="823" y="245"/>
                  <a:pt x="1044" y="252"/>
                </a:cubicBezTo>
              </a:path>
            </a:pathLst>
          </a:custGeom>
          <a:noFill/>
          <a:ln w="9525">
            <a:solidFill>
              <a:srgbClr val="FF0000"/>
            </a:solidFill>
            <a:round/>
            <a:headEnd type="arrow" w="med" len="med"/>
            <a:tailEnd/>
          </a:ln>
          <a:extLst>
            <a:ext uri="{909E8E84-426E-40dd-AFC4-6F175D3DCCD1}">
              <a14:hiddenFill xmlns:a14="http://schemas.microsoft.com/office/drawing/2010/main">
                <a:solidFill>
                  <a:srgbClr val="FFFFFF"/>
                </a:solidFill>
              </a14:hiddenFill>
            </a:ext>
          </a:extLst>
        </p:spPr>
        <p:txBody>
          <a:bodyPr wrap="none" lIns="91415" tIns="45707" rIns="91415" bIns="45707" anchor="ctr"/>
          <a:lstStyle/>
          <a:p>
            <a:endParaRPr lang="en-US"/>
          </a:p>
        </p:txBody>
      </p:sp>
      <p:sp>
        <p:nvSpPr>
          <p:cNvPr id="144411" name="Freeform 35"/>
          <p:cNvSpPr>
            <a:spLocks/>
          </p:cNvSpPr>
          <p:nvPr/>
        </p:nvSpPr>
        <p:spPr bwMode="auto">
          <a:xfrm>
            <a:off x="5454650" y="4889500"/>
            <a:ext cx="608013" cy="1035050"/>
          </a:xfrm>
          <a:custGeom>
            <a:avLst/>
            <a:gdLst>
              <a:gd name="T0" fmla="*/ 2147483647 w 383"/>
              <a:gd name="T1" fmla="*/ 0 h 652"/>
              <a:gd name="T2" fmla="*/ 2147483647 w 383"/>
              <a:gd name="T3" fmla="*/ 2147483647 h 652"/>
              <a:gd name="T4" fmla="*/ 2147483647 w 383"/>
              <a:gd name="T5" fmla="*/ 2147483647 h 652"/>
              <a:gd name="T6" fmla="*/ 0 w 383"/>
              <a:gd name="T7" fmla="*/ 2147483647 h 652"/>
              <a:gd name="T8" fmla="*/ 0 60000 65536"/>
              <a:gd name="T9" fmla="*/ 0 60000 65536"/>
              <a:gd name="T10" fmla="*/ 0 60000 65536"/>
              <a:gd name="T11" fmla="*/ 0 60000 65536"/>
              <a:gd name="T12" fmla="*/ 0 w 383"/>
              <a:gd name="T13" fmla="*/ 0 h 652"/>
              <a:gd name="T14" fmla="*/ 383 w 383"/>
              <a:gd name="T15" fmla="*/ 652 h 652"/>
            </a:gdLst>
            <a:ahLst/>
            <a:cxnLst>
              <a:cxn ang="T8">
                <a:pos x="T0" y="T1"/>
              </a:cxn>
              <a:cxn ang="T9">
                <a:pos x="T2" y="T3"/>
              </a:cxn>
              <a:cxn ang="T10">
                <a:pos x="T4" y="T5"/>
              </a:cxn>
              <a:cxn ang="T11">
                <a:pos x="T6" y="T7"/>
              </a:cxn>
            </a:cxnLst>
            <a:rect l="T12" t="T13" r="T14" b="T15"/>
            <a:pathLst>
              <a:path w="383" h="652">
                <a:moveTo>
                  <a:pt x="264" y="0"/>
                </a:moveTo>
                <a:cubicBezTo>
                  <a:pt x="320" y="118"/>
                  <a:pt x="377" y="236"/>
                  <a:pt x="380" y="328"/>
                </a:cubicBezTo>
                <a:cubicBezTo>
                  <a:pt x="383" y="420"/>
                  <a:pt x="347" y="498"/>
                  <a:pt x="284" y="552"/>
                </a:cubicBezTo>
                <a:cubicBezTo>
                  <a:pt x="221" y="606"/>
                  <a:pt x="110" y="629"/>
                  <a:pt x="0" y="652"/>
                </a:cubicBezTo>
              </a:path>
            </a:pathLst>
          </a:custGeom>
          <a:noFill/>
          <a:ln w="9525">
            <a:solidFill>
              <a:srgbClr val="FF0000"/>
            </a:solidFill>
            <a:round/>
            <a:headEnd type="arrow" w="med" len="med"/>
            <a:tailEnd/>
          </a:ln>
          <a:extLst>
            <a:ext uri="{909E8E84-426E-40dd-AFC4-6F175D3DCCD1}">
              <a14:hiddenFill xmlns:a14="http://schemas.microsoft.com/office/drawing/2010/main">
                <a:solidFill>
                  <a:srgbClr val="FFFFFF"/>
                </a:solidFill>
              </a14:hiddenFill>
            </a:ext>
          </a:extLst>
        </p:spPr>
        <p:txBody>
          <a:bodyPr wrap="none" lIns="91415" tIns="45707" rIns="91415" bIns="45707" anchor="ctr"/>
          <a:lstStyle/>
          <a:p>
            <a:endParaRPr lang="en-US"/>
          </a:p>
        </p:txBody>
      </p:sp>
      <p:sp>
        <p:nvSpPr>
          <p:cNvPr id="144412" name="Rectangle 36"/>
          <p:cNvSpPr>
            <a:spLocks noChangeArrowheads="1"/>
          </p:cNvSpPr>
          <p:nvPr/>
        </p:nvSpPr>
        <p:spPr bwMode="auto">
          <a:xfrm>
            <a:off x="5191125" y="498475"/>
            <a:ext cx="18573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5" tIns="45707" rIns="91415" bIns="45707">
            <a:spAutoFit/>
          </a:bodyPr>
          <a:lstStyle/>
          <a:p>
            <a:pPr eaLnBrk="0" hangingPunct="0"/>
            <a:endParaRPr lang="en-US"/>
          </a:p>
        </p:txBody>
      </p:sp>
      <p:sp>
        <p:nvSpPr>
          <p:cNvPr id="144413" name="TextBox 60"/>
          <p:cNvSpPr txBox="1">
            <a:spLocks noChangeArrowheads="1"/>
          </p:cNvSpPr>
          <p:nvPr/>
        </p:nvSpPr>
        <p:spPr bwMode="auto">
          <a:xfrm>
            <a:off x="5181600" y="685800"/>
            <a:ext cx="34496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u="sng"/>
              <a:t>TAS derivation from ICAO EDR standard (2006)</a:t>
            </a:r>
          </a:p>
        </p:txBody>
      </p:sp>
      <p:sp>
        <p:nvSpPr>
          <p:cNvPr id="144414" name="TextBox 60"/>
          <p:cNvSpPr txBox="1">
            <a:spLocks noChangeArrowheads="1"/>
          </p:cNvSpPr>
          <p:nvPr/>
        </p:nvSpPr>
        <p:spPr bwMode="auto">
          <a:xfrm>
            <a:off x="914400" y="3200400"/>
            <a:ext cx="21224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u="sng"/>
              <a:t>TAS small angle assumption</a:t>
            </a:r>
          </a:p>
        </p:txBody>
      </p:sp>
      <p:pic>
        <p:nvPicPr>
          <p:cNvPr id="144415" name="Picture 7"/>
          <p:cNvPicPr>
            <a:picLocks noChangeAspect="1" noChangeArrowheads="1"/>
          </p:cNvPicPr>
          <p:nvPr/>
        </p:nvPicPr>
        <p:blipFill>
          <a:blip r:embed="rId28">
            <a:extLst>
              <a:ext uri="{28A0092B-C50C-407E-A947-70E740481C1C}">
                <a14:useLocalDpi xmlns:a14="http://schemas.microsoft.com/office/drawing/2010/main" val="0"/>
              </a:ext>
            </a:extLst>
          </a:blip>
          <a:srcRect t="18750" b="75000"/>
          <a:stretch>
            <a:fillRect/>
          </a:stretch>
        </p:blipFill>
        <p:spPr bwMode="auto">
          <a:xfrm>
            <a:off x="0" y="66294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16" name="Picture 3"/>
          <p:cNvPicPr>
            <a:picLocks noChangeAspect="1" noChangeArrowheads="1"/>
          </p:cNvPicPr>
          <p:nvPr/>
        </p:nvPicPr>
        <p:blipFill>
          <a:blip r:embed="rId28">
            <a:extLst>
              <a:ext uri="{28A0092B-C50C-407E-A947-70E740481C1C}">
                <a14:useLocalDpi xmlns:a14="http://schemas.microsoft.com/office/drawing/2010/main" val="0"/>
              </a:ext>
            </a:extLst>
          </a:blip>
          <a:srcRect b="75000"/>
          <a:stretch>
            <a:fillRect/>
          </a:stretch>
        </p:blipFill>
        <p:spPr bwMode="auto">
          <a:xfrm>
            <a:off x="0" y="0"/>
            <a:ext cx="91440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39" descr="Picture 1.png"/>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550564" y="412750"/>
            <a:ext cx="3653136"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518877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tailEnd type="arrow"/>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8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18721</TotalTime>
  <Words>5449</Words>
  <Application>Microsoft Macintosh PowerPoint</Application>
  <PresentationFormat>On-screen Show (4:3)</PresentationFormat>
  <Paragraphs>859</Paragraphs>
  <Slides>102</Slides>
  <Notes>65</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102</vt:i4>
      </vt:variant>
    </vt:vector>
  </HeadingPairs>
  <TitlesOfParts>
    <vt:vector size="105" baseType="lpstr">
      <vt:lpstr>Default Design</vt:lpstr>
      <vt:lpstr>Document</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July 23, 2005 Null Case</vt:lpstr>
      <vt:lpstr>PowerPoint Presentation</vt:lpstr>
      <vt:lpstr>PowerPoint Presentation</vt:lpstr>
      <vt:lpstr>PowerPoint Presentation</vt:lpstr>
      <vt:lpstr>Raleigh Tornado Outbreak April 16th 2011</vt:lpstr>
      <vt:lpstr>PowerPoint Presentation</vt:lpstr>
      <vt:lpstr>PowerPoint Presentation</vt:lpstr>
      <vt:lpstr>PowerPoint Presentation</vt:lpstr>
      <vt:lpstr>PowerPoint Presentation</vt:lpstr>
      <vt:lpstr>PowerPoint Presentation</vt:lpstr>
      <vt:lpstr>PowerPoint Presentation</vt:lpstr>
      <vt:lpstr>TAMDAR EDR vs. UW King Air Reference Data Good Correlation (0.912) - Spectrum has -5/3 Slope.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RTFDDA Data QC Scheme Key: use Nowcasts as references</vt:lpstr>
      <vt:lpstr>Design of the Data QC Scheme  (Obs – Model) Contains the Error Info</vt:lpstr>
      <vt:lpstr>RTFDDA Data QC Scheme Formulations</vt:lpstr>
      <vt:lpstr>Analysis of the Data QC Scheme </vt:lpstr>
      <vt:lpstr>Tune the QC Scaling Factor x   Grade QC flag: 0 – 1 using |Obs – Model| </vt:lpstr>
      <vt:lpstr>Considerations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Hardware Review</vt:lpstr>
      <vt:lpstr>PowerPoint Presentation</vt:lpstr>
      <vt:lpstr>AirDat RTFDDA-WRF</vt:lpstr>
      <vt:lpstr>Next-Generation Forecast Models</vt:lpstr>
      <vt:lpstr>PowerPoint Presentation</vt:lpstr>
      <vt:lpstr>PowerPoint Presentation</vt:lpstr>
      <vt:lpstr>PowerPoint Presentation</vt:lpstr>
      <vt:lpstr>PowerPoint Presentation</vt:lpstr>
      <vt:lpstr>TAMDAR AERIBAGO Validation Experiment (TAVE) - Memphis Wayne Feltz, Erik Olson, John Short, Sarah Bedka, Kristopher Bedka, Tim Wagner, and Scott Cultice University of Wisconsin - Madison SSEC/CIMSS</vt:lpstr>
      <vt:lpstr>PowerPoint Presentation</vt:lpstr>
      <vt:lpstr>Kalman Filter Bias Correction</vt:lpstr>
      <vt:lpstr>PowerPoint Presentation</vt:lpstr>
      <vt:lpstr>PowerPoint Presentation</vt:lpstr>
      <vt:lpstr>PowerPoint Presentation</vt:lpstr>
      <vt:lpstr>PowerPoint Presentation</vt:lpstr>
      <vt:lpstr>PowerPoint Presentation</vt:lpstr>
    </vt:vector>
  </TitlesOfParts>
  <Company>airdat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Neil Jacobs</cp:lastModifiedBy>
  <cp:revision>1325</cp:revision>
  <dcterms:created xsi:type="dcterms:W3CDTF">2010-10-13T02:37:59Z</dcterms:created>
  <dcterms:modified xsi:type="dcterms:W3CDTF">2011-08-23T15:38:10Z</dcterms:modified>
</cp:coreProperties>
</file>