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commentAuthors.xml" ContentType="application/vnd.openxmlformats-officedocument.presentationml.commentAuthors+xml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comments/comment1.xml" ContentType="application/vnd.openxmlformats-officedocument.presentationml.comments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58" r:id="rId1"/>
  </p:sldMasterIdLst>
  <p:notesMasterIdLst>
    <p:notesMasterId r:id="rId81"/>
  </p:notesMasterIdLst>
  <p:handoutMasterIdLst>
    <p:handoutMasterId r:id="rId82"/>
  </p:handoutMasterIdLst>
  <p:sldIdLst>
    <p:sldId id="498" r:id="rId2"/>
    <p:sldId id="662" r:id="rId3"/>
    <p:sldId id="685" r:id="rId4"/>
    <p:sldId id="487" r:id="rId5"/>
    <p:sldId id="419" r:id="rId6"/>
    <p:sldId id="534" r:id="rId7"/>
    <p:sldId id="583" r:id="rId8"/>
    <p:sldId id="578" r:id="rId9"/>
    <p:sldId id="579" r:id="rId10"/>
    <p:sldId id="535" r:id="rId11"/>
    <p:sldId id="538" r:id="rId12"/>
    <p:sldId id="594" r:id="rId13"/>
    <p:sldId id="595" r:id="rId14"/>
    <p:sldId id="539" r:id="rId15"/>
    <p:sldId id="482" r:id="rId16"/>
    <p:sldId id="596" r:id="rId17"/>
    <p:sldId id="517" r:id="rId18"/>
    <p:sldId id="494" r:id="rId19"/>
    <p:sldId id="395" r:id="rId20"/>
    <p:sldId id="518" r:id="rId21"/>
    <p:sldId id="523" r:id="rId22"/>
    <p:sldId id="540" r:id="rId23"/>
    <p:sldId id="574" r:id="rId24"/>
    <p:sldId id="610" r:id="rId25"/>
    <p:sldId id="696" r:id="rId26"/>
    <p:sldId id="611" r:id="rId27"/>
    <p:sldId id="612" r:id="rId28"/>
    <p:sldId id="613" r:id="rId29"/>
    <p:sldId id="614" r:id="rId30"/>
    <p:sldId id="657" r:id="rId31"/>
    <p:sldId id="688" r:id="rId32"/>
    <p:sldId id="698" r:id="rId33"/>
    <p:sldId id="627" r:id="rId34"/>
    <p:sldId id="628" r:id="rId35"/>
    <p:sldId id="689" r:id="rId36"/>
    <p:sldId id="690" r:id="rId37"/>
    <p:sldId id="694" r:id="rId38"/>
    <p:sldId id="691" r:id="rId39"/>
    <p:sldId id="692" r:id="rId40"/>
    <p:sldId id="656" r:id="rId41"/>
    <p:sldId id="649" r:id="rId42"/>
    <p:sldId id="650" r:id="rId43"/>
    <p:sldId id="651" r:id="rId44"/>
    <p:sldId id="652" r:id="rId45"/>
    <p:sldId id="653" r:id="rId46"/>
    <p:sldId id="654" r:id="rId47"/>
    <p:sldId id="658" r:id="rId48"/>
    <p:sldId id="660" r:id="rId49"/>
    <p:sldId id="655" r:id="rId50"/>
    <p:sldId id="661" r:id="rId51"/>
    <p:sldId id="636" r:id="rId52"/>
    <p:sldId id="642" r:id="rId53"/>
    <p:sldId id="643" r:id="rId54"/>
    <p:sldId id="644" r:id="rId55"/>
    <p:sldId id="663" r:id="rId56"/>
    <p:sldId id="664" r:id="rId57"/>
    <p:sldId id="665" r:id="rId58"/>
    <p:sldId id="666" r:id="rId59"/>
    <p:sldId id="667" r:id="rId60"/>
    <p:sldId id="668" r:id="rId61"/>
    <p:sldId id="669" r:id="rId62"/>
    <p:sldId id="670" r:id="rId63"/>
    <p:sldId id="671" r:id="rId64"/>
    <p:sldId id="672" r:id="rId65"/>
    <p:sldId id="673" r:id="rId66"/>
    <p:sldId id="674" r:id="rId67"/>
    <p:sldId id="675" r:id="rId68"/>
    <p:sldId id="676" r:id="rId69"/>
    <p:sldId id="677" r:id="rId70"/>
    <p:sldId id="678" r:id="rId71"/>
    <p:sldId id="679" r:id="rId72"/>
    <p:sldId id="680" r:id="rId73"/>
    <p:sldId id="681" r:id="rId74"/>
    <p:sldId id="682" r:id="rId75"/>
    <p:sldId id="687" r:id="rId76"/>
    <p:sldId id="683" r:id="rId77"/>
    <p:sldId id="684" r:id="rId78"/>
    <p:sldId id="638" r:id="rId79"/>
    <p:sldId id="697" r:id="rId80"/>
  </p:sldIdLst>
  <p:sldSz cx="9144000" cy="6858000" type="screen4x3"/>
  <p:notesSz cx="6718300" cy="98679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mo4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C24B3"/>
    <a:srgbClr val="CC0066"/>
    <a:srgbClr val="0F3692"/>
    <a:srgbClr val="3333FF"/>
    <a:srgbClr val="7C8BD6"/>
    <a:srgbClr val="C17DAA"/>
    <a:srgbClr val="B2B2B2"/>
    <a:srgbClr val="33CC33"/>
    <a:srgbClr val="FFFF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4700" autoAdjust="0"/>
    <p:restoredTop sz="94660" autoAdjust="0"/>
  </p:normalViewPr>
  <p:slideViewPr>
    <p:cSldViewPr>
      <p:cViewPr varScale="1">
        <p:scale>
          <a:sx n="109" d="100"/>
          <a:sy n="109" d="100"/>
        </p:scale>
        <p:origin x="-2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5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85" Type="http://schemas.openxmlformats.org/officeDocument/2006/relationships/presProps" Target="presProps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8" Type="http://schemas.openxmlformats.org/officeDocument/2006/relationships/tableStyles" Target="tableStyles.xml"/><Relationship Id="rId87" Type="http://schemas.openxmlformats.org/officeDocument/2006/relationships/theme" Target="theme/theme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82" Type="http://schemas.openxmlformats.org/officeDocument/2006/relationships/handoutMaster" Target="handoutMasters/handoutMaster1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slide" Target="slides/slide7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slide" Target="slides/slide75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86" Type="http://schemas.openxmlformats.org/officeDocument/2006/relationships/viewProps" Target="viewProps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commentAuthors" Target="commentAuthor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83" Type="http://schemas.openxmlformats.org/officeDocument/2006/relationships/printerSettings" Target="printerSettings/printerSettings1.bin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slide" Target="slides/slide77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0" dt="2009-09-25T09:19:13.164" idx="3">
    <p:pos x="10" y="10"/>
    <p:text>First note agreement of fronts - good - occlusions appear as warm fronts commonly - manual fronts smoother - a few areas of discrepancy.
Then note agreement of cyclonic features - again good - frontal waves and barotropic lows have counterparts - some manual frontal waves appear as objective diminutive waves whilst many diminutive waves not represented - both due to lack of prior recognition of diminutive waves by forecasters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263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t" anchorCtr="0" compatLnSpc="1">
            <a:prstTxWarp prst="textNoShape">
              <a:avLst/>
            </a:prstTxWarp>
          </a:bodyPr>
          <a:lstStyle>
            <a:lvl1pPr defTabSz="918751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7037" y="0"/>
            <a:ext cx="2911263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t" anchorCtr="0" compatLnSpc="1">
            <a:prstTxWarp prst="textNoShape">
              <a:avLst/>
            </a:prstTxWarp>
          </a:bodyPr>
          <a:lstStyle>
            <a:lvl1pPr algn="r" defTabSz="918751">
              <a:defRPr sz="1200" smtClean="0"/>
            </a:lvl1pPr>
          </a:lstStyle>
          <a:p>
            <a:pPr>
              <a:defRPr/>
            </a:pPr>
            <a:fld id="{BA64F01B-BD0F-48AC-853D-8BB7FFDFF31E}" type="datetime1">
              <a:rPr lang="en-GB"/>
              <a:pPr>
                <a:defRPr/>
              </a:pPr>
              <a:t>3/23/11</a:t>
            </a:fld>
            <a:endParaRPr lang="en-GB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505"/>
            <a:ext cx="2911263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b" anchorCtr="0" compatLnSpc="1">
            <a:prstTxWarp prst="textNoShape">
              <a:avLst/>
            </a:prstTxWarp>
          </a:bodyPr>
          <a:lstStyle>
            <a:lvl1pPr defTabSz="918751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7037" y="9374505"/>
            <a:ext cx="2911263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b" anchorCtr="0" compatLnSpc="1">
            <a:prstTxWarp prst="textNoShape">
              <a:avLst/>
            </a:prstTxWarp>
          </a:bodyPr>
          <a:lstStyle>
            <a:lvl1pPr algn="r" defTabSz="918751">
              <a:defRPr sz="1200" smtClean="0"/>
            </a:lvl1pPr>
          </a:lstStyle>
          <a:p>
            <a:pPr>
              <a:defRPr/>
            </a:pPr>
            <a:fld id="{2C21CB81-0601-48E8-9C59-6E299CA2C9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4374" cy="46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t" anchorCtr="0" compatLnSpc="1">
            <a:prstTxWarp prst="textNoShape">
              <a:avLst/>
            </a:prstTxWarp>
          </a:bodyPr>
          <a:lstStyle>
            <a:lvl1pPr defTabSz="918751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1919" y="1"/>
            <a:ext cx="2911263" cy="46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t" anchorCtr="0" compatLnSpc="1">
            <a:prstTxWarp prst="textNoShape">
              <a:avLst/>
            </a:prstTxWarp>
          </a:bodyPr>
          <a:lstStyle>
            <a:lvl1pPr algn="r" defTabSz="918751">
              <a:defRPr sz="1200" smtClean="0"/>
            </a:lvl1pPr>
          </a:lstStyle>
          <a:p>
            <a:pPr>
              <a:defRPr/>
            </a:pPr>
            <a:fld id="{D21FE80B-67B5-4727-A82E-55EBD7490D03}" type="datetime1">
              <a:rPr lang="en-GB"/>
              <a:pPr>
                <a:defRPr/>
              </a:pPr>
              <a:t>3/23/11</a:t>
            </a:fld>
            <a:endParaRPr lang="en-GB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65175"/>
            <a:ext cx="4900613" cy="3676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46" y="4673021"/>
            <a:ext cx="4906537" cy="444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44459"/>
            <a:ext cx="2914374" cy="53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b" anchorCtr="0" compatLnSpc="1">
            <a:prstTxWarp prst="textNoShape">
              <a:avLst/>
            </a:prstTxWarp>
          </a:bodyPr>
          <a:lstStyle>
            <a:lvl1pPr defTabSz="918751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1919" y="9344459"/>
            <a:ext cx="2911263" cy="53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b" anchorCtr="0" compatLnSpc="1">
            <a:prstTxWarp prst="textNoShape">
              <a:avLst/>
            </a:prstTxWarp>
          </a:bodyPr>
          <a:lstStyle>
            <a:lvl1pPr algn="r" defTabSz="918751">
              <a:defRPr sz="1200" smtClean="0"/>
            </a:lvl1pPr>
          </a:lstStyle>
          <a:p>
            <a:pPr>
              <a:defRPr/>
            </a:pPr>
            <a:fld id="{5548240B-95C0-400B-8CDF-7E3408253F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947FB40-DB1B-4858-816A-D557CEAE2CA1}" type="datetime1">
              <a:rPr lang="en-GB"/>
              <a:pPr/>
              <a:t>3/23/11</a:t>
            </a:fld>
            <a:endParaRPr lang="en-GB"/>
          </a:p>
        </p:txBody>
      </p:sp>
      <p:sp>
        <p:nvSpPr>
          <p:cNvPr id="983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122D2D-0481-4E2B-8D06-29E4FEC2D941}" type="slidenum">
              <a:rPr lang="en-GB"/>
              <a:pPr/>
              <a:t>6</a:t>
            </a:fld>
            <a:endParaRPr lang="en-GB"/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03B0ED8-F9F3-4095-9E7C-3E6C4EA9DEAF}" type="datetime1">
              <a:rPr lang="en-GB"/>
              <a:pPr/>
              <a:t>3/23/11</a:t>
            </a:fld>
            <a:endParaRPr lang="en-GB"/>
          </a:p>
        </p:txBody>
      </p:sp>
      <p:sp>
        <p:nvSpPr>
          <p:cNvPr id="993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FC6C7-C45B-4DFD-9BE0-787E9C0C485F}" type="slidenum">
              <a:rPr lang="en-GB"/>
              <a:pPr/>
              <a:t>15</a:t>
            </a:fld>
            <a:endParaRPr lang="en-GB"/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65175"/>
            <a:ext cx="4900612" cy="3676650"/>
          </a:xfrm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46" y="4671439"/>
            <a:ext cx="4906537" cy="444371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862E862-8BF1-4362-ADFE-08C3BF9252D6}" type="datetime1">
              <a:rPr lang="en-GB"/>
              <a:pPr/>
              <a:t>3/23/11</a:t>
            </a:fld>
            <a:endParaRPr lang="en-GB"/>
          </a:p>
        </p:txBody>
      </p:sp>
      <p:sp>
        <p:nvSpPr>
          <p:cNvPr id="1013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05E613-5572-4687-8DAD-19DC8D0C58E8}" type="slidenum">
              <a:rPr lang="en-GB"/>
              <a:pPr/>
              <a:t>21</a:t>
            </a:fld>
            <a:endParaRPr lang="en-GB"/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65175"/>
            <a:ext cx="4900612" cy="3676650"/>
          </a:xfrm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46" y="4671439"/>
            <a:ext cx="4906537" cy="444371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05239" y="0"/>
            <a:ext cx="2911475" cy="493714"/>
          </a:xfrm>
          <a:prstGeom prst="rect">
            <a:avLst/>
          </a:prstGeom>
          <a:noFill/>
        </p:spPr>
        <p:txBody>
          <a:bodyPr/>
          <a:lstStyle/>
          <a:p>
            <a:fld id="{933FB47F-1434-402E-AFC3-6D295766F859}" type="datetime1">
              <a:rPr lang="en-GB" smtClean="0"/>
              <a:pPr/>
              <a:t>3/23/11</a:t>
            </a:fld>
            <a:endParaRPr lang="en-GB" smtClean="0"/>
          </a:p>
        </p:txBody>
      </p:sp>
      <p:sp>
        <p:nvSpPr>
          <p:cNvPr id="5222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239" y="9372600"/>
            <a:ext cx="2911475" cy="493714"/>
          </a:xfrm>
          <a:prstGeom prst="rect">
            <a:avLst/>
          </a:prstGeom>
          <a:noFill/>
        </p:spPr>
        <p:txBody>
          <a:bodyPr/>
          <a:lstStyle/>
          <a:p>
            <a:fld id="{ADB3DABD-974C-4720-B37D-F505F712C4F4}" type="slidenum">
              <a:rPr lang="en-GB" smtClean="0"/>
              <a:pPr/>
              <a:t>75</a:t>
            </a:fld>
            <a:endParaRPr lang="en-GB" smtClean="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38188"/>
            <a:ext cx="4933950" cy="3700462"/>
          </a:xfrm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7253"/>
            <a:ext cx="5374640" cy="444055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0663" y="304800"/>
            <a:ext cx="2036762" cy="5845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1063" cy="5845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15" y="114300"/>
            <a:ext cx="8563708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015" y="1143000"/>
            <a:ext cx="422030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143000"/>
            <a:ext cx="422030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695700"/>
            <a:ext cx="422030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979863" cy="493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9463" y="1219200"/>
            <a:ext cx="3979862" cy="493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3713" y="304800"/>
            <a:ext cx="8113712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112125" cy="4930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sp>
        <p:nvSpPr>
          <p:cNvPr id="484356" name="AutoShape 4"/>
          <p:cNvSpPr>
            <a:spLocks noChangeArrowheads="1"/>
          </p:cNvSpPr>
          <p:nvPr/>
        </p:nvSpPr>
        <p:spPr bwMode="auto">
          <a:xfrm>
            <a:off x="468313" y="6356350"/>
            <a:ext cx="5688012" cy="282575"/>
          </a:xfrm>
          <a:prstGeom prst="parallelogram">
            <a:avLst>
              <a:gd name="adj" fmla="val 48739"/>
            </a:avLst>
          </a:prstGeom>
          <a:solidFill>
            <a:srgbClr val="0F369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3333FF"/>
              </a:solidFill>
            </a:endParaRPr>
          </a:p>
        </p:txBody>
      </p:sp>
      <p:sp>
        <p:nvSpPr>
          <p:cNvPr id="484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380163"/>
            <a:ext cx="55451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484358" name="Rectangle 6"/>
          <p:cNvSpPr>
            <a:spLocks noChangeArrowheads="1"/>
          </p:cNvSpPr>
          <p:nvPr/>
        </p:nvSpPr>
        <p:spPr bwMode="auto">
          <a:xfrm>
            <a:off x="5364163" y="5373688"/>
            <a:ext cx="7921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1200" b="1">
                <a:solidFill>
                  <a:schemeClr val="bg1"/>
                </a:solidFill>
                <a:latin typeface="Arial" charset="0"/>
              </a:rPr>
              <a:t>Slide </a:t>
            </a:r>
            <a:fld id="{C708D8BB-03E8-403F-9F72-6A63DCA6811B}" type="slidenum">
              <a:rPr lang="en-GB" sz="1200" b="1">
                <a:solidFill>
                  <a:schemeClr val="bg1"/>
                </a:solidFill>
                <a:latin typeface="Arial" charset="0"/>
              </a:rPr>
              <a:pPr>
                <a:defRPr/>
              </a:pPr>
              <a:t>‹#›</a:t>
            </a:fld>
            <a:endParaRPr lang="en-GB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175" name="Picture 7" descr="ECMWF_new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43663" y="6310313"/>
            <a:ext cx="208438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74" r:id="rId3"/>
    <p:sldLayoutId id="2147483675" r:id="rId4"/>
    <p:sldLayoutId id="2147483682" r:id="rId5"/>
    <p:sldLayoutId id="2147483683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2pPr>
      <a:lvl3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3pPr>
      <a:lvl4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4pPr>
      <a:lvl5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5pPr>
      <a:lvl6pPr marL="457200"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6pPr>
      <a:lvl7pPr marL="914400"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7pPr>
      <a:lvl8pPr marL="1371600"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8pPr>
      <a:lvl9pPr marL="1828800"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9pPr>
    </p:titleStyle>
    <p:bodyStyle>
      <a:lvl1pPr marL="290513" indent="-290513" algn="l" defTabSz="762000" rtl="0" eaLnBrk="0" fontAlgn="base" hangingPunct="0">
        <a:lnSpc>
          <a:spcPts val="2500"/>
        </a:lnSpc>
        <a:spcBef>
          <a:spcPct val="0"/>
        </a:spcBef>
        <a:spcAft>
          <a:spcPts val="1000"/>
        </a:spcAft>
        <a:buClr>
          <a:schemeClr val="hlink"/>
        </a:buClr>
        <a:buSzPct val="100000"/>
        <a:buFont typeface="Wingdings" pitchFamily="2" charset="2"/>
        <a:buChar char="l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766763" indent="-285750" algn="l" defTabSz="7620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-"/>
        <a:defRPr b="1">
          <a:solidFill>
            <a:schemeClr val="tx1"/>
          </a:solidFill>
          <a:latin typeface="+mn-lt"/>
        </a:defRPr>
      </a:lvl2pPr>
      <a:lvl3pPr marL="1300163" indent="-3429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§"/>
        <a:defRPr b="1">
          <a:solidFill>
            <a:schemeClr val="tx1"/>
          </a:solidFill>
          <a:latin typeface="+mn-lt"/>
        </a:defRPr>
      </a:lvl3pPr>
      <a:lvl4pPr marL="17192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4pPr>
      <a:lvl5pPr marL="21383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5pPr>
      <a:lvl6pPr marL="25955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6pPr>
      <a:lvl7pPr marL="30527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7pPr>
      <a:lvl8pPr marL="35099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8pPr>
      <a:lvl9pPr marL="39671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.bin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3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Relationship Id="rId3" Type="http://schemas.openxmlformats.org/officeDocument/2006/relationships/image" Target="../media/image25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3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4" Type="http://schemas.openxmlformats.org/officeDocument/2006/relationships/image" Target="../media/image5.jpeg"/><Relationship Id="rId10" Type="http://schemas.openxmlformats.org/officeDocument/2006/relationships/image" Target="../media/image11.jpeg"/><Relationship Id="rId5" Type="http://schemas.openxmlformats.org/officeDocument/2006/relationships/image" Target="../media/image6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9" Type="http://schemas.openxmlformats.org/officeDocument/2006/relationships/image" Target="../media/image10.jpeg"/><Relationship Id="rId3" Type="http://schemas.openxmlformats.org/officeDocument/2006/relationships/image" Target="../media/image4.jpeg"/><Relationship Id="rId6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3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1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Relationship Id="rId3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1.wmf"/><Relationship Id="rId5" Type="http://schemas.openxmlformats.org/officeDocument/2006/relationships/image" Target="../media/image63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64.gi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0808"/>
            <a:ext cx="9144000" cy="3240360"/>
          </a:xfrm>
        </p:spPr>
        <p:txBody>
          <a:bodyPr/>
          <a:lstStyle/>
          <a:p>
            <a:pPr algn="ctr"/>
            <a:r>
              <a:rPr lang="en-GB" sz="2400" dirty="0" smtClean="0"/>
              <a:t>Tailoring </a:t>
            </a:r>
            <a:r>
              <a:rPr lang="en-GB" sz="2400" dirty="0" smtClean="0"/>
              <a:t>ensemble output to meet forecasters' needs - some highlights from the Met Office and </a:t>
            </a:r>
            <a:r>
              <a:rPr lang="en-GB" sz="2400" dirty="0" smtClean="0"/>
              <a:t>ECMWF</a:t>
            </a:r>
            <a:br>
              <a:rPr lang="en-GB" sz="24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Tim Hewson </a:t>
            </a:r>
            <a:br>
              <a:rPr lang="en-GB" sz="2400" dirty="0" smtClean="0"/>
            </a:br>
            <a:r>
              <a:rPr lang="en-GB" sz="1800" dirty="0" smtClean="0"/>
              <a:t>(ECMWF and UK Met Office)</a:t>
            </a:r>
          </a:p>
        </p:txBody>
      </p:sp>
      <p:pic>
        <p:nvPicPr>
          <p:cNvPr id="16385" name="Picture 1" descr="H:\Conferences\CW2011\NCEPtalk\MetOffice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0806" y="117405"/>
            <a:ext cx="2160240" cy="504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66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8112125" cy="396081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000" dirty="0" smtClean="0"/>
              <a:t>Code now exists to identify many feature types. This was originally developed at the Met Office, and applied to the MOGREPS ensemble there, providing real-time products for forecasters.</a:t>
            </a:r>
          </a:p>
          <a:p>
            <a:pPr>
              <a:spcAft>
                <a:spcPts val="600"/>
              </a:spcAft>
            </a:pPr>
            <a:endParaRPr lang="en-GB" sz="2000" dirty="0" smtClean="0"/>
          </a:p>
          <a:p>
            <a:pPr>
              <a:spcAft>
                <a:spcPts val="600"/>
              </a:spcAft>
            </a:pPr>
            <a:r>
              <a:rPr lang="en-GB" sz="2000" dirty="0" smtClean="0"/>
              <a:t>The code has now been ported to ECMWF, further developed, and applied to the ECMWF ensemble. Web-based products have been available in real-time since late December 2010.</a:t>
            </a:r>
          </a:p>
          <a:p>
            <a:pPr>
              <a:spcAft>
                <a:spcPts val="600"/>
              </a:spcAft>
            </a:pPr>
            <a:endParaRPr lang="en-GB" sz="2000" dirty="0" smtClean="0"/>
          </a:p>
          <a:p>
            <a:pPr>
              <a:spcAft>
                <a:spcPts val="600"/>
              </a:spcAft>
            </a:pPr>
            <a:r>
              <a:rPr lang="en-GB" sz="2000" dirty="0" smtClean="0"/>
              <a:t>Essentially there are 3 stages in the cyclone tracking. First we identify fronts (as many cyclones lie on these) [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1.2</a:t>
            </a:r>
            <a:r>
              <a:rPr lang="en-GB" sz="2000" dirty="0" smtClean="0"/>
              <a:t>], then we identify the cyclonic features themselves [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1.3</a:t>
            </a:r>
            <a:r>
              <a:rPr lang="en-GB" sz="2000" dirty="0" smtClean="0"/>
              <a:t>], then we match up cyclonic features at different times (=tracking) [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1.4</a:t>
            </a:r>
            <a:r>
              <a:rPr lang="en-GB" sz="2000" dirty="0" smtClean="0"/>
              <a:t>] </a:t>
            </a:r>
          </a:p>
          <a:p>
            <a:endParaRPr lang="en-GB" dirty="0" smtClean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424862" cy="892175"/>
          </a:xfrm>
          <a:noFill/>
        </p:spPr>
        <p:txBody>
          <a:bodyPr/>
          <a:lstStyle/>
          <a:p>
            <a:r>
              <a:rPr lang="en-GB" sz="2600" dirty="0" smtClean="0"/>
              <a:t>Realisation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2.2 How do we identify the fronts?</a:t>
            </a:r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08050"/>
            <a:ext cx="8064500" cy="4826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GB" smtClean="0"/>
          </a:p>
          <a:p>
            <a:r>
              <a:rPr lang="en-GB" sz="1800" smtClean="0"/>
              <a:t>This is done by first computing </a:t>
            </a:r>
            <a:r>
              <a:rPr lang="en-GB" sz="1800" i="1" smtClean="0"/>
              <a:t>appropriate</a:t>
            </a:r>
            <a:r>
              <a:rPr lang="en-GB" sz="1800" smtClean="0"/>
              <a:t> diagnostic quantities on a near-horizontal level that lies 1km above the model topography, using the model wet bulb potential temperature field (</a:t>
            </a:r>
            <a:r>
              <a:rPr lang="az-Cyrl-AZ" sz="1800" smtClean="0"/>
              <a:t>Ө</a:t>
            </a:r>
            <a:r>
              <a:rPr lang="en-GB" sz="1600" baseline="-25000" smtClean="0"/>
              <a:t>w</a:t>
            </a:r>
            <a:r>
              <a:rPr lang="en-GB" sz="1800" smtClean="0"/>
              <a:t>) as input. The diagnostics are designed to </a:t>
            </a:r>
            <a:r>
              <a:rPr lang="en-GB" sz="1800" smtClean="0">
                <a:solidFill>
                  <a:srgbClr val="FF0000"/>
                </a:solidFill>
              </a:rPr>
              <a:t>identify a front along the warm air side of each baroclinic zone</a:t>
            </a:r>
            <a:r>
              <a:rPr lang="en-GB" sz="1800" smtClean="0"/>
              <a:t>.</a:t>
            </a:r>
          </a:p>
          <a:p>
            <a:r>
              <a:rPr lang="en-GB" sz="1800" smtClean="0"/>
              <a:t>The diagnostics are then plotted using standard graphical devices – contouring and colour filling, and then colouring-in of the remaining line segments based on thermal advection, to denote warm (red) or cold (blue) fronts</a:t>
            </a:r>
          </a:p>
          <a:p>
            <a:r>
              <a:rPr lang="en-GB" sz="1800" smtClean="0"/>
              <a:t>Simple demonstration follows (uses theta-w at 900mb, not 1km, but principle is the same)….</a:t>
            </a:r>
          </a:p>
          <a:p>
            <a:pPr>
              <a:buFont typeface="Wingdings" pitchFamily="2" charset="2"/>
              <a:buNone/>
            </a:pPr>
            <a:endParaRPr lang="en-GB" sz="1800" smtClean="0"/>
          </a:p>
          <a:p>
            <a:pPr lvl="1">
              <a:lnSpc>
                <a:spcPct val="80000"/>
              </a:lnSpc>
            </a:pPr>
            <a:endParaRPr lang="en-GB" sz="9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 smtClean="0"/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358775" y="962025"/>
          <a:ext cx="8547100" cy="4665663"/>
        </p:xfrm>
        <a:graphic>
          <a:graphicData uri="http://schemas.openxmlformats.org/presentationml/2006/ole">
            <p:oleObj spid="_x0000_s5122" name="Photo Editor Photo" r:id="rId3" imgW="6106377" imgH="333333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8" y="952500"/>
            <a:ext cx="8547100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2.3 How do we identify the cyclonic features?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268413"/>
            <a:ext cx="7237413" cy="46656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GB" dirty="0" smtClean="0"/>
          </a:p>
          <a:p>
            <a:r>
              <a:rPr lang="en-GB" dirty="0" smtClean="0"/>
              <a:t>As most such features in the extra-tropics start out on fronts, the first stage in cyclone identification is to identify the fronts</a:t>
            </a:r>
          </a:p>
          <a:p>
            <a:endParaRPr lang="en-GB" dirty="0" smtClean="0"/>
          </a:p>
          <a:p>
            <a:r>
              <a:rPr lang="en-GB" dirty="0" smtClean="0"/>
              <a:t>Then various algorithms, broadly based on a revised conceptual model of cyclone development, pinpoint cyclonic features of different types, mostly on the fronts themselves</a:t>
            </a:r>
          </a:p>
          <a:p>
            <a:endParaRPr lang="en-GB" dirty="0" smtClean="0"/>
          </a:p>
          <a:p>
            <a:r>
              <a:rPr lang="en-GB" dirty="0" smtClean="0"/>
              <a:t>Only a brief overview is provided here..</a:t>
            </a:r>
          </a:p>
          <a:p>
            <a:pPr>
              <a:buFont typeface="Wingdings" pitchFamily="2" charset="2"/>
              <a:buNone/>
            </a:pPr>
            <a:endParaRPr lang="en-GB" dirty="0" smtClean="0"/>
          </a:p>
          <a:p>
            <a:pPr lvl="1"/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1628775"/>
            <a:ext cx="8482013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84338" y="2782888"/>
            <a:ext cx="719137" cy="2830512"/>
            <a:chOff x="1056" y="1753"/>
            <a:chExt cx="453" cy="1783"/>
          </a:xfrm>
        </p:grpSpPr>
        <p:sp>
          <p:nvSpPr>
            <p:cNvPr id="37910" name="Oval 4"/>
            <p:cNvSpPr>
              <a:spLocks noChangeArrowheads="1"/>
            </p:cNvSpPr>
            <p:nvPr/>
          </p:nvSpPr>
          <p:spPr bwMode="auto">
            <a:xfrm>
              <a:off x="1163" y="1753"/>
              <a:ext cx="91" cy="91"/>
            </a:xfrm>
            <a:prstGeom prst="ellipse">
              <a:avLst/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1" name="Oval 5"/>
            <p:cNvSpPr>
              <a:spLocks noChangeArrowheads="1"/>
            </p:cNvSpPr>
            <p:nvPr/>
          </p:nvSpPr>
          <p:spPr bwMode="auto">
            <a:xfrm>
              <a:off x="1275" y="2589"/>
              <a:ext cx="91" cy="91"/>
            </a:xfrm>
            <a:prstGeom prst="ellipse">
              <a:avLst/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2" name="Rectangle 6"/>
            <p:cNvSpPr>
              <a:spLocks noChangeArrowheads="1"/>
            </p:cNvSpPr>
            <p:nvPr/>
          </p:nvSpPr>
          <p:spPr bwMode="auto">
            <a:xfrm>
              <a:off x="1056" y="3309"/>
              <a:ext cx="453" cy="22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833688" y="2584450"/>
            <a:ext cx="3132137" cy="3021013"/>
            <a:chOff x="1780" y="1628"/>
            <a:chExt cx="1973" cy="1903"/>
          </a:xfrm>
        </p:grpSpPr>
        <p:sp>
          <p:nvSpPr>
            <p:cNvPr id="37901" name="Oval 8"/>
            <p:cNvSpPr>
              <a:spLocks noChangeArrowheads="1"/>
            </p:cNvSpPr>
            <p:nvPr/>
          </p:nvSpPr>
          <p:spPr bwMode="auto">
            <a:xfrm>
              <a:off x="1780" y="1706"/>
              <a:ext cx="91" cy="91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2" name="Oval 9"/>
            <p:cNvSpPr>
              <a:spLocks noChangeArrowheads="1"/>
            </p:cNvSpPr>
            <p:nvPr/>
          </p:nvSpPr>
          <p:spPr bwMode="auto">
            <a:xfrm>
              <a:off x="2484" y="1674"/>
              <a:ext cx="91" cy="91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3" name="Oval 10"/>
            <p:cNvSpPr>
              <a:spLocks noChangeArrowheads="1"/>
            </p:cNvSpPr>
            <p:nvPr/>
          </p:nvSpPr>
          <p:spPr bwMode="auto">
            <a:xfrm>
              <a:off x="2457" y="2543"/>
              <a:ext cx="91" cy="91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4" name="Oval 11"/>
            <p:cNvSpPr>
              <a:spLocks noChangeArrowheads="1"/>
            </p:cNvSpPr>
            <p:nvPr/>
          </p:nvSpPr>
          <p:spPr bwMode="auto">
            <a:xfrm>
              <a:off x="1877" y="2559"/>
              <a:ext cx="91" cy="91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5" name="Oval 12"/>
            <p:cNvSpPr>
              <a:spLocks noChangeArrowheads="1"/>
            </p:cNvSpPr>
            <p:nvPr/>
          </p:nvSpPr>
          <p:spPr bwMode="auto">
            <a:xfrm>
              <a:off x="3066" y="1628"/>
              <a:ext cx="91" cy="91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6" name="Oval 13"/>
            <p:cNvSpPr>
              <a:spLocks noChangeArrowheads="1"/>
            </p:cNvSpPr>
            <p:nvPr/>
          </p:nvSpPr>
          <p:spPr bwMode="auto">
            <a:xfrm>
              <a:off x="3659" y="1641"/>
              <a:ext cx="91" cy="91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7" name="Oval 14"/>
            <p:cNvSpPr>
              <a:spLocks noChangeArrowheads="1"/>
            </p:cNvSpPr>
            <p:nvPr/>
          </p:nvSpPr>
          <p:spPr bwMode="auto">
            <a:xfrm>
              <a:off x="3662" y="2486"/>
              <a:ext cx="91" cy="91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8" name="Oval 15"/>
            <p:cNvSpPr>
              <a:spLocks noChangeArrowheads="1"/>
            </p:cNvSpPr>
            <p:nvPr/>
          </p:nvSpPr>
          <p:spPr bwMode="auto">
            <a:xfrm>
              <a:off x="3061" y="2487"/>
              <a:ext cx="91" cy="91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Rectangle 16"/>
            <p:cNvSpPr>
              <a:spLocks noChangeArrowheads="1"/>
            </p:cNvSpPr>
            <p:nvPr/>
          </p:nvSpPr>
          <p:spPr bwMode="auto">
            <a:xfrm>
              <a:off x="2704" y="3304"/>
              <a:ext cx="330" cy="227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6856413" y="2635250"/>
            <a:ext cx="1330325" cy="2978150"/>
            <a:chOff x="4314" y="1660"/>
            <a:chExt cx="838" cy="1876"/>
          </a:xfrm>
        </p:grpSpPr>
        <p:sp>
          <p:nvSpPr>
            <p:cNvPr id="37896" name="Oval 18"/>
            <p:cNvSpPr>
              <a:spLocks noChangeArrowheads="1"/>
            </p:cNvSpPr>
            <p:nvPr/>
          </p:nvSpPr>
          <p:spPr bwMode="auto">
            <a:xfrm>
              <a:off x="5060" y="1698"/>
              <a:ext cx="91" cy="9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7" name="Oval 19"/>
            <p:cNvSpPr>
              <a:spLocks noChangeArrowheads="1"/>
            </p:cNvSpPr>
            <p:nvPr/>
          </p:nvSpPr>
          <p:spPr bwMode="auto">
            <a:xfrm>
              <a:off x="4314" y="1660"/>
              <a:ext cx="91" cy="9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8" name="Oval 20"/>
            <p:cNvSpPr>
              <a:spLocks noChangeArrowheads="1"/>
            </p:cNvSpPr>
            <p:nvPr/>
          </p:nvSpPr>
          <p:spPr bwMode="auto">
            <a:xfrm>
              <a:off x="4314" y="2519"/>
              <a:ext cx="91" cy="9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9" name="Oval 21"/>
            <p:cNvSpPr>
              <a:spLocks noChangeArrowheads="1"/>
            </p:cNvSpPr>
            <p:nvPr/>
          </p:nvSpPr>
          <p:spPr bwMode="auto">
            <a:xfrm>
              <a:off x="5061" y="2556"/>
              <a:ext cx="91" cy="9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0" name="Rectangle 22"/>
            <p:cNvSpPr>
              <a:spLocks noChangeArrowheads="1"/>
            </p:cNvSpPr>
            <p:nvPr/>
          </p:nvSpPr>
          <p:spPr bwMode="auto">
            <a:xfrm>
              <a:off x="4561" y="3309"/>
              <a:ext cx="451" cy="227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895" name="Rectangle 23"/>
          <p:cNvSpPr>
            <a:spLocks noChangeArrowheads="1"/>
          </p:cNvSpPr>
          <p:nvPr/>
        </p:nvSpPr>
        <p:spPr bwMode="auto">
          <a:xfrm>
            <a:off x="468313" y="476250"/>
            <a:ext cx="8229600" cy="792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290513" indent="-290513" defTabSz="762000"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Char char="l"/>
            </a:pPr>
            <a:r>
              <a:rPr lang="en-GB" sz="1800" b="1">
                <a:latin typeface="Arial" charset="0"/>
              </a:rPr>
              <a:t>Identification methodology is based around this conceptual model of extra-tropical cyclone development (but is not constrained by it):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113712" cy="708025"/>
          </a:xfrm>
        </p:spPr>
        <p:txBody>
          <a:bodyPr/>
          <a:lstStyle/>
          <a:p>
            <a:r>
              <a:rPr lang="en-GB" sz="2400" smtClean="0"/>
              <a:t>Lows, Frontal Waves and Diminutive Waves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620713"/>
            <a:ext cx="8112125" cy="49307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GB" smtClean="0"/>
          </a:p>
          <a:p>
            <a:r>
              <a:rPr lang="en-GB" smtClean="0"/>
              <a:t>Barotropic lows are simply low pressure centres</a:t>
            </a:r>
          </a:p>
          <a:p>
            <a:endParaRPr lang="en-GB" smtClean="0"/>
          </a:p>
          <a:p>
            <a:r>
              <a:rPr lang="en-GB" smtClean="0"/>
              <a:t>Frontal waves should be well known – they represent a meeting point of cold and warm fronts (</a:t>
            </a:r>
            <a:r>
              <a:rPr lang="en-GB" sz="1400" smtClean="0"/>
              <a:t>where the vorticity of the cross-front wind is positive</a:t>
            </a:r>
            <a:r>
              <a:rPr lang="en-GB" smtClean="0"/>
              <a:t>)</a:t>
            </a:r>
          </a:p>
          <a:p>
            <a:endParaRPr lang="en-GB" smtClean="0"/>
          </a:p>
          <a:p>
            <a:r>
              <a:rPr lang="en-GB" smtClean="0"/>
              <a:t>Diminutive waves are less well known, they represent the first sign on a synoptic chart that a frontal wave may be developing – usually signified by slight opening out of the isobars</a:t>
            </a:r>
          </a:p>
          <a:p>
            <a:endParaRPr lang="en-GB" smtClean="0"/>
          </a:p>
          <a:p>
            <a:r>
              <a:rPr lang="en-GB" smtClean="0"/>
              <a:t>Diagnostic-graphical techniques are used to identify each type of feature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49244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 smtClean="0"/>
              <a:t>Pressure level data provides input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GB" sz="1800" dirty="0" smtClean="0"/>
              <a:t>	(T, q, u, v, Z   @   1000,925,850mb,..)</a:t>
            </a:r>
          </a:p>
          <a:p>
            <a:pPr>
              <a:lnSpc>
                <a:spcPct val="100000"/>
              </a:lnSpc>
            </a:pPr>
            <a:r>
              <a:rPr lang="en-GB" sz="1800" dirty="0" smtClean="0"/>
              <a:t>Data is </a:t>
            </a:r>
            <a:r>
              <a:rPr lang="en-GB" sz="1800" dirty="0" err="1" smtClean="0"/>
              <a:t>reprojected</a:t>
            </a:r>
            <a:r>
              <a:rPr lang="en-GB" sz="1800" dirty="0" smtClean="0"/>
              <a:t> at a resolution of about 50km</a:t>
            </a:r>
          </a:p>
          <a:p>
            <a:pPr>
              <a:lnSpc>
                <a:spcPct val="100000"/>
              </a:lnSpc>
            </a:pPr>
            <a:r>
              <a:rPr lang="en-GB" sz="1800" dirty="0" smtClean="0"/>
              <a:t>12-h time interval used, so that EPS-based products can be calculated in time to be used by forecasters </a:t>
            </a:r>
            <a:r>
              <a:rPr lang="en-GB" sz="1400" dirty="0" smtClean="0"/>
              <a:t>(Shorter interval might be better and could be used in research)</a:t>
            </a:r>
          </a:p>
          <a:p>
            <a:pPr>
              <a:lnSpc>
                <a:spcPct val="100000"/>
              </a:lnSpc>
            </a:pPr>
            <a:r>
              <a:rPr lang="en-GB" sz="1800" dirty="0" smtClean="0"/>
              <a:t>Range of diagnostics computed from input data</a:t>
            </a:r>
          </a:p>
          <a:p>
            <a:pPr>
              <a:lnSpc>
                <a:spcPct val="100000"/>
              </a:lnSpc>
            </a:pPr>
            <a:r>
              <a:rPr lang="en-GB" sz="1800" dirty="0" smtClean="0"/>
              <a:t>Diagnostics plotted and post-processed using a graphical package</a:t>
            </a:r>
          </a:p>
          <a:p>
            <a:pPr>
              <a:lnSpc>
                <a:spcPct val="100000"/>
              </a:lnSpc>
            </a:pPr>
            <a:r>
              <a:rPr lang="en-GB" sz="1800" dirty="0" smtClean="0"/>
              <a:t>Output initially comprises ‘synoptic animations’ and simple ASCII text files showing attributes of each identified feature (‘cyclone database’)</a:t>
            </a:r>
          </a:p>
        </p:txBody>
      </p:sp>
      <p:sp>
        <p:nvSpPr>
          <p:cNvPr id="40964" name="Rectangle 5"/>
          <p:cNvSpPr>
            <a:spLocks noGrp="1" noChangeArrowheads="1"/>
          </p:cNvSpPr>
          <p:nvPr>
            <p:ph type="title"/>
          </p:nvPr>
        </p:nvSpPr>
        <p:spPr>
          <a:xfrm>
            <a:off x="493713" y="273050"/>
            <a:ext cx="8113712" cy="708025"/>
          </a:xfrm>
          <a:noFill/>
        </p:spPr>
        <p:txBody>
          <a:bodyPr/>
          <a:lstStyle/>
          <a:p>
            <a:r>
              <a:rPr lang="en-GB" smtClean="0"/>
              <a:t>Identifying Cyclonic Features in the EPS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pic>
        <p:nvPicPr>
          <p:cNvPr id="29699" name="Picture 2" descr="Figure1_from_N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688" y="808038"/>
            <a:ext cx="82804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115888"/>
            <a:ext cx="8928992" cy="649287"/>
          </a:xfrm>
        </p:spPr>
        <p:txBody>
          <a:bodyPr/>
          <a:lstStyle/>
          <a:p>
            <a:pPr algn="ctr"/>
            <a:r>
              <a:rPr lang="en-GB" sz="2000" dirty="0" smtClean="0"/>
              <a:t>Manual and (control run) objective synoptic charts interlaced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7477125" y="5314950"/>
            <a:ext cx="14160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>
                <a:latin typeface="Arial" charset="0"/>
              </a:rPr>
              <a:t>12Z 22/1/09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251520" cy="18864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Accuracy of the identification method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287972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sz="2000" smtClean="0"/>
              <a:t>A systematic comparison between cyclonic synoptic features marked on UKMO synoptic charts near the UK (low centres and frontal waves) and objective features in model analyses was carried out, for 5 x 6month winter periods.</a:t>
            </a:r>
          </a:p>
          <a:p>
            <a:pPr>
              <a:lnSpc>
                <a:spcPct val="110000"/>
              </a:lnSpc>
            </a:pPr>
            <a:endParaRPr lang="en-GB" sz="2000" smtClean="0"/>
          </a:p>
          <a:p>
            <a:pPr>
              <a:lnSpc>
                <a:spcPct val="110000"/>
              </a:lnSpc>
            </a:pPr>
            <a:r>
              <a:rPr lang="en-GB" sz="2000" smtClean="0"/>
              <a:t>For clearcut cases the hit rate was 84%, and the false alarm ratio 17%, implying good agreement.</a:t>
            </a:r>
          </a:p>
          <a:p>
            <a:pPr>
              <a:lnSpc>
                <a:spcPct val="80000"/>
              </a:lnSpc>
            </a:pPr>
            <a:endParaRPr lang="en-GB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72828" y="1340768"/>
            <a:ext cx="7560840" cy="42484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F369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Problem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rgbClr val="0F369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with using </a:t>
            </a:r>
            <a:r>
              <a:rPr kumimoji="0" lang="en-GB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F369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Ensembl</a:t>
            </a:r>
            <a:r>
              <a:rPr lang="en-GB" kern="0" dirty="0" err="1" smtClean="0">
                <a:solidFill>
                  <a:srgbClr val="0F3692"/>
                </a:solidFill>
                <a:latin typeface="+mj-lt"/>
                <a:ea typeface="+mj-ea"/>
                <a:cs typeface="+mj-cs"/>
              </a:rPr>
              <a:t>es</a:t>
            </a:r>
            <a:r>
              <a:rPr lang="en-GB" kern="0" dirty="0" smtClean="0">
                <a:solidFill>
                  <a:srgbClr val="0F3692"/>
                </a:solidFill>
                <a:latin typeface="+mj-lt"/>
                <a:ea typeface="+mj-ea"/>
                <a:cs typeface="+mj-cs"/>
              </a:rPr>
              <a:t>..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F369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457200" marR="0" lvl="0" indent="-45720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F369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457200" marR="0" lvl="0" indent="-45720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F369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Cyclone-tracking products for the extra-tropics</a:t>
            </a:r>
          </a:p>
          <a:p>
            <a:pPr marL="457200" marR="0" lvl="0" indent="-45720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F369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457200" lvl="0" indent="-457200" defTabSz="762000">
              <a:buFontTx/>
              <a:buAutoNum type="arabicPeriod"/>
            </a:pPr>
            <a:r>
              <a:rPr lang="en-GB" dirty="0" smtClean="0">
                <a:solidFill>
                  <a:srgbClr val="0F3692"/>
                </a:solidFill>
                <a:latin typeface="+mj-lt"/>
              </a:rPr>
              <a:t>Forecasting Extreme Weather : The Extreme Forecast Index (or ‘EFI’)</a:t>
            </a:r>
          </a:p>
          <a:p>
            <a:pPr marL="457200" lvl="0" indent="-457200" defTabSz="762000">
              <a:buFontTx/>
              <a:buAutoNum type="arabicPeriod"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F369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457200" lvl="0" indent="-457200" defTabSz="762000">
              <a:buFontTx/>
              <a:buAutoNum type="arabicPeriod"/>
            </a:pPr>
            <a:r>
              <a:rPr lang="en-GB" kern="0" dirty="0" smtClean="0">
                <a:solidFill>
                  <a:srgbClr val="0F3692"/>
                </a:solidFill>
                <a:latin typeface="+mj-lt"/>
                <a:ea typeface="+mj-ea"/>
                <a:cs typeface="+mj-cs"/>
              </a:rPr>
              <a:t>Plans for a high resolution ensemble at the Met Office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F369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0F369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04800"/>
            <a:ext cx="8640960" cy="708025"/>
          </a:xfrm>
        </p:spPr>
        <p:txBody>
          <a:bodyPr/>
          <a:lstStyle/>
          <a:p>
            <a:r>
              <a:rPr lang="en-GB" sz="2400" dirty="0" smtClean="0">
                <a:solidFill>
                  <a:srgbClr val="C00000"/>
                </a:solidFill>
              </a:rPr>
              <a:t>Topics</a:t>
            </a:r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489585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ct val="50000"/>
              </a:spcAft>
            </a:pPr>
            <a:r>
              <a:rPr lang="en-GB" sz="1800" dirty="0" smtClean="0"/>
              <a:t>Aim is to ‘join the dots’ between successive time frames, recognising also genesis and </a:t>
            </a:r>
            <a:r>
              <a:rPr lang="en-GB" sz="1800" dirty="0" err="1" smtClean="0"/>
              <a:t>lysis</a:t>
            </a:r>
            <a:r>
              <a:rPr lang="en-GB" sz="1800" dirty="0" smtClean="0"/>
              <a:t> of cyclonic features</a:t>
            </a:r>
          </a:p>
          <a:p>
            <a:pPr>
              <a:lnSpc>
                <a:spcPct val="100000"/>
              </a:lnSpc>
              <a:spcAft>
                <a:spcPct val="50000"/>
              </a:spcAft>
            </a:pPr>
            <a:r>
              <a:rPr lang="en-GB" sz="1800" dirty="0" smtClean="0"/>
              <a:t>Several input parameters are used in the tracking scheme – i.e. in the output of the identification stage – for example:</a:t>
            </a:r>
          </a:p>
          <a:p>
            <a:pPr>
              <a:lnSpc>
                <a:spcPct val="100000"/>
              </a:lnSpc>
              <a:spcAft>
                <a:spcPct val="50000"/>
              </a:spcAft>
              <a:buFont typeface="Wingdings" pitchFamily="2" charset="2"/>
              <a:buNone/>
            </a:pPr>
            <a:r>
              <a:rPr lang="en-GB" sz="1800" dirty="0" smtClean="0"/>
              <a:t>		 500mb wind velocity above feature point (for steering)</a:t>
            </a:r>
          </a:p>
          <a:p>
            <a:pPr>
              <a:lnSpc>
                <a:spcPct val="100000"/>
              </a:lnSpc>
              <a:spcAft>
                <a:spcPct val="50000"/>
              </a:spcAft>
              <a:buFont typeface="Wingdings" pitchFamily="2" charset="2"/>
              <a:buNone/>
            </a:pPr>
            <a:r>
              <a:rPr lang="en-GB" sz="1800" dirty="0" smtClean="0"/>
              <a:t>  		 previous movement of feature also used, if available</a:t>
            </a:r>
          </a:p>
          <a:p>
            <a:pPr>
              <a:lnSpc>
                <a:spcPct val="100000"/>
              </a:lnSpc>
              <a:spcAft>
                <a:spcPct val="50000"/>
              </a:spcAft>
              <a:buFont typeface="Wingdings" pitchFamily="2" charset="2"/>
              <a:buNone/>
            </a:pPr>
            <a:r>
              <a:rPr lang="en-GB" sz="1800" dirty="0" smtClean="0"/>
              <a:t>		+…</a:t>
            </a:r>
          </a:p>
          <a:p>
            <a:pPr>
              <a:lnSpc>
                <a:spcPct val="100000"/>
              </a:lnSpc>
              <a:spcAft>
                <a:spcPct val="50000"/>
              </a:spcAft>
            </a:pPr>
            <a:r>
              <a:rPr lang="en-GB" sz="1800" dirty="0" smtClean="0"/>
              <a:t>Output is a simple ASCII feature-track text file, showing lat/</a:t>
            </a:r>
            <a:r>
              <a:rPr lang="en-GB" sz="1800" dirty="0" err="1" smtClean="0"/>
              <a:t>lon</a:t>
            </a:r>
            <a:r>
              <a:rPr lang="en-GB" sz="1800" dirty="0" smtClean="0"/>
              <a:t>, VT and other feature attributes, </a:t>
            </a:r>
            <a:r>
              <a:rPr lang="en-GB" sz="1800" i="1" dirty="0" smtClean="0"/>
              <a:t>for each computed track</a:t>
            </a:r>
            <a:r>
              <a:rPr lang="en-GB" sz="1800" dirty="0" smtClean="0"/>
              <a:t> – this is then graphically represented in a number of ways</a:t>
            </a:r>
          </a:p>
          <a:p>
            <a:pPr>
              <a:lnSpc>
                <a:spcPct val="100000"/>
              </a:lnSpc>
              <a:spcAft>
                <a:spcPct val="50000"/>
              </a:spcAft>
            </a:pPr>
            <a:r>
              <a:rPr lang="en-GB" sz="1800" dirty="0" smtClean="0"/>
              <a:t>An important innovation is the use of ‘half-time tracking’…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113712" cy="708025"/>
          </a:xfrm>
        </p:spPr>
        <p:txBody>
          <a:bodyPr/>
          <a:lstStyle/>
          <a:p>
            <a:r>
              <a:rPr lang="en-GB" dirty="0" smtClean="0"/>
              <a:t>2.4 Defining Feature Tracks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642350" cy="708025"/>
          </a:xfrm>
        </p:spPr>
        <p:txBody>
          <a:bodyPr/>
          <a:lstStyle/>
          <a:p>
            <a:r>
              <a:rPr lang="en-GB" sz="2400" smtClean="0"/>
              <a:t>An illustration of ‘</a:t>
            </a:r>
            <a:r>
              <a:rPr lang="en-GB" sz="2400" smtClean="0">
                <a:solidFill>
                  <a:srgbClr val="33CC33"/>
                </a:solidFill>
              </a:rPr>
              <a:t>half-time tracking</a:t>
            </a:r>
            <a:r>
              <a:rPr lang="en-GB" sz="2400" smtClean="0"/>
              <a:t>’</a:t>
            </a:r>
            <a:endParaRPr lang="en-GB" sz="2200" smtClean="0"/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81075"/>
            <a:ext cx="6572250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40288" y="3370263"/>
            <a:ext cx="3694112" cy="1903412"/>
            <a:chOff x="3049" y="2123"/>
            <a:chExt cx="2327" cy="1199"/>
          </a:xfrm>
        </p:grpSpPr>
        <p:sp>
          <p:nvSpPr>
            <p:cNvPr id="47113" name="Text Box 5"/>
            <p:cNvSpPr txBox="1">
              <a:spLocks noChangeArrowheads="1"/>
            </p:cNvSpPr>
            <p:nvPr/>
          </p:nvSpPr>
          <p:spPr bwMode="auto">
            <a:xfrm>
              <a:off x="4286" y="2886"/>
              <a:ext cx="1090" cy="36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600">
                  <a:solidFill>
                    <a:schemeClr val="hlink"/>
                  </a:solidFill>
                  <a:latin typeface="Arial" charset="0"/>
                </a:rPr>
                <a:t>Full-time tracking</a:t>
              </a:r>
            </a:p>
            <a:p>
              <a:pPr algn="ctr"/>
              <a:r>
                <a:rPr lang="en-GB" sz="1600">
                  <a:solidFill>
                    <a:schemeClr val="hlink"/>
                  </a:solidFill>
                  <a:latin typeface="Arial" charset="0"/>
                </a:rPr>
                <a:t>error</a:t>
              </a:r>
            </a:p>
          </p:txBody>
        </p:sp>
        <p:sp>
          <p:nvSpPr>
            <p:cNvPr id="47114" name="Line 6"/>
            <p:cNvSpPr>
              <a:spLocks noChangeShapeType="1"/>
            </p:cNvSpPr>
            <p:nvPr/>
          </p:nvSpPr>
          <p:spPr bwMode="auto">
            <a:xfrm>
              <a:off x="3049" y="2123"/>
              <a:ext cx="1408" cy="119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159250" y="4518025"/>
            <a:ext cx="1962150" cy="1363663"/>
            <a:chOff x="2620" y="2846"/>
            <a:chExt cx="1236" cy="859"/>
          </a:xfrm>
        </p:grpSpPr>
        <p:sp>
          <p:nvSpPr>
            <p:cNvPr id="47111" name="Line 8"/>
            <p:cNvSpPr>
              <a:spLocks noChangeShapeType="1"/>
            </p:cNvSpPr>
            <p:nvPr/>
          </p:nvSpPr>
          <p:spPr bwMode="auto">
            <a:xfrm>
              <a:off x="2620" y="2846"/>
              <a:ext cx="141" cy="406"/>
            </a:xfrm>
            <a:prstGeom prst="line">
              <a:avLst/>
            </a:prstGeom>
            <a:noFill/>
            <a:ln w="38100">
              <a:solidFill>
                <a:srgbClr val="00D2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112" name="Text Box 9"/>
            <p:cNvSpPr txBox="1">
              <a:spLocks noChangeArrowheads="1"/>
            </p:cNvSpPr>
            <p:nvPr/>
          </p:nvSpPr>
          <p:spPr bwMode="auto">
            <a:xfrm>
              <a:off x="2744" y="3339"/>
              <a:ext cx="1112" cy="36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600">
                  <a:solidFill>
                    <a:srgbClr val="00D200"/>
                  </a:solidFill>
                  <a:latin typeface="Arial" charset="0"/>
                </a:rPr>
                <a:t>Half-time tracking</a:t>
              </a:r>
            </a:p>
            <a:p>
              <a:pPr algn="ctr"/>
              <a:r>
                <a:rPr lang="en-GB" sz="1600">
                  <a:solidFill>
                    <a:srgbClr val="00D200"/>
                  </a:solidFill>
                  <a:latin typeface="Arial" charset="0"/>
                </a:rPr>
                <a:t>error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smtClean="0"/>
              <a:t>Tracking windstorm-generating cyclones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GB" dirty="0" smtClean="0"/>
              <a:t>In tailoring the algorithms special attention was paid to coping with typical windstorm-generating cyclones. Characteristics catered for include: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GB" sz="1600" dirty="0" smtClean="0"/>
              <a:t>Originate on fronts – frontal wave or diminutive wave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GB" sz="1600" dirty="0" smtClean="0"/>
              <a:t>Rapid movement (beneath strong upper level jets)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GB" sz="1600" dirty="0" smtClean="0"/>
              <a:t>Rapid deceleration (in the jet’s left exit)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GB" sz="1600" dirty="0" smtClean="0"/>
              <a:t>Features can be very small-scale</a:t>
            </a:r>
          </a:p>
          <a:p>
            <a:pPr>
              <a:spcAft>
                <a:spcPts val="1800"/>
              </a:spcAft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975" y="1557338"/>
            <a:ext cx="9648825" cy="708025"/>
          </a:xfrm>
        </p:spPr>
        <p:txBody>
          <a:bodyPr/>
          <a:lstStyle/>
          <a:p>
            <a:pPr algn="ctr"/>
            <a:r>
              <a:rPr lang="en-GB" sz="4000" dirty="0" smtClean="0"/>
              <a:t>2.5 Product 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44450"/>
            <a:ext cx="8113712" cy="708025"/>
          </a:xfrm>
        </p:spPr>
        <p:txBody>
          <a:bodyPr/>
          <a:lstStyle/>
          <a:p>
            <a:r>
              <a:rPr lang="en-GB" smtClean="0"/>
              <a:t>Snapshot of Synoptic Feature Chart</a:t>
            </a:r>
          </a:p>
        </p:txBody>
      </p:sp>
      <p:pic>
        <p:nvPicPr>
          <p:cNvPr id="52228" name="Content Placeholder 6" descr="SynopChart_eg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836613"/>
            <a:ext cx="7899400" cy="4697412"/>
          </a:xfrm>
        </p:spPr>
      </p:pic>
      <p:sp>
        <p:nvSpPr>
          <p:cNvPr id="8" name="TextBox 7"/>
          <p:cNvSpPr txBox="1"/>
          <p:nvPr/>
        </p:nvSpPr>
        <p:spPr>
          <a:xfrm>
            <a:off x="47625" y="5686425"/>
            <a:ext cx="9028113" cy="523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latin typeface="+mn-lt"/>
              </a:rPr>
              <a:t>12h precipitation shown by shading – </a:t>
            </a:r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greys for mainly rain</a:t>
            </a:r>
            <a:r>
              <a:rPr lang="en-GB" sz="1400" dirty="0">
                <a:latin typeface="+mn-lt"/>
              </a:rPr>
              <a:t>, </a:t>
            </a:r>
            <a:r>
              <a:rPr lang="en-GB" sz="1400" b="1" dirty="0">
                <a:solidFill>
                  <a:srgbClr val="C17DAA"/>
                </a:solidFill>
                <a:latin typeface="+mn-lt"/>
              </a:rPr>
              <a:t>pinks for rain-snow mix</a:t>
            </a:r>
            <a:r>
              <a:rPr lang="en-GB" sz="1400" dirty="0">
                <a:latin typeface="+mn-lt"/>
              </a:rPr>
              <a:t>, </a:t>
            </a:r>
            <a:r>
              <a:rPr lang="en-GB" sz="1400" b="1" dirty="0">
                <a:solidFill>
                  <a:srgbClr val="7C8BD6"/>
                </a:solidFill>
                <a:latin typeface="+mn-lt"/>
              </a:rPr>
              <a:t>blues for mainly snow</a:t>
            </a:r>
          </a:p>
          <a:p>
            <a:pPr algn="ctr">
              <a:defRPr/>
            </a:pPr>
            <a:r>
              <a:rPr lang="en-GB" sz="1400" dirty="0">
                <a:latin typeface="+mn-lt"/>
              </a:rPr>
              <a:t>Ranges, in mm water equivalent:   2-8mm,       8-20mm,       20-50mm,       &gt;50mm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2" charset="0"/>
              </a:rPr>
              <a:t>NCEP, Washington, Mar 2011                        tim.hewson@ecmwf.int</a:t>
            </a:r>
            <a:endParaRPr lang="en-GB">
              <a:latin typeface="Arial" pitchFamily="-112" charset="0"/>
            </a:endParaRP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>
          <a:xfrm>
            <a:off x="493713" y="44450"/>
            <a:ext cx="8113712" cy="708025"/>
          </a:xfrm>
        </p:spPr>
        <p:txBody>
          <a:bodyPr/>
          <a:lstStyle/>
          <a:p>
            <a:r>
              <a:rPr lang="en-GB">
                <a:ea typeface="ＭＳ Ｐゴシック" pitchFamily="-112" charset="-128"/>
                <a:cs typeface="ＭＳ Ｐゴシック" pitchFamily="-112" charset="-128"/>
              </a:rPr>
              <a:t>Fronts Spaghetti Plot</a:t>
            </a: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142875" y="5964238"/>
            <a:ext cx="4070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i="1">
                <a:latin typeface="Arial" pitchFamily="-112" charset="0"/>
              </a:rPr>
              <a:t>52 forecast runs (EPS + Control + Deterministic)</a:t>
            </a:r>
          </a:p>
        </p:txBody>
      </p:sp>
      <p:pic>
        <p:nvPicPr>
          <p:cNvPr id="7" name="Picture 6" descr="pro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260" y="914401"/>
            <a:ext cx="8439940" cy="5018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128588"/>
            <a:ext cx="8113712" cy="708025"/>
          </a:xfrm>
        </p:spPr>
        <p:txBody>
          <a:bodyPr/>
          <a:lstStyle/>
          <a:p>
            <a:r>
              <a:rPr lang="en-GB" smtClean="0"/>
              <a:t>Postage stamps (various options)</a:t>
            </a:r>
          </a:p>
        </p:txBody>
      </p:sp>
      <p:pic>
        <p:nvPicPr>
          <p:cNvPr id="55300" name="Picture 6" descr="prod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35013" y="1219200"/>
            <a:ext cx="7554912" cy="49307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128588"/>
            <a:ext cx="8113712" cy="708025"/>
          </a:xfrm>
        </p:spPr>
        <p:txBody>
          <a:bodyPr/>
          <a:lstStyle/>
          <a:p>
            <a:r>
              <a:rPr lang="en-GB" smtClean="0"/>
              <a:t>Dalmatian Chart (feature type)</a:t>
            </a:r>
          </a:p>
        </p:txBody>
      </p:sp>
      <p:pic>
        <p:nvPicPr>
          <p:cNvPr id="56324" name="Picture 4" descr="prod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3738" y="1052513"/>
            <a:ext cx="7826375" cy="5040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128588"/>
            <a:ext cx="8113712" cy="708025"/>
          </a:xfrm>
        </p:spPr>
        <p:txBody>
          <a:bodyPr/>
          <a:lstStyle/>
          <a:p>
            <a:r>
              <a:rPr lang="en-GB" smtClean="0"/>
              <a:t>Dalmatian Chart (mslp)</a:t>
            </a:r>
          </a:p>
        </p:txBody>
      </p:sp>
      <p:pic>
        <p:nvPicPr>
          <p:cNvPr id="57348" name="Picture 4" descr="prod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5325" y="1052513"/>
            <a:ext cx="7823200" cy="5040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128588"/>
            <a:ext cx="8113712" cy="708025"/>
          </a:xfrm>
        </p:spPr>
        <p:txBody>
          <a:bodyPr/>
          <a:lstStyle/>
          <a:p>
            <a:r>
              <a:rPr lang="en-GB" sz="2400" smtClean="0"/>
              <a:t>Dalmatian Chart (max 1km wind, 300km radius)</a:t>
            </a:r>
          </a:p>
        </p:txBody>
      </p:sp>
      <p:pic>
        <p:nvPicPr>
          <p:cNvPr id="58372" name="Picture 4" descr="prod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3738" y="1052513"/>
            <a:ext cx="7826375" cy="5040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 The Problem with Ensembles…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201" y="1268760"/>
            <a:ext cx="8112125" cy="4586064"/>
          </a:xfrm>
        </p:spPr>
        <p:txBody>
          <a:bodyPr/>
          <a:lstStyle/>
          <a:p>
            <a:r>
              <a:rPr lang="en-GB" dirty="0" smtClean="0"/>
              <a:t>Huge volumes of data – how does the forecaster take it all in ?</a:t>
            </a:r>
          </a:p>
          <a:p>
            <a:r>
              <a:rPr lang="en-GB" dirty="0" smtClean="0"/>
              <a:t>We need to combine and compress data into useful and manageable formats,</a:t>
            </a:r>
            <a:r>
              <a:rPr lang="en-GB" dirty="0" smtClean="0"/>
              <a:t> carefully </a:t>
            </a:r>
            <a:r>
              <a:rPr lang="en-GB" dirty="0" smtClean="0"/>
              <a:t>tailored</a:t>
            </a:r>
            <a:r>
              <a:rPr lang="en-GB" dirty="0" smtClean="0"/>
              <a:t> towards the </a:t>
            </a:r>
            <a:r>
              <a:rPr lang="en-GB" dirty="0" smtClean="0"/>
              <a:t>requirements of forecasting </a:t>
            </a:r>
          </a:p>
          <a:p>
            <a:r>
              <a:rPr lang="en-GB" dirty="0" smtClean="0"/>
              <a:t>Adverse weather is a key focal point, both for ECMWF and UKMO. Products must recognise this.</a:t>
            </a:r>
          </a:p>
          <a:p>
            <a:r>
              <a:rPr lang="en-GB" dirty="0" smtClean="0"/>
              <a:t>Product generation is non-trivial; considerable effort</a:t>
            </a:r>
            <a:r>
              <a:rPr lang="en-GB" dirty="0" smtClean="0"/>
              <a:t> required </a:t>
            </a:r>
            <a:r>
              <a:rPr lang="en-GB" dirty="0" smtClean="0"/>
              <a:t>not only in</a:t>
            </a:r>
            <a:r>
              <a:rPr lang="en-GB" dirty="0" smtClean="0"/>
              <a:t> distilling </a:t>
            </a:r>
            <a:r>
              <a:rPr lang="en-GB" dirty="0" smtClean="0"/>
              <a:t>data</a:t>
            </a:r>
            <a:r>
              <a:rPr lang="en-GB" dirty="0" smtClean="0"/>
              <a:t> in new ways (</a:t>
            </a:r>
            <a:r>
              <a:rPr lang="en-GB" dirty="0" smtClean="0"/>
              <a:t>the focus of this talk) but also in graphical design, interface design, web programming, colour selection….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Portraying Feature Tracks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 longer leads we tend to use </a:t>
            </a:r>
            <a:r>
              <a:rPr lang="en-GB" i="1" dirty="0" smtClean="0">
                <a:solidFill>
                  <a:srgbClr val="FF0000"/>
                </a:solidFill>
              </a:rPr>
              <a:t>strike probability plots</a:t>
            </a:r>
            <a:r>
              <a:rPr lang="en-GB" dirty="0" smtClean="0"/>
              <a:t>, that represent the probability that a feature (</a:t>
            </a:r>
            <a:r>
              <a:rPr lang="en-GB" dirty="0" err="1" smtClean="0"/>
              <a:t>ie</a:t>
            </a:r>
            <a:r>
              <a:rPr lang="en-GB" dirty="0" smtClean="0"/>
              <a:t> any feature) reaching a specified intensity threshold, will pass within 300km, within a period of 24 hours</a:t>
            </a:r>
          </a:p>
          <a:p>
            <a:pPr lvl="1"/>
            <a:r>
              <a:rPr lang="en-GB" dirty="0" smtClean="0"/>
              <a:t>Here we are using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time windowing</a:t>
            </a:r>
            <a:r>
              <a:rPr lang="en-GB" dirty="0" smtClean="0"/>
              <a:t>, and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spatial windowing</a:t>
            </a:r>
            <a:r>
              <a:rPr lang="en-GB" dirty="0" smtClean="0"/>
              <a:t>, to ‘blur the edges’ for ensemble forecast output, to aid the forecaster needing to issue regional alerts, or early warnings</a:t>
            </a:r>
          </a:p>
          <a:p>
            <a:pPr lvl="1">
              <a:spcAft>
                <a:spcPts val="3000"/>
              </a:spcAft>
            </a:pPr>
            <a:r>
              <a:rPr lang="en-GB" dirty="0" smtClean="0"/>
              <a:t>Point forecasts less useful (</a:t>
            </a:r>
            <a:r>
              <a:rPr lang="en-GB" dirty="0" err="1" smtClean="0"/>
              <a:t>probs</a:t>
            </a:r>
            <a:r>
              <a:rPr lang="en-GB" dirty="0" smtClean="0"/>
              <a:t> generally low at long leads)</a:t>
            </a:r>
          </a:p>
          <a:p>
            <a:r>
              <a:rPr lang="en-GB" dirty="0" smtClean="0"/>
              <a:t>At shorter leads strike probability plots also available, but in addition we use </a:t>
            </a:r>
            <a:r>
              <a:rPr lang="en-GB" i="1" dirty="0" smtClean="0">
                <a:solidFill>
                  <a:srgbClr val="FF0000"/>
                </a:solidFill>
              </a:rPr>
              <a:t>feature-specific plume diagrams </a:t>
            </a:r>
            <a:r>
              <a:rPr lang="en-GB" dirty="0" smtClean="0"/>
              <a:t>to show tracks of pre-selected cyclones from time zero</a:t>
            </a:r>
          </a:p>
          <a:p>
            <a:r>
              <a:rPr lang="en-GB" dirty="0" smtClean="0"/>
              <a:t>One example of each, highlighting the outcomes first…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93713" y="214313"/>
            <a:ext cx="8113712" cy="708025"/>
          </a:xfrm>
        </p:spPr>
        <p:txBody>
          <a:bodyPr/>
          <a:lstStyle/>
          <a:p>
            <a:r>
              <a:rPr lang="en-GB" dirty="0">
                <a:ea typeface="ＭＳ Ｐゴシック" pitchFamily="-112" charset="-128"/>
                <a:cs typeface="ＭＳ Ｐゴシック" pitchFamily="-112" charset="-128"/>
              </a:rPr>
              <a:t>Strike Probability Animations (15 day)</a:t>
            </a:r>
            <a:br>
              <a:rPr lang="en-GB" dirty="0">
                <a:ea typeface="ＭＳ Ｐゴシック" pitchFamily="-112" charset="-128"/>
                <a:cs typeface="ＭＳ Ｐゴシック" pitchFamily="-112" charset="-128"/>
              </a:rPr>
            </a:br>
            <a:r>
              <a:rPr lang="en-GB" dirty="0">
                <a:ea typeface="ＭＳ Ｐゴシック" pitchFamily="-112" charset="-128"/>
                <a:cs typeface="ＭＳ Ｐゴシック" pitchFamily="-112" charset="-128"/>
              </a:rPr>
              <a:t>-</a:t>
            </a:r>
            <a:r>
              <a:rPr lang="en-GB" dirty="0" smtClean="0">
                <a:ea typeface="ＭＳ Ｐゴシック" pitchFamily="-112" charset="-128"/>
                <a:cs typeface="ＭＳ Ｐゴシック" pitchFamily="-112" charset="-128"/>
              </a:rPr>
              <a:t> three severity thresholds </a:t>
            </a:r>
            <a:r>
              <a:rPr lang="en-GB" sz="1800" dirty="0">
                <a:ea typeface="ＭＳ Ｐゴシック" pitchFamily="-112" charset="-128"/>
                <a:cs typeface="ＭＳ Ｐゴシック" pitchFamily="-112" charset="-128"/>
              </a:rPr>
              <a:t>(DT 12Z 25/2/2010)</a:t>
            </a:r>
          </a:p>
        </p:txBody>
      </p:sp>
      <p:pic>
        <p:nvPicPr>
          <p:cNvPr id="49155" name="Content Placeholder 4" descr="TDP_T120_60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09985" y="1219200"/>
            <a:ext cx="3538415" cy="2286000"/>
          </a:xfrm>
        </p:spPr>
      </p:pic>
      <p:sp>
        <p:nvSpPr>
          <p:cNvPr id="4915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2" charset="0"/>
              </a:rPr>
              <a:t>NCEP, Washington, Mar 2011                        tim.hewson@ecmwf.int</a:t>
            </a:r>
            <a:endParaRPr lang="en-GB">
              <a:latin typeface="Arial" pitchFamily="-11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209800"/>
            <a:ext cx="19970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 dirty="0">
                <a:latin typeface="+mn-lt"/>
              </a:rPr>
              <a:t>51 forecast runs (EPS)</a:t>
            </a:r>
          </a:p>
        </p:txBody>
      </p:sp>
      <p:pic>
        <p:nvPicPr>
          <p:cNvPr id="49158" name="Content Placeholder 4" descr="TDP_T120_6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657600"/>
            <a:ext cx="3537764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9159" name="Content Placeholder 4" descr="TDP_T120_60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657600"/>
            <a:ext cx="3581400" cy="23137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708025"/>
          </a:xfrm>
        </p:spPr>
        <p:txBody>
          <a:bodyPr/>
          <a:lstStyle/>
          <a:p>
            <a:r>
              <a:rPr lang="en-US" dirty="0" smtClean="0"/>
              <a:t>New York Snowstorm </a:t>
            </a:r>
            <a:r>
              <a:rPr lang="en-US" sz="1800" dirty="0" smtClean="0"/>
              <a:t>– successive forecasts, fixed VT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pic>
        <p:nvPicPr>
          <p:cNvPr id="7" name="Content Placeholder 6" descr="US_Snow_Xmas2010_SP_Anim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792" r="-2792"/>
          <a:stretch>
            <a:fillRect/>
          </a:stretch>
        </p:blipFill>
        <p:spPr>
          <a:xfrm>
            <a:off x="228600" y="762000"/>
            <a:ext cx="8650147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712968" cy="549275"/>
          </a:xfrm>
        </p:spPr>
        <p:txBody>
          <a:bodyPr/>
          <a:lstStyle/>
          <a:p>
            <a:pPr algn="ctr"/>
            <a:r>
              <a:rPr lang="en-GB" dirty="0" smtClean="0"/>
              <a:t>A New Years Eve Windstorm</a:t>
            </a:r>
          </a:p>
        </p:txBody>
      </p:sp>
      <p:sp>
        <p:nvSpPr>
          <p:cNvPr id="66564" name="Line 3"/>
          <p:cNvSpPr>
            <a:spLocks noChangeShapeType="1"/>
          </p:cNvSpPr>
          <p:nvPr/>
        </p:nvSpPr>
        <p:spPr bwMode="auto">
          <a:xfrm flipV="1">
            <a:off x="3516313" y="3957638"/>
            <a:ext cx="503237" cy="8636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66565" name="Picture 4" descr="Fig9_Developing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325" y="582613"/>
            <a:ext cx="7345363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4039066" y="574558"/>
            <a:ext cx="4138773" cy="264009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323850" y="304800"/>
            <a:ext cx="8496300" cy="38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defTabSz="762000"/>
            <a:r>
              <a:rPr lang="en-GB" dirty="0" smtClean="0">
                <a:solidFill>
                  <a:srgbClr val="0F3692"/>
                </a:solidFill>
                <a:latin typeface="Arial Black" pitchFamily="34" charset="0"/>
              </a:rPr>
              <a:t>Strike </a:t>
            </a:r>
            <a:r>
              <a:rPr lang="en-GB" dirty="0">
                <a:solidFill>
                  <a:srgbClr val="0F3692"/>
                </a:solidFill>
                <a:latin typeface="Arial Black" pitchFamily="34" charset="0"/>
              </a:rPr>
              <a:t>Probability </a:t>
            </a:r>
            <a:r>
              <a:rPr lang="en-GB" dirty="0" smtClean="0">
                <a:solidFill>
                  <a:srgbClr val="0F3692"/>
                </a:solidFill>
                <a:latin typeface="Arial Black" pitchFamily="34" charset="0"/>
              </a:rPr>
              <a:t>Plots – </a:t>
            </a:r>
            <a:r>
              <a:rPr lang="en-GB" dirty="0">
                <a:solidFill>
                  <a:srgbClr val="0F3692"/>
                </a:solidFill>
                <a:latin typeface="Arial Black" pitchFamily="34" charset="0"/>
              </a:rPr>
              <a:t>severe storm class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765175"/>
            <a:ext cx="8640960" cy="1008063"/>
          </a:xfrm>
          <a:noFill/>
        </p:spPr>
        <p:txBody>
          <a:bodyPr/>
          <a:lstStyle/>
          <a:p>
            <a:r>
              <a:rPr lang="en-GB" sz="1800" dirty="0" smtClean="0"/>
              <a:t>Shows forecasts for fixed VT - 12Z 31st, +/-12h, when windstorm was approaching northern UK. Hints of skill in week 2.</a:t>
            </a:r>
          </a:p>
        </p:txBody>
      </p:sp>
      <p:pic>
        <p:nvPicPr>
          <p:cNvPr id="67589" name="Picture 4" descr="Strike_Plots_NYEstorm06_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13" y="2039938"/>
            <a:ext cx="8759825" cy="405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7590" name="Text Box 5"/>
          <p:cNvSpPr txBox="1">
            <a:spLocks noChangeArrowheads="1"/>
          </p:cNvSpPr>
          <p:nvPr/>
        </p:nvSpPr>
        <p:spPr bwMode="auto">
          <a:xfrm>
            <a:off x="236538" y="2057400"/>
            <a:ext cx="608012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" charset="0"/>
              </a:rPr>
              <a:t>2 d</a:t>
            </a:r>
          </a:p>
        </p:txBody>
      </p:sp>
      <p:sp>
        <p:nvSpPr>
          <p:cNvPr id="67591" name="Text Box 6"/>
          <p:cNvSpPr txBox="1">
            <a:spLocks noChangeArrowheads="1"/>
          </p:cNvSpPr>
          <p:nvPr/>
        </p:nvSpPr>
        <p:spPr bwMode="auto">
          <a:xfrm>
            <a:off x="3132138" y="2057400"/>
            <a:ext cx="608012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" charset="0"/>
              </a:rPr>
              <a:t>4 d</a:t>
            </a:r>
          </a:p>
        </p:txBody>
      </p:sp>
      <p:sp>
        <p:nvSpPr>
          <p:cNvPr id="67592" name="Text Box 7"/>
          <p:cNvSpPr txBox="1">
            <a:spLocks noChangeArrowheads="1"/>
          </p:cNvSpPr>
          <p:nvPr/>
        </p:nvSpPr>
        <p:spPr bwMode="auto">
          <a:xfrm>
            <a:off x="6011863" y="2051050"/>
            <a:ext cx="608012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" charset="0"/>
              </a:rPr>
              <a:t>6 d</a:t>
            </a:r>
          </a:p>
        </p:txBody>
      </p:sp>
      <p:sp>
        <p:nvSpPr>
          <p:cNvPr id="67593" name="Text Box 8"/>
          <p:cNvSpPr txBox="1">
            <a:spLocks noChangeArrowheads="1"/>
          </p:cNvSpPr>
          <p:nvPr/>
        </p:nvSpPr>
        <p:spPr bwMode="auto">
          <a:xfrm>
            <a:off x="236538" y="3789363"/>
            <a:ext cx="608012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" charset="0"/>
              </a:rPr>
              <a:t>8 d</a:t>
            </a:r>
          </a:p>
        </p:txBody>
      </p:sp>
      <p:sp>
        <p:nvSpPr>
          <p:cNvPr id="67594" name="Text Box 9"/>
          <p:cNvSpPr txBox="1">
            <a:spLocks noChangeArrowheads="1"/>
          </p:cNvSpPr>
          <p:nvPr/>
        </p:nvSpPr>
        <p:spPr bwMode="auto">
          <a:xfrm>
            <a:off x="3132138" y="3779838"/>
            <a:ext cx="777875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" charset="0"/>
              </a:rPr>
              <a:t>11 d</a:t>
            </a:r>
          </a:p>
        </p:txBody>
      </p:sp>
      <p:sp>
        <p:nvSpPr>
          <p:cNvPr id="67595" name="Text Box 10"/>
          <p:cNvSpPr txBox="1">
            <a:spLocks noChangeArrowheads="1"/>
          </p:cNvSpPr>
          <p:nvPr/>
        </p:nvSpPr>
        <p:spPr bwMode="auto">
          <a:xfrm>
            <a:off x="6021388" y="3779838"/>
            <a:ext cx="777875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" charset="0"/>
              </a:rPr>
              <a:t>14 d</a:t>
            </a:r>
          </a:p>
        </p:txBody>
      </p:sp>
      <p:sp>
        <p:nvSpPr>
          <p:cNvPr id="67596" name="Text Box 11"/>
          <p:cNvSpPr txBox="1">
            <a:spLocks noChangeArrowheads="1"/>
          </p:cNvSpPr>
          <p:nvPr/>
        </p:nvSpPr>
        <p:spPr bwMode="auto">
          <a:xfrm>
            <a:off x="7380288" y="1616075"/>
            <a:ext cx="1201737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>
                <a:latin typeface="Arial" charset="0"/>
              </a:rPr>
              <a:t>lead (days)</a:t>
            </a:r>
          </a:p>
        </p:txBody>
      </p:sp>
      <p:sp>
        <p:nvSpPr>
          <p:cNvPr id="67597" name="Line 12"/>
          <p:cNvSpPr>
            <a:spLocks noChangeShapeType="1"/>
          </p:cNvSpPr>
          <p:nvPr/>
        </p:nvSpPr>
        <p:spPr bwMode="auto">
          <a:xfrm flipH="1">
            <a:off x="6586538" y="1905000"/>
            <a:ext cx="793750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598" name="Freeform 13"/>
          <p:cNvSpPr>
            <a:spLocks/>
          </p:cNvSpPr>
          <p:nvPr/>
        </p:nvSpPr>
        <p:spPr bwMode="auto">
          <a:xfrm>
            <a:off x="1671638" y="2757488"/>
            <a:ext cx="328612" cy="333375"/>
          </a:xfrm>
          <a:custGeom>
            <a:avLst/>
            <a:gdLst>
              <a:gd name="T0" fmla="*/ 0 w 207"/>
              <a:gd name="T1" fmla="*/ 210 h 210"/>
              <a:gd name="T2" fmla="*/ 117 w 207"/>
              <a:gd name="T3" fmla="*/ 117 h 210"/>
              <a:gd name="T4" fmla="*/ 207 w 207"/>
              <a:gd name="T5" fmla="*/ 0 h 210"/>
              <a:gd name="T6" fmla="*/ 0 60000 65536"/>
              <a:gd name="T7" fmla="*/ 0 60000 65536"/>
              <a:gd name="T8" fmla="*/ 0 60000 65536"/>
              <a:gd name="T9" fmla="*/ 0 w 207"/>
              <a:gd name="T10" fmla="*/ 0 h 210"/>
              <a:gd name="T11" fmla="*/ 207 w 207"/>
              <a:gd name="T12" fmla="*/ 210 h 2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" h="210">
                <a:moveTo>
                  <a:pt x="0" y="210"/>
                </a:moveTo>
                <a:lnTo>
                  <a:pt x="117" y="117"/>
                </a:lnTo>
                <a:lnTo>
                  <a:pt x="207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599" name="Freeform 14"/>
          <p:cNvSpPr>
            <a:spLocks/>
          </p:cNvSpPr>
          <p:nvPr/>
        </p:nvSpPr>
        <p:spPr bwMode="auto">
          <a:xfrm>
            <a:off x="4543425" y="2755900"/>
            <a:ext cx="328613" cy="333375"/>
          </a:xfrm>
          <a:custGeom>
            <a:avLst/>
            <a:gdLst>
              <a:gd name="T0" fmla="*/ 0 w 207"/>
              <a:gd name="T1" fmla="*/ 210 h 210"/>
              <a:gd name="T2" fmla="*/ 117 w 207"/>
              <a:gd name="T3" fmla="*/ 117 h 210"/>
              <a:gd name="T4" fmla="*/ 207 w 207"/>
              <a:gd name="T5" fmla="*/ 0 h 210"/>
              <a:gd name="T6" fmla="*/ 0 60000 65536"/>
              <a:gd name="T7" fmla="*/ 0 60000 65536"/>
              <a:gd name="T8" fmla="*/ 0 60000 65536"/>
              <a:gd name="T9" fmla="*/ 0 w 207"/>
              <a:gd name="T10" fmla="*/ 0 h 210"/>
              <a:gd name="T11" fmla="*/ 207 w 207"/>
              <a:gd name="T12" fmla="*/ 210 h 2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" h="210">
                <a:moveTo>
                  <a:pt x="0" y="210"/>
                </a:moveTo>
                <a:lnTo>
                  <a:pt x="117" y="117"/>
                </a:lnTo>
                <a:lnTo>
                  <a:pt x="207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600" name="Freeform 15"/>
          <p:cNvSpPr>
            <a:spLocks/>
          </p:cNvSpPr>
          <p:nvPr/>
        </p:nvSpPr>
        <p:spPr bwMode="auto">
          <a:xfrm>
            <a:off x="1679575" y="4459288"/>
            <a:ext cx="328613" cy="333375"/>
          </a:xfrm>
          <a:custGeom>
            <a:avLst/>
            <a:gdLst>
              <a:gd name="T0" fmla="*/ 0 w 207"/>
              <a:gd name="T1" fmla="*/ 210 h 210"/>
              <a:gd name="T2" fmla="*/ 117 w 207"/>
              <a:gd name="T3" fmla="*/ 117 h 210"/>
              <a:gd name="T4" fmla="*/ 207 w 207"/>
              <a:gd name="T5" fmla="*/ 0 h 210"/>
              <a:gd name="T6" fmla="*/ 0 60000 65536"/>
              <a:gd name="T7" fmla="*/ 0 60000 65536"/>
              <a:gd name="T8" fmla="*/ 0 60000 65536"/>
              <a:gd name="T9" fmla="*/ 0 w 207"/>
              <a:gd name="T10" fmla="*/ 0 h 210"/>
              <a:gd name="T11" fmla="*/ 207 w 207"/>
              <a:gd name="T12" fmla="*/ 210 h 2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" h="210">
                <a:moveTo>
                  <a:pt x="0" y="210"/>
                </a:moveTo>
                <a:lnTo>
                  <a:pt x="117" y="117"/>
                </a:lnTo>
                <a:lnTo>
                  <a:pt x="207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601" name="Freeform 16"/>
          <p:cNvSpPr>
            <a:spLocks/>
          </p:cNvSpPr>
          <p:nvPr/>
        </p:nvSpPr>
        <p:spPr bwMode="auto">
          <a:xfrm>
            <a:off x="4538663" y="4456113"/>
            <a:ext cx="328612" cy="333375"/>
          </a:xfrm>
          <a:custGeom>
            <a:avLst/>
            <a:gdLst>
              <a:gd name="T0" fmla="*/ 0 w 207"/>
              <a:gd name="T1" fmla="*/ 210 h 210"/>
              <a:gd name="T2" fmla="*/ 117 w 207"/>
              <a:gd name="T3" fmla="*/ 117 h 210"/>
              <a:gd name="T4" fmla="*/ 207 w 207"/>
              <a:gd name="T5" fmla="*/ 0 h 210"/>
              <a:gd name="T6" fmla="*/ 0 60000 65536"/>
              <a:gd name="T7" fmla="*/ 0 60000 65536"/>
              <a:gd name="T8" fmla="*/ 0 60000 65536"/>
              <a:gd name="T9" fmla="*/ 0 w 207"/>
              <a:gd name="T10" fmla="*/ 0 h 210"/>
              <a:gd name="T11" fmla="*/ 207 w 207"/>
              <a:gd name="T12" fmla="*/ 210 h 2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" h="210">
                <a:moveTo>
                  <a:pt x="0" y="210"/>
                </a:moveTo>
                <a:lnTo>
                  <a:pt x="117" y="117"/>
                </a:lnTo>
                <a:lnTo>
                  <a:pt x="207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602" name="Freeform 17"/>
          <p:cNvSpPr>
            <a:spLocks/>
          </p:cNvSpPr>
          <p:nvPr/>
        </p:nvSpPr>
        <p:spPr bwMode="auto">
          <a:xfrm>
            <a:off x="7416800" y="4456113"/>
            <a:ext cx="328613" cy="333375"/>
          </a:xfrm>
          <a:custGeom>
            <a:avLst/>
            <a:gdLst>
              <a:gd name="T0" fmla="*/ 0 w 207"/>
              <a:gd name="T1" fmla="*/ 210 h 210"/>
              <a:gd name="T2" fmla="*/ 117 w 207"/>
              <a:gd name="T3" fmla="*/ 117 h 210"/>
              <a:gd name="T4" fmla="*/ 207 w 207"/>
              <a:gd name="T5" fmla="*/ 0 h 210"/>
              <a:gd name="T6" fmla="*/ 0 60000 65536"/>
              <a:gd name="T7" fmla="*/ 0 60000 65536"/>
              <a:gd name="T8" fmla="*/ 0 60000 65536"/>
              <a:gd name="T9" fmla="*/ 0 w 207"/>
              <a:gd name="T10" fmla="*/ 0 h 210"/>
              <a:gd name="T11" fmla="*/ 207 w 207"/>
              <a:gd name="T12" fmla="*/ 210 h 2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" h="210">
                <a:moveTo>
                  <a:pt x="0" y="210"/>
                </a:moveTo>
                <a:lnTo>
                  <a:pt x="117" y="117"/>
                </a:lnTo>
                <a:lnTo>
                  <a:pt x="207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603" name="Freeform 18"/>
          <p:cNvSpPr>
            <a:spLocks/>
          </p:cNvSpPr>
          <p:nvPr/>
        </p:nvSpPr>
        <p:spPr bwMode="auto">
          <a:xfrm>
            <a:off x="7416800" y="2757488"/>
            <a:ext cx="328613" cy="333375"/>
          </a:xfrm>
          <a:custGeom>
            <a:avLst/>
            <a:gdLst>
              <a:gd name="T0" fmla="*/ 0 w 207"/>
              <a:gd name="T1" fmla="*/ 210 h 210"/>
              <a:gd name="T2" fmla="*/ 117 w 207"/>
              <a:gd name="T3" fmla="*/ 117 h 210"/>
              <a:gd name="T4" fmla="*/ 207 w 207"/>
              <a:gd name="T5" fmla="*/ 0 h 210"/>
              <a:gd name="T6" fmla="*/ 0 60000 65536"/>
              <a:gd name="T7" fmla="*/ 0 60000 65536"/>
              <a:gd name="T8" fmla="*/ 0 60000 65536"/>
              <a:gd name="T9" fmla="*/ 0 w 207"/>
              <a:gd name="T10" fmla="*/ 0 h 210"/>
              <a:gd name="T11" fmla="*/ 207 w 207"/>
              <a:gd name="T12" fmla="*/ 210 h 2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" h="210">
                <a:moveTo>
                  <a:pt x="0" y="210"/>
                </a:moveTo>
                <a:lnTo>
                  <a:pt x="117" y="117"/>
                </a:lnTo>
                <a:lnTo>
                  <a:pt x="207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604" name="Text Box 19"/>
          <p:cNvSpPr txBox="1">
            <a:spLocks noChangeArrowheads="1"/>
          </p:cNvSpPr>
          <p:nvPr/>
        </p:nvSpPr>
        <p:spPr bwMode="auto">
          <a:xfrm>
            <a:off x="146050" y="1684338"/>
            <a:ext cx="42624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latin typeface="Arial" charset="0"/>
              </a:rPr>
              <a:t>Verifying track segment has been added (black line)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113712" cy="708025"/>
          </a:xfrm>
        </p:spPr>
        <p:txBody>
          <a:bodyPr/>
          <a:lstStyle/>
          <a:p>
            <a:r>
              <a:rPr lang="en-GB" dirty="0" smtClean="0">
                <a:ea typeface="ＭＳ Ｐゴシック" pitchFamily="-112" charset="-128"/>
                <a:cs typeface="ＭＳ Ｐゴシック" pitchFamily="-112" charset="-128"/>
              </a:rPr>
              <a:t>Portugal </a:t>
            </a:r>
            <a:r>
              <a:rPr lang="en-GB" dirty="0" smtClean="0">
                <a:ea typeface="ＭＳ Ｐゴシック" pitchFamily="-112" charset="-128"/>
                <a:cs typeface="ＭＳ Ｐゴシック" pitchFamily="-112" charset="-128"/>
              </a:rPr>
              <a:t>Storm example</a:t>
            </a:r>
          </a:p>
        </p:txBody>
      </p:sp>
      <p:pic>
        <p:nvPicPr>
          <p:cNvPr id="51203" name="Content Placeholder 4" descr="ASXX_23rd00Z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785813"/>
            <a:ext cx="6643687" cy="5345112"/>
          </a:xfrm>
        </p:spPr>
      </p:pic>
      <p:sp>
        <p:nvSpPr>
          <p:cNvPr id="5120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2" charset="0"/>
              </a:rPr>
              <a:t>NCEP, Washington, Mar 2011                        tim.hewson@ecmwf.int</a:t>
            </a:r>
            <a:endParaRPr lang="en-GB">
              <a:latin typeface="Arial" pitchFamily="-112" charset="0"/>
            </a:endParaRP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2714625" y="4429125"/>
            <a:ext cx="857250" cy="714375"/>
          </a:xfrm>
          <a:prstGeom prst="straightConnector1">
            <a:avLst/>
          </a:prstGeom>
          <a:noFill/>
          <a:ln w="53975">
            <a:solidFill>
              <a:srgbClr val="FF0000"/>
            </a:solidFill>
            <a:round/>
            <a:headEnd type="none" w="lg" len="lg"/>
            <a:tailEnd type="arrow" w="med" len="med"/>
          </a:ln>
        </p:spPr>
      </p:cxnSp>
      <p:pic>
        <p:nvPicPr>
          <p:cNvPr id="487426" name="Picture 2" descr="H:\Verification\TAC_subgroup\PortugalStorm_04Zman_analysisB-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3571875"/>
            <a:ext cx="3505200" cy="247808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 rot="19597248">
            <a:off x="4035425" y="4833938"/>
            <a:ext cx="585788" cy="512762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latin typeface="Times" pitchFamily="18" charset="0"/>
            </a:endParaRPr>
          </a:p>
        </p:txBody>
      </p:sp>
      <p:pic>
        <p:nvPicPr>
          <p:cNvPr id="9" name="Picture 2" descr="H:\Verification\TAC_subgroup\PortugalStorm_04Zman_analysisB-1.gif"/>
          <p:cNvPicPr>
            <a:picLocks noChangeAspect="1" noChangeArrowheads="1"/>
          </p:cNvPicPr>
          <p:nvPr/>
        </p:nvPicPr>
        <p:blipFill>
          <a:blip r:embed="rId3"/>
          <a:srcRect l="7861" t="10321" r="23136" b="5485"/>
          <a:stretch>
            <a:fillRect/>
          </a:stretch>
        </p:blipFill>
        <p:spPr bwMode="auto">
          <a:xfrm rot="19517246">
            <a:off x="4005263" y="4781550"/>
            <a:ext cx="684212" cy="588963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00813" y="357188"/>
            <a:ext cx="2178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/>
              <a:t>“Micro-storm”</a:t>
            </a:r>
          </a:p>
        </p:txBody>
      </p:sp>
      <p:sp>
        <p:nvSpPr>
          <p:cNvPr id="51210" name="TextBox 10"/>
          <p:cNvSpPr txBox="1">
            <a:spLocks noChangeArrowheads="1"/>
          </p:cNvSpPr>
          <p:nvPr/>
        </p:nvSpPr>
        <p:spPr bwMode="auto">
          <a:xfrm>
            <a:off x="7315200" y="2895600"/>
            <a:ext cx="1495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23 Dec 2009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0675" y="4703763"/>
            <a:ext cx="5270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ＭＳ Ｐゴシック" pitchFamily="-112" charset="-128"/>
                <a:cs typeface="ＭＳ Ｐゴシック" pitchFamily="-112" charset="-128"/>
              </a:rPr>
              <a:t>Synoptic animation</a:t>
            </a:r>
          </a:p>
        </p:txBody>
      </p:sp>
      <p:pic>
        <p:nvPicPr>
          <p:cNvPr id="52227" name="Content Placeholder 5" descr="PortugalStormSyn_anim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4363" y="1398588"/>
            <a:ext cx="7800975" cy="4638675"/>
          </a:xfrm>
        </p:spPr>
      </p:pic>
      <p:sp>
        <p:nvSpPr>
          <p:cNvPr id="5222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2" charset="0"/>
              </a:rPr>
              <a:t>NCEP, Washington, Mar 2011                        tim.hewson@ecmwf.int</a:t>
            </a:r>
            <a:endParaRPr lang="en-GB">
              <a:latin typeface="Arial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-112" charset="-128"/>
                <a:cs typeface="ＭＳ Ｐゴシック" pitchFamily="-112" charset="-128"/>
              </a:rPr>
              <a:t>Feature-specific plumes</a:t>
            </a:r>
            <a:endParaRPr lang="en-GB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2227" name="Content Placeholder 5" descr="PortugalStormSyn_anim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4363" y="1398588"/>
            <a:ext cx="7800975" cy="4638675"/>
          </a:xfrm>
        </p:spPr>
      </p:pic>
      <p:sp>
        <p:nvSpPr>
          <p:cNvPr id="5222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2" charset="0"/>
              </a:rPr>
              <a:t>NCEP, Washington, Mar 2011                        tim.hewson@ecmwf.int</a:t>
            </a:r>
            <a:endParaRPr lang="en-GB">
              <a:latin typeface="Arial" pitchFamily="-112" charset="0"/>
            </a:endParaRPr>
          </a:p>
        </p:txBody>
      </p:sp>
      <p:pic>
        <p:nvPicPr>
          <p:cNvPr id="6" name="Picture 5" descr="Picture 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52" y="1301834"/>
            <a:ext cx="7989348" cy="48056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8600" y="2745298"/>
            <a:ext cx="4191000" cy="2383405"/>
            <a:chOff x="228600" y="2745298"/>
            <a:chExt cx="4191000" cy="2383405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28600" y="2745298"/>
              <a:ext cx="4191000" cy="92333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800" dirty="0" smtClean="0">
                  <a:latin typeface="Arial" charset="0"/>
                </a:rPr>
                <a:t>On the web interface the </a:t>
              </a:r>
              <a:r>
                <a:rPr lang="en-GB" sz="1800" dirty="0" smtClean="0">
                  <a:latin typeface="Arial" charset="0"/>
                </a:rPr>
                <a:t>u</a:t>
              </a:r>
              <a:r>
                <a:rPr lang="en-GB" sz="1800" dirty="0" smtClean="0">
                  <a:latin typeface="Arial" charset="0"/>
                </a:rPr>
                <a:t>ser </a:t>
              </a:r>
              <a:r>
                <a:rPr lang="en-GB" sz="1800" dirty="0">
                  <a:latin typeface="Arial" charset="0"/>
                </a:rPr>
                <a:t>can click on any spot (= cyclonic feature) to see how that feature evolves in the EPS</a:t>
              </a: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4191000" y="3505201"/>
              <a:ext cx="199008" cy="162350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7715250" y="2714625"/>
            <a:ext cx="1428750" cy="909638"/>
          </a:xfrm>
        </p:spPr>
        <p:txBody>
          <a:bodyPr/>
          <a:lstStyle/>
          <a:p>
            <a:pPr algn="ctr"/>
            <a:r>
              <a:rPr lang="en-GB" sz="2000">
                <a:ea typeface="ＭＳ Ｐゴシック" pitchFamily="-112" charset="-128"/>
                <a:cs typeface="ＭＳ Ｐゴシック" pitchFamily="-112" charset="-128"/>
              </a:rPr>
              <a:t>24h lead plumes</a:t>
            </a:r>
          </a:p>
        </p:txBody>
      </p:sp>
      <p:pic>
        <p:nvPicPr>
          <p:cNvPr id="53251" name="Content Placeholder 5" descr="Plume01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42875"/>
            <a:ext cx="7500938" cy="5973763"/>
          </a:xfrm>
        </p:spPr>
      </p:pic>
      <p:sp>
        <p:nvSpPr>
          <p:cNvPr id="5325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2" charset="0"/>
              </a:rPr>
              <a:t>NCEP, Washington, Mar 2011                        tim.hewson@ecmwf.int</a:t>
            </a:r>
            <a:endParaRPr lang="en-GB">
              <a:latin typeface="Arial" pitchFamily="-112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38200" y="609600"/>
            <a:ext cx="5638800" cy="4881563"/>
            <a:chOff x="838200" y="609600"/>
            <a:chExt cx="5638800" cy="4882157"/>
          </a:xfrm>
        </p:grpSpPr>
        <p:sp>
          <p:nvSpPr>
            <p:cNvPr id="6" name="Donut 5"/>
            <p:cNvSpPr/>
            <p:nvPr/>
          </p:nvSpPr>
          <p:spPr bwMode="auto">
            <a:xfrm>
              <a:off x="838200" y="4648691"/>
              <a:ext cx="609600" cy="838302"/>
            </a:xfrm>
            <a:prstGeom prst="donut">
              <a:avLst>
                <a:gd name="adj" fmla="val 8068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7" name="Donut 6"/>
            <p:cNvSpPr/>
            <p:nvPr/>
          </p:nvSpPr>
          <p:spPr bwMode="auto">
            <a:xfrm>
              <a:off x="3341688" y="4653455"/>
              <a:ext cx="609600" cy="838302"/>
            </a:xfrm>
            <a:prstGeom prst="donut">
              <a:avLst>
                <a:gd name="adj" fmla="val 8068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8" name="Donut 7"/>
            <p:cNvSpPr/>
            <p:nvPr/>
          </p:nvSpPr>
          <p:spPr bwMode="auto">
            <a:xfrm>
              <a:off x="5867400" y="2754574"/>
              <a:ext cx="609600" cy="838302"/>
            </a:xfrm>
            <a:prstGeom prst="donut">
              <a:avLst>
                <a:gd name="adj" fmla="val 8068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9" name="Donut 8"/>
            <p:cNvSpPr/>
            <p:nvPr/>
          </p:nvSpPr>
          <p:spPr bwMode="auto">
            <a:xfrm>
              <a:off x="5867400" y="609600"/>
              <a:ext cx="609600" cy="838302"/>
            </a:xfrm>
            <a:prstGeom prst="donut">
              <a:avLst>
                <a:gd name="adj" fmla="val 8068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7715250" y="2714625"/>
            <a:ext cx="1428750" cy="909638"/>
          </a:xfrm>
        </p:spPr>
        <p:txBody>
          <a:bodyPr/>
          <a:lstStyle/>
          <a:p>
            <a:pPr algn="ctr"/>
            <a:r>
              <a:rPr lang="en-GB" sz="2000">
                <a:ea typeface="ＭＳ Ｐゴシック" pitchFamily="-112" charset="-128"/>
                <a:cs typeface="ＭＳ Ｐゴシック" pitchFamily="-112" charset="-128"/>
              </a:rPr>
              <a:t>12h lead plumes</a:t>
            </a:r>
          </a:p>
        </p:txBody>
      </p:sp>
      <p:pic>
        <p:nvPicPr>
          <p:cNvPr id="54275" name="Content Placeholder 5" descr="Plume01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9225" y="142875"/>
            <a:ext cx="7488238" cy="5973763"/>
          </a:xfrm>
        </p:spPr>
      </p:pic>
      <p:sp>
        <p:nvSpPr>
          <p:cNvPr id="5427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2" charset="0"/>
              </a:rPr>
              <a:t>NCEP, Washington, Mar 2011                        tim.hewson@ecmwf.int</a:t>
            </a:r>
            <a:endParaRPr lang="en-GB">
              <a:latin typeface="Arial" pitchFamily="-112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50875" y="582613"/>
            <a:ext cx="5597525" cy="5006975"/>
            <a:chOff x="650844" y="582060"/>
            <a:chExt cx="5597556" cy="5008080"/>
          </a:xfrm>
        </p:grpSpPr>
        <p:sp>
          <p:nvSpPr>
            <p:cNvPr id="8" name="Donut 7"/>
            <p:cNvSpPr/>
            <p:nvPr/>
          </p:nvSpPr>
          <p:spPr bwMode="auto">
            <a:xfrm>
              <a:off x="650844" y="4624727"/>
              <a:ext cx="609603" cy="941595"/>
            </a:xfrm>
            <a:prstGeom prst="donut">
              <a:avLst>
                <a:gd name="adj" fmla="val 8068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9" name="Donut 8"/>
            <p:cNvSpPr/>
            <p:nvPr/>
          </p:nvSpPr>
          <p:spPr bwMode="auto">
            <a:xfrm>
              <a:off x="3113071" y="4648544"/>
              <a:ext cx="609603" cy="941596"/>
            </a:xfrm>
            <a:prstGeom prst="donut">
              <a:avLst>
                <a:gd name="adj" fmla="val 8068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0" name="Donut 9"/>
            <p:cNvSpPr/>
            <p:nvPr/>
          </p:nvSpPr>
          <p:spPr bwMode="auto">
            <a:xfrm>
              <a:off x="5603871" y="2639914"/>
              <a:ext cx="609603" cy="941595"/>
            </a:xfrm>
            <a:prstGeom prst="donut">
              <a:avLst>
                <a:gd name="adj" fmla="val 8068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1" name="Donut 10"/>
            <p:cNvSpPr/>
            <p:nvPr/>
          </p:nvSpPr>
          <p:spPr bwMode="auto">
            <a:xfrm>
              <a:off x="5638797" y="582060"/>
              <a:ext cx="609603" cy="941595"/>
            </a:xfrm>
            <a:prstGeom prst="donut">
              <a:avLst>
                <a:gd name="adj" fmla="val 8068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</p:grpSp>
      <p:sp>
        <p:nvSpPr>
          <p:cNvPr id="13" name="Donut 12"/>
          <p:cNvSpPr/>
          <p:nvPr/>
        </p:nvSpPr>
        <p:spPr bwMode="auto">
          <a:xfrm>
            <a:off x="5638800" y="4495800"/>
            <a:ext cx="609600" cy="941388"/>
          </a:xfrm>
          <a:prstGeom prst="donut">
            <a:avLst>
              <a:gd name="adj" fmla="val 8068"/>
            </a:avLst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04800"/>
            <a:ext cx="8640960" cy="708025"/>
          </a:xfrm>
        </p:spPr>
        <p:txBody>
          <a:bodyPr/>
          <a:lstStyle/>
          <a:p>
            <a:r>
              <a:rPr lang="en-GB" sz="2400" dirty="0" smtClean="0"/>
              <a:t>2. Cyclone-tracking products for the extra-tropics</a:t>
            </a:r>
            <a:endParaRPr lang="en-GB" dirty="0" smtClean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99"/>
            <a:ext cx="8112125" cy="4521175"/>
          </a:xfrm>
        </p:spPr>
        <p:txBody>
          <a:bodyPr/>
          <a:lstStyle/>
          <a:p>
            <a:r>
              <a:rPr lang="en-GB" dirty="0" smtClean="0"/>
              <a:t>2.1  Motivation / strategy</a:t>
            </a:r>
          </a:p>
          <a:p>
            <a:r>
              <a:rPr lang="en-GB" dirty="0" smtClean="0"/>
              <a:t>2.2  Identification of fronts</a:t>
            </a:r>
          </a:p>
          <a:p>
            <a:r>
              <a:rPr lang="en-GB" dirty="0" smtClean="0"/>
              <a:t>2.3  Identification of cyclonic features</a:t>
            </a:r>
          </a:p>
          <a:p>
            <a:r>
              <a:rPr lang="en-GB" dirty="0" smtClean="0"/>
              <a:t>2.4  Tracking of cyclonic features</a:t>
            </a:r>
          </a:p>
          <a:p>
            <a:r>
              <a:rPr lang="en-GB" dirty="0" smtClean="0"/>
              <a:t>2.5  The EPS-based Web Products (ECMWF and UKMO)</a:t>
            </a:r>
          </a:p>
          <a:p>
            <a:r>
              <a:rPr lang="en-GB" dirty="0" smtClean="0"/>
              <a:t>2.6  Verification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2.6 A recent example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8313" y="1196975"/>
            <a:ext cx="8229600" cy="4895850"/>
          </a:xfrm>
          <a:prstGeom prst="rect">
            <a:avLst/>
          </a:prstGeom>
        </p:spPr>
        <p:txBody>
          <a:bodyPr/>
          <a:lstStyle/>
          <a:p>
            <a:pPr marL="290513" marR="0" lvl="0" indent="-290513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0"/>
              </a:spcAft>
              <a:buClr>
                <a:schemeClr val="hlink"/>
              </a:buClr>
              <a:buSzPct val="100000"/>
              <a:buFont typeface="Wingdings" pitchFamily="2" charset="2"/>
              <a:buChar char="l"/>
              <a:tabLst/>
              <a:defRPr/>
            </a:pPr>
            <a:r>
              <a:rPr lang="en-GB" b="1" kern="0" dirty="0">
                <a:latin typeface="+mn-lt"/>
              </a:rPr>
              <a:t>A</a:t>
            </a:r>
            <a:r>
              <a:rPr kumimoji="0" lang="en-GB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small frontal wave that affected southern parts of the UK on Fri last week</a:t>
            </a:r>
          </a:p>
          <a:p>
            <a:pPr marL="290513" indent="-290513" defTabSz="762000">
              <a:spcAft>
                <a:spcPct val="50000"/>
              </a:spcAft>
              <a:buClr>
                <a:schemeClr val="hlink"/>
              </a:buClr>
              <a:buSzPct val="100000"/>
              <a:buFont typeface="Wingdings" pitchFamily="2" charset="2"/>
              <a:buChar char="l"/>
            </a:pPr>
            <a:r>
              <a:rPr lang="en-GB" b="1" kern="0" dirty="0">
                <a:latin typeface="+mn-lt"/>
              </a:rPr>
              <a:t>C</a:t>
            </a:r>
            <a:r>
              <a:rPr lang="en-GB" b="1" kern="0" dirty="0" smtClean="0">
                <a:latin typeface="+mn-lt"/>
              </a:rPr>
              <a:t>aused significant forecasting problems – sunny day or rainy day in Reading ?</a:t>
            </a:r>
          </a:p>
          <a:p>
            <a:pPr marL="290513" indent="-290513" defTabSz="762000">
              <a:spcAft>
                <a:spcPct val="50000"/>
              </a:spcAft>
              <a:buClr>
                <a:schemeClr val="hlink"/>
              </a:buClr>
              <a:buSzPct val="100000"/>
              <a:buFont typeface="Wingdings" pitchFamily="2" charset="2"/>
              <a:buChar char="l"/>
            </a:pPr>
            <a:endParaRPr lang="en-GB" sz="1800" b="1" kern="0" baseline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al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084" y="425090"/>
            <a:ext cx="8689396" cy="55961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al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084" y="425090"/>
            <a:ext cx="8689395" cy="55961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al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084" y="425090"/>
            <a:ext cx="8689395" cy="55961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al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084" y="425090"/>
            <a:ext cx="8689395" cy="55961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5426015" y="3459192"/>
            <a:ext cx="2978122" cy="1876691"/>
            <a:chOff x="5426015" y="3459192"/>
            <a:chExt cx="2978122" cy="1876691"/>
          </a:xfrm>
        </p:grpSpPr>
        <p:sp>
          <p:nvSpPr>
            <p:cNvPr id="12" name="TextBox 11"/>
            <p:cNvSpPr txBox="1"/>
            <p:nvPr/>
          </p:nvSpPr>
          <p:spPr>
            <a:xfrm>
              <a:off x="6182054" y="4166332"/>
              <a:ext cx="2222083" cy="1169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+mn-lt"/>
                </a:rPr>
                <a:t>Deterministic forecast</a:t>
              </a:r>
            </a:p>
            <a:p>
              <a:r>
                <a:rPr lang="en-GB" sz="1400" dirty="0" smtClean="0">
                  <a:latin typeface="+mn-lt"/>
                </a:rPr>
                <a:t>predicted a sunny day </a:t>
              </a:r>
            </a:p>
            <a:p>
              <a:r>
                <a:rPr lang="en-GB" sz="1400" dirty="0" smtClean="0">
                  <a:latin typeface="+mn-lt"/>
                </a:rPr>
                <a:t>in Reading – cyclonic </a:t>
              </a:r>
            </a:p>
            <a:p>
              <a:r>
                <a:rPr lang="en-GB" sz="1400" dirty="0" smtClean="0">
                  <a:latin typeface="+mn-lt"/>
                </a:rPr>
                <a:t>features were far enough </a:t>
              </a:r>
            </a:p>
            <a:p>
              <a:r>
                <a:rPr lang="en-GB" sz="1400" dirty="0" smtClean="0">
                  <a:latin typeface="+mn-lt"/>
                </a:rPr>
                <a:t>away to allow this</a:t>
              </a:r>
              <a:endParaRPr lang="en-GB" sz="1400" dirty="0">
                <a:latin typeface="+mn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rot="16200000" flipV="1">
              <a:off x="5633050" y="3605842"/>
              <a:ext cx="767751" cy="47445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 rot="10800000">
              <a:off x="5426015" y="3735239"/>
              <a:ext cx="819512" cy="483081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al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084" y="425090"/>
            <a:ext cx="8689395" cy="55961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al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084" y="425090"/>
            <a:ext cx="8689395" cy="55961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20110318_ASXX_anim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908720"/>
            <a:ext cx="7848871" cy="528148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al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084" y="425090"/>
            <a:ext cx="8689395" cy="55961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116632"/>
            <a:ext cx="2880320" cy="1612032"/>
          </a:xfrm>
        </p:spPr>
        <p:txBody>
          <a:bodyPr/>
          <a:lstStyle/>
          <a:p>
            <a:pPr algn="ctr"/>
            <a:r>
              <a:rPr lang="en-GB" sz="2000" dirty="0" smtClean="0"/>
              <a:t>18 Mar 2011: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1130UTC radar</a:t>
            </a:r>
            <a:br>
              <a:rPr lang="en-GB" sz="2000" dirty="0" smtClean="0"/>
            </a:br>
            <a:r>
              <a:rPr lang="en-GB" sz="2000" dirty="0" smtClean="0"/>
              <a:t>12UTC </a:t>
            </a:r>
            <a:r>
              <a:rPr lang="en-GB" sz="2000" dirty="0" err="1" smtClean="0"/>
              <a:t>synops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pic>
        <p:nvPicPr>
          <p:cNvPr id="8" name="Picture 7" descr="Obs_12Z_18Mar201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62307"/>
            <a:ext cx="7056784" cy="44095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Content Placeholder 6" descr="Radar_1130Z_18Mar2011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4756" y="111006"/>
            <a:ext cx="4517024" cy="2520280"/>
          </a:xfr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pic>
        <p:nvPicPr>
          <p:cNvPr id="14339" name="Picture 4" descr="FloodPi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2133600"/>
            <a:ext cx="3322638" cy="22145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0" name="Picture 5" descr="FloodPi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9" y="115889"/>
            <a:ext cx="3098318" cy="187295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1" name="Picture 6" descr="Flood_Brigsley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545013"/>
            <a:ext cx="2160587" cy="16208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2" name="Picture 9" descr="waves_on_houses7080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5571" y="115888"/>
            <a:ext cx="2879042" cy="187295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3" name="Picture 10" descr="Damag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565650"/>
            <a:ext cx="2160588" cy="15446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4" name="Picture 11" descr="Damage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85368" y="157800"/>
            <a:ext cx="2598975" cy="165814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5" name="Picture 12" descr="sport_centre_collapsed_spain-cp-613956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2132857"/>
            <a:ext cx="3455987" cy="225658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6" name="Picture 13" descr="SnowRabbit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60432" y="4516153"/>
            <a:ext cx="1159931" cy="167545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716530" y="4869160"/>
            <a:ext cx="3024336" cy="864096"/>
          </a:xfrm>
        </p:spPr>
        <p:txBody>
          <a:bodyPr/>
          <a:lstStyle/>
          <a:p>
            <a:pPr algn="ctr"/>
            <a:r>
              <a:rPr lang="en-GB" sz="2600" dirty="0" smtClean="0"/>
              <a:t>2.1 Motivation and strategy</a:t>
            </a:r>
          </a:p>
        </p:txBody>
      </p:sp>
      <p:pic>
        <p:nvPicPr>
          <p:cNvPr id="13313" name="Picture 1" descr="H:\Conferences\CW2011\NCEPtalk\blizzar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45408" y="1917188"/>
            <a:ext cx="1800200" cy="243824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this teach us 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19200"/>
            <a:ext cx="8568952" cy="49307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800" dirty="0" smtClean="0"/>
              <a:t>Frontal waves are a critical forecasting problem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Considerable care is needed in wording forecasts even at day 2 and 3 – regional details (</a:t>
            </a:r>
            <a:r>
              <a:rPr lang="en-GB" sz="1800" dirty="0" err="1" smtClean="0"/>
              <a:t>eg</a:t>
            </a:r>
            <a:r>
              <a:rPr lang="en-GB" sz="1800" dirty="0" smtClean="0"/>
              <a:t> ‘rain in S England’) are very likely to be wrong, more vague wording better (e.g. ‘risk of rain in the S of the UK’)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The deterministic forecast can be an outlier at short range; on average, in such cases, it will probably be better to adjust towards the ensemble signal. Dalmatian plot provides an instant reference point for the </a:t>
            </a:r>
            <a:r>
              <a:rPr lang="en-GB" sz="1800" dirty="0" err="1" smtClean="0"/>
              <a:t>representivity</a:t>
            </a:r>
            <a:r>
              <a:rPr lang="en-GB" sz="1800" dirty="0" smtClean="0"/>
              <a:t> of the deterministic (and control) forecasts.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There is uncertainty in small scale feature positions even at analysis time, especially in data sparse regions. Uncertainty primarily concerns position </a:t>
            </a:r>
            <a:r>
              <a:rPr lang="en-GB" sz="1800" i="1" dirty="0" smtClean="0"/>
              <a:t>on</a:t>
            </a:r>
            <a:r>
              <a:rPr lang="en-GB" sz="1800" dirty="0" smtClean="0"/>
              <a:t> the front. The T+0 front positions themselves are more certain.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There may be potential to ‘narrow a </a:t>
            </a:r>
            <a:r>
              <a:rPr lang="en-GB" sz="1800" dirty="0" err="1" smtClean="0"/>
              <a:t>pdf</a:t>
            </a:r>
            <a:r>
              <a:rPr lang="en-GB" sz="1800" dirty="0" smtClean="0"/>
              <a:t>’ using a principal of interactive EPS member selection – e.g. by deselecting those members portraying a pattern that departs from current observational evidence (</a:t>
            </a:r>
            <a:r>
              <a:rPr lang="en-GB" sz="1800" dirty="0" err="1" smtClean="0"/>
              <a:t>eg</a:t>
            </a:r>
            <a:r>
              <a:rPr lang="en-GB" sz="1800" dirty="0" smtClean="0"/>
              <a:t> at T+0 / T+12)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92375"/>
            <a:ext cx="9144000" cy="708025"/>
          </a:xfrm>
        </p:spPr>
        <p:txBody>
          <a:bodyPr/>
          <a:lstStyle/>
          <a:p>
            <a:pPr algn="ctr"/>
            <a:r>
              <a:rPr lang="en-GB" dirty="0" smtClean="0"/>
              <a:t>2.7 Verification of cyclonic features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113713" cy="7080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Some Verification Details </a:t>
            </a:r>
            <a:br>
              <a:rPr lang="en-US" dirty="0" smtClean="0"/>
            </a:br>
            <a:endParaRPr lang="en-US" sz="1600" dirty="0" smtClean="0">
              <a:solidFill>
                <a:schemeClr val="accent5">
                  <a:lumMod val="90000"/>
                </a:schemeClr>
              </a:solidFill>
            </a:endParaRPr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280400" cy="5256213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1900" dirty="0" smtClean="0"/>
              <a:t>Mainly based on the trial version of the now operational higher resolution IFS  (period = ~6 weeks from ~25 Nov 2009 to 5 Jan 2010). </a:t>
            </a:r>
          </a:p>
          <a:p>
            <a:pPr>
              <a:lnSpc>
                <a:spcPct val="100000"/>
              </a:lnSpc>
              <a:defRPr/>
            </a:pPr>
            <a:r>
              <a:rPr lang="en-US" sz="1900" dirty="0" smtClean="0"/>
              <a:t>Use tracks from successive analyses as ‘truth’</a:t>
            </a:r>
          </a:p>
          <a:p>
            <a:pPr>
              <a:lnSpc>
                <a:spcPct val="100000"/>
              </a:lnSpc>
              <a:defRPr/>
            </a:pPr>
            <a:r>
              <a:rPr lang="en-US" sz="1900" dirty="0" smtClean="0"/>
              <a:t>We compare the </a:t>
            </a:r>
            <a:r>
              <a:rPr lang="en-US" sz="1900" dirty="0" smtClean="0">
                <a:solidFill>
                  <a:srgbClr val="FF0000"/>
                </a:solidFill>
              </a:rPr>
              <a:t>Deterministic</a:t>
            </a:r>
            <a:r>
              <a:rPr lang="en-US" sz="1900" dirty="0" smtClean="0"/>
              <a:t>, the </a:t>
            </a:r>
            <a:r>
              <a:rPr lang="en-US" sz="1900" dirty="0" smtClean="0">
                <a:solidFill>
                  <a:srgbClr val="FFC000"/>
                </a:solidFill>
              </a:rPr>
              <a:t>Control</a:t>
            </a:r>
            <a:r>
              <a:rPr lang="en-US" sz="1900" dirty="0" smtClean="0"/>
              <a:t>, </a:t>
            </a:r>
            <a:r>
              <a:rPr lang="en-US" sz="1900" dirty="0"/>
              <a:t>a randomly selected </a:t>
            </a:r>
            <a:r>
              <a:rPr lang="en-US" sz="1900" dirty="0">
                <a:solidFill>
                  <a:schemeClr val="accent3">
                    <a:lumMod val="75000"/>
                  </a:schemeClr>
                </a:solidFill>
              </a:rPr>
              <a:t>EPS member </a:t>
            </a:r>
            <a:r>
              <a:rPr lang="en-US" sz="1900" dirty="0"/>
              <a:t>(no 25) </a:t>
            </a:r>
            <a:r>
              <a:rPr lang="en-US" sz="1900" dirty="0" smtClean="0"/>
              <a:t>and the </a:t>
            </a:r>
            <a:r>
              <a:rPr lang="en-US" sz="1900" dirty="0" smtClean="0">
                <a:solidFill>
                  <a:srgbClr val="33CC33"/>
                </a:solidFill>
              </a:rPr>
              <a:t>Ensemble feature mean</a:t>
            </a:r>
            <a:r>
              <a:rPr lang="en-US" sz="1900" dirty="0" smtClean="0"/>
              <a:t> </a:t>
            </a:r>
          </a:p>
          <a:p>
            <a:pPr>
              <a:lnSpc>
                <a:spcPct val="100000"/>
              </a:lnSpc>
              <a:defRPr/>
            </a:pPr>
            <a:r>
              <a:rPr lang="en-US" sz="1900" dirty="0" smtClean="0"/>
              <a:t>“</a:t>
            </a:r>
            <a:r>
              <a:rPr lang="en-US" sz="1900" dirty="0" smtClean="0">
                <a:solidFill>
                  <a:srgbClr val="33CC33"/>
                </a:solidFill>
              </a:rPr>
              <a:t>Ensemble feature mean</a:t>
            </a:r>
            <a:r>
              <a:rPr lang="en-US" sz="1900" dirty="0" smtClean="0"/>
              <a:t>” – what is this?</a:t>
            </a:r>
          </a:p>
          <a:p>
            <a:pPr lvl="1">
              <a:defRPr/>
            </a:pPr>
            <a:r>
              <a:rPr lang="en-US" sz="1600" dirty="0" smtClean="0"/>
              <a:t>It is the centre of gravity point of feature points </a:t>
            </a:r>
            <a:r>
              <a:rPr lang="en-US" sz="1600" dirty="0" err="1" smtClean="0"/>
              <a:t>recognised</a:t>
            </a:r>
            <a:r>
              <a:rPr lang="en-US" sz="1600" dirty="0" smtClean="0"/>
              <a:t> in the EPS members.</a:t>
            </a:r>
          </a:p>
          <a:p>
            <a:pPr lvl="1">
              <a:defRPr/>
            </a:pPr>
            <a:r>
              <a:rPr lang="en-US" sz="1600" dirty="0" smtClean="0"/>
              <a:t>It is NOT based on features identified from the ensemble mean fields themselves; that would not work as these are highly smoothed fields</a:t>
            </a:r>
          </a:p>
          <a:p>
            <a:pPr lvl="1">
              <a:defRPr/>
            </a:pPr>
            <a:r>
              <a:rPr lang="en-US" sz="1600" dirty="0" smtClean="0"/>
              <a:t>For inclusion in statistics we require that a specific feature persists in 5 or more members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1600" dirty="0" smtClean="0"/>
              <a:t>At longer leads therefore the sample size for this category tends to be much larger than for the other 3 categories</a:t>
            </a:r>
          </a:p>
          <a:p>
            <a:pPr lvl="1">
              <a:buFont typeface="Arial" charset="0"/>
              <a:buNone/>
              <a:defRPr/>
            </a:pPr>
            <a:endParaRPr lang="en-US" sz="800" dirty="0" smtClean="0">
              <a:solidFill>
                <a:schemeClr val="accent5">
                  <a:lumMod val="90000"/>
                </a:schemeClr>
              </a:solidFill>
            </a:endParaRP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</p:txBody>
      </p:sp>
      <p:sp>
        <p:nvSpPr>
          <p:cNvPr id="6" name="Oval 5"/>
          <p:cNvSpPr/>
          <p:nvPr/>
        </p:nvSpPr>
        <p:spPr bwMode="auto">
          <a:xfrm>
            <a:off x="5651500" y="3844925"/>
            <a:ext cx="73025" cy="71438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 bwMode="auto">
          <a:xfrm>
            <a:off x="5867400" y="3773488"/>
            <a:ext cx="73025" cy="71437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 bwMode="auto">
          <a:xfrm>
            <a:off x="5795963" y="3844925"/>
            <a:ext cx="71437" cy="71438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 bwMode="auto">
          <a:xfrm>
            <a:off x="5724525" y="3989388"/>
            <a:ext cx="71438" cy="71437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 bwMode="auto">
          <a:xfrm>
            <a:off x="6011863" y="3916363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 bwMode="auto">
          <a:xfrm>
            <a:off x="5894388" y="4025900"/>
            <a:ext cx="71437" cy="7143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830888" y="3906838"/>
            <a:ext cx="71437" cy="73025"/>
          </a:xfrm>
          <a:prstGeom prst="ellipse">
            <a:avLst/>
          </a:prstGeom>
          <a:solidFill>
            <a:srgbClr val="33CC3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113713" cy="576262"/>
          </a:xfrm>
        </p:spPr>
        <p:txBody>
          <a:bodyPr/>
          <a:lstStyle/>
          <a:p>
            <a:r>
              <a:rPr lang="en-GB" smtClean="0"/>
              <a:t>Position error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pic>
        <p:nvPicPr>
          <p:cNvPr id="83972" name="Picture 2" descr="\\Alsvid\userscr\ODRD\Dec2010\CDB_Posn_error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908050"/>
            <a:ext cx="6265862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Bias in Mslp at feature point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pic>
        <p:nvPicPr>
          <p:cNvPr id="84996" name="Picture 2" descr="\\Alsvid\userscr\ODRD\Dec2010\CDB_MSLP_errors.gif"/>
          <p:cNvPicPr>
            <a:picLocks noChangeAspect="1" noChangeArrowheads="1"/>
          </p:cNvPicPr>
          <p:nvPr/>
        </p:nvPicPr>
        <p:blipFill>
          <a:blip r:embed="rId2" cstate="print"/>
          <a:srcRect l="56099" t="-2107"/>
          <a:stretch>
            <a:fillRect/>
          </a:stretch>
        </p:blipFill>
        <p:spPr bwMode="auto">
          <a:xfrm>
            <a:off x="4705350" y="1238250"/>
            <a:ext cx="3960813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2" descr="\\Alsvid\userscr\ODRD\Dec2010\CDB_MSLP_errors.gif"/>
          <p:cNvPicPr>
            <a:picLocks noChangeAspect="1" noChangeArrowheads="1"/>
          </p:cNvPicPr>
          <p:nvPr/>
        </p:nvPicPr>
        <p:blipFill>
          <a:blip r:embed="rId2" cstate="print"/>
          <a:srcRect r="53287" b="1160"/>
          <a:stretch>
            <a:fillRect/>
          </a:stretch>
        </p:blipFill>
        <p:spPr bwMode="auto">
          <a:xfrm>
            <a:off x="292100" y="1300163"/>
            <a:ext cx="421481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5650" y="3716338"/>
            <a:ext cx="19891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+mj-lt"/>
              </a:rPr>
              <a:t>Old Lo-Res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9700" y="3736975"/>
            <a:ext cx="2124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+mj-lt"/>
              </a:rPr>
              <a:t>New Hi-Res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6523" y="1940943"/>
            <a:ext cx="8563708" cy="1621766"/>
          </a:xfrm>
        </p:spPr>
        <p:txBody>
          <a:bodyPr/>
          <a:lstStyle/>
          <a:p>
            <a:pPr algn="ctr"/>
            <a:r>
              <a:rPr lang="en-GB" dirty="0"/>
              <a:t>3</a:t>
            </a:r>
            <a:r>
              <a:rPr lang="en-GB" dirty="0" smtClean="0"/>
              <a:t>. Forecasting Extreme Weather :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Extreme Forecast Index (or ‘EFI’)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urope_EFI_2mtemp_e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688" y="616381"/>
            <a:ext cx="8302924" cy="5139905"/>
          </a:xfrm>
          <a:prstGeom prst="rect">
            <a:avLst/>
          </a:prstGeom>
        </p:spPr>
      </p:pic>
      <p:grpSp>
        <p:nvGrpSpPr>
          <p:cNvPr id="2" name="Group 9"/>
          <p:cNvGrpSpPr/>
          <p:nvPr/>
        </p:nvGrpSpPr>
        <p:grpSpPr>
          <a:xfrm>
            <a:off x="323528" y="750497"/>
            <a:ext cx="8608993" cy="5414807"/>
            <a:chOff x="350490" y="750497"/>
            <a:chExt cx="9326407" cy="5414807"/>
          </a:xfrm>
        </p:grpSpPr>
        <p:pic>
          <p:nvPicPr>
            <p:cNvPr id="9" name="Picture 8" descr="Europe_EFI_eg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49" y="750497"/>
              <a:ext cx="9044448" cy="4994695"/>
            </a:xfrm>
            <a:prstGeom prst="rect">
              <a:avLst/>
            </a:prstGeom>
          </p:spPr>
        </p:pic>
        <p:sp>
          <p:nvSpPr>
            <p:cNvPr id="993285" name="Text Box 5"/>
            <p:cNvSpPr txBox="1">
              <a:spLocks noChangeArrowheads="1"/>
            </p:cNvSpPr>
            <p:nvPr/>
          </p:nvSpPr>
          <p:spPr bwMode="auto">
            <a:xfrm>
              <a:off x="350490" y="5826750"/>
              <a:ext cx="9181887" cy="33855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dirty="0">
                  <a:latin typeface="+mn-lt"/>
                </a:rPr>
                <a:t>For mean 2m Temp, for 00-24UTC </a:t>
              </a:r>
              <a:r>
                <a:rPr lang="en-GB" sz="1600" dirty="0" smtClean="0">
                  <a:latin typeface="+mn-lt"/>
                </a:rPr>
                <a:t>Sunday (30 Jan 2011), </a:t>
              </a:r>
              <a:r>
                <a:rPr lang="en-GB" sz="1600" dirty="0">
                  <a:latin typeface="+mn-lt"/>
                </a:rPr>
                <a:t>from DT 00UTC </a:t>
              </a:r>
              <a:r>
                <a:rPr lang="en-GB" sz="1600" dirty="0" smtClean="0">
                  <a:latin typeface="+mn-lt"/>
                </a:rPr>
                <a:t>Sat 29 Jan 2011</a:t>
              </a:r>
              <a:endParaRPr lang="en-GB" sz="1600" dirty="0">
                <a:latin typeface="+mn-lt"/>
              </a:endParaRPr>
            </a:p>
          </p:txBody>
        </p:sp>
      </p:grpSp>
      <p:sp>
        <p:nvSpPr>
          <p:cNvPr id="993286" name="Rectangle 6"/>
          <p:cNvSpPr>
            <a:spLocks noGrp="1" noChangeArrowheads="1"/>
          </p:cNvSpPr>
          <p:nvPr>
            <p:ph type="title"/>
          </p:nvPr>
        </p:nvSpPr>
        <p:spPr>
          <a:xfrm>
            <a:off x="211015" y="201613"/>
            <a:ext cx="8563708" cy="457200"/>
          </a:xfrm>
        </p:spPr>
        <p:txBody>
          <a:bodyPr/>
          <a:lstStyle/>
          <a:p>
            <a:pPr algn="ctr"/>
            <a:r>
              <a:rPr lang="en-GB" sz="2400"/>
              <a:t>A recent EFI for Europe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969" y="346075"/>
            <a:ext cx="8563708" cy="647700"/>
          </a:xfrm>
        </p:spPr>
        <p:txBody>
          <a:bodyPr/>
          <a:lstStyle/>
          <a:p>
            <a:pPr algn="ctr"/>
            <a:r>
              <a:rPr lang="en-GB" dirty="0"/>
              <a:t>3</a:t>
            </a:r>
            <a:r>
              <a:rPr lang="en-GB" dirty="0" smtClean="0"/>
              <a:t>. </a:t>
            </a:r>
            <a:r>
              <a:rPr lang="en-GB" dirty="0"/>
              <a:t>The Extreme Forecast Index (EFI)</a:t>
            </a:r>
          </a:p>
        </p:txBody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4434" y="1826225"/>
            <a:ext cx="7779699" cy="2952810"/>
          </a:xfrm>
          <a:noFill/>
          <a:ln/>
        </p:spPr>
        <p:txBody>
          <a:bodyPr/>
          <a:lstStyle/>
          <a:p>
            <a:r>
              <a:rPr lang="en-GB" dirty="0" smtClean="0"/>
              <a:t>3.1  Overview</a:t>
            </a:r>
            <a:endParaRPr lang="en-GB" dirty="0"/>
          </a:p>
          <a:p>
            <a:r>
              <a:rPr lang="en-GB" dirty="0" smtClean="0"/>
              <a:t>3.2  The </a:t>
            </a:r>
            <a:r>
              <a:rPr lang="en-GB" dirty="0"/>
              <a:t>Model Climate (‘</a:t>
            </a:r>
            <a:r>
              <a:rPr lang="en-GB" dirty="0" smtClean="0"/>
              <a:t>M-Climate’)</a:t>
            </a:r>
            <a:endParaRPr lang="en-GB" dirty="0"/>
          </a:p>
          <a:p>
            <a:r>
              <a:rPr lang="en-GB" dirty="0" smtClean="0"/>
              <a:t>3.3  Computing </a:t>
            </a:r>
            <a:r>
              <a:rPr lang="en-GB" dirty="0"/>
              <a:t>the EFI</a:t>
            </a:r>
          </a:p>
          <a:p>
            <a:r>
              <a:rPr lang="en-GB" dirty="0" smtClean="0"/>
              <a:t>3.4  Operational EFI-related products, and how to use them</a:t>
            </a:r>
          </a:p>
          <a:p>
            <a:r>
              <a:rPr lang="en-GB" dirty="0" smtClean="0"/>
              <a:t>3.5  EFI Verification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3" y="188640"/>
            <a:ext cx="8784976" cy="647700"/>
          </a:xfrm>
        </p:spPr>
        <p:txBody>
          <a:bodyPr/>
          <a:lstStyle/>
          <a:p>
            <a:r>
              <a:rPr lang="en-GB" sz="2200" dirty="0"/>
              <a:t>3</a:t>
            </a:r>
            <a:r>
              <a:rPr lang="en-GB" sz="2200" dirty="0" smtClean="0"/>
              <a:t>.1 </a:t>
            </a:r>
            <a:r>
              <a:rPr lang="en-GB" sz="2200" dirty="0"/>
              <a:t>Overview: How can we forecast ‘extreme weather’ ?</a:t>
            </a:r>
          </a:p>
        </p:txBody>
      </p:sp>
      <p:sp>
        <p:nvSpPr>
          <p:cNvPr id="94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602" y="908720"/>
            <a:ext cx="8666285" cy="522900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/>
              <a:t>What can be used to </a:t>
            </a:r>
            <a:r>
              <a:rPr lang="en-GB" sz="1600" dirty="0">
                <a:solidFill>
                  <a:srgbClr val="FF3300"/>
                </a:solidFill>
              </a:rPr>
              <a:t>define ‘extreme’</a:t>
            </a:r>
            <a:r>
              <a:rPr lang="en-GB" sz="1600" dirty="0"/>
              <a:t>, right across the globe 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i="1" dirty="0"/>
              <a:t>Particular</a:t>
            </a:r>
            <a:r>
              <a:rPr lang="en-GB" sz="1600" dirty="0"/>
              <a:t> Thresholds ?    NO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/>
              <a:t>Return Periods ?    Effectively YES. </a:t>
            </a:r>
            <a:r>
              <a:rPr lang="en-GB" sz="1600" dirty="0" smtClean="0"/>
              <a:t>Highly </a:t>
            </a:r>
            <a:r>
              <a:rPr lang="en-GB" sz="1600" dirty="0"/>
              <a:t>relevant because infrastructure (transport, buildings, etc) is commonly based on the return-period concept. In part warnings relate to </a:t>
            </a:r>
            <a:r>
              <a:rPr lang="en-GB" sz="1600" dirty="0" smtClean="0"/>
              <a:t>resilience </a:t>
            </a:r>
            <a:r>
              <a:rPr lang="en-GB" sz="1600" dirty="0"/>
              <a:t>of </a:t>
            </a:r>
            <a:r>
              <a:rPr lang="en-GB" sz="1600" dirty="0" smtClean="0"/>
              <a:t>infrastructure</a:t>
            </a:r>
            <a:r>
              <a:rPr lang="en-GB" sz="1600" dirty="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/>
              <a:t>So we need reference threshold levels, for each weather parameter of interest, everywhere across the globe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/>
              <a:t>Return Periods from </a:t>
            </a:r>
            <a:r>
              <a:rPr lang="en-GB" sz="1600" dirty="0">
                <a:solidFill>
                  <a:schemeClr val="accent2"/>
                </a:solidFill>
              </a:rPr>
              <a:t>observational data are not available everywhere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/>
              <a:t>However global </a:t>
            </a:r>
            <a:r>
              <a:rPr lang="en-GB" sz="1600" dirty="0">
                <a:solidFill>
                  <a:schemeClr val="accent2"/>
                </a:solidFill>
              </a:rPr>
              <a:t>model forecasts provide output everywhere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/>
              <a:t>Therefore global model forecasts can be used to provide the climatology from which to extract Return-Period-type information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 err="1" smtClean="0">
                <a:solidFill>
                  <a:srgbClr val="0066FF"/>
                </a:solidFill>
              </a:rPr>
              <a:t>Hindcasts</a:t>
            </a:r>
            <a:r>
              <a:rPr lang="en-GB" sz="1600" dirty="0" smtClean="0"/>
              <a:t> </a:t>
            </a:r>
            <a:r>
              <a:rPr lang="en-GB" sz="1600" dirty="0"/>
              <a:t>are performed each time a model is upgraded, to provide the relevant climatology – some resolution-related imperfections, but overall a very useful dataset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/>
              <a:t>This forms the basis for the EFI, or ‘Extreme Forecast Index’, whereby, for each </a:t>
            </a:r>
            <a:r>
              <a:rPr lang="en-GB" sz="1600" dirty="0" err="1"/>
              <a:t>gridpoint</a:t>
            </a:r>
            <a:r>
              <a:rPr lang="en-GB" sz="1600" dirty="0"/>
              <a:t>, the </a:t>
            </a:r>
            <a:r>
              <a:rPr lang="en-GB" sz="1600" dirty="0">
                <a:solidFill>
                  <a:srgbClr val="FF3300"/>
                </a:solidFill>
              </a:rPr>
              <a:t>range of solutions (</a:t>
            </a:r>
            <a:r>
              <a:rPr lang="en-GB" sz="1600" dirty="0" err="1">
                <a:solidFill>
                  <a:srgbClr val="FF3300"/>
                </a:solidFill>
              </a:rPr>
              <a:t>pdf</a:t>
            </a:r>
            <a:r>
              <a:rPr lang="en-GB" sz="1600" dirty="0">
                <a:solidFill>
                  <a:srgbClr val="FF3300"/>
                </a:solidFill>
              </a:rPr>
              <a:t>) from the current ensemble, </a:t>
            </a:r>
            <a:r>
              <a:rPr lang="en-GB" sz="1600" dirty="0"/>
              <a:t>is compared with </a:t>
            </a:r>
            <a:r>
              <a:rPr lang="en-GB" sz="1600" dirty="0">
                <a:solidFill>
                  <a:srgbClr val="FF3300"/>
                </a:solidFill>
              </a:rPr>
              <a:t>that </a:t>
            </a:r>
            <a:r>
              <a:rPr lang="en-GB" sz="1600" dirty="0" err="1">
                <a:solidFill>
                  <a:srgbClr val="FF3300"/>
                </a:solidFill>
              </a:rPr>
              <a:t>gridpoint’s</a:t>
            </a:r>
            <a:r>
              <a:rPr lang="en-GB" sz="1600" dirty="0">
                <a:solidFill>
                  <a:srgbClr val="FF3300"/>
                </a:solidFill>
              </a:rPr>
              <a:t> climatology from the </a:t>
            </a:r>
            <a:r>
              <a:rPr lang="en-GB" sz="1600" dirty="0" err="1">
                <a:solidFill>
                  <a:srgbClr val="FF3300"/>
                </a:solidFill>
              </a:rPr>
              <a:t>hindcast</a:t>
            </a:r>
            <a:r>
              <a:rPr lang="en-GB" sz="1600" dirty="0">
                <a:solidFill>
                  <a:srgbClr val="FF3300"/>
                </a:solidFill>
              </a:rPr>
              <a:t> data</a:t>
            </a:r>
            <a:r>
              <a:rPr lang="en-GB" sz="1600" dirty="0"/>
              <a:t>, to see how extreme these solutions 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78301" y="1772816"/>
            <a:ext cx="2347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  <a:latin typeface="Helvetica" pitchFamily="34" charset="0"/>
              </a:rPr>
              <a:t>0</a:t>
            </a:r>
            <a:r>
              <a:rPr lang="en-GB" sz="1800" dirty="0" smtClean="0">
                <a:solidFill>
                  <a:srgbClr val="0000FF"/>
                </a:solidFill>
                <a:latin typeface="Helvetica" pitchFamily="34" charset="0"/>
              </a:rPr>
              <a:t>  7  9  11  12  13</a:t>
            </a:r>
            <a:r>
              <a:rPr lang="en-GB" dirty="0" smtClean="0"/>
              <a:t>….</a:t>
            </a:r>
            <a:endParaRPr lang="en-GB" dirty="0"/>
          </a:p>
        </p:txBody>
      </p:sp>
      <p:sp>
        <p:nvSpPr>
          <p:cNvPr id="9216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2046" y="-52387"/>
            <a:ext cx="8563708" cy="647700"/>
          </a:xfrm>
          <a:noFill/>
          <a:ln/>
        </p:spPr>
        <p:txBody>
          <a:bodyPr/>
          <a:lstStyle/>
          <a:p>
            <a:pPr algn="ctr"/>
            <a:r>
              <a:rPr lang="en-GB" dirty="0"/>
              <a:t>Extreme Forecast Index (EFI)</a:t>
            </a:r>
          </a:p>
        </p:txBody>
      </p:sp>
      <p:sp>
        <p:nvSpPr>
          <p:cNvPr id="921628" name="Rectangle 28"/>
          <p:cNvSpPr>
            <a:spLocks noChangeArrowheads="1"/>
          </p:cNvSpPr>
          <p:nvPr/>
        </p:nvSpPr>
        <p:spPr bwMode="auto">
          <a:xfrm>
            <a:off x="1033097" y="2781300"/>
            <a:ext cx="3323492" cy="273685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21629" name="Text Box 29"/>
          <p:cNvSpPr txBox="1">
            <a:spLocks noChangeArrowheads="1"/>
          </p:cNvSpPr>
          <p:nvPr/>
        </p:nvSpPr>
        <p:spPr bwMode="auto">
          <a:xfrm>
            <a:off x="567104" y="5373688"/>
            <a:ext cx="398585" cy="46166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Helvetica" pitchFamily="34" charset="0"/>
              </a:rPr>
              <a:t>0</a:t>
            </a:r>
          </a:p>
        </p:txBody>
      </p:sp>
      <p:sp>
        <p:nvSpPr>
          <p:cNvPr id="921630" name="Text Box 30"/>
          <p:cNvSpPr txBox="1">
            <a:spLocks noChangeArrowheads="1"/>
          </p:cNvSpPr>
          <p:nvPr/>
        </p:nvSpPr>
        <p:spPr bwMode="auto">
          <a:xfrm>
            <a:off x="567104" y="2565401"/>
            <a:ext cx="398585" cy="46166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1</a:t>
            </a:r>
          </a:p>
        </p:txBody>
      </p:sp>
      <p:sp>
        <p:nvSpPr>
          <p:cNvPr id="921633" name="Freeform 33"/>
          <p:cNvSpPr>
            <a:spLocks/>
          </p:cNvSpPr>
          <p:nvPr/>
        </p:nvSpPr>
        <p:spPr bwMode="auto">
          <a:xfrm>
            <a:off x="2096966" y="2781300"/>
            <a:ext cx="1982665" cy="2743200"/>
          </a:xfrm>
          <a:custGeom>
            <a:avLst/>
            <a:gdLst/>
            <a:ahLst/>
            <a:cxnLst>
              <a:cxn ang="0">
                <a:pos x="0" y="1728"/>
              </a:cxn>
              <a:cxn ang="0">
                <a:pos x="421" y="1619"/>
              </a:cxn>
              <a:cxn ang="0">
                <a:pos x="686" y="1262"/>
              </a:cxn>
              <a:cxn ang="0">
                <a:pos x="869" y="485"/>
              </a:cxn>
              <a:cxn ang="0">
                <a:pos x="1106" y="156"/>
              </a:cxn>
              <a:cxn ang="0">
                <a:pos x="1353" y="0"/>
              </a:cxn>
            </a:cxnLst>
            <a:rect l="0" t="0" r="r" b="b"/>
            <a:pathLst>
              <a:path w="1353" h="1728">
                <a:moveTo>
                  <a:pt x="0" y="1728"/>
                </a:moveTo>
                <a:cubicBezTo>
                  <a:pt x="70" y="1710"/>
                  <a:pt x="307" y="1697"/>
                  <a:pt x="421" y="1619"/>
                </a:cubicBezTo>
                <a:cubicBezTo>
                  <a:pt x="535" y="1541"/>
                  <a:pt x="611" y="1451"/>
                  <a:pt x="686" y="1262"/>
                </a:cubicBezTo>
                <a:cubicBezTo>
                  <a:pt x="761" y="1073"/>
                  <a:pt x="799" y="669"/>
                  <a:pt x="869" y="485"/>
                </a:cubicBezTo>
                <a:cubicBezTo>
                  <a:pt x="939" y="301"/>
                  <a:pt x="1025" y="237"/>
                  <a:pt x="1106" y="156"/>
                </a:cubicBezTo>
                <a:cubicBezTo>
                  <a:pt x="1187" y="75"/>
                  <a:pt x="1302" y="32"/>
                  <a:pt x="1353" y="0"/>
                </a:cubicBezTo>
              </a:path>
            </a:pathLst>
          </a:custGeom>
          <a:noFill/>
          <a:ln w="508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1634" name="Rectangle 34"/>
          <p:cNvSpPr>
            <a:spLocks noChangeArrowheads="1"/>
          </p:cNvSpPr>
          <p:nvPr/>
        </p:nvSpPr>
        <p:spPr bwMode="auto">
          <a:xfrm>
            <a:off x="5552343" y="2781300"/>
            <a:ext cx="3323492" cy="273685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21635" name="Text Box 35"/>
          <p:cNvSpPr txBox="1">
            <a:spLocks noChangeArrowheads="1"/>
          </p:cNvSpPr>
          <p:nvPr/>
        </p:nvSpPr>
        <p:spPr bwMode="auto">
          <a:xfrm>
            <a:off x="5086350" y="5373688"/>
            <a:ext cx="398585" cy="46166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Helvetica" pitchFamily="34" charset="0"/>
              </a:rPr>
              <a:t>0</a:t>
            </a:r>
          </a:p>
        </p:txBody>
      </p:sp>
      <p:sp>
        <p:nvSpPr>
          <p:cNvPr id="921636" name="Text Box 36"/>
          <p:cNvSpPr txBox="1">
            <a:spLocks noChangeArrowheads="1"/>
          </p:cNvSpPr>
          <p:nvPr/>
        </p:nvSpPr>
        <p:spPr bwMode="auto">
          <a:xfrm>
            <a:off x="5086350" y="2565401"/>
            <a:ext cx="398585" cy="46166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1</a:t>
            </a:r>
          </a:p>
        </p:txBody>
      </p:sp>
      <p:grpSp>
        <p:nvGrpSpPr>
          <p:cNvPr id="2" name="Group 103"/>
          <p:cNvGrpSpPr>
            <a:grpSpLocks/>
          </p:cNvGrpSpPr>
          <p:nvPr/>
        </p:nvGrpSpPr>
        <p:grpSpPr bwMode="auto">
          <a:xfrm>
            <a:off x="1431682" y="2781300"/>
            <a:ext cx="6906357" cy="2757488"/>
            <a:chOff x="977" y="1752"/>
            <a:chExt cx="4713" cy="1737"/>
          </a:xfrm>
        </p:grpSpPr>
        <p:sp>
          <p:nvSpPr>
            <p:cNvPr id="921631" name="Freeform 31"/>
            <p:cNvSpPr>
              <a:spLocks/>
            </p:cNvSpPr>
            <p:nvPr/>
          </p:nvSpPr>
          <p:spPr bwMode="auto">
            <a:xfrm>
              <a:off x="977" y="1752"/>
              <a:ext cx="1633" cy="1723"/>
            </a:xfrm>
            <a:custGeom>
              <a:avLst/>
              <a:gdLst/>
              <a:ahLst/>
              <a:cxnLst>
                <a:cxn ang="0">
                  <a:pos x="0" y="1723"/>
                </a:cxn>
                <a:cxn ang="0">
                  <a:pos x="454" y="1542"/>
                </a:cxn>
                <a:cxn ang="0">
                  <a:pos x="816" y="816"/>
                </a:cxn>
                <a:cxn ang="0">
                  <a:pos x="1179" y="227"/>
                </a:cxn>
                <a:cxn ang="0">
                  <a:pos x="1633" y="0"/>
                </a:cxn>
              </a:cxnLst>
              <a:rect l="0" t="0" r="r" b="b"/>
              <a:pathLst>
                <a:path w="1633" h="1723">
                  <a:moveTo>
                    <a:pt x="0" y="1723"/>
                  </a:moveTo>
                  <a:cubicBezTo>
                    <a:pt x="159" y="1708"/>
                    <a:pt x="318" y="1693"/>
                    <a:pt x="454" y="1542"/>
                  </a:cubicBezTo>
                  <a:cubicBezTo>
                    <a:pt x="590" y="1391"/>
                    <a:pt x="695" y="1035"/>
                    <a:pt x="816" y="816"/>
                  </a:cubicBezTo>
                  <a:cubicBezTo>
                    <a:pt x="937" y="597"/>
                    <a:pt x="1043" y="363"/>
                    <a:pt x="1179" y="227"/>
                  </a:cubicBezTo>
                  <a:cubicBezTo>
                    <a:pt x="1315" y="91"/>
                    <a:pt x="1474" y="45"/>
                    <a:pt x="1633" y="0"/>
                  </a:cubicBez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21639" name="Freeform 39"/>
            <p:cNvSpPr>
              <a:spLocks/>
            </p:cNvSpPr>
            <p:nvPr/>
          </p:nvSpPr>
          <p:spPr bwMode="auto">
            <a:xfrm>
              <a:off x="4127" y="2865"/>
              <a:ext cx="1563" cy="624"/>
            </a:xfrm>
            <a:custGeom>
              <a:avLst/>
              <a:gdLst/>
              <a:ahLst/>
              <a:cxnLst>
                <a:cxn ang="0">
                  <a:pos x="0" y="624"/>
                </a:cxn>
                <a:cxn ang="0">
                  <a:pos x="174" y="587"/>
                </a:cxn>
                <a:cxn ang="0">
                  <a:pos x="384" y="496"/>
                </a:cxn>
                <a:cxn ang="0">
                  <a:pos x="549" y="240"/>
                </a:cxn>
                <a:cxn ang="0">
                  <a:pos x="622" y="112"/>
                </a:cxn>
                <a:cxn ang="0">
                  <a:pos x="704" y="20"/>
                </a:cxn>
                <a:cxn ang="0">
                  <a:pos x="786" y="11"/>
                </a:cxn>
                <a:cxn ang="0">
                  <a:pos x="887" y="84"/>
                </a:cxn>
                <a:cxn ang="0">
                  <a:pos x="978" y="212"/>
                </a:cxn>
                <a:cxn ang="0">
                  <a:pos x="1070" y="395"/>
                </a:cxn>
                <a:cxn ang="0">
                  <a:pos x="1225" y="532"/>
                </a:cxn>
                <a:cxn ang="0">
                  <a:pos x="1563" y="596"/>
                </a:cxn>
              </a:cxnLst>
              <a:rect l="0" t="0" r="r" b="b"/>
              <a:pathLst>
                <a:path w="1563" h="624">
                  <a:moveTo>
                    <a:pt x="0" y="624"/>
                  </a:moveTo>
                  <a:cubicBezTo>
                    <a:pt x="29" y="618"/>
                    <a:pt x="110" y="608"/>
                    <a:pt x="174" y="587"/>
                  </a:cubicBezTo>
                  <a:cubicBezTo>
                    <a:pt x="238" y="566"/>
                    <a:pt x="322" y="554"/>
                    <a:pt x="384" y="496"/>
                  </a:cubicBezTo>
                  <a:cubicBezTo>
                    <a:pt x="446" y="438"/>
                    <a:pt x="509" y="304"/>
                    <a:pt x="549" y="240"/>
                  </a:cubicBezTo>
                  <a:cubicBezTo>
                    <a:pt x="589" y="176"/>
                    <a:pt x="596" y="149"/>
                    <a:pt x="622" y="112"/>
                  </a:cubicBezTo>
                  <a:cubicBezTo>
                    <a:pt x="648" y="75"/>
                    <a:pt x="677" y="37"/>
                    <a:pt x="704" y="20"/>
                  </a:cubicBezTo>
                  <a:cubicBezTo>
                    <a:pt x="731" y="3"/>
                    <a:pt x="756" y="0"/>
                    <a:pt x="786" y="11"/>
                  </a:cubicBezTo>
                  <a:cubicBezTo>
                    <a:pt x="816" y="22"/>
                    <a:pt x="855" y="51"/>
                    <a:pt x="887" y="84"/>
                  </a:cubicBezTo>
                  <a:cubicBezTo>
                    <a:pt x="919" y="117"/>
                    <a:pt x="947" y="160"/>
                    <a:pt x="978" y="212"/>
                  </a:cubicBezTo>
                  <a:cubicBezTo>
                    <a:pt x="1009" y="264"/>
                    <a:pt x="1029" y="342"/>
                    <a:pt x="1070" y="395"/>
                  </a:cubicBezTo>
                  <a:cubicBezTo>
                    <a:pt x="1111" y="448"/>
                    <a:pt x="1143" y="498"/>
                    <a:pt x="1225" y="532"/>
                  </a:cubicBezTo>
                  <a:cubicBezTo>
                    <a:pt x="1307" y="566"/>
                    <a:pt x="1493" y="583"/>
                    <a:pt x="1563" y="596"/>
                  </a:cubicBez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1640" name="Line 40"/>
          <p:cNvSpPr>
            <a:spLocks noChangeShapeType="1"/>
          </p:cNvSpPr>
          <p:nvPr/>
        </p:nvSpPr>
        <p:spPr bwMode="auto">
          <a:xfrm>
            <a:off x="1298331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41" name="Line 41"/>
          <p:cNvSpPr>
            <a:spLocks noChangeShapeType="1"/>
          </p:cNvSpPr>
          <p:nvPr/>
        </p:nvSpPr>
        <p:spPr bwMode="auto">
          <a:xfrm>
            <a:off x="1696915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42" name="Line 42"/>
          <p:cNvSpPr>
            <a:spLocks noChangeShapeType="1"/>
          </p:cNvSpPr>
          <p:nvPr/>
        </p:nvSpPr>
        <p:spPr bwMode="auto">
          <a:xfrm>
            <a:off x="2096966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43" name="Line 43"/>
          <p:cNvSpPr>
            <a:spLocks noChangeShapeType="1"/>
          </p:cNvSpPr>
          <p:nvPr/>
        </p:nvSpPr>
        <p:spPr bwMode="auto">
          <a:xfrm>
            <a:off x="2495550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44" name="Line 44"/>
          <p:cNvSpPr>
            <a:spLocks noChangeShapeType="1"/>
          </p:cNvSpPr>
          <p:nvPr/>
        </p:nvSpPr>
        <p:spPr bwMode="auto">
          <a:xfrm>
            <a:off x="2894135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45" name="Line 45"/>
          <p:cNvSpPr>
            <a:spLocks noChangeShapeType="1"/>
          </p:cNvSpPr>
          <p:nvPr/>
        </p:nvSpPr>
        <p:spPr bwMode="auto">
          <a:xfrm>
            <a:off x="3292720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46" name="Line 46"/>
          <p:cNvSpPr>
            <a:spLocks noChangeShapeType="1"/>
          </p:cNvSpPr>
          <p:nvPr/>
        </p:nvSpPr>
        <p:spPr bwMode="auto">
          <a:xfrm>
            <a:off x="3691304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47" name="Line 47"/>
          <p:cNvSpPr>
            <a:spLocks noChangeShapeType="1"/>
          </p:cNvSpPr>
          <p:nvPr/>
        </p:nvSpPr>
        <p:spPr bwMode="auto">
          <a:xfrm>
            <a:off x="4089889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48" name="Text Box 48"/>
          <p:cNvSpPr txBox="1">
            <a:spLocks noChangeArrowheads="1"/>
          </p:cNvSpPr>
          <p:nvPr/>
        </p:nvSpPr>
        <p:spPr bwMode="auto">
          <a:xfrm>
            <a:off x="925470" y="5669652"/>
            <a:ext cx="72007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latin typeface="Helvetica" pitchFamily="34" charset="0"/>
              </a:rPr>
              <a:t>-</a:t>
            </a:r>
            <a:r>
              <a:rPr lang="en-GB" sz="1800" dirty="0" smtClean="0">
                <a:latin typeface="Helvetica" pitchFamily="34" charset="0"/>
              </a:rPr>
              <a:t>10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21649" name="Text Box 49"/>
          <p:cNvSpPr txBox="1">
            <a:spLocks noChangeArrowheads="1"/>
          </p:cNvSpPr>
          <p:nvPr/>
        </p:nvSpPr>
        <p:spPr bwMode="auto">
          <a:xfrm>
            <a:off x="1431682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latin typeface="Helvetica" pitchFamily="34" charset="0"/>
              </a:rPr>
              <a:t>-5</a:t>
            </a:r>
          </a:p>
        </p:txBody>
      </p:sp>
      <p:sp>
        <p:nvSpPr>
          <p:cNvPr id="921650" name="Text Box 50"/>
          <p:cNvSpPr txBox="1">
            <a:spLocks noChangeArrowheads="1"/>
          </p:cNvSpPr>
          <p:nvPr/>
        </p:nvSpPr>
        <p:spPr bwMode="auto">
          <a:xfrm>
            <a:off x="1830266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0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21651" name="Text Box 51"/>
          <p:cNvSpPr txBox="1">
            <a:spLocks noChangeArrowheads="1"/>
          </p:cNvSpPr>
          <p:nvPr/>
        </p:nvSpPr>
        <p:spPr bwMode="auto">
          <a:xfrm>
            <a:off x="2228851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5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21652" name="Text Box 52"/>
          <p:cNvSpPr txBox="1">
            <a:spLocks noChangeArrowheads="1"/>
          </p:cNvSpPr>
          <p:nvPr/>
        </p:nvSpPr>
        <p:spPr bwMode="auto">
          <a:xfrm>
            <a:off x="3027485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Helvetica" pitchFamily="34" charset="0"/>
              </a:rPr>
              <a:t>15</a:t>
            </a:r>
          </a:p>
        </p:txBody>
      </p:sp>
      <p:sp>
        <p:nvSpPr>
          <p:cNvPr id="921653" name="Text Box 53"/>
          <p:cNvSpPr txBox="1">
            <a:spLocks noChangeArrowheads="1"/>
          </p:cNvSpPr>
          <p:nvPr/>
        </p:nvSpPr>
        <p:spPr bwMode="auto">
          <a:xfrm>
            <a:off x="2627436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latin typeface="Helvetica" pitchFamily="34" charset="0"/>
              </a:rPr>
              <a:t>10</a:t>
            </a:r>
          </a:p>
        </p:txBody>
      </p:sp>
      <p:sp>
        <p:nvSpPr>
          <p:cNvPr id="921654" name="Text Box 54"/>
          <p:cNvSpPr txBox="1">
            <a:spLocks noChangeArrowheads="1"/>
          </p:cNvSpPr>
          <p:nvPr/>
        </p:nvSpPr>
        <p:spPr bwMode="auto">
          <a:xfrm>
            <a:off x="3426070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Helvetica" pitchFamily="34" charset="0"/>
              </a:rPr>
              <a:t>20</a:t>
            </a:r>
          </a:p>
        </p:txBody>
      </p:sp>
      <p:sp>
        <p:nvSpPr>
          <p:cNvPr id="921655" name="Text Box 55"/>
          <p:cNvSpPr txBox="1">
            <a:spLocks noChangeArrowheads="1"/>
          </p:cNvSpPr>
          <p:nvPr/>
        </p:nvSpPr>
        <p:spPr bwMode="auto">
          <a:xfrm>
            <a:off x="3824654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Helvetica" pitchFamily="34" charset="0"/>
              </a:rPr>
              <a:t>25</a:t>
            </a:r>
          </a:p>
        </p:txBody>
      </p:sp>
      <p:sp>
        <p:nvSpPr>
          <p:cNvPr id="921656" name="Line 56"/>
          <p:cNvSpPr>
            <a:spLocks noChangeShapeType="1"/>
          </p:cNvSpPr>
          <p:nvPr/>
        </p:nvSpPr>
        <p:spPr bwMode="auto">
          <a:xfrm>
            <a:off x="5817577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57" name="Line 57"/>
          <p:cNvSpPr>
            <a:spLocks noChangeShapeType="1"/>
          </p:cNvSpPr>
          <p:nvPr/>
        </p:nvSpPr>
        <p:spPr bwMode="auto">
          <a:xfrm>
            <a:off x="6216162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58" name="Line 58"/>
          <p:cNvSpPr>
            <a:spLocks noChangeShapeType="1"/>
          </p:cNvSpPr>
          <p:nvPr/>
        </p:nvSpPr>
        <p:spPr bwMode="auto">
          <a:xfrm>
            <a:off x="6616212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59" name="Line 59"/>
          <p:cNvSpPr>
            <a:spLocks noChangeShapeType="1"/>
          </p:cNvSpPr>
          <p:nvPr/>
        </p:nvSpPr>
        <p:spPr bwMode="auto">
          <a:xfrm>
            <a:off x="7014797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60" name="Line 60"/>
          <p:cNvSpPr>
            <a:spLocks noChangeShapeType="1"/>
          </p:cNvSpPr>
          <p:nvPr/>
        </p:nvSpPr>
        <p:spPr bwMode="auto">
          <a:xfrm>
            <a:off x="7413381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61" name="Line 61"/>
          <p:cNvSpPr>
            <a:spLocks noChangeShapeType="1"/>
          </p:cNvSpPr>
          <p:nvPr/>
        </p:nvSpPr>
        <p:spPr bwMode="auto">
          <a:xfrm>
            <a:off x="7811966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62" name="Line 62"/>
          <p:cNvSpPr>
            <a:spLocks noChangeShapeType="1"/>
          </p:cNvSpPr>
          <p:nvPr/>
        </p:nvSpPr>
        <p:spPr bwMode="auto">
          <a:xfrm>
            <a:off x="8210550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63" name="Line 63"/>
          <p:cNvSpPr>
            <a:spLocks noChangeShapeType="1"/>
          </p:cNvSpPr>
          <p:nvPr/>
        </p:nvSpPr>
        <p:spPr bwMode="auto">
          <a:xfrm>
            <a:off x="8609135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64" name="Text Box 64"/>
          <p:cNvSpPr txBox="1">
            <a:spLocks noChangeArrowheads="1"/>
          </p:cNvSpPr>
          <p:nvPr/>
        </p:nvSpPr>
        <p:spPr bwMode="auto">
          <a:xfrm>
            <a:off x="5552343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Helvetica" pitchFamily="34" charset="0"/>
              </a:rPr>
              <a:t>-10</a:t>
            </a:r>
          </a:p>
        </p:txBody>
      </p:sp>
      <p:sp>
        <p:nvSpPr>
          <p:cNvPr id="921665" name="Text Box 65"/>
          <p:cNvSpPr txBox="1">
            <a:spLocks noChangeArrowheads="1"/>
          </p:cNvSpPr>
          <p:nvPr/>
        </p:nvSpPr>
        <p:spPr bwMode="auto">
          <a:xfrm>
            <a:off x="5950928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-</a:t>
            </a:r>
            <a:r>
              <a:rPr lang="en-GB" sz="1800" dirty="0">
                <a:latin typeface="Helvetica" pitchFamily="34" charset="0"/>
              </a:rPr>
              <a:t>5</a:t>
            </a:r>
          </a:p>
        </p:txBody>
      </p:sp>
      <p:sp>
        <p:nvSpPr>
          <p:cNvPr id="921666" name="Text Box 66"/>
          <p:cNvSpPr txBox="1">
            <a:spLocks noChangeArrowheads="1"/>
          </p:cNvSpPr>
          <p:nvPr/>
        </p:nvSpPr>
        <p:spPr bwMode="auto">
          <a:xfrm>
            <a:off x="6349513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 0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21667" name="Text Box 67"/>
          <p:cNvSpPr txBox="1">
            <a:spLocks noChangeArrowheads="1"/>
          </p:cNvSpPr>
          <p:nvPr/>
        </p:nvSpPr>
        <p:spPr bwMode="auto">
          <a:xfrm>
            <a:off x="6748097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 5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21668" name="Text Box 68"/>
          <p:cNvSpPr txBox="1">
            <a:spLocks noChangeArrowheads="1"/>
          </p:cNvSpPr>
          <p:nvPr/>
        </p:nvSpPr>
        <p:spPr bwMode="auto">
          <a:xfrm>
            <a:off x="7546731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Helvetica" pitchFamily="34" charset="0"/>
              </a:rPr>
              <a:t>15</a:t>
            </a:r>
          </a:p>
        </p:txBody>
      </p:sp>
      <p:sp>
        <p:nvSpPr>
          <p:cNvPr id="921669" name="Text Box 69"/>
          <p:cNvSpPr txBox="1">
            <a:spLocks noChangeArrowheads="1"/>
          </p:cNvSpPr>
          <p:nvPr/>
        </p:nvSpPr>
        <p:spPr bwMode="auto">
          <a:xfrm>
            <a:off x="7146682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Helvetica" pitchFamily="34" charset="0"/>
              </a:rPr>
              <a:t>10</a:t>
            </a:r>
          </a:p>
        </p:txBody>
      </p:sp>
      <p:sp>
        <p:nvSpPr>
          <p:cNvPr id="921670" name="Text Box 70"/>
          <p:cNvSpPr txBox="1">
            <a:spLocks noChangeArrowheads="1"/>
          </p:cNvSpPr>
          <p:nvPr/>
        </p:nvSpPr>
        <p:spPr bwMode="auto">
          <a:xfrm>
            <a:off x="7945316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Helvetica" pitchFamily="34" charset="0"/>
              </a:rPr>
              <a:t>20</a:t>
            </a:r>
          </a:p>
        </p:txBody>
      </p:sp>
      <p:sp>
        <p:nvSpPr>
          <p:cNvPr id="921671" name="Text Box 71"/>
          <p:cNvSpPr txBox="1">
            <a:spLocks noChangeArrowheads="1"/>
          </p:cNvSpPr>
          <p:nvPr/>
        </p:nvSpPr>
        <p:spPr bwMode="auto">
          <a:xfrm>
            <a:off x="8343901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Helvetica" pitchFamily="34" charset="0"/>
              </a:rPr>
              <a:t>25</a:t>
            </a:r>
          </a:p>
        </p:txBody>
      </p:sp>
      <p:sp>
        <p:nvSpPr>
          <p:cNvPr id="921672" name="Freeform 72"/>
          <p:cNvSpPr>
            <a:spLocks/>
          </p:cNvSpPr>
          <p:nvPr/>
        </p:nvSpPr>
        <p:spPr bwMode="auto">
          <a:xfrm>
            <a:off x="6748097" y="3819525"/>
            <a:ext cx="1938703" cy="1697038"/>
          </a:xfrm>
          <a:custGeom>
            <a:avLst/>
            <a:gdLst/>
            <a:ahLst/>
            <a:cxnLst>
              <a:cxn ang="0">
                <a:pos x="0" y="1069"/>
              </a:cxn>
              <a:cxn ang="0">
                <a:pos x="299" y="1010"/>
              </a:cxn>
              <a:cxn ang="0">
                <a:pos x="409" y="900"/>
              </a:cxn>
              <a:cxn ang="0">
                <a:pos x="473" y="772"/>
              </a:cxn>
              <a:cxn ang="0">
                <a:pos x="529" y="309"/>
              </a:cxn>
              <a:cxn ang="0">
                <a:pos x="610" y="31"/>
              </a:cxn>
              <a:cxn ang="0">
                <a:pos x="739" y="492"/>
              </a:cxn>
              <a:cxn ang="0">
                <a:pos x="822" y="785"/>
              </a:cxn>
              <a:cxn ang="0">
                <a:pos x="976" y="900"/>
              </a:cxn>
              <a:cxn ang="0">
                <a:pos x="1049" y="955"/>
              </a:cxn>
              <a:cxn ang="0">
                <a:pos x="1168" y="1010"/>
              </a:cxn>
              <a:cxn ang="0">
                <a:pos x="1323" y="1064"/>
              </a:cxn>
            </a:cxnLst>
            <a:rect l="0" t="0" r="r" b="b"/>
            <a:pathLst>
              <a:path w="1323" h="1069">
                <a:moveTo>
                  <a:pt x="0" y="1069"/>
                </a:moveTo>
                <a:cubicBezTo>
                  <a:pt x="50" y="1059"/>
                  <a:pt x="231" y="1038"/>
                  <a:pt x="299" y="1010"/>
                </a:cubicBezTo>
                <a:cubicBezTo>
                  <a:pt x="367" y="982"/>
                  <a:pt x="380" y="940"/>
                  <a:pt x="409" y="900"/>
                </a:cubicBezTo>
                <a:cubicBezTo>
                  <a:pt x="438" y="860"/>
                  <a:pt x="453" y="870"/>
                  <a:pt x="473" y="772"/>
                </a:cubicBezTo>
                <a:cubicBezTo>
                  <a:pt x="493" y="674"/>
                  <a:pt x="506" y="432"/>
                  <a:pt x="529" y="309"/>
                </a:cubicBezTo>
                <a:cubicBezTo>
                  <a:pt x="552" y="186"/>
                  <a:pt x="575" y="0"/>
                  <a:pt x="610" y="31"/>
                </a:cubicBezTo>
                <a:cubicBezTo>
                  <a:pt x="645" y="62"/>
                  <a:pt x="704" y="366"/>
                  <a:pt x="739" y="492"/>
                </a:cubicBezTo>
                <a:cubicBezTo>
                  <a:pt x="774" y="618"/>
                  <a:pt x="783" y="717"/>
                  <a:pt x="822" y="785"/>
                </a:cubicBezTo>
                <a:cubicBezTo>
                  <a:pt x="861" y="853"/>
                  <a:pt x="938" y="872"/>
                  <a:pt x="976" y="900"/>
                </a:cubicBezTo>
                <a:cubicBezTo>
                  <a:pt x="1014" y="928"/>
                  <a:pt x="1017" y="937"/>
                  <a:pt x="1049" y="955"/>
                </a:cubicBezTo>
                <a:cubicBezTo>
                  <a:pt x="1081" y="973"/>
                  <a:pt x="1122" y="992"/>
                  <a:pt x="1168" y="1010"/>
                </a:cubicBezTo>
                <a:cubicBezTo>
                  <a:pt x="1214" y="1028"/>
                  <a:pt x="1291" y="1053"/>
                  <a:pt x="1323" y="1064"/>
                </a:cubicBezTo>
              </a:path>
            </a:pathLst>
          </a:custGeom>
          <a:noFill/>
          <a:ln w="508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>
              <a:latin typeface="Helvetica" pitchFamily="34" charset="0"/>
            </a:endParaRPr>
          </a:p>
        </p:txBody>
      </p:sp>
      <p:sp>
        <p:nvSpPr>
          <p:cNvPr id="921673" name="Text Box 73"/>
          <p:cNvSpPr txBox="1">
            <a:spLocks noChangeArrowheads="1"/>
          </p:cNvSpPr>
          <p:nvPr/>
        </p:nvSpPr>
        <p:spPr bwMode="auto">
          <a:xfrm>
            <a:off x="2247047" y="2276872"/>
            <a:ext cx="1028809" cy="457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latin typeface="Helvetica" pitchFamily="34" charset="0"/>
              </a:rPr>
              <a:t>CDF</a:t>
            </a:r>
          </a:p>
        </p:txBody>
      </p:sp>
      <p:sp>
        <p:nvSpPr>
          <p:cNvPr id="921674" name="Text Box 74"/>
          <p:cNvSpPr txBox="1">
            <a:spLocks noChangeArrowheads="1"/>
          </p:cNvSpPr>
          <p:nvPr/>
        </p:nvSpPr>
        <p:spPr bwMode="auto">
          <a:xfrm>
            <a:off x="6847897" y="2276872"/>
            <a:ext cx="1396511" cy="457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latin typeface="Helvetica" pitchFamily="34" charset="0"/>
              </a:rPr>
              <a:t>PDF</a:t>
            </a:r>
          </a:p>
        </p:txBody>
      </p:sp>
      <p:grpSp>
        <p:nvGrpSpPr>
          <p:cNvPr id="3" name="Group 104"/>
          <p:cNvGrpSpPr>
            <a:grpSpLocks/>
          </p:cNvGrpSpPr>
          <p:nvPr/>
        </p:nvGrpSpPr>
        <p:grpSpPr bwMode="auto">
          <a:xfrm>
            <a:off x="2561492" y="4221163"/>
            <a:ext cx="5117123" cy="863600"/>
            <a:chOff x="1748" y="2659"/>
            <a:chExt cx="3492" cy="544"/>
          </a:xfrm>
        </p:grpSpPr>
        <p:sp>
          <p:nvSpPr>
            <p:cNvPr id="921675" name="AutoShape 75"/>
            <p:cNvSpPr>
              <a:spLocks noChangeArrowheads="1"/>
            </p:cNvSpPr>
            <p:nvPr/>
          </p:nvSpPr>
          <p:spPr bwMode="auto">
            <a:xfrm>
              <a:off x="1748" y="2659"/>
              <a:ext cx="363" cy="136"/>
            </a:xfrm>
            <a:prstGeom prst="leftRightArrow">
              <a:avLst>
                <a:gd name="adj1" fmla="val 50000"/>
                <a:gd name="adj2" fmla="val 53382"/>
              </a:avLst>
            </a:prstGeom>
            <a:noFill/>
            <a:ln w="508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Helvetica" pitchFamily="34" charset="0"/>
              </a:endParaRPr>
            </a:p>
          </p:txBody>
        </p:sp>
        <p:sp>
          <p:nvSpPr>
            <p:cNvPr id="921676" name="AutoShape 76"/>
            <p:cNvSpPr>
              <a:spLocks noChangeArrowheads="1"/>
            </p:cNvSpPr>
            <p:nvPr/>
          </p:nvSpPr>
          <p:spPr bwMode="auto">
            <a:xfrm>
              <a:off x="4877" y="3067"/>
              <a:ext cx="363" cy="136"/>
            </a:xfrm>
            <a:prstGeom prst="leftRightArrow">
              <a:avLst>
                <a:gd name="adj1" fmla="val 50000"/>
                <a:gd name="adj2" fmla="val 53382"/>
              </a:avLst>
            </a:prstGeom>
            <a:noFill/>
            <a:ln w="508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Helvetica" pitchFamily="34" charset="0"/>
              </a:endParaRPr>
            </a:p>
          </p:txBody>
        </p:sp>
      </p:grpSp>
      <p:sp>
        <p:nvSpPr>
          <p:cNvPr id="921678" name="Rectangle 78"/>
          <p:cNvSpPr>
            <a:spLocks noChangeArrowheads="1"/>
          </p:cNvSpPr>
          <p:nvPr/>
        </p:nvSpPr>
        <p:spPr bwMode="auto">
          <a:xfrm>
            <a:off x="251521" y="473076"/>
            <a:ext cx="891153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92100" indent="-292100" algn="l">
              <a:spcAft>
                <a:spcPts val="2000"/>
              </a:spcAft>
              <a:buClr>
                <a:srgbClr val="3365FB"/>
              </a:buClr>
              <a:buSzPct val="90000"/>
              <a:buFont typeface="Wingdings" pitchFamily="2" charset="2"/>
              <a:buChar char=""/>
            </a:pPr>
            <a:r>
              <a:rPr lang="en-US" sz="1600" b="0" dirty="0">
                <a:latin typeface="Helvetica" pitchFamily="34" charset="0"/>
              </a:rPr>
              <a:t>The EFI is defined using Cumulative Distribution Functions (CDFs). The </a:t>
            </a:r>
            <a:r>
              <a:rPr lang="en-US" sz="1600" b="0" dirty="0" smtClean="0">
                <a:latin typeface="Helvetica" pitchFamily="34" charset="0"/>
              </a:rPr>
              <a:t>‘rarity’ of the </a:t>
            </a:r>
            <a:r>
              <a:rPr lang="en-US" sz="1600" b="0" dirty="0">
                <a:latin typeface="Helvetica" pitchFamily="34" charset="0"/>
              </a:rPr>
              <a:t>EPS </a:t>
            </a:r>
            <a:r>
              <a:rPr lang="en-US" sz="1600" b="0" dirty="0" smtClean="0">
                <a:latin typeface="Helvetica" pitchFamily="34" charset="0"/>
              </a:rPr>
              <a:t>forecast is </a:t>
            </a:r>
            <a:r>
              <a:rPr lang="en-US" sz="1600" b="0" dirty="0">
                <a:latin typeface="Helvetica" pitchFamily="34" charset="0"/>
              </a:rPr>
              <a:t>determined by the position and shape of </a:t>
            </a:r>
            <a:r>
              <a:rPr lang="en-US" sz="1600" b="0" dirty="0" smtClean="0">
                <a:latin typeface="Helvetica" pitchFamily="34" charset="0"/>
              </a:rPr>
              <a:t>such </a:t>
            </a:r>
            <a:r>
              <a:rPr lang="en-US" sz="1600" b="0" dirty="0">
                <a:latin typeface="Helvetica" pitchFamily="34" charset="0"/>
              </a:rPr>
              <a:t>distributions</a:t>
            </a:r>
            <a:r>
              <a:rPr lang="en-US" sz="1600" b="0" dirty="0" smtClean="0">
                <a:latin typeface="Helvetica" pitchFamily="34" charset="0"/>
              </a:rPr>
              <a:t>.</a:t>
            </a:r>
          </a:p>
        </p:txBody>
      </p:sp>
      <p:sp>
        <p:nvSpPr>
          <p:cNvPr id="921679" name="Text Box 79"/>
          <p:cNvSpPr txBox="1">
            <a:spLocks noChangeArrowheads="1"/>
          </p:cNvSpPr>
          <p:nvPr/>
        </p:nvSpPr>
        <p:spPr bwMode="auto">
          <a:xfrm>
            <a:off x="-25878" y="3513697"/>
            <a:ext cx="1101584" cy="150810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latin typeface="Helvetica" pitchFamily="34" charset="0"/>
              </a:rPr>
              <a:t>Probability </a:t>
            </a:r>
          </a:p>
          <a:p>
            <a:pPr algn="ctr"/>
            <a:r>
              <a:rPr lang="en-GB" sz="1400" dirty="0">
                <a:latin typeface="Helvetica" pitchFamily="34" charset="0"/>
              </a:rPr>
              <a:t>of not</a:t>
            </a:r>
          </a:p>
          <a:p>
            <a:pPr algn="ctr"/>
            <a:r>
              <a:rPr lang="en-GB" sz="1400" dirty="0">
                <a:latin typeface="Helvetica" pitchFamily="34" charset="0"/>
              </a:rPr>
              <a:t>exceeding</a:t>
            </a:r>
          </a:p>
          <a:p>
            <a:pPr algn="ctr"/>
            <a:r>
              <a:rPr lang="en-GB" sz="1400" dirty="0">
                <a:latin typeface="Helvetica" pitchFamily="34" charset="0"/>
              </a:rPr>
              <a:t>Threshold</a:t>
            </a:r>
          </a:p>
          <a:p>
            <a:endParaRPr lang="en-GB" sz="400" dirty="0">
              <a:latin typeface="Helvetica" pitchFamily="34" charset="0"/>
            </a:endParaRPr>
          </a:p>
          <a:p>
            <a:r>
              <a:rPr lang="en-GB" sz="1600" dirty="0">
                <a:solidFill>
                  <a:srgbClr val="960056"/>
                </a:solidFill>
                <a:latin typeface="Helvetica" pitchFamily="34" charset="0"/>
              </a:rPr>
              <a:t>=RANK of</a:t>
            </a:r>
          </a:p>
          <a:p>
            <a:r>
              <a:rPr lang="en-GB" sz="1600" dirty="0">
                <a:solidFill>
                  <a:srgbClr val="960056"/>
                </a:solidFill>
                <a:latin typeface="Helvetica" pitchFamily="34" charset="0"/>
              </a:rPr>
              <a:t>data</a:t>
            </a:r>
          </a:p>
        </p:txBody>
      </p:sp>
      <p:sp>
        <p:nvSpPr>
          <p:cNvPr id="921680" name="Text Box 80"/>
          <p:cNvSpPr txBox="1">
            <a:spLocks noChangeArrowheads="1"/>
          </p:cNvSpPr>
          <p:nvPr/>
        </p:nvSpPr>
        <p:spPr bwMode="auto">
          <a:xfrm>
            <a:off x="4420432" y="3644901"/>
            <a:ext cx="1178528" cy="138499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latin typeface="Helvetica" pitchFamily="34" charset="0"/>
              </a:rPr>
              <a:t> Density </a:t>
            </a:r>
          </a:p>
          <a:p>
            <a:pPr algn="ctr"/>
            <a:r>
              <a:rPr lang="en-GB" sz="1400" dirty="0">
                <a:latin typeface="Helvetica" pitchFamily="34" charset="0"/>
              </a:rPr>
              <a:t>per</a:t>
            </a:r>
          </a:p>
          <a:p>
            <a:pPr algn="ctr"/>
            <a:r>
              <a:rPr lang="en-GB" sz="1400" dirty="0">
                <a:latin typeface="Helvetica" pitchFamily="34" charset="0"/>
              </a:rPr>
              <a:t>threshold</a:t>
            </a:r>
          </a:p>
          <a:p>
            <a:pPr algn="ctr"/>
            <a:r>
              <a:rPr lang="en-GB" sz="1400" dirty="0">
                <a:latin typeface="Helvetica" pitchFamily="34" charset="0"/>
              </a:rPr>
              <a:t>Interval</a:t>
            </a:r>
          </a:p>
          <a:p>
            <a:pPr algn="ctr"/>
            <a:r>
              <a:rPr lang="en-GB" sz="1400" dirty="0">
                <a:latin typeface="Helvetica" pitchFamily="34" charset="0"/>
              </a:rPr>
              <a:t>(normalised)</a:t>
            </a:r>
          </a:p>
          <a:p>
            <a:endParaRPr lang="en-GB" sz="1400" dirty="0">
              <a:latin typeface="Helvetica" pitchFamily="34" charset="0"/>
            </a:endParaRPr>
          </a:p>
        </p:txBody>
      </p:sp>
      <p:grpSp>
        <p:nvGrpSpPr>
          <p:cNvPr id="4" name="Group 88"/>
          <p:cNvGrpSpPr>
            <a:grpSpLocks/>
          </p:cNvGrpSpPr>
          <p:nvPr/>
        </p:nvGrpSpPr>
        <p:grpSpPr bwMode="auto">
          <a:xfrm>
            <a:off x="2477966" y="1893888"/>
            <a:ext cx="5079023" cy="2692400"/>
            <a:chOff x="1691" y="1193"/>
            <a:chExt cx="3466" cy="1696"/>
          </a:xfrm>
        </p:grpSpPr>
        <p:sp>
          <p:nvSpPr>
            <p:cNvPr id="921681" name="Text Box 81"/>
            <p:cNvSpPr txBox="1">
              <a:spLocks noChangeArrowheads="1"/>
            </p:cNvSpPr>
            <p:nvPr/>
          </p:nvSpPr>
          <p:spPr bwMode="auto">
            <a:xfrm>
              <a:off x="2808" y="1193"/>
              <a:ext cx="1318" cy="29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model climate</a:t>
              </a:r>
            </a:p>
          </p:txBody>
        </p:sp>
        <p:sp>
          <p:nvSpPr>
            <p:cNvPr id="921682" name="Text Box 82"/>
            <p:cNvSpPr txBox="1">
              <a:spLocks noChangeArrowheads="1"/>
            </p:cNvSpPr>
            <p:nvPr/>
          </p:nvSpPr>
          <p:spPr bwMode="auto">
            <a:xfrm>
              <a:off x="2845" y="1375"/>
              <a:ext cx="1123" cy="29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FF3300"/>
                  </a:solidFill>
                </a:rPr>
                <a:t>eps forecast</a:t>
              </a:r>
            </a:p>
          </p:txBody>
        </p:sp>
        <p:sp>
          <p:nvSpPr>
            <p:cNvPr id="921683" name="Freeform 83"/>
            <p:cNvSpPr>
              <a:spLocks/>
            </p:cNvSpPr>
            <p:nvPr/>
          </p:nvSpPr>
          <p:spPr bwMode="auto">
            <a:xfrm>
              <a:off x="3803" y="1518"/>
              <a:ext cx="1354" cy="8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24" y="420"/>
                </a:cxn>
                <a:cxn ang="0">
                  <a:pos x="1354" y="877"/>
                </a:cxn>
              </a:cxnLst>
              <a:rect l="0" t="0" r="r" b="b"/>
              <a:pathLst>
                <a:path w="1354" h="877">
                  <a:moveTo>
                    <a:pt x="0" y="0"/>
                  </a:moveTo>
                  <a:cubicBezTo>
                    <a:pt x="349" y="137"/>
                    <a:pt x="698" y="274"/>
                    <a:pt x="924" y="420"/>
                  </a:cubicBezTo>
                  <a:cubicBezTo>
                    <a:pt x="1150" y="566"/>
                    <a:pt x="1252" y="721"/>
                    <a:pt x="1354" y="877"/>
                  </a:cubicBezTo>
                </a:path>
              </a:pathLst>
            </a:custGeom>
            <a:noFill/>
            <a:ln w="127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21684" name="Freeform 84"/>
            <p:cNvSpPr>
              <a:spLocks/>
            </p:cNvSpPr>
            <p:nvPr/>
          </p:nvSpPr>
          <p:spPr bwMode="auto">
            <a:xfrm>
              <a:off x="2560" y="1600"/>
              <a:ext cx="646" cy="384"/>
            </a:xfrm>
            <a:custGeom>
              <a:avLst/>
              <a:gdLst/>
              <a:ahLst/>
              <a:cxnLst>
                <a:cxn ang="0">
                  <a:pos x="530" y="0"/>
                </a:cxn>
                <a:cxn ang="0">
                  <a:pos x="558" y="265"/>
                </a:cxn>
                <a:cxn ang="0">
                  <a:pos x="0" y="384"/>
                </a:cxn>
              </a:cxnLst>
              <a:rect l="0" t="0" r="r" b="b"/>
              <a:pathLst>
                <a:path w="646" h="384">
                  <a:moveTo>
                    <a:pt x="530" y="0"/>
                  </a:moveTo>
                  <a:cubicBezTo>
                    <a:pt x="535" y="46"/>
                    <a:pt x="646" y="201"/>
                    <a:pt x="558" y="265"/>
                  </a:cubicBezTo>
                  <a:cubicBezTo>
                    <a:pt x="470" y="329"/>
                    <a:pt x="116" y="359"/>
                    <a:pt x="0" y="384"/>
                  </a:cubicBezTo>
                </a:path>
              </a:pathLst>
            </a:custGeom>
            <a:noFill/>
            <a:ln w="127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21686" name="Freeform 86"/>
            <p:cNvSpPr>
              <a:spLocks/>
            </p:cNvSpPr>
            <p:nvPr/>
          </p:nvSpPr>
          <p:spPr bwMode="auto">
            <a:xfrm>
              <a:off x="1691" y="1344"/>
              <a:ext cx="1125" cy="1061"/>
            </a:xfrm>
            <a:custGeom>
              <a:avLst/>
              <a:gdLst/>
              <a:ahLst/>
              <a:cxnLst>
                <a:cxn ang="0">
                  <a:pos x="1125" y="0"/>
                </a:cxn>
                <a:cxn ang="0">
                  <a:pos x="448" y="256"/>
                </a:cxn>
                <a:cxn ang="0">
                  <a:pos x="55" y="805"/>
                </a:cxn>
                <a:cxn ang="0">
                  <a:pos x="119" y="1061"/>
                </a:cxn>
              </a:cxnLst>
              <a:rect l="0" t="0" r="r" b="b"/>
              <a:pathLst>
                <a:path w="1125" h="1061">
                  <a:moveTo>
                    <a:pt x="1125" y="0"/>
                  </a:moveTo>
                  <a:cubicBezTo>
                    <a:pt x="875" y="61"/>
                    <a:pt x="626" y="122"/>
                    <a:pt x="448" y="256"/>
                  </a:cubicBezTo>
                  <a:cubicBezTo>
                    <a:pt x="270" y="390"/>
                    <a:pt x="110" y="671"/>
                    <a:pt x="55" y="805"/>
                  </a:cubicBezTo>
                  <a:cubicBezTo>
                    <a:pt x="0" y="939"/>
                    <a:pt x="59" y="1000"/>
                    <a:pt x="119" y="1061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21687" name="Freeform 87"/>
            <p:cNvSpPr>
              <a:spLocks/>
            </p:cNvSpPr>
            <p:nvPr/>
          </p:nvSpPr>
          <p:spPr bwMode="auto">
            <a:xfrm>
              <a:off x="3858" y="1344"/>
              <a:ext cx="860" cy="15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8" y="283"/>
                </a:cxn>
                <a:cxn ang="0">
                  <a:pos x="439" y="1051"/>
                </a:cxn>
                <a:cxn ang="0">
                  <a:pos x="860" y="1545"/>
                </a:cxn>
              </a:cxnLst>
              <a:rect l="0" t="0" r="r" b="b"/>
              <a:pathLst>
                <a:path w="860" h="1545">
                  <a:moveTo>
                    <a:pt x="0" y="0"/>
                  </a:moveTo>
                  <a:cubicBezTo>
                    <a:pt x="82" y="54"/>
                    <a:pt x="165" y="108"/>
                    <a:pt x="238" y="283"/>
                  </a:cubicBezTo>
                  <a:cubicBezTo>
                    <a:pt x="311" y="458"/>
                    <a:pt x="335" y="841"/>
                    <a:pt x="439" y="1051"/>
                  </a:cubicBezTo>
                  <a:cubicBezTo>
                    <a:pt x="543" y="1261"/>
                    <a:pt x="701" y="1403"/>
                    <a:pt x="860" y="1545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1689" name="Text Box 89"/>
          <p:cNvSpPr txBox="1">
            <a:spLocks noChangeArrowheads="1"/>
          </p:cNvSpPr>
          <p:nvPr/>
        </p:nvSpPr>
        <p:spPr bwMode="auto">
          <a:xfrm>
            <a:off x="1850781" y="5949280"/>
            <a:ext cx="1476686" cy="30777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>
                <a:latin typeface="Helvetica" pitchFamily="34" charset="0"/>
              </a:rPr>
              <a:t>parameter value</a:t>
            </a:r>
          </a:p>
        </p:txBody>
      </p:sp>
      <p:sp>
        <p:nvSpPr>
          <p:cNvPr id="921690" name="Text Box 90"/>
          <p:cNvSpPr txBox="1">
            <a:spLocks noChangeArrowheads="1"/>
          </p:cNvSpPr>
          <p:nvPr/>
        </p:nvSpPr>
        <p:spPr bwMode="auto">
          <a:xfrm>
            <a:off x="6576647" y="5949280"/>
            <a:ext cx="1476686" cy="30777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>
                <a:latin typeface="Helvetica" pitchFamily="34" charset="0"/>
              </a:rPr>
              <a:t>parameter value</a:t>
            </a:r>
          </a:p>
        </p:txBody>
      </p:sp>
      <p:grpSp>
        <p:nvGrpSpPr>
          <p:cNvPr id="5" name="Group 102"/>
          <p:cNvGrpSpPr>
            <a:grpSpLocks/>
          </p:cNvGrpSpPr>
          <p:nvPr/>
        </p:nvGrpSpPr>
        <p:grpSpPr bwMode="auto">
          <a:xfrm>
            <a:off x="1025770" y="4799013"/>
            <a:ext cx="3333750" cy="754062"/>
            <a:chOff x="700" y="3023"/>
            <a:chExt cx="2275" cy="475"/>
          </a:xfrm>
        </p:grpSpPr>
        <p:sp>
          <p:nvSpPr>
            <p:cNvPr id="921691" name="Oval 91"/>
            <p:cNvSpPr>
              <a:spLocks noChangeArrowheads="1"/>
            </p:cNvSpPr>
            <p:nvPr/>
          </p:nvSpPr>
          <p:spPr bwMode="auto">
            <a:xfrm>
              <a:off x="1406" y="3442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Helvetica" pitchFamily="34" charset="0"/>
              </a:endParaRPr>
            </a:p>
          </p:txBody>
        </p:sp>
        <p:sp>
          <p:nvSpPr>
            <p:cNvPr id="921692" name="Oval 92"/>
            <p:cNvSpPr>
              <a:spLocks noChangeArrowheads="1"/>
            </p:cNvSpPr>
            <p:nvPr/>
          </p:nvSpPr>
          <p:spPr bwMode="auto">
            <a:xfrm>
              <a:off x="1766" y="3370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Helvetica" pitchFamily="34" charset="0"/>
              </a:endParaRPr>
            </a:p>
          </p:txBody>
        </p:sp>
        <p:sp>
          <p:nvSpPr>
            <p:cNvPr id="921693" name="Oval 93"/>
            <p:cNvSpPr>
              <a:spLocks noChangeArrowheads="1"/>
            </p:cNvSpPr>
            <p:nvPr/>
          </p:nvSpPr>
          <p:spPr bwMode="auto">
            <a:xfrm>
              <a:off x="1898" y="3284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Helvetica" pitchFamily="34" charset="0"/>
              </a:endParaRPr>
            </a:p>
          </p:txBody>
        </p:sp>
        <p:sp>
          <p:nvSpPr>
            <p:cNvPr id="921694" name="Oval 94"/>
            <p:cNvSpPr>
              <a:spLocks noChangeArrowheads="1"/>
            </p:cNvSpPr>
            <p:nvPr/>
          </p:nvSpPr>
          <p:spPr bwMode="auto">
            <a:xfrm>
              <a:off x="1979" y="3197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Helvetica" pitchFamily="34" charset="0"/>
              </a:endParaRPr>
            </a:p>
          </p:txBody>
        </p:sp>
        <p:sp>
          <p:nvSpPr>
            <p:cNvPr id="921695" name="Oval 95"/>
            <p:cNvSpPr>
              <a:spLocks noChangeArrowheads="1"/>
            </p:cNvSpPr>
            <p:nvPr/>
          </p:nvSpPr>
          <p:spPr bwMode="auto">
            <a:xfrm>
              <a:off x="2033" y="3112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Helvetica" pitchFamily="34" charset="0"/>
              </a:endParaRPr>
            </a:p>
          </p:txBody>
        </p:sp>
        <p:sp>
          <p:nvSpPr>
            <p:cNvPr id="921696" name="Line 96"/>
            <p:cNvSpPr>
              <a:spLocks noChangeShapeType="1"/>
            </p:cNvSpPr>
            <p:nvPr/>
          </p:nvSpPr>
          <p:spPr bwMode="auto">
            <a:xfrm>
              <a:off x="702" y="3399"/>
              <a:ext cx="2266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latin typeface="Helvetica" pitchFamily="34" charset="0"/>
              </a:endParaRPr>
            </a:p>
          </p:txBody>
        </p:sp>
        <p:sp>
          <p:nvSpPr>
            <p:cNvPr id="921697" name="Line 97"/>
            <p:cNvSpPr>
              <a:spLocks noChangeShapeType="1"/>
            </p:cNvSpPr>
            <p:nvPr/>
          </p:nvSpPr>
          <p:spPr bwMode="auto">
            <a:xfrm>
              <a:off x="708" y="3315"/>
              <a:ext cx="2266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latin typeface="Helvetica" pitchFamily="34" charset="0"/>
              </a:endParaRPr>
            </a:p>
          </p:txBody>
        </p:sp>
        <p:sp>
          <p:nvSpPr>
            <p:cNvPr id="921698" name="Line 98"/>
            <p:cNvSpPr>
              <a:spLocks noChangeShapeType="1"/>
            </p:cNvSpPr>
            <p:nvPr/>
          </p:nvSpPr>
          <p:spPr bwMode="auto">
            <a:xfrm>
              <a:off x="709" y="3226"/>
              <a:ext cx="2266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latin typeface="Helvetica" pitchFamily="34" charset="0"/>
              </a:endParaRPr>
            </a:p>
          </p:txBody>
        </p:sp>
        <p:sp>
          <p:nvSpPr>
            <p:cNvPr id="921699" name="Line 99"/>
            <p:cNvSpPr>
              <a:spLocks noChangeShapeType="1"/>
            </p:cNvSpPr>
            <p:nvPr/>
          </p:nvSpPr>
          <p:spPr bwMode="auto">
            <a:xfrm>
              <a:off x="700" y="3142"/>
              <a:ext cx="2266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latin typeface="Helvetica" pitchFamily="34" charset="0"/>
              </a:endParaRPr>
            </a:p>
          </p:txBody>
        </p:sp>
        <p:sp>
          <p:nvSpPr>
            <p:cNvPr id="921700" name="Line 100"/>
            <p:cNvSpPr>
              <a:spLocks noChangeShapeType="1"/>
            </p:cNvSpPr>
            <p:nvPr/>
          </p:nvSpPr>
          <p:spPr bwMode="auto">
            <a:xfrm>
              <a:off x="701" y="3053"/>
              <a:ext cx="2266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latin typeface="Helvetica" pitchFamily="34" charset="0"/>
              </a:endParaRPr>
            </a:p>
          </p:txBody>
        </p:sp>
        <p:sp>
          <p:nvSpPr>
            <p:cNvPr id="921701" name="Oval 101"/>
            <p:cNvSpPr>
              <a:spLocks noChangeArrowheads="1"/>
            </p:cNvSpPr>
            <p:nvPr/>
          </p:nvSpPr>
          <p:spPr bwMode="auto">
            <a:xfrm>
              <a:off x="2079" y="3023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Helvetica" pitchFamily="34" charset="0"/>
              </a:endParaRPr>
            </a:p>
          </p:txBody>
        </p:sp>
      </p:grpSp>
      <p:sp>
        <p:nvSpPr>
          <p:cNvPr id="75" name="Rectangle 78"/>
          <p:cNvSpPr>
            <a:spLocks noChangeArrowheads="1"/>
          </p:cNvSpPr>
          <p:nvPr/>
        </p:nvSpPr>
        <p:spPr bwMode="auto">
          <a:xfrm>
            <a:off x="179512" y="1155700"/>
            <a:ext cx="8948369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92100" indent="-292100" algn="l">
              <a:spcAft>
                <a:spcPts val="2000"/>
              </a:spcAft>
              <a:buClr>
                <a:srgbClr val="3365FB"/>
              </a:buClr>
              <a:buSzPct val="90000"/>
              <a:buFont typeface="Wingdings" pitchFamily="2" charset="2"/>
              <a:buChar char=""/>
            </a:pPr>
            <a:r>
              <a:rPr lang="en-US" sz="1600" b="0" dirty="0" smtClean="0">
                <a:latin typeface="Helvetica" pitchFamily="34" charset="0"/>
              </a:rPr>
              <a:t>CDF’s can be constructed by extracting the value of the parameter (</a:t>
            </a:r>
            <a:r>
              <a:rPr lang="en-US" sz="1600" b="0" dirty="0" err="1" smtClean="0">
                <a:latin typeface="Helvetica" pitchFamily="34" charset="0"/>
              </a:rPr>
              <a:t>eg</a:t>
            </a:r>
            <a:r>
              <a:rPr lang="en-US" sz="1600" dirty="0" smtClean="0">
                <a:latin typeface="Helvetica" pitchFamily="34" charset="0"/>
              </a:rPr>
              <a:t> </a:t>
            </a:r>
            <a:r>
              <a:rPr lang="en-US" sz="1600" b="0" dirty="0" smtClean="0">
                <a:latin typeface="Helvetica" pitchFamily="34" charset="0"/>
              </a:rPr>
              <a:t>temperature at a given time) from each ensemble member, putting them in order (=rank), then plotting…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45008" y="1820108"/>
            <a:ext cx="22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  <a:latin typeface="Helvetica" pitchFamily="34" charset="0"/>
              </a:rPr>
              <a:t>12  0  9  7  13  11</a:t>
            </a:r>
            <a:r>
              <a:rPr lang="en-GB" sz="1800" dirty="0" smtClean="0">
                <a:latin typeface="Helvetica" pitchFamily="34" charset="0"/>
              </a:rPr>
              <a:t>….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64122" y="2069474"/>
            <a:ext cx="217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CC0066"/>
                </a:solidFill>
                <a:latin typeface="Helvetica" pitchFamily="34" charset="0"/>
              </a:rPr>
              <a:t>1  2  </a:t>
            </a:r>
            <a:r>
              <a:rPr lang="en-GB" sz="1800" b="1" dirty="0">
                <a:solidFill>
                  <a:srgbClr val="CC0066"/>
                </a:solidFill>
                <a:latin typeface="Helvetica" pitchFamily="34" charset="0"/>
              </a:rPr>
              <a:t>3</a:t>
            </a:r>
            <a:r>
              <a:rPr lang="en-GB" sz="1800" b="1" dirty="0" smtClean="0">
                <a:solidFill>
                  <a:srgbClr val="CC0066"/>
                </a:solidFill>
                <a:latin typeface="Helvetica" pitchFamily="34" charset="0"/>
              </a:rPr>
              <a:t>   4    5    6…</a:t>
            </a:r>
            <a:endParaRPr lang="en-GB" sz="1800" b="1" dirty="0">
              <a:solidFill>
                <a:srgbClr val="CC0066"/>
              </a:solidFill>
              <a:latin typeface="Helvetica" pitchFamily="34" charset="0"/>
            </a:endParaRPr>
          </a:p>
        </p:txBody>
      </p:sp>
      <p:grpSp>
        <p:nvGrpSpPr>
          <p:cNvPr id="6" name="Group 84"/>
          <p:cNvGrpSpPr/>
          <p:nvPr/>
        </p:nvGrpSpPr>
        <p:grpSpPr>
          <a:xfrm>
            <a:off x="829897" y="4730431"/>
            <a:ext cx="255198" cy="921917"/>
            <a:chOff x="891866" y="4721804"/>
            <a:chExt cx="276465" cy="921917"/>
          </a:xfrm>
        </p:grpSpPr>
        <p:sp>
          <p:nvSpPr>
            <p:cNvPr id="79" name="TextBox 78"/>
            <p:cNvSpPr txBox="1"/>
            <p:nvPr/>
          </p:nvSpPr>
          <p:spPr>
            <a:xfrm>
              <a:off x="891866" y="5397500"/>
              <a:ext cx="2764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>
                  <a:solidFill>
                    <a:schemeClr val="tx2"/>
                  </a:solidFill>
                  <a:latin typeface="Helvetica" pitchFamily="34" charset="0"/>
                </a:rPr>
                <a:t>1</a:t>
              </a:r>
              <a:endParaRPr lang="en-GB" sz="1000" dirty="0">
                <a:solidFill>
                  <a:schemeClr val="tx2"/>
                </a:solidFill>
                <a:latin typeface="Helvetica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91866" y="5270500"/>
              <a:ext cx="255199" cy="25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tx2"/>
                  </a:solidFill>
                  <a:latin typeface="Helvetica" pitchFamily="34" charset="0"/>
                </a:rPr>
                <a:t>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91866" y="5143500"/>
              <a:ext cx="2764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2"/>
                  </a:solidFill>
                  <a:latin typeface="Helvetica" pitchFamily="34" charset="0"/>
                </a:rPr>
                <a:t>3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91866" y="4991100"/>
              <a:ext cx="2764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2"/>
                  </a:solidFill>
                  <a:latin typeface="Helvetica" pitchFamily="34" charset="0"/>
                </a:rPr>
                <a:t>4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91866" y="4868446"/>
              <a:ext cx="2764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2"/>
                  </a:solidFill>
                  <a:latin typeface="Helvetica" pitchFamily="34" charset="0"/>
                </a:rPr>
                <a:t>5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91866" y="4721804"/>
              <a:ext cx="2764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>
                  <a:solidFill>
                    <a:schemeClr val="tx2"/>
                  </a:solidFill>
                  <a:latin typeface="Helvetica" pitchFamily="34" charset="0"/>
                </a:rPr>
                <a:t>6</a:t>
              </a:r>
              <a:endParaRPr lang="en-GB" sz="1000" dirty="0">
                <a:solidFill>
                  <a:schemeClr val="tx2"/>
                </a:solidFill>
                <a:latin typeface="Helvetica" pitchFamily="34" charset="0"/>
              </a:endParaRPr>
            </a:p>
          </p:txBody>
        </p:sp>
      </p:grpSp>
      <p:sp>
        <p:nvSpPr>
          <p:cNvPr id="87" name="Footer Placeholder 8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921633" grpId="0" animBg="1"/>
      <p:bldP spid="921672" grpId="0" animBg="1"/>
      <p:bldP spid="75" grpId="0"/>
      <p:bldP spid="76" grpId="0"/>
      <p:bldP spid="76" grpId="1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04800"/>
            <a:ext cx="8135938" cy="747713"/>
          </a:xfrm>
        </p:spPr>
        <p:txBody>
          <a:bodyPr/>
          <a:lstStyle/>
          <a:p>
            <a:pPr marL="533400" indent="-533400"/>
            <a:r>
              <a:rPr lang="en-GB" sz="2600" dirty="0" smtClean="0"/>
              <a:t>Why track cyclones automatically ?</a:t>
            </a: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395536" y="1268413"/>
            <a:ext cx="8424167" cy="4537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290513" indent="-290513" defTabSz="76200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Char char="l"/>
            </a:pPr>
            <a:r>
              <a:rPr lang="en-GB" sz="2200" b="1" dirty="0">
                <a:latin typeface="Arial" charset="0"/>
              </a:rPr>
              <a:t>Forecasters make daily use of feature identification (e.g. fronts, troughs, frontal waves, lows,…), mainly because of those features are responsible for bad (or extreme) weather</a:t>
            </a:r>
          </a:p>
          <a:p>
            <a:pPr marL="290513" indent="-290513" defTabSz="76200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Char char="l"/>
            </a:pPr>
            <a:r>
              <a:rPr lang="en-GB" sz="2200" b="1" dirty="0">
                <a:latin typeface="Arial" charset="0"/>
              </a:rPr>
              <a:t>Nowadays manual identification of features is based largely on model data</a:t>
            </a:r>
          </a:p>
          <a:p>
            <a:pPr marL="290513" indent="-290513" defTabSz="76200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Char char="l"/>
            </a:pPr>
            <a:r>
              <a:rPr lang="en-GB" sz="2200" b="1" dirty="0">
                <a:latin typeface="Arial" charset="0"/>
              </a:rPr>
              <a:t>If we can identify </a:t>
            </a:r>
            <a:r>
              <a:rPr lang="en-GB" sz="2200" b="1" dirty="0" smtClean="0">
                <a:latin typeface="Arial" charset="0"/>
              </a:rPr>
              <a:t>features automatically, </a:t>
            </a:r>
            <a:r>
              <a:rPr lang="en-GB" sz="2200" b="1" dirty="0">
                <a:latin typeface="Arial" charset="0"/>
              </a:rPr>
              <a:t>in a manner </a:t>
            </a:r>
            <a:r>
              <a:rPr lang="en-GB" sz="2200" b="1" dirty="0" smtClean="0">
                <a:latin typeface="Arial" charset="0"/>
              </a:rPr>
              <a:t>consistent </a:t>
            </a:r>
            <a:r>
              <a:rPr lang="en-GB" sz="2200" b="1" dirty="0">
                <a:latin typeface="Arial" charset="0"/>
              </a:rPr>
              <a:t>with everyday forecasting, we will have:</a:t>
            </a:r>
          </a:p>
          <a:p>
            <a:pPr marL="1300163" lvl="2" indent="-342900" defTabSz="762000">
              <a:lnSpc>
                <a:spcPts val="2600"/>
              </a:lnSpc>
              <a:spcAft>
                <a:spcPts val="8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</a:pPr>
            <a:r>
              <a:rPr lang="en-GB" sz="1800" b="1" dirty="0">
                <a:latin typeface="Arial" charset="0"/>
              </a:rPr>
              <a:t>1. A range of new EPS-based tools for assisting the forecaster to predict </a:t>
            </a:r>
            <a:r>
              <a:rPr lang="en-GB" sz="1800" b="1" dirty="0" smtClean="0">
                <a:latin typeface="Arial" charset="0"/>
              </a:rPr>
              <a:t>adverse </a:t>
            </a:r>
            <a:r>
              <a:rPr lang="en-GB" sz="1800" b="1" dirty="0">
                <a:latin typeface="Arial" charset="0"/>
              </a:rPr>
              <a:t>weather (</a:t>
            </a:r>
            <a:r>
              <a:rPr lang="en-GB" sz="1800" b="1" dirty="0">
                <a:solidFill>
                  <a:schemeClr val="hlink"/>
                </a:solidFill>
                <a:latin typeface="Arial" charset="0"/>
              </a:rPr>
              <a:t>Products</a:t>
            </a:r>
            <a:r>
              <a:rPr lang="en-GB" sz="1800" b="1" dirty="0">
                <a:latin typeface="Arial" charset="0"/>
              </a:rPr>
              <a:t>)</a:t>
            </a:r>
          </a:p>
          <a:p>
            <a:pPr marL="1300163" lvl="2" indent="-342900" defTabSz="762000">
              <a:lnSpc>
                <a:spcPts val="2600"/>
              </a:lnSpc>
              <a:spcAft>
                <a:spcPts val="8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</a:pPr>
            <a:r>
              <a:rPr lang="en-GB" sz="1800" b="1" dirty="0">
                <a:latin typeface="Arial" charset="0"/>
              </a:rPr>
              <a:t>2. A means by which </a:t>
            </a:r>
            <a:r>
              <a:rPr lang="en-GB" sz="1800" b="1" dirty="0" smtClean="0">
                <a:latin typeface="Arial" charset="0"/>
              </a:rPr>
              <a:t>adverse </a:t>
            </a:r>
            <a:r>
              <a:rPr lang="en-GB" sz="1800" b="1" dirty="0">
                <a:latin typeface="Arial" charset="0"/>
              </a:rPr>
              <a:t>weather can be verified, </a:t>
            </a:r>
            <a:r>
              <a:rPr lang="en-GB" sz="1800" b="1" i="1" dirty="0">
                <a:solidFill>
                  <a:srgbClr val="00CCFF"/>
                </a:solidFill>
                <a:latin typeface="Arial" charset="0"/>
              </a:rPr>
              <a:t>by proxy</a:t>
            </a:r>
            <a:r>
              <a:rPr lang="en-GB" sz="1800" b="1" dirty="0">
                <a:latin typeface="Arial" charset="0"/>
              </a:rPr>
              <a:t>, by comparing the forecast features with features identified in model analyses (</a:t>
            </a:r>
            <a:r>
              <a:rPr lang="en-GB" sz="1800" b="1" dirty="0">
                <a:solidFill>
                  <a:schemeClr val="hlink"/>
                </a:solidFill>
                <a:latin typeface="Arial" charset="0"/>
              </a:rPr>
              <a:t>Verification</a:t>
            </a:r>
            <a:r>
              <a:rPr lang="en-GB" sz="1800" b="1" dirty="0"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19408" y="1330326"/>
            <a:ext cx="3855671" cy="3071813"/>
            <a:chOff x="3036" y="838"/>
            <a:chExt cx="2429" cy="1935"/>
          </a:xfrm>
        </p:grpSpPr>
        <p:sp>
          <p:nvSpPr>
            <p:cNvPr id="1019907" name="Rectangle 3"/>
            <p:cNvSpPr>
              <a:spLocks noChangeArrowheads="1"/>
            </p:cNvSpPr>
            <p:nvPr/>
          </p:nvSpPr>
          <p:spPr bwMode="auto">
            <a:xfrm>
              <a:off x="3288" y="838"/>
              <a:ext cx="2177" cy="16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19908" name="Text Box 4"/>
            <p:cNvSpPr txBox="1">
              <a:spLocks noChangeArrowheads="1"/>
            </p:cNvSpPr>
            <p:nvPr/>
          </p:nvSpPr>
          <p:spPr bwMode="auto">
            <a:xfrm>
              <a:off x="3288" y="845"/>
              <a:ext cx="1961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Arial" charset="0"/>
                </a:rPr>
                <a:t>PDF </a:t>
              </a:r>
              <a:r>
                <a:rPr lang="en-GB" sz="1400">
                  <a:latin typeface="Arial" charset="0"/>
                </a:rPr>
                <a:t>(probability density function)</a:t>
              </a:r>
            </a:p>
          </p:txBody>
        </p:sp>
        <p:sp>
          <p:nvSpPr>
            <p:cNvPr id="1019909" name="Text Box 5"/>
            <p:cNvSpPr txBox="1">
              <a:spLocks noChangeArrowheads="1"/>
            </p:cNvSpPr>
            <p:nvPr/>
          </p:nvSpPr>
          <p:spPr bwMode="auto">
            <a:xfrm rot="16200000">
              <a:off x="2597" y="1545"/>
              <a:ext cx="1130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GB" sz="2000">
                  <a:latin typeface="Arial" charset="0"/>
                </a:rPr>
                <a:t>Prob (interval)</a:t>
              </a:r>
            </a:p>
          </p:txBody>
        </p:sp>
        <p:sp>
          <p:nvSpPr>
            <p:cNvPr id="1019910" name="Text Box 6"/>
            <p:cNvSpPr txBox="1">
              <a:spLocks noChangeArrowheads="1"/>
            </p:cNvSpPr>
            <p:nvPr/>
          </p:nvSpPr>
          <p:spPr bwMode="auto">
            <a:xfrm>
              <a:off x="3752" y="2523"/>
              <a:ext cx="1351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GB" sz="2000">
                  <a:latin typeface="Arial" charset="0"/>
                </a:rPr>
                <a:t>Parameter value</a:t>
              </a:r>
            </a:p>
          </p:txBody>
        </p:sp>
      </p:grpSp>
      <p:sp>
        <p:nvSpPr>
          <p:cNvPr id="1019911" name="Rectangle 7"/>
          <p:cNvSpPr>
            <a:spLocks noGrp="1" noChangeArrowheads="1"/>
          </p:cNvSpPr>
          <p:nvPr>
            <p:ph type="title"/>
          </p:nvPr>
        </p:nvSpPr>
        <p:spPr>
          <a:xfrm>
            <a:off x="493836" y="260351"/>
            <a:ext cx="8113834" cy="708025"/>
          </a:xfrm>
        </p:spPr>
        <p:txBody>
          <a:bodyPr/>
          <a:lstStyle/>
          <a:p>
            <a:r>
              <a:rPr lang="en-GB"/>
              <a:t>How do CDFs and PDFs relate ?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56139" y="1330326"/>
            <a:ext cx="3455377" cy="2663825"/>
            <a:chOff x="567" y="1162"/>
            <a:chExt cx="2177" cy="1678"/>
          </a:xfrm>
        </p:grpSpPr>
        <p:sp>
          <p:nvSpPr>
            <p:cNvPr id="1019913" name="Rectangle 9"/>
            <p:cNvSpPr>
              <a:spLocks noChangeArrowheads="1"/>
            </p:cNvSpPr>
            <p:nvPr/>
          </p:nvSpPr>
          <p:spPr bwMode="auto">
            <a:xfrm>
              <a:off x="567" y="1162"/>
              <a:ext cx="2177" cy="16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19914" name="Freeform 10"/>
            <p:cNvSpPr>
              <a:spLocks/>
            </p:cNvSpPr>
            <p:nvPr/>
          </p:nvSpPr>
          <p:spPr bwMode="auto">
            <a:xfrm>
              <a:off x="821" y="1166"/>
              <a:ext cx="1916" cy="1670"/>
            </a:xfrm>
            <a:custGeom>
              <a:avLst/>
              <a:gdLst/>
              <a:ahLst/>
              <a:cxnLst>
                <a:cxn ang="0">
                  <a:pos x="0" y="1670"/>
                </a:cxn>
                <a:cxn ang="0">
                  <a:pos x="321" y="1611"/>
                </a:cxn>
                <a:cxn ang="0">
                  <a:pos x="792" y="1382"/>
                </a:cxn>
                <a:cxn ang="0">
                  <a:pos x="1191" y="891"/>
                </a:cxn>
                <a:cxn ang="0">
                  <a:pos x="1499" y="406"/>
                </a:cxn>
                <a:cxn ang="0">
                  <a:pos x="1905" y="79"/>
                </a:cxn>
                <a:cxn ang="0">
                  <a:pos x="2435" y="0"/>
                </a:cxn>
              </a:cxnLst>
              <a:rect l="0" t="0" r="r" b="b"/>
              <a:pathLst>
                <a:path w="2435" h="1670">
                  <a:moveTo>
                    <a:pt x="0" y="1670"/>
                  </a:moveTo>
                  <a:cubicBezTo>
                    <a:pt x="53" y="1660"/>
                    <a:pt x="189" y="1659"/>
                    <a:pt x="321" y="1611"/>
                  </a:cubicBezTo>
                  <a:cubicBezTo>
                    <a:pt x="453" y="1563"/>
                    <a:pt x="647" y="1502"/>
                    <a:pt x="792" y="1382"/>
                  </a:cubicBezTo>
                  <a:cubicBezTo>
                    <a:pt x="937" y="1262"/>
                    <a:pt x="1073" y="1054"/>
                    <a:pt x="1191" y="891"/>
                  </a:cubicBezTo>
                  <a:cubicBezTo>
                    <a:pt x="1309" y="728"/>
                    <a:pt x="1380" y="541"/>
                    <a:pt x="1499" y="406"/>
                  </a:cubicBezTo>
                  <a:cubicBezTo>
                    <a:pt x="1618" y="271"/>
                    <a:pt x="1749" y="147"/>
                    <a:pt x="1905" y="79"/>
                  </a:cubicBezTo>
                  <a:cubicBezTo>
                    <a:pt x="2061" y="11"/>
                    <a:pt x="2325" y="16"/>
                    <a:pt x="2435" y="0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19915" name="Freeform 11"/>
          <p:cNvSpPr>
            <a:spLocks/>
          </p:cNvSpPr>
          <p:nvPr/>
        </p:nvSpPr>
        <p:spPr bwMode="auto">
          <a:xfrm>
            <a:off x="5622682" y="2016126"/>
            <a:ext cx="2810608" cy="1979613"/>
          </a:xfrm>
          <a:custGeom>
            <a:avLst/>
            <a:gdLst/>
            <a:ahLst/>
            <a:cxnLst>
              <a:cxn ang="0">
                <a:pos x="0" y="1242"/>
              </a:cxn>
              <a:cxn ang="0">
                <a:pos x="253" y="1183"/>
              </a:cxn>
              <a:cxn ang="0">
                <a:pos x="509" y="897"/>
              </a:cxn>
              <a:cxn ang="0">
                <a:pos x="712" y="391"/>
              </a:cxn>
              <a:cxn ang="0">
                <a:pos x="836" y="56"/>
              </a:cxn>
              <a:cxn ang="0">
                <a:pos x="945" y="56"/>
              </a:cxn>
              <a:cxn ang="0">
                <a:pos x="1085" y="375"/>
              </a:cxn>
              <a:cxn ang="0">
                <a:pos x="1319" y="866"/>
              </a:cxn>
              <a:cxn ang="0">
                <a:pos x="1537" y="1161"/>
              </a:cxn>
              <a:cxn ang="0">
                <a:pos x="1770" y="1247"/>
              </a:cxn>
            </a:cxnLst>
            <a:rect l="0" t="0" r="r" b="b"/>
            <a:pathLst>
              <a:path w="1770" h="1247">
                <a:moveTo>
                  <a:pt x="0" y="1242"/>
                </a:moveTo>
                <a:cubicBezTo>
                  <a:pt x="42" y="1232"/>
                  <a:pt x="168" y="1240"/>
                  <a:pt x="253" y="1183"/>
                </a:cubicBezTo>
                <a:cubicBezTo>
                  <a:pt x="338" y="1126"/>
                  <a:pt x="433" y="1029"/>
                  <a:pt x="509" y="897"/>
                </a:cubicBezTo>
                <a:cubicBezTo>
                  <a:pt x="585" y="765"/>
                  <a:pt x="658" y="531"/>
                  <a:pt x="712" y="391"/>
                </a:cubicBezTo>
                <a:cubicBezTo>
                  <a:pt x="766" y="251"/>
                  <a:pt x="797" y="112"/>
                  <a:pt x="836" y="56"/>
                </a:cubicBezTo>
                <a:cubicBezTo>
                  <a:pt x="875" y="0"/>
                  <a:pt x="904" y="3"/>
                  <a:pt x="945" y="56"/>
                </a:cubicBezTo>
                <a:cubicBezTo>
                  <a:pt x="986" y="109"/>
                  <a:pt x="1023" y="240"/>
                  <a:pt x="1085" y="375"/>
                </a:cubicBezTo>
                <a:cubicBezTo>
                  <a:pt x="1147" y="510"/>
                  <a:pt x="1244" y="735"/>
                  <a:pt x="1319" y="866"/>
                </a:cubicBezTo>
                <a:cubicBezTo>
                  <a:pt x="1394" y="997"/>
                  <a:pt x="1462" y="1098"/>
                  <a:pt x="1537" y="1161"/>
                </a:cubicBezTo>
                <a:cubicBezTo>
                  <a:pt x="1612" y="1224"/>
                  <a:pt x="1722" y="1229"/>
                  <a:pt x="1770" y="1247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19916" name="Text Box 12"/>
          <p:cNvSpPr txBox="1">
            <a:spLocks noChangeArrowheads="1"/>
          </p:cNvSpPr>
          <p:nvPr/>
        </p:nvSpPr>
        <p:spPr bwMode="auto">
          <a:xfrm>
            <a:off x="753208" y="1328738"/>
            <a:ext cx="81035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400">
                <a:latin typeface="Arial" charset="0"/>
              </a:rPr>
              <a:t>CDF</a:t>
            </a:r>
          </a:p>
        </p:txBody>
      </p:sp>
      <p:sp>
        <p:nvSpPr>
          <p:cNvPr id="1019917" name="Text Box 13"/>
          <p:cNvSpPr txBox="1">
            <a:spLocks noChangeArrowheads="1"/>
          </p:cNvSpPr>
          <p:nvPr/>
        </p:nvSpPr>
        <p:spPr bwMode="auto">
          <a:xfrm rot="-5400000">
            <a:off x="-513355" y="2509808"/>
            <a:ext cx="20217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Prob (threshold)</a:t>
            </a:r>
          </a:p>
        </p:txBody>
      </p:sp>
      <p:sp>
        <p:nvSpPr>
          <p:cNvPr id="1019918" name="Text Box 14"/>
          <p:cNvSpPr txBox="1">
            <a:spLocks noChangeArrowheads="1"/>
          </p:cNvSpPr>
          <p:nvPr/>
        </p:nvSpPr>
        <p:spPr bwMode="auto">
          <a:xfrm>
            <a:off x="1348154" y="4005264"/>
            <a:ext cx="214385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Parameter value</a:t>
            </a:r>
          </a:p>
        </p:txBody>
      </p:sp>
      <p:sp>
        <p:nvSpPr>
          <p:cNvPr id="1019919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79939" y="4664075"/>
            <a:ext cx="7845669" cy="579438"/>
          </a:xfrm>
          <a:noFill/>
          <a:ln/>
        </p:spPr>
        <p:txBody>
          <a:bodyPr/>
          <a:lstStyle/>
          <a:p>
            <a:r>
              <a:rPr lang="en-GB"/>
              <a:t>The PDF (y-axis) value equals the slope of the CDF</a:t>
            </a:r>
          </a:p>
          <a:p>
            <a:endParaRPr lang="en-GB"/>
          </a:p>
        </p:txBody>
      </p:sp>
      <p:sp>
        <p:nvSpPr>
          <p:cNvPr id="1019920" name="Freeform 16"/>
          <p:cNvSpPr>
            <a:spLocks/>
          </p:cNvSpPr>
          <p:nvPr/>
        </p:nvSpPr>
        <p:spPr bwMode="auto">
          <a:xfrm>
            <a:off x="874835" y="1322389"/>
            <a:ext cx="2806211" cy="2682875"/>
          </a:xfrm>
          <a:custGeom>
            <a:avLst/>
            <a:gdLst/>
            <a:ahLst/>
            <a:cxnLst>
              <a:cxn ang="0">
                <a:pos x="0" y="1690"/>
              </a:cxn>
              <a:cxn ang="0">
                <a:pos x="272" y="1599"/>
              </a:cxn>
              <a:cxn ang="0">
                <a:pos x="454" y="1418"/>
              </a:cxn>
              <a:cxn ang="0">
                <a:pos x="577" y="1199"/>
              </a:cxn>
              <a:cxn ang="0">
                <a:pos x="733" y="926"/>
              </a:cxn>
              <a:cxn ang="0">
                <a:pos x="920" y="841"/>
              </a:cxn>
              <a:cxn ang="0">
                <a:pos x="966" y="833"/>
              </a:cxn>
              <a:cxn ang="0">
                <a:pos x="1223" y="770"/>
              </a:cxn>
              <a:cxn ang="0">
                <a:pos x="1379" y="591"/>
              </a:cxn>
              <a:cxn ang="0">
                <a:pos x="1521" y="241"/>
              </a:cxn>
              <a:cxn ang="0">
                <a:pos x="1628" y="62"/>
              </a:cxn>
              <a:cxn ang="0">
                <a:pos x="1768" y="0"/>
              </a:cxn>
            </a:cxnLst>
            <a:rect l="0" t="0" r="r" b="b"/>
            <a:pathLst>
              <a:path w="1768" h="1690">
                <a:moveTo>
                  <a:pt x="0" y="1690"/>
                </a:moveTo>
                <a:cubicBezTo>
                  <a:pt x="98" y="1667"/>
                  <a:pt x="196" y="1644"/>
                  <a:pt x="272" y="1599"/>
                </a:cubicBezTo>
                <a:cubicBezTo>
                  <a:pt x="348" y="1554"/>
                  <a:pt x="403" y="1485"/>
                  <a:pt x="454" y="1418"/>
                </a:cubicBezTo>
                <a:cubicBezTo>
                  <a:pt x="505" y="1351"/>
                  <a:pt x="531" y="1281"/>
                  <a:pt x="577" y="1199"/>
                </a:cubicBezTo>
                <a:cubicBezTo>
                  <a:pt x="623" y="1117"/>
                  <a:pt x="676" y="986"/>
                  <a:pt x="733" y="926"/>
                </a:cubicBezTo>
                <a:cubicBezTo>
                  <a:pt x="790" y="866"/>
                  <a:pt x="881" y="856"/>
                  <a:pt x="920" y="841"/>
                </a:cubicBezTo>
                <a:cubicBezTo>
                  <a:pt x="959" y="826"/>
                  <a:pt x="916" y="845"/>
                  <a:pt x="966" y="833"/>
                </a:cubicBezTo>
                <a:cubicBezTo>
                  <a:pt x="1016" y="821"/>
                  <a:pt x="1154" y="810"/>
                  <a:pt x="1223" y="770"/>
                </a:cubicBezTo>
                <a:cubicBezTo>
                  <a:pt x="1292" y="730"/>
                  <a:pt x="1329" y="679"/>
                  <a:pt x="1379" y="591"/>
                </a:cubicBezTo>
                <a:cubicBezTo>
                  <a:pt x="1429" y="503"/>
                  <a:pt x="1479" y="329"/>
                  <a:pt x="1521" y="241"/>
                </a:cubicBezTo>
                <a:cubicBezTo>
                  <a:pt x="1563" y="153"/>
                  <a:pt x="1587" y="102"/>
                  <a:pt x="1628" y="62"/>
                </a:cubicBezTo>
                <a:cubicBezTo>
                  <a:pt x="1669" y="22"/>
                  <a:pt x="1739" y="13"/>
                  <a:pt x="1768" y="0"/>
                </a:cubicBezTo>
              </a:path>
            </a:pathLst>
          </a:custGeom>
          <a:noFill/>
          <a:ln w="38100" cap="flat" cmpd="sng">
            <a:solidFill>
              <a:srgbClr val="006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19921" name="Freeform 17"/>
          <p:cNvSpPr>
            <a:spLocks/>
          </p:cNvSpPr>
          <p:nvPr/>
        </p:nvSpPr>
        <p:spPr bwMode="auto">
          <a:xfrm>
            <a:off x="5372100" y="2557463"/>
            <a:ext cx="2719754" cy="1435100"/>
          </a:xfrm>
          <a:custGeom>
            <a:avLst/>
            <a:gdLst/>
            <a:ahLst/>
            <a:cxnLst>
              <a:cxn ang="0">
                <a:pos x="0" y="904"/>
              </a:cxn>
              <a:cxn ang="0">
                <a:pos x="141" y="833"/>
              </a:cxn>
              <a:cxn ang="0">
                <a:pos x="258" y="677"/>
              </a:cxn>
              <a:cxn ang="0">
                <a:pos x="336" y="389"/>
              </a:cxn>
              <a:cxn ang="0">
                <a:pos x="390" y="187"/>
              </a:cxn>
              <a:cxn ang="0">
                <a:pos x="460" y="171"/>
              </a:cxn>
              <a:cxn ang="0">
                <a:pos x="499" y="265"/>
              </a:cxn>
              <a:cxn ang="0">
                <a:pos x="577" y="623"/>
              </a:cxn>
              <a:cxn ang="0">
                <a:pos x="670" y="747"/>
              </a:cxn>
              <a:cxn ang="0">
                <a:pos x="787" y="802"/>
              </a:cxn>
              <a:cxn ang="0">
                <a:pos x="935" y="802"/>
              </a:cxn>
              <a:cxn ang="0">
                <a:pos x="1044" y="716"/>
              </a:cxn>
              <a:cxn ang="0">
                <a:pos x="1145" y="444"/>
              </a:cxn>
              <a:cxn ang="0">
                <a:pos x="1223" y="70"/>
              </a:cxn>
              <a:cxn ang="0">
                <a:pos x="1293" y="23"/>
              </a:cxn>
              <a:cxn ang="0">
                <a:pos x="1340" y="101"/>
              </a:cxn>
              <a:cxn ang="0">
                <a:pos x="1402" y="381"/>
              </a:cxn>
              <a:cxn ang="0">
                <a:pos x="1480" y="654"/>
              </a:cxn>
              <a:cxn ang="0">
                <a:pos x="1573" y="817"/>
              </a:cxn>
              <a:cxn ang="0">
                <a:pos x="1643" y="887"/>
              </a:cxn>
              <a:cxn ang="0">
                <a:pos x="1713" y="895"/>
              </a:cxn>
            </a:cxnLst>
            <a:rect l="0" t="0" r="r" b="b"/>
            <a:pathLst>
              <a:path w="1713" h="904">
                <a:moveTo>
                  <a:pt x="0" y="904"/>
                </a:moveTo>
                <a:cubicBezTo>
                  <a:pt x="49" y="887"/>
                  <a:pt x="98" y="871"/>
                  <a:pt x="141" y="833"/>
                </a:cubicBezTo>
                <a:cubicBezTo>
                  <a:pt x="184" y="795"/>
                  <a:pt x="226" y="751"/>
                  <a:pt x="258" y="677"/>
                </a:cubicBezTo>
                <a:cubicBezTo>
                  <a:pt x="290" y="603"/>
                  <a:pt x="314" y="471"/>
                  <a:pt x="336" y="389"/>
                </a:cubicBezTo>
                <a:cubicBezTo>
                  <a:pt x="358" y="307"/>
                  <a:pt x="369" y="223"/>
                  <a:pt x="390" y="187"/>
                </a:cubicBezTo>
                <a:cubicBezTo>
                  <a:pt x="411" y="151"/>
                  <a:pt x="442" y="158"/>
                  <a:pt x="460" y="171"/>
                </a:cubicBezTo>
                <a:cubicBezTo>
                  <a:pt x="478" y="184"/>
                  <a:pt x="480" y="190"/>
                  <a:pt x="499" y="265"/>
                </a:cubicBezTo>
                <a:cubicBezTo>
                  <a:pt x="518" y="340"/>
                  <a:pt x="549" y="543"/>
                  <a:pt x="577" y="623"/>
                </a:cubicBezTo>
                <a:cubicBezTo>
                  <a:pt x="605" y="703"/>
                  <a:pt x="635" y="717"/>
                  <a:pt x="670" y="747"/>
                </a:cubicBezTo>
                <a:cubicBezTo>
                  <a:pt x="705" y="777"/>
                  <a:pt x="743" y="793"/>
                  <a:pt x="787" y="802"/>
                </a:cubicBezTo>
                <a:cubicBezTo>
                  <a:pt x="831" y="811"/>
                  <a:pt x="892" y="816"/>
                  <a:pt x="935" y="802"/>
                </a:cubicBezTo>
                <a:cubicBezTo>
                  <a:pt x="978" y="788"/>
                  <a:pt x="1009" y="776"/>
                  <a:pt x="1044" y="716"/>
                </a:cubicBezTo>
                <a:cubicBezTo>
                  <a:pt x="1079" y="656"/>
                  <a:pt x="1115" y="552"/>
                  <a:pt x="1145" y="444"/>
                </a:cubicBezTo>
                <a:cubicBezTo>
                  <a:pt x="1175" y="336"/>
                  <a:pt x="1198" y="140"/>
                  <a:pt x="1223" y="70"/>
                </a:cubicBezTo>
                <a:cubicBezTo>
                  <a:pt x="1248" y="0"/>
                  <a:pt x="1274" y="18"/>
                  <a:pt x="1293" y="23"/>
                </a:cubicBezTo>
                <a:cubicBezTo>
                  <a:pt x="1312" y="28"/>
                  <a:pt x="1322" y="41"/>
                  <a:pt x="1340" y="101"/>
                </a:cubicBezTo>
                <a:cubicBezTo>
                  <a:pt x="1358" y="161"/>
                  <a:pt x="1379" y="289"/>
                  <a:pt x="1402" y="381"/>
                </a:cubicBezTo>
                <a:cubicBezTo>
                  <a:pt x="1425" y="473"/>
                  <a:pt x="1452" y="581"/>
                  <a:pt x="1480" y="654"/>
                </a:cubicBezTo>
                <a:cubicBezTo>
                  <a:pt x="1508" y="727"/>
                  <a:pt x="1546" y="778"/>
                  <a:pt x="1573" y="817"/>
                </a:cubicBezTo>
                <a:cubicBezTo>
                  <a:pt x="1600" y="856"/>
                  <a:pt x="1620" y="874"/>
                  <a:pt x="1643" y="887"/>
                </a:cubicBezTo>
                <a:cubicBezTo>
                  <a:pt x="1666" y="900"/>
                  <a:pt x="1699" y="893"/>
                  <a:pt x="1713" y="895"/>
                </a:cubicBezTo>
              </a:path>
            </a:pathLst>
          </a:custGeom>
          <a:noFill/>
          <a:ln w="38100" cap="flat" cmpd="sng">
            <a:solidFill>
              <a:srgbClr val="006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19929" name="Rectangle 25"/>
          <p:cNvSpPr>
            <a:spLocks noChangeArrowheads="1"/>
          </p:cNvSpPr>
          <p:nvPr/>
        </p:nvSpPr>
        <p:spPr bwMode="auto">
          <a:xfrm>
            <a:off x="899747" y="5734051"/>
            <a:ext cx="741777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92100" indent="-292100" algn="l">
              <a:lnSpc>
                <a:spcPts val="2600"/>
              </a:lnSpc>
              <a:spcAft>
                <a:spcPts val="2000"/>
              </a:spcAft>
              <a:buClr>
                <a:srgbClr val="3365FB"/>
              </a:buClr>
              <a:buSzPct val="90000"/>
              <a:buFont typeface="Wingdings" pitchFamily="2" charset="2"/>
              <a:buChar char=""/>
            </a:pPr>
            <a:r>
              <a:rPr lang="en-GB" sz="2200">
                <a:latin typeface="+mn-lt"/>
              </a:rPr>
              <a:t>A </a:t>
            </a:r>
            <a:r>
              <a:rPr lang="en-GB" sz="2200">
                <a:solidFill>
                  <a:schemeClr val="hlink"/>
                </a:solidFill>
                <a:latin typeface="+mn-lt"/>
              </a:rPr>
              <a:t>step</a:t>
            </a:r>
            <a:r>
              <a:rPr lang="en-GB" sz="2200">
                <a:latin typeface="+mn-lt"/>
              </a:rPr>
              <a:t> in the CDF means a bimodal PDF</a:t>
            </a:r>
          </a:p>
        </p:txBody>
      </p:sp>
      <p:sp>
        <p:nvSpPr>
          <p:cNvPr id="1019930" name="Rectangle 26"/>
          <p:cNvSpPr>
            <a:spLocks noChangeArrowheads="1"/>
          </p:cNvSpPr>
          <p:nvPr/>
        </p:nvSpPr>
        <p:spPr bwMode="auto">
          <a:xfrm>
            <a:off x="899747" y="5229226"/>
            <a:ext cx="741777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92100" indent="-292100" algn="l">
              <a:lnSpc>
                <a:spcPts val="2600"/>
              </a:lnSpc>
              <a:spcAft>
                <a:spcPts val="2000"/>
              </a:spcAft>
              <a:buClr>
                <a:srgbClr val="3365FB"/>
              </a:buClr>
              <a:buSzPct val="90000"/>
              <a:buFont typeface="Wingdings" pitchFamily="2" charset="2"/>
              <a:buChar char=""/>
            </a:pPr>
            <a:r>
              <a:rPr lang="en-GB" sz="2200">
                <a:latin typeface="+mn-lt"/>
              </a:rPr>
              <a:t>Steeper CDF = narrower PDF = higher confidence</a:t>
            </a:r>
          </a:p>
          <a:p>
            <a:pPr marL="292100" indent="-292100" algn="l">
              <a:lnSpc>
                <a:spcPts val="2600"/>
              </a:lnSpc>
              <a:spcAft>
                <a:spcPts val="2000"/>
              </a:spcAft>
              <a:buClr>
                <a:srgbClr val="3365FB"/>
              </a:buClr>
              <a:buSzPct val="90000"/>
              <a:buFont typeface="Wingdings" pitchFamily="2" charset="2"/>
              <a:buChar char=""/>
            </a:pPr>
            <a:endParaRPr lang="en-GB" sz="2200">
              <a:latin typeface="+mn-lt"/>
            </a:endParaRP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1705708" y="3500438"/>
            <a:ext cx="4725866" cy="533400"/>
            <a:chOff x="1164" y="2205"/>
            <a:chExt cx="3225" cy="336"/>
          </a:xfrm>
        </p:grpSpPr>
        <p:sp>
          <p:nvSpPr>
            <p:cNvPr id="1019922" name="Line 18"/>
            <p:cNvSpPr>
              <a:spLocks noChangeShapeType="1"/>
            </p:cNvSpPr>
            <p:nvPr/>
          </p:nvSpPr>
          <p:spPr bwMode="auto">
            <a:xfrm flipV="1">
              <a:off x="1164" y="2227"/>
              <a:ext cx="344" cy="22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19923" name="Oval 19"/>
            <p:cNvSpPr>
              <a:spLocks noChangeArrowheads="1"/>
            </p:cNvSpPr>
            <p:nvPr/>
          </p:nvSpPr>
          <p:spPr bwMode="auto">
            <a:xfrm>
              <a:off x="4291" y="2205"/>
              <a:ext cx="98" cy="90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19933" name="Line 29"/>
            <p:cNvSpPr>
              <a:spLocks noChangeShapeType="1"/>
            </p:cNvSpPr>
            <p:nvPr/>
          </p:nvSpPr>
          <p:spPr bwMode="auto">
            <a:xfrm>
              <a:off x="1361" y="2327"/>
              <a:ext cx="0" cy="214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19936" name="Line 32"/>
            <p:cNvSpPr>
              <a:spLocks noChangeShapeType="1"/>
            </p:cNvSpPr>
            <p:nvPr/>
          </p:nvSpPr>
          <p:spPr bwMode="auto">
            <a:xfrm>
              <a:off x="4335" y="2333"/>
              <a:ext cx="0" cy="197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3231173" y="1341438"/>
            <a:ext cx="4552950" cy="2698750"/>
            <a:chOff x="2205" y="845"/>
            <a:chExt cx="3107" cy="1700"/>
          </a:xfrm>
        </p:grpSpPr>
        <p:sp>
          <p:nvSpPr>
            <p:cNvPr id="1019927" name="Line 23"/>
            <p:cNvSpPr>
              <a:spLocks noChangeShapeType="1"/>
            </p:cNvSpPr>
            <p:nvPr/>
          </p:nvSpPr>
          <p:spPr bwMode="auto">
            <a:xfrm flipV="1">
              <a:off x="2205" y="845"/>
              <a:ext cx="352" cy="18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19935" name="Line 31"/>
            <p:cNvSpPr>
              <a:spLocks noChangeShapeType="1"/>
            </p:cNvSpPr>
            <p:nvPr/>
          </p:nvSpPr>
          <p:spPr bwMode="auto">
            <a:xfrm>
              <a:off x="2385" y="937"/>
              <a:ext cx="0" cy="1608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19938" name="Line 34"/>
            <p:cNvSpPr>
              <a:spLocks noChangeShapeType="1"/>
            </p:cNvSpPr>
            <p:nvPr/>
          </p:nvSpPr>
          <p:spPr bwMode="auto">
            <a:xfrm flipH="1">
              <a:off x="5267" y="2152"/>
              <a:ext cx="0" cy="383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19928" name="Oval 24"/>
            <p:cNvSpPr>
              <a:spLocks noChangeArrowheads="1"/>
            </p:cNvSpPr>
            <p:nvPr/>
          </p:nvSpPr>
          <p:spPr bwMode="auto">
            <a:xfrm>
              <a:off x="5215" y="2105"/>
              <a:ext cx="97" cy="90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2643554" y="1976439"/>
            <a:ext cx="4469423" cy="2065337"/>
            <a:chOff x="1804" y="1245"/>
            <a:chExt cx="3050" cy="1301"/>
          </a:xfrm>
        </p:grpSpPr>
        <p:sp>
          <p:nvSpPr>
            <p:cNvPr id="1019924" name="Line 20"/>
            <p:cNvSpPr>
              <a:spLocks noChangeShapeType="1"/>
            </p:cNvSpPr>
            <p:nvPr/>
          </p:nvSpPr>
          <p:spPr bwMode="auto">
            <a:xfrm flipV="1">
              <a:off x="1804" y="1434"/>
              <a:ext cx="169" cy="33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19934" name="Line 30"/>
            <p:cNvSpPr>
              <a:spLocks noChangeShapeType="1"/>
            </p:cNvSpPr>
            <p:nvPr/>
          </p:nvSpPr>
          <p:spPr bwMode="auto">
            <a:xfrm>
              <a:off x="1893" y="1597"/>
              <a:ext cx="0" cy="937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19937" name="Line 33"/>
            <p:cNvSpPr>
              <a:spLocks noChangeShapeType="1"/>
            </p:cNvSpPr>
            <p:nvPr/>
          </p:nvSpPr>
          <p:spPr bwMode="auto">
            <a:xfrm>
              <a:off x="4805" y="1304"/>
              <a:ext cx="0" cy="1242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19925" name="Oval 21"/>
            <p:cNvSpPr>
              <a:spLocks noChangeArrowheads="1"/>
            </p:cNvSpPr>
            <p:nvPr/>
          </p:nvSpPr>
          <p:spPr bwMode="auto">
            <a:xfrm>
              <a:off x="4757" y="1245"/>
              <a:ext cx="97" cy="90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5" name="Footer Placeholder 3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15" grpId="0" animBg="1"/>
      <p:bldP spid="1019919" grpId="0" build="p"/>
      <p:bldP spid="1019920" grpId="0" animBg="1"/>
      <p:bldP spid="1019921" grpId="0" animBg="1"/>
      <p:bldP spid="1019929" grpId="0"/>
      <p:bldP spid="1019930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3</a:t>
            </a:r>
            <a:r>
              <a:rPr lang="en-GB" dirty="0" smtClean="0"/>
              <a:t>.2 </a:t>
            </a:r>
            <a:r>
              <a:rPr lang="en-GB" dirty="0"/>
              <a:t>The reference EPS Model Climate</a:t>
            </a:r>
          </a:p>
        </p:txBody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760069" cy="514756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/>
              <a:t>For climate related products like the EFI a reliable model climate is essential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i="1" dirty="0"/>
              <a:t>Ideally</a:t>
            </a:r>
            <a:r>
              <a:rPr lang="en-GB" sz="1800" dirty="0"/>
              <a:t> the model climate is a large set of EPS re-forecasts with the latest model configuration (used operationally) for a long enough period (e.g. 30 years</a:t>
            </a:r>
            <a:r>
              <a:rPr lang="en-GB" sz="1800" dirty="0" smtClean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ct val="15000"/>
              </a:spcAft>
            </a:pPr>
            <a:r>
              <a:rPr lang="en-GB" sz="1800" dirty="0"/>
              <a:t>The current EPS model </a:t>
            </a:r>
            <a:r>
              <a:rPr lang="en-GB" sz="1800" dirty="0" smtClean="0"/>
              <a:t>climate:</a:t>
            </a:r>
            <a:endParaRPr lang="en-GB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 smtClean="0"/>
              <a:t>Comes from a </a:t>
            </a:r>
            <a:r>
              <a:rPr lang="en-GB" sz="1800" dirty="0"/>
              <a:t>full EPS re-forecast suite with 4 EPS members and the Control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 smtClean="0"/>
              <a:t>Is always </a:t>
            </a:r>
            <a:r>
              <a:rPr lang="en-GB" sz="1800" dirty="0"/>
              <a:t>for the </a:t>
            </a:r>
            <a:r>
              <a:rPr lang="en-GB" sz="1800" dirty="0" smtClean="0"/>
              <a:t>last 18 years, </a:t>
            </a:r>
            <a:r>
              <a:rPr lang="en-GB" sz="1800" dirty="0"/>
              <a:t>with initial conditions taken from ERA-Interim </a:t>
            </a:r>
            <a:r>
              <a:rPr lang="en-GB" sz="1800" dirty="0" smtClean="0"/>
              <a:t>(a high resolution </a:t>
            </a:r>
            <a:r>
              <a:rPr lang="en-GB" sz="1800" dirty="0"/>
              <a:t>successor to ERA-40).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/>
              <a:t>Currently runs every </a:t>
            </a:r>
            <a:r>
              <a:rPr lang="en-GB" sz="1800" dirty="0" smtClean="0"/>
              <a:t>Thursday; re-forecasts go out to 32 days</a:t>
            </a:r>
            <a:endParaRPr lang="en-GB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 smtClean="0"/>
              <a:t>Uses </a:t>
            </a:r>
            <a:r>
              <a:rPr lang="en-GB" sz="1800" dirty="0"/>
              <a:t>latest model cycle (resolution/ physics / etc.)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/>
              <a:t>Allows </a:t>
            </a:r>
            <a:r>
              <a:rPr lang="en-GB" sz="1800" dirty="0" smtClean="0"/>
              <a:t>immediate </a:t>
            </a:r>
            <a:r>
              <a:rPr lang="en-GB" sz="1800" dirty="0"/>
              <a:t>adaptation of EFI </a:t>
            </a:r>
            <a:r>
              <a:rPr lang="en-GB" sz="1800" dirty="0" smtClean="0"/>
              <a:t>to </a:t>
            </a:r>
            <a:r>
              <a:rPr lang="en-GB" sz="1800" dirty="0"/>
              <a:t>any EPS model </a:t>
            </a:r>
            <a:r>
              <a:rPr lang="en-GB" sz="1800" dirty="0" smtClean="0"/>
              <a:t>upgrade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 smtClean="0"/>
              <a:t>To increase sample size five consecutive Thursday re-runs are combined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6963" name="Group 3"/>
          <p:cNvGraphicFramePr>
            <a:graphicFrameLocks noGrp="1"/>
          </p:cNvGraphicFramePr>
          <p:nvPr>
            <p:ph sz="half" idx="1"/>
          </p:nvPr>
        </p:nvGraphicFramePr>
        <p:xfrm>
          <a:off x="385397" y="749300"/>
          <a:ext cx="7285890" cy="3795078"/>
        </p:xfrm>
        <a:graphic>
          <a:graphicData uri="http://schemas.openxmlformats.org/drawingml/2006/table">
            <a:tbl>
              <a:tblPr/>
              <a:tblGrid>
                <a:gridCol w="435219"/>
                <a:gridCol w="205154"/>
                <a:gridCol w="189035"/>
                <a:gridCol w="189034"/>
                <a:gridCol w="211015"/>
                <a:gridCol w="172915"/>
                <a:gridCol w="189035"/>
                <a:gridCol w="189034"/>
                <a:gridCol w="187569"/>
                <a:gridCol w="177312"/>
                <a:gridCol w="202223"/>
                <a:gridCol w="190500"/>
                <a:gridCol w="191965"/>
                <a:gridCol w="186104"/>
                <a:gridCol w="193431"/>
                <a:gridCol w="189034"/>
                <a:gridCol w="190500"/>
                <a:gridCol w="189035"/>
                <a:gridCol w="189034"/>
                <a:gridCol w="189035"/>
                <a:gridCol w="191965"/>
                <a:gridCol w="191966"/>
                <a:gridCol w="186103"/>
                <a:gridCol w="190500"/>
                <a:gridCol w="190500"/>
                <a:gridCol w="189035"/>
                <a:gridCol w="191965"/>
                <a:gridCol w="187569"/>
                <a:gridCol w="189035"/>
                <a:gridCol w="190500"/>
                <a:gridCol w="190500"/>
                <a:gridCol w="191965"/>
                <a:gridCol w="186104"/>
                <a:gridCol w="191965"/>
                <a:gridCol w="190500"/>
                <a:gridCol w="187569"/>
                <a:gridCol w="191966"/>
              </a:tblGrid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16615" marR="16615" marT="18000" marB="18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FEBRUARY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0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MARCH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16615" marR="16615" marT="18000" marB="18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9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9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1990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1991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1992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1993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1994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1995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1996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1997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1998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1999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2000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2001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2002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2003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2004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2005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2006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2007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1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FB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7751" name="AutoShape 791"/>
          <p:cNvSpPr>
            <a:spLocks noChangeArrowheads="1"/>
          </p:cNvSpPr>
          <p:nvPr/>
        </p:nvSpPr>
        <p:spPr bwMode="auto">
          <a:xfrm>
            <a:off x="1515208" y="2620964"/>
            <a:ext cx="2502877" cy="280987"/>
          </a:xfrm>
          <a:prstGeom prst="leftArrow">
            <a:avLst>
              <a:gd name="adj1" fmla="val 50000"/>
              <a:gd name="adj2" fmla="val 241243"/>
            </a:avLst>
          </a:prstGeom>
          <a:solidFill>
            <a:srgbClr val="3366FF">
              <a:alpha val="30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752" name="AutoShape 792"/>
          <p:cNvSpPr>
            <a:spLocks noChangeArrowheads="1"/>
          </p:cNvSpPr>
          <p:nvPr/>
        </p:nvSpPr>
        <p:spPr bwMode="auto">
          <a:xfrm>
            <a:off x="4639408" y="2620964"/>
            <a:ext cx="2499946" cy="280987"/>
          </a:xfrm>
          <a:prstGeom prst="rightArrow">
            <a:avLst>
              <a:gd name="adj1" fmla="val 50000"/>
              <a:gd name="adj2" fmla="val 240961"/>
            </a:avLst>
          </a:prstGeom>
          <a:solidFill>
            <a:srgbClr val="3366FF">
              <a:alpha val="30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753" name="Text Box 793"/>
          <p:cNvSpPr txBox="1">
            <a:spLocks noChangeArrowheads="1"/>
          </p:cNvSpPr>
          <p:nvPr/>
        </p:nvSpPr>
        <p:spPr bwMode="auto">
          <a:xfrm>
            <a:off x="2557097" y="3071813"/>
            <a:ext cx="980342" cy="338554"/>
          </a:xfrm>
          <a:prstGeom prst="rect">
            <a:avLst/>
          </a:prstGeom>
          <a:solidFill>
            <a:srgbClr val="FFFF99">
              <a:alpha val="30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-15 days</a:t>
            </a:r>
          </a:p>
        </p:txBody>
      </p:sp>
      <p:sp>
        <p:nvSpPr>
          <p:cNvPr id="937754" name="Text Box 794"/>
          <p:cNvSpPr txBox="1">
            <a:spLocks noChangeArrowheads="1"/>
          </p:cNvSpPr>
          <p:nvPr/>
        </p:nvSpPr>
        <p:spPr bwMode="auto">
          <a:xfrm>
            <a:off x="5416061" y="3071814"/>
            <a:ext cx="980343" cy="338554"/>
          </a:xfrm>
          <a:prstGeom prst="rect">
            <a:avLst/>
          </a:prstGeom>
          <a:solidFill>
            <a:srgbClr val="FFFF99">
              <a:alpha val="30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+15 days</a:t>
            </a:r>
          </a:p>
        </p:txBody>
      </p:sp>
      <p:sp>
        <p:nvSpPr>
          <p:cNvPr id="937755" name="Rectangle 795"/>
          <p:cNvSpPr>
            <a:spLocks noChangeArrowheads="1"/>
          </p:cNvSpPr>
          <p:nvPr/>
        </p:nvSpPr>
        <p:spPr bwMode="auto">
          <a:xfrm>
            <a:off x="184639" y="5734051"/>
            <a:ext cx="8959362" cy="733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92100" indent="-292100" algn="l">
              <a:lnSpc>
                <a:spcPct val="110000"/>
              </a:lnSpc>
              <a:spcAft>
                <a:spcPct val="15000"/>
              </a:spcAft>
              <a:buClr>
                <a:srgbClr val="3365FB"/>
              </a:buClr>
              <a:buSzPct val="90000"/>
              <a:buFont typeface="Wingdings" pitchFamily="2" charset="2"/>
              <a:buChar char=""/>
            </a:pPr>
            <a:r>
              <a:rPr lang="en-GB" sz="1400" dirty="0" smtClean="0">
                <a:latin typeface="+mn-lt"/>
              </a:rPr>
              <a:t>Sample </a:t>
            </a:r>
            <a:r>
              <a:rPr lang="en-GB" sz="1400" dirty="0">
                <a:latin typeface="+mn-lt"/>
              </a:rPr>
              <a:t>the available re-forecasts from </a:t>
            </a:r>
            <a:r>
              <a:rPr lang="en-GB" sz="1400" dirty="0" smtClean="0">
                <a:latin typeface="+mn-lt"/>
              </a:rPr>
              <a:t>within </a:t>
            </a:r>
            <a:r>
              <a:rPr lang="en-US" sz="1400" dirty="0" smtClean="0">
                <a:latin typeface="+mn-lt"/>
              </a:rPr>
              <a:t>±15 days of </a:t>
            </a:r>
            <a:r>
              <a:rPr lang="en-US" sz="1400" dirty="0">
                <a:latin typeface="+mn-lt"/>
              </a:rPr>
              <a:t>the actual </a:t>
            </a:r>
            <a:r>
              <a:rPr lang="en-US" sz="1400" dirty="0" smtClean="0">
                <a:latin typeface="+mn-lt"/>
              </a:rPr>
              <a:t>day, to create the M-Climate</a:t>
            </a:r>
            <a:endParaRPr lang="en-US" sz="1400" dirty="0">
              <a:latin typeface="+mn-lt"/>
            </a:endParaRPr>
          </a:p>
          <a:p>
            <a:pPr marL="292100" indent="-292100" algn="l">
              <a:lnSpc>
                <a:spcPct val="110000"/>
              </a:lnSpc>
              <a:spcAft>
                <a:spcPct val="15000"/>
              </a:spcAft>
              <a:buClr>
                <a:srgbClr val="3365FB"/>
              </a:buClr>
              <a:buSzPct val="90000"/>
              <a:buFont typeface="Wingdings" pitchFamily="2" charset="2"/>
              <a:buChar char=""/>
            </a:pPr>
            <a:r>
              <a:rPr lang="en-US" sz="1400" dirty="0">
                <a:latin typeface="+mn-lt"/>
              </a:rPr>
              <a:t>The climate sample size is: 18 years * 5 members * 5 weekly runs = </a:t>
            </a:r>
            <a:r>
              <a:rPr lang="en-US" sz="1400" b="1" dirty="0">
                <a:solidFill>
                  <a:srgbClr val="FF0000"/>
                </a:solidFill>
                <a:latin typeface="+mn-lt"/>
              </a:rPr>
              <a:t>450</a:t>
            </a:r>
            <a:r>
              <a:rPr lang="en-US" sz="1400" dirty="0">
                <a:latin typeface="+mn-lt"/>
              </a:rPr>
              <a:t> re-forecast fields</a:t>
            </a:r>
            <a:endParaRPr lang="en-GB" sz="1400" dirty="0">
              <a:latin typeface="+mn-lt"/>
            </a:endParaRPr>
          </a:p>
        </p:txBody>
      </p:sp>
      <p:sp>
        <p:nvSpPr>
          <p:cNvPr id="937756" name="Rectangle 796"/>
          <p:cNvSpPr>
            <a:spLocks noChangeArrowheads="1"/>
          </p:cNvSpPr>
          <p:nvPr/>
        </p:nvSpPr>
        <p:spPr bwMode="auto">
          <a:xfrm>
            <a:off x="317988" y="118578"/>
            <a:ext cx="8625817" cy="5032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>
              <a:lnSpc>
                <a:spcPct val="90000"/>
              </a:lnSpc>
            </a:pPr>
            <a:r>
              <a:rPr lang="en-GB" b="0" dirty="0">
                <a:solidFill>
                  <a:srgbClr val="B50069"/>
                </a:solidFill>
                <a:latin typeface="Arial Black" pitchFamily="34" charset="0"/>
              </a:rPr>
              <a:t>Schematic of the EPS </a:t>
            </a:r>
            <a:r>
              <a:rPr lang="en-GB" b="0" dirty="0" smtClean="0">
                <a:solidFill>
                  <a:srgbClr val="B50069"/>
                </a:solidFill>
                <a:latin typeface="Arial Black" pitchFamily="34" charset="0"/>
              </a:rPr>
              <a:t>M-Climate </a:t>
            </a:r>
            <a:r>
              <a:rPr lang="en-GB" sz="1400" b="0" dirty="0" smtClean="0">
                <a:solidFill>
                  <a:srgbClr val="B50069"/>
                </a:solidFill>
                <a:latin typeface="Arial Black" pitchFamily="34" charset="0"/>
              </a:rPr>
              <a:t>(for forecasts from ~13 Mar)</a:t>
            </a:r>
            <a:endParaRPr lang="en-GB" sz="1400" b="0" dirty="0">
              <a:solidFill>
                <a:srgbClr val="B50069"/>
              </a:solidFill>
              <a:latin typeface="Arial Black" pitchFamily="34" charset="0"/>
            </a:endParaRPr>
          </a:p>
        </p:txBody>
      </p:sp>
      <p:graphicFrame>
        <p:nvGraphicFramePr>
          <p:cNvPr id="937757" name="Group 797"/>
          <p:cNvGraphicFramePr>
            <a:graphicFrameLocks noGrp="1"/>
          </p:cNvGraphicFramePr>
          <p:nvPr>
            <p:ph sz="half" idx="2"/>
          </p:nvPr>
        </p:nvGraphicFramePr>
        <p:xfrm>
          <a:off x="7675685" y="744538"/>
          <a:ext cx="1162050" cy="3794128"/>
        </p:xfrm>
        <a:graphic>
          <a:graphicData uri="http://schemas.openxmlformats.org/drawingml/2006/table">
            <a:tbl>
              <a:tblPr/>
              <a:tblGrid>
                <a:gridCol w="208085"/>
                <a:gridCol w="189035"/>
                <a:gridCol w="191965"/>
                <a:gridCol w="211015"/>
                <a:gridCol w="172915"/>
                <a:gridCol w="189035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APRIL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CE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5F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7913" name="Line 953"/>
          <p:cNvSpPr>
            <a:spLocks noChangeShapeType="1"/>
          </p:cNvSpPr>
          <p:nvPr/>
        </p:nvSpPr>
        <p:spPr bwMode="auto">
          <a:xfrm>
            <a:off x="1648559" y="4637088"/>
            <a:ext cx="59817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14" name="Line 954"/>
          <p:cNvSpPr>
            <a:spLocks noChangeShapeType="1"/>
          </p:cNvSpPr>
          <p:nvPr/>
        </p:nvSpPr>
        <p:spPr bwMode="auto">
          <a:xfrm>
            <a:off x="1648559" y="4670425"/>
            <a:ext cx="59817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15" name="Line 955"/>
          <p:cNvSpPr>
            <a:spLocks noChangeShapeType="1"/>
          </p:cNvSpPr>
          <p:nvPr/>
        </p:nvSpPr>
        <p:spPr bwMode="auto">
          <a:xfrm>
            <a:off x="1648559" y="4705350"/>
            <a:ext cx="59817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16" name="Line 956"/>
          <p:cNvSpPr>
            <a:spLocks noChangeShapeType="1"/>
          </p:cNvSpPr>
          <p:nvPr/>
        </p:nvSpPr>
        <p:spPr bwMode="auto">
          <a:xfrm>
            <a:off x="1648559" y="4743450"/>
            <a:ext cx="59817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17" name="Line 957"/>
          <p:cNvSpPr>
            <a:spLocks noChangeShapeType="1"/>
          </p:cNvSpPr>
          <p:nvPr/>
        </p:nvSpPr>
        <p:spPr bwMode="auto">
          <a:xfrm>
            <a:off x="1648559" y="4783138"/>
            <a:ext cx="59817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18" name="Line 958"/>
          <p:cNvSpPr>
            <a:spLocks noChangeShapeType="1"/>
          </p:cNvSpPr>
          <p:nvPr/>
        </p:nvSpPr>
        <p:spPr bwMode="auto">
          <a:xfrm>
            <a:off x="2977662" y="4856163"/>
            <a:ext cx="59817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19" name="Line 959"/>
          <p:cNvSpPr>
            <a:spLocks noChangeShapeType="1"/>
          </p:cNvSpPr>
          <p:nvPr/>
        </p:nvSpPr>
        <p:spPr bwMode="auto">
          <a:xfrm>
            <a:off x="2977662" y="4894263"/>
            <a:ext cx="59817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20" name="Line 960"/>
          <p:cNvSpPr>
            <a:spLocks noChangeShapeType="1"/>
          </p:cNvSpPr>
          <p:nvPr/>
        </p:nvSpPr>
        <p:spPr bwMode="auto">
          <a:xfrm>
            <a:off x="2977662" y="4929188"/>
            <a:ext cx="59817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21" name="Line 961"/>
          <p:cNvSpPr>
            <a:spLocks noChangeShapeType="1"/>
          </p:cNvSpPr>
          <p:nvPr/>
        </p:nvSpPr>
        <p:spPr bwMode="auto">
          <a:xfrm>
            <a:off x="2977662" y="4967288"/>
            <a:ext cx="59817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22" name="Line 962"/>
          <p:cNvSpPr>
            <a:spLocks noChangeShapeType="1"/>
          </p:cNvSpPr>
          <p:nvPr/>
        </p:nvSpPr>
        <p:spPr bwMode="auto">
          <a:xfrm>
            <a:off x="2977662" y="5006975"/>
            <a:ext cx="59817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23" name="Line 963"/>
          <p:cNvSpPr>
            <a:spLocks noChangeShapeType="1"/>
          </p:cNvSpPr>
          <p:nvPr/>
        </p:nvSpPr>
        <p:spPr bwMode="auto">
          <a:xfrm>
            <a:off x="4306766" y="5108575"/>
            <a:ext cx="5317880" cy="79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24" name="Line 964"/>
          <p:cNvSpPr>
            <a:spLocks noChangeShapeType="1"/>
          </p:cNvSpPr>
          <p:nvPr/>
        </p:nvSpPr>
        <p:spPr bwMode="auto">
          <a:xfrm>
            <a:off x="4306766" y="5141914"/>
            <a:ext cx="5317880" cy="793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25" name="Line 965"/>
          <p:cNvSpPr>
            <a:spLocks noChangeShapeType="1"/>
          </p:cNvSpPr>
          <p:nvPr/>
        </p:nvSpPr>
        <p:spPr bwMode="auto">
          <a:xfrm>
            <a:off x="4306766" y="5175250"/>
            <a:ext cx="5317880" cy="79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26" name="Line 966"/>
          <p:cNvSpPr>
            <a:spLocks noChangeShapeType="1"/>
          </p:cNvSpPr>
          <p:nvPr/>
        </p:nvSpPr>
        <p:spPr bwMode="auto">
          <a:xfrm>
            <a:off x="4306766" y="5210175"/>
            <a:ext cx="5317880" cy="79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27" name="Line 967"/>
          <p:cNvSpPr>
            <a:spLocks noChangeShapeType="1"/>
          </p:cNvSpPr>
          <p:nvPr/>
        </p:nvSpPr>
        <p:spPr bwMode="auto">
          <a:xfrm>
            <a:off x="4315559" y="5248275"/>
            <a:ext cx="5317880" cy="79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28" name="Line 968"/>
          <p:cNvSpPr>
            <a:spLocks noChangeShapeType="1"/>
          </p:cNvSpPr>
          <p:nvPr/>
        </p:nvSpPr>
        <p:spPr bwMode="auto">
          <a:xfrm>
            <a:off x="5624147" y="5326063"/>
            <a:ext cx="385542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29" name="Line 969"/>
          <p:cNvSpPr>
            <a:spLocks noChangeShapeType="1"/>
          </p:cNvSpPr>
          <p:nvPr/>
        </p:nvSpPr>
        <p:spPr bwMode="auto">
          <a:xfrm>
            <a:off x="6984023" y="5526088"/>
            <a:ext cx="252632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30" name="Line 970"/>
          <p:cNvSpPr>
            <a:spLocks noChangeShapeType="1"/>
          </p:cNvSpPr>
          <p:nvPr/>
        </p:nvSpPr>
        <p:spPr bwMode="auto">
          <a:xfrm>
            <a:off x="5625612" y="5456238"/>
            <a:ext cx="3855426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31" name="Line 971"/>
          <p:cNvSpPr>
            <a:spLocks noChangeShapeType="1"/>
          </p:cNvSpPr>
          <p:nvPr/>
        </p:nvSpPr>
        <p:spPr bwMode="auto">
          <a:xfrm>
            <a:off x="5631474" y="5353050"/>
            <a:ext cx="3855426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32" name="Line 972"/>
          <p:cNvSpPr>
            <a:spLocks noChangeShapeType="1"/>
          </p:cNvSpPr>
          <p:nvPr/>
        </p:nvSpPr>
        <p:spPr bwMode="auto">
          <a:xfrm>
            <a:off x="5624147" y="5387975"/>
            <a:ext cx="385542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33" name="Line 973"/>
          <p:cNvSpPr>
            <a:spLocks noChangeShapeType="1"/>
          </p:cNvSpPr>
          <p:nvPr/>
        </p:nvSpPr>
        <p:spPr bwMode="auto">
          <a:xfrm>
            <a:off x="5627078" y="5424488"/>
            <a:ext cx="385542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34" name="Line 974"/>
          <p:cNvSpPr>
            <a:spLocks noChangeShapeType="1"/>
          </p:cNvSpPr>
          <p:nvPr/>
        </p:nvSpPr>
        <p:spPr bwMode="auto">
          <a:xfrm>
            <a:off x="6985489" y="5561013"/>
            <a:ext cx="252632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35" name="Line 975"/>
          <p:cNvSpPr>
            <a:spLocks noChangeShapeType="1"/>
          </p:cNvSpPr>
          <p:nvPr/>
        </p:nvSpPr>
        <p:spPr bwMode="auto">
          <a:xfrm>
            <a:off x="6989885" y="5622925"/>
            <a:ext cx="252632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36" name="Line 976"/>
          <p:cNvSpPr>
            <a:spLocks noChangeShapeType="1"/>
          </p:cNvSpPr>
          <p:nvPr/>
        </p:nvSpPr>
        <p:spPr bwMode="auto">
          <a:xfrm>
            <a:off x="6989885" y="5589588"/>
            <a:ext cx="252632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37" name="Line 977"/>
          <p:cNvSpPr>
            <a:spLocks noChangeShapeType="1"/>
          </p:cNvSpPr>
          <p:nvPr/>
        </p:nvSpPr>
        <p:spPr bwMode="auto">
          <a:xfrm>
            <a:off x="6985489" y="5656263"/>
            <a:ext cx="252632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7938" name="Text Box 978"/>
          <p:cNvSpPr txBox="1">
            <a:spLocks noChangeArrowheads="1"/>
          </p:cNvSpPr>
          <p:nvPr/>
        </p:nvSpPr>
        <p:spPr bwMode="auto">
          <a:xfrm>
            <a:off x="1312985" y="4525963"/>
            <a:ext cx="294543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5</a:t>
            </a:r>
          </a:p>
        </p:txBody>
      </p:sp>
      <p:sp>
        <p:nvSpPr>
          <p:cNvPr id="937939" name="Text Box 979"/>
          <p:cNvSpPr txBox="1">
            <a:spLocks noChangeArrowheads="1"/>
          </p:cNvSpPr>
          <p:nvPr/>
        </p:nvSpPr>
        <p:spPr bwMode="auto">
          <a:xfrm>
            <a:off x="2637692" y="4799013"/>
            <a:ext cx="294543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5</a:t>
            </a:r>
          </a:p>
        </p:txBody>
      </p:sp>
      <p:sp>
        <p:nvSpPr>
          <p:cNvPr id="937940" name="Text Box 980"/>
          <p:cNvSpPr txBox="1">
            <a:spLocks noChangeArrowheads="1"/>
          </p:cNvSpPr>
          <p:nvPr/>
        </p:nvSpPr>
        <p:spPr bwMode="auto">
          <a:xfrm>
            <a:off x="3963866" y="5002213"/>
            <a:ext cx="294542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5</a:t>
            </a:r>
          </a:p>
        </p:txBody>
      </p:sp>
      <p:sp>
        <p:nvSpPr>
          <p:cNvPr id="937941" name="Text Box 981"/>
          <p:cNvSpPr txBox="1">
            <a:spLocks noChangeArrowheads="1"/>
          </p:cNvSpPr>
          <p:nvPr/>
        </p:nvSpPr>
        <p:spPr bwMode="auto">
          <a:xfrm>
            <a:off x="5276851" y="5219700"/>
            <a:ext cx="294542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5</a:t>
            </a:r>
          </a:p>
        </p:txBody>
      </p:sp>
      <p:sp>
        <p:nvSpPr>
          <p:cNvPr id="937942" name="Text Box 982"/>
          <p:cNvSpPr txBox="1">
            <a:spLocks noChangeArrowheads="1"/>
          </p:cNvSpPr>
          <p:nvPr/>
        </p:nvSpPr>
        <p:spPr bwMode="auto">
          <a:xfrm>
            <a:off x="6655777" y="5422900"/>
            <a:ext cx="294543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5</a:t>
            </a:r>
          </a:p>
        </p:txBody>
      </p:sp>
      <p:sp>
        <p:nvSpPr>
          <p:cNvPr id="937943" name="Text Box 983"/>
          <p:cNvSpPr txBox="1">
            <a:spLocks noChangeArrowheads="1"/>
          </p:cNvSpPr>
          <p:nvPr/>
        </p:nvSpPr>
        <p:spPr bwMode="auto">
          <a:xfrm>
            <a:off x="1" y="2492375"/>
            <a:ext cx="414704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18</a:t>
            </a:r>
          </a:p>
        </p:txBody>
      </p:sp>
      <p:sp>
        <p:nvSpPr>
          <p:cNvPr id="937944" name="Rectangle 984"/>
          <p:cNvSpPr>
            <a:spLocks noChangeArrowheads="1"/>
          </p:cNvSpPr>
          <p:nvPr/>
        </p:nvSpPr>
        <p:spPr bwMode="auto">
          <a:xfrm>
            <a:off x="1633905" y="4600575"/>
            <a:ext cx="134815" cy="20320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45" name="Rectangle 985"/>
          <p:cNvSpPr>
            <a:spLocks noChangeArrowheads="1"/>
          </p:cNvSpPr>
          <p:nvPr/>
        </p:nvSpPr>
        <p:spPr bwMode="auto">
          <a:xfrm>
            <a:off x="2958612" y="4802188"/>
            <a:ext cx="134815" cy="20320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46" name="Rectangle 986"/>
          <p:cNvSpPr>
            <a:spLocks noChangeArrowheads="1"/>
          </p:cNvSpPr>
          <p:nvPr/>
        </p:nvSpPr>
        <p:spPr bwMode="auto">
          <a:xfrm>
            <a:off x="4297974" y="5064125"/>
            <a:ext cx="134815" cy="20320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47" name="Rectangle 987"/>
          <p:cNvSpPr>
            <a:spLocks noChangeArrowheads="1"/>
          </p:cNvSpPr>
          <p:nvPr/>
        </p:nvSpPr>
        <p:spPr bwMode="auto">
          <a:xfrm>
            <a:off x="5610958" y="5280025"/>
            <a:ext cx="134815" cy="20320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48" name="Rectangle 988"/>
          <p:cNvSpPr>
            <a:spLocks noChangeArrowheads="1"/>
          </p:cNvSpPr>
          <p:nvPr/>
        </p:nvSpPr>
        <p:spPr bwMode="auto">
          <a:xfrm>
            <a:off x="6964974" y="5484813"/>
            <a:ext cx="134815" cy="20320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49" name="Rectangle 989"/>
          <p:cNvSpPr>
            <a:spLocks noChangeArrowheads="1"/>
          </p:cNvSpPr>
          <p:nvPr/>
        </p:nvSpPr>
        <p:spPr bwMode="auto">
          <a:xfrm>
            <a:off x="259374" y="5184775"/>
            <a:ext cx="134815" cy="20320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50" name="Text Box 990"/>
          <p:cNvSpPr txBox="1">
            <a:spLocks noChangeArrowheads="1"/>
          </p:cNvSpPr>
          <p:nvPr/>
        </p:nvSpPr>
        <p:spPr bwMode="auto">
          <a:xfrm>
            <a:off x="583224" y="5100638"/>
            <a:ext cx="2612781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dirty="0">
                <a:latin typeface="+mn-lt"/>
              </a:rPr>
              <a:t>Goes into Day+1 climate</a:t>
            </a:r>
          </a:p>
        </p:txBody>
      </p:sp>
      <p:sp>
        <p:nvSpPr>
          <p:cNvPr id="937951" name="Rectangle 991"/>
          <p:cNvSpPr>
            <a:spLocks noChangeArrowheads="1"/>
          </p:cNvSpPr>
          <p:nvPr/>
        </p:nvSpPr>
        <p:spPr bwMode="auto">
          <a:xfrm>
            <a:off x="259374" y="5500688"/>
            <a:ext cx="134815" cy="203200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52" name="Text Box 992"/>
          <p:cNvSpPr txBox="1">
            <a:spLocks noChangeArrowheads="1"/>
          </p:cNvSpPr>
          <p:nvPr/>
        </p:nvSpPr>
        <p:spPr bwMode="auto">
          <a:xfrm>
            <a:off x="583223" y="5416550"/>
            <a:ext cx="2586404" cy="3365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dirty="0">
                <a:latin typeface="+mn-lt"/>
              </a:rPr>
              <a:t>Goes into Day+6 climate</a:t>
            </a:r>
          </a:p>
        </p:txBody>
      </p:sp>
      <p:sp>
        <p:nvSpPr>
          <p:cNvPr id="937953" name="Rectangle 993"/>
          <p:cNvSpPr>
            <a:spLocks noChangeArrowheads="1"/>
          </p:cNvSpPr>
          <p:nvPr/>
        </p:nvSpPr>
        <p:spPr bwMode="auto">
          <a:xfrm>
            <a:off x="2540977" y="4606925"/>
            <a:ext cx="134815" cy="203200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54" name="Rectangle 994"/>
          <p:cNvSpPr>
            <a:spLocks noChangeArrowheads="1"/>
          </p:cNvSpPr>
          <p:nvPr/>
        </p:nvSpPr>
        <p:spPr bwMode="auto">
          <a:xfrm>
            <a:off x="3892062" y="4806950"/>
            <a:ext cx="134815" cy="203200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55" name="Rectangle 995"/>
          <p:cNvSpPr>
            <a:spLocks noChangeArrowheads="1"/>
          </p:cNvSpPr>
          <p:nvPr/>
        </p:nvSpPr>
        <p:spPr bwMode="auto">
          <a:xfrm>
            <a:off x="5218235" y="5068888"/>
            <a:ext cx="134815" cy="203200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56" name="Rectangle 996"/>
          <p:cNvSpPr>
            <a:spLocks noChangeArrowheads="1"/>
          </p:cNvSpPr>
          <p:nvPr/>
        </p:nvSpPr>
        <p:spPr bwMode="auto">
          <a:xfrm>
            <a:off x="6544408" y="5286375"/>
            <a:ext cx="134815" cy="203200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57" name="Rectangle 997"/>
          <p:cNvSpPr>
            <a:spLocks noChangeArrowheads="1"/>
          </p:cNvSpPr>
          <p:nvPr/>
        </p:nvSpPr>
        <p:spPr bwMode="auto">
          <a:xfrm>
            <a:off x="7898423" y="5476875"/>
            <a:ext cx="134815" cy="203200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37958" name="Text Box 998"/>
          <p:cNvSpPr txBox="1">
            <a:spLocks noChangeArrowheads="1"/>
          </p:cNvSpPr>
          <p:nvPr/>
        </p:nvSpPr>
        <p:spPr bwMode="auto">
          <a:xfrm>
            <a:off x="8763000" y="195263"/>
            <a:ext cx="184731" cy="46166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56" name="Footer Placeholder 5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 Climate</a:t>
            </a:r>
          </a:p>
        </p:txBody>
      </p:sp>
      <p:sp>
        <p:nvSpPr>
          <p:cNvPr id="101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016" y="1319842"/>
            <a:ext cx="8581292" cy="4776158"/>
          </a:xfrm>
        </p:spPr>
        <p:txBody>
          <a:bodyPr/>
          <a:lstStyle/>
          <a:p>
            <a:r>
              <a:rPr lang="en-GB" dirty="0"/>
              <a:t>We now call this the ‘M-Climate’, which has a specific meaning…</a:t>
            </a:r>
          </a:p>
          <a:p>
            <a:r>
              <a:rPr lang="en-GB" dirty="0">
                <a:solidFill>
                  <a:srgbClr val="FF0000"/>
                </a:solidFill>
              </a:rPr>
              <a:t>M-Climate</a:t>
            </a:r>
            <a:r>
              <a:rPr lang="en-GB" dirty="0"/>
              <a:t> means that it is a function of </a:t>
            </a:r>
            <a:r>
              <a:rPr lang="en-GB" dirty="0">
                <a:solidFill>
                  <a:srgbClr val="FF0000"/>
                </a:solidFill>
              </a:rPr>
              <a:t>3 factors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1. Location, clearly</a:t>
            </a:r>
          </a:p>
          <a:p>
            <a:pPr lvl="1"/>
            <a:r>
              <a:rPr lang="en-GB" dirty="0"/>
              <a:t>2. Time of year, to take account of seasonal variations</a:t>
            </a:r>
          </a:p>
          <a:p>
            <a:pPr lvl="1"/>
            <a:r>
              <a:rPr lang="en-GB" dirty="0"/>
              <a:t>3. Forecast lead time</a:t>
            </a:r>
          </a:p>
          <a:p>
            <a:pPr lvl="2"/>
            <a:r>
              <a:rPr lang="en-GB" dirty="0" smtClean="0">
                <a:latin typeface="Arial" charset="0"/>
              </a:rPr>
              <a:t>Forecast </a:t>
            </a:r>
            <a:r>
              <a:rPr lang="en-GB" dirty="0">
                <a:latin typeface="Arial" charset="0"/>
              </a:rPr>
              <a:t>lead time </a:t>
            </a:r>
            <a:r>
              <a:rPr lang="en-GB" dirty="0" smtClean="0">
                <a:latin typeface="Arial" charset="0"/>
              </a:rPr>
              <a:t>factor is needed to cope with model drift (e.g. in tropical rainfall)</a:t>
            </a:r>
            <a:endParaRPr lang="en-GB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046" y="188913"/>
            <a:ext cx="8563708" cy="647700"/>
          </a:xfrm>
          <a:ln/>
        </p:spPr>
        <p:txBody>
          <a:bodyPr/>
          <a:lstStyle/>
          <a:p>
            <a:pPr algn="ctr"/>
            <a:r>
              <a:rPr lang="en-GB" sz="2400" dirty="0"/>
              <a:t>3</a:t>
            </a:r>
            <a:r>
              <a:rPr lang="en-GB" sz="2400" dirty="0" smtClean="0"/>
              <a:t>.3 </a:t>
            </a:r>
            <a:r>
              <a:rPr lang="en-GB" sz="2400" dirty="0"/>
              <a:t>Computing the Extreme Forecast Index (EFI)</a:t>
            </a:r>
          </a:p>
        </p:txBody>
      </p:sp>
      <p:sp>
        <p:nvSpPr>
          <p:cNvPr id="966659" name="Rectangle 3"/>
          <p:cNvSpPr>
            <a:spLocks noChangeArrowheads="1"/>
          </p:cNvSpPr>
          <p:nvPr/>
        </p:nvSpPr>
        <p:spPr bwMode="auto">
          <a:xfrm>
            <a:off x="1033097" y="2781300"/>
            <a:ext cx="3323492" cy="273685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66660" name="Text Box 4"/>
          <p:cNvSpPr txBox="1">
            <a:spLocks noChangeArrowheads="1"/>
          </p:cNvSpPr>
          <p:nvPr/>
        </p:nvSpPr>
        <p:spPr bwMode="auto">
          <a:xfrm>
            <a:off x="567104" y="5373688"/>
            <a:ext cx="398585" cy="46166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0</a:t>
            </a:r>
          </a:p>
        </p:txBody>
      </p:sp>
      <p:sp>
        <p:nvSpPr>
          <p:cNvPr id="966661" name="Text Box 5"/>
          <p:cNvSpPr txBox="1">
            <a:spLocks noChangeArrowheads="1"/>
          </p:cNvSpPr>
          <p:nvPr/>
        </p:nvSpPr>
        <p:spPr bwMode="auto">
          <a:xfrm>
            <a:off x="567104" y="2565401"/>
            <a:ext cx="398585" cy="33855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latin typeface="Helvetica" pitchFamily="34" charset="0"/>
              </a:rPr>
              <a:t>1</a:t>
            </a:r>
          </a:p>
        </p:txBody>
      </p:sp>
      <p:sp>
        <p:nvSpPr>
          <p:cNvPr id="966662" name="Freeform 6"/>
          <p:cNvSpPr>
            <a:spLocks/>
          </p:cNvSpPr>
          <p:nvPr/>
        </p:nvSpPr>
        <p:spPr bwMode="auto">
          <a:xfrm>
            <a:off x="1431682" y="2781301"/>
            <a:ext cx="2392973" cy="2735263"/>
          </a:xfrm>
          <a:custGeom>
            <a:avLst/>
            <a:gdLst/>
            <a:ahLst/>
            <a:cxnLst>
              <a:cxn ang="0">
                <a:pos x="0" y="1723"/>
              </a:cxn>
              <a:cxn ang="0">
                <a:pos x="454" y="1542"/>
              </a:cxn>
              <a:cxn ang="0">
                <a:pos x="816" y="816"/>
              </a:cxn>
              <a:cxn ang="0">
                <a:pos x="1179" y="227"/>
              </a:cxn>
              <a:cxn ang="0">
                <a:pos x="1633" y="0"/>
              </a:cxn>
            </a:cxnLst>
            <a:rect l="0" t="0" r="r" b="b"/>
            <a:pathLst>
              <a:path w="1633" h="1723">
                <a:moveTo>
                  <a:pt x="0" y="1723"/>
                </a:moveTo>
                <a:cubicBezTo>
                  <a:pt x="159" y="1708"/>
                  <a:pt x="318" y="1693"/>
                  <a:pt x="454" y="1542"/>
                </a:cubicBezTo>
                <a:cubicBezTo>
                  <a:pt x="590" y="1391"/>
                  <a:pt x="695" y="1035"/>
                  <a:pt x="816" y="816"/>
                </a:cubicBezTo>
                <a:cubicBezTo>
                  <a:pt x="937" y="597"/>
                  <a:pt x="1043" y="363"/>
                  <a:pt x="1179" y="227"/>
                </a:cubicBezTo>
                <a:cubicBezTo>
                  <a:pt x="1315" y="91"/>
                  <a:pt x="1474" y="45"/>
                  <a:pt x="1633" y="0"/>
                </a:cubicBezTo>
              </a:path>
            </a:pathLst>
          </a:custGeom>
          <a:noFill/>
          <a:ln w="508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63" name="Freeform 7"/>
          <p:cNvSpPr>
            <a:spLocks/>
          </p:cNvSpPr>
          <p:nvPr/>
        </p:nvSpPr>
        <p:spPr bwMode="auto">
          <a:xfrm>
            <a:off x="2096966" y="2781300"/>
            <a:ext cx="1982665" cy="2743200"/>
          </a:xfrm>
          <a:custGeom>
            <a:avLst/>
            <a:gdLst/>
            <a:ahLst/>
            <a:cxnLst>
              <a:cxn ang="0">
                <a:pos x="0" y="1728"/>
              </a:cxn>
              <a:cxn ang="0">
                <a:pos x="421" y="1619"/>
              </a:cxn>
              <a:cxn ang="0">
                <a:pos x="686" y="1262"/>
              </a:cxn>
              <a:cxn ang="0">
                <a:pos x="869" y="485"/>
              </a:cxn>
              <a:cxn ang="0">
                <a:pos x="1106" y="156"/>
              </a:cxn>
              <a:cxn ang="0">
                <a:pos x="1353" y="0"/>
              </a:cxn>
            </a:cxnLst>
            <a:rect l="0" t="0" r="r" b="b"/>
            <a:pathLst>
              <a:path w="1353" h="1728">
                <a:moveTo>
                  <a:pt x="0" y="1728"/>
                </a:moveTo>
                <a:cubicBezTo>
                  <a:pt x="70" y="1710"/>
                  <a:pt x="307" y="1697"/>
                  <a:pt x="421" y="1619"/>
                </a:cubicBezTo>
                <a:cubicBezTo>
                  <a:pt x="535" y="1541"/>
                  <a:pt x="611" y="1451"/>
                  <a:pt x="686" y="1262"/>
                </a:cubicBezTo>
                <a:cubicBezTo>
                  <a:pt x="761" y="1073"/>
                  <a:pt x="799" y="669"/>
                  <a:pt x="869" y="485"/>
                </a:cubicBezTo>
                <a:cubicBezTo>
                  <a:pt x="939" y="301"/>
                  <a:pt x="1025" y="237"/>
                  <a:pt x="1106" y="156"/>
                </a:cubicBezTo>
                <a:cubicBezTo>
                  <a:pt x="1187" y="75"/>
                  <a:pt x="1302" y="32"/>
                  <a:pt x="1353" y="0"/>
                </a:cubicBezTo>
              </a:path>
            </a:pathLst>
          </a:custGeom>
          <a:noFill/>
          <a:ln w="508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64" name="Rectangle 8"/>
          <p:cNvSpPr>
            <a:spLocks noChangeArrowheads="1"/>
          </p:cNvSpPr>
          <p:nvPr/>
        </p:nvSpPr>
        <p:spPr bwMode="auto">
          <a:xfrm>
            <a:off x="5552343" y="2781300"/>
            <a:ext cx="3323492" cy="273685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66665" name="Text Box 9"/>
          <p:cNvSpPr txBox="1">
            <a:spLocks noChangeArrowheads="1"/>
          </p:cNvSpPr>
          <p:nvPr/>
        </p:nvSpPr>
        <p:spPr bwMode="auto">
          <a:xfrm>
            <a:off x="5086350" y="5373688"/>
            <a:ext cx="398585" cy="46166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0</a:t>
            </a:r>
          </a:p>
        </p:txBody>
      </p:sp>
      <p:sp>
        <p:nvSpPr>
          <p:cNvPr id="966666" name="Text Box 10"/>
          <p:cNvSpPr txBox="1">
            <a:spLocks noChangeArrowheads="1"/>
          </p:cNvSpPr>
          <p:nvPr/>
        </p:nvSpPr>
        <p:spPr bwMode="auto">
          <a:xfrm>
            <a:off x="5086350" y="2565401"/>
            <a:ext cx="398585" cy="33855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latin typeface="Helvetica" pitchFamily="34" charset="0"/>
              </a:rPr>
              <a:t>1</a:t>
            </a:r>
          </a:p>
        </p:txBody>
      </p:sp>
      <p:sp>
        <p:nvSpPr>
          <p:cNvPr id="966667" name="Freeform 11"/>
          <p:cNvSpPr>
            <a:spLocks/>
          </p:cNvSpPr>
          <p:nvPr/>
        </p:nvSpPr>
        <p:spPr bwMode="auto">
          <a:xfrm>
            <a:off x="6047643" y="4548188"/>
            <a:ext cx="2290396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174" y="587"/>
              </a:cxn>
              <a:cxn ang="0">
                <a:pos x="384" y="496"/>
              </a:cxn>
              <a:cxn ang="0">
                <a:pos x="549" y="240"/>
              </a:cxn>
              <a:cxn ang="0">
                <a:pos x="622" y="112"/>
              </a:cxn>
              <a:cxn ang="0">
                <a:pos x="704" y="20"/>
              </a:cxn>
              <a:cxn ang="0">
                <a:pos x="786" y="11"/>
              </a:cxn>
              <a:cxn ang="0">
                <a:pos x="887" y="84"/>
              </a:cxn>
              <a:cxn ang="0">
                <a:pos x="978" y="212"/>
              </a:cxn>
              <a:cxn ang="0">
                <a:pos x="1070" y="395"/>
              </a:cxn>
              <a:cxn ang="0">
                <a:pos x="1225" y="532"/>
              </a:cxn>
              <a:cxn ang="0">
                <a:pos x="1563" y="596"/>
              </a:cxn>
            </a:cxnLst>
            <a:rect l="0" t="0" r="r" b="b"/>
            <a:pathLst>
              <a:path w="1563" h="624">
                <a:moveTo>
                  <a:pt x="0" y="624"/>
                </a:moveTo>
                <a:cubicBezTo>
                  <a:pt x="29" y="618"/>
                  <a:pt x="110" y="608"/>
                  <a:pt x="174" y="587"/>
                </a:cubicBezTo>
                <a:cubicBezTo>
                  <a:pt x="238" y="566"/>
                  <a:pt x="322" y="554"/>
                  <a:pt x="384" y="496"/>
                </a:cubicBezTo>
                <a:cubicBezTo>
                  <a:pt x="446" y="438"/>
                  <a:pt x="509" y="304"/>
                  <a:pt x="549" y="240"/>
                </a:cubicBezTo>
                <a:cubicBezTo>
                  <a:pt x="589" y="176"/>
                  <a:pt x="596" y="149"/>
                  <a:pt x="622" y="112"/>
                </a:cubicBezTo>
                <a:cubicBezTo>
                  <a:pt x="648" y="75"/>
                  <a:pt x="677" y="37"/>
                  <a:pt x="704" y="20"/>
                </a:cubicBezTo>
                <a:cubicBezTo>
                  <a:pt x="731" y="3"/>
                  <a:pt x="756" y="0"/>
                  <a:pt x="786" y="11"/>
                </a:cubicBezTo>
                <a:cubicBezTo>
                  <a:pt x="816" y="22"/>
                  <a:pt x="855" y="51"/>
                  <a:pt x="887" y="84"/>
                </a:cubicBezTo>
                <a:cubicBezTo>
                  <a:pt x="919" y="117"/>
                  <a:pt x="947" y="160"/>
                  <a:pt x="978" y="212"/>
                </a:cubicBezTo>
                <a:cubicBezTo>
                  <a:pt x="1009" y="264"/>
                  <a:pt x="1029" y="342"/>
                  <a:pt x="1070" y="395"/>
                </a:cubicBezTo>
                <a:cubicBezTo>
                  <a:pt x="1111" y="448"/>
                  <a:pt x="1143" y="498"/>
                  <a:pt x="1225" y="532"/>
                </a:cubicBezTo>
                <a:cubicBezTo>
                  <a:pt x="1307" y="566"/>
                  <a:pt x="1493" y="583"/>
                  <a:pt x="1563" y="596"/>
                </a:cubicBezTo>
              </a:path>
            </a:pathLst>
          </a:custGeom>
          <a:noFill/>
          <a:ln w="508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68" name="Line 12"/>
          <p:cNvSpPr>
            <a:spLocks noChangeShapeType="1"/>
          </p:cNvSpPr>
          <p:nvPr/>
        </p:nvSpPr>
        <p:spPr bwMode="auto">
          <a:xfrm>
            <a:off x="1298331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69" name="Line 13"/>
          <p:cNvSpPr>
            <a:spLocks noChangeShapeType="1"/>
          </p:cNvSpPr>
          <p:nvPr/>
        </p:nvSpPr>
        <p:spPr bwMode="auto">
          <a:xfrm>
            <a:off x="1696915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70" name="Line 14"/>
          <p:cNvSpPr>
            <a:spLocks noChangeShapeType="1"/>
          </p:cNvSpPr>
          <p:nvPr/>
        </p:nvSpPr>
        <p:spPr bwMode="auto">
          <a:xfrm>
            <a:off x="2096966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71" name="Line 15"/>
          <p:cNvSpPr>
            <a:spLocks noChangeShapeType="1"/>
          </p:cNvSpPr>
          <p:nvPr/>
        </p:nvSpPr>
        <p:spPr bwMode="auto">
          <a:xfrm>
            <a:off x="2495550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72" name="Line 16"/>
          <p:cNvSpPr>
            <a:spLocks noChangeShapeType="1"/>
          </p:cNvSpPr>
          <p:nvPr/>
        </p:nvSpPr>
        <p:spPr bwMode="auto">
          <a:xfrm>
            <a:off x="2894135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73" name="Line 17"/>
          <p:cNvSpPr>
            <a:spLocks noChangeShapeType="1"/>
          </p:cNvSpPr>
          <p:nvPr/>
        </p:nvSpPr>
        <p:spPr bwMode="auto">
          <a:xfrm>
            <a:off x="3292720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74" name="Line 18"/>
          <p:cNvSpPr>
            <a:spLocks noChangeShapeType="1"/>
          </p:cNvSpPr>
          <p:nvPr/>
        </p:nvSpPr>
        <p:spPr bwMode="auto">
          <a:xfrm>
            <a:off x="3691304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75" name="Line 19"/>
          <p:cNvSpPr>
            <a:spLocks noChangeShapeType="1"/>
          </p:cNvSpPr>
          <p:nvPr/>
        </p:nvSpPr>
        <p:spPr bwMode="auto">
          <a:xfrm>
            <a:off x="4089889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76" name="Text Box 20"/>
          <p:cNvSpPr txBox="1">
            <a:spLocks noChangeArrowheads="1"/>
          </p:cNvSpPr>
          <p:nvPr/>
        </p:nvSpPr>
        <p:spPr bwMode="auto">
          <a:xfrm>
            <a:off x="1033097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Helvetica" pitchFamily="34" charset="0"/>
              </a:rPr>
              <a:t>-10</a:t>
            </a:r>
          </a:p>
        </p:txBody>
      </p:sp>
      <p:sp>
        <p:nvSpPr>
          <p:cNvPr id="966677" name="Text Box 21"/>
          <p:cNvSpPr txBox="1">
            <a:spLocks noChangeArrowheads="1"/>
          </p:cNvSpPr>
          <p:nvPr/>
        </p:nvSpPr>
        <p:spPr bwMode="auto">
          <a:xfrm>
            <a:off x="1431682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-</a:t>
            </a:r>
            <a:r>
              <a:rPr lang="en-GB" sz="1800" dirty="0">
                <a:latin typeface="Helvetica" pitchFamily="34" charset="0"/>
              </a:rPr>
              <a:t>5</a:t>
            </a:r>
          </a:p>
        </p:txBody>
      </p:sp>
      <p:sp>
        <p:nvSpPr>
          <p:cNvPr id="966678" name="Text Box 22"/>
          <p:cNvSpPr txBox="1">
            <a:spLocks noChangeArrowheads="1"/>
          </p:cNvSpPr>
          <p:nvPr/>
        </p:nvSpPr>
        <p:spPr bwMode="auto">
          <a:xfrm>
            <a:off x="1830266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 0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679" name="Text Box 23"/>
          <p:cNvSpPr txBox="1">
            <a:spLocks noChangeArrowheads="1"/>
          </p:cNvSpPr>
          <p:nvPr/>
        </p:nvSpPr>
        <p:spPr bwMode="auto">
          <a:xfrm>
            <a:off x="2228851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 5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680" name="Text Box 24"/>
          <p:cNvSpPr txBox="1">
            <a:spLocks noChangeArrowheads="1"/>
          </p:cNvSpPr>
          <p:nvPr/>
        </p:nvSpPr>
        <p:spPr bwMode="auto">
          <a:xfrm>
            <a:off x="3027485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15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681" name="Text Box 25"/>
          <p:cNvSpPr txBox="1">
            <a:spLocks noChangeArrowheads="1"/>
          </p:cNvSpPr>
          <p:nvPr/>
        </p:nvSpPr>
        <p:spPr bwMode="auto">
          <a:xfrm>
            <a:off x="2627436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10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682" name="Text Box 26"/>
          <p:cNvSpPr txBox="1">
            <a:spLocks noChangeArrowheads="1"/>
          </p:cNvSpPr>
          <p:nvPr/>
        </p:nvSpPr>
        <p:spPr bwMode="auto">
          <a:xfrm>
            <a:off x="3426070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20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3824654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25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5817577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6216162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6616212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87" name="Line 31"/>
          <p:cNvSpPr>
            <a:spLocks noChangeShapeType="1"/>
          </p:cNvSpPr>
          <p:nvPr/>
        </p:nvSpPr>
        <p:spPr bwMode="auto">
          <a:xfrm>
            <a:off x="7014797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88" name="Line 32"/>
          <p:cNvSpPr>
            <a:spLocks noChangeShapeType="1"/>
          </p:cNvSpPr>
          <p:nvPr/>
        </p:nvSpPr>
        <p:spPr bwMode="auto">
          <a:xfrm>
            <a:off x="7413381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89" name="Line 33"/>
          <p:cNvSpPr>
            <a:spLocks noChangeShapeType="1"/>
          </p:cNvSpPr>
          <p:nvPr/>
        </p:nvSpPr>
        <p:spPr bwMode="auto">
          <a:xfrm>
            <a:off x="7811966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90" name="Line 34"/>
          <p:cNvSpPr>
            <a:spLocks noChangeShapeType="1"/>
          </p:cNvSpPr>
          <p:nvPr/>
        </p:nvSpPr>
        <p:spPr bwMode="auto">
          <a:xfrm>
            <a:off x="8210550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91" name="Line 35"/>
          <p:cNvSpPr>
            <a:spLocks noChangeShapeType="1"/>
          </p:cNvSpPr>
          <p:nvPr/>
        </p:nvSpPr>
        <p:spPr bwMode="auto">
          <a:xfrm>
            <a:off x="8609135" y="5445125"/>
            <a:ext cx="0" cy="2159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692" name="Text Box 36"/>
          <p:cNvSpPr txBox="1">
            <a:spLocks noChangeArrowheads="1"/>
          </p:cNvSpPr>
          <p:nvPr/>
        </p:nvSpPr>
        <p:spPr bwMode="auto">
          <a:xfrm>
            <a:off x="5552343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Helvetica" pitchFamily="34" charset="0"/>
              </a:rPr>
              <a:t>-10</a:t>
            </a:r>
          </a:p>
        </p:txBody>
      </p:sp>
      <p:sp>
        <p:nvSpPr>
          <p:cNvPr id="966693" name="Text Box 37"/>
          <p:cNvSpPr txBox="1">
            <a:spLocks noChangeArrowheads="1"/>
          </p:cNvSpPr>
          <p:nvPr/>
        </p:nvSpPr>
        <p:spPr bwMode="auto">
          <a:xfrm>
            <a:off x="5950928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-</a:t>
            </a:r>
            <a:r>
              <a:rPr lang="en-GB" sz="1800" dirty="0">
                <a:latin typeface="Helvetica" pitchFamily="34" charset="0"/>
              </a:rPr>
              <a:t>5</a:t>
            </a:r>
          </a:p>
        </p:txBody>
      </p:sp>
      <p:sp>
        <p:nvSpPr>
          <p:cNvPr id="966694" name="Text Box 38"/>
          <p:cNvSpPr txBox="1">
            <a:spLocks noChangeArrowheads="1"/>
          </p:cNvSpPr>
          <p:nvPr/>
        </p:nvSpPr>
        <p:spPr bwMode="auto">
          <a:xfrm>
            <a:off x="6349513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 0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695" name="Text Box 39"/>
          <p:cNvSpPr txBox="1">
            <a:spLocks noChangeArrowheads="1"/>
          </p:cNvSpPr>
          <p:nvPr/>
        </p:nvSpPr>
        <p:spPr bwMode="auto">
          <a:xfrm>
            <a:off x="6748097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 5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696" name="Text Box 40"/>
          <p:cNvSpPr txBox="1">
            <a:spLocks noChangeArrowheads="1"/>
          </p:cNvSpPr>
          <p:nvPr/>
        </p:nvSpPr>
        <p:spPr bwMode="auto">
          <a:xfrm>
            <a:off x="7546731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15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697" name="Text Box 41"/>
          <p:cNvSpPr txBox="1">
            <a:spLocks noChangeArrowheads="1"/>
          </p:cNvSpPr>
          <p:nvPr/>
        </p:nvSpPr>
        <p:spPr bwMode="auto">
          <a:xfrm>
            <a:off x="7146682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10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698" name="Text Box 42"/>
          <p:cNvSpPr txBox="1">
            <a:spLocks noChangeArrowheads="1"/>
          </p:cNvSpPr>
          <p:nvPr/>
        </p:nvSpPr>
        <p:spPr bwMode="auto">
          <a:xfrm>
            <a:off x="7945316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20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699" name="Text Box 43"/>
          <p:cNvSpPr txBox="1">
            <a:spLocks noChangeArrowheads="1"/>
          </p:cNvSpPr>
          <p:nvPr/>
        </p:nvSpPr>
        <p:spPr bwMode="auto">
          <a:xfrm>
            <a:off x="8343901" y="5661026"/>
            <a:ext cx="530469" cy="3693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latin typeface="Helvetica" pitchFamily="34" charset="0"/>
              </a:rPr>
              <a:t> 25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700" name="Freeform 44"/>
          <p:cNvSpPr>
            <a:spLocks/>
          </p:cNvSpPr>
          <p:nvPr/>
        </p:nvSpPr>
        <p:spPr bwMode="auto">
          <a:xfrm>
            <a:off x="6748097" y="3819525"/>
            <a:ext cx="1938703" cy="1697038"/>
          </a:xfrm>
          <a:custGeom>
            <a:avLst/>
            <a:gdLst/>
            <a:ahLst/>
            <a:cxnLst>
              <a:cxn ang="0">
                <a:pos x="0" y="1069"/>
              </a:cxn>
              <a:cxn ang="0">
                <a:pos x="299" y="1010"/>
              </a:cxn>
              <a:cxn ang="0">
                <a:pos x="409" y="900"/>
              </a:cxn>
              <a:cxn ang="0">
                <a:pos x="473" y="772"/>
              </a:cxn>
              <a:cxn ang="0">
                <a:pos x="529" y="309"/>
              </a:cxn>
              <a:cxn ang="0">
                <a:pos x="610" y="31"/>
              </a:cxn>
              <a:cxn ang="0">
                <a:pos x="739" y="492"/>
              </a:cxn>
              <a:cxn ang="0">
                <a:pos x="822" y="785"/>
              </a:cxn>
              <a:cxn ang="0">
                <a:pos x="976" y="900"/>
              </a:cxn>
              <a:cxn ang="0">
                <a:pos x="1049" y="955"/>
              </a:cxn>
              <a:cxn ang="0">
                <a:pos x="1168" y="1010"/>
              </a:cxn>
              <a:cxn ang="0">
                <a:pos x="1323" y="1064"/>
              </a:cxn>
            </a:cxnLst>
            <a:rect l="0" t="0" r="r" b="b"/>
            <a:pathLst>
              <a:path w="1323" h="1069">
                <a:moveTo>
                  <a:pt x="0" y="1069"/>
                </a:moveTo>
                <a:cubicBezTo>
                  <a:pt x="50" y="1059"/>
                  <a:pt x="231" y="1038"/>
                  <a:pt x="299" y="1010"/>
                </a:cubicBezTo>
                <a:cubicBezTo>
                  <a:pt x="367" y="982"/>
                  <a:pt x="380" y="940"/>
                  <a:pt x="409" y="900"/>
                </a:cubicBezTo>
                <a:cubicBezTo>
                  <a:pt x="438" y="860"/>
                  <a:pt x="453" y="870"/>
                  <a:pt x="473" y="772"/>
                </a:cubicBezTo>
                <a:cubicBezTo>
                  <a:pt x="493" y="674"/>
                  <a:pt x="506" y="432"/>
                  <a:pt x="529" y="309"/>
                </a:cubicBezTo>
                <a:cubicBezTo>
                  <a:pt x="552" y="186"/>
                  <a:pt x="575" y="0"/>
                  <a:pt x="610" y="31"/>
                </a:cubicBezTo>
                <a:cubicBezTo>
                  <a:pt x="645" y="62"/>
                  <a:pt x="704" y="366"/>
                  <a:pt x="739" y="492"/>
                </a:cubicBezTo>
                <a:cubicBezTo>
                  <a:pt x="774" y="618"/>
                  <a:pt x="783" y="717"/>
                  <a:pt x="822" y="785"/>
                </a:cubicBezTo>
                <a:cubicBezTo>
                  <a:pt x="861" y="853"/>
                  <a:pt x="938" y="872"/>
                  <a:pt x="976" y="900"/>
                </a:cubicBezTo>
                <a:cubicBezTo>
                  <a:pt x="1014" y="928"/>
                  <a:pt x="1017" y="937"/>
                  <a:pt x="1049" y="955"/>
                </a:cubicBezTo>
                <a:cubicBezTo>
                  <a:pt x="1081" y="973"/>
                  <a:pt x="1122" y="992"/>
                  <a:pt x="1168" y="1010"/>
                </a:cubicBezTo>
                <a:cubicBezTo>
                  <a:pt x="1214" y="1028"/>
                  <a:pt x="1291" y="1053"/>
                  <a:pt x="1323" y="1064"/>
                </a:cubicBezTo>
              </a:path>
            </a:pathLst>
          </a:custGeom>
          <a:noFill/>
          <a:ln w="508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6701" name="Text Box 45"/>
          <p:cNvSpPr txBox="1">
            <a:spLocks noChangeArrowheads="1"/>
          </p:cNvSpPr>
          <p:nvPr/>
        </p:nvSpPr>
        <p:spPr bwMode="auto">
          <a:xfrm>
            <a:off x="2031023" y="2205038"/>
            <a:ext cx="1396512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Helvetica" pitchFamily="34" charset="0"/>
              </a:rPr>
              <a:t>CDF</a:t>
            </a:r>
          </a:p>
        </p:txBody>
      </p:sp>
      <p:sp>
        <p:nvSpPr>
          <p:cNvPr id="966702" name="Text Box 46"/>
          <p:cNvSpPr txBox="1">
            <a:spLocks noChangeArrowheads="1"/>
          </p:cNvSpPr>
          <p:nvPr/>
        </p:nvSpPr>
        <p:spPr bwMode="auto">
          <a:xfrm>
            <a:off x="6548805" y="2205038"/>
            <a:ext cx="1396511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Helvetica" pitchFamily="34" charset="0"/>
              </a:rPr>
              <a:t>PDF</a:t>
            </a:r>
          </a:p>
        </p:txBody>
      </p:sp>
      <p:sp>
        <p:nvSpPr>
          <p:cNvPr id="966703" name="AutoShape 47"/>
          <p:cNvSpPr>
            <a:spLocks noChangeArrowheads="1"/>
          </p:cNvSpPr>
          <p:nvPr/>
        </p:nvSpPr>
        <p:spPr bwMode="auto">
          <a:xfrm>
            <a:off x="2561493" y="4221163"/>
            <a:ext cx="531935" cy="215900"/>
          </a:xfrm>
          <a:prstGeom prst="leftRightArrow">
            <a:avLst>
              <a:gd name="adj1" fmla="val 50000"/>
              <a:gd name="adj2" fmla="val 53382"/>
            </a:avLst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>
              <a:latin typeface="Helvetica" pitchFamily="34" charset="0"/>
            </a:endParaRPr>
          </a:p>
        </p:txBody>
      </p:sp>
      <p:sp>
        <p:nvSpPr>
          <p:cNvPr id="966704" name="AutoShape 48"/>
          <p:cNvSpPr>
            <a:spLocks noChangeArrowheads="1"/>
          </p:cNvSpPr>
          <p:nvPr/>
        </p:nvSpPr>
        <p:spPr bwMode="auto">
          <a:xfrm>
            <a:off x="7146681" y="4868863"/>
            <a:ext cx="531934" cy="215900"/>
          </a:xfrm>
          <a:prstGeom prst="leftRightArrow">
            <a:avLst>
              <a:gd name="adj1" fmla="val 50000"/>
              <a:gd name="adj2" fmla="val 53382"/>
            </a:avLst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66705" name="Rectangle 49"/>
          <p:cNvSpPr>
            <a:spLocks noChangeArrowheads="1"/>
          </p:cNvSpPr>
          <p:nvPr/>
        </p:nvSpPr>
        <p:spPr bwMode="auto">
          <a:xfrm>
            <a:off x="251520" y="981076"/>
            <a:ext cx="8712968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92100" indent="-292100" algn="l">
              <a:lnSpc>
                <a:spcPts val="2600"/>
              </a:lnSpc>
              <a:spcAft>
                <a:spcPts val="2000"/>
              </a:spcAft>
              <a:buClr>
                <a:srgbClr val="3365FB"/>
              </a:buClr>
              <a:buSzPct val="90000"/>
              <a:buFont typeface="Wingdings" pitchFamily="2" charset="2"/>
              <a:buChar char=""/>
            </a:pPr>
            <a:r>
              <a:rPr lang="en-US" sz="1800" b="0" dirty="0">
                <a:latin typeface="Helvetica" pitchFamily="34" charset="0"/>
              </a:rPr>
              <a:t>The EFI is defined on the basis of the Cumulative Distribution Functions (CDF). The abnormality level in the EPS is determined based on the position and shape of the distributions.</a:t>
            </a:r>
            <a:endParaRPr lang="en-GB" sz="1800" dirty="0">
              <a:latin typeface="Helvetica" pitchFamily="34" charset="0"/>
            </a:endParaRPr>
          </a:p>
        </p:txBody>
      </p:sp>
      <p:sp>
        <p:nvSpPr>
          <p:cNvPr id="966706" name="Text Box 50"/>
          <p:cNvSpPr txBox="1">
            <a:spLocks noChangeArrowheads="1"/>
          </p:cNvSpPr>
          <p:nvPr/>
        </p:nvSpPr>
        <p:spPr bwMode="auto">
          <a:xfrm>
            <a:off x="0" y="3435350"/>
            <a:ext cx="1071127" cy="16004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>
                <a:latin typeface="Helvetica" pitchFamily="34" charset="0"/>
              </a:rPr>
              <a:t>Probability </a:t>
            </a:r>
          </a:p>
          <a:p>
            <a:pPr algn="ctr"/>
            <a:r>
              <a:rPr lang="en-GB" sz="1400">
                <a:latin typeface="Helvetica" pitchFamily="34" charset="0"/>
              </a:rPr>
              <a:t>of not</a:t>
            </a:r>
          </a:p>
          <a:p>
            <a:pPr algn="ctr"/>
            <a:r>
              <a:rPr lang="en-GB" sz="1400">
                <a:latin typeface="Helvetica" pitchFamily="34" charset="0"/>
              </a:rPr>
              <a:t>exceeding</a:t>
            </a:r>
          </a:p>
          <a:p>
            <a:pPr algn="ctr"/>
            <a:r>
              <a:rPr lang="en-GB" sz="1400">
                <a:latin typeface="Helvetica" pitchFamily="34" charset="0"/>
              </a:rPr>
              <a:t>Threshold</a:t>
            </a:r>
          </a:p>
          <a:p>
            <a:pPr algn="ctr"/>
            <a:endParaRPr lang="en-GB" sz="1400">
              <a:latin typeface="Helvetica" pitchFamily="34" charset="0"/>
            </a:endParaRPr>
          </a:p>
          <a:p>
            <a:pPr algn="ctr"/>
            <a:r>
              <a:rPr lang="en-GB" sz="1400">
                <a:solidFill>
                  <a:srgbClr val="960056"/>
                </a:solidFill>
                <a:latin typeface="Helvetica" pitchFamily="34" charset="0"/>
              </a:rPr>
              <a:t>=RANK of</a:t>
            </a:r>
          </a:p>
          <a:p>
            <a:pPr algn="ctr"/>
            <a:r>
              <a:rPr lang="en-GB" sz="1400">
                <a:solidFill>
                  <a:srgbClr val="960056"/>
                </a:solidFill>
                <a:latin typeface="Helvetica" pitchFamily="34" charset="0"/>
              </a:rPr>
              <a:t>data</a:t>
            </a:r>
          </a:p>
        </p:txBody>
      </p:sp>
      <p:sp>
        <p:nvSpPr>
          <p:cNvPr id="966707" name="Text Box 51"/>
          <p:cNvSpPr txBox="1">
            <a:spLocks noChangeArrowheads="1"/>
          </p:cNvSpPr>
          <p:nvPr/>
        </p:nvSpPr>
        <p:spPr bwMode="auto">
          <a:xfrm>
            <a:off x="4410732" y="3644901"/>
            <a:ext cx="1178528" cy="138499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latin typeface="Helvetica" pitchFamily="34" charset="0"/>
              </a:rPr>
              <a:t> Density </a:t>
            </a:r>
          </a:p>
          <a:p>
            <a:pPr algn="ctr"/>
            <a:r>
              <a:rPr lang="en-GB" sz="1400" dirty="0">
                <a:latin typeface="Helvetica" pitchFamily="34" charset="0"/>
              </a:rPr>
              <a:t>per</a:t>
            </a:r>
          </a:p>
          <a:p>
            <a:pPr algn="ctr"/>
            <a:r>
              <a:rPr lang="en-GB" sz="1400" dirty="0">
                <a:latin typeface="Helvetica" pitchFamily="34" charset="0"/>
              </a:rPr>
              <a:t>threshold</a:t>
            </a:r>
          </a:p>
          <a:p>
            <a:pPr algn="ctr"/>
            <a:r>
              <a:rPr lang="en-GB" sz="1400" dirty="0">
                <a:latin typeface="Helvetica" pitchFamily="34" charset="0"/>
              </a:rPr>
              <a:t>Interval</a:t>
            </a:r>
          </a:p>
          <a:p>
            <a:pPr algn="ctr"/>
            <a:r>
              <a:rPr lang="en-GB" sz="1400" dirty="0">
                <a:latin typeface="Helvetica" pitchFamily="34" charset="0"/>
              </a:rPr>
              <a:t>(normalised)</a:t>
            </a:r>
          </a:p>
          <a:p>
            <a:pPr algn="ctr"/>
            <a:endParaRPr lang="en-GB" sz="1400" dirty="0">
              <a:latin typeface="Helvetica" pitchFamily="34" charset="0"/>
            </a:endParaRP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2477966" y="1893888"/>
            <a:ext cx="5079023" cy="2692400"/>
            <a:chOff x="1691" y="1193"/>
            <a:chExt cx="3466" cy="1696"/>
          </a:xfrm>
        </p:grpSpPr>
        <p:sp>
          <p:nvSpPr>
            <p:cNvPr id="966709" name="Text Box 53"/>
            <p:cNvSpPr txBox="1">
              <a:spLocks noChangeArrowheads="1"/>
            </p:cNvSpPr>
            <p:nvPr/>
          </p:nvSpPr>
          <p:spPr bwMode="auto">
            <a:xfrm>
              <a:off x="2932" y="1193"/>
              <a:ext cx="884" cy="25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Helvetica" pitchFamily="34" charset="0"/>
                </a:rPr>
                <a:t>M-climate</a:t>
              </a:r>
            </a:p>
          </p:txBody>
        </p:sp>
        <p:sp>
          <p:nvSpPr>
            <p:cNvPr id="966710" name="Text Box 54"/>
            <p:cNvSpPr txBox="1">
              <a:spLocks noChangeArrowheads="1"/>
            </p:cNvSpPr>
            <p:nvPr/>
          </p:nvSpPr>
          <p:spPr bwMode="auto">
            <a:xfrm>
              <a:off x="2776" y="1375"/>
              <a:ext cx="1078" cy="25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 err="1">
                  <a:solidFill>
                    <a:srgbClr val="FF3300"/>
                  </a:solidFill>
                  <a:latin typeface="Helvetica" pitchFamily="34" charset="0"/>
                </a:rPr>
                <a:t>eps</a:t>
              </a:r>
              <a:r>
                <a:rPr lang="en-GB" sz="2000" dirty="0">
                  <a:solidFill>
                    <a:srgbClr val="FF3300"/>
                  </a:solidFill>
                  <a:latin typeface="Helvetica" pitchFamily="34" charset="0"/>
                </a:rPr>
                <a:t> forecast</a:t>
              </a:r>
            </a:p>
          </p:txBody>
        </p:sp>
        <p:sp>
          <p:nvSpPr>
            <p:cNvPr id="966711" name="Freeform 55"/>
            <p:cNvSpPr>
              <a:spLocks/>
            </p:cNvSpPr>
            <p:nvPr/>
          </p:nvSpPr>
          <p:spPr bwMode="auto">
            <a:xfrm>
              <a:off x="3803" y="1518"/>
              <a:ext cx="1354" cy="8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24" y="420"/>
                </a:cxn>
                <a:cxn ang="0">
                  <a:pos x="1354" y="877"/>
                </a:cxn>
              </a:cxnLst>
              <a:rect l="0" t="0" r="r" b="b"/>
              <a:pathLst>
                <a:path w="1354" h="877">
                  <a:moveTo>
                    <a:pt x="0" y="0"/>
                  </a:moveTo>
                  <a:cubicBezTo>
                    <a:pt x="349" y="137"/>
                    <a:pt x="698" y="274"/>
                    <a:pt x="924" y="420"/>
                  </a:cubicBezTo>
                  <a:cubicBezTo>
                    <a:pt x="1150" y="566"/>
                    <a:pt x="1252" y="721"/>
                    <a:pt x="1354" y="877"/>
                  </a:cubicBezTo>
                </a:path>
              </a:pathLst>
            </a:custGeom>
            <a:noFill/>
            <a:ln w="127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12" name="Freeform 56"/>
            <p:cNvSpPr>
              <a:spLocks/>
            </p:cNvSpPr>
            <p:nvPr/>
          </p:nvSpPr>
          <p:spPr bwMode="auto">
            <a:xfrm>
              <a:off x="2560" y="1600"/>
              <a:ext cx="646" cy="384"/>
            </a:xfrm>
            <a:custGeom>
              <a:avLst/>
              <a:gdLst/>
              <a:ahLst/>
              <a:cxnLst>
                <a:cxn ang="0">
                  <a:pos x="530" y="0"/>
                </a:cxn>
                <a:cxn ang="0">
                  <a:pos x="558" y="265"/>
                </a:cxn>
                <a:cxn ang="0">
                  <a:pos x="0" y="384"/>
                </a:cxn>
              </a:cxnLst>
              <a:rect l="0" t="0" r="r" b="b"/>
              <a:pathLst>
                <a:path w="646" h="384">
                  <a:moveTo>
                    <a:pt x="530" y="0"/>
                  </a:moveTo>
                  <a:cubicBezTo>
                    <a:pt x="535" y="46"/>
                    <a:pt x="646" y="201"/>
                    <a:pt x="558" y="265"/>
                  </a:cubicBezTo>
                  <a:cubicBezTo>
                    <a:pt x="470" y="329"/>
                    <a:pt x="116" y="359"/>
                    <a:pt x="0" y="384"/>
                  </a:cubicBezTo>
                </a:path>
              </a:pathLst>
            </a:custGeom>
            <a:noFill/>
            <a:ln w="127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13" name="Freeform 57"/>
            <p:cNvSpPr>
              <a:spLocks/>
            </p:cNvSpPr>
            <p:nvPr/>
          </p:nvSpPr>
          <p:spPr bwMode="auto">
            <a:xfrm>
              <a:off x="1691" y="1344"/>
              <a:ext cx="1125" cy="1061"/>
            </a:xfrm>
            <a:custGeom>
              <a:avLst/>
              <a:gdLst/>
              <a:ahLst/>
              <a:cxnLst>
                <a:cxn ang="0">
                  <a:pos x="1125" y="0"/>
                </a:cxn>
                <a:cxn ang="0">
                  <a:pos x="448" y="256"/>
                </a:cxn>
                <a:cxn ang="0">
                  <a:pos x="55" y="805"/>
                </a:cxn>
                <a:cxn ang="0">
                  <a:pos x="119" y="1061"/>
                </a:cxn>
              </a:cxnLst>
              <a:rect l="0" t="0" r="r" b="b"/>
              <a:pathLst>
                <a:path w="1125" h="1061">
                  <a:moveTo>
                    <a:pt x="1125" y="0"/>
                  </a:moveTo>
                  <a:cubicBezTo>
                    <a:pt x="875" y="61"/>
                    <a:pt x="626" y="122"/>
                    <a:pt x="448" y="256"/>
                  </a:cubicBezTo>
                  <a:cubicBezTo>
                    <a:pt x="270" y="390"/>
                    <a:pt x="110" y="671"/>
                    <a:pt x="55" y="805"/>
                  </a:cubicBezTo>
                  <a:cubicBezTo>
                    <a:pt x="0" y="939"/>
                    <a:pt x="59" y="1000"/>
                    <a:pt x="119" y="1061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14" name="Freeform 58"/>
            <p:cNvSpPr>
              <a:spLocks/>
            </p:cNvSpPr>
            <p:nvPr/>
          </p:nvSpPr>
          <p:spPr bwMode="auto">
            <a:xfrm>
              <a:off x="3858" y="1344"/>
              <a:ext cx="860" cy="15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8" y="283"/>
                </a:cxn>
                <a:cxn ang="0">
                  <a:pos x="439" y="1051"/>
                </a:cxn>
                <a:cxn ang="0">
                  <a:pos x="860" y="1545"/>
                </a:cxn>
              </a:cxnLst>
              <a:rect l="0" t="0" r="r" b="b"/>
              <a:pathLst>
                <a:path w="860" h="1545">
                  <a:moveTo>
                    <a:pt x="0" y="0"/>
                  </a:moveTo>
                  <a:cubicBezTo>
                    <a:pt x="82" y="54"/>
                    <a:pt x="165" y="108"/>
                    <a:pt x="238" y="283"/>
                  </a:cubicBezTo>
                  <a:cubicBezTo>
                    <a:pt x="311" y="458"/>
                    <a:pt x="335" y="841"/>
                    <a:pt x="439" y="1051"/>
                  </a:cubicBezTo>
                  <a:cubicBezTo>
                    <a:pt x="543" y="1261"/>
                    <a:pt x="701" y="1403"/>
                    <a:pt x="860" y="1545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66715" name="Text Box 59"/>
          <p:cNvSpPr txBox="1">
            <a:spLocks noChangeArrowheads="1"/>
          </p:cNvSpPr>
          <p:nvPr/>
        </p:nvSpPr>
        <p:spPr bwMode="auto">
          <a:xfrm>
            <a:off x="1850781" y="6024563"/>
            <a:ext cx="1476686" cy="30777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>
                <a:latin typeface="Helvetica" pitchFamily="34" charset="0"/>
              </a:rPr>
              <a:t>parameter value</a:t>
            </a:r>
          </a:p>
        </p:txBody>
      </p:sp>
      <p:sp>
        <p:nvSpPr>
          <p:cNvPr id="966716" name="Text Box 60"/>
          <p:cNvSpPr txBox="1">
            <a:spLocks noChangeArrowheads="1"/>
          </p:cNvSpPr>
          <p:nvPr/>
        </p:nvSpPr>
        <p:spPr bwMode="auto">
          <a:xfrm>
            <a:off x="6576647" y="6024563"/>
            <a:ext cx="1476686" cy="30777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>
                <a:latin typeface="Helvetica" pitchFamily="34" charset="0"/>
              </a:rPr>
              <a:t>parameter value</a:t>
            </a:r>
          </a:p>
        </p:txBody>
      </p: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1031631" y="4835526"/>
            <a:ext cx="3333750" cy="722313"/>
            <a:chOff x="704" y="3046"/>
            <a:chExt cx="2275" cy="455"/>
          </a:xfrm>
        </p:grpSpPr>
        <p:sp>
          <p:nvSpPr>
            <p:cNvPr id="966718" name="Oval 62"/>
            <p:cNvSpPr>
              <a:spLocks noChangeArrowheads="1"/>
            </p:cNvSpPr>
            <p:nvPr/>
          </p:nvSpPr>
          <p:spPr bwMode="auto">
            <a:xfrm>
              <a:off x="855" y="3445"/>
              <a:ext cx="56" cy="56"/>
            </a:xfrm>
            <a:prstGeom prst="ellipse">
              <a:avLst/>
            </a:prstGeom>
            <a:noFill/>
            <a:ln w="508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19" name="Oval 63"/>
            <p:cNvSpPr>
              <a:spLocks noChangeArrowheads="1"/>
            </p:cNvSpPr>
            <p:nvPr/>
          </p:nvSpPr>
          <p:spPr bwMode="auto">
            <a:xfrm>
              <a:off x="1176" y="3411"/>
              <a:ext cx="56" cy="56"/>
            </a:xfrm>
            <a:prstGeom prst="ellipse">
              <a:avLst/>
            </a:prstGeom>
            <a:noFill/>
            <a:ln w="508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20" name="Oval 64"/>
            <p:cNvSpPr>
              <a:spLocks noChangeArrowheads="1"/>
            </p:cNvSpPr>
            <p:nvPr/>
          </p:nvSpPr>
          <p:spPr bwMode="auto">
            <a:xfrm>
              <a:off x="1252" y="3379"/>
              <a:ext cx="56" cy="56"/>
            </a:xfrm>
            <a:prstGeom prst="ellipse">
              <a:avLst/>
            </a:prstGeom>
            <a:noFill/>
            <a:ln w="508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21" name="Oval 65"/>
            <p:cNvSpPr>
              <a:spLocks noChangeArrowheads="1"/>
            </p:cNvSpPr>
            <p:nvPr/>
          </p:nvSpPr>
          <p:spPr bwMode="auto">
            <a:xfrm>
              <a:off x="1295" y="3354"/>
              <a:ext cx="56" cy="56"/>
            </a:xfrm>
            <a:prstGeom prst="ellipse">
              <a:avLst/>
            </a:prstGeom>
            <a:noFill/>
            <a:ln w="508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22" name="Oval 66"/>
            <p:cNvSpPr>
              <a:spLocks noChangeArrowheads="1"/>
            </p:cNvSpPr>
            <p:nvPr/>
          </p:nvSpPr>
          <p:spPr bwMode="auto">
            <a:xfrm>
              <a:off x="1340" y="3320"/>
              <a:ext cx="56" cy="56"/>
            </a:xfrm>
            <a:prstGeom prst="ellipse">
              <a:avLst/>
            </a:prstGeom>
            <a:noFill/>
            <a:ln w="508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23" name="Line 67"/>
            <p:cNvSpPr>
              <a:spLocks noChangeShapeType="1"/>
            </p:cNvSpPr>
            <p:nvPr/>
          </p:nvSpPr>
          <p:spPr bwMode="auto">
            <a:xfrm>
              <a:off x="706" y="3475"/>
              <a:ext cx="2266" cy="0"/>
            </a:xfrm>
            <a:prstGeom prst="line">
              <a:avLst/>
            </a:prstGeom>
            <a:noFill/>
            <a:ln w="127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24" name="Line 68"/>
            <p:cNvSpPr>
              <a:spLocks noChangeShapeType="1"/>
            </p:cNvSpPr>
            <p:nvPr/>
          </p:nvSpPr>
          <p:spPr bwMode="auto">
            <a:xfrm>
              <a:off x="712" y="3442"/>
              <a:ext cx="2266" cy="0"/>
            </a:xfrm>
            <a:prstGeom prst="line">
              <a:avLst/>
            </a:prstGeom>
            <a:noFill/>
            <a:ln w="127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25" name="Line 69"/>
            <p:cNvSpPr>
              <a:spLocks noChangeShapeType="1"/>
            </p:cNvSpPr>
            <p:nvPr/>
          </p:nvSpPr>
          <p:spPr bwMode="auto">
            <a:xfrm>
              <a:off x="713" y="3410"/>
              <a:ext cx="2266" cy="0"/>
            </a:xfrm>
            <a:prstGeom prst="line">
              <a:avLst/>
            </a:prstGeom>
            <a:noFill/>
            <a:ln w="127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26" name="Line 70"/>
            <p:cNvSpPr>
              <a:spLocks noChangeShapeType="1"/>
            </p:cNvSpPr>
            <p:nvPr/>
          </p:nvSpPr>
          <p:spPr bwMode="auto">
            <a:xfrm>
              <a:off x="704" y="3346"/>
              <a:ext cx="2266" cy="0"/>
            </a:xfrm>
            <a:prstGeom prst="line">
              <a:avLst/>
            </a:prstGeom>
            <a:noFill/>
            <a:ln w="127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29" name="Line 73"/>
            <p:cNvSpPr>
              <a:spLocks noChangeShapeType="1"/>
            </p:cNvSpPr>
            <p:nvPr/>
          </p:nvSpPr>
          <p:spPr bwMode="auto">
            <a:xfrm>
              <a:off x="705" y="3282"/>
              <a:ext cx="2266" cy="0"/>
            </a:xfrm>
            <a:prstGeom prst="line">
              <a:avLst/>
            </a:prstGeom>
            <a:noFill/>
            <a:ln w="127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30" name="Line 74"/>
            <p:cNvSpPr>
              <a:spLocks noChangeShapeType="1"/>
            </p:cNvSpPr>
            <p:nvPr/>
          </p:nvSpPr>
          <p:spPr bwMode="auto">
            <a:xfrm>
              <a:off x="704" y="3378"/>
              <a:ext cx="2266" cy="0"/>
            </a:xfrm>
            <a:prstGeom prst="line">
              <a:avLst/>
            </a:prstGeom>
            <a:noFill/>
            <a:ln w="127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31" name="Line 75"/>
            <p:cNvSpPr>
              <a:spLocks noChangeShapeType="1"/>
            </p:cNvSpPr>
            <p:nvPr/>
          </p:nvSpPr>
          <p:spPr bwMode="auto">
            <a:xfrm>
              <a:off x="705" y="3314"/>
              <a:ext cx="2266" cy="0"/>
            </a:xfrm>
            <a:prstGeom prst="line">
              <a:avLst/>
            </a:prstGeom>
            <a:noFill/>
            <a:ln w="127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33" name="Oval 77"/>
            <p:cNvSpPr>
              <a:spLocks noChangeArrowheads="1"/>
            </p:cNvSpPr>
            <p:nvPr/>
          </p:nvSpPr>
          <p:spPr bwMode="auto">
            <a:xfrm>
              <a:off x="1384" y="3284"/>
              <a:ext cx="56" cy="56"/>
            </a:xfrm>
            <a:prstGeom prst="ellipse">
              <a:avLst/>
            </a:prstGeom>
            <a:noFill/>
            <a:ln w="508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34" name="Oval 78"/>
            <p:cNvSpPr>
              <a:spLocks noChangeArrowheads="1"/>
            </p:cNvSpPr>
            <p:nvPr/>
          </p:nvSpPr>
          <p:spPr bwMode="auto">
            <a:xfrm>
              <a:off x="1418" y="3252"/>
              <a:ext cx="56" cy="56"/>
            </a:xfrm>
            <a:prstGeom prst="ellipse">
              <a:avLst/>
            </a:prstGeom>
            <a:noFill/>
            <a:ln w="50800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36" name="Line 80"/>
            <p:cNvSpPr>
              <a:spLocks noChangeShapeType="1"/>
            </p:cNvSpPr>
            <p:nvPr/>
          </p:nvSpPr>
          <p:spPr bwMode="auto">
            <a:xfrm flipV="1">
              <a:off x="1262" y="3046"/>
              <a:ext cx="0" cy="210"/>
            </a:xfrm>
            <a:prstGeom prst="line">
              <a:avLst/>
            </a:prstGeom>
            <a:noFill/>
            <a:ln w="28575">
              <a:solidFill>
                <a:srgbClr val="CC006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82"/>
          <p:cNvGrpSpPr>
            <a:grpSpLocks/>
          </p:cNvGrpSpPr>
          <p:nvPr/>
        </p:nvGrpSpPr>
        <p:grpSpPr bwMode="auto">
          <a:xfrm>
            <a:off x="1025770" y="4799013"/>
            <a:ext cx="3333750" cy="754062"/>
            <a:chOff x="700" y="3023"/>
            <a:chExt cx="2275" cy="475"/>
          </a:xfrm>
        </p:grpSpPr>
        <p:sp>
          <p:nvSpPr>
            <p:cNvPr id="966739" name="Oval 83"/>
            <p:cNvSpPr>
              <a:spLocks noChangeArrowheads="1"/>
            </p:cNvSpPr>
            <p:nvPr/>
          </p:nvSpPr>
          <p:spPr bwMode="auto">
            <a:xfrm>
              <a:off x="1439" y="3442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40" name="Oval 84"/>
            <p:cNvSpPr>
              <a:spLocks noChangeArrowheads="1"/>
            </p:cNvSpPr>
            <p:nvPr/>
          </p:nvSpPr>
          <p:spPr bwMode="auto">
            <a:xfrm>
              <a:off x="1766" y="3370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41" name="Oval 85"/>
            <p:cNvSpPr>
              <a:spLocks noChangeArrowheads="1"/>
            </p:cNvSpPr>
            <p:nvPr/>
          </p:nvSpPr>
          <p:spPr bwMode="auto">
            <a:xfrm>
              <a:off x="1898" y="3284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42" name="Oval 86"/>
            <p:cNvSpPr>
              <a:spLocks noChangeArrowheads="1"/>
            </p:cNvSpPr>
            <p:nvPr/>
          </p:nvSpPr>
          <p:spPr bwMode="auto">
            <a:xfrm>
              <a:off x="1979" y="3197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43" name="Oval 87"/>
            <p:cNvSpPr>
              <a:spLocks noChangeArrowheads="1"/>
            </p:cNvSpPr>
            <p:nvPr/>
          </p:nvSpPr>
          <p:spPr bwMode="auto">
            <a:xfrm>
              <a:off x="2033" y="3112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6744" name="Line 88"/>
            <p:cNvSpPr>
              <a:spLocks noChangeShapeType="1"/>
            </p:cNvSpPr>
            <p:nvPr/>
          </p:nvSpPr>
          <p:spPr bwMode="auto">
            <a:xfrm>
              <a:off x="702" y="3399"/>
              <a:ext cx="2266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45" name="Line 89"/>
            <p:cNvSpPr>
              <a:spLocks noChangeShapeType="1"/>
            </p:cNvSpPr>
            <p:nvPr/>
          </p:nvSpPr>
          <p:spPr bwMode="auto">
            <a:xfrm>
              <a:off x="708" y="3315"/>
              <a:ext cx="2266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46" name="Line 90"/>
            <p:cNvSpPr>
              <a:spLocks noChangeShapeType="1"/>
            </p:cNvSpPr>
            <p:nvPr/>
          </p:nvSpPr>
          <p:spPr bwMode="auto">
            <a:xfrm>
              <a:off x="709" y="3226"/>
              <a:ext cx="2266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47" name="Line 91"/>
            <p:cNvSpPr>
              <a:spLocks noChangeShapeType="1"/>
            </p:cNvSpPr>
            <p:nvPr/>
          </p:nvSpPr>
          <p:spPr bwMode="auto">
            <a:xfrm>
              <a:off x="700" y="3142"/>
              <a:ext cx="2266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48" name="Line 92"/>
            <p:cNvSpPr>
              <a:spLocks noChangeShapeType="1"/>
            </p:cNvSpPr>
            <p:nvPr/>
          </p:nvSpPr>
          <p:spPr bwMode="auto">
            <a:xfrm>
              <a:off x="701" y="3053"/>
              <a:ext cx="2266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66749" name="Oval 93"/>
            <p:cNvSpPr>
              <a:spLocks noChangeArrowheads="1"/>
            </p:cNvSpPr>
            <p:nvPr/>
          </p:nvSpPr>
          <p:spPr bwMode="auto">
            <a:xfrm>
              <a:off x="2079" y="3023"/>
              <a:ext cx="56" cy="5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9" name="Footer Placeholder 8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9720" y="1700213"/>
            <a:ext cx="5690088" cy="4470400"/>
            <a:chOff x="1227" y="1071"/>
            <a:chExt cx="3584" cy="28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227" y="1071"/>
              <a:ext cx="3584" cy="2816"/>
              <a:chOff x="1227" y="1071"/>
              <a:chExt cx="3584" cy="2816"/>
            </a:xfrm>
          </p:grpSpPr>
          <p:pic>
            <p:nvPicPr>
              <p:cNvPr id="1021956" name="Picture 4" descr="indices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27" y="1071"/>
                <a:ext cx="3584" cy="28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021957" name="Rectangle 5"/>
              <p:cNvSpPr>
                <a:spLocks noChangeArrowheads="1"/>
              </p:cNvSpPr>
              <p:nvPr/>
            </p:nvSpPr>
            <p:spPr bwMode="auto">
              <a:xfrm>
                <a:off x="1726" y="1796"/>
                <a:ext cx="1588" cy="42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 b="0">
                  <a:latin typeface="Times" pitchFamily="18" charset="0"/>
                </a:endParaRPr>
              </a:p>
            </p:txBody>
          </p:sp>
          <p:sp>
            <p:nvSpPr>
              <p:cNvPr id="1021958" name="Line 6"/>
              <p:cNvSpPr>
                <a:spLocks noChangeShapeType="1"/>
              </p:cNvSpPr>
              <p:nvPr/>
            </p:nvSpPr>
            <p:spPr bwMode="auto">
              <a:xfrm>
                <a:off x="1821" y="1877"/>
                <a:ext cx="4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1959" name="Line 7"/>
              <p:cNvSpPr>
                <a:spLocks noChangeShapeType="1"/>
              </p:cNvSpPr>
              <p:nvPr/>
            </p:nvSpPr>
            <p:spPr bwMode="auto">
              <a:xfrm>
                <a:off x="1817" y="2114"/>
                <a:ext cx="453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1960" name="Text Box 8"/>
              <p:cNvSpPr txBox="1">
                <a:spLocks noChangeArrowheads="1"/>
              </p:cNvSpPr>
              <p:nvPr/>
            </p:nvSpPr>
            <p:spPr bwMode="auto">
              <a:xfrm>
                <a:off x="2316" y="1753"/>
                <a:ext cx="816" cy="47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GB" sz="2000" b="0">
                    <a:latin typeface="Arial" charset="0"/>
                  </a:rPr>
                  <a:t>M-climate</a:t>
                </a:r>
              </a:p>
              <a:p>
                <a:pPr algn="l"/>
                <a:r>
                  <a:rPr lang="en-GB" sz="300" b="0">
                    <a:latin typeface="Arial" charset="0"/>
                  </a:rPr>
                  <a:t> </a:t>
                </a:r>
              </a:p>
              <a:p>
                <a:pPr algn="l"/>
                <a:r>
                  <a:rPr lang="en-GB" sz="2000" b="0">
                    <a:latin typeface="Arial" charset="0"/>
                  </a:rPr>
                  <a:t>EPS</a:t>
                </a:r>
              </a:p>
            </p:txBody>
          </p:sp>
        </p:grpSp>
        <p:sp>
          <p:nvSpPr>
            <p:cNvPr id="1021961" name="Text Box 9"/>
            <p:cNvSpPr txBox="1">
              <a:spLocks noChangeArrowheads="1"/>
            </p:cNvSpPr>
            <p:nvPr/>
          </p:nvSpPr>
          <p:spPr bwMode="auto">
            <a:xfrm>
              <a:off x="1597" y="1169"/>
              <a:ext cx="716" cy="16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36000" tIns="0" rIns="36000" bIns="0" anchor="ctr" anchorCtr="1">
              <a:spAutoFit/>
            </a:bodyPr>
            <a:lstStyle/>
            <a:p>
              <a:pPr algn="l"/>
              <a:r>
                <a:rPr lang="en-GB" sz="1700" b="0">
                  <a:latin typeface="Times" pitchFamily="18" charset="0"/>
                </a:rPr>
                <a:t>Cumulative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645520" y="3933826"/>
            <a:ext cx="2088173" cy="646113"/>
            <a:chOff x="4085" y="2478"/>
            <a:chExt cx="1315" cy="407"/>
          </a:xfrm>
        </p:grpSpPr>
        <p:sp>
          <p:nvSpPr>
            <p:cNvPr id="1021963" name="Line 11"/>
            <p:cNvSpPr>
              <a:spLocks noChangeShapeType="1"/>
            </p:cNvSpPr>
            <p:nvPr/>
          </p:nvSpPr>
          <p:spPr bwMode="auto">
            <a:xfrm flipH="1" flipV="1">
              <a:off x="4085" y="2478"/>
              <a:ext cx="816" cy="226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64" name="Text Box 12"/>
            <p:cNvSpPr txBox="1">
              <a:spLocks noChangeArrowheads="1"/>
            </p:cNvSpPr>
            <p:nvPr/>
          </p:nvSpPr>
          <p:spPr bwMode="auto">
            <a:xfrm>
              <a:off x="4947" y="2597"/>
              <a:ext cx="453" cy="28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>
                  <a:solidFill>
                    <a:srgbClr val="FF00FF"/>
                  </a:solidFill>
                </a:rPr>
                <a:t>EFI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108689" y="115888"/>
            <a:ext cx="3960934" cy="1308100"/>
            <a:chOff x="975" y="293"/>
            <a:chExt cx="2495" cy="824"/>
          </a:xfrm>
        </p:grpSpPr>
        <p:graphicFrame>
          <p:nvGraphicFramePr>
            <p:cNvPr id="1021966" name="Object 14"/>
            <p:cNvGraphicFramePr>
              <a:graphicFrameLocks noChangeAspect="1"/>
            </p:cNvGraphicFramePr>
            <p:nvPr/>
          </p:nvGraphicFramePr>
          <p:xfrm>
            <a:off x="975" y="293"/>
            <a:ext cx="2495" cy="824"/>
          </p:xfrm>
          <a:graphic>
            <a:graphicData uri="http://schemas.openxmlformats.org/presentationml/2006/ole">
              <p:oleObj spid="_x0000_s31746" name="Equation" r:id="rId4" imgW="1460160" imgH="482400" progId="Equation.3">
                <p:embed/>
              </p:oleObj>
            </a:graphicData>
          </a:graphic>
        </p:graphicFrame>
        <p:sp>
          <p:nvSpPr>
            <p:cNvPr id="1021967" name="Text Box 15"/>
            <p:cNvSpPr txBox="1">
              <a:spLocks noChangeArrowheads="1"/>
            </p:cNvSpPr>
            <p:nvPr/>
          </p:nvSpPr>
          <p:spPr bwMode="auto">
            <a:xfrm>
              <a:off x="2157" y="373"/>
              <a:ext cx="48" cy="116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GB" sz="1200"/>
                <a:t>1</a:t>
              </a:r>
            </a:p>
          </p:txBody>
        </p:sp>
      </p:grpSp>
      <p:sp>
        <p:nvSpPr>
          <p:cNvPr id="1021968" name="Line 16"/>
          <p:cNvSpPr>
            <a:spLocks noChangeShapeType="1"/>
          </p:cNvSpPr>
          <p:nvPr/>
        </p:nvSpPr>
        <p:spPr bwMode="auto">
          <a:xfrm flipV="1">
            <a:off x="6226420" y="3092451"/>
            <a:ext cx="1465" cy="209867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3978520" y="2373313"/>
            <a:ext cx="2955680" cy="3306762"/>
            <a:chOff x="2379" y="1495"/>
            <a:chExt cx="1862" cy="2083"/>
          </a:xfrm>
        </p:grpSpPr>
        <p:sp>
          <p:nvSpPr>
            <p:cNvPr id="1021970" name="Line 18"/>
            <p:cNvSpPr>
              <a:spLocks noChangeShapeType="1"/>
            </p:cNvSpPr>
            <p:nvPr/>
          </p:nvSpPr>
          <p:spPr bwMode="auto">
            <a:xfrm flipV="1">
              <a:off x="2577" y="3523"/>
              <a:ext cx="1" cy="52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71" name="Line 19"/>
            <p:cNvSpPr>
              <a:spLocks noChangeShapeType="1"/>
            </p:cNvSpPr>
            <p:nvPr/>
          </p:nvSpPr>
          <p:spPr bwMode="auto">
            <a:xfrm flipH="1" flipV="1">
              <a:off x="2687" y="3496"/>
              <a:ext cx="1" cy="7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72" name="Line 20"/>
            <p:cNvSpPr>
              <a:spLocks noChangeShapeType="1"/>
            </p:cNvSpPr>
            <p:nvPr/>
          </p:nvSpPr>
          <p:spPr bwMode="auto">
            <a:xfrm flipV="1">
              <a:off x="2798" y="3447"/>
              <a:ext cx="1" cy="12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73" name="Line 21"/>
            <p:cNvSpPr>
              <a:spLocks noChangeShapeType="1"/>
            </p:cNvSpPr>
            <p:nvPr/>
          </p:nvSpPr>
          <p:spPr bwMode="auto">
            <a:xfrm flipV="1">
              <a:off x="3020" y="3302"/>
              <a:ext cx="1" cy="27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74" name="Line 22"/>
            <p:cNvSpPr>
              <a:spLocks noChangeShapeType="1"/>
            </p:cNvSpPr>
            <p:nvPr/>
          </p:nvSpPr>
          <p:spPr bwMode="auto">
            <a:xfrm flipV="1">
              <a:off x="3131" y="3179"/>
              <a:ext cx="1" cy="394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75" name="Line 23"/>
            <p:cNvSpPr>
              <a:spLocks noChangeShapeType="1"/>
            </p:cNvSpPr>
            <p:nvPr/>
          </p:nvSpPr>
          <p:spPr bwMode="auto">
            <a:xfrm flipV="1">
              <a:off x="3352" y="2842"/>
              <a:ext cx="1" cy="73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76" name="Line 24"/>
            <p:cNvSpPr>
              <a:spLocks noChangeShapeType="1"/>
            </p:cNvSpPr>
            <p:nvPr/>
          </p:nvSpPr>
          <p:spPr bwMode="auto">
            <a:xfrm flipV="1">
              <a:off x="2909" y="3390"/>
              <a:ext cx="1" cy="18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77" name="Line 25"/>
            <p:cNvSpPr>
              <a:spLocks noChangeShapeType="1"/>
            </p:cNvSpPr>
            <p:nvPr/>
          </p:nvSpPr>
          <p:spPr bwMode="auto">
            <a:xfrm flipV="1">
              <a:off x="3241" y="3040"/>
              <a:ext cx="1" cy="53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78" name="Line 26"/>
            <p:cNvSpPr>
              <a:spLocks noChangeShapeType="1"/>
            </p:cNvSpPr>
            <p:nvPr/>
          </p:nvSpPr>
          <p:spPr bwMode="auto">
            <a:xfrm flipV="1">
              <a:off x="3463" y="2667"/>
              <a:ext cx="1" cy="90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79" name="Line 27"/>
            <p:cNvSpPr>
              <a:spLocks noChangeShapeType="1"/>
            </p:cNvSpPr>
            <p:nvPr/>
          </p:nvSpPr>
          <p:spPr bwMode="auto">
            <a:xfrm flipV="1">
              <a:off x="3574" y="2409"/>
              <a:ext cx="1" cy="111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80" name="Line 28"/>
            <p:cNvSpPr>
              <a:spLocks noChangeShapeType="1"/>
            </p:cNvSpPr>
            <p:nvPr/>
          </p:nvSpPr>
          <p:spPr bwMode="auto">
            <a:xfrm flipV="1">
              <a:off x="3685" y="2160"/>
              <a:ext cx="1" cy="132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81" name="Line 29"/>
            <p:cNvSpPr>
              <a:spLocks noChangeShapeType="1"/>
            </p:cNvSpPr>
            <p:nvPr/>
          </p:nvSpPr>
          <p:spPr bwMode="auto">
            <a:xfrm flipV="1">
              <a:off x="3907" y="1705"/>
              <a:ext cx="1" cy="126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82" name="Line 30"/>
            <p:cNvSpPr>
              <a:spLocks noChangeShapeType="1"/>
            </p:cNvSpPr>
            <p:nvPr/>
          </p:nvSpPr>
          <p:spPr bwMode="auto">
            <a:xfrm flipV="1">
              <a:off x="4018" y="1582"/>
              <a:ext cx="1" cy="1157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83" name="Line 31"/>
            <p:cNvSpPr>
              <a:spLocks noChangeShapeType="1"/>
            </p:cNvSpPr>
            <p:nvPr/>
          </p:nvSpPr>
          <p:spPr bwMode="auto">
            <a:xfrm flipV="1">
              <a:off x="4129" y="1526"/>
              <a:ext cx="1" cy="88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84" name="Line 32"/>
            <p:cNvSpPr>
              <a:spLocks noChangeShapeType="1"/>
            </p:cNvSpPr>
            <p:nvPr/>
          </p:nvSpPr>
          <p:spPr bwMode="auto">
            <a:xfrm flipV="1">
              <a:off x="4240" y="1495"/>
              <a:ext cx="1" cy="662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85" name="Line 33"/>
            <p:cNvSpPr>
              <a:spLocks noChangeShapeType="1"/>
            </p:cNvSpPr>
            <p:nvPr/>
          </p:nvSpPr>
          <p:spPr bwMode="auto">
            <a:xfrm flipV="1">
              <a:off x="2477" y="3550"/>
              <a:ext cx="0" cy="24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86" name="Line 34"/>
            <p:cNvSpPr>
              <a:spLocks noChangeShapeType="1"/>
            </p:cNvSpPr>
            <p:nvPr/>
          </p:nvSpPr>
          <p:spPr bwMode="auto">
            <a:xfrm flipV="1">
              <a:off x="2379" y="3566"/>
              <a:ext cx="0" cy="12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6150220" y="2784476"/>
            <a:ext cx="2967403" cy="2625725"/>
            <a:chOff x="3747" y="1754"/>
            <a:chExt cx="1869" cy="1654"/>
          </a:xfrm>
          <a:solidFill>
            <a:srgbClr val="EC24B3"/>
          </a:solidFill>
        </p:grpSpPr>
        <p:sp>
          <p:nvSpPr>
            <p:cNvPr id="1021988" name="Oval 36"/>
            <p:cNvSpPr>
              <a:spLocks noChangeArrowheads="1"/>
            </p:cNvSpPr>
            <p:nvPr/>
          </p:nvSpPr>
          <p:spPr bwMode="auto">
            <a:xfrm>
              <a:off x="3750" y="1894"/>
              <a:ext cx="91" cy="91"/>
            </a:xfrm>
            <a:prstGeom prst="ellipse">
              <a:avLst/>
            </a:prstGeom>
            <a:grpFill/>
            <a:ln w="12700">
              <a:solidFill>
                <a:srgbClr val="EC24B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1989" name="Oval 37"/>
            <p:cNvSpPr>
              <a:spLocks noChangeArrowheads="1"/>
            </p:cNvSpPr>
            <p:nvPr/>
          </p:nvSpPr>
          <p:spPr bwMode="auto">
            <a:xfrm>
              <a:off x="3747" y="3223"/>
              <a:ext cx="91" cy="91"/>
            </a:xfrm>
            <a:prstGeom prst="ellipse">
              <a:avLst/>
            </a:prstGeom>
            <a:grpFill/>
            <a:ln w="12700">
              <a:solidFill>
                <a:srgbClr val="EC24B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1990" name="Text Box 38"/>
            <p:cNvSpPr txBox="1">
              <a:spLocks noChangeArrowheads="1"/>
            </p:cNvSpPr>
            <p:nvPr/>
          </p:nvSpPr>
          <p:spPr bwMode="auto">
            <a:xfrm>
              <a:off x="4870" y="1754"/>
              <a:ext cx="285" cy="28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GB" sz="2400" i="1">
                  <a:latin typeface="Times" pitchFamily="18" charset="0"/>
                </a:rPr>
                <a:t>p</a:t>
              </a:r>
            </a:p>
          </p:txBody>
        </p:sp>
        <p:sp>
          <p:nvSpPr>
            <p:cNvPr id="1021991" name="Text Box 39"/>
            <p:cNvSpPr txBox="1">
              <a:spLocks noChangeArrowheads="1"/>
            </p:cNvSpPr>
            <p:nvPr/>
          </p:nvSpPr>
          <p:spPr bwMode="auto">
            <a:xfrm>
              <a:off x="4845" y="3120"/>
              <a:ext cx="771" cy="28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GB" sz="2400" i="1" dirty="0">
                  <a:latin typeface="Times" pitchFamily="18" charset="0"/>
                </a:rPr>
                <a:t>F</a:t>
              </a:r>
              <a:r>
                <a:rPr lang="en-GB" sz="2400" i="1" baseline="-25000" dirty="0">
                  <a:latin typeface="Times" pitchFamily="18" charset="0"/>
                </a:rPr>
                <a:t>f  </a:t>
              </a:r>
              <a:r>
                <a:rPr lang="en-GB" sz="2400" i="1" dirty="0">
                  <a:latin typeface="Times" pitchFamily="18" charset="0"/>
                </a:rPr>
                <a:t>(p)</a:t>
              </a:r>
            </a:p>
          </p:txBody>
        </p:sp>
        <p:sp>
          <p:nvSpPr>
            <p:cNvPr id="1021992" name="Line 40"/>
            <p:cNvSpPr>
              <a:spLocks noChangeShapeType="1"/>
            </p:cNvSpPr>
            <p:nvPr/>
          </p:nvSpPr>
          <p:spPr bwMode="auto">
            <a:xfrm flipH="1" flipV="1">
              <a:off x="3858" y="1933"/>
              <a:ext cx="998" cy="0"/>
            </a:xfrm>
            <a:prstGeom prst="line">
              <a:avLst/>
            </a:prstGeom>
            <a:grpFill/>
            <a:ln w="28575">
              <a:solidFill>
                <a:srgbClr val="EC24B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93" name="Line 41"/>
            <p:cNvSpPr>
              <a:spLocks noChangeShapeType="1"/>
            </p:cNvSpPr>
            <p:nvPr/>
          </p:nvSpPr>
          <p:spPr bwMode="auto">
            <a:xfrm flipH="1" flipV="1">
              <a:off x="3879" y="3265"/>
              <a:ext cx="998" cy="0"/>
            </a:xfrm>
            <a:prstGeom prst="line">
              <a:avLst/>
            </a:prstGeom>
            <a:grpFill/>
            <a:ln w="28575">
              <a:solidFill>
                <a:srgbClr val="EC24B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4296508" y="133350"/>
            <a:ext cx="4533290" cy="604838"/>
            <a:chOff x="2579" y="84"/>
            <a:chExt cx="2856" cy="381"/>
          </a:xfrm>
        </p:grpSpPr>
        <p:sp>
          <p:nvSpPr>
            <p:cNvPr id="1021995" name="Rectangle 43"/>
            <p:cNvSpPr>
              <a:spLocks noChangeArrowheads="1"/>
            </p:cNvSpPr>
            <p:nvPr/>
          </p:nvSpPr>
          <p:spPr bwMode="auto">
            <a:xfrm>
              <a:off x="2579" y="269"/>
              <a:ext cx="687" cy="196"/>
            </a:xfrm>
            <a:prstGeom prst="rect">
              <a:avLst/>
            </a:prstGeom>
            <a:noFill/>
            <a:ln w="1270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1996" name="Line 44"/>
            <p:cNvSpPr>
              <a:spLocks noChangeShapeType="1"/>
            </p:cNvSpPr>
            <p:nvPr/>
          </p:nvSpPr>
          <p:spPr bwMode="auto">
            <a:xfrm flipV="1">
              <a:off x="3364" y="209"/>
              <a:ext cx="877" cy="119"/>
            </a:xfrm>
            <a:prstGeom prst="line">
              <a:avLst/>
            </a:prstGeom>
            <a:noFill/>
            <a:ln w="12700">
              <a:solidFill>
                <a:srgbClr val="FF00FF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1997" name="Text Box 45"/>
            <p:cNvSpPr txBox="1">
              <a:spLocks noChangeArrowheads="1"/>
            </p:cNvSpPr>
            <p:nvPr/>
          </p:nvSpPr>
          <p:spPr bwMode="auto">
            <a:xfrm>
              <a:off x="4222" y="84"/>
              <a:ext cx="1213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0" dirty="0">
                  <a:latin typeface="Times" pitchFamily="18" charset="0"/>
                </a:rPr>
                <a:t>Represented by pink </a:t>
              </a:r>
            </a:p>
            <a:p>
              <a:r>
                <a:rPr lang="en-GB" sz="1600" b="0" dirty="0">
                  <a:latin typeface="Times" pitchFamily="18" charset="0"/>
                </a:rPr>
                <a:t>lines below</a:t>
              </a: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5495192" y="976313"/>
            <a:ext cx="3477411" cy="584200"/>
            <a:chOff x="3334" y="615"/>
            <a:chExt cx="2190" cy="368"/>
          </a:xfrm>
        </p:grpSpPr>
        <p:sp>
          <p:nvSpPr>
            <p:cNvPr id="1021999" name="Line 47"/>
            <p:cNvSpPr>
              <a:spLocks noChangeShapeType="1"/>
            </p:cNvSpPr>
            <p:nvPr/>
          </p:nvSpPr>
          <p:spPr bwMode="auto">
            <a:xfrm>
              <a:off x="3334" y="618"/>
              <a:ext cx="907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2000" name="Text Box 48"/>
            <p:cNvSpPr txBox="1">
              <a:spLocks noChangeArrowheads="1"/>
            </p:cNvSpPr>
            <p:nvPr/>
          </p:nvSpPr>
          <p:spPr bwMode="auto">
            <a:xfrm>
              <a:off x="4226" y="615"/>
              <a:ext cx="1298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0" dirty="0" smtClean="0">
                  <a:latin typeface="Times" pitchFamily="18" charset="0"/>
                </a:rPr>
                <a:t>Retains </a:t>
              </a:r>
              <a:r>
                <a:rPr lang="en-GB" sz="1600" b="0" dirty="0">
                  <a:latin typeface="Times" pitchFamily="18" charset="0"/>
                </a:rPr>
                <a:t>weight </a:t>
              </a:r>
              <a:r>
                <a:rPr lang="en-GB" sz="1600" b="0" dirty="0" smtClean="0">
                  <a:latin typeface="Times" pitchFamily="18" charset="0"/>
                </a:rPr>
                <a:t>at</a:t>
              </a:r>
              <a:endParaRPr lang="en-GB" sz="1600" b="0" dirty="0">
                <a:latin typeface="Times" pitchFamily="18" charset="0"/>
              </a:endParaRPr>
            </a:p>
            <a:p>
              <a:r>
                <a:rPr lang="en-GB" sz="1600" b="0" dirty="0">
                  <a:latin typeface="Times" pitchFamily="18" charset="0"/>
                </a:rPr>
                <a:t>extremes of M-climate</a:t>
              </a:r>
            </a:p>
          </p:txBody>
        </p:sp>
      </p:grpSp>
      <p:sp>
        <p:nvSpPr>
          <p:cNvPr id="1022001" name="Text Box 49"/>
          <p:cNvSpPr txBox="1">
            <a:spLocks noChangeArrowheads="1"/>
          </p:cNvSpPr>
          <p:nvPr/>
        </p:nvSpPr>
        <p:spPr bwMode="auto">
          <a:xfrm>
            <a:off x="691662" y="3871914"/>
            <a:ext cx="1285929" cy="40011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0">
                <a:latin typeface="Arial" charset="0"/>
              </a:rPr>
              <a:t>(rank/n) =</a:t>
            </a:r>
          </a:p>
        </p:txBody>
      </p:sp>
      <p:sp>
        <p:nvSpPr>
          <p:cNvPr id="1022002" name="Freeform 50"/>
          <p:cNvSpPr>
            <a:spLocks/>
          </p:cNvSpPr>
          <p:nvPr/>
        </p:nvSpPr>
        <p:spPr bwMode="auto">
          <a:xfrm>
            <a:off x="1861039" y="4076701"/>
            <a:ext cx="436685" cy="1662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" y="46"/>
              </a:cxn>
              <a:cxn ang="0">
                <a:pos x="45" y="227"/>
              </a:cxn>
              <a:cxn ang="0">
                <a:pos x="45" y="681"/>
              </a:cxn>
              <a:cxn ang="0">
                <a:pos x="91" y="953"/>
              </a:cxn>
              <a:cxn ang="0">
                <a:pos x="182" y="1044"/>
              </a:cxn>
              <a:cxn ang="0">
                <a:pos x="260" y="973"/>
              </a:cxn>
              <a:cxn ang="0">
                <a:pos x="273" y="803"/>
              </a:cxn>
            </a:cxnLst>
            <a:rect l="0" t="0" r="r" b="b"/>
            <a:pathLst>
              <a:path w="275" h="1047">
                <a:moveTo>
                  <a:pt x="0" y="0"/>
                </a:moveTo>
                <a:cubicBezTo>
                  <a:pt x="19" y="4"/>
                  <a:pt x="38" y="8"/>
                  <a:pt x="45" y="46"/>
                </a:cubicBezTo>
                <a:cubicBezTo>
                  <a:pt x="52" y="84"/>
                  <a:pt x="45" y="121"/>
                  <a:pt x="45" y="227"/>
                </a:cubicBezTo>
                <a:cubicBezTo>
                  <a:pt x="45" y="333"/>
                  <a:pt x="37" y="560"/>
                  <a:pt x="45" y="681"/>
                </a:cubicBezTo>
                <a:cubicBezTo>
                  <a:pt x="53" y="802"/>
                  <a:pt x="68" y="892"/>
                  <a:pt x="91" y="953"/>
                </a:cubicBezTo>
                <a:cubicBezTo>
                  <a:pt x="114" y="1014"/>
                  <a:pt x="154" y="1041"/>
                  <a:pt x="182" y="1044"/>
                </a:cubicBezTo>
                <a:cubicBezTo>
                  <a:pt x="210" y="1047"/>
                  <a:pt x="245" y="1013"/>
                  <a:pt x="260" y="973"/>
                </a:cubicBezTo>
                <a:cubicBezTo>
                  <a:pt x="275" y="933"/>
                  <a:pt x="270" y="838"/>
                  <a:pt x="273" y="803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2003" name="Rectangle 51"/>
          <p:cNvSpPr>
            <a:spLocks noChangeArrowheads="1"/>
          </p:cNvSpPr>
          <p:nvPr/>
        </p:nvSpPr>
        <p:spPr bwMode="auto">
          <a:xfrm>
            <a:off x="2397369" y="2276475"/>
            <a:ext cx="400050" cy="3459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400" b="0">
              <a:latin typeface="Times" pitchFamily="18" charset="0"/>
            </a:endParaRPr>
          </a:p>
        </p:txBody>
      </p:sp>
      <p:sp>
        <p:nvSpPr>
          <p:cNvPr id="1022004" name="Text Box 52"/>
          <p:cNvSpPr txBox="1">
            <a:spLocks noChangeArrowheads="1"/>
          </p:cNvSpPr>
          <p:nvPr/>
        </p:nvSpPr>
        <p:spPr bwMode="auto">
          <a:xfrm>
            <a:off x="2438400" y="5464176"/>
            <a:ext cx="31290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Times" pitchFamily="18" charset="0"/>
              </a:rPr>
              <a:t>0</a:t>
            </a:r>
          </a:p>
        </p:txBody>
      </p:sp>
      <p:sp>
        <p:nvSpPr>
          <p:cNvPr id="1022005" name="Text Box 53"/>
          <p:cNvSpPr txBox="1">
            <a:spLocks noChangeArrowheads="1"/>
          </p:cNvSpPr>
          <p:nvPr/>
        </p:nvSpPr>
        <p:spPr bwMode="auto">
          <a:xfrm>
            <a:off x="2388577" y="3813176"/>
            <a:ext cx="50526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Times" pitchFamily="18" charset="0"/>
              </a:rPr>
              <a:t>0.5</a:t>
            </a:r>
          </a:p>
        </p:txBody>
      </p:sp>
      <p:sp>
        <p:nvSpPr>
          <p:cNvPr id="1022006" name="Text Box 54"/>
          <p:cNvSpPr txBox="1">
            <a:spLocks noChangeArrowheads="1"/>
          </p:cNvSpPr>
          <p:nvPr/>
        </p:nvSpPr>
        <p:spPr bwMode="auto">
          <a:xfrm>
            <a:off x="2538046" y="2168526"/>
            <a:ext cx="31290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Times" pitchFamily="18" charset="0"/>
              </a:rPr>
              <a:t>1</a:t>
            </a:r>
          </a:p>
        </p:txBody>
      </p:sp>
      <p:sp>
        <p:nvSpPr>
          <p:cNvPr id="1022007" name="Freeform 55"/>
          <p:cNvSpPr>
            <a:spLocks/>
          </p:cNvSpPr>
          <p:nvPr/>
        </p:nvSpPr>
        <p:spPr bwMode="auto">
          <a:xfrm>
            <a:off x="7006004" y="2371726"/>
            <a:ext cx="256442" cy="912813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575"/>
              </a:cxn>
              <a:cxn ang="0">
                <a:pos x="26" y="530"/>
              </a:cxn>
              <a:cxn ang="0">
                <a:pos x="41" y="486"/>
              </a:cxn>
              <a:cxn ang="0">
                <a:pos x="62" y="417"/>
              </a:cxn>
              <a:cxn ang="0">
                <a:pos x="110" y="357"/>
              </a:cxn>
              <a:cxn ang="0">
                <a:pos x="121" y="300"/>
              </a:cxn>
              <a:cxn ang="0">
                <a:pos x="134" y="251"/>
              </a:cxn>
              <a:cxn ang="0">
                <a:pos x="134" y="162"/>
              </a:cxn>
              <a:cxn ang="0">
                <a:pos x="149" y="96"/>
              </a:cxn>
              <a:cxn ang="0">
                <a:pos x="161" y="54"/>
              </a:cxn>
              <a:cxn ang="0">
                <a:pos x="158" y="3"/>
              </a:cxn>
              <a:cxn ang="0">
                <a:pos x="2" y="0"/>
              </a:cxn>
            </a:cxnLst>
            <a:rect l="0" t="0" r="r" b="b"/>
            <a:pathLst>
              <a:path w="161" h="575">
                <a:moveTo>
                  <a:pt x="2" y="0"/>
                </a:moveTo>
                <a:lnTo>
                  <a:pt x="0" y="575"/>
                </a:lnTo>
                <a:lnTo>
                  <a:pt x="26" y="530"/>
                </a:lnTo>
                <a:lnTo>
                  <a:pt x="41" y="486"/>
                </a:lnTo>
                <a:lnTo>
                  <a:pt x="62" y="417"/>
                </a:lnTo>
                <a:lnTo>
                  <a:pt x="110" y="357"/>
                </a:lnTo>
                <a:lnTo>
                  <a:pt x="121" y="300"/>
                </a:lnTo>
                <a:lnTo>
                  <a:pt x="134" y="251"/>
                </a:lnTo>
                <a:lnTo>
                  <a:pt x="134" y="162"/>
                </a:lnTo>
                <a:lnTo>
                  <a:pt x="149" y="96"/>
                </a:lnTo>
                <a:lnTo>
                  <a:pt x="161" y="54"/>
                </a:lnTo>
                <a:lnTo>
                  <a:pt x="158" y="3"/>
                </a:lnTo>
                <a:lnTo>
                  <a:pt x="2" y="0"/>
                </a:lnTo>
                <a:close/>
              </a:path>
            </a:pathLst>
          </a:custGeom>
          <a:solidFill>
            <a:srgbClr val="7C01B3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382466" y="1125538"/>
            <a:ext cx="6614746" cy="1511300"/>
            <a:chOff x="119" y="709"/>
            <a:chExt cx="4167" cy="952"/>
          </a:xfrm>
        </p:grpSpPr>
        <p:sp>
          <p:nvSpPr>
            <p:cNvPr id="1022009" name="Line 57"/>
            <p:cNvSpPr>
              <a:spLocks noChangeShapeType="1"/>
            </p:cNvSpPr>
            <p:nvPr/>
          </p:nvSpPr>
          <p:spPr bwMode="auto">
            <a:xfrm>
              <a:off x="1111" y="1207"/>
              <a:ext cx="3175" cy="454"/>
            </a:xfrm>
            <a:prstGeom prst="line">
              <a:avLst/>
            </a:prstGeom>
            <a:noFill/>
            <a:ln w="76200">
              <a:solidFill>
                <a:srgbClr val="7C01B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2010" name="Text Box 58"/>
            <p:cNvSpPr txBox="1">
              <a:spLocks noChangeArrowheads="1"/>
            </p:cNvSpPr>
            <p:nvPr/>
          </p:nvSpPr>
          <p:spPr bwMode="auto">
            <a:xfrm>
              <a:off x="119" y="709"/>
              <a:ext cx="1121" cy="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0" i="1">
                  <a:solidFill>
                    <a:srgbClr val="7C01B3"/>
                  </a:solidFill>
                  <a:latin typeface="Impact" pitchFamily="34" charset="0"/>
                </a:rPr>
                <a:t>EFI takes no direct </a:t>
              </a:r>
            </a:p>
            <a:p>
              <a:r>
                <a:rPr lang="en-GB" sz="1600" b="0" i="1">
                  <a:solidFill>
                    <a:srgbClr val="7C01B3"/>
                  </a:solidFill>
                  <a:latin typeface="Impact" pitchFamily="34" charset="0"/>
                </a:rPr>
                <a:t>account of any EPS </a:t>
              </a:r>
            </a:p>
            <a:p>
              <a:r>
                <a:rPr lang="en-GB" sz="1600" b="0" i="1">
                  <a:solidFill>
                    <a:srgbClr val="7C01B3"/>
                  </a:solidFill>
                  <a:latin typeface="Impact" pitchFamily="34" charset="0"/>
                </a:rPr>
                <a:t>members beyond </a:t>
              </a:r>
            </a:p>
            <a:p>
              <a:r>
                <a:rPr lang="en-GB" sz="1600" b="0" i="1">
                  <a:solidFill>
                    <a:srgbClr val="7C01B3"/>
                  </a:solidFill>
                  <a:latin typeface="Impact" pitchFamily="34" charset="0"/>
                </a:rPr>
                <a:t>M-climate max</a:t>
              </a:r>
            </a:p>
          </p:txBody>
        </p:sp>
      </p:grpSp>
      <p:sp>
        <p:nvSpPr>
          <p:cNvPr id="1022011" name="Text Box 59"/>
          <p:cNvSpPr txBox="1">
            <a:spLocks noChangeArrowheads="1"/>
          </p:cNvSpPr>
          <p:nvPr/>
        </p:nvSpPr>
        <p:spPr bwMode="auto">
          <a:xfrm>
            <a:off x="167054" y="5265738"/>
            <a:ext cx="1610458" cy="9890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/>
              <a:t>-1 </a:t>
            </a:r>
            <a:r>
              <a:rPr lang="en-GB" sz="1400">
                <a:sym typeface="Symbol" pitchFamily="18" charset="2"/>
              </a:rPr>
              <a:t></a:t>
            </a:r>
            <a:r>
              <a:rPr lang="en-GB" sz="1400"/>
              <a:t> </a:t>
            </a:r>
            <a:r>
              <a:rPr lang="en-GB" sz="1400">
                <a:cs typeface="Times New Roman" pitchFamily="18" charset="0"/>
              </a:rPr>
              <a:t>EFI </a:t>
            </a:r>
            <a:r>
              <a:rPr lang="en-GB" sz="1400">
                <a:sym typeface="Symbol" pitchFamily="18" charset="2"/>
              </a:rPr>
              <a:t> </a:t>
            </a:r>
            <a:r>
              <a:rPr lang="en-GB" sz="1400">
                <a:cs typeface="Times New Roman" pitchFamily="18" charset="0"/>
                <a:sym typeface="Symbol" pitchFamily="18" charset="2"/>
              </a:rPr>
              <a:t>1</a:t>
            </a:r>
          </a:p>
          <a:p>
            <a:endParaRPr lang="en-GB" sz="800">
              <a:cs typeface="Times New Roman" pitchFamily="18" charset="0"/>
              <a:sym typeface="Symbol" pitchFamily="18" charset="2"/>
            </a:endParaRPr>
          </a:p>
          <a:p>
            <a:r>
              <a:rPr lang="en-GB" sz="1400">
                <a:cs typeface="Times New Roman" pitchFamily="18" charset="0"/>
                <a:sym typeface="Symbol" pitchFamily="18" charset="2"/>
              </a:rPr>
              <a:t>*100% gives</a:t>
            </a:r>
          </a:p>
          <a:p>
            <a:endParaRPr lang="en-GB" sz="800">
              <a:cs typeface="Times New Roman" pitchFamily="18" charset="0"/>
              <a:sym typeface="Symbol" pitchFamily="18" charset="2"/>
            </a:endParaRPr>
          </a:p>
          <a:p>
            <a:r>
              <a:rPr lang="en-GB" sz="1300"/>
              <a:t>-100% </a:t>
            </a:r>
            <a:r>
              <a:rPr lang="en-GB" sz="1300">
                <a:sym typeface="Symbol" pitchFamily="18" charset="2"/>
              </a:rPr>
              <a:t> </a:t>
            </a:r>
            <a:r>
              <a:rPr lang="en-GB" sz="1300"/>
              <a:t>EFI </a:t>
            </a:r>
            <a:r>
              <a:rPr lang="en-GB" sz="1300">
                <a:sym typeface="Symbol" pitchFamily="18" charset="2"/>
              </a:rPr>
              <a:t></a:t>
            </a:r>
            <a:r>
              <a:rPr lang="en-GB" sz="1300"/>
              <a:t> </a:t>
            </a:r>
            <a:r>
              <a:rPr lang="en-GB" sz="1300">
                <a:sym typeface="Symbol" pitchFamily="18" charset="2"/>
              </a:rPr>
              <a:t>100%</a:t>
            </a:r>
          </a:p>
        </p:txBody>
      </p:sp>
      <p:sp>
        <p:nvSpPr>
          <p:cNvPr id="60" name="Footer Placeholder 5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1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1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2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968" grpId="0" animBg="1"/>
      <p:bldP spid="1022007" grpId="0" animBg="1"/>
      <p:bldP spid="10220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10" name="Picture 2" descr="indices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454" y="340145"/>
            <a:ext cx="7016262" cy="5972175"/>
          </a:xfrm>
          <a:prstGeom prst="rect">
            <a:avLst/>
          </a:prstGeom>
          <a:noFill/>
        </p:spPr>
      </p:pic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52046" y="1"/>
            <a:ext cx="8563708" cy="620713"/>
          </a:xfrm>
          <a:ln/>
        </p:spPr>
        <p:txBody>
          <a:bodyPr/>
          <a:lstStyle/>
          <a:p>
            <a:pPr algn="ctr"/>
            <a:r>
              <a:rPr lang="en-GB" dirty="0"/>
              <a:t>EFI </a:t>
            </a:r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913422" name="Text Box 14"/>
          <p:cNvSpPr txBox="1">
            <a:spLocks noChangeArrowheads="1"/>
          </p:cNvSpPr>
          <p:nvPr/>
        </p:nvSpPr>
        <p:spPr bwMode="auto">
          <a:xfrm>
            <a:off x="2762204" y="2553569"/>
            <a:ext cx="650631" cy="251795"/>
          </a:xfrm>
          <a:prstGeom prst="rect">
            <a:avLst/>
          </a:prstGeom>
          <a:solidFill>
            <a:schemeClr val="bg1"/>
          </a:solidFill>
          <a:ln w="50800">
            <a:noFill/>
            <a:miter lim="800000"/>
            <a:headEnd/>
            <a:tailEnd/>
          </a:ln>
          <a:effectLst/>
        </p:spPr>
        <p:txBody>
          <a:bodyPr lIns="0" tIns="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0">
                <a:latin typeface="Times New Roman" pitchFamily="18" charset="0"/>
              </a:rPr>
              <a:t>SPS</a:t>
            </a:r>
            <a:r>
              <a:rPr lang="en-GB" sz="1400" b="0" baseline="-30000">
                <a:latin typeface="Times New Roman" pitchFamily="18" charset="0"/>
              </a:rPr>
              <a:t>0.7 </a:t>
            </a:r>
            <a:r>
              <a:rPr lang="en-GB" sz="1400" b="0">
                <a:latin typeface="Times New Roman" pitchFamily="18" charset="0"/>
              </a:rPr>
              <a:t>=</a:t>
            </a:r>
          </a:p>
        </p:txBody>
      </p:sp>
      <p:sp>
        <p:nvSpPr>
          <p:cNvPr id="913431" name="Line 23"/>
          <p:cNvSpPr>
            <a:spLocks noChangeShapeType="1"/>
          </p:cNvSpPr>
          <p:nvPr/>
        </p:nvSpPr>
        <p:spPr bwMode="auto">
          <a:xfrm flipH="1">
            <a:off x="4661342" y="1269281"/>
            <a:ext cx="1329103" cy="3311525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13432" name="Line 24"/>
          <p:cNvSpPr>
            <a:spLocks noChangeShapeType="1"/>
          </p:cNvSpPr>
          <p:nvPr/>
        </p:nvSpPr>
        <p:spPr bwMode="auto">
          <a:xfrm flipH="1">
            <a:off x="6153104" y="1240706"/>
            <a:ext cx="131885" cy="314325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13434" name="Line 26"/>
          <p:cNvSpPr>
            <a:spLocks noChangeShapeType="1"/>
          </p:cNvSpPr>
          <p:nvPr/>
        </p:nvSpPr>
        <p:spPr bwMode="auto">
          <a:xfrm flipH="1">
            <a:off x="6496004" y="1240706"/>
            <a:ext cx="27842" cy="85725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13435" name="Line 27"/>
          <p:cNvSpPr>
            <a:spLocks noChangeShapeType="1"/>
          </p:cNvSpPr>
          <p:nvPr/>
        </p:nvSpPr>
        <p:spPr bwMode="auto">
          <a:xfrm flipH="1">
            <a:off x="3664881" y="5445993"/>
            <a:ext cx="65942" cy="215900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13436" name="Rectangle 28"/>
          <p:cNvSpPr>
            <a:spLocks noChangeArrowheads="1"/>
          </p:cNvSpPr>
          <p:nvPr/>
        </p:nvSpPr>
        <p:spPr bwMode="auto">
          <a:xfrm>
            <a:off x="2765800" y="1981380"/>
            <a:ext cx="864577" cy="358775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13437" name="Line 29"/>
          <p:cNvSpPr>
            <a:spLocks noChangeShapeType="1"/>
          </p:cNvSpPr>
          <p:nvPr/>
        </p:nvSpPr>
        <p:spPr bwMode="auto">
          <a:xfrm flipH="1">
            <a:off x="3930115" y="5230093"/>
            <a:ext cx="133350" cy="360362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13438" name="Line 30"/>
          <p:cNvSpPr>
            <a:spLocks noChangeShapeType="1"/>
          </p:cNvSpPr>
          <p:nvPr/>
        </p:nvSpPr>
        <p:spPr bwMode="auto">
          <a:xfrm flipH="1">
            <a:off x="4196815" y="5014193"/>
            <a:ext cx="159727" cy="431800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13439" name="Line 31"/>
          <p:cNvSpPr>
            <a:spLocks noChangeShapeType="1"/>
          </p:cNvSpPr>
          <p:nvPr/>
        </p:nvSpPr>
        <p:spPr bwMode="auto">
          <a:xfrm flipH="1">
            <a:off x="3399645" y="5517431"/>
            <a:ext cx="65943" cy="144463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96" name="Rectangle 20"/>
          <p:cNvSpPr>
            <a:spLocks noChangeArrowheads="1"/>
          </p:cNvSpPr>
          <p:nvPr/>
        </p:nvSpPr>
        <p:spPr bwMode="auto">
          <a:xfrm>
            <a:off x="2559553" y="5293233"/>
            <a:ext cx="864577" cy="354071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920578" name="Picture 2" descr="indices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150" y="358534"/>
            <a:ext cx="7933314" cy="5941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20579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1"/>
            <a:ext cx="8563708" cy="620713"/>
          </a:xfrm>
          <a:ln/>
        </p:spPr>
        <p:txBody>
          <a:bodyPr/>
          <a:lstStyle/>
          <a:p>
            <a:pPr algn="ctr"/>
            <a:r>
              <a:rPr lang="en-GB" dirty="0"/>
              <a:t>EFI </a:t>
            </a:r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920606" name="Line 30"/>
          <p:cNvSpPr>
            <a:spLocks noChangeShapeType="1"/>
          </p:cNvSpPr>
          <p:nvPr/>
        </p:nvSpPr>
        <p:spPr bwMode="auto">
          <a:xfrm flipH="1">
            <a:off x="6211696" y="4314056"/>
            <a:ext cx="524608" cy="1333248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0607" name="Line 31"/>
          <p:cNvSpPr>
            <a:spLocks noChangeShapeType="1"/>
          </p:cNvSpPr>
          <p:nvPr/>
        </p:nvSpPr>
        <p:spPr bwMode="auto">
          <a:xfrm flipH="1">
            <a:off x="6490118" y="5015929"/>
            <a:ext cx="259374" cy="631375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0608" name="Line 32"/>
          <p:cNvSpPr>
            <a:spLocks noChangeShapeType="1"/>
          </p:cNvSpPr>
          <p:nvPr/>
        </p:nvSpPr>
        <p:spPr bwMode="auto">
          <a:xfrm flipH="1">
            <a:off x="3365918" y="5504735"/>
            <a:ext cx="65943" cy="142569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0609" name="Line 33"/>
          <p:cNvSpPr>
            <a:spLocks noChangeShapeType="1"/>
          </p:cNvSpPr>
          <p:nvPr/>
        </p:nvSpPr>
        <p:spPr bwMode="auto">
          <a:xfrm flipH="1">
            <a:off x="3631154" y="5460869"/>
            <a:ext cx="79131" cy="186435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0610" name="Line 34"/>
          <p:cNvSpPr>
            <a:spLocks noChangeShapeType="1"/>
          </p:cNvSpPr>
          <p:nvPr/>
        </p:nvSpPr>
        <p:spPr bwMode="auto">
          <a:xfrm flipH="1">
            <a:off x="4752172" y="1351454"/>
            <a:ext cx="1742343" cy="4295850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0611" name="Line 35"/>
          <p:cNvSpPr>
            <a:spLocks noChangeShapeType="1"/>
          </p:cNvSpPr>
          <p:nvPr/>
        </p:nvSpPr>
        <p:spPr bwMode="auto">
          <a:xfrm flipH="1">
            <a:off x="4470818" y="2261309"/>
            <a:ext cx="1342569" cy="3385995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0612" name="Line 36"/>
          <p:cNvSpPr>
            <a:spLocks noChangeShapeType="1"/>
          </p:cNvSpPr>
          <p:nvPr/>
        </p:nvSpPr>
        <p:spPr bwMode="auto">
          <a:xfrm flipH="1">
            <a:off x="4189465" y="4788761"/>
            <a:ext cx="363415" cy="858543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0613" name="Line 37"/>
          <p:cNvSpPr>
            <a:spLocks noChangeShapeType="1"/>
          </p:cNvSpPr>
          <p:nvPr/>
        </p:nvSpPr>
        <p:spPr bwMode="auto">
          <a:xfrm flipH="1">
            <a:off x="3896388" y="5247799"/>
            <a:ext cx="164123" cy="399505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0614" name="Line 38"/>
          <p:cNvSpPr>
            <a:spLocks noChangeShapeType="1"/>
          </p:cNvSpPr>
          <p:nvPr/>
        </p:nvSpPr>
        <p:spPr bwMode="auto">
          <a:xfrm flipH="1">
            <a:off x="5043784" y="1478355"/>
            <a:ext cx="1692519" cy="4168949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0615" name="Line 39"/>
          <p:cNvSpPr>
            <a:spLocks noChangeShapeType="1"/>
          </p:cNvSpPr>
          <p:nvPr/>
        </p:nvSpPr>
        <p:spPr bwMode="auto">
          <a:xfrm flipH="1">
            <a:off x="5311950" y="2137930"/>
            <a:ext cx="1422889" cy="3509374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0616" name="Line 40"/>
          <p:cNvSpPr>
            <a:spLocks noChangeShapeType="1"/>
          </p:cNvSpPr>
          <p:nvPr/>
        </p:nvSpPr>
        <p:spPr bwMode="auto">
          <a:xfrm flipH="1">
            <a:off x="5619681" y="2940072"/>
            <a:ext cx="1087315" cy="2707232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20617" name="Line 41"/>
          <p:cNvSpPr>
            <a:spLocks noChangeShapeType="1"/>
          </p:cNvSpPr>
          <p:nvPr/>
        </p:nvSpPr>
        <p:spPr bwMode="auto">
          <a:xfrm flipH="1">
            <a:off x="5915688" y="3598080"/>
            <a:ext cx="832338" cy="2049224"/>
          </a:xfrm>
          <a:prstGeom prst="line">
            <a:avLst/>
          </a:prstGeom>
          <a:noFill/>
          <a:ln w="38100">
            <a:solidFill>
              <a:srgbClr val="EC24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761252" y="1"/>
            <a:ext cx="2230316" cy="1419225"/>
            <a:chOff x="4775" y="0"/>
            <a:chExt cx="1522" cy="894"/>
          </a:xfrm>
        </p:grpSpPr>
        <p:sp>
          <p:nvSpPr>
            <p:cNvPr id="920618" name="Line 42"/>
            <p:cNvSpPr>
              <a:spLocks noChangeShapeType="1"/>
            </p:cNvSpPr>
            <p:nvPr/>
          </p:nvSpPr>
          <p:spPr bwMode="auto">
            <a:xfrm>
              <a:off x="4775" y="672"/>
              <a:ext cx="0" cy="22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20619" name="Text Box 43"/>
            <p:cNvSpPr txBox="1">
              <a:spLocks noChangeArrowheads="1"/>
            </p:cNvSpPr>
            <p:nvPr/>
          </p:nvSpPr>
          <p:spPr bwMode="auto">
            <a:xfrm>
              <a:off x="5321" y="0"/>
              <a:ext cx="976" cy="75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1600" dirty="0"/>
                <a:t>Maximum of all 450 values in the M-Climate</a:t>
              </a:r>
              <a:r>
                <a:rPr lang="en-GB" dirty="0"/>
                <a:t> </a:t>
              </a:r>
            </a:p>
          </p:txBody>
        </p:sp>
        <p:sp>
          <p:nvSpPr>
            <p:cNvPr id="920620" name="Line 44"/>
            <p:cNvSpPr>
              <a:spLocks noChangeShapeType="1"/>
            </p:cNvSpPr>
            <p:nvPr/>
          </p:nvSpPr>
          <p:spPr bwMode="auto">
            <a:xfrm flipH="1">
              <a:off x="4837" y="336"/>
              <a:ext cx="478" cy="4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2765800" y="1990006"/>
            <a:ext cx="864577" cy="358775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13120"/>
            <a:ext cx="8113712" cy="708025"/>
          </a:xfrm>
        </p:spPr>
        <p:txBody>
          <a:bodyPr/>
          <a:lstStyle/>
          <a:p>
            <a:pPr algn="ctr"/>
            <a:r>
              <a:rPr lang="en-GB" dirty="0" smtClean="0"/>
              <a:t>3.4 Operational EFI (web) products</a:t>
            </a:r>
            <a:endParaRPr lang="en-GB" dirty="0"/>
          </a:p>
        </p:txBody>
      </p:sp>
      <p:pic>
        <p:nvPicPr>
          <p:cNvPr id="929795" name="Picture 3" descr="efi_panel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6134" y="1283486"/>
            <a:ext cx="7600996" cy="5002213"/>
          </a:xfrm>
          <a:prstGeom prst="rect">
            <a:avLst/>
          </a:prstGeom>
          <a:noFill/>
        </p:spPr>
      </p:pic>
      <p:sp>
        <p:nvSpPr>
          <p:cNvPr id="929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40767" y="813164"/>
            <a:ext cx="6116495" cy="1119158"/>
          </a:xfrm>
          <a:solidFill>
            <a:schemeClr val="bg1">
              <a:lumMod val="85000"/>
            </a:schemeClr>
          </a:solidFill>
          <a:ln/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1600" dirty="0" smtClean="0"/>
              <a:t>Refer to either an </a:t>
            </a:r>
            <a:r>
              <a:rPr lang="en-GB" sz="1600" dirty="0" smtClean="0">
                <a:solidFill>
                  <a:srgbClr val="FF0000"/>
                </a:solidFill>
              </a:rPr>
              <a:t>accumulated value</a:t>
            </a:r>
            <a:r>
              <a:rPr lang="en-GB" sz="1600" dirty="0" smtClean="0"/>
              <a:t> (e.g. precipitation), a </a:t>
            </a:r>
            <a:r>
              <a:rPr lang="en-GB" sz="1600" dirty="0" smtClean="0">
                <a:solidFill>
                  <a:srgbClr val="FF0000"/>
                </a:solidFill>
              </a:rPr>
              <a:t>mean</a:t>
            </a:r>
            <a:r>
              <a:rPr lang="en-GB" sz="1600" dirty="0" smtClean="0"/>
              <a:t> over a period (e.g. temperature or mean wind) or an </a:t>
            </a:r>
            <a:r>
              <a:rPr lang="en-GB" sz="1600" dirty="0" err="1" smtClean="0">
                <a:solidFill>
                  <a:srgbClr val="FF0000"/>
                </a:solidFill>
              </a:rPr>
              <a:t>extremum</a:t>
            </a:r>
            <a:r>
              <a:rPr lang="en-GB" sz="1600" dirty="0" smtClean="0"/>
              <a:t> (maximum or minimum) over that period (e.g. diagnosed wind gust).</a:t>
            </a:r>
            <a:endParaRPr lang="en-GB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1015" y="129307"/>
            <a:ext cx="8563708" cy="647700"/>
          </a:xfrm>
        </p:spPr>
        <p:txBody>
          <a:bodyPr/>
          <a:lstStyle/>
          <a:p>
            <a:r>
              <a:rPr lang="en-GB" dirty="0" smtClean="0"/>
              <a:t>Additional EFI-related products</a:t>
            </a:r>
            <a:endParaRPr lang="en-GB" dirty="0"/>
          </a:p>
        </p:txBody>
      </p:sp>
      <p:sp>
        <p:nvSpPr>
          <p:cNvPr id="104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801" y="916047"/>
            <a:ext cx="8581292" cy="5346730"/>
          </a:xfrm>
        </p:spPr>
        <p:txBody>
          <a:bodyPr/>
          <a:lstStyle/>
          <a:p>
            <a:pPr marL="0" indent="0">
              <a:lnSpc>
                <a:spcPts val="2200"/>
              </a:lnSpc>
              <a:spcAft>
                <a:spcPts val="1200"/>
              </a:spcAft>
              <a:buFont typeface="Wingdings" pitchFamily="2" charset="2"/>
              <a:buNone/>
            </a:pPr>
            <a:r>
              <a:rPr lang="en-GB" sz="1800" dirty="0" smtClean="0"/>
              <a:t>As well as simple EFI map plots, we also provide other related ways of analysing EPS output, in order to:</a:t>
            </a:r>
          </a:p>
          <a:p>
            <a:pPr marL="0" indent="0">
              <a:lnSpc>
                <a:spcPts val="2200"/>
              </a:lnSpc>
              <a:spcAft>
                <a:spcPts val="1200"/>
              </a:spcAft>
              <a:buFont typeface="Wingdings" pitchFamily="2" charset="2"/>
              <a:buNone/>
            </a:pPr>
            <a:endParaRPr lang="en-GB" sz="1800" dirty="0"/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GB" sz="1800" dirty="0"/>
              <a:t>Make greater use of the M-Climate</a:t>
            </a:r>
          </a:p>
          <a:p>
            <a:pPr lvl="1">
              <a:lnSpc>
                <a:spcPts val="2200"/>
              </a:lnSpc>
              <a:spcAft>
                <a:spcPts val="1200"/>
              </a:spcAft>
            </a:pPr>
            <a:r>
              <a:rPr lang="en-GB" sz="1800" dirty="0" smtClean="0"/>
              <a:t>Allowing </a:t>
            </a:r>
            <a:r>
              <a:rPr lang="en-GB" sz="1800" dirty="0"/>
              <a:t>user to visualise this </a:t>
            </a:r>
            <a:r>
              <a:rPr lang="en-GB" sz="1800" dirty="0" smtClean="0"/>
              <a:t>in </a:t>
            </a:r>
            <a:r>
              <a:rPr lang="en-GB" sz="1800" dirty="0"/>
              <a:t>different formats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GB" sz="1800" dirty="0"/>
              <a:t>Address the problem of EPS forecasts lying beyond the M-Climate</a:t>
            </a:r>
          </a:p>
          <a:p>
            <a:pPr lvl="1">
              <a:lnSpc>
                <a:spcPts val="2200"/>
              </a:lnSpc>
              <a:spcAft>
                <a:spcPts val="1200"/>
              </a:spcAft>
            </a:pPr>
            <a:r>
              <a:rPr lang="en-GB" sz="1800" dirty="0"/>
              <a:t>Directly compare the CDFs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GB" sz="1800" dirty="0"/>
              <a:t>Provide facility to inter-compare the handling by </a:t>
            </a:r>
            <a:r>
              <a:rPr lang="en-GB" sz="1800" dirty="0" smtClean="0"/>
              <a:t>recent sets of EPS runs</a:t>
            </a:r>
            <a:endParaRPr lang="en-GB" sz="1800" dirty="0"/>
          </a:p>
          <a:p>
            <a:pPr lvl="1">
              <a:lnSpc>
                <a:spcPts val="2200"/>
              </a:lnSpc>
              <a:spcAft>
                <a:spcPts val="1200"/>
              </a:spcAft>
            </a:pPr>
            <a:r>
              <a:rPr lang="en-GB" sz="1800" dirty="0"/>
              <a:t>Site specific, with clickable-map user </a:t>
            </a:r>
            <a:r>
              <a:rPr lang="en-GB" sz="1800" dirty="0" smtClean="0"/>
              <a:t>interface</a:t>
            </a:r>
          </a:p>
          <a:p>
            <a:pPr lvl="1">
              <a:lnSpc>
                <a:spcPts val="2200"/>
              </a:lnSpc>
              <a:spcAft>
                <a:spcPts val="1200"/>
              </a:spcAft>
            </a:pPr>
            <a:endParaRPr lang="en-GB" sz="1800" dirty="0" smtClean="0"/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GB" sz="1800" dirty="0" smtClean="0"/>
              <a:t>The basis for each of the above is a composite ‘</a:t>
            </a:r>
            <a:r>
              <a:rPr lang="en-GB" sz="1800" dirty="0" smtClean="0">
                <a:solidFill>
                  <a:srgbClr val="FF0000"/>
                </a:solidFill>
              </a:rPr>
              <a:t>Anomalous Weather Chart</a:t>
            </a:r>
            <a:r>
              <a:rPr lang="en-GB" sz="1800" dirty="0" smtClean="0"/>
              <a:t>’. This allows the user to see, at a glance, regions in the world that are susceptible to anomalous weather on a given day…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88913"/>
            <a:ext cx="8839200" cy="792162"/>
          </a:xfrm>
        </p:spPr>
        <p:txBody>
          <a:bodyPr/>
          <a:lstStyle/>
          <a:p>
            <a:r>
              <a:rPr lang="en-GB" dirty="0" smtClean="0"/>
              <a:t>So </a:t>
            </a:r>
            <a:r>
              <a:rPr lang="en-GB" dirty="0" smtClean="0"/>
              <a:t>w</a:t>
            </a:r>
            <a:r>
              <a:rPr lang="en-GB" dirty="0" smtClean="0"/>
              <a:t>hy </a:t>
            </a:r>
            <a:r>
              <a:rPr lang="en-GB" dirty="0" smtClean="0"/>
              <a:t>is this difficult ?   </a:t>
            </a:r>
            <a:r>
              <a:rPr lang="en-GB" sz="2400" dirty="0" smtClean="0"/>
              <a:t>- </a:t>
            </a:r>
            <a:r>
              <a:rPr lang="en-GB" sz="2000" dirty="0" smtClean="0"/>
              <a:t>Tropics </a:t>
            </a:r>
            <a:r>
              <a:rPr lang="en-GB" sz="2000" dirty="0" err="1" smtClean="0"/>
              <a:t>vs</a:t>
            </a:r>
            <a:r>
              <a:rPr lang="en-GB" sz="2000" dirty="0" smtClean="0"/>
              <a:t> Extra-tropics</a:t>
            </a:r>
          </a:p>
        </p:txBody>
      </p:sp>
      <p:pic>
        <p:nvPicPr>
          <p:cNvPr id="16388" name="Picture 3" descr="Globe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25538"/>
            <a:ext cx="8891588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4213" y="1539875"/>
            <a:ext cx="3082925" cy="3654425"/>
            <a:chOff x="431" y="1305"/>
            <a:chExt cx="1942" cy="2302"/>
          </a:xfrm>
        </p:grpSpPr>
        <p:sp>
          <p:nvSpPr>
            <p:cNvPr id="16400" name="Text Box 5"/>
            <p:cNvSpPr txBox="1">
              <a:spLocks noChangeArrowheads="1"/>
            </p:cNvSpPr>
            <p:nvPr/>
          </p:nvSpPr>
          <p:spPr bwMode="auto">
            <a:xfrm>
              <a:off x="431" y="2198"/>
              <a:ext cx="1083" cy="4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4" tIns="45717" rIns="91434" bIns="45717">
              <a:spAutoFit/>
            </a:bodyPr>
            <a:lstStyle/>
            <a:p>
              <a:pPr eaLnBrk="1" hangingPunct="1"/>
              <a:r>
                <a:rPr lang="en-GB" sz="4400" b="1">
                  <a:latin typeface="Arial" charset="0"/>
                </a:rPr>
                <a:t>EASY</a:t>
              </a:r>
            </a:p>
          </p:txBody>
        </p:sp>
        <p:sp>
          <p:nvSpPr>
            <p:cNvPr id="16401" name="Text Box 6"/>
            <p:cNvSpPr txBox="1">
              <a:spLocks noChangeArrowheads="1"/>
            </p:cNvSpPr>
            <p:nvPr/>
          </p:nvSpPr>
          <p:spPr bwMode="auto">
            <a:xfrm>
              <a:off x="431" y="1305"/>
              <a:ext cx="1942" cy="4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4" tIns="45717" rIns="91434" bIns="45717">
              <a:spAutoFit/>
            </a:bodyPr>
            <a:lstStyle/>
            <a:p>
              <a:pPr eaLnBrk="1" hangingPunct="1"/>
              <a:r>
                <a:rPr lang="en-GB" sz="4400" b="1">
                  <a:latin typeface="Arial" charset="0"/>
                </a:rPr>
                <a:t>DIFFICULT</a:t>
              </a:r>
            </a:p>
          </p:txBody>
        </p:sp>
        <p:sp>
          <p:nvSpPr>
            <p:cNvPr id="16402" name="Text Box 7"/>
            <p:cNvSpPr txBox="1">
              <a:spLocks noChangeArrowheads="1"/>
            </p:cNvSpPr>
            <p:nvPr/>
          </p:nvSpPr>
          <p:spPr bwMode="auto">
            <a:xfrm>
              <a:off x="431" y="3119"/>
              <a:ext cx="1942" cy="4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4" tIns="45717" rIns="91434" bIns="45717">
              <a:spAutoFit/>
            </a:bodyPr>
            <a:lstStyle/>
            <a:p>
              <a:pPr eaLnBrk="1" hangingPunct="1"/>
              <a:r>
                <a:rPr lang="en-GB" sz="4400" b="1">
                  <a:latin typeface="Arial" charset="0"/>
                </a:rPr>
                <a:t>DIFFICULT</a:t>
              </a:r>
            </a:p>
          </p:txBody>
        </p:sp>
      </p:grpSp>
      <p:sp>
        <p:nvSpPr>
          <p:cNvPr id="16390" name="Line 8"/>
          <p:cNvSpPr>
            <a:spLocks noChangeShapeType="1"/>
          </p:cNvSpPr>
          <p:nvPr/>
        </p:nvSpPr>
        <p:spPr bwMode="auto">
          <a:xfrm>
            <a:off x="468313" y="2547938"/>
            <a:ext cx="8207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1" name="Line 9"/>
          <p:cNvSpPr>
            <a:spLocks noChangeShapeType="1"/>
          </p:cNvSpPr>
          <p:nvPr/>
        </p:nvSpPr>
        <p:spPr bwMode="auto">
          <a:xfrm>
            <a:off x="468313" y="4130675"/>
            <a:ext cx="8207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339975" y="3328988"/>
            <a:ext cx="5324475" cy="1585912"/>
            <a:chOff x="1474" y="2432"/>
            <a:chExt cx="3354" cy="999"/>
          </a:xfrm>
        </p:grpSpPr>
        <p:sp>
          <p:nvSpPr>
            <p:cNvPr id="16398" name="Text Box 11"/>
            <p:cNvSpPr txBox="1">
              <a:spLocks noChangeArrowheads="1"/>
            </p:cNvSpPr>
            <p:nvPr/>
          </p:nvSpPr>
          <p:spPr bwMode="auto">
            <a:xfrm>
              <a:off x="3288" y="2484"/>
              <a:ext cx="1540" cy="9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34" tIns="45717" rIns="91434" bIns="45717">
              <a:spAutoFit/>
            </a:bodyPr>
            <a:lstStyle/>
            <a:p>
              <a:pPr eaLnBrk="1" hangingPunct="1"/>
              <a:r>
                <a:rPr lang="en-GB" sz="1800">
                  <a:solidFill>
                    <a:srgbClr val="990099"/>
                  </a:solidFill>
                  <a:latin typeface="Arial" charset="0"/>
                </a:rPr>
                <a:t>-Symmetrical</a:t>
              </a:r>
            </a:p>
            <a:p>
              <a:pPr eaLnBrk="1" hangingPunct="1"/>
              <a:r>
                <a:rPr lang="en-GB" sz="1800">
                  <a:solidFill>
                    <a:srgbClr val="990099"/>
                  </a:solidFill>
                  <a:latin typeface="Arial" charset="0"/>
                </a:rPr>
                <a:t>-Uniform structure</a:t>
              </a:r>
            </a:p>
            <a:p>
              <a:pPr eaLnBrk="1" hangingPunct="1"/>
              <a:r>
                <a:rPr lang="en-GB" sz="1800">
                  <a:solidFill>
                    <a:srgbClr val="990099"/>
                  </a:solidFill>
                  <a:latin typeface="Arial" charset="0"/>
                </a:rPr>
                <a:t>-Clearcut</a:t>
              </a:r>
            </a:p>
            <a:p>
              <a:pPr eaLnBrk="1" hangingPunct="1"/>
              <a:r>
                <a:rPr lang="en-GB" sz="1800">
                  <a:solidFill>
                    <a:srgbClr val="9999FF"/>
                  </a:solidFill>
                  <a:latin typeface="Arial" charset="0"/>
                </a:rPr>
                <a:t>-Slow-moving</a:t>
              </a:r>
            </a:p>
            <a:p>
              <a:pPr eaLnBrk="1" hangingPunct="1"/>
              <a:r>
                <a:rPr lang="en-GB" sz="1800">
                  <a:solidFill>
                    <a:srgbClr val="9999FF"/>
                  </a:solidFill>
                  <a:latin typeface="Arial" charset="0"/>
                </a:rPr>
                <a:t>-Cyclones are rare</a:t>
              </a:r>
            </a:p>
          </p:txBody>
        </p:sp>
        <p:sp>
          <p:nvSpPr>
            <p:cNvPr id="16399" name="Line 12"/>
            <p:cNvSpPr>
              <a:spLocks noChangeShapeType="1"/>
            </p:cNvSpPr>
            <p:nvPr/>
          </p:nvSpPr>
          <p:spPr bwMode="auto">
            <a:xfrm>
              <a:off x="1474" y="2432"/>
              <a:ext cx="1860" cy="505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708400" y="1682750"/>
            <a:ext cx="4895850" cy="3373438"/>
            <a:chOff x="2336" y="1395"/>
            <a:chExt cx="3084" cy="2125"/>
          </a:xfrm>
        </p:grpSpPr>
        <p:sp>
          <p:nvSpPr>
            <p:cNvPr id="16395" name="Text Box 14"/>
            <p:cNvSpPr txBox="1">
              <a:spLocks noChangeArrowheads="1"/>
            </p:cNvSpPr>
            <p:nvPr/>
          </p:nvSpPr>
          <p:spPr bwMode="auto">
            <a:xfrm>
              <a:off x="3424" y="1395"/>
              <a:ext cx="1996" cy="9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34" tIns="45717" rIns="91434" bIns="45717">
              <a:spAutoFit/>
            </a:bodyPr>
            <a:lstStyle/>
            <a:p>
              <a:pPr eaLnBrk="1" hangingPunct="1"/>
              <a:r>
                <a:rPr lang="en-GB" sz="1800">
                  <a:solidFill>
                    <a:srgbClr val="990099"/>
                  </a:solidFill>
                  <a:latin typeface="Arial" charset="0"/>
                </a:rPr>
                <a:t>-Mostly asymmetrical</a:t>
              </a:r>
            </a:p>
            <a:p>
              <a:pPr eaLnBrk="1" hangingPunct="1"/>
              <a:r>
                <a:rPr lang="en-GB" sz="1800">
                  <a:solidFill>
                    <a:srgbClr val="990099"/>
                  </a:solidFill>
                  <a:latin typeface="Arial" charset="0"/>
                </a:rPr>
                <a:t>-Wide range of types</a:t>
              </a:r>
            </a:p>
            <a:p>
              <a:pPr eaLnBrk="1" hangingPunct="1"/>
              <a:r>
                <a:rPr lang="en-GB" sz="1800">
                  <a:solidFill>
                    <a:srgbClr val="990099"/>
                  </a:solidFill>
                  <a:latin typeface="Arial" charset="0"/>
                </a:rPr>
                <a:t>-Much harder to identify</a:t>
              </a:r>
            </a:p>
            <a:p>
              <a:pPr eaLnBrk="1" hangingPunct="1"/>
              <a:r>
                <a:rPr lang="en-GB" sz="1800">
                  <a:solidFill>
                    <a:srgbClr val="9999FF"/>
                  </a:solidFill>
                  <a:latin typeface="Arial" charset="0"/>
                </a:rPr>
                <a:t>-Track velocity varies greatly</a:t>
              </a:r>
            </a:p>
            <a:p>
              <a:pPr eaLnBrk="1" hangingPunct="1"/>
              <a:r>
                <a:rPr lang="en-GB" sz="1800">
                  <a:solidFill>
                    <a:srgbClr val="9999FF"/>
                  </a:solidFill>
                  <a:latin typeface="Arial" charset="0"/>
                </a:rPr>
                <a:t>-Cyclones are common</a:t>
              </a:r>
            </a:p>
          </p:txBody>
        </p:sp>
        <p:sp>
          <p:nvSpPr>
            <p:cNvPr id="16396" name="Line 15"/>
            <p:cNvSpPr>
              <a:spLocks noChangeShapeType="1"/>
            </p:cNvSpPr>
            <p:nvPr/>
          </p:nvSpPr>
          <p:spPr bwMode="auto">
            <a:xfrm>
              <a:off x="2336" y="1570"/>
              <a:ext cx="1134" cy="324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7" name="Freeform 16"/>
            <p:cNvSpPr>
              <a:spLocks/>
            </p:cNvSpPr>
            <p:nvPr/>
          </p:nvSpPr>
          <p:spPr bwMode="auto">
            <a:xfrm>
              <a:off x="2344" y="2272"/>
              <a:ext cx="2840" cy="1248"/>
            </a:xfrm>
            <a:custGeom>
              <a:avLst/>
              <a:gdLst>
                <a:gd name="T0" fmla="*/ 0 w 2840"/>
                <a:gd name="T1" fmla="*/ 1248 h 1248"/>
                <a:gd name="T2" fmla="*/ 2833 w 2840"/>
                <a:gd name="T3" fmla="*/ 1248 h 1248"/>
                <a:gd name="T4" fmla="*/ 2840 w 2840"/>
                <a:gd name="T5" fmla="*/ 0 h 1248"/>
                <a:gd name="T6" fmla="*/ 0 60000 65536"/>
                <a:gd name="T7" fmla="*/ 0 60000 65536"/>
                <a:gd name="T8" fmla="*/ 0 60000 65536"/>
                <a:gd name="T9" fmla="*/ 0 w 2840"/>
                <a:gd name="T10" fmla="*/ 0 h 1248"/>
                <a:gd name="T11" fmla="*/ 2840 w 2840"/>
                <a:gd name="T12" fmla="*/ 1248 h 12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0" h="1248">
                  <a:moveTo>
                    <a:pt x="0" y="1248"/>
                  </a:moveTo>
                  <a:lnTo>
                    <a:pt x="2833" y="1248"/>
                  </a:lnTo>
                  <a:lnTo>
                    <a:pt x="2840" y="0"/>
                  </a:lnTo>
                </a:path>
              </a:pathLst>
            </a:custGeom>
            <a:noFill/>
            <a:ln w="127000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394" name="Text Box 17"/>
          <p:cNvSpPr txBox="1">
            <a:spLocks noChangeArrowheads="1"/>
          </p:cNvSpPr>
          <p:nvPr/>
        </p:nvSpPr>
        <p:spPr bwMode="auto">
          <a:xfrm>
            <a:off x="1835150" y="5776913"/>
            <a:ext cx="7053263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1" hangingPunct="1"/>
            <a:r>
              <a:rPr lang="en-GB" sz="1400" b="1" i="1">
                <a:solidFill>
                  <a:srgbClr val="990099"/>
                </a:solidFill>
                <a:latin typeface="Arial" charset="0"/>
              </a:rPr>
              <a:t>Affects Feature Identification		</a:t>
            </a:r>
            <a:r>
              <a:rPr lang="en-GB" sz="1400" b="1" i="1">
                <a:solidFill>
                  <a:srgbClr val="9999FF"/>
                </a:solidFill>
                <a:latin typeface="Arial" charset="0"/>
              </a:rPr>
              <a:t>Affects Feature Trajectory Calculation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156" name="Picture 12" descr="Clickable_WebPage_Snapsho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0215" y="788994"/>
            <a:ext cx="6254262" cy="50637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30147" name="Text Box 3"/>
          <p:cNvSpPr txBox="1">
            <a:spLocks noChangeArrowheads="1"/>
          </p:cNvSpPr>
          <p:nvPr/>
        </p:nvSpPr>
        <p:spPr bwMode="auto">
          <a:xfrm>
            <a:off x="52754" y="125414"/>
            <a:ext cx="9029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 Black" pitchFamily="34" charset="0"/>
              </a:rPr>
              <a:t>The ‘Anomalous Weather’ chart</a:t>
            </a:r>
            <a:endParaRPr lang="en-GB" sz="2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030148" name="Text Box 4"/>
          <p:cNvSpPr txBox="1">
            <a:spLocks noChangeArrowheads="1"/>
          </p:cNvSpPr>
          <p:nvPr/>
        </p:nvSpPr>
        <p:spPr bwMode="auto">
          <a:xfrm>
            <a:off x="6977474" y="877889"/>
            <a:ext cx="2102826" cy="36871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40000"/>
              </a:spcBef>
              <a:buSzPct val="150000"/>
              <a:buFont typeface="Wingdings" pitchFamily="2" charset="2"/>
              <a:buChar char="§"/>
            </a:pPr>
            <a:r>
              <a:rPr lang="en-GB" sz="1600" dirty="0" smtClean="0">
                <a:latin typeface="+mn-lt"/>
              </a:rPr>
              <a:t> EPS </a:t>
            </a:r>
            <a:r>
              <a:rPr lang="en-GB" sz="1600" dirty="0">
                <a:latin typeface="+mn-lt"/>
              </a:rPr>
              <a:t>grid </a:t>
            </a:r>
            <a:r>
              <a:rPr lang="en-GB" sz="1600" dirty="0" smtClean="0">
                <a:latin typeface="+mn-lt"/>
              </a:rPr>
              <a:t>point data </a:t>
            </a:r>
            <a:r>
              <a:rPr lang="en-GB" sz="1600" dirty="0">
                <a:latin typeface="+mn-lt"/>
              </a:rPr>
              <a:t>are accessible by </a:t>
            </a:r>
            <a:r>
              <a:rPr lang="en-GB" sz="1600" dirty="0" smtClean="0">
                <a:latin typeface="+mn-lt"/>
              </a:rPr>
              <a:t>clicking</a:t>
            </a:r>
            <a:endParaRPr lang="en-GB" sz="1600" dirty="0">
              <a:latin typeface="+mn-lt"/>
            </a:endParaRPr>
          </a:p>
          <a:p>
            <a:pPr algn="l">
              <a:spcBef>
                <a:spcPct val="40000"/>
              </a:spcBef>
              <a:buSzPct val="150000"/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 Different displays are </a:t>
            </a:r>
            <a:r>
              <a:rPr lang="en-GB" sz="1600" dirty="0" smtClean="0">
                <a:latin typeface="+mn-lt"/>
              </a:rPr>
              <a:t>possible, e.g.</a:t>
            </a:r>
            <a:endParaRPr lang="en-GB" sz="1600" dirty="0">
              <a:latin typeface="+mn-lt"/>
            </a:endParaRPr>
          </a:p>
          <a:p>
            <a:pPr algn="l">
              <a:spcBef>
                <a:spcPct val="40000"/>
              </a:spcBef>
              <a:buSzPct val="150000"/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 </a:t>
            </a:r>
            <a:r>
              <a:rPr lang="en-GB" sz="1600" dirty="0" smtClean="0">
                <a:latin typeface="+mn-lt"/>
              </a:rPr>
              <a:t>Standard </a:t>
            </a:r>
            <a:r>
              <a:rPr lang="en-GB" sz="1600" dirty="0" err="1" smtClean="0">
                <a:latin typeface="+mn-lt"/>
              </a:rPr>
              <a:t>EPSgrams</a:t>
            </a:r>
            <a:endParaRPr lang="en-GB" sz="1600" dirty="0">
              <a:latin typeface="+mn-lt"/>
            </a:endParaRPr>
          </a:p>
          <a:p>
            <a:pPr algn="l">
              <a:spcBef>
                <a:spcPct val="40000"/>
              </a:spcBef>
              <a:buSzPct val="150000"/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EPSgram</a:t>
            </a:r>
            <a:r>
              <a:rPr lang="en-GB" sz="1600" dirty="0">
                <a:latin typeface="+mn-lt"/>
              </a:rPr>
              <a:t> versions with the model climate information</a:t>
            </a:r>
          </a:p>
          <a:p>
            <a:pPr algn="l">
              <a:spcBef>
                <a:spcPct val="40000"/>
              </a:spcBef>
              <a:buSzPct val="150000"/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 EPS and climate CDF curves with EFI </a:t>
            </a:r>
            <a:r>
              <a:rPr lang="en-GB" sz="1600" dirty="0" smtClean="0">
                <a:latin typeface="+mn-lt"/>
              </a:rPr>
              <a:t>information…</a:t>
            </a:r>
            <a:endParaRPr lang="en-GB" sz="1600" dirty="0">
              <a:latin typeface="+mn-lt"/>
            </a:endParaRPr>
          </a:p>
        </p:txBody>
      </p:sp>
      <p:sp>
        <p:nvSpPr>
          <p:cNvPr id="1030153" name="Line 9"/>
          <p:cNvSpPr>
            <a:spLocks noChangeShapeType="1"/>
          </p:cNvSpPr>
          <p:nvPr/>
        </p:nvSpPr>
        <p:spPr bwMode="auto">
          <a:xfrm>
            <a:off x="123235" y="2252417"/>
            <a:ext cx="28868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0154" name="Line 10"/>
          <p:cNvSpPr>
            <a:spLocks noChangeShapeType="1"/>
          </p:cNvSpPr>
          <p:nvPr/>
        </p:nvSpPr>
        <p:spPr bwMode="auto">
          <a:xfrm>
            <a:off x="123235" y="2826022"/>
            <a:ext cx="28868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0155" name="Line 11"/>
          <p:cNvSpPr>
            <a:spLocks noChangeShapeType="1"/>
          </p:cNvSpPr>
          <p:nvPr/>
        </p:nvSpPr>
        <p:spPr bwMode="auto">
          <a:xfrm>
            <a:off x="130561" y="4115590"/>
            <a:ext cx="288681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11"/>
          <p:cNvGrpSpPr/>
          <p:nvPr/>
        </p:nvGrpSpPr>
        <p:grpSpPr>
          <a:xfrm>
            <a:off x="1687714" y="3780243"/>
            <a:ext cx="2430023" cy="1529197"/>
            <a:chOff x="1905990" y="4116657"/>
            <a:chExt cx="2632525" cy="1529197"/>
          </a:xfrm>
        </p:grpSpPr>
        <p:sp>
          <p:nvSpPr>
            <p:cNvPr id="1030150" name="Oval 6"/>
            <p:cNvSpPr>
              <a:spLocks noChangeArrowheads="1"/>
            </p:cNvSpPr>
            <p:nvPr/>
          </p:nvSpPr>
          <p:spPr bwMode="auto">
            <a:xfrm>
              <a:off x="4376470" y="4116657"/>
              <a:ext cx="162045" cy="162045"/>
            </a:xfrm>
            <a:prstGeom prst="ellipse">
              <a:avLst/>
            </a:prstGeom>
            <a:solidFill>
              <a:srgbClr val="CC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0152" name="Text Box 8"/>
            <p:cNvSpPr txBox="1">
              <a:spLocks noChangeArrowheads="1"/>
            </p:cNvSpPr>
            <p:nvPr/>
          </p:nvSpPr>
          <p:spPr bwMode="auto">
            <a:xfrm>
              <a:off x="1905990" y="4814857"/>
              <a:ext cx="1495548" cy="830997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/>
                <a:t>Click</a:t>
              </a:r>
            </a:p>
            <a:p>
              <a:r>
                <a:rPr lang="en-GB" dirty="0"/>
                <a:t>anywhere</a:t>
              </a:r>
            </a:p>
          </p:txBody>
        </p:sp>
        <p:sp>
          <p:nvSpPr>
            <p:cNvPr id="1030151" name="Line 7"/>
            <p:cNvSpPr>
              <a:spLocks noChangeShapeType="1"/>
            </p:cNvSpPr>
            <p:nvPr/>
          </p:nvSpPr>
          <p:spPr bwMode="auto">
            <a:xfrm flipV="1">
              <a:off x="2913034" y="4287328"/>
              <a:ext cx="1417426" cy="74031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19"/>
          <p:cNvGrpSpPr/>
          <p:nvPr/>
        </p:nvGrpSpPr>
        <p:grpSpPr>
          <a:xfrm>
            <a:off x="1738688" y="5555411"/>
            <a:ext cx="4960614" cy="644215"/>
            <a:chOff x="1883579" y="5555410"/>
            <a:chExt cx="5373998" cy="644215"/>
          </a:xfrm>
        </p:grpSpPr>
        <p:sp>
          <p:nvSpPr>
            <p:cNvPr id="13" name="TextBox 12"/>
            <p:cNvSpPr txBox="1"/>
            <p:nvPr/>
          </p:nvSpPr>
          <p:spPr>
            <a:xfrm>
              <a:off x="2294626" y="5891848"/>
              <a:ext cx="4934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i="1" dirty="0" smtClean="0"/>
                <a:t>    </a:t>
              </a:r>
              <a:r>
                <a:rPr lang="en-GB" sz="1400" b="1" i="1" dirty="0" smtClean="0">
                  <a:latin typeface="+mn-lt"/>
                </a:rPr>
                <a:t>Temperature                       </a:t>
              </a:r>
              <a:r>
                <a:rPr lang="en-GB" sz="1400" b="1" i="1" dirty="0" smtClean="0">
                  <a:solidFill>
                    <a:srgbClr val="CC00CC"/>
                  </a:solidFill>
                  <a:latin typeface="+mn-lt"/>
                </a:rPr>
                <a:t>Wind   </a:t>
              </a:r>
              <a:r>
                <a:rPr lang="en-GB" sz="1400" b="1" i="1" dirty="0" smtClean="0">
                  <a:latin typeface="+mn-lt"/>
                </a:rPr>
                <a:t>            </a:t>
              </a:r>
              <a:r>
                <a:rPr lang="en-GB" sz="1400" b="1" i="1" dirty="0" err="1" smtClean="0">
                  <a:solidFill>
                    <a:srgbClr val="009900"/>
                  </a:solidFill>
                  <a:latin typeface="+mn-lt"/>
                </a:rPr>
                <a:t>Precipn</a:t>
              </a:r>
              <a:endParaRPr lang="en-GB" sz="1400" b="1" i="1" dirty="0">
                <a:solidFill>
                  <a:srgbClr val="009900"/>
                </a:solidFill>
                <a:latin typeface="+mn-lt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rot="5400000">
              <a:off x="4257137" y="5853022"/>
              <a:ext cx="595223" cy="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5400000">
              <a:off x="5591299" y="5853022"/>
              <a:ext cx="595223" cy="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5400000">
              <a:off x="6959965" y="5853022"/>
              <a:ext cx="595223" cy="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5400000">
              <a:off x="1585967" y="5853022"/>
              <a:ext cx="595223" cy="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Footer Placehold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148" grpId="0"/>
      <p:bldP spid="103015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Line 2"/>
          <p:cNvSpPr>
            <a:spLocks noChangeShapeType="1"/>
          </p:cNvSpPr>
          <p:nvPr/>
        </p:nvSpPr>
        <p:spPr bwMode="auto">
          <a:xfrm>
            <a:off x="43962" y="1035050"/>
            <a:ext cx="291612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1034243" name="Picture 3" descr="EFI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47059" y="109999"/>
            <a:ext cx="5233783" cy="610102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34244" name="Picture 4" descr="EFI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723" y="188913"/>
            <a:ext cx="1230923" cy="1181100"/>
          </a:xfrm>
          <a:prstGeom prst="rect">
            <a:avLst/>
          </a:prstGeom>
          <a:noFill/>
        </p:spPr>
      </p:pic>
      <p:grpSp>
        <p:nvGrpSpPr>
          <p:cNvPr id="2" name="Group 11"/>
          <p:cNvGrpSpPr/>
          <p:nvPr/>
        </p:nvGrpSpPr>
        <p:grpSpPr>
          <a:xfrm>
            <a:off x="485043" y="420688"/>
            <a:ext cx="70338" cy="646112"/>
            <a:chOff x="525463" y="420688"/>
            <a:chExt cx="76200" cy="646112"/>
          </a:xfrm>
        </p:grpSpPr>
        <p:sp>
          <p:nvSpPr>
            <p:cNvPr id="1034245" name="Oval 5"/>
            <p:cNvSpPr>
              <a:spLocks noChangeArrowheads="1"/>
            </p:cNvSpPr>
            <p:nvPr/>
          </p:nvSpPr>
          <p:spPr bwMode="auto">
            <a:xfrm>
              <a:off x="525463" y="420688"/>
              <a:ext cx="76200" cy="76200"/>
            </a:xfrm>
            <a:prstGeom prst="ellipse">
              <a:avLst/>
            </a:prstGeom>
            <a:solidFill>
              <a:schemeClr val="bg1"/>
            </a:solid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246" name="Oval 6"/>
            <p:cNvSpPr>
              <a:spLocks noChangeArrowheads="1"/>
            </p:cNvSpPr>
            <p:nvPr/>
          </p:nvSpPr>
          <p:spPr bwMode="auto">
            <a:xfrm>
              <a:off x="538163" y="1011238"/>
              <a:ext cx="55562" cy="55562"/>
            </a:xfrm>
            <a:prstGeom prst="ellipse">
              <a:avLst/>
            </a:prstGeom>
            <a:solidFill>
              <a:schemeClr val="tx1"/>
            </a:solid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921513" y="163175"/>
            <a:ext cx="584690" cy="5888797"/>
            <a:chOff x="2701" y="760"/>
            <a:chExt cx="399" cy="2654"/>
          </a:xfrm>
        </p:grpSpPr>
        <p:sp>
          <p:nvSpPr>
            <p:cNvPr id="1034248" name="Text Box 8"/>
            <p:cNvSpPr txBox="1">
              <a:spLocks noChangeArrowheads="1"/>
            </p:cNvSpPr>
            <p:nvPr/>
          </p:nvSpPr>
          <p:spPr bwMode="auto">
            <a:xfrm>
              <a:off x="2722" y="760"/>
              <a:ext cx="378" cy="10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/>
            <a:p>
              <a:r>
                <a:rPr lang="en-GB" sz="2400" dirty="0">
                  <a:solidFill>
                    <a:srgbClr val="960056"/>
                  </a:solidFill>
                </a:rPr>
                <a:t>{</a:t>
              </a:r>
            </a:p>
          </p:txBody>
        </p:sp>
        <p:sp>
          <p:nvSpPr>
            <p:cNvPr id="1034249" name="Text Box 9"/>
            <p:cNvSpPr txBox="1">
              <a:spLocks noChangeArrowheads="1"/>
            </p:cNvSpPr>
            <p:nvPr/>
          </p:nvSpPr>
          <p:spPr bwMode="auto">
            <a:xfrm rot="10800000">
              <a:off x="2701" y="3306"/>
              <a:ext cx="378" cy="10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/>
            <a:p>
              <a:r>
                <a:rPr lang="en-GB" sz="2400" dirty="0">
                  <a:solidFill>
                    <a:srgbClr val="960056"/>
                  </a:solidFill>
                </a:rPr>
                <a:t>{</a:t>
              </a:r>
            </a:p>
          </p:txBody>
        </p:sp>
      </p:grpSp>
      <p:pic>
        <p:nvPicPr>
          <p:cNvPr id="1107970" name="Picture 2" descr="H:\Conferences\CW2011\NCEPtalk\Info_EPSgram_withClimate.gif"/>
          <p:cNvPicPr>
            <a:picLocks noChangeAspect="1" noChangeArrowheads="1"/>
          </p:cNvPicPr>
          <p:nvPr/>
        </p:nvPicPr>
        <p:blipFill>
          <a:blip r:embed="rId4" cstate="print"/>
          <a:srcRect r="66518" b="1857"/>
          <a:stretch>
            <a:fillRect/>
          </a:stretch>
        </p:blipFill>
        <p:spPr bwMode="auto">
          <a:xfrm>
            <a:off x="353683" y="2594712"/>
            <a:ext cx="2584606" cy="1709854"/>
          </a:xfrm>
          <a:prstGeom prst="rect">
            <a:avLst/>
          </a:prstGeom>
          <a:noFill/>
        </p:spPr>
      </p:pic>
      <p:pic>
        <p:nvPicPr>
          <p:cNvPr id="11" name="Picture 2" descr="H:\Conferences\CW2011\NCEPtalk\Info_EPSgram_withClimate.gif"/>
          <p:cNvPicPr>
            <a:picLocks noChangeAspect="1" noChangeArrowheads="1"/>
          </p:cNvPicPr>
          <p:nvPr/>
        </p:nvPicPr>
        <p:blipFill>
          <a:blip r:embed="rId4" cstate="print"/>
          <a:srcRect l="40018" r="-715" b="-19489"/>
          <a:stretch>
            <a:fillRect/>
          </a:stretch>
        </p:blipFill>
        <p:spPr bwMode="auto">
          <a:xfrm>
            <a:off x="265837" y="3956584"/>
            <a:ext cx="2935227" cy="1304112"/>
          </a:xfrm>
          <a:prstGeom prst="rect">
            <a:avLst/>
          </a:prstGeom>
          <a:noFill/>
        </p:spPr>
      </p:pic>
      <p:grpSp>
        <p:nvGrpSpPr>
          <p:cNvPr id="4" name="Group 25"/>
          <p:cNvGrpSpPr/>
          <p:nvPr/>
        </p:nvGrpSpPr>
        <p:grpSpPr>
          <a:xfrm>
            <a:off x="291289" y="1958191"/>
            <a:ext cx="2802370" cy="1880562"/>
            <a:chOff x="315563" y="1958191"/>
            <a:chExt cx="3035900" cy="1880562"/>
          </a:xfrm>
        </p:grpSpPr>
        <p:sp>
          <p:nvSpPr>
            <p:cNvPr id="14" name="Freeform 13"/>
            <p:cNvSpPr/>
            <p:nvPr/>
          </p:nvSpPr>
          <p:spPr bwMode="auto">
            <a:xfrm flipH="1">
              <a:off x="320684" y="2320503"/>
              <a:ext cx="343618" cy="577970"/>
            </a:xfrm>
            <a:custGeom>
              <a:avLst/>
              <a:gdLst>
                <a:gd name="connsiteX0" fmla="*/ 457200 w 457200"/>
                <a:gd name="connsiteY0" fmla="*/ 0 h 552091"/>
                <a:gd name="connsiteX1" fmla="*/ 353683 w 457200"/>
                <a:gd name="connsiteY1" fmla="*/ 327804 h 552091"/>
                <a:gd name="connsiteX2" fmla="*/ 0 w 457200"/>
                <a:gd name="connsiteY2" fmla="*/ 552091 h 552091"/>
                <a:gd name="connsiteX0" fmla="*/ 457200 w 457200"/>
                <a:gd name="connsiteY0" fmla="*/ 0 h 566468"/>
                <a:gd name="connsiteX1" fmla="*/ 250166 w 457200"/>
                <a:gd name="connsiteY1" fmla="*/ 474453 h 566468"/>
                <a:gd name="connsiteX2" fmla="*/ 0 w 457200"/>
                <a:gd name="connsiteY2" fmla="*/ 552091 h 566468"/>
                <a:gd name="connsiteX0" fmla="*/ 457200 w 457200"/>
                <a:gd name="connsiteY0" fmla="*/ 0 h 575095"/>
                <a:gd name="connsiteX1" fmla="*/ 250166 w 457200"/>
                <a:gd name="connsiteY1" fmla="*/ 474453 h 575095"/>
                <a:gd name="connsiteX2" fmla="*/ 0 w 457200"/>
                <a:gd name="connsiteY2" fmla="*/ 552091 h 575095"/>
                <a:gd name="connsiteX0" fmla="*/ 457200 w 457200"/>
                <a:gd name="connsiteY0" fmla="*/ 0 h 575095"/>
                <a:gd name="connsiteX1" fmla="*/ 250166 w 457200"/>
                <a:gd name="connsiteY1" fmla="*/ 474453 h 575095"/>
                <a:gd name="connsiteX2" fmla="*/ 0 w 457200"/>
                <a:gd name="connsiteY2" fmla="*/ 552091 h 575095"/>
                <a:gd name="connsiteX0" fmla="*/ 414068 w 414068"/>
                <a:gd name="connsiteY0" fmla="*/ 0 h 592348"/>
                <a:gd name="connsiteX1" fmla="*/ 250166 w 414068"/>
                <a:gd name="connsiteY1" fmla="*/ 491706 h 592348"/>
                <a:gd name="connsiteX2" fmla="*/ 0 w 414068"/>
                <a:gd name="connsiteY2" fmla="*/ 569344 h 592348"/>
                <a:gd name="connsiteX0" fmla="*/ 414068 w 414068"/>
                <a:gd name="connsiteY0" fmla="*/ 0 h 569344"/>
                <a:gd name="connsiteX1" fmla="*/ 267418 w 414068"/>
                <a:gd name="connsiteY1" fmla="*/ 457200 h 569344"/>
                <a:gd name="connsiteX2" fmla="*/ 0 w 414068"/>
                <a:gd name="connsiteY2" fmla="*/ 569344 h 569344"/>
                <a:gd name="connsiteX0" fmla="*/ 327804 w 343618"/>
                <a:gd name="connsiteY0" fmla="*/ 0 h 577970"/>
                <a:gd name="connsiteX1" fmla="*/ 267418 w 343618"/>
                <a:gd name="connsiteY1" fmla="*/ 465826 h 577970"/>
                <a:gd name="connsiteX2" fmla="*/ 0 w 343618"/>
                <a:gd name="connsiteY2" fmla="*/ 577970 h 57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3618" h="577970">
                  <a:moveTo>
                    <a:pt x="327804" y="0"/>
                  </a:moveTo>
                  <a:cubicBezTo>
                    <a:pt x="314145" y="117894"/>
                    <a:pt x="343618" y="373811"/>
                    <a:pt x="267418" y="465826"/>
                  </a:cubicBezTo>
                  <a:cubicBezTo>
                    <a:pt x="156712" y="566468"/>
                    <a:pt x="138741" y="554966"/>
                    <a:pt x="0" y="577970"/>
                  </a:cubicBezTo>
                </a:path>
              </a:pathLst>
            </a:cu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 flipH="1">
              <a:off x="388259" y="2760451"/>
              <a:ext cx="284671" cy="1078302"/>
            </a:xfrm>
            <a:custGeom>
              <a:avLst/>
              <a:gdLst>
                <a:gd name="connsiteX0" fmla="*/ 284671 w 284671"/>
                <a:gd name="connsiteY0" fmla="*/ 0 h 1104181"/>
                <a:gd name="connsiteX1" fmla="*/ 241539 w 284671"/>
                <a:gd name="connsiteY1" fmla="*/ 638355 h 1104181"/>
                <a:gd name="connsiteX2" fmla="*/ 138022 w 284671"/>
                <a:gd name="connsiteY2" fmla="*/ 1035170 h 1104181"/>
                <a:gd name="connsiteX3" fmla="*/ 0 w 284671"/>
                <a:gd name="connsiteY3" fmla="*/ 1052423 h 1104181"/>
                <a:gd name="connsiteX0" fmla="*/ 284671 w 284671"/>
                <a:gd name="connsiteY0" fmla="*/ 0 h 1078302"/>
                <a:gd name="connsiteX1" fmla="*/ 241539 w 284671"/>
                <a:gd name="connsiteY1" fmla="*/ 638355 h 1078302"/>
                <a:gd name="connsiteX2" fmla="*/ 163901 w 284671"/>
                <a:gd name="connsiteY2" fmla="*/ 957532 h 1078302"/>
                <a:gd name="connsiteX3" fmla="*/ 0 w 284671"/>
                <a:gd name="connsiteY3" fmla="*/ 1052423 h 1078302"/>
                <a:gd name="connsiteX0" fmla="*/ 284671 w 284671"/>
                <a:gd name="connsiteY0" fmla="*/ 0 h 1078302"/>
                <a:gd name="connsiteX1" fmla="*/ 241539 w 284671"/>
                <a:gd name="connsiteY1" fmla="*/ 638355 h 1078302"/>
                <a:gd name="connsiteX2" fmla="*/ 172527 w 284671"/>
                <a:gd name="connsiteY2" fmla="*/ 992038 h 1078302"/>
                <a:gd name="connsiteX3" fmla="*/ 0 w 284671"/>
                <a:gd name="connsiteY3" fmla="*/ 1052423 h 1078302"/>
                <a:gd name="connsiteX0" fmla="*/ 284671 w 284671"/>
                <a:gd name="connsiteY0" fmla="*/ 0 h 1078302"/>
                <a:gd name="connsiteX1" fmla="*/ 241539 w 284671"/>
                <a:gd name="connsiteY1" fmla="*/ 638355 h 1078302"/>
                <a:gd name="connsiteX2" fmla="*/ 198406 w 284671"/>
                <a:gd name="connsiteY2" fmla="*/ 974785 h 1078302"/>
                <a:gd name="connsiteX3" fmla="*/ 0 w 284671"/>
                <a:gd name="connsiteY3" fmla="*/ 1052423 h 107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671" h="1078302">
                  <a:moveTo>
                    <a:pt x="284671" y="0"/>
                  </a:moveTo>
                  <a:cubicBezTo>
                    <a:pt x="275325" y="232913"/>
                    <a:pt x="255916" y="475891"/>
                    <a:pt x="241539" y="638355"/>
                  </a:cubicBezTo>
                  <a:cubicBezTo>
                    <a:pt x="227162" y="800819"/>
                    <a:pt x="238662" y="905774"/>
                    <a:pt x="198406" y="974785"/>
                  </a:cubicBezTo>
                  <a:cubicBezTo>
                    <a:pt x="158150" y="1043796"/>
                    <a:pt x="48883" y="1078302"/>
                    <a:pt x="0" y="1052423"/>
                  </a:cubicBezTo>
                </a:path>
              </a:pathLst>
            </a:cu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5563" y="1958191"/>
              <a:ext cx="3035900" cy="4616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i="1" dirty="0" smtClean="0"/>
                <a:t>~ 1 in 100 day events</a:t>
              </a:r>
              <a:endParaRPr lang="en-GB" i="1" dirty="0"/>
            </a:p>
          </p:txBody>
        </p:sp>
      </p:grpSp>
      <p:sp>
        <p:nvSpPr>
          <p:cNvPr id="17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3" name="Picture 3" descr="Reading_EFI_pl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0208" y="188913"/>
            <a:ext cx="5373566" cy="6119812"/>
          </a:xfrm>
          <a:prstGeom prst="rect">
            <a:avLst/>
          </a:prstGeom>
          <a:noFill/>
        </p:spPr>
      </p:pic>
      <p:sp>
        <p:nvSpPr>
          <p:cNvPr id="1024004" name="Line 4"/>
          <p:cNvSpPr>
            <a:spLocks noChangeShapeType="1"/>
          </p:cNvSpPr>
          <p:nvPr/>
        </p:nvSpPr>
        <p:spPr bwMode="auto">
          <a:xfrm>
            <a:off x="4139712" y="1423988"/>
            <a:ext cx="287215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4005" name="Line 5"/>
          <p:cNvSpPr>
            <a:spLocks noChangeShapeType="1"/>
          </p:cNvSpPr>
          <p:nvPr/>
        </p:nvSpPr>
        <p:spPr bwMode="auto">
          <a:xfrm>
            <a:off x="4145574" y="908050"/>
            <a:ext cx="287215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4006" name="Line 6"/>
          <p:cNvSpPr>
            <a:spLocks noChangeShapeType="1"/>
          </p:cNvSpPr>
          <p:nvPr/>
        </p:nvSpPr>
        <p:spPr bwMode="auto">
          <a:xfrm flipH="1">
            <a:off x="3924301" y="836613"/>
            <a:ext cx="719504" cy="122396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1024007" name="Picture 7" descr="EFI_distribution_legend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9238" y="2306638"/>
            <a:ext cx="1742343" cy="36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008" name="Text Box 8"/>
          <p:cNvSpPr txBox="1">
            <a:spLocks noChangeArrowheads="1"/>
          </p:cNvSpPr>
          <p:nvPr/>
        </p:nvSpPr>
        <p:spPr bwMode="auto">
          <a:xfrm>
            <a:off x="178777" y="1700213"/>
            <a:ext cx="304442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GB" sz="1600" b="0" dirty="0">
                <a:latin typeface="Arial" charset="0"/>
              </a:rPr>
              <a:t> </a:t>
            </a:r>
            <a:r>
              <a:rPr lang="en-GB" sz="1400" b="0" dirty="0">
                <a:latin typeface="Arial" charset="0"/>
              </a:rPr>
              <a:t>45% probability of &gt;6mm (red line)</a:t>
            </a:r>
          </a:p>
        </p:txBody>
      </p:sp>
      <p:sp>
        <p:nvSpPr>
          <p:cNvPr id="1024009" name="Text Box 9"/>
          <p:cNvSpPr txBox="1">
            <a:spLocks noChangeArrowheads="1"/>
          </p:cNvSpPr>
          <p:nvPr/>
        </p:nvSpPr>
        <p:spPr bwMode="auto">
          <a:xfrm>
            <a:off x="178777" y="2128839"/>
            <a:ext cx="3242897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GB" sz="1600" b="0" dirty="0">
                <a:latin typeface="Arial" charset="0"/>
              </a:rPr>
              <a:t> 10% probability of &gt;6mm on an average June day </a:t>
            </a:r>
          </a:p>
        </p:txBody>
      </p:sp>
      <p:sp>
        <p:nvSpPr>
          <p:cNvPr id="1024010" name="Text Box 10"/>
          <p:cNvSpPr txBox="1">
            <a:spLocks noChangeArrowheads="1"/>
          </p:cNvSpPr>
          <p:nvPr/>
        </p:nvSpPr>
        <p:spPr bwMode="auto">
          <a:xfrm>
            <a:off x="178777" y="2801939"/>
            <a:ext cx="3242897" cy="155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GB" sz="1600" b="0">
                <a:latin typeface="Arial" charset="0"/>
              </a:rPr>
              <a:t> The 15-year return period 24h rainfall for ~June is 27mm (M-climate). One old forecast had indicated a small risk of reaching this, but the latest forecast (in red) didn’t.</a:t>
            </a:r>
          </a:p>
        </p:txBody>
      </p:sp>
      <p:sp>
        <p:nvSpPr>
          <p:cNvPr id="1024011" name="Text Box 11"/>
          <p:cNvSpPr txBox="1">
            <a:spLocks noChangeArrowheads="1"/>
          </p:cNvSpPr>
          <p:nvPr/>
        </p:nvSpPr>
        <p:spPr bwMode="auto">
          <a:xfrm>
            <a:off x="178777" y="4452938"/>
            <a:ext cx="3242897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GB" sz="1600" b="0">
                <a:latin typeface="Arial" charset="0"/>
              </a:rPr>
              <a:t> Steeper CDF slope on more recent forecasts signifies increasing confidence</a:t>
            </a:r>
          </a:p>
        </p:txBody>
      </p:sp>
      <p:sp>
        <p:nvSpPr>
          <p:cNvPr id="1024012" name="Line 12"/>
          <p:cNvSpPr>
            <a:spLocks noChangeShapeType="1"/>
          </p:cNvSpPr>
          <p:nvPr/>
        </p:nvSpPr>
        <p:spPr bwMode="auto">
          <a:xfrm flipH="1">
            <a:off x="4062047" y="939801"/>
            <a:ext cx="911469" cy="117951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580185" y="836613"/>
            <a:ext cx="287215" cy="576262"/>
            <a:chOff x="3515" y="527"/>
            <a:chExt cx="181" cy="363"/>
          </a:xfrm>
        </p:grpSpPr>
        <p:sp>
          <p:nvSpPr>
            <p:cNvPr id="1024014" name="Line 14"/>
            <p:cNvSpPr>
              <a:spLocks noChangeShapeType="1"/>
            </p:cNvSpPr>
            <p:nvPr/>
          </p:nvSpPr>
          <p:spPr bwMode="auto">
            <a:xfrm>
              <a:off x="3515" y="754"/>
              <a:ext cx="181" cy="13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4015" name="Line 15"/>
            <p:cNvSpPr>
              <a:spLocks noChangeShapeType="1"/>
            </p:cNvSpPr>
            <p:nvPr/>
          </p:nvSpPr>
          <p:spPr bwMode="auto">
            <a:xfrm flipH="1" flipV="1">
              <a:off x="3606" y="527"/>
              <a:ext cx="90" cy="137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24016" name="Text Box 16"/>
          <p:cNvSpPr txBox="1">
            <a:spLocks noChangeArrowheads="1"/>
          </p:cNvSpPr>
          <p:nvPr/>
        </p:nvSpPr>
        <p:spPr bwMode="auto">
          <a:xfrm>
            <a:off x="178777" y="5372101"/>
            <a:ext cx="324289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GB" sz="1600" b="0" dirty="0" smtClean="0">
                <a:latin typeface="Arial" charset="0"/>
              </a:rPr>
              <a:t> Disadvantage: any model </a:t>
            </a:r>
            <a:r>
              <a:rPr lang="en-GB" sz="1600" b="0" dirty="0">
                <a:latin typeface="Arial" charset="0"/>
              </a:rPr>
              <a:t>biases </a:t>
            </a:r>
            <a:r>
              <a:rPr lang="en-GB" sz="1600" b="0" dirty="0" smtClean="0">
                <a:latin typeface="Arial" charset="0"/>
              </a:rPr>
              <a:t>and drifts are </a:t>
            </a:r>
            <a:r>
              <a:rPr lang="en-GB" sz="1600" b="0" dirty="0">
                <a:latin typeface="Arial" charset="0"/>
              </a:rPr>
              <a:t>not accounted for</a:t>
            </a:r>
          </a:p>
        </p:txBody>
      </p:sp>
      <p:sp>
        <p:nvSpPr>
          <p:cNvPr id="1024024" name="Line 24"/>
          <p:cNvSpPr>
            <a:spLocks noChangeShapeType="1"/>
          </p:cNvSpPr>
          <p:nvPr/>
        </p:nvSpPr>
        <p:spPr bwMode="auto">
          <a:xfrm flipV="1">
            <a:off x="6084277" y="762000"/>
            <a:ext cx="0" cy="2413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" name="Line 2"/>
          <p:cNvSpPr>
            <a:spLocks noChangeShapeType="1"/>
          </p:cNvSpPr>
          <p:nvPr/>
        </p:nvSpPr>
        <p:spPr bwMode="auto">
          <a:xfrm>
            <a:off x="43962" y="1224822"/>
            <a:ext cx="291612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24" name="Picture 4" descr="EFI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723" y="188913"/>
            <a:ext cx="1230923" cy="1181100"/>
          </a:xfrm>
          <a:prstGeom prst="rect">
            <a:avLst/>
          </a:prstGeom>
          <a:noFill/>
        </p:spPr>
      </p:pic>
      <p:grpSp>
        <p:nvGrpSpPr>
          <p:cNvPr id="3" name="Group 24"/>
          <p:cNvGrpSpPr/>
          <p:nvPr/>
        </p:nvGrpSpPr>
        <p:grpSpPr>
          <a:xfrm>
            <a:off x="485043" y="420688"/>
            <a:ext cx="70338" cy="835884"/>
            <a:chOff x="525463" y="420688"/>
            <a:chExt cx="76200" cy="835884"/>
          </a:xfrm>
        </p:grpSpPr>
        <p:sp>
          <p:nvSpPr>
            <p:cNvPr id="26" name="Oval 5"/>
            <p:cNvSpPr>
              <a:spLocks noChangeArrowheads="1"/>
            </p:cNvSpPr>
            <p:nvPr/>
          </p:nvSpPr>
          <p:spPr bwMode="auto">
            <a:xfrm>
              <a:off x="525463" y="420688"/>
              <a:ext cx="76200" cy="76200"/>
            </a:xfrm>
            <a:prstGeom prst="ellipse">
              <a:avLst/>
            </a:prstGeom>
            <a:solidFill>
              <a:schemeClr val="bg1"/>
            </a:solid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Oval 6"/>
            <p:cNvSpPr>
              <a:spLocks noChangeArrowheads="1"/>
            </p:cNvSpPr>
            <p:nvPr/>
          </p:nvSpPr>
          <p:spPr bwMode="auto">
            <a:xfrm>
              <a:off x="538163" y="1201010"/>
              <a:ext cx="55562" cy="55562"/>
            </a:xfrm>
            <a:prstGeom prst="ellipse">
              <a:avLst/>
            </a:prstGeom>
            <a:solidFill>
              <a:schemeClr val="tx1"/>
            </a:solid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2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-58615" y="0"/>
            <a:ext cx="2206869" cy="169703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400" dirty="0"/>
              <a:t>Example:</a:t>
            </a:r>
            <a:br>
              <a:rPr lang="en-GB" sz="2400" dirty="0"/>
            </a:br>
            <a:r>
              <a:rPr lang="en-GB" sz="2400" dirty="0"/>
              <a:t>Reading on one day in June 2009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151184" y="138114"/>
            <a:ext cx="1400908" cy="4395787"/>
            <a:chOff x="1468" y="87"/>
            <a:chExt cx="956" cy="2769"/>
          </a:xfrm>
        </p:grpSpPr>
        <p:sp>
          <p:nvSpPr>
            <p:cNvPr id="1024018" name="Line 18"/>
            <p:cNvSpPr>
              <a:spLocks noChangeShapeType="1"/>
            </p:cNvSpPr>
            <p:nvPr/>
          </p:nvSpPr>
          <p:spPr bwMode="auto">
            <a:xfrm>
              <a:off x="2304" y="144"/>
              <a:ext cx="96" cy="26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4020" name="Line 20"/>
            <p:cNvSpPr>
              <a:spLocks noChangeShapeType="1"/>
            </p:cNvSpPr>
            <p:nvPr/>
          </p:nvSpPr>
          <p:spPr bwMode="auto">
            <a:xfrm>
              <a:off x="2296" y="696"/>
              <a:ext cx="120" cy="92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4021" name="Line 21"/>
            <p:cNvSpPr>
              <a:spLocks noChangeShapeType="1"/>
            </p:cNvSpPr>
            <p:nvPr/>
          </p:nvSpPr>
          <p:spPr bwMode="auto">
            <a:xfrm>
              <a:off x="2208" y="712"/>
              <a:ext cx="216" cy="214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4017" name="Text Box 17"/>
            <p:cNvSpPr txBox="1">
              <a:spLocks noChangeArrowheads="1"/>
            </p:cNvSpPr>
            <p:nvPr/>
          </p:nvSpPr>
          <p:spPr bwMode="auto">
            <a:xfrm>
              <a:off x="1468" y="87"/>
              <a:ext cx="856" cy="68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1600" dirty="0"/>
                <a:t>Y-axes = “probability to not exceed”</a:t>
              </a:r>
            </a:p>
          </p:txBody>
        </p:sp>
      </p:grpSp>
      <p:sp>
        <p:nvSpPr>
          <p:cNvPr id="28" name="Footer Placeholder 2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4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4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4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4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04" grpId="0" animBg="1"/>
      <p:bldP spid="1024005" grpId="0" animBg="1"/>
      <p:bldP spid="1024006" grpId="0" animBg="1"/>
      <p:bldP spid="1024008" grpId="0"/>
      <p:bldP spid="1024009" grpId="0"/>
      <p:bldP spid="1024010" grpId="0"/>
      <p:bldP spid="1024011" grpId="0"/>
      <p:bldP spid="1024012" grpId="0" animBg="1"/>
      <p:bldP spid="1024016" grpId="0"/>
      <p:bldP spid="1024024" grpId="0" animBg="1"/>
      <p:bldP spid="102400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581" y="115889"/>
            <a:ext cx="8714642" cy="708025"/>
          </a:xfrm>
        </p:spPr>
        <p:txBody>
          <a:bodyPr/>
          <a:lstStyle/>
          <a:p>
            <a:r>
              <a:rPr lang="en-GB" sz="2400"/>
              <a:t>How ‘should’ CDFs behave in successive EPS runs?</a:t>
            </a:r>
          </a:p>
        </p:txBody>
      </p:sp>
      <p:sp>
        <p:nvSpPr>
          <p:cNvPr id="1025027" name="Rectangle 3"/>
          <p:cNvSpPr>
            <a:spLocks noChangeArrowheads="1"/>
          </p:cNvSpPr>
          <p:nvPr/>
        </p:nvSpPr>
        <p:spPr bwMode="auto">
          <a:xfrm>
            <a:off x="971551" y="1125539"/>
            <a:ext cx="4393223" cy="26638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25028" name="Freeform 4"/>
          <p:cNvSpPr>
            <a:spLocks/>
          </p:cNvSpPr>
          <p:nvPr/>
        </p:nvSpPr>
        <p:spPr bwMode="auto">
          <a:xfrm>
            <a:off x="1374531" y="1131889"/>
            <a:ext cx="3865685" cy="2651125"/>
          </a:xfrm>
          <a:custGeom>
            <a:avLst/>
            <a:gdLst/>
            <a:ahLst/>
            <a:cxnLst>
              <a:cxn ang="0">
                <a:pos x="0" y="1670"/>
              </a:cxn>
              <a:cxn ang="0">
                <a:pos x="321" y="1611"/>
              </a:cxn>
              <a:cxn ang="0">
                <a:pos x="792" y="1382"/>
              </a:cxn>
              <a:cxn ang="0">
                <a:pos x="1191" y="891"/>
              </a:cxn>
              <a:cxn ang="0">
                <a:pos x="1499" y="406"/>
              </a:cxn>
              <a:cxn ang="0">
                <a:pos x="1905" y="79"/>
              </a:cxn>
              <a:cxn ang="0">
                <a:pos x="2435" y="0"/>
              </a:cxn>
            </a:cxnLst>
            <a:rect l="0" t="0" r="r" b="b"/>
            <a:pathLst>
              <a:path w="2435" h="1670">
                <a:moveTo>
                  <a:pt x="0" y="1670"/>
                </a:moveTo>
                <a:cubicBezTo>
                  <a:pt x="53" y="1660"/>
                  <a:pt x="189" y="1659"/>
                  <a:pt x="321" y="1611"/>
                </a:cubicBezTo>
                <a:cubicBezTo>
                  <a:pt x="453" y="1563"/>
                  <a:pt x="647" y="1502"/>
                  <a:pt x="792" y="1382"/>
                </a:cubicBezTo>
                <a:cubicBezTo>
                  <a:pt x="937" y="1262"/>
                  <a:pt x="1073" y="1054"/>
                  <a:pt x="1191" y="891"/>
                </a:cubicBezTo>
                <a:cubicBezTo>
                  <a:pt x="1309" y="728"/>
                  <a:pt x="1380" y="541"/>
                  <a:pt x="1499" y="406"/>
                </a:cubicBezTo>
                <a:cubicBezTo>
                  <a:pt x="1618" y="271"/>
                  <a:pt x="1749" y="147"/>
                  <a:pt x="1905" y="79"/>
                </a:cubicBezTo>
                <a:cubicBezTo>
                  <a:pt x="2061" y="11"/>
                  <a:pt x="2325" y="16"/>
                  <a:pt x="2435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29" name="Freeform 5"/>
          <p:cNvSpPr>
            <a:spLocks/>
          </p:cNvSpPr>
          <p:nvPr/>
        </p:nvSpPr>
        <p:spPr bwMode="auto">
          <a:xfrm>
            <a:off x="1834662" y="1131888"/>
            <a:ext cx="2628900" cy="2640012"/>
          </a:xfrm>
          <a:custGeom>
            <a:avLst/>
            <a:gdLst/>
            <a:ahLst/>
            <a:cxnLst>
              <a:cxn ang="0">
                <a:pos x="0" y="1663"/>
              </a:cxn>
              <a:cxn ang="0">
                <a:pos x="281" y="1584"/>
              </a:cxn>
              <a:cxn ang="0">
                <a:pos x="569" y="1382"/>
              </a:cxn>
              <a:cxn ang="0">
                <a:pos x="837" y="943"/>
              </a:cxn>
              <a:cxn ang="0">
                <a:pos x="1112" y="308"/>
              </a:cxn>
              <a:cxn ang="0">
                <a:pos x="1374" y="72"/>
              </a:cxn>
              <a:cxn ang="0">
                <a:pos x="1656" y="0"/>
              </a:cxn>
            </a:cxnLst>
            <a:rect l="0" t="0" r="r" b="b"/>
            <a:pathLst>
              <a:path w="1656" h="1663">
                <a:moveTo>
                  <a:pt x="0" y="1663"/>
                </a:moveTo>
                <a:cubicBezTo>
                  <a:pt x="47" y="1650"/>
                  <a:pt x="186" y="1631"/>
                  <a:pt x="281" y="1584"/>
                </a:cubicBezTo>
                <a:cubicBezTo>
                  <a:pt x="376" y="1537"/>
                  <a:pt x="476" y="1489"/>
                  <a:pt x="569" y="1382"/>
                </a:cubicBezTo>
                <a:cubicBezTo>
                  <a:pt x="662" y="1275"/>
                  <a:pt x="747" y="1122"/>
                  <a:pt x="837" y="943"/>
                </a:cubicBezTo>
                <a:cubicBezTo>
                  <a:pt x="927" y="764"/>
                  <a:pt x="1023" y="453"/>
                  <a:pt x="1112" y="308"/>
                </a:cubicBezTo>
                <a:cubicBezTo>
                  <a:pt x="1201" y="163"/>
                  <a:pt x="1283" y="123"/>
                  <a:pt x="1374" y="72"/>
                </a:cubicBezTo>
                <a:cubicBezTo>
                  <a:pt x="1465" y="21"/>
                  <a:pt x="1597" y="15"/>
                  <a:pt x="1656" y="0"/>
                </a:cubicBezTo>
              </a:path>
            </a:pathLst>
          </a:custGeom>
          <a:noFill/>
          <a:ln w="38100" cap="flat" cmpd="sng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30" name="Freeform 6"/>
          <p:cNvSpPr>
            <a:spLocks/>
          </p:cNvSpPr>
          <p:nvPr/>
        </p:nvSpPr>
        <p:spPr bwMode="auto">
          <a:xfrm>
            <a:off x="2382716" y="1135063"/>
            <a:ext cx="2337289" cy="2647950"/>
          </a:xfrm>
          <a:custGeom>
            <a:avLst/>
            <a:gdLst/>
            <a:ahLst/>
            <a:cxnLst>
              <a:cxn ang="0">
                <a:pos x="0" y="1668"/>
              </a:cxn>
              <a:cxn ang="0">
                <a:pos x="401" y="1571"/>
              </a:cxn>
              <a:cxn ang="0">
                <a:pos x="648" y="1393"/>
              </a:cxn>
              <a:cxn ang="0">
                <a:pos x="835" y="936"/>
              </a:cxn>
              <a:cxn ang="0">
                <a:pos x="1033" y="317"/>
              </a:cxn>
              <a:cxn ang="0">
                <a:pos x="1240" y="81"/>
              </a:cxn>
              <a:cxn ang="0">
                <a:pos x="1472" y="0"/>
              </a:cxn>
            </a:cxnLst>
            <a:rect l="0" t="0" r="r" b="b"/>
            <a:pathLst>
              <a:path w="1472" h="1668">
                <a:moveTo>
                  <a:pt x="0" y="1668"/>
                </a:moveTo>
                <a:cubicBezTo>
                  <a:pt x="66" y="1652"/>
                  <a:pt x="293" y="1617"/>
                  <a:pt x="401" y="1571"/>
                </a:cubicBezTo>
                <a:cubicBezTo>
                  <a:pt x="509" y="1525"/>
                  <a:pt x="576" y="1499"/>
                  <a:pt x="648" y="1393"/>
                </a:cubicBezTo>
                <a:cubicBezTo>
                  <a:pt x="720" y="1287"/>
                  <a:pt x="771" y="1115"/>
                  <a:pt x="835" y="936"/>
                </a:cubicBezTo>
                <a:cubicBezTo>
                  <a:pt x="899" y="757"/>
                  <a:pt x="966" y="460"/>
                  <a:pt x="1033" y="317"/>
                </a:cubicBezTo>
                <a:cubicBezTo>
                  <a:pt x="1100" y="175"/>
                  <a:pt x="1167" y="134"/>
                  <a:pt x="1240" y="81"/>
                </a:cubicBezTo>
                <a:cubicBezTo>
                  <a:pt x="1314" y="28"/>
                  <a:pt x="1424" y="16"/>
                  <a:pt x="1472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31" name="Freeform 7"/>
          <p:cNvSpPr>
            <a:spLocks/>
          </p:cNvSpPr>
          <p:nvPr/>
        </p:nvSpPr>
        <p:spPr bwMode="auto">
          <a:xfrm rot="-429544">
            <a:off x="2482362" y="1262064"/>
            <a:ext cx="1944566" cy="2378075"/>
          </a:xfrm>
          <a:custGeom>
            <a:avLst/>
            <a:gdLst/>
            <a:ahLst/>
            <a:cxnLst>
              <a:cxn ang="0">
                <a:pos x="0" y="1668"/>
              </a:cxn>
              <a:cxn ang="0">
                <a:pos x="401" y="1571"/>
              </a:cxn>
              <a:cxn ang="0">
                <a:pos x="648" y="1393"/>
              </a:cxn>
              <a:cxn ang="0">
                <a:pos x="835" y="936"/>
              </a:cxn>
              <a:cxn ang="0">
                <a:pos x="1033" y="317"/>
              </a:cxn>
              <a:cxn ang="0">
                <a:pos x="1240" y="81"/>
              </a:cxn>
              <a:cxn ang="0">
                <a:pos x="1472" y="0"/>
              </a:cxn>
            </a:cxnLst>
            <a:rect l="0" t="0" r="r" b="b"/>
            <a:pathLst>
              <a:path w="1472" h="1668">
                <a:moveTo>
                  <a:pt x="0" y="1668"/>
                </a:moveTo>
                <a:cubicBezTo>
                  <a:pt x="66" y="1652"/>
                  <a:pt x="293" y="1617"/>
                  <a:pt x="401" y="1571"/>
                </a:cubicBezTo>
                <a:cubicBezTo>
                  <a:pt x="509" y="1525"/>
                  <a:pt x="576" y="1499"/>
                  <a:pt x="648" y="1393"/>
                </a:cubicBezTo>
                <a:cubicBezTo>
                  <a:pt x="720" y="1287"/>
                  <a:pt x="771" y="1115"/>
                  <a:pt x="835" y="936"/>
                </a:cubicBezTo>
                <a:cubicBezTo>
                  <a:pt x="899" y="757"/>
                  <a:pt x="966" y="460"/>
                  <a:pt x="1033" y="317"/>
                </a:cubicBezTo>
                <a:cubicBezTo>
                  <a:pt x="1100" y="175"/>
                  <a:pt x="1167" y="134"/>
                  <a:pt x="1240" y="81"/>
                </a:cubicBezTo>
                <a:cubicBezTo>
                  <a:pt x="1314" y="28"/>
                  <a:pt x="1424" y="16"/>
                  <a:pt x="1472" y="0"/>
                </a:cubicBezTo>
              </a:path>
            </a:pathLst>
          </a:custGeom>
          <a:noFill/>
          <a:ln w="38100" cap="flat" cmpd="sng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32" name="Freeform 8"/>
          <p:cNvSpPr>
            <a:spLocks/>
          </p:cNvSpPr>
          <p:nvPr/>
        </p:nvSpPr>
        <p:spPr bwMode="auto">
          <a:xfrm>
            <a:off x="2943959" y="1131889"/>
            <a:ext cx="1320311" cy="2651125"/>
          </a:xfrm>
          <a:custGeom>
            <a:avLst/>
            <a:gdLst/>
            <a:ahLst/>
            <a:cxnLst>
              <a:cxn ang="0">
                <a:pos x="0" y="1670"/>
              </a:cxn>
              <a:cxn ang="0">
                <a:pos x="275" y="1584"/>
              </a:cxn>
              <a:cxn ang="0">
                <a:pos x="419" y="1290"/>
              </a:cxn>
              <a:cxn ang="0">
                <a:pos x="485" y="851"/>
              </a:cxn>
              <a:cxn ang="0">
                <a:pos x="550" y="328"/>
              </a:cxn>
              <a:cxn ang="0">
                <a:pos x="655" y="99"/>
              </a:cxn>
              <a:cxn ang="0">
                <a:pos x="832" y="0"/>
              </a:cxn>
            </a:cxnLst>
            <a:rect l="0" t="0" r="r" b="b"/>
            <a:pathLst>
              <a:path w="832" h="1670">
                <a:moveTo>
                  <a:pt x="0" y="1670"/>
                </a:moveTo>
                <a:cubicBezTo>
                  <a:pt x="45" y="1656"/>
                  <a:pt x="205" y="1647"/>
                  <a:pt x="275" y="1584"/>
                </a:cubicBezTo>
                <a:cubicBezTo>
                  <a:pt x="345" y="1521"/>
                  <a:pt x="384" y="1412"/>
                  <a:pt x="419" y="1290"/>
                </a:cubicBezTo>
                <a:cubicBezTo>
                  <a:pt x="454" y="1168"/>
                  <a:pt x="463" y="1011"/>
                  <a:pt x="485" y="851"/>
                </a:cubicBezTo>
                <a:cubicBezTo>
                  <a:pt x="507" y="691"/>
                  <a:pt x="522" y="453"/>
                  <a:pt x="550" y="328"/>
                </a:cubicBezTo>
                <a:cubicBezTo>
                  <a:pt x="578" y="203"/>
                  <a:pt x="608" y="154"/>
                  <a:pt x="655" y="99"/>
                </a:cubicBezTo>
                <a:cubicBezTo>
                  <a:pt x="702" y="44"/>
                  <a:pt x="795" y="21"/>
                  <a:pt x="832" y="0"/>
                </a:cubicBezTo>
              </a:path>
            </a:pathLst>
          </a:custGeom>
          <a:noFill/>
          <a:ln w="38100" cap="flat" cmpd="sng">
            <a:solidFill>
              <a:srgbClr val="7C01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33" name="Freeform 9"/>
          <p:cNvSpPr>
            <a:spLocks/>
          </p:cNvSpPr>
          <p:nvPr/>
        </p:nvSpPr>
        <p:spPr bwMode="auto">
          <a:xfrm>
            <a:off x="3379177" y="1125538"/>
            <a:ext cx="937846" cy="2646362"/>
          </a:xfrm>
          <a:custGeom>
            <a:avLst/>
            <a:gdLst/>
            <a:ahLst/>
            <a:cxnLst>
              <a:cxn ang="0">
                <a:pos x="0" y="1667"/>
              </a:cxn>
              <a:cxn ang="0">
                <a:pos x="118" y="1582"/>
              </a:cxn>
              <a:cxn ang="0">
                <a:pos x="197" y="1320"/>
              </a:cxn>
              <a:cxn ang="0">
                <a:pos x="243" y="851"/>
              </a:cxn>
              <a:cxn ang="0">
                <a:pos x="308" y="328"/>
              </a:cxn>
              <a:cxn ang="0">
                <a:pos x="413" y="99"/>
              </a:cxn>
              <a:cxn ang="0">
                <a:pos x="590" y="0"/>
              </a:cxn>
            </a:cxnLst>
            <a:rect l="0" t="0" r="r" b="b"/>
            <a:pathLst>
              <a:path w="590" h="1667">
                <a:moveTo>
                  <a:pt x="0" y="1667"/>
                </a:moveTo>
                <a:cubicBezTo>
                  <a:pt x="20" y="1653"/>
                  <a:pt x="85" y="1640"/>
                  <a:pt x="118" y="1582"/>
                </a:cubicBezTo>
                <a:cubicBezTo>
                  <a:pt x="151" y="1524"/>
                  <a:pt x="176" y="1442"/>
                  <a:pt x="197" y="1320"/>
                </a:cubicBezTo>
                <a:cubicBezTo>
                  <a:pt x="218" y="1198"/>
                  <a:pt x="225" y="1016"/>
                  <a:pt x="243" y="851"/>
                </a:cubicBezTo>
                <a:cubicBezTo>
                  <a:pt x="261" y="686"/>
                  <a:pt x="280" y="453"/>
                  <a:pt x="308" y="328"/>
                </a:cubicBezTo>
                <a:cubicBezTo>
                  <a:pt x="336" y="203"/>
                  <a:pt x="366" y="154"/>
                  <a:pt x="413" y="99"/>
                </a:cubicBezTo>
                <a:cubicBezTo>
                  <a:pt x="460" y="44"/>
                  <a:pt x="553" y="21"/>
                  <a:pt x="590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34" name="Line 10"/>
          <p:cNvSpPr>
            <a:spLocks noChangeShapeType="1"/>
          </p:cNvSpPr>
          <p:nvPr/>
        </p:nvSpPr>
        <p:spPr bwMode="auto">
          <a:xfrm>
            <a:off x="6012474" y="1568450"/>
            <a:ext cx="57589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35" name="Line 11"/>
          <p:cNvSpPr>
            <a:spLocks noChangeShapeType="1"/>
          </p:cNvSpPr>
          <p:nvPr/>
        </p:nvSpPr>
        <p:spPr bwMode="auto">
          <a:xfrm>
            <a:off x="6012474" y="2054225"/>
            <a:ext cx="575896" cy="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36" name="Line 12"/>
          <p:cNvSpPr>
            <a:spLocks noChangeShapeType="1"/>
          </p:cNvSpPr>
          <p:nvPr/>
        </p:nvSpPr>
        <p:spPr bwMode="auto">
          <a:xfrm>
            <a:off x="6012474" y="2386013"/>
            <a:ext cx="575896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37" name="Line 13"/>
          <p:cNvSpPr>
            <a:spLocks noChangeShapeType="1"/>
          </p:cNvSpPr>
          <p:nvPr/>
        </p:nvSpPr>
        <p:spPr bwMode="auto">
          <a:xfrm>
            <a:off x="6012474" y="2717800"/>
            <a:ext cx="575896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38" name="Line 14"/>
          <p:cNvSpPr>
            <a:spLocks noChangeShapeType="1"/>
          </p:cNvSpPr>
          <p:nvPr/>
        </p:nvSpPr>
        <p:spPr bwMode="auto">
          <a:xfrm>
            <a:off x="6012474" y="3049588"/>
            <a:ext cx="575896" cy="0"/>
          </a:xfrm>
          <a:prstGeom prst="line">
            <a:avLst/>
          </a:prstGeom>
          <a:noFill/>
          <a:ln w="38100">
            <a:solidFill>
              <a:srgbClr val="7C01B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39" name="Line 15"/>
          <p:cNvSpPr>
            <a:spLocks noChangeShapeType="1"/>
          </p:cNvSpPr>
          <p:nvPr/>
        </p:nvSpPr>
        <p:spPr bwMode="auto">
          <a:xfrm>
            <a:off x="6012474" y="3381375"/>
            <a:ext cx="57589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40" name="Text Box 16"/>
          <p:cNvSpPr txBox="1">
            <a:spLocks noChangeArrowheads="1"/>
          </p:cNvSpPr>
          <p:nvPr/>
        </p:nvSpPr>
        <p:spPr bwMode="auto">
          <a:xfrm>
            <a:off x="6629400" y="1341438"/>
            <a:ext cx="17584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400" b="0">
                <a:latin typeface="Arial" charset="0"/>
              </a:rPr>
              <a:t>   M-climate</a:t>
            </a:r>
          </a:p>
        </p:txBody>
      </p:sp>
      <p:sp>
        <p:nvSpPr>
          <p:cNvPr id="1025041" name="Line 17"/>
          <p:cNvSpPr>
            <a:spLocks noChangeShapeType="1"/>
          </p:cNvSpPr>
          <p:nvPr/>
        </p:nvSpPr>
        <p:spPr bwMode="auto">
          <a:xfrm>
            <a:off x="6803781" y="2001838"/>
            <a:ext cx="0" cy="143986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42" name="Text Box 18"/>
          <p:cNvSpPr txBox="1">
            <a:spLocks noChangeArrowheads="1"/>
          </p:cNvSpPr>
          <p:nvPr/>
        </p:nvSpPr>
        <p:spPr bwMode="auto">
          <a:xfrm>
            <a:off x="7020658" y="2278064"/>
            <a:ext cx="1604596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2000" b="0">
                <a:latin typeface="Arial" charset="0"/>
              </a:rPr>
              <a:t>Successive</a:t>
            </a:r>
          </a:p>
          <a:p>
            <a:pPr algn="l"/>
            <a:r>
              <a:rPr lang="en-GB" sz="2000" b="0">
                <a:latin typeface="Arial" charset="0"/>
              </a:rPr>
              <a:t>EPS runs</a:t>
            </a:r>
          </a:p>
        </p:txBody>
      </p:sp>
      <p:sp>
        <p:nvSpPr>
          <p:cNvPr id="102504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727468" y="4229789"/>
            <a:ext cx="7885234" cy="2000250"/>
          </a:xfrm>
          <a:noFill/>
          <a:ln/>
        </p:spPr>
        <p:txBody>
          <a:bodyPr/>
          <a:lstStyle/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en-GB" sz="1500" dirty="0"/>
              <a:t>At long leads CDF may be similar to the M-climate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en-GB" sz="1500" dirty="0"/>
              <a:t>Lateral variations in CDF position between successive runs should, mostly, become less (with time)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en-GB" sz="1500" dirty="0"/>
              <a:t>CDF slope will tend to increase (with time), implying higher </a:t>
            </a:r>
            <a:r>
              <a:rPr lang="en-GB" sz="1500" dirty="0" smtClean="0"/>
              <a:t>confidence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en-GB" sz="1500" dirty="0" smtClean="0"/>
              <a:t>But there will of course be occasional counter-examples; for example an unlikely solution can suddenly become the most likely, or spread may stay large</a:t>
            </a:r>
            <a:endParaRPr lang="en-GB" sz="1500" dirty="0"/>
          </a:p>
        </p:txBody>
      </p:sp>
      <p:sp>
        <p:nvSpPr>
          <p:cNvPr id="1025044" name="Text Box 20"/>
          <p:cNvSpPr txBox="1">
            <a:spLocks noChangeArrowheads="1"/>
          </p:cNvSpPr>
          <p:nvPr/>
        </p:nvSpPr>
        <p:spPr bwMode="auto">
          <a:xfrm>
            <a:off x="468923" y="2205038"/>
            <a:ext cx="5275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1400" b="0">
                <a:latin typeface="Arial" charset="0"/>
              </a:rPr>
              <a:t>rank</a:t>
            </a:r>
          </a:p>
        </p:txBody>
      </p:sp>
      <p:sp>
        <p:nvSpPr>
          <p:cNvPr id="1025045" name="Text Box 21"/>
          <p:cNvSpPr txBox="1">
            <a:spLocks noChangeArrowheads="1"/>
          </p:cNvSpPr>
          <p:nvPr/>
        </p:nvSpPr>
        <p:spPr bwMode="auto">
          <a:xfrm>
            <a:off x="2916116" y="3789363"/>
            <a:ext cx="60813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1400" b="0">
                <a:latin typeface="Arial" charset="0"/>
              </a:rPr>
              <a:t>value</a:t>
            </a:r>
          </a:p>
        </p:txBody>
      </p:sp>
      <p:sp>
        <p:nvSpPr>
          <p:cNvPr id="1025046" name="Line 22"/>
          <p:cNvSpPr>
            <a:spLocks noChangeShapeType="1"/>
          </p:cNvSpPr>
          <p:nvPr/>
        </p:nvSpPr>
        <p:spPr bwMode="auto">
          <a:xfrm>
            <a:off x="5147897" y="3789363"/>
            <a:ext cx="21687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25047" name="Line 23"/>
          <p:cNvSpPr>
            <a:spLocks noChangeShapeType="1"/>
          </p:cNvSpPr>
          <p:nvPr/>
        </p:nvSpPr>
        <p:spPr bwMode="auto">
          <a:xfrm flipV="1">
            <a:off x="971550" y="1125539"/>
            <a:ext cx="0" cy="142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5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5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5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5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5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29" grpId="0" animBg="1"/>
      <p:bldP spid="1025030" grpId="0" animBg="1"/>
      <p:bldP spid="1025031" grpId="0" animBg="1"/>
      <p:bldP spid="1025032" grpId="0" animBg="1"/>
      <p:bldP spid="1025033" grpId="0" animBg="1"/>
      <p:bldP spid="102504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581" y="115889"/>
            <a:ext cx="8714642" cy="708025"/>
          </a:xfrm>
        </p:spPr>
        <p:txBody>
          <a:bodyPr/>
          <a:lstStyle/>
          <a:p>
            <a:r>
              <a:rPr lang="en-GB"/>
              <a:t>Impact of ‘Dynamical Instability’</a:t>
            </a:r>
          </a:p>
        </p:txBody>
      </p:sp>
      <p:sp>
        <p:nvSpPr>
          <p:cNvPr id="1052675" name="Rectangle 3"/>
          <p:cNvSpPr>
            <a:spLocks noChangeArrowheads="1"/>
          </p:cNvSpPr>
          <p:nvPr/>
        </p:nvSpPr>
        <p:spPr bwMode="auto">
          <a:xfrm>
            <a:off x="971551" y="858839"/>
            <a:ext cx="4393223" cy="26638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52676" name="Freeform 4"/>
          <p:cNvSpPr>
            <a:spLocks/>
          </p:cNvSpPr>
          <p:nvPr/>
        </p:nvSpPr>
        <p:spPr bwMode="auto">
          <a:xfrm>
            <a:off x="1034562" y="865189"/>
            <a:ext cx="3865685" cy="2651125"/>
          </a:xfrm>
          <a:custGeom>
            <a:avLst/>
            <a:gdLst/>
            <a:ahLst/>
            <a:cxnLst>
              <a:cxn ang="0">
                <a:pos x="0" y="1670"/>
              </a:cxn>
              <a:cxn ang="0">
                <a:pos x="321" y="1611"/>
              </a:cxn>
              <a:cxn ang="0">
                <a:pos x="792" y="1382"/>
              </a:cxn>
              <a:cxn ang="0">
                <a:pos x="1191" y="891"/>
              </a:cxn>
              <a:cxn ang="0">
                <a:pos x="1499" y="406"/>
              </a:cxn>
              <a:cxn ang="0">
                <a:pos x="1905" y="79"/>
              </a:cxn>
              <a:cxn ang="0">
                <a:pos x="2435" y="0"/>
              </a:cxn>
            </a:cxnLst>
            <a:rect l="0" t="0" r="r" b="b"/>
            <a:pathLst>
              <a:path w="2435" h="1670">
                <a:moveTo>
                  <a:pt x="0" y="1670"/>
                </a:moveTo>
                <a:cubicBezTo>
                  <a:pt x="53" y="1660"/>
                  <a:pt x="189" y="1659"/>
                  <a:pt x="321" y="1611"/>
                </a:cubicBezTo>
                <a:cubicBezTo>
                  <a:pt x="453" y="1563"/>
                  <a:pt x="647" y="1502"/>
                  <a:pt x="792" y="1382"/>
                </a:cubicBezTo>
                <a:cubicBezTo>
                  <a:pt x="937" y="1262"/>
                  <a:pt x="1073" y="1054"/>
                  <a:pt x="1191" y="891"/>
                </a:cubicBezTo>
                <a:cubicBezTo>
                  <a:pt x="1309" y="728"/>
                  <a:pt x="1380" y="541"/>
                  <a:pt x="1499" y="406"/>
                </a:cubicBezTo>
                <a:cubicBezTo>
                  <a:pt x="1618" y="271"/>
                  <a:pt x="1749" y="147"/>
                  <a:pt x="1905" y="79"/>
                </a:cubicBezTo>
                <a:cubicBezTo>
                  <a:pt x="2061" y="11"/>
                  <a:pt x="2325" y="16"/>
                  <a:pt x="2435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52681" name="Freeform 9"/>
          <p:cNvSpPr>
            <a:spLocks/>
          </p:cNvSpPr>
          <p:nvPr/>
        </p:nvSpPr>
        <p:spPr bwMode="auto">
          <a:xfrm>
            <a:off x="1840523" y="876300"/>
            <a:ext cx="3528646" cy="2641600"/>
          </a:xfrm>
          <a:custGeom>
            <a:avLst/>
            <a:gdLst/>
            <a:ahLst/>
            <a:cxnLst>
              <a:cxn ang="0">
                <a:pos x="0" y="1664"/>
              </a:cxn>
              <a:cxn ang="0">
                <a:pos x="272" y="1584"/>
              </a:cxn>
              <a:cxn ang="0">
                <a:pos x="744" y="1384"/>
              </a:cxn>
              <a:cxn ang="0">
                <a:pos x="1168" y="1168"/>
              </a:cxn>
              <a:cxn ang="0">
                <a:pos x="1584" y="888"/>
              </a:cxn>
              <a:cxn ang="0">
                <a:pos x="1976" y="520"/>
              </a:cxn>
              <a:cxn ang="0">
                <a:pos x="2408" y="0"/>
              </a:cxn>
            </a:cxnLst>
            <a:rect l="0" t="0" r="r" b="b"/>
            <a:pathLst>
              <a:path w="2408" h="1664">
                <a:moveTo>
                  <a:pt x="0" y="1664"/>
                </a:moveTo>
                <a:cubicBezTo>
                  <a:pt x="45" y="1651"/>
                  <a:pt x="148" y="1631"/>
                  <a:pt x="272" y="1584"/>
                </a:cubicBezTo>
                <a:cubicBezTo>
                  <a:pt x="396" y="1537"/>
                  <a:pt x="595" y="1453"/>
                  <a:pt x="744" y="1384"/>
                </a:cubicBezTo>
                <a:cubicBezTo>
                  <a:pt x="893" y="1315"/>
                  <a:pt x="1028" y="1251"/>
                  <a:pt x="1168" y="1168"/>
                </a:cubicBezTo>
                <a:cubicBezTo>
                  <a:pt x="1308" y="1085"/>
                  <a:pt x="1449" y="996"/>
                  <a:pt x="1584" y="888"/>
                </a:cubicBezTo>
                <a:cubicBezTo>
                  <a:pt x="1719" y="780"/>
                  <a:pt x="1839" y="668"/>
                  <a:pt x="1976" y="520"/>
                </a:cubicBezTo>
                <a:cubicBezTo>
                  <a:pt x="2113" y="372"/>
                  <a:pt x="2318" y="108"/>
                  <a:pt x="2408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52682" name="Line 10"/>
          <p:cNvSpPr>
            <a:spLocks noChangeShapeType="1"/>
          </p:cNvSpPr>
          <p:nvPr/>
        </p:nvSpPr>
        <p:spPr bwMode="auto">
          <a:xfrm>
            <a:off x="6012474" y="1301750"/>
            <a:ext cx="57589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52684" name="Line 12"/>
          <p:cNvSpPr>
            <a:spLocks noChangeShapeType="1"/>
          </p:cNvSpPr>
          <p:nvPr/>
        </p:nvSpPr>
        <p:spPr bwMode="auto">
          <a:xfrm>
            <a:off x="6012474" y="2214563"/>
            <a:ext cx="575896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52685" name="Line 13"/>
          <p:cNvSpPr>
            <a:spLocks noChangeShapeType="1"/>
          </p:cNvSpPr>
          <p:nvPr/>
        </p:nvSpPr>
        <p:spPr bwMode="auto">
          <a:xfrm>
            <a:off x="6012474" y="2546350"/>
            <a:ext cx="575896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52688" name="Text Box 16"/>
          <p:cNvSpPr txBox="1">
            <a:spLocks noChangeArrowheads="1"/>
          </p:cNvSpPr>
          <p:nvPr/>
        </p:nvSpPr>
        <p:spPr bwMode="auto">
          <a:xfrm>
            <a:off x="6629400" y="1074738"/>
            <a:ext cx="177484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400" b="0">
                <a:latin typeface="Arial" charset="0"/>
              </a:rPr>
              <a:t>   M-climate</a:t>
            </a:r>
          </a:p>
        </p:txBody>
      </p:sp>
      <p:sp>
        <p:nvSpPr>
          <p:cNvPr id="1052690" name="Text Box 18"/>
          <p:cNvSpPr txBox="1">
            <a:spLocks noChangeArrowheads="1"/>
          </p:cNvSpPr>
          <p:nvPr/>
        </p:nvSpPr>
        <p:spPr bwMode="auto">
          <a:xfrm>
            <a:off x="7020658" y="2011364"/>
            <a:ext cx="1604596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2000" b="0">
                <a:latin typeface="Arial" charset="0"/>
              </a:rPr>
              <a:t>Two example</a:t>
            </a:r>
          </a:p>
          <a:p>
            <a:r>
              <a:rPr lang="en-GB" sz="2000" b="0">
                <a:latin typeface="Arial" charset="0"/>
              </a:rPr>
              <a:t>CDFs</a:t>
            </a:r>
          </a:p>
        </p:txBody>
      </p:sp>
      <p:sp>
        <p:nvSpPr>
          <p:cNvPr id="1052691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711348" y="3904412"/>
            <a:ext cx="7885235" cy="2528888"/>
          </a:xfrm>
          <a:noFill/>
          <a:ln/>
        </p:spPr>
        <p:txBody>
          <a:bodyPr/>
          <a:lstStyle/>
          <a:p>
            <a:pPr>
              <a:lnSpc>
                <a:spcPts val="2000"/>
              </a:lnSpc>
              <a:spcAft>
                <a:spcPts val="500"/>
              </a:spcAft>
            </a:pPr>
            <a:r>
              <a:rPr lang="en-GB" sz="1500" dirty="0"/>
              <a:t>If there is large uncertainty in the rate of deepening of a cyclonic feature, and/or its track, this will be reflected by a relatively shallow (mean) slope in the CDFs for affected locations (especially wind and rain, but also temperature)</a:t>
            </a:r>
          </a:p>
          <a:p>
            <a:pPr>
              <a:lnSpc>
                <a:spcPts val="2000"/>
              </a:lnSpc>
              <a:spcAft>
                <a:spcPts val="500"/>
              </a:spcAft>
            </a:pPr>
            <a:r>
              <a:rPr lang="en-GB" sz="1500" dirty="0"/>
              <a:t>This ‘dynamical instability’ is relatively common in the lead up to extreme events</a:t>
            </a:r>
          </a:p>
          <a:p>
            <a:pPr>
              <a:lnSpc>
                <a:spcPts val="2000"/>
              </a:lnSpc>
              <a:spcAft>
                <a:spcPts val="500"/>
              </a:spcAft>
            </a:pPr>
            <a:r>
              <a:rPr lang="en-GB" sz="1500" dirty="0"/>
              <a:t>If track uncertainty is high a step is likely in the CDF (=bimodal PDF)</a:t>
            </a:r>
          </a:p>
          <a:p>
            <a:pPr>
              <a:lnSpc>
                <a:spcPts val="2000"/>
              </a:lnSpc>
              <a:spcAft>
                <a:spcPts val="500"/>
              </a:spcAft>
            </a:pPr>
            <a:r>
              <a:rPr lang="en-GB" sz="1500" dirty="0"/>
              <a:t>In all such cases </a:t>
            </a:r>
            <a:r>
              <a:rPr lang="en-GB" sz="1500" dirty="0" smtClean="0">
                <a:solidFill>
                  <a:srgbClr val="FF0000"/>
                </a:solidFill>
              </a:rPr>
              <a:t>EFI </a:t>
            </a:r>
            <a:r>
              <a:rPr lang="en-GB" sz="1500" dirty="0">
                <a:solidFill>
                  <a:srgbClr val="FF0000"/>
                </a:solidFill>
              </a:rPr>
              <a:t>values will not be especially high</a:t>
            </a:r>
            <a:r>
              <a:rPr lang="en-GB" sz="1500" dirty="0"/>
              <a:t>, because they depend on behaviour of </a:t>
            </a:r>
            <a:r>
              <a:rPr lang="en-GB" sz="1500" dirty="0">
                <a:solidFill>
                  <a:srgbClr val="FF0000"/>
                </a:solidFill>
              </a:rPr>
              <a:t>all</a:t>
            </a:r>
            <a:r>
              <a:rPr lang="en-GB" sz="1500" dirty="0"/>
              <a:t> the members</a:t>
            </a:r>
          </a:p>
          <a:p>
            <a:pPr>
              <a:lnSpc>
                <a:spcPts val="2000"/>
              </a:lnSpc>
              <a:spcAft>
                <a:spcPts val="500"/>
              </a:spcAft>
            </a:pPr>
            <a:r>
              <a:rPr lang="en-GB" sz="1500" dirty="0"/>
              <a:t>This is a weaker point of the EFI </a:t>
            </a:r>
            <a:r>
              <a:rPr lang="en-GB" sz="1500" dirty="0" smtClean="0"/>
              <a:t>concept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1052692" name="Text Box 20"/>
          <p:cNvSpPr txBox="1">
            <a:spLocks noChangeArrowheads="1"/>
          </p:cNvSpPr>
          <p:nvPr/>
        </p:nvSpPr>
        <p:spPr bwMode="auto">
          <a:xfrm>
            <a:off x="468923" y="1938338"/>
            <a:ext cx="53251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1400" b="0">
                <a:latin typeface="Arial" charset="0"/>
              </a:rPr>
              <a:t>rank</a:t>
            </a:r>
          </a:p>
        </p:txBody>
      </p:sp>
      <p:sp>
        <p:nvSpPr>
          <p:cNvPr id="1052693" name="Text Box 21"/>
          <p:cNvSpPr txBox="1">
            <a:spLocks noChangeArrowheads="1"/>
          </p:cNvSpPr>
          <p:nvPr/>
        </p:nvSpPr>
        <p:spPr bwMode="auto">
          <a:xfrm>
            <a:off x="2476500" y="3494088"/>
            <a:ext cx="147668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1400" b="0">
                <a:latin typeface="Arial" charset="0"/>
              </a:rPr>
              <a:t>parameter value</a:t>
            </a:r>
          </a:p>
        </p:txBody>
      </p:sp>
      <p:sp>
        <p:nvSpPr>
          <p:cNvPr id="1052694" name="Line 22"/>
          <p:cNvSpPr>
            <a:spLocks noChangeShapeType="1"/>
          </p:cNvSpPr>
          <p:nvPr/>
        </p:nvSpPr>
        <p:spPr bwMode="auto">
          <a:xfrm>
            <a:off x="5147897" y="3522663"/>
            <a:ext cx="21687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52695" name="Line 23"/>
          <p:cNvSpPr>
            <a:spLocks noChangeShapeType="1"/>
          </p:cNvSpPr>
          <p:nvPr/>
        </p:nvSpPr>
        <p:spPr bwMode="auto">
          <a:xfrm flipV="1">
            <a:off x="971550" y="858839"/>
            <a:ext cx="0" cy="142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52696" name="Freeform 24"/>
          <p:cNvSpPr>
            <a:spLocks/>
          </p:cNvSpPr>
          <p:nvPr/>
        </p:nvSpPr>
        <p:spPr bwMode="auto">
          <a:xfrm>
            <a:off x="2028092" y="863600"/>
            <a:ext cx="3235569" cy="2660650"/>
          </a:xfrm>
          <a:custGeom>
            <a:avLst/>
            <a:gdLst/>
            <a:ahLst/>
            <a:cxnLst>
              <a:cxn ang="0">
                <a:pos x="0" y="1672"/>
              </a:cxn>
              <a:cxn ang="0">
                <a:pos x="288" y="1600"/>
              </a:cxn>
              <a:cxn ang="0">
                <a:pos x="552" y="1216"/>
              </a:cxn>
              <a:cxn ang="0">
                <a:pos x="1016" y="976"/>
              </a:cxn>
              <a:cxn ang="0">
                <a:pos x="1832" y="744"/>
              </a:cxn>
              <a:cxn ang="0">
                <a:pos x="2080" y="376"/>
              </a:cxn>
              <a:cxn ang="0">
                <a:pos x="2208" y="0"/>
              </a:cxn>
            </a:cxnLst>
            <a:rect l="0" t="0" r="r" b="b"/>
            <a:pathLst>
              <a:path w="2208" h="1676">
                <a:moveTo>
                  <a:pt x="0" y="1672"/>
                </a:moveTo>
                <a:cubicBezTo>
                  <a:pt x="48" y="1660"/>
                  <a:pt x="196" y="1676"/>
                  <a:pt x="288" y="1600"/>
                </a:cubicBezTo>
                <a:cubicBezTo>
                  <a:pt x="380" y="1524"/>
                  <a:pt x="431" y="1320"/>
                  <a:pt x="552" y="1216"/>
                </a:cubicBezTo>
                <a:cubicBezTo>
                  <a:pt x="673" y="1112"/>
                  <a:pt x="803" y="1055"/>
                  <a:pt x="1016" y="976"/>
                </a:cubicBezTo>
                <a:cubicBezTo>
                  <a:pt x="1229" y="897"/>
                  <a:pt x="1655" y="844"/>
                  <a:pt x="1832" y="744"/>
                </a:cubicBezTo>
                <a:cubicBezTo>
                  <a:pt x="2009" y="644"/>
                  <a:pt x="2017" y="500"/>
                  <a:pt x="2080" y="376"/>
                </a:cubicBezTo>
                <a:cubicBezTo>
                  <a:pt x="2143" y="252"/>
                  <a:pt x="2181" y="78"/>
                  <a:pt x="2208" y="0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2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2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2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2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681" grpId="0" animBg="1"/>
      <p:bldP spid="1052691" grpId="0" build="p"/>
      <p:bldP spid="105269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4017598" cy="2016224"/>
          </a:xfrm>
        </p:spPr>
        <p:txBody>
          <a:bodyPr/>
          <a:lstStyle/>
          <a:p>
            <a:r>
              <a:rPr lang="en-GB" dirty="0" smtClean="0"/>
              <a:t>3.5 EFI verification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dirty="0" smtClean="0"/>
              <a:t>ROC Area, based on European observations </a:t>
            </a:r>
            <a:br>
              <a:rPr lang="en-GB" sz="2400" dirty="0" smtClean="0"/>
            </a:br>
            <a:r>
              <a:rPr lang="en-GB" sz="2000" dirty="0" smtClean="0"/>
              <a:t>(covers 6 years)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476" y="2708920"/>
            <a:ext cx="4079875" cy="316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6626" y="119988"/>
            <a:ext cx="3857905" cy="300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3375" y="3174261"/>
            <a:ext cx="3910374" cy="299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596054" y="5029486"/>
            <a:ext cx="180870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24h precipitation</a:t>
            </a:r>
            <a:endParaRPr lang="en-GB" sz="16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2738" y="4684285"/>
            <a:ext cx="231183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2m temperature (warm)</a:t>
            </a:r>
            <a:endParaRPr lang="en-GB" sz="16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9061" y="1987077"/>
            <a:ext cx="180870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10m wind speed</a:t>
            </a:r>
            <a:endParaRPr lang="en-GB" sz="1600" dirty="0">
              <a:latin typeface="+mn-l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24" y="116633"/>
            <a:ext cx="8568952" cy="504056"/>
          </a:xfrm>
        </p:spPr>
        <p:txBody>
          <a:bodyPr/>
          <a:lstStyle/>
          <a:p>
            <a:r>
              <a:rPr lang="en-GB" sz="2000" dirty="0" smtClean="0"/>
              <a:t>4. Plans for a High Resolution ensemble at the Met Office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2696"/>
            <a:ext cx="8424936" cy="54006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Downscaling via nested high resolution (1.5km) runs has proved very valuable for certain meteorological issues, e.g.</a:t>
            </a:r>
          </a:p>
          <a:p>
            <a:pPr lvl="1">
              <a:spcAft>
                <a:spcPts val="600"/>
              </a:spcAft>
            </a:pPr>
            <a:r>
              <a:rPr lang="en-GB" sz="1700" dirty="0" err="1" smtClean="0"/>
              <a:t>Orographic</a:t>
            </a:r>
            <a:r>
              <a:rPr lang="en-GB" sz="1700" dirty="0" smtClean="0"/>
              <a:t> rainfall</a:t>
            </a:r>
          </a:p>
          <a:p>
            <a:pPr lvl="1">
              <a:spcAft>
                <a:spcPts val="600"/>
              </a:spcAft>
            </a:pPr>
            <a:r>
              <a:rPr lang="en-GB" sz="1700" dirty="0" smtClean="0"/>
              <a:t>Marine convection moving inland (like lake-effect) – critical during snow events – </a:t>
            </a:r>
            <a:r>
              <a:rPr lang="en-GB" sz="1700" dirty="0" err="1" smtClean="0"/>
              <a:t>eg</a:t>
            </a:r>
            <a:r>
              <a:rPr lang="en-GB" sz="1700" dirty="0" smtClean="0"/>
              <a:t> Nov/Dec 2010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In Q1 of 2012 a high resolution ensemble is likely to be introduced</a:t>
            </a:r>
          </a:p>
          <a:p>
            <a:pPr lvl="1">
              <a:spcAft>
                <a:spcPts val="600"/>
              </a:spcAft>
            </a:pPr>
            <a:r>
              <a:rPr lang="en-GB" sz="1700" dirty="0" smtClean="0"/>
              <a:t>12 High-res EPS members every 6 hours (resolution tapers to 2.2km from boundaries)</a:t>
            </a:r>
          </a:p>
          <a:p>
            <a:pPr lvl="1">
              <a:spcAft>
                <a:spcPts val="600"/>
              </a:spcAft>
            </a:pPr>
            <a:r>
              <a:rPr lang="en-GB" sz="1700" dirty="0" smtClean="0"/>
              <a:t>BC’s from MOGREPS-R (regional “North Atlantic – European” ~12km)</a:t>
            </a:r>
          </a:p>
          <a:p>
            <a:pPr lvl="1">
              <a:spcAft>
                <a:spcPts val="600"/>
              </a:spcAft>
            </a:pPr>
            <a:r>
              <a:rPr lang="en-GB" sz="1700" dirty="0" smtClean="0"/>
              <a:t>MOGREPS-R BC’s taken from MOGREPS-G (global, ~40km)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No internal perturbations at T+0, other than those contained in MOGREPS-R members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Post-processing to involve ‘neighbourhood methods’ to extract information on appropriate scales, followed by computation of probabilities etc…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Facility also for ‘Strategic Intervention’ to be invoked – chief forecaster may on occasion select what they view as the most appropriate member, to drive downstream products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Caveat - plans continue to evolve...                       </a:t>
            </a:r>
            <a:r>
              <a:rPr lang="en-GB" sz="1200" dirty="0" smtClean="0"/>
              <a:t>(thanks to Ken </a:t>
            </a:r>
            <a:r>
              <a:rPr lang="en-GB" sz="1200" dirty="0" err="1" smtClean="0"/>
              <a:t>Mylne</a:t>
            </a:r>
            <a:r>
              <a:rPr lang="en-GB" sz="1200" dirty="0" smtClean="0"/>
              <a:t> and Nigel Roberts)</a:t>
            </a:r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:\Conferences\CW2011\NCEPtalk\Hail_Otter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427082"/>
            <a:ext cx="5407822" cy="34501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pic>
        <p:nvPicPr>
          <p:cNvPr id="32770" name="Picture 2" descr="H:\Conferences\CW2011\NCEPtalk\ASXX_Otter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3314700" cy="24765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179512" y="260648"/>
            <a:ext cx="2007598" cy="1304770"/>
            <a:chOff x="179512" y="260648"/>
            <a:chExt cx="2007598" cy="1304770"/>
          </a:xfrm>
        </p:grpSpPr>
        <p:sp>
          <p:nvSpPr>
            <p:cNvPr id="8" name="Isosceles Triangle 7"/>
            <p:cNvSpPr/>
            <p:nvPr/>
          </p:nvSpPr>
          <p:spPr bwMode="auto">
            <a:xfrm>
              <a:off x="2043094" y="1421402"/>
              <a:ext cx="144016" cy="144016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79512" y="260648"/>
              <a:ext cx="1872208" cy="1152128"/>
              <a:chOff x="179512" y="260648"/>
              <a:chExt cx="1872208" cy="115212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79512" y="260648"/>
                <a:ext cx="140294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FF0000"/>
                    </a:solidFill>
                    <a:latin typeface="+mn-lt"/>
                  </a:rPr>
                  <a:t>Phenomenal</a:t>
                </a:r>
              </a:p>
              <a:p>
                <a:r>
                  <a:rPr lang="en-GB" sz="1600" b="1" dirty="0" smtClean="0">
                    <a:solidFill>
                      <a:srgbClr val="FF0000"/>
                    </a:solidFill>
                    <a:latin typeface="+mn-lt"/>
                  </a:rPr>
                  <a:t>Hailstorm</a:t>
                </a:r>
              </a:p>
              <a:p>
                <a:r>
                  <a:rPr lang="en-GB" sz="1600" b="1" dirty="0" smtClean="0">
                    <a:solidFill>
                      <a:srgbClr val="FF0000"/>
                    </a:solidFill>
                    <a:latin typeface="+mn-lt"/>
                  </a:rPr>
                  <a:t>(km scale)</a:t>
                </a:r>
                <a:endParaRPr lang="en-GB" sz="16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1259632" y="836712"/>
                <a:ext cx="792088" cy="576064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7" name="TextBox 16"/>
          <p:cNvSpPr txBox="1"/>
          <p:nvPr/>
        </p:nvSpPr>
        <p:spPr>
          <a:xfrm>
            <a:off x="1637928" y="224287"/>
            <a:ext cx="173637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latin typeface="+mn-lt"/>
              </a:rPr>
              <a:t>00Z 30 Oct 2009</a:t>
            </a:r>
            <a:endParaRPr lang="en-GB" sz="1600" b="1" dirty="0">
              <a:latin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7625" y="53250"/>
            <a:ext cx="9048750" cy="5953125"/>
            <a:chOff x="47625" y="53250"/>
            <a:chExt cx="9048750" cy="5953125"/>
          </a:xfrm>
        </p:grpSpPr>
        <p:pic>
          <p:nvPicPr>
            <p:cNvPr id="32771" name="Picture 3" descr="H:\Conferences\CW2011\NCEPtalk\HiResEPS_E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625" y="53250"/>
              <a:ext cx="9048750" cy="595312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24" name="Rectangle 23"/>
            <p:cNvSpPr/>
            <p:nvPr/>
          </p:nvSpPr>
          <p:spPr bwMode="auto">
            <a:xfrm>
              <a:off x="971600" y="69010"/>
              <a:ext cx="720080" cy="19163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88"/>
            <a:ext cx="8113712" cy="708025"/>
          </a:xfrm>
        </p:spPr>
        <p:txBody>
          <a:bodyPr/>
          <a:lstStyle/>
          <a:p>
            <a:r>
              <a:rPr lang="en-GB" smtClean="0"/>
              <a:t>Summary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764704"/>
            <a:ext cx="8569325" cy="528253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Forecasters are required to manage ever-increasing data volumes that ensembles provide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New products have been introduced to get the best out of this data – these focus on:</a:t>
            </a:r>
          </a:p>
          <a:p>
            <a:pPr lvl="1">
              <a:spcAft>
                <a:spcPts val="600"/>
              </a:spcAft>
            </a:pPr>
            <a:r>
              <a:rPr lang="en-GB" sz="1700" dirty="0" smtClean="0"/>
              <a:t>Delivering synoptic-feature-based information (cyclone database)</a:t>
            </a:r>
          </a:p>
          <a:p>
            <a:pPr lvl="1">
              <a:spcAft>
                <a:spcPts val="600"/>
              </a:spcAft>
            </a:pPr>
            <a:r>
              <a:rPr lang="en-GB" sz="1700" dirty="0" smtClean="0"/>
              <a:t>Placing EPS forecast distributions into a </a:t>
            </a:r>
            <a:r>
              <a:rPr lang="en-GB" sz="1700" dirty="0" err="1" smtClean="0"/>
              <a:t>climatological</a:t>
            </a:r>
            <a:r>
              <a:rPr lang="en-GB" sz="1700" dirty="0" smtClean="0"/>
              <a:t> context (EFI)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Products are very user-oriented; they ‘speak the language of forecasters’, are easy to use and navigate through, and have a very clear focus on adverse weather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Increasingly these various products are being used to good effect in forecasting in the UK, in Europe, and to a lesser extent in other parts of the world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The benefits of all this should be improved warning of severe weather, with resultant reductions in </a:t>
            </a:r>
            <a:r>
              <a:rPr lang="en-GB" sz="1700" dirty="0" err="1" smtClean="0"/>
              <a:t>i</a:t>
            </a:r>
            <a:r>
              <a:rPr lang="en-GB" sz="1700" dirty="0" smtClean="0"/>
              <a:t>) loss of life, ii) loss of infrastructure and iii) economic losses in general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700" dirty="0" smtClean="0"/>
              <a:t>The Met Office will be introducing a very high resolution ensemble next year – this has shown skill in highlighting low probabilities at short range for various extreme events that have occurred over the UK</a:t>
            </a:r>
          </a:p>
          <a:p>
            <a:endParaRPr lang="en-GB" sz="1900" dirty="0" smtClean="0"/>
          </a:p>
          <a:p>
            <a:pPr>
              <a:spcAft>
                <a:spcPct val="0"/>
              </a:spcAft>
            </a:pPr>
            <a:endParaRPr lang="en-GB" sz="1900" dirty="0" smtClean="0"/>
          </a:p>
          <a:p>
            <a:pPr>
              <a:spcAft>
                <a:spcPct val="0"/>
              </a:spcAft>
            </a:pPr>
            <a:endParaRPr lang="en-GB" sz="1900" dirty="0" smtClean="0"/>
          </a:p>
          <a:p>
            <a:r>
              <a:rPr lang="en-GB" sz="1900" i="1" dirty="0" smtClean="0"/>
              <a:t>Further reading: “Tracking fronts and extra-tropical cyclones” – ECMWF Newsletter, Autumn 2009, and the references at the end. This article can be freely downloaded from the ECMWF website.</a:t>
            </a:r>
          </a:p>
        </p:txBody>
      </p:sp>
      <p:pic>
        <p:nvPicPr>
          <p:cNvPr id="33794" name="Picture 2" descr="H:\Conferences\CW2011\NCEPtalk\MetOffice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2363" y="82904"/>
            <a:ext cx="1876425" cy="43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20688" y="-98425"/>
            <a:ext cx="8418512" cy="708025"/>
          </a:xfrm>
        </p:spPr>
        <p:txBody>
          <a:bodyPr/>
          <a:lstStyle/>
          <a:p>
            <a:r>
              <a:rPr lang="en-US" sz="2000" dirty="0" smtClean="0"/>
              <a:t>All IFS / EPS Members at T+12 – Scotland snowstorm case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ODRD - Tim Hewson - Dec 2010</a:t>
            </a:r>
          </a:p>
        </p:txBody>
      </p:sp>
      <p:pic>
        <p:nvPicPr>
          <p:cNvPr id="33796" name="Picture 2" descr="\\Alsvid\userscr\ODRD\Dec2010\ScotSnow_SynCharts_singletime_ani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8050"/>
            <a:ext cx="85693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</a:t>
            </a:r>
            <a:r>
              <a:rPr lang="en-GB" dirty="0" smtClean="0"/>
              <a:t>Approach (1)</a:t>
            </a:r>
            <a:endParaRPr lang="en-GB" dirty="0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112125" cy="4808537"/>
          </a:xfrm>
        </p:spPr>
        <p:txBody>
          <a:bodyPr/>
          <a:lstStyle/>
          <a:p>
            <a:r>
              <a:rPr lang="en-GB" dirty="0" smtClean="0"/>
              <a:t>In most cyclone tracking work input data is at low resolution – </a:t>
            </a:r>
            <a:r>
              <a:rPr lang="en-GB" dirty="0" err="1" smtClean="0"/>
              <a:t>eg</a:t>
            </a:r>
            <a:r>
              <a:rPr lang="en-GB" dirty="0" smtClean="0"/>
              <a:t> 500km</a:t>
            </a:r>
          </a:p>
          <a:p>
            <a:r>
              <a:rPr lang="en-GB" dirty="0" smtClean="0"/>
              <a:t>In reality synoptic scale cyclones, as recognised for many years by forecasters (with good reason!), vary in scale from about 100km to over 1000km</a:t>
            </a:r>
          </a:p>
          <a:p>
            <a:r>
              <a:rPr lang="en-GB" dirty="0" smtClean="0"/>
              <a:t>Here we set out to overcome several problems related to input data resolution, in order to identify the </a:t>
            </a:r>
            <a:r>
              <a:rPr lang="en-GB" dirty="0" smtClean="0">
                <a:latin typeface="Arial Black" pitchFamily="34" charset="0"/>
              </a:rPr>
              <a:t>full range</a:t>
            </a:r>
            <a:r>
              <a:rPr lang="en-GB" dirty="0" smtClean="0"/>
              <a:t> of cyclones</a:t>
            </a:r>
          </a:p>
          <a:p>
            <a:r>
              <a:rPr lang="en-GB" dirty="0" smtClean="0"/>
              <a:t>Work ongoing for more than 10 years. Further improvement is possible…</a:t>
            </a:r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NCEP, Washington, Mar 2011                        tim.hewson@ecmwf.int</a:t>
            </a:r>
            <a:endParaRPr lang="en-GB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113712" cy="708025"/>
          </a:xfrm>
        </p:spPr>
        <p:txBody>
          <a:bodyPr/>
          <a:lstStyle/>
          <a:p>
            <a:r>
              <a:rPr lang="en-GB" dirty="0" smtClean="0"/>
              <a:t>Our Approach </a:t>
            </a:r>
            <a:r>
              <a:rPr lang="en-GB" dirty="0" smtClean="0"/>
              <a:t>(2)</a:t>
            </a:r>
            <a:endParaRPr lang="en-GB" dirty="0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760"/>
            <a:ext cx="8112125" cy="4897090"/>
          </a:xfrm>
        </p:spPr>
        <p:txBody>
          <a:bodyPr/>
          <a:lstStyle/>
          <a:p>
            <a:r>
              <a:rPr lang="en-GB" dirty="0" smtClean="0"/>
              <a:t>Key aspects of our system, which make identifying the full range of features possible, are:</a:t>
            </a:r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/>
              <a:t>We use a </a:t>
            </a:r>
            <a:r>
              <a:rPr lang="en-GB" sz="2000" dirty="0" smtClean="0">
                <a:latin typeface="Arial Black" pitchFamily="34" charset="0"/>
              </a:rPr>
              <a:t>hybrid </a:t>
            </a:r>
            <a:r>
              <a:rPr lang="en-GB" sz="2000" dirty="0" smtClean="0"/>
              <a:t>identification system, based on </a:t>
            </a:r>
            <a:r>
              <a:rPr lang="en-GB" sz="2000" dirty="0" err="1" smtClean="0"/>
              <a:t>vorticity</a:t>
            </a:r>
            <a:r>
              <a:rPr lang="en-GB" sz="2000" dirty="0" smtClean="0"/>
              <a:t> &amp; mean sea level pressure. With one exception other studies have used these variables in isolation. </a:t>
            </a:r>
          </a:p>
          <a:p>
            <a:pPr lvl="1"/>
            <a:r>
              <a:rPr lang="en-GB" sz="2000" dirty="0" smtClean="0"/>
              <a:t>Many of the features are required to lie </a:t>
            </a:r>
            <a:r>
              <a:rPr lang="en-GB" sz="2000" dirty="0" smtClean="0">
                <a:latin typeface="Arial Black" pitchFamily="34" charset="0"/>
              </a:rPr>
              <a:t>on fronts</a:t>
            </a:r>
            <a:r>
              <a:rPr lang="en-GB" sz="2000" dirty="0" smtClean="0"/>
              <a:t> (objectively defined). This accords with synoptic practice.</a:t>
            </a:r>
          </a:p>
          <a:p>
            <a:pPr lvl="1"/>
            <a:r>
              <a:rPr lang="en-GB" sz="2000" dirty="0" smtClean="0"/>
              <a:t>A </a:t>
            </a:r>
            <a:r>
              <a:rPr lang="en-GB" sz="2000" dirty="0" smtClean="0">
                <a:latin typeface="Arial Black" pitchFamily="34" charset="0"/>
              </a:rPr>
              <a:t>multi-parameter tracking scheme</a:t>
            </a:r>
            <a:r>
              <a:rPr lang="en-GB" sz="2000" dirty="0" smtClean="0"/>
              <a:t> is employed to correctly associate features. One key aspect is the use of ‘</a:t>
            </a:r>
            <a:r>
              <a:rPr lang="en-GB" sz="2000" dirty="0" smtClean="0">
                <a:latin typeface="Arial Black" pitchFamily="34" charset="0"/>
              </a:rPr>
              <a:t>half-time tracking</a:t>
            </a:r>
            <a:r>
              <a:rPr lang="en-GB" sz="2000" dirty="0" smtClean="0"/>
              <a:t>’.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itte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ommitte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ommitte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itte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ECMWF</Template>
  <TotalTime>75698</TotalTime>
  <Words>5351</Words>
  <Application>Microsoft Macintosh PowerPoint</Application>
  <PresentationFormat>On-screen Show (4:3)</PresentationFormat>
  <Paragraphs>600</Paragraphs>
  <Slides>79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Committee</vt:lpstr>
      <vt:lpstr>Photo Editor Photo</vt:lpstr>
      <vt:lpstr>Equation</vt:lpstr>
      <vt:lpstr>Tailoring ensemble output to meet forecasters' needs - some highlights from the Met Office and ECMWF   Tim Hewson  (ECMWF and UK Met Office)</vt:lpstr>
      <vt:lpstr>Topics</vt:lpstr>
      <vt:lpstr>1. The Problem with Ensembles…</vt:lpstr>
      <vt:lpstr>2. Cyclone-tracking products for the extra-tropics</vt:lpstr>
      <vt:lpstr>2.1 Motivation and strategy</vt:lpstr>
      <vt:lpstr>Why track cyclones automatically ?</vt:lpstr>
      <vt:lpstr>So why is this difficult ?   - Tropics vs Extra-tropics</vt:lpstr>
      <vt:lpstr>Our Approach (1)</vt:lpstr>
      <vt:lpstr>Our Approach (2)</vt:lpstr>
      <vt:lpstr>Realisation</vt:lpstr>
      <vt:lpstr>2.2 How do we identify the fronts?</vt:lpstr>
      <vt:lpstr>Slide 12</vt:lpstr>
      <vt:lpstr>Slide 13</vt:lpstr>
      <vt:lpstr>2.3 How do we identify the cyclonic features?</vt:lpstr>
      <vt:lpstr>Slide 15</vt:lpstr>
      <vt:lpstr>Lows, Frontal Waves and Diminutive Waves</vt:lpstr>
      <vt:lpstr>Identifying Cyclonic Features in the EPS</vt:lpstr>
      <vt:lpstr>Manual and (control run) objective synoptic charts interlaced</vt:lpstr>
      <vt:lpstr>Accuracy of the identification method</vt:lpstr>
      <vt:lpstr>2.4 Defining Feature Tracks</vt:lpstr>
      <vt:lpstr>An illustration of ‘half-time tracking’</vt:lpstr>
      <vt:lpstr>Tracking windstorm-generating cyclones</vt:lpstr>
      <vt:lpstr>2.5 Product Examples</vt:lpstr>
      <vt:lpstr>Snapshot of Synoptic Feature Chart</vt:lpstr>
      <vt:lpstr>Fronts Spaghetti Plot</vt:lpstr>
      <vt:lpstr>Postage stamps (various options)</vt:lpstr>
      <vt:lpstr>Dalmatian Chart (feature type)</vt:lpstr>
      <vt:lpstr>Dalmatian Chart (mslp)</vt:lpstr>
      <vt:lpstr>Dalmatian Chart (max 1km wind, 300km radius)</vt:lpstr>
      <vt:lpstr>Portraying Feature Tracks</vt:lpstr>
      <vt:lpstr>Strike Probability Animations (15 day) - three severity thresholds (DT 12Z 25/2/2010)</vt:lpstr>
      <vt:lpstr>New York Snowstorm – successive forecasts, fixed VT</vt:lpstr>
      <vt:lpstr>A New Years Eve Windstorm</vt:lpstr>
      <vt:lpstr>Slide 34</vt:lpstr>
      <vt:lpstr>Portugal Storm example</vt:lpstr>
      <vt:lpstr>Synoptic animation</vt:lpstr>
      <vt:lpstr>Feature-specific plumes</vt:lpstr>
      <vt:lpstr>24h lead plumes</vt:lpstr>
      <vt:lpstr>12h lead plumes</vt:lpstr>
      <vt:lpstr>2.6 A recent example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18 Mar 2011:  1130UTC radar 12UTC synops </vt:lpstr>
      <vt:lpstr>What does this teach us ?</vt:lpstr>
      <vt:lpstr>2.7 Verification of cyclonic features</vt:lpstr>
      <vt:lpstr>Some Verification Details  </vt:lpstr>
      <vt:lpstr>Position error</vt:lpstr>
      <vt:lpstr>Bias in Mslp at feature point</vt:lpstr>
      <vt:lpstr>3. Forecasting Extreme Weather :  The Extreme Forecast Index (or ‘EFI’)</vt:lpstr>
      <vt:lpstr>A recent EFI for Europe</vt:lpstr>
      <vt:lpstr>3. The Extreme Forecast Index (EFI)</vt:lpstr>
      <vt:lpstr>3.1 Overview: How can we forecast ‘extreme weather’ ?</vt:lpstr>
      <vt:lpstr>Extreme Forecast Index (EFI)</vt:lpstr>
      <vt:lpstr>How do CDFs and PDFs relate ?</vt:lpstr>
      <vt:lpstr>3.2 The reference EPS Model Climate</vt:lpstr>
      <vt:lpstr>Slide 62</vt:lpstr>
      <vt:lpstr>Model Climate</vt:lpstr>
      <vt:lpstr>3.3 Computing the Extreme Forecast Index (EFI)</vt:lpstr>
      <vt:lpstr>Slide 65</vt:lpstr>
      <vt:lpstr>EFI example</vt:lpstr>
      <vt:lpstr>EFI example</vt:lpstr>
      <vt:lpstr>3.4 Operational EFI (web) products</vt:lpstr>
      <vt:lpstr>Additional EFI-related products</vt:lpstr>
      <vt:lpstr>Slide 70</vt:lpstr>
      <vt:lpstr>Slide 71</vt:lpstr>
      <vt:lpstr>Example: Reading on one day in June 2009</vt:lpstr>
      <vt:lpstr>How ‘should’ CDFs behave in successive EPS runs?</vt:lpstr>
      <vt:lpstr>Impact of ‘Dynamical Instability’</vt:lpstr>
      <vt:lpstr>3.5 EFI verification  ROC Area, based on European observations  (covers 6 years)</vt:lpstr>
      <vt:lpstr>4. Plans for a High Resolution ensemble at the Met Office</vt:lpstr>
      <vt:lpstr>s</vt:lpstr>
      <vt:lpstr>Summary</vt:lpstr>
      <vt:lpstr>All IFS / EPS Members at T+12 – Scotland snowstorm case</vt:lpstr>
    </vt:vector>
  </TitlesOfParts>
  <Company>E.C.M.W.F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E.C.M.W.F</dc:creator>
  <cp:lastModifiedBy>Tim Hewson</cp:lastModifiedBy>
  <cp:revision>512</cp:revision>
  <dcterms:created xsi:type="dcterms:W3CDTF">2011-03-23T23:10:15Z</dcterms:created>
  <dcterms:modified xsi:type="dcterms:W3CDTF">2011-03-24T02:54:47Z</dcterms:modified>
</cp:coreProperties>
</file>