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0"/>
  </p:notesMasterIdLst>
  <p:handoutMasterIdLst>
    <p:handoutMasterId r:id="rId21"/>
  </p:handoutMasterIdLst>
  <p:sldIdLst>
    <p:sldId id="322" r:id="rId2"/>
    <p:sldId id="323" r:id="rId3"/>
    <p:sldId id="295" r:id="rId4"/>
    <p:sldId id="294" r:id="rId5"/>
    <p:sldId id="287" r:id="rId6"/>
    <p:sldId id="311" r:id="rId7"/>
    <p:sldId id="297" r:id="rId8"/>
    <p:sldId id="298" r:id="rId9"/>
    <p:sldId id="320" r:id="rId10"/>
    <p:sldId id="288" r:id="rId11"/>
    <p:sldId id="306" r:id="rId12"/>
    <p:sldId id="304" r:id="rId13"/>
    <p:sldId id="289" r:id="rId14"/>
    <p:sldId id="305" r:id="rId15"/>
    <p:sldId id="290" r:id="rId16"/>
    <p:sldId id="321" r:id="rId17"/>
    <p:sldId id="303" r:id="rId18"/>
    <p:sldId id="291" r:id="rId19"/>
  </p:sldIdLst>
  <p:sldSz cx="9144000" cy="6858000" type="screen4x3"/>
  <p:notesSz cx="6735763" cy="9866313"/>
  <p:defaultTextStyle>
    <a:defPPr>
      <a:defRPr lang="ja-JP"/>
    </a:defPPr>
    <a:lvl1pPr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D027"/>
    <a:srgbClr val="4AF05C"/>
    <a:srgbClr val="26C3F0"/>
    <a:srgbClr val="2BEDFF"/>
    <a:srgbClr val="8E0B03"/>
    <a:srgbClr val="F5A6A3"/>
    <a:srgbClr val="FF9D94"/>
    <a:srgbClr val="FFCFB0"/>
    <a:srgbClr val="FF9B85"/>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63" autoAdjust="0"/>
    <p:restoredTop sz="99816" autoAdjust="0"/>
  </p:normalViewPr>
  <p:slideViewPr>
    <p:cSldViewPr>
      <p:cViewPr>
        <p:scale>
          <a:sx n="100" d="100"/>
          <a:sy n="100" d="100"/>
        </p:scale>
        <p:origin x="-480" y="-80"/>
      </p:cViewPr>
      <p:guideLst>
        <p:guide orient="horz" pos="2160"/>
        <p:guide pos="2880"/>
      </p:guideLst>
    </p:cSldViewPr>
  </p:slideViewPr>
  <p:outlineViewPr>
    <p:cViewPr>
      <p:scale>
        <a:sx n="33" d="100"/>
        <a:sy n="33" d="100"/>
      </p:scale>
      <p:origin x="0" y="69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ltLang="ja-JP"/>
          </a:p>
        </p:txBody>
      </p:sp>
      <p:sp>
        <p:nvSpPr>
          <p:cNvPr id="7171"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ltLang="ja-JP"/>
          </a:p>
        </p:txBody>
      </p:sp>
      <p:sp>
        <p:nvSpPr>
          <p:cNvPr id="7172" name="Rectangle 4"/>
          <p:cNvSpPr>
            <a:spLocks noGrp="1" noChangeArrowheads="1"/>
          </p:cNvSpPr>
          <p:nvPr>
            <p:ph type="ftr" sz="quarter" idx="2"/>
          </p:nvPr>
        </p:nvSpPr>
        <p:spPr bwMode="auto">
          <a:xfrm>
            <a:off x="0" y="9372600"/>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ltLang="ja-JP"/>
          </a:p>
        </p:txBody>
      </p:sp>
      <p:sp>
        <p:nvSpPr>
          <p:cNvPr id="7173" name="Rectangle 5"/>
          <p:cNvSpPr>
            <a:spLocks noGrp="1" noChangeArrowheads="1"/>
          </p:cNvSpPr>
          <p:nvPr>
            <p:ph type="sldNum" sz="quarter" idx="3"/>
          </p:nvPr>
        </p:nvSpPr>
        <p:spPr bwMode="auto">
          <a:xfrm>
            <a:off x="3816350" y="9372600"/>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3D82A3C-B58C-6545-AA70-2FD047CF37D9}" type="slidenum">
              <a:rPr lang="en-US" altLang="ja-JP"/>
              <a:pPr/>
              <a:t>‹#›</a:t>
            </a:fld>
            <a:endParaRPr lang="en-US" altLang="ja-JP"/>
          </a:p>
        </p:txBody>
      </p:sp>
    </p:spTree>
    <p:extLst>
      <p:ext uri="{BB962C8B-B14F-4D97-AF65-F5344CB8AC3E}">
        <p14:creationId xmlns:p14="http://schemas.microsoft.com/office/powerpoint/2010/main" val="2140749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8F393A7-D9D9-5A48-A005-73EEC11658C2}" type="datetime1">
              <a:rPr lang="ja-JP" altLang="en-US"/>
              <a:pPr/>
              <a:t>11/11/16</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BDF6F71-42D8-FC43-A66D-C99BC2BC33F4}" type="slidenum">
              <a:rPr lang="ja-JP" altLang="en-US"/>
              <a:pPr/>
              <a:t>‹#›</a:t>
            </a:fld>
            <a:endParaRPr lang="ja-JP" altLang="en-US"/>
          </a:p>
        </p:txBody>
      </p:sp>
    </p:spTree>
    <p:extLst>
      <p:ext uri="{BB962C8B-B14F-4D97-AF65-F5344CB8AC3E}">
        <p14:creationId xmlns:p14="http://schemas.microsoft.com/office/powerpoint/2010/main" val="31534227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Before I talk about the decadal climate prediction, I will introduce the common question. Sometimes, my fried said to me. We can not forecast weather for next week. Why can we predict climate for next century such as global warming? In today’s presentation, I will start to this question.</a:t>
            </a:r>
          </a:p>
        </p:txBody>
      </p:sp>
      <p:sp>
        <p:nvSpPr>
          <p:cNvPr id="4" name="スライド番号プレースホルダー 3"/>
          <p:cNvSpPr>
            <a:spLocks noGrp="1"/>
          </p:cNvSpPr>
          <p:nvPr>
            <p:ph type="sldNum" sz="quarter" idx="10"/>
          </p:nvPr>
        </p:nvSpPr>
        <p:spPr/>
        <p:txBody>
          <a:bodyPr/>
          <a:lstStyle/>
          <a:p>
            <a:fld id="{DBDF6F71-42D8-FC43-A66D-C99BC2BC33F4}" type="slidenum">
              <a:rPr lang="ja-JP" altLang="en-US" smtClean="0"/>
              <a:pPr/>
              <a:t>1</a:t>
            </a:fld>
            <a:endParaRPr lang="ja-JP" altLang="en-US"/>
          </a:p>
        </p:txBody>
      </p:sp>
    </p:spTree>
    <p:extLst>
      <p:ext uri="{BB962C8B-B14F-4D97-AF65-F5344CB8AC3E}">
        <p14:creationId xmlns:p14="http://schemas.microsoft.com/office/powerpoint/2010/main" val="2095418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smtClean="0">
                <a:solidFill>
                  <a:schemeClr val="tx1"/>
                </a:solidFill>
                <a:latin typeface="+mn-lt"/>
                <a:ea typeface="+mn-ea"/>
                <a:cs typeface="ＭＳ Ｐゴシック" charset="-128"/>
              </a:rPr>
              <a:t>This figure shows predictive skill maps of SAT. Left panels are anomaly correlation coefficient and right panels are RMSE. Orange hatching is the region where RMSE in the HCST experiment is less than that in the </a:t>
            </a:r>
            <a:r>
              <a:rPr kumimoji="1" lang="en-US" altLang="ja-JP" sz="1200" b="0" i="0" u="none" strike="noStrike" kern="1200" baseline="0" dirty="0" err="1" smtClean="0">
                <a:solidFill>
                  <a:schemeClr val="tx1"/>
                </a:solidFill>
                <a:latin typeface="+mn-lt"/>
                <a:ea typeface="+mn-ea"/>
                <a:cs typeface="ＭＳ Ｐゴシック" charset="-128"/>
              </a:rPr>
              <a:t>NoAS</a:t>
            </a:r>
            <a:r>
              <a:rPr kumimoji="1" lang="en-US" altLang="ja-JP" sz="1200" b="0" i="0" u="none" strike="noStrike" kern="1200" baseline="0" dirty="0" smtClean="0">
                <a:solidFill>
                  <a:schemeClr val="tx1"/>
                </a:solidFill>
                <a:latin typeface="+mn-lt"/>
                <a:ea typeface="+mn-ea"/>
                <a:cs typeface="ＭＳ Ｐゴシック" charset="-128"/>
              </a:rPr>
              <a:t> experiment. So orange hatching indicates the impact of initialization.</a:t>
            </a:r>
          </a:p>
          <a:p>
            <a:r>
              <a:rPr kumimoji="1" lang="en-US" altLang="ja-JP" sz="1200" b="0" i="0" u="none" strike="noStrike" kern="1200" baseline="0" dirty="0" smtClean="0">
                <a:solidFill>
                  <a:schemeClr val="tx1"/>
                </a:solidFill>
                <a:latin typeface="+mn-lt"/>
                <a:ea typeface="+mn-ea"/>
                <a:cs typeface="ＭＳ Ｐゴシック" charset="-128"/>
              </a:rPr>
              <a:t>Since we do not assimilate the atmospheric field, main predictable region is over the ocean: Indian ocean, western Pacific, and North Atlantic.</a:t>
            </a:r>
          </a:p>
          <a:p>
            <a:r>
              <a:rPr kumimoji="1" lang="en-US" altLang="ja-JP" sz="1200" b="0" i="0" u="none" strike="noStrike" kern="1200" baseline="0" dirty="0" smtClean="0">
                <a:solidFill>
                  <a:schemeClr val="tx1"/>
                </a:solidFill>
                <a:latin typeface="+mn-lt"/>
                <a:ea typeface="+mn-ea"/>
                <a:cs typeface="ＭＳ Ｐゴシック" charset="-128"/>
              </a:rPr>
              <a:t>For 1-year and 2-4 year lead times, orange hatching extends the almost entire globe. After 5-year lead time, orange hatching region have </a:t>
            </a:r>
            <a:r>
              <a:rPr kumimoji="1" lang="en-US" altLang="ja-JP" sz="1200" b="0" i="0" u="none" strike="noStrike" kern="1200" baseline="0" dirty="0" err="1" smtClean="0">
                <a:solidFill>
                  <a:schemeClr val="tx1"/>
                </a:solidFill>
                <a:latin typeface="+mn-lt"/>
                <a:ea typeface="+mn-ea"/>
                <a:cs typeface="ＭＳ Ｐゴシック" charset="-128"/>
              </a:rPr>
              <a:t>shrinked</a:t>
            </a:r>
            <a:r>
              <a:rPr kumimoji="1" lang="en-US" altLang="ja-JP" sz="1200" b="0" i="0" u="none" strike="noStrike" kern="1200" baseline="0" dirty="0" smtClean="0">
                <a:solidFill>
                  <a:schemeClr val="tx1"/>
                </a:solidFill>
                <a:latin typeface="+mn-lt"/>
                <a:ea typeface="+mn-ea"/>
                <a:cs typeface="ＭＳ Ｐゴシック" charset="-128"/>
              </a:rPr>
              <a:t>.</a:t>
            </a:r>
          </a:p>
          <a:p>
            <a:r>
              <a:rPr kumimoji="1" lang="en-US" altLang="ja-JP" sz="1200" b="0" i="0" u="none" strike="noStrike" kern="1200" baseline="0" dirty="0" smtClean="0">
                <a:solidFill>
                  <a:schemeClr val="tx1"/>
                </a:solidFill>
                <a:latin typeface="+mn-lt"/>
                <a:ea typeface="+mn-ea"/>
                <a:cs typeface="ＭＳ Ｐゴシック" charset="-128"/>
              </a:rPr>
              <a:t>This result suggests that the initialization contributes to enhance the predictive skill of SAT anomalies for initial several years while its impacts become unclear afterward in our current hindcast system.</a:t>
            </a:r>
          </a:p>
          <a:p>
            <a:r>
              <a:rPr kumimoji="1" lang="en-US" altLang="ja-JP" sz="1200" b="0" i="0" u="none" strike="noStrike" kern="1200" baseline="0" dirty="0" smtClean="0">
                <a:solidFill>
                  <a:schemeClr val="tx1"/>
                </a:solidFill>
                <a:latin typeface="+mn-lt"/>
                <a:ea typeface="+mn-ea"/>
                <a:cs typeface="ＭＳ Ｐゴシック" charset="-128"/>
              </a:rPr>
              <a:t>Despite the fact that the model climate is still imperfect to represent the observational climate state, our results in a grid-to-grid comparison imply that some regional climate changes are predictable in our multi-model ensemble.</a:t>
            </a:r>
          </a:p>
          <a:p>
            <a:endParaRPr kumimoji="1" lang="ja-JP" altLang="en-US" dirty="0"/>
          </a:p>
        </p:txBody>
      </p:sp>
      <p:sp>
        <p:nvSpPr>
          <p:cNvPr id="4" name="スライド番号プレースホルダー 3"/>
          <p:cNvSpPr>
            <a:spLocks noGrp="1"/>
          </p:cNvSpPr>
          <p:nvPr>
            <p:ph type="sldNum" sz="quarter" idx="10"/>
          </p:nvPr>
        </p:nvSpPr>
        <p:spPr/>
        <p:txBody>
          <a:bodyPr/>
          <a:lstStyle/>
          <a:p>
            <a:fld id="{DBDF6F71-42D8-FC43-A66D-C99BC2BC33F4}" type="slidenum">
              <a:rPr lang="ja-JP" altLang="en-US" smtClean="0"/>
              <a:pPr/>
              <a:t>10</a:t>
            </a:fld>
            <a:endParaRPr lang="ja-JP" altLang="en-US"/>
          </a:p>
        </p:txBody>
      </p:sp>
    </p:spTree>
    <p:extLst>
      <p:ext uri="{BB962C8B-B14F-4D97-AF65-F5344CB8AC3E}">
        <p14:creationId xmlns:p14="http://schemas.microsoft.com/office/powerpoint/2010/main" val="4053216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 take care about the</a:t>
            </a:r>
            <a:r>
              <a:rPr kumimoji="1" lang="en-US" altLang="ja-JP" baseline="0" dirty="0" smtClean="0"/>
              <a:t> model deficiencies, we perform the SVD analysis of SAT between the HCST experiment and observation.</a:t>
            </a:r>
            <a:endParaRPr kumimoji="1" lang="ja-JP" altLang="en-US" dirty="0"/>
          </a:p>
        </p:txBody>
      </p:sp>
      <p:sp>
        <p:nvSpPr>
          <p:cNvPr id="4" name="スライド番号プレースホルダー 3"/>
          <p:cNvSpPr>
            <a:spLocks noGrp="1"/>
          </p:cNvSpPr>
          <p:nvPr>
            <p:ph type="sldNum" sz="quarter" idx="10"/>
          </p:nvPr>
        </p:nvSpPr>
        <p:spPr/>
        <p:txBody>
          <a:bodyPr/>
          <a:lstStyle/>
          <a:p>
            <a:fld id="{DBDF6F71-42D8-FC43-A66D-C99BC2BC33F4}" type="slidenum">
              <a:rPr lang="ja-JP" altLang="en-US" smtClean="0"/>
              <a:pPr/>
              <a:t>11</a:t>
            </a:fld>
            <a:endParaRPr lang="ja-JP" altLang="en-US"/>
          </a:p>
        </p:txBody>
      </p:sp>
    </p:spTree>
    <p:extLst>
      <p:ext uri="{BB962C8B-B14F-4D97-AF65-F5344CB8AC3E}">
        <p14:creationId xmlns:p14="http://schemas.microsoft.com/office/powerpoint/2010/main" val="1323278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When</a:t>
            </a:r>
            <a:r>
              <a:rPr kumimoji="1" lang="en-US" altLang="ja-JP" baseline="0" dirty="0" smtClean="0"/>
              <a:t> we focus on subsurface temperature anomalies, predictability becomes longer than the surface.</a:t>
            </a:r>
          </a:p>
          <a:p>
            <a:r>
              <a:rPr kumimoji="1" lang="en-US" altLang="ja-JP" baseline="0" dirty="0" smtClean="0"/>
              <a:t>This figure is the predictable years of 3-year-mean temperature anomalies at surface, 100-m, and 300-m depth.</a:t>
            </a:r>
          </a:p>
          <a:p>
            <a:r>
              <a:rPr kumimoji="1" lang="en-US" altLang="ja-JP" baseline="0" dirty="0" smtClean="0"/>
              <a:t>In this figure, predictable year is estimated by anomaly correlation coefficient at the 95% significant levels and we draw the region where initialization is effective.</a:t>
            </a:r>
          </a:p>
          <a:p>
            <a:r>
              <a:rPr kumimoji="1" lang="en-US" altLang="ja-JP" sz="1200" b="0" i="0" u="none" strike="noStrike" kern="1200" baseline="0" dirty="0" smtClean="0">
                <a:solidFill>
                  <a:schemeClr val="tx1"/>
                </a:solidFill>
                <a:latin typeface="+mn-lt"/>
                <a:ea typeface="+mn-ea"/>
                <a:cs typeface="ＭＳ Ｐゴシック" charset="-128"/>
              </a:rPr>
              <a:t>Overall, ocean temperature anomalies extends the predictable area and years with depth. </a:t>
            </a:r>
          </a:p>
          <a:p>
            <a:r>
              <a:rPr kumimoji="1" lang="en-US" altLang="ja-JP" sz="1200" b="0" i="0" u="none" strike="noStrike" kern="1200" baseline="0" dirty="0" smtClean="0">
                <a:solidFill>
                  <a:schemeClr val="tx1"/>
                </a:solidFill>
                <a:latin typeface="+mn-lt"/>
                <a:ea typeface="+mn-ea"/>
                <a:cs typeface="ＭＳ Ｐゴシック" charset="-128"/>
              </a:rPr>
              <a:t>Although ocean temperature variability near the sea surface is affected by high-frequency atmospheric variability, the long-term predictable memory associated with the slow ocean variability would be stored in the subsurface ocean.</a:t>
            </a:r>
          </a:p>
          <a:p>
            <a:endParaRPr kumimoji="1" lang="ja-JP" altLang="en-US" dirty="0"/>
          </a:p>
        </p:txBody>
      </p:sp>
      <p:sp>
        <p:nvSpPr>
          <p:cNvPr id="4" name="スライド番号プレースホルダー 3"/>
          <p:cNvSpPr>
            <a:spLocks noGrp="1"/>
          </p:cNvSpPr>
          <p:nvPr>
            <p:ph type="sldNum" sz="quarter" idx="10"/>
          </p:nvPr>
        </p:nvSpPr>
        <p:spPr/>
        <p:txBody>
          <a:bodyPr/>
          <a:lstStyle/>
          <a:p>
            <a:fld id="{DBDF6F71-42D8-FC43-A66D-C99BC2BC33F4}" type="slidenum">
              <a:rPr lang="ja-JP" altLang="en-US" smtClean="0"/>
              <a:pPr/>
              <a:t>12</a:t>
            </a:fld>
            <a:endParaRPr lang="ja-JP" altLang="en-US"/>
          </a:p>
        </p:txBody>
      </p:sp>
    </p:spTree>
    <p:extLst>
      <p:ext uri="{BB962C8B-B14F-4D97-AF65-F5344CB8AC3E}">
        <p14:creationId xmlns:p14="http://schemas.microsoft.com/office/powerpoint/2010/main" val="272658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F099AB-310D-F94C-B0D9-06245EDD47E3}" type="slidenum">
              <a:rPr kumimoji="1" lang="ja-JP" altLang="en-US" smtClean="0"/>
              <a:t>16</a:t>
            </a:fld>
            <a:endParaRPr kumimoji="1" lang="ja-JP" altLang="en-US"/>
          </a:p>
        </p:txBody>
      </p:sp>
    </p:spTree>
    <p:extLst>
      <p:ext uri="{BB962C8B-B14F-4D97-AF65-F5344CB8AC3E}">
        <p14:creationId xmlns:p14="http://schemas.microsoft.com/office/powerpoint/2010/main" val="181621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Tx/>
              <a:buChar char="•"/>
              <a:tabLst/>
              <a:defRPr/>
            </a:pPr>
            <a:r>
              <a:rPr kumimoji="1" lang="en-US" altLang="ja-JP" dirty="0" smtClean="0"/>
              <a:t>Weather is a high-frequency</a:t>
            </a:r>
            <a:r>
              <a:rPr kumimoji="1" lang="en-US" altLang="ja-JP" baseline="0" dirty="0" smtClean="0"/>
              <a:t> atmospheric variability on timescales less than 1 month. Predictive skill of weather depends on the initial atmospheric states. So weather forecast is known as the initial value problem.</a:t>
            </a:r>
            <a:endParaRPr kumimoji="1" lang="en-US" altLang="ja-JP" dirty="0" smtClean="0"/>
          </a:p>
          <a:p>
            <a:pPr marL="171450" indent="-171450">
              <a:buFontTx/>
              <a:buChar char="•"/>
            </a:pPr>
            <a:r>
              <a:rPr kumimoji="1" lang="en-US" altLang="ja-JP" dirty="0" smtClean="0"/>
              <a:t>Global warming signal</a:t>
            </a:r>
            <a:r>
              <a:rPr kumimoji="1" lang="en-US" altLang="ja-JP" baseline="0" dirty="0" smtClean="0"/>
              <a:t> is a trend on a century timescales. This trend depends on external forcing such as greenhouse gas and aerosol concentrations, solar variability, and volcanic activity. Simulation of the trend by climate  model is known as the boundary value problem.</a:t>
            </a:r>
          </a:p>
          <a:p>
            <a:pPr marL="171450" indent="-171450">
              <a:buFontTx/>
              <a:buChar char="•"/>
            </a:pPr>
            <a:r>
              <a:rPr kumimoji="1" lang="en-US" altLang="ja-JP" baseline="0" dirty="0" smtClean="0"/>
              <a:t>Uncertainty on shorter timescales mainly depends on initial value while uncertainty on century timescales depends on boundary value.</a:t>
            </a:r>
          </a:p>
          <a:p>
            <a:pPr marL="171450" indent="-171450">
              <a:buFontTx/>
              <a:buChar char="•"/>
            </a:pPr>
            <a:endParaRPr kumimoji="1" lang="en-US" altLang="ja-JP" dirty="0" smtClean="0"/>
          </a:p>
          <a:p>
            <a:pPr marL="171450" indent="-171450">
              <a:buFontTx/>
              <a:buChar char="•"/>
            </a:pPr>
            <a:r>
              <a:rPr kumimoji="1" lang="en-US" altLang="ja-JP" dirty="0" smtClean="0"/>
              <a:t>This is the reason</a:t>
            </a:r>
            <a:r>
              <a:rPr kumimoji="1" lang="en-US" altLang="ja-JP" baseline="0" dirty="0" smtClean="0"/>
              <a:t> why we can simulate the climate for coming century.</a:t>
            </a:r>
          </a:p>
          <a:p>
            <a:pPr marL="171450" indent="-171450">
              <a:buFontTx/>
              <a:buChar char="•"/>
            </a:pPr>
            <a:r>
              <a:rPr kumimoji="1" lang="en-US" altLang="ja-JP" baseline="0" dirty="0" smtClean="0"/>
              <a:t>However, many people does not care about the climate for next century. People or decision makers want to know the regional climate change for next decade not the next century. </a:t>
            </a:r>
          </a:p>
          <a:p>
            <a:pPr marL="171450" indent="-171450">
              <a:buFontTx/>
              <a:buChar char="•"/>
            </a:pPr>
            <a:r>
              <a:rPr kumimoji="1" lang="en-US" altLang="ja-JP" dirty="0" smtClean="0"/>
              <a:t>To answer</a:t>
            </a:r>
            <a:r>
              <a:rPr kumimoji="1" lang="en-US" altLang="ja-JP" baseline="0" dirty="0" smtClean="0"/>
              <a:t> this question, we need to perform decadal climate prediction.</a:t>
            </a:r>
            <a:endParaRPr kumimoji="1" lang="en-US" altLang="ja-JP" dirty="0" smtClean="0"/>
          </a:p>
          <a:p>
            <a:pPr marL="0" indent="0">
              <a:buFontTx/>
              <a:buNone/>
            </a:pPr>
            <a:r>
              <a:rPr kumimoji="1" lang="en-US" altLang="ja-JP" baseline="0" dirty="0" smtClean="0"/>
              <a:t>The decadal climate variability locates on this timescales. In this timescales, low-frequency phenomena associated with ocean temperature variability is important. On this timescale, we need to take care about not only initial value problem but also boundary value problem. If we succeed in decadal climate prediction, we can theoretically perform seamless prediction from weather forecast to climate simulation. In the next slide, we will see how decadal climate prediction is performed.</a:t>
            </a:r>
          </a:p>
          <a:p>
            <a:pPr marL="0" indent="0">
              <a:buFontTx/>
              <a:buNone/>
            </a:pPr>
            <a:endParaRPr kumimoji="1" lang="ja-JP" altLang="en-US" dirty="0" smtClean="0"/>
          </a:p>
          <a:p>
            <a:pPr marL="0" indent="0">
              <a:buFontTx/>
              <a:buNone/>
            </a:pPr>
            <a:endParaRPr kumimoji="1" lang="ja-JP" altLang="en-US" dirty="0"/>
          </a:p>
        </p:txBody>
      </p:sp>
      <p:sp>
        <p:nvSpPr>
          <p:cNvPr id="4" name="スライド番号プレースホルダー 3"/>
          <p:cNvSpPr>
            <a:spLocks noGrp="1"/>
          </p:cNvSpPr>
          <p:nvPr>
            <p:ph type="sldNum" sz="quarter" idx="10"/>
          </p:nvPr>
        </p:nvSpPr>
        <p:spPr/>
        <p:txBody>
          <a:bodyPr/>
          <a:lstStyle/>
          <a:p>
            <a:fld id="{DBDF6F71-42D8-FC43-A66D-C99BC2BC33F4}" type="slidenum">
              <a:rPr lang="ja-JP" altLang="en-US" smtClean="0"/>
              <a:pPr/>
              <a:t>2</a:t>
            </a:fld>
            <a:endParaRPr lang="ja-JP" altLang="en-US"/>
          </a:p>
        </p:txBody>
      </p:sp>
    </p:spTree>
    <p:extLst>
      <p:ext uri="{BB962C8B-B14F-4D97-AF65-F5344CB8AC3E}">
        <p14:creationId xmlns:p14="http://schemas.microsoft.com/office/powerpoint/2010/main" val="338361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schematics</a:t>
            </a:r>
            <a:r>
              <a:rPr kumimoji="1" lang="en-US" altLang="ja-JP" baseline="0" dirty="0" smtClean="0"/>
              <a:t> of the decadal climate prediction. As we have seen in the previous slide, global warming signals are simulated by prescribing the external forcing into the climate model like this. In this simulation, model can capture the warming trend but not the internally generated variability.</a:t>
            </a:r>
          </a:p>
          <a:p>
            <a:r>
              <a:rPr kumimoji="1" lang="en-US" altLang="ja-JP" baseline="0" dirty="0" smtClean="0"/>
              <a:t>To predict the internally generated variability as well as the externally forced variation, observation is incorporated into the climate model. In terms of decadal climate prediction, ocean temperature variability would be important. So oceanic observational data is assimilated into the coupled climate model like this. From this assimilation, we obtain the initial condition, and then perform the decadal climate prediction. As a result, we expect that the initialized prediction capture bath of externally forced and internally generated variations. </a:t>
            </a:r>
          </a:p>
          <a:p>
            <a:r>
              <a:rPr kumimoji="1" lang="en-US" altLang="ja-JP" baseline="0" dirty="0" smtClean="0"/>
              <a:t>Based on this strategy we performed the hindcast experiment.</a:t>
            </a:r>
          </a:p>
        </p:txBody>
      </p:sp>
      <p:sp>
        <p:nvSpPr>
          <p:cNvPr id="4" name="スライド番号プレースホルダー 3"/>
          <p:cNvSpPr>
            <a:spLocks noGrp="1"/>
          </p:cNvSpPr>
          <p:nvPr>
            <p:ph type="sldNum" sz="quarter" idx="10"/>
          </p:nvPr>
        </p:nvSpPr>
        <p:spPr/>
        <p:txBody>
          <a:bodyPr/>
          <a:lstStyle/>
          <a:p>
            <a:fld id="{DBDF6F71-42D8-FC43-A66D-C99BC2BC33F4}" type="slidenum">
              <a:rPr lang="ja-JP" altLang="en-US" smtClean="0"/>
              <a:pPr/>
              <a:t>3</a:t>
            </a:fld>
            <a:endParaRPr lang="ja-JP" altLang="en-US"/>
          </a:p>
        </p:txBody>
      </p:sp>
    </p:spTree>
    <p:extLst>
      <p:ext uri="{BB962C8B-B14F-4D97-AF65-F5344CB8AC3E}">
        <p14:creationId xmlns:p14="http://schemas.microsoft.com/office/powerpoint/2010/main" val="229964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15155" y="9371817"/>
            <a:ext cx="2919040" cy="49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fld id="{4D2DFE63-F6A8-FA4C-82E3-1FBE6FF217C6}" type="slidenum">
              <a:rPr lang="en-US" altLang="ja-JP" sz="1200"/>
              <a:pPr algn="r" eaLnBrk="1" hangingPunct="1"/>
              <a:t>4</a:t>
            </a:fld>
            <a:endParaRPr lang="en-US" altLang="ja-JP" sz="1200"/>
          </a:p>
        </p:txBody>
      </p:sp>
      <p:sp>
        <p:nvSpPr>
          <p:cNvPr id="153603" name="Rectangle 7"/>
          <p:cNvSpPr txBox="1">
            <a:spLocks noGrp="1" noChangeArrowheads="1"/>
          </p:cNvSpPr>
          <p:nvPr/>
        </p:nvSpPr>
        <p:spPr bwMode="auto">
          <a:xfrm>
            <a:off x="3816724" y="9373390"/>
            <a:ext cx="2919040" cy="49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fld id="{ADC3075F-798A-C64C-90A4-E256CF7B9BD4}" type="slidenum">
              <a:rPr lang="en-US" altLang="ja-JP" sz="1200">
                <a:solidFill>
                  <a:srgbClr val="000000"/>
                </a:solidFill>
                <a:latin typeface="Times New Roman" charset="0"/>
              </a:rPr>
              <a:pPr algn="r" eaLnBrk="1" hangingPunct="1"/>
              <a:t>4</a:t>
            </a:fld>
            <a:endParaRPr lang="en-US" altLang="ja-JP" sz="1200">
              <a:solidFill>
                <a:srgbClr val="000000"/>
              </a:solidFill>
              <a:latin typeface="Times New Roman" charset="0"/>
            </a:endParaRPr>
          </a:p>
        </p:txBody>
      </p:sp>
      <p:sp>
        <p:nvSpPr>
          <p:cNvPr id="153604" name="Rectangle 2"/>
          <p:cNvSpPr>
            <a:spLocks noGrp="1" noRot="1" noChangeAspect="1" noChangeArrowheads="1" noTextEdit="1"/>
          </p:cNvSpPr>
          <p:nvPr>
            <p:ph type="sldImg"/>
          </p:nvPr>
        </p:nvSpPr>
        <p:spPr>
          <a:xfrm>
            <a:off x="949325" y="733425"/>
            <a:ext cx="4897438" cy="3673475"/>
          </a:xfrm>
          <a:ln/>
        </p:spPr>
      </p:sp>
      <p:sp>
        <p:nvSpPr>
          <p:cNvPr id="153605" name="Rectangle 3"/>
          <p:cNvSpPr>
            <a:spLocks noGrp="1" noChangeArrowheads="1"/>
          </p:cNvSpPr>
          <p:nvPr>
            <p:ph type="body" idx="1"/>
          </p:nvPr>
        </p:nvSpPr>
        <p:spPr>
          <a:xfrm>
            <a:off x="866296" y="4702445"/>
            <a:ext cx="4990617" cy="4406376"/>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ja-JP" dirty="0" smtClean="0">
                <a:ea typeface="ＭＳ Ｐ明朝" charset="0"/>
              </a:rPr>
              <a:t>This is the experimental design proposed by</a:t>
            </a:r>
            <a:r>
              <a:rPr lang="en-US" altLang="ja-JP" baseline="0" dirty="0" smtClean="0">
                <a:ea typeface="ＭＳ Ｐ明朝" charset="0"/>
              </a:rPr>
              <a:t> CMIP5 protocol.</a:t>
            </a:r>
          </a:p>
          <a:p>
            <a:pPr eaLnBrk="1" hangingPunct="1"/>
            <a:r>
              <a:rPr lang="en-US" altLang="ja-JP" baseline="0" dirty="0" smtClean="0">
                <a:ea typeface="ＭＳ Ｐ明朝" charset="0"/>
              </a:rPr>
              <a:t>To examine the impact of initialization, we need to perform the uninitialized run names as 20</a:t>
            </a:r>
            <a:r>
              <a:rPr lang="en-US" altLang="ja-JP" baseline="30000" dirty="0" smtClean="0">
                <a:ea typeface="ＭＳ Ｐ明朝" charset="0"/>
              </a:rPr>
              <a:t>th</a:t>
            </a:r>
            <a:r>
              <a:rPr lang="en-US" altLang="ja-JP" baseline="0" dirty="0" smtClean="0">
                <a:ea typeface="ＭＳ Ｐ明朝" charset="0"/>
              </a:rPr>
              <a:t> century simulation or </a:t>
            </a:r>
            <a:r>
              <a:rPr lang="en-US" altLang="ja-JP" baseline="0" dirty="0" err="1" smtClean="0">
                <a:ea typeface="ＭＳ Ｐ明朝" charset="0"/>
              </a:rPr>
              <a:t>NoAS</a:t>
            </a:r>
            <a:r>
              <a:rPr lang="en-US" altLang="ja-JP" baseline="0" dirty="0" smtClean="0">
                <a:ea typeface="ＭＳ Ｐ明朝" charset="0"/>
              </a:rPr>
              <a:t> experiment.</a:t>
            </a:r>
          </a:p>
          <a:p>
            <a:pPr eaLnBrk="1" hangingPunct="1"/>
            <a:r>
              <a:rPr lang="en-US" altLang="ja-JP" dirty="0" smtClean="0">
                <a:ea typeface="ＭＳ Ｐ明朝" charset="0"/>
              </a:rPr>
              <a:t>And</a:t>
            </a:r>
            <a:r>
              <a:rPr lang="en-US" altLang="ja-JP" baseline="0" dirty="0" smtClean="0">
                <a:ea typeface="ＭＳ Ｐ明朝" charset="0"/>
              </a:rPr>
              <a:t> the we perform the data assimilation experiment,</a:t>
            </a:r>
          </a:p>
          <a:p>
            <a:pPr eaLnBrk="1" hangingPunct="1"/>
            <a:r>
              <a:rPr lang="en-US" altLang="ja-JP" baseline="0" dirty="0" smtClean="0">
                <a:ea typeface="ＭＳ Ｐ明朝" charset="0"/>
              </a:rPr>
              <a:t>Based on the assimilation experiment, we obtain the initial condition, and the perform the hindcast experiment started from 1960 to 2010 by every 5 years.</a:t>
            </a:r>
          </a:p>
          <a:p>
            <a:pPr eaLnBrk="1" hangingPunct="1"/>
            <a:r>
              <a:rPr lang="en-US" altLang="ja-JP" baseline="0" dirty="0" smtClean="0">
                <a:ea typeface="ＭＳ Ｐ明朝" charset="0"/>
              </a:rPr>
              <a:t>These hindcast experiments have 10-year-long prediction.</a:t>
            </a:r>
          </a:p>
          <a:p>
            <a:pPr eaLnBrk="1" hangingPunct="1"/>
            <a:r>
              <a:rPr lang="en-US" altLang="ja-JP" baseline="0" dirty="0" smtClean="0">
                <a:ea typeface="ＭＳ Ｐ明朝" charset="0"/>
              </a:rPr>
              <a:t>When we perform the hindcast experiment in this experimental design, there are two big problems.</a:t>
            </a:r>
            <a:endParaRPr lang="en-US" altLang="ja-JP" dirty="0">
              <a:ea typeface="ＭＳ Ｐ明朝"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As you</a:t>
            </a:r>
            <a:r>
              <a:rPr kumimoji="1" lang="en-US" altLang="ja-JP" baseline="0" dirty="0" smtClean="0"/>
              <a:t> know, our computational resources are limited. So we need to decide how much do our resources spend on. In terms of the computational resources, there are three factors. First one is the model resolution. </a:t>
            </a:r>
          </a:p>
          <a:p>
            <a:r>
              <a:rPr kumimoji="1" lang="en-US" altLang="ja-JP" baseline="0" dirty="0" smtClean="0"/>
              <a:t>When we increases model resolution, we need much computational cost. So a number of ensemble members becomes small. In the decadal climate prediction, computational cost also depends on the initialization method. In our assimilation system, we use simple method like nudging. </a:t>
            </a:r>
            <a:endParaRPr kumimoji="1" lang="ja-JP" altLang="en-US" dirty="0"/>
          </a:p>
        </p:txBody>
      </p:sp>
      <p:sp>
        <p:nvSpPr>
          <p:cNvPr id="4" name="スライド番号プレースホルダー 3"/>
          <p:cNvSpPr>
            <a:spLocks noGrp="1"/>
          </p:cNvSpPr>
          <p:nvPr>
            <p:ph type="sldNum" sz="quarter" idx="10"/>
          </p:nvPr>
        </p:nvSpPr>
        <p:spPr/>
        <p:txBody>
          <a:bodyPr/>
          <a:lstStyle/>
          <a:p>
            <a:fld id="{DBDF6F71-42D8-FC43-A66D-C99BC2BC33F4}" type="slidenum">
              <a:rPr lang="ja-JP" altLang="en-US" smtClean="0"/>
              <a:pPr/>
              <a:t>5</a:t>
            </a:fld>
            <a:endParaRPr lang="ja-JP" altLang="en-US"/>
          </a:p>
        </p:txBody>
      </p:sp>
    </p:spTree>
    <p:extLst>
      <p:ext uri="{BB962C8B-B14F-4D97-AF65-F5344CB8AC3E}">
        <p14:creationId xmlns:p14="http://schemas.microsoft.com/office/powerpoint/2010/main" val="78214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Another problem is</a:t>
            </a:r>
            <a:r>
              <a:rPr kumimoji="1" lang="en-US" altLang="ja-JP" baseline="0" dirty="0" smtClean="0"/>
              <a:t> assimilation method. In the weather forecast, we try to obtain an initial condition close to the true state. This figure shows the globally averaged SST in observation and assimilation obtained by full field assimilation. From the assimilation, we obtain initial condition and then perform predictions. Unfortunately, model shows a significant drift during prediction.</a:t>
            </a:r>
          </a:p>
          <a:p>
            <a:r>
              <a:rPr kumimoji="1" lang="en-US" altLang="ja-JP" dirty="0" smtClean="0"/>
              <a:t>To reduce</a:t>
            </a:r>
            <a:r>
              <a:rPr kumimoji="1" lang="en-US" altLang="ja-JP" baseline="0" dirty="0" smtClean="0"/>
              <a:t> the model climate drift during prediction, anomaly assimilation is effective. In the anomaly assimilation, model climatology retains but observed anomaly is assimilated into the model anomaly. That is, model climatology plus observed anomalies are assimilated into the model. As a result, climatology between observation and assimilation is different like this while observed temporal variation is well captured by assimilation.</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BDF6F71-42D8-FC43-A66D-C99BC2BC33F4}" type="slidenum">
              <a:rPr lang="ja-JP" altLang="en-US" smtClean="0"/>
              <a:pPr/>
              <a:t>6</a:t>
            </a:fld>
            <a:endParaRPr lang="ja-JP" altLang="en-US"/>
          </a:p>
        </p:txBody>
      </p:sp>
    </p:spTree>
    <p:extLst>
      <p:ext uri="{BB962C8B-B14F-4D97-AF65-F5344CB8AC3E}">
        <p14:creationId xmlns:p14="http://schemas.microsoft.com/office/powerpoint/2010/main" val="379670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altLang="ja-JP" dirty="0" smtClean="0">
                <a:latin typeface="Calibri" charset="0"/>
                <a:ea typeface="ＭＳ Ｐゴシック" charset="0"/>
                <a:cs typeface="ＭＳ Ｐゴシック" charset="0"/>
              </a:rPr>
              <a:t>This is the summary</a:t>
            </a:r>
            <a:r>
              <a:rPr lang="en-US" altLang="ja-JP" baseline="0" dirty="0" smtClean="0">
                <a:latin typeface="Calibri" charset="0"/>
                <a:ea typeface="ＭＳ Ｐゴシック" charset="0"/>
                <a:cs typeface="ＭＳ Ｐゴシック" charset="0"/>
              </a:rPr>
              <a:t> of our decadal climate prediction.</a:t>
            </a:r>
          </a:p>
          <a:p>
            <a:pPr eaLnBrk="1" hangingPunct="1"/>
            <a:r>
              <a:rPr lang="en-US" altLang="ja-JP" baseline="0" dirty="0" smtClean="0">
                <a:latin typeface="Calibri" charset="0"/>
                <a:ea typeface="ＭＳ Ｐゴシック" charset="0"/>
                <a:cs typeface="ＭＳ Ｐゴシック" charset="0"/>
              </a:rPr>
              <a:t>MIROC3m is the low resolution model. So we performed 10-member ensemble simulation in </a:t>
            </a:r>
            <a:r>
              <a:rPr lang="en-US" altLang="ja-JP" baseline="0" dirty="0" err="1" smtClean="0">
                <a:latin typeface="Calibri" charset="0"/>
                <a:ea typeface="ＭＳ Ｐゴシック" charset="0"/>
                <a:cs typeface="ＭＳ Ｐゴシック" charset="0"/>
              </a:rPr>
              <a:t>NoAS</a:t>
            </a:r>
            <a:r>
              <a:rPr lang="en-US" altLang="ja-JP" baseline="0" dirty="0" smtClean="0">
                <a:latin typeface="Calibri" charset="0"/>
                <a:ea typeface="ＭＳ Ｐゴシック" charset="0"/>
                <a:cs typeface="ＭＳ Ｐゴシック" charset="0"/>
              </a:rPr>
              <a:t> experiment that is uninitialized runs. Based on the </a:t>
            </a:r>
            <a:r>
              <a:rPr lang="en-US" altLang="ja-JP" baseline="0" dirty="0" err="1" smtClean="0">
                <a:latin typeface="Calibri" charset="0"/>
                <a:ea typeface="ＭＳ Ｐゴシック" charset="0"/>
                <a:cs typeface="ＭＳ Ｐゴシック" charset="0"/>
              </a:rPr>
              <a:t>NoAS</a:t>
            </a:r>
            <a:r>
              <a:rPr lang="en-US" altLang="ja-JP" baseline="0" dirty="0" smtClean="0">
                <a:latin typeface="Calibri" charset="0"/>
                <a:ea typeface="ＭＳ Ｐゴシック" charset="0"/>
                <a:cs typeface="ＭＳ Ｐゴシック" charset="0"/>
              </a:rPr>
              <a:t> experiment, we obtain the model climatology, and then perform the anomaly assimilation experiment with 10-members.</a:t>
            </a:r>
          </a:p>
          <a:p>
            <a:pPr eaLnBrk="1" hangingPunct="1"/>
            <a:r>
              <a:rPr lang="en-US" altLang="ja-JP" dirty="0" smtClean="0">
                <a:latin typeface="Calibri" charset="0"/>
                <a:ea typeface="ＭＳ Ｐゴシック" charset="0"/>
                <a:cs typeface="ＭＳ Ｐゴシック" charset="0"/>
              </a:rPr>
              <a:t>MIROC4h is the high resolution model,</a:t>
            </a:r>
            <a:r>
              <a:rPr lang="en-US" altLang="ja-JP" baseline="0" dirty="0" smtClean="0">
                <a:latin typeface="Calibri" charset="0"/>
                <a:ea typeface="ＭＳ Ｐゴシック" charset="0"/>
                <a:cs typeface="ＭＳ Ｐゴシック" charset="0"/>
              </a:rPr>
              <a:t> and have small number of ensemble members. MIROC4h can resolve ocean eddy. When we calculate analysis increment, assimilation acts to destroy the eddy represented like this. We want to retain the eddy in high-resolution model. So large scale analysis increment like this pattern is assimilated in MIROC4h.</a:t>
            </a:r>
          </a:p>
          <a:p>
            <a:pPr eaLnBrk="1" hangingPunct="1"/>
            <a:r>
              <a:rPr lang="en-US" altLang="ja-JP" baseline="0" dirty="0" smtClean="0">
                <a:latin typeface="Calibri" charset="0"/>
                <a:ea typeface="ＭＳ Ｐゴシック" charset="0"/>
                <a:cs typeface="ＭＳ Ｐゴシック" charset="0"/>
              </a:rPr>
              <a:t>These three models have different characteristics particularly ENSO behavior.</a:t>
            </a:r>
            <a:endParaRPr lang="ja-JP" altLang="en-US" dirty="0">
              <a:latin typeface="Calibri" charset="0"/>
              <a:ea typeface="ＭＳ Ｐゴシック" charset="0"/>
              <a:cs typeface="ＭＳ Ｐゴシック" charset="0"/>
            </a:endParaRPr>
          </a:p>
        </p:txBody>
      </p:sp>
      <p:sp>
        <p:nvSpPr>
          <p:cNvPr id="286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DFB42F4B-F8E9-A041-A2BA-BE809F963255}" type="slidenum">
              <a:rPr lang="ja-JP" altLang="en-US" sz="1200"/>
              <a:pPr eaLnBrk="1" hangingPunct="1"/>
              <a:t>7</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15373" y="9371285"/>
            <a:ext cx="2918831" cy="49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r"/>
            <a:fld id="{6F3EDAD5-DD2E-7A49-A54A-E04A0ABE9C3F}" type="slidenum">
              <a:rPr lang="en-US" altLang="ja-JP" sz="1200">
                <a:latin typeface="Lucida Grande" charset="0"/>
              </a:rPr>
              <a:pPr algn="r"/>
              <a:t>8</a:t>
            </a:fld>
            <a:endParaRPr lang="en-US" altLang="ja-JP" sz="1200"/>
          </a:p>
        </p:txBody>
      </p:sp>
      <p:sp>
        <p:nvSpPr>
          <p:cNvPr id="256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604"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ja-JP" altLang="en-US" dirty="0">
              <a:latin typeface="Arial" charset="0"/>
              <a:ea typeface="ＭＳ Ｐ明朝" charset="0"/>
              <a:cs typeface="ＭＳ Ｐ明朝"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F099AB-310D-F94C-B0D9-06245EDD47E3}" type="slidenum">
              <a:rPr kumimoji="1" lang="ja-JP" altLang="en-US" smtClean="0"/>
              <a:t>9</a:t>
            </a:fld>
            <a:endParaRPr kumimoji="1" lang="ja-JP" altLang="en-US"/>
          </a:p>
        </p:txBody>
      </p:sp>
    </p:spTree>
    <p:extLst>
      <p:ext uri="{BB962C8B-B14F-4D97-AF65-F5344CB8AC3E}">
        <p14:creationId xmlns:p14="http://schemas.microsoft.com/office/powerpoint/2010/main" val="236610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vert="horz"/>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58589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1124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7699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lvl1pPr>
              <a:defRPr>
                <a:effectLst>
                  <a:outerShdw blurRad="50800" dist="38100" dir="2700000" algn="tl" rotWithShape="0">
                    <a:prstClr val="black">
                      <a:alpha val="40000"/>
                    </a:prstClr>
                  </a:outerShdw>
                </a:effectLst>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600200"/>
            <a:ext cx="8229600" cy="4525963"/>
          </a:xfrm>
          <a:prstGeom prst="rect">
            <a:avLst/>
          </a:prstGeom>
        </p:spPr>
        <p:txBody>
          <a:bodyPr vert="horz"/>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8791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72629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1408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1597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lvl1pPr>
              <a:defRPr>
                <a:effectLst>
                  <a:outerShdw blurRad="50800" dist="38100" dir="2700000" algn="tl" rotWithShape="0">
                    <a:prstClr val="black">
                      <a:alpha val="40000"/>
                    </a:prstClr>
                  </a:outerShdw>
                </a:effectLst>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374241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46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774227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8954736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spcBef>
          <a:spcPct val="0"/>
        </a:spcBef>
        <a:spcAft>
          <a:spcPct val="0"/>
        </a:spcAft>
        <a:defRPr kumimoji="1" sz="4400">
          <a:solidFill>
            <a:schemeClr val="tx2"/>
          </a:solidFill>
          <a:latin typeface="Times New Roman"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png"/><Relationship Id="rId6" Type="http://schemas.openxmlformats.org/officeDocument/2006/relationships/image" Target="../media/image43.wmf"/><Relationship Id="rId7" Type="http://schemas.openxmlformats.org/officeDocument/2006/relationships/image" Target="../media/image44.wmf"/><Relationship Id="rId8" Type="http://schemas.openxmlformats.org/officeDocument/2006/relationships/image" Target="../media/image45.wmf"/><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wmf"/><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6"/>
          <p:cNvSpPr txBox="1">
            <a:spLocks noChangeArrowheads="1"/>
          </p:cNvSpPr>
          <p:nvPr/>
        </p:nvSpPr>
        <p:spPr bwMode="auto">
          <a:xfrm>
            <a:off x="2124075" y="908050"/>
            <a:ext cx="417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spcBef>
                <a:spcPct val="50000"/>
              </a:spcBef>
            </a:pPr>
            <a:endParaRPr lang="ja-JP" altLang="en-US"/>
          </a:p>
        </p:txBody>
      </p:sp>
      <p:sp>
        <p:nvSpPr>
          <p:cNvPr id="1027" name="タイトル 3"/>
          <p:cNvSpPr>
            <a:spLocks noGrp="1"/>
          </p:cNvSpPr>
          <p:nvPr>
            <p:ph type="ctrTitle"/>
          </p:nvPr>
        </p:nvSpPr>
        <p:spPr bwMode="auto">
          <a:xfrm>
            <a:off x="277688" y="764704"/>
            <a:ext cx="86868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ja-JP" sz="4000" b="1" dirty="0" smtClean="0">
                <a:effectLst>
                  <a:outerShdw blurRad="50800" dist="38100" dir="2700000" algn="tl" rotWithShape="0">
                    <a:srgbClr val="000000">
                      <a:alpha val="43000"/>
                    </a:srgbClr>
                  </a:outerShdw>
                </a:effectLst>
                <a:latin typeface="Times New Roman" charset="0"/>
                <a:ea typeface="ＭＳ Ｐゴシック" charset="0"/>
                <a:cs typeface="ＭＳ Ｐゴシック" charset="0"/>
              </a:rPr>
              <a:t>Overview of decadal climate prediction using coupled climate model MIROC</a:t>
            </a:r>
            <a:endParaRPr lang="ja-JP" altLang="en-US" sz="4000" b="1" dirty="0">
              <a:effectLst>
                <a:outerShdw blurRad="50800" dist="38100" dir="2700000" algn="tl" rotWithShape="0">
                  <a:srgbClr val="000000">
                    <a:alpha val="43000"/>
                  </a:srgbClr>
                </a:outerShdw>
              </a:effectLst>
              <a:latin typeface="Times New Roman" charset="0"/>
              <a:ea typeface="ＭＳ Ｐゴシック" charset="0"/>
              <a:cs typeface="ＭＳ Ｐゴシック" charset="0"/>
            </a:endParaRPr>
          </a:p>
        </p:txBody>
      </p:sp>
      <p:pic>
        <p:nvPicPr>
          <p:cNvPr id="1031" name="図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93296"/>
            <a:ext cx="550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68004" y="6093296"/>
            <a:ext cx="5540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0279" y="6093296"/>
            <a:ext cx="7858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テキスト ボックス 9"/>
          <p:cNvSpPr txBox="1">
            <a:spLocks noChangeArrowheads="1"/>
          </p:cNvSpPr>
          <p:nvPr/>
        </p:nvSpPr>
        <p:spPr bwMode="auto">
          <a:xfrm>
            <a:off x="-685800" y="3581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endParaRPr lang="ja-JP" altLang="en-US"/>
          </a:p>
        </p:txBody>
      </p:sp>
      <p:sp>
        <p:nvSpPr>
          <p:cNvPr id="12" name="Rectangle 8"/>
          <p:cNvSpPr>
            <a:spLocks noGrp="1" noChangeArrowheads="1"/>
          </p:cNvSpPr>
          <p:nvPr>
            <p:ph type="subTitle" idx="1"/>
          </p:nvPr>
        </p:nvSpPr>
        <p:spPr>
          <a:xfrm>
            <a:off x="539552" y="2708920"/>
            <a:ext cx="8424936" cy="2952328"/>
          </a:xfrm>
        </p:spPr>
        <p:txBody>
          <a:bodyPr/>
          <a:lstStyle/>
          <a:p>
            <a:pPr algn="ctr">
              <a:lnSpc>
                <a:spcPct val="90000"/>
              </a:lnSpc>
              <a:buFontTx/>
              <a:buNone/>
            </a:pPr>
            <a:r>
              <a:rPr lang="en-US" altLang="ja-JP" sz="2800" b="1" dirty="0" err="1" smtClean="0">
                <a:latin typeface="Calibri" charset="0"/>
                <a:ea typeface="ＭＳ Ｐゴシック" charset="0"/>
                <a:cs typeface="ＭＳ Ｐゴシック" charset="0"/>
              </a:rPr>
              <a:t>Yoshimitsu</a:t>
            </a:r>
            <a:r>
              <a:rPr lang="en-US" altLang="ja-JP" sz="2800" b="1" dirty="0" smtClean="0">
                <a:latin typeface="Calibri" charset="0"/>
                <a:ea typeface="ＭＳ Ｐゴシック" charset="0"/>
                <a:cs typeface="ＭＳ Ｐゴシック" charset="0"/>
              </a:rPr>
              <a:t> Chikamoto </a:t>
            </a:r>
          </a:p>
          <a:p>
            <a:pPr algn="ctr">
              <a:lnSpc>
                <a:spcPct val="90000"/>
              </a:lnSpc>
              <a:buFontTx/>
              <a:buNone/>
            </a:pPr>
            <a:r>
              <a:rPr lang="en-US" altLang="ja-JP" sz="2400" b="1" dirty="0" smtClean="0">
                <a:latin typeface="Calibri" charset="0"/>
                <a:ea typeface="ＭＳ Ｐゴシック" charset="0"/>
                <a:cs typeface="ＭＳ Ｐゴシック" charset="0"/>
              </a:rPr>
              <a:t>(AORI, University of Tokyo)</a:t>
            </a:r>
          </a:p>
          <a:p>
            <a:pPr algn="ctr">
              <a:lnSpc>
                <a:spcPct val="90000"/>
              </a:lnSpc>
              <a:buFontTx/>
              <a:buNone/>
            </a:pPr>
            <a:endParaRPr lang="en-US" altLang="ja-JP" sz="2000" dirty="0">
              <a:latin typeface="Calibri" charset="0"/>
              <a:ea typeface="ＭＳ Ｐゴシック" charset="0"/>
              <a:cs typeface="ＭＳ Ｐゴシック" charset="0"/>
            </a:endParaRPr>
          </a:p>
          <a:p>
            <a:pPr algn="l">
              <a:lnSpc>
                <a:spcPct val="90000"/>
              </a:lnSpc>
              <a:buFontTx/>
              <a:buNone/>
            </a:pPr>
            <a:r>
              <a:rPr lang="en-US" altLang="ja-JP" sz="2000" b="1" dirty="0">
                <a:latin typeface="Calibri" charset="0"/>
                <a:ea typeface="ＭＳ Ｐゴシック" charset="0"/>
                <a:cs typeface="ＭＳ Ｐゴシック" charset="0"/>
              </a:rPr>
              <a:t>M. Kimoto</a:t>
            </a:r>
            <a:r>
              <a:rPr lang="en-US" altLang="ja-JP" sz="2000" b="1" dirty="0" smtClean="0">
                <a:latin typeface="Calibri" charset="0"/>
                <a:ea typeface="ＭＳ Ｐゴシック" charset="0"/>
                <a:cs typeface="ＭＳ Ｐゴシック" charset="0"/>
              </a:rPr>
              <a:t>, </a:t>
            </a:r>
            <a:r>
              <a:rPr lang="en-US" altLang="ja-JP" sz="2000" b="1" dirty="0">
                <a:latin typeface="Calibri" charset="0"/>
                <a:ea typeface="ＭＳ Ｐゴシック" charset="0"/>
                <a:cs typeface="ＭＳ Ｐゴシック" charset="0"/>
              </a:rPr>
              <a:t>M. Watanabe, M. Mori, Y. </a:t>
            </a:r>
            <a:r>
              <a:rPr lang="en-US" altLang="ja-JP" sz="2000" b="1" dirty="0" err="1">
                <a:latin typeface="Calibri" charset="0"/>
                <a:ea typeface="ＭＳ Ｐゴシック" charset="0"/>
                <a:cs typeface="ＭＳ Ｐゴシック" charset="0"/>
              </a:rPr>
              <a:t>Imada</a:t>
            </a:r>
            <a:r>
              <a:rPr lang="en-US" altLang="ja-JP" sz="2000" b="1" dirty="0">
                <a:latin typeface="Calibri" charset="0"/>
                <a:ea typeface="ＭＳ Ｐゴシック" charset="0"/>
                <a:cs typeface="ＭＳ Ｐゴシック" charset="0"/>
              </a:rPr>
              <a:t>, S. </a:t>
            </a:r>
            <a:r>
              <a:rPr lang="en-US" altLang="ja-JP" sz="2000" b="1" dirty="0" smtClean="0">
                <a:latin typeface="Calibri" charset="0"/>
                <a:ea typeface="ＭＳ Ｐゴシック" charset="0"/>
                <a:cs typeface="ＭＳ Ｐゴシック" charset="0"/>
              </a:rPr>
              <a:t>Yasunaka (</a:t>
            </a:r>
            <a:r>
              <a:rPr lang="en-US" altLang="ja-JP" sz="2000" b="1" dirty="0">
                <a:latin typeface="Calibri" charset="0"/>
                <a:ea typeface="ＭＳ Ｐゴシック" charset="0"/>
                <a:cs typeface="ＭＳ Ｐゴシック" charset="0"/>
              </a:rPr>
              <a:t>AORI, University of Tokyo)</a:t>
            </a:r>
            <a:endParaRPr lang="en-US" altLang="ja-JP" sz="2000" dirty="0">
              <a:latin typeface="Calibri" charset="0"/>
              <a:ea typeface="ＭＳ Ｐゴシック" charset="0"/>
              <a:cs typeface="ＭＳ Ｐゴシック" charset="0"/>
            </a:endParaRPr>
          </a:p>
          <a:p>
            <a:pPr algn="l">
              <a:lnSpc>
                <a:spcPct val="90000"/>
              </a:lnSpc>
              <a:buFontTx/>
              <a:buNone/>
            </a:pPr>
            <a:r>
              <a:rPr lang="en-US" altLang="ja-JP" sz="2000" b="1" dirty="0">
                <a:latin typeface="Calibri" charset="0"/>
                <a:ea typeface="ＭＳ Ｐゴシック" charset="0"/>
                <a:cs typeface="ＭＳ Ｐゴシック" charset="0"/>
              </a:rPr>
              <a:t>M. </a:t>
            </a:r>
            <a:r>
              <a:rPr lang="en-US" altLang="ja-JP" sz="2000" b="1" dirty="0" smtClean="0">
                <a:latin typeface="Calibri" charset="0"/>
                <a:ea typeface="ＭＳ Ｐゴシック" charset="0"/>
                <a:cs typeface="ＭＳ Ｐゴシック" charset="0"/>
              </a:rPr>
              <a:t>Ishii (</a:t>
            </a:r>
            <a:r>
              <a:rPr lang="en-US" altLang="ja-JP" sz="2000" b="1" dirty="0">
                <a:latin typeface="Calibri" charset="0"/>
                <a:ea typeface="ＭＳ Ｐゴシック" charset="0"/>
                <a:cs typeface="ＭＳ Ｐゴシック" charset="0"/>
              </a:rPr>
              <a:t>JAMSTEC / MRI, JMA)</a:t>
            </a:r>
          </a:p>
          <a:p>
            <a:pPr algn="l">
              <a:lnSpc>
                <a:spcPct val="90000"/>
              </a:lnSpc>
              <a:buFontTx/>
              <a:buNone/>
            </a:pPr>
            <a:r>
              <a:rPr lang="en-US" altLang="ja-JP" sz="2000" b="1" dirty="0" smtClean="0">
                <a:latin typeface="Calibri" charset="0"/>
                <a:ea typeface="ＭＳ Ｐゴシック" charset="0"/>
                <a:cs typeface="ＭＳ Ｐゴシック" charset="0"/>
              </a:rPr>
              <a:t>T. Mochizuki, H</a:t>
            </a:r>
            <a:r>
              <a:rPr lang="en-US" altLang="ja-JP" sz="2000" b="1" dirty="0">
                <a:latin typeface="Calibri" charset="0"/>
                <a:ea typeface="ＭＳ Ｐゴシック" charset="0"/>
                <a:cs typeface="ＭＳ Ｐゴシック" charset="0"/>
              </a:rPr>
              <a:t>. </a:t>
            </a:r>
            <a:r>
              <a:rPr lang="en-US" altLang="ja-JP" sz="2000" b="1" dirty="0" err="1">
                <a:latin typeface="Calibri" charset="0"/>
                <a:ea typeface="ＭＳ Ｐゴシック" charset="0"/>
                <a:cs typeface="ＭＳ Ｐゴシック" charset="0"/>
              </a:rPr>
              <a:t>Tatebe</a:t>
            </a:r>
            <a:r>
              <a:rPr lang="en-US" altLang="ja-JP" sz="2000" b="1" dirty="0">
                <a:latin typeface="Calibri" charset="0"/>
                <a:ea typeface="ＭＳ Ｐゴシック" charset="0"/>
                <a:cs typeface="ＭＳ Ｐゴシック" charset="0"/>
              </a:rPr>
              <a:t>, Y. </a:t>
            </a:r>
            <a:r>
              <a:rPr lang="en-US" altLang="ja-JP" sz="2000" b="1" dirty="0" err="1">
                <a:latin typeface="Calibri" charset="0"/>
                <a:ea typeface="ＭＳ Ｐゴシック" charset="0"/>
                <a:cs typeface="ＭＳ Ｐゴシック" charset="0"/>
              </a:rPr>
              <a:t>Komuro</a:t>
            </a:r>
            <a:r>
              <a:rPr lang="en-US" altLang="ja-JP" sz="2000" b="1" dirty="0">
                <a:latin typeface="Calibri" charset="0"/>
                <a:ea typeface="ＭＳ Ｐゴシック" charset="0"/>
                <a:cs typeface="ＭＳ Ｐゴシック" charset="0"/>
              </a:rPr>
              <a:t>, T. T. Sakamoto, T. Suzuki </a:t>
            </a:r>
            <a:r>
              <a:rPr lang="en-US" altLang="ja-JP" sz="2000" b="1" dirty="0" smtClean="0">
                <a:latin typeface="Calibri" charset="0"/>
                <a:ea typeface="ＭＳ Ｐゴシック" charset="0"/>
                <a:cs typeface="ＭＳ Ｐゴシック" charset="0"/>
              </a:rPr>
              <a:t>(</a:t>
            </a:r>
            <a:r>
              <a:rPr lang="en-US" altLang="ja-JP" sz="2000" b="1" dirty="0">
                <a:latin typeface="Calibri" charset="0"/>
                <a:ea typeface="ＭＳ Ｐゴシック" charset="0"/>
                <a:cs typeface="ＭＳ Ｐゴシック" charset="0"/>
              </a:rPr>
              <a:t>JAMSTEC) </a:t>
            </a:r>
          </a:p>
          <a:p>
            <a:pPr algn="l">
              <a:lnSpc>
                <a:spcPct val="90000"/>
              </a:lnSpc>
              <a:buFontTx/>
              <a:buNone/>
            </a:pPr>
            <a:r>
              <a:rPr lang="en-US" altLang="ja-JP" sz="2000" b="1" dirty="0">
                <a:latin typeface="Calibri" charset="0"/>
                <a:ea typeface="ＭＳ Ｐゴシック" charset="0"/>
                <a:cs typeface="ＭＳ Ｐゴシック" charset="0"/>
              </a:rPr>
              <a:t>T. </a:t>
            </a:r>
            <a:r>
              <a:rPr lang="en-US" altLang="ja-JP" sz="2000" b="1" dirty="0" err="1">
                <a:latin typeface="Calibri" charset="0"/>
                <a:ea typeface="ＭＳ Ｐゴシック" charset="0"/>
                <a:cs typeface="ＭＳ Ｐゴシック" charset="0"/>
              </a:rPr>
              <a:t>Nozawa</a:t>
            </a:r>
            <a:r>
              <a:rPr lang="en-US" altLang="ja-JP" sz="2000" b="1" dirty="0">
                <a:latin typeface="Calibri" charset="0"/>
                <a:ea typeface="ＭＳ Ｐゴシック" charset="0"/>
                <a:cs typeface="ＭＳ Ｐゴシック" charset="0"/>
              </a:rPr>
              <a:t>, H. </a:t>
            </a:r>
            <a:r>
              <a:rPr lang="en-US" altLang="ja-JP" sz="2000" b="1" dirty="0" err="1" smtClean="0">
                <a:latin typeface="Calibri" charset="0"/>
                <a:ea typeface="ＭＳ Ｐゴシック" charset="0"/>
                <a:cs typeface="ＭＳ Ｐゴシック" charset="0"/>
              </a:rPr>
              <a:t>Shiogama</a:t>
            </a:r>
            <a:r>
              <a:rPr lang="en-US" altLang="ja-JP" sz="2000" b="1" dirty="0" smtClean="0">
                <a:latin typeface="Calibri" charset="0"/>
                <a:ea typeface="ＭＳ Ｐゴシック" charset="0"/>
                <a:cs typeface="ＭＳ Ｐゴシック" charset="0"/>
              </a:rPr>
              <a:t> (</a:t>
            </a:r>
            <a:r>
              <a:rPr lang="en-US" altLang="ja-JP" sz="2000" b="1" dirty="0">
                <a:latin typeface="Calibri" charset="0"/>
                <a:ea typeface="ＭＳ Ｐゴシック" charset="0"/>
                <a:cs typeface="ＭＳ Ｐゴシック" charset="0"/>
              </a:rPr>
              <a:t>NIES)</a:t>
            </a:r>
          </a:p>
          <a:p>
            <a:pPr algn="l">
              <a:lnSpc>
                <a:spcPct val="90000"/>
              </a:lnSpc>
              <a:buFontTx/>
              <a:buNone/>
            </a:pPr>
            <a:r>
              <a:rPr lang="en-US" altLang="ja-JP" sz="2000" b="1" dirty="0">
                <a:latin typeface="Calibri" charset="0"/>
                <a:ea typeface="ＭＳ Ｐゴシック" charset="0"/>
                <a:cs typeface="ＭＳ Ｐゴシック" charset="0"/>
              </a:rPr>
              <a:t>Members </a:t>
            </a:r>
            <a:r>
              <a:rPr lang="en-US" altLang="ja-JP" sz="2000" b="1" dirty="0" smtClean="0">
                <a:latin typeface="Calibri" charset="0"/>
                <a:ea typeface="ＭＳ Ｐゴシック" charset="0"/>
                <a:cs typeface="ＭＳ Ｐゴシック" charset="0"/>
              </a:rPr>
              <a:t>of SPMA (</a:t>
            </a:r>
            <a:r>
              <a:rPr lang="en-US" altLang="ja-JP" sz="2000" b="1" dirty="0">
                <a:latin typeface="Calibri" charset="0"/>
                <a:ea typeface="ＭＳ Ｐゴシック" charset="0"/>
                <a:cs typeface="ＭＳ Ｐゴシック" charset="0"/>
              </a:rPr>
              <a:t>S</a:t>
            </a:r>
            <a:r>
              <a:rPr lang="en-US" altLang="ja-JP" sz="2000" dirty="0">
                <a:latin typeface="Calibri" charset="0"/>
                <a:ea typeface="ＭＳ Ｐゴシック" charset="0"/>
                <a:cs typeface="ＭＳ Ｐゴシック" charset="0"/>
              </a:rPr>
              <a:t>ystem for </a:t>
            </a:r>
            <a:r>
              <a:rPr lang="en-US" altLang="ja-JP" sz="2000" b="1" dirty="0">
                <a:latin typeface="Calibri" charset="0"/>
                <a:ea typeface="ＭＳ Ｐゴシック" charset="0"/>
                <a:cs typeface="ＭＳ Ｐゴシック" charset="0"/>
              </a:rPr>
              <a:t>P</a:t>
            </a:r>
            <a:r>
              <a:rPr lang="en-US" altLang="ja-JP" sz="2000" dirty="0">
                <a:latin typeface="Calibri" charset="0"/>
                <a:ea typeface="ＭＳ Ｐゴシック" charset="0"/>
                <a:cs typeface="ＭＳ Ｐゴシック" charset="0"/>
              </a:rPr>
              <a:t>rediction and </a:t>
            </a:r>
            <a:r>
              <a:rPr lang="en-US" altLang="ja-JP" sz="2000" b="1" dirty="0">
                <a:latin typeface="Calibri" charset="0"/>
                <a:ea typeface="ＭＳ Ｐゴシック" charset="0"/>
                <a:cs typeface="ＭＳ Ｐゴシック" charset="0"/>
              </a:rPr>
              <a:t>A</a:t>
            </a:r>
            <a:r>
              <a:rPr lang="en-US" altLang="ja-JP" sz="2000" dirty="0">
                <a:latin typeface="Calibri" charset="0"/>
                <a:ea typeface="ＭＳ Ｐゴシック" charset="0"/>
                <a:cs typeface="ＭＳ Ｐゴシック" charset="0"/>
              </a:rPr>
              <a:t>ssimilation by </a:t>
            </a:r>
            <a:r>
              <a:rPr lang="en-US" altLang="ja-JP" sz="2000" b="1" dirty="0">
                <a:latin typeface="Calibri" charset="0"/>
                <a:ea typeface="ＭＳ Ｐゴシック" charset="0"/>
                <a:cs typeface="ＭＳ Ｐゴシック" charset="0"/>
              </a:rPr>
              <a:t>M</a:t>
            </a:r>
            <a:r>
              <a:rPr lang="en-US" altLang="ja-JP" sz="2000" dirty="0">
                <a:latin typeface="Calibri" charset="0"/>
                <a:ea typeface="ＭＳ Ｐゴシック" charset="0"/>
                <a:cs typeface="ＭＳ Ｐゴシック" charset="0"/>
              </a:rPr>
              <a:t>IROC) </a:t>
            </a:r>
          </a:p>
        </p:txBody>
      </p:sp>
      <p:pic>
        <p:nvPicPr>
          <p:cNvPr id="13" name="Picture 20" descr="図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636912"/>
            <a:ext cx="2428875" cy="1004887"/>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icture 31"/>
          <p:cNvPicPr>
            <a:picLocks noChangeAspect="1" noChangeArrowheads="1"/>
          </p:cNvPicPr>
          <p:nvPr/>
        </p:nvPicPr>
        <p:blipFill>
          <a:blip r:embed="rId8">
            <a:lum contrast="-40000"/>
            <a:extLst>
              <a:ext uri="{28A0092B-C50C-407E-A947-70E740481C1C}">
                <a14:useLocalDpi xmlns:a14="http://schemas.microsoft.com/office/drawing/2010/main" val="0"/>
              </a:ext>
            </a:extLst>
          </a:blip>
          <a:srcRect/>
          <a:stretch>
            <a:fillRect/>
          </a:stretch>
        </p:blipFill>
        <p:spPr bwMode="auto">
          <a:xfrm>
            <a:off x="7596336" y="2204864"/>
            <a:ext cx="10795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7754781" y="3544893"/>
            <a:ext cx="805718" cy="29881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p>
            <a:pPr algn="ctr"/>
            <a:r>
              <a:rPr lang="en-US" altLang="ja-JP" dirty="0" smtClean="0">
                <a:solidFill>
                  <a:srgbClr val="FFFF00"/>
                </a:solidFill>
              </a:rPr>
              <a:t>MIROC</a:t>
            </a:r>
            <a:endParaRPr lang="en-US" altLang="ja-JP" dirty="0">
              <a:solidFill>
                <a:srgbClr val="FFFF00"/>
              </a:solidFill>
            </a:endParaRPr>
          </a:p>
        </p:txBody>
      </p:sp>
      <p:sp>
        <p:nvSpPr>
          <p:cNvPr id="3" name="テキスト ボックス 2"/>
          <p:cNvSpPr txBox="1"/>
          <p:nvPr/>
        </p:nvSpPr>
        <p:spPr>
          <a:xfrm>
            <a:off x="60528" y="87015"/>
            <a:ext cx="2639264" cy="461665"/>
          </a:xfrm>
          <a:prstGeom prst="rect">
            <a:avLst/>
          </a:prstGeom>
          <a:noFill/>
        </p:spPr>
        <p:txBody>
          <a:bodyPr wrap="none" rtlCol="0">
            <a:spAutoFit/>
          </a:bodyPr>
          <a:lstStyle/>
          <a:p>
            <a:r>
              <a:rPr kumimoji="1" lang="en-US" altLang="ja-JP" dirty="0" smtClean="0"/>
              <a:t>November 16, 2011</a:t>
            </a:r>
            <a:endParaRPr kumimoji="1" lang="ja-JP" altLang="en-US" dirty="0"/>
          </a:p>
        </p:txBody>
      </p:sp>
      <p:sp>
        <p:nvSpPr>
          <p:cNvPr id="4" name="テキスト ボックス 3"/>
          <p:cNvSpPr txBox="1"/>
          <p:nvPr/>
        </p:nvSpPr>
        <p:spPr>
          <a:xfrm>
            <a:off x="5705008" y="87015"/>
            <a:ext cx="3382807" cy="461665"/>
          </a:xfrm>
          <a:prstGeom prst="rect">
            <a:avLst/>
          </a:prstGeom>
          <a:noFill/>
        </p:spPr>
        <p:txBody>
          <a:bodyPr wrap="none" rtlCol="0">
            <a:spAutoFit/>
          </a:bodyPr>
          <a:lstStyle/>
          <a:p>
            <a:r>
              <a:rPr lang="en-US" altLang="ja-JP" dirty="0" smtClean="0"/>
              <a:t>EMC </a:t>
            </a:r>
            <a:r>
              <a:rPr lang="en-US" altLang="ja-JP" dirty="0" err="1" smtClean="0"/>
              <a:t>seminar@Maryland</a:t>
            </a:r>
            <a:endParaRPr kumimoji="1" lang="ja-JP" altLang="en-US" dirty="0"/>
          </a:p>
        </p:txBody>
      </p:sp>
    </p:spTree>
    <p:extLst>
      <p:ext uri="{BB962C8B-B14F-4D97-AF65-F5344CB8AC3E}">
        <p14:creationId xmlns:p14="http://schemas.microsoft.com/office/powerpoint/2010/main" val="35898815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012974"/>
          </a:xfrm>
        </p:spPr>
        <p:txBody>
          <a:bodyPr/>
          <a:lstStyle/>
          <a:p>
            <a:r>
              <a:rPr kumimoji="1" lang="en-US" altLang="ja-JP" dirty="0" smtClean="0"/>
              <a:t>Predictive</a:t>
            </a:r>
            <a:r>
              <a:rPr kumimoji="1" lang="en-US" altLang="ja-JP" baseline="0" dirty="0" smtClean="0"/>
              <a:t> skill maps</a:t>
            </a:r>
            <a:r>
              <a:rPr lang="en-US" altLang="ja-JP" dirty="0"/>
              <a:t> </a:t>
            </a:r>
            <a:r>
              <a:rPr lang="en-US" altLang="ja-JP" dirty="0" smtClean="0"/>
              <a:t>of SAT</a:t>
            </a:r>
            <a:endParaRPr kumimoji="1" lang="ja-JP" altLang="en-US" dirty="0"/>
          </a:p>
        </p:txBody>
      </p:sp>
      <p:pic>
        <p:nvPicPr>
          <p:cNvPr id="4" name="図 3"/>
          <p:cNvPicPr>
            <a:picLocks noChangeAspect="1"/>
          </p:cNvPicPr>
          <p:nvPr/>
        </p:nvPicPr>
        <p:blipFill rotWithShape="1">
          <a:blip r:embed="rId3"/>
          <a:srcRect t="69911"/>
          <a:stretch/>
        </p:blipFill>
        <p:spPr>
          <a:xfrm>
            <a:off x="800319" y="4703068"/>
            <a:ext cx="6147945" cy="1823616"/>
          </a:xfrm>
          <a:prstGeom prst="rect">
            <a:avLst/>
          </a:prstGeom>
        </p:spPr>
      </p:pic>
      <p:pic>
        <p:nvPicPr>
          <p:cNvPr id="5" name="図 4"/>
          <p:cNvPicPr>
            <a:picLocks noChangeAspect="1"/>
          </p:cNvPicPr>
          <p:nvPr/>
        </p:nvPicPr>
        <p:blipFill rotWithShape="1">
          <a:blip r:embed="rId3"/>
          <a:srcRect t="37850" b="35328"/>
          <a:stretch/>
        </p:blipFill>
        <p:spPr>
          <a:xfrm>
            <a:off x="800319" y="3074144"/>
            <a:ext cx="6147945" cy="1625600"/>
          </a:xfrm>
          <a:prstGeom prst="rect">
            <a:avLst/>
          </a:prstGeom>
        </p:spPr>
      </p:pic>
      <p:pic>
        <p:nvPicPr>
          <p:cNvPr id="6" name="図 5"/>
          <p:cNvPicPr>
            <a:picLocks noChangeAspect="1"/>
          </p:cNvPicPr>
          <p:nvPr/>
        </p:nvPicPr>
        <p:blipFill rotWithShape="1">
          <a:blip r:embed="rId3"/>
          <a:srcRect t="6208" b="67389"/>
          <a:stretch/>
        </p:blipFill>
        <p:spPr>
          <a:xfrm>
            <a:off x="800319" y="1484784"/>
            <a:ext cx="6147945" cy="1600200"/>
          </a:xfrm>
          <a:prstGeom prst="rect">
            <a:avLst/>
          </a:prstGeom>
        </p:spPr>
      </p:pic>
      <p:sp>
        <p:nvSpPr>
          <p:cNvPr id="3" name="テキスト ボックス 2"/>
          <p:cNvSpPr txBox="1"/>
          <p:nvPr/>
        </p:nvSpPr>
        <p:spPr>
          <a:xfrm>
            <a:off x="1952447" y="980728"/>
            <a:ext cx="830325" cy="461665"/>
          </a:xfrm>
          <a:prstGeom prst="rect">
            <a:avLst/>
          </a:prstGeom>
          <a:noFill/>
        </p:spPr>
        <p:txBody>
          <a:bodyPr wrap="none" rtlCol="0">
            <a:spAutoFit/>
          </a:bodyPr>
          <a:lstStyle/>
          <a:p>
            <a:r>
              <a:rPr kumimoji="1" lang="en-US" altLang="ja-JP" dirty="0" smtClean="0"/>
              <a:t>ACC</a:t>
            </a:r>
            <a:endParaRPr kumimoji="1" lang="ja-JP" altLang="en-US" dirty="0"/>
          </a:p>
        </p:txBody>
      </p:sp>
      <p:sp>
        <p:nvSpPr>
          <p:cNvPr id="7" name="テキスト ボックス 6"/>
          <p:cNvSpPr txBox="1"/>
          <p:nvPr/>
        </p:nvSpPr>
        <p:spPr>
          <a:xfrm>
            <a:off x="4904775" y="980728"/>
            <a:ext cx="1022786" cy="461665"/>
          </a:xfrm>
          <a:prstGeom prst="rect">
            <a:avLst/>
          </a:prstGeom>
          <a:noFill/>
        </p:spPr>
        <p:txBody>
          <a:bodyPr wrap="none" rtlCol="0">
            <a:spAutoFit/>
          </a:bodyPr>
          <a:lstStyle/>
          <a:p>
            <a:r>
              <a:rPr lang="en-US" altLang="ja-JP" dirty="0" smtClean="0"/>
              <a:t>RMSE</a:t>
            </a:r>
            <a:endParaRPr kumimoji="1" lang="ja-JP" altLang="en-US" dirty="0"/>
          </a:p>
        </p:txBody>
      </p:sp>
      <p:sp>
        <p:nvSpPr>
          <p:cNvPr id="8" name="テキスト ボックス 7"/>
          <p:cNvSpPr txBox="1"/>
          <p:nvPr/>
        </p:nvSpPr>
        <p:spPr>
          <a:xfrm>
            <a:off x="6879882" y="5590981"/>
            <a:ext cx="2300630" cy="646331"/>
          </a:xfrm>
          <a:prstGeom prst="rect">
            <a:avLst/>
          </a:prstGeom>
          <a:noFill/>
        </p:spPr>
        <p:txBody>
          <a:bodyPr wrap="none" rtlCol="0">
            <a:spAutoFit/>
          </a:bodyPr>
          <a:lstStyle/>
          <a:p>
            <a:r>
              <a:rPr kumimoji="1" lang="en-US" altLang="ja-JP" sz="1800" dirty="0" smtClean="0"/>
              <a:t>Orange hatching:</a:t>
            </a:r>
          </a:p>
          <a:p>
            <a:r>
              <a:rPr lang="en-US" altLang="ja-JP" sz="1800" dirty="0" smtClean="0"/>
              <a:t>Impact of initialization</a:t>
            </a:r>
            <a:endParaRPr kumimoji="1" lang="ja-JP" altLang="en-US" sz="1800" dirty="0"/>
          </a:p>
        </p:txBody>
      </p:sp>
      <p:sp>
        <p:nvSpPr>
          <p:cNvPr id="9" name="テキスト ボックス 8"/>
          <p:cNvSpPr txBox="1"/>
          <p:nvPr/>
        </p:nvSpPr>
        <p:spPr>
          <a:xfrm>
            <a:off x="251520" y="1412776"/>
            <a:ext cx="671979" cy="416589"/>
          </a:xfrm>
          <a:prstGeom prst="rect">
            <a:avLst/>
          </a:prstGeom>
          <a:solidFill>
            <a:schemeClr val="accent4">
              <a:tint val="100000"/>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wrap="none" tIns="0" bIns="46800" rtlCol="0">
            <a:spAutoFit/>
          </a:bodyPr>
          <a:lstStyle/>
          <a:p>
            <a:r>
              <a:rPr kumimoji="1" lang="en-US" altLang="ja-JP" sz="2400" dirty="0" smtClean="0"/>
              <a:t>1 </a:t>
            </a:r>
            <a:r>
              <a:rPr kumimoji="1" lang="en-US" altLang="ja-JP" sz="2400" dirty="0" err="1" smtClean="0"/>
              <a:t>yr</a:t>
            </a:r>
            <a:endParaRPr kumimoji="1" lang="ja-JP" altLang="en-US" sz="2400" dirty="0"/>
          </a:p>
        </p:txBody>
      </p:sp>
      <p:sp>
        <p:nvSpPr>
          <p:cNvPr id="10" name="テキスト ボックス 9"/>
          <p:cNvSpPr txBox="1"/>
          <p:nvPr/>
        </p:nvSpPr>
        <p:spPr>
          <a:xfrm>
            <a:off x="107504" y="2982203"/>
            <a:ext cx="928459" cy="416589"/>
          </a:xfrm>
          <a:prstGeom prst="rect">
            <a:avLst/>
          </a:prstGeom>
          <a:solidFill>
            <a:schemeClr val="accent4">
              <a:tint val="100000"/>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wrap="none" tIns="0" bIns="46800" rtlCol="0">
            <a:spAutoFit/>
          </a:bodyPr>
          <a:lstStyle/>
          <a:p>
            <a:r>
              <a:rPr lang="en-US" altLang="ja-JP" dirty="0" smtClean="0"/>
              <a:t>2-4 </a:t>
            </a:r>
            <a:r>
              <a:rPr kumimoji="1" lang="en-US" altLang="ja-JP" sz="2400" dirty="0" err="1" smtClean="0"/>
              <a:t>yr</a:t>
            </a:r>
            <a:endParaRPr kumimoji="1" lang="ja-JP" altLang="en-US" sz="2400" dirty="0"/>
          </a:p>
        </p:txBody>
      </p:sp>
      <p:sp>
        <p:nvSpPr>
          <p:cNvPr id="11" name="テキスト ボックス 10"/>
          <p:cNvSpPr txBox="1"/>
          <p:nvPr/>
        </p:nvSpPr>
        <p:spPr>
          <a:xfrm>
            <a:off x="115149" y="4596587"/>
            <a:ext cx="928459" cy="416589"/>
          </a:xfrm>
          <a:prstGeom prst="rect">
            <a:avLst/>
          </a:prstGeom>
          <a:solidFill>
            <a:schemeClr val="accent4">
              <a:tint val="100000"/>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wrap="none" tIns="0" bIns="46800" rtlCol="0">
            <a:spAutoFit/>
          </a:bodyPr>
          <a:lstStyle/>
          <a:p>
            <a:r>
              <a:rPr lang="en-US" altLang="ja-JP" sz="2400" dirty="0" smtClean="0"/>
              <a:t>5-9 </a:t>
            </a:r>
            <a:r>
              <a:rPr kumimoji="1" lang="en-US" altLang="ja-JP" sz="2400" dirty="0" err="1" smtClean="0"/>
              <a:t>yr</a:t>
            </a:r>
            <a:endParaRPr kumimoji="1" lang="ja-JP" altLang="en-US" sz="2400" dirty="0"/>
          </a:p>
        </p:txBody>
      </p:sp>
    </p:spTree>
    <p:extLst>
      <p:ext uri="{BB962C8B-B14F-4D97-AF65-F5344CB8AC3E}">
        <p14:creationId xmlns:p14="http://schemas.microsoft.com/office/powerpoint/2010/main" val="19290614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352" y="116632"/>
            <a:ext cx="8697144" cy="724942"/>
          </a:xfrm>
        </p:spPr>
        <p:txBody>
          <a:bodyPr/>
          <a:lstStyle/>
          <a:p>
            <a:r>
              <a:rPr kumimoji="1" lang="en-US" altLang="ja-JP" dirty="0" smtClean="0"/>
              <a:t>SVD analysis </a:t>
            </a:r>
            <a:r>
              <a:rPr lang="en-US" altLang="ja-JP" dirty="0" smtClean="0"/>
              <a:t>of SAT: OBS </a:t>
            </a:r>
            <a:r>
              <a:rPr lang="en-US" altLang="ja-JP" dirty="0" err="1" smtClean="0"/>
              <a:t>vs</a:t>
            </a:r>
            <a:r>
              <a:rPr lang="en-US" altLang="ja-JP" dirty="0" smtClean="0"/>
              <a:t> HCST</a:t>
            </a:r>
            <a:endParaRPr kumimoji="1" lang="ja-JP" altLang="en-US" dirty="0"/>
          </a:p>
        </p:txBody>
      </p:sp>
      <p:pic>
        <p:nvPicPr>
          <p:cNvPr id="4" name="図 3"/>
          <p:cNvPicPr>
            <a:picLocks noChangeAspect="1"/>
          </p:cNvPicPr>
          <p:nvPr/>
        </p:nvPicPr>
        <p:blipFill rotWithShape="1">
          <a:blip r:embed="rId3"/>
          <a:srcRect t="73016"/>
          <a:stretch/>
        </p:blipFill>
        <p:spPr>
          <a:xfrm>
            <a:off x="1775829" y="4797152"/>
            <a:ext cx="6078606" cy="1754510"/>
          </a:xfrm>
          <a:prstGeom prst="rect">
            <a:avLst/>
          </a:prstGeom>
        </p:spPr>
      </p:pic>
      <p:pic>
        <p:nvPicPr>
          <p:cNvPr id="5" name="図 4"/>
          <p:cNvPicPr>
            <a:picLocks noChangeAspect="1"/>
          </p:cNvPicPr>
          <p:nvPr/>
        </p:nvPicPr>
        <p:blipFill rotWithShape="1">
          <a:blip r:embed="rId3"/>
          <a:srcRect t="40840" b="30838"/>
          <a:stretch/>
        </p:blipFill>
        <p:spPr>
          <a:xfrm>
            <a:off x="1780363" y="2968352"/>
            <a:ext cx="6078606" cy="1841500"/>
          </a:xfrm>
          <a:prstGeom prst="rect">
            <a:avLst/>
          </a:prstGeom>
        </p:spPr>
      </p:pic>
      <p:pic>
        <p:nvPicPr>
          <p:cNvPr id="6" name="図 5"/>
          <p:cNvPicPr>
            <a:picLocks noChangeAspect="1"/>
          </p:cNvPicPr>
          <p:nvPr/>
        </p:nvPicPr>
        <p:blipFill rotWithShape="1">
          <a:blip r:embed="rId3"/>
          <a:srcRect t="6710" b="69070"/>
          <a:stretch/>
        </p:blipFill>
        <p:spPr>
          <a:xfrm>
            <a:off x="1805763" y="1422152"/>
            <a:ext cx="6078606" cy="1574800"/>
          </a:xfrm>
          <a:prstGeom prst="rect">
            <a:avLst/>
          </a:prstGeom>
        </p:spPr>
      </p:pic>
      <p:sp>
        <p:nvSpPr>
          <p:cNvPr id="3" name="テキスト ボックス 2"/>
          <p:cNvSpPr txBox="1"/>
          <p:nvPr/>
        </p:nvSpPr>
        <p:spPr>
          <a:xfrm>
            <a:off x="2237811" y="908720"/>
            <a:ext cx="2506065" cy="461665"/>
          </a:xfrm>
          <a:prstGeom prst="rect">
            <a:avLst/>
          </a:prstGeom>
          <a:noFill/>
        </p:spPr>
        <p:txBody>
          <a:bodyPr wrap="none" rtlCol="0">
            <a:spAutoFit/>
          </a:bodyPr>
          <a:lstStyle/>
          <a:p>
            <a:r>
              <a:rPr kumimoji="1" lang="en-US" altLang="ja-JP" b="1" dirty="0" smtClean="0">
                <a:effectLst>
                  <a:outerShdw blurRad="50800" dist="38100" dir="2700000" algn="tl" rotWithShape="0">
                    <a:prstClr val="black">
                      <a:alpha val="40000"/>
                    </a:prstClr>
                  </a:outerShdw>
                </a:effectLst>
              </a:rPr>
              <a:t>SVD1: SCF=97%</a:t>
            </a:r>
            <a:endParaRPr kumimoji="1" lang="ja-JP" altLang="en-US" b="1" dirty="0">
              <a:effectLst>
                <a:outerShdw blurRad="50800" dist="38100" dir="2700000" algn="tl" rotWithShape="0">
                  <a:prstClr val="black">
                    <a:alpha val="40000"/>
                  </a:prstClr>
                </a:outerShdw>
              </a:effectLst>
            </a:endParaRPr>
          </a:p>
        </p:txBody>
      </p:sp>
      <p:sp>
        <p:nvSpPr>
          <p:cNvPr id="7" name="テキスト ボックス 6"/>
          <p:cNvSpPr txBox="1"/>
          <p:nvPr/>
        </p:nvSpPr>
        <p:spPr>
          <a:xfrm>
            <a:off x="5190139" y="908720"/>
            <a:ext cx="2583009" cy="461665"/>
          </a:xfrm>
          <a:prstGeom prst="rect">
            <a:avLst/>
          </a:prstGeom>
          <a:noFill/>
        </p:spPr>
        <p:txBody>
          <a:bodyPr wrap="none" rtlCol="0">
            <a:spAutoFit/>
          </a:bodyPr>
          <a:lstStyle/>
          <a:p>
            <a:r>
              <a:rPr kumimoji="1" lang="en-US" altLang="ja-JP" b="1" dirty="0" smtClean="0">
                <a:effectLst>
                  <a:outerShdw blurRad="50800" dist="38100" dir="2700000" algn="tl" rotWithShape="0">
                    <a:prstClr val="black">
                      <a:alpha val="40000"/>
                    </a:prstClr>
                  </a:outerShdw>
                </a:effectLst>
              </a:rPr>
              <a:t>SVD2: SCF=1.4%</a:t>
            </a:r>
            <a:endParaRPr kumimoji="1" lang="ja-JP" altLang="en-US" b="1" dirty="0">
              <a:effectLst>
                <a:outerShdw blurRad="50800" dist="38100" dir="2700000" algn="tl" rotWithShape="0">
                  <a:prstClr val="black">
                    <a:alpha val="40000"/>
                  </a:prstClr>
                </a:outerShdw>
              </a:effectLst>
            </a:endParaRPr>
          </a:p>
        </p:txBody>
      </p:sp>
      <p:sp>
        <p:nvSpPr>
          <p:cNvPr id="8" name="テキスト ボックス 7"/>
          <p:cNvSpPr txBox="1"/>
          <p:nvPr/>
        </p:nvSpPr>
        <p:spPr>
          <a:xfrm>
            <a:off x="611561" y="1340768"/>
            <a:ext cx="1176374" cy="830997"/>
          </a:xfrm>
          <a:prstGeom prst="rect">
            <a:avLst/>
          </a:prstGeom>
          <a:noFill/>
        </p:spPr>
        <p:txBody>
          <a:bodyPr wrap="none" rtlCol="0">
            <a:spAutoFit/>
          </a:bodyPr>
          <a:lstStyle/>
          <a:p>
            <a:pPr algn="r"/>
            <a:r>
              <a:rPr kumimoji="1" lang="en-US" altLang="ja-JP" dirty="0" smtClean="0"/>
              <a:t>OBS</a:t>
            </a:r>
          </a:p>
          <a:p>
            <a:pPr algn="r"/>
            <a:r>
              <a:rPr lang="en-US" altLang="ja-JP" dirty="0" smtClean="0"/>
              <a:t>(NCEP)</a:t>
            </a:r>
            <a:endParaRPr kumimoji="1" lang="ja-JP" altLang="en-US" dirty="0"/>
          </a:p>
        </p:txBody>
      </p:sp>
      <p:sp>
        <p:nvSpPr>
          <p:cNvPr id="9" name="テキスト ボックス 8"/>
          <p:cNvSpPr txBox="1"/>
          <p:nvPr/>
        </p:nvSpPr>
        <p:spPr>
          <a:xfrm>
            <a:off x="-36512" y="2996952"/>
            <a:ext cx="1911251" cy="830997"/>
          </a:xfrm>
          <a:prstGeom prst="rect">
            <a:avLst/>
          </a:prstGeom>
          <a:noFill/>
        </p:spPr>
        <p:txBody>
          <a:bodyPr wrap="none" rtlCol="0">
            <a:spAutoFit/>
          </a:bodyPr>
          <a:lstStyle/>
          <a:p>
            <a:pPr algn="r"/>
            <a:r>
              <a:rPr lang="en-US" altLang="ja-JP" dirty="0" smtClean="0"/>
              <a:t>HCST: 1-3yr</a:t>
            </a:r>
            <a:endParaRPr kumimoji="1" lang="en-US" altLang="ja-JP" dirty="0" smtClean="0"/>
          </a:p>
          <a:p>
            <a:pPr algn="r"/>
            <a:r>
              <a:rPr lang="en-US" altLang="ja-JP" dirty="0" smtClean="0"/>
              <a:t>(</a:t>
            </a:r>
            <a:r>
              <a:rPr lang="en-US" altLang="ja-JP" dirty="0" err="1" smtClean="0"/>
              <a:t>mulit</a:t>
            </a:r>
            <a:r>
              <a:rPr lang="en-US" altLang="ja-JP" dirty="0" smtClean="0"/>
              <a:t>-model)</a:t>
            </a:r>
            <a:endParaRPr kumimoji="1" lang="ja-JP" altLang="en-US" dirty="0"/>
          </a:p>
        </p:txBody>
      </p:sp>
      <p:sp>
        <p:nvSpPr>
          <p:cNvPr id="10" name="テキスト ボックス 9"/>
          <p:cNvSpPr txBox="1"/>
          <p:nvPr/>
        </p:nvSpPr>
        <p:spPr>
          <a:xfrm>
            <a:off x="5600781" y="6488668"/>
            <a:ext cx="2355595" cy="369332"/>
          </a:xfrm>
          <a:prstGeom prst="rect">
            <a:avLst/>
          </a:prstGeom>
          <a:noFill/>
        </p:spPr>
        <p:txBody>
          <a:bodyPr wrap="none" rtlCol="0">
            <a:spAutoFit/>
          </a:bodyPr>
          <a:lstStyle/>
          <a:p>
            <a:r>
              <a:rPr lang="en-US" altLang="ja-JP" sz="1800" dirty="0" smtClean="0"/>
              <a:t>(Mochizuki et al. 2011)</a:t>
            </a:r>
            <a:endParaRPr kumimoji="1" lang="ja-JP" altLang="en-US" sz="1800" dirty="0"/>
          </a:p>
        </p:txBody>
      </p:sp>
    </p:spTree>
    <p:extLst>
      <p:ext uri="{BB962C8B-B14F-4D97-AF65-F5344CB8AC3E}">
        <p14:creationId xmlns:p14="http://schemas.microsoft.com/office/powerpoint/2010/main" val="20184292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688" y="53752"/>
            <a:ext cx="8686800" cy="1143000"/>
          </a:xfrm>
        </p:spPr>
        <p:txBody>
          <a:bodyPr/>
          <a:lstStyle/>
          <a:p>
            <a:r>
              <a:rPr kumimoji="1" lang="en-US" altLang="ja-JP" dirty="0" smtClean="0"/>
              <a:t>Predictive</a:t>
            </a:r>
            <a:r>
              <a:rPr kumimoji="1" lang="en-US" altLang="ja-JP" baseline="0" dirty="0" smtClean="0"/>
              <a:t> years in ocean temperature</a:t>
            </a:r>
            <a:endParaRPr kumimoji="1" lang="ja-JP" altLang="en-US" dirty="0"/>
          </a:p>
        </p:txBody>
      </p:sp>
      <p:pic>
        <p:nvPicPr>
          <p:cNvPr id="4" name="図 3"/>
          <p:cNvPicPr>
            <a:picLocks noChangeAspect="1"/>
          </p:cNvPicPr>
          <p:nvPr/>
        </p:nvPicPr>
        <p:blipFill>
          <a:blip r:embed="rId3"/>
          <a:stretch>
            <a:fillRect/>
          </a:stretch>
        </p:blipFill>
        <p:spPr>
          <a:xfrm>
            <a:off x="380018" y="980728"/>
            <a:ext cx="4104456" cy="5662832"/>
          </a:xfrm>
          <a:prstGeom prst="rect">
            <a:avLst/>
          </a:prstGeom>
        </p:spPr>
      </p:pic>
      <p:sp>
        <p:nvSpPr>
          <p:cNvPr id="3" name="テキスト ボックス 2"/>
          <p:cNvSpPr txBox="1"/>
          <p:nvPr/>
        </p:nvSpPr>
        <p:spPr>
          <a:xfrm>
            <a:off x="3980418" y="2323080"/>
            <a:ext cx="735598" cy="369332"/>
          </a:xfrm>
          <a:prstGeom prst="rect">
            <a:avLst/>
          </a:prstGeom>
          <a:noFill/>
        </p:spPr>
        <p:txBody>
          <a:bodyPr wrap="none" rtlCol="0">
            <a:spAutoFit/>
          </a:bodyPr>
          <a:lstStyle/>
          <a:p>
            <a:r>
              <a:rPr kumimoji="1" lang="en-US" altLang="ja-JP" sz="1800" dirty="0" smtClean="0"/>
              <a:t>(year)</a:t>
            </a:r>
            <a:endParaRPr kumimoji="1" lang="ja-JP" altLang="en-US" sz="1800" dirty="0"/>
          </a:p>
        </p:txBody>
      </p:sp>
      <p:sp>
        <p:nvSpPr>
          <p:cNvPr id="6" name="テキスト ボックス 5"/>
          <p:cNvSpPr txBox="1"/>
          <p:nvPr/>
        </p:nvSpPr>
        <p:spPr>
          <a:xfrm>
            <a:off x="236002" y="1114403"/>
            <a:ext cx="715009" cy="416589"/>
          </a:xfrm>
          <a:prstGeom prst="rect">
            <a:avLst/>
          </a:prstGeom>
          <a:solidFill>
            <a:schemeClr val="accent4">
              <a:tint val="100000"/>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wrap="none" tIns="0" bIns="46800" rtlCol="0">
            <a:spAutoFit/>
          </a:bodyPr>
          <a:lstStyle/>
          <a:p>
            <a:r>
              <a:rPr kumimoji="1" lang="en-US" altLang="ja-JP" sz="2400" dirty="0" smtClean="0"/>
              <a:t>SST</a:t>
            </a:r>
            <a:endParaRPr kumimoji="1" lang="ja-JP" altLang="en-US" sz="2400" dirty="0"/>
          </a:p>
        </p:txBody>
      </p:sp>
      <p:sp>
        <p:nvSpPr>
          <p:cNvPr id="7" name="テキスト ボックス 6"/>
          <p:cNvSpPr txBox="1"/>
          <p:nvPr/>
        </p:nvSpPr>
        <p:spPr>
          <a:xfrm>
            <a:off x="102294" y="2842595"/>
            <a:ext cx="1573868" cy="416589"/>
          </a:xfrm>
          <a:prstGeom prst="rect">
            <a:avLst/>
          </a:prstGeom>
          <a:solidFill>
            <a:schemeClr val="accent4">
              <a:tint val="100000"/>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wrap="none" tIns="0" bIns="46800" rtlCol="0">
            <a:spAutoFit/>
          </a:bodyPr>
          <a:lstStyle/>
          <a:p>
            <a:r>
              <a:rPr lang="en-US" altLang="ja-JP" dirty="0" smtClean="0"/>
              <a:t>TO@100m</a:t>
            </a:r>
            <a:endParaRPr kumimoji="1" lang="ja-JP" altLang="en-US" sz="2400" dirty="0"/>
          </a:p>
        </p:txBody>
      </p:sp>
      <p:sp>
        <p:nvSpPr>
          <p:cNvPr id="8" name="テキスト ボックス 7"/>
          <p:cNvSpPr txBox="1"/>
          <p:nvPr/>
        </p:nvSpPr>
        <p:spPr>
          <a:xfrm>
            <a:off x="75838" y="4714803"/>
            <a:ext cx="1573868" cy="416589"/>
          </a:xfrm>
          <a:prstGeom prst="rect">
            <a:avLst/>
          </a:prstGeom>
          <a:solidFill>
            <a:schemeClr val="accent4">
              <a:tint val="100000"/>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wrap="none" tIns="0" bIns="46800" rtlCol="0">
            <a:spAutoFit/>
          </a:bodyPr>
          <a:lstStyle/>
          <a:p>
            <a:r>
              <a:rPr lang="en-US" altLang="ja-JP" dirty="0" smtClean="0"/>
              <a:t>TO@300m</a:t>
            </a:r>
            <a:endParaRPr kumimoji="1" lang="ja-JP" altLang="en-US" sz="2400" dirty="0"/>
          </a:p>
        </p:txBody>
      </p:sp>
      <p:cxnSp>
        <p:nvCxnSpPr>
          <p:cNvPr id="10" name="曲線コネクタ 9"/>
          <p:cNvCxnSpPr>
            <a:endCxn id="5" idx="1"/>
          </p:cNvCxnSpPr>
          <p:nvPr/>
        </p:nvCxnSpPr>
        <p:spPr>
          <a:xfrm flipV="1">
            <a:off x="1835696" y="4121026"/>
            <a:ext cx="3744416" cy="1108174"/>
          </a:xfrm>
          <a:prstGeom prst="curvedConnector3">
            <a:avLst>
              <a:gd name="adj1" fmla="val 27954"/>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nvGrpSpPr>
          <p:cNvPr id="43" name="図形グループ 42"/>
          <p:cNvGrpSpPr/>
          <p:nvPr/>
        </p:nvGrpSpPr>
        <p:grpSpPr>
          <a:xfrm>
            <a:off x="5580112" y="5013176"/>
            <a:ext cx="3421049" cy="1765300"/>
            <a:chOff x="5580112" y="5013176"/>
            <a:chExt cx="3421049" cy="1765300"/>
          </a:xfrm>
        </p:grpSpPr>
        <p:pic>
          <p:nvPicPr>
            <p:cNvPr id="16" name="図 15"/>
            <p:cNvPicPr>
              <a:picLocks noChangeAspect="1"/>
            </p:cNvPicPr>
            <p:nvPr/>
          </p:nvPicPr>
          <p:blipFill rotWithShape="1">
            <a:blip r:embed="rId4"/>
            <a:srcRect t="36860" b="33688"/>
            <a:stretch/>
          </p:blipFill>
          <p:spPr>
            <a:xfrm>
              <a:off x="5580112" y="5013176"/>
              <a:ext cx="3421049" cy="1765300"/>
            </a:xfrm>
            <a:prstGeom prst="rect">
              <a:avLst/>
            </a:prstGeom>
          </p:spPr>
        </p:pic>
        <p:sp>
          <p:nvSpPr>
            <p:cNvPr id="18" name="テキスト ボックス 17"/>
            <p:cNvSpPr txBox="1"/>
            <p:nvPr/>
          </p:nvSpPr>
          <p:spPr>
            <a:xfrm>
              <a:off x="5940152" y="5013176"/>
              <a:ext cx="1834456" cy="461665"/>
            </a:xfrm>
            <a:prstGeom prst="rect">
              <a:avLst/>
            </a:prstGeom>
            <a:noFill/>
          </p:spPr>
          <p:txBody>
            <a:bodyPr wrap="none" rtlCol="0">
              <a:spAutoFit/>
            </a:bodyPr>
            <a:lstStyle/>
            <a:p>
              <a:r>
                <a:rPr lang="en-US" altLang="ja-JP" dirty="0" smtClean="0"/>
                <a:t>South</a:t>
              </a:r>
              <a:r>
                <a:rPr kumimoji="1" lang="en-US" altLang="ja-JP" dirty="0" smtClean="0"/>
                <a:t> Pacific</a:t>
              </a:r>
              <a:endParaRPr kumimoji="1" lang="ja-JP" altLang="en-US" dirty="0"/>
            </a:p>
          </p:txBody>
        </p:sp>
      </p:grpSp>
      <p:cxnSp>
        <p:nvCxnSpPr>
          <p:cNvPr id="20" name="曲線コネクタ 19"/>
          <p:cNvCxnSpPr>
            <a:endCxn id="16" idx="1"/>
          </p:cNvCxnSpPr>
          <p:nvPr/>
        </p:nvCxnSpPr>
        <p:spPr>
          <a:xfrm flipV="1">
            <a:off x="2267744" y="5895826"/>
            <a:ext cx="3312368" cy="153516"/>
          </a:xfrm>
          <a:prstGeom prst="curvedConnector3">
            <a:avLst>
              <a:gd name="adj1" fmla="val 45399"/>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nvGrpSpPr>
          <p:cNvPr id="44" name="図形グループ 43"/>
          <p:cNvGrpSpPr/>
          <p:nvPr/>
        </p:nvGrpSpPr>
        <p:grpSpPr>
          <a:xfrm>
            <a:off x="5508104" y="908720"/>
            <a:ext cx="3421049" cy="1752600"/>
            <a:chOff x="5508104" y="908720"/>
            <a:chExt cx="3421049" cy="1752600"/>
          </a:xfrm>
        </p:grpSpPr>
        <p:pic>
          <p:nvPicPr>
            <p:cNvPr id="25" name="図 24"/>
            <p:cNvPicPr>
              <a:picLocks noChangeAspect="1"/>
            </p:cNvPicPr>
            <p:nvPr/>
          </p:nvPicPr>
          <p:blipFill rotWithShape="1">
            <a:blip r:embed="rId4"/>
            <a:srcRect t="70574" b="187"/>
            <a:stretch/>
          </p:blipFill>
          <p:spPr>
            <a:xfrm>
              <a:off x="5508104" y="908720"/>
              <a:ext cx="3421049" cy="1752600"/>
            </a:xfrm>
            <a:prstGeom prst="rect">
              <a:avLst/>
            </a:prstGeom>
          </p:spPr>
        </p:pic>
        <p:sp>
          <p:nvSpPr>
            <p:cNvPr id="26" name="テキスト ボックス 25"/>
            <p:cNvSpPr txBox="1"/>
            <p:nvPr/>
          </p:nvSpPr>
          <p:spPr>
            <a:xfrm>
              <a:off x="5940152" y="933128"/>
              <a:ext cx="1966905" cy="461665"/>
            </a:xfrm>
            <a:prstGeom prst="rect">
              <a:avLst/>
            </a:prstGeom>
            <a:noFill/>
          </p:spPr>
          <p:txBody>
            <a:bodyPr wrap="none" rtlCol="0">
              <a:spAutoFit/>
            </a:bodyPr>
            <a:lstStyle/>
            <a:p>
              <a:r>
                <a:rPr kumimoji="1" lang="en-US" altLang="ja-JP" dirty="0" smtClean="0"/>
                <a:t>North Atlantic</a:t>
              </a:r>
              <a:endParaRPr kumimoji="1" lang="ja-JP" altLang="en-US" dirty="0"/>
            </a:p>
          </p:txBody>
        </p:sp>
      </p:grpSp>
      <p:cxnSp>
        <p:nvCxnSpPr>
          <p:cNvPr id="27" name="曲線コネクタ 26"/>
          <p:cNvCxnSpPr/>
          <p:nvPr/>
        </p:nvCxnSpPr>
        <p:spPr>
          <a:xfrm rot="5400000" flipH="1" flipV="1">
            <a:off x="3059832" y="2348880"/>
            <a:ext cx="2880320" cy="2592288"/>
          </a:xfrm>
          <a:prstGeom prst="curvedConnector3">
            <a:avLst>
              <a:gd name="adj1" fmla="val 50000"/>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nvGrpSpPr>
          <p:cNvPr id="42" name="図形グループ 41"/>
          <p:cNvGrpSpPr/>
          <p:nvPr/>
        </p:nvGrpSpPr>
        <p:grpSpPr>
          <a:xfrm>
            <a:off x="4716016" y="2685157"/>
            <a:ext cx="4459978" cy="2343919"/>
            <a:chOff x="4716016" y="2685157"/>
            <a:chExt cx="4459978" cy="2343919"/>
          </a:xfrm>
        </p:grpSpPr>
        <p:grpSp>
          <p:nvGrpSpPr>
            <p:cNvPr id="17" name="図形グループ 16"/>
            <p:cNvGrpSpPr/>
            <p:nvPr/>
          </p:nvGrpSpPr>
          <p:grpSpPr>
            <a:xfrm>
              <a:off x="5580112" y="3212976"/>
              <a:ext cx="3421049" cy="1816100"/>
              <a:chOff x="5580112" y="3212976"/>
              <a:chExt cx="3421049" cy="1816100"/>
            </a:xfrm>
          </p:grpSpPr>
          <p:pic>
            <p:nvPicPr>
              <p:cNvPr id="5" name="図 4"/>
              <p:cNvPicPr>
                <a:picLocks noChangeAspect="1"/>
              </p:cNvPicPr>
              <p:nvPr/>
            </p:nvPicPr>
            <p:blipFill rotWithShape="1">
              <a:blip r:embed="rId4"/>
              <a:srcRect t="2958" b="66743"/>
              <a:stretch/>
            </p:blipFill>
            <p:spPr>
              <a:xfrm>
                <a:off x="5580112" y="3212976"/>
                <a:ext cx="3421049" cy="1816100"/>
              </a:xfrm>
              <a:prstGeom prst="rect">
                <a:avLst/>
              </a:prstGeom>
            </p:spPr>
          </p:pic>
          <p:sp>
            <p:nvSpPr>
              <p:cNvPr id="14" name="テキスト ボックス 13"/>
              <p:cNvSpPr txBox="1"/>
              <p:nvPr/>
            </p:nvSpPr>
            <p:spPr>
              <a:xfrm>
                <a:off x="5940152" y="3212976"/>
                <a:ext cx="1846980" cy="461665"/>
              </a:xfrm>
              <a:prstGeom prst="rect">
                <a:avLst/>
              </a:prstGeom>
              <a:noFill/>
            </p:spPr>
            <p:txBody>
              <a:bodyPr wrap="none" rtlCol="0">
                <a:spAutoFit/>
              </a:bodyPr>
              <a:lstStyle/>
              <a:p>
                <a:r>
                  <a:rPr kumimoji="1" lang="en-US" altLang="ja-JP" dirty="0" smtClean="0"/>
                  <a:t>North Pacific</a:t>
                </a:r>
                <a:endParaRPr kumimoji="1" lang="ja-JP" altLang="en-US" dirty="0"/>
              </a:p>
            </p:txBody>
          </p:sp>
        </p:grpSp>
        <p:cxnSp>
          <p:nvCxnSpPr>
            <p:cNvPr id="31" name="直線コネクタ 30"/>
            <p:cNvCxnSpPr/>
            <p:nvPr/>
          </p:nvCxnSpPr>
          <p:spPr>
            <a:xfrm flipV="1">
              <a:off x="4716016" y="2941390"/>
              <a:ext cx="624781" cy="8954"/>
            </a:xfrm>
            <a:prstGeom prst="line">
              <a:avLst/>
            </a:prstGeom>
            <a:ln w="38100" cmpd="sng">
              <a:solidFill>
                <a:schemeClr val="tx1"/>
              </a:solidFill>
            </a:ln>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a:off x="5325988" y="2685157"/>
              <a:ext cx="783388" cy="461665"/>
            </a:xfrm>
            <a:prstGeom prst="rect">
              <a:avLst/>
            </a:prstGeom>
            <a:noFill/>
          </p:spPr>
          <p:txBody>
            <a:bodyPr wrap="none" rtlCol="0">
              <a:spAutoFit/>
            </a:bodyPr>
            <a:lstStyle/>
            <a:p>
              <a:r>
                <a:rPr lang="en-US" altLang="ja-JP" dirty="0" smtClean="0"/>
                <a:t>OBS</a:t>
              </a:r>
              <a:endParaRPr kumimoji="1" lang="ja-JP" altLang="en-US" sz="2400" dirty="0"/>
            </a:p>
          </p:txBody>
        </p:sp>
        <p:cxnSp>
          <p:nvCxnSpPr>
            <p:cNvPr id="33" name="直線コネクタ 32"/>
            <p:cNvCxnSpPr/>
            <p:nvPr/>
          </p:nvCxnSpPr>
          <p:spPr>
            <a:xfrm>
              <a:off x="6202784" y="2950344"/>
              <a:ext cx="576064" cy="1"/>
            </a:xfrm>
            <a:prstGeom prst="line">
              <a:avLst/>
            </a:prstGeom>
            <a:ln w="38100" cmpd="sng">
              <a:solidFill>
                <a:srgbClr val="000090"/>
              </a:solidFill>
            </a:ln>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6732240" y="2708920"/>
              <a:ext cx="971390" cy="461665"/>
            </a:xfrm>
            <a:prstGeom prst="rect">
              <a:avLst/>
            </a:prstGeom>
            <a:noFill/>
          </p:spPr>
          <p:txBody>
            <a:bodyPr wrap="none" rtlCol="0">
              <a:spAutoFit/>
            </a:bodyPr>
            <a:lstStyle/>
            <a:p>
              <a:r>
                <a:rPr lang="en-US" altLang="ja-JP" dirty="0" smtClean="0">
                  <a:solidFill>
                    <a:srgbClr val="000090"/>
                  </a:solidFill>
                </a:rPr>
                <a:t>HCST</a:t>
              </a:r>
              <a:endParaRPr kumimoji="1" lang="ja-JP" altLang="en-US" sz="2400" dirty="0">
                <a:solidFill>
                  <a:srgbClr val="000090"/>
                </a:solidFill>
              </a:endParaRPr>
            </a:p>
          </p:txBody>
        </p:sp>
        <p:cxnSp>
          <p:nvCxnSpPr>
            <p:cNvPr id="35" name="直線コネクタ 34"/>
            <p:cNvCxnSpPr/>
            <p:nvPr/>
          </p:nvCxnSpPr>
          <p:spPr>
            <a:xfrm>
              <a:off x="7703840" y="2954561"/>
              <a:ext cx="540568" cy="1"/>
            </a:xfrm>
            <a:prstGeom prst="line">
              <a:avLst/>
            </a:prstGeom>
            <a:ln w="38100" cmpd="sng">
              <a:solidFill>
                <a:srgbClr val="FF0000"/>
              </a:solidFill>
            </a:ln>
          </p:spPr>
          <p:style>
            <a:lnRef idx="1">
              <a:schemeClr val="dk1"/>
            </a:lnRef>
            <a:fillRef idx="0">
              <a:schemeClr val="dk1"/>
            </a:fillRef>
            <a:effectRef idx="0">
              <a:schemeClr val="dk1"/>
            </a:effectRef>
            <a:fontRef idx="minor">
              <a:schemeClr val="tx1"/>
            </a:fontRef>
          </p:style>
        </p:cxnSp>
        <p:sp>
          <p:nvSpPr>
            <p:cNvPr id="36" name="テキスト ボックス 35"/>
            <p:cNvSpPr txBox="1"/>
            <p:nvPr/>
          </p:nvSpPr>
          <p:spPr>
            <a:xfrm>
              <a:off x="8208912" y="2708920"/>
              <a:ext cx="967082" cy="461665"/>
            </a:xfrm>
            <a:prstGeom prst="rect">
              <a:avLst/>
            </a:prstGeom>
            <a:noFill/>
          </p:spPr>
          <p:txBody>
            <a:bodyPr wrap="none" rtlCol="0">
              <a:spAutoFit/>
            </a:bodyPr>
            <a:lstStyle/>
            <a:p>
              <a:r>
                <a:rPr lang="en-US" altLang="ja-JP" dirty="0" err="1" smtClean="0">
                  <a:solidFill>
                    <a:srgbClr val="FF0000"/>
                  </a:solidFill>
                </a:rPr>
                <a:t>NoAS</a:t>
              </a:r>
              <a:endParaRPr kumimoji="1" lang="ja-JP" altLang="en-US" sz="2400" dirty="0">
                <a:solidFill>
                  <a:srgbClr val="FF0000"/>
                </a:solidFill>
              </a:endParaRPr>
            </a:p>
          </p:txBody>
        </p:sp>
      </p:grpSp>
    </p:spTree>
    <p:extLst>
      <p:ext uri="{BB962C8B-B14F-4D97-AF65-F5344CB8AC3E}">
        <p14:creationId xmlns:p14="http://schemas.microsoft.com/office/powerpoint/2010/main" val="3237256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checkerboard(across)">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checkerboard(across)">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par>
                          <p:cTn id="26" fill="hold">
                            <p:stCondLst>
                              <p:cond delay="500"/>
                            </p:stCondLst>
                            <p:childTnLst>
                              <p:par>
                                <p:cTn id="27" presetID="5" presetClass="entr" presetSubtype="10"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checkerboard(across)">
                                      <p:cBhvr>
                                        <p:cTn id="2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Global mean temperature</a:t>
            </a:r>
            <a:endParaRPr kumimoji="1" lang="ja-JP" altLang="en-US" dirty="0"/>
          </a:p>
        </p:txBody>
      </p:sp>
      <p:pic>
        <p:nvPicPr>
          <p:cNvPr id="4" name="図 3"/>
          <p:cNvPicPr>
            <a:picLocks noChangeAspect="1"/>
          </p:cNvPicPr>
          <p:nvPr/>
        </p:nvPicPr>
        <p:blipFill>
          <a:blip r:embed="rId2"/>
          <a:stretch>
            <a:fillRect/>
          </a:stretch>
        </p:blipFill>
        <p:spPr>
          <a:xfrm>
            <a:off x="36512" y="1340768"/>
            <a:ext cx="9144000" cy="3164822"/>
          </a:xfrm>
          <a:prstGeom prst="rect">
            <a:avLst/>
          </a:prstGeom>
        </p:spPr>
      </p:pic>
      <p:sp>
        <p:nvSpPr>
          <p:cNvPr id="5" name="テキスト ボックス 4"/>
          <p:cNvSpPr txBox="1"/>
          <p:nvPr/>
        </p:nvSpPr>
        <p:spPr>
          <a:xfrm>
            <a:off x="1952447" y="1023119"/>
            <a:ext cx="1022786" cy="461665"/>
          </a:xfrm>
          <a:prstGeom prst="rect">
            <a:avLst/>
          </a:prstGeom>
          <a:noFill/>
        </p:spPr>
        <p:txBody>
          <a:bodyPr wrap="none" rtlCol="0">
            <a:spAutoFit/>
          </a:bodyPr>
          <a:lstStyle/>
          <a:p>
            <a:r>
              <a:rPr lang="en-US" altLang="ja-JP" b="1" dirty="0" smtClean="0">
                <a:solidFill>
                  <a:schemeClr val="accent2"/>
                </a:solidFill>
              </a:rPr>
              <a:t>HCST</a:t>
            </a:r>
            <a:endParaRPr kumimoji="1" lang="ja-JP" altLang="en-US" b="1" dirty="0">
              <a:solidFill>
                <a:schemeClr val="accent2"/>
              </a:solidFill>
            </a:endParaRPr>
          </a:p>
        </p:txBody>
      </p:sp>
      <p:sp>
        <p:nvSpPr>
          <p:cNvPr id="6" name="テキスト ボックス 5"/>
          <p:cNvSpPr txBox="1"/>
          <p:nvPr/>
        </p:nvSpPr>
        <p:spPr>
          <a:xfrm>
            <a:off x="6660232" y="1023119"/>
            <a:ext cx="954258" cy="461665"/>
          </a:xfrm>
          <a:prstGeom prst="rect">
            <a:avLst/>
          </a:prstGeom>
          <a:noFill/>
        </p:spPr>
        <p:txBody>
          <a:bodyPr wrap="none" rtlCol="0">
            <a:spAutoFit/>
          </a:bodyPr>
          <a:lstStyle/>
          <a:p>
            <a:r>
              <a:rPr lang="en-US" altLang="ja-JP" b="1" dirty="0" err="1" smtClean="0">
                <a:solidFill>
                  <a:srgbClr val="008000"/>
                </a:solidFill>
              </a:rPr>
              <a:t>NoAS</a:t>
            </a:r>
            <a:endParaRPr kumimoji="1" lang="ja-JP" altLang="en-US" b="1" dirty="0">
              <a:solidFill>
                <a:srgbClr val="008000"/>
              </a:solidFill>
            </a:endParaRPr>
          </a:p>
        </p:txBody>
      </p:sp>
      <p:grpSp>
        <p:nvGrpSpPr>
          <p:cNvPr id="28" name="図形グループ 27"/>
          <p:cNvGrpSpPr/>
          <p:nvPr/>
        </p:nvGrpSpPr>
        <p:grpSpPr>
          <a:xfrm>
            <a:off x="5076056" y="4581128"/>
            <a:ext cx="3960440" cy="1330052"/>
            <a:chOff x="4917118" y="4581128"/>
            <a:chExt cx="3960440" cy="1330052"/>
          </a:xfrm>
        </p:grpSpPr>
        <p:sp>
          <p:nvSpPr>
            <p:cNvPr id="11" name="正方形/長方形 10"/>
            <p:cNvSpPr/>
            <p:nvPr/>
          </p:nvSpPr>
          <p:spPr>
            <a:xfrm>
              <a:off x="4917118" y="4615036"/>
              <a:ext cx="3960440" cy="129614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5217850" y="4754761"/>
              <a:ext cx="144016" cy="144016"/>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508104" y="4581128"/>
              <a:ext cx="1353230" cy="1323439"/>
            </a:xfrm>
            <a:prstGeom prst="rect">
              <a:avLst/>
            </a:prstGeom>
            <a:noFill/>
          </p:spPr>
          <p:txBody>
            <a:bodyPr wrap="none" rtlCol="0">
              <a:spAutoFit/>
            </a:bodyPr>
            <a:lstStyle/>
            <a:p>
              <a:r>
                <a:rPr kumimoji="1" lang="en-US" altLang="ja-JP" sz="2000" dirty="0" smtClean="0"/>
                <a:t>OBS</a:t>
              </a:r>
            </a:p>
            <a:p>
              <a:r>
                <a:rPr lang="en-US" altLang="ja-JP" sz="2000" dirty="0" smtClean="0"/>
                <a:t>MIROC3m</a:t>
              </a:r>
            </a:p>
            <a:p>
              <a:r>
                <a:rPr kumimoji="1" lang="en-US" altLang="ja-JP" sz="2000" dirty="0" smtClean="0"/>
                <a:t>MIROC4h</a:t>
              </a:r>
            </a:p>
            <a:p>
              <a:r>
                <a:rPr lang="en-US" altLang="ja-JP" sz="2000" dirty="0" smtClean="0"/>
                <a:t>MIROC5</a:t>
              </a:r>
              <a:endParaRPr kumimoji="1" lang="ja-JP" altLang="en-US" sz="2000" dirty="0"/>
            </a:p>
          </p:txBody>
        </p:sp>
        <p:sp>
          <p:nvSpPr>
            <p:cNvPr id="8" name="乗算記号 7"/>
            <p:cNvSpPr/>
            <p:nvPr/>
          </p:nvSpPr>
          <p:spPr>
            <a:xfrm>
              <a:off x="5069642" y="5030093"/>
              <a:ext cx="216024" cy="216024"/>
            </a:xfrm>
            <a:prstGeom prst="mathMultiply">
              <a:avLst/>
            </a:prstGeom>
            <a:solidFill>
              <a:srgbClr val="26C3F0"/>
            </a:solidFill>
            <a:ln>
              <a:solidFill>
                <a:srgbClr val="26C3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a:off x="5103550" y="5330825"/>
              <a:ext cx="144016" cy="144016"/>
            </a:xfrm>
            <a:prstGeom prst="triangle">
              <a:avLst/>
            </a:prstGeom>
            <a:noFill/>
            <a:ln w="38100" cmpd="sng">
              <a:solidFill>
                <a:srgbClr val="26C3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107742" y="5618857"/>
              <a:ext cx="144016" cy="144016"/>
            </a:xfrm>
            <a:prstGeom prst="rect">
              <a:avLst/>
            </a:prstGeom>
            <a:noFill/>
            <a:ln w="38100" cmpd="sng">
              <a:solidFill>
                <a:srgbClr val="26C3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7149246" y="5532278"/>
              <a:ext cx="648072" cy="0"/>
            </a:xfrm>
            <a:prstGeom prst="line">
              <a:avLst/>
            </a:prstGeom>
            <a:ln w="38100" cmpd="sng">
              <a:solidFill>
                <a:srgbClr val="008000"/>
              </a:solidFill>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7822718" y="5295046"/>
              <a:ext cx="838816" cy="400110"/>
            </a:xfrm>
            <a:prstGeom prst="rect">
              <a:avLst/>
            </a:prstGeom>
            <a:noFill/>
          </p:spPr>
          <p:txBody>
            <a:bodyPr wrap="none" rtlCol="0">
              <a:spAutoFit/>
            </a:bodyPr>
            <a:lstStyle/>
            <a:p>
              <a:r>
                <a:rPr lang="en-US" altLang="ja-JP" sz="2000" dirty="0" err="1" smtClean="0">
                  <a:solidFill>
                    <a:srgbClr val="008000"/>
                  </a:solidFill>
                </a:rPr>
                <a:t>NoAS</a:t>
              </a:r>
              <a:endParaRPr kumimoji="1" lang="ja-JP" altLang="en-US" sz="2000" dirty="0">
                <a:solidFill>
                  <a:srgbClr val="008000"/>
                </a:solidFill>
              </a:endParaRPr>
            </a:p>
          </p:txBody>
        </p:sp>
        <p:cxnSp>
          <p:nvCxnSpPr>
            <p:cNvPr id="16" name="直線コネクタ 15"/>
            <p:cNvCxnSpPr/>
            <p:nvPr/>
          </p:nvCxnSpPr>
          <p:spPr>
            <a:xfrm>
              <a:off x="7149246" y="5197638"/>
              <a:ext cx="648072" cy="0"/>
            </a:xfrm>
            <a:prstGeom prst="line">
              <a:avLst/>
            </a:prstGeom>
            <a:ln w="38100" cmpd="sng">
              <a:solidFill>
                <a:srgbClr val="000090"/>
              </a:solidFill>
            </a:ln>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7821145" y="4968914"/>
              <a:ext cx="840269" cy="400110"/>
            </a:xfrm>
            <a:prstGeom prst="rect">
              <a:avLst/>
            </a:prstGeom>
            <a:noFill/>
          </p:spPr>
          <p:txBody>
            <a:bodyPr wrap="none" rtlCol="0">
              <a:spAutoFit/>
            </a:bodyPr>
            <a:lstStyle/>
            <a:p>
              <a:r>
                <a:rPr lang="en-US" altLang="ja-JP" sz="2000" dirty="0" smtClean="0">
                  <a:solidFill>
                    <a:srgbClr val="000090"/>
                  </a:solidFill>
                </a:rPr>
                <a:t>HCST</a:t>
              </a:r>
              <a:endParaRPr kumimoji="1" lang="ja-JP" altLang="en-US" sz="2000" dirty="0">
                <a:solidFill>
                  <a:srgbClr val="000090"/>
                </a:solidFill>
              </a:endParaRPr>
            </a:p>
          </p:txBody>
        </p:sp>
        <p:cxnSp>
          <p:nvCxnSpPr>
            <p:cNvPr id="18" name="直線コネクタ 17"/>
            <p:cNvCxnSpPr/>
            <p:nvPr/>
          </p:nvCxnSpPr>
          <p:spPr>
            <a:xfrm>
              <a:off x="7149246" y="4837598"/>
              <a:ext cx="648072" cy="0"/>
            </a:xfrm>
            <a:prstGeom prst="line">
              <a:avLst/>
            </a:prstGeom>
            <a:ln w="38100" cmpd="sng">
              <a:solidFill>
                <a:srgbClr val="FF0000"/>
              </a:solidFill>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7833797" y="4640812"/>
              <a:ext cx="683601" cy="400110"/>
            </a:xfrm>
            <a:prstGeom prst="rect">
              <a:avLst/>
            </a:prstGeom>
            <a:noFill/>
          </p:spPr>
          <p:txBody>
            <a:bodyPr wrap="none" rtlCol="0">
              <a:spAutoFit/>
            </a:bodyPr>
            <a:lstStyle/>
            <a:p>
              <a:r>
                <a:rPr lang="en-US" altLang="ja-JP" sz="2000" dirty="0" smtClean="0">
                  <a:solidFill>
                    <a:srgbClr val="FF0000"/>
                  </a:solidFill>
                </a:rPr>
                <a:t>OBS</a:t>
              </a:r>
              <a:endParaRPr kumimoji="1" lang="ja-JP" altLang="en-US" sz="2000" dirty="0">
                <a:solidFill>
                  <a:srgbClr val="FF0000"/>
                </a:solidFill>
              </a:endParaRPr>
            </a:p>
          </p:txBody>
        </p:sp>
        <p:sp>
          <p:nvSpPr>
            <p:cNvPr id="25" name="乗算記号 24"/>
            <p:cNvSpPr/>
            <p:nvPr/>
          </p:nvSpPr>
          <p:spPr>
            <a:xfrm>
              <a:off x="5311066" y="5021684"/>
              <a:ext cx="216024" cy="216024"/>
            </a:xfrm>
            <a:prstGeom prst="mathMultiply">
              <a:avLst/>
            </a:prstGeom>
            <a:solidFill>
              <a:srgbClr val="9ED027"/>
            </a:solidFill>
            <a:ln>
              <a:solidFill>
                <a:srgbClr val="9ED0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a:off x="5344974" y="5322416"/>
              <a:ext cx="144016" cy="144016"/>
            </a:xfrm>
            <a:prstGeom prst="triangle">
              <a:avLst/>
            </a:prstGeom>
            <a:noFill/>
            <a:ln w="38100" cmpd="sng">
              <a:solidFill>
                <a:srgbClr val="9ED0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5349166" y="5610448"/>
              <a:ext cx="144016" cy="144016"/>
            </a:xfrm>
            <a:prstGeom prst="rect">
              <a:avLst/>
            </a:prstGeom>
            <a:noFill/>
            <a:ln w="38100" cmpd="sng">
              <a:solidFill>
                <a:srgbClr val="9ED0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452827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3923928" y="6021288"/>
            <a:ext cx="3563295" cy="369332"/>
          </a:xfrm>
          <a:prstGeom prst="rect">
            <a:avLst/>
          </a:prstGeom>
          <a:noFill/>
        </p:spPr>
        <p:txBody>
          <a:bodyPr wrap="none" rtlCol="0">
            <a:spAutoFit/>
          </a:bodyPr>
          <a:lstStyle/>
          <a:p>
            <a:r>
              <a:rPr kumimoji="1" lang="en-US" altLang="ja-JP" sz="1800" dirty="0" smtClean="0"/>
              <a:t>Based on Trenberth and Shea (2006)</a:t>
            </a:r>
            <a:endParaRPr kumimoji="1" lang="ja-JP" altLang="en-US" sz="1800" dirty="0"/>
          </a:p>
        </p:txBody>
      </p:sp>
      <p:sp>
        <p:nvSpPr>
          <p:cNvPr id="2" name="タイトル 1"/>
          <p:cNvSpPr>
            <a:spLocks noGrp="1"/>
          </p:cNvSpPr>
          <p:nvPr>
            <p:ph type="title"/>
          </p:nvPr>
        </p:nvSpPr>
        <p:spPr>
          <a:xfrm>
            <a:off x="107504" y="44624"/>
            <a:ext cx="9001000" cy="1143000"/>
          </a:xfrm>
        </p:spPr>
        <p:txBody>
          <a:bodyPr/>
          <a:lstStyle/>
          <a:p>
            <a:r>
              <a:rPr kumimoji="1" lang="en-US" altLang="ja-JP" sz="4000" dirty="0" smtClean="0"/>
              <a:t>Atlantic </a:t>
            </a:r>
            <a:r>
              <a:rPr kumimoji="1" lang="en-US" altLang="ja-JP" sz="4000" dirty="0" err="1" smtClean="0"/>
              <a:t>Multidecadal</a:t>
            </a:r>
            <a:r>
              <a:rPr kumimoji="1" lang="en-US" altLang="ja-JP" sz="4000" baseline="0" dirty="0" smtClean="0"/>
              <a:t> Oscillation (AMO)</a:t>
            </a:r>
            <a:endParaRPr kumimoji="1" lang="ja-JP" altLang="en-US" sz="4000" dirty="0"/>
          </a:p>
        </p:txBody>
      </p:sp>
      <p:pic>
        <p:nvPicPr>
          <p:cNvPr id="4" name="図 3"/>
          <p:cNvPicPr>
            <a:picLocks noChangeAspect="1"/>
          </p:cNvPicPr>
          <p:nvPr/>
        </p:nvPicPr>
        <p:blipFill>
          <a:blip r:embed="rId2"/>
          <a:stretch>
            <a:fillRect/>
          </a:stretch>
        </p:blipFill>
        <p:spPr>
          <a:xfrm>
            <a:off x="755576" y="909772"/>
            <a:ext cx="8028384" cy="2735252"/>
          </a:xfrm>
          <a:prstGeom prst="rect">
            <a:avLst/>
          </a:prstGeom>
        </p:spPr>
      </p:pic>
      <p:grpSp>
        <p:nvGrpSpPr>
          <p:cNvPr id="7" name="図形グループ 6"/>
          <p:cNvGrpSpPr/>
          <p:nvPr/>
        </p:nvGrpSpPr>
        <p:grpSpPr>
          <a:xfrm>
            <a:off x="971600" y="3717032"/>
            <a:ext cx="2907276" cy="3096344"/>
            <a:chOff x="1115616" y="3645024"/>
            <a:chExt cx="2907276" cy="3096344"/>
          </a:xfrm>
        </p:grpSpPr>
        <p:pic>
          <p:nvPicPr>
            <p:cNvPr id="3" name="図 2" descr="amopattern.jpg"/>
            <p:cNvPicPr>
              <a:picLocks noChangeAspect="1"/>
            </p:cNvPicPr>
            <p:nvPr/>
          </p:nvPicPr>
          <p:blipFill rotWithShape="1">
            <a:blip r:embed="rId3">
              <a:extLst>
                <a:ext uri="{28A0092B-C50C-407E-A947-70E740481C1C}">
                  <a14:useLocalDpi xmlns:a14="http://schemas.microsoft.com/office/drawing/2010/main" val="0"/>
                </a:ext>
              </a:extLst>
            </a:blip>
            <a:srcRect t="4007" b="14720"/>
            <a:stretch/>
          </p:blipFill>
          <p:spPr>
            <a:xfrm>
              <a:off x="1115616" y="3645024"/>
              <a:ext cx="2907276" cy="2840856"/>
            </a:xfrm>
            <a:prstGeom prst="rect">
              <a:avLst/>
            </a:prstGeom>
          </p:spPr>
        </p:pic>
        <p:pic>
          <p:nvPicPr>
            <p:cNvPr id="6" name="図 5" descr="amopattern.jpg"/>
            <p:cNvPicPr>
              <a:picLocks noChangeAspect="1"/>
            </p:cNvPicPr>
            <p:nvPr/>
          </p:nvPicPr>
          <p:blipFill rotWithShape="1">
            <a:blip r:embed="rId3">
              <a:extLst>
                <a:ext uri="{28A0092B-C50C-407E-A947-70E740481C1C}">
                  <a14:useLocalDpi xmlns:a14="http://schemas.microsoft.com/office/drawing/2010/main" val="0"/>
                </a:ext>
              </a:extLst>
            </a:blip>
            <a:srcRect t="89023" b="2620"/>
            <a:stretch/>
          </p:blipFill>
          <p:spPr>
            <a:xfrm>
              <a:off x="1115616" y="6449268"/>
              <a:ext cx="2907276" cy="292100"/>
            </a:xfrm>
            <a:prstGeom prst="rect">
              <a:avLst/>
            </a:prstGeom>
          </p:spPr>
        </p:pic>
      </p:grpSp>
      <p:grpSp>
        <p:nvGrpSpPr>
          <p:cNvPr id="9" name="図形グループ 8"/>
          <p:cNvGrpSpPr/>
          <p:nvPr/>
        </p:nvGrpSpPr>
        <p:grpSpPr>
          <a:xfrm>
            <a:off x="4932040" y="4077072"/>
            <a:ext cx="3960440" cy="1330052"/>
            <a:chOff x="4917118" y="4581128"/>
            <a:chExt cx="3960440" cy="1330052"/>
          </a:xfrm>
        </p:grpSpPr>
        <p:sp>
          <p:nvSpPr>
            <p:cNvPr id="10" name="正方形/長方形 9"/>
            <p:cNvSpPr/>
            <p:nvPr/>
          </p:nvSpPr>
          <p:spPr>
            <a:xfrm>
              <a:off x="4917118" y="4615036"/>
              <a:ext cx="3960440" cy="129614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217850" y="4754761"/>
              <a:ext cx="144016" cy="144016"/>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508104" y="4581128"/>
              <a:ext cx="1353230" cy="1323439"/>
            </a:xfrm>
            <a:prstGeom prst="rect">
              <a:avLst/>
            </a:prstGeom>
            <a:noFill/>
          </p:spPr>
          <p:txBody>
            <a:bodyPr wrap="none" rtlCol="0">
              <a:spAutoFit/>
            </a:bodyPr>
            <a:lstStyle/>
            <a:p>
              <a:r>
                <a:rPr kumimoji="1" lang="en-US" altLang="ja-JP" sz="2000" dirty="0" smtClean="0"/>
                <a:t>OBS</a:t>
              </a:r>
            </a:p>
            <a:p>
              <a:r>
                <a:rPr lang="en-US" altLang="ja-JP" sz="2000" dirty="0" smtClean="0"/>
                <a:t>MIROC3m</a:t>
              </a:r>
            </a:p>
            <a:p>
              <a:r>
                <a:rPr kumimoji="1" lang="en-US" altLang="ja-JP" sz="2000" dirty="0" smtClean="0"/>
                <a:t>MIROC4h</a:t>
              </a:r>
            </a:p>
            <a:p>
              <a:r>
                <a:rPr lang="en-US" altLang="ja-JP" sz="2000" dirty="0" smtClean="0"/>
                <a:t>MIROC5</a:t>
              </a:r>
              <a:endParaRPr kumimoji="1" lang="ja-JP" altLang="en-US" sz="2000" dirty="0"/>
            </a:p>
          </p:txBody>
        </p:sp>
        <p:sp>
          <p:nvSpPr>
            <p:cNvPr id="13" name="乗算記号 12"/>
            <p:cNvSpPr/>
            <p:nvPr/>
          </p:nvSpPr>
          <p:spPr>
            <a:xfrm>
              <a:off x="5069642" y="5030093"/>
              <a:ext cx="216024" cy="216024"/>
            </a:xfrm>
            <a:prstGeom prst="mathMultiply">
              <a:avLst/>
            </a:prstGeom>
            <a:solidFill>
              <a:srgbClr val="26C3F0"/>
            </a:solidFill>
            <a:ln>
              <a:solidFill>
                <a:srgbClr val="26C3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a:off x="5103550" y="5330825"/>
              <a:ext cx="144016" cy="144016"/>
            </a:xfrm>
            <a:prstGeom prst="triangle">
              <a:avLst/>
            </a:prstGeom>
            <a:noFill/>
            <a:ln w="38100" cmpd="sng">
              <a:solidFill>
                <a:srgbClr val="26C3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107742" y="5618857"/>
              <a:ext cx="144016" cy="144016"/>
            </a:xfrm>
            <a:prstGeom prst="rect">
              <a:avLst/>
            </a:prstGeom>
            <a:noFill/>
            <a:ln w="38100" cmpd="sng">
              <a:solidFill>
                <a:srgbClr val="26C3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7149246" y="5532278"/>
              <a:ext cx="648072" cy="0"/>
            </a:xfrm>
            <a:prstGeom prst="line">
              <a:avLst/>
            </a:prstGeom>
            <a:ln w="38100" cmpd="sng">
              <a:solidFill>
                <a:srgbClr val="008000"/>
              </a:solidFill>
            </a:ln>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7822718" y="5295046"/>
              <a:ext cx="838816" cy="400110"/>
            </a:xfrm>
            <a:prstGeom prst="rect">
              <a:avLst/>
            </a:prstGeom>
            <a:noFill/>
          </p:spPr>
          <p:txBody>
            <a:bodyPr wrap="none" rtlCol="0">
              <a:spAutoFit/>
            </a:bodyPr>
            <a:lstStyle/>
            <a:p>
              <a:r>
                <a:rPr lang="en-US" altLang="ja-JP" sz="2000" dirty="0" err="1" smtClean="0">
                  <a:solidFill>
                    <a:srgbClr val="008000"/>
                  </a:solidFill>
                </a:rPr>
                <a:t>NoAS</a:t>
              </a:r>
              <a:endParaRPr kumimoji="1" lang="ja-JP" altLang="en-US" sz="2000" dirty="0">
                <a:solidFill>
                  <a:srgbClr val="008000"/>
                </a:solidFill>
              </a:endParaRPr>
            </a:p>
          </p:txBody>
        </p:sp>
        <p:cxnSp>
          <p:nvCxnSpPr>
            <p:cNvPr id="18" name="直線コネクタ 17"/>
            <p:cNvCxnSpPr/>
            <p:nvPr/>
          </p:nvCxnSpPr>
          <p:spPr>
            <a:xfrm>
              <a:off x="7149246" y="5197638"/>
              <a:ext cx="648072" cy="0"/>
            </a:xfrm>
            <a:prstGeom prst="line">
              <a:avLst/>
            </a:prstGeom>
            <a:ln w="38100" cmpd="sng">
              <a:solidFill>
                <a:srgbClr val="000090"/>
              </a:solidFill>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7821145" y="4968914"/>
              <a:ext cx="840269" cy="400110"/>
            </a:xfrm>
            <a:prstGeom prst="rect">
              <a:avLst/>
            </a:prstGeom>
            <a:noFill/>
          </p:spPr>
          <p:txBody>
            <a:bodyPr wrap="none" rtlCol="0">
              <a:spAutoFit/>
            </a:bodyPr>
            <a:lstStyle/>
            <a:p>
              <a:r>
                <a:rPr lang="en-US" altLang="ja-JP" sz="2000" dirty="0" smtClean="0">
                  <a:solidFill>
                    <a:srgbClr val="000090"/>
                  </a:solidFill>
                </a:rPr>
                <a:t>HCST</a:t>
              </a:r>
              <a:endParaRPr kumimoji="1" lang="ja-JP" altLang="en-US" sz="2000" dirty="0">
                <a:solidFill>
                  <a:srgbClr val="000090"/>
                </a:solidFill>
              </a:endParaRPr>
            </a:p>
          </p:txBody>
        </p:sp>
        <p:cxnSp>
          <p:nvCxnSpPr>
            <p:cNvPr id="20" name="直線コネクタ 19"/>
            <p:cNvCxnSpPr/>
            <p:nvPr/>
          </p:nvCxnSpPr>
          <p:spPr>
            <a:xfrm>
              <a:off x="7149246" y="4837598"/>
              <a:ext cx="648072" cy="0"/>
            </a:xfrm>
            <a:prstGeom prst="line">
              <a:avLst/>
            </a:prstGeom>
            <a:ln w="38100" cmpd="sng">
              <a:solidFill>
                <a:srgbClr val="FF0000"/>
              </a:solidFill>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7833797" y="4640812"/>
              <a:ext cx="683601" cy="400110"/>
            </a:xfrm>
            <a:prstGeom prst="rect">
              <a:avLst/>
            </a:prstGeom>
            <a:noFill/>
          </p:spPr>
          <p:txBody>
            <a:bodyPr wrap="none" rtlCol="0">
              <a:spAutoFit/>
            </a:bodyPr>
            <a:lstStyle/>
            <a:p>
              <a:r>
                <a:rPr lang="en-US" altLang="ja-JP" sz="2000" dirty="0" smtClean="0">
                  <a:solidFill>
                    <a:srgbClr val="FF0000"/>
                  </a:solidFill>
                </a:rPr>
                <a:t>OBS</a:t>
              </a:r>
              <a:endParaRPr kumimoji="1" lang="ja-JP" altLang="en-US" sz="2000" dirty="0">
                <a:solidFill>
                  <a:srgbClr val="FF0000"/>
                </a:solidFill>
              </a:endParaRPr>
            </a:p>
          </p:txBody>
        </p:sp>
        <p:sp>
          <p:nvSpPr>
            <p:cNvPr id="22" name="乗算記号 21"/>
            <p:cNvSpPr/>
            <p:nvPr/>
          </p:nvSpPr>
          <p:spPr>
            <a:xfrm>
              <a:off x="5311066" y="5021684"/>
              <a:ext cx="216024" cy="216024"/>
            </a:xfrm>
            <a:prstGeom prst="mathMultiply">
              <a:avLst/>
            </a:prstGeom>
            <a:solidFill>
              <a:srgbClr val="9ED027"/>
            </a:solidFill>
            <a:ln>
              <a:solidFill>
                <a:srgbClr val="9ED0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a:off x="5344974" y="5322416"/>
              <a:ext cx="144016" cy="144016"/>
            </a:xfrm>
            <a:prstGeom prst="triangle">
              <a:avLst/>
            </a:prstGeom>
            <a:noFill/>
            <a:ln w="38100" cmpd="sng">
              <a:solidFill>
                <a:srgbClr val="9ED0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349166" y="5610448"/>
              <a:ext cx="144016" cy="144016"/>
            </a:xfrm>
            <a:prstGeom prst="rect">
              <a:avLst/>
            </a:prstGeom>
            <a:noFill/>
            <a:ln w="38100" cmpd="sng">
              <a:solidFill>
                <a:srgbClr val="9ED0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40" name="図形グループ 39"/>
          <p:cNvGrpSpPr/>
          <p:nvPr/>
        </p:nvGrpSpPr>
        <p:grpSpPr>
          <a:xfrm>
            <a:off x="5652120" y="3340075"/>
            <a:ext cx="3097722" cy="3473301"/>
            <a:chOff x="5652120" y="3340075"/>
            <a:chExt cx="3097722" cy="3473301"/>
          </a:xfrm>
        </p:grpSpPr>
        <p:grpSp>
          <p:nvGrpSpPr>
            <p:cNvPr id="28" name="図形グループ 27"/>
            <p:cNvGrpSpPr/>
            <p:nvPr/>
          </p:nvGrpSpPr>
          <p:grpSpPr>
            <a:xfrm>
              <a:off x="5652120" y="3600400"/>
              <a:ext cx="3097722" cy="3212976"/>
              <a:chOff x="5148064" y="3600400"/>
              <a:chExt cx="3097722" cy="3212976"/>
            </a:xfrm>
          </p:grpSpPr>
          <p:pic>
            <p:nvPicPr>
              <p:cNvPr id="5" name="図 4"/>
              <p:cNvPicPr>
                <a:picLocks noChangeAspect="1"/>
              </p:cNvPicPr>
              <p:nvPr/>
            </p:nvPicPr>
            <p:blipFill rotWithShape="1">
              <a:blip r:embed="rId4"/>
              <a:srcRect r="51182"/>
              <a:stretch/>
            </p:blipFill>
            <p:spPr>
              <a:xfrm>
                <a:off x="5148064" y="3600400"/>
                <a:ext cx="3097722" cy="3212976"/>
              </a:xfrm>
              <a:prstGeom prst="rect">
                <a:avLst/>
              </a:prstGeom>
            </p:spPr>
          </p:pic>
          <p:sp>
            <p:nvSpPr>
              <p:cNvPr id="25" name="テキスト ボックス 24"/>
              <p:cNvSpPr txBox="1"/>
              <p:nvPr/>
            </p:nvSpPr>
            <p:spPr>
              <a:xfrm>
                <a:off x="6202784" y="3907656"/>
                <a:ext cx="971390" cy="461665"/>
              </a:xfrm>
              <a:prstGeom prst="rect">
                <a:avLst/>
              </a:prstGeom>
              <a:noFill/>
            </p:spPr>
            <p:txBody>
              <a:bodyPr wrap="none" rtlCol="0">
                <a:spAutoFit/>
              </a:bodyPr>
              <a:lstStyle/>
              <a:p>
                <a:r>
                  <a:rPr kumimoji="1" lang="en-US" altLang="ja-JP" dirty="0" smtClean="0"/>
                  <a:t>HCST</a:t>
                </a:r>
                <a:endParaRPr kumimoji="1" lang="ja-JP" altLang="en-US" dirty="0"/>
              </a:p>
            </p:txBody>
          </p:sp>
          <p:sp>
            <p:nvSpPr>
              <p:cNvPr id="26" name="テキスト ボックス 25"/>
              <p:cNvSpPr txBox="1"/>
              <p:nvPr/>
            </p:nvSpPr>
            <p:spPr>
              <a:xfrm>
                <a:off x="5868144" y="4509120"/>
                <a:ext cx="967082" cy="461665"/>
              </a:xfrm>
              <a:prstGeom prst="rect">
                <a:avLst/>
              </a:prstGeom>
              <a:noFill/>
            </p:spPr>
            <p:txBody>
              <a:bodyPr wrap="none" rtlCol="0">
                <a:spAutoFit/>
              </a:bodyPr>
              <a:lstStyle/>
              <a:p>
                <a:r>
                  <a:rPr lang="en-US" altLang="ja-JP" dirty="0" err="1" smtClean="0">
                    <a:solidFill>
                      <a:srgbClr val="FF0000"/>
                    </a:solidFill>
                  </a:rPr>
                  <a:t>NoAS</a:t>
                </a:r>
                <a:endParaRPr kumimoji="1" lang="ja-JP" altLang="en-US" dirty="0">
                  <a:solidFill>
                    <a:srgbClr val="FF0000"/>
                  </a:solidFill>
                </a:endParaRPr>
              </a:p>
            </p:txBody>
          </p:sp>
          <p:sp>
            <p:nvSpPr>
              <p:cNvPr id="27" name="テキスト ボックス 26"/>
              <p:cNvSpPr txBox="1"/>
              <p:nvPr/>
            </p:nvSpPr>
            <p:spPr>
              <a:xfrm>
                <a:off x="6603190" y="5805264"/>
                <a:ext cx="1569210" cy="461665"/>
              </a:xfrm>
              <a:prstGeom prst="rect">
                <a:avLst/>
              </a:prstGeom>
              <a:noFill/>
            </p:spPr>
            <p:txBody>
              <a:bodyPr wrap="none" rtlCol="0">
                <a:spAutoFit/>
              </a:bodyPr>
              <a:lstStyle/>
              <a:p>
                <a:r>
                  <a:rPr lang="en-US" altLang="ja-JP" dirty="0" smtClean="0"/>
                  <a:t>Persistence</a:t>
                </a:r>
                <a:endParaRPr kumimoji="1" lang="ja-JP" altLang="en-US" dirty="0"/>
              </a:p>
            </p:txBody>
          </p:sp>
        </p:grpSp>
        <p:sp>
          <p:nvSpPr>
            <p:cNvPr id="29" name="テキスト ボックス 28"/>
            <p:cNvSpPr txBox="1"/>
            <p:nvPr/>
          </p:nvSpPr>
          <p:spPr>
            <a:xfrm>
              <a:off x="6446905" y="3340075"/>
              <a:ext cx="1475885" cy="461665"/>
            </a:xfrm>
            <a:prstGeom prst="rect">
              <a:avLst/>
            </a:prstGeom>
            <a:solidFill>
              <a:schemeClr val="bg1"/>
            </a:solidFill>
          </p:spPr>
          <p:txBody>
            <a:bodyPr wrap="none" rtlCol="0">
              <a:spAutoFit/>
            </a:bodyPr>
            <a:lstStyle/>
            <a:p>
              <a:r>
                <a:rPr kumimoji="1" lang="en-US" altLang="ja-JP" b="1" dirty="0" smtClean="0">
                  <a:effectLst>
                    <a:outerShdw blurRad="50800" dist="38100" dir="2700000" algn="tl" rotWithShape="0">
                      <a:prstClr val="black">
                        <a:alpha val="40000"/>
                      </a:prstClr>
                    </a:outerShdw>
                  </a:effectLst>
                </a:rPr>
                <a:t>ACC skill</a:t>
              </a:r>
              <a:endParaRPr kumimoji="1" lang="ja-JP" altLang="en-US" b="1" dirty="0">
                <a:effectLst>
                  <a:outerShdw blurRad="50800" dist="38100" dir="2700000" algn="tl" rotWithShape="0">
                    <a:prstClr val="black">
                      <a:alpha val="40000"/>
                    </a:prstClr>
                  </a:outerShdw>
                </a:effectLst>
              </a:endParaRPr>
            </a:p>
          </p:txBody>
        </p:sp>
      </p:grpSp>
      <p:sp>
        <p:nvSpPr>
          <p:cNvPr id="30" name="テキスト ボックス 29"/>
          <p:cNvSpPr txBox="1"/>
          <p:nvPr/>
        </p:nvSpPr>
        <p:spPr>
          <a:xfrm>
            <a:off x="7405712" y="6396335"/>
            <a:ext cx="671979" cy="461665"/>
          </a:xfrm>
          <a:prstGeom prst="rect">
            <a:avLst/>
          </a:prstGeom>
          <a:solidFill>
            <a:srgbClr val="FFFFFF"/>
          </a:solidFill>
        </p:spPr>
        <p:txBody>
          <a:bodyPr wrap="none" rtlCol="0">
            <a:spAutoFit/>
          </a:bodyPr>
          <a:lstStyle/>
          <a:p>
            <a:r>
              <a:rPr kumimoji="1" lang="en-US" altLang="ja-JP" dirty="0" smtClean="0"/>
              <a:t>5 </a:t>
            </a:r>
            <a:r>
              <a:rPr kumimoji="1" lang="en-US" altLang="ja-JP" dirty="0" err="1" smtClean="0"/>
              <a:t>yr</a:t>
            </a:r>
            <a:endParaRPr kumimoji="1" lang="ja-JP" altLang="en-US" dirty="0"/>
          </a:p>
        </p:txBody>
      </p:sp>
      <p:cxnSp>
        <p:nvCxnSpPr>
          <p:cNvPr id="32" name="直線コネクタ 31"/>
          <p:cNvCxnSpPr/>
          <p:nvPr/>
        </p:nvCxnSpPr>
        <p:spPr>
          <a:xfrm>
            <a:off x="7729145" y="5229200"/>
            <a:ext cx="11207" cy="115212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6012160" y="5229200"/>
            <a:ext cx="172819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5135364" y="4987776"/>
            <a:ext cx="723275" cy="461665"/>
          </a:xfrm>
          <a:prstGeom prst="rect">
            <a:avLst/>
          </a:prstGeom>
          <a:solidFill>
            <a:srgbClr val="FFFFFF"/>
          </a:solidFill>
        </p:spPr>
        <p:txBody>
          <a:bodyPr wrap="none" rtlCol="0">
            <a:spAutoFit/>
          </a:bodyPr>
          <a:lstStyle/>
          <a:p>
            <a:r>
              <a:rPr kumimoji="1" lang="en-US" altLang="ja-JP" dirty="0" smtClean="0"/>
              <a:t>0.65</a:t>
            </a:r>
            <a:endParaRPr kumimoji="1" lang="ja-JP" altLang="en-US" dirty="0"/>
          </a:p>
        </p:txBody>
      </p:sp>
      <p:sp>
        <p:nvSpPr>
          <p:cNvPr id="41" name="テキスト ボックス 40"/>
          <p:cNvSpPr txBox="1"/>
          <p:nvPr/>
        </p:nvSpPr>
        <p:spPr>
          <a:xfrm>
            <a:off x="2253070" y="620688"/>
            <a:ext cx="1022786" cy="461665"/>
          </a:xfrm>
          <a:prstGeom prst="rect">
            <a:avLst/>
          </a:prstGeom>
          <a:noFill/>
        </p:spPr>
        <p:txBody>
          <a:bodyPr wrap="none" rtlCol="0">
            <a:spAutoFit/>
          </a:bodyPr>
          <a:lstStyle/>
          <a:p>
            <a:r>
              <a:rPr lang="en-US" altLang="ja-JP" b="1" dirty="0" smtClean="0">
                <a:solidFill>
                  <a:schemeClr val="accent2"/>
                </a:solidFill>
              </a:rPr>
              <a:t>HCST</a:t>
            </a:r>
            <a:endParaRPr kumimoji="1" lang="ja-JP" altLang="en-US" b="1" dirty="0">
              <a:solidFill>
                <a:schemeClr val="accent2"/>
              </a:solidFill>
            </a:endParaRPr>
          </a:p>
        </p:txBody>
      </p:sp>
      <p:sp>
        <p:nvSpPr>
          <p:cNvPr id="42" name="テキスト ボックス 41"/>
          <p:cNvSpPr txBox="1"/>
          <p:nvPr/>
        </p:nvSpPr>
        <p:spPr>
          <a:xfrm>
            <a:off x="6588224" y="620688"/>
            <a:ext cx="954258" cy="461665"/>
          </a:xfrm>
          <a:prstGeom prst="rect">
            <a:avLst/>
          </a:prstGeom>
          <a:noFill/>
        </p:spPr>
        <p:txBody>
          <a:bodyPr wrap="none" rtlCol="0">
            <a:spAutoFit/>
          </a:bodyPr>
          <a:lstStyle/>
          <a:p>
            <a:r>
              <a:rPr lang="en-US" altLang="ja-JP" b="1" dirty="0" err="1" smtClean="0">
                <a:solidFill>
                  <a:srgbClr val="008000"/>
                </a:solidFill>
              </a:rPr>
              <a:t>NoAS</a:t>
            </a:r>
            <a:endParaRPr kumimoji="1" lang="ja-JP" altLang="en-US" b="1" dirty="0">
              <a:solidFill>
                <a:srgbClr val="008000"/>
              </a:solidFill>
            </a:endParaRPr>
          </a:p>
        </p:txBody>
      </p:sp>
    </p:spTree>
    <p:extLst>
      <p:ext uri="{BB962C8B-B14F-4D97-AF65-F5344CB8AC3E}">
        <p14:creationId xmlns:p14="http://schemas.microsoft.com/office/powerpoint/2010/main" val="2434998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heckerboard(across)">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right)">
                                      <p:cBhvr>
                                        <p:cTn id="20" dur="500"/>
                                        <p:tgtEl>
                                          <p:spTgt spid="33"/>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lstStyle/>
          <a:p>
            <a:r>
              <a:rPr kumimoji="1" lang="en-US" altLang="ja-JP" dirty="0" smtClean="0"/>
              <a:t>Pacific Decadal Oscillation (PDO)</a:t>
            </a:r>
            <a:endParaRPr kumimoji="1" lang="ja-JP" altLang="en-US" dirty="0"/>
          </a:p>
        </p:txBody>
      </p:sp>
      <p:pic>
        <p:nvPicPr>
          <p:cNvPr id="4" name="図 3"/>
          <p:cNvPicPr>
            <a:picLocks noChangeAspect="1"/>
          </p:cNvPicPr>
          <p:nvPr/>
        </p:nvPicPr>
        <p:blipFill>
          <a:blip r:embed="rId2"/>
          <a:stretch>
            <a:fillRect/>
          </a:stretch>
        </p:blipFill>
        <p:spPr>
          <a:xfrm>
            <a:off x="899592" y="1124744"/>
            <a:ext cx="7740352" cy="2734020"/>
          </a:xfrm>
          <a:prstGeom prst="rect">
            <a:avLst/>
          </a:prstGeom>
        </p:spPr>
      </p:pic>
      <p:pic>
        <p:nvPicPr>
          <p:cNvPr id="3" name="図 2" descr="obspdo_eof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933056"/>
            <a:ext cx="4805932" cy="2376953"/>
          </a:xfrm>
          <a:prstGeom prst="rect">
            <a:avLst/>
          </a:prstGeom>
        </p:spPr>
      </p:pic>
      <p:grpSp>
        <p:nvGrpSpPr>
          <p:cNvPr id="11" name="図形グループ 10"/>
          <p:cNvGrpSpPr/>
          <p:nvPr/>
        </p:nvGrpSpPr>
        <p:grpSpPr>
          <a:xfrm>
            <a:off x="4932040" y="4293096"/>
            <a:ext cx="3960440" cy="1330052"/>
            <a:chOff x="4917118" y="4581128"/>
            <a:chExt cx="3960440" cy="1330052"/>
          </a:xfrm>
        </p:grpSpPr>
        <p:sp>
          <p:nvSpPr>
            <p:cNvPr id="12" name="正方形/長方形 11"/>
            <p:cNvSpPr/>
            <p:nvPr/>
          </p:nvSpPr>
          <p:spPr>
            <a:xfrm>
              <a:off x="4917118" y="4615036"/>
              <a:ext cx="3960440" cy="129614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217850" y="4754761"/>
              <a:ext cx="144016" cy="144016"/>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508104" y="4581128"/>
              <a:ext cx="1353230" cy="1323439"/>
            </a:xfrm>
            <a:prstGeom prst="rect">
              <a:avLst/>
            </a:prstGeom>
            <a:noFill/>
          </p:spPr>
          <p:txBody>
            <a:bodyPr wrap="none" rtlCol="0">
              <a:spAutoFit/>
            </a:bodyPr>
            <a:lstStyle/>
            <a:p>
              <a:r>
                <a:rPr kumimoji="1" lang="en-US" altLang="ja-JP" sz="2000" dirty="0" smtClean="0"/>
                <a:t>OBS</a:t>
              </a:r>
            </a:p>
            <a:p>
              <a:r>
                <a:rPr lang="en-US" altLang="ja-JP" sz="2000" dirty="0" smtClean="0"/>
                <a:t>MIROC3m</a:t>
              </a:r>
            </a:p>
            <a:p>
              <a:r>
                <a:rPr kumimoji="1" lang="en-US" altLang="ja-JP" sz="2000" dirty="0" smtClean="0"/>
                <a:t>MIROC4h</a:t>
              </a:r>
            </a:p>
            <a:p>
              <a:r>
                <a:rPr lang="en-US" altLang="ja-JP" sz="2000" dirty="0" smtClean="0"/>
                <a:t>MIROC5</a:t>
              </a:r>
              <a:endParaRPr kumimoji="1" lang="ja-JP" altLang="en-US" sz="2000" dirty="0"/>
            </a:p>
          </p:txBody>
        </p:sp>
        <p:sp>
          <p:nvSpPr>
            <p:cNvPr id="15" name="乗算記号 14"/>
            <p:cNvSpPr/>
            <p:nvPr/>
          </p:nvSpPr>
          <p:spPr>
            <a:xfrm>
              <a:off x="5069642" y="5030093"/>
              <a:ext cx="216024" cy="216024"/>
            </a:xfrm>
            <a:prstGeom prst="mathMultiply">
              <a:avLst/>
            </a:prstGeom>
            <a:solidFill>
              <a:srgbClr val="26C3F0"/>
            </a:solidFill>
            <a:ln>
              <a:solidFill>
                <a:srgbClr val="26C3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a:off x="5103550" y="5330825"/>
              <a:ext cx="144016" cy="144016"/>
            </a:xfrm>
            <a:prstGeom prst="triangle">
              <a:avLst/>
            </a:prstGeom>
            <a:noFill/>
            <a:ln w="38100" cmpd="sng">
              <a:solidFill>
                <a:srgbClr val="26C3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107742" y="5618857"/>
              <a:ext cx="144016" cy="144016"/>
            </a:xfrm>
            <a:prstGeom prst="rect">
              <a:avLst/>
            </a:prstGeom>
            <a:noFill/>
            <a:ln w="38100" cmpd="sng">
              <a:solidFill>
                <a:srgbClr val="26C3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7149246" y="5532278"/>
              <a:ext cx="648072" cy="0"/>
            </a:xfrm>
            <a:prstGeom prst="line">
              <a:avLst/>
            </a:prstGeom>
            <a:ln w="38100" cmpd="sng">
              <a:solidFill>
                <a:srgbClr val="008000"/>
              </a:solidFill>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7822718" y="5295046"/>
              <a:ext cx="838816" cy="400110"/>
            </a:xfrm>
            <a:prstGeom prst="rect">
              <a:avLst/>
            </a:prstGeom>
            <a:noFill/>
          </p:spPr>
          <p:txBody>
            <a:bodyPr wrap="none" rtlCol="0">
              <a:spAutoFit/>
            </a:bodyPr>
            <a:lstStyle/>
            <a:p>
              <a:r>
                <a:rPr lang="en-US" altLang="ja-JP" sz="2000" dirty="0" err="1" smtClean="0">
                  <a:solidFill>
                    <a:srgbClr val="008000"/>
                  </a:solidFill>
                </a:rPr>
                <a:t>NoAS</a:t>
              </a:r>
              <a:endParaRPr kumimoji="1" lang="ja-JP" altLang="en-US" sz="2000" dirty="0">
                <a:solidFill>
                  <a:srgbClr val="008000"/>
                </a:solidFill>
              </a:endParaRPr>
            </a:p>
          </p:txBody>
        </p:sp>
        <p:cxnSp>
          <p:nvCxnSpPr>
            <p:cNvPr id="20" name="直線コネクタ 19"/>
            <p:cNvCxnSpPr/>
            <p:nvPr/>
          </p:nvCxnSpPr>
          <p:spPr>
            <a:xfrm>
              <a:off x="7149246" y="5197638"/>
              <a:ext cx="648072" cy="0"/>
            </a:xfrm>
            <a:prstGeom prst="line">
              <a:avLst/>
            </a:prstGeom>
            <a:ln w="38100" cmpd="sng">
              <a:solidFill>
                <a:srgbClr val="000090"/>
              </a:solidFill>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7821145" y="4968914"/>
              <a:ext cx="840269" cy="400110"/>
            </a:xfrm>
            <a:prstGeom prst="rect">
              <a:avLst/>
            </a:prstGeom>
            <a:noFill/>
          </p:spPr>
          <p:txBody>
            <a:bodyPr wrap="none" rtlCol="0">
              <a:spAutoFit/>
            </a:bodyPr>
            <a:lstStyle/>
            <a:p>
              <a:r>
                <a:rPr lang="en-US" altLang="ja-JP" sz="2000" dirty="0" smtClean="0">
                  <a:solidFill>
                    <a:srgbClr val="000090"/>
                  </a:solidFill>
                </a:rPr>
                <a:t>HCST</a:t>
              </a:r>
              <a:endParaRPr kumimoji="1" lang="ja-JP" altLang="en-US" sz="2000" dirty="0">
                <a:solidFill>
                  <a:srgbClr val="000090"/>
                </a:solidFill>
              </a:endParaRPr>
            </a:p>
          </p:txBody>
        </p:sp>
        <p:cxnSp>
          <p:nvCxnSpPr>
            <p:cNvPr id="22" name="直線コネクタ 21"/>
            <p:cNvCxnSpPr/>
            <p:nvPr/>
          </p:nvCxnSpPr>
          <p:spPr>
            <a:xfrm>
              <a:off x="7149246" y="4837598"/>
              <a:ext cx="648072" cy="0"/>
            </a:xfrm>
            <a:prstGeom prst="line">
              <a:avLst/>
            </a:prstGeom>
            <a:ln w="38100" cmpd="sng">
              <a:solidFill>
                <a:srgbClr val="FF0000"/>
              </a:solidFill>
            </a:ln>
          </p:spPr>
          <p:style>
            <a:lnRef idx="1">
              <a:schemeClr val="dk1"/>
            </a:lnRef>
            <a:fillRef idx="0">
              <a:schemeClr val="dk1"/>
            </a:fillRef>
            <a:effectRef idx="0">
              <a:schemeClr val="dk1"/>
            </a:effectRef>
            <a:fontRef idx="minor">
              <a:schemeClr val="tx1"/>
            </a:fontRef>
          </p:style>
        </p:cxnSp>
        <p:sp>
          <p:nvSpPr>
            <p:cNvPr id="23" name="テキスト ボックス 22"/>
            <p:cNvSpPr txBox="1"/>
            <p:nvPr/>
          </p:nvSpPr>
          <p:spPr>
            <a:xfrm>
              <a:off x="7833797" y="4640812"/>
              <a:ext cx="683601" cy="400110"/>
            </a:xfrm>
            <a:prstGeom prst="rect">
              <a:avLst/>
            </a:prstGeom>
            <a:noFill/>
          </p:spPr>
          <p:txBody>
            <a:bodyPr wrap="none" rtlCol="0">
              <a:spAutoFit/>
            </a:bodyPr>
            <a:lstStyle/>
            <a:p>
              <a:r>
                <a:rPr lang="en-US" altLang="ja-JP" sz="2000" dirty="0" smtClean="0">
                  <a:solidFill>
                    <a:srgbClr val="FF0000"/>
                  </a:solidFill>
                </a:rPr>
                <a:t>OBS</a:t>
              </a:r>
              <a:endParaRPr kumimoji="1" lang="ja-JP" altLang="en-US" sz="2000" dirty="0">
                <a:solidFill>
                  <a:srgbClr val="FF0000"/>
                </a:solidFill>
              </a:endParaRPr>
            </a:p>
          </p:txBody>
        </p:sp>
        <p:sp>
          <p:nvSpPr>
            <p:cNvPr id="24" name="乗算記号 23"/>
            <p:cNvSpPr/>
            <p:nvPr/>
          </p:nvSpPr>
          <p:spPr>
            <a:xfrm>
              <a:off x="5311066" y="5021684"/>
              <a:ext cx="216024" cy="216024"/>
            </a:xfrm>
            <a:prstGeom prst="mathMultiply">
              <a:avLst/>
            </a:prstGeom>
            <a:solidFill>
              <a:srgbClr val="9ED027"/>
            </a:solidFill>
            <a:ln>
              <a:solidFill>
                <a:srgbClr val="9ED0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a:off x="5344974" y="5322416"/>
              <a:ext cx="144016" cy="144016"/>
            </a:xfrm>
            <a:prstGeom prst="triangle">
              <a:avLst/>
            </a:prstGeom>
            <a:noFill/>
            <a:ln w="38100" cmpd="sng">
              <a:solidFill>
                <a:srgbClr val="9ED0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5349166" y="5610448"/>
              <a:ext cx="144016" cy="144016"/>
            </a:xfrm>
            <a:prstGeom prst="rect">
              <a:avLst/>
            </a:prstGeom>
            <a:noFill/>
            <a:ln w="38100" cmpd="sng">
              <a:solidFill>
                <a:srgbClr val="9ED0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0" name="図形グループ 9"/>
          <p:cNvGrpSpPr/>
          <p:nvPr/>
        </p:nvGrpSpPr>
        <p:grpSpPr>
          <a:xfrm>
            <a:off x="5906166" y="3642295"/>
            <a:ext cx="2842298" cy="3171081"/>
            <a:chOff x="5652120" y="3340075"/>
            <a:chExt cx="2842298" cy="3171081"/>
          </a:xfrm>
        </p:grpSpPr>
        <p:pic>
          <p:nvPicPr>
            <p:cNvPr id="5" name="図 4"/>
            <p:cNvPicPr>
              <a:picLocks noChangeAspect="1"/>
            </p:cNvPicPr>
            <p:nvPr/>
          </p:nvPicPr>
          <p:blipFill>
            <a:blip r:embed="rId4"/>
            <a:stretch>
              <a:fillRect/>
            </a:stretch>
          </p:blipFill>
          <p:spPr>
            <a:xfrm>
              <a:off x="5652120" y="3717032"/>
              <a:ext cx="2842298" cy="2794124"/>
            </a:xfrm>
            <a:prstGeom prst="rect">
              <a:avLst/>
            </a:prstGeom>
          </p:spPr>
        </p:pic>
        <p:sp>
          <p:nvSpPr>
            <p:cNvPr id="6" name="テキスト ボックス 5"/>
            <p:cNvSpPr txBox="1"/>
            <p:nvPr/>
          </p:nvSpPr>
          <p:spPr>
            <a:xfrm>
              <a:off x="6446905" y="3340075"/>
              <a:ext cx="1475885" cy="461665"/>
            </a:xfrm>
            <a:prstGeom prst="rect">
              <a:avLst/>
            </a:prstGeom>
            <a:solidFill>
              <a:schemeClr val="bg1"/>
            </a:solidFill>
          </p:spPr>
          <p:txBody>
            <a:bodyPr wrap="none" rtlCol="0">
              <a:spAutoFit/>
            </a:bodyPr>
            <a:lstStyle/>
            <a:p>
              <a:r>
                <a:rPr kumimoji="1" lang="en-US" altLang="ja-JP" b="1" dirty="0" smtClean="0">
                  <a:effectLst>
                    <a:outerShdw blurRad="50800" dist="38100" dir="2700000" algn="tl" rotWithShape="0">
                      <a:prstClr val="black">
                        <a:alpha val="40000"/>
                      </a:prstClr>
                    </a:outerShdw>
                  </a:effectLst>
                </a:rPr>
                <a:t>ACC skill</a:t>
              </a:r>
              <a:endParaRPr kumimoji="1" lang="ja-JP" altLang="en-US" b="1" dirty="0">
                <a:effectLst>
                  <a:outerShdw blurRad="50800" dist="38100" dir="2700000" algn="tl" rotWithShape="0">
                    <a:prstClr val="black">
                      <a:alpha val="40000"/>
                    </a:prstClr>
                  </a:outerShdw>
                </a:effectLst>
              </a:endParaRPr>
            </a:p>
          </p:txBody>
        </p:sp>
        <p:sp>
          <p:nvSpPr>
            <p:cNvPr id="7" name="テキスト ボックス 6"/>
            <p:cNvSpPr txBox="1"/>
            <p:nvPr/>
          </p:nvSpPr>
          <p:spPr>
            <a:xfrm>
              <a:off x="6706840" y="3907656"/>
              <a:ext cx="971390" cy="461665"/>
            </a:xfrm>
            <a:prstGeom prst="rect">
              <a:avLst/>
            </a:prstGeom>
            <a:noFill/>
          </p:spPr>
          <p:txBody>
            <a:bodyPr wrap="none" rtlCol="0">
              <a:spAutoFit/>
            </a:bodyPr>
            <a:lstStyle/>
            <a:p>
              <a:r>
                <a:rPr kumimoji="1" lang="en-US" altLang="ja-JP" dirty="0" smtClean="0"/>
                <a:t>HCST</a:t>
              </a:r>
              <a:endParaRPr kumimoji="1" lang="ja-JP" altLang="en-US" dirty="0"/>
            </a:p>
          </p:txBody>
        </p:sp>
        <p:sp>
          <p:nvSpPr>
            <p:cNvPr id="8" name="テキスト ボックス 7"/>
            <p:cNvSpPr txBox="1"/>
            <p:nvPr/>
          </p:nvSpPr>
          <p:spPr>
            <a:xfrm>
              <a:off x="6557246" y="5487615"/>
              <a:ext cx="967082" cy="461665"/>
            </a:xfrm>
            <a:prstGeom prst="rect">
              <a:avLst/>
            </a:prstGeom>
            <a:noFill/>
          </p:spPr>
          <p:txBody>
            <a:bodyPr wrap="none" rtlCol="0">
              <a:spAutoFit/>
            </a:bodyPr>
            <a:lstStyle/>
            <a:p>
              <a:r>
                <a:rPr lang="en-US" altLang="ja-JP" dirty="0" err="1" smtClean="0">
                  <a:solidFill>
                    <a:srgbClr val="FF0000"/>
                  </a:solidFill>
                </a:rPr>
                <a:t>NoAS</a:t>
              </a:r>
              <a:endParaRPr kumimoji="1" lang="ja-JP" altLang="en-US" dirty="0">
                <a:solidFill>
                  <a:srgbClr val="FF0000"/>
                </a:solidFill>
              </a:endParaRPr>
            </a:p>
          </p:txBody>
        </p:sp>
        <p:sp>
          <p:nvSpPr>
            <p:cNvPr id="9" name="テキスト ボックス 8"/>
            <p:cNvSpPr txBox="1"/>
            <p:nvPr/>
          </p:nvSpPr>
          <p:spPr>
            <a:xfrm>
              <a:off x="6444208" y="4581128"/>
              <a:ext cx="1569210" cy="461665"/>
            </a:xfrm>
            <a:prstGeom prst="rect">
              <a:avLst/>
            </a:prstGeom>
            <a:noFill/>
          </p:spPr>
          <p:txBody>
            <a:bodyPr wrap="none" rtlCol="0">
              <a:spAutoFit/>
            </a:bodyPr>
            <a:lstStyle/>
            <a:p>
              <a:r>
                <a:rPr lang="en-US" altLang="ja-JP" dirty="0" smtClean="0"/>
                <a:t>Persistence</a:t>
              </a:r>
              <a:endParaRPr kumimoji="1" lang="ja-JP" altLang="en-US" dirty="0"/>
            </a:p>
          </p:txBody>
        </p:sp>
      </p:grpSp>
      <p:sp>
        <p:nvSpPr>
          <p:cNvPr id="27" name="テキスト ボックス 26"/>
          <p:cNvSpPr txBox="1"/>
          <p:nvPr/>
        </p:nvSpPr>
        <p:spPr>
          <a:xfrm>
            <a:off x="2222325" y="836712"/>
            <a:ext cx="1022786" cy="461665"/>
          </a:xfrm>
          <a:prstGeom prst="rect">
            <a:avLst/>
          </a:prstGeom>
          <a:noFill/>
        </p:spPr>
        <p:txBody>
          <a:bodyPr wrap="none" rtlCol="0">
            <a:spAutoFit/>
          </a:bodyPr>
          <a:lstStyle/>
          <a:p>
            <a:r>
              <a:rPr lang="en-US" altLang="ja-JP" b="1" dirty="0" smtClean="0">
                <a:solidFill>
                  <a:schemeClr val="accent2"/>
                </a:solidFill>
              </a:rPr>
              <a:t>HCST</a:t>
            </a:r>
            <a:endParaRPr kumimoji="1" lang="ja-JP" altLang="en-US" b="1" dirty="0">
              <a:solidFill>
                <a:schemeClr val="accent2"/>
              </a:solidFill>
            </a:endParaRPr>
          </a:p>
        </p:txBody>
      </p:sp>
      <p:sp>
        <p:nvSpPr>
          <p:cNvPr id="28" name="テキスト ボックス 27"/>
          <p:cNvSpPr txBox="1"/>
          <p:nvPr/>
        </p:nvSpPr>
        <p:spPr>
          <a:xfrm>
            <a:off x="6516216" y="836712"/>
            <a:ext cx="954258" cy="461665"/>
          </a:xfrm>
          <a:prstGeom prst="rect">
            <a:avLst/>
          </a:prstGeom>
          <a:noFill/>
        </p:spPr>
        <p:txBody>
          <a:bodyPr wrap="none" rtlCol="0">
            <a:spAutoFit/>
          </a:bodyPr>
          <a:lstStyle/>
          <a:p>
            <a:r>
              <a:rPr lang="en-US" altLang="ja-JP" b="1" dirty="0" err="1" smtClean="0">
                <a:solidFill>
                  <a:srgbClr val="008000"/>
                </a:solidFill>
              </a:rPr>
              <a:t>NoAS</a:t>
            </a:r>
            <a:endParaRPr kumimoji="1" lang="ja-JP" altLang="en-US" b="1" dirty="0">
              <a:solidFill>
                <a:srgbClr val="008000"/>
              </a:solidFill>
            </a:endParaRPr>
          </a:p>
        </p:txBody>
      </p:sp>
      <p:cxnSp>
        <p:nvCxnSpPr>
          <p:cNvPr id="30" name="直線コネクタ 29"/>
          <p:cNvCxnSpPr/>
          <p:nvPr/>
        </p:nvCxnSpPr>
        <p:spPr>
          <a:xfrm>
            <a:off x="7799660" y="4674344"/>
            <a:ext cx="12700" cy="187220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flipH="1">
            <a:off x="6156176" y="4653136"/>
            <a:ext cx="165618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5364088" y="4437112"/>
            <a:ext cx="723275" cy="461665"/>
          </a:xfrm>
          <a:prstGeom prst="rect">
            <a:avLst/>
          </a:prstGeom>
          <a:solidFill>
            <a:srgbClr val="FFFFFF"/>
          </a:solidFill>
        </p:spPr>
        <p:txBody>
          <a:bodyPr wrap="none" rtlCol="0">
            <a:spAutoFit/>
          </a:bodyPr>
          <a:lstStyle/>
          <a:p>
            <a:r>
              <a:rPr kumimoji="1" lang="en-US" altLang="ja-JP" dirty="0" smtClean="0"/>
              <a:t>0.65</a:t>
            </a:r>
            <a:endParaRPr kumimoji="1" lang="ja-JP" altLang="en-US" dirty="0"/>
          </a:p>
        </p:txBody>
      </p:sp>
      <p:sp>
        <p:nvSpPr>
          <p:cNvPr id="29" name="テキスト ボックス 28"/>
          <p:cNvSpPr txBox="1"/>
          <p:nvPr/>
        </p:nvSpPr>
        <p:spPr>
          <a:xfrm>
            <a:off x="7466513" y="6389563"/>
            <a:ext cx="671979" cy="461665"/>
          </a:xfrm>
          <a:prstGeom prst="rect">
            <a:avLst/>
          </a:prstGeom>
          <a:solidFill>
            <a:srgbClr val="FFFFFF"/>
          </a:solidFill>
        </p:spPr>
        <p:txBody>
          <a:bodyPr wrap="none" rtlCol="0">
            <a:spAutoFit/>
          </a:bodyPr>
          <a:lstStyle/>
          <a:p>
            <a:r>
              <a:rPr kumimoji="1" lang="en-US" altLang="ja-JP" dirty="0" smtClean="0"/>
              <a:t>5 </a:t>
            </a:r>
            <a:r>
              <a:rPr kumimoji="1" lang="en-US" altLang="ja-JP" dirty="0" err="1" smtClean="0"/>
              <a:t>yr</a:t>
            </a:r>
            <a:endParaRPr kumimoji="1" lang="ja-JP" altLang="en-US" dirty="0"/>
          </a:p>
        </p:txBody>
      </p:sp>
    </p:spTree>
    <p:extLst>
      <p:ext uri="{BB962C8B-B14F-4D97-AF65-F5344CB8AC3E}">
        <p14:creationId xmlns:p14="http://schemas.microsoft.com/office/powerpoint/2010/main" val="1704381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right)">
                                      <p:cBhvr>
                                        <p:cTn id="20" dur="500"/>
                                        <p:tgtEl>
                                          <p:spTgt spid="3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right)">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shift-multi.jpg"/>
          <p:cNvPicPr>
            <a:picLocks noChangeAspect="1"/>
          </p:cNvPicPr>
          <p:nvPr/>
        </p:nvPicPr>
        <p:blipFill rotWithShape="1">
          <a:blip r:embed="rId3">
            <a:extLst>
              <a:ext uri="{28A0092B-C50C-407E-A947-70E740481C1C}">
                <a14:useLocalDpi xmlns:a14="http://schemas.microsoft.com/office/drawing/2010/main" val="0"/>
              </a:ext>
            </a:extLst>
          </a:blip>
          <a:srcRect t="12566" r="75124" b="6271"/>
          <a:stretch/>
        </p:blipFill>
        <p:spPr>
          <a:xfrm>
            <a:off x="3302903" y="1417428"/>
            <a:ext cx="2828013" cy="4632015"/>
          </a:xfrm>
          <a:prstGeom prst="rect">
            <a:avLst/>
          </a:prstGeom>
        </p:spPr>
      </p:pic>
      <p:sp>
        <p:nvSpPr>
          <p:cNvPr id="2" name="タイトル 1"/>
          <p:cNvSpPr>
            <a:spLocks noGrp="1"/>
          </p:cNvSpPr>
          <p:nvPr>
            <p:ph type="title"/>
          </p:nvPr>
        </p:nvSpPr>
        <p:spPr>
          <a:xfrm>
            <a:off x="428596" y="96632"/>
            <a:ext cx="8229600" cy="860321"/>
          </a:xfrm>
        </p:spPr>
        <p:txBody>
          <a:bodyPr/>
          <a:lstStyle/>
          <a:p>
            <a:r>
              <a:rPr lang="en-US" altLang="ja-JP" dirty="0" smtClean="0"/>
              <a:t>Climate shift during the late 1990s</a:t>
            </a:r>
            <a:endParaRPr kumimoji="1" lang="ja-JP" altLang="en-US" dirty="0"/>
          </a:p>
        </p:txBody>
      </p:sp>
      <p:sp>
        <p:nvSpPr>
          <p:cNvPr id="8" name="テキスト ボックス 7"/>
          <p:cNvSpPr txBox="1"/>
          <p:nvPr/>
        </p:nvSpPr>
        <p:spPr>
          <a:xfrm>
            <a:off x="4255310" y="873777"/>
            <a:ext cx="883174" cy="523220"/>
          </a:xfrm>
          <a:prstGeom prst="rect">
            <a:avLst/>
          </a:prstGeom>
          <a:noFill/>
        </p:spPr>
        <p:txBody>
          <a:bodyPr wrap="none" rtlCol="0">
            <a:spAutoFit/>
          </a:bodyPr>
          <a:lstStyle/>
          <a:p>
            <a:r>
              <a:rPr lang="en-US" altLang="ja-JP" sz="2800" dirty="0" smtClean="0">
                <a:effectLst>
                  <a:outerShdw blurRad="50800" dist="38100" algn="l" rotWithShape="0">
                    <a:prstClr val="black">
                      <a:alpha val="40000"/>
                    </a:prstClr>
                  </a:outerShdw>
                </a:effectLst>
              </a:rPr>
              <a:t>OBS</a:t>
            </a:r>
            <a:endParaRPr kumimoji="1" lang="ja-JP" altLang="en-US" sz="2800" dirty="0">
              <a:effectLst>
                <a:outerShdw blurRad="50800" dist="38100" algn="l" rotWithShape="0">
                  <a:prstClr val="black">
                    <a:alpha val="40000"/>
                  </a:prstClr>
                </a:outerShdw>
              </a:effectLst>
            </a:endParaRPr>
          </a:p>
        </p:txBody>
      </p:sp>
      <p:sp>
        <p:nvSpPr>
          <p:cNvPr id="10" name="テキスト ボックス 9"/>
          <p:cNvSpPr txBox="1"/>
          <p:nvPr/>
        </p:nvSpPr>
        <p:spPr>
          <a:xfrm>
            <a:off x="7048162" y="869360"/>
            <a:ext cx="1095347" cy="523220"/>
          </a:xfrm>
          <a:prstGeom prst="rect">
            <a:avLst/>
          </a:prstGeom>
          <a:noFill/>
        </p:spPr>
        <p:txBody>
          <a:bodyPr wrap="none" rtlCol="0">
            <a:spAutoFit/>
          </a:bodyPr>
          <a:lstStyle/>
          <a:p>
            <a:r>
              <a:rPr lang="en-US" altLang="ja-JP" sz="2800" dirty="0" err="1" smtClean="0">
                <a:solidFill>
                  <a:srgbClr val="FF0000"/>
                </a:solidFill>
                <a:effectLst>
                  <a:outerShdw blurRad="50800" dist="38100" algn="l" rotWithShape="0">
                    <a:prstClr val="black">
                      <a:alpha val="40000"/>
                    </a:prstClr>
                  </a:outerShdw>
                </a:effectLst>
              </a:rPr>
              <a:t>NoAS</a:t>
            </a:r>
            <a:endParaRPr kumimoji="1" lang="ja-JP" altLang="en-US" sz="2800" dirty="0">
              <a:solidFill>
                <a:srgbClr val="FF0000"/>
              </a:solidFill>
              <a:effectLst>
                <a:outerShdw blurRad="50800" dist="38100" algn="l" rotWithShape="0">
                  <a:prstClr val="black">
                    <a:alpha val="40000"/>
                  </a:prstClr>
                </a:outerShdw>
              </a:effectLst>
            </a:endParaRPr>
          </a:p>
        </p:txBody>
      </p:sp>
      <p:pic>
        <p:nvPicPr>
          <p:cNvPr id="14" name="図 13" descr="shift-multi.jpg"/>
          <p:cNvPicPr>
            <a:picLocks noChangeAspect="1"/>
          </p:cNvPicPr>
          <p:nvPr/>
        </p:nvPicPr>
        <p:blipFill rotWithShape="1">
          <a:blip r:embed="rId3">
            <a:extLst>
              <a:ext uri="{28A0092B-C50C-407E-A947-70E740481C1C}">
                <a14:useLocalDpi xmlns:a14="http://schemas.microsoft.com/office/drawing/2010/main" val="0"/>
              </a:ext>
            </a:extLst>
          </a:blip>
          <a:srcRect l="74745" t="12566" r="-444" b="6271"/>
          <a:stretch/>
        </p:blipFill>
        <p:spPr>
          <a:xfrm>
            <a:off x="6115557" y="1418849"/>
            <a:ext cx="2921495" cy="4632015"/>
          </a:xfrm>
          <a:prstGeom prst="rect">
            <a:avLst/>
          </a:prstGeom>
        </p:spPr>
      </p:pic>
      <p:pic>
        <p:nvPicPr>
          <p:cNvPr id="7" name="図 6" descr="shift-multi.jpg"/>
          <p:cNvPicPr>
            <a:picLocks noChangeAspect="1"/>
          </p:cNvPicPr>
          <p:nvPr/>
        </p:nvPicPr>
        <p:blipFill rotWithShape="1">
          <a:blip r:embed="rId4">
            <a:extLst>
              <a:ext uri="{28A0092B-C50C-407E-A947-70E740481C1C}">
                <a14:useLocalDpi xmlns:a14="http://schemas.microsoft.com/office/drawing/2010/main" val="0"/>
              </a:ext>
            </a:extLst>
          </a:blip>
          <a:srcRect l="28913" t="92629" r="28483" b="1173"/>
          <a:stretch/>
        </p:blipFill>
        <p:spPr>
          <a:xfrm>
            <a:off x="3567904" y="5963829"/>
            <a:ext cx="3828710" cy="279747"/>
          </a:xfrm>
          <a:prstGeom prst="rect">
            <a:avLst/>
          </a:prstGeom>
        </p:spPr>
      </p:pic>
      <p:sp>
        <p:nvSpPr>
          <p:cNvPr id="11" name="テキスト ボックス 10"/>
          <p:cNvSpPr txBox="1"/>
          <p:nvPr/>
        </p:nvSpPr>
        <p:spPr>
          <a:xfrm>
            <a:off x="5482259" y="1429548"/>
            <a:ext cx="1381959" cy="416589"/>
          </a:xfrm>
          <a:prstGeom prst="rect">
            <a:avLst/>
          </a:prstGeom>
          <a:solidFill>
            <a:schemeClr val="accent4">
              <a:tint val="100000"/>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wrap="none" tIns="0" bIns="46800" rtlCol="0">
            <a:spAutoFit/>
          </a:bodyPr>
          <a:lstStyle/>
          <a:p>
            <a:r>
              <a:rPr lang="en-US" altLang="ja-JP" dirty="0" err="1" smtClean="0"/>
              <a:t>Pr</a:t>
            </a:r>
            <a:r>
              <a:rPr lang="en-US" altLang="ja-JP" dirty="0" smtClean="0"/>
              <a:t> </a:t>
            </a:r>
            <a:r>
              <a:rPr lang="en-US" altLang="ja-JP" sz="2400" dirty="0" smtClean="0"/>
              <a:t>&amp; SLP</a:t>
            </a:r>
            <a:endParaRPr kumimoji="1" lang="ja-JP" altLang="en-US" sz="2400" dirty="0"/>
          </a:p>
        </p:txBody>
      </p:sp>
      <p:sp>
        <p:nvSpPr>
          <p:cNvPr id="12" name="テキスト ボックス 11"/>
          <p:cNvSpPr txBox="1"/>
          <p:nvPr/>
        </p:nvSpPr>
        <p:spPr>
          <a:xfrm>
            <a:off x="5751107" y="2852081"/>
            <a:ext cx="697627" cy="416589"/>
          </a:xfrm>
          <a:prstGeom prst="rect">
            <a:avLst/>
          </a:prstGeom>
          <a:solidFill>
            <a:schemeClr val="accent4">
              <a:tint val="100000"/>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wrap="none" tIns="0" bIns="46800" rtlCol="0">
            <a:spAutoFit/>
          </a:bodyPr>
          <a:lstStyle/>
          <a:p>
            <a:r>
              <a:rPr lang="en-US" altLang="ja-JP" sz="2400" dirty="0" smtClean="0"/>
              <a:t>SST</a:t>
            </a:r>
            <a:endParaRPr kumimoji="1" lang="ja-JP" altLang="en-US" sz="2400" dirty="0"/>
          </a:p>
        </p:txBody>
      </p:sp>
      <p:sp>
        <p:nvSpPr>
          <p:cNvPr id="13" name="テキスト ボックス 12"/>
          <p:cNvSpPr txBox="1"/>
          <p:nvPr/>
        </p:nvSpPr>
        <p:spPr>
          <a:xfrm>
            <a:off x="5482259" y="4516397"/>
            <a:ext cx="1160444" cy="416589"/>
          </a:xfrm>
          <a:prstGeom prst="rect">
            <a:avLst/>
          </a:prstGeom>
          <a:solidFill>
            <a:schemeClr val="accent4">
              <a:tint val="100000"/>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wrap="none" tIns="0" bIns="46800" rtlCol="0">
            <a:spAutoFit/>
          </a:bodyPr>
          <a:lstStyle/>
          <a:p>
            <a:r>
              <a:rPr lang="en-US" altLang="ja-JP" sz="2400" dirty="0" smtClean="0"/>
              <a:t>VAT300</a:t>
            </a:r>
            <a:endParaRPr kumimoji="1" lang="ja-JP" altLang="en-US" sz="2400" dirty="0"/>
          </a:p>
        </p:txBody>
      </p:sp>
      <p:grpSp>
        <p:nvGrpSpPr>
          <p:cNvPr id="4" name="図形グループ 3"/>
          <p:cNvGrpSpPr/>
          <p:nvPr/>
        </p:nvGrpSpPr>
        <p:grpSpPr>
          <a:xfrm>
            <a:off x="491561" y="869360"/>
            <a:ext cx="2839884" cy="5057299"/>
            <a:chOff x="491561" y="1242122"/>
            <a:chExt cx="2839884" cy="5057299"/>
          </a:xfrm>
        </p:grpSpPr>
        <p:sp>
          <p:nvSpPr>
            <p:cNvPr id="9" name="テキスト ボックス 8"/>
            <p:cNvSpPr txBox="1"/>
            <p:nvPr/>
          </p:nvSpPr>
          <p:spPr>
            <a:xfrm>
              <a:off x="1438001" y="1242122"/>
              <a:ext cx="1102510" cy="523220"/>
            </a:xfrm>
            <a:prstGeom prst="rect">
              <a:avLst/>
            </a:prstGeom>
            <a:noFill/>
          </p:spPr>
          <p:txBody>
            <a:bodyPr wrap="none" rtlCol="0">
              <a:spAutoFit/>
            </a:bodyPr>
            <a:lstStyle/>
            <a:p>
              <a:r>
                <a:rPr lang="en-US" altLang="ja-JP" sz="2800" dirty="0" smtClean="0">
                  <a:solidFill>
                    <a:srgbClr val="0000FF"/>
                  </a:solidFill>
                  <a:effectLst>
                    <a:outerShdw blurRad="50800" dist="38100" algn="l" rotWithShape="0">
                      <a:prstClr val="black">
                        <a:alpha val="40000"/>
                      </a:prstClr>
                    </a:outerShdw>
                  </a:effectLst>
                </a:rPr>
                <a:t>HCST</a:t>
              </a:r>
              <a:endParaRPr kumimoji="1" lang="ja-JP" altLang="en-US" sz="2800" dirty="0">
                <a:solidFill>
                  <a:srgbClr val="0000FF"/>
                </a:solidFill>
                <a:effectLst>
                  <a:outerShdw blurRad="50800" dist="38100" algn="l" rotWithShape="0">
                    <a:prstClr val="black">
                      <a:alpha val="40000"/>
                    </a:prstClr>
                  </a:outerShdw>
                </a:effectLst>
              </a:endParaRPr>
            </a:p>
          </p:txBody>
        </p:sp>
        <p:pic>
          <p:nvPicPr>
            <p:cNvPr id="15" name="図 14" descr="shift-multi.jpg"/>
            <p:cNvPicPr>
              <a:picLocks noChangeAspect="1"/>
            </p:cNvPicPr>
            <p:nvPr/>
          </p:nvPicPr>
          <p:blipFill rotWithShape="1">
            <a:blip r:embed="rId3">
              <a:extLst>
                <a:ext uri="{28A0092B-C50C-407E-A947-70E740481C1C}">
                  <a14:useLocalDpi xmlns:a14="http://schemas.microsoft.com/office/drawing/2010/main" val="0"/>
                </a:ext>
              </a:extLst>
            </a:blip>
            <a:srcRect l="49930" t="12566" r="25088" b="8488"/>
            <a:stretch/>
          </p:blipFill>
          <p:spPr>
            <a:xfrm>
              <a:off x="491561" y="1793880"/>
              <a:ext cx="2839884" cy="4505541"/>
            </a:xfrm>
            <a:prstGeom prst="rect">
              <a:avLst/>
            </a:prstGeom>
          </p:spPr>
        </p:pic>
      </p:grpSp>
    </p:spTree>
    <p:extLst>
      <p:ext uri="{BB962C8B-B14F-4D97-AF65-F5344CB8AC3E}">
        <p14:creationId xmlns:p14="http://schemas.microsoft.com/office/powerpoint/2010/main" val="4049494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26"/>
            <a:ext cx="9036496" cy="1143000"/>
          </a:xfrm>
        </p:spPr>
        <p:txBody>
          <a:bodyPr/>
          <a:lstStyle/>
          <a:p>
            <a:r>
              <a:rPr lang="en-US" altLang="ja-JP" sz="4000" dirty="0" smtClean="0"/>
              <a:t>Observed climate shift in the late 1990s</a:t>
            </a:r>
            <a:endParaRPr kumimoji="1" lang="ja-JP" altLang="en-US" sz="4000" dirty="0"/>
          </a:p>
        </p:txBody>
      </p:sp>
      <p:pic>
        <p:nvPicPr>
          <p:cNvPr id="4" name="図 3"/>
          <p:cNvPicPr>
            <a:picLocks noChangeAspect="1"/>
          </p:cNvPicPr>
          <p:nvPr/>
        </p:nvPicPr>
        <p:blipFill>
          <a:blip r:embed="rId2"/>
          <a:stretch>
            <a:fillRect/>
          </a:stretch>
        </p:blipFill>
        <p:spPr>
          <a:xfrm>
            <a:off x="0" y="1611622"/>
            <a:ext cx="9144000" cy="4257040"/>
          </a:xfrm>
          <a:prstGeom prst="rect">
            <a:avLst/>
          </a:prstGeom>
        </p:spPr>
      </p:pic>
      <p:sp>
        <p:nvSpPr>
          <p:cNvPr id="5" name="テキスト ボックス 4"/>
          <p:cNvSpPr txBox="1"/>
          <p:nvPr/>
        </p:nvSpPr>
        <p:spPr>
          <a:xfrm>
            <a:off x="1619672" y="1105580"/>
            <a:ext cx="6685494" cy="523220"/>
          </a:xfrm>
          <a:prstGeom prst="rect">
            <a:avLst/>
          </a:prstGeom>
          <a:noFill/>
        </p:spPr>
        <p:txBody>
          <a:bodyPr wrap="none" rtlCol="0">
            <a:spAutoFit/>
          </a:bodyPr>
          <a:lstStyle/>
          <a:p>
            <a:r>
              <a:rPr kumimoji="1" lang="en-US" altLang="ja-JP" sz="2800" dirty="0" smtClean="0"/>
              <a:t>Observed temperature and precipitation shifts</a:t>
            </a:r>
            <a:endParaRPr kumimoji="1" lang="ja-JP" altLang="en-US" sz="2800" dirty="0"/>
          </a:p>
        </p:txBody>
      </p:sp>
      <p:grpSp>
        <p:nvGrpSpPr>
          <p:cNvPr id="14" name="図形グループ 13"/>
          <p:cNvGrpSpPr/>
          <p:nvPr/>
        </p:nvGrpSpPr>
        <p:grpSpPr>
          <a:xfrm>
            <a:off x="109744" y="4029736"/>
            <a:ext cx="5675316" cy="2712625"/>
            <a:chOff x="109744" y="4029736"/>
            <a:chExt cx="5675316" cy="2712625"/>
          </a:xfrm>
        </p:grpSpPr>
        <p:sp>
          <p:nvSpPr>
            <p:cNvPr id="3" name="角丸四角形吹き出し 2"/>
            <p:cNvSpPr/>
            <p:nvPr/>
          </p:nvSpPr>
          <p:spPr>
            <a:xfrm>
              <a:off x="109744" y="4029736"/>
              <a:ext cx="5675316" cy="2712625"/>
            </a:xfrm>
            <a:prstGeom prst="wedgeRoundRectCallout">
              <a:avLst>
                <a:gd name="adj1" fmla="val -477"/>
                <a:gd name="adj2" fmla="val -90679"/>
                <a:gd name="adj3" fmla="val 16667"/>
              </a:avLst>
            </a:prstGeom>
            <a:blipFill dpi="0" rotWithShape="1">
              <a:blip r:embed="rId3">
                <a:alphaModFix amt="89000"/>
                <a:duotone>
                  <a:srgbClr val="FFFFFF"/>
                  <a:schemeClr val="accent1">
                    <a:tint val="100000"/>
                  </a:schemeClr>
                </a:duotone>
              </a:blip>
              <a:srcRect/>
              <a:tile tx="0" ty="0" sx="80000" sy="85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Picture 5" descr="i1520-0442-22-13-3617-f03"/>
            <p:cNvPicPr>
              <a:picLocks noChangeAspect="1" noChangeArrowheads="1"/>
            </p:cNvPicPr>
            <p:nvPr/>
          </p:nvPicPr>
          <p:blipFill>
            <a:blip r:embed="rId4">
              <a:extLst>
                <a:ext uri="{28A0092B-C50C-407E-A947-70E740481C1C}">
                  <a14:useLocalDpi xmlns:a14="http://schemas.microsoft.com/office/drawing/2010/main" val="0"/>
                </a:ext>
              </a:extLst>
            </a:blip>
            <a:srcRect t="63718"/>
            <a:stretch>
              <a:fillRect/>
            </a:stretch>
          </p:blipFill>
          <p:spPr bwMode="auto">
            <a:xfrm>
              <a:off x="2411413" y="4796392"/>
              <a:ext cx="3138488" cy="1762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1520-0442-22-13-3617-f03"/>
            <p:cNvPicPr>
              <a:picLocks noChangeAspect="1" noChangeArrowheads="1"/>
            </p:cNvPicPr>
            <p:nvPr/>
          </p:nvPicPr>
          <p:blipFill rotWithShape="1">
            <a:blip r:embed="rId4">
              <a:extLst>
                <a:ext uri="{28A0092B-C50C-407E-A947-70E740481C1C}">
                  <a14:useLocalDpi xmlns:a14="http://schemas.microsoft.com/office/drawing/2010/main" val="0"/>
                </a:ext>
              </a:extLst>
            </a:blip>
            <a:srcRect l="43509" t="-52" b="61484"/>
            <a:stretch/>
          </p:blipFill>
          <p:spPr bwMode="auto">
            <a:xfrm>
              <a:off x="548706" y="4723367"/>
              <a:ext cx="1772962" cy="18732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3486151" y="4358242"/>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t>Tu et al. (2009)</a:t>
              </a:r>
            </a:p>
          </p:txBody>
        </p:sp>
        <p:sp>
          <p:nvSpPr>
            <p:cNvPr id="11" name="Text Box 8"/>
            <p:cNvSpPr txBox="1">
              <a:spLocks noChangeArrowheads="1"/>
            </p:cNvSpPr>
            <p:nvPr/>
          </p:nvSpPr>
          <p:spPr bwMode="auto">
            <a:xfrm>
              <a:off x="428596" y="4263026"/>
              <a:ext cx="225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i="1" dirty="0"/>
                <a:t>TC regime shift</a:t>
              </a:r>
            </a:p>
          </p:txBody>
        </p:sp>
        <p:sp>
          <p:nvSpPr>
            <p:cNvPr id="12" name="Line 9"/>
            <p:cNvSpPr>
              <a:spLocks noChangeShapeType="1"/>
            </p:cNvSpPr>
            <p:nvPr/>
          </p:nvSpPr>
          <p:spPr bwMode="auto">
            <a:xfrm>
              <a:off x="1486643" y="4780517"/>
              <a:ext cx="0" cy="36036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pic>
          <p:nvPicPr>
            <p:cNvPr id="13" name="Picture 6" descr="i1520-0442-22-13-3617-f03"/>
            <p:cNvPicPr>
              <a:picLocks noChangeAspect="1" noChangeArrowheads="1"/>
            </p:cNvPicPr>
            <p:nvPr/>
          </p:nvPicPr>
          <p:blipFill rotWithShape="1">
            <a:blip r:embed="rId4">
              <a:extLst>
                <a:ext uri="{28A0092B-C50C-407E-A947-70E740481C1C}">
                  <a14:useLocalDpi xmlns:a14="http://schemas.microsoft.com/office/drawing/2010/main" val="0"/>
                </a:ext>
              </a:extLst>
            </a:blip>
            <a:srcRect l="3185" t="-52" r="89322" b="61484"/>
            <a:stretch/>
          </p:blipFill>
          <p:spPr bwMode="auto">
            <a:xfrm>
              <a:off x="297864" y="4724954"/>
              <a:ext cx="235165" cy="1873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図形グループ 36"/>
          <p:cNvGrpSpPr/>
          <p:nvPr/>
        </p:nvGrpSpPr>
        <p:grpSpPr>
          <a:xfrm>
            <a:off x="5926159" y="936395"/>
            <a:ext cx="3217841" cy="3859997"/>
            <a:chOff x="5926159" y="936395"/>
            <a:chExt cx="3217841" cy="3859997"/>
          </a:xfrm>
        </p:grpSpPr>
        <p:sp>
          <p:nvSpPr>
            <p:cNvPr id="24" name="角丸四角形吹き出し 23"/>
            <p:cNvSpPr/>
            <p:nvPr/>
          </p:nvSpPr>
          <p:spPr>
            <a:xfrm>
              <a:off x="5926159" y="936395"/>
              <a:ext cx="3217841" cy="3859997"/>
            </a:xfrm>
            <a:prstGeom prst="wedgeRoundRectCallout">
              <a:avLst>
                <a:gd name="adj1" fmla="val -138318"/>
                <a:gd name="adj2" fmla="val -3642"/>
                <a:gd name="adj3" fmla="val 16667"/>
              </a:avLst>
            </a:prstGeom>
            <a:blipFill dpi="0" rotWithShape="1">
              <a:blip r:embed="rId3">
                <a:alphaModFix amt="89000"/>
                <a:duotone>
                  <a:srgbClr val="FFFFFF"/>
                  <a:schemeClr val="accent1">
                    <a:tint val="100000"/>
                  </a:schemeClr>
                </a:duotone>
              </a:blip>
              <a:srcRect/>
              <a:tile tx="0" ty="0" sx="80000" sy="85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3" name="그림 4" descr="04-1"/>
            <p:cNvPicPr>
              <a:picLocks noChangeArrowheads="1"/>
            </p:cNvPicPr>
            <p:nvPr/>
          </p:nvPicPr>
          <p:blipFill>
            <a:blip r:embed="rId5">
              <a:extLst>
                <a:ext uri="{28A0092B-C50C-407E-A947-70E740481C1C}">
                  <a14:useLocalDpi xmlns:a14="http://schemas.microsoft.com/office/drawing/2010/main" val="0"/>
                </a:ext>
              </a:extLst>
            </a:blip>
            <a:srcRect t="7590" r="-44" b="-133"/>
            <a:stretch>
              <a:fillRect/>
            </a:stretch>
          </p:blipFill>
          <p:spPr bwMode="auto">
            <a:xfrm>
              <a:off x="6114292" y="1088402"/>
              <a:ext cx="28575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26"/>
            <p:cNvSpPr>
              <a:spLocks noChangeShapeType="1"/>
            </p:cNvSpPr>
            <p:nvPr/>
          </p:nvSpPr>
          <p:spPr bwMode="auto">
            <a:xfrm>
              <a:off x="7893880" y="3304552"/>
              <a:ext cx="0" cy="36036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35" name="Text Box 27"/>
            <p:cNvSpPr txBox="1">
              <a:spLocks noChangeArrowheads="1"/>
            </p:cNvSpPr>
            <p:nvPr/>
          </p:nvSpPr>
          <p:spPr bwMode="auto">
            <a:xfrm>
              <a:off x="6309555" y="1193177"/>
              <a:ext cx="186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t>Kim et al, (2010)</a:t>
              </a:r>
            </a:p>
          </p:txBody>
        </p:sp>
      </p:grpSp>
      <p:grpSp>
        <p:nvGrpSpPr>
          <p:cNvPr id="6" name="図形グループ 5"/>
          <p:cNvGrpSpPr/>
          <p:nvPr/>
        </p:nvGrpSpPr>
        <p:grpSpPr>
          <a:xfrm>
            <a:off x="5738026" y="4641826"/>
            <a:ext cx="3405974" cy="2157235"/>
            <a:chOff x="5738026" y="4641826"/>
            <a:chExt cx="3405974" cy="2157235"/>
          </a:xfrm>
        </p:grpSpPr>
        <p:grpSp>
          <p:nvGrpSpPr>
            <p:cNvPr id="72" name="図形グループ 71"/>
            <p:cNvGrpSpPr/>
            <p:nvPr/>
          </p:nvGrpSpPr>
          <p:grpSpPr>
            <a:xfrm>
              <a:off x="5738026" y="4641826"/>
              <a:ext cx="3405974" cy="2157235"/>
              <a:chOff x="5738026" y="4641826"/>
              <a:chExt cx="3405974" cy="2157235"/>
            </a:xfrm>
          </p:grpSpPr>
          <p:sp>
            <p:nvSpPr>
              <p:cNvPr id="59" name="角丸四角形吹き出し 58"/>
              <p:cNvSpPr/>
              <p:nvPr/>
            </p:nvSpPr>
            <p:spPr>
              <a:xfrm>
                <a:off x="5738026" y="4641826"/>
                <a:ext cx="3405974" cy="2157235"/>
              </a:xfrm>
              <a:prstGeom prst="wedgeRoundRectCallout">
                <a:avLst>
                  <a:gd name="adj1" fmla="val -112475"/>
                  <a:gd name="adj2" fmla="val -138263"/>
                  <a:gd name="adj3" fmla="val 16667"/>
                </a:avLst>
              </a:prstGeom>
              <a:blipFill dpi="0" rotWithShape="1">
                <a:blip r:embed="rId3">
                  <a:alphaModFix amt="77000"/>
                  <a:duotone>
                    <a:srgbClr val="FFFFFF"/>
                    <a:schemeClr val="accent6">
                      <a:tint val="100000"/>
                    </a:schemeClr>
                  </a:duotone>
                </a:blip>
                <a:srcRect/>
                <a:tile tx="0" ty="0" sx="80000" sy="85000" flip="none" algn="tl"/>
              </a:blip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pic>
            <p:nvPicPr>
              <p:cNvPr id="68" name="Picture 20"/>
              <p:cNvPicPr>
                <a:picLocks noChangeAspect="1" noChangeArrowheads="1"/>
              </p:cNvPicPr>
              <p:nvPr/>
            </p:nvPicPr>
            <p:blipFill>
              <a:blip r:embed="rId6">
                <a:extLst>
                  <a:ext uri="{28A0092B-C50C-407E-A947-70E740481C1C}">
                    <a14:useLocalDpi xmlns:a14="http://schemas.microsoft.com/office/drawing/2010/main" val="0"/>
                  </a:ext>
                </a:extLst>
              </a:blip>
              <a:srcRect l="13120" r="10652" b="12891"/>
              <a:stretch>
                <a:fillRect/>
              </a:stretch>
            </p:blipFill>
            <p:spPr bwMode="auto">
              <a:xfrm>
                <a:off x="5957917" y="5002189"/>
                <a:ext cx="295116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Line 21"/>
              <p:cNvSpPr>
                <a:spLocks noChangeShapeType="1"/>
              </p:cNvSpPr>
              <p:nvPr/>
            </p:nvSpPr>
            <p:spPr bwMode="auto">
              <a:xfrm>
                <a:off x="8261380" y="5002189"/>
                <a:ext cx="0" cy="36036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70" name="Text Box 22"/>
            <p:cNvSpPr txBox="1">
              <a:spLocks noChangeArrowheads="1"/>
            </p:cNvSpPr>
            <p:nvPr/>
          </p:nvSpPr>
          <p:spPr bwMode="auto">
            <a:xfrm>
              <a:off x="5884892" y="4641826"/>
              <a:ext cx="290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dirty="0" err="1"/>
                <a:t>Tatebe</a:t>
              </a:r>
              <a:r>
                <a:rPr lang="en-US" altLang="ja-JP" dirty="0"/>
                <a:t> and Yasuda (2005)</a:t>
              </a:r>
            </a:p>
          </p:txBody>
        </p:sp>
      </p:grpSp>
      <p:grpSp>
        <p:nvGrpSpPr>
          <p:cNvPr id="57" name="図形グループ 56"/>
          <p:cNvGrpSpPr/>
          <p:nvPr/>
        </p:nvGrpSpPr>
        <p:grpSpPr>
          <a:xfrm>
            <a:off x="80542" y="893757"/>
            <a:ext cx="4515168" cy="3386859"/>
            <a:chOff x="0" y="876167"/>
            <a:chExt cx="4515168" cy="3386859"/>
          </a:xfrm>
        </p:grpSpPr>
        <p:sp>
          <p:nvSpPr>
            <p:cNvPr id="38" name="角丸四角形吹き出し 37"/>
            <p:cNvSpPr/>
            <p:nvPr/>
          </p:nvSpPr>
          <p:spPr>
            <a:xfrm>
              <a:off x="0" y="936395"/>
              <a:ext cx="4515168" cy="3326631"/>
            </a:xfrm>
            <a:prstGeom prst="wedgeRoundRectCallout">
              <a:avLst>
                <a:gd name="adj1" fmla="val 62531"/>
                <a:gd name="adj2" fmla="val 732"/>
                <a:gd name="adj3" fmla="val 16667"/>
              </a:avLst>
            </a:prstGeom>
            <a:blipFill dpi="0" rotWithShape="1">
              <a:blip r:embed="rId3">
                <a:alphaModFix amt="77000"/>
                <a:duotone>
                  <a:srgbClr val="FFFFFF"/>
                  <a:schemeClr val="accent6">
                    <a:tint val="100000"/>
                  </a:schemeClr>
                </a:duotone>
              </a:blip>
              <a:srcRect/>
              <a:tile tx="0" ty="0" sx="80000" sy="85000" flip="none" algn="tl"/>
            </a:blip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pic>
          <p:nvPicPr>
            <p:cNvPr id="49" name="Picture 12"/>
            <p:cNvPicPr>
              <a:picLocks noChangeAspect="1" noChangeArrowheads="1"/>
            </p:cNvPicPr>
            <p:nvPr/>
          </p:nvPicPr>
          <p:blipFill>
            <a:blip r:embed="rId7">
              <a:extLst>
                <a:ext uri="{28A0092B-C50C-407E-A947-70E740481C1C}">
                  <a14:useLocalDpi xmlns:a14="http://schemas.microsoft.com/office/drawing/2010/main" val="0"/>
                </a:ext>
              </a:extLst>
            </a:blip>
            <a:srcRect l="13445" b="57053"/>
            <a:stretch>
              <a:fillRect/>
            </a:stretch>
          </p:blipFill>
          <p:spPr bwMode="auto">
            <a:xfrm>
              <a:off x="2043907" y="1975974"/>
              <a:ext cx="2309813"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0"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t="24247"/>
            <a:stretch/>
          </p:blipFill>
          <p:spPr bwMode="auto">
            <a:xfrm>
              <a:off x="1048575" y="1193177"/>
              <a:ext cx="2590800" cy="1597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 name="Picture 14"/>
            <p:cNvPicPr>
              <a:picLocks noChangeAspect="1" noChangeArrowheads="1"/>
            </p:cNvPicPr>
            <p:nvPr/>
          </p:nvPicPr>
          <p:blipFill rotWithShape="1">
            <a:blip r:embed="rId7">
              <a:extLst>
                <a:ext uri="{28A0092B-C50C-407E-A947-70E740481C1C}">
                  <a14:useLocalDpi xmlns:a14="http://schemas.microsoft.com/office/drawing/2010/main" val="0"/>
                </a:ext>
              </a:extLst>
            </a:blip>
            <a:srcRect l="42186" t="56103" b="5553"/>
            <a:stretch/>
          </p:blipFill>
          <p:spPr bwMode="auto">
            <a:xfrm>
              <a:off x="297864" y="2191873"/>
              <a:ext cx="1542837" cy="192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 name="Line 15"/>
            <p:cNvSpPr>
              <a:spLocks noChangeShapeType="1"/>
            </p:cNvSpPr>
            <p:nvPr/>
          </p:nvSpPr>
          <p:spPr bwMode="auto">
            <a:xfrm>
              <a:off x="1620039" y="2320656"/>
              <a:ext cx="0" cy="36036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53" name="Line 16"/>
            <p:cNvSpPr>
              <a:spLocks noChangeShapeType="1"/>
            </p:cNvSpPr>
            <p:nvPr/>
          </p:nvSpPr>
          <p:spPr bwMode="auto">
            <a:xfrm>
              <a:off x="4131470" y="2191874"/>
              <a:ext cx="0" cy="36036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54" name="Text Box 17"/>
            <p:cNvSpPr txBox="1">
              <a:spLocks noChangeArrowheads="1"/>
            </p:cNvSpPr>
            <p:nvPr/>
          </p:nvSpPr>
          <p:spPr bwMode="auto">
            <a:xfrm>
              <a:off x="428596" y="876167"/>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dirty="0"/>
                <a:t>Minobe (2002)</a:t>
              </a:r>
            </a:p>
          </p:txBody>
        </p:sp>
      </p:grpSp>
    </p:spTree>
    <p:extLst>
      <p:ext uri="{BB962C8B-B14F-4D97-AF65-F5344CB8AC3E}">
        <p14:creationId xmlns:p14="http://schemas.microsoft.com/office/powerpoint/2010/main" val="2474721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1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dissolve">
                                      <p:cBhvr>
                                        <p:cTn id="17" dur="1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a:xfrm>
            <a:off x="251520" y="1196752"/>
            <a:ext cx="8568952" cy="4525963"/>
          </a:xfrm>
        </p:spPr>
        <p:txBody>
          <a:bodyPr/>
          <a:lstStyle/>
          <a:p>
            <a:r>
              <a:rPr kumimoji="1" lang="en-US" altLang="ja-JP" dirty="0" smtClean="0"/>
              <a:t>We have performed decadal climate prediction in three versions of MIROC.</a:t>
            </a:r>
          </a:p>
          <a:p>
            <a:r>
              <a:rPr lang="en-US" altLang="ja-JP" dirty="0" smtClean="0"/>
              <a:t>Most predictable component of SAT is externally-forced variation while initialization contributes to improve predictive skills in the subsurface ocean.</a:t>
            </a:r>
          </a:p>
          <a:p>
            <a:r>
              <a:rPr lang="en-US" altLang="ja-JP" dirty="0" smtClean="0"/>
              <a:t>Our hindcast experiments show that reasonable predictive skills for several years are obtained in AMO, PDO and climate shift during the late 1990s.</a:t>
            </a:r>
          </a:p>
          <a:p>
            <a:endParaRPr kumimoji="1" lang="ja-JP" altLang="en-US" dirty="0"/>
          </a:p>
        </p:txBody>
      </p:sp>
    </p:spTree>
    <p:extLst>
      <p:ext uri="{BB962C8B-B14F-4D97-AF65-F5344CB8AC3E}">
        <p14:creationId xmlns:p14="http://schemas.microsoft.com/office/powerpoint/2010/main" val="21936834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590872" y="124942"/>
            <a:ext cx="8229600" cy="639762"/>
          </a:xfrm>
        </p:spPr>
        <p:txBody>
          <a:bodyPr>
            <a:noAutofit/>
          </a:bodyPr>
          <a:lstStyle/>
          <a:p>
            <a:r>
              <a:rPr lang="en-US" altLang="ja-JP" sz="4000" dirty="0" smtClean="0">
                <a:effectLst>
                  <a:outerShdw blurRad="50800" dist="38100" dir="2700000" algn="tl" rotWithShape="0">
                    <a:prstClr val="black">
                      <a:alpha val="40000"/>
                    </a:prstClr>
                  </a:outerShdw>
                </a:effectLst>
              </a:rPr>
              <a:t>Initial </a:t>
            </a:r>
            <a:r>
              <a:rPr lang="en-US" altLang="ja-JP" sz="4000" dirty="0" err="1" smtClean="0">
                <a:effectLst>
                  <a:outerShdw blurRad="50800" dist="38100" dir="2700000" algn="tl" rotWithShape="0">
                    <a:prstClr val="black">
                      <a:alpha val="40000"/>
                    </a:prstClr>
                  </a:outerShdw>
                </a:effectLst>
              </a:rPr>
              <a:t>vs</a:t>
            </a:r>
            <a:r>
              <a:rPr lang="en-US" altLang="ja-JP" sz="4000" dirty="0" smtClean="0">
                <a:effectLst>
                  <a:outerShdw blurRad="50800" dist="38100" dir="2700000" algn="tl" rotWithShape="0">
                    <a:prstClr val="black">
                      <a:alpha val="40000"/>
                    </a:prstClr>
                  </a:outerShdw>
                </a:effectLst>
              </a:rPr>
              <a:t> Boundary value problem </a:t>
            </a:r>
            <a:endParaRPr lang="en-US" altLang="ja-JP" sz="4000" dirty="0">
              <a:effectLst>
                <a:outerShdw blurRad="50800" dist="38100" dir="2700000" algn="tl" rotWithShape="0">
                  <a:prstClr val="black">
                    <a:alpha val="40000"/>
                  </a:prstClr>
                </a:outerShdw>
              </a:effectLst>
            </a:endParaRPr>
          </a:p>
        </p:txBody>
      </p:sp>
      <p:sp>
        <p:nvSpPr>
          <p:cNvPr id="11269" name="Line 5"/>
          <p:cNvSpPr>
            <a:spLocks noChangeShapeType="1"/>
          </p:cNvSpPr>
          <p:nvPr/>
        </p:nvSpPr>
        <p:spPr bwMode="auto">
          <a:xfrm flipV="1">
            <a:off x="539552" y="5386923"/>
            <a:ext cx="8352928"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1270" name="Text Box 6"/>
          <p:cNvSpPr txBox="1">
            <a:spLocks noChangeArrowheads="1"/>
          </p:cNvSpPr>
          <p:nvPr/>
        </p:nvSpPr>
        <p:spPr bwMode="auto">
          <a:xfrm>
            <a:off x="7593583" y="5420072"/>
            <a:ext cx="1658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dirty="0"/>
              <a:t>Time scale</a:t>
            </a:r>
          </a:p>
        </p:txBody>
      </p:sp>
      <p:sp>
        <p:nvSpPr>
          <p:cNvPr id="11271" name="Text Box 7"/>
          <p:cNvSpPr txBox="1">
            <a:spLocks noChangeArrowheads="1"/>
          </p:cNvSpPr>
          <p:nvPr/>
        </p:nvSpPr>
        <p:spPr bwMode="auto">
          <a:xfrm>
            <a:off x="1714852" y="5386924"/>
            <a:ext cx="5737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dirty="0"/>
              <a:t>1mon     </a:t>
            </a:r>
            <a:r>
              <a:rPr lang="en-US" altLang="ja-JP" sz="2400" dirty="0" smtClean="0"/>
              <a:t>      1yr             10yr               </a:t>
            </a:r>
            <a:r>
              <a:rPr lang="en-US" altLang="ja-JP" sz="2400" dirty="0"/>
              <a:t>100yr</a:t>
            </a:r>
          </a:p>
        </p:txBody>
      </p:sp>
      <p:sp>
        <p:nvSpPr>
          <p:cNvPr id="9" name="テキスト ボックス 8"/>
          <p:cNvSpPr txBox="1"/>
          <p:nvPr/>
        </p:nvSpPr>
        <p:spPr>
          <a:xfrm>
            <a:off x="-540568" y="3645024"/>
            <a:ext cx="1637437" cy="461665"/>
          </a:xfrm>
          <a:prstGeom prst="rect">
            <a:avLst/>
          </a:prstGeom>
          <a:noFill/>
        </p:spPr>
        <p:txBody>
          <a:bodyPr wrap="none" rtlCol="0">
            <a:spAutoFit/>
            <a:scene3d>
              <a:camera prst="orthographicFront">
                <a:rot lat="0" lon="0" rev="5400000"/>
              </a:camera>
              <a:lightRig rig="threePt" dir="t"/>
            </a:scene3d>
          </a:bodyPr>
          <a:lstStyle/>
          <a:p>
            <a:r>
              <a:rPr lang="en-US" altLang="ja-JP" dirty="0" smtClean="0"/>
              <a:t>Uncertainty</a:t>
            </a:r>
            <a:endParaRPr kumimoji="1" lang="ja-JP" altLang="en-US" sz="2400" dirty="0"/>
          </a:p>
        </p:txBody>
      </p:sp>
      <p:sp>
        <p:nvSpPr>
          <p:cNvPr id="11" name="V 字形矢印 10"/>
          <p:cNvSpPr/>
          <p:nvPr/>
        </p:nvSpPr>
        <p:spPr>
          <a:xfrm>
            <a:off x="5868144" y="5661248"/>
            <a:ext cx="2914629" cy="875944"/>
          </a:xfrm>
          <a:prstGeom prst="notchedRightArrow">
            <a:avLst/>
          </a:prstGeom>
          <a:gradFill>
            <a:gsLst>
              <a:gs pos="0">
                <a:srgbClr val="FF0000"/>
              </a:gs>
              <a:gs pos="35000">
                <a:srgbClr val="FF9B85"/>
              </a:gs>
              <a:gs pos="100000">
                <a:srgbClr val="FFCFB0"/>
              </a:gs>
            </a:gsLst>
          </a:gra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Global warming</a:t>
            </a:r>
            <a:endParaRPr kumimoji="1" lang="ja-JP" altLang="en-US" dirty="0"/>
          </a:p>
        </p:txBody>
      </p:sp>
      <p:sp>
        <p:nvSpPr>
          <p:cNvPr id="42" name="V 字形矢印 41"/>
          <p:cNvSpPr/>
          <p:nvPr/>
        </p:nvSpPr>
        <p:spPr>
          <a:xfrm flipH="1">
            <a:off x="827584" y="5661248"/>
            <a:ext cx="3024336" cy="875944"/>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smtClean="0"/>
              <a:t>Weather forecast</a:t>
            </a:r>
            <a:endParaRPr kumimoji="1" lang="ja-JP" altLang="en-US" dirty="0"/>
          </a:p>
        </p:txBody>
      </p:sp>
      <p:sp>
        <p:nvSpPr>
          <p:cNvPr id="43" name="V 字形矢印 42"/>
          <p:cNvSpPr/>
          <p:nvPr/>
        </p:nvSpPr>
        <p:spPr>
          <a:xfrm>
            <a:off x="3322967" y="5949280"/>
            <a:ext cx="3121241" cy="875944"/>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smtClean="0"/>
              <a:t>Decadal prediction</a:t>
            </a:r>
            <a:endParaRPr kumimoji="1" lang="ja-JP" altLang="en-US" dirty="0"/>
          </a:p>
        </p:txBody>
      </p:sp>
      <p:sp>
        <p:nvSpPr>
          <p:cNvPr id="22" name="Line 5"/>
          <p:cNvSpPr>
            <a:spLocks noChangeShapeType="1"/>
          </p:cNvSpPr>
          <p:nvPr/>
        </p:nvSpPr>
        <p:spPr bwMode="auto">
          <a:xfrm flipH="1" flipV="1">
            <a:off x="539551" y="3212976"/>
            <a:ext cx="24835" cy="218037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7" name="フリーフォーム 6"/>
          <p:cNvSpPr/>
          <p:nvPr/>
        </p:nvSpPr>
        <p:spPr>
          <a:xfrm>
            <a:off x="2123728" y="3212976"/>
            <a:ext cx="4536504" cy="2074956"/>
          </a:xfrm>
          <a:custGeom>
            <a:avLst/>
            <a:gdLst>
              <a:gd name="connsiteX0" fmla="*/ 52293 w 7448305"/>
              <a:gd name="connsiteY0" fmla="*/ 0 h 2363455"/>
              <a:gd name="connsiteX1" fmla="*/ 992093 w 7448305"/>
              <a:gd name="connsiteY1" fmla="*/ 1295400 h 2363455"/>
              <a:gd name="connsiteX2" fmla="*/ 6821393 w 7448305"/>
              <a:gd name="connsiteY2" fmla="*/ 2349500 h 2363455"/>
              <a:gd name="connsiteX3" fmla="*/ 7011893 w 7448305"/>
              <a:gd name="connsiteY3" fmla="*/ 1803400 h 2363455"/>
              <a:gd name="connsiteX0" fmla="*/ 20634 w 7397256"/>
              <a:gd name="connsiteY0" fmla="*/ 0 h 2349624"/>
              <a:gd name="connsiteX1" fmla="*/ 1252534 w 7397256"/>
              <a:gd name="connsiteY1" fmla="*/ 1765300 h 2349624"/>
              <a:gd name="connsiteX2" fmla="*/ 6789734 w 7397256"/>
              <a:gd name="connsiteY2" fmla="*/ 2349500 h 2349624"/>
              <a:gd name="connsiteX3" fmla="*/ 6980234 w 7397256"/>
              <a:gd name="connsiteY3" fmla="*/ 1803400 h 2349624"/>
              <a:gd name="connsiteX0" fmla="*/ 8398 w 7008624"/>
              <a:gd name="connsiteY0" fmla="*/ 0 h 2260795"/>
              <a:gd name="connsiteX1" fmla="*/ 1240298 w 7008624"/>
              <a:gd name="connsiteY1" fmla="*/ 1765300 h 2260795"/>
              <a:gd name="connsiteX2" fmla="*/ 3665998 w 7008624"/>
              <a:gd name="connsiteY2" fmla="*/ 2260600 h 2260795"/>
              <a:gd name="connsiteX3" fmla="*/ 6967998 w 7008624"/>
              <a:gd name="connsiteY3" fmla="*/ 1803400 h 2260795"/>
              <a:gd name="connsiteX0" fmla="*/ 8398 w 6968066"/>
              <a:gd name="connsiteY0" fmla="*/ 0 h 2335345"/>
              <a:gd name="connsiteX1" fmla="*/ 1240298 w 6968066"/>
              <a:gd name="connsiteY1" fmla="*/ 1765300 h 2335345"/>
              <a:gd name="connsiteX2" fmla="*/ 3665998 w 6968066"/>
              <a:gd name="connsiteY2" fmla="*/ 2260600 h 2335345"/>
              <a:gd name="connsiteX3" fmla="*/ 5990097 w 6968066"/>
              <a:gd name="connsiteY3" fmla="*/ 2286001 h 2335345"/>
              <a:gd name="connsiteX4" fmla="*/ 6967998 w 6968066"/>
              <a:gd name="connsiteY4" fmla="*/ 1803400 h 2335345"/>
              <a:gd name="connsiteX0" fmla="*/ 8398 w 6967998"/>
              <a:gd name="connsiteY0" fmla="*/ 0 h 2260681"/>
              <a:gd name="connsiteX1" fmla="*/ 1240298 w 6967998"/>
              <a:gd name="connsiteY1" fmla="*/ 1765300 h 2260681"/>
              <a:gd name="connsiteX2" fmla="*/ 3665998 w 6967998"/>
              <a:gd name="connsiteY2" fmla="*/ 2260600 h 2260681"/>
              <a:gd name="connsiteX3" fmla="*/ 6967998 w 6967998"/>
              <a:gd name="connsiteY3" fmla="*/ 1803400 h 2260681"/>
              <a:gd name="connsiteX0" fmla="*/ 8398 w 6891798"/>
              <a:gd name="connsiteY0" fmla="*/ 0 h 2401117"/>
              <a:gd name="connsiteX1" fmla="*/ 1240298 w 6891798"/>
              <a:gd name="connsiteY1" fmla="*/ 1765300 h 2401117"/>
              <a:gd name="connsiteX2" fmla="*/ 3665998 w 6891798"/>
              <a:gd name="connsiteY2" fmla="*/ 2260600 h 2401117"/>
              <a:gd name="connsiteX3" fmla="*/ 6891798 w 6891798"/>
              <a:gd name="connsiteY3" fmla="*/ 2362200 h 2401117"/>
              <a:gd name="connsiteX0" fmla="*/ 8398 w 6891798"/>
              <a:gd name="connsiteY0" fmla="*/ 0 h 2444687"/>
              <a:gd name="connsiteX1" fmla="*/ 1240298 w 6891798"/>
              <a:gd name="connsiteY1" fmla="*/ 1765300 h 2444687"/>
              <a:gd name="connsiteX2" fmla="*/ 3665998 w 6891798"/>
              <a:gd name="connsiteY2" fmla="*/ 2260600 h 2444687"/>
              <a:gd name="connsiteX3" fmla="*/ 6891798 w 6891798"/>
              <a:gd name="connsiteY3" fmla="*/ 2413000 h 2444687"/>
              <a:gd name="connsiteX0" fmla="*/ 8398 w 6891798"/>
              <a:gd name="connsiteY0" fmla="*/ 0 h 2413000"/>
              <a:gd name="connsiteX1" fmla="*/ 1240298 w 6891798"/>
              <a:gd name="connsiteY1" fmla="*/ 1765300 h 2413000"/>
              <a:gd name="connsiteX2" fmla="*/ 3665998 w 6891798"/>
              <a:gd name="connsiteY2" fmla="*/ 2260600 h 2413000"/>
              <a:gd name="connsiteX3" fmla="*/ 6891798 w 6891798"/>
              <a:gd name="connsiteY3" fmla="*/ 2413000 h 2413000"/>
              <a:gd name="connsiteX0" fmla="*/ 7967 w 6891367"/>
              <a:gd name="connsiteY0" fmla="*/ 0 h 2413000"/>
              <a:gd name="connsiteX1" fmla="*/ 1239867 w 6891367"/>
              <a:gd name="connsiteY1" fmla="*/ 1765300 h 2413000"/>
              <a:gd name="connsiteX2" fmla="*/ 3398867 w 6891367"/>
              <a:gd name="connsiteY2" fmla="*/ 2120900 h 2413000"/>
              <a:gd name="connsiteX3" fmla="*/ 6891367 w 6891367"/>
              <a:gd name="connsiteY3" fmla="*/ 2413000 h 2413000"/>
              <a:gd name="connsiteX0" fmla="*/ 5739 w 6889139"/>
              <a:gd name="connsiteY0" fmla="*/ 0 h 2413000"/>
              <a:gd name="connsiteX1" fmla="*/ 1237639 w 6889139"/>
              <a:gd name="connsiteY1" fmla="*/ 1765300 h 2413000"/>
              <a:gd name="connsiteX2" fmla="*/ 1402738 w 6889139"/>
              <a:gd name="connsiteY2" fmla="*/ 1638301 h 2413000"/>
              <a:gd name="connsiteX3" fmla="*/ 3396639 w 6889139"/>
              <a:gd name="connsiteY3" fmla="*/ 2120900 h 2413000"/>
              <a:gd name="connsiteX4" fmla="*/ 6889139 w 6889139"/>
              <a:gd name="connsiteY4" fmla="*/ 2413000 h 2413000"/>
              <a:gd name="connsiteX0" fmla="*/ 7966 w 6891366"/>
              <a:gd name="connsiteY0" fmla="*/ 0 h 2413000"/>
              <a:gd name="connsiteX1" fmla="*/ 1239866 w 6891366"/>
              <a:gd name="connsiteY1" fmla="*/ 1765300 h 2413000"/>
              <a:gd name="connsiteX2" fmla="*/ 3398866 w 6891366"/>
              <a:gd name="connsiteY2" fmla="*/ 2120900 h 2413000"/>
              <a:gd name="connsiteX3" fmla="*/ 6891366 w 6891366"/>
              <a:gd name="connsiteY3" fmla="*/ 2413000 h 2413000"/>
              <a:gd name="connsiteX0" fmla="*/ 7113 w 6890513"/>
              <a:gd name="connsiteY0" fmla="*/ 0 h 2413000"/>
              <a:gd name="connsiteX1" fmla="*/ 1340613 w 6890513"/>
              <a:gd name="connsiteY1" fmla="*/ 1511300 h 2413000"/>
              <a:gd name="connsiteX2" fmla="*/ 3398013 w 6890513"/>
              <a:gd name="connsiteY2" fmla="*/ 2120900 h 2413000"/>
              <a:gd name="connsiteX3" fmla="*/ 6890513 w 6890513"/>
              <a:gd name="connsiteY3" fmla="*/ 2413000 h 2413000"/>
              <a:gd name="connsiteX0" fmla="*/ 7719 w 6802219"/>
              <a:gd name="connsiteY0" fmla="*/ 0 h 2463800"/>
              <a:gd name="connsiteX1" fmla="*/ 1252319 w 6802219"/>
              <a:gd name="connsiteY1" fmla="*/ 1562100 h 2463800"/>
              <a:gd name="connsiteX2" fmla="*/ 3309719 w 6802219"/>
              <a:gd name="connsiteY2" fmla="*/ 2171700 h 2463800"/>
              <a:gd name="connsiteX3" fmla="*/ 6802219 w 6802219"/>
              <a:gd name="connsiteY3" fmla="*/ 2463800 h 2463800"/>
              <a:gd name="connsiteX0" fmla="*/ 0 w 6794500"/>
              <a:gd name="connsiteY0" fmla="*/ 0 h 2463800"/>
              <a:gd name="connsiteX1" fmla="*/ 1244600 w 6794500"/>
              <a:gd name="connsiteY1" fmla="*/ 1562100 h 2463800"/>
              <a:gd name="connsiteX2" fmla="*/ 3302000 w 6794500"/>
              <a:gd name="connsiteY2" fmla="*/ 2171700 h 2463800"/>
              <a:gd name="connsiteX3" fmla="*/ 6794500 w 6794500"/>
              <a:gd name="connsiteY3" fmla="*/ 2463800 h 2463800"/>
              <a:gd name="connsiteX0" fmla="*/ 0 w 6794500"/>
              <a:gd name="connsiteY0" fmla="*/ 0 h 2463800"/>
              <a:gd name="connsiteX1" fmla="*/ 1358900 w 6794500"/>
              <a:gd name="connsiteY1" fmla="*/ 1447800 h 2463800"/>
              <a:gd name="connsiteX2" fmla="*/ 3302000 w 6794500"/>
              <a:gd name="connsiteY2" fmla="*/ 2171700 h 2463800"/>
              <a:gd name="connsiteX3" fmla="*/ 6794500 w 6794500"/>
              <a:gd name="connsiteY3" fmla="*/ 2463800 h 2463800"/>
              <a:gd name="connsiteX0" fmla="*/ 0 w 6794500"/>
              <a:gd name="connsiteY0" fmla="*/ 0 h 2463800"/>
              <a:gd name="connsiteX1" fmla="*/ 1358900 w 6794500"/>
              <a:gd name="connsiteY1" fmla="*/ 1447800 h 2463800"/>
              <a:gd name="connsiteX2" fmla="*/ 3302000 w 6794500"/>
              <a:gd name="connsiteY2" fmla="*/ 2070100 h 2463800"/>
              <a:gd name="connsiteX3" fmla="*/ 6794500 w 6794500"/>
              <a:gd name="connsiteY3" fmla="*/ 2463800 h 2463800"/>
              <a:gd name="connsiteX0" fmla="*/ 0 w 6794500"/>
              <a:gd name="connsiteY0" fmla="*/ 0 h 2463800"/>
              <a:gd name="connsiteX1" fmla="*/ 1485900 w 6794500"/>
              <a:gd name="connsiteY1" fmla="*/ 1371600 h 2463800"/>
              <a:gd name="connsiteX2" fmla="*/ 3302000 w 6794500"/>
              <a:gd name="connsiteY2" fmla="*/ 2070100 h 2463800"/>
              <a:gd name="connsiteX3" fmla="*/ 6794500 w 6794500"/>
              <a:gd name="connsiteY3" fmla="*/ 2463800 h 2463800"/>
              <a:gd name="connsiteX0" fmla="*/ 7214 w 6801714"/>
              <a:gd name="connsiteY0" fmla="*/ 62396 h 2526196"/>
              <a:gd name="connsiteX1" fmla="*/ 185012 w 6801714"/>
              <a:gd name="connsiteY1" fmla="*/ 113197 h 2526196"/>
              <a:gd name="connsiteX2" fmla="*/ 1493114 w 6801714"/>
              <a:gd name="connsiteY2" fmla="*/ 1433996 h 2526196"/>
              <a:gd name="connsiteX3" fmla="*/ 3309214 w 6801714"/>
              <a:gd name="connsiteY3" fmla="*/ 2132496 h 2526196"/>
              <a:gd name="connsiteX4" fmla="*/ 6801714 w 6801714"/>
              <a:gd name="connsiteY4" fmla="*/ 2526196 h 2526196"/>
              <a:gd name="connsiteX0" fmla="*/ 0 w 6794500"/>
              <a:gd name="connsiteY0" fmla="*/ 0 h 2463800"/>
              <a:gd name="connsiteX1" fmla="*/ 1485900 w 6794500"/>
              <a:gd name="connsiteY1" fmla="*/ 1371600 h 2463800"/>
              <a:gd name="connsiteX2" fmla="*/ 3302000 w 6794500"/>
              <a:gd name="connsiteY2" fmla="*/ 2070100 h 2463800"/>
              <a:gd name="connsiteX3" fmla="*/ 6794500 w 6794500"/>
              <a:gd name="connsiteY3" fmla="*/ 2463800 h 2463800"/>
              <a:gd name="connsiteX0" fmla="*/ 0 w 6756400"/>
              <a:gd name="connsiteY0" fmla="*/ 0 h 2603500"/>
              <a:gd name="connsiteX1" fmla="*/ 1447800 w 6756400"/>
              <a:gd name="connsiteY1" fmla="*/ 1511300 h 2603500"/>
              <a:gd name="connsiteX2" fmla="*/ 3263900 w 6756400"/>
              <a:gd name="connsiteY2" fmla="*/ 2209800 h 2603500"/>
              <a:gd name="connsiteX3" fmla="*/ 6756400 w 6756400"/>
              <a:gd name="connsiteY3" fmla="*/ 2603500 h 2603500"/>
              <a:gd name="connsiteX0" fmla="*/ 0 w 6756400"/>
              <a:gd name="connsiteY0" fmla="*/ 0 h 2603500"/>
              <a:gd name="connsiteX1" fmla="*/ 1447800 w 6756400"/>
              <a:gd name="connsiteY1" fmla="*/ 1511300 h 2603500"/>
              <a:gd name="connsiteX2" fmla="*/ 3263900 w 6756400"/>
              <a:gd name="connsiteY2" fmla="*/ 2209800 h 2603500"/>
              <a:gd name="connsiteX3" fmla="*/ 6756400 w 6756400"/>
              <a:gd name="connsiteY3" fmla="*/ 2603500 h 2603500"/>
              <a:gd name="connsiteX0" fmla="*/ 0 w 6756400"/>
              <a:gd name="connsiteY0" fmla="*/ 0 h 2603500"/>
              <a:gd name="connsiteX1" fmla="*/ 1447800 w 6756400"/>
              <a:gd name="connsiteY1" fmla="*/ 1511300 h 2603500"/>
              <a:gd name="connsiteX2" fmla="*/ 3263900 w 6756400"/>
              <a:gd name="connsiteY2" fmla="*/ 2209800 h 2603500"/>
              <a:gd name="connsiteX3" fmla="*/ 4051298 w 6756400"/>
              <a:gd name="connsiteY3" fmla="*/ 2501901 h 2603500"/>
              <a:gd name="connsiteX4" fmla="*/ 6756400 w 6756400"/>
              <a:gd name="connsiteY4" fmla="*/ 2603500 h 2603500"/>
              <a:gd name="connsiteX0" fmla="*/ 0 w 6756400"/>
              <a:gd name="connsiteY0" fmla="*/ 0 h 2603500"/>
              <a:gd name="connsiteX1" fmla="*/ 1447800 w 6756400"/>
              <a:gd name="connsiteY1" fmla="*/ 1511300 h 2603500"/>
              <a:gd name="connsiteX2" fmla="*/ 3263900 w 6756400"/>
              <a:gd name="connsiteY2" fmla="*/ 2209800 h 2603500"/>
              <a:gd name="connsiteX3" fmla="*/ 6756400 w 6756400"/>
              <a:gd name="connsiteY3" fmla="*/ 2603500 h 2603500"/>
              <a:gd name="connsiteX0" fmla="*/ 0 w 6756400"/>
              <a:gd name="connsiteY0" fmla="*/ 0 h 2603500"/>
              <a:gd name="connsiteX1" fmla="*/ 1447800 w 6756400"/>
              <a:gd name="connsiteY1" fmla="*/ 1511300 h 2603500"/>
              <a:gd name="connsiteX2" fmla="*/ 4051300 w 6756400"/>
              <a:gd name="connsiteY2" fmla="*/ 2451100 h 2603500"/>
              <a:gd name="connsiteX3" fmla="*/ 6756400 w 6756400"/>
              <a:gd name="connsiteY3" fmla="*/ 2603500 h 2603500"/>
              <a:gd name="connsiteX0" fmla="*/ 0 w 6756400"/>
              <a:gd name="connsiteY0" fmla="*/ 0 h 2603500"/>
              <a:gd name="connsiteX1" fmla="*/ 1447800 w 6756400"/>
              <a:gd name="connsiteY1" fmla="*/ 1511300 h 2603500"/>
              <a:gd name="connsiteX2" fmla="*/ 4051300 w 6756400"/>
              <a:gd name="connsiteY2" fmla="*/ 2451100 h 2603500"/>
              <a:gd name="connsiteX3" fmla="*/ 6756400 w 6756400"/>
              <a:gd name="connsiteY3" fmla="*/ 2603500 h 2603500"/>
              <a:gd name="connsiteX0" fmla="*/ 0 w 6756400"/>
              <a:gd name="connsiteY0" fmla="*/ 0 h 2603500"/>
              <a:gd name="connsiteX1" fmla="*/ 1778000 w 6756400"/>
              <a:gd name="connsiteY1" fmla="*/ 1562100 h 2603500"/>
              <a:gd name="connsiteX2" fmla="*/ 4051300 w 6756400"/>
              <a:gd name="connsiteY2" fmla="*/ 2451100 h 2603500"/>
              <a:gd name="connsiteX3" fmla="*/ 6756400 w 6756400"/>
              <a:gd name="connsiteY3" fmla="*/ 2603500 h 2603500"/>
              <a:gd name="connsiteX0" fmla="*/ 0 w 6451600"/>
              <a:gd name="connsiteY0" fmla="*/ 0 h 2476500"/>
              <a:gd name="connsiteX1" fmla="*/ 1473200 w 6451600"/>
              <a:gd name="connsiteY1" fmla="*/ 1435100 h 2476500"/>
              <a:gd name="connsiteX2" fmla="*/ 3746500 w 6451600"/>
              <a:gd name="connsiteY2" fmla="*/ 2324100 h 2476500"/>
              <a:gd name="connsiteX3" fmla="*/ 6451600 w 6451600"/>
              <a:gd name="connsiteY3" fmla="*/ 2476500 h 2476500"/>
              <a:gd name="connsiteX0" fmla="*/ 0 w 6451600"/>
              <a:gd name="connsiteY0" fmla="*/ 0 h 2476500"/>
              <a:gd name="connsiteX1" fmla="*/ 1473200 w 6451600"/>
              <a:gd name="connsiteY1" fmla="*/ 1435100 h 2476500"/>
              <a:gd name="connsiteX2" fmla="*/ 3746500 w 6451600"/>
              <a:gd name="connsiteY2" fmla="*/ 2324100 h 2476500"/>
              <a:gd name="connsiteX3" fmla="*/ 6451600 w 6451600"/>
              <a:gd name="connsiteY3" fmla="*/ 2476500 h 2476500"/>
              <a:gd name="connsiteX0" fmla="*/ 0 w 5156200"/>
              <a:gd name="connsiteY0" fmla="*/ 0 h 2514600"/>
              <a:gd name="connsiteX1" fmla="*/ 1473200 w 5156200"/>
              <a:gd name="connsiteY1" fmla="*/ 1435100 h 2514600"/>
              <a:gd name="connsiteX2" fmla="*/ 3746500 w 5156200"/>
              <a:gd name="connsiteY2" fmla="*/ 2324100 h 2514600"/>
              <a:gd name="connsiteX3" fmla="*/ 5156200 w 5156200"/>
              <a:gd name="connsiteY3" fmla="*/ 2514600 h 2514600"/>
              <a:gd name="connsiteX0" fmla="*/ 0 w 5156200"/>
              <a:gd name="connsiteY0" fmla="*/ 0 h 2524455"/>
              <a:gd name="connsiteX1" fmla="*/ 1473200 w 5156200"/>
              <a:gd name="connsiteY1" fmla="*/ 1435100 h 2524455"/>
              <a:gd name="connsiteX2" fmla="*/ 3746500 w 5156200"/>
              <a:gd name="connsiteY2" fmla="*/ 2324100 h 2524455"/>
              <a:gd name="connsiteX3" fmla="*/ 5156200 w 5156200"/>
              <a:gd name="connsiteY3" fmla="*/ 2514600 h 2524455"/>
              <a:gd name="connsiteX0" fmla="*/ 0 w 5156200"/>
              <a:gd name="connsiteY0" fmla="*/ 0 h 2517351"/>
              <a:gd name="connsiteX1" fmla="*/ 1473200 w 5156200"/>
              <a:gd name="connsiteY1" fmla="*/ 1435100 h 2517351"/>
              <a:gd name="connsiteX2" fmla="*/ 3073400 w 5156200"/>
              <a:gd name="connsiteY2" fmla="*/ 2108200 h 2517351"/>
              <a:gd name="connsiteX3" fmla="*/ 5156200 w 5156200"/>
              <a:gd name="connsiteY3" fmla="*/ 2514600 h 2517351"/>
              <a:gd name="connsiteX0" fmla="*/ 0 w 5156200"/>
              <a:gd name="connsiteY0" fmla="*/ 0 h 2519878"/>
              <a:gd name="connsiteX1" fmla="*/ 1473200 w 5156200"/>
              <a:gd name="connsiteY1" fmla="*/ 1435100 h 2519878"/>
              <a:gd name="connsiteX2" fmla="*/ 3086100 w 5156200"/>
              <a:gd name="connsiteY2" fmla="*/ 2247900 h 2519878"/>
              <a:gd name="connsiteX3" fmla="*/ 5156200 w 5156200"/>
              <a:gd name="connsiteY3" fmla="*/ 2514600 h 2519878"/>
              <a:gd name="connsiteX0" fmla="*/ 0 w 4953000"/>
              <a:gd name="connsiteY0" fmla="*/ 0 h 2459018"/>
              <a:gd name="connsiteX1" fmla="*/ 1473200 w 4953000"/>
              <a:gd name="connsiteY1" fmla="*/ 1435100 h 2459018"/>
              <a:gd name="connsiteX2" fmla="*/ 3086100 w 4953000"/>
              <a:gd name="connsiteY2" fmla="*/ 2247900 h 2459018"/>
              <a:gd name="connsiteX3" fmla="*/ 4953000 w 4953000"/>
              <a:gd name="connsiteY3" fmla="*/ 2451100 h 2459018"/>
              <a:gd name="connsiteX0" fmla="*/ 0 w 4953000"/>
              <a:gd name="connsiteY0" fmla="*/ 0 h 2495306"/>
              <a:gd name="connsiteX1" fmla="*/ 1473200 w 4953000"/>
              <a:gd name="connsiteY1" fmla="*/ 1435100 h 2495306"/>
              <a:gd name="connsiteX2" fmla="*/ 3086100 w 4953000"/>
              <a:gd name="connsiteY2" fmla="*/ 2247900 h 2495306"/>
              <a:gd name="connsiteX3" fmla="*/ 4953000 w 4953000"/>
              <a:gd name="connsiteY3" fmla="*/ 2489200 h 2495306"/>
              <a:gd name="connsiteX0" fmla="*/ 0 w 4953000"/>
              <a:gd name="connsiteY0" fmla="*/ 0 h 2493090"/>
              <a:gd name="connsiteX1" fmla="*/ 1473200 w 4953000"/>
              <a:gd name="connsiteY1" fmla="*/ 1435100 h 2493090"/>
              <a:gd name="connsiteX2" fmla="*/ 2844800 w 4953000"/>
              <a:gd name="connsiteY2" fmla="*/ 2171700 h 2493090"/>
              <a:gd name="connsiteX3" fmla="*/ 4953000 w 4953000"/>
              <a:gd name="connsiteY3" fmla="*/ 2489200 h 2493090"/>
              <a:gd name="connsiteX0" fmla="*/ 0 w 4953000"/>
              <a:gd name="connsiteY0" fmla="*/ 0 h 2493765"/>
              <a:gd name="connsiteX1" fmla="*/ 1371600 w 4953000"/>
              <a:gd name="connsiteY1" fmla="*/ 1244600 h 2493765"/>
              <a:gd name="connsiteX2" fmla="*/ 2844800 w 4953000"/>
              <a:gd name="connsiteY2" fmla="*/ 2171700 h 2493765"/>
              <a:gd name="connsiteX3" fmla="*/ 4953000 w 4953000"/>
              <a:gd name="connsiteY3" fmla="*/ 2489200 h 2493765"/>
              <a:gd name="connsiteX0" fmla="*/ 0 w 4699000"/>
              <a:gd name="connsiteY0" fmla="*/ 0 h 2214365"/>
              <a:gd name="connsiteX1" fmla="*/ 1117600 w 4699000"/>
              <a:gd name="connsiteY1" fmla="*/ 965200 h 2214365"/>
              <a:gd name="connsiteX2" fmla="*/ 2590800 w 4699000"/>
              <a:gd name="connsiteY2" fmla="*/ 1892300 h 2214365"/>
              <a:gd name="connsiteX3" fmla="*/ 4699000 w 4699000"/>
              <a:gd name="connsiteY3" fmla="*/ 2209800 h 2214365"/>
              <a:gd name="connsiteX0" fmla="*/ 0 w 4699000"/>
              <a:gd name="connsiteY0" fmla="*/ 0 h 2213729"/>
              <a:gd name="connsiteX1" fmla="*/ 1066800 w 4699000"/>
              <a:gd name="connsiteY1" fmla="*/ 1143000 h 2213729"/>
              <a:gd name="connsiteX2" fmla="*/ 2590800 w 4699000"/>
              <a:gd name="connsiteY2" fmla="*/ 1892300 h 2213729"/>
              <a:gd name="connsiteX3" fmla="*/ 4699000 w 4699000"/>
              <a:gd name="connsiteY3" fmla="*/ 2209800 h 2213729"/>
              <a:gd name="connsiteX0" fmla="*/ 0 w 4699000"/>
              <a:gd name="connsiteY0" fmla="*/ 0 h 2213729"/>
              <a:gd name="connsiteX1" fmla="*/ 1066800 w 4699000"/>
              <a:gd name="connsiteY1" fmla="*/ 1143000 h 2213729"/>
              <a:gd name="connsiteX2" fmla="*/ 2590800 w 4699000"/>
              <a:gd name="connsiteY2" fmla="*/ 1892300 h 2213729"/>
              <a:gd name="connsiteX3" fmla="*/ 4699000 w 4699000"/>
              <a:gd name="connsiteY3" fmla="*/ 2209800 h 2213729"/>
              <a:gd name="connsiteX0" fmla="*/ 0 w 4699000"/>
              <a:gd name="connsiteY0" fmla="*/ 0 h 2213541"/>
              <a:gd name="connsiteX1" fmla="*/ 1066800 w 4699000"/>
              <a:gd name="connsiteY1" fmla="*/ 1206500 h 2213541"/>
              <a:gd name="connsiteX2" fmla="*/ 2590800 w 4699000"/>
              <a:gd name="connsiteY2" fmla="*/ 1892300 h 2213541"/>
              <a:gd name="connsiteX3" fmla="*/ 4699000 w 4699000"/>
              <a:gd name="connsiteY3" fmla="*/ 2209800 h 2213541"/>
              <a:gd name="connsiteX0" fmla="*/ 0 w 4699000"/>
              <a:gd name="connsiteY0" fmla="*/ 0 h 2213541"/>
              <a:gd name="connsiteX1" fmla="*/ 1066800 w 4699000"/>
              <a:gd name="connsiteY1" fmla="*/ 1206500 h 2213541"/>
              <a:gd name="connsiteX2" fmla="*/ 2590800 w 4699000"/>
              <a:gd name="connsiteY2" fmla="*/ 1892300 h 2213541"/>
              <a:gd name="connsiteX3" fmla="*/ 4699000 w 4699000"/>
              <a:gd name="connsiteY3" fmla="*/ 2209800 h 2213541"/>
              <a:gd name="connsiteX0" fmla="*/ 0 w 4699000"/>
              <a:gd name="connsiteY0" fmla="*/ 0 h 2213541"/>
              <a:gd name="connsiteX1" fmla="*/ 1066800 w 4699000"/>
              <a:gd name="connsiteY1" fmla="*/ 1206500 h 2213541"/>
              <a:gd name="connsiteX2" fmla="*/ 2590800 w 4699000"/>
              <a:gd name="connsiteY2" fmla="*/ 1892300 h 2213541"/>
              <a:gd name="connsiteX3" fmla="*/ 4699000 w 4699000"/>
              <a:gd name="connsiteY3" fmla="*/ 2209800 h 2213541"/>
              <a:gd name="connsiteX0" fmla="*/ 0 w 4699000"/>
              <a:gd name="connsiteY0" fmla="*/ 0 h 2213331"/>
              <a:gd name="connsiteX1" fmla="*/ 1066800 w 4699000"/>
              <a:gd name="connsiteY1" fmla="*/ 1206500 h 2213331"/>
              <a:gd name="connsiteX2" fmla="*/ 2692400 w 4699000"/>
              <a:gd name="connsiteY2" fmla="*/ 1879600 h 2213331"/>
              <a:gd name="connsiteX3" fmla="*/ 4699000 w 4699000"/>
              <a:gd name="connsiteY3" fmla="*/ 2209800 h 2213331"/>
              <a:gd name="connsiteX0" fmla="*/ 0 w 4699000"/>
              <a:gd name="connsiteY0" fmla="*/ 0 h 2209800"/>
              <a:gd name="connsiteX1" fmla="*/ 1066800 w 4699000"/>
              <a:gd name="connsiteY1" fmla="*/ 1206500 h 2209800"/>
              <a:gd name="connsiteX2" fmla="*/ 2692400 w 4699000"/>
              <a:gd name="connsiteY2" fmla="*/ 1879600 h 2209800"/>
              <a:gd name="connsiteX3" fmla="*/ 4699000 w 4699000"/>
              <a:gd name="connsiteY3" fmla="*/ 2209800 h 2209800"/>
              <a:gd name="connsiteX0" fmla="*/ 0 w 4699000"/>
              <a:gd name="connsiteY0" fmla="*/ 0 h 2209800"/>
              <a:gd name="connsiteX1" fmla="*/ 1066800 w 4699000"/>
              <a:gd name="connsiteY1" fmla="*/ 1206500 h 2209800"/>
              <a:gd name="connsiteX2" fmla="*/ 2692400 w 4699000"/>
              <a:gd name="connsiteY2" fmla="*/ 1879600 h 2209800"/>
              <a:gd name="connsiteX3" fmla="*/ 4699000 w 4699000"/>
              <a:gd name="connsiteY3" fmla="*/ 2209800 h 2209800"/>
              <a:gd name="connsiteX0" fmla="*/ 0 w 4699000"/>
              <a:gd name="connsiteY0" fmla="*/ 0 h 2209800"/>
              <a:gd name="connsiteX1" fmla="*/ 1066800 w 4699000"/>
              <a:gd name="connsiteY1" fmla="*/ 1206500 h 2209800"/>
              <a:gd name="connsiteX2" fmla="*/ 2794000 w 4699000"/>
              <a:gd name="connsiteY2" fmla="*/ 1993900 h 2209800"/>
              <a:gd name="connsiteX3" fmla="*/ 4699000 w 4699000"/>
              <a:gd name="connsiteY3" fmla="*/ 2209800 h 2209800"/>
              <a:gd name="connsiteX0" fmla="*/ 0 w 4038600"/>
              <a:gd name="connsiteY0" fmla="*/ 0 h 2247900"/>
              <a:gd name="connsiteX1" fmla="*/ 1066800 w 4038600"/>
              <a:gd name="connsiteY1" fmla="*/ 1206500 h 2247900"/>
              <a:gd name="connsiteX2" fmla="*/ 2794000 w 4038600"/>
              <a:gd name="connsiteY2" fmla="*/ 1993900 h 2247900"/>
              <a:gd name="connsiteX3" fmla="*/ 4038600 w 4038600"/>
              <a:gd name="connsiteY3" fmla="*/ 2247900 h 2247900"/>
              <a:gd name="connsiteX0" fmla="*/ 0 w 4038600"/>
              <a:gd name="connsiteY0" fmla="*/ 0 h 2247900"/>
              <a:gd name="connsiteX1" fmla="*/ 1066800 w 4038600"/>
              <a:gd name="connsiteY1" fmla="*/ 1206500 h 2247900"/>
              <a:gd name="connsiteX2" fmla="*/ 2794000 w 4038600"/>
              <a:gd name="connsiteY2" fmla="*/ 1993900 h 2247900"/>
              <a:gd name="connsiteX3" fmla="*/ 2838252 w 4038600"/>
              <a:gd name="connsiteY3" fmla="*/ 2123091 h 2247900"/>
              <a:gd name="connsiteX4" fmla="*/ 4038600 w 4038600"/>
              <a:gd name="connsiteY4" fmla="*/ 2247900 h 2247900"/>
              <a:gd name="connsiteX0" fmla="*/ 0 w 4038600"/>
              <a:gd name="connsiteY0" fmla="*/ 0 h 2247900"/>
              <a:gd name="connsiteX1" fmla="*/ 1066800 w 4038600"/>
              <a:gd name="connsiteY1" fmla="*/ 1206500 h 2247900"/>
              <a:gd name="connsiteX2" fmla="*/ 2794000 w 4038600"/>
              <a:gd name="connsiteY2" fmla="*/ 1993900 h 2247900"/>
              <a:gd name="connsiteX3" fmla="*/ 4038600 w 4038600"/>
              <a:gd name="connsiteY3" fmla="*/ 2247900 h 2247900"/>
              <a:gd name="connsiteX0" fmla="*/ 0 w 4038600"/>
              <a:gd name="connsiteY0" fmla="*/ 0 h 2247900"/>
              <a:gd name="connsiteX1" fmla="*/ 1066800 w 4038600"/>
              <a:gd name="connsiteY1" fmla="*/ 1206500 h 2247900"/>
              <a:gd name="connsiteX2" fmla="*/ 2832100 w 4038600"/>
              <a:gd name="connsiteY2" fmla="*/ 2095500 h 2247900"/>
              <a:gd name="connsiteX3" fmla="*/ 4038600 w 4038600"/>
              <a:gd name="connsiteY3" fmla="*/ 2247900 h 2247900"/>
              <a:gd name="connsiteX0" fmla="*/ 0 w 4038600"/>
              <a:gd name="connsiteY0" fmla="*/ 0 h 2247900"/>
              <a:gd name="connsiteX1" fmla="*/ 1066800 w 4038600"/>
              <a:gd name="connsiteY1" fmla="*/ 1206500 h 2247900"/>
              <a:gd name="connsiteX2" fmla="*/ 2832100 w 4038600"/>
              <a:gd name="connsiteY2" fmla="*/ 2095500 h 2247900"/>
              <a:gd name="connsiteX3" fmla="*/ 4038600 w 4038600"/>
              <a:gd name="connsiteY3" fmla="*/ 2247900 h 2247900"/>
              <a:gd name="connsiteX0" fmla="*/ 0 w 4089400"/>
              <a:gd name="connsiteY0" fmla="*/ 0 h 2235200"/>
              <a:gd name="connsiteX1" fmla="*/ 1066800 w 4089400"/>
              <a:gd name="connsiteY1" fmla="*/ 1206500 h 2235200"/>
              <a:gd name="connsiteX2" fmla="*/ 2832100 w 4089400"/>
              <a:gd name="connsiteY2" fmla="*/ 2095500 h 2235200"/>
              <a:gd name="connsiteX3" fmla="*/ 4089400 w 4089400"/>
              <a:gd name="connsiteY3" fmla="*/ 2235200 h 2235200"/>
              <a:gd name="connsiteX0" fmla="*/ 0 w 4089400"/>
              <a:gd name="connsiteY0" fmla="*/ 0 h 2242123"/>
              <a:gd name="connsiteX1" fmla="*/ 1066800 w 4089400"/>
              <a:gd name="connsiteY1" fmla="*/ 1206500 h 2242123"/>
              <a:gd name="connsiteX2" fmla="*/ 2832100 w 4089400"/>
              <a:gd name="connsiteY2" fmla="*/ 2095500 h 2242123"/>
              <a:gd name="connsiteX3" fmla="*/ 4089400 w 4089400"/>
              <a:gd name="connsiteY3" fmla="*/ 2235200 h 2242123"/>
            </a:gdLst>
            <a:ahLst/>
            <a:cxnLst>
              <a:cxn ang="0">
                <a:pos x="connsiteX0" y="connsiteY0"/>
              </a:cxn>
              <a:cxn ang="0">
                <a:pos x="connsiteX1" y="connsiteY1"/>
              </a:cxn>
              <a:cxn ang="0">
                <a:pos x="connsiteX2" y="connsiteY2"/>
              </a:cxn>
              <a:cxn ang="0">
                <a:pos x="connsiteX3" y="connsiteY3"/>
              </a:cxn>
            </a:cxnLst>
            <a:rect l="l" t="t" r="r" b="b"/>
            <a:pathLst>
              <a:path w="4089400" h="2242123">
                <a:moveTo>
                  <a:pt x="0" y="0"/>
                </a:moveTo>
                <a:cubicBezTo>
                  <a:pt x="334962" y="476250"/>
                  <a:pt x="594784" y="857250"/>
                  <a:pt x="1066800" y="1206500"/>
                </a:cubicBezTo>
                <a:cubicBezTo>
                  <a:pt x="1538816" y="1555750"/>
                  <a:pt x="2328333" y="1924050"/>
                  <a:pt x="2832100" y="2095500"/>
                </a:cubicBezTo>
                <a:cubicBezTo>
                  <a:pt x="3335867" y="2266950"/>
                  <a:pt x="3830108" y="2245783"/>
                  <a:pt x="4089400" y="2235200"/>
                </a:cubicBezTo>
              </a:path>
            </a:pathLst>
          </a:custGeom>
          <a:ln w="57150"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9" name="フリーフォーム 28"/>
          <p:cNvSpPr/>
          <p:nvPr/>
        </p:nvSpPr>
        <p:spPr>
          <a:xfrm>
            <a:off x="2200052" y="3212975"/>
            <a:ext cx="4964236" cy="2049529"/>
          </a:xfrm>
          <a:custGeom>
            <a:avLst/>
            <a:gdLst>
              <a:gd name="connsiteX0" fmla="*/ 52293 w 7448305"/>
              <a:gd name="connsiteY0" fmla="*/ 0 h 2363455"/>
              <a:gd name="connsiteX1" fmla="*/ 992093 w 7448305"/>
              <a:gd name="connsiteY1" fmla="*/ 1295400 h 2363455"/>
              <a:gd name="connsiteX2" fmla="*/ 6821393 w 7448305"/>
              <a:gd name="connsiteY2" fmla="*/ 2349500 h 2363455"/>
              <a:gd name="connsiteX3" fmla="*/ 7011893 w 7448305"/>
              <a:gd name="connsiteY3" fmla="*/ 1803400 h 2363455"/>
              <a:gd name="connsiteX0" fmla="*/ 20634 w 7397256"/>
              <a:gd name="connsiteY0" fmla="*/ 0 h 2349624"/>
              <a:gd name="connsiteX1" fmla="*/ 1252534 w 7397256"/>
              <a:gd name="connsiteY1" fmla="*/ 1765300 h 2349624"/>
              <a:gd name="connsiteX2" fmla="*/ 6789734 w 7397256"/>
              <a:gd name="connsiteY2" fmla="*/ 2349500 h 2349624"/>
              <a:gd name="connsiteX3" fmla="*/ 6980234 w 7397256"/>
              <a:gd name="connsiteY3" fmla="*/ 1803400 h 2349624"/>
              <a:gd name="connsiteX0" fmla="*/ 8398 w 7008624"/>
              <a:gd name="connsiteY0" fmla="*/ 0 h 2260795"/>
              <a:gd name="connsiteX1" fmla="*/ 1240298 w 7008624"/>
              <a:gd name="connsiteY1" fmla="*/ 1765300 h 2260795"/>
              <a:gd name="connsiteX2" fmla="*/ 3665998 w 7008624"/>
              <a:gd name="connsiteY2" fmla="*/ 2260600 h 2260795"/>
              <a:gd name="connsiteX3" fmla="*/ 6967998 w 7008624"/>
              <a:gd name="connsiteY3" fmla="*/ 1803400 h 2260795"/>
              <a:gd name="connsiteX0" fmla="*/ 8398 w 6968066"/>
              <a:gd name="connsiteY0" fmla="*/ 0 h 2335345"/>
              <a:gd name="connsiteX1" fmla="*/ 1240298 w 6968066"/>
              <a:gd name="connsiteY1" fmla="*/ 1765300 h 2335345"/>
              <a:gd name="connsiteX2" fmla="*/ 3665998 w 6968066"/>
              <a:gd name="connsiteY2" fmla="*/ 2260600 h 2335345"/>
              <a:gd name="connsiteX3" fmla="*/ 5990097 w 6968066"/>
              <a:gd name="connsiteY3" fmla="*/ 2286001 h 2335345"/>
              <a:gd name="connsiteX4" fmla="*/ 6967998 w 6968066"/>
              <a:gd name="connsiteY4" fmla="*/ 1803400 h 2335345"/>
              <a:gd name="connsiteX0" fmla="*/ 8398 w 6967998"/>
              <a:gd name="connsiteY0" fmla="*/ 0 h 2260681"/>
              <a:gd name="connsiteX1" fmla="*/ 1240298 w 6967998"/>
              <a:gd name="connsiteY1" fmla="*/ 1765300 h 2260681"/>
              <a:gd name="connsiteX2" fmla="*/ 3665998 w 6967998"/>
              <a:gd name="connsiteY2" fmla="*/ 2260600 h 2260681"/>
              <a:gd name="connsiteX3" fmla="*/ 6967998 w 6967998"/>
              <a:gd name="connsiteY3" fmla="*/ 1803400 h 2260681"/>
              <a:gd name="connsiteX0" fmla="*/ 8398 w 6891798"/>
              <a:gd name="connsiteY0" fmla="*/ 0 h 2401117"/>
              <a:gd name="connsiteX1" fmla="*/ 1240298 w 6891798"/>
              <a:gd name="connsiteY1" fmla="*/ 1765300 h 2401117"/>
              <a:gd name="connsiteX2" fmla="*/ 3665998 w 6891798"/>
              <a:gd name="connsiteY2" fmla="*/ 2260600 h 2401117"/>
              <a:gd name="connsiteX3" fmla="*/ 6891798 w 6891798"/>
              <a:gd name="connsiteY3" fmla="*/ 2362200 h 2401117"/>
              <a:gd name="connsiteX0" fmla="*/ 8398 w 6891798"/>
              <a:gd name="connsiteY0" fmla="*/ 0 h 2444687"/>
              <a:gd name="connsiteX1" fmla="*/ 1240298 w 6891798"/>
              <a:gd name="connsiteY1" fmla="*/ 1765300 h 2444687"/>
              <a:gd name="connsiteX2" fmla="*/ 3665998 w 6891798"/>
              <a:gd name="connsiteY2" fmla="*/ 2260600 h 2444687"/>
              <a:gd name="connsiteX3" fmla="*/ 6891798 w 6891798"/>
              <a:gd name="connsiteY3" fmla="*/ 2413000 h 2444687"/>
              <a:gd name="connsiteX0" fmla="*/ 8398 w 6891798"/>
              <a:gd name="connsiteY0" fmla="*/ 0 h 2413000"/>
              <a:gd name="connsiteX1" fmla="*/ 1240298 w 6891798"/>
              <a:gd name="connsiteY1" fmla="*/ 1765300 h 2413000"/>
              <a:gd name="connsiteX2" fmla="*/ 3665998 w 6891798"/>
              <a:gd name="connsiteY2" fmla="*/ 2260600 h 2413000"/>
              <a:gd name="connsiteX3" fmla="*/ 6891798 w 6891798"/>
              <a:gd name="connsiteY3" fmla="*/ 2413000 h 2413000"/>
              <a:gd name="connsiteX0" fmla="*/ 7967 w 6891367"/>
              <a:gd name="connsiteY0" fmla="*/ 0 h 2413000"/>
              <a:gd name="connsiteX1" fmla="*/ 1239867 w 6891367"/>
              <a:gd name="connsiteY1" fmla="*/ 1765300 h 2413000"/>
              <a:gd name="connsiteX2" fmla="*/ 3398867 w 6891367"/>
              <a:gd name="connsiteY2" fmla="*/ 2120900 h 2413000"/>
              <a:gd name="connsiteX3" fmla="*/ 6891367 w 6891367"/>
              <a:gd name="connsiteY3" fmla="*/ 2413000 h 2413000"/>
              <a:gd name="connsiteX0" fmla="*/ 5739 w 6889139"/>
              <a:gd name="connsiteY0" fmla="*/ 0 h 2413000"/>
              <a:gd name="connsiteX1" fmla="*/ 1237639 w 6889139"/>
              <a:gd name="connsiteY1" fmla="*/ 1765300 h 2413000"/>
              <a:gd name="connsiteX2" fmla="*/ 1402738 w 6889139"/>
              <a:gd name="connsiteY2" fmla="*/ 1638301 h 2413000"/>
              <a:gd name="connsiteX3" fmla="*/ 3396639 w 6889139"/>
              <a:gd name="connsiteY3" fmla="*/ 2120900 h 2413000"/>
              <a:gd name="connsiteX4" fmla="*/ 6889139 w 6889139"/>
              <a:gd name="connsiteY4" fmla="*/ 2413000 h 2413000"/>
              <a:gd name="connsiteX0" fmla="*/ 7966 w 6891366"/>
              <a:gd name="connsiteY0" fmla="*/ 0 h 2413000"/>
              <a:gd name="connsiteX1" fmla="*/ 1239866 w 6891366"/>
              <a:gd name="connsiteY1" fmla="*/ 1765300 h 2413000"/>
              <a:gd name="connsiteX2" fmla="*/ 3398866 w 6891366"/>
              <a:gd name="connsiteY2" fmla="*/ 2120900 h 2413000"/>
              <a:gd name="connsiteX3" fmla="*/ 6891366 w 6891366"/>
              <a:gd name="connsiteY3" fmla="*/ 2413000 h 2413000"/>
              <a:gd name="connsiteX0" fmla="*/ 7113 w 6890513"/>
              <a:gd name="connsiteY0" fmla="*/ 0 h 2413000"/>
              <a:gd name="connsiteX1" fmla="*/ 1340613 w 6890513"/>
              <a:gd name="connsiteY1" fmla="*/ 1511300 h 2413000"/>
              <a:gd name="connsiteX2" fmla="*/ 3398013 w 6890513"/>
              <a:gd name="connsiteY2" fmla="*/ 2120900 h 2413000"/>
              <a:gd name="connsiteX3" fmla="*/ 6890513 w 6890513"/>
              <a:gd name="connsiteY3" fmla="*/ 2413000 h 2413000"/>
              <a:gd name="connsiteX0" fmla="*/ 7719 w 6802219"/>
              <a:gd name="connsiteY0" fmla="*/ 0 h 2463800"/>
              <a:gd name="connsiteX1" fmla="*/ 1252319 w 6802219"/>
              <a:gd name="connsiteY1" fmla="*/ 1562100 h 2463800"/>
              <a:gd name="connsiteX2" fmla="*/ 3309719 w 6802219"/>
              <a:gd name="connsiteY2" fmla="*/ 2171700 h 2463800"/>
              <a:gd name="connsiteX3" fmla="*/ 6802219 w 6802219"/>
              <a:gd name="connsiteY3" fmla="*/ 2463800 h 2463800"/>
              <a:gd name="connsiteX0" fmla="*/ 0 w 6794500"/>
              <a:gd name="connsiteY0" fmla="*/ 0 h 2463800"/>
              <a:gd name="connsiteX1" fmla="*/ 1244600 w 6794500"/>
              <a:gd name="connsiteY1" fmla="*/ 1562100 h 2463800"/>
              <a:gd name="connsiteX2" fmla="*/ 3302000 w 6794500"/>
              <a:gd name="connsiteY2" fmla="*/ 2171700 h 2463800"/>
              <a:gd name="connsiteX3" fmla="*/ 6794500 w 6794500"/>
              <a:gd name="connsiteY3" fmla="*/ 2463800 h 2463800"/>
              <a:gd name="connsiteX0" fmla="*/ 0 w 6794500"/>
              <a:gd name="connsiteY0" fmla="*/ 0 h 2463800"/>
              <a:gd name="connsiteX1" fmla="*/ 1358900 w 6794500"/>
              <a:gd name="connsiteY1" fmla="*/ 1447800 h 2463800"/>
              <a:gd name="connsiteX2" fmla="*/ 3302000 w 6794500"/>
              <a:gd name="connsiteY2" fmla="*/ 2171700 h 2463800"/>
              <a:gd name="connsiteX3" fmla="*/ 6794500 w 6794500"/>
              <a:gd name="connsiteY3" fmla="*/ 2463800 h 2463800"/>
              <a:gd name="connsiteX0" fmla="*/ 0 w 6794500"/>
              <a:gd name="connsiteY0" fmla="*/ 0 h 2463800"/>
              <a:gd name="connsiteX1" fmla="*/ 1358900 w 6794500"/>
              <a:gd name="connsiteY1" fmla="*/ 1447800 h 2463800"/>
              <a:gd name="connsiteX2" fmla="*/ 3302000 w 6794500"/>
              <a:gd name="connsiteY2" fmla="*/ 2070100 h 2463800"/>
              <a:gd name="connsiteX3" fmla="*/ 6794500 w 6794500"/>
              <a:gd name="connsiteY3" fmla="*/ 2463800 h 2463800"/>
              <a:gd name="connsiteX0" fmla="*/ 0 w 6794500"/>
              <a:gd name="connsiteY0" fmla="*/ 0 h 2463800"/>
              <a:gd name="connsiteX1" fmla="*/ 1485900 w 6794500"/>
              <a:gd name="connsiteY1" fmla="*/ 1371600 h 2463800"/>
              <a:gd name="connsiteX2" fmla="*/ 3302000 w 6794500"/>
              <a:gd name="connsiteY2" fmla="*/ 2070100 h 2463800"/>
              <a:gd name="connsiteX3" fmla="*/ 6794500 w 6794500"/>
              <a:gd name="connsiteY3" fmla="*/ 2463800 h 2463800"/>
              <a:gd name="connsiteX0" fmla="*/ 7214 w 6801714"/>
              <a:gd name="connsiteY0" fmla="*/ 62396 h 2526196"/>
              <a:gd name="connsiteX1" fmla="*/ 185012 w 6801714"/>
              <a:gd name="connsiteY1" fmla="*/ 113197 h 2526196"/>
              <a:gd name="connsiteX2" fmla="*/ 1493114 w 6801714"/>
              <a:gd name="connsiteY2" fmla="*/ 1433996 h 2526196"/>
              <a:gd name="connsiteX3" fmla="*/ 3309214 w 6801714"/>
              <a:gd name="connsiteY3" fmla="*/ 2132496 h 2526196"/>
              <a:gd name="connsiteX4" fmla="*/ 6801714 w 6801714"/>
              <a:gd name="connsiteY4" fmla="*/ 2526196 h 2526196"/>
              <a:gd name="connsiteX0" fmla="*/ 0 w 6794500"/>
              <a:gd name="connsiteY0" fmla="*/ 0 h 2463800"/>
              <a:gd name="connsiteX1" fmla="*/ 1485900 w 6794500"/>
              <a:gd name="connsiteY1" fmla="*/ 1371600 h 2463800"/>
              <a:gd name="connsiteX2" fmla="*/ 3302000 w 6794500"/>
              <a:gd name="connsiteY2" fmla="*/ 2070100 h 2463800"/>
              <a:gd name="connsiteX3" fmla="*/ 6794500 w 6794500"/>
              <a:gd name="connsiteY3" fmla="*/ 2463800 h 2463800"/>
              <a:gd name="connsiteX0" fmla="*/ 0 w 6756400"/>
              <a:gd name="connsiteY0" fmla="*/ 0 h 2603500"/>
              <a:gd name="connsiteX1" fmla="*/ 1447800 w 6756400"/>
              <a:gd name="connsiteY1" fmla="*/ 1511300 h 2603500"/>
              <a:gd name="connsiteX2" fmla="*/ 3263900 w 6756400"/>
              <a:gd name="connsiteY2" fmla="*/ 2209800 h 2603500"/>
              <a:gd name="connsiteX3" fmla="*/ 6756400 w 6756400"/>
              <a:gd name="connsiteY3" fmla="*/ 2603500 h 2603500"/>
              <a:gd name="connsiteX0" fmla="*/ 0 w 6756400"/>
              <a:gd name="connsiteY0" fmla="*/ 0 h 2603500"/>
              <a:gd name="connsiteX1" fmla="*/ 1447800 w 6756400"/>
              <a:gd name="connsiteY1" fmla="*/ 1511300 h 2603500"/>
              <a:gd name="connsiteX2" fmla="*/ 3263900 w 6756400"/>
              <a:gd name="connsiteY2" fmla="*/ 2209800 h 2603500"/>
              <a:gd name="connsiteX3" fmla="*/ 6756400 w 6756400"/>
              <a:gd name="connsiteY3" fmla="*/ 2603500 h 2603500"/>
              <a:gd name="connsiteX0" fmla="*/ 0 w 6756400"/>
              <a:gd name="connsiteY0" fmla="*/ 0 h 2603500"/>
              <a:gd name="connsiteX1" fmla="*/ 1447800 w 6756400"/>
              <a:gd name="connsiteY1" fmla="*/ 1511300 h 2603500"/>
              <a:gd name="connsiteX2" fmla="*/ 3263900 w 6756400"/>
              <a:gd name="connsiteY2" fmla="*/ 2209800 h 2603500"/>
              <a:gd name="connsiteX3" fmla="*/ 4051298 w 6756400"/>
              <a:gd name="connsiteY3" fmla="*/ 2501901 h 2603500"/>
              <a:gd name="connsiteX4" fmla="*/ 6756400 w 6756400"/>
              <a:gd name="connsiteY4" fmla="*/ 2603500 h 2603500"/>
              <a:gd name="connsiteX0" fmla="*/ 0 w 6756400"/>
              <a:gd name="connsiteY0" fmla="*/ 0 h 2603500"/>
              <a:gd name="connsiteX1" fmla="*/ 1447800 w 6756400"/>
              <a:gd name="connsiteY1" fmla="*/ 1511300 h 2603500"/>
              <a:gd name="connsiteX2" fmla="*/ 3263900 w 6756400"/>
              <a:gd name="connsiteY2" fmla="*/ 2209800 h 2603500"/>
              <a:gd name="connsiteX3" fmla="*/ 6756400 w 6756400"/>
              <a:gd name="connsiteY3" fmla="*/ 2603500 h 2603500"/>
              <a:gd name="connsiteX0" fmla="*/ 0 w 6756400"/>
              <a:gd name="connsiteY0" fmla="*/ 0 h 2603500"/>
              <a:gd name="connsiteX1" fmla="*/ 1447800 w 6756400"/>
              <a:gd name="connsiteY1" fmla="*/ 1511300 h 2603500"/>
              <a:gd name="connsiteX2" fmla="*/ 4051300 w 6756400"/>
              <a:gd name="connsiteY2" fmla="*/ 2451100 h 2603500"/>
              <a:gd name="connsiteX3" fmla="*/ 6756400 w 6756400"/>
              <a:gd name="connsiteY3" fmla="*/ 2603500 h 2603500"/>
              <a:gd name="connsiteX0" fmla="*/ 0 w 6756400"/>
              <a:gd name="connsiteY0" fmla="*/ 0 h 2603500"/>
              <a:gd name="connsiteX1" fmla="*/ 1447800 w 6756400"/>
              <a:gd name="connsiteY1" fmla="*/ 1511300 h 2603500"/>
              <a:gd name="connsiteX2" fmla="*/ 4051300 w 6756400"/>
              <a:gd name="connsiteY2" fmla="*/ 2451100 h 2603500"/>
              <a:gd name="connsiteX3" fmla="*/ 6756400 w 6756400"/>
              <a:gd name="connsiteY3" fmla="*/ 2603500 h 2603500"/>
              <a:gd name="connsiteX0" fmla="*/ 0 w 6756400"/>
              <a:gd name="connsiteY0" fmla="*/ 0 h 2603500"/>
              <a:gd name="connsiteX1" fmla="*/ 1778000 w 6756400"/>
              <a:gd name="connsiteY1" fmla="*/ 1562100 h 2603500"/>
              <a:gd name="connsiteX2" fmla="*/ 4051300 w 6756400"/>
              <a:gd name="connsiteY2" fmla="*/ 2451100 h 2603500"/>
              <a:gd name="connsiteX3" fmla="*/ 6756400 w 6756400"/>
              <a:gd name="connsiteY3" fmla="*/ 2603500 h 2603500"/>
              <a:gd name="connsiteX0" fmla="*/ 0 w 6451600"/>
              <a:gd name="connsiteY0" fmla="*/ 0 h 2476500"/>
              <a:gd name="connsiteX1" fmla="*/ 1473200 w 6451600"/>
              <a:gd name="connsiteY1" fmla="*/ 1435100 h 2476500"/>
              <a:gd name="connsiteX2" fmla="*/ 3746500 w 6451600"/>
              <a:gd name="connsiteY2" fmla="*/ 2324100 h 2476500"/>
              <a:gd name="connsiteX3" fmla="*/ 6451600 w 6451600"/>
              <a:gd name="connsiteY3" fmla="*/ 2476500 h 2476500"/>
              <a:gd name="connsiteX0" fmla="*/ 0 w 6451600"/>
              <a:gd name="connsiteY0" fmla="*/ 0 h 2476500"/>
              <a:gd name="connsiteX1" fmla="*/ 1473200 w 6451600"/>
              <a:gd name="connsiteY1" fmla="*/ 1435100 h 2476500"/>
              <a:gd name="connsiteX2" fmla="*/ 3746500 w 6451600"/>
              <a:gd name="connsiteY2" fmla="*/ 2324100 h 2476500"/>
              <a:gd name="connsiteX3" fmla="*/ 6451600 w 6451600"/>
              <a:gd name="connsiteY3" fmla="*/ 2476500 h 2476500"/>
              <a:gd name="connsiteX0" fmla="*/ 0 w 6108700"/>
              <a:gd name="connsiteY0" fmla="*/ 0 h 2350976"/>
              <a:gd name="connsiteX1" fmla="*/ 1473200 w 6108700"/>
              <a:gd name="connsiteY1" fmla="*/ 1435100 h 2350976"/>
              <a:gd name="connsiteX2" fmla="*/ 3746500 w 6108700"/>
              <a:gd name="connsiteY2" fmla="*/ 2324100 h 2350976"/>
              <a:gd name="connsiteX3" fmla="*/ 6108700 w 6108700"/>
              <a:gd name="connsiteY3" fmla="*/ 419100 h 2350976"/>
              <a:gd name="connsiteX0" fmla="*/ 0 w 6108700"/>
              <a:gd name="connsiteY0" fmla="*/ 0 h 2350976"/>
              <a:gd name="connsiteX1" fmla="*/ 1473200 w 6108700"/>
              <a:gd name="connsiteY1" fmla="*/ 1435100 h 2350976"/>
              <a:gd name="connsiteX2" fmla="*/ 3746500 w 6108700"/>
              <a:gd name="connsiteY2" fmla="*/ 2324100 h 2350976"/>
              <a:gd name="connsiteX3" fmla="*/ 6108700 w 6108700"/>
              <a:gd name="connsiteY3" fmla="*/ 419100 h 2350976"/>
              <a:gd name="connsiteX0" fmla="*/ 0 w 5981700"/>
              <a:gd name="connsiteY0" fmla="*/ 2070100 h 2151840"/>
              <a:gd name="connsiteX1" fmla="*/ 1346200 w 5981700"/>
              <a:gd name="connsiteY1" fmla="*/ 1016000 h 2151840"/>
              <a:gd name="connsiteX2" fmla="*/ 3619500 w 5981700"/>
              <a:gd name="connsiteY2" fmla="*/ 1905000 h 2151840"/>
              <a:gd name="connsiteX3" fmla="*/ 5981700 w 5981700"/>
              <a:gd name="connsiteY3" fmla="*/ 0 h 2151840"/>
              <a:gd name="connsiteX0" fmla="*/ 0 w 5981700"/>
              <a:gd name="connsiteY0" fmla="*/ 2070100 h 2070100"/>
              <a:gd name="connsiteX1" fmla="*/ 1346200 w 5981700"/>
              <a:gd name="connsiteY1" fmla="*/ 1016000 h 2070100"/>
              <a:gd name="connsiteX2" fmla="*/ 3619500 w 5981700"/>
              <a:gd name="connsiteY2" fmla="*/ 1905000 h 2070100"/>
              <a:gd name="connsiteX3" fmla="*/ 5981700 w 5981700"/>
              <a:gd name="connsiteY3" fmla="*/ 0 h 2070100"/>
              <a:gd name="connsiteX0" fmla="*/ 0 w 5981700"/>
              <a:gd name="connsiteY0" fmla="*/ 2070100 h 2287937"/>
              <a:gd name="connsiteX1" fmla="*/ 1752600 w 5981700"/>
              <a:gd name="connsiteY1" fmla="*/ 2286000 h 2287937"/>
              <a:gd name="connsiteX2" fmla="*/ 3619500 w 5981700"/>
              <a:gd name="connsiteY2" fmla="*/ 1905000 h 2287937"/>
              <a:gd name="connsiteX3" fmla="*/ 5981700 w 5981700"/>
              <a:gd name="connsiteY3" fmla="*/ 0 h 2287937"/>
              <a:gd name="connsiteX0" fmla="*/ 0 w 6502400"/>
              <a:gd name="connsiteY0" fmla="*/ 2400300 h 2400300"/>
              <a:gd name="connsiteX1" fmla="*/ 2273300 w 6502400"/>
              <a:gd name="connsiteY1" fmla="*/ 2286000 h 2400300"/>
              <a:gd name="connsiteX2" fmla="*/ 4140200 w 6502400"/>
              <a:gd name="connsiteY2" fmla="*/ 1905000 h 2400300"/>
              <a:gd name="connsiteX3" fmla="*/ 6502400 w 6502400"/>
              <a:gd name="connsiteY3" fmla="*/ 0 h 2400300"/>
              <a:gd name="connsiteX0" fmla="*/ 0 w 6502400"/>
              <a:gd name="connsiteY0" fmla="*/ 2400300 h 2400300"/>
              <a:gd name="connsiteX1" fmla="*/ 2273300 w 6502400"/>
              <a:gd name="connsiteY1" fmla="*/ 2336800 h 2400300"/>
              <a:gd name="connsiteX2" fmla="*/ 4140200 w 6502400"/>
              <a:gd name="connsiteY2" fmla="*/ 1905000 h 2400300"/>
              <a:gd name="connsiteX3" fmla="*/ 6502400 w 6502400"/>
              <a:gd name="connsiteY3" fmla="*/ 0 h 2400300"/>
              <a:gd name="connsiteX0" fmla="*/ 0 w 5969000"/>
              <a:gd name="connsiteY0" fmla="*/ 2311400 h 2311400"/>
              <a:gd name="connsiteX1" fmla="*/ 2273300 w 5969000"/>
              <a:gd name="connsiteY1" fmla="*/ 2247900 h 2311400"/>
              <a:gd name="connsiteX2" fmla="*/ 4140200 w 5969000"/>
              <a:gd name="connsiteY2" fmla="*/ 1816100 h 2311400"/>
              <a:gd name="connsiteX3" fmla="*/ 5969000 w 5969000"/>
              <a:gd name="connsiteY3" fmla="*/ 0 h 2311400"/>
              <a:gd name="connsiteX0" fmla="*/ 0 w 5321300"/>
              <a:gd name="connsiteY0" fmla="*/ 2120900 h 2120900"/>
              <a:gd name="connsiteX1" fmla="*/ 2273300 w 5321300"/>
              <a:gd name="connsiteY1" fmla="*/ 2057400 h 2120900"/>
              <a:gd name="connsiteX2" fmla="*/ 4140200 w 5321300"/>
              <a:gd name="connsiteY2" fmla="*/ 1625600 h 2120900"/>
              <a:gd name="connsiteX3" fmla="*/ 5321300 w 5321300"/>
              <a:gd name="connsiteY3" fmla="*/ 0 h 2120900"/>
              <a:gd name="connsiteX0" fmla="*/ 0 w 5321300"/>
              <a:gd name="connsiteY0" fmla="*/ 2120900 h 2120900"/>
              <a:gd name="connsiteX1" fmla="*/ 2273300 w 5321300"/>
              <a:gd name="connsiteY1" fmla="*/ 2057400 h 2120900"/>
              <a:gd name="connsiteX2" fmla="*/ 4140200 w 5321300"/>
              <a:gd name="connsiteY2" fmla="*/ 1625600 h 2120900"/>
              <a:gd name="connsiteX3" fmla="*/ 5321300 w 5321300"/>
              <a:gd name="connsiteY3" fmla="*/ 0 h 2120900"/>
              <a:gd name="connsiteX0" fmla="*/ 0 w 5321300"/>
              <a:gd name="connsiteY0" fmla="*/ 2120900 h 2120900"/>
              <a:gd name="connsiteX1" fmla="*/ 2273300 w 5321300"/>
              <a:gd name="connsiteY1" fmla="*/ 2057400 h 2120900"/>
              <a:gd name="connsiteX2" fmla="*/ 4191000 w 5321300"/>
              <a:gd name="connsiteY2" fmla="*/ 1536700 h 2120900"/>
              <a:gd name="connsiteX3" fmla="*/ 5321300 w 5321300"/>
              <a:gd name="connsiteY3" fmla="*/ 0 h 2120900"/>
              <a:gd name="connsiteX0" fmla="*/ 0 w 5321300"/>
              <a:gd name="connsiteY0" fmla="*/ 2120900 h 2120900"/>
              <a:gd name="connsiteX1" fmla="*/ 2489200 w 5321300"/>
              <a:gd name="connsiteY1" fmla="*/ 2006600 h 2120900"/>
              <a:gd name="connsiteX2" fmla="*/ 4191000 w 5321300"/>
              <a:gd name="connsiteY2" fmla="*/ 1536700 h 2120900"/>
              <a:gd name="connsiteX3" fmla="*/ 5321300 w 5321300"/>
              <a:gd name="connsiteY3" fmla="*/ 0 h 2120900"/>
              <a:gd name="connsiteX0" fmla="*/ 0 w 4876800"/>
              <a:gd name="connsiteY0" fmla="*/ 2057400 h 2057400"/>
              <a:gd name="connsiteX1" fmla="*/ 2489200 w 4876800"/>
              <a:gd name="connsiteY1" fmla="*/ 1943100 h 2057400"/>
              <a:gd name="connsiteX2" fmla="*/ 4191000 w 4876800"/>
              <a:gd name="connsiteY2" fmla="*/ 1473200 h 2057400"/>
              <a:gd name="connsiteX3" fmla="*/ 4876800 w 4876800"/>
              <a:gd name="connsiteY3" fmla="*/ 0 h 2057400"/>
              <a:gd name="connsiteX0" fmla="*/ 0 w 4876800"/>
              <a:gd name="connsiteY0" fmla="*/ 2057400 h 2057400"/>
              <a:gd name="connsiteX1" fmla="*/ 2489200 w 4876800"/>
              <a:gd name="connsiteY1" fmla="*/ 1943100 h 2057400"/>
              <a:gd name="connsiteX2" fmla="*/ 3860800 w 4876800"/>
              <a:gd name="connsiteY2" fmla="*/ 1320800 h 2057400"/>
              <a:gd name="connsiteX3" fmla="*/ 4876800 w 4876800"/>
              <a:gd name="connsiteY3" fmla="*/ 0 h 2057400"/>
              <a:gd name="connsiteX0" fmla="*/ 0 w 4876800"/>
              <a:gd name="connsiteY0" fmla="*/ 2057400 h 2057400"/>
              <a:gd name="connsiteX1" fmla="*/ 2489200 w 4876800"/>
              <a:gd name="connsiteY1" fmla="*/ 1943100 h 2057400"/>
              <a:gd name="connsiteX2" fmla="*/ 3860800 w 4876800"/>
              <a:gd name="connsiteY2" fmla="*/ 1320800 h 2057400"/>
              <a:gd name="connsiteX3" fmla="*/ 4876800 w 4876800"/>
              <a:gd name="connsiteY3" fmla="*/ 0 h 2057400"/>
              <a:gd name="connsiteX0" fmla="*/ 0 w 4876800"/>
              <a:gd name="connsiteY0" fmla="*/ 2057400 h 2057400"/>
              <a:gd name="connsiteX1" fmla="*/ 2489200 w 4876800"/>
              <a:gd name="connsiteY1" fmla="*/ 1943100 h 2057400"/>
              <a:gd name="connsiteX2" fmla="*/ 3911600 w 4876800"/>
              <a:gd name="connsiteY2" fmla="*/ 1384300 h 2057400"/>
              <a:gd name="connsiteX3" fmla="*/ 4876800 w 4876800"/>
              <a:gd name="connsiteY3" fmla="*/ 0 h 2057400"/>
              <a:gd name="connsiteX0" fmla="*/ 0 w 4876800"/>
              <a:gd name="connsiteY0" fmla="*/ 2057400 h 2057400"/>
              <a:gd name="connsiteX1" fmla="*/ 2527300 w 4876800"/>
              <a:gd name="connsiteY1" fmla="*/ 1854200 h 2057400"/>
              <a:gd name="connsiteX2" fmla="*/ 3911600 w 4876800"/>
              <a:gd name="connsiteY2" fmla="*/ 1384300 h 2057400"/>
              <a:gd name="connsiteX3" fmla="*/ 4876800 w 4876800"/>
              <a:gd name="connsiteY3" fmla="*/ 0 h 2057400"/>
              <a:gd name="connsiteX0" fmla="*/ 0 w 4241800"/>
              <a:gd name="connsiteY0" fmla="*/ 2006600 h 2006600"/>
              <a:gd name="connsiteX1" fmla="*/ 1892300 w 4241800"/>
              <a:gd name="connsiteY1" fmla="*/ 1854200 h 2006600"/>
              <a:gd name="connsiteX2" fmla="*/ 3276600 w 4241800"/>
              <a:gd name="connsiteY2" fmla="*/ 1384300 h 2006600"/>
              <a:gd name="connsiteX3" fmla="*/ 4241800 w 4241800"/>
              <a:gd name="connsiteY3" fmla="*/ 0 h 2006600"/>
              <a:gd name="connsiteX0" fmla="*/ 0 w 4241800"/>
              <a:gd name="connsiteY0" fmla="*/ 2006600 h 2006600"/>
              <a:gd name="connsiteX1" fmla="*/ 1803400 w 4241800"/>
              <a:gd name="connsiteY1" fmla="*/ 1663700 h 2006600"/>
              <a:gd name="connsiteX2" fmla="*/ 3276600 w 4241800"/>
              <a:gd name="connsiteY2" fmla="*/ 1384300 h 2006600"/>
              <a:gd name="connsiteX3" fmla="*/ 4241800 w 4241800"/>
              <a:gd name="connsiteY3" fmla="*/ 0 h 2006600"/>
              <a:gd name="connsiteX0" fmla="*/ 0 w 4241800"/>
              <a:gd name="connsiteY0" fmla="*/ 2006600 h 2006600"/>
              <a:gd name="connsiteX1" fmla="*/ 1803400 w 4241800"/>
              <a:gd name="connsiteY1" fmla="*/ 1663700 h 2006600"/>
              <a:gd name="connsiteX2" fmla="*/ 3213100 w 4241800"/>
              <a:gd name="connsiteY2" fmla="*/ 1041400 h 2006600"/>
              <a:gd name="connsiteX3" fmla="*/ 4241800 w 4241800"/>
              <a:gd name="connsiteY3" fmla="*/ 0 h 2006600"/>
              <a:gd name="connsiteX0" fmla="*/ 0 w 4165600"/>
              <a:gd name="connsiteY0" fmla="*/ 2146300 h 2146300"/>
              <a:gd name="connsiteX1" fmla="*/ 1803400 w 4165600"/>
              <a:gd name="connsiteY1" fmla="*/ 1803400 h 2146300"/>
              <a:gd name="connsiteX2" fmla="*/ 3213100 w 4165600"/>
              <a:gd name="connsiteY2" fmla="*/ 1181100 h 2146300"/>
              <a:gd name="connsiteX3" fmla="*/ 4165600 w 4165600"/>
              <a:gd name="connsiteY3" fmla="*/ 0 h 2146300"/>
              <a:gd name="connsiteX0" fmla="*/ 0 w 3937000"/>
              <a:gd name="connsiteY0" fmla="*/ 2286000 h 2286000"/>
              <a:gd name="connsiteX1" fmla="*/ 1803400 w 3937000"/>
              <a:gd name="connsiteY1" fmla="*/ 1943100 h 2286000"/>
              <a:gd name="connsiteX2" fmla="*/ 3213100 w 3937000"/>
              <a:gd name="connsiteY2" fmla="*/ 1320800 h 2286000"/>
              <a:gd name="connsiteX3" fmla="*/ 3937000 w 3937000"/>
              <a:gd name="connsiteY3" fmla="*/ 0 h 2286000"/>
              <a:gd name="connsiteX0" fmla="*/ 0 w 3937000"/>
              <a:gd name="connsiteY0" fmla="*/ 2286000 h 2286000"/>
              <a:gd name="connsiteX1" fmla="*/ 1803400 w 3937000"/>
              <a:gd name="connsiteY1" fmla="*/ 1943100 h 2286000"/>
              <a:gd name="connsiteX2" fmla="*/ 2921000 w 3937000"/>
              <a:gd name="connsiteY2" fmla="*/ 1384300 h 2286000"/>
              <a:gd name="connsiteX3" fmla="*/ 3937000 w 3937000"/>
              <a:gd name="connsiteY3" fmla="*/ 0 h 2286000"/>
              <a:gd name="connsiteX0" fmla="*/ 0 w 3937000"/>
              <a:gd name="connsiteY0" fmla="*/ 2286000 h 2286000"/>
              <a:gd name="connsiteX1" fmla="*/ 1651000 w 3937000"/>
              <a:gd name="connsiteY1" fmla="*/ 1981200 h 2286000"/>
              <a:gd name="connsiteX2" fmla="*/ 2921000 w 3937000"/>
              <a:gd name="connsiteY2" fmla="*/ 1384300 h 2286000"/>
              <a:gd name="connsiteX3" fmla="*/ 3937000 w 3937000"/>
              <a:gd name="connsiteY3" fmla="*/ 0 h 2286000"/>
              <a:gd name="connsiteX0" fmla="*/ 0 w 3937000"/>
              <a:gd name="connsiteY0" fmla="*/ 2286000 h 2286000"/>
              <a:gd name="connsiteX1" fmla="*/ 1663700 w 3937000"/>
              <a:gd name="connsiteY1" fmla="*/ 2108200 h 2286000"/>
              <a:gd name="connsiteX2" fmla="*/ 2921000 w 3937000"/>
              <a:gd name="connsiteY2" fmla="*/ 1384300 h 2286000"/>
              <a:gd name="connsiteX3" fmla="*/ 3937000 w 3937000"/>
              <a:gd name="connsiteY3" fmla="*/ 0 h 2286000"/>
              <a:gd name="connsiteX0" fmla="*/ 0 w 3937000"/>
              <a:gd name="connsiteY0" fmla="*/ 2286000 h 2286000"/>
              <a:gd name="connsiteX1" fmla="*/ 1663700 w 3937000"/>
              <a:gd name="connsiteY1" fmla="*/ 2108200 h 2286000"/>
              <a:gd name="connsiteX2" fmla="*/ 2971800 w 3937000"/>
              <a:gd name="connsiteY2" fmla="*/ 1422400 h 2286000"/>
              <a:gd name="connsiteX3" fmla="*/ 3937000 w 3937000"/>
              <a:gd name="connsiteY3" fmla="*/ 0 h 2286000"/>
              <a:gd name="connsiteX0" fmla="*/ 0 w 3848100"/>
              <a:gd name="connsiteY0" fmla="*/ 2311400 h 2311400"/>
              <a:gd name="connsiteX1" fmla="*/ 1663700 w 3848100"/>
              <a:gd name="connsiteY1" fmla="*/ 2133600 h 2311400"/>
              <a:gd name="connsiteX2" fmla="*/ 2971800 w 3848100"/>
              <a:gd name="connsiteY2" fmla="*/ 1447800 h 2311400"/>
              <a:gd name="connsiteX3" fmla="*/ 3848100 w 3848100"/>
              <a:gd name="connsiteY3" fmla="*/ 0 h 2311400"/>
              <a:gd name="connsiteX0" fmla="*/ 0 w 3848100"/>
              <a:gd name="connsiteY0" fmla="*/ 2311400 h 2311400"/>
              <a:gd name="connsiteX1" fmla="*/ 1663700 w 3848100"/>
              <a:gd name="connsiteY1" fmla="*/ 2133600 h 2311400"/>
              <a:gd name="connsiteX2" fmla="*/ 2971800 w 3848100"/>
              <a:gd name="connsiteY2" fmla="*/ 1447800 h 2311400"/>
              <a:gd name="connsiteX3" fmla="*/ 3848100 w 3848100"/>
              <a:gd name="connsiteY3" fmla="*/ 0 h 2311400"/>
              <a:gd name="connsiteX0" fmla="*/ 0 w 4216400"/>
              <a:gd name="connsiteY0" fmla="*/ 2311400 h 2311400"/>
              <a:gd name="connsiteX1" fmla="*/ 2032000 w 4216400"/>
              <a:gd name="connsiteY1" fmla="*/ 2133600 h 2311400"/>
              <a:gd name="connsiteX2" fmla="*/ 3340100 w 4216400"/>
              <a:gd name="connsiteY2" fmla="*/ 1447800 h 2311400"/>
              <a:gd name="connsiteX3" fmla="*/ 4216400 w 4216400"/>
              <a:gd name="connsiteY3" fmla="*/ 0 h 2311400"/>
              <a:gd name="connsiteX0" fmla="*/ 0 w 4216400"/>
              <a:gd name="connsiteY0" fmla="*/ 2311400 h 2311400"/>
              <a:gd name="connsiteX1" fmla="*/ 2032000 w 4216400"/>
              <a:gd name="connsiteY1" fmla="*/ 2133600 h 2311400"/>
              <a:gd name="connsiteX2" fmla="*/ 3200400 w 4216400"/>
              <a:gd name="connsiteY2" fmla="*/ 1384300 h 2311400"/>
              <a:gd name="connsiteX3" fmla="*/ 4216400 w 4216400"/>
              <a:gd name="connsiteY3" fmla="*/ 0 h 2311400"/>
              <a:gd name="connsiteX0" fmla="*/ 0 w 4216400"/>
              <a:gd name="connsiteY0" fmla="*/ 2311400 h 2311400"/>
              <a:gd name="connsiteX1" fmla="*/ 1790700 w 4216400"/>
              <a:gd name="connsiteY1" fmla="*/ 2133600 h 2311400"/>
              <a:gd name="connsiteX2" fmla="*/ 3200400 w 4216400"/>
              <a:gd name="connsiteY2" fmla="*/ 1384300 h 2311400"/>
              <a:gd name="connsiteX3" fmla="*/ 4216400 w 4216400"/>
              <a:gd name="connsiteY3" fmla="*/ 0 h 2311400"/>
              <a:gd name="connsiteX0" fmla="*/ 0 w 4216400"/>
              <a:gd name="connsiteY0" fmla="*/ 2311400 h 2311400"/>
              <a:gd name="connsiteX1" fmla="*/ 1790700 w 4216400"/>
              <a:gd name="connsiteY1" fmla="*/ 2133600 h 2311400"/>
              <a:gd name="connsiteX2" fmla="*/ 3136900 w 4216400"/>
              <a:gd name="connsiteY2" fmla="*/ 1282700 h 2311400"/>
              <a:gd name="connsiteX3" fmla="*/ 4216400 w 4216400"/>
              <a:gd name="connsiteY3" fmla="*/ 0 h 2311400"/>
              <a:gd name="connsiteX0" fmla="*/ 0 w 4216400"/>
              <a:gd name="connsiteY0" fmla="*/ 2311400 h 2311400"/>
              <a:gd name="connsiteX1" fmla="*/ 1790700 w 4216400"/>
              <a:gd name="connsiteY1" fmla="*/ 2133600 h 2311400"/>
              <a:gd name="connsiteX2" fmla="*/ 3136900 w 4216400"/>
              <a:gd name="connsiteY2" fmla="*/ 1282700 h 2311400"/>
              <a:gd name="connsiteX3" fmla="*/ 4216400 w 4216400"/>
              <a:gd name="connsiteY3" fmla="*/ 0 h 2311400"/>
              <a:gd name="connsiteX0" fmla="*/ 0 w 4216400"/>
              <a:gd name="connsiteY0" fmla="*/ 2311400 h 2311400"/>
              <a:gd name="connsiteX1" fmla="*/ 1790700 w 4216400"/>
              <a:gd name="connsiteY1" fmla="*/ 2133600 h 2311400"/>
              <a:gd name="connsiteX2" fmla="*/ 3200400 w 4216400"/>
              <a:gd name="connsiteY2" fmla="*/ 1333500 h 2311400"/>
              <a:gd name="connsiteX3" fmla="*/ 4216400 w 4216400"/>
              <a:gd name="connsiteY3" fmla="*/ 0 h 2311400"/>
              <a:gd name="connsiteX0" fmla="*/ 0 w 4216400"/>
              <a:gd name="connsiteY0" fmla="*/ 2311400 h 2311400"/>
              <a:gd name="connsiteX1" fmla="*/ 1790700 w 4216400"/>
              <a:gd name="connsiteY1" fmla="*/ 2044700 h 2311400"/>
              <a:gd name="connsiteX2" fmla="*/ 3200400 w 4216400"/>
              <a:gd name="connsiteY2" fmla="*/ 1333500 h 2311400"/>
              <a:gd name="connsiteX3" fmla="*/ 4216400 w 4216400"/>
              <a:gd name="connsiteY3" fmla="*/ 0 h 2311400"/>
              <a:gd name="connsiteX0" fmla="*/ 0 w 4216400"/>
              <a:gd name="connsiteY0" fmla="*/ 2311400 h 2311400"/>
              <a:gd name="connsiteX1" fmla="*/ 1790700 w 4216400"/>
              <a:gd name="connsiteY1" fmla="*/ 2044700 h 2311400"/>
              <a:gd name="connsiteX2" fmla="*/ 3098800 w 4216400"/>
              <a:gd name="connsiteY2" fmla="*/ 1219200 h 2311400"/>
              <a:gd name="connsiteX3" fmla="*/ 4216400 w 4216400"/>
              <a:gd name="connsiteY3" fmla="*/ 0 h 2311400"/>
              <a:gd name="connsiteX0" fmla="*/ 0 w 4216400"/>
              <a:gd name="connsiteY0" fmla="*/ 2311400 h 2311400"/>
              <a:gd name="connsiteX1" fmla="*/ 1790700 w 4216400"/>
              <a:gd name="connsiteY1" fmla="*/ 1955800 h 2311400"/>
              <a:gd name="connsiteX2" fmla="*/ 3098800 w 4216400"/>
              <a:gd name="connsiteY2" fmla="*/ 1219200 h 2311400"/>
              <a:gd name="connsiteX3" fmla="*/ 4216400 w 4216400"/>
              <a:gd name="connsiteY3" fmla="*/ 0 h 2311400"/>
              <a:gd name="connsiteX0" fmla="*/ 0 w 4216400"/>
              <a:gd name="connsiteY0" fmla="*/ 2311400 h 2311400"/>
              <a:gd name="connsiteX1" fmla="*/ 1790700 w 4216400"/>
              <a:gd name="connsiteY1" fmla="*/ 1955800 h 2311400"/>
              <a:gd name="connsiteX2" fmla="*/ 3035300 w 4216400"/>
              <a:gd name="connsiteY2" fmla="*/ 1155700 h 2311400"/>
              <a:gd name="connsiteX3" fmla="*/ 4216400 w 4216400"/>
              <a:gd name="connsiteY3" fmla="*/ 0 h 2311400"/>
              <a:gd name="connsiteX0" fmla="*/ 0 w 4216400"/>
              <a:gd name="connsiteY0" fmla="*/ 2311400 h 2311400"/>
              <a:gd name="connsiteX1" fmla="*/ 1790700 w 4216400"/>
              <a:gd name="connsiteY1" fmla="*/ 1955800 h 2311400"/>
              <a:gd name="connsiteX2" fmla="*/ 3035300 w 4216400"/>
              <a:gd name="connsiteY2" fmla="*/ 1155700 h 2311400"/>
              <a:gd name="connsiteX3" fmla="*/ 4216400 w 4216400"/>
              <a:gd name="connsiteY3" fmla="*/ 0 h 2311400"/>
              <a:gd name="connsiteX0" fmla="*/ 0 w 4216400"/>
              <a:gd name="connsiteY0" fmla="*/ 2311400 h 2311400"/>
              <a:gd name="connsiteX1" fmla="*/ 1790700 w 4216400"/>
              <a:gd name="connsiteY1" fmla="*/ 1955800 h 2311400"/>
              <a:gd name="connsiteX2" fmla="*/ 3073400 w 4216400"/>
              <a:gd name="connsiteY2" fmla="*/ 1206500 h 2311400"/>
              <a:gd name="connsiteX3" fmla="*/ 4216400 w 4216400"/>
              <a:gd name="connsiteY3" fmla="*/ 0 h 2311400"/>
            </a:gdLst>
            <a:ahLst/>
            <a:cxnLst>
              <a:cxn ang="0">
                <a:pos x="connsiteX0" y="connsiteY0"/>
              </a:cxn>
              <a:cxn ang="0">
                <a:pos x="connsiteX1" y="connsiteY1"/>
              </a:cxn>
              <a:cxn ang="0">
                <a:pos x="connsiteX2" y="connsiteY2"/>
              </a:cxn>
              <a:cxn ang="0">
                <a:pos x="connsiteX3" y="connsiteY3"/>
              </a:cxn>
            </a:cxnLst>
            <a:rect l="l" t="t" r="r" b="b"/>
            <a:pathLst>
              <a:path w="4216400" h="2311400">
                <a:moveTo>
                  <a:pt x="0" y="2311400"/>
                </a:moveTo>
                <a:cubicBezTo>
                  <a:pt x="715962" y="2279650"/>
                  <a:pt x="1278467" y="2139950"/>
                  <a:pt x="1790700" y="1955800"/>
                </a:cubicBezTo>
                <a:cubicBezTo>
                  <a:pt x="2302933" y="1771650"/>
                  <a:pt x="2669117" y="1532467"/>
                  <a:pt x="3073400" y="1206500"/>
                </a:cubicBezTo>
                <a:cubicBezTo>
                  <a:pt x="3477683" y="880533"/>
                  <a:pt x="3590396" y="718079"/>
                  <a:pt x="4216400" y="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23" name="図形グループ 22"/>
          <p:cNvGrpSpPr/>
          <p:nvPr/>
        </p:nvGrpSpPr>
        <p:grpSpPr>
          <a:xfrm>
            <a:off x="6588224" y="937965"/>
            <a:ext cx="2146300" cy="2058987"/>
            <a:chOff x="6170116" y="764704"/>
            <a:chExt cx="2146300" cy="2058987"/>
          </a:xfrm>
        </p:grpSpPr>
        <p:pic>
          <p:nvPicPr>
            <p:cNvPr id="11278" name="Picture 14" descr="global-warmi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556" b="99167" l="9718" r="89969"/>
                      </a14:imgEffect>
                    </a14:imgLayer>
                  </a14:imgProps>
                </a:ext>
                <a:ext uri="{28A0092B-C50C-407E-A947-70E740481C1C}">
                  <a14:useLocalDpi xmlns:a14="http://schemas.microsoft.com/office/drawing/2010/main" val="0"/>
                </a:ext>
              </a:extLst>
            </a:blip>
            <a:srcRect/>
            <a:stretch>
              <a:fillRect/>
            </a:stretch>
          </p:blipFill>
          <p:spPr bwMode="auto">
            <a:xfrm>
              <a:off x="6386140" y="764704"/>
              <a:ext cx="1824037" cy="2058987"/>
            </a:xfrm>
            <a:prstGeom prst="rect">
              <a:avLst/>
            </a:prstGeom>
            <a:noFill/>
            <a:extLst>
              <a:ext uri="{909E8E84-426E-40dd-AFC4-6F175D3DCCD1}">
                <a14:hiddenFill xmlns:a14="http://schemas.microsoft.com/office/drawing/2010/main">
                  <a:solidFill>
                    <a:srgbClr val="FFFFFF"/>
                  </a:solidFill>
                </a14:hiddenFill>
              </a:ext>
            </a:extLst>
          </p:spPr>
        </p:pic>
        <p:sp>
          <p:nvSpPr>
            <p:cNvPr id="18" name="フリーフォーム 17"/>
            <p:cNvSpPr/>
            <p:nvPr/>
          </p:nvSpPr>
          <p:spPr>
            <a:xfrm>
              <a:off x="6170116" y="1412776"/>
              <a:ext cx="2146300" cy="1155700"/>
            </a:xfrm>
            <a:custGeom>
              <a:avLst/>
              <a:gdLst>
                <a:gd name="connsiteX0" fmla="*/ 0 w 2552700"/>
                <a:gd name="connsiteY0" fmla="*/ 1371600 h 1371600"/>
                <a:gd name="connsiteX1" fmla="*/ 762000 w 2552700"/>
                <a:gd name="connsiteY1" fmla="*/ 406400 h 1371600"/>
                <a:gd name="connsiteX2" fmla="*/ 1638300 w 2552700"/>
                <a:gd name="connsiteY2" fmla="*/ 1092200 h 1371600"/>
                <a:gd name="connsiteX3" fmla="*/ 2552700 w 2552700"/>
                <a:gd name="connsiteY3" fmla="*/ 0 h 1371600"/>
                <a:gd name="connsiteX0" fmla="*/ 0 w 2552700"/>
                <a:gd name="connsiteY0" fmla="*/ 1371600 h 1371600"/>
                <a:gd name="connsiteX1" fmla="*/ 1270000 w 2552700"/>
                <a:gd name="connsiteY1" fmla="*/ 457200 h 1371600"/>
                <a:gd name="connsiteX2" fmla="*/ 1638300 w 2552700"/>
                <a:gd name="connsiteY2" fmla="*/ 1092200 h 1371600"/>
                <a:gd name="connsiteX3" fmla="*/ 2552700 w 2552700"/>
                <a:gd name="connsiteY3" fmla="*/ 0 h 1371600"/>
                <a:gd name="connsiteX0" fmla="*/ 0 w 2552700"/>
                <a:gd name="connsiteY0" fmla="*/ 1371600 h 1371600"/>
                <a:gd name="connsiteX1" fmla="*/ 1270000 w 2552700"/>
                <a:gd name="connsiteY1" fmla="*/ 457200 h 1371600"/>
                <a:gd name="connsiteX2" fmla="*/ 1701800 w 2552700"/>
                <a:gd name="connsiteY2" fmla="*/ 749300 h 1371600"/>
                <a:gd name="connsiteX3" fmla="*/ 2552700 w 2552700"/>
                <a:gd name="connsiteY3" fmla="*/ 0 h 1371600"/>
                <a:gd name="connsiteX0" fmla="*/ 0 w 2146300"/>
                <a:gd name="connsiteY0" fmla="*/ 1155700 h 1155700"/>
                <a:gd name="connsiteX1" fmla="*/ 863600 w 2146300"/>
                <a:gd name="connsiteY1" fmla="*/ 457200 h 1155700"/>
                <a:gd name="connsiteX2" fmla="*/ 1295400 w 2146300"/>
                <a:gd name="connsiteY2" fmla="*/ 749300 h 1155700"/>
                <a:gd name="connsiteX3" fmla="*/ 2146300 w 2146300"/>
                <a:gd name="connsiteY3" fmla="*/ 0 h 1155700"/>
                <a:gd name="connsiteX0" fmla="*/ 0 w 2146300"/>
                <a:gd name="connsiteY0" fmla="*/ 1155700 h 1155700"/>
                <a:gd name="connsiteX1" fmla="*/ 863600 w 2146300"/>
                <a:gd name="connsiteY1" fmla="*/ 457200 h 1155700"/>
                <a:gd name="connsiteX2" fmla="*/ 1295400 w 2146300"/>
                <a:gd name="connsiteY2" fmla="*/ 749300 h 1155700"/>
                <a:gd name="connsiteX3" fmla="*/ 2146300 w 2146300"/>
                <a:gd name="connsiteY3" fmla="*/ 0 h 1155700"/>
                <a:gd name="connsiteX0" fmla="*/ 0 w 2146300"/>
                <a:gd name="connsiteY0" fmla="*/ 1155700 h 1155700"/>
                <a:gd name="connsiteX1" fmla="*/ 863600 w 2146300"/>
                <a:gd name="connsiteY1" fmla="*/ 457200 h 1155700"/>
                <a:gd name="connsiteX2" fmla="*/ 1295400 w 2146300"/>
                <a:gd name="connsiteY2" fmla="*/ 749300 h 1155700"/>
                <a:gd name="connsiteX3" fmla="*/ 2146300 w 2146300"/>
                <a:gd name="connsiteY3" fmla="*/ 0 h 1155700"/>
                <a:gd name="connsiteX0" fmla="*/ 0 w 2146300"/>
                <a:gd name="connsiteY0" fmla="*/ 1155700 h 1155700"/>
                <a:gd name="connsiteX1" fmla="*/ 863600 w 2146300"/>
                <a:gd name="connsiteY1" fmla="*/ 457200 h 1155700"/>
                <a:gd name="connsiteX2" fmla="*/ 1282700 w 2146300"/>
                <a:gd name="connsiteY2" fmla="*/ 838200 h 1155700"/>
                <a:gd name="connsiteX3" fmla="*/ 2146300 w 2146300"/>
                <a:gd name="connsiteY3" fmla="*/ 0 h 1155700"/>
                <a:gd name="connsiteX0" fmla="*/ 0 w 2146300"/>
                <a:gd name="connsiteY0" fmla="*/ 1155700 h 1155700"/>
                <a:gd name="connsiteX1" fmla="*/ 863600 w 2146300"/>
                <a:gd name="connsiteY1" fmla="*/ 457200 h 1155700"/>
                <a:gd name="connsiteX2" fmla="*/ 1282700 w 2146300"/>
                <a:gd name="connsiteY2" fmla="*/ 838200 h 1155700"/>
                <a:gd name="connsiteX3" fmla="*/ 2146300 w 2146300"/>
                <a:gd name="connsiteY3" fmla="*/ 0 h 1155700"/>
                <a:gd name="connsiteX0" fmla="*/ 0 w 2146300"/>
                <a:gd name="connsiteY0" fmla="*/ 1155700 h 1155700"/>
                <a:gd name="connsiteX1" fmla="*/ 863600 w 2146300"/>
                <a:gd name="connsiteY1" fmla="*/ 457200 h 1155700"/>
                <a:gd name="connsiteX2" fmla="*/ 1282700 w 2146300"/>
                <a:gd name="connsiteY2" fmla="*/ 901700 h 1155700"/>
                <a:gd name="connsiteX3" fmla="*/ 2146300 w 2146300"/>
                <a:gd name="connsiteY3" fmla="*/ 0 h 1155700"/>
                <a:gd name="connsiteX0" fmla="*/ 0 w 2146300"/>
                <a:gd name="connsiteY0" fmla="*/ 1155700 h 1155700"/>
                <a:gd name="connsiteX1" fmla="*/ 863600 w 2146300"/>
                <a:gd name="connsiteY1" fmla="*/ 457200 h 1155700"/>
                <a:gd name="connsiteX2" fmla="*/ 1282700 w 2146300"/>
                <a:gd name="connsiteY2" fmla="*/ 901700 h 1155700"/>
                <a:gd name="connsiteX3" fmla="*/ 2146300 w 2146300"/>
                <a:gd name="connsiteY3" fmla="*/ 0 h 1155700"/>
                <a:gd name="connsiteX0" fmla="*/ 0 w 2146300"/>
                <a:gd name="connsiteY0" fmla="*/ 1155700 h 1155700"/>
                <a:gd name="connsiteX1" fmla="*/ 863600 w 2146300"/>
                <a:gd name="connsiteY1" fmla="*/ 457200 h 1155700"/>
                <a:gd name="connsiteX2" fmla="*/ 1282700 w 2146300"/>
                <a:gd name="connsiteY2" fmla="*/ 901700 h 1155700"/>
                <a:gd name="connsiteX3" fmla="*/ 2146300 w 2146300"/>
                <a:gd name="connsiteY3" fmla="*/ 0 h 1155700"/>
              </a:gdLst>
              <a:ahLst/>
              <a:cxnLst>
                <a:cxn ang="0">
                  <a:pos x="connsiteX0" y="connsiteY0"/>
                </a:cxn>
                <a:cxn ang="0">
                  <a:pos x="connsiteX1" y="connsiteY1"/>
                </a:cxn>
                <a:cxn ang="0">
                  <a:pos x="connsiteX2" y="connsiteY2"/>
                </a:cxn>
                <a:cxn ang="0">
                  <a:pos x="connsiteX3" y="connsiteY3"/>
                </a:cxn>
              </a:cxnLst>
              <a:rect l="l" t="t" r="r" b="b"/>
              <a:pathLst>
                <a:path w="2146300" h="1155700">
                  <a:moveTo>
                    <a:pt x="0" y="1155700"/>
                  </a:moveTo>
                  <a:cubicBezTo>
                    <a:pt x="434975" y="709083"/>
                    <a:pt x="649817" y="499533"/>
                    <a:pt x="863600" y="457200"/>
                  </a:cubicBezTo>
                  <a:cubicBezTo>
                    <a:pt x="1077383" y="414867"/>
                    <a:pt x="1030817" y="965200"/>
                    <a:pt x="1282700" y="901700"/>
                  </a:cubicBezTo>
                  <a:cubicBezTo>
                    <a:pt x="1534583" y="838200"/>
                    <a:pt x="1698625" y="461433"/>
                    <a:pt x="2146300" y="0"/>
                  </a:cubicBezTo>
                </a:path>
              </a:pathLst>
            </a:custGeom>
            <a:ln w="104775" cmpd="sng">
              <a:solidFill>
                <a:srgbClr val="FF0000">
                  <a:alpha val="70000"/>
                </a:srgbClr>
              </a:solidFill>
              <a:tailEnd type="stealth" w="lg" len="lg"/>
            </a:ln>
            <a:effectLst>
              <a:outerShdw blurRad="40000" dist="58039" dir="5400000" rotWithShape="0">
                <a:srgbClr val="000000">
                  <a:alpha val="81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19" name="テキスト ボックス 18"/>
          <p:cNvSpPr txBox="1"/>
          <p:nvPr/>
        </p:nvSpPr>
        <p:spPr>
          <a:xfrm>
            <a:off x="971600" y="3645024"/>
            <a:ext cx="1663136" cy="461665"/>
          </a:xfrm>
          <a:prstGeom prst="rect">
            <a:avLst/>
          </a:prstGeom>
          <a:noFill/>
        </p:spPr>
        <p:txBody>
          <a:bodyPr wrap="none" rtlCol="0">
            <a:spAutoFit/>
          </a:bodyPr>
          <a:lstStyle/>
          <a:p>
            <a:r>
              <a:rPr kumimoji="1" lang="en-US" altLang="ja-JP" dirty="0" smtClean="0">
                <a:solidFill>
                  <a:schemeClr val="accent2"/>
                </a:solidFill>
              </a:rPr>
              <a:t>Initial value</a:t>
            </a:r>
            <a:endParaRPr kumimoji="1" lang="ja-JP" altLang="en-US" dirty="0">
              <a:solidFill>
                <a:schemeClr val="accent2"/>
              </a:solidFill>
            </a:endParaRPr>
          </a:p>
        </p:txBody>
      </p:sp>
      <p:sp>
        <p:nvSpPr>
          <p:cNvPr id="38" name="テキスト ボックス 37"/>
          <p:cNvSpPr txBox="1"/>
          <p:nvPr/>
        </p:nvSpPr>
        <p:spPr>
          <a:xfrm>
            <a:off x="6660232" y="3645024"/>
            <a:ext cx="2141933" cy="461665"/>
          </a:xfrm>
          <a:prstGeom prst="rect">
            <a:avLst/>
          </a:prstGeom>
          <a:noFill/>
        </p:spPr>
        <p:txBody>
          <a:bodyPr wrap="none" rtlCol="0">
            <a:spAutoFit/>
          </a:bodyPr>
          <a:lstStyle/>
          <a:p>
            <a:r>
              <a:rPr lang="en-US" altLang="ja-JP" dirty="0" smtClean="0">
                <a:solidFill>
                  <a:srgbClr val="FF0000"/>
                </a:solidFill>
              </a:rPr>
              <a:t>Boundary</a:t>
            </a:r>
            <a:r>
              <a:rPr kumimoji="1" lang="en-US" altLang="ja-JP" dirty="0" smtClean="0">
                <a:solidFill>
                  <a:srgbClr val="FF0000"/>
                </a:solidFill>
              </a:rPr>
              <a:t> value</a:t>
            </a:r>
            <a:endParaRPr kumimoji="1" lang="ja-JP" altLang="en-US" dirty="0">
              <a:solidFill>
                <a:srgbClr val="FF0000"/>
              </a:solidFill>
            </a:endParaRPr>
          </a:p>
        </p:txBody>
      </p:sp>
      <p:grpSp>
        <p:nvGrpSpPr>
          <p:cNvPr id="3" name="図形グループ 2"/>
          <p:cNvGrpSpPr/>
          <p:nvPr/>
        </p:nvGrpSpPr>
        <p:grpSpPr>
          <a:xfrm>
            <a:off x="611560" y="764704"/>
            <a:ext cx="2389746" cy="2364253"/>
            <a:chOff x="611560" y="764704"/>
            <a:chExt cx="2389746" cy="2364253"/>
          </a:xfrm>
        </p:grpSpPr>
        <p:pic>
          <p:nvPicPr>
            <p:cNvPr id="2" name="図 1"/>
            <p:cNvPicPr>
              <a:picLocks noChangeAspect="1"/>
            </p:cNvPicPr>
            <p:nvPr/>
          </p:nvPicPr>
          <p:blipFill>
            <a:blip r:embed="rId5"/>
            <a:stretch>
              <a:fillRect/>
            </a:stretch>
          </p:blipFill>
          <p:spPr>
            <a:xfrm>
              <a:off x="611560" y="908720"/>
              <a:ext cx="2389746" cy="2220237"/>
            </a:xfrm>
            <a:prstGeom prst="rect">
              <a:avLst/>
            </a:prstGeom>
          </p:spPr>
        </p:pic>
        <p:sp>
          <p:nvSpPr>
            <p:cNvPr id="21" name="テキスト ボックス 20"/>
            <p:cNvSpPr txBox="1"/>
            <p:nvPr/>
          </p:nvSpPr>
          <p:spPr>
            <a:xfrm>
              <a:off x="683568" y="764704"/>
              <a:ext cx="2133918" cy="461665"/>
            </a:xfrm>
            <a:prstGeom prst="rect">
              <a:avLst/>
            </a:prstGeom>
            <a:solidFill>
              <a:schemeClr val="lt1">
                <a:alpha val="59000"/>
              </a:schemeClr>
            </a:solidFill>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en-US" altLang="ja-JP" dirty="0" smtClean="0"/>
                <a:t>High-frequency</a:t>
              </a:r>
              <a:endParaRPr kumimoji="1" lang="ja-JP" altLang="en-US" dirty="0"/>
            </a:p>
          </p:txBody>
        </p:sp>
      </p:grpSp>
      <p:sp>
        <p:nvSpPr>
          <p:cNvPr id="44" name="テキスト ボックス 43"/>
          <p:cNvSpPr txBox="1"/>
          <p:nvPr/>
        </p:nvSpPr>
        <p:spPr>
          <a:xfrm>
            <a:off x="7263678" y="879103"/>
            <a:ext cx="908722" cy="461665"/>
          </a:xfrm>
          <a:prstGeom prst="rect">
            <a:avLst/>
          </a:prstGeom>
          <a:solidFill>
            <a:schemeClr val="lt1">
              <a:alpha val="59000"/>
            </a:schemeClr>
          </a:solidFill>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en-US" altLang="ja-JP" dirty="0" smtClean="0"/>
              <a:t>Trend</a:t>
            </a:r>
            <a:endParaRPr kumimoji="1" lang="ja-JP" altLang="en-US" dirty="0"/>
          </a:p>
        </p:txBody>
      </p:sp>
      <p:grpSp>
        <p:nvGrpSpPr>
          <p:cNvPr id="6" name="図形グループ 5"/>
          <p:cNvGrpSpPr/>
          <p:nvPr/>
        </p:nvGrpSpPr>
        <p:grpSpPr>
          <a:xfrm>
            <a:off x="3070076" y="807095"/>
            <a:ext cx="3518148" cy="2189857"/>
            <a:chOff x="3070076" y="807095"/>
            <a:chExt cx="3518148" cy="2189857"/>
          </a:xfrm>
        </p:grpSpPr>
        <p:pic>
          <p:nvPicPr>
            <p:cNvPr id="5" name="図 4"/>
            <p:cNvPicPr>
              <a:picLocks noChangeAspect="1"/>
            </p:cNvPicPr>
            <p:nvPr/>
          </p:nvPicPr>
          <p:blipFill>
            <a:blip r:embed="rId6"/>
            <a:stretch>
              <a:fillRect/>
            </a:stretch>
          </p:blipFill>
          <p:spPr>
            <a:xfrm>
              <a:off x="3070076" y="1295790"/>
              <a:ext cx="3518148" cy="1701162"/>
            </a:xfrm>
            <a:prstGeom prst="rect">
              <a:avLst/>
            </a:prstGeom>
          </p:spPr>
        </p:pic>
        <p:sp>
          <p:nvSpPr>
            <p:cNvPr id="45" name="テキスト ボックス 44"/>
            <p:cNvSpPr txBox="1"/>
            <p:nvPr/>
          </p:nvSpPr>
          <p:spPr>
            <a:xfrm>
              <a:off x="3785523" y="807095"/>
              <a:ext cx="2082621" cy="461665"/>
            </a:xfrm>
            <a:prstGeom prst="rect">
              <a:avLst/>
            </a:prstGeom>
            <a:solidFill>
              <a:schemeClr val="lt1">
                <a:alpha val="59000"/>
              </a:schemeClr>
            </a:solidFill>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ja-JP" dirty="0" smtClean="0"/>
                <a:t>Low</a:t>
              </a:r>
              <a:r>
                <a:rPr kumimoji="1" lang="en-US" altLang="ja-JP" dirty="0" smtClean="0"/>
                <a:t>-frequency</a:t>
              </a:r>
              <a:endParaRPr kumimoji="1" lang="ja-JP" altLang="en-US" dirty="0"/>
            </a:p>
          </p:txBody>
        </p:sp>
      </p:grpSp>
      <p:sp>
        <p:nvSpPr>
          <p:cNvPr id="49" name="Text Box 8"/>
          <p:cNvSpPr txBox="1">
            <a:spLocks noChangeArrowheads="1"/>
          </p:cNvSpPr>
          <p:nvPr/>
        </p:nvSpPr>
        <p:spPr bwMode="auto">
          <a:xfrm>
            <a:off x="6444208" y="4582869"/>
            <a:ext cx="27300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dirty="0" smtClean="0">
                <a:solidFill>
                  <a:schemeClr val="tx1"/>
                </a:solidFill>
              </a:rPr>
              <a:t>Based on </a:t>
            </a:r>
          </a:p>
          <a:p>
            <a:r>
              <a:rPr lang="en-US" altLang="ja-JP" sz="1800" dirty="0" smtClean="0">
                <a:solidFill>
                  <a:schemeClr val="tx1"/>
                </a:solidFill>
              </a:rPr>
              <a:t>Hawkins </a:t>
            </a:r>
            <a:r>
              <a:rPr lang="en-US" altLang="ja-JP" sz="1800" dirty="0">
                <a:solidFill>
                  <a:schemeClr val="tx1"/>
                </a:solidFill>
              </a:rPr>
              <a:t>and Sutton (2008)</a:t>
            </a:r>
          </a:p>
        </p:txBody>
      </p:sp>
    </p:spTree>
    <p:extLst>
      <p:ext uri="{BB962C8B-B14F-4D97-AF65-F5344CB8AC3E}">
        <p14:creationId xmlns:p14="http://schemas.microsoft.com/office/powerpoint/2010/main" val="166861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500"/>
                                        <p:tgtEl>
                                          <p:spTgt spid="2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blinds(horizontal)">
                                      <p:cBhvr>
                                        <p:cTn id="26" dur="500"/>
                                        <p:tgtEl>
                                          <p:spTgt spid="44"/>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heckerboard(across)">
                                      <p:cBhvr>
                                        <p:cTn id="42" dur="500"/>
                                        <p:tgtEl>
                                          <p:spTgt spid="6"/>
                                        </p:tgtEl>
                                      </p:cBhvr>
                                    </p:animEffect>
                                  </p:childTnLst>
                                </p:cTn>
                              </p:par>
                            </p:childTnLst>
                          </p:cTn>
                        </p:par>
                        <p:par>
                          <p:cTn id="43" fill="hold">
                            <p:stCondLst>
                              <p:cond delay="500"/>
                            </p:stCondLst>
                            <p:childTnLst>
                              <p:par>
                                <p:cTn id="44" presetID="18" presetClass="entr" presetSubtype="3"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strips(upRight)">
                                      <p:cBhvr>
                                        <p:cTn id="46"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2" grpId="0" animBg="1"/>
      <p:bldP spid="43" grpId="0" animBg="1"/>
      <p:bldP spid="7" grpId="0" animBg="1"/>
      <p:bldP spid="29" grpId="0" animBg="1"/>
      <p:bldP spid="19" grpId="0"/>
      <p:bldP spid="38" grpId="0"/>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179512" y="116632"/>
            <a:ext cx="8686800" cy="1143000"/>
          </a:xfrm>
        </p:spPr>
        <p:txBody>
          <a:bodyPr/>
          <a:lstStyle/>
          <a:p>
            <a:r>
              <a:rPr lang="en-US" altLang="ja-JP" sz="4000" dirty="0"/>
              <a:t>A strategy for decadal </a:t>
            </a:r>
            <a:r>
              <a:rPr lang="en-US" altLang="ja-JP" sz="4000" dirty="0" smtClean="0"/>
              <a:t>climate prediction</a:t>
            </a:r>
            <a:endParaRPr lang="en-US" altLang="ja-JP" sz="4000" dirty="0"/>
          </a:p>
        </p:txBody>
      </p:sp>
      <p:pic>
        <p:nvPicPr>
          <p:cNvPr id="265220" name="Picture 4" descr="図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908720"/>
            <a:ext cx="5976937" cy="514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5221" name="Text Box 5"/>
          <p:cNvSpPr txBox="1">
            <a:spLocks noChangeArrowheads="1"/>
          </p:cNvSpPr>
          <p:nvPr/>
        </p:nvSpPr>
        <p:spPr bwMode="auto">
          <a:xfrm>
            <a:off x="152400" y="1096963"/>
            <a:ext cx="2906713" cy="5318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b="1">
                <a:solidFill>
                  <a:schemeClr val="tx1"/>
                </a:solidFill>
              </a:rPr>
              <a:t>External forcing</a:t>
            </a:r>
          </a:p>
        </p:txBody>
      </p:sp>
      <p:sp>
        <p:nvSpPr>
          <p:cNvPr id="265222" name="Text Box 6"/>
          <p:cNvSpPr txBox="1">
            <a:spLocks noChangeArrowheads="1"/>
          </p:cNvSpPr>
          <p:nvPr/>
        </p:nvSpPr>
        <p:spPr bwMode="auto">
          <a:xfrm>
            <a:off x="0" y="4086225"/>
            <a:ext cx="3243263" cy="13858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ja-JP" b="1">
                <a:solidFill>
                  <a:schemeClr val="tx1"/>
                </a:solidFill>
              </a:rPr>
              <a:t>External forcing</a:t>
            </a:r>
          </a:p>
          <a:p>
            <a:pPr algn="ctr"/>
            <a:r>
              <a:rPr lang="en-US" altLang="ja-JP" b="1">
                <a:solidFill>
                  <a:schemeClr val="tx1"/>
                </a:solidFill>
              </a:rPr>
              <a:t>+</a:t>
            </a:r>
          </a:p>
          <a:p>
            <a:pPr algn="ctr"/>
            <a:r>
              <a:rPr lang="en-US" altLang="ja-JP" b="1">
                <a:solidFill>
                  <a:schemeClr val="tx1"/>
                </a:solidFill>
              </a:rPr>
              <a:t>Internal variability</a:t>
            </a:r>
          </a:p>
        </p:txBody>
      </p:sp>
    </p:spTree>
    <p:extLst>
      <p:ext uri="{BB962C8B-B14F-4D97-AF65-F5344CB8AC3E}">
        <p14:creationId xmlns:p14="http://schemas.microsoft.com/office/powerpoint/2010/main" val="12575070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0" y="260350"/>
            <a:ext cx="7772400" cy="731838"/>
          </a:xfrm>
          <a:prstGeom prst="rect">
            <a:avLst/>
          </a:prstGeom>
        </p:spPr>
        <p:txBody>
          <a:bodyPr>
            <a:normAutofit/>
          </a:bodyPr>
          <a:lstStyle/>
          <a:p>
            <a:pPr eaLnBrk="1" hangingPunct="1"/>
            <a:r>
              <a:rPr lang="en-US" altLang="ja-JP" sz="4000" dirty="0">
                <a:effectLst>
                  <a:outerShdw blurRad="50800" dist="38100" dir="2700000" algn="tl" rotWithShape="0">
                    <a:prstClr val="black">
                      <a:alpha val="40000"/>
                    </a:prstClr>
                  </a:outerShdw>
                </a:effectLst>
                <a:latin typeface="Arial" charset="0"/>
                <a:ea typeface="ＭＳ Ｐゴシック" charset="0"/>
              </a:rPr>
              <a:t>CMIP5 Experimental Design</a:t>
            </a:r>
          </a:p>
        </p:txBody>
      </p:sp>
      <p:sp>
        <p:nvSpPr>
          <p:cNvPr id="128003" name="Rectangle 3"/>
          <p:cNvSpPr>
            <a:spLocks noGrp="1" noChangeArrowheads="1"/>
          </p:cNvSpPr>
          <p:nvPr>
            <p:ph type="body" idx="4294967295"/>
          </p:nvPr>
        </p:nvSpPr>
        <p:spPr>
          <a:xfrm>
            <a:off x="0" y="1268413"/>
            <a:ext cx="9108390" cy="3816350"/>
          </a:xfrm>
          <a:prstGeom prst="rect">
            <a:avLst/>
          </a:prstGeom>
          <a:solidFill>
            <a:srgbClr val="FFFFFF"/>
          </a:solidFill>
        </p:spPr>
        <p:txBody>
          <a:bodyPr/>
          <a:lstStyle/>
          <a:p>
            <a:pPr eaLnBrk="1" hangingPunct="1">
              <a:lnSpc>
                <a:spcPct val="90000"/>
              </a:lnSpc>
              <a:buFontTx/>
              <a:buNone/>
            </a:pPr>
            <a:endParaRPr lang="en-US" altLang="ja-JP" dirty="0">
              <a:latin typeface="Arial" charset="0"/>
              <a:ea typeface="ＭＳ Ｐゴシック" charset="0"/>
            </a:endParaRPr>
          </a:p>
          <a:p>
            <a:pPr eaLnBrk="1" hangingPunct="1">
              <a:lnSpc>
                <a:spcPct val="90000"/>
              </a:lnSpc>
              <a:buFontTx/>
              <a:buNone/>
            </a:pPr>
            <a:endParaRPr lang="en-US" altLang="ja-JP" dirty="0">
              <a:latin typeface="Arial" charset="0"/>
              <a:ea typeface="ＭＳ Ｐゴシック" charset="0"/>
            </a:endParaRPr>
          </a:p>
          <a:p>
            <a:pPr eaLnBrk="1" hangingPunct="1">
              <a:lnSpc>
                <a:spcPct val="90000"/>
              </a:lnSpc>
              <a:buFontTx/>
              <a:buNone/>
            </a:pPr>
            <a:endParaRPr lang="en-US" altLang="ja-JP" dirty="0">
              <a:latin typeface="Arial" charset="0"/>
              <a:ea typeface="ＭＳ Ｐゴシック" charset="0"/>
            </a:endParaRPr>
          </a:p>
          <a:p>
            <a:pPr eaLnBrk="1" hangingPunct="1">
              <a:lnSpc>
                <a:spcPct val="90000"/>
              </a:lnSpc>
              <a:buFontTx/>
              <a:buNone/>
            </a:pPr>
            <a:endParaRPr lang="en-US" altLang="ja-JP" dirty="0">
              <a:latin typeface="Arial" charset="0"/>
              <a:ea typeface="ＭＳ Ｐゴシック" charset="0"/>
            </a:endParaRPr>
          </a:p>
          <a:p>
            <a:pPr eaLnBrk="1" hangingPunct="1">
              <a:lnSpc>
                <a:spcPct val="90000"/>
              </a:lnSpc>
              <a:buFontTx/>
              <a:buNone/>
            </a:pPr>
            <a:endParaRPr lang="en-US" altLang="ja-JP" dirty="0">
              <a:latin typeface="Arial" charset="0"/>
              <a:ea typeface="ＭＳ Ｐゴシック" charset="0"/>
            </a:endParaRPr>
          </a:p>
          <a:p>
            <a:pPr eaLnBrk="1" hangingPunct="1">
              <a:lnSpc>
                <a:spcPct val="90000"/>
              </a:lnSpc>
              <a:buFontTx/>
              <a:buNone/>
            </a:pPr>
            <a:endParaRPr lang="en-US" altLang="ja-JP" dirty="0">
              <a:latin typeface="Arial" charset="0"/>
              <a:ea typeface="ＭＳ Ｐゴシック" charset="0"/>
            </a:endParaRPr>
          </a:p>
          <a:p>
            <a:pPr eaLnBrk="1" hangingPunct="1">
              <a:lnSpc>
                <a:spcPct val="90000"/>
              </a:lnSpc>
              <a:buFontTx/>
              <a:buNone/>
            </a:pPr>
            <a:endParaRPr lang="en-US" altLang="ja-JP" dirty="0">
              <a:latin typeface="Arial" charset="0"/>
              <a:ea typeface="ＭＳ Ｐゴシック" charset="0"/>
            </a:endParaRPr>
          </a:p>
        </p:txBody>
      </p:sp>
      <p:pic>
        <p:nvPicPr>
          <p:cNvPr id="12800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635"/>
          <a:stretch/>
        </p:blipFill>
        <p:spPr bwMode="auto">
          <a:xfrm>
            <a:off x="130564" y="1341438"/>
            <a:ext cx="322223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Line 38"/>
          <p:cNvSpPr>
            <a:spLocks noChangeShapeType="1"/>
          </p:cNvSpPr>
          <p:nvPr/>
        </p:nvSpPr>
        <p:spPr bwMode="auto">
          <a:xfrm>
            <a:off x="3679825" y="2366963"/>
            <a:ext cx="657225" cy="0"/>
          </a:xfrm>
          <a:prstGeom prst="line">
            <a:avLst/>
          </a:prstGeom>
          <a:noFill/>
          <a:ln w="38100">
            <a:solidFill>
              <a:srgbClr val="80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06" name="Line 39"/>
          <p:cNvSpPr>
            <a:spLocks noChangeShapeType="1"/>
          </p:cNvSpPr>
          <p:nvPr/>
        </p:nvSpPr>
        <p:spPr bwMode="auto">
          <a:xfrm>
            <a:off x="4008438" y="2451100"/>
            <a:ext cx="657225" cy="0"/>
          </a:xfrm>
          <a:prstGeom prst="line">
            <a:avLst/>
          </a:prstGeom>
          <a:noFill/>
          <a:ln w="38100">
            <a:solidFill>
              <a:srgbClr val="80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07" name="Line 40"/>
          <p:cNvSpPr>
            <a:spLocks noChangeShapeType="1"/>
          </p:cNvSpPr>
          <p:nvPr/>
        </p:nvSpPr>
        <p:spPr bwMode="auto">
          <a:xfrm>
            <a:off x="4337050" y="2535238"/>
            <a:ext cx="657225" cy="0"/>
          </a:xfrm>
          <a:prstGeom prst="line">
            <a:avLst/>
          </a:prstGeom>
          <a:noFill/>
          <a:ln w="38100">
            <a:solidFill>
              <a:srgbClr val="80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08" name="Line 41"/>
          <p:cNvSpPr>
            <a:spLocks noChangeShapeType="1"/>
          </p:cNvSpPr>
          <p:nvPr/>
        </p:nvSpPr>
        <p:spPr bwMode="auto">
          <a:xfrm>
            <a:off x="4992688" y="2451100"/>
            <a:ext cx="657225" cy="0"/>
          </a:xfrm>
          <a:prstGeom prst="line">
            <a:avLst/>
          </a:prstGeom>
          <a:noFill/>
          <a:ln w="38100">
            <a:solidFill>
              <a:srgbClr val="80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09" name="Line 42"/>
          <p:cNvSpPr>
            <a:spLocks noChangeShapeType="1"/>
          </p:cNvSpPr>
          <p:nvPr/>
        </p:nvSpPr>
        <p:spPr bwMode="auto">
          <a:xfrm>
            <a:off x="5321300" y="2535238"/>
            <a:ext cx="657225" cy="0"/>
          </a:xfrm>
          <a:prstGeom prst="line">
            <a:avLst/>
          </a:prstGeom>
          <a:noFill/>
          <a:ln w="38100">
            <a:solidFill>
              <a:srgbClr val="80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10" name="Line 43"/>
          <p:cNvSpPr>
            <a:spLocks noChangeShapeType="1"/>
          </p:cNvSpPr>
          <p:nvPr/>
        </p:nvSpPr>
        <p:spPr bwMode="auto">
          <a:xfrm>
            <a:off x="5649913" y="2619375"/>
            <a:ext cx="657225" cy="0"/>
          </a:xfrm>
          <a:prstGeom prst="line">
            <a:avLst/>
          </a:prstGeom>
          <a:noFill/>
          <a:ln w="38100">
            <a:solidFill>
              <a:srgbClr val="80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11" name="Line 45"/>
          <p:cNvSpPr>
            <a:spLocks noChangeShapeType="1"/>
          </p:cNvSpPr>
          <p:nvPr/>
        </p:nvSpPr>
        <p:spPr bwMode="auto">
          <a:xfrm>
            <a:off x="3351213" y="2281238"/>
            <a:ext cx="1970087" cy="0"/>
          </a:xfrm>
          <a:prstGeom prst="line">
            <a:avLst/>
          </a:prstGeom>
          <a:noFill/>
          <a:ln w="38100">
            <a:solidFill>
              <a:srgbClr val="80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12" name="Line 46"/>
          <p:cNvSpPr>
            <a:spLocks noChangeShapeType="1"/>
          </p:cNvSpPr>
          <p:nvPr/>
        </p:nvSpPr>
        <p:spPr bwMode="auto">
          <a:xfrm>
            <a:off x="4667250" y="2366963"/>
            <a:ext cx="1968500" cy="0"/>
          </a:xfrm>
          <a:prstGeom prst="line">
            <a:avLst/>
          </a:prstGeom>
          <a:noFill/>
          <a:ln w="38100">
            <a:solidFill>
              <a:srgbClr val="80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13" name="Line 47"/>
          <p:cNvSpPr>
            <a:spLocks noChangeShapeType="1"/>
          </p:cNvSpPr>
          <p:nvPr/>
        </p:nvSpPr>
        <p:spPr bwMode="auto">
          <a:xfrm>
            <a:off x="6346825" y="3127375"/>
            <a:ext cx="1970088" cy="0"/>
          </a:xfrm>
          <a:prstGeom prst="line">
            <a:avLst/>
          </a:prstGeom>
          <a:noFill/>
          <a:ln w="38100">
            <a:solidFill>
              <a:srgbClr val="9933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14" name="Text Box 60"/>
          <p:cNvSpPr txBox="1">
            <a:spLocks noChangeArrowheads="1"/>
          </p:cNvSpPr>
          <p:nvPr/>
        </p:nvSpPr>
        <p:spPr bwMode="auto">
          <a:xfrm>
            <a:off x="6804025" y="2293938"/>
            <a:ext cx="21605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600" b="1">
                <a:solidFill>
                  <a:srgbClr val="000000"/>
                </a:solidFill>
              </a:rPr>
              <a:t>Hindcast/Prediction</a:t>
            </a:r>
          </a:p>
          <a:p>
            <a:pPr eaLnBrk="1" hangingPunct="1">
              <a:spcBef>
                <a:spcPct val="50000"/>
              </a:spcBef>
            </a:pPr>
            <a:r>
              <a:rPr lang="en-US" altLang="ja-JP" sz="1600" b="1">
                <a:solidFill>
                  <a:srgbClr val="993300"/>
                </a:solidFill>
              </a:rPr>
              <a:t>    CORE exp.</a:t>
            </a:r>
          </a:p>
        </p:txBody>
      </p:sp>
      <p:grpSp>
        <p:nvGrpSpPr>
          <p:cNvPr id="128015" name="Group 15"/>
          <p:cNvGrpSpPr>
            <a:grpSpLocks/>
          </p:cNvGrpSpPr>
          <p:nvPr/>
        </p:nvGrpSpPr>
        <p:grpSpPr bwMode="auto">
          <a:xfrm>
            <a:off x="2749550" y="4183063"/>
            <a:ext cx="4170363" cy="338137"/>
            <a:chOff x="650" y="2387"/>
            <a:chExt cx="2880" cy="227"/>
          </a:xfrm>
        </p:grpSpPr>
        <p:grpSp>
          <p:nvGrpSpPr>
            <p:cNvPr id="128082" name="Group 62"/>
            <p:cNvGrpSpPr>
              <a:grpSpLocks/>
            </p:cNvGrpSpPr>
            <p:nvPr/>
          </p:nvGrpSpPr>
          <p:grpSpPr bwMode="auto">
            <a:xfrm>
              <a:off x="650" y="2614"/>
              <a:ext cx="2880" cy="0"/>
              <a:chOff x="650" y="2886"/>
              <a:chExt cx="2880" cy="0"/>
            </a:xfrm>
          </p:grpSpPr>
          <p:sp>
            <p:nvSpPr>
              <p:cNvPr id="128084" name="Line 63"/>
              <p:cNvSpPr>
                <a:spLocks noChangeShapeType="1"/>
              </p:cNvSpPr>
              <p:nvPr/>
            </p:nvSpPr>
            <p:spPr bwMode="auto">
              <a:xfrm>
                <a:off x="1020" y="2886"/>
                <a:ext cx="20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8085" name="Line 64"/>
              <p:cNvSpPr>
                <a:spLocks noChangeShapeType="1"/>
              </p:cNvSpPr>
              <p:nvPr/>
            </p:nvSpPr>
            <p:spPr bwMode="auto">
              <a:xfrm>
                <a:off x="650" y="2886"/>
                <a:ext cx="432"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8086" name="Line 65"/>
              <p:cNvSpPr>
                <a:spLocks noChangeShapeType="1"/>
              </p:cNvSpPr>
              <p:nvPr/>
            </p:nvSpPr>
            <p:spPr bwMode="auto">
              <a:xfrm>
                <a:off x="3098" y="2886"/>
                <a:ext cx="432"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28083" name="Text Box 66"/>
            <p:cNvSpPr txBox="1">
              <a:spLocks noChangeArrowheads="1"/>
            </p:cNvSpPr>
            <p:nvPr/>
          </p:nvSpPr>
          <p:spPr bwMode="auto">
            <a:xfrm>
              <a:off x="1126" y="2387"/>
              <a:ext cx="181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600" b="1">
                  <a:solidFill>
                    <a:srgbClr val="000000"/>
                  </a:solidFill>
                </a:rPr>
                <a:t>Data Assimilation</a:t>
              </a:r>
            </a:p>
          </p:txBody>
        </p:sp>
      </p:grpSp>
      <p:sp>
        <p:nvSpPr>
          <p:cNvPr id="128016" name="Line 70"/>
          <p:cNvSpPr>
            <a:spLocks noChangeShapeType="1"/>
          </p:cNvSpPr>
          <p:nvPr/>
        </p:nvSpPr>
        <p:spPr bwMode="auto">
          <a:xfrm>
            <a:off x="6100763" y="2873375"/>
            <a:ext cx="658812" cy="0"/>
          </a:xfrm>
          <a:prstGeom prst="line">
            <a:avLst/>
          </a:prstGeom>
          <a:noFill/>
          <a:ln w="38100">
            <a:solidFill>
              <a:srgbClr val="0000FF"/>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17" name="Line 71"/>
          <p:cNvSpPr>
            <a:spLocks noChangeShapeType="1"/>
          </p:cNvSpPr>
          <p:nvPr/>
        </p:nvSpPr>
        <p:spPr bwMode="auto">
          <a:xfrm>
            <a:off x="6183313" y="2957513"/>
            <a:ext cx="658812" cy="0"/>
          </a:xfrm>
          <a:prstGeom prst="line">
            <a:avLst/>
          </a:prstGeom>
          <a:noFill/>
          <a:ln w="38100">
            <a:solidFill>
              <a:srgbClr val="0000FF"/>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18" name="Line 72"/>
          <p:cNvSpPr>
            <a:spLocks noChangeShapeType="1"/>
          </p:cNvSpPr>
          <p:nvPr/>
        </p:nvSpPr>
        <p:spPr bwMode="auto">
          <a:xfrm>
            <a:off x="6265863" y="3043238"/>
            <a:ext cx="657225" cy="0"/>
          </a:xfrm>
          <a:prstGeom prst="line">
            <a:avLst/>
          </a:prstGeom>
          <a:noFill/>
          <a:ln w="38100">
            <a:solidFill>
              <a:srgbClr val="0000FF"/>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19" name="Line 73"/>
          <p:cNvSpPr>
            <a:spLocks noChangeShapeType="1"/>
          </p:cNvSpPr>
          <p:nvPr/>
        </p:nvSpPr>
        <p:spPr bwMode="auto">
          <a:xfrm>
            <a:off x="6429375" y="3211513"/>
            <a:ext cx="658813" cy="0"/>
          </a:xfrm>
          <a:prstGeom prst="line">
            <a:avLst/>
          </a:prstGeom>
          <a:noFill/>
          <a:ln w="38100">
            <a:solidFill>
              <a:srgbClr val="0000FF"/>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20" name="Line 74"/>
          <p:cNvSpPr>
            <a:spLocks noChangeShapeType="1"/>
          </p:cNvSpPr>
          <p:nvPr/>
        </p:nvSpPr>
        <p:spPr bwMode="auto">
          <a:xfrm>
            <a:off x="6511925" y="3297238"/>
            <a:ext cx="658813" cy="0"/>
          </a:xfrm>
          <a:prstGeom prst="line">
            <a:avLst/>
          </a:prstGeom>
          <a:noFill/>
          <a:ln w="38100">
            <a:solidFill>
              <a:srgbClr val="0000FF"/>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grpSp>
        <p:nvGrpSpPr>
          <p:cNvPr id="128021" name="Group 26"/>
          <p:cNvGrpSpPr>
            <a:grpSpLocks/>
          </p:cNvGrpSpPr>
          <p:nvPr/>
        </p:nvGrpSpPr>
        <p:grpSpPr bwMode="auto">
          <a:xfrm>
            <a:off x="3359150" y="3338513"/>
            <a:ext cx="3646488" cy="595312"/>
            <a:chOff x="1082" y="1715"/>
            <a:chExt cx="2518" cy="400"/>
          </a:xfrm>
        </p:grpSpPr>
        <p:pic>
          <p:nvPicPr>
            <p:cNvPr id="128078" name="Picture 76" descr="na01453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30" y="1732"/>
              <a:ext cx="28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79" name="Picture 77" descr="na01453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898" y="1724"/>
              <a:ext cx="28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80" name="Picture 78" descr="na01453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82" y="1724"/>
              <a:ext cx="28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81" name="Picture 79" descr="X"/>
            <p:cNvPicPr>
              <a:picLocks noChangeAspect="1" noChangeArrowheads="1"/>
            </p:cNvPicPr>
            <p:nvPr/>
          </p:nvPicPr>
          <p:blipFill>
            <a:blip r:embed="rId5">
              <a:clrChange>
                <a:clrFrom>
                  <a:srgbClr val="FDFCFD"/>
                </a:clrFrom>
                <a:clrTo>
                  <a:srgbClr val="FDFCFD">
                    <a:alpha val="0"/>
                  </a:srgbClr>
                </a:clrTo>
              </a:clrChange>
              <a:extLst>
                <a:ext uri="{28A0092B-C50C-407E-A947-70E740481C1C}">
                  <a14:useLocalDpi xmlns:a14="http://schemas.microsoft.com/office/drawing/2010/main" val="0"/>
                </a:ext>
              </a:extLst>
            </a:blip>
            <a:srcRect/>
            <a:stretch>
              <a:fillRect/>
            </a:stretch>
          </p:blipFill>
          <p:spPr bwMode="auto">
            <a:xfrm>
              <a:off x="3168" y="1715"/>
              <a:ext cx="432"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2" name="Line 81"/>
          <p:cNvSpPr>
            <a:spLocks noChangeShapeType="1"/>
          </p:cNvSpPr>
          <p:nvPr/>
        </p:nvSpPr>
        <p:spPr bwMode="auto">
          <a:xfrm>
            <a:off x="2749550" y="4918075"/>
            <a:ext cx="625475" cy="0"/>
          </a:xfrm>
          <a:prstGeom prst="line">
            <a:avLst/>
          </a:prstGeom>
          <a:noFill/>
          <a:ln w="381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8023" name="Line 82"/>
          <p:cNvSpPr>
            <a:spLocks noChangeShapeType="1"/>
          </p:cNvSpPr>
          <p:nvPr/>
        </p:nvSpPr>
        <p:spPr bwMode="auto">
          <a:xfrm>
            <a:off x="3375025" y="4918075"/>
            <a:ext cx="3127375"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8024" name="Line 83"/>
          <p:cNvSpPr>
            <a:spLocks noChangeShapeType="1"/>
          </p:cNvSpPr>
          <p:nvPr/>
        </p:nvSpPr>
        <p:spPr bwMode="auto">
          <a:xfrm>
            <a:off x="6372225" y="4918075"/>
            <a:ext cx="2016125" cy="0"/>
          </a:xfrm>
          <a:prstGeom prst="line">
            <a:avLst/>
          </a:prstGeom>
          <a:noFill/>
          <a:ln w="38100">
            <a:solidFill>
              <a:srgbClr val="008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25" name="Text Box 84"/>
          <p:cNvSpPr txBox="1">
            <a:spLocks noChangeArrowheads="1"/>
          </p:cNvSpPr>
          <p:nvPr/>
        </p:nvSpPr>
        <p:spPr bwMode="auto">
          <a:xfrm>
            <a:off x="3717925" y="4605338"/>
            <a:ext cx="2392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600" b="1">
                <a:solidFill>
                  <a:srgbClr val="000000"/>
                </a:solidFill>
              </a:rPr>
              <a:t>20C3M</a:t>
            </a:r>
          </a:p>
        </p:txBody>
      </p:sp>
      <p:sp>
        <p:nvSpPr>
          <p:cNvPr id="128026" name="Text Box 85"/>
          <p:cNvSpPr txBox="1">
            <a:spLocks noChangeArrowheads="1"/>
          </p:cNvSpPr>
          <p:nvPr/>
        </p:nvSpPr>
        <p:spPr bwMode="auto">
          <a:xfrm>
            <a:off x="6516688" y="4605338"/>
            <a:ext cx="2351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600" b="1">
                <a:solidFill>
                  <a:srgbClr val="008000"/>
                </a:solidFill>
              </a:rPr>
              <a:t>RCP4.5</a:t>
            </a:r>
          </a:p>
        </p:txBody>
      </p:sp>
      <p:sp>
        <p:nvSpPr>
          <p:cNvPr id="128027" name="Line 86"/>
          <p:cNvSpPr>
            <a:spLocks noChangeShapeType="1"/>
          </p:cNvSpPr>
          <p:nvPr/>
        </p:nvSpPr>
        <p:spPr bwMode="auto">
          <a:xfrm>
            <a:off x="8318500" y="4918075"/>
            <a:ext cx="646113" cy="0"/>
          </a:xfrm>
          <a:prstGeom prst="line">
            <a:avLst/>
          </a:prstGeom>
          <a:noFill/>
          <a:ln w="38100">
            <a:solidFill>
              <a:srgbClr val="008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8028" name="Text Box 58"/>
          <p:cNvSpPr txBox="1">
            <a:spLocks noChangeArrowheads="1"/>
          </p:cNvSpPr>
          <p:nvPr/>
        </p:nvSpPr>
        <p:spPr bwMode="auto">
          <a:xfrm>
            <a:off x="7208838" y="3549650"/>
            <a:ext cx="2135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1600" b="1">
                <a:solidFill>
                  <a:srgbClr val="FF0000"/>
                </a:solidFill>
              </a:rPr>
              <a:t>Volcano OFF</a:t>
            </a:r>
            <a:r>
              <a:rPr lang="ja-JP" altLang="en-US" sz="1600" b="1">
                <a:solidFill>
                  <a:srgbClr val="FF0000"/>
                </a:solidFill>
              </a:rPr>
              <a:t>／</a:t>
            </a:r>
            <a:r>
              <a:rPr lang="en-US" altLang="ja-JP" sz="1600" b="1">
                <a:solidFill>
                  <a:srgbClr val="9900FF"/>
                </a:solidFill>
              </a:rPr>
              <a:t>ON</a:t>
            </a:r>
            <a:endParaRPr lang="en-US" altLang="ja-JP" sz="1600" b="1">
              <a:solidFill>
                <a:srgbClr val="FF0000"/>
              </a:solidFill>
            </a:endParaRPr>
          </a:p>
        </p:txBody>
      </p:sp>
      <p:grpSp>
        <p:nvGrpSpPr>
          <p:cNvPr id="128029" name="Group 49"/>
          <p:cNvGrpSpPr>
            <a:grpSpLocks/>
          </p:cNvGrpSpPr>
          <p:nvPr/>
        </p:nvGrpSpPr>
        <p:grpSpPr bwMode="auto">
          <a:xfrm>
            <a:off x="3348038" y="3789363"/>
            <a:ext cx="2016125" cy="1587"/>
            <a:chOff x="1056" y="2303"/>
            <a:chExt cx="1392" cy="1"/>
          </a:xfrm>
        </p:grpSpPr>
        <p:sp>
          <p:nvSpPr>
            <p:cNvPr id="128076" name="Line 50"/>
            <p:cNvSpPr>
              <a:spLocks noChangeShapeType="1"/>
            </p:cNvSpPr>
            <p:nvPr/>
          </p:nvSpPr>
          <p:spPr bwMode="auto">
            <a:xfrm>
              <a:off x="1056" y="2304"/>
              <a:ext cx="480" cy="0"/>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77" name="Line 51"/>
            <p:cNvSpPr>
              <a:spLocks noChangeShapeType="1"/>
            </p:cNvSpPr>
            <p:nvPr/>
          </p:nvSpPr>
          <p:spPr bwMode="auto">
            <a:xfrm>
              <a:off x="1537" y="2303"/>
              <a:ext cx="911" cy="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28030" name="Line 52"/>
          <p:cNvSpPr>
            <a:spLocks noChangeShapeType="1"/>
          </p:cNvSpPr>
          <p:nvPr/>
        </p:nvSpPr>
        <p:spPr bwMode="auto">
          <a:xfrm>
            <a:off x="4308475" y="3906838"/>
            <a:ext cx="695325" cy="0"/>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grpSp>
        <p:nvGrpSpPr>
          <p:cNvPr id="128031" name="Group 53"/>
          <p:cNvGrpSpPr>
            <a:grpSpLocks/>
          </p:cNvGrpSpPr>
          <p:nvPr/>
        </p:nvGrpSpPr>
        <p:grpSpPr bwMode="auto">
          <a:xfrm>
            <a:off x="4645025" y="3987800"/>
            <a:ext cx="2014538" cy="1588"/>
            <a:chOff x="1056" y="2303"/>
            <a:chExt cx="1392" cy="1"/>
          </a:xfrm>
        </p:grpSpPr>
        <p:sp>
          <p:nvSpPr>
            <p:cNvPr id="128074" name="Line 54"/>
            <p:cNvSpPr>
              <a:spLocks noChangeShapeType="1"/>
            </p:cNvSpPr>
            <p:nvPr/>
          </p:nvSpPr>
          <p:spPr bwMode="auto">
            <a:xfrm>
              <a:off x="1056" y="2304"/>
              <a:ext cx="480" cy="0"/>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75" name="Line 55"/>
            <p:cNvSpPr>
              <a:spLocks noChangeShapeType="1"/>
            </p:cNvSpPr>
            <p:nvPr/>
          </p:nvSpPr>
          <p:spPr bwMode="auto">
            <a:xfrm>
              <a:off x="1537" y="2303"/>
              <a:ext cx="911" cy="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28032" name="Line 56"/>
          <p:cNvSpPr>
            <a:spLocks noChangeShapeType="1"/>
          </p:cNvSpPr>
          <p:nvPr/>
        </p:nvSpPr>
        <p:spPr bwMode="auto">
          <a:xfrm>
            <a:off x="4956175" y="4059238"/>
            <a:ext cx="695325" cy="0"/>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33" name="Line 57"/>
          <p:cNvSpPr>
            <a:spLocks noChangeShapeType="1"/>
          </p:cNvSpPr>
          <p:nvPr/>
        </p:nvSpPr>
        <p:spPr bwMode="auto">
          <a:xfrm>
            <a:off x="5245100" y="4130675"/>
            <a:ext cx="695325" cy="0"/>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34" name="Line 47"/>
          <p:cNvSpPr>
            <a:spLocks noChangeShapeType="1"/>
          </p:cNvSpPr>
          <p:nvPr/>
        </p:nvSpPr>
        <p:spPr bwMode="auto">
          <a:xfrm>
            <a:off x="6348413" y="4151313"/>
            <a:ext cx="1968500" cy="0"/>
          </a:xfrm>
          <a:prstGeom prst="line">
            <a:avLst/>
          </a:prstGeom>
          <a:noFill/>
          <a:ln w="38100">
            <a:solidFill>
              <a:srgbClr val="80008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grpSp>
        <p:nvGrpSpPr>
          <p:cNvPr id="128035" name="Group 48"/>
          <p:cNvGrpSpPr>
            <a:grpSpLocks/>
          </p:cNvGrpSpPr>
          <p:nvPr/>
        </p:nvGrpSpPr>
        <p:grpSpPr bwMode="auto">
          <a:xfrm>
            <a:off x="2900363" y="1606550"/>
            <a:ext cx="6124575" cy="592138"/>
            <a:chOff x="754" y="480"/>
            <a:chExt cx="4230" cy="397"/>
          </a:xfrm>
        </p:grpSpPr>
        <p:sp>
          <p:nvSpPr>
            <p:cNvPr id="128041" name="Text Box 30"/>
            <p:cNvSpPr txBox="1">
              <a:spLocks noChangeArrowheads="1"/>
            </p:cNvSpPr>
            <p:nvPr/>
          </p:nvSpPr>
          <p:spPr bwMode="auto">
            <a:xfrm>
              <a:off x="810" y="480"/>
              <a:ext cx="50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2000">
                  <a:solidFill>
                    <a:srgbClr val="000000"/>
                  </a:solidFill>
                  <a:latin typeface="+mj-lt"/>
                </a:rPr>
                <a:t>1960</a:t>
              </a:r>
            </a:p>
          </p:txBody>
        </p:sp>
        <p:sp>
          <p:nvSpPr>
            <p:cNvPr id="128042" name="Text Box 31"/>
            <p:cNvSpPr txBox="1">
              <a:spLocks noChangeArrowheads="1"/>
            </p:cNvSpPr>
            <p:nvPr/>
          </p:nvSpPr>
          <p:spPr bwMode="auto">
            <a:xfrm>
              <a:off x="1355" y="480"/>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sz="2000">
                  <a:solidFill>
                    <a:srgbClr val="000000"/>
                  </a:solidFill>
                  <a:latin typeface="+mj-lt"/>
                </a:rPr>
                <a:t>70</a:t>
              </a:r>
            </a:p>
          </p:txBody>
        </p:sp>
        <p:sp>
          <p:nvSpPr>
            <p:cNvPr id="128043" name="Text Box 32"/>
            <p:cNvSpPr txBox="1">
              <a:spLocks noChangeArrowheads="1"/>
            </p:cNvSpPr>
            <p:nvPr/>
          </p:nvSpPr>
          <p:spPr bwMode="auto">
            <a:xfrm>
              <a:off x="1810" y="480"/>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2000">
                  <a:solidFill>
                    <a:srgbClr val="000000"/>
                  </a:solidFill>
                  <a:latin typeface="+mj-lt"/>
                </a:rPr>
                <a:t>80</a:t>
              </a:r>
            </a:p>
          </p:txBody>
        </p:sp>
        <p:sp>
          <p:nvSpPr>
            <p:cNvPr id="128044" name="Text Box 33"/>
            <p:cNvSpPr txBox="1">
              <a:spLocks noChangeArrowheads="1"/>
            </p:cNvSpPr>
            <p:nvPr/>
          </p:nvSpPr>
          <p:spPr bwMode="auto">
            <a:xfrm>
              <a:off x="2264" y="480"/>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2000">
                  <a:solidFill>
                    <a:srgbClr val="000000"/>
                  </a:solidFill>
                  <a:latin typeface="+mj-lt"/>
                </a:rPr>
                <a:t>90</a:t>
              </a:r>
            </a:p>
          </p:txBody>
        </p:sp>
        <p:sp>
          <p:nvSpPr>
            <p:cNvPr id="128045" name="Text Box 34"/>
            <p:cNvSpPr txBox="1">
              <a:spLocks noChangeArrowheads="1"/>
            </p:cNvSpPr>
            <p:nvPr/>
          </p:nvSpPr>
          <p:spPr bwMode="auto">
            <a:xfrm>
              <a:off x="2631" y="480"/>
              <a:ext cx="49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2000">
                  <a:solidFill>
                    <a:srgbClr val="000000"/>
                  </a:solidFill>
                  <a:latin typeface="+mj-lt"/>
                </a:rPr>
                <a:t>2000</a:t>
              </a:r>
            </a:p>
          </p:txBody>
        </p:sp>
        <p:sp>
          <p:nvSpPr>
            <p:cNvPr id="128046" name="Text Box 35"/>
            <p:cNvSpPr txBox="1">
              <a:spLocks noChangeArrowheads="1"/>
            </p:cNvSpPr>
            <p:nvPr/>
          </p:nvSpPr>
          <p:spPr bwMode="auto">
            <a:xfrm>
              <a:off x="3171" y="480"/>
              <a:ext cx="31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2000">
                  <a:solidFill>
                    <a:srgbClr val="000000"/>
                  </a:solidFill>
                  <a:latin typeface="+mj-lt"/>
                </a:rPr>
                <a:t>10</a:t>
              </a:r>
            </a:p>
          </p:txBody>
        </p:sp>
        <p:sp>
          <p:nvSpPr>
            <p:cNvPr id="128047" name="Text Box 36"/>
            <p:cNvSpPr txBox="1">
              <a:spLocks noChangeArrowheads="1"/>
            </p:cNvSpPr>
            <p:nvPr/>
          </p:nvSpPr>
          <p:spPr bwMode="auto">
            <a:xfrm>
              <a:off x="3624" y="480"/>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2000">
                  <a:solidFill>
                    <a:srgbClr val="000000"/>
                  </a:solidFill>
                  <a:latin typeface="+mj-lt"/>
                </a:rPr>
                <a:t>20</a:t>
              </a:r>
            </a:p>
          </p:txBody>
        </p:sp>
        <p:sp>
          <p:nvSpPr>
            <p:cNvPr id="128048" name="Text Box 37"/>
            <p:cNvSpPr txBox="1">
              <a:spLocks noChangeArrowheads="1"/>
            </p:cNvSpPr>
            <p:nvPr/>
          </p:nvSpPr>
          <p:spPr bwMode="auto">
            <a:xfrm>
              <a:off x="4077" y="480"/>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2000">
                  <a:solidFill>
                    <a:srgbClr val="000000"/>
                  </a:solidFill>
                  <a:latin typeface="+mj-lt"/>
                </a:rPr>
                <a:t>30</a:t>
              </a:r>
            </a:p>
          </p:txBody>
        </p:sp>
        <p:sp>
          <p:nvSpPr>
            <p:cNvPr id="128049" name="Line 5"/>
            <p:cNvSpPr>
              <a:spLocks noChangeShapeType="1"/>
            </p:cNvSpPr>
            <p:nvPr/>
          </p:nvSpPr>
          <p:spPr bwMode="auto">
            <a:xfrm flipV="1">
              <a:off x="754" y="792"/>
              <a:ext cx="4230" cy="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grpSp>
          <p:nvGrpSpPr>
            <p:cNvPr id="128050" name="Group 6"/>
            <p:cNvGrpSpPr>
              <a:grpSpLocks/>
            </p:cNvGrpSpPr>
            <p:nvPr/>
          </p:nvGrpSpPr>
          <p:grpSpPr bwMode="auto">
            <a:xfrm>
              <a:off x="1044" y="707"/>
              <a:ext cx="226" cy="170"/>
              <a:chOff x="1066" y="1338"/>
              <a:chExt cx="226" cy="170"/>
            </a:xfrm>
          </p:grpSpPr>
          <p:sp>
            <p:nvSpPr>
              <p:cNvPr id="128072" name="Line 7"/>
              <p:cNvSpPr>
                <a:spLocks noChangeShapeType="1"/>
              </p:cNvSpPr>
              <p:nvPr/>
            </p:nvSpPr>
            <p:spPr bwMode="auto">
              <a:xfrm flipH="1">
                <a:off x="1066" y="1338"/>
                <a:ext cx="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8073" name="Line 8"/>
              <p:cNvSpPr>
                <a:spLocks noChangeShapeType="1"/>
              </p:cNvSpPr>
              <p:nvPr/>
            </p:nvSpPr>
            <p:spPr bwMode="auto">
              <a:xfrm>
                <a:off x="1292" y="1367"/>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grpSp>
        <p:grpSp>
          <p:nvGrpSpPr>
            <p:cNvPr id="128051" name="Group 9"/>
            <p:cNvGrpSpPr>
              <a:grpSpLocks/>
            </p:cNvGrpSpPr>
            <p:nvPr/>
          </p:nvGrpSpPr>
          <p:grpSpPr bwMode="auto">
            <a:xfrm>
              <a:off x="1498" y="707"/>
              <a:ext cx="226" cy="170"/>
              <a:chOff x="1066" y="1338"/>
              <a:chExt cx="226" cy="170"/>
            </a:xfrm>
          </p:grpSpPr>
          <p:sp>
            <p:nvSpPr>
              <p:cNvPr id="128070" name="Line 10"/>
              <p:cNvSpPr>
                <a:spLocks noChangeShapeType="1"/>
              </p:cNvSpPr>
              <p:nvPr/>
            </p:nvSpPr>
            <p:spPr bwMode="auto">
              <a:xfrm flipH="1">
                <a:off x="1066" y="1338"/>
                <a:ext cx="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8071" name="Line 11"/>
              <p:cNvSpPr>
                <a:spLocks noChangeShapeType="1"/>
              </p:cNvSpPr>
              <p:nvPr/>
            </p:nvSpPr>
            <p:spPr bwMode="auto">
              <a:xfrm>
                <a:off x="1292" y="1367"/>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grpSp>
        <p:grpSp>
          <p:nvGrpSpPr>
            <p:cNvPr id="128052" name="Group 12"/>
            <p:cNvGrpSpPr>
              <a:grpSpLocks/>
            </p:cNvGrpSpPr>
            <p:nvPr/>
          </p:nvGrpSpPr>
          <p:grpSpPr bwMode="auto">
            <a:xfrm>
              <a:off x="1952" y="707"/>
              <a:ext cx="226" cy="170"/>
              <a:chOff x="1066" y="1338"/>
              <a:chExt cx="226" cy="170"/>
            </a:xfrm>
          </p:grpSpPr>
          <p:sp>
            <p:nvSpPr>
              <p:cNvPr id="128068" name="Line 13"/>
              <p:cNvSpPr>
                <a:spLocks noChangeShapeType="1"/>
              </p:cNvSpPr>
              <p:nvPr/>
            </p:nvSpPr>
            <p:spPr bwMode="auto">
              <a:xfrm flipH="1">
                <a:off x="1066" y="1338"/>
                <a:ext cx="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8069" name="Line 14"/>
              <p:cNvSpPr>
                <a:spLocks noChangeShapeType="1"/>
              </p:cNvSpPr>
              <p:nvPr/>
            </p:nvSpPr>
            <p:spPr bwMode="auto">
              <a:xfrm>
                <a:off x="1292" y="1367"/>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grpSp>
        <p:grpSp>
          <p:nvGrpSpPr>
            <p:cNvPr id="128053" name="Group 15"/>
            <p:cNvGrpSpPr>
              <a:grpSpLocks/>
            </p:cNvGrpSpPr>
            <p:nvPr/>
          </p:nvGrpSpPr>
          <p:grpSpPr bwMode="auto">
            <a:xfrm>
              <a:off x="2405" y="707"/>
              <a:ext cx="226" cy="170"/>
              <a:chOff x="1066" y="1338"/>
              <a:chExt cx="226" cy="170"/>
            </a:xfrm>
          </p:grpSpPr>
          <p:sp>
            <p:nvSpPr>
              <p:cNvPr id="128066" name="Line 16"/>
              <p:cNvSpPr>
                <a:spLocks noChangeShapeType="1"/>
              </p:cNvSpPr>
              <p:nvPr/>
            </p:nvSpPr>
            <p:spPr bwMode="auto">
              <a:xfrm flipH="1">
                <a:off x="1066" y="1338"/>
                <a:ext cx="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8067" name="Line 17"/>
              <p:cNvSpPr>
                <a:spLocks noChangeShapeType="1"/>
              </p:cNvSpPr>
              <p:nvPr/>
            </p:nvSpPr>
            <p:spPr bwMode="auto">
              <a:xfrm>
                <a:off x="1292" y="1367"/>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grpSp>
        <p:grpSp>
          <p:nvGrpSpPr>
            <p:cNvPr id="128054" name="Group 18"/>
            <p:cNvGrpSpPr>
              <a:grpSpLocks/>
            </p:cNvGrpSpPr>
            <p:nvPr/>
          </p:nvGrpSpPr>
          <p:grpSpPr bwMode="auto">
            <a:xfrm>
              <a:off x="2859" y="707"/>
              <a:ext cx="226" cy="170"/>
              <a:chOff x="1066" y="1338"/>
              <a:chExt cx="226" cy="170"/>
            </a:xfrm>
          </p:grpSpPr>
          <p:sp>
            <p:nvSpPr>
              <p:cNvPr id="128064" name="Line 19"/>
              <p:cNvSpPr>
                <a:spLocks noChangeShapeType="1"/>
              </p:cNvSpPr>
              <p:nvPr/>
            </p:nvSpPr>
            <p:spPr bwMode="auto">
              <a:xfrm flipH="1">
                <a:off x="1066" y="1338"/>
                <a:ext cx="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8065" name="Line 20"/>
              <p:cNvSpPr>
                <a:spLocks noChangeShapeType="1"/>
              </p:cNvSpPr>
              <p:nvPr/>
            </p:nvSpPr>
            <p:spPr bwMode="auto">
              <a:xfrm>
                <a:off x="1292" y="1367"/>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grpSp>
        <p:grpSp>
          <p:nvGrpSpPr>
            <p:cNvPr id="128055" name="Group 21"/>
            <p:cNvGrpSpPr>
              <a:grpSpLocks/>
            </p:cNvGrpSpPr>
            <p:nvPr/>
          </p:nvGrpSpPr>
          <p:grpSpPr bwMode="auto">
            <a:xfrm>
              <a:off x="3312" y="707"/>
              <a:ext cx="226" cy="170"/>
              <a:chOff x="1066" y="1338"/>
              <a:chExt cx="226" cy="170"/>
            </a:xfrm>
          </p:grpSpPr>
          <p:sp>
            <p:nvSpPr>
              <p:cNvPr id="128062" name="Line 22"/>
              <p:cNvSpPr>
                <a:spLocks noChangeShapeType="1"/>
              </p:cNvSpPr>
              <p:nvPr/>
            </p:nvSpPr>
            <p:spPr bwMode="auto">
              <a:xfrm flipH="1">
                <a:off x="1066" y="1338"/>
                <a:ext cx="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8063" name="Line 23"/>
              <p:cNvSpPr>
                <a:spLocks noChangeShapeType="1"/>
              </p:cNvSpPr>
              <p:nvPr/>
            </p:nvSpPr>
            <p:spPr bwMode="auto">
              <a:xfrm>
                <a:off x="1292" y="1367"/>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grpSp>
        <p:grpSp>
          <p:nvGrpSpPr>
            <p:cNvPr id="128056" name="Group 24"/>
            <p:cNvGrpSpPr>
              <a:grpSpLocks/>
            </p:cNvGrpSpPr>
            <p:nvPr/>
          </p:nvGrpSpPr>
          <p:grpSpPr bwMode="auto">
            <a:xfrm>
              <a:off x="3765" y="707"/>
              <a:ext cx="226" cy="170"/>
              <a:chOff x="1066" y="1338"/>
              <a:chExt cx="226" cy="170"/>
            </a:xfrm>
          </p:grpSpPr>
          <p:sp>
            <p:nvSpPr>
              <p:cNvPr id="128060" name="Line 25"/>
              <p:cNvSpPr>
                <a:spLocks noChangeShapeType="1"/>
              </p:cNvSpPr>
              <p:nvPr/>
            </p:nvSpPr>
            <p:spPr bwMode="auto">
              <a:xfrm flipH="1">
                <a:off x="1066" y="1338"/>
                <a:ext cx="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8061" name="Line 26"/>
              <p:cNvSpPr>
                <a:spLocks noChangeShapeType="1"/>
              </p:cNvSpPr>
              <p:nvPr/>
            </p:nvSpPr>
            <p:spPr bwMode="auto">
              <a:xfrm>
                <a:off x="1292" y="1367"/>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grpSp>
        <p:grpSp>
          <p:nvGrpSpPr>
            <p:cNvPr id="128057" name="Group 27"/>
            <p:cNvGrpSpPr>
              <a:grpSpLocks/>
            </p:cNvGrpSpPr>
            <p:nvPr/>
          </p:nvGrpSpPr>
          <p:grpSpPr bwMode="auto">
            <a:xfrm>
              <a:off x="4220" y="707"/>
              <a:ext cx="226" cy="170"/>
              <a:chOff x="1066" y="1338"/>
              <a:chExt cx="226" cy="170"/>
            </a:xfrm>
          </p:grpSpPr>
          <p:sp>
            <p:nvSpPr>
              <p:cNvPr id="128058" name="Line 28"/>
              <p:cNvSpPr>
                <a:spLocks noChangeShapeType="1"/>
              </p:cNvSpPr>
              <p:nvPr/>
            </p:nvSpPr>
            <p:spPr bwMode="auto">
              <a:xfrm flipH="1">
                <a:off x="1066" y="1338"/>
                <a:ext cx="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sp>
            <p:nvSpPr>
              <p:cNvPr id="128059" name="Line 29"/>
              <p:cNvSpPr>
                <a:spLocks noChangeShapeType="1"/>
              </p:cNvSpPr>
              <p:nvPr/>
            </p:nvSpPr>
            <p:spPr bwMode="auto">
              <a:xfrm>
                <a:off x="1292" y="1367"/>
                <a:ext cx="0" cy="1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000">
                  <a:latin typeface="+mj-lt"/>
                </a:endParaRPr>
              </a:p>
            </p:txBody>
          </p:sp>
        </p:grpSp>
      </p:grpSp>
      <p:sp>
        <p:nvSpPr>
          <p:cNvPr id="128036" name="Line 43"/>
          <p:cNvSpPr>
            <a:spLocks noChangeShapeType="1"/>
          </p:cNvSpPr>
          <p:nvPr/>
        </p:nvSpPr>
        <p:spPr bwMode="auto">
          <a:xfrm>
            <a:off x="5937250" y="2705100"/>
            <a:ext cx="657225" cy="0"/>
          </a:xfrm>
          <a:prstGeom prst="line">
            <a:avLst/>
          </a:prstGeom>
          <a:noFill/>
          <a:ln w="38100">
            <a:solidFill>
              <a:srgbClr val="800000"/>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37" name="Line 70"/>
          <p:cNvSpPr>
            <a:spLocks noChangeShapeType="1"/>
          </p:cNvSpPr>
          <p:nvPr/>
        </p:nvSpPr>
        <p:spPr bwMode="auto">
          <a:xfrm>
            <a:off x="6018213" y="2787650"/>
            <a:ext cx="658812" cy="0"/>
          </a:xfrm>
          <a:prstGeom prst="line">
            <a:avLst/>
          </a:prstGeom>
          <a:noFill/>
          <a:ln w="38100">
            <a:solidFill>
              <a:srgbClr val="0000FF"/>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28038" name="Text Box 84"/>
          <p:cNvSpPr txBox="1">
            <a:spLocks noChangeArrowheads="1"/>
          </p:cNvSpPr>
          <p:nvPr/>
        </p:nvSpPr>
        <p:spPr bwMode="auto">
          <a:xfrm>
            <a:off x="8235950" y="1606550"/>
            <a:ext cx="1231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spcBef>
                <a:spcPct val="50000"/>
              </a:spcBef>
            </a:pPr>
            <a:r>
              <a:rPr lang="en-US" altLang="ja-JP" b="1">
                <a:solidFill>
                  <a:srgbClr val="000000"/>
                </a:solidFill>
              </a:rPr>
              <a:t>Year</a:t>
            </a:r>
          </a:p>
        </p:txBody>
      </p:sp>
      <p:sp>
        <p:nvSpPr>
          <p:cNvPr id="128039" name="Text Box 85"/>
          <p:cNvSpPr txBox="1">
            <a:spLocks noChangeArrowheads="1"/>
          </p:cNvSpPr>
          <p:nvPr/>
        </p:nvSpPr>
        <p:spPr bwMode="auto">
          <a:xfrm>
            <a:off x="576263" y="5180013"/>
            <a:ext cx="239553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ctr" eaLnBrk="1" hangingPunct="1"/>
            <a:r>
              <a:rPr lang="en-US" altLang="ja-JP" sz="2000" b="1">
                <a:solidFill>
                  <a:srgbClr val="000000"/>
                </a:solidFill>
              </a:rPr>
              <a:t>Taylor et al. (2008)</a:t>
            </a:r>
          </a:p>
        </p:txBody>
      </p:sp>
      <p:sp>
        <p:nvSpPr>
          <p:cNvPr id="128040" name="Text Box 86"/>
          <p:cNvSpPr txBox="1">
            <a:spLocks noChangeArrowheads="1"/>
          </p:cNvSpPr>
          <p:nvPr/>
        </p:nvSpPr>
        <p:spPr bwMode="auto">
          <a:xfrm>
            <a:off x="3733800" y="5562600"/>
            <a:ext cx="46482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ctr" eaLnBrk="1" hangingPunct="1">
              <a:spcBef>
                <a:spcPct val="50000"/>
              </a:spcBef>
            </a:pPr>
            <a:r>
              <a:rPr lang="en-US" altLang="ja-JP" sz="2400">
                <a:solidFill>
                  <a:srgbClr val="000000"/>
                </a:solidFill>
              </a:rPr>
              <a:t>5000-Year Integration </a:t>
            </a:r>
          </a:p>
          <a:p>
            <a:pPr algn="ctr" eaLnBrk="1" hangingPunct="1">
              <a:lnSpc>
                <a:spcPct val="55000"/>
              </a:lnSpc>
              <a:spcBef>
                <a:spcPct val="50000"/>
              </a:spcBef>
            </a:pPr>
            <a:r>
              <a:rPr lang="en-US" altLang="ja-JP" sz="2400">
                <a:solidFill>
                  <a:srgbClr val="000000"/>
                </a:solidFill>
              </a:rPr>
              <a:t>for 10 member ensemble,</a:t>
            </a:r>
          </a:p>
        </p:txBody>
      </p:sp>
      <p:sp>
        <p:nvSpPr>
          <p:cNvPr id="87" name="テキスト ボックス 86"/>
          <p:cNvSpPr txBox="1"/>
          <p:nvPr/>
        </p:nvSpPr>
        <p:spPr>
          <a:xfrm>
            <a:off x="3590268" y="4887625"/>
            <a:ext cx="1210788" cy="584776"/>
          </a:xfrm>
          <a:prstGeom prst="rect">
            <a:avLst/>
          </a:prstGeom>
          <a:noFill/>
        </p:spPr>
        <p:txBody>
          <a:bodyPr wrap="none" rtlCol="0">
            <a:spAutoFit/>
          </a:bodyPr>
          <a:lstStyle/>
          <a:p>
            <a:r>
              <a:rPr lang="en-US" altLang="ja-JP" sz="3200" b="1" dirty="0" err="1"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NoAS</a:t>
            </a:r>
            <a:endParaRPr kumimoji="1" lang="ja-JP" altLang="en-US" sz="32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sp>
        <p:nvSpPr>
          <p:cNvPr id="88" name="テキスト ボックス 87"/>
          <p:cNvSpPr txBox="1"/>
          <p:nvPr/>
        </p:nvSpPr>
        <p:spPr>
          <a:xfrm>
            <a:off x="3244395" y="2412712"/>
            <a:ext cx="1184940" cy="584776"/>
          </a:xfrm>
          <a:prstGeom prst="rect">
            <a:avLst/>
          </a:prstGeom>
          <a:noFill/>
        </p:spPr>
        <p:txBody>
          <a:bodyPr wrap="none" rtlCol="0">
            <a:spAutoFit/>
          </a:bodyPr>
          <a:lstStyle/>
          <a:p>
            <a:r>
              <a:rPr lang="en-US" altLang="ja-JP" sz="3200" b="1" dirty="0" smtClean="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rPr>
              <a:t>HCST</a:t>
            </a:r>
            <a:endParaRPr kumimoji="1" lang="ja-JP" altLang="en-US" sz="3200" b="1" dirty="0">
              <a:ln w="17780" cmpd="sng">
                <a:solidFill>
                  <a:schemeClr val="accent1">
                    <a:tint val="3000"/>
                  </a:schemeClr>
                </a:solidFill>
                <a:prstDash val="solid"/>
                <a:miter lim="800000"/>
              </a:ln>
              <a:solidFill>
                <a:srgbClr val="0000FF"/>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57771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517632" cy="796950"/>
          </a:xfrm>
        </p:spPr>
        <p:txBody>
          <a:bodyPr/>
          <a:lstStyle/>
          <a:p>
            <a:r>
              <a:rPr kumimoji="1" lang="en-US" altLang="ja-JP" sz="4000" dirty="0" smtClean="0"/>
              <a:t>Our computational resources are limited</a:t>
            </a:r>
            <a:endParaRPr kumimoji="1" lang="ja-JP" altLang="en-US" sz="4000" dirty="0"/>
          </a:p>
        </p:txBody>
      </p:sp>
      <p:pic>
        <p:nvPicPr>
          <p:cNvPr id="7" name="図 6"/>
          <p:cNvPicPr>
            <a:picLocks noChangeAspect="1"/>
          </p:cNvPicPr>
          <p:nvPr/>
        </p:nvPicPr>
        <p:blipFill>
          <a:blip r:embed="rId3"/>
          <a:stretch>
            <a:fillRect/>
          </a:stretch>
        </p:blipFill>
        <p:spPr>
          <a:xfrm>
            <a:off x="3203848" y="1612160"/>
            <a:ext cx="2137172" cy="1600816"/>
          </a:xfrm>
          <a:prstGeom prst="rect">
            <a:avLst/>
          </a:prstGeom>
        </p:spPr>
      </p:pic>
      <p:sp>
        <p:nvSpPr>
          <p:cNvPr id="9" name="テキスト ボックス 8"/>
          <p:cNvSpPr txBox="1"/>
          <p:nvPr/>
        </p:nvSpPr>
        <p:spPr>
          <a:xfrm>
            <a:off x="2739108" y="1196752"/>
            <a:ext cx="3273052" cy="584776"/>
          </a:xfrm>
          <a:prstGeom prst="rect">
            <a:avLst/>
          </a:prstGeom>
          <a:gradFill flip="none" rotWithShape="1">
            <a:gsLst>
              <a:gs pos="0">
                <a:schemeClr val="accent1">
                  <a:tint val="50000"/>
                  <a:satMod val="300000"/>
                  <a:alpha val="61000"/>
                </a:schemeClr>
              </a:gs>
              <a:gs pos="35000">
                <a:schemeClr val="accent1">
                  <a:tint val="37000"/>
                  <a:satMod val="300000"/>
                  <a:alpha val="61000"/>
                </a:schemeClr>
              </a:gs>
              <a:gs pos="100000">
                <a:schemeClr val="accent1">
                  <a:tint val="15000"/>
                  <a:satMod val="350000"/>
                  <a:alpha val="61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ja-JP" sz="3200" dirty="0" smtClean="0"/>
              <a:t>Limited Resources</a:t>
            </a:r>
            <a:endParaRPr kumimoji="1" lang="ja-JP" altLang="en-US" sz="3200" dirty="0"/>
          </a:p>
        </p:txBody>
      </p:sp>
      <p:cxnSp>
        <p:nvCxnSpPr>
          <p:cNvPr id="11" name="直線コネクタ 10"/>
          <p:cNvCxnSpPr>
            <a:stCxn id="4" idx="0"/>
            <a:endCxn id="7" idx="1"/>
          </p:cNvCxnSpPr>
          <p:nvPr/>
        </p:nvCxnSpPr>
        <p:spPr>
          <a:xfrm flipV="1">
            <a:off x="1383613" y="2412568"/>
            <a:ext cx="1820235" cy="2963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直線コネクタ 11"/>
          <p:cNvCxnSpPr>
            <a:stCxn id="6" idx="0"/>
            <a:endCxn id="7" idx="3"/>
          </p:cNvCxnSpPr>
          <p:nvPr/>
        </p:nvCxnSpPr>
        <p:spPr>
          <a:xfrm flipH="1" flipV="1">
            <a:off x="5341020" y="2412568"/>
            <a:ext cx="2387901" cy="2963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線コネクタ 14"/>
          <p:cNvCxnSpPr>
            <a:stCxn id="5" idx="0"/>
          </p:cNvCxnSpPr>
          <p:nvPr/>
        </p:nvCxnSpPr>
        <p:spPr>
          <a:xfrm flipV="1">
            <a:off x="4249313" y="2789640"/>
            <a:ext cx="37352" cy="351328"/>
          </a:xfrm>
          <a:prstGeom prst="line">
            <a:avLst/>
          </a:prstGeom>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755576" y="2708920"/>
            <a:ext cx="1256073"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sz="3200" dirty="0" smtClean="0"/>
              <a:t>Model</a:t>
            </a:r>
            <a:endParaRPr kumimoji="1" lang="ja-JP" altLang="en-US" sz="3200" dirty="0"/>
          </a:p>
        </p:txBody>
      </p:sp>
      <p:sp>
        <p:nvSpPr>
          <p:cNvPr id="5" name="テキスト ボックス 4"/>
          <p:cNvSpPr txBox="1"/>
          <p:nvPr/>
        </p:nvSpPr>
        <p:spPr>
          <a:xfrm>
            <a:off x="3347864" y="3140968"/>
            <a:ext cx="1802897"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ja-JP" sz="3200" dirty="0" smtClean="0"/>
              <a:t>Ensemble</a:t>
            </a:r>
            <a:endParaRPr kumimoji="1" lang="ja-JP" altLang="en-US" sz="3200" dirty="0"/>
          </a:p>
        </p:txBody>
      </p:sp>
      <p:sp>
        <p:nvSpPr>
          <p:cNvPr id="6" name="テキスト ボックス 5"/>
          <p:cNvSpPr txBox="1"/>
          <p:nvPr/>
        </p:nvSpPr>
        <p:spPr>
          <a:xfrm>
            <a:off x="6588224" y="2708920"/>
            <a:ext cx="2281394"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ja-JP" sz="3200" dirty="0" smtClean="0"/>
              <a:t>Initialization</a:t>
            </a:r>
            <a:endParaRPr kumimoji="1" lang="ja-JP" altLang="en-US" sz="3200" dirty="0"/>
          </a:p>
        </p:txBody>
      </p:sp>
      <p:grpSp>
        <p:nvGrpSpPr>
          <p:cNvPr id="76" name="図形グループ 75"/>
          <p:cNvGrpSpPr/>
          <p:nvPr/>
        </p:nvGrpSpPr>
        <p:grpSpPr>
          <a:xfrm>
            <a:off x="107504" y="3356992"/>
            <a:ext cx="2448272" cy="3299923"/>
            <a:chOff x="107504" y="3356992"/>
            <a:chExt cx="2448272" cy="3299923"/>
          </a:xfrm>
        </p:grpSpPr>
        <p:pic>
          <p:nvPicPr>
            <p:cNvPr id="3" name="図 2" descr="topoUSA_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356992"/>
              <a:ext cx="2304256" cy="3299923"/>
            </a:xfrm>
            <a:prstGeom prst="rect">
              <a:avLst/>
            </a:prstGeom>
          </p:spPr>
        </p:pic>
        <p:sp>
          <p:nvSpPr>
            <p:cNvPr id="8" name="テキスト ボックス 7"/>
            <p:cNvSpPr txBox="1"/>
            <p:nvPr/>
          </p:nvSpPr>
          <p:spPr>
            <a:xfrm>
              <a:off x="107504" y="4499828"/>
              <a:ext cx="564257" cy="369332"/>
            </a:xfrm>
            <a:prstGeom prst="rect">
              <a:avLst/>
            </a:prstGeom>
            <a:solidFill>
              <a:schemeClr val="bg1">
                <a:alpha val="79000"/>
              </a:schemeClr>
            </a:solidFill>
          </p:spPr>
          <p:txBody>
            <a:bodyPr wrap="none" lIns="0" tIns="0" rIns="0" bIns="0" rtlCol="0">
              <a:spAutoFit/>
            </a:bodyPr>
            <a:lstStyle/>
            <a:p>
              <a:r>
                <a:rPr kumimoji="1" lang="en-US" altLang="ja-JP" dirty="0" smtClean="0"/>
                <a:t>Low</a:t>
              </a:r>
              <a:endParaRPr kumimoji="1" lang="ja-JP" altLang="en-US" dirty="0"/>
            </a:p>
          </p:txBody>
        </p:sp>
        <p:sp>
          <p:nvSpPr>
            <p:cNvPr id="16" name="テキスト ボックス 15"/>
            <p:cNvSpPr txBox="1"/>
            <p:nvPr/>
          </p:nvSpPr>
          <p:spPr>
            <a:xfrm>
              <a:off x="179512" y="6011996"/>
              <a:ext cx="307777" cy="369332"/>
            </a:xfrm>
            <a:prstGeom prst="rect">
              <a:avLst/>
            </a:prstGeom>
            <a:solidFill>
              <a:schemeClr val="bg1">
                <a:alpha val="79000"/>
              </a:schemeClr>
            </a:solidFill>
          </p:spPr>
          <p:txBody>
            <a:bodyPr wrap="none" lIns="0" tIns="0" rIns="0" bIns="0" rtlCol="0">
              <a:spAutoFit/>
            </a:bodyPr>
            <a:lstStyle/>
            <a:p>
              <a:r>
                <a:rPr lang="en-US" altLang="ja-JP" dirty="0" smtClean="0"/>
                <a:t>Hi</a:t>
              </a:r>
              <a:endParaRPr kumimoji="1" lang="ja-JP" altLang="en-US" dirty="0"/>
            </a:p>
          </p:txBody>
        </p:sp>
      </p:grpSp>
      <p:grpSp>
        <p:nvGrpSpPr>
          <p:cNvPr id="47" name="図形グループ 46"/>
          <p:cNvGrpSpPr/>
          <p:nvPr/>
        </p:nvGrpSpPr>
        <p:grpSpPr>
          <a:xfrm>
            <a:off x="6516216" y="3501008"/>
            <a:ext cx="2448272" cy="1512168"/>
            <a:chOff x="6516216" y="3501008"/>
            <a:chExt cx="2448272" cy="1512168"/>
          </a:xfrm>
        </p:grpSpPr>
        <p:sp>
          <p:nvSpPr>
            <p:cNvPr id="30" name="正方形/長方形 29"/>
            <p:cNvSpPr/>
            <p:nvPr/>
          </p:nvSpPr>
          <p:spPr>
            <a:xfrm>
              <a:off x="6516216" y="3501008"/>
              <a:ext cx="2448272" cy="151216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dirty="0"/>
            </a:p>
          </p:txBody>
        </p:sp>
        <p:sp>
          <p:nvSpPr>
            <p:cNvPr id="33" name="円/楕円 32"/>
            <p:cNvSpPr/>
            <p:nvPr/>
          </p:nvSpPr>
          <p:spPr>
            <a:xfrm>
              <a:off x="7727652" y="3801740"/>
              <a:ext cx="144016" cy="360040"/>
            </a:xfrm>
            <a:prstGeom prst="ellipse">
              <a:avLst/>
            </a:prstGeom>
            <a:gradFill flip="none" rotWithShape="1">
              <a:gsLst>
                <a:gs pos="0">
                  <a:schemeClr val="accent1">
                    <a:lumMod val="20000"/>
                    <a:lumOff val="80000"/>
                    <a:alpha val="65000"/>
                  </a:schemeClr>
                </a:gs>
                <a:gs pos="100000">
                  <a:schemeClr val="accent1">
                    <a:lumMod val="50000"/>
                    <a:alpha val="65000"/>
                  </a:schemeClr>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7164288" y="4509120"/>
              <a:ext cx="144016" cy="360040"/>
            </a:xfrm>
            <a:prstGeom prst="ellipse">
              <a:avLst/>
            </a:prstGeom>
            <a:gradFill flip="none" rotWithShape="1">
              <a:gsLst>
                <a:gs pos="0">
                  <a:schemeClr val="accent1">
                    <a:lumMod val="20000"/>
                    <a:lumOff val="80000"/>
                    <a:alpha val="65000"/>
                  </a:schemeClr>
                </a:gs>
                <a:gs pos="100000">
                  <a:schemeClr val="accent1">
                    <a:lumMod val="50000"/>
                    <a:alpha val="65000"/>
                  </a:schemeClr>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8244408" y="4293096"/>
              <a:ext cx="144016" cy="360040"/>
            </a:xfrm>
            <a:prstGeom prst="ellipse">
              <a:avLst/>
            </a:prstGeom>
            <a:gradFill flip="none" rotWithShape="1">
              <a:gsLst>
                <a:gs pos="0">
                  <a:schemeClr val="accent1">
                    <a:lumMod val="20000"/>
                    <a:lumOff val="80000"/>
                    <a:alpha val="65000"/>
                  </a:schemeClr>
                </a:gs>
                <a:gs pos="100000">
                  <a:schemeClr val="accent1">
                    <a:lumMod val="50000"/>
                    <a:alpha val="65000"/>
                  </a:schemeClr>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6732240" y="3933056"/>
              <a:ext cx="144016" cy="360040"/>
            </a:xfrm>
            <a:prstGeom prst="ellipse">
              <a:avLst/>
            </a:prstGeom>
            <a:gradFill flip="none" rotWithShape="1">
              <a:gsLst>
                <a:gs pos="0">
                  <a:schemeClr val="accent1">
                    <a:lumMod val="20000"/>
                    <a:lumOff val="80000"/>
                    <a:alpha val="65000"/>
                  </a:schemeClr>
                </a:gs>
                <a:gs pos="100000">
                  <a:schemeClr val="accent1">
                    <a:lumMod val="50000"/>
                    <a:alpha val="65000"/>
                  </a:schemeClr>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a:off x="6732240" y="4005064"/>
              <a:ext cx="2044700" cy="673610"/>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930400"/>
                <a:gd name="connsiteY0" fmla="*/ 558800 h 558800"/>
                <a:gd name="connsiteX1" fmla="*/ 469900 w 1930400"/>
                <a:gd name="connsiteY1" fmla="*/ 330200 h 558800"/>
                <a:gd name="connsiteX2" fmla="*/ 1930400 w 1930400"/>
                <a:gd name="connsiteY2" fmla="*/ 0 h 558800"/>
                <a:gd name="connsiteX0" fmla="*/ 0 w 1930400"/>
                <a:gd name="connsiteY0" fmla="*/ 558800 h 558800"/>
                <a:gd name="connsiteX1" fmla="*/ 469900 w 1930400"/>
                <a:gd name="connsiteY1" fmla="*/ 330200 h 558800"/>
                <a:gd name="connsiteX2" fmla="*/ 1628552 w 1930400"/>
                <a:gd name="connsiteY2" fmla="*/ 422672 h 558800"/>
                <a:gd name="connsiteX3" fmla="*/ 1930400 w 1930400"/>
                <a:gd name="connsiteY3" fmla="*/ 0 h 558800"/>
                <a:gd name="connsiteX0" fmla="*/ 0 w 1930400"/>
                <a:gd name="connsiteY0" fmla="*/ 558800 h 558800"/>
                <a:gd name="connsiteX1" fmla="*/ 647700 w 1930400"/>
                <a:gd name="connsiteY1" fmla="*/ 114300 h 558800"/>
                <a:gd name="connsiteX2" fmla="*/ 1628552 w 1930400"/>
                <a:gd name="connsiteY2" fmla="*/ 422672 h 558800"/>
                <a:gd name="connsiteX3" fmla="*/ 1930400 w 1930400"/>
                <a:gd name="connsiteY3" fmla="*/ 0 h 558800"/>
                <a:gd name="connsiteX0" fmla="*/ 0 w 1930400"/>
                <a:gd name="connsiteY0" fmla="*/ 558800 h 558800"/>
                <a:gd name="connsiteX1" fmla="*/ 647700 w 1930400"/>
                <a:gd name="connsiteY1" fmla="*/ 114300 h 558800"/>
                <a:gd name="connsiteX2" fmla="*/ 1133252 w 1930400"/>
                <a:gd name="connsiteY2" fmla="*/ 117872 h 558800"/>
                <a:gd name="connsiteX3" fmla="*/ 1628552 w 1930400"/>
                <a:gd name="connsiteY3" fmla="*/ 422672 h 558800"/>
                <a:gd name="connsiteX4" fmla="*/ 1930400 w 1930400"/>
                <a:gd name="connsiteY4" fmla="*/ 0 h 558800"/>
                <a:gd name="connsiteX0" fmla="*/ 0 w 1930400"/>
                <a:gd name="connsiteY0" fmla="*/ 558800 h 558800"/>
                <a:gd name="connsiteX1" fmla="*/ 711200 w 1930400"/>
                <a:gd name="connsiteY1" fmla="*/ 406400 h 558800"/>
                <a:gd name="connsiteX2" fmla="*/ 1133252 w 1930400"/>
                <a:gd name="connsiteY2" fmla="*/ 117872 h 558800"/>
                <a:gd name="connsiteX3" fmla="*/ 1628552 w 1930400"/>
                <a:gd name="connsiteY3" fmla="*/ 422672 h 558800"/>
                <a:gd name="connsiteX4" fmla="*/ 1930400 w 1930400"/>
                <a:gd name="connsiteY4" fmla="*/ 0 h 558800"/>
                <a:gd name="connsiteX0" fmla="*/ 0 w 1943100"/>
                <a:gd name="connsiteY0" fmla="*/ 165100 h 427284"/>
                <a:gd name="connsiteX1" fmla="*/ 723900 w 1943100"/>
                <a:gd name="connsiteY1" fmla="*/ 406400 h 427284"/>
                <a:gd name="connsiteX2" fmla="*/ 1145952 w 1943100"/>
                <a:gd name="connsiteY2" fmla="*/ 117872 h 427284"/>
                <a:gd name="connsiteX3" fmla="*/ 1641252 w 1943100"/>
                <a:gd name="connsiteY3" fmla="*/ 422672 h 427284"/>
                <a:gd name="connsiteX4" fmla="*/ 1943100 w 1943100"/>
                <a:gd name="connsiteY4" fmla="*/ 0 h 427284"/>
                <a:gd name="connsiteX0" fmla="*/ 0 w 1943100"/>
                <a:gd name="connsiteY0" fmla="*/ 165100 h 647792"/>
                <a:gd name="connsiteX1" fmla="*/ 508000 w 1943100"/>
                <a:gd name="connsiteY1" fmla="*/ 647700 h 647792"/>
                <a:gd name="connsiteX2" fmla="*/ 1145952 w 1943100"/>
                <a:gd name="connsiteY2" fmla="*/ 117872 h 647792"/>
                <a:gd name="connsiteX3" fmla="*/ 1641252 w 1943100"/>
                <a:gd name="connsiteY3" fmla="*/ 422672 h 647792"/>
                <a:gd name="connsiteX4" fmla="*/ 1943100 w 1943100"/>
                <a:gd name="connsiteY4" fmla="*/ 0 h 647792"/>
                <a:gd name="connsiteX0" fmla="*/ 0 w 1943100"/>
                <a:gd name="connsiteY0" fmla="*/ 189662 h 673610"/>
                <a:gd name="connsiteX1" fmla="*/ 508000 w 1943100"/>
                <a:gd name="connsiteY1" fmla="*/ 672262 h 673610"/>
                <a:gd name="connsiteX2" fmla="*/ 1095152 w 1943100"/>
                <a:gd name="connsiteY2" fmla="*/ 2734 h 673610"/>
                <a:gd name="connsiteX3" fmla="*/ 1641252 w 1943100"/>
                <a:gd name="connsiteY3" fmla="*/ 447234 h 673610"/>
                <a:gd name="connsiteX4" fmla="*/ 1943100 w 1943100"/>
                <a:gd name="connsiteY4" fmla="*/ 24562 h 673610"/>
                <a:gd name="connsiteX0" fmla="*/ 0 w 1943100"/>
                <a:gd name="connsiteY0" fmla="*/ 189662 h 673610"/>
                <a:gd name="connsiteX1" fmla="*/ 508000 w 1943100"/>
                <a:gd name="connsiteY1" fmla="*/ 672262 h 673610"/>
                <a:gd name="connsiteX2" fmla="*/ 1095152 w 1943100"/>
                <a:gd name="connsiteY2" fmla="*/ 2734 h 673610"/>
                <a:gd name="connsiteX3" fmla="*/ 1526952 w 1943100"/>
                <a:gd name="connsiteY3" fmla="*/ 498034 h 673610"/>
                <a:gd name="connsiteX4" fmla="*/ 1943100 w 1943100"/>
                <a:gd name="connsiteY4" fmla="*/ 24562 h 673610"/>
                <a:gd name="connsiteX0" fmla="*/ 0 w 1943100"/>
                <a:gd name="connsiteY0" fmla="*/ 189662 h 673610"/>
                <a:gd name="connsiteX1" fmla="*/ 508000 w 1943100"/>
                <a:gd name="connsiteY1" fmla="*/ 672262 h 673610"/>
                <a:gd name="connsiteX2" fmla="*/ 1095152 w 1943100"/>
                <a:gd name="connsiteY2" fmla="*/ 2734 h 673610"/>
                <a:gd name="connsiteX3" fmla="*/ 1526952 w 1943100"/>
                <a:gd name="connsiteY3" fmla="*/ 498034 h 673610"/>
                <a:gd name="connsiteX4" fmla="*/ 1943100 w 1943100"/>
                <a:gd name="connsiteY4" fmla="*/ 24562 h 673610"/>
                <a:gd name="connsiteX0" fmla="*/ 0 w 1943100"/>
                <a:gd name="connsiteY0" fmla="*/ 189662 h 673610"/>
                <a:gd name="connsiteX1" fmla="*/ 508000 w 1943100"/>
                <a:gd name="connsiteY1" fmla="*/ 672262 h 673610"/>
                <a:gd name="connsiteX2" fmla="*/ 1095152 w 1943100"/>
                <a:gd name="connsiteY2" fmla="*/ 2734 h 673610"/>
                <a:gd name="connsiteX3" fmla="*/ 1526952 w 1943100"/>
                <a:gd name="connsiteY3" fmla="*/ 498034 h 673610"/>
                <a:gd name="connsiteX4" fmla="*/ 1943100 w 1943100"/>
                <a:gd name="connsiteY4" fmla="*/ 24562 h 673610"/>
                <a:gd name="connsiteX0" fmla="*/ 0 w 2044700"/>
                <a:gd name="connsiteY0" fmla="*/ 189662 h 673610"/>
                <a:gd name="connsiteX1" fmla="*/ 508000 w 2044700"/>
                <a:gd name="connsiteY1" fmla="*/ 672262 h 673610"/>
                <a:gd name="connsiteX2" fmla="*/ 1095152 w 2044700"/>
                <a:gd name="connsiteY2" fmla="*/ 2734 h 673610"/>
                <a:gd name="connsiteX3" fmla="*/ 1526952 w 2044700"/>
                <a:gd name="connsiteY3" fmla="*/ 498034 h 673610"/>
                <a:gd name="connsiteX4" fmla="*/ 2044700 w 2044700"/>
                <a:gd name="connsiteY4" fmla="*/ 11862 h 673610"/>
                <a:gd name="connsiteX0" fmla="*/ 0 w 2044700"/>
                <a:gd name="connsiteY0" fmla="*/ 189662 h 673610"/>
                <a:gd name="connsiteX1" fmla="*/ 508000 w 2044700"/>
                <a:gd name="connsiteY1" fmla="*/ 672262 h 673610"/>
                <a:gd name="connsiteX2" fmla="*/ 1095152 w 2044700"/>
                <a:gd name="connsiteY2" fmla="*/ 2734 h 673610"/>
                <a:gd name="connsiteX3" fmla="*/ 1526952 w 2044700"/>
                <a:gd name="connsiteY3" fmla="*/ 498034 h 673610"/>
                <a:gd name="connsiteX4" fmla="*/ 2044700 w 2044700"/>
                <a:gd name="connsiteY4" fmla="*/ 11862 h 673610"/>
                <a:gd name="connsiteX0" fmla="*/ 0 w 2044700"/>
                <a:gd name="connsiteY0" fmla="*/ 189662 h 673610"/>
                <a:gd name="connsiteX1" fmla="*/ 508000 w 2044700"/>
                <a:gd name="connsiteY1" fmla="*/ 672262 h 673610"/>
                <a:gd name="connsiteX2" fmla="*/ 1095152 w 2044700"/>
                <a:gd name="connsiteY2" fmla="*/ 2734 h 673610"/>
                <a:gd name="connsiteX3" fmla="*/ 1526952 w 2044700"/>
                <a:gd name="connsiteY3" fmla="*/ 498034 h 673610"/>
                <a:gd name="connsiteX4" fmla="*/ 2044700 w 2044700"/>
                <a:gd name="connsiteY4" fmla="*/ 11862 h 673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00" h="673610">
                  <a:moveTo>
                    <a:pt x="0" y="189662"/>
                  </a:moveTo>
                  <a:cubicBezTo>
                    <a:pt x="206375" y="184370"/>
                    <a:pt x="325475" y="703417"/>
                    <a:pt x="508000" y="672262"/>
                  </a:cubicBezTo>
                  <a:cubicBezTo>
                    <a:pt x="690525" y="641107"/>
                    <a:pt x="931677" y="-48661"/>
                    <a:pt x="1095152" y="2734"/>
                  </a:cubicBezTo>
                  <a:cubicBezTo>
                    <a:pt x="1258627" y="54129"/>
                    <a:pt x="1313661" y="530379"/>
                    <a:pt x="1526952" y="498034"/>
                  </a:cubicBezTo>
                  <a:cubicBezTo>
                    <a:pt x="1783068" y="519201"/>
                    <a:pt x="1903375" y="247407"/>
                    <a:pt x="2044700" y="11862"/>
                  </a:cubicBezTo>
                </a:path>
              </a:pathLst>
            </a:custGeom>
            <a:ln w="57150" cmpd="sng">
              <a:solidFill>
                <a:schemeClr val="tx1"/>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6541583" y="3501008"/>
              <a:ext cx="1056750" cy="461665"/>
            </a:xfrm>
            <a:prstGeom prst="rect">
              <a:avLst/>
            </a:prstGeom>
            <a:noFill/>
          </p:spPr>
          <p:txBody>
            <a:bodyPr wrap="none" rtlCol="0">
              <a:spAutoFit/>
            </a:bodyPr>
            <a:lstStyle/>
            <a:p>
              <a:r>
                <a:rPr kumimoji="1" lang="en-US" altLang="ja-JP" dirty="0" smtClean="0"/>
                <a:t>Simple</a:t>
              </a:r>
              <a:endParaRPr kumimoji="1" lang="ja-JP" altLang="en-US" dirty="0"/>
            </a:p>
          </p:txBody>
        </p:sp>
      </p:grpSp>
      <p:grpSp>
        <p:nvGrpSpPr>
          <p:cNvPr id="48" name="図形グループ 47"/>
          <p:cNvGrpSpPr/>
          <p:nvPr/>
        </p:nvGrpSpPr>
        <p:grpSpPr>
          <a:xfrm>
            <a:off x="6516216" y="5229200"/>
            <a:ext cx="2448272" cy="1512168"/>
            <a:chOff x="6516216" y="5229200"/>
            <a:chExt cx="2448272" cy="1512168"/>
          </a:xfrm>
        </p:grpSpPr>
        <p:grpSp>
          <p:nvGrpSpPr>
            <p:cNvPr id="17" name="図形グループ 16"/>
            <p:cNvGrpSpPr/>
            <p:nvPr/>
          </p:nvGrpSpPr>
          <p:grpSpPr>
            <a:xfrm>
              <a:off x="6516216" y="5229200"/>
              <a:ext cx="2448272" cy="1512168"/>
              <a:chOff x="6732240" y="5157192"/>
              <a:chExt cx="2448272" cy="1512168"/>
            </a:xfrm>
          </p:grpSpPr>
          <p:sp>
            <p:nvSpPr>
              <p:cNvPr id="10" name="正方形/長方形 9"/>
              <p:cNvSpPr/>
              <p:nvPr/>
            </p:nvSpPr>
            <p:spPr>
              <a:xfrm>
                <a:off x="6732240" y="5157192"/>
                <a:ext cx="2448272" cy="151216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13" name="円/楕円 12"/>
              <p:cNvSpPr/>
              <p:nvPr/>
            </p:nvSpPr>
            <p:spPr>
              <a:xfrm rot="19564662">
                <a:off x="7729599" y="5469999"/>
                <a:ext cx="432048" cy="1125481"/>
              </a:xfrm>
              <a:prstGeom prst="ellipse">
                <a:avLst/>
              </a:prstGeom>
              <a:gradFill flip="none" rotWithShape="1">
                <a:gsLst>
                  <a:gs pos="0">
                    <a:schemeClr val="accent2">
                      <a:lumMod val="20000"/>
                      <a:lumOff val="80000"/>
                    </a:schemeClr>
                  </a:gs>
                  <a:gs pos="100000">
                    <a:schemeClr val="accent2">
                      <a:lumMod val="75000"/>
                    </a:schemeClr>
                  </a:gs>
                </a:gsLst>
                <a:path path="circle">
                  <a:fillToRect l="50000" t="50000" r="50000" b="50000"/>
                </a:path>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876256" y="6309320"/>
                <a:ext cx="288032" cy="286159"/>
              </a:xfrm>
              <a:prstGeom prst="ellipse">
                <a:avLst/>
              </a:prstGeom>
              <a:gradFill flip="none" rotWithShape="1">
                <a:gsLst>
                  <a:gs pos="0">
                    <a:srgbClr val="F5A6A3"/>
                  </a:gs>
                  <a:gs pos="100000">
                    <a:srgbClr val="8E0B03"/>
                  </a:gs>
                </a:gsLst>
                <a:path path="circle">
                  <a:fillToRect l="50000" t="50000" r="50000" b="50000"/>
                </a:path>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7731968" y="5445224"/>
                <a:ext cx="584448" cy="582575"/>
              </a:xfrm>
              <a:prstGeom prst="ellipse">
                <a:avLst/>
              </a:prstGeom>
              <a:gradFill flip="none" rotWithShape="1">
                <a:gsLst>
                  <a:gs pos="0">
                    <a:schemeClr val="accent1">
                      <a:lumMod val="20000"/>
                      <a:lumOff val="80000"/>
                      <a:alpha val="65000"/>
                    </a:schemeClr>
                  </a:gs>
                  <a:gs pos="100000">
                    <a:schemeClr val="accent1">
                      <a:lumMod val="50000"/>
                      <a:alpha val="65000"/>
                    </a:schemeClr>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7884368" y="5805264"/>
                <a:ext cx="288032" cy="286159"/>
              </a:xfrm>
              <a:prstGeom prst="ellipse">
                <a:avLst/>
              </a:prstGeom>
              <a:gradFill flip="none" rotWithShape="1">
                <a:gsLst>
                  <a:gs pos="0">
                    <a:srgbClr val="F5A6A3">
                      <a:alpha val="82000"/>
                    </a:srgbClr>
                  </a:gs>
                  <a:gs pos="100000">
                    <a:srgbClr val="8E0B03">
                      <a:alpha val="82000"/>
                    </a:srgbClr>
                  </a:gs>
                </a:gsLst>
                <a:path path="circle">
                  <a:fillToRect l="50000" t="50000" r="50000" b="50000"/>
                </a:path>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7020272" y="5670128"/>
                <a:ext cx="698500" cy="711200"/>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Lst>
                <a:ahLst/>
                <a:cxnLst>
                  <a:cxn ang="0">
                    <a:pos x="connsiteX0" y="connsiteY0"/>
                  </a:cxn>
                  <a:cxn ang="0">
                    <a:pos x="connsiteX1" y="connsiteY1"/>
                  </a:cxn>
                  <a:cxn ang="0">
                    <a:pos x="connsiteX2" y="connsiteY2"/>
                  </a:cxn>
                </a:cxnLst>
                <a:rect l="l" t="t" r="r" b="b"/>
                <a:pathLst>
                  <a:path w="698500" h="711200">
                    <a:moveTo>
                      <a:pt x="0" y="711200"/>
                    </a:moveTo>
                    <a:cubicBezTo>
                      <a:pt x="206375" y="705908"/>
                      <a:pt x="353483" y="601133"/>
                      <a:pt x="469900" y="482600"/>
                    </a:cubicBezTo>
                    <a:cubicBezTo>
                      <a:pt x="586317" y="364067"/>
                      <a:pt x="663575" y="202141"/>
                      <a:pt x="698500" y="0"/>
                    </a:cubicBezTo>
                  </a:path>
                </a:pathLst>
              </a:cu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 name="フリーフォーム 22"/>
              <p:cNvSpPr/>
              <p:nvPr/>
            </p:nvSpPr>
            <p:spPr>
              <a:xfrm>
                <a:off x="6969844" y="6307313"/>
                <a:ext cx="1244600" cy="218032"/>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244600"/>
                  <a:gd name="connsiteY0" fmla="*/ 229051 h 229051"/>
                  <a:gd name="connsiteX1" fmla="*/ 469900 w 1244600"/>
                  <a:gd name="connsiteY1" fmla="*/ 451 h 229051"/>
                  <a:gd name="connsiteX2" fmla="*/ 1244600 w 1244600"/>
                  <a:gd name="connsiteY2" fmla="*/ 140151 h 229051"/>
                  <a:gd name="connsiteX0" fmla="*/ 0 w 1244600"/>
                  <a:gd name="connsiteY0" fmla="*/ 216368 h 216368"/>
                  <a:gd name="connsiteX1" fmla="*/ 660400 w 1244600"/>
                  <a:gd name="connsiteY1" fmla="*/ 468 h 216368"/>
                  <a:gd name="connsiteX2" fmla="*/ 1244600 w 1244600"/>
                  <a:gd name="connsiteY2" fmla="*/ 127468 h 216368"/>
                  <a:gd name="connsiteX0" fmla="*/ 0 w 1244600"/>
                  <a:gd name="connsiteY0" fmla="*/ 218032 h 218032"/>
                  <a:gd name="connsiteX1" fmla="*/ 660400 w 1244600"/>
                  <a:gd name="connsiteY1" fmla="*/ 2132 h 218032"/>
                  <a:gd name="connsiteX2" fmla="*/ 1244600 w 1244600"/>
                  <a:gd name="connsiteY2" fmla="*/ 129132 h 218032"/>
                </a:gdLst>
                <a:ahLst/>
                <a:cxnLst>
                  <a:cxn ang="0">
                    <a:pos x="connsiteX0" y="connsiteY0"/>
                  </a:cxn>
                  <a:cxn ang="0">
                    <a:pos x="connsiteX1" y="connsiteY1"/>
                  </a:cxn>
                  <a:cxn ang="0">
                    <a:pos x="connsiteX2" y="connsiteY2"/>
                  </a:cxn>
                </a:cxnLst>
                <a:rect l="l" t="t" r="r" b="b"/>
                <a:pathLst>
                  <a:path w="1244600" h="218032">
                    <a:moveTo>
                      <a:pt x="0" y="218032"/>
                    </a:moveTo>
                    <a:cubicBezTo>
                      <a:pt x="206375" y="212740"/>
                      <a:pt x="452967" y="16949"/>
                      <a:pt x="660400" y="2132"/>
                    </a:cubicBezTo>
                    <a:cubicBezTo>
                      <a:pt x="867833" y="-12685"/>
                      <a:pt x="1044575" y="51873"/>
                      <a:pt x="1244600" y="129132"/>
                    </a:cubicBezTo>
                  </a:path>
                </a:pathLst>
              </a:cu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4" name="フリーフォーム 23"/>
              <p:cNvSpPr/>
              <p:nvPr/>
            </p:nvSpPr>
            <p:spPr>
              <a:xfrm>
                <a:off x="7041852" y="6151782"/>
                <a:ext cx="1028700" cy="301553"/>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028700"/>
                  <a:gd name="connsiteY0" fmla="*/ 292100 h 292100"/>
                  <a:gd name="connsiteX1" fmla="*/ 469900 w 1028700"/>
                  <a:gd name="connsiteY1" fmla="*/ 63500 h 292100"/>
                  <a:gd name="connsiteX2" fmla="*/ 1028700 w 1028700"/>
                  <a:gd name="connsiteY2" fmla="*/ 0 h 292100"/>
                  <a:gd name="connsiteX0" fmla="*/ 0 w 1028700"/>
                  <a:gd name="connsiteY0" fmla="*/ 292100 h 292100"/>
                  <a:gd name="connsiteX1" fmla="*/ 469900 w 1028700"/>
                  <a:gd name="connsiteY1" fmla="*/ 63500 h 292100"/>
                  <a:gd name="connsiteX2" fmla="*/ 1028700 w 1028700"/>
                  <a:gd name="connsiteY2" fmla="*/ 0 h 292100"/>
                  <a:gd name="connsiteX0" fmla="*/ 0 w 1028700"/>
                  <a:gd name="connsiteY0" fmla="*/ 305561 h 305561"/>
                  <a:gd name="connsiteX1" fmla="*/ 469900 w 1028700"/>
                  <a:gd name="connsiteY1" fmla="*/ 76961 h 305561"/>
                  <a:gd name="connsiteX2" fmla="*/ 1028700 w 1028700"/>
                  <a:gd name="connsiteY2" fmla="*/ 13461 h 305561"/>
                  <a:gd name="connsiteX0" fmla="*/ 0 w 1028700"/>
                  <a:gd name="connsiteY0" fmla="*/ 301553 h 301553"/>
                  <a:gd name="connsiteX1" fmla="*/ 495300 w 1028700"/>
                  <a:gd name="connsiteY1" fmla="*/ 111053 h 301553"/>
                  <a:gd name="connsiteX2" fmla="*/ 1028700 w 1028700"/>
                  <a:gd name="connsiteY2" fmla="*/ 9453 h 301553"/>
                </a:gdLst>
                <a:ahLst/>
                <a:cxnLst>
                  <a:cxn ang="0">
                    <a:pos x="connsiteX0" y="connsiteY0"/>
                  </a:cxn>
                  <a:cxn ang="0">
                    <a:pos x="connsiteX1" y="connsiteY1"/>
                  </a:cxn>
                  <a:cxn ang="0">
                    <a:pos x="connsiteX2" y="connsiteY2"/>
                  </a:cxn>
                </a:cxnLst>
                <a:rect l="l" t="t" r="r" b="b"/>
                <a:pathLst>
                  <a:path w="1028700" h="301553">
                    <a:moveTo>
                      <a:pt x="0" y="301553"/>
                    </a:moveTo>
                    <a:cubicBezTo>
                      <a:pt x="206375" y="296261"/>
                      <a:pt x="323850" y="159736"/>
                      <a:pt x="495300" y="111053"/>
                    </a:cubicBezTo>
                    <a:cubicBezTo>
                      <a:pt x="666750" y="62370"/>
                      <a:pt x="701675" y="-29706"/>
                      <a:pt x="1028700" y="9453"/>
                    </a:cubicBezTo>
                  </a:path>
                </a:pathLst>
              </a:cu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 name="フリーフォーム 24"/>
              <p:cNvSpPr/>
              <p:nvPr/>
            </p:nvSpPr>
            <p:spPr>
              <a:xfrm>
                <a:off x="8008854" y="5227620"/>
                <a:ext cx="577273" cy="646545"/>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Lst>
                <a:ahLst/>
                <a:cxnLst>
                  <a:cxn ang="0">
                    <a:pos x="connsiteX0" y="connsiteY0"/>
                  </a:cxn>
                  <a:cxn ang="0">
                    <a:pos x="connsiteX1" y="connsiteY1"/>
                  </a:cxn>
                  <a:cxn ang="0">
                    <a:pos x="connsiteX2" y="connsiteY2"/>
                  </a:cxn>
                </a:cxnLst>
                <a:rect l="l" t="t" r="r" b="b"/>
                <a:pathLst>
                  <a:path w="698500" h="711200">
                    <a:moveTo>
                      <a:pt x="0" y="711200"/>
                    </a:moveTo>
                    <a:cubicBezTo>
                      <a:pt x="206375" y="705908"/>
                      <a:pt x="353483" y="601133"/>
                      <a:pt x="469900" y="482600"/>
                    </a:cubicBezTo>
                    <a:cubicBezTo>
                      <a:pt x="586317" y="364067"/>
                      <a:pt x="663575" y="202141"/>
                      <a:pt x="698500" y="0"/>
                    </a:cubicBezTo>
                  </a:path>
                </a:pathLst>
              </a:cu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7" name="フリーフォーム 26"/>
              <p:cNvSpPr/>
              <p:nvPr/>
            </p:nvSpPr>
            <p:spPr>
              <a:xfrm>
                <a:off x="8005815" y="5842388"/>
                <a:ext cx="1028595" cy="198211"/>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244600"/>
                  <a:gd name="connsiteY0" fmla="*/ 229051 h 229051"/>
                  <a:gd name="connsiteX1" fmla="*/ 469900 w 1244600"/>
                  <a:gd name="connsiteY1" fmla="*/ 451 h 229051"/>
                  <a:gd name="connsiteX2" fmla="*/ 1244600 w 1244600"/>
                  <a:gd name="connsiteY2" fmla="*/ 140151 h 229051"/>
                  <a:gd name="connsiteX0" fmla="*/ 0 w 1244600"/>
                  <a:gd name="connsiteY0" fmla="*/ 216368 h 216368"/>
                  <a:gd name="connsiteX1" fmla="*/ 660400 w 1244600"/>
                  <a:gd name="connsiteY1" fmla="*/ 468 h 216368"/>
                  <a:gd name="connsiteX2" fmla="*/ 1244600 w 1244600"/>
                  <a:gd name="connsiteY2" fmla="*/ 127468 h 216368"/>
                  <a:gd name="connsiteX0" fmla="*/ 0 w 1244600"/>
                  <a:gd name="connsiteY0" fmla="*/ 218032 h 218032"/>
                  <a:gd name="connsiteX1" fmla="*/ 660400 w 1244600"/>
                  <a:gd name="connsiteY1" fmla="*/ 2132 h 218032"/>
                  <a:gd name="connsiteX2" fmla="*/ 1244600 w 1244600"/>
                  <a:gd name="connsiteY2" fmla="*/ 129132 h 218032"/>
                </a:gdLst>
                <a:ahLst/>
                <a:cxnLst>
                  <a:cxn ang="0">
                    <a:pos x="connsiteX0" y="connsiteY0"/>
                  </a:cxn>
                  <a:cxn ang="0">
                    <a:pos x="connsiteX1" y="connsiteY1"/>
                  </a:cxn>
                  <a:cxn ang="0">
                    <a:pos x="connsiteX2" y="connsiteY2"/>
                  </a:cxn>
                </a:cxnLst>
                <a:rect l="l" t="t" r="r" b="b"/>
                <a:pathLst>
                  <a:path w="1244600" h="218032">
                    <a:moveTo>
                      <a:pt x="0" y="218032"/>
                    </a:moveTo>
                    <a:cubicBezTo>
                      <a:pt x="206375" y="212740"/>
                      <a:pt x="452967" y="16949"/>
                      <a:pt x="660400" y="2132"/>
                    </a:cubicBezTo>
                    <a:cubicBezTo>
                      <a:pt x="867833" y="-12685"/>
                      <a:pt x="1044575" y="51873"/>
                      <a:pt x="1244600" y="129132"/>
                    </a:cubicBezTo>
                  </a:path>
                </a:pathLst>
              </a:cu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a:off x="8059088" y="5690653"/>
                <a:ext cx="850165" cy="274139"/>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028700"/>
                  <a:gd name="connsiteY0" fmla="*/ 292100 h 292100"/>
                  <a:gd name="connsiteX1" fmla="*/ 469900 w 1028700"/>
                  <a:gd name="connsiteY1" fmla="*/ 63500 h 292100"/>
                  <a:gd name="connsiteX2" fmla="*/ 1028700 w 1028700"/>
                  <a:gd name="connsiteY2" fmla="*/ 0 h 292100"/>
                  <a:gd name="connsiteX0" fmla="*/ 0 w 1028700"/>
                  <a:gd name="connsiteY0" fmla="*/ 292100 h 292100"/>
                  <a:gd name="connsiteX1" fmla="*/ 469900 w 1028700"/>
                  <a:gd name="connsiteY1" fmla="*/ 63500 h 292100"/>
                  <a:gd name="connsiteX2" fmla="*/ 1028700 w 1028700"/>
                  <a:gd name="connsiteY2" fmla="*/ 0 h 292100"/>
                  <a:gd name="connsiteX0" fmla="*/ 0 w 1028700"/>
                  <a:gd name="connsiteY0" fmla="*/ 305561 h 305561"/>
                  <a:gd name="connsiteX1" fmla="*/ 469900 w 1028700"/>
                  <a:gd name="connsiteY1" fmla="*/ 76961 h 305561"/>
                  <a:gd name="connsiteX2" fmla="*/ 1028700 w 1028700"/>
                  <a:gd name="connsiteY2" fmla="*/ 13461 h 305561"/>
                  <a:gd name="connsiteX0" fmla="*/ 0 w 1028700"/>
                  <a:gd name="connsiteY0" fmla="*/ 301553 h 301553"/>
                  <a:gd name="connsiteX1" fmla="*/ 495300 w 1028700"/>
                  <a:gd name="connsiteY1" fmla="*/ 111053 h 301553"/>
                  <a:gd name="connsiteX2" fmla="*/ 1028700 w 1028700"/>
                  <a:gd name="connsiteY2" fmla="*/ 9453 h 301553"/>
                </a:gdLst>
                <a:ahLst/>
                <a:cxnLst>
                  <a:cxn ang="0">
                    <a:pos x="connsiteX0" y="connsiteY0"/>
                  </a:cxn>
                  <a:cxn ang="0">
                    <a:pos x="connsiteX1" y="connsiteY1"/>
                  </a:cxn>
                  <a:cxn ang="0">
                    <a:pos x="connsiteX2" y="connsiteY2"/>
                  </a:cxn>
                </a:cxnLst>
                <a:rect l="l" t="t" r="r" b="b"/>
                <a:pathLst>
                  <a:path w="1028700" h="301553">
                    <a:moveTo>
                      <a:pt x="0" y="301553"/>
                    </a:moveTo>
                    <a:cubicBezTo>
                      <a:pt x="206375" y="296261"/>
                      <a:pt x="323850" y="159736"/>
                      <a:pt x="495300" y="111053"/>
                    </a:cubicBezTo>
                    <a:cubicBezTo>
                      <a:pt x="666750" y="62370"/>
                      <a:pt x="701675" y="-29706"/>
                      <a:pt x="1028700" y="9453"/>
                    </a:cubicBezTo>
                  </a:path>
                </a:pathLst>
              </a:cu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46" name="テキスト ボックス 45"/>
            <p:cNvSpPr txBox="1"/>
            <p:nvPr/>
          </p:nvSpPr>
          <p:spPr>
            <a:xfrm>
              <a:off x="6516216" y="5229200"/>
              <a:ext cx="919993" cy="461665"/>
            </a:xfrm>
            <a:prstGeom prst="rect">
              <a:avLst/>
            </a:prstGeom>
            <a:noFill/>
          </p:spPr>
          <p:txBody>
            <a:bodyPr wrap="none" rtlCol="0">
              <a:spAutoFit/>
            </a:bodyPr>
            <a:lstStyle/>
            <a:p>
              <a:r>
                <a:rPr lang="en-US" altLang="ja-JP" dirty="0" err="1" smtClean="0"/>
                <a:t>EnKF</a:t>
              </a:r>
              <a:endParaRPr kumimoji="1" lang="ja-JP" altLang="en-US" dirty="0"/>
            </a:p>
          </p:txBody>
        </p:sp>
      </p:grpSp>
      <p:grpSp>
        <p:nvGrpSpPr>
          <p:cNvPr id="69" name="図形グループ 68"/>
          <p:cNvGrpSpPr/>
          <p:nvPr/>
        </p:nvGrpSpPr>
        <p:grpSpPr>
          <a:xfrm>
            <a:off x="3059832" y="3861048"/>
            <a:ext cx="2448272" cy="1089412"/>
            <a:chOff x="3059832" y="3861048"/>
            <a:chExt cx="2448272" cy="1089412"/>
          </a:xfrm>
        </p:grpSpPr>
        <p:sp>
          <p:nvSpPr>
            <p:cNvPr id="52" name="正方形/長方形 51"/>
            <p:cNvSpPr/>
            <p:nvPr/>
          </p:nvSpPr>
          <p:spPr>
            <a:xfrm>
              <a:off x="3059832" y="3870340"/>
              <a:ext cx="2448272" cy="108012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54" name="円/楕円 53"/>
            <p:cNvSpPr/>
            <p:nvPr/>
          </p:nvSpPr>
          <p:spPr>
            <a:xfrm>
              <a:off x="3347864" y="4592293"/>
              <a:ext cx="288032" cy="286159"/>
            </a:xfrm>
            <a:prstGeom prst="ellipse">
              <a:avLst/>
            </a:prstGeom>
            <a:gradFill flip="none" rotWithShape="1">
              <a:gsLst>
                <a:gs pos="0">
                  <a:srgbClr val="F5A6A3"/>
                </a:gs>
                <a:gs pos="100000">
                  <a:srgbClr val="8E0B03"/>
                </a:gs>
              </a:gsLst>
              <a:path path="circle">
                <a:fillToRect l="50000" t="50000" r="50000" b="50000"/>
              </a:path>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3491880" y="3940401"/>
              <a:ext cx="1117600" cy="723900"/>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117600"/>
                <a:gd name="connsiteY0" fmla="*/ 723900 h 723900"/>
                <a:gd name="connsiteX1" fmla="*/ 469900 w 1117600"/>
                <a:gd name="connsiteY1" fmla="*/ 495300 h 723900"/>
                <a:gd name="connsiteX2" fmla="*/ 1117600 w 1117600"/>
                <a:gd name="connsiteY2" fmla="*/ 0 h 723900"/>
                <a:gd name="connsiteX0" fmla="*/ 0 w 1117600"/>
                <a:gd name="connsiteY0" fmla="*/ 723900 h 723900"/>
                <a:gd name="connsiteX1" fmla="*/ 673100 w 1117600"/>
                <a:gd name="connsiteY1" fmla="*/ 495300 h 723900"/>
                <a:gd name="connsiteX2" fmla="*/ 1117600 w 1117600"/>
                <a:gd name="connsiteY2" fmla="*/ 0 h 723900"/>
              </a:gdLst>
              <a:ahLst/>
              <a:cxnLst>
                <a:cxn ang="0">
                  <a:pos x="connsiteX0" y="connsiteY0"/>
                </a:cxn>
                <a:cxn ang="0">
                  <a:pos x="connsiteX1" y="connsiteY1"/>
                </a:cxn>
                <a:cxn ang="0">
                  <a:pos x="connsiteX2" y="connsiteY2"/>
                </a:cxn>
              </a:cxnLst>
              <a:rect l="l" t="t" r="r" b="b"/>
              <a:pathLst>
                <a:path w="1117600" h="723900">
                  <a:moveTo>
                    <a:pt x="0" y="723900"/>
                  </a:moveTo>
                  <a:cubicBezTo>
                    <a:pt x="206375" y="718608"/>
                    <a:pt x="486833" y="615950"/>
                    <a:pt x="673100" y="495300"/>
                  </a:cubicBezTo>
                  <a:cubicBezTo>
                    <a:pt x="859367" y="374650"/>
                    <a:pt x="1082675" y="202141"/>
                    <a:pt x="1117600" y="0"/>
                  </a:cubicBezTo>
                </a:path>
              </a:pathLst>
            </a:custGeom>
            <a:ln>
              <a:solidFill>
                <a:schemeClr val="accent2">
                  <a:lumMod val="75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8" name="フリーフォーム 57"/>
            <p:cNvSpPr/>
            <p:nvPr/>
          </p:nvSpPr>
          <p:spPr>
            <a:xfrm>
              <a:off x="3441452" y="4590286"/>
              <a:ext cx="1634604" cy="218031"/>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244600"/>
                <a:gd name="connsiteY0" fmla="*/ 229051 h 229051"/>
                <a:gd name="connsiteX1" fmla="*/ 469900 w 1244600"/>
                <a:gd name="connsiteY1" fmla="*/ 451 h 229051"/>
                <a:gd name="connsiteX2" fmla="*/ 1244600 w 1244600"/>
                <a:gd name="connsiteY2" fmla="*/ 140151 h 229051"/>
                <a:gd name="connsiteX0" fmla="*/ 0 w 1244600"/>
                <a:gd name="connsiteY0" fmla="*/ 216368 h 216368"/>
                <a:gd name="connsiteX1" fmla="*/ 660400 w 1244600"/>
                <a:gd name="connsiteY1" fmla="*/ 468 h 216368"/>
                <a:gd name="connsiteX2" fmla="*/ 1244600 w 1244600"/>
                <a:gd name="connsiteY2" fmla="*/ 127468 h 216368"/>
                <a:gd name="connsiteX0" fmla="*/ 0 w 1244600"/>
                <a:gd name="connsiteY0" fmla="*/ 218032 h 218032"/>
                <a:gd name="connsiteX1" fmla="*/ 660400 w 1244600"/>
                <a:gd name="connsiteY1" fmla="*/ 2132 h 218032"/>
                <a:gd name="connsiteX2" fmla="*/ 1244600 w 1244600"/>
                <a:gd name="connsiteY2" fmla="*/ 129132 h 218032"/>
              </a:gdLst>
              <a:ahLst/>
              <a:cxnLst>
                <a:cxn ang="0">
                  <a:pos x="connsiteX0" y="connsiteY0"/>
                </a:cxn>
                <a:cxn ang="0">
                  <a:pos x="connsiteX1" y="connsiteY1"/>
                </a:cxn>
                <a:cxn ang="0">
                  <a:pos x="connsiteX2" y="connsiteY2"/>
                </a:cxn>
              </a:cxnLst>
              <a:rect l="l" t="t" r="r" b="b"/>
              <a:pathLst>
                <a:path w="1244600" h="218032">
                  <a:moveTo>
                    <a:pt x="0" y="218032"/>
                  </a:moveTo>
                  <a:cubicBezTo>
                    <a:pt x="206375" y="212740"/>
                    <a:pt x="452967" y="16949"/>
                    <a:pt x="660400" y="2132"/>
                  </a:cubicBezTo>
                  <a:cubicBezTo>
                    <a:pt x="867833" y="-12685"/>
                    <a:pt x="1044575" y="51873"/>
                    <a:pt x="1244600" y="129132"/>
                  </a:cubicBezTo>
                </a:path>
              </a:pathLst>
            </a:custGeom>
            <a:ln>
              <a:solidFill>
                <a:schemeClr val="accent2">
                  <a:lumMod val="75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9" name="フリーフォーム 58"/>
            <p:cNvSpPr/>
            <p:nvPr/>
          </p:nvSpPr>
          <p:spPr>
            <a:xfrm>
              <a:off x="3513460" y="4448277"/>
              <a:ext cx="1418580" cy="288031"/>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028700"/>
                <a:gd name="connsiteY0" fmla="*/ 292100 h 292100"/>
                <a:gd name="connsiteX1" fmla="*/ 469900 w 1028700"/>
                <a:gd name="connsiteY1" fmla="*/ 63500 h 292100"/>
                <a:gd name="connsiteX2" fmla="*/ 1028700 w 1028700"/>
                <a:gd name="connsiteY2" fmla="*/ 0 h 292100"/>
                <a:gd name="connsiteX0" fmla="*/ 0 w 1028700"/>
                <a:gd name="connsiteY0" fmla="*/ 292100 h 292100"/>
                <a:gd name="connsiteX1" fmla="*/ 469900 w 1028700"/>
                <a:gd name="connsiteY1" fmla="*/ 63500 h 292100"/>
                <a:gd name="connsiteX2" fmla="*/ 1028700 w 1028700"/>
                <a:gd name="connsiteY2" fmla="*/ 0 h 292100"/>
                <a:gd name="connsiteX0" fmla="*/ 0 w 1028700"/>
                <a:gd name="connsiteY0" fmla="*/ 305561 h 305561"/>
                <a:gd name="connsiteX1" fmla="*/ 469900 w 1028700"/>
                <a:gd name="connsiteY1" fmla="*/ 76961 h 305561"/>
                <a:gd name="connsiteX2" fmla="*/ 1028700 w 1028700"/>
                <a:gd name="connsiteY2" fmla="*/ 13461 h 305561"/>
                <a:gd name="connsiteX0" fmla="*/ 0 w 1028700"/>
                <a:gd name="connsiteY0" fmla="*/ 301553 h 301553"/>
                <a:gd name="connsiteX1" fmla="*/ 495300 w 1028700"/>
                <a:gd name="connsiteY1" fmla="*/ 111053 h 301553"/>
                <a:gd name="connsiteX2" fmla="*/ 1028700 w 1028700"/>
                <a:gd name="connsiteY2" fmla="*/ 9453 h 301553"/>
              </a:gdLst>
              <a:ahLst/>
              <a:cxnLst>
                <a:cxn ang="0">
                  <a:pos x="connsiteX0" y="connsiteY0"/>
                </a:cxn>
                <a:cxn ang="0">
                  <a:pos x="connsiteX1" y="connsiteY1"/>
                </a:cxn>
                <a:cxn ang="0">
                  <a:pos x="connsiteX2" y="connsiteY2"/>
                </a:cxn>
              </a:cxnLst>
              <a:rect l="l" t="t" r="r" b="b"/>
              <a:pathLst>
                <a:path w="1028700" h="301553">
                  <a:moveTo>
                    <a:pt x="0" y="301553"/>
                  </a:moveTo>
                  <a:cubicBezTo>
                    <a:pt x="206375" y="296261"/>
                    <a:pt x="323850" y="159736"/>
                    <a:pt x="495300" y="111053"/>
                  </a:cubicBezTo>
                  <a:cubicBezTo>
                    <a:pt x="666750" y="62370"/>
                    <a:pt x="701675" y="-29706"/>
                    <a:pt x="1028700" y="9453"/>
                  </a:cubicBezTo>
                </a:path>
              </a:pathLst>
            </a:custGeom>
            <a:ln>
              <a:solidFill>
                <a:schemeClr val="accent2">
                  <a:lumMod val="75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1" name="テキスト ボックス 50"/>
            <p:cNvSpPr txBox="1"/>
            <p:nvPr/>
          </p:nvSpPr>
          <p:spPr>
            <a:xfrm>
              <a:off x="3059832" y="3861048"/>
              <a:ext cx="902861" cy="461665"/>
            </a:xfrm>
            <a:prstGeom prst="rect">
              <a:avLst/>
            </a:prstGeom>
            <a:noFill/>
          </p:spPr>
          <p:txBody>
            <a:bodyPr wrap="none" rtlCol="0">
              <a:spAutoFit/>
            </a:bodyPr>
            <a:lstStyle/>
            <a:p>
              <a:r>
                <a:rPr lang="en-US" altLang="ja-JP" dirty="0" smtClean="0"/>
                <a:t>Small</a:t>
              </a:r>
              <a:endParaRPr kumimoji="1" lang="ja-JP" altLang="en-US" dirty="0"/>
            </a:p>
          </p:txBody>
        </p:sp>
      </p:grpSp>
      <p:grpSp>
        <p:nvGrpSpPr>
          <p:cNvPr id="75" name="図形グループ 74"/>
          <p:cNvGrpSpPr/>
          <p:nvPr/>
        </p:nvGrpSpPr>
        <p:grpSpPr>
          <a:xfrm>
            <a:off x="3059832" y="5148808"/>
            <a:ext cx="2448272" cy="1556792"/>
            <a:chOff x="3059832" y="5250408"/>
            <a:chExt cx="2448272" cy="1556792"/>
          </a:xfrm>
        </p:grpSpPr>
        <p:sp>
          <p:nvSpPr>
            <p:cNvPr id="63" name="正方形/長方形 62"/>
            <p:cNvSpPr/>
            <p:nvPr/>
          </p:nvSpPr>
          <p:spPr>
            <a:xfrm>
              <a:off x="3059832" y="5250408"/>
              <a:ext cx="2448272" cy="155679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64" name="円/楕円 63"/>
            <p:cNvSpPr/>
            <p:nvPr/>
          </p:nvSpPr>
          <p:spPr>
            <a:xfrm>
              <a:off x="3335164" y="6035861"/>
              <a:ext cx="288032" cy="286159"/>
            </a:xfrm>
            <a:prstGeom prst="ellipse">
              <a:avLst/>
            </a:prstGeom>
            <a:gradFill flip="none" rotWithShape="1">
              <a:gsLst>
                <a:gs pos="0">
                  <a:srgbClr val="F5A6A3"/>
                </a:gs>
                <a:gs pos="100000">
                  <a:srgbClr val="8E0B03"/>
                </a:gs>
              </a:gsLst>
              <a:path path="circle">
                <a:fillToRect l="50000" t="50000" r="50000" b="50000"/>
              </a:path>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3419872" y="5333169"/>
              <a:ext cx="825500" cy="736600"/>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117600"/>
                <a:gd name="connsiteY0" fmla="*/ 723900 h 723900"/>
                <a:gd name="connsiteX1" fmla="*/ 469900 w 1117600"/>
                <a:gd name="connsiteY1" fmla="*/ 495300 h 723900"/>
                <a:gd name="connsiteX2" fmla="*/ 1117600 w 1117600"/>
                <a:gd name="connsiteY2" fmla="*/ 0 h 723900"/>
                <a:gd name="connsiteX0" fmla="*/ 0 w 1117600"/>
                <a:gd name="connsiteY0" fmla="*/ 723900 h 723900"/>
                <a:gd name="connsiteX1" fmla="*/ 673100 w 1117600"/>
                <a:gd name="connsiteY1" fmla="*/ 495300 h 723900"/>
                <a:gd name="connsiteX2" fmla="*/ 1117600 w 1117600"/>
                <a:gd name="connsiteY2" fmla="*/ 0 h 723900"/>
                <a:gd name="connsiteX0" fmla="*/ 0 w 1117600"/>
                <a:gd name="connsiteY0" fmla="*/ 723900 h 723900"/>
                <a:gd name="connsiteX1" fmla="*/ 558800 w 1117600"/>
                <a:gd name="connsiteY1" fmla="*/ 419100 h 723900"/>
                <a:gd name="connsiteX2" fmla="*/ 1117600 w 1117600"/>
                <a:gd name="connsiteY2" fmla="*/ 0 h 723900"/>
                <a:gd name="connsiteX0" fmla="*/ 0 w 876300"/>
                <a:gd name="connsiteY0" fmla="*/ 685800 h 685800"/>
                <a:gd name="connsiteX1" fmla="*/ 558800 w 876300"/>
                <a:gd name="connsiteY1" fmla="*/ 381000 h 685800"/>
                <a:gd name="connsiteX2" fmla="*/ 876300 w 876300"/>
                <a:gd name="connsiteY2" fmla="*/ 0 h 685800"/>
                <a:gd name="connsiteX0" fmla="*/ 0 w 825500"/>
                <a:gd name="connsiteY0" fmla="*/ 736600 h 736600"/>
                <a:gd name="connsiteX1" fmla="*/ 558800 w 825500"/>
                <a:gd name="connsiteY1" fmla="*/ 431800 h 736600"/>
                <a:gd name="connsiteX2" fmla="*/ 825500 w 825500"/>
                <a:gd name="connsiteY2" fmla="*/ 0 h 736600"/>
              </a:gdLst>
              <a:ahLst/>
              <a:cxnLst>
                <a:cxn ang="0">
                  <a:pos x="connsiteX0" y="connsiteY0"/>
                </a:cxn>
                <a:cxn ang="0">
                  <a:pos x="connsiteX1" y="connsiteY1"/>
                </a:cxn>
                <a:cxn ang="0">
                  <a:pos x="connsiteX2" y="connsiteY2"/>
                </a:cxn>
              </a:cxnLst>
              <a:rect l="l" t="t" r="r" b="b"/>
              <a:pathLst>
                <a:path w="825500" h="736600">
                  <a:moveTo>
                    <a:pt x="0" y="736600"/>
                  </a:moveTo>
                  <a:cubicBezTo>
                    <a:pt x="206375" y="731308"/>
                    <a:pt x="421217" y="554567"/>
                    <a:pt x="558800" y="431800"/>
                  </a:cubicBezTo>
                  <a:cubicBezTo>
                    <a:pt x="696383" y="309033"/>
                    <a:pt x="790575" y="202141"/>
                    <a:pt x="825500" y="0"/>
                  </a:cubicBezTo>
                </a:path>
              </a:pathLst>
            </a:custGeom>
            <a:ln>
              <a:solidFill>
                <a:schemeClr val="accent2">
                  <a:lumMod val="75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6" name="フリーフォーム 65"/>
            <p:cNvSpPr/>
            <p:nvPr/>
          </p:nvSpPr>
          <p:spPr>
            <a:xfrm>
              <a:off x="3441452" y="6021154"/>
              <a:ext cx="1634604" cy="218031"/>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244600"/>
                <a:gd name="connsiteY0" fmla="*/ 229051 h 229051"/>
                <a:gd name="connsiteX1" fmla="*/ 469900 w 1244600"/>
                <a:gd name="connsiteY1" fmla="*/ 451 h 229051"/>
                <a:gd name="connsiteX2" fmla="*/ 1244600 w 1244600"/>
                <a:gd name="connsiteY2" fmla="*/ 140151 h 229051"/>
                <a:gd name="connsiteX0" fmla="*/ 0 w 1244600"/>
                <a:gd name="connsiteY0" fmla="*/ 216368 h 216368"/>
                <a:gd name="connsiteX1" fmla="*/ 660400 w 1244600"/>
                <a:gd name="connsiteY1" fmla="*/ 468 h 216368"/>
                <a:gd name="connsiteX2" fmla="*/ 1244600 w 1244600"/>
                <a:gd name="connsiteY2" fmla="*/ 127468 h 216368"/>
                <a:gd name="connsiteX0" fmla="*/ 0 w 1244600"/>
                <a:gd name="connsiteY0" fmla="*/ 218032 h 218032"/>
                <a:gd name="connsiteX1" fmla="*/ 660400 w 1244600"/>
                <a:gd name="connsiteY1" fmla="*/ 2132 h 218032"/>
                <a:gd name="connsiteX2" fmla="*/ 1244600 w 1244600"/>
                <a:gd name="connsiteY2" fmla="*/ 129132 h 218032"/>
              </a:gdLst>
              <a:ahLst/>
              <a:cxnLst>
                <a:cxn ang="0">
                  <a:pos x="connsiteX0" y="connsiteY0"/>
                </a:cxn>
                <a:cxn ang="0">
                  <a:pos x="connsiteX1" y="connsiteY1"/>
                </a:cxn>
                <a:cxn ang="0">
                  <a:pos x="connsiteX2" y="connsiteY2"/>
                </a:cxn>
              </a:cxnLst>
              <a:rect l="l" t="t" r="r" b="b"/>
              <a:pathLst>
                <a:path w="1244600" h="218032">
                  <a:moveTo>
                    <a:pt x="0" y="218032"/>
                  </a:moveTo>
                  <a:cubicBezTo>
                    <a:pt x="206375" y="212740"/>
                    <a:pt x="452967" y="16949"/>
                    <a:pt x="660400" y="2132"/>
                  </a:cubicBezTo>
                  <a:cubicBezTo>
                    <a:pt x="867833" y="-12685"/>
                    <a:pt x="1044575" y="51873"/>
                    <a:pt x="1244600" y="129132"/>
                  </a:cubicBezTo>
                </a:path>
              </a:pathLst>
            </a:custGeom>
            <a:ln>
              <a:solidFill>
                <a:schemeClr val="accent2">
                  <a:lumMod val="75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7" name="フリーフォーム 66"/>
            <p:cNvSpPr/>
            <p:nvPr/>
          </p:nvSpPr>
          <p:spPr>
            <a:xfrm>
              <a:off x="3513460" y="5879145"/>
              <a:ext cx="1418580" cy="288031"/>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028700"/>
                <a:gd name="connsiteY0" fmla="*/ 292100 h 292100"/>
                <a:gd name="connsiteX1" fmla="*/ 469900 w 1028700"/>
                <a:gd name="connsiteY1" fmla="*/ 63500 h 292100"/>
                <a:gd name="connsiteX2" fmla="*/ 1028700 w 1028700"/>
                <a:gd name="connsiteY2" fmla="*/ 0 h 292100"/>
                <a:gd name="connsiteX0" fmla="*/ 0 w 1028700"/>
                <a:gd name="connsiteY0" fmla="*/ 292100 h 292100"/>
                <a:gd name="connsiteX1" fmla="*/ 469900 w 1028700"/>
                <a:gd name="connsiteY1" fmla="*/ 63500 h 292100"/>
                <a:gd name="connsiteX2" fmla="*/ 1028700 w 1028700"/>
                <a:gd name="connsiteY2" fmla="*/ 0 h 292100"/>
                <a:gd name="connsiteX0" fmla="*/ 0 w 1028700"/>
                <a:gd name="connsiteY0" fmla="*/ 305561 h 305561"/>
                <a:gd name="connsiteX1" fmla="*/ 469900 w 1028700"/>
                <a:gd name="connsiteY1" fmla="*/ 76961 h 305561"/>
                <a:gd name="connsiteX2" fmla="*/ 1028700 w 1028700"/>
                <a:gd name="connsiteY2" fmla="*/ 13461 h 305561"/>
                <a:gd name="connsiteX0" fmla="*/ 0 w 1028700"/>
                <a:gd name="connsiteY0" fmla="*/ 301553 h 301553"/>
                <a:gd name="connsiteX1" fmla="*/ 495300 w 1028700"/>
                <a:gd name="connsiteY1" fmla="*/ 111053 h 301553"/>
                <a:gd name="connsiteX2" fmla="*/ 1028700 w 1028700"/>
                <a:gd name="connsiteY2" fmla="*/ 9453 h 301553"/>
              </a:gdLst>
              <a:ahLst/>
              <a:cxnLst>
                <a:cxn ang="0">
                  <a:pos x="connsiteX0" y="connsiteY0"/>
                </a:cxn>
                <a:cxn ang="0">
                  <a:pos x="connsiteX1" y="connsiteY1"/>
                </a:cxn>
                <a:cxn ang="0">
                  <a:pos x="connsiteX2" y="connsiteY2"/>
                </a:cxn>
              </a:cxnLst>
              <a:rect l="l" t="t" r="r" b="b"/>
              <a:pathLst>
                <a:path w="1028700" h="301553">
                  <a:moveTo>
                    <a:pt x="0" y="301553"/>
                  </a:moveTo>
                  <a:cubicBezTo>
                    <a:pt x="206375" y="296261"/>
                    <a:pt x="323850" y="159736"/>
                    <a:pt x="495300" y="111053"/>
                  </a:cubicBezTo>
                  <a:cubicBezTo>
                    <a:pt x="666750" y="62370"/>
                    <a:pt x="701675" y="-29706"/>
                    <a:pt x="1028700" y="9453"/>
                  </a:cubicBezTo>
                </a:path>
              </a:pathLst>
            </a:custGeom>
            <a:ln>
              <a:solidFill>
                <a:schemeClr val="accent2">
                  <a:lumMod val="75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8" name="テキスト ボックス 67"/>
            <p:cNvSpPr txBox="1"/>
            <p:nvPr/>
          </p:nvSpPr>
          <p:spPr>
            <a:xfrm>
              <a:off x="3059832" y="5291916"/>
              <a:ext cx="896700" cy="461665"/>
            </a:xfrm>
            <a:prstGeom prst="rect">
              <a:avLst/>
            </a:prstGeom>
            <a:noFill/>
          </p:spPr>
          <p:txBody>
            <a:bodyPr wrap="none" rtlCol="0">
              <a:spAutoFit/>
            </a:bodyPr>
            <a:lstStyle/>
            <a:p>
              <a:r>
                <a:rPr lang="en-US" altLang="ja-JP" dirty="0" smtClean="0"/>
                <a:t>Large</a:t>
              </a:r>
              <a:endParaRPr kumimoji="1" lang="ja-JP" altLang="en-US" dirty="0"/>
            </a:p>
          </p:txBody>
        </p:sp>
        <p:sp>
          <p:nvSpPr>
            <p:cNvPr id="70" name="フリーフォーム 69"/>
            <p:cNvSpPr/>
            <p:nvPr/>
          </p:nvSpPr>
          <p:spPr>
            <a:xfrm>
              <a:off x="3491880" y="6165304"/>
              <a:ext cx="1634604" cy="405147"/>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244600"/>
                <a:gd name="connsiteY0" fmla="*/ 229051 h 229051"/>
                <a:gd name="connsiteX1" fmla="*/ 469900 w 1244600"/>
                <a:gd name="connsiteY1" fmla="*/ 451 h 229051"/>
                <a:gd name="connsiteX2" fmla="*/ 1244600 w 1244600"/>
                <a:gd name="connsiteY2" fmla="*/ 140151 h 229051"/>
                <a:gd name="connsiteX0" fmla="*/ 0 w 1244600"/>
                <a:gd name="connsiteY0" fmla="*/ 216368 h 216368"/>
                <a:gd name="connsiteX1" fmla="*/ 660400 w 1244600"/>
                <a:gd name="connsiteY1" fmla="*/ 468 h 216368"/>
                <a:gd name="connsiteX2" fmla="*/ 1244600 w 1244600"/>
                <a:gd name="connsiteY2" fmla="*/ 127468 h 216368"/>
                <a:gd name="connsiteX0" fmla="*/ 0 w 1244600"/>
                <a:gd name="connsiteY0" fmla="*/ 218032 h 218032"/>
                <a:gd name="connsiteX1" fmla="*/ 660400 w 1244600"/>
                <a:gd name="connsiteY1" fmla="*/ 2132 h 218032"/>
                <a:gd name="connsiteX2" fmla="*/ 1244600 w 1244600"/>
                <a:gd name="connsiteY2" fmla="*/ 129132 h 218032"/>
                <a:gd name="connsiteX0" fmla="*/ 0 w 1244600"/>
                <a:gd name="connsiteY0" fmla="*/ 222445 h 527246"/>
                <a:gd name="connsiteX1" fmla="*/ 660400 w 1244600"/>
                <a:gd name="connsiteY1" fmla="*/ 6545 h 527246"/>
                <a:gd name="connsiteX2" fmla="*/ 1244600 w 1244600"/>
                <a:gd name="connsiteY2" fmla="*/ 527246 h 527246"/>
                <a:gd name="connsiteX0" fmla="*/ 0 w 1244600"/>
                <a:gd name="connsiteY0" fmla="*/ 222445 h 527246"/>
                <a:gd name="connsiteX1" fmla="*/ 660400 w 1244600"/>
                <a:gd name="connsiteY1" fmla="*/ 6545 h 527246"/>
                <a:gd name="connsiteX2" fmla="*/ 1244600 w 1244600"/>
                <a:gd name="connsiteY2" fmla="*/ 527246 h 527246"/>
                <a:gd name="connsiteX0" fmla="*/ 0 w 1244600"/>
                <a:gd name="connsiteY0" fmla="*/ 100348 h 405149"/>
                <a:gd name="connsiteX1" fmla="*/ 660400 w 1244600"/>
                <a:gd name="connsiteY1" fmla="*/ 11449 h 405149"/>
                <a:gd name="connsiteX2" fmla="*/ 1244600 w 1244600"/>
                <a:gd name="connsiteY2" fmla="*/ 405149 h 405149"/>
              </a:gdLst>
              <a:ahLst/>
              <a:cxnLst>
                <a:cxn ang="0">
                  <a:pos x="connsiteX0" y="connsiteY0"/>
                </a:cxn>
                <a:cxn ang="0">
                  <a:pos x="connsiteX1" y="connsiteY1"/>
                </a:cxn>
                <a:cxn ang="0">
                  <a:pos x="connsiteX2" y="connsiteY2"/>
                </a:cxn>
              </a:cxnLst>
              <a:rect l="l" t="t" r="r" b="b"/>
              <a:pathLst>
                <a:path w="1244600" h="405149">
                  <a:moveTo>
                    <a:pt x="0" y="100348"/>
                  </a:moveTo>
                  <a:cubicBezTo>
                    <a:pt x="206375" y="95056"/>
                    <a:pt x="452967" y="-39351"/>
                    <a:pt x="660400" y="11449"/>
                  </a:cubicBezTo>
                  <a:cubicBezTo>
                    <a:pt x="867833" y="62249"/>
                    <a:pt x="1044575" y="226289"/>
                    <a:pt x="1244600" y="405149"/>
                  </a:cubicBezTo>
                </a:path>
              </a:pathLst>
            </a:custGeom>
            <a:ln>
              <a:solidFill>
                <a:schemeClr val="accent2">
                  <a:lumMod val="75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1" name="フリーフォーム 70"/>
            <p:cNvSpPr/>
            <p:nvPr/>
          </p:nvSpPr>
          <p:spPr>
            <a:xfrm>
              <a:off x="3373760" y="5608512"/>
              <a:ext cx="1723504" cy="596899"/>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244600"/>
                <a:gd name="connsiteY0" fmla="*/ 229051 h 229051"/>
                <a:gd name="connsiteX1" fmla="*/ 469900 w 1244600"/>
                <a:gd name="connsiteY1" fmla="*/ 451 h 229051"/>
                <a:gd name="connsiteX2" fmla="*/ 1244600 w 1244600"/>
                <a:gd name="connsiteY2" fmla="*/ 140151 h 229051"/>
                <a:gd name="connsiteX0" fmla="*/ 0 w 1244600"/>
                <a:gd name="connsiteY0" fmla="*/ 216368 h 216368"/>
                <a:gd name="connsiteX1" fmla="*/ 660400 w 1244600"/>
                <a:gd name="connsiteY1" fmla="*/ 468 h 216368"/>
                <a:gd name="connsiteX2" fmla="*/ 1244600 w 1244600"/>
                <a:gd name="connsiteY2" fmla="*/ 127468 h 216368"/>
                <a:gd name="connsiteX0" fmla="*/ 0 w 1244600"/>
                <a:gd name="connsiteY0" fmla="*/ 218032 h 218032"/>
                <a:gd name="connsiteX1" fmla="*/ 660400 w 1244600"/>
                <a:gd name="connsiteY1" fmla="*/ 2132 h 218032"/>
                <a:gd name="connsiteX2" fmla="*/ 1244600 w 1244600"/>
                <a:gd name="connsiteY2" fmla="*/ 129132 h 218032"/>
                <a:gd name="connsiteX0" fmla="*/ 0 w 1399318"/>
                <a:gd name="connsiteY0" fmla="*/ 545789 h 545789"/>
                <a:gd name="connsiteX1" fmla="*/ 660400 w 1399318"/>
                <a:gd name="connsiteY1" fmla="*/ 329889 h 545789"/>
                <a:gd name="connsiteX2" fmla="*/ 1399318 w 1399318"/>
                <a:gd name="connsiteY2" fmla="*/ 12387 h 545789"/>
                <a:gd name="connsiteX0" fmla="*/ 0 w 1399318"/>
                <a:gd name="connsiteY0" fmla="*/ 533402 h 533402"/>
                <a:gd name="connsiteX1" fmla="*/ 660400 w 1399318"/>
                <a:gd name="connsiteY1" fmla="*/ 317502 h 533402"/>
                <a:gd name="connsiteX2" fmla="*/ 1399318 w 1399318"/>
                <a:gd name="connsiteY2" fmla="*/ 0 h 533402"/>
                <a:gd name="connsiteX0" fmla="*/ 0 w 1399318"/>
                <a:gd name="connsiteY0" fmla="*/ 533402 h 533402"/>
                <a:gd name="connsiteX1" fmla="*/ 631390 w 1399318"/>
                <a:gd name="connsiteY1" fmla="*/ 165101 h 533402"/>
                <a:gd name="connsiteX2" fmla="*/ 1399318 w 1399318"/>
                <a:gd name="connsiteY2" fmla="*/ 0 h 533402"/>
                <a:gd name="connsiteX0" fmla="*/ 0 w 1312289"/>
                <a:gd name="connsiteY0" fmla="*/ 596902 h 596902"/>
                <a:gd name="connsiteX1" fmla="*/ 631390 w 1312289"/>
                <a:gd name="connsiteY1" fmla="*/ 228601 h 596902"/>
                <a:gd name="connsiteX2" fmla="*/ 1312289 w 1312289"/>
                <a:gd name="connsiteY2" fmla="*/ 0 h 596902"/>
              </a:gdLst>
              <a:ahLst/>
              <a:cxnLst>
                <a:cxn ang="0">
                  <a:pos x="connsiteX0" y="connsiteY0"/>
                </a:cxn>
                <a:cxn ang="0">
                  <a:pos x="connsiteX1" y="connsiteY1"/>
                </a:cxn>
                <a:cxn ang="0">
                  <a:pos x="connsiteX2" y="connsiteY2"/>
                </a:cxn>
              </a:cxnLst>
              <a:rect l="l" t="t" r="r" b="b"/>
              <a:pathLst>
                <a:path w="1312289" h="596902">
                  <a:moveTo>
                    <a:pt x="0" y="596902"/>
                  </a:moveTo>
                  <a:cubicBezTo>
                    <a:pt x="206375" y="591610"/>
                    <a:pt x="412675" y="328085"/>
                    <a:pt x="631390" y="228601"/>
                  </a:cubicBezTo>
                  <a:cubicBezTo>
                    <a:pt x="850105" y="129117"/>
                    <a:pt x="1102594" y="125942"/>
                    <a:pt x="1312289" y="0"/>
                  </a:cubicBezTo>
                </a:path>
              </a:pathLst>
            </a:custGeom>
            <a:ln>
              <a:solidFill>
                <a:schemeClr val="accent2">
                  <a:lumMod val="75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2" name="フリーフォーム 71"/>
            <p:cNvSpPr/>
            <p:nvPr/>
          </p:nvSpPr>
          <p:spPr>
            <a:xfrm>
              <a:off x="3449713" y="6283423"/>
              <a:ext cx="1279003" cy="432545"/>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244600"/>
                <a:gd name="connsiteY0" fmla="*/ 229051 h 229051"/>
                <a:gd name="connsiteX1" fmla="*/ 469900 w 1244600"/>
                <a:gd name="connsiteY1" fmla="*/ 451 h 229051"/>
                <a:gd name="connsiteX2" fmla="*/ 1244600 w 1244600"/>
                <a:gd name="connsiteY2" fmla="*/ 140151 h 229051"/>
                <a:gd name="connsiteX0" fmla="*/ 0 w 1244600"/>
                <a:gd name="connsiteY0" fmla="*/ 216368 h 216368"/>
                <a:gd name="connsiteX1" fmla="*/ 660400 w 1244600"/>
                <a:gd name="connsiteY1" fmla="*/ 468 h 216368"/>
                <a:gd name="connsiteX2" fmla="*/ 1244600 w 1244600"/>
                <a:gd name="connsiteY2" fmla="*/ 127468 h 216368"/>
                <a:gd name="connsiteX0" fmla="*/ 0 w 1244600"/>
                <a:gd name="connsiteY0" fmla="*/ 218032 h 218032"/>
                <a:gd name="connsiteX1" fmla="*/ 660400 w 1244600"/>
                <a:gd name="connsiteY1" fmla="*/ 2132 h 218032"/>
                <a:gd name="connsiteX2" fmla="*/ 1244600 w 1244600"/>
                <a:gd name="connsiteY2" fmla="*/ 129132 h 218032"/>
                <a:gd name="connsiteX0" fmla="*/ 0 w 973843"/>
                <a:gd name="connsiteY0" fmla="*/ 227627 h 659429"/>
                <a:gd name="connsiteX1" fmla="*/ 660400 w 973843"/>
                <a:gd name="connsiteY1" fmla="*/ 11727 h 659429"/>
                <a:gd name="connsiteX2" fmla="*/ 973843 w 973843"/>
                <a:gd name="connsiteY2" fmla="*/ 659429 h 659429"/>
                <a:gd name="connsiteX0" fmla="*/ 0 w 973843"/>
                <a:gd name="connsiteY0" fmla="*/ 227627 h 659429"/>
                <a:gd name="connsiteX1" fmla="*/ 660400 w 973843"/>
                <a:gd name="connsiteY1" fmla="*/ 11727 h 659429"/>
                <a:gd name="connsiteX2" fmla="*/ 973843 w 973843"/>
                <a:gd name="connsiteY2" fmla="*/ 659429 h 659429"/>
                <a:gd name="connsiteX0" fmla="*/ 0 w 973843"/>
                <a:gd name="connsiteY0" fmla="*/ 264519 h 696321"/>
                <a:gd name="connsiteX1" fmla="*/ 708750 w 973843"/>
                <a:gd name="connsiteY1" fmla="*/ 10519 h 696321"/>
                <a:gd name="connsiteX2" fmla="*/ 973843 w 973843"/>
                <a:gd name="connsiteY2" fmla="*/ 696321 h 696321"/>
                <a:gd name="connsiteX0" fmla="*/ 0 w 973843"/>
                <a:gd name="connsiteY0" fmla="*/ 745 h 432547"/>
                <a:gd name="connsiteX1" fmla="*/ 476673 w 973843"/>
                <a:gd name="connsiteY1" fmla="*/ 89647 h 432547"/>
                <a:gd name="connsiteX2" fmla="*/ 973843 w 973843"/>
                <a:gd name="connsiteY2" fmla="*/ 432547 h 432547"/>
                <a:gd name="connsiteX0" fmla="*/ 0 w 973843"/>
                <a:gd name="connsiteY0" fmla="*/ 745 h 432547"/>
                <a:gd name="connsiteX1" fmla="*/ 476673 w 973843"/>
                <a:gd name="connsiteY1" fmla="*/ 89647 h 432547"/>
                <a:gd name="connsiteX2" fmla="*/ 973843 w 973843"/>
                <a:gd name="connsiteY2" fmla="*/ 432547 h 432547"/>
              </a:gdLst>
              <a:ahLst/>
              <a:cxnLst>
                <a:cxn ang="0">
                  <a:pos x="connsiteX0" y="connsiteY0"/>
                </a:cxn>
                <a:cxn ang="0">
                  <a:pos x="connsiteX1" y="connsiteY1"/>
                </a:cxn>
                <a:cxn ang="0">
                  <a:pos x="connsiteX2" y="connsiteY2"/>
                </a:cxn>
              </a:cxnLst>
              <a:rect l="l" t="t" r="r" b="b"/>
              <a:pathLst>
                <a:path w="973843" h="432547">
                  <a:moveTo>
                    <a:pt x="0" y="745"/>
                  </a:moveTo>
                  <a:cubicBezTo>
                    <a:pt x="206375" y="-4547"/>
                    <a:pt x="314366" y="17680"/>
                    <a:pt x="476673" y="89647"/>
                  </a:cubicBezTo>
                  <a:cubicBezTo>
                    <a:pt x="638980" y="161614"/>
                    <a:pt x="715799" y="164787"/>
                    <a:pt x="973843" y="432547"/>
                  </a:cubicBezTo>
                </a:path>
              </a:pathLst>
            </a:custGeom>
            <a:ln>
              <a:solidFill>
                <a:schemeClr val="accent2">
                  <a:lumMod val="75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3" name="フリーフォーム 72"/>
            <p:cNvSpPr/>
            <p:nvPr/>
          </p:nvSpPr>
          <p:spPr>
            <a:xfrm>
              <a:off x="3441080" y="5385916"/>
              <a:ext cx="1397000" cy="736600"/>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117600"/>
                <a:gd name="connsiteY0" fmla="*/ 723900 h 723900"/>
                <a:gd name="connsiteX1" fmla="*/ 469900 w 1117600"/>
                <a:gd name="connsiteY1" fmla="*/ 495300 h 723900"/>
                <a:gd name="connsiteX2" fmla="*/ 1117600 w 1117600"/>
                <a:gd name="connsiteY2" fmla="*/ 0 h 723900"/>
                <a:gd name="connsiteX0" fmla="*/ 0 w 1117600"/>
                <a:gd name="connsiteY0" fmla="*/ 723900 h 723900"/>
                <a:gd name="connsiteX1" fmla="*/ 673100 w 1117600"/>
                <a:gd name="connsiteY1" fmla="*/ 495300 h 723900"/>
                <a:gd name="connsiteX2" fmla="*/ 1117600 w 1117600"/>
                <a:gd name="connsiteY2" fmla="*/ 0 h 723900"/>
                <a:gd name="connsiteX0" fmla="*/ 0 w 1117600"/>
                <a:gd name="connsiteY0" fmla="*/ 723900 h 723900"/>
                <a:gd name="connsiteX1" fmla="*/ 558800 w 1117600"/>
                <a:gd name="connsiteY1" fmla="*/ 419100 h 723900"/>
                <a:gd name="connsiteX2" fmla="*/ 1117600 w 1117600"/>
                <a:gd name="connsiteY2" fmla="*/ 0 h 723900"/>
                <a:gd name="connsiteX0" fmla="*/ 0 w 876300"/>
                <a:gd name="connsiteY0" fmla="*/ 685800 h 685800"/>
                <a:gd name="connsiteX1" fmla="*/ 558800 w 876300"/>
                <a:gd name="connsiteY1" fmla="*/ 381000 h 685800"/>
                <a:gd name="connsiteX2" fmla="*/ 876300 w 876300"/>
                <a:gd name="connsiteY2" fmla="*/ 0 h 685800"/>
                <a:gd name="connsiteX0" fmla="*/ 0 w 825500"/>
                <a:gd name="connsiteY0" fmla="*/ 736600 h 736600"/>
                <a:gd name="connsiteX1" fmla="*/ 558800 w 825500"/>
                <a:gd name="connsiteY1" fmla="*/ 431800 h 736600"/>
                <a:gd name="connsiteX2" fmla="*/ 825500 w 825500"/>
                <a:gd name="connsiteY2" fmla="*/ 0 h 736600"/>
                <a:gd name="connsiteX0" fmla="*/ 0 w 1397000"/>
                <a:gd name="connsiteY0" fmla="*/ 736600 h 736600"/>
                <a:gd name="connsiteX1" fmla="*/ 558800 w 1397000"/>
                <a:gd name="connsiteY1" fmla="*/ 431800 h 736600"/>
                <a:gd name="connsiteX2" fmla="*/ 1397000 w 1397000"/>
                <a:gd name="connsiteY2" fmla="*/ 0 h 736600"/>
                <a:gd name="connsiteX0" fmla="*/ 0 w 1397000"/>
                <a:gd name="connsiteY0" fmla="*/ 736600 h 736600"/>
                <a:gd name="connsiteX1" fmla="*/ 762000 w 1397000"/>
                <a:gd name="connsiteY1" fmla="*/ 381000 h 736600"/>
                <a:gd name="connsiteX2" fmla="*/ 1397000 w 1397000"/>
                <a:gd name="connsiteY2" fmla="*/ 0 h 736600"/>
                <a:gd name="connsiteX0" fmla="*/ 0 w 1397000"/>
                <a:gd name="connsiteY0" fmla="*/ 736600 h 736600"/>
                <a:gd name="connsiteX1" fmla="*/ 762000 w 1397000"/>
                <a:gd name="connsiteY1" fmla="*/ 381000 h 736600"/>
                <a:gd name="connsiteX2" fmla="*/ 1397000 w 1397000"/>
                <a:gd name="connsiteY2" fmla="*/ 0 h 736600"/>
                <a:gd name="connsiteX0" fmla="*/ 0 w 1397000"/>
                <a:gd name="connsiteY0" fmla="*/ 736600 h 736600"/>
                <a:gd name="connsiteX1" fmla="*/ 762000 w 1397000"/>
                <a:gd name="connsiteY1" fmla="*/ 381000 h 736600"/>
                <a:gd name="connsiteX2" fmla="*/ 1397000 w 1397000"/>
                <a:gd name="connsiteY2" fmla="*/ 0 h 736600"/>
                <a:gd name="connsiteX0" fmla="*/ 0 w 1397000"/>
                <a:gd name="connsiteY0" fmla="*/ 736600 h 736600"/>
                <a:gd name="connsiteX1" fmla="*/ 660400 w 1397000"/>
                <a:gd name="connsiteY1" fmla="*/ 381000 h 736600"/>
                <a:gd name="connsiteX2" fmla="*/ 1397000 w 1397000"/>
                <a:gd name="connsiteY2" fmla="*/ 0 h 736600"/>
              </a:gdLst>
              <a:ahLst/>
              <a:cxnLst>
                <a:cxn ang="0">
                  <a:pos x="connsiteX0" y="connsiteY0"/>
                </a:cxn>
                <a:cxn ang="0">
                  <a:pos x="connsiteX1" y="connsiteY1"/>
                </a:cxn>
                <a:cxn ang="0">
                  <a:pos x="connsiteX2" y="connsiteY2"/>
                </a:cxn>
              </a:cxnLst>
              <a:rect l="l" t="t" r="r" b="b"/>
              <a:pathLst>
                <a:path w="1397000" h="736600">
                  <a:moveTo>
                    <a:pt x="0" y="736600"/>
                  </a:moveTo>
                  <a:cubicBezTo>
                    <a:pt x="206375" y="731308"/>
                    <a:pt x="427567" y="503767"/>
                    <a:pt x="660400" y="381000"/>
                  </a:cubicBezTo>
                  <a:cubicBezTo>
                    <a:pt x="893233" y="258233"/>
                    <a:pt x="1095375" y="291041"/>
                    <a:pt x="1397000" y="0"/>
                  </a:cubicBezTo>
                </a:path>
              </a:pathLst>
            </a:custGeom>
            <a:ln>
              <a:solidFill>
                <a:schemeClr val="accent2">
                  <a:lumMod val="75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4" name="フリーフォーム 73"/>
            <p:cNvSpPr/>
            <p:nvPr/>
          </p:nvSpPr>
          <p:spPr>
            <a:xfrm>
              <a:off x="3479180" y="6232996"/>
              <a:ext cx="1215752" cy="279648"/>
            </a:xfrm>
            <a:custGeom>
              <a:avLst/>
              <a:gdLst>
                <a:gd name="connsiteX0" fmla="*/ 0 w 723900"/>
                <a:gd name="connsiteY0" fmla="*/ 622300 h 622300"/>
                <a:gd name="connsiteX1" fmla="*/ 533400 w 723900"/>
                <a:gd name="connsiteY1" fmla="*/ 508000 h 622300"/>
                <a:gd name="connsiteX2" fmla="*/ 723900 w 723900"/>
                <a:gd name="connsiteY2" fmla="*/ 0 h 622300"/>
                <a:gd name="connsiteX0" fmla="*/ 0 w 723900"/>
                <a:gd name="connsiteY0" fmla="*/ 622300 h 622300"/>
                <a:gd name="connsiteX1" fmla="*/ 469900 w 723900"/>
                <a:gd name="connsiteY1" fmla="*/ 393700 h 622300"/>
                <a:gd name="connsiteX2" fmla="*/ 723900 w 723900"/>
                <a:gd name="connsiteY2" fmla="*/ 0 h 622300"/>
                <a:gd name="connsiteX0" fmla="*/ 0 w 698500"/>
                <a:gd name="connsiteY0" fmla="*/ 711200 h 711200"/>
                <a:gd name="connsiteX1" fmla="*/ 469900 w 698500"/>
                <a:gd name="connsiteY1" fmla="*/ 482600 h 711200"/>
                <a:gd name="connsiteX2" fmla="*/ 698500 w 698500"/>
                <a:gd name="connsiteY2" fmla="*/ 0 h 711200"/>
                <a:gd name="connsiteX0" fmla="*/ 0 w 1244600"/>
                <a:gd name="connsiteY0" fmla="*/ 229051 h 229051"/>
                <a:gd name="connsiteX1" fmla="*/ 469900 w 1244600"/>
                <a:gd name="connsiteY1" fmla="*/ 451 h 229051"/>
                <a:gd name="connsiteX2" fmla="*/ 1244600 w 1244600"/>
                <a:gd name="connsiteY2" fmla="*/ 140151 h 229051"/>
                <a:gd name="connsiteX0" fmla="*/ 0 w 1244600"/>
                <a:gd name="connsiteY0" fmla="*/ 216368 h 216368"/>
                <a:gd name="connsiteX1" fmla="*/ 660400 w 1244600"/>
                <a:gd name="connsiteY1" fmla="*/ 468 h 216368"/>
                <a:gd name="connsiteX2" fmla="*/ 1244600 w 1244600"/>
                <a:gd name="connsiteY2" fmla="*/ 127468 h 216368"/>
                <a:gd name="connsiteX0" fmla="*/ 0 w 1244600"/>
                <a:gd name="connsiteY0" fmla="*/ 218032 h 218032"/>
                <a:gd name="connsiteX1" fmla="*/ 660400 w 1244600"/>
                <a:gd name="connsiteY1" fmla="*/ 2132 h 218032"/>
                <a:gd name="connsiteX2" fmla="*/ 1244600 w 1244600"/>
                <a:gd name="connsiteY2" fmla="*/ 129132 h 218032"/>
                <a:gd name="connsiteX0" fmla="*/ 0 w 1244600"/>
                <a:gd name="connsiteY0" fmla="*/ 222445 h 527246"/>
                <a:gd name="connsiteX1" fmla="*/ 660400 w 1244600"/>
                <a:gd name="connsiteY1" fmla="*/ 6545 h 527246"/>
                <a:gd name="connsiteX2" fmla="*/ 1244600 w 1244600"/>
                <a:gd name="connsiteY2" fmla="*/ 527246 h 527246"/>
                <a:gd name="connsiteX0" fmla="*/ 0 w 1244600"/>
                <a:gd name="connsiteY0" fmla="*/ 222445 h 527246"/>
                <a:gd name="connsiteX1" fmla="*/ 660400 w 1244600"/>
                <a:gd name="connsiteY1" fmla="*/ 6545 h 527246"/>
                <a:gd name="connsiteX2" fmla="*/ 1244600 w 1244600"/>
                <a:gd name="connsiteY2" fmla="*/ 527246 h 527246"/>
                <a:gd name="connsiteX0" fmla="*/ 0 w 1244600"/>
                <a:gd name="connsiteY0" fmla="*/ 100348 h 405149"/>
                <a:gd name="connsiteX1" fmla="*/ 660400 w 1244600"/>
                <a:gd name="connsiteY1" fmla="*/ 11449 h 405149"/>
                <a:gd name="connsiteX2" fmla="*/ 1244600 w 1244600"/>
                <a:gd name="connsiteY2" fmla="*/ 405149 h 405149"/>
              </a:gdLst>
              <a:ahLst/>
              <a:cxnLst>
                <a:cxn ang="0">
                  <a:pos x="connsiteX0" y="connsiteY0"/>
                </a:cxn>
                <a:cxn ang="0">
                  <a:pos x="connsiteX1" y="connsiteY1"/>
                </a:cxn>
                <a:cxn ang="0">
                  <a:pos x="connsiteX2" y="connsiteY2"/>
                </a:cxn>
              </a:cxnLst>
              <a:rect l="l" t="t" r="r" b="b"/>
              <a:pathLst>
                <a:path w="1244600" h="405149">
                  <a:moveTo>
                    <a:pt x="0" y="100348"/>
                  </a:moveTo>
                  <a:cubicBezTo>
                    <a:pt x="206375" y="95056"/>
                    <a:pt x="452967" y="-39351"/>
                    <a:pt x="660400" y="11449"/>
                  </a:cubicBezTo>
                  <a:cubicBezTo>
                    <a:pt x="867833" y="62249"/>
                    <a:pt x="1044575" y="226289"/>
                    <a:pt x="1244600" y="405149"/>
                  </a:cubicBezTo>
                </a:path>
              </a:pathLst>
            </a:custGeom>
            <a:ln>
              <a:solidFill>
                <a:schemeClr val="accent2">
                  <a:lumMod val="75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2953891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up)">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500"/>
                                        <p:tgtEl>
                                          <p:spTgt spid="69"/>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up)">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up)">
                                      <p:cBhvr>
                                        <p:cTn id="45" dur="500"/>
                                        <p:tgtEl>
                                          <p:spTgt spid="47"/>
                                        </p:tgtEl>
                                      </p:cBhvr>
                                    </p:animEffect>
                                  </p:childTnLst>
                                </p:cTn>
                              </p:par>
                            </p:childTnLst>
                          </p:cTn>
                        </p:par>
                        <p:par>
                          <p:cTn id="46" fill="hold">
                            <p:stCondLst>
                              <p:cond delay="1500"/>
                            </p:stCondLst>
                            <p:childTnLst>
                              <p:par>
                                <p:cTn id="47" presetID="22" presetClass="entr" presetSubtype="1"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Assimilation: anomaly </a:t>
            </a:r>
            <a:r>
              <a:rPr lang="en-US" altLang="ja-JP" dirty="0" err="1" smtClean="0"/>
              <a:t>vs</a:t>
            </a:r>
            <a:r>
              <a:rPr lang="en-US" altLang="ja-JP" dirty="0" smtClean="0"/>
              <a:t> full fie</a:t>
            </a:r>
            <a:r>
              <a:rPr lang="en-US" altLang="ja-JP" dirty="0"/>
              <a:t>l</a:t>
            </a:r>
            <a:r>
              <a:rPr lang="en-US" altLang="ja-JP" dirty="0" smtClean="0"/>
              <a:t>ds</a:t>
            </a:r>
            <a:endParaRPr kumimoji="1" lang="ja-JP" altLang="en-US" dirty="0"/>
          </a:p>
        </p:txBody>
      </p:sp>
      <p:pic>
        <p:nvPicPr>
          <p:cNvPr id="4" name="Picture 4" descr="driftSSTts-ver0"/>
          <p:cNvPicPr>
            <a:picLocks noChangeAspect="1" noChangeArrowheads="1"/>
          </p:cNvPicPr>
          <p:nvPr/>
        </p:nvPicPr>
        <p:blipFill>
          <a:blip r:embed="rId3">
            <a:extLst>
              <a:ext uri="{28A0092B-C50C-407E-A947-70E740481C1C}">
                <a14:useLocalDpi xmlns:a14="http://schemas.microsoft.com/office/drawing/2010/main" val="0"/>
              </a:ext>
            </a:extLst>
          </a:blip>
          <a:srcRect l="3091" t="10751" b="5452"/>
          <a:stretch>
            <a:fillRect/>
          </a:stretch>
        </p:blipFill>
        <p:spPr bwMode="auto">
          <a:xfrm>
            <a:off x="86419" y="1772816"/>
            <a:ext cx="4495026" cy="26986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1" descr="driftSSTts-ver0"/>
          <p:cNvPicPr>
            <a:picLocks noChangeAspect="1" noChangeArrowheads="1"/>
          </p:cNvPicPr>
          <p:nvPr/>
        </p:nvPicPr>
        <p:blipFill>
          <a:blip r:embed="rId4">
            <a:extLst>
              <a:ext uri="{28A0092B-C50C-407E-A947-70E740481C1C}">
                <a14:useLocalDpi xmlns:a14="http://schemas.microsoft.com/office/drawing/2010/main" val="0"/>
              </a:ext>
            </a:extLst>
          </a:blip>
          <a:srcRect l="3252" t="10751" b="4761"/>
          <a:stretch>
            <a:fillRect/>
          </a:stretch>
        </p:blipFill>
        <p:spPr bwMode="auto">
          <a:xfrm>
            <a:off x="4785171" y="1844824"/>
            <a:ext cx="4251325" cy="25749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riftSSTts-ver0"/>
          <p:cNvPicPr>
            <a:picLocks noChangeAspect="1" noChangeArrowheads="1"/>
          </p:cNvPicPr>
          <p:nvPr/>
        </p:nvPicPr>
        <p:blipFill>
          <a:blip r:embed="rId5">
            <a:extLst>
              <a:ext uri="{28A0092B-C50C-407E-A947-70E740481C1C}">
                <a14:useLocalDpi xmlns:a14="http://schemas.microsoft.com/office/drawing/2010/main" val="0"/>
              </a:ext>
            </a:extLst>
          </a:blip>
          <a:srcRect l="3252" t="10751" b="4761"/>
          <a:stretch>
            <a:fillRect/>
          </a:stretch>
        </p:blipFill>
        <p:spPr bwMode="auto">
          <a:xfrm>
            <a:off x="4788024" y="1844824"/>
            <a:ext cx="4248150" cy="257492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468272" y="1249596"/>
            <a:ext cx="3352200" cy="523220"/>
          </a:xfrm>
          <a:prstGeom prst="rect">
            <a:avLst/>
          </a:prstGeom>
          <a:noFill/>
        </p:spPr>
        <p:txBody>
          <a:bodyPr wrap="none" rtlCol="0">
            <a:spAutoFit/>
          </a:bodyPr>
          <a:lstStyle/>
          <a:p>
            <a:r>
              <a:rPr kumimoji="1" lang="en-US" altLang="ja-JP" sz="2800" dirty="0" smtClean="0"/>
              <a:t>Anomaly assimilation</a:t>
            </a:r>
            <a:endParaRPr kumimoji="1" lang="ja-JP" altLang="en-US" sz="2800" dirty="0"/>
          </a:p>
        </p:txBody>
      </p:sp>
      <p:sp>
        <p:nvSpPr>
          <p:cNvPr id="12" name="テキスト ボックス 11"/>
          <p:cNvSpPr txBox="1"/>
          <p:nvPr/>
        </p:nvSpPr>
        <p:spPr>
          <a:xfrm>
            <a:off x="827584" y="1268760"/>
            <a:ext cx="3339376" cy="523220"/>
          </a:xfrm>
          <a:prstGeom prst="rect">
            <a:avLst/>
          </a:prstGeom>
          <a:noFill/>
        </p:spPr>
        <p:txBody>
          <a:bodyPr wrap="none" rtlCol="0">
            <a:spAutoFit/>
          </a:bodyPr>
          <a:lstStyle/>
          <a:p>
            <a:r>
              <a:rPr lang="en-US" altLang="ja-JP" sz="2800" dirty="0" smtClean="0"/>
              <a:t>Full field</a:t>
            </a:r>
            <a:r>
              <a:rPr kumimoji="1" lang="en-US" altLang="ja-JP" sz="2800" dirty="0" smtClean="0"/>
              <a:t> assimilation</a:t>
            </a:r>
            <a:endParaRPr kumimoji="1" lang="ja-JP" altLang="en-US" sz="2800" dirty="0"/>
          </a:p>
        </p:txBody>
      </p:sp>
      <p:grpSp>
        <p:nvGrpSpPr>
          <p:cNvPr id="5" name="図形グループ 4"/>
          <p:cNvGrpSpPr/>
          <p:nvPr/>
        </p:nvGrpSpPr>
        <p:grpSpPr>
          <a:xfrm>
            <a:off x="1691680" y="2492896"/>
            <a:ext cx="2520280" cy="1296144"/>
            <a:chOff x="1691680" y="2492896"/>
            <a:chExt cx="2520280" cy="1296144"/>
          </a:xfrm>
        </p:grpSpPr>
        <p:sp>
          <p:nvSpPr>
            <p:cNvPr id="3" name="正方形/長方形 2"/>
            <p:cNvSpPr/>
            <p:nvPr/>
          </p:nvSpPr>
          <p:spPr>
            <a:xfrm>
              <a:off x="1691680" y="2636912"/>
              <a:ext cx="2520280" cy="11521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771800" y="2492896"/>
              <a:ext cx="584448" cy="2964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6"/>
          <a:stretch>
            <a:fillRect/>
          </a:stretch>
        </p:blipFill>
        <p:spPr>
          <a:xfrm>
            <a:off x="107504" y="3557488"/>
            <a:ext cx="2135688" cy="1599704"/>
          </a:xfrm>
          <a:prstGeom prst="rect">
            <a:avLst/>
          </a:prstGeom>
        </p:spPr>
      </p:pic>
      <p:pic>
        <p:nvPicPr>
          <p:cNvPr id="7" name="図 6"/>
          <p:cNvPicPr>
            <a:picLocks noChangeAspect="1"/>
          </p:cNvPicPr>
          <p:nvPr/>
        </p:nvPicPr>
        <p:blipFill>
          <a:blip r:embed="rId7"/>
          <a:stretch>
            <a:fillRect/>
          </a:stretch>
        </p:blipFill>
        <p:spPr>
          <a:xfrm>
            <a:off x="6175370" y="3429000"/>
            <a:ext cx="2861126" cy="1857772"/>
          </a:xfrm>
          <a:prstGeom prst="rect">
            <a:avLst/>
          </a:prstGeom>
        </p:spPr>
      </p:pic>
      <p:sp>
        <p:nvSpPr>
          <p:cNvPr id="13" name="テキスト ボックス 12"/>
          <p:cNvSpPr txBox="1"/>
          <p:nvPr/>
        </p:nvSpPr>
        <p:spPr>
          <a:xfrm>
            <a:off x="683568" y="1844824"/>
            <a:ext cx="783388" cy="461665"/>
          </a:xfrm>
          <a:prstGeom prst="rect">
            <a:avLst/>
          </a:prstGeom>
          <a:noFill/>
        </p:spPr>
        <p:txBody>
          <a:bodyPr wrap="none" rtlCol="0">
            <a:spAutoFit/>
          </a:bodyPr>
          <a:lstStyle/>
          <a:p>
            <a:r>
              <a:rPr kumimoji="1" lang="en-US" altLang="ja-JP" dirty="0" smtClean="0"/>
              <a:t>OBS</a:t>
            </a:r>
            <a:endParaRPr kumimoji="1" lang="ja-JP" altLang="en-US" dirty="0"/>
          </a:p>
        </p:txBody>
      </p:sp>
      <p:sp>
        <p:nvSpPr>
          <p:cNvPr id="14" name="テキスト ボックス 13"/>
          <p:cNvSpPr txBox="1"/>
          <p:nvPr/>
        </p:nvSpPr>
        <p:spPr>
          <a:xfrm>
            <a:off x="511904" y="2535287"/>
            <a:ext cx="1035760" cy="461665"/>
          </a:xfrm>
          <a:prstGeom prst="rect">
            <a:avLst/>
          </a:prstGeom>
          <a:noFill/>
        </p:spPr>
        <p:txBody>
          <a:bodyPr wrap="none" rtlCol="0">
            <a:spAutoFit/>
          </a:bodyPr>
          <a:lstStyle/>
          <a:p>
            <a:r>
              <a:rPr lang="en-US" altLang="ja-JP" dirty="0" smtClean="0">
                <a:solidFill>
                  <a:srgbClr val="FF0000"/>
                </a:solidFill>
              </a:rPr>
              <a:t>ASSM</a:t>
            </a:r>
            <a:endParaRPr kumimoji="1" lang="ja-JP" altLang="en-US" dirty="0">
              <a:solidFill>
                <a:srgbClr val="FF0000"/>
              </a:solidFill>
            </a:endParaRPr>
          </a:p>
        </p:txBody>
      </p:sp>
    </p:spTree>
    <p:extLst>
      <p:ext uri="{BB962C8B-B14F-4D97-AF65-F5344CB8AC3E}">
        <p14:creationId xmlns:p14="http://schemas.microsoft.com/office/powerpoint/2010/main" val="1389755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1000"/>
                                        <p:tgtEl>
                                          <p:spTgt spid="9"/>
                                        </p:tgtEl>
                                      </p:cBhvr>
                                    </p:animEffect>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Scale>
                                      <p:cBhvr>
                                        <p:cTn id="2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gtEl>
                                        <p:attrNameLst>
                                          <p:attrName>ppt_x</p:attrName>
                                          <p:attrName>ppt_y</p:attrName>
                                        </p:attrNameLst>
                                      </p:cBhvr>
                                    </p:animMotion>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757630109"/>
              </p:ext>
            </p:extLst>
          </p:nvPr>
        </p:nvGraphicFramePr>
        <p:xfrm>
          <a:off x="179388" y="3786188"/>
          <a:ext cx="8856662" cy="2154238"/>
        </p:xfrm>
        <a:graphic>
          <a:graphicData uri="http://schemas.openxmlformats.org/drawingml/2006/table">
            <a:tbl>
              <a:tblPr/>
              <a:tblGrid>
                <a:gridCol w="2214562"/>
                <a:gridCol w="2214563"/>
                <a:gridCol w="2212975"/>
                <a:gridCol w="2214562"/>
              </a:tblGrid>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FFFFFF"/>
                          </a:solidFill>
                          <a:effectLst/>
                          <a:latin typeface="Times New Roman" charset="0"/>
                          <a:ea typeface="ＭＳ Ｐゴシック" charset="0"/>
                          <a:cs typeface="ＭＳ Ｐゴシック" charset="0"/>
                        </a:rPr>
                        <a:t>Members</a:t>
                      </a:r>
                      <a:endParaRPr kumimoji="1" lang="ja-JP" altLang="en-US" sz="2400" b="1" i="0" u="none" strike="noStrike" cap="none" normalizeH="0" baseline="0">
                        <a:ln>
                          <a:noFill/>
                        </a:ln>
                        <a:solidFill>
                          <a:srgbClr val="FFFFFF"/>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a:ln>
                            <a:noFill/>
                          </a:ln>
                          <a:solidFill>
                            <a:srgbClr val="FFFFFF"/>
                          </a:solidFill>
                          <a:effectLst/>
                          <a:latin typeface="Arial" charset="0"/>
                          <a:ea typeface="ＭＳ Ｐゴシック" charset="0"/>
                          <a:cs typeface="Arial" charset="0"/>
                        </a:rPr>
                        <a:t>MIROC3m</a:t>
                      </a:r>
                      <a:endParaRPr kumimoji="1" lang="ja-JP" altLang="en-US" sz="2800" b="1" i="0" u="none" strike="noStrike" cap="none" normalizeH="0" baseline="0">
                        <a:ln>
                          <a:noFill/>
                        </a:ln>
                        <a:solidFill>
                          <a:srgbClr val="FFFFFF"/>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a:ln>
                            <a:noFill/>
                          </a:ln>
                          <a:solidFill>
                            <a:srgbClr val="FFFFFF"/>
                          </a:solidFill>
                          <a:effectLst/>
                          <a:latin typeface="Arial" charset="0"/>
                          <a:ea typeface="ＭＳ Ｐゴシック" charset="0"/>
                          <a:cs typeface="Arial" charset="0"/>
                        </a:rPr>
                        <a:t>MIROC4h</a:t>
                      </a:r>
                      <a:endParaRPr kumimoji="1" lang="ja-JP" altLang="en-US" sz="2800" b="1" i="0" u="none" strike="noStrike" cap="none" normalizeH="0" baseline="0">
                        <a:ln>
                          <a:noFill/>
                        </a:ln>
                        <a:solidFill>
                          <a:srgbClr val="FFFFFF"/>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a:ln>
                            <a:noFill/>
                          </a:ln>
                          <a:solidFill>
                            <a:srgbClr val="FFFFFF"/>
                          </a:solidFill>
                          <a:effectLst/>
                          <a:latin typeface="Arial" charset="0"/>
                          <a:ea typeface="ＭＳ Ｐゴシック" charset="0"/>
                          <a:cs typeface="Arial" charset="0"/>
                        </a:rPr>
                        <a:t>MIROC5</a:t>
                      </a:r>
                      <a:endParaRPr kumimoji="1" lang="ja-JP" altLang="en-US" sz="2800" b="1" i="0" u="none" strike="noStrike" cap="none" normalizeH="0" baseline="0">
                        <a:ln>
                          <a:noFill/>
                        </a:ln>
                        <a:solidFill>
                          <a:srgbClr val="FFFFFF"/>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905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err="1" smtClean="0">
                          <a:ln>
                            <a:noFill/>
                          </a:ln>
                          <a:solidFill>
                            <a:srgbClr val="000000"/>
                          </a:solidFill>
                          <a:effectLst/>
                          <a:latin typeface="Times New Roman" charset="0"/>
                          <a:ea typeface="ＭＳ Ｐゴシック" charset="0"/>
                          <a:cs typeface="ＭＳ Ｐゴシック" charset="0"/>
                        </a:rPr>
                        <a:t>NoAS</a:t>
                      </a:r>
                      <a:endParaRPr kumimoji="1" lang="ja-JP" altLang="en-US" sz="2400" b="1" i="0" u="none" strike="noStrike" cap="none" normalizeH="0" baseline="0" dirty="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000000"/>
                          </a:solidFill>
                          <a:effectLst/>
                          <a:latin typeface="Times New Roman" charset="0"/>
                          <a:ea typeface="ＭＳ Ｐゴシック" charset="0"/>
                          <a:cs typeface="ＭＳ Ｐゴシック" charset="0"/>
                        </a:rPr>
                        <a:t>10</a:t>
                      </a:r>
                      <a:endParaRPr kumimoji="1" lang="ja-JP" altLang="en-US" sz="24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000000"/>
                          </a:solidFill>
                          <a:effectLst/>
                          <a:latin typeface="Times New Roman" charset="0"/>
                          <a:ea typeface="ＭＳ Ｐゴシック" charset="0"/>
                          <a:cs typeface="ＭＳ Ｐゴシック" charset="0"/>
                        </a:rPr>
                        <a:t>3</a:t>
                      </a:r>
                      <a:endParaRPr kumimoji="1" lang="ja-JP" altLang="en-US" sz="24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000000"/>
                          </a:solidFill>
                          <a:effectLst/>
                          <a:latin typeface="Times New Roman" charset="0"/>
                          <a:ea typeface="ＭＳ Ｐゴシック" charset="0"/>
                          <a:cs typeface="ＭＳ Ｐゴシック" charset="0"/>
                        </a:rPr>
                        <a:t>3</a:t>
                      </a:r>
                      <a:endParaRPr kumimoji="1" lang="ja-JP" altLang="en-US" sz="24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504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000000"/>
                          </a:solidFill>
                          <a:effectLst/>
                          <a:latin typeface="Times New Roman" charset="0"/>
                          <a:ea typeface="ＭＳ Ｐゴシック" charset="0"/>
                          <a:cs typeface="ＭＳ Ｐゴシック" charset="0"/>
                        </a:rPr>
                        <a:t>Assimilation</a:t>
                      </a:r>
                      <a:endParaRPr kumimoji="1" lang="ja-JP" altLang="en-US" sz="24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000000"/>
                          </a:solidFill>
                          <a:effectLst/>
                          <a:latin typeface="Times New Roman" charset="0"/>
                          <a:ea typeface="ＭＳ Ｐゴシック" charset="0"/>
                          <a:cs typeface="ＭＳ Ｐゴシック" charset="0"/>
                        </a:rPr>
                        <a:t>10</a:t>
                      </a:r>
                      <a:endParaRPr kumimoji="1" lang="ja-JP" altLang="en-US" sz="24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000000"/>
                          </a:solidFill>
                          <a:effectLst/>
                          <a:latin typeface="Times New Roman" charset="0"/>
                          <a:ea typeface="ＭＳ Ｐゴシック" charset="0"/>
                          <a:cs typeface="ＭＳ Ｐゴシック" charset="0"/>
                        </a:rPr>
                        <a:t>1</a:t>
                      </a:r>
                      <a:endParaRPr kumimoji="1" lang="ja-JP" altLang="en-US" sz="24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rgbClr val="000000"/>
                          </a:solidFill>
                          <a:effectLst/>
                          <a:latin typeface="Times New Roman" charset="0"/>
                          <a:ea typeface="ＭＳ Ｐゴシック" charset="0"/>
                          <a:cs typeface="ＭＳ Ｐゴシック" charset="0"/>
                        </a:rPr>
                        <a:t>2</a:t>
                      </a:r>
                      <a:endParaRPr kumimoji="1" lang="ja-JP" altLang="en-US" sz="2400" b="1" i="0" u="none" strike="noStrike" cap="none" normalizeH="0" baseline="0" dirty="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504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rgbClr val="000000"/>
                          </a:solidFill>
                          <a:effectLst/>
                          <a:latin typeface="Times New Roman" charset="0"/>
                          <a:ea typeface="ＭＳ Ｐゴシック" charset="0"/>
                          <a:cs typeface="ＭＳ Ｐゴシック" charset="0"/>
                        </a:rPr>
                        <a:t>HCST</a:t>
                      </a:r>
                      <a:endParaRPr kumimoji="1" lang="ja-JP" altLang="en-US" sz="2400" b="1" i="0" u="none" strike="noStrike" cap="none" normalizeH="0" baseline="0" dirty="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000000"/>
                          </a:solidFill>
                          <a:effectLst/>
                          <a:latin typeface="Times New Roman" charset="0"/>
                          <a:ea typeface="ＭＳ Ｐゴシック" charset="0"/>
                          <a:cs typeface="ＭＳ Ｐゴシック" charset="0"/>
                        </a:rPr>
                        <a:t>10</a:t>
                      </a:r>
                      <a:endParaRPr kumimoji="1" lang="ja-JP" altLang="en-US" sz="24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000000"/>
                          </a:solidFill>
                          <a:effectLst/>
                          <a:latin typeface="Times New Roman" charset="0"/>
                          <a:ea typeface="ＭＳ Ｐゴシック" charset="0"/>
                          <a:cs typeface="ＭＳ Ｐゴシック" charset="0"/>
                        </a:rPr>
                        <a:t>3</a:t>
                      </a:r>
                      <a:endParaRPr kumimoji="1" lang="ja-JP" altLang="en-US" sz="24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000000"/>
                          </a:solidFill>
                          <a:effectLst/>
                          <a:latin typeface="Times New Roman" charset="0"/>
                          <a:ea typeface="ＭＳ Ｐゴシック" charset="0"/>
                          <a:cs typeface="ＭＳ Ｐゴシック" charset="0"/>
                        </a:rPr>
                        <a:t>6</a:t>
                      </a:r>
                      <a:endParaRPr kumimoji="1" lang="ja-JP" altLang="en-US" sz="2400" b="1" i="0" u="none" strike="noStrike" cap="none" normalizeH="0" baseline="0" dirty="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3101" name="テキスト ボックス 4"/>
          <p:cNvSpPr txBox="1">
            <a:spLocks noChangeArrowheads="1"/>
          </p:cNvSpPr>
          <p:nvPr/>
        </p:nvSpPr>
        <p:spPr bwMode="auto">
          <a:xfrm>
            <a:off x="0" y="2063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altLang="ja-JP" sz="4000" b="1" dirty="0">
                <a:effectLst>
                  <a:outerShdw blurRad="50800" dist="38100" dir="2700000" algn="tl" rotWithShape="0">
                    <a:prstClr val="black">
                      <a:alpha val="40000"/>
                    </a:prstClr>
                  </a:outerShdw>
                </a:effectLst>
              </a:rPr>
              <a:t>Near-term climate prediction by MIROC </a:t>
            </a:r>
          </a:p>
        </p:txBody>
      </p:sp>
      <p:graphicFrame>
        <p:nvGraphicFramePr>
          <p:cNvPr id="17470" name="Group 62"/>
          <p:cNvGraphicFramePr>
            <a:graphicFrameLocks noGrp="1"/>
          </p:cNvGraphicFramePr>
          <p:nvPr/>
        </p:nvGraphicFramePr>
        <p:xfrm>
          <a:off x="179388" y="990600"/>
          <a:ext cx="8785225" cy="2644140"/>
        </p:xfrm>
        <a:graphic>
          <a:graphicData uri="http://schemas.openxmlformats.org/drawingml/2006/table">
            <a:tbl>
              <a:tblPr/>
              <a:tblGrid>
                <a:gridCol w="2195512"/>
                <a:gridCol w="2197100"/>
                <a:gridCol w="2195513"/>
                <a:gridCol w="2197100"/>
              </a:tblGrid>
              <a:tr h="571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rgbClr val="FFFFFF"/>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a:ln>
                            <a:noFill/>
                          </a:ln>
                          <a:solidFill>
                            <a:srgbClr val="FFFFFF"/>
                          </a:solidFill>
                          <a:effectLst/>
                          <a:latin typeface="Arial" charset="0"/>
                          <a:ea typeface="ＭＳ Ｐゴシック" charset="0"/>
                          <a:cs typeface="Arial" charset="0"/>
                        </a:rPr>
                        <a:t>MIROC3m</a:t>
                      </a:r>
                      <a:endParaRPr kumimoji="1" lang="ja-JP" altLang="en-US" sz="2800" b="1" i="0" u="none" strike="noStrike" cap="none" normalizeH="0" baseline="0">
                        <a:ln>
                          <a:noFill/>
                        </a:ln>
                        <a:solidFill>
                          <a:srgbClr val="FFFFFF"/>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a:ln>
                            <a:noFill/>
                          </a:ln>
                          <a:solidFill>
                            <a:srgbClr val="FFFFFF"/>
                          </a:solidFill>
                          <a:effectLst/>
                          <a:latin typeface="Arial" charset="0"/>
                          <a:ea typeface="ＭＳ Ｐゴシック" charset="0"/>
                          <a:cs typeface="Arial" charset="0"/>
                        </a:rPr>
                        <a:t>MIROC4h</a:t>
                      </a:r>
                      <a:endParaRPr kumimoji="1" lang="ja-JP" altLang="en-US" sz="2800" b="1" i="0" u="none" strike="noStrike" cap="none" normalizeH="0" baseline="0">
                        <a:ln>
                          <a:noFill/>
                        </a:ln>
                        <a:solidFill>
                          <a:srgbClr val="FFFFFF"/>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a:ln>
                            <a:noFill/>
                          </a:ln>
                          <a:solidFill>
                            <a:srgbClr val="FFFFFF"/>
                          </a:solidFill>
                          <a:effectLst/>
                          <a:latin typeface="Arial" charset="0"/>
                          <a:ea typeface="ＭＳ Ｐゴシック" charset="0"/>
                          <a:cs typeface="Arial" charset="0"/>
                        </a:rPr>
                        <a:t>MIROC5</a:t>
                      </a:r>
                      <a:endParaRPr kumimoji="1" lang="ja-JP" altLang="en-US" sz="2800" b="1" i="0" u="none" strike="noStrike" cap="none" normalizeH="0" baseline="0">
                        <a:ln>
                          <a:noFill/>
                        </a:ln>
                        <a:solidFill>
                          <a:srgbClr val="FFFFFF"/>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000000"/>
                          </a:solidFill>
                          <a:effectLst/>
                          <a:latin typeface="Times New Roman" charset="0"/>
                          <a:ea typeface="ＭＳ Ｐゴシック" charset="0"/>
                          <a:cs typeface="ＭＳ Ｐゴシック" charset="0"/>
                        </a:rPr>
                        <a:t>Atm.</a:t>
                      </a:r>
                      <a:endParaRPr kumimoji="1" lang="ja-JP" altLang="en-US" sz="24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Arial" charset="0"/>
                          <a:ea typeface="ＭＳ Ｐゴシック" charset="0"/>
                          <a:cs typeface="Arial" charset="0"/>
                        </a:rPr>
                        <a:t>300km</a:t>
                      </a:r>
                      <a:endParaRPr kumimoji="1" lang="ja-JP" altLang="en-US" sz="20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Arial" charset="0"/>
                          <a:ea typeface="ＭＳ Ｐゴシック" charset="0"/>
                          <a:cs typeface="Arial" charset="0"/>
                        </a:rPr>
                        <a:t>60km</a:t>
                      </a:r>
                      <a:endParaRPr kumimoji="1" lang="ja-JP" altLang="en-US" sz="20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Arial" charset="0"/>
                          <a:ea typeface="ＭＳ Ｐゴシック" charset="0"/>
                          <a:cs typeface="Arial" charset="0"/>
                        </a:rPr>
                        <a:t>155</a:t>
                      </a:r>
                      <a:r>
                        <a:rPr kumimoji="1" lang="ja-JP" altLang="en-US" sz="2000" b="1" i="0" u="none" strike="noStrike" cap="none" normalizeH="0" baseline="0">
                          <a:ln>
                            <a:noFill/>
                          </a:ln>
                          <a:solidFill>
                            <a:srgbClr val="000000"/>
                          </a:solidFill>
                          <a:effectLst/>
                          <a:latin typeface="Arial" charset="0"/>
                          <a:ea typeface="ＭＳ Ｐゴシック" charset="0"/>
                          <a:cs typeface="Arial" charset="0"/>
                        </a:rPr>
                        <a:t> </a:t>
                      </a:r>
                      <a:r>
                        <a:rPr kumimoji="1" lang="en-US" altLang="ja-JP" sz="2000" b="1" i="0" u="none" strike="noStrike" cap="none" normalizeH="0" baseline="0">
                          <a:ln>
                            <a:noFill/>
                          </a:ln>
                          <a:solidFill>
                            <a:srgbClr val="000000"/>
                          </a:solidFill>
                          <a:effectLst/>
                          <a:latin typeface="Arial" charset="0"/>
                          <a:ea typeface="ＭＳ Ｐゴシック" charset="0"/>
                          <a:cs typeface="Arial" charset="0"/>
                        </a:rPr>
                        <a:t>km</a:t>
                      </a:r>
                      <a:endParaRPr kumimoji="1" lang="ja-JP" altLang="en-US" sz="20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000000"/>
                          </a:solidFill>
                          <a:effectLst/>
                          <a:latin typeface="Times New Roman" charset="0"/>
                          <a:ea typeface="ＭＳ Ｐゴシック" charset="0"/>
                          <a:cs typeface="ＭＳ Ｐゴシック" charset="0"/>
                        </a:rPr>
                        <a:t>Ocn.</a:t>
                      </a:r>
                      <a:endParaRPr kumimoji="1" lang="ja-JP" altLang="en-US" sz="24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Arial" charset="0"/>
                          <a:ea typeface="ＭＳ Ｐゴシック" charset="0"/>
                          <a:cs typeface="Arial" charset="0"/>
                        </a:rPr>
                        <a:t>1.4</a:t>
                      </a:r>
                      <a:r>
                        <a:rPr kumimoji="1" lang="en-US" altLang="ja-JP" sz="2000" b="1" i="0" u="none" strike="noStrike" cap="none" normalizeH="0" baseline="0">
                          <a:ln>
                            <a:noFill/>
                          </a:ln>
                          <a:solidFill>
                            <a:srgbClr val="000000"/>
                          </a:solidFill>
                          <a:effectLst/>
                          <a:latin typeface="Arial" charset="0"/>
                          <a:ea typeface="ＭＳ Ｐゴシック" charset="0"/>
                          <a:cs typeface="Arial" charset="0"/>
                          <a:sym typeface="Symbol" charset="0"/>
                        </a:rPr>
                        <a:t>º </a:t>
                      </a:r>
                      <a:r>
                        <a:rPr kumimoji="1" lang="en-US" altLang="ja-JP" sz="2000" b="1" i="0" u="none" strike="noStrike" cap="none" normalizeH="0" baseline="0">
                          <a:ln>
                            <a:noFill/>
                          </a:ln>
                          <a:solidFill>
                            <a:srgbClr val="000000"/>
                          </a:solidFill>
                          <a:effectLst/>
                          <a:latin typeface="Arial" charset="0"/>
                          <a:ea typeface="ＭＳ Ｐゴシック" charset="0"/>
                          <a:cs typeface="Arial" charset="0"/>
                        </a:rPr>
                        <a:t>x</a:t>
                      </a:r>
                      <a:r>
                        <a:rPr kumimoji="1" lang="ja-JP" altLang="en-US" sz="2000" b="1" i="0" u="none" strike="noStrike" cap="none" normalizeH="0" baseline="0">
                          <a:ln>
                            <a:noFill/>
                          </a:ln>
                          <a:solidFill>
                            <a:srgbClr val="000000"/>
                          </a:solidFill>
                          <a:effectLst/>
                          <a:latin typeface="Arial" charset="0"/>
                          <a:ea typeface="ＭＳ Ｐゴシック" charset="0"/>
                          <a:cs typeface="Arial" charset="0"/>
                        </a:rPr>
                        <a:t> </a:t>
                      </a:r>
                      <a:r>
                        <a:rPr kumimoji="1" lang="en-US" altLang="ja-JP" sz="2000" b="1" i="0" u="none" strike="noStrike" cap="none" normalizeH="0" baseline="0">
                          <a:ln>
                            <a:noFill/>
                          </a:ln>
                          <a:solidFill>
                            <a:srgbClr val="000000"/>
                          </a:solidFill>
                          <a:effectLst/>
                          <a:latin typeface="Arial" charset="0"/>
                          <a:ea typeface="ＭＳ Ｐゴシック" charset="0"/>
                          <a:cs typeface="Arial" charset="0"/>
                        </a:rPr>
                        <a:t>0.5-1.</a:t>
                      </a:r>
                      <a:r>
                        <a:rPr kumimoji="1" lang="en-US" altLang="ja-JP" sz="2000" b="1" i="0" u="none" strike="noStrike" cap="none" normalizeH="0" baseline="0">
                          <a:ln>
                            <a:noFill/>
                          </a:ln>
                          <a:solidFill>
                            <a:srgbClr val="000000"/>
                          </a:solidFill>
                          <a:effectLst/>
                          <a:latin typeface="Arial" charset="0"/>
                          <a:ea typeface="ＭＳ Ｐゴシック" charset="0"/>
                          <a:cs typeface="Arial" charset="0"/>
                          <a:sym typeface="Symbol" charset="0"/>
                        </a:rPr>
                        <a:t>4º</a:t>
                      </a:r>
                      <a:endParaRPr kumimoji="1" lang="ja-JP" altLang="en-US" sz="2000" b="1" i="0" u="none" strike="noStrike" cap="none" normalizeH="0" baseline="0">
                        <a:ln>
                          <a:noFill/>
                        </a:ln>
                        <a:solidFill>
                          <a:srgbClr val="000000"/>
                        </a:solidFill>
                        <a:effectLst/>
                        <a:latin typeface="Arial" charset="0"/>
                        <a:ea typeface="ＭＳ Ｐゴシック" charset="0"/>
                        <a:cs typeface="Arial" charset="0"/>
                        <a:sym typeface="Symbo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Arial" charset="0"/>
                          <a:ea typeface="ＭＳ Ｐゴシック" charset="0"/>
                          <a:cs typeface="Arial" charset="0"/>
                        </a:rPr>
                        <a:t>0.28</a:t>
                      </a:r>
                      <a:r>
                        <a:rPr kumimoji="1" lang="en-US" altLang="ja-JP" sz="2000" b="1" i="0" u="none" strike="noStrike" cap="none" normalizeH="0" baseline="0">
                          <a:ln>
                            <a:noFill/>
                          </a:ln>
                          <a:solidFill>
                            <a:srgbClr val="000000"/>
                          </a:solidFill>
                          <a:effectLst/>
                          <a:latin typeface="Arial" charset="0"/>
                          <a:ea typeface="ＭＳ Ｐゴシック" charset="0"/>
                          <a:cs typeface="Arial" charset="0"/>
                          <a:sym typeface="Symbol" charset="0"/>
                        </a:rPr>
                        <a:t>º </a:t>
                      </a:r>
                      <a:r>
                        <a:rPr kumimoji="1" lang="en-US" altLang="ja-JP" sz="2000" b="1" i="0" u="none" strike="noStrike" cap="none" normalizeH="0" baseline="0">
                          <a:ln>
                            <a:noFill/>
                          </a:ln>
                          <a:solidFill>
                            <a:srgbClr val="000000"/>
                          </a:solidFill>
                          <a:effectLst/>
                          <a:latin typeface="Arial" charset="0"/>
                          <a:ea typeface="ＭＳ Ｐゴシック" charset="0"/>
                          <a:cs typeface="Arial" charset="0"/>
                        </a:rPr>
                        <a:t>x</a:t>
                      </a:r>
                      <a:r>
                        <a:rPr kumimoji="1" lang="ja-JP" altLang="en-US" sz="2000" b="1" i="0" u="none" strike="noStrike" cap="none" normalizeH="0" baseline="0">
                          <a:ln>
                            <a:noFill/>
                          </a:ln>
                          <a:solidFill>
                            <a:srgbClr val="000000"/>
                          </a:solidFill>
                          <a:effectLst/>
                          <a:latin typeface="Arial" charset="0"/>
                          <a:ea typeface="ＭＳ Ｐゴシック" charset="0"/>
                          <a:cs typeface="Arial" charset="0"/>
                        </a:rPr>
                        <a:t> </a:t>
                      </a:r>
                      <a:r>
                        <a:rPr kumimoji="1" lang="en-US" altLang="ja-JP" sz="2000" b="1" i="0" u="none" strike="noStrike" cap="none" normalizeH="0" baseline="0">
                          <a:ln>
                            <a:noFill/>
                          </a:ln>
                          <a:solidFill>
                            <a:srgbClr val="000000"/>
                          </a:solidFill>
                          <a:effectLst/>
                          <a:latin typeface="Arial" charset="0"/>
                          <a:ea typeface="ＭＳ Ｐゴシック" charset="0"/>
                          <a:cs typeface="Arial" charset="0"/>
                        </a:rPr>
                        <a:t>0.19</a:t>
                      </a:r>
                      <a:r>
                        <a:rPr kumimoji="1" lang="en-US" altLang="ja-JP" sz="2000" b="1" i="0" u="none" strike="noStrike" cap="none" normalizeH="0" baseline="0">
                          <a:ln>
                            <a:noFill/>
                          </a:ln>
                          <a:solidFill>
                            <a:srgbClr val="000000"/>
                          </a:solidFill>
                          <a:effectLst/>
                          <a:latin typeface="Arial" charset="0"/>
                          <a:ea typeface="ＭＳ Ｐゴシック" charset="0"/>
                          <a:cs typeface="Arial" charset="0"/>
                          <a:sym typeface="Symbol" charset="0"/>
                        </a:rPr>
                        <a:t>º</a:t>
                      </a:r>
                      <a:endParaRPr kumimoji="1" lang="ja-JP" altLang="en-US" sz="2000" b="1" i="0" u="none" strike="noStrike" cap="none" normalizeH="0" baseline="0">
                        <a:ln>
                          <a:noFill/>
                        </a:ln>
                        <a:solidFill>
                          <a:srgbClr val="000000"/>
                        </a:solidFill>
                        <a:effectLst/>
                        <a:latin typeface="Arial" charset="0"/>
                        <a:ea typeface="ＭＳ Ｐゴシック" charset="0"/>
                        <a:cs typeface="Arial" charset="0"/>
                        <a:sym typeface="Symbo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Arial" charset="0"/>
                          <a:ea typeface="ＭＳ Ｐゴシック" charset="0"/>
                          <a:cs typeface="Arial" charset="0"/>
                        </a:rPr>
                        <a:t> 1.4</a:t>
                      </a:r>
                      <a:r>
                        <a:rPr kumimoji="1" lang="en-US" altLang="ja-JP" sz="2000" b="1" i="0" u="none" strike="noStrike" cap="none" normalizeH="0" baseline="0">
                          <a:ln>
                            <a:noFill/>
                          </a:ln>
                          <a:solidFill>
                            <a:srgbClr val="000000"/>
                          </a:solidFill>
                          <a:effectLst/>
                          <a:latin typeface="Arial" charset="0"/>
                          <a:ea typeface="ＭＳ Ｐゴシック" charset="0"/>
                          <a:cs typeface="Arial" charset="0"/>
                          <a:sym typeface="Symbol" charset="0"/>
                        </a:rPr>
                        <a:t>º </a:t>
                      </a:r>
                      <a:r>
                        <a:rPr kumimoji="1" lang="en-US" altLang="ja-JP" sz="2000" b="1" i="0" u="none" strike="noStrike" cap="none" normalizeH="0" baseline="0">
                          <a:ln>
                            <a:noFill/>
                          </a:ln>
                          <a:solidFill>
                            <a:srgbClr val="000000"/>
                          </a:solidFill>
                          <a:effectLst/>
                          <a:latin typeface="Arial" charset="0"/>
                          <a:ea typeface="ＭＳ Ｐゴシック" charset="0"/>
                          <a:cs typeface="Arial" charset="0"/>
                        </a:rPr>
                        <a:t>x 0.5-1.4</a:t>
                      </a:r>
                      <a:r>
                        <a:rPr kumimoji="1" lang="en-US" altLang="ja-JP" sz="2000" b="1" i="0" u="none" strike="noStrike" cap="none" normalizeH="0" baseline="0">
                          <a:ln>
                            <a:noFill/>
                          </a:ln>
                          <a:solidFill>
                            <a:srgbClr val="000000"/>
                          </a:solidFill>
                          <a:effectLst/>
                          <a:latin typeface="Arial" charset="0"/>
                          <a:ea typeface="ＭＳ Ｐゴシック" charset="0"/>
                          <a:cs typeface="Arial" charset="0"/>
                          <a:sym typeface="Symbol" charset="0"/>
                        </a:rPr>
                        <a:t>º</a:t>
                      </a:r>
                      <a:endParaRPr kumimoji="1" lang="ja-JP" altLang="en-US" sz="2000" b="1" i="0" u="none" strike="noStrike" cap="none" normalizeH="0" baseline="0">
                        <a:ln>
                          <a:noFill/>
                        </a:ln>
                        <a:solidFill>
                          <a:srgbClr val="000000"/>
                        </a:solidFill>
                        <a:effectLst/>
                        <a:latin typeface="Arial" charset="0"/>
                        <a:ea typeface="ＭＳ Ｐゴシック" charset="0"/>
                        <a:cs typeface="Arial" charset="0"/>
                        <a:sym typeface="Symbo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000000"/>
                          </a:solidFill>
                          <a:effectLst/>
                          <a:latin typeface="Times New Roman" charset="0"/>
                          <a:ea typeface="ＭＳ Ｐゴシック" charset="0"/>
                          <a:cs typeface="ＭＳ Ｐゴシック" charset="0"/>
                        </a:rPr>
                        <a:t>Forcing</a:t>
                      </a:r>
                      <a:endParaRPr kumimoji="1" lang="ja-JP" altLang="en-US" sz="24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Times New Roman" charset="0"/>
                          <a:ea typeface="ＭＳ Ｐゴシック" charset="0"/>
                          <a:cs typeface="ＭＳ Ｐゴシック" charset="0"/>
                        </a:rPr>
                        <a:t>CMIP3/SRESA1B</a:t>
                      </a:r>
                      <a:endParaRPr kumimoji="1" lang="ja-JP" altLang="en-US" sz="20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Times New Roman" charset="0"/>
                          <a:ea typeface="ＭＳ Ｐゴシック" charset="0"/>
                          <a:cs typeface="ＭＳ Ｐゴシック" charset="0"/>
                        </a:rPr>
                        <a:t>CMIP5/RCP45</a:t>
                      </a:r>
                      <a:endParaRPr kumimoji="1" lang="ja-JP" altLang="en-US" sz="20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Times New Roman" charset="0"/>
                          <a:ea typeface="ＭＳ Ｐゴシック" charset="0"/>
                          <a:cs typeface="ＭＳ Ｐゴシック" charset="0"/>
                        </a:rPr>
                        <a:t>CMIP5/RCP45</a:t>
                      </a:r>
                      <a:endParaRPr kumimoji="1" lang="ja-JP" altLang="en-US" sz="20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000000"/>
                          </a:solidFill>
                          <a:effectLst/>
                          <a:latin typeface="Times New Roman" charset="0"/>
                          <a:ea typeface="ＭＳ Ｐゴシック" charset="0"/>
                          <a:cs typeface="ＭＳ Ｐゴシック" charset="0"/>
                        </a:rPr>
                        <a:t>Initialization</a:t>
                      </a:r>
                      <a:endParaRPr kumimoji="1" lang="ja-JP" altLang="en-US" sz="2400" b="1" i="0" u="none" strike="noStrike" cap="none" normalizeH="0" baseline="0">
                        <a:ln>
                          <a:noFill/>
                        </a:ln>
                        <a:solidFill>
                          <a:srgbClr val="000000"/>
                        </a:solidFill>
                        <a:effectLst/>
                        <a:latin typeface="Times New Roman"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Times New Roman" charset="0"/>
                          <a:ea typeface="ＭＳ Ｐゴシック" charset="0"/>
                          <a:cs typeface="ＭＳ Ｐゴシック" charset="0"/>
                        </a:rPr>
                        <a:t>Ocn.T/S</a:t>
                      </a:r>
                      <a:r>
                        <a:rPr kumimoji="1" lang="ja-JP" altLang="en-US" sz="2000" b="1" i="0" u="none" strike="noStrike" cap="none" normalizeH="0" baseline="0">
                          <a:ln>
                            <a:noFill/>
                          </a:ln>
                          <a:solidFill>
                            <a:srgbClr val="000000"/>
                          </a:solidFill>
                          <a:effectLst/>
                          <a:latin typeface="Times New Roman" charset="0"/>
                          <a:ea typeface="ＭＳ Ｐゴシック" charset="0"/>
                          <a:cs typeface="ＭＳ Ｐゴシック" charset="0"/>
                        </a:rPr>
                        <a:t> </a:t>
                      </a:r>
                      <a:r>
                        <a:rPr kumimoji="1" lang="en-US" altLang="ja-JP" sz="2000" b="1" i="0" u="none" strike="noStrike" cap="none" normalizeH="0" baseline="0">
                          <a:ln>
                            <a:noFill/>
                          </a:ln>
                          <a:solidFill>
                            <a:srgbClr val="000000"/>
                          </a:solidFill>
                          <a:effectLst/>
                          <a:latin typeface="Times New Roman" charset="0"/>
                          <a:ea typeface="ＭＳ Ｐゴシック" charset="0"/>
                          <a:cs typeface="ＭＳ Ｐゴシック" charset="0"/>
                        </a:rPr>
                        <a:t>IAU</a:t>
                      </a:r>
                    </a:p>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rgbClr val="000000"/>
                          </a:solidFill>
                          <a:effectLst/>
                          <a:latin typeface="Times New Roman" charset="0"/>
                          <a:ea typeface="ＭＳ Ｐゴシック" charset="0"/>
                          <a:cs typeface="ＭＳ Ｐゴシック" charset="0"/>
                        </a:rPr>
                        <a:t> </a:t>
                      </a:r>
                      <a:r>
                        <a:rPr kumimoji="1" lang="en-US" altLang="ja-JP" sz="1800" b="1" i="0" u="none" strike="noStrike" cap="none" normalizeH="0" baseline="0">
                          <a:ln>
                            <a:noFill/>
                          </a:ln>
                          <a:solidFill>
                            <a:srgbClr val="000000"/>
                          </a:solidFill>
                          <a:effectLst/>
                          <a:latin typeface="Times New Roman" charset="0"/>
                          <a:ea typeface="ＭＳ Ｐゴシック" charset="0"/>
                          <a:cs typeface="ＭＳ Ｐゴシック" charset="0"/>
                        </a:rPr>
                        <a:t>(0</a:t>
                      </a:r>
                      <a:r>
                        <a:rPr kumimoji="1" lang="ja-JP" altLang="en-US" sz="1800" b="1" i="0" u="none" strike="noStrike" cap="none" normalizeH="0" baseline="0">
                          <a:ln>
                            <a:noFill/>
                          </a:ln>
                          <a:solidFill>
                            <a:srgbClr val="000000"/>
                          </a:solidFill>
                          <a:effectLst/>
                          <a:latin typeface="Times New Roman" charset="0"/>
                          <a:ea typeface="ＭＳ Ｐゴシック" charset="0"/>
                          <a:cs typeface="ＭＳ Ｐゴシック" charset="0"/>
                        </a:rPr>
                        <a:t>～</a:t>
                      </a:r>
                      <a:r>
                        <a:rPr kumimoji="1" lang="en-US" altLang="ja-JP" sz="1800" b="1" i="0" u="none" strike="noStrike" cap="none" normalizeH="0" baseline="0">
                          <a:ln>
                            <a:noFill/>
                          </a:ln>
                          <a:solidFill>
                            <a:srgbClr val="000000"/>
                          </a:solidFill>
                          <a:effectLst/>
                          <a:latin typeface="Times New Roman" charset="0"/>
                          <a:ea typeface="ＭＳ Ｐゴシック" charset="0"/>
                          <a:cs typeface="ＭＳ Ｐゴシック" charset="0"/>
                        </a:rPr>
                        <a:t>700m)</a:t>
                      </a:r>
                      <a:r>
                        <a:rPr kumimoji="1" lang="ja-JP" altLang="en-US" sz="1800" b="1" i="0" u="none" strike="noStrike" cap="none" normalizeH="0" baseline="0">
                          <a:ln>
                            <a:noFill/>
                          </a:ln>
                          <a:solidFill>
                            <a:srgbClr val="000000"/>
                          </a:solidFill>
                          <a:effectLst/>
                          <a:latin typeface="Times New Roman" charset="0"/>
                          <a:ea typeface="ＭＳ Ｐゴシック" charset="0"/>
                          <a:cs typeface="ＭＳ Ｐゴシック"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Times New Roman" charset="0"/>
                          <a:ea typeface="ＭＳ Ｐゴシック" charset="0"/>
                          <a:cs typeface="ＭＳ Ｐゴシック" charset="0"/>
                        </a:rPr>
                        <a:t>Ocn. T/S</a:t>
                      </a:r>
                      <a:r>
                        <a:rPr kumimoji="1" lang="ja-JP" altLang="en-US" sz="2000" b="1" i="0" u="none" strike="noStrike" cap="none" normalizeH="0" baseline="0">
                          <a:ln>
                            <a:noFill/>
                          </a:ln>
                          <a:solidFill>
                            <a:srgbClr val="000000"/>
                          </a:solidFill>
                          <a:effectLst/>
                          <a:latin typeface="Times New Roman" charset="0"/>
                          <a:ea typeface="ＭＳ Ｐゴシック" charset="0"/>
                          <a:cs typeface="ＭＳ Ｐゴシック" charset="0"/>
                        </a:rPr>
                        <a:t> </a:t>
                      </a:r>
                      <a:r>
                        <a:rPr kumimoji="1" lang="en-US" altLang="ja-JP" sz="2000" b="1" i="0" u="none" strike="noStrike" cap="none" normalizeH="0" baseline="0">
                          <a:ln>
                            <a:noFill/>
                          </a:ln>
                          <a:solidFill>
                            <a:srgbClr val="000000"/>
                          </a:solidFill>
                          <a:effectLst/>
                          <a:latin typeface="Times New Roman" charset="0"/>
                          <a:ea typeface="ＭＳ Ｐゴシック" charset="0"/>
                          <a:cs typeface="ＭＳ Ｐゴシック" charset="0"/>
                        </a:rPr>
                        <a:t>IAU</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Times New Roman" charset="0"/>
                          <a:ea typeface="ＭＳ Ｐゴシック" charset="0"/>
                          <a:cs typeface="ＭＳ Ｐゴシック" charset="0"/>
                        </a:rPr>
                        <a:t>(0</a:t>
                      </a:r>
                      <a:r>
                        <a:rPr kumimoji="1" lang="ja-JP" altLang="en-US" sz="2000" b="1" i="0" u="none" strike="noStrike" cap="none" normalizeH="0" baseline="0">
                          <a:ln>
                            <a:noFill/>
                          </a:ln>
                          <a:solidFill>
                            <a:srgbClr val="000000"/>
                          </a:solidFill>
                          <a:effectLst/>
                          <a:latin typeface="Times New Roman" charset="0"/>
                          <a:ea typeface="ＭＳ Ｐゴシック" charset="0"/>
                          <a:cs typeface="ＭＳ Ｐゴシック" charset="0"/>
                        </a:rPr>
                        <a:t>～</a:t>
                      </a:r>
                      <a:r>
                        <a:rPr kumimoji="1" lang="en-US" altLang="ja-JP" sz="2000" b="1" i="0" u="none" strike="noStrike" cap="none" normalizeH="0" baseline="0">
                          <a:ln>
                            <a:noFill/>
                          </a:ln>
                          <a:solidFill>
                            <a:srgbClr val="000000"/>
                          </a:solidFill>
                          <a:effectLst/>
                          <a:latin typeface="Times New Roman" charset="0"/>
                          <a:ea typeface="ＭＳ Ｐゴシック" charset="0"/>
                          <a:cs typeface="ＭＳ Ｐゴシック" charset="0"/>
                        </a:rPr>
                        <a:t>3000m)</a:t>
                      </a:r>
                      <a:r>
                        <a:rPr kumimoji="1" lang="ja-JP" altLang="en-US" sz="2000" b="1" i="0" u="none" strike="noStrike" cap="none" normalizeH="0" baseline="0">
                          <a:ln>
                            <a:noFill/>
                          </a:ln>
                          <a:solidFill>
                            <a:srgbClr val="000000"/>
                          </a:solidFill>
                          <a:effectLst/>
                          <a:latin typeface="Times New Roman" charset="0"/>
                          <a:ea typeface="ＭＳ Ｐゴシック" charset="0"/>
                          <a:cs typeface="ＭＳ Ｐゴシック"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Times New Roman" charset="0"/>
                          <a:ea typeface="ＭＳ Ｐゴシック" charset="0"/>
                          <a:cs typeface="ＭＳ Ｐゴシック" charset="0"/>
                        </a:rPr>
                        <a:t>Ocn. T/S</a:t>
                      </a:r>
                      <a:r>
                        <a:rPr kumimoji="1" lang="ja-JP" altLang="en-US" sz="2000" b="1" i="0" u="none" strike="noStrike" cap="none" normalizeH="0" baseline="0">
                          <a:ln>
                            <a:noFill/>
                          </a:ln>
                          <a:solidFill>
                            <a:srgbClr val="000000"/>
                          </a:solidFill>
                          <a:effectLst/>
                          <a:latin typeface="Times New Roman" charset="0"/>
                          <a:ea typeface="ＭＳ Ｐゴシック" charset="0"/>
                          <a:cs typeface="ＭＳ Ｐゴシック" charset="0"/>
                        </a:rPr>
                        <a:t> </a:t>
                      </a:r>
                      <a:r>
                        <a:rPr kumimoji="1" lang="en-US" altLang="ja-JP" sz="2000" b="1" i="0" u="none" strike="noStrike" cap="none" normalizeH="0" baseline="0">
                          <a:ln>
                            <a:noFill/>
                          </a:ln>
                          <a:solidFill>
                            <a:srgbClr val="000000"/>
                          </a:solidFill>
                          <a:effectLst/>
                          <a:latin typeface="Times New Roman" charset="0"/>
                          <a:ea typeface="ＭＳ Ｐゴシック" charset="0"/>
                          <a:cs typeface="ＭＳ Ｐゴシック" charset="0"/>
                        </a:rPr>
                        <a:t>IAU</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000000"/>
                          </a:solidFill>
                          <a:effectLst/>
                          <a:latin typeface="Times New Roman" charset="0"/>
                          <a:ea typeface="ＭＳ Ｐゴシック" charset="0"/>
                          <a:cs typeface="ＭＳ Ｐゴシック" charset="0"/>
                        </a:rPr>
                        <a:t>(0</a:t>
                      </a:r>
                      <a:r>
                        <a:rPr kumimoji="1" lang="ja-JP" altLang="en-US" sz="2000" b="1" i="0" u="none" strike="noStrike" cap="none" normalizeH="0" baseline="0">
                          <a:ln>
                            <a:noFill/>
                          </a:ln>
                          <a:solidFill>
                            <a:srgbClr val="000000"/>
                          </a:solidFill>
                          <a:effectLst/>
                          <a:latin typeface="Times New Roman" charset="0"/>
                          <a:ea typeface="ＭＳ Ｐゴシック" charset="0"/>
                          <a:cs typeface="ＭＳ Ｐゴシック" charset="0"/>
                        </a:rPr>
                        <a:t>～</a:t>
                      </a:r>
                      <a:r>
                        <a:rPr kumimoji="1" lang="en-US" altLang="ja-JP" sz="2000" b="1" i="0" u="none" strike="noStrike" cap="none" normalizeH="0" baseline="0">
                          <a:ln>
                            <a:noFill/>
                          </a:ln>
                          <a:solidFill>
                            <a:srgbClr val="000000"/>
                          </a:solidFill>
                          <a:effectLst/>
                          <a:latin typeface="Times New Roman" charset="0"/>
                          <a:ea typeface="ＭＳ Ｐゴシック" charset="0"/>
                          <a:cs typeface="ＭＳ Ｐゴシック" charset="0"/>
                        </a:rPr>
                        <a:t>3000m)</a:t>
                      </a:r>
                      <a:r>
                        <a:rPr kumimoji="1" lang="ja-JP" altLang="en-US" sz="2000" b="1" i="0" u="none" strike="noStrike" cap="none" normalizeH="0" baseline="0">
                          <a:ln>
                            <a:noFill/>
                          </a:ln>
                          <a:solidFill>
                            <a:srgbClr val="000000"/>
                          </a:solidFill>
                          <a:effectLst/>
                          <a:latin typeface="Times New Roman" charset="0"/>
                          <a:ea typeface="ＭＳ Ｐゴシック" charset="0"/>
                          <a:cs typeface="ＭＳ Ｐゴシック"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grpSp>
        <p:nvGrpSpPr>
          <p:cNvPr id="3" name="図形グループ 2"/>
          <p:cNvGrpSpPr/>
          <p:nvPr/>
        </p:nvGrpSpPr>
        <p:grpSpPr>
          <a:xfrm>
            <a:off x="2987824" y="3789040"/>
            <a:ext cx="5328592" cy="2431281"/>
            <a:chOff x="2987824" y="3789040"/>
            <a:chExt cx="5328592" cy="2431281"/>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789040"/>
              <a:ext cx="531336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5754898" y="5758656"/>
              <a:ext cx="2561518" cy="461665"/>
            </a:xfrm>
            <a:prstGeom prst="rect">
              <a:avLst/>
            </a:prstGeom>
            <a:solidFill>
              <a:srgbClr val="FFFFFF"/>
            </a:solidFill>
          </p:spPr>
          <p:txBody>
            <a:bodyPr wrap="none" rtlCol="0">
              <a:spAutoFit/>
            </a:bodyPr>
            <a:lstStyle/>
            <a:p>
              <a:r>
                <a:rPr kumimoji="1" lang="en-US" altLang="ja-JP" dirty="0" err="1" smtClean="0"/>
                <a:t>Tatebe</a:t>
              </a:r>
              <a:r>
                <a:rPr kumimoji="1" lang="en-US" altLang="ja-JP" dirty="0" smtClean="0"/>
                <a:t> et al. (2011)</a:t>
              </a:r>
              <a:endParaRPr kumimoji="1" lang="ja-JP" altLang="en-US" dirty="0"/>
            </a:p>
          </p:txBody>
        </p:sp>
      </p:grpSp>
    </p:spTree>
    <p:extLst>
      <p:ext uri="{BB962C8B-B14F-4D97-AF65-F5344CB8AC3E}">
        <p14:creationId xmlns:p14="http://schemas.microsoft.com/office/powerpoint/2010/main" val="1374945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8988425" y="6553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ja-JP" altLang="en-US"/>
          </a:p>
        </p:txBody>
      </p:sp>
      <p:sp>
        <p:nvSpPr>
          <p:cNvPr id="24579" name="Rectangle 2"/>
          <p:cNvSpPr>
            <a:spLocks noGrp="1" noChangeArrowheads="1"/>
          </p:cNvSpPr>
          <p:nvPr>
            <p:ph type="title" idx="4294967295"/>
          </p:nvPr>
        </p:nvSpPr>
        <p:spPr>
          <a:xfrm>
            <a:off x="458788" y="60325"/>
            <a:ext cx="8229600" cy="700088"/>
          </a:xfrm>
          <a:prstGeom prst="rect">
            <a:avLst/>
          </a:prstGeom>
        </p:spPr>
        <p:txBody>
          <a:bodyPr/>
          <a:lstStyle/>
          <a:p>
            <a:pPr>
              <a:lnSpc>
                <a:spcPct val="90000"/>
              </a:lnSpc>
            </a:pPr>
            <a:r>
              <a:rPr kumimoji="0" lang="en-US" altLang="ja-JP" sz="3600" b="1" dirty="0">
                <a:effectLst>
                  <a:outerShdw blurRad="50800" dist="38100" dir="2700000" algn="tl" rotWithShape="0">
                    <a:prstClr val="black">
                      <a:alpha val="40000"/>
                    </a:prstClr>
                  </a:outerShdw>
                </a:effectLst>
                <a:latin typeface="Calibri" charset="0"/>
                <a:ea typeface="ＭＳ Ｐゴシック" charset="0"/>
                <a:cs typeface="ＭＳ Ｐゴシック" charset="0"/>
              </a:rPr>
              <a:t>Observed and modeled ENSO</a:t>
            </a:r>
            <a:endParaRPr kumimoji="0" lang="ja-JP" altLang="en-US" sz="3600" b="1" i="1" dirty="0">
              <a:effectLst>
                <a:outerShdw blurRad="50800" dist="38100" dir="2700000" algn="tl" rotWithShape="0">
                  <a:prstClr val="black">
                    <a:alpha val="40000"/>
                  </a:prstClr>
                </a:outerShdw>
              </a:effectLst>
              <a:latin typeface="ＭＳ Ｐゴシック" charset="0"/>
              <a:ea typeface="ＭＳ Ｐゴシック" charset="0"/>
              <a:cs typeface="ＭＳ Ｐゴシック" charset="0"/>
            </a:endParaRPr>
          </a:p>
        </p:txBody>
      </p:sp>
      <p:sp useBgFill="1">
        <p:nvSpPr>
          <p:cNvPr id="24580" name="テキスト ボックス 5"/>
          <p:cNvSpPr txBox="1">
            <a:spLocks noChangeArrowheads="1"/>
          </p:cNvSpPr>
          <p:nvPr/>
        </p:nvSpPr>
        <p:spPr bwMode="auto">
          <a:xfrm>
            <a:off x="1130300" y="1733550"/>
            <a:ext cx="184150" cy="3968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endParaRPr lang="ja-JP" altLang="en-US" sz="2000" b="1"/>
          </a:p>
        </p:txBody>
      </p:sp>
      <p:pic>
        <p:nvPicPr>
          <p:cNvPr id="24581" name="図 6" descr="resolution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68400"/>
            <a:ext cx="91440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テキスト ボックス 16"/>
          <p:cNvSpPr txBox="1">
            <a:spLocks noChangeArrowheads="1"/>
          </p:cNvSpPr>
          <p:nvPr/>
        </p:nvSpPr>
        <p:spPr bwMode="auto">
          <a:xfrm>
            <a:off x="354013" y="785813"/>
            <a:ext cx="1681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2000" b="1"/>
              <a:t>Observation</a:t>
            </a:r>
          </a:p>
        </p:txBody>
      </p:sp>
      <p:sp>
        <p:nvSpPr>
          <p:cNvPr id="24583" name="テキスト ボックス 17"/>
          <p:cNvSpPr txBox="1">
            <a:spLocks noChangeArrowheads="1"/>
          </p:cNvSpPr>
          <p:nvPr/>
        </p:nvSpPr>
        <p:spPr bwMode="auto">
          <a:xfrm>
            <a:off x="2451100" y="785813"/>
            <a:ext cx="209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2000" b="1"/>
              <a:t>MIROC3m (T42)</a:t>
            </a:r>
          </a:p>
        </p:txBody>
      </p:sp>
      <p:sp>
        <p:nvSpPr>
          <p:cNvPr id="24584" name="テキスト ボックス 18"/>
          <p:cNvSpPr txBox="1">
            <a:spLocks noChangeArrowheads="1"/>
          </p:cNvSpPr>
          <p:nvPr/>
        </p:nvSpPr>
        <p:spPr bwMode="auto">
          <a:xfrm>
            <a:off x="4745038" y="785813"/>
            <a:ext cx="216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2000" b="1">
                <a:solidFill>
                  <a:srgbClr val="FF3300"/>
                </a:solidFill>
              </a:rPr>
              <a:t>MIROC4h</a:t>
            </a:r>
            <a:r>
              <a:rPr lang="en-US" altLang="ja-JP" sz="2000" b="1"/>
              <a:t> (T213)</a:t>
            </a:r>
          </a:p>
        </p:txBody>
      </p:sp>
      <p:sp>
        <p:nvSpPr>
          <p:cNvPr id="24585" name="テキスト ボックス 19"/>
          <p:cNvSpPr txBox="1">
            <a:spLocks noChangeArrowheads="1"/>
          </p:cNvSpPr>
          <p:nvPr/>
        </p:nvSpPr>
        <p:spPr bwMode="auto">
          <a:xfrm>
            <a:off x="7145338" y="785813"/>
            <a:ext cx="1866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2000" b="1">
                <a:solidFill>
                  <a:srgbClr val="FF3300"/>
                </a:solidFill>
              </a:rPr>
              <a:t>MIROC5</a:t>
            </a:r>
            <a:r>
              <a:rPr lang="en-US" altLang="ja-JP" sz="2000" b="1"/>
              <a:t> (T85)</a:t>
            </a:r>
          </a:p>
        </p:txBody>
      </p:sp>
      <p:sp>
        <p:nvSpPr>
          <p:cNvPr id="12" name="テキスト ボックス 2"/>
          <p:cNvSpPr txBox="1">
            <a:spLocks noChangeArrowheads="1"/>
          </p:cNvSpPr>
          <p:nvPr/>
        </p:nvSpPr>
        <p:spPr bwMode="auto">
          <a:xfrm>
            <a:off x="7232650" y="6523038"/>
            <a:ext cx="1893888" cy="307975"/>
          </a:xfrm>
          <a:prstGeom prst="rect">
            <a:avLst/>
          </a:prstGeom>
          <a:noFill/>
          <a:ln w="9525">
            <a:noFill/>
            <a:miter lim="800000"/>
            <a:headEnd/>
            <a:tailEnd/>
          </a:ln>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r"/>
            <a:r>
              <a:rPr lang="en-US" altLang="ja-JP" sz="1400" b="1">
                <a:solidFill>
                  <a:srgbClr val="000000"/>
                </a:solidFill>
                <a:latin typeface="Calibri" charset="0"/>
              </a:rPr>
              <a:t>Sakamoto et al. (2011)</a:t>
            </a:r>
            <a:endParaRPr lang="en-US" altLang="ja-JP" sz="1400" b="1" i="1">
              <a:solidFill>
                <a:srgbClr val="000000"/>
              </a:solidFill>
              <a:latin typeface="Calibri" charset="0"/>
            </a:endParaRPr>
          </a:p>
        </p:txBody>
      </p:sp>
      <p:grpSp>
        <p:nvGrpSpPr>
          <p:cNvPr id="3" name="図形グループ 2"/>
          <p:cNvGrpSpPr/>
          <p:nvPr/>
        </p:nvGrpSpPr>
        <p:grpSpPr>
          <a:xfrm>
            <a:off x="4005263" y="4526557"/>
            <a:ext cx="3459163" cy="1304925"/>
            <a:chOff x="4005263" y="4526557"/>
            <a:chExt cx="3459163" cy="1304925"/>
          </a:xfrm>
        </p:grpSpPr>
        <p:pic>
          <p:nvPicPr>
            <p:cNvPr id="11" name="図 13" descr="スクリーンショット（2011-03-10 11.03.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5263" y="4526557"/>
              <a:ext cx="345916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4183674" y="4526557"/>
              <a:ext cx="2316159" cy="338554"/>
            </a:xfrm>
            <a:prstGeom prst="rect">
              <a:avLst/>
            </a:prstGeom>
            <a:noFill/>
          </p:spPr>
          <p:txBody>
            <a:bodyPr wrap="none" rtlCol="0">
              <a:spAutoFit/>
            </a:bodyPr>
            <a:lstStyle/>
            <a:p>
              <a:r>
                <a:rPr kumimoji="1" lang="en-US" altLang="ja-JP" sz="1600" dirty="0" err="1" smtClean="0"/>
                <a:t>Imada</a:t>
              </a:r>
              <a:r>
                <a:rPr kumimoji="1" lang="en-US" altLang="ja-JP" sz="1600" dirty="0" smtClean="0"/>
                <a:t> and Kimoto (2010)</a:t>
              </a:r>
              <a:endParaRPr kumimoji="1" lang="ja-JP" altLang="en-US" sz="1600" dirty="0"/>
            </a:p>
          </p:txBody>
        </p:sp>
      </p:grpSp>
    </p:spTree>
    <p:extLst>
      <p:ext uri="{BB962C8B-B14F-4D97-AF65-F5344CB8AC3E}">
        <p14:creationId xmlns:p14="http://schemas.microsoft.com/office/powerpoint/2010/main" val="197857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128955"/>
            <a:ext cx="8229600" cy="855599"/>
          </a:xfrm>
        </p:spPr>
        <p:txBody>
          <a:bodyPr/>
          <a:lstStyle/>
          <a:p>
            <a:r>
              <a:rPr lang="en-US" altLang="ja-JP" dirty="0" smtClean="0"/>
              <a:t>Model drift during prediction</a:t>
            </a:r>
            <a:r>
              <a:rPr lang="ja-JP" altLang="en-US" dirty="0" smtClean="0"/>
              <a:t> </a:t>
            </a:r>
            <a:r>
              <a:rPr lang="en-US" altLang="ja-JP" dirty="0" smtClean="0"/>
              <a:t>(SST)</a:t>
            </a:r>
            <a:endParaRPr kumimoji="1" lang="ja-JP" altLang="en-US" dirty="0"/>
          </a:p>
        </p:txBody>
      </p:sp>
      <p:pic>
        <p:nvPicPr>
          <p:cNvPr id="4" name="図 3"/>
          <p:cNvPicPr>
            <a:picLocks noChangeAspect="1"/>
          </p:cNvPicPr>
          <p:nvPr/>
        </p:nvPicPr>
        <p:blipFill rotWithShape="1">
          <a:blip r:embed="rId3"/>
          <a:srcRect t="3084" r="60596" b="70784"/>
          <a:stretch/>
        </p:blipFill>
        <p:spPr>
          <a:xfrm>
            <a:off x="0" y="1626656"/>
            <a:ext cx="3603071" cy="1341279"/>
          </a:xfrm>
          <a:prstGeom prst="rect">
            <a:avLst/>
          </a:prstGeom>
        </p:spPr>
      </p:pic>
      <p:sp>
        <p:nvSpPr>
          <p:cNvPr id="5" name="テキスト ボックス 4"/>
          <p:cNvSpPr txBox="1"/>
          <p:nvPr/>
        </p:nvSpPr>
        <p:spPr>
          <a:xfrm>
            <a:off x="971600" y="1089995"/>
            <a:ext cx="7765692" cy="523220"/>
          </a:xfrm>
          <a:prstGeom prst="rect">
            <a:avLst/>
          </a:prstGeom>
          <a:noFill/>
        </p:spPr>
        <p:txBody>
          <a:bodyPr wrap="none" rtlCol="0">
            <a:spAutoFit/>
          </a:bodyPr>
          <a:lstStyle/>
          <a:p>
            <a:r>
              <a:rPr lang="en-US" altLang="ja-JP" sz="2800" dirty="0" smtClean="0"/>
              <a:t>MIROC3m</a:t>
            </a:r>
            <a:r>
              <a:rPr kumimoji="1" lang="en-US" altLang="ja-JP" sz="2800" dirty="0" smtClean="0"/>
              <a:t>              MIROC4h                    MIROC5</a:t>
            </a:r>
            <a:endParaRPr kumimoji="1" lang="ja-JP" altLang="en-US" sz="2800" dirty="0"/>
          </a:p>
        </p:txBody>
      </p:sp>
      <p:pic>
        <p:nvPicPr>
          <p:cNvPr id="6" name="図 5"/>
          <p:cNvPicPr>
            <a:picLocks noChangeAspect="1"/>
          </p:cNvPicPr>
          <p:nvPr/>
        </p:nvPicPr>
        <p:blipFill rotWithShape="1">
          <a:blip r:embed="rId3"/>
          <a:srcRect t="35421" r="60596" b="37335"/>
          <a:stretch/>
        </p:blipFill>
        <p:spPr>
          <a:xfrm>
            <a:off x="0" y="2968397"/>
            <a:ext cx="3603071" cy="1398354"/>
          </a:xfrm>
          <a:prstGeom prst="rect">
            <a:avLst/>
          </a:prstGeom>
        </p:spPr>
      </p:pic>
      <p:pic>
        <p:nvPicPr>
          <p:cNvPr id="7" name="図 6"/>
          <p:cNvPicPr>
            <a:picLocks noChangeAspect="1"/>
          </p:cNvPicPr>
          <p:nvPr/>
        </p:nvPicPr>
        <p:blipFill rotWithShape="1">
          <a:blip r:embed="rId3"/>
          <a:srcRect t="68224" r="31912" b="-2036"/>
          <a:stretch/>
        </p:blipFill>
        <p:spPr>
          <a:xfrm>
            <a:off x="0" y="4366751"/>
            <a:ext cx="6225996" cy="1735457"/>
          </a:xfrm>
          <a:prstGeom prst="rect">
            <a:avLst/>
          </a:prstGeom>
        </p:spPr>
      </p:pic>
      <p:sp>
        <p:nvSpPr>
          <p:cNvPr id="8" name="テキスト ボックス 7"/>
          <p:cNvSpPr txBox="1"/>
          <p:nvPr/>
        </p:nvSpPr>
        <p:spPr>
          <a:xfrm>
            <a:off x="312345" y="1609583"/>
            <a:ext cx="582211" cy="416589"/>
          </a:xfrm>
          <a:prstGeom prst="rect">
            <a:avLst/>
          </a:prstGeom>
          <a:solidFill>
            <a:schemeClr val="accent4">
              <a:tint val="100000"/>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wrap="none" tIns="0" bIns="46800" rtlCol="0">
            <a:spAutoFit/>
          </a:bodyPr>
          <a:lstStyle/>
          <a:p>
            <a:r>
              <a:rPr kumimoji="1" lang="en-US" altLang="ja-JP" sz="2400" dirty="0" smtClean="0"/>
              <a:t>1yr</a:t>
            </a:r>
            <a:endParaRPr kumimoji="1" lang="ja-JP" altLang="en-US" sz="2400" dirty="0"/>
          </a:p>
        </p:txBody>
      </p:sp>
      <p:sp>
        <p:nvSpPr>
          <p:cNvPr id="9" name="テキスト ボックス 8"/>
          <p:cNvSpPr txBox="1"/>
          <p:nvPr/>
        </p:nvSpPr>
        <p:spPr>
          <a:xfrm>
            <a:off x="312345" y="2982203"/>
            <a:ext cx="582211" cy="416589"/>
          </a:xfrm>
          <a:prstGeom prst="rect">
            <a:avLst/>
          </a:prstGeom>
          <a:solidFill>
            <a:schemeClr val="accent4">
              <a:tint val="100000"/>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wrap="none" tIns="0" bIns="46800" rtlCol="0">
            <a:spAutoFit/>
          </a:bodyPr>
          <a:lstStyle/>
          <a:p>
            <a:r>
              <a:rPr lang="en-US" altLang="ja-JP" sz="2400" dirty="0"/>
              <a:t>3</a:t>
            </a:r>
            <a:r>
              <a:rPr kumimoji="1" lang="en-US" altLang="ja-JP" sz="2400" dirty="0" smtClean="0"/>
              <a:t>yr</a:t>
            </a:r>
            <a:endParaRPr kumimoji="1" lang="ja-JP" altLang="en-US" sz="2400" dirty="0"/>
          </a:p>
        </p:txBody>
      </p:sp>
      <p:sp>
        <p:nvSpPr>
          <p:cNvPr id="10" name="テキスト ボックス 9"/>
          <p:cNvSpPr txBox="1"/>
          <p:nvPr/>
        </p:nvSpPr>
        <p:spPr>
          <a:xfrm>
            <a:off x="312345" y="4380557"/>
            <a:ext cx="595035" cy="416589"/>
          </a:xfrm>
          <a:prstGeom prst="rect">
            <a:avLst/>
          </a:prstGeom>
          <a:solidFill>
            <a:schemeClr val="accent4">
              <a:tint val="100000"/>
              <a:alpha val="74000"/>
            </a:schemeClr>
          </a:solidFill>
        </p:spPr>
        <p:style>
          <a:lnRef idx="2">
            <a:schemeClr val="accent4">
              <a:shade val="50000"/>
            </a:schemeClr>
          </a:lnRef>
          <a:fillRef idx="1">
            <a:schemeClr val="accent4"/>
          </a:fillRef>
          <a:effectRef idx="0">
            <a:schemeClr val="accent4"/>
          </a:effectRef>
          <a:fontRef idx="minor">
            <a:schemeClr val="lt1"/>
          </a:fontRef>
        </p:style>
        <p:txBody>
          <a:bodyPr wrap="none" tIns="0" bIns="46800" rtlCol="0">
            <a:spAutoFit/>
          </a:bodyPr>
          <a:lstStyle/>
          <a:p>
            <a:r>
              <a:rPr lang="en-US" altLang="ja-JP" sz="2400" dirty="0"/>
              <a:t>5</a:t>
            </a:r>
            <a:r>
              <a:rPr kumimoji="1" lang="en-US" altLang="ja-JP" sz="2400" dirty="0" smtClean="0"/>
              <a:t>yr</a:t>
            </a:r>
            <a:endParaRPr kumimoji="1" lang="ja-JP" altLang="en-US" sz="2400" dirty="0"/>
          </a:p>
        </p:txBody>
      </p:sp>
      <p:pic>
        <p:nvPicPr>
          <p:cNvPr id="11" name="図 10"/>
          <p:cNvPicPr>
            <a:picLocks noChangeAspect="1"/>
          </p:cNvPicPr>
          <p:nvPr/>
        </p:nvPicPr>
        <p:blipFill rotWithShape="1">
          <a:blip r:embed="rId3"/>
          <a:srcRect l="33056" t="3084" r="33578" b="70784"/>
          <a:stretch/>
        </p:blipFill>
        <p:spPr>
          <a:xfrm>
            <a:off x="6093124" y="1640924"/>
            <a:ext cx="3050876" cy="1341279"/>
          </a:xfrm>
          <a:prstGeom prst="rect">
            <a:avLst/>
          </a:prstGeom>
        </p:spPr>
      </p:pic>
      <p:pic>
        <p:nvPicPr>
          <p:cNvPr id="12" name="図 11"/>
          <p:cNvPicPr>
            <a:picLocks noChangeAspect="1"/>
          </p:cNvPicPr>
          <p:nvPr/>
        </p:nvPicPr>
        <p:blipFill rotWithShape="1">
          <a:blip r:embed="rId3"/>
          <a:srcRect l="65888" t="3084" r="88" b="70784"/>
          <a:stretch/>
        </p:blipFill>
        <p:spPr>
          <a:xfrm>
            <a:off x="2982095" y="1626641"/>
            <a:ext cx="3111029" cy="1341279"/>
          </a:xfrm>
          <a:prstGeom prst="rect">
            <a:avLst/>
          </a:prstGeom>
        </p:spPr>
      </p:pic>
      <p:pic>
        <p:nvPicPr>
          <p:cNvPr id="13" name="図 12"/>
          <p:cNvPicPr>
            <a:picLocks noChangeAspect="1"/>
          </p:cNvPicPr>
          <p:nvPr/>
        </p:nvPicPr>
        <p:blipFill rotWithShape="1">
          <a:blip r:embed="rId3"/>
          <a:srcRect l="33207" t="35421" r="33578" b="37335"/>
          <a:stretch/>
        </p:blipFill>
        <p:spPr>
          <a:xfrm>
            <a:off x="6106929" y="2982203"/>
            <a:ext cx="3037071" cy="1398354"/>
          </a:xfrm>
          <a:prstGeom prst="rect">
            <a:avLst/>
          </a:prstGeom>
        </p:spPr>
      </p:pic>
      <p:pic>
        <p:nvPicPr>
          <p:cNvPr id="14" name="図 13"/>
          <p:cNvPicPr>
            <a:picLocks noChangeAspect="1"/>
          </p:cNvPicPr>
          <p:nvPr/>
        </p:nvPicPr>
        <p:blipFill rotWithShape="1">
          <a:blip r:embed="rId3"/>
          <a:srcRect l="66421" t="35421" r="-239" b="37335"/>
          <a:stretch/>
        </p:blipFill>
        <p:spPr>
          <a:xfrm>
            <a:off x="3042249" y="2967920"/>
            <a:ext cx="3092290" cy="1398354"/>
          </a:xfrm>
          <a:prstGeom prst="rect">
            <a:avLst/>
          </a:prstGeom>
        </p:spPr>
      </p:pic>
      <p:pic>
        <p:nvPicPr>
          <p:cNvPr id="15" name="図 14"/>
          <p:cNvPicPr>
            <a:picLocks noChangeAspect="1"/>
          </p:cNvPicPr>
          <p:nvPr/>
        </p:nvPicPr>
        <p:blipFill rotWithShape="1">
          <a:blip r:embed="rId3"/>
          <a:srcRect l="66422" t="68224" r="62" b="4970"/>
          <a:stretch/>
        </p:blipFill>
        <p:spPr>
          <a:xfrm>
            <a:off x="3044792" y="4352945"/>
            <a:ext cx="3064680" cy="1375899"/>
          </a:xfrm>
          <a:prstGeom prst="rect">
            <a:avLst/>
          </a:prstGeom>
        </p:spPr>
      </p:pic>
      <p:pic>
        <p:nvPicPr>
          <p:cNvPr id="17" name="図 16"/>
          <p:cNvPicPr>
            <a:picLocks noChangeAspect="1"/>
          </p:cNvPicPr>
          <p:nvPr/>
        </p:nvPicPr>
        <p:blipFill rotWithShape="1">
          <a:blip r:embed="rId3"/>
          <a:srcRect l="33420" t="68224" r="33739" b="4970"/>
          <a:stretch/>
        </p:blipFill>
        <p:spPr>
          <a:xfrm>
            <a:off x="6109938" y="4352482"/>
            <a:ext cx="3002920" cy="1375899"/>
          </a:xfrm>
          <a:prstGeom prst="rect">
            <a:avLst/>
          </a:prstGeom>
        </p:spPr>
      </p:pic>
    </p:spTree>
    <p:extLst>
      <p:ext uri="{BB962C8B-B14F-4D97-AF65-F5344CB8AC3E}">
        <p14:creationId xmlns:p14="http://schemas.microsoft.com/office/powerpoint/2010/main" val="25048637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akushin_w1">
  <a:themeElements>
    <a:clrScheme name="kakushin_w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kushin_w1">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kakushin_w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kushin_w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kushin_w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kushin_w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kushin_w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kushin_w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kushin_w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Settings\AESTO\Application Data\Microsoft\Templates\kakushin_w1.pot</Template>
  <TotalTime>6794</TotalTime>
  <Words>1885</Words>
  <Application>Microsoft Macintosh PowerPoint</Application>
  <PresentationFormat>画面に合わせる (4:3)</PresentationFormat>
  <Paragraphs>264</Paragraphs>
  <Slides>18</Slides>
  <Notes>13</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kakushin_w1</vt:lpstr>
      <vt:lpstr>Overview of decadal climate prediction using coupled climate model MIROC</vt:lpstr>
      <vt:lpstr>Initial vs Boundary value problem </vt:lpstr>
      <vt:lpstr>A strategy for decadal climate prediction</vt:lpstr>
      <vt:lpstr>CMIP5 Experimental Design</vt:lpstr>
      <vt:lpstr>Our computational resources are limited</vt:lpstr>
      <vt:lpstr>Assimilation: anomaly vs full fields</vt:lpstr>
      <vt:lpstr>PowerPoint プレゼンテーション</vt:lpstr>
      <vt:lpstr>Observed and modeled ENSO</vt:lpstr>
      <vt:lpstr>Model drift during prediction (SST)</vt:lpstr>
      <vt:lpstr>Predictive skill maps of SAT</vt:lpstr>
      <vt:lpstr>SVD analysis of SAT: OBS vs HCST</vt:lpstr>
      <vt:lpstr>Predictive years in ocean temperature</vt:lpstr>
      <vt:lpstr>Global mean temperature</vt:lpstr>
      <vt:lpstr>Atlantic Multidecadal Oscillation (AMO)</vt:lpstr>
      <vt:lpstr>Pacific Decadal Oscillation (PDO)</vt:lpstr>
      <vt:lpstr>Climate shift during the late 1990s</vt:lpstr>
      <vt:lpstr>Observed climate shift in the late 1990s</vt:lpstr>
      <vt:lpstr>Summary</vt:lpstr>
    </vt:vector>
  </TitlesOfParts>
  <Company>財団法人 地球科学技術総合推進機構</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aaaaa</dc:title>
  <dc:creator>AESTO</dc:creator>
  <cp:lastModifiedBy>近本 喜光</cp:lastModifiedBy>
  <cp:revision>203</cp:revision>
  <dcterms:created xsi:type="dcterms:W3CDTF">2011-03-09T02:15:51Z</dcterms:created>
  <dcterms:modified xsi:type="dcterms:W3CDTF">2011-11-16T14:58:29Z</dcterms:modified>
</cp:coreProperties>
</file>