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handoutMasterIdLst>
    <p:handoutMasterId r:id="rId137"/>
  </p:handoutMasterIdLst>
  <p:sldIdLst>
    <p:sldId id="263" r:id="rId2"/>
    <p:sldId id="264" r:id="rId3"/>
    <p:sldId id="341" r:id="rId4"/>
    <p:sldId id="291" r:id="rId5"/>
    <p:sldId id="257" r:id="rId6"/>
    <p:sldId id="267" r:id="rId7"/>
    <p:sldId id="262" r:id="rId8"/>
    <p:sldId id="279" r:id="rId9"/>
    <p:sldId id="349" r:id="rId10"/>
    <p:sldId id="271" r:id="rId11"/>
    <p:sldId id="261" r:id="rId12"/>
    <p:sldId id="272" r:id="rId13"/>
    <p:sldId id="274" r:id="rId14"/>
    <p:sldId id="276" r:id="rId15"/>
    <p:sldId id="290" r:id="rId16"/>
    <p:sldId id="275" r:id="rId17"/>
    <p:sldId id="278" r:id="rId18"/>
    <p:sldId id="281" r:id="rId19"/>
    <p:sldId id="282" r:id="rId20"/>
    <p:sldId id="284" r:id="rId21"/>
    <p:sldId id="285" r:id="rId22"/>
    <p:sldId id="287" r:id="rId23"/>
    <p:sldId id="259" r:id="rId24"/>
    <p:sldId id="288" r:id="rId25"/>
    <p:sldId id="292" r:id="rId26"/>
    <p:sldId id="294" r:id="rId27"/>
    <p:sldId id="293" r:id="rId28"/>
    <p:sldId id="348" r:id="rId29"/>
    <p:sldId id="289" r:id="rId30"/>
    <p:sldId id="258" r:id="rId31"/>
    <p:sldId id="295" r:id="rId32"/>
    <p:sldId id="296" r:id="rId33"/>
    <p:sldId id="314" r:id="rId34"/>
    <p:sldId id="256" r:id="rId35"/>
    <p:sldId id="431" r:id="rId36"/>
    <p:sldId id="375" r:id="rId37"/>
    <p:sldId id="335" r:id="rId38"/>
    <p:sldId id="336" r:id="rId39"/>
    <p:sldId id="337" r:id="rId40"/>
    <p:sldId id="338" r:id="rId41"/>
    <p:sldId id="331" r:id="rId42"/>
    <p:sldId id="339" r:id="rId43"/>
    <p:sldId id="332" r:id="rId44"/>
    <p:sldId id="297" r:id="rId45"/>
    <p:sldId id="316" r:id="rId46"/>
    <p:sldId id="368" r:id="rId47"/>
    <p:sldId id="317" r:id="rId48"/>
    <p:sldId id="377" r:id="rId49"/>
    <p:sldId id="369" r:id="rId50"/>
    <p:sldId id="370" r:id="rId51"/>
    <p:sldId id="301" r:id="rId52"/>
    <p:sldId id="302" r:id="rId53"/>
    <p:sldId id="303" r:id="rId54"/>
    <p:sldId id="304" r:id="rId55"/>
    <p:sldId id="305" r:id="rId56"/>
    <p:sldId id="306" r:id="rId57"/>
    <p:sldId id="307" r:id="rId58"/>
    <p:sldId id="309" r:id="rId59"/>
    <p:sldId id="310" r:id="rId60"/>
    <p:sldId id="312" r:id="rId61"/>
    <p:sldId id="406" r:id="rId62"/>
    <p:sldId id="404" r:id="rId63"/>
    <p:sldId id="409" r:id="rId64"/>
    <p:sldId id="407" r:id="rId65"/>
    <p:sldId id="408" r:id="rId66"/>
    <p:sldId id="411" r:id="rId67"/>
    <p:sldId id="395" r:id="rId68"/>
    <p:sldId id="401" r:id="rId69"/>
    <p:sldId id="402" r:id="rId70"/>
    <p:sldId id="403" r:id="rId71"/>
    <p:sldId id="396" r:id="rId72"/>
    <p:sldId id="397" r:id="rId73"/>
    <p:sldId id="398" r:id="rId74"/>
    <p:sldId id="399" r:id="rId75"/>
    <p:sldId id="321" r:id="rId76"/>
    <p:sldId id="325" r:id="rId77"/>
    <p:sldId id="381" r:id="rId78"/>
    <p:sldId id="382" r:id="rId79"/>
    <p:sldId id="383" r:id="rId80"/>
    <p:sldId id="384" r:id="rId81"/>
    <p:sldId id="385" r:id="rId82"/>
    <p:sldId id="386" r:id="rId83"/>
    <p:sldId id="329" r:id="rId84"/>
    <p:sldId id="328" r:id="rId85"/>
    <p:sldId id="343" r:id="rId86"/>
    <p:sldId id="344" r:id="rId87"/>
    <p:sldId id="345" r:id="rId88"/>
    <p:sldId id="315" r:id="rId89"/>
    <p:sldId id="356" r:id="rId90"/>
    <p:sldId id="357" r:id="rId91"/>
    <p:sldId id="353" r:id="rId92"/>
    <p:sldId id="354" r:id="rId93"/>
    <p:sldId id="361" r:id="rId94"/>
    <p:sldId id="362" r:id="rId95"/>
    <p:sldId id="366" r:id="rId96"/>
    <p:sldId id="371" r:id="rId97"/>
    <p:sldId id="367" r:id="rId98"/>
    <p:sldId id="418" r:id="rId99"/>
    <p:sldId id="416" r:id="rId100"/>
    <p:sldId id="359" r:id="rId101"/>
    <p:sldId id="318" r:id="rId102"/>
    <p:sldId id="347" r:id="rId103"/>
    <p:sldId id="346" r:id="rId104"/>
    <p:sldId id="350" r:id="rId105"/>
    <p:sldId id="415" r:id="rId106"/>
    <p:sldId id="360" r:id="rId107"/>
    <p:sldId id="260" r:id="rId108"/>
    <p:sldId id="327" r:id="rId109"/>
    <p:sldId id="417" r:id="rId110"/>
    <p:sldId id="419" r:id="rId111"/>
    <p:sldId id="420" r:id="rId112"/>
    <p:sldId id="333" r:id="rId113"/>
    <p:sldId id="425" r:id="rId114"/>
    <p:sldId id="426" r:id="rId115"/>
    <p:sldId id="427" r:id="rId116"/>
    <p:sldId id="319" r:id="rId117"/>
    <p:sldId id="323" r:id="rId118"/>
    <p:sldId id="320" r:id="rId119"/>
    <p:sldId id="324" r:id="rId120"/>
    <p:sldId id="351" r:id="rId121"/>
    <p:sldId id="430" r:id="rId122"/>
    <p:sldId id="358" r:id="rId123"/>
    <p:sldId id="363" r:id="rId124"/>
    <p:sldId id="365" r:id="rId125"/>
    <p:sldId id="372" r:id="rId126"/>
    <p:sldId id="342" r:id="rId127"/>
    <p:sldId id="432" r:id="rId128"/>
    <p:sldId id="273" r:id="rId129"/>
    <p:sldId id="433" r:id="rId130"/>
    <p:sldId id="434" r:id="rId131"/>
    <p:sldId id="435" r:id="rId132"/>
    <p:sldId id="436" r:id="rId133"/>
    <p:sldId id="437" r:id="rId134"/>
    <p:sldId id="428" r:id="rId135"/>
  </p:sldIdLst>
  <p:sldSz cx="9144000" cy="6858000" type="screen4x3"/>
  <p:notesSz cx="70104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50" autoAdjust="0"/>
  </p:normalViewPr>
  <p:slideViewPr>
    <p:cSldViewPr>
      <p:cViewPr varScale="1">
        <p:scale>
          <a:sx n="126" d="100"/>
          <a:sy n="126" d="100"/>
        </p:scale>
        <p:origin x="-360" y="-84"/>
      </p:cViewPr>
      <p:guideLst>
        <p:guide orient="horz" pos="2160"/>
        <p:guide pos="2880"/>
      </p:guideLst>
    </p:cSldViewPr>
  </p:slideViewPr>
  <p:notesTextViewPr>
    <p:cViewPr>
      <p:scale>
        <a:sx n="1" d="1"/>
        <a:sy n="1" d="1"/>
      </p:scale>
      <p:origin x="0" y="0"/>
    </p:cViewPr>
  </p:notesTextViewPr>
  <p:sorterViewPr>
    <p:cViewPr>
      <p:scale>
        <a:sx n="100" d="100"/>
        <a:sy n="100" d="100"/>
      </p:scale>
      <p:origin x="0" y="240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8630"/>
          </a:xfrm>
          <a:prstGeom prst="rect">
            <a:avLst/>
          </a:prstGeom>
        </p:spPr>
        <p:txBody>
          <a:bodyPr vert="horz" lIns="93616" tIns="46808" rIns="93616" bIns="46808"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8630"/>
          </a:xfrm>
          <a:prstGeom prst="rect">
            <a:avLst/>
          </a:prstGeom>
        </p:spPr>
        <p:txBody>
          <a:bodyPr vert="horz" lIns="93616" tIns="46808" rIns="93616" bIns="46808" rtlCol="0"/>
          <a:lstStyle>
            <a:lvl1pPr algn="r">
              <a:defRPr sz="1200"/>
            </a:lvl1pPr>
          </a:lstStyle>
          <a:p>
            <a:fld id="{31C95966-FBD6-4E70-940B-D464053CD902}" type="datetimeFigureOut">
              <a:rPr lang="en-US" smtClean="0"/>
              <a:t>4/26/2017</a:t>
            </a:fld>
            <a:endParaRPr lang="en-US"/>
          </a:p>
        </p:txBody>
      </p:sp>
      <p:sp>
        <p:nvSpPr>
          <p:cNvPr id="4" name="Footer Placeholder 3"/>
          <p:cNvSpPr>
            <a:spLocks noGrp="1"/>
          </p:cNvSpPr>
          <p:nvPr>
            <p:ph type="ftr" sz="quarter" idx="2"/>
          </p:nvPr>
        </p:nvSpPr>
        <p:spPr>
          <a:xfrm>
            <a:off x="0" y="8902343"/>
            <a:ext cx="3037840" cy="468630"/>
          </a:xfrm>
          <a:prstGeom prst="rect">
            <a:avLst/>
          </a:prstGeom>
        </p:spPr>
        <p:txBody>
          <a:bodyPr vert="horz" lIns="93616" tIns="46808" rIns="93616" bIns="46808"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902343"/>
            <a:ext cx="3037840" cy="468630"/>
          </a:xfrm>
          <a:prstGeom prst="rect">
            <a:avLst/>
          </a:prstGeom>
        </p:spPr>
        <p:txBody>
          <a:bodyPr vert="horz" lIns="93616" tIns="46808" rIns="93616" bIns="46808" rtlCol="0" anchor="b"/>
          <a:lstStyle>
            <a:lvl1pPr algn="r">
              <a:defRPr sz="1200"/>
            </a:lvl1pPr>
          </a:lstStyle>
          <a:p>
            <a:fld id="{47AF72E0-E1D2-42C9-83B5-446570E815BA}" type="slidenum">
              <a:rPr lang="en-US" smtClean="0"/>
              <a:t>‹#›</a:t>
            </a:fld>
            <a:endParaRPr lang="en-US"/>
          </a:p>
        </p:txBody>
      </p:sp>
    </p:spTree>
    <p:extLst>
      <p:ext uri="{BB962C8B-B14F-4D97-AF65-F5344CB8AC3E}">
        <p14:creationId xmlns:p14="http://schemas.microsoft.com/office/powerpoint/2010/main" val="2150202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8630"/>
          </a:xfrm>
          <a:prstGeom prst="rect">
            <a:avLst/>
          </a:prstGeom>
        </p:spPr>
        <p:txBody>
          <a:bodyPr vert="horz" lIns="93616" tIns="46808" rIns="93616" bIns="46808" rtlCol="0"/>
          <a:lstStyle>
            <a:lvl1pPr algn="l">
              <a:defRPr sz="1200"/>
            </a:lvl1pPr>
          </a:lstStyle>
          <a:p>
            <a:endParaRPr lang="en-US"/>
          </a:p>
        </p:txBody>
      </p:sp>
      <p:sp>
        <p:nvSpPr>
          <p:cNvPr id="3" name="Date Placeholder 2"/>
          <p:cNvSpPr>
            <a:spLocks noGrp="1"/>
          </p:cNvSpPr>
          <p:nvPr>
            <p:ph type="dt" idx="1"/>
          </p:nvPr>
        </p:nvSpPr>
        <p:spPr>
          <a:xfrm>
            <a:off x="3970938" y="0"/>
            <a:ext cx="3037840" cy="468630"/>
          </a:xfrm>
          <a:prstGeom prst="rect">
            <a:avLst/>
          </a:prstGeom>
        </p:spPr>
        <p:txBody>
          <a:bodyPr vert="horz" lIns="93616" tIns="46808" rIns="93616" bIns="46808" rtlCol="0"/>
          <a:lstStyle>
            <a:lvl1pPr algn="r">
              <a:defRPr sz="1200"/>
            </a:lvl1pPr>
          </a:lstStyle>
          <a:p>
            <a:fld id="{6A598C1E-902F-47AD-86D5-EF64F3527509}" type="datetimeFigureOut">
              <a:rPr lang="en-US" smtClean="0"/>
              <a:t>4/26/2017</a:t>
            </a:fld>
            <a:endParaRPr lang="en-US"/>
          </a:p>
        </p:txBody>
      </p:sp>
      <p:sp>
        <p:nvSpPr>
          <p:cNvPr id="4" name="Slide Image Placeholder 3"/>
          <p:cNvSpPr>
            <a:spLocks noGrp="1" noRot="1" noChangeAspect="1"/>
          </p:cNvSpPr>
          <p:nvPr>
            <p:ph type="sldImg" idx="2"/>
          </p:nvPr>
        </p:nvSpPr>
        <p:spPr>
          <a:xfrm>
            <a:off x="1162050" y="703263"/>
            <a:ext cx="4686300" cy="3514725"/>
          </a:xfrm>
          <a:prstGeom prst="rect">
            <a:avLst/>
          </a:prstGeom>
          <a:noFill/>
          <a:ln w="12700">
            <a:solidFill>
              <a:prstClr val="black"/>
            </a:solidFill>
          </a:ln>
        </p:spPr>
        <p:txBody>
          <a:bodyPr vert="horz" lIns="93616" tIns="46808" rIns="93616" bIns="46808" rtlCol="0" anchor="ctr"/>
          <a:lstStyle/>
          <a:p>
            <a:endParaRPr lang="en-US"/>
          </a:p>
        </p:txBody>
      </p:sp>
      <p:sp>
        <p:nvSpPr>
          <p:cNvPr id="5" name="Notes Placeholder 4"/>
          <p:cNvSpPr>
            <a:spLocks noGrp="1"/>
          </p:cNvSpPr>
          <p:nvPr>
            <p:ph type="body" sz="quarter" idx="3"/>
          </p:nvPr>
        </p:nvSpPr>
        <p:spPr>
          <a:xfrm>
            <a:off x="701040" y="4451985"/>
            <a:ext cx="5608320" cy="4217670"/>
          </a:xfrm>
          <a:prstGeom prst="rect">
            <a:avLst/>
          </a:prstGeom>
        </p:spPr>
        <p:txBody>
          <a:bodyPr vert="horz" lIns="93616" tIns="46808" rIns="93616" bIns="4680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343"/>
            <a:ext cx="3037840" cy="468630"/>
          </a:xfrm>
          <a:prstGeom prst="rect">
            <a:avLst/>
          </a:prstGeom>
        </p:spPr>
        <p:txBody>
          <a:bodyPr vert="horz" lIns="93616" tIns="46808" rIns="93616" bIns="4680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902343"/>
            <a:ext cx="3037840" cy="468630"/>
          </a:xfrm>
          <a:prstGeom prst="rect">
            <a:avLst/>
          </a:prstGeom>
        </p:spPr>
        <p:txBody>
          <a:bodyPr vert="horz" lIns="93616" tIns="46808" rIns="93616" bIns="46808" rtlCol="0" anchor="b"/>
          <a:lstStyle>
            <a:lvl1pPr algn="r">
              <a:defRPr sz="1200"/>
            </a:lvl1pPr>
          </a:lstStyle>
          <a:p>
            <a:fld id="{BD7688A2-3A2F-4CCF-B689-7FD1CEF1DB4A}" type="slidenum">
              <a:rPr lang="en-US" smtClean="0"/>
              <a:t>‹#›</a:t>
            </a:fld>
            <a:endParaRPr lang="en-US"/>
          </a:p>
        </p:txBody>
      </p:sp>
    </p:spTree>
    <p:extLst>
      <p:ext uri="{BB962C8B-B14F-4D97-AF65-F5344CB8AC3E}">
        <p14:creationId xmlns:p14="http://schemas.microsoft.com/office/powerpoint/2010/main" val="2146028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701674" y="4451349"/>
            <a:ext cx="5607050" cy="4217988"/>
          </a:xfrm>
          <a:prstGeom prst="rect">
            <a:avLst/>
          </a:prstGeom>
        </p:spPr>
        <p:txBody>
          <a:bodyPr lIns="92714" tIns="92714" rIns="92714" bIns="92714" anchor="t" anchorCtr="0">
            <a:noAutofit/>
          </a:bodyPr>
          <a:lstStyle/>
          <a:p>
            <a:endParaRPr/>
          </a:p>
        </p:txBody>
      </p:sp>
      <p:sp>
        <p:nvSpPr>
          <p:cNvPr id="354" name="Shape 354"/>
          <p:cNvSpPr>
            <a:spLocks noGrp="1" noRot="1" noChangeAspect="1"/>
          </p:cNvSpPr>
          <p:nvPr>
            <p:ph type="sldImg" idx="2"/>
          </p:nvPr>
        </p:nvSpPr>
        <p:spPr>
          <a:xfrm>
            <a:off x="1162050" y="703263"/>
            <a:ext cx="4686300" cy="35147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701674" y="4451349"/>
            <a:ext cx="5607050" cy="4217988"/>
          </a:xfrm>
          <a:prstGeom prst="rect">
            <a:avLst/>
          </a:prstGeom>
        </p:spPr>
        <p:txBody>
          <a:bodyPr lIns="92714" tIns="92714" rIns="92714" bIns="92714" anchor="t" anchorCtr="0">
            <a:noAutofit/>
          </a:bodyPr>
          <a:lstStyle/>
          <a:p>
            <a:endParaRPr/>
          </a:p>
        </p:txBody>
      </p:sp>
      <p:sp>
        <p:nvSpPr>
          <p:cNvPr id="123" name="Shape 123"/>
          <p:cNvSpPr>
            <a:spLocks noGrp="1" noRot="1" noChangeAspect="1"/>
          </p:cNvSpPr>
          <p:nvPr>
            <p:ph type="sldImg" idx="2"/>
          </p:nvPr>
        </p:nvSpPr>
        <p:spPr>
          <a:xfrm>
            <a:off x="1162050" y="703263"/>
            <a:ext cx="4686300" cy="35147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701674" y="4451349"/>
            <a:ext cx="5607050" cy="4217988"/>
          </a:xfrm>
          <a:prstGeom prst="rect">
            <a:avLst/>
          </a:prstGeom>
          <a:noFill/>
          <a:ln>
            <a:noFill/>
          </a:ln>
        </p:spPr>
        <p:txBody>
          <a:bodyPr lIns="92706" tIns="92706" rIns="92706" bIns="92706" anchor="t" anchorCtr="0">
            <a:noAutofit/>
          </a:bodyPr>
          <a:lstStyle/>
          <a:p>
            <a:pPr>
              <a:buClr>
                <a:schemeClr val="dk1"/>
              </a:buClr>
              <a:buSzPct val="25000"/>
            </a:pPr>
            <a:endParaRPr>
              <a:solidFill>
                <a:schemeClr val="dk1"/>
              </a:solidFill>
              <a:latin typeface="Arial"/>
              <a:ea typeface="Arial"/>
              <a:cs typeface="Arial"/>
              <a:sym typeface="Arial"/>
            </a:endParaRPr>
          </a:p>
        </p:txBody>
      </p:sp>
      <p:sp>
        <p:nvSpPr>
          <p:cNvPr id="312" name="Shape 312"/>
          <p:cNvSpPr>
            <a:spLocks noGrp="1" noRot="1" noChangeAspect="1"/>
          </p:cNvSpPr>
          <p:nvPr>
            <p:ph type="sldImg" idx="2"/>
          </p:nvPr>
        </p:nvSpPr>
        <p:spPr>
          <a:xfrm>
            <a:off x="1162050" y="703263"/>
            <a:ext cx="4686300" cy="35147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693964" y="4414562"/>
            <a:ext cx="5545434" cy="4183129"/>
          </a:xfrm>
          <a:prstGeom prst="rect">
            <a:avLst/>
          </a:prstGeom>
          <a:noFill/>
          <a:ln>
            <a:noFill/>
          </a:ln>
        </p:spPr>
        <p:txBody>
          <a:bodyPr lIns="91799" tIns="91799" rIns="91799" bIns="91799" anchor="t" anchorCtr="0">
            <a:noAutofit/>
          </a:bodyPr>
          <a:lstStyle/>
          <a:p>
            <a:pPr>
              <a:buClr>
                <a:schemeClr val="dk1"/>
              </a:buClr>
              <a:buSzPct val="25000"/>
            </a:pPr>
            <a:endParaRPr>
              <a:solidFill>
                <a:schemeClr val="dk1"/>
              </a:solidFill>
              <a:latin typeface="Arial"/>
              <a:ea typeface="Arial"/>
              <a:cs typeface="Arial"/>
              <a:sym typeface="Arial"/>
            </a:endParaRPr>
          </a:p>
        </p:txBody>
      </p:sp>
      <p:sp>
        <p:nvSpPr>
          <p:cNvPr id="508" name="Shape 508"/>
          <p:cNvSpPr>
            <a:spLocks noGrp="1" noRot="1" noChangeAspect="1"/>
          </p:cNvSpPr>
          <p:nvPr>
            <p:ph type="sldImg" idx="2"/>
          </p:nvPr>
        </p:nvSpPr>
        <p:spPr>
          <a:xfrm>
            <a:off x="1143000" y="696913"/>
            <a:ext cx="4646613"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txBox="1">
            <a:spLocks noGrp="1"/>
          </p:cNvSpPr>
          <p:nvPr>
            <p:ph type="body" idx="1"/>
          </p:nvPr>
        </p:nvSpPr>
        <p:spPr>
          <a:xfrm>
            <a:off x="693964" y="4414562"/>
            <a:ext cx="5545434" cy="4183129"/>
          </a:xfrm>
          <a:prstGeom prst="rect">
            <a:avLst/>
          </a:prstGeom>
          <a:noFill/>
          <a:ln>
            <a:noFill/>
          </a:ln>
        </p:spPr>
        <p:txBody>
          <a:bodyPr lIns="91799" tIns="91799" rIns="91799" bIns="91799" anchor="t" anchorCtr="0">
            <a:noAutofit/>
          </a:bodyPr>
          <a:lstStyle/>
          <a:p>
            <a:pPr>
              <a:buClr>
                <a:schemeClr val="dk1"/>
              </a:buClr>
              <a:buSzPct val="25000"/>
            </a:pPr>
            <a:endParaRPr>
              <a:solidFill>
                <a:schemeClr val="dk1"/>
              </a:solidFill>
              <a:latin typeface="Arial"/>
              <a:ea typeface="Arial"/>
              <a:cs typeface="Arial"/>
              <a:sym typeface="Arial"/>
            </a:endParaRPr>
          </a:p>
        </p:txBody>
      </p:sp>
      <p:sp>
        <p:nvSpPr>
          <p:cNvPr id="515" name="Shape 515"/>
          <p:cNvSpPr>
            <a:spLocks noGrp="1" noRot="1" noChangeAspect="1"/>
          </p:cNvSpPr>
          <p:nvPr>
            <p:ph type="sldImg" idx="2"/>
          </p:nvPr>
        </p:nvSpPr>
        <p:spPr>
          <a:xfrm>
            <a:off x="1143000" y="696913"/>
            <a:ext cx="4646613"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0D4CD30-11E4-4748-A396-2127324B6E3E}" type="slidenum">
              <a:rPr lang="en-US" smtClean="0"/>
              <a:pPr>
                <a:defRPr/>
              </a:pPr>
              <a:t>95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1pPr>
            <a:lvl2pPr eaLnBrk="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2pPr>
            <a:lvl3pPr eaLnBrk="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3pPr>
            <a:lvl4pPr eaLnBrk="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4pPr>
            <a:lvl5pPr eaLnBrk="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5pPr>
            <a:lvl6pPr marL="2310414" indent="-210038" defTabSz="420075" eaLnBrk="0" fontAlgn="base" hangingPunct="0">
              <a:lnSpc>
                <a:spcPct val="93000"/>
              </a:lnSpc>
              <a:spcBef>
                <a:spcPct val="0"/>
              </a:spcBef>
              <a:spcAft>
                <a:spcPct val="0"/>
              </a:spcAft>
              <a:buClr>
                <a:srgbClr val="000000"/>
              </a:buClr>
              <a:buSzPct val="100000"/>
              <a:buFont typeface="Times New Roman" pitchFamily="16" charset="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6pPr>
            <a:lvl7pPr marL="2730490" indent="-210038" defTabSz="420075" eaLnBrk="0" fontAlgn="base" hangingPunct="0">
              <a:lnSpc>
                <a:spcPct val="93000"/>
              </a:lnSpc>
              <a:spcBef>
                <a:spcPct val="0"/>
              </a:spcBef>
              <a:spcAft>
                <a:spcPct val="0"/>
              </a:spcAft>
              <a:buClr>
                <a:srgbClr val="000000"/>
              </a:buClr>
              <a:buSzPct val="100000"/>
              <a:buFont typeface="Times New Roman" pitchFamily="16" charset="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7pPr>
            <a:lvl8pPr marL="3150565" indent="-210038" defTabSz="420075" eaLnBrk="0" fontAlgn="base" hangingPunct="0">
              <a:lnSpc>
                <a:spcPct val="93000"/>
              </a:lnSpc>
              <a:spcBef>
                <a:spcPct val="0"/>
              </a:spcBef>
              <a:spcAft>
                <a:spcPct val="0"/>
              </a:spcAft>
              <a:buClr>
                <a:srgbClr val="000000"/>
              </a:buClr>
              <a:buSzPct val="100000"/>
              <a:buFont typeface="Times New Roman" pitchFamily="16" charset="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8pPr>
            <a:lvl9pPr marL="3570641" indent="-210038" defTabSz="420075" eaLnBrk="0" fontAlgn="base" hangingPunct="0">
              <a:lnSpc>
                <a:spcPct val="93000"/>
              </a:lnSpc>
              <a:spcBef>
                <a:spcPct val="0"/>
              </a:spcBef>
              <a:spcAft>
                <a:spcPct val="0"/>
              </a:spcAft>
              <a:buClr>
                <a:srgbClr val="000000"/>
              </a:buClr>
              <a:buSzPct val="100000"/>
              <a:buFont typeface="Times New Roman" pitchFamily="16" charset="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9pPr>
          </a:lstStyle>
          <a:p>
            <a:pPr eaLnBrk="1"/>
            <a:fld id="{D7AE8ABA-8A2E-4758-B500-C41E6A78ACDD}" type="slidenum">
              <a:rPr lang="en-US" altLang="en-US">
                <a:solidFill>
                  <a:srgbClr val="000000"/>
                </a:solidFill>
                <a:latin typeface="Times New Roman" pitchFamily="16" charset="0"/>
              </a:rPr>
              <a:pPr eaLnBrk="1"/>
              <a:t>97</a:t>
            </a:fld>
            <a:endParaRPr lang="en-US" altLang="en-US">
              <a:solidFill>
                <a:srgbClr val="000000"/>
              </a:solidFill>
              <a:latin typeface="Times New Roman" pitchFamily="16" charset="0"/>
            </a:endParaRPr>
          </a:p>
        </p:txBody>
      </p:sp>
      <p:sp>
        <p:nvSpPr>
          <p:cNvPr id="4099" name="Rectangle 1"/>
          <p:cNvSpPr txBox="1">
            <a:spLocks noGrp="1" noRot="1" noChangeAspect="1" noChangeArrowheads="1" noTextEdit="1"/>
          </p:cNvSpPr>
          <p:nvPr>
            <p:ph type="sldImg"/>
          </p:nvPr>
        </p:nvSpPr>
        <p:spPr>
          <a:xfrm>
            <a:off x="1162050" y="711200"/>
            <a:ext cx="4686300" cy="35147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p:cNvSpPr txBox="1">
            <a:spLocks noGrp="1" noChangeArrowheads="1"/>
          </p:cNvSpPr>
          <p:nvPr>
            <p:ph type="body" idx="1"/>
          </p:nvPr>
        </p:nvSpPr>
        <p:spPr>
          <a:xfrm>
            <a:off x="701613" y="4451098"/>
            <a:ext cx="5608607" cy="4217374"/>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701674" y="4451349"/>
            <a:ext cx="5607050" cy="4217988"/>
          </a:xfrm>
          <a:prstGeom prst="rect">
            <a:avLst/>
          </a:prstGeom>
          <a:noFill/>
          <a:ln>
            <a:noFill/>
          </a:ln>
        </p:spPr>
        <p:txBody>
          <a:bodyPr lIns="92714" tIns="92714" rIns="92714" bIns="92714" anchor="t" anchorCtr="0">
            <a:noAutofit/>
          </a:bodyPr>
          <a:lstStyle/>
          <a:p>
            <a:pPr>
              <a:buClr>
                <a:schemeClr val="dk1"/>
              </a:buClr>
              <a:buSzPct val="25000"/>
            </a:pPr>
            <a:endParaRPr>
              <a:solidFill>
                <a:schemeClr val="dk1"/>
              </a:solidFill>
              <a:latin typeface="Arial"/>
              <a:ea typeface="Arial"/>
              <a:cs typeface="Arial"/>
              <a:sym typeface="Arial"/>
            </a:endParaRPr>
          </a:p>
        </p:txBody>
      </p:sp>
      <p:sp>
        <p:nvSpPr>
          <p:cNvPr id="471" name="Shape 471"/>
          <p:cNvSpPr>
            <a:spLocks noGrp="1" noRot="1" noChangeAspect="1"/>
          </p:cNvSpPr>
          <p:nvPr>
            <p:ph type="sldImg" idx="2"/>
          </p:nvPr>
        </p:nvSpPr>
        <p:spPr>
          <a:xfrm>
            <a:off x="1162050" y="703263"/>
            <a:ext cx="4686300" cy="35147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1pPr>
            <a:lvl2pPr eaLnBrk="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2pPr>
            <a:lvl3pPr eaLnBrk="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3pPr>
            <a:lvl4pPr eaLnBrk="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4pPr>
            <a:lvl5pPr eaLnBrk="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5pPr>
            <a:lvl6pPr marL="2310414" indent="-210038" defTabSz="420075" eaLnBrk="0" fontAlgn="base" hangingPunct="0">
              <a:lnSpc>
                <a:spcPct val="93000"/>
              </a:lnSpc>
              <a:spcBef>
                <a:spcPct val="0"/>
              </a:spcBef>
              <a:spcAft>
                <a:spcPct val="0"/>
              </a:spcAft>
              <a:buClr>
                <a:srgbClr val="000000"/>
              </a:buClr>
              <a:buSzPct val="100000"/>
              <a:buFont typeface="Times New Roman" pitchFamily="16" charset="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6pPr>
            <a:lvl7pPr marL="2730490" indent="-210038" defTabSz="420075" eaLnBrk="0" fontAlgn="base" hangingPunct="0">
              <a:lnSpc>
                <a:spcPct val="93000"/>
              </a:lnSpc>
              <a:spcBef>
                <a:spcPct val="0"/>
              </a:spcBef>
              <a:spcAft>
                <a:spcPct val="0"/>
              </a:spcAft>
              <a:buClr>
                <a:srgbClr val="000000"/>
              </a:buClr>
              <a:buSzPct val="100000"/>
              <a:buFont typeface="Times New Roman" pitchFamily="16" charset="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7pPr>
            <a:lvl8pPr marL="3150565" indent="-210038" defTabSz="420075" eaLnBrk="0" fontAlgn="base" hangingPunct="0">
              <a:lnSpc>
                <a:spcPct val="93000"/>
              </a:lnSpc>
              <a:spcBef>
                <a:spcPct val="0"/>
              </a:spcBef>
              <a:spcAft>
                <a:spcPct val="0"/>
              </a:spcAft>
              <a:buClr>
                <a:srgbClr val="000000"/>
              </a:buClr>
              <a:buSzPct val="100000"/>
              <a:buFont typeface="Times New Roman" pitchFamily="16" charset="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8pPr>
            <a:lvl9pPr marL="3570641" indent="-210038" defTabSz="420075" eaLnBrk="0" fontAlgn="base" hangingPunct="0">
              <a:lnSpc>
                <a:spcPct val="93000"/>
              </a:lnSpc>
              <a:spcBef>
                <a:spcPct val="0"/>
              </a:spcBef>
              <a:spcAft>
                <a:spcPct val="0"/>
              </a:spcAft>
              <a:buClr>
                <a:srgbClr val="000000"/>
              </a:buClr>
              <a:buSzPct val="100000"/>
              <a:buFont typeface="Times New Roman" pitchFamily="16" charset="0"/>
              <a:tabLst>
                <a:tab pos="420075" algn="l"/>
                <a:tab pos="840151" algn="l"/>
                <a:tab pos="1260226" algn="l"/>
                <a:tab pos="1680301" algn="l"/>
                <a:tab pos="2100377" algn="l"/>
                <a:tab pos="2520452" algn="l"/>
                <a:tab pos="2940528" algn="l"/>
              </a:tabLst>
              <a:defRPr>
                <a:solidFill>
                  <a:schemeClr val="tx1"/>
                </a:solidFill>
                <a:latin typeface="Arial" charset="0"/>
                <a:ea typeface="DejaVu Sans" charset="0"/>
                <a:cs typeface="DejaVu Sans" charset="0"/>
              </a:defRPr>
            </a:lvl9pPr>
          </a:lstStyle>
          <a:p>
            <a:pPr eaLnBrk="1"/>
            <a:fld id="{8BB508BD-D9D1-490C-AFCC-5972F37A0831}" type="slidenum">
              <a:rPr lang="en-US" altLang="en-US">
                <a:solidFill>
                  <a:srgbClr val="000000"/>
                </a:solidFill>
                <a:latin typeface="Times New Roman" pitchFamily="16" charset="0"/>
              </a:rPr>
              <a:pPr eaLnBrk="1"/>
              <a:t>133</a:t>
            </a:fld>
            <a:endParaRPr lang="en-US" altLang="en-US">
              <a:solidFill>
                <a:srgbClr val="000000"/>
              </a:solidFill>
              <a:latin typeface="Times New Roman" pitchFamily="16" charset="0"/>
            </a:endParaRPr>
          </a:p>
        </p:txBody>
      </p:sp>
      <p:sp>
        <p:nvSpPr>
          <p:cNvPr id="10243" name="Rectangle 1"/>
          <p:cNvSpPr txBox="1">
            <a:spLocks noGrp="1" noRot="1" noChangeAspect="1" noChangeArrowheads="1" noTextEdit="1"/>
          </p:cNvSpPr>
          <p:nvPr>
            <p:ph type="sldImg"/>
          </p:nvPr>
        </p:nvSpPr>
        <p:spPr>
          <a:xfrm>
            <a:off x="1162050" y="711200"/>
            <a:ext cx="4686300" cy="35147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p:cNvSpPr txBox="1">
            <a:spLocks noGrp="1" noChangeArrowheads="1"/>
          </p:cNvSpPr>
          <p:nvPr>
            <p:ph type="body" idx="1"/>
          </p:nvPr>
        </p:nvSpPr>
        <p:spPr>
          <a:xfrm>
            <a:off x="701613" y="4451098"/>
            <a:ext cx="5608607" cy="4217374"/>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8C8CDA-45F8-4580-84F8-84892BF56484}"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CBD87F-C67B-4279-A023-C535556149F8}" type="slidenum">
              <a:rPr lang="en-US" smtClean="0"/>
              <a:t>‹#›</a:t>
            </a:fld>
            <a:endParaRPr lang="en-US"/>
          </a:p>
        </p:txBody>
      </p:sp>
    </p:spTree>
    <p:extLst>
      <p:ext uri="{BB962C8B-B14F-4D97-AF65-F5344CB8AC3E}">
        <p14:creationId xmlns:p14="http://schemas.microsoft.com/office/powerpoint/2010/main" val="3041688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8C8CDA-45F8-4580-84F8-84892BF56484}"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CBD87F-C67B-4279-A023-C535556149F8}" type="slidenum">
              <a:rPr lang="en-US" smtClean="0"/>
              <a:t>‹#›</a:t>
            </a:fld>
            <a:endParaRPr lang="en-US"/>
          </a:p>
        </p:txBody>
      </p:sp>
    </p:spTree>
    <p:extLst>
      <p:ext uri="{BB962C8B-B14F-4D97-AF65-F5344CB8AC3E}">
        <p14:creationId xmlns:p14="http://schemas.microsoft.com/office/powerpoint/2010/main" val="2816740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8C8CDA-45F8-4580-84F8-84892BF56484}"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CBD87F-C67B-4279-A023-C535556149F8}" type="slidenum">
              <a:rPr lang="en-US" smtClean="0"/>
              <a:t>‹#›</a:t>
            </a:fld>
            <a:endParaRPr lang="en-US"/>
          </a:p>
        </p:txBody>
      </p:sp>
    </p:spTree>
    <p:extLst>
      <p:ext uri="{BB962C8B-B14F-4D97-AF65-F5344CB8AC3E}">
        <p14:creationId xmlns:p14="http://schemas.microsoft.com/office/powerpoint/2010/main" val="3739143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8C8CDA-45F8-4580-84F8-84892BF56484}"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CBD87F-C67B-4279-A023-C535556149F8}" type="slidenum">
              <a:rPr lang="en-US" smtClean="0"/>
              <a:t>‹#›</a:t>
            </a:fld>
            <a:endParaRPr lang="en-US"/>
          </a:p>
        </p:txBody>
      </p:sp>
    </p:spTree>
    <p:extLst>
      <p:ext uri="{BB962C8B-B14F-4D97-AF65-F5344CB8AC3E}">
        <p14:creationId xmlns:p14="http://schemas.microsoft.com/office/powerpoint/2010/main" val="119943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8C8CDA-45F8-4580-84F8-84892BF56484}"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CBD87F-C67B-4279-A023-C535556149F8}" type="slidenum">
              <a:rPr lang="en-US" smtClean="0"/>
              <a:t>‹#›</a:t>
            </a:fld>
            <a:endParaRPr lang="en-US"/>
          </a:p>
        </p:txBody>
      </p:sp>
    </p:spTree>
    <p:extLst>
      <p:ext uri="{BB962C8B-B14F-4D97-AF65-F5344CB8AC3E}">
        <p14:creationId xmlns:p14="http://schemas.microsoft.com/office/powerpoint/2010/main" val="2043422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8C8CDA-45F8-4580-84F8-84892BF56484}"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CBD87F-C67B-4279-A023-C535556149F8}" type="slidenum">
              <a:rPr lang="en-US" smtClean="0"/>
              <a:t>‹#›</a:t>
            </a:fld>
            <a:endParaRPr lang="en-US"/>
          </a:p>
        </p:txBody>
      </p:sp>
    </p:spTree>
    <p:extLst>
      <p:ext uri="{BB962C8B-B14F-4D97-AF65-F5344CB8AC3E}">
        <p14:creationId xmlns:p14="http://schemas.microsoft.com/office/powerpoint/2010/main" val="2484546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8C8CDA-45F8-4580-84F8-84892BF56484}" type="datetimeFigureOut">
              <a:rPr lang="en-US" smtClean="0"/>
              <a:t>4/26/2017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CBD87F-C67B-4279-A023-C535556149F8}" type="slidenum">
              <a:rPr lang="en-US" smtClean="0"/>
              <a:t>‹#›</a:t>
            </a:fld>
            <a:endParaRPr lang="en-US"/>
          </a:p>
        </p:txBody>
      </p:sp>
    </p:spTree>
    <p:extLst>
      <p:ext uri="{BB962C8B-B14F-4D97-AF65-F5344CB8AC3E}">
        <p14:creationId xmlns:p14="http://schemas.microsoft.com/office/powerpoint/2010/main" val="166431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8C8CDA-45F8-4580-84F8-84892BF56484}" type="datetimeFigureOut">
              <a:rPr lang="en-US" smtClean="0"/>
              <a:t>4/26/2017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CBD87F-C67B-4279-A023-C535556149F8}" type="slidenum">
              <a:rPr lang="en-US" smtClean="0"/>
              <a:t>‹#›</a:t>
            </a:fld>
            <a:endParaRPr lang="en-US"/>
          </a:p>
        </p:txBody>
      </p:sp>
    </p:spTree>
    <p:extLst>
      <p:ext uri="{BB962C8B-B14F-4D97-AF65-F5344CB8AC3E}">
        <p14:creationId xmlns:p14="http://schemas.microsoft.com/office/powerpoint/2010/main" val="1806833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8C8CDA-45F8-4580-84F8-84892BF56484}" type="datetimeFigureOut">
              <a:rPr lang="en-US" smtClean="0"/>
              <a:t>4/26/2017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CBD87F-C67B-4279-A023-C535556149F8}" type="slidenum">
              <a:rPr lang="en-US" smtClean="0"/>
              <a:t>‹#›</a:t>
            </a:fld>
            <a:endParaRPr lang="en-US"/>
          </a:p>
        </p:txBody>
      </p:sp>
    </p:spTree>
    <p:extLst>
      <p:ext uri="{BB962C8B-B14F-4D97-AF65-F5344CB8AC3E}">
        <p14:creationId xmlns:p14="http://schemas.microsoft.com/office/powerpoint/2010/main" val="3045565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8C8CDA-45F8-4580-84F8-84892BF56484}"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CBD87F-C67B-4279-A023-C535556149F8}" type="slidenum">
              <a:rPr lang="en-US" smtClean="0"/>
              <a:t>‹#›</a:t>
            </a:fld>
            <a:endParaRPr lang="en-US"/>
          </a:p>
        </p:txBody>
      </p:sp>
    </p:spTree>
    <p:extLst>
      <p:ext uri="{BB962C8B-B14F-4D97-AF65-F5344CB8AC3E}">
        <p14:creationId xmlns:p14="http://schemas.microsoft.com/office/powerpoint/2010/main" val="338622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8C8CDA-45F8-4580-84F8-84892BF56484}"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CBD87F-C67B-4279-A023-C535556149F8}" type="slidenum">
              <a:rPr lang="en-US" smtClean="0"/>
              <a:t>‹#›</a:t>
            </a:fld>
            <a:endParaRPr lang="en-US"/>
          </a:p>
        </p:txBody>
      </p:sp>
    </p:spTree>
    <p:extLst>
      <p:ext uri="{BB962C8B-B14F-4D97-AF65-F5344CB8AC3E}">
        <p14:creationId xmlns:p14="http://schemas.microsoft.com/office/powerpoint/2010/main" val="4135606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8C8CDA-45F8-4580-84F8-84892BF56484}" type="datetimeFigureOut">
              <a:rPr lang="en-US" smtClean="0"/>
              <a:t>4/26/2017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CBD87F-C67B-4279-A023-C535556149F8}" type="slidenum">
              <a:rPr lang="en-US" smtClean="0"/>
              <a:t>‹#›</a:t>
            </a:fld>
            <a:endParaRPr lang="en-US"/>
          </a:p>
        </p:txBody>
      </p:sp>
    </p:spTree>
    <p:extLst>
      <p:ext uri="{BB962C8B-B14F-4D97-AF65-F5344CB8AC3E}">
        <p14:creationId xmlns:p14="http://schemas.microsoft.com/office/powerpoint/2010/main" val="4255484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117.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gi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119.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image" Target="../media/image130.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34.emf"/><Relationship Id="rId4" Type="http://schemas.openxmlformats.org/officeDocument/2006/relationships/oleObject" Target="../embeddings/Microsoft_Excel_97-2003_Worksheet3.xls"/></Relationships>
</file>

<file path=ppt/slides/_rels/slide123.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3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Standing_on_the_shoulders_of_giants" TargetMode="Externa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7.xml"/><Relationship Id="rId5" Type="http://schemas.openxmlformats.org/officeDocument/2006/relationships/hyperlink" Target="http://www.noc.soton.ac.uk/ooc/WGASF/" TargetMode="External"/><Relationship Id="rId4" Type="http://schemas.openxmlformats.org/officeDocument/2006/relationships/image" Target="../media/image39.gif"/></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www.emc.ncep.noaa.gov/gmb/STATS/html/model_changes.html"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www.emc.ncep.noaa.gov/gmb/STATS/html/model_changes.html"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hyperlink" Target="mailto:geoffrey.manikin@noaa.gov" TargetMode="External"/><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hyperlink" Target="mailto:mary.hart@noaa.gov" TargetMode="External"/><Relationship Id="rId17" Type="http://schemas.openxmlformats.org/officeDocument/2006/relationships/image" Target="../media/image73.png"/><Relationship Id="rId2" Type="http://schemas.openxmlformats.org/officeDocument/2006/relationships/image" Target="../media/image63.png"/><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hyperlink" Target="mailto:corey.guastini@noaa.gov" TargetMode="External"/><Relationship Id="rId5" Type="http://schemas.openxmlformats.org/officeDocument/2006/relationships/image" Target="../media/image66.png"/><Relationship Id="rId15" Type="http://schemas.openxmlformats.org/officeDocument/2006/relationships/image" Target="../media/image71.png"/><Relationship Id="rId10" Type="http://schemas.openxmlformats.org/officeDocument/2006/relationships/hyperlink" Target="mailto:tracey.dorian@noaa.gov" TargetMode="External"/><Relationship Id="rId19" Type="http://schemas.openxmlformats.org/officeDocument/2006/relationships/image" Target="../media/image75.png"/><Relationship Id="rId4" Type="http://schemas.openxmlformats.org/officeDocument/2006/relationships/image" Target="../media/image65.png"/><Relationship Id="rId9" Type="http://schemas.openxmlformats.org/officeDocument/2006/relationships/hyperlink" Target="mailto:glenn.white@noaa.gov" TargetMode="External"/><Relationship Id="rId14" Type="http://schemas.openxmlformats.org/officeDocument/2006/relationships/image" Target="../media/image70.png"/></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hyperlink" Target="http://www.nws.noaa.gov/om/notification/tin16-11gfs_gdasaaa.htm"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hyperlink" Target="http://www.emc.ncep.noaa.gov/gmb/noor/GFS2017/GFS2017.ht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hyperlink" Target="http://www.emc.ncep.noaa.gov/gmb/noor/GFS2017/meg26Jan17.pptx" TargetMode="External"/><Relationship Id="rId13" Type="http://schemas.openxmlformats.org/officeDocument/2006/relationships/hyperlink" Target="http://www.emc.ncep.noaa.gov/gmb/noor/4dGFS/docs/RetroRunsWRcases.pptx" TargetMode="External"/><Relationship Id="rId18" Type="http://schemas.openxmlformats.org/officeDocument/2006/relationships/hyperlink" Target="http://www.emc.ncep.noaa.gov/gmb/noor/GFS2017/MODEJetVerification.pptx" TargetMode="External"/><Relationship Id="rId26" Type="http://schemas.openxmlformats.org/officeDocument/2006/relationships/hyperlink" Target="http://www.emc.ncep.noaa.gov/gmb/noor/GFS2017/MEG%20GFS%20Parallel%20EvaluationsMEGDec15.pptx" TargetMode="External"/><Relationship Id="rId3" Type="http://schemas.openxmlformats.org/officeDocument/2006/relationships/hyperlink" Target="http://www.emc.ncep.noaa.gov/gmb/noor/GFS2017/Louisianafloodingcasestudy.pptx" TargetMode="External"/><Relationship Id="rId21" Type="http://schemas.openxmlformats.org/officeDocument/2006/relationships/hyperlink" Target="http://www.emc.ncep.noaa.gov/gmb/noor/4dGFS/docs/MODECAPE.pptx" TargetMode="External"/><Relationship Id="rId34" Type="http://schemas.openxmlformats.org/officeDocument/2006/relationships/hyperlink" Target="http://www.emc.ncep.noaa.gov/gmb/noor/4dGFS/docs/aug16GFS.pptx" TargetMode="External"/><Relationship Id="rId7" Type="http://schemas.openxmlformats.org/officeDocument/2006/relationships/hyperlink" Target="http://www.emc.ncep.noaa.gov/gmb/noor/4dGFS/docs/extracasesMEGa.pptx" TargetMode="External"/><Relationship Id="rId12" Type="http://schemas.openxmlformats.org/officeDocument/2006/relationships/hyperlink" Target="http://www.emc.ncep.noaa.gov/gmb/noor/GFS2017/HurricaneJoaquinGFSNEMSEvaluation.pptx" TargetMode="External"/><Relationship Id="rId17" Type="http://schemas.openxmlformats.org/officeDocument/2006/relationships/hyperlink" Target="http://www.emc.ncep.noaa.gov/gmb/noor/GFS2017/WestVirginiaflooding.pptx" TargetMode="External"/><Relationship Id="rId25" Type="http://schemas.openxmlformats.org/officeDocument/2006/relationships/hyperlink" Target="http://www.emc.ncep.noaa.gov/gmb/noor/4dGFS/docs/GFSDryBias.pdf" TargetMode="External"/><Relationship Id="rId33" Type="http://schemas.openxmlformats.org/officeDocument/2006/relationships/hyperlink" Target="http://www.emc.ncep.noaa.gov/gmb/noor/GFS2017/JoaquinPrecipitation.pptx" TargetMode="External"/><Relationship Id="rId2" Type="http://schemas.openxmlformats.org/officeDocument/2006/relationships/notesSlide" Target="../notesSlides/notesSlide3.xml"/><Relationship Id="rId16" Type="http://schemas.openxmlformats.org/officeDocument/2006/relationships/hyperlink" Target="http://www.emc.ncep.noaa.gov/gmb/noor/4dGFS/docs/GFSXEvaluations.pptx" TargetMode="External"/><Relationship Id="rId20" Type="http://schemas.openxmlformats.org/officeDocument/2006/relationships/hyperlink" Target="http://www.emc.ncep.noaa.gov/gmb/noor/GFS2017/MODEPrecipitationVerificationGFSNEMS.pptx" TargetMode="External"/><Relationship Id="rId29" Type="http://schemas.openxmlformats.org/officeDocument/2006/relationships/hyperlink" Target="http://www.emc.ncep.noaa.gov/gmb/noor/GFS2017/CentralRegionCaseStudies2017.pptx" TargetMode="External"/><Relationship Id="rId1" Type="http://schemas.openxmlformats.org/officeDocument/2006/relationships/slideLayout" Target="../slideLayouts/slideLayout7.xml"/><Relationship Id="rId6" Type="http://schemas.openxmlformats.org/officeDocument/2006/relationships/hyperlink" Target="http://www.emc.ncep.noaa.gov/gmb/noor/GFS2017/January2016Blizzard.pptx" TargetMode="External"/><Relationship Id="rId11" Type="http://schemas.openxmlformats.org/officeDocument/2006/relationships/hyperlink" Target="http://www.emc.ncep.noaa.gov/gmb/noor/GFS2017/20170202PDXsnow.pptx" TargetMode="External"/><Relationship Id="rId24" Type="http://schemas.openxmlformats.org/officeDocument/2006/relationships/hyperlink" Target="http://www.emc.ncep.noaa.gov/gmb/noor/GFS2017/MODECAPEVerificationGFSNEMS.pptx" TargetMode="External"/><Relationship Id="rId32" Type="http://schemas.openxmlformats.org/officeDocument/2006/relationships/hyperlink" Target="http://www.emc.ncep.noaa.gov/gmb/noor/4dGFS/docs/daverification.pdf" TargetMode="External"/><Relationship Id="rId5" Type="http://schemas.openxmlformats.org/officeDocument/2006/relationships/hyperlink" Target="http://www.emc.ncep.noaa.gov/gmb/noor/GFS2017/meg5January17.pptx" TargetMode="External"/><Relationship Id="rId15" Type="http://schemas.openxmlformats.org/officeDocument/2006/relationships/hyperlink" Target="http://www.emc.ncep.noaa.gov/gmb/noor/GFS2017/Feb%208,%202016%20cyclone%20case%20study.pptx" TargetMode="External"/><Relationship Id="rId23" Type="http://schemas.openxmlformats.org/officeDocument/2006/relationships/hyperlink" Target="http://www.emc.ncep.noaa.gov/gmb/noor/4dGFS/docs/centralnov17.pptx" TargetMode="External"/><Relationship Id="rId28" Type="http://schemas.openxmlformats.org/officeDocument/2006/relationships/hyperlink" Target="http://www.emc.ncep.noaa.gov/gmb/noor/4dGFS/docs/Casezhengox.ppt" TargetMode="External"/><Relationship Id="rId36" Type="http://schemas.openxmlformats.org/officeDocument/2006/relationships/hyperlink" Target="http://www.emc.ncep.noaa.gov/gmb/noor/GFS2017/CaliforniaPrecipitationGFSvsGFSX.pptx" TargetMode="External"/><Relationship Id="rId10" Type="http://schemas.openxmlformats.org/officeDocument/2006/relationships/hyperlink" Target="http://www.emc.ncep.noaa.gov/gmb/noor/4dGFS/docs/WPCstudies226.pptx" TargetMode="External"/><Relationship Id="rId19" Type="http://schemas.openxmlformats.org/officeDocument/2006/relationships/hyperlink" Target="http://www.emc.ncep.noaa.gov/gmb/noor/4dGFS/docs/CentralRegionCaseJuly6.pptx" TargetMode="External"/><Relationship Id="rId31" Type="http://schemas.openxmlformats.org/officeDocument/2006/relationships/hyperlink" Target="http://www.emc.ncep.noaa.gov/gmb/noor/GFS2017/GFSXSystematicBiasesSummer2016.pptx" TargetMode="External"/><Relationship Id="rId4" Type="http://schemas.openxmlformats.org/officeDocument/2006/relationships/hyperlink" Target="http://www.emc.ncep.noaa.gov/gmb/noor/4dGFS/docs/MEGGFSxCaseStudies.pptx" TargetMode="External"/><Relationship Id="rId9" Type="http://schemas.openxmlformats.org/officeDocument/2006/relationships/hyperlink" Target="http://www.emc.ncep.noaa.gov/gmb/noor/GFS2017/HurricaneMatthewUPDATED.pptx" TargetMode="External"/><Relationship Id="rId14" Type="http://schemas.openxmlformats.org/officeDocument/2006/relationships/hyperlink" Target="http://www.emc.ncep.noaa.gov/gmb/noor/4dGFS/docs/ParallelHeights.pptx" TargetMode="External"/><Relationship Id="rId22" Type="http://schemas.openxmlformats.org/officeDocument/2006/relationships/hyperlink" Target="http://www.emc.ncep.noaa.gov/gmb/noor/GFS2017/MinnesotaBlizzard.pptx" TargetMode="External"/><Relationship Id="rId27" Type="http://schemas.openxmlformats.org/officeDocument/2006/relationships/hyperlink" Target="http://www.emc.ncep.noaa.gov/gmb/noor/GFS2017/MEGHurricaneJoaquinHurricaneMatthew.pptx" TargetMode="External"/><Relationship Id="rId30" Type="http://schemas.openxmlformats.org/officeDocument/2006/relationships/hyperlink" Target="http://www.emc.ncep.noaa.gov/gmb/noor/4dGFS/docs/joaquinsum.pptx" TargetMode="External"/><Relationship Id="rId35" Type="http://schemas.openxmlformats.org/officeDocument/2006/relationships/hyperlink" Target="http://www.emc.ncep.noaa.gov/gmb/noor/4dGFS/docs/megfeb11a.pptx"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www.emc.ncep.noaa.gov/gmb/noor/GFS2017/EvalLettergfs2017WPC.docx" TargetMode="External"/><Relationship Id="rId3" Type="http://schemas.openxmlformats.org/officeDocument/2006/relationships/hyperlink" Target="http://www.emc.ncep.noaa.gov/gmb/noor/GFS2017/WREvalLettergfs2017.docx" TargetMode="External"/><Relationship Id="rId7" Type="http://schemas.openxmlformats.org/officeDocument/2006/relationships/hyperlink" Target="http://www.emc.ncep.noaa.gov/gmb/noor/GFS2017/EvalLettergfs2017finalAR.doc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emc.ncep.noaa.gov/gmb/noor/GFS2017/EvalLettergfs2017finalER.docx" TargetMode="External"/><Relationship Id="rId5" Type="http://schemas.openxmlformats.org/officeDocument/2006/relationships/hyperlink" Target="http://www.emc.ncep.noaa.gov/gmb/noor/GFS2017/EvalLettergfs2017SR.pdf" TargetMode="External"/><Relationship Id="rId10" Type="http://schemas.openxmlformats.org/officeDocument/2006/relationships/hyperlink" Target="http://www.emc.ncep.noaa.gov/gmb/noor/GFS2017/GFS2017reviewTCgenesisa.pptx" TargetMode="External"/><Relationship Id="rId4" Type="http://schemas.openxmlformats.org/officeDocument/2006/relationships/hyperlink" Target="http://www.emc.ncep.noaa.gov/gmb/noor/GFS2017/EvaluationCentralRegiongfs2017.docx" TargetMode="External"/><Relationship Id="rId9" Type="http://schemas.openxmlformats.org/officeDocument/2006/relationships/hyperlink" Target="http://www.emc.ncep.noaa.gov/gmb/noor/GFS2017/GFS2017evaluationNHC.pptx"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www.emc.ncep.noaa.gov/gmb/noor/GFS2017/GFSprelim022017.pptx" TargetMode="External"/><Relationship Id="rId3" Type="http://schemas.openxmlformats.org/officeDocument/2006/relationships/hyperlink" Target="http://www.emc.ncep.noaa.gov/gmb/noor/GFS2017/GFSv14AWCevaluation.docx" TargetMode="External"/><Relationship Id="rId7" Type="http://schemas.openxmlformats.org/officeDocument/2006/relationships/hyperlink" Target="http://www.emc.ncep.noaa.gov/gmb/noor/GFS2017/OPCEvaluationofGFSp.doc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emc.ncep.noaa.gov/gmb/noor/GFS2017/GFS17EvaluationStratosphere2016.pptx" TargetMode="External"/><Relationship Id="rId11" Type="http://schemas.openxmlformats.org/officeDocument/2006/relationships/hyperlink" Target="http://www.emc.ncep.noaa.gov/gmb/noor/GFS2017/SPCreport.pptx" TargetMode="External"/><Relationship Id="rId5" Type="http://schemas.openxmlformats.org/officeDocument/2006/relationships/hyperlink" Target="http://www.emc.ncep.noaa.gov/gmb/noor/GFS2017/GFSpara2017Schemm.ppt" TargetMode="External"/><Relationship Id="rId10" Type="http://schemas.openxmlformats.org/officeDocument/2006/relationships/hyperlink" Target="http://www.emc.ncep.noaa.gov/gmb/noor/GFS2017/SPCevalletter.docx" TargetMode="External"/><Relationship Id="rId4" Type="http://schemas.openxmlformats.org/officeDocument/2006/relationships/hyperlink" Target="http://www.emc.ncep.noaa.gov/gmb/noor/GFS2017/EvalLettergfs2017cpc.docx" TargetMode="External"/><Relationship Id="rId9" Type="http://schemas.openxmlformats.org/officeDocument/2006/relationships/hyperlink" Target="http://www.emc.ncep.noaa.gov/gmb/noor/GFS2017/EvalLettergfs2017OWP.docx"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90.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emc.ncep.noaa.gov/gmb/STATS_vsdb/longterm/" TargetMode="External"/><Relationship Id="rId5" Type="http://schemas.openxmlformats.org/officeDocument/2006/relationships/image" Target="../media/image97.emf"/><Relationship Id="rId4" Type="http://schemas.openxmlformats.org/officeDocument/2006/relationships/oleObject" Target="../embeddings/Microsoft_Excel_97-2003_Worksheet1.xls"/></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8.emf"/><Relationship Id="rId4" Type="http://schemas.openxmlformats.org/officeDocument/2006/relationships/oleObject" Target="../embeddings/Microsoft_Excel_97-2003_Worksheet2.xls"/></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wmf"/></Relationships>
</file>

<file path=ppt/slides/_rels/slide9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14400"/>
            <a:ext cx="8077200" cy="3585597"/>
          </a:xfrm>
          <a:prstGeom prst="rect">
            <a:avLst/>
          </a:prstGeom>
          <a:noFill/>
        </p:spPr>
        <p:txBody>
          <a:bodyPr wrap="square" rtlCol="0">
            <a:spAutoFit/>
          </a:bodyPr>
          <a:lstStyle/>
          <a:p>
            <a:pPr algn="ctr"/>
            <a:r>
              <a:rPr lang="en-US" sz="4000" b="1" dirty="0" smtClean="0">
                <a:solidFill>
                  <a:srgbClr val="0000FF"/>
                </a:solidFill>
              </a:rPr>
              <a:t>42 Years in Meteorology</a:t>
            </a:r>
          </a:p>
          <a:p>
            <a:pPr algn="ctr"/>
            <a:endParaRPr lang="en-US" dirty="0"/>
          </a:p>
          <a:p>
            <a:pPr algn="ctr"/>
            <a:r>
              <a:rPr lang="en-US" sz="6000" b="1" dirty="0" smtClean="0">
                <a:solidFill>
                  <a:srgbClr val="0000FF"/>
                </a:solidFill>
              </a:rPr>
              <a:t>VIVA LA REVOLUCION!</a:t>
            </a:r>
          </a:p>
          <a:p>
            <a:endParaRPr lang="en-US" dirty="0"/>
          </a:p>
          <a:p>
            <a:pPr algn="ctr"/>
            <a:r>
              <a:rPr lang="en-US" sz="4000" b="1" i="1" dirty="0" smtClean="0"/>
              <a:t>Glenn White</a:t>
            </a:r>
          </a:p>
          <a:p>
            <a:pPr algn="ctr"/>
            <a:endParaRPr lang="en-US" sz="1100" b="1" i="1" dirty="0" smtClean="0"/>
          </a:p>
          <a:p>
            <a:pPr algn="ctr"/>
            <a:r>
              <a:rPr lang="en-US" sz="4000" b="1" i="1" dirty="0" smtClean="0"/>
              <a:t>gw15911@gmail.com</a:t>
            </a:r>
            <a:endParaRPr lang="en-US" sz="4000" b="1" i="1" dirty="0"/>
          </a:p>
        </p:txBody>
      </p:sp>
    </p:spTree>
    <p:extLst>
      <p:ext uri="{BB962C8B-B14F-4D97-AF65-F5344CB8AC3E}">
        <p14:creationId xmlns:p14="http://schemas.microsoft.com/office/powerpoint/2010/main" val="4158031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26159"/>
            <a:ext cx="9067800" cy="5909310"/>
          </a:xfrm>
          <a:prstGeom prst="rect">
            <a:avLst/>
          </a:prstGeom>
          <a:noFill/>
        </p:spPr>
        <p:txBody>
          <a:bodyPr wrap="square" rtlCol="0">
            <a:spAutoFit/>
          </a:bodyPr>
          <a:lstStyle/>
          <a:p>
            <a:pPr algn="ctr"/>
            <a:r>
              <a:rPr lang="en-US" sz="2800" b="1" dirty="0" smtClean="0">
                <a:solidFill>
                  <a:srgbClr val="0000FF"/>
                </a:solidFill>
              </a:rPr>
              <a:t>Wanted to apply my math and science background to something useful that</a:t>
            </a:r>
          </a:p>
          <a:p>
            <a:pPr algn="ctr"/>
            <a:r>
              <a:rPr lang="en-US" sz="2800" b="1" dirty="0" smtClean="0">
                <a:solidFill>
                  <a:srgbClr val="0000FF"/>
                </a:solidFill>
              </a:rPr>
              <a:t>I could get paid for—atmospheric science</a:t>
            </a:r>
          </a:p>
          <a:p>
            <a:pPr algn="ctr"/>
            <a:endParaRPr lang="en-US" sz="1400" b="1" dirty="0" smtClean="0">
              <a:solidFill>
                <a:srgbClr val="0000FF"/>
              </a:solidFill>
            </a:endParaRPr>
          </a:p>
          <a:p>
            <a:pPr algn="ctr"/>
            <a:r>
              <a:rPr lang="en-US" sz="2800" b="1" dirty="0" smtClean="0">
                <a:solidFill>
                  <a:srgbClr val="0000FF"/>
                </a:solidFill>
              </a:rPr>
              <a:t>1974—concern about Sahel drought</a:t>
            </a:r>
          </a:p>
          <a:p>
            <a:pPr algn="ctr"/>
            <a:r>
              <a:rPr lang="en-US" sz="2800" b="1" dirty="0">
                <a:solidFill>
                  <a:srgbClr val="0000FF"/>
                </a:solidFill>
              </a:rPr>
              <a:t>	</a:t>
            </a:r>
            <a:r>
              <a:rPr lang="en-US" sz="2800" b="1" dirty="0" smtClean="0">
                <a:solidFill>
                  <a:srgbClr val="0000FF"/>
                </a:solidFill>
              </a:rPr>
              <a:t>global food supply</a:t>
            </a:r>
          </a:p>
          <a:p>
            <a:pPr algn="ctr"/>
            <a:r>
              <a:rPr lang="en-US" sz="2800" b="1" dirty="0" smtClean="0">
                <a:solidFill>
                  <a:srgbClr val="0000FF"/>
                </a:solidFill>
              </a:rPr>
              <a:t>	climate </a:t>
            </a:r>
            <a:r>
              <a:rPr lang="en-US" sz="2800" b="1" dirty="0">
                <a:solidFill>
                  <a:srgbClr val="0000FF"/>
                </a:solidFill>
              </a:rPr>
              <a:t>change</a:t>
            </a:r>
            <a:endParaRPr lang="en-US" sz="2800" b="1" dirty="0" smtClean="0">
              <a:solidFill>
                <a:srgbClr val="0000FF"/>
              </a:solidFill>
            </a:endParaRPr>
          </a:p>
          <a:p>
            <a:pPr algn="ctr"/>
            <a:endParaRPr lang="en-US" sz="1400" b="1" dirty="0">
              <a:solidFill>
                <a:srgbClr val="0000FF"/>
              </a:solidFill>
            </a:endParaRPr>
          </a:p>
          <a:p>
            <a:pPr algn="ctr"/>
            <a:r>
              <a:rPr lang="en-US" sz="2800" b="1" dirty="0" smtClean="0">
                <a:solidFill>
                  <a:srgbClr val="0000FF"/>
                </a:solidFill>
              </a:rPr>
              <a:t>My life has NOT been carefully planned, </a:t>
            </a:r>
          </a:p>
          <a:p>
            <a:pPr algn="ctr"/>
            <a:r>
              <a:rPr lang="en-US" sz="2800" b="1" dirty="0" smtClean="0">
                <a:solidFill>
                  <a:srgbClr val="0000FF"/>
                </a:solidFill>
              </a:rPr>
              <a:t>more or less stumbled into great opportunities, </a:t>
            </a:r>
          </a:p>
          <a:p>
            <a:pPr algn="ctr"/>
            <a:r>
              <a:rPr lang="en-US" sz="2800" b="1" dirty="0" smtClean="0">
                <a:solidFill>
                  <a:srgbClr val="0000FF"/>
                </a:solidFill>
              </a:rPr>
              <a:t>I have not always taken full advantage of them</a:t>
            </a:r>
          </a:p>
          <a:p>
            <a:pPr algn="ctr"/>
            <a:endParaRPr lang="en-US" sz="1400" b="1" dirty="0">
              <a:solidFill>
                <a:srgbClr val="0000FF"/>
              </a:solidFill>
            </a:endParaRPr>
          </a:p>
          <a:p>
            <a:pPr algn="ctr"/>
            <a:r>
              <a:rPr lang="en-US" sz="2800" b="1" dirty="0" smtClean="0">
                <a:solidFill>
                  <a:srgbClr val="0000FF"/>
                </a:solidFill>
              </a:rPr>
              <a:t>“Call no man lucky until he is dead”—Chinese proverb</a:t>
            </a:r>
          </a:p>
          <a:p>
            <a:pPr algn="ctr"/>
            <a:endParaRPr lang="en-US" sz="2800" b="1" dirty="0">
              <a:solidFill>
                <a:srgbClr val="0000FF"/>
              </a:solidFill>
            </a:endParaRPr>
          </a:p>
          <a:p>
            <a:pPr algn="ctr"/>
            <a:r>
              <a:rPr lang="en-US" sz="2800" b="1" dirty="0" smtClean="0">
                <a:solidFill>
                  <a:srgbClr val="0000FF"/>
                </a:solidFill>
              </a:rPr>
              <a:t>But so far so good</a:t>
            </a:r>
          </a:p>
        </p:txBody>
      </p:sp>
    </p:spTree>
    <p:extLst>
      <p:ext uri="{BB962C8B-B14F-4D97-AF65-F5344CB8AC3E}">
        <p14:creationId xmlns:p14="http://schemas.microsoft.com/office/powerpoint/2010/main" val="168409069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219200"/>
            <a:ext cx="8305799" cy="3785652"/>
          </a:xfrm>
          <a:prstGeom prst="rect">
            <a:avLst/>
          </a:prstGeom>
          <a:noFill/>
        </p:spPr>
        <p:txBody>
          <a:bodyPr wrap="square" rtlCol="0">
            <a:spAutoFit/>
          </a:bodyPr>
          <a:lstStyle/>
          <a:p>
            <a:pPr algn="ctr"/>
            <a:r>
              <a:rPr lang="en-US" sz="4000" b="1" i="1" dirty="0" smtClean="0">
                <a:solidFill>
                  <a:srgbClr val="FF0000"/>
                </a:solidFill>
              </a:rPr>
              <a:t>Why the revolution in </a:t>
            </a:r>
          </a:p>
          <a:p>
            <a:pPr algn="ctr"/>
            <a:r>
              <a:rPr lang="en-US" sz="4000" b="1" i="1" dirty="0" smtClean="0">
                <a:solidFill>
                  <a:srgbClr val="FF0000"/>
                </a:solidFill>
              </a:rPr>
              <a:t>weather forecasting?</a:t>
            </a:r>
          </a:p>
          <a:p>
            <a:pPr algn="ctr"/>
            <a:endParaRPr lang="en-US" sz="4000" b="1" i="1" dirty="0" smtClean="0">
              <a:solidFill>
                <a:srgbClr val="FF0000"/>
              </a:solidFill>
            </a:endParaRPr>
          </a:p>
          <a:p>
            <a:pPr algn="ctr"/>
            <a:r>
              <a:rPr lang="en-US" sz="4000" b="1" i="1" dirty="0" smtClean="0">
                <a:solidFill>
                  <a:srgbClr val="FF0000"/>
                </a:solidFill>
              </a:rPr>
              <a:t>Why is numerical weather </a:t>
            </a:r>
            <a:r>
              <a:rPr lang="en-US" sz="4000" b="1" i="1" dirty="0" err="1" smtClean="0">
                <a:solidFill>
                  <a:srgbClr val="FF0000"/>
                </a:solidFill>
              </a:rPr>
              <a:t>precition</a:t>
            </a:r>
            <a:r>
              <a:rPr lang="en-US" sz="4000" b="1" i="1" dirty="0" smtClean="0">
                <a:solidFill>
                  <a:srgbClr val="FF0000"/>
                </a:solidFill>
              </a:rPr>
              <a:t> one of the</a:t>
            </a:r>
          </a:p>
          <a:p>
            <a:pPr algn="ctr"/>
            <a:r>
              <a:rPr lang="en-US" sz="4000" b="1" i="1" dirty="0">
                <a:solidFill>
                  <a:srgbClr val="FF0000"/>
                </a:solidFill>
              </a:rPr>
              <a:t>w</a:t>
            </a:r>
            <a:r>
              <a:rPr lang="en-US" sz="4000" b="1" i="1" dirty="0" smtClean="0">
                <a:solidFill>
                  <a:srgbClr val="FF0000"/>
                </a:solidFill>
              </a:rPr>
              <a:t>onders of the modern world?</a:t>
            </a:r>
            <a:endParaRPr lang="en-US" sz="4000" b="1" i="1" dirty="0">
              <a:solidFill>
                <a:srgbClr val="FF0000"/>
              </a:solidFill>
            </a:endParaRPr>
          </a:p>
        </p:txBody>
      </p:sp>
    </p:spTree>
    <p:extLst>
      <p:ext uri="{BB962C8B-B14F-4D97-AF65-F5344CB8AC3E}">
        <p14:creationId xmlns:p14="http://schemas.microsoft.com/office/powerpoint/2010/main" val="373701217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43000" y="-1143001"/>
            <a:ext cx="6858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39852" y="1295400"/>
            <a:ext cx="4197175" cy="584775"/>
          </a:xfrm>
          <a:prstGeom prst="rect">
            <a:avLst/>
          </a:prstGeom>
          <a:noFill/>
        </p:spPr>
        <p:txBody>
          <a:bodyPr wrap="none" rtlCol="0">
            <a:spAutoFit/>
          </a:bodyPr>
          <a:lstStyle/>
          <a:p>
            <a:r>
              <a:rPr lang="en-US" sz="3200" b="1" dirty="0" smtClean="0">
                <a:solidFill>
                  <a:srgbClr val="FF0000"/>
                </a:solidFill>
              </a:rPr>
              <a:t>Advances in technology</a:t>
            </a:r>
            <a:endParaRPr lang="en-US" sz="3200" b="1" dirty="0">
              <a:solidFill>
                <a:srgbClr val="FF0000"/>
              </a:solidFill>
            </a:endParaRPr>
          </a:p>
        </p:txBody>
      </p:sp>
    </p:spTree>
    <p:extLst>
      <p:ext uri="{BB962C8B-B14F-4D97-AF65-F5344CB8AC3E}">
        <p14:creationId xmlns:p14="http://schemas.microsoft.com/office/powerpoint/2010/main" val="11851332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may contain: one or more people and people standing"/>
          <p:cNvPicPr>
            <a:picLocks noChangeAspect="1" noChangeArrowheads="1"/>
          </p:cNvPicPr>
          <p:nvPr/>
        </p:nvPicPr>
        <p:blipFill rotWithShape="1">
          <a:blip r:embed="rId2">
            <a:extLst>
              <a:ext uri="{28A0092B-C50C-407E-A947-70E740481C1C}">
                <a14:useLocalDpi xmlns:a14="http://schemas.microsoft.com/office/drawing/2010/main" val="0"/>
              </a:ext>
            </a:extLst>
          </a:blip>
          <a:srcRect l="5371" t="26998" r="12150"/>
          <a:stretch/>
        </p:blipFill>
        <p:spPr bwMode="auto">
          <a:xfrm>
            <a:off x="0" y="0"/>
            <a:ext cx="9104950" cy="60441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49584" y="6172200"/>
            <a:ext cx="2505942" cy="707886"/>
          </a:xfrm>
          <a:prstGeom prst="rect">
            <a:avLst/>
          </a:prstGeom>
          <a:noFill/>
        </p:spPr>
        <p:txBody>
          <a:bodyPr wrap="none" rtlCol="0">
            <a:spAutoFit/>
          </a:bodyPr>
          <a:lstStyle/>
          <a:p>
            <a:r>
              <a:rPr lang="en-US" sz="4000" b="1" dirty="0" smtClean="0">
                <a:solidFill>
                  <a:srgbClr val="FF0000"/>
                </a:solidFill>
              </a:rPr>
              <a:t>Leadership</a:t>
            </a:r>
            <a:endParaRPr lang="en-US" sz="4000" b="1" dirty="0">
              <a:solidFill>
                <a:srgbClr val="FF0000"/>
              </a:solidFill>
            </a:endParaRPr>
          </a:p>
        </p:txBody>
      </p:sp>
    </p:spTree>
    <p:extLst>
      <p:ext uri="{BB962C8B-B14F-4D97-AF65-F5344CB8AC3E}">
        <p14:creationId xmlns:p14="http://schemas.microsoft.com/office/powerpoint/2010/main" val="243480928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86" t="832" r="6486"/>
          <a:stretch/>
        </p:blipFill>
        <p:spPr bwMode="auto">
          <a:xfrm rot="16200000">
            <a:off x="2762093" y="-1447171"/>
            <a:ext cx="3619815"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05000" y="152400"/>
            <a:ext cx="5491568" cy="1015663"/>
          </a:xfrm>
          <a:prstGeom prst="rect">
            <a:avLst/>
          </a:prstGeom>
          <a:noFill/>
        </p:spPr>
        <p:txBody>
          <a:bodyPr wrap="none" rtlCol="0">
            <a:spAutoFit/>
          </a:bodyPr>
          <a:lstStyle/>
          <a:p>
            <a:r>
              <a:rPr lang="en-US" sz="6000" b="1" dirty="0" smtClean="0">
                <a:solidFill>
                  <a:srgbClr val="FF0000"/>
                </a:solidFill>
              </a:rPr>
              <a:t>The main reason</a:t>
            </a:r>
            <a:endParaRPr lang="en-US" sz="6000" b="1" dirty="0">
              <a:solidFill>
                <a:srgbClr val="FF0000"/>
              </a:solidFill>
            </a:endParaRPr>
          </a:p>
        </p:txBody>
      </p:sp>
      <p:sp>
        <p:nvSpPr>
          <p:cNvPr id="3" name="TextBox 2"/>
          <p:cNvSpPr txBox="1"/>
          <p:nvPr/>
        </p:nvSpPr>
        <p:spPr>
          <a:xfrm>
            <a:off x="3505200" y="5638800"/>
            <a:ext cx="2593659" cy="707886"/>
          </a:xfrm>
          <a:prstGeom prst="rect">
            <a:avLst/>
          </a:prstGeom>
          <a:noFill/>
        </p:spPr>
        <p:txBody>
          <a:bodyPr wrap="none" rtlCol="0">
            <a:spAutoFit/>
          </a:bodyPr>
          <a:lstStyle/>
          <a:p>
            <a:r>
              <a:rPr lang="en-US" sz="4000" b="1" dirty="0" smtClean="0">
                <a:solidFill>
                  <a:srgbClr val="0000FF"/>
                </a:solidFill>
              </a:rPr>
              <a:t>Early 1990s</a:t>
            </a:r>
            <a:endParaRPr lang="en-US" sz="4000" b="1" dirty="0">
              <a:solidFill>
                <a:srgbClr val="0000FF"/>
              </a:solidFill>
            </a:endParaRPr>
          </a:p>
        </p:txBody>
      </p:sp>
    </p:spTree>
    <p:extLst>
      <p:ext uri="{BB962C8B-B14F-4D97-AF65-F5344CB8AC3E}">
        <p14:creationId xmlns:p14="http://schemas.microsoft.com/office/powerpoint/2010/main" val="331523679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661" t="44825" r="25206" b="4597"/>
          <a:stretch/>
        </p:blipFill>
        <p:spPr>
          <a:xfrm>
            <a:off x="0" y="759727"/>
            <a:ext cx="9134876" cy="4802873"/>
          </a:xfrm>
          <a:prstGeom prst="rect">
            <a:avLst/>
          </a:prstGeom>
        </p:spPr>
      </p:pic>
      <p:sp>
        <p:nvSpPr>
          <p:cNvPr id="3" name="TextBox 2"/>
          <p:cNvSpPr txBox="1"/>
          <p:nvPr/>
        </p:nvSpPr>
        <p:spPr>
          <a:xfrm>
            <a:off x="3962400" y="5638800"/>
            <a:ext cx="1742785" cy="1015663"/>
          </a:xfrm>
          <a:prstGeom prst="rect">
            <a:avLst/>
          </a:prstGeom>
          <a:noFill/>
        </p:spPr>
        <p:txBody>
          <a:bodyPr wrap="none" rtlCol="0">
            <a:spAutoFit/>
          </a:bodyPr>
          <a:lstStyle/>
          <a:p>
            <a:r>
              <a:rPr lang="en-US" sz="6000" b="1" dirty="0" smtClean="0">
                <a:solidFill>
                  <a:srgbClr val="0000FF"/>
                </a:solidFill>
              </a:rPr>
              <a:t>2013</a:t>
            </a:r>
            <a:endParaRPr lang="en-US" sz="6000" b="1" dirty="0">
              <a:solidFill>
                <a:srgbClr val="0000FF"/>
              </a:solidFill>
            </a:endParaRPr>
          </a:p>
        </p:txBody>
      </p:sp>
    </p:spTree>
    <p:extLst>
      <p:ext uri="{BB962C8B-B14F-4D97-AF65-F5344CB8AC3E}">
        <p14:creationId xmlns:p14="http://schemas.microsoft.com/office/powerpoint/2010/main" val="428077969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0594" y="76200"/>
            <a:ext cx="9374169" cy="7602081"/>
          </a:xfrm>
          <a:prstGeom prst="rect">
            <a:avLst/>
          </a:prstGeom>
          <a:noFill/>
        </p:spPr>
        <p:txBody>
          <a:bodyPr wrap="none" rtlCol="0">
            <a:spAutoFit/>
          </a:bodyPr>
          <a:lstStyle/>
          <a:p>
            <a:pPr algn="ctr"/>
            <a:r>
              <a:rPr lang="en-US" sz="2800" b="1" dirty="0" smtClean="0">
                <a:solidFill>
                  <a:srgbClr val="0000FF"/>
                </a:solidFill>
              </a:rPr>
              <a:t>Worked on something very important </a:t>
            </a:r>
          </a:p>
          <a:p>
            <a:pPr algn="ctr"/>
            <a:r>
              <a:rPr lang="en-US" sz="2800" b="1" dirty="0" smtClean="0">
                <a:solidFill>
                  <a:srgbClr val="0000FF"/>
                </a:solidFill>
              </a:rPr>
              <a:t>with direct benefits to humanity, </a:t>
            </a:r>
          </a:p>
          <a:p>
            <a:pPr algn="ctr"/>
            <a:r>
              <a:rPr lang="en-US" sz="2800" b="1" dirty="0" smtClean="0">
                <a:solidFill>
                  <a:srgbClr val="0000FF"/>
                </a:solidFill>
              </a:rPr>
              <a:t>with great people who produced amazing improvements</a:t>
            </a:r>
          </a:p>
          <a:p>
            <a:pPr algn="ctr"/>
            <a:r>
              <a:rPr lang="en-US" sz="2800" b="1" dirty="0" smtClean="0">
                <a:solidFill>
                  <a:srgbClr val="0000FF"/>
                </a:solidFill>
              </a:rPr>
              <a:t>and as part of a global community. </a:t>
            </a:r>
          </a:p>
          <a:p>
            <a:pPr algn="ctr"/>
            <a:r>
              <a:rPr lang="en-US" sz="2800" b="1" dirty="0" smtClean="0">
                <a:solidFill>
                  <a:srgbClr val="0000FF"/>
                </a:solidFill>
              </a:rPr>
              <a:t>Very stable employment with great benefits.</a:t>
            </a:r>
          </a:p>
          <a:p>
            <a:pPr algn="ctr"/>
            <a:r>
              <a:rPr lang="en-US" sz="2800" b="1" dirty="0" smtClean="0">
                <a:solidFill>
                  <a:srgbClr val="0000FF"/>
                </a:solidFill>
              </a:rPr>
              <a:t>Family friendly</a:t>
            </a:r>
          </a:p>
          <a:p>
            <a:pPr algn="ctr"/>
            <a:r>
              <a:rPr lang="en-US" sz="2800" b="1" dirty="0" smtClean="0">
                <a:solidFill>
                  <a:srgbClr val="0000FF"/>
                </a:solidFill>
              </a:rPr>
              <a:t>Flexible</a:t>
            </a:r>
          </a:p>
          <a:p>
            <a:pPr algn="ctr"/>
            <a:endParaRPr lang="en-US" sz="1400" b="1" dirty="0">
              <a:solidFill>
                <a:srgbClr val="0000FF"/>
              </a:solidFill>
            </a:endParaRPr>
          </a:p>
          <a:p>
            <a:pPr algn="ctr"/>
            <a:r>
              <a:rPr lang="en-US" sz="2800" b="1" dirty="0" smtClean="0">
                <a:solidFill>
                  <a:srgbClr val="FF0000"/>
                </a:solidFill>
              </a:rPr>
              <a:t>Government shutdowns</a:t>
            </a:r>
          </a:p>
          <a:p>
            <a:pPr algn="ctr"/>
            <a:r>
              <a:rPr lang="en-US" sz="2800" b="1" dirty="0" smtClean="0">
                <a:solidFill>
                  <a:srgbClr val="FF0000"/>
                </a:solidFill>
              </a:rPr>
              <a:t>Computer fire</a:t>
            </a:r>
          </a:p>
          <a:p>
            <a:pPr algn="ctr"/>
            <a:r>
              <a:rPr lang="en-US" sz="2800" b="1" dirty="0" smtClean="0">
                <a:solidFill>
                  <a:srgbClr val="FF0000"/>
                </a:solidFill>
              </a:rPr>
              <a:t>Bureaucracy</a:t>
            </a:r>
          </a:p>
          <a:p>
            <a:pPr algn="ctr"/>
            <a:r>
              <a:rPr lang="en-US" sz="2800" b="1" i="1" dirty="0" smtClean="0">
                <a:solidFill>
                  <a:srgbClr val="FF0000"/>
                </a:solidFill>
              </a:rPr>
              <a:t>Outside the NWS</a:t>
            </a:r>
            <a:r>
              <a:rPr lang="en-US" sz="2800" b="1" dirty="0" smtClean="0">
                <a:solidFill>
                  <a:srgbClr val="FF0000"/>
                </a:solidFill>
              </a:rPr>
              <a:t>:</a:t>
            </a:r>
          </a:p>
          <a:p>
            <a:pPr algn="ctr"/>
            <a:r>
              <a:rPr lang="en-US" sz="2800" b="1" dirty="0" smtClean="0">
                <a:solidFill>
                  <a:srgbClr val="FF0000"/>
                </a:solidFill>
              </a:rPr>
              <a:t>Hype</a:t>
            </a:r>
          </a:p>
          <a:p>
            <a:pPr algn="ctr"/>
            <a:r>
              <a:rPr lang="en-US" sz="2800" b="1" dirty="0" smtClean="0">
                <a:solidFill>
                  <a:srgbClr val="FF0000"/>
                </a:solidFill>
              </a:rPr>
              <a:t>Unfair and unbalanced criticism</a:t>
            </a:r>
          </a:p>
          <a:p>
            <a:pPr algn="ctr"/>
            <a:r>
              <a:rPr lang="en-US" sz="2800" b="1" dirty="0" smtClean="0">
                <a:solidFill>
                  <a:srgbClr val="FF0000"/>
                </a:solidFill>
              </a:rPr>
              <a:t>Vilification and demonization of science and scientists</a:t>
            </a:r>
          </a:p>
          <a:p>
            <a:pPr algn="ctr"/>
            <a:r>
              <a:rPr lang="en-US" sz="2800" b="1" dirty="0" smtClean="0">
                <a:solidFill>
                  <a:srgbClr val="FF0000"/>
                </a:solidFill>
              </a:rPr>
              <a:t>--climate primarily, but some instances in weather</a:t>
            </a:r>
          </a:p>
          <a:p>
            <a:endParaRPr lang="en-US" dirty="0"/>
          </a:p>
          <a:p>
            <a:endParaRPr lang="en-US" dirty="0" smtClean="0"/>
          </a:p>
          <a:p>
            <a:endParaRPr lang="en-US" dirty="0" smtClean="0"/>
          </a:p>
        </p:txBody>
      </p:sp>
    </p:spTree>
    <p:extLst>
      <p:ext uri="{BB962C8B-B14F-4D97-AF65-F5344CB8AC3E}">
        <p14:creationId xmlns:p14="http://schemas.microsoft.com/office/powerpoint/2010/main" val="8487567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2978"/>
            <a:ext cx="9065815" cy="5755422"/>
          </a:xfrm>
          <a:prstGeom prst="rect">
            <a:avLst/>
          </a:prstGeom>
          <a:noFill/>
        </p:spPr>
        <p:txBody>
          <a:bodyPr wrap="none" rtlCol="0">
            <a:spAutoFit/>
          </a:bodyPr>
          <a:lstStyle/>
          <a:p>
            <a:r>
              <a:rPr lang="en-US" sz="2000" b="1" dirty="0" smtClean="0">
                <a:solidFill>
                  <a:srgbClr val="0000FF"/>
                </a:solidFill>
              </a:rPr>
              <a:t>Thanks to Georgette for putting up with me for 33 years</a:t>
            </a:r>
          </a:p>
          <a:p>
            <a:r>
              <a:rPr lang="en-US" sz="2000" b="1" dirty="0" smtClean="0">
                <a:solidFill>
                  <a:srgbClr val="0000FF"/>
                </a:solidFill>
              </a:rPr>
              <a:t>Thanks to Hazen, Noor, Emily for lighting up my life</a:t>
            </a:r>
          </a:p>
          <a:p>
            <a:endParaRPr lang="en-US" sz="1000" b="1" dirty="0" smtClean="0">
              <a:solidFill>
                <a:srgbClr val="0000FF"/>
              </a:solidFill>
            </a:endParaRPr>
          </a:p>
          <a:p>
            <a:r>
              <a:rPr lang="en-US" sz="2000" b="1" dirty="0" smtClean="0">
                <a:solidFill>
                  <a:srgbClr val="0000FF"/>
                </a:solidFill>
              </a:rPr>
              <a:t>Thanks to </a:t>
            </a:r>
            <a:r>
              <a:rPr lang="en-US" sz="2000" b="1" dirty="0" err="1" smtClean="0">
                <a:solidFill>
                  <a:srgbClr val="0000FF"/>
                </a:solidFill>
              </a:rPr>
              <a:t>Suru</a:t>
            </a:r>
            <a:r>
              <a:rPr lang="en-US" sz="2000" b="1" dirty="0" smtClean="0">
                <a:solidFill>
                  <a:srgbClr val="0000FF"/>
                </a:solidFill>
              </a:rPr>
              <a:t>, Mark, Hui-</a:t>
            </a:r>
            <a:r>
              <a:rPr lang="en-US" sz="2000" b="1" dirty="0" err="1" smtClean="0">
                <a:solidFill>
                  <a:srgbClr val="0000FF"/>
                </a:solidFill>
              </a:rPr>
              <a:t>ya</a:t>
            </a:r>
            <a:r>
              <a:rPr lang="en-US" sz="2000" b="1" dirty="0" smtClean="0">
                <a:solidFill>
                  <a:srgbClr val="0000FF"/>
                </a:solidFill>
              </a:rPr>
              <a:t> and Geoff for making this day necessary</a:t>
            </a:r>
          </a:p>
          <a:p>
            <a:r>
              <a:rPr lang="en-US" sz="2000" b="1" dirty="0" smtClean="0">
                <a:solidFill>
                  <a:srgbClr val="0000FF"/>
                </a:solidFill>
              </a:rPr>
              <a:t>Thanks to my “go to” guys—Bob </a:t>
            </a:r>
            <a:r>
              <a:rPr lang="en-US" sz="2000" b="1" dirty="0" err="1" smtClean="0">
                <a:solidFill>
                  <a:srgbClr val="0000FF"/>
                </a:solidFill>
              </a:rPr>
              <a:t>Kistler</a:t>
            </a:r>
            <a:r>
              <a:rPr lang="en-US" sz="2000" b="1" dirty="0" smtClean="0">
                <a:solidFill>
                  <a:srgbClr val="0000FF"/>
                </a:solidFill>
              </a:rPr>
              <a:t>, </a:t>
            </a:r>
            <a:r>
              <a:rPr lang="en-US" sz="2000" b="1" dirty="0" err="1" smtClean="0">
                <a:solidFill>
                  <a:srgbClr val="0000FF"/>
                </a:solidFill>
              </a:rPr>
              <a:t>Fanglin</a:t>
            </a:r>
            <a:r>
              <a:rPr lang="en-US" sz="2000" b="1" dirty="0" smtClean="0">
                <a:solidFill>
                  <a:srgbClr val="0000FF"/>
                </a:solidFill>
              </a:rPr>
              <a:t> Yang, Jordan Alpert</a:t>
            </a:r>
          </a:p>
          <a:p>
            <a:r>
              <a:rPr lang="en-US" sz="2000" b="1" dirty="0">
                <a:solidFill>
                  <a:srgbClr val="0000FF"/>
                </a:solidFill>
              </a:rPr>
              <a:t>Thanks to Geoffrey Manikin—working with you on MEG has been awesome</a:t>
            </a:r>
          </a:p>
          <a:p>
            <a:r>
              <a:rPr lang="en-US" sz="2000" b="1" dirty="0">
                <a:solidFill>
                  <a:srgbClr val="0000FF"/>
                </a:solidFill>
              </a:rPr>
              <a:t>Thanks to Tracey, Corey, </a:t>
            </a:r>
            <a:r>
              <a:rPr lang="en-US" sz="2000" b="1" dirty="0" err="1">
                <a:solidFill>
                  <a:srgbClr val="0000FF"/>
                </a:solidFill>
              </a:rPr>
              <a:t>Parth</a:t>
            </a:r>
            <a:r>
              <a:rPr lang="en-US" sz="2000" b="1" dirty="0">
                <a:solidFill>
                  <a:srgbClr val="0000FF"/>
                </a:solidFill>
              </a:rPr>
              <a:t>-great to work with you</a:t>
            </a:r>
          </a:p>
          <a:p>
            <a:r>
              <a:rPr lang="en-US" sz="2000" b="1" dirty="0">
                <a:solidFill>
                  <a:srgbClr val="0000FF"/>
                </a:solidFill>
              </a:rPr>
              <a:t>Thanks to Mary, Tammy, Julie for their help</a:t>
            </a:r>
          </a:p>
          <a:p>
            <a:r>
              <a:rPr lang="en-US" sz="2000" b="1" dirty="0" smtClean="0">
                <a:solidFill>
                  <a:srgbClr val="0000FF"/>
                </a:solidFill>
              </a:rPr>
              <a:t>Thanks to good bosses—Joe </a:t>
            </a:r>
            <a:r>
              <a:rPr lang="en-US" sz="2000" b="1" dirty="0" err="1" smtClean="0">
                <a:solidFill>
                  <a:srgbClr val="0000FF"/>
                </a:solidFill>
              </a:rPr>
              <a:t>Gerrity</a:t>
            </a:r>
            <a:r>
              <a:rPr lang="en-US" sz="2000" b="1" dirty="0" smtClean="0">
                <a:solidFill>
                  <a:srgbClr val="0000FF"/>
                </a:solidFill>
              </a:rPr>
              <a:t>, </a:t>
            </a:r>
            <a:r>
              <a:rPr lang="en-US" sz="2000" b="1" dirty="0" err="1" smtClean="0">
                <a:solidFill>
                  <a:srgbClr val="0000FF"/>
                </a:solidFill>
              </a:rPr>
              <a:t>Kanamitsu</a:t>
            </a:r>
            <a:r>
              <a:rPr lang="en-US" sz="2000" b="1" dirty="0" smtClean="0">
                <a:solidFill>
                  <a:srgbClr val="0000FF"/>
                </a:solidFill>
              </a:rPr>
              <a:t>, Hua-</a:t>
            </a:r>
            <a:r>
              <a:rPr lang="en-US" sz="2000" b="1" dirty="0" err="1" smtClean="0">
                <a:solidFill>
                  <a:srgbClr val="0000FF"/>
                </a:solidFill>
              </a:rPr>
              <a:t>lu</a:t>
            </a:r>
            <a:r>
              <a:rPr lang="en-US" sz="2000" b="1" dirty="0" smtClean="0">
                <a:solidFill>
                  <a:srgbClr val="0000FF"/>
                </a:solidFill>
              </a:rPr>
              <a:t>, Mark, John Ward, Vijay </a:t>
            </a:r>
          </a:p>
          <a:p>
            <a:r>
              <a:rPr lang="en-US" sz="2000" b="1" dirty="0" smtClean="0">
                <a:solidFill>
                  <a:srgbClr val="0000FF"/>
                </a:solidFill>
              </a:rPr>
              <a:t>Thanks to Steve Lord and Eugenia </a:t>
            </a:r>
            <a:r>
              <a:rPr lang="en-US" sz="2000" b="1" dirty="0" err="1" smtClean="0">
                <a:solidFill>
                  <a:srgbClr val="0000FF"/>
                </a:solidFill>
              </a:rPr>
              <a:t>Kalnay</a:t>
            </a:r>
            <a:r>
              <a:rPr lang="en-US" sz="2000" b="1" dirty="0" smtClean="0">
                <a:solidFill>
                  <a:srgbClr val="0000FF"/>
                </a:solidFill>
              </a:rPr>
              <a:t> for their support over the decades</a:t>
            </a:r>
          </a:p>
          <a:p>
            <a:r>
              <a:rPr lang="en-US" sz="2000" b="1" dirty="0" smtClean="0">
                <a:solidFill>
                  <a:srgbClr val="0000FF"/>
                </a:solidFill>
              </a:rPr>
              <a:t>Thanks to Bill </a:t>
            </a:r>
            <a:r>
              <a:rPr lang="en-US" sz="2000" b="1" dirty="0" err="1" smtClean="0">
                <a:solidFill>
                  <a:srgbClr val="0000FF"/>
                </a:solidFill>
              </a:rPr>
              <a:t>Lapenta</a:t>
            </a:r>
            <a:r>
              <a:rPr lang="en-US" sz="2000" b="1" dirty="0" smtClean="0">
                <a:solidFill>
                  <a:srgbClr val="0000FF"/>
                </a:solidFill>
              </a:rPr>
              <a:t> for letting me see the amazing work the rest of EMC does</a:t>
            </a:r>
          </a:p>
          <a:p>
            <a:r>
              <a:rPr lang="en-US" sz="2000" b="1" dirty="0">
                <a:solidFill>
                  <a:srgbClr val="0000FF"/>
                </a:solidFill>
              </a:rPr>
              <a:t>	</a:t>
            </a:r>
            <a:r>
              <a:rPr lang="en-US" sz="2000" b="1" dirty="0" smtClean="0">
                <a:solidFill>
                  <a:srgbClr val="0000FF"/>
                </a:solidFill>
              </a:rPr>
              <a:t>and for starting the process that led to MEG, welcome changes</a:t>
            </a:r>
          </a:p>
          <a:p>
            <a:r>
              <a:rPr lang="en-US" sz="2000" b="1" dirty="0" smtClean="0">
                <a:solidFill>
                  <a:srgbClr val="0000FF"/>
                </a:solidFill>
              </a:rPr>
              <a:t>Thanks to Michiko and Jim for a long friendship</a:t>
            </a:r>
          </a:p>
          <a:p>
            <a:r>
              <a:rPr lang="en-US" sz="2000" b="1" dirty="0" smtClean="0">
                <a:solidFill>
                  <a:srgbClr val="0000FF"/>
                </a:solidFill>
              </a:rPr>
              <a:t>Thanks to Mark Klein, Mike </a:t>
            </a:r>
            <a:r>
              <a:rPr lang="en-US" sz="2000" b="1" dirty="0" err="1" smtClean="0">
                <a:solidFill>
                  <a:srgbClr val="0000FF"/>
                </a:solidFill>
              </a:rPr>
              <a:t>Bodner</a:t>
            </a:r>
            <a:r>
              <a:rPr lang="en-US" sz="2000" b="1" dirty="0" smtClean="0">
                <a:solidFill>
                  <a:srgbClr val="0000FF"/>
                </a:solidFill>
              </a:rPr>
              <a:t>, Andy Edman, Jeff Craven, Jack </a:t>
            </a:r>
            <a:r>
              <a:rPr lang="en-US" sz="2000" b="1" dirty="0" err="1" smtClean="0">
                <a:solidFill>
                  <a:srgbClr val="0000FF"/>
                </a:solidFill>
              </a:rPr>
              <a:t>Settelmaier</a:t>
            </a:r>
            <a:r>
              <a:rPr lang="en-US" sz="2000" b="1" dirty="0" smtClean="0">
                <a:solidFill>
                  <a:srgbClr val="0000FF"/>
                </a:solidFill>
              </a:rPr>
              <a:t> </a:t>
            </a:r>
          </a:p>
          <a:p>
            <a:r>
              <a:rPr lang="en-US" sz="2000" b="1" dirty="0">
                <a:solidFill>
                  <a:srgbClr val="0000FF"/>
                </a:solidFill>
              </a:rPr>
              <a:t>	</a:t>
            </a:r>
            <a:r>
              <a:rPr lang="en-US" sz="2000" b="1" dirty="0" smtClean="0">
                <a:solidFill>
                  <a:srgbClr val="0000FF"/>
                </a:solidFill>
              </a:rPr>
              <a:t>and many others for their help</a:t>
            </a:r>
          </a:p>
          <a:p>
            <a:r>
              <a:rPr lang="en-US" sz="2000" b="1" dirty="0" smtClean="0">
                <a:solidFill>
                  <a:srgbClr val="0000FF"/>
                </a:solidFill>
              </a:rPr>
              <a:t>Thanks to Roy </a:t>
            </a:r>
            <a:r>
              <a:rPr lang="en-US" sz="2000" b="1" dirty="0" err="1" smtClean="0">
                <a:solidFill>
                  <a:srgbClr val="0000FF"/>
                </a:solidFill>
              </a:rPr>
              <a:t>Jenne</a:t>
            </a:r>
            <a:r>
              <a:rPr lang="en-US" sz="2000" b="1" dirty="0" smtClean="0">
                <a:solidFill>
                  <a:srgbClr val="0000FF"/>
                </a:solidFill>
              </a:rPr>
              <a:t>, Roger Newson, Tony Hollingsworth, Sergey </a:t>
            </a:r>
            <a:r>
              <a:rPr lang="en-US" sz="2000" b="1" dirty="0" err="1" smtClean="0">
                <a:solidFill>
                  <a:srgbClr val="0000FF"/>
                </a:solidFill>
              </a:rPr>
              <a:t>Gulev</a:t>
            </a:r>
            <a:r>
              <a:rPr lang="en-US" sz="2000" b="1" dirty="0" smtClean="0">
                <a:solidFill>
                  <a:srgbClr val="0000FF"/>
                </a:solidFill>
              </a:rPr>
              <a:t>, Peter Taylor</a:t>
            </a:r>
          </a:p>
          <a:p>
            <a:r>
              <a:rPr lang="en-US" sz="2000" b="1" dirty="0" smtClean="0">
                <a:solidFill>
                  <a:srgbClr val="0000FF"/>
                </a:solidFill>
              </a:rPr>
              <a:t>	and many, many others</a:t>
            </a:r>
          </a:p>
          <a:p>
            <a:r>
              <a:rPr lang="en-US" sz="2000" b="1" dirty="0" smtClean="0">
                <a:solidFill>
                  <a:srgbClr val="0000FF"/>
                </a:solidFill>
              </a:rPr>
              <a:t>Thanks to the rest of you—the list’s too long and I’m having a senior moment….</a:t>
            </a:r>
          </a:p>
          <a:p>
            <a:endParaRPr lang="en-US" dirty="0"/>
          </a:p>
        </p:txBody>
      </p:sp>
    </p:spTree>
    <p:extLst>
      <p:ext uri="{BB962C8B-B14F-4D97-AF65-F5344CB8AC3E}">
        <p14:creationId xmlns:p14="http://schemas.microsoft.com/office/powerpoint/2010/main" val="361430273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9136"/>
            <a:ext cx="8458200" cy="5940088"/>
          </a:xfrm>
          <a:prstGeom prst="rect">
            <a:avLst/>
          </a:prstGeom>
        </p:spPr>
        <p:txBody>
          <a:bodyPr wrap="square">
            <a:spAutoFit/>
          </a:bodyPr>
          <a:lstStyle/>
          <a:p>
            <a:r>
              <a:rPr lang="en-US" sz="4000" b="1" i="1" dirty="0">
                <a:solidFill>
                  <a:srgbClr val="0000FF"/>
                </a:solidFill>
              </a:rPr>
              <a:t>I seem to have been only like a boy playing on the sea-shore and diverting myself in now and then finding a smoother pebble or a prettier shell than ordinary, whilst the great ocean of truth lay all undiscovered before me</a:t>
            </a:r>
            <a:r>
              <a:rPr lang="en-US" sz="4000" b="1" i="1" dirty="0" smtClean="0">
                <a:solidFill>
                  <a:srgbClr val="0000FF"/>
                </a:solidFill>
              </a:rPr>
              <a:t>.--Isaac Newton</a:t>
            </a:r>
          </a:p>
          <a:p>
            <a:endParaRPr lang="en-US" sz="2000" b="1" i="1" dirty="0">
              <a:solidFill>
                <a:srgbClr val="0000FF"/>
              </a:solidFill>
            </a:endParaRPr>
          </a:p>
          <a:p>
            <a:r>
              <a:rPr lang="en-US" sz="4000" b="1" i="1" dirty="0" smtClean="0">
                <a:solidFill>
                  <a:srgbClr val="0000FF"/>
                </a:solidFill>
              </a:rPr>
              <a:t>Whatever you do in life, you pay a tax on—Georgette White</a:t>
            </a:r>
            <a:endParaRPr lang="en-US" sz="4000" b="1" i="1" dirty="0">
              <a:solidFill>
                <a:srgbClr val="0000FF"/>
              </a:solidFill>
            </a:endParaRPr>
          </a:p>
        </p:txBody>
      </p:sp>
    </p:spTree>
    <p:extLst>
      <p:ext uri="{BB962C8B-B14F-4D97-AF65-F5344CB8AC3E}">
        <p14:creationId xmlns:p14="http://schemas.microsoft.com/office/powerpoint/2010/main" val="346423666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 y="0"/>
            <a:ext cx="9141792" cy="6858000"/>
          </a:xfrm>
          <a:prstGeom prst="rect">
            <a:avLst/>
          </a:prstGeom>
        </p:spPr>
      </p:pic>
      <p:sp>
        <p:nvSpPr>
          <p:cNvPr id="4" name="TextBox 3"/>
          <p:cNvSpPr txBox="1"/>
          <p:nvPr/>
        </p:nvSpPr>
        <p:spPr>
          <a:xfrm>
            <a:off x="2684599" y="2785408"/>
            <a:ext cx="4325801" cy="1938992"/>
          </a:xfrm>
          <a:prstGeom prst="rect">
            <a:avLst/>
          </a:prstGeom>
          <a:noFill/>
        </p:spPr>
        <p:txBody>
          <a:bodyPr wrap="none" rtlCol="0">
            <a:spAutoFit/>
          </a:bodyPr>
          <a:lstStyle/>
          <a:p>
            <a:pPr algn="ctr"/>
            <a:r>
              <a:rPr lang="en-US" sz="6000" dirty="0" smtClean="0">
                <a:solidFill>
                  <a:srgbClr val="FFFF00"/>
                </a:solidFill>
              </a:rPr>
              <a:t>It’s been fun!</a:t>
            </a:r>
          </a:p>
          <a:p>
            <a:pPr algn="ctr"/>
            <a:r>
              <a:rPr lang="en-US" sz="6000" dirty="0" smtClean="0">
                <a:solidFill>
                  <a:srgbClr val="FFFF00"/>
                </a:solidFill>
              </a:rPr>
              <a:t>Thanks!</a:t>
            </a:r>
            <a:endParaRPr lang="en-US" sz="6000" dirty="0">
              <a:solidFill>
                <a:srgbClr val="FFFF00"/>
              </a:solidFill>
            </a:endParaRPr>
          </a:p>
        </p:txBody>
      </p:sp>
      <p:sp>
        <p:nvSpPr>
          <p:cNvPr id="5" name="TextBox 4"/>
          <p:cNvSpPr txBox="1"/>
          <p:nvPr/>
        </p:nvSpPr>
        <p:spPr>
          <a:xfrm>
            <a:off x="5105400" y="6019800"/>
            <a:ext cx="4027064" cy="707886"/>
          </a:xfrm>
          <a:prstGeom prst="rect">
            <a:avLst/>
          </a:prstGeom>
          <a:noFill/>
        </p:spPr>
        <p:txBody>
          <a:bodyPr wrap="none" rtlCol="0">
            <a:spAutoFit/>
          </a:bodyPr>
          <a:lstStyle/>
          <a:p>
            <a:r>
              <a:rPr lang="en-US" sz="4000" dirty="0" smtClean="0"/>
              <a:t>Ocean City sunrise</a:t>
            </a:r>
            <a:endParaRPr lang="en-US" sz="4000" dirty="0"/>
          </a:p>
        </p:txBody>
      </p:sp>
    </p:spTree>
    <p:extLst>
      <p:ext uri="{BB962C8B-B14F-4D97-AF65-F5344CB8AC3E}">
        <p14:creationId xmlns:p14="http://schemas.microsoft.com/office/powerpoint/2010/main" val="28479663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905000"/>
            <a:ext cx="3691332" cy="1015663"/>
          </a:xfrm>
          <a:prstGeom prst="rect">
            <a:avLst/>
          </a:prstGeom>
          <a:noFill/>
        </p:spPr>
        <p:txBody>
          <a:bodyPr wrap="none" rtlCol="0">
            <a:spAutoFit/>
          </a:bodyPr>
          <a:lstStyle/>
          <a:p>
            <a:r>
              <a:rPr lang="en-US" sz="6000" dirty="0" smtClean="0"/>
              <a:t>Extra slides</a:t>
            </a:r>
            <a:endParaRPr lang="en-US" sz="6000" dirty="0"/>
          </a:p>
        </p:txBody>
      </p:sp>
    </p:spTree>
    <p:extLst>
      <p:ext uri="{BB962C8B-B14F-4D97-AF65-F5344CB8AC3E}">
        <p14:creationId xmlns:p14="http://schemas.microsoft.com/office/powerpoint/2010/main" val="1250875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68"/>
            <a:ext cx="9144000" cy="6841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338952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915400" cy="7078861"/>
          </a:xfrm>
          <a:prstGeom prst="rect">
            <a:avLst/>
          </a:prstGeom>
          <a:noFill/>
        </p:spPr>
        <p:txBody>
          <a:bodyPr wrap="square" rtlCol="0">
            <a:spAutoFit/>
          </a:bodyPr>
          <a:lstStyle/>
          <a:p>
            <a:r>
              <a:rPr lang="en-US" sz="2800" b="1" dirty="0" smtClean="0"/>
              <a:t>An earlier, perhaps greater revolution…</a:t>
            </a:r>
          </a:p>
          <a:p>
            <a:endParaRPr lang="en-US" sz="1000" dirty="0" smtClean="0"/>
          </a:p>
          <a:p>
            <a:pPr algn="ctr"/>
            <a:r>
              <a:rPr lang="en-US" sz="3200" b="1" i="1" dirty="0" smtClean="0">
                <a:solidFill>
                  <a:srgbClr val="0000FF"/>
                </a:solidFill>
              </a:rPr>
              <a:t>The Weather Experiment:  The Pioneers Who Sought to See the Future </a:t>
            </a:r>
          </a:p>
          <a:p>
            <a:pPr algn="ctr"/>
            <a:r>
              <a:rPr lang="en-US" sz="3200" b="1" dirty="0" smtClean="0">
                <a:solidFill>
                  <a:srgbClr val="0000FF"/>
                </a:solidFill>
              </a:rPr>
              <a:t>by Peter Moore</a:t>
            </a:r>
          </a:p>
          <a:p>
            <a:pPr algn="ctr"/>
            <a:endParaRPr lang="en-US" sz="3200" b="1" dirty="0" smtClean="0">
              <a:solidFill>
                <a:srgbClr val="0000FF"/>
              </a:solidFill>
            </a:endParaRPr>
          </a:p>
          <a:p>
            <a:r>
              <a:rPr lang="en-US" sz="3200" b="1" dirty="0" smtClean="0">
                <a:solidFill>
                  <a:srgbClr val="0000FF"/>
                </a:solidFill>
              </a:rPr>
              <a:t>Middle of the 19</a:t>
            </a:r>
            <a:r>
              <a:rPr lang="en-US" sz="3200" b="1" baseline="30000" dirty="0" smtClean="0">
                <a:solidFill>
                  <a:srgbClr val="0000FF"/>
                </a:solidFill>
              </a:rPr>
              <a:t>th</a:t>
            </a:r>
            <a:r>
              <a:rPr lang="en-US" sz="3200" b="1" dirty="0" smtClean="0">
                <a:solidFill>
                  <a:srgbClr val="0000FF"/>
                </a:solidFill>
              </a:rPr>
              <a:t> century</a:t>
            </a:r>
          </a:p>
          <a:p>
            <a:endParaRPr lang="en-US" sz="1400" b="1" dirty="0">
              <a:solidFill>
                <a:srgbClr val="0000FF"/>
              </a:solidFill>
            </a:endParaRPr>
          </a:p>
          <a:p>
            <a:r>
              <a:rPr lang="en-US" sz="3200" b="1" dirty="0" smtClean="0">
                <a:solidFill>
                  <a:srgbClr val="0000FF"/>
                </a:solidFill>
              </a:rPr>
              <a:t>Two conflicting theories of weather: </a:t>
            </a:r>
          </a:p>
          <a:p>
            <a:pPr marL="342900" indent="-342900">
              <a:buAutoNum type="alphaLcParenR"/>
            </a:pPr>
            <a:r>
              <a:rPr lang="en-US" sz="3200" b="1" dirty="0" smtClean="0">
                <a:solidFill>
                  <a:srgbClr val="0000FF"/>
                </a:solidFill>
              </a:rPr>
              <a:t> Rotating gyres of wind</a:t>
            </a:r>
          </a:p>
          <a:p>
            <a:r>
              <a:rPr lang="en-US" sz="3200" b="1" dirty="0" smtClean="0">
                <a:solidFill>
                  <a:srgbClr val="0000FF"/>
                </a:solidFill>
              </a:rPr>
              <a:t>b) Rising columns of air </a:t>
            </a:r>
          </a:p>
          <a:p>
            <a:endParaRPr lang="en-US" sz="1400" b="1" dirty="0">
              <a:solidFill>
                <a:srgbClr val="0000FF"/>
              </a:solidFill>
            </a:endParaRPr>
          </a:p>
          <a:p>
            <a:r>
              <a:rPr lang="en-US" sz="3200" b="1" dirty="0" smtClean="0">
                <a:solidFill>
                  <a:srgbClr val="0000FF"/>
                </a:solidFill>
              </a:rPr>
              <a:t>First soundings of atmosphere by manned balloons</a:t>
            </a:r>
          </a:p>
          <a:p>
            <a:endParaRPr lang="en-US" dirty="0" smtClean="0"/>
          </a:p>
          <a:p>
            <a:r>
              <a:rPr lang="en-US" sz="3200" b="1" dirty="0" smtClean="0">
                <a:solidFill>
                  <a:srgbClr val="0000FF"/>
                </a:solidFill>
              </a:rPr>
              <a:t>Telegraph invented-led to daily </a:t>
            </a:r>
            <a:r>
              <a:rPr lang="en-US" sz="3200" b="1" dirty="0">
                <a:solidFill>
                  <a:srgbClr val="0000FF"/>
                </a:solidFill>
              </a:rPr>
              <a:t>weather </a:t>
            </a:r>
            <a:r>
              <a:rPr lang="en-US" sz="3200" b="1" dirty="0" smtClean="0">
                <a:solidFill>
                  <a:srgbClr val="0000FF"/>
                </a:solidFill>
              </a:rPr>
              <a:t>analyses</a:t>
            </a:r>
          </a:p>
          <a:p>
            <a:r>
              <a:rPr lang="en-US" sz="3200" b="1" dirty="0" smtClean="0">
                <a:solidFill>
                  <a:srgbClr val="0000FF"/>
                </a:solidFill>
              </a:rPr>
              <a:t>--Joseph Henry Smithsonian 1858</a:t>
            </a:r>
            <a:endParaRPr lang="en-US" dirty="0"/>
          </a:p>
          <a:p>
            <a:endParaRPr lang="en-US" dirty="0"/>
          </a:p>
        </p:txBody>
      </p:sp>
    </p:spTree>
    <p:extLst>
      <p:ext uri="{BB962C8B-B14F-4D97-AF65-F5344CB8AC3E}">
        <p14:creationId xmlns:p14="http://schemas.microsoft.com/office/powerpoint/2010/main" val="78937784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8915400" cy="6986528"/>
          </a:xfrm>
          <a:prstGeom prst="rect">
            <a:avLst/>
          </a:prstGeom>
        </p:spPr>
        <p:txBody>
          <a:bodyPr wrap="square">
            <a:spAutoFit/>
          </a:bodyPr>
          <a:lstStyle/>
          <a:p>
            <a:r>
              <a:rPr lang="en-US" sz="2800" b="1" dirty="0">
                <a:solidFill>
                  <a:srgbClr val="0000FF"/>
                </a:solidFill>
              </a:rPr>
              <a:t>Robert Fitzroy—took Charles Darwin to </a:t>
            </a:r>
            <a:r>
              <a:rPr lang="en-US" sz="2800" b="1" dirty="0" smtClean="0">
                <a:solidFill>
                  <a:srgbClr val="0000FF"/>
                </a:solidFill>
              </a:rPr>
              <a:t>Galapagos which</a:t>
            </a:r>
          </a:p>
          <a:p>
            <a:r>
              <a:rPr lang="en-US" sz="2800" b="1" dirty="0" smtClean="0">
                <a:solidFill>
                  <a:srgbClr val="0000FF"/>
                </a:solidFill>
              </a:rPr>
              <a:t>he came to regret</a:t>
            </a:r>
            <a:endParaRPr lang="en-US" sz="2800" b="1" dirty="0">
              <a:solidFill>
                <a:srgbClr val="0000FF"/>
              </a:solidFill>
            </a:endParaRPr>
          </a:p>
          <a:p>
            <a:endParaRPr lang="en-US" sz="1400" b="1" dirty="0" smtClean="0">
              <a:solidFill>
                <a:srgbClr val="0000FF"/>
              </a:solidFill>
            </a:endParaRPr>
          </a:p>
          <a:p>
            <a:r>
              <a:rPr lang="en-US" sz="2800" b="1" dirty="0">
                <a:solidFill>
                  <a:srgbClr val="0000FF"/>
                </a:solidFill>
              </a:rPr>
              <a:t>After the wreck of the Royal Charter in a terrible storm in 1859, he wrote : </a:t>
            </a:r>
            <a:r>
              <a:rPr lang="en-US" sz="2800" b="1" i="1" dirty="0">
                <a:solidFill>
                  <a:srgbClr val="0000FF"/>
                </a:solidFill>
              </a:rPr>
              <a:t>“Man cannot still the raging of the wind, but he can predict it. He cannot appease the storm, but he can escape its violence, and </a:t>
            </a:r>
            <a:r>
              <a:rPr lang="en-US" sz="2800" b="1" i="1" dirty="0" smtClean="0">
                <a:solidFill>
                  <a:srgbClr val="0000FF"/>
                </a:solidFill>
              </a:rPr>
              <a:t>… the </a:t>
            </a:r>
            <a:r>
              <a:rPr lang="en-US" sz="2800" b="1" i="1" dirty="0">
                <a:solidFill>
                  <a:srgbClr val="0000FF"/>
                </a:solidFill>
              </a:rPr>
              <a:t>effects of these awful visitations might be wonderfully mitigated</a:t>
            </a:r>
            <a:r>
              <a:rPr lang="en-US" sz="2800" b="1" i="1" dirty="0" smtClean="0">
                <a:solidFill>
                  <a:srgbClr val="0000FF"/>
                </a:solidFill>
              </a:rPr>
              <a:t>.”</a:t>
            </a:r>
          </a:p>
          <a:p>
            <a:endParaRPr lang="en-US" sz="1400" b="1" i="1" dirty="0">
              <a:solidFill>
                <a:srgbClr val="0000FF"/>
              </a:solidFill>
            </a:endParaRPr>
          </a:p>
          <a:p>
            <a:r>
              <a:rPr lang="en-US" sz="2800" b="1" i="1" dirty="0" smtClean="0">
                <a:solidFill>
                  <a:srgbClr val="0000FF"/>
                </a:solidFill>
              </a:rPr>
              <a:t>Times </a:t>
            </a:r>
            <a:r>
              <a:rPr lang="en-US" sz="2800" b="1" dirty="0" smtClean="0">
                <a:solidFill>
                  <a:srgbClr val="0000FF"/>
                </a:solidFill>
              </a:rPr>
              <a:t>of London called this unscientific.</a:t>
            </a:r>
          </a:p>
          <a:p>
            <a:endParaRPr lang="en-US" sz="1400" b="1" dirty="0">
              <a:solidFill>
                <a:srgbClr val="0000FF"/>
              </a:solidFill>
            </a:endParaRPr>
          </a:p>
          <a:p>
            <a:r>
              <a:rPr lang="en-US" sz="2800" b="1" dirty="0" smtClean="0">
                <a:solidFill>
                  <a:srgbClr val="0000FF"/>
                </a:solidFill>
              </a:rPr>
              <a:t>Office funded </a:t>
            </a:r>
            <a:r>
              <a:rPr lang="en-US" sz="2800" b="1" dirty="0">
                <a:solidFill>
                  <a:srgbClr val="0000FF"/>
                </a:solidFill>
              </a:rPr>
              <a:t>to produce monthly climatology of </a:t>
            </a:r>
            <a:r>
              <a:rPr lang="en-US" sz="2800" b="1" dirty="0" smtClean="0">
                <a:solidFill>
                  <a:srgbClr val="0000FF"/>
                </a:solidFill>
              </a:rPr>
              <a:t>oceanic winds from ship reports.  Four people produced </a:t>
            </a:r>
            <a:r>
              <a:rPr lang="en-US" sz="2800" b="1" dirty="0">
                <a:solidFill>
                  <a:srgbClr val="0000FF"/>
                </a:solidFill>
              </a:rPr>
              <a:t>storm warnings and short range </a:t>
            </a:r>
            <a:r>
              <a:rPr lang="en-US" sz="2800" b="1" dirty="0" smtClean="0">
                <a:solidFill>
                  <a:srgbClr val="0000FF"/>
                </a:solidFill>
              </a:rPr>
              <a:t>forecasts based on daily weather analysis from telegraph reports six days a week. </a:t>
            </a:r>
          </a:p>
          <a:p>
            <a:endParaRPr lang="en-US" sz="2800" b="1" dirty="0">
              <a:solidFill>
                <a:srgbClr val="0000FF"/>
              </a:solidFill>
            </a:endParaRPr>
          </a:p>
          <a:p>
            <a:r>
              <a:rPr lang="en-US" sz="2800" b="1" dirty="0" smtClean="0">
                <a:solidFill>
                  <a:srgbClr val="0000FF"/>
                </a:solidFill>
              </a:rPr>
              <a:t>Fitzroy’s system not </a:t>
            </a:r>
            <a:r>
              <a:rPr lang="en-US" sz="2800" b="1" dirty="0">
                <a:solidFill>
                  <a:srgbClr val="0000FF"/>
                </a:solidFill>
              </a:rPr>
              <a:t>at all clear</a:t>
            </a:r>
            <a:r>
              <a:rPr lang="en-US" sz="2800" b="1" dirty="0" smtClean="0">
                <a:solidFill>
                  <a:srgbClr val="0000FF"/>
                </a:solidFill>
              </a:rPr>
              <a:t>.</a:t>
            </a:r>
            <a:endParaRPr lang="en-US" sz="1400" b="1" dirty="0">
              <a:solidFill>
                <a:srgbClr val="0000FF"/>
              </a:solidFill>
            </a:endParaRPr>
          </a:p>
        </p:txBody>
      </p:sp>
    </p:spTree>
    <p:extLst>
      <p:ext uri="{BB962C8B-B14F-4D97-AF65-F5344CB8AC3E}">
        <p14:creationId xmlns:p14="http://schemas.microsoft.com/office/powerpoint/2010/main" val="87583039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5" y="0"/>
            <a:ext cx="456003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01" r="2754"/>
          <a:stretch/>
        </p:blipFill>
        <p:spPr bwMode="auto">
          <a:xfrm rot="60000">
            <a:off x="4243267" y="1559895"/>
            <a:ext cx="4873694" cy="286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07090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58915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shrhr_zonal_jan03_ct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441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Line 3"/>
          <p:cNvSpPr>
            <a:spLocks noChangeShapeType="1"/>
          </p:cNvSpPr>
          <p:nvPr/>
        </p:nvSpPr>
        <p:spPr bwMode="auto">
          <a:xfrm flipV="1">
            <a:off x="6324600" y="4191000"/>
            <a:ext cx="0" cy="1524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26628" name="Text Box 4"/>
          <p:cNvSpPr txBox="1">
            <a:spLocks noChangeArrowheads="1"/>
          </p:cNvSpPr>
          <p:nvPr/>
        </p:nvSpPr>
        <p:spPr bwMode="auto">
          <a:xfrm>
            <a:off x="1143000" y="1905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a:latin typeface="Times New Roman" pitchFamily="18" charset="0"/>
              </a:rPr>
              <a:t>Ops GFS</a:t>
            </a:r>
          </a:p>
        </p:txBody>
      </p:sp>
      <p:pic>
        <p:nvPicPr>
          <p:cNvPr id="26629" name="Picture 5" descr="zshrhr_zonal_jan03_st39cc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4191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5638800" y="19050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000" b="1">
                <a:latin typeface="Times New Roman" pitchFamily="18" charset="0"/>
              </a:rPr>
              <a:t>New shallow convection scheme</a:t>
            </a:r>
          </a:p>
        </p:txBody>
      </p:sp>
      <p:sp>
        <p:nvSpPr>
          <p:cNvPr id="26631" name="Text Box 7"/>
          <p:cNvSpPr txBox="1">
            <a:spLocks noChangeArrowheads="1"/>
          </p:cNvSpPr>
          <p:nvPr/>
        </p:nvSpPr>
        <p:spPr bwMode="auto">
          <a:xfrm>
            <a:off x="2743200" y="355600"/>
            <a:ext cx="3965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3333FF"/>
                </a:solidFill>
              </a:rPr>
              <a:t>Heating by Shallow Convection</a:t>
            </a:r>
          </a:p>
        </p:txBody>
      </p:sp>
      <p:sp>
        <p:nvSpPr>
          <p:cNvPr id="26632" name="Text Box 8"/>
          <p:cNvSpPr txBox="1">
            <a:spLocks noChangeArrowheads="1"/>
          </p:cNvSpPr>
          <p:nvPr/>
        </p:nvSpPr>
        <p:spPr bwMode="auto">
          <a:xfrm>
            <a:off x="6461125" y="6361113"/>
            <a:ext cx="215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Han and Pan, 2010</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sldNum" idx="12"/>
          </p:nvPr>
        </p:nvSpPr>
        <p:spPr>
          <a:xfrm>
            <a:off x="6942499" y="6492875"/>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115</a:t>
            </a:fld>
            <a:endParaRPr lang="en-US" sz="1200" b="0" i="0" u="none" strike="noStrike" cap="none">
              <a:solidFill>
                <a:srgbClr val="888888"/>
              </a:solidFill>
              <a:latin typeface="Arial"/>
              <a:ea typeface="Arial"/>
              <a:cs typeface="Arial"/>
              <a:sym typeface="Arial"/>
            </a:endParaRPr>
          </a:p>
        </p:txBody>
      </p:sp>
      <p:pic>
        <p:nvPicPr>
          <p:cNvPr id="474" name="Shape 474"/>
          <p:cNvPicPr preferRelativeResize="0"/>
          <p:nvPr/>
        </p:nvPicPr>
        <p:blipFill rotWithShape="1">
          <a:blip r:embed="rId3">
            <a:alphaModFix/>
          </a:blip>
          <a:srcRect/>
          <a:stretch/>
        </p:blipFill>
        <p:spPr>
          <a:xfrm>
            <a:off x="663533" y="1258587"/>
            <a:ext cx="8195044" cy="5332334"/>
          </a:xfrm>
          <a:prstGeom prst="rect">
            <a:avLst/>
          </a:prstGeom>
          <a:noFill/>
          <a:ln>
            <a:noFill/>
          </a:ln>
        </p:spPr>
      </p:pic>
      <p:sp>
        <p:nvSpPr>
          <p:cNvPr id="475" name="Shape 475"/>
          <p:cNvSpPr txBox="1"/>
          <p:nvPr/>
        </p:nvSpPr>
        <p:spPr>
          <a:xfrm>
            <a:off x="1127851" y="115588"/>
            <a:ext cx="6881446"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2400" b="1" i="0" u="none" strike="noStrike" cap="none">
                <a:solidFill>
                  <a:schemeClr val="dk2"/>
                </a:solidFill>
                <a:latin typeface="Arial"/>
                <a:ea typeface="Arial"/>
                <a:cs typeface="Arial"/>
                <a:sym typeface="Arial"/>
              </a:rPr>
              <a:t>Significant improvement of biases for near surface variables</a:t>
            </a:r>
          </a:p>
        </p:txBody>
      </p:sp>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8527" b="11832"/>
          <a:stretch>
            <a:fillRect/>
          </a:stretch>
        </p:blipFill>
        <p:spPr bwMode="auto">
          <a:xfrm>
            <a:off x="0" y="0"/>
            <a:ext cx="4513263" cy="34290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12000" r="3999" b="50000"/>
          <a:stretch>
            <a:fillRect/>
          </a:stretch>
        </p:blipFill>
        <p:spPr bwMode="auto">
          <a:xfrm>
            <a:off x="4572000" y="3429000"/>
            <a:ext cx="4572000" cy="3429000"/>
          </a:xfrm>
          <a:prstGeom prst="rect">
            <a:avLst/>
          </a:prstGeom>
          <a:noFill/>
          <a:ln w="9525">
            <a:noFill/>
            <a:miter lim="800000"/>
            <a:headEnd/>
            <a:tailEnd/>
          </a:ln>
        </p:spPr>
      </p:pic>
      <p:pic>
        <p:nvPicPr>
          <p:cNvPr id="2052" name="Picture 5" descr="http://www.emc.ncep.noaa.gov/gmb/noor/djf0607/zmZ5der.gif"/>
          <p:cNvPicPr>
            <a:picLocks noChangeAspect="1" noChangeArrowheads="1"/>
          </p:cNvPicPr>
          <p:nvPr/>
        </p:nvPicPr>
        <p:blipFill>
          <a:blip r:embed="rId4" cstate="print"/>
          <a:srcRect l="11945" r="4056" b="50000"/>
          <a:stretch>
            <a:fillRect/>
          </a:stretch>
        </p:blipFill>
        <p:spPr bwMode="auto">
          <a:xfrm>
            <a:off x="0" y="3429000"/>
            <a:ext cx="4572000" cy="3429000"/>
          </a:xfrm>
          <a:prstGeom prst="rect">
            <a:avLst/>
          </a:prstGeom>
          <a:noFill/>
          <a:ln w="9525">
            <a:noFill/>
            <a:miter lim="800000"/>
            <a:headEnd/>
            <a:tailEnd/>
          </a:ln>
        </p:spPr>
      </p:pic>
      <p:pic>
        <p:nvPicPr>
          <p:cNvPr id="2053" name="Picture 7" descr="http://www.emc.ncep.noaa.gov/gmb/noor/djf9900/zmZ5der.gif"/>
          <p:cNvPicPr>
            <a:picLocks noChangeAspect="1" noChangeArrowheads="1"/>
          </p:cNvPicPr>
          <p:nvPr/>
        </p:nvPicPr>
        <p:blipFill>
          <a:blip r:embed="rId5" cstate="print"/>
          <a:srcRect l="11295" r="3999" b="50545"/>
          <a:stretch>
            <a:fillRect/>
          </a:stretch>
        </p:blipFill>
        <p:spPr bwMode="auto">
          <a:xfrm>
            <a:off x="4495800" y="0"/>
            <a:ext cx="4648200" cy="3429000"/>
          </a:xfrm>
          <a:prstGeom prst="rect">
            <a:avLst/>
          </a:prstGeom>
          <a:noFill/>
          <a:ln w="9525">
            <a:noFill/>
            <a:miter lim="800000"/>
            <a:headEnd/>
            <a:tailEnd/>
          </a:ln>
        </p:spPr>
      </p:pic>
      <p:sp>
        <p:nvSpPr>
          <p:cNvPr id="2054" name="TextBox 5"/>
          <p:cNvSpPr txBox="1">
            <a:spLocks noChangeArrowheads="1"/>
          </p:cNvSpPr>
          <p:nvPr/>
        </p:nvSpPr>
        <p:spPr bwMode="auto">
          <a:xfrm>
            <a:off x="1295400" y="2438400"/>
            <a:ext cx="2819400" cy="369888"/>
          </a:xfrm>
          <a:prstGeom prst="rect">
            <a:avLst/>
          </a:prstGeom>
          <a:noFill/>
          <a:ln w="9525">
            <a:noFill/>
            <a:miter lim="800000"/>
            <a:headEnd/>
            <a:tailEnd/>
          </a:ln>
        </p:spPr>
        <p:txBody>
          <a:bodyPr>
            <a:spAutoFit/>
          </a:bodyPr>
          <a:lstStyle/>
          <a:p>
            <a:r>
              <a:rPr lang="en-US" b="1">
                <a:solidFill>
                  <a:srgbClr val="FF0000"/>
                </a:solidFill>
                <a:latin typeface="Calibri" pitchFamily="34" charset="0"/>
              </a:rPr>
              <a:t>Contour interval 15m</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3505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spTree>
    <p:extLst>
      <p:ext uri="{BB962C8B-B14F-4D97-AF65-F5344CB8AC3E}">
        <p14:creationId xmlns:p14="http://schemas.microsoft.com/office/powerpoint/2010/main" val="29813957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3810000" cy="3429000"/>
          </a:xfrm>
          <a:prstGeom prst="rect">
            <a:avLst/>
          </a:prstGeom>
          <a:noFill/>
          <a:ln w="9525">
            <a:noFill/>
            <a:miter lim="800000"/>
            <a:headEnd/>
            <a:tailEnd/>
          </a:ln>
        </p:spPr>
      </p:pic>
      <p:pic>
        <p:nvPicPr>
          <p:cNvPr id="5123" name="Picture 4" descr="http://www.emc.ncep.noaa.gov/gmb/noor/djf0607/z5005dern.gif"/>
          <p:cNvPicPr>
            <a:picLocks noChangeAspect="1" noChangeArrowheads="1"/>
          </p:cNvPicPr>
          <p:nvPr/>
        </p:nvPicPr>
        <p:blipFill>
          <a:blip r:embed="rId3" cstate="print"/>
          <a:srcRect l="25333" t="2000" b="56000"/>
          <a:stretch>
            <a:fillRect/>
          </a:stretch>
        </p:blipFill>
        <p:spPr bwMode="auto">
          <a:xfrm>
            <a:off x="0" y="3429000"/>
            <a:ext cx="5638800" cy="3429000"/>
          </a:xfrm>
          <a:prstGeom prst="rect">
            <a:avLst/>
          </a:prstGeom>
          <a:noFill/>
          <a:ln w="9525">
            <a:noFill/>
            <a:miter lim="800000"/>
            <a:headEnd/>
            <a:tailEnd/>
          </a:ln>
        </p:spPr>
      </p:pic>
      <p:pic>
        <p:nvPicPr>
          <p:cNvPr id="5124" name="Picture 4" descr="z5005d8dern.gif"/>
          <p:cNvPicPr>
            <a:picLocks noChangeAspect="1"/>
          </p:cNvPicPr>
          <p:nvPr/>
        </p:nvPicPr>
        <p:blipFill>
          <a:blip r:embed="rId4" cstate="print"/>
          <a:srcRect l="24815" t="2222" r="25058" b="55556"/>
          <a:stretch>
            <a:fillRect/>
          </a:stretch>
        </p:blipFill>
        <p:spPr bwMode="auto">
          <a:xfrm>
            <a:off x="5334000" y="3429000"/>
            <a:ext cx="3810000" cy="3429000"/>
          </a:xfrm>
          <a:prstGeom prst="rect">
            <a:avLst/>
          </a:prstGeom>
          <a:noFill/>
          <a:ln w="9525">
            <a:noFill/>
            <a:miter lim="800000"/>
            <a:headEnd/>
            <a:tailEnd/>
          </a:ln>
        </p:spPr>
      </p:pic>
      <p:pic>
        <p:nvPicPr>
          <p:cNvPr id="5125" name="Picture 6" descr="http://www.emc.ncep.noaa.gov/gmb/noor/djf9900/z5005der.gif"/>
          <p:cNvPicPr>
            <a:picLocks noChangeAspect="1" noChangeArrowheads="1"/>
          </p:cNvPicPr>
          <p:nvPr/>
        </p:nvPicPr>
        <p:blipFill>
          <a:blip r:embed="rId5" cstate="print"/>
          <a:srcRect l="9412" t="2908" r="9647" b="74692"/>
          <a:stretch>
            <a:fillRect/>
          </a:stretch>
        </p:blipFill>
        <p:spPr bwMode="auto">
          <a:xfrm>
            <a:off x="4419600" y="0"/>
            <a:ext cx="4724400" cy="3352800"/>
          </a:xfrm>
          <a:prstGeom prst="rect">
            <a:avLst/>
          </a:prstGeom>
          <a:noFill/>
          <a:ln w="9525">
            <a:noFill/>
            <a:miter lim="800000"/>
            <a:headEnd/>
            <a:tailEnd/>
          </a:ln>
        </p:spPr>
      </p:pic>
      <p:sp>
        <p:nvSpPr>
          <p:cNvPr id="5126" name="TextBox 6"/>
          <p:cNvSpPr txBox="1">
            <a:spLocks noChangeArrowheads="1"/>
          </p:cNvSpPr>
          <p:nvPr/>
        </p:nvSpPr>
        <p:spPr bwMode="auto">
          <a:xfrm>
            <a:off x="2390775" y="76200"/>
            <a:ext cx="1114425" cy="369888"/>
          </a:xfrm>
          <a:prstGeom prst="rect">
            <a:avLst/>
          </a:prstGeom>
          <a:noFill/>
          <a:ln w="9525">
            <a:noFill/>
            <a:miter lim="800000"/>
            <a:headEnd/>
            <a:tailEnd/>
          </a:ln>
        </p:spPr>
        <p:txBody>
          <a:bodyPr wrap="none">
            <a:spAutoFit/>
          </a:bodyPr>
          <a:lstStyle/>
          <a:p>
            <a:r>
              <a:rPr lang="en-US">
                <a:latin typeface="Calibri" pitchFamily="34" charset="0"/>
              </a:rPr>
              <a:t>DJF 87/88</a:t>
            </a:r>
          </a:p>
        </p:txBody>
      </p:sp>
      <p:sp>
        <p:nvSpPr>
          <p:cNvPr id="5127" name="TextBox 7"/>
          <p:cNvSpPr txBox="1">
            <a:spLocks noChangeArrowheads="1"/>
          </p:cNvSpPr>
          <p:nvPr/>
        </p:nvSpPr>
        <p:spPr bwMode="auto">
          <a:xfrm>
            <a:off x="1295400" y="3059113"/>
            <a:ext cx="2819400" cy="369887"/>
          </a:xfrm>
          <a:prstGeom prst="rect">
            <a:avLst/>
          </a:prstGeom>
          <a:noFill/>
          <a:ln w="9525">
            <a:noFill/>
            <a:miter lim="800000"/>
            <a:headEnd/>
            <a:tailEnd/>
          </a:ln>
        </p:spPr>
        <p:txBody>
          <a:bodyPr>
            <a:spAutoFit/>
          </a:bodyPr>
          <a:lstStyle/>
          <a:p>
            <a:r>
              <a:rPr lang="en-US" b="1">
                <a:solidFill>
                  <a:srgbClr val="FF0000"/>
                </a:solidFill>
                <a:latin typeface="Calibri" pitchFamily="34" charset="0"/>
              </a:rPr>
              <a:t>Contour inte</a:t>
            </a:r>
            <a:r>
              <a:rPr lang="en-US">
                <a:solidFill>
                  <a:srgbClr val="FF0000"/>
                </a:solidFill>
                <a:latin typeface="Calibri" pitchFamily="34" charset="0"/>
              </a:rPr>
              <a:t>r</a:t>
            </a:r>
            <a:r>
              <a:rPr lang="en-US" b="1">
                <a:solidFill>
                  <a:srgbClr val="FF0000"/>
                </a:solidFill>
                <a:latin typeface="Calibri" pitchFamily="34" charset="0"/>
              </a:rPr>
              <a:t>val  15 m</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973" b="50000"/>
          <a:stretch/>
        </p:blipFill>
        <p:spPr>
          <a:xfrm>
            <a:off x="0" y="0"/>
            <a:ext cx="4572000" cy="342899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926" b="50000"/>
          <a:stretch/>
        </p:blipFill>
        <p:spPr>
          <a:xfrm>
            <a:off x="4571999" y="0"/>
            <a:ext cx="4587667" cy="3428999"/>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1654"/>
          <a:stretch/>
        </p:blipFill>
        <p:spPr>
          <a:xfrm>
            <a:off x="1905000" y="3505200"/>
            <a:ext cx="4572000" cy="285278"/>
          </a:xfrm>
          <a:prstGeom prst="rect">
            <a:avLst/>
          </a:prstGeom>
        </p:spPr>
      </p:pic>
    </p:spTree>
    <p:extLst>
      <p:ext uri="{BB962C8B-B14F-4D97-AF65-F5344CB8AC3E}">
        <p14:creationId xmlns:p14="http://schemas.microsoft.com/office/powerpoint/2010/main" val="626369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3429000"/>
            <a:ext cx="9067800" cy="3970318"/>
          </a:xfrm>
          <a:prstGeom prst="rect">
            <a:avLst/>
          </a:prstGeom>
          <a:noFill/>
        </p:spPr>
        <p:txBody>
          <a:bodyPr wrap="square" rtlCol="0">
            <a:spAutoFit/>
          </a:bodyPr>
          <a:lstStyle/>
          <a:p>
            <a:r>
              <a:rPr lang="en-US" sz="2400" b="1" dirty="0" smtClean="0">
                <a:solidFill>
                  <a:srgbClr val="0000FF"/>
                </a:solidFill>
              </a:rPr>
              <a:t>SUNY Albany</a:t>
            </a:r>
          </a:p>
          <a:p>
            <a:r>
              <a:rPr lang="en-US" sz="2400" b="1" dirty="0">
                <a:solidFill>
                  <a:srgbClr val="0000FF"/>
                </a:solidFill>
              </a:rPr>
              <a:t>	</a:t>
            </a:r>
            <a:r>
              <a:rPr lang="en-US" sz="2400" b="1" dirty="0" smtClean="0">
                <a:solidFill>
                  <a:srgbClr val="0000FF"/>
                </a:solidFill>
              </a:rPr>
              <a:t>Lance </a:t>
            </a:r>
            <a:r>
              <a:rPr lang="en-US" sz="2400" b="1" dirty="0" err="1" smtClean="0">
                <a:solidFill>
                  <a:srgbClr val="0000FF"/>
                </a:solidFill>
              </a:rPr>
              <a:t>Bosart</a:t>
            </a:r>
            <a:r>
              <a:rPr lang="en-US" sz="2400" b="1" dirty="0" smtClean="0">
                <a:solidFill>
                  <a:srgbClr val="0000FF"/>
                </a:solidFill>
              </a:rPr>
              <a:t>, Petr </a:t>
            </a:r>
            <a:r>
              <a:rPr lang="en-US" sz="2400" b="1" dirty="0" err="1" smtClean="0">
                <a:solidFill>
                  <a:srgbClr val="0000FF"/>
                </a:solidFill>
              </a:rPr>
              <a:t>Chylek</a:t>
            </a:r>
            <a:r>
              <a:rPr lang="en-US" sz="2400" b="1" dirty="0" smtClean="0">
                <a:solidFill>
                  <a:srgbClr val="0000FF"/>
                </a:solidFill>
              </a:rPr>
              <a:t>, Arthur </a:t>
            </a:r>
            <a:r>
              <a:rPr lang="en-US" sz="2400" b="1" dirty="0" err="1" smtClean="0">
                <a:solidFill>
                  <a:srgbClr val="0000FF"/>
                </a:solidFill>
              </a:rPr>
              <a:t>Loesch</a:t>
            </a:r>
            <a:r>
              <a:rPr lang="en-US" sz="2400" b="1" dirty="0" smtClean="0">
                <a:solidFill>
                  <a:srgbClr val="0000FF"/>
                </a:solidFill>
              </a:rPr>
              <a:t>, Bernard Vonnegut,</a:t>
            </a:r>
          </a:p>
          <a:p>
            <a:r>
              <a:rPr lang="en-US" sz="2400" b="1" dirty="0">
                <a:solidFill>
                  <a:srgbClr val="0000FF"/>
                </a:solidFill>
              </a:rPr>
              <a:t>	</a:t>
            </a:r>
            <a:r>
              <a:rPr lang="en-US" sz="2400" b="1" dirty="0" smtClean="0">
                <a:solidFill>
                  <a:srgbClr val="0000FF"/>
                </a:solidFill>
              </a:rPr>
              <a:t>	Richard Orville</a:t>
            </a:r>
          </a:p>
          <a:p>
            <a:r>
              <a:rPr lang="en-US" sz="2400" b="1" dirty="0">
                <a:solidFill>
                  <a:srgbClr val="0000FF"/>
                </a:solidFill>
              </a:rPr>
              <a:t>	</a:t>
            </a:r>
            <a:r>
              <a:rPr lang="en-US" sz="2400" b="1" dirty="0" smtClean="0">
                <a:solidFill>
                  <a:srgbClr val="0000FF"/>
                </a:solidFill>
              </a:rPr>
              <a:t>Geoff </a:t>
            </a:r>
            <a:r>
              <a:rPr lang="en-US" sz="2400" b="1" dirty="0" err="1" smtClean="0">
                <a:solidFill>
                  <a:srgbClr val="0000FF"/>
                </a:solidFill>
              </a:rPr>
              <a:t>Dimego</a:t>
            </a:r>
            <a:r>
              <a:rPr lang="en-US" sz="2400" b="1" dirty="0" smtClean="0">
                <a:solidFill>
                  <a:srgbClr val="0000FF"/>
                </a:solidFill>
              </a:rPr>
              <a:t> finishing his PhD, Fred </a:t>
            </a:r>
            <a:r>
              <a:rPr lang="en-US" sz="2400" b="1" dirty="0" err="1" smtClean="0">
                <a:solidFill>
                  <a:srgbClr val="0000FF"/>
                </a:solidFill>
              </a:rPr>
              <a:t>Carr</a:t>
            </a:r>
            <a:r>
              <a:rPr lang="en-US" sz="2400" b="1" dirty="0" smtClean="0">
                <a:solidFill>
                  <a:srgbClr val="0000FF"/>
                </a:solidFill>
              </a:rPr>
              <a:t> post-doc</a:t>
            </a:r>
          </a:p>
          <a:p>
            <a:r>
              <a:rPr lang="en-US" sz="2400" b="1" dirty="0">
                <a:solidFill>
                  <a:srgbClr val="0000FF"/>
                </a:solidFill>
              </a:rPr>
              <a:t>	</a:t>
            </a:r>
            <a:endParaRPr lang="en-US" sz="2400" b="1" dirty="0" smtClean="0">
              <a:solidFill>
                <a:srgbClr val="0000FF"/>
              </a:solidFill>
            </a:endParaRPr>
          </a:p>
          <a:p>
            <a:r>
              <a:rPr lang="en-US" sz="2400" b="1" dirty="0" err="1" smtClean="0">
                <a:solidFill>
                  <a:srgbClr val="0000FF"/>
                </a:solidFill>
              </a:rPr>
              <a:t>Bosart’s</a:t>
            </a:r>
            <a:r>
              <a:rPr lang="en-US" sz="2400" b="1" dirty="0" smtClean="0">
                <a:solidFill>
                  <a:srgbClr val="0000FF"/>
                </a:solidFill>
              </a:rPr>
              <a:t> tests: “From your synoptic experience, …”</a:t>
            </a:r>
          </a:p>
          <a:p>
            <a:r>
              <a:rPr lang="en-US" sz="2400" b="1" dirty="0">
                <a:solidFill>
                  <a:srgbClr val="0000FF"/>
                </a:solidFill>
              </a:rPr>
              <a:t>	</a:t>
            </a:r>
            <a:r>
              <a:rPr lang="en-US" sz="2400" b="1" dirty="0" smtClean="0">
                <a:solidFill>
                  <a:srgbClr val="0000FF"/>
                </a:solidFill>
              </a:rPr>
              <a:t>“But I don’t have any synoptic experience…”</a:t>
            </a:r>
          </a:p>
          <a:p>
            <a:endParaRPr lang="en-US" sz="2400" b="1" dirty="0" smtClean="0">
              <a:solidFill>
                <a:srgbClr val="0000FF"/>
              </a:solidFill>
            </a:endParaRPr>
          </a:p>
          <a:p>
            <a:pPr algn="ctr"/>
            <a:r>
              <a:rPr lang="en-US" sz="2400" b="1" dirty="0">
                <a:solidFill>
                  <a:srgbClr val="0000FF"/>
                </a:solidFill>
              </a:rPr>
              <a:t>Albany department chair encouraged me to move </a:t>
            </a:r>
            <a:r>
              <a:rPr lang="en-US" sz="2400" b="1" dirty="0" smtClean="0">
                <a:solidFill>
                  <a:srgbClr val="0000FF"/>
                </a:solidFill>
              </a:rPr>
              <a:t>on after master’s</a:t>
            </a:r>
            <a:endParaRPr lang="en-US" sz="2400" b="1" dirty="0">
              <a:solidFill>
                <a:srgbClr val="0000FF"/>
              </a:solidFill>
            </a:endParaRPr>
          </a:p>
          <a:p>
            <a:pPr algn="ctr"/>
            <a:endParaRPr lang="en-US" b="1" dirty="0">
              <a:solidFill>
                <a:srgbClr val="0000FF"/>
              </a:solidFill>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sp>
        <p:nvSpPr>
          <p:cNvPr id="2" name="AutoShape 2" descr="Image result for suny albany party"/>
          <p:cNvSpPr>
            <a:spLocks noChangeAspect="1" noChangeArrowheads="1"/>
          </p:cNvSpPr>
          <p:nvPr/>
        </p:nvSpPr>
        <p:spPr bwMode="auto">
          <a:xfrm>
            <a:off x="155575" y="-2933700"/>
            <a:ext cx="8153400" cy="611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canyoudigitsucka.files.wordpress.com/2011/03/therick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spTree>
    <p:extLst>
      <p:ext uri="{BB962C8B-B14F-4D97-AF65-F5344CB8AC3E}">
        <p14:creationId xmlns:p14="http://schemas.microsoft.com/office/powerpoint/2010/main" val="238594345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mc.ncep.noaa.gov/gmb/STATS_vsdb/longterm/longall/acz_wave120_NH500mb_day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4" y="0"/>
            <a:ext cx="91591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5058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emc.ncep.noaa.gov/gmb/STATS_vsdb/longterm/longall/acz_wave120_SH500mb_day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7594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49" name="Title 1"/>
          <p:cNvSpPr>
            <a:spLocks noGrp="1"/>
          </p:cNvSpPr>
          <p:nvPr>
            <p:ph type="title" idx="4294967295"/>
          </p:nvPr>
        </p:nvSpPr>
        <p:spPr>
          <a:xfrm>
            <a:off x="457200" y="122238"/>
            <a:ext cx="8229600" cy="639762"/>
          </a:xfrm>
        </p:spPr>
        <p:txBody>
          <a:bodyPr/>
          <a:lstStyle/>
          <a:p>
            <a:pPr eaLnBrk="1" hangingPunct="1"/>
            <a:r>
              <a:rPr lang="en-US" sz="2800" b="1" dirty="0" smtClean="0">
                <a:solidFill>
                  <a:srgbClr val="FF0000"/>
                </a:solidFill>
              </a:rPr>
              <a:t>Annual Mean SH 500hPa HGT Day-5 AC</a:t>
            </a:r>
          </a:p>
        </p:txBody>
      </p:sp>
      <p:graphicFrame>
        <p:nvGraphicFramePr>
          <p:cNvPr id="86148" name="Object 132"/>
          <p:cNvGraphicFramePr>
            <a:graphicFrameLocks noGrp="1"/>
          </p:cNvGraphicFramePr>
          <p:nvPr>
            <p:ph idx="4294967295"/>
            <p:extLst>
              <p:ext uri="{D42A27DB-BD31-4B8C-83A1-F6EECF244321}">
                <p14:modId xmlns:p14="http://schemas.microsoft.com/office/powerpoint/2010/main" val="2017713919"/>
              </p:ext>
            </p:extLst>
          </p:nvPr>
        </p:nvGraphicFramePr>
        <p:xfrm>
          <a:off x="265113" y="947738"/>
          <a:ext cx="8775700" cy="5545137"/>
        </p:xfrm>
        <a:graphic>
          <a:graphicData uri="http://schemas.openxmlformats.org/presentationml/2006/ole">
            <mc:AlternateContent xmlns:mc="http://schemas.openxmlformats.org/markup-compatibility/2006">
              <mc:Choice xmlns:v="urn:schemas-microsoft-com:vml" Requires="v">
                <p:oleObj spid="_x0000_s9283" name="Worksheet" r:id="rId4" imgW="8820285" imgH="5343525" progId="Excel.Sheet.8">
                  <p:embed/>
                </p:oleObj>
              </mc:Choice>
              <mc:Fallback>
                <p:oleObj name="Worksheet" r:id="rId4" imgW="8820285" imgH="5343525" progId="Excel.Sheet.8">
                  <p:embed/>
                  <p:pic>
                    <p:nvPicPr>
                      <p:cNvPr id="0" name=""/>
                      <p:cNvPicPr>
                        <a:picLocks noGrp="1" noChangeArrowheads="1"/>
                      </p:cNvPicPr>
                      <p:nvPr/>
                    </p:nvPicPr>
                    <p:blipFill>
                      <a:blip r:embed="rId5"/>
                      <a:srcRect/>
                      <a:stretch>
                        <a:fillRect/>
                      </a:stretch>
                    </p:blipFill>
                    <p:spPr bwMode="auto">
                      <a:xfrm>
                        <a:off x="265113" y="947738"/>
                        <a:ext cx="8775700" cy="5545137"/>
                      </a:xfrm>
                      <a:prstGeom prst="rect">
                        <a:avLst/>
                      </a:prstGeom>
                      <a:noFill/>
                      <a:extLst/>
                    </p:spPr>
                  </p:pic>
                </p:oleObj>
              </mc:Fallback>
            </mc:AlternateContent>
          </a:graphicData>
        </a:graphic>
      </p:graphicFrame>
      <p:sp>
        <p:nvSpPr>
          <p:cNvPr id="6" name="Slide Number Placeholder 5"/>
          <p:cNvSpPr txBox="1">
            <a:spLocks noGrp="1"/>
          </p:cNvSpPr>
          <p:nvPr/>
        </p:nvSpPr>
        <p:spPr>
          <a:xfrm>
            <a:off x="6553200" y="6492875"/>
            <a:ext cx="2133600" cy="365125"/>
          </a:xfrm>
          <a:prstGeom prst="rect">
            <a:avLst/>
          </a:prstGeom>
          <a:noFill/>
        </p:spPr>
        <p:txBody>
          <a:bodyPr anchor="ctr"/>
          <a:lstStyle/>
          <a:p>
            <a:pPr algn="r" fontAlgn="auto">
              <a:spcBef>
                <a:spcPts val="0"/>
              </a:spcBef>
              <a:spcAft>
                <a:spcPts val="0"/>
              </a:spcAft>
              <a:defRPr/>
            </a:pPr>
            <a:fld id="{6D925B1D-99BD-4F52-B7D6-ABB85633F069}" type="slidenum">
              <a:rPr lang="en-US" sz="1200">
                <a:solidFill>
                  <a:schemeClr val="tx1">
                    <a:tint val="75000"/>
                  </a:schemeClr>
                </a:solidFill>
                <a:latin typeface="+mn-lt"/>
                <a:cs typeface="+mn-cs"/>
              </a:rPr>
              <a:pPr algn="r" fontAlgn="auto">
                <a:spcBef>
                  <a:spcPts val="0"/>
                </a:spcBef>
                <a:spcAft>
                  <a:spcPts val="0"/>
                </a:spcAft>
                <a:defRPr/>
              </a:pPr>
              <a:t>122</a:t>
            </a:fld>
            <a:endParaRPr lang="en-US" sz="1200" dirty="0">
              <a:solidFill>
                <a:schemeClr val="tx1">
                  <a:tint val="75000"/>
                </a:schemeClr>
              </a:solidFill>
              <a:latin typeface="+mn-lt"/>
              <a:cs typeface="+mn-cs"/>
            </a:endParaRPr>
          </a:p>
        </p:txBody>
      </p:sp>
    </p:spTree>
    <p:extLst>
      <p:ext uri="{BB962C8B-B14F-4D97-AF65-F5344CB8AC3E}">
        <p14:creationId xmlns:p14="http://schemas.microsoft.com/office/powerpoint/2010/main" val="8116618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emc.ncep.noaa.gov/gmb/ssaha/maps/obs/year/t700.nh.ad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0744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emc.ncep.noaa.gov/mmb/verif/vlcek/etamrf/rms_Z500_48_jandec.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71518" y="228600"/>
            <a:ext cx="5248681" cy="1815882"/>
          </a:xfrm>
          <a:prstGeom prst="rect">
            <a:avLst/>
          </a:prstGeom>
          <a:noFill/>
        </p:spPr>
        <p:txBody>
          <a:bodyPr wrap="none" rtlCol="0">
            <a:spAutoFit/>
          </a:bodyPr>
          <a:lstStyle/>
          <a:p>
            <a:r>
              <a:rPr lang="en-US" sz="2800" b="1" i="1" dirty="0" smtClean="0">
                <a:solidFill>
                  <a:srgbClr val="FF0000"/>
                </a:solidFill>
              </a:rPr>
              <a:t>500 </a:t>
            </a:r>
            <a:r>
              <a:rPr lang="en-US" sz="2800" b="1" i="1" dirty="0" err="1" smtClean="0">
                <a:solidFill>
                  <a:srgbClr val="FF0000"/>
                </a:solidFill>
              </a:rPr>
              <a:t>hPa</a:t>
            </a:r>
            <a:r>
              <a:rPr lang="en-US" sz="2800" b="1" i="1" dirty="0" smtClean="0">
                <a:solidFill>
                  <a:srgbClr val="FF0000"/>
                </a:solidFill>
              </a:rPr>
              <a:t> height 48 </a:t>
            </a:r>
            <a:r>
              <a:rPr lang="en-US" sz="2800" b="1" i="1" dirty="0" err="1" smtClean="0">
                <a:solidFill>
                  <a:srgbClr val="FF0000"/>
                </a:solidFill>
              </a:rPr>
              <a:t>hr</a:t>
            </a:r>
            <a:r>
              <a:rPr lang="en-US" sz="2800" b="1" i="1" dirty="0" smtClean="0">
                <a:solidFill>
                  <a:srgbClr val="FF0000"/>
                </a:solidFill>
              </a:rPr>
              <a:t> forecasts </a:t>
            </a:r>
          </a:p>
          <a:p>
            <a:r>
              <a:rPr lang="en-US" sz="2800" b="1" i="1" dirty="0" smtClean="0">
                <a:solidFill>
                  <a:srgbClr val="FF0000"/>
                </a:solidFill>
              </a:rPr>
              <a:t>12 month running means</a:t>
            </a:r>
          </a:p>
          <a:p>
            <a:r>
              <a:rPr lang="en-US" sz="2800" b="1" i="1" dirty="0" smtClean="0">
                <a:solidFill>
                  <a:srgbClr val="FF0000"/>
                </a:solidFill>
              </a:rPr>
              <a:t>verified </a:t>
            </a:r>
            <a:r>
              <a:rPr lang="en-US" sz="2800" b="1" i="1" dirty="0">
                <a:solidFill>
                  <a:srgbClr val="FF0000"/>
                </a:solidFill>
              </a:rPr>
              <a:t>against </a:t>
            </a:r>
            <a:r>
              <a:rPr lang="en-US" sz="2800" b="1" i="1" dirty="0" smtClean="0">
                <a:solidFill>
                  <a:srgbClr val="FF0000"/>
                </a:solidFill>
              </a:rPr>
              <a:t>110 </a:t>
            </a:r>
            <a:r>
              <a:rPr lang="en-US" sz="2800" b="1" i="1" dirty="0" err="1">
                <a:solidFill>
                  <a:srgbClr val="FF0000"/>
                </a:solidFill>
              </a:rPr>
              <a:t>raob</a:t>
            </a:r>
            <a:r>
              <a:rPr lang="en-US" sz="2800" b="1" i="1" dirty="0">
                <a:solidFill>
                  <a:srgbClr val="FF0000"/>
                </a:solidFill>
              </a:rPr>
              <a:t> stations </a:t>
            </a:r>
            <a:endParaRPr lang="en-US" sz="2800" b="1" i="1" dirty="0" smtClean="0">
              <a:solidFill>
                <a:srgbClr val="FF0000"/>
              </a:solidFill>
            </a:endParaRPr>
          </a:p>
          <a:p>
            <a:r>
              <a:rPr lang="en-US" sz="2800" b="1" i="1" dirty="0" smtClean="0">
                <a:solidFill>
                  <a:srgbClr val="FF0000"/>
                </a:solidFill>
              </a:rPr>
              <a:t>over </a:t>
            </a:r>
            <a:r>
              <a:rPr lang="en-US" sz="2800" b="1" i="1" dirty="0">
                <a:solidFill>
                  <a:srgbClr val="FF0000"/>
                </a:solidFill>
              </a:rPr>
              <a:t>North </a:t>
            </a:r>
            <a:r>
              <a:rPr lang="en-US" sz="2800" b="1" i="1" dirty="0" smtClean="0">
                <a:solidFill>
                  <a:srgbClr val="FF0000"/>
                </a:solidFill>
              </a:rPr>
              <a:t>America</a:t>
            </a:r>
            <a:endParaRPr lang="en-US" sz="2800" b="1" i="1" dirty="0">
              <a:solidFill>
                <a:srgbClr val="FF0000"/>
              </a:solidFill>
            </a:endParaRPr>
          </a:p>
        </p:txBody>
      </p:sp>
      <p:sp>
        <p:nvSpPr>
          <p:cNvPr id="3" name="TextBox 2"/>
          <p:cNvSpPr txBox="1"/>
          <p:nvPr/>
        </p:nvSpPr>
        <p:spPr>
          <a:xfrm>
            <a:off x="5638800" y="1868031"/>
            <a:ext cx="4495800" cy="2246769"/>
          </a:xfrm>
          <a:prstGeom prst="rect">
            <a:avLst/>
          </a:prstGeom>
          <a:noFill/>
        </p:spPr>
        <p:txBody>
          <a:bodyPr wrap="square" rtlCol="0">
            <a:spAutoFit/>
          </a:bodyPr>
          <a:lstStyle/>
          <a:p>
            <a:r>
              <a:rPr lang="en-US" sz="2800" b="1" dirty="0" smtClean="0">
                <a:solidFill>
                  <a:schemeClr val="accent2">
                    <a:lumMod val="75000"/>
                  </a:schemeClr>
                </a:solidFill>
              </a:rPr>
              <a:t>NAM</a:t>
            </a:r>
          </a:p>
          <a:p>
            <a:r>
              <a:rPr lang="en-US" sz="2800" dirty="0" smtClean="0"/>
              <a:t>Eta </a:t>
            </a:r>
            <a:r>
              <a:rPr lang="en-US" sz="2800" dirty="0"/>
              <a:t>[1993-2006], </a:t>
            </a:r>
            <a:endParaRPr lang="en-US" sz="2800" dirty="0" smtClean="0"/>
          </a:p>
          <a:p>
            <a:r>
              <a:rPr lang="en-US" sz="2800" dirty="0" smtClean="0"/>
              <a:t>WRF-NMM </a:t>
            </a:r>
            <a:r>
              <a:rPr lang="en-US" sz="2800" dirty="0"/>
              <a:t>[2006-2011], </a:t>
            </a:r>
            <a:r>
              <a:rPr lang="en-US" sz="2800" dirty="0" smtClean="0"/>
              <a:t>NEMS-NMMB </a:t>
            </a:r>
            <a:r>
              <a:rPr lang="en-US" sz="2800" dirty="0"/>
              <a:t>[</a:t>
            </a:r>
            <a:r>
              <a:rPr lang="en-US" sz="2800" dirty="0" smtClean="0"/>
              <a:t>2011-] </a:t>
            </a:r>
            <a:endParaRPr lang="en-US" sz="2800" dirty="0"/>
          </a:p>
          <a:p>
            <a:endParaRPr lang="en-US" sz="2800" b="1" dirty="0">
              <a:solidFill>
                <a:schemeClr val="accent2">
                  <a:lumMod val="75000"/>
                </a:schemeClr>
              </a:solidFill>
            </a:endParaRPr>
          </a:p>
        </p:txBody>
      </p:sp>
      <p:sp>
        <p:nvSpPr>
          <p:cNvPr id="4" name="TextBox 3"/>
          <p:cNvSpPr txBox="1"/>
          <p:nvPr/>
        </p:nvSpPr>
        <p:spPr>
          <a:xfrm>
            <a:off x="4343400" y="4495800"/>
            <a:ext cx="744178" cy="523220"/>
          </a:xfrm>
          <a:prstGeom prst="rect">
            <a:avLst/>
          </a:prstGeom>
          <a:noFill/>
        </p:spPr>
        <p:txBody>
          <a:bodyPr wrap="none" rtlCol="0">
            <a:spAutoFit/>
          </a:bodyPr>
          <a:lstStyle/>
          <a:p>
            <a:r>
              <a:rPr lang="en-US" sz="2800" b="1" dirty="0" smtClean="0">
                <a:solidFill>
                  <a:schemeClr val="tx2"/>
                </a:solidFill>
              </a:rPr>
              <a:t>GFS</a:t>
            </a:r>
            <a:endParaRPr lang="en-US" sz="2800" b="1" dirty="0">
              <a:solidFill>
                <a:schemeClr val="tx2"/>
              </a:solidFill>
            </a:endParaRPr>
          </a:p>
        </p:txBody>
      </p:sp>
      <p:sp>
        <p:nvSpPr>
          <p:cNvPr id="5" name="TextBox 4"/>
          <p:cNvSpPr txBox="1"/>
          <p:nvPr/>
        </p:nvSpPr>
        <p:spPr>
          <a:xfrm>
            <a:off x="304800" y="990600"/>
            <a:ext cx="550151" cy="523220"/>
          </a:xfrm>
          <a:prstGeom prst="rect">
            <a:avLst/>
          </a:prstGeom>
          <a:noFill/>
        </p:spPr>
        <p:txBody>
          <a:bodyPr wrap="none" rtlCol="0">
            <a:spAutoFit/>
          </a:bodyPr>
          <a:lstStyle/>
          <a:p>
            <a:r>
              <a:rPr lang="en-US" sz="2800" b="1" dirty="0" smtClean="0"/>
              <a:t>30</a:t>
            </a:r>
            <a:endParaRPr lang="en-US" sz="2800" b="1" dirty="0"/>
          </a:p>
        </p:txBody>
      </p:sp>
      <p:sp>
        <p:nvSpPr>
          <p:cNvPr id="6" name="TextBox 5"/>
          <p:cNvSpPr txBox="1"/>
          <p:nvPr/>
        </p:nvSpPr>
        <p:spPr>
          <a:xfrm>
            <a:off x="228600" y="5486400"/>
            <a:ext cx="550151" cy="523220"/>
          </a:xfrm>
          <a:prstGeom prst="rect">
            <a:avLst/>
          </a:prstGeom>
          <a:noFill/>
        </p:spPr>
        <p:txBody>
          <a:bodyPr wrap="none" rtlCol="0">
            <a:spAutoFit/>
          </a:bodyPr>
          <a:lstStyle/>
          <a:p>
            <a:r>
              <a:rPr lang="en-US" sz="2800" b="1" dirty="0" smtClean="0"/>
              <a:t>16</a:t>
            </a:r>
            <a:endParaRPr lang="en-US" sz="2800" b="1" dirty="0"/>
          </a:p>
        </p:txBody>
      </p:sp>
      <p:sp>
        <p:nvSpPr>
          <p:cNvPr id="7" name="TextBox 6"/>
          <p:cNvSpPr txBox="1"/>
          <p:nvPr/>
        </p:nvSpPr>
        <p:spPr>
          <a:xfrm>
            <a:off x="457200" y="3200400"/>
            <a:ext cx="1045479" cy="523220"/>
          </a:xfrm>
          <a:prstGeom prst="rect">
            <a:avLst/>
          </a:prstGeom>
          <a:noFill/>
        </p:spPr>
        <p:txBody>
          <a:bodyPr wrap="none" rtlCol="0">
            <a:spAutoFit/>
          </a:bodyPr>
          <a:lstStyle/>
          <a:p>
            <a:r>
              <a:rPr lang="en-US" sz="2800" b="1" dirty="0" smtClean="0"/>
              <a:t>RMSE</a:t>
            </a:r>
            <a:endParaRPr lang="en-US" sz="2800" b="1" dirty="0"/>
          </a:p>
        </p:txBody>
      </p:sp>
      <p:sp>
        <p:nvSpPr>
          <p:cNvPr id="8" name="TextBox 7"/>
          <p:cNvSpPr txBox="1"/>
          <p:nvPr/>
        </p:nvSpPr>
        <p:spPr>
          <a:xfrm flipH="1">
            <a:off x="1143000" y="5638800"/>
            <a:ext cx="1249681" cy="523220"/>
          </a:xfrm>
          <a:prstGeom prst="rect">
            <a:avLst/>
          </a:prstGeom>
          <a:noFill/>
        </p:spPr>
        <p:txBody>
          <a:bodyPr wrap="square" rtlCol="0">
            <a:spAutoFit/>
          </a:bodyPr>
          <a:lstStyle/>
          <a:p>
            <a:r>
              <a:rPr lang="en-US" sz="2800" i="1" dirty="0" err="1" smtClean="0"/>
              <a:t>Vlcek</a:t>
            </a:r>
            <a:endParaRPr lang="en-US" sz="2800" i="1" dirty="0"/>
          </a:p>
        </p:txBody>
      </p:sp>
      <p:sp>
        <p:nvSpPr>
          <p:cNvPr id="9" name="TextBox 8"/>
          <p:cNvSpPr txBox="1"/>
          <p:nvPr/>
        </p:nvSpPr>
        <p:spPr>
          <a:xfrm>
            <a:off x="533400" y="6324600"/>
            <a:ext cx="915635" cy="523220"/>
          </a:xfrm>
          <a:prstGeom prst="rect">
            <a:avLst/>
          </a:prstGeom>
          <a:noFill/>
        </p:spPr>
        <p:txBody>
          <a:bodyPr wrap="none" rtlCol="0">
            <a:spAutoFit/>
          </a:bodyPr>
          <a:lstStyle/>
          <a:p>
            <a:r>
              <a:rPr lang="en-US" sz="2800" b="1" dirty="0" smtClean="0">
                <a:solidFill>
                  <a:srgbClr val="FF0000"/>
                </a:solidFill>
              </a:rPr>
              <a:t>1993</a:t>
            </a:r>
            <a:endParaRPr lang="en-US" sz="2800" b="1" dirty="0">
              <a:solidFill>
                <a:srgbClr val="FF0000"/>
              </a:solidFill>
            </a:endParaRPr>
          </a:p>
        </p:txBody>
      </p:sp>
      <p:sp>
        <p:nvSpPr>
          <p:cNvPr id="10" name="TextBox 9"/>
          <p:cNvSpPr txBox="1"/>
          <p:nvPr/>
        </p:nvSpPr>
        <p:spPr>
          <a:xfrm>
            <a:off x="7923565" y="6324600"/>
            <a:ext cx="915635" cy="523220"/>
          </a:xfrm>
          <a:prstGeom prst="rect">
            <a:avLst/>
          </a:prstGeom>
          <a:noFill/>
        </p:spPr>
        <p:txBody>
          <a:bodyPr wrap="none" rtlCol="0">
            <a:spAutoFit/>
          </a:bodyPr>
          <a:lstStyle/>
          <a:p>
            <a:r>
              <a:rPr lang="en-US" sz="2800" b="1" dirty="0" smtClean="0">
                <a:solidFill>
                  <a:srgbClr val="FF0000"/>
                </a:solidFill>
              </a:rPr>
              <a:t>2015</a:t>
            </a:r>
            <a:endParaRPr lang="en-US" sz="2800" b="1" dirty="0">
              <a:solidFill>
                <a:srgbClr val="FF0000"/>
              </a:solidFill>
            </a:endParaRPr>
          </a:p>
        </p:txBody>
      </p:sp>
      <p:sp>
        <p:nvSpPr>
          <p:cNvPr id="11" name="TextBox 10"/>
          <p:cNvSpPr txBox="1"/>
          <p:nvPr/>
        </p:nvSpPr>
        <p:spPr>
          <a:xfrm>
            <a:off x="1143000" y="4963180"/>
            <a:ext cx="4288610" cy="523220"/>
          </a:xfrm>
          <a:prstGeom prst="rect">
            <a:avLst/>
          </a:prstGeom>
          <a:noFill/>
        </p:spPr>
        <p:txBody>
          <a:bodyPr wrap="none" rtlCol="0">
            <a:spAutoFit/>
          </a:bodyPr>
          <a:lstStyle/>
          <a:p>
            <a:r>
              <a:rPr lang="en-US" sz="2800" b="1" i="1" dirty="0" smtClean="0">
                <a:solidFill>
                  <a:srgbClr val="0000FF"/>
                </a:solidFill>
              </a:rPr>
              <a:t>RMSE cut in half in 22 yea</a:t>
            </a:r>
            <a:r>
              <a:rPr lang="en-US" sz="2800" dirty="0" smtClean="0"/>
              <a:t>rs</a:t>
            </a:r>
            <a:endParaRPr lang="en-US" sz="2800" dirty="0"/>
          </a:p>
        </p:txBody>
      </p:sp>
      <p:sp>
        <p:nvSpPr>
          <p:cNvPr id="12" name="Slide Number Placeholder 11"/>
          <p:cNvSpPr>
            <a:spLocks noGrp="1"/>
          </p:cNvSpPr>
          <p:nvPr>
            <p:ph type="sldNum" sz="quarter" idx="12"/>
          </p:nvPr>
        </p:nvSpPr>
        <p:spPr/>
        <p:txBody>
          <a:bodyPr/>
          <a:lstStyle/>
          <a:p>
            <a:fld id="{D3FDB4C1-66BF-4CEF-BEA8-3D43B1180F69}" type="slidenum">
              <a:rPr lang="en-US" smtClean="0"/>
              <a:t>124</a:t>
            </a:fld>
            <a:endParaRPr lang="en-US"/>
          </a:p>
        </p:txBody>
      </p:sp>
      <p:sp>
        <p:nvSpPr>
          <p:cNvPr id="13" name="TextBox 12"/>
          <p:cNvSpPr txBox="1"/>
          <p:nvPr/>
        </p:nvSpPr>
        <p:spPr>
          <a:xfrm>
            <a:off x="5867400" y="6324600"/>
            <a:ext cx="2203295" cy="523220"/>
          </a:xfrm>
          <a:prstGeom prst="rect">
            <a:avLst/>
          </a:prstGeom>
          <a:noFill/>
        </p:spPr>
        <p:txBody>
          <a:bodyPr wrap="none" rtlCol="0">
            <a:spAutoFit/>
          </a:bodyPr>
          <a:lstStyle/>
          <a:p>
            <a:r>
              <a:rPr lang="en-US" sz="2800" b="1" dirty="0" smtClean="0"/>
              <a:t>Perry </a:t>
            </a:r>
            <a:r>
              <a:rPr lang="en-US" sz="2800" b="1" dirty="0" err="1" smtClean="0"/>
              <a:t>Shafran</a:t>
            </a:r>
            <a:endParaRPr lang="en-US" sz="2800" b="1" dirty="0"/>
          </a:p>
        </p:txBody>
      </p:sp>
    </p:spTree>
    <p:extLst>
      <p:ext uri="{BB962C8B-B14F-4D97-AF65-F5344CB8AC3E}">
        <p14:creationId xmlns:p14="http://schemas.microsoft.com/office/powerpoint/2010/main" val="225148857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nnual aver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6" y="0"/>
            <a:ext cx="913497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447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83" t="16198" r="3637" b="8210"/>
          <a:stretch/>
        </p:blipFill>
        <p:spPr>
          <a:xfrm>
            <a:off x="0" y="805453"/>
            <a:ext cx="9138581" cy="5489550"/>
          </a:xfrm>
          <a:prstGeom prst="rect">
            <a:avLst/>
          </a:prstGeom>
        </p:spPr>
      </p:pic>
    </p:spTree>
    <p:extLst>
      <p:ext uri="{BB962C8B-B14F-4D97-AF65-F5344CB8AC3E}">
        <p14:creationId xmlns:p14="http://schemas.microsoft.com/office/powerpoint/2010/main" val="397379170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1" y="39231"/>
            <a:ext cx="8839200" cy="2246769"/>
          </a:xfrm>
          <a:prstGeom prst="rect">
            <a:avLst/>
          </a:prstGeom>
          <a:noFill/>
        </p:spPr>
        <p:txBody>
          <a:bodyPr wrap="square" rtlCol="0">
            <a:spAutoFit/>
          </a:bodyPr>
          <a:lstStyle/>
          <a:p>
            <a:pPr algn="ctr"/>
            <a:r>
              <a:rPr lang="en-US" sz="2800" b="1" dirty="0" smtClean="0">
                <a:solidFill>
                  <a:srgbClr val="0000FF"/>
                </a:solidFill>
              </a:rPr>
              <a:t>Entered WPI in fall 1967 all male</a:t>
            </a:r>
          </a:p>
          <a:p>
            <a:pPr algn="ctr"/>
            <a:r>
              <a:rPr lang="en-US" sz="2800" b="1" dirty="0" smtClean="0">
                <a:solidFill>
                  <a:srgbClr val="0000FF"/>
                </a:solidFill>
              </a:rPr>
              <a:t>Fall 1968 two women admitted</a:t>
            </a:r>
          </a:p>
          <a:p>
            <a:pPr algn="ctr"/>
            <a:r>
              <a:rPr lang="en-US" sz="2800" b="1" dirty="0" smtClean="0">
                <a:solidFill>
                  <a:srgbClr val="0000FF"/>
                </a:solidFill>
              </a:rPr>
              <a:t>Senior year—About 50 women  attended WPI </a:t>
            </a:r>
          </a:p>
          <a:p>
            <a:pPr algn="ctr"/>
            <a:r>
              <a:rPr lang="en-US" sz="2800" b="1" dirty="0" smtClean="0">
                <a:solidFill>
                  <a:srgbClr val="0000FF"/>
                </a:solidFill>
              </a:rPr>
              <a:t>now 34%</a:t>
            </a:r>
          </a:p>
          <a:p>
            <a:pPr algn="ctr"/>
            <a:endParaRPr lang="en-US" sz="2800" b="1" dirty="0" smtClean="0">
              <a:solidFill>
                <a:srgbClr val="0000FF"/>
              </a:solidFill>
            </a:endParaRPr>
          </a:p>
        </p:txBody>
      </p:sp>
      <p:sp>
        <p:nvSpPr>
          <p:cNvPr id="3" name="TextBox 2"/>
          <p:cNvSpPr txBox="1"/>
          <p:nvPr/>
        </p:nvSpPr>
        <p:spPr>
          <a:xfrm>
            <a:off x="2817560" y="1747421"/>
            <a:ext cx="3717236" cy="5262979"/>
          </a:xfrm>
          <a:prstGeom prst="rect">
            <a:avLst/>
          </a:prstGeom>
          <a:noFill/>
        </p:spPr>
        <p:txBody>
          <a:bodyPr wrap="none" rtlCol="0">
            <a:spAutoFit/>
          </a:bodyPr>
          <a:lstStyle/>
          <a:p>
            <a:pPr algn="ctr"/>
            <a:r>
              <a:rPr lang="en-US" sz="2800" b="1" dirty="0" smtClean="0">
                <a:solidFill>
                  <a:srgbClr val="0000FF"/>
                </a:solidFill>
              </a:rPr>
              <a:t>Test for those under 40:</a:t>
            </a:r>
          </a:p>
          <a:p>
            <a:pPr algn="ctr"/>
            <a:r>
              <a:rPr lang="en-US" sz="2800" b="1" dirty="0" smtClean="0">
                <a:solidFill>
                  <a:srgbClr val="0000FF"/>
                </a:solidFill>
              </a:rPr>
              <a:t>“Had to get married”</a:t>
            </a:r>
          </a:p>
          <a:p>
            <a:pPr algn="ctr"/>
            <a:r>
              <a:rPr lang="en-US" sz="2800" b="1" dirty="0" smtClean="0">
                <a:solidFill>
                  <a:srgbClr val="0000FF"/>
                </a:solidFill>
              </a:rPr>
              <a:t>Parietal hours</a:t>
            </a:r>
          </a:p>
          <a:p>
            <a:pPr algn="ctr"/>
            <a:r>
              <a:rPr lang="en-US" sz="2800" b="1" dirty="0" smtClean="0">
                <a:solidFill>
                  <a:srgbClr val="0000FF"/>
                </a:solidFill>
              </a:rPr>
              <a:t>Slide rules</a:t>
            </a:r>
          </a:p>
          <a:p>
            <a:pPr algn="ctr"/>
            <a:r>
              <a:rPr lang="en-US" sz="2800" b="1" dirty="0" smtClean="0">
                <a:solidFill>
                  <a:srgbClr val="0000FF"/>
                </a:solidFill>
              </a:rPr>
              <a:t>Pay phones</a:t>
            </a:r>
          </a:p>
          <a:p>
            <a:pPr algn="ctr"/>
            <a:r>
              <a:rPr lang="en-US" sz="2800" b="1" dirty="0">
                <a:solidFill>
                  <a:srgbClr val="0000FF"/>
                </a:solidFill>
              </a:rPr>
              <a:t>P</a:t>
            </a:r>
            <a:r>
              <a:rPr lang="en-US" sz="2800" b="1" dirty="0" smtClean="0">
                <a:solidFill>
                  <a:srgbClr val="0000FF"/>
                </a:solidFill>
              </a:rPr>
              <a:t>ostage stamps</a:t>
            </a:r>
          </a:p>
          <a:p>
            <a:pPr algn="ctr"/>
            <a:r>
              <a:rPr lang="en-US" sz="2800" b="1" dirty="0" smtClean="0">
                <a:solidFill>
                  <a:srgbClr val="0000FF"/>
                </a:solidFill>
              </a:rPr>
              <a:t>Film</a:t>
            </a:r>
          </a:p>
          <a:p>
            <a:pPr algn="ctr"/>
            <a:r>
              <a:rPr lang="en-US" sz="2800" b="1" dirty="0" smtClean="0">
                <a:solidFill>
                  <a:srgbClr val="0000FF"/>
                </a:solidFill>
              </a:rPr>
              <a:t>Card decks</a:t>
            </a:r>
          </a:p>
          <a:p>
            <a:pPr algn="ctr"/>
            <a:r>
              <a:rPr lang="en-US" sz="2800" b="1" dirty="0" smtClean="0">
                <a:solidFill>
                  <a:srgbClr val="0000FF"/>
                </a:solidFill>
              </a:rPr>
              <a:t>Phonograph needles</a:t>
            </a:r>
          </a:p>
          <a:p>
            <a:pPr algn="ctr"/>
            <a:r>
              <a:rPr lang="en-US" sz="2800" b="1" dirty="0" smtClean="0">
                <a:solidFill>
                  <a:srgbClr val="0000FF"/>
                </a:solidFill>
              </a:rPr>
              <a:t>Typists</a:t>
            </a:r>
          </a:p>
          <a:p>
            <a:pPr algn="ctr"/>
            <a:r>
              <a:rPr lang="en-US" sz="2800" b="1" dirty="0" smtClean="0">
                <a:solidFill>
                  <a:srgbClr val="0000FF"/>
                </a:solidFill>
              </a:rPr>
              <a:t>Space race</a:t>
            </a:r>
          </a:p>
          <a:p>
            <a:pPr algn="ctr"/>
            <a:r>
              <a:rPr lang="en-US" sz="2800" b="1" dirty="0" smtClean="0">
                <a:solidFill>
                  <a:srgbClr val="0000FF"/>
                </a:solidFill>
              </a:rPr>
              <a:t>Fallout shelters</a:t>
            </a:r>
          </a:p>
        </p:txBody>
      </p:sp>
    </p:spTree>
    <p:extLst>
      <p:ext uri="{BB962C8B-B14F-4D97-AF65-F5344CB8AC3E}">
        <p14:creationId xmlns:p14="http://schemas.microsoft.com/office/powerpoint/2010/main" val="320693317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067800" cy="6986528"/>
          </a:xfrm>
          <a:prstGeom prst="rect">
            <a:avLst/>
          </a:prstGeom>
          <a:noFill/>
        </p:spPr>
        <p:txBody>
          <a:bodyPr wrap="square" rtlCol="0">
            <a:spAutoFit/>
          </a:bodyPr>
          <a:lstStyle/>
          <a:p>
            <a:pPr algn="ctr"/>
            <a:r>
              <a:rPr lang="en-US" sz="2800" b="1" dirty="0" smtClean="0">
                <a:solidFill>
                  <a:srgbClr val="0000FF"/>
                </a:solidFill>
              </a:rPr>
              <a:t>Went to NCAR for summer symposium on stratosphere</a:t>
            </a:r>
          </a:p>
          <a:p>
            <a:pPr algn="ctr"/>
            <a:endParaRPr lang="en-US" sz="2800" b="1" dirty="0" smtClean="0">
              <a:solidFill>
                <a:srgbClr val="0000FF"/>
              </a:solidFill>
            </a:endParaRPr>
          </a:p>
          <a:p>
            <a:pPr algn="ctr"/>
            <a:r>
              <a:rPr lang="en-US" sz="2800" b="1" dirty="0" smtClean="0">
                <a:solidFill>
                  <a:srgbClr val="0000FF"/>
                </a:solidFill>
              </a:rPr>
              <a:t>Concerns about the effect of super sonic transports, aerosol sprays on the ozone layer</a:t>
            </a:r>
          </a:p>
          <a:p>
            <a:pPr algn="ctr"/>
            <a:endParaRPr lang="en-US" sz="2800" b="1" dirty="0">
              <a:solidFill>
                <a:srgbClr val="0000FF"/>
              </a:solidFill>
            </a:endParaRPr>
          </a:p>
          <a:p>
            <a:pPr algn="ctr"/>
            <a:r>
              <a:rPr lang="en-US" sz="2800" b="1" dirty="0" smtClean="0">
                <a:solidFill>
                  <a:srgbClr val="0000FF"/>
                </a:solidFill>
              </a:rPr>
              <a:t>Met my first “denier”, Richard Scorer</a:t>
            </a:r>
          </a:p>
          <a:p>
            <a:pPr algn="ctr"/>
            <a:endParaRPr lang="en-US" sz="2800" b="1" dirty="0">
              <a:solidFill>
                <a:srgbClr val="0000FF"/>
              </a:solidFill>
            </a:endParaRPr>
          </a:p>
          <a:p>
            <a:pPr algn="ctr"/>
            <a:r>
              <a:rPr lang="en-US" sz="2800" b="1" dirty="0" smtClean="0">
                <a:solidFill>
                  <a:srgbClr val="0000FF"/>
                </a:solidFill>
              </a:rPr>
              <a:t>Went to Woods Hole for GFD summer colloquium</a:t>
            </a:r>
          </a:p>
          <a:p>
            <a:pPr algn="ctr"/>
            <a:endParaRPr lang="en-US" sz="2800" b="1" dirty="0">
              <a:solidFill>
                <a:srgbClr val="0000FF"/>
              </a:solidFill>
            </a:endParaRPr>
          </a:p>
          <a:p>
            <a:pPr algn="ctr"/>
            <a:r>
              <a:rPr lang="en-US" sz="2800" b="1" dirty="0" smtClean="0">
                <a:solidFill>
                  <a:srgbClr val="0000FF"/>
                </a:solidFill>
              </a:rPr>
              <a:t>Worked with Gerry North</a:t>
            </a:r>
          </a:p>
          <a:p>
            <a:pPr algn="ctr"/>
            <a:endParaRPr lang="en-US" sz="2800" b="1" dirty="0">
              <a:solidFill>
                <a:srgbClr val="0000FF"/>
              </a:solidFill>
            </a:endParaRPr>
          </a:p>
          <a:p>
            <a:pPr algn="ctr"/>
            <a:r>
              <a:rPr lang="en-US" sz="2800" b="1" dirty="0" smtClean="0">
                <a:solidFill>
                  <a:srgbClr val="0000FF"/>
                </a:solidFill>
              </a:rPr>
              <a:t>Wally </a:t>
            </a:r>
            <a:r>
              <a:rPr lang="en-US" sz="2800" b="1" dirty="0" err="1" smtClean="0">
                <a:solidFill>
                  <a:srgbClr val="0000FF"/>
                </a:solidFill>
              </a:rPr>
              <a:t>Broecker</a:t>
            </a:r>
            <a:r>
              <a:rPr lang="en-US" sz="2800" b="1" dirty="0" smtClean="0">
                <a:solidFill>
                  <a:srgbClr val="0000FF"/>
                </a:solidFill>
              </a:rPr>
              <a:t>—deduced from deep sea cores </a:t>
            </a:r>
          </a:p>
          <a:p>
            <a:pPr algn="ctr"/>
            <a:r>
              <a:rPr lang="en-US" sz="2800" b="1" dirty="0" smtClean="0">
                <a:solidFill>
                  <a:srgbClr val="0000FF"/>
                </a:solidFill>
              </a:rPr>
              <a:t>effect of Milankovitch cycles on ice ages</a:t>
            </a:r>
          </a:p>
          <a:p>
            <a:pPr algn="ctr"/>
            <a:endParaRPr lang="en-US" sz="2800" b="1" dirty="0">
              <a:solidFill>
                <a:srgbClr val="0000FF"/>
              </a:solidFill>
            </a:endParaRPr>
          </a:p>
          <a:p>
            <a:pPr algn="ctr"/>
            <a:r>
              <a:rPr lang="en-US" sz="2800" b="1" dirty="0" smtClean="0">
                <a:solidFill>
                  <a:srgbClr val="0000FF"/>
                </a:solidFill>
              </a:rPr>
              <a:t>Albany department chair encouraged me to move on</a:t>
            </a:r>
          </a:p>
          <a:p>
            <a:pPr algn="ctr"/>
            <a:endParaRPr lang="en-US" sz="2800" b="1" dirty="0">
              <a:solidFill>
                <a:srgbClr val="0000FF"/>
              </a:solidFill>
            </a:endParaRPr>
          </a:p>
        </p:txBody>
      </p:sp>
    </p:spTree>
    <p:extLst>
      <p:ext uri="{BB962C8B-B14F-4D97-AF65-F5344CB8AC3E}">
        <p14:creationId xmlns:p14="http://schemas.microsoft.com/office/powerpoint/2010/main" val="72098092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56015" y="60790"/>
            <a:ext cx="7873584" cy="5692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5867400"/>
            <a:ext cx="8685070" cy="646331"/>
          </a:xfrm>
          <a:prstGeom prst="rect">
            <a:avLst/>
          </a:prstGeom>
          <a:noFill/>
        </p:spPr>
        <p:txBody>
          <a:bodyPr wrap="none" rtlCol="0">
            <a:spAutoFit/>
          </a:bodyPr>
          <a:lstStyle/>
          <a:p>
            <a:pPr algn="ctr"/>
            <a:r>
              <a:rPr lang="en-US" b="1" dirty="0" err="1" smtClean="0">
                <a:solidFill>
                  <a:srgbClr val="0000FF"/>
                </a:solidFill>
              </a:rPr>
              <a:t>Salstein</a:t>
            </a:r>
            <a:r>
              <a:rPr lang="en-US" b="1" dirty="0" smtClean="0">
                <a:solidFill>
                  <a:srgbClr val="0000FF"/>
                </a:solidFill>
              </a:rPr>
              <a:t> et al., 1993, BAMS, 74:  67-80.</a:t>
            </a:r>
          </a:p>
          <a:p>
            <a:pPr algn="ctr"/>
            <a:r>
              <a:rPr lang="en-US" b="1" dirty="0" smtClean="0">
                <a:solidFill>
                  <a:srgbClr val="0000FF"/>
                </a:solidFill>
              </a:rPr>
              <a:t>Changes in length of day highly correlated to changes in atmospheric angular momentum</a:t>
            </a:r>
            <a:endParaRPr lang="en-US" b="1" dirty="0">
              <a:solidFill>
                <a:srgbClr val="0000FF"/>
              </a:solidFill>
            </a:endParaRPr>
          </a:p>
        </p:txBody>
      </p:sp>
    </p:spTree>
    <p:extLst>
      <p:ext uri="{BB962C8B-B14F-4D97-AF65-F5344CB8AC3E}">
        <p14:creationId xmlns:p14="http://schemas.microsoft.com/office/powerpoint/2010/main" val="3131632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0"/>
            <a:ext cx="6096000" cy="4572000"/>
          </a:xfrm>
          <a:prstGeom prst="rect">
            <a:avLst/>
          </a:prstGeom>
        </p:spPr>
      </p:pic>
      <p:sp>
        <p:nvSpPr>
          <p:cNvPr id="3" name="TextBox 2"/>
          <p:cNvSpPr txBox="1"/>
          <p:nvPr/>
        </p:nvSpPr>
        <p:spPr>
          <a:xfrm>
            <a:off x="-12089" y="4572000"/>
            <a:ext cx="9136925" cy="2492990"/>
          </a:xfrm>
          <a:prstGeom prst="rect">
            <a:avLst/>
          </a:prstGeom>
          <a:noFill/>
        </p:spPr>
        <p:txBody>
          <a:bodyPr wrap="none" rtlCol="0">
            <a:spAutoFit/>
          </a:bodyPr>
          <a:lstStyle/>
          <a:p>
            <a:pPr algn="ctr"/>
            <a:r>
              <a:rPr lang="en-US" b="1" dirty="0" smtClean="0">
                <a:solidFill>
                  <a:srgbClr val="0000FF"/>
                </a:solidFill>
              </a:rPr>
              <a:t>Went to University of Washington</a:t>
            </a:r>
          </a:p>
          <a:p>
            <a:pPr algn="ctr"/>
            <a:endParaRPr lang="en-US" sz="1000" b="1" dirty="0">
              <a:solidFill>
                <a:srgbClr val="0000FF"/>
              </a:solidFill>
            </a:endParaRPr>
          </a:p>
          <a:p>
            <a:pPr algn="ctr"/>
            <a:r>
              <a:rPr lang="en-US" b="1" dirty="0" smtClean="0">
                <a:solidFill>
                  <a:srgbClr val="0000FF"/>
                </a:solidFill>
              </a:rPr>
              <a:t>Wallace and Hobbs, Holton, </a:t>
            </a:r>
            <a:r>
              <a:rPr lang="en-US" b="1" dirty="0" err="1" smtClean="0">
                <a:solidFill>
                  <a:srgbClr val="0000FF"/>
                </a:solidFill>
              </a:rPr>
              <a:t>Fleagle</a:t>
            </a:r>
            <a:r>
              <a:rPr lang="en-US" b="1" dirty="0" smtClean="0">
                <a:solidFill>
                  <a:srgbClr val="0000FF"/>
                </a:solidFill>
              </a:rPr>
              <a:t> and </a:t>
            </a:r>
            <a:r>
              <a:rPr lang="en-US" b="1" dirty="0" err="1" smtClean="0">
                <a:solidFill>
                  <a:srgbClr val="0000FF"/>
                </a:solidFill>
              </a:rPr>
              <a:t>Businger</a:t>
            </a:r>
            <a:r>
              <a:rPr lang="en-US" b="1" dirty="0" smtClean="0">
                <a:solidFill>
                  <a:srgbClr val="0000FF"/>
                </a:solidFill>
              </a:rPr>
              <a:t>, </a:t>
            </a:r>
          </a:p>
          <a:p>
            <a:pPr algn="ctr"/>
            <a:r>
              <a:rPr lang="en-US" b="1" dirty="0" err="1" smtClean="0">
                <a:solidFill>
                  <a:srgbClr val="0000FF"/>
                </a:solidFill>
              </a:rPr>
              <a:t>Houze</a:t>
            </a:r>
            <a:r>
              <a:rPr lang="en-US" b="1" dirty="0" smtClean="0">
                <a:solidFill>
                  <a:srgbClr val="0000FF"/>
                </a:solidFill>
              </a:rPr>
              <a:t>, Dick Reed, Dennis Hartmann, </a:t>
            </a:r>
            <a:r>
              <a:rPr lang="en-US" b="1" dirty="0" err="1" smtClean="0">
                <a:solidFill>
                  <a:srgbClr val="0000FF"/>
                </a:solidFill>
              </a:rPr>
              <a:t>Leovy</a:t>
            </a:r>
            <a:endParaRPr lang="en-US" b="1" dirty="0" smtClean="0">
              <a:solidFill>
                <a:srgbClr val="0000FF"/>
              </a:solidFill>
            </a:endParaRPr>
          </a:p>
          <a:p>
            <a:pPr algn="ctr"/>
            <a:endParaRPr lang="en-US" sz="1000" b="1" dirty="0">
              <a:solidFill>
                <a:srgbClr val="0000FF"/>
              </a:solidFill>
            </a:endParaRPr>
          </a:p>
          <a:p>
            <a:pPr algn="ctr"/>
            <a:r>
              <a:rPr lang="en-US" b="1" dirty="0" smtClean="0">
                <a:solidFill>
                  <a:srgbClr val="0000FF"/>
                </a:solidFill>
              </a:rPr>
              <a:t>Steve Payne, Cliff Mass, Dave Parsons, Jim </a:t>
            </a:r>
            <a:r>
              <a:rPr lang="en-US" b="1" dirty="0" err="1" smtClean="0">
                <a:solidFill>
                  <a:srgbClr val="0000FF"/>
                </a:solidFill>
              </a:rPr>
              <a:t>Wilczak</a:t>
            </a:r>
            <a:r>
              <a:rPr lang="en-US" b="1" dirty="0" smtClean="0">
                <a:solidFill>
                  <a:srgbClr val="0000FF"/>
                </a:solidFill>
              </a:rPr>
              <a:t>, John </a:t>
            </a:r>
            <a:r>
              <a:rPr lang="en-US" b="1" dirty="0" err="1" smtClean="0">
                <a:solidFill>
                  <a:srgbClr val="0000FF"/>
                </a:solidFill>
              </a:rPr>
              <a:t>Gamache</a:t>
            </a:r>
            <a:r>
              <a:rPr lang="en-US" b="1" dirty="0" smtClean="0">
                <a:solidFill>
                  <a:srgbClr val="0000FF"/>
                </a:solidFill>
              </a:rPr>
              <a:t>, Ed Rappaport,</a:t>
            </a:r>
          </a:p>
          <a:p>
            <a:pPr algn="ctr"/>
            <a:r>
              <a:rPr lang="en-US" b="1" dirty="0" smtClean="0">
                <a:solidFill>
                  <a:srgbClr val="0000FF"/>
                </a:solidFill>
              </a:rPr>
              <a:t>Lau </a:t>
            </a:r>
            <a:r>
              <a:rPr lang="en-US" b="1" dirty="0" err="1" smtClean="0">
                <a:solidFill>
                  <a:srgbClr val="0000FF"/>
                </a:solidFill>
              </a:rPr>
              <a:t>Ngar</a:t>
            </a:r>
            <a:r>
              <a:rPr lang="en-US" b="1" dirty="0" smtClean="0">
                <a:solidFill>
                  <a:srgbClr val="0000FF"/>
                </a:solidFill>
              </a:rPr>
              <a:t>-Cheung, Bill Lau, Brad Ferrier, Mark Iredell, John </a:t>
            </a:r>
            <a:r>
              <a:rPr lang="en-US" b="1" dirty="0" err="1" smtClean="0">
                <a:solidFill>
                  <a:srgbClr val="0000FF"/>
                </a:solidFill>
              </a:rPr>
              <a:t>Horel</a:t>
            </a:r>
            <a:r>
              <a:rPr lang="en-US" b="1" dirty="0" smtClean="0">
                <a:solidFill>
                  <a:srgbClr val="0000FF"/>
                </a:solidFill>
              </a:rPr>
              <a:t>, Dave </a:t>
            </a:r>
            <a:r>
              <a:rPr lang="en-US" b="1" dirty="0" err="1" smtClean="0">
                <a:solidFill>
                  <a:srgbClr val="0000FF"/>
                </a:solidFill>
              </a:rPr>
              <a:t>Gutzler</a:t>
            </a:r>
            <a:r>
              <a:rPr lang="en-US" b="1" dirty="0" smtClean="0">
                <a:solidFill>
                  <a:srgbClr val="0000FF"/>
                </a:solidFill>
              </a:rPr>
              <a:t>, </a:t>
            </a:r>
            <a:r>
              <a:rPr lang="en-US" b="1" smtClean="0">
                <a:solidFill>
                  <a:srgbClr val="0000FF"/>
                </a:solidFill>
              </a:rPr>
              <a:t>Rahul Mahajan</a:t>
            </a:r>
            <a:endParaRPr lang="en-US" b="1" dirty="0" smtClean="0">
              <a:solidFill>
                <a:srgbClr val="0000FF"/>
              </a:solidFill>
            </a:endParaRPr>
          </a:p>
          <a:p>
            <a:pPr algn="ctr"/>
            <a:endParaRPr lang="en-US" sz="1000" b="1" dirty="0">
              <a:solidFill>
                <a:srgbClr val="0000FF"/>
              </a:solidFill>
            </a:endParaRPr>
          </a:p>
          <a:p>
            <a:pPr algn="ctr"/>
            <a:r>
              <a:rPr lang="en-US" b="1" dirty="0" smtClean="0">
                <a:solidFill>
                  <a:srgbClr val="0000FF"/>
                </a:solidFill>
              </a:rPr>
              <a:t>Brian Hoskins, Bob Dickinson, Michael McIntyre, Jim McWilliams, Alan O’Neill</a:t>
            </a:r>
          </a:p>
          <a:p>
            <a:endParaRPr lang="en-US" dirty="0"/>
          </a:p>
        </p:txBody>
      </p:sp>
    </p:spTree>
    <p:extLst>
      <p:ext uri="{BB962C8B-B14F-4D97-AF65-F5344CB8AC3E}">
        <p14:creationId xmlns:p14="http://schemas.microsoft.com/office/powerpoint/2010/main" val="396512679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000">
            <a:off x="53061" y="134442"/>
            <a:ext cx="9689930" cy="5494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5406" y="5638800"/>
            <a:ext cx="8469113" cy="1200329"/>
          </a:xfrm>
          <a:prstGeom prst="rect">
            <a:avLst/>
          </a:prstGeom>
          <a:noFill/>
        </p:spPr>
        <p:txBody>
          <a:bodyPr wrap="none" rtlCol="0">
            <a:spAutoFit/>
          </a:bodyPr>
          <a:lstStyle/>
          <a:p>
            <a:pPr algn="ctr"/>
            <a:r>
              <a:rPr lang="en-US" sz="2400" b="1" dirty="0" err="1" smtClean="0">
                <a:solidFill>
                  <a:srgbClr val="0000FF"/>
                </a:solidFill>
              </a:rPr>
              <a:t>Iskenderian</a:t>
            </a:r>
            <a:r>
              <a:rPr lang="en-US" sz="2400" b="1" dirty="0" smtClean="0">
                <a:solidFill>
                  <a:srgbClr val="0000FF"/>
                </a:solidFill>
              </a:rPr>
              <a:t> and </a:t>
            </a:r>
            <a:r>
              <a:rPr lang="en-US" sz="2400" b="1" dirty="0" err="1" smtClean="0">
                <a:solidFill>
                  <a:srgbClr val="0000FF"/>
                </a:solidFill>
              </a:rPr>
              <a:t>Salstein</a:t>
            </a:r>
            <a:r>
              <a:rPr lang="en-US" sz="2400" b="1" dirty="0" smtClean="0">
                <a:solidFill>
                  <a:srgbClr val="0000FF"/>
                </a:solidFill>
              </a:rPr>
              <a:t>, 1998:  Mon. </a:t>
            </a:r>
            <a:r>
              <a:rPr lang="en-US" sz="2400" b="1" dirty="0" err="1" smtClean="0">
                <a:solidFill>
                  <a:srgbClr val="0000FF"/>
                </a:solidFill>
              </a:rPr>
              <a:t>Wea</a:t>
            </a:r>
            <a:r>
              <a:rPr lang="en-US" sz="2400" b="1" dirty="0" smtClean="0">
                <a:solidFill>
                  <a:srgbClr val="0000FF"/>
                </a:solidFill>
              </a:rPr>
              <a:t>. Rev., 126, 1681-1694.</a:t>
            </a:r>
          </a:p>
          <a:p>
            <a:pPr algn="ctr"/>
            <a:endParaRPr lang="en-US" sz="2400" b="1" dirty="0">
              <a:solidFill>
                <a:srgbClr val="0000FF"/>
              </a:solidFill>
            </a:endParaRPr>
          </a:p>
          <a:p>
            <a:pPr algn="ctr"/>
            <a:r>
              <a:rPr lang="en-US" sz="2400" b="1" dirty="0" smtClean="0">
                <a:solidFill>
                  <a:srgbClr val="0000FF"/>
                </a:solidFill>
              </a:rPr>
              <a:t>Based on my calculations from GFS analyses and forecasts</a:t>
            </a:r>
            <a:endParaRPr lang="en-US" sz="2400" b="1" dirty="0">
              <a:solidFill>
                <a:srgbClr val="0000FF"/>
              </a:solidFill>
            </a:endParaRPr>
          </a:p>
        </p:txBody>
      </p:sp>
    </p:spTree>
    <p:extLst>
      <p:ext uri="{BB962C8B-B14F-4D97-AF65-F5344CB8AC3E}">
        <p14:creationId xmlns:p14="http://schemas.microsoft.com/office/powerpoint/2010/main" val="426986618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680000">
            <a:off x="340830" y="300586"/>
            <a:ext cx="8767432" cy="6030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5715000" y="3276600"/>
            <a:ext cx="9144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4267200" y="2743200"/>
            <a:ext cx="9144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6154724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mc.ncep.noaa.gov/gmb/STATS_vsdb/longterm/longall/acz_wave120_NH500mb_day5.png"/>
          <p:cNvPicPr>
            <a:picLocks noChangeAspect="1" noChangeArrowheads="1"/>
          </p:cNvPicPr>
          <p:nvPr/>
        </p:nvPicPr>
        <p:blipFill rotWithShape="1">
          <a:blip r:embed="rId2">
            <a:extLst>
              <a:ext uri="{28A0092B-C50C-407E-A947-70E740481C1C}">
                <a14:useLocalDpi xmlns:a14="http://schemas.microsoft.com/office/drawing/2010/main" val="0"/>
              </a:ext>
            </a:extLst>
          </a:blip>
          <a:srcRect l="13202" t="29201" r="43399" b="55923"/>
          <a:stretch/>
        </p:blipFill>
        <p:spPr bwMode="auto">
          <a:xfrm>
            <a:off x="304800" y="982413"/>
            <a:ext cx="7088289" cy="18192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emc.ncep.noaa.gov/gmb/STATS_vsdb/longterm/longall/acz_wave120_NH500mb_day5.png"/>
          <p:cNvPicPr>
            <a:picLocks noChangeAspect="1" noChangeArrowheads="1"/>
          </p:cNvPicPr>
          <p:nvPr/>
        </p:nvPicPr>
        <p:blipFill rotWithShape="1">
          <a:blip r:embed="rId2">
            <a:extLst>
              <a:ext uri="{28A0092B-C50C-407E-A947-70E740481C1C}">
                <a14:useLocalDpi xmlns:a14="http://schemas.microsoft.com/office/drawing/2010/main" val="0"/>
              </a:ext>
            </a:extLst>
          </a:blip>
          <a:srcRect l="20215" t="4077" r="37932" b="91846"/>
          <a:stretch/>
        </p:blipFill>
        <p:spPr bwMode="auto">
          <a:xfrm>
            <a:off x="1501959" y="479241"/>
            <a:ext cx="3833301" cy="2796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emc.ncep.noaa.gov/gmb/STATS_vsdb/longterm/longall/acz_wave120_SH500mb_day5.png"/>
          <p:cNvPicPr>
            <a:picLocks noChangeAspect="1" noChangeArrowheads="1"/>
          </p:cNvPicPr>
          <p:nvPr/>
        </p:nvPicPr>
        <p:blipFill rotWithShape="1">
          <a:blip r:embed="rId3">
            <a:extLst>
              <a:ext uri="{28A0092B-C50C-407E-A947-70E740481C1C}">
                <a14:useLocalDpi xmlns:a14="http://schemas.microsoft.com/office/drawing/2010/main" val="0"/>
              </a:ext>
            </a:extLst>
          </a:blip>
          <a:srcRect l="14049" t="28870" r="43638" b="56254"/>
          <a:stretch/>
        </p:blipFill>
        <p:spPr bwMode="auto">
          <a:xfrm>
            <a:off x="457200" y="3733800"/>
            <a:ext cx="693588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emc.ncep.noaa.gov/gmb/STATS_vsdb/longterm/longall/acz_wave120_SH500mb_day5.png"/>
          <p:cNvPicPr>
            <a:picLocks noChangeAspect="1" noChangeArrowheads="1"/>
          </p:cNvPicPr>
          <p:nvPr/>
        </p:nvPicPr>
        <p:blipFill rotWithShape="1">
          <a:blip r:embed="rId3">
            <a:extLst>
              <a:ext uri="{28A0092B-C50C-407E-A947-70E740481C1C}">
                <a14:useLocalDpi xmlns:a14="http://schemas.microsoft.com/office/drawing/2010/main" val="0"/>
              </a:ext>
            </a:extLst>
          </a:blip>
          <a:srcRect l="20685" t="4960" r="38139" b="91679"/>
          <a:stretch/>
        </p:blipFill>
        <p:spPr bwMode="auto">
          <a:xfrm>
            <a:off x="1676400" y="3200400"/>
            <a:ext cx="3765176" cy="2305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76800" y="1143000"/>
            <a:ext cx="4070923" cy="584775"/>
          </a:xfrm>
          <a:prstGeom prst="rect">
            <a:avLst/>
          </a:prstGeom>
          <a:noFill/>
        </p:spPr>
        <p:txBody>
          <a:bodyPr wrap="none" rtlCol="0">
            <a:spAutoFit/>
          </a:bodyPr>
          <a:lstStyle/>
          <a:p>
            <a:r>
              <a:rPr lang="en-US" sz="3200" b="1" dirty="0" smtClean="0">
                <a:solidFill>
                  <a:srgbClr val="FF0000"/>
                </a:solidFill>
              </a:rPr>
              <a:t>April 2016-March 2017</a:t>
            </a:r>
            <a:endParaRPr lang="en-US" sz="3200" b="1" dirty="0">
              <a:solidFill>
                <a:srgbClr val="FF0000"/>
              </a:solidFill>
            </a:endParaRPr>
          </a:p>
        </p:txBody>
      </p:sp>
      <p:sp>
        <p:nvSpPr>
          <p:cNvPr id="6" name="Rectangle 5"/>
          <p:cNvSpPr/>
          <p:nvPr/>
        </p:nvSpPr>
        <p:spPr>
          <a:xfrm>
            <a:off x="7113473" y="5955268"/>
            <a:ext cx="1344727" cy="369332"/>
          </a:xfrm>
          <a:prstGeom prst="rect">
            <a:avLst/>
          </a:prstGeom>
        </p:spPr>
        <p:txBody>
          <a:bodyPr wrap="none">
            <a:spAutoFit/>
          </a:bodyPr>
          <a:lstStyle/>
          <a:p>
            <a:r>
              <a:rPr lang="en-US" dirty="0" err="1"/>
              <a:t>Fanglin</a:t>
            </a:r>
            <a:r>
              <a:rPr lang="en-US" dirty="0"/>
              <a:t> Yang</a:t>
            </a:r>
          </a:p>
        </p:txBody>
      </p:sp>
    </p:spTree>
    <p:extLst>
      <p:ext uri="{BB962C8B-B14F-4D97-AF65-F5344CB8AC3E}">
        <p14:creationId xmlns:p14="http://schemas.microsoft.com/office/powerpoint/2010/main" val="342011150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456480" y="273629"/>
            <a:ext cx="8229600" cy="1144921"/>
          </a:xfrm>
        </p:spPr>
        <p:txBody>
          <a:bodyPr tIns="22401"/>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n-US" altLang="en-US" sz="2500"/>
              <a:t> </a:t>
            </a:r>
            <a:r>
              <a:rPr lang="en-US" altLang="en-US" sz="2900"/>
              <a:t>GFS </a:t>
            </a:r>
            <a:r>
              <a:rPr lang="en-US" altLang="en-US" sz="2900">
                <a:solidFill>
                  <a:srgbClr val="FF0000"/>
                </a:solidFill>
              </a:rPr>
              <a:t>24</a:t>
            </a:r>
            <a:r>
              <a:rPr lang="en-US" altLang="en-US" sz="2900"/>
              <a:t>/</a:t>
            </a:r>
            <a:r>
              <a:rPr lang="en-US" altLang="en-US" sz="2900">
                <a:solidFill>
                  <a:srgbClr val="0000FF"/>
                </a:solidFill>
              </a:rPr>
              <a:t>48</a:t>
            </a:r>
            <a:r>
              <a:rPr lang="en-US" altLang="en-US" sz="2900"/>
              <a:t>/</a:t>
            </a:r>
            <a:r>
              <a:rPr lang="en-US" altLang="en-US" sz="2900">
                <a:solidFill>
                  <a:srgbClr val="00FF00"/>
                </a:solidFill>
              </a:rPr>
              <a:t>72</a:t>
            </a:r>
            <a:r>
              <a:rPr lang="en-US" altLang="en-US" sz="2900"/>
              <a:t>h annual FSS, 2002-2015</a:t>
            </a:r>
            <a:br>
              <a:rPr lang="en-US" altLang="en-US" sz="2900"/>
            </a:br>
            <a:r>
              <a:rPr lang="en-US" altLang="en-US" sz="2900"/>
              <a:t>at horizontal scale of 62km</a:t>
            </a: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l="2473" r="4579"/>
          <a:stretch>
            <a:fillRect/>
          </a:stretch>
        </p:blipFill>
        <p:spPr bwMode="auto">
          <a:xfrm>
            <a:off x="112320" y="1831872"/>
            <a:ext cx="4363200" cy="3624861"/>
          </a:xfrm>
          <a:prstGeom prst="rect">
            <a:avLst/>
          </a:prstGeom>
          <a:noFill/>
          <a:ln>
            <a:noFill/>
          </a:ln>
          <a:effectLst/>
          <a:extLst>
            <a:ext uri="{909E8E84-426E-40DD-AFC4-6F175D3DCCD1}">
              <a14:hiddenFill xmlns:a14="http://schemas.microsoft.com/office/drawing/2010/main">
                <a:blipFill dpi="0" rotWithShape="0">
                  <a:blip/>
                  <a:srcRect l="2473" r="4579"/>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3"/>
          <p:cNvPicPr>
            <a:picLocks noChangeAspect="1" noChangeArrowheads="1"/>
          </p:cNvPicPr>
          <p:nvPr/>
        </p:nvPicPr>
        <p:blipFill>
          <a:blip r:embed="rId4">
            <a:extLst>
              <a:ext uri="{28A0092B-C50C-407E-A947-70E740481C1C}">
                <a14:useLocalDpi xmlns:a14="http://schemas.microsoft.com/office/drawing/2010/main" val="0"/>
              </a:ext>
            </a:extLst>
          </a:blip>
          <a:srcRect l="2473" r="4579"/>
          <a:stretch>
            <a:fillRect/>
          </a:stretch>
        </p:blipFill>
        <p:spPr bwMode="auto">
          <a:xfrm>
            <a:off x="4548961" y="1873638"/>
            <a:ext cx="4363200" cy="3624860"/>
          </a:xfrm>
          <a:prstGeom prst="rect">
            <a:avLst/>
          </a:prstGeom>
          <a:noFill/>
          <a:ln>
            <a:noFill/>
          </a:ln>
          <a:effectLst/>
          <a:extLst>
            <a:ext uri="{909E8E84-426E-40DD-AFC4-6F175D3DCCD1}">
              <a14:hiddenFill xmlns:a14="http://schemas.microsoft.com/office/drawing/2010/main">
                <a:blipFill dpi="0" rotWithShape="0">
                  <a:blip/>
                  <a:srcRect l="2473" r="4579"/>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5" name="Text Box 4"/>
          <p:cNvSpPr txBox="1">
            <a:spLocks noChangeArrowheads="1"/>
          </p:cNvSpPr>
          <p:nvPr/>
        </p:nvSpPr>
        <p:spPr bwMode="auto">
          <a:xfrm>
            <a:off x="1897920" y="1524000"/>
            <a:ext cx="1378679"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eaLnBrk="0">
              <a:tabLst>
                <a:tab pos="457200" algn="l"/>
                <a:tab pos="914400" algn="l"/>
              </a:tabLst>
              <a:defRPr>
                <a:solidFill>
                  <a:schemeClr val="tx1"/>
                </a:solidFill>
                <a:latin typeface="Arial" charset="0"/>
                <a:ea typeface="DejaVu Sans" charset="0"/>
                <a:cs typeface="DejaVu Sans" charset="0"/>
              </a:defRPr>
            </a:lvl1pPr>
            <a:lvl2pPr eaLnBrk="0">
              <a:tabLst>
                <a:tab pos="457200" algn="l"/>
                <a:tab pos="914400" algn="l"/>
              </a:tabLst>
              <a:defRPr>
                <a:solidFill>
                  <a:schemeClr val="tx1"/>
                </a:solidFill>
                <a:latin typeface="Arial" charset="0"/>
                <a:ea typeface="DejaVu Sans" charset="0"/>
                <a:cs typeface="DejaVu Sans" charset="0"/>
              </a:defRPr>
            </a:lvl2pPr>
            <a:lvl3pPr eaLnBrk="0">
              <a:tabLst>
                <a:tab pos="457200" algn="l"/>
                <a:tab pos="914400" algn="l"/>
              </a:tabLst>
              <a:defRPr>
                <a:solidFill>
                  <a:schemeClr val="tx1"/>
                </a:solidFill>
                <a:latin typeface="Arial" charset="0"/>
                <a:ea typeface="DejaVu Sans" charset="0"/>
                <a:cs typeface="DejaVu Sans" charset="0"/>
              </a:defRPr>
            </a:lvl3pPr>
            <a:lvl4pPr eaLnBrk="0">
              <a:tabLst>
                <a:tab pos="457200" algn="l"/>
                <a:tab pos="914400" algn="l"/>
              </a:tabLst>
              <a:defRPr>
                <a:solidFill>
                  <a:schemeClr val="tx1"/>
                </a:solidFill>
                <a:latin typeface="Arial" charset="0"/>
                <a:ea typeface="DejaVu Sans" charset="0"/>
                <a:cs typeface="DejaVu Sans" charset="0"/>
              </a:defRPr>
            </a:lvl4pPr>
            <a:lvl5pPr eaLnBrk="0">
              <a:tabLst>
                <a:tab pos="457200" algn="l"/>
                <a:tab pos="9144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chemeClr val="tx1"/>
                </a:solidFill>
                <a:latin typeface="Arial" charset="0"/>
                <a:ea typeface="DejaVu Sans" charset="0"/>
                <a:cs typeface="DejaVu Sans" charset="0"/>
              </a:defRPr>
            </a:lvl9pPr>
          </a:lstStyle>
          <a:p>
            <a:pPr eaLnBrk="1"/>
            <a:r>
              <a:rPr lang="en-US" altLang="en-US">
                <a:solidFill>
                  <a:srgbClr val="000000"/>
                </a:solidFill>
              </a:rPr>
              <a:t>10mm/day</a:t>
            </a:r>
          </a:p>
        </p:txBody>
      </p:sp>
      <p:sp>
        <p:nvSpPr>
          <p:cNvPr id="5126" name="Text Box 5"/>
          <p:cNvSpPr txBox="1">
            <a:spLocks noChangeArrowheads="1"/>
          </p:cNvSpPr>
          <p:nvPr/>
        </p:nvSpPr>
        <p:spPr bwMode="auto">
          <a:xfrm>
            <a:off x="6268320" y="1559685"/>
            <a:ext cx="135936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eaLnBrk="0">
              <a:tabLst>
                <a:tab pos="457200" algn="l"/>
                <a:tab pos="914400" algn="l"/>
                <a:tab pos="1371600" algn="l"/>
              </a:tabLst>
              <a:defRPr>
                <a:solidFill>
                  <a:schemeClr val="tx1"/>
                </a:solidFill>
                <a:latin typeface="Arial" charset="0"/>
                <a:ea typeface="DejaVu Sans" charset="0"/>
                <a:cs typeface="DejaVu Sans" charset="0"/>
              </a:defRPr>
            </a:lvl1pPr>
            <a:lvl2pPr eaLnBrk="0">
              <a:tabLst>
                <a:tab pos="457200" algn="l"/>
                <a:tab pos="914400" algn="l"/>
                <a:tab pos="1371600" algn="l"/>
              </a:tabLst>
              <a:defRPr>
                <a:solidFill>
                  <a:schemeClr val="tx1"/>
                </a:solidFill>
                <a:latin typeface="Arial" charset="0"/>
                <a:ea typeface="DejaVu Sans" charset="0"/>
                <a:cs typeface="DejaVu Sans" charset="0"/>
              </a:defRPr>
            </a:lvl2pPr>
            <a:lvl3pPr eaLnBrk="0">
              <a:tabLst>
                <a:tab pos="457200" algn="l"/>
                <a:tab pos="914400" algn="l"/>
                <a:tab pos="1371600" algn="l"/>
              </a:tabLst>
              <a:defRPr>
                <a:solidFill>
                  <a:schemeClr val="tx1"/>
                </a:solidFill>
                <a:latin typeface="Arial" charset="0"/>
                <a:ea typeface="DejaVu Sans" charset="0"/>
                <a:cs typeface="DejaVu Sans" charset="0"/>
              </a:defRPr>
            </a:lvl3pPr>
            <a:lvl4pPr eaLnBrk="0">
              <a:tabLst>
                <a:tab pos="457200" algn="l"/>
                <a:tab pos="914400" algn="l"/>
                <a:tab pos="1371600" algn="l"/>
              </a:tabLst>
              <a:defRPr>
                <a:solidFill>
                  <a:schemeClr val="tx1"/>
                </a:solidFill>
                <a:latin typeface="Arial" charset="0"/>
                <a:ea typeface="DejaVu Sans" charset="0"/>
                <a:cs typeface="DejaVu Sans" charset="0"/>
              </a:defRPr>
            </a:lvl4pPr>
            <a:lvl5pPr eaLnBrk="0">
              <a:tabLst>
                <a:tab pos="457200" algn="l"/>
                <a:tab pos="914400" algn="l"/>
                <a:tab pos="13716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chemeClr val="tx1"/>
                </a:solidFill>
                <a:latin typeface="Arial" charset="0"/>
                <a:ea typeface="DejaVu Sans" charset="0"/>
                <a:cs typeface="DejaVu Sans" charset="0"/>
              </a:defRPr>
            </a:lvl9pPr>
          </a:lstStyle>
          <a:p>
            <a:pPr eaLnBrk="1"/>
            <a:r>
              <a:rPr lang="en-US" altLang="en-US">
                <a:solidFill>
                  <a:srgbClr val="000000"/>
                </a:solidFill>
              </a:rPr>
              <a:t>25mm/day</a:t>
            </a:r>
          </a:p>
        </p:txBody>
      </p:sp>
      <p:cxnSp>
        <p:nvCxnSpPr>
          <p:cNvPr id="3" name="Straight Connector 2"/>
          <p:cNvCxnSpPr/>
          <p:nvPr/>
        </p:nvCxnSpPr>
        <p:spPr>
          <a:xfrm>
            <a:off x="533400" y="3429000"/>
            <a:ext cx="3886200" cy="0"/>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p:cNvCxnSpPr>
            <a:endCxn id="5124" idx="3"/>
          </p:cNvCxnSpPr>
          <p:nvPr/>
        </p:nvCxnSpPr>
        <p:spPr>
          <a:xfrm>
            <a:off x="4953000" y="3686068"/>
            <a:ext cx="3959161" cy="0"/>
          </a:xfrm>
          <a:prstGeom prst="line">
            <a:avLst/>
          </a:prstGeom>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6818910" y="6400800"/>
            <a:ext cx="1330172" cy="523220"/>
          </a:xfrm>
          <a:prstGeom prst="rect">
            <a:avLst/>
          </a:prstGeom>
          <a:noFill/>
        </p:spPr>
        <p:txBody>
          <a:bodyPr wrap="none" rtlCol="0">
            <a:spAutoFit/>
          </a:bodyPr>
          <a:lstStyle/>
          <a:p>
            <a:r>
              <a:rPr lang="en-US" sz="2800" b="1" dirty="0" smtClean="0"/>
              <a:t>Ying Lin</a:t>
            </a:r>
            <a:endParaRPr lang="en-US" sz="28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42" y="0"/>
            <a:ext cx="67231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53199" y="228600"/>
            <a:ext cx="2590801" cy="7417415"/>
          </a:xfrm>
          <a:prstGeom prst="rect">
            <a:avLst/>
          </a:prstGeom>
          <a:noFill/>
        </p:spPr>
        <p:txBody>
          <a:bodyPr wrap="square" rtlCol="0">
            <a:spAutoFit/>
          </a:bodyPr>
          <a:lstStyle/>
          <a:p>
            <a:r>
              <a:rPr lang="en-US" sz="2800" b="1" dirty="0" smtClean="0">
                <a:solidFill>
                  <a:srgbClr val="0000FF"/>
                </a:solidFill>
              </a:rPr>
              <a:t>Hoskins’ Q vector</a:t>
            </a:r>
          </a:p>
          <a:p>
            <a:r>
              <a:rPr lang="en-US" sz="2800" b="1" dirty="0" smtClean="0">
                <a:solidFill>
                  <a:srgbClr val="0000FF"/>
                </a:solidFill>
              </a:rPr>
              <a:t>Quasi-geostrophic</a:t>
            </a:r>
          </a:p>
          <a:p>
            <a:r>
              <a:rPr lang="en-US" sz="2800" b="1" dirty="0" smtClean="0">
                <a:solidFill>
                  <a:srgbClr val="0000FF"/>
                </a:solidFill>
              </a:rPr>
              <a:t>Omega equation</a:t>
            </a:r>
          </a:p>
          <a:p>
            <a:endParaRPr lang="en-US" sz="2800" b="1" dirty="0">
              <a:solidFill>
                <a:srgbClr val="0000FF"/>
              </a:solidFill>
            </a:endParaRPr>
          </a:p>
          <a:p>
            <a:r>
              <a:rPr lang="en-US" sz="2800" b="1" dirty="0" smtClean="0">
                <a:solidFill>
                  <a:srgbClr val="0000FF"/>
                </a:solidFill>
              </a:rPr>
              <a:t>Vertical motion</a:t>
            </a:r>
          </a:p>
          <a:p>
            <a:r>
              <a:rPr lang="en-US" sz="2800" b="1" dirty="0" smtClean="0">
                <a:solidFill>
                  <a:srgbClr val="0000FF"/>
                </a:solidFill>
              </a:rPr>
              <a:t>Extremely important</a:t>
            </a:r>
          </a:p>
          <a:p>
            <a:r>
              <a:rPr lang="en-US" sz="2800" b="1" dirty="0" smtClean="0">
                <a:solidFill>
                  <a:srgbClr val="0000FF"/>
                </a:solidFill>
              </a:rPr>
              <a:t>Hard to determine</a:t>
            </a:r>
          </a:p>
          <a:p>
            <a:r>
              <a:rPr lang="en-US" sz="2800" b="1" dirty="0" smtClean="0">
                <a:solidFill>
                  <a:srgbClr val="0000FF"/>
                </a:solidFill>
              </a:rPr>
              <a:t>A 40 year problem</a:t>
            </a:r>
          </a:p>
          <a:p>
            <a:r>
              <a:rPr lang="en-US" sz="2800" b="1" dirty="0" smtClean="0">
                <a:solidFill>
                  <a:srgbClr val="0000FF"/>
                </a:solidFill>
              </a:rPr>
              <a:t>For me</a:t>
            </a:r>
          </a:p>
          <a:p>
            <a:endParaRPr lang="en-US" sz="2800" b="1" dirty="0">
              <a:solidFill>
                <a:srgbClr val="0000FF"/>
              </a:solidFill>
            </a:endParaRPr>
          </a:p>
          <a:p>
            <a:endParaRPr lang="en-US" sz="2800" b="1" dirty="0">
              <a:solidFill>
                <a:srgbClr val="0000FF"/>
              </a:solidFill>
            </a:endParaRPr>
          </a:p>
        </p:txBody>
      </p:sp>
    </p:spTree>
    <p:extLst>
      <p:ext uri="{BB962C8B-B14F-4D97-AF65-F5344CB8AC3E}">
        <p14:creationId xmlns:p14="http://schemas.microsoft.com/office/powerpoint/2010/main" val="65820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8686800" cy="7663636"/>
          </a:xfrm>
          <a:prstGeom prst="rect">
            <a:avLst/>
          </a:prstGeom>
          <a:noFill/>
        </p:spPr>
        <p:txBody>
          <a:bodyPr wrap="square" rtlCol="0">
            <a:spAutoFit/>
          </a:bodyPr>
          <a:lstStyle/>
          <a:p>
            <a:r>
              <a:rPr lang="en-US" sz="2400" b="1" dirty="0" smtClean="0">
                <a:solidFill>
                  <a:srgbClr val="0000FF"/>
                </a:solidFill>
              </a:rPr>
              <a:t>Maurice Blackmon, Mike Wallace, Lau </a:t>
            </a:r>
            <a:r>
              <a:rPr lang="en-US" sz="2400" b="1" dirty="0" err="1" smtClean="0">
                <a:solidFill>
                  <a:srgbClr val="0000FF"/>
                </a:solidFill>
              </a:rPr>
              <a:t>Ngar</a:t>
            </a:r>
            <a:r>
              <a:rPr lang="en-US" sz="2400" b="1" dirty="0" smtClean="0">
                <a:solidFill>
                  <a:srgbClr val="0000FF"/>
                </a:solidFill>
              </a:rPr>
              <a:t>-Cheung, Steve Mullen </a:t>
            </a:r>
          </a:p>
          <a:p>
            <a:r>
              <a:rPr lang="en-US" sz="2400" b="1" dirty="0" smtClean="0">
                <a:solidFill>
                  <a:srgbClr val="0000FF"/>
                </a:solidFill>
              </a:rPr>
              <a:t>--observational studies of atmospheric general circulation</a:t>
            </a:r>
          </a:p>
          <a:p>
            <a:endParaRPr lang="en-US" sz="1000" b="1" dirty="0" smtClean="0">
              <a:solidFill>
                <a:srgbClr val="0000FF"/>
              </a:solidFill>
            </a:endParaRPr>
          </a:p>
          <a:p>
            <a:r>
              <a:rPr lang="en-US" sz="2400" b="1" dirty="0" smtClean="0">
                <a:solidFill>
                  <a:srgbClr val="0000FF"/>
                </a:solidFill>
              </a:rPr>
              <a:t>Earlier circulation studies had used radiosonde data </a:t>
            </a:r>
          </a:p>
          <a:p>
            <a:r>
              <a:rPr lang="en-US" sz="2400" b="1" dirty="0" smtClean="0">
                <a:solidFill>
                  <a:srgbClr val="0000FF"/>
                </a:solidFill>
              </a:rPr>
              <a:t>Mike et al. used twice daily NMC operational analyses 20-90N 1965-1977, applied spatial and temporal filtering </a:t>
            </a:r>
          </a:p>
          <a:p>
            <a:r>
              <a:rPr lang="en-US" sz="2400" b="1" dirty="0" smtClean="0">
                <a:solidFill>
                  <a:srgbClr val="0000FF"/>
                </a:solidFill>
              </a:rPr>
              <a:t>(worked with Roy </a:t>
            </a:r>
            <a:r>
              <a:rPr lang="en-US" sz="2400" b="1" dirty="0" err="1" smtClean="0">
                <a:solidFill>
                  <a:srgbClr val="0000FF"/>
                </a:solidFill>
              </a:rPr>
              <a:t>Jenne</a:t>
            </a:r>
            <a:r>
              <a:rPr lang="en-US" sz="2400" b="1" dirty="0" smtClean="0">
                <a:solidFill>
                  <a:srgbClr val="0000FF"/>
                </a:solidFill>
              </a:rPr>
              <a:t> at NCAR, who saved many vital data sets)</a:t>
            </a:r>
          </a:p>
          <a:p>
            <a:endParaRPr lang="en-US" sz="1000" b="1" dirty="0" smtClean="0">
              <a:solidFill>
                <a:srgbClr val="0000FF"/>
              </a:solidFill>
            </a:endParaRPr>
          </a:p>
          <a:p>
            <a:r>
              <a:rPr lang="en-US" sz="2400" b="1" dirty="0" smtClean="0">
                <a:solidFill>
                  <a:srgbClr val="0000FF"/>
                </a:solidFill>
              </a:rPr>
              <a:t>Until June 20, 1972– 0Z 6 layer 381 km primitive equation model </a:t>
            </a:r>
          </a:p>
          <a:p>
            <a:r>
              <a:rPr lang="en-US" sz="2400" b="1" dirty="0">
                <a:solidFill>
                  <a:srgbClr val="0000FF"/>
                </a:solidFill>
              </a:rPr>
              <a:t>	</a:t>
            </a:r>
            <a:r>
              <a:rPr lang="en-US" sz="2400" b="1" dirty="0" smtClean="0">
                <a:solidFill>
                  <a:srgbClr val="0000FF"/>
                </a:solidFill>
              </a:rPr>
              <a:t>	          12Z 3 layer 381 km </a:t>
            </a:r>
            <a:r>
              <a:rPr lang="en-US" sz="2400" b="1" dirty="0" err="1" smtClean="0">
                <a:solidFill>
                  <a:srgbClr val="0000FF"/>
                </a:solidFill>
              </a:rPr>
              <a:t>baroclinic</a:t>
            </a:r>
            <a:r>
              <a:rPr lang="en-US" sz="2400" b="1" dirty="0" smtClean="0">
                <a:solidFill>
                  <a:srgbClr val="0000FF"/>
                </a:solidFill>
              </a:rPr>
              <a:t> model</a:t>
            </a:r>
          </a:p>
          <a:p>
            <a:r>
              <a:rPr lang="en-US" sz="2400" b="1" dirty="0" smtClean="0">
                <a:solidFill>
                  <a:srgbClr val="0000FF"/>
                </a:solidFill>
              </a:rPr>
              <a:t>After June 20 used 6 layer model at both times</a:t>
            </a:r>
          </a:p>
          <a:p>
            <a:endParaRPr lang="en-US" sz="1000" b="1" dirty="0">
              <a:solidFill>
                <a:srgbClr val="0000FF"/>
              </a:solidFill>
            </a:endParaRPr>
          </a:p>
          <a:p>
            <a:r>
              <a:rPr lang="en-US" sz="2400" b="1" dirty="0" smtClean="0">
                <a:solidFill>
                  <a:srgbClr val="0000FF"/>
                </a:solidFill>
              </a:rPr>
              <a:t>September 1974 switched from hemispheric model with rigid, 	impenetrable wall near equator to global model</a:t>
            </a:r>
          </a:p>
          <a:p>
            <a:r>
              <a:rPr lang="en-US" sz="2400" b="1" dirty="0" smtClean="0">
                <a:solidFill>
                  <a:srgbClr val="0000FF"/>
                </a:solidFill>
              </a:rPr>
              <a:t>	Affected mean meridional wind near 20N</a:t>
            </a:r>
          </a:p>
          <a:p>
            <a:r>
              <a:rPr lang="en-US" sz="2400" b="1" dirty="0" smtClean="0">
                <a:solidFill>
                  <a:srgbClr val="0000FF"/>
                </a:solidFill>
              </a:rPr>
              <a:t>NMC analyses used gradient wind equation to obtain first guess 	fields, </a:t>
            </a:r>
            <a:r>
              <a:rPr lang="en-US" sz="2400" b="1" dirty="0" err="1" smtClean="0">
                <a:solidFill>
                  <a:srgbClr val="0000FF"/>
                </a:solidFill>
              </a:rPr>
              <a:t>ageostrophic</a:t>
            </a:r>
            <a:r>
              <a:rPr lang="en-US" sz="2400" b="1" dirty="0" smtClean="0">
                <a:solidFill>
                  <a:srgbClr val="0000FF"/>
                </a:solidFill>
              </a:rPr>
              <a:t> wind in analyses underestimated</a:t>
            </a:r>
          </a:p>
          <a:p>
            <a:r>
              <a:rPr lang="en-US" sz="2400" b="1" dirty="0" smtClean="0">
                <a:solidFill>
                  <a:srgbClr val="0000FF"/>
                </a:solidFill>
              </a:rPr>
              <a:t>After October 1974 Hough analysis produced essentially 				</a:t>
            </a:r>
            <a:r>
              <a:rPr lang="en-US" sz="2400" b="1" dirty="0" err="1" smtClean="0">
                <a:solidFill>
                  <a:srgbClr val="0000FF"/>
                </a:solidFill>
              </a:rPr>
              <a:t>nondivergent</a:t>
            </a:r>
            <a:r>
              <a:rPr lang="en-US" sz="2400" b="1" dirty="0" smtClean="0">
                <a:solidFill>
                  <a:srgbClr val="0000FF"/>
                </a:solidFill>
              </a:rPr>
              <a:t> wind</a:t>
            </a:r>
          </a:p>
          <a:p>
            <a:r>
              <a:rPr lang="en-US" sz="2400" b="1" dirty="0">
                <a:solidFill>
                  <a:srgbClr val="0000FF"/>
                </a:solidFill>
              </a:rPr>
              <a:t>	</a:t>
            </a:r>
            <a:r>
              <a:rPr lang="en-US" sz="2400" b="1" dirty="0" smtClean="0">
                <a:solidFill>
                  <a:srgbClr val="0000FF"/>
                </a:solidFill>
              </a:rPr>
              <a:t>interesting </a:t>
            </a:r>
            <a:r>
              <a:rPr lang="en-US" sz="2400" b="1" dirty="0" err="1" smtClean="0">
                <a:solidFill>
                  <a:srgbClr val="0000FF"/>
                </a:solidFill>
              </a:rPr>
              <a:t>spinups</a:t>
            </a:r>
            <a:r>
              <a:rPr lang="en-US" sz="2400" b="1" dirty="0" smtClean="0">
                <a:solidFill>
                  <a:srgbClr val="0000FF"/>
                </a:solidFill>
              </a:rPr>
              <a:t> in first 6 hours </a:t>
            </a:r>
          </a:p>
          <a:p>
            <a:endParaRPr lang="en-US" b="1" dirty="0">
              <a:solidFill>
                <a:srgbClr val="0000FF"/>
              </a:solidFill>
            </a:endParaRPr>
          </a:p>
          <a:p>
            <a:endParaRPr lang="en-US" b="1" dirty="0" smtClean="0">
              <a:solidFill>
                <a:srgbClr val="0000FF"/>
              </a:solidFill>
            </a:endParaRPr>
          </a:p>
          <a:p>
            <a:endParaRPr lang="en-US" b="1" dirty="0">
              <a:solidFill>
                <a:srgbClr val="0000FF"/>
              </a:solidFill>
            </a:endParaRPr>
          </a:p>
        </p:txBody>
      </p:sp>
    </p:spTree>
    <p:extLst>
      <p:ext uri="{BB962C8B-B14F-4D97-AF65-F5344CB8AC3E}">
        <p14:creationId xmlns:p14="http://schemas.microsoft.com/office/powerpoint/2010/main" val="2478729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
            <a:ext cx="8686800" cy="2862322"/>
          </a:xfrm>
          <a:prstGeom prst="rect">
            <a:avLst/>
          </a:prstGeom>
          <a:noFill/>
        </p:spPr>
        <p:txBody>
          <a:bodyPr wrap="square" rtlCol="0">
            <a:spAutoFit/>
          </a:bodyPr>
          <a:lstStyle/>
          <a:p>
            <a:r>
              <a:rPr lang="en-US" b="1" dirty="0" smtClean="0">
                <a:solidFill>
                  <a:srgbClr val="0000FF"/>
                </a:solidFill>
              </a:rPr>
              <a:t>Disagreement over the relative roles of transient eddy momentum flux and mean meridional circulation in forcing and maintaining mean jet streams.</a:t>
            </a:r>
          </a:p>
          <a:p>
            <a:endParaRPr lang="en-US" b="1" dirty="0">
              <a:solidFill>
                <a:srgbClr val="0000FF"/>
              </a:solidFill>
            </a:endParaRPr>
          </a:p>
          <a:p>
            <a:r>
              <a:rPr lang="en-US" b="1" dirty="0" err="1" smtClean="0">
                <a:solidFill>
                  <a:srgbClr val="0000FF"/>
                </a:solidFill>
              </a:rPr>
              <a:t>Namias</a:t>
            </a:r>
            <a:r>
              <a:rPr lang="en-US" b="1" dirty="0" smtClean="0">
                <a:solidFill>
                  <a:srgbClr val="0000FF"/>
                </a:solidFill>
              </a:rPr>
              <a:t> and Clapp-meridional circulations drive the jet steams-regional perspective</a:t>
            </a:r>
          </a:p>
          <a:p>
            <a:endParaRPr lang="en-US" b="1" dirty="0">
              <a:solidFill>
                <a:srgbClr val="0000FF"/>
              </a:solidFill>
            </a:endParaRPr>
          </a:p>
          <a:p>
            <a:r>
              <a:rPr lang="en-US" b="1" dirty="0" smtClean="0">
                <a:solidFill>
                  <a:srgbClr val="0000FF"/>
                </a:solidFill>
              </a:rPr>
              <a:t>Starr and </a:t>
            </a:r>
            <a:r>
              <a:rPr lang="en-US" b="1" dirty="0" err="1" smtClean="0">
                <a:solidFill>
                  <a:srgbClr val="0000FF"/>
                </a:solidFill>
              </a:rPr>
              <a:t>Rossby</a:t>
            </a:r>
            <a:r>
              <a:rPr lang="en-US" b="1" dirty="0" smtClean="0">
                <a:solidFill>
                  <a:srgbClr val="0000FF"/>
                </a:solidFill>
              </a:rPr>
              <a:t>—transient eddy momentum flux drives the jet streams</a:t>
            </a:r>
          </a:p>
          <a:p>
            <a:r>
              <a:rPr lang="en-US" b="1" dirty="0">
                <a:solidFill>
                  <a:srgbClr val="0000FF"/>
                </a:solidFill>
              </a:rPr>
              <a:t>	</a:t>
            </a:r>
            <a:r>
              <a:rPr lang="en-US" b="1" dirty="0" smtClean="0">
                <a:solidFill>
                  <a:srgbClr val="0000FF"/>
                </a:solidFill>
              </a:rPr>
              <a:t>—zonal mean perspective</a:t>
            </a:r>
          </a:p>
          <a:p>
            <a:endParaRPr lang="en-US" b="1" dirty="0" smtClean="0">
              <a:solidFill>
                <a:srgbClr val="0000FF"/>
              </a:solidFill>
            </a:endParaRPr>
          </a:p>
          <a:p>
            <a:endParaRPr lang="en-US" b="1" dirty="0">
              <a:solidFill>
                <a:srgbClr val="0000FF"/>
              </a:solidFill>
            </a:endParaRPr>
          </a:p>
          <a:p>
            <a:r>
              <a:rPr lang="en-US" b="1" dirty="0" err="1" smtClean="0">
                <a:solidFill>
                  <a:srgbClr val="0000FF"/>
                </a:solidFill>
              </a:rPr>
              <a:t>Palmen</a:t>
            </a:r>
            <a:r>
              <a:rPr lang="en-US" b="1" dirty="0" smtClean="0">
                <a:solidFill>
                  <a:srgbClr val="0000FF"/>
                </a:solidFill>
              </a:rPr>
              <a:t>:</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417" b="69203"/>
          <a:stretch/>
        </p:blipFill>
        <p:spPr bwMode="auto">
          <a:xfrm>
            <a:off x="1143000" y="2636771"/>
            <a:ext cx="8001000" cy="1097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2164" b="38828"/>
          <a:stretch/>
        </p:blipFill>
        <p:spPr bwMode="auto">
          <a:xfrm>
            <a:off x="76200" y="3886200"/>
            <a:ext cx="9144000" cy="1290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3886200"/>
            <a:ext cx="713016" cy="369332"/>
          </a:xfrm>
          <a:prstGeom prst="rect">
            <a:avLst/>
          </a:prstGeom>
          <a:noFill/>
        </p:spPr>
        <p:txBody>
          <a:bodyPr wrap="none" rtlCol="0">
            <a:spAutoFit/>
          </a:bodyPr>
          <a:lstStyle/>
          <a:p>
            <a:r>
              <a:rPr lang="en-US" b="1" dirty="0" smtClean="0">
                <a:solidFill>
                  <a:srgbClr val="0000FF"/>
                </a:solidFill>
              </a:rPr>
              <a:t>Starr:</a:t>
            </a:r>
            <a:endParaRPr lang="en-US" b="1" dirty="0">
              <a:solidFill>
                <a:srgbClr val="0000FF"/>
              </a:solidFill>
            </a:endParaRPr>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84783"/>
          <a:stretch/>
        </p:blipFill>
        <p:spPr bwMode="auto">
          <a:xfrm>
            <a:off x="0" y="5486400"/>
            <a:ext cx="9829800" cy="1033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0" y="5029200"/>
            <a:ext cx="4267200" cy="7620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152400" y="5562600"/>
            <a:ext cx="1447800" cy="7620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4507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 y="95507"/>
            <a:ext cx="4951111" cy="6762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1" y="0"/>
            <a:ext cx="4419599" cy="7171194"/>
          </a:xfrm>
          <a:prstGeom prst="rect">
            <a:avLst/>
          </a:prstGeom>
          <a:noFill/>
        </p:spPr>
        <p:txBody>
          <a:bodyPr wrap="square" rtlCol="0">
            <a:spAutoFit/>
          </a:bodyPr>
          <a:lstStyle/>
          <a:p>
            <a:r>
              <a:rPr lang="en-US" sz="2400" b="1" dirty="0" smtClean="0">
                <a:solidFill>
                  <a:srgbClr val="0000FF"/>
                </a:solidFill>
              </a:rPr>
              <a:t>Blackmon et al.—examined 3-D circulation, showed importance of meridional circulation</a:t>
            </a:r>
          </a:p>
          <a:p>
            <a:endParaRPr lang="en-US" sz="1000" b="1" dirty="0">
              <a:solidFill>
                <a:srgbClr val="0000FF"/>
              </a:solidFill>
            </a:endParaRPr>
          </a:p>
          <a:p>
            <a:r>
              <a:rPr lang="en-US" sz="2400" b="1" dirty="0" smtClean="0">
                <a:solidFill>
                  <a:srgbClr val="0000FF"/>
                </a:solidFill>
              </a:rPr>
              <a:t>Lau—documented wintertime extratropical Northern Hemisphere circulation and transient eddies</a:t>
            </a:r>
          </a:p>
          <a:p>
            <a:endParaRPr lang="en-US" sz="1000" b="1" dirty="0">
              <a:solidFill>
                <a:srgbClr val="0000FF"/>
              </a:solidFill>
            </a:endParaRPr>
          </a:p>
          <a:p>
            <a:r>
              <a:rPr lang="en-US" sz="2400" b="1" dirty="0" smtClean="0">
                <a:solidFill>
                  <a:srgbClr val="0000FF"/>
                </a:solidFill>
              </a:rPr>
              <a:t>Mike </a:t>
            </a:r>
            <a:r>
              <a:rPr lang="en-US" sz="2400" b="1" dirty="0">
                <a:solidFill>
                  <a:srgbClr val="0000FF"/>
                </a:solidFill>
              </a:rPr>
              <a:t>suggested I look at skewness and kurtosis of geopotential heights</a:t>
            </a:r>
          </a:p>
          <a:p>
            <a:endParaRPr lang="en-US" sz="1000" b="1" dirty="0">
              <a:solidFill>
                <a:srgbClr val="0000FF"/>
              </a:solidFill>
            </a:endParaRPr>
          </a:p>
          <a:p>
            <a:r>
              <a:rPr lang="en-US" sz="2400" b="1" dirty="0">
                <a:solidFill>
                  <a:srgbClr val="0000FF"/>
                </a:solidFill>
              </a:rPr>
              <a:t>--are heights normally distributed</a:t>
            </a:r>
          </a:p>
          <a:p>
            <a:endParaRPr lang="en-US" sz="1000" b="1" dirty="0">
              <a:solidFill>
                <a:srgbClr val="0000FF"/>
              </a:solidFill>
            </a:endParaRPr>
          </a:p>
          <a:p>
            <a:r>
              <a:rPr lang="en-US" sz="2400" b="1" dirty="0">
                <a:solidFill>
                  <a:srgbClr val="0000FF"/>
                </a:solidFill>
              </a:rPr>
              <a:t>--low kurtosis might reveal </a:t>
            </a:r>
            <a:r>
              <a:rPr lang="en-US" sz="2400" b="1" dirty="0" smtClean="0">
                <a:solidFill>
                  <a:srgbClr val="0000FF"/>
                </a:solidFill>
              </a:rPr>
              <a:t>two </a:t>
            </a:r>
            <a:r>
              <a:rPr lang="en-US" sz="2400" b="1" dirty="0">
                <a:solidFill>
                  <a:srgbClr val="0000FF"/>
                </a:solidFill>
              </a:rPr>
              <a:t>states in atmosphere—normal and blocking</a:t>
            </a:r>
          </a:p>
          <a:p>
            <a:endParaRPr lang="en-US" sz="2400" b="1" dirty="0" smtClean="0">
              <a:solidFill>
                <a:srgbClr val="0000FF"/>
              </a:solidFill>
            </a:endParaRPr>
          </a:p>
          <a:p>
            <a:endParaRPr lang="en-US" dirty="0"/>
          </a:p>
          <a:p>
            <a:endParaRPr lang="en-US" dirty="0"/>
          </a:p>
        </p:txBody>
      </p:sp>
    </p:spTree>
    <p:extLst>
      <p:ext uri="{BB962C8B-B14F-4D97-AF65-F5344CB8AC3E}">
        <p14:creationId xmlns:p14="http://schemas.microsoft.com/office/powerpoint/2010/main" val="26262475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7914"/>
          <a:stretch/>
        </p:blipFill>
        <p:spPr bwMode="auto">
          <a:xfrm>
            <a:off x="-18894" y="0"/>
            <a:ext cx="459089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69"/>
          <a:stretch/>
        </p:blipFill>
        <p:spPr bwMode="auto">
          <a:xfrm>
            <a:off x="4571999" y="6927"/>
            <a:ext cx="4572001" cy="685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7406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477000" y="228600"/>
            <a:ext cx="2667000" cy="6370975"/>
          </a:xfrm>
          <a:prstGeom prst="rect">
            <a:avLst/>
          </a:prstGeom>
        </p:spPr>
        <p:txBody>
          <a:bodyPr wrap="square">
            <a:spAutoFit/>
          </a:bodyPr>
          <a:lstStyle/>
          <a:p>
            <a:r>
              <a:rPr lang="en-US" sz="2400" b="1" dirty="0">
                <a:solidFill>
                  <a:srgbClr val="0000FF"/>
                </a:solidFill>
              </a:rPr>
              <a:t>Mike suggested </a:t>
            </a:r>
            <a:r>
              <a:rPr lang="en-US" sz="2400" b="1" dirty="0" smtClean="0">
                <a:solidFill>
                  <a:srgbClr val="0000FF"/>
                </a:solidFill>
              </a:rPr>
              <a:t>I </a:t>
            </a:r>
            <a:r>
              <a:rPr lang="en-US" sz="2400" b="1" dirty="0">
                <a:solidFill>
                  <a:srgbClr val="0000FF"/>
                </a:solidFill>
              </a:rPr>
              <a:t>look at trends in surface air </a:t>
            </a:r>
            <a:r>
              <a:rPr lang="en-US" sz="2400" b="1" dirty="0" smtClean="0">
                <a:solidFill>
                  <a:srgbClr val="0000FF"/>
                </a:solidFill>
              </a:rPr>
              <a:t>temperatures.</a:t>
            </a:r>
            <a:endParaRPr lang="en-US" sz="2400" b="1" dirty="0">
              <a:solidFill>
                <a:srgbClr val="0000FF"/>
              </a:solidFill>
            </a:endParaRPr>
          </a:p>
          <a:p>
            <a:endParaRPr lang="en-US" sz="2400" b="1" dirty="0" smtClean="0">
              <a:solidFill>
                <a:srgbClr val="0000FF"/>
              </a:solidFill>
            </a:endParaRPr>
          </a:p>
          <a:p>
            <a:r>
              <a:rPr lang="en-US" sz="2400" b="1" dirty="0" smtClean="0">
                <a:solidFill>
                  <a:srgbClr val="0000FF"/>
                </a:solidFill>
              </a:rPr>
              <a:t>I said no, missing a chance to be </a:t>
            </a:r>
            <a:r>
              <a:rPr lang="en-US" sz="2400" b="1" dirty="0">
                <a:solidFill>
                  <a:srgbClr val="0000FF"/>
                </a:solidFill>
              </a:rPr>
              <a:t>investigated by the Attorney General of </a:t>
            </a:r>
            <a:r>
              <a:rPr lang="en-US" sz="2400" b="1" dirty="0" smtClean="0">
                <a:solidFill>
                  <a:srgbClr val="0000FF"/>
                </a:solidFill>
              </a:rPr>
              <a:t>Virginia for bad statistics.</a:t>
            </a:r>
            <a:endParaRPr lang="en-US" sz="2400" b="1" dirty="0">
              <a:solidFill>
                <a:srgbClr val="0000FF"/>
              </a:solidFill>
            </a:endParaRPr>
          </a:p>
          <a:p>
            <a:r>
              <a:rPr lang="en-US" sz="2400" b="1" dirty="0">
                <a:solidFill>
                  <a:srgbClr val="0000FF"/>
                </a:solidFill>
              </a:rPr>
              <a:t>Looked at summertime general circulation of extratropical </a:t>
            </a:r>
            <a:endParaRPr lang="en-US" sz="2400" b="1" dirty="0" smtClean="0">
              <a:solidFill>
                <a:srgbClr val="0000FF"/>
              </a:solidFill>
            </a:endParaRPr>
          </a:p>
          <a:p>
            <a:r>
              <a:rPr lang="en-US" sz="2400" b="1" dirty="0" smtClean="0">
                <a:solidFill>
                  <a:srgbClr val="0000FF"/>
                </a:solidFill>
              </a:rPr>
              <a:t>Northern Hemisphere </a:t>
            </a:r>
            <a:endParaRPr lang="en-US" sz="2400" b="1" dirty="0">
              <a:solidFill>
                <a:srgbClr val="0000FF"/>
              </a:solidFill>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493" r="14874"/>
          <a:stretch/>
        </p:blipFill>
        <p:spPr bwMode="auto">
          <a:xfrm>
            <a:off x="152400" y="2743199"/>
            <a:ext cx="3210463" cy="3276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4196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923"/>
          <a:stretch/>
        </p:blipFill>
        <p:spPr bwMode="auto">
          <a:xfrm>
            <a:off x="0" y="0"/>
            <a:ext cx="4953000" cy="5369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2971800" y="4419600"/>
            <a:ext cx="1295400" cy="0"/>
          </a:xfrm>
          <a:prstGeom prst="line">
            <a:avLst/>
          </a:prstGeom>
        </p:spPr>
        <p:style>
          <a:lnRef idx="3">
            <a:schemeClr val="dk1"/>
          </a:lnRef>
          <a:fillRef idx="0">
            <a:schemeClr val="dk1"/>
          </a:fillRef>
          <a:effectRef idx="2">
            <a:schemeClr val="dk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918" y="0"/>
            <a:ext cx="4189082"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36109"/>
          <a:stretch/>
        </p:blipFill>
        <p:spPr bwMode="auto">
          <a:xfrm>
            <a:off x="2295525" y="5314950"/>
            <a:ext cx="4552950" cy="791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14600" y="6172200"/>
            <a:ext cx="3863045" cy="369332"/>
          </a:xfrm>
          <a:prstGeom prst="rect">
            <a:avLst/>
          </a:prstGeom>
          <a:noFill/>
        </p:spPr>
        <p:txBody>
          <a:bodyPr wrap="none" rtlCol="0">
            <a:spAutoFit/>
          </a:bodyPr>
          <a:lstStyle/>
          <a:p>
            <a:r>
              <a:rPr lang="en-US" dirty="0" smtClean="0"/>
              <a:t>1983, Mon. </a:t>
            </a:r>
            <a:r>
              <a:rPr lang="en-US" dirty="0" err="1" smtClean="0"/>
              <a:t>Wea</a:t>
            </a:r>
            <a:r>
              <a:rPr lang="en-US" dirty="0" smtClean="0"/>
              <a:t>. Rev., 111, 1418-1433.</a:t>
            </a:r>
            <a:endParaRPr lang="en-US" dirty="0"/>
          </a:p>
        </p:txBody>
      </p:sp>
    </p:spTree>
    <p:extLst>
      <p:ext uri="{BB962C8B-B14F-4D97-AF65-F5344CB8AC3E}">
        <p14:creationId xmlns:p14="http://schemas.microsoft.com/office/powerpoint/2010/main" val="1471168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915400" cy="7478970"/>
          </a:xfrm>
          <a:prstGeom prst="rect">
            <a:avLst/>
          </a:prstGeom>
          <a:noFill/>
        </p:spPr>
        <p:txBody>
          <a:bodyPr wrap="square" rtlCol="0">
            <a:spAutoFit/>
          </a:bodyPr>
          <a:lstStyle/>
          <a:p>
            <a:r>
              <a:rPr lang="en-US" sz="2800" b="1" dirty="0" smtClean="0"/>
              <a:t>An earlier, perhaps greater revolution…</a:t>
            </a:r>
          </a:p>
          <a:p>
            <a:endParaRPr lang="en-US" sz="1000" dirty="0" smtClean="0"/>
          </a:p>
          <a:p>
            <a:pPr algn="ctr"/>
            <a:r>
              <a:rPr lang="en-US" sz="2800" b="1" i="1" dirty="0" smtClean="0">
                <a:solidFill>
                  <a:srgbClr val="0000FF"/>
                </a:solidFill>
              </a:rPr>
              <a:t>The Weather Experiment:  The Pioneers Who Sought to See the Future </a:t>
            </a:r>
            <a:r>
              <a:rPr lang="en-US" sz="2800" b="1" dirty="0" smtClean="0">
                <a:solidFill>
                  <a:srgbClr val="0000FF"/>
                </a:solidFill>
              </a:rPr>
              <a:t>by Peter Moore</a:t>
            </a:r>
          </a:p>
          <a:p>
            <a:endParaRPr lang="en-US" sz="1400" b="1" dirty="0">
              <a:solidFill>
                <a:srgbClr val="0000FF"/>
              </a:solidFill>
            </a:endParaRPr>
          </a:p>
          <a:p>
            <a:r>
              <a:rPr lang="en-US" sz="2800" b="1" dirty="0" smtClean="0">
                <a:solidFill>
                  <a:srgbClr val="0000FF"/>
                </a:solidFill>
              </a:rPr>
              <a:t>Telegraph invented-led to daily </a:t>
            </a:r>
            <a:r>
              <a:rPr lang="en-US" sz="2800" b="1" dirty="0">
                <a:solidFill>
                  <a:srgbClr val="0000FF"/>
                </a:solidFill>
              </a:rPr>
              <a:t>weather </a:t>
            </a:r>
            <a:r>
              <a:rPr lang="en-US" sz="2800" b="1" dirty="0" smtClean="0">
                <a:solidFill>
                  <a:srgbClr val="0000FF"/>
                </a:solidFill>
              </a:rPr>
              <a:t>analyses</a:t>
            </a:r>
          </a:p>
          <a:p>
            <a:r>
              <a:rPr lang="en-US" sz="2800" b="1" dirty="0" smtClean="0">
                <a:solidFill>
                  <a:srgbClr val="0000FF"/>
                </a:solidFill>
              </a:rPr>
              <a:t>--Joseph Henry, Smithsonian 1858</a:t>
            </a:r>
          </a:p>
          <a:p>
            <a:endParaRPr lang="en-US" sz="1400" b="1" dirty="0" smtClean="0">
              <a:solidFill>
                <a:srgbClr val="0000FF"/>
              </a:solidFill>
            </a:endParaRPr>
          </a:p>
          <a:p>
            <a:r>
              <a:rPr lang="en-US" sz="2800" b="1" dirty="0">
                <a:solidFill>
                  <a:srgbClr val="0000FF"/>
                </a:solidFill>
              </a:rPr>
              <a:t>After the wreck of the Royal Charter in a terrible storm in 1859, </a:t>
            </a:r>
            <a:r>
              <a:rPr lang="en-US" sz="2800" b="1" dirty="0" smtClean="0">
                <a:solidFill>
                  <a:srgbClr val="0000FF"/>
                </a:solidFill>
              </a:rPr>
              <a:t>Robert Fitzroy </a:t>
            </a:r>
            <a:r>
              <a:rPr lang="en-US" sz="2800" b="1" dirty="0">
                <a:solidFill>
                  <a:srgbClr val="0000FF"/>
                </a:solidFill>
              </a:rPr>
              <a:t>wrote : </a:t>
            </a:r>
            <a:r>
              <a:rPr lang="en-US" sz="2800" b="1" i="1" dirty="0">
                <a:solidFill>
                  <a:srgbClr val="0000FF"/>
                </a:solidFill>
              </a:rPr>
              <a:t>“Man cannot still the raging of the wind, but he can predict it. He cannot appease the storm, but he can escape its </a:t>
            </a:r>
            <a:r>
              <a:rPr lang="en-US" sz="2800" b="1" i="1" dirty="0" smtClean="0">
                <a:solidFill>
                  <a:srgbClr val="0000FF"/>
                </a:solidFill>
              </a:rPr>
              <a:t>violence…” </a:t>
            </a:r>
          </a:p>
          <a:p>
            <a:endParaRPr lang="en-US" sz="1400" b="1" i="1" dirty="0">
              <a:solidFill>
                <a:srgbClr val="0000FF"/>
              </a:solidFill>
            </a:endParaRPr>
          </a:p>
          <a:p>
            <a:r>
              <a:rPr lang="en-US" sz="2800" b="1" dirty="0" smtClean="0">
                <a:solidFill>
                  <a:srgbClr val="0000FF"/>
                </a:solidFill>
              </a:rPr>
              <a:t>He was </a:t>
            </a:r>
            <a:r>
              <a:rPr lang="en-US" sz="2800" b="1" dirty="0">
                <a:solidFill>
                  <a:srgbClr val="0000FF"/>
                </a:solidFill>
              </a:rPr>
              <a:t>funded to produce </a:t>
            </a:r>
            <a:r>
              <a:rPr lang="en-US" sz="2800" b="1" dirty="0" smtClean="0">
                <a:solidFill>
                  <a:srgbClr val="0000FF"/>
                </a:solidFill>
              </a:rPr>
              <a:t>analyses of </a:t>
            </a:r>
            <a:r>
              <a:rPr lang="en-US" sz="2800" b="1" dirty="0">
                <a:solidFill>
                  <a:srgbClr val="0000FF"/>
                </a:solidFill>
              </a:rPr>
              <a:t>oceanic winds from ship reports.  Four people produced storm warnings and short range forecasts based on daily weather analysis from telegraph reports six days a week. </a:t>
            </a:r>
          </a:p>
          <a:p>
            <a:endParaRPr lang="en-US" sz="2800" b="1" i="1" dirty="0">
              <a:solidFill>
                <a:srgbClr val="0000FF"/>
              </a:solidFill>
            </a:endParaRPr>
          </a:p>
          <a:p>
            <a:endParaRPr lang="en-US" dirty="0"/>
          </a:p>
          <a:p>
            <a:endParaRPr lang="en-US" dirty="0"/>
          </a:p>
        </p:txBody>
      </p:sp>
    </p:spTree>
    <p:extLst>
      <p:ext uri="{BB962C8B-B14F-4D97-AF65-F5344CB8AC3E}">
        <p14:creationId xmlns:p14="http://schemas.microsoft.com/office/powerpoint/2010/main" val="789377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6818" t="9476" r="7954" b="28374"/>
          <a:stretch>
            <a:fillRect/>
          </a:stretch>
        </p:blipFill>
        <p:spPr bwMode="auto">
          <a:xfrm>
            <a:off x="2514600" y="0"/>
            <a:ext cx="662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76200" y="881063"/>
            <a:ext cx="271099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00FF"/>
                </a:solidFill>
              </a:rPr>
              <a:t>Wallace, J.M., and</a:t>
            </a:r>
          </a:p>
          <a:p>
            <a:pPr eaLnBrk="1" hangingPunct="1"/>
            <a:r>
              <a:rPr lang="en-US" altLang="en-US" b="1" dirty="0">
                <a:solidFill>
                  <a:srgbClr val="0000FF"/>
                </a:solidFill>
              </a:rPr>
              <a:t>J. K. </a:t>
            </a:r>
            <a:r>
              <a:rPr lang="en-US" altLang="en-US" b="1" dirty="0" err="1">
                <a:solidFill>
                  <a:srgbClr val="0000FF"/>
                </a:solidFill>
              </a:rPr>
              <a:t>Woessner</a:t>
            </a:r>
            <a:r>
              <a:rPr lang="en-US" altLang="en-US" b="1" dirty="0">
                <a:solidFill>
                  <a:srgbClr val="0000FF"/>
                </a:solidFill>
              </a:rPr>
              <a:t>, 1981:</a:t>
            </a:r>
          </a:p>
          <a:p>
            <a:pPr eaLnBrk="1" hangingPunct="1"/>
            <a:r>
              <a:rPr lang="en-US" altLang="en-US" b="1" dirty="0">
                <a:solidFill>
                  <a:srgbClr val="0000FF"/>
                </a:solidFill>
              </a:rPr>
              <a:t>An analysis of forecast</a:t>
            </a:r>
          </a:p>
          <a:p>
            <a:pPr eaLnBrk="1" hangingPunct="1"/>
            <a:r>
              <a:rPr lang="en-US" altLang="en-US" b="1" dirty="0">
                <a:solidFill>
                  <a:srgbClr val="0000FF"/>
                </a:solidFill>
              </a:rPr>
              <a:t>Error in the NMC </a:t>
            </a:r>
          </a:p>
          <a:p>
            <a:pPr eaLnBrk="1" hangingPunct="1"/>
            <a:r>
              <a:rPr lang="en-US" altLang="en-US" b="1" dirty="0">
                <a:solidFill>
                  <a:srgbClr val="0000FF"/>
                </a:solidFill>
              </a:rPr>
              <a:t>Hemispheric primitive</a:t>
            </a:r>
          </a:p>
          <a:p>
            <a:pPr eaLnBrk="1" hangingPunct="1"/>
            <a:r>
              <a:rPr lang="en-US" altLang="en-US" b="1" dirty="0">
                <a:solidFill>
                  <a:srgbClr val="0000FF"/>
                </a:solidFill>
              </a:rPr>
              <a:t>Equation model.</a:t>
            </a:r>
          </a:p>
          <a:p>
            <a:pPr eaLnBrk="1" hangingPunct="1"/>
            <a:r>
              <a:rPr lang="en-US" altLang="en-US" b="1" dirty="0">
                <a:solidFill>
                  <a:srgbClr val="0000FF"/>
                </a:solidFill>
              </a:rPr>
              <a:t>Mon. </a:t>
            </a:r>
            <a:r>
              <a:rPr lang="en-US" altLang="en-US" b="1" dirty="0" err="1">
                <a:solidFill>
                  <a:srgbClr val="0000FF"/>
                </a:solidFill>
              </a:rPr>
              <a:t>Wea</a:t>
            </a:r>
            <a:r>
              <a:rPr lang="en-US" altLang="en-US" b="1" dirty="0">
                <a:solidFill>
                  <a:srgbClr val="0000FF"/>
                </a:solidFill>
              </a:rPr>
              <a:t>. Rev., 109,</a:t>
            </a:r>
          </a:p>
          <a:p>
            <a:pPr eaLnBrk="1" hangingPunct="1"/>
            <a:r>
              <a:rPr lang="en-US" altLang="en-US" b="1" dirty="0">
                <a:solidFill>
                  <a:srgbClr val="0000FF"/>
                </a:solidFill>
              </a:rPr>
              <a:t>2444-2449.</a:t>
            </a:r>
          </a:p>
          <a:p>
            <a:pPr eaLnBrk="1" hangingPunct="1"/>
            <a:endParaRPr lang="en-US" altLang="en-US" b="1" dirty="0">
              <a:solidFill>
                <a:srgbClr val="0000FF"/>
              </a:solidFill>
            </a:endParaRPr>
          </a:p>
          <a:p>
            <a:pPr eaLnBrk="1" hangingPunct="1"/>
            <a:endParaRPr lang="en-US" altLang="en-US" b="1" dirty="0">
              <a:solidFill>
                <a:srgbClr val="0000FF"/>
              </a:solidFill>
            </a:endParaRPr>
          </a:p>
          <a:p>
            <a:pPr eaLnBrk="1" hangingPunct="1"/>
            <a:r>
              <a:rPr lang="en-US" altLang="en-US" b="1" dirty="0">
                <a:solidFill>
                  <a:srgbClr val="0000FF"/>
                </a:solidFill>
              </a:rPr>
              <a:t>Day 3 error averaged </a:t>
            </a:r>
          </a:p>
          <a:p>
            <a:pPr eaLnBrk="1" hangingPunct="1"/>
            <a:r>
              <a:rPr lang="en-US" altLang="en-US" b="1" dirty="0">
                <a:solidFill>
                  <a:srgbClr val="0000FF"/>
                </a:solidFill>
              </a:rPr>
              <a:t>Over 7 winters</a:t>
            </a:r>
          </a:p>
          <a:p>
            <a:pPr eaLnBrk="1" hangingPunct="1"/>
            <a:endParaRPr lang="en-US" altLang="en-US" b="1" dirty="0">
              <a:solidFill>
                <a:srgbClr val="0000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76200" y="0"/>
            <a:ext cx="8763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00FF"/>
                </a:solidFill>
              </a:rPr>
              <a:t>Wallace, J.M., S. </a:t>
            </a:r>
            <a:r>
              <a:rPr lang="en-US" altLang="en-US" b="1" dirty="0" err="1">
                <a:solidFill>
                  <a:srgbClr val="0000FF"/>
                </a:solidFill>
              </a:rPr>
              <a:t>Tibaldi</a:t>
            </a:r>
            <a:r>
              <a:rPr lang="en-US" altLang="en-US" b="1" dirty="0">
                <a:solidFill>
                  <a:srgbClr val="0000FF"/>
                </a:solidFill>
              </a:rPr>
              <a:t>, and A.J. Simmons, 1983:  Reduction of systematic forecast errors in the ECMWF model through the introduction of an envelope </a:t>
            </a:r>
            <a:r>
              <a:rPr lang="en-US" altLang="en-US" b="1" dirty="0" smtClean="0">
                <a:solidFill>
                  <a:srgbClr val="0000FF"/>
                </a:solidFill>
              </a:rPr>
              <a:t>orography. QJRMS</a:t>
            </a:r>
            <a:r>
              <a:rPr lang="en-US" altLang="en-US" b="1" dirty="0">
                <a:solidFill>
                  <a:srgbClr val="0000FF"/>
                </a:solidFill>
              </a:rPr>
              <a:t>, 109, 683-717.</a:t>
            </a:r>
          </a:p>
        </p:txBody>
      </p:sp>
      <p:pic>
        <p:nvPicPr>
          <p:cNvPr id="18435" name="Picture 5" descr="wts"/>
          <p:cNvPicPr>
            <a:picLocks noChangeAspect="1" noChangeArrowheads="1"/>
          </p:cNvPicPr>
          <p:nvPr/>
        </p:nvPicPr>
        <p:blipFill rotWithShape="1">
          <a:blip r:embed="rId2">
            <a:extLst>
              <a:ext uri="{28A0092B-C50C-407E-A947-70E740481C1C}">
                <a14:useLocalDpi xmlns:a14="http://schemas.microsoft.com/office/drawing/2010/main" val="0"/>
              </a:ext>
            </a:extLst>
          </a:blip>
          <a:srcRect l="4999" r="4759" b="3448"/>
          <a:stretch/>
        </p:blipFill>
        <p:spPr bwMode="auto">
          <a:xfrm>
            <a:off x="3657600" y="762000"/>
            <a:ext cx="5486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6"/>
          <p:cNvSpPr txBox="1">
            <a:spLocks noChangeArrowheads="1"/>
          </p:cNvSpPr>
          <p:nvPr/>
        </p:nvSpPr>
        <p:spPr bwMode="auto">
          <a:xfrm>
            <a:off x="0" y="1981200"/>
            <a:ext cx="3733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00FF"/>
                </a:solidFill>
              </a:rPr>
              <a:t>Used systematic error to identify </a:t>
            </a:r>
            <a:r>
              <a:rPr lang="en-US" altLang="en-US" b="1" dirty="0" smtClean="0">
                <a:solidFill>
                  <a:srgbClr val="0000FF"/>
                </a:solidFill>
              </a:rPr>
              <a:t>specific </a:t>
            </a:r>
            <a:r>
              <a:rPr lang="en-US" altLang="en-US" b="1" dirty="0">
                <a:solidFill>
                  <a:srgbClr val="0000FF"/>
                </a:solidFill>
              </a:rPr>
              <a:t>problems </a:t>
            </a:r>
            <a:endParaRPr lang="en-US" altLang="en-US" b="1" dirty="0" smtClean="0">
              <a:solidFill>
                <a:srgbClr val="0000FF"/>
              </a:solidFill>
            </a:endParaRPr>
          </a:p>
          <a:p>
            <a:pPr eaLnBrk="1" hangingPunct="1"/>
            <a:r>
              <a:rPr lang="en-US" altLang="en-US" b="1" dirty="0" smtClean="0">
                <a:solidFill>
                  <a:srgbClr val="0000FF"/>
                </a:solidFill>
              </a:rPr>
              <a:t>in </a:t>
            </a:r>
            <a:r>
              <a:rPr lang="en-US" altLang="en-US" b="1" dirty="0" err="1">
                <a:solidFill>
                  <a:srgbClr val="0000FF"/>
                </a:solidFill>
              </a:rPr>
              <a:t>nwp</a:t>
            </a:r>
            <a:endParaRPr lang="en-US" altLang="en-US" b="1" dirty="0">
              <a:solidFill>
                <a:srgbClr val="0000FF"/>
              </a:solidFill>
            </a:endParaRPr>
          </a:p>
          <a:p>
            <a:pPr eaLnBrk="1" hangingPunct="1"/>
            <a:endParaRPr lang="en-US" altLang="en-US" b="1" dirty="0">
              <a:solidFill>
                <a:srgbClr val="0000FF"/>
              </a:solidFill>
            </a:endParaRPr>
          </a:p>
          <a:p>
            <a:pPr eaLnBrk="1" hangingPunct="1"/>
            <a:r>
              <a:rPr lang="en-US" altLang="en-US" b="1" dirty="0">
                <a:solidFill>
                  <a:srgbClr val="0000FF"/>
                </a:solidFill>
              </a:rPr>
              <a:t>Ongoing problem in NWP:</a:t>
            </a:r>
          </a:p>
          <a:p>
            <a:pPr eaLnBrk="1" hangingPunct="1"/>
            <a:r>
              <a:rPr lang="en-US" altLang="en-US" b="1" dirty="0">
                <a:solidFill>
                  <a:srgbClr val="0000FF"/>
                </a:solidFill>
              </a:rPr>
              <a:t>How to represent</a:t>
            </a:r>
          </a:p>
          <a:p>
            <a:pPr eaLnBrk="1" hangingPunct="1"/>
            <a:r>
              <a:rPr lang="en-US" altLang="en-US" b="1" dirty="0" smtClean="0">
                <a:solidFill>
                  <a:srgbClr val="0000FF"/>
                </a:solidFill>
              </a:rPr>
              <a:t>effect </a:t>
            </a:r>
            <a:r>
              <a:rPr lang="en-US" altLang="en-US" b="1" dirty="0">
                <a:solidFill>
                  <a:srgbClr val="0000FF"/>
                </a:solidFill>
              </a:rPr>
              <a:t>of orography</a:t>
            </a:r>
          </a:p>
          <a:p>
            <a:pPr eaLnBrk="1" hangingPunct="1"/>
            <a:endParaRPr lang="en-US" altLang="en-US" b="1" dirty="0">
              <a:solidFill>
                <a:srgbClr val="0000FF"/>
              </a:solidFill>
            </a:endParaRPr>
          </a:p>
          <a:p>
            <a:pPr eaLnBrk="1" hangingPunct="1"/>
            <a:r>
              <a:rPr lang="en-US" altLang="en-US" b="1" dirty="0">
                <a:solidFill>
                  <a:srgbClr val="0000FF"/>
                </a:solidFill>
              </a:rPr>
              <a:t>Solutions:</a:t>
            </a:r>
          </a:p>
          <a:p>
            <a:pPr eaLnBrk="1" hangingPunct="1"/>
            <a:endParaRPr lang="en-US" altLang="en-US" b="1" dirty="0">
              <a:solidFill>
                <a:srgbClr val="0000FF"/>
              </a:solidFill>
            </a:endParaRPr>
          </a:p>
          <a:p>
            <a:pPr eaLnBrk="1" hangingPunct="1"/>
            <a:r>
              <a:rPr lang="en-US" altLang="en-US" b="1" dirty="0">
                <a:solidFill>
                  <a:srgbClr val="0000FF"/>
                </a:solidFill>
              </a:rPr>
              <a:t>--envelope or silhouette orography</a:t>
            </a:r>
          </a:p>
          <a:p>
            <a:pPr eaLnBrk="1" hangingPunct="1"/>
            <a:endParaRPr lang="en-US" altLang="en-US" b="1" dirty="0">
              <a:solidFill>
                <a:srgbClr val="0000FF"/>
              </a:solidFill>
            </a:endParaRPr>
          </a:p>
          <a:p>
            <a:pPr eaLnBrk="1" hangingPunct="1"/>
            <a:r>
              <a:rPr lang="en-US" altLang="en-US" b="1" dirty="0">
                <a:solidFill>
                  <a:srgbClr val="0000FF"/>
                </a:solidFill>
              </a:rPr>
              <a:t>--gravity wave drag</a:t>
            </a:r>
          </a:p>
          <a:p>
            <a:pPr eaLnBrk="1" hangingPunct="1"/>
            <a:endParaRPr lang="en-US" altLang="en-US" b="1" dirty="0">
              <a:solidFill>
                <a:srgbClr val="0000FF"/>
              </a:solidFill>
            </a:endParaRPr>
          </a:p>
          <a:p>
            <a:pPr eaLnBrk="1" hangingPunct="1"/>
            <a:r>
              <a:rPr lang="en-US" altLang="en-US" b="1" dirty="0">
                <a:solidFill>
                  <a:srgbClr val="0000FF"/>
                </a:solidFill>
              </a:rPr>
              <a:t>--mountain blocking</a:t>
            </a:r>
          </a:p>
          <a:p>
            <a:pPr eaLnBrk="1" hangingPunct="1"/>
            <a:endParaRPr lang="en-US"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99" y="478334"/>
            <a:ext cx="8915401" cy="4401205"/>
          </a:xfrm>
          <a:prstGeom prst="rect">
            <a:avLst/>
          </a:prstGeom>
          <a:noFill/>
        </p:spPr>
        <p:txBody>
          <a:bodyPr wrap="square" rtlCol="0">
            <a:spAutoFit/>
          </a:bodyPr>
          <a:lstStyle/>
          <a:p>
            <a:r>
              <a:rPr lang="en-US" sz="2800" b="1" dirty="0" smtClean="0">
                <a:solidFill>
                  <a:srgbClr val="0000FF"/>
                </a:solidFill>
              </a:rPr>
              <a:t>Started 40 years of critically examining the ability of 	numerical weather analyses and forecasts to depict 	the global atmosphere realistically </a:t>
            </a:r>
          </a:p>
          <a:p>
            <a:r>
              <a:rPr lang="en-US" sz="2800" b="1" dirty="0" smtClean="0">
                <a:solidFill>
                  <a:srgbClr val="0000FF"/>
                </a:solidFill>
              </a:rPr>
              <a:t>Important concern-how do analysis-forecast systems 	handle divergent circulations, physical forcing?</a:t>
            </a:r>
          </a:p>
          <a:p>
            <a:endParaRPr lang="en-US" sz="2800" b="1" dirty="0" smtClean="0">
              <a:solidFill>
                <a:srgbClr val="0000FF"/>
              </a:solidFill>
            </a:endParaRPr>
          </a:p>
          <a:p>
            <a:r>
              <a:rPr lang="en-US" sz="2800" b="1" dirty="0" smtClean="0">
                <a:solidFill>
                  <a:srgbClr val="0000FF"/>
                </a:solidFill>
              </a:rPr>
              <a:t>Did not take any boundary layer courses</a:t>
            </a:r>
          </a:p>
          <a:p>
            <a:r>
              <a:rPr lang="en-US" sz="2800" b="1" dirty="0">
                <a:solidFill>
                  <a:srgbClr val="0000FF"/>
                </a:solidFill>
              </a:rPr>
              <a:t>	</a:t>
            </a:r>
            <a:r>
              <a:rPr lang="en-US" sz="2800" b="1" dirty="0" smtClean="0">
                <a:solidFill>
                  <a:srgbClr val="0000FF"/>
                </a:solidFill>
              </a:rPr>
              <a:t>—worked on air-sea fluxes later</a:t>
            </a:r>
          </a:p>
          <a:p>
            <a:endParaRPr lang="en-US" sz="2800" b="1" dirty="0">
              <a:solidFill>
                <a:srgbClr val="0000FF"/>
              </a:solidFill>
            </a:endParaRPr>
          </a:p>
          <a:p>
            <a:r>
              <a:rPr lang="en-US" sz="2800" b="1" dirty="0" smtClean="0">
                <a:solidFill>
                  <a:srgbClr val="0000FF"/>
                </a:solidFill>
              </a:rPr>
              <a:t>Did not take any synoptic courses, ended up in MEG</a:t>
            </a:r>
          </a:p>
        </p:txBody>
      </p:sp>
    </p:spTree>
    <p:extLst>
      <p:ext uri="{BB962C8B-B14F-4D97-AF65-F5344CB8AC3E}">
        <p14:creationId xmlns:p14="http://schemas.microsoft.com/office/powerpoint/2010/main" val="31579447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4412"/>
          </a:xfrm>
          <a:prstGeom prst="rect">
            <a:avLst/>
          </a:prstGeom>
        </p:spPr>
      </p:pic>
      <p:sp>
        <p:nvSpPr>
          <p:cNvPr id="3" name="TextBox 2"/>
          <p:cNvSpPr txBox="1"/>
          <p:nvPr/>
        </p:nvSpPr>
        <p:spPr>
          <a:xfrm>
            <a:off x="1217809" y="6096000"/>
            <a:ext cx="7011791" cy="707886"/>
          </a:xfrm>
          <a:prstGeom prst="rect">
            <a:avLst/>
          </a:prstGeom>
          <a:noFill/>
        </p:spPr>
        <p:txBody>
          <a:bodyPr wrap="none" rtlCol="0">
            <a:spAutoFit/>
          </a:bodyPr>
          <a:lstStyle/>
          <a:p>
            <a:r>
              <a:rPr lang="en-US" sz="4000" b="1" dirty="0" smtClean="0"/>
              <a:t>Mike’s 70</a:t>
            </a:r>
            <a:r>
              <a:rPr lang="en-US" sz="4000" b="1" baseline="30000" dirty="0" smtClean="0"/>
              <a:t>th</a:t>
            </a:r>
            <a:r>
              <a:rPr lang="en-US" sz="4000" b="1" dirty="0" smtClean="0"/>
              <a:t> Birthday Symposium</a:t>
            </a:r>
            <a:endParaRPr lang="en-US" sz="4000" b="1" dirty="0"/>
          </a:p>
        </p:txBody>
      </p:sp>
    </p:spTree>
    <p:extLst>
      <p:ext uri="{BB962C8B-B14F-4D97-AF65-F5344CB8AC3E}">
        <p14:creationId xmlns:p14="http://schemas.microsoft.com/office/powerpoint/2010/main" val="3514616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257" y="76200"/>
            <a:ext cx="8958543" cy="2215991"/>
          </a:xfrm>
          <a:prstGeom prst="rect">
            <a:avLst/>
          </a:prstGeom>
          <a:noFill/>
        </p:spPr>
        <p:txBody>
          <a:bodyPr wrap="none" rtlCol="0">
            <a:spAutoFit/>
          </a:bodyPr>
          <a:lstStyle/>
          <a:p>
            <a:r>
              <a:rPr lang="en-US" b="1" dirty="0" smtClean="0">
                <a:solidFill>
                  <a:srgbClr val="0000FF"/>
                </a:solidFill>
              </a:rPr>
              <a:t>Post-doc at University of Reading with Brian Hoskins</a:t>
            </a:r>
          </a:p>
          <a:p>
            <a:endParaRPr lang="en-US" sz="1000" b="1" dirty="0">
              <a:solidFill>
                <a:srgbClr val="0000FF"/>
              </a:solidFill>
            </a:endParaRPr>
          </a:p>
          <a:p>
            <a:r>
              <a:rPr lang="en-US" b="1" dirty="0" smtClean="0">
                <a:solidFill>
                  <a:srgbClr val="0000FF"/>
                </a:solidFill>
              </a:rPr>
              <a:t>Joint diagnostic project with Met Office</a:t>
            </a:r>
          </a:p>
          <a:p>
            <a:endParaRPr lang="en-US" sz="1000" b="1" dirty="0">
              <a:solidFill>
                <a:srgbClr val="0000FF"/>
              </a:solidFill>
            </a:endParaRPr>
          </a:p>
          <a:p>
            <a:r>
              <a:rPr lang="en-US" b="1" dirty="0" smtClean="0">
                <a:solidFill>
                  <a:srgbClr val="0000FF"/>
                </a:solidFill>
              </a:rPr>
              <a:t>Used ECMWF operational analysis to diagnose and depict the global atmospheric circulation</a:t>
            </a:r>
          </a:p>
          <a:p>
            <a:endParaRPr lang="en-US" sz="1000" b="1" dirty="0">
              <a:solidFill>
                <a:srgbClr val="0000FF"/>
              </a:solidFill>
            </a:endParaRPr>
          </a:p>
          <a:p>
            <a:r>
              <a:rPr lang="en-US" b="1" dirty="0" smtClean="0">
                <a:solidFill>
                  <a:srgbClr val="0000FF"/>
                </a:solidFill>
              </a:rPr>
              <a:t>Bob Pearce, Mike Pedder, Hew Davies, Ian James, Tony Hollingsworth, Bill Gray</a:t>
            </a:r>
          </a:p>
          <a:p>
            <a:endParaRPr lang="en-US" b="1" dirty="0" smtClean="0">
              <a:solidFill>
                <a:srgbClr val="0000FF"/>
              </a:solidFill>
            </a:endParaRPr>
          </a:p>
          <a:p>
            <a:r>
              <a:rPr lang="en-US" b="1" dirty="0" smtClean="0">
                <a:solidFill>
                  <a:srgbClr val="0000FF"/>
                </a:solidFill>
              </a:rPr>
              <a:t>Atmospheric forcing—</a:t>
            </a:r>
            <a:r>
              <a:rPr lang="en-US" b="1" dirty="0" err="1" smtClean="0">
                <a:solidFill>
                  <a:srgbClr val="0000FF"/>
                </a:solidFill>
              </a:rPr>
              <a:t>diabatic</a:t>
            </a:r>
            <a:r>
              <a:rPr lang="en-US" b="1" dirty="0" smtClean="0">
                <a:solidFill>
                  <a:srgbClr val="0000FF"/>
                </a:solidFill>
              </a:rPr>
              <a:t> heating, divergent circulation</a:t>
            </a:r>
            <a:endParaRPr lang="en-US" sz="1000" b="1" dirty="0">
              <a:solidFill>
                <a:srgbClr val="0000FF"/>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2362200"/>
            <a:ext cx="660082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82504" y="3048000"/>
            <a:ext cx="3442096" cy="369332"/>
          </a:xfrm>
          <a:prstGeom prst="rect">
            <a:avLst/>
          </a:prstGeom>
          <a:noFill/>
        </p:spPr>
        <p:txBody>
          <a:bodyPr wrap="none" rtlCol="0">
            <a:spAutoFit/>
          </a:bodyPr>
          <a:lstStyle/>
          <a:p>
            <a:r>
              <a:rPr lang="en-US" dirty="0" smtClean="0"/>
              <a:t>1983, J. Atmos. Sci., 40:1591-1612</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3390900"/>
            <a:ext cx="5514975"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5641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8630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00600" y="1694795"/>
            <a:ext cx="4343400" cy="4401205"/>
          </a:xfrm>
          <a:prstGeom prst="rect">
            <a:avLst/>
          </a:prstGeom>
          <a:noFill/>
        </p:spPr>
        <p:txBody>
          <a:bodyPr wrap="square" rtlCol="0">
            <a:spAutoFit/>
          </a:bodyPr>
          <a:lstStyle/>
          <a:p>
            <a:r>
              <a:rPr lang="en-US" sz="2000" b="1" dirty="0" smtClean="0">
                <a:solidFill>
                  <a:srgbClr val="0000FF"/>
                </a:solidFill>
              </a:rPr>
              <a:t>I was on a sabbatical year at the Met Office, wrote a 21-page introduction</a:t>
            </a:r>
          </a:p>
          <a:p>
            <a:r>
              <a:rPr lang="en-US" sz="2000" b="1" dirty="0" smtClean="0">
                <a:solidFill>
                  <a:srgbClr val="0000FF"/>
                </a:solidFill>
              </a:rPr>
              <a:t>critically examining ECMWF analyses</a:t>
            </a:r>
          </a:p>
          <a:p>
            <a:r>
              <a:rPr lang="en-US" sz="2000" b="1" dirty="0" smtClean="0">
                <a:solidFill>
                  <a:srgbClr val="0000FF"/>
                </a:solidFill>
              </a:rPr>
              <a:t>And how they changed over 10 years.</a:t>
            </a:r>
          </a:p>
          <a:p>
            <a:r>
              <a:rPr lang="en-US" sz="2000" b="1" dirty="0" smtClean="0">
                <a:solidFill>
                  <a:srgbClr val="0000FF"/>
                </a:solidFill>
              </a:rPr>
              <a:t>Tony Hollingsworth’s response:</a:t>
            </a:r>
          </a:p>
          <a:p>
            <a:r>
              <a:rPr lang="en-US" sz="2000" b="1" dirty="0" smtClean="0">
                <a:solidFill>
                  <a:srgbClr val="0000FF"/>
                </a:solidFill>
              </a:rPr>
              <a:t>“If that’s what you think of our analyses, why do you bother to use them?”</a:t>
            </a:r>
          </a:p>
          <a:p>
            <a:endParaRPr lang="en-US" sz="2000" b="1" dirty="0" smtClean="0">
              <a:solidFill>
                <a:srgbClr val="0000FF"/>
              </a:solidFill>
            </a:endParaRPr>
          </a:p>
          <a:p>
            <a:r>
              <a:rPr lang="en-US" sz="2000" b="1" dirty="0" smtClean="0">
                <a:solidFill>
                  <a:srgbClr val="0000FF"/>
                </a:solidFill>
              </a:rPr>
              <a:t>We added  a reference to “the </a:t>
            </a:r>
          </a:p>
          <a:p>
            <a:r>
              <a:rPr lang="en-US" sz="2000" b="1" dirty="0" smtClean="0">
                <a:solidFill>
                  <a:srgbClr val="0000FF"/>
                </a:solidFill>
              </a:rPr>
              <a:t>unsurpassed quality of the ECMWF analyses”, which made Eugenia </a:t>
            </a:r>
            <a:r>
              <a:rPr lang="en-US" sz="2000" b="1" dirty="0" err="1" smtClean="0">
                <a:solidFill>
                  <a:srgbClr val="0000FF"/>
                </a:solidFill>
              </a:rPr>
              <a:t>Kalnay</a:t>
            </a:r>
            <a:r>
              <a:rPr lang="en-US" sz="2000" b="1" dirty="0" smtClean="0">
                <a:solidFill>
                  <a:srgbClr val="0000FF"/>
                </a:solidFill>
              </a:rPr>
              <a:t> unhappy.</a:t>
            </a:r>
          </a:p>
          <a:p>
            <a:endParaRPr lang="en-US" sz="2000" b="1" dirty="0">
              <a:solidFill>
                <a:srgbClr val="0000FF"/>
              </a:solidFill>
            </a:endParaRPr>
          </a:p>
        </p:txBody>
      </p:sp>
    </p:spTree>
    <p:extLst>
      <p:ext uri="{BB962C8B-B14F-4D97-AF65-F5344CB8AC3E}">
        <p14:creationId xmlns:p14="http://schemas.microsoft.com/office/powerpoint/2010/main" val="17597373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680000">
            <a:off x="0" y="0"/>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40000">
            <a:off x="4686478" y="190870"/>
            <a:ext cx="4209922" cy="6666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492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9638"/>
          <a:stretch/>
        </p:blipFill>
        <p:spPr bwMode="auto">
          <a:xfrm rot="10800000">
            <a:off x="4408" y="0"/>
            <a:ext cx="91395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80173" y="5572780"/>
            <a:ext cx="4716227" cy="523220"/>
          </a:xfrm>
          <a:prstGeom prst="rect">
            <a:avLst/>
          </a:prstGeom>
          <a:noFill/>
        </p:spPr>
        <p:txBody>
          <a:bodyPr wrap="none" rtlCol="0">
            <a:spAutoFit/>
          </a:bodyPr>
          <a:lstStyle/>
          <a:p>
            <a:r>
              <a:rPr lang="en-US" sz="2800" b="1" dirty="0" smtClean="0">
                <a:solidFill>
                  <a:srgbClr val="0000FF"/>
                </a:solidFill>
              </a:rPr>
              <a:t>Good argument for reanalysis!</a:t>
            </a:r>
            <a:endParaRPr lang="en-US" sz="2800" b="1" dirty="0">
              <a:solidFill>
                <a:srgbClr val="0000FF"/>
              </a:solidFill>
            </a:endParaRPr>
          </a:p>
        </p:txBody>
      </p:sp>
    </p:spTree>
    <p:extLst>
      <p:ext uri="{BB962C8B-B14F-4D97-AF65-F5344CB8AC3E}">
        <p14:creationId xmlns:p14="http://schemas.microsoft.com/office/powerpoint/2010/main" val="1621858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 y="-1"/>
            <a:ext cx="5483881" cy="689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638800" y="533400"/>
            <a:ext cx="3276600" cy="2246769"/>
          </a:xfrm>
          <a:prstGeom prst="rect">
            <a:avLst/>
          </a:prstGeom>
        </p:spPr>
        <p:txBody>
          <a:bodyPr wrap="square">
            <a:spAutoFit/>
          </a:bodyPr>
          <a:lstStyle/>
          <a:p>
            <a:r>
              <a:rPr lang="en-US" sz="2800" b="1" dirty="0" smtClean="0">
                <a:solidFill>
                  <a:srgbClr val="0000FF"/>
                </a:solidFill>
              </a:rPr>
              <a:t>Tony Hollingsworth, 1989: </a:t>
            </a:r>
            <a:r>
              <a:rPr lang="en-US" sz="2800" b="1" dirty="0">
                <a:solidFill>
                  <a:srgbClr val="0000FF"/>
                </a:solidFill>
              </a:rPr>
              <a:t>“we were a little too weak before and a little too strong now”. </a:t>
            </a:r>
          </a:p>
        </p:txBody>
      </p:sp>
    </p:spTree>
    <p:extLst>
      <p:ext uri="{BB962C8B-B14F-4D97-AF65-F5344CB8AC3E}">
        <p14:creationId xmlns:p14="http://schemas.microsoft.com/office/powerpoint/2010/main" val="29286422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28600" y="664488"/>
            <a:ext cx="84582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i="1" dirty="0" smtClean="0">
                <a:solidFill>
                  <a:srgbClr val="3333FF"/>
                </a:solidFill>
              </a:rPr>
              <a:t>Mike </a:t>
            </a:r>
            <a:r>
              <a:rPr lang="en-US" altLang="en-US" b="1" i="1" dirty="0">
                <a:solidFill>
                  <a:srgbClr val="3333FF"/>
                </a:solidFill>
              </a:rPr>
              <a:t>served on 1984 panel that reviewed Development Division (now EMC) at National Meteorological Center (now NCEP) </a:t>
            </a:r>
            <a:r>
              <a:rPr lang="en-US" altLang="en-US" b="1" i="1" dirty="0" smtClean="0">
                <a:solidFill>
                  <a:srgbClr val="3333FF"/>
                </a:solidFill>
              </a:rPr>
              <a:t>and recommended </a:t>
            </a:r>
            <a:r>
              <a:rPr lang="en-US" altLang="en-US" b="1" i="1" dirty="0">
                <a:solidFill>
                  <a:srgbClr val="3333FF"/>
                </a:solidFill>
              </a:rPr>
              <a:t>they hire </a:t>
            </a:r>
          </a:p>
          <a:p>
            <a:pPr eaLnBrk="1" hangingPunct="1"/>
            <a:r>
              <a:rPr lang="en-US" altLang="en-US" b="1" i="1" dirty="0">
                <a:solidFill>
                  <a:srgbClr val="3333FF"/>
                </a:solidFill>
              </a:rPr>
              <a:t>someone to do diagnostics.  NMC hired me in 1985.</a:t>
            </a:r>
          </a:p>
          <a:p>
            <a:pPr eaLnBrk="1" hangingPunct="1"/>
            <a:endParaRPr lang="en-US" altLang="en-US" b="1" i="1" dirty="0">
              <a:solidFill>
                <a:srgbClr val="3333FF"/>
              </a:solidFill>
            </a:endParaRPr>
          </a:p>
          <a:p>
            <a:pPr eaLnBrk="1" hangingPunct="1"/>
            <a:r>
              <a:rPr lang="en-US" altLang="en-US" b="1" i="1" dirty="0">
                <a:solidFill>
                  <a:srgbClr val="3333FF"/>
                </a:solidFill>
              </a:rPr>
              <a:t>Mike advised and supported NCEP over the years, particularly the NCEP/NCAR reanalysis.</a:t>
            </a:r>
          </a:p>
          <a:p>
            <a:pPr eaLnBrk="1" hangingPunct="1"/>
            <a:endParaRPr lang="en-US" altLang="en-US" b="1" i="1" dirty="0">
              <a:solidFill>
                <a:srgbClr val="3333FF"/>
              </a:solidFill>
            </a:endParaRPr>
          </a:p>
          <a:p>
            <a:pPr eaLnBrk="1" hangingPunct="1"/>
            <a:r>
              <a:rPr lang="en-US" altLang="en-US" b="1" i="1" dirty="0" smtClean="0">
                <a:solidFill>
                  <a:srgbClr val="3333FF"/>
                </a:solidFill>
              </a:rPr>
              <a:t>Mike</a:t>
            </a:r>
            <a:r>
              <a:rPr lang="en-US" altLang="en-US" b="1" i="1" dirty="0">
                <a:solidFill>
                  <a:srgbClr val="3333FF"/>
                </a:solidFill>
              </a:rPr>
              <a:t>, Maurice and Brian were and are great examples as scientists and as human beings.  They show that nice guys finish first.</a:t>
            </a:r>
          </a:p>
          <a:p>
            <a:pPr eaLnBrk="1" hangingPunct="1"/>
            <a:endParaRPr lang="en-US" altLang="en-US" b="1" i="1" dirty="0">
              <a:solidFill>
                <a:srgbClr val="3333FF"/>
              </a:solidFill>
            </a:endParaRPr>
          </a:p>
          <a:p>
            <a:pPr eaLnBrk="1" hangingPunct="1"/>
            <a:r>
              <a:rPr lang="en-US" altLang="en-US" b="1" i="1" dirty="0" smtClean="0">
                <a:solidFill>
                  <a:srgbClr val="3333FF"/>
                </a:solidFill>
              </a:rPr>
              <a:t>Most importantly, Brian </a:t>
            </a:r>
            <a:r>
              <a:rPr lang="en-US" altLang="en-US" b="1" i="1" dirty="0">
                <a:solidFill>
                  <a:srgbClr val="3333FF"/>
                </a:solidFill>
              </a:rPr>
              <a:t>found me living quarters in Bridges </a:t>
            </a:r>
            <a:r>
              <a:rPr lang="en-US" altLang="en-US" b="1" i="1" dirty="0" smtClean="0">
                <a:solidFill>
                  <a:srgbClr val="3333FF"/>
                </a:solidFill>
              </a:rPr>
              <a:t>Hall, where</a:t>
            </a:r>
          </a:p>
          <a:p>
            <a:pPr eaLnBrk="1" hangingPunct="1"/>
            <a:r>
              <a:rPr lang="en-US" altLang="en-US" b="1" i="1" dirty="0" smtClean="0">
                <a:solidFill>
                  <a:srgbClr val="3333FF"/>
                </a:solidFill>
              </a:rPr>
              <a:t>I met a beautiful young woman whom I eventually persuaded to marry me</a:t>
            </a:r>
          </a:p>
          <a:p>
            <a:pPr eaLnBrk="1" hangingPunct="1"/>
            <a:r>
              <a:rPr lang="en-US" altLang="en-US" b="1" i="1" dirty="0">
                <a:solidFill>
                  <a:srgbClr val="3333FF"/>
                </a:solidFill>
              </a:rPr>
              <a:t>a</a:t>
            </a:r>
            <a:r>
              <a:rPr lang="en-US" altLang="en-US" b="1" i="1" dirty="0" smtClean="0">
                <a:solidFill>
                  <a:srgbClr val="3333FF"/>
                </a:solidFill>
              </a:rPr>
              <a:t>nd made my life worthwhile.</a:t>
            </a:r>
            <a:endParaRPr lang="en-US" altLang="en-US" b="1" i="1" dirty="0">
              <a:solidFill>
                <a:srgbClr val="3333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7764" y="0"/>
            <a:ext cx="6256236" cy="3754874"/>
          </a:xfrm>
          <a:prstGeom prst="rect">
            <a:avLst/>
          </a:prstGeom>
        </p:spPr>
        <p:txBody>
          <a:bodyPr wrap="square">
            <a:spAutoFit/>
          </a:bodyPr>
          <a:lstStyle/>
          <a:p>
            <a:r>
              <a:rPr lang="en-US" sz="2800" b="1" dirty="0">
                <a:solidFill>
                  <a:srgbClr val="0000FF"/>
                </a:solidFill>
              </a:rPr>
              <a:t>After his suicide, review committee found little value in his warnings and forecasts and recommended ending them.  </a:t>
            </a:r>
          </a:p>
          <a:p>
            <a:endParaRPr lang="en-US" sz="1400" b="1" dirty="0">
              <a:solidFill>
                <a:srgbClr val="0000FF"/>
              </a:solidFill>
            </a:endParaRPr>
          </a:p>
          <a:p>
            <a:r>
              <a:rPr lang="en-US" sz="2800" b="1" dirty="0">
                <a:solidFill>
                  <a:srgbClr val="0000FF"/>
                </a:solidFill>
              </a:rPr>
              <a:t>After </a:t>
            </a:r>
            <a:r>
              <a:rPr lang="en-US" sz="2800" b="1" dirty="0" smtClean="0">
                <a:solidFill>
                  <a:srgbClr val="0000FF"/>
                </a:solidFill>
              </a:rPr>
              <a:t>further scientific </a:t>
            </a:r>
            <a:r>
              <a:rPr lang="en-US" sz="2800" b="1" dirty="0">
                <a:solidFill>
                  <a:srgbClr val="0000FF"/>
                </a:solidFill>
              </a:rPr>
              <a:t>review supported Fitzroy’s work and </a:t>
            </a:r>
            <a:r>
              <a:rPr lang="en-US" sz="2800" b="1" dirty="0" smtClean="0">
                <a:solidFill>
                  <a:srgbClr val="0000FF"/>
                </a:solidFill>
              </a:rPr>
              <a:t>due to popular </a:t>
            </a:r>
            <a:r>
              <a:rPr lang="en-US" sz="2800" b="1" dirty="0">
                <a:solidFill>
                  <a:srgbClr val="0000FF"/>
                </a:solidFill>
              </a:rPr>
              <a:t>demand for warnings and forecasts, they were eventually resumed.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887764" cy="3846255"/>
          </a:xfrm>
          <a:prstGeom prst="rect">
            <a:avLst/>
          </a:prstGeom>
        </p:spPr>
      </p:pic>
      <p:sp>
        <p:nvSpPr>
          <p:cNvPr id="4" name="Rectangle 3"/>
          <p:cNvSpPr/>
          <p:nvPr/>
        </p:nvSpPr>
        <p:spPr>
          <a:xfrm>
            <a:off x="76200" y="3846255"/>
            <a:ext cx="8915400" cy="2723823"/>
          </a:xfrm>
          <a:prstGeom prst="rect">
            <a:avLst/>
          </a:prstGeom>
        </p:spPr>
        <p:txBody>
          <a:bodyPr wrap="square">
            <a:spAutoFit/>
          </a:bodyPr>
          <a:lstStyle/>
          <a:p>
            <a:endParaRPr lang="en-US" sz="1100" b="1" dirty="0" smtClean="0"/>
          </a:p>
          <a:p>
            <a:r>
              <a:rPr lang="en-US" sz="3200" b="1" dirty="0" smtClean="0"/>
              <a:t>we </a:t>
            </a:r>
            <a:r>
              <a:rPr lang="en-US" sz="3200" b="1" dirty="0"/>
              <a:t>were like </a:t>
            </a:r>
            <a:r>
              <a:rPr lang="en-US" sz="3200" b="1" dirty="0">
                <a:hlinkClick r:id="rId3" tooltip="w:Standing on the shoulders of giants"/>
              </a:rPr>
              <a:t>dwarfs seated on the shoulders of giants</a:t>
            </a:r>
            <a:r>
              <a:rPr lang="en-US" sz="3200" b="1" dirty="0"/>
              <a:t>. If we see more and further than they, it is not due to our own clear eyes or tall bodies, but because we are raised on high and </a:t>
            </a:r>
            <a:r>
              <a:rPr lang="en-US" sz="3200" b="1" dirty="0" err="1"/>
              <a:t>upborne</a:t>
            </a:r>
            <a:r>
              <a:rPr lang="en-US" sz="3200" b="1" dirty="0"/>
              <a:t> by their gigantic bigness.—Bernard of </a:t>
            </a:r>
            <a:r>
              <a:rPr lang="en-US" sz="3200" b="1" dirty="0" err="1" smtClean="0"/>
              <a:t>Chartes</a:t>
            </a:r>
            <a:r>
              <a:rPr lang="en-US" sz="3200" b="1" dirty="0" smtClean="0"/>
              <a:t> (12</a:t>
            </a:r>
            <a:r>
              <a:rPr lang="en-US" sz="3200" b="1" baseline="30000" dirty="0" smtClean="0"/>
              <a:t>th</a:t>
            </a:r>
            <a:r>
              <a:rPr lang="en-US" sz="3200" b="1" dirty="0" smtClean="0"/>
              <a:t> century)</a:t>
            </a:r>
            <a:endParaRPr lang="en-US" sz="3200" b="1" dirty="0"/>
          </a:p>
        </p:txBody>
      </p:sp>
    </p:spTree>
    <p:extLst>
      <p:ext uri="{BB962C8B-B14F-4D97-AF65-F5344CB8AC3E}">
        <p14:creationId xmlns:p14="http://schemas.microsoft.com/office/powerpoint/2010/main" val="939446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9511" t="6407" r="2110"/>
          <a:stretch/>
        </p:blipFill>
        <p:spPr>
          <a:xfrm>
            <a:off x="0" y="142651"/>
            <a:ext cx="9143999" cy="6639149"/>
          </a:xfrm>
          <a:prstGeom prst="rect">
            <a:avLst/>
          </a:prstGeom>
        </p:spPr>
      </p:pic>
    </p:spTree>
    <p:extLst>
      <p:ext uri="{BB962C8B-B14F-4D97-AF65-F5344CB8AC3E}">
        <p14:creationId xmlns:p14="http://schemas.microsoft.com/office/powerpoint/2010/main" val="4132089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877" y="990600"/>
            <a:ext cx="8282267" cy="5262979"/>
          </a:xfrm>
          <a:prstGeom prst="rect">
            <a:avLst/>
          </a:prstGeom>
          <a:noFill/>
        </p:spPr>
        <p:txBody>
          <a:bodyPr wrap="none" rtlCol="0">
            <a:spAutoFit/>
          </a:bodyPr>
          <a:lstStyle/>
          <a:p>
            <a:pPr algn="ctr"/>
            <a:r>
              <a:rPr lang="en-US" sz="2800" b="1" dirty="0" smtClean="0">
                <a:solidFill>
                  <a:srgbClr val="0000FF"/>
                </a:solidFill>
              </a:rPr>
              <a:t>Two years at Goddard Spaceflight Center as a post-doc</a:t>
            </a:r>
          </a:p>
          <a:p>
            <a:pPr algn="ctr"/>
            <a:endParaRPr lang="en-US" sz="2800" b="1" dirty="0" smtClean="0">
              <a:solidFill>
                <a:srgbClr val="0000FF"/>
              </a:solidFill>
            </a:endParaRPr>
          </a:p>
          <a:p>
            <a:pPr algn="ctr"/>
            <a:r>
              <a:rPr lang="en-US" sz="2800" b="1" dirty="0" smtClean="0">
                <a:solidFill>
                  <a:srgbClr val="0000FF"/>
                </a:solidFill>
              </a:rPr>
              <a:t>Shukla my official advisor</a:t>
            </a:r>
          </a:p>
          <a:p>
            <a:pPr algn="ctr"/>
            <a:endParaRPr lang="en-US" sz="2800" b="1" dirty="0" smtClean="0">
              <a:solidFill>
                <a:srgbClr val="0000FF"/>
              </a:solidFill>
            </a:endParaRPr>
          </a:p>
          <a:p>
            <a:pPr algn="ctr"/>
            <a:r>
              <a:rPr lang="en-US" sz="2800" b="1" dirty="0" smtClean="0">
                <a:solidFill>
                  <a:srgbClr val="0000FF"/>
                </a:solidFill>
              </a:rPr>
              <a:t>Milt </a:t>
            </a:r>
            <a:r>
              <a:rPr lang="en-US" sz="2800" b="1" dirty="0" err="1" smtClean="0">
                <a:solidFill>
                  <a:srgbClr val="0000FF"/>
                </a:solidFill>
              </a:rPr>
              <a:t>Halem</a:t>
            </a:r>
            <a:r>
              <a:rPr lang="en-US" sz="2800" b="1" dirty="0" smtClean="0">
                <a:solidFill>
                  <a:srgbClr val="0000FF"/>
                </a:solidFill>
              </a:rPr>
              <a:t>, Bob Atlas</a:t>
            </a:r>
          </a:p>
          <a:p>
            <a:pPr algn="ctr"/>
            <a:endParaRPr lang="en-US" sz="2800" b="1" dirty="0" smtClean="0">
              <a:solidFill>
                <a:srgbClr val="0000FF"/>
              </a:solidFill>
            </a:endParaRPr>
          </a:p>
          <a:p>
            <a:pPr algn="ctr"/>
            <a:r>
              <a:rPr lang="en-US" sz="2800" b="1" dirty="0" smtClean="0">
                <a:solidFill>
                  <a:srgbClr val="0000FF"/>
                </a:solidFill>
              </a:rPr>
              <a:t>Eugenia </a:t>
            </a:r>
            <a:r>
              <a:rPr lang="en-US" sz="2800" b="1" dirty="0" err="1" smtClean="0">
                <a:solidFill>
                  <a:srgbClr val="0000FF"/>
                </a:solidFill>
              </a:rPr>
              <a:t>Kalnay</a:t>
            </a:r>
            <a:r>
              <a:rPr lang="en-US" sz="2800" b="1" dirty="0" smtClean="0">
                <a:solidFill>
                  <a:srgbClr val="0000FF"/>
                </a:solidFill>
              </a:rPr>
              <a:t>, David Randall</a:t>
            </a:r>
          </a:p>
          <a:p>
            <a:pPr algn="ctr"/>
            <a:endParaRPr lang="en-US" sz="2800" b="1" dirty="0">
              <a:solidFill>
                <a:srgbClr val="0000FF"/>
              </a:solidFill>
            </a:endParaRPr>
          </a:p>
          <a:p>
            <a:pPr algn="ctr"/>
            <a:r>
              <a:rPr lang="en-US" sz="2800" b="1" dirty="0" smtClean="0">
                <a:solidFill>
                  <a:srgbClr val="0000FF"/>
                </a:solidFill>
              </a:rPr>
              <a:t>Steve Bloom, Jerry North, Bill Lau, Louis </a:t>
            </a:r>
            <a:r>
              <a:rPr lang="en-US" sz="2800" b="1" dirty="0" err="1" smtClean="0">
                <a:solidFill>
                  <a:srgbClr val="0000FF"/>
                </a:solidFill>
              </a:rPr>
              <a:t>Uccellini</a:t>
            </a:r>
            <a:r>
              <a:rPr lang="en-US" sz="2800" b="1" dirty="0" smtClean="0">
                <a:solidFill>
                  <a:srgbClr val="0000FF"/>
                </a:solidFill>
              </a:rPr>
              <a:t> </a:t>
            </a:r>
          </a:p>
          <a:p>
            <a:pPr algn="ctr"/>
            <a:endParaRPr lang="en-US" sz="2800" b="1" dirty="0">
              <a:solidFill>
                <a:srgbClr val="0000FF"/>
              </a:solidFill>
            </a:endParaRPr>
          </a:p>
          <a:p>
            <a:pPr algn="ctr"/>
            <a:r>
              <a:rPr lang="en-US" sz="2800" b="1" dirty="0" smtClean="0">
                <a:solidFill>
                  <a:srgbClr val="0000FF"/>
                </a:solidFill>
              </a:rPr>
              <a:t>Huge scientific enterprise</a:t>
            </a:r>
          </a:p>
          <a:p>
            <a:pPr algn="ctr"/>
            <a:endParaRPr lang="en-US" sz="2800" b="1" dirty="0">
              <a:solidFill>
                <a:srgbClr val="0000FF"/>
              </a:solidFill>
            </a:endParaRPr>
          </a:p>
        </p:txBody>
      </p:sp>
    </p:spTree>
    <p:extLst>
      <p:ext uri="{BB962C8B-B14F-4D97-AF65-F5344CB8AC3E}">
        <p14:creationId xmlns:p14="http://schemas.microsoft.com/office/powerpoint/2010/main" val="687752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654" y="381000"/>
            <a:ext cx="8464432" cy="2462213"/>
          </a:xfrm>
          <a:prstGeom prst="rect">
            <a:avLst/>
          </a:prstGeom>
          <a:noFill/>
        </p:spPr>
        <p:txBody>
          <a:bodyPr wrap="none" rtlCol="0">
            <a:spAutoFit/>
          </a:bodyPr>
          <a:lstStyle/>
          <a:p>
            <a:pPr algn="ctr"/>
            <a:r>
              <a:rPr lang="en-US" sz="2800" b="1" dirty="0" smtClean="0">
                <a:solidFill>
                  <a:srgbClr val="0000FF"/>
                </a:solidFill>
              </a:rPr>
              <a:t>Joined NMC Development Division Feb. 15, 1985</a:t>
            </a:r>
          </a:p>
          <a:p>
            <a:pPr algn="ctr"/>
            <a:endParaRPr lang="en-US" sz="1400" b="1" dirty="0">
              <a:solidFill>
                <a:srgbClr val="0000FF"/>
              </a:solidFill>
            </a:endParaRPr>
          </a:p>
          <a:p>
            <a:pPr algn="ctr"/>
            <a:r>
              <a:rPr lang="en-US" sz="2800" b="1" dirty="0" smtClean="0">
                <a:solidFill>
                  <a:srgbClr val="0000FF"/>
                </a:solidFill>
              </a:rPr>
              <a:t>John Brown, Ron McPherson, Joe </a:t>
            </a:r>
            <a:r>
              <a:rPr lang="en-US" sz="2800" b="1" dirty="0" err="1" smtClean="0">
                <a:solidFill>
                  <a:srgbClr val="0000FF"/>
                </a:solidFill>
              </a:rPr>
              <a:t>Gerrity</a:t>
            </a:r>
            <a:r>
              <a:rPr lang="en-US" sz="2800" b="1" dirty="0" smtClean="0">
                <a:solidFill>
                  <a:srgbClr val="0000FF"/>
                </a:solidFill>
              </a:rPr>
              <a:t>, </a:t>
            </a:r>
            <a:r>
              <a:rPr lang="en-US" sz="2800" b="1" dirty="0" err="1" smtClean="0">
                <a:solidFill>
                  <a:srgbClr val="0000FF"/>
                </a:solidFill>
              </a:rPr>
              <a:t>Desmaris</a:t>
            </a:r>
            <a:r>
              <a:rPr lang="en-US" sz="2800" b="1" dirty="0" smtClean="0">
                <a:solidFill>
                  <a:srgbClr val="0000FF"/>
                </a:solidFill>
              </a:rPr>
              <a:t>,</a:t>
            </a:r>
          </a:p>
          <a:p>
            <a:pPr algn="ctr"/>
            <a:r>
              <a:rPr lang="en-US" sz="2800" b="1" dirty="0" smtClean="0">
                <a:solidFill>
                  <a:srgbClr val="0000FF"/>
                </a:solidFill>
              </a:rPr>
              <a:t>Geoff </a:t>
            </a:r>
            <a:r>
              <a:rPr lang="en-US" sz="2800" b="1" dirty="0" err="1" smtClean="0">
                <a:solidFill>
                  <a:srgbClr val="0000FF"/>
                </a:solidFill>
              </a:rPr>
              <a:t>Dimego</a:t>
            </a:r>
            <a:r>
              <a:rPr lang="en-US" sz="2800" b="1" dirty="0" smtClean="0">
                <a:solidFill>
                  <a:srgbClr val="0000FF"/>
                </a:solidFill>
              </a:rPr>
              <a:t>, Bob </a:t>
            </a:r>
            <a:r>
              <a:rPr lang="en-US" sz="2800" b="1" dirty="0" err="1" smtClean="0">
                <a:solidFill>
                  <a:srgbClr val="0000FF"/>
                </a:solidFill>
              </a:rPr>
              <a:t>Kistler</a:t>
            </a:r>
            <a:r>
              <a:rPr lang="en-US" sz="2800" b="1" dirty="0" smtClean="0">
                <a:solidFill>
                  <a:srgbClr val="0000FF"/>
                </a:solidFill>
              </a:rPr>
              <a:t>, Ken </a:t>
            </a:r>
            <a:r>
              <a:rPr lang="en-US" sz="2800" b="1" dirty="0" err="1" smtClean="0">
                <a:solidFill>
                  <a:srgbClr val="0000FF"/>
                </a:solidFill>
              </a:rPr>
              <a:t>Campana</a:t>
            </a:r>
            <a:r>
              <a:rPr lang="en-US" sz="2800" b="1" dirty="0" smtClean="0">
                <a:solidFill>
                  <a:srgbClr val="0000FF"/>
                </a:solidFill>
              </a:rPr>
              <a:t>, Pete Caplan,</a:t>
            </a:r>
          </a:p>
          <a:p>
            <a:pPr algn="ctr"/>
            <a:r>
              <a:rPr lang="en-US" sz="2800" b="1" dirty="0" smtClean="0">
                <a:solidFill>
                  <a:srgbClr val="0000FF"/>
                </a:solidFill>
              </a:rPr>
              <a:t>Cliff </a:t>
            </a:r>
            <a:r>
              <a:rPr lang="en-US" sz="2800" b="1" dirty="0" err="1" smtClean="0">
                <a:solidFill>
                  <a:srgbClr val="0000FF"/>
                </a:solidFill>
              </a:rPr>
              <a:t>Dey</a:t>
            </a:r>
            <a:r>
              <a:rPr lang="en-US" sz="2800" b="1" dirty="0" smtClean="0">
                <a:solidFill>
                  <a:srgbClr val="0000FF"/>
                </a:solidFill>
              </a:rPr>
              <a:t>, Paul Long, Bill Bonner, Jim Hoke, Dave Parrish,</a:t>
            </a:r>
          </a:p>
          <a:p>
            <a:pPr algn="ctr"/>
            <a:r>
              <a:rPr lang="en-US" sz="2800" b="1" dirty="0" smtClean="0">
                <a:solidFill>
                  <a:srgbClr val="0000FF"/>
                </a:solidFill>
              </a:rPr>
              <a:t>Laurie </a:t>
            </a:r>
            <a:r>
              <a:rPr lang="en-US" sz="2800" b="1" dirty="0" err="1" smtClean="0">
                <a:solidFill>
                  <a:srgbClr val="0000FF"/>
                </a:solidFill>
              </a:rPr>
              <a:t>Morone</a:t>
            </a:r>
            <a:r>
              <a:rPr lang="en-US" sz="2800" b="1" dirty="0" smtClean="0">
                <a:solidFill>
                  <a:srgbClr val="0000FF"/>
                </a:solidFill>
              </a:rPr>
              <a:t>, John Ward</a:t>
            </a:r>
            <a:endParaRPr lang="en-US" sz="2800" b="1" dirty="0">
              <a:solidFill>
                <a:srgbClr val="0000FF"/>
              </a:solidFill>
            </a:endParaRPr>
          </a:p>
        </p:txBody>
      </p:sp>
      <p:sp>
        <p:nvSpPr>
          <p:cNvPr id="3" name="Rectangle 2"/>
          <p:cNvSpPr/>
          <p:nvPr/>
        </p:nvSpPr>
        <p:spPr>
          <a:xfrm>
            <a:off x="685800" y="3182302"/>
            <a:ext cx="7467600" cy="3447098"/>
          </a:xfrm>
          <a:prstGeom prst="rect">
            <a:avLst/>
          </a:prstGeom>
        </p:spPr>
        <p:txBody>
          <a:bodyPr wrap="square">
            <a:spAutoFit/>
          </a:bodyPr>
          <a:lstStyle/>
          <a:p>
            <a:pPr algn="ctr"/>
            <a:r>
              <a:rPr lang="en-US" altLang="en-US" sz="4000" b="1" dirty="0">
                <a:solidFill>
                  <a:srgbClr val="3333FF"/>
                </a:solidFill>
              </a:rPr>
              <a:t>“We make mistakes </a:t>
            </a:r>
            <a:r>
              <a:rPr lang="en-US" altLang="en-US" sz="4000" b="1" dirty="0" smtClean="0">
                <a:solidFill>
                  <a:srgbClr val="3333FF"/>
                </a:solidFill>
              </a:rPr>
              <a:t>and we </a:t>
            </a:r>
            <a:r>
              <a:rPr lang="en-US" altLang="en-US" sz="4000" b="1" dirty="0">
                <a:solidFill>
                  <a:srgbClr val="3333FF"/>
                </a:solidFill>
              </a:rPr>
              <a:t>correct most of them.”—Cliff </a:t>
            </a:r>
            <a:r>
              <a:rPr lang="en-US" altLang="en-US" sz="4000" b="1" dirty="0" err="1" smtClean="0">
                <a:solidFill>
                  <a:srgbClr val="3333FF"/>
                </a:solidFill>
              </a:rPr>
              <a:t>Dey</a:t>
            </a:r>
            <a:endParaRPr lang="en-US" altLang="en-US" sz="4000" b="1" dirty="0" smtClean="0">
              <a:solidFill>
                <a:srgbClr val="3333FF"/>
              </a:solidFill>
            </a:endParaRPr>
          </a:p>
          <a:p>
            <a:pPr algn="ctr"/>
            <a:endParaRPr lang="en-US" altLang="en-US" sz="4000" b="1" dirty="0">
              <a:solidFill>
                <a:srgbClr val="3333FF"/>
              </a:solidFill>
            </a:endParaRPr>
          </a:p>
          <a:p>
            <a:pPr algn="ctr"/>
            <a:r>
              <a:rPr lang="en-US" altLang="en-US" sz="4000" b="1" i="1" dirty="0">
                <a:solidFill>
                  <a:srgbClr val="3333FF"/>
                </a:solidFill>
              </a:rPr>
              <a:t>Prediction is the ultimate test of understanding</a:t>
            </a:r>
          </a:p>
          <a:p>
            <a:endParaRPr lang="en-US" altLang="en-US" b="1" dirty="0">
              <a:solidFill>
                <a:srgbClr val="3333FF"/>
              </a:solidFill>
            </a:endParaRPr>
          </a:p>
        </p:txBody>
      </p:sp>
    </p:spTree>
    <p:extLst>
      <p:ext uri="{BB962C8B-B14F-4D97-AF65-F5344CB8AC3E}">
        <p14:creationId xmlns:p14="http://schemas.microsoft.com/office/powerpoint/2010/main" val="40768654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914400"/>
            <a:ext cx="8610601" cy="3785652"/>
          </a:xfrm>
          <a:prstGeom prst="rect">
            <a:avLst/>
          </a:prstGeom>
          <a:noFill/>
        </p:spPr>
        <p:txBody>
          <a:bodyPr wrap="square" rtlCol="0">
            <a:spAutoFit/>
          </a:bodyPr>
          <a:lstStyle/>
          <a:p>
            <a:pPr algn="ctr"/>
            <a:r>
              <a:rPr lang="en-US" sz="4000" b="1" dirty="0" smtClean="0">
                <a:solidFill>
                  <a:srgbClr val="0000FF"/>
                </a:solidFill>
              </a:rPr>
              <a:t>Klaus </a:t>
            </a:r>
            <a:r>
              <a:rPr lang="en-US" sz="4000" b="1" dirty="0" err="1" smtClean="0">
                <a:solidFill>
                  <a:srgbClr val="0000FF"/>
                </a:solidFill>
              </a:rPr>
              <a:t>Arpe</a:t>
            </a:r>
            <a:r>
              <a:rPr lang="en-US" sz="4000" b="1" dirty="0" smtClean="0">
                <a:solidFill>
                  <a:srgbClr val="0000FF"/>
                </a:solidFill>
              </a:rPr>
              <a:t> of ECMWF explained to my wife in 1987 what </a:t>
            </a:r>
            <a:r>
              <a:rPr lang="en-US" sz="4000" b="1" dirty="0">
                <a:solidFill>
                  <a:srgbClr val="0000FF"/>
                </a:solidFill>
              </a:rPr>
              <a:t>he and I did </a:t>
            </a:r>
            <a:r>
              <a:rPr lang="en-US" sz="4000" b="1" dirty="0" smtClean="0">
                <a:solidFill>
                  <a:srgbClr val="0000FF"/>
                </a:solidFill>
              </a:rPr>
              <a:t>:</a:t>
            </a:r>
          </a:p>
          <a:p>
            <a:pPr algn="ctr"/>
            <a:endParaRPr lang="en-US" sz="4000" b="1" dirty="0">
              <a:solidFill>
                <a:srgbClr val="0000FF"/>
              </a:solidFill>
            </a:endParaRPr>
          </a:p>
          <a:p>
            <a:pPr algn="ctr"/>
            <a:r>
              <a:rPr lang="en-US" sz="4000" b="1" dirty="0" smtClean="0">
                <a:solidFill>
                  <a:srgbClr val="0000FF"/>
                </a:solidFill>
              </a:rPr>
              <a:t>“We tell the modelers what’s wrong with their models—</a:t>
            </a:r>
          </a:p>
          <a:p>
            <a:pPr algn="ctr"/>
            <a:r>
              <a:rPr lang="en-US" sz="4000" b="1" dirty="0" smtClean="0">
                <a:solidFill>
                  <a:srgbClr val="0000FF"/>
                </a:solidFill>
              </a:rPr>
              <a:t>That’s why they hate us.”</a:t>
            </a:r>
            <a:endParaRPr lang="en-US" sz="4000" b="1" dirty="0">
              <a:solidFill>
                <a:srgbClr val="0000FF"/>
              </a:solidFill>
            </a:endParaRPr>
          </a:p>
        </p:txBody>
      </p:sp>
    </p:spTree>
    <p:extLst>
      <p:ext uri="{BB962C8B-B14F-4D97-AF65-F5344CB8AC3E}">
        <p14:creationId xmlns:p14="http://schemas.microsoft.com/office/powerpoint/2010/main" val="18146189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ephant3blindm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703" y="20638"/>
            <a:ext cx="8363297"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14758" y="0"/>
            <a:ext cx="6129242" cy="1631216"/>
          </a:xfrm>
          <a:prstGeom prst="rect">
            <a:avLst/>
          </a:prstGeom>
          <a:noFill/>
        </p:spPr>
        <p:txBody>
          <a:bodyPr wrap="none" rtlCol="0">
            <a:spAutoFit/>
          </a:bodyPr>
          <a:lstStyle/>
          <a:p>
            <a:r>
              <a:rPr lang="en-US" sz="4000" b="1" dirty="0" smtClean="0"/>
              <a:t>How I view my work at EMC</a:t>
            </a:r>
          </a:p>
          <a:p>
            <a:r>
              <a:rPr lang="en-US" sz="4000" b="1" dirty="0" smtClean="0"/>
              <a:t>			</a:t>
            </a:r>
            <a:r>
              <a:rPr lang="en-US" sz="2000" b="1" dirty="0" smtClean="0"/>
              <a:t>(except for the coat and tie,</a:t>
            </a:r>
          </a:p>
          <a:p>
            <a:r>
              <a:rPr lang="en-US" sz="2000" b="1" dirty="0" smtClean="0"/>
              <a:t>)			thanks to Norm Phillips)</a:t>
            </a:r>
            <a:endParaRPr lang="en-US" sz="2000" b="1" dirty="0"/>
          </a:p>
        </p:txBody>
      </p:sp>
    </p:spTree>
    <p:extLst>
      <p:ext uri="{BB962C8B-B14F-4D97-AF65-F5344CB8AC3E}">
        <p14:creationId xmlns:p14="http://schemas.microsoft.com/office/powerpoint/2010/main" val="26379995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55281" cy="6876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477000" y="838200"/>
            <a:ext cx="2768450" cy="1815882"/>
          </a:xfrm>
          <a:prstGeom prst="rect">
            <a:avLst/>
          </a:prstGeom>
          <a:noFill/>
        </p:spPr>
        <p:txBody>
          <a:bodyPr wrap="none" rtlCol="0">
            <a:spAutoFit/>
          </a:bodyPr>
          <a:lstStyle/>
          <a:p>
            <a:r>
              <a:rPr lang="en-US" sz="2800" b="1" dirty="0" smtClean="0">
                <a:solidFill>
                  <a:srgbClr val="0000FF"/>
                </a:solidFill>
              </a:rPr>
              <a:t>In early years</a:t>
            </a:r>
          </a:p>
          <a:p>
            <a:r>
              <a:rPr lang="en-US" sz="2800" b="1" dirty="0" smtClean="0">
                <a:solidFill>
                  <a:srgbClr val="0000FF"/>
                </a:solidFill>
              </a:rPr>
              <a:t>much of my time</a:t>
            </a:r>
          </a:p>
          <a:p>
            <a:r>
              <a:rPr lang="en-US" sz="2800" b="1" dirty="0" smtClean="0">
                <a:solidFill>
                  <a:srgbClr val="0000FF"/>
                </a:solidFill>
              </a:rPr>
              <a:t>spent coloring </a:t>
            </a:r>
          </a:p>
          <a:p>
            <a:r>
              <a:rPr lang="en-US" sz="2800" b="1" dirty="0" smtClean="0">
                <a:solidFill>
                  <a:srgbClr val="0000FF"/>
                </a:solidFill>
              </a:rPr>
              <a:t>transparencies</a:t>
            </a:r>
            <a:endParaRPr lang="en-US" sz="2800" b="1" dirty="0">
              <a:solidFill>
                <a:srgbClr val="0000FF"/>
              </a:solidFill>
            </a:endParaRPr>
          </a:p>
        </p:txBody>
      </p:sp>
    </p:spTree>
    <p:extLst>
      <p:ext uri="{BB962C8B-B14F-4D97-AF65-F5344CB8AC3E}">
        <p14:creationId xmlns:p14="http://schemas.microsoft.com/office/powerpoint/2010/main" val="11730501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846140" cy="6771084"/>
          </a:xfrm>
          <a:prstGeom prst="rect">
            <a:avLst/>
          </a:prstGeom>
          <a:noFill/>
        </p:spPr>
        <p:txBody>
          <a:bodyPr wrap="none" rtlCol="0">
            <a:spAutoFit/>
          </a:bodyPr>
          <a:lstStyle/>
          <a:p>
            <a:r>
              <a:rPr lang="en-US" sz="2800" b="1" dirty="0" smtClean="0">
                <a:solidFill>
                  <a:srgbClr val="0000FF"/>
                </a:solidFill>
              </a:rPr>
              <a:t>Thirty-day forecasts (Bob </a:t>
            </a:r>
            <a:r>
              <a:rPr lang="en-US" sz="2800" b="1" dirty="0" err="1" smtClean="0">
                <a:solidFill>
                  <a:srgbClr val="0000FF"/>
                </a:solidFill>
              </a:rPr>
              <a:t>Kistler</a:t>
            </a:r>
            <a:r>
              <a:rPr lang="en-US" sz="2800" b="1" dirty="0" smtClean="0">
                <a:solidFill>
                  <a:srgbClr val="0000FF"/>
                </a:solidFill>
              </a:rPr>
              <a:t>)</a:t>
            </a:r>
          </a:p>
          <a:p>
            <a:endParaRPr lang="en-US" sz="1400" b="1" dirty="0" smtClean="0">
              <a:solidFill>
                <a:srgbClr val="0000FF"/>
              </a:solidFill>
            </a:endParaRPr>
          </a:p>
          <a:p>
            <a:r>
              <a:rPr lang="en-US" sz="2800" b="1" dirty="0" smtClean="0">
                <a:solidFill>
                  <a:srgbClr val="0000FF"/>
                </a:solidFill>
              </a:rPr>
              <a:t>--DERF 10 30-day forecasts</a:t>
            </a:r>
          </a:p>
          <a:p>
            <a:r>
              <a:rPr lang="en-US" sz="2800" b="1" dirty="0" smtClean="0">
                <a:solidFill>
                  <a:srgbClr val="0000FF"/>
                </a:solidFill>
              </a:rPr>
              <a:t>--DERFII 108 30-day forecasts</a:t>
            </a:r>
          </a:p>
          <a:p>
            <a:r>
              <a:rPr lang="en-US" sz="2800" b="1" dirty="0" smtClean="0">
                <a:solidFill>
                  <a:srgbClr val="0000FF"/>
                </a:solidFill>
              </a:rPr>
              <a:t>	</a:t>
            </a:r>
            <a:r>
              <a:rPr lang="en-US" sz="2800" b="1" dirty="0" err="1" smtClean="0">
                <a:solidFill>
                  <a:srgbClr val="0000FF"/>
                </a:solidFill>
              </a:rPr>
              <a:t>Tracton</a:t>
            </a:r>
            <a:r>
              <a:rPr lang="en-US" sz="2800" b="1" dirty="0" smtClean="0">
                <a:solidFill>
                  <a:srgbClr val="0000FF"/>
                </a:solidFill>
              </a:rPr>
              <a:t> et al., 1989:  Mon </a:t>
            </a:r>
            <a:r>
              <a:rPr lang="en-US" sz="2800" b="1" dirty="0" err="1" smtClean="0">
                <a:solidFill>
                  <a:srgbClr val="0000FF"/>
                </a:solidFill>
              </a:rPr>
              <a:t>Wea</a:t>
            </a:r>
            <a:r>
              <a:rPr lang="en-US" sz="2800" b="1" dirty="0" smtClean="0">
                <a:solidFill>
                  <a:srgbClr val="0000FF"/>
                </a:solidFill>
              </a:rPr>
              <a:t> Rev, 117, 1604-1635.</a:t>
            </a:r>
          </a:p>
          <a:p>
            <a:r>
              <a:rPr lang="en-US" sz="2800" b="1" dirty="0" smtClean="0">
                <a:solidFill>
                  <a:srgbClr val="0000FF"/>
                </a:solidFill>
              </a:rPr>
              <a:t>--CFS</a:t>
            </a:r>
          </a:p>
          <a:p>
            <a:r>
              <a:rPr lang="en-US" sz="2800" b="1" dirty="0" smtClean="0">
                <a:solidFill>
                  <a:srgbClr val="002060"/>
                </a:solidFill>
              </a:rPr>
              <a:t>--CFSv</a:t>
            </a:r>
            <a:r>
              <a:rPr lang="en-US" sz="2800" b="1" dirty="0">
                <a:solidFill>
                  <a:srgbClr val="002060"/>
                </a:solidFill>
              </a:rPr>
              <a:t>2</a:t>
            </a:r>
            <a:endParaRPr lang="en-US" sz="2800" b="1" dirty="0" smtClean="0">
              <a:solidFill>
                <a:srgbClr val="002060"/>
              </a:solidFill>
            </a:endParaRPr>
          </a:p>
          <a:p>
            <a:endParaRPr lang="en-US" sz="1400" b="1" dirty="0" smtClean="0">
              <a:solidFill>
                <a:srgbClr val="0000FF"/>
              </a:solidFill>
            </a:endParaRPr>
          </a:p>
          <a:p>
            <a:r>
              <a:rPr lang="en-US" sz="2800" b="1" dirty="0" smtClean="0">
                <a:solidFill>
                  <a:srgbClr val="0000FF"/>
                </a:solidFill>
              </a:rPr>
              <a:t>Air-sea fluxes</a:t>
            </a:r>
          </a:p>
          <a:p>
            <a:endParaRPr lang="en-US" sz="1400" b="1" dirty="0">
              <a:solidFill>
                <a:srgbClr val="0000FF"/>
              </a:solidFill>
            </a:endParaRPr>
          </a:p>
          <a:p>
            <a:r>
              <a:rPr lang="en-US" sz="2800" b="1" dirty="0" smtClean="0">
                <a:solidFill>
                  <a:srgbClr val="0000FF"/>
                </a:solidFill>
              </a:rPr>
              <a:t>--fluxes in DERFII 30 day forecasts</a:t>
            </a:r>
          </a:p>
          <a:p>
            <a:r>
              <a:rPr lang="en-US" sz="2800" b="1" dirty="0" smtClean="0">
                <a:solidFill>
                  <a:srgbClr val="0000FF"/>
                </a:solidFill>
              </a:rPr>
              <a:t>--fluxes in operational and experimental GFS</a:t>
            </a:r>
          </a:p>
          <a:p>
            <a:r>
              <a:rPr lang="en-US" sz="2800" b="1" dirty="0" smtClean="0">
                <a:solidFill>
                  <a:srgbClr val="0000FF"/>
                </a:solidFill>
              </a:rPr>
              <a:t>--fluxes in operational global models—WGNE Report</a:t>
            </a:r>
          </a:p>
          <a:p>
            <a:r>
              <a:rPr lang="en-US" sz="2800" b="1" dirty="0" smtClean="0">
                <a:solidFill>
                  <a:srgbClr val="0000FF"/>
                </a:solidFill>
              </a:rPr>
              <a:t>--Air-sea flux workshop at ECMWF</a:t>
            </a:r>
          </a:p>
          <a:p>
            <a:r>
              <a:rPr lang="en-US" sz="2800" b="1" dirty="0" smtClean="0">
                <a:solidFill>
                  <a:srgbClr val="0000FF"/>
                </a:solidFill>
              </a:rPr>
              <a:t>--fluxes in </a:t>
            </a:r>
            <a:r>
              <a:rPr lang="en-US" sz="2800" b="1" dirty="0" err="1" smtClean="0">
                <a:solidFill>
                  <a:srgbClr val="0000FF"/>
                </a:solidFill>
              </a:rPr>
              <a:t>reanalyses</a:t>
            </a:r>
            <a:endParaRPr lang="en-US" sz="2800" b="1" dirty="0" smtClean="0">
              <a:solidFill>
                <a:srgbClr val="0000FF"/>
              </a:solidFill>
            </a:endParaRPr>
          </a:p>
          <a:p>
            <a:r>
              <a:rPr lang="en-US" sz="2800" b="1" dirty="0" smtClean="0">
                <a:solidFill>
                  <a:srgbClr val="0000FF"/>
                </a:solidFill>
              </a:rPr>
              <a:t>--Joint WCRP-SCOR Working Group on Air-Sea Fluxes</a:t>
            </a:r>
          </a:p>
          <a:p>
            <a:r>
              <a:rPr lang="en-US" sz="2800" b="1" dirty="0" smtClean="0">
                <a:solidFill>
                  <a:srgbClr val="0000FF"/>
                </a:solidFill>
              </a:rPr>
              <a:t>--Air-sea flux workshop in Potomac</a:t>
            </a:r>
          </a:p>
        </p:txBody>
      </p:sp>
    </p:spTree>
    <p:extLst>
      <p:ext uri="{BB962C8B-B14F-4D97-AF65-F5344CB8AC3E}">
        <p14:creationId xmlns:p14="http://schemas.microsoft.com/office/powerpoint/2010/main" val="35508726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noc.soton.ac.uk/ooc/WGASF/GIFS/sco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61925"/>
            <a:ext cx="38100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noc.soton.ac.uk/ooc/WGASF/GIFS/wcr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2400"/>
            <a:ext cx="1428750" cy="533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9200" y="838200"/>
            <a:ext cx="7010400" cy="2308324"/>
          </a:xfrm>
          <a:prstGeom prst="rect">
            <a:avLst/>
          </a:prstGeom>
        </p:spPr>
        <p:txBody>
          <a:bodyPr wrap="square">
            <a:spAutoFit/>
          </a:bodyPr>
          <a:lstStyle/>
          <a:p>
            <a:pPr algn="ctr"/>
            <a:r>
              <a:rPr lang="en-US" dirty="0"/>
              <a:t>INTERCOMPARISON AND VALIDATION OF</a:t>
            </a:r>
          </a:p>
          <a:p>
            <a:pPr algn="ctr"/>
            <a:r>
              <a:rPr lang="en-US" dirty="0"/>
              <a:t>OCEAN-ATMOSPHERE ENERGY FLUX</a:t>
            </a:r>
          </a:p>
          <a:p>
            <a:pPr algn="ctr"/>
            <a:r>
              <a:rPr lang="en-US" dirty="0"/>
              <a:t>FIELDS</a:t>
            </a:r>
          </a:p>
          <a:p>
            <a:pPr algn="ctr"/>
            <a:r>
              <a:rPr lang="en-US" dirty="0"/>
              <a:t>by</a:t>
            </a:r>
          </a:p>
          <a:p>
            <a:pPr algn="ctr"/>
            <a:r>
              <a:rPr lang="en-US" dirty="0"/>
              <a:t>Members of the WGASF</a:t>
            </a:r>
          </a:p>
          <a:p>
            <a:pPr algn="ctr"/>
            <a:r>
              <a:rPr lang="en-US" dirty="0"/>
              <a:t>Edited by </a:t>
            </a:r>
            <a:r>
              <a:rPr lang="en-US" dirty="0" err="1"/>
              <a:t>P.K.Taylor</a:t>
            </a:r>
            <a:endParaRPr lang="en-US" dirty="0"/>
          </a:p>
          <a:p>
            <a:pPr algn="ctr"/>
            <a:r>
              <a:rPr lang="en-US" dirty="0" smtClean="0"/>
              <a:t>June 2000</a:t>
            </a:r>
          </a:p>
          <a:p>
            <a:pPr algn="ct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3429000"/>
            <a:ext cx="5095875" cy="2971800"/>
          </a:xfrm>
          <a:prstGeom prst="rect">
            <a:avLst/>
          </a:prstGeom>
        </p:spPr>
      </p:pic>
      <p:sp>
        <p:nvSpPr>
          <p:cNvPr id="4" name="Rectangle 3"/>
          <p:cNvSpPr/>
          <p:nvPr/>
        </p:nvSpPr>
        <p:spPr>
          <a:xfrm>
            <a:off x="2506723" y="2743200"/>
            <a:ext cx="4130554" cy="646331"/>
          </a:xfrm>
          <a:prstGeom prst="rect">
            <a:avLst/>
          </a:prstGeom>
        </p:spPr>
        <p:txBody>
          <a:bodyPr wrap="none">
            <a:spAutoFit/>
          </a:bodyPr>
          <a:lstStyle/>
          <a:p>
            <a:r>
              <a:rPr lang="en-US" dirty="0">
                <a:hlinkClick r:id="rId5"/>
              </a:rPr>
              <a:t>http://www.noc.soton.ac.uk/ooc/WGASF</a:t>
            </a:r>
            <a:r>
              <a:rPr lang="en-US" dirty="0" smtClean="0">
                <a:hlinkClick r:id="rId5"/>
              </a:rPr>
              <a:t>/</a:t>
            </a:r>
            <a:endParaRPr lang="en-US" dirty="0" smtClean="0"/>
          </a:p>
          <a:p>
            <a:endParaRPr lang="en-US" dirty="0"/>
          </a:p>
        </p:txBody>
      </p:sp>
    </p:spTree>
    <p:extLst>
      <p:ext uri="{BB962C8B-B14F-4D97-AF65-F5344CB8AC3E}">
        <p14:creationId xmlns:p14="http://schemas.microsoft.com/office/powerpoint/2010/main" val="39676333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48000"/>
            <a:ext cx="916604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a:off x="7162800" y="1371600"/>
            <a:ext cx="457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5" name="Straight Arrow Connector 4"/>
          <p:cNvCxnSpPr/>
          <p:nvPr/>
        </p:nvCxnSpPr>
        <p:spPr>
          <a:xfrm flipH="1">
            <a:off x="4953000" y="1981200"/>
            <a:ext cx="381000" cy="152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a:xfrm flipH="1">
            <a:off x="4953000" y="2438400"/>
            <a:ext cx="457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flipH="1">
            <a:off x="8458200" y="2438400"/>
            <a:ext cx="457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flipH="1">
            <a:off x="2743200" y="2819400"/>
            <a:ext cx="6096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flipH="1">
            <a:off x="4953000" y="2819400"/>
            <a:ext cx="457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222514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2137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11308" b="2730"/>
          <a:stretch/>
        </p:blipFill>
        <p:spPr>
          <a:xfrm>
            <a:off x="-1" y="-30415"/>
            <a:ext cx="4132434" cy="4413197"/>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929" t="9121" r="4519" b="2123"/>
          <a:stretch/>
        </p:blipFill>
        <p:spPr>
          <a:xfrm>
            <a:off x="4132433" y="0"/>
            <a:ext cx="5011567" cy="3308031"/>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5460" r="1084" b="2032"/>
          <a:stretch/>
        </p:blipFill>
        <p:spPr>
          <a:xfrm>
            <a:off x="4132433" y="3109462"/>
            <a:ext cx="5011568" cy="3748539"/>
          </a:xfrm>
          <a:prstGeom prst="rect">
            <a:avLst/>
          </a:prstGeom>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763" t="5767" r="7216" b="42170"/>
          <a:stretch/>
        </p:blipFill>
        <p:spPr bwMode="auto">
          <a:xfrm>
            <a:off x="0" y="4390558"/>
            <a:ext cx="2286000" cy="246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06508" y="4800600"/>
            <a:ext cx="2023503" cy="1200329"/>
          </a:xfrm>
          <a:prstGeom prst="rect">
            <a:avLst/>
          </a:prstGeom>
          <a:noFill/>
        </p:spPr>
        <p:txBody>
          <a:bodyPr wrap="none" rtlCol="0">
            <a:spAutoFit/>
          </a:bodyPr>
          <a:lstStyle/>
          <a:p>
            <a:r>
              <a:rPr lang="en-US" sz="3600" b="1" dirty="0" smtClean="0">
                <a:solidFill>
                  <a:srgbClr val="0000FF"/>
                </a:solidFill>
              </a:rPr>
              <a:t>Some of </a:t>
            </a:r>
          </a:p>
          <a:p>
            <a:r>
              <a:rPr lang="en-US" sz="3600" b="1" dirty="0" smtClean="0">
                <a:solidFill>
                  <a:srgbClr val="0000FF"/>
                </a:solidFill>
              </a:rPr>
              <a:t>my giants</a:t>
            </a:r>
            <a:endParaRPr lang="en-US" sz="3600" b="1" dirty="0">
              <a:solidFill>
                <a:srgbClr val="0000FF"/>
              </a:solidFill>
            </a:endParaRPr>
          </a:p>
        </p:txBody>
      </p:sp>
    </p:spTree>
    <p:extLst>
      <p:ext uri="{BB962C8B-B14F-4D97-AF65-F5344CB8AC3E}">
        <p14:creationId xmlns:p14="http://schemas.microsoft.com/office/powerpoint/2010/main" val="37284608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30342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7047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4191000"/>
            <a:ext cx="8458200" cy="2492990"/>
          </a:xfrm>
          <a:prstGeom prst="rect">
            <a:avLst/>
          </a:prstGeom>
          <a:noFill/>
        </p:spPr>
        <p:txBody>
          <a:bodyPr wrap="square" rtlCol="0">
            <a:spAutoFit/>
          </a:bodyPr>
          <a:lstStyle/>
          <a:p>
            <a:r>
              <a:rPr lang="en-US" sz="6000" b="1" dirty="0" smtClean="0"/>
              <a:t>28, 013 citations</a:t>
            </a:r>
            <a:r>
              <a:rPr lang="en-US" sz="3200" b="1" dirty="0" smtClean="0"/>
              <a:t>--Google Scholar</a:t>
            </a:r>
          </a:p>
          <a:p>
            <a:endParaRPr lang="en-US" sz="3200" b="1" dirty="0"/>
          </a:p>
          <a:p>
            <a:r>
              <a:rPr lang="en-US" sz="3200" b="1" dirty="0" smtClean="0"/>
              <a:t>“They will criticize it, but they will use it.”</a:t>
            </a:r>
          </a:p>
          <a:p>
            <a:r>
              <a:rPr lang="en-US" sz="3200" b="1" dirty="0"/>
              <a:t>	</a:t>
            </a:r>
            <a:r>
              <a:rPr lang="en-US" sz="3200" b="1" dirty="0" smtClean="0"/>
              <a:t>—Mark Cane</a:t>
            </a:r>
            <a:endParaRPr lang="en-US" sz="3200" b="1" dirty="0"/>
          </a:p>
        </p:txBody>
      </p:sp>
    </p:spTree>
    <p:extLst>
      <p:ext uri="{BB962C8B-B14F-4D97-AF65-F5344CB8AC3E}">
        <p14:creationId xmlns:p14="http://schemas.microsoft.com/office/powerpoint/2010/main" val="21937267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49959"/>
            <a:ext cx="9144000" cy="6555641"/>
          </a:xfrm>
          <a:prstGeom prst="rect">
            <a:avLst/>
          </a:prstGeom>
          <a:noFill/>
        </p:spPr>
        <p:txBody>
          <a:bodyPr wrap="square" rtlCol="0">
            <a:spAutoFit/>
          </a:bodyPr>
          <a:lstStyle/>
          <a:p>
            <a:r>
              <a:rPr lang="en-US" sz="2800" b="1" dirty="0" smtClean="0">
                <a:solidFill>
                  <a:srgbClr val="0000FF"/>
                </a:solidFill>
              </a:rPr>
              <a:t>1948-present (now a 70-year reanalysis)</a:t>
            </a:r>
          </a:p>
          <a:p>
            <a:endParaRPr lang="en-US" sz="2800" b="1" dirty="0">
              <a:solidFill>
                <a:srgbClr val="0000FF"/>
              </a:solidFill>
            </a:endParaRPr>
          </a:p>
          <a:p>
            <a:r>
              <a:rPr lang="en-US" sz="2800" b="1" dirty="0" smtClean="0">
                <a:solidFill>
                  <a:srgbClr val="0000FF"/>
                </a:solidFill>
              </a:rPr>
              <a:t>T62 (210 km), 28 sigma vertical layers</a:t>
            </a:r>
          </a:p>
          <a:p>
            <a:r>
              <a:rPr lang="en-US" sz="2800" b="1" dirty="0" smtClean="0">
                <a:solidFill>
                  <a:srgbClr val="0000FF"/>
                </a:solidFill>
              </a:rPr>
              <a:t>	equivalent to operational GFS implemented 10 Jan. 	1995 (except GFS resolution T126 (105 km))</a:t>
            </a:r>
          </a:p>
          <a:p>
            <a:endParaRPr lang="en-US" sz="2800" b="1" dirty="0">
              <a:solidFill>
                <a:srgbClr val="0000FF"/>
              </a:solidFill>
            </a:endParaRPr>
          </a:p>
          <a:p>
            <a:r>
              <a:rPr lang="en-US" sz="2800" b="1" dirty="0" smtClean="0">
                <a:solidFill>
                  <a:srgbClr val="0000FF"/>
                </a:solidFill>
              </a:rPr>
              <a:t>3DVAR SSI analysis</a:t>
            </a:r>
          </a:p>
          <a:p>
            <a:endParaRPr lang="en-US" sz="2800" b="1" dirty="0">
              <a:solidFill>
                <a:srgbClr val="0000FF"/>
              </a:solidFill>
            </a:endParaRPr>
          </a:p>
          <a:p>
            <a:r>
              <a:rPr lang="en-US" sz="2800" b="1" dirty="0" smtClean="0">
                <a:solidFill>
                  <a:srgbClr val="0000FF"/>
                </a:solidFill>
              </a:rPr>
              <a:t>TIROS TOVS vertical temperature soundings</a:t>
            </a:r>
          </a:p>
          <a:p>
            <a:r>
              <a:rPr lang="en-US" sz="2800" b="1" dirty="0" smtClean="0">
                <a:solidFill>
                  <a:srgbClr val="0000FF"/>
                </a:solidFill>
              </a:rPr>
              <a:t>Subsequent </a:t>
            </a:r>
            <a:r>
              <a:rPr lang="en-US" sz="2800" b="1" dirty="0" err="1" smtClean="0">
                <a:solidFill>
                  <a:srgbClr val="0000FF"/>
                </a:solidFill>
              </a:rPr>
              <a:t>reanalyses</a:t>
            </a:r>
            <a:r>
              <a:rPr lang="en-US" sz="2800" b="1" dirty="0" smtClean="0">
                <a:solidFill>
                  <a:srgbClr val="0000FF"/>
                </a:solidFill>
              </a:rPr>
              <a:t> used radiances, led to discontinuities </a:t>
            </a:r>
          </a:p>
          <a:p>
            <a:endParaRPr lang="en-US" sz="2800" b="1" dirty="0">
              <a:solidFill>
                <a:srgbClr val="0000FF"/>
              </a:solidFill>
            </a:endParaRPr>
          </a:p>
          <a:p>
            <a:r>
              <a:rPr lang="en-US" sz="2800" b="1" dirty="0" smtClean="0">
                <a:solidFill>
                  <a:srgbClr val="0000FF"/>
                </a:solidFill>
              </a:rPr>
              <a:t>Yearly </a:t>
            </a:r>
            <a:r>
              <a:rPr lang="en-US" sz="2800" b="1" dirty="0" err="1" smtClean="0">
                <a:solidFill>
                  <a:srgbClr val="0000FF"/>
                </a:solidFill>
              </a:rPr>
              <a:t>CD-Roms</a:t>
            </a:r>
            <a:r>
              <a:rPr lang="en-US" sz="2800" b="1" dirty="0" smtClean="0">
                <a:solidFill>
                  <a:srgbClr val="0000FF"/>
                </a:solidFill>
              </a:rPr>
              <a:t> 1950-2008 (last few DVDs with other 	centers’ operational analyses)—Wesley </a:t>
            </a:r>
            <a:r>
              <a:rPr lang="en-US" sz="2800" b="1" dirty="0" err="1" smtClean="0">
                <a:solidFill>
                  <a:srgbClr val="0000FF"/>
                </a:solidFill>
              </a:rPr>
              <a:t>Ebisuzaki</a:t>
            </a:r>
            <a:endParaRPr lang="en-US" sz="2800" b="1" dirty="0" smtClean="0">
              <a:solidFill>
                <a:srgbClr val="0000FF"/>
              </a:solidFill>
            </a:endParaRPr>
          </a:p>
          <a:p>
            <a:r>
              <a:rPr lang="en-US" sz="2800" b="1" dirty="0" smtClean="0">
                <a:solidFill>
                  <a:srgbClr val="0000FF"/>
                </a:solidFill>
              </a:rPr>
              <a:t>50 year monthly mean </a:t>
            </a:r>
            <a:r>
              <a:rPr lang="en-US" sz="2800" b="1" dirty="0" err="1" smtClean="0">
                <a:solidFill>
                  <a:srgbClr val="0000FF"/>
                </a:solidFill>
              </a:rPr>
              <a:t>CD-Rom</a:t>
            </a:r>
            <a:endParaRPr lang="en-US" sz="2800" b="1" dirty="0" smtClean="0">
              <a:solidFill>
                <a:srgbClr val="0000FF"/>
              </a:solidFill>
            </a:endParaRPr>
          </a:p>
          <a:p>
            <a:r>
              <a:rPr lang="en-US" sz="2800" b="1" dirty="0" smtClean="0">
                <a:solidFill>
                  <a:srgbClr val="0000FF"/>
                </a:solidFill>
              </a:rPr>
              <a:t>Synoptic </a:t>
            </a:r>
            <a:r>
              <a:rPr lang="en-US" sz="2800" b="1" dirty="0" err="1" smtClean="0">
                <a:solidFill>
                  <a:srgbClr val="0000FF"/>
                </a:solidFill>
              </a:rPr>
              <a:t>CD-Rom</a:t>
            </a:r>
            <a:r>
              <a:rPr lang="en-US" sz="2800" b="1" dirty="0" smtClean="0">
                <a:solidFill>
                  <a:srgbClr val="0000FF"/>
                </a:solidFill>
              </a:rPr>
              <a:t> of daily fields 1979-1996</a:t>
            </a:r>
          </a:p>
        </p:txBody>
      </p:sp>
    </p:spTree>
    <p:extLst>
      <p:ext uri="{BB962C8B-B14F-4D97-AF65-F5344CB8AC3E}">
        <p14:creationId xmlns:p14="http://schemas.microsoft.com/office/powerpoint/2010/main" val="34393910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61975"/>
            <a:ext cx="6496050"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94" t="10661" b="1818"/>
          <a:stretch/>
        </p:blipFill>
        <p:spPr bwMode="auto">
          <a:xfrm rot="16200000">
            <a:off x="1441187" y="-1454413"/>
            <a:ext cx="6261625"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66612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Joe"/>
          <p:cNvPicPr>
            <a:picLocks noChangeAspect="1" noChangeArrowheads="1"/>
          </p:cNvPicPr>
          <p:nvPr/>
        </p:nvPicPr>
        <p:blipFill>
          <a:blip r:embed="rId2">
            <a:extLst>
              <a:ext uri="{28A0092B-C50C-407E-A947-70E740481C1C}">
                <a14:useLocalDpi xmlns:a14="http://schemas.microsoft.com/office/drawing/2010/main" val="0"/>
              </a:ext>
            </a:extLst>
          </a:blip>
          <a:srcRect l="14444" r="13333" b="33333"/>
          <a:stretch>
            <a:fillRect/>
          </a:stretch>
        </p:blipFill>
        <p:spPr bwMode="auto">
          <a:xfrm>
            <a:off x="3571875" y="0"/>
            <a:ext cx="5572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p:cNvSpPr txBox="1">
            <a:spLocks noChangeArrowheads="1"/>
          </p:cNvSpPr>
          <p:nvPr/>
        </p:nvSpPr>
        <p:spPr bwMode="auto">
          <a:xfrm>
            <a:off x="0" y="914400"/>
            <a:ext cx="3505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3333FF"/>
                </a:solidFill>
              </a:rPr>
              <a:t>Joe </a:t>
            </a:r>
            <a:r>
              <a:rPr lang="en-US" altLang="en-US" b="1" dirty="0" err="1">
                <a:solidFill>
                  <a:srgbClr val="3333FF"/>
                </a:solidFill>
              </a:rPr>
              <a:t>Sela</a:t>
            </a:r>
            <a:r>
              <a:rPr lang="en-US" altLang="en-US" b="1" dirty="0">
                <a:solidFill>
                  <a:srgbClr val="3333FF"/>
                </a:solidFill>
              </a:rPr>
              <a:t> created the global spectral </a:t>
            </a:r>
            <a:r>
              <a:rPr lang="en-US" altLang="en-US" b="1" dirty="0" smtClean="0">
                <a:solidFill>
                  <a:srgbClr val="3333FF"/>
                </a:solidFill>
              </a:rPr>
              <a:t>model  and </a:t>
            </a:r>
            <a:r>
              <a:rPr lang="en-US" altLang="en-US" b="1" dirty="0">
                <a:solidFill>
                  <a:srgbClr val="3333FF"/>
                </a:solidFill>
              </a:rPr>
              <a:t>improved it for more than 30 years</a:t>
            </a:r>
          </a:p>
          <a:p>
            <a:pPr eaLnBrk="1" hangingPunct="1"/>
            <a:endParaRPr lang="en-US" altLang="en-US" b="1" dirty="0">
              <a:solidFill>
                <a:srgbClr val="3333FF"/>
              </a:solidFill>
            </a:endParaRPr>
          </a:p>
          <a:p>
            <a:pPr eaLnBrk="1" hangingPunct="1"/>
            <a:r>
              <a:rPr lang="en-US" altLang="en-US" b="1" dirty="0">
                <a:solidFill>
                  <a:srgbClr val="3333FF"/>
                </a:solidFill>
              </a:rPr>
              <a:t>Implemented Aug.12, 1980</a:t>
            </a:r>
          </a:p>
          <a:p>
            <a:pPr eaLnBrk="1" hangingPunct="1"/>
            <a:r>
              <a:rPr lang="en-US" altLang="en-US" b="1" dirty="0">
                <a:solidFill>
                  <a:srgbClr val="3333FF"/>
                </a:solidFill>
              </a:rPr>
              <a:t>R30/L12</a:t>
            </a:r>
          </a:p>
          <a:p>
            <a:pPr eaLnBrk="1" hangingPunct="1"/>
            <a:endParaRPr lang="en-US" altLang="en-US" b="1" dirty="0">
              <a:solidFill>
                <a:srgbClr val="3333FF"/>
              </a:solidFill>
            </a:endParaRPr>
          </a:p>
          <a:p>
            <a:pPr eaLnBrk="1" hangingPunct="1"/>
            <a:r>
              <a:rPr lang="en-US" altLang="en-US" b="1" dirty="0" smtClean="0">
                <a:solidFill>
                  <a:srgbClr val="3333FF"/>
                </a:solidFill>
              </a:rPr>
              <a:t>T1534/L64 </a:t>
            </a:r>
            <a:r>
              <a:rPr lang="en-US" altLang="en-US" b="1" dirty="0">
                <a:solidFill>
                  <a:srgbClr val="3333FF"/>
                </a:solidFill>
              </a:rPr>
              <a:t>semi-</a:t>
            </a:r>
            <a:r>
              <a:rPr lang="en-US" altLang="en-US" b="1" dirty="0" err="1">
                <a:solidFill>
                  <a:srgbClr val="3333FF"/>
                </a:solidFill>
              </a:rPr>
              <a:t>Lagrangian</a:t>
            </a:r>
            <a:r>
              <a:rPr lang="en-US" altLang="en-US" b="1" dirty="0">
                <a:solidFill>
                  <a:srgbClr val="3333FF"/>
                </a:solidFill>
              </a:rPr>
              <a:t> </a:t>
            </a:r>
            <a:r>
              <a:rPr lang="en-US" altLang="en-US" b="1" dirty="0" smtClean="0">
                <a:solidFill>
                  <a:srgbClr val="3333FF"/>
                </a:solidFill>
              </a:rPr>
              <a:t>implemented Jan. 14, 2015</a:t>
            </a:r>
          </a:p>
          <a:p>
            <a:pPr eaLnBrk="1" hangingPunct="1"/>
            <a:endParaRPr lang="en-US" altLang="en-US" b="1" dirty="0">
              <a:solidFill>
                <a:srgbClr val="3333FF"/>
              </a:solidFill>
            </a:endParaRPr>
          </a:p>
          <a:p>
            <a:pPr eaLnBrk="1" hangingPunct="1"/>
            <a:r>
              <a:rPr lang="en-US" altLang="en-US" b="1" dirty="0" smtClean="0">
                <a:solidFill>
                  <a:srgbClr val="3333FF"/>
                </a:solidFill>
              </a:rPr>
              <a:t>Final version of GFS to be</a:t>
            </a:r>
          </a:p>
          <a:p>
            <a:pPr eaLnBrk="1" hangingPunct="1"/>
            <a:r>
              <a:rPr lang="en-US" altLang="en-US" b="1" dirty="0" smtClean="0">
                <a:solidFill>
                  <a:srgbClr val="3333FF"/>
                </a:solidFill>
              </a:rPr>
              <a:t>Implemented June 2017</a:t>
            </a:r>
            <a:endParaRPr lang="en-US" altLang="en-US" b="1" dirty="0">
              <a:solidFill>
                <a:srgbClr val="3333FF"/>
              </a:solidFill>
            </a:endParaRPr>
          </a:p>
          <a:p>
            <a:pPr eaLnBrk="1" hangingPunct="1"/>
            <a:endParaRPr lang="en-US" altLang="en-US" b="1" dirty="0">
              <a:solidFill>
                <a:srgbClr val="3333FF"/>
              </a:solidFill>
            </a:endParaRPr>
          </a:p>
          <a:p>
            <a:pPr eaLnBrk="1" hangingPunct="1"/>
            <a:endParaRPr lang="en-US" alt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idx="4294967295"/>
          </p:nvPr>
        </p:nvSpPr>
        <p:spPr>
          <a:xfrm>
            <a:off x="381000" y="0"/>
            <a:ext cx="8229600" cy="304800"/>
          </a:xfrm>
        </p:spPr>
        <p:txBody>
          <a:bodyPr>
            <a:normAutofit fontScale="90000"/>
          </a:bodyPr>
          <a:lstStyle/>
          <a:p>
            <a:r>
              <a:rPr lang="en-US" sz="2400" b="1" smtClean="0">
                <a:solidFill>
                  <a:srgbClr val="000066"/>
                </a:solidFill>
              </a:rPr>
              <a:t>Change History of GFS Configurations</a:t>
            </a:r>
          </a:p>
        </p:txBody>
      </p:sp>
      <p:graphicFrame>
        <p:nvGraphicFramePr>
          <p:cNvPr id="22632" name="Group 104"/>
          <p:cNvGraphicFramePr>
            <a:graphicFrameLocks noGrp="1"/>
          </p:cNvGraphicFramePr>
          <p:nvPr>
            <p:ph idx="4294967295"/>
            <p:extLst>
              <p:ext uri="{D42A27DB-BD31-4B8C-83A1-F6EECF244321}">
                <p14:modId xmlns:p14="http://schemas.microsoft.com/office/powerpoint/2010/main" val="3566442026"/>
              </p:ext>
            </p:extLst>
          </p:nvPr>
        </p:nvGraphicFramePr>
        <p:xfrm>
          <a:off x="304800" y="457201"/>
          <a:ext cx="8610600" cy="5713672"/>
        </p:xfrm>
        <a:graphic>
          <a:graphicData uri="http://schemas.openxmlformats.org/drawingml/2006/table">
            <a:tbl>
              <a:tblPr/>
              <a:tblGrid>
                <a:gridCol w="1052490"/>
                <a:gridCol w="166710"/>
                <a:gridCol w="547670"/>
                <a:gridCol w="1357330"/>
                <a:gridCol w="1600200"/>
                <a:gridCol w="3886200"/>
              </a:tblGrid>
              <a:tr h="483965">
                <a:tc gridSpan="2">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 Mon/Year</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Levels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Truncations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Z-cor/dyncore</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Major components upgrade</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3469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Aug  1980</a:t>
                      </a:r>
                    </a:p>
                  </a:txBody>
                  <a:tcP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imes New Roman" pitchFamily="18" charset="0"/>
                          <a:cs typeface="Arial" charset="0"/>
                        </a:rPr>
                        <a:t>12</a:t>
                      </a:r>
                    </a:p>
                  </a:txBody>
                  <a:tcP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imes New Roman" pitchFamily="18" charset="0"/>
                          <a:cs typeface="Arial" charset="0"/>
                        </a:rPr>
                        <a:t>R30 (375km)</a:t>
                      </a:r>
                    </a:p>
                  </a:txBody>
                  <a:tcP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first global spectral model, rhomboidal </a:t>
                      </a:r>
                    </a:p>
                  </a:txBody>
                  <a:tcP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Oct 1983</a:t>
                      </a: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12</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FF"/>
                          </a:solidFill>
                          <a:effectLst/>
                          <a:latin typeface="Times New Roman" pitchFamily="18" charset="0"/>
                          <a:cs typeface="Arial" charset="0"/>
                        </a:rPr>
                        <a:t>R40 (300km)</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horzOverflow="overflow">
                    <a:lnL>
                      <a:noFill/>
                    </a:lnL>
                    <a:lnR>
                      <a:noFill/>
                    </a:lnR>
                    <a:lnT>
                      <a:noFill/>
                    </a:lnT>
                    <a:lnB>
                      <a:noFill/>
                    </a:lnB>
                    <a:lnTlToBr>
                      <a:noFill/>
                    </a:lnTlToBr>
                    <a:lnBlToTr>
                      <a:noFill/>
                    </a:lnBlToTr>
                    <a:noFill/>
                  </a:tcPr>
                </a:tc>
              </a:tr>
              <a:tr h="348444">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Apr  1985</a:t>
                      </a: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Times New Roman" pitchFamily="18" charset="0"/>
                          <a:cs typeface="Arial" charset="0"/>
                        </a:rPr>
                        <a:t>18</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FF"/>
                          </a:solidFill>
                          <a:effectLst/>
                          <a:latin typeface="Times New Roman" pitchFamily="18" charset="0"/>
                          <a:cs typeface="Arial" charset="0"/>
                        </a:rPr>
                        <a:t>R40 (300km)</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GFDL Physics</a:t>
                      </a:r>
                    </a:p>
                  </a:txBody>
                  <a:tcPr horzOverflow="overflow">
                    <a:lnL>
                      <a:noFill/>
                    </a:lnL>
                    <a:lnR>
                      <a:noFill/>
                    </a:lnR>
                    <a:lnT>
                      <a:noFill/>
                    </a:lnT>
                    <a:lnB>
                      <a:noFill/>
                    </a:lnB>
                    <a:lnTlToBr>
                      <a:noFill/>
                    </a:lnTlToBr>
                    <a:lnBlToTr>
                      <a:noFill/>
                    </a:lnBlToTr>
                    <a:no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Aug 1987</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Times New Roman" pitchFamily="18" charset="0"/>
                          <a:cs typeface="Arial" charset="0"/>
                        </a:rPr>
                        <a:t>18</a:t>
                      </a:r>
                    </a:p>
                  </a:txBody>
                  <a:tcPr horzOverflow="overflow">
                    <a:lnL>
                      <a:noFill/>
                    </a:lnL>
                    <a:lnR>
                      <a:noFill/>
                    </a:lnR>
                    <a:lnT>
                      <a:noFill/>
                    </a:lnT>
                    <a:lnB>
                      <a:noFill/>
                    </a:lnB>
                    <a:lnTlToBr>
                      <a:noFill/>
                    </a:lnTlToBr>
                    <a:lnBlToTr>
                      <a:noFill/>
                    </a:lnBlToTr>
                    <a:solidFill>
                      <a:srgbClr val="9BBB59">
                        <a:alpha val="20000"/>
                      </a:srgb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800000"/>
                          </a:solidFill>
                          <a:effectLst/>
                          <a:latin typeface="Times New Roman" pitchFamily="18" charset="0"/>
                          <a:cs typeface="Arial" charset="0"/>
                        </a:rPr>
                        <a:t>T80 (150km)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First triangular truncation; diurnal cycle</a:t>
                      </a:r>
                    </a:p>
                  </a:txBody>
                  <a:tcPr horzOverflow="overflow">
                    <a:lnL>
                      <a:noFill/>
                    </a:lnL>
                    <a:lnR>
                      <a:noFill/>
                    </a:lnR>
                    <a:lnT>
                      <a:noFill/>
                    </a:lnT>
                    <a:lnB>
                      <a:noFill/>
                    </a:lnB>
                    <a:lnTlToBr>
                      <a:noFill/>
                    </a:lnTlToBr>
                    <a:lnBlToTr>
                      <a:noFill/>
                    </a:lnBlToTr>
                    <a:solidFill>
                      <a:srgbClr val="9BBB59">
                        <a:alpha val="20000"/>
                      </a:srgbClr>
                    </a:solidFill>
                  </a:tcPr>
                </a:tc>
              </a:tr>
              <a:tr h="3469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Mar 1991</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Times New Roman" pitchFamily="18" charset="0"/>
                          <a:cs typeface="Arial" charset="0"/>
                        </a:rPr>
                        <a:t>18</a:t>
                      </a:r>
                    </a:p>
                  </a:txBody>
                  <a:tcPr horzOverflow="overflow">
                    <a:lnL>
                      <a:noFill/>
                    </a:lnL>
                    <a:lnR>
                      <a:noFill/>
                    </a:lnR>
                    <a:lnT>
                      <a:noFill/>
                    </a:lnT>
                    <a:lnB>
                      <a:noFill/>
                    </a:lnB>
                    <a:lnTlToBr>
                      <a:noFill/>
                    </a:lnTlToBr>
                    <a:lnBlToTr>
                      <a:noFill/>
                    </a:lnBlToTr>
                    <a:solidFill>
                      <a:srgbClr val="9BBB59">
                        <a:alpha val="20000"/>
                      </a:srgb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6600"/>
                          </a:solidFill>
                          <a:effectLst/>
                          <a:latin typeface="Times New Roman" pitchFamily="18" charset="0"/>
                          <a:cs typeface="Arial" charset="0"/>
                        </a:rPr>
                        <a:t>T126 (105km)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horzOverflow="overflow">
                    <a:lnL>
                      <a:noFill/>
                    </a:lnL>
                    <a:lnR>
                      <a:noFill/>
                    </a:lnR>
                    <a:lnT>
                      <a:noFill/>
                    </a:lnT>
                    <a:lnB>
                      <a:noFill/>
                    </a:lnB>
                    <a:lnTlToBr>
                      <a:noFill/>
                    </a:lnTlToBr>
                    <a:lnBlToTr>
                      <a:noFill/>
                    </a:lnBlToTr>
                    <a:solidFill>
                      <a:srgbClr val="9BBB59">
                        <a:alpha val="20000"/>
                      </a:srgbClr>
                    </a:solidFill>
                  </a:tcPr>
                </a:tc>
              </a:tr>
              <a:tr h="3469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Aug  1993</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6600"/>
                          </a:solidFill>
                          <a:effectLst/>
                          <a:latin typeface="Times New Roman" pitchFamily="18" charset="0"/>
                          <a:cs typeface="Arial" charset="0"/>
                        </a:rPr>
                        <a:t>28</a:t>
                      </a:r>
                    </a:p>
                  </a:txBody>
                  <a:tcPr horzOverflow="overflow">
                    <a:lnL>
                      <a:noFill/>
                    </a:lnL>
                    <a:lnR>
                      <a:noFill/>
                    </a:lnR>
                    <a:lnT>
                      <a:noFill/>
                    </a:lnT>
                    <a:lnB>
                      <a:noFill/>
                    </a:lnB>
                    <a:lnTlToBr>
                      <a:noFill/>
                    </a:lnTlToBr>
                    <a:lnBlToTr>
                      <a:noFill/>
                    </a:lnBlToTr>
                    <a:solidFill>
                      <a:srgbClr val="9BBB59">
                        <a:alpha val="20000"/>
                      </a:srgb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6600"/>
                          </a:solidFill>
                          <a:effectLst/>
                          <a:latin typeface="Times New Roman" pitchFamily="18" charset="0"/>
                          <a:cs typeface="Arial" charset="0"/>
                        </a:rPr>
                        <a:t>T126 (105km)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Arakawa-Schubert convection</a:t>
                      </a:r>
                      <a:endParaRPr kumimoji="0" lang="en-US" sz="2800" b="1"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solidFill>
                      <a:srgbClr val="9BBB59">
                        <a:alpha val="20000"/>
                      </a:srgbClr>
                    </a:solid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Jun  1998</a:t>
                      </a: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6600"/>
                          </a:solidFill>
                          <a:effectLst/>
                          <a:latin typeface="Times New Roman" pitchFamily="18" charset="0"/>
                          <a:cs typeface="Arial" charset="0"/>
                        </a:rPr>
                        <a:t>42</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T170 (80km)</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Prognostic ozone; SW from GFDL to NASA</a:t>
                      </a:r>
                    </a:p>
                  </a:txBody>
                  <a:tcPr horzOverflow="overflow">
                    <a:lnL>
                      <a:noFill/>
                    </a:lnL>
                    <a:lnR>
                      <a:noFill/>
                    </a:lnR>
                    <a:lnT>
                      <a:noFill/>
                    </a:lnT>
                    <a:lnB>
                      <a:noFill/>
                    </a:lnB>
                    <a:lnTlToBr>
                      <a:noFill/>
                    </a:lnTlToBr>
                    <a:lnBlToTr>
                      <a:noFill/>
                    </a:lnBlToTr>
                    <a:no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Oct  1998</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6600"/>
                          </a:solidFill>
                          <a:effectLst/>
                          <a:latin typeface="Times New Roman" pitchFamily="18" charset="0"/>
                          <a:cs typeface="Arial" charset="0"/>
                        </a:rPr>
                        <a:t>28</a:t>
                      </a:r>
                    </a:p>
                  </a:txBody>
                  <a:tcPr horzOverflow="overflow">
                    <a:lnL>
                      <a:noFill/>
                    </a:lnL>
                    <a:lnR>
                      <a:noFill/>
                    </a:lnR>
                    <a:lnT>
                      <a:noFill/>
                    </a:lnT>
                    <a:lnB>
                      <a:noFill/>
                    </a:lnB>
                    <a:lnTlToBr>
                      <a:noFill/>
                    </a:lnTlToBr>
                    <a:lnBlToTr>
                      <a:noFill/>
                    </a:lnBlToTr>
                    <a:solidFill>
                      <a:srgbClr val="9BBB59">
                        <a:alpha val="20000"/>
                      </a:srgbClr>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T170 (80km)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the restoration</a:t>
                      </a:r>
                    </a:p>
                  </a:txBody>
                  <a:tcPr horzOverflow="overflow">
                    <a:lnL>
                      <a:noFill/>
                    </a:lnL>
                    <a:lnR>
                      <a:noFill/>
                    </a:lnR>
                    <a:lnT>
                      <a:noFill/>
                    </a:lnT>
                    <a:lnB>
                      <a:noFill/>
                    </a:lnB>
                    <a:lnTlToBr>
                      <a:noFill/>
                    </a:lnTlToBr>
                    <a:lnBlToTr>
                      <a:noFill/>
                    </a:lnBlToTr>
                    <a:solidFill>
                      <a:srgbClr val="9BBB59">
                        <a:alpha val="20000"/>
                      </a:srgbClr>
                    </a:solidFill>
                  </a:tcPr>
                </a:tc>
              </a:tr>
              <a:tr h="348444">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Jan  2000</a:t>
                      </a: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42</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T170 (80km)</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first on IBM</a:t>
                      </a:r>
                    </a:p>
                  </a:txBody>
                  <a:tcPr horzOverflow="overflow">
                    <a:lnL>
                      <a:noFill/>
                    </a:lnL>
                    <a:lnR>
                      <a:noFill/>
                    </a:lnR>
                    <a:lnT>
                      <a:noFill/>
                    </a:lnT>
                    <a:lnB>
                      <a:noFill/>
                    </a:lnB>
                    <a:lnTlToBr>
                      <a:noFill/>
                    </a:lnTlToBr>
                    <a:lnBlToTr>
                      <a:noFill/>
                    </a:lnBlToTr>
                    <a:no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Oct  2002</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folHlink"/>
                          </a:solidFill>
                          <a:effectLst/>
                          <a:latin typeface="Times New Roman" pitchFamily="18" charset="0"/>
                          <a:cs typeface="Arial" charset="0"/>
                        </a:rPr>
                        <a:t>64</a:t>
                      </a:r>
                    </a:p>
                  </a:txBody>
                  <a:tcPr horzOverflow="overflow">
                    <a:lnL>
                      <a:noFill/>
                    </a:lnL>
                    <a:lnR>
                      <a:noFill/>
                    </a:lnR>
                    <a:lnT>
                      <a:noFill/>
                    </a:lnT>
                    <a:lnB>
                      <a:noFill/>
                    </a:lnB>
                    <a:lnTlToBr>
                      <a:noFill/>
                    </a:lnTlToBr>
                    <a:lnBlToTr>
                      <a:noFill/>
                    </a:lnBlToTr>
                    <a:solidFill>
                      <a:srgbClr val="D7E4BD"/>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folHlink"/>
                          </a:solidFill>
                          <a:effectLst/>
                          <a:latin typeface="Times New Roman" pitchFamily="18" charset="0"/>
                          <a:cs typeface="Arial" charset="0"/>
                        </a:rPr>
                        <a:t>T254 (55km)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RRTM LW; </a:t>
                      </a:r>
                    </a:p>
                  </a:txBody>
                  <a:tcPr horzOverflow="overflow">
                    <a:lnL>
                      <a:noFill/>
                    </a:lnL>
                    <a:lnR>
                      <a:noFill/>
                    </a:lnR>
                    <a:lnT>
                      <a:noFill/>
                    </a:lnT>
                    <a:lnB>
                      <a:noFill/>
                    </a:lnB>
                    <a:lnTlToBr>
                      <a:noFill/>
                    </a:lnTlToBr>
                    <a:lnBlToTr>
                      <a:noFill/>
                    </a:lnBlToTr>
                    <a:solidFill>
                      <a:srgbClr val="9BBB59">
                        <a:alpha val="20000"/>
                      </a:srgbClr>
                    </a:solidFill>
                  </a:tcPr>
                </a:tc>
              </a:tr>
              <a:tr h="3469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May  2005</a:t>
                      </a: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folHlink"/>
                          </a:solidFill>
                          <a:effectLst/>
                          <a:latin typeface="Times New Roman" pitchFamily="18" charset="0"/>
                          <a:cs typeface="Arial" charset="0"/>
                        </a:rPr>
                        <a:t>64</a:t>
                      </a:r>
                    </a:p>
                  </a:txBody>
                  <a:tcPr horzOverflow="overflow">
                    <a:lnL>
                      <a:noFill/>
                    </a:lnL>
                    <a:lnR>
                      <a:noFill/>
                    </a:lnR>
                    <a:lnT>
                      <a:noFill/>
                    </a:lnT>
                    <a:lnB>
                      <a:noFill/>
                    </a:lnB>
                    <a:lnTlToBr>
                      <a:noFill/>
                    </a:lnTlToBr>
                    <a:lnBlToTr>
                      <a:noFill/>
                    </a:lnBlToTr>
                    <a:solidFill>
                      <a:srgbClr val="D7E4BD"/>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Arial" charset="0"/>
                        </a:rPr>
                        <a:t>T382 (35km)</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Times New Roman" pitchFamily="18" charset="0"/>
                          <a:cs typeface="Arial" charset="0"/>
                        </a:rPr>
                        <a:t>Sigma  Eulerian</a:t>
                      </a:r>
                    </a:p>
                  </a:txBody>
                  <a:tcPr horzOverflow="overflow">
                    <a:lnL>
                      <a:noFill/>
                    </a:lnL>
                    <a:lnR>
                      <a:noFill/>
                    </a:lnR>
                    <a:lnT>
                      <a:noFill/>
                    </a:lnT>
                    <a:lnB>
                      <a:noFill/>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2L OSU to 4L NOAH LSM; high-res to 180hr</a:t>
                      </a:r>
                    </a:p>
                  </a:txBody>
                  <a:tcPr horzOverflow="overflow">
                    <a:lnL>
                      <a:noFill/>
                    </a:lnL>
                    <a:lnR>
                      <a:noFill/>
                    </a:lnR>
                    <a:lnT>
                      <a:noFill/>
                    </a:lnT>
                    <a:lnB>
                      <a:noFill/>
                    </a:lnB>
                    <a:lnTlToBr>
                      <a:noFill/>
                    </a:lnTlToBr>
                    <a:lnBlToTr>
                      <a:noFill/>
                    </a:lnBlToTr>
                    <a:no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May  2007</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folHlink"/>
                          </a:solidFill>
                          <a:effectLst/>
                          <a:latin typeface="Times New Roman" pitchFamily="18" charset="0"/>
                          <a:cs typeface="Arial" charset="0"/>
                        </a:rPr>
                        <a:t>64</a:t>
                      </a:r>
                    </a:p>
                  </a:txBody>
                  <a:tcPr horzOverflow="overflow">
                    <a:lnL>
                      <a:noFill/>
                    </a:lnL>
                    <a:lnR>
                      <a:noFill/>
                    </a:lnR>
                    <a:lnT>
                      <a:noFill/>
                    </a:lnT>
                    <a:lnB>
                      <a:noFill/>
                    </a:lnB>
                    <a:lnTlToBr>
                      <a:noFill/>
                    </a:lnTlToBr>
                    <a:lnBlToTr>
                      <a:noFill/>
                    </a:lnBlToTr>
                    <a:solidFill>
                      <a:srgbClr val="D7E4BD"/>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Times New Roman" pitchFamily="18" charset="0"/>
                          <a:cs typeface="Arial" charset="0"/>
                        </a:rPr>
                        <a:t>T382 (35km)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Times New Roman" pitchFamily="18" charset="0"/>
                          <a:cs typeface="Arial" charset="0"/>
                        </a:rPr>
                        <a:t>Hybrid  Eulerian</a:t>
                      </a:r>
                    </a:p>
                  </a:txBody>
                  <a:tcPr horzOverflow="overflow">
                    <a:lnL>
                      <a:noFill/>
                    </a:lnL>
                    <a:lnR>
                      <a:noFill/>
                    </a:lnR>
                    <a:lnT>
                      <a:noFill/>
                    </a:lnT>
                    <a:lnB>
                      <a:noFill/>
                    </a:lnB>
                    <a:lnTlToBr>
                      <a:noFill/>
                    </a:lnTlToBr>
                    <a:lnBlToTr>
                      <a:noFill/>
                    </a:lnBlToTr>
                    <a:solidFill>
                      <a:srgbClr val="FDEADA">
                        <a:alpha val="20000"/>
                      </a:srgb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SSI to GSI</a:t>
                      </a:r>
                    </a:p>
                  </a:txBody>
                  <a:tcPr horzOverflow="overflow">
                    <a:lnL>
                      <a:noFill/>
                    </a:lnL>
                    <a:lnR>
                      <a:noFill/>
                    </a:lnR>
                    <a:lnT>
                      <a:noFill/>
                    </a:lnT>
                    <a:lnB>
                      <a:noFill/>
                    </a:lnB>
                    <a:lnTlToBr>
                      <a:noFill/>
                    </a:lnTlToBr>
                    <a:lnBlToTr>
                      <a:noFill/>
                    </a:lnBlToTr>
                    <a:solidFill>
                      <a:srgbClr val="9BBB59">
                        <a:alpha val="20000"/>
                      </a:srgbClr>
                    </a:solidFill>
                  </a:tcPr>
                </a:tc>
              </a:tr>
              <a:tr h="3469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Jul 2010</a:t>
                      </a:r>
                    </a:p>
                  </a:txBody>
                  <a:tcPr horzOverflow="overflow">
                    <a:lnL>
                      <a:noFill/>
                    </a:lnL>
                    <a:lnR>
                      <a:noFill/>
                    </a:lnR>
                    <a:lnT>
                      <a:noFill/>
                    </a:lnT>
                    <a:lnB>
                      <a:noFill/>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folHlink"/>
                          </a:solidFill>
                          <a:effectLst/>
                          <a:latin typeface="Times New Roman" pitchFamily="18" charset="0"/>
                          <a:cs typeface="Arial" charset="0"/>
                        </a:rPr>
                        <a:t>64</a:t>
                      </a:r>
                    </a:p>
                  </a:txBody>
                  <a:tcPr horzOverflow="overflow">
                    <a:lnL>
                      <a:noFill/>
                    </a:lnL>
                    <a:lnR>
                      <a:noFill/>
                    </a:lnR>
                    <a:lnT>
                      <a:noFill/>
                    </a:lnT>
                    <a:lnB>
                      <a:noFill/>
                    </a:lnB>
                    <a:lnTlToBr>
                      <a:noFill/>
                    </a:lnTlToBr>
                    <a:lnBlToTr>
                      <a:noFill/>
                    </a:lnBlToTr>
                    <a:solidFill>
                      <a:srgbClr val="D7E4BD"/>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663300"/>
                          </a:solidFill>
                          <a:effectLst/>
                          <a:latin typeface="Times New Roman" pitchFamily="18" charset="0"/>
                          <a:cs typeface="Arial" charset="0"/>
                        </a:rPr>
                        <a:t>T574 (23km)</a:t>
                      </a:r>
                    </a:p>
                  </a:txBody>
                  <a:tcPr horzOverflow="overflow">
                    <a:lnL>
                      <a:noFill/>
                    </a:lnL>
                    <a:lnR>
                      <a:noFill/>
                    </a:lnR>
                    <a:lnT>
                      <a:noFill/>
                    </a:lnT>
                    <a:lnB>
                      <a:noFill/>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FF"/>
                          </a:solidFill>
                          <a:effectLst/>
                          <a:latin typeface="Times New Roman" pitchFamily="18" charset="0"/>
                          <a:cs typeface="Arial" charset="0"/>
                        </a:rPr>
                        <a:t>Hybrid  Eulerian</a:t>
                      </a:r>
                    </a:p>
                  </a:txBody>
                  <a:tcPr horzOverflow="overflow">
                    <a:lnL>
                      <a:noFill/>
                    </a:lnL>
                    <a:lnR>
                      <a:noFill/>
                    </a:lnR>
                    <a:lnT>
                      <a:noFill/>
                    </a:lnT>
                    <a:lnB>
                      <a:noFill/>
                    </a:lnB>
                    <a:lnTlToBr>
                      <a:noFill/>
                    </a:lnTlToBr>
                    <a:lnBlToTr>
                      <a:noFill/>
                    </a:lnBlToTr>
                    <a:solidFill>
                      <a:srgbClr val="FDEADA">
                        <a:alpha val="20000"/>
                      </a:srgb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Arial" charset="0"/>
                        </a:rPr>
                        <a:t>RRTM SW; New shallow cnvtion; TVD tracer</a:t>
                      </a:r>
                    </a:p>
                  </a:txBody>
                  <a:tcPr horzOverflow="overflow">
                    <a:lnL>
                      <a:noFill/>
                    </a:lnL>
                    <a:lnR>
                      <a:noFill/>
                    </a:lnR>
                    <a:lnT>
                      <a:noFill/>
                    </a:lnT>
                    <a:lnB>
                      <a:noFill/>
                    </a:lnB>
                    <a:lnTlToBr>
                      <a:noFill/>
                    </a:lnTlToBr>
                    <a:lnBlToTr>
                      <a:noFill/>
                    </a:lnBlToTr>
                    <a:solidFill>
                      <a:srgbClr val="9BBB59">
                        <a:alpha val="20000"/>
                      </a:srgbClr>
                    </a:solid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Jan 2015</a:t>
                      </a: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folHlink"/>
                          </a:solidFill>
                          <a:effectLst/>
                          <a:latin typeface="Times New Roman" pitchFamily="18" charset="0"/>
                          <a:cs typeface="Arial" charset="0"/>
                        </a:rPr>
                        <a:t>64</a:t>
                      </a: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D7E4BD"/>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imes New Roman" pitchFamily="18" charset="0"/>
                          <a:cs typeface="Arial" charset="0"/>
                        </a:rPr>
                        <a:t>T1534 (13km)</a:t>
                      </a: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800000"/>
                          </a:solidFill>
                          <a:effectLst/>
                          <a:latin typeface="Times New Roman" pitchFamily="18" charset="0"/>
                          <a:cs typeface="Arial" charset="0"/>
                        </a:rPr>
                        <a:t>Hybrid Semi-Lag</a:t>
                      </a: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FFC000">
                        <a:alpha val="20000"/>
                      </a:srgb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SLG;  Hybrid EDMF; </a:t>
                      </a:r>
                      <a:r>
                        <a:rPr kumimoji="0" lang="en-US" sz="1400" b="1" i="0" u="none" strike="noStrike" cap="none" normalizeH="0" baseline="0" dirty="0" err="1" smtClean="0">
                          <a:ln>
                            <a:noFill/>
                          </a:ln>
                          <a:solidFill>
                            <a:schemeClr val="tx1"/>
                          </a:solidFill>
                          <a:effectLst/>
                          <a:latin typeface="Times New Roman" pitchFamily="18" charset="0"/>
                          <a:cs typeface="Arial" charset="0"/>
                        </a:rPr>
                        <a:t>McICA</a:t>
                      </a:r>
                      <a:r>
                        <a:rPr kumimoji="0" lang="en-US" sz="1400" b="1" i="0" u="none" strike="noStrike" cap="none" normalizeH="0" baseline="0" dirty="0" smtClean="0">
                          <a:ln>
                            <a:noFill/>
                          </a:ln>
                          <a:solidFill>
                            <a:schemeClr val="tx1"/>
                          </a:solidFill>
                          <a:effectLst/>
                          <a:latin typeface="Times New Roman" pitchFamily="18" charset="0"/>
                          <a:cs typeface="Arial" charset="0"/>
                        </a:rPr>
                        <a:t> </a:t>
                      </a:r>
                      <a:r>
                        <a:rPr kumimoji="0" lang="en-US" sz="1400" b="1" i="0" u="none" strike="noStrike" cap="none" normalizeH="0" baseline="0" dirty="0" err="1" smtClean="0">
                          <a:ln>
                            <a:noFill/>
                          </a:ln>
                          <a:solidFill>
                            <a:schemeClr val="tx1"/>
                          </a:solidFill>
                          <a:effectLst/>
                          <a:latin typeface="Times New Roman" pitchFamily="18" charset="0"/>
                          <a:cs typeface="Arial" charset="0"/>
                        </a:rPr>
                        <a:t>etc</a:t>
                      </a:r>
                      <a:endParaRPr kumimoji="0" lang="en-US" sz="1400" b="1" i="0" u="none" strike="noStrike" cap="none" normalizeH="0" baseline="0" dirty="0" smtClean="0">
                        <a:ln>
                          <a:noFill/>
                        </a:ln>
                        <a:solidFill>
                          <a:schemeClr val="tx1"/>
                        </a:solidFill>
                        <a:effectLst/>
                        <a:latin typeface="Times New Roman" pitchFamily="18" charset="0"/>
                        <a:cs typeface="Arial" charset="0"/>
                      </a:endParaRP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9BBB59">
                        <a:alpha val="20000"/>
                      </a:srgbClr>
                    </a:solidFill>
                  </a:tcPr>
                </a:tc>
              </a:tr>
              <a:tr h="345478">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May2016</a:t>
                      </a:r>
                    </a:p>
                  </a:txBody>
                  <a:tcP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folHlink"/>
                          </a:solidFill>
                          <a:effectLst/>
                          <a:latin typeface="Times New Roman" pitchFamily="18" charset="0"/>
                          <a:cs typeface="Arial" charset="0"/>
                        </a:rPr>
                        <a:t>64</a:t>
                      </a:r>
                    </a:p>
                  </a:txBody>
                  <a:tcP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D7E4BD"/>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imes New Roman" pitchFamily="18" charset="0"/>
                          <a:cs typeface="Arial" charset="0"/>
                        </a:rPr>
                        <a:t>T1534 (13km)</a:t>
                      </a:r>
                    </a:p>
                  </a:txBody>
                  <a:tcP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800000"/>
                          </a:solidFill>
                          <a:effectLst/>
                          <a:latin typeface="Times New Roman" pitchFamily="18" charset="0"/>
                          <a:cs typeface="Arial" charset="0"/>
                        </a:rPr>
                        <a:t>Hybrid Semi-Lag</a:t>
                      </a:r>
                    </a:p>
                  </a:txBody>
                  <a:tcP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FFC000">
                        <a:alpha val="20000"/>
                      </a:srgb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Arial" charset="0"/>
                        </a:rPr>
                        <a:t>4-D Hybrid </a:t>
                      </a:r>
                      <a:r>
                        <a:rPr kumimoji="0" lang="en-US" sz="1400" b="1" i="0" u="none" strike="noStrike" cap="none" normalizeH="0" baseline="0" dirty="0" err="1" smtClean="0">
                          <a:ln>
                            <a:noFill/>
                          </a:ln>
                          <a:solidFill>
                            <a:schemeClr val="tx1"/>
                          </a:solidFill>
                          <a:effectLst/>
                          <a:latin typeface="Times New Roman" pitchFamily="18" charset="0"/>
                          <a:cs typeface="Arial" charset="0"/>
                        </a:rPr>
                        <a:t>En-Var</a:t>
                      </a:r>
                      <a:r>
                        <a:rPr kumimoji="0" lang="en-US" sz="1400" b="1" i="0" u="none" strike="noStrike" cap="none" normalizeH="0" baseline="0" dirty="0" smtClean="0">
                          <a:ln>
                            <a:noFill/>
                          </a:ln>
                          <a:solidFill>
                            <a:schemeClr val="tx1"/>
                          </a:solidFill>
                          <a:effectLst/>
                          <a:latin typeface="Times New Roman" pitchFamily="18" charset="0"/>
                          <a:cs typeface="Arial" charset="0"/>
                        </a:rPr>
                        <a:t> DA</a:t>
                      </a:r>
                    </a:p>
                  </a:txBody>
                  <a:tcP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r>
            </a:tbl>
          </a:graphicData>
        </a:graphic>
      </p:graphicFrame>
      <p:sp>
        <p:nvSpPr>
          <p:cNvPr id="5" name="Slide Number Placeholder 4"/>
          <p:cNvSpPr txBox="1">
            <a:spLocks noGrp="1"/>
          </p:cNvSpPr>
          <p:nvPr/>
        </p:nvSpPr>
        <p:spPr>
          <a:xfrm>
            <a:off x="6553200" y="6492875"/>
            <a:ext cx="2133600" cy="365125"/>
          </a:xfrm>
          <a:prstGeom prst="rect">
            <a:avLst/>
          </a:prstGeom>
          <a:noFill/>
        </p:spPr>
        <p:txBody>
          <a:bodyPr anchor="ctr"/>
          <a:lstStyle/>
          <a:p>
            <a:pPr algn="r" fontAlgn="auto">
              <a:spcBef>
                <a:spcPts val="0"/>
              </a:spcBef>
              <a:spcAft>
                <a:spcPts val="0"/>
              </a:spcAft>
              <a:defRPr/>
            </a:pPr>
            <a:fld id="{2CC03B92-6BA4-435C-9506-8586BE502669}" type="slidenum">
              <a:rPr lang="en-US" sz="1200">
                <a:solidFill>
                  <a:schemeClr val="tx1">
                    <a:tint val="75000"/>
                  </a:schemeClr>
                </a:solidFill>
                <a:latin typeface="+mn-lt"/>
                <a:cs typeface="+mn-cs"/>
              </a:rPr>
              <a:pPr algn="r" fontAlgn="auto">
                <a:spcBef>
                  <a:spcPts val="0"/>
                </a:spcBef>
                <a:spcAft>
                  <a:spcPts val="0"/>
                </a:spcAft>
                <a:defRPr/>
              </a:pPr>
              <a:t>45</a:t>
            </a:fld>
            <a:endParaRPr lang="en-US" sz="1200">
              <a:solidFill>
                <a:schemeClr val="tx1">
                  <a:tint val="75000"/>
                </a:schemeClr>
              </a:solidFill>
              <a:latin typeface="+mn-lt"/>
              <a:cs typeface="+mn-cs"/>
            </a:endParaRPr>
          </a:p>
        </p:txBody>
      </p:sp>
      <p:sp>
        <p:nvSpPr>
          <p:cNvPr id="17490" name="Rectangle 49"/>
          <p:cNvSpPr>
            <a:spLocks noChangeArrowheads="1"/>
          </p:cNvSpPr>
          <p:nvPr/>
        </p:nvSpPr>
        <p:spPr bwMode="auto">
          <a:xfrm>
            <a:off x="76200" y="6507163"/>
            <a:ext cx="8839200" cy="274637"/>
          </a:xfrm>
          <a:prstGeom prst="rect">
            <a:avLst/>
          </a:prstGeom>
          <a:noFill/>
          <a:ln w="9525">
            <a:noFill/>
            <a:miter lim="800000"/>
            <a:headEnd/>
            <a:tailEnd/>
          </a:ln>
        </p:spPr>
        <p:txBody>
          <a:bodyPr>
            <a:spAutoFit/>
          </a:bodyPr>
          <a:lstStyle/>
          <a:p>
            <a:r>
              <a:rPr lang="en-US" sz="1200"/>
              <a:t>Source </a:t>
            </a:r>
            <a:r>
              <a:rPr lang="en-US" sz="1200">
                <a:hlinkClick r:id="rId2"/>
              </a:rPr>
              <a:t>http://www.emc.ncep.noaa.gov/gmb/STATS/html/model_changes.html</a:t>
            </a:r>
            <a:endParaRPr lang="en-US" sz="1200"/>
          </a:p>
        </p:txBody>
      </p:sp>
      <p:sp>
        <p:nvSpPr>
          <p:cNvPr id="17491" name="Text Box 105"/>
          <p:cNvSpPr txBox="1">
            <a:spLocks noChangeArrowheads="1"/>
          </p:cNvSpPr>
          <p:nvPr/>
        </p:nvSpPr>
        <p:spPr bwMode="auto">
          <a:xfrm>
            <a:off x="61913" y="6248400"/>
            <a:ext cx="9386887" cy="276225"/>
          </a:xfrm>
          <a:prstGeom prst="rect">
            <a:avLst/>
          </a:prstGeom>
          <a:noFill/>
          <a:ln w="9525">
            <a:noFill/>
            <a:miter lim="800000"/>
            <a:headEnd/>
            <a:tailEnd/>
          </a:ln>
        </p:spPr>
        <p:txBody>
          <a:bodyPr wrap="none">
            <a:spAutoFit/>
          </a:bodyPr>
          <a:lstStyle/>
          <a:p>
            <a:r>
              <a:rPr lang="en-US" sz="1200"/>
              <a:t>Vertical layers double every ~11 yrs; change of horizontal resolution is rapid (~30 times in 35 years);  sigma-Eulerian used for 27 yrs!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47809"/>
          </a:xfrm>
          <a:prstGeom prst="rect">
            <a:avLst/>
          </a:prstGeom>
        </p:spPr>
        <p:txBody>
          <a:bodyPr wrap="square">
            <a:spAutoFit/>
          </a:bodyPr>
          <a:lstStyle/>
          <a:p>
            <a:r>
              <a:rPr lang="en-US" sz="2300" b="1" dirty="0">
                <a:hlinkClick r:id="rId2"/>
              </a:rPr>
              <a:t>http://</a:t>
            </a:r>
            <a:r>
              <a:rPr lang="en-US" sz="2300" b="1" dirty="0" smtClean="0">
                <a:hlinkClick r:id="rId2"/>
              </a:rPr>
              <a:t>www.emc.ncep.noaa.gov/gmb/STATS/html/model_changes.html</a:t>
            </a:r>
            <a:endParaRPr lang="en-US" sz="2300" b="1" dirty="0" smtClean="0"/>
          </a:p>
          <a:p>
            <a:endParaRPr lang="en-US" sz="2800" dirty="0"/>
          </a:p>
          <a:p>
            <a:r>
              <a:rPr lang="en-US" sz="2400" b="1" dirty="0" smtClean="0">
                <a:solidFill>
                  <a:srgbClr val="0000FF"/>
                </a:solidFill>
              </a:rPr>
              <a:t>08/80</a:t>
            </a:r>
            <a:r>
              <a:rPr lang="en-US" sz="2400" b="1" dirty="0">
                <a:solidFill>
                  <a:srgbClr val="0000FF"/>
                </a:solidFill>
              </a:rPr>
              <a:t>: </a:t>
            </a:r>
            <a:r>
              <a:rPr lang="en-US" sz="2400" b="1" dirty="0" smtClean="0">
                <a:solidFill>
                  <a:srgbClr val="0000FF"/>
                </a:solidFill>
              </a:rPr>
              <a:t>R30L12</a:t>
            </a:r>
          </a:p>
          <a:p>
            <a:r>
              <a:rPr lang="en-US" sz="2400" b="1" dirty="0" smtClean="0">
                <a:solidFill>
                  <a:srgbClr val="0000FF"/>
                </a:solidFill>
              </a:rPr>
              <a:t>year spent converting codes to Cyber205</a:t>
            </a:r>
            <a:endParaRPr lang="en-US" sz="2400" b="1" dirty="0">
              <a:solidFill>
                <a:srgbClr val="0000FF"/>
              </a:solidFill>
            </a:endParaRPr>
          </a:p>
          <a:p>
            <a:r>
              <a:rPr lang="en-US" sz="2400" b="1" dirty="0">
                <a:solidFill>
                  <a:srgbClr val="0000FF"/>
                </a:solidFill>
              </a:rPr>
              <a:t>10/83: R40L12 </a:t>
            </a:r>
          </a:p>
          <a:p>
            <a:r>
              <a:rPr lang="en-US" sz="2400" b="1" dirty="0">
                <a:solidFill>
                  <a:srgbClr val="0000FF"/>
                </a:solidFill>
              </a:rPr>
              <a:t>04/85: MRF85 R40L18 - GFDL </a:t>
            </a:r>
            <a:r>
              <a:rPr lang="en-US" sz="2400" b="1" dirty="0" smtClean="0">
                <a:solidFill>
                  <a:srgbClr val="0000FF"/>
                </a:solidFill>
              </a:rPr>
              <a:t>physics, silhouette orography</a:t>
            </a:r>
            <a:endParaRPr lang="en-US" sz="2400" b="1" dirty="0">
              <a:solidFill>
                <a:srgbClr val="0000FF"/>
              </a:solidFill>
            </a:endParaRPr>
          </a:p>
          <a:p>
            <a:r>
              <a:rPr lang="en-US" sz="2400" b="1" dirty="0">
                <a:solidFill>
                  <a:srgbClr val="0000FF"/>
                </a:solidFill>
              </a:rPr>
              <a:t>06/86: MRF86 R40L18 - convection to tropopause </a:t>
            </a:r>
          </a:p>
          <a:p>
            <a:r>
              <a:rPr lang="en-US" sz="2400" b="1" dirty="0">
                <a:solidFill>
                  <a:srgbClr val="0000FF"/>
                </a:solidFill>
              </a:rPr>
              <a:t>08/87: MRF87 T80L18 - diurnal cycle, </a:t>
            </a:r>
            <a:r>
              <a:rPr lang="en-US" sz="2400" b="1" dirty="0" smtClean="0">
                <a:solidFill>
                  <a:srgbClr val="0000FF"/>
                </a:solidFill>
              </a:rPr>
              <a:t>L18 moisture, gravity wave drag</a:t>
            </a:r>
            <a:endParaRPr lang="en-US" sz="2400" b="1" dirty="0">
              <a:solidFill>
                <a:srgbClr val="0000FF"/>
              </a:solidFill>
            </a:endParaRPr>
          </a:p>
          <a:p>
            <a:r>
              <a:rPr lang="en-US" sz="2400" b="1" dirty="0">
                <a:solidFill>
                  <a:srgbClr val="0000FF"/>
                </a:solidFill>
              </a:rPr>
              <a:t>01/88: MRF88 T80L18 - interactive clouds </a:t>
            </a:r>
            <a:endParaRPr lang="en-US" sz="2400" b="1" dirty="0" smtClean="0">
              <a:solidFill>
                <a:srgbClr val="0000FF"/>
              </a:solidFill>
            </a:endParaRPr>
          </a:p>
          <a:p>
            <a:r>
              <a:rPr lang="en-US" sz="2400" b="1" dirty="0">
                <a:solidFill>
                  <a:srgbClr val="0000FF"/>
                </a:solidFill>
              </a:rPr>
              <a:t>03/91: T80L18 to T126L18, silhouette to mean </a:t>
            </a:r>
            <a:r>
              <a:rPr lang="en-US" sz="2400" b="1" dirty="0" err="1">
                <a:solidFill>
                  <a:srgbClr val="0000FF"/>
                </a:solidFill>
              </a:rPr>
              <a:t>orog</a:t>
            </a:r>
            <a:r>
              <a:rPr lang="en-US" sz="2400" b="1" dirty="0">
                <a:solidFill>
                  <a:srgbClr val="0000FF"/>
                </a:solidFill>
              </a:rPr>
              <a:t>, new SST, </a:t>
            </a:r>
            <a:r>
              <a:rPr lang="en-US" sz="2400" b="1" dirty="0" smtClean="0">
                <a:solidFill>
                  <a:srgbClr val="0000FF"/>
                </a:solidFill>
              </a:rPr>
              <a:t>	marine stratus</a:t>
            </a:r>
            <a:r>
              <a:rPr lang="en-US" sz="2400" b="1" dirty="0">
                <a:solidFill>
                  <a:srgbClr val="0000FF"/>
                </a:solidFill>
              </a:rPr>
              <a:t>, reduced </a:t>
            </a:r>
            <a:r>
              <a:rPr lang="en-US" sz="2400" b="1" dirty="0" smtClean="0">
                <a:solidFill>
                  <a:srgbClr val="0000FF"/>
                </a:solidFill>
              </a:rPr>
              <a:t>horizontal </a:t>
            </a:r>
            <a:r>
              <a:rPr lang="en-US" sz="2400" b="1" dirty="0">
                <a:solidFill>
                  <a:srgbClr val="0000FF"/>
                </a:solidFill>
              </a:rPr>
              <a:t>diffusion </a:t>
            </a:r>
            <a:endParaRPr lang="en-US" sz="2400" b="1" dirty="0" smtClean="0">
              <a:solidFill>
                <a:srgbClr val="0000FF"/>
              </a:solidFill>
            </a:endParaRPr>
          </a:p>
          <a:p>
            <a:r>
              <a:rPr lang="en-US" sz="2400" b="1" dirty="0" smtClean="0">
                <a:solidFill>
                  <a:srgbClr val="0000FF"/>
                </a:solidFill>
              </a:rPr>
              <a:t>06/91</a:t>
            </a:r>
            <a:r>
              <a:rPr lang="en-US" sz="2400" b="1" dirty="0">
                <a:solidFill>
                  <a:srgbClr val="0000FF"/>
                </a:solidFill>
              </a:rPr>
              <a:t>: SSI analysis </a:t>
            </a:r>
            <a:r>
              <a:rPr lang="en-US" sz="2400" b="1" dirty="0" smtClean="0">
                <a:solidFill>
                  <a:srgbClr val="0000FF"/>
                </a:solidFill>
              </a:rPr>
              <a:t>	</a:t>
            </a:r>
          </a:p>
          <a:p>
            <a:r>
              <a:rPr lang="en-US" sz="2400" b="1" dirty="0" smtClean="0">
                <a:solidFill>
                  <a:srgbClr val="0000FF"/>
                </a:solidFill>
              </a:rPr>
              <a:t>08/93</a:t>
            </a:r>
            <a:r>
              <a:rPr lang="en-US" sz="2400" b="1" dirty="0">
                <a:solidFill>
                  <a:srgbClr val="0000FF"/>
                </a:solidFill>
              </a:rPr>
              <a:t>: Arakawa-Schubert convection, 28 layers </a:t>
            </a:r>
            <a:endParaRPr lang="en-US" sz="2400" b="1" dirty="0" smtClean="0">
              <a:solidFill>
                <a:srgbClr val="0000FF"/>
              </a:solidFill>
            </a:endParaRPr>
          </a:p>
          <a:p>
            <a:r>
              <a:rPr lang="en-US" sz="2400" b="1" dirty="0" smtClean="0">
                <a:solidFill>
                  <a:srgbClr val="0000FF"/>
                </a:solidFill>
              </a:rPr>
              <a:t>01/95</a:t>
            </a:r>
            <a:r>
              <a:rPr lang="en-US" sz="2400" b="1" dirty="0">
                <a:solidFill>
                  <a:srgbClr val="0000FF"/>
                </a:solidFill>
              </a:rPr>
              <a:t>: SSM/I PW over </a:t>
            </a:r>
            <a:r>
              <a:rPr lang="en-US" sz="2400" b="1" dirty="0" smtClean="0">
                <a:solidFill>
                  <a:srgbClr val="0000FF"/>
                </a:solidFill>
              </a:rPr>
              <a:t>sea</a:t>
            </a:r>
          </a:p>
          <a:p>
            <a:r>
              <a:rPr lang="en-US" sz="2400" b="1" dirty="0" smtClean="0">
                <a:solidFill>
                  <a:srgbClr val="0000FF"/>
                </a:solidFill>
              </a:rPr>
              <a:t>10/95</a:t>
            </a:r>
            <a:r>
              <a:rPr lang="en-US" sz="2400" b="1" dirty="0">
                <a:solidFill>
                  <a:srgbClr val="0000FF"/>
                </a:solidFill>
              </a:rPr>
              <a:t>: Satellite radiances instead of T </a:t>
            </a:r>
            <a:r>
              <a:rPr lang="en-US" sz="2400" b="1" dirty="0" smtClean="0">
                <a:solidFill>
                  <a:srgbClr val="0000FF"/>
                </a:solidFill>
              </a:rPr>
              <a:t>retrievals</a:t>
            </a:r>
          </a:p>
          <a:p>
            <a:r>
              <a:rPr lang="en-US" sz="2400" b="1" dirty="0" smtClean="0">
                <a:solidFill>
                  <a:srgbClr val="0000FF"/>
                </a:solidFill>
              </a:rPr>
              <a:t>02/97</a:t>
            </a:r>
            <a:r>
              <a:rPr lang="en-US" sz="2400" b="1" dirty="0">
                <a:solidFill>
                  <a:srgbClr val="0000FF"/>
                </a:solidFill>
              </a:rPr>
              <a:t>: SSM/I water vapor discontinued </a:t>
            </a:r>
          </a:p>
        </p:txBody>
      </p:sp>
    </p:spTree>
    <p:extLst>
      <p:ext uri="{BB962C8B-B14F-4D97-AF65-F5344CB8AC3E}">
        <p14:creationId xmlns:p14="http://schemas.microsoft.com/office/powerpoint/2010/main" val="33542646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78" b="43910"/>
          <a:stretch/>
        </p:blipFill>
        <p:spPr bwMode="auto">
          <a:xfrm>
            <a:off x="0" y="0"/>
            <a:ext cx="9144000" cy="6776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239000" y="228600"/>
            <a:ext cx="1309782" cy="369332"/>
          </a:xfrm>
          <a:prstGeom prst="rect">
            <a:avLst/>
          </a:prstGeom>
          <a:noFill/>
        </p:spPr>
        <p:txBody>
          <a:bodyPr wrap="none" rtlCol="0">
            <a:spAutoFit/>
          </a:bodyPr>
          <a:lstStyle/>
          <a:p>
            <a:r>
              <a:rPr lang="en-US" dirty="0" smtClean="0"/>
              <a:t>March 1985</a:t>
            </a:r>
            <a:endParaRPr lang="en-US" dirty="0"/>
          </a:p>
        </p:txBody>
      </p:sp>
      <p:sp>
        <p:nvSpPr>
          <p:cNvPr id="3" name="TextBox 2"/>
          <p:cNvSpPr txBox="1"/>
          <p:nvPr/>
        </p:nvSpPr>
        <p:spPr>
          <a:xfrm>
            <a:off x="2895600" y="990600"/>
            <a:ext cx="937564" cy="369332"/>
          </a:xfrm>
          <a:prstGeom prst="rect">
            <a:avLst/>
          </a:prstGeom>
          <a:noFill/>
        </p:spPr>
        <p:txBody>
          <a:bodyPr wrap="none" rtlCol="0">
            <a:spAutoFit/>
          </a:bodyPr>
          <a:lstStyle/>
          <a:p>
            <a:r>
              <a:rPr lang="en-US" dirty="0" smtClean="0"/>
              <a:t>Analysis</a:t>
            </a:r>
            <a:endParaRPr lang="en-US" dirty="0"/>
          </a:p>
        </p:txBody>
      </p:sp>
      <p:sp>
        <p:nvSpPr>
          <p:cNvPr id="4" name="TextBox 3"/>
          <p:cNvSpPr txBox="1"/>
          <p:nvPr/>
        </p:nvSpPr>
        <p:spPr>
          <a:xfrm>
            <a:off x="2743200" y="2667000"/>
            <a:ext cx="1081963" cy="369332"/>
          </a:xfrm>
          <a:prstGeom prst="rect">
            <a:avLst/>
          </a:prstGeom>
          <a:noFill/>
        </p:spPr>
        <p:txBody>
          <a:bodyPr wrap="none" rtlCol="0">
            <a:spAutoFit/>
          </a:bodyPr>
          <a:lstStyle/>
          <a:p>
            <a:r>
              <a:rPr lang="en-US" dirty="0" smtClean="0"/>
              <a:t>Initialized</a:t>
            </a:r>
            <a:endParaRPr lang="en-US" dirty="0"/>
          </a:p>
        </p:txBody>
      </p:sp>
      <p:sp>
        <p:nvSpPr>
          <p:cNvPr id="5" name="TextBox 4"/>
          <p:cNvSpPr txBox="1"/>
          <p:nvPr/>
        </p:nvSpPr>
        <p:spPr>
          <a:xfrm>
            <a:off x="2819400" y="3886200"/>
            <a:ext cx="1067215" cy="369332"/>
          </a:xfrm>
          <a:prstGeom prst="rect">
            <a:avLst/>
          </a:prstGeom>
          <a:noFill/>
        </p:spPr>
        <p:txBody>
          <a:bodyPr wrap="none" rtlCol="0">
            <a:spAutoFit/>
          </a:bodyPr>
          <a:lstStyle/>
          <a:p>
            <a:r>
              <a:rPr lang="en-US" dirty="0" smtClean="0"/>
              <a:t>1 day </a:t>
            </a:r>
            <a:r>
              <a:rPr lang="en-US" dirty="0" err="1" smtClean="0"/>
              <a:t>fcst</a:t>
            </a:r>
            <a:endParaRPr lang="en-US" dirty="0"/>
          </a:p>
        </p:txBody>
      </p:sp>
      <p:sp>
        <p:nvSpPr>
          <p:cNvPr id="6" name="TextBox 5"/>
          <p:cNvSpPr txBox="1"/>
          <p:nvPr/>
        </p:nvSpPr>
        <p:spPr>
          <a:xfrm>
            <a:off x="2971800" y="5486400"/>
            <a:ext cx="1067215" cy="369332"/>
          </a:xfrm>
          <a:prstGeom prst="rect">
            <a:avLst/>
          </a:prstGeom>
          <a:noFill/>
        </p:spPr>
        <p:txBody>
          <a:bodyPr wrap="none" rtlCol="0">
            <a:spAutoFit/>
          </a:bodyPr>
          <a:lstStyle/>
          <a:p>
            <a:r>
              <a:rPr lang="en-US" dirty="0" smtClean="0"/>
              <a:t>3 day </a:t>
            </a:r>
            <a:r>
              <a:rPr lang="en-US" dirty="0" err="1" smtClean="0"/>
              <a:t>fcst</a:t>
            </a:r>
            <a:endParaRPr lang="en-US" dirty="0"/>
          </a:p>
        </p:txBody>
      </p:sp>
      <p:sp>
        <p:nvSpPr>
          <p:cNvPr id="7" name="TextBox 6"/>
          <p:cNvSpPr txBox="1"/>
          <p:nvPr/>
        </p:nvSpPr>
        <p:spPr>
          <a:xfrm>
            <a:off x="6934200" y="1752600"/>
            <a:ext cx="1887761" cy="369332"/>
          </a:xfrm>
          <a:prstGeom prst="rect">
            <a:avLst/>
          </a:prstGeom>
          <a:noFill/>
        </p:spPr>
        <p:txBody>
          <a:bodyPr wrap="none" rtlCol="0">
            <a:spAutoFit/>
          </a:bodyPr>
          <a:lstStyle/>
          <a:p>
            <a:r>
              <a:rPr lang="en-US" dirty="0" smtClean="0"/>
              <a:t>Initialized-analysis</a:t>
            </a:r>
            <a:endParaRPr lang="en-US" dirty="0"/>
          </a:p>
        </p:txBody>
      </p:sp>
      <p:sp>
        <p:nvSpPr>
          <p:cNvPr id="8" name="TextBox 7"/>
          <p:cNvSpPr txBox="1"/>
          <p:nvPr/>
        </p:nvSpPr>
        <p:spPr>
          <a:xfrm>
            <a:off x="7010400" y="3276600"/>
            <a:ext cx="1654748" cy="369332"/>
          </a:xfrm>
          <a:prstGeom prst="rect">
            <a:avLst/>
          </a:prstGeom>
          <a:noFill/>
        </p:spPr>
        <p:txBody>
          <a:bodyPr wrap="none" rtlCol="0">
            <a:spAutoFit/>
          </a:bodyPr>
          <a:lstStyle/>
          <a:p>
            <a:r>
              <a:rPr lang="en-US" dirty="0" smtClean="0"/>
              <a:t>1 day-initialized</a:t>
            </a:r>
            <a:endParaRPr lang="en-US" dirty="0"/>
          </a:p>
        </p:txBody>
      </p:sp>
      <p:sp>
        <p:nvSpPr>
          <p:cNvPr id="10" name="TextBox 9"/>
          <p:cNvSpPr txBox="1"/>
          <p:nvPr/>
        </p:nvSpPr>
        <p:spPr>
          <a:xfrm>
            <a:off x="7086600" y="4964668"/>
            <a:ext cx="1654748" cy="369332"/>
          </a:xfrm>
          <a:prstGeom prst="rect">
            <a:avLst/>
          </a:prstGeom>
          <a:noFill/>
        </p:spPr>
        <p:txBody>
          <a:bodyPr wrap="none" rtlCol="0">
            <a:spAutoFit/>
          </a:bodyPr>
          <a:lstStyle/>
          <a:p>
            <a:r>
              <a:rPr lang="en-US" dirty="0" smtClean="0"/>
              <a:t>3 day-initialized</a:t>
            </a:r>
            <a:endParaRPr lang="en-US" dirty="0"/>
          </a:p>
        </p:txBody>
      </p:sp>
    </p:spTree>
    <p:extLst>
      <p:ext uri="{BB962C8B-B14F-4D97-AF65-F5344CB8AC3E}">
        <p14:creationId xmlns:p14="http://schemas.microsoft.com/office/powerpoint/2010/main" val="14442458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5930" y="626"/>
            <a:ext cx="4705038" cy="6851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4496415" y="24730"/>
            <a:ext cx="4666073" cy="683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00200" y="2133600"/>
            <a:ext cx="2449197" cy="369332"/>
          </a:xfrm>
          <a:prstGeom prst="rect">
            <a:avLst/>
          </a:prstGeom>
          <a:noFill/>
        </p:spPr>
        <p:txBody>
          <a:bodyPr wrap="none" rtlCol="0">
            <a:spAutoFit/>
          </a:bodyPr>
          <a:lstStyle/>
          <a:p>
            <a:r>
              <a:rPr lang="en-US" dirty="0" smtClean="0"/>
              <a:t>Observational estimates</a:t>
            </a:r>
            <a:endParaRPr lang="en-US" dirty="0"/>
          </a:p>
        </p:txBody>
      </p:sp>
      <p:sp>
        <p:nvSpPr>
          <p:cNvPr id="3" name="TextBox 2"/>
          <p:cNvSpPr txBox="1"/>
          <p:nvPr/>
        </p:nvSpPr>
        <p:spPr>
          <a:xfrm>
            <a:off x="6172200" y="240268"/>
            <a:ext cx="1884875" cy="369332"/>
          </a:xfrm>
          <a:prstGeom prst="rect">
            <a:avLst/>
          </a:prstGeom>
          <a:noFill/>
        </p:spPr>
        <p:txBody>
          <a:bodyPr wrap="none" rtlCol="0">
            <a:spAutoFit/>
          </a:bodyPr>
          <a:lstStyle/>
          <a:p>
            <a:r>
              <a:rPr lang="en-US" dirty="0" smtClean="0"/>
              <a:t>SSMI </a:t>
            </a:r>
            <a:r>
              <a:rPr lang="en-US" dirty="0" err="1" smtClean="0"/>
              <a:t>precip</a:t>
            </a:r>
            <a:r>
              <a:rPr lang="en-US" dirty="0" smtClean="0"/>
              <a:t> water</a:t>
            </a:r>
            <a:endParaRPr lang="en-US" dirty="0"/>
          </a:p>
        </p:txBody>
      </p:sp>
      <p:sp>
        <p:nvSpPr>
          <p:cNvPr id="6" name="TextBox 5"/>
          <p:cNvSpPr txBox="1"/>
          <p:nvPr/>
        </p:nvSpPr>
        <p:spPr>
          <a:xfrm>
            <a:off x="6324600" y="2362200"/>
            <a:ext cx="2208682" cy="369332"/>
          </a:xfrm>
          <a:prstGeom prst="rect">
            <a:avLst/>
          </a:prstGeom>
          <a:noFill/>
        </p:spPr>
        <p:txBody>
          <a:bodyPr wrap="none" rtlCol="0">
            <a:spAutoFit/>
          </a:bodyPr>
          <a:lstStyle/>
          <a:p>
            <a:r>
              <a:rPr lang="en-US" dirty="0" smtClean="0"/>
              <a:t>No SSMI </a:t>
            </a:r>
            <a:r>
              <a:rPr lang="en-US" dirty="0" err="1" smtClean="0"/>
              <a:t>precip</a:t>
            </a:r>
            <a:r>
              <a:rPr lang="en-US" dirty="0" smtClean="0"/>
              <a:t> water</a:t>
            </a:r>
            <a:endParaRPr lang="en-US" dirty="0"/>
          </a:p>
        </p:txBody>
      </p:sp>
      <p:sp>
        <p:nvSpPr>
          <p:cNvPr id="4" name="TextBox 3"/>
          <p:cNvSpPr txBox="1"/>
          <p:nvPr/>
        </p:nvSpPr>
        <p:spPr>
          <a:xfrm>
            <a:off x="2209800" y="1828800"/>
            <a:ext cx="1825051" cy="369332"/>
          </a:xfrm>
          <a:prstGeom prst="rect">
            <a:avLst/>
          </a:prstGeom>
          <a:noFill/>
        </p:spPr>
        <p:txBody>
          <a:bodyPr wrap="none" rtlCol="0">
            <a:spAutoFit/>
          </a:bodyPr>
          <a:lstStyle/>
          <a:p>
            <a:r>
              <a:rPr lang="en-US" dirty="0" smtClean="0"/>
              <a:t>PRECIP Dec. 1996</a:t>
            </a:r>
            <a:endParaRPr lang="en-US" dirty="0"/>
          </a:p>
        </p:txBody>
      </p:sp>
    </p:spTree>
    <p:extLst>
      <p:ext uri="{BB962C8B-B14F-4D97-AF65-F5344CB8AC3E}">
        <p14:creationId xmlns:p14="http://schemas.microsoft.com/office/powerpoint/2010/main" val="22608824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1149489"/>
            <a:ext cx="914399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altLang="en-US" sz="2400" b="1"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06/15/98: T170L42 to day 3.5; physics changes; 3D ozone; 	analysis changes</a:t>
            </a:r>
            <a:r>
              <a:rPr kumimoji="0" lang="en-US" altLang="en-US" sz="24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(Implementation from hell) not enough 	iterations in analysis,</a:t>
            </a:r>
            <a:r>
              <a:rPr kumimoji="0" lang="en-US" altLang="en-US" sz="2400" b="1" i="1"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analysis drifted from observations, </a:t>
            </a:r>
          </a:p>
          <a:p>
            <a:pPr marL="0" marR="0" lvl="0" indent="0" algn="l" defTabSz="914400" rtl="0" eaLnBrk="1" fontAlgn="base" latinLnBrk="0" hangingPunct="1">
              <a:lnSpc>
                <a:spcPct val="100000"/>
              </a:lnSpc>
              <a:spcBef>
                <a:spcPct val="0"/>
              </a:spcBef>
              <a:spcAft>
                <a:spcPct val="0"/>
              </a:spcAft>
              <a:buClrTx/>
              <a:buSzTx/>
              <a:tabLst/>
            </a:pPr>
            <a:r>
              <a:rPr lang="en-US" altLang="en-US" sz="2400" b="1" i="1" dirty="0">
                <a:solidFill>
                  <a:srgbClr val="FF0000"/>
                </a:solidFill>
                <a:latin typeface="Times New Roman" panose="02020603050405020304" pitchFamily="18" charset="0"/>
                <a:cs typeface="Times New Roman" panose="02020603050405020304" pitchFamily="18" charset="0"/>
              </a:rPr>
              <a:t>	</a:t>
            </a:r>
            <a:r>
              <a:rPr kumimoji="0" lang="en-US" altLang="en-US" sz="2400" b="1" i="1"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not permitted to increase </a:t>
            </a:r>
            <a:r>
              <a:rPr lang="en-US" altLang="en-US" sz="2400" b="1" i="1" dirty="0" smtClean="0">
                <a:solidFill>
                  <a:srgbClr val="FF0000"/>
                </a:solidFill>
                <a:latin typeface="Times New Roman" panose="02020603050405020304" pitchFamily="18" charset="0"/>
                <a:cs typeface="Times New Roman" panose="02020603050405020304" pitchFamily="18" charset="0"/>
              </a:rPr>
              <a:t>run time, </a:t>
            </a:r>
          </a:p>
          <a:p>
            <a:pPr marL="0" marR="0" lvl="0" indent="0" algn="l" defTabSz="914400" rtl="0" eaLnBrk="1" fontAlgn="base" latinLnBrk="0" hangingPunct="1">
              <a:lnSpc>
                <a:spcPct val="100000"/>
              </a:lnSpc>
              <a:spcBef>
                <a:spcPct val="0"/>
              </a:spcBef>
              <a:spcAft>
                <a:spcPct val="0"/>
              </a:spcAft>
              <a:buClrTx/>
              <a:buSzTx/>
              <a:tabLst/>
            </a:pP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smtClean="0">
                <a:solidFill>
                  <a:srgbClr val="FF0000"/>
                </a:solidFill>
                <a:latin typeface="Times New Roman" panose="02020603050405020304" pitchFamily="18" charset="0"/>
                <a:cs typeface="Times New Roman" panose="02020603050405020304" pitchFamily="18" charset="0"/>
              </a:rPr>
              <a:t>evaluation did not include fit to </a:t>
            </a:r>
            <a:r>
              <a:rPr lang="en-US" altLang="en-US" sz="2400" b="1" i="1" dirty="0" err="1" smtClean="0">
                <a:solidFill>
                  <a:srgbClr val="FF0000"/>
                </a:solidFill>
                <a:latin typeface="Times New Roman" panose="02020603050405020304" pitchFamily="18" charset="0"/>
                <a:cs typeface="Times New Roman" panose="02020603050405020304" pitchFamily="18" charset="0"/>
              </a:rPr>
              <a:t>obs</a:t>
            </a:r>
            <a:endParaRPr lang="en-US" altLang="en-US" sz="2400" b="1" i="1" dirty="0" smtClean="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tabLst/>
            </a:pPr>
            <a:r>
              <a:rPr kumimoji="0" lang="en-US" altLang="en-US" sz="2400" b="1"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10/06/98: Second emergency implementation: Back to T126L28, 	better fits to data, more iterations in analysis, physics changes</a:t>
            </a:r>
          </a:p>
          <a:p>
            <a:pPr lvl="0" fontAlgn="base">
              <a:spcBef>
                <a:spcPct val="0"/>
              </a:spcBef>
              <a:spcAft>
                <a:spcPct val="0"/>
              </a:spcAft>
            </a:pPr>
            <a:r>
              <a:rPr lang="en-US" sz="2400" b="1" dirty="0" smtClean="0">
                <a:solidFill>
                  <a:srgbClr val="0000FF"/>
                </a:solidFill>
                <a:latin typeface="Times New Roman" panose="02020603050405020304" pitchFamily="18" charset="0"/>
                <a:cs typeface="Times New Roman" panose="02020603050405020304" pitchFamily="18" charset="0"/>
              </a:rPr>
              <a:t>07/06/2000</a:t>
            </a:r>
            <a:r>
              <a:rPr lang="en-US" sz="2400" b="1" dirty="0">
                <a:solidFill>
                  <a:srgbClr val="0000FF"/>
                </a:solidFill>
                <a:latin typeface="Times New Roman" panose="02020603050405020304" pitchFamily="18" charset="0"/>
                <a:cs typeface="Times New Roman" panose="02020603050405020304" pitchFamily="18" charset="0"/>
              </a:rPr>
              <a:t>: Hurricanes and tropical storms in </a:t>
            </a:r>
            <a:r>
              <a:rPr lang="en-US" sz="2400" b="1" dirty="0" smtClean="0">
                <a:solidFill>
                  <a:srgbClr val="0000FF"/>
                </a:solidFill>
                <a:latin typeface="Times New Roman" panose="02020603050405020304" pitchFamily="18" charset="0"/>
                <a:cs typeface="Times New Roman" panose="02020603050405020304" pitchFamily="18" charset="0"/>
              </a:rPr>
              <a:t>guess </a:t>
            </a:r>
            <a:r>
              <a:rPr lang="en-US" sz="2400" b="1" dirty="0">
                <a:solidFill>
                  <a:srgbClr val="0000FF"/>
                </a:solidFill>
                <a:latin typeface="Times New Roman" panose="02020603050405020304" pitchFamily="18" charset="0"/>
                <a:cs typeface="Times New Roman" panose="02020603050405020304" pitchFamily="18" charset="0"/>
              </a:rPr>
              <a:t>field </a:t>
            </a:r>
            <a:r>
              <a:rPr lang="en-US" sz="2400" b="1" dirty="0" smtClean="0">
                <a:solidFill>
                  <a:srgbClr val="0000FF"/>
                </a:solidFill>
                <a:latin typeface="Times New Roman" panose="02020603050405020304" pitchFamily="18" charset="0"/>
                <a:cs typeface="Times New Roman" panose="02020603050405020304" pitchFamily="18" charset="0"/>
              </a:rPr>
              <a:t>relocated 	to official </a:t>
            </a:r>
            <a:r>
              <a:rPr lang="en-US" sz="2400" b="1" dirty="0">
                <a:solidFill>
                  <a:srgbClr val="0000FF"/>
                </a:solidFill>
                <a:latin typeface="Times New Roman" panose="02020603050405020304" pitchFamily="18" charset="0"/>
                <a:cs typeface="Times New Roman" panose="02020603050405020304" pitchFamily="18" charset="0"/>
              </a:rPr>
              <a:t>Tropical Prediction Center position </a:t>
            </a:r>
            <a:endParaRPr lang="en-US" sz="2400" b="1" dirty="0" smtClean="0">
              <a:solidFill>
                <a:srgbClr val="0000FF"/>
              </a:solidFill>
              <a:latin typeface="Times New Roman" panose="02020603050405020304" pitchFamily="18" charset="0"/>
              <a:cs typeface="Times New Roman" panose="02020603050405020304" pitchFamily="18" charset="0"/>
            </a:endParaRPr>
          </a:p>
          <a:p>
            <a:pPr lvl="0" fontAlgn="base">
              <a:spcBef>
                <a:spcPct val="0"/>
              </a:spcBef>
              <a:spcAft>
                <a:spcPct val="0"/>
              </a:spcAft>
            </a:pPr>
            <a:r>
              <a:rPr lang="en-US" sz="2400" b="1" dirty="0" smtClean="0">
                <a:solidFill>
                  <a:srgbClr val="0000FF"/>
                </a:solidFill>
                <a:latin typeface="Times New Roman" panose="02020603050405020304" pitchFamily="18" charset="0"/>
                <a:cs typeface="Times New Roman" panose="02020603050405020304" pitchFamily="18" charset="0"/>
              </a:rPr>
              <a:t>05/15/01 </a:t>
            </a:r>
            <a:r>
              <a:rPr lang="en-US" sz="2400" b="1" dirty="0">
                <a:solidFill>
                  <a:srgbClr val="0000FF"/>
                </a:solidFill>
                <a:latin typeface="Times New Roman" panose="02020603050405020304" pitchFamily="18" charset="0"/>
                <a:cs typeface="Times New Roman" panose="02020603050405020304" pitchFamily="18" charset="0"/>
              </a:rPr>
              <a:t>12Z: Inclusion of cloud condensate, use in radiative transfer </a:t>
            </a:r>
          </a:p>
          <a:p>
            <a:r>
              <a:rPr lang="en-US" sz="2400" b="1" dirty="0">
                <a:solidFill>
                  <a:srgbClr val="0000FF"/>
                </a:solidFill>
                <a:latin typeface="Times New Roman" panose="02020603050405020304" pitchFamily="18" charset="0"/>
                <a:cs typeface="Times New Roman" panose="02020603050405020304" pitchFamily="18" charset="0"/>
              </a:rPr>
              <a:t>	Momentum mixing included in deep convection </a:t>
            </a:r>
          </a:p>
          <a:p>
            <a:r>
              <a:rPr lang="en-US" sz="2400" b="1" dirty="0">
                <a:solidFill>
                  <a:srgbClr val="0000FF"/>
                </a:solidFill>
                <a:latin typeface="Times New Roman" panose="02020603050405020304" pitchFamily="18" charset="0"/>
                <a:cs typeface="Times New Roman" panose="02020603050405020304" pitchFamily="18" charset="0"/>
              </a:rPr>
              <a:t>	</a:t>
            </a:r>
            <a:endParaRPr lang="en-US" sz="2400" b="1" dirty="0" smtClean="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772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269"/>
          <a:stretch/>
        </p:blipFill>
        <p:spPr>
          <a:xfrm>
            <a:off x="0" y="0"/>
            <a:ext cx="9144000" cy="6858000"/>
          </a:xfrm>
          <a:prstGeom prst="rect">
            <a:avLst/>
          </a:prstGeom>
        </p:spPr>
      </p:pic>
      <p:sp>
        <p:nvSpPr>
          <p:cNvPr id="3" name="Rectangle 2"/>
          <p:cNvSpPr/>
          <p:nvPr/>
        </p:nvSpPr>
        <p:spPr>
          <a:xfrm>
            <a:off x="76200" y="0"/>
            <a:ext cx="8839200" cy="2185214"/>
          </a:xfrm>
          <a:prstGeom prst="rect">
            <a:avLst/>
          </a:prstGeom>
        </p:spPr>
        <p:txBody>
          <a:bodyPr wrap="square">
            <a:spAutoFit/>
          </a:bodyPr>
          <a:lstStyle/>
          <a:p>
            <a:pPr algn="ctr"/>
            <a:r>
              <a:rPr lang="en-US" sz="2800" b="1" i="1" dirty="0">
                <a:solidFill>
                  <a:srgbClr val="FFFF00"/>
                </a:solidFill>
              </a:rPr>
              <a:t>42 years in meteorology—beats milking cows for a living</a:t>
            </a:r>
          </a:p>
          <a:p>
            <a:pPr algn="ctr"/>
            <a:endParaRPr lang="en-US" sz="2400" b="1" i="1" dirty="0">
              <a:solidFill>
                <a:srgbClr val="FFFF00"/>
              </a:solidFill>
            </a:endParaRPr>
          </a:p>
          <a:p>
            <a:pPr algn="ctr"/>
            <a:r>
              <a:rPr lang="en-US" sz="2800" b="1" i="1" dirty="0">
                <a:solidFill>
                  <a:srgbClr val="FFFF00"/>
                </a:solidFill>
              </a:rPr>
              <a:t>Growing up on a dairy farm </a:t>
            </a:r>
            <a:r>
              <a:rPr lang="en-US" sz="2800" b="1" i="1" dirty="0" smtClean="0">
                <a:solidFill>
                  <a:srgbClr val="FFFF00"/>
                </a:solidFill>
              </a:rPr>
              <a:t>--GREAT</a:t>
            </a:r>
            <a:endParaRPr lang="en-US" sz="2800" b="1" i="1" dirty="0">
              <a:solidFill>
                <a:srgbClr val="FFFF00"/>
              </a:solidFill>
            </a:endParaRPr>
          </a:p>
          <a:p>
            <a:pPr algn="ctr"/>
            <a:r>
              <a:rPr lang="en-US" sz="2800" b="1" i="1" dirty="0">
                <a:solidFill>
                  <a:srgbClr val="FFFF00"/>
                </a:solidFill>
              </a:rPr>
              <a:t>Living on a </a:t>
            </a:r>
            <a:r>
              <a:rPr lang="en-US" sz="2800" b="1" i="1" dirty="0" smtClean="0">
                <a:solidFill>
                  <a:srgbClr val="FFFF00"/>
                </a:solidFill>
              </a:rPr>
              <a:t>dairy--GREAT</a:t>
            </a:r>
            <a:endParaRPr lang="en-US" sz="2800" b="1" i="1" dirty="0">
              <a:solidFill>
                <a:srgbClr val="FFFF00"/>
              </a:solidFill>
            </a:endParaRPr>
          </a:p>
          <a:p>
            <a:pPr algn="ctr"/>
            <a:r>
              <a:rPr lang="en-US" sz="2800" b="1" i="1" dirty="0" smtClean="0">
                <a:solidFill>
                  <a:srgbClr val="FFFF00"/>
                </a:solidFill>
              </a:rPr>
              <a:t>Milking cows for a living—HARD WORK</a:t>
            </a:r>
          </a:p>
        </p:txBody>
      </p:sp>
    </p:spTree>
    <p:extLst>
      <p:ext uri="{BB962C8B-B14F-4D97-AF65-F5344CB8AC3E}">
        <p14:creationId xmlns:p14="http://schemas.microsoft.com/office/powerpoint/2010/main" val="34946549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28600"/>
            <a:ext cx="8991600" cy="6063198"/>
          </a:xfrm>
          <a:prstGeom prst="rect">
            <a:avLst/>
          </a:prstGeom>
        </p:spPr>
        <p:txBody>
          <a:bodyPr wrap="square">
            <a:spAutoFit/>
          </a:bodyPr>
          <a:lstStyle/>
          <a:p>
            <a:r>
              <a:rPr lang="en-US" sz="3600" b="1" dirty="0" smtClean="0">
                <a:solidFill>
                  <a:srgbClr val="0000FF"/>
                </a:solidFill>
                <a:latin typeface="Times New Roman" panose="02020603050405020304" pitchFamily="18" charset="0"/>
                <a:cs typeface="Times New Roman" panose="02020603050405020304" pitchFamily="18" charset="0"/>
              </a:rPr>
              <a:t>03/05/02 </a:t>
            </a:r>
            <a:r>
              <a:rPr lang="en-US" sz="3600" b="1" dirty="0">
                <a:solidFill>
                  <a:srgbClr val="0000FF"/>
                </a:solidFill>
                <a:latin typeface="Times New Roman" panose="02020603050405020304" pitchFamily="18" charset="0"/>
                <a:cs typeface="Times New Roman" panose="02020603050405020304" pitchFamily="18" charset="0"/>
              </a:rPr>
              <a:t>: AVN </a:t>
            </a:r>
            <a:r>
              <a:rPr lang="en-US" sz="3600" b="1" dirty="0" smtClean="0">
                <a:solidFill>
                  <a:srgbClr val="0000FF"/>
                </a:solidFill>
                <a:latin typeface="Times New Roman" panose="02020603050405020304" pitchFamily="18" charset="0"/>
                <a:cs typeface="Times New Roman" panose="02020603050405020304" pitchFamily="18" charset="0"/>
              </a:rPr>
              <a:t>four </a:t>
            </a:r>
            <a:r>
              <a:rPr lang="en-US" sz="3600" b="1" dirty="0">
                <a:solidFill>
                  <a:srgbClr val="0000FF"/>
                </a:solidFill>
                <a:latin typeface="Times New Roman" panose="02020603050405020304" pitchFamily="18" charset="0"/>
                <a:cs typeface="Times New Roman" panose="02020603050405020304" pitchFamily="18" charset="0"/>
              </a:rPr>
              <a:t>times a day </a:t>
            </a:r>
            <a:r>
              <a:rPr lang="en-US" sz="3600" b="1" dirty="0" smtClean="0">
                <a:solidFill>
                  <a:srgbClr val="0000FF"/>
                </a:solidFill>
                <a:latin typeface="Times New Roman" panose="02020603050405020304" pitchFamily="18" charset="0"/>
                <a:cs typeface="Times New Roman" panose="02020603050405020304" pitchFamily="18" charset="0"/>
              </a:rPr>
              <a:t>to </a:t>
            </a:r>
            <a:r>
              <a:rPr lang="en-US" sz="3600" b="1" dirty="0">
                <a:solidFill>
                  <a:srgbClr val="0000FF"/>
                </a:solidFill>
                <a:latin typeface="Times New Roman" panose="02020603050405020304" pitchFamily="18" charset="0"/>
                <a:cs typeface="Times New Roman" panose="02020603050405020304" pitchFamily="18" charset="0"/>
              </a:rPr>
              <a:t>384 </a:t>
            </a:r>
            <a:r>
              <a:rPr lang="en-US" sz="3600" b="1" dirty="0" smtClean="0">
                <a:solidFill>
                  <a:srgbClr val="0000FF"/>
                </a:solidFill>
                <a:latin typeface="Times New Roman" panose="02020603050405020304" pitchFamily="18" charset="0"/>
                <a:cs typeface="Times New Roman" panose="02020603050405020304" pitchFamily="18" charset="0"/>
              </a:rPr>
              <a:t>		hours</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smtClean="0">
                <a:solidFill>
                  <a:srgbClr val="0000FF"/>
                </a:solidFill>
                <a:latin typeface="Times New Roman" panose="02020603050405020304" pitchFamily="18" charset="0"/>
                <a:cs typeface="Times New Roman" panose="02020603050405020304" pitchFamily="18" charset="0"/>
              </a:rPr>
              <a:t>T170L42 </a:t>
            </a:r>
            <a:r>
              <a:rPr lang="en-US" sz="3600" b="1" dirty="0">
                <a:solidFill>
                  <a:srgbClr val="0000FF"/>
                </a:solidFill>
                <a:latin typeface="Times New Roman" panose="02020603050405020304" pitchFamily="18" charset="0"/>
                <a:cs typeface="Times New Roman" panose="02020603050405020304" pitchFamily="18" charset="0"/>
              </a:rPr>
              <a:t>to </a:t>
            </a:r>
            <a:r>
              <a:rPr lang="en-US" sz="3600" b="1" dirty="0" smtClean="0">
                <a:solidFill>
                  <a:srgbClr val="0000FF"/>
                </a:solidFill>
                <a:latin typeface="Times New Roman" panose="02020603050405020304" pitchFamily="18" charset="0"/>
                <a:cs typeface="Times New Roman" panose="02020603050405020304" pitchFamily="18" charset="0"/>
              </a:rPr>
              <a:t>180h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smtClean="0">
                <a:solidFill>
                  <a:srgbClr val="0000FF"/>
                </a:solidFill>
                <a:latin typeface="Times New Roman" panose="02020603050405020304" pitchFamily="18" charset="0"/>
                <a:cs typeface="Times New Roman" panose="02020603050405020304" pitchFamily="18" charset="0"/>
              </a:rPr>
              <a:t>then T62L28</a:t>
            </a:r>
            <a:r>
              <a:rPr lang="en-US" sz="3600" b="1" dirty="0">
                <a:solidFill>
                  <a:srgbClr val="0000FF"/>
                </a:solidFill>
                <a:latin typeface="Times New Roman" panose="02020603050405020304" pitchFamily="18" charset="0"/>
                <a:cs typeface="Times New Roman" panose="02020603050405020304" pitchFamily="18" charset="0"/>
              </a:rPr>
              <a:t>. </a:t>
            </a:r>
            <a:endParaRPr lang="en-US" sz="3600" b="1" dirty="0" smtClean="0">
              <a:solidFill>
                <a:srgbClr val="0000FF"/>
              </a:solidFill>
              <a:latin typeface="Times New Roman" panose="02020603050405020304" pitchFamily="18" charset="0"/>
              <a:cs typeface="Times New Roman" panose="02020603050405020304" pitchFamily="18" charset="0"/>
            </a:endParaRPr>
          </a:p>
          <a:p>
            <a:r>
              <a:rPr lang="en-US" sz="3600" b="1" dirty="0" smtClean="0">
                <a:solidFill>
                  <a:srgbClr val="0000FF"/>
                </a:solidFill>
                <a:latin typeface="Times New Roman" panose="02020603050405020304" pitchFamily="18" charset="0"/>
                <a:cs typeface="Times New Roman" panose="02020603050405020304" pitchFamily="18" charset="0"/>
              </a:rPr>
              <a:t>04/23/02 </a:t>
            </a:r>
            <a:r>
              <a:rPr lang="en-US" sz="3600" b="1" dirty="0">
                <a:solidFill>
                  <a:srgbClr val="0000FF"/>
                </a:solidFill>
                <a:latin typeface="Times New Roman" panose="02020603050405020304" pitchFamily="18" charset="0"/>
                <a:cs typeface="Times New Roman" panose="02020603050405020304" pitchFamily="18" charset="0"/>
              </a:rPr>
              <a:t>00Z: MRF is replaced by the 00Z </a:t>
            </a:r>
            <a:r>
              <a:rPr lang="en-US" sz="3600" b="1" dirty="0" smtClean="0">
                <a:solidFill>
                  <a:srgbClr val="0000FF"/>
                </a:solidFill>
                <a:latin typeface="Times New Roman" panose="02020603050405020304" pitchFamily="18" charset="0"/>
                <a:cs typeface="Times New Roman" panose="02020603050405020304" pitchFamily="18" charset="0"/>
              </a:rPr>
              <a:t>	AVN</a:t>
            </a:r>
          </a:p>
          <a:p>
            <a:r>
              <a:rPr lang="en-US" sz="3600" b="1" dirty="0" smtClean="0">
                <a:solidFill>
                  <a:srgbClr val="0000FF"/>
                </a:solidFill>
                <a:latin typeface="Times New Roman" panose="02020603050405020304" pitchFamily="18" charset="0"/>
                <a:cs typeface="Times New Roman" panose="02020603050405020304" pitchFamily="18" charset="0"/>
              </a:rPr>
              <a:t>10/29/02: T254L64 </a:t>
            </a:r>
            <a:r>
              <a:rPr lang="en-US" sz="3600" b="1" dirty="0">
                <a:solidFill>
                  <a:srgbClr val="0000FF"/>
                </a:solidFill>
                <a:latin typeface="Times New Roman" panose="02020603050405020304" pitchFamily="18" charset="0"/>
                <a:cs typeface="Times New Roman" panose="02020603050405020304" pitchFamily="18" charset="0"/>
              </a:rPr>
              <a:t>to 84h, T170L42 to 180h, </a:t>
            </a:r>
            <a:r>
              <a:rPr lang="en-US" sz="3600" b="1" dirty="0" smtClean="0">
                <a:solidFill>
                  <a:srgbClr val="0000FF"/>
                </a:solidFill>
                <a:latin typeface="Times New Roman" panose="02020603050405020304" pitchFamily="18" charset="0"/>
                <a:cs typeface="Times New Roman" panose="02020603050405020304" pitchFamily="18" charset="0"/>
              </a:rPr>
              <a:t>	T126L28 to 384h</a:t>
            </a:r>
          </a:p>
          <a:p>
            <a:r>
              <a:rPr lang="en-US" sz="3600" b="1" dirty="0" smtClean="0">
                <a:solidFill>
                  <a:srgbClr val="0000FF"/>
                </a:solidFill>
                <a:latin typeface="Times New Roman" panose="02020603050405020304" pitchFamily="18" charset="0"/>
                <a:cs typeface="Times New Roman" panose="02020603050405020304" pitchFamily="18" charset="0"/>
              </a:rPr>
              <a:t>02/24/04 </a:t>
            </a:r>
            <a:r>
              <a:rPr lang="en-US" sz="3600" b="1" dirty="0">
                <a:solidFill>
                  <a:srgbClr val="0000FF"/>
                </a:solidFill>
                <a:latin typeface="Times New Roman" panose="02020603050405020304" pitchFamily="18" charset="0"/>
                <a:cs typeface="Times New Roman" panose="02020603050405020304" pitchFamily="18" charset="0"/>
              </a:rPr>
              <a:t>12Z: Mountain blocking: </a:t>
            </a:r>
            <a:r>
              <a:rPr lang="en-US" sz="3600" b="1" dirty="0" smtClean="0">
                <a:solidFill>
                  <a:srgbClr val="0000FF"/>
                </a:solidFill>
                <a:latin typeface="Times New Roman" panose="02020603050405020304" pitchFamily="18" charset="0"/>
                <a:cs typeface="Times New Roman" panose="02020603050405020304" pitchFamily="18" charset="0"/>
              </a:rPr>
              <a:t>	Parameterization </a:t>
            </a:r>
            <a:r>
              <a:rPr lang="en-US" sz="3600" b="1" dirty="0">
                <a:solidFill>
                  <a:srgbClr val="0000FF"/>
                </a:solidFill>
                <a:latin typeface="Times New Roman" panose="02020603050405020304" pitchFamily="18" charset="0"/>
                <a:cs typeface="Times New Roman" panose="02020603050405020304" pitchFamily="18" charset="0"/>
              </a:rPr>
              <a:t>of </a:t>
            </a:r>
            <a:r>
              <a:rPr lang="en-US" sz="3600" b="1" dirty="0" smtClean="0">
                <a:solidFill>
                  <a:srgbClr val="0000FF"/>
                </a:solidFill>
                <a:latin typeface="Times New Roman" panose="02020603050405020304" pitchFamily="18" charset="0"/>
                <a:cs typeface="Times New Roman" panose="02020603050405020304" pitchFamily="18" charset="0"/>
              </a:rPr>
              <a:t>separation </a:t>
            </a:r>
            <a:r>
              <a:rPr lang="en-US" sz="3600" b="1" dirty="0">
                <a:solidFill>
                  <a:srgbClr val="0000FF"/>
                </a:solidFill>
                <a:latin typeface="Times New Roman" panose="02020603050405020304" pitchFamily="18" charset="0"/>
                <a:cs typeface="Times New Roman" panose="02020603050405020304" pitchFamily="18" charset="0"/>
              </a:rPr>
              <a:t>of </a:t>
            </a:r>
            <a:r>
              <a:rPr lang="en-US" sz="3600" b="1" dirty="0" smtClean="0">
                <a:solidFill>
                  <a:srgbClr val="0000FF"/>
                </a:solidFill>
                <a:latin typeface="Times New Roman" panose="02020603050405020304" pitchFamily="18" charset="0"/>
                <a:cs typeface="Times New Roman" panose="02020603050405020304" pitchFamily="18" charset="0"/>
              </a:rPr>
              <a:t>	airflow </a:t>
            </a:r>
            <a:r>
              <a:rPr lang="en-US" sz="3600" b="1" dirty="0">
                <a:solidFill>
                  <a:srgbClr val="0000FF"/>
                </a:solidFill>
                <a:latin typeface="Times New Roman" panose="02020603050405020304" pitchFamily="18" charset="0"/>
                <a:cs typeface="Times New Roman" panose="02020603050405020304" pitchFamily="18" charset="0"/>
              </a:rPr>
              <a:t>in the vertical with </a:t>
            </a:r>
            <a:r>
              <a:rPr lang="en-US" sz="3600" b="1" dirty="0" smtClean="0">
                <a:solidFill>
                  <a:srgbClr val="0000FF"/>
                </a:solidFill>
                <a:latin typeface="Times New Roman" panose="02020603050405020304" pitchFamily="18" charset="0"/>
                <a:cs typeface="Times New Roman" panose="02020603050405020304" pitchFamily="18" charset="0"/>
              </a:rPr>
              <a:t>passage </a:t>
            </a:r>
            <a:r>
              <a:rPr lang="en-US" sz="3600" b="1" dirty="0">
                <a:solidFill>
                  <a:srgbClr val="0000FF"/>
                </a:solidFill>
                <a:latin typeface="Times New Roman" panose="02020603050405020304" pitchFamily="18" charset="0"/>
                <a:cs typeface="Times New Roman" panose="02020603050405020304" pitchFamily="18" charset="0"/>
              </a:rPr>
              <a:t>over </a:t>
            </a:r>
            <a:r>
              <a:rPr lang="en-US" sz="3600" b="1" dirty="0" smtClean="0">
                <a:solidFill>
                  <a:srgbClr val="0000FF"/>
                </a:solidFill>
                <a:latin typeface="Times New Roman" panose="02020603050405020304" pitchFamily="18" charset="0"/>
                <a:cs typeface="Times New Roman" panose="02020603050405020304" pitchFamily="18" charset="0"/>
              </a:rPr>
              <a:t>	mountainous </a:t>
            </a:r>
            <a:r>
              <a:rPr lang="en-US" sz="3600" b="1" dirty="0">
                <a:solidFill>
                  <a:srgbClr val="0000FF"/>
                </a:solidFill>
                <a:latin typeface="Times New Roman" panose="02020603050405020304" pitchFamily="18" charset="0"/>
                <a:cs typeface="Times New Roman" panose="02020603050405020304" pitchFamily="18" charset="0"/>
              </a:rPr>
              <a:t>terrain. </a:t>
            </a:r>
          </a:p>
          <a:p>
            <a:endParaRPr lang="en-US" sz="2800" b="1" dirty="0" smtClean="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50886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558800"/>
            <a:ext cx="9144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dirty="0">
                <a:solidFill>
                  <a:srgbClr val="0000FF"/>
                </a:solidFill>
              </a:rPr>
              <a:t>Major implementation May 31, 2005</a:t>
            </a:r>
          </a:p>
          <a:p>
            <a:pPr eaLnBrk="1" hangingPunct="1"/>
            <a:endParaRPr lang="en-US" altLang="en-US" sz="2600" dirty="0"/>
          </a:p>
          <a:p>
            <a:pPr eaLnBrk="1" hangingPunct="1"/>
            <a:r>
              <a:rPr lang="en-US" altLang="en-US" sz="2600" b="1" dirty="0">
                <a:solidFill>
                  <a:srgbClr val="0000FF"/>
                </a:solidFill>
              </a:rPr>
              <a:t>--higher resolution 50 km to 35 km T382</a:t>
            </a:r>
          </a:p>
          <a:p>
            <a:pPr eaLnBrk="1" hangingPunct="1"/>
            <a:endParaRPr lang="en-US" altLang="en-US" sz="2600" b="1" dirty="0">
              <a:solidFill>
                <a:srgbClr val="0000FF"/>
              </a:solidFill>
            </a:endParaRPr>
          </a:p>
          <a:p>
            <a:pPr eaLnBrk="1" hangingPunct="1"/>
            <a:r>
              <a:rPr lang="en-US" altLang="en-US" sz="2800" b="1" i="1" dirty="0">
                <a:solidFill>
                  <a:srgbClr val="0000FF"/>
                </a:solidFill>
              </a:rPr>
              <a:t>--enhanced orographic height by 10% of mountain variance in calculation of mountain blocking dissipative forces (Alpert)</a:t>
            </a:r>
          </a:p>
          <a:p>
            <a:pPr eaLnBrk="1" hangingPunct="1"/>
            <a:r>
              <a:rPr lang="en-US" altLang="en-US" sz="2800" b="1" i="1" dirty="0">
                <a:solidFill>
                  <a:srgbClr val="0000FF"/>
                </a:solidFill>
              </a:rPr>
              <a:t>--reduced both background diffusion in free atmosphere and turbulent diffusion length from 150 to 30 m in stable cases (</a:t>
            </a:r>
            <a:r>
              <a:rPr lang="en-US" altLang="en-US" sz="2800" b="1" i="1" dirty="0" err="1">
                <a:solidFill>
                  <a:srgbClr val="0000FF"/>
                </a:solidFill>
              </a:rPr>
              <a:t>Moorthi</a:t>
            </a:r>
            <a:r>
              <a:rPr lang="en-US" altLang="en-US" sz="2800" b="1" i="1" dirty="0">
                <a:solidFill>
                  <a:srgbClr val="0000FF"/>
                </a:solidFill>
              </a:rPr>
              <a:t>)</a:t>
            </a:r>
          </a:p>
          <a:p>
            <a:pPr eaLnBrk="1" hangingPunct="1"/>
            <a:endParaRPr lang="en-US" altLang="en-US" sz="2800" b="1" i="1" dirty="0">
              <a:solidFill>
                <a:srgbClr val="0000FF"/>
              </a:solidFill>
            </a:endParaRPr>
          </a:p>
          <a:p>
            <a:pPr eaLnBrk="1" hangingPunct="1"/>
            <a:r>
              <a:rPr lang="en-US" altLang="en-US" sz="2800" b="1" i="1" dirty="0">
                <a:solidFill>
                  <a:srgbClr val="FF0000"/>
                </a:solidFill>
              </a:rPr>
              <a:t>Last two carefully tested (and carefully tuned) in 1-day experiments on winter cases (</a:t>
            </a:r>
            <a:r>
              <a:rPr lang="en-US" altLang="en-US" sz="2800" b="1" i="1" dirty="0" err="1">
                <a:solidFill>
                  <a:srgbClr val="FF0000"/>
                </a:solidFill>
              </a:rPr>
              <a:t>Kistler</a:t>
            </a:r>
            <a:r>
              <a:rPr lang="en-US" altLang="en-US" sz="2800" b="1" i="1" dirty="0">
                <a:solidFill>
                  <a:srgbClr val="FF0000"/>
                </a:solidFill>
              </a:rPr>
              <a:t> and Lord)</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4"/>
          <p:cNvPicPr>
            <a:picLocks noChangeAspect="1" noChangeArrowheads="1"/>
          </p:cNvPicPr>
          <p:nvPr/>
        </p:nvPicPr>
        <p:blipFill>
          <a:blip r:embed="rId2">
            <a:extLst>
              <a:ext uri="{28A0092B-C50C-407E-A947-70E740481C1C}">
                <a14:useLocalDpi xmlns:a14="http://schemas.microsoft.com/office/drawing/2010/main" val="0"/>
              </a:ext>
            </a:extLst>
          </a:blip>
          <a:srcRect t="2905" b="48148"/>
          <a:stretch>
            <a:fillRect/>
          </a:stretch>
        </p:blipFill>
        <p:spPr bwMode="auto">
          <a:xfrm>
            <a:off x="0" y="268288"/>
            <a:ext cx="9144000"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76200" y="4864100"/>
            <a:ext cx="89916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900" b="1" i="1">
                <a:solidFill>
                  <a:srgbClr val="FF0000"/>
                </a:solidFill>
              </a:rPr>
              <a:t>Day 1 error (left) implies problem with orography</a:t>
            </a:r>
          </a:p>
          <a:p>
            <a:pPr eaLnBrk="1" hangingPunct="1"/>
            <a:endParaRPr lang="en-US" altLang="en-US" sz="2400" b="1" i="1"/>
          </a:p>
          <a:p>
            <a:pPr eaLnBrk="1" hangingPunct="1"/>
            <a:r>
              <a:rPr lang="en-US" altLang="en-US" sz="2900" b="1" i="1">
                <a:solidFill>
                  <a:srgbClr val="0000FF"/>
                </a:solidFill>
              </a:rPr>
              <a:t>Enhanced mountain blocking reduced error over Himalayas, Rockies</a:t>
            </a:r>
          </a:p>
        </p:txBody>
      </p:sp>
      <p:sp>
        <p:nvSpPr>
          <p:cNvPr id="20484" name="Text Box 4"/>
          <p:cNvSpPr txBox="1">
            <a:spLocks noChangeArrowheads="1"/>
          </p:cNvSpPr>
          <p:nvPr/>
        </p:nvSpPr>
        <p:spPr bwMode="auto">
          <a:xfrm>
            <a:off x="2514600" y="1973263"/>
            <a:ext cx="990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900" b="1">
                <a:solidFill>
                  <a:srgbClr val="FF0000"/>
                </a:solidFill>
              </a:rPr>
              <a:t>OLD</a:t>
            </a:r>
          </a:p>
        </p:txBody>
      </p:sp>
      <p:sp>
        <p:nvSpPr>
          <p:cNvPr id="20485" name="Text Box 5"/>
          <p:cNvSpPr txBox="1">
            <a:spLocks noChangeArrowheads="1"/>
          </p:cNvSpPr>
          <p:nvPr/>
        </p:nvSpPr>
        <p:spPr bwMode="auto">
          <a:xfrm>
            <a:off x="6934200" y="1973263"/>
            <a:ext cx="1066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900" b="1">
                <a:solidFill>
                  <a:srgbClr val="FF0000"/>
                </a:solidFill>
              </a:rPr>
              <a:t>NEW</a:t>
            </a:r>
          </a:p>
        </p:txBody>
      </p:sp>
      <p:sp>
        <p:nvSpPr>
          <p:cNvPr id="20486" name="Text Box 6"/>
          <p:cNvSpPr txBox="1">
            <a:spLocks noChangeArrowheads="1"/>
          </p:cNvSpPr>
          <p:nvPr/>
        </p:nvSpPr>
        <p:spPr bwMode="auto">
          <a:xfrm>
            <a:off x="39688" y="-107950"/>
            <a:ext cx="910431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900" b="1" i="1">
                <a:solidFill>
                  <a:srgbClr val="0000FF"/>
                </a:solidFill>
              </a:rPr>
              <a:t>Day 1 error in 500 hPa height 47 day mean Dec-Jan</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5"/>
          <p:cNvPicPr>
            <a:picLocks noChangeAspect="1" noChangeArrowheads="1"/>
          </p:cNvPicPr>
          <p:nvPr/>
        </p:nvPicPr>
        <p:blipFill>
          <a:blip r:embed="rId2">
            <a:extLst>
              <a:ext uri="{28A0092B-C50C-407E-A947-70E740481C1C}">
                <a14:useLocalDpi xmlns:a14="http://schemas.microsoft.com/office/drawing/2010/main" val="0"/>
              </a:ext>
            </a:extLst>
          </a:blip>
          <a:srcRect t="53064"/>
          <a:stretch>
            <a:fillRect/>
          </a:stretch>
        </p:blipFill>
        <p:spPr bwMode="auto">
          <a:xfrm>
            <a:off x="0" y="673100"/>
            <a:ext cx="91440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415925" y="5653088"/>
            <a:ext cx="96281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900" b="1" i="1">
                <a:solidFill>
                  <a:srgbClr val="0000FF"/>
                </a:solidFill>
              </a:rPr>
              <a:t>Day 1 rms height error reduced over mountains</a:t>
            </a:r>
          </a:p>
        </p:txBody>
      </p:sp>
      <p:sp>
        <p:nvSpPr>
          <p:cNvPr id="21508" name="Text Box 4"/>
          <p:cNvSpPr txBox="1">
            <a:spLocks noChangeArrowheads="1"/>
          </p:cNvSpPr>
          <p:nvPr/>
        </p:nvSpPr>
        <p:spPr bwMode="auto">
          <a:xfrm>
            <a:off x="609600" y="2652713"/>
            <a:ext cx="1295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a:solidFill>
                  <a:srgbClr val="FF0000"/>
                </a:solidFill>
              </a:rPr>
              <a:t>OLD</a:t>
            </a:r>
          </a:p>
        </p:txBody>
      </p:sp>
      <p:sp>
        <p:nvSpPr>
          <p:cNvPr id="21509" name="Text Box 5"/>
          <p:cNvSpPr txBox="1">
            <a:spLocks noChangeArrowheads="1"/>
          </p:cNvSpPr>
          <p:nvPr/>
        </p:nvSpPr>
        <p:spPr bwMode="auto">
          <a:xfrm>
            <a:off x="5257800" y="2652713"/>
            <a:ext cx="22098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a:solidFill>
                  <a:srgbClr val="FF0000"/>
                </a:solidFill>
              </a:rPr>
              <a:t>NEW-OLD</a:t>
            </a:r>
          </a:p>
        </p:txBody>
      </p:sp>
      <p:sp>
        <p:nvSpPr>
          <p:cNvPr id="21510" name="Text Box 6"/>
          <p:cNvSpPr txBox="1">
            <a:spLocks noChangeArrowheads="1"/>
          </p:cNvSpPr>
          <p:nvPr/>
        </p:nvSpPr>
        <p:spPr bwMode="auto">
          <a:xfrm>
            <a:off x="331788" y="147638"/>
            <a:ext cx="8045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500" b="1" i="1">
                <a:solidFill>
                  <a:srgbClr val="0000FF"/>
                </a:solidFill>
              </a:rPr>
              <a:t>RMSE 1 day error 500 hPs height 47 days Dec.-Jan.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76200" y="381000"/>
            <a:ext cx="898366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dirty="0">
                <a:solidFill>
                  <a:srgbClr val="3333FF"/>
                </a:solidFill>
              </a:rPr>
              <a:t>Major implementation July 27, 2010</a:t>
            </a:r>
          </a:p>
          <a:p>
            <a:pPr algn="ctr" eaLnBrk="1" hangingPunct="1"/>
            <a:endParaRPr lang="en-US" altLang="en-US" b="1" i="1" dirty="0">
              <a:solidFill>
                <a:srgbClr val="3333FF"/>
              </a:solidFill>
            </a:endParaRPr>
          </a:p>
          <a:p>
            <a:pPr algn="ctr" eaLnBrk="1" hangingPunct="1"/>
            <a:r>
              <a:rPr lang="en-US" altLang="en-US" b="1" i="1" dirty="0">
                <a:solidFill>
                  <a:srgbClr val="3333FF"/>
                </a:solidFill>
              </a:rPr>
              <a:t>Resolution increase: T382 (35 km) -&gt; T574 (27 km) to 192 </a:t>
            </a:r>
            <a:r>
              <a:rPr lang="en-US" altLang="en-US" b="1" i="1" dirty="0" err="1">
                <a:solidFill>
                  <a:srgbClr val="3333FF"/>
                </a:solidFill>
              </a:rPr>
              <a:t>hrs</a:t>
            </a:r>
            <a:endParaRPr lang="en-US" altLang="en-US" b="1" i="1" dirty="0">
              <a:solidFill>
                <a:srgbClr val="3333FF"/>
              </a:solidFill>
            </a:endParaRPr>
          </a:p>
          <a:p>
            <a:pPr algn="ctr" eaLnBrk="1" hangingPunct="1"/>
            <a:r>
              <a:rPr lang="en-US" altLang="en-US" b="1" i="1" dirty="0">
                <a:solidFill>
                  <a:srgbClr val="3333FF"/>
                </a:solidFill>
              </a:rPr>
              <a:t>	T190 192-384 </a:t>
            </a:r>
            <a:r>
              <a:rPr lang="en-US" altLang="en-US" b="1" i="1" dirty="0" err="1">
                <a:solidFill>
                  <a:srgbClr val="3333FF"/>
                </a:solidFill>
              </a:rPr>
              <a:t>hrs</a:t>
            </a:r>
            <a:endParaRPr lang="en-US" altLang="en-US" b="1" i="1" dirty="0">
              <a:solidFill>
                <a:srgbClr val="3333FF"/>
              </a:solidFill>
            </a:endParaRPr>
          </a:p>
          <a:p>
            <a:pPr algn="ctr" eaLnBrk="1" hangingPunct="1"/>
            <a:endParaRPr lang="en-US" altLang="en-US" b="1" i="1" dirty="0">
              <a:solidFill>
                <a:srgbClr val="3333FF"/>
              </a:solidFill>
            </a:endParaRPr>
          </a:p>
          <a:p>
            <a:pPr algn="ctr" eaLnBrk="1" hangingPunct="1"/>
            <a:r>
              <a:rPr lang="en-US" altLang="en-US" b="1" i="1" dirty="0">
                <a:solidFill>
                  <a:srgbClr val="3333FF"/>
                </a:solidFill>
              </a:rPr>
              <a:t>Changes in model physics include: </a:t>
            </a:r>
          </a:p>
          <a:p>
            <a:pPr lvl="1" algn="ctr" eaLnBrk="1" hangingPunct="1"/>
            <a:endParaRPr lang="en-US" altLang="en-US" b="1" i="1" dirty="0">
              <a:solidFill>
                <a:srgbClr val="3333FF"/>
              </a:solidFill>
            </a:endParaRPr>
          </a:p>
          <a:p>
            <a:pPr lvl="1" algn="ctr" eaLnBrk="1" hangingPunct="1"/>
            <a:r>
              <a:rPr lang="en-US" altLang="en-US" b="1" i="1" dirty="0" smtClean="0">
                <a:solidFill>
                  <a:srgbClr val="3333FF"/>
                </a:solidFill>
              </a:rPr>
              <a:t>Gravity </a:t>
            </a:r>
            <a:r>
              <a:rPr lang="en-US" altLang="en-US" b="1" i="1" dirty="0">
                <a:solidFill>
                  <a:srgbClr val="3333FF"/>
                </a:solidFill>
              </a:rPr>
              <a:t>wave drag one half as strong</a:t>
            </a:r>
          </a:p>
          <a:p>
            <a:pPr lvl="1" algn="ctr" eaLnBrk="1" hangingPunct="1"/>
            <a:r>
              <a:rPr lang="en-US" altLang="en-US" b="1" i="1" dirty="0">
                <a:solidFill>
                  <a:srgbClr val="3333FF"/>
                </a:solidFill>
              </a:rPr>
              <a:t>Mountain blocking four times stronger (Alpert and Yang)</a:t>
            </a:r>
          </a:p>
          <a:p>
            <a:pPr lvl="1" algn="ctr" eaLnBrk="1" hangingPunct="1"/>
            <a:endParaRPr lang="en-US" altLang="en-US" b="1" i="1" dirty="0">
              <a:solidFill>
                <a:srgbClr val="3333FF"/>
              </a:solidFill>
            </a:endParaRPr>
          </a:p>
          <a:p>
            <a:pPr lvl="1" algn="ctr" eaLnBrk="1" hangingPunct="1"/>
            <a:r>
              <a:rPr lang="en-US" altLang="en-US" b="1" i="1" dirty="0">
                <a:solidFill>
                  <a:srgbClr val="3333FF"/>
                </a:solidFill>
              </a:rPr>
              <a:t>New mass flux shallow convection (Han and Pan 2010)</a:t>
            </a:r>
          </a:p>
          <a:p>
            <a:pPr lvl="1" algn="ctr" eaLnBrk="1" hangingPunct="1"/>
            <a:r>
              <a:rPr lang="en-US" altLang="en-US" b="1" i="1" dirty="0">
                <a:solidFill>
                  <a:srgbClr val="3333FF"/>
                </a:solidFill>
              </a:rPr>
              <a:t>New planetary boundary layer  </a:t>
            </a:r>
          </a:p>
          <a:p>
            <a:pPr lvl="1" algn="ctr" eaLnBrk="1" hangingPunct="1"/>
            <a:r>
              <a:rPr lang="en-US" altLang="en-US" b="1" i="1" dirty="0">
                <a:solidFill>
                  <a:srgbClr val="3333FF"/>
                </a:solidFill>
              </a:rPr>
              <a:t>Updated deep convection </a:t>
            </a:r>
          </a:p>
          <a:p>
            <a:pPr lvl="1" algn="ctr" eaLnBrk="1" hangingPunct="1"/>
            <a:endParaRPr lang="en-US" altLang="en-US" b="1" i="1" dirty="0">
              <a:solidFill>
                <a:srgbClr val="3333FF"/>
              </a:solidFill>
            </a:endParaRPr>
          </a:p>
          <a:p>
            <a:pPr lvl="1" algn="ctr" eaLnBrk="1" hangingPunct="1"/>
            <a:r>
              <a:rPr lang="en-US" altLang="en-US" b="1" i="1" dirty="0" smtClean="0">
                <a:solidFill>
                  <a:srgbClr val="FF3300"/>
                </a:solidFill>
              </a:rPr>
              <a:t>Background </a:t>
            </a:r>
            <a:r>
              <a:rPr lang="en-US" altLang="en-US" b="1" i="1" dirty="0">
                <a:solidFill>
                  <a:srgbClr val="FF3300"/>
                </a:solidFill>
              </a:rPr>
              <a:t>diffusivity for momentum substantially increased </a:t>
            </a:r>
          </a:p>
          <a:p>
            <a:pPr lvl="1" algn="ctr" eaLnBrk="1" hangingPunct="1"/>
            <a:r>
              <a:rPr lang="en-US" altLang="en-US" b="1" i="1" dirty="0">
                <a:solidFill>
                  <a:srgbClr val="FF3300"/>
                </a:solidFill>
              </a:rPr>
              <a:t>To 3.0 m</a:t>
            </a:r>
            <a:r>
              <a:rPr lang="en-US" altLang="en-US" b="1" i="1" baseline="30000" dirty="0">
                <a:solidFill>
                  <a:srgbClr val="FF3300"/>
                </a:solidFill>
              </a:rPr>
              <a:t>2</a:t>
            </a:r>
            <a:r>
              <a:rPr lang="en-US" altLang="en-US" b="1" i="1" dirty="0">
                <a:solidFill>
                  <a:srgbClr val="FF3300"/>
                </a:solidFill>
              </a:rPr>
              <a:t>s</a:t>
            </a:r>
            <a:r>
              <a:rPr lang="en-US" altLang="en-US" b="1" i="1" baseline="30000" dirty="0">
                <a:solidFill>
                  <a:srgbClr val="FF3300"/>
                </a:solidFill>
              </a:rPr>
              <a:t>-1</a:t>
            </a:r>
            <a:r>
              <a:rPr lang="en-US" altLang="en-US" b="1" i="1" dirty="0">
                <a:solidFill>
                  <a:srgbClr val="FF3300"/>
                </a:solidFill>
              </a:rPr>
              <a:t> everywhere to reduce wind forecast errors </a:t>
            </a:r>
          </a:p>
          <a:p>
            <a:pPr lvl="1" algn="ctr" eaLnBrk="1" hangingPunct="1">
              <a:buFontTx/>
              <a:buChar char="•"/>
            </a:pPr>
            <a:endParaRPr lang="en-US" altLang="en-US" b="1" i="1" dirty="0">
              <a:solidFill>
                <a:srgbClr val="FF33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76200" y="846138"/>
            <a:ext cx="9144000" cy="585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3333FF"/>
                </a:solidFill>
              </a:rPr>
              <a:t>Pre1:  </a:t>
            </a:r>
            <a:r>
              <a:rPr lang="en-US" altLang="en-US">
                <a:solidFill>
                  <a:srgbClr val="3333FF"/>
                </a:solidFill>
              </a:rPr>
              <a:t>T382</a:t>
            </a:r>
          </a:p>
          <a:p>
            <a:pPr eaLnBrk="1" hangingPunct="1"/>
            <a:r>
              <a:rPr lang="en-US" altLang="en-US" b="1">
                <a:solidFill>
                  <a:srgbClr val="3333FF"/>
                </a:solidFill>
              </a:rPr>
              <a:t>pre2: </a:t>
            </a:r>
            <a:r>
              <a:rPr lang="en-US" altLang="en-US">
                <a:solidFill>
                  <a:srgbClr val="3333FF"/>
                </a:solidFill>
              </a:rPr>
              <a:t>T574   </a:t>
            </a:r>
          </a:p>
          <a:p>
            <a:pPr eaLnBrk="1" hangingPunct="1"/>
            <a:r>
              <a:rPr lang="en-US" altLang="en-US" b="1">
                <a:solidFill>
                  <a:srgbClr val="3333FF"/>
                </a:solidFill>
              </a:rPr>
              <a:t>Outstanding Issues</a:t>
            </a:r>
            <a:r>
              <a:rPr lang="en-US" altLang="en-US">
                <a:solidFill>
                  <a:srgbClr val="3333FF"/>
                </a:solidFill>
              </a:rPr>
              <a:t>:    large tropical wind RMSE in the upper troposphere and stratosphere;  large NH height bias near surface and in the  lower troposphere in week one.</a:t>
            </a:r>
            <a:br>
              <a:rPr lang="en-US" altLang="en-US">
                <a:solidFill>
                  <a:srgbClr val="3333FF"/>
                </a:solidFill>
              </a:rPr>
            </a:br>
            <a:r>
              <a:rPr lang="en-US" altLang="en-US" b="1">
                <a:solidFill>
                  <a:srgbClr val="3333FF"/>
                </a:solidFill>
              </a:rPr>
              <a:t>pre2a:  </a:t>
            </a:r>
            <a:r>
              <a:rPr lang="en-US" altLang="en-US">
                <a:solidFill>
                  <a:srgbClr val="3333FF"/>
                </a:solidFill>
              </a:rPr>
              <a:t>T574 with adjusted GWD and mountain block. </a:t>
            </a:r>
            <a:br>
              <a:rPr lang="en-US" altLang="en-US">
                <a:solidFill>
                  <a:srgbClr val="3333FF"/>
                </a:solidFill>
              </a:rPr>
            </a:br>
            <a:r>
              <a:rPr lang="en-US" altLang="en-US" b="1">
                <a:solidFill>
                  <a:srgbClr val="3333FF"/>
                </a:solidFill>
              </a:rPr>
              <a:t>What's Good</a:t>
            </a:r>
            <a:r>
              <a:rPr lang="en-US" altLang="en-US">
                <a:solidFill>
                  <a:srgbClr val="3333FF"/>
                </a:solidFill>
              </a:rPr>
              <a:t>:  removed the large NH height bias near surface and in the  lower troposphere in week one.</a:t>
            </a:r>
            <a:br>
              <a:rPr lang="en-US" altLang="en-US">
                <a:solidFill>
                  <a:srgbClr val="3333FF"/>
                </a:solidFill>
              </a:rPr>
            </a:br>
            <a:r>
              <a:rPr lang="en-US" altLang="en-US" b="1">
                <a:solidFill>
                  <a:srgbClr val="3333FF"/>
                </a:solidFill>
              </a:rPr>
              <a:t>Outstanding Issues</a:t>
            </a:r>
            <a:r>
              <a:rPr lang="en-US" altLang="en-US">
                <a:solidFill>
                  <a:srgbClr val="3333FF"/>
                </a:solidFill>
              </a:rPr>
              <a:t>:    large tropical wind RMSE in the upper troposphere and stratosphere</a:t>
            </a:r>
          </a:p>
          <a:p>
            <a:pPr eaLnBrk="1" hangingPunct="1"/>
            <a:endParaRPr lang="en-US" altLang="en-US">
              <a:solidFill>
                <a:srgbClr val="3333FF"/>
              </a:solidFill>
            </a:endParaRPr>
          </a:p>
          <a:p>
            <a:pPr eaLnBrk="1" hangingPunct="1"/>
            <a:r>
              <a:rPr lang="en-US" altLang="en-US">
                <a:solidFill>
                  <a:srgbClr val="3333FF"/>
                </a:solidFill>
              </a:rPr>
              <a:t>Many more parallel tests run to determine best tuning of mountain forcing</a:t>
            </a:r>
          </a:p>
          <a:p>
            <a:pPr eaLnBrk="1" hangingPunct="1"/>
            <a:endParaRPr lang="en-US" altLang="en-US">
              <a:solidFill>
                <a:srgbClr val="3333FF"/>
              </a:solidFill>
            </a:endParaRPr>
          </a:p>
          <a:p>
            <a:pPr eaLnBrk="1" hangingPunct="1"/>
            <a:r>
              <a:rPr lang="en-US" altLang="en-US">
                <a:solidFill>
                  <a:srgbClr val="3333FF"/>
                </a:solidFill>
              </a:rPr>
              <a:t>Pre4: As pre2a, plus new radiation and albedo</a:t>
            </a:r>
          </a:p>
          <a:p>
            <a:pPr eaLnBrk="1" hangingPunct="1"/>
            <a:r>
              <a:rPr lang="en-US" altLang="en-US">
                <a:solidFill>
                  <a:srgbClr val="3333FF"/>
                </a:solidFill>
              </a:rPr>
              <a:t>Pre5a:  As pre4,except with doubled GWD</a:t>
            </a:r>
          </a:p>
          <a:p>
            <a:pPr eaLnBrk="1" hangingPunct="1"/>
            <a:r>
              <a:rPr lang="en-US" altLang="en-US">
                <a:solidFill>
                  <a:srgbClr val="3333FF"/>
                </a:solidFill>
              </a:rPr>
              <a:t>Pre5b:  As pre5, except with doubled mountain blocking</a:t>
            </a:r>
          </a:p>
          <a:p>
            <a:pPr eaLnBrk="1" hangingPunct="1"/>
            <a:r>
              <a:rPr lang="en-US" altLang="en-US">
                <a:solidFill>
                  <a:srgbClr val="3333FF"/>
                </a:solidFill>
              </a:rPr>
              <a:t>Pre5c:  As pre5, except with 4 times stronger mountain blocking</a:t>
            </a:r>
          </a:p>
          <a:p>
            <a:pPr eaLnBrk="1" hangingPunct="1"/>
            <a:r>
              <a:rPr lang="en-US" altLang="en-US">
                <a:solidFill>
                  <a:srgbClr val="3333FF"/>
                </a:solidFill>
              </a:rPr>
              <a:t>Pre5d:  As pre5, except with 8 times stronger mountain blocking</a:t>
            </a:r>
          </a:p>
          <a:p>
            <a:pPr eaLnBrk="1" hangingPunct="1"/>
            <a:r>
              <a:rPr lang="en-US" altLang="en-US" b="1" i="1">
                <a:solidFill>
                  <a:srgbClr val="3333FF"/>
                </a:solidFill>
              </a:rPr>
              <a:t>Pre5e:  As pre5, except with 4 times stronger mountain blocking and half GWD</a:t>
            </a:r>
          </a:p>
          <a:p>
            <a:pPr eaLnBrk="1" hangingPunct="1"/>
            <a:r>
              <a:rPr lang="en-US" altLang="en-US">
                <a:solidFill>
                  <a:srgbClr val="3333FF"/>
                </a:solidFill>
              </a:rPr>
              <a:t>Pre5f:  As pre5c, except with correction to remove negative water vapor</a:t>
            </a:r>
          </a:p>
          <a:p>
            <a:pPr eaLnBrk="1" hangingPunct="1"/>
            <a:endParaRPr lang="en-US" altLang="en-US">
              <a:solidFill>
                <a:srgbClr val="3333FF"/>
              </a:solidFill>
            </a:endParaRPr>
          </a:p>
        </p:txBody>
      </p:sp>
      <p:sp>
        <p:nvSpPr>
          <p:cNvPr id="23555" name="Text Box 3"/>
          <p:cNvSpPr txBox="1">
            <a:spLocks noChangeArrowheads="1"/>
          </p:cNvSpPr>
          <p:nvPr/>
        </p:nvSpPr>
        <p:spPr bwMode="auto">
          <a:xfrm>
            <a:off x="914400" y="39688"/>
            <a:ext cx="7661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i="1">
                <a:solidFill>
                  <a:srgbClr val="3333FF"/>
                </a:solidFill>
              </a:rPr>
              <a:t>Parallel tests of higher resolution, mountain forcing</a:t>
            </a:r>
          </a:p>
          <a:p>
            <a:pPr algn="ctr" eaLnBrk="1" hangingPunct="1"/>
            <a:r>
              <a:rPr lang="en-US" altLang="en-US" sz="2400" b="1" i="1">
                <a:solidFill>
                  <a:srgbClr val="3333FF"/>
                </a:solidFill>
              </a:rPr>
              <a:t>Fanglin Yang, Jordan Alpert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hgt5001dpre2pre1vJan15Feb309"/>
          <p:cNvPicPr>
            <a:picLocks noChangeAspect="1" noChangeArrowheads="1"/>
          </p:cNvPicPr>
          <p:nvPr/>
        </p:nvPicPr>
        <p:blipFill>
          <a:blip r:embed="rId2">
            <a:extLst>
              <a:ext uri="{28A0092B-C50C-407E-A947-70E740481C1C}">
                <a14:useLocalDpi xmlns:a14="http://schemas.microsoft.com/office/drawing/2010/main" val="0"/>
              </a:ext>
            </a:extLst>
          </a:blip>
          <a:srcRect l="3999" t="8667" r="3999" b="2000"/>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dhgt5001dpre2apre1vJan15Feb309"/>
          <p:cNvPicPr>
            <a:picLocks noChangeAspect="1" noChangeArrowheads="1"/>
          </p:cNvPicPr>
          <p:nvPr/>
        </p:nvPicPr>
        <p:blipFill>
          <a:blip r:embed="rId3">
            <a:extLst>
              <a:ext uri="{28A0092B-C50C-407E-A947-70E740481C1C}">
                <a14:useLocalDpi xmlns:a14="http://schemas.microsoft.com/office/drawing/2010/main" val="0"/>
              </a:ext>
            </a:extLst>
          </a:blip>
          <a:srcRect l="3999" t="8667" r="3999" b="2000"/>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5"/>
          <p:cNvSpPr txBox="1">
            <a:spLocks noChangeArrowheads="1"/>
          </p:cNvSpPr>
          <p:nvPr/>
        </p:nvSpPr>
        <p:spPr bwMode="auto">
          <a:xfrm>
            <a:off x="228600" y="4114800"/>
            <a:ext cx="396716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i="1">
                <a:solidFill>
                  <a:srgbClr val="3333FF"/>
                </a:solidFill>
              </a:rPr>
              <a:t>Higher resolution by itself</a:t>
            </a:r>
          </a:p>
          <a:p>
            <a:pPr eaLnBrk="1" hangingPunct="1"/>
            <a:r>
              <a:rPr lang="en-US" altLang="en-US" sz="2000" b="1" i="1">
                <a:solidFill>
                  <a:srgbClr val="3333FF"/>
                </a:solidFill>
              </a:rPr>
              <a:t>Changes time-mean flow</a:t>
            </a:r>
          </a:p>
          <a:p>
            <a:pPr eaLnBrk="1" hangingPunct="1"/>
            <a:endParaRPr lang="en-US" altLang="en-US" sz="2000" b="1" i="1">
              <a:solidFill>
                <a:srgbClr val="3333FF"/>
              </a:solidFill>
            </a:endParaRPr>
          </a:p>
          <a:p>
            <a:pPr eaLnBrk="1" hangingPunct="1"/>
            <a:r>
              <a:rPr lang="en-US" altLang="en-US" sz="2000" b="1" i="1">
                <a:solidFill>
                  <a:srgbClr val="3333FF"/>
                </a:solidFill>
              </a:rPr>
              <a:t>Adjusted drag removes change</a:t>
            </a:r>
          </a:p>
          <a:p>
            <a:pPr eaLnBrk="1" hangingPunct="1"/>
            <a:r>
              <a:rPr lang="en-US" altLang="en-US" sz="2000" b="1" i="1">
                <a:solidFill>
                  <a:srgbClr val="3333FF"/>
                </a:solidFill>
              </a:rPr>
              <a:t>To time-mean flow</a:t>
            </a:r>
          </a:p>
        </p:txBody>
      </p:sp>
      <p:pic>
        <p:nvPicPr>
          <p:cNvPr id="24581" name="Picture 6" descr="dhgt5001dpre2apre2vJan15Feb309"/>
          <p:cNvPicPr>
            <a:picLocks noChangeAspect="1" noChangeArrowheads="1"/>
          </p:cNvPicPr>
          <p:nvPr/>
        </p:nvPicPr>
        <p:blipFill>
          <a:blip r:embed="rId4">
            <a:extLst>
              <a:ext uri="{28A0092B-C50C-407E-A947-70E740481C1C}">
                <a14:useLocalDpi xmlns:a14="http://schemas.microsoft.com/office/drawing/2010/main" val="0"/>
              </a:ext>
            </a:extLst>
          </a:blip>
          <a:srcRect l="3999" t="8667" r="3999" b="2000"/>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7"/>
          <p:cNvSpPr txBox="1">
            <a:spLocks noChangeArrowheads="1"/>
          </p:cNvSpPr>
          <p:nvPr/>
        </p:nvSpPr>
        <p:spPr bwMode="auto">
          <a:xfrm>
            <a:off x="0" y="2209800"/>
            <a:ext cx="2774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Effect of higher resolution</a:t>
            </a:r>
          </a:p>
        </p:txBody>
      </p:sp>
      <p:sp>
        <p:nvSpPr>
          <p:cNvPr id="24583" name="Text Box 8"/>
          <p:cNvSpPr txBox="1">
            <a:spLocks noChangeArrowheads="1"/>
          </p:cNvSpPr>
          <p:nvPr/>
        </p:nvSpPr>
        <p:spPr bwMode="auto">
          <a:xfrm>
            <a:off x="4591050" y="2025650"/>
            <a:ext cx="302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Higher resolution plus </a:t>
            </a:r>
          </a:p>
          <a:p>
            <a:pPr eaLnBrk="1" hangingPunct="1"/>
            <a:r>
              <a:rPr lang="en-US" altLang="en-US"/>
              <a:t>Tuning of orographic forcing</a:t>
            </a:r>
          </a:p>
        </p:txBody>
      </p:sp>
      <p:sp>
        <p:nvSpPr>
          <p:cNvPr id="24584" name="Text Box 9"/>
          <p:cNvSpPr txBox="1">
            <a:spLocks noChangeArrowheads="1"/>
          </p:cNvSpPr>
          <p:nvPr/>
        </p:nvSpPr>
        <p:spPr bwMode="auto">
          <a:xfrm>
            <a:off x="4708525" y="5675313"/>
            <a:ext cx="202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Effect of tuning of </a:t>
            </a:r>
          </a:p>
          <a:p>
            <a:pPr eaLnBrk="1" hangingPunct="1"/>
            <a:r>
              <a:rPr lang="en-US" altLang="en-US"/>
              <a:t>orographic forcing</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3352800" y="2667000"/>
            <a:ext cx="1295400" cy="0"/>
          </a:xfrm>
          <a:prstGeom prst="line">
            <a:avLst/>
          </a:prstGeom>
          <a:noFill/>
          <a:ln w="12700" cap="sq">
            <a:solidFill>
              <a:srgbClr val="FF00FF"/>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25603" name="Freeform 3"/>
          <p:cNvSpPr>
            <a:spLocks/>
          </p:cNvSpPr>
          <p:nvPr/>
        </p:nvSpPr>
        <p:spPr bwMode="auto">
          <a:xfrm>
            <a:off x="3276600" y="1752600"/>
            <a:ext cx="1433513" cy="909638"/>
          </a:xfrm>
          <a:custGeom>
            <a:avLst/>
            <a:gdLst>
              <a:gd name="T0" fmla="*/ 66 w 903"/>
              <a:gd name="T1" fmla="*/ 570 h 573"/>
              <a:gd name="T2" fmla="*/ 42 w 903"/>
              <a:gd name="T3" fmla="*/ 540 h 573"/>
              <a:gd name="T4" fmla="*/ 0 w 903"/>
              <a:gd name="T5" fmla="*/ 468 h 573"/>
              <a:gd name="T6" fmla="*/ 30 w 903"/>
              <a:gd name="T7" fmla="*/ 414 h 573"/>
              <a:gd name="T8" fmla="*/ 48 w 903"/>
              <a:gd name="T9" fmla="*/ 228 h 573"/>
              <a:gd name="T10" fmla="*/ 54 w 903"/>
              <a:gd name="T11" fmla="*/ 150 h 573"/>
              <a:gd name="T12" fmla="*/ 72 w 903"/>
              <a:gd name="T13" fmla="*/ 138 h 573"/>
              <a:gd name="T14" fmla="*/ 144 w 903"/>
              <a:gd name="T15" fmla="*/ 108 h 573"/>
              <a:gd name="T16" fmla="*/ 198 w 903"/>
              <a:gd name="T17" fmla="*/ 78 h 573"/>
              <a:gd name="T18" fmla="*/ 234 w 903"/>
              <a:gd name="T19" fmla="*/ 24 h 573"/>
              <a:gd name="T20" fmla="*/ 306 w 903"/>
              <a:gd name="T21" fmla="*/ 42 h 573"/>
              <a:gd name="T22" fmla="*/ 408 w 903"/>
              <a:gd name="T23" fmla="*/ 30 h 573"/>
              <a:gd name="T24" fmla="*/ 462 w 903"/>
              <a:gd name="T25" fmla="*/ 36 h 573"/>
              <a:gd name="T26" fmla="*/ 522 w 903"/>
              <a:gd name="T27" fmla="*/ 36 h 573"/>
              <a:gd name="T28" fmla="*/ 558 w 903"/>
              <a:gd name="T29" fmla="*/ 12 h 573"/>
              <a:gd name="T30" fmla="*/ 660 w 903"/>
              <a:gd name="T31" fmla="*/ 54 h 573"/>
              <a:gd name="T32" fmla="*/ 702 w 903"/>
              <a:gd name="T33" fmla="*/ 42 h 573"/>
              <a:gd name="T34" fmla="*/ 756 w 903"/>
              <a:gd name="T35" fmla="*/ 66 h 573"/>
              <a:gd name="T36" fmla="*/ 774 w 903"/>
              <a:gd name="T37" fmla="*/ 132 h 573"/>
              <a:gd name="T38" fmla="*/ 816 w 903"/>
              <a:gd name="T39" fmla="*/ 150 h 573"/>
              <a:gd name="T40" fmla="*/ 870 w 903"/>
              <a:gd name="T41" fmla="*/ 270 h 573"/>
              <a:gd name="T42" fmla="*/ 882 w 903"/>
              <a:gd name="T43" fmla="*/ 378 h 573"/>
              <a:gd name="T44" fmla="*/ 888 w 903"/>
              <a:gd name="T45" fmla="*/ 456 h 573"/>
              <a:gd name="T46" fmla="*/ 900 w 903"/>
              <a:gd name="T47" fmla="*/ 474 h 573"/>
              <a:gd name="T48" fmla="*/ 888 w 903"/>
              <a:gd name="T49" fmla="*/ 528 h 573"/>
              <a:gd name="T50" fmla="*/ 870 w 903"/>
              <a:gd name="T51" fmla="*/ 564 h 5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03"/>
              <a:gd name="T79" fmla="*/ 0 h 573"/>
              <a:gd name="T80" fmla="*/ 903 w 903"/>
              <a:gd name="T81" fmla="*/ 573 h 5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03" h="573">
                <a:moveTo>
                  <a:pt x="66" y="570"/>
                </a:moveTo>
                <a:cubicBezTo>
                  <a:pt x="52" y="529"/>
                  <a:pt x="71" y="573"/>
                  <a:pt x="42" y="540"/>
                </a:cubicBezTo>
                <a:cubicBezTo>
                  <a:pt x="24" y="519"/>
                  <a:pt x="9" y="494"/>
                  <a:pt x="0" y="468"/>
                </a:cubicBezTo>
                <a:cubicBezTo>
                  <a:pt x="7" y="448"/>
                  <a:pt x="30" y="414"/>
                  <a:pt x="30" y="414"/>
                </a:cubicBezTo>
                <a:cubicBezTo>
                  <a:pt x="9" y="350"/>
                  <a:pt x="27" y="290"/>
                  <a:pt x="48" y="228"/>
                </a:cubicBezTo>
                <a:cubicBezTo>
                  <a:pt x="50" y="202"/>
                  <a:pt x="47" y="175"/>
                  <a:pt x="54" y="150"/>
                </a:cubicBezTo>
                <a:cubicBezTo>
                  <a:pt x="56" y="143"/>
                  <a:pt x="65" y="141"/>
                  <a:pt x="72" y="138"/>
                </a:cubicBezTo>
                <a:cubicBezTo>
                  <a:pt x="94" y="128"/>
                  <a:pt x="122" y="115"/>
                  <a:pt x="144" y="108"/>
                </a:cubicBezTo>
                <a:cubicBezTo>
                  <a:pt x="160" y="84"/>
                  <a:pt x="170" y="85"/>
                  <a:pt x="198" y="78"/>
                </a:cubicBezTo>
                <a:cubicBezTo>
                  <a:pt x="216" y="60"/>
                  <a:pt x="220" y="45"/>
                  <a:pt x="234" y="24"/>
                </a:cubicBezTo>
                <a:cubicBezTo>
                  <a:pt x="259" y="29"/>
                  <a:pt x="282" y="34"/>
                  <a:pt x="306" y="42"/>
                </a:cubicBezTo>
                <a:cubicBezTo>
                  <a:pt x="362" y="33"/>
                  <a:pt x="345" y="22"/>
                  <a:pt x="408" y="30"/>
                </a:cubicBezTo>
                <a:cubicBezTo>
                  <a:pt x="450" y="44"/>
                  <a:pt x="432" y="46"/>
                  <a:pt x="462" y="36"/>
                </a:cubicBezTo>
                <a:cubicBezTo>
                  <a:pt x="483" y="40"/>
                  <a:pt x="502" y="48"/>
                  <a:pt x="522" y="36"/>
                </a:cubicBezTo>
                <a:cubicBezTo>
                  <a:pt x="585" y="0"/>
                  <a:pt x="502" y="31"/>
                  <a:pt x="558" y="12"/>
                </a:cubicBezTo>
                <a:cubicBezTo>
                  <a:pt x="594" y="21"/>
                  <a:pt x="625" y="42"/>
                  <a:pt x="660" y="54"/>
                </a:cubicBezTo>
                <a:cubicBezTo>
                  <a:pt x="668" y="51"/>
                  <a:pt x="694" y="42"/>
                  <a:pt x="702" y="42"/>
                </a:cubicBezTo>
                <a:cubicBezTo>
                  <a:pt x="720" y="42"/>
                  <a:pt x="739" y="60"/>
                  <a:pt x="756" y="66"/>
                </a:cubicBezTo>
                <a:cubicBezTo>
                  <a:pt x="794" y="123"/>
                  <a:pt x="729" y="20"/>
                  <a:pt x="774" y="132"/>
                </a:cubicBezTo>
                <a:cubicBezTo>
                  <a:pt x="779" y="144"/>
                  <a:pt x="808" y="148"/>
                  <a:pt x="816" y="150"/>
                </a:cubicBezTo>
                <a:cubicBezTo>
                  <a:pt x="830" y="191"/>
                  <a:pt x="831" y="244"/>
                  <a:pt x="870" y="270"/>
                </a:cubicBezTo>
                <a:cubicBezTo>
                  <a:pt x="874" y="313"/>
                  <a:pt x="890" y="340"/>
                  <a:pt x="882" y="378"/>
                </a:cubicBezTo>
                <a:cubicBezTo>
                  <a:pt x="884" y="404"/>
                  <a:pt x="883" y="430"/>
                  <a:pt x="888" y="456"/>
                </a:cubicBezTo>
                <a:cubicBezTo>
                  <a:pt x="889" y="463"/>
                  <a:pt x="899" y="467"/>
                  <a:pt x="900" y="474"/>
                </a:cubicBezTo>
                <a:cubicBezTo>
                  <a:pt x="903" y="500"/>
                  <a:pt x="893" y="507"/>
                  <a:pt x="888" y="528"/>
                </a:cubicBezTo>
                <a:cubicBezTo>
                  <a:pt x="879" y="568"/>
                  <a:pt x="895" y="564"/>
                  <a:pt x="870" y="564"/>
                </a:cubicBezTo>
              </a:path>
            </a:pathLst>
          </a:custGeom>
          <a:noFill/>
          <a:ln w="12700" cap="sq">
            <a:solidFill>
              <a:srgbClr val="FF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5604" name="Freeform 4"/>
          <p:cNvSpPr>
            <a:spLocks/>
          </p:cNvSpPr>
          <p:nvPr/>
        </p:nvSpPr>
        <p:spPr bwMode="auto">
          <a:xfrm>
            <a:off x="2895600" y="1752600"/>
            <a:ext cx="266700" cy="838200"/>
          </a:xfrm>
          <a:custGeom>
            <a:avLst/>
            <a:gdLst>
              <a:gd name="T0" fmla="*/ 120 w 168"/>
              <a:gd name="T1" fmla="*/ 528 h 528"/>
              <a:gd name="T2" fmla="*/ 24 w 168"/>
              <a:gd name="T3" fmla="*/ 336 h 528"/>
              <a:gd name="T4" fmla="*/ 24 w 168"/>
              <a:gd name="T5" fmla="*/ 144 h 528"/>
              <a:gd name="T6" fmla="*/ 168 w 168"/>
              <a:gd name="T7" fmla="*/ 0 h 528"/>
              <a:gd name="T8" fmla="*/ 0 60000 65536"/>
              <a:gd name="T9" fmla="*/ 0 60000 65536"/>
              <a:gd name="T10" fmla="*/ 0 60000 65536"/>
              <a:gd name="T11" fmla="*/ 0 60000 65536"/>
              <a:gd name="T12" fmla="*/ 0 w 168"/>
              <a:gd name="T13" fmla="*/ 0 h 528"/>
              <a:gd name="T14" fmla="*/ 168 w 168"/>
              <a:gd name="T15" fmla="*/ 528 h 528"/>
            </a:gdLst>
            <a:ahLst/>
            <a:cxnLst>
              <a:cxn ang="T8">
                <a:pos x="T0" y="T1"/>
              </a:cxn>
              <a:cxn ang="T9">
                <a:pos x="T2" y="T3"/>
              </a:cxn>
              <a:cxn ang="T10">
                <a:pos x="T4" y="T5"/>
              </a:cxn>
              <a:cxn ang="T11">
                <a:pos x="T6" y="T7"/>
              </a:cxn>
            </a:cxnLst>
            <a:rect l="T12" t="T13" r="T14" b="T15"/>
            <a:pathLst>
              <a:path w="168" h="528">
                <a:moveTo>
                  <a:pt x="120" y="528"/>
                </a:moveTo>
                <a:cubicBezTo>
                  <a:pt x="80" y="464"/>
                  <a:pt x="40" y="400"/>
                  <a:pt x="24" y="336"/>
                </a:cubicBezTo>
                <a:cubicBezTo>
                  <a:pt x="8" y="272"/>
                  <a:pt x="0" y="200"/>
                  <a:pt x="24" y="144"/>
                </a:cubicBezTo>
                <a:cubicBezTo>
                  <a:pt x="48" y="88"/>
                  <a:pt x="108" y="44"/>
                  <a:pt x="168" y="0"/>
                </a:cubicBezTo>
              </a:path>
            </a:pathLst>
          </a:custGeom>
          <a:noFill/>
          <a:ln w="12700" cap="sq">
            <a:solidFill>
              <a:srgbClr val="FF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5605" name="Freeform 5"/>
          <p:cNvSpPr>
            <a:spLocks/>
          </p:cNvSpPr>
          <p:nvPr/>
        </p:nvSpPr>
        <p:spPr bwMode="auto">
          <a:xfrm>
            <a:off x="4800600" y="1828800"/>
            <a:ext cx="177800" cy="762000"/>
          </a:xfrm>
          <a:custGeom>
            <a:avLst/>
            <a:gdLst>
              <a:gd name="T0" fmla="*/ 0 w 112"/>
              <a:gd name="T1" fmla="*/ 0 h 480"/>
              <a:gd name="T2" fmla="*/ 96 w 112"/>
              <a:gd name="T3" fmla="*/ 192 h 480"/>
              <a:gd name="T4" fmla="*/ 96 w 112"/>
              <a:gd name="T5" fmla="*/ 384 h 480"/>
              <a:gd name="T6" fmla="*/ 0 w 112"/>
              <a:gd name="T7" fmla="*/ 480 h 480"/>
              <a:gd name="T8" fmla="*/ 0 60000 65536"/>
              <a:gd name="T9" fmla="*/ 0 60000 65536"/>
              <a:gd name="T10" fmla="*/ 0 60000 65536"/>
              <a:gd name="T11" fmla="*/ 0 60000 65536"/>
              <a:gd name="T12" fmla="*/ 0 w 112"/>
              <a:gd name="T13" fmla="*/ 0 h 480"/>
              <a:gd name="T14" fmla="*/ 112 w 112"/>
              <a:gd name="T15" fmla="*/ 480 h 480"/>
            </a:gdLst>
            <a:ahLst/>
            <a:cxnLst>
              <a:cxn ang="T8">
                <a:pos x="T0" y="T1"/>
              </a:cxn>
              <a:cxn ang="T9">
                <a:pos x="T2" y="T3"/>
              </a:cxn>
              <a:cxn ang="T10">
                <a:pos x="T4" y="T5"/>
              </a:cxn>
              <a:cxn ang="T11">
                <a:pos x="T6" y="T7"/>
              </a:cxn>
            </a:cxnLst>
            <a:rect l="T12" t="T13" r="T14" b="T15"/>
            <a:pathLst>
              <a:path w="112" h="480">
                <a:moveTo>
                  <a:pt x="0" y="0"/>
                </a:moveTo>
                <a:cubicBezTo>
                  <a:pt x="40" y="64"/>
                  <a:pt x="80" y="128"/>
                  <a:pt x="96" y="192"/>
                </a:cubicBezTo>
                <a:cubicBezTo>
                  <a:pt x="112" y="256"/>
                  <a:pt x="112" y="336"/>
                  <a:pt x="96" y="384"/>
                </a:cubicBezTo>
                <a:cubicBezTo>
                  <a:pt x="80" y="432"/>
                  <a:pt x="40" y="456"/>
                  <a:pt x="0" y="480"/>
                </a:cubicBezTo>
              </a:path>
            </a:pathLst>
          </a:custGeom>
          <a:noFill/>
          <a:ln w="12700" cap="sq">
            <a:solidFill>
              <a:srgbClr val="FF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5606" name="Line 6"/>
          <p:cNvSpPr>
            <a:spLocks noChangeShapeType="1"/>
          </p:cNvSpPr>
          <p:nvPr/>
        </p:nvSpPr>
        <p:spPr bwMode="auto">
          <a:xfrm>
            <a:off x="3048000" y="2514600"/>
            <a:ext cx="76200" cy="152400"/>
          </a:xfrm>
          <a:prstGeom prst="line">
            <a:avLst/>
          </a:prstGeom>
          <a:noFill/>
          <a:ln w="12700" cap="sq">
            <a:solidFill>
              <a:srgbClr val="FF00FF"/>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25607" name="Line 7"/>
          <p:cNvSpPr>
            <a:spLocks noChangeShapeType="1"/>
          </p:cNvSpPr>
          <p:nvPr/>
        </p:nvSpPr>
        <p:spPr bwMode="auto">
          <a:xfrm flipH="1" flipV="1">
            <a:off x="4800600" y="1828800"/>
            <a:ext cx="76200" cy="152400"/>
          </a:xfrm>
          <a:prstGeom prst="line">
            <a:avLst/>
          </a:prstGeom>
          <a:noFill/>
          <a:ln w="12700" cap="sq">
            <a:solidFill>
              <a:srgbClr val="FF00FF"/>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25608" name="Text Box 8"/>
          <p:cNvSpPr txBox="1">
            <a:spLocks noChangeArrowheads="1"/>
          </p:cNvSpPr>
          <p:nvPr/>
        </p:nvSpPr>
        <p:spPr bwMode="auto">
          <a:xfrm>
            <a:off x="228600" y="1524000"/>
            <a:ext cx="2438400" cy="1323975"/>
          </a:xfrm>
          <a:prstGeom prst="rect">
            <a:avLst/>
          </a:prstGeom>
          <a:noFill/>
          <a:ln w="12700"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000">
                <a:solidFill>
                  <a:srgbClr val="3333FF"/>
                </a:solidFill>
                <a:latin typeface="Times New Roman" pitchFamily="18" charset="0"/>
              </a:rPr>
              <a:t>Operational</a:t>
            </a:r>
            <a:r>
              <a:rPr lang="en-US" altLang="en-US" sz="2000">
                <a:solidFill>
                  <a:schemeClr val="bg1"/>
                </a:solidFill>
                <a:latin typeface="Times New Roman" pitchFamily="18" charset="0"/>
              </a:rPr>
              <a:t> </a:t>
            </a:r>
            <a:r>
              <a:rPr lang="en-US" altLang="en-US" sz="2000">
                <a:solidFill>
                  <a:srgbClr val="3333FF"/>
                </a:solidFill>
                <a:latin typeface="Times New Roman" pitchFamily="18" charset="0"/>
              </a:rPr>
              <a:t>shallow convection scheme (Diffusion scheme, </a:t>
            </a:r>
            <a:r>
              <a:rPr lang="en-US" altLang="en-US">
                <a:solidFill>
                  <a:srgbClr val="3333FF"/>
                </a:solidFill>
              </a:rPr>
              <a:t>Tiedke, 1983</a:t>
            </a:r>
            <a:r>
              <a:rPr lang="en-US" altLang="en-US" sz="2000">
                <a:solidFill>
                  <a:srgbClr val="3333FF"/>
                </a:solidFill>
                <a:latin typeface="Times New Roman" pitchFamily="18" charset="0"/>
              </a:rPr>
              <a:t>)</a:t>
            </a:r>
          </a:p>
        </p:txBody>
      </p:sp>
      <p:sp>
        <p:nvSpPr>
          <p:cNvPr id="25609" name="Text Box 9"/>
          <p:cNvSpPr txBox="1">
            <a:spLocks noChangeArrowheads="1"/>
          </p:cNvSpPr>
          <p:nvPr/>
        </p:nvSpPr>
        <p:spPr bwMode="auto">
          <a:xfrm>
            <a:off x="381000" y="4495800"/>
            <a:ext cx="2209800" cy="1019175"/>
          </a:xfrm>
          <a:prstGeom prst="rect">
            <a:avLst/>
          </a:prstGeom>
          <a:noFill/>
          <a:ln w="12700"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000">
                <a:solidFill>
                  <a:srgbClr val="3333FF"/>
                </a:solidFill>
                <a:latin typeface="Times New Roman" pitchFamily="18" charset="0"/>
              </a:rPr>
              <a:t>New shallow convection scheme (Mass flux scheme</a:t>
            </a:r>
            <a:r>
              <a:rPr lang="en-US" altLang="en-US" sz="2000">
                <a:solidFill>
                  <a:schemeClr val="bg1"/>
                </a:solidFill>
                <a:latin typeface="Times New Roman" pitchFamily="18" charset="0"/>
              </a:rPr>
              <a:t>)</a:t>
            </a:r>
          </a:p>
        </p:txBody>
      </p:sp>
      <p:sp>
        <p:nvSpPr>
          <p:cNvPr id="25610" name="Line 10"/>
          <p:cNvSpPr>
            <a:spLocks noChangeShapeType="1"/>
          </p:cNvSpPr>
          <p:nvPr/>
        </p:nvSpPr>
        <p:spPr bwMode="auto">
          <a:xfrm>
            <a:off x="3581400" y="5638800"/>
            <a:ext cx="457200" cy="0"/>
          </a:xfrm>
          <a:prstGeom prst="line">
            <a:avLst/>
          </a:prstGeom>
          <a:noFill/>
          <a:ln w="12700" cap="sq">
            <a:solidFill>
              <a:srgbClr val="FF00FF"/>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25611" name="Freeform 11"/>
          <p:cNvSpPr>
            <a:spLocks/>
          </p:cNvSpPr>
          <p:nvPr/>
        </p:nvSpPr>
        <p:spPr bwMode="auto">
          <a:xfrm>
            <a:off x="3586163" y="4591050"/>
            <a:ext cx="471487" cy="1038225"/>
          </a:xfrm>
          <a:custGeom>
            <a:avLst/>
            <a:gdLst>
              <a:gd name="T0" fmla="*/ 3 w 297"/>
              <a:gd name="T1" fmla="*/ 654 h 654"/>
              <a:gd name="T2" fmla="*/ 9 w 297"/>
              <a:gd name="T3" fmla="*/ 246 h 654"/>
              <a:gd name="T4" fmla="*/ 33 w 297"/>
              <a:gd name="T5" fmla="*/ 210 h 654"/>
              <a:gd name="T6" fmla="*/ 39 w 297"/>
              <a:gd name="T7" fmla="*/ 114 h 654"/>
              <a:gd name="T8" fmla="*/ 51 w 297"/>
              <a:gd name="T9" fmla="*/ 96 h 654"/>
              <a:gd name="T10" fmla="*/ 87 w 297"/>
              <a:gd name="T11" fmla="*/ 0 h 654"/>
              <a:gd name="T12" fmla="*/ 183 w 297"/>
              <a:gd name="T13" fmla="*/ 6 h 654"/>
              <a:gd name="T14" fmla="*/ 237 w 297"/>
              <a:gd name="T15" fmla="*/ 72 h 654"/>
              <a:gd name="T16" fmla="*/ 243 w 297"/>
              <a:gd name="T17" fmla="*/ 192 h 654"/>
              <a:gd name="T18" fmla="*/ 279 w 297"/>
              <a:gd name="T19" fmla="*/ 348 h 654"/>
              <a:gd name="T20" fmla="*/ 297 w 297"/>
              <a:gd name="T21" fmla="*/ 492 h 654"/>
              <a:gd name="T22" fmla="*/ 291 w 297"/>
              <a:gd name="T23" fmla="*/ 654 h 6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7"/>
              <a:gd name="T37" fmla="*/ 0 h 654"/>
              <a:gd name="T38" fmla="*/ 297 w 297"/>
              <a:gd name="T39" fmla="*/ 654 h 6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7" h="654">
                <a:moveTo>
                  <a:pt x="3" y="654"/>
                </a:moveTo>
                <a:cubicBezTo>
                  <a:pt x="5" y="518"/>
                  <a:pt x="0" y="382"/>
                  <a:pt x="9" y="246"/>
                </a:cubicBezTo>
                <a:cubicBezTo>
                  <a:pt x="10" y="232"/>
                  <a:pt x="33" y="210"/>
                  <a:pt x="33" y="210"/>
                </a:cubicBezTo>
                <a:cubicBezTo>
                  <a:pt x="35" y="178"/>
                  <a:pt x="34" y="146"/>
                  <a:pt x="39" y="114"/>
                </a:cubicBezTo>
                <a:cubicBezTo>
                  <a:pt x="40" y="107"/>
                  <a:pt x="48" y="103"/>
                  <a:pt x="51" y="96"/>
                </a:cubicBezTo>
                <a:cubicBezTo>
                  <a:pt x="65" y="64"/>
                  <a:pt x="68" y="29"/>
                  <a:pt x="87" y="0"/>
                </a:cubicBezTo>
                <a:cubicBezTo>
                  <a:pt x="119" y="2"/>
                  <a:pt x="151" y="1"/>
                  <a:pt x="183" y="6"/>
                </a:cubicBezTo>
                <a:cubicBezTo>
                  <a:pt x="203" y="9"/>
                  <a:pt x="223" y="58"/>
                  <a:pt x="237" y="72"/>
                </a:cubicBezTo>
                <a:cubicBezTo>
                  <a:pt x="258" y="135"/>
                  <a:pt x="250" y="95"/>
                  <a:pt x="243" y="192"/>
                </a:cubicBezTo>
                <a:cubicBezTo>
                  <a:pt x="260" y="243"/>
                  <a:pt x="249" y="302"/>
                  <a:pt x="279" y="348"/>
                </a:cubicBezTo>
                <a:cubicBezTo>
                  <a:pt x="282" y="396"/>
                  <a:pt x="282" y="446"/>
                  <a:pt x="297" y="492"/>
                </a:cubicBezTo>
                <a:cubicBezTo>
                  <a:pt x="295" y="546"/>
                  <a:pt x="291" y="600"/>
                  <a:pt x="291" y="654"/>
                </a:cubicBezTo>
              </a:path>
            </a:pathLst>
          </a:custGeom>
          <a:noFill/>
          <a:ln w="12700" cap="sq">
            <a:solidFill>
              <a:srgbClr val="FF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5612" name="Line 12"/>
          <p:cNvSpPr>
            <a:spLocks noChangeShapeType="1"/>
          </p:cNvSpPr>
          <p:nvPr/>
        </p:nvSpPr>
        <p:spPr bwMode="auto">
          <a:xfrm flipV="1">
            <a:off x="3810000" y="4648200"/>
            <a:ext cx="0" cy="914400"/>
          </a:xfrm>
          <a:prstGeom prst="line">
            <a:avLst/>
          </a:prstGeom>
          <a:noFill/>
          <a:ln w="12700" cap="sq">
            <a:solidFill>
              <a:srgbClr val="FF00FF"/>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25613" name="Line 13"/>
          <p:cNvSpPr>
            <a:spLocks noChangeShapeType="1"/>
          </p:cNvSpPr>
          <p:nvPr/>
        </p:nvSpPr>
        <p:spPr bwMode="auto">
          <a:xfrm>
            <a:off x="2895600" y="5029200"/>
            <a:ext cx="0" cy="304800"/>
          </a:xfrm>
          <a:prstGeom prst="line">
            <a:avLst/>
          </a:prstGeom>
          <a:noFill/>
          <a:ln w="12700" cap="sq">
            <a:solidFill>
              <a:srgbClr val="FF00FF"/>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25614" name="Line 14"/>
          <p:cNvSpPr>
            <a:spLocks noChangeShapeType="1"/>
          </p:cNvSpPr>
          <p:nvPr/>
        </p:nvSpPr>
        <p:spPr bwMode="auto">
          <a:xfrm>
            <a:off x="3048000" y="5029200"/>
            <a:ext cx="0" cy="304800"/>
          </a:xfrm>
          <a:prstGeom prst="line">
            <a:avLst/>
          </a:prstGeom>
          <a:noFill/>
          <a:ln w="12700" cap="sq">
            <a:solidFill>
              <a:srgbClr val="FF00FF"/>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25615" name="Line 15"/>
          <p:cNvSpPr>
            <a:spLocks noChangeShapeType="1"/>
          </p:cNvSpPr>
          <p:nvPr/>
        </p:nvSpPr>
        <p:spPr bwMode="auto">
          <a:xfrm>
            <a:off x="3200400" y="5029200"/>
            <a:ext cx="0" cy="304800"/>
          </a:xfrm>
          <a:prstGeom prst="line">
            <a:avLst/>
          </a:prstGeom>
          <a:noFill/>
          <a:ln w="12700" cap="sq">
            <a:solidFill>
              <a:srgbClr val="FF00FF"/>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25616" name="Line 16"/>
          <p:cNvSpPr>
            <a:spLocks noChangeShapeType="1"/>
          </p:cNvSpPr>
          <p:nvPr/>
        </p:nvSpPr>
        <p:spPr bwMode="auto">
          <a:xfrm>
            <a:off x="3352800" y="5029200"/>
            <a:ext cx="0" cy="304800"/>
          </a:xfrm>
          <a:prstGeom prst="line">
            <a:avLst/>
          </a:prstGeom>
          <a:noFill/>
          <a:ln w="12700" cap="sq">
            <a:solidFill>
              <a:srgbClr val="FF00FF"/>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25617" name="Line 17"/>
          <p:cNvSpPr>
            <a:spLocks noChangeShapeType="1"/>
          </p:cNvSpPr>
          <p:nvPr/>
        </p:nvSpPr>
        <p:spPr bwMode="auto">
          <a:xfrm>
            <a:off x="4267200" y="5029200"/>
            <a:ext cx="0" cy="304800"/>
          </a:xfrm>
          <a:prstGeom prst="line">
            <a:avLst/>
          </a:prstGeom>
          <a:noFill/>
          <a:ln w="12700" cap="sq">
            <a:solidFill>
              <a:srgbClr val="FF00FF"/>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25618" name="Line 18"/>
          <p:cNvSpPr>
            <a:spLocks noChangeShapeType="1"/>
          </p:cNvSpPr>
          <p:nvPr/>
        </p:nvSpPr>
        <p:spPr bwMode="auto">
          <a:xfrm>
            <a:off x="4419600" y="5029200"/>
            <a:ext cx="0" cy="304800"/>
          </a:xfrm>
          <a:prstGeom prst="line">
            <a:avLst/>
          </a:prstGeom>
          <a:noFill/>
          <a:ln w="12700" cap="sq">
            <a:solidFill>
              <a:srgbClr val="FF00FF"/>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25619" name="Line 19"/>
          <p:cNvSpPr>
            <a:spLocks noChangeShapeType="1"/>
          </p:cNvSpPr>
          <p:nvPr/>
        </p:nvSpPr>
        <p:spPr bwMode="auto">
          <a:xfrm>
            <a:off x="4724400" y="5029200"/>
            <a:ext cx="0" cy="304800"/>
          </a:xfrm>
          <a:prstGeom prst="line">
            <a:avLst/>
          </a:prstGeom>
          <a:noFill/>
          <a:ln w="12700" cap="sq">
            <a:solidFill>
              <a:srgbClr val="FF00FF"/>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25620" name="Line 20"/>
          <p:cNvSpPr>
            <a:spLocks noChangeShapeType="1"/>
          </p:cNvSpPr>
          <p:nvPr/>
        </p:nvSpPr>
        <p:spPr bwMode="auto">
          <a:xfrm>
            <a:off x="4572000" y="5029200"/>
            <a:ext cx="0" cy="304800"/>
          </a:xfrm>
          <a:prstGeom prst="line">
            <a:avLst/>
          </a:prstGeom>
          <a:noFill/>
          <a:ln w="12700" cap="sq">
            <a:solidFill>
              <a:srgbClr val="FF00FF"/>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sp>
        <p:nvSpPr>
          <p:cNvPr id="25621" name="Text Box 21"/>
          <p:cNvSpPr txBox="1">
            <a:spLocks noChangeArrowheads="1"/>
          </p:cNvSpPr>
          <p:nvPr/>
        </p:nvSpPr>
        <p:spPr bwMode="auto">
          <a:xfrm>
            <a:off x="5410200" y="1295400"/>
            <a:ext cx="3505200" cy="1628775"/>
          </a:xfrm>
          <a:prstGeom prst="rect">
            <a:avLst/>
          </a:prstGeom>
          <a:noFill/>
          <a:ln w="12700"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000">
                <a:solidFill>
                  <a:srgbClr val="3333FF"/>
                </a:solidFill>
                <a:latin typeface="Times New Roman" pitchFamily="18" charset="0"/>
              </a:rPr>
              <a:t>Mass flux analogy (de Roode et al., 2000) :</a:t>
            </a:r>
          </a:p>
          <a:p>
            <a:pPr eaLnBrk="1" hangingPunct="1">
              <a:spcBef>
                <a:spcPct val="50000"/>
              </a:spcBef>
            </a:pPr>
            <a:r>
              <a:rPr lang="en-US" altLang="en-US" sz="2000">
                <a:solidFill>
                  <a:srgbClr val="3333FF"/>
                </a:solidFill>
                <a:latin typeface="Times New Roman" pitchFamily="18" charset="0"/>
              </a:rPr>
              <a:t>A</a:t>
            </a:r>
            <a:r>
              <a:rPr lang="en-US" altLang="en-US" sz="2000" baseline="-25000">
                <a:solidFill>
                  <a:srgbClr val="3333FF"/>
                </a:solidFill>
                <a:latin typeface="Times New Roman" pitchFamily="18" charset="0"/>
              </a:rPr>
              <a:t>u</a:t>
            </a:r>
            <a:r>
              <a:rPr lang="en-US" altLang="en-US" sz="2000">
                <a:solidFill>
                  <a:srgbClr val="3333FF"/>
                </a:solidFill>
                <a:latin typeface="Times New Roman" pitchFamily="18" charset="0"/>
              </a:rPr>
              <a:t> (updraft area)=0.5</a:t>
            </a:r>
          </a:p>
          <a:p>
            <a:pPr eaLnBrk="1" hangingPunct="1">
              <a:spcBef>
                <a:spcPct val="50000"/>
              </a:spcBef>
            </a:pPr>
            <a:r>
              <a:rPr lang="en-US" altLang="en-US" sz="2000">
                <a:solidFill>
                  <a:srgbClr val="3333FF"/>
                </a:solidFill>
                <a:latin typeface="Times New Roman" pitchFamily="18" charset="0"/>
              </a:rPr>
              <a:t>A</a:t>
            </a:r>
            <a:r>
              <a:rPr lang="en-US" altLang="en-US" sz="2000" baseline="-25000">
                <a:solidFill>
                  <a:srgbClr val="3333FF"/>
                </a:solidFill>
                <a:latin typeface="Times New Roman" pitchFamily="18" charset="0"/>
              </a:rPr>
              <a:t>d</a:t>
            </a:r>
            <a:r>
              <a:rPr lang="en-US" altLang="en-US" sz="2000">
                <a:solidFill>
                  <a:srgbClr val="3333FF"/>
                </a:solidFill>
                <a:latin typeface="Times New Roman" pitchFamily="18" charset="0"/>
              </a:rPr>
              <a:t> (downdraft area)=0.5</a:t>
            </a:r>
          </a:p>
        </p:txBody>
      </p:sp>
      <p:sp>
        <p:nvSpPr>
          <p:cNvPr id="25622" name="Text Box 22"/>
          <p:cNvSpPr txBox="1">
            <a:spLocks noChangeArrowheads="1"/>
          </p:cNvSpPr>
          <p:nvPr/>
        </p:nvSpPr>
        <p:spPr bwMode="auto">
          <a:xfrm>
            <a:off x="5486400" y="4267200"/>
            <a:ext cx="3352800" cy="1781175"/>
          </a:xfrm>
          <a:prstGeom prst="rect">
            <a:avLst/>
          </a:prstGeom>
          <a:noFill/>
          <a:ln w="12700"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000">
                <a:solidFill>
                  <a:srgbClr val="3333FF"/>
                </a:solidFill>
                <a:latin typeface="Times New Roman" pitchFamily="18" charset="0"/>
              </a:rPr>
              <a:t>A</a:t>
            </a:r>
            <a:r>
              <a:rPr lang="en-US" altLang="en-US" sz="2000" baseline="-25000">
                <a:solidFill>
                  <a:srgbClr val="3333FF"/>
                </a:solidFill>
                <a:latin typeface="Times New Roman" pitchFamily="18" charset="0"/>
              </a:rPr>
              <a:t>u</a:t>
            </a:r>
            <a:r>
              <a:rPr lang="en-US" altLang="en-US" sz="2000">
                <a:solidFill>
                  <a:srgbClr val="3333FF"/>
                </a:solidFill>
                <a:latin typeface="Times New Roman" pitchFamily="18" charset="0"/>
              </a:rPr>
              <a:t>~0.0; A</a:t>
            </a:r>
            <a:r>
              <a:rPr lang="en-US" altLang="en-US" sz="2000" baseline="-25000">
                <a:solidFill>
                  <a:srgbClr val="3333FF"/>
                </a:solidFill>
                <a:latin typeface="Times New Roman" pitchFamily="18" charset="0"/>
              </a:rPr>
              <a:t>d</a:t>
            </a:r>
            <a:r>
              <a:rPr lang="en-US" altLang="en-US" sz="2000">
                <a:solidFill>
                  <a:srgbClr val="3333FF"/>
                </a:solidFill>
                <a:latin typeface="Times New Roman" pitchFamily="18" charset="0"/>
              </a:rPr>
              <a:t>~1.0</a:t>
            </a:r>
          </a:p>
          <a:p>
            <a:pPr eaLnBrk="1" hangingPunct="1">
              <a:spcBef>
                <a:spcPct val="50000"/>
              </a:spcBef>
            </a:pPr>
            <a:r>
              <a:rPr lang="en-US" altLang="en-US" sz="2000">
                <a:solidFill>
                  <a:srgbClr val="3333FF"/>
                </a:solidFill>
                <a:latin typeface="Times New Roman" pitchFamily="18" charset="0"/>
              </a:rPr>
              <a:t>Environment is dominated by subsidence resulting in environmental warming and drying.</a:t>
            </a:r>
          </a:p>
        </p:txBody>
      </p:sp>
      <p:sp>
        <p:nvSpPr>
          <p:cNvPr id="25623" name="Rectangle 23"/>
          <p:cNvSpPr>
            <a:spLocks noChangeArrowheads="1"/>
          </p:cNvSpPr>
          <p:nvPr/>
        </p:nvSpPr>
        <p:spPr bwMode="auto">
          <a:xfrm>
            <a:off x="381000" y="152400"/>
            <a:ext cx="8229600" cy="914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i="1">
                <a:solidFill>
                  <a:srgbClr val="3333FF"/>
                </a:solidFill>
              </a:rPr>
              <a:t>Example: New Mass-Flux Based Shallow Convection</a:t>
            </a:r>
            <a:br>
              <a:rPr lang="en-US" altLang="en-US" sz="2000" b="1" i="1">
                <a:solidFill>
                  <a:srgbClr val="3333FF"/>
                </a:solidFill>
              </a:rPr>
            </a:br>
            <a:r>
              <a:rPr lang="en-US" altLang="en-US" sz="2000" b="1" i="1">
                <a:solidFill>
                  <a:srgbClr val="3333FF"/>
                </a:solidFill>
              </a:rPr>
              <a:t>By Jongil Han and Hua-lu Pan</a:t>
            </a:r>
            <a:r>
              <a:rPr lang="en-US" altLang="en-US" sz="2000" b="1">
                <a:solidFill>
                  <a:schemeClr val="bg1"/>
                </a:solidFill>
              </a:rPr>
              <a:t>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lwmr15Sanpru12hvvJul2Nov1008"/>
          <p:cNvPicPr>
            <a:picLocks noChangeAspect="1" noChangeArrowheads="1"/>
          </p:cNvPicPr>
          <p:nvPr/>
        </p:nvPicPr>
        <p:blipFill>
          <a:blip r:embed="rId2">
            <a:extLst>
              <a:ext uri="{28A0092B-C50C-407E-A947-70E740481C1C}">
                <a14:useLocalDpi xmlns:a14="http://schemas.microsoft.com/office/drawing/2010/main" val="0"/>
              </a:ext>
            </a:extLst>
          </a:blip>
          <a:srcRect l="9000" r="3000"/>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clwmr15Sanpre13vvJul2Nov1008"/>
          <p:cNvPicPr>
            <a:picLocks noChangeAspect="1" noChangeArrowheads="1"/>
          </p:cNvPicPr>
          <p:nvPr/>
        </p:nvPicPr>
        <p:blipFill>
          <a:blip r:embed="rId3">
            <a:extLst>
              <a:ext uri="{28A0092B-C50C-407E-A947-70E740481C1C}">
                <a14:useLocalDpi xmlns:a14="http://schemas.microsoft.com/office/drawing/2010/main" val="0"/>
              </a:ext>
            </a:extLst>
          </a:blip>
          <a:srcRect l="9000" r="3999"/>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clwmr15Sanpre13avvJul2Nov1008"/>
          <p:cNvPicPr>
            <a:picLocks noChangeAspect="1" noChangeArrowheads="1"/>
          </p:cNvPicPr>
          <p:nvPr/>
        </p:nvPicPr>
        <p:blipFill>
          <a:blip r:embed="rId4">
            <a:extLst>
              <a:ext uri="{28A0092B-C50C-407E-A947-70E740481C1C}">
                <a14:useLocalDpi xmlns:a14="http://schemas.microsoft.com/office/drawing/2010/main" val="0"/>
              </a:ext>
            </a:extLst>
          </a:blip>
          <a:srcRect l="9000" r="3999"/>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533400" y="3657600"/>
            <a:ext cx="3998913"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New convection increases</a:t>
            </a:r>
          </a:p>
          <a:p>
            <a:pPr eaLnBrk="1" hangingPunct="1"/>
            <a:r>
              <a:rPr lang="en-US" altLang="en-US"/>
              <a:t>Low level stratus, realistic tilt</a:t>
            </a:r>
          </a:p>
          <a:p>
            <a:pPr eaLnBrk="1" hangingPunct="1"/>
            <a:r>
              <a:rPr lang="en-US" altLang="en-US"/>
              <a:t>With longitude</a:t>
            </a:r>
          </a:p>
          <a:p>
            <a:pPr eaLnBrk="1" hangingPunct="1"/>
            <a:r>
              <a:rPr lang="en-US" altLang="en-US"/>
              <a:t>Decreases CLW near 700</a:t>
            </a:r>
          </a:p>
          <a:p>
            <a:pPr eaLnBrk="1" hangingPunct="1"/>
            <a:endParaRPr lang="en-US" altLang="en-US"/>
          </a:p>
          <a:p>
            <a:pPr eaLnBrk="1" hangingPunct="1"/>
            <a:r>
              <a:rPr lang="en-US" altLang="en-US" sz="2800" b="1" i="1">
                <a:solidFill>
                  <a:srgbClr val="3333FF"/>
                </a:solidFill>
              </a:rPr>
              <a:t>Cloud liquid water 15S</a:t>
            </a:r>
          </a:p>
          <a:p>
            <a:pPr eaLnBrk="1" hangingPunct="1"/>
            <a:r>
              <a:rPr lang="en-US" altLang="en-US" sz="2800" b="1" i="1">
                <a:solidFill>
                  <a:srgbClr val="3333FF"/>
                </a:solidFill>
              </a:rPr>
              <a:t>Analyses</a:t>
            </a:r>
          </a:p>
        </p:txBody>
      </p:sp>
      <p:sp>
        <p:nvSpPr>
          <p:cNvPr id="27654" name="Text Box 6"/>
          <p:cNvSpPr txBox="1">
            <a:spLocks noChangeArrowheads="1"/>
          </p:cNvSpPr>
          <p:nvPr/>
        </p:nvSpPr>
        <p:spPr bwMode="auto">
          <a:xfrm>
            <a:off x="1508125" y="2757488"/>
            <a:ext cx="189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T382 operational</a:t>
            </a:r>
          </a:p>
        </p:txBody>
      </p:sp>
      <p:sp>
        <p:nvSpPr>
          <p:cNvPr id="27655" name="Text Box 7"/>
          <p:cNvSpPr txBox="1">
            <a:spLocks noChangeArrowheads="1"/>
          </p:cNvSpPr>
          <p:nvPr/>
        </p:nvSpPr>
        <p:spPr bwMode="auto">
          <a:xfrm>
            <a:off x="6003925" y="2779713"/>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T574</a:t>
            </a:r>
          </a:p>
        </p:txBody>
      </p:sp>
      <p:sp>
        <p:nvSpPr>
          <p:cNvPr id="27656" name="Text Box 8"/>
          <p:cNvSpPr txBox="1">
            <a:spLocks noChangeArrowheads="1"/>
          </p:cNvSpPr>
          <p:nvPr/>
        </p:nvSpPr>
        <p:spPr bwMode="auto">
          <a:xfrm>
            <a:off x="5851525" y="3541713"/>
            <a:ext cx="281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T574 with new convection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lwmr15S7dpru12hvJul8Oct1408"/>
          <p:cNvPicPr>
            <a:picLocks noChangeAspect="1" noChangeArrowheads="1"/>
          </p:cNvPicPr>
          <p:nvPr/>
        </p:nvPicPr>
        <p:blipFill>
          <a:blip r:embed="rId2">
            <a:extLst>
              <a:ext uri="{28A0092B-C50C-407E-A947-70E740481C1C}">
                <a14:useLocalDpi xmlns:a14="http://schemas.microsoft.com/office/drawing/2010/main" val="0"/>
              </a:ext>
            </a:extLst>
          </a:blip>
          <a:srcRect l="9000" r="3999"/>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clwmr15S7dpre13vJul8Oct1408"/>
          <p:cNvPicPr>
            <a:picLocks noChangeAspect="1" noChangeArrowheads="1"/>
          </p:cNvPicPr>
          <p:nvPr/>
        </p:nvPicPr>
        <p:blipFill>
          <a:blip r:embed="rId3">
            <a:extLst>
              <a:ext uri="{28A0092B-C50C-407E-A947-70E740481C1C}">
                <a14:useLocalDpi xmlns:a14="http://schemas.microsoft.com/office/drawing/2010/main" val="0"/>
              </a:ext>
            </a:extLst>
          </a:blip>
          <a:srcRect l="9000" r="3999"/>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clwmr15S7dpre13avJul8Oct1408"/>
          <p:cNvPicPr>
            <a:picLocks noChangeAspect="1" noChangeArrowheads="1"/>
          </p:cNvPicPr>
          <p:nvPr/>
        </p:nvPicPr>
        <p:blipFill>
          <a:blip r:embed="rId4">
            <a:extLst>
              <a:ext uri="{28A0092B-C50C-407E-A947-70E740481C1C}">
                <a14:useLocalDpi xmlns:a14="http://schemas.microsoft.com/office/drawing/2010/main" val="0"/>
              </a:ext>
            </a:extLst>
          </a:blip>
          <a:srcRect l="10001" r="3999"/>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746125" y="3846513"/>
            <a:ext cx="33337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New convection maintains</a:t>
            </a:r>
          </a:p>
          <a:p>
            <a:pPr eaLnBrk="1" hangingPunct="1"/>
            <a:r>
              <a:rPr lang="en-US" altLang="en-US"/>
              <a:t>Eastern ocean stratus in 7 day </a:t>
            </a:r>
          </a:p>
          <a:p>
            <a:pPr eaLnBrk="1" hangingPunct="1"/>
            <a:r>
              <a:rPr lang="en-US" altLang="en-US"/>
              <a:t>forecasts</a:t>
            </a:r>
          </a:p>
        </p:txBody>
      </p:sp>
      <p:sp>
        <p:nvSpPr>
          <p:cNvPr id="28678" name="Text Box 6"/>
          <p:cNvSpPr txBox="1">
            <a:spLocks noChangeArrowheads="1"/>
          </p:cNvSpPr>
          <p:nvPr/>
        </p:nvSpPr>
        <p:spPr bwMode="auto">
          <a:xfrm>
            <a:off x="1508125" y="2932113"/>
            <a:ext cx="189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T382 operational</a:t>
            </a:r>
          </a:p>
        </p:txBody>
      </p:sp>
      <p:sp>
        <p:nvSpPr>
          <p:cNvPr id="28679" name="Text Box 7"/>
          <p:cNvSpPr txBox="1">
            <a:spLocks noChangeArrowheads="1"/>
          </p:cNvSpPr>
          <p:nvPr/>
        </p:nvSpPr>
        <p:spPr bwMode="auto">
          <a:xfrm>
            <a:off x="5927725" y="2932113"/>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T574</a:t>
            </a:r>
          </a:p>
        </p:txBody>
      </p:sp>
      <p:sp>
        <p:nvSpPr>
          <p:cNvPr id="28680" name="Text Box 8"/>
          <p:cNvSpPr txBox="1">
            <a:spLocks noChangeArrowheads="1"/>
          </p:cNvSpPr>
          <p:nvPr/>
        </p:nvSpPr>
        <p:spPr bwMode="auto">
          <a:xfrm>
            <a:off x="5791200" y="6415088"/>
            <a:ext cx="281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T574 with new convection</a:t>
            </a:r>
          </a:p>
        </p:txBody>
      </p:sp>
      <p:sp>
        <p:nvSpPr>
          <p:cNvPr id="28681" name="Rectangle 9"/>
          <p:cNvSpPr>
            <a:spLocks noChangeArrowheads="1"/>
          </p:cNvSpPr>
          <p:nvPr/>
        </p:nvSpPr>
        <p:spPr bwMode="auto">
          <a:xfrm>
            <a:off x="609600" y="5046663"/>
            <a:ext cx="3448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3333FF"/>
                </a:solidFill>
              </a:rPr>
              <a:t>Cloud liquid water 15S</a:t>
            </a:r>
          </a:p>
          <a:p>
            <a:pPr eaLnBrk="1" hangingPunct="1"/>
            <a:r>
              <a:rPr lang="en-US" altLang="en-US" sz="2400" b="1" i="1">
                <a:solidFill>
                  <a:srgbClr val="3333FF"/>
                </a:solidFill>
              </a:rPr>
              <a:t>7 day forecasts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5353050" cy="3568700"/>
          </a:xfrm>
          <a:prstGeom prst="rect">
            <a:avLst/>
          </a:prstGeom>
        </p:spPr>
      </p:pic>
      <p:sp>
        <p:nvSpPr>
          <p:cNvPr id="3" name="TextBox 2"/>
          <p:cNvSpPr txBox="1"/>
          <p:nvPr/>
        </p:nvSpPr>
        <p:spPr>
          <a:xfrm>
            <a:off x="152399" y="3581400"/>
            <a:ext cx="8763001" cy="3323987"/>
          </a:xfrm>
          <a:prstGeom prst="rect">
            <a:avLst/>
          </a:prstGeom>
          <a:noFill/>
        </p:spPr>
        <p:txBody>
          <a:bodyPr wrap="square" rtlCol="0">
            <a:spAutoFit/>
          </a:bodyPr>
          <a:lstStyle/>
          <a:p>
            <a:r>
              <a:rPr lang="en-US" sz="2400" b="1" dirty="0" smtClean="0">
                <a:solidFill>
                  <a:srgbClr val="0000FF"/>
                </a:solidFill>
              </a:rPr>
              <a:t>Rejected by MIT, went to Worcester Polytechnic Institute </a:t>
            </a:r>
          </a:p>
          <a:p>
            <a:r>
              <a:rPr lang="en-US" sz="2400" b="1" dirty="0">
                <a:solidFill>
                  <a:srgbClr val="0000FF"/>
                </a:solidFill>
              </a:rPr>
              <a:t>	</a:t>
            </a:r>
            <a:r>
              <a:rPr lang="en-US" sz="2400" b="1" dirty="0" smtClean="0">
                <a:solidFill>
                  <a:srgbClr val="0000FF"/>
                </a:solidFill>
              </a:rPr>
              <a:t>BS Physics 1971</a:t>
            </a:r>
          </a:p>
          <a:p>
            <a:r>
              <a:rPr lang="en-US" sz="2400" b="1" dirty="0">
                <a:solidFill>
                  <a:srgbClr val="0000FF"/>
                </a:solidFill>
              </a:rPr>
              <a:t>	</a:t>
            </a:r>
            <a:r>
              <a:rPr lang="en-US" sz="2400" b="1" dirty="0" smtClean="0">
                <a:solidFill>
                  <a:srgbClr val="0000FF"/>
                </a:solidFill>
              </a:rPr>
              <a:t>fellow alumni John Ward, Dick Reynolds, Jason </a:t>
            </a:r>
            <a:r>
              <a:rPr lang="en-US" sz="2400" b="1" dirty="0" err="1" smtClean="0">
                <a:solidFill>
                  <a:srgbClr val="0000FF"/>
                </a:solidFill>
              </a:rPr>
              <a:t>Tuell</a:t>
            </a:r>
            <a:endParaRPr lang="en-US" sz="2400" b="1" dirty="0" smtClean="0">
              <a:solidFill>
                <a:srgbClr val="0000FF"/>
              </a:solidFill>
            </a:endParaRPr>
          </a:p>
          <a:p>
            <a:r>
              <a:rPr lang="en-US" sz="2400" b="1" dirty="0" smtClean="0">
                <a:solidFill>
                  <a:srgbClr val="0000FF"/>
                </a:solidFill>
              </a:rPr>
              <a:t>Spring break, freshman year 1968—Martin Luther King assassinated</a:t>
            </a:r>
          </a:p>
          <a:p>
            <a:r>
              <a:rPr lang="en-US" sz="2400" b="1" dirty="0">
                <a:solidFill>
                  <a:srgbClr val="0000FF"/>
                </a:solidFill>
              </a:rPr>
              <a:t>	</a:t>
            </a:r>
            <a:r>
              <a:rPr lang="en-US" sz="2400" b="1" dirty="0" smtClean="0">
                <a:solidFill>
                  <a:srgbClr val="0000FF"/>
                </a:solidFill>
              </a:rPr>
              <a:t>urban riots</a:t>
            </a:r>
          </a:p>
          <a:p>
            <a:r>
              <a:rPr lang="en-US" sz="2400" b="1" dirty="0">
                <a:solidFill>
                  <a:srgbClr val="0000FF"/>
                </a:solidFill>
              </a:rPr>
              <a:t>	</a:t>
            </a:r>
            <a:r>
              <a:rPr lang="en-US" sz="2400" b="1" dirty="0" smtClean="0">
                <a:solidFill>
                  <a:srgbClr val="0000FF"/>
                </a:solidFill>
              </a:rPr>
              <a:t>Vietnam and the draft</a:t>
            </a:r>
          </a:p>
          <a:p>
            <a:r>
              <a:rPr lang="en-US" sz="2400" b="1" dirty="0" smtClean="0">
                <a:solidFill>
                  <a:srgbClr val="0000FF"/>
                </a:solidFill>
              </a:rPr>
              <a:t>I wrote a term paper “Why I am an optimist”</a:t>
            </a:r>
          </a:p>
          <a:p>
            <a:r>
              <a:rPr lang="en-US" sz="2400" b="1" dirty="0">
                <a:solidFill>
                  <a:srgbClr val="0000FF"/>
                </a:solidFill>
              </a:rPr>
              <a:t>	</a:t>
            </a:r>
            <a:r>
              <a:rPr lang="en-US" sz="2400" b="1" dirty="0" smtClean="0">
                <a:solidFill>
                  <a:srgbClr val="0000FF"/>
                </a:solidFill>
              </a:rPr>
              <a:t>	turned out to be a great forecast</a:t>
            </a:r>
          </a:p>
          <a:p>
            <a:endParaRPr lang="en-US" dirty="0"/>
          </a:p>
        </p:txBody>
      </p:sp>
    </p:spTree>
    <p:extLst>
      <p:ext uri="{BB962C8B-B14F-4D97-AF65-F5344CB8AC3E}">
        <p14:creationId xmlns:p14="http://schemas.microsoft.com/office/powerpoint/2010/main" val="8378292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t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3092450" y="1308100"/>
            <a:ext cx="14795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Note weaker</a:t>
            </a:r>
          </a:p>
          <a:p>
            <a:pPr eaLnBrk="1" hangingPunct="1"/>
            <a:r>
              <a:rPr lang="en-US" altLang="en-US"/>
              <a:t>Winds </a:t>
            </a:r>
          </a:p>
          <a:p>
            <a:pPr eaLnBrk="1" hangingPunct="1"/>
            <a:r>
              <a:rPr lang="en-US" altLang="en-US"/>
              <a:t>at jet level</a:t>
            </a:r>
          </a:p>
          <a:p>
            <a:pPr eaLnBrk="1" hangingPunct="1"/>
            <a:r>
              <a:rPr lang="en-US" altLang="en-US"/>
              <a:t>In NH, better</a:t>
            </a:r>
          </a:p>
          <a:p>
            <a:pPr eaLnBrk="1" hangingPunct="1"/>
            <a:r>
              <a:rPr lang="en-US" altLang="en-US"/>
              <a:t>fits to </a:t>
            </a:r>
          </a:p>
          <a:p>
            <a:pPr eaLnBrk="1" hangingPunct="1"/>
            <a:r>
              <a:rPr lang="en-US" altLang="en-US"/>
              <a:t>radiosondes</a:t>
            </a:r>
          </a:p>
        </p:txBody>
      </p:sp>
      <p:sp>
        <p:nvSpPr>
          <p:cNvPr id="31748" name="Text Box 4"/>
          <p:cNvSpPr txBox="1">
            <a:spLocks noChangeArrowheads="1"/>
          </p:cNvSpPr>
          <p:nvPr/>
        </p:nvSpPr>
        <p:spPr bwMode="auto">
          <a:xfrm>
            <a:off x="2838450" y="4343400"/>
            <a:ext cx="18097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Note weaker </a:t>
            </a:r>
          </a:p>
          <a:p>
            <a:pPr eaLnBrk="1" hangingPunct="1"/>
            <a:r>
              <a:rPr lang="en-US" altLang="en-US"/>
              <a:t>winds in tropics </a:t>
            </a:r>
          </a:p>
          <a:p>
            <a:pPr eaLnBrk="1" hangingPunct="1"/>
            <a:r>
              <a:rPr lang="en-US" altLang="en-US"/>
              <a:t>At low levels—</a:t>
            </a:r>
          </a:p>
          <a:p>
            <a:pPr eaLnBrk="1" hangingPunct="1"/>
            <a:r>
              <a:rPr lang="en-US" altLang="en-US"/>
              <a:t>Potential </a:t>
            </a:r>
          </a:p>
          <a:p>
            <a:pPr eaLnBrk="1" hangingPunct="1"/>
            <a:r>
              <a:rPr lang="en-US" altLang="en-US"/>
              <a:t>Aviation hazard</a:t>
            </a:r>
          </a:p>
          <a:p>
            <a:pPr eaLnBrk="1" hangingPunct="1"/>
            <a:r>
              <a:rPr lang="en-US" altLang="en-US"/>
              <a:t>East Caribbean</a:t>
            </a:r>
          </a:p>
        </p:txBody>
      </p:sp>
      <p:sp>
        <p:nvSpPr>
          <p:cNvPr id="31749" name="Line 5"/>
          <p:cNvSpPr>
            <a:spLocks noChangeShapeType="1"/>
          </p:cNvSpPr>
          <p:nvPr/>
        </p:nvSpPr>
        <p:spPr bwMode="auto">
          <a:xfrm>
            <a:off x="7010400" y="2438400"/>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0" name="Line 6"/>
          <p:cNvSpPr>
            <a:spLocks noChangeShapeType="1"/>
          </p:cNvSpPr>
          <p:nvPr/>
        </p:nvSpPr>
        <p:spPr bwMode="auto">
          <a:xfrm>
            <a:off x="7010400" y="2667000"/>
            <a:ext cx="6858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1751" name="Text Box 7"/>
          <p:cNvSpPr txBox="1">
            <a:spLocks noChangeArrowheads="1"/>
          </p:cNvSpPr>
          <p:nvPr/>
        </p:nvSpPr>
        <p:spPr bwMode="auto">
          <a:xfrm>
            <a:off x="7620000" y="2254250"/>
            <a:ext cx="116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Old T382</a:t>
            </a:r>
          </a:p>
          <a:p>
            <a:pPr eaLnBrk="1" hangingPunct="1"/>
            <a:r>
              <a:rPr lang="en-US" altLang="en-US"/>
              <a:t>NewT574</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915400" cy="5170646"/>
          </a:xfrm>
          <a:prstGeom prst="rect">
            <a:avLst/>
          </a:prstGeom>
        </p:spPr>
        <p:txBody>
          <a:bodyPr wrap="square">
            <a:spAutoFit/>
          </a:bodyPr>
          <a:lstStyle/>
          <a:p>
            <a:r>
              <a:rPr lang="en-US" sz="2400" b="1" dirty="0">
                <a:solidFill>
                  <a:srgbClr val="0000FF"/>
                </a:solidFill>
              </a:rPr>
              <a:t>05/22/2012 12Z: GSI Q3FY2012 Major Upgrade. </a:t>
            </a:r>
            <a:r>
              <a:rPr lang="en-US" sz="2400" b="1" dirty="0" smtClean="0">
                <a:solidFill>
                  <a:srgbClr val="0000FF"/>
                </a:solidFill>
              </a:rPr>
              <a:t>Hybrid </a:t>
            </a:r>
            <a:r>
              <a:rPr lang="en-US" sz="2400" b="1" dirty="0" err="1">
                <a:solidFill>
                  <a:srgbClr val="0000FF"/>
                </a:solidFill>
              </a:rPr>
              <a:t>variational</a:t>
            </a:r>
            <a:r>
              <a:rPr lang="en-US" sz="2400" b="1" dirty="0">
                <a:solidFill>
                  <a:srgbClr val="0000FF"/>
                </a:solidFill>
              </a:rPr>
              <a:t>/ensemble assimilation </a:t>
            </a:r>
            <a:r>
              <a:rPr lang="en-US" sz="2400" b="1" dirty="0" smtClean="0">
                <a:solidFill>
                  <a:srgbClr val="0000FF"/>
                </a:solidFill>
              </a:rPr>
              <a:t>system. Background </a:t>
            </a:r>
            <a:r>
              <a:rPr lang="en-US" sz="2400" b="1" dirty="0">
                <a:solidFill>
                  <a:srgbClr val="0000FF"/>
                </a:solidFill>
              </a:rPr>
              <a:t>error used to project the information in the observations into the analysis </a:t>
            </a:r>
            <a:r>
              <a:rPr lang="en-US" sz="2400" b="1" dirty="0" smtClean="0">
                <a:solidFill>
                  <a:srgbClr val="0000FF"/>
                </a:solidFill>
              </a:rPr>
              <a:t>created </a:t>
            </a:r>
            <a:r>
              <a:rPr lang="en-US" sz="2400" b="1" dirty="0">
                <a:solidFill>
                  <a:srgbClr val="0000FF"/>
                </a:solidFill>
              </a:rPr>
              <a:t>by a combination of a static background error (as in the prior system) and a new background error produced from a lower resolution (T254) Ensemble </a:t>
            </a:r>
            <a:r>
              <a:rPr lang="en-US" sz="2400" b="1" dirty="0" err="1">
                <a:solidFill>
                  <a:srgbClr val="0000FF"/>
                </a:solidFill>
              </a:rPr>
              <a:t>Kalman</a:t>
            </a:r>
            <a:r>
              <a:rPr lang="en-US" sz="2400" b="1" dirty="0">
                <a:solidFill>
                  <a:srgbClr val="0000FF"/>
                </a:solidFill>
              </a:rPr>
              <a:t> Filter. </a:t>
            </a:r>
            <a:endParaRPr lang="en-US" sz="2400" b="1" dirty="0" smtClean="0">
              <a:solidFill>
                <a:srgbClr val="0000FF"/>
              </a:solidFill>
            </a:endParaRPr>
          </a:p>
          <a:p>
            <a:endParaRPr lang="en-US" sz="2400" b="1" dirty="0" smtClean="0">
              <a:solidFill>
                <a:srgbClr val="0000FF"/>
              </a:solidFill>
            </a:endParaRPr>
          </a:p>
          <a:p>
            <a:r>
              <a:rPr lang="en-US" sz="2400" b="1" dirty="0">
                <a:solidFill>
                  <a:srgbClr val="0000FF"/>
                </a:solidFill>
              </a:rPr>
              <a:t>09/05/2012 12Z: GFS Minor Change. A look-up table used in the land surface scheme to control Minimum Canopy Resistance and Root Depth Number was updated to reduce excessive evaporation. This update is aimed to mitigate GFS cold and moist biases found in the late afternoon over the central United States when drought conditions existed in summer of 2012.</a:t>
            </a:r>
          </a:p>
          <a:p>
            <a:endParaRPr lang="en-US" dirty="0"/>
          </a:p>
        </p:txBody>
      </p:sp>
      <p:sp>
        <p:nvSpPr>
          <p:cNvPr id="3" name="TextBox 2"/>
          <p:cNvSpPr txBox="1"/>
          <p:nvPr/>
        </p:nvSpPr>
        <p:spPr>
          <a:xfrm>
            <a:off x="1963082" y="5029200"/>
            <a:ext cx="5380577" cy="1323439"/>
          </a:xfrm>
          <a:prstGeom prst="rect">
            <a:avLst/>
          </a:prstGeom>
          <a:noFill/>
        </p:spPr>
        <p:txBody>
          <a:bodyPr wrap="none" rtlCol="0">
            <a:spAutoFit/>
          </a:bodyPr>
          <a:lstStyle/>
          <a:p>
            <a:pPr algn="ctr"/>
            <a:r>
              <a:rPr lang="en-US" sz="4000" b="1" dirty="0" smtClean="0">
                <a:solidFill>
                  <a:srgbClr val="0000FF"/>
                </a:solidFill>
              </a:rPr>
              <a:t>Physics “Whack-a-mole”</a:t>
            </a:r>
          </a:p>
          <a:p>
            <a:pPr algn="ctr"/>
            <a:r>
              <a:rPr lang="en-US" sz="4000" b="1" dirty="0" smtClean="0">
                <a:solidFill>
                  <a:srgbClr val="0000FF"/>
                </a:solidFill>
              </a:rPr>
              <a:t>Or “wheel of pain” </a:t>
            </a:r>
            <a:endParaRPr lang="en-US" sz="4000" b="1" dirty="0">
              <a:solidFill>
                <a:srgbClr val="0000FF"/>
              </a:solidFill>
            </a:endParaRPr>
          </a:p>
        </p:txBody>
      </p:sp>
    </p:spTree>
    <p:extLst>
      <p:ext uri="{BB962C8B-B14F-4D97-AF65-F5344CB8AC3E}">
        <p14:creationId xmlns:p14="http://schemas.microsoft.com/office/powerpoint/2010/main" val="14549174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6893" y="142875"/>
            <a:ext cx="8776607" cy="6536531"/>
          </a:xfrm>
          <a:prstGeom prst="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5380" tIns="7690" rIns="15380" bIns="7690" rtlCol="0" anchor="ctr"/>
          <a:lstStyle/>
          <a:p>
            <a:pPr algn="ctr"/>
            <a:endParaRPr lang="en-US" sz="1200" dirty="0">
              <a:solidFill>
                <a:schemeClr val="tx1"/>
              </a:solidFill>
              <a:latin typeface="Times New Roman" panose="02020603050405020304" pitchFamily="18" charset="0"/>
            </a:endParaRPr>
          </a:p>
        </p:txBody>
      </p:sp>
      <p:sp>
        <p:nvSpPr>
          <p:cNvPr id="6" name="TextBox 5"/>
          <p:cNvSpPr txBox="1"/>
          <p:nvPr/>
        </p:nvSpPr>
        <p:spPr>
          <a:xfrm>
            <a:off x="1427524" y="95250"/>
            <a:ext cx="5655997" cy="800360"/>
          </a:xfrm>
          <a:prstGeom prst="rect">
            <a:avLst/>
          </a:prstGeom>
          <a:noFill/>
        </p:spPr>
        <p:txBody>
          <a:bodyPr wrap="none" lIns="15380" tIns="7690" rIns="15380" bIns="7690" rtlCol="0">
            <a:spAutoFit/>
          </a:bodyPr>
          <a:lstStyle/>
          <a:p>
            <a:pPr algn="ctr"/>
            <a:r>
              <a:rPr lang="en-US" sz="2700" b="1" i="1" dirty="0">
                <a:solidFill>
                  <a:srgbClr val="FF0000"/>
                </a:solidFill>
                <a:latin typeface="Traditional Arabic" panose="02020603050405020304" pitchFamily="18" charset="-78"/>
                <a:cs typeface="Traditional Arabic" panose="02020603050405020304" pitchFamily="18" charset="-78"/>
              </a:rPr>
              <a:t>588. EMC’s Model Evaluation Group</a:t>
            </a:r>
          </a:p>
          <a:p>
            <a:pPr algn="ctr"/>
            <a:r>
              <a:rPr lang="en-US" sz="1200" b="1" i="1" dirty="0">
                <a:latin typeface="Traditional Arabic" panose="02020603050405020304" pitchFamily="18" charset="-78"/>
                <a:cs typeface="Traditional Arabic" panose="02020603050405020304" pitchFamily="18" charset="-78"/>
              </a:rPr>
              <a:t>Geoffrey Manikin</a:t>
            </a:r>
            <a:r>
              <a:rPr lang="en-US" sz="1200" b="1" i="1" baseline="30000" dirty="0">
                <a:latin typeface="Traditional Arabic" panose="02020603050405020304" pitchFamily="18" charset="-78"/>
                <a:cs typeface="Traditional Arabic" panose="02020603050405020304" pitchFamily="18" charset="-78"/>
              </a:rPr>
              <a:t>1</a:t>
            </a:r>
            <a:r>
              <a:rPr lang="en-US" sz="1200" b="1" i="1" dirty="0">
                <a:latin typeface="Traditional Arabic" panose="02020603050405020304" pitchFamily="18" charset="-78"/>
                <a:cs typeface="Traditional Arabic" panose="02020603050405020304" pitchFamily="18" charset="-78"/>
              </a:rPr>
              <a:t>, Glenn White</a:t>
            </a:r>
            <a:r>
              <a:rPr lang="en-US" sz="1200" b="1" i="1" baseline="30000" dirty="0">
                <a:latin typeface="Traditional Arabic" panose="02020603050405020304" pitchFamily="18" charset="-78"/>
                <a:cs typeface="Traditional Arabic" panose="02020603050405020304" pitchFamily="18" charset="-78"/>
              </a:rPr>
              <a:t>1</a:t>
            </a:r>
            <a:r>
              <a:rPr lang="en-US" sz="1200" b="1" i="1" dirty="0">
                <a:latin typeface="Traditional Arabic" panose="02020603050405020304" pitchFamily="18" charset="-78"/>
                <a:cs typeface="Traditional Arabic" panose="02020603050405020304" pitchFamily="18" charset="-78"/>
              </a:rPr>
              <a:t>, Tracey Dorian</a:t>
            </a:r>
            <a:r>
              <a:rPr lang="en-US" sz="1200" b="1" i="1" baseline="30000" dirty="0">
                <a:latin typeface="Traditional Arabic" panose="02020603050405020304" pitchFamily="18" charset="-78"/>
                <a:cs typeface="Traditional Arabic" panose="02020603050405020304" pitchFamily="18" charset="-78"/>
              </a:rPr>
              <a:t>1,2</a:t>
            </a:r>
            <a:r>
              <a:rPr lang="en-US" sz="1200" b="1" i="1" dirty="0">
                <a:latin typeface="Traditional Arabic" panose="02020603050405020304" pitchFamily="18" charset="-78"/>
                <a:cs typeface="Traditional Arabic" panose="02020603050405020304" pitchFamily="18" charset="-78"/>
              </a:rPr>
              <a:t>, Corey Guastini</a:t>
            </a:r>
            <a:r>
              <a:rPr lang="en-US" sz="1200" b="1" i="1" baseline="30000" dirty="0">
                <a:latin typeface="Traditional Arabic" panose="02020603050405020304" pitchFamily="18" charset="-78"/>
                <a:cs typeface="Traditional Arabic" panose="02020603050405020304" pitchFamily="18" charset="-78"/>
              </a:rPr>
              <a:t>1,2</a:t>
            </a:r>
            <a:r>
              <a:rPr lang="en-US" sz="1200" b="1" i="1" dirty="0">
                <a:latin typeface="Traditional Arabic" panose="02020603050405020304" pitchFamily="18" charset="-78"/>
                <a:cs typeface="Traditional Arabic" panose="02020603050405020304" pitchFamily="18" charset="-78"/>
              </a:rPr>
              <a:t> </a:t>
            </a:r>
          </a:p>
          <a:p>
            <a:pPr algn="ctr"/>
            <a:r>
              <a:rPr lang="en-US" sz="1200" b="1" baseline="30000" dirty="0">
                <a:latin typeface="Traditional Arabic" panose="02020603050405020304" pitchFamily="18" charset="-78"/>
                <a:cs typeface="Traditional Arabic" panose="02020603050405020304" pitchFamily="18" charset="-78"/>
              </a:rPr>
              <a:t>1</a:t>
            </a:r>
            <a:r>
              <a:rPr lang="en-US" sz="1200" b="1" dirty="0">
                <a:latin typeface="Traditional Arabic" panose="02020603050405020304" pitchFamily="18" charset="-78"/>
                <a:cs typeface="Traditional Arabic" panose="02020603050405020304" pitchFamily="18" charset="-78"/>
              </a:rPr>
              <a:t>EMC/NCEP/NWS/NOAA/DOC  </a:t>
            </a:r>
            <a:r>
              <a:rPr lang="en-US" sz="1200" b="1" baseline="30000" dirty="0">
                <a:latin typeface="Traditional Arabic" panose="02020603050405020304" pitchFamily="18" charset="-78"/>
                <a:cs typeface="Traditional Arabic" panose="02020603050405020304" pitchFamily="18" charset="-78"/>
              </a:rPr>
              <a:t>2</a:t>
            </a:r>
            <a:r>
              <a:rPr lang="en-US" sz="1200" b="1" dirty="0">
                <a:latin typeface="Traditional Arabic" panose="02020603050405020304" pitchFamily="18" charset="-78"/>
                <a:cs typeface="Traditional Arabic" panose="02020603050405020304" pitchFamily="18" charset="-78"/>
              </a:rPr>
              <a:t>IMSG</a:t>
            </a:r>
            <a:endParaRPr lang="en-US" sz="1200" b="1" dirty="0">
              <a:solidFill>
                <a:srgbClr val="FF0000"/>
              </a:solidFill>
              <a:latin typeface="Traditional Arabic" panose="02020603050405020304" pitchFamily="18" charset="-78"/>
              <a:cs typeface="Traditional Arabic" panose="02020603050405020304" pitchFamily="18" charset="-78"/>
            </a:endParaRPr>
          </a:p>
        </p:txBody>
      </p:sp>
      <p:pic>
        <p:nvPicPr>
          <p:cNvPr id="7" name="Picture 6"/>
          <p:cNvPicPr>
            <a:picLocks noChangeAspect="1"/>
          </p:cNvPicPr>
          <p:nvPr/>
        </p:nvPicPr>
        <p:blipFill>
          <a:blip r:embed="rId2"/>
          <a:stretch>
            <a:fillRect/>
          </a:stretch>
        </p:blipFill>
        <p:spPr>
          <a:xfrm>
            <a:off x="176893" y="154782"/>
            <a:ext cx="784167" cy="784167"/>
          </a:xfrm>
          <a:prstGeom prst="rect">
            <a:avLst/>
          </a:prstGeom>
        </p:spPr>
      </p:pic>
      <p:pic>
        <p:nvPicPr>
          <p:cNvPr id="8" name="Picture 7"/>
          <p:cNvPicPr>
            <a:picLocks noChangeAspect="1"/>
          </p:cNvPicPr>
          <p:nvPr/>
        </p:nvPicPr>
        <p:blipFill>
          <a:blip r:embed="rId3"/>
          <a:stretch>
            <a:fillRect/>
          </a:stretch>
        </p:blipFill>
        <p:spPr>
          <a:xfrm>
            <a:off x="7769679" y="166688"/>
            <a:ext cx="1115786" cy="755613"/>
          </a:xfrm>
          <a:prstGeom prst="rect">
            <a:avLst/>
          </a:prstGeom>
        </p:spPr>
      </p:pic>
      <p:sp>
        <p:nvSpPr>
          <p:cNvPr id="9" name="TextBox 8"/>
          <p:cNvSpPr txBox="1"/>
          <p:nvPr/>
        </p:nvSpPr>
        <p:spPr>
          <a:xfrm>
            <a:off x="111125" y="976313"/>
            <a:ext cx="3221380" cy="569528"/>
          </a:xfrm>
          <a:prstGeom prst="rect">
            <a:avLst/>
          </a:prstGeom>
          <a:noFill/>
        </p:spPr>
        <p:txBody>
          <a:bodyPr wrap="square" lIns="15380" tIns="7690" rIns="15380" bIns="7690" rtlCol="0">
            <a:spAutoFit/>
          </a:bodyPr>
          <a:lstStyle/>
          <a:p>
            <a:pPr algn="ctr"/>
            <a:r>
              <a:rPr lang="en-US" sz="900" b="1" dirty="0">
                <a:latin typeface="Times New Roman" panose="02020603050405020304" pitchFamily="18" charset="0"/>
                <a:cs typeface="Times New Roman" panose="02020603050405020304" pitchFamily="18" charset="0"/>
              </a:rPr>
              <a:t>MEG presents weekly synoptic model evaluations to</a:t>
            </a:r>
          </a:p>
          <a:p>
            <a:pPr marL="192245" indent="-192245" algn="ctr">
              <a:buAutoNum type="arabicParenR"/>
            </a:pPr>
            <a:r>
              <a:rPr lang="en-US" sz="900" b="1" dirty="0">
                <a:latin typeface="Times New Roman" panose="02020603050405020304" pitchFamily="18" charset="0"/>
                <a:cs typeface="Times New Roman" panose="02020603050405020304" pitchFamily="18" charset="0"/>
              </a:rPr>
              <a:t>Improve NOAA forecast systems</a:t>
            </a:r>
          </a:p>
          <a:p>
            <a:pPr marL="192245" indent="-192245" algn="ctr">
              <a:buAutoNum type="arabicParenR"/>
            </a:pPr>
            <a:r>
              <a:rPr lang="en-US" sz="900" b="1" dirty="0">
                <a:latin typeface="Times New Roman" panose="02020603050405020304" pitchFamily="18" charset="0"/>
                <a:cs typeface="Times New Roman" panose="02020603050405020304" pitchFamily="18" charset="0"/>
              </a:rPr>
              <a:t>Improve communications between model developers and model users.</a:t>
            </a:r>
          </a:p>
        </p:txBody>
      </p:sp>
      <p:sp>
        <p:nvSpPr>
          <p:cNvPr id="13" name="Title 1"/>
          <p:cNvSpPr txBox="1">
            <a:spLocks/>
          </p:cNvSpPr>
          <p:nvPr/>
        </p:nvSpPr>
        <p:spPr>
          <a:xfrm>
            <a:off x="108857" y="3500437"/>
            <a:ext cx="3306536" cy="357188"/>
          </a:xfrm>
          <a:prstGeom prst="rect">
            <a:avLst/>
          </a:prstGeom>
        </p:spPr>
        <p:txBody>
          <a:bodyPr lIns="15380" tIns="7690" rIns="15380" bIns="7690"/>
          <a:lstStyle>
            <a:lvl1pPr algn="ctr" defTabSz="4598060" rtl="0" eaLnBrk="1" latinLnBrk="0" hangingPunct="1">
              <a:spcBef>
                <a:spcPct val="0"/>
              </a:spcBef>
              <a:buNone/>
              <a:defRPr sz="22100" kern="1200">
                <a:solidFill>
                  <a:schemeClr val="tx1"/>
                </a:solidFill>
                <a:latin typeface="+mj-lt"/>
                <a:ea typeface="+mj-ea"/>
                <a:cs typeface="+mj-cs"/>
              </a:defRPr>
            </a:lvl1pPr>
          </a:lstStyle>
          <a:p>
            <a:r>
              <a:rPr lang="en-US" dirty="0" smtClean="0"/>
              <a:t> </a:t>
            </a:r>
            <a:r>
              <a:rPr lang="en-US" sz="1200" dirty="0"/>
              <a:t>WV Flooding Review</a:t>
            </a:r>
          </a:p>
        </p:txBody>
      </p:sp>
      <p:pic>
        <p:nvPicPr>
          <p:cNvPr id="14" name="Picture 13" descr="Screen Shot 2016-11-29 at 11.39.40 PM.png"/>
          <p:cNvPicPr>
            <a:picLocks noChangeAspect="1"/>
          </p:cNvPicPr>
          <p:nvPr/>
        </p:nvPicPr>
        <p:blipFill rotWithShape="1">
          <a:blip r:embed="rId4" cstate="print">
            <a:extLst>
              <a:ext uri="{28A0092B-C50C-407E-A947-70E740481C1C}">
                <a14:useLocalDpi xmlns:a14="http://schemas.microsoft.com/office/drawing/2010/main" val="0"/>
              </a:ext>
            </a:extLst>
          </a:blip>
          <a:srcRect l="21753" t="20000" r="37753" b="22084"/>
          <a:stretch/>
        </p:blipFill>
        <p:spPr>
          <a:xfrm>
            <a:off x="176893" y="3954088"/>
            <a:ext cx="1489982" cy="1177506"/>
          </a:xfrm>
          <a:prstGeom prst="rect">
            <a:avLst/>
          </a:prstGeom>
        </p:spPr>
      </p:pic>
      <p:pic>
        <p:nvPicPr>
          <p:cNvPr id="15" name="Picture 14" descr="unnamed-3.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3954089"/>
            <a:ext cx="1374321" cy="121850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013" y="5380192"/>
            <a:ext cx="1527802" cy="1275402"/>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5000" y="5380114"/>
            <a:ext cx="1374321" cy="1263574"/>
          </a:xfrm>
          <a:prstGeom prst="rect">
            <a:avLst/>
          </a:prstGeom>
        </p:spPr>
      </p:pic>
      <p:sp>
        <p:nvSpPr>
          <p:cNvPr id="20" name="TextBox 19"/>
          <p:cNvSpPr txBox="1"/>
          <p:nvPr/>
        </p:nvSpPr>
        <p:spPr>
          <a:xfrm>
            <a:off x="1057400" y="5170262"/>
            <a:ext cx="1250112" cy="200196"/>
          </a:xfrm>
          <a:prstGeom prst="rect">
            <a:avLst/>
          </a:prstGeom>
          <a:noFill/>
        </p:spPr>
        <p:txBody>
          <a:bodyPr wrap="none" lIns="15380" tIns="7690" rIns="15380" bIns="7690" rtlCol="0">
            <a:spAutoFit/>
          </a:bodyPr>
          <a:lstStyle/>
          <a:p>
            <a:r>
              <a:rPr lang="en-US" sz="1200" dirty="0"/>
              <a:t>Hurricane Matthew</a:t>
            </a:r>
          </a:p>
        </p:txBody>
      </p:sp>
      <p:sp>
        <p:nvSpPr>
          <p:cNvPr id="21" name="Content Placeholder 2"/>
          <p:cNvSpPr txBox="1">
            <a:spLocks/>
          </p:cNvSpPr>
          <p:nvPr/>
        </p:nvSpPr>
        <p:spPr>
          <a:xfrm>
            <a:off x="3347357" y="1021032"/>
            <a:ext cx="2857500" cy="1288781"/>
          </a:xfrm>
          <a:prstGeom prst="rect">
            <a:avLst/>
          </a:prstGeom>
        </p:spPr>
        <p:txBody>
          <a:bodyPr lIns="15380" tIns="7690" rIns="15380" bIns="7690">
            <a:noAutofit/>
          </a:bodyPr>
          <a:lstStyle>
            <a:lvl1pPr marL="1724273" indent="-1724273" algn="l" defTabSz="4598060" rtl="0" eaLnBrk="1" latinLnBrk="0" hangingPunct="1">
              <a:spcBef>
                <a:spcPct val="20000"/>
              </a:spcBef>
              <a:buFont typeface="Arial" panose="020B0604020202020204" pitchFamily="34" charset="0"/>
              <a:buChar char="•"/>
              <a:defRPr sz="16100" kern="1200">
                <a:solidFill>
                  <a:schemeClr val="tx1"/>
                </a:solidFill>
                <a:latin typeface="+mn-lt"/>
                <a:ea typeface="+mn-ea"/>
                <a:cs typeface="+mn-cs"/>
              </a:defRPr>
            </a:lvl1pPr>
            <a:lvl2pPr marL="3735924" indent="-1436894" algn="l" defTabSz="4598060" rtl="0" eaLnBrk="1" latinLnBrk="0" hangingPunct="1">
              <a:spcBef>
                <a:spcPct val="20000"/>
              </a:spcBef>
              <a:buFont typeface="Arial" panose="020B0604020202020204" pitchFamily="34" charset="0"/>
              <a:buChar char="–"/>
              <a:defRPr sz="14100" kern="1200">
                <a:solidFill>
                  <a:schemeClr val="tx1"/>
                </a:solidFill>
                <a:latin typeface="+mn-lt"/>
                <a:ea typeface="+mn-ea"/>
                <a:cs typeface="+mn-cs"/>
              </a:defRPr>
            </a:lvl2pPr>
            <a:lvl3pPr marL="5747576" indent="-1149515" algn="l" defTabSz="4598060" rtl="0" eaLnBrk="1" latinLnBrk="0" hangingPunct="1">
              <a:spcBef>
                <a:spcPct val="20000"/>
              </a:spcBef>
              <a:buFont typeface="Arial" panose="020B0604020202020204" pitchFamily="34" charset="0"/>
              <a:buChar char="•"/>
              <a:defRPr sz="12100" kern="1200">
                <a:solidFill>
                  <a:schemeClr val="tx1"/>
                </a:solidFill>
                <a:latin typeface="+mn-lt"/>
                <a:ea typeface="+mn-ea"/>
                <a:cs typeface="+mn-cs"/>
              </a:defRPr>
            </a:lvl3pPr>
            <a:lvl4pPr marL="8046606"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4pPr>
            <a:lvl5pPr marL="10345636"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5pPr>
            <a:lvl6pPr marL="12644666"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6pPr>
            <a:lvl7pPr marL="14943696"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7pPr>
            <a:lvl8pPr marL="17242727"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8pPr>
            <a:lvl9pPr marL="19541757"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9pPr>
          </a:lstStyle>
          <a:p>
            <a:pPr marL="0" indent="0" algn="ctr">
              <a:buNone/>
            </a:pPr>
            <a:r>
              <a:rPr lang="en-US" sz="1100" b="1" i="1" dirty="0">
                <a:solidFill>
                  <a:srgbClr val="FF0000"/>
                </a:solidFill>
                <a:latin typeface="Times New Roman" panose="02020603050405020304" pitchFamily="18" charset="0"/>
                <a:cs typeface="Times New Roman" panose="02020603050405020304" pitchFamily="18" charset="0"/>
              </a:rPr>
              <a:t>MEG’s Role in New Implementation Process</a:t>
            </a:r>
          </a:p>
          <a:p>
            <a:pPr marL="0" indent="0">
              <a:buNone/>
            </a:pPr>
            <a:r>
              <a:rPr lang="en-US" sz="900" b="1" dirty="0" smtClean="0">
                <a:latin typeface="Times New Roman" panose="02020603050405020304" pitchFamily="18" charset="0"/>
                <a:cs typeface="Times New Roman" panose="02020603050405020304" pitchFamily="18" charset="0"/>
              </a:rPr>
              <a:t>Work </a:t>
            </a:r>
            <a:r>
              <a:rPr lang="en-US" sz="900" b="1" dirty="0">
                <a:latin typeface="Times New Roman" panose="02020603050405020304" pitchFamily="18" charset="0"/>
                <a:cs typeface="Times New Roman" panose="02020603050405020304" pitchFamily="18" charset="0"/>
              </a:rPr>
              <a:t>with forecasters to find model problems, </a:t>
            </a:r>
          </a:p>
          <a:p>
            <a:pPr marL="0" indent="0">
              <a:buNone/>
            </a:pPr>
            <a:r>
              <a:rPr lang="en-US" sz="900" b="1" dirty="0" smtClean="0">
                <a:latin typeface="Times New Roman" panose="02020603050405020304" pitchFamily="18" charset="0"/>
                <a:cs typeface="Times New Roman" panose="02020603050405020304" pitchFamily="18" charset="0"/>
              </a:rPr>
              <a:t>present </a:t>
            </a:r>
            <a:r>
              <a:rPr lang="en-US" sz="900" b="1" dirty="0">
                <a:latin typeface="Times New Roman" panose="02020603050405020304" pitchFamily="18" charset="0"/>
                <a:cs typeface="Times New Roman" panose="02020603050405020304" pitchFamily="18" charset="0"/>
              </a:rPr>
              <a:t>to developers</a:t>
            </a:r>
          </a:p>
          <a:p>
            <a:pPr marL="0" indent="0">
              <a:buNone/>
            </a:pPr>
            <a:r>
              <a:rPr lang="en-US" sz="900" b="1" dirty="0">
                <a:latin typeface="Times New Roman" panose="02020603050405020304" pitchFamily="18" charset="0"/>
                <a:cs typeface="Times New Roman" panose="02020603050405020304" pitchFamily="18" charset="0"/>
              </a:rPr>
              <a:t>Developers address problems, </a:t>
            </a:r>
          </a:p>
          <a:p>
            <a:pPr marL="0" indent="0">
              <a:buNone/>
            </a:pPr>
            <a:r>
              <a:rPr lang="en-US" sz="900" b="1" dirty="0" smtClean="0">
                <a:latin typeface="Times New Roman" panose="02020603050405020304" pitchFamily="18" charset="0"/>
                <a:cs typeface="Times New Roman" panose="02020603050405020304" pitchFamily="18" charset="0"/>
              </a:rPr>
              <a:t>MEG </a:t>
            </a:r>
            <a:r>
              <a:rPr lang="en-US" sz="900" b="1" dirty="0">
                <a:latin typeface="Times New Roman" panose="02020603050405020304" pitchFamily="18" charset="0"/>
                <a:cs typeface="Times New Roman" panose="02020603050405020304" pitchFamily="18" charset="0"/>
              </a:rPr>
              <a:t>examines tests of model fixes</a:t>
            </a:r>
          </a:p>
          <a:p>
            <a:pPr marL="0" indent="0">
              <a:buNone/>
            </a:pPr>
            <a:r>
              <a:rPr lang="en-US" sz="900" b="1" dirty="0">
                <a:latin typeface="Times New Roman" panose="02020603050405020304" pitchFamily="18" charset="0"/>
                <a:cs typeface="Times New Roman" panose="02020603050405020304" pitchFamily="18" charset="0"/>
              </a:rPr>
              <a:t>Initial briefings from developers on upgrades</a:t>
            </a:r>
          </a:p>
          <a:p>
            <a:pPr marL="0" indent="0">
              <a:buNone/>
            </a:pPr>
            <a:r>
              <a:rPr lang="en-US" sz="900" b="1" dirty="0">
                <a:latin typeface="Times New Roman" panose="02020603050405020304" pitchFamily="18" charset="0"/>
                <a:cs typeface="Times New Roman" panose="02020603050405020304" pitchFamily="18" charset="0"/>
              </a:rPr>
              <a:t>Alert field on what to look for before evaluation begins</a:t>
            </a:r>
          </a:p>
          <a:p>
            <a:pPr marL="0" indent="0">
              <a:buNone/>
            </a:pPr>
            <a:r>
              <a:rPr lang="en-US" sz="900" b="1" dirty="0">
                <a:latin typeface="Times New Roman" panose="02020603050405020304" pitchFamily="18" charset="0"/>
                <a:cs typeface="Times New Roman" panose="02020603050405020304" pitchFamily="18" charset="0"/>
              </a:rPr>
              <a:t>Longer scientific evaluation before, separate from </a:t>
            </a:r>
          </a:p>
          <a:p>
            <a:pPr marL="0" indent="0">
              <a:buNone/>
            </a:pPr>
            <a:r>
              <a:rPr lang="en-US" sz="900" b="1" dirty="0" smtClean="0">
                <a:latin typeface="Times New Roman" panose="02020603050405020304" pitchFamily="18" charset="0"/>
                <a:cs typeface="Times New Roman" panose="02020603050405020304" pitchFamily="18" charset="0"/>
              </a:rPr>
              <a:t>30 </a:t>
            </a:r>
            <a:r>
              <a:rPr lang="en-US" sz="900" b="1" dirty="0">
                <a:latin typeface="Times New Roman" panose="02020603050405020304" pitchFamily="18" charset="0"/>
                <a:cs typeface="Times New Roman" panose="02020603050405020304" pitchFamily="18" charset="0"/>
              </a:rPr>
              <a:t>day IT test</a:t>
            </a:r>
          </a:p>
          <a:p>
            <a:pPr marL="0" indent="0">
              <a:buNone/>
            </a:pPr>
            <a:r>
              <a:rPr lang="en-US" sz="900" b="1" dirty="0">
                <a:latin typeface="Times New Roman" panose="02020603050405020304" pitchFamily="18" charset="0"/>
                <a:cs typeface="Times New Roman" panose="02020603050405020304" pitchFamily="18" charset="0"/>
              </a:rPr>
              <a:t>Greater forecaster involvement</a:t>
            </a:r>
          </a:p>
          <a:p>
            <a:pPr marL="0" indent="0">
              <a:buNone/>
            </a:pPr>
            <a:r>
              <a:rPr lang="en-US" sz="900" b="1" dirty="0">
                <a:latin typeface="Times New Roman" panose="02020603050405020304" pitchFamily="18" charset="0"/>
                <a:cs typeface="Times New Roman" panose="02020603050405020304" pitchFamily="18" charset="0"/>
              </a:rPr>
              <a:t>Set up and maintain web pages for each implementation</a:t>
            </a:r>
          </a:p>
          <a:p>
            <a:pPr marL="0" indent="0">
              <a:buNone/>
            </a:pPr>
            <a:r>
              <a:rPr lang="en-US" sz="900" b="1" dirty="0">
                <a:latin typeface="Times New Roman" panose="02020603050405020304" pitchFamily="18" charset="0"/>
                <a:cs typeface="Times New Roman" panose="02020603050405020304" pitchFamily="18" charset="0"/>
              </a:rPr>
              <a:t>Review cases and stats </a:t>
            </a:r>
          </a:p>
          <a:p>
            <a:pPr marL="0" indent="0">
              <a:buNone/>
            </a:pPr>
            <a:r>
              <a:rPr lang="en-US" sz="900" b="1" dirty="0">
                <a:latin typeface="Times New Roman" panose="02020603050405020304" pitchFamily="18" charset="0"/>
                <a:cs typeface="Times New Roman" panose="02020603050405020304" pitchFamily="18" charset="0"/>
              </a:rPr>
              <a:t>Must find effective way to get parallel data to the field</a:t>
            </a:r>
          </a:p>
          <a:p>
            <a:pPr marL="0" indent="0">
              <a:buNone/>
            </a:pPr>
            <a:r>
              <a:rPr lang="en-US" sz="900" b="1" dirty="0">
                <a:latin typeface="Times New Roman" panose="02020603050405020304" pitchFamily="18" charset="0"/>
                <a:cs typeface="Times New Roman" panose="02020603050405020304" pitchFamily="18" charset="0"/>
              </a:rPr>
              <a:t>Bring in visitors to evaluate tests with developers</a:t>
            </a:r>
          </a:p>
          <a:p>
            <a:pPr marL="0" indent="0">
              <a:buNone/>
            </a:pPr>
            <a:r>
              <a:rPr lang="en-US" sz="900" b="1" dirty="0">
                <a:latin typeface="Times New Roman" panose="02020603050405020304" pitchFamily="18" charset="0"/>
                <a:cs typeface="Times New Roman" panose="02020603050405020304" pitchFamily="18" charset="0"/>
              </a:rPr>
              <a:t>New process improved GFS 2016 implementation</a:t>
            </a:r>
          </a:p>
        </p:txBody>
      </p:sp>
      <p:sp>
        <p:nvSpPr>
          <p:cNvPr id="22" name="Content Placeholder 2"/>
          <p:cNvSpPr txBox="1">
            <a:spLocks/>
          </p:cNvSpPr>
          <p:nvPr/>
        </p:nvSpPr>
        <p:spPr>
          <a:xfrm>
            <a:off x="3374572" y="3500040"/>
            <a:ext cx="2726871" cy="1441054"/>
          </a:xfrm>
          <a:prstGeom prst="rect">
            <a:avLst/>
          </a:prstGeom>
        </p:spPr>
        <p:txBody>
          <a:bodyPr lIns="15380" tIns="7690" rIns="15380" bIns="7690">
            <a:noAutofit/>
          </a:bodyPr>
          <a:lstStyle>
            <a:lvl1pPr marL="1724273" indent="-1724273" algn="l" defTabSz="4598060" rtl="0" eaLnBrk="1" latinLnBrk="0" hangingPunct="1">
              <a:spcBef>
                <a:spcPct val="20000"/>
              </a:spcBef>
              <a:buFont typeface="Arial" panose="020B0604020202020204" pitchFamily="34" charset="0"/>
              <a:buChar char="•"/>
              <a:defRPr sz="16100" kern="1200">
                <a:solidFill>
                  <a:schemeClr val="tx1"/>
                </a:solidFill>
                <a:latin typeface="+mn-lt"/>
                <a:ea typeface="+mn-ea"/>
                <a:cs typeface="+mn-cs"/>
              </a:defRPr>
            </a:lvl1pPr>
            <a:lvl2pPr marL="3735924" indent="-1436894" algn="l" defTabSz="4598060" rtl="0" eaLnBrk="1" latinLnBrk="0" hangingPunct="1">
              <a:spcBef>
                <a:spcPct val="20000"/>
              </a:spcBef>
              <a:buFont typeface="Arial" panose="020B0604020202020204" pitchFamily="34" charset="0"/>
              <a:buChar char="–"/>
              <a:defRPr sz="14100" kern="1200">
                <a:solidFill>
                  <a:schemeClr val="tx1"/>
                </a:solidFill>
                <a:latin typeface="+mn-lt"/>
                <a:ea typeface="+mn-ea"/>
                <a:cs typeface="+mn-cs"/>
              </a:defRPr>
            </a:lvl2pPr>
            <a:lvl3pPr marL="5747576" indent="-1149515" algn="l" defTabSz="4598060" rtl="0" eaLnBrk="1" latinLnBrk="0" hangingPunct="1">
              <a:spcBef>
                <a:spcPct val="20000"/>
              </a:spcBef>
              <a:buFont typeface="Arial" panose="020B0604020202020204" pitchFamily="34" charset="0"/>
              <a:buChar char="•"/>
              <a:defRPr sz="12100" kern="1200">
                <a:solidFill>
                  <a:schemeClr val="tx1"/>
                </a:solidFill>
                <a:latin typeface="+mn-lt"/>
                <a:ea typeface="+mn-ea"/>
                <a:cs typeface="+mn-cs"/>
              </a:defRPr>
            </a:lvl3pPr>
            <a:lvl4pPr marL="8046606"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4pPr>
            <a:lvl5pPr marL="10345636"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5pPr>
            <a:lvl6pPr marL="12644666"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6pPr>
            <a:lvl7pPr marL="14943696"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7pPr>
            <a:lvl8pPr marL="17242727"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8pPr>
            <a:lvl9pPr marL="19541757"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9pPr>
          </a:lstStyle>
          <a:p>
            <a:pPr marL="0" indent="0" algn="ctr">
              <a:buNone/>
            </a:pPr>
            <a:r>
              <a:rPr lang="en-US" sz="1100" b="1" i="1" dirty="0">
                <a:solidFill>
                  <a:srgbClr val="FF0000"/>
                </a:solidFill>
                <a:latin typeface="Times New Roman" panose="02020603050405020304" pitchFamily="18" charset="0"/>
                <a:cs typeface="Times New Roman" panose="02020603050405020304" pitchFamily="18" charset="0"/>
              </a:rPr>
              <a:t>Greater involvement with NWS regions,  forecast offices</a:t>
            </a:r>
          </a:p>
          <a:p>
            <a:pPr marL="0" indent="0" algn="ctr">
              <a:buNone/>
            </a:pPr>
            <a:endParaRPr lang="en-US" sz="300" b="1" i="1"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sz="900" b="1" dirty="0">
                <a:solidFill>
                  <a:srgbClr val="FF0000"/>
                </a:solidFill>
                <a:latin typeface="Times New Roman" panose="02020603050405020304" pitchFamily="18" charset="0"/>
                <a:cs typeface="Times New Roman" panose="02020603050405020304" pitchFamily="18" charset="0"/>
              </a:rPr>
              <a:t>MEG involved in Science Technology Integration teams with NWS SOOs</a:t>
            </a:r>
          </a:p>
          <a:p>
            <a:pPr marL="0" indent="0">
              <a:buNone/>
            </a:pPr>
            <a:r>
              <a:rPr lang="en-US" sz="900" b="1" dirty="0">
                <a:latin typeface="Times New Roman" panose="02020603050405020304" pitchFamily="18" charset="0"/>
                <a:cs typeface="Times New Roman" panose="02020603050405020304" pitchFamily="18" charset="0"/>
              </a:rPr>
              <a:t>Global:  Involved in GFSX evaluation effort, providing recommendations on global model development</a:t>
            </a:r>
          </a:p>
          <a:p>
            <a:pPr marL="0" indent="0">
              <a:buNone/>
            </a:pPr>
            <a:r>
              <a:rPr lang="en-US" sz="900" b="1" dirty="0">
                <a:latin typeface="Times New Roman" panose="02020603050405020304" pitchFamily="18" charset="0"/>
                <a:cs typeface="Times New Roman" panose="02020603050405020304" pitchFamily="18" charset="0"/>
              </a:rPr>
              <a:t>Hi-Res Ensemble:  Evaluating hi-res guidance to provide recommendations on construction of future convection-permitting ensemble</a:t>
            </a:r>
          </a:p>
          <a:p>
            <a:pPr marL="0" indent="0">
              <a:buNone/>
            </a:pPr>
            <a:r>
              <a:rPr lang="en-US" sz="900" b="1" dirty="0">
                <a:latin typeface="Times New Roman" panose="02020603050405020304" pitchFamily="18" charset="0"/>
                <a:cs typeface="Times New Roman" panose="02020603050405020304" pitchFamily="18" charset="0"/>
              </a:rPr>
              <a:t>Communication/Dissemination:  Working on better ways to get model data to forecast offices</a:t>
            </a:r>
          </a:p>
          <a:p>
            <a:pPr marL="0" indent="0">
              <a:buNone/>
            </a:pPr>
            <a:endParaRPr lang="en-US" sz="900" b="1" dirty="0">
              <a:latin typeface="Times New Roman" panose="02020603050405020304" pitchFamily="18" charset="0"/>
              <a:cs typeface="Times New Roman" panose="02020603050405020304" pitchFamily="18" charset="0"/>
            </a:endParaRPr>
          </a:p>
          <a:p>
            <a:pPr marL="0" indent="0" algn="ctr">
              <a:buNone/>
            </a:pPr>
            <a:r>
              <a:rPr lang="en-US" sz="900" b="1" dirty="0">
                <a:solidFill>
                  <a:srgbClr val="FF0000"/>
                </a:solidFill>
                <a:latin typeface="Times New Roman" panose="02020603050405020304" pitchFamily="18" charset="0"/>
                <a:cs typeface="Times New Roman" panose="02020603050405020304" pitchFamily="18" charset="0"/>
              </a:rPr>
              <a:t>MEG Visiting scientist program</a:t>
            </a:r>
          </a:p>
          <a:p>
            <a:pPr marL="0" indent="0">
              <a:buNone/>
            </a:pPr>
            <a:r>
              <a:rPr lang="en-US" sz="900" b="1" dirty="0">
                <a:solidFill>
                  <a:srgbClr val="660066"/>
                </a:solidFill>
                <a:latin typeface="Times New Roman" panose="02020603050405020304" pitchFamily="18" charset="0"/>
                <a:cs typeface="Times New Roman" panose="02020603050405020304" pitchFamily="18" charset="0"/>
              </a:rPr>
              <a:t>MEG personnel visited 5 WFOs last fall</a:t>
            </a:r>
          </a:p>
          <a:p>
            <a:pPr marL="0" indent="0">
              <a:buNone/>
            </a:pPr>
            <a:r>
              <a:rPr lang="en-US" sz="900" b="1" dirty="0">
                <a:solidFill>
                  <a:srgbClr val="660066"/>
                </a:solidFill>
                <a:latin typeface="Times New Roman" panose="02020603050405020304" pitchFamily="18" charset="0"/>
                <a:cs typeface="Times New Roman" panose="02020603050405020304" pitchFamily="18" charset="0"/>
              </a:rPr>
              <a:t>Plans for WFO forecasters to visit EMC</a:t>
            </a:r>
          </a:p>
          <a:p>
            <a:pPr marL="0" indent="0">
              <a:buNone/>
            </a:pPr>
            <a:r>
              <a:rPr lang="en-US" sz="1000" b="1" dirty="0">
                <a:latin typeface="Times New Roman" panose="02020603050405020304" pitchFamily="18" charset="0"/>
                <a:cs typeface="Times New Roman" panose="02020603050405020304" pitchFamily="18" charset="0"/>
              </a:rPr>
              <a:t>Questions</a:t>
            </a:r>
            <a:r>
              <a:rPr lang="en-US" sz="1000" b="1" dirty="0">
                <a:solidFill>
                  <a:srgbClr val="FF0000"/>
                </a:solidFill>
                <a:latin typeface="Times New Roman" panose="02020603050405020304" pitchFamily="18" charset="0"/>
                <a:cs typeface="Times New Roman" panose="02020603050405020304" pitchFamily="18" charset="0"/>
              </a:rPr>
              <a:t> </a:t>
            </a:r>
          </a:p>
          <a:p>
            <a:pPr marL="0" indent="0">
              <a:buNone/>
            </a:pPr>
            <a:r>
              <a:rPr lang="en-US" sz="1000" b="1" dirty="0">
                <a:solidFill>
                  <a:srgbClr val="FF0000"/>
                </a:solidFill>
                <a:latin typeface="Times New Roman" panose="02020603050405020304" pitchFamily="18" charset="0"/>
                <a:cs typeface="Times New Roman" panose="02020603050405020304" pitchFamily="18" charset="0"/>
                <a:hlinkClick r:id="rId8"/>
              </a:rPr>
              <a:t>geoffrey.manikin@noaa.gov</a:t>
            </a:r>
            <a:r>
              <a:rPr lang="en-US" sz="1000" b="1" dirty="0">
                <a:solidFill>
                  <a:srgbClr val="FF0000"/>
                </a:solidFill>
                <a:latin typeface="Times New Roman" panose="02020603050405020304" pitchFamily="18" charset="0"/>
                <a:cs typeface="Times New Roman" panose="02020603050405020304" pitchFamily="18" charset="0"/>
              </a:rPr>
              <a:t> </a:t>
            </a:r>
            <a:r>
              <a:rPr lang="en-US" sz="1000" b="1" dirty="0">
                <a:solidFill>
                  <a:schemeClr val="accent2"/>
                </a:solidFill>
                <a:latin typeface="Times New Roman" panose="02020603050405020304" pitchFamily="18" charset="0"/>
                <a:cs typeface="Times New Roman" panose="02020603050405020304" pitchFamily="18" charset="0"/>
                <a:hlinkClick r:id="rId9"/>
              </a:rPr>
              <a:t>glenn.white@noaa.gov</a:t>
            </a:r>
            <a:r>
              <a:rPr lang="en-US" sz="1000" b="1" dirty="0">
                <a:solidFill>
                  <a:schemeClr val="accent2"/>
                </a:solidFill>
                <a:latin typeface="Times New Roman" panose="02020603050405020304" pitchFamily="18" charset="0"/>
                <a:cs typeface="Times New Roman" panose="02020603050405020304" pitchFamily="18" charset="0"/>
              </a:rPr>
              <a:t> </a:t>
            </a:r>
            <a:r>
              <a:rPr lang="en-US" sz="1000" b="1" dirty="0">
                <a:solidFill>
                  <a:srgbClr val="C0504D"/>
                </a:solidFill>
                <a:latin typeface="Times New Roman" panose="02020603050405020304" pitchFamily="18" charset="0"/>
                <a:cs typeface="Times New Roman" panose="02020603050405020304" pitchFamily="18" charset="0"/>
                <a:hlinkClick r:id="rId10"/>
              </a:rPr>
              <a:t>tracey.dorian@noaa.gov</a:t>
            </a:r>
            <a:endParaRPr lang="en-US" sz="1000" b="1" dirty="0">
              <a:solidFill>
                <a:srgbClr val="C0504D"/>
              </a:solidFill>
              <a:latin typeface="Times New Roman" panose="02020603050405020304" pitchFamily="18" charset="0"/>
              <a:cs typeface="Times New Roman" panose="02020603050405020304" pitchFamily="18" charset="0"/>
            </a:endParaRPr>
          </a:p>
          <a:p>
            <a:pPr marL="0" indent="0">
              <a:buNone/>
            </a:pPr>
            <a:r>
              <a:rPr lang="en-US" sz="1000" b="1" dirty="0">
                <a:solidFill>
                  <a:srgbClr val="FF0000"/>
                </a:solidFill>
                <a:latin typeface="Times New Roman" panose="02020603050405020304" pitchFamily="18" charset="0"/>
                <a:cs typeface="Times New Roman" panose="02020603050405020304" pitchFamily="18" charset="0"/>
                <a:hlinkClick r:id="rId11"/>
              </a:rPr>
              <a:t>corey.guastini@noaa.gov</a:t>
            </a:r>
            <a:endParaRPr lang="en-US" sz="1200" b="1" dirty="0">
              <a:solidFill>
                <a:srgbClr val="660066"/>
              </a:solidFill>
              <a:latin typeface="Times New Roman" panose="02020603050405020304" pitchFamily="18" charset="0"/>
              <a:cs typeface="Times New Roman" panose="02020603050405020304" pitchFamily="18" charset="0"/>
            </a:endParaRPr>
          </a:p>
        </p:txBody>
      </p:sp>
      <p:sp>
        <p:nvSpPr>
          <p:cNvPr id="23" name="Content Placeholder 2"/>
          <p:cNvSpPr txBox="1">
            <a:spLocks/>
          </p:cNvSpPr>
          <p:nvPr/>
        </p:nvSpPr>
        <p:spPr>
          <a:xfrm>
            <a:off x="5919107" y="5476120"/>
            <a:ext cx="2974398" cy="1417599"/>
          </a:xfrm>
          <a:prstGeom prst="rect">
            <a:avLst/>
          </a:prstGeom>
        </p:spPr>
        <p:txBody>
          <a:bodyPr lIns="15380" tIns="7690" rIns="15380" bIns="7690">
            <a:noAutofit/>
          </a:bodyPr>
          <a:lstStyle>
            <a:lvl1pPr marL="1724273" indent="-1724273" algn="l" defTabSz="4598060" rtl="0" eaLnBrk="1" latinLnBrk="0" hangingPunct="1">
              <a:spcBef>
                <a:spcPct val="20000"/>
              </a:spcBef>
              <a:buFont typeface="Arial" panose="020B0604020202020204" pitchFamily="34" charset="0"/>
              <a:buChar char="•"/>
              <a:defRPr sz="16100" kern="1200">
                <a:solidFill>
                  <a:schemeClr val="tx1"/>
                </a:solidFill>
                <a:latin typeface="+mn-lt"/>
                <a:ea typeface="+mn-ea"/>
                <a:cs typeface="+mn-cs"/>
              </a:defRPr>
            </a:lvl1pPr>
            <a:lvl2pPr marL="3735924" indent="-1436894" algn="l" defTabSz="4598060" rtl="0" eaLnBrk="1" latinLnBrk="0" hangingPunct="1">
              <a:spcBef>
                <a:spcPct val="20000"/>
              </a:spcBef>
              <a:buFont typeface="Arial" panose="020B0604020202020204" pitchFamily="34" charset="0"/>
              <a:buChar char="–"/>
              <a:defRPr sz="14100" kern="1200">
                <a:solidFill>
                  <a:schemeClr val="tx1"/>
                </a:solidFill>
                <a:latin typeface="+mn-lt"/>
                <a:ea typeface="+mn-ea"/>
                <a:cs typeface="+mn-cs"/>
              </a:defRPr>
            </a:lvl2pPr>
            <a:lvl3pPr marL="5747576" indent="-1149515" algn="l" defTabSz="4598060" rtl="0" eaLnBrk="1" latinLnBrk="0" hangingPunct="1">
              <a:spcBef>
                <a:spcPct val="20000"/>
              </a:spcBef>
              <a:buFont typeface="Arial" panose="020B0604020202020204" pitchFamily="34" charset="0"/>
              <a:buChar char="•"/>
              <a:defRPr sz="12100" kern="1200">
                <a:solidFill>
                  <a:schemeClr val="tx1"/>
                </a:solidFill>
                <a:latin typeface="+mn-lt"/>
                <a:ea typeface="+mn-ea"/>
                <a:cs typeface="+mn-cs"/>
              </a:defRPr>
            </a:lvl3pPr>
            <a:lvl4pPr marL="8046606"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4pPr>
            <a:lvl5pPr marL="10345636"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5pPr>
            <a:lvl6pPr marL="12644666"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6pPr>
            <a:lvl7pPr marL="14943696"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7pPr>
            <a:lvl8pPr marL="17242727"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8pPr>
            <a:lvl9pPr marL="19541757" indent="-1149515" algn="l" defTabSz="4598060" rtl="0" eaLnBrk="1" latinLnBrk="0" hangingPunct="1">
              <a:spcBef>
                <a:spcPct val="20000"/>
              </a:spcBef>
              <a:buFont typeface="Arial" panose="020B0604020202020204" pitchFamily="34" charset="0"/>
              <a:buChar char="•"/>
              <a:defRPr sz="10100" kern="1200">
                <a:solidFill>
                  <a:schemeClr val="tx1"/>
                </a:solidFill>
                <a:latin typeface="+mn-lt"/>
                <a:ea typeface="+mn-ea"/>
                <a:cs typeface="+mn-cs"/>
              </a:defRPr>
            </a:lvl9pPr>
          </a:lstStyle>
          <a:p>
            <a:pPr marL="0" indent="0" algn="ctr">
              <a:buNone/>
            </a:pPr>
            <a:r>
              <a:rPr lang="en-US" sz="1100" b="1" dirty="0">
                <a:solidFill>
                  <a:srgbClr val="FF0000"/>
                </a:solidFill>
                <a:latin typeface="Times New Roman" panose="02020603050405020304" pitchFamily="18" charset="0"/>
                <a:cs typeface="Times New Roman" panose="02020603050405020304" pitchFamily="18" charset="0"/>
              </a:rPr>
              <a:t>The MEG meets each Thursday 11:30 AM EST NCWCP</a:t>
            </a:r>
          </a:p>
          <a:p>
            <a:pPr marL="0" indent="0" algn="ctr">
              <a:buNone/>
            </a:pPr>
            <a:r>
              <a:rPr lang="en-US" sz="1100" b="1" dirty="0">
                <a:solidFill>
                  <a:srgbClr val="FF0000"/>
                </a:solidFill>
                <a:latin typeface="Times New Roman" panose="02020603050405020304" pitchFamily="18" charset="0"/>
                <a:cs typeface="Times New Roman" panose="02020603050405020304" pitchFamily="18" charset="0"/>
              </a:rPr>
              <a:t>ALL ARE WELCOME TO ATTEND </a:t>
            </a:r>
          </a:p>
          <a:p>
            <a:pPr marL="0" indent="0" algn="ctr">
              <a:buNone/>
            </a:pPr>
            <a:r>
              <a:rPr lang="en-US" sz="1100" b="1" dirty="0">
                <a:latin typeface="Times New Roman" panose="02020603050405020304" pitchFamily="18" charset="0"/>
                <a:cs typeface="Times New Roman" panose="02020603050405020304" pitchFamily="18" charset="0"/>
              </a:rPr>
              <a:t>Webinar access available, presentations recorded</a:t>
            </a:r>
          </a:p>
          <a:p>
            <a:pPr marL="0" indent="0" algn="ctr">
              <a:buNone/>
            </a:pPr>
            <a:r>
              <a:rPr lang="en-US" sz="1100" b="1" dirty="0">
                <a:latin typeface="Times New Roman" panose="02020603050405020304" pitchFamily="18" charset="0"/>
                <a:cs typeface="Times New Roman" panose="02020603050405020304" pitchFamily="18" charset="0"/>
              </a:rPr>
              <a:t>Contact </a:t>
            </a:r>
            <a:r>
              <a:rPr lang="en-US" sz="1100" b="1" dirty="0">
                <a:latin typeface="Times New Roman" panose="02020603050405020304" pitchFamily="18" charset="0"/>
                <a:cs typeface="Times New Roman" panose="02020603050405020304" pitchFamily="18" charset="0"/>
                <a:hlinkClick r:id="rId12"/>
              </a:rPr>
              <a:t>mary.hart@noaa.gov</a:t>
            </a:r>
            <a:r>
              <a:rPr lang="en-US" sz="1100" b="1" dirty="0">
                <a:latin typeface="Times New Roman" panose="02020603050405020304" pitchFamily="18" charset="0"/>
                <a:cs typeface="Times New Roman" panose="02020603050405020304" pitchFamily="18" charset="0"/>
              </a:rPr>
              <a:t> for MEG announcements/agendas</a:t>
            </a:r>
          </a:p>
          <a:p>
            <a:pPr marL="0" indent="0" algn="ctr">
              <a:buNone/>
            </a:pPr>
            <a:endParaRPr lang="en-US" sz="1100" b="1" dirty="0">
              <a:solidFill>
                <a:srgbClr val="C0504D"/>
              </a:solidFill>
              <a:latin typeface="Times New Roman" panose="02020603050405020304" pitchFamily="18" charset="0"/>
              <a:cs typeface="Times New Roman" panose="02020603050405020304" pitchFamily="18" charset="0"/>
            </a:endParaRPr>
          </a:p>
          <a:p>
            <a:pPr marL="0" indent="0" algn="ctr">
              <a:buNone/>
            </a:pPr>
            <a:endParaRPr lang="en-US" sz="1100" b="1" dirty="0">
              <a:solidFill>
                <a:srgbClr val="C0504D"/>
              </a:solidFill>
              <a:latin typeface="Times New Roman" panose="02020603050405020304" pitchFamily="18" charset="0"/>
              <a:cs typeface="Times New Roman" panose="02020603050405020304" pitchFamily="18" charset="0"/>
            </a:endParaRPr>
          </a:p>
        </p:txBody>
      </p:sp>
      <p:pic>
        <p:nvPicPr>
          <p:cNvPr id="27"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45678" y="3131344"/>
            <a:ext cx="1339273" cy="962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92786" y="3114590"/>
            <a:ext cx="1339273" cy="993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59286" y="4107656"/>
            <a:ext cx="1333500" cy="108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7670" r="17019"/>
          <a:stretch/>
        </p:blipFill>
        <p:spPr bwMode="auto">
          <a:xfrm>
            <a:off x="7620000" y="4165577"/>
            <a:ext cx="1329171" cy="1025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7633607" y="4129042"/>
            <a:ext cx="1319893" cy="369289"/>
          </a:xfrm>
          <a:prstGeom prst="rect">
            <a:avLst/>
          </a:prstGeom>
          <a:solidFill>
            <a:schemeClr val="bg1"/>
          </a:solidFill>
        </p:spPr>
        <p:txBody>
          <a:bodyPr wrap="square" lIns="91398" tIns="45699" rIns="91398" bIns="45699" rtlCol="0">
            <a:spAutoFit/>
          </a:bodyPr>
          <a:lstStyle/>
          <a:p>
            <a:pPr algn="ctr"/>
            <a:r>
              <a:rPr lang="en-US" sz="900" b="1" dirty="0">
                <a:solidFill>
                  <a:srgbClr val="009900"/>
                </a:solidFill>
              </a:rPr>
              <a:t>rain</a:t>
            </a:r>
            <a:r>
              <a:rPr lang="en-US" sz="900" b="1" dirty="0"/>
              <a:t> </a:t>
            </a:r>
            <a:r>
              <a:rPr lang="en-US" sz="900" b="1" dirty="0">
                <a:solidFill>
                  <a:srgbClr val="0066FF"/>
                </a:solidFill>
              </a:rPr>
              <a:t>snow</a:t>
            </a:r>
            <a:r>
              <a:rPr lang="en-US" sz="900" b="1" dirty="0"/>
              <a:t> </a:t>
            </a:r>
            <a:r>
              <a:rPr lang="en-US" sz="900" b="1" dirty="0">
                <a:solidFill>
                  <a:srgbClr val="7030A0"/>
                </a:solidFill>
              </a:rPr>
              <a:t>sleet</a:t>
            </a:r>
            <a:r>
              <a:rPr lang="en-US" sz="900" b="1" dirty="0"/>
              <a:t> </a:t>
            </a:r>
            <a:r>
              <a:rPr lang="en-US" sz="900" b="1" dirty="0">
                <a:solidFill>
                  <a:srgbClr val="D60093"/>
                </a:solidFill>
              </a:rPr>
              <a:t>freezing rain</a:t>
            </a:r>
          </a:p>
        </p:txBody>
      </p:sp>
      <p:sp>
        <p:nvSpPr>
          <p:cNvPr id="2" name="TextBox 1"/>
          <p:cNvSpPr txBox="1"/>
          <p:nvPr/>
        </p:nvSpPr>
        <p:spPr>
          <a:xfrm>
            <a:off x="6037940" y="5194062"/>
            <a:ext cx="2882179" cy="299432"/>
          </a:xfrm>
          <a:prstGeom prst="rect">
            <a:avLst/>
          </a:prstGeom>
          <a:noFill/>
        </p:spPr>
        <p:txBody>
          <a:bodyPr wrap="none" lIns="22215" tIns="11108" rIns="22215" bIns="11108" rtlCol="0">
            <a:spAutoFit/>
          </a:bodyPr>
          <a:lstStyle/>
          <a:p>
            <a:pPr algn="ctr"/>
            <a:r>
              <a:rPr lang="en-US" sz="900" dirty="0"/>
              <a:t>Winter storm Jan. 7, 8, 2017 Individual pies show how many </a:t>
            </a:r>
          </a:p>
          <a:p>
            <a:pPr algn="ctr"/>
            <a:r>
              <a:rPr lang="en-US" sz="900" dirty="0"/>
              <a:t>GEFS ensemble members forecast that category </a:t>
            </a:r>
          </a:p>
        </p:txBody>
      </p:sp>
      <p:pic>
        <p:nvPicPr>
          <p:cNvPr id="32" name="Picture 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3330" r="48678" b="37587"/>
          <a:stretch/>
        </p:blipFill>
        <p:spPr bwMode="auto">
          <a:xfrm>
            <a:off x="176893" y="1611780"/>
            <a:ext cx="1544922" cy="1126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11852" r="48208" b="35802"/>
          <a:stretch/>
        </p:blipFill>
        <p:spPr bwMode="auto">
          <a:xfrm>
            <a:off x="1835865" y="1599873"/>
            <a:ext cx="1443457" cy="1126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12667" r="48445" b="35915"/>
          <a:stretch/>
        </p:blipFill>
        <p:spPr bwMode="auto">
          <a:xfrm>
            <a:off x="194013" y="2757814"/>
            <a:ext cx="1527802" cy="100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41715" y="2802654"/>
            <a:ext cx="1631589" cy="884207"/>
          </a:xfrm>
          <a:prstGeom prst="rect">
            <a:avLst/>
          </a:prstGeom>
          <a:noFill/>
        </p:spPr>
        <p:txBody>
          <a:bodyPr wrap="square" lIns="22215" tIns="11108" rIns="22215" bIns="11108" rtlCol="0">
            <a:spAutoFit/>
          </a:bodyPr>
          <a:lstStyle/>
          <a:p>
            <a:r>
              <a:rPr lang="en-US" sz="800" dirty="0"/>
              <a:t>GEFS plume plots for Los Angeles (top) and Emigrant Gap, Blue Canyon Nyack Airport, CA  (right)</a:t>
            </a:r>
          </a:p>
          <a:p>
            <a:r>
              <a:rPr lang="en-US" sz="800" dirty="0"/>
              <a:t>Grey GEFS ensemble members</a:t>
            </a:r>
          </a:p>
          <a:p>
            <a:r>
              <a:rPr lang="en-US" sz="800" dirty="0"/>
              <a:t>Black  GEFS ensemble mean </a:t>
            </a:r>
          </a:p>
          <a:p>
            <a:r>
              <a:rPr lang="en-US" sz="800" dirty="0"/>
              <a:t>Blue GFS</a:t>
            </a:r>
          </a:p>
          <a:p>
            <a:r>
              <a:rPr lang="en-US" sz="800" dirty="0"/>
              <a:t>Purple dots observed</a:t>
            </a:r>
            <a:endParaRPr lang="en-US" sz="900" dirty="0"/>
          </a:p>
        </p:txBody>
      </p:sp>
      <p:pic>
        <p:nvPicPr>
          <p:cNvPr id="1027" name="Picture 3"/>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3407" b="12805"/>
          <a:stretch/>
        </p:blipFill>
        <p:spPr bwMode="auto">
          <a:xfrm>
            <a:off x="6290028" y="928687"/>
            <a:ext cx="2622651" cy="195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01241" y="1416844"/>
            <a:ext cx="2488913" cy="292529"/>
          </a:xfrm>
          <a:prstGeom prst="rect">
            <a:avLst/>
          </a:prstGeom>
          <a:noFill/>
        </p:spPr>
        <p:txBody>
          <a:bodyPr wrap="none" lIns="15380" tIns="7690" rIns="15380" bIns="7690" rtlCol="0">
            <a:spAutoFit/>
          </a:bodyPr>
          <a:lstStyle/>
          <a:p>
            <a:r>
              <a:rPr lang="en-US" dirty="0" smtClean="0"/>
              <a:t>Recent West Coast Storms</a:t>
            </a:r>
            <a:endParaRPr lang="en-US" dirty="0"/>
          </a:p>
        </p:txBody>
      </p:sp>
      <p:sp>
        <p:nvSpPr>
          <p:cNvPr id="10" name="TextBox 9"/>
          <p:cNvSpPr txBox="1"/>
          <p:nvPr/>
        </p:nvSpPr>
        <p:spPr>
          <a:xfrm>
            <a:off x="6408964" y="2881043"/>
            <a:ext cx="1728641" cy="292529"/>
          </a:xfrm>
          <a:prstGeom prst="rect">
            <a:avLst/>
          </a:prstGeom>
          <a:noFill/>
        </p:spPr>
        <p:txBody>
          <a:bodyPr wrap="none" lIns="15380" tIns="7690" rIns="15380" bIns="7690" rtlCol="0">
            <a:spAutoFit/>
          </a:bodyPr>
          <a:lstStyle/>
          <a:p>
            <a:r>
              <a:rPr lang="en-US" sz="900" dirty="0"/>
              <a:t>Mode verification given by numbers</a:t>
            </a:r>
          </a:p>
          <a:p>
            <a:r>
              <a:rPr lang="en-US" sz="900" dirty="0"/>
              <a:t>Check mark human judgment</a:t>
            </a:r>
          </a:p>
        </p:txBody>
      </p:sp>
    </p:spTree>
    <p:extLst>
      <p:ext uri="{BB962C8B-B14F-4D97-AF65-F5344CB8AC3E}">
        <p14:creationId xmlns:p14="http://schemas.microsoft.com/office/powerpoint/2010/main" val="9312493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6" t="6740" r="1767" b="4005"/>
          <a:stretch/>
        </p:blipFill>
        <p:spPr bwMode="auto">
          <a:xfrm>
            <a:off x="-11397" y="609600"/>
            <a:ext cx="9162259"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43596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4293"/>
            <a:ext cx="9067800" cy="7478970"/>
          </a:xfrm>
          <a:prstGeom prst="rect">
            <a:avLst/>
          </a:prstGeom>
        </p:spPr>
        <p:txBody>
          <a:bodyPr wrap="square">
            <a:spAutoFit/>
          </a:bodyPr>
          <a:lstStyle/>
          <a:p>
            <a:r>
              <a:rPr lang="en-US" sz="2400" dirty="0">
                <a:solidFill>
                  <a:srgbClr val="0000FF"/>
                </a:solidFill>
              </a:rPr>
              <a:t>01/14/2015 12Z: </a:t>
            </a:r>
            <a:r>
              <a:rPr lang="en-US" sz="2400" b="1" dirty="0">
                <a:solidFill>
                  <a:srgbClr val="0000FF"/>
                </a:solidFill>
              </a:rPr>
              <a:t>T1534 Semi-</a:t>
            </a:r>
            <a:r>
              <a:rPr lang="en-US" sz="2400" b="1" dirty="0" err="1">
                <a:solidFill>
                  <a:srgbClr val="0000FF"/>
                </a:solidFill>
              </a:rPr>
              <a:t>Lagrangian</a:t>
            </a:r>
            <a:r>
              <a:rPr lang="en-US" sz="2400" b="1" dirty="0">
                <a:solidFill>
                  <a:srgbClr val="0000FF"/>
                </a:solidFill>
              </a:rPr>
              <a:t> GFS </a:t>
            </a:r>
            <a:r>
              <a:rPr lang="en-US" sz="2400" b="1" dirty="0" smtClean="0">
                <a:solidFill>
                  <a:srgbClr val="0000FF"/>
                </a:solidFill>
              </a:rPr>
              <a:t>Model </a:t>
            </a:r>
            <a:r>
              <a:rPr lang="en-US" sz="2400" b="1" dirty="0">
                <a:solidFill>
                  <a:srgbClr val="0000FF"/>
                </a:solidFill>
              </a:rPr>
              <a:t>Changes </a:t>
            </a:r>
            <a:r>
              <a:rPr lang="en-US" sz="2400" dirty="0">
                <a:solidFill>
                  <a:srgbClr val="0000FF"/>
                </a:solidFill>
              </a:rPr>
              <a:t/>
            </a:r>
            <a:br>
              <a:rPr lang="en-US" sz="2400" dirty="0">
                <a:solidFill>
                  <a:srgbClr val="0000FF"/>
                </a:solidFill>
              </a:rPr>
            </a:br>
            <a:r>
              <a:rPr lang="en-US" sz="2400" dirty="0">
                <a:solidFill>
                  <a:srgbClr val="0000FF"/>
                </a:solidFill>
              </a:rPr>
              <a:t>* </a:t>
            </a:r>
            <a:r>
              <a:rPr lang="en-US" sz="2400" b="1" dirty="0">
                <a:solidFill>
                  <a:srgbClr val="0000FF"/>
                </a:solidFill>
              </a:rPr>
              <a:t>Upgrade from current operational T574 Eulerian (~23km) to T1534 Semi-</a:t>
            </a:r>
            <a:r>
              <a:rPr lang="en-US" sz="2400" b="1" dirty="0" err="1">
                <a:solidFill>
                  <a:srgbClr val="0000FF"/>
                </a:solidFill>
              </a:rPr>
              <a:t>Lagrangian</a:t>
            </a:r>
            <a:r>
              <a:rPr lang="en-US" sz="2400" b="1" dirty="0">
                <a:solidFill>
                  <a:srgbClr val="0000FF"/>
                </a:solidFill>
              </a:rPr>
              <a:t> (~13km) </a:t>
            </a:r>
            <a:br>
              <a:rPr lang="en-US" sz="2400" b="1" dirty="0">
                <a:solidFill>
                  <a:srgbClr val="0000FF"/>
                </a:solidFill>
              </a:rPr>
            </a:br>
            <a:r>
              <a:rPr lang="en-US" sz="2400" dirty="0">
                <a:solidFill>
                  <a:srgbClr val="0000FF"/>
                </a:solidFill>
              </a:rPr>
              <a:t>* Use high resolution daily RGT SST instead of weekly OI SST, and use daily sea ice analysis </a:t>
            </a:r>
            <a:br>
              <a:rPr lang="en-US" sz="2400" dirty="0">
                <a:solidFill>
                  <a:srgbClr val="0000FF"/>
                </a:solidFill>
              </a:rPr>
            </a:br>
            <a:r>
              <a:rPr lang="en-US" sz="2400" dirty="0">
                <a:solidFill>
                  <a:srgbClr val="0000FF"/>
                </a:solidFill>
              </a:rPr>
              <a:t>* Extend high resolution forecast from 8 days to 10 days. </a:t>
            </a:r>
            <a:br>
              <a:rPr lang="en-US" sz="2400" dirty="0">
                <a:solidFill>
                  <a:srgbClr val="0000FF"/>
                </a:solidFill>
              </a:rPr>
            </a:br>
            <a:r>
              <a:rPr lang="en-US" sz="2400" dirty="0" smtClean="0">
                <a:solidFill>
                  <a:srgbClr val="0000FF"/>
                </a:solidFill>
              </a:rPr>
              <a:t>* </a:t>
            </a:r>
            <a:r>
              <a:rPr lang="en-US" sz="2400" dirty="0">
                <a:solidFill>
                  <a:srgbClr val="0000FF"/>
                </a:solidFill>
              </a:rPr>
              <a:t>Reduced drag coefficient at high wind speeds </a:t>
            </a:r>
            <a:br>
              <a:rPr lang="en-US" sz="2400" dirty="0">
                <a:solidFill>
                  <a:srgbClr val="0000FF"/>
                </a:solidFill>
              </a:rPr>
            </a:br>
            <a:r>
              <a:rPr lang="en-US" sz="2400" dirty="0">
                <a:solidFill>
                  <a:srgbClr val="0000FF"/>
                </a:solidFill>
              </a:rPr>
              <a:t>* Hybrid EDMF PBL scheme and TKE dissipative heating </a:t>
            </a:r>
            <a:br>
              <a:rPr lang="en-US" sz="2400" dirty="0">
                <a:solidFill>
                  <a:srgbClr val="0000FF"/>
                </a:solidFill>
              </a:rPr>
            </a:br>
            <a:r>
              <a:rPr lang="en-US" sz="2400" dirty="0" smtClean="0">
                <a:solidFill>
                  <a:srgbClr val="0000FF"/>
                </a:solidFill>
              </a:rPr>
              <a:t>* </a:t>
            </a:r>
            <a:r>
              <a:rPr lang="en-US" sz="2400" dirty="0">
                <a:solidFill>
                  <a:srgbClr val="0000FF"/>
                </a:solidFill>
              </a:rPr>
              <a:t>Retuned orographic gravity-wave forcing and mountain block </a:t>
            </a:r>
            <a:r>
              <a:rPr lang="en-US" sz="2400" dirty="0" err="1">
                <a:solidFill>
                  <a:srgbClr val="0000FF"/>
                </a:solidFill>
              </a:rPr>
              <a:t>etc</a:t>
            </a:r>
            <a:r>
              <a:rPr lang="en-US" sz="2400" dirty="0">
                <a:solidFill>
                  <a:srgbClr val="0000FF"/>
                </a:solidFill>
              </a:rPr>
              <a:t> </a:t>
            </a:r>
            <a:endParaRPr lang="en-US" sz="2400" dirty="0" smtClean="0">
              <a:solidFill>
                <a:srgbClr val="0000FF"/>
              </a:solidFill>
            </a:endParaRPr>
          </a:p>
          <a:p>
            <a:r>
              <a:rPr lang="en-US" sz="2400" dirty="0" smtClean="0">
                <a:solidFill>
                  <a:srgbClr val="0000FF"/>
                </a:solidFill>
              </a:rPr>
              <a:t>* </a:t>
            </a:r>
            <a:r>
              <a:rPr lang="en-US" sz="2400" dirty="0">
                <a:solidFill>
                  <a:srgbClr val="0000FF"/>
                </a:solidFill>
              </a:rPr>
              <a:t>Divergence damping in the stratosphere to reduce noise </a:t>
            </a:r>
            <a:br>
              <a:rPr lang="en-US" sz="2400" dirty="0">
                <a:solidFill>
                  <a:srgbClr val="0000FF"/>
                </a:solidFill>
              </a:rPr>
            </a:br>
            <a:r>
              <a:rPr lang="en-US" sz="2400" dirty="0" smtClean="0">
                <a:solidFill>
                  <a:srgbClr val="0000FF"/>
                </a:solidFill>
              </a:rPr>
              <a:t>* </a:t>
            </a:r>
            <a:r>
              <a:rPr lang="en-US" sz="2400" dirty="0">
                <a:solidFill>
                  <a:srgbClr val="0000FF"/>
                </a:solidFill>
              </a:rPr>
              <a:t>Stationary convective gravity wave drag </a:t>
            </a:r>
            <a:br>
              <a:rPr lang="en-US" sz="2400" dirty="0">
                <a:solidFill>
                  <a:srgbClr val="0000FF"/>
                </a:solidFill>
              </a:rPr>
            </a:br>
            <a:r>
              <a:rPr lang="en-US" sz="2400" dirty="0" smtClean="0">
                <a:solidFill>
                  <a:srgbClr val="0000FF"/>
                </a:solidFill>
              </a:rPr>
              <a:t>* </a:t>
            </a:r>
            <a:r>
              <a:rPr lang="en-US" sz="2400" b="1" u="sng" dirty="0">
                <a:solidFill>
                  <a:srgbClr val="0000FF"/>
                </a:solidFill>
              </a:rPr>
              <a:t>Replace Bucket soil moisture climatology by CFS/GLDAS </a:t>
            </a:r>
            <a:r>
              <a:rPr lang="en-US" sz="2400" dirty="0">
                <a:solidFill>
                  <a:srgbClr val="0000FF"/>
                </a:solidFill>
              </a:rPr>
              <a:t/>
            </a:r>
            <a:br>
              <a:rPr lang="en-US" sz="2400" dirty="0">
                <a:solidFill>
                  <a:srgbClr val="0000FF"/>
                </a:solidFill>
              </a:rPr>
            </a:br>
            <a:r>
              <a:rPr lang="en-US" sz="2400" dirty="0">
                <a:solidFill>
                  <a:srgbClr val="0000FF"/>
                </a:solidFill>
              </a:rPr>
              <a:t>* Add the vegetation dependence to the ratio of the thermal and momentum roughness </a:t>
            </a:r>
            <a:br>
              <a:rPr lang="en-US" sz="2400" dirty="0">
                <a:solidFill>
                  <a:srgbClr val="0000FF"/>
                </a:solidFill>
              </a:rPr>
            </a:br>
            <a:r>
              <a:rPr lang="en-US" sz="2400" dirty="0">
                <a:solidFill>
                  <a:srgbClr val="0000FF"/>
                </a:solidFill>
              </a:rPr>
              <a:t>* Fixed a momentum roughness issue </a:t>
            </a:r>
            <a:endParaRPr lang="en-US" sz="2400" dirty="0" smtClean="0">
              <a:solidFill>
                <a:srgbClr val="0000FF"/>
              </a:solidFill>
            </a:endParaRPr>
          </a:p>
          <a:p>
            <a:r>
              <a:rPr lang="en-US" sz="2400" b="1" dirty="0" smtClean="0">
                <a:solidFill>
                  <a:srgbClr val="0000FF"/>
                </a:solidFill>
              </a:rPr>
              <a:t>GSI </a:t>
            </a:r>
            <a:r>
              <a:rPr lang="en-US" sz="2400" b="1" dirty="0">
                <a:solidFill>
                  <a:srgbClr val="0000FF"/>
                </a:solidFill>
              </a:rPr>
              <a:t>Changes </a:t>
            </a:r>
            <a:endParaRPr lang="en-US" sz="2400" b="1" dirty="0" smtClean="0">
              <a:solidFill>
                <a:srgbClr val="0000FF"/>
              </a:solidFill>
            </a:endParaRPr>
          </a:p>
          <a:p>
            <a:r>
              <a:rPr lang="en-US" sz="2400" dirty="0" smtClean="0">
                <a:solidFill>
                  <a:srgbClr val="0000FF"/>
                </a:solidFill>
              </a:rPr>
              <a:t>* </a:t>
            </a:r>
            <a:r>
              <a:rPr lang="en-US" sz="2400" dirty="0">
                <a:solidFill>
                  <a:srgbClr val="0000FF"/>
                </a:solidFill>
              </a:rPr>
              <a:t>increase horizontal resolution of ensemble from T254 to T574 </a:t>
            </a:r>
            <a:br>
              <a:rPr lang="en-US" sz="2400" dirty="0">
                <a:solidFill>
                  <a:srgbClr val="0000FF"/>
                </a:solidFill>
              </a:rPr>
            </a:br>
            <a:r>
              <a:rPr lang="en-US" sz="2400" dirty="0" smtClean="0">
                <a:solidFill>
                  <a:srgbClr val="0000FF"/>
                </a:solidFill>
              </a:rPr>
              <a:t>* </a:t>
            </a:r>
            <a:r>
              <a:rPr lang="en-US" sz="2400" dirty="0">
                <a:solidFill>
                  <a:srgbClr val="0000FF"/>
                </a:solidFill>
              </a:rPr>
              <a:t>changes in radiance assimilation: upgrade to CRTM v2.1.3 </a:t>
            </a:r>
            <a:br>
              <a:rPr lang="en-US" sz="2400" dirty="0">
                <a:solidFill>
                  <a:srgbClr val="0000FF"/>
                </a:solidFill>
              </a:rPr>
            </a:br>
            <a:r>
              <a:rPr lang="en-US" sz="2400" dirty="0">
                <a:solidFill>
                  <a:srgbClr val="0000FF"/>
                </a:solidFill>
              </a:rPr>
              <a:t>* move to enhanced radiance bias correction scheme </a:t>
            </a:r>
            <a:br>
              <a:rPr lang="en-US" sz="2400" dirty="0">
                <a:solidFill>
                  <a:srgbClr val="0000FF"/>
                </a:solidFill>
              </a:rPr>
            </a:br>
            <a:endParaRPr lang="en-US" sz="2400" dirty="0">
              <a:solidFill>
                <a:srgbClr val="0000FF"/>
              </a:solidFill>
            </a:endParaRPr>
          </a:p>
        </p:txBody>
      </p:sp>
    </p:spTree>
    <p:extLst>
      <p:ext uri="{BB962C8B-B14F-4D97-AF65-F5344CB8AC3E}">
        <p14:creationId xmlns:p14="http://schemas.microsoft.com/office/powerpoint/2010/main" val="4787490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35846"/>
            <a:ext cx="8458200" cy="5693866"/>
          </a:xfrm>
          <a:prstGeom prst="rect">
            <a:avLst/>
          </a:prstGeom>
        </p:spPr>
        <p:txBody>
          <a:bodyPr wrap="square">
            <a:spAutoFit/>
          </a:bodyPr>
          <a:lstStyle/>
          <a:p>
            <a:r>
              <a:rPr lang="en-US" sz="2800" b="1" dirty="0">
                <a:solidFill>
                  <a:srgbClr val="0000FF"/>
                </a:solidFill>
              </a:rPr>
              <a:t>05/11/2016 12Z: Data Assimilation and Model Upgrade (</a:t>
            </a:r>
            <a:r>
              <a:rPr lang="en-US" sz="2800" b="1" dirty="0">
                <a:solidFill>
                  <a:srgbClr val="0000FF"/>
                </a:solidFill>
                <a:hlinkClick r:id="rId2"/>
              </a:rPr>
              <a:t> NWS TIN </a:t>
            </a:r>
            <a:r>
              <a:rPr lang="en-US" sz="2800" b="1" dirty="0">
                <a:solidFill>
                  <a:srgbClr val="0000FF"/>
                </a:solidFill>
              </a:rPr>
              <a:t>) </a:t>
            </a:r>
            <a:endParaRPr lang="en-US" sz="2800" b="1" dirty="0" smtClean="0">
              <a:solidFill>
                <a:srgbClr val="0000FF"/>
              </a:solidFill>
            </a:endParaRPr>
          </a:p>
          <a:p>
            <a:endParaRPr lang="en-US" sz="2800" b="1" dirty="0" smtClean="0">
              <a:solidFill>
                <a:srgbClr val="0000FF"/>
              </a:solidFill>
            </a:endParaRPr>
          </a:p>
          <a:p>
            <a:r>
              <a:rPr lang="en-US" sz="2800" b="1" dirty="0" smtClean="0">
                <a:solidFill>
                  <a:srgbClr val="0000FF"/>
                </a:solidFill>
              </a:rPr>
              <a:t>Data </a:t>
            </a:r>
            <a:r>
              <a:rPr lang="en-US" sz="2800" b="1" dirty="0">
                <a:solidFill>
                  <a:srgbClr val="0000FF"/>
                </a:solidFill>
              </a:rPr>
              <a:t>Assimilation Upgrade </a:t>
            </a:r>
            <a:br>
              <a:rPr lang="en-US" sz="2800" b="1" dirty="0">
                <a:solidFill>
                  <a:srgbClr val="0000FF"/>
                </a:solidFill>
              </a:rPr>
            </a:br>
            <a:r>
              <a:rPr lang="en-US" sz="2800" b="1" dirty="0">
                <a:solidFill>
                  <a:srgbClr val="0000FF"/>
                </a:solidFill>
              </a:rPr>
              <a:t>* Upgrade the 3D Hybrid Ensemble-</a:t>
            </a:r>
            <a:r>
              <a:rPr lang="en-US" sz="2800" b="1" dirty="0" err="1">
                <a:solidFill>
                  <a:srgbClr val="0000FF"/>
                </a:solidFill>
              </a:rPr>
              <a:t>Variational</a:t>
            </a:r>
            <a:r>
              <a:rPr lang="en-US" sz="2800" b="1" dirty="0">
                <a:solidFill>
                  <a:srgbClr val="0000FF"/>
                </a:solidFill>
              </a:rPr>
              <a:t> to 4D Hybrid Ensemble-</a:t>
            </a:r>
            <a:r>
              <a:rPr lang="en-US" sz="2800" b="1" dirty="0" err="1">
                <a:solidFill>
                  <a:srgbClr val="0000FF"/>
                </a:solidFill>
              </a:rPr>
              <a:t>Variational</a:t>
            </a:r>
            <a:r>
              <a:rPr lang="en-US" sz="2800" b="1" dirty="0">
                <a:solidFill>
                  <a:srgbClr val="0000FF"/>
                </a:solidFill>
              </a:rPr>
              <a:t> Data Assimilation System </a:t>
            </a:r>
            <a:br>
              <a:rPr lang="en-US" sz="2800" b="1" dirty="0">
                <a:solidFill>
                  <a:srgbClr val="0000FF"/>
                </a:solidFill>
              </a:rPr>
            </a:br>
            <a:r>
              <a:rPr lang="en-US" sz="2800" b="1" dirty="0" smtClean="0">
                <a:solidFill>
                  <a:srgbClr val="0000FF"/>
                </a:solidFill>
              </a:rPr>
              <a:t>* </a:t>
            </a:r>
            <a:r>
              <a:rPr lang="en-US" sz="2800" b="1" dirty="0">
                <a:solidFill>
                  <a:srgbClr val="0000FF"/>
                </a:solidFill>
              </a:rPr>
              <a:t>Assimilate all-sky (clear and cloudy) radiances </a:t>
            </a:r>
            <a:br>
              <a:rPr lang="en-US" sz="2800" b="1" dirty="0">
                <a:solidFill>
                  <a:srgbClr val="0000FF"/>
                </a:solidFill>
              </a:rPr>
            </a:br>
            <a:r>
              <a:rPr lang="en-US" sz="2800" b="1" dirty="0">
                <a:solidFill>
                  <a:srgbClr val="0000FF"/>
                </a:solidFill>
              </a:rPr>
              <a:t>* Bias correct aircraft data </a:t>
            </a:r>
            <a:endParaRPr lang="en-US" sz="2800" b="1" dirty="0" smtClean="0">
              <a:solidFill>
                <a:srgbClr val="0000FF"/>
              </a:solidFill>
            </a:endParaRPr>
          </a:p>
          <a:p>
            <a:endParaRPr lang="en-US" sz="2800" b="1" dirty="0" smtClean="0">
              <a:solidFill>
                <a:srgbClr val="0000FF"/>
              </a:solidFill>
            </a:endParaRPr>
          </a:p>
          <a:p>
            <a:r>
              <a:rPr lang="en-US" sz="2800" b="1" dirty="0" smtClean="0">
                <a:solidFill>
                  <a:srgbClr val="0000FF"/>
                </a:solidFill>
              </a:rPr>
              <a:t>Model </a:t>
            </a:r>
            <a:r>
              <a:rPr lang="en-US" sz="2800" b="1" dirty="0">
                <a:solidFill>
                  <a:srgbClr val="0000FF"/>
                </a:solidFill>
              </a:rPr>
              <a:t>Upgrade </a:t>
            </a:r>
            <a:br>
              <a:rPr lang="en-US" sz="2800" b="1" dirty="0">
                <a:solidFill>
                  <a:srgbClr val="0000FF"/>
                </a:solidFill>
              </a:rPr>
            </a:br>
            <a:r>
              <a:rPr lang="en-US" sz="2800" b="1" dirty="0">
                <a:solidFill>
                  <a:srgbClr val="0000FF"/>
                </a:solidFill>
              </a:rPr>
              <a:t>* </a:t>
            </a:r>
            <a:r>
              <a:rPr lang="en-US" sz="2800" b="1" i="1" u="sng" dirty="0">
                <a:solidFill>
                  <a:srgbClr val="0000FF"/>
                </a:solidFill>
              </a:rPr>
              <a:t>Corrections to land surface to reduce summertime warm, dry bias over Great Plains </a:t>
            </a:r>
            <a:r>
              <a:rPr lang="en-US" sz="2800" b="1" dirty="0">
                <a:solidFill>
                  <a:srgbClr val="0000FF"/>
                </a:solidFill>
              </a:rPr>
              <a:t/>
            </a:r>
            <a:br>
              <a:rPr lang="en-US" sz="2800" b="1" dirty="0">
                <a:solidFill>
                  <a:srgbClr val="0000FF"/>
                </a:solidFill>
              </a:rPr>
            </a:br>
            <a:r>
              <a:rPr lang="en-US" sz="2800" b="1" dirty="0">
                <a:solidFill>
                  <a:srgbClr val="0000FF"/>
                </a:solidFill>
              </a:rPr>
              <a:t>* Hourly output fields through 120-hr forecasts </a:t>
            </a:r>
          </a:p>
        </p:txBody>
      </p:sp>
    </p:spTree>
    <p:extLst>
      <p:ext uri="{BB962C8B-B14F-4D97-AF65-F5344CB8AC3E}">
        <p14:creationId xmlns:p14="http://schemas.microsoft.com/office/powerpoint/2010/main" val="18169251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423862" y="230187"/>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2400" b="1" i="0" u="none" strike="noStrike" cap="none">
                <a:solidFill>
                  <a:schemeClr val="dk2"/>
                </a:solidFill>
                <a:latin typeface="Arial"/>
                <a:ea typeface="Arial"/>
                <a:cs typeface="Arial"/>
                <a:sym typeface="Arial"/>
              </a:rPr>
              <a:t>Improved Fit to Obs</a:t>
            </a:r>
          </a:p>
        </p:txBody>
      </p:sp>
      <p:sp>
        <p:nvSpPr>
          <p:cNvPr id="357" name="Shape 357"/>
          <p:cNvSpPr txBox="1">
            <a:spLocks noGrp="1"/>
          </p:cNvSpPr>
          <p:nvPr>
            <p:ph type="sldNum" idx="12"/>
          </p:nvPr>
        </p:nvSpPr>
        <p:spPr>
          <a:xfrm>
            <a:off x="7010400" y="6619875"/>
            <a:ext cx="2133598"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66</a:t>
            </a:fld>
            <a:endParaRPr lang="en-US" sz="1400" b="0" i="0" u="none" strike="noStrike" cap="none">
              <a:solidFill>
                <a:schemeClr val="dk1"/>
              </a:solidFill>
              <a:latin typeface="Arial"/>
              <a:ea typeface="Arial"/>
              <a:cs typeface="Arial"/>
              <a:sym typeface="Arial"/>
            </a:endParaRPr>
          </a:p>
        </p:txBody>
      </p:sp>
      <p:pic>
        <p:nvPicPr>
          <p:cNvPr id="358" name="Shape 358"/>
          <p:cNvPicPr preferRelativeResize="0"/>
          <p:nvPr/>
        </p:nvPicPr>
        <p:blipFill rotWithShape="1">
          <a:blip r:embed="rId3">
            <a:alphaModFix/>
          </a:blip>
          <a:srcRect/>
          <a:stretch/>
        </p:blipFill>
        <p:spPr>
          <a:xfrm>
            <a:off x="216756" y="2214308"/>
            <a:ext cx="4223988" cy="3564445"/>
          </a:xfrm>
          <a:prstGeom prst="rect">
            <a:avLst/>
          </a:prstGeom>
          <a:noFill/>
          <a:ln>
            <a:noFill/>
          </a:ln>
        </p:spPr>
      </p:pic>
      <p:pic>
        <p:nvPicPr>
          <p:cNvPr id="359" name="Shape 359"/>
          <p:cNvPicPr preferRelativeResize="0"/>
          <p:nvPr/>
        </p:nvPicPr>
        <p:blipFill rotWithShape="1">
          <a:blip r:embed="rId4">
            <a:alphaModFix/>
          </a:blip>
          <a:srcRect/>
          <a:stretch/>
        </p:blipFill>
        <p:spPr>
          <a:xfrm>
            <a:off x="4465551" y="2214308"/>
            <a:ext cx="4678449" cy="3495387"/>
          </a:xfrm>
          <a:prstGeom prst="rect">
            <a:avLst/>
          </a:prstGeom>
          <a:noFill/>
          <a:ln>
            <a:noFill/>
          </a:ln>
        </p:spPr>
      </p:pic>
      <p:sp>
        <p:nvSpPr>
          <p:cNvPr id="2" name="TextBox 1"/>
          <p:cNvSpPr txBox="1"/>
          <p:nvPr/>
        </p:nvSpPr>
        <p:spPr>
          <a:xfrm>
            <a:off x="6019800" y="6172200"/>
            <a:ext cx="1467389" cy="369332"/>
          </a:xfrm>
          <a:prstGeom prst="rect">
            <a:avLst/>
          </a:prstGeom>
          <a:noFill/>
        </p:spPr>
        <p:txBody>
          <a:bodyPr wrap="none" rtlCol="0">
            <a:spAutoFit/>
          </a:bodyPr>
          <a:lstStyle/>
          <a:p>
            <a:r>
              <a:rPr lang="en-US" dirty="0" smtClean="0"/>
              <a:t>Tracey Dorian</a:t>
            </a:r>
            <a:endParaRPr lang="en-US" dirty="0"/>
          </a:p>
        </p:txBody>
      </p:sp>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57200" y="76200"/>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4000" b="1" i="0" u="sng" strike="noStrike" cap="none" dirty="0" smtClean="0">
                <a:solidFill>
                  <a:srgbClr val="0000FF"/>
                </a:solidFill>
                <a:latin typeface="Arial"/>
                <a:ea typeface="Arial"/>
                <a:cs typeface="Arial"/>
                <a:sym typeface="Arial"/>
                <a:hlinkClick r:id="rId3"/>
              </a:rPr>
              <a:t>GFS2017</a:t>
            </a:r>
            <a:r>
              <a:rPr lang="en-US" sz="4000" b="1" i="0" u="none" strike="noStrike" cap="none" dirty="0" smtClean="0">
                <a:solidFill>
                  <a:srgbClr val="0000FF"/>
                </a:solidFill>
                <a:latin typeface="Arial"/>
                <a:ea typeface="Arial"/>
                <a:cs typeface="Arial"/>
                <a:sym typeface="Arial"/>
              </a:rPr>
              <a:t> </a:t>
            </a:r>
            <a:r>
              <a:rPr lang="en-US" sz="4000" b="1" i="0" u="none" strike="noStrike" cap="none" dirty="0">
                <a:solidFill>
                  <a:srgbClr val="0000FF"/>
                </a:solidFill>
                <a:latin typeface="Arial"/>
                <a:ea typeface="Arial"/>
                <a:cs typeface="Arial"/>
                <a:sym typeface="Arial"/>
              </a:rPr>
              <a:t>changes</a:t>
            </a:r>
          </a:p>
        </p:txBody>
      </p:sp>
      <p:sp>
        <p:nvSpPr>
          <p:cNvPr id="126" name="Shape 126"/>
          <p:cNvSpPr txBox="1">
            <a:spLocks noGrp="1"/>
          </p:cNvSpPr>
          <p:nvPr>
            <p:ph type="body" idx="1"/>
          </p:nvPr>
        </p:nvSpPr>
        <p:spPr>
          <a:xfrm>
            <a:off x="76200" y="1219200"/>
            <a:ext cx="8991600" cy="5072958"/>
          </a:xfrm>
          <a:prstGeom prst="rect">
            <a:avLst/>
          </a:prstGeom>
          <a:noFill/>
          <a:ln>
            <a:noFill/>
          </a:ln>
        </p:spPr>
        <p:txBody>
          <a:bodyPr lIns="91425" tIns="91425" rIns="91425" bIns="91425" anchor="t" anchorCtr="0">
            <a:noAutofit/>
          </a:bodyPr>
          <a:lstStyle/>
          <a:p>
            <a:pPr marL="457200" marR="0" lvl="0" indent="-342900" algn="l" rtl="0">
              <a:lnSpc>
                <a:spcPct val="120000"/>
              </a:lnSpc>
              <a:spcBef>
                <a:spcPts val="0"/>
              </a:spcBef>
              <a:spcAft>
                <a:spcPts val="0"/>
              </a:spcAft>
              <a:buClr>
                <a:schemeClr val="dk1"/>
              </a:buClr>
              <a:buSzPct val="100000"/>
              <a:buFont typeface="Arial"/>
              <a:buChar char="•"/>
            </a:pPr>
            <a:r>
              <a:rPr lang="en-US" sz="2000" b="1" i="0" u="none" strike="noStrike" cap="none" dirty="0">
                <a:solidFill>
                  <a:srgbClr val="0000FF"/>
                </a:solidFill>
                <a:latin typeface="Arial"/>
                <a:ea typeface="Arial"/>
                <a:cs typeface="Arial"/>
                <a:sym typeface="Arial"/>
              </a:rPr>
              <a:t>NEMS superstructure and infrastructure</a:t>
            </a:r>
          </a:p>
          <a:p>
            <a:pPr marL="457200" marR="0" lvl="0" indent="-342900" algn="l" rtl="0">
              <a:lnSpc>
                <a:spcPct val="120000"/>
              </a:lnSpc>
              <a:spcBef>
                <a:spcPts val="600"/>
              </a:spcBef>
              <a:spcAft>
                <a:spcPts val="0"/>
              </a:spcAft>
              <a:buClr>
                <a:schemeClr val="dk1"/>
              </a:buClr>
              <a:buSzPct val="100000"/>
              <a:buFont typeface="Arial"/>
              <a:buChar char="•"/>
            </a:pPr>
            <a:r>
              <a:rPr lang="en-US" sz="2000" b="1" i="0" u="none" strike="noStrike" cap="none" dirty="0">
                <a:solidFill>
                  <a:srgbClr val="0000FF"/>
                </a:solidFill>
                <a:latin typeface="Arial"/>
                <a:ea typeface="Arial"/>
                <a:cs typeface="Arial"/>
                <a:sym typeface="Arial"/>
              </a:rPr>
              <a:t>Upgraded land parameterizations, higher resolution land surface </a:t>
            </a:r>
            <a:r>
              <a:rPr lang="en-US" sz="2000" b="1" i="0" u="none" strike="noStrike" cap="none" dirty="0" err="1">
                <a:solidFill>
                  <a:srgbClr val="0000FF"/>
                </a:solidFill>
                <a:latin typeface="Arial"/>
                <a:ea typeface="Arial"/>
                <a:cs typeface="Arial"/>
                <a:sym typeface="Arial"/>
              </a:rPr>
              <a:t>climatologies</a:t>
            </a:r>
            <a:r>
              <a:rPr lang="en-US" sz="2000" b="1" i="0" u="none" strike="noStrike" cap="none" dirty="0">
                <a:solidFill>
                  <a:srgbClr val="0000FF"/>
                </a:solidFill>
                <a:latin typeface="Arial"/>
                <a:ea typeface="Arial"/>
                <a:cs typeface="Arial"/>
                <a:sym typeface="Arial"/>
              </a:rPr>
              <a:t>, new surface albedo data </a:t>
            </a:r>
          </a:p>
          <a:p>
            <a:pPr marL="457200" marR="0" lvl="0" indent="-342900" algn="l" rtl="0">
              <a:lnSpc>
                <a:spcPct val="120000"/>
              </a:lnSpc>
              <a:spcBef>
                <a:spcPts val="600"/>
              </a:spcBef>
              <a:spcAft>
                <a:spcPts val="0"/>
              </a:spcAft>
              <a:buClr>
                <a:schemeClr val="dk1"/>
              </a:buClr>
              <a:buSzPct val="100000"/>
              <a:buFont typeface="Arial"/>
              <a:buChar char="•"/>
            </a:pPr>
            <a:r>
              <a:rPr lang="en-US" sz="2000" b="1" i="0" u="none" strike="noStrike" cap="none" dirty="0">
                <a:solidFill>
                  <a:srgbClr val="0000FF"/>
                </a:solidFill>
                <a:latin typeface="Arial"/>
                <a:ea typeface="Arial"/>
                <a:cs typeface="Arial"/>
                <a:sym typeface="Arial"/>
              </a:rPr>
              <a:t>Fix to excessive cooling of 2m temperatures during sunset (00Z) </a:t>
            </a:r>
          </a:p>
          <a:p>
            <a:pPr marL="457200" marR="0" lvl="0" indent="-342900" algn="l" rtl="0">
              <a:lnSpc>
                <a:spcPct val="120000"/>
              </a:lnSpc>
              <a:spcBef>
                <a:spcPts val="600"/>
              </a:spcBef>
              <a:spcAft>
                <a:spcPts val="0"/>
              </a:spcAft>
              <a:buClr>
                <a:schemeClr val="dk1"/>
              </a:buClr>
              <a:buSzPct val="100000"/>
              <a:buFont typeface="Arial"/>
              <a:buChar char="•"/>
            </a:pPr>
            <a:r>
              <a:rPr lang="en-US" sz="2000" b="1" i="0" u="none" strike="noStrike" cap="none" dirty="0">
                <a:solidFill>
                  <a:srgbClr val="0000FF"/>
                </a:solidFill>
                <a:latin typeface="Arial"/>
                <a:ea typeface="Arial"/>
                <a:cs typeface="Arial"/>
                <a:sym typeface="Arial"/>
              </a:rPr>
              <a:t>Changes to cumulus convection parameterization to </a:t>
            </a:r>
            <a:r>
              <a:rPr lang="en-US" sz="2000" b="1" i="1" u="none" strike="noStrike" cap="none" dirty="0">
                <a:solidFill>
                  <a:srgbClr val="0000FF"/>
                </a:solidFill>
                <a:latin typeface="Arial"/>
                <a:ea typeface="Arial"/>
                <a:cs typeface="Arial"/>
                <a:sym typeface="Arial"/>
              </a:rPr>
              <a:t>improve summertime precipitation forecasts</a:t>
            </a:r>
          </a:p>
          <a:p>
            <a:pPr marL="457200" marR="0" lvl="0" indent="-342900" algn="l" rtl="0">
              <a:lnSpc>
                <a:spcPct val="120000"/>
              </a:lnSpc>
              <a:spcBef>
                <a:spcPts val="600"/>
              </a:spcBef>
              <a:spcAft>
                <a:spcPts val="0"/>
              </a:spcAft>
              <a:buClr>
                <a:schemeClr val="dk1"/>
              </a:buClr>
              <a:buSzPct val="100000"/>
              <a:buFont typeface="Arial"/>
              <a:buChar char="•"/>
            </a:pPr>
            <a:r>
              <a:rPr lang="en-US" sz="2000" b="1" i="0" u="none" strike="noStrike" cap="none" dirty="0">
                <a:solidFill>
                  <a:srgbClr val="0000FF"/>
                </a:solidFill>
                <a:latin typeface="Arial"/>
                <a:ea typeface="Arial"/>
                <a:cs typeface="Arial"/>
                <a:sym typeface="Arial"/>
              </a:rPr>
              <a:t>NSST’s that represent diurnal warming effects and sub-layer cooling </a:t>
            </a:r>
          </a:p>
        </p:txBody>
      </p:sp>
      <p:sp>
        <p:nvSpPr>
          <p:cNvPr id="127" name="Shape 127"/>
          <p:cNvSpPr txBox="1">
            <a:spLocks noGrp="1"/>
          </p:cNvSpPr>
          <p:nvPr>
            <p:ph type="sldNum" idx="12"/>
          </p:nvPr>
        </p:nvSpPr>
        <p:spPr>
          <a:xfrm>
            <a:off x="7010400" y="6619875"/>
            <a:ext cx="2133598"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67</a:t>
            </a:fld>
            <a:endParaRPr lang="en-US"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11515"/>
            <a:ext cx="8328562" cy="6494085"/>
          </a:xfrm>
          <a:prstGeom prst="rect">
            <a:avLst/>
          </a:prstGeom>
          <a:noFill/>
        </p:spPr>
        <p:txBody>
          <a:bodyPr wrap="none" rtlCol="0">
            <a:spAutoFit/>
          </a:bodyPr>
          <a:lstStyle/>
          <a:p>
            <a:pPr algn="ctr"/>
            <a:r>
              <a:rPr lang="en-US" sz="3200" b="1" i="1" dirty="0" smtClean="0">
                <a:solidFill>
                  <a:srgbClr val="0000FF"/>
                </a:solidFill>
              </a:rPr>
              <a:t>It’s not all about 500 </a:t>
            </a:r>
            <a:r>
              <a:rPr lang="en-US" sz="3200" b="1" i="1" dirty="0" err="1" smtClean="0">
                <a:solidFill>
                  <a:srgbClr val="0000FF"/>
                </a:solidFill>
              </a:rPr>
              <a:t>hPa</a:t>
            </a:r>
            <a:r>
              <a:rPr lang="en-US" sz="3200" b="1" i="1" dirty="0" smtClean="0">
                <a:solidFill>
                  <a:srgbClr val="0000FF"/>
                </a:solidFill>
              </a:rPr>
              <a:t> height anymore…</a:t>
            </a:r>
          </a:p>
          <a:p>
            <a:pPr algn="ctr"/>
            <a:endParaRPr lang="en-US" sz="3200" b="1" i="1" dirty="0" smtClean="0">
              <a:solidFill>
                <a:srgbClr val="0000FF"/>
              </a:solidFill>
            </a:endParaRPr>
          </a:p>
          <a:p>
            <a:pPr algn="ctr"/>
            <a:r>
              <a:rPr lang="en-US" sz="3200" b="1" dirty="0" smtClean="0">
                <a:solidFill>
                  <a:srgbClr val="0000FF"/>
                </a:solidFill>
              </a:rPr>
              <a:t>CONUS Precipitation</a:t>
            </a:r>
          </a:p>
          <a:p>
            <a:endParaRPr lang="en-US" sz="3200" b="1" dirty="0" smtClean="0">
              <a:solidFill>
                <a:srgbClr val="0000FF"/>
              </a:solidFill>
            </a:endParaRPr>
          </a:p>
          <a:p>
            <a:r>
              <a:rPr lang="en-US" sz="3200" b="1" dirty="0" smtClean="0">
                <a:solidFill>
                  <a:srgbClr val="0000FF"/>
                </a:solidFill>
              </a:rPr>
              <a:t>Reduced drizzle</a:t>
            </a:r>
          </a:p>
          <a:p>
            <a:endParaRPr lang="en-US" sz="3200" b="1" dirty="0">
              <a:solidFill>
                <a:srgbClr val="0000FF"/>
              </a:solidFill>
            </a:endParaRPr>
          </a:p>
          <a:p>
            <a:r>
              <a:rPr lang="en-US" sz="3200" b="1" dirty="0" smtClean="0"/>
              <a:t>Increased bias light to medium amounts</a:t>
            </a:r>
          </a:p>
          <a:p>
            <a:endParaRPr lang="en-US" sz="3200" b="1" dirty="0">
              <a:solidFill>
                <a:srgbClr val="0000FF"/>
              </a:solidFill>
            </a:endParaRPr>
          </a:p>
          <a:p>
            <a:r>
              <a:rPr lang="en-US" sz="3200" b="1" dirty="0" smtClean="0">
                <a:solidFill>
                  <a:srgbClr val="0000FF"/>
                </a:solidFill>
              </a:rPr>
              <a:t>Significant improvements in skill </a:t>
            </a:r>
          </a:p>
          <a:p>
            <a:r>
              <a:rPr lang="en-US" sz="3200" b="1" dirty="0">
                <a:solidFill>
                  <a:srgbClr val="0000FF"/>
                </a:solidFill>
              </a:rPr>
              <a:t>	</a:t>
            </a:r>
            <a:r>
              <a:rPr lang="en-US" sz="3200" b="1" dirty="0" smtClean="0">
                <a:solidFill>
                  <a:srgbClr val="0000FF"/>
                </a:solidFill>
              </a:rPr>
              <a:t>for thresholds of 0.2 to 15 mm/day</a:t>
            </a:r>
          </a:p>
          <a:p>
            <a:r>
              <a:rPr lang="en-US" sz="3200" b="1" dirty="0">
                <a:solidFill>
                  <a:srgbClr val="0000FF"/>
                </a:solidFill>
              </a:rPr>
              <a:t>	</a:t>
            </a:r>
            <a:r>
              <a:rPr lang="en-US" sz="3200" b="1" dirty="0" smtClean="0">
                <a:solidFill>
                  <a:srgbClr val="0000FF"/>
                </a:solidFill>
              </a:rPr>
              <a:t>forecast lengths 0-24 to 72-96 </a:t>
            </a:r>
            <a:r>
              <a:rPr lang="en-US" sz="3200" b="1" dirty="0" err="1" smtClean="0">
                <a:solidFill>
                  <a:srgbClr val="0000FF"/>
                </a:solidFill>
              </a:rPr>
              <a:t>hrs</a:t>
            </a:r>
            <a:endParaRPr lang="en-US" sz="3200" b="1" dirty="0" smtClean="0">
              <a:solidFill>
                <a:srgbClr val="0000FF"/>
              </a:solidFill>
            </a:endParaRPr>
          </a:p>
          <a:p>
            <a:endParaRPr lang="en-US" sz="3200" b="1" dirty="0">
              <a:solidFill>
                <a:srgbClr val="0000FF"/>
              </a:solidFill>
            </a:endParaRPr>
          </a:p>
          <a:p>
            <a:r>
              <a:rPr lang="en-US" sz="3200" b="1" dirty="0" smtClean="0">
                <a:solidFill>
                  <a:srgbClr val="0000FF"/>
                </a:solidFill>
              </a:rPr>
              <a:t>AWC, WPC improvements in tropical convection</a:t>
            </a:r>
            <a:endParaRPr lang="en-US" sz="3200" b="1" dirty="0">
              <a:solidFill>
                <a:srgbClr val="0000FF"/>
              </a:solidFill>
            </a:endParaRPr>
          </a:p>
        </p:txBody>
      </p:sp>
    </p:spTree>
    <p:extLst>
      <p:ext uri="{BB962C8B-B14F-4D97-AF65-F5344CB8AC3E}">
        <p14:creationId xmlns:p14="http://schemas.microsoft.com/office/powerpoint/2010/main" val="36532439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37179857"/>
              </p:ext>
            </p:extLst>
          </p:nvPr>
        </p:nvGraphicFramePr>
        <p:xfrm>
          <a:off x="1066800" y="990600"/>
          <a:ext cx="6553200" cy="2291080"/>
        </p:xfrm>
        <a:graphic>
          <a:graphicData uri="http://schemas.openxmlformats.org/drawingml/2006/table">
            <a:tbl>
              <a:tblPr firstRow="1" bandRow="1">
                <a:tableStyleId>{5C22544A-7EE6-4342-B048-85BDC9FD1C3A}</a:tableStyleId>
              </a:tblPr>
              <a:tblGrid>
                <a:gridCol w="1310640"/>
                <a:gridCol w="1310640"/>
                <a:gridCol w="1310640"/>
                <a:gridCol w="1310640"/>
                <a:gridCol w="1310640"/>
              </a:tblGrid>
              <a:tr h="370840">
                <a:tc>
                  <a:txBody>
                    <a:bodyPr/>
                    <a:lstStyle/>
                    <a:p>
                      <a:r>
                        <a:rPr lang="en-US" dirty="0" smtClean="0"/>
                        <a:t>2m T</a:t>
                      </a:r>
                      <a:endParaRPr lang="en-US" dirty="0"/>
                    </a:p>
                  </a:txBody>
                  <a:tcPr/>
                </a:tc>
                <a:tc>
                  <a:txBody>
                    <a:bodyPr/>
                    <a:lstStyle/>
                    <a:p>
                      <a:r>
                        <a:rPr lang="en-US" dirty="0" smtClean="0"/>
                        <a:t>000GMT</a:t>
                      </a:r>
                      <a:endParaRPr lang="en-US" dirty="0"/>
                    </a:p>
                  </a:txBody>
                  <a:tcPr/>
                </a:tc>
                <a:tc>
                  <a:txBody>
                    <a:bodyPr/>
                    <a:lstStyle/>
                    <a:p>
                      <a:r>
                        <a:rPr lang="en-US" dirty="0" smtClean="0"/>
                        <a:t>0600GMT</a:t>
                      </a:r>
                      <a:endParaRPr lang="en-US" dirty="0"/>
                    </a:p>
                  </a:txBody>
                  <a:tcPr/>
                </a:tc>
                <a:tc>
                  <a:txBody>
                    <a:bodyPr/>
                    <a:lstStyle/>
                    <a:p>
                      <a:r>
                        <a:rPr lang="en-US" dirty="0" smtClean="0"/>
                        <a:t>1200GMT</a:t>
                      </a:r>
                      <a:endParaRPr lang="en-US" dirty="0"/>
                    </a:p>
                  </a:txBody>
                  <a:tcPr/>
                </a:tc>
                <a:tc>
                  <a:txBody>
                    <a:bodyPr/>
                    <a:lstStyle/>
                    <a:p>
                      <a:r>
                        <a:rPr lang="en-US" dirty="0" smtClean="0"/>
                        <a:t>1800GMT</a:t>
                      </a:r>
                      <a:endParaRPr lang="en-US" dirty="0"/>
                    </a:p>
                  </a:txBody>
                  <a:tcPr/>
                </a:tc>
              </a:tr>
              <a:tr h="370840">
                <a:tc>
                  <a:txBody>
                    <a:bodyPr/>
                    <a:lstStyle/>
                    <a:p>
                      <a:r>
                        <a:rPr lang="en-US" dirty="0" smtClean="0"/>
                        <a:t>May-Oct. 2016</a:t>
                      </a:r>
                      <a:endParaRPr lang="en-US" dirty="0"/>
                    </a:p>
                  </a:txBody>
                  <a:tcPr/>
                </a:tc>
                <a:tc>
                  <a:txBody>
                    <a:bodyPr/>
                    <a:lstStyle/>
                    <a:p>
                      <a:r>
                        <a:rPr lang="en-US" b="1" dirty="0" smtClean="0">
                          <a:solidFill>
                            <a:srgbClr val="00B050"/>
                          </a:solidFill>
                        </a:rPr>
                        <a:t>10/16</a:t>
                      </a:r>
                      <a:endParaRPr lang="en-US" b="1" dirty="0">
                        <a:solidFill>
                          <a:srgbClr val="00B050"/>
                        </a:solidFill>
                      </a:endParaRPr>
                    </a:p>
                  </a:txBody>
                  <a:tcPr/>
                </a:tc>
                <a:tc>
                  <a:txBody>
                    <a:bodyPr/>
                    <a:lstStyle/>
                    <a:p>
                      <a:r>
                        <a:rPr lang="en-US" dirty="0" smtClean="0"/>
                        <a:t>9/16</a:t>
                      </a:r>
                      <a:endParaRPr lang="en-US" dirty="0"/>
                    </a:p>
                  </a:txBody>
                  <a:tcPr/>
                </a:tc>
                <a:tc>
                  <a:txBody>
                    <a:bodyPr/>
                    <a:lstStyle/>
                    <a:p>
                      <a:r>
                        <a:rPr lang="en-US" dirty="0" smtClean="0"/>
                        <a:t>7/16</a:t>
                      </a:r>
                      <a:endParaRPr lang="en-US" dirty="0"/>
                    </a:p>
                  </a:txBody>
                  <a:tcPr/>
                </a:tc>
                <a:tc>
                  <a:txBody>
                    <a:bodyPr/>
                    <a:lstStyle/>
                    <a:p>
                      <a:r>
                        <a:rPr lang="en-US" b="1" dirty="0" smtClean="0">
                          <a:solidFill>
                            <a:srgbClr val="00B050"/>
                          </a:solidFill>
                        </a:rPr>
                        <a:t>10/16</a:t>
                      </a:r>
                      <a:endParaRPr lang="en-US" b="1" dirty="0">
                        <a:solidFill>
                          <a:srgbClr val="00B050"/>
                        </a:solidFill>
                      </a:endParaRPr>
                    </a:p>
                  </a:txBody>
                  <a:tcPr/>
                </a:tc>
              </a:tr>
              <a:tr h="370840">
                <a:tc>
                  <a:txBody>
                    <a:bodyPr/>
                    <a:lstStyle/>
                    <a:p>
                      <a:r>
                        <a:rPr lang="en-US" dirty="0" smtClean="0"/>
                        <a:t>May-Dec. 2015</a:t>
                      </a:r>
                      <a:endParaRPr lang="en-US" dirty="0"/>
                    </a:p>
                  </a:txBody>
                  <a:tcPr/>
                </a:tc>
                <a:tc>
                  <a:txBody>
                    <a:bodyPr/>
                    <a:lstStyle/>
                    <a:p>
                      <a:r>
                        <a:rPr lang="en-US" b="1" dirty="0" smtClean="0">
                          <a:solidFill>
                            <a:srgbClr val="00B050"/>
                          </a:solidFill>
                        </a:rPr>
                        <a:t>10/16</a:t>
                      </a:r>
                      <a:endParaRPr lang="en-US" b="1" dirty="0">
                        <a:solidFill>
                          <a:srgbClr val="00B050"/>
                        </a:solidFill>
                      </a:endParaRPr>
                    </a:p>
                  </a:txBody>
                  <a:tcPr/>
                </a:tc>
                <a:tc>
                  <a:txBody>
                    <a:bodyPr/>
                    <a:lstStyle/>
                    <a:p>
                      <a:r>
                        <a:rPr lang="en-US" dirty="0" smtClean="0"/>
                        <a:t>8/16</a:t>
                      </a:r>
                      <a:endParaRPr lang="en-US" dirty="0"/>
                    </a:p>
                  </a:txBody>
                  <a:tcPr/>
                </a:tc>
                <a:tc>
                  <a:txBody>
                    <a:bodyPr/>
                    <a:lstStyle/>
                    <a:p>
                      <a:r>
                        <a:rPr lang="en-US" dirty="0" smtClean="0"/>
                        <a:t>8/16</a:t>
                      </a:r>
                      <a:endParaRPr lang="en-US" dirty="0"/>
                    </a:p>
                  </a:txBody>
                  <a:tcPr/>
                </a:tc>
                <a:tc>
                  <a:txBody>
                    <a:bodyPr/>
                    <a:lstStyle/>
                    <a:p>
                      <a:r>
                        <a:rPr lang="en-US" dirty="0" smtClean="0">
                          <a:solidFill>
                            <a:srgbClr val="FF0000"/>
                          </a:solidFill>
                        </a:rPr>
                        <a:t>6/16</a:t>
                      </a:r>
                      <a:endParaRPr lang="en-US" dirty="0">
                        <a:solidFill>
                          <a:srgbClr val="FF0000"/>
                        </a:solidFill>
                      </a:endParaRPr>
                    </a:p>
                  </a:txBody>
                  <a:tcPr/>
                </a:tc>
              </a:tr>
              <a:tr h="370840">
                <a:tc>
                  <a:txBody>
                    <a:bodyPr/>
                    <a:lstStyle/>
                    <a:p>
                      <a:r>
                        <a:rPr lang="en-US" dirty="0" smtClean="0"/>
                        <a:t>Dec. 2015-May 2016</a:t>
                      </a:r>
                      <a:endParaRPr lang="en-US" dirty="0"/>
                    </a:p>
                  </a:txBody>
                  <a:tcPr/>
                </a:tc>
                <a:tc>
                  <a:txBody>
                    <a:bodyPr/>
                    <a:lstStyle/>
                    <a:p>
                      <a:r>
                        <a:rPr lang="en-US" b="1" dirty="0" smtClean="0">
                          <a:solidFill>
                            <a:srgbClr val="00B050"/>
                          </a:solidFill>
                        </a:rPr>
                        <a:t>15/16</a:t>
                      </a:r>
                      <a:endParaRPr lang="en-US" b="1" dirty="0">
                        <a:solidFill>
                          <a:srgbClr val="00B050"/>
                        </a:solidFill>
                      </a:endParaRPr>
                    </a:p>
                  </a:txBody>
                  <a:tcPr/>
                </a:tc>
                <a:tc>
                  <a:txBody>
                    <a:bodyPr/>
                    <a:lstStyle/>
                    <a:p>
                      <a:r>
                        <a:rPr lang="en-US" b="1" dirty="0" smtClean="0">
                          <a:solidFill>
                            <a:srgbClr val="00B050"/>
                          </a:solidFill>
                        </a:rPr>
                        <a:t>12/16</a:t>
                      </a:r>
                      <a:endParaRPr lang="en-US" b="1" dirty="0">
                        <a:solidFill>
                          <a:srgbClr val="00B050"/>
                        </a:solidFill>
                      </a:endParaRPr>
                    </a:p>
                  </a:txBody>
                  <a:tcPr/>
                </a:tc>
                <a:tc>
                  <a:txBody>
                    <a:bodyPr/>
                    <a:lstStyle/>
                    <a:p>
                      <a:r>
                        <a:rPr lang="en-US" dirty="0" smtClean="0"/>
                        <a:t>9/16</a:t>
                      </a:r>
                      <a:endParaRPr lang="en-US" dirty="0"/>
                    </a:p>
                  </a:txBody>
                  <a:tcPr/>
                </a:tc>
                <a:tc>
                  <a:txBody>
                    <a:bodyPr/>
                    <a:lstStyle/>
                    <a:p>
                      <a:r>
                        <a:rPr lang="en-US" dirty="0" smtClean="0">
                          <a:solidFill>
                            <a:srgbClr val="00B050"/>
                          </a:solidFill>
                        </a:rPr>
                        <a:t>14/16</a:t>
                      </a:r>
                      <a:endParaRPr lang="en-US" dirty="0">
                        <a:solidFill>
                          <a:srgbClr val="00B050"/>
                        </a:solidFill>
                      </a:endParaRPr>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821032845"/>
              </p:ext>
            </p:extLst>
          </p:nvPr>
        </p:nvGraphicFramePr>
        <p:xfrm>
          <a:off x="990600" y="3957320"/>
          <a:ext cx="6553200" cy="2560320"/>
        </p:xfrm>
        <a:graphic>
          <a:graphicData uri="http://schemas.openxmlformats.org/drawingml/2006/table">
            <a:tbl>
              <a:tblPr firstRow="1" bandRow="1">
                <a:tableStyleId>{5C22544A-7EE6-4342-B048-85BDC9FD1C3A}</a:tableStyleId>
              </a:tblPr>
              <a:tblGrid>
                <a:gridCol w="1310640"/>
                <a:gridCol w="1310640"/>
                <a:gridCol w="1310640"/>
                <a:gridCol w="1310640"/>
                <a:gridCol w="1310640"/>
              </a:tblGrid>
              <a:tr h="370840">
                <a:tc>
                  <a:txBody>
                    <a:bodyPr/>
                    <a:lstStyle/>
                    <a:p>
                      <a:r>
                        <a:rPr lang="en-US" dirty="0" smtClean="0"/>
                        <a:t>2m dew point</a:t>
                      </a:r>
                      <a:endParaRPr lang="en-US" dirty="0"/>
                    </a:p>
                  </a:txBody>
                  <a:tcPr/>
                </a:tc>
                <a:tc>
                  <a:txBody>
                    <a:bodyPr/>
                    <a:lstStyle/>
                    <a:p>
                      <a:r>
                        <a:rPr lang="en-US" dirty="0" smtClean="0"/>
                        <a:t>000GMT</a:t>
                      </a:r>
                      <a:endParaRPr lang="en-US" dirty="0"/>
                    </a:p>
                  </a:txBody>
                  <a:tcPr/>
                </a:tc>
                <a:tc>
                  <a:txBody>
                    <a:bodyPr/>
                    <a:lstStyle/>
                    <a:p>
                      <a:r>
                        <a:rPr lang="en-US" dirty="0" smtClean="0"/>
                        <a:t>0600GMT</a:t>
                      </a:r>
                      <a:endParaRPr lang="en-US" dirty="0"/>
                    </a:p>
                  </a:txBody>
                  <a:tcPr/>
                </a:tc>
                <a:tc>
                  <a:txBody>
                    <a:bodyPr/>
                    <a:lstStyle/>
                    <a:p>
                      <a:r>
                        <a:rPr lang="en-US" dirty="0" smtClean="0"/>
                        <a:t>1200GMT</a:t>
                      </a:r>
                      <a:endParaRPr lang="en-US" dirty="0"/>
                    </a:p>
                  </a:txBody>
                  <a:tcPr/>
                </a:tc>
                <a:tc>
                  <a:txBody>
                    <a:bodyPr/>
                    <a:lstStyle/>
                    <a:p>
                      <a:r>
                        <a:rPr lang="en-US" dirty="0" smtClean="0"/>
                        <a:t>1800GMT</a:t>
                      </a:r>
                      <a:endParaRPr lang="en-US" dirty="0"/>
                    </a:p>
                  </a:txBody>
                  <a:tcPr/>
                </a:tc>
              </a:tr>
              <a:tr h="370840">
                <a:tc>
                  <a:txBody>
                    <a:bodyPr/>
                    <a:lstStyle/>
                    <a:p>
                      <a:r>
                        <a:rPr lang="en-US" dirty="0" smtClean="0"/>
                        <a:t>May-Oct. 2016</a:t>
                      </a:r>
                      <a:endParaRPr lang="en-US" dirty="0"/>
                    </a:p>
                  </a:txBody>
                  <a:tcPr/>
                </a:tc>
                <a:tc>
                  <a:txBody>
                    <a:bodyPr/>
                    <a:lstStyle/>
                    <a:p>
                      <a:r>
                        <a:rPr lang="en-US" b="1" dirty="0" smtClean="0">
                          <a:solidFill>
                            <a:srgbClr val="00B050"/>
                          </a:solidFill>
                        </a:rPr>
                        <a:t>10/16</a:t>
                      </a:r>
                      <a:endParaRPr lang="en-US" b="1" dirty="0">
                        <a:solidFill>
                          <a:srgbClr val="00B050"/>
                        </a:solidFill>
                      </a:endParaRPr>
                    </a:p>
                  </a:txBody>
                  <a:tcPr/>
                </a:tc>
                <a:tc>
                  <a:txBody>
                    <a:bodyPr/>
                    <a:lstStyle/>
                    <a:p>
                      <a:r>
                        <a:rPr lang="en-US" b="1" dirty="0" smtClean="0">
                          <a:solidFill>
                            <a:srgbClr val="00B050"/>
                          </a:solidFill>
                        </a:rPr>
                        <a:t>15/16</a:t>
                      </a:r>
                      <a:endParaRPr lang="en-US" b="1" dirty="0">
                        <a:solidFill>
                          <a:srgbClr val="00B050"/>
                        </a:solidFill>
                      </a:endParaRPr>
                    </a:p>
                  </a:txBody>
                  <a:tcPr/>
                </a:tc>
                <a:tc>
                  <a:txBody>
                    <a:bodyPr/>
                    <a:lstStyle/>
                    <a:p>
                      <a:r>
                        <a:rPr lang="en-US" b="1" dirty="0" smtClean="0">
                          <a:solidFill>
                            <a:srgbClr val="00B050"/>
                          </a:solidFill>
                        </a:rPr>
                        <a:t>15/16</a:t>
                      </a:r>
                      <a:endParaRPr lang="en-US" b="1" dirty="0">
                        <a:solidFill>
                          <a:srgbClr val="00B050"/>
                        </a:solidFill>
                      </a:endParaRPr>
                    </a:p>
                  </a:txBody>
                  <a:tcPr/>
                </a:tc>
                <a:tc>
                  <a:txBody>
                    <a:bodyPr/>
                    <a:lstStyle/>
                    <a:p>
                      <a:r>
                        <a:rPr lang="en-US" b="1" dirty="0" smtClean="0">
                          <a:solidFill>
                            <a:srgbClr val="00B050"/>
                          </a:solidFill>
                        </a:rPr>
                        <a:t>13/16</a:t>
                      </a:r>
                      <a:endParaRPr lang="en-US" b="1" dirty="0">
                        <a:solidFill>
                          <a:srgbClr val="00B050"/>
                        </a:solidFill>
                      </a:endParaRPr>
                    </a:p>
                  </a:txBody>
                  <a:tcPr/>
                </a:tc>
              </a:tr>
              <a:tr h="370840">
                <a:tc>
                  <a:txBody>
                    <a:bodyPr/>
                    <a:lstStyle/>
                    <a:p>
                      <a:r>
                        <a:rPr lang="en-US" dirty="0" smtClean="0"/>
                        <a:t>May-Dec. 2015</a:t>
                      </a:r>
                      <a:endParaRPr lang="en-US" dirty="0"/>
                    </a:p>
                  </a:txBody>
                  <a:tcPr/>
                </a:tc>
                <a:tc>
                  <a:txBody>
                    <a:bodyPr/>
                    <a:lstStyle/>
                    <a:p>
                      <a:r>
                        <a:rPr lang="en-US" dirty="0" smtClean="0"/>
                        <a:t>9/16</a:t>
                      </a:r>
                      <a:endParaRPr lang="en-US" dirty="0"/>
                    </a:p>
                  </a:txBody>
                  <a:tcPr/>
                </a:tc>
                <a:tc>
                  <a:txBody>
                    <a:bodyPr/>
                    <a:lstStyle/>
                    <a:p>
                      <a:r>
                        <a:rPr lang="en-US" b="1" dirty="0" smtClean="0">
                          <a:solidFill>
                            <a:srgbClr val="00B050"/>
                          </a:solidFill>
                        </a:rPr>
                        <a:t>16/16</a:t>
                      </a:r>
                      <a:endParaRPr lang="en-US" b="1" dirty="0">
                        <a:solidFill>
                          <a:srgbClr val="00B050"/>
                        </a:solidFill>
                      </a:endParaRPr>
                    </a:p>
                  </a:txBody>
                  <a:tcPr/>
                </a:tc>
                <a:tc>
                  <a:txBody>
                    <a:bodyPr/>
                    <a:lstStyle/>
                    <a:p>
                      <a:r>
                        <a:rPr lang="en-US" b="1" dirty="0" smtClean="0">
                          <a:solidFill>
                            <a:srgbClr val="00B050"/>
                          </a:solidFill>
                        </a:rPr>
                        <a:t>15/16</a:t>
                      </a:r>
                      <a:endParaRPr lang="en-US" b="1" dirty="0">
                        <a:solidFill>
                          <a:srgbClr val="00B050"/>
                        </a:solidFill>
                      </a:endParaRPr>
                    </a:p>
                  </a:txBody>
                  <a:tcPr/>
                </a:tc>
                <a:tc>
                  <a:txBody>
                    <a:bodyPr/>
                    <a:lstStyle/>
                    <a:p>
                      <a:r>
                        <a:rPr lang="en-US" b="1" dirty="0" smtClean="0">
                          <a:solidFill>
                            <a:srgbClr val="00B050"/>
                          </a:solidFill>
                        </a:rPr>
                        <a:t>12/16</a:t>
                      </a:r>
                      <a:endParaRPr lang="en-US" b="1" dirty="0">
                        <a:solidFill>
                          <a:srgbClr val="00B050"/>
                        </a:solidFill>
                      </a:endParaRPr>
                    </a:p>
                  </a:txBody>
                  <a:tcPr/>
                </a:tc>
              </a:tr>
              <a:tr h="370840">
                <a:tc>
                  <a:txBody>
                    <a:bodyPr/>
                    <a:lstStyle/>
                    <a:p>
                      <a:r>
                        <a:rPr lang="en-US" dirty="0" smtClean="0"/>
                        <a:t>Dec. 2015-May 2016</a:t>
                      </a:r>
                      <a:endParaRPr lang="en-US" dirty="0"/>
                    </a:p>
                  </a:txBody>
                  <a:tcPr/>
                </a:tc>
                <a:tc>
                  <a:txBody>
                    <a:bodyPr/>
                    <a:lstStyle/>
                    <a:p>
                      <a:r>
                        <a:rPr lang="en-US" b="1" dirty="0" smtClean="0">
                          <a:solidFill>
                            <a:srgbClr val="00B050"/>
                          </a:solidFill>
                        </a:rPr>
                        <a:t>13/16</a:t>
                      </a:r>
                      <a:endParaRPr lang="en-US" b="1" dirty="0">
                        <a:solidFill>
                          <a:srgbClr val="00B050"/>
                        </a:solidFill>
                      </a:endParaRPr>
                    </a:p>
                  </a:txBody>
                  <a:tcPr/>
                </a:tc>
                <a:tc>
                  <a:txBody>
                    <a:bodyPr/>
                    <a:lstStyle/>
                    <a:p>
                      <a:r>
                        <a:rPr lang="en-US" dirty="0" smtClean="0"/>
                        <a:t>8/16</a:t>
                      </a:r>
                      <a:endParaRPr lang="en-US" dirty="0"/>
                    </a:p>
                  </a:txBody>
                  <a:tcPr/>
                </a:tc>
                <a:tc>
                  <a:txBody>
                    <a:bodyPr/>
                    <a:lstStyle/>
                    <a:p>
                      <a:r>
                        <a:rPr lang="en-US" dirty="0" smtClean="0"/>
                        <a:t>8/16</a:t>
                      </a:r>
                      <a:endParaRPr lang="en-US" dirty="0"/>
                    </a:p>
                  </a:txBody>
                  <a:tcPr/>
                </a:tc>
                <a:tc>
                  <a:txBody>
                    <a:bodyPr/>
                    <a:lstStyle/>
                    <a:p>
                      <a:r>
                        <a:rPr lang="en-US" dirty="0" smtClean="0"/>
                        <a:t>9/16</a:t>
                      </a:r>
                      <a:endParaRPr lang="en-US" dirty="0"/>
                    </a:p>
                  </a:txBody>
                  <a:tcPr/>
                </a:tc>
              </a:tr>
            </a:tbl>
          </a:graphicData>
        </a:graphic>
      </p:graphicFrame>
      <p:sp>
        <p:nvSpPr>
          <p:cNvPr id="4" name="TextBox 3"/>
          <p:cNvSpPr txBox="1"/>
          <p:nvPr/>
        </p:nvSpPr>
        <p:spPr>
          <a:xfrm>
            <a:off x="1905000" y="152400"/>
            <a:ext cx="6339428" cy="369332"/>
          </a:xfrm>
          <a:prstGeom prst="rect">
            <a:avLst/>
          </a:prstGeom>
          <a:noFill/>
        </p:spPr>
        <p:txBody>
          <a:bodyPr wrap="none" rtlCol="0">
            <a:spAutoFit/>
          </a:bodyPr>
          <a:lstStyle/>
          <a:p>
            <a:r>
              <a:rPr lang="en-US" dirty="0" smtClean="0"/>
              <a:t>Number of regions in US in which bias decreases in 96 </a:t>
            </a:r>
            <a:r>
              <a:rPr lang="en-US" dirty="0" err="1" smtClean="0"/>
              <a:t>hr</a:t>
            </a:r>
            <a:r>
              <a:rPr lang="en-US" dirty="0" smtClean="0"/>
              <a:t> forecasts</a:t>
            </a:r>
            <a:endParaRPr lang="en-US" dirty="0"/>
          </a:p>
        </p:txBody>
      </p:sp>
    </p:spTree>
    <p:extLst>
      <p:ext uri="{BB962C8B-B14F-4D97-AF65-F5344CB8AC3E}">
        <p14:creationId xmlns:p14="http://schemas.microsoft.com/office/powerpoint/2010/main" val="2517420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581" r="9877"/>
          <a:stretch/>
        </p:blipFill>
        <p:spPr bwMode="auto">
          <a:xfrm>
            <a:off x="1" y="-1"/>
            <a:ext cx="9208086" cy="480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99712" y="5322094"/>
            <a:ext cx="8034379" cy="1231106"/>
          </a:xfrm>
          <a:prstGeom prst="rect">
            <a:avLst/>
          </a:prstGeom>
          <a:noFill/>
        </p:spPr>
        <p:txBody>
          <a:bodyPr wrap="none" rtlCol="0">
            <a:spAutoFit/>
          </a:bodyPr>
          <a:lstStyle/>
          <a:p>
            <a:pPr algn="ctr"/>
            <a:r>
              <a:rPr lang="en-US" sz="3200" b="1" dirty="0" smtClean="0">
                <a:solidFill>
                  <a:srgbClr val="0000FF"/>
                </a:solidFill>
              </a:rPr>
              <a:t>WPI President Hazard—”I hope you have fun.”</a:t>
            </a:r>
          </a:p>
          <a:p>
            <a:pPr algn="ctr"/>
            <a:endParaRPr lang="en-US" sz="1000" b="1" dirty="0" smtClean="0">
              <a:solidFill>
                <a:srgbClr val="0000FF"/>
              </a:solidFill>
            </a:endParaRPr>
          </a:p>
          <a:p>
            <a:pPr algn="ctr"/>
            <a:r>
              <a:rPr lang="en-US" sz="3200" b="1" dirty="0" smtClean="0">
                <a:solidFill>
                  <a:srgbClr val="0000FF"/>
                </a:solidFill>
              </a:rPr>
              <a:t>Not the best time to concentrate on physics</a:t>
            </a:r>
          </a:p>
        </p:txBody>
      </p:sp>
    </p:spTree>
    <p:extLst>
      <p:ext uri="{BB962C8B-B14F-4D97-AF65-F5344CB8AC3E}">
        <p14:creationId xmlns:p14="http://schemas.microsoft.com/office/powerpoint/2010/main" val="11846902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01596079"/>
              </p:ext>
            </p:extLst>
          </p:nvPr>
        </p:nvGraphicFramePr>
        <p:xfrm>
          <a:off x="914400" y="980440"/>
          <a:ext cx="7467600" cy="4886960"/>
        </p:xfrm>
        <a:graphic>
          <a:graphicData uri="http://schemas.openxmlformats.org/drawingml/2006/table">
            <a:tbl>
              <a:tblPr firstRow="1" bandRow="1">
                <a:tableStyleId>{5C22544A-7EE6-4342-B048-85BDC9FD1C3A}</a:tableStyleId>
              </a:tblPr>
              <a:tblGrid>
                <a:gridCol w="1244600"/>
                <a:gridCol w="1244600"/>
                <a:gridCol w="1244600"/>
                <a:gridCol w="1244600"/>
                <a:gridCol w="1244600"/>
                <a:gridCol w="1244600"/>
              </a:tblGrid>
              <a:tr h="370840">
                <a:tc>
                  <a:txBody>
                    <a:bodyPr/>
                    <a:lstStyle/>
                    <a:p>
                      <a:endParaRPr lang="en-US" dirty="0"/>
                    </a:p>
                  </a:txBody>
                  <a:tcPr/>
                </a:tc>
                <a:tc>
                  <a:txBody>
                    <a:bodyPr/>
                    <a:lstStyle/>
                    <a:p>
                      <a:r>
                        <a:rPr lang="en-US" dirty="0" smtClean="0"/>
                        <a:t>0000GMT</a:t>
                      </a:r>
                      <a:endParaRPr lang="en-US" dirty="0"/>
                    </a:p>
                  </a:txBody>
                  <a:tcPr/>
                </a:tc>
                <a:tc>
                  <a:txBody>
                    <a:bodyPr/>
                    <a:lstStyle/>
                    <a:p>
                      <a:r>
                        <a:rPr lang="en-US" dirty="0" smtClean="0"/>
                        <a:t>0600GMT</a:t>
                      </a:r>
                      <a:endParaRPr lang="en-US" dirty="0"/>
                    </a:p>
                  </a:txBody>
                  <a:tcPr/>
                </a:tc>
                <a:tc>
                  <a:txBody>
                    <a:bodyPr/>
                    <a:lstStyle/>
                    <a:p>
                      <a:r>
                        <a:rPr lang="en-US" dirty="0" smtClean="0"/>
                        <a:t>1200GMT</a:t>
                      </a:r>
                      <a:endParaRPr lang="en-US" dirty="0"/>
                    </a:p>
                  </a:txBody>
                  <a:tcPr/>
                </a:tc>
                <a:tc>
                  <a:txBody>
                    <a:bodyPr/>
                    <a:lstStyle/>
                    <a:p>
                      <a:r>
                        <a:rPr lang="en-US" dirty="0" smtClean="0"/>
                        <a:t>1800GMT</a:t>
                      </a:r>
                      <a:endParaRPr lang="en-US" dirty="0"/>
                    </a:p>
                  </a:txBody>
                  <a:tcPr/>
                </a:tc>
                <a:tc>
                  <a:txBody>
                    <a:bodyPr/>
                    <a:lstStyle/>
                    <a:p>
                      <a:r>
                        <a:rPr lang="en-US" dirty="0" smtClean="0"/>
                        <a:t>AVERAGE</a:t>
                      </a:r>
                      <a:endParaRPr lang="en-US" dirty="0"/>
                    </a:p>
                  </a:txBody>
                  <a:tcPr/>
                </a:tc>
              </a:tr>
              <a:tr h="370840">
                <a:tc>
                  <a:txBody>
                    <a:bodyPr/>
                    <a:lstStyle/>
                    <a:p>
                      <a:r>
                        <a:rPr lang="en-US" baseline="0" dirty="0" smtClean="0"/>
                        <a:t>T 2m</a:t>
                      </a:r>
                      <a:endParaRPr lang="en-US" baseline="0"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west</a:t>
                      </a:r>
                      <a:endParaRPr lang="en-US" dirty="0"/>
                    </a:p>
                  </a:txBody>
                  <a:tcPr/>
                </a:tc>
                <a:tc>
                  <a:txBody>
                    <a:bodyPr/>
                    <a:lstStyle/>
                    <a:p>
                      <a:r>
                        <a:rPr lang="en-US" sz="2800" b="1" dirty="0" smtClean="0">
                          <a:solidFill>
                            <a:srgbClr val="00B050"/>
                          </a:solidFill>
                        </a:rPr>
                        <a:t>-6.9%</a:t>
                      </a:r>
                      <a:endParaRPr lang="en-US" sz="2800" b="1" dirty="0">
                        <a:solidFill>
                          <a:srgbClr val="00B050"/>
                        </a:solidFill>
                      </a:endParaRPr>
                    </a:p>
                  </a:txBody>
                  <a:tcPr/>
                </a:tc>
                <a:tc>
                  <a:txBody>
                    <a:bodyPr/>
                    <a:lstStyle/>
                    <a:p>
                      <a:r>
                        <a:rPr lang="en-US" sz="2800" b="1" dirty="0" smtClean="0">
                          <a:solidFill>
                            <a:srgbClr val="00B050"/>
                          </a:solidFill>
                        </a:rPr>
                        <a:t>-3.6%</a:t>
                      </a:r>
                      <a:endParaRPr lang="en-US" sz="2800" b="1" dirty="0">
                        <a:solidFill>
                          <a:srgbClr val="00B050"/>
                        </a:solidFill>
                      </a:endParaRPr>
                    </a:p>
                  </a:txBody>
                  <a:tcPr/>
                </a:tc>
                <a:tc>
                  <a:txBody>
                    <a:bodyPr/>
                    <a:lstStyle/>
                    <a:p>
                      <a:r>
                        <a:rPr lang="en-US" sz="2800" b="1" dirty="0" smtClean="0">
                          <a:solidFill>
                            <a:srgbClr val="FF0000"/>
                          </a:solidFill>
                        </a:rPr>
                        <a:t>+1.1%</a:t>
                      </a:r>
                      <a:endParaRPr lang="en-US" sz="2800" b="1" dirty="0">
                        <a:solidFill>
                          <a:srgbClr val="FF0000"/>
                        </a:solidFill>
                      </a:endParaRPr>
                    </a:p>
                  </a:txBody>
                  <a:tcPr/>
                </a:tc>
                <a:tc>
                  <a:txBody>
                    <a:bodyPr/>
                    <a:lstStyle/>
                    <a:p>
                      <a:r>
                        <a:rPr lang="en-US" sz="2800" b="1" dirty="0" smtClean="0">
                          <a:solidFill>
                            <a:srgbClr val="00B050"/>
                          </a:solidFill>
                        </a:rPr>
                        <a:t>-1.8%</a:t>
                      </a:r>
                      <a:endParaRPr lang="en-US" sz="2800" b="1" dirty="0">
                        <a:solidFill>
                          <a:srgbClr val="00B050"/>
                        </a:solidFill>
                      </a:endParaRPr>
                    </a:p>
                  </a:txBody>
                  <a:tcPr/>
                </a:tc>
                <a:tc>
                  <a:txBody>
                    <a:bodyPr/>
                    <a:lstStyle/>
                    <a:p>
                      <a:r>
                        <a:rPr lang="en-US" sz="2800" b="1" dirty="0" smtClean="0">
                          <a:solidFill>
                            <a:srgbClr val="00B050"/>
                          </a:solidFill>
                        </a:rPr>
                        <a:t>-2.8%</a:t>
                      </a:r>
                      <a:endParaRPr lang="en-US" sz="2800" b="1" dirty="0">
                        <a:solidFill>
                          <a:srgbClr val="00B050"/>
                        </a:solidFill>
                      </a:endParaRPr>
                    </a:p>
                  </a:txBody>
                  <a:tcPr/>
                </a:tc>
              </a:tr>
              <a:tr h="370840">
                <a:tc>
                  <a:txBody>
                    <a:bodyPr/>
                    <a:lstStyle/>
                    <a:p>
                      <a:r>
                        <a:rPr lang="en-US" dirty="0" smtClean="0"/>
                        <a:t>east</a:t>
                      </a:r>
                      <a:endParaRPr lang="en-US" dirty="0"/>
                    </a:p>
                  </a:txBody>
                  <a:tcPr/>
                </a:tc>
                <a:tc>
                  <a:txBody>
                    <a:bodyPr/>
                    <a:lstStyle/>
                    <a:p>
                      <a:r>
                        <a:rPr lang="en-US" sz="2800" b="1" dirty="0" smtClean="0">
                          <a:solidFill>
                            <a:srgbClr val="00B050"/>
                          </a:solidFill>
                        </a:rPr>
                        <a:t>-8.6%</a:t>
                      </a:r>
                      <a:endParaRPr lang="en-US" sz="2800" b="1" dirty="0">
                        <a:solidFill>
                          <a:srgbClr val="00B050"/>
                        </a:solidFill>
                      </a:endParaRPr>
                    </a:p>
                  </a:txBody>
                  <a:tcPr/>
                </a:tc>
                <a:tc>
                  <a:txBody>
                    <a:bodyPr/>
                    <a:lstStyle/>
                    <a:p>
                      <a:r>
                        <a:rPr lang="en-US" sz="2800" b="1" dirty="0" smtClean="0">
                          <a:solidFill>
                            <a:srgbClr val="00B050"/>
                          </a:solidFill>
                        </a:rPr>
                        <a:t>-1.6%</a:t>
                      </a:r>
                      <a:endParaRPr lang="en-US" sz="2800" b="1" dirty="0">
                        <a:solidFill>
                          <a:srgbClr val="00B050"/>
                        </a:solidFill>
                      </a:endParaRPr>
                    </a:p>
                  </a:txBody>
                  <a:tcPr/>
                </a:tc>
                <a:tc>
                  <a:txBody>
                    <a:bodyPr/>
                    <a:lstStyle/>
                    <a:p>
                      <a:r>
                        <a:rPr lang="en-US" sz="2800" b="1" dirty="0" smtClean="0">
                          <a:solidFill>
                            <a:srgbClr val="FF0000"/>
                          </a:solidFill>
                        </a:rPr>
                        <a:t>+2.3%</a:t>
                      </a:r>
                      <a:endParaRPr lang="en-US" sz="2800" b="1" dirty="0">
                        <a:solidFill>
                          <a:srgbClr val="FF0000"/>
                        </a:solidFill>
                      </a:endParaRPr>
                    </a:p>
                  </a:txBody>
                  <a:tcPr/>
                </a:tc>
                <a:tc>
                  <a:txBody>
                    <a:bodyPr/>
                    <a:lstStyle/>
                    <a:p>
                      <a:r>
                        <a:rPr lang="en-US" sz="2800" b="1" dirty="0" smtClean="0">
                          <a:solidFill>
                            <a:srgbClr val="00B050"/>
                          </a:solidFill>
                        </a:rPr>
                        <a:t>-1.2%</a:t>
                      </a:r>
                      <a:endParaRPr lang="en-US" sz="2800" b="1" dirty="0">
                        <a:solidFill>
                          <a:srgbClr val="00B050"/>
                        </a:solidFill>
                      </a:endParaRPr>
                    </a:p>
                  </a:txBody>
                  <a:tcPr/>
                </a:tc>
                <a:tc>
                  <a:txBody>
                    <a:bodyPr/>
                    <a:lstStyle/>
                    <a:p>
                      <a:r>
                        <a:rPr lang="en-US" sz="2800" b="1" dirty="0" smtClean="0">
                          <a:solidFill>
                            <a:srgbClr val="00B050"/>
                          </a:solidFill>
                        </a:rPr>
                        <a:t>-2.2%</a:t>
                      </a:r>
                      <a:endParaRPr lang="en-US" sz="2800" b="1" dirty="0">
                        <a:solidFill>
                          <a:srgbClr val="00B050"/>
                        </a:solidFill>
                      </a:endParaRPr>
                    </a:p>
                  </a:txBody>
                  <a:tcPr/>
                </a:tc>
              </a:tr>
              <a:tr h="370840">
                <a:tc>
                  <a:txBody>
                    <a:bodyPr/>
                    <a:lstStyle/>
                    <a:p>
                      <a:r>
                        <a:rPr lang="en-US" dirty="0" smtClean="0"/>
                        <a:t>T</a:t>
                      </a:r>
                      <a:r>
                        <a:rPr lang="en-US" baseline="-25000" dirty="0" smtClean="0"/>
                        <a:t>d</a:t>
                      </a:r>
                      <a:r>
                        <a:rPr lang="en-US" dirty="0" smtClean="0"/>
                        <a:t> 2m </a:t>
                      </a:r>
                      <a:endParaRPr lang="en-US" baseline="-25000" dirty="0"/>
                    </a:p>
                  </a:txBody>
                  <a:tcPr/>
                </a:tc>
                <a:tc>
                  <a:txBody>
                    <a:bodyPr/>
                    <a:lstStyle/>
                    <a:p>
                      <a:endParaRPr lang="en-US" sz="2800" b="1">
                        <a:solidFill>
                          <a:srgbClr val="00B050"/>
                        </a:solidFill>
                      </a:endParaRPr>
                    </a:p>
                  </a:txBody>
                  <a:tcPr/>
                </a:tc>
                <a:tc>
                  <a:txBody>
                    <a:bodyPr/>
                    <a:lstStyle/>
                    <a:p>
                      <a:endParaRPr lang="en-US" sz="2800" b="1" dirty="0">
                        <a:solidFill>
                          <a:srgbClr val="00B050"/>
                        </a:solidFill>
                      </a:endParaRPr>
                    </a:p>
                  </a:txBody>
                  <a:tcPr/>
                </a:tc>
                <a:tc>
                  <a:txBody>
                    <a:bodyPr/>
                    <a:lstStyle/>
                    <a:p>
                      <a:endParaRPr lang="en-US" sz="2800"/>
                    </a:p>
                  </a:txBody>
                  <a:tcPr/>
                </a:tc>
                <a:tc>
                  <a:txBody>
                    <a:bodyPr/>
                    <a:lstStyle/>
                    <a:p>
                      <a:endParaRPr lang="en-US" sz="2800" b="1" dirty="0">
                        <a:solidFill>
                          <a:srgbClr val="00B050"/>
                        </a:solidFill>
                      </a:endParaRPr>
                    </a:p>
                  </a:txBody>
                  <a:tcPr/>
                </a:tc>
                <a:tc>
                  <a:txBody>
                    <a:bodyPr/>
                    <a:lstStyle/>
                    <a:p>
                      <a:endParaRPr lang="en-US" sz="2800" b="1" dirty="0">
                        <a:solidFill>
                          <a:srgbClr val="00B050"/>
                        </a:solidFill>
                      </a:endParaRPr>
                    </a:p>
                  </a:txBody>
                  <a:tcPr/>
                </a:tc>
              </a:tr>
              <a:tr h="370840">
                <a:tc>
                  <a:txBody>
                    <a:bodyPr/>
                    <a:lstStyle/>
                    <a:p>
                      <a:r>
                        <a:rPr lang="en-US" dirty="0" smtClean="0"/>
                        <a:t>west</a:t>
                      </a:r>
                      <a:endParaRPr lang="en-US" dirty="0"/>
                    </a:p>
                  </a:txBody>
                  <a:tcPr/>
                </a:tc>
                <a:tc>
                  <a:txBody>
                    <a:bodyPr/>
                    <a:lstStyle/>
                    <a:p>
                      <a:r>
                        <a:rPr lang="en-US" sz="2800" b="1" dirty="0" smtClean="0">
                          <a:solidFill>
                            <a:srgbClr val="00B050"/>
                          </a:solidFill>
                        </a:rPr>
                        <a:t>-4.3%</a:t>
                      </a:r>
                      <a:endParaRPr lang="en-US" sz="2800" b="1" dirty="0">
                        <a:solidFill>
                          <a:srgbClr val="00B050"/>
                        </a:solidFill>
                      </a:endParaRPr>
                    </a:p>
                  </a:txBody>
                  <a:tcPr/>
                </a:tc>
                <a:tc>
                  <a:txBody>
                    <a:bodyPr/>
                    <a:lstStyle/>
                    <a:p>
                      <a:r>
                        <a:rPr lang="en-US" sz="2800" b="1" dirty="0" smtClean="0">
                          <a:solidFill>
                            <a:srgbClr val="00B050"/>
                          </a:solidFill>
                        </a:rPr>
                        <a:t>-4.4%</a:t>
                      </a:r>
                      <a:endParaRPr lang="en-US" sz="2800" b="1" dirty="0">
                        <a:solidFill>
                          <a:srgbClr val="00B050"/>
                        </a:solidFill>
                      </a:endParaRPr>
                    </a:p>
                  </a:txBody>
                  <a:tcPr/>
                </a:tc>
                <a:tc>
                  <a:txBody>
                    <a:bodyPr/>
                    <a:lstStyle/>
                    <a:p>
                      <a:r>
                        <a:rPr lang="en-US" sz="2800" b="1" dirty="0" smtClean="0">
                          <a:solidFill>
                            <a:srgbClr val="00B050"/>
                          </a:solidFill>
                        </a:rPr>
                        <a:t>-3.8%</a:t>
                      </a:r>
                      <a:endParaRPr lang="en-US" sz="2800" b="1" dirty="0">
                        <a:solidFill>
                          <a:srgbClr val="00B050"/>
                        </a:solidFill>
                      </a:endParaRPr>
                    </a:p>
                  </a:txBody>
                  <a:tcPr/>
                </a:tc>
                <a:tc>
                  <a:txBody>
                    <a:bodyPr/>
                    <a:lstStyle/>
                    <a:p>
                      <a:r>
                        <a:rPr lang="en-US" sz="2800" b="1" dirty="0" smtClean="0">
                          <a:solidFill>
                            <a:srgbClr val="00B050"/>
                          </a:solidFill>
                        </a:rPr>
                        <a:t>-5.2%</a:t>
                      </a:r>
                      <a:endParaRPr lang="en-US" sz="2800" b="1" dirty="0">
                        <a:solidFill>
                          <a:srgbClr val="00B050"/>
                        </a:solidFill>
                      </a:endParaRPr>
                    </a:p>
                  </a:txBody>
                  <a:tcPr/>
                </a:tc>
                <a:tc>
                  <a:txBody>
                    <a:bodyPr/>
                    <a:lstStyle/>
                    <a:p>
                      <a:r>
                        <a:rPr lang="en-US" sz="2800" b="1" dirty="0" smtClean="0">
                          <a:solidFill>
                            <a:srgbClr val="00B050"/>
                          </a:solidFill>
                        </a:rPr>
                        <a:t>-4.4%</a:t>
                      </a:r>
                      <a:endParaRPr lang="en-US" sz="2800" b="1" dirty="0">
                        <a:solidFill>
                          <a:srgbClr val="00B050"/>
                        </a:solidFill>
                      </a:endParaRPr>
                    </a:p>
                  </a:txBody>
                  <a:tcPr/>
                </a:tc>
              </a:tr>
              <a:tr h="370840">
                <a:tc>
                  <a:txBody>
                    <a:bodyPr/>
                    <a:lstStyle/>
                    <a:p>
                      <a:r>
                        <a:rPr lang="en-US" dirty="0" smtClean="0"/>
                        <a:t>east</a:t>
                      </a:r>
                      <a:endParaRPr lang="en-US" dirty="0"/>
                    </a:p>
                  </a:txBody>
                  <a:tcPr/>
                </a:tc>
                <a:tc>
                  <a:txBody>
                    <a:bodyPr/>
                    <a:lstStyle/>
                    <a:p>
                      <a:r>
                        <a:rPr lang="en-US" sz="2800" b="1" dirty="0" smtClean="0">
                          <a:solidFill>
                            <a:srgbClr val="00B050"/>
                          </a:solidFill>
                        </a:rPr>
                        <a:t>-2.1%</a:t>
                      </a:r>
                      <a:endParaRPr lang="en-US" sz="2800" b="1" dirty="0">
                        <a:solidFill>
                          <a:srgbClr val="00B050"/>
                        </a:solidFill>
                      </a:endParaRPr>
                    </a:p>
                  </a:txBody>
                  <a:tcPr/>
                </a:tc>
                <a:tc>
                  <a:txBody>
                    <a:bodyPr/>
                    <a:lstStyle/>
                    <a:p>
                      <a:r>
                        <a:rPr lang="en-US" sz="2800" b="1" dirty="0" smtClean="0">
                          <a:solidFill>
                            <a:srgbClr val="00B050"/>
                          </a:solidFill>
                        </a:rPr>
                        <a:t>-3.4%</a:t>
                      </a:r>
                      <a:endParaRPr lang="en-US" sz="2800" b="1" dirty="0">
                        <a:solidFill>
                          <a:srgbClr val="00B050"/>
                        </a:solidFill>
                      </a:endParaRPr>
                    </a:p>
                  </a:txBody>
                  <a:tcPr/>
                </a:tc>
                <a:tc>
                  <a:txBody>
                    <a:bodyPr/>
                    <a:lstStyle/>
                    <a:p>
                      <a:r>
                        <a:rPr lang="en-US" sz="2800" b="1" dirty="0" smtClean="0">
                          <a:solidFill>
                            <a:srgbClr val="00B050"/>
                          </a:solidFill>
                        </a:rPr>
                        <a:t>-1.3%</a:t>
                      </a:r>
                      <a:endParaRPr lang="en-US" sz="2800" b="1" dirty="0">
                        <a:solidFill>
                          <a:srgbClr val="00B050"/>
                        </a:solidFill>
                      </a:endParaRPr>
                    </a:p>
                  </a:txBody>
                  <a:tcPr/>
                </a:tc>
                <a:tc>
                  <a:txBody>
                    <a:bodyPr/>
                    <a:lstStyle/>
                    <a:p>
                      <a:r>
                        <a:rPr lang="en-US" sz="2800" b="1" dirty="0" smtClean="0">
                          <a:solidFill>
                            <a:srgbClr val="00B050"/>
                          </a:solidFill>
                        </a:rPr>
                        <a:t>-2.4%</a:t>
                      </a:r>
                      <a:endParaRPr lang="en-US" sz="2800" b="1" dirty="0">
                        <a:solidFill>
                          <a:srgbClr val="00B050"/>
                        </a:solidFill>
                      </a:endParaRPr>
                    </a:p>
                  </a:txBody>
                  <a:tcPr/>
                </a:tc>
                <a:tc>
                  <a:txBody>
                    <a:bodyPr/>
                    <a:lstStyle/>
                    <a:p>
                      <a:r>
                        <a:rPr lang="en-US" sz="2800" b="1" dirty="0" smtClean="0">
                          <a:solidFill>
                            <a:srgbClr val="00B050"/>
                          </a:solidFill>
                        </a:rPr>
                        <a:t>-2.0%</a:t>
                      </a:r>
                      <a:endParaRPr lang="en-US" sz="2800" b="1" dirty="0">
                        <a:solidFill>
                          <a:srgbClr val="00B050"/>
                        </a:solidFill>
                      </a:endParaRPr>
                    </a:p>
                  </a:txBody>
                  <a:tcPr/>
                </a:tc>
              </a:tr>
              <a:tr h="370840">
                <a:tc>
                  <a:txBody>
                    <a:bodyPr/>
                    <a:lstStyle/>
                    <a:p>
                      <a:r>
                        <a:rPr lang="en-US" dirty="0" smtClean="0"/>
                        <a:t>Winds</a:t>
                      </a:r>
                      <a:r>
                        <a:rPr lang="en-US" baseline="0" dirty="0" smtClean="0"/>
                        <a:t> 10m </a:t>
                      </a:r>
                      <a:endParaRPr lang="en-US" dirty="0"/>
                    </a:p>
                  </a:txBody>
                  <a:tcPr/>
                </a:tc>
                <a:tc>
                  <a:txBody>
                    <a:bodyPr/>
                    <a:lstStyle/>
                    <a:p>
                      <a:endParaRPr lang="en-US" sz="2800"/>
                    </a:p>
                  </a:txBody>
                  <a:tcPr/>
                </a:tc>
                <a:tc>
                  <a:txBody>
                    <a:bodyPr/>
                    <a:lstStyle/>
                    <a:p>
                      <a:endParaRPr lang="en-US" sz="2800"/>
                    </a:p>
                  </a:txBody>
                  <a:tcPr/>
                </a:tc>
                <a:tc>
                  <a:txBody>
                    <a:bodyPr/>
                    <a:lstStyle/>
                    <a:p>
                      <a:endParaRPr lang="en-US" sz="2800" dirty="0"/>
                    </a:p>
                  </a:txBody>
                  <a:tcPr/>
                </a:tc>
                <a:tc>
                  <a:txBody>
                    <a:bodyPr/>
                    <a:lstStyle/>
                    <a:p>
                      <a:endParaRPr lang="en-US" sz="2800" dirty="0"/>
                    </a:p>
                  </a:txBody>
                  <a:tcPr/>
                </a:tc>
                <a:tc>
                  <a:txBody>
                    <a:bodyPr/>
                    <a:lstStyle/>
                    <a:p>
                      <a:endParaRPr lang="en-US" sz="2800" dirty="0"/>
                    </a:p>
                  </a:txBody>
                  <a:tcPr/>
                </a:tc>
              </a:tr>
              <a:tr h="370840">
                <a:tc>
                  <a:txBody>
                    <a:bodyPr/>
                    <a:lstStyle/>
                    <a:p>
                      <a:r>
                        <a:rPr lang="en-US" dirty="0" smtClean="0"/>
                        <a:t>west</a:t>
                      </a:r>
                      <a:endParaRPr lang="en-US" dirty="0"/>
                    </a:p>
                  </a:txBody>
                  <a:tcPr/>
                </a:tc>
                <a:tc>
                  <a:txBody>
                    <a:bodyPr/>
                    <a:lstStyle/>
                    <a:p>
                      <a:r>
                        <a:rPr lang="en-US" sz="2800" b="1" dirty="0" smtClean="0">
                          <a:solidFill>
                            <a:srgbClr val="FF0000"/>
                          </a:solidFill>
                        </a:rPr>
                        <a:t>+0.1%</a:t>
                      </a:r>
                      <a:endParaRPr lang="en-US" sz="2800" b="1" dirty="0">
                        <a:solidFill>
                          <a:srgbClr val="FF0000"/>
                        </a:solidFill>
                      </a:endParaRPr>
                    </a:p>
                  </a:txBody>
                  <a:tcPr/>
                </a:tc>
                <a:tc>
                  <a:txBody>
                    <a:bodyPr/>
                    <a:lstStyle/>
                    <a:p>
                      <a:r>
                        <a:rPr lang="en-US" sz="2800" b="1" dirty="0" smtClean="0">
                          <a:solidFill>
                            <a:srgbClr val="FF0000"/>
                          </a:solidFill>
                        </a:rPr>
                        <a:t>+0.8%</a:t>
                      </a:r>
                      <a:endParaRPr lang="en-US" sz="2800" b="1" dirty="0">
                        <a:solidFill>
                          <a:srgbClr val="FF0000"/>
                        </a:solidFill>
                      </a:endParaRPr>
                    </a:p>
                  </a:txBody>
                  <a:tcPr/>
                </a:tc>
                <a:tc>
                  <a:txBody>
                    <a:bodyPr/>
                    <a:lstStyle/>
                    <a:p>
                      <a:r>
                        <a:rPr lang="en-US" sz="2800" b="1" dirty="0" smtClean="0">
                          <a:solidFill>
                            <a:srgbClr val="FF0000"/>
                          </a:solidFill>
                        </a:rPr>
                        <a:t>+0.1%</a:t>
                      </a:r>
                      <a:endParaRPr lang="en-US" sz="2800" b="1" dirty="0">
                        <a:solidFill>
                          <a:srgbClr val="FF0000"/>
                        </a:solidFill>
                      </a:endParaRPr>
                    </a:p>
                  </a:txBody>
                  <a:tcPr/>
                </a:tc>
                <a:tc>
                  <a:txBody>
                    <a:bodyPr/>
                    <a:lstStyle/>
                    <a:p>
                      <a:r>
                        <a:rPr lang="en-US" sz="2800" b="1" dirty="0" smtClean="0">
                          <a:solidFill>
                            <a:srgbClr val="FF0000"/>
                          </a:solidFill>
                        </a:rPr>
                        <a:t>+0.1%</a:t>
                      </a:r>
                      <a:endParaRPr lang="en-US" sz="2800" b="1" dirty="0">
                        <a:solidFill>
                          <a:srgbClr val="FF0000"/>
                        </a:solidFill>
                      </a:endParaRPr>
                    </a:p>
                  </a:txBody>
                  <a:tcPr/>
                </a:tc>
                <a:tc>
                  <a:txBody>
                    <a:bodyPr/>
                    <a:lstStyle/>
                    <a:p>
                      <a:r>
                        <a:rPr lang="en-US" sz="2800" b="1" dirty="0" smtClean="0">
                          <a:solidFill>
                            <a:srgbClr val="FF0000"/>
                          </a:solidFill>
                        </a:rPr>
                        <a:t>+0.3%</a:t>
                      </a:r>
                      <a:endParaRPr lang="en-US" sz="2800" b="1" dirty="0">
                        <a:solidFill>
                          <a:srgbClr val="FF0000"/>
                        </a:solidFill>
                      </a:endParaRPr>
                    </a:p>
                  </a:txBody>
                  <a:tcPr/>
                </a:tc>
              </a:tr>
              <a:tr h="370840">
                <a:tc>
                  <a:txBody>
                    <a:bodyPr/>
                    <a:lstStyle/>
                    <a:p>
                      <a:r>
                        <a:rPr lang="en-US" dirty="0" smtClean="0"/>
                        <a:t>east</a:t>
                      </a:r>
                      <a:endParaRPr lang="en-US" dirty="0"/>
                    </a:p>
                  </a:txBody>
                  <a:tcPr/>
                </a:tc>
                <a:tc>
                  <a:txBody>
                    <a:bodyPr/>
                    <a:lstStyle/>
                    <a:p>
                      <a:r>
                        <a:rPr lang="en-US" sz="2800" b="1" dirty="0" smtClean="0">
                          <a:solidFill>
                            <a:srgbClr val="00B050"/>
                          </a:solidFill>
                        </a:rPr>
                        <a:t>-1.2%</a:t>
                      </a:r>
                      <a:endParaRPr lang="en-US" sz="2800" b="1" dirty="0">
                        <a:solidFill>
                          <a:srgbClr val="00B050"/>
                        </a:solidFill>
                      </a:endParaRPr>
                    </a:p>
                  </a:txBody>
                  <a:tcPr/>
                </a:tc>
                <a:tc>
                  <a:txBody>
                    <a:bodyPr/>
                    <a:lstStyle/>
                    <a:p>
                      <a:r>
                        <a:rPr lang="en-US" sz="2800" b="1" dirty="0" smtClean="0">
                          <a:solidFill>
                            <a:srgbClr val="00B050"/>
                          </a:solidFill>
                        </a:rPr>
                        <a:t>-1.8%</a:t>
                      </a:r>
                      <a:endParaRPr lang="en-US" sz="2800" b="1" dirty="0">
                        <a:solidFill>
                          <a:srgbClr val="00B050"/>
                        </a:solidFill>
                      </a:endParaRPr>
                    </a:p>
                  </a:txBody>
                  <a:tcPr/>
                </a:tc>
                <a:tc>
                  <a:txBody>
                    <a:bodyPr/>
                    <a:lstStyle/>
                    <a:p>
                      <a:r>
                        <a:rPr lang="en-US" sz="2800" b="1" dirty="0" smtClean="0">
                          <a:solidFill>
                            <a:srgbClr val="00B050"/>
                          </a:solidFill>
                        </a:rPr>
                        <a:t>-1.5%</a:t>
                      </a:r>
                      <a:endParaRPr lang="en-US" sz="2800" b="1" dirty="0">
                        <a:solidFill>
                          <a:srgbClr val="00B050"/>
                        </a:solidFill>
                      </a:endParaRPr>
                    </a:p>
                  </a:txBody>
                  <a:tcPr/>
                </a:tc>
                <a:tc>
                  <a:txBody>
                    <a:bodyPr/>
                    <a:lstStyle/>
                    <a:p>
                      <a:r>
                        <a:rPr lang="en-US" sz="2800" b="1" dirty="0" smtClean="0">
                          <a:solidFill>
                            <a:srgbClr val="00B050"/>
                          </a:solidFill>
                        </a:rPr>
                        <a:t>-1.1%</a:t>
                      </a:r>
                      <a:endParaRPr lang="en-US" sz="2800" b="1" dirty="0">
                        <a:solidFill>
                          <a:srgbClr val="00B050"/>
                        </a:solidFill>
                      </a:endParaRPr>
                    </a:p>
                  </a:txBody>
                  <a:tcPr/>
                </a:tc>
                <a:tc>
                  <a:txBody>
                    <a:bodyPr/>
                    <a:lstStyle/>
                    <a:p>
                      <a:r>
                        <a:rPr lang="en-US" sz="2800" b="1" dirty="0" smtClean="0">
                          <a:solidFill>
                            <a:srgbClr val="00B050"/>
                          </a:solidFill>
                        </a:rPr>
                        <a:t>-1.4%</a:t>
                      </a:r>
                      <a:endParaRPr lang="en-US" sz="2800" b="1" dirty="0">
                        <a:solidFill>
                          <a:srgbClr val="00B050"/>
                        </a:solidFill>
                      </a:endParaRPr>
                    </a:p>
                  </a:txBody>
                  <a:tcPr/>
                </a:tc>
              </a:tr>
            </a:tbl>
          </a:graphicData>
        </a:graphic>
      </p:graphicFrame>
      <p:sp>
        <p:nvSpPr>
          <p:cNvPr id="3" name="TextBox 2"/>
          <p:cNvSpPr txBox="1"/>
          <p:nvPr/>
        </p:nvSpPr>
        <p:spPr>
          <a:xfrm>
            <a:off x="152400" y="76200"/>
            <a:ext cx="8857233" cy="830997"/>
          </a:xfrm>
          <a:prstGeom prst="rect">
            <a:avLst/>
          </a:prstGeom>
          <a:noFill/>
        </p:spPr>
        <p:txBody>
          <a:bodyPr wrap="none" rtlCol="0">
            <a:spAutoFit/>
          </a:bodyPr>
          <a:lstStyle/>
          <a:p>
            <a:pPr algn="ctr"/>
            <a:r>
              <a:rPr lang="en-US" sz="2400" b="1" i="1" dirty="0" smtClean="0">
                <a:solidFill>
                  <a:srgbClr val="00B050"/>
                </a:solidFill>
              </a:rPr>
              <a:t>Change in </a:t>
            </a:r>
            <a:r>
              <a:rPr lang="en-US" sz="2400" b="1" i="1" dirty="0" err="1" smtClean="0">
                <a:solidFill>
                  <a:srgbClr val="00B050"/>
                </a:solidFill>
              </a:rPr>
              <a:t>rms</a:t>
            </a:r>
            <a:r>
              <a:rPr lang="en-US" sz="2400" b="1" i="1" dirty="0" smtClean="0">
                <a:solidFill>
                  <a:srgbClr val="00B050"/>
                </a:solidFill>
              </a:rPr>
              <a:t> fit to station observations May 1, 2015-Dec. 28, 2016 </a:t>
            </a:r>
          </a:p>
          <a:p>
            <a:pPr algn="ctr"/>
            <a:r>
              <a:rPr lang="en-US" sz="2400" b="1" i="1" dirty="0" smtClean="0">
                <a:solidFill>
                  <a:srgbClr val="00B050"/>
                </a:solidFill>
              </a:rPr>
              <a:t>96 </a:t>
            </a:r>
            <a:r>
              <a:rPr lang="en-US" sz="2400" b="1" i="1" dirty="0" err="1" smtClean="0">
                <a:solidFill>
                  <a:srgbClr val="00B050"/>
                </a:solidFill>
              </a:rPr>
              <a:t>hr</a:t>
            </a:r>
            <a:r>
              <a:rPr lang="en-US" sz="2400" b="1" i="1" dirty="0" smtClean="0">
                <a:solidFill>
                  <a:srgbClr val="00B050"/>
                </a:solidFill>
              </a:rPr>
              <a:t> forecasts</a:t>
            </a:r>
            <a:endParaRPr lang="en-US" sz="2400" b="1" i="1" dirty="0">
              <a:solidFill>
                <a:srgbClr val="00B050"/>
              </a:solidFill>
            </a:endParaRPr>
          </a:p>
        </p:txBody>
      </p:sp>
      <p:sp>
        <p:nvSpPr>
          <p:cNvPr id="4" name="TextBox 3"/>
          <p:cNvSpPr txBox="1"/>
          <p:nvPr/>
        </p:nvSpPr>
        <p:spPr>
          <a:xfrm>
            <a:off x="1981200" y="5943600"/>
            <a:ext cx="5622437" cy="954107"/>
          </a:xfrm>
          <a:prstGeom prst="rect">
            <a:avLst/>
          </a:prstGeom>
          <a:noFill/>
        </p:spPr>
        <p:txBody>
          <a:bodyPr wrap="none" rtlCol="0">
            <a:spAutoFit/>
          </a:bodyPr>
          <a:lstStyle/>
          <a:p>
            <a:r>
              <a:rPr lang="en-US" sz="2800" b="1" dirty="0" smtClean="0">
                <a:solidFill>
                  <a:srgbClr val="00B050"/>
                </a:solidFill>
              </a:rPr>
              <a:t>RMS fit to </a:t>
            </a:r>
            <a:r>
              <a:rPr lang="en-US" sz="2800" b="1" dirty="0" err="1" smtClean="0">
                <a:solidFill>
                  <a:srgbClr val="00B050"/>
                </a:solidFill>
              </a:rPr>
              <a:t>obs</a:t>
            </a:r>
            <a:r>
              <a:rPr lang="en-US" sz="2800" b="1" dirty="0" smtClean="0">
                <a:solidFill>
                  <a:srgbClr val="00B050"/>
                </a:solidFill>
              </a:rPr>
              <a:t> decreased in GFS2017</a:t>
            </a:r>
          </a:p>
          <a:p>
            <a:r>
              <a:rPr lang="en-US" sz="2800" b="1" dirty="0" smtClean="0">
                <a:solidFill>
                  <a:srgbClr val="FF0000"/>
                </a:solidFill>
              </a:rPr>
              <a:t>RMS fit to </a:t>
            </a:r>
            <a:r>
              <a:rPr lang="en-US" sz="2800" b="1" dirty="0" err="1" smtClean="0">
                <a:solidFill>
                  <a:srgbClr val="FF0000"/>
                </a:solidFill>
              </a:rPr>
              <a:t>obs</a:t>
            </a:r>
            <a:r>
              <a:rPr lang="en-US" sz="2800" b="1" dirty="0" smtClean="0">
                <a:solidFill>
                  <a:srgbClr val="FF0000"/>
                </a:solidFill>
              </a:rPr>
              <a:t> increased in GFS2017</a:t>
            </a:r>
            <a:endParaRPr lang="en-US" sz="2800" b="1" dirty="0">
              <a:solidFill>
                <a:srgbClr val="FF0000"/>
              </a:solidFill>
            </a:endParaRPr>
          </a:p>
        </p:txBody>
      </p:sp>
    </p:spTree>
    <p:extLst>
      <p:ext uri="{BB962C8B-B14F-4D97-AF65-F5344CB8AC3E}">
        <p14:creationId xmlns:p14="http://schemas.microsoft.com/office/powerpoint/2010/main" val="1699276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sldNum" idx="12"/>
          </p:nvPr>
        </p:nvSpPr>
        <p:spPr>
          <a:xfrm>
            <a:off x="7010400" y="6619875"/>
            <a:ext cx="2133598"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71</a:t>
            </a:fld>
            <a:endParaRPr lang="en-US" sz="1400" b="0" i="0" u="none" strike="noStrike" cap="none">
              <a:solidFill>
                <a:schemeClr val="dk1"/>
              </a:solidFill>
              <a:latin typeface="Arial"/>
              <a:ea typeface="Arial"/>
              <a:cs typeface="Arial"/>
              <a:sym typeface="Arial"/>
            </a:endParaRPr>
          </a:p>
        </p:txBody>
      </p:sp>
      <p:graphicFrame>
        <p:nvGraphicFramePr>
          <p:cNvPr id="315" name="Shape 315"/>
          <p:cNvGraphicFramePr/>
          <p:nvPr>
            <p:extLst>
              <p:ext uri="{D42A27DB-BD31-4B8C-83A1-F6EECF244321}">
                <p14:modId xmlns:p14="http://schemas.microsoft.com/office/powerpoint/2010/main" val="2455084723"/>
              </p:ext>
            </p:extLst>
          </p:nvPr>
        </p:nvGraphicFramePr>
        <p:xfrm>
          <a:off x="4763" y="1524000"/>
          <a:ext cx="9067800" cy="4252670"/>
        </p:xfrm>
        <a:graphic>
          <a:graphicData uri="http://schemas.openxmlformats.org/drawingml/2006/table">
            <a:tbl>
              <a:tblPr firstRow="1" bandRow="1">
                <a:noFill/>
              </a:tblPr>
              <a:tblGrid>
                <a:gridCol w="4567225"/>
                <a:gridCol w="4500575"/>
              </a:tblGrid>
              <a:tr h="333825">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dirty="0">
                          <a:latin typeface="Times New Roman" panose="02020603050405020304" pitchFamily="18" charset="0"/>
                          <a:cs typeface="Times New Roman" panose="02020603050405020304" pitchFamily="18" charset="0"/>
                        </a:rPr>
                        <a:t>Case Studies</a:t>
                      </a: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US" sz="2000" u="none" strike="noStrike" cap="none" dirty="0">
                          <a:latin typeface="Times New Roman" panose="02020603050405020304" pitchFamily="18" charset="0"/>
                          <a:cs typeface="Times New Roman" panose="02020603050405020304" pitchFamily="18" charset="0"/>
                        </a:rPr>
                        <a:t>Case Studies</a:t>
                      </a:r>
                    </a:p>
                  </a:txBody>
                  <a:tcPr marL="91450" marR="91450" marT="45725" marB="45725"/>
                </a:tc>
              </a:tr>
              <a:tr h="333825">
                <a:tc>
                  <a:txBody>
                    <a:bodyPr/>
                    <a:lstStyle/>
                    <a:p>
                      <a:pPr marL="0" marR="0" lvl="0" indent="0" algn="ctr" rtl="0">
                        <a:lnSpc>
                          <a:spcPct val="100000"/>
                        </a:lnSpc>
                        <a:spcBef>
                          <a:spcPts val="0"/>
                        </a:spcBef>
                        <a:spcAft>
                          <a:spcPts val="0"/>
                        </a:spcAft>
                        <a:buClr>
                          <a:schemeClr val="hlink"/>
                        </a:buClr>
                        <a:buSzPct val="25000"/>
                        <a:buFont typeface="Arial"/>
                        <a:buNone/>
                      </a:pPr>
                      <a:r>
                        <a:rPr lang="en-US" sz="14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hlinkClick r:id="rId3"/>
                        </a:rPr>
                        <a:t>Louisiana flooding case study</a:t>
                      </a:r>
                      <a:endParaRPr lang="en-US" sz="14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hlinkClick r:id="rId4"/>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400" b="0" i="0" kern="1200" dirty="0" smtClean="0">
                          <a:solidFill>
                            <a:schemeClr val="tx1"/>
                          </a:solidFill>
                          <a:effectLst/>
                          <a:latin typeface="Times New Roman" panose="02020603050405020304" pitchFamily="18" charset="0"/>
                          <a:ea typeface="+mn-ea"/>
                          <a:cs typeface="Times New Roman" panose="02020603050405020304" pitchFamily="18" charset="0"/>
                          <a:hlinkClick r:id="rId5"/>
                        </a:rPr>
                        <a:t>Christmas Day 2016 Northern Plains Blizzard</a:t>
                      </a:r>
                      <a:endParaRPr lang="en-US" sz="1100" u="sng" strike="noStrike" cap="none" dirty="0" smtClean="0">
                        <a:solidFill>
                          <a:schemeClr val="hlink"/>
                        </a:solidFill>
                        <a:latin typeface="Times New Roman" panose="02020603050405020304" pitchFamily="18" charset="0"/>
                        <a:cs typeface="Times New Roman" panose="02020603050405020304" pitchFamily="18" charset="0"/>
                      </a:endParaRPr>
                    </a:p>
                  </a:txBody>
                  <a:tcPr marL="91450" marR="91450" marT="45725" marB="45725"/>
                </a:tc>
              </a:tr>
              <a:tr h="333825">
                <a:tc>
                  <a:txBody>
                    <a:bodyPr/>
                    <a:lstStyle/>
                    <a:p>
                      <a:pPr marL="0" marR="0" lvl="0" indent="0" algn="ctr" rtl="0">
                        <a:lnSpc>
                          <a:spcPct val="100000"/>
                        </a:lnSpc>
                        <a:spcBef>
                          <a:spcPts val="0"/>
                        </a:spcBef>
                        <a:spcAft>
                          <a:spcPts val="0"/>
                        </a:spcAft>
                        <a:buClr>
                          <a:schemeClr val="hlink"/>
                        </a:buClr>
                        <a:buSzPct val="25000"/>
                        <a:buFont typeface="Arial"/>
                        <a:buNone/>
                      </a:pPr>
                      <a:r>
                        <a:rPr lang="en-US" sz="14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hlinkClick r:id="rId6"/>
                        </a:rPr>
                        <a:t>January</a:t>
                      </a:r>
                      <a:r>
                        <a:rPr lang="en-US" sz="14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hlinkClick r:id="rId6"/>
                        </a:rPr>
                        <a:t> 23, 2016 East Coast Blizzard</a:t>
                      </a:r>
                      <a:endParaRPr lang="en-US" sz="14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hlinkClick r:id="rId7"/>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
                          <a:schemeClr val="hlink"/>
                        </a:buClr>
                        <a:buSzPct val="25000"/>
                        <a:buFont typeface="Arial"/>
                        <a:buNone/>
                        <a:tabLst/>
                        <a:defRPr/>
                      </a:pPr>
                      <a:r>
                        <a:rPr lang="en-US" sz="1400" b="0" i="0" kern="1200" dirty="0" smtClean="0">
                          <a:solidFill>
                            <a:schemeClr val="tx1"/>
                          </a:solidFill>
                          <a:effectLst/>
                          <a:latin typeface="Times New Roman" panose="02020603050405020304" pitchFamily="18" charset="0"/>
                          <a:ea typeface="+mn-ea"/>
                          <a:cs typeface="Times New Roman" panose="02020603050405020304" pitchFamily="18" charset="0"/>
                          <a:hlinkClick r:id="rId8"/>
                        </a:rPr>
                        <a:t>January 22-23,</a:t>
                      </a:r>
                      <a:r>
                        <a:rPr lang="en-US" sz="1400" b="0" i="0" kern="1200" baseline="0" dirty="0" smtClean="0">
                          <a:solidFill>
                            <a:schemeClr val="tx1"/>
                          </a:solidFill>
                          <a:effectLst/>
                          <a:latin typeface="Times New Roman" panose="02020603050405020304" pitchFamily="18" charset="0"/>
                          <a:ea typeface="+mn-ea"/>
                          <a:cs typeface="Times New Roman" panose="02020603050405020304" pitchFamily="18" charset="0"/>
                          <a:hlinkClick r:id="rId8"/>
                        </a:rPr>
                        <a:t> </a:t>
                      </a:r>
                      <a:r>
                        <a:rPr lang="en-US" sz="1400" b="0" i="0" kern="1200" dirty="0" smtClean="0">
                          <a:solidFill>
                            <a:schemeClr val="tx1"/>
                          </a:solidFill>
                          <a:effectLst/>
                          <a:latin typeface="Times New Roman" panose="02020603050405020304" pitchFamily="18" charset="0"/>
                          <a:ea typeface="+mn-ea"/>
                          <a:cs typeface="Times New Roman" panose="02020603050405020304" pitchFamily="18" charset="0"/>
                          <a:hlinkClick r:id="rId8"/>
                        </a:rPr>
                        <a:t>2017 California precipitation event</a:t>
                      </a:r>
                      <a:endParaRPr lang="en-US" sz="1100" u="sng" strike="noStrike" cap="none" dirty="0" smtClean="0">
                        <a:solidFill>
                          <a:schemeClr val="hlink"/>
                        </a:solidFill>
                        <a:latin typeface="Times New Roman" panose="02020603050405020304" pitchFamily="18" charset="0"/>
                        <a:cs typeface="Times New Roman" panose="02020603050405020304" pitchFamily="18" charset="0"/>
                      </a:endParaRPr>
                    </a:p>
                  </a:txBody>
                  <a:tcPr marL="91450" marR="91450" marT="45725" marB="45725"/>
                </a:tc>
              </a:tr>
              <a:tr h="333825">
                <a:tc>
                  <a:txBody>
                    <a:bodyPr/>
                    <a:lstStyle/>
                    <a:p>
                      <a:pPr marL="0" marR="0" lvl="0" indent="0" algn="ctr" rtl="0">
                        <a:lnSpc>
                          <a:spcPct val="100000"/>
                        </a:lnSpc>
                        <a:spcBef>
                          <a:spcPts val="0"/>
                        </a:spcBef>
                        <a:spcAft>
                          <a:spcPts val="0"/>
                        </a:spcAft>
                        <a:buClr>
                          <a:schemeClr val="hlink"/>
                        </a:buClr>
                        <a:buSzPct val="25000"/>
                        <a:buFont typeface="Arial"/>
                        <a:buNone/>
                      </a:pPr>
                      <a:r>
                        <a:rPr lang="en-US" sz="14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hlinkClick r:id="rId9"/>
                        </a:rPr>
                        <a:t>Hurricane</a:t>
                      </a:r>
                      <a:r>
                        <a:rPr lang="en-US" sz="14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hlinkClick r:id="rId9"/>
                        </a:rPr>
                        <a:t> Matthew</a:t>
                      </a:r>
                      <a:endParaRPr lang="en-US" sz="14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hlinkClick r:id="rId10"/>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
                          <a:schemeClr val="hlink"/>
                        </a:buClr>
                        <a:buSzPct val="25000"/>
                        <a:buFont typeface="Arial"/>
                        <a:buNone/>
                        <a:tabLst/>
                        <a:defRPr/>
                      </a:pPr>
                      <a:r>
                        <a:rPr lang="en-US" sz="1400" b="0" i="0" kern="1200" dirty="0" smtClean="0">
                          <a:solidFill>
                            <a:schemeClr val="tx1"/>
                          </a:solidFill>
                          <a:effectLst/>
                          <a:latin typeface="Times New Roman" panose="02020603050405020304" pitchFamily="18" charset="0"/>
                          <a:ea typeface="+mn-ea"/>
                          <a:cs typeface="Times New Roman" panose="02020603050405020304" pitchFamily="18" charset="0"/>
                          <a:hlinkClick r:id="rId11"/>
                        </a:rPr>
                        <a:t>Portland heavy snow Jan. 10-11,</a:t>
                      </a:r>
                      <a:r>
                        <a:rPr lang="en-US" sz="1400" b="0" i="0" kern="1200" baseline="0" dirty="0" smtClean="0">
                          <a:solidFill>
                            <a:schemeClr val="tx1"/>
                          </a:solidFill>
                          <a:effectLst/>
                          <a:latin typeface="Times New Roman" panose="02020603050405020304" pitchFamily="18" charset="0"/>
                          <a:ea typeface="+mn-ea"/>
                          <a:cs typeface="Times New Roman" panose="02020603050405020304" pitchFamily="18" charset="0"/>
                          <a:hlinkClick r:id="rId11"/>
                        </a:rPr>
                        <a:t> 2017</a:t>
                      </a:r>
                      <a:endParaRPr lang="en-US" sz="1400" u="sng" strike="noStrike" cap="none" dirty="0" smtClean="0">
                        <a:solidFill>
                          <a:schemeClr val="hlink"/>
                        </a:solidFill>
                        <a:latin typeface="Times New Roman" panose="02020603050405020304" pitchFamily="18" charset="0"/>
                        <a:cs typeface="Times New Roman" panose="02020603050405020304" pitchFamily="18" charset="0"/>
                      </a:endParaRPr>
                    </a:p>
                  </a:txBody>
                  <a:tcPr marL="91450" marR="91450" marT="45725" marB="45725"/>
                </a:tc>
              </a:tr>
              <a:tr h="333825">
                <a:tc>
                  <a:txBody>
                    <a:bodyPr/>
                    <a:lstStyle/>
                    <a:p>
                      <a:pPr marL="0" marR="0" lvl="0" indent="0" algn="ctr" rtl="0">
                        <a:lnSpc>
                          <a:spcPct val="100000"/>
                        </a:lnSpc>
                        <a:spcBef>
                          <a:spcPts val="0"/>
                        </a:spcBef>
                        <a:spcAft>
                          <a:spcPts val="0"/>
                        </a:spcAft>
                        <a:buClr>
                          <a:schemeClr val="hlink"/>
                        </a:buClr>
                        <a:buSzPct val="25000"/>
                        <a:buFont typeface="Arial"/>
                        <a:buNone/>
                      </a:pPr>
                      <a:r>
                        <a:rPr lang="en-US" sz="14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hlinkClick r:id="rId12"/>
                        </a:rPr>
                        <a:t>Hurricane</a:t>
                      </a:r>
                      <a:r>
                        <a:rPr lang="en-US" sz="14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hlinkClick r:id="rId12"/>
                        </a:rPr>
                        <a:t> Joaquin</a:t>
                      </a:r>
                      <a:endParaRPr lang="en-US" sz="14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hlinkClick r:id="rId13"/>
                      </a:endParaRPr>
                    </a:p>
                  </a:txBody>
                  <a:tcPr marL="91450" marR="91450" marT="45725" marB="45725"/>
                </a:tc>
                <a:tc>
                  <a:txBody>
                    <a:bodyPr/>
                    <a:lstStyle/>
                    <a:p>
                      <a:pPr marL="0" marR="0" lvl="0" indent="0" algn="ctr" rtl="0">
                        <a:lnSpc>
                          <a:spcPct val="100000"/>
                        </a:lnSpc>
                        <a:spcBef>
                          <a:spcPts val="0"/>
                        </a:spcBef>
                        <a:spcAft>
                          <a:spcPts val="0"/>
                        </a:spcAft>
                        <a:buClr>
                          <a:schemeClr val="dk1"/>
                        </a:buClr>
                        <a:buSzPct val="25000"/>
                        <a:buFont typeface="Arial"/>
                        <a:buNone/>
                      </a:pPr>
                      <a:r>
                        <a:rPr lang="en-US" sz="1400" u="sng" strike="noStrike" cap="none" dirty="0" smtClean="0">
                          <a:solidFill>
                            <a:schemeClr val="hlink"/>
                          </a:solidFill>
                          <a:latin typeface="Times New Roman" panose="02020603050405020304" pitchFamily="18" charset="0"/>
                          <a:cs typeface="Times New Roman" panose="02020603050405020304" pitchFamily="18" charset="0"/>
                          <a:hlinkClick r:id="rId14"/>
                        </a:rPr>
                        <a:t>Long-range predictability of high-impact west coast atmospheric river</a:t>
                      </a:r>
                      <a:endParaRPr lang="en-US" sz="1400" u="sng" strike="noStrike" cap="none" dirty="0">
                        <a:solidFill>
                          <a:schemeClr val="hlink"/>
                        </a:solidFill>
                        <a:latin typeface="Times New Roman" panose="02020603050405020304" pitchFamily="18" charset="0"/>
                        <a:cs typeface="Times New Roman" panose="02020603050405020304" pitchFamily="18" charset="0"/>
                        <a:hlinkClick r:id="rId14"/>
                      </a:endParaRPr>
                    </a:p>
                  </a:txBody>
                  <a:tcPr marL="91450" marR="91450" marT="45725" marB="45725"/>
                </a:tc>
              </a:tr>
              <a:tr h="333825">
                <a:tc>
                  <a:txBody>
                    <a:bodyPr/>
                    <a:lstStyle/>
                    <a:p>
                      <a:pPr marL="0" marR="0" lvl="0" indent="0" algn="ctr" rtl="0">
                        <a:lnSpc>
                          <a:spcPct val="100000"/>
                        </a:lnSpc>
                        <a:spcBef>
                          <a:spcPts val="0"/>
                        </a:spcBef>
                        <a:spcAft>
                          <a:spcPts val="0"/>
                        </a:spcAft>
                        <a:buClr>
                          <a:schemeClr val="hlink"/>
                        </a:buClr>
                        <a:buSzPct val="25000"/>
                        <a:buFont typeface="Arial"/>
                        <a:buNone/>
                      </a:pPr>
                      <a:r>
                        <a:rPr lang="en-US" sz="14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hlinkClick r:id="rId15"/>
                        </a:rPr>
                        <a:t>February</a:t>
                      </a:r>
                      <a:r>
                        <a:rPr lang="en-US" sz="14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hlinkClick r:id="rId15"/>
                        </a:rPr>
                        <a:t> 7-8, 2016 explosive cyclone</a:t>
                      </a:r>
                      <a:endParaRPr lang="en-US" sz="14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hlinkClick r:id="rId16"/>
                      </a:endParaRPr>
                    </a:p>
                  </a:txBody>
                  <a:tcPr marL="91450" marR="91450" marT="45725" marB="45725"/>
                </a:tc>
                <a:tc>
                  <a:txBody>
                    <a:bodyPr/>
                    <a:lstStyle/>
                    <a:p>
                      <a:pPr marL="0" marR="0" lvl="0" indent="0" algn="ctr" rtl="0">
                        <a:lnSpc>
                          <a:spcPct val="100000"/>
                        </a:lnSpc>
                        <a:spcBef>
                          <a:spcPts val="0"/>
                        </a:spcBef>
                        <a:spcAft>
                          <a:spcPts val="0"/>
                        </a:spcAft>
                        <a:buClr>
                          <a:schemeClr val="hlink"/>
                        </a:buClr>
                        <a:buSzPct val="25000"/>
                        <a:buFont typeface="Arial"/>
                        <a:buNone/>
                      </a:pPr>
                      <a:r>
                        <a:rPr lang="en-US" sz="1400" u="none" strike="noStrike" cap="none" dirty="0" smtClean="0">
                          <a:solidFill>
                            <a:schemeClr val="dk1"/>
                          </a:solidFill>
                          <a:latin typeface="Times New Roman" panose="02020603050405020304" pitchFamily="18" charset="0"/>
                          <a:ea typeface="Arial"/>
                          <a:cs typeface="Times New Roman" panose="02020603050405020304" pitchFamily="18" charset="0"/>
                          <a:sym typeface="Arial"/>
                          <a:hlinkClick r:id="rId17"/>
                        </a:rPr>
                        <a:t>West Virginia flooding case</a:t>
                      </a:r>
                      <a:endParaRPr lang="en-US" sz="1400" u="none" strike="noStrike" cap="none" dirty="0">
                        <a:solidFill>
                          <a:schemeClr val="dk1"/>
                        </a:solidFill>
                        <a:latin typeface="Times New Roman" panose="02020603050405020304" pitchFamily="18" charset="0"/>
                        <a:ea typeface="Arial"/>
                        <a:cs typeface="Times New Roman" panose="02020603050405020304" pitchFamily="18" charset="0"/>
                        <a:sym typeface="Arial"/>
                      </a:endParaRPr>
                    </a:p>
                  </a:txBody>
                  <a:tcPr marL="91450" marR="91450" marT="45725" marB="45725"/>
                </a:tc>
              </a:tr>
              <a:tr h="333825">
                <a:tc>
                  <a:txBody>
                    <a:bodyPr/>
                    <a:lstStyle/>
                    <a:p>
                      <a:pPr marL="0" marR="0" lvl="0" indent="0" algn="ctr" rtl="0">
                        <a:lnSpc>
                          <a:spcPct val="100000"/>
                        </a:lnSpc>
                        <a:spcBef>
                          <a:spcPts val="0"/>
                        </a:spcBef>
                        <a:spcAft>
                          <a:spcPts val="0"/>
                        </a:spcAft>
                        <a:buClr>
                          <a:schemeClr val="dk1"/>
                        </a:buClr>
                        <a:buSzPct val="25000"/>
                        <a:buFont typeface="Arial"/>
                        <a:buNone/>
                      </a:pPr>
                      <a:r>
                        <a:rPr lang="en-US" sz="14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hlinkClick r:id="rId18"/>
                        </a:rPr>
                        <a:t>MODE</a:t>
                      </a:r>
                      <a:r>
                        <a:rPr lang="en-US" sz="14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hlinkClick r:id="rId18"/>
                        </a:rPr>
                        <a:t> Jet Verification</a:t>
                      </a:r>
                      <a:endParaRPr lang="en-US" sz="14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hlinkClick r:id="rId19"/>
                      </a:endParaRPr>
                    </a:p>
                  </a:txBody>
                  <a:tcPr marL="91450" marR="91450" marT="45725" marB="45725"/>
                </a:tc>
                <a:tc>
                  <a:txBody>
                    <a:bodyPr/>
                    <a:lstStyle/>
                    <a:p>
                      <a:pPr marL="0" marR="0" lvl="0" indent="0" algn="ctr" rtl="0">
                        <a:lnSpc>
                          <a:spcPct val="100000"/>
                        </a:lnSpc>
                        <a:spcBef>
                          <a:spcPts val="0"/>
                        </a:spcBef>
                        <a:spcAft>
                          <a:spcPts val="0"/>
                        </a:spcAft>
                        <a:buClr>
                          <a:schemeClr val="dk1"/>
                        </a:buClr>
                        <a:buSzPct val="25000"/>
                        <a:buFont typeface="Arial"/>
                        <a:buNone/>
                      </a:pPr>
                      <a:r>
                        <a:rPr lang="en-US" sz="140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hlinkClick r:id="rId20"/>
                        </a:rPr>
                        <a:t>MODE Precipitation Verification</a:t>
                      </a:r>
                      <a:endParaRPr lang="en-US" sz="1400" u="none" strike="noStrike" cap="none" dirty="0">
                        <a:solidFill>
                          <a:schemeClr val="tx1"/>
                        </a:solidFill>
                        <a:latin typeface="Times New Roman" panose="02020603050405020304" pitchFamily="18" charset="0"/>
                        <a:ea typeface="Arial"/>
                        <a:cs typeface="Times New Roman" panose="02020603050405020304" pitchFamily="18" charset="0"/>
                        <a:sym typeface="Arial"/>
                        <a:hlinkClick r:id="rId21"/>
                      </a:endParaRPr>
                    </a:p>
                  </a:txBody>
                  <a:tcPr marL="91450" marR="91450" marT="45725" marB="45725"/>
                </a:tc>
              </a:tr>
              <a:tr h="333825">
                <a:tc>
                  <a:txBody>
                    <a:bodyPr/>
                    <a:lstStyle/>
                    <a:p>
                      <a:pPr marL="0" marR="0" lvl="0" indent="0" algn="ctr" rtl="0">
                        <a:lnSpc>
                          <a:spcPct val="100000"/>
                        </a:lnSpc>
                        <a:spcBef>
                          <a:spcPts val="0"/>
                        </a:spcBef>
                        <a:spcAft>
                          <a:spcPts val="0"/>
                        </a:spcAft>
                        <a:buClr>
                          <a:schemeClr val="dk1"/>
                        </a:buClr>
                        <a:buSzPct val="25000"/>
                        <a:buFont typeface="Arial"/>
                        <a:buNone/>
                      </a:pPr>
                      <a:r>
                        <a:rPr lang="en-US" sz="14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hlinkClick r:id="rId22"/>
                        </a:rPr>
                        <a:t>Minnesota</a:t>
                      </a:r>
                      <a:r>
                        <a:rPr lang="en-US" sz="14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hlinkClick r:id="rId22"/>
                        </a:rPr>
                        <a:t> Blizzard November 18-19, 2016</a:t>
                      </a:r>
                      <a:endParaRPr lang="en-US" sz="14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hlinkClick r:id="rId23"/>
                      </a:endParaRPr>
                    </a:p>
                  </a:txBody>
                  <a:tcPr marL="91450" marR="91450" marT="45725" marB="45725"/>
                </a:tc>
                <a:tc>
                  <a:txBody>
                    <a:bodyPr/>
                    <a:lstStyle/>
                    <a:p>
                      <a:pPr marL="0" marR="0" lvl="0" indent="0" algn="ctr" rtl="0">
                        <a:lnSpc>
                          <a:spcPct val="100000"/>
                        </a:lnSpc>
                        <a:spcBef>
                          <a:spcPts val="0"/>
                        </a:spcBef>
                        <a:spcAft>
                          <a:spcPts val="0"/>
                        </a:spcAft>
                        <a:buClr>
                          <a:schemeClr val="hlink"/>
                        </a:buClr>
                        <a:buSzPct val="25000"/>
                        <a:buFont typeface="Arial"/>
                        <a:buNone/>
                      </a:pPr>
                      <a:r>
                        <a:rPr lang="en-US" sz="1400" u="sng" strike="noStrike" cap="none" dirty="0" smtClean="0">
                          <a:solidFill>
                            <a:srgbClr val="000000"/>
                          </a:solidFill>
                          <a:latin typeface="Times New Roman" panose="02020603050405020304" pitchFamily="18" charset="0"/>
                          <a:ea typeface="Arial"/>
                          <a:cs typeface="Times New Roman" panose="02020603050405020304" pitchFamily="18" charset="0"/>
                          <a:sym typeface="Arial"/>
                          <a:hlinkClick r:id="rId24"/>
                        </a:rPr>
                        <a:t>MODE CAPE Verificatio</a:t>
                      </a:r>
                      <a:r>
                        <a:rPr lang="en-US" sz="1400" u="sng" strike="noStrike" cap="none" dirty="0" smtClean="0">
                          <a:solidFill>
                            <a:srgbClr val="000000"/>
                          </a:solidFill>
                          <a:latin typeface="Times New Roman" panose="02020603050405020304" pitchFamily="18" charset="0"/>
                          <a:ea typeface="Arial"/>
                          <a:cs typeface="Times New Roman" panose="02020603050405020304" pitchFamily="18" charset="0"/>
                          <a:sym typeface="Arial"/>
                        </a:rPr>
                        <a:t>n</a:t>
                      </a:r>
                      <a:endParaRPr lang="en-US" sz="1400" u="sng" strike="noStrike" cap="none" dirty="0">
                        <a:solidFill>
                          <a:srgbClr val="000000"/>
                        </a:solidFill>
                        <a:latin typeface="Times New Roman" panose="02020603050405020304" pitchFamily="18" charset="0"/>
                        <a:ea typeface="Arial"/>
                        <a:cs typeface="Times New Roman" panose="02020603050405020304" pitchFamily="18" charset="0"/>
                        <a:sym typeface="Arial"/>
                        <a:hlinkClick r:id="rId25"/>
                      </a:endParaRPr>
                    </a:p>
                  </a:txBody>
                  <a:tcPr marL="91450" marR="91450" marT="45725" marB="45725"/>
                </a:tc>
              </a:tr>
              <a:tr h="333825">
                <a:tc>
                  <a:txBody>
                    <a:bodyPr/>
                    <a:lstStyle/>
                    <a:p>
                      <a:pPr marL="0" marR="0" lvl="0" indent="0" algn="ctr" rtl="0">
                        <a:lnSpc>
                          <a:spcPct val="100000"/>
                        </a:lnSpc>
                        <a:spcBef>
                          <a:spcPts val="0"/>
                        </a:spcBef>
                        <a:spcAft>
                          <a:spcPts val="0"/>
                        </a:spcAft>
                        <a:buClr>
                          <a:schemeClr val="dk1"/>
                        </a:buClr>
                        <a:buSzPct val="25000"/>
                        <a:buFont typeface="Arial"/>
                        <a:buNone/>
                      </a:pPr>
                      <a:r>
                        <a:rPr lang="en-US" sz="140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hlinkClick r:id="rId26"/>
                        </a:rPr>
                        <a:t>Weather</a:t>
                      </a:r>
                      <a:r>
                        <a:rPr lang="en-US" sz="140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hlinkClick r:id="rId26"/>
                        </a:rPr>
                        <a:t> Prediction Center case studies</a:t>
                      </a:r>
                      <a:endParaRPr lang="en-US" sz="140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
                          <a:schemeClr val="hlink"/>
                        </a:buClr>
                        <a:buSzPct val="25000"/>
                        <a:buFont typeface="Arial"/>
                        <a:buNone/>
                        <a:tabLst/>
                        <a:defRPr/>
                      </a:pPr>
                      <a:r>
                        <a:rPr lang="en-US" sz="1400" u="sng" strike="noStrike" cap="none" dirty="0" smtClean="0">
                          <a:solidFill>
                            <a:srgbClr val="000000"/>
                          </a:solidFill>
                          <a:latin typeface="Times New Roman" panose="02020603050405020304" pitchFamily="18" charset="0"/>
                          <a:ea typeface="Arial"/>
                          <a:cs typeface="Times New Roman" panose="02020603050405020304" pitchFamily="18" charset="0"/>
                          <a:sym typeface="Arial"/>
                          <a:hlinkClick r:id="rId27"/>
                        </a:rPr>
                        <a:t>Hurricanes Joaquin and Matthew</a:t>
                      </a:r>
                      <a:endParaRPr lang="en-US" sz="1400" u="sng" strike="noStrike" cap="none" dirty="0">
                        <a:solidFill>
                          <a:schemeClr val="hlink"/>
                        </a:solidFill>
                        <a:latin typeface="Times New Roman" panose="02020603050405020304" pitchFamily="18" charset="0"/>
                        <a:ea typeface="Arial"/>
                        <a:cs typeface="Times New Roman" panose="02020603050405020304" pitchFamily="18" charset="0"/>
                        <a:sym typeface="Arial"/>
                        <a:hlinkClick r:id="rId28"/>
                      </a:endParaRPr>
                    </a:p>
                  </a:txBody>
                  <a:tcPr marL="91450" marR="91450" marT="45725" marB="45725"/>
                </a:tc>
              </a:tr>
              <a:tr h="333825">
                <a:tc>
                  <a:txBody>
                    <a:bodyPr/>
                    <a:lstStyle/>
                    <a:p>
                      <a:pPr marL="0" marR="0" lvl="0" indent="0" algn="ctr" rtl="0">
                        <a:lnSpc>
                          <a:spcPct val="100000"/>
                        </a:lnSpc>
                        <a:spcBef>
                          <a:spcPts val="0"/>
                        </a:spcBef>
                        <a:spcAft>
                          <a:spcPts val="0"/>
                        </a:spcAft>
                        <a:buClr>
                          <a:schemeClr val="hlink"/>
                        </a:buClr>
                        <a:buSzPct val="25000"/>
                        <a:buFont typeface="Arial"/>
                        <a:buNone/>
                      </a:pPr>
                      <a:r>
                        <a:rPr lang="en-US" sz="1400" u="none" strike="noStrike" cap="none" dirty="0" smtClean="0">
                          <a:solidFill>
                            <a:schemeClr val="tx1"/>
                          </a:solidFill>
                          <a:latin typeface="Times New Roman" panose="02020603050405020304" pitchFamily="18" charset="0"/>
                          <a:cs typeface="Times New Roman" panose="02020603050405020304" pitchFamily="18" charset="0"/>
                          <a:hlinkClick r:id="rId29"/>
                        </a:rPr>
                        <a:t>Central</a:t>
                      </a:r>
                      <a:r>
                        <a:rPr lang="en-US" sz="1400" u="none" strike="noStrike" cap="none" baseline="0" dirty="0" smtClean="0">
                          <a:solidFill>
                            <a:schemeClr val="tx1"/>
                          </a:solidFill>
                          <a:latin typeface="Times New Roman" panose="02020603050405020304" pitchFamily="18" charset="0"/>
                          <a:cs typeface="Times New Roman" panose="02020603050405020304" pitchFamily="18" charset="0"/>
                          <a:hlinkClick r:id="rId29"/>
                        </a:rPr>
                        <a:t> Region case studies</a:t>
                      </a:r>
                      <a:endParaRPr lang="en-US" sz="1400" u="none" strike="noStrike" cap="none" dirty="0">
                        <a:solidFill>
                          <a:schemeClr val="tx1"/>
                        </a:solidFill>
                        <a:latin typeface="Times New Roman" panose="02020603050405020304" pitchFamily="18" charset="0"/>
                        <a:cs typeface="Times New Roman" panose="02020603050405020304" pitchFamily="18" charset="0"/>
                        <a:hlinkClick r:id="rId30"/>
                      </a:endParaRPr>
                    </a:p>
                  </a:txBody>
                  <a:tcPr marL="91450" marR="91450" marT="45725" marB="45725"/>
                </a:tc>
                <a:tc>
                  <a:txBody>
                    <a:bodyPr/>
                    <a:lstStyle/>
                    <a:p>
                      <a:pPr marL="0" marR="0" lvl="0" indent="0" algn="ctr" rtl="0">
                        <a:lnSpc>
                          <a:spcPct val="100000"/>
                        </a:lnSpc>
                        <a:spcBef>
                          <a:spcPts val="0"/>
                        </a:spcBef>
                        <a:spcAft>
                          <a:spcPts val="0"/>
                        </a:spcAft>
                        <a:buClr>
                          <a:schemeClr val="hlink"/>
                        </a:buClr>
                        <a:buSzPct val="25000"/>
                        <a:buFont typeface="Arial"/>
                        <a:buNone/>
                      </a:pPr>
                      <a:r>
                        <a:rPr lang="en-US" sz="1400" u="sng" strike="noStrike" cap="none" dirty="0" smtClean="0">
                          <a:solidFill>
                            <a:schemeClr val="hlink"/>
                          </a:solidFill>
                          <a:latin typeface="Times New Roman" panose="02020603050405020304" pitchFamily="18" charset="0"/>
                          <a:ea typeface="Arial"/>
                          <a:cs typeface="Times New Roman" panose="02020603050405020304" pitchFamily="18" charset="0"/>
                          <a:sym typeface="Arial"/>
                          <a:hlinkClick r:id="rId31"/>
                        </a:rPr>
                        <a:t>Systematic Biases Summer2016</a:t>
                      </a:r>
                      <a:endParaRPr lang="en-US" sz="1400" u="sng" strike="noStrike" cap="none" dirty="0">
                        <a:solidFill>
                          <a:schemeClr val="hlink"/>
                        </a:solidFill>
                        <a:latin typeface="Times New Roman" panose="02020603050405020304" pitchFamily="18" charset="0"/>
                        <a:ea typeface="Arial"/>
                        <a:cs typeface="Times New Roman" panose="02020603050405020304" pitchFamily="18" charset="0"/>
                        <a:sym typeface="Arial"/>
                        <a:hlinkClick r:id="rId32"/>
                      </a:endParaRPr>
                    </a:p>
                  </a:txBody>
                  <a:tcPr marL="91450" marR="91450" marT="45725" marB="45725"/>
                </a:tc>
              </a:tr>
              <a:tr h="333825">
                <a:tc>
                  <a:txBody>
                    <a:bodyPr/>
                    <a:lstStyle/>
                    <a:p>
                      <a:pPr marL="0" marR="0" lvl="0" indent="0" algn="ctr" rtl="0">
                        <a:lnSpc>
                          <a:spcPct val="100000"/>
                        </a:lnSpc>
                        <a:spcBef>
                          <a:spcPts val="0"/>
                        </a:spcBef>
                        <a:spcAft>
                          <a:spcPts val="0"/>
                        </a:spcAft>
                        <a:buClr>
                          <a:srgbClr val="000000"/>
                        </a:buClr>
                        <a:buSzPct val="25000"/>
                        <a:buFont typeface="Arial"/>
                        <a:buNone/>
                      </a:pPr>
                      <a:r>
                        <a:rPr lang="en-US" sz="1400" u="none" strike="noStrike" cap="none" dirty="0" smtClean="0">
                          <a:solidFill>
                            <a:schemeClr val="tx1"/>
                          </a:solidFill>
                          <a:latin typeface="Times New Roman" panose="02020603050405020304" pitchFamily="18" charset="0"/>
                          <a:cs typeface="Times New Roman" panose="02020603050405020304" pitchFamily="18" charset="0"/>
                          <a:hlinkClick r:id="rId33"/>
                        </a:rPr>
                        <a:t>Hurricane Joaquin precipitation</a:t>
                      </a:r>
                      <a:endParaRPr lang="en-US" sz="1400" u="none" strike="noStrike" cap="none" dirty="0">
                        <a:solidFill>
                          <a:schemeClr val="tx1"/>
                        </a:solidFill>
                        <a:latin typeface="Times New Roman" panose="02020603050405020304" pitchFamily="18" charset="0"/>
                        <a:cs typeface="Times New Roman" panose="02020603050405020304" pitchFamily="18" charset="0"/>
                        <a:hlinkClick r:id="rId34"/>
                      </a:endParaRPr>
                    </a:p>
                  </a:txBody>
                  <a:tcPr marL="91450" marR="91450" marT="45725" marB="45725"/>
                </a:tc>
                <a:tc>
                  <a:txBody>
                    <a:bodyPr/>
                    <a:lstStyle/>
                    <a:p>
                      <a:pPr marL="0" marR="0" lvl="0" indent="0" algn="ctr" rtl="0">
                        <a:lnSpc>
                          <a:spcPct val="100000"/>
                        </a:lnSpc>
                        <a:spcBef>
                          <a:spcPts val="0"/>
                        </a:spcBef>
                        <a:spcAft>
                          <a:spcPts val="0"/>
                        </a:spcAft>
                        <a:buClr>
                          <a:schemeClr val="dk1"/>
                        </a:buClr>
                        <a:buSzPct val="25000"/>
                        <a:buFont typeface="Arial"/>
                        <a:buNone/>
                      </a:pPr>
                      <a:endParaRPr lang="en-US" sz="1400" u="sng" strike="noStrike" cap="none" dirty="0">
                        <a:solidFill>
                          <a:schemeClr val="hlink"/>
                        </a:solidFill>
                        <a:latin typeface="Times New Roman" panose="02020603050405020304" pitchFamily="18" charset="0"/>
                        <a:ea typeface="Arial"/>
                        <a:cs typeface="Times New Roman" panose="02020603050405020304" pitchFamily="18" charset="0"/>
                        <a:sym typeface="Arial"/>
                        <a:hlinkClick r:id="rId35"/>
                      </a:endParaRPr>
                    </a:p>
                  </a:txBody>
                  <a:tcPr marL="91450" marR="91450" marT="45725" marB="45725"/>
                </a:tc>
              </a:tr>
              <a:tr h="333825">
                <a:tc>
                  <a:txBody>
                    <a:bodyPr/>
                    <a:lstStyle/>
                    <a:p>
                      <a:pPr marL="0" marR="0" lvl="0" indent="0" algn="ctr" rtl="0">
                        <a:lnSpc>
                          <a:spcPct val="100000"/>
                        </a:lnSpc>
                        <a:spcBef>
                          <a:spcPts val="0"/>
                        </a:spcBef>
                        <a:spcAft>
                          <a:spcPts val="0"/>
                        </a:spcAft>
                        <a:buClr>
                          <a:schemeClr val="hlink"/>
                        </a:buClr>
                        <a:buSzPct val="25000"/>
                        <a:buFont typeface="Arial"/>
                        <a:buNone/>
                      </a:pPr>
                      <a:r>
                        <a:rPr lang="en-US" sz="1400" u="none" strike="noStrike" cap="none" dirty="0" smtClean="0">
                          <a:solidFill>
                            <a:schemeClr val="tx1"/>
                          </a:solidFill>
                          <a:latin typeface="Times New Roman" panose="02020603050405020304" pitchFamily="18" charset="0"/>
                          <a:cs typeface="Times New Roman" panose="02020603050405020304" pitchFamily="18" charset="0"/>
                          <a:hlinkClick r:id="rId36"/>
                        </a:rPr>
                        <a:t>California precipitation January 9-10, 2017</a:t>
                      </a:r>
                      <a:endParaRPr lang="en-US" sz="1400" u="none" strike="noStrike" cap="none" dirty="0" smtClean="0">
                        <a:solidFill>
                          <a:schemeClr val="tx1"/>
                        </a:solidFill>
                        <a:latin typeface="Times New Roman" panose="02020603050405020304" pitchFamily="18" charset="0"/>
                        <a:cs typeface="Times New Roman" panose="02020603050405020304" pitchFamily="18" charset="0"/>
                      </a:endParaRPr>
                    </a:p>
                  </a:txBody>
                  <a:tcPr marL="91450" marR="914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endParaRPr lang="en-US" sz="1400" u="none" strike="noStrike" cap="none" dirty="0">
                        <a:latin typeface="Times New Roman" panose="02020603050405020304" pitchFamily="18" charset="0"/>
                        <a:cs typeface="Times New Roman" panose="02020603050405020304" pitchFamily="18" charset="0"/>
                      </a:endParaRPr>
                    </a:p>
                  </a:txBody>
                  <a:tcPr marL="91450" marR="91450" marT="45725" marB="45725"/>
                </a:tc>
              </a:tr>
            </a:tbl>
          </a:graphicData>
        </a:graphic>
      </p:graphicFrame>
      <p:sp>
        <p:nvSpPr>
          <p:cNvPr id="316" name="Shape 316"/>
          <p:cNvSpPr txBox="1"/>
          <p:nvPr/>
        </p:nvSpPr>
        <p:spPr>
          <a:xfrm>
            <a:off x="982133" y="221719"/>
            <a:ext cx="6968065" cy="77076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2400" b="1" dirty="0" smtClean="0">
                <a:solidFill>
                  <a:schemeClr val="dk2"/>
                </a:solidFill>
                <a:latin typeface="Arial"/>
                <a:ea typeface="Arial"/>
                <a:cs typeface="Arial"/>
                <a:sym typeface="Arial"/>
              </a:rPr>
              <a:t>Links to </a:t>
            </a:r>
            <a:r>
              <a:rPr lang="en-US" sz="2400" b="1" i="0" u="none" strike="noStrike" cap="none" dirty="0" smtClean="0">
                <a:solidFill>
                  <a:schemeClr val="dk2"/>
                </a:solidFill>
                <a:latin typeface="Arial"/>
                <a:ea typeface="Arial"/>
                <a:cs typeface="Arial"/>
                <a:sym typeface="Arial"/>
              </a:rPr>
              <a:t>Case </a:t>
            </a:r>
            <a:r>
              <a:rPr lang="en-US" sz="2400" b="1" i="0" u="none" strike="noStrike" cap="none" dirty="0">
                <a:solidFill>
                  <a:schemeClr val="dk2"/>
                </a:solidFill>
                <a:latin typeface="Arial"/>
                <a:ea typeface="Arial"/>
                <a:cs typeface="Arial"/>
                <a:sym typeface="Arial"/>
              </a:rPr>
              <a:t>studies and </a:t>
            </a:r>
            <a:r>
              <a:rPr lang="en-US" sz="2400" b="1" i="0" u="none" strike="noStrike" cap="none" dirty="0" smtClean="0">
                <a:solidFill>
                  <a:schemeClr val="dk2"/>
                </a:solidFill>
                <a:latin typeface="Arial"/>
                <a:ea typeface="Arial"/>
                <a:cs typeface="Arial"/>
                <a:sym typeface="Arial"/>
              </a:rPr>
              <a:t>evaluation/analysis by MEG/EMC</a:t>
            </a:r>
            <a:endParaRPr lang="en-US" sz="2400" b="1" i="0" u="none" strike="noStrike" cap="none" dirty="0">
              <a:solidFill>
                <a:schemeClr val="dk2"/>
              </a:solidFill>
              <a:latin typeface="Arial"/>
              <a:ea typeface="Arial"/>
              <a:cs typeface="Arial"/>
              <a:sym typeface="Arial"/>
            </a:endParaRPr>
          </a:p>
        </p:txBody>
      </p:sp>
      <p:sp>
        <p:nvSpPr>
          <p:cNvPr id="2" name="TextBox 1"/>
          <p:cNvSpPr txBox="1"/>
          <p:nvPr/>
        </p:nvSpPr>
        <p:spPr>
          <a:xfrm>
            <a:off x="2535237" y="990600"/>
            <a:ext cx="4779963" cy="369332"/>
          </a:xfrm>
          <a:prstGeom prst="rect">
            <a:avLst/>
          </a:prstGeom>
          <a:noFill/>
        </p:spPr>
        <p:txBody>
          <a:bodyPr wrap="none" rtlCol="0">
            <a:spAutoFit/>
          </a:bodyPr>
          <a:lstStyle/>
          <a:p>
            <a:r>
              <a:rPr lang="en-US" b="1" dirty="0" smtClean="0"/>
              <a:t>Tracey Dorian, Geoffrey Manikin, Corey </a:t>
            </a:r>
            <a:r>
              <a:rPr lang="en-US" b="1" dirty="0" err="1" smtClean="0"/>
              <a:t>Guastini</a:t>
            </a:r>
            <a:endParaRPr lang="en-US" b="1" dirty="0"/>
          </a:p>
        </p:txBody>
      </p:sp>
      <p:sp>
        <p:nvSpPr>
          <p:cNvPr id="3" name="TextBox 2"/>
          <p:cNvSpPr txBox="1"/>
          <p:nvPr/>
        </p:nvSpPr>
        <p:spPr>
          <a:xfrm>
            <a:off x="187164" y="5867400"/>
            <a:ext cx="6022803" cy="954107"/>
          </a:xfrm>
          <a:prstGeom prst="rect">
            <a:avLst/>
          </a:prstGeom>
          <a:noFill/>
        </p:spPr>
        <p:txBody>
          <a:bodyPr wrap="none" rtlCol="0">
            <a:spAutoFit/>
          </a:bodyPr>
          <a:lstStyle/>
          <a:p>
            <a:r>
              <a:rPr lang="en-US" sz="2800" b="1" dirty="0" smtClean="0">
                <a:solidFill>
                  <a:srgbClr val="0000FF"/>
                </a:solidFill>
              </a:rPr>
              <a:t>Most requested by other NCEP centers,</a:t>
            </a:r>
          </a:p>
          <a:p>
            <a:r>
              <a:rPr lang="en-US" sz="2800" b="1" dirty="0" smtClean="0">
                <a:solidFill>
                  <a:srgbClr val="0000FF"/>
                </a:solidFill>
              </a:rPr>
              <a:t>regional headquarters, forecast offices </a:t>
            </a:r>
            <a:endParaRPr lang="en-US" sz="2800" b="1" dirty="0">
              <a:solidFill>
                <a:srgbClr val="0000FF"/>
              </a:solidFill>
            </a:endParaRPr>
          </a:p>
        </p:txBody>
      </p:sp>
    </p:spTree>
    <p:extLst>
      <p:ext uri="{BB962C8B-B14F-4D97-AF65-F5344CB8AC3E}">
        <p14:creationId xmlns:p14="http://schemas.microsoft.com/office/powerpoint/2010/main" val="917249172"/>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419100" y="6087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2400" b="1" i="0" u="none" strike="noStrike" cap="none">
                <a:solidFill>
                  <a:schemeClr val="dk2"/>
                </a:solidFill>
                <a:latin typeface="Arial"/>
                <a:ea typeface="Arial"/>
                <a:cs typeface="Arial"/>
                <a:sym typeface="Arial"/>
              </a:rPr>
              <a:t>Endorsements from Stakeholders</a:t>
            </a:r>
          </a:p>
        </p:txBody>
      </p:sp>
      <p:graphicFrame>
        <p:nvGraphicFramePr>
          <p:cNvPr id="511" name="Shape 511"/>
          <p:cNvGraphicFramePr/>
          <p:nvPr/>
        </p:nvGraphicFramePr>
        <p:xfrm>
          <a:off x="350873" y="1203870"/>
          <a:ext cx="8527300" cy="4450170"/>
        </p:xfrm>
        <a:graphic>
          <a:graphicData uri="http://schemas.openxmlformats.org/drawingml/2006/table">
            <a:tbl>
              <a:tblPr>
                <a:noFill/>
              </a:tblPr>
              <a:tblGrid>
                <a:gridCol w="1987300"/>
                <a:gridCol w="2128225"/>
                <a:gridCol w="4411775"/>
              </a:tblGrid>
              <a:tr h="240125">
                <a:tc>
                  <a:txBody>
                    <a:bodyPr/>
                    <a:lstStyle/>
                    <a:p>
                      <a:pPr marL="0" marR="0" lvl="0" indent="0" algn="ctr" rtl="0">
                        <a:lnSpc>
                          <a:spcPct val="100000"/>
                        </a:lnSpc>
                        <a:spcBef>
                          <a:spcPts val="0"/>
                        </a:spcBef>
                        <a:spcAft>
                          <a:spcPts val="0"/>
                        </a:spcAft>
                        <a:buClr>
                          <a:srgbClr val="000000"/>
                        </a:buClr>
                        <a:buSzPct val="25000"/>
                        <a:buFont typeface="Arial"/>
                        <a:buNone/>
                      </a:pPr>
                      <a:r>
                        <a:rPr lang="en-US" sz="1700" b="1" u="none" strike="noStrike" cap="none" dirty="0"/>
                        <a:t>Region/Center</a:t>
                      </a:r>
                    </a:p>
                  </a:txBody>
                  <a:tcPr marL="83250" marR="832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US" sz="1700" b="1" u="none" strike="noStrike" cap="none"/>
                        <a:t>Recommendation</a:t>
                      </a:r>
                    </a:p>
                  </a:txBody>
                  <a:tcPr marL="83250" marR="832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US" sz="1700" b="1" u="none" strike="noStrike" cap="none"/>
                        <a:t>Remarks</a:t>
                      </a:r>
                    </a:p>
                  </a:txBody>
                  <a:tcPr marL="83250" marR="83250" marT="45725" marB="45725"/>
                </a:tc>
              </a:tr>
              <a:tr h="42022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sng" strike="noStrike" cap="none" dirty="0">
                          <a:solidFill>
                            <a:schemeClr val="hlink"/>
                          </a:solidFill>
                          <a:hlinkClick r:id="rId3"/>
                        </a:rPr>
                        <a:t>Western Region</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006600"/>
                          </a:solidFill>
                        </a:rPr>
                        <a:t>Implement</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00B050"/>
                          </a:solidFill>
                        </a:rPr>
                        <a:t>GFSX precip lighter in valleys</a:t>
                      </a:r>
                    </a:p>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FF0000"/>
                          </a:solidFill>
                        </a:rPr>
                        <a:t>GFSX more jumps 120-180 h fcsts in December</a:t>
                      </a:r>
                    </a:p>
                  </a:txBody>
                  <a:tcPr marL="83250" marR="83250" marT="45725" marB="45725"/>
                </a:tc>
              </a:tr>
              <a:tr h="24347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sng" strike="noStrike" cap="none">
                          <a:solidFill>
                            <a:schemeClr val="hlink"/>
                          </a:solidFill>
                          <a:hlinkClick r:id="rId4"/>
                        </a:rPr>
                        <a:t>Central Region</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006600"/>
                          </a:solidFill>
                        </a:rPr>
                        <a:t>Implement</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i="0" u="none" strike="noStrike" cap="none">
                          <a:solidFill>
                            <a:schemeClr val="dk1"/>
                          </a:solidFill>
                        </a:rPr>
                        <a:t>No significant improvements nor detriments</a:t>
                      </a:r>
                    </a:p>
                  </a:txBody>
                  <a:tcPr marL="83250" marR="83250" marT="45725" marB="45725"/>
                </a:tc>
              </a:tr>
              <a:tr h="24347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sng" strike="noStrike" cap="none">
                          <a:solidFill>
                            <a:schemeClr val="hlink"/>
                          </a:solidFill>
                          <a:hlinkClick r:id="rId5"/>
                        </a:rPr>
                        <a:t>Southern Region</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006600"/>
                          </a:solidFill>
                        </a:rPr>
                        <a:t>Implement</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00B050"/>
                          </a:solidFill>
                        </a:rPr>
                        <a:t>GFSX slightly better Matthew</a:t>
                      </a:r>
                      <a:r>
                        <a:rPr lang="en-US" sz="1700" u="none" strike="noStrike" cap="none">
                          <a:solidFill>
                            <a:srgbClr val="00B050"/>
                          </a:solidFill>
                        </a:rPr>
                        <a:t>,</a:t>
                      </a:r>
                    </a:p>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FF0000"/>
                          </a:solidFill>
                        </a:rPr>
                        <a:t>worse on Louisiana flooding</a:t>
                      </a:r>
                    </a:p>
                  </a:txBody>
                  <a:tcPr marL="83250" marR="83250" marT="45725" marB="45725"/>
                </a:tc>
              </a:tr>
              <a:tr h="24347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sng" strike="noStrike" cap="none">
                          <a:solidFill>
                            <a:schemeClr val="hlink"/>
                          </a:solidFill>
                          <a:hlinkClick r:id="rId6"/>
                        </a:rPr>
                        <a:t>Eastern Region</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006600"/>
                          </a:solidFill>
                        </a:rPr>
                        <a:t>Implement</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007E39"/>
                          </a:solidFill>
                        </a:rPr>
                        <a:t>Some beneficial improvements and upgrades</a:t>
                      </a:r>
                    </a:p>
                  </a:txBody>
                  <a:tcPr marL="83250" marR="83250" marT="45725" marB="45725"/>
                </a:tc>
              </a:tr>
              <a:tr h="24347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none" strike="noStrike" cap="none"/>
                        <a:t>Pacific Region</a:t>
                      </a:r>
                    </a:p>
                  </a:txBody>
                  <a:tcPr marL="83250" marR="83250" marT="45725" marB="45725"/>
                </a:tc>
                <a:tc>
                  <a:txBody>
                    <a:bodyPr/>
                    <a:lstStyle/>
                    <a:p>
                      <a:pPr marL="0" marR="0" lvl="0" indent="0" algn="l" rtl="0">
                        <a:lnSpc>
                          <a:spcPct val="100000"/>
                        </a:lnSpc>
                        <a:spcBef>
                          <a:spcPts val="0"/>
                        </a:spcBef>
                        <a:spcAft>
                          <a:spcPts val="0"/>
                        </a:spcAft>
                        <a:buClr>
                          <a:srgbClr val="006600"/>
                        </a:buClr>
                        <a:buSzPct val="25000"/>
                        <a:buFont typeface="Arial"/>
                        <a:buNone/>
                      </a:pPr>
                      <a:r>
                        <a:rPr lang="en-US" sz="1700" b="1" u="none" strike="noStrike" cap="none">
                          <a:solidFill>
                            <a:schemeClr val="dk1"/>
                          </a:solidFill>
                        </a:rPr>
                        <a:t>No evaluation</a:t>
                      </a:r>
                    </a:p>
                  </a:txBody>
                  <a:tcPr marL="83250" marR="83250" marT="45725" marB="45725"/>
                </a:tc>
                <a:tc>
                  <a:txBody>
                    <a:bodyPr/>
                    <a:lstStyle/>
                    <a:p>
                      <a:pPr marL="0" marR="0" lvl="0" indent="0" algn="l" rtl="0">
                        <a:lnSpc>
                          <a:spcPct val="100000"/>
                        </a:lnSpc>
                        <a:spcBef>
                          <a:spcPts val="0"/>
                        </a:spcBef>
                        <a:spcAft>
                          <a:spcPts val="0"/>
                        </a:spcAft>
                        <a:buClr>
                          <a:srgbClr val="000000"/>
                        </a:buClr>
                        <a:buSzPct val="25000"/>
                        <a:buFont typeface="Arial"/>
                        <a:buNone/>
                      </a:pPr>
                      <a:endParaRPr sz="1700" u="none" strike="noStrike" cap="none"/>
                    </a:p>
                  </a:txBody>
                  <a:tcPr marL="83250" marR="83250" marT="45725" marB="45725"/>
                </a:tc>
              </a:tr>
              <a:tr h="34177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sng" strike="noStrike" cap="none">
                          <a:solidFill>
                            <a:schemeClr val="hlink"/>
                          </a:solidFill>
                          <a:hlinkClick r:id="rId7"/>
                        </a:rPr>
                        <a:t>Alaska Region</a:t>
                      </a:r>
                    </a:p>
                  </a:txBody>
                  <a:tcPr marL="83250" marR="83250" marT="45725" marB="45725"/>
                </a:tc>
                <a:tc>
                  <a:txBody>
                    <a:bodyPr/>
                    <a:lstStyle/>
                    <a:p>
                      <a:pPr marL="0" marR="0" lvl="0" indent="0" algn="l" rtl="0">
                        <a:lnSpc>
                          <a:spcPct val="100000"/>
                        </a:lnSpc>
                        <a:spcBef>
                          <a:spcPts val="0"/>
                        </a:spcBef>
                        <a:spcAft>
                          <a:spcPts val="0"/>
                        </a:spcAft>
                        <a:buClr>
                          <a:srgbClr val="006600"/>
                        </a:buClr>
                        <a:buSzPct val="25000"/>
                        <a:buFont typeface="Arial"/>
                        <a:buNone/>
                      </a:pPr>
                      <a:r>
                        <a:rPr lang="en-US" sz="1700" b="1" u="none" strike="noStrike" cap="none">
                          <a:solidFill>
                            <a:srgbClr val="006600"/>
                          </a:solidFill>
                        </a:rPr>
                        <a:t>Implement</a:t>
                      </a:r>
                    </a:p>
                  </a:txBody>
                  <a:tcPr marL="83250" marR="832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700" b="1" u="none" strike="noStrike" cap="none"/>
                        <a:t>Forecast improvements largely neutral</a:t>
                      </a:r>
                    </a:p>
                  </a:txBody>
                  <a:tcPr marL="83250" marR="83250" marT="45725" marB="45725"/>
                </a:tc>
              </a:tr>
              <a:tr h="24347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sng" strike="noStrike" cap="none">
                          <a:solidFill>
                            <a:schemeClr val="hlink"/>
                          </a:solidFill>
                          <a:hlinkClick r:id="rId8"/>
                        </a:rPr>
                        <a:t>WPC</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006600"/>
                          </a:solidFill>
                        </a:rPr>
                        <a:t>Implement</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007E39"/>
                          </a:solidFill>
                        </a:rPr>
                        <a:t>Slight improvement, Better tropical convection So. America</a:t>
                      </a:r>
                    </a:p>
                  </a:txBody>
                  <a:tcPr marL="83250" marR="83250" marT="45725" marB="45725"/>
                </a:tc>
              </a:tr>
              <a:tr h="24347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sng" strike="noStrike" cap="none">
                          <a:solidFill>
                            <a:schemeClr val="hlink"/>
                          </a:solidFill>
                          <a:hlinkClick r:id="rId9"/>
                        </a:rPr>
                        <a:t>NHC</a:t>
                      </a:r>
                    </a:p>
                    <a:p>
                      <a:pPr marL="0" marR="0" lvl="0" indent="0" algn="l" rtl="0">
                        <a:lnSpc>
                          <a:spcPct val="100000"/>
                        </a:lnSpc>
                        <a:spcBef>
                          <a:spcPts val="0"/>
                        </a:spcBef>
                        <a:spcAft>
                          <a:spcPts val="0"/>
                        </a:spcAft>
                        <a:buClr>
                          <a:srgbClr val="000000"/>
                        </a:buClr>
                        <a:buSzPct val="25000"/>
                        <a:buFont typeface="Arial"/>
                        <a:buNone/>
                      </a:pPr>
                      <a:endParaRPr sz="1700" b="1" u="none" strike="noStrike" cap="none"/>
                    </a:p>
                    <a:p>
                      <a:pPr marL="0" marR="0" lvl="0" indent="0" algn="l" rtl="0">
                        <a:lnSpc>
                          <a:spcPct val="100000"/>
                        </a:lnSpc>
                        <a:spcBef>
                          <a:spcPts val="0"/>
                        </a:spcBef>
                        <a:spcAft>
                          <a:spcPts val="0"/>
                        </a:spcAft>
                        <a:buClr>
                          <a:srgbClr val="000000"/>
                        </a:buClr>
                        <a:buSzPct val="25000"/>
                        <a:buFont typeface="Arial"/>
                        <a:buNone/>
                      </a:pPr>
                      <a:r>
                        <a:rPr lang="en-US" sz="1700" b="1" u="sng" strike="noStrike" cap="none">
                          <a:solidFill>
                            <a:schemeClr val="hlink"/>
                          </a:solidFill>
                          <a:hlinkClick r:id="rId10"/>
                        </a:rPr>
                        <a:t>genesis</a:t>
                      </a:r>
                    </a:p>
                  </a:txBody>
                  <a:tcPr marL="83250" marR="832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700" b="1" u="none" strike="noStrike" cap="none">
                          <a:solidFill>
                            <a:srgbClr val="FF0000"/>
                          </a:solidFill>
                        </a:rPr>
                        <a:t>Oppose</a:t>
                      </a:r>
                    </a:p>
                  </a:txBody>
                  <a:tcPr marL="83250" marR="832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700" b="1" i="0" u="none" strike="noStrike" cap="none">
                          <a:solidFill>
                            <a:srgbClr val="FF0000"/>
                          </a:solidFill>
                        </a:rPr>
                        <a:t>9-10% less skill in track forecast at 48-72h in Atlantic</a:t>
                      </a:r>
                    </a:p>
                    <a:p>
                      <a:pPr marL="0" marR="0" lvl="0" indent="0" algn="l" rtl="0">
                        <a:lnSpc>
                          <a:spcPct val="100000"/>
                        </a:lnSpc>
                        <a:spcBef>
                          <a:spcPts val="0"/>
                        </a:spcBef>
                        <a:spcAft>
                          <a:spcPts val="0"/>
                        </a:spcAft>
                        <a:buClr>
                          <a:schemeClr val="dk1"/>
                        </a:buClr>
                        <a:buSzPct val="25000"/>
                        <a:buFont typeface="Arial"/>
                        <a:buNone/>
                      </a:pPr>
                      <a:r>
                        <a:rPr lang="en-US" sz="1700" b="1" i="0" u="none" strike="noStrike" cap="none">
                          <a:solidFill>
                            <a:srgbClr val="00B050"/>
                          </a:solidFill>
                        </a:rPr>
                        <a:t>Forecasts of tropical storm genesis improved</a:t>
                      </a:r>
                    </a:p>
                  </a:txBody>
                  <a:tcPr marL="83250" marR="83250" marT="45725" marB="45725"/>
                </a:tc>
              </a:tr>
            </a:tbl>
          </a:graphicData>
        </a:graphic>
      </p:graphicFrame>
      <p:sp>
        <p:nvSpPr>
          <p:cNvPr id="512" name="Shape 512"/>
          <p:cNvSpPr txBox="1">
            <a:spLocks noGrp="1"/>
          </p:cNvSpPr>
          <p:nvPr>
            <p:ph type="sldNum" idx="12"/>
          </p:nvPr>
        </p:nvSpPr>
        <p:spPr>
          <a:xfrm>
            <a:off x="7010400" y="6619875"/>
            <a:ext cx="2133598"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400" b="0" i="0" u="none" strike="noStrike" cap="none">
                <a:solidFill>
                  <a:srgbClr val="888888"/>
                </a:solidFill>
                <a:latin typeface="Arial"/>
                <a:ea typeface="Arial"/>
                <a:cs typeface="Arial"/>
                <a:sym typeface="Arial"/>
              </a:rPr>
              <a:t>72</a:t>
            </a:fld>
            <a:endParaRPr lang="en-US" sz="1400" b="0" i="0" u="none" strike="noStrike" cap="none">
              <a:solidFill>
                <a:srgbClr val="888888"/>
              </a:solidFill>
              <a:latin typeface="Arial"/>
              <a:ea typeface="Arial"/>
              <a:cs typeface="Arial"/>
              <a:sym typeface="Arial"/>
            </a:endParaRPr>
          </a:p>
        </p:txBody>
      </p:sp>
    </p:spTree>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a:spLocks noGrp="1"/>
          </p:cNvSpPr>
          <p:nvPr>
            <p:ph type="sldNum" idx="12"/>
          </p:nvPr>
        </p:nvSpPr>
        <p:spPr>
          <a:xfrm>
            <a:off x="7010400" y="6619875"/>
            <a:ext cx="2133598"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73</a:t>
            </a:fld>
            <a:endParaRPr lang="en-US" sz="1400" b="0" i="0" u="none" strike="noStrike" cap="none">
              <a:solidFill>
                <a:schemeClr val="dk1"/>
              </a:solidFill>
              <a:latin typeface="Arial"/>
              <a:ea typeface="Arial"/>
              <a:cs typeface="Arial"/>
              <a:sym typeface="Arial"/>
            </a:endParaRPr>
          </a:p>
        </p:txBody>
      </p:sp>
      <p:graphicFrame>
        <p:nvGraphicFramePr>
          <p:cNvPr id="518" name="Shape 518"/>
          <p:cNvGraphicFramePr/>
          <p:nvPr/>
        </p:nvGraphicFramePr>
        <p:xfrm>
          <a:off x="330132" y="1225065"/>
          <a:ext cx="8612775" cy="4799156"/>
        </p:xfrm>
        <a:graphic>
          <a:graphicData uri="http://schemas.openxmlformats.org/drawingml/2006/table">
            <a:tbl>
              <a:tblPr>
                <a:noFill/>
              </a:tblPr>
              <a:tblGrid>
                <a:gridCol w="2153375"/>
                <a:gridCol w="2904675"/>
                <a:gridCol w="3554725"/>
              </a:tblGrid>
              <a:tr h="243475">
                <a:tc>
                  <a:txBody>
                    <a:bodyPr/>
                    <a:lstStyle/>
                    <a:p>
                      <a:pPr marL="0" marR="0" lvl="0" indent="0" algn="ctr" rtl="0">
                        <a:lnSpc>
                          <a:spcPct val="100000"/>
                        </a:lnSpc>
                        <a:spcBef>
                          <a:spcPts val="0"/>
                        </a:spcBef>
                        <a:spcAft>
                          <a:spcPts val="0"/>
                        </a:spcAft>
                        <a:buClr>
                          <a:srgbClr val="000000"/>
                        </a:buClr>
                        <a:buSzPct val="25000"/>
                        <a:buFont typeface="Arial"/>
                        <a:buNone/>
                      </a:pPr>
                      <a:r>
                        <a:rPr lang="en-US" sz="1700" b="1" u="none" strike="noStrike" cap="none"/>
                        <a:t>Region/Center</a:t>
                      </a:r>
                    </a:p>
                  </a:txBody>
                  <a:tcPr marL="83250" marR="832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US" sz="1700" b="1" u="none" strike="noStrike" cap="none"/>
                        <a:t>Recommendation</a:t>
                      </a:r>
                    </a:p>
                  </a:txBody>
                  <a:tcPr marL="83250" marR="83250" marT="45725" marB="45725"/>
                </a:tc>
                <a:tc>
                  <a:txBody>
                    <a:bodyPr/>
                    <a:lstStyle/>
                    <a:p>
                      <a:pPr marL="0" marR="0" lvl="0" indent="0" algn="ctr" rtl="0">
                        <a:lnSpc>
                          <a:spcPct val="100000"/>
                        </a:lnSpc>
                        <a:spcBef>
                          <a:spcPts val="0"/>
                        </a:spcBef>
                        <a:spcAft>
                          <a:spcPts val="0"/>
                        </a:spcAft>
                        <a:buClr>
                          <a:srgbClr val="000000"/>
                        </a:buClr>
                        <a:buSzPct val="25000"/>
                        <a:buFont typeface="Arial"/>
                        <a:buNone/>
                      </a:pPr>
                      <a:r>
                        <a:rPr lang="en-US" sz="1700" b="1" u="none" strike="noStrike" cap="none"/>
                        <a:t>Remarks</a:t>
                      </a:r>
                    </a:p>
                  </a:txBody>
                  <a:tcPr marL="83250" marR="83250" marT="45725" marB="45725"/>
                </a:tc>
              </a:tr>
              <a:tr h="24347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sng" strike="noStrike" cap="none">
                          <a:solidFill>
                            <a:schemeClr val="hlink"/>
                          </a:solidFill>
                          <a:hlinkClick r:id="rId3"/>
                        </a:rPr>
                        <a:t>AWC</a:t>
                      </a:r>
                    </a:p>
                  </a:txBody>
                  <a:tcPr marL="83250" marR="83250" marT="45725" marB="45725"/>
                </a:tc>
                <a:tc>
                  <a:txBody>
                    <a:bodyPr/>
                    <a:lstStyle/>
                    <a:p>
                      <a:pPr marL="0" marR="0" lvl="0" indent="0" algn="l" rtl="0">
                        <a:lnSpc>
                          <a:spcPct val="100000"/>
                        </a:lnSpc>
                        <a:spcBef>
                          <a:spcPts val="0"/>
                        </a:spcBef>
                        <a:spcAft>
                          <a:spcPts val="0"/>
                        </a:spcAft>
                        <a:buClr>
                          <a:srgbClr val="006600"/>
                        </a:buClr>
                        <a:buSzPct val="25000"/>
                        <a:buFont typeface="Arial"/>
                        <a:buNone/>
                      </a:pPr>
                      <a:r>
                        <a:rPr lang="en-US" sz="1700" b="1" u="none" strike="noStrike" cap="none">
                          <a:solidFill>
                            <a:srgbClr val="006600"/>
                          </a:solidFill>
                        </a:rPr>
                        <a:t>Implement</a:t>
                      </a:r>
                    </a:p>
                  </a:txBody>
                  <a:tcPr marL="83250" marR="832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700" b="1" u="none" strike="noStrike" cap="none">
                          <a:solidFill>
                            <a:srgbClr val="007E39"/>
                          </a:solidFill>
                        </a:rPr>
                        <a:t>Significant improvements to tropical convection and ceiling and visibility over CONUS</a:t>
                      </a:r>
                    </a:p>
                  </a:txBody>
                  <a:tcPr marL="83250" marR="83250" marT="45725" marB="45725"/>
                </a:tc>
              </a:tr>
              <a:tr h="42022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sng" strike="noStrike" cap="none">
                          <a:solidFill>
                            <a:schemeClr val="hlink"/>
                          </a:solidFill>
                          <a:hlinkClick r:id="rId4"/>
                        </a:rPr>
                        <a:t>CPC</a:t>
                      </a:r>
                      <a:r>
                        <a:rPr lang="en-US" sz="1700" b="1" u="none" strike="noStrike" cap="none"/>
                        <a:t>      </a:t>
                      </a:r>
                      <a:r>
                        <a:rPr lang="en-US" sz="1700" b="1" u="sng" strike="noStrike" cap="none">
                          <a:solidFill>
                            <a:schemeClr val="hlink"/>
                          </a:solidFill>
                          <a:hlinkClick r:id="rId5"/>
                        </a:rPr>
                        <a:t>long range</a:t>
                      </a:r>
                      <a:r>
                        <a:rPr lang="en-US" sz="1700" b="1" u="none" strike="noStrike" cap="none"/>
                        <a:t>    </a:t>
                      </a:r>
                      <a:r>
                        <a:rPr lang="en-US" sz="1700" b="1" u="sng" strike="noStrike" cap="none">
                          <a:solidFill>
                            <a:schemeClr val="hlink"/>
                          </a:solidFill>
                          <a:hlinkClick r:id="rId6"/>
                        </a:rPr>
                        <a:t>stratosphere</a:t>
                      </a:r>
                    </a:p>
                  </a:txBody>
                  <a:tcPr marL="83250" marR="83250" marT="45725" marB="45725"/>
                </a:tc>
                <a:tc>
                  <a:txBody>
                    <a:bodyPr/>
                    <a:lstStyle/>
                    <a:p>
                      <a:pPr marL="0" marR="0" lvl="0" indent="0" algn="l" rtl="0">
                        <a:lnSpc>
                          <a:spcPct val="100000"/>
                        </a:lnSpc>
                        <a:spcBef>
                          <a:spcPts val="0"/>
                        </a:spcBef>
                        <a:spcAft>
                          <a:spcPts val="0"/>
                        </a:spcAft>
                        <a:buClr>
                          <a:srgbClr val="006600"/>
                        </a:buClr>
                        <a:buSzPct val="25000"/>
                        <a:buFont typeface="Arial"/>
                        <a:buNone/>
                      </a:pPr>
                      <a:r>
                        <a:rPr lang="en-US" sz="1700" b="1" u="none" strike="noStrike" cap="none">
                          <a:solidFill>
                            <a:srgbClr val="006600"/>
                          </a:solidFill>
                        </a:rPr>
                        <a:t>Implement</a:t>
                      </a:r>
                    </a:p>
                  </a:txBody>
                  <a:tcPr marL="83250" marR="832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700" b="1" u="none" strike="noStrike" cap="none">
                          <a:solidFill>
                            <a:srgbClr val="007E39"/>
                          </a:solidFill>
                        </a:rPr>
                        <a:t>Stratospheric fields improved, slight improvement D+8, week 2</a:t>
                      </a:r>
                    </a:p>
                  </a:txBody>
                  <a:tcPr marL="83250" marR="83250" marT="45725" marB="45725"/>
                </a:tc>
              </a:tr>
              <a:tr h="24347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sng" strike="noStrike" cap="none">
                          <a:solidFill>
                            <a:schemeClr val="hlink"/>
                          </a:solidFill>
                          <a:hlinkClick r:id="rId7"/>
                        </a:rPr>
                        <a:t>OPC</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006600"/>
                          </a:solidFill>
                        </a:rPr>
                        <a:t>Implement</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00B050"/>
                          </a:solidFill>
                        </a:rPr>
                        <a:t>Small scale features improved</a:t>
                      </a:r>
                      <a:r>
                        <a:rPr lang="en-US" sz="1700" b="1" u="none" strike="noStrike" cap="none"/>
                        <a:t>; large scale features similar</a:t>
                      </a:r>
                    </a:p>
                  </a:txBody>
                  <a:tcPr marL="83250" marR="83250" marT="45725" marB="45725"/>
                </a:tc>
              </a:tr>
              <a:tr h="24347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none" strike="noStrike" cap="none"/>
                        <a:t>SWPC</a:t>
                      </a:r>
                    </a:p>
                  </a:txBody>
                  <a:tcPr marL="83250" marR="83250" marT="45725" marB="45725"/>
                </a:tc>
                <a:tc>
                  <a:txBody>
                    <a:bodyPr/>
                    <a:lstStyle/>
                    <a:p>
                      <a:pPr marL="0" marR="0" lvl="0" indent="0" algn="l" rtl="0">
                        <a:lnSpc>
                          <a:spcPct val="100000"/>
                        </a:lnSpc>
                        <a:spcBef>
                          <a:spcPts val="0"/>
                        </a:spcBef>
                        <a:spcAft>
                          <a:spcPts val="0"/>
                        </a:spcAft>
                        <a:buClr>
                          <a:srgbClr val="006600"/>
                        </a:buClr>
                        <a:buSzPct val="25000"/>
                        <a:buFont typeface="Arial"/>
                        <a:buNone/>
                      </a:pPr>
                      <a:r>
                        <a:rPr lang="en-US" sz="1700" b="1" u="none" strike="noStrike" cap="none">
                          <a:solidFill>
                            <a:schemeClr val="dk1"/>
                          </a:solidFill>
                        </a:rPr>
                        <a:t>No evaluation</a:t>
                      </a:r>
                    </a:p>
                  </a:txBody>
                  <a:tcPr marL="83250" marR="83250" marT="45725" marB="45725"/>
                </a:tc>
                <a:tc>
                  <a:txBody>
                    <a:bodyPr/>
                    <a:lstStyle/>
                    <a:p>
                      <a:pPr marL="0" marR="0" lvl="0" indent="0" algn="l" rtl="0">
                        <a:lnSpc>
                          <a:spcPct val="100000"/>
                        </a:lnSpc>
                        <a:spcBef>
                          <a:spcPts val="0"/>
                        </a:spcBef>
                        <a:spcAft>
                          <a:spcPts val="0"/>
                        </a:spcAft>
                        <a:buClr>
                          <a:srgbClr val="FF0000"/>
                        </a:buClr>
                        <a:buSzPct val="25000"/>
                        <a:buFont typeface="Arial"/>
                        <a:buNone/>
                      </a:pPr>
                      <a:endParaRPr sz="1700" i="1" u="none" strike="noStrike" cap="none">
                        <a:solidFill>
                          <a:srgbClr val="FF0000"/>
                        </a:solidFill>
                      </a:endParaRPr>
                    </a:p>
                  </a:txBody>
                  <a:tcPr marL="83250" marR="83250" marT="45725" marB="45725"/>
                </a:tc>
              </a:tr>
              <a:tr h="24347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sng" strike="noStrike" cap="none">
                          <a:solidFill>
                            <a:schemeClr val="hlink"/>
                          </a:solidFill>
                          <a:hlinkClick r:id="rId8"/>
                        </a:rPr>
                        <a:t>MDL</a:t>
                      </a:r>
                    </a:p>
                  </a:txBody>
                  <a:tcPr marL="83250" marR="83250" marT="45725" marB="45725"/>
                </a:tc>
                <a:tc>
                  <a:txBody>
                    <a:bodyPr/>
                    <a:lstStyle/>
                    <a:p>
                      <a:pPr marL="0" marR="0" lvl="0" indent="0" algn="l" rtl="0">
                        <a:lnSpc>
                          <a:spcPct val="100000"/>
                        </a:lnSpc>
                        <a:spcBef>
                          <a:spcPts val="0"/>
                        </a:spcBef>
                        <a:spcAft>
                          <a:spcPts val="0"/>
                        </a:spcAft>
                        <a:buClr>
                          <a:srgbClr val="006600"/>
                        </a:buClr>
                        <a:buSzPct val="25000"/>
                        <a:buFont typeface="Arial"/>
                        <a:buNone/>
                      </a:pPr>
                      <a:r>
                        <a:rPr lang="en-US" sz="1700" b="1" u="none" strike="noStrike" cap="none">
                          <a:solidFill>
                            <a:srgbClr val="006600"/>
                          </a:solidFill>
                        </a:rPr>
                        <a:t>Implement</a:t>
                      </a:r>
                    </a:p>
                  </a:txBody>
                  <a:tcPr marL="83250" marR="83250" marT="45725" marB="45725"/>
                </a:tc>
                <a:tc>
                  <a:txBody>
                    <a:bodyPr/>
                    <a:lstStyle/>
                    <a:p>
                      <a:pPr marL="0" marR="0" lvl="0" indent="0" algn="l" rtl="0">
                        <a:lnSpc>
                          <a:spcPct val="90000"/>
                        </a:lnSpc>
                        <a:spcBef>
                          <a:spcPts val="0"/>
                        </a:spcBef>
                        <a:spcAft>
                          <a:spcPts val="0"/>
                        </a:spcAft>
                        <a:buClr>
                          <a:schemeClr val="dk1"/>
                        </a:buClr>
                        <a:buSzPct val="25000"/>
                        <a:buFont typeface="Arial"/>
                        <a:buNone/>
                      </a:pPr>
                      <a:r>
                        <a:rPr lang="en-US" sz="1700" b="1" u="none" strike="noStrike" cap="none">
                          <a:solidFill>
                            <a:schemeClr val="dk1"/>
                          </a:solidFill>
                        </a:rPr>
                        <a:t>see little to suggest any dramatic MOS impacts from implementing new GFS</a:t>
                      </a:r>
                    </a:p>
                  </a:txBody>
                  <a:tcPr marL="83250" marR="83250" marT="45725" marB="45725"/>
                </a:tc>
              </a:tr>
              <a:tr h="243475">
                <a:tc>
                  <a:txBody>
                    <a:bodyPr/>
                    <a:lstStyle/>
                    <a:p>
                      <a:pPr marL="0" marR="0" lvl="0" indent="0" algn="l" rtl="0">
                        <a:lnSpc>
                          <a:spcPct val="100000"/>
                        </a:lnSpc>
                        <a:spcBef>
                          <a:spcPts val="0"/>
                        </a:spcBef>
                        <a:spcAft>
                          <a:spcPts val="0"/>
                        </a:spcAft>
                        <a:buClr>
                          <a:srgbClr val="000000"/>
                        </a:buClr>
                        <a:buSzPct val="25000"/>
                        <a:buFont typeface="Arial"/>
                        <a:buNone/>
                      </a:pPr>
                      <a:r>
                        <a:rPr lang="en-US" sz="1700" b="1" u="sng" strike="noStrike" cap="none">
                          <a:solidFill>
                            <a:schemeClr val="hlink"/>
                          </a:solidFill>
                          <a:hlinkClick r:id="rId9"/>
                        </a:rPr>
                        <a:t>OWP</a:t>
                      </a:r>
                    </a:p>
                  </a:txBody>
                  <a:tcPr marL="83250" marR="83250" marT="45725" marB="45725"/>
                </a:tc>
                <a:tc>
                  <a:txBody>
                    <a:bodyPr/>
                    <a:lstStyle/>
                    <a:p>
                      <a:pPr marL="0" marR="0" lvl="0" indent="0" algn="l" rtl="0">
                        <a:lnSpc>
                          <a:spcPct val="100000"/>
                        </a:lnSpc>
                        <a:spcBef>
                          <a:spcPts val="0"/>
                        </a:spcBef>
                        <a:spcAft>
                          <a:spcPts val="0"/>
                        </a:spcAft>
                        <a:buClr>
                          <a:srgbClr val="006600"/>
                        </a:buClr>
                        <a:buSzPct val="25000"/>
                        <a:buFont typeface="Arial"/>
                        <a:buNone/>
                      </a:pPr>
                      <a:r>
                        <a:rPr lang="en-US" sz="1700" b="1" u="none" strike="noStrike" cap="none">
                          <a:solidFill>
                            <a:srgbClr val="006600"/>
                          </a:solidFill>
                        </a:rPr>
                        <a:t>Implement</a:t>
                      </a:r>
                    </a:p>
                  </a:txBody>
                  <a:tcPr marL="83250" marR="832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700" b="1" u="none" strike="noStrike" cap="none"/>
                        <a:t>Mixed results, extremely limited testing</a:t>
                      </a:r>
                    </a:p>
                  </a:txBody>
                  <a:tcPr marL="83250" marR="83250" marT="45725" marB="45725"/>
                </a:tc>
              </a:tr>
              <a:tr h="594300">
                <a:tc>
                  <a:txBody>
                    <a:bodyPr/>
                    <a:lstStyle/>
                    <a:p>
                      <a:pPr marL="0" marR="0" lvl="0" indent="0" algn="l" rtl="0">
                        <a:lnSpc>
                          <a:spcPct val="100000"/>
                        </a:lnSpc>
                        <a:spcBef>
                          <a:spcPts val="0"/>
                        </a:spcBef>
                        <a:spcAft>
                          <a:spcPts val="0"/>
                        </a:spcAft>
                        <a:buClr>
                          <a:srgbClr val="000000"/>
                        </a:buClr>
                        <a:buSzPct val="25000"/>
                        <a:buFont typeface="Arial"/>
                        <a:buNone/>
                      </a:pPr>
                      <a:r>
                        <a:rPr lang="en-US" sz="1700" b="1" u="sng" strike="noStrike" cap="none">
                          <a:solidFill>
                            <a:schemeClr val="hlink"/>
                          </a:solidFill>
                          <a:hlinkClick r:id="rId10"/>
                        </a:rPr>
                        <a:t>SPC</a:t>
                      </a:r>
                      <a:r>
                        <a:rPr lang="en-US" sz="1700" b="1" u="none" strike="noStrike" cap="none"/>
                        <a:t>          </a:t>
                      </a:r>
                      <a:r>
                        <a:rPr lang="en-US" sz="1700" b="1" u="sng" strike="noStrike" cap="none">
                          <a:solidFill>
                            <a:schemeClr val="hlink"/>
                          </a:solidFill>
                          <a:hlinkClick r:id="rId11"/>
                        </a:rPr>
                        <a:t>report</a:t>
                      </a:r>
                      <a:r>
                        <a:rPr lang="en-US" sz="1700" b="1" u="none" strike="noStrike" cap="none"/>
                        <a:t>                        </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006600"/>
                          </a:solidFill>
                        </a:rPr>
                        <a:t>Implement</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700" b="1" u="none" strike="noStrike" cap="none">
                          <a:solidFill>
                            <a:srgbClr val="007E39"/>
                          </a:solidFill>
                        </a:rPr>
                        <a:t>Slightly improved 2-m dew point and instability bias</a:t>
                      </a:r>
                    </a:p>
                  </a:txBody>
                  <a:tcPr marL="83250" marR="83250" marT="45725" marB="45725"/>
                </a:tc>
              </a:tr>
            </a:tbl>
          </a:graphicData>
        </a:graphic>
      </p:graphicFrame>
      <p:sp>
        <p:nvSpPr>
          <p:cNvPr id="519" name="Shape 519"/>
          <p:cNvSpPr txBox="1">
            <a:spLocks noGrp="1"/>
          </p:cNvSpPr>
          <p:nvPr>
            <p:ph type="title"/>
          </p:nvPr>
        </p:nvSpPr>
        <p:spPr>
          <a:xfrm>
            <a:off x="423862" y="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2400" b="1" i="0" u="none" strike="noStrike" cap="none">
                <a:solidFill>
                  <a:schemeClr val="dk2"/>
                </a:solidFill>
                <a:latin typeface="Arial"/>
                <a:ea typeface="Arial"/>
                <a:cs typeface="Arial"/>
                <a:sym typeface="Arial"/>
              </a:rPr>
              <a:t>Endorsements from Stakeholders</a:t>
            </a:r>
          </a:p>
        </p:txBody>
      </p:sp>
    </p:spTree>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8839200" cy="5940088"/>
          </a:xfrm>
          <a:prstGeom prst="rect">
            <a:avLst/>
          </a:prstGeom>
        </p:spPr>
        <p:txBody>
          <a:bodyPr wrap="square">
            <a:spAutoFit/>
          </a:bodyPr>
          <a:lstStyle/>
          <a:p>
            <a:r>
              <a:rPr lang="en-US" sz="2000" b="1" dirty="0" smtClean="0">
                <a:solidFill>
                  <a:srgbClr val="0000FF"/>
                </a:solidFill>
              </a:rPr>
              <a:t>Barry Lynn, Jerusalem</a:t>
            </a:r>
          </a:p>
          <a:p>
            <a:endParaRPr lang="en-US" sz="2000" b="1" dirty="0" smtClean="0">
              <a:solidFill>
                <a:srgbClr val="0000FF"/>
              </a:solidFill>
            </a:endParaRPr>
          </a:p>
          <a:p>
            <a:r>
              <a:rPr lang="en-US" sz="2000" b="1" dirty="0" smtClean="0">
                <a:solidFill>
                  <a:srgbClr val="0000FF"/>
                </a:solidFill>
              </a:rPr>
              <a:t>“I </a:t>
            </a:r>
            <a:r>
              <a:rPr lang="en-US" sz="2000" b="1" dirty="0">
                <a:solidFill>
                  <a:srgbClr val="0000FF"/>
                </a:solidFill>
              </a:rPr>
              <a:t>appreciate the efforts of NCEP to improve its forecast products and provide researchers, private firms, and the public with this very useful information on a timely and very useful basis.  I don't think you can find another government organization that provides this kind of service in such a responsible and consistent way</a:t>
            </a:r>
            <a:r>
              <a:rPr lang="en-US" sz="2000" b="1" dirty="0" smtClean="0">
                <a:solidFill>
                  <a:srgbClr val="0000FF"/>
                </a:solidFill>
              </a:rPr>
              <a:t>.”</a:t>
            </a:r>
          </a:p>
          <a:p>
            <a:endParaRPr lang="en-US" sz="2000" b="1" dirty="0" smtClean="0">
              <a:solidFill>
                <a:srgbClr val="0000FF"/>
              </a:solidFill>
            </a:endParaRPr>
          </a:p>
          <a:p>
            <a:r>
              <a:rPr lang="en-US" sz="2000" b="1" dirty="0" smtClean="0">
                <a:solidFill>
                  <a:srgbClr val="0000FF"/>
                </a:solidFill>
              </a:rPr>
              <a:t>Jose Manuel Jimenez, </a:t>
            </a:r>
            <a:r>
              <a:rPr lang="en-US" sz="2000" b="1" dirty="0" err="1" smtClean="0">
                <a:solidFill>
                  <a:srgbClr val="0000FF"/>
                </a:solidFill>
              </a:rPr>
              <a:t>Meteorologica</a:t>
            </a:r>
            <a:r>
              <a:rPr lang="en-US" sz="2000" b="1" dirty="0" smtClean="0">
                <a:solidFill>
                  <a:srgbClr val="0000FF"/>
                </a:solidFill>
              </a:rPr>
              <a:t> SA,  Madrid, global weather service uses GFS forecasts</a:t>
            </a:r>
          </a:p>
          <a:p>
            <a:r>
              <a:rPr lang="en-US" sz="2000" b="1" dirty="0">
                <a:solidFill>
                  <a:srgbClr val="0000FF"/>
                </a:solidFill>
              </a:rPr>
              <a:t>	</a:t>
            </a:r>
            <a:r>
              <a:rPr lang="en-US" sz="2000" b="1" dirty="0" smtClean="0">
                <a:solidFill>
                  <a:srgbClr val="0000FF"/>
                </a:solidFill>
              </a:rPr>
              <a:t>wants access to hourly retrospective data</a:t>
            </a:r>
          </a:p>
          <a:p>
            <a:endParaRPr lang="en-US" sz="2000" b="1" dirty="0">
              <a:solidFill>
                <a:srgbClr val="0000FF"/>
              </a:solidFill>
            </a:endParaRPr>
          </a:p>
          <a:p>
            <a:r>
              <a:rPr lang="en-US" sz="2000" b="1" dirty="0" err="1" smtClean="0">
                <a:solidFill>
                  <a:srgbClr val="0000FF"/>
                </a:solidFill>
              </a:rPr>
              <a:t>Aleksandr</a:t>
            </a:r>
            <a:r>
              <a:rPr lang="en-US" sz="2000" b="1" dirty="0" smtClean="0">
                <a:solidFill>
                  <a:srgbClr val="0000FF"/>
                </a:solidFill>
              </a:rPr>
              <a:t> </a:t>
            </a:r>
            <a:r>
              <a:rPr lang="en-US" sz="2000" b="1" dirty="0" err="1" smtClean="0">
                <a:solidFill>
                  <a:srgbClr val="0000FF"/>
                </a:solidFill>
              </a:rPr>
              <a:t>Korolokov</a:t>
            </a:r>
            <a:r>
              <a:rPr lang="en-US" sz="2000" b="1" dirty="0" smtClean="0">
                <a:solidFill>
                  <a:srgbClr val="0000FF"/>
                </a:solidFill>
              </a:rPr>
              <a:t>, Meteorological Center, FOBOS, Moscow—GFS main source for forecasts</a:t>
            </a:r>
          </a:p>
          <a:p>
            <a:r>
              <a:rPr lang="en-US" sz="2000" b="1" dirty="0">
                <a:solidFill>
                  <a:srgbClr val="0000FF"/>
                </a:solidFill>
              </a:rPr>
              <a:t>	</a:t>
            </a:r>
            <a:r>
              <a:rPr lang="en-US" sz="2000" b="1" dirty="0" smtClean="0">
                <a:solidFill>
                  <a:srgbClr val="0000FF"/>
                </a:solidFill>
              </a:rPr>
              <a:t>extreme short cold waves in GFS forecasts—GFSX better</a:t>
            </a:r>
          </a:p>
          <a:p>
            <a:endParaRPr lang="en-US" sz="2000" b="1" dirty="0">
              <a:solidFill>
                <a:srgbClr val="0000FF"/>
              </a:solidFill>
            </a:endParaRPr>
          </a:p>
          <a:p>
            <a:r>
              <a:rPr lang="en-US" sz="2000" b="1" dirty="0" smtClean="0">
                <a:solidFill>
                  <a:srgbClr val="0000FF"/>
                </a:solidFill>
              </a:rPr>
              <a:t>Year earlier, complaint from Argentina that GFS too hot, dry over pampas</a:t>
            </a:r>
          </a:p>
          <a:p>
            <a:r>
              <a:rPr lang="en-US" sz="2000" b="1" dirty="0">
                <a:solidFill>
                  <a:srgbClr val="0000FF"/>
                </a:solidFill>
              </a:rPr>
              <a:t>	</a:t>
            </a:r>
            <a:r>
              <a:rPr lang="en-US" sz="2000" b="1" dirty="0" smtClean="0">
                <a:solidFill>
                  <a:srgbClr val="0000FF"/>
                </a:solidFill>
              </a:rPr>
              <a:t>GFS2016 contained partial fix</a:t>
            </a:r>
          </a:p>
          <a:p>
            <a:r>
              <a:rPr lang="en-US" sz="2000" b="1" dirty="0">
                <a:solidFill>
                  <a:srgbClr val="0000FF"/>
                </a:solidFill>
              </a:rPr>
              <a:t>	</a:t>
            </a:r>
          </a:p>
        </p:txBody>
      </p:sp>
    </p:spTree>
    <p:extLst>
      <p:ext uri="{BB962C8B-B14F-4D97-AF65-F5344CB8AC3E}">
        <p14:creationId xmlns:p14="http://schemas.microsoft.com/office/powerpoint/2010/main" val="15710816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8958" t="28142" r="52551" b="55486"/>
          <a:stretch>
            <a:fillRect/>
          </a:stretch>
        </p:blipFill>
        <p:spPr bwMode="auto">
          <a:xfrm>
            <a:off x="0" y="0"/>
            <a:ext cx="4572000" cy="3352800"/>
          </a:xfrm>
          <a:prstGeom prst="rect">
            <a:avLst/>
          </a:prstGeom>
          <a:noFill/>
          <a:ln w="9525">
            <a:noFill/>
            <a:miter lim="800000"/>
            <a:headEnd/>
            <a:tailEnd/>
          </a:ln>
        </p:spPr>
      </p:pic>
      <p:pic>
        <p:nvPicPr>
          <p:cNvPr id="3075" name="Picture 4" descr="http://www.emc.ncep.noaa.gov/gmb/noor/djf9900/zmT5der.gif"/>
          <p:cNvPicPr>
            <a:picLocks noChangeAspect="1" noChangeArrowheads="1"/>
          </p:cNvPicPr>
          <p:nvPr/>
        </p:nvPicPr>
        <p:blipFill>
          <a:blip r:embed="rId3" cstate="print"/>
          <a:srcRect l="11295" r="3999" b="50545"/>
          <a:stretch>
            <a:fillRect/>
          </a:stretch>
        </p:blipFill>
        <p:spPr bwMode="auto">
          <a:xfrm>
            <a:off x="4495800" y="0"/>
            <a:ext cx="4648200" cy="3429000"/>
          </a:xfrm>
          <a:prstGeom prst="rect">
            <a:avLst/>
          </a:prstGeom>
          <a:noFill/>
          <a:ln w="9525">
            <a:noFill/>
            <a:miter lim="800000"/>
            <a:headEnd/>
            <a:tailEnd/>
          </a:ln>
        </p:spPr>
      </p:pic>
      <p:pic>
        <p:nvPicPr>
          <p:cNvPr id="3076" name="Picture 6" descr="http://www.emc.ncep.noaa.gov/gmb/noor/djf0607/zmT5der.gif"/>
          <p:cNvPicPr>
            <a:picLocks noChangeAspect="1" noChangeArrowheads="1"/>
          </p:cNvPicPr>
          <p:nvPr/>
        </p:nvPicPr>
        <p:blipFill>
          <a:blip r:embed="rId4" cstate="print"/>
          <a:srcRect l="12000" r="3999" b="50000"/>
          <a:stretch>
            <a:fillRect/>
          </a:stretch>
        </p:blipFill>
        <p:spPr bwMode="auto">
          <a:xfrm>
            <a:off x="0" y="3429000"/>
            <a:ext cx="4572000" cy="3429000"/>
          </a:xfrm>
          <a:prstGeom prst="rect">
            <a:avLst/>
          </a:prstGeom>
          <a:noFill/>
          <a:ln w="9525">
            <a:noFill/>
            <a:miter lim="800000"/>
            <a:headEnd/>
            <a:tailEnd/>
          </a:ln>
        </p:spPr>
      </p:pic>
      <p:pic>
        <p:nvPicPr>
          <p:cNvPr id="3077" name="Picture 6" descr="zmT8der.gif"/>
          <p:cNvPicPr>
            <a:picLocks noChangeAspect="1"/>
          </p:cNvPicPr>
          <p:nvPr/>
        </p:nvPicPr>
        <p:blipFill>
          <a:blip r:embed="rId5" cstate="print"/>
          <a:srcRect l="11481" r="4074" b="50000"/>
          <a:stretch>
            <a:fillRect/>
          </a:stretch>
        </p:blipFill>
        <p:spPr bwMode="auto">
          <a:xfrm>
            <a:off x="4572000" y="3429000"/>
            <a:ext cx="4572000" cy="3429000"/>
          </a:xfrm>
          <a:prstGeom prst="rect">
            <a:avLst/>
          </a:prstGeom>
          <a:noFill/>
          <a:ln w="9525">
            <a:noFill/>
            <a:miter lim="800000"/>
            <a:headEnd/>
            <a:tailEnd/>
          </a:ln>
        </p:spPr>
      </p:pic>
      <p:sp>
        <p:nvSpPr>
          <p:cNvPr id="3078" name="TextBox 7"/>
          <p:cNvSpPr txBox="1">
            <a:spLocks noChangeArrowheads="1"/>
          </p:cNvSpPr>
          <p:nvPr/>
        </p:nvSpPr>
        <p:spPr bwMode="auto">
          <a:xfrm>
            <a:off x="1295400" y="2514600"/>
            <a:ext cx="2819400" cy="369888"/>
          </a:xfrm>
          <a:prstGeom prst="rect">
            <a:avLst/>
          </a:prstGeom>
          <a:noFill/>
          <a:ln w="9525">
            <a:noFill/>
            <a:miter lim="800000"/>
            <a:headEnd/>
            <a:tailEnd/>
          </a:ln>
        </p:spPr>
        <p:txBody>
          <a:bodyPr>
            <a:spAutoFit/>
          </a:bodyPr>
          <a:lstStyle/>
          <a:p>
            <a:r>
              <a:rPr lang="en-US" b="1">
                <a:solidFill>
                  <a:srgbClr val="FF0000"/>
                </a:solidFill>
                <a:latin typeface="Calibri" pitchFamily="34" charset="0"/>
              </a:rPr>
              <a:t>Contour interval 1</a:t>
            </a:r>
            <a:r>
              <a:rPr lang="en-US" b="1" baseline="30000">
                <a:solidFill>
                  <a:srgbClr val="FF0000"/>
                </a:solidFill>
                <a:latin typeface="Calibri" pitchFamily="34" charset="0"/>
              </a:rPr>
              <a:t>o</a:t>
            </a:r>
            <a:r>
              <a:rPr lang="en-US" b="1">
                <a:solidFill>
                  <a:srgbClr val="FF0000"/>
                </a:solidFill>
                <a:latin typeface="Calibri" pitchFamily="34" charset="0"/>
              </a:rPr>
              <a:t>C</a:t>
            </a:r>
          </a:p>
        </p:txBody>
      </p:sp>
      <p:pic>
        <p:nvPicPr>
          <p:cNvPr id="7" name="Picture 4" descr="http://www.emc.ncep.noaa.gov/gmb/noor/djf9900/zmT5der.gif"/>
          <p:cNvPicPr>
            <a:picLocks noChangeAspect="1" noChangeArrowheads="1"/>
          </p:cNvPicPr>
          <p:nvPr/>
        </p:nvPicPr>
        <p:blipFill>
          <a:blip r:embed="rId3" cstate="print"/>
          <a:srcRect l="11295" r="3999" b="50545"/>
          <a:stretch>
            <a:fillRect/>
          </a:stretch>
        </p:blipFill>
        <p:spPr bwMode="auto">
          <a:xfrm>
            <a:off x="4572000" y="0"/>
            <a:ext cx="45720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07"/>
            <a:ext cx="4572000" cy="34411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2107"/>
            <a:ext cx="4572000" cy="3441107"/>
          </a:xfrm>
          <a:prstGeom prst="rect">
            <a:avLst/>
          </a:prstGeom>
        </p:spPr>
      </p:pic>
    </p:spTree>
    <p:extLst>
      <p:ext uri="{BB962C8B-B14F-4D97-AF65-F5344CB8AC3E}">
        <p14:creationId xmlns:p14="http://schemas.microsoft.com/office/powerpoint/2010/main" val="39889411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tmo.arizona.edu/%7Etgalarneau/realtime/gfs/plots/timemean-rain-1.png"/>
          <p:cNvPicPr>
            <a:picLocks noChangeAspect="1" noChangeArrowheads="1"/>
          </p:cNvPicPr>
          <p:nvPr/>
        </p:nvPicPr>
        <p:blipFill rotWithShape="1">
          <a:blip r:embed="rId2">
            <a:extLst>
              <a:ext uri="{28A0092B-C50C-407E-A947-70E740481C1C}">
                <a14:useLocalDpi xmlns:a14="http://schemas.microsoft.com/office/drawing/2010/main" val="0"/>
              </a:ext>
            </a:extLst>
          </a:blip>
          <a:srcRect l="6946" t="9476" r="17603"/>
          <a:stretch/>
        </p:blipFill>
        <p:spPr bwMode="auto">
          <a:xfrm>
            <a:off x="748146" y="457200"/>
            <a:ext cx="8395854" cy="640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atmo.arizona.edu/%7Etgalarneau/realtime/gfs/plots/timemean-rain-1.png"/>
          <p:cNvPicPr>
            <a:picLocks noChangeAspect="1" noChangeArrowheads="1"/>
          </p:cNvPicPr>
          <p:nvPr/>
        </p:nvPicPr>
        <p:blipFill rotWithShape="1">
          <a:blip r:embed="rId2">
            <a:extLst>
              <a:ext uri="{28A0092B-C50C-407E-A947-70E740481C1C}">
                <a14:useLocalDpi xmlns:a14="http://schemas.microsoft.com/office/drawing/2010/main" val="0"/>
              </a:ext>
            </a:extLst>
          </a:blip>
          <a:srcRect l="82066" t="15874" r="9752"/>
          <a:stretch/>
        </p:blipFill>
        <p:spPr bwMode="auto">
          <a:xfrm>
            <a:off x="0" y="914399"/>
            <a:ext cx="748145" cy="5942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46073" y="76200"/>
            <a:ext cx="2526654" cy="830997"/>
          </a:xfrm>
          <a:prstGeom prst="rect">
            <a:avLst/>
          </a:prstGeom>
          <a:noFill/>
        </p:spPr>
        <p:txBody>
          <a:bodyPr wrap="none" rtlCol="0">
            <a:spAutoFit/>
          </a:bodyPr>
          <a:lstStyle/>
          <a:p>
            <a:r>
              <a:rPr lang="en-US" sz="4800" b="1" dirty="0" smtClean="0">
                <a:solidFill>
                  <a:srgbClr val="FF0000"/>
                </a:solidFill>
              </a:rPr>
              <a:t>CMORPH</a:t>
            </a:r>
            <a:endParaRPr lang="en-US" sz="4800" b="1" dirty="0">
              <a:solidFill>
                <a:srgbClr val="FF0000"/>
              </a:solidFill>
            </a:endParaRPr>
          </a:p>
        </p:txBody>
      </p:sp>
      <p:sp>
        <p:nvSpPr>
          <p:cNvPr id="4" name="TextBox 3"/>
          <p:cNvSpPr txBox="1"/>
          <p:nvPr/>
        </p:nvSpPr>
        <p:spPr>
          <a:xfrm>
            <a:off x="5791200" y="5638800"/>
            <a:ext cx="1354410" cy="369332"/>
          </a:xfrm>
          <a:prstGeom prst="rect">
            <a:avLst/>
          </a:prstGeom>
          <a:noFill/>
        </p:spPr>
        <p:txBody>
          <a:bodyPr wrap="none" rtlCol="0">
            <a:spAutoFit/>
          </a:bodyPr>
          <a:lstStyle/>
          <a:p>
            <a:r>
              <a:rPr lang="en-US" dirty="0" smtClean="0"/>
              <a:t>T. </a:t>
            </a:r>
            <a:r>
              <a:rPr lang="en-US" dirty="0" err="1" smtClean="0"/>
              <a:t>Galarneau</a:t>
            </a:r>
            <a:endParaRPr lang="en-US" dirty="0"/>
          </a:p>
        </p:txBody>
      </p:sp>
    </p:spTree>
    <p:extLst>
      <p:ext uri="{BB962C8B-B14F-4D97-AF65-F5344CB8AC3E}">
        <p14:creationId xmlns:p14="http://schemas.microsoft.com/office/powerpoint/2010/main" val="26742578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298" t="8925" r="4628" b="14282"/>
          <a:stretch/>
        </p:blipFill>
        <p:spPr>
          <a:xfrm>
            <a:off x="0" y="0"/>
            <a:ext cx="9143999" cy="66294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571" t="91450" r="12896" b="2232"/>
          <a:stretch/>
        </p:blipFill>
        <p:spPr>
          <a:xfrm>
            <a:off x="0" y="6172200"/>
            <a:ext cx="4114800" cy="307493"/>
          </a:xfrm>
          <a:prstGeom prst="rect">
            <a:avLst/>
          </a:prstGeom>
        </p:spPr>
      </p:pic>
      <p:cxnSp>
        <p:nvCxnSpPr>
          <p:cNvPr id="5" name="Straight Arrow Connector 4"/>
          <p:cNvCxnSpPr/>
          <p:nvPr/>
        </p:nvCxnSpPr>
        <p:spPr>
          <a:xfrm flipH="1">
            <a:off x="8077200" y="2667000"/>
            <a:ext cx="381000" cy="6477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697075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343" t="9476" r="4220" b="13939"/>
          <a:stretch/>
        </p:blipFill>
        <p:spPr>
          <a:xfrm>
            <a:off x="0" y="76200"/>
            <a:ext cx="9143999" cy="65532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571" t="91450" r="12896" b="2232"/>
          <a:stretch/>
        </p:blipFill>
        <p:spPr>
          <a:xfrm>
            <a:off x="0" y="6172200"/>
            <a:ext cx="4114800" cy="307493"/>
          </a:xfrm>
          <a:prstGeom prst="rect">
            <a:avLst/>
          </a:prstGeom>
        </p:spPr>
      </p:pic>
      <p:cxnSp>
        <p:nvCxnSpPr>
          <p:cNvPr id="5" name="Straight Arrow Connector 4"/>
          <p:cNvCxnSpPr/>
          <p:nvPr/>
        </p:nvCxnSpPr>
        <p:spPr>
          <a:xfrm flipH="1" flipV="1">
            <a:off x="7010400" y="2590800"/>
            <a:ext cx="609600" cy="304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78188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10367"/>
            <a:ext cx="9144000" cy="2985433"/>
          </a:xfrm>
          <a:prstGeom prst="rect">
            <a:avLst/>
          </a:prstGeom>
          <a:noFill/>
        </p:spPr>
        <p:txBody>
          <a:bodyPr wrap="square" rtlCol="0">
            <a:spAutoFit/>
          </a:bodyPr>
          <a:lstStyle/>
          <a:p>
            <a:pPr algn="ctr"/>
            <a:r>
              <a:rPr lang="en-US" sz="4000" b="1" dirty="0" smtClean="0">
                <a:solidFill>
                  <a:srgbClr val="0000FF"/>
                </a:solidFill>
              </a:rPr>
              <a:t>Entered WPI in fall 1967 all male</a:t>
            </a:r>
          </a:p>
          <a:p>
            <a:pPr algn="ctr"/>
            <a:r>
              <a:rPr lang="en-US" sz="4000" b="1" dirty="0" smtClean="0">
                <a:solidFill>
                  <a:srgbClr val="0000FF"/>
                </a:solidFill>
              </a:rPr>
              <a:t>Fall 1968 two women admitted</a:t>
            </a:r>
          </a:p>
          <a:p>
            <a:pPr algn="ctr"/>
            <a:r>
              <a:rPr lang="en-US" sz="4000" b="1" dirty="0" smtClean="0">
                <a:solidFill>
                  <a:srgbClr val="0000FF"/>
                </a:solidFill>
              </a:rPr>
              <a:t>Senior year—About 50 women  </a:t>
            </a:r>
          </a:p>
          <a:p>
            <a:pPr algn="ctr"/>
            <a:r>
              <a:rPr lang="en-US" sz="4000" b="1" dirty="0" smtClean="0">
                <a:solidFill>
                  <a:srgbClr val="0000FF"/>
                </a:solidFill>
              </a:rPr>
              <a:t>Now 34%</a:t>
            </a:r>
          </a:p>
          <a:p>
            <a:pPr algn="ctr"/>
            <a:endParaRPr lang="en-US" sz="2800" b="1" dirty="0" smtClean="0">
              <a:solidFill>
                <a:srgbClr val="0000FF"/>
              </a:solidFill>
            </a:endParaRPr>
          </a:p>
        </p:txBody>
      </p:sp>
    </p:spTree>
    <p:extLst>
      <p:ext uri="{BB962C8B-B14F-4D97-AF65-F5344CB8AC3E}">
        <p14:creationId xmlns:p14="http://schemas.microsoft.com/office/powerpoint/2010/main" val="32069331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tmo.arizona.edu/%7Etgalarneau/realtime/gfs/plots/timemean-rain-1.png"/>
          <p:cNvPicPr>
            <a:picLocks noChangeAspect="1" noChangeArrowheads="1"/>
          </p:cNvPicPr>
          <p:nvPr/>
        </p:nvPicPr>
        <p:blipFill rotWithShape="1">
          <a:blip r:embed="rId2">
            <a:extLst>
              <a:ext uri="{28A0092B-C50C-407E-A947-70E740481C1C}">
                <a14:useLocalDpi xmlns:a14="http://schemas.microsoft.com/office/drawing/2010/main" val="0"/>
              </a:ext>
            </a:extLst>
          </a:blip>
          <a:srcRect l="6946" t="9476" r="17603"/>
          <a:stretch/>
        </p:blipFill>
        <p:spPr bwMode="auto">
          <a:xfrm>
            <a:off x="748146" y="457200"/>
            <a:ext cx="8395854" cy="640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atmo.arizona.edu/%7Etgalarneau/realtime/gfs/plots/timemean-rain-1.png"/>
          <p:cNvPicPr>
            <a:picLocks noChangeAspect="1" noChangeArrowheads="1"/>
          </p:cNvPicPr>
          <p:nvPr/>
        </p:nvPicPr>
        <p:blipFill rotWithShape="1">
          <a:blip r:embed="rId2">
            <a:extLst>
              <a:ext uri="{28A0092B-C50C-407E-A947-70E740481C1C}">
                <a14:useLocalDpi xmlns:a14="http://schemas.microsoft.com/office/drawing/2010/main" val="0"/>
              </a:ext>
            </a:extLst>
          </a:blip>
          <a:srcRect l="82066" t="15874" r="9752"/>
          <a:stretch/>
        </p:blipFill>
        <p:spPr bwMode="auto">
          <a:xfrm>
            <a:off x="0" y="914399"/>
            <a:ext cx="748145" cy="59429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46073" y="76200"/>
            <a:ext cx="2526654" cy="830997"/>
          </a:xfrm>
          <a:prstGeom prst="rect">
            <a:avLst/>
          </a:prstGeom>
          <a:noFill/>
        </p:spPr>
        <p:txBody>
          <a:bodyPr wrap="none" rtlCol="0">
            <a:spAutoFit/>
          </a:bodyPr>
          <a:lstStyle/>
          <a:p>
            <a:r>
              <a:rPr lang="en-US" sz="4800" b="1" dirty="0" smtClean="0">
                <a:solidFill>
                  <a:srgbClr val="FF0000"/>
                </a:solidFill>
              </a:rPr>
              <a:t>CMORPH</a:t>
            </a:r>
            <a:endParaRPr lang="en-US" sz="4800" b="1" dirty="0">
              <a:solidFill>
                <a:srgbClr val="FF0000"/>
              </a:solidFill>
            </a:endParaRPr>
          </a:p>
        </p:txBody>
      </p:sp>
      <p:sp>
        <p:nvSpPr>
          <p:cNvPr id="5" name="TextBox 4"/>
          <p:cNvSpPr txBox="1"/>
          <p:nvPr/>
        </p:nvSpPr>
        <p:spPr>
          <a:xfrm>
            <a:off x="5791200" y="5638800"/>
            <a:ext cx="1354410" cy="369332"/>
          </a:xfrm>
          <a:prstGeom prst="rect">
            <a:avLst/>
          </a:prstGeom>
          <a:noFill/>
        </p:spPr>
        <p:txBody>
          <a:bodyPr wrap="none" rtlCol="0">
            <a:spAutoFit/>
          </a:bodyPr>
          <a:lstStyle/>
          <a:p>
            <a:r>
              <a:rPr lang="en-US" dirty="0" smtClean="0"/>
              <a:t>T. </a:t>
            </a:r>
            <a:r>
              <a:rPr lang="en-US" dirty="0" err="1" smtClean="0"/>
              <a:t>Galarneau</a:t>
            </a:r>
            <a:endParaRPr lang="en-US" dirty="0"/>
          </a:p>
        </p:txBody>
      </p:sp>
    </p:spTree>
    <p:extLst>
      <p:ext uri="{BB962C8B-B14F-4D97-AF65-F5344CB8AC3E}">
        <p14:creationId xmlns:p14="http://schemas.microsoft.com/office/powerpoint/2010/main" val="3788032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281" t="8951" r="4578" b="11839"/>
          <a:stretch/>
        </p:blipFill>
        <p:spPr>
          <a:xfrm>
            <a:off x="1" y="0"/>
            <a:ext cx="9144000"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571" t="91450" r="12896" b="2232"/>
          <a:stretch/>
        </p:blipFill>
        <p:spPr>
          <a:xfrm>
            <a:off x="0" y="6172200"/>
            <a:ext cx="4114800" cy="307493"/>
          </a:xfrm>
          <a:prstGeom prst="rect">
            <a:avLst/>
          </a:prstGeom>
        </p:spPr>
      </p:pic>
    </p:spTree>
    <p:extLst>
      <p:ext uri="{BB962C8B-B14F-4D97-AF65-F5344CB8AC3E}">
        <p14:creationId xmlns:p14="http://schemas.microsoft.com/office/powerpoint/2010/main" val="35945124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280" t="9335" r="4381" b="11892"/>
          <a:stretch/>
        </p:blipFill>
        <p:spPr>
          <a:xfrm>
            <a:off x="0" y="0"/>
            <a:ext cx="9144000" cy="6858000"/>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571" t="91450" r="12896" b="2232"/>
          <a:stretch/>
        </p:blipFill>
        <p:spPr>
          <a:xfrm>
            <a:off x="0" y="6172200"/>
            <a:ext cx="4114800" cy="307493"/>
          </a:xfrm>
          <a:prstGeom prst="rect">
            <a:avLst/>
          </a:prstGeom>
        </p:spPr>
      </p:pic>
    </p:spTree>
    <p:extLst>
      <p:ext uri="{BB962C8B-B14F-4D97-AF65-F5344CB8AC3E}">
        <p14:creationId xmlns:p14="http://schemas.microsoft.com/office/powerpoint/2010/main" val="41402884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0"/>
            <a:ext cx="72771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3884"/>
            <a:ext cx="8686800" cy="488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81600" y="1143000"/>
            <a:ext cx="2635017" cy="369332"/>
          </a:xfrm>
          <a:prstGeom prst="rect">
            <a:avLst/>
          </a:prstGeom>
          <a:noFill/>
        </p:spPr>
        <p:txBody>
          <a:bodyPr wrap="none" rtlCol="0">
            <a:spAutoFit/>
          </a:bodyPr>
          <a:lstStyle/>
          <a:p>
            <a:r>
              <a:rPr lang="en-US" b="1" dirty="0" smtClean="0"/>
              <a:t>1995, BAMS, 76, 201-212.</a:t>
            </a:r>
            <a:endParaRPr lang="en-US" b="1" dirty="0"/>
          </a:p>
        </p:txBody>
      </p:sp>
    </p:spTree>
    <p:extLst>
      <p:ext uri="{BB962C8B-B14F-4D97-AF65-F5344CB8AC3E}">
        <p14:creationId xmlns:p14="http://schemas.microsoft.com/office/powerpoint/2010/main" val="15826805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26"/>
          <a:stretch/>
        </p:blipFill>
        <p:spPr bwMode="auto">
          <a:xfrm>
            <a:off x="0" y="0"/>
            <a:ext cx="452437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37" r="3983"/>
          <a:stretch/>
        </p:blipFill>
        <p:spPr bwMode="auto">
          <a:xfrm>
            <a:off x="4413197" y="228600"/>
            <a:ext cx="4578403"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1256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763000" cy="2492990"/>
          </a:xfrm>
          <a:prstGeom prst="rect">
            <a:avLst/>
          </a:prstGeom>
          <a:noFill/>
        </p:spPr>
        <p:txBody>
          <a:bodyPr wrap="square" rtlCol="0">
            <a:spAutoFit/>
          </a:bodyPr>
          <a:lstStyle/>
          <a:p>
            <a:pPr algn="ctr"/>
            <a:r>
              <a:rPr lang="en-US" sz="2000" b="1" dirty="0" smtClean="0">
                <a:solidFill>
                  <a:srgbClr val="0000FF"/>
                </a:solidFill>
              </a:rPr>
              <a:t>Jan. 24-25, 2000</a:t>
            </a:r>
          </a:p>
          <a:p>
            <a:pPr algn="ctr"/>
            <a:r>
              <a:rPr lang="en-US" sz="2000" b="1" dirty="0" smtClean="0">
                <a:solidFill>
                  <a:srgbClr val="0000FF"/>
                </a:solidFill>
              </a:rPr>
              <a:t>Major Snowstorm Ambushes Washington</a:t>
            </a:r>
          </a:p>
          <a:p>
            <a:pPr algn="ctr"/>
            <a:endParaRPr lang="en-US" sz="2000" b="1" dirty="0">
              <a:solidFill>
                <a:srgbClr val="0000FF"/>
              </a:solidFill>
            </a:endParaRPr>
          </a:p>
          <a:p>
            <a:pPr algn="ctr"/>
            <a:r>
              <a:rPr lang="en-US" sz="2000" b="1" dirty="0" smtClean="0">
                <a:solidFill>
                  <a:srgbClr val="0000FF"/>
                </a:solidFill>
              </a:rPr>
              <a:t>4 PM NWS forecast for next day “Cloudy and cold.  Chance of snow …</a:t>
            </a:r>
          </a:p>
          <a:p>
            <a:pPr algn="ctr"/>
            <a:r>
              <a:rPr lang="en-US" sz="2000" b="1" dirty="0" smtClean="0">
                <a:solidFill>
                  <a:srgbClr val="0000FF"/>
                </a:solidFill>
              </a:rPr>
              <a:t>Accumulation of an inch possible.”</a:t>
            </a:r>
          </a:p>
          <a:p>
            <a:r>
              <a:rPr lang="en-US" sz="2000" b="1" dirty="0">
                <a:solidFill>
                  <a:srgbClr val="0000FF"/>
                </a:solidFill>
              </a:rPr>
              <a:t> </a:t>
            </a:r>
            <a:r>
              <a:rPr lang="en-US" sz="2000" b="1" dirty="0" smtClean="0">
                <a:solidFill>
                  <a:srgbClr val="0000FF"/>
                </a:solidFill>
              </a:rPr>
              <a:t>        10 PM 4-8 inches forecast</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593" y="1981200"/>
            <a:ext cx="6358597" cy="4754880"/>
          </a:xfrm>
          <a:prstGeom prst="rect">
            <a:avLst/>
          </a:prstGeom>
        </p:spPr>
      </p:pic>
    </p:spTree>
    <p:extLst>
      <p:ext uri="{BB962C8B-B14F-4D97-AF65-F5344CB8AC3E}">
        <p14:creationId xmlns:p14="http://schemas.microsoft.com/office/powerpoint/2010/main" val="6095026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0"/>
            <a:ext cx="8915400" cy="6401753"/>
          </a:xfrm>
          <a:prstGeom prst="rect">
            <a:avLst/>
          </a:prstGeom>
          <a:noFill/>
        </p:spPr>
        <p:txBody>
          <a:bodyPr wrap="square" rtlCol="0">
            <a:spAutoFit/>
          </a:bodyPr>
          <a:lstStyle/>
          <a:p>
            <a:r>
              <a:rPr lang="en-US" sz="2800" b="1" dirty="0" smtClean="0">
                <a:solidFill>
                  <a:srgbClr val="0000FF"/>
                </a:solidFill>
              </a:rPr>
              <a:t>One week before NWS Headquarters announced that new supercomputer “puts us closer to reaching our goal of becoming America’s no-surprise weather service.”</a:t>
            </a:r>
          </a:p>
          <a:p>
            <a:endParaRPr lang="en-US" sz="2800" b="1" dirty="0">
              <a:solidFill>
                <a:srgbClr val="0000FF"/>
              </a:solidFill>
            </a:endParaRPr>
          </a:p>
          <a:p>
            <a:r>
              <a:rPr lang="en-US" sz="2800" b="1" dirty="0" smtClean="0">
                <a:solidFill>
                  <a:srgbClr val="0000FF"/>
                </a:solidFill>
              </a:rPr>
              <a:t>Forecasters disregarded radar and satellite, </a:t>
            </a:r>
          </a:p>
          <a:p>
            <a:r>
              <a:rPr lang="en-US" sz="2800" b="1" dirty="0" smtClean="0">
                <a:solidFill>
                  <a:srgbClr val="0000FF"/>
                </a:solidFill>
              </a:rPr>
              <a:t>	relied on deterministic models</a:t>
            </a:r>
          </a:p>
          <a:p>
            <a:endParaRPr lang="en-US" sz="2800" b="1" dirty="0">
              <a:solidFill>
                <a:srgbClr val="0000FF"/>
              </a:solidFill>
            </a:endParaRPr>
          </a:p>
          <a:p>
            <a:r>
              <a:rPr lang="en-US" sz="2800" b="1" dirty="0" smtClean="0">
                <a:solidFill>
                  <a:srgbClr val="0000FF"/>
                </a:solidFill>
              </a:rPr>
              <a:t>SREF retrospective—at least 40% chance of significant snow</a:t>
            </a:r>
          </a:p>
          <a:p>
            <a:endParaRPr lang="en-US" sz="2800" b="1" dirty="0">
              <a:solidFill>
                <a:srgbClr val="0000FF"/>
              </a:solidFill>
            </a:endParaRPr>
          </a:p>
          <a:p>
            <a:r>
              <a:rPr lang="en-US" sz="2800" b="1" dirty="0" smtClean="0">
                <a:solidFill>
                  <a:srgbClr val="0000FF"/>
                </a:solidFill>
              </a:rPr>
              <a:t>Pat Oliphant cartoon—”with our new equipment, supercomputer models and enhanced programming, we will now be able to be wrong much quicker.” </a:t>
            </a:r>
            <a:endParaRPr lang="en-US" sz="2800" b="1" dirty="0">
              <a:solidFill>
                <a:srgbClr val="0000FF"/>
              </a:solidFill>
            </a:endParaRPr>
          </a:p>
          <a:p>
            <a:endParaRPr lang="en-US" sz="2800" b="1" dirty="0">
              <a:solidFill>
                <a:srgbClr val="0000FF"/>
              </a:solidFill>
            </a:endParaRPr>
          </a:p>
          <a:p>
            <a:endParaRPr lang="en-US" dirty="0"/>
          </a:p>
        </p:txBody>
      </p:sp>
    </p:spTree>
    <p:extLst>
      <p:ext uri="{BB962C8B-B14F-4D97-AF65-F5344CB8AC3E}">
        <p14:creationId xmlns:p14="http://schemas.microsoft.com/office/powerpoint/2010/main" val="2114052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519" y="0"/>
            <a:ext cx="8750881" cy="6924973"/>
          </a:xfrm>
          <a:prstGeom prst="rect">
            <a:avLst/>
          </a:prstGeom>
          <a:noFill/>
        </p:spPr>
        <p:txBody>
          <a:bodyPr wrap="square" rtlCol="0">
            <a:spAutoFit/>
          </a:bodyPr>
          <a:lstStyle/>
          <a:p>
            <a:r>
              <a:rPr lang="en-US" sz="2400" b="1" dirty="0" smtClean="0">
                <a:solidFill>
                  <a:srgbClr val="0000FF"/>
                </a:solidFill>
              </a:rPr>
              <a:t>March 2013—heavy snowfall forecast for DC</a:t>
            </a:r>
          </a:p>
          <a:p>
            <a:r>
              <a:rPr lang="en-US" sz="2400" b="1" dirty="0">
                <a:solidFill>
                  <a:srgbClr val="0000FF"/>
                </a:solidFill>
              </a:rPr>
              <a:t>	</a:t>
            </a:r>
            <a:r>
              <a:rPr lang="en-US" sz="2400" b="1" dirty="0" smtClean="0">
                <a:solidFill>
                  <a:srgbClr val="0000FF"/>
                </a:solidFill>
              </a:rPr>
              <a:t>DC got rain, several inches of snow in western suburbs</a:t>
            </a:r>
          </a:p>
          <a:p>
            <a:r>
              <a:rPr lang="en-US" sz="2400" b="1" dirty="0">
                <a:solidFill>
                  <a:srgbClr val="0000FF"/>
                </a:solidFill>
              </a:rPr>
              <a:t>	</a:t>
            </a:r>
            <a:r>
              <a:rPr lang="en-US" sz="2400" b="1" dirty="0" smtClean="0">
                <a:solidFill>
                  <a:srgbClr val="0000FF"/>
                </a:solidFill>
              </a:rPr>
              <a:t>too warm at surface for snow</a:t>
            </a:r>
          </a:p>
          <a:p>
            <a:endParaRPr lang="en-US" sz="1200" b="1" dirty="0">
              <a:solidFill>
                <a:srgbClr val="0000FF"/>
              </a:solidFill>
            </a:endParaRPr>
          </a:p>
          <a:p>
            <a:r>
              <a:rPr lang="en-US" sz="2400" b="1" dirty="0" smtClean="0">
                <a:solidFill>
                  <a:srgbClr val="0000FF"/>
                </a:solidFill>
              </a:rPr>
              <a:t>“Washington meteorologists, for promising a </a:t>
            </a:r>
            <a:r>
              <a:rPr lang="en-US" sz="2400" b="1" dirty="0" err="1" smtClean="0">
                <a:solidFill>
                  <a:srgbClr val="0000FF"/>
                </a:solidFill>
              </a:rPr>
              <a:t>snowquester</a:t>
            </a:r>
            <a:r>
              <a:rPr lang="en-US" sz="2400" b="1" dirty="0" smtClean="0">
                <a:solidFill>
                  <a:srgbClr val="0000FF"/>
                </a:solidFill>
              </a:rPr>
              <a:t> and delivering a </a:t>
            </a:r>
            <a:r>
              <a:rPr lang="en-US" sz="2400" b="1" dirty="0" err="1" smtClean="0">
                <a:solidFill>
                  <a:srgbClr val="0000FF"/>
                </a:solidFill>
              </a:rPr>
              <a:t>noquester</a:t>
            </a:r>
            <a:r>
              <a:rPr lang="en-US" sz="2400" b="1" dirty="0" smtClean="0">
                <a:solidFill>
                  <a:srgbClr val="0000FF"/>
                </a:solidFill>
              </a:rPr>
              <a:t>, you had the worst week in Washington”</a:t>
            </a:r>
          </a:p>
          <a:p>
            <a:endParaRPr lang="en-US" sz="1200" b="1" dirty="0">
              <a:solidFill>
                <a:srgbClr val="0000FF"/>
              </a:solidFill>
            </a:endParaRPr>
          </a:p>
          <a:p>
            <a:r>
              <a:rPr lang="en-US" sz="2400" b="1" dirty="0" smtClean="0">
                <a:solidFill>
                  <a:srgbClr val="0000FF"/>
                </a:solidFill>
              </a:rPr>
              <a:t>January 2015 NWS forecast up to three feet of snow in New York—		less than foot fell</a:t>
            </a:r>
          </a:p>
          <a:p>
            <a:r>
              <a:rPr lang="en-US" sz="2400" b="1" dirty="0">
                <a:solidFill>
                  <a:srgbClr val="0000FF"/>
                </a:solidFill>
              </a:rPr>
              <a:t>	</a:t>
            </a:r>
            <a:r>
              <a:rPr lang="en-US" sz="2400" b="1" dirty="0" smtClean="0">
                <a:solidFill>
                  <a:srgbClr val="0000FF"/>
                </a:solidFill>
              </a:rPr>
              <a:t>more than foot forecast in Philadelphia—two inches fell</a:t>
            </a:r>
          </a:p>
          <a:p>
            <a:r>
              <a:rPr lang="en-US" sz="2400" b="1" dirty="0" smtClean="0">
                <a:solidFill>
                  <a:srgbClr val="0000FF"/>
                </a:solidFill>
              </a:rPr>
              <a:t>	very accurate forecast of heavy snow in New England</a:t>
            </a:r>
          </a:p>
          <a:p>
            <a:endParaRPr lang="en-US" sz="1200" b="1" dirty="0">
              <a:solidFill>
                <a:srgbClr val="0000FF"/>
              </a:solidFill>
            </a:endParaRPr>
          </a:p>
          <a:p>
            <a:r>
              <a:rPr lang="en-US" sz="2400" b="1" dirty="0" smtClean="0">
                <a:solidFill>
                  <a:srgbClr val="0000FF"/>
                </a:solidFill>
              </a:rPr>
              <a:t>NWS did said there was uncertainty, but not too loudly</a:t>
            </a:r>
          </a:p>
          <a:p>
            <a:r>
              <a:rPr lang="en-US" sz="2400" b="1" dirty="0">
                <a:solidFill>
                  <a:srgbClr val="0000FF"/>
                </a:solidFill>
              </a:rPr>
              <a:t>c</a:t>
            </a:r>
            <a:r>
              <a:rPr lang="en-US" sz="2400" b="1" dirty="0" smtClean="0">
                <a:solidFill>
                  <a:srgbClr val="0000FF"/>
                </a:solidFill>
              </a:rPr>
              <a:t>able TV pumped up high end of snow predictions</a:t>
            </a:r>
          </a:p>
          <a:p>
            <a:r>
              <a:rPr lang="en-US" sz="2400" b="1" dirty="0" smtClean="0">
                <a:solidFill>
                  <a:srgbClr val="0000FF"/>
                </a:solidFill>
              </a:rPr>
              <a:t>“National Weather Service, for getting snowed on the forecast, you had the worst  Week in Washington”</a:t>
            </a:r>
          </a:p>
          <a:p>
            <a:endParaRPr lang="en-US" sz="1200" b="1" dirty="0">
              <a:solidFill>
                <a:srgbClr val="0000FF"/>
              </a:solidFill>
            </a:endParaRPr>
          </a:p>
          <a:p>
            <a:r>
              <a:rPr lang="en-US" sz="2400" b="1" dirty="0" smtClean="0">
                <a:solidFill>
                  <a:srgbClr val="0000FF"/>
                </a:solidFill>
              </a:rPr>
              <a:t>Similar problems this winter with northeast blizzard</a:t>
            </a:r>
          </a:p>
          <a:p>
            <a:endParaRPr lang="en-US" sz="1200" b="1" dirty="0">
              <a:solidFill>
                <a:srgbClr val="0000FF"/>
              </a:solidFill>
            </a:endParaRPr>
          </a:p>
          <a:p>
            <a:r>
              <a:rPr lang="en-US" sz="2400" b="1" dirty="0" smtClean="0">
                <a:solidFill>
                  <a:srgbClr val="0000FF"/>
                </a:solidFill>
              </a:rPr>
              <a:t>Much better forecasts than in January 2000</a:t>
            </a:r>
          </a:p>
          <a:p>
            <a:r>
              <a:rPr lang="en-US" sz="2400" b="1" dirty="0" smtClean="0">
                <a:solidFill>
                  <a:srgbClr val="0000FF"/>
                </a:solidFill>
              </a:rPr>
              <a:t>Problems with exact location and temperatures</a:t>
            </a:r>
            <a:endParaRPr lang="en-US" dirty="0"/>
          </a:p>
        </p:txBody>
      </p:sp>
    </p:spTree>
    <p:extLst>
      <p:ext uri="{BB962C8B-B14F-4D97-AF65-F5344CB8AC3E}">
        <p14:creationId xmlns:p14="http://schemas.microsoft.com/office/powerpoint/2010/main" val="36423763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isplaying hagdhagh.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77305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7"/>
            <a:ext cx="8229600" cy="639763"/>
          </a:xfrm>
        </p:spPr>
        <p:txBody>
          <a:bodyPr rtlCol="0">
            <a:normAutofit fontScale="90000"/>
          </a:bodyPr>
          <a:lstStyle/>
          <a:p>
            <a:pPr eaLnBrk="1" fontAlgn="auto" hangingPunct="1">
              <a:spcAft>
                <a:spcPts val="0"/>
              </a:spcAft>
              <a:defRPr/>
            </a:pPr>
            <a:r>
              <a:rPr lang="en-US" sz="2800" b="1" dirty="0" smtClean="0">
                <a:solidFill>
                  <a:srgbClr val="002060"/>
                </a:solidFill>
              </a:rPr>
              <a:t>Annual Mean 500-hPa HGT Day-5 Anomaly Correlation</a:t>
            </a:r>
            <a:endParaRPr lang="en-US" sz="2800" b="1" dirty="0">
              <a:solidFill>
                <a:srgbClr val="FF0000"/>
              </a:solidFill>
            </a:endParaRPr>
          </a:p>
        </p:txBody>
      </p:sp>
      <p:graphicFrame>
        <p:nvGraphicFramePr>
          <p:cNvPr id="25731" name="Object 131"/>
          <p:cNvGraphicFramePr>
            <a:graphicFrameLocks noGrp="1"/>
          </p:cNvGraphicFramePr>
          <p:nvPr>
            <p:ph idx="1"/>
            <p:extLst>
              <p:ext uri="{D42A27DB-BD31-4B8C-83A1-F6EECF244321}">
                <p14:modId xmlns:p14="http://schemas.microsoft.com/office/powerpoint/2010/main" val="127035253"/>
              </p:ext>
            </p:extLst>
          </p:nvPr>
        </p:nvGraphicFramePr>
        <p:xfrm>
          <a:off x="-15114" y="1685330"/>
          <a:ext cx="9144000" cy="5137150"/>
        </p:xfrm>
        <a:graphic>
          <a:graphicData uri="http://schemas.openxmlformats.org/presentationml/2006/ole">
            <mc:AlternateContent xmlns:mc="http://schemas.openxmlformats.org/markup-compatibility/2006">
              <mc:Choice xmlns:v="urn:schemas-microsoft-com:vml" Requires="v">
                <p:oleObj spid="_x0000_s7236" name="Worksheet" r:id="rId4" imgW="8696257" imgH="5895885" progId="Excel.Sheet.8">
                  <p:embed/>
                </p:oleObj>
              </mc:Choice>
              <mc:Fallback>
                <p:oleObj name="Worksheet" r:id="rId4" imgW="8696257" imgH="5895885" progId="Excel.Sheet.8">
                  <p:embed/>
                  <p:pic>
                    <p:nvPicPr>
                      <p:cNvPr id="0" name=""/>
                      <p:cNvPicPr>
                        <a:picLocks noGrp="1" noChangeArrowheads="1"/>
                      </p:cNvPicPr>
                      <p:nvPr/>
                    </p:nvPicPr>
                    <p:blipFill>
                      <a:blip r:embed="rId5"/>
                      <a:srcRect/>
                      <a:stretch>
                        <a:fillRect/>
                      </a:stretch>
                    </p:blipFill>
                    <p:spPr bwMode="auto">
                      <a:xfrm>
                        <a:off x="-15114" y="1685330"/>
                        <a:ext cx="9144000" cy="5137150"/>
                      </a:xfrm>
                      <a:prstGeom prst="rect">
                        <a:avLst/>
                      </a:prstGeom>
                      <a:noFill/>
                      <a:extLst/>
                    </p:spPr>
                  </p:pic>
                </p:oleObj>
              </mc:Fallback>
            </mc:AlternateContent>
          </a:graphicData>
        </a:graphic>
      </p:graphicFrame>
      <p:sp>
        <p:nvSpPr>
          <p:cNvPr id="3" name="Rectangle 2"/>
          <p:cNvSpPr/>
          <p:nvPr/>
        </p:nvSpPr>
        <p:spPr>
          <a:xfrm>
            <a:off x="2286000" y="762000"/>
            <a:ext cx="6019800" cy="923330"/>
          </a:xfrm>
          <a:prstGeom prst="rect">
            <a:avLst/>
          </a:prstGeom>
        </p:spPr>
        <p:txBody>
          <a:bodyPr wrap="square">
            <a:spAutoFit/>
          </a:bodyPr>
          <a:lstStyle/>
          <a:p>
            <a:r>
              <a:rPr lang="en-US" dirty="0">
                <a:hlinkClick r:id="rId6"/>
              </a:rPr>
              <a:t>http://www.emc.ncep.noaa.gov/gmb/STATS_vsdb/longterm</a:t>
            </a:r>
            <a:r>
              <a:rPr lang="en-US" dirty="0" smtClean="0">
                <a:hlinkClick r:id="rId6"/>
              </a:rPr>
              <a:t>/</a:t>
            </a:r>
            <a:endParaRPr lang="en-US" dirty="0" smtClean="0"/>
          </a:p>
          <a:p>
            <a:endParaRPr lang="en-US" dirty="0" smtClean="0"/>
          </a:p>
          <a:p>
            <a:endParaRPr lang="en-US" dirty="0"/>
          </a:p>
        </p:txBody>
      </p:sp>
      <p:sp>
        <p:nvSpPr>
          <p:cNvPr id="4" name="TextBox 3"/>
          <p:cNvSpPr txBox="1"/>
          <p:nvPr/>
        </p:nvSpPr>
        <p:spPr>
          <a:xfrm>
            <a:off x="5715000" y="5257800"/>
            <a:ext cx="1344727" cy="369332"/>
          </a:xfrm>
          <a:prstGeom prst="rect">
            <a:avLst/>
          </a:prstGeom>
          <a:noFill/>
        </p:spPr>
        <p:txBody>
          <a:bodyPr wrap="none" rtlCol="0">
            <a:spAutoFit/>
          </a:bodyPr>
          <a:lstStyle/>
          <a:p>
            <a:r>
              <a:rPr lang="en-US" dirty="0" err="1" smtClean="0"/>
              <a:t>Fanglin</a:t>
            </a:r>
            <a:r>
              <a:rPr lang="en-US" dirty="0" smtClean="0"/>
              <a:t> Yang</a:t>
            </a:r>
            <a:endParaRPr lang="en-US" dirty="0"/>
          </a:p>
        </p:txBody>
      </p:sp>
    </p:spTree>
    <p:extLst>
      <p:ext uri="{BB962C8B-B14F-4D97-AF65-F5344CB8AC3E}">
        <p14:creationId xmlns:p14="http://schemas.microsoft.com/office/powerpoint/2010/main" val="1476800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0"/>
            <a:ext cx="6477000" cy="2862322"/>
          </a:xfrm>
          <a:prstGeom prst="rect">
            <a:avLst/>
          </a:prstGeom>
          <a:noFill/>
        </p:spPr>
        <p:txBody>
          <a:bodyPr wrap="square" rtlCol="0">
            <a:spAutoFit/>
          </a:bodyPr>
          <a:lstStyle/>
          <a:p>
            <a:r>
              <a:rPr lang="en-US" b="1" dirty="0" smtClean="0">
                <a:solidFill>
                  <a:srgbClr val="0000FF"/>
                </a:solidFill>
              </a:rPr>
              <a:t>Joined the Peace Corps</a:t>
            </a:r>
          </a:p>
          <a:p>
            <a:endParaRPr lang="en-US" b="1" dirty="0" smtClean="0">
              <a:solidFill>
                <a:srgbClr val="0000FF"/>
              </a:solidFill>
            </a:endParaRPr>
          </a:p>
          <a:p>
            <a:r>
              <a:rPr lang="en-US" b="1" dirty="0" smtClean="0">
                <a:solidFill>
                  <a:srgbClr val="0000FF"/>
                </a:solidFill>
              </a:rPr>
              <a:t>Taught secondary school in Seremban, West Malaysia for 2 years</a:t>
            </a:r>
          </a:p>
          <a:p>
            <a:r>
              <a:rPr lang="en-US" b="1" dirty="0" smtClean="0">
                <a:solidFill>
                  <a:srgbClr val="0000FF"/>
                </a:solidFill>
              </a:rPr>
              <a:t>West Malaysia—three fascinating cultures-Malay, Chinese, Indian</a:t>
            </a:r>
          </a:p>
          <a:p>
            <a:endParaRPr lang="en-US" b="1" dirty="0">
              <a:solidFill>
                <a:srgbClr val="0000FF"/>
              </a:solidFill>
            </a:endParaRPr>
          </a:p>
          <a:p>
            <a:r>
              <a:rPr lang="en-US" b="1" dirty="0" smtClean="0">
                <a:solidFill>
                  <a:srgbClr val="0000FF"/>
                </a:solidFill>
              </a:rPr>
              <a:t>Three stages of being a Peace Corps Volunteer:</a:t>
            </a:r>
          </a:p>
          <a:p>
            <a:endParaRPr lang="en-US" b="1" dirty="0">
              <a:solidFill>
                <a:srgbClr val="0000FF"/>
              </a:solidFill>
            </a:endParaRPr>
          </a:p>
          <a:p>
            <a:pPr marL="342900" indent="-342900">
              <a:buAutoNum type="arabicParenR"/>
            </a:pPr>
            <a:r>
              <a:rPr lang="en-US" b="1" dirty="0" smtClean="0">
                <a:solidFill>
                  <a:srgbClr val="0000FF"/>
                </a:solidFill>
              </a:rPr>
              <a:t>This is so different—it’s great!</a:t>
            </a:r>
          </a:p>
          <a:p>
            <a:pPr marL="342900" indent="-342900">
              <a:buAutoNum type="arabicParenR"/>
            </a:pPr>
            <a:r>
              <a:rPr lang="en-US" b="1" dirty="0" smtClean="0">
                <a:solidFill>
                  <a:srgbClr val="0000FF"/>
                </a:solidFill>
              </a:rPr>
              <a:t>This is so different-it’s horrible!</a:t>
            </a:r>
          </a:p>
          <a:p>
            <a:pPr marL="342900" indent="-342900">
              <a:buAutoNum type="arabicParenR"/>
            </a:pPr>
            <a:r>
              <a:rPr lang="en-US" b="1" dirty="0" smtClean="0">
                <a:solidFill>
                  <a:srgbClr val="0000FF"/>
                </a:solidFill>
              </a:rPr>
              <a:t>It’s really not that different.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269" r="5581"/>
          <a:stretch/>
        </p:blipFill>
        <p:spPr>
          <a:xfrm>
            <a:off x="6665720" y="0"/>
            <a:ext cx="2478280" cy="2667784"/>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6" t="3742" r="3604" b="1886"/>
          <a:stretch/>
        </p:blipFill>
        <p:spPr bwMode="auto">
          <a:xfrm rot="-60000">
            <a:off x="1045264" y="2854101"/>
            <a:ext cx="6430333" cy="4020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71127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04" name="Title 1"/>
          <p:cNvSpPr>
            <a:spLocks noGrp="1"/>
          </p:cNvSpPr>
          <p:nvPr>
            <p:ph type="title"/>
          </p:nvPr>
        </p:nvSpPr>
        <p:spPr>
          <a:xfrm>
            <a:off x="457200" y="122238"/>
            <a:ext cx="8229600" cy="639762"/>
          </a:xfrm>
        </p:spPr>
        <p:txBody>
          <a:bodyPr/>
          <a:lstStyle/>
          <a:p>
            <a:pPr eaLnBrk="1" hangingPunct="1"/>
            <a:r>
              <a:rPr lang="en-US" sz="2800" b="1" dirty="0" smtClean="0">
                <a:solidFill>
                  <a:srgbClr val="FF0000"/>
                </a:solidFill>
              </a:rPr>
              <a:t>Annual Mean NH 500hPa HGT Day-5 AC</a:t>
            </a:r>
          </a:p>
        </p:txBody>
      </p:sp>
      <p:graphicFrame>
        <p:nvGraphicFramePr>
          <p:cNvPr id="28803" name="Object 131"/>
          <p:cNvGraphicFramePr>
            <a:graphicFrameLocks noGrp="1"/>
          </p:cNvGraphicFramePr>
          <p:nvPr>
            <p:ph idx="1"/>
            <p:extLst>
              <p:ext uri="{D42A27DB-BD31-4B8C-83A1-F6EECF244321}">
                <p14:modId xmlns:p14="http://schemas.microsoft.com/office/powerpoint/2010/main" val="861452325"/>
              </p:ext>
            </p:extLst>
          </p:nvPr>
        </p:nvGraphicFramePr>
        <p:xfrm>
          <a:off x="0" y="741363"/>
          <a:ext cx="9144000" cy="6116637"/>
        </p:xfrm>
        <a:graphic>
          <a:graphicData uri="http://schemas.openxmlformats.org/presentationml/2006/ole">
            <mc:AlternateContent xmlns:mc="http://schemas.openxmlformats.org/markup-compatibility/2006">
              <mc:Choice xmlns:v="urn:schemas-microsoft-com:vml" Requires="v">
                <p:oleObj spid="_x0000_s8260" name="Worksheet" r:id="rId4" imgW="8791643" imgH="5429250" progId="Excel.Sheet.8">
                  <p:embed/>
                </p:oleObj>
              </mc:Choice>
              <mc:Fallback>
                <p:oleObj name="Worksheet" r:id="rId4" imgW="8791643" imgH="5429250" progId="Excel.Sheet.8">
                  <p:embed/>
                  <p:pic>
                    <p:nvPicPr>
                      <p:cNvPr id="0" name=""/>
                      <p:cNvPicPr>
                        <a:picLocks noGrp="1" noChangeArrowheads="1"/>
                      </p:cNvPicPr>
                      <p:nvPr/>
                    </p:nvPicPr>
                    <p:blipFill>
                      <a:blip r:embed="rId5"/>
                      <a:srcRect/>
                      <a:stretch>
                        <a:fillRect/>
                      </a:stretch>
                    </p:blipFill>
                    <p:spPr bwMode="auto">
                      <a:xfrm>
                        <a:off x="0" y="741363"/>
                        <a:ext cx="9144000" cy="6116637"/>
                      </a:xfrm>
                      <a:prstGeom prst="rect">
                        <a:avLst/>
                      </a:prstGeom>
                      <a:noFill/>
                      <a:extLst/>
                    </p:spPr>
                  </p:pic>
                </p:oleObj>
              </mc:Fallback>
            </mc:AlternateContent>
          </a:graphicData>
        </a:graphic>
      </p:graphicFrame>
      <p:sp>
        <p:nvSpPr>
          <p:cNvPr id="6" name="Slide Number Placeholder 5"/>
          <p:cNvSpPr>
            <a:spLocks noGrp="1"/>
          </p:cNvSpPr>
          <p:nvPr>
            <p:ph type="sldNum" sz="quarter" idx="12"/>
          </p:nvPr>
        </p:nvSpPr>
        <p:spPr/>
        <p:txBody>
          <a:bodyPr/>
          <a:lstStyle/>
          <a:p>
            <a:pPr>
              <a:defRPr/>
            </a:pPr>
            <a:fld id="{FE23C36C-76E4-4CD3-978D-55B3810E2A6D}" type="slidenum">
              <a:rPr lang="en-US"/>
              <a:pPr>
                <a:defRPr/>
              </a:pPr>
              <a:t>90</a:t>
            </a:fld>
            <a:endParaRPr lang="en-US" dirty="0"/>
          </a:p>
        </p:txBody>
      </p:sp>
      <p:sp>
        <p:nvSpPr>
          <p:cNvPr id="2" name="Rectangle 1"/>
          <p:cNvSpPr/>
          <p:nvPr/>
        </p:nvSpPr>
        <p:spPr>
          <a:xfrm>
            <a:off x="6884873" y="5574268"/>
            <a:ext cx="1344727" cy="369332"/>
          </a:xfrm>
          <a:prstGeom prst="rect">
            <a:avLst/>
          </a:prstGeom>
        </p:spPr>
        <p:txBody>
          <a:bodyPr wrap="none">
            <a:spAutoFit/>
          </a:bodyPr>
          <a:lstStyle/>
          <a:p>
            <a:r>
              <a:rPr lang="en-US" dirty="0" err="1"/>
              <a:t>Fanglin</a:t>
            </a:r>
            <a:r>
              <a:rPr lang="en-US" dirty="0"/>
              <a:t> Yang</a:t>
            </a:r>
          </a:p>
        </p:txBody>
      </p:sp>
    </p:spTree>
    <p:extLst>
      <p:ext uri="{BB962C8B-B14F-4D97-AF65-F5344CB8AC3E}">
        <p14:creationId xmlns:p14="http://schemas.microsoft.com/office/powerpoint/2010/main" val="36405521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mc.ncep.noaa.gov/gmb/STATS_vsdb/longterm/fdayac/fdayplot_all00Z_NH500m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0"/>
            <a:ext cx="9144000" cy="68605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427673" y="5193268"/>
            <a:ext cx="1344727" cy="369332"/>
          </a:xfrm>
          <a:prstGeom prst="rect">
            <a:avLst/>
          </a:prstGeom>
        </p:spPr>
        <p:txBody>
          <a:bodyPr wrap="none">
            <a:spAutoFit/>
          </a:bodyPr>
          <a:lstStyle/>
          <a:p>
            <a:r>
              <a:rPr lang="en-US" dirty="0" err="1"/>
              <a:t>Fanglin</a:t>
            </a:r>
            <a:r>
              <a:rPr lang="en-US" dirty="0"/>
              <a:t> Yang</a:t>
            </a:r>
          </a:p>
        </p:txBody>
      </p:sp>
    </p:spTree>
    <p:extLst>
      <p:ext uri="{BB962C8B-B14F-4D97-AF65-F5344CB8AC3E}">
        <p14:creationId xmlns:p14="http://schemas.microsoft.com/office/powerpoint/2010/main" val="15832743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emc.ncep.noaa.gov/gmb/STATS_vsdb/longterm/fdayac/fdayplot_all00Z_SH500m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03873" y="5269468"/>
            <a:ext cx="1344727" cy="369332"/>
          </a:xfrm>
          <a:prstGeom prst="rect">
            <a:avLst/>
          </a:prstGeom>
        </p:spPr>
        <p:txBody>
          <a:bodyPr wrap="none">
            <a:spAutoFit/>
          </a:bodyPr>
          <a:lstStyle/>
          <a:p>
            <a:r>
              <a:rPr lang="en-US" dirty="0" err="1"/>
              <a:t>Fanglin</a:t>
            </a:r>
            <a:r>
              <a:rPr lang="en-US" dirty="0"/>
              <a:t> Yang</a:t>
            </a:r>
          </a:p>
        </p:txBody>
      </p:sp>
    </p:spTree>
    <p:extLst>
      <p:ext uri="{BB962C8B-B14F-4D97-AF65-F5344CB8AC3E}">
        <p14:creationId xmlns:p14="http://schemas.microsoft.com/office/powerpoint/2010/main" val="7766671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emc.ncep.noaa.gov/gmb/ssaha/maps/obs/year/w200.tr.ad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1676400" y="2743200"/>
            <a:ext cx="708660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283904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emc.ncep.noaa.gov/gmb/ssaha/maps/obs/year/w850.tr.ad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676400" y="3048000"/>
            <a:ext cx="7086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606101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918450" cy="788894"/>
          </a:xfrm>
        </p:spPr>
        <p:txBody>
          <a:bodyPr>
            <a:normAutofit/>
          </a:bodyPr>
          <a:lstStyle/>
          <a:p>
            <a:r>
              <a:rPr lang="en-US" sz="4000" dirty="0" smtClean="0">
                <a:latin typeface="Calibri" pitchFamily="34" charset="0"/>
              </a:rPr>
              <a:t>Hurricane Tracks</a:t>
            </a:r>
            <a:endParaRPr lang="en-US" sz="4000" dirty="0">
              <a:latin typeface="Calibri" pitchFamily="34" charset="0"/>
            </a:endParaRPr>
          </a:p>
        </p:txBody>
      </p:sp>
      <p:pic>
        <p:nvPicPr>
          <p:cNvPr id="5" name="Picture 8" descr="NOAA"/>
          <p:cNvPicPr>
            <a:picLocks noChangeAspect="1" noChangeArrowheads="1"/>
          </p:cNvPicPr>
          <p:nvPr/>
        </p:nvPicPr>
        <p:blipFill>
          <a:blip r:embed="rId3" cstate="print"/>
          <a:srcRect/>
          <a:stretch>
            <a:fillRect/>
          </a:stretch>
        </p:blipFill>
        <p:spPr bwMode="auto">
          <a:xfrm>
            <a:off x="152400" y="152400"/>
            <a:ext cx="457200" cy="457200"/>
          </a:xfrm>
          <a:prstGeom prst="rect">
            <a:avLst/>
          </a:prstGeom>
          <a:noFill/>
        </p:spPr>
      </p:pic>
      <p:pic>
        <p:nvPicPr>
          <p:cNvPr id="6" name="Picture 5" descr="WSFOLOGO"/>
          <p:cNvPicPr>
            <a:picLocks noChangeAspect="1" noChangeArrowheads="1"/>
          </p:cNvPicPr>
          <p:nvPr/>
        </p:nvPicPr>
        <p:blipFill>
          <a:blip r:embed="rId4" cstate="print"/>
          <a:srcRect/>
          <a:stretch>
            <a:fillRect/>
          </a:stretch>
        </p:blipFill>
        <p:spPr bwMode="auto">
          <a:xfrm>
            <a:off x="8534400" y="152400"/>
            <a:ext cx="463924" cy="457200"/>
          </a:xfrm>
          <a:prstGeom prst="rect">
            <a:avLst/>
          </a:prstGeom>
          <a:noFill/>
          <a:ln w="9525">
            <a:no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9600"/>
            <a:ext cx="9144000" cy="6248400"/>
          </a:xfrm>
          <a:prstGeom prst="rect">
            <a:avLst/>
          </a:prstGeom>
          <a:ln>
            <a:solidFill>
              <a:schemeClr val="bg1"/>
            </a:solidFill>
          </a:ln>
        </p:spPr>
      </p:pic>
      <p:sp>
        <p:nvSpPr>
          <p:cNvPr id="3" name="TextBox 2"/>
          <p:cNvSpPr txBox="1"/>
          <p:nvPr/>
        </p:nvSpPr>
        <p:spPr>
          <a:xfrm>
            <a:off x="838200" y="5267980"/>
            <a:ext cx="5943600" cy="523220"/>
          </a:xfrm>
          <a:prstGeom prst="rect">
            <a:avLst/>
          </a:prstGeom>
          <a:noFill/>
        </p:spPr>
        <p:txBody>
          <a:bodyPr wrap="square" rtlCol="0">
            <a:spAutoFit/>
          </a:bodyPr>
          <a:lstStyle/>
          <a:p>
            <a:pPr eaLnBrk="0" hangingPunct="0"/>
            <a:r>
              <a:rPr lang="en-US" sz="2800" b="1" i="1" dirty="0" smtClean="0">
                <a:solidFill>
                  <a:srgbClr val="FF0000"/>
                </a:solidFill>
                <a:latin typeface="Arial" pitchFamily="34" charset="0"/>
                <a:cs typeface="Arial" pitchFamily="34" charset="0"/>
              </a:rPr>
              <a:t>HWFI best model at 48 h in 2014.</a:t>
            </a:r>
            <a:endParaRPr lang="en-US" sz="2800" b="1" i="1" dirty="0">
              <a:solidFill>
                <a:srgbClr val="FF0000"/>
              </a:solidFill>
              <a:latin typeface="Arial" pitchFamily="34" charset="0"/>
              <a:cs typeface="Arial" pitchFamily="34" charset="0"/>
            </a:endParaRPr>
          </a:p>
        </p:txBody>
      </p:sp>
      <p:sp>
        <p:nvSpPr>
          <p:cNvPr id="7" name="TextBox 6"/>
          <p:cNvSpPr txBox="1"/>
          <p:nvPr/>
        </p:nvSpPr>
        <p:spPr>
          <a:xfrm>
            <a:off x="4572000" y="2895600"/>
            <a:ext cx="4078039" cy="523220"/>
          </a:xfrm>
          <a:prstGeom prst="rect">
            <a:avLst/>
          </a:prstGeom>
          <a:noFill/>
        </p:spPr>
        <p:txBody>
          <a:bodyPr wrap="none" rtlCol="0">
            <a:spAutoFit/>
          </a:bodyPr>
          <a:lstStyle/>
          <a:p>
            <a:r>
              <a:rPr lang="en-US" sz="2800" b="1" dirty="0" smtClean="0">
                <a:solidFill>
                  <a:srgbClr val="FF0000"/>
                </a:solidFill>
              </a:rPr>
              <a:t>National Hurricane Center</a:t>
            </a:r>
            <a:endParaRPr lang="en-US" sz="2800" b="1" dirty="0">
              <a:solidFill>
                <a:srgbClr val="FF0000"/>
              </a:solidFill>
            </a:endParaRPr>
          </a:p>
        </p:txBody>
      </p:sp>
      <p:sp>
        <p:nvSpPr>
          <p:cNvPr id="8" name="Slide Number Placeholder 7"/>
          <p:cNvSpPr>
            <a:spLocks noGrp="1"/>
          </p:cNvSpPr>
          <p:nvPr>
            <p:ph type="sldNum" sz="quarter" idx="12"/>
          </p:nvPr>
        </p:nvSpPr>
        <p:spPr/>
        <p:txBody>
          <a:bodyPr/>
          <a:lstStyle/>
          <a:p>
            <a:fld id="{D3FDB4C1-66BF-4CEF-BEA8-3D43B1180F69}" type="slidenum">
              <a:rPr lang="en-US" smtClean="0"/>
              <a:t>95</a:t>
            </a:fld>
            <a:endParaRPr lang="en-US"/>
          </a:p>
        </p:txBody>
      </p:sp>
    </p:spTree>
    <p:extLst>
      <p:ext uri="{BB962C8B-B14F-4D97-AF65-F5344CB8AC3E}">
        <p14:creationId xmlns:p14="http://schemas.microsoft.com/office/powerpoint/2010/main" val="39615914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Official track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4" y="-17634"/>
            <a:ext cx="9159114" cy="687563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1143000" y="3886200"/>
            <a:ext cx="7162800" cy="0"/>
          </a:xfrm>
          <a:prstGeom prst="line">
            <a:avLst/>
          </a:prstGeom>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5638800" y="1066800"/>
            <a:ext cx="2714974" cy="584775"/>
          </a:xfrm>
          <a:prstGeom prst="rect">
            <a:avLst/>
          </a:prstGeom>
          <a:noFill/>
        </p:spPr>
        <p:txBody>
          <a:bodyPr wrap="none" rtlCol="0">
            <a:spAutoFit/>
          </a:bodyPr>
          <a:lstStyle/>
          <a:p>
            <a:r>
              <a:rPr lang="en-US" sz="3200" b="1" dirty="0" smtClean="0"/>
              <a:t>Forecaster skill</a:t>
            </a:r>
            <a:endParaRPr lang="en-US" sz="3200" b="1" dirty="0"/>
          </a:p>
        </p:txBody>
      </p:sp>
    </p:spTree>
    <p:extLst>
      <p:ext uri="{BB962C8B-B14F-4D97-AF65-F5344CB8AC3E}">
        <p14:creationId xmlns:p14="http://schemas.microsoft.com/office/powerpoint/2010/main" val="6887126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79" b="2291"/>
          <a:stretch/>
        </p:blipFill>
        <p:spPr bwMode="auto">
          <a:xfrm>
            <a:off x="0" y="456527"/>
            <a:ext cx="9144000" cy="64014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3" name="Text Box 4"/>
          <p:cNvSpPr txBox="1">
            <a:spLocks noChangeArrowheads="1"/>
          </p:cNvSpPr>
          <p:nvPr/>
        </p:nvSpPr>
        <p:spPr bwMode="auto">
          <a:xfrm>
            <a:off x="7189" y="0"/>
            <a:ext cx="9144000" cy="456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7220" rIns="81639" bIns="40820"/>
          <a:lstStyle>
            <a:lvl1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1pPr>
            <a:lvl2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2pPr>
            <a:lvl3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3pPr>
            <a:lvl4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4pPr>
            <a:lvl5pPr eaLnBrk="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charset="0"/>
                <a:ea typeface="DejaVu Sans" charset="0"/>
                <a:cs typeface="DejaVu Sans" charset="0"/>
              </a:defRPr>
            </a:lvl9pPr>
          </a:lstStyle>
          <a:p>
            <a:pPr algn="ctr" eaLnBrk="1">
              <a:lnSpc>
                <a:spcPct val="98000"/>
              </a:lnSpc>
            </a:pPr>
            <a:r>
              <a:rPr lang="en-US" altLang="en-US" sz="2800" b="1" dirty="0">
                <a:solidFill>
                  <a:srgbClr val="0000FF"/>
                </a:solidFill>
                <a:latin typeface="CAAAAA+LiberationSans" pitchFamily="32" charset="0"/>
                <a:ea typeface="CAAAAA+LiberationSans" pitchFamily="32" charset="0"/>
                <a:cs typeface="CAAAAA+LiberationSans" pitchFamily="32" charset="0"/>
              </a:rPr>
              <a:t>GFS </a:t>
            </a:r>
            <a:r>
              <a:rPr lang="en-US" altLang="en-US" sz="2800" dirty="0">
                <a:solidFill>
                  <a:srgbClr val="FF0000"/>
                </a:solidFill>
                <a:latin typeface="CAAAAA+LiberationSans" pitchFamily="32" charset="0"/>
                <a:ea typeface="CAAAAA+LiberationSans" pitchFamily="32" charset="0"/>
                <a:cs typeface="CAAAAA+LiberationSans" pitchFamily="32" charset="0"/>
              </a:rPr>
              <a:t>24</a:t>
            </a:r>
            <a:r>
              <a:rPr lang="en-US" altLang="en-US" sz="2800" dirty="0">
                <a:solidFill>
                  <a:srgbClr val="000000"/>
                </a:solidFill>
                <a:latin typeface="CAAAAA+LiberationSans" pitchFamily="32" charset="0"/>
                <a:ea typeface="CAAAAA+LiberationSans" pitchFamily="32" charset="0"/>
                <a:cs typeface="CAAAAA+LiberationSans" pitchFamily="32" charset="0"/>
              </a:rPr>
              <a:t>/</a:t>
            </a:r>
            <a:r>
              <a:rPr lang="en-US" altLang="en-US" sz="2800" dirty="0">
                <a:solidFill>
                  <a:srgbClr val="0000FF"/>
                </a:solidFill>
                <a:latin typeface="CAAAAA+LiberationSans" pitchFamily="32" charset="0"/>
                <a:ea typeface="CAAAAA+LiberationSans" pitchFamily="32" charset="0"/>
                <a:cs typeface="CAAAAA+LiberationSans" pitchFamily="32" charset="0"/>
              </a:rPr>
              <a:t>48</a:t>
            </a:r>
            <a:r>
              <a:rPr lang="en-US" altLang="en-US" sz="2800" dirty="0">
                <a:solidFill>
                  <a:srgbClr val="000000"/>
                </a:solidFill>
                <a:latin typeface="CAAAAA+LiberationSans" pitchFamily="32" charset="0"/>
                <a:ea typeface="CAAAAA+LiberationSans" pitchFamily="32" charset="0"/>
                <a:cs typeface="CAAAAA+LiberationSans" pitchFamily="32" charset="0"/>
              </a:rPr>
              <a:t>/</a:t>
            </a:r>
            <a:r>
              <a:rPr lang="en-US" altLang="en-US" sz="2800" dirty="0">
                <a:solidFill>
                  <a:srgbClr val="00FF00"/>
                </a:solidFill>
                <a:latin typeface="CAAAAA+LiberationSans" pitchFamily="32" charset="0"/>
                <a:ea typeface="CAAAAA+LiberationSans" pitchFamily="32" charset="0"/>
                <a:cs typeface="CAAAAA+LiberationSans" pitchFamily="32" charset="0"/>
              </a:rPr>
              <a:t>72</a:t>
            </a:r>
            <a:r>
              <a:rPr lang="en-US" altLang="en-US" sz="2800" b="1" dirty="0">
                <a:solidFill>
                  <a:srgbClr val="0000FF"/>
                </a:solidFill>
                <a:latin typeface="CAAAAA+LiberationSans" pitchFamily="32" charset="0"/>
                <a:ea typeface="CAAAAA+LiberationSans" pitchFamily="32" charset="0"/>
                <a:cs typeface="CAAAAA+LiberationSans" pitchFamily="32" charset="0"/>
              </a:rPr>
              <a:t>h</a:t>
            </a:r>
            <a:r>
              <a:rPr lang="en-US" altLang="en-US" sz="2800" dirty="0">
                <a:solidFill>
                  <a:srgbClr val="000000"/>
                </a:solidFill>
                <a:latin typeface="CAAAAA+LiberationSans" pitchFamily="32" charset="0"/>
                <a:ea typeface="CAAAAA+LiberationSans" pitchFamily="32" charset="0"/>
                <a:cs typeface="CAAAAA+LiberationSans" pitchFamily="32" charset="0"/>
              </a:rPr>
              <a:t> </a:t>
            </a:r>
            <a:r>
              <a:rPr lang="en-US" altLang="en-US" sz="2800" b="1" dirty="0">
                <a:solidFill>
                  <a:srgbClr val="0000FF"/>
                </a:solidFill>
                <a:latin typeface="CAAAAA+LiberationSans" pitchFamily="32" charset="0"/>
                <a:ea typeface="CAAAAA+LiberationSans" pitchFamily="32" charset="0"/>
                <a:cs typeface="CAAAAA+LiberationSans" pitchFamily="32" charset="0"/>
              </a:rPr>
              <a:t>FSS, 2002 (dashed) </a:t>
            </a:r>
            <a:r>
              <a:rPr lang="en-US" altLang="en-US" sz="2800" b="1" i="1" dirty="0">
                <a:solidFill>
                  <a:srgbClr val="0000FF"/>
                </a:solidFill>
                <a:latin typeface="CAAAAA+LiberationSans" pitchFamily="32" charset="0"/>
                <a:ea typeface="CAAAAA+LiberationSans" pitchFamily="32" charset="0"/>
                <a:cs typeface="CAAAAA+LiberationSans" pitchFamily="32" charset="0"/>
              </a:rPr>
              <a:t>vs</a:t>
            </a:r>
            <a:r>
              <a:rPr lang="en-US" altLang="en-US" sz="2800" b="1" dirty="0">
                <a:solidFill>
                  <a:srgbClr val="0000FF"/>
                </a:solidFill>
                <a:latin typeface="DAAAAA+LiberationSans-Italic" pitchFamily="32" charset="0"/>
                <a:ea typeface="DAAAAA+LiberationSans-Italic" pitchFamily="32" charset="0"/>
                <a:cs typeface="DAAAAA+LiberationSans-Italic" pitchFamily="32" charset="0"/>
              </a:rPr>
              <a:t>. </a:t>
            </a:r>
            <a:r>
              <a:rPr lang="en-US" altLang="en-US" sz="2800" b="1" dirty="0">
                <a:solidFill>
                  <a:srgbClr val="0000FF"/>
                </a:solidFill>
                <a:latin typeface="CAAAAA+LiberationSans" pitchFamily="32" charset="0"/>
                <a:ea typeface="CAAAAA+LiberationSans" pitchFamily="32" charset="0"/>
                <a:cs typeface="CAAAAA+LiberationSans" pitchFamily="32" charset="0"/>
              </a:rPr>
              <a:t>2014(solid)</a:t>
            </a:r>
          </a:p>
        </p:txBody>
      </p:sp>
      <p:sp>
        <p:nvSpPr>
          <p:cNvPr id="2054" name="Text Box 5"/>
          <p:cNvSpPr txBox="1">
            <a:spLocks noChangeArrowheads="1"/>
          </p:cNvSpPr>
          <p:nvPr/>
        </p:nvSpPr>
        <p:spPr bwMode="auto">
          <a:xfrm>
            <a:off x="990600" y="5867400"/>
            <a:ext cx="614880" cy="410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lstStyle>
            <a:lvl1pPr eaLnBrk="0">
              <a:tabLst>
                <a:tab pos="457200" algn="l"/>
              </a:tabLst>
              <a:defRPr>
                <a:solidFill>
                  <a:schemeClr val="tx1"/>
                </a:solidFill>
                <a:latin typeface="Arial" charset="0"/>
                <a:ea typeface="DejaVu Sans" charset="0"/>
                <a:cs typeface="DejaVu Sans" charset="0"/>
              </a:defRPr>
            </a:lvl1pPr>
            <a:lvl2pPr eaLnBrk="0">
              <a:tabLst>
                <a:tab pos="457200" algn="l"/>
              </a:tabLst>
              <a:defRPr>
                <a:solidFill>
                  <a:schemeClr val="tx1"/>
                </a:solidFill>
                <a:latin typeface="Arial" charset="0"/>
                <a:ea typeface="DejaVu Sans" charset="0"/>
                <a:cs typeface="DejaVu Sans" charset="0"/>
              </a:defRPr>
            </a:lvl2pPr>
            <a:lvl3pPr eaLnBrk="0">
              <a:tabLst>
                <a:tab pos="457200" algn="l"/>
              </a:tabLst>
              <a:defRPr>
                <a:solidFill>
                  <a:schemeClr val="tx1"/>
                </a:solidFill>
                <a:latin typeface="Arial" charset="0"/>
                <a:ea typeface="DejaVu Sans" charset="0"/>
                <a:cs typeface="DejaVu Sans" charset="0"/>
              </a:defRPr>
            </a:lvl3pPr>
            <a:lvl4pPr eaLnBrk="0">
              <a:tabLst>
                <a:tab pos="457200" algn="l"/>
              </a:tabLst>
              <a:defRPr>
                <a:solidFill>
                  <a:schemeClr val="tx1"/>
                </a:solidFill>
                <a:latin typeface="Arial" charset="0"/>
                <a:ea typeface="DejaVu Sans" charset="0"/>
                <a:cs typeface="DejaVu Sans" charset="0"/>
              </a:defRPr>
            </a:lvl4pPr>
            <a:lvl5pPr eaLnBrk="0">
              <a:tabLst>
                <a:tab pos="4572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chemeClr val="tx1"/>
                </a:solidFill>
                <a:latin typeface="Arial" charset="0"/>
                <a:ea typeface="DejaVu Sans" charset="0"/>
                <a:cs typeface="DejaVu Sans" charset="0"/>
              </a:defRPr>
            </a:lvl9pPr>
          </a:lstStyle>
          <a:p>
            <a:pPr eaLnBrk="1"/>
            <a:r>
              <a:rPr lang="en-US" altLang="en-US" sz="2800" b="1" dirty="0">
                <a:solidFill>
                  <a:srgbClr val="FF0000"/>
                </a:solidFill>
              </a:rPr>
              <a:t>5km</a:t>
            </a:r>
            <a:r>
              <a:rPr lang="en-US" altLang="en-US" b="1" dirty="0">
                <a:solidFill>
                  <a:srgbClr val="FF0000"/>
                </a:solidFill>
              </a:rPr>
              <a:t> </a:t>
            </a:r>
          </a:p>
        </p:txBody>
      </p:sp>
      <p:sp>
        <p:nvSpPr>
          <p:cNvPr id="2055" name="Text Box 6"/>
          <p:cNvSpPr txBox="1">
            <a:spLocks noChangeArrowheads="1"/>
          </p:cNvSpPr>
          <p:nvPr/>
        </p:nvSpPr>
        <p:spPr bwMode="auto">
          <a:xfrm>
            <a:off x="7620000" y="5934447"/>
            <a:ext cx="152400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eaLnBrk="0">
              <a:tabLst>
                <a:tab pos="457200" algn="l"/>
              </a:tabLst>
              <a:defRPr>
                <a:solidFill>
                  <a:schemeClr val="tx1"/>
                </a:solidFill>
                <a:latin typeface="Arial" charset="0"/>
                <a:ea typeface="DejaVu Sans" charset="0"/>
                <a:cs typeface="DejaVu Sans" charset="0"/>
              </a:defRPr>
            </a:lvl1pPr>
            <a:lvl2pPr eaLnBrk="0">
              <a:tabLst>
                <a:tab pos="457200" algn="l"/>
              </a:tabLst>
              <a:defRPr>
                <a:solidFill>
                  <a:schemeClr val="tx1"/>
                </a:solidFill>
                <a:latin typeface="Arial" charset="0"/>
                <a:ea typeface="DejaVu Sans" charset="0"/>
                <a:cs typeface="DejaVu Sans" charset="0"/>
              </a:defRPr>
            </a:lvl2pPr>
            <a:lvl3pPr eaLnBrk="0">
              <a:tabLst>
                <a:tab pos="457200" algn="l"/>
              </a:tabLst>
              <a:defRPr>
                <a:solidFill>
                  <a:schemeClr val="tx1"/>
                </a:solidFill>
                <a:latin typeface="Arial" charset="0"/>
                <a:ea typeface="DejaVu Sans" charset="0"/>
                <a:cs typeface="DejaVu Sans" charset="0"/>
              </a:defRPr>
            </a:lvl3pPr>
            <a:lvl4pPr eaLnBrk="0">
              <a:tabLst>
                <a:tab pos="457200" algn="l"/>
              </a:tabLst>
              <a:defRPr>
                <a:solidFill>
                  <a:schemeClr val="tx1"/>
                </a:solidFill>
                <a:latin typeface="Arial" charset="0"/>
                <a:ea typeface="DejaVu Sans" charset="0"/>
                <a:cs typeface="DejaVu Sans" charset="0"/>
              </a:defRPr>
            </a:lvl4pPr>
            <a:lvl5pPr eaLnBrk="0">
              <a:tabLst>
                <a:tab pos="457200" algn="l"/>
              </a:tabLst>
              <a:defRPr>
                <a:solidFill>
                  <a:schemeClr val="tx1"/>
                </a:solidFill>
                <a:latin typeface="Arial" charset="0"/>
                <a:ea typeface="DejaVu Sans" charset="0"/>
                <a:cs typeface="DejaVu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chemeClr val="tx1"/>
                </a:solidFill>
                <a:latin typeface="Arial" charset="0"/>
                <a:ea typeface="DejaVu Sans" charset="0"/>
                <a:cs typeface="DejaVu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chemeClr val="tx1"/>
                </a:solidFill>
                <a:latin typeface="Arial" charset="0"/>
                <a:ea typeface="DejaVu Sans" charset="0"/>
                <a:cs typeface="DejaVu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chemeClr val="tx1"/>
                </a:solidFill>
                <a:latin typeface="Arial" charset="0"/>
                <a:ea typeface="DejaVu Sans" charset="0"/>
                <a:cs typeface="DejaVu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chemeClr val="tx1"/>
                </a:solidFill>
                <a:latin typeface="Arial" charset="0"/>
                <a:ea typeface="DejaVu Sans" charset="0"/>
                <a:cs typeface="DejaVu Sans" charset="0"/>
              </a:defRPr>
            </a:lvl9pPr>
          </a:lstStyle>
          <a:p>
            <a:pPr eaLnBrk="1"/>
            <a:r>
              <a:rPr lang="en-US" altLang="en-US" sz="2800" b="1" dirty="0">
                <a:solidFill>
                  <a:srgbClr val="FF0000"/>
                </a:solidFill>
              </a:rPr>
              <a:t>300km</a:t>
            </a:r>
          </a:p>
        </p:txBody>
      </p:sp>
      <p:sp>
        <p:nvSpPr>
          <p:cNvPr id="2" name="TextBox 1"/>
          <p:cNvSpPr txBox="1"/>
          <p:nvPr/>
        </p:nvSpPr>
        <p:spPr>
          <a:xfrm>
            <a:off x="5867400" y="914400"/>
            <a:ext cx="1903021" cy="523220"/>
          </a:xfrm>
          <a:prstGeom prst="rect">
            <a:avLst/>
          </a:prstGeom>
          <a:noFill/>
        </p:spPr>
        <p:txBody>
          <a:bodyPr wrap="none" rtlCol="0">
            <a:spAutoFit/>
          </a:bodyPr>
          <a:lstStyle/>
          <a:p>
            <a:r>
              <a:rPr lang="en-US" sz="2800" b="1" dirty="0" smtClean="0">
                <a:solidFill>
                  <a:srgbClr val="FF0000"/>
                </a:solidFill>
              </a:rPr>
              <a:t>10 mm/day</a:t>
            </a:r>
            <a:endParaRPr lang="en-US" sz="2800" b="1" dirty="0">
              <a:solidFill>
                <a:srgbClr val="FF0000"/>
              </a:solidFill>
            </a:endParaRPr>
          </a:p>
        </p:txBody>
      </p:sp>
      <p:sp>
        <p:nvSpPr>
          <p:cNvPr id="3" name="TextBox 2"/>
          <p:cNvSpPr txBox="1"/>
          <p:nvPr/>
        </p:nvSpPr>
        <p:spPr>
          <a:xfrm>
            <a:off x="3124200" y="1676400"/>
            <a:ext cx="3072444" cy="523220"/>
          </a:xfrm>
          <a:prstGeom prst="rect">
            <a:avLst/>
          </a:prstGeom>
          <a:noFill/>
        </p:spPr>
        <p:txBody>
          <a:bodyPr wrap="none" rtlCol="0">
            <a:spAutoFit/>
          </a:bodyPr>
          <a:lstStyle/>
          <a:p>
            <a:r>
              <a:rPr lang="en-US" sz="2800" b="1" dirty="0" smtClean="0">
                <a:solidFill>
                  <a:srgbClr val="FF0000"/>
                </a:solidFill>
              </a:rPr>
              <a:t>Fractions skill score</a:t>
            </a:r>
            <a:endParaRPr lang="en-US" sz="2800" b="1" dirty="0">
              <a:solidFill>
                <a:srgbClr val="FF0000"/>
              </a:solidFill>
            </a:endParaRPr>
          </a:p>
        </p:txBody>
      </p:sp>
      <p:sp>
        <p:nvSpPr>
          <p:cNvPr id="4" name="TextBox 3"/>
          <p:cNvSpPr txBox="1"/>
          <p:nvPr/>
        </p:nvSpPr>
        <p:spPr>
          <a:xfrm>
            <a:off x="1605480" y="4191000"/>
            <a:ext cx="7432618" cy="1815882"/>
          </a:xfrm>
          <a:prstGeom prst="rect">
            <a:avLst/>
          </a:prstGeom>
          <a:noFill/>
        </p:spPr>
        <p:txBody>
          <a:bodyPr wrap="square" rtlCol="0">
            <a:spAutoFit/>
          </a:bodyPr>
          <a:lstStyle/>
          <a:p>
            <a:r>
              <a:rPr lang="en-US" sz="2800" b="1" i="1" dirty="0" smtClean="0">
                <a:solidFill>
                  <a:srgbClr val="0000FF"/>
                </a:solidFill>
              </a:rPr>
              <a:t>On larger spatial scales, day 3 2014 nearly as good as day 1 2002</a:t>
            </a:r>
          </a:p>
          <a:p>
            <a:r>
              <a:rPr lang="en-US" sz="2800" b="1" i="1" dirty="0" smtClean="0">
                <a:solidFill>
                  <a:srgbClr val="0000FF"/>
                </a:solidFill>
              </a:rPr>
              <a:t>On smaller spatial scales, day 2 2014 nearly as good as day 1 2002</a:t>
            </a:r>
            <a:endParaRPr lang="en-US" sz="2800" b="1" i="1" dirty="0">
              <a:solidFill>
                <a:srgbClr val="0000FF"/>
              </a:solidFill>
            </a:endParaRPr>
          </a:p>
        </p:txBody>
      </p:sp>
      <p:cxnSp>
        <p:nvCxnSpPr>
          <p:cNvPr id="6" name="Straight Arrow Connector 5"/>
          <p:cNvCxnSpPr/>
          <p:nvPr/>
        </p:nvCxnSpPr>
        <p:spPr>
          <a:xfrm flipV="1">
            <a:off x="6629400" y="2895600"/>
            <a:ext cx="1600200" cy="13716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flipH="1" flipV="1">
            <a:off x="1447800" y="3810000"/>
            <a:ext cx="381000" cy="1600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 name="Slide Number Placeholder 4"/>
          <p:cNvSpPr>
            <a:spLocks noGrp="1"/>
          </p:cNvSpPr>
          <p:nvPr>
            <p:ph type="sldNum" sz="quarter" idx="12"/>
          </p:nvPr>
        </p:nvSpPr>
        <p:spPr/>
        <p:txBody>
          <a:bodyPr/>
          <a:lstStyle/>
          <a:p>
            <a:fld id="{D3FDB4C1-66BF-4CEF-BEA8-3D43B1180F69}" type="slidenum">
              <a:rPr lang="en-US" smtClean="0"/>
              <a:t>97</a:t>
            </a:fld>
            <a:endParaRPr lang="en-US"/>
          </a:p>
        </p:txBody>
      </p:sp>
      <p:sp>
        <p:nvSpPr>
          <p:cNvPr id="7" name="TextBox 6"/>
          <p:cNvSpPr txBox="1"/>
          <p:nvPr/>
        </p:nvSpPr>
        <p:spPr>
          <a:xfrm>
            <a:off x="6818910" y="6400800"/>
            <a:ext cx="1330172" cy="523220"/>
          </a:xfrm>
          <a:prstGeom prst="rect">
            <a:avLst/>
          </a:prstGeom>
          <a:noFill/>
        </p:spPr>
        <p:txBody>
          <a:bodyPr wrap="none" rtlCol="0">
            <a:spAutoFit/>
          </a:bodyPr>
          <a:lstStyle/>
          <a:p>
            <a:r>
              <a:rPr lang="en-US" sz="2800" b="1" dirty="0" smtClean="0"/>
              <a:t>Ying Lin</a:t>
            </a:r>
            <a:endParaRPr lang="en-US" sz="28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wpc.ncep.noaa.gov/images/hpcvrf/wpc10y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72575" cy="68770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H="1">
            <a:off x="1219200" y="2895600"/>
            <a:ext cx="6934200" cy="0"/>
          </a:xfrm>
          <a:prstGeom prst="line">
            <a:avLst/>
          </a:prstGeom>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477000" y="762000"/>
            <a:ext cx="2400337" cy="523220"/>
          </a:xfrm>
          <a:prstGeom prst="rect">
            <a:avLst/>
          </a:prstGeom>
          <a:noFill/>
        </p:spPr>
        <p:txBody>
          <a:bodyPr wrap="none" rtlCol="0">
            <a:spAutoFit/>
          </a:bodyPr>
          <a:lstStyle/>
          <a:p>
            <a:r>
              <a:rPr lang="en-US" sz="2800" b="1" dirty="0" smtClean="0"/>
              <a:t>Forecaster skill</a:t>
            </a:r>
            <a:endParaRPr lang="en-US" sz="2800" b="1" dirty="0"/>
          </a:p>
        </p:txBody>
      </p:sp>
    </p:spTree>
    <p:extLst>
      <p:ext uri="{BB962C8B-B14F-4D97-AF65-F5344CB8AC3E}">
        <p14:creationId xmlns:p14="http://schemas.microsoft.com/office/powerpoint/2010/main" val="22758860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7595" y="182225"/>
            <a:ext cx="8607805" cy="6370975"/>
          </a:xfrm>
          <a:prstGeom prst="rect">
            <a:avLst/>
          </a:prstGeom>
          <a:noFill/>
        </p:spPr>
        <p:txBody>
          <a:bodyPr wrap="none" rtlCol="0">
            <a:spAutoFit/>
          </a:bodyPr>
          <a:lstStyle/>
          <a:p>
            <a:pPr algn="ctr"/>
            <a:r>
              <a:rPr lang="en-US" sz="2400" b="1" dirty="0" smtClean="0">
                <a:solidFill>
                  <a:srgbClr val="0000FF"/>
                </a:solidFill>
              </a:rPr>
              <a:t>GFS  analyses and forecasts every 6 hours out to 16 days available </a:t>
            </a:r>
          </a:p>
          <a:p>
            <a:pPr algn="ctr"/>
            <a:r>
              <a:rPr lang="en-US" sz="2400" b="1" dirty="0" smtClean="0">
                <a:solidFill>
                  <a:srgbClr val="0000FF"/>
                </a:solidFill>
              </a:rPr>
              <a:t>to everyone for free a few hours before ECMWF</a:t>
            </a:r>
          </a:p>
          <a:p>
            <a:pPr algn="ctr"/>
            <a:endParaRPr lang="en-US" sz="2400" b="1" dirty="0">
              <a:solidFill>
                <a:srgbClr val="0000FF"/>
              </a:solidFill>
            </a:endParaRPr>
          </a:p>
          <a:p>
            <a:pPr algn="ctr"/>
            <a:r>
              <a:rPr lang="en-US" sz="2400" b="1" dirty="0" smtClean="0">
                <a:solidFill>
                  <a:srgbClr val="0000FF"/>
                </a:solidFill>
              </a:rPr>
              <a:t>Model code freely available</a:t>
            </a:r>
          </a:p>
          <a:p>
            <a:pPr algn="ctr"/>
            <a:endParaRPr lang="en-US" sz="2400" b="1" dirty="0">
              <a:solidFill>
                <a:srgbClr val="0000FF"/>
              </a:solidFill>
            </a:endParaRPr>
          </a:p>
          <a:p>
            <a:pPr algn="ctr"/>
            <a:r>
              <a:rPr lang="en-US" sz="2400" b="1" dirty="0" smtClean="0">
                <a:solidFill>
                  <a:srgbClr val="0000FF"/>
                </a:solidFill>
              </a:rPr>
              <a:t>Open, frank discussion and web sites</a:t>
            </a:r>
          </a:p>
          <a:p>
            <a:pPr algn="ctr"/>
            <a:r>
              <a:rPr lang="en-US" sz="2400" b="1" dirty="0" smtClean="0">
                <a:solidFill>
                  <a:srgbClr val="0000FF"/>
                </a:solidFill>
              </a:rPr>
              <a:t>—GFS evaluations on public web site </a:t>
            </a:r>
          </a:p>
          <a:p>
            <a:pPr algn="ctr"/>
            <a:endParaRPr lang="en-US" sz="2400" b="1" dirty="0">
              <a:solidFill>
                <a:srgbClr val="0000FF"/>
              </a:solidFill>
            </a:endParaRPr>
          </a:p>
          <a:p>
            <a:pPr algn="ctr"/>
            <a:r>
              <a:rPr lang="en-US" sz="2400" b="1" dirty="0" smtClean="0">
                <a:solidFill>
                  <a:srgbClr val="0000FF"/>
                </a:solidFill>
              </a:rPr>
              <a:t>GFS very widely used</a:t>
            </a:r>
          </a:p>
          <a:p>
            <a:pPr algn="ctr"/>
            <a:endParaRPr lang="en-US" sz="2400" b="1" dirty="0" smtClean="0">
              <a:solidFill>
                <a:srgbClr val="0000FF"/>
              </a:solidFill>
            </a:endParaRPr>
          </a:p>
          <a:p>
            <a:pPr algn="ctr"/>
            <a:r>
              <a:rPr lang="en-US" sz="2400" b="1" dirty="0" smtClean="0">
                <a:solidFill>
                  <a:srgbClr val="0000FF"/>
                </a:solidFill>
              </a:rPr>
              <a:t>Improved communication with GFS users recently</a:t>
            </a:r>
          </a:p>
          <a:p>
            <a:pPr algn="ctr"/>
            <a:endParaRPr lang="en-US" sz="2400" b="1" dirty="0">
              <a:solidFill>
                <a:srgbClr val="0000FF"/>
              </a:solidFill>
            </a:endParaRPr>
          </a:p>
          <a:p>
            <a:pPr algn="ctr"/>
            <a:r>
              <a:rPr lang="en-US" sz="2400" b="1" dirty="0" smtClean="0">
                <a:solidFill>
                  <a:srgbClr val="0000FF"/>
                </a:solidFill>
              </a:rPr>
              <a:t>GFS and EMC sometimes underappreciated</a:t>
            </a:r>
          </a:p>
          <a:p>
            <a:pPr algn="ctr"/>
            <a:endParaRPr lang="en-US" sz="2400" b="1" dirty="0">
              <a:solidFill>
                <a:srgbClr val="0000FF"/>
              </a:solidFill>
            </a:endParaRPr>
          </a:p>
          <a:p>
            <a:pPr algn="ctr"/>
            <a:r>
              <a:rPr lang="en-US" sz="2400" b="1" dirty="0" smtClean="0">
                <a:solidFill>
                  <a:srgbClr val="0000FF"/>
                </a:solidFill>
              </a:rPr>
              <a:t>Global branch has done an amazing job</a:t>
            </a:r>
          </a:p>
          <a:p>
            <a:pPr algn="ctr"/>
            <a:endParaRPr lang="en-US" sz="2400" b="1" dirty="0">
              <a:solidFill>
                <a:srgbClr val="0000FF"/>
              </a:solidFill>
            </a:endParaRPr>
          </a:p>
          <a:p>
            <a:pPr algn="ctr"/>
            <a:r>
              <a:rPr lang="en-US" sz="2400" b="1" dirty="0" smtClean="0">
                <a:solidFill>
                  <a:srgbClr val="0000FF"/>
                </a:solidFill>
              </a:rPr>
              <a:t>BUT ECMWF shows we can and should do better</a:t>
            </a:r>
            <a:endParaRPr lang="en-US" sz="2400" b="1" dirty="0">
              <a:solidFill>
                <a:srgbClr val="0000FF"/>
              </a:solidFill>
            </a:endParaRPr>
          </a:p>
        </p:txBody>
      </p:sp>
    </p:spTree>
    <p:extLst>
      <p:ext uri="{BB962C8B-B14F-4D97-AF65-F5344CB8AC3E}">
        <p14:creationId xmlns:p14="http://schemas.microsoft.com/office/powerpoint/2010/main" val="2942149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3602</TotalTime>
  <Words>4171</Words>
  <Application>Microsoft Office PowerPoint</Application>
  <PresentationFormat>On-screen Show (4:3)</PresentationFormat>
  <Paragraphs>1008</Paragraphs>
  <Slides>134</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134</vt:i4>
      </vt:variant>
    </vt:vector>
  </HeadingPairs>
  <TitlesOfParts>
    <vt:vector size="136" baseType="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 History of GFS Configurations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Improved Fit to Obs</vt:lpstr>
      <vt:lpstr>GFS2017 changes</vt:lpstr>
      <vt:lpstr>PowerPoint Presentation</vt:lpstr>
      <vt:lpstr>PowerPoint Presentation</vt:lpstr>
      <vt:lpstr>PowerPoint Presentation</vt:lpstr>
      <vt:lpstr>PowerPoint Presentation</vt:lpstr>
      <vt:lpstr>Endorsements from Stakeholders</vt:lpstr>
      <vt:lpstr>Endorsements from Stakeholders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Annual Mean 500-hPa HGT Day-5 Anomaly Correlation</vt:lpstr>
      <vt:lpstr>Annual Mean NH 500hPa HGT Day-5 AC</vt:lpstr>
      <vt:lpstr>PowerPoint Presentation</vt:lpstr>
      <vt:lpstr>PowerPoint Presentation</vt:lpstr>
      <vt:lpstr>PowerPoint Presentation</vt:lpstr>
      <vt:lpstr>PowerPoint Presentation</vt:lpstr>
      <vt:lpstr>Hurricane Tracks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Annual Mean SH 500hPa HGT Day-5 AC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GFS 24/48/72h annual FSS, 2002-2015 at horizontal scale of 62km</vt:lpstr>
      <vt:lpstr>PowerPoint Presentation</vt:lpstr>
    </vt:vector>
  </TitlesOfParts>
  <Company>EMC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White</dc:creator>
  <cp:lastModifiedBy>Glenn White</cp:lastModifiedBy>
  <cp:revision>187</cp:revision>
  <cp:lastPrinted>2017-04-26T16:18:48Z</cp:lastPrinted>
  <dcterms:created xsi:type="dcterms:W3CDTF">2017-03-16T19:27:37Z</dcterms:created>
  <dcterms:modified xsi:type="dcterms:W3CDTF">2017-04-26T19:36:08Z</dcterms:modified>
</cp:coreProperties>
</file>