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1" r:id="rId2"/>
    <p:sldMasterId id="2147483684" r:id="rId3"/>
    <p:sldMasterId id="2147483696" r:id="rId4"/>
    <p:sldMasterId id="2147483672" r:id="rId5"/>
    <p:sldMasterId id="2147483660" r:id="rId6"/>
  </p:sldMasterIdLst>
  <p:notesMasterIdLst>
    <p:notesMasterId r:id="rId39"/>
  </p:notesMasterIdLst>
  <p:sldIdLst>
    <p:sldId id="264" r:id="rId7"/>
    <p:sldId id="290" r:id="rId8"/>
    <p:sldId id="291" r:id="rId9"/>
    <p:sldId id="361" r:id="rId10"/>
    <p:sldId id="355" r:id="rId11"/>
    <p:sldId id="344" r:id="rId12"/>
    <p:sldId id="345" r:id="rId13"/>
    <p:sldId id="346" r:id="rId14"/>
    <p:sldId id="347" r:id="rId15"/>
    <p:sldId id="325" r:id="rId16"/>
    <p:sldId id="312" r:id="rId17"/>
    <p:sldId id="362" r:id="rId18"/>
    <p:sldId id="313" r:id="rId19"/>
    <p:sldId id="363" r:id="rId20"/>
    <p:sldId id="314" r:id="rId21"/>
    <p:sldId id="315" r:id="rId22"/>
    <p:sldId id="317" r:id="rId23"/>
    <p:sldId id="327" r:id="rId24"/>
    <p:sldId id="348" r:id="rId25"/>
    <p:sldId id="356" r:id="rId26"/>
    <p:sldId id="349" r:id="rId27"/>
    <p:sldId id="350" r:id="rId28"/>
    <p:sldId id="354" r:id="rId29"/>
    <p:sldId id="351" r:id="rId30"/>
    <p:sldId id="352" r:id="rId31"/>
    <p:sldId id="353" r:id="rId32"/>
    <p:sldId id="358" r:id="rId33"/>
    <p:sldId id="364" r:id="rId34"/>
    <p:sldId id="359" r:id="rId35"/>
    <p:sldId id="360" r:id="rId36"/>
    <p:sldId id="303" r:id="rId37"/>
    <p:sldId id="365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00FF"/>
    <a:srgbClr val="3333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2" autoAdjust="0"/>
    <p:restoredTop sz="99835" autoAdjust="0"/>
  </p:normalViewPr>
  <p:slideViewPr>
    <p:cSldViewPr>
      <p:cViewPr>
        <p:scale>
          <a:sx n="86" d="100"/>
          <a:sy n="86" d="100"/>
        </p:scale>
        <p:origin x="-678" y="-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1" d="100"/>
        <a:sy n="81" d="100"/>
      </p:scale>
      <p:origin x="0" y="5120"/>
    </p:cViewPr>
  </p:sorterViewPr>
  <p:notesViewPr>
    <p:cSldViewPr>
      <p:cViewPr varScale="1">
        <p:scale>
          <a:sx n="90" d="100"/>
          <a:sy n="90" d="100"/>
        </p:scale>
        <p:origin x="-2508" y="-11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0AC956-E07F-4FE2-A0A1-0F22EA211D44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E86611-E127-4C41-B541-92CA24D1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18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00A2-A154-48C8-B2F2-C9BB0D6C9E6F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CEB24-7636-4721-80BE-EEE7D4E88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330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914400"/>
            <a:ext cx="6934200" cy="5032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71800" y="3048000"/>
            <a:ext cx="5715000" cy="3078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00A2-A154-48C8-B2F2-C9BB0D6C9E6F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CEB24-7636-4721-80BE-EEE7D4E88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25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00A2-A154-48C8-B2F2-C9BB0D6C9E6F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CEB24-7636-4721-80BE-EEE7D4E88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89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388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88246-8B36-4562-98E3-2F505529BC88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29A3A-FCF0-4706-8DDB-FD59334E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76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88246-8B36-4562-98E3-2F505529BC88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29A3A-FCF0-4706-8DDB-FD59334E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90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88246-8B36-4562-98E3-2F505529BC88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29A3A-FCF0-4706-8DDB-FD59334E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77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88246-8B36-4562-98E3-2F505529BC88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29A3A-FCF0-4706-8DDB-FD59334E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49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88246-8B36-4562-98E3-2F505529BC88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29A3A-FCF0-4706-8DDB-FD59334E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854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88246-8B36-4562-98E3-2F505529BC88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29A3A-FCF0-4706-8DDB-FD59334E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26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88246-8B36-4562-98E3-2F505529BC88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29A3A-FCF0-4706-8DDB-FD59334E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16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914400"/>
            <a:ext cx="6934200" cy="5032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3048000"/>
            <a:ext cx="5715000" cy="3078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00A2-A154-48C8-B2F2-C9BB0D6C9E6F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CEB24-7636-4721-80BE-EEE7D4E88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36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88246-8B36-4562-98E3-2F505529BC88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29A3A-FCF0-4706-8DDB-FD59334E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919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88246-8B36-4562-98E3-2F505529BC88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29A3A-FCF0-4706-8DDB-FD59334E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106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88246-8B36-4562-98E3-2F505529BC88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29A3A-FCF0-4706-8DDB-FD59334E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019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88246-8B36-4562-98E3-2F505529BC88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29A3A-FCF0-4706-8DDB-FD59334E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633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1536-E78C-4E73-A938-A0A5FF03F376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FBA2-4259-4467-9706-012179A16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816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1536-E78C-4E73-A938-A0A5FF03F376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FBA2-4259-4467-9706-012179A16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637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1536-E78C-4E73-A938-A0A5FF03F376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FBA2-4259-4467-9706-012179A16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619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1536-E78C-4E73-A938-A0A5FF03F376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FBA2-4259-4467-9706-012179A16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97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1536-E78C-4E73-A938-A0A5FF03F376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FBA2-4259-4467-9706-012179A16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378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1536-E78C-4E73-A938-A0A5FF03F376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FBA2-4259-4467-9706-012179A16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31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00A2-A154-48C8-B2F2-C9BB0D6C9E6F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CEB24-7636-4721-80BE-EEE7D4E88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82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1536-E78C-4E73-A938-A0A5FF03F376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FBA2-4259-4467-9706-012179A16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3173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1536-E78C-4E73-A938-A0A5FF03F376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FBA2-4259-4467-9706-012179A16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017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1536-E78C-4E73-A938-A0A5FF03F376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FBA2-4259-4467-9706-012179A16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433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1536-E78C-4E73-A938-A0A5FF03F376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FBA2-4259-4467-9706-012179A16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4654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1536-E78C-4E73-A938-A0A5FF03F376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FBA2-4259-4467-9706-012179A16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536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2EC-E67A-43E5-BB3E-BC671BD703AB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F5690-866C-45BE-B93F-F11FECFA7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3192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2EC-E67A-43E5-BB3E-BC671BD703AB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F5690-866C-45BE-B93F-F11FECFA7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099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2EC-E67A-43E5-BB3E-BC671BD703AB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F5690-866C-45BE-B93F-F11FECFA7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4987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2EC-E67A-43E5-BB3E-BC671BD703AB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F5690-866C-45BE-B93F-F11FECFA7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3596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2EC-E67A-43E5-BB3E-BC671BD703AB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F5690-866C-45BE-B93F-F11FECFA7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24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914400"/>
            <a:ext cx="6934200" cy="5032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00A2-A154-48C8-B2F2-C9BB0D6C9E6F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CEB24-7636-4721-80BE-EEE7D4E88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4672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2EC-E67A-43E5-BB3E-BC671BD703AB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F5690-866C-45BE-B93F-F11FECFA7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281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2EC-E67A-43E5-BB3E-BC671BD703AB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F5690-866C-45BE-B93F-F11FECFA7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230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2EC-E67A-43E5-BB3E-BC671BD703AB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F5690-866C-45BE-B93F-F11FECFA7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760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2EC-E67A-43E5-BB3E-BC671BD703AB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F5690-866C-45BE-B93F-F11FECFA7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918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2EC-E67A-43E5-BB3E-BC671BD703AB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F5690-866C-45BE-B93F-F11FECFA7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1768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2EC-E67A-43E5-BB3E-BC671BD703AB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F5690-866C-45BE-B93F-F11FECFA7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847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9EFA2-D5C0-4516-BF75-8024E276A7CA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F42D-9461-44F4-9DCD-ED9454CE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1845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9EFA2-D5C0-4516-BF75-8024E276A7CA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F42D-9461-44F4-9DCD-ED9454CE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383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9EFA2-D5C0-4516-BF75-8024E276A7CA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F42D-9461-44F4-9DCD-ED9454CE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635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9EFA2-D5C0-4516-BF75-8024E276A7CA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F42D-9461-44F4-9DCD-ED9454CE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08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914400"/>
            <a:ext cx="6934200" cy="5032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00A2-A154-48C8-B2F2-C9BB0D6C9E6F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CEB24-7636-4721-80BE-EEE7D4E88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402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9EFA2-D5C0-4516-BF75-8024E276A7CA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F42D-9461-44F4-9DCD-ED9454CE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587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9EFA2-D5C0-4516-BF75-8024E276A7CA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F42D-9461-44F4-9DCD-ED9454CE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660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9EFA2-D5C0-4516-BF75-8024E276A7CA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F42D-9461-44F4-9DCD-ED9454CE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6883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9EFA2-D5C0-4516-BF75-8024E276A7CA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F42D-9461-44F4-9DCD-ED9454CE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628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9EFA2-D5C0-4516-BF75-8024E276A7CA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F42D-9461-44F4-9DCD-ED9454CE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5241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9EFA2-D5C0-4516-BF75-8024E276A7CA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F42D-9461-44F4-9DCD-ED9454CE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790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9EFA2-D5C0-4516-BF75-8024E276A7CA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F42D-9461-44F4-9DCD-ED9454CE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802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7FFC3-B594-48CC-87B1-B5819DE46E81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E5F29-542C-43D5-BF00-9D3B03A93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857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7FFC3-B594-48CC-87B1-B5819DE46E81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E5F29-542C-43D5-BF00-9D3B03A93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013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7FFC3-B594-48CC-87B1-B5819DE46E81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E5F29-542C-43D5-BF00-9D3B03A93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96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914400"/>
            <a:ext cx="6934200" cy="50323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00A2-A154-48C8-B2F2-C9BB0D6C9E6F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CEB24-7636-4721-80BE-EEE7D4E88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017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7FFC3-B594-48CC-87B1-B5819DE46E81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E5F29-542C-43D5-BF00-9D3B03A93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858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7FFC3-B594-48CC-87B1-B5819DE46E81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E5F29-542C-43D5-BF00-9D3B03A93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077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7FFC3-B594-48CC-87B1-B5819DE46E81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E5F29-542C-43D5-BF00-9D3B03A93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9810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7FFC3-B594-48CC-87B1-B5819DE46E81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E5F29-542C-43D5-BF00-9D3B03A93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282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7FFC3-B594-48CC-87B1-B5819DE46E81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E5F29-542C-43D5-BF00-9D3B03A93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431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7FFC3-B594-48CC-87B1-B5819DE46E81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E5F29-542C-43D5-BF00-9D3B03A93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994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7FFC3-B594-48CC-87B1-B5819DE46E81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E5F29-542C-43D5-BF00-9D3B03A93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753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7FFC3-B594-48CC-87B1-B5819DE46E81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E5F29-542C-43D5-BF00-9D3B03A93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67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82506" y="6240475"/>
            <a:ext cx="2133600" cy="365125"/>
          </a:xfrm>
        </p:spPr>
        <p:txBody>
          <a:bodyPr/>
          <a:lstStyle/>
          <a:p>
            <a:fld id="{ABFF00A2-A154-48C8-B2F2-C9BB0D6C9E6F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199" y="624840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365125"/>
          </a:xfrm>
        </p:spPr>
        <p:txBody>
          <a:bodyPr/>
          <a:lstStyle/>
          <a:p>
            <a:fld id="{A36CEB24-7636-4721-80BE-EEE7D4E88B4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Line 11"/>
          <p:cNvSpPr>
            <a:spLocks noChangeShapeType="1"/>
          </p:cNvSpPr>
          <p:nvPr userDrawn="1"/>
        </p:nvSpPr>
        <p:spPr bwMode="auto">
          <a:xfrm>
            <a:off x="4762" y="673112"/>
            <a:ext cx="9144000" cy="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12"/>
          <p:cNvSpPr>
            <a:spLocks noChangeShapeType="1"/>
          </p:cNvSpPr>
          <p:nvPr userDrawn="1"/>
        </p:nvSpPr>
        <p:spPr bwMode="auto">
          <a:xfrm>
            <a:off x="-1" y="638187"/>
            <a:ext cx="9144001" cy="0"/>
          </a:xfrm>
          <a:prstGeom prst="line">
            <a:avLst/>
          </a:prstGeom>
          <a:noFill/>
          <a:ln w="57150">
            <a:solidFill>
              <a:srgbClr val="FFDF5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536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00A2-A154-48C8-B2F2-C9BB0D6C9E6F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CEB24-7636-4721-80BE-EEE7D4E88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58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00A2-A154-48C8-B2F2-C9BB0D6C9E6F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CEB24-7636-4721-80BE-EEE7D4E88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54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8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F00A2-A154-48C8-B2F2-C9BB0D6C9E6F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CEB24-7636-4721-80BE-EEE7D4E88B4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Line 11"/>
          <p:cNvSpPr>
            <a:spLocks noChangeShapeType="1"/>
          </p:cNvSpPr>
          <p:nvPr userDrawn="1"/>
        </p:nvSpPr>
        <p:spPr bwMode="auto">
          <a:xfrm>
            <a:off x="4762" y="673112"/>
            <a:ext cx="9144000" cy="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12"/>
          <p:cNvSpPr>
            <a:spLocks noChangeShapeType="1"/>
          </p:cNvSpPr>
          <p:nvPr userDrawn="1"/>
        </p:nvSpPr>
        <p:spPr bwMode="auto">
          <a:xfrm>
            <a:off x="-1" y="638187"/>
            <a:ext cx="9144001" cy="0"/>
          </a:xfrm>
          <a:prstGeom prst="line">
            <a:avLst/>
          </a:prstGeom>
          <a:noFill/>
          <a:ln w="57150">
            <a:solidFill>
              <a:srgbClr val="FFDF5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13"/>
          <p:cNvSpPr>
            <a:spLocks noChangeArrowheads="1"/>
          </p:cNvSpPr>
          <p:nvPr userDrawn="1"/>
        </p:nvSpPr>
        <p:spPr bwMode="auto">
          <a:xfrm>
            <a:off x="0" y="6629400"/>
            <a:ext cx="9144000" cy="228600"/>
          </a:xfrm>
          <a:prstGeom prst="rect">
            <a:avLst/>
          </a:prstGeom>
          <a:gradFill rotWithShape="1">
            <a:gsLst>
              <a:gs pos="0">
                <a:srgbClr val="003399"/>
              </a:gs>
              <a:gs pos="100000">
                <a:srgbClr val="003399">
                  <a:gamma/>
                  <a:shade val="0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5715000" y="6629146"/>
            <a:ext cx="3200400" cy="2616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i="1" baseline="0" dirty="0" smtClean="0">
                <a:solidFill>
                  <a:srgbClr val="FFDF57"/>
                </a:solidFill>
                <a:effectLst/>
                <a:latin typeface="Arial" charset="0"/>
              </a:rPr>
              <a:t>18 July</a:t>
            </a:r>
            <a:r>
              <a:rPr lang="en-US" sz="1100" b="1" i="1" dirty="0" smtClean="0">
                <a:solidFill>
                  <a:srgbClr val="FFDF57"/>
                </a:solidFill>
                <a:effectLst/>
                <a:latin typeface="Arial" charset="0"/>
              </a:rPr>
              <a:t>, 2016  NCEP College Park, MD</a:t>
            </a:r>
            <a:endParaRPr lang="en-US" sz="1100" b="1" i="1" dirty="0">
              <a:solidFill>
                <a:srgbClr val="FFDF57"/>
              </a:solidFill>
              <a:effectLst/>
              <a:latin typeface="Arial" charset="0"/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 userDrawn="1"/>
        </p:nvSpPr>
        <p:spPr bwMode="auto">
          <a:xfrm>
            <a:off x="10376" y="6602754"/>
            <a:ext cx="5334000" cy="2616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i="1" dirty="0" smtClean="0">
                <a:solidFill>
                  <a:srgbClr val="FFDF57"/>
                </a:solidFill>
                <a:latin typeface="Arial" charset="0"/>
              </a:rPr>
              <a:t>National</a:t>
            </a:r>
            <a:r>
              <a:rPr lang="en-US" sz="1100" b="1" i="1" baseline="0" dirty="0" smtClean="0">
                <a:solidFill>
                  <a:srgbClr val="FFDF57"/>
                </a:solidFill>
                <a:latin typeface="Arial" charset="0"/>
              </a:rPr>
              <a:t> Center for Weather and Climate Prediction- </a:t>
            </a:r>
            <a:r>
              <a:rPr lang="en-US" sz="1100" b="1" i="1" dirty="0" smtClean="0">
                <a:solidFill>
                  <a:srgbClr val="FFDF57"/>
                </a:solidFill>
                <a:latin typeface="Arial" charset="0"/>
              </a:rPr>
              <a:t>Seminar</a:t>
            </a:r>
            <a:endParaRPr lang="en-US" sz="1100" b="1" i="1" dirty="0">
              <a:solidFill>
                <a:srgbClr val="FFDF57"/>
              </a:solidFill>
              <a:latin typeface="Arial" charset="0"/>
            </a:endParaRPr>
          </a:p>
        </p:txBody>
      </p:sp>
      <p:pic>
        <p:nvPicPr>
          <p:cNvPr id="12" name="Picture 28" descr="NRL_MRY_blue_gold_3d"/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0"/>
            <a:ext cx="608257" cy="61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C:\Users\black\Pictures\NASA logo.jp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462"/>
            <a:ext cx="691557" cy="57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black\Pictures\cimss-logo-color.pn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0983"/>
            <a:ext cx="792039" cy="57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NOAA-UAS.jp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3008158" cy="609600"/>
          </a:xfrm>
          <a:prstGeom prst="rect">
            <a:avLst/>
          </a:prstGeom>
        </p:spPr>
      </p:pic>
      <p:pic>
        <p:nvPicPr>
          <p:cNvPr id="15" name="Picture 14" descr="NOAA logo.png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609600" cy="609600"/>
          </a:xfrm>
          <a:prstGeom prst="rect">
            <a:avLst/>
          </a:prstGeom>
        </p:spPr>
      </p:pic>
      <p:pic>
        <p:nvPicPr>
          <p:cNvPr id="16" name="Picture 15" descr="NCEP.jpg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0"/>
            <a:ext cx="1019848" cy="594911"/>
          </a:xfrm>
          <a:prstGeom prst="rect">
            <a:avLst/>
          </a:prstGeom>
        </p:spPr>
      </p:pic>
      <p:pic>
        <p:nvPicPr>
          <p:cNvPr id="19" name="Picture 18" descr="SHOUT logo.jpg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1"/>
            <a:ext cx="704740" cy="609600"/>
          </a:xfrm>
          <a:prstGeom prst="rect">
            <a:avLst/>
          </a:prstGeom>
        </p:spPr>
      </p:pic>
      <p:pic>
        <p:nvPicPr>
          <p:cNvPr id="21" name="Picture 20" descr="Cherokee logo.jpg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7645"/>
            <a:ext cx="642087" cy="60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6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47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88246-8B36-4562-98E3-2F505529BC88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29A3A-FCF0-4706-8DDB-FD59334E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83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91536-E78C-4E73-A938-A0A5FF03F376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7FBA2-4259-4467-9706-012179A16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52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592EC-E67A-43E5-BB3E-BC671BD703AB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F5690-866C-45BE-B93F-F11FECFA7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5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9EFA2-D5C0-4516-BF75-8024E276A7CA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7F42D-9461-44F4-9DCD-ED9454CE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7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7FFC3-B594-48CC-87B1-B5819DE46E81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E5F29-542C-43D5-BF00-9D3B03A93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07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tiff"/><Relationship Id="rId4" Type="http://schemas.openxmlformats.org/officeDocument/2006/relationships/image" Target="../media/image50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7" name="Text Box 7"/>
          <p:cNvSpPr txBox="1">
            <a:spLocks noChangeArrowheads="1"/>
          </p:cNvSpPr>
          <p:nvPr/>
        </p:nvSpPr>
        <p:spPr bwMode="auto">
          <a:xfrm>
            <a:off x="609600" y="838200"/>
            <a:ext cx="757280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Optimizing Global Hawk flight tracks</a:t>
            </a:r>
          </a:p>
          <a:p>
            <a:pPr algn="ctr"/>
            <a:r>
              <a:rPr lang="en-US" sz="2400" b="1" dirty="0" smtClean="0">
                <a:latin typeface="Arial"/>
                <a:cs typeface="Arial"/>
              </a:rPr>
              <a:t>Relative to Meteorological Features and </a:t>
            </a:r>
          </a:p>
          <a:p>
            <a:pPr algn="ctr"/>
            <a:r>
              <a:rPr lang="en-US" sz="2400" b="1" dirty="0" smtClean="0">
                <a:latin typeface="Arial"/>
                <a:cs typeface="Arial"/>
              </a:rPr>
              <a:t>Supplemental Observations to maximize TC Model</a:t>
            </a:r>
          </a:p>
          <a:p>
            <a:pPr algn="ctr"/>
            <a:r>
              <a:rPr lang="en-US" sz="2400" b="1" dirty="0" smtClean="0">
                <a:latin typeface="Arial"/>
                <a:cs typeface="Arial"/>
              </a:rPr>
              <a:t>Intensity and structure forecast improvements 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52590" y="4800600"/>
            <a:ext cx="4506362" cy="1159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 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Black</a:t>
            </a:r>
          </a:p>
          <a:p>
            <a:pPr algn="ctr"/>
            <a:endParaRPr lang="en-US" sz="1400" b="1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Cherokee Nation Technologies, LLC 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NOAA Unmanned Aircraft Systems Program Office 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Monterey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</a:p>
        </p:txBody>
      </p:sp>
      <p:pic>
        <p:nvPicPr>
          <p:cNvPr id="3" name="Picture 2" descr="GH bank IMG_222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0800" y="2743200"/>
            <a:ext cx="4114800" cy="196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5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676400" y="740818"/>
            <a:ext cx="5181600" cy="4592311"/>
            <a:chOff x="0" y="783978"/>
            <a:chExt cx="5181600" cy="4592311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0" y="1261489"/>
              <a:ext cx="5181600" cy="4114800"/>
              <a:chOff x="152400" y="1066800"/>
              <a:chExt cx="3657600" cy="2743200"/>
            </a:xfrm>
          </p:grpSpPr>
          <p:pic>
            <p:nvPicPr>
              <p:cNvPr id="10" name="Picture 3" descr="C:\Users\black\Documents\NRL Review 2014\Leslie CIMSS upper AMV 7Sep12 12Z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066800"/>
                <a:ext cx="3657600" cy="274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Box 2"/>
              <p:cNvSpPr txBox="1">
                <a:spLocks noChangeArrowheads="1"/>
              </p:cNvSpPr>
              <p:nvPr/>
            </p:nvSpPr>
            <p:spPr bwMode="auto">
              <a:xfrm>
                <a:off x="275814" y="3477007"/>
                <a:ext cx="664435" cy="2462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r>
                  <a:rPr lang="en-US" altLang="en-US" sz="1800" b="1" dirty="0">
                    <a:latin typeface="Arial Black" panose="020B0A04020102020204" pitchFamily="34" charset="0"/>
                  </a:rPr>
                  <a:t>Leslie</a:t>
                </a:r>
              </a:p>
            </p:txBody>
          </p:sp>
          <p:sp>
            <p:nvSpPr>
              <p:cNvPr id="12" name="Isosceles Triangle 16"/>
              <p:cNvSpPr>
                <a:spLocks noChangeArrowheads="1"/>
              </p:cNvSpPr>
              <p:nvPr/>
            </p:nvSpPr>
            <p:spPr bwMode="auto">
              <a:xfrm>
                <a:off x="2844800" y="2551113"/>
                <a:ext cx="114300" cy="114300"/>
              </a:xfrm>
              <a:prstGeom prst="triangle">
                <a:avLst>
                  <a:gd name="adj" fmla="val 50000"/>
                </a:avLst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" name="Isosceles Triangle 17"/>
              <p:cNvSpPr>
                <a:spLocks noChangeArrowheads="1"/>
              </p:cNvSpPr>
              <p:nvPr/>
            </p:nvSpPr>
            <p:spPr bwMode="auto">
              <a:xfrm>
                <a:off x="2789238" y="2436813"/>
                <a:ext cx="114300" cy="114300"/>
              </a:xfrm>
              <a:prstGeom prst="triangle">
                <a:avLst>
                  <a:gd name="adj" fmla="val 50000"/>
                </a:avLst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" name="Isosceles Triangle 9"/>
              <p:cNvSpPr>
                <a:spLocks noChangeArrowheads="1"/>
              </p:cNvSpPr>
              <p:nvPr/>
            </p:nvSpPr>
            <p:spPr bwMode="auto">
              <a:xfrm>
                <a:off x="2732088" y="2327275"/>
                <a:ext cx="114300" cy="114300"/>
              </a:xfrm>
              <a:prstGeom prst="triangle">
                <a:avLst>
                  <a:gd name="adj" fmla="val 50000"/>
                </a:avLst>
              </a:prstGeom>
              <a:noFill/>
              <a:ln w="28575" algn="ctr">
                <a:solidFill>
                  <a:srgbClr val="00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" name="Isosceles Triangle 10"/>
              <p:cNvSpPr>
                <a:spLocks noChangeArrowheads="1"/>
              </p:cNvSpPr>
              <p:nvPr/>
            </p:nvSpPr>
            <p:spPr bwMode="auto">
              <a:xfrm>
                <a:off x="2674938" y="2212975"/>
                <a:ext cx="114300" cy="114300"/>
              </a:xfrm>
              <a:prstGeom prst="triangle">
                <a:avLst>
                  <a:gd name="adj" fmla="val 50000"/>
                </a:avLst>
              </a:prstGeom>
              <a:noFill/>
              <a:ln w="28575" algn="ctr">
                <a:solidFill>
                  <a:srgbClr val="FF66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645478" y="783978"/>
              <a:ext cx="40959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Leslie (7 Sept, 2012) Outflow Jet</a:t>
              </a:r>
              <a:endParaRPr lang="en-US" sz="2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981200" y="5354709"/>
            <a:ext cx="46987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Outflow jet (J</a:t>
            </a:r>
            <a:r>
              <a:rPr lang="en-US" sz="1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&amp; J</a:t>
            </a:r>
            <a:r>
              <a: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configuration established 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response to environmental features: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sz="1600" b="1" dirty="0" smtClean="0"/>
              <a:t>Mid-Atlantic trough (TUTT), T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sz="1600" b="1" dirty="0" smtClean="0"/>
              <a:t>Subtropical Jet, J</a:t>
            </a:r>
            <a:r>
              <a:rPr lang="en-US" sz="1600" b="1" baseline="-25000" dirty="0" smtClean="0"/>
              <a:t>0</a:t>
            </a:r>
            <a:endParaRPr lang="en-US" sz="1600" b="1" dirty="0"/>
          </a:p>
          <a:p>
            <a:pPr marL="800100" lvl="1" indent="-342900">
              <a:buFont typeface="+mj-lt"/>
              <a:buAutoNum type="alphaLcParenR"/>
            </a:pPr>
            <a:r>
              <a:rPr lang="en-US" sz="1600" b="1" dirty="0" smtClean="0"/>
              <a:t>Upper cold low, C</a:t>
            </a:r>
            <a:endParaRPr lang="en-US" sz="1600" b="1" dirty="0"/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3600560" y="2396713"/>
            <a:ext cx="2041488" cy="1596107"/>
          </a:xfrm>
          <a:prstGeom prst="rect">
            <a:avLst/>
          </a:prstGeom>
          <a:noFill/>
          <a:ln w="38100" algn="ctr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805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black\Documents\NRL Review 2014\Nadine CIMSS upper AMV 14Sep12 18Z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14" y="3592171"/>
            <a:ext cx="3919657" cy="309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317428" y="4059718"/>
            <a:ext cx="2041488" cy="1596107"/>
          </a:xfrm>
          <a:prstGeom prst="rect">
            <a:avLst/>
          </a:prstGeom>
          <a:noFill/>
          <a:ln w="38100" algn="ctr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337514" y="3590873"/>
            <a:ext cx="1069524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altLang="en-US" sz="1800" b="1" dirty="0">
                <a:latin typeface="Arial Black" panose="020B0A04020102020204" pitchFamily="34" charset="0"/>
              </a:rPr>
              <a:t>Nadine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37514" y="642409"/>
            <a:ext cx="4015411" cy="3067285"/>
            <a:chOff x="526189" y="3785500"/>
            <a:chExt cx="3787397" cy="2948327"/>
          </a:xfrm>
        </p:grpSpPr>
        <p:grpSp>
          <p:nvGrpSpPr>
            <p:cNvPr id="9" name="Group 8"/>
            <p:cNvGrpSpPr/>
            <p:nvPr/>
          </p:nvGrpSpPr>
          <p:grpSpPr>
            <a:xfrm>
              <a:off x="526189" y="3785500"/>
              <a:ext cx="3787397" cy="2948327"/>
              <a:chOff x="310058" y="3505200"/>
              <a:chExt cx="2976194" cy="2283984"/>
            </a:xfrm>
          </p:grpSpPr>
          <p:pic>
            <p:nvPicPr>
              <p:cNvPr id="14" name="Picture 2" descr="C:\Users\black\Documents\IHC67 2013 talk\Nadine Sept 14-15 sondes\Nadine 0914-15 synopticmap_150mb[1]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514" t="10860" r="28188" b="26595"/>
              <a:stretch>
                <a:fillRect/>
              </a:stretch>
            </p:blipFill>
            <p:spPr bwMode="auto">
              <a:xfrm>
                <a:off x="310058" y="3505200"/>
                <a:ext cx="2923812" cy="2239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Isosceles Triangle 16"/>
              <p:cNvSpPr>
                <a:spLocks noChangeArrowheads="1"/>
              </p:cNvSpPr>
              <p:nvPr/>
            </p:nvSpPr>
            <p:spPr bwMode="auto">
              <a:xfrm>
                <a:off x="2874563" y="4178062"/>
                <a:ext cx="114286" cy="114173"/>
              </a:xfrm>
              <a:prstGeom prst="triangle">
                <a:avLst>
                  <a:gd name="adj" fmla="val 50000"/>
                </a:avLst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" name="Isosceles Triangle 17"/>
              <p:cNvSpPr>
                <a:spLocks noChangeArrowheads="1"/>
              </p:cNvSpPr>
              <p:nvPr/>
            </p:nvSpPr>
            <p:spPr bwMode="auto">
              <a:xfrm>
                <a:off x="2900537" y="3779425"/>
                <a:ext cx="114286" cy="114173"/>
              </a:xfrm>
              <a:prstGeom prst="triangle">
                <a:avLst>
                  <a:gd name="adj" fmla="val 50000"/>
                </a:avLst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auto">
              <a:xfrm>
                <a:off x="764027" y="3505200"/>
                <a:ext cx="2522225" cy="1076324"/>
              </a:xfrm>
              <a:custGeom>
                <a:avLst/>
                <a:gdLst>
                  <a:gd name="T0" fmla="*/ 1098563 w 2522386"/>
                  <a:gd name="T1" fmla="*/ 29761 h 1076326"/>
                  <a:gd name="T2" fmla="*/ 599199 w 2522386"/>
                  <a:gd name="T3" fmla="*/ 159071 h 1076326"/>
                  <a:gd name="T4" fmla="*/ 303276 w 2522386"/>
                  <a:gd name="T5" fmla="*/ 316089 h 1076326"/>
                  <a:gd name="T6" fmla="*/ 81343 w 2522386"/>
                  <a:gd name="T7" fmla="*/ 565451 h 1076326"/>
                  <a:gd name="T8" fmla="*/ 7352 w 2522386"/>
                  <a:gd name="T9" fmla="*/ 768651 h 1076326"/>
                  <a:gd name="T10" fmla="*/ 35101 w 2522386"/>
                  <a:gd name="T11" fmla="*/ 1036505 h 1076326"/>
                  <a:gd name="T12" fmla="*/ 294039 w 2522386"/>
                  <a:gd name="T13" fmla="*/ 1054978 h 1076326"/>
                  <a:gd name="T14" fmla="*/ 488223 w 2522386"/>
                  <a:gd name="T15" fmla="*/ 842541 h 1076326"/>
                  <a:gd name="T16" fmla="*/ 700919 w 2522386"/>
                  <a:gd name="T17" fmla="*/ 630105 h 1076326"/>
                  <a:gd name="T18" fmla="*/ 987590 w 2522386"/>
                  <a:gd name="T19" fmla="*/ 491580 h 1076326"/>
                  <a:gd name="T20" fmla="*/ 1357501 w 2522386"/>
                  <a:gd name="T21" fmla="*/ 537761 h 1076326"/>
                  <a:gd name="T22" fmla="*/ 1634915 w 2522386"/>
                  <a:gd name="T23" fmla="*/ 648578 h 1076326"/>
                  <a:gd name="T24" fmla="*/ 1866101 w 2522386"/>
                  <a:gd name="T25" fmla="*/ 777887 h 1076326"/>
                  <a:gd name="T26" fmla="*/ 2208267 w 2522386"/>
                  <a:gd name="T27" fmla="*/ 971851 h 1076326"/>
                  <a:gd name="T28" fmla="*/ 2374721 w 2522386"/>
                  <a:gd name="T29" fmla="*/ 1027269 h 1076326"/>
                  <a:gd name="T30" fmla="*/ 2494934 w 2522386"/>
                  <a:gd name="T31" fmla="*/ 805596 h 1076326"/>
                  <a:gd name="T32" fmla="*/ 2513427 w 2522386"/>
                  <a:gd name="T33" fmla="*/ 445398 h 1076326"/>
                  <a:gd name="T34" fmla="*/ 2337736 w 2522386"/>
                  <a:gd name="T35" fmla="*/ 149834 h 1076326"/>
                  <a:gd name="T36" fmla="*/ 1893850 w 2522386"/>
                  <a:gd name="T37" fmla="*/ 20525 h 1076326"/>
                  <a:gd name="T38" fmla="*/ 1542449 w 2522386"/>
                  <a:gd name="T39" fmla="*/ 2052 h 1076326"/>
                  <a:gd name="T40" fmla="*/ 1098563 w 2522386"/>
                  <a:gd name="T41" fmla="*/ 29761 h 107632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522386" h="1076326">
                    <a:moveTo>
                      <a:pt x="1097243" y="29761"/>
                    </a:moveTo>
                    <a:cubicBezTo>
                      <a:pt x="940225" y="55931"/>
                      <a:pt x="730867" y="111350"/>
                      <a:pt x="598479" y="159071"/>
                    </a:cubicBezTo>
                    <a:cubicBezTo>
                      <a:pt x="466091" y="206792"/>
                      <a:pt x="389122" y="248356"/>
                      <a:pt x="302916" y="316089"/>
                    </a:cubicBezTo>
                    <a:cubicBezTo>
                      <a:pt x="216710" y="383822"/>
                      <a:pt x="130504" y="490041"/>
                      <a:pt x="81243" y="565471"/>
                    </a:cubicBezTo>
                    <a:cubicBezTo>
                      <a:pt x="31982" y="640901"/>
                      <a:pt x="15049" y="690162"/>
                      <a:pt x="7352" y="768671"/>
                    </a:cubicBezTo>
                    <a:cubicBezTo>
                      <a:pt x="-345" y="847180"/>
                      <a:pt x="-12660" y="988804"/>
                      <a:pt x="35061" y="1036525"/>
                    </a:cubicBezTo>
                    <a:cubicBezTo>
                      <a:pt x="82782" y="1084246"/>
                      <a:pt x="218249" y="1087325"/>
                      <a:pt x="293679" y="1054998"/>
                    </a:cubicBezTo>
                    <a:cubicBezTo>
                      <a:pt x="369109" y="1022671"/>
                      <a:pt x="419910" y="913373"/>
                      <a:pt x="487643" y="842561"/>
                    </a:cubicBezTo>
                    <a:cubicBezTo>
                      <a:pt x="555376" y="771749"/>
                      <a:pt x="616952" y="688622"/>
                      <a:pt x="700079" y="630125"/>
                    </a:cubicBezTo>
                    <a:cubicBezTo>
                      <a:pt x="783206" y="571628"/>
                      <a:pt x="877110" y="506974"/>
                      <a:pt x="986407" y="491580"/>
                    </a:cubicBezTo>
                    <a:cubicBezTo>
                      <a:pt x="1095704" y="476186"/>
                      <a:pt x="1248103" y="511591"/>
                      <a:pt x="1355861" y="537761"/>
                    </a:cubicBezTo>
                    <a:cubicBezTo>
                      <a:pt x="1463619" y="563931"/>
                      <a:pt x="1548285" y="608574"/>
                      <a:pt x="1632952" y="648598"/>
                    </a:cubicBezTo>
                    <a:cubicBezTo>
                      <a:pt x="1717619" y="688622"/>
                      <a:pt x="1863861" y="777907"/>
                      <a:pt x="1863861" y="777907"/>
                    </a:cubicBezTo>
                    <a:cubicBezTo>
                      <a:pt x="1959303" y="831786"/>
                      <a:pt x="2120940" y="930307"/>
                      <a:pt x="2205607" y="971871"/>
                    </a:cubicBezTo>
                    <a:cubicBezTo>
                      <a:pt x="2290274" y="1013435"/>
                      <a:pt x="2324140" y="1054998"/>
                      <a:pt x="2371861" y="1027289"/>
                    </a:cubicBezTo>
                    <a:cubicBezTo>
                      <a:pt x="2419582" y="999580"/>
                      <a:pt x="2468843" y="902598"/>
                      <a:pt x="2491934" y="805616"/>
                    </a:cubicBezTo>
                    <a:cubicBezTo>
                      <a:pt x="2515025" y="708634"/>
                      <a:pt x="2536577" y="554695"/>
                      <a:pt x="2510407" y="445398"/>
                    </a:cubicBezTo>
                    <a:cubicBezTo>
                      <a:pt x="2484237" y="336101"/>
                      <a:pt x="2438056" y="220646"/>
                      <a:pt x="2334916" y="149834"/>
                    </a:cubicBezTo>
                    <a:cubicBezTo>
                      <a:pt x="2231777" y="79022"/>
                      <a:pt x="2023958" y="45155"/>
                      <a:pt x="1891570" y="20525"/>
                    </a:cubicBezTo>
                    <a:cubicBezTo>
                      <a:pt x="1759182" y="-4105"/>
                      <a:pt x="1671437" y="-1027"/>
                      <a:pt x="1540589" y="2052"/>
                    </a:cubicBezTo>
                    <a:cubicBezTo>
                      <a:pt x="1409741" y="5131"/>
                      <a:pt x="1254261" y="3591"/>
                      <a:pt x="1097243" y="29761"/>
                    </a:cubicBezTo>
                    <a:close/>
                  </a:path>
                </a:pathLst>
              </a:custGeom>
              <a:noFill/>
              <a:ln w="2857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5"/>
              <p:cNvSpPr>
                <a:spLocks/>
              </p:cNvSpPr>
              <p:nvPr/>
            </p:nvSpPr>
            <p:spPr bwMode="auto">
              <a:xfrm>
                <a:off x="873551" y="3722687"/>
                <a:ext cx="2336510" cy="984249"/>
              </a:xfrm>
              <a:custGeom>
                <a:avLst/>
                <a:gdLst>
                  <a:gd name="T0" fmla="*/ 0 w 2336800"/>
                  <a:gd name="T1" fmla="*/ 975909 h 984691"/>
                  <a:gd name="T2" fmla="*/ 110837 w 2336800"/>
                  <a:gd name="T3" fmla="*/ 637209 h 984691"/>
                  <a:gd name="T4" fmla="*/ 258618 w 2336800"/>
                  <a:gd name="T5" fmla="*/ 390053 h 984691"/>
                  <a:gd name="T6" fmla="*/ 443346 w 2336800"/>
                  <a:gd name="T7" fmla="*/ 170357 h 984691"/>
                  <a:gd name="T8" fmla="*/ 831273 w 2336800"/>
                  <a:gd name="T9" fmla="*/ 14732 h 984691"/>
                  <a:gd name="T10" fmla="*/ 1136073 w 2336800"/>
                  <a:gd name="T11" fmla="*/ 14732 h 984691"/>
                  <a:gd name="T12" fmla="*/ 1514764 w 2336800"/>
                  <a:gd name="T13" fmla="*/ 87968 h 984691"/>
                  <a:gd name="T14" fmla="*/ 1874982 w 2336800"/>
                  <a:gd name="T15" fmla="*/ 206975 h 984691"/>
                  <a:gd name="T16" fmla="*/ 2152073 w 2336800"/>
                  <a:gd name="T17" fmla="*/ 316821 h 984691"/>
                  <a:gd name="T18" fmla="*/ 2336800 w 2336800"/>
                  <a:gd name="T19" fmla="*/ 426669 h 98469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336800" h="984691">
                    <a:moveTo>
                      <a:pt x="0" y="984691"/>
                    </a:moveTo>
                    <a:cubicBezTo>
                      <a:pt x="33867" y="863078"/>
                      <a:pt x="67734" y="741466"/>
                      <a:pt x="110837" y="642945"/>
                    </a:cubicBezTo>
                    <a:cubicBezTo>
                      <a:pt x="153940" y="544424"/>
                      <a:pt x="203200" y="472072"/>
                      <a:pt x="258618" y="393563"/>
                    </a:cubicBezTo>
                    <a:cubicBezTo>
                      <a:pt x="314036" y="315054"/>
                      <a:pt x="347904" y="235006"/>
                      <a:pt x="443346" y="171891"/>
                    </a:cubicBezTo>
                    <a:cubicBezTo>
                      <a:pt x="538788" y="108776"/>
                      <a:pt x="715819" y="41042"/>
                      <a:pt x="831273" y="14872"/>
                    </a:cubicBezTo>
                    <a:cubicBezTo>
                      <a:pt x="946727" y="-11298"/>
                      <a:pt x="1022158" y="2557"/>
                      <a:pt x="1136073" y="14872"/>
                    </a:cubicBezTo>
                    <a:cubicBezTo>
                      <a:pt x="1249988" y="27187"/>
                      <a:pt x="1391612" y="56436"/>
                      <a:pt x="1514764" y="88763"/>
                    </a:cubicBezTo>
                    <a:cubicBezTo>
                      <a:pt x="1637916" y="121090"/>
                      <a:pt x="1768764" y="170351"/>
                      <a:pt x="1874982" y="208836"/>
                    </a:cubicBezTo>
                    <a:cubicBezTo>
                      <a:pt x="1981200" y="247321"/>
                      <a:pt x="2075103" y="282727"/>
                      <a:pt x="2152073" y="319672"/>
                    </a:cubicBezTo>
                    <a:cubicBezTo>
                      <a:pt x="2229043" y="356617"/>
                      <a:pt x="2336800" y="430509"/>
                      <a:pt x="2336800" y="430509"/>
                    </a:cubicBezTo>
                  </a:path>
                </a:pathLst>
              </a:custGeom>
              <a:noFill/>
              <a:ln w="57150" cap="flat" cmpd="sng" algn="ctr">
                <a:solidFill>
                  <a:schemeClr val="tx1"/>
                </a:solidFill>
                <a:prstDash val="solid"/>
                <a:round/>
                <a:headEnd type="oval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Rectangle 35"/>
              <p:cNvSpPr>
                <a:spLocks noChangeArrowheads="1"/>
              </p:cNvSpPr>
              <p:nvPr/>
            </p:nvSpPr>
            <p:spPr bwMode="auto">
              <a:xfrm>
                <a:off x="581487" y="3505201"/>
                <a:ext cx="2549209" cy="2243137"/>
              </a:xfrm>
              <a:prstGeom prst="rect">
                <a:avLst/>
              </a:prstGeom>
              <a:noFill/>
              <a:ln w="38100" algn="ctr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" name="TextBox 4"/>
              <p:cNvSpPr txBox="1">
                <a:spLocks noChangeArrowheads="1"/>
              </p:cNvSpPr>
              <p:nvPr/>
            </p:nvSpPr>
            <p:spPr bwMode="auto">
              <a:xfrm>
                <a:off x="2241806" y="5330826"/>
                <a:ext cx="1022034" cy="4583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r>
                  <a:rPr lang="en-US" altLang="en-US" sz="1800" b="1" dirty="0" smtClean="0">
                    <a:latin typeface="Arial Black" panose="020B0A04020102020204" pitchFamily="34" charset="0"/>
                  </a:rPr>
                  <a:t>Nadine</a:t>
                </a:r>
              </a:p>
              <a:p>
                <a:r>
                  <a:rPr lang="en-US" altLang="en-US" sz="1600" b="1" dirty="0" smtClean="0">
                    <a:latin typeface="Arial Black" panose="020B0A04020102020204" pitchFamily="34" charset="0"/>
                  </a:rPr>
                  <a:t>14-15 Sept</a:t>
                </a:r>
                <a:endParaRPr lang="en-US" altLang="en-US" sz="1600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21" name="Picture 4" descr="C:\Users\black\Documents\Business card\hurr symbol vert red black centerCAZOG7OZ.jpg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4F4F4"/>
                  </a:clrFrom>
                  <a:clrTo>
                    <a:srgbClr val="F4F4F4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3868" y="4556125"/>
                <a:ext cx="276191" cy="2270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Isosceles Triangle 9"/>
              <p:cNvSpPr>
                <a:spLocks noChangeArrowheads="1"/>
              </p:cNvSpPr>
              <p:nvPr/>
            </p:nvSpPr>
            <p:spPr bwMode="auto">
              <a:xfrm flipH="1">
                <a:off x="2025138" y="3725800"/>
                <a:ext cx="153153" cy="167800"/>
              </a:xfrm>
              <a:prstGeom prst="triangle">
                <a:avLst>
                  <a:gd name="adj" fmla="val 50000"/>
                </a:avLst>
              </a:prstGeom>
              <a:noFill/>
              <a:ln w="38100" algn="ctr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3" name="Isosceles Triangle 22"/>
              <p:cNvSpPr>
                <a:spLocks noChangeArrowheads="1"/>
              </p:cNvSpPr>
              <p:nvPr/>
            </p:nvSpPr>
            <p:spPr bwMode="auto">
              <a:xfrm>
                <a:off x="897870" y="4178063"/>
                <a:ext cx="217461" cy="176450"/>
              </a:xfrm>
              <a:prstGeom prst="triangle">
                <a:avLst>
                  <a:gd name="adj" fmla="val 50000"/>
                </a:avLst>
              </a:prstGeom>
              <a:noFill/>
              <a:ln w="38100" algn="ctr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" name="Isosceles Triangle 9"/>
              <p:cNvSpPr>
                <a:spLocks noChangeArrowheads="1"/>
              </p:cNvSpPr>
              <p:nvPr/>
            </p:nvSpPr>
            <p:spPr bwMode="auto">
              <a:xfrm>
                <a:off x="1337302" y="3722340"/>
                <a:ext cx="171664" cy="171259"/>
              </a:xfrm>
              <a:prstGeom prst="triangle">
                <a:avLst>
                  <a:gd name="adj" fmla="val 50000"/>
                </a:avLst>
              </a:prstGeom>
              <a:noFill/>
              <a:ln w="38100" algn="ctr">
                <a:solidFill>
                  <a:schemeClr val="bg1">
                    <a:lumMod val="6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5" name="Isosceles Triangle 10"/>
              <p:cNvSpPr>
                <a:spLocks noChangeArrowheads="1"/>
              </p:cNvSpPr>
              <p:nvPr/>
            </p:nvSpPr>
            <p:spPr bwMode="auto">
              <a:xfrm>
                <a:off x="2312369" y="3782886"/>
                <a:ext cx="114286" cy="114173"/>
              </a:xfrm>
              <a:prstGeom prst="triangle">
                <a:avLst>
                  <a:gd name="adj" fmla="val 50000"/>
                </a:avLst>
              </a:prstGeom>
              <a:noFill/>
              <a:ln w="38100" algn="ctr">
                <a:solidFill>
                  <a:srgbClr val="FFA52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676400" y="5029199"/>
              <a:ext cx="1032339" cy="914401"/>
              <a:chOff x="6101832" y="2275946"/>
              <a:chExt cx="834570" cy="727218"/>
            </a:xfrm>
          </p:grpSpPr>
          <p:pic>
            <p:nvPicPr>
              <p:cNvPr id="12" name="Picture 3" descr="C:\Users\black\Documents\NRL Review 2014\20120914_1708_aqua_x_vishkm_14LNADINE_CROP enhance 60kts-988mb-273N-536W_100pc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01832" y="2275946"/>
                <a:ext cx="834570" cy="727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4" descr="C:\Users\black\Documents\Business card\hurr symbol vert red black centerCAZOG7OZ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4F4F4"/>
                  </a:clrFrom>
                  <a:clrTo>
                    <a:srgbClr val="F4F4F4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09520" y="2603525"/>
                <a:ext cx="288522" cy="3014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Rectangle 10"/>
            <p:cNvSpPr/>
            <p:nvPr/>
          </p:nvSpPr>
          <p:spPr>
            <a:xfrm>
              <a:off x="1689839" y="5008410"/>
              <a:ext cx="1018900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562586" y="0"/>
            <a:ext cx="3376136" cy="6688963"/>
            <a:chOff x="5126680" y="20240"/>
            <a:chExt cx="3376136" cy="6688963"/>
          </a:xfrm>
        </p:grpSpPr>
        <p:grpSp>
          <p:nvGrpSpPr>
            <p:cNvPr id="64" name="Group 63"/>
            <p:cNvGrpSpPr/>
            <p:nvPr/>
          </p:nvGrpSpPr>
          <p:grpSpPr>
            <a:xfrm>
              <a:off x="5126680" y="20240"/>
              <a:ext cx="3376136" cy="2338381"/>
              <a:chOff x="5126680" y="20240"/>
              <a:chExt cx="3376136" cy="2338381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5126680" y="20240"/>
                <a:ext cx="3376136" cy="2338381"/>
                <a:chOff x="5382528" y="985838"/>
                <a:chExt cx="3892013" cy="2960681"/>
              </a:xfrm>
            </p:grpSpPr>
            <p:grpSp>
              <p:nvGrpSpPr>
                <p:cNvPr id="34" name="Group 33"/>
                <p:cNvGrpSpPr/>
                <p:nvPr/>
              </p:nvGrpSpPr>
              <p:grpSpPr>
                <a:xfrm>
                  <a:off x="5382528" y="985838"/>
                  <a:ext cx="3892013" cy="2960681"/>
                  <a:chOff x="5382528" y="985838"/>
                  <a:chExt cx="3892013" cy="2960681"/>
                </a:xfrm>
              </p:grpSpPr>
              <p:grpSp>
                <p:nvGrpSpPr>
                  <p:cNvPr id="35" name="Group 34"/>
                  <p:cNvGrpSpPr/>
                  <p:nvPr/>
                </p:nvGrpSpPr>
                <p:grpSpPr>
                  <a:xfrm>
                    <a:off x="5382528" y="985838"/>
                    <a:ext cx="3892013" cy="2960681"/>
                    <a:chOff x="5382528" y="985838"/>
                    <a:chExt cx="3892013" cy="2960681"/>
                  </a:xfrm>
                </p:grpSpPr>
                <p:pic>
                  <p:nvPicPr>
                    <p:cNvPr id="37" name="Picture 12" descr="C:\Users\black\Documents\ONR 6.2 6.4 Tech Review 2014\HS3 2013\Pre-Gabrielle 4-5Sept\SynMap_20130905_105319_200mb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596" t="1746" r="35847" b="23170"/>
                    <a:stretch>
                      <a:fillRect/>
                    </a:stretch>
                  </p:blipFill>
                  <p:spPr bwMode="auto">
                    <a:xfrm>
                      <a:off x="5382528" y="985838"/>
                      <a:ext cx="3892013" cy="296068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39" name="Oval 38"/>
                    <p:cNvSpPr/>
                    <p:nvPr/>
                  </p:nvSpPr>
                  <p:spPr bwMode="auto">
                    <a:xfrm rot="20594859">
                      <a:off x="6426200" y="1222375"/>
                      <a:ext cx="2665413" cy="750888"/>
                    </a:xfrm>
                    <a:prstGeom prst="ellipse">
                      <a:avLst/>
                    </a:prstGeom>
                    <a:noFill/>
                    <a:ln w="5715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40" name="Freeform 39"/>
                    <p:cNvSpPr/>
                    <p:nvPr/>
                  </p:nvSpPr>
                  <p:spPr bwMode="auto">
                    <a:xfrm>
                      <a:off x="5797550" y="1360488"/>
                      <a:ext cx="3086100" cy="914400"/>
                    </a:xfrm>
                    <a:custGeom>
                      <a:avLst/>
                      <a:gdLst>
                        <a:gd name="connsiteX0" fmla="*/ 0 w 3086100"/>
                        <a:gd name="connsiteY0" fmla="*/ 1114425 h 1114425"/>
                        <a:gd name="connsiteX1" fmla="*/ 428625 w 3086100"/>
                        <a:gd name="connsiteY1" fmla="*/ 895350 h 1114425"/>
                        <a:gd name="connsiteX2" fmla="*/ 914400 w 3086100"/>
                        <a:gd name="connsiteY2" fmla="*/ 695325 h 1114425"/>
                        <a:gd name="connsiteX3" fmla="*/ 1485900 w 3086100"/>
                        <a:gd name="connsiteY3" fmla="*/ 457200 h 1114425"/>
                        <a:gd name="connsiteX4" fmla="*/ 2038350 w 3086100"/>
                        <a:gd name="connsiteY4" fmla="*/ 276225 h 1114425"/>
                        <a:gd name="connsiteX5" fmla="*/ 2647950 w 3086100"/>
                        <a:gd name="connsiteY5" fmla="*/ 104775 h 1114425"/>
                        <a:gd name="connsiteX6" fmla="*/ 3086100 w 3086100"/>
                        <a:gd name="connsiteY6" fmla="*/ 0 h 1114425"/>
                        <a:gd name="connsiteX7" fmla="*/ 3086100 w 3086100"/>
                        <a:gd name="connsiteY7" fmla="*/ 0 h 11144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086100" h="1114425">
                          <a:moveTo>
                            <a:pt x="0" y="1114425"/>
                          </a:moveTo>
                          <a:cubicBezTo>
                            <a:pt x="138112" y="1039812"/>
                            <a:pt x="276225" y="965200"/>
                            <a:pt x="428625" y="895350"/>
                          </a:cubicBezTo>
                          <a:cubicBezTo>
                            <a:pt x="581025" y="825500"/>
                            <a:pt x="914400" y="695325"/>
                            <a:pt x="914400" y="695325"/>
                          </a:cubicBezTo>
                          <a:cubicBezTo>
                            <a:pt x="1090612" y="622300"/>
                            <a:pt x="1298575" y="527050"/>
                            <a:pt x="1485900" y="457200"/>
                          </a:cubicBezTo>
                          <a:cubicBezTo>
                            <a:pt x="1673225" y="387350"/>
                            <a:pt x="1844675" y="334962"/>
                            <a:pt x="2038350" y="276225"/>
                          </a:cubicBezTo>
                          <a:cubicBezTo>
                            <a:pt x="2232025" y="217487"/>
                            <a:pt x="2473325" y="150812"/>
                            <a:pt x="2647950" y="104775"/>
                          </a:cubicBezTo>
                          <a:cubicBezTo>
                            <a:pt x="2822575" y="58738"/>
                            <a:pt x="3086100" y="0"/>
                            <a:pt x="3086100" y="0"/>
                          </a:cubicBezTo>
                          <a:lnTo>
                            <a:pt x="3086100" y="0"/>
                          </a:lnTo>
                        </a:path>
                      </a:pathLst>
                    </a:custGeom>
                    <a:noFill/>
                    <a:ln w="38100">
                      <a:solidFill>
                        <a:srgbClr val="FF0000"/>
                      </a:solidFill>
                      <a:prstDash val="sysDash"/>
                      <a:headEnd type="none" w="med" len="med"/>
                      <a:tailEnd type="triangle" w="med" len="med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41" name="Oval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583488" y="1531938"/>
                      <a:ext cx="176212" cy="152400"/>
                    </a:xfrm>
                    <a:prstGeom prst="ellipse">
                      <a:avLst/>
                    </a:prstGeom>
                    <a:noFill/>
                    <a:ln w="2857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>
                        <a:defRPr/>
                      </a:pPr>
                      <a:endParaRPr lang="en-US" altLang="en-US" smtClean="0">
                        <a:latin typeface="+mn-lt"/>
                      </a:endParaRPr>
                    </a:p>
                  </p:txBody>
                </p:sp>
                <p:sp>
                  <p:nvSpPr>
                    <p:cNvPr id="38" name="TextBox 2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417441" y="3283603"/>
                      <a:ext cx="1687542" cy="428651"/>
                    </a:xfrm>
                    <a:prstGeom prst="rect">
                      <a:avLst/>
                    </a:prstGeom>
                    <a:solidFill>
                      <a:srgbClr val="99CC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en-US" alt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Pre-Gabrielle</a:t>
                      </a:r>
                    </a:p>
                  </p:txBody>
                </p:sp>
              </p:grpSp>
              <p:pic>
                <p:nvPicPr>
                  <p:cNvPr id="36" name="Picture 4" descr="C:\Users\black\Documents\Business card\hurr symbol vert red black centerCAZOG7OZ.jpg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4F4F4"/>
                      </a:clrFrom>
                      <a:clrTo>
                        <a:srgbClr val="F4F4F4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287819" y="3315117"/>
                    <a:ext cx="387350" cy="3175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42" name="TextBox 41"/>
                <p:cNvSpPr txBox="1"/>
                <p:nvPr/>
              </p:nvSpPr>
              <p:spPr>
                <a:xfrm>
                  <a:off x="6172200" y="1004472"/>
                  <a:ext cx="1346844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0240-0435Z,</a:t>
                  </a:r>
                </a:p>
                <a:p>
                  <a:r>
                    <a:rPr lang="en-US" sz="16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2240-0035L</a:t>
                  </a:r>
                  <a:endParaRPr lang="en-US" sz="16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3" name="Rectangle 62"/>
              <p:cNvSpPr/>
              <p:nvPr/>
            </p:nvSpPr>
            <p:spPr>
              <a:xfrm>
                <a:off x="5126681" y="509972"/>
                <a:ext cx="90762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200 </a:t>
                </a:r>
                <a:r>
                  <a:rPr lang="en-US" altLang="en-US" sz="1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altLang="en-US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endParaRPr lang="en-US" alt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5192391" y="2129263"/>
              <a:ext cx="3178623" cy="4579940"/>
              <a:chOff x="2727" y="1135063"/>
              <a:chExt cx="3178623" cy="4738687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19050" y="1135063"/>
                <a:ext cx="3162300" cy="1599397"/>
                <a:chOff x="19050" y="1135063"/>
                <a:chExt cx="3162300" cy="1599397"/>
              </a:xfrm>
            </p:grpSpPr>
            <p:grpSp>
              <p:nvGrpSpPr>
                <p:cNvPr id="59" name="Group 58"/>
                <p:cNvGrpSpPr/>
                <p:nvPr/>
              </p:nvGrpSpPr>
              <p:grpSpPr>
                <a:xfrm>
                  <a:off x="19050" y="1135063"/>
                  <a:ext cx="3162300" cy="1599397"/>
                  <a:chOff x="19050" y="1135063"/>
                  <a:chExt cx="3162300" cy="1599397"/>
                </a:xfrm>
              </p:grpSpPr>
              <p:pic>
                <p:nvPicPr>
                  <p:cNvPr id="61" name="Picture 7" descr="C:\Users\black\Documents\ONR 6.2 6.4 Tech Review 2014\HS3 2013\Pre-Gabrielle 4-5Sept\20130904_18_NWAtlantic_MidUpperWindsStorm.png"/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3853" t="43085" r="5692" b="22517"/>
                  <a:stretch>
                    <a:fillRect/>
                  </a:stretch>
                </p:blipFill>
                <p:spPr bwMode="auto">
                  <a:xfrm>
                    <a:off x="19050" y="1135063"/>
                    <a:ext cx="3162300" cy="159939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62" name="TextBox 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050" y="1135063"/>
                    <a:ext cx="1678665" cy="33855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>
                      <a:defRPr/>
                    </a:pPr>
                    <a:r>
                      <a:rPr lang="en-US" alt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4 Sept 18Z, 14L</a:t>
                    </a:r>
                  </a:p>
                </p:txBody>
              </p:sp>
            </p:grpSp>
            <p:pic>
              <p:nvPicPr>
                <p:cNvPr id="60" name="Picture 4" descr="C:\Users\black\Documents\Business card\hurr symbol vert red black centerCAZOG7OZ.jp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clrChange>
                    <a:clrFrom>
                      <a:srgbClr val="F4F4F4"/>
                    </a:clrFrom>
                    <a:clrTo>
                      <a:srgbClr val="F4F4F4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36674" y="2569012"/>
                  <a:ext cx="193675" cy="1587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46" name="Group 45"/>
              <p:cNvGrpSpPr/>
              <p:nvPr/>
            </p:nvGrpSpPr>
            <p:grpSpPr>
              <a:xfrm>
                <a:off x="2727" y="2734460"/>
                <a:ext cx="3162300" cy="1627535"/>
                <a:chOff x="2727" y="2734460"/>
                <a:chExt cx="3162300" cy="1627535"/>
              </a:xfrm>
            </p:grpSpPr>
            <p:grpSp>
              <p:nvGrpSpPr>
                <p:cNvPr id="53" name="Group 52"/>
                <p:cNvGrpSpPr/>
                <p:nvPr/>
              </p:nvGrpSpPr>
              <p:grpSpPr>
                <a:xfrm>
                  <a:off x="2727" y="2734460"/>
                  <a:ext cx="3162300" cy="1627535"/>
                  <a:chOff x="2727" y="2734460"/>
                  <a:chExt cx="3162300" cy="1627535"/>
                </a:xfrm>
              </p:grpSpPr>
              <p:pic>
                <p:nvPicPr>
                  <p:cNvPr id="55" name="Picture 8" descr="C:\Users\black\Documents\ONR 6.2 6.4 Tech Review 2014\HS3 2013\Pre-Gabrielle 4-5Sept\20130905_00_NWAtlantic_MidUpperWindsStorm.png"/>
                  <p:cNvPicPr>
                    <a:picLocks noChangeAspect="1" noChangeArrowheads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266" t="22079" r="23599" b="43201"/>
                  <a:stretch>
                    <a:fillRect/>
                  </a:stretch>
                </p:blipFill>
                <p:spPr bwMode="auto">
                  <a:xfrm>
                    <a:off x="2727" y="2734460"/>
                    <a:ext cx="3162300" cy="162753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6" name="Oval 55"/>
                  <p:cNvSpPr/>
                  <p:nvPr/>
                </p:nvSpPr>
                <p:spPr bwMode="auto">
                  <a:xfrm rot="20393583">
                    <a:off x="752475" y="3221038"/>
                    <a:ext cx="1670050" cy="376237"/>
                  </a:xfrm>
                  <a:prstGeom prst="ellipse">
                    <a:avLst/>
                  </a:prstGeom>
                  <a:noFill/>
                  <a:ln w="2857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57" name="Freeform 56"/>
                  <p:cNvSpPr/>
                  <p:nvPr/>
                </p:nvSpPr>
                <p:spPr bwMode="auto">
                  <a:xfrm rot="21233488">
                    <a:off x="561975" y="3222625"/>
                    <a:ext cx="1893888" cy="528638"/>
                  </a:xfrm>
                  <a:custGeom>
                    <a:avLst/>
                    <a:gdLst>
                      <a:gd name="connsiteX0" fmla="*/ 0 w 3086100"/>
                      <a:gd name="connsiteY0" fmla="*/ 1114425 h 1114425"/>
                      <a:gd name="connsiteX1" fmla="*/ 428625 w 3086100"/>
                      <a:gd name="connsiteY1" fmla="*/ 895350 h 1114425"/>
                      <a:gd name="connsiteX2" fmla="*/ 914400 w 3086100"/>
                      <a:gd name="connsiteY2" fmla="*/ 695325 h 1114425"/>
                      <a:gd name="connsiteX3" fmla="*/ 1485900 w 3086100"/>
                      <a:gd name="connsiteY3" fmla="*/ 457200 h 1114425"/>
                      <a:gd name="connsiteX4" fmla="*/ 2038350 w 3086100"/>
                      <a:gd name="connsiteY4" fmla="*/ 276225 h 1114425"/>
                      <a:gd name="connsiteX5" fmla="*/ 2647950 w 3086100"/>
                      <a:gd name="connsiteY5" fmla="*/ 104775 h 1114425"/>
                      <a:gd name="connsiteX6" fmla="*/ 3086100 w 3086100"/>
                      <a:gd name="connsiteY6" fmla="*/ 0 h 1114425"/>
                      <a:gd name="connsiteX7" fmla="*/ 3086100 w 3086100"/>
                      <a:gd name="connsiteY7" fmla="*/ 0 h 1114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86100" h="1114425">
                        <a:moveTo>
                          <a:pt x="0" y="1114425"/>
                        </a:moveTo>
                        <a:cubicBezTo>
                          <a:pt x="138112" y="1039812"/>
                          <a:pt x="276225" y="965200"/>
                          <a:pt x="428625" y="895350"/>
                        </a:cubicBezTo>
                        <a:cubicBezTo>
                          <a:pt x="581025" y="825500"/>
                          <a:pt x="914400" y="695325"/>
                          <a:pt x="914400" y="695325"/>
                        </a:cubicBezTo>
                        <a:cubicBezTo>
                          <a:pt x="1090612" y="622300"/>
                          <a:pt x="1298575" y="527050"/>
                          <a:pt x="1485900" y="457200"/>
                        </a:cubicBezTo>
                        <a:cubicBezTo>
                          <a:pt x="1673225" y="387350"/>
                          <a:pt x="1844675" y="334962"/>
                          <a:pt x="2038350" y="276225"/>
                        </a:cubicBezTo>
                        <a:cubicBezTo>
                          <a:pt x="2232025" y="217487"/>
                          <a:pt x="2473325" y="150812"/>
                          <a:pt x="2647950" y="104775"/>
                        </a:cubicBezTo>
                        <a:cubicBezTo>
                          <a:pt x="2822575" y="58738"/>
                          <a:pt x="3086100" y="0"/>
                          <a:pt x="3086100" y="0"/>
                        </a:cubicBezTo>
                        <a:lnTo>
                          <a:pt x="3086100" y="0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prstDash val="sysDash"/>
                    <a:headEnd type="none" w="med" len="med"/>
                    <a:tailEnd type="triangle" w="med" len="me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58" name="TextBox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8575" y="2801938"/>
                    <a:ext cx="1678665" cy="33855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>
                      <a:defRPr/>
                    </a:pPr>
                    <a:r>
                      <a:rPr lang="en-US" alt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 Sept 00Z, 20L</a:t>
                    </a:r>
                  </a:p>
                </p:txBody>
              </p:sp>
            </p:grpSp>
            <p:pic>
              <p:nvPicPr>
                <p:cNvPr id="54" name="Picture 4" descr="C:\Users\black\Documents\Business card\hurr symbol vert red black centerCAZOG7OZ.jp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clrChange>
                    <a:clrFrom>
                      <a:srgbClr val="F4F4F4"/>
                    </a:clrFrom>
                    <a:clrTo>
                      <a:srgbClr val="F4F4F4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63971" y="4089821"/>
                  <a:ext cx="193675" cy="1587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47" name="Group 46"/>
              <p:cNvGrpSpPr/>
              <p:nvPr/>
            </p:nvGrpSpPr>
            <p:grpSpPr>
              <a:xfrm>
                <a:off x="12690" y="4375439"/>
                <a:ext cx="3152776" cy="1498311"/>
                <a:chOff x="12690" y="4375439"/>
                <a:chExt cx="3152776" cy="1498311"/>
              </a:xfrm>
            </p:grpSpPr>
            <p:pic>
              <p:nvPicPr>
                <p:cNvPr id="48" name="Picture 9" descr="C:\Users\black\Documents\ONR 6.2 6.4 Tech Review 2014\HS3 2013\Pre-Gabrielle 4-5Sept\20130905_06_NWAtlantic_MidUpperWindsStorm.png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407" t="23366" r="22581" b="41667"/>
                <a:stretch>
                  <a:fillRect/>
                </a:stretch>
              </p:blipFill>
              <p:spPr bwMode="auto">
                <a:xfrm>
                  <a:off x="12690" y="4375439"/>
                  <a:ext cx="3152776" cy="14983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9" name="Freeform 48"/>
                <p:cNvSpPr/>
                <p:nvPr/>
              </p:nvSpPr>
              <p:spPr bwMode="auto">
                <a:xfrm rot="454120">
                  <a:off x="828675" y="4389436"/>
                  <a:ext cx="2185988" cy="711200"/>
                </a:xfrm>
                <a:custGeom>
                  <a:avLst/>
                  <a:gdLst>
                    <a:gd name="connsiteX0" fmla="*/ 0 w 3086100"/>
                    <a:gd name="connsiteY0" fmla="*/ 1114425 h 1114425"/>
                    <a:gd name="connsiteX1" fmla="*/ 428625 w 3086100"/>
                    <a:gd name="connsiteY1" fmla="*/ 895350 h 1114425"/>
                    <a:gd name="connsiteX2" fmla="*/ 914400 w 3086100"/>
                    <a:gd name="connsiteY2" fmla="*/ 695325 h 1114425"/>
                    <a:gd name="connsiteX3" fmla="*/ 1485900 w 3086100"/>
                    <a:gd name="connsiteY3" fmla="*/ 457200 h 1114425"/>
                    <a:gd name="connsiteX4" fmla="*/ 2038350 w 3086100"/>
                    <a:gd name="connsiteY4" fmla="*/ 276225 h 1114425"/>
                    <a:gd name="connsiteX5" fmla="*/ 2647950 w 3086100"/>
                    <a:gd name="connsiteY5" fmla="*/ 104775 h 1114425"/>
                    <a:gd name="connsiteX6" fmla="*/ 3086100 w 3086100"/>
                    <a:gd name="connsiteY6" fmla="*/ 0 h 1114425"/>
                    <a:gd name="connsiteX7" fmla="*/ 3086100 w 3086100"/>
                    <a:gd name="connsiteY7" fmla="*/ 0 h 1114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86100" h="1114425">
                      <a:moveTo>
                        <a:pt x="0" y="1114425"/>
                      </a:moveTo>
                      <a:cubicBezTo>
                        <a:pt x="138112" y="1039812"/>
                        <a:pt x="276225" y="965200"/>
                        <a:pt x="428625" y="895350"/>
                      </a:cubicBezTo>
                      <a:cubicBezTo>
                        <a:pt x="581025" y="825500"/>
                        <a:pt x="914400" y="695325"/>
                        <a:pt x="914400" y="695325"/>
                      </a:cubicBezTo>
                      <a:cubicBezTo>
                        <a:pt x="1090612" y="622300"/>
                        <a:pt x="1298575" y="527050"/>
                        <a:pt x="1485900" y="457200"/>
                      </a:cubicBezTo>
                      <a:cubicBezTo>
                        <a:pt x="1673225" y="387350"/>
                        <a:pt x="1844675" y="334962"/>
                        <a:pt x="2038350" y="276225"/>
                      </a:cubicBezTo>
                      <a:cubicBezTo>
                        <a:pt x="2232025" y="217487"/>
                        <a:pt x="2473325" y="150812"/>
                        <a:pt x="2647950" y="104775"/>
                      </a:cubicBezTo>
                      <a:cubicBezTo>
                        <a:pt x="2822575" y="58738"/>
                        <a:pt x="3086100" y="0"/>
                        <a:pt x="3086100" y="0"/>
                      </a:cubicBezTo>
                      <a:lnTo>
                        <a:pt x="3086100" y="0"/>
                      </a:ln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sysDash"/>
                  <a:headEnd type="none" w="med" len="med"/>
                  <a:tailEnd type="triangl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50" name="Oval 49"/>
                <p:cNvSpPr/>
                <p:nvPr/>
              </p:nvSpPr>
              <p:spPr bwMode="auto">
                <a:xfrm rot="20997065">
                  <a:off x="987425" y="4513263"/>
                  <a:ext cx="2046288" cy="376237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pic>
              <p:nvPicPr>
                <p:cNvPr id="51" name="Picture 4" descr="C:\Users\black\Documents\Business card\hurr symbol vert red black centerCAZOG7OZ.jp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clrChange>
                    <a:clrFrom>
                      <a:srgbClr val="F4F4F4"/>
                    </a:clrFrom>
                    <a:clrTo>
                      <a:srgbClr val="F4F4F4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0296" y="5715000"/>
                  <a:ext cx="193675" cy="1587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2" name="TextBox 17"/>
                <p:cNvSpPr txBox="1">
                  <a:spLocks noChangeArrowheads="1"/>
                </p:cNvSpPr>
                <p:nvPr/>
              </p:nvSpPr>
              <p:spPr bwMode="auto">
                <a:xfrm>
                  <a:off x="19050" y="4478338"/>
                  <a:ext cx="1678665" cy="33855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altLang="en-US" sz="16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5 Sept 06Z, 02L</a:t>
                  </a:r>
                </a:p>
              </p:txBody>
            </p:sp>
          </p:grpSp>
        </p:grpSp>
      </p:grpSp>
      <p:sp>
        <p:nvSpPr>
          <p:cNvPr id="2" name="TextBox 1"/>
          <p:cNvSpPr txBox="1"/>
          <p:nvPr/>
        </p:nvSpPr>
        <p:spPr>
          <a:xfrm>
            <a:off x="7936410" y="6344064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39383" y="6345493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5715000"/>
            <a:ext cx="2455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Outflow Boundary box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95400" y="2819400"/>
            <a:ext cx="1610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Convective 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25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77357" y="689648"/>
            <a:ext cx="5561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 Black" panose="020B0A04020102020204" pitchFamily="34" charset="0"/>
              </a:rPr>
              <a:t>Pre-Gabrielle Convective Development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00512" y="6172200"/>
            <a:ext cx="330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Pre-Gabrielle 2013</a:t>
            </a:r>
            <a:endParaRPr lang="en-US" dirty="0">
              <a:latin typeface="Arial Black" panose="020B0A04020102020204" pitchFamily="34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2407707" y="1020933"/>
            <a:ext cx="2252183" cy="3300434"/>
            <a:chOff x="2407707" y="1020933"/>
            <a:chExt cx="2252183" cy="3300434"/>
          </a:xfrm>
        </p:grpSpPr>
        <p:grpSp>
          <p:nvGrpSpPr>
            <p:cNvPr id="34" name="Group 33"/>
            <p:cNvGrpSpPr/>
            <p:nvPr/>
          </p:nvGrpSpPr>
          <p:grpSpPr>
            <a:xfrm>
              <a:off x="2407707" y="1020933"/>
              <a:ext cx="2137093" cy="1670178"/>
              <a:chOff x="2407707" y="1020933"/>
              <a:chExt cx="2137093" cy="1670178"/>
            </a:xfrm>
          </p:grpSpPr>
          <p:pic>
            <p:nvPicPr>
              <p:cNvPr id="1028" name="Picture 4" descr="C:\Users\black\Documents\HS3 CIMSS Cloud Tops pre-Gabrielle 2013\al072013_20130904_2358_ACHA_FL_GH_height_lightning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622" t="8109" r="3049" b="50529"/>
              <a:stretch/>
            </p:blipFill>
            <p:spPr bwMode="auto">
              <a:xfrm>
                <a:off x="2407707" y="1020933"/>
                <a:ext cx="2137093" cy="16701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4" descr="C:\Users\black\Documents\Business card\hurr symbol vert red black centerCAZOG7OZ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4F4F4"/>
                  </a:clrFrom>
                  <a:clrTo>
                    <a:srgbClr val="F4F4F4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7339" y="2054225"/>
                <a:ext cx="193675" cy="158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2432715" y="2370188"/>
                <a:ext cx="939681" cy="30777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05/0000Z</a:t>
                </a:r>
                <a:endParaRPr 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2407707" y="2711919"/>
              <a:ext cx="2252183" cy="1609448"/>
              <a:chOff x="2407707" y="2711919"/>
              <a:chExt cx="2252183" cy="1609448"/>
            </a:xfrm>
          </p:grpSpPr>
          <p:pic>
            <p:nvPicPr>
              <p:cNvPr id="1033" name="Picture 9" descr="C:\Users\black\Documents\HS3 MTS San Juan radar\20130904_235900_black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539"/>
              <a:stretch/>
            </p:blipFill>
            <p:spPr bwMode="auto">
              <a:xfrm>
                <a:off x="2407707" y="2711919"/>
                <a:ext cx="2252183" cy="16094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4" descr="C:\Users\black\Documents\Business card\hurr symbol vert red black centerCAZOG7OZ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4F4F4"/>
                  </a:clrFrom>
                  <a:clrTo>
                    <a:srgbClr val="F4F4F4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2578" y="3616325"/>
                <a:ext cx="193675" cy="158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2407707" y="4002899"/>
                <a:ext cx="939681" cy="307777"/>
              </a:xfrm>
              <a:prstGeom prst="rect">
                <a:avLst/>
              </a:prstGeom>
              <a:solidFill>
                <a:srgbClr val="0F019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05/0000Z</a:t>
                </a:r>
                <a:endPara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6" name="Group 55"/>
          <p:cNvGrpSpPr/>
          <p:nvPr/>
        </p:nvGrpSpPr>
        <p:grpSpPr>
          <a:xfrm>
            <a:off x="6675673" y="1000125"/>
            <a:ext cx="2390450" cy="3284366"/>
            <a:chOff x="6675673" y="1000125"/>
            <a:chExt cx="2390450" cy="3284366"/>
          </a:xfrm>
        </p:grpSpPr>
        <p:grpSp>
          <p:nvGrpSpPr>
            <p:cNvPr id="48" name="Group 47"/>
            <p:cNvGrpSpPr/>
            <p:nvPr/>
          </p:nvGrpSpPr>
          <p:grpSpPr>
            <a:xfrm>
              <a:off x="6804792" y="2706737"/>
              <a:ext cx="2261331" cy="1577754"/>
              <a:chOff x="6804792" y="2706737"/>
              <a:chExt cx="2261331" cy="1577754"/>
            </a:xfrm>
          </p:grpSpPr>
          <p:pic>
            <p:nvPicPr>
              <p:cNvPr id="1035" name="Picture 11" descr="C:\Users\black\Documents\HS3 MTS San Juan radar\20130905_055901_black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945"/>
              <a:stretch/>
            </p:blipFill>
            <p:spPr bwMode="auto">
              <a:xfrm>
                <a:off x="6813940" y="2706737"/>
                <a:ext cx="2252183" cy="15777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4" descr="C:\Users\black\Documents\Business card\hurr symbol vert red black centerCAZOG7OZ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4F4F4"/>
                  </a:clrFrom>
                  <a:clrTo>
                    <a:srgbClr val="F4F4F4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15199" y="3536950"/>
                <a:ext cx="193675" cy="158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" name="Oval 37"/>
              <p:cNvSpPr/>
              <p:nvPr/>
            </p:nvSpPr>
            <p:spPr bwMode="auto">
              <a:xfrm>
                <a:off x="7904634" y="3307231"/>
                <a:ext cx="375591" cy="376766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6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804792" y="3976714"/>
                <a:ext cx="939681" cy="307777"/>
              </a:xfrm>
              <a:prstGeom prst="rect">
                <a:avLst/>
              </a:prstGeom>
              <a:solidFill>
                <a:srgbClr val="0F019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05/0600Z</a:t>
                </a:r>
                <a:endPara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6675673" y="1000125"/>
              <a:ext cx="2051872" cy="1706612"/>
              <a:chOff x="6675673" y="1000125"/>
              <a:chExt cx="2051872" cy="1706612"/>
            </a:xfrm>
          </p:grpSpPr>
          <p:pic>
            <p:nvPicPr>
              <p:cNvPr id="1030" name="Picture 6" descr="C:\Users\black\Documents\HS3 CIMSS Cloud Tops pre-Gabrielle 2013\al072013_20130905_0558_ACHA_FL_GH_height_lightning.png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55" t="12631" r="2530" b="45099"/>
              <a:stretch/>
            </p:blipFill>
            <p:spPr bwMode="auto">
              <a:xfrm>
                <a:off x="6675673" y="1000125"/>
                <a:ext cx="2051872" cy="17066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4" descr="C:\Users\black\Documents\Business card\hurr symbol vert red black centerCAZOG7OZ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4F4F4"/>
                  </a:clrFrom>
                  <a:clrTo>
                    <a:srgbClr val="F4F4F4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15200" y="1975287"/>
                <a:ext cx="193675" cy="158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6675673" y="2398959"/>
                <a:ext cx="939681" cy="30777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05/0600Z</a:t>
                </a:r>
                <a:endParaRPr 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Oval 44"/>
              <p:cNvSpPr/>
              <p:nvPr/>
            </p:nvSpPr>
            <p:spPr bwMode="auto">
              <a:xfrm>
                <a:off x="7869238" y="1598521"/>
                <a:ext cx="375591" cy="376766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6" charset="0"/>
                </a:endParaRPr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4544800" y="1000125"/>
            <a:ext cx="2261707" cy="3310551"/>
            <a:chOff x="4544800" y="1000125"/>
            <a:chExt cx="2261707" cy="3310551"/>
          </a:xfrm>
        </p:grpSpPr>
        <p:grpSp>
          <p:nvGrpSpPr>
            <p:cNvPr id="47" name="Group 46"/>
            <p:cNvGrpSpPr/>
            <p:nvPr/>
          </p:nvGrpSpPr>
          <p:grpSpPr>
            <a:xfrm>
              <a:off x="4554325" y="2722609"/>
              <a:ext cx="2252182" cy="1588067"/>
              <a:chOff x="4554325" y="2722609"/>
              <a:chExt cx="2252182" cy="1588067"/>
            </a:xfrm>
          </p:grpSpPr>
          <p:pic>
            <p:nvPicPr>
              <p:cNvPr id="1034" name="Picture 10" descr="C:\Users\black\Documents\HS3 MTS San Juan radar\20130905_033014_black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488"/>
              <a:stretch/>
            </p:blipFill>
            <p:spPr bwMode="auto">
              <a:xfrm>
                <a:off x="4554325" y="2722609"/>
                <a:ext cx="2252182" cy="15880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4" descr="C:\Users\black\Documents\Business card\hurr symbol vert red black centerCAZOG7OZ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4F4F4"/>
                  </a:clrFrom>
                  <a:clrTo>
                    <a:srgbClr val="F4F4F4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45094" y="3606800"/>
                <a:ext cx="193675" cy="158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" name="Oval 41"/>
              <p:cNvSpPr/>
              <p:nvPr/>
            </p:nvSpPr>
            <p:spPr bwMode="auto">
              <a:xfrm>
                <a:off x="5621643" y="3561821"/>
                <a:ext cx="271887" cy="267757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6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554325" y="4002898"/>
                <a:ext cx="939681" cy="307777"/>
              </a:xfrm>
              <a:prstGeom prst="rect">
                <a:avLst/>
              </a:prstGeom>
              <a:solidFill>
                <a:srgbClr val="0F019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05/0330Z</a:t>
                </a:r>
                <a:endPara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4544800" y="1000125"/>
              <a:ext cx="2130873" cy="1711794"/>
              <a:chOff x="4544800" y="1000125"/>
              <a:chExt cx="2130873" cy="1711794"/>
            </a:xfrm>
          </p:grpSpPr>
          <p:pic>
            <p:nvPicPr>
              <p:cNvPr id="1029" name="Picture 5" descr="C:\Users\black\Documents\HS3 CIMSS Cloud Tops pre-Gabrielle 2013\al072013_20130905_0300_ACHA_FL_GH_height_lightning.png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51" t="10149" r="2816" b="47332"/>
              <a:stretch/>
            </p:blipFill>
            <p:spPr bwMode="auto">
              <a:xfrm>
                <a:off x="4544800" y="1000125"/>
                <a:ext cx="2130873" cy="17117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4" descr="C:\Users\black\Documents\Business card\hurr symbol vert red black centerCAZOG7OZ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4F4F4"/>
                  </a:clrFrom>
                  <a:clrTo>
                    <a:srgbClr val="F4F4F4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1461" y="1974850"/>
                <a:ext cx="193675" cy="158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4564174" y="2398960"/>
                <a:ext cx="939681" cy="30777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05/0330Z</a:t>
                </a:r>
                <a:endParaRPr 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Oval 45"/>
              <p:cNvSpPr/>
              <p:nvPr/>
            </p:nvSpPr>
            <p:spPr bwMode="auto">
              <a:xfrm>
                <a:off x="5736090" y="1900835"/>
                <a:ext cx="271887" cy="267757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6" charset="0"/>
                </a:endParaRPr>
              </a:p>
            </p:txBody>
          </p:sp>
        </p:grpSp>
      </p:grpSp>
      <p:grpSp>
        <p:nvGrpSpPr>
          <p:cNvPr id="57" name="Group 56"/>
          <p:cNvGrpSpPr/>
          <p:nvPr/>
        </p:nvGrpSpPr>
        <p:grpSpPr>
          <a:xfrm>
            <a:off x="261049" y="4428366"/>
            <a:ext cx="8466496" cy="1616307"/>
            <a:chOff x="261049" y="4428366"/>
            <a:chExt cx="8466496" cy="1616307"/>
          </a:xfrm>
        </p:grpSpPr>
        <p:grpSp>
          <p:nvGrpSpPr>
            <p:cNvPr id="49" name="Group 48"/>
            <p:cNvGrpSpPr/>
            <p:nvPr/>
          </p:nvGrpSpPr>
          <p:grpSpPr>
            <a:xfrm>
              <a:off x="261049" y="4458353"/>
              <a:ext cx="2146657" cy="1547040"/>
              <a:chOff x="261049" y="4458353"/>
              <a:chExt cx="2146657" cy="1547040"/>
            </a:xfrm>
          </p:grpSpPr>
          <p:pic>
            <p:nvPicPr>
              <p:cNvPr id="18" name="Picture 11" descr="C:\Users\black\Documents\HS3 MTS San Juan radar\20130905_055901_black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89" t="34842"/>
              <a:stretch/>
            </p:blipFill>
            <p:spPr bwMode="auto">
              <a:xfrm>
                <a:off x="261049" y="4458353"/>
                <a:ext cx="2146657" cy="15470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4" descr="C:\Users\black\Documents\Business card\hurr symbol vert red black centerCAZOG7OZ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4F4F4"/>
                  </a:clrFrom>
                  <a:clrTo>
                    <a:srgbClr val="F4F4F4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7576" y="5231873"/>
                <a:ext cx="193675" cy="158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Oval 36"/>
              <p:cNvSpPr/>
              <p:nvPr/>
            </p:nvSpPr>
            <p:spPr bwMode="auto">
              <a:xfrm>
                <a:off x="1214420" y="5009285"/>
                <a:ext cx="375591" cy="376766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6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02796" y="5697615"/>
                <a:ext cx="939681" cy="307777"/>
              </a:xfrm>
              <a:prstGeom prst="rect">
                <a:avLst/>
              </a:prstGeom>
              <a:solidFill>
                <a:srgbClr val="0F019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05/0600Z</a:t>
                </a:r>
                <a:endPara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2521373" y="4428366"/>
              <a:ext cx="2066667" cy="1616307"/>
              <a:chOff x="2521373" y="4428366"/>
              <a:chExt cx="2066667" cy="1616307"/>
            </a:xfrm>
          </p:grpSpPr>
          <p:pic>
            <p:nvPicPr>
              <p:cNvPr id="1036" name="Picture 12" descr="C:\Users\black\Documents\HS3 MTS San Juan radar\20130905_090034_black.pn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38" t="30423"/>
              <a:stretch/>
            </p:blipFill>
            <p:spPr bwMode="auto">
              <a:xfrm>
                <a:off x="2521374" y="4428366"/>
                <a:ext cx="2066666" cy="16163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4" descr="C:\Users\black\Documents\Business card\hurr symbol vert red black centerCAZOG7OZ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4F4F4"/>
                  </a:clrFrom>
                  <a:clrTo>
                    <a:srgbClr val="F4F4F4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7000" y="5150257"/>
                <a:ext cx="193675" cy="158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Oval 34"/>
              <p:cNvSpPr/>
              <p:nvPr/>
            </p:nvSpPr>
            <p:spPr bwMode="auto">
              <a:xfrm>
                <a:off x="3282578" y="4906432"/>
                <a:ext cx="375591" cy="376766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6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521373" y="5717422"/>
                <a:ext cx="939681" cy="307777"/>
              </a:xfrm>
              <a:prstGeom prst="rect">
                <a:avLst/>
              </a:prstGeom>
              <a:solidFill>
                <a:srgbClr val="0F019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05/0900Z</a:t>
                </a:r>
                <a:endPara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4600246" y="4428366"/>
              <a:ext cx="2066664" cy="1605601"/>
              <a:chOff x="4600246" y="4428366"/>
              <a:chExt cx="2066664" cy="1605601"/>
            </a:xfrm>
          </p:grpSpPr>
          <p:pic>
            <p:nvPicPr>
              <p:cNvPr id="1037" name="Picture 13" descr="C:\Users\black\Documents\HS3 MTS San Juan radar\20130905_115937_black.png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46" t="31513"/>
              <a:stretch/>
            </p:blipFill>
            <p:spPr bwMode="auto">
              <a:xfrm>
                <a:off x="4600246" y="4428366"/>
                <a:ext cx="2066664" cy="16056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4" descr="C:\Users\black\Documents\Business card\hurr symbol vert red black centerCAZOG7OZ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4F4F4"/>
                  </a:clrFrom>
                  <a:clrTo>
                    <a:srgbClr val="F4F4F4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83701" y="5122119"/>
                <a:ext cx="193675" cy="158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" name="Oval 35"/>
              <p:cNvSpPr/>
              <p:nvPr/>
            </p:nvSpPr>
            <p:spPr bwMode="auto">
              <a:xfrm>
                <a:off x="5576712" y="4693708"/>
                <a:ext cx="375591" cy="376766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6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600246" y="5717422"/>
                <a:ext cx="939681" cy="307777"/>
              </a:xfrm>
              <a:prstGeom prst="rect">
                <a:avLst/>
              </a:prstGeom>
              <a:solidFill>
                <a:srgbClr val="0F019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05/1200Z</a:t>
                </a:r>
                <a:endPara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6666910" y="4437132"/>
              <a:ext cx="2060635" cy="1607541"/>
              <a:chOff x="6666910" y="4437132"/>
              <a:chExt cx="2060635" cy="1607541"/>
            </a:xfrm>
          </p:grpSpPr>
          <p:pic>
            <p:nvPicPr>
              <p:cNvPr id="1038" name="Picture 14" descr="C:\Users\black\Documents\HS3 MTS San Juan radar\20130905_150055_black.png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382" t="31288"/>
              <a:stretch/>
            </p:blipFill>
            <p:spPr bwMode="auto">
              <a:xfrm>
                <a:off x="6702544" y="4437132"/>
                <a:ext cx="2025001" cy="15880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4" descr="C:\Users\black\Documents\Business card\hurr symbol vert red black centerCAZOG7OZ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4F4F4"/>
                  </a:clrFrom>
                  <a:clrTo>
                    <a:srgbClr val="F4F4F4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66910" y="5150257"/>
                <a:ext cx="193675" cy="158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Oval 9"/>
              <p:cNvSpPr/>
              <p:nvPr/>
            </p:nvSpPr>
            <p:spPr bwMode="auto">
              <a:xfrm>
                <a:off x="7752235" y="4505325"/>
                <a:ext cx="375591" cy="376766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6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702544" y="5736896"/>
                <a:ext cx="939681" cy="307777"/>
              </a:xfrm>
              <a:prstGeom prst="rect">
                <a:avLst/>
              </a:prstGeom>
              <a:solidFill>
                <a:srgbClr val="0F019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05/1500Z</a:t>
                </a:r>
                <a:endPara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174573" y="1104656"/>
            <a:ext cx="2300880" cy="3216712"/>
            <a:chOff x="174573" y="1104656"/>
            <a:chExt cx="2300880" cy="3216712"/>
          </a:xfrm>
        </p:grpSpPr>
        <p:grpSp>
          <p:nvGrpSpPr>
            <p:cNvPr id="53" name="Group 52"/>
            <p:cNvGrpSpPr/>
            <p:nvPr/>
          </p:nvGrpSpPr>
          <p:grpSpPr>
            <a:xfrm>
              <a:off x="174573" y="1104656"/>
              <a:ext cx="2300880" cy="3216712"/>
              <a:chOff x="174573" y="1104656"/>
              <a:chExt cx="2300880" cy="3216712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174574" y="1104656"/>
                <a:ext cx="2300879" cy="1573309"/>
                <a:chOff x="174574" y="1104656"/>
                <a:chExt cx="2300879" cy="1573309"/>
              </a:xfrm>
            </p:grpSpPr>
            <p:pic>
              <p:nvPicPr>
                <p:cNvPr id="1027" name="Picture 3" descr="C:\Users\black\Documents\HS3 CIMSS Cloud Tops pre-Gabrielle 2013\al072013_20130904_2132_ACHA_FL_GH_height_lightning.png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936" t="7629" r="2313" b="53498"/>
                <a:stretch/>
              </p:blipFill>
              <p:spPr bwMode="auto">
                <a:xfrm>
                  <a:off x="185170" y="1104656"/>
                  <a:ext cx="2290283" cy="157330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" name="TextBox 6"/>
                <p:cNvSpPr txBox="1"/>
                <p:nvPr/>
              </p:nvSpPr>
              <p:spPr>
                <a:xfrm>
                  <a:off x="174574" y="2370188"/>
                  <a:ext cx="939681" cy="307777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04/2130Z</a:t>
                  </a:r>
                  <a:endParaRPr lang="en-US" sz="1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1" name="Picture 4" descr="C:\Users\black\Documents\Business card\hurr symbol vert red black centerCAZOG7OZ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4F4F4"/>
                    </a:clrFrom>
                    <a:clrTo>
                      <a:srgbClr val="F4F4F4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44597" y="2133600"/>
                  <a:ext cx="193675" cy="1587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43" name="Group 42"/>
              <p:cNvGrpSpPr/>
              <p:nvPr/>
            </p:nvGrpSpPr>
            <p:grpSpPr>
              <a:xfrm>
                <a:off x="174573" y="2722610"/>
                <a:ext cx="2252184" cy="1598758"/>
                <a:chOff x="174573" y="2722610"/>
                <a:chExt cx="2252184" cy="1598758"/>
              </a:xfrm>
            </p:grpSpPr>
            <p:pic>
              <p:nvPicPr>
                <p:cNvPr id="1032" name="Picture 8" descr="C:\Users\black\Documents\HS3 MTS San Juan radar\20130904_213007_black.png"/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9013" b="1"/>
                <a:stretch/>
              </p:blipFill>
              <p:spPr bwMode="auto">
                <a:xfrm>
                  <a:off x="174574" y="2722610"/>
                  <a:ext cx="2252183" cy="15987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5" name="Picture 4" descr="C:\Users\black\Documents\Business card\hurr symbol vert red black centerCAZOG7OZ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4F4F4"/>
                    </a:clrFrom>
                    <a:clrTo>
                      <a:srgbClr val="F4F4F4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33473" y="3676650"/>
                  <a:ext cx="193675" cy="1587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" name="TextBox 11"/>
                <p:cNvSpPr txBox="1"/>
                <p:nvPr/>
              </p:nvSpPr>
              <p:spPr>
                <a:xfrm>
                  <a:off x="174573" y="4013591"/>
                  <a:ext cx="939681" cy="307777"/>
                </a:xfrm>
                <a:prstGeom prst="rect">
                  <a:avLst/>
                </a:prstGeom>
                <a:solidFill>
                  <a:srgbClr val="0F019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04/2130Z</a:t>
                  </a:r>
                  <a:endParaRPr lang="en-U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1438272" y="2398960"/>
              <a:ext cx="9396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04/1730L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90033" y="3307231"/>
            <a:ext cx="567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SJU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radar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33840" y="1660477"/>
            <a:ext cx="827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Cloud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Ht</a:t>
            </a:r>
            <a:endParaRPr lang="en-US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htng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02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3" descr="C:\Users\black\Documents\Nadine sonde files\Nadine sonde outflow14-15 Sept E-NW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" t="8124" r="10780" b="2988"/>
          <a:stretch/>
        </p:blipFill>
        <p:spPr bwMode="auto">
          <a:xfrm>
            <a:off x="4388254" y="964751"/>
            <a:ext cx="4724764" cy="507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64123" y="1093673"/>
            <a:ext cx="4114800" cy="4732051"/>
            <a:chOff x="0" y="970613"/>
            <a:chExt cx="3352800" cy="4345520"/>
          </a:xfrm>
        </p:grpSpPr>
        <p:pic>
          <p:nvPicPr>
            <p:cNvPr id="7" name="Picture 2" descr="C:\Users\black\Documents\HS3 AV-6 Leslie 070912 ASPEN Sonde P-files\D20120907_104121-1111_Z_frd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0" r="11221"/>
            <a:stretch/>
          </p:blipFill>
          <p:spPr bwMode="auto">
            <a:xfrm>
              <a:off x="0" y="970613"/>
              <a:ext cx="3352800" cy="4345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81781" y="2421807"/>
              <a:ext cx="2685143" cy="1160955"/>
            </a:xfrm>
            <a:prstGeom prst="rect">
              <a:avLst/>
            </a:prstGeom>
            <a:solidFill>
              <a:srgbClr val="FFFF00">
                <a:alpha val="3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581781" y="3292524"/>
              <a:ext cx="2685143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81781" y="2470180"/>
              <a:ext cx="2685143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862409" y="2118361"/>
              <a:ext cx="0" cy="1626603"/>
            </a:xfrm>
            <a:prstGeom prst="line">
              <a:avLst/>
            </a:prstGeom>
            <a:ln w="76200">
              <a:solidFill>
                <a:srgbClr val="FF33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reeform 11"/>
            <p:cNvSpPr/>
            <p:nvPr/>
          </p:nvSpPr>
          <p:spPr>
            <a:xfrm>
              <a:off x="1236018" y="1873578"/>
              <a:ext cx="1295688" cy="2865532"/>
            </a:xfrm>
            <a:custGeom>
              <a:avLst/>
              <a:gdLst>
                <a:gd name="connsiteX0" fmla="*/ 478971 w 3962400"/>
                <a:gd name="connsiteY0" fmla="*/ 4513943 h 4513943"/>
                <a:gd name="connsiteX1" fmla="*/ 638628 w 3962400"/>
                <a:gd name="connsiteY1" fmla="*/ 4368800 h 4513943"/>
                <a:gd name="connsiteX2" fmla="*/ 0 w 3962400"/>
                <a:gd name="connsiteY2" fmla="*/ 3715657 h 4513943"/>
                <a:gd name="connsiteX3" fmla="*/ 275771 w 3962400"/>
                <a:gd name="connsiteY3" fmla="*/ 3236686 h 4513943"/>
                <a:gd name="connsiteX4" fmla="*/ 391885 w 3962400"/>
                <a:gd name="connsiteY4" fmla="*/ 2975429 h 4513943"/>
                <a:gd name="connsiteX5" fmla="*/ 508000 w 3962400"/>
                <a:gd name="connsiteY5" fmla="*/ 2844800 h 4513943"/>
                <a:gd name="connsiteX6" fmla="*/ 885371 w 3962400"/>
                <a:gd name="connsiteY6" fmla="*/ 2612571 h 4513943"/>
                <a:gd name="connsiteX7" fmla="*/ 986971 w 3962400"/>
                <a:gd name="connsiteY7" fmla="*/ 2249714 h 4513943"/>
                <a:gd name="connsiteX8" fmla="*/ 2656114 w 3962400"/>
                <a:gd name="connsiteY8" fmla="*/ 1814286 h 4513943"/>
                <a:gd name="connsiteX9" fmla="*/ 3178628 w 3962400"/>
                <a:gd name="connsiteY9" fmla="*/ 1625600 h 4513943"/>
                <a:gd name="connsiteX10" fmla="*/ 3773714 w 3962400"/>
                <a:gd name="connsiteY10" fmla="*/ 1378857 h 4513943"/>
                <a:gd name="connsiteX11" fmla="*/ 3962400 w 3962400"/>
                <a:gd name="connsiteY11" fmla="*/ 1117600 h 4513943"/>
                <a:gd name="connsiteX12" fmla="*/ 3541485 w 3962400"/>
                <a:gd name="connsiteY12" fmla="*/ 827314 h 4513943"/>
                <a:gd name="connsiteX13" fmla="*/ 2017485 w 3962400"/>
                <a:gd name="connsiteY13" fmla="*/ 508000 h 4513943"/>
                <a:gd name="connsiteX14" fmla="*/ 1494971 w 3962400"/>
                <a:gd name="connsiteY14" fmla="*/ 188686 h 4513943"/>
                <a:gd name="connsiteX15" fmla="*/ 1335314 w 3962400"/>
                <a:gd name="connsiteY15" fmla="*/ 0 h 4513943"/>
                <a:gd name="connsiteX0" fmla="*/ 478971 w 3962400"/>
                <a:gd name="connsiteY0" fmla="*/ 4513943 h 4513943"/>
                <a:gd name="connsiteX1" fmla="*/ 638628 w 3962400"/>
                <a:gd name="connsiteY1" fmla="*/ 4368800 h 4513943"/>
                <a:gd name="connsiteX2" fmla="*/ 0 w 3962400"/>
                <a:gd name="connsiteY2" fmla="*/ 3715657 h 4513943"/>
                <a:gd name="connsiteX3" fmla="*/ 275771 w 3962400"/>
                <a:gd name="connsiteY3" fmla="*/ 3236686 h 4513943"/>
                <a:gd name="connsiteX4" fmla="*/ 391885 w 3962400"/>
                <a:gd name="connsiteY4" fmla="*/ 2975429 h 4513943"/>
                <a:gd name="connsiteX5" fmla="*/ 508000 w 3962400"/>
                <a:gd name="connsiteY5" fmla="*/ 2844800 h 4513943"/>
                <a:gd name="connsiteX6" fmla="*/ 885371 w 3962400"/>
                <a:gd name="connsiteY6" fmla="*/ 2612571 h 4513943"/>
                <a:gd name="connsiteX7" fmla="*/ 986971 w 3962400"/>
                <a:gd name="connsiteY7" fmla="*/ 2249714 h 4513943"/>
                <a:gd name="connsiteX8" fmla="*/ 2656114 w 3962400"/>
                <a:gd name="connsiteY8" fmla="*/ 1814286 h 4513943"/>
                <a:gd name="connsiteX9" fmla="*/ 3178628 w 3962400"/>
                <a:gd name="connsiteY9" fmla="*/ 1625600 h 4513943"/>
                <a:gd name="connsiteX10" fmla="*/ 3773714 w 3962400"/>
                <a:gd name="connsiteY10" fmla="*/ 1378857 h 4513943"/>
                <a:gd name="connsiteX11" fmla="*/ 3962400 w 3962400"/>
                <a:gd name="connsiteY11" fmla="*/ 1117600 h 4513943"/>
                <a:gd name="connsiteX12" fmla="*/ 3541485 w 3962400"/>
                <a:gd name="connsiteY12" fmla="*/ 827314 h 4513943"/>
                <a:gd name="connsiteX13" fmla="*/ 1828799 w 3962400"/>
                <a:gd name="connsiteY13" fmla="*/ 740228 h 4513943"/>
                <a:gd name="connsiteX14" fmla="*/ 1494971 w 3962400"/>
                <a:gd name="connsiteY14" fmla="*/ 188686 h 4513943"/>
                <a:gd name="connsiteX15" fmla="*/ 1335314 w 3962400"/>
                <a:gd name="connsiteY15" fmla="*/ 0 h 4513943"/>
                <a:gd name="connsiteX0" fmla="*/ 478971 w 3962400"/>
                <a:gd name="connsiteY0" fmla="*/ 4513943 h 4513943"/>
                <a:gd name="connsiteX1" fmla="*/ 638628 w 3962400"/>
                <a:gd name="connsiteY1" fmla="*/ 4368800 h 4513943"/>
                <a:gd name="connsiteX2" fmla="*/ 0 w 3962400"/>
                <a:gd name="connsiteY2" fmla="*/ 3715657 h 4513943"/>
                <a:gd name="connsiteX3" fmla="*/ 275771 w 3962400"/>
                <a:gd name="connsiteY3" fmla="*/ 3236686 h 4513943"/>
                <a:gd name="connsiteX4" fmla="*/ 391885 w 3962400"/>
                <a:gd name="connsiteY4" fmla="*/ 2975429 h 4513943"/>
                <a:gd name="connsiteX5" fmla="*/ 508000 w 3962400"/>
                <a:gd name="connsiteY5" fmla="*/ 2844800 h 4513943"/>
                <a:gd name="connsiteX6" fmla="*/ 885371 w 3962400"/>
                <a:gd name="connsiteY6" fmla="*/ 2612571 h 4513943"/>
                <a:gd name="connsiteX7" fmla="*/ 986971 w 3962400"/>
                <a:gd name="connsiteY7" fmla="*/ 2249714 h 4513943"/>
                <a:gd name="connsiteX8" fmla="*/ 2656114 w 3962400"/>
                <a:gd name="connsiteY8" fmla="*/ 1814286 h 4513943"/>
                <a:gd name="connsiteX9" fmla="*/ 3178628 w 3962400"/>
                <a:gd name="connsiteY9" fmla="*/ 1625600 h 4513943"/>
                <a:gd name="connsiteX10" fmla="*/ 3773714 w 3962400"/>
                <a:gd name="connsiteY10" fmla="*/ 1378857 h 4513943"/>
                <a:gd name="connsiteX11" fmla="*/ 3962400 w 3962400"/>
                <a:gd name="connsiteY11" fmla="*/ 1117600 h 4513943"/>
                <a:gd name="connsiteX12" fmla="*/ 2902856 w 3962400"/>
                <a:gd name="connsiteY12" fmla="*/ 1233714 h 4513943"/>
                <a:gd name="connsiteX13" fmla="*/ 1828799 w 3962400"/>
                <a:gd name="connsiteY13" fmla="*/ 740228 h 4513943"/>
                <a:gd name="connsiteX14" fmla="*/ 1494971 w 3962400"/>
                <a:gd name="connsiteY14" fmla="*/ 188686 h 4513943"/>
                <a:gd name="connsiteX15" fmla="*/ 1335314 w 3962400"/>
                <a:gd name="connsiteY15" fmla="*/ 0 h 4513943"/>
                <a:gd name="connsiteX0" fmla="*/ 478971 w 3773714"/>
                <a:gd name="connsiteY0" fmla="*/ 4513943 h 4513943"/>
                <a:gd name="connsiteX1" fmla="*/ 638628 w 3773714"/>
                <a:gd name="connsiteY1" fmla="*/ 4368800 h 4513943"/>
                <a:gd name="connsiteX2" fmla="*/ 0 w 3773714"/>
                <a:gd name="connsiteY2" fmla="*/ 3715657 h 4513943"/>
                <a:gd name="connsiteX3" fmla="*/ 275771 w 3773714"/>
                <a:gd name="connsiteY3" fmla="*/ 3236686 h 4513943"/>
                <a:gd name="connsiteX4" fmla="*/ 391885 w 3773714"/>
                <a:gd name="connsiteY4" fmla="*/ 2975429 h 4513943"/>
                <a:gd name="connsiteX5" fmla="*/ 508000 w 3773714"/>
                <a:gd name="connsiteY5" fmla="*/ 2844800 h 4513943"/>
                <a:gd name="connsiteX6" fmla="*/ 885371 w 3773714"/>
                <a:gd name="connsiteY6" fmla="*/ 2612571 h 4513943"/>
                <a:gd name="connsiteX7" fmla="*/ 986971 w 3773714"/>
                <a:gd name="connsiteY7" fmla="*/ 2249714 h 4513943"/>
                <a:gd name="connsiteX8" fmla="*/ 2656114 w 3773714"/>
                <a:gd name="connsiteY8" fmla="*/ 1814286 h 4513943"/>
                <a:gd name="connsiteX9" fmla="*/ 3178628 w 3773714"/>
                <a:gd name="connsiteY9" fmla="*/ 1625600 h 4513943"/>
                <a:gd name="connsiteX10" fmla="*/ 3773714 w 3773714"/>
                <a:gd name="connsiteY10" fmla="*/ 1378857 h 4513943"/>
                <a:gd name="connsiteX11" fmla="*/ 3178628 w 3773714"/>
                <a:gd name="connsiteY11" fmla="*/ 1611085 h 4513943"/>
                <a:gd name="connsiteX12" fmla="*/ 2902856 w 3773714"/>
                <a:gd name="connsiteY12" fmla="*/ 1233714 h 4513943"/>
                <a:gd name="connsiteX13" fmla="*/ 1828799 w 3773714"/>
                <a:gd name="connsiteY13" fmla="*/ 740228 h 4513943"/>
                <a:gd name="connsiteX14" fmla="*/ 1494971 w 3773714"/>
                <a:gd name="connsiteY14" fmla="*/ 188686 h 4513943"/>
                <a:gd name="connsiteX15" fmla="*/ 1335314 w 3773714"/>
                <a:gd name="connsiteY15" fmla="*/ 0 h 4513943"/>
                <a:gd name="connsiteX0" fmla="*/ 478971 w 3222172"/>
                <a:gd name="connsiteY0" fmla="*/ 4513943 h 4513943"/>
                <a:gd name="connsiteX1" fmla="*/ 638628 w 3222172"/>
                <a:gd name="connsiteY1" fmla="*/ 4368800 h 4513943"/>
                <a:gd name="connsiteX2" fmla="*/ 0 w 3222172"/>
                <a:gd name="connsiteY2" fmla="*/ 3715657 h 4513943"/>
                <a:gd name="connsiteX3" fmla="*/ 275771 w 3222172"/>
                <a:gd name="connsiteY3" fmla="*/ 3236686 h 4513943"/>
                <a:gd name="connsiteX4" fmla="*/ 391885 w 3222172"/>
                <a:gd name="connsiteY4" fmla="*/ 2975429 h 4513943"/>
                <a:gd name="connsiteX5" fmla="*/ 508000 w 3222172"/>
                <a:gd name="connsiteY5" fmla="*/ 2844800 h 4513943"/>
                <a:gd name="connsiteX6" fmla="*/ 885371 w 3222172"/>
                <a:gd name="connsiteY6" fmla="*/ 2612571 h 4513943"/>
                <a:gd name="connsiteX7" fmla="*/ 986971 w 3222172"/>
                <a:gd name="connsiteY7" fmla="*/ 2249714 h 4513943"/>
                <a:gd name="connsiteX8" fmla="*/ 2656114 w 3222172"/>
                <a:gd name="connsiteY8" fmla="*/ 1814286 h 4513943"/>
                <a:gd name="connsiteX9" fmla="*/ 3178628 w 3222172"/>
                <a:gd name="connsiteY9" fmla="*/ 1625600 h 4513943"/>
                <a:gd name="connsiteX10" fmla="*/ 3222172 w 3222172"/>
                <a:gd name="connsiteY10" fmla="*/ 1785257 h 4513943"/>
                <a:gd name="connsiteX11" fmla="*/ 3178628 w 3222172"/>
                <a:gd name="connsiteY11" fmla="*/ 1611085 h 4513943"/>
                <a:gd name="connsiteX12" fmla="*/ 2902856 w 3222172"/>
                <a:gd name="connsiteY12" fmla="*/ 1233714 h 4513943"/>
                <a:gd name="connsiteX13" fmla="*/ 1828799 w 3222172"/>
                <a:gd name="connsiteY13" fmla="*/ 740228 h 4513943"/>
                <a:gd name="connsiteX14" fmla="*/ 1494971 w 3222172"/>
                <a:gd name="connsiteY14" fmla="*/ 188686 h 4513943"/>
                <a:gd name="connsiteX15" fmla="*/ 1335314 w 3222172"/>
                <a:gd name="connsiteY15" fmla="*/ 0 h 4513943"/>
                <a:gd name="connsiteX0" fmla="*/ 478971 w 3265714"/>
                <a:gd name="connsiteY0" fmla="*/ 4513943 h 4513943"/>
                <a:gd name="connsiteX1" fmla="*/ 638628 w 3265714"/>
                <a:gd name="connsiteY1" fmla="*/ 4368800 h 4513943"/>
                <a:gd name="connsiteX2" fmla="*/ 0 w 3265714"/>
                <a:gd name="connsiteY2" fmla="*/ 3715657 h 4513943"/>
                <a:gd name="connsiteX3" fmla="*/ 275771 w 3265714"/>
                <a:gd name="connsiteY3" fmla="*/ 3236686 h 4513943"/>
                <a:gd name="connsiteX4" fmla="*/ 391885 w 3265714"/>
                <a:gd name="connsiteY4" fmla="*/ 2975429 h 4513943"/>
                <a:gd name="connsiteX5" fmla="*/ 508000 w 3265714"/>
                <a:gd name="connsiteY5" fmla="*/ 2844800 h 4513943"/>
                <a:gd name="connsiteX6" fmla="*/ 885371 w 3265714"/>
                <a:gd name="connsiteY6" fmla="*/ 2612571 h 4513943"/>
                <a:gd name="connsiteX7" fmla="*/ 986971 w 3265714"/>
                <a:gd name="connsiteY7" fmla="*/ 2249714 h 4513943"/>
                <a:gd name="connsiteX8" fmla="*/ 3265714 w 3265714"/>
                <a:gd name="connsiteY8" fmla="*/ 2264229 h 4513943"/>
                <a:gd name="connsiteX9" fmla="*/ 3178628 w 3265714"/>
                <a:gd name="connsiteY9" fmla="*/ 1625600 h 4513943"/>
                <a:gd name="connsiteX10" fmla="*/ 3222172 w 3265714"/>
                <a:gd name="connsiteY10" fmla="*/ 1785257 h 4513943"/>
                <a:gd name="connsiteX11" fmla="*/ 3178628 w 3265714"/>
                <a:gd name="connsiteY11" fmla="*/ 1611085 h 4513943"/>
                <a:gd name="connsiteX12" fmla="*/ 2902856 w 3265714"/>
                <a:gd name="connsiteY12" fmla="*/ 1233714 h 4513943"/>
                <a:gd name="connsiteX13" fmla="*/ 1828799 w 3265714"/>
                <a:gd name="connsiteY13" fmla="*/ 740228 h 4513943"/>
                <a:gd name="connsiteX14" fmla="*/ 1494971 w 3265714"/>
                <a:gd name="connsiteY14" fmla="*/ 188686 h 4513943"/>
                <a:gd name="connsiteX15" fmla="*/ 1335314 w 3265714"/>
                <a:gd name="connsiteY15" fmla="*/ 0 h 4513943"/>
                <a:gd name="connsiteX0" fmla="*/ 478971 w 3265714"/>
                <a:gd name="connsiteY0" fmla="*/ 4513943 h 4513943"/>
                <a:gd name="connsiteX1" fmla="*/ 638628 w 3265714"/>
                <a:gd name="connsiteY1" fmla="*/ 4368800 h 4513943"/>
                <a:gd name="connsiteX2" fmla="*/ 0 w 3265714"/>
                <a:gd name="connsiteY2" fmla="*/ 3715657 h 4513943"/>
                <a:gd name="connsiteX3" fmla="*/ 275771 w 3265714"/>
                <a:gd name="connsiteY3" fmla="*/ 3236686 h 4513943"/>
                <a:gd name="connsiteX4" fmla="*/ 391885 w 3265714"/>
                <a:gd name="connsiteY4" fmla="*/ 2975429 h 4513943"/>
                <a:gd name="connsiteX5" fmla="*/ 508000 w 3265714"/>
                <a:gd name="connsiteY5" fmla="*/ 2844800 h 4513943"/>
                <a:gd name="connsiteX6" fmla="*/ 885371 w 3265714"/>
                <a:gd name="connsiteY6" fmla="*/ 2612571 h 4513943"/>
                <a:gd name="connsiteX7" fmla="*/ 3149600 w 3265714"/>
                <a:gd name="connsiteY7" fmla="*/ 2656114 h 4513943"/>
                <a:gd name="connsiteX8" fmla="*/ 3265714 w 3265714"/>
                <a:gd name="connsiteY8" fmla="*/ 2264229 h 4513943"/>
                <a:gd name="connsiteX9" fmla="*/ 3178628 w 3265714"/>
                <a:gd name="connsiteY9" fmla="*/ 1625600 h 4513943"/>
                <a:gd name="connsiteX10" fmla="*/ 3222172 w 3265714"/>
                <a:gd name="connsiteY10" fmla="*/ 1785257 h 4513943"/>
                <a:gd name="connsiteX11" fmla="*/ 3178628 w 3265714"/>
                <a:gd name="connsiteY11" fmla="*/ 1611085 h 4513943"/>
                <a:gd name="connsiteX12" fmla="*/ 2902856 w 3265714"/>
                <a:gd name="connsiteY12" fmla="*/ 1233714 h 4513943"/>
                <a:gd name="connsiteX13" fmla="*/ 1828799 w 3265714"/>
                <a:gd name="connsiteY13" fmla="*/ 740228 h 4513943"/>
                <a:gd name="connsiteX14" fmla="*/ 1494971 w 3265714"/>
                <a:gd name="connsiteY14" fmla="*/ 188686 h 4513943"/>
                <a:gd name="connsiteX15" fmla="*/ 1335314 w 3265714"/>
                <a:gd name="connsiteY15" fmla="*/ 0 h 4513943"/>
                <a:gd name="connsiteX0" fmla="*/ 478971 w 3265714"/>
                <a:gd name="connsiteY0" fmla="*/ 4513943 h 4513943"/>
                <a:gd name="connsiteX1" fmla="*/ 638628 w 3265714"/>
                <a:gd name="connsiteY1" fmla="*/ 4368800 h 4513943"/>
                <a:gd name="connsiteX2" fmla="*/ 0 w 3265714"/>
                <a:gd name="connsiteY2" fmla="*/ 3715657 h 4513943"/>
                <a:gd name="connsiteX3" fmla="*/ 275771 w 3265714"/>
                <a:gd name="connsiteY3" fmla="*/ 3236686 h 4513943"/>
                <a:gd name="connsiteX4" fmla="*/ 391885 w 3265714"/>
                <a:gd name="connsiteY4" fmla="*/ 2975429 h 4513943"/>
                <a:gd name="connsiteX5" fmla="*/ 508000 w 3265714"/>
                <a:gd name="connsiteY5" fmla="*/ 2844800 h 4513943"/>
                <a:gd name="connsiteX6" fmla="*/ 2714171 w 3265714"/>
                <a:gd name="connsiteY6" fmla="*/ 3062514 h 4513943"/>
                <a:gd name="connsiteX7" fmla="*/ 3149600 w 3265714"/>
                <a:gd name="connsiteY7" fmla="*/ 2656114 h 4513943"/>
                <a:gd name="connsiteX8" fmla="*/ 3265714 w 3265714"/>
                <a:gd name="connsiteY8" fmla="*/ 2264229 h 4513943"/>
                <a:gd name="connsiteX9" fmla="*/ 3178628 w 3265714"/>
                <a:gd name="connsiteY9" fmla="*/ 1625600 h 4513943"/>
                <a:gd name="connsiteX10" fmla="*/ 3222172 w 3265714"/>
                <a:gd name="connsiteY10" fmla="*/ 1785257 h 4513943"/>
                <a:gd name="connsiteX11" fmla="*/ 3178628 w 3265714"/>
                <a:gd name="connsiteY11" fmla="*/ 1611085 h 4513943"/>
                <a:gd name="connsiteX12" fmla="*/ 2902856 w 3265714"/>
                <a:gd name="connsiteY12" fmla="*/ 1233714 h 4513943"/>
                <a:gd name="connsiteX13" fmla="*/ 1828799 w 3265714"/>
                <a:gd name="connsiteY13" fmla="*/ 740228 h 4513943"/>
                <a:gd name="connsiteX14" fmla="*/ 1494971 w 3265714"/>
                <a:gd name="connsiteY14" fmla="*/ 188686 h 4513943"/>
                <a:gd name="connsiteX15" fmla="*/ 1335314 w 3265714"/>
                <a:gd name="connsiteY15" fmla="*/ 0 h 4513943"/>
                <a:gd name="connsiteX0" fmla="*/ 478971 w 3265714"/>
                <a:gd name="connsiteY0" fmla="*/ 4513943 h 4513943"/>
                <a:gd name="connsiteX1" fmla="*/ 638628 w 3265714"/>
                <a:gd name="connsiteY1" fmla="*/ 4368800 h 4513943"/>
                <a:gd name="connsiteX2" fmla="*/ 0 w 3265714"/>
                <a:gd name="connsiteY2" fmla="*/ 3715657 h 4513943"/>
                <a:gd name="connsiteX3" fmla="*/ 275771 w 3265714"/>
                <a:gd name="connsiteY3" fmla="*/ 3236686 h 4513943"/>
                <a:gd name="connsiteX4" fmla="*/ 391885 w 3265714"/>
                <a:gd name="connsiteY4" fmla="*/ 2975429 h 4513943"/>
                <a:gd name="connsiteX5" fmla="*/ 1799771 w 3265714"/>
                <a:gd name="connsiteY5" fmla="*/ 3526972 h 4513943"/>
                <a:gd name="connsiteX6" fmla="*/ 2714171 w 3265714"/>
                <a:gd name="connsiteY6" fmla="*/ 3062514 h 4513943"/>
                <a:gd name="connsiteX7" fmla="*/ 3149600 w 3265714"/>
                <a:gd name="connsiteY7" fmla="*/ 2656114 h 4513943"/>
                <a:gd name="connsiteX8" fmla="*/ 3265714 w 3265714"/>
                <a:gd name="connsiteY8" fmla="*/ 2264229 h 4513943"/>
                <a:gd name="connsiteX9" fmla="*/ 3178628 w 3265714"/>
                <a:gd name="connsiteY9" fmla="*/ 1625600 h 4513943"/>
                <a:gd name="connsiteX10" fmla="*/ 3222172 w 3265714"/>
                <a:gd name="connsiteY10" fmla="*/ 1785257 h 4513943"/>
                <a:gd name="connsiteX11" fmla="*/ 3178628 w 3265714"/>
                <a:gd name="connsiteY11" fmla="*/ 1611085 h 4513943"/>
                <a:gd name="connsiteX12" fmla="*/ 2902856 w 3265714"/>
                <a:gd name="connsiteY12" fmla="*/ 1233714 h 4513943"/>
                <a:gd name="connsiteX13" fmla="*/ 1828799 w 3265714"/>
                <a:gd name="connsiteY13" fmla="*/ 740228 h 4513943"/>
                <a:gd name="connsiteX14" fmla="*/ 1494971 w 3265714"/>
                <a:gd name="connsiteY14" fmla="*/ 188686 h 4513943"/>
                <a:gd name="connsiteX15" fmla="*/ 1335314 w 3265714"/>
                <a:gd name="connsiteY15" fmla="*/ 0 h 4513943"/>
                <a:gd name="connsiteX0" fmla="*/ 478971 w 3265714"/>
                <a:gd name="connsiteY0" fmla="*/ 4513943 h 4513943"/>
                <a:gd name="connsiteX1" fmla="*/ 638628 w 3265714"/>
                <a:gd name="connsiteY1" fmla="*/ 4368800 h 4513943"/>
                <a:gd name="connsiteX2" fmla="*/ 0 w 3265714"/>
                <a:gd name="connsiteY2" fmla="*/ 3715657 h 4513943"/>
                <a:gd name="connsiteX3" fmla="*/ 275771 w 3265714"/>
                <a:gd name="connsiteY3" fmla="*/ 3236686 h 4513943"/>
                <a:gd name="connsiteX4" fmla="*/ 1451428 w 3265714"/>
                <a:gd name="connsiteY4" fmla="*/ 3860800 h 4513943"/>
                <a:gd name="connsiteX5" fmla="*/ 1799771 w 3265714"/>
                <a:gd name="connsiteY5" fmla="*/ 3526972 h 4513943"/>
                <a:gd name="connsiteX6" fmla="*/ 2714171 w 3265714"/>
                <a:gd name="connsiteY6" fmla="*/ 3062514 h 4513943"/>
                <a:gd name="connsiteX7" fmla="*/ 3149600 w 3265714"/>
                <a:gd name="connsiteY7" fmla="*/ 2656114 h 4513943"/>
                <a:gd name="connsiteX8" fmla="*/ 3265714 w 3265714"/>
                <a:gd name="connsiteY8" fmla="*/ 2264229 h 4513943"/>
                <a:gd name="connsiteX9" fmla="*/ 3178628 w 3265714"/>
                <a:gd name="connsiteY9" fmla="*/ 1625600 h 4513943"/>
                <a:gd name="connsiteX10" fmla="*/ 3222172 w 3265714"/>
                <a:gd name="connsiteY10" fmla="*/ 1785257 h 4513943"/>
                <a:gd name="connsiteX11" fmla="*/ 3178628 w 3265714"/>
                <a:gd name="connsiteY11" fmla="*/ 1611085 h 4513943"/>
                <a:gd name="connsiteX12" fmla="*/ 2902856 w 3265714"/>
                <a:gd name="connsiteY12" fmla="*/ 1233714 h 4513943"/>
                <a:gd name="connsiteX13" fmla="*/ 1828799 w 3265714"/>
                <a:gd name="connsiteY13" fmla="*/ 740228 h 4513943"/>
                <a:gd name="connsiteX14" fmla="*/ 1494971 w 3265714"/>
                <a:gd name="connsiteY14" fmla="*/ 188686 h 4513943"/>
                <a:gd name="connsiteX15" fmla="*/ 1335314 w 3265714"/>
                <a:gd name="connsiteY15" fmla="*/ 0 h 4513943"/>
                <a:gd name="connsiteX0" fmla="*/ 478971 w 3265714"/>
                <a:gd name="connsiteY0" fmla="*/ 4513943 h 4513943"/>
                <a:gd name="connsiteX1" fmla="*/ 638628 w 3265714"/>
                <a:gd name="connsiteY1" fmla="*/ 4368800 h 4513943"/>
                <a:gd name="connsiteX2" fmla="*/ 0 w 3265714"/>
                <a:gd name="connsiteY2" fmla="*/ 3715657 h 4513943"/>
                <a:gd name="connsiteX3" fmla="*/ 1320800 w 3265714"/>
                <a:gd name="connsiteY3" fmla="*/ 4238172 h 4513943"/>
                <a:gd name="connsiteX4" fmla="*/ 1451428 w 3265714"/>
                <a:gd name="connsiteY4" fmla="*/ 3860800 h 4513943"/>
                <a:gd name="connsiteX5" fmla="*/ 1799771 w 3265714"/>
                <a:gd name="connsiteY5" fmla="*/ 3526972 h 4513943"/>
                <a:gd name="connsiteX6" fmla="*/ 2714171 w 3265714"/>
                <a:gd name="connsiteY6" fmla="*/ 3062514 h 4513943"/>
                <a:gd name="connsiteX7" fmla="*/ 3149600 w 3265714"/>
                <a:gd name="connsiteY7" fmla="*/ 2656114 h 4513943"/>
                <a:gd name="connsiteX8" fmla="*/ 3265714 w 3265714"/>
                <a:gd name="connsiteY8" fmla="*/ 2264229 h 4513943"/>
                <a:gd name="connsiteX9" fmla="*/ 3178628 w 3265714"/>
                <a:gd name="connsiteY9" fmla="*/ 1625600 h 4513943"/>
                <a:gd name="connsiteX10" fmla="*/ 3222172 w 3265714"/>
                <a:gd name="connsiteY10" fmla="*/ 1785257 h 4513943"/>
                <a:gd name="connsiteX11" fmla="*/ 3178628 w 3265714"/>
                <a:gd name="connsiteY11" fmla="*/ 1611085 h 4513943"/>
                <a:gd name="connsiteX12" fmla="*/ 2902856 w 3265714"/>
                <a:gd name="connsiteY12" fmla="*/ 1233714 h 4513943"/>
                <a:gd name="connsiteX13" fmla="*/ 1828799 w 3265714"/>
                <a:gd name="connsiteY13" fmla="*/ 740228 h 4513943"/>
                <a:gd name="connsiteX14" fmla="*/ 1494971 w 3265714"/>
                <a:gd name="connsiteY14" fmla="*/ 188686 h 4513943"/>
                <a:gd name="connsiteX15" fmla="*/ 1335314 w 3265714"/>
                <a:gd name="connsiteY15" fmla="*/ 0 h 4513943"/>
                <a:gd name="connsiteX0" fmla="*/ 0 w 2786743"/>
                <a:gd name="connsiteY0" fmla="*/ 4513943 h 4513943"/>
                <a:gd name="connsiteX1" fmla="*/ 159657 w 2786743"/>
                <a:gd name="connsiteY1" fmla="*/ 4368800 h 4513943"/>
                <a:gd name="connsiteX2" fmla="*/ 841829 w 2786743"/>
                <a:gd name="connsiteY2" fmla="*/ 4238172 h 4513943"/>
                <a:gd name="connsiteX3" fmla="*/ 972457 w 2786743"/>
                <a:gd name="connsiteY3" fmla="*/ 3860800 h 4513943"/>
                <a:gd name="connsiteX4" fmla="*/ 1320800 w 2786743"/>
                <a:gd name="connsiteY4" fmla="*/ 3526972 h 4513943"/>
                <a:gd name="connsiteX5" fmla="*/ 2235200 w 2786743"/>
                <a:gd name="connsiteY5" fmla="*/ 3062514 h 4513943"/>
                <a:gd name="connsiteX6" fmla="*/ 2670629 w 2786743"/>
                <a:gd name="connsiteY6" fmla="*/ 2656114 h 4513943"/>
                <a:gd name="connsiteX7" fmla="*/ 2786743 w 2786743"/>
                <a:gd name="connsiteY7" fmla="*/ 2264229 h 4513943"/>
                <a:gd name="connsiteX8" fmla="*/ 2699657 w 2786743"/>
                <a:gd name="connsiteY8" fmla="*/ 1625600 h 4513943"/>
                <a:gd name="connsiteX9" fmla="*/ 2743201 w 2786743"/>
                <a:gd name="connsiteY9" fmla="*/ 1785257 h 4513943"/>
                <a:gd name="connsiteX10" fmla="*/ 2699657 w 2786743"/>
                <a:gd name="connsiteY10" fmla="*/ 1611085 h 4513943"/>
                <a:gd name="connsiteX11" fmla="*/ 2423885 w 2786743"/>
                <a:gd name="connsiteY11" fmla="*/ 1233714 h 4513943"/>
                <a:gd name="connsiteX12" fmla="*/ 1349828 w 2786743"/>
                <a:gd name="connsiteY12" fmla="*/ 740228 h 4513943"/>
                <a:gd name="connsiteX13" fmla="*/ 1016000 w 2786743"/>
                <a:gd name="connsiteY13" fmla="*/ 188686 h 4513943"/>
                <a:gd name="connsiteX14" fmla="*/ 856343 w 2786743"/>
                <a:gd name="connsiteY14" fmla="*/ 0 h 4513943"/>
                <a:gd name="connsiteX0" fmla="*/ 0 w 2786743"/>
                <a:gd name="connsiteY0" fmla="*/ 4513943 h 4513943"/>
                <a:gd name="connsiteX1" fmla="*/ 682172 w 2786743"/>
                <a:gd name="connsiteY1" fmla="*/ 4412343 h 4513943"/>
                <a:gd name="connsiteX2" fmla="*/ 841829 w 2786743"/>
                <a:gd name="connsiteY2" fmla="*/ 4238172 h 4513943"/>
                <a:gd name="connsiteX3" fmla="*/ 972457 w 2786743"/>
                <a:gd name="connsiteY3" fmla="*/ 3860800 h 4513943"/>
                <a:gd name="connsiteX4" fmla="*/ 1320800 w 2786743"/>
                <a:gd name="connsiteY4" fmla="*/ 3526972 h 4513943"/>
                <a:gd name="connsiteX5" fmla="*/ 2235200 w 2786743"/>
                <a:gd name="connsiteY5" fmla="*/ 3062514 h 4513943"/>
                <a:gd name="connsiteX6" fmla="*/ 2670629 w 2786743"/>
                <a:gd name="connsiteY6" fmla="*/ 2656114 h 4513943"/>
                <a:gd name="connsiteX7" fmla="*/ 2786743 w 2786743"/>
                <a:gd name="connsiteY7" fmla="*/ 2264229 h 4513943"/>
                <a:gd name="connsiteX8" fmla="*/ 2699657 w 2786743"/>
                <a:gd name="connsiteY8" fmla="*/ 1625600 h 4513943"/>
                <a:gd name="connsiteX9" fmla="*/ 2743201 w 2786743"/>
                <a:gd name="connsiteY9" fmla="*/ 1785257 h 4513943"/>
                <a:gd name="connsiteX10" fmla="*/ 2699657 w 2786743"/>
                <a:gd name="connsiteY10" fmla="*/ 1611085 h 4513943"/>
                <a:gd name="connsiteX11" fmla="*/ 2423885 w 2786743"/>
                <a:gd name="connsiteY11" fmla="*/ 1233714 h 4513943"/>
                <a:gd name="connsiteX12" fmla="*/ 1349828 w 2786743"/>
                <a:gd name="connsiteY12" fmla="*/ 740228 h 4513943"/>
                <a:gd name="connsiteX13" fmla="*/ 1016000 w 2786743"/>
                <a:gd name="connsiteY13" fmla="*/ 188686 h 4513943"/>
                <a:gd name="connsiteX14" fmla="*/ 856343 w 2786743"/>
                <a:gd name="connsiteY14" fmla="*/ 0 h 4513943"/>
                <a:gd name="connsiteX0" fmla="*/ 0 w 2104571"/>
                <a:gd name="connsiteY0" fmla="*/ 4412343 h 4412343"/>
                <a:gd name="connsiteX1" fmla="*/ 159657 w 2104571"/>
                <a:gd name="connsiteY1" fmla="*/ 4238172 h 4412343"/>
                <a:gd name="connsiteX2" fmla="*/ 290285 w 2104571"/>
                <a:gd name="connsiteY2" fmla="*/ 3860800 h 4412343"/>
                <a:gd name="connsiteX3" fmla="*/ 638628 w 2104571"/>
                <a:gd name="connsiteY3" fmla="*/ 3526972 h 4412343"/>
                <a:gd name="connsiteX4" fmla="*/ 1553028 w 2104571"/>
                <a:gd name="connsiteY4" fmla="*/ 3062514 h 4412343"/>
                <a:gd name="connsiteX5" fmla="*/ 1988457 w 2104571"/>
                <a:gd name="connsiteY5" fmla="*/ 2656114 h 4412343"/>
                <a:gd name="connsiteX6" fmla="*/ 2104571 w 2104571"/>
                <a:gd name="connsiteY6" fmla="*/ 2264229 h 4412343"/>
                <a:gd name="connsiteX7" fmla="*/ 2017485 w 2104571"/>
                <a:gd name="connsiteY7" fmla="*/ 1625600 h 4412343"/>
                <a:gd name="connsiteX8" fmla="*/ 2061029 w 2104571"/>
                <a:gd name="connsiteY8" fmla="*/ 1785257 h 4412343"/>
                <a:gd name="connsiteX9" fmla="*/ 2017485 w 2104571"/>
                <a:gd name="connsiteY9" fmla="*/ 1611085 h 4412343"/>
                <a:gd name="connsiteX10" fmla="*/ 1741713 w 2104571"/>
                <a:gd name="connsiteY10" fmla="*/ 1233714 h 4412343"/>
                <a:gd name="connsiteX11" fmla="*/ 667656 w 2104571"/>
                <a:gd name="connsiteY11" fmla="*/ 740228 h 4412343"/>
                <a:gd name="connsiteX12" fmla="*/ 333828 w 2104571"/>
                <a:gd name="connsiteY12" fmla="*/ 188686 h 4412343"/>
                <a:gd name="connsiteX13" fmla="*/ 174171 w 2104571"/>
                <a:gd name="connsiteY13" fmla="*/ 0 h 4412343"/>
                <a:gd name="connsiteX0" fmla="*/ 0 w 2206171"/>
                <a:gd name="connsiteY0" fmla="*/ 4513943 h 4513943"/>
                <a:gd name="connsiteX1" fmla="*/ 261257 w 2206171"/>
                <a:gd name="connsiteY1" fmla="*/ 4238172 h 4513943"/>
                <a:gd name="connsiteX2" fmla="*/ 391885 w 2206171"/>
                <a:gd name="connsiteY2" fmla="*/ 3860800 h 4513943"/>
                <a:gd name="connsiteX3" fmla="*/ 740228 w 2206171"/>
                <a:gd name="connsiteY3" fmla="*/ 3526972 h 4513943"/>
                <a:gd name="connsiteX4" fmla="*/ 1654628 w 2206171"/>
                <a:gd name="connsiteY4" fmla="*/ 3062514 h 4513943"/>
                <a:gd name="connsiteX5" fmla="*/ 2090057 w 2206171"/>
                <a:gd name="connsiteY5" fmla="*/ 2656114 h 4513943"/>
                <a:gd name="connsiteX6" fmla="*/ 2206171 w 2206171"/>
                <a:gd name="connsiteY6" fmla="*/ 2264229 h 4513943"/>
                <a:gd name="connsiteX7" fmla="*/ 2119085 w 2206171"/>
                <a:gd name="connsiteY7" fmla="*/ 1625600 h 4513943"/>
                <a:gd name="connsiteX8" fmla="*/ 2162629 w 2206171"/>
                <a:gd name="connsiteY8" fmla="*/ 1785257 h 4513943"/>
                <a:gd name="connsiteX9" fmla="*/ 2119085 w 2206171"/>
                <a:gd name="connsiteY9" fmla="*/ 1611085 h 4513943"/>
                <a:gd name="connsiteX10" fmla="*/ 1843313 w 2206171"/>
                <a:gd name="connsiteY10" fmla="*/ 1233714 h 4513943"/>
                <a:gd name="connsiteX11" fmla="*/ 769256 w 2206171"/>
                <a:gd name="connsiteY11" fmla="*/ 740228 h 4513943"/>
                <a:gd name="connsiteX12" fmla="*/ 435428 w 2206171"/>
                <a:gd name="connsiteY12" fmla="*/ 188686 h 4513943"/>
                <a:gd name="connsiteX13" fmla="*/ 275771 w 2206171"/>
                <a:gd name="connsiteY13" fmla="*/ 0 h 4513943"/>
                <a:gd name="connsiteX0" fmla="*/ 0 w 2206171"/>
                <a:gd name="connsiteY0" fmla="*/ 4513943 h 4513943"/>
                <a:gd name="connsiteX1" fmla="*/ 261257 w 2206171"/>
                <a:gd name="connsiteY1" fmla="*/ 4238172 h 4513943"/>
                <a:gd name="connsiteX2" fmla="*/ 391885 w 2206171"/>
                <a:gd name="connsiteY2" fmla="*/ 3860800 h 4513943"/>
                <a:gd name="connsiteX3" fmla="*/ 740228 w 2206171"/>
                <a:gd name="connsiteY3" fmla="*/ 3526972 h 4513943"/>
                <a:gd name="connsiteX4" fmla="*/ 1654628 w 2206171"/>
                <a:gd name="connsiteY4" fmla="*/ 3062514 h 4513943"/>
                <a:gd name="connsiteX5" fmla="*/ 2090057 w 2206171"/>
                <a:gd name="connsiteY5" fmla="*/ 2656114 h 4513943"/>
                <a:gd name="connsiteX6" fmla="*/ 2206171 w 2206171"/>
                <a:gd name="connsiteY6" fmla="*/ 2264229 h 4513943"/>
                <a:gd name="connsiteX7" fmla="*/ 2119085 w 2206171"/>
                <a:gd name="connsiteY7" fmla="*/ 1625600 h 4513943"/>
                <a:gd name="connsiteX8" fmla="*/ 2119085 w 2206171"/>
                <a:gd name="connsiteY8" fmla="*/ 1611085 h 4513943"/>
                <a:gd name="connsiteX9" fmla="*/ 1843313 w 2206171"/>
                <a:gd name="connsiteY9" fmla="*/ 1233714 h 4513943"/>
                <a:gd name="connsiteX10" fmla="*/ 769256 w 2206171"/>
                <a:gd name="connsiteY10" fmla="*/ 740228 h 4513943"/>
                <a:gd name="connsiteX11" fmla="*/ 435428 w 2206171"/>
                <a:gd name="connsiteY11" fmla="*/ 188686 h 4513943"/>
                <a:gd name="connsiteX12" fmla="*/ 275771 w 2206171"/>
                <a:gd name="connsiteY12" fmla="*/ 0 h 4513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06171" h="4513943">
                  <a:moveTo>
                    <a:pt x="0" y="4513943"/>
                  </a:moveTo>
                  <a:lnTo>
                    <a:pt x="261257" y="4238172"/>
                  </a:lnTo>
                  <a:lnTo>
                    <a:pt x="391885" y="3860800"/>
                  </a:lnTo>
                  <a:lnTo>
                    <a:pt x="740228" y="3526972"/>
                  </a:lnTo>
                  <a:lnTo>
                    <a:pt x="1654628" y="3062514"/>
                  </a:lnTo>
                  <a:lnTo>
                    <a:pt x="2090057" y="2656114"/>
                  </a:lnTo>
                  <a:lnTo>
                    <a:pt x="2206171" y="2264229"/>
                  </a:lnTo>
                  <a:lnTo>
                    <a:pt x="2119085" y="1625600"/>
                  </a:lnTo>
                  <a:lnTo>
                    <a:pt x="2119085" y="1611085"/>
                  </a:lnTo>
                  <a:lnTo>
                    <a:pt x="1843313" y="1233714"/>
                  </a:lnTo>
                  <a:lnTo>
                    <a:pt x="769256" y="740228"/>
                  </a:lnTo>
                  <a:lnTo>
                    <a:pt x="435428" y="188686"/>
                  </a:lnTo>
                  <a:lnTo>
                    <a:pt x="275771" y="0"/>
                  </a:lnTo>
                </a:path>
              </a:pathLst>
            </a:custGeom>
            <a:noFill/>
            <a:ln w="5715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493845" y="6172200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Black" pitchFamily="34" charset="0"/>
              </a:rPr>
              <a:t>Leslie, </a:t>
            </a:r>
            <a:r>
              <a:rPr lang="en-US" b="1" dirty="0" smtClean="0">
                <a:latin typeface="Arial Black" pitchFamily="34" charset="0"/>
              </a:rPr>
              <a:t>2012</a:t>
            </a:r>
            <a:endParaRPr lang="en-US" b="1" dirty="0">
              <a:latin typeface="Arial Black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02336" y="6172200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Black" pitchFamily="34" charset="0"/>
              </a:rPr>
              <a:t>Nadine, 2012</a:t>
            </a:r>
            <a:endParaRPr lang="en-US" b="1" dirty="0">
              <a:latin typeface="Arial Black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 flipH="1" flipV="1">
            <a:off x="7941302" y="2343512"/>
            <a:ext cx="43294" cy="18474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33CC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6754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4" b="2399"/>
          <a:stretch/>
        </p:blipFill>
        <p:spPr bwMode="auto">
          <a:xfrm>
            <a:off x="753969" y="816077"/>
            <a:ext cx="3818321" cy="275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3" b="7378"/>
          <a:stretch/>
        </p:blipFill>
        <p:spPr bwMode="auto">
          <a:xfrm>
            <a:off x="4670962" y="798727"/>
            <a:ext cx="3720950" cy="2554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" r="3555" b="7065"/>
          <a:stretch/>
        </p:blipFill>
        <p:spPr bwMode="auto">
          <a:xfrm>
            <a:off x="753969" y="3733800"/>
            <a:ext cx="381094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black\Documents\ONR Annual Rept 2014\ONR Annual report figs\NRL Ann Rpt 2014 Figs\Slide17 Gonzalo 17Oct outflow jet WS Ta vs Ht fast fall.png"/>
          <p:cNvPicPr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" t="1" r="9269" b="48998"/>
          <a:stretch/>
        </p:blipFill>
        <p:spPr bwMode="auto">
          <a:xfrm>
            <a:off x="4724401" y="3348195"/>
            <a:ext cx="3516620" cy="33364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03169" y="5181599"/>
            <a:ext cx="265557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Outflow WIND Profiles:</a:t>
            </a:r>
          </a:p>
          <a:p>
            <a:r>
              <a:rPr lang="en-US" sz="1600" b="1" dirty="0" smtClean="0"/>
              <a:t>Different profiles in </a:t>
            </a:r>
            <a:r>
              <a:rPr lang="en-US" sz="1600" b="1" dirty="0"/>
              <a:t>d</a:t>
            </a:r>
            <a:r>
              <a:rPr lang="en-US" sz="1600" b="1" dirty="0" smtClean="0"/>
              <a:t>ifferent storms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2379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black\Documents\ONR Annual Rept 2014\ONR Annual report figs\NRL Ann Rpt 2014 Figs\Slide8 Edouard Vmax SATCOM GH flt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6400800" cy="4819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612858" y="4572000"/>
            <a:ext cx="25311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Edouard 2014</a:t>
            </a:r>
            <a:endParaRPr lang="en-US" dirty="0">
              <a:latin typeface="Arial Black" panose="020B0A04020102020204" pitchFamily="34" charset="0"/>
            </a:endParaRPr>
          </a:p>
          <a:p>
            <a:r>
              <a:rPr lang="en-US" dirty="0">
                <a:latin typeface="Arial Black" panose="020B0A04020102020204" pitchFamily="34" charset="0"/>
              </a:rPr>
              <a:t>Global Hawk UAV</a:t>
            </a:r>
          </a:p>
          <a:p>
            <a:r>
              <a:rPr lang="en-US" dirty="0">
                <a:latin typeface="Arial Black" panose="020B0A04020102020204" pitchFamily="34" charset="0"/>
              </a:rPr>
              <a:t>AVAPS </a:t>
            </a:r>
            <a:r>
              <a:rPr lang="en-US" dirty="0" err="1">
                <a:latin typeface="Arial Black" panose="020B0A04020102020204" pitchFamily="34" charset="0"/>
              </a:rPr>
              <a:t>Minisondes</a:t>
            </a:r>
            <a:endParaRPr lang="en-US" dirty="0">
              <a:latin typeface="Arial Black" panose="020B0A04020102020204" pitchFamily="34" charset="0"/>
            </a:endParaRPr>
          </a:p>
          <a:p>
            <a:r>
              <a:rPr lang="en-US" dirty="0">
                <a:latin typeface="Arial Black" panose="020B0A04020102020204" pitchFamily="34" charset="0"/>
              </a:rPr>
              <a:t>Synoptic </a:t>
            </a:r>
            <a:r>
              <a:rPr lang="en-US" dirty="0" smtClean="0">
                <a:latin typeface="Arial Black" panose="020B0A04020102020204" pitchFamily="34" charset="0"/>
              </a:rPr>
              <a:t>Forcing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914400"/>
            <a:ext cx="81753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cs typeface="Arial"/>
              </a:rPr>
              <a:t>Sampling Strategy I: </a:t>
            </a:r>
          </a:p>
          <a:p>
            <a:pPr algn="ctr"/>
            <a:endParaRPr lang="en-US" b="1" dirty="0" smtClean="0">
              <a:cs typeface="Arial"/>
            </a:endParaRPr>
          </a:p>
          <a:p>
            <a:pPr algn="ctr"/>
            <a:r>
              <a:rPr lang="en-US" b="1" dirty="0" err="1" smtClean="0">
                <a:cs typeface="Arial"/>
              </a:rPr>
              <a:t>Sondes</a:t>
            </a:r>
            <a:r>
              <a:rPr lang="en-US" b="1" dirty="0" smtClean="0">
                <a:cs typeface="Arial"/>
              </a:rPr>
              <a:t> over storm and environment for 18-24 </a:t>
            </a:r>
            <a:r>
              <a:rPr lang="en-US" b="1" dirty="0" err="1" smtClean="0">
                <a:cs typeface="Arial"/>
              </a:rPr>
              <a:t>Hr</a:t>
            </a:r>
            <a:r>
              <a:rPr lang="en-US" b="1" dirty="0" smtClean="0">
                <a:cs typeface="Arial"/>
              </a:rPr>
              <a:t> every other day for ~one week.</a:t>
            </a:r>
          </a:p>
        </p:txBody>
      </p:sp>
    </p:spTree>
    <p:extLst>
      <p:ext uri="{BB962C8B-B14F-4D97-AF65-F5344CB8AC3E}">
        <p14:creationId xmlns:p14="http://schemas.microsoft.com/office/powerpoint/2010/main" val="280781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738402"/>
            <a:ext cx="9154064" cy="59671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Phase II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 descr="C:\Users\black\Documents\ONR Annual Rept 2014\ONR Annual report figs\NRL Ann Rpt 2014 Figs\Slide9 Edouard HS3 12-15 Sept AVAPS AMV line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4" t="48929" r="4729"/>
          <a:stretch/>
        </p:blipFill>
        <p:spPr bwMode="auto">
          <a:xfrm>
            <a:off x="0" y="738402"/>
            <a:ext cx="4758814" cy="3704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black\Documents\ONR Annual Rept 2014\ONR Annual report figs\NRL Ann Rpt 2014 Figs\Slide11 Edouard HS3 17-19 Sept AVAPS AMV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r="6868" b="50000"/>
          <a:stretch/>
        </p:blipFill>
        <p:spPr bwMode="auto">
          <a:xfrm>
            <a:off x="3810000" y="2590800"/>
            <a:ext cx="533400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9929" y="6248400"/>
            <a:ext cx="36567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1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Sonde</a:t>
            </a:r>
            <a:r>
              <a:rPr lang="en-US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plots courtesy Scott Braun, NASA Goddard)</a:t>
            </a:r>
            <a:endParaRPr lang="en-US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40" y="6477000"/>
            <a:ext cx="35499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(Rapid-Scan AMVs courtesy Chris </a:t>
            </a:r>
            <a:r>
              <a:rPr lang="en-US" sz="11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Velden</a:t>
            </a:r>
            <a:r>
              <a:rPr lang="en-US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CIMMS)</a:t>
            </a:r>
            <a:endParaRPr lang="en-US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600" y="2057400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II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464820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 rot="469071">
            <a:off x="4758814" y="6011145"/>
            <a:ext cx="2209800" cy="631195"/>
          </a:xfrm>
          <a:prstGeom prst="ellipse">
            <a:avLst/>
          </a:prstGeom>
          <a:noFill/>
          <a:ln w="57150">
            <a:solidFill>
              <a:srgbClr val="CC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6468308">
            <a:off x="556055" y="2012082"/>
            <a:ext cx="1960743" cy="511473"/>
          </a:xfrm>
          <a:prstGeom prst="ellipse">
            <a:avLst/>
          </a:prstGeom>
          <a:noFill/>
          <a:ln w="57150">
            <a:solidFill>
              <a:srgbClr val="CC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847078" y="1270492"/>
            <a:ext cx="3343921" cy="3172705"/>
          </a:xfrm>
          <a:prstGeom prst="rect">
            <a:avLst/>
          </a:prstGeom>
          <a:noFill/>
          <a:ln w="38100" algn="ctr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758814" y="2847090"/>
            <a:ext cx="4308986" cy="3843121"/>
          </a:xfrm>
          <a:prstGeom prst="rect">
            <a:avLst/>
          </a:prstGeom>
          <a:noFill/>
          <a:ln w="38100" algn="ctr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13" name="Picture 12" descr="Phase I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4572000"/>
            <a:ext cx="2197894" cy="1651000"/>
          </a:xfrm>
          <a:prstGeom prst="rect">
            <a:avLst/>
          </a:prstGeom>
        </p:spPr>
      </p:pic>
      <p:pic>
        <p:nvPicPr>
          <p:cNvPr id="14" name="Picture 13" descr="Phase II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914400"/>
            <a:ext cx="1805459" cy="151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0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black\Documents\ONR Annual Rept 2014\ONR Annual report figs\NRL Ann Rpt 2014 Figs\Slide12 Gonzalo Vmax SATCOM WB-57 flt3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27"/>
          <a:stretch/>
        </p:blipFill>
        <p:spPr bwMode="auto">
          <a:xfrm>
            <a:off x="34537" y="1905000"/>
            <a:ext cx="6705600" cy="46580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553200" y="4648200"/>
            <a:ext cx="26761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Gonzalo </a:t>
            </a:r>
            <a:r>
              <a:rPr lang="en-US" dirty="0">
                <a:latin typeface="Arial Black" panose="020B0A04020102020204" pitchFamily="34" charset="0"/>
              </a:rPr>
              <a:t>2014</a:t>
            </a:r>
          </a:p>
          <a:p>
            <a:r>
              <a:rPr lang="en-US" dirty="0" smtClean="0">
                <a:latin typeface="Arial Black" panose="020B0A04020102020204" pitchFamily="34" charset="0"/>
              </a:rPr>
              <a:t>WB-57F</a:t>
            </a:r>
            <a:endParaRPr lang="en-US" dirty="0">
              <a:latin typeface="Arial Black" panose="020B0A04020102020204" pitchFamily="34" charset="0"/>
            </a:endParaRPr>
          </a:p>
          <a:p>
            <a:r>
              <a:rPr lang="en-US" dirty="0" smtClean="0">
                <a:latin typeface="Arial Black" panose="020B0A04020102020204" pitchFamily="34" charset="0"/>
              </a:rPr>
              <a:t>HDSS/ XDD </a:t>
            </a:r>
            <a:r>
              <a:rPr lang="en-US" dirty="0" err="1" smtClean="0">
                <a:latin typeface="Arial Black" panose="020B0A04020102020204" pitchFamily="34" charset="0"/>
              </a:rPr>
              <a:t>sondes</a:t>
            </a:r>
            <a:endParaRPr lang="en-US" dirty="0">
              <a:latin typeface="Arial Black" panose="020B0A04020102020204" pitchFamily="34" charset="0"/>
            </a:endParaRPr>
          </a:p>
          <a:p>
            <a:r>
              <a:rPr lang="en-US" dirty="0" smtClean="0">
                <a:latin typeface="Arial Black" panose="020B0A04020102020204" pitchFamily="34" charset="0"/>
              </a:rPr>
              <a:t>Convective </a:t>
            </a:r>
            <a:r>
              <a:rPr lang="en-US" dirty="0">
                <a:latin typeface="Arial Black" panose="020B0A04020102020204" pitchFamily="34" charset="0"/>
              </a:rPr>
              <a:t>Forcing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40661" y="914400"/>
            <a:ext cx="74804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cs typeface="Arial"/>
              </a:rPr>
              <a:t>Sampling Strategy </a:t>
            </a:r>
            <a:r>
              <a:rPr lang="en-US" sz="2400" b="1" dirty="0" smtClean="0">
                <a:cs typeface="Arial"/>
              </a:rPr>
              <a:t>II: </a:t>
            </a:r>
            <a:endParaRPr lang="en-US" sz="2400" b="1" dirty="0">
              <a:cs typeface="Arial"/>
            </a:endParaRPr>
          </a:p>
          <a:p>
            <a:pPr algn="ctr"/>
            <a:endParaRPr lang="en-US" b="1" dirty="0">
              <a:cs typeface="Arial"/>
            </a:endParaRPr>
          </a:p>
          <a:p>
            <a:pPr algn="ctr"/>
            <a:r>
              <a:rPr lang="en-US" b="1" dirty="0" err="1">
                <a:cs typeface="Arial"/>
              </a:rPr>
              <a:t>Sondes</a:t>
            </a:r>
            <a:r>
              <a:rPr lang="en-US" b="1" dirty="0">
                <a:cs typeface="Arial"/>
              </a:rPr>
              <a:t> over storm and </a:t>
            </a:r>
            <a:r>
              <a:rPr lang="en-US" b="1" dirty="0" smtClean="0">
                <a:cs typeface="Arial"/>
              </a:rPr>
              <a:t>near-environment </a:t>
            </a:r>
            <a:r>
              <a:rPr lang="en-US" b="1" dirty="0">
                <a:cs typeface="Arial"/>
              </a:rPr>
              <a:t>for </a:t>
            </a:r>
            <a:r>
              <a:rPr lang="en-US" b="1" dirty="0" smtClean="0">
                <a:cs typeface="Arial"/>
              </a:rPr>
              <a:t>~3 </a:t>
            </a:r>
            <a:r>
              <a:rPr lang="en-US" b="1" dirty="0" err="1" smtClean="0">
                <a:cs typeface="Arial"/>
              </a:rPr>
              <a:t>Hr</a:t>
            </a:r>
            <a:r>
              <a:rPr lang="en-US" b="1" dirty="0" smtClean="0">
                <a:cs typeface="Arial"/>
              </a:rPr>
              <a:t> </a:t>
            </a:r>
            <a:r>
              <a:rPr lang="en-US" b="1" dirty="0">
                <a:cs typeface="Arial"/>
              </a:rPr>
              <a:t>every </a:t>
            </a:r>
            <a:r>
              <a:rPr lang="en-US" b="1" dirty="0" smtClean="0">
                <a:cs typeface="Arial"/>
              </a:rPr>
              <a:t>18 </a:t>
            </a:r>
            <a:r>
              <a:rPr lang="en-US" b="1" dirty="0" err="1" smtClean="0">
                <a:cs typeface="Arial"/>
              </a:rPr>
              <a:t>Hr</a:t>
            </a:r>
            <a:r>
              <a:rPr lang="en-US" b="1" dirty="0" smtClean="0">
                <a:cs typeface="Arial"/>
              </a:rPr>
              <a:t> </a:t>
            </a:r>
            <a:r>
              <a:rPr lang="en-US" b="1" dirty="0">
                <a:cs typeface="Arial"/>
              </a:rPr>
              <a:t>for </a:t>
            </a:r>
            <a:r>
              <a:rPr lang="en-US" b="1" dirty="0" smtClean="0">
                <a:cs typeface="Arial"/>
              </a:rPr>
              <a:t>3-4 days.</a:t>
            </a:r>
            <a:endParaRPr lang="en-US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950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/>
          <p:cNvCxnSpPr/>
          <p:nvPr/>
        </p:nvCxnSpPr>
        <p:spPr>
          <a:xfrm>
            <a:off x="2362200" y="350520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-45847" y="742643"/>
            <a:ext cx="9218602" cy="5951158"/>
            <a:chOff x="-34428" y="62780"/>
            <a:chExt cx="9218602" cy="5951158"/>
          </a:xfrm>
        </p:grpSpPr>
        <p:grpSp>
          <p:nvGrpSpPr>
            <p:cNvPr id="9" name="Group 8"/>
            <p:cNvGrpSpPr/>
            <p:nvPr/>
          </p:nvGrpSpPr>
          <p:grpSpPr>
            <a:xfrm>
              <a:off x="-34428" y="62780"/>
              <a:ext cx="9218602" cy="5951158"/>
              <a:chOff x="-34428" y="62780"/>
              <a:chExt cx="9218602" cy="5951158"/>
            </a:xfrm>
          </p:grpSpPr>
          <p:pic>
            <p:nvPicPr>
              <p:cNvPr id="1026" name="Picture 2" descr="C:\Users\black\Pictures\Gonzalo 20141017.12.NWAtlantic.MidUpperWindsStorm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892" t="23501" r="18037" b="28592"/>
              <a:stretch/>
            </p:blipFill>
            <p:spPr bwMode="auto">
              <a:xfrm>
                <a:off x="-34428" y="62780"/>
                <a:ext cx="9218602" cy="59511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2" descr="S:\moskaitis\HDSS\hdss_sf20140917\hdss_sf20140917_wind_map_Page_04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034" b="14726"/>
              <a:stretch/>
            </p:blipFill>
            <p:spPr bwMode="auto">
              <a:xfrm>
                <a:off x="1371600" y="2590800"/>
                <a:ext cx="3505201" cy="20108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228600" y="1219200"/>
                <a:ext cx="135165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Gonzalo</a:t>
                </a:r>
              </a:p>
              <a:p>
                <a:r>
                  <a:rPr lang="en-US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17 Oct 12Z</a:t>
                </a:r>
              </a:p>
              <a:p>
                <a:r>
                  <a:rPr lang="en-US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Phase II</a:t>
                </a:r>
                <a:endPara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Freeform 11"/>
            <p:cNvSpPr/>
            <p:nvPr/>
          </p:nvSpPr>
          <p:spPr>
            <a:xfrm>
              <a:off x="2010682" y="149469"/>
              <a:ext cx="714933" cy="3341077"/>
            </a:xfrm>
            <a:custGeom>
              <a:avLst/>
              <a:gdLst>
                <a:gd name="connsiteX0" fmla="*/ 301695 w 714933"/>
                <a:gd name="connsiteY0" fmla="*/ 3341077 h 3341077"/>
                <a:gd name="connsiteX1" fmla="*/ 152226 w 714933"/>
                <a:gd name="connsiteY1" fmla="*/ 2927839 h 3341077"/>
                <a:gd name="connsiteX2" fmla="*/ 46718 w 714933"/>
                <a:gd name="connsiteY2" fmla="*/ 2540977 h 3341077"/>
                <a:gd name="connsiteX3" fmla="*/ 11549 w 714933"/>
                <a:gd name="connsiteY3" fmla="*/ 2294793 h 3341077"/>
                <a:gd name="connsiteX4" fmla="*/ 2756 w 714933"/>
                <a:gd name="connsiteY4" fmla="*/ 1907931 h 3341077"/>
                <a:gd name="connsiteX5" fmla="*/ 55510 w 714933"/>
                <a:gd name="connsiteY5" fmla="*/ 1591408 h 3341077"/>
                <a:gd name="connsiteX6" fmla="*/ 143433 w 714933"/>
                <a:gd name="connsiteY6" fmla="*/ 1239716 h 3341077"/>
                <a:gd name="connsiteX7" fmla="*/ 328072 w 714933"/>
                <a:gd name="connsiteY7" fmla="*/ 905608 h 3341077"/>
                <a:gd name="connsiteX8" fmla="*/ 512710 w 714933"/>
                <a:gd name="connsiteY8" fmla="*/ 483577 h 3341077"/>
                <a:gd name="connsiteX9" fmla="*/ 662180 w 714933"/>
                <a:gd name="connsiteY9" fmla="*/ 96716 h 3341077"/>
                <a:gd name="connsiteX10" fmla="*/ 714933 w 714933"/>
                <a:gd name="connsiteY10" fmla="*/ 0 h 3341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4933" h="3341077">
                  <a:moveTo>
                    <a:pt x="301695" y="3341077"/>
                  </a:moveTo>
                  <a:cubicBezTo>
                    <a:pt x="248208" y="3201133"/>
                    <a:pt x="194722" y="3061189"/>
                    <a:pt x="152226" y="2927839"/>
                  </a:cubicBezTo>
                  <a:cubicBezTo>
                    <a:pt x="109730" y="2794489"/>
                    <a:pt x="70164" y="2646485"/>
                    <a:pt x="46718" y="2540977"/>
                  </a:cubicBezTo>
                  <a:cubicBezTo>
                    <a:pt x="23272" y="2435469"/>
                    <a:pt x="18876" y="2400301"/>
                    <a:pt x="11549" y="2294793"/>
                  </a:cubicBezTo>
                  <a:cubicBezTo>
                    <a:pt x="4222" y="2189285"/>
                    <a:pt x="-4571" y="2025162"/>
                    <a:pt x="2756" y="1907931"/>
                  </a:cubicBezTo>
                  <a:cubicBezTo>
                    <a:pt x="10083" y="1790700"/>
                    <a:pt x="32064" y="1702777"/>
                    <a:pt x="55510" y="1591408"/>
                  </a:cubicBezTo>
                  <a:cubicBezTo>
                    <a:pt x="78956" y="1480039"/>
                    <a:pt x="98006" y="1354016"/>
                    <a:pt x="143433" y="1239716"/>
                  </a:cubicBezTo>
                  <a:cubicBezTo>
                    <a:pt x="188860" y="1125416"/>
                    <a:pt x="266526" y="1031631"/>
                    <a:pt x="328072" y="905608"/>
                  </a:cubicBezTo>
                  <a:cubicBezTo>
                    <a:pt x="389618" y="779585"/>
                    <a:pt x="457025" y="618392"/>
                    <a:pt x="512710" y="483577"/>
                  </a:cubicBezTo>
                  <a:cubicBezTo>
                    <a:pt x="568395" y="348762"/>
                    <a:pt x="628476" y="177312"/>
                    <a:pt x="662180" y="96716"/>
                  </a:cubicBezTo>
                  <a:cubicBezTo>
                    <a:pt x="695884" y="16120"/>
                    <a:pt x="705408" y="8060"/>
                    <a:pt x="714933" y="0"/>
                  </a:cubicBezTo>
                </a:path>
              </a:pathLst>
            </a:custGeom>
            <a:noFill/>
            <a:ln w="5715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3075613" y="219287"/>
              <a:ext cx="3052625" cy="2427198"/>
            </a:xfrm>
            <a:custGeom>
              <a:avLst/>
              <a:gdLst>
                <a:gd name="connsiteX0" fmla="*/ 168749 w 3052625"/>
                <a:gd name="connsiteY0" fmla="*/ 2427198 h 2427198"/>
                <a:gd name="connsiteX1" fmla="*/ 19279 w 3052625"/>
                <a:gd name="connsiteY1" fmla="*/ 1908451 h 2427198"/>
                <a:gd name="connsiteX2" fmla="*/ 10487 w 3052625"/>
                <a:gd name="connsiteY2" fmla="*/ 1460044 h 2427198"/>
                <a:gd name="connsiteX3" fmla="*/ 98410 w 3052625"/>
                <a:gd name="connsiteY3" fmla="*/ 1178690 h 2427198"/>
                <a:gd name="connsiteX4" fmla="*/ 370972 w 3052625"/>
                <a:gd name="connsiteY4" fmla="*/ 826998 h 2427198"/>
                <a:gd name="connsiteX5" fmla="*/ 599572 w 3052625"/>
                <a:gd name="connsiteY5" fmla="*/ 607190 h 2427198"/>
                <a:gd name="connsiteX6" fmla="*/ 916095 w 3052625"/>
                <a:gd name="connsiteY6" fmla="*/ 378590 h 2427198"/>
                <a:gd name="connsiteX7" fmla="*/ 1408464 w 3052625"/>
                <a:gd name="connsiteY7" fmla="*/ 158782 h 2427198"/>
                <a:gd name="connsiteX8" fmla="*/ 1997549 w 3052625"/>
                <a:gd name="connsiteY8" fmla="*/ 70859 h 2427198"/>
                <a:gd name="connsiteX9" fmla="*/ 2621802 w 3052625"/>
                <a:gd name="connsiteY9" fmla="*/ 521 h 2427198"/>
                <a:gd name="connsiteX10" fmla="*/ 3052625 w 3052625"/>
                <a:gd name="connsiteY10" fmla="*/ 44482 h 242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2625" h="2427198">
                  <a:moveTo>
                    <a:pt x="168749" y="2427198"/>
                  </a:moveTo>
                  <a:cubicBezTo>
                    <a:pt x="107202" y="2248420"/>
                    <a:pt x="45656" y="2069643"/>
                    <a:pt x="19279" y="1908451"/>
                  </a:cubicBezTo>
                  <a:cubicBezTo>
                    <a:pt x="-7098" y="1747259"/>
                    <a:pt x="-2701" y="1581671"/>
                    <a:pt x="10487" y="1460044"/>
                  </a:cubicBezTo>
                  <a:cubicBezTo>
                    <a:pt x="23675" y="1338417"/>
                    <a:pt x="38329" y="1284198"/>
                    <a:pt x="98410" y="1178690"/>
                  </a:cubicBezTo>
                  <a:cubicBezTo>
                    <a:pt x="158491" y="1073182"/>
                    <a:pt x="287445" y="922248"/>
                    <a:pt x="370972" y="826998"/>
                  </a:cubicBezTo>
                  <a:cubicBezTo>
                    <a:pt x="454499" y="731748"/>
                    <a:pt x="508718" y="681925"/>
                    <a:pt x="599572" y="607190"/>
                  </a:cubicBezTo>
                  <a:cubicBezTo>
                    <a:pt x="690426" y="532455"/>
                    <a:pt x="781280" y="453325"/>
                    <a:pt x="916095" y="378590"/>
                  </a:cubicBezTo>
                  <a:cubicBezTo>
                    <a:pt x="1050910" y="303855"/>
                    <a:pt x="1228222" y="210070"/>
                    <a:pt x="1408464" y="158782"/>
                  </a:cubicBezTo>
                  <a:cubicBezTo>
                    <a:pt x="1588706" y="107494"/>
                    <a:pt x="1795326" y="97236"/>
                    <a:pt x="1997549" y="70859"/>
                  </a:cubicBezTo>
                  <a:cubicBezTo>
                    <a:pt x="2199772" y="44482"/>
                    <a:pt x="2445956" y="4917"/>
                    <a:pt x="2621802" y="521"/>
                  </a:cubicBezTo>
                  <a:cubicBezTo>
                    <a:pt x="2797648" y="-3875"/>
                    <a:pt x="2925136" y="20303"/>
                    <a:pt x="3052625" y="44482"/>
                  </a:cubicBezTo>
                </a:path>
              </a:pathLst>
            </a:custGeom>
            <a:noFill/>
            <a:ln w="5715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4791808" y="2523334"/>
              <a:ext cx="2180492" cy="3262004"/>
            </a:xfrm>
            <a:custGeom>
              <a:avLst/>
              <a:gdLst>
                <a:gd name="connsiteX0" fmla="*/ 0 w 2180492"/>
                <a:gd name="connsiteY0" fmla="*/ 615520 h 3262004"/>
                <a:gd name="connsiteX1" fmla="*/ 184638 w 2180492"/>
                <a:gd name="connsiteY1" fmla="*/ 325374 h 3262004"/>
                <a:gd name="connsiteX2" fmla="*/ 298938 w 2180492"/>
                <a:gd name="connsiteY2" fmla="*/ 175904 h 3262004"/>
                <a:gd name="connsiteX3" fmla="*/ 439615 w 2180492"/>
                <a:gd name="connsiteY3" fmla="*/ 61604 h 3262004"/>
                <a:gd name="connsiteX4" fmla="*/ 518746 w 2180492"/>
                <a:gd name="connsiteY4" fmla="*/ 35228 h 3262004"/>
                <a:gd name="connsiteX5" fmla="*/ 747346 w 2180492"/>
                <a:gd name="connsiteY5" fmla="*/ 58 h 3262004"/>
                <a:gd name="connsiteX6" fmla="*/ 958361 w 2180492"/>
                <a:gd name="connsiteY6" fmla="*/ 44020 h 3262004"/>
                <a:gd name="connsiteX7" fmla="*/ 1107830 w 2180492"/>
                <a:gd name="connsiteY7" fmla="*/ 87981 h 3262004"/>
                <a:gd name="connsiteX8" fmla="*/ 1380392 w 2180492"/>
                <a:gd name="connsiteY8" fmla="*/ 246243 h 3262004"/>
                <a:gd name="connsiteX9" fmla="*/ 1538654 w 2180492"/>
                <a:gd name="connsiteY9" fmla="*/ 360543 h 3262004"/>
                <a:gd name="connsiteX10" fmla="*/ 1696915 w 2180492"/>
                <a:gd name="connsiteY10" fmla="*/ 545181 h 3262004"/>
                <a:gd name="connsiteX11" fmla="*/ 1855177 w 2180492"/>
                <a:gd name="connsiteY11" fmla="*/ 826535 h 3262004"/>
                <a:gd name="connsiteX12" fmla="*/ 1960684 w 2180492"/>
                <a:gd name="connsiteY12" fmla="*/ 1063928 h 3262004"/>
                <a:gd name="connsiteX13" fmla="*/ 2048607 w 2180492"/>
                <a:gd name="connsiteY13" fmla="*/ 1371658 h 3262004"/>
                <a:gd name="connsiteX14" fmla="*/ 2074984 w 2180492"/>
                <a:gd name="connsiteY14" fmla="*/ 1635428 h 3262004"/>
                <a:gd name="connsiteX15" fmla="*/ 2110154 w 2180492"/>
                <a:gd name="connsiteY15" fmla="*/ 1934366 h 3262004"/>
                <a:gd name="connsiteX16" fmla="*/ 2145323 w 2180492"/>
                <a:gd name="connsiteY16" fmla="*/ 2189343 h 3262004"/>
                <a:gd name="connsiteX17" fmla="*/ 2145323 w 2180492"/>
                <a:gd name="connsiteY17" fmla="*/ 2417943 h 3262004"/>
                <a:gd name="connsiteX18" fmla="*/ 2162907 w 2180492"/>
                <a:gd name="connsiteY18" fmla="*/ 2848766 h 3262004"/>
                <a:gd name="connsiteX19" fmla="*/ 2180492 w 2180492"/>
                <a:gd name="connsiteY19" fmla="*/ 3262004 h 3262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80492" h="3262004">
                  <a:moveTo>
                    <a:pt x="0" y="615520"/>
                  </a:moveTo>
                  <a:cubicBezTo>
                    <a:pt x="67407" y="507081"/>
                    <a:pt x="134815" y="398643"/>
                    <a:pt x="184638" y="325374"/>
                  </a:cubicBezTo>
                  <a:cubicBezTo>
                    <a:pt x="234461" y="252105"/>
                    <a:pt x="256442" y="219866"/>
                    <a:pt x="298938" y="175904"/>
                  </a:cubicBezTo>
                  <a:cubicBezTo>
                    <a:pt x="341434" y="131942"/>
                    <a:pt x="402980" y="85050"/>
                    <a:pt x="439615" y="61604"/>
                  </a:cubicBezTo>
                  <a:cubicBezTo>
                    <a:pt x="476250" y="38158"/>
                    <a:pt x="467458" y="45486"/>
                    <a:pt x="518746" y="35228"/>
                  </a:cubicBezTo>
                  <a:cubicBezTo>
                    <a:pt x="570035" y="24970"/>
                    <a:pt x="674077" y="-1407"/>
                    <a:pt x="747346" y="58"/>
                  </a:cubicBezTo>
                  <a:cubicBezTo>
                    <a:pt x="820615" y="1523"/>
                    <a:pt x="898280" y="29366"/>
                    <a:pt x="958361" y="44020"/>
                  </a:cubicBezTo>
                  <a:cubicBezTo>
                    <a:pt x="1018442" y="58674"/>
                    <a:pt x="1037492" y="54277"/>
                    <a:pt x="1107830" y="87981"/>
                  </a:cubicBezTo>
                  <a:cubicBezTo>
                    <a:pt x="1178168" y="121685"/>
                    <a:pt x="1308588" y="200816"/>
                    <a:pt x="1380392" y="246243"/>
                  </a:cubicBezTo>
                  <a:cubicBezTo>
                    <a:pt x="1452196" y="291670"/>
                    <a:pt x="1485900" y="310720"/>
                    <a:pt x="1538654" y="360543"/>
                  </a:cubicBezTo>
                  <a:cubicBezTo>
                    <a:pt x="1591408" y="410366"/>
                    <a:pt x="1644161" y="467516"/>
                    <a:pt x="1696915" y="545181"/>
                  </a:cubicBezTo>
                  <a:cubicBezTo>
                    <a:pt x="1749669" y="622846"/>
                    <a:pt x="1811216" y="740077"/>
                    <a:pt x="1855177" y="826535"/>
                  </a:cubicBezTo>
                  <a:cubicBezTo>
                    <a:pt x="1899138" y="912993"/>
                    <a:pt x="1928446" y="973074"/>
                    <a:pt x="1960684" y="1063928"/>
                  </a:cubicBezTo>
                  <a:cubicBezTo>
                    <a:pt x="1992922" y="1154782"/>
                    <a:pt x="2029557" y="1276408"/>
                    <a:pt x="2048607" y="1371658"/>
                  </a:cubicBezTo>
                  <a:cubicBezTo>
                    <a:pt x="2067657" y="1466908"/>
                    <a:pt x="2064726" y="1541643"/>
                    <a:pt x="2074984" y="1635428"/>
                  </a:cubicBezTo>
                  <a:cubicBezTo>
                    <a:pt x="2085242" y="1729213"/>
                    <a:pt x="2098431" y="1842047"/>
                    <a:pt x="2110154" y="1934366"/>
                  </a:cubicBezTo>
                  <a:cubicBezTo>
                    <a:pt x="2121877" y="2026685"/>
                    <a:pt x="2139462" y="2108747"/>
                    <a:pt x="2145323" y="2189343"/>
                  </a:cubicBezTo>
                  <a:cubicBezTo>
                    <a:pt x="2151184" y="2269939"/>
                    <a:pt x="2142392" y="2308039"/>
                    <a:pt x="2145323" y="2417943"/>
                  </a:cubicBezTo>
                  <a:cubicBezTo>
                    <a:pt x="2148254" y="2527847"/>
                    <a:pt x="2157046" y="2708089"/>
                    <a:pt x="2162907" y="2848766"/>
                  </a:cubicBezTo>
                  <a:cubicBezTo>
                    <a:pt x="2168769" y="2989443"/>
                    <a:pt x="2174630" y="3125723"/>
                    <a:pt x="2180492" y="3262004"/>
                  </a:cubicBezTo>
                </a:path>
              </a:pathLst>
            </a:custGeom>
            <a:noFill/>
            <a:ln w="5715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/>
          <p:cNvSpPr/>
          <p:nvPr/>
        </p:nvSpPr>
        <p:spPr>
          <a:xfrm rot="17636356">
            <a:off x="623719" y="1549394"/>
            <a:ext cx="3395291" cy="979183"/>
          </a:xfrm>
          <a:prstGeom prst="ellipse">
            <a:avLst/>
          </a:prstGeom>
          <a:noFill/>
          <a:ln w="57150">
            <a:solidFill>
              <a:srgbClr val="CC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21019728">
            <a:off x="3526362" y="750143"/>
            <a:ext cx="2466008" cy="861911"/>
          </a:xfrm>
          <a:prstGeom prst="ellipse">
            <a:avLst/>
          </a:prstGeom>
          <a:noFill/>
          <a:ln w="57150">
            <a:solidFill>
              <a:srgbClr val="CC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4524227">
            <a:off x="5505310" y="4334700"/>
            <a:ext cx="2466008" cy="642272"/>
          </a:xfrm>
          <a:prstGeom prst="ellipse">
            <a:avLst/>
          </a:prstGeom>
          <a:noFill/>
          <a:ln w="57150">
            <a:solidFill>
              <a:srgbClr val="CC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1752600" y="829332"/>
            <a:ext cx="7315200" cy="4733267"/>
          </a:xfrm>
          <a:prstGeom prst="rect">
            <a:avLst/>
          </a:prstGeom>
          <a:noFill/>
          <a:ln w="38100" algn="ctr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7467600" y="365760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Phase I.tif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62800" y="4419600"/>
            <a:ext cx="2197894" cy="16510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3733800" y="3429000"/>
            <a:ext cx="304800" cy="1295400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733800" y="3429000"/>
            <a:ext cx="914400" cy="685800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3200400" y="4114800"/>
            <a:ext cx="1447800" cy="304800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1752600" y="4419600"/>
            <a:ext cx="1524000" cy="152400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30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cintosh HD:Users:peterblack:Documents:SHOUT_impacts:AMS_presentations:Zawisclak Edouard Asym Precip:Z3.tif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7800"/>
            <a:ext cx="6629400" cy="46481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04800" y="990600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Zawislak</a:t>
            </a:r>
            <a:r>
              <a:rPr lang="en-US" b="1" dirty="0" smtClean="0"/>
              <a:t>, 32HURR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92809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838200"/>
            <a:ext cx="79275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F01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Hawk</a:t>
            </a:r>
          </a:p>
          <a:p>
            <a:pPr algn="ctr"/>
            <a:r>
              <a:rPr lang="en-US" sz="2800" b="1" dirty="0" smtClean="0">
                <a:solidFill>
                  <a:srgbClr val="0F01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 Observational/ Research Objectives (HS3)</a:t>
            </a:r>
            <a:endParaRPr lang="en-US" sz="2800" b="1" dirty="0">
              <a:solidFill>
                <a:srgbClr val="0F01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1905000"/>
            <a:ext cx="776366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Measure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TC outflow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layer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jets and inner core ‘roots’: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pattern,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strength,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structure and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orientation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Relate to: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urricane intensity change and size: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Vmax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Pmin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Rmax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Boundary layer and inner-core structure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7316" y="5867400"/>
            <a:ext cx="8468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Improve targeting (timing/location/ pattern) of Real Time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dropsondes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Provide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input for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BALANCED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initialization of TC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models: HAMSR/ IWRAP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5410200"/>
            <a:ext cx="8304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F01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 </a:t>
            </a:r>
            <a:r>
              <a:rPr lang="en-US" sz="2800" b="1" dirty="0" smtClean="0">
                <a:solidFill>
                  <a:srgbClr val="0F01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Real-Time Data Assimilation (SHOUT)</a:t>
            </a:r>
            <a:endParaRPr lang="en-US" sz="2800" b="1" dirty="0">
              <a:solidFill>
                <a:srgbClr val="0F01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4419600"/>
            <a:ext cx="5823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F01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 GAP Mitigation (</a:t>
            </a:r>
            <a:r>
              <a:rPr lang="en-US" sz="2800" b="1" dirty="0">
                <a:solidFill>
                  <a:srgbClr val="0F01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SHOUT</a:t>
            </a:r>
            <a:r>
              <a:rPr lang="en-US" sz="2800" b="1" dirty="0" smtClean="0">
                <a:solidFill>
                  <a:srgbClr val="0F01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b="1" dirty="0">
              <a:solidFill>
                <a:srgbClr val="0F01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4953000"/>
            <a:ext cx="7353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Operational Impact: With and without concurrent satellite data</a:t>
            </a:r>
          </a:p>
        </p:txBody>
      </p:sp>
    </p:spTree>
    <p:extLst>
      <p:ext uri="{BB962C8B-B14F-4D97-AF65-F5344CB8AC3E}">
        <p14:creationId xmlns:p14="http://schemas.microsoft.com/office/powerpoint/2010/main" val="393687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FIP AnnMtg2015 Aksoy Hui Dahl Edouard impact SHOUT_presentation_Oct16_2015_v3_final (1)_Page_06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8" t="15303" r="55161" b="33354"/>
          <a:stretch/>
        </p:blipFill>
        <p:spPr>
          <a:xfrm>
            <a:off x="2971800" y="838200"/>
            <a:ext cx="5115308" cy="55041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2133600"/>
            <a:ext cx="2942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Aksoy</a:t>
            </a:r>
            <a:r>
              <a:rPr lang="en-US" b="1" dirty="0" smtClean="0"/>
              <a:t>, </a:t>
            </a:r>
            <a:r>
              <a:rPr lang="en-US" b="1" dirty="0" err="1" smtClean="0"/>
              <a:t>Christophersen</a:t>
            </a:r>
            <a:r>
              <a:rPr lang="en-US" b="1" dirty="0" smtClean="0"/>
              <a:t>, Dahl,</a:t>
            </a:r>
          </a:p>
          <a:p>
            <a:r>
              <a:rPr lang="en-US" b="1" dirty="0" smtClean="0"/>
              <a:t>SHOUT Brief 22May16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62761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cintosh HD:Users:peterblack:Documents:SHOUT_impacts:AMS_presentations:Zawisclak Edouard Asym Precip:Z4.tif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8077200" cy="51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81000" y="914400"/>
            <a:ext cx="8295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Zawislak</a:t>
            </a:r>
            <a:r>
              <a:rPr lang="en-US" b="1" dirty="0" smtClean="0"/>
              <a:t>, 32HURR    </a:t>
            </a:r>
            <a:r>
              <a:rPr lang="en-US" b="1" dirty="0" err="1" smtClean="0"/>
              <a:t>Edouard</a:t>
            </a:r>
            <a:r>
              <a:rPr lang="en-US" b="1" dirty="0" smtClean="0"/>
              <a:t>, 2014</a:t>
            </a:r>
            <a:r>
              <a:rPr lang="en-US" b="1" dirty="0"/>
              <a:t>:</a:t>
            </a:r>
            <a:r>
              <a:rPr lang="en-US" b="1" dirty="0" smtClean="0"/>
              <a:t> Geo-relative drops transformed to shear-relative</a:t>
            </a:r>
            <a:endParaRPr lang="en-US" b="1" dirty="0"/>
          </a:p>
        </p:txBody>
      </p:sp>
      <p:sp>
        <p:nvSpPr>
          <p:cNvPr id="6" name="Oval 5"/>
          <p:cNvSpPr/>
          <p:nvPr/>
        </p:nvSpPr>
        <p:spPr>
          <a:xfrm>
            <a:off x="2133600" y="1524000"/>
            <a:ext cx="533400" cy="533400"/>
          </a:xfrm>
          <a:prstGeom prst="ellipse">
            <a:avLst/>
          </a:prstGeom>
          <a:noFill/>
          <a:ln w="38100" cmpd="sng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133600" y="3276600"/>
            <a:ext cx="533400" cy="533400"/>
          </a:xfrm>
          <a:prstGeom prst="ellipse">
            <a:avLst/>
          </a:prstGeom>
          <a:noFill/>
          <a:ln w="38100" cmpd="sng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447800" y="3886200"/>
            <a:ext cx="533400" cy="533400"/>
          </a:xfrm>
          <a:prstGeom prst="ellipse">
            <a:avLst/>
          </a:prstGeom>
          <a:noFill/>
          <a:ln w="38100" cmpd="sng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334000" y="3276600"/>
            <a:ext cx="533400" cy="533400"/>
          </a:xfrm>
          <a:prstGeom prst="ellipse">
            <a:avLst/>
          </a:prstGeom>
          <a:noFill/>
          <a:ln w="38100" cmpd="sng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943600" y="3276600"/>
            <a:ext cx="533400" cy="533400"/>
          </a:xfrm>
          <a:prstGeom prst="ellipse">
            <a:avLst/>
          </a:prstGeom>
          <a:noFill/>
          <a:ln w="38100" cmpd="sng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943600" y="3886200"/>
            <a:ext cx="533400" cy="533400"/>
          </a:xfrm>
          <a:prstGeom prst="ellipse">
            <a:avLst/>
          </a:prstGeom>
          <a:noFill/>
          <a:ln w="38100" cmpd="sng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239000" y="3886200"/>
            <a:ext cx="533400" cy="533400"/>
          </a:xfrm>
          <a:prstGeom prst="ellipse">
            <a:avLst/>
          </a:prstGeom>
          <a:noFill/>
          <a:ln w="38100" cmpd="sng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239000" y="3276600"/>
            <a:ext cx="533400" cy="533400"/>
          </a:xfrm>
          <a:prstGeom prst="ellipse">
            <a:avLst/>
          </a:prstGeom>
          <a:noFill/>
          <a:ln w="38100" cmpd="sng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924800" y="3886200"/>
            <a:ext cx="533400" cy="533400"/>
          </a:xfrm>
          <a:prstGeom prst="ellipse">
            <a:avLst/>
          </a:prstGeom>
          <a:noFill/>
          <a:ln w="38100" cmpd="sng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924800" y="3276600"/>
            <a:ext cx="533400" cy="533400"/>
          </a:xfrm>
          <a:prstGeom prst="ellipse">
            <a:avLst/>
          </a:prstGeom>
          <a:noFill/>
          <a:ln w="38100" cmpd="sng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800600" y="5638800"/>
            <a:ext cx="533400" cy="533400"/>
          </a:xfrm>
          <a:prstGeom prst="ellipse">
            <a:avLst/>
          </a:prstGeom>
          <a:noFill/>
          <a:ln w="38100" cmpd="sng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410200" y="5715000"/>
            <a:ext cx="2226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</a:rPr>
              <a:t>Missing Data Domain</a:t>
            </a:r>
            <a:endParaRPr lang="en-US" b="1" dirty="0">
              <a:solidFill>
                <a:srgbClr val="FF00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95600" y="3048000"/>
            <a:ext cx="1905000" cy="1752600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10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cintosh HD:Users:peterblack:Documents:SHOUT_impacts:AMS_presentations:Rob Rogers Edouard Asym Dynamics:RR2.tif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0"/>
            <a:ext cx="67056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04800" y="838200"/>
            <a:ext cx="174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Rogers, 32HURR</a:t>
            </a:r>
            <a:endParaRPr lang="en-US" b="1" dirty="0"/>
          </a:p>
        </p:txBody>
      </p:sp>
      <p:sp>
        <p:nvSpPr>
          <p:cNvPr id="7" name="Oval 6"/>
          <p:cNvSpPr/>
          <p:nvPr/>
        </p:nvSpPr>
        <p:spPr>
          <a:xfrm>
            <a:off x="3886200" y="4267200"/>
            <a:ext cx="533400" cy="533400"/>
          </a:xfrm>
          <a:prstGeom prst="ellipse">
            <a:avLst/>
          </a:prstGeom>
          <a:noFill/>
          <a:ln w="38100" cmpd="sng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124200" y="4800600"/>
            <a:ext cx="533400" cy="533400"/>
          </a:xfrm>
          <a:prstGeom prst="ellipse">
            <a:avLst/>
          </a:prstGeom>
          <a:noFill/>
          <a:ln w="38100" cmpd="sng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91200" y="4724400"/>
            <a:ext cx="533400" cy="533400"/>
          </a:xfrm>
          <a:prstGeom prst="ellipse">
            <a:avLst/>
          </a:prstGeom>
          <a:noFill/>
          <a:ln w="38100" cmpd="sng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553200" y="4343400"/>
            <a:ext cx="533400" cy="533400"/>
          </a:xfrm>
          <a:prstGeom prst="ellipse">
            <a:avLst/>
          </a:prstGeom>
          <a:noFill/>
          <a:ln w="38100" cmpd="sng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038600" y="2362200"/>
            <a:ext cx="533400" cy="533400"/>
          </a:xfrm>
          <a:prstGeom prst="ellipse">
            <a:avLst/>
          </a:prstGeom>
          <a:noFill/>
          <a:ln w="38100" cmpd="sng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971800" y="2895600"/>
            <a:ext cx="533400" cy="533400"/>
          </a:xfrm>
          <a:prstGeom prst="ellipse">
            <a:avLst/>
          </a:prstGeom>
          <a:noFill/>
          <a:ln w="38100" cmpd="sng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715000" y="2819400"/>
            <a:ext cx="533400" cy="533400"/>
          </a:xfrm>
          <a:prstGeom prst="ellipse">
            <a:avLst/>
          </a:prstGeom>
          <a:noFill/>
          <a:ln w="38100" cmpd="sng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629400" y="2438400"/>
            <a:ext cx="533400" cy="533400"/>
          </a:xfrm>
          <a:prstGeom prst="ellipse">
            <a:avLst/>
          </a:prstGeom>
          <a:noFill/>
          <a:ln w="38100" cmpd="sng"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136206" y="762000"/>
            <a:ext cx="54425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WP-3D Tail Doppler Radar Reflectivity Vertical Velocity</a:t>
            </a:r>
          </a:p>
          <a:p>
            <a:pPr algn="ctr"/>
            <a:r>
              <a:rPr lang="en-US" sz="1400" b="1" dirty="0" smtClean="0"/>
              <a:t>GH HIWRAP fields to be added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483835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90600" y="990600"/>
            <a:ext cx="7345362" cy="67024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Assimilated Observation Location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89162" y="2445109"/>
            <a:ext cx="1421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Control </a:t>
            </a:r>
          </a:p>
          <a:p>
            <a:pPr algn="ctr"/>
            <a:r>
              <a:rPr lang="en-US" dirty="0" smtClean="0"/>
              <a:t>(P3 only)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85580" y="4568448"/>
            <a:ext cx="1421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+ GH </a:t>
            </a:r>
            <a:br>
              <a:rPr lang="en-US" dirty="0" smtClean="0"/>
            </a:br>
            <a:r>
              <a:rPr lang="en-US" dirty="0" smtClean="0"/>
              <a:t>Sm-Lg-Sm Butterfly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9162" y="4568448"/>
            <a:ext cx="1421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+ GH </a:t>
            </a:r>
            <a:br>
              <a:rPr lang="en-US" dirty="0" smtClean="0"/>
            </a:br>
            <a:r>
              <a:rPr lang="en-US" dirty="0" smtClean="0"/>
              <a:t>Rotated Butterfly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90105" y="1829597"/>
            <a:ext cx="37172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Full GH flight pattern ~24 hr</a:t>
            </a:r>
            <a:r>
              <a:rPr lang="en-US" dirty="0"/>
              <a:t> </a:t>
            </a:r>
            <a:r>
              <a:rPr lang="en-US" dirty="0" smtClean="0"/>
              <a:t>length, so only a portion falls within the 4-hr data assimilation window.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0105" y="3091440"/>
            <a:ext cx="1790700" cy="812800"/>
          </a:xfrm>
          <a:prstGeom prst="rect">
            <a:avLst/>
          </a:prstGeom>
        </p:spPr>
      </p:pic>
      <p:pic>
        <p:nvPicPr>
          <p:cNvPr id="10" name="Picture 9" descr="obsloc_color.P3gh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876" y="4011685"/>
            <a:ext cx="3046308" cy="2286000"/>
          </a:xfrm>
          <a:prstGeom prst="rect">
            <a:avLst/>
          </a:prstGeom>
        </p:spPr>
      </p:pic>
      <p:pic>
        <p:nvPicPr>
          <p:cNvPr id="11" name="Picture 10" descr="obsloc_color.P3gh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97" y="4011685"/>
            <a:ext cx="3046308" cy="2286000"/>
          </a:xfrm>
          <a:prstGeom prst="rect">
            <a:avLst/>
          </a:prstGeom>
        </p:spPr>
      </p:pic>
      <p:pic>
        <p:nvPicPr>
          <p:cNvPr id="12" name="Picture 11" descr="obsloc_color.P3ctrl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97" y="1725685"/>
            <a:ext cx="3046308" cy="2286000"/>
          </a:xfrm>
          <a:prstGeom prst="rect">
            <a:avLst/>
          </a:prstGeom>
        </p:spPr>
      </p:pic>
      <p:sp>
        <p:nvSpPr>
          <p:cNvPr id="1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4191000" y="6356350"/>
            <a:ext cx="762000" cy="271463"/>
          </a:xfrm>
        </p:spPr>
        <p:txBody>
          <a:bodyPr/>
          <a:lstStyle/>
          <a:p>
            <a:fld id="{208D24E8-FD10-694C-8554-9E6EEA9BD259}" type="slidenum">
              <a:rPr lang="en-US" smtClean="0"/>
              <a:t>23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762000"/>
            <a:ext cx="380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Dahl, </a:t>
            </a:r>
            <a:r>
              <a:rPr lang="en-US" b="1" dirty="0" err="1" smtClean="0"/>
              <a:t>Christophersen</a:t>
            </a:r>
            <a:r>
              <a:rPr lang="en-US" b="1" dirty="0" smtClean="0"/>
              <a:t>, </a:t>
            </a:r>
            <a:r>
              <a:rPr lang="en-US" b="1" dirty="0" err="1" smtClean="0"/>
              <a:t>Aksoy</a:t>
            </a:r>
            <a:r>
              <a:rPr lang="en-US" b="1" dirty="0" smtClean="0"/>
              <a:t>- 32HURR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73690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990600"/>
            <a:ext cx="380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Aksoy</a:t>
            </a:r>
            <a:r>
              <a:rPr lang="en-US" b="1" dirty="0" smtClean="0"/>
              <a:t>, </a:t>
            </a:r>
            <a:r>
              <a:rPr lang="en-US" b="1" dirty="0" err="1" smtClean="0"/>
              <a:t>Christophersen</a:t>
            </a:r>
            <a:r>
              <a:rPr lang="en-US" b="1" dirty="0" smtClean="0"/>
              <a:t>, Dahl- 32HURR</a:t>
            </a:r>
            <a:endParaRPr lang="en-US" b="1" dirty="0"/>
          </a:p>
        </p:txBody>
      </p:sp>
      <p:pic>
        <p:nvPicPr>
          <p:cNvPr id="6" name="Picture 5" descr="Macintosh HD:Users:peterblack:Documents:HFIP Aksoy Edouard SHOUT:HFIP AnnMtg2015 Aksoy Hui Dahl Edouard impact SHOUT_presentation_Oct16_2015_v3_final (1)_Page_07.tiff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" b="8062"/>
          <a:stretch/>
        </p:blipFill>
        <p:spPr bwMode="auto">
          <a:xfrm>
            <a:off x="4038600" y="990600"/>
            <a:ext cx="4953000" cy="40386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arallelogram 6"/>
          <p:cNvSpPr/>
          <p:nvPr/>
        </p:nvSpPr>
        <p:spPr>
          <a:xfrm flipH="1">
            <a:off x="4495800" y="2057400"/>
            <a:ext cx="1828800" cy="2209800"/>
          </a:xfrm>
          <a:prstGeom prst="parallelogram">
            <a:avLst/>
          </a:prstGeom>
          <a:solidFill>
            <a:srgbClr val="FFFF00">
              <a:alpha val="3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/>
          <p:cNvSpPr/>
          <p:nvPr/>
        </p:nvSpPr>
        <p:spPr>
          <a:xfrm flipH="1">
            <a:off x="6934200" y="4114800"/>
            <a:ext cx="838200" cy="533400"/>
          </a:xfrm>
          <a:prstGeom prst="parallelogram">
            <a:avLst/>
          </a:prstGeom>
          <a:solidFill>
            <a:srgbClr val="FFFF00">
              <a:alpha val="3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772400" y="4191000"/>
            <a:ext cx="125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AIRS swath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419600" y="5029200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Aircraft drops/ SFMR relative to AIRS &amp; AMVs</a:t>
            </a:r>
            <a:endParaRPr lang="en-US" b="1" dirty="0"/>
          </a:p>
        </p:txBody>
      </p:sp>
      <p:pic>
        <p:nvPicPr>
          <p:cNvPr id="11" name="Picture 10" descr="HFIP AnnMtg2015 Aksoy Hui Dahl Edouard impact SHOUT_presentation_Oct16_2015_v3_final (1)_Page_12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276600"/>
            <a:ext cx="4010536" cy="300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143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0" y="685800"/>
            <a:ext cx="30621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Patricia: TCI</a:t>
            </a:r>
          </a:p>
          <a:p>
            <a:pPr algn="ctr"/>
            <a:r>
              <a:rPr lang="en-US" sz="2400" b="1" dirty="0" smtClean="0"/>
              <a:t>22 Oct, 2015 1800 UTC</a:t>
            </a:r>
            <a:endParaRPr lang="en-US" sz="24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2133600" y="1676400"/>
            <a:ext cx="6354763" cy="4965700"/>
            <a:chOff x="6359525" y="4271963"/>
            <a:chExt cx="2738438" cy="2370137"/>
          </a:xfrm>
          <a:noFill/>
        </p:grpSpPr>
        <p:pic>
          <p:nvPicPr>
            <p:cNvPr id="7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9525" y="4271963"/>
              <a:ext cx="2738438" cy="23701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>
              <a:fillRect/>
            </a:stretch>
          </p:blipFill>
          <p:spPr bwMode="auto">
            <a:xfrm>
              <a:off x="8213725" y="5589588"/>
              <a:ext cx="407988" cy="8001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7315200" y="4495800"/>
            <a:ext cx="7548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AMVs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85800" y="990600"/>
            <a:ext cx="2613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X. Lu &amp; X. Wang, 32HURR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010400" y="5181600"/>
            <a:ext cx="11373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WB-57F </a:t>
            </a:r>
          </a:p>
          <a:p>
            <a:r>
              <a:rPr lang="en-US" sz="1600" b="1" dirty="0" smtClean="0"/>
              <a:t>HDSS XDDs</a:t>
            </a:r>
            <a:endParaRPr 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162800" y="5715000"/>
            <a:ext cx="102346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P3 SFMR</a:t>
            </a:r>
            <a:endParaRPr lang="en-US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324600" y="2667000"/>
            <a:ext cx="685800" cy="990600"/>
          </a:xfrm>
          <a:prstGeom prst="straightConnector1">
            <a:avLst/>
          </a:prstGeom>
          <a:ln w="57150" cmpd="thinThick">
            <a:solidFill>
              <a:srgbClr val="FF00FF"/>
            </a:solidFill>
            <a:prstDash val="sysDash"/>
            <a:headEnd type="oval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8209847">
            <a:off x="6390533" y="3135528"/>
            <a:ext cx="790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FF"/>
                </a:solidFill>
              </a:rPr>
              <a:t>Shear</a:t>
            </a:r>
            <a:endParaRPr lang="en-US" sz="2000" b="1" dirty="0">
              <a:solidFill>
                <a:srgbClr val="FF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53200" y="4191000"/>
            <a:ext cx="953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 AIRS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010400" y="4953000"/>
            <a:ext cx="543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P3</a:t>
            </a:r>
            <a:endParaRPr lang="en-US" b="1" dirty="0">
              <a:latin typeface="Arial"/>
              <a:cs typeface="Arial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3200400" y="2895600"/>
            <a:ext cx="1295400" cy="914400"/>
          </a:xfrm>
          <a:prstGeom prst="straightConnector1">
            <a:avLst/>
          </a:prstGeom>
          <a:ln w="57150" cmpd="thinThick">
            <a:solidFill>
              <a:srgbClr val="FF00FF"/>
            </a:solidFill>
            <a:prstDash val="sysDash"/>
            <a:headEnd type="oval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 rot="2193710">
            <a:off x="3452875" y="3424782"/>
            <a:ext cx="875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rgbClr val="FF00FF"/>
                  </a:solidFill>
                </a:ln>
              </a:rPr>
              <a:t>Motion</a:t>
            </a:r>
            <a:endParaRPr lang="en-US" dirty="0">
              <a:ln>
                <a:solidFill>
                  <a:srgbClr val="FF00FF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1720125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xlu\Dropbox\conferences\32nd Hurricane and Tropical Meteorology (2016-4)\figures\Base-wind-incr-18Z22-150hPa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98"/>
          <a:stretch/>
        </p:blipFill>
        <p:spPr bwMode="auto">
          <a:xfrm>
            <a:off x="228600" y="838200"/>
            <a:ext cx="2667000" cy="2640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1" descr="C:\Users\xlu\Dropbox\conferences\32nd Hurricane and Tropical Meteorology (2016-4)\figures\CIMSS-wind-incr-18Z22-150hPa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61"/>
          <a:stretch/>
        </p:blipFill>
        <p:spPr bwMode="auto">
          <a:xfrm>
            <a:off x="3048000" y="838200"/>
            <a:ext cx="2667000" cy="2612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C:\Users\xlu\Dropbox\conferences\32nd Hurricane and Tropical Meteorology (2016-4)\figures\data-2218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9"/>
          <a:stretch/>
        </p:blipFill>
        <p:spPr bwMode="auto">
          <a:xfrm>
            <a:off x="6042025" y="838200"/>
            <a:ext cx="3101975" cy="268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xlu\Dropbox\conferences\32nd Hurricane and Tropical Meteorology (2016-4)\figures\TCI-wind-incr-18Z22-150hPa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3"/>
          <a:stretch/>
        </p:blipFill>
        <p:spPr bwMode="auto">
          <a:xfrm>
            <a:off x="228600" y="3505200"/>
            <a:ext cx="2667000" cy="305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xlu\Dropbox\conferences\32nd Hurricane and Tropical Meteorology (2016-4)\figures\TDR-wind-incr-18Z22-150hPa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1"/>
          <a:stretch/>
        </p:blipFill>
        <p:spPr bwMode="auto">
          <a:xfrm>
            <a:off x="3124200" y="3505200"/>
            <a:ext cx="2667000" cy="263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6172200" y="990600"/>
            <a:ext cx="1935162" cy="1897063"/>
            <a:chOff x="6145213" y="3933825"/>
            <a:chExt cx="1935162" cy="1897063"/>
          </a:xfrm>
        </p:grpSpPr>
        <p:sp>
          <p:nvSpPr>
            <p:cNvPr id="10" name="Oval 9"/>
            <p:cNvSpPr/>
            <p:nvPr/>
          </p:nvSpPr>
          <p:spPr>
            <a:xfrm rot="7477389">
              <a:off x="6791325" y="5065713"/>
              <a:ext cx="541338" cy="98901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Calibri" charset="0"/>
                <a:ea typeface="宋体" charset="0"/>
                <a:cs typeface="宋体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7165975" y="3933825"/>
              <a:ext cx="914400" cy="592138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Calibri" charset="0"/>
                <a:ea typeface="宋体" charset="0"/>
                <a:cs typeface="宋体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 rot="2469501">
              <a:off x="6145213" y="4254500"/>
              <a:ext cx="1230312" cy="593725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Calibri" charset="0"/>
                <a:ea typeface="宋体" charset="0"/>
                <a:cs typeface="宋体" charset="0"/>
              </a:endParaRPr>
            </a:p>
          </p:txBody>
        </p:sp>
      </p:grpSp>
      <p:pic>
        <p:nvPicPr>
          <p:cNvPr id="13" name="Picture 2" descr="C:\Users\xlu\Dropbox\conferences\32nd Hurricane and Tropical Meteorology (2016-4)\figures\All-wind-incr-18Z22-150hPa.jpe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1"/>
          <a:stretch/>
        </p:blipFill>
        <p:spPr bwMode="auto">
          <a:xfrm>
            <a:off x="6096000" y="3505200"/>
            <a:ext cx="2667000" cy="263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124200" y="6172200"/>
            <a:ext cx="5981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X. Lu &amp; X. Wang, 32HURR- AMV &amp; XDD </a:t>
            </a:r>
            <a:r>
              <a:rPr lang="en-US" b="1" dirty="0" err="1" smtClean="0"/>
              <a:t>sondes</a:t>
            </a:r>
            <a:r>
              <a:rPr lang="en-US" b="1" dirty="0" smtClean="0"/>
              <a:t> improve Base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905000" y="1828800"/>
            <a:ext cx="966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Patricia,</a:t>
            </a:r>
          </a:p>
          <a:p>
            <a:r>
              <a:rPr lang="en-US" b="1" dirty="0" smtClean="0"/>
              <a:t>2015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368142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PW 16Feb largescal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7" y="685800"/>
            <a:ext cx="9031057" cy="5867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53000" y="5105400"/>
            <a:ext cx="148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15 Feb 2016</a:t>
            </a:r>
          </a:p>
          <a:p>
            <a:r>
              <a:rPr lang="en-US" b="1" dirty="0" smtClean="0">
                <a:latin typeface="Arial"/>
                <a:cs typeface="Arial"/>
              </a:rPr>
              <a:t>ENRR#2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54597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s://lh3.googleusercontent.com/MS0sSpOX46pOSCrFiBtLGi0O-bQVQkD9Rxp2BLQYwLkGr6YcUkmZHdSJ05B_JAS_x-oUE41Gp-4f-2r-I71F5m3Buxg5uLSVS2RUXn81F3XfRm5ZAjZjUySruCkEgZoT9PSv7NFi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5" t="8980" r="2969" b="23139"/>
          <a:stretch/>
        </p:blipFill>
        <p:spPr bwMode="auto">
          <a:xfrm>
            <a:off x="1219200" y="685800"/>
            <a:ext cx="7204533" cy="35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s://lh3.googleusercontent.com/K7cAcBwFaeQ0Pbk2G_U5hm5qB0AmccFreBQK7oq4GIrtDHdw_mjkklhJS6PItAt-c6UJUVPE8Zqn3YspscNeGAdAHJXR4HseZOmPRqteMW-eOzN5TEPvIii1Ttkv1ofT2HbAwl8T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" t="2038" r="7601" b="7216"/>
          <a:stretch/>
        </p:blipFill>
        <p:spPr bwMode="auto">
          <a:xfrm>
            <a:off x="0" y="3810000"/>
            <a:ext cx="3657600" cy="2831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ttps://lh3.googleusercontent.com/t4zcpbte4v-qb89mhK2VA7JS-RkMegwa8EvF0X9DaZvvdSkRaWsN3x1U2AFczWHxxL3PEvYwTtQqHGXNn8NsVNQOCtELN7aoxXg2ztgfCpiOk2gf20PM3B2QbMOx3qDAkxA-4C3d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 t="2539" r="8839" b="6663"/>
          <a:stretch/>
        </p:blipFill>
        <p:spPr bwMode="auto">
          <a:xfrm>
            <a:off x="5562600" y="3886200"/>
            <a:ext cx="3581400" cy="27342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4953000" y="1676400"/>
            <a:ext cx="1066800" cy="1600200"/>
          </a:xfrm>
          <a:prstGeom prst="straightConnector1">
            <a:avLst/>
          </a:prstGeom>
          <a:ln w="38100" cmpd="sng">
            <a:solidFill>
              <a:srgbClr val="FF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81000" y="5257800"/>
            <a:ext cx="2819400" cy="0"/>
          </a:xfrm>
          <a:prstGeom prst="straightConnector1">
            <a:avLst/>
          </a:prstGeom>
          <a:ln w="38100" cmpd="sng">
            <a:solidFill>
              <a:srgbClr val="FF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943600" y="5257800"/>
            <a:ext cx="2819400" cy="0"/>
          </a:xfrm>
          <a:prstGeom prst="straightConnector1">
            <a:avLst/>
          </a:prstGeom>
          <a:ln w="38100" cmpd="sng">
            <a:solidFill>
              <a:srgbClr val="FF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82220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990600" y="914400"/>
            <a:ext cx="7183120" cy="5600700"/>
            <a:chOff x="990600" y="914400"/>
            <a:chExt cx="7183120" cy="5600700"/>
          </a:xfrm>
        </p:grpSpPr>
        <p:grpSp>
          <p:nvGrpSpPr>
            <p:cNvPr id="33" name="Group 32"/>
            <p:cNvGrpSpPr/>
            <p:nvPr/>
          </p:nvGrpSpPr>
          <p:grpSpPr>
            <a:xfrm>
              <a:off x="990600" y="914400"/>
              <a:ext cx="7183120" cy="5600700"/>
              <a:chOff x="1129068" y="628650"/>
              <a:chExt cx="7183120" cy="5600700"/>
            </a:xfrm>
          </p:grpSpPr>
          <p:pic>
            <p:nvPicPr>
              <p:cNvPr id="39" name="Picture 38" descr="https://lh6.googleusercontent.com/8V_n-Q3Xytahayr20Y10P_d29MKhsjmhQQCjGl-dZly4bJa9Lr7lcQ_AYrJTJde-BVazHg3dDWYjCExzDMDvYYHwJrDCtRw01hoYaQetZR-mONIztQXXiBI1GTfHP0OXgzE0FroS"/>
              <p:cNvPicPr/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02" t="15019" r="4982" b="5533"/>
              <a:stretch/>
            </p:blipFill>
            <p:spPr bwMode="auto">
              <a:xfrm>
                <a:off x="1129068" y="628650"/>
                <a:ext cx="7183120" cy="560070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40" name="Freeform 39"/>
              <p:cNvSpPr/>
              <p:nvPr/>
            </p:nvSpPr>
            <p:spPr>
              <a:xfrm>
                <a:off x="3922147" y="1148348"/>
                <a:ext cx="555478" cy="608000"/>
              </a:xfrm>
              <a:custGeom>
                <a:avLst/>
                <a:gdLst>
                  <a:gd name="connsiteX0" fmla="*/ 553977 w 555478"/>
                  <a:gd name="connsiteY0" fmla="*/ 608000 h 608000"/>
                  <a:gd name="connsiteX1" fmla="*/ 540466 w 555478"/>
                  <a:gd name="connsiteY1" fmla="*/ 324291 h 608000"/>
                  <a:gd name="connsiteX2" fmla="*/ 445884 w 555478"/>
                  <a:gd name="connsiteY2" fmla="*/ 135151 h 608000"/>
                  <a:gd name="connsiteX3" fmla="*/ 310768 w 555478"/>
                  <a:gd name="connsiteY3" fmla="*/ 13562 h 608000"/>
                  <a:gd name="connsiteX4" fmla="*/ 121605 w 555478"/>
                  <a:gd name="connsiteY4" fmla="*/ 13562 h 608000"/>
                  <a:gd name="connsiteX5" fmla="*/ 0 w 555478"/>
                  <a:gd name="connsiteY5" fmla="*/ 108131 h 60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5478" h="608000">
                    <a:moveTo>
                      <a:pt x="553977" y="608000"/>
                    </a:moveTo>
                    <a:cubicBezTo>
                      <a:pt x="556229" y="505549"/>
                      <a:pt x="558481" y="403099"/>
                      <a:pt x="540466" y="324291"/>
                    </a:cubicBezTo>
                    <a:cubicBezTo>
                      <a:pt x="522451" y="245483"/>
                      <a:pt x="484167" y="186939"/>
                      <a:pt x="445884" y="135151"/>
                    </a:cubicBezTo>
                    <a:cubicBezTo>
                      <a:pt x="407601" y="83363"/>
                      <a:pt x="364814" y="33827"/>
                      <a:pt x="310768" y="13562"/>
                    </a:cubicBezTo>
                    <a:cubicBezTo>
                      <a:pt x="256722" y="-6703"/>
                      <a:pt x="173400" y="-2200"/>
                      <a:pt x="121605" y="13562"/>
                    </a:cubicBezTo>
                    <a:cubicBezTo>
                      <a:pt x="69810" y="29323"/>
                      <a:pt x="0" y="108131"/>
                      <a:pt x="0" y="108131"/>
                    </a:cubicBezTo>
                  </a:path>
                </a:pathLst>
              </a:custGeom>
              <a:ln w="38100" cmpd="sng">
                <a:solidFill>
                  <a:schemeClr val="tx1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Freeform 40"/>
              <p:cNvSpPr/>
              <p:nvPr/>
            </p:nvSpPr>
            <p:spPr>
              <a:xfrm rot="2300243">
                <a:off x="5351069" y="4002427"/>
                <a:ext cx="580079" cy="748323"/>
              </a:xfrm>
              <a:custGeom>
                <a:avLst/>
                <a:gdLst>
                  <a:gd name="connsiteX0" fmla="*/ 553977 w 555478"/>
                  <a:gd name="connsiteY0" fmla="*/ 608000 h 608000"/>
                  <a:gd name="connsiteX1" fmla="*/ 540466 w 555478"/>
                  <a:gd name="connsiteY1" fmla="*/ 324291 h 608000"/>
                  <a:gd name="connsiteX2" fmla="*/ 445884 w 555478"/>
                  <a:gd name="connsiteY2" fmla="*/ 135151 h 608000"/>
                  <a:gd name="connsiteX3" fmla="*/ 310768 w 555478"/>
                  <a:gd name="connsiteY3" fmla="*/ 13562 h 608000"/>
                  <a:gd name="connsiteX4" fmla="*/ 121605 w 555478"/>
                  <a:gd name="connsiteY4" fmla="*/ 13562 h 608000"/>
                  <a:gd name="connsiteX5" fmla="*/ 0 w 555478"/>
                  <a:gd name="connsiteY5" fmla="*/ 108131 h 60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5478" h="608000">
                    <a:moveTo>
                      <a:pt x="553977" y="608000"/>
                    </a:moveTo>
                    <a:cubicBezTo>
                      <a:pt x="556229" y="505549"/>
                      <a:pt x="558481" y="403099"/>
                      <a:pt x="540466" y="324291"/>
                    </a:cubicBezTo>
                    <a:cubicBezTo>
                      <a:pt x="522451" y="245483"/>
                      <a:pt x="484167" y="186939"/>
                      <a:pt x="445884" y="135151"/>
                    </a:cubicBezTo>
                    <a:cubicBezTo>
                      <a:pt x="407601" y="83363"/>
                      <a:pt x="364814" y="33827"/>
                      <a:pt x="310768" y="13562"/>
                    </a:cubicBezTo>
                    <a:cubicBezTo>
                      <a:pt x="256722" y="-6703"/>
                      <a:pt x="173400" y="-2200"/>
                      <a:pt x="121605" y="13562"/>
                    </a:cubicBezTo>
                    <a:cubicBezTo>
                      <a:pt x="69810" y="29323"/>
                      <a:pt x="0" y="108131"/>
                      <a:pt x="0" y="108131"/>
                    </a:cubicBezTo>
                  </a:path>
                </a:pathLst>
              </a:custGeom>
              <a:ln w="38100" cmpd="sng">
                <a:solidFill>
                  <a:schemeClr val="tx1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Arrow Connector 41"/>
              <p:cNvCxnSpPr/>
              <p:nvPr/>
            </p:nvCxnSpPr>
            <p:spPr>
              <a:xfrm flipV="1">
                <a:off x="3770105" y="2033250"/>
                <a:ext cx="581000" cy="526889"/>
              </a:xfrm>
              <a:prstGeom prst="straightConnector1">
                <a:avLst/>
              </a:prstGeom>
              <a:ln w="38100" cmpd="dbl">
                <a:solidFill>
                  <a:schemeClr val="tx1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>
                <a:off x="2256443" y="1570948"/>
                <a:ext cx="553977" cy="725747"/>
              </a:xfrm>
              <a:prstGeom prst="straightConnector1">
                <a:avLst/>
              </a:prstGeom>
              <a:ln w="38100" cmpd="dbl">
                <a:solidFill>
                  <a:schemeClr val="tx1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Freeform 43"/>
              <p:cNvSpPr/>
              <p:nvPr/>
            </p:nvSpPr>
            <p:spPr>
              <a:xfrm>
                <a:off x="4580446" y="1148348"/>
                <a:ext cx="2067280" cy="1675236"/>
              </a:xfrm>
              <a:custGeom>
                <a:avLst/>
                <a:gdLst>
                  <a:gd name="connsiteX0" fmla="*/ 0 w 2067280"/>
                  <a:gd name="connsiteY0" fmla="*/ 1675236 h 1675236"/>
                  <a:gd name="connsiteX1" fmla="*/ 202674 w 2067280"/>
                  <a:gd name="connsiteY1" fmla="*/ 1405037 h 1675236"/>
                  <a:gd name="connsiteX2" fmla="*/ 567489 w 2067280"/>
                  <a:gd name="connsiteY2" fmla="*/ 1067288 h 1675236"/>
                  <a:gd name="connsiteX3" fmla="*/ 1080931 w 2067280"/>
                  <a:gd name="connsiteY3" fmla="*/ 716028 h 1675236"/>
                  <a:gd name="connsiteX4" fmla="*/ 1621396 w 2067280"/>
                  <a:gd name="connsiteY4" fmla="*/ 472849 h 1675236"/>
                  <a:gd name="connsiteX5" fmla="*/ 2067280 w 2067280"/>
                  <a:gd name="connsiteY5" fmla="*/ 0 h 1675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7280" h="1675236">
                    <a:moveTo>
                      <a:pt x="0" y="1675236"/>
                    </a:moveTo>
                    <a:cubicBezTo>
                      <a:pt x="54046" y="1590799"/>
                      <a:pt x="108093" y="1506362"/>
                      <a:pt x="202674" y="1405037"/>
                    </a:cubicBezTo>
                    <a:cubicBezTo>
                      <a:pt x="297255" y="1303712"/>
                      <a:pt x="421113" y="1182123"/>
                      <a:pt x="567489" y="1067288"/>
                    </a:cubicBezTo>
                    <a:cubicBezTo>
                      <a:pt x="713865" y="952453"/>
                      <a:pt x="905280" y="815101"/>
                      <a:pt x="1080931" y="716028"/>
                    </a:cubicBezTo>
                    <a:cubicBezTo>
                      <a:pt x="1256582" y="616955"/>
                      <a:pt x="1457005" y="592187"/>
                      <a:pt x="1621396" y="472849"/>
                    </a:cubicBezTo>
                    <a:cubicBezTo>
                      <a:pt x="1785787" y="353511"/>
                      <a:pt x="2067280" y="0"/>
                      <a:pt x="2067280" y="0"/>
                    </a:cubicBezTo>
                  </a:path>
                </a:pathLst>
              </a:custGeom>
              <a:ln w="57150" cmpd="sng">
                <a:solidFill>
                  <a:srgbClr val="00E700"/>
                </a:solidFill>
                <a:prstDash val="dash"/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reeform 44"/>
              <p:cNvSpPr/>
              <p:nvPr/>
            </p:nvSpPr>
            <p:spPr>
              <a:xfrm rot="539400">
                <a:off x="1258911" y="3233051"/>
                <a:ext cx="2566741" cy="1863647"/>
              </a:xfrm>
              <a:custGeom>
                <a:avLst/>
                <a:gdLst>
                  <a:gd name="connsiteX0" fmla="*/ 0 w 2067280"/>
                  <a:gd name="connsiteY0" fmla="*/ 1675236 h 1675236"/>
                  <a:gd name="connsiteX1" fmla="*/ 202674 w 2067280"/>
                  <a:gd name="connsiteY1" fmla="*/ 1405037 h 1675236"/>
                  <a:gd name="connsiteX2" fmla="*/ 567489 w 2067280"/>
                  <a:gd name="connsiteY2" fmla="*/ 1067288 h 1675236"/>
                  <a:gd name="connsiteX3" fmla="*/ 1080931 w 2067280"/>
                  <a:gd name="connsiteY3" fmla="*/ 716028 h 1675236"/>
                  <a:gd name="connsiteX4" fmla="*/ 1621396 w 2067280"/>
                  <a:gd name="connsiteY4" fmla="*/ 472849 h 1675236"/>
                  <a:gd name="connsiteX5" fmla="*/ 2067280 w 2067280"/>
                  <a:gd name="connsiteY5" fmla="*/ 0 h 1675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7280" h="1675236">
                    <a:moveTo>
                      <a:pt x="0" y="1675236"/>
                    </a:moveTo>
                    <a:cubicBezTo>
                      <a:pt x="54046" y="1590799"/>
                      <a:pt x="108093" y="1506362"/>
                      <a:pt x="202674" y="1405037"/>
                    </a:cubicBezTo>
                    <a:cubicBezTo>
                      <a:pt x="297255" y="1303712"/>
                      <a:pt x="421113" y="1182123"/>
                      <a:pt x="567489" y="1067288"/>
                    </a:cubicBezTo>
                    <a:cubicBezTo>
                      <a:pt x="713865" y="952453"/>
                      <a:pt x="905280" y="815101"/>
                      <a:pt x="1080931" y="716028"/>
                    </a:cubicBezTo>
                    <a:cubicBezTo>
                      <a:pt x="1256582" y="616955"/>
                      <a:pt x="1457005" y="592187"/>
                      <a:pt x="1621396" y="472849"/>
                    </a:cubicBezTo>
                    <a:cubicBezTo>
                      <a:pt x="1785787" y="353511"/>
                      <a:pt x="2067280" y="0"/>
                      <a:pt x="2067280" y="0"/>
                    </a:cubicBezTo>
                  </a:path>
                </a:pathLst>
              </a:custGeom>
              <a:ln w="57150" cmpd="sng">
                <a:solidFill>
                  <a:srgbClr val="00E700"/>
                </a:solidFill>
                <a:prstDash val="dash"/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" name="Straight Arrow Connector 45"/>
              <p:cNvCxnSpPr/>
              <p:nvPr/>
            </p:nvCxnSpPr>
            <p:spPr>
              <a:xfrm flipV="1">
                <a:off x="3841077" y="5285794"/>
                <a:ext cx="739369" cy="526890"/>
              </a:xfrm>
              <a:prstGeom prst="straightConnector1">
                <a:avLst/>
              </a:prstGeom>
              <a:ln w="12700" cmpd="sng">
                <a:solidFill>
                  <a:srgbClr val="FFFF00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 flipV="1">
                <a:off x="3508155" y="5438194"/>
                <a:ext cx="386969" cy="526890"/>
              </a:xfrm>
              <a:prstGeom prst="straightConnector1">
                <a:avLst/>
              </a:prstGeom>
              <a:ln w="12700" cmpd="sng">
                <a:solidFill>
                  <a:srgbClr val="FFFF00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 flipV="1">
                <a:off x="3327632" y="5438194"/>
                <a:ext cx="0" cy="534076"/>
              </a:xfrm>
              <a:prstGeom prst="straightConnector1">
                <a:avLst/>
              </a:prstGeom>
              <a:ln w="12700" cmpd="sng">
                <a:solidFill>
                  <a:srgbClr val="FFFF00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/>
              <p:cNvSpPr txBox="1"/>
              <p:nvPr/>
            </p:nvSpPr>
            <p:spPr>
              <a:xfrm>
                <a:off x="6458563" y="1557490"/>
                <a:ext cx="62074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FF"/>
                    </a:solidFill>
                    <a:latin typeface="Arial"/>
                    <a:cs typeface="Arial"/>
                  </a:rPr>
                  <a:t>AF1</a:t>
                </a:r>
                <a:endParaRPr lang="en-US" b="1" dirty="0">
                  <a:solidFill>
                    <a:srgbClr val="0000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3726947" y="3718531"/>
                <a:ext cx="6207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E700"/>
                    </a:solidFill>
                    <a:latin typeface="Arial"/>
                    <a:cs typeface="Arial"/>
                  </a:rPr>
                  <a:t>AF2</a:t>
                </a:r>
                <a:endParaRPr lang="en-US" b="1" dirty="0">
                  <a:solidFill>
                    <a:srgbClr val="00E7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327632" y="2823584"/>
                <a:ext cx="5309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  <a:latin typeface="Arial"/>
                    <a:cs typeface="Arial"/>
                  </a:rPr>
                  <a:t>GH</a:t>
                </a:r>
                <a:endParaRPr lang="en-US" b="1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423017" y="4863490"/>
                <a:ext cx="6078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6600"/>
                    </a:solidFill>
                    <a:latin typeface="Arial"/>
                    <a:cs typeface="Arial"/>
                  </a:rPr>
                  <a:t>GIV</a:t>
                </a:r>
                <a:endParaRPr lang="en-US" b="1" dirty="0">
                  <a:solidFill>
                    <a:srgbClr val="FF66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 rot="19719349">
                <a:off x="4965334" y="1525515"/>
                <a:ext cx="6291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E700"/>
                    </a:solidFill>
                    <a:latin typeface="Arial"/>
                    <a:cs typeface="Arial"/>
                  </a:rPr>
                  <a:t>AR</a:t>
                </a:r>
                <a:endParaRPr lang="en-US" sz="2400" b="1" dirty="0">
                  <a:solidFill>
                    <a:srgbClr val="00E7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 rot="20411288">
                <a:off x="2111353" y="3556450"/>
                <a:ext cx="6291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E700"/>
                    </a:solidFill>
                    <a:latin typeface="Arial"/>
                    <a:cs typeface="Arial"/>
                  </a:rPr>
                  <a:t>AR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3796491" y="1417846"/>
                <a:ext cx="56848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latin typeface="Arial"/>
                    <a:cs typeface="Arial"/>
                  </a:rPr>
                  <a:t>ETL</a:t>
                </a:r>
                <a:endParaRPr lang="en-US" sz="1600" b="1" dirty="0">
                  <a:latin typeface="Arial"/>
                  <a:cs typeface="Arial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5181520" y="4111081"/>
                <a:ext cx="56848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  <a:latin typeface="Arial"/>
                    <a:cs typeface="Arial"/>
                  </a:rPr>
                  <a:t>S</a:t>
                </a:r>
                <a:r>
                  <a:rPr lang="en-US" sz="1600" b="1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TL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3733358" y="5116517"/>
                <a:ext cx="5950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FFFF00"/>
                    </a:solidFill>
                    <a:latin typeface="Arial"/>
                    <a:cs typeface="Arial"/>
                  </a:rPr>
                  <a:t>CEF</a:t>
                </a:r>
                <a:endParaRPr lang="en-US" sz="1600" b="1" dirty="0">
                  <a:solidFill>
                    <a:srgbClr val="FFFF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 rot="3250465">
                <a:off x="2257991" y="1372824"/>
                <a:ext cx="4670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latin typeface="Arial"/>
                    <a:cs typeface="Arial"/>
                  </a:rPr>
                  <a:t>PJ</a:t>
                </a:r>
                <a:endParaRPr lang="en-US" b="1" dirty="0">
                  <a:latin typeface="Arial"/>
                  <a:cs typeface="Arial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 rot="19118789">
                <a:off x="3614638" y="1947863"/>
                <a:ext cx="56097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latin typeface="Arial"/>
                    <a:cs typeface="Arial"/>
                  </a:rPr>
                  <a:t>STJ</a:t>
                </a:r>
                <a:endParaRPr lang="en-US" sz="16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34" name="Straight Arrow Connector 33"/>
            <p:cNvCxnSpPr/>
            <p:nvPr/>
          </p:nvCxnSpPr>
          <p:spPr>
            <a:xfrm>
              <a:off x="3200400" y="3429000"/>
              <a:ext cx="1905000" cy="167640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5105400" y="4876800"/>
              <a:ext cx="1143000" cy="22860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endCxn id="41" idx="2"/>
            </p:cNvCxnSpPr>
            <p:nvPr/>
          </p:nvCxnSpPr>
          <p:spPr>
            <a:xfrm flipH="1" flipV="1">
              <a:off x="5769277" y="4608249"/>
              <a:ext cx="479123" cy="268551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5813124" y="4038600"/>
              <a:ext cx="130476" cy="573352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5943600" y="3200400"/>
              <a:ext cx="685800" cy="878152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1066800" y="5715000"/>
            <a:ext cx="1493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15 Feb 2016</a:t>
            </a:r>
          </a:p>
          <a:p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ENRR#</a:t>
            </a:r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lang="en-U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5604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19400" y="745642"/>
            <a:ext cx="2831224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HYPOTHESIS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091" y="2777460"/>
            <a:ext cx="8013925" cy="1184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100" b="1" dirty="0" smtClean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TC development- Single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quatorward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-directed Jet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Intensification and RI: Dual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quatorward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oleward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Jets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Mature &amp; decay (ET): Primarily, single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Poleward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-directed Jet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4577" y="1330417"/>
            <a:ext cx="88713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F01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 Life Cycle, including Rapid Intensification (RI</a:t>
            </a:r>
            <a:r>
              <a:rPr lang="en-US" sz="2400" b="1" dirty="0" smtClean="0">
                <a:solidFill>
                  <a:srgbClr val="0F01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b="1" dirty="0">
              <a:solidFill>
                <a:srgbClr val="0F01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F01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b="1" dirty="0" smtClean="0">
                <a:solidFill>
                  <a:srgbClr val="0F01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 Rapid Decay (RD), is </a:t>
            </a:r>
            <a:r>
              <a:rPr lang="en-US" sz="2400" b="1" dirty="0">
                <a:solidFill>
                  <a:srgbClr val="0F01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associated with </a:t>
            </a:r>
            <a:endParaRPr lang="en-US" sz="2400" b="1" dirty="0" smtClean="0">
              <a:solidFill>
                <a:srgbClr val="0F01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solidFill>
                  <a:srgbClr val="0F01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environmentally-forced and inner-core convectively-forced </a:t>
            </a:r>
          </a:p>
          <a:p>
            <a:pPr algn="ctr"/>
            <a:r>
              <a:rPr lang="en-US" sz="2400" b="1" dirty="0" smtClean="0">
                <a:solidFill>
                  <a:srgbClr val="0F01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outflow </a:t>
            </a:r>
            <a:r>
              <a:rPr lang="en-US" sz="2400" b="1" dirty="0">
                <a:solidFill>
                  <a:srgbClr val="0F01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jet evolution</a:t>
            </a:r>
            <a:r>
              <a:rPr lang="en-US" sz="2400" b="1" dirty="0" smtClean="0">
                <a:solidFill>
                  <a:srgbClr val="0F01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b="1" dirty="0">
              <a:solidFill>
                <a:srgbClr val="0F01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32" y="3962400"/>
            <a:ext cx="8229600" cy="266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045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95400" y="747077"/>
            <a:ext cx="6305550" cy="5653723"/>
            <a:chOff x="1543050" y="747077"/>
            <a:chExt cx="6057900" cy="5363845"/>
          </a:xfrm>
        </p:grpSpPr>
        <p:pic>
          <p:nvPicPr>
            <p:cNvPr id="5" name="Picture 4" descr="https://lh6.googleusercontent.com/pheorCHd8jw8AL-KAiZXt4dx1MfTHOmwGNIXvoabuzVrUeSq38sPndk0ot6RsxjWwdv_QqB7Su8BorGbX5W3aSUFzVTQNFNDnSR1uSFPcXrivhiz3g2SLsNfofUssn_2m7BB4NYR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2" t="15384" r="4418" b="6805"/>
            <a:stretch/>
          </p:blipFill>
          <p:spPr bwMode="auto">
            <a:xfrm>
              <a:off x="1543050" y="747077"/>
              <a:ext cx="6057900" cy="536384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 rot="456412">
              <a:off x="2675427" y="2165776"/>
              <a:ext cx="553977" cy="725747"/>
            </a:xfrm>
            <a:prstGeom prst="straightConnector1">
              <a:avLst/>
            </a:prstGeom>
            <a:ln w="38100" cmpd="dbl">
              <a:solidFill>
                <a:schemeClr val="tx1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 rot="3706877">
              <a:off x="2676975" y="1967652"/>
              <a:ext cx="467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"/>
                  <a:cs typeface="Arial"/>
                </a:rPr>
                <a:t>PJ</a:t>
              </a:r>
              <a:endParaRPr lang="en-US" b="1" dirty="0">
                <a:latin typeface="Arial"/>
                <a:cs typeface="Arial"/>
              </a:endParaRPr>
            </a:p>
          </p:txBody>
        </p:sp>
        <p:cxnSp>
          <p:nvCxnSpPr>
            <p:cNvPr id="8" name="Straight Arrow Connector 7"/>
            <p:cNvCxnSpPr>
              <a:stCxn id="14" idx="3"/>
            </p:cNvCxnSpPr>
            <p:nvPr/>
          </p:nvCxnSpPr>
          <p:spPr>
            <a:xfrm flipV="1">
              <a:off x="4571999" y="2147047"/>
              <a:ext cx="442224" cy="777950"/>
            </a:xfrm>
            <a:prstGeom prst="straightConnector1">
              <a:avLst/>
            </a:prstGeom>
            <a:ln w="38100" cmpd="dbl">
              <a:solidFill>
                <a:schemeClr val="tx1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 rot="17852462">
              <a:off x="4364752" y="2104332"/>
              <a:ext cx="5609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STJ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 rot="15813808">
              <a:off x="3355920" y="1809833"/>
              <a:ext cx="767859" cy="694626"/>
            </a:xfrm>
            <a:custGeom>
              <a:avLst/>
              <a:gdLst>
                <a:gd name="connsiteX0" fmla="*/ 553977 w 555478"/>
                <a:gd name="connsiteY0" fmla="*/ 608000 h 608000"/>
                <a:gd name="connsiteX1" fmla="*/ 540466 w 555478"/>
                <a:gd name="connsiteY1" fmla="*/ 324291 h 608000"/>
                <a:gd name="connsiteX2" fmla="*/ 445884 w 555478"/>
                <a:gd name="connsiteY2" fmla="*/ 135151 h 608000"/>
                <a:gd name="connsiteX3" fmla="*/ 310768 w 555478"/>
                <a:gd name="connsiteY3" fmla="*/ 13562 h 608000"/>
                <a:gd name="connsiteX4" fmla="*/ 121605 w 555478"/>
                <a:gd name="connsiteY4" fmla="*/ 13562 h 608000"/>
                <a:gd name="connsiteX5" fmla="*/ 0 w 555478"/>
                <a:gd name="connsiteY5" fmla="*/ 108131 h 6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478" h="608000">
                  <a:moveTo>
                    <a:pt x="553977" y="608000"/>
                  </a:moveTo>
                  <a:cubicBezTo>
                    <a:pt x="556229" y="505549"/>
                    <a:pt x="558481" y="403099"/>
                    <a:pt x="540466" y="324291"/>
                  </a:cubicBezTo>
                  <a:cubicBezTo>
                    <a:pt x="522451" y="245483"/>
                    <a:pt x="484167" y="186939"/>
                    <a:pt x="445884" y="135151"/>
                  </a:cubicBezTo>
                  <a:cubicBezTo>
                    <a:pt x="407601" y="83363"/>
                    <a:pt x="364814" y="33827"/>
                    <a:pt x="310768" y="13562"/>
                  </a:cubicBezTo>
                  <a:cubicBezTo>
                    <a:pt x="256722" y="-6703"/>
                    <a:pt x="173400" y="-2200"/>
                    <a:pt x="121605" y="13562"/>
                  </a:cubicBezTo>
                  <a:cubicBezTo>
                    <a:pt x="69810" y="29323"/>
                    <a:pt x="0" y="108131"/>
                    <a:pt x="0" y="108131"/>
                  </a:cubicBezTo>
                </a:path>
              </a:pathLst>
            </a:custGeom>
            <a:ln w="38100" cmpd="sng">
              <a:solidFill>
                <a:schemeClr val="tx1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394373" y="2106885"/>
              <a:ext cx="5684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ETL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571999" y="2555665"/>
              <a:ext cx="596365" cy="350396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/>
                  <a:cs typeface="Arial"/>
                </a:rPr>
                <a:t>AF1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17755" y="3725251"/>
              <a:ext cx="6207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6600"/>
                  </a:solidFill>
                  <a:latin typeface="Arial"/>
                  <a:cs typeface="Arial"/>
                </a:rPr>
                <a:t>AF2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041084" y="2740331"/>
              <a:ext cx="5309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Arial"/>
                  <a:cs typeface="Arial"/>
                </a:rPr>
                <a:t>GH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971072" y="4541993"/>
              <a:ext cx="6078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E700"/>
                  </a:solidFill>
                  <a:latin typeface="Arial"/>
                  <a:cs typeface="Arial"/>
                </a:rPr>
                <a:t>GIV</a:t>
              </a:r>
            </a:p>
          </p:txBody>
        </p:sp>
        <p:sp>
          <p:nvSpPr>
            <p:cNvPr id="16" name="Freeform 15"/>
            <p:cNvSpPr/>
            <p:nvPr/>
          </p:nvSpPr>
          <p:spPr>
            <a:xfrm>
              <a:off x="4571999" y="1736701"/>
              <a:ext cx="2380517" cy="1487148"/>
            </a:xfrm>
            <a:custGeom>
              <a:avLst/>
              <a:gdLst>
                <a:gd name="connsiteX0" fmla="*/ 0 w 2067280"/>
                <a:gd name="connsiteY0" fmla="*/ 1675236 h 1675236"/>
                <a:gd name="connsiteX1" fmla="*/ 202674 w 2067280"/>
                <a:gd name="connsiteY1" fmla="*/ 1405037 h 1675236"/>
                <a:gd name="connsiteX2" fmla="*/ 567489 w 2067280"/>
                <a:gd name="connsiteY2" fmla="*/ 1067288 h 1675236"/>
                <a:gd name="connsiteX3" fmla="*/ 1080931 w 2067280"/>
                <a:gd name="connsiteY3" fmla="*/ 716028 h 1675236"/>
                <a:gd name="connsiteX4" fmla="*/ 1621396 w 2067280"/>
                <a:gd name="connsiteY4" fmla="*/ 472849 h 1675236"/>
                <a:gd name="connsiteX5" fmla="*/ 2067280 w 2067280"/>
                <a:gd name="connsiteY5" fmla="*/ 0 h 167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7280" h="1675236">
                  <a:moveTo>
                    <a:pt x="0" y="1675236"/>
                  </a:moveTo>
                  <a:cubicBezTo>
                    <a:pt x="54046" y="1590799"/>
                    <a:pt x="108093" y="1506362"/>
                    <a:pt x="202674" y="1405037"/>
                  </a:cubicBezTo>
                  <a:cubicBezTo>
                    <a:pt x="297255" y="1303712"/>
                    <a:pt x="421113" y="1182123"/>
                    <a:pt x="567489" y="1067288"/>
                  </a:cubicBezTo>
                  <a:cubicBezTo>
                    <a:pt x="713865" y="952453"/>
                    <a:pt x="905280" y="815101"/>
                    <a:pt x="1080931" y="716028"/>
                  </a:cubicBezTo>
                  <a:cubicBezTo>
                    <a:pt x="1256582" y="616955"/>
                    <a:pt x="1457005" y="592187"/>
                    <a:pt x="1621396" y="472849"/>
                  </a:cubicBezTo>
                  <a:cubicBezTo>
                    <a:pt x="1785787" y="353511"/>
                    <a:pt x="2067280" y="0"/>
                    <a:pt x="2067280" y="0"/>
                  </a:cubicBezTo>
                </a:path>
              </a:pathLst>
            </a:custGeom>
            <a:ln w="57150" cmpd="sng">
              <a:solidFill>
                <a:srgbClr val="00E700"/>
              </a:solidFill>
              <a:prstDash val="dash"/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20421476">
              <a:off x="5596093" y="1777715"/>
              <a:ext cx="5180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E700"/>
                  </a:solidFill>
                  <a:latin typeface="Arial"/>
                  <a:cs typeface="Arial"/>
                </a:rPr>
                <a:t>AR</a:t>
              </a:r>
            </a:p>
          </p:txBody>
        </p:sp>
        <p:sp>
          <p:nvSpPr>
            <p:cNvPr id="18" name="Freeform 17"/>
            <p:cNvSpPr/>
            <p:nvPr/>
          </p:nvSpPr>
          <p:spPr>
            <a:xfrm rot="11406519">
              <a:off x="1748284" y="3544882"/>
              <a:ext cx="2405328" cy="1863647"/>
            </a:xfrm>
            <a:custGeom>
              <a:avLst/>
              <a:gdLst>
                <a:gd name="connsiteX0" fmla="*/ 0 w 2067280"/>
                <a:gd name="connsiteY0" fmla="*/ 1675236 h 1675236"/>
                <a:gd name="connsiteX1" fmla="*/ 202674 w 2067280"/>
                <a:gd name="connsiteY1" fmla="*/ 1405037 h 1675236"/>
                <a:gd name="connsiteX2" fmla="*/ 567489 w 2067280"/>
                <a:gd name="connsiteY2" fmla="*/ 1067288 h 1675236"/>
                <a:gd name="connsiteX3" fmla="*/ 1080931 w 2067280"/>
                <a:gd name="connsiteY3" fmla="*/ 716028 h 1675236"/>
                <a:gd name="connsiteX4" fmla="*/ 1621396 w 2067280"/>
                <a:gd name="connsiteY4" fmla="*/ 472849 h 1675236"/>
                <a:gd name="connsiteX5" fmla="*/ 2067280 w 2067280"/>
                <a:gd name="connsiteY5" fmla="*/ 0 h 167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7280" h="1675236">
                  <a:moveTo>
                    <a:pt x="0" y="1675236"/>
                  </a:moveTo>
                  <a:cubicBezTo>
                    <a:pt x="54046" y="1590799"/>
                    <a:pt x="108093" y="1506362"/>
                    <a:pt x="202674" y="1405037"/>
                  </a:cubicBezTo>
                  <a:cubicBezTo>
                    <a:pt x="297255" y="1303712"/>
                    <a:pt x="421113" y="1182123"/>
                    <a:pt x="567489" y="1067288"/>
                  </a:cubicBezTo>
                  <a:cubicBezTo>
                    <a:pt x="713865" y="952453"/>
                    <a:pt x="905280" y="815101"/>
                    <a:pt x="1080931" y="716028"/>
                  </a:cubicBezTo>
                  <a:cubicBezTo>
                    <a:pt x="1256582" y="616955"/>
                    <a:pt x="1457005" y="592187"/>
                    <a:pt x="1621396" y="472849"/>
                  </a:cubicBezTo>
                  <a:cubicBezTo>
                    <a:pt x="1785787" y="353511"/>
                    <a:pt x="2067280" y="0"/>
                    <a:pt x="2067280" y="0"/>
                  </a:cubicBezTo>
                </a:path>
              </a:pathLst>
            </a:custGeom>
            <a:ln w="57150" cmpd="sng">
              <a:solidFill>
                <a:srgbClr val="00E700"/>
              </a:solidFill>
              <a:prstDash val="dash"/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 rot="20526933">
              <a:off x="1969261" y="4181867"/>
              <a:ext cx="5180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E700"/>
                  </a:solidFill>
                  <a:latin typeface="Arial"/>
                  <a:cs typeface="Arial"/>
                </a:rPr>
                <a:t>AR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4379289" y="4869949"/>
              <a:ext cx="739369" cy="526890"/>
            </a:xfrm>
            <a:prstGeom prst="straightConnector1">
              <a:avLst/>
            </a:prstGeom>
            <a:ln w="12700" cmpd="sng">
              <a:solidFill>
                <a:srgbClr val="FFFF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4046367" y="5022349"/>
              <a:ext cx="386969" cy="526890"/>
            </a:xfrm>
            <a:prstGeom prst="straightConnector1">
              <a:avLst/>
            </a:prstGeom>
            <a:ln w="12700" cmpd="sng">
              <a:solidFill>
                <a:srgbClr val="FFFF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3865844" y="5022349"/>
              <a:ext cx="0" cy="534076"/>
            </a:xfrm>
            <a:prstGeom prst="straightConnector1">
              <a:avLst/>
            </a:prstGeom>
            <a:ln w="12700" cmpd="sng">
              <a:solidFill>
                <a:srgbClr val="FFFF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271570" y="4700672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  <a:latin typeface="Arial"/>
                  <a:cs typeface="Arial"/>
                </a:rPr>
                <a:t>CEF</a:t>
              </a:r>
              <a:endParaRPr lang="en-US" sz="1600" b="1" dirty="0">
                <a:solidFill>
                  <a:srgbClr val="FFFF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096000" y="5486400"/>
            <a:ext cx="1493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</a:rPr>
              <a:t>22 </a:t>
            </a: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Feb 2016</a:t>
            </a:r>
          </a:p>
          <a:p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</a:rPr>
              <a:t>ENRR #3</a:t>
            </a:r>
            <a:endParaRPr lang="en-U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5952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F9302FD1-070D-420B-BE12-8030D3AE1069}" type="slidenum">
              <a:rPr lang="en-US" altLang="en-US" sz="1400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 altLang="en-US" sz="1400" smtClean="0">
              <a:solidFill>
                <a:srgbClr val="000000"/>
              </a:solidFill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-381000" y="1484543"/>
            <a:ext cx="9525000" cy="520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1125" indent="-111125" eaLnBrk="0" hangingPunct="0">
              <a:tabLst>
                <a:tab pos="16002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16002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16002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16002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16002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002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002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002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002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spcBef>
                <a:spcPct val="20000"/>
              </a:spcBef>
              <a:buSzPct val="110000"/>
              <a:defRPr/>
            </a:pPr>
            <a:endParaRPr lang="en-US" sz="1400" b="1" baseline="15000" dirty="0" smtClean="0">
              <a:solidFill>
                <a:srgbClr val="A50021"/>
              </a:solidFill>
              <a:cs typeface="Arial" pitchFamily="34" charset="0"/>
            </a:endParaRPr>
          </a:p>
          <a:p>
            <a:pPr marL="974725" lvl="1" indent="-342900" eaLnBrk="1" hangingPunct="1">
              <a:buClr>
                <a:srgbClr val="000066"/>
              </a:buClr>
              <a:buFont typeface="Wingdings" panose="05000000000000000000" pitchFamily="2" charset="2"/>
              <a:buChar char="q"/>
              <a:tabLst>
                <a:tab pos="1771650" algn="l"/>
              </a:tabLst>
              <a:defRPr/>
            </a:pPr>
            <a:r>
              <a:rPr lang="en-US" sz="1700" b="1" dirty="0" smtClean="0">
                <a:solidFill>
                  <a:srgbClr val="000066"/>
                </a:solidFill>
              </a:rPr>
              <a:t>Six TC </a:t>
            </a:r>
            <a:r>
              <a:rPr lang="en-US" sz="1700" b="1" dirty="0">
                <a:solidFill>
                  <a:srgbClr val="000066"/>
                </a:solidFill>
              </a:rPr>
              <a:t>outflow layers </a:t>
            </a:r>
            <a:r>
              <a:rPr lang="en-US" sz="1700" b="1" dirty="0" smtClean="0">
                <a:solidFill>
                  <a:srgbClr val="000066"/>
                </a:solidFill>
              </a:rPr>
              <a:t>sampled 2012-14 HS3/ Global Hawk: Leslie, Nadine, </a:t>
            </a:r>
            <a:r>
              <a:rPr lang="en-US" sz="1700" b="1" dirty="0">
                <a:solidFill>
                  <a:srgbClr val="000066"/>
                </a:solidFill>
              </a:rPr>
              <a:t>Pre-Gabrielle, </a:t>
            </a:r>
            <a:r>
              <a:rPr lang="en-US" sz="1700" b="1" dirty="0" smtClean="0">
                <a:solidFill>
                  <a:srgbClr val="000066"/>
                </a:solidFill>
              </a:rPr>
              <a:t>Edouard; One partial 2014 TCI/ WB-57: Gonzalo; One partial dissipating TS: 2015 SHOUT/GH: Erika; 2 CAT5 2015 TCI/ WB-57: Patricia, Joaquin </a:t>
            </a:r>
          </a:p>
          <a:p>
            <a:pPr marL="631825" lvl="1" indent="0" eaLnBrk="1" hangingPunct="1">
              <a:buClr>
                <a:srgbClr val="000066"/>
              </a:buClr>
              <a:tabLst>
                <a:tab pos="1771650" algn="l"/>
              </a:tabLst>
              <a:defRPr/>
            </a:pPr>
            <a:endParaRPr lang="en-US" sz="1700" b="1" dirty="0">
              <a:solidFill>
                <a:srgbClr val="000066"/>
              </a:solidFill>
            </a:endParaRPr>
          </a:p>
          <a:p>
            <a:pPr marL="917575" lvl="1" eaLnBrk="1" hangingPunct="1">
              <a:buClr>
                <a:srgbClr val="000066"/>
              </a:buClr>
              <a:buFont typeface="Wingdings" panose="05000000000000000000" pitchFamily="2" charset="2"/>
              <a:buChar char="q"/>
              <a:tabLst>
                <a:tab pos="1771650" algn="l"/>
              </a:tabLst>
              <a:defRPr/>
            </a:pPr>
            <a:r>
              <a:rPr lang="en-US" sz="1700" b="1" dirty="0">
                <a:solidFill>
                  <a:srgbClr val="000066"/>
                </a:solidFill>
              </a:rPr>
              <a:t>Outflow layer jets </a:t>
            </a:r>
            <a:r>
              <a:rPr lang="en-US" sz="1700" b="1" dirty="0" smtClean="0">
                <a:solidFill>
                  <a:srgbClr val="000066"/>
                </a:solidFill>
              </a:rPr>
              <a:t>sometimes precede </a:t>
            </a:r>
            <a:r>
              <a:rPr lang="en-US" sz="1700" b="1" dirty="0">
                <a:solidFill>
                  <a:srgbClr val="000066"/>
                </a:solidFill>
              </a:rPr>
              <a:t>intense inner core </a:t>
            </a:r>
            <a:r>
              <a:rPr lang="en-US" sz="1700" b="1" dirty="0" smtClean="0">
                <a:solidFill>
                  <a:srgbClr val="000066"/>
                </a:solidFill>
              </a:rPr>
              <a:t>convection</a:t>
            </a:r>
            <a:endParaRPr lang="en-US" sz="1700" b="1" dirty="0">
              <a:solidFill>
                <a:srgbClr val="000066"/>
              </a:solidFill>
            </a:endParaRPr>
          </a:p>
          <a:p>
            <a:pPr marL="1143000" lvl="3" indent="-285750" eaLnBrk="1" hangingPunct="1">
              <a:buClr>
                <a:schemeClr val="tx1"/>
              </a:buClr>
              <a:buFont typeface="Arial" panose="020B0604020202020204" pitchFamily="34" charset="0"/>
              <a:buChar char="—"/>
              <a:tabLst>
                <a:tab pos="1771650" algn="l"/>
              </a:tabLst>
              <a:defRPr/>
            </a:pPr>
            <a:r>
              <a:rPr lang="en-US" sz="1700" b="1" dirty="0" smtClean="0"/>
              <a:t>Some thin </a:t>
            </a:r>
            <a:r>
              <a:rPr lang="en-US" sz="1700" b="1" dirty="0"/>
              <a:t>peripheral outflow jets </a:t>
            </a:r>
            <a:r>
              <a:rPr lang="en-US" sz="1700" b="1" dirty="0" smtClean="0"/>
              <a:t>appear to be forced </a:t>
            </a:r>
            <a:r>
              <a:rPr lang="en-US" sz="1700" b="1" dirty="0"/>
              <a:t>by environmental </a:t>
            </a:r>
            <a:r>
              <a:rPr lang="en-US" sz="1700" b="1" dirty="0" smtClean="0"/>
              <a:t>features: Leslie</a:t>
            </a:r>
          </a:p>
          <a:p>
            <a:pPr marL="1600200" lvl="4" indent="-285750" eaLnBrk="1" hangingPunct="1">
              <a:buClr>
                <a:schemeClr val="tx1"/>
              </a:buClr>
              <a:buFont typeface="Wingdings" panose="05000000000000000000" pitchFamily="2" charset="2"/>
              <a:buChar char="ü"/>
              <a:tabLst>
                <a:tab pos="1771650" algn="l"/>
              </a:tabLst>
              <a:defRPr/>
            </a:pPr>
            <a:r>
              <a:rPr lang="en-US" sz="1700" b="1" dirty="0" smtClean="0"/>
              <a:t>Subtropical jets</a:t>
            </a:r>
          </a:p>
          <a:p>
            <a:pPr marL="1600200" lvl="4" indent="-285750" eaLnBrk="1" hangingPunct="1">
              <a:buClr>
                <a:schemeClr val="tx1"/>
              </a:buClr>
              <a:buFont typeface="Wingdings" panose="05000000000000000000" pitchFamily="2" charset="2"/>
              <a:buChar char="ü"/>
              <a:tabLst>
                <a:tab pos="1771650" algn="l"/>
              </a:tabLst>
              <a:defRPr/>
            </a:pPr>
            <a:r>
              <a:rPr lang="en-US" sz="1700" b="1" dirty="0"/>
              <a:t>U</a:t>
            </a:r>
            <a:r>
              <a:rPr lang="en-US" sz="1700" b="1" dirty="0" smtClean="0"/>
              <a:t>pper </a:t>
            </a:r>
            <a:r>
              <a:rPr lang="en-US" sz="1700" b="1" dirty="0"/>
              <a:t>cold </a:t>
            </a:r>
            <a:r>
              <a:rPr lang="en-US" sz="1700" b="1" dirty="0" smtClean="0"/>
              <a:t>lows</a:t>
            </a:r>
          </a:p>
          <a:p>
            <a:pPr marL="1600200" lvl="4" indent="-285750" eaLnBrk="1" hangingPunct="1">
              <a:buClr>
                <a:schemeClr val="tx1"/>
              </a:buClr>
              <a:buFont typeface="Wingdings" panose="05000000000000000000" pitchFamily="2" charset="2"/>
              <a:buChar char="ü"/>
              <a:tabLst>
                <a:tab pos="1771650" algn="l"/>
              </a:tabLst>
              <a:defRPr/>
            </a:pPr>
            <a:r>
              <a:rPr lang="en-US" sz="1700" b="1" dirty="0" smtClean="0"/>
              <a:t>Tropical </a:t>
            </a:r>
            <a:r>
              <a:rPr lang="en-US" sz="1700" b="1" dirty="0"/>
              <a:t>Upper Tropospheric Troughs </a:t>
            </a:r>
            <a:r>
              <a:rPr lang="en-US" sz="1700" b="1" dirty="0" smtClean="0"/>
              <a:t>(TUTTs)</a:t>
            </a:r>
          </a:p>
          <a:p>
            <a:pPr marL="1143000" lvl="3" indent="-285750" eaLnBrk="1" hangingPunct="1">
              <a:buClr>
                <a:schemeClr val="tx1"/>
              </a:buClr>
              <a:buFont typeface="Arial" panose="020B0604020202020204" pitchFamily="34" charset="0"/>
              <a:buChar char="—"/>
              <a:tabLst>
                <a:tab pos="1771650" algn="l"/>
              </a:tabLst>
              <a:defRPr/>
            </a:pPr>
            <a:r>
              <a:rPr lang="en-US" sz="1700" b="1" dirty="0" smtClean="0"/>
              <a:t>Thick inner-core outflow jets associated with convective bursts: Nadine, Pre-Gabrielle, Edouard: enhanced outflow pre-conditions TC </a:t>
            </a:r>
          </a:p>
          <a:p>
            <a:pPr marL="1314450" lvl="4" indent="0" eaLnBrk="1" hangingPunct="1">
              <a:buClr>
                <a:schemeClr val="tx1"/>
              </a:buClr>
              <a:tabLst>
                <a:tab pos="1771650" algn="l"/>
              </a:tabLst>
              <a:defRPr/>
            </a:pPr>
            <a:r>
              <a:rPr lang="en-US" sz="1700" b="1" dirty="0" smtClean="0"/>
              <a:t>for future intensification or RI: dual outflow jet development</a:t>
            </a:r>
          </a:p>
          <a:p>
            <a:pPr marL="1143000" lvl="3" indent="-285750" eaLnBrk="1" hangingPunct="1">
              <a:buClr>
                <a:schemeClr val="tx1"/>
              </a:buClr>
              <a:buFont typeface="Arial" panose="020B0604020202020204" pitchFamily="34" charset="0"/>
              <a:buChar char="—"/>
              <a:tabLst>
                <a:tab pos="1771650" algn="l"/>
              </a:tabLst>
              <a:defRPr/>
            </a:pPr>
            <a:r>
              <a:rPr lang="en-US" sz="1700" b="1" dirty="0" smtClean="0"/>
              <a:t>Dual </a:t>
            </a:r>
            <a:r>
              <a:rPr lang="en-US" sz="1700" b="1" dirty="0" err="1" smtClean="0"/>
              <a:t>poleward</a:t>
            </a:r>
            <a:r>
              <a:rPr lang="en-US" sz="1700" b="1" dirty="0" smtClean="0"/>
              <a:t> and equatorward jets associated with RI: Edouard, Gonzalo</a:t>
            </a:r>
          </a:p>
          <a:p>
            <a:pPr marL="857250" lvl="3" indent="0" eaLnBrk="1" hangingPunct="1">
              <a:buClr>
                <a:schemeClr val="tx1"/>
              </a:buClr>
              <a:tabLst>
                <a:tab pos="1771650" algn="l"/>
              </a:tabLst>
              <a:defRPr/>
            </a:pPr>
            <a:endParaRPr lang="en-US" sz="1700" b="1" dirty="0" smtClean="0"/>
          </a:p>
          <a:p>
            <a:pPr marL="917575" lvl="1" eaLnBrk="1" hangingPunct="1">
              <a:buClr>
                <a:srgbClr val="000066"/>
              </a:buClr>
              <a:buFont typeface="Wingdings" panose="05000000000000000000" pitchFamily="2" charset="2"/>
              <a:buChar char="q"/>
              <a:tabLst>
                <a:tab pos="1771650" algn="l"/>
              </a:tabLst>
              <a:defRPr/>
            </a:pPr>
            <a:r>
              <a:rPr lang="en-US" sz="1700" b="1" dirty="0" smtClean="0">
                <a:solidFill>
                  <a:srgbClr val="000066"/>
                </a:solidFill>
              </a:rPr>
              <a:t>Here-to-for </a:t>
            </a:r>
            <a:r>
              <a:rPr lang="en-US" sz="1700" b="1" dirty="0">
                <a:solidFill>
                  <a:srgbClr val="000066"/>
                </a:solidFill>
              </a:rPr>
              <a:t>unknown outflow jet </a:t>
            </a:r>
            <a:r>
              <a:rPr lang="en-US" sz="1700" b="1" dirty="0" smtClean="0">
                <a:solidFill>
                  <a:srgbClr val="000066"/>
                </a:solidFill>
              </a:rPr>
              <a:t>fine-structure </a:t>
            </a:r>
            <a:r>
              <a:rPr lang="en-US" sz="1700" b="1" dirty="0">
                <a:solidFill>
                  <a:srgbClr val="000066"/>
                </a:solidFill>
              </a:rPr>
              <a:t>may lead to instabilities </a:t>
            </a:r>
            <a:r>
              <a:rPr lang="en-US" sz="1700" b="1" dirty="0" smtClean="0">
                <a:solidFill>
                  <a:srgbClr val="000066"/>
                </a:solidFill>
              </a:rPr>
              <a:t>which enhance </a:t>
            </a:r>
            <a:r>
              <a:rPr lang="en-US" sz="1700" b="1" dirty="0">
                <a:solidFill>
                  <a:srgbClr val="000066"/>
                </a:solidFill>
              </a:rPr>
              <a:t>outflow layer </a:t>
            </a:r>
            <a:r>
              <a:rPr lang="en-US" sz="1700" b="1" dirty="0" smtClean="0">
                <a:solidFill>
                  <a:srgbClr val="000066"/>
                </a:solidFill>
              </a:rPr>
              <a:t>mixing not yet adequately modelled.</a:t>
            </a:r>
          </a:p>
          <a:p>
            <a:pPr marL="917575" lvl="1" eaLnBrk="1" hangingPunct="1">
              <a:buClr>
                <a:srgbClr val="000066"/>
              </a:buClr>
              <a:buFont typeface="Wingdings" panose="05000000000000000000" pitchFamily="2" charset="2"/>
              <a:buChar char="q"/>
              <a:tabLst>
                <a:tab pos="1771650" algn="l"/>
              </a:tabLst>
              <a:defRPr/>
            </a:pPr>
            <a:endParaRPr lang="en-US" sz="1700" b="1" dirty="0">
              <a:solidFill>
                <a:srgbClr val="000066"/>
              </a:solidFill>
            </a:endParaRPr>
          </a:p>
          <a:p>
            <a:pPr marL="917575" lvl="1" eaLnBrk="1" hangingPunct="1">
              <a:buClr>
                <a:srgbClr val="000066"/>
              </a:buClr>
              <a:buFont typeface="Wingdings" panose="05000000000000000000" pitchFamily="2" charset="2"/>
              <a:buChar char="q"/>
              <a:tabLst>
                <a:tab pos="1771650" algn="l"/>
              </a:tabLst>
              <a:defRPr/>
            </a:pPr>
            <a:r>
              <a:rPr lang="en-US" sz="1700" b="1" dirty="0" smtClean="0">
                <a:solidFill>
                  <a:srgbClr val="000066"/>
                </a:solidFill>
              </a:rPr>
              <a:t>Outflow jets appear to have diurnal modulation in response to convective bursts.</a:t>
            </a:r>
          </a:p>
        </p:txBody>
      </p:sp>
      <p:pic>
        <p:nvPicPr>
          <p:cNvPr id="9221" name="Picture 7" descr="AV-6 1st Flt - EAFB in background_s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" t="7124" r="4399" b="13808"/>
          <a:stretch>
            <a:fillRect/>
          </a:stretch>
        </p:blipFill>
        <p:spPr bwMode="auto">
          <a:xfrm>
            <a:off x="47622" y="786045"/>
            <a:ext cx="136055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838200"/>
            <a:ext cx="4907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A50021"/>
                </a:solidFill>
                <a:latin typeface="Arial Black" pitchFamily="34" charset="0"/>
                <a:cs typeface="Arial" pitchFamily="34" charset="0"/>
              </a:rPr>
              <a:t>Observational Summary</a:t>
            </a:r>
            <a:endParaRPr lang="en-US" sz="2800" dirty="0">
              <a:solidFill>
                <a:srgbClr val="A50021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2" b="25091"/>
          <a:stretch/>
        </p:blipFill>
        <p:spPr bwMode="auto">
          <a:xfrm>
            <a:off x="7834808" y="786045"/>
            <a:ext cx="1191238" cy="85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70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838200"/>
            <a:ext cx="228212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A50021"/>
                </a:solidFill>
                <a:latin typeface="Arial Black" pitchFamily="34" charset="0"/>
                <a:cs typeface="Arial" pitchFamily="34" charset="0"/>
              </a:rPr>
              <a:t>Flight Plan </a:t>
            </a:r>
          </a:p>
          <a:p>
            <a:r>
              <a:rPr lang="en-US" sz="2800" dirty="0" smtClean="0">
                <a:solidFill>
                  <a:srgbClr val="A50021"/>
                </a:solidFill>
                <a:latin typeface="Arial Black" pitchFamily="34" charset="0"/>
                <a:cs typeface="Arial" pitchFamily="34" charset="0"/>
              </a:rPr>
              <a:t>Strategy </a:t>
            </a:r>
          </a:p>
          <a:p>
            <a:r>
              <a:rPr lang="en-US" sz="2800" dirty="0" smtClean="0">
                <a:solidFill>
                  <a:srgbClr val="A50021"/>
                </a:solidFill>
                <a:latin typeface="Arial Black" pitchFamily="34" charset="0"/>
                <a:cs typeface="Arial" pitchFamily="34" charset="0"/>
              </a:rPr>
              <a:t>Summary</a:t>
            </a:r>
            <a:endParaRPr lang="en-US" sz="2800" dirty="0">
              <a:solidFill>
                <a:srgbClr val="A50021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" name="Picture 7" descr="AV-6 1st Flt - EAFB in background_s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" t="7124" r="4399" b="13808"/>
          <a:stretch>
            <a:fillRect/>
          </a:stretch>
        </p:blipFill>
        <p:spPr bwMode="auto">
          <a:xfrm>
            <a:off x="228600" y="2514600"/>
            <a:ext cx="341375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86200" y="838200"/>
            <a:ext cx="5029200" cy="5581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buFont typeface="+mj-lt"/>
              <a:buAutoNum type="arabicPeriod"/>
            </a:pPr>
            <a:r>
              <a:rPr lang="en-US" b="1" dirty="0"/>
              <a:t>Pattern alignment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lphaLcPeriod"/>
            </a:pPr>
            <a:r>
              <a:rPr lang="en-US" b="1" dirty="0"/>
              <a:t>Storm-relative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lphaLcPeriod"/>
            </a:pPr>
            <a:r>
              <a:rPr lang="en-US" b="1" dirty="0"/>
              <a:t>Shear-</a:t>
            </a:r>
            <a:r>
              <a:rPr lang="en-US" b="1" dirty="0" smtClean="0"/>
              <a:t>Relative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lphaLcPeriod"/>
            </a:pPr>
            <a:r>
              <a:rPr lang="en-US" b="1" dirty="0" smtClean="0"/>
              <a:t>Earth-relative</a:t>
            </a:r>
            <a:endParaRPr lang="en-US" b="1" dirty="0"/>
          </a:p>
          <a:p>
            <a:pPr marL="342900" lvl="0" indent="-342900">
              <a:lnSpc>
                <a:spcPct val="90000"/>
              </a:lnSpc>
              <a:buFont typeface="+mj-lt"/>
              <a:buAutoNum type="arabicPeriod"/>
            </a:pPr>
            <a:r>
              <a:rPr lang="en-US" b="1" dirty="0"/>
              <a:t>Feature-Relative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lphaLcPeriod"/>
            </a:pPr>
            <a:r>
              <a:rPr lang="en-US" b="1" dirty="0"/>
              <a:t>Inner-core features </a:t>
            </a:r>
          </a:p>
          <a:p>
            <a:pPr marL="1314450" lvl="2" indent="-400050">
              <a:lnSpc>
                <a:spcPct val="90000"/>
              </a:lnSpc>
              <a:buFont typeface="+mj-lt"/>
              <a:buAutoNum type="romanLcPeriod"/>
            </a:pPr>
            <a:r>
              <a:rPr lang="en-US" b="1" dirty="0"/>
              <a:t>Convective bursts</a:t>
            </a:r>
          </a:p>
          <a:p>
            <a:pPr marL="1314450" lvl="2" indent="-400050">
              <a:lnSpc>
                <a:spcPct val="90000"/>
              </a:lnSpc>
              <a:buFont typeface="+mj-lt"/>
              <a:buAutoNum type="romanLcPeriod"/>
            </a:pPr>
            <a:r>
              <a:rPr lang="en-US" b="1" dirty="0"/>
              <a:t>Outflow Roots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lphaLcPeriod"/>
            </a:pPr>
            <a:r>
              <a:rPr lang="en-US" b="1" dirty="0"/>
              <a:t>Environmental features</a:t>
            </a:r>
          </a:p>
          <a:p>
            <a:pPr marL="1314450" lvl="2" indent="-400050">
              <a:lnSpc>
                <a:spcPct val="90000"/>
              </a:lnSpc>
              <a:buFont typeface="+mj-lt"/>
              <a:buAutoNum type="romanLcPeriod"/>
            </a:pPr>
            <a:r>
              <a:rPr lang="en-US" b="1" dirty="0"/>
              <a:t>Outflow jets</a:t>
            </a:r>
          </a:p>
          <a:p>
            <a:pPr marL="1314450" lvl="2" indent="-400050">
              <a:lnSpc>
                <a:spcPct val="90000"/>
              </a:lnSpc>
              <a:buFont typeface="+mj-lt"/>
              <a:buAutoNum type="romanLcPeriod"/>
            </a:pPr>
            <a:r>
              <a:rPr lang="en-US" b="1" dirty="0"/>
              <a:t>Upper cold lows</a:t>
            </a:r>
          </a:p>
          <a:p>
            <a:pPr marL="1314450" lvl="2" indent="-400050">
              <a:lnSpc>
                <a:spcPct val="90000"/>
              </a:lnSpc>
              <a:buFont typeface="+mj-lt"/>
              <a:buAutoNum type="romanLcPeriod"/>
            </a:pPr>
            <a:r>
              <a:rPr lang="en-US" b="1" dirty="0"/>
              <a:t>Subtropical jet streaks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lphaLcPeriod"/>
            </a:pPr>
            <a:r>
              <a:rPr lang="en-US" b="1" dirty="0"/>
              <a:t>Ocean features</a:t>
            </a:r>
          </a:p>
          <a:p>
            <a:pPr marL="1314450" lvl="2" indent="-400050">
              <a:lnSpc>
                <a:spcPct val="90000"/>
              </a:lnSpc>
              <a:buFont typeface="+mj-lt"/>
              <a:buAutoNum type="romanLcPeriod"/>
            </a:pPr>
            <a:r>
              <a:rPr lang="en-US" b="1" dirty="0"/>
              <a:t>Pre-existing eddies</a:t>
            </a:r>
          </a:p>
          <a:p>
            <a:pPr marL="1314450" lvl="2" indent="-400050">
              <a:lnSpc>
                <a:spcPct val="90000"/>
              </a:lnSpc>
              <a:buFont typeface="+mj-lt"/>
              <a:buAutoNum type="romanLcPeriod"/>
            </a:pPr>
            <a:r>
              <a:rPr lang="en-US" b="1" dirty="0"/>
              <a:t>Cold wake</a:t>
            </a:r>
          </a:p>
          <a:p>
            <a:pPr marL="342900" lvl="0" indent="-342900">
              <a:lnSpc>
                <a:spcPct val="90000"/>
              </a:lnSpc>
              <a:buFont typeface="+mj-lt"/>
              <a:buAutoNum type="arabicPeriod"/>
            </a:pPr>
            <a:r>
              <a:rPr lang="en-US" b="1" dirty="0"/>
              <a:t>Pattern Temporal Phasing</a:t>
            </a:r>
          </a:p>
          <a:p>
            <a:pPr marL="857250" lvl="1" indent="-400050">
              <a:lnSpc>
                <a:spcPct val="90000"/>
              </a:lnSpc>
              <a:buFont typeface="+mj-lt"/>
              <a:buAutoNum type="romanLcPeriod"/>
            </a:pPr>
            <a:r>
              <a:rPr lang="en-US" b="1" dirty="0"/>
              <a:t>DA cycle</a:t>
            </a:r>
          </a:p>
          <a:p>
            <a:pPr marL="857250" lvl="1" indent="-400050">
              <a:lnSpc>
                <a:spcPct val="90000"/>
              </a:lnSpc>
              <a:buFont typeface="+mj-lt"/>
              <a:buAutoNum type="romanLcPeriod"/>
            </a:pPr>
            <a:r>
              <a:rPr lang="en-US" b="1" dirty="0"/>
              <a:t>RI onset time</a:t>
            </a:r>
          </a:p>
          <a:p>
            <a:pPr marL="857250" lvl="1" indent="-400050">
              <a:lnSpc>
                <a:spcPct val="90000"/>
              </a:lnSpc>
              <a:buFont typeface="+mj-lt"/>
              <a:buAutoNum type="romanLcPeriod"/>
            </a:pPr>
            <a:r>
              <a:rPr lang="en-US" b="1" dirty="0"/>
              <a:t>Diurnal convective/outflow surge onset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en-US" b="1" dirty="0"/>
              <a:t>Collaborative Observation times</a:t>
            </a:r>
          </a:p>
          <a:p>
            <a:pPr marL="857250" lvl="1" indent="-400050">
              <a:lnSpc>
                <a:spcPct val="90000"/>
              </a:lnSpc>
              <a:buFont typeface="+mj-lt"/>
              <a:buAutoNum type="romanLcPeriod"/>
            </a:pPr>
            <a:r>
              <a:rPr lang="en-US" b="1" dirty="0"/>
              <a:t>Aircraft</a:t>
            </a:r>
          </a:p>
          <a:p>
            <a:pPr marL="857250" lvl="1" indent="-400050">
              <a:lnSpc>
                <a:spcPct val="90000"/>
              </a:lnSpc>
              <a:buFont typeface="+mj-lt"/>
              <a:buAutoNum type="romanLcPeriod"/>
            </a:pPr>
            <a:r>
              <a:rPr lang="en-US" b="1" dirty="0"/>
              <a:t>Satellite</a:t>
            </a:r>
          </a:p>
        </p:txBody>
      </p:sp>
    </p:spTree>
    <p:extLst>
      <p:ext uri="{BB962C8B-B14F-4D97-AF65-F5344CB8AC3E}">
        <p14:creationId xmlns:p14="http://schemas.microsoft.com/office/powerpoint/2010/main" val="871669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1143000"/>
            <a:ext cx="8045792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                                                          </a:t>
            </a:r>
            <a:r>
              <a:rPr lang="en-US" sz="2000" b="1" dirty="0" smtClean="0"/>
              <a:t>OUTLINE</a:t>
            </a:r>
            <a:endParaRPr lang="en-US" sz="2000" dirty="0"/>
          </a:p>
          <a:p>
            <a:r>
              <a:rPr lang="en-US" b="1" dirty="0"/>
              <a:t> </a:t>
            </a:r>
            <a:endParaRPr lang="en-US" dirty="0"/>
          </a:p>
          <a:p>
            <a:pPr marL="285750" lvl="0" indent="-285750">
              <a:lnSpc>
                <a:spcPct val="150000"/>
              </a:lnSpc>
              <a:buFont typeface="Wingdings" charset="2"/>
              <a:buChar char="§"/>
            </a:pPr>
            <a:r>
              <a:rPr lang="en-US" b="1" dirty="0"/>
              <a:t>Motivation</a:t>
            </a:r>
            <a:endParaRPr lang="en-US" dirty="0"/>
          </a:p>
          <a:p>
            <a:pPr marL="285750" lvl="0" indent="-285750">
              <a:lnSpc>
                <a:spcPct val="150000"/>
              </a:lnSpc>
              <a:buFont typeface="Wingdings" charset="2"/>
              <a:buChar char="§"/>
            </a:pPr>
            <a:r>
              <a:rPr lang="en-US" b="1" dirty="0"/>
              <a:t>HS3 flight patterns</a:t>
            </a:r>
            <a:endParaRPr lang="en-US" dirty="0"/>
          </a:p>
          <a:p>
            <a:pPr marL="285750" lvl="0" indent="-285750">
              <a:lnSpc>
                <a:spcPct val="150000"/>
              </a:lnSpc>
              <a:buFont typeface="Wingdings" charset="2"/>
              <a:buChar char="§"/>
            </a:pPr>
            <a:r>
              <a:rPr lang="en-US" b="1" dirty="0"/>
              <a:t>HS3 features </a:t>
            </a:r>
            <a:r>
              <a:rPr lang="en-US" b="1" dirty="0" err="1"/>
              <a:t>undersampled</a:t>
            </a:r>
            <a:r>
              <a:rPr lang="en-US" b="1" dirty="0"/>
              <a:t> </a:t>
            </a:r>
            <a:r>
              <a:rPr lang="en-US" b="1" dirty="0" err="1"/>
              <a:t>vs</a:t>
            </a:r>
            <a:r>
              <a:rPr lang="en-US" b="1" dirty="0"/>
              <a:t> ensemble uncertainty</a:t>
            </a:r>
            <a:endParaRPr lang="en-US" dirty="0"/>
          </a:p>
          <a:p>
            <a:pPr marL="285750" lvl="0" indent="-285750">
              <a:lnSpc>
                <a:spcPct val="150000"/>
              </a:lnSpc>
              <a:buFont typeface="Wingdings" charset="2"/>
              <a:buChar char="§"/>
            </a:pPr>
            <a:r>
              <a:rPr lang="en-US" b="1" dirty="0"/>
              <a:t>Possible sampling strategies</a:t>
            </a:r>
            <a:endParaRPr lang="en-US" dirty="0"/>
          </a:p>
          <a:p>
            <a:pPr marL="285750" lvl="0" indent="-285750">
              <a:lnSpc>
                <a:spcPct val="150000"/>
              </a:lnSpc>
              <a:buFont typeface="Wingdings" charset="2"/>
              <a:buChar char="§"/>
            </a:pPr>
            <a:r>
              <a:rPr lang="en-US" b="1" dirty="0"/>
              <a:t>HS3 sampling examples: feature-based inferences based on generic </a:t>
            </a:r>
            <a:endParaRPr lang="en-US" b="1" dirty="0" smtClean="0"/>
          </a:p>
          <a:p>
            <a:pPr lvl="0">
              <a:lnSpc>
                <a:spcPct val="150000"/>
              </a:lnSpc>
            </a:pPr>
            <a:r>
              <a:rPr lang="en-US" b="1" dirty="0"/>
              <a:t> </a:t>
            </a:r>
            <a:r>
              <a:rPr lang="en-US" b="1" dirty="0" smtClean="0"/>
              <a:t>     racetrack</a:t>
            </a:r>
            <a:r>
              <a:rPr lang="en-US" b="1" dirty="0"/>
              <a:t>/ grid point sampling: can we do better?</a:t>
            </a:r>
            <a:endParaRPr lang="en-US" dirty="0"/>
          </a:p>
          <a:p>
            <a:pPr marL="285750" lvl="0" indent="-285750">
              <a:lnSpc>
                <a:spcPct val="150000"/>
              </a:lnSpc>
              <a:buFont typeface="Wingdings" charset="2"/>
              <a:buChar char="§"/>
            </a:pPr>
            <a:r>
              <a:rPr lang="en-US" b="1" dirty="0"/>
              <a:t>Data gaps, </a:t>
            </a:r>
            <a:r>
              <a:rPr lang="en-US" b="1" dirty="0" err="1"/>
              <a:t>undersampling</a:t>
            </a:r>
            <a:r>
              <a:rPr lang="en-US" b="1" dirty="0"/>
              <a:t> and system-relative sampling errors in DA ‘windows’</a:t>
            </a:r>
            <a:endParaRPr lang="en-US" dirty="0"/>
          </a:p>
          <a:p>
            <a:pPr marL="285750" lvl="0" indent="-285750">
              <a:lnSpc>
                <a:spcPct val="150000"/>
              </a:lnSpc>
              <a:buFont typeface="Wingdings" charset="2"/>
              <a:buChar char="§"/>
            </a:pPr>
            <a:r>
              <a:rPr lang="en-US" b="1" dirty="0"/>
              <a:t>Observational ‘combo sampling’ strategies</a:t>
            </a:r>
            <a:endParaRPr lang="en-US" dirty="0"/>
          </a:p>
          <a:p>
            <a:pPr marL="285750" lvl="0" indent="-285750">
              <a:lnSpc>
                <a:spcPct val="150000"/>
              </a:lnSpc>
              <a:buFont typeface="Wingdings" charset="2"/>
              <a:buChar char="§"/>
            </a:pPr>
            <a:r>
              <a:rPr lang="en-US" b="1" dirty="0"/>
              <a:t>EPAC ‘High Impact Weather’ sampling strategies</a:t>
            </a:r>
            <a:endParaRPr lang="en-US" dirty="0"/>
          </a:p>
          <a:p>
            <a:pPr marL="285750" lvl="0" indent="-285750">
              <a:lnSpc>
                <a:spcPct val="150000"/>
              </a:lnSpc>
              <a:buFont typeface="Wingdings" charset="2"/>
              <a:buChar char="§"/>
            </a:pPr>
            <a:r>
              <a:rPr lang="en-US" b="1" dirty="0"/>
              <a:t>Summary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221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i 32HURR GH flight tracks 2012,14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762000"/>
            <a:ext cx="5943179" cy="579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371600"/>
            <a:ext cx="2342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HS3 Flight Tracks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87936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724400" y="1524000"/>
            <a:ext cx="4112080" cy="3434450"/>
            <a:chOff x="4629149" y="2977355"/>
            <a:chExt cx="4112080" cy="3434450"/>
          </a:xfrm>
        </p:grpSpPr>
        <p:pic>
          <p:nvPicPr>
            <p:cNvPr id="9" name="Picture 8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48200" y="2977355"/>
              <a:ext cx="4093029" cy="290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61058" t="46923" r="33414" b="35769"/>
            <a:stretch/>
          </p:blipFill>
          <p:spPr bwMode="auto">
            <a:xfrm>
              <a:off x="4890635" y="4539021"/>
              <a:ext cx="556029" cy="1088067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</p:spPr>
        </p:pic>
        <p:cxnSp>
          <p:nvCxnSpPr>
            <p:cNvPr id="11" name="Straight Arrow Connector 10"/>
            <p:cNvCxnSpPr/>
            <p:nvPr/>
          </p:nvCxnSpPr>
          <p:spPr>
            <a:xfrm flipH="1">
              <a:off x="5446664" y="4428783"/>
              <a:ext cx="1425171" cy="382822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629149" y="5827030"/>
              <a:ext cx="41120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Nadine flight and rapid launch sequence</a:t>
              </a:r>
              <a:br>
                <a:rPr lang="en-US" sz="1600" b="1" dirty="0" smtClean="0">
                  <a:latin typeface="Arial" pitchFamily="34" charset="0"/>
                  <a:cs typeface="Arial" pitchFamily="34" charset="0"/>
                </a:rPr>
              </a:br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14 September 2012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31288" t="45726" r="7803" b="7050"/>
          <a:stretch/>
        </p:blipFill>
        <p:spPr>
          <a:xfrm>
            <a:off x="381000" y="1066800"/>
            <a:ext cx="3902725" cy="21362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85800" y="3429000"/>
            <a:ext cx="3590709" cy="3081754"/>
            <a:chOff x="685800" y="3429000"/>
            <a:chExt cx="3590709" cy="308175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/>
            <a:srcRect l="47436" t="13572" r="1282" b="7913"/>
            <a:stretch/>
          </p:blipFill>
          <p:spPr>
            <a:xfrm>
              <a:off x="914400" y="3429000"/>
              <a:ext cx="3001105" cy="277603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85800" y="6172200"/>
              <a:ext cx="35907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prstClr val="black"/>
                  </a:solidFill>
                </a:rPr>
                <a:t>Hurricane Edouard, 16 September 2014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724400" y="914400"/>
            <a:ext cx="4237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Typical HS3 and SHOUT flight patterns</a:t>
            </a:r>
            <a:endParaRPr lang="en-US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524000" y="685800"/>
            <a:ext cx="136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SHOUT 2015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419600" y="4953000"/>
            <a:ext cx="46276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Question: What is optimal flight track type,</a:t>
            </a:r>
          </a:p>
          <a:p>
            <a:r>
              <a:rPr lang="en-US" b="1" dirty="0"/>
              <a:t>o</a:t>
            </a:r>
            <a:r>
              <a:rPr lang="en-US" b="1" dirty="0" smtClean="0"/>
              <a:t>rientation, </a:t>
            </a:r>
            <a:r>
              <a:rPr lang="en-US" b="1" dirty="0" err="1" smtClean="0"/>
              <a:t>sonde</a:t>
            </a:r>
            <a:r>
              <a:rPr lang="en-US" b="1" dirty="0" smtClean="0"/>
              <a:t> numbers to improve model</a:t>
            </a:r>
          </a:p>
          <a:p>
            <a:r>
              <a:rPr lang="en-US" b="1" dirty="0" smtClean="0"/>
              <a:t>forecast?</a:t>
            </a:r>
          </a:p>
          <a:p>
            <a:r>
              <a:rPr lang="en-US" b="1" dirty="0" smtClean="0"/>
              <a:t>Relative importance of targeting uncertainty </a:t>
            </a:r>
          </a:p>
          <a:p>
            <a:r>
              <a:rPr lang="en-US" b="1" dirty="0"/>
              <a:t>r</a:t>
            </a:r>
            <a:r>
              <a:rPr lang="en-US" b="1" dirty="0" smtClean="0"/>
              <a:t>egions </a:t>
            </a:r>
            <a:r>
              <a:rPr lang="en-US" b="1" dirty="0" err="1" smtClean="0"/>
              <a:t>vs</a:t>
            </a:r>
            <a:r>
              <a:rPr lang="en-US" b="1" dirty="0" smtClean="0"/>
              <a:t> resolving key features?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57200" y="2438400"/>
            <a:ext cx="112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Racetrack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24200" y="160020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Butterfly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43200" y="3733800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Rotated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Butterfly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43800" y="1600200"/>
            <a:ext cx="112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Racetrack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93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tmos.albany.edu/facstaff/torn/SHOUT/erika05l.2015082700/f120_majtrack/drop_all/2015082700_f072_obs_impact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371600"/>
            <a:ext cx="4171950" cy="500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2895600"/>
            <a:ext cx="410881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Demonstration of forecast sensitivity </a:t>
            </a:r>
            <a:endParaRPr lang="en-US" b="1" dirty="0" smtClean="0">
              <a:solidFill>
                <a:prstClr val="black"/>
              </a:solidFill>
            </a:endParaRPr>
          </a:p>
          <a:p>
            <a:r>
              <a:rPr lang="en-US" b="1" dirty="0" smtClean="0">
                <a:solidFill>
                  <a:prstClr val="black"/>
                </a:solidFill>
              </a:rPr>
              <a:t>targeting </a:t>
            </a:r>
            <a:r>
              <a:rPr lang="en-US" b="1" dirty="0">
                <a:solidFill>
                  <a:prstClr val="black"/>
                </a:solidFill>
              </a:rPr>
              <a:t>with HWRF </a:t>
            </a:r>
            <a:r>
              <a:rPr lang="en-US" b="1" dirty="0" smtClean="0">
                <a:solidFill>
                  <a:prstClr val="black"/>
                </a:solidFill>
              </a:rPr>
              <a:t>ensemble, courtesy</a:t>
            </a:r>
          </a:p>
          <a:p>
            <a:r>
              <a:rPr lang="en-US" b="1" dirty="0" smtClean="0">
                <a:solidFill>
                  <a:prstClr val="black"/>
                </a:solidFill>
              </a:rPr>
              <a:t>Ryan Torn.</a:t>
            </a:r>
          </a:p>
          <a:p>
            <a:endParaRPr lang="en-US" b="1" dirty="0">
              <a:solidFill>
                <a:prstClr val="black"/>
              </a:solidFill>
            </a:endParaRPr>
          </a:p>
          <a:p>
            <a:r>
              <a:rPr lang="en-US" b="1" dirty="0" smtClean="0">
                <a:solidFill>
                  <a:prstClr val="black"/>
                </a:solidFill>
              </a:rPr>
              <a:t>Question: What is sufficient number and</a:t>
            </a:r>
          </a:p>
          <a:p>
            <a:r>
              <a:rPr lang="en-US" b="1" dirty="0">
                <a:solidFill>
                  <a:prstClr val="black"/>
                </a:solidFill>
              </a:rPr>
              <a:t>l</a:t>
            </a:r>
            <a:r>
              <a:rPr lang="en-US" b="1" dirty="0" smtClean="0">
                <a:solidFill>
                  <a:prstClr val="black"/>
                </a:solidFill>
              </a:rPr>
              <a:t>ocation of </a:t>
            </a:r>
            <a:r>
              <a:rPr lang="en-US" b="1" dirty="0" err="1" smtClean="0">
                <a:solidFill>
                  <a:prstClr val="black"/>
                </a:solidFill>
              </a:rPr>
              <a:t>dropsonde</a:t>
            </a:r>
            <a:r>
              <a:rPr lang="en-US" b="1" dirty="0" smtClean="0">
                <a:solidFill>
                  <a:prstClr val="black"/>
                </a:solidFill>
              </a:rPr>
              <a:t> observations to </a:t>
            </a:r>
          </a:p>
          <a:p>
            <a:r>
              <a:rPr lang="en-US" b="1" dirty="0">
                <a:solidFill>
                  <a:prstClr val="black"/>
                </a:solidFill>
              </a:rPr>
              <a:t>c</a:t>
            </a:r>
            <a:r>
              <a:rPr lang="en-US" b="1" dirty="0" smtClean="0">
                <a:solidFill>
                  <a:prstClr val="black"/>
                </a:solidFill>
              </a:rPr>
              <a:t>reate an improved positive impact?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7400" y="838200"/>
            <a:ext cx="50979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Track sensitivity for Tropical Storm Erica, 2015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99579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762000"/>
            <a:ext cx="8494633" cy="5355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Global Hawk operations </a:t>
            </a:r>
            <a:r>
              <a:rPr lang="en-US" b="1" dirty="0" smtClean="0"/>
              <a:t>should be </a:t>
            </a:r>
            <a:r>
              <a:rPr lang="en-US" b="1" dirty="0"/>
              <a:t>focused on environmental and TC </a:t>
            </a:r>
            <a:endParaRPr lang="en-US" b="1" dirty="0" smtClean="0"/>
          </a:p>
          <a:p>
            <a:r>
              <a:rPr lang="en-US" b="1" dirty="0" smtClean="0"/>
              <a:t>inner </a:t>
            </a:r>
            <a:r>
              <a:rPr lang="en-US" b="1" dirty="0"/>
              <a:t>core features with at least as much emphasis, if not more, than </a:t>
            </a:r>
            <a:endParaRPr lang="en-US" b="1" dirty="0" smtClean="0"/>
          </a:p>
          <a:p>
            <a:r>
              <a:rPr lang="en-US" b="1" dirty="0" smtClean="0"/>
              <a:t>targeting </a:t>
            </a:r>
            <a:r>
              <a:rPr lang="en-US" b="1" dirty="0"/>
              <a:t>strategies based on model </a:t>
            </a:r>
            <a:r>
              <a:rPr lang="en-US" b="1" dirty="0" smtClean="0"/>
              <a:t>ensembles: </a:t>
            </a:r>
          </a:p>
          <a:p>
            <a:endParaRPr lang="en-US" b="1" dirty="0"/>
          </a:p>
          <a:p>
            <a:pPr marL="285750" indent="-285750">
              <a:buFont typeface="Wingdings" charset="2"/>
              <a:buChar char="u"/>
            </a:pPr>
            <a:r>
              <a:rPr lang="en-US" dirty="0" smtClean="0"/>
              <a:t>Align storm-relative flight tracks and </a:t>
            </a:r>
            <a:r>
              <a:rPr lang="en-US" dirty="0"/>
              <a:t>pattern relative to forecast shear </a:t>
            </a:r>
            <a:r>
              <a:rPr lang="en-US" dirty="0" smtClean="0"/>
              <a:t>vector.</a:t>
            </a:r>
          </a:p>
          <a:p>
            <a:pPr marL="285750" indent="-285750">
              <a:buFont typeface="Wingdings" charset="2"/>
              <a:buChar char="u"/>
            </a:pPr>
            <a:endParaRPr lang="en-US" dirty="0" smtClean="0"/>
          </a:p>
          <a:p>
            <a:pPr marL="285750" indent="-285750">
              <a:buFont typeface="Wingdings" charset="2"/>
              <a:buChar char="u"/>
            </a:pPr>
            <a:r>
              <a:rPr lang="en-US" dirty="0" smtClean="0"/>
              <a:t>Fly pattern feature</a:t>
            </a:r>
            <a:r>
              <a:rPr lang="en-US" dirty="0"/>
              <a:t>-relative to both TC inner core and environmental features such </a:t>
            </a:r>
            <a:r>
              <a:rPr lang="en-US" dirty="0" smtClean="0"/>
              <a:t>as: </a:t>
            </a:r>
          </a:p>
          <a:p>
            <a:pPr marL="285750" indent="-285750">
              <a:buFont typeface="Wingdings" charset="2"/>
              <a:buChar char="u"/>
            </a:pPr>
            <a:endParaRPr lang="en-US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convective </a:t>
            </a:r>
            <a:r>
              <a:rPr lang="en-US" dirty="0"/>
              <a:t>bursts, </a:t>
            </a:r>
            <a:endParaRPr lang="en-US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outflow </a:t>
            </a:r>
            <a:r>
              <a:rPr lang="en-US" dirty="0"/>
              <a:t>jets, </a:t>
            </a:r>
            <a:endParaRPr lang="en-US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upper </a:t>
            </a:r>
            <a:r>
              <a:rPr lang="en-US" dirty="0"/>
              <a:t>cold lows and </a:t>
            </a:r>
            <a:endParaRPr lang="en-US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subtropical </a:t>
            </a:r>
            <a:r>
              <a:rPr lang="en-US" dirty="0"/>
              <a:t>jet </a:t>
            </a:r>
            <a:r>
              <a:rPr lang="en-US" dirty="0" smtClean="0"/>
              <a:t>streaks</a:t>
            </a:r>
          </a:p>
          <a:p>
            <a:pPr marL="285750" indent="-285750">
              <a:buFont typeface="Wingdings" charset="2"/>
              <a:buChar char="u"/>
            </a:pPr>
            <a:endParaRPr lang="en-US" dirty="0" smtClean="0"/>
          </a:p>
          <a:p>
            <a:pPr marL="285750" indent="-285750">
              <a:buFont typeface="Wingdings" charset="2"/>
              <a:buChar char="u"/>
            </a:pPr>
            <a:r>
              <a:rPr lang="en-US" dirty="0" smtClean="0"/>
              <a:t>Phasing of flight track modules and </a:t>
            </a:r>
            <a:r>
              <a:rPr lang="en-US" dirty="0" err="1" smtClean="0"/>
              <a:t>sonde</a:t>
            </a:r>
            <a:r>
              <a:rPr lang="en-US" dirty="0" smtClean="0"/>
              <a:t> deployment should be relative to: </a:t>
            </a:r>
          </a:p>
          <a:p>
            <a:pPr marL="285750" indent="-285750">
              <a:buFont typeface="Wingdings" charset="2"/>
              <a:buChar char="u"/>
            </a:pPr>
            <a:endParaRPr lang="en-US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model run time,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Data assimilation times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Estimated RI onset time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Phase of convective diurnal </a:t>
            </a:r>
            <a:r>
              <a:rPr lang="en-US" dirty="0"/>
              <a:t>cycle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4997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1143000"/>
            <a:ext cx="7622600" cy="5078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Further:</a:t>
            </a:r>
          </a:p>
          <a:p>
            <a:endParaRPr lang="en-US" dirty="0"/>
          </a:p>
          <a:p>
            <a:pPr marL="285750" lvl="0" indent="-285750">
              <a:buFont typeface="Wingdings" charset="2"/>
              <a:buChar char="u"/>
            </a:pPr>
            <a:r>
              <a:rPr lang="en-US" dirty="0"/>
              <a:t>Flight </a:t>
            </a:r>
            <a:r>
              <a:rPr lang="en-US" dirty="0" smtClean="0"/>
              <a:t>pattern and </a:t>
            </a:r>
            <a:r>
              <a:rPr lang="en-US" dirty="0" err="1" smtClean="0"/>
              <a:t>sonde</a:t>
            </a:r>
            <a:r>
              <a:rPr lang="en-US" dirty="0" smtClean="0"/>
              <a:t> deployment </a:t>
            </a:r>
            <a:r>
              <a:rPr lang="en-US" dirty="0"/>
              <a:t>needs to consider timing </a:t>
            </a:r>
            <a:r>
              <a:rPr lang="en-US" dirty="0" smtClean="0"/>
              <a:t>relative to </a:t>
            </a:r>
          </a:p>
          <a:p>
            <a:pPr lvl="0"/>
            <a:r>
              <a:rPr lang="en-US" dirty="0" smtClean="0"/>
              <a:t>      concurrent </a:t>
            </a:r>
            <a:r>
              <a:rPr lang="en-US" dirty="0"/>
              <a:t>aircraft and satellite </a:t>
            </a:r>
            <a:r>
              <a:rPr lang="en-US" dirty="0" err="1" smtClean="0"/>
              <a:t>spacial</a:t>
            </a:r>
            <a:r>
              <a:rPr lang="en-US" dirty="0" smtClean="0"/>
              <a:t> coverage and observation </a:t>
            </a:r>
            <a:r>
              <a:rPr lang="en-US" dirty="0"/>
              <a:t>times, </a:t>
            </a:r>
            <a:r>
              <a:rPr lang="en-US" dirty="0" err="1" smtClean="0"/>
              <a:t>i.e</a:t>
            </a:r>
            <a:r>
              <a:rPr lang="en-US" dirty="0" smtClean="0"/>
              <a:t>: </a:t>
            </a:r>
          </a:p>
          <a:p>
            <a:pPr marL="285750" lvl="0" indent="-285750">
              <a:buFont typeface="Wingdings" charset="2"/>
              <a:buChar char="u"/>
            </a:pP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NHC</a:t>
            </a:r>
            <a:r>
              <a:rPr lang="en-US" dirty="0"/>
              <a:t>-tasked WC-130J flights, </a:t>
            </a:r>
            <a:endParaRPr lang="en-US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HRD-tasked WP</a:t>
            </a:r>
            <a:r>
              <a:rPr lang="en-US" dirty="0"/>
              <a:t>-3D </a:t>
            </a:r>
            <a:r>
              <a:rPr lang="en-US" dirty="0" smtClean="0"/>
              <a:t>research flights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EMC-tasked WP-3D Tail Doppler Radar flights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NHC/ EMC-tasked G</a:t>
            </a:r>
            <a:r>
              <a:rPr lang="en-US" dirty="0"/>
              <a:t>-IV </a:t>
            </a:r>
            <a:r>
              <a:rPr lang="en-US" dirty="0" smtClean="0"/>
              <a:t>surveillance flights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Satellite MW </a:t>
            </a:r>
            <a:r>
              <a:rPr lang="en-US" dirty="0"/>
              <a:t>imager </a:t>
            </a:r>
            <a:r>
              <a:rPr lang="en-US" dirty="0" smtClean="0"/>
              <a:t>pass times</a:t>
            </a:r>
            <a:r>
              <a:rPr lang="en-US" dirty="0"/>
              <a:t>, </a:t>
            </a:r>
            <a:endParaRPr lang="en-US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AIRS </a:t>
            </a:r>
            <a:r>
              <a:rPr lang="en-US" dirty="0"/>
              <a:t>pass times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AMV </a:t>
            </a:r>
            <a:r>
              <a:rPr lang="en-US" dirty="0"/>
              <a:t>wind vector acquisition times.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err="1"/>
              <a:t>S</a:t>
            </a:r>
            <a:r>
              <a:rPr lang="en-US" dirty="0" err="1" smtClean="0"/>
              <a:t>catterometer</a:t>
            </a:r>
            <a:r>
              <a:rPr lang="en-US" dirty="0" smtClean="0"/>
              <a:t> </a:t>
            </a:r>
            <a:r>
              <a:rPr lang="en-US" dirty="0"/>
              <a:t>and SAR </a:t>
            </a:r>
            <a:r>
              <a:rPr lang="en-US" dirty="0" smtClean="0"/>
              <a:t>pass times and coverage </a:t>
            </a:r>
          </a:p>
          <a:p>
            <a:pPr marL="800100" lvl="1" indent="-342900">
              <a:buFont typeface="+mj-lt"/>
              <a:buAutoNum type="arabicPeriod"/>
            </a:pPr>
            <a:endParaRPr lang="en-US" dirty="0"/>
          </a:p>
          <a:p>
            <a:pPr marL="285750" indent="-285750">
              <a:buFont typeface="Wingdings" charset="2"/>
              <a:buChar char="u"/>
            </a:pPr>
            <a:r>
              <a:rPr lang="en-US" dirty="0"/>
              <a:t>Flight pattern and </a:t>
            </a:r>
            <a:r>
              <a:rPr lang="en-US" dirty="0" err="1"/>
              <a:t>sonde</a:t>
            </a:r>
            <a:r>
              <a:rPr lang="en-US" dirty="0"/>
              <a:t> deployment needs to consider timing relative to </a:t>
            </a:r>
            <a:endParaRPr lang="en-US" dirty="0" smtClean="0"/>
          </a:p>
          <a:p>
            <a:r>
              <a:rPr lang="en-US" dirty="0" smtClean="0"/>
              <a:t>      ocean </a:t>
            </a:r>
            <a:r>
              <a:rPr lang="en-US" dirty="0"/>
              <a:t>feature location </a:t>
            </a:r>
            <a:endParaRPr lang="en-US" dirty="0" smtClean="0"/>
          </a:p>
          <a:p>
            <a:pPr marL="285750" indent="-285750">
              <a:buFont typeface="Wingdings" charset="2"/>
              <a:buChar char="u"/>
            </a:pPr>
            <a:r>
              <a:rPr lang="en-US" dirty="0" smtClean="0"/>
              <a:t>and </a:t>
            </a:r>
            <a:r>
              <a:rPr lang="en-US" dirty="0"/>
              <a:t>to timing and location of supplemental ocean feature </a:t>
            </a:r>
            <a:r>
              <a:rPr lang="en-US" dirty="0" smtClean="0"/>
              <a:t>observations </a:t>
            </a:r>
            <a:r>
              <a:rPr lang="en-US" dirty="0"/>
              <a:t>from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aircraft </a:t>
            </a:r>
            <a:r>
              <a:rPr lang="en-US" dirty="0"/>
              <a:t>and satellite </a:t>
            </a:r>
          </a:p>
        </p:txBody>
      </p:sp>
    </p:spTree>
    <p:extLst>
      <p:ext uri="{BB962C8B-B14F-4D97-AF65-F5344CB8AC3E}">
        <p14:creationId xmlns:p14="http://schemas.microsoft.com/office/powerpoint/2010/main" val="33951244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6844</TotalTime>
  <Words>1072</Words>
  <Application>Microsoft Office PowerPoint</Application>
  <PresentationFormat>On-screen Show (4:3)</PresentationFormat>
  <Paragraphs>274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Office Theme</vt:lpstr>
      <vt:lpstr>4_Custom Design</vt:lpstr>
      <vt:lpstr>2_Custom Design</vt:lpstr>
      <vt:lpstr>3_Custom Design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Assimilated Observation Location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Naval Research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Black, Dr. Peter, Contractor, Code 7541</dc:creator>
  <cp:lastModifiedBy>conf2890</cp:lastModifiedBy>
  <cp:revision>232</cp:revision>
  <dcterms:created xsi:type="dcterms:W3CDTF">2014-06-08T02:06:30Z</dcterms:created>
  <dcterms:modified xsi:type="dcterms:W3CDTF">2016-07-18T14:22:52Z</dcterms:modified>
</cp:coreProperties>
</file>