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54"/>
  </p:notesMasterIdLst>
  <p:handoutMasterIdLst>
    <p:handoutMasterId r:id="rId55"/>
  </p:handoutMasterIdLst>
  <p:sldIdLst>
    <p:sldId id="258" r:id="rId2"/>
    <p:sldId id="259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310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FF"/>
    <a:srgbClr val="008000"/>
    <a:srgbClr val="00FF00"/>
    <a:srgbClr val="2B468D"/>
    <a:srgbClr val="0054A7"/>
    <a:srgbClr val="496481"/>
    <a:srgbClr val="6D82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27" autoAdjust="0"/>
    <p:restoredTop sz="94660"/>
  </p:normalViewPr>
  <p:slideViewPr>
    <p:cSldViewPr>
      <p:cViewPr varScale="1">
        <p:scale>
          <a:sx n="68" d="100"/>
          <a:sy n="68" d="100"/>
        </p:scale>
        <p:origin x="-144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5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wmf"/><Relationship Id="rId2" Type="http://schemas.openxmlformats.org/officeDocument/2006/relationships/image" Target="../media/image175.wmf"/><Relationship Id="rId1" Type="http://schemas.openxmlformats.org/officeDocument/2006/relationships/image" Target="../media/image17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637B4-4724-4BEE-BA64-34D3A629D2AF}" type="datetimeFigureOut">
              <a:rPr kumimoji="1" lang="ja-JP" altLang="en-US" smtClean="0"/>
              <a:t>2016/5/20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CCCCB-D88B-4554-B093-8102796371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1665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8F79EC0-9E3C-4CEF-A405-C6EF1757EFD7}" type="datetimeFigureOut">
              <a:rPr lang="en-US"/>
              <a:pPr>
                <a:defRPr/>
              </a:pPr>
              <a:t>5/20/2016</a:t>
            </a:fld>
            <a:endParaRPr 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en-US" noProof="0" smtClean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38950707-6B44-4D60-B310-2D21583BD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83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1296144"/>
          </a:xfr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B9A62-1E34-45B4-8BD9-9566EBF62A18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  <p:pic>
        <p:nvPicPr>
          <p:cNvPr id="1026" name="Picture 2" descr="C:\Documents and Settings\JMA3214\デスクトップ\トップ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8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AD45F-CB8C-4AFE-831E-212F8161C2A0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CC30F-9608-4C5C-ADA7-C5CBBAF824A9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6183" y="119675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1844824"/>
            <a:ext cx="4040188" cy="4281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4008" y="119675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1844824"/>
            <a:ext cx="4041775" cy="4281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8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E213E-8A34-443A-8715-A6596AEBE344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3F0D8-8ADA-4B70-A11F-BA660F944981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B2B6A-107A-4980-9A2D-CDC1DB1D55B4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13DEB-6F96-4E7B-AA5A-CC83EACCB444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987C1-93AC-4071-8322-170071EC522D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98697-4AE2-42C1-BB64-288C8DBD8A5E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60FEA-66F4-4325-A3B9-606E39A040E9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850EF-ECDA-4ECE-8DA7-C6B35CBD4662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3214\デスクトップ\図\1.JPG"/>
          <p:cNvPicPr>
            <a:picLocks noChangeAspect="1" noChangeArrowheads="1"/>
          </p:cNvPicPr>
          <p:nvPr/>
        </p:nvPicPr>
        <p:blipFill rotWithShape="1">
          <a:blip r:embed="rId2" cstate="print"/>
          <a:srcRect l="6075" t="263" r="5454" b="26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7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8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B9A62-1E34-45B4-8BD9-9566EBF62A18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3214\デスクトップ\図\2.JPG"/>
          <p:cNvPicPr>
            <a:picLocks noChangeAspect="1" noChangeArrowheads="1"/>
          </p:cNvPicPr>
          <p:nvPr/>
        </p:nvPicPr>
        <p:blipFill rotWithShape="1">
          <a:blip r:embed="rId2" cstate="print"/>
          <a:srcRect l="11147" t="263" r="466" b="26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10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B9A62-1E34-45B4-8BD9-9566EBF62A18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IMG_258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11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B9A62-1E34-45B4-8BD9-9566EBF62A18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5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IMG_6347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11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B9A62-1E34-45B4-8BD9-9566EBF62A18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6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IMG_8197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7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B9A62-1E34-45B4-8BD9-9566EBF62A18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7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JMA_building_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E0B9A62-1E34-45B4-8BD9-9566EBF62A18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8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JMA3214\デスクトップ\トップ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885950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pic>
        <p:nvPicPr>
          <p:cNvPr id="9" name="Picture 3" descr="C:\Users\JMA3214\Desktop\20130204160756\気象庁ロゴ\(大）気象庁ロゴマーク_濃い青_小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" y="6455131"/>
            <a:ext cx="378000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124" y="6631876"/>
            <a:ext cx="2098800" cy="15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20" y="6555420"/>
            <a:ext cx="768793" cy="2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正方形/長方形 11"/>
          <p:cNvSpPr/>
          <p:nvPr userDrawn="1"/>
        </p:nvSpPr>
        <p:spPr>
          <a:xfrm>
            <a:off x="418560" y="6479625"/>
            <a:ext cx="8725440" cy="45719"/>
          </a:xfrm>
          <a:prstGeom prst="rect">
            <a:avLst/>
          </a:prstGeom>
          <a:gradFill flip="none" rotWithShape="1">
            <a:gsLst>
              <a:gs pos="0">
                <a:srgbClr val="2B468D"/>
              </a:gs>
              <a:gs pos="20000">
                <a:schemeClr val="tx2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13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14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B9A62-1E34-45B4-8BD9-9566EBF62A18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55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">
              <a:schemeClr val="accent1">
                <a:lumMod val="40000"/>
                <a:lumOff val="60000"/>
              </a:schemeClr>
            </a:gs>
            <a:gs pos="25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JMA3214\Desktop\20130204160756\気象庁ロゴ\(大）気象庁ロゴマーク_濃い青_小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" y="6455131"/>
            <a:ext cx="378000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124" y="6631876"/>
            <a:ext cx="2098800" cy="15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20" y="6555420"/>
            <a:ext cx="768793" cy="2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5375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1028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196752"/>
            <a:ext cx="8229600" cy="525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779912" y="6525344"/>
            <a:ext cx="453650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388424" y="6525344"/>
            <a:ext cx="648072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61D7E6F-8CFD-4309-83DF-4EFD1A913205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418560" y="6479625"/>
            <a:ext cx="8725440" cy="45719"/>
          </a:xfrm>
          <a:prstGeom prst="rect">
            <a:avLst/>
          </a:prstGeom>
          <a:gradFill flip="none" rotWithShape="1">
            <a:gsLst>
              <a:gs pos="0">
                <a:srgbClr val="2B468D"/>
              </a:gs>
              <a:gs pos="20000">
                <a:schemeClr val="tx2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6" r:id="rId1"/>
    <p:sldLayoutId id="2147484726" r:id="rId2"/>
    <p:sldLayoutId id="2147484747" r:id="rId3"/>
    <p:sldLayoutId id="2147484748" r:id="rId4"/>
    <p:sldLayoutId id="2147484755" r:id="rId5"/>
    <p:sldLayoutId id="2147484756" r:id="rId6"/>
    <p:sldLayoutId id="2147484757" r:id="rId7"/>
    <p:sldLayoutId id="2147484758" r:id="rId8"/>
    <p:sldLayoutId id="2147484759" r:id="rId9"/>
    <p:sldLayoutId id="2147484727" r:id="rId10"/>
    <p:sldLayoutId id="2147484728" r:id="rId11"/>
    <p:sldLayoutId id="2147484729" r:id="rId12"/>
    <p:sldLayoutId id="2147484730" r:id="rId13"/>
    <p:sldLayoutId id="2147484731" r:id="rId14"/>
    <p:sldLayoutId id="2147484732" r:id="rId15"/>
    <p:sldLayoutId id="2147484733" r:id="rId16"/>
    <p:sldLayoutId id="2147484734" r:id="rId17"/>
    <p:sldLayoutId id="2147484735" r:id="rId18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0.wmf"/><Relationship Id="rId4" Type="http://schemas.openxmlformats.org/officeDocument/2006/relationships/image" Target="../media/image17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2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9.wmf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9" Type="http://schemas.openxmlformats.org/officeDocument/2006/relationships/image" Target="../media/image88.png"/><Relationship Id="rId21" Type="http://schemas.openxmlformats.org/officeDocument/2006/relationships/image" Target="../media/image70.png"/><Relationship Id="rId34" Type="http://schemas.openxmlformats.org/officeDocument/2006/relationships/image" Target="../media/image83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33" Type="http://schemas.openxmlformats.org/officeDocument/2006/relationships/image" Target="../media/image82.png"/><Relationship Id="rId38" Type="http://schemas.openxmlformats.org/officeDocument/2006/relationships/image" Target="../media/image87.pn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29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32" Type="http://schemas.openxmlformats.org/officeDocument/2006/relationships/image" Target="../media/image81.png"/><Relationship Id="rId37" Type="http://schemas.openxmlformats.org/officeDocument/2006/relationships/image" Target="../media/image86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28" Type="http://schemas.openxmlformats.org/officeDocument/2006/relationships/image" Target="../media/image77.png"/><Relationship Id="rId36" Type="http://schemas.openxmlformats.org/officeDocument/2006/relationships/image" Target="../media/image85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31" Type="http://schemas.openxmlformats.org/officeDocument/2006/relationships/image" Target="../media/image80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Relationship Id="rId27" Type="http://schemas.openxmlformats.org/officeDocument/2006/relationships/image" Target="../media/image76.png"/><Relationship Id="rId30" Type="http://schemas.openxmlformats.org/officeDocument/2006/relationships/image" Target="../media/image79.png"/><Relationship Id="rId35" Type="http://schemas.openxmlformats.org/officeDocument/2006/relationships/image" Target="../media/image84.png"/><Relationship Id="rId8" Type="http://schemas.openxmlformats.org/officeDocument/2006/relationships/image" Target="../media/image57.png"/><Relationship Id="rId3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26" Type="http://schemas.openxmlformats.org/officeDocument/2006/relationships/image" Target="../media/image113.png"/><Relationship Id="rId39" Type="http://schemas.openxmlformats.org/officeDocument/2006/relationships/image" Target="../media/image126.png"/><Relationship Id="rId21" Type="http://schemas.openxmlformats.org/officeDocument/2006/relationships/image" Target="../media/image108.png"/><Relationship Id="rId34" Type="http://schemas.openxmlformats.org/officeDocument/2006/relationships/image" Target="../media/image121.png"/><Relationship Id="rId42" Type="http://schemas.openxmlformats.org/officeDocument/2006/relationships/image" Target="../media/image129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6" Type="http://schemas.openxmlformats.org/officeDocument/2006/relationships/image" Target="../media/image103.png"/><Relationship Id="rId20" Type="http://schemas.openxmlformats.org/officeDocument/2006/relationships/image" Target="../media/image107.png"/><Relationship Id="rId29" Type="http://schemas.openxmlformats.org/officeDocument/2006/relationships/image" Target="../media/image116.png"/><Relationship Id="rId41" Type="http://schemas.openxmlformats.org/officeDocument/2006/relationships/image" Target="../media/image1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24" Type="http://schemas.openxmlformats.org/officeDocument/2006/relationships/image" Target="../media/image111.png"/><Relationship Id="rId32" Type="http://schemas.openxmlformats.org/officeDocument/2006/relationships/image" Target="../media/image119.png"/><Relationship Id="rId37" Type="http://schemas.openxmlformats.org/officeDocument/2006/relationships/image" Target="../media/image124.png"/><Relationship Id="rId40" Type="http://schemas.openxmlformats.org/officeDocument/2006/relationships/image" Target="../media/image127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23" Type="http://schemas.openxmlformats.org/officeDocument/2006/relationships/image" Target="../media/image110.png"/><Relationship Id="rId28" Type="http://schemas.openxmlformats.org/officeDocument/2006/relationships/image" Target="../media/image115.png"/><Relationship Id="rId36" Type="http://schemas.openxmlformats.org/officeDocument/2006/relationships/image" Target="../media/image123.png"/><Relationship Id="rId10" Type="http://schemas.openxmlformats.org/officeDocument/2006/relationships/image" Target="../media/image97.png"/><Relationship Id="rId19" Type="http://schemas.openxmlformats.org/officeDocument/2006/relationships/image" Target="../media/image106.png"/><Relationship Id="rId31" Type="http://schemas.openxmlformats.org/officeDocument/2006/relationships/image" Target="../media/image118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Relationship Id="rId22" Type="http://schemas.openxmlformats.org/officeDocument/2006/relationships/image" Target="../media/image109.png"/><Relationship Id="rId27" Type="http://schemas.openxmlformats.org/officeDocument/2006/relationships/image" Target="../media/image114.png"/><Relationship Id="rId30" Type="http://schemas.openxmlformats.org/officeDocument/2006/relationships/image" Target="../media/image117.png"/><Relationship Id="rId35" Type="http://schemas.openxmlformats.org/officeDocument/2006/relationships/image" Target="../media/image122.png"/><Relationship Id="rId43" Type="http://schemas.openxmlformats.org/officeDocument/2006/relationships/image" Target="../media/image130.png"/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5" Type="http://schemas.openxmlformats.org/officeDocument/2006/relationships/image" Target="../media/image112.png"/><Relationship Id="rId33" Type="http://schemas.openxmlformats.org/officeDocument/2006/relationships/image" Target="../media/image120.png"/><Relationship Id="rId38" Type="http://schemas.openxmlformats.org/officeDocument/2006/relationships/image" Target="../media/image1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18" Type="http://schemas.openxmlformats.org/officeDocument/2006/relationships/image" Target="../media/image14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17" Type="http://schemas.openxmlformats.org/officeDocument/2006/relationships/image" Target="../media/image146.png"/><Relationship Id="rId2" Type="http://schemas.openxmlformats.org/officeDocument/2006/relationships/image" Target="../media/image131.png"/><Relationship Id="rId16" Type="http://schemas.openxmlformats.org/officeDocument/2006/relationships/image" Target="../media/image1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5" Type="http://schemas.openxmlformats.org/officeDocument/2006/relationships/image" Target="../media/image144.png"/><Relationship Id="rId10" Type="http://schemas.openxmlformats.org/officeDocument/2006/relationships/image" Target="../media/image139.png"/><Relationship Id="rId19" Type="http://schemas.openxmlformats.org/officeDocument/2006/relationships/image" Target="../media/image148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Relationship Id="rId14" Type="http://schemas.openxmlformats.org/officeDocument/2006/relationships/image" Target="../media/image14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18" Type="http://schemas.openxmlformats.org/officeDocument/2006/relationships/image" Target="../media/image165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2" Type="http://schemas.openxmlformats.org/officeDocument/2006/relationships/image" Target="../media/image149.png"/><Relationship Id="rId16" Type="http://schemas.openxmlformats.org/officeDocument/2006/relationships/image" Target="../media/image1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5" Type="http://schemas.openxmlformats.org/officeDocument/2006/relationships/image" Target="../media/image162.png"/><Relationship Id="rId10" Type="http://schemas.openxmlformats.org/officeDocument/2006/relationships/image" Target="../media/image157.png"/><Relationship Id="rId19" Type="http://schemas.openxmlformats.org/officeDocument/2006/relationships/image" Target="../media/image166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gif"/><Relationship Id="rId2" Type="http://schemas.openxmlformats.org/officeDocument/2006/relationships/image" Target="../media/image169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5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74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88.png"/><Relationship Id="rId18" Type="http://schemas.openxmlformats.org/officeDocument/2006/relationships/image" Target="../media/image193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12" Type="http://schemas.openxmlformats.org/officeDocument/2006/relationships/image" Target="../media/image187.png"/><Relationship Id="rId17" Type="http://schemas.openxmlformats.org/officeDocument/2006/relationships/image" Target="../media/image192.png"/><Relationship Id="rId2" Type="http://schemas.openxmlformats.org/officeDocument/2006/relationships/image" Target="../media/image177.png"/><Relationship Id="rId16" Type="http://schemas.openxmlformats.org/officeDocument/2006/relationships/image" Target="../media/image19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5" Type="http://schemas.openxmlformats.org/officeDocument/2006/relationships/image" Target="../media/image180.png"/><Relationship Id="rId15" Type="http://schemas.openxmlformats.org/officeDocument/2006/relationships/image" Target="../media/image190.png"/><Relationship Id="rId10" Type="http://schemas.openxmlformats.org/officeDocument/2006/relationships/image" Target="../media/image185.png"/><Relationship Id="rId19" Type="http://schemas.openxmlformats.org/officeDocument/2006/relationships/image" Target="../media/image194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Relationship Id="rId14" Type="http://schemas.openxmlformats.org/officeDocument/2006/relationships/image" Target="../media/image18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13" Type="http://schemas.openxmlformats.org/officeDocument/2006/relationships/image" Target="../media/image206.png"/><Relationship Id="rId18" Type="http://schemas.openxmlformats.org/officeDocument/2006/relationships/image" Target="../media/image211.png"/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12" Type="http://schemas.openxmlformats.org/officeDocument/2006/relationships/image" Target="../media/image205.png"/><Relationship Id="rId17" Type="http://schemas.openxmlformats.org/officeDocument/2006/relationships/image" Target="../media/image210.png"/><Relationship Id="rId2" Type="http://schemas.openxmlformats.org/officeDocument/2006/relationships/image" Target="../media/image195.png"/><Relationship Id="rId16" Type="http://schemas.openxmlformats.org/officeDocument/2006/relationships/image" Target="../media/image20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9.png"/><Relationship Id="rId11" Type="http://schemas.openxmlformats.org/officeDocument/2006/relationships/image" Target="../media/image204.png"/><Relationship Id="rId5" Type="http://schemas.openxmlformats.org/officeDocument/2006/relationships/image" Target="../media/image198.png"/><Relationship Id="rId15" Type="http://schemas.openxmlformats.org/officeDocument/2006/relationships/image" Target="../media/image208.png"/><Relationship Id="rId10" Type="http://schemas.openxmlformats.org/officeDocument/2006/relationships/image" Target="../media/image203.png"/><Relationship Id="rId19" Type="http://schemas.openxmlformats.org/officeDocument/2006/relationships/image" Target="../media/image212.png"/><Relationship Id="rId4" Type="http://schemas.openxmlformats.org/officeDocument/2006/relationships/image" Target="../media/image197.png"/><Relationship Id="rId9" Type="http://schemas.openxmlformats.org/officeDocument/2006/relationships/image" Target="../media/image202.png"/><Relationship Id="rId14" Type="http://schemas.openxmlformats.org/officeDocument/2006/relationships/image" Target="../media/image20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タイトル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sz="4000" dirty="0" smtClean="0"/>
              <a:t>Recent developments towards a seamless prediction in JMA global ensemble prediction system</a:t>
            </a:r>
          </a:p>
        </p:txBody>
      </p:sp>
      <p:sp>
        <p:nvSpPr>
          <p:cNvPr id="11267" name="サブタイトル 7"/>
          <p:cNvSpPr>
            <a:spLocks noGrp="1"/>
          </p:cNvSpPr>
          <p:nvPr>
            <p:ph type="subTitle" idx="1"/>
          </p:nvPr>
        </p:nvSpPr>
        <p:spPr>
          <a:xfrm>
            <a:off x="1371600" y="4292600"/>
            <a:ext cx="6400800" cy="1296988"/>
          </a:xfrm>
        </p:spPr>
        <p:txBody>
          <a:bodyPr/>
          <a:lstStyle/>
          <a:p>
            <a:r>
              <a:rPr lang="en-US" altLang="ja-JP" dirty="0" err="1" smtClean="0"/>
              <a:t>Yoichiro</a:t>
            </a:r>
            <a:r>
              <a:rPr lang="en-US" altLang="ja-JP" dirty="0" smtClean="0"/>
              <a:t> Ota and Daisuke </a:t>
            </a:r>
            <a:r>
              <a:rPr lang="en-US" altLang="ja-JP" dirty="0" err="1" smtClean="0"/>
              <a:t>Hotta</a:t>
            </a:r>
            <a:endParaRPr lang="en-US" altLang="ja-JP" dirty="0" smtClean="0"/>
          </a:p>
          <a:p>
            <a:r>
              <a:rPr lang="en-US" altLang="ja-JP" dirty="0" smtClean="0"/>
              <a:t>(Japan Meteorological Agency / Numerical Prediction Division)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288F77E-4FCA-4C87-B48F-FC8F4B807336}" type="slidenum">
              <a:rPr lang="ja-JP" altLang="en-US" smtClean="0"/>
              <a:pPr>
                <a:defRPr/>
              </a:pPr>
              <a:t>1</a:t>
            </a:fld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971600" y="1700808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EMC seminar</a:t>
            </a:r>
            <a:r>
              <a:rPr kumimoji="1" lang="en-US" altLang="ja-JP" dirty="0" smtClean="0"/>
              <a:t> 5/20/2016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853990"/>
          </a:xfrm>
        </p:spPr>
        <p:txBody>
          <a:bodyPr/>
          <a:lstStyle/>
          <a:p>
            <a:r>
              <a:rPr kumimoji="1" lang="en-US" altLang="ja-JP" sz="3200" dirty="0" smtClean="0"/>
              <a:t>Errors verified against observations and spread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D3F0D8-8ADA-4B70-A11F-BA660F944981}" type="slidenum">
              <a:rPr lang="ja-JP" altLang="en-US" smtClean="0"/>
              <a:pPr>
                <a:defRPr/>
              </a:pPr>
              <a:t>10</a:t>
            </a:fld>
            <a:endParaRPr lang="ja-JP" altLang="en-US" dirty="0"/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096745"/>
              </p:ext>
            </p:extLst>
          </p:nvPr>
        </p:nvGraphicFramePr>
        <p:xfrm>
          <a:off x="2247789" y="836712"/>
          <a:ext cx="389632" cy="511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2" name="数式" r:id="rId3" imgW="203040" imgH="266400" progId="Equation.3">
                  <p:embed/>
                </p:oleObj>
              </mc:Choice>
              <mc:Fallback>
                <p:oleObj name="数式" r:id="rId3" imgW="203040" imgH="26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47789" y="836712"/>
                        <a:ext cx="389632" cy="511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341764" y="1258689"/>
            <a:ext cx="6786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Forecast error against </a:t>
            </a:r>
            <a:r>
              <a:rPr kumimoji="1" lang="en-US" altLang="ja-JP" dirty="0" smtClean="0"/>
              <a:t>observation </a:t>
            </a:r>
            <a:r>
              <a:rPr kumimoji="1" lang="en-US" altLang="ja-JP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kumimoji="1" lang="en-US" altLang="ja-JP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1" lang="en-US" altLang="ja-JP" dirty="0" smtClean="0"/>
              <a:t>:</a:t>
            </a:r>
            <a:endParaRPr kumimoji="1" lang="ja-JP" altLang="en-US" dirty="0"/>
          </a:p>
        </p:txBody>
      </p:sp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1112995"/>
              </p:ext>
            </p:extLst>
          </p:nvPr>
        </p:nvGraphicFramePr>
        <p:xfrm>
          <a:off x="4304284" y="1196499"/>
          <a:ext cx="1622425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3" name="数式" r:id="rId5" imgW="876240" imgH="266400" progId="Equation.3">
                  <p:embed/>
                </p:oleObj>
              </mc:Choice>
              <mc:Fallback>
                <p:oleObj name="数式" r:id="rId5" imgW="876240" imgH="26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04284" y="1196499"/>
                        <a:ext cx="1622425" cy="493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375980" y="90774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Let </a:t>
            </a:r>
            <a:r>
              <a:rPr kumimoji="1" lang="en-US" altLang="ja-JP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1" lang="en-US" altLang="ja-JP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dirty="0" smtClean="0"/>
              <a:t>is truth and </a:t>
            </a:r>
            <a:endParaRPr kumimoji="1" lang="ja-JP" altLang="en-US" dirty="0"/>
          </a:p>
        </p:txBody>
      </p:sp>
      <p:graphicFrame>
        <p:nvGraphicFramePr>
          <p:cNvPr id="12" name="オブジェクト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6541573"/>
              </p:ext>
            </p:extLst>
          </p:nvPr>
        </p:nvGraphicFramePr>
        <p:xfrm>
          <a:off x="2454572" y="1554810"/>
          <a:ext cx="1501775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4" name="数式" r:id="rId7" imgW="723600" imgH="228600" progId="Equation.3">
                  <p:embed/>
                </p:oleObj>
              </mc:Choice>
              <mc:Fallback>
                <p:oleObj name="数式" r:id="rId7" imgW="723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54572" y="1554810"/>
                        <a:ext cx="1501775" cy="474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328877" y="2114272"/>
            <a:ext cx="869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When the forecast has no systematic bias and </a:t>
            </a:r>
            <a:r>
              <a:rPr kumimoji="1" lang="en-US" altLang="ja-JP" dirty="0" smtClean="0"/>
              <a:t>spread </a:t>
            </a:r>
            <a:r>
              <a:rPr kumimoji="1" lang="en-US" altLang="ja-JP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ja-JP" altLang="en-US" dirty="0"/>
              <a:t> </a:t>
            </a:r>
            <a:r>
              <a:rPr kumimoji="1" lang="en-US" altLang="ja-JP" dirty="0" smtClean="0"/>
              <a:t>is adequate,</a:t>
            </a:r>
            <a:endParaRPr kumimoji="1" lang="ja-JP" altLang="en-US" dirty="0"/>
          </a:p>
        </p:txBody>
      </p:sp>
      <p:graphicFrame>
        <p:nvGraphicFramePr>
          <p:cNvPr id="14" name="オブジェクト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140881"/>
              </p:ext>
            </p:extLst>
          </p:nvPr>
        </p:nvGraphicFramePr>
        <p:xfrm>
          <a:off x="1951038" y="2492896"/>
          <a:ext cx="2916237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5" name="数式" r:id="rId9" imgW="1358640" imgH="393480" progId="Equation.3">
                  <p:embed/>
                </p:oleObj>
              </mc:Choice>
              <mc:Fallback>
                <p:oleObj name="数式" r:id="rId9" imgW="13586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51038" y="2492896"/>
                        <a:ext cx="2916237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テキスト ボックス 14"/>
          <p:cNvSpPr txBox="1"/>
          <p:nvPr/>
        </p:nvSpPr>
        <p:spPr>
          <a:xfrm>
            <a:off x="6317268" y="2636912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1" lang="en-US" altLang="ja-JP" dirty="0" smtClean="0"/>
              <a:t>: ensemble size</a:t>
            </a:r>
          </a:p>
          <a:p>
            <a:r>
              <a:rPr lang="en-US" altLang="ja-JP" dirty="0" smtClean="0"/>
              <a:t>&lt;&gt;: expectation</a:t>
            </a:r>
            <a:endParaRPr kumimoji="1"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220072" y="26369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…(1)</a:t>
            </a:r>
            <a:endParaRPr kumimoji="1" lang="ja-JP" altLang="en-US" dirty="0"/>
          </a:p>
        </p:txBody>
      </p:sp>
      <p:grpSp>
        <p:nvGrpSpPr>
          <p:cNvPr id="32" name="グループ化 31"/>
          <p:cNvGrpSpPr/>
          <p:nvPr/>
        </p:nvGrpSpPr>
        <p:grpSpPr>
          <a:xfrm>
            <a:off x="328877" y="3501008"/>
            <a:ext cx="6799407" cy="2988332"/>
            <a:chOff x="328877" y="3501008"/>
            <a:chExt cx="6799407" cy="2988332"/>
          </a:xfrm>
        </p:grpSpPr>
        <p:sp>
          <p:nvSpPr>
            <p:cNvPr id="17" name="正方形/長方形 16"/>
            <p:cNvSpPr/>
            <p:nvPr/>
          </p:nvSpPr>
          <p:spPr>
            <a:xfrm>
              <a:off x="1007604" y="3645024"/>
              <a:ext cx="2709418" cy="27363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9" name="直線コネクタ 18"/>
            <p:cNvCxnSpPr/>
            <p:nvPr/>
          </p:nvCxnSpPr>
          <p:spPr>
            <a:xfrm flipV="1">
              <a:off x="1268749" y="3933056"/>
              <a:ext cx="2187127" cy="223224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円/楕円 20"/>
            <p:cNvSpPr/>
            <p:nvPr/>
          </p:nvSpPr>
          <p:spPr>
            <a:xfrm>
              <a:off x="1196741" y="551723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1680673" y="530120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2087724" y="528331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2580773" y="51393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2996942" y="458112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7" name="直線コネクタ 26"/>
            <p:cNvCxnSpPr>
              <a:stCxn id="21" idx="6"/>
              <a:endCxn id="22" idx="3"/>
            </p:cNvCxnSpPr>
            <p:nvPr/>
          </p:nvCxnSpPr>
          <p:spPr>
            <a:xfrm flipV="1">
              <a:off x="1340757" y="5424133"/>
              <a:ext cx="361007" cy="165107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>
              <a:endCxn id="23" idx="2"/>
            </p:cNvCxnSpPr>
            <p:nvPr/>
          </p:nvCxnSpPr>
          <p:spPr>
            <a:xfrm flipV="1">
              <a:off x="1775243" y="5355324"/>
              <a:ext cx="312481" cy="2843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>
              <a:endCxn id="24" idx="3"/>
            </p:cNvCxnSpPr>
            <p:nvPr/>
          </p:nvCxnSpPr>
          <p:spPr>
            <a:xfrm flipV="1">
              <a:off x="2194769" y="5262225"/>
              <a:ext cx="407095" cy="111407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>
              <a:endCxn id="25" idx="3"/>
            </p:cNvCxnSpPr>
            <p:nvPr/>
          </p:nvCxnSpPr>
          <p:spPr>
            <a:xfrm flipV="1">
              <a:off x="2707943" y="4704053"/>
              <a:ext cx="310090" cy="474231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円/楕円 34"/>
            <p:cNvSpPr/>
            <p:nvPr/>
          </p:nvSpPr>
          <p:spPr>
            <a:xfrm>
              <a:off x="3311860" y="429309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6" name="直線コネクタ 35"/>
            <p:cNvCxnSpPr>
              <a:endCxn id="35" idx="3"/>
            </p:cNvCxnSpPr>
            <p:nvPr/>
          </p:nvCxnSpPr>
          <p:spPr>
            <a:xfrm flipV="1">
              <a:off x="3077969" y="4416021"/>
              <a:ext cx="254982" cy="258151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矢印コネクタ 38"/>
            <p:cNvCxnSpPr/>
            <p:nvPr/>
          </p:nvCxnSpPr>
          <p:spPr>
            <a:xfrm>
              <a:off x="2194769" y="6165304"/>
              <a:ext cx="1837171" cy="0"/>
            </a:xfrm>
            <a:prstGeom prst="straightConnector1">
              <a:avLst/>
            </a:prstGeom>
            <a:ln w="2222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テキスト ボックス 39"/>
            <p:cNvSpPr txBox="1"/>
            <p:nvPr/>
          </p:nvSpPr>
          <p:spPr>
            <a:xfrm>
              <a:off x="1931483" y="5805264"/>
              <a:ext cx="17855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Square root of RHS of (1)</a:t>
              </a:r>
              <a:endParaRPr kumimoji="1" lang="ja-JP" altLang="en-US" dirty="0"/>
            </a:p>
          </p:txBody>
        </p:sp>
        <p:cxnSp>
          <p:nvCxnSpPr>
            <p:cNvPr id="41" name="直線矢印コネクタ 40"/>
            <p:cNvCxnSpPr/>
            <p:nvPr/>
          </p:nvCxnSpPr>
          <p:spPr>
            <a:xfrm flipV="1">
              <a:off x="719572" y="4257092"/>
              <a:ext cx="0" cy="1512168"/>
            </a:xfrm>
            <a:prstGeom prst="straightConnector1">
              <a:avLst/>
            </a:prstGeom>
            <a:ln w="2222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テキスト ボックス 42"/>
            <p:cNvSpPr txBox="1"/>
            <p:nvPr/>
          </p:nvSpPr>
          <p:spPr>
            <a:xfrm rot="16200000">
              <a:off x="-980623" y="4810508"/>
              <a:ext cx="29883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Square root of LHS of (1)</a:t>
              </a:r>
              <a:endParaRPr kumimoji="1" lang="ja-JP" altLang="en-US" dirty="0"/>
            </a:p>
          </p:txBody>
        </p:sp>
        <p:cxnSp>
          <p:nvCxnSpPr>
            <p:cNvPr id="46" name="直線矢印コネクタ 45"/>
            <p:cNvCxnSpPr/>
            <p:nvPr/>
          </p:nvCxnSpPr>
          <p:spPr>
            <a:xfrm flipH="1" flipV="1">
              <a:off x="3332952" y="4077072"/>
              <a:ext cx="554972" cy="36004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テキスト ボックス 47"/>
            <p:cNvSpPr txBox="1"/>
            <p:nvPr/>
          </p:nvSpPr>
          <p:spPr>
            <a:xfrm>
              <a:off x="3887924" y="4257092"/>
              <a:ext cx="1260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Adequate</a:t>
              </a:r>
            </a:p>
            <a:p>
              <a:r>
                <a:rPr lang="en-US" altLang="ja-JP" dirty="0" smtClean="0"/>
                <a:t>spread</a:t>
              </a:r>
              <a:endParaRPr kumimoji="1" lang="ja-JP" altLang="en-US" dirty="0"/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2699792" y="5158933"/>
              <a:ext cx="2160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err="1" smtClean="0">
                  <a:solidFill>
                    <a:srgbClr val="00B050"/>
                  </a:solidFill>
                </a:rPr>
                <a:t>Overdispersive</a:t>
              </a:r>
              <a:endParaRPr kumimoji="1" lang="ja-JP" altLang="en-US" dirty="0">
                <a:solidFill>
                  <a:srgbClr val="00B050"/>
                </a:solidFill>
              </a:endParaRPr>
            </a:p>
          </p:txBody>
        </p:sp>
        <p:cxnSp>
          <p:nvCxnSpPr>
            <p:cNvPr id="51" name="直線矢印コネクタ 50"/>
            <p:cNvCxnSpPr/>
            <p:nvPr/>
          </p:nvCxnSpPr>
          <p:spPr>
            <a:xfrm>
              <a:off x="2601864" y="4725144"/>
              <a:ext cx="467086" cy="48616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矢印コネクタ 51"/>
            <p:cNvCxnSpPr/>
            <p:nvPr/>
          </p:nvCxnSpPr>
          <p:spPr>
            <a:xfrm flipH="1" flipV="1">
              <a:off x="1931483" y="4416021"/>
              <a:ext cx="477841" cy="566241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テキスト ボックス 53"/>
            <p:cNvSpPr txBox="1"/>
            <p:nvPr/>
          </p:nvSpPr>
          <p:spPr>
            <a:xfrm>
              <a:off x="1115617" y="3995772"/>
              <a:ext cx="1962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err="1" smtClean="0">
                  <a:solidFill>
                    <a:srgbClr val="00B050"/>
                  </a:solidFill>
                </a:rPr>
                <a:t>Underdispersive</a:t>
              </a:r>
              <a:endParaRPr kumimoji="1" lang="ja-JP" altLang="en-US" dirty="0">
                <a:solidFill>
                  <a:srgbClr val="00B050"/>
                </a:solidFill>
              </a:endParaRPr>
            </a:p>
          </p:txBody>
        </p:sp>
        <p:cxnSp>
          <p:nvCxnSpPr>
            <p:cNvPr id="56" name="直線コネクタ 55"/>
            <p:cNvCxnSpPr>
              <a:stCxn id="35" idx="5"/>
            </p:cNvCxnSpPr>
            <p:nvPr/>
          </p:nvCxnSpPr>
          <p:spPr>
            <a:xfrm>
              <a:off x="3434785" y="4416021"/>
              <a:ext cx="669163" cy="1066077"/>
            </a:xfrm>
            <a:prstGeom prst="line">
              <a:avLst/>
            </a:prstGeom>
            <a:ln>
              <a:solidFill>
                <a:srgbClr val="FF0000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テキスト ボックス 56"/>
            <p:cNvSpPr txBox="1"/>
            <p:nvPr/>
          </p:nvSpPr>
          <p:spPr>
            <a:xfrm>
              <a:off x="3815915" y="5445224"/>
              <a:ext cx="33123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Equal size binned average sorting with </a:t>
              </a:r>
              <a:r>
                <a:rPr lang="en-US" altLang="ja-JP" dirty="0" smtClean="0"/>
                <a:t>RHS of (1)</a:t>
              </a:r>
              <a:endParaRPr kumimoji="1" lang="ja-JP" altLang="en-US" dirty="0"/>
            </a:p>
          </p:txBody>
        </p:sp>
      </p:grpSp>
      <p:graphicFrame>
        <p:nvGraphicFramePr>
          <p:cNvPr id="20" name="オブジェクト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509106"/>
              </p:ext>
            </p:extLst>
          </p:nvPr>
        </p:nvGraphicFramePr>
        <p:xfrm>
          <a:off x="6804248" y="1217813"/>
          <a:ext cx="1475197" cy="484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6" name="数式" r:id="rId11" imgW="850680" imgH="279360" progId="Equation.3">
                  <p:embed/>
                </p:oleObj>
              </mc:Choice>
              <mc:Fallback>
                <p:oleObj name="数式" r:id="rId11" imgW="850680" imgH="2793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804248" y="1217813"/>
                        <a:ext cx="1475197" cy="4843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オブジェクト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6916362"/>
              </p:ext>
            </p:extLst>
          </p:nvPr>
        </p:nvGraphicFramePr>
        <p:xfrm>
          <a:off x="6801503" y="1628021"/>
          <a:ext cx="1101725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" name="数式" r:id="rId13" imgW="634680" imgH="279360" progId="Equation.3">
                  <p:embed/>
                </p:oleObj>
              </mc:Choice>
              <mc:Fallback>
                <p:oleObj name="数式" r:id="rId13" imgW="63468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1503" y="1628021"/>
                        <a:ext cx="1101725" cy="484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テキスト ボックス 33"/>
          <p:cNvSpPr txBox="1"/>
          <p:nvPr/>
        </p:nvSpPr>
        <p:spPr>
          <a:xfrm>
            <a:off x="5031618" y="3861048"/>
            <a:ext cx="3977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Check initial spread using the verification against observations (radiosonde)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652781" y="907742"/>
            <a:ext cx="3143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i</a:t>
            </a:r>
            <a:r>
              <a:rPr kumimoji="1" lang="en-US" altLang="ja-JP" dirty="0" smtClean="0"/>
              <a:t>s ensemble mean forecast.</a:t>
            </a:r>
            <a:endParaRPr kumimoji="1" lang="ja-JP" altLang="en-US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75980" y="1628021"/>
            <a:ext cx="465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Observation error: </a:t>
            </a:r>
            <a:endParaRPr kumimoji="1" lang="ja-JP" altLang="en-US" dirty="0"/>
          </a:p>
        </p:txBody>
      </p:sp>
      <p:cxnSp>
        <p:nvCxnSpPr>
          <p:cNvPr id="50" name="直線矢印コネクタ 49"/>
          <p:cNvCxnSpPr/>
          <p:nvPr/>
        </p:nvCxnSpPr>
        <p:spPr>
          <a:xfrm>
            <a:off x="6084168" y="1443355"/>
            <a:ext cx="64807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/>
          <p:cNvCxnSpPr/>
          <p:nvPr/>
        </p:nvCxnSpPr>
        <p:spPr>
          <a:xfrm>
            <a:off x="6084168" y="1813818"/>
            <a:ext cx="64807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05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926976"/>
          </a:xfrm>
        </p:spPr>
        <p:txBody>
          <a:bodyPr/>
          <a:lstStyle/>
          <a:p>
            <a:r>
              <a:rPr kumimoji="1" lang="en-US" altLang="ja-JP" sz="4000" dirty="0" smtClean="0"/>
              <a:t>Error against observations and spread</a:t>
            </a:r>
            <a:endParaRPr kumimoji="1" lang="ja-JP" altLang="en-US" sz="40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D3F0D8-8ADA-4B70-A11F-BA660F944981}" type="slidenum">
              <a:rPr lang="ja-JP" altLang="en-US" smtClean="0"/>
              <a:pPr>
                <a:defRPr/>
              </a:pPr>
              <a:t>11</a:t>
            </a:fld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724128" y="692696"/>
            <a:ext cx="2890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dirty="0" smtClean="0"/>
              <a:t>T850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30311" y="1268760"/>
            <a:ext cx="370618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Slightly </a:t>
            </a:r>
            <a:r>
              <a:rPr lang="en-US" altLang="ja-JP" dirty="0" err="1" smtClean="0"/>
              <a:t>overdispersive</a:t>
            </a:r>
            <a:r>
              <a:rPr lang="en-US" altLang="ja-JP" dirty="0" smtClean="0"/>
              <a:t> for both experiments on initial time</a:t>
            </a:r>
          </a:p>
          <a:p>
            <a:endParaRPr kumimoji="1" lang="en-US" altLang="ja-JP" dirty="0" smtClean="0">
              <a:solidFill>
                <a:srgbClr val="0000FF"/>
              </a:solidFill>
            </a:endParaRPr>
          </a:p>
          <a:p>
            <a:r>
              <a:rPr kumimoji="1" lang="en-US" altLang="ja-JP" dirty="0" smtClean="0">
                <a:solidFill>
                  <a:srgbClr val="0000FF"/>
                </a:solidFill>
              </a:rPr>
              <a:t>SV</a:t>
            </a:r>
            <a:r>
              <a:rPr lang="ja-JP" altLang="en-US" dirty="0">
                <a:solidFill>
                  <a:srgbClr val="0000FF"/>
                </a:solidFill>
              </a:rPr>
              <a:t> </a:t>
            </a:r>
            <a:r>
              <a:rPr lang="en-US" altLang="ja-JP" dirty="0" smtClean="0">
                <a:solidFill>
                  <a:srgbClr val="0000FF"/>
                </a:solidFill>
              </a:rPr>
              <a:t>(blue lines)</a:t>
            </a:r>
            <a:endParaRPr kumimoji="1" lang="en-US" altLang="ja-JP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 smtClean="0"/>
              <a:t>Most bins have small spread and the largest bin</a:t>
            </a:r>
            <a:r>
              <a:rPr lang="ja-JP" altLang="en-US" dirty="0"/>
              <a:t> </a:t>
            </a:r>
            <a:r>
              <a:rPr lang="en-US" altLang="ja-JP" dirty="0" smtClean="0"/>
              <a:t>is separated from others.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 smtClean="0"/>
              <a:t>Unclear spread-error relations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 smtClean="0"/>
              <a:t>Adequate spread on 48 hour lead time.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LETKF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(red lines)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 smtClean="0"/>
              <a:t>All bins are distributed evenly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 smtClean="0"/>
              <a:t>Clear spread-error relations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 err="1" smtClean="0"/>
              <a:t>Underdispersive</a:t>
            </a:r>
            <a:r>
              <a:rPr kumimoji="1" lang="en-US" altLang="ja-JP" dirty="0" smtClean="0"/>
              <a:t> on 48 hour lead time for large RMSE</a:t>
            </a:r>
            <a:endParaRPr kumimoji="1" lang="ja-JP" altLang="en-US" dirty="0"/>
          </a:p>
        </p:txBody>
      </p:sp>
      <p:pic>
        <p:nvPicPr>
          <p:cNvPr id="13314" name="Picture 2" descr="http://svkva.naps.kishou.go.jp/~suuchi22/collo_letkf/obsbin_ex2_T850_NHTR_ft0-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9" y="836712"/>
            <a:ext cx="533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75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926976"/>
          </a:xfrm>
        </p:spPr>
        <p:txBody>
          <a:bodyPr/>
          <a:lstStyle/>
          <a:p>
            <a:r>
              <a:rPr kumimoji="1" lang="en-US" altLang="ja-JP" sz="4000" dirty="0" smtClean="0"/>
              <a:t>Error against observations and spread</a:t>
            </a:r>
            <a:endParaRPr kumimoji="1" lang="ja-JP" altLang="en-US" sz="40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D3F0D8-8ADA-4B70-A11F-BA660F944981}" type="slidenum">
              <a:rPr lang="ja-JP" altLang="en-US" smtClean="0"/>
              <a:pPr>
                <a:defRPr/>
              </a:pPr>
              <a:t>12</a:t>
            </a:fld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786346" y="692696"/>
            <a:ext cx="2890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dirty="0" smtClean="0"/>
              <a:t>U250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34000" y="1268760"/>
            <a:ext cx="37024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Slightly </a:t>
            </a:r>
            <a:r>
              <a:rPr kumimoji="1" lang="en-US" altLang="ja-JP" dirty="0" err="1" smtClean="0"/>
              <a:t>overdispersive</a:t>
            </a:r>
            <a:r>
              <a:rPr kumimoji="1" lang="en-US" altLang="ja-JP" dirty="0" smtClean="0"/>
              <a:t> on initial time and </a:t>
            </a:r>
            <a:r>
              <a:rPr kumimoji="1" lang="en-US" altLang="ja-JP" dirty="0" err="1" smtClean="0"/>
              <a:t>underdispersive</a:t>
            </a:r>
            <a:r>
              <a:rPr kumimoji="1" lang="en-US" altLang="ja-JP" dirty="0" smtClean="0"/>
              <a:t> on 48 hours lead time in Tropics.</a:t>
            </a:r>
          </a:p>
          <a:p>
            <a:endParaRPr kumimoji="1" lang="en-US" altLang="ja-JP" dirty="0" smtClean="0">
              <a:solidFill>
                <a:srgbClr val="0000FF"/>
              </a:solidFill>
            </a:endParaRPr>
          </a:p>
          <a:p>
            <a:r>
              <a:rPr kumimoji="1" lang="en-US" altLang="ja-JP" dirty="0" smtClean="0">
                <a:solidFill>
                  <a:srgbClr val="0000FF"/>
                </a:solidFill>
              </a:rPr>
              <a:t>SV (blue lines)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 smtClean="0"/>
              <a:t>Most bins have small spread and the largest bin is separated from others.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 smtClean="0"/>
              <a:t>Unclear spread-error relations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 smtClean="0"/>
              <a:t>Slightly </a:t>
            </a:r>
            <a:r>
              <a:rPr lang="en-US" altLang="ja-JP" dirty="0" err="1" smtClean="0"/>
              <a:t>underdispersive</a:t>
            </a:r>
            <a:r>
              <a:rPr lang="en-US" altLang="ja-JP" dirty="0" smtClean="0"/>
              <a:t> on 48 hour lead time in Tropics but better than LETKF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LETKF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(red lines)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 smtClean="0"/>
              <a:t>All bins are distributed evenly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 smtClean="0"/>
              <a:t>Clear spread-error relations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 smtClean="0"/>
              <a:t>Significantly </a:t>
            </a:r>
            <a:r>
              <a:rPr kumimoji="1" lang="en-US" altLang="ja-JP" dirty="0" err="1" smtClean="0"/>
              <a:t>underdispersive</a:t>
            </a:r>
            <a:r>
              <a:rPr kumimoji="1" lang="en-US" altLang="ja-JP" dirty="0" smtClean="0"/>
              <a:t> for large error bins on 48 hour lead time.</a:t>
            </a:r>
            <a:endParaRPr kumimoji="1" lang="ja-JP" altLang="en-US" dirty="0"/>
          </a:p>
        </p:txBody>
      </p:sp>
      <p:pic>
        <p:nvPicPr>
          <p:cNvPr id="14338" name="Picture 2" descr="http://svkva.naps.kishou.go.jp/~suuchi22/collo_letkf/obsbin_ex2_U250_NHTR_ft0-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533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35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vkva.naps.kishou.go.jp/%7Esuuchi22/collo_letkf/image_graph/rmsesprd_Z500_NH_201408_letkf-svcnt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8" y="710453"/>
            <a:ext cx="42672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vkva.naps.kishou.go.jp/%7Esuuchi22/collo_letkf/image_graph/rmsesprd_T850_TR_201408_letkf-svcnt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528" y="710452"/>
            <a:ext cx="42672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782960"/>
          </a:xfrm>
        </p:spPr>
        <p:txBody>
          <a:bodyPr/>
          <a:lstStyle/>
          <a:p>
            <a:r>
              <a:rPr kumimoji="1" lang="en-US" altLang="ja-JP" sz="3200" dirty="0" smtClean="0"/>
              <a:t>Ensemble mean RMSE and spread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D3F0D8-8ADA-4B70-A11F-BA660F944981}" type="slidenum">
              <a:rPr lang="ja-JP" altLang="en-US" smtClean="0"/>
              <a:pPr>
                <a:defRPr/>
              </a:pPr>
              <a:t>13</a:t>
            </a:fld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95736" y="3039343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/>
              <a:t>NH Z500</a:t>
            </a:r>
            <a:endParaRPr kumimoji="1" lang="ja-JP" altLang="en-US" sz="24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516216" y="3039343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/>
              <a:t>TR</a:t>
            </a:r>
            <a:r>
              <a:rPr kumimoji="1" lang="en-US" altLang="ja-JP" sz="2400" b="1" dirty="0" smtClean="0"/>
              <a:t> T850</a:t>
            </a:r>
            <a:endParaRPr kumimoji="1" lang="ja-JP" altLang="en-US" sz="24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1520" y="3861048"/>
            <a:ext cx="8892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Ensemble mean RMSE</a:t>
            </a:r>
            <a:r>
              <a:rPr lang="ja-JP" altLang="en-US" dirty="0"/>
              <a:t> </a:t>
            </a:r>
            <a:r>
              <a:rPr lang="en-US" altLang="ja-JP" dirty="0" smtClean="0"/>
              <a:t>(</a:t>
            </a:r>
            <a:r>
              <a:rPr lang="en-US" altLang="ja-JP" dirty="0" err="1" smtClean="0">
                <a:solidFill>
                  <a:srgbClr val="0000FF"/>
                </a:solidFill>
              </a:rPr>
              <a:t>Blue:SV</a:t>
            </a:r>
            <a:r>
              <a:rPr lang="en-US" altLang="ja-JP" dirty="0" smtClean="0">
                <a:solidFill>
                  <a:srgbClr val="0000FF"/>
                </a:solidFill>
              </a:rPr>
              <a:t>, </a:t>
            </a:r>
            <a:r>
              <a:rPr lang="en-US" altLang="ja-JP" dirty="0" err="1" smtClean="0">
                <a:solidFill>
                  <a:srgbClr val="FF0000"/>
                </a:solidFill>
              </a:rPr>
              <a:t>Red:LETKF</a:t>
            </a:r>
            <a:r>
              <a:rPr lang="en-US" altLang="ja-JP" dirty="0" smtClean="0"/>
              <a:t>), spread </a:t>
            </a:r>
            <a:r>
              <a:rPr lang="ja-JP" altLang="en-US" dirty="0"/>
              <a:t> </a:t>
            </a:r>
            <a:r>
              <a:rPr lang="en-US" altLang="ja-JP" dirty="0" smtClean="0"/>
              <a:t>(</a:t>
            </a:r>
            <a:r>
              <a:rPr lang="en-US" altLang="ja-JP" dirty="0" err="1" smtClean="0">
                <a:solidFill>
                  <a:srgbClr val="00B0F0"/>
                </a:solidFill>
              </a:rPr>
              <a:t>Aqua:SV</a:t>
            </a:r>
            <a:r>
              <a:rPr lang="en-US" altLang="ja-JP" dirty="0" smtClean="0"/>
              <a:t>, </a:t>
            </a:r>
            <a:r>
              <a:rPr lang="en-US" altLang="ja-JP" dirty="0" err="1" smtClean="0">
                <a:solidFill>
                  <a:srgbClr val="FF9933"/>
                </a:solidFill>
              </a:rPr>
              <a:t>Orange:LETKF</a:t>
            </a:r>
            <a:r>
              <a:rPr lang="en-US" altLang="ja-JP" dirty="0" smtClean="0"/>
              <a:t>) and</a:t>
            </a:r>
            <a:r>
              <a:rPr lang="ja-JP" altLang="en-US" dirty="0" err="1">
                <a:solidFill>
                  <a:srgbClr val="00FF00"/>
                </a:solidFill>
              </a:rPr>
              <a:t> </a:t>
            </a:r>
            <a:r>
              <a:rPr lang="en-US" altLang="ja-JP" dirty="0" smtClean="0">
                <a:solidFill>
                  <a:srgbClr val="008000"/>
                </a:solidFill>
              </a:rPr>
              <a:t>normalized RMSE</a:t>
            </a:r>
            <a:r>
              <a:rPr lang="ja-JP" altLang="en-US" dirty="0" smtClean="0">
                <a:solidFill>
                  <a:srgbClr val="008000"/>
                </a:solidFill>
              </a:rPr>
              <a:t> </a:t>
            </a:r>
            <a:r>
              <a:rPr lang="en-US" altLang="ja-JP" dirty="0" smtClean="0">
                <a:solidFill>
                  <a:srgbClr val="008000"/>
                </a:solidFill>
              </a:rPr>
              <a:t>difference (green</a:t>
            </a:r>
            <a:r>
              <a:rPr lang="en-US" altLang="ja-JP" dirty="0">
                <a:solidFill>
                  <a:srgbClr val="008000"/>
                </a:solidFill>
              </a:rPr>
              <a:t>)</a:t>
            </a:r>
            <a:r>
              <a:rPr lang="en-US" altLang="ja-JP" dirty="0" smtClean="0"/>
              <a:t>. Error-bars represent 95% confidence intervals</a:t>
            </a:r>
            <a:endParaRPr kumimoji="1" lang="ja-JP" altLang="en-US" dirty="0">
              <a:solidFill>
                <a:srgbClr val="00FF00"/>
              </a:solidFill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8712460" y="2533270"/>
            <a:ext cx="0" cy="792088"/>
          </a:xfrm>
          <a:prstGeom prst="straightConnector1">
            <a:avLst/>
          </a:prstGeom>
          <a:ln w="28575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8028384" y="3356992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8000"/>
                </a:solidFill>
              </a:rPr>
              <a:t>Improve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V="1">
            <a:off x="8712460" y="1368584"/>
            <a:ext cx="0" cy="868466"/>
          </a:xfrm>
          <a:prstGeom prst="straightConnector1">
            <a:avLst/>
          </a:prstGeom>
          <a:ln w="28575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8028384" y="988209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8000"/>
                </a:solidFill>
              </a:rPr>
              <a:t>Degrade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7504" y="4653136"/>
            <a:ext cx="892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 smtClean="0"/>
              <a:t>Neutral to positive impacts for short-range forecasts, but degraded for medium-range.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 err="1" smtClean="0"/>
              <a:t>Underdispersive</a:t>
            </a:r>
            <a:r>
              <a:rPr lang="en-US" altLang="ja-JP" dirty="0" smtClean="0"/>
              <a:t> for LETKF on longer forecasts especially in extra-tropics.</a:t>
            </a:r>
            <a:endParaRPr kumimoji="1" lang="en-US" altLang="ja-JP" dirty="0" smtClean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1560" y="5733256"/>
            <a:ext cx="7974632" cy="646331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LETKF represents forecast error covariance better for short-range.</a:t>
            </a:r>
          </a:p>
          <a:p>
            <a:pPr algn="ctr"/>
            <a:r>
              <a:rPr lang="en-US" altLang="ja-JP" dirty="0" smtClean="0"/>
              <a:t>But, perturbation growth is slower and medium-range forecasts are degraded.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2741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600" dirty="0" smtClean="0"/>
              <a:t>Possible reasons of </a:t>
            </a:r>
            <a:r>
              <a:rPr lang="en-US" altLang="ja-JP" sz="3600" dirty="0" err="1" smtClean="0"/>
              <a:t>underdispersiveness</a:t>
            </a:r>
            <a:endParaRPr kumimoji="1" lang="ja-JP" altLang="en-US" sz="3600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555781" y="908720"/>
            <a:ext cx="8229600" cy="4680520"/>
          </a:xfrm>
        </p:spPr>
        <p:txBody>
          <a:bodyPr/>
          <a:lstStyle/>
          <a:p>
            <a:r>
              <a:rPr kumimoji="1" lang="en-US" altLang="ja-JP" sz="2800" dirty="0" smtClean="0"/>
              <a:t>Covariance localization may destroy large-scale correlations on perturbations and the dynamic balance between control variables</a:t>
            </a:r>
          </a:p>
          <a:p>
            <a:pPr lvl="1"/>
            <a:r>
              <a:rPr lang="en-US" altLang="ja-JP" sz="2400" dirty="0" smtClean="0">
                <a:sym typeface="Wingdings" panose="05000000000000000000" pitchFamily="2" charset="2"/>
              </a:rPr>
              <a:t>Using limited ensemble size, localization is necessary to reduce sampling error</a:t>
            </a:r>
            <a:endParaRPr kumimoji="1" lang="en-US" altLang="ja-JP" sz="2400" dirty="0" smtClean="0">
              <a:sym typeface="Wingdings" panose="05000000000000000000" pitchFamily="2" charset="2"/>
            </a:endParaRPr>
          </a:p>
          <a:p>
            <a:pPr lvl="1"/>
            <a:r>
              <a:rPr kumimoji="1" lang="en-US" altLang="ja-JP" sz="2400" dirty="0" smtClean="0"/>
              <a:t>It is desirable to use larger ensembles</a:t>
            </a:r>
          </a:p>
          <a:p>
            <a:r>
              <a:rPr lang="en-US" altLang="ja-JP" sz="2800" dirty="0" smtClean="0"/>
              <a:t>Uncertainty and imperfectness of the forecast model and boundary conditions are not represented enough.</a:t>
            </a:r>
          </a:p>
          <a:p>
            <a:pPr lvl="1"/>
            <a:r>
              <a:rPr kumimoji="1" lang="en-US" altLang="ja-JP" sz="2400" dirty="0" smtClean="0"/>
              <a:t>Need more sophisticated model ensemble and perturbations on boundary conditions.</a:t>
            </a:r>
            <a:endParaRPr lang="en-US" altLang="ja-JP" sz="2400" dirty="0" smtClean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D3F0D8-8ADA-4B70-A11F-BA660F944981}" type="slidenum">
              <a:rPr lang="ja-JP" altLang="en-US" smtClean="0"/>
              <a:pPr>
                <a:defRPr/>
              </a:pPr>
              <a:t>14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8437" y="5733256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rgbClr val="FF0000"/>
                </a:solidFill>
              </a:rPr>
              <a:t>We have to take some measures to implement the </a:t>
            </a:r>
            <a:r>
              <a:rPr kumimoji="1" lang="en-US" altLang="ja-JP" sz="2400" b="1" dirty="0" err="1" smtClean="0">
                <a:solidFill>
                  <a:srgbClr val="FF0000"/>
                </a:solidFill>
              </a:rPr>
              <a:t>EnKF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 perturbations to the operational EPS.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93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LETKF + Initial SVs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0B9A62-1E34-45B4-8BD9-9566EBF62A18}" type="slidenum">
              <a:rPr lang="ja-JP" altLang="en-US" smtClean="0"/>
              <a:pPr>
                <a:defRPr/>
              </a:pPr>
              <a:t>15</a:t>
            </a:fld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592789" y="908720"/>
            <a:ext cx="7920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400" dirty="0" smtClean="0"/>
              <a:t>Initial perturbations from LETKF are supposed to approximate analysis error covariance. </a:t>
            </a:r>
            <a:r>
              <a:rPr lang="en-US" altLang="ja-JP" sz="2400" dirty="0" smtClean="0">
                <a:sym typeface="Wingdings" panose="05000000000000000000" pitchFamily="2" charset="2"/>
              </a:rPr>
              <a:t> Use LETKF perturbations instead of evolved SVs</a:t>
            </a:r>
            <a:endParaRPr lang="en-US" altLang="ja-JP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400" dirty="0" smtClean="0"/>
              <a:t>Use initial SVs as </a:t>
            </a:r>
            <a:r>
              <a:rPr lang="en-US" altLang="ja-JP" sz="2400" dirty="0" smtClean="0">
                <a:solidFill>
                  <a:srgbClr val="FF0000"/>
                </a:solidFill>
              </a:rPr>
              <a:t>a temporal solution to mitigate the 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underdispersiveness</a:t>
            </a:r>
            <a:r>
              <a:rPr lang="en-US" altLang="ja-JP" sz="2400" dirty="0" smtClean="0"/>
              <a:t> on medium-range forecast.</a:t>
            </a:r>
            <a:endParaRPr lang="en-US" altLang="ja-JP" sz="2400" dirty="0"/>
          </a:p>
        </p:txBody>
      </p:sp>
      <p:sp>
        <p:nvSpPr>
          <p:cNvPr id="8" name="正方形/長方形 7"/>
          <p:cNvSpPr/>
          <p:nvPr/>
        </p:nvSpPr>
        <p:spPr>
          <a:xfrm>
            <a:off x="624534" y="3933056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/>
              <a:t>Decide initial amplitudes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400" dirty="0" smtClean="0"/>
              <a:t>Amplitude of initial SVs is set almost equal to that of the operational one-week EPS.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400" dirty="0" smtClean="0"/>
              <a:t>Minimal adjustments to the amplitude of the LETKF perturbations for adding initial SVs</a:t>
            </a:r>
            <a:endParaRPr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48626" y="2847711"/>
            <a:ext cx="8344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Based on above ideas, LETKF and initial SVs are combined for global EPS experiment.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9910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Experimental settings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1014066"/>
            <a:ext cx="8229600" cy="5258379"/>
          </a:xfrm>
        </p:spPr>
        <p:txBody>
          <a:bodyPr/>
          <a:lstStyle/>
          <a:p>
            <a:r>
              <a:rPr kumimoji="1" lang="en-US" altLang="ja-JP" sz="2000" dirty="0" smtClean="0"/>
              <a:t>SV</a:t>
            </a:r>
          </a:p>
          <a:p>
            <a:pPr lvl="1"/>
            <a:r>
              <a:rPr kumimoji="1" lang="en-US" altLang="ja-JP" sz="1800" dirty="0" smtClean="0"/>
              <a:t>Combinations of Initial SVs </a:t>
            </a:r>
            <a:r>
              <a:rPr lang="en-US" altLang="ja-JP" sz="1800" dirty="0" smtClean="0"/>
              <a:t>and</a:t>
            </a:r>
            <a:r>
              <a:rPr kumimoji="1" lang="en-US" altLang="ja-JP" sz="1800" dirty="0" smtClean="0"/>
              <a:t> Evolved SVs</a:t>
            </a:r>
          </a:p>
          <a:p>
            <a:pPr lvl="1"/>
            <a:r>
              <a:rPr lang="en-US" altLang="ja-JP" sz="1800" dirty="0" smtClean="0"/>
              <a:t>NH, SH: 0.3 times of the climatological variance of T500</a:t>
            </a:r>
            <a:endParaRPr lang="en-US" altLang="ja-JP" sz="1800" dirty="0"/>
          </a:p>
          <a:p>
            <a:pPr lvl="1"/>
            <a:r>
              <a:rPr lang="en-US" altLang="ja-JP" sz="1800" dirty="0" smtClean="0"/>
              <a:t>TR: 0.15 times of the climatological variance of T850</a:t>
            </a:r>
            <a:endParaRPr kumimoji="1" lang="en-US" altLang="ja-JP" sz="1800" dirty="0" smtClean="0"/>
          </a:p>
          <a:p>
            <a:r>
              <a:rPr kumimoji="1" lang="en-US" altLang="ja-JP" sz="2000" dirty="0" smtClean="0"/>
              <a:t>LETKFSV</a:t>
            </a:r>
          </a:p>
          <a:p>
            <a:pPr lvl="1"/>
            <a:r>
              <a:rPr lang="en-US" altLang="ja-JP" sz="1800" dirty="0" smtClean="0"/>
              <a:t>Combinations of Initial SVs and LETKF</a:t>
            </a:r>
          </a:p>
          <a:p>
            <a:pPr lvl="1"/>
            <a:r>
              <a:rPr lang="en-US" altLang="ja-JP" sz="1800" dirty="0" smtClean="0"/>
              <a:t>NH, SH: 0.24 times of the climatological variance of T500</a:t>
            </a:r>
            <a:endParaRPr lang="en-US" altLang="ja-JP" sz="1800" dirty="0"/>
          </a:p>
          <a:p>
            <a:pPr lvl="1"/>
            <a:r>
              <a:rPr lang="en-US" altLang="ja-JP" sz="1800" dirty="0" smtClean="0"/>
              <a:t>TR: 0.07 times of the climatological variance of T850</a:t>
            </a:r>
            <a:endParaRPr lang="en-US" altLang="ja-JP" sz="1800" dirty="0"/>
          </a:p>
          <a:p>
            <a:pPr lvl="1"/>
            <a:r>
              <a:rPr kumimoji="1" lang="en-US" altLang="ja-JP" sz="1800" dirty="0" smtClean="0"/>
              <a:t>LETKF: 0.85 times of the original analysis perturbations</a:t>
            </a:r>
          </a:p>
          <a:p>
            <a:r>
              <a:rPr lang="en-US" altLang="ja-JP" sz="2000" dirty="0" smtClean="0"/>
              <a:t>Ensemble size: 13, Forecast range: 11 days</a:t>
            </a:r>
          </a:p>
          <a:p>
            <a:r>
              <a:rPr lang="en-US" altLang="ja-JP" sz="2000" dirty="0" smtClean="0"/>
              <a:t>Experimental periods</a:t>
            </a:r>
          </a:p>
          <a:p>
            <a:pPr lvl="1"/>
            <a:r>
              <a:rPr lang="en-US" altLang="ja-JP" sz="1800" dirty="0" smtClean="0"/>
              <a:t>Summer: 00UTC initials from August 1 to August 31 of </a:t>
            </a:r>
            <a:r>
              <a:rPr kumimoji="1" lang="en-US" altLang="ja-JP" sz="1800" dirty="0" smtClean="0"/>
              <a:t>2014</a:t>
            </a:r>
          </a:p>
          <a:p>
            <a:pPr lvl="1"/>
            <a:r>
              <a:rPr lang="en-US" altLang="ja-JP" sz="1800" dirty="0" smtClean="0"/>
              <a:t>Winter: 00UTC initials from January 1 to January 31 of 2014 (not shown)</a:t>
            </a:r>
          </a:p>
          <a:p>
            <a:pPr lvl="1"/>
            <a:r>
              <a:rPr lang="en-US" altLang="ja-JP" sz="1800" dirty="0" smtClean="0"/>
              <a:t>TC season: 12UTC initials from September 13 to October 13 of 2014</a:t>
            </a:r>
          </a:p>
          <a:p>
            <a:pPr marL="457200" lvl="1" indent="0">
              <a:buNone/>
            </a:pPr>
            <a:r>
              <a:rPr kumimoji="1" lang="ja-JP" altLang="en-US" sz="1800" dirty="0"/>
              <a:t>　</a:t>
            </a:r>
            <a:r>
              <a:rPr kumimoji="1" lang="ja-JP" altLang="en-US" sz="1800" dirty="0" smtClean="0"/>
              <a:t>　</a:t>
            </a:r>
            <a:r>
              <a:rPr kumimoji="1" lang="en-US" altLang="ja-JP" sz="1800" dirty="0" smtClean="0"/>
              <a:t>(Verification results are compared with the Typhoon EPS)</a:t>
            </a:r>
            <a:endParaRPr kumimoji="1" lang="ja-JP" altLang="en-US" sz="1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16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054294" y="1629670"/>
            <a:ext cx="191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Based on </a:t>
            </a:r>
            <a:r>
              <a:rPr kumimoji="1" lang="en-US" altLang="ja-JP" dirty="0" smtClean="0">
                <a:solidFill>
                  <a:srgbClr val="FF0000"/>
                </a:solidFill>
              </a:rPr>
              <a:t>Initial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SV+Evolved</a:t>
            </a:r>
            <a:r>
              <a:rPr kumimoji="1" lang="en-US" altLang="ja-JP" dirty="0" smtClean="0">
                <a:solidFill>
                  <a:srgbClr val="FF0000"/>
                </a:solidFill>
              </a:rPr>
              <a:t> SV</a:t>
            </a:r>
          </a:p>
        </p:txBody>
      </p:sp>
      <p:sp>
        <p:nvSpPr>
          <p:cNvPr id="6" name="右中かっこ 5"/>
          <p:cNvSpPr/>
          <p:nvPr/>
        </p:nvSpPr>
        <p:spPr>
          <a:xfrm>
            <a:off x="6804248" y="1772816"/>
            <a:ext cx="216024" cy="576064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278424" y="319138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Initial SV only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右中かっこ 7"/>
          <p:cNvSpPr/>
          <p:nvPr/>
        </p:nvSpPr>
        <p:spPr>
          <a:xfrm>
            <a:off x="6912260" y="3068960"/>
            <a:ext cx="296700" cy="673644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446694" y="5397023"/>
            <a:ext cx="1697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Check if this setting can replace Typhoon EPS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 flipH="1">
            <a:off x="6636763" y="5949280"/>
            <a:ext cx="809931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27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926976"/>
          </a:xfrm>
        </p:spPr>
        <p:txBody>
          <a:bodyPr/>
          <a:lstStyle/>
          <a:p>
            <a:r>
              <a:rPr kumimoji="1" lang="en-US" altLang="ja-JP" sz="4000" dirty="0" smtClean="0"/>
              <a:t>Error against observations and spread</a:t>
            </a:r>
            <a:endParaRPr kumimoji="1" lang="ja-JP" altLang="en-US" sz="40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D3F0D8-8ADA-4B70-A11F-BA660F944981}" type="slidenum">
              <a:rPr lang="ja-JP" altLang="en-US" smtClean="0"/>
              <a:pPr>
                <a:defRPr/>
              </a:pPr>
              <a:t>17</a:t>
            </a:fld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652120" y="696793"/>
            <a:ext cx="3491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dirty="0" smtClean="0"/>
              <a:t>T850 (Summer)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60462" y="1158458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Blue: SV</a:t>
            </a:r>
            <a:endParaRPr kumimoji="1" lang="en-US" altLang="ja-JP" dirty="0" smtClean="0">
              <a:solidFill>
                <a:srgbClr val="0000FF"/>
              </a:solidFill>
            </a:endParaRPr>
          </a:p>
          <a:p>
            <a:r>
              <a:rPr lang="en-US" altLang="ja-JP" dirty="0" smtClean="0">
                <a:solidFill>
                  <a:srgbClr val="FF0000"/>
                </a:solidFill>
              </a:rPr>
              <a:t>Red: LETKF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>
                <a:solidFill>
                  <a:srgbClr val="008000"/>
                </a:solidFill>
              </a:rPr>
              <a:t>Green: </a:t>
            </a:r>
            <a:r>
              <a:rPr kumimoji="1" lang="en-US" altLang="ja-JP" dirty="0" smtClean="0">
                <a:solidFill>
                  <a:srgbClr val="008000"/>
                </a:solidFill>
              </a:rPr>
              <a:t>LETKFSV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pic>
        <p:nvPicPr>
          <p:cNvPr id="15362" name="Picture 2" descr="http://svkva.naps.kishou.go.jp/~suuchi22/collo_letkf/obsbin_ex3_T850_NHTR_ft0-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533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5508104" y="2204864"/>
            <a:ext cx="33843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Similar to LETKF on the initial time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 smtClean="0"/>
              <a:t>Clear spread-error relation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 smtClean="0"/>
              <a:t>All bins are evenly distributed.</a:t>
            </a:r>
          </a:p>
          <a:p>
            <a:r>
              <a:rPr kumimoji="1" lang="en-US" altLang="ja-JP" b="1" dirty="0" smtClean="0">
                <a:solidFill>
                  <a:srgbClr val="FF0000"/>
                </a:solidFill>
              </a:rPr>
              <a:t>Similar </a:t>
            </a:r>
            <a:r>
              <a:rPr lang="en-US" altLang="ja-JP" b="1" dirty="0" smtClean="0">
                <a:solidFill>
                  <a:srgbClr val="FF0000"/>
                </a:solidFill>
              </a:rPr>
              <a:t>to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 SV on 48 hour forecasts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 smtClean="0"/>
              <a:t>Almost appropriate spread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 smtClean="0"/>
              <a:t>Could mitigate the </a:t>
            </a:r>
            <a:r>
              <a:rPr kumimoji="1" lang="en-US" altLang="ja-JP" dirty="0" err="1" smtClean="0"/>
              <a:t>underdispersiveness</a:t>
            </a:r>
            <a:r>
              <a:rPr kumimoji="1" lang="en-US" altLang="ja-JP" dirty="0" smtClean="0"/>
              <a:t> seen on LETKF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1276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926976"/>
          </a:xfrm>
        </p:spPr>
        <p:txBody>
          <a:bodyPr/>
          <a:lstStyle/>
          <a:p>
            <a:r>
              <a:rPr kumimoji="1" lang="en-US" altLang="ja-JP" sz="4000" dirty="0" smtClean="0"/>
              <a:t>Error against observations and spread</a:t>
            </a:r>
            <a:endParaRPr kumimoji="1" lang="ja-JP" altLang="en-US" sz="40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D3F0D8-8ADA-4B70-A11F-BA660F944981}" type="slidenum">
              <a:rPr lang="ja-JP" altLang="en-US" smtClean="0"/>
              <a:pPr>
                <a:defRPr/>
              </a:pPr>
              <a:t>18</a:t>
            </a:fld>
            <a:endParaRPr lang="ja-JP" altLang="en-US" dirty="0"/>
          </a:p>
        </p:txBody>
      </p:sp>
      <p:pic>
        <p:nvPicPr>
          <p:cNvPr id="16386" name="Picture 2" descr="http://svkva.naps.kishou.go.jp/~suuchi22/collo_letkf/obsbin_ex3_U250_NHTR_ft0-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533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5508104" y="696793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 smtClean="0"/>
              <a:t>U2</a:t>
            </a:r>
            <a:r>
              <a:rPr kumimoji="1" lang="en-US" altLang="ja-JP" sz="3600" dirty="0" smtClean="0"/>
              <a:t>50 (Summer)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60462" y="1158458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Blue: </a:t>
            </a:r>
            <a:r>
              <a:rPr kumimoji="1" lang="en-US" altLang="ja-JP" dirty="0" smtClean="0">
                <a:solidFill>
                  <a:srgbClr val="0000FF"/>
                </a:solidFill>
              </a:rPr>
              <a:t>SV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Red: LETKF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>
                <a:solidFill>
                  <a:srgbClr val="008000"/>
                </a:solidFill>
              </a:rPr>
              <a:t>Green: </a:t>
            </a:r>
            <a:r>
              <a:rPr kumimoji="1" lang="en-US" altLang="ja-JP" dirty="0" smtClean="0">
                <a:solidFill>
                  <a:srgbClr val="008000"/>
                </a:solidFill>
              </a:rPr>
              <a:t>LETKFSV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08104" y="2204864"/>
            <a:ext cx="33843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Similar to LETKF on the initial time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 smtClean="0"/>
              <a:t>Clear spread-error relation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 smtClean="0"/>
              <a:t>All bins are evenly distributed</a:t>
            </a:r>
          </a:p>
          <a:p>
            <a:r>
              <a:rPr kumimoji="1" lang="en-US" altLang="ja-JP" b="1" dirty="0" smtClean="0">
                <a:solidFill>
                  <a:srgbClr val="FF0000"/>
                </a:solidFill>
              </a:rPr>
              <a:t>Similar to SV on 48 hour forecasts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 smtClean="0"/>
              <a:t>Almost appropriate spread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 smtClean="0"/>
              <a:t>Still </a:t>
            </a:r>
            <a:r>
              <a:rPr lang="en-US" altLang="ja-JP" dirty="0" err="1" smtClean="0"/>
              <a:t>underdispersive</a:t>
            </a:r>
            <a:r>
              <a:rPr lang="en-US" altLang="ja-JP" dirty="0" smtClean="0"/>
              <a:t> in Tropics, but better than just using LETKF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509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926976"/>
          </a:xfrm>
        </p:spPr>
        <p:txBody>
          <a:bodyPr/>
          <a:lstStyle/>
          <a:p>
            <a:r>
              <a:rPr lang="en-US" altLang="ja-JP" dirty="0" smtClean="0"/>
              <a:t>Comparison of spread (initial time)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D3F0D8-8ADA-4B70-A11F-BA660F944981}" type="slidenum">
              <a:rPr lang="ja-JP" altLang="en-US" smtClean="0"/>
              <a:pPr>
                <a:defRPr/>
              </a:pPr>
              <a:t>19</a:t>
            </a:fld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62230" y="4816941"/>
            <a:ext cx="333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SV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11860" y="4816941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LETKFSV</a:t>
            </a:r>
            <a:endParaRPr kumimoji="1" lang="ja-JP" altLang="en-US" dirty="0"/>
          </a:p>
        </p:txBody>
      </p:sp>
      <p:pic>
        <p:nvPicPr>
          <p:cNvPr id="8194" name="Picture 2" descr="http://svkva.naps.kishou.go.jp/~suuchi22/collo_letkf/T850_LETKFspr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5" b="2515"/>
          <a:stretch/>
        </p:blipFill>
        <p:spPr bwMode="auto">
          <a:xfrm>
            <a:off x="6107832" y="620689"/>
            <a:ext cx="3048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svkva.naps.kishou.go.jp/~suuchi22/collo_letkf/U250_LETKFspr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8" b="2514"/>
          <a:stretch/>
        </p:blipFill>
        <p:spPr bwMode="auto">
          <a:xfrm>
            <a:off x="6096000" y="2708689"/>
            <a:ext cx="3048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6228184" y="4796689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LETKF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3528" y="5147900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Initial spread on 00UTC August 1, 2014 (upper: T850, lower: U250)</a:t>
            </a:r>
            <a:endParaRPr kumimoji="1" lang="ja-JP" altLang="en-US" dirty="0"/>
          </a:p>
        </p:txBody>
      </p:sp>
      <p:pic>
        <p:nvPicPr>
          <p:cNvPr id="17410" name="Picture 2" descr="http://svkva.naps.kishou.go.jp/~suuchi22/collo_letkf/T850_SVsprd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3" b="1748"/>
          <a:stretch/>
        </p:blipFill>
        <p:spPr bwMode="auto">
          <a:xfrm>
            <a:off x="0" y="627879"/>
            <a:ext cx="3048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svkva.naps.kishou.go.jp/~suuchi22/collo_letkf/U250_SVsprd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8" b="2522"/>
          <a:stretch/>
        </p:blipFill>
        <p:spPr bwMode="auto">
          <a:xfrm>
            <a:off x="0" y="2723372"/>
            <a:ext cx="3048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svkva.naps.kishou.go.jp/~suuchi22/collo_letkf/T850_LETKFSVsprd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1" b="1759"/>
          <a:stretch/>
        </p:blipFill>
        <p:spPr bwMode="auto">
          <a:xfrm>
            <a:off x="3066193" y="625645"/>
            <a:ext cx="3048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svkva.naps.kishou.go.jp/~suuchi22/collo_letkf/U250_LETKFSVsprd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" b="1983"/>
          <a:stretch/>
        </p:blipFill>
        <p:spPr bwMode="auto">
          <a:xfrm>
            <a:off x="3011996" y="2728941"/>
            <a:ext cx="3048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179512" y="5517232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 smtClean="0"/>
              <a:t>Initial spread of LETKFSV is similar to that of the LETKF.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2231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Introduction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258379"/>
          </a:xfrm>
        </p:spPr>
        <p:txBody>
          <a:bodyPr/>
          <a:lstStyle/>
          <a:p>
            <a:r>
              <a:rPr kumimoji="1" lang="en-US" altLang="ja-JP" sz="2800" dirty="0" smtClean="0"/>
              <a:t>JMA operates three global ensemble prediction systems (EPS) for </a:t>
            </a:r>
            <a:r>
              <a:rPr lang="en-US" altLang="ja-JP" sz="2800" dirty="0" smtClean="0"/>
              <a:t>medium range to sub-seasonal prediction.</a:t>
            </a:r>
          </a:p>
          <a:p>
            <a:r>
              <a:rPr kumimoji="1" lang="en-US" altLang="ja-JP" sz="2800" dirty="0" smtClean="0"/>
              <a:t>There are ongoing developments toward unifying these existing EPSs into one global EPS.</a:t>
            </a:r>
          </a:p>
          <a:p>
            <a:pPr lvl="1"/>
            <a:r>
              <a:rPr lang="en-US" altLang="ja-JP" sz="2400" dirty="0" smtClean="0"/>
              <a:t>Seamless prediction from short to sub-seasonal timescales.</a:t>
            </a:r>
          </a:p>
          <a:p>
            <a:pPr lvl="1"/>
            <a:r>
              <a:rPr lang="en-US" altLang="ja-JP" sz="2400" dirty="0" smtClean="0"/>
              <a:t>Update the forecast model to the latest version of the Global Spectral Model (GSM).</a:t>
            </a:r>
          </a:p>
          <a:p>
            <a:pPr lvl="1"/>
            <a:r>
              <a:rPr kumimoji="1" lang="en-US" altLang="ja-JP" sz="2400" dirty="0" smtClean="0"/>
              <a:t>Better representations of the errors in EPS</a:t>
            </a:r>
          </a:p>
          <a:p>
            <a:pPr lvl="2"/>
            <a:r>
              <a:rPr lang="en-US" altLang="ja-JP" sz="2000" dirty="0" smtClean="0"/>
              <a:t>Use</a:t>
            </a:r>
            <a:r>
              <a:rPr kumimoji="1" lang="en-US" altLang="ja-JP" sz="2000" dirty="0" smtClean="0"/>
              <a:t> of the </a:t>
            </a:r>
            <a:r>
              <a:rPr kumimoji="1" lang="en-US" altLang="ja-JP" sz="2000" dirty="0" err="1" smtClean="0"/>
              <a:t>EnKF</a:t>
            </a:r>
            <a:r>
              <a:rPr kumimoji="1" lang="en-US" altLang="ja-JP" sz="2000" dirty="0" smtClean="0"/>
              <a:t> perturbations as initial perturbations</a:t>
            </a:r>
          </a:p>
          <a:p>
            <a:pPr lvl="2"/>
            <a:r>
              <a:rPr kumimoji="1" lang="en-US" altLang="ja-JP" sz="2000" dirty="0" smtClean="0"/>
              <a:t>Introduction of SST perturbations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2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95636" y="5759064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Focus of this talk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259632" y="4970405"/>
            <a:ext cx="6552728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6058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926976"/>
          </a:xfrm>
        </p:spPr>
        <p:txBody>
          <a:bodyPr/>
          <a:lstStyle/>
          <a:p>
            <a:r>
              <a:rPr lang="en-US" altLang="ja-JP" sz="3600" dirty="0" smtClean="0"/>
              <a:t>Comparison of spread (48 hour lead-time)</a:t>
            </a:r>
            <a:endParaRPr kumimoji="1" lang="ja-JP" altLang="en-US" sz="36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D3F0D8-8ADA-4B70-A11F-BA660F944981}" type="slidenum">
              <a:rPr lang="ja-JP" altLang="en-US" smtClean="0"/>
              <a:pPr>
                <a:defRPr/>
              </a:pPr>
              <a:t>20</a:t>
            </a:fld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62230" y="4816941"/>
            <a:ext cx="333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SV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11860" y="4816941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LETKFSV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28184" y="4796689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LETKF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9512" y="5517232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 smtClean="0"/>
              <a:t>Spread of LETKFSV is getting similar to that of SV on 48 hour forecasts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 smtClean="0"/>
              <a:t>LETKFSV has larger spread where SV has very small spread especially in Tropics.</a:t>
            </a:r>
            <a:endParaRPr kumimoji="1" lang="ja-JP" altLang="en-US" dirty="0"/>
          </a:p>
        </p:txBody>
      </p:sp>
      <p:pic>
        <p:nvPicPr>
          <p:cNvPr id="18434" name="Picture 2" descr="http://svkva.naps.kishou.go.jp/~suuchi22/collo_letkf/T850_SVsprd48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5" b="2515"/>
          <a:stretch/>
        </p:blipFill>
        <p:spPr bwMode="auto">
          <a:xfrm>
            <a:off x="0" y="620689"/>
            <a:ext cx="3048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svkva.naps.kishou.go.jp/~suuchi22/collo_letkf/U250_SVsprd4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5" b="2515"/>
          <a:stretch/>
        </p:blipFill>
        <p:spPr bwMode="auto">
          <a:xfrm>
            <a:off x="0" y="2728941"/>
            <a:ext cx="3048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svkva.naps.kishou.go.jp/~suuchi22/collo_letkf/T850_LETKFSVsprd4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7" b="2514"/>
          <a:stretch/>
        </p:blipFill>
        <p:spPr bwMode="auto">
          <a:xfrm>
            <a:off x="3048000" y="617024"/>
            <a:ext cx="3048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://svkva.naps.kishou.go.jp/~suuchi22/collo_letkf/U250_LETKFSVsprd48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2" b="2127"/>
          <a:stretch/>
        </p:blipFill>
        <p:spPr bwMode="auto">
          <a:xfrm>
            <a:off x="3034882" y="2728941"/>
            <a:ext cx="3048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http://svkva.naps.kishou.go.jp/~suuchi22/collo_letkf/T850_LETKFsprd48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2" b="2128"/>
          <a:stretch/>
        </p:blipFill>
        <p:spPr bwMode="auto">
          <a:xfrm>
            <a:off x="6096000" y="617024"/>
            <a:ext cx="3048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http://svkva.naps.kishou.go.jp/~suuchi22/collo_letkf/U250_LETKFsprd48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2" b="2690"/>
          <a:stretch/>
        </p:blipFill>
        <p:spPr bwMode="auto">
          <a:xfrm>
            <a:off x="6082882" y="2708689"/>
            <a:ext cx="3048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323528" y="5147900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48 hour forecast</a:t>
            </a:r>
            <a:r>
              <a:rPr kumimoji="1" lang="en-US" altLang="ja-JP" dirty="0" smtClean="0"/>
              <a:t> spread on 00UTC August 1, 2014 (upper: T850, lower: U250)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292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7" y="555084"/>
            <a:ext cx="9142857" cy="521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-19067"/>
            <a:ext cx="8229600" cy="710952"/>
          </a:xfrm>
        </p:spPr>
        <p:txBody>
          <a:bodyPr/>
          <a:lstStyle/>
          <a:p>
            <a:r>
              <a:rPr lang="en-US" altLang="ja-JP" sz="3200" dirty="0" smtClean="0"/>
              <a:t>Ensemble mean </a:t>
            </a:r>
            <a:r>
              <a:rPr kumimoji="1" lang="en-US" altLang="ja-JP" sz="3200" dirty="0" smtClean="0"/>
              <a:t>RMSE and spreads (Summer)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D3F0D8-8ADA-4B70-A11F-BA660F944981}" type="slidenum">
              <a:rPr lang="ja-JP" altLang="en-US" smtClean="0"/>
              <a:pPr>
                <a:defRPr/>
              </a:pPr>
              <a:t>21</a:t>
            </a:fld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5536" y="566124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PSEA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55776" y="566124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T850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60032" y="566124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Z500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164288" y="566124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U250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" y="5845914"/>
            <a:ext cx="9160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0000FF"/>
                </a:solidFill>
              </a:rPr>
              <a:t>Blue: Ensemble mean RMSE</a:t>
            </a:r>
            <a:r>
              <a:rPr lang="ja-JP" altLang="en-US" sz="1600" dirty="0" smtClean="0">
                <a:solidFill>
                  <a:srgbClr val="0000FF"/>
                </a:solidFill>
              </a:rPr>
              <a:t> </a:t>
            </a:r>
            <a:r>
              <a:rPr lang="en-US" altLang="ja-JP" sz="1600" dirty="0" smtClean="0">
                <a:solidFill>
                  <a:srgbClr val="0000FF"/>
                </a:solidFill>
              </a:rPr>
              <a:t>(SV)</a:t>
            </a:r>
            <a:r>
              <a:rPr lang="en-US" altLang="ja-JP" sz="1600" dirty="0" smtClean="0"/>
              <a:t>, </a:t>
            </a:r>
            <a:r>
              <a:rPr lang="en-US" altLang="ja-JP" sz="1600" dirty="0" smtClean="0">
                <a:solidFill>
                  <a:srgbClr val="FF0000"/>
                </a:solidFill>
              </a:rPr>
              <a:t>Red: Ensemble mean RMSE (LETKFSV)</a:t>
            </a:r>
          </a:p>
          <a:p>
            <a:r>
              <a:rPr lang="en-US" altLang="ja-JP" sz="1600" dirty="0" smtClean="0">
                <a:solidFill>
                  <a:srgbClr val="008000"/>
                </a:solidFill>
              </a:rPr>
              <a:t>Green: Normalized difference of </a:t>
            </a:r>
            <a:r>
              <a:rPr kumimoji="1" lang="en-US" altLang="ja-JP" sz="1600" dirty="0" smtClean="0">
                <a:solidFill>
                  <a:srgbClr val="008000"/>
                </a:solidFill>
              </a:rPr>
              <a:t>RMSE</a:t>
            </a:r>
            <a:r>
              <a:rPr kumimoji="1" lang="en-US" altLang="ja-JP" sz="1600" dirty="0" smtClean="0"/>
              <a:t>,</a:t>
            </a:r>
            <a:r>
              <a:rPr kumimoji="1" lang="en-US" altLang="ja-JP" sz="1600" dirty="0" smtClean="0">
                <a:solidFill>
                  <a:srgbClr val="00FF00"/>
                </a:solidFill>
              </a:rPr>
              <a:t> </a:t>
            </a:r>
            <a:r>
              <a:rPr lang="en-US" altLang="ja-JP" sz="1600" dirty="0" smtClean="0">
                <a:solidFill>
                  <a:srgbClr val="00B0F0"/>
                </a:solidFill>
              </a:rPr>
              <a:t>Aqua: Spread (SV)</a:t>
            </a:r>
            <a:r>
              <a:rPr kumimoji="1" lang="en-US" altLang="ja-JP" sz="1600" dirty="0" smtClean="0"/>
              <a:t>, </a:t>
            </a:r>
            <a:r>
              <a:rPr lang="en-US" altLang="ja-JP" sz="1600" dirty="0" smtClean="0">
                <a:solidFill>
                  <a:srgbClr val="FF9933"/>
                </a:solidFill>
              </a:rPr>
              <a:t>Orange: Spread (</a:t>
            </a:r>
            <a:r>
              <a:rPr kumimoji="1" lang="en-US" altLang="ja-JP" sz="1600" dirty="0" smtClean="0">
                <a:solidFill>
                  <a:srgbClr val="FF9933"/>
                </a:solidFill>
              </a:rPr>
              <a:t>LETKFSV)</a:t>
            </a:r>
            <a:endParaRPr kumimoji="1" lang="ja-JP" altLang="en-US" sz="1600" dirty="0">
              <a:solidFill>
                <a:srgbClr val="FF9933"/>
              </a:solidFill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1691680" y="1693459"/>
            <a:ext cx="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95536" y="1628800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RMSE</a:t>
            </a:r>
            <a:r>
              <a:rPr lang="ja-JP" altLang="en-US" b="1" dirty="0"/>
              <a:t> </a:t>
            </a:r>
            <a:r>
              <a:rPr lang="en-US" altLang="ja-JP" b="1" dirty="0" smtClean="0"/>
              <a:t>reduced</a:t>
            </a:r>
            <a:endParaRPr kumimoji="1" lang="ja-JP" altLang="en-US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884368" y="170080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dirty="0" smtClean="0"/>
              <a:t>NH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884368" y="349171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dirty="0" smtClean="0"/>
              <a:t>TR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884368" y="521990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dirty="0"/>
              <a:t>S</a:t>
            </a:r>
            <a:r>
              <a:rPr kumimoji="1" lang="en-US" altLang="ja-JP" dirty="0" smtClean="0"/>
              <a:t>H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2210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79052" cy="521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494928"/>
          </a:xfrm>
        </p:spPr>
        <p:txBody>
          <a:bodyPr/>
          <a:lstStyle/>
          <a:p>
            <a:r>
              <a:rPr kumimoji="1" lang="en-US" altLang="ja-JP" sz="3600" dirty="0" smtClean="0"/>
              <a:t>BSS of probabilistic forecasts (Summer)</a:t>
            </a:r>
            <a:endParaRPr kumimoji="1" lang="ja-JP" altLang="en-US" sz="36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D3F0D8-8ADA-4B70-A11F-BA660F944981}" type="slidenum">
              <a:rPr lang="ja-JP" altLang="en-US" smtClean="0"/>
              <a:pPr>
                <a:defRPr/>
              </a:pPr>
              <a:t>22</a:t>
            </a:fld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" y="5733256"/>
            <a:ext cx="219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T850&gt;+1.5 sigma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11760" y="573325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T850&lt;-1.5 sigma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16016" y="573325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Z</a:t>
            </a:r>
            <a:r>
              <a:rPr kumimoji="1" lang="en-US" altLang="ja-JP" dirty="0" smtClean="0"/>
              <a:t>500&gt;+1.5 sigma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948264" y="573325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Z</a:t>
            </a:r>
            <a:r>
              <a:rPr kumimoji="1" lang="en-US" altLang="ja-JP" dirty="0" smtClean="0"/>
              <a:t>500&lt;-1.5 sigma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" y="5949280"/>
            <a:ext cx="9160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0000FF"/>
                </a:solidFill>
              </a:rPr>
              <a:t>Blue: BSS</a:t>
            </a:r>
            <a:r>
              <a:rPr lang="ja-JP" altLang="en-US" sz="1600" dirty="0">
                <a:solidFill>
                  <a:srgbClr val="0000FF"/>
                </a:solidFill>
              </a:rPr>
              <a:t> </a:t>
            </a:r>
            <a:r>
              <a:rPr lang="en-US" altLang="ja-JP" sz="1600" dirty="0" smtClean="0">
                <a:solidFill>
                  <a:srgbClr val="0000FF"/>
                </a:solidFill>
              </a:rPr>
              <a:t>(SV)</a:t>
            </a:r>
            <a:r>
              <a:rPr lang="en-US" altLang="ja-JP" sz="1600" dirty="0" smtClean="0"/>
              <a:t>, </a:t>
            </a:r>
            <a:r>
              <a:rPr lang="en-US" altLang="ja-JP" sz="1600" dirty="0" smtClean="0">
                <a:solidFill>
                  <a:srgbClr val="FF0000"/>
                </a:solidFill>
              </a:rPr>
              <a:t>Red: BSS</a:t>
            </a:r>
            <a:r>
              <a:rPr lang="ja-JP" altLang="en-US" sz="1600" dirty="0">
                <a:solidFill>
                  <a:srgbClr val="FF0000"/>
                </a:solidFill>
              </a:rPr>
              <a:t> </a:t>
            </a:r>
            <a:r>
              <a:rPr lang="en-US" altLang="ja-JP" sz="1600" dirty="0" smtClean="0">
                <a:solidFill>
                  <a:srgbClr val="FF0000"/>
                </a:solidFill>
              </a:rPr>
              <a:t>(LETKFSV)</a:t>
            </a:r>
            <a:r>
              <a:rPr lang="en-US" altLang="ja-JP" sz="1600" dirty="0" smtClean="0"/>
              <a:t>, </a:t>
            </a:r>
            <a:r>
              <a:rPr kumimoji="1" lang="en-US" altLang="ja-JP" sz="1600" dirty="0" smtClean="0">
                <a:solidFill>
                  <a:srgbClr val="008000"/>
                </a:solidFill>
              </a:rPr>
              <a:t>Green</a:t>
            </a:r>
            <a:r>
              <a:rPr lang="en-US" altLang="ja-JP" sz="1600" dirty="0" smtClean="0">
                <a:solidFill>
                  <a:srgbClr val="008000"/>
                </a:solidFill>
              </a:rPr>
              <a:t>: </a:t>
            </a:r>
            <a:r>
              <a:rPr kumimoji="1" lang="en-US" altLang="ja-JP" sz="1600" dirty="0" smtClean="0">
                <a:solidFill>
                  <a:srgbClr val="008000"/>
                </a:solidFill>
              </a:rPr>
              <a:t>BSS</a:t>
            </a:r>
            <a:r>
              <a:rPr kumimoji="1" lang="ja-JP" altLang="en-US" sz="1600" dirty="0" smtClean="0">
                <a:solidFill>
                  <a:srgbClr val="008000"/>
                </a:solidFill>
              </a:rPr>
              <a:t> </a:t>
            </a:r>
            <a:r>
              <a:rPr kumimoji="1" lang="en-US" altLang="ja-JP" sz="1600" dirty="0" smtClean="0">
                <a:solidFill>
                  <a:srgbClr val="008000"/>
                </a:solidFill>
              </a:rPr>
              <a:t>difference</a:t>
            </a:r>
            <a:r>
              <a:rPr lang="ja-JP" altLang="en-US" sz="1600" dirty="0">
                <a:solidFill>
                  <a:srgbClr val="008000"/>
                </a:solidFill>
              </a:rPr>
              <a:t> </a:t>
            </a:r>
            <a:r>
              <a:rPr lang="en-US" altLang="ja-JP" sz="1600" dirty="0" smtClean="0">
                <a:solidFill>
                  <a:srgbClr val="008000"/>
                </a:solidFill>
              </a:rPr>
              <a:t>(</a:t>
            </a:r>
            <a:r>
              <a:rPr kumimoji="1" lang="en-US" altLang="ja-JP" sz="1600" dirty="0" smtClean="0">
                <a:solidFill>
                  <a:srgbClr val="008000"/>
                </a:solidFill>
              </a:rPr>
              <a:t>LETKFSV-SV)</a:t>
            </a:r>
            <a:r>
              <a:rPr kumimoji="1" lang="en-US" altLang="ja-JP" sz="1600" dirty="0" smtClean="0"/>
              <a:t>,</a:t>
            </a:r>
          </a:p>
          <a:p>
            <a:r>
              <a:rPr lang="en-US" altLang="ja-JP" sz="1600" dirty="0" smtClean="0"/>
              <a:t>sigma: climatological variance</a:t>
            </a:r>
            <a:endParaRPr kumimoji="1" lang="ja-JP" altLang="en-US" sz="1600" dirty="0">
              <a:solidFill>
                <a:srgbClr val="FF9933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9512" y="83671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Larger BSS</a:t>
            </a:r>
            <a:endParaRPr kumimoji="1" lang="ja-JP" altLang="en-US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236296" y="170080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NH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36296" y="349171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TR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236296" y="521990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S</a:t>
            </a:r>
            <a:r>
              <a:rPr kumimoji="1" lang="en-US" altLang="ja-JP" dirty="0" smtClean="0"/>
              <a:t>H</a:t>
            </a:r>
            <a:endParaRPr kumimoji="1" lang="ja-JP" altLang="en-US" dirty="0"/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1547664" y="836712"/>
            <a:ext cx="0" cy="36933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28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arcdev2.npd.naps.kishou.go.jp/~suuchi22/NapexExpVrf/E003_Te_TEPS16XX-UseOfflineLand_201404-201412/verification/period/probability/figure/TC_reliability/2014091212_2014101900/TC_sperr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36712"/>
            <a:ext cx="3771900" cy="264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arcdev2.npd.naps.kishou.go.jp/~suuchi22/NapexExpVrf/GEPSLETKFSV024_2014ty/verification/period/probability/figure/TC_reliability/2014091212_2014102212/TC_sperr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223" y="3520211"/>
            <a:ext cx="2952378" cy="264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arcdev2.npd.naps.kishou.go.jp/%7Esuuchi22/NapexExpVrf/cmp_E003_Te_TEPS16XX-UseOfflineLand_201404-201412-GEPSLETKFSV024_2014ty/verification/period/tyverif/figure/MEAN_DSTV_MERR_com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472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922114"/>
          </a:xfrm>
        </p:spPr>
        <p:txBody>
          <a:bodyPr/>
          <a:lstStyle/>
          <a:p>
            <a:r>
              <a:rPr kumimoji="1" lang="en-US" altLang="ja-JP" sz="4000" dirty="0" smtClean="0"/>
              <a:t>Typhoon forecasts (vs Typhoon EPS)</a:t>
            </a:r>
            <a:endParaRPr kumimoji="1" lang="ja-JP" altLang="en-US" sz="4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75856" y="2248272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Ensemble mean position errors</a:t>
            </a:r>
            <a:endParaRPr lang="en-US" altLang="ja-JP" dirty="0" smtClean="0"/>
          </a:p>
          <a:p>
            <a:r>
              <a:rPr lang="en-US" altLang="ja-JP" dirty="0" smtClean="0">
                <a:solidFill>
                  <a:srgbClr val="00B050"/>
                </a:solidFill>
              </a:rPr>
              <a:t>Green: Typhoon </a:t>
            </a:r>
            <a:r>
              <a:rPr kumimoji="1" lang="en-US" altLang="ja-JP" dirty="0" smtClean="0">
                <a:solidFill>
                  <a:srgbClr val="00B050"/>
                </a:solidFill>
              </a:rPr>
              <a:t>EPS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Red: LETKFSV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2052" name="Picture 4" descr="http://arcdev2.npd.naps.kishou.go.jp/~suuchi22/NapexExpVrf/E003_Te_TEPS16XX-UseOfflineLand_201404-201412/verification/period/probability/figure/TC_reliability/2014091212_2014101900/TC_strprb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8294" r="44506" b="17428"/>
          <a:stretch/>
        </p:blipFill>
        <p:spPr bwMode="auto">
          <a:xfrm>
            <a:off x="0" y="3789040"/>
            <a:ext cx="2664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arcdev2.npd.naps.kishou.go.jp/~suuchi22/NapexExpVrf/GEPSLETKFSV024_2014ty/verification/period/probability/figure/TC_reliability/2014091212_2014102212/TC_strprb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8636" r="44506" b="17084"/>
          <a:stretch/>
        </p:blipFill>
        <p:spPr bwMode="auto">
          <a:xfrm>
            <a:off x="2627784" y="3789040"/>
            <a:ext cx="2664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539552" y="3870128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Typhoon </a:t>
            </a:r>
            <a:r>
              <a:rPr kumimoji="1" lang="en-US" altLang="ja-JP" sz="1400" dirty="0" smtClean="0"/>
              <a:t>EPS</a:t>
            </a:r>
          </a:p>
          <a:p>
            <a:r>
              <a:rPr lang="en-US" altLang="ja-JP" sz="1400" dirty="0" smtClean="0"/>
              <a:t>BSS=0.3965</a:t>
            </a:r>
            <a:endParaRPr kumimoji="1" lang="ja-JP" altLang="en-US" sz="1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059832" y="3870128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LETKFSV</a:t>
            </a:r>
            <a:endParaRPr kumimoji="1" lang="en-US" altLang="ja-JP" sz="1400" dirty="0" smtClean="0"/>
          </a:p>
          <a:p>
            <a:r>
              <a:rPr lang="en-US" altLang="ja-JP" sz="1400" dirty="0" smtClean="0"/>
              <a:t>BSS=0.4018</a:t>
            </a:r>
            <a:endParaRPr kumimoji="1" lang="ja-JP" altLang="en-US" sz="1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948264" y="980728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Typhoon </a:t>
            </a:r>
            <a:r>
              <a:rPr kumimoji="1" lang="en-US" altLang="ja-JP" dirty="0" smtClean="0"/>
              <a:t>EPS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092280" y="386104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LETKFSV</a:t>
            </a:r>
            <a:endParaRPr kumimoji="1" lang="ja-JP" altLang="en-US" dirty="0"/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6948264" y="3068960"/>
            <a:ext cx="1224136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V="1">
            <a:off x="5436096" y="980728"/>
            <a:ext cx="0" cy="106448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7308304" y="27089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Spread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 rot="16200000">
            <a:off x="4540642" y="98072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Error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51520" y="5949280"/>
            <a:ext cx="8668444" cy="92333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Almost neutral impact on ensemble mean tracks. LETKFSV is slightly better on the strike probability skills. Spread of TC central positions are slightly smaller, but better spread-error relation for LETKFSV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9827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 of this part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258379"/>
          </a:xfrm>
        </p:spPr>
        <p:txBody>
          <a:bodyPr/>
          <a:lstStyle/>
          <a:p>
            <a:r>
              <a:rPr lang="en-US" altLang="ja-JP" sz="2400" dirty="0" smtClean="0"/>
              <a:t>Perturbations from LETKF analysis are used to improve initial perturbations of global EPS.</a:t>
            </a:r>
          </a:p>
          <a:p>
            <a:r>
              <a:rPr kumimoji="1" lang="en-US" altLang="ja-JP" sz="2400" dirty="0" smtClean="0"/>
              <a:t>Although, LETKF can represent initial uncertainties better, significant </a:t>
            </a:r>
            <a:r>
              <a:rPr kumimoji="1" lang="en-US" altLang="ja-JP" sz="2400" dirty="0" err="1" smtClean="0"/>
              <a:t>underdispersiveness</a:t>
            </a:r>
            <a:r>
              <a:rPr kumimoji="1" lang="en-US" altLang="ja-JP" sz="2400" dirty="0" smtClean="0"/>
              <a:t> on medium-range forecast could be a problem for operational EPS.</a:t>
            </a:r>
          </a:p>
          <a:p>
            <a:r>
              <a:rPr lang="en-US" altLang="ja-JP" sz="2400" dirty="0" smtClean="0"/>
              <a:t>Combination of initial SVs and LETKF perturbations is tried as a temporal solution to above problem.</a:t>
            </a:r>
          </a:p>
          <a:p>
            <a:pPr lvl="1"/>
            <a:r>
              <a:rPr lang="en-US" altLang="ja-JP" sz="2000" dirty="0"/>
              <a:t>S</a:t>
            </a:r>
            <a:r>
              <a:rPr lang="en-US" altLang="ja-JP" sz="2000" dirty="0" smtClean="0"/>
              <a:t>pread-error relation and accuracy of ensemble forecasts are better than just using SVs or LETKF.</a:t>
            </a:r>
          </a:p>
          <a:p>
            <a:pPr lvl="1"/>
            <a:r>
              <a:rPr lang="en-US" altLang="ja-JP" sz="2000" dirty="0" smtClean="0"/>
              <a:t>Probabilistic skills on Typhoon track forecast have improved over Typhoon EPS. </a:t>
            </a:r>
            <a:r>
              <a:rPr lang="en-US" altLang="ja-JP" sz="2000" dirty="0" smtClean="0">
                <a:sym typeface="Wingdings" panose="05000000000000000000" pitchFamily="2" charset="2"/>
              </a:rPr>
              <a:t>It would make possible to unify Typhoon EPS and One-week EPS.</a:t>
            </a:r>
            <a:endParaRPr lang="en-US" altLang="ja-JP" sz="2000" dirty="0" smtClean="0"/>
          </a:p>
          <a:p>
            <a:r>
              <a:rPr lang="en-US" altLang="ja-JP" sz="2400" dirty="0" smtClean="0"/>
              <a:t>More sophisticated model ensemble and perturbations on boundary conditions are necessary to reduce the amplitude of initial SVs for future developments.</a:t>
            </a:r>
            <a:endParaRPr kumimoji="1" lang="ja-JP" altLang="en-US" sz="2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D3F0D8-8ADA-4B70-A11F-BA660F944981}" type="slidenum">
              <a:rPr lang="ja-JP" altLang="en-US" smtClean="0"/>
              <a:pPr>
                <a:defRPr/>
              </a:pPr>
              <a:t>24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39366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</a:t>
            </a:r>
            <a:r>
              <a:rPr kumimoji="1" lang="en-US" altLang="ja-JP" dirty="0" smtClean="0"/>
              <a:t>erturbations on SST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25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91812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710952"/>
          </a:xfrm>
        </p:spPr>
        <p:txBody>
          <a:bodyPr/>
          <a:lstStyle/>
          <a:p>
            <a:r>
              <a:rPr kumimoji="1" lang="en-US" altLang="ja-JP" sz="2800" dirty="0" smtClean="0"/>
              <a:t>Lower boundary conditions of operational EPS in JMA</a:t>
            </a:r>
            <a:endParaRPr kumimoji="1" lang="ja-JP" altLang="en-US" sz="2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D3F0D8-8ADA-4B70-A11F-BA660F94498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コンテンツ プレースホルダー 5"/>
          <p:cNvSpPr txBox="1">
            <a:spLocks noGrp="1"/>
          </p:cNvSpPr>
          <p:nvPr>
            <p:ph idx="1"/>
          </p:nvPr>
        </p:nvSpPr>
        <p:spPr>
          <a:xfrm>
            <a:off x="493204" y="620688"/>
            <a:ext cx="8229600" cy="524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000" dirty="0" smtClean="0"/>
              <a:t>Land surface: fully coupled land model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1800" dirty="0" smtClean="0"/>
              <a:t>Represents uncertainties stem from land-atmosphere interaction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1800" dirty="0" smtClean="0">
                <a:sym typeface="Wingdings" panose="05000000000000000000" pitchFamily="2" charset="2"/>
              </a:rPr>
              <a:t>Initial condition is the same for all members  need initial perturbations</a:t>
            </a:r>
            <a:endParaRPr lang="en-US" altLang="ja-JP" sz="18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1800" dirty="0" smtClean="0">
                <a:sym typeface="Wingdings" panose="05000000000000000000" pitchFamily="2" charset="2"/>
              </a:rPr>
              <a:t>The same </a:t>
            </a:r>
            <a:r>
              <a:rPr lang="en-US" altLang="ja-JP" sz="1800" dirty="0">
                <a:sym typeface="Wingdings" panose="05000000000000000000" pitchFamily="2" charset="2"/>
              </a:rPr>
              <a:t>l</a:t>
            </a:r>
            <a:r>
              <a:rPr lang="en-US" altLang="ja-JP" sz="1800" dirty="0" smtClean="0">
                <a:sym typeface="Wingdings" panose="05000000000000000000" pitchFamily="2" charset="2"/>
              </a:rPr>
              <a:t>and model is used for all members  need model ensemble for land model</a:t>
            </a:r>
            <a:endParaRPr lang="en-US" altLang="ja-JP" sz="18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solidFill>
                  <a:srgbClr val="FF0000"/>
                </a:solidFill>
              </a:rPr>
              <a:t>Sea Surface: SST prescribed as a persistent climatological anomaly (anomaly </a:t>
            </a:r>
            <a:r>
              <a:rPr lang="en-US" altLang="ja-JP" sz="2000" dirty="0">
                <a:solidFill>
                  <a:srgbClr val="FF0000"/>
                </a:solidFill>
              </a:rPr>
              <a:t>f</a:t>
            </a:r>
            <a:r>
              <a:rPr lang="en-US" altLang="ja-JP" sz="2000" dirty="0" smtClean="0">
                <a:solidFill>
                  <a:srgbClr val="FF0000"/>
                </a:solidFill>
              </a:rPr>
              <a:t>ixed SST)</a:t>
            </a:r>
            <a:endParaRPr kumimoji="1" lang="en-US" altLang="ja-JP" sz="2000" dirty="0" smtClean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sz="1800" dirty="0" smtClean="0">
                <a:solidFill>
                  <a:srgbClr val="FF0000"/>
                </a:solidFill>
              </a:rPr>
              <a:t>The same SST is used for all members.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sz="1800" dirty="0" smtClean="0">
                <a:solidFill>
                  <a:srgbClr val="FF0000"/>
                </a:solidFill>
              </a:rPr>
              <a:t>Need perturbations on SST representing analysis and forecast uncertainties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1800" dirty="0" smtClean="0">
                <a:solidFill>
                  <a:srgbClr val="FF0000"/>
                </a:solidFill>
              </a:rPr>
              <a:t>In future, atmospheric model should be coupled to ocean model.</a:t>
            </a:r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altLang="ja-JP" sz="2000" dirty="0" smtClean="0"/>
              <a:t>Sea Ice: Ice concentration prescribed as a persistent climatological anomaly</a:t>
            </a:r>
          </a:p>
          <a:p>
            <a:pPr marL="857250" lvl="1" indent="-342900">
              <a:buFont typeface="Arial" panose="020B0604020202020204" pitchFamily="34" charset="0"/>
              <a:buChar char="•"/>
            </a:pPr>
            <a:r>
              <a:rPr lang="en-US" altLang="ja-JP" sz="1800" dirty="0" smtClean="0"/>
              <a:t>The same ice concentration is used for all members. Ice or no ice conditions are determined from certain threshold (0.55).</a:t>
            </a:r>
            <a:endParaRPr kumimoji="1" lang="en-US" altLang="ja-JP" sz="1800" dirty="0" smtClean="0"/>
          </a:p>
          <a:p>
            <a:pPr marL="857250" lvl="1" indent="-342900">
              <a:buFont typeface="Arial" panose="020B0604020202020204" pitchFamily="34" charset="0"/>
              <a:buChar char="•"/>
            </a:pPr>
            <a:r>
              <a:rPr kumimoji="1" lang="en-US" altLang="ja-JP" sz="1800" dirty="0" smtClean="0"/>
              <a:t>Need perturbations representing analysis and forecast uncertainty of ice concentrations.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3528" y="5733256"/>
            <a:ext cx="8568952" cy="707886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FF0000"/>
                </a:solidFill>
              </a:rPr>
              <a:t>The goal here is to introduce SST perturbations consistent with its forecast uncertainty.</a:t>
            </a:r>
          </a:p>
        </p:txBody>
      </p:sp>
    </p:spTree>
    <p:extLst>
      <p:ext uri="{BB962C8B-B14F-4D97-AF65-F5344CB8AC3E}">
        <p14:creationId xmlns:p14="http://schemas.microsoft.com/office/powerpoint/2010/main" val="334440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altLang="ja-JP" sz="4000" dirty="0" smtClean="0"/>
              <a:t>Previous studies on SST perturbations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320480"/>
          </a:xfrm>
        </p:spPr>
        <p:txBody>
          <a:bodyPr/>
          <a:lstStyle/>
          <a:p>
            <a:r>
              <a:rPr kumimoji="1" lang="en-US" altLang="ja-JP" sz="2400" dirty="0" smtClean="0"/>
              <a:t>UKMO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(</a:t>
            </a:r>
            <a:r>
              <a:rPr kumimoji="1" lang="en-US" altLang="ja-JP" sz="2400" dirty="0" smtClean="0"/>
              <a:t>Tennant and </a:t>
            </a:r>
            <a:r>
              <a:rPr kumimoji="1" lang="en-US" altLang="ja-JP" sz="2400" dirty="0" err="1" smtClean="0"/>
              <a:t>Beare</a:t>
            </a:r>
            <a:r>
              <a:rPr lang="en-US" altLang="ja-JP" sz="2400" dirty="0"/>
              <a:t> </a:t>
            </a:r>
            <a:r>
              <a:rPr kumimoji="1" lang="en-US" altLang="ja-JP" sz="2400" dirty="0" smtClean="0"/>
              <a:t>2014</a:t>
            </a:r>
            <a:r>
              <a:rPr lang="en-US" altLang="ja-JP" sz="2400" dirty="0"/>
              <a:t>)</a:t>
            </a:r>
            <a:endParaRPr lang="en-US" altLang="ja-JP" sz="2400" dirty="0" smtClean="0"/>
          </a:p>
          <a:p>
            <a:pPr lvl="1"/>
            <a:r>
              <a:rPr kumimoji="1" lang="en-US" altLang="ja-JP" sz="2000" dirty="0" smtClean="0"/>
              <a:t>SST perturbations are made from random patterns that have spatial and temporal correlations (similar as SPPT scheme).</a:t>
            </a:r>
          </a:p>
          <a:p>
            <a:pPr lvl="1"/>
            <a:r>
              <a:rPr lang="en-US" altLang="ja-JP" sz="2000" dirty="0" smtClean="0"/>
              <a:t>Amplitude and correlations of the perturbations are determined from the statistics of the past SST analysis</a:t>
            </a:r>
          </a:p>
          <a:p>
            <a:pPr lvl="1"/>
            <a:r>
              <a:rPr kumimoji="1" lang="en-US" altLang="ja-JP" sz="2000" dirty="0" smtClean="0"/>
              <a:t>Noting larger spreads on lower atmosphere and slight improvement on ensemble mean RMSE.</a:t>
            </a:r>
          </a:p>
          <a:p>
            <a:r>
              <a:rPr lang="en-US" altLang="ja-JP" sz="2400" dirty="0" err="1" smtClean="0"/>
              <a:t>Duc</a:t>
            </a:r>
            <a:r>
              <a:rPr lang="en-US" altLang="ja-JP" sz="2400" dirty="0" smtClean="0"/>
              <a:t> et al. (2015)</a:t>
            </a:r>
          </a:p>
          <a:p>
            <a:pPr lvl="1"/>
            <a:r>
              <a:rPr kumimoji="1" lang="en-US" altLang="ja-JP" sz="2000" dirty="0" smtClean="0"/>
              <a:t>Use multi-center SST analysis as the initial perturbations.</a:t>
            </a:r>
          </a:p>
          <a:p>
            <a:pPr lvl="1"/>
            <a:r>
              <a:rPr lang="en-US" altLang="ja-JP" sz="2000" dirty="0" smtClean="0"/>
              <a:t>The perturbations are not evolved through the forecast.</a:t>
            </a:r>
          </a:p>
          <a:p>
            <a:pPr lvl="1"/>
            <a:r>
              <a:rPr kumimoji="1" lang="en-US" altLang="ja-JP" sz="2000" dirty="0" smtClean="0"/>
              <a:t>Noting larger spreads on lower atmosphere in the LETKF analysis</a:t>
            </a:r>
            <a:endParaRPr kumimoji="1"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9552" y="5173565"/>
            <a:ext cx="8136904" cy="707886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00"/>
                </a:solidFill>
              </a:rPr>
              <a:t>Previous studies are mainly focusing on the analysis uncertainty of the SST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6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Errors of SST verified against analysis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D3F0D8-8ADA-4B70-A11F-BA660F94498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5254720" cy="359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5362224" y="1484784"/>
            <a:ext cx="3781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RMSE (global) of the anomaly fixed SST against the analysis (2003~2012)</a:t>
            </a:r>
          </a:p>
          <a:p>
            <a:r>
              <a:rPr lang="en-US" altLang="ja-JP" sz="1600" dirty="0" smtClean="0"/>
              <a:t>Black: January,</a:t>
            </a:r>
            <a:r>
              <a:rPr lang="ja-JP" altLang="en-US" sz="1600" dirty="0"/>
              <a:t> </a:t>
            </a:r>
            <a:r>
              <a:rPr lang="en-US" altLang="ja-JP" sz="1600" dirty="0" smtClean="0">
                <a:solidFill>
                  <a:srgbClr val="00FFFF"/>
                </a:solidFill>
              </a:rPr>
              <a:t>Aqua: April</a:t>
            </a:r>
            <a:r>
              <a:rPr lang="en-US" altLang="ja-JP" sz="1600" dirty="0" smtClean="0"/>
              <a:t>, </a:t>
            </a:r>
            <a:r>
              <a:rPr lang="en-US" altLang="ja-JP" sz="1600" dirty="0" smtClean="0">
                <a:solidFill>
                  <a:srgbClr val="00FF00"/>
                </a:solidFill>
              </a:rPr>
              <a:t>Green: July</a:t>
            </a:r>
            <a:r>
              <a:rPr lang="en-US" altLang="ja-JP" sz="1600" dirty="0" smtClean="0"/>
              <a:t>, </a:t>
            </a:r>
            <a:r>
              <a:rPr lang="en-US" altLang="ja-JP" sz="1600" dirty="0" smtClean="0">
                <a:solidFill>
                  <a:srgbClr val="FF0000"/>
                </a:solidFill>
              </a:rPr>
              <a:t>Red: October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74244" y="3352636"/>
            <a:ext cx="3258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“Analysis error” of SST analysis is 0.12K</a:t>
            </a:r>
            <a:endParaRPr kumimoji="1" lang="ja-JP" altLang="en-US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3528" y="4863246"/>
            <a:ext cx="8640960" cy="707886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</a:rPr>
              <a:t>In the medium range forecast, the forecast uncertainty of SST becomes dominant over the initial uncertainty.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981760" y="3139490"/>
            <a:ext cx="4176464" cy="625744"/>
          </a:xfrm>
          <a:prstGeom prst="rect">
            <a:avLst/>
          </a:prstGeom>
          <a:solidFill>
            <a:srgbClr val="3366C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矢印コネクタ 8"/>
          <p:cNvCxnSpPr/>
          <p:nvPr/>
        </p:nvCxnSpPr>
        <p:spPr>
          <a:xfrm flipH="1">
            <a:off x="5158224" y="2811838"/>
            <a:ext cx="421888" cy="32765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>
            <a:off x="5158224" y="3645024"/>
            <a:ext cx="277872" cy="12021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/>
          <p:cNvSpPr/>
          <p:nvPr/>
        </p:nvSpPr>
        <p:spPr>
          <a:xfrm>
            <a:off x="5459436" y="2519451"/>
            <a:ext cx="31159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RMSE verified against independent buoys is 0.27K</a:t>
            </a:r>
            <a:endParaRPr lang="en-US" altLang="ja-JP" sz="1600" dirty="0"/>
          </a:p>
        </p:txBody>
      </p:sp>
    </p:spTree>
    <p:extLst>
      <p:ext uri="{BB962C8B-B14F-4D97-AF65-F5344CB8AC3E}">
        <p14:creationId xmlns:p14="http://schemas.microsoft.com/office/powerpoint/2010/main" val="410969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Anomaly fixed SST and its error</a:t>
            </a:r>
            <a:endParaRPr kumimoji="1"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half" idx="2"/>
          </p:nvPr>
        </p:nvSpPr>
        <p:spPr>
          <a:xfrm>
            <a:off x="5148064" y="1301449"/>
            <a:ext cx="3755752" cy="4929411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ja-JP" sz="2100" i="1" dirty="0"/>
              <a:t>SST</a:t>
            </a:r>
            <a:r>
              <a:rPr lang="ja-JP" altLang="en-US" sz="2600" i="1" baseline="30000" dirty="0" err="1" smtClean="0"/>
              <a:t>ｃ</a:t>
            </a:r>
            <a:r>
              <a:rPr lang="en-US" altLang="ja-JP" sz="2100" dirty="0" smtClean="0"/>
              <a:t>:</a:t>
            </a:r>
            <a:r>
              <a:rPr lang="ja-JP" altLang="en-US" sz="2100" dirty="0" smtClean="0"/>
              <a:t> </a:t>
            </a:r>
            <a:r>
              <a:rPr lang="en-US" altLang="ja-JP" sz="2100" dirty="0" smtClean="0"/>
              <a:t>Climatology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2100" i="1" dirty="0" err="1" smtClean="0"/>
              <a:t>SST</a:t>
            </a:r>
            <a:r>
              <a:rPr lang="en-US" altLang="ja-JP" sz="2600" i="1" baseline="30000" dirty="0" err="1" smtClean="0"/>
              <a:t>f</a:t>
            </a:r>
            <a:r>
              <a:rPr lang="en-US" altLang="ja-JP" sz="2600" i="1" baseline="30000" dirty="0" smtClean="0"/>
              <a:t> </a:t>
            </a:r>
            <a:r>
              <a:rPr lang="en-US" altLang="ja-JP" sz="2100" dirty="0" smtClean="0"/>
              <a:t>:</a:t>
            </a:r>
            <a:r>
              <a:rPr lang="ja-JP" altLang="en-US" sz="2100" dirty="0" smtClean="0"/>
              <a:t> </a:t>
            </a:r>
            <a:r>
              <a:rPr lang="en-US" altLang="ja-JP" sz="2100" dirty="0" smtClean="0"/>
              <a:t>Forecast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2100" i="1" dirty="0" err="1" smtClean="0"/>
              <a:t>SST</a:t>
            </a:r>
            <a:r>
              <a:rPr lang="en-US" altLang="ja-JP" sz="2600" i="1" baseline="30000" dirty="0" err="1" smtClean="0"/>
              <a:t>a</a:t>
            </a:r>
            <a:r>
              <a:rPr lang="en-US" altLang="ja-JP" sz="2600" i="1" baseline="30000" dirty="0" smtClean="0"/>
              <a:t> </a:t>
            </a:r>
            <a:r>
              <a:rPr lang="en-US" altLang="ja-JP" sz="2100" dirty="0" smtClean="0"/>
              <a:t>:</a:t>
            </a:r>
            <a:r>
              <a:rPr lang="ja-JP" altLang="en-US" sz="2100" dirty="0" smtClean="0"/>
              <a:t> </a:t>
            </a:r>
            <a:r>
              <a:rPr lang="en-US" altLang="ja-JP" sz="2100" dirty="0" smtClean="0"/>
              <a:t>Analysis</a:t>
            </a:r>
            <a:endParaRPr lang="en-US" altLang="ja-JP" sz="2100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2100" i="1" dirty="0" smtClean="0"/>
              <a:t>SSTA=</a:t>
            </a:r>
            <a:r>
              <a:rPr lang="en-US" altLang="ja-JP" sz="2100" i="1" dirty="0"/>
              <a:t> </a:t>
            </a:r>
            <a:r>
              <a:rPr lang="en-US" altLang="ja-JP" sz="2100" i="1" dirty="0" err="1" smtClean="0"/>
              <a:t>SST</a:t>
            </a:r>
            <a:r>
              <a:rPr lang="en-US" altLang="ja-JP" sz="2600" i="1" baseline="30000" dirty="0" err="1" smtClean="0"/>
              <a:t>a</a:t>
            </a:r>
            <a:r>
              <a:rPr lang="en-US" altLang="ja-JP" sz="2600" i="1" baseline="30000" dirty="0" smtClean="0"/>
              <a:t> </a:t>
            </a:r>
            <a:r>
              <a:rPr lang="ja-JP" altLang="en-US" sz="2100" dirty="0" smtClean="0"/>
              <a:t>－</a:t>
            </a:r>
            <a:r>
              <a:rPr lang="en-US" altLang="ja-JP" sz="2100" i="1" dirty="0"/>
              <a:t> SST</a:t>
            </a:r>
            <a:r>
              <a:rPr lang="ja-JP" altLang="en-US" sz="2600" i="1" baseline="30000" dirty="0" err="1" smtClean="0"/>
              <a:t>ｃ</a:t>
            </a:r>
            <a:endParaRPr lang="en-US" altLang="ja-JP" sz="2600" i="1" baseline="300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2100" dirty="0" smtClean="0"/>
              <a:t>: Analysis anomaly from climatology</a:t>
            </a:r>
            <a:r>
              <a:rPr lang="en-US" altLang="ja-JP" sz="2100" i="1" dirty="0" smtClean="0"/>
              <a:t> </a:t>
            </a:r>
            <a:endParaRPr lang="en-US" altLang="ja-JP" sz="2100" i="1" dirty="0"/>
          </a:p>
          <a:p>
            <a:pPr marL="0" indent="0">
              <a:lnSpc>
                <a:spcPct val="120000"/>
              </a:lnSpc>
              <a:buNone/>
            </a:pPr>
            <a:endParaRPr lang="en-US" altLang="ja-JP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dirty="0" smtClean="0"/>
              <a:t>Anomaly fixed SST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i="1" dirty="0" smtClean="0">
                <a:solidFill>
                  <a:srgbClr val="FF0000"/>
                </a:solidFill>
              </a:rPr>
              <a:t>   </a:t>
            </a:r>
            <a:r>
              <a:rPr lang="en-US" altLang="ja-JP" i="1" dirty="0" err="1" smtClean="0">
                <a:solidFill>
                  <a:srgbClr val="FF0000"/>
                </a:solidFill>
              </a:rPr>
              <a:t>SST</a:t>
            </a:r>
            <a:r>
              <a:rPr lang="en-US" altLang="ja-JP" sz="4000" i="1" baseline="30000" dirty="0" err="1" smtClean="0">
                <a:solidFill>
                  <a:srgbClr val="FF0000"/>
                </a:solidFill>
              </a:rPr>
              <a:t>f</a:t>
            </a:r>
            <a:r>
              <a:rPr lang="en-US" altLang="ja-JP" dirty="0" smtClean="0">
                <a:solidFill>
                  <a:srgbClr val="FF0000"/>
                </a:solidFill>
              </a:rPr>
              <a:t>(</a:t>
            </a:r>
            <a:r>
              <a:rPr lang="en-US" altLang="ja-JP" i="1" dirty="0" smtClean="0">
                <a:solidFill>
                  <a:srgbClr val="FF0000"/>
                </a:solidFill>
              </a:rPr>
              <a:t>T</a:t>
            </a:r>
            <a:r>
              <a:rPr lang="en-US" altLang="ja-JP" i="1" baseline="-25000" dirty="0" smtClean="0">
                <a:solidFill>
                  <a:srgbClr val="FF0000"/>
                </a:solidFill>
              </a:rPr>
              <a:t>0  </a:t>
            </a:r>
            <a:r>
              <a:rPr lang="ja-JP" altLang="en-US" i="1" dirty="0">
                <a:solidFill>
                  <a:srgbClr val="FF0000"/>
                </a:solidFill>
              </a:rPr>
              <a:t> </a:t>
            </a:r>
            <a:r>
              <a:rPr lang="en-US" altLang="ja-JP" i="1" dirty="0" smtClean="0">
                <a:solidFill>
                  <a:srgbClr val="FF0000"/>
                </a:solidFill>
              </a:rPr>
              <a:t>;</a:t>
            </a:r>
            <a:r>
              <a:rPr lang="ja-JP" altLang="en-US" i="1" dirty="0" smtClean="0">
                <a:solidFill>
                  <a:srgbClr val="FF0000"/>
                </a:solidFill>
              </a:rPr>
              <a:t> </a:t>
            </a:r>
            <a:r>
              <a:rPr lang="en-US" altLang="ja-JP" i="1" dirty="0" err="1" smtClean="0">
                <a:solidFill>
                  <a:srgbClr val="FF0000"/>
                </a:solidFill>
              </a:rPr>
              <a:t>t</a:t>
            </a:r>
            <a:r>
              <a:rPr lang="en-US" altLang="ja-JP" i="1" baseline="-25000" dirty="0" err="1" smtClean="0">
                <a:solidFill>
                  <a:srgbClr val="FF0000"/>
                </a:solidFill>
              </a:rPr>
              <a:t>f</a:t>
            </a:r>
            <a:r>
              <a:rPr lang="en-US" altLang="ja-JP" dirty="0" smtClean="0">
                <a:solidFill>
                  <a:srgbClr val="FF0000"/>
                </a:solidFill>
              </a:rPr>
              <a:t>) </a:t>
            </a:r>
            <a:r>
              <a:rPr lang="ja-JP" altLang="en-US" dirty="0" smtClean="0">
                <a:solidFill>
                  <a:srgbClr val="FF0000"/>
                </a:solidFill>
              </a:rPr>
              <a:t>－</a:t>
            </a:r>
            <a:r>
              <a:rPr lang="en-US" altLang="ja-JP" i="1" dirty="0">
                <a:solidFill>
                  <a:srgbClr val="FF0000"/>
                </a:solidFill>
              </a:rPr>
              <a:t> </a:t>
            </a:r>
            <a:r>
              <a:rPr lang="en-US" altLang="ja-JP" i="1" dirty="0" err="1" smtClean="0">
                <a:solidFill>
                  <a:srgbClr val="FF0000"/>
                </a:solidFill>
              </a:rPr>
              <a:t>SST</a:t>
            </a:r>
            <a:r>
              <a:rPr lang="en-US" altLang="ja-JP" sz="4000" i="1" baseline="30000" dirty="0" err="1" smtClean="0">
                <a:solidFill>
                  <a:srgbClr val="FF0000"/>
                </a:solidFill>
              </a:rPr>
              <a:t>f</a:t>
            </a:r>
            <a:r>
              <a:rPr lang="en-US" altLang="ja-JP" dirty="0" smtClean="0">
                <a:solidFill>
                  <a:srgbClr val="FF0000"/>
                </a:solidFill>
              </a:rPr>
              <a:t>(</a:t>
            </a:r>
            <a:r>
              <a:rPr lang="en-US" altLang="ja-JP" i="1" dirty="0" smtClean="0">
                <a:solidFill>
                  <a:srgbClr val="FF0000"/>
                </a:solidFill>
              </a:rPr>
              <a:t>T</a:t>
            </a:r>
            <a:r>
              <a:rPr lang="en-US" altLang="ja-JP" i="1" baseline="-25000" dirty="0" smtClean="0">
                <a:solidFill>
                  <a:srgbClr val="FF0000"/>
                </a:solidFill>
              </a:rPr>
              <a:t>0 </a:t>
            </a:r>
            <a:r>
              <a:rPr lang="en-US" altLang="ja-JP" i="1" dirty="0" smtClean="0">
                <a:solidFill>
                  <a:srgbClr val="FF0000"/>
                </a:solidFill>
              </a:rPr>
              <a:t>;0</a:t>
            </a:r>
            <a:r>
              <a:rPr lang="en-US" altLang="ja-JP" dirty="0" smtClean="0">
                <a:solidFill>
                  <a:srgbClr val="FF0000"/>
                </a:solidFill>
              </a:rPr>
              <a:t>)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dirty="0" smtClean="0"/>
              <a:t>= </a:t>
            </a:r>
            <a:r>
              <a:rPr lang="en-US" altLang="ja-JP" i="1" dirty="0" smtClean="0">
                <a:solidFill>
                  <a:srgbClr val="0070C0"/>
                </a:solidFill>
              </a:rPr>
              <a:t>SST</a:t>
            </a:r>
            <a:r>
              <a:rPr lang="ja-JP" altLang="en-US" sz="4000" i="1" baseline="30000" dirty="0" err="1" smtClean="0">
                <a:solidFill>
                  <a:srgbClr val="0070C0"/>
                </a:solidFill>
              </a:rPr>
              <a:t>ｃ</a:t>
            </a:r>
            <a:r>
              <a:rPr lang="en-US" altLang="ja-JP" dirty="0" smtClean="0">
                <a:solidFill>
                  <a:srgbClr val="0070C0"/>
                </a:solidFill>
              </a:rPr>
              <a:t>(</a:t>
            </a:r>
            <a:r>
              <a:rPr lang="en-US" altLang="ja-JP" i="1" dirty="0" smtClean="0">
                <a:solidFill>
                  <a:srgbClr val="0070C0"/>
                </a:solidFill>
              </a:rPr>
              <a:t>T</a:t>
            </a:r>
            <a:r>
              <a:rPr lang="en-US" altLang="ja-JP" i="1" baseline="-25000" dirty="0" smtClean="0">
                <a:solidFill>
                  <a:srgbClr val="0070C0"/>
                </a:solidFill>
              </a:rPr>
              <a:t>0 </a:t>
            </a:r>
            <a:r>
              <a:rPr lang="en-US" altLang="ja-JP" i="1" dirty="0">
                <a:solidFill>
                  <a:srgbClr val="0070C0"/>
                </a:solidFill>
              </a:rPr>
              <a:t>+ </a:t>
            </a:r>
            <a:r>
              <a:rPr lang="en-US" altLang="ja-JP" i="1" dirty="0" err="1">
                <a:solidFill>
                  <a:srgbClr val="0070C0"/>
                </a:solidFill>
              </a:rPr>
              <a:t>t</a:t>
            </a:r>
            <a:r>
              <a:rPr lang="en-US" altLang="ja-JP" i="1" baseline="-25000" dirty="0" err="1">
                <a:solidFill>
                  <a:srgbClr val="0070C0"/>
                </a:solidFill>
              </a:rPr>
              <a:t>f</a:t>
            </a:r>
            <a:r>
              <a:rPr lang="en-US" altLang="ja-JP" dirty="0">
                <a:solidFill>
                  <a:srgbClr val="0070C0"/>
                </a:solidFill>
              </a:rPr>
              <a:t>) </a:t>
            </a:r>
            <a:r>
              <a:rPr lang="ja-JP" altLang="en-US" dirty="0">
                <a:solidFill>
                  <a:srgbClr val="0070C0"/>
                </a:solidFill>
              </a:rPr>
              <a:t>－</a:t>
            </a:r>
            <a:r>
              <a:rPr lang="en-US" altLang="ja-JP" i="1" dirty="0">
                <a:solidFill>
                  <a:srgbClr val="0070C0"/>
                </a:solidFill>
              </a:rPr>
              <a:t> </a:t>
            </a:r>
            <a:r>
              <a:rPr lang="en-US" altLang="ja-JP" i="1" dirty="0" err="1" smtClean="0">
                <a:solidFill>
                  <a:srgbClr val="0070C0"/>
                </a:solidFill>
              </a:rPr>
              <a:t>SST</a:t>
            </a:r>
            <a:r>
              <a:rPr lang="en-US" altLang="ja-JP" sz="4000" i="1" baseline="30000" dirty="0" err="1" smtClean="0">
                <a:solidFill>
                  <a:srgbClr val="0070C0"/>
                </a:solidFill>
              </a:rPr>
              <a:t>c</a:t>
            </a:r>
            <a:r>
              <a:rPr lang="en-US" altLang="ja-JP" dirty="0" smtClean="0">
                <a:solidFill>
                  <a:srgbClr val="0070C0"/>
                </a:solidFill>
              </a:rPr>
              <a:t>(</a:t>
            </a:r>
            <a:r>
              <a:rPr lang="en-US" altLang="ja-JP" i="1" dirty="0" smtClean="0">
                <a:solidFill>
                  <a:srgbClr val="0070C0"/>
                </a:solidFill>
              </a:rPr>
              <a:t>T</a:t>
            </a:r>
            <a:r>
              <a:rPr lang="en-US" altLang="ja-JP" i="1" baseline="-25000" dirty="0" smtClean="0">
                <a:solidFill>
                  <a:srgbClr val="0070C0"/>
                </a:solidFill>
              </a:rPr>
              <a:t>0 </a:t>
            </a:r>
            <a:r>
              <a:rPr lang="en-US" altLang="ja-JP" dirty="0">
                <a:solidFill>
                  <a:srgbClr val="0070C0"/>
                </a:solidFill>
              </a:rPr>
              <a:t>) </a:t>
            </a:r>
            <a:endParaRPr lang="en-US" altLang="ja-JP" baseline="30000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kumimoji="1" lang="en-US" altLang="ja-JP" dirty="0" smtClean="0"/>
          </a:p>
          <a:p>
            <a:pPr>
              <a:lnSpc>
                <a:spcPct val="120000"/>
              </a:lnSpc>
              <a:buFont typeface="Wingdings"/>
              <a:buChar char="à"/>
            </a:pPr>
            <a:r>
              <a:rPr lang="en-US" altLang="ja-JP" dirty="0" smtClean="0">
                <a:sym typeface="Wingdings" panose="05000000000000000000" pitchFamily="2" charset="2"/>
              </a:rPr>
              <a:t>Time evolution from the initial SST can be regarded as the climatological prediction.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29</a:t>
            </a:fld>
            <a:endParaRPr lang="ja-JP" altLang="en-US" dirty="0"/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0" y="5075892"/>
            <a:ext cx="437896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4067944" y="521990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Time</a:t>
            </a:r>
            <a:endParaRPr kumimoji="1" lang="ja-JP" altLang="en-US" dirty="0"/>
          </a:p>
        </p:txBody>
      </p:sp>
      <p:cxnSp>
        <p:nvCxnSpPr>
          <p:cNvPr id="14" name="直線コネクタ 13"/>
          <p:cNvCxnSpPr/>
          <p:nvPr/>
        </p:nvCxnSpPr>
        <p:spPr>
          <a:xfrm>
            <a:off x="1187624" y="1778614"/>
            <a:ext cx="0" cy="362596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1187623" y="5219908"/>
            <a:ext cx="12807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 smtClean="0"/>
              <a:t>T</a:t>
            </a:r>
            <a:r>
              <a:rPr kumimoji="1" lang="en-US" altLang="ja-JP" i="1" baseline="-25000" dirty="0" smtClean="0"/>
              <a:t>0</a:t>
            </a:r>
          </a:p>
          <a:p>
            <a:r>
              <a:rPr lang="en-US" altLang="ja-JP" sz="1600" dirty="0" smtClean="0"/>
              <a:t>Initial time</a:t>
            </a:r>
          </a:p>
        </p:txBody>
      </p:sp>
      <p:sp>
        <p:nvSpPr>
          <p:cNvPr id="18" name="フリーフォーム 17"/>
          <p:cNvSpPr/>
          <p:nvPr/>
        </p:nvSpPr>
        <p:spPr>
          <a:xfrm>
            <a:off x="1198880" y="2609814"/>
            <a:ext cx="3184547" cy="1008510"/>
          </a:xfrm>
          <a:custGeom>
            <a:avLst/>
            <a:gdLst>
              <a:gd name="connsiteX0" fmla="*/ 0 w 3184547"/>
              <a:gd name="connsiteY0" fmla="*/ 1008510 h 1008510"/>
              <a:gd name="connsiteX1" fmla="*/ 690880 w 3184547"/>
              <a:gd name="connsiteY1" fmla="*/ 429390 h 1008510"/>
              <a:gd name="connsiteX2" fmla="*/ 1270000 w 3184547"/>
              <a:gd name="connsiteY2" fmla="*/ 165230 h 1008510"/>
              <a:gd name="connsiteX3" fmla="*/ 1991360 w 3184547"/>
              <a:gd name="connsiteY3" fmla="*/ 2670 h 1008510"/>
              <a:gd name="connsiteX4" fmla="*/ 2672080 w 3184547"/>
              <a:gd name="connsiteY4" fmla="*/ 94110 h 1008510"/>
              <a:gd name="connsiteX5" fmla="*/ 3129280 w 3184547"/>
              <a:gd name="connsiteY5" fmla="*/ 459870 h 1008510"/>
              <a:gd name="connsiteX6" fmla="*/ 3159760 w 3184547"/>
              <a:gd name="connsiteY6" fmla="*/ 470030 h 100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84547" h="1008510">
                <a:moveTo>
                  <a:pt x="0" y="1008510"/>
                </a:moveTo>
                <a:cubicBezTo>
                  <a:pt x="239607" y="789223"/>
                  <a:pt x="479214" y="569937"/>
                  <a:pt x="690880" y="429390"/>
                </a:cubicBezTo>
                <a:cubicBezTo>
                  <a:pt x="902546" y="288843"/>
                  <a:pt x="1053253" y="236350"/>
                  <a:pt x="1270000" y="165230"/>
                </a:cubicBezTo>
                <a:cubicBezTo>
                  <a:pt x="1486747" y="94110"/>
                  <a:pt x="1757680" y="14523"/>
                  <a:pt x="1991360" y="2670"/>
                </a:cubicBezTo>
                <a:cubicBezTo>
                  <a:pt x="2225040" y="-9183"/>
                  <a:pt x="2482427" y="17910"/>
                  <a:pt x="2672080" y="94110"/>
                </a:cubicBezTo>
                <a:cubicBezTo>
                  <a:pt x="2861733" y="170310"/>
                  <a:pt x="3048000" y="397217"/>
                  <a:pt x="3129280" y="459870"/>
                </a:cubicBezTo>
                <a:cubicBezTo>
                  <a:pt x="3210560" y="522523"/>
                  <a:pt x="3185160" y="496276"/>
                  <a:pt x="3159760" y="47003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リーフォーム 18"/>
          <p:cNvSpPr/>
          <p:nvPr/>
        </p:nvSpPr>
        <p:spPr>
          <a:xfrm>
            <a:off x="535712" y="1968410"/>
            <a:ext cx="3865267" cy="1607950"/>
          </a:xfrm>
          <a:custGeom>
            <a:avLst/>
            <a:gdLst>
              <a:gd name="connsiteX0" fmla="*/ 0 w 3184547"/>
              <a:gd name="connsiteY0" fmla="*/ 1008510 h 1008510"/>
              <a:gd name="connsiteX1" fmla="*/ 690880 w 3184547"/>
              <a:gd name="connsiteY1" fmla="*/ 429390 h 1008510"/>
              <a:gd name="connsiteX2" fmla="*/ 1270000 w 3184547"/>
              <a:gd name="connsiteY2" fmla="*/ 165230 h 1008510"/>
              <a:gd name="connsiteX3" fmla="*/ 1991360 w 3184547"/>
              <a:gd name="connsiteY3" fmla="*/ 2670 h 1008510"/>
              <a:gd name="connsiteX4" fmla="*/ 2672080 w 3184547"/>
              <a:gd name="connsiteY4" fmla="*/ 94110 h 1008510"/>
              <a:gd name="connsiteX5" fmla="*/ 3129280 w 3184547"/>
              <a:gd name="connsiteY5" fmla="*/ 459870 h 1008510"/>
              <a:gd name="connsiteX6" fmla="*/ 3159760 w 3184547"/>
              <a:gd name="connsiteY6" fmla="*/ 470030 h 1008510"/>
              <a:gd name="connsiteX0" fmla="*/ 0 w 3865267"/>
              <a:gd name="connsiteY0" fmla="*/ 1607950 h 1607950"/>
              <a:gd name="connsiteX1" fmla="*/ 1371600 w 3865267"/>
              <a:gd name="connsiteY1" fmla="*/ 429390 h 1607950"/>
              <a:gd name="connsiteX2" fmla="*/ 1950720 w 3865267"/>
              <a:gd name="connsiteY2" fmla="*/ 165230 h 1607950"/>
              <a:gd name="connsiteX3" fmla="*/ 2672080 w 3865267"/>
              <a:gd name="connsiteY3" fmla="*/ 2670 h 1607950"/>
              <a:gd name="connsiteX4" fmla="*/ 3352800 w 3865267"/>
              <a:gd name="connsiteY4" fmla="*/ 94110 h 1607950"/>
              <a:gd name="connsiteX5" fmla="*/ 3810000 w 3865267"/>
              <a:gd name="connsiteY5" fmla="*/ 459870 h 1607950"/>
              <a:gd name="connsiteX6" fmla="*/ 3840480 w 3865267"/>
              <a:gd name="connsiteY6" fmla="*/ 470030 h 16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267" h="1607950">
                <a:moveTo>
                  <a:pt x="0" y="1607950"/>
                </a:moveTo>
                <a:cubicBezTo>
                  <a:pt x="239607" y="1388663"/>
                  <a:pt x="1046480" y="669843"/>
                  <a:pt x="1371600" y="429390"/>
                </a:cubicBezTo>
                <a:cubicBezTo>
                  <a:pt x="1696720" y="188937"/>
                  <a:pt x="1733973" y="236350"/>
                  <a:pt x="1950720" y="165230"/>
                </a:cubicBezTo>
                <a:cubicBezTo>
                  <a:pt x="2167467" y="94110"/>
                  <a:pt x="2438400" y="14523"/>
                  <a:pt x="2672080" y="2670"/>
                </a:cubicBezTo>
                <a:cubicBezTo>
                  <a:pt x="2905760" y="-9183"/>
                  <a:pt x="3163147" y="17910"/>
                  <a:pt x="3352800" y="94110"/>
                </a:cubicBezTo>
                <a:cubicBezTo>
                  <a:pt x="3542453" y="170310"/>
                  <a:pt x="3728720" y="397217"/>
                  <a:pt x="3810000" y="459870"/>
                </a:cubicBezTo>
                <a:cubicBezTo>
                  <a:pt x="3891280" y="522523"/>
                  <a:pt x="3865880" y="496276"/>
                  <a:pt x="3840480" y="47003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 20"/>
          <p:cNvSpPr/>
          <p:nvPr/>
        </p:nvSpPr>
        <p:spPr>
          <a:xfrm>
            <a:off x="619760" y="2804325"/>
            <a:ext cx="3802780" cy="1357571"/>
          </a:xfrm>
          <a:custGeom>
            <a:avLst/>
            <a:gdLst>
              <a:gd name="connsiteX0" fmla="*/ 0 w 3801760"/>
              <a:gd name="connsiteY0" fmla="*/ 1099215 h 1197112"/>
              <a:gd name="connsiteX1" fmla="*/ 254000 w 3801760"/>
              <a:gd name="connsiteY1" fmla="*/ 1170335 h 1197112"/>
              <a:gd name="connsiteX2" fmla="*/ 406400 w 3801760"/>
              <a:gd name="connsiteY2" fmla="*/ 702975 h 1197112"/>
              <a:gd name="connsiteX3" fmla="*/ 629920 w 3801760"/>
              <a:gd name="connsiteY3" fmla="*/ 621695 h 1197112"/>
              <a:gd name="connsiteX4" fmla="*/ 629920 w 3801760"/>
              <a:gd name="connsiteY4" fmla="*/ 642015 h 1197112"/>
              <a:gd name="connsiteX5" fmla="*/ 1168400 w 3801760"/>
              <a:gd name="connsiteY5" fmla="*/ 662335 h 1197112"/>
              <a:gd name="connsiteX6" fmla="*/ 1503680 w 3801760"/>
              <a:gd name="connsiteY6" fmla="*/ 316895 h 1197112"/>
              <a:gd name="connsiteX7" fmla="*/ 1747520 w 3801760"/>
              <a:gd name="connsiteY7" fmla="*/ 174655 h 1197112"/>
              <a:gd name="connsiteX8" fmla="*/ 2225040 w 3801760"/>
              <a:gd name="connsiteY8" fmla="*/ 42575 h 1197112"/>
              <a:gd name="connsiteX9" fmla="*/ 2753360 w 3801760"/>
              <a:gd name="connsiteY9" fmla="*/ 164495 h 1197112"/>
              <a:gd name="connsiteX10" fmla="*/ 3068320 w 3801760"/>
              <a:gd name="connsiteY10" fmla="*/ 692815 h 1197112"/>
              <a:gd name="connsiteX11" fmla="*/ 3149600 w 3801760"/>
              <a:gd name="connsiteY11" fmla="*/ 591215 h 1197112"/>
              <a:gd name="connsiteX12" fmla="*/ 3251200 w 3801760"/>
              <a:gd name="connsiteY12" fmla="*/ 1935 h 1197112"/>
              <a:gd name="connsiteX13" fmla="*/ 3464560 w 3801760"/>
              <a:gd name="connsiteY13" fmla="*/ 814735 h 1197112"/>
              <a:gd name="connsiteX14" fmla="*/ 3484880 w 3801760"/>
              <a:gd name="connsiteY14" fmla="*/ 875695 h 1197112"/>
              <a:gd name="connsiteX15" fmla="*/ 3566160 w 3801760"/>
              <a:gd name="connsiteY15" fmla="*/ 448975 h 1197112"/>
              <a:gd name="connsiteX16" fmla="*/ 3708400 w 3801760"/>
              <a:gd name="connsiteY16" fmla="*/ 357535 h 1197112"/>
              <a:gd name="connsiteX17" fmla="*/ 3789680 w 3801760"/>
              <a:gd name="connsiteY17" fmla="*/ 438815 h 1197112"/>
              <a:gd name="connsiteX18" fmla="*/ 3799840 w 3801760"/>
              <a:gd name="connsiteY18" fmla="*/ 469295 h 1197112"/>
              <a:gd name="connsiteX0" fmla="*/ 0 w 3801760"/>
              <a:gd name="connsiteY0" fmla="*/ 1111395 h 1209292"/>
              <a:gd name="connsiteX1" fmla="*/ 254000 w 3801760"/>
              <a:gd name="connsiteY1" fmla="*/ 1182515 h 1209292"/>
              <a:gd name="connsiteX2" fmla="*/ 406400 w 3801760"/>
              <a:gd name="connsiteY2" fmla="*/ 715155 h 1209292"/>
              <a:gd name="connsiteX3" fmla="*/ 629920 w 3801760"/>
              <a:gd name="connsiteY3" fmla="*/ 633875 h 1209292"/>
              <a:gd name="connsiteX4" fmla="*/ 629920 w 3801760"/>
              <a:gd name="connsiteY4" fmla="*/ 654195 h 1209292"/>
              <a:gd name="connsiteX5" fmla="*/ 1168400 w 3801760"/>
              <a:gd name="connsiteY5" fmla="*/ 674515 h 1209292"/>
              <a:gd name="connsiteX6" fmla="*/ 1503680 w 3801760"/>
              <a:gd name="connsiteY6" fmla="*/ 329075 h 1209292"/>
              <a:gd name="connsiteX7" fmla="*/ 1747520 w 3801760"/>
              <a:gd name="connsiteY7" fmla="*/ 186835 h 1209292"/>
              <a:gd name="connsiteX8" fmla="*/ 2225040 w 3801760"/>
              <a:gd name="connsiteY8" fmla="*/ 54755 h 1209292"/>
              <a:gd name="connsiteX9" fmla="*/ 2753360 w 3801760"/>
              <a:gd name="connsiteY9" fmla="*/ 176675 h 1209292"/>
              <a:gd name="connsiteX10" fmla="*/ 3068320 w 3801760"/>
              <a:gd name="connsiteY10" fmla="*/ 704995 h 1209292"/>
              <a:gd name="connsiteX11" fmla="*/ 3190240 w 3801760"/>
              <a:gd name="connsiteY11" fmla="*/ 339235 h 1209292"/>
              <a:gd name="connsiteX12" fmla="*/ 3251200 w 3801760"/>
              <a:gd name="connsiteY12" fmla="*/ 14115 h 1209292"/>
              <a:gd name="connsiteX13" fmla="*/ 3464560 w 3801760"/>
              <a:gd name="connsiteY13" fmla="*/ 826915 h 1209292"/>
              <a:gd name="connsiteX14" fmla="*/ 3484880 w 3801760"/>
              <a:gd name="connsiteY14" fmla="*/ 887875 h 1209292"/>
              <a:gd name="connsiteX15" fmla="*/ 3566160 w 3801760"/>
              <a:gd name="connsiteY15" fmla="*/ 461155 h 1209292"/>
              <a:gd name="connsiteX16" fmla="*/ 3708400 w 3801760"/>
              <a:gd name="connsiteY16" fmla="*/ 369715 h 1209292"/>
              <a:gd name="connsiteX17" fmla="*/ 3789680 w 3801760"/>
              <a:gd name="connsiteY17" fmla="*/ 450995 h 1209292"/>
              <a:gd name="connsiteX18" fmla="*/ 3799840 w 3801760"/>
              <a:gd name="connsiteY18" fmla="*/ 481475 h 1209292"/>
              <a:gd name="connsiteX0" fmla="*/ 0 w 3801760"/>
              <a:gd name="connsiteY0" fmla="*/ 1109694 h 1207591"/>
              <a:gd name="connsiteX1" fmla="*/ 254000 w 3801760"/>
              <a:gd name="connsiteY1" fmla="*/ 1180814 h 1207591"/>
              <a:gd name="connsiteX2" fmla="*/ 406400 w 3801760"/>
              <a:gd name="connsiteY2" fmla="*/ 713454 h 1207591"/>
              <a:gd name="connsiteX3" fmla="*/ 629920 w 3801760"/>
              <a:gd name="connsiteY3" fmla="*/ 632174 h 1207591"/>
              <a:gd name="connsiteX4" fmla="*/ 629920 w 3801760"/>
              <a:gd name="connsiteY4" fmla="*/ 652494 h 1207591"/>
              <a:gd name="connsiteX5" fmla="*/ 1168400 w 3801760"/>
              <a:gd name="connsiteY5" fmla="*/ 672814 h 1207591"/>
              <a:gd name="connsiteX6" fmla="*/ 1503680 w 3801760"/>
              <a:gd name="connsiteY6" fmla="*/ 327374 h 1207591"/>
              <a:gd name="connsiteX7" fmla="*/ 1747520 w 3801760"/>
              <a:gd name="connsiteY7" fmla="*/ 185134 h 1207591"/>
              <a:gd name="connsiteX8" fmla="*/ 2225040 w 3801760"/>
              <a:gd name="connsiteY8" fmla="*/ 53054 h 1207591"/>
              <a:gd name="connsiteX9" fmla="*/ 2753360 w 3801760"/>
              <a:gd name="connsiteY9" fmla="*/ 174974 h 1207591"/>
              <a:gd name="connsiteX10" fmla="*/ 2895600 w 3801760"/>
              <a:gd name="connsiteY10" fmla="*/ 398494 h 1207591"/>
              <a:gd name="connsiteX11" fmla="*/ 3190240 w 3801760"/>
              <a:gd name="connsiteY11" fmla="*/ 337534 h 1207591"/>
              <a:gd name="connsiteX12" fmla="*/ 3251200 w 3801760"/>
              <a:gd name="connsiteY12" fmla="*/ 12414 h 1207591"/>
              <a:gd name="connsiteX13" fmla="*/ 3464560 w 3801760"/>
              <a:gd name="connsiteY13" fmla="*/ 825214 h 1207591"/>
              <a:gd name="connsiteX14" fmla="*/ 3484880 w 3801760"/>
              <a:gd name="connsiteY14" fmla="*/ 886174 h 1207591"/>
              <a:gd name="connsiteX15" fmla="*/ 3566160 w 3801760"/>
              <a:gd name="connsiteY15" fmla="*/ 459454 h 1207591"/>
              <a:gd name="connsiteX16" fmla="*/ 3708400 w 3801760"/>
              <a:gd name="connsiteY16" fmla="*/ 368014 h 1207591"/>
              <a:gd name="connsiteX17" fmla="*/ 3789680 w 3801760"/>
              <a:gd name="connsiteY17" fmla="*/ 449294 h 1207591"/>
              <a:gd name="connsiteX18" fmla="*/ 3799840 w 3801760"/>
              <a:gd name="connsiteY18" fmla="*/ 479774 h 1207591"/>
              <a:gd name="connsiteX0" fmla="*/ 0 w 3801760"/>
              <a:gd name="connsiteY0" fmla="*/ 1109694 h 1207591"/>
              <a:gd name="connsiteX1" fmla="*/ 254000 w 3801760"/>
              <a:gd name="connsiteY1" fmla="*/ 1180814 h 1207591"/>
              <a:gd name="connsiteX2" fmla="*/ 406400 w 3801760"/>
              <a:gd name="connsiteY2" fmla="*/ 713454 h 1207591"/>
              <a:gd name="connsiteX3" fmla="*/ 629920 w 3801760"/>
              <a:gd name="connsiteY3" fmla="*/ 632174 h 1207591"/>
              <a:gd name="connsiteX4" fmla="*/ 629920 w 3801760"/>
              <a:gd name="connsiteY4" fmla="*/ 652494 h 1207591"/>
              <a:gd name="connsiteX5" fmla="*/ 1168400 w 3801760"/>
              <a:gd name="connsiteY5" fmla="*/ 672814 h 1207591"/>
              <a:gd name="connsiteX6" fmla="*/ 1503680 w 3801760"/>
              <a:gd name="connsiteY6" fmla="*/ 327374 h 1207591"/>
              <a:gd name="connsiteX7" fmla="*/ 1747520 w 3801760"/>
              <a:gd name="connsiteY7" fmla="*/ 185134 h 1207591"/>
              <a:gd name="connsiteX8" fmla="*/ 2316480 w 3801760"/>
              <a:gd name="connsiteY8" fmla="*/ 368014 h 1207591"/>
              <a:gd name="connsiteX9" fmla="*/ 2753360 w 3801760"/>
              <a:gd name="connsiteY9" fmla="*/ 174974 h 1207591"/>
              <a:gd name="connsiteX10" fmla="*/ 2895600 w 3801760"/>
              <a:gd name="connsiteY10" fmla="*/ 398494 h 1207591"/>
              <a:gd name="connsiteX11" fmla="*/ 3190240 w 3801760"/>
              <a:gd name="connsiteY11" fmla="*/ 337534 h 1207591"/>
              <a:gd name="connsiteX12" fmla="*/ 3251200 w 3801760"/>
              <a:gd name="connsiteY12" fmla="*/ 12414 h 1207591"/>
              <a:gd name="connsiteX13" fmla="*/ 3464560 w 3801760"/>
              <a:gd name="connsiteY13" fmla="*/ 825214 h 1207591"/>
              <a:gd name="connsiteX14" fmla="*/ 3484880 w 3801760"/>
              <a:gd name="connsiteY14" fmla="*/ 886174 h 1207591"/>
              <a:gd name="connsiteX15" fmla="*/ 3566160 w 3801760"/>
              <a:gd name="connsiteY15" fmla="*/ 459454 h 1207591"/>
              <a:gd name="connsiteX16" fmla="*/ 3708400 w 3801760"/>
              <a:gd name="connsiteY16" fmla="*/ 368014 h 1207591"/>
              <a:gd name="connsiteX17" fmla="*/ 3789680 w 3801760"/>
              <a:gd name="connsiteY17" fmla="*/ 449294 h 1207591"/>
              <a:gd name="connsiteX18" fmla="*/ 3799840 w 3801760"/>
              <a:gd name="connsiteY18" fmla="*/ 479774 h 1207591"/>
              <a:gd name="connsiteX0" fmla="*/ 0 w 3801760"/>
              <a:gd name="connsiteY0" fmla="*/ 1109694 h 1207591"/>
              <a:gd name="connsiteX1" fmla="*/ 254000 w 3801760"/>
              <a:gd name="connsiteY1" fmla="*/ 1180814 h 1207591"/>
              <a:gd name="connsiteX2" fmla="*/ 406400 w 3801760"/>
              <a:gd name="connsiteY2" fmla="*/ 713454 h 1207591"/>
              <a:gd name="connsiteX3" fmla="*/ 629920 w 3801760"/>
              <a:gd name="connsiteY3" fmla="*/ 632174 h 1207591"/>
              <a:gd name="connsiteX4" fmla="*/ 629920 w 3801760"/>
              <a:gd name="connsiteY4" fmla="*/ 652494 h 1207591"/>
              <a:gd name="connsiteX5" fmla="*/ 1168400 w 3801760"/>
              <a:gd name="connsiteY5" fmla="*/ 672814 h 1207591"/>
              <a:gd name="connsiteX6" fmla="*/ 1503680 w 3801760"/>
              <a:gd name="connsiteY6" fmla="*/ 327374 h 1207591"/>
              <a:gd name="connsiteX7" fmla="*/ 1747520 w 3801760"/>
              <a:gd name="connsiteY7" fmla="*/ 53054 h 1207591"/>
              <a:gd name="connsiteX8" fmla="*/ 2316480 w 3801760"/>
              <a:gd name="connsiteY8" fmla="*/ 368014 h 1207591"/>
              <a:gd name="connsiteX9" fmla="*/ 2753360 w 3801760"/>
              <a:gd name="connsiteY9" fmla="*/ 174974 h 1207591"/>
              <a:gd name="connsiteX10" fmla="*/ 2895600 w 3801760"/>
              <a:gd name="connsiteY10" fmla="*/ 398494 h 1207591"/>
              <a:gd name="connsiteX11" fmla="*/ 3190240 w 3801760"/>
              <a:gd name="connsiteY11" fmla="*/ 337534 h 1207591"/>
              <a:gd name="connsiteX12" fmla="*/ 3251200 w 3801760"/>
              <a:gd name="connsiteY12" fmla="*/ 12414 h 1207591"/>
              <a:gd name="connsiteX13" fmla="*/ 3464560 w 3801760"/>
              <a:gd name="connsiteY13" fmla="*/ 825214 h 1207591"/>
              <a:gd name="connsiteX14" fmla="*/ 3484880 w 3801760"/>
              <a:gd name="connsiteY14" fmla="*/ 886174 h 1207591"/>
              <a:gd name="connsiteX15" fmla="*/ 3566160 w 3801760"/>
              <a:gd name="connsiteY15" fmla="*/ 459454 h 1207591"/>
              <a:gd name="connsiteX16" fmla="*/ 3708400 w 3801760"/>
              <a:gd name="connsiteY16" fmla="*/ 368014 h 1207591"/>
              <a:gd name="connsiteX17" fmla="*/ 3789680 w 3801760"/>
              <a:gd name="connsiteY17" fmla="*/ 449294 h 1207591"/>
              <a:gd name="connsiteX18" fmla="*/ 3799840 w 3801760"/>
              <a:gd name="connsiteY18" fmla="*/ 479774 h 1207591"/>
              <a:gd name="connsiteX0" fmla="*/ 0 w 3801760"/>
              <a:gd name="connsiteY0" fmla="*/ 1109694 h 1207591"/>
              <a:gd name="connsiteX1" fmla="*/ 254000 w 3801760"/>
              <a:gd name="connsiteY1" fmla="*/ 1180814 h 1207591"/>
              <a:gd name="connsiteX2" fmla="*/ 406400 w 3801760"/>
              <a:gd name="connsiteY2" fmla="*/ 713454 h 1207591"/>
              <a:gd name="connsiteX3" fmla="*/ 629920 w 3801760"/>
              <a:gd name="connsiteY3" fmla="*/ 632174 h 1207591"/>
              <a:gd name="connsiteX4" fmla="*/ 629920 w 3801760"/>
              <a:gd name="connsiteY4" fmla="*/ 652494 h 1207591"/>
              <a:gd name="connsiteX5" fmla="*/ 1168400 w 3801760"/>
              <a:gd name="connsiteY5" fmla="*/ 459454 h 1207591"/>
              <a:gd name="connsiteX6" fmla="*/ 1503680 w 3801760"/>
              <a:gd name="connsiteY6" fmla="*/ 327374 h 1207591"/>
              <a:gd name="connsiteX7" fmla="*/ 1747520 w 3801760"/>
              <a:gd name="connsiteY7" fmla="*/ 53054 h 1207591"/>
              <a:gd name="connsiteX8" fmla="*/ 2316480 w 3801760"/>
              <a:gd name="connsiteY8" fmla="*/ 368014 h 1207591"/>
              <a:gd name="connsiteX9" fmla="*/ 2753360 w 3801760"/>
              <a:gd name="connsiteY9" fmla="*/ 174974 h 1207591"/>
              <a:gd name="connsiteX10" fmla="*/ 2895600 w 3801760"/>
              <a:gd name="connsiteY10" fmla="*/ 398494 h 1207591"/>
              <a:gd name="connsiteX11" fmla="*/ 3190240 w 3801760"/>
              <a:gd name="connsiteY11" fmla="*/ 337534 h 1207591"/>
              <a:gd name="connsiteX12" fmla="*/ 3251200 w 3801760"/>
              <a:gd name="connsiteY12" fmla="*/ 12414 h 1207591"/>
              <a:gd name="connsiteX13" fmla="*/ 3464560 w 3801760"/>
              <a:gd name="connsiteY13" fmla="*/ 825214 h 1207591"/>
              <a:gd name="connsiteX14" fmla="*/ 3484880 w 3801760"/>
              <a:gd name="connsiteY14" fmla="*/ 886174 h 1207591"/>
              <a:gd name="connsiteX15" fmla="*/ 3566160 w 3801760"/>
              <a:gd name="connsiteY15" fmla="*/ 459454 h 1207591"/>
              <a:gd name="connsiteX16" fmla="*/ 3708400 w 3801760"/>
              <a:gd name="connsiteY16" fmla="*/ 368014 h 1207591"/>
              <a:gd name="connsiteX17" fmla="*/ 3789680 w 3801760"/>
              <a:gd name="connsiteY17" fmla="*/ 449294 h 1207591"/>
              <a:gd name="connsiteX18" fmla="*/ 3799840 w 3801760"/>
              <a:gd name="connsiteY18" fmla="*/ 479774 h 1207591"/>
              <a:gd name="connsiteX0" fmla="*/ 0 w 3801760"/>
              <a:gd name="connsiteY0" fmla="*/ 1109694 h 1207591"/>
              <a:gd name="connsiteX1" fmla="*/ 254000 w 3801760"/>
              <a:gd name="connsiteY1" fmla="*/ 1180814 h 1207591"/>
              <a:gd name="connsiteX2" fmla="*/ 406400 w 3801760"/>
              <a:gd name="connsiteY2" fmla="*/ 713454 h 1207591"/>
              <a:gd name="connsiteX3" fmla="*/ 629920 w 3801760"/>
              <a:gd name="connsiteY3" fmla="*/ 632174 h 1207591"/>
              <a:gd name="connsiteX4" fmla="*/ 629920 w 3801760"/>
              <a:gd name="connsiteY4" fmla="*/ 652494 h 1207591"/>
              <a:gd name="connsiteX5" fmla="*/ 1168400 w 3801760"/>
              <a:gd name="connsiteY5" fmla="*/ 459454 h 1207591"/>
              <a:gd name="connsiteX6" fmla="*/ 1554480 w 3801760"/>
              <a:gd name="connsiteY6" fmla="*/ 591534 h 1207591"/>
              <a:gd name="connsiteX7" fmla="*/ 1747520 w 3801760"/>
              <a:gd name="connsiteY7" fmla="*/ 53054 h 1207591"/>
              <a:gd name="connsiteX8" fmla="*/ 2316480 w 3801760"/>
              <a:gd name="connsiteY8" fmla="*/ 368014 h 1207591"/>
              <a:gd name="connsiteX9" fmla="*/ 2753360 w 3801760"/>
              <a:gd name="connsiteY9" fmla="*/ 174974 h 1207591"/>
              <a:gd name="connsiteX10" fmla="*/ 2895600 w 3801760"/>
              <a:gd name="connsiteY10" fmla="*/ 398494 h 1207591"/>
              <a:gd name="connsiteX11" fmla="*/ 3190240 w 3801760"/>
              <a:gd name="connsiteY11" fmla="*/ 337534 h 1207591"/>
              <a:gd name="connsiteX12" fmla="*/ 3251200 w 3801760"/>
              <a:gd name="connsiteY12" fmla="*/ 12414 h 1207591"/>
              <a:gd name="connsiteX13" fmla="*/ 3464560 w 3801760"/>
              <a:gd name="connsiteY13" fmla="*/ 825214 h 1207591"/>
              <a:gd name="connsiteX14" fmla="*/ 3484880 w 3801760"/>
              <a:gd name="connsiteY14" fmla="*/ 886174 h 1207591"/>
              <a:gd name="connsiteX15" fmla="*/ 3566160 w 3801760"/>
              <a:gd name="connsiteY15" fmla="*/ 459454 h 1207591"/>
              <a:gd name="connsiteX16" fmla="*/ 3708400 w 3801760"/>
              <a:gd name="connsiteY16" fmla="*/ 368014 h 1207591"/>
              <a:gd name="connsiteX17" fmla="*/ 3789680 w 3801760"/>
              <a:gd name="connsiteY17" fmla="*/ 449294 h 1207591"/>
              <a:gd name="connsiteX18" fmla="*/ 3799840 w 3801760"/>
              <a:gd name="connsiteY18" fmla="*/ 479774 h 1207591"/>
              <a:gd name="connsiteX0" fmla="*/ 0 w 3801760"/>
              <a:gd name="connsiteY0" fmla="*/ 1109694 h 1207591"/>
              <a:gd name="connsiteX1" fmla="*/ 254000 w 3801760"/>
              <a:gd name="connsiteY1" fmla="*/ 1180814 h 1207591"/>
              <a:gd name="connsiteX2" fmla="*/ 406400 w 3801760"/>
              <a:gd name="connsiteY2" fmla="*/ 713454 h 1207591"/>
              <a:gd name="connsiteX3" fmla="*/ 629920 w 3801760"/>
              <a:gd name="connsiteY3" fmla="*/ 632174 h 1207591"/>
              <a:gd name="connsiteX4" fmla="*/ 629920 w 3801760"/>
              <a:gd name="connsiteY4" fmla="*/ 652494 h 1207591"/>
              <a:gd name="connsiteX5" fmla="*/ 1168400 w 3801760"/>
              <a:gd name="connsiteY5" fmla="*/ 459454 h 1207591"/>
              <a:gd name="connsiteX6" fmla="*/ 1026160 w 3801760"/>
              <a:gd name="connsiteY6" fmla="*/ 195294 h 1207591"/>
              <a:gd name="connsiteX7" fmla="*/ 1554480 w 3801760"/>
              <a:gd name="connsiteY7" fmla="*/ 591534 h 1207591"/>
              <a:gd name="connsiteX8" fmla="*/ 1747520 w 3801760"/>
              <a:gd name="connsiteY8" fmla="*/ 53054 h 1207591"/>
              <a:gd name="connsiteX9" fmla="*/ 2316480 w 3801760"/>
              <a:gd name="connsiteY9" fmla="*/ 368014 h 1207591"/>
              <a:gd name="connsiteX10" fmla="*/ 2753360 w 3801760"/>
              <a:gd name="connsiteY10" fmla="*/ 174974 h 1207591"/>
              <a:gd name="connsiteX11" fmla="*/ 2895600 w 3801760"/>
              <a:gd name="connsiteY11" fmla="*/ 398494 h 1207591"/>
              <a:gd name="connsiteX12" fmla="*/ 3190240 w 3801760"/>
              <a:gd name="connsiteY12" fmla="*/ 337534 h 1207591"/>
              <a:gd name="connsiteX13" fmla="*/ 3251200 w 3801760"/>
              <a:gd name="connsiteY13" fmla="*/ 12414 h 1207591"/>
              <a:gd name="connsiteX14" fmla="*/ 3464560 w 3801760"/>
              <a:gd name="connsiteY14" fmla="*/ 825214 h 1207591"/>
              <a:gd name="connsiteX15" fmla="*/ 3484880 w 3801760"/>
              <a:gd name="connsiteY15" fmla="*/ 886174 h 1207591"/>
              <a:gd name="connsiteX16" fmla="*/ 3566160 w 3801760"/>
              <a:gd name="connsiteY16" fmla="*/ 459454 h 1207591"/>
              <a:gd name="connsiteX17" fmla="*/ 3708400 w 3801760"/>
              <a:gd name="connsiteY17" fmla="*/ 368014 h 1207591"/>
              <a:gd name="connsiteX18" fmla="*/ 3789680 w 3801760"/>
              <a:gd name="connsiteY18" fmla="*/ 449294 h 1207591"/>
              <a:gd name="connsiteX19" fmla="*/ 3799840 w 3801760"/>
              <a:gd name="connsiteY19" fmla="*/ 479774 h 1207591"/>
              <a:gd name="connsiteX0" fmla="*/ 0 w 3801760"/>
              <a:gd name="connsiteY0" fmla="*/ 1109694 h 1207591"/>
              <a:gd name="connsiteX1" fmla="*/ 254000 w 3801760"/>
              <a:gd name="connsiteY1" fmla="*/ 1180814 h 1207591"/>
              <a:gd name="connsiteX2" fmla="*/ 406400 w 3801760"/>
              <a:gd name="connsiteY2" fmla="*/ 713454 h 1207591"/>
              <a:gd name="connsiteX3" fmla="*/ 629920 w 3801760"/>
              <a:gd name="connsiteY3" fmla="*/ 632174 h 1207591"/>
              <a:gd name="connsiteX4" fmla="*/ 629920 w 3801760"/>
              <a:gd name="connsiteY4" fmla="*/ 652494 h 1207591"/>
              <a:gd name="connsiteX5" fmla="*/ 975360 w 3801760"/>
              <a:gd name="connsiteY5" fmla="*/ 398494 h 1207591"/>
              <a:gd name="connsiteX6" fmla="*/ 1026160 w 3801760"/>
              <a:gd name="connsiteY6" fmla="*/ 195294 h 1207591"/>
              <a:gd name="connsiteX7" fmla="*/ 1554480 w 3801760"/>
              <a:gd name="connsiteY7" fmla="*/ 591534 h 1207591"/>
              <a:gd name="connsiteX8" fmla="*/ 1747520 w 3801760"/>
              <a:gd name="connsiteY8" fmla="*/ 53054 h 1207591"/>
              <a:gd name="connsiteX9" fmla="*/ 2316480 w 3801760"/>
              <a:gd name="connsiteY9" fmla="*/ 368014 h 1207591"/>
              <a:gd name="connsiteX10" fmla="*/ 2753360 w 3801760"/>
              <a:gd name="connsiteY10" fmla="*/ 174974 h 1207591"/>
              <a:gd name="connsiteX11" fmla="*/ 2895600 w 3801760"/>
              <a:gd name="connsiteY11" fmla="*/ 398494 h 1207591"/>
              <a:gd name="connsiteX12" fmla="*/ 3190240 w 3801760"/>
              <a:gd name="connsiteY12" fmla="*/ 337534 h 1207591"/>
              <a:gd name="connsiteX13" fmla="*/ 3251200 w 3801760"/>
              <a:gd name="connsiteY13" fmla="*/ 12414 h 1207591"/>
              <a:gd name="connsiteX14" fmla="*/ 3464560 w 3801760"/>
              <a:gd name="connsiteY14" fmla="*/ 825214 h 1207591"/>
              <a:gd name="connsiteX15" fmla="*/ 3484880 w 3801760"/>
              <a:gd name="connsiteY15" fmla="*/ 886174 h 1207591"/>
              <a:gd name="connsiteX16" fmla="*/ 3566160 w 3801760"/>
              <a:gd name="connsiteY16" fmla="*/ 459454 h 1207591"/>
              <a:gd name="connsiteX17" fmla="*/ 3708400 w 3801760"/>
              <a:gd name="connsiteY17" fmla="*/ 368014 h 1207591"/>
              <a:gd name="connsiteX18" fmla="*/ 3789680 w 3801760"/>
              <a:gd name="connsiteY18" fmla="*/ 449294 h 1207591"/>
              <a:gd name="connsiteX19" fmla="*/ 3799840 w 3801760"/>
              <a:gd name="connsiteY19" fmla="*/ 479774 h 1207591"/>
              <a:gd name="connsiteX0" fmla="*/ 0 w 3801760"/>
              <a:gd name="connsiteY0" fmla="*/ 1109694 h 1207591"/>
              <a:gd name="connsiteX1" fmla="*/ 254000 w 3801760"/>
              <a:gd name="connsiteY1" fmla="*/ 1180814 h 1207591"/>
              <a:gd name="connsiteX2" fmla="*/ 406400 w 3801760"/>
              <a:gd name="connsiteY2" fmla="*/ 713454 h 1207591"/>
              <a:gd name="connsiteX3" fmla="*/ 629920 w 3801760"/>
              <a:gd name="connsiteY3" fmla="*/ 632174 h 1207591"/>
              <a:gd name="connsiteX4" fmla="*/ 629920 w 3801760"/>
              <a:gd name="connsiteY4" fmla="*/ 652494 h 1207591"/>
              <a:gd name="connsiteX5" fmla="*/ 975360 w 3801760"/>
              <a:gd name="connsiteY5" fmla="*/ 398494 h 1207591"/>
              <a:gd name="connsiteX6" fmla="*/ 1188720 w 3801760"/>
              <a:gd name="connsiteY6" fmla="*/ 154654 h 1207591"/>
              <a:gd name="connsiteX7" fmla="*/ 1554480 w 3801760"/>
              <a:gd name="connsiteY7" fmla="*/ 591534 h 1207591"/>
              <a:gd name="connsiteX8" fmla="*/ 1747520 w 3801760"/>
              <a:gd name="connsiteY8" fmla="*/ 53054 h 1207591"/>
              <a:gd name="connsiteX9" fmla="*/ 2316480 w 3801760"/>
              <a:gd name="connsiteY9" fmla="*/ 368014 h 1207591"/>
              <a:gd name="connsiteX10" fmla="*/ 2753360 w 3801760"/>
              <a:gd name="connsiteY10" fmla="*/ 174974 h 1207591"/>
              <a:gd name="connsiteX11" fmla="*/ 2895600 w 3801760"/>
              <a:gd name="connsiteY11" fmla="*/ 398494 h 1207591"/>
              <a:gd name="connsiteX12" fmla="*/ 3190240 w 3801760"/>
              <a:gd name="connsiteY12" fmla="*/ 337534 h 1207591"/>
              <a:gd name="connsiteX13" fmla="*/ 3251200 w 3801760"/>
              <a:gd name="connsiteY13" fmla="*/ 12414 h 1207591"/>
              <a:gd name="connsiteX14" fmla="*/ 3464560 w 3801760"/>
              <a:gd name="connsiteY14" fmla="*/ 825214 h 1207591"/>
              <a:gd name="connsiteX15" fmla="*/ 3484880 w 3801760"/>
              <a:gd name="connsiteY15" fmla="*/ 886174 h 1207591"/>
              <a:gd name="connsiteX16" fmla="*/ 3566160 w 3801760"/>
              <a:gd name="connsiteY16" fmla="*/ 459454 h 1207591"/>
              <a:gd name="connsiteX17" fmla="*/ 3708400 w 3801760"/>
              <a:gd name="connsiteY17" fmla="*/ 368014 h 1207591"/>
              <a:gd name="connsiteX18" fmla="*/ 3789680 w 3801760"/>
              <a:gd name="connsiteY18" fmla="*/ 449294 h 1207591"/>
              <a:gd name="connsiteX19" fmla="*/ 3799840 w 3801760"/>
              <a:gd name="connsiteY19" fmla="*/ 479774 h 1207591"/>
              <a:gd name="connsiteX0" fmla="*/ 0 w 3801760"/>
              <a:gd name="connsiteY0" fmla="*/ 1099802 h 1197699"/>
              <a:gd name="connsiteX1" fmla="*/ 254000 w 3801760"/>
              <a:gd name="connsiteY1" fmla="*/ 1170922 h 1197699"/>
              <a:gd name="connsiteX2" fmla="*/ 406400 w 3801760"/>
              <a:gd name="connsiteY2" fmla="*/ 703562 h 1197699"/>
              <a:gd name="connsiteX3" fmla="*/ 629920 w 3801760"/>
              <a:gd name="connsiteY3" fmla="*/ 622282 h 1197699"/>
              <a:gd name="connsiteX4" fmla="*/ 629920 w 3801760"/>
              <a:gd name="connsiteY4" fmla="*/ 642602 h 1197699"/>
              <a:gd name="connsiteX5" fmla="*/ 975360 w 3801760"/>
              <a:gd name="connsiteY5" fmla="*/ 388602 h 1197699"/>
              <a:gd name="connsiteX6" fmla="*/ 1188720 w 3801760"/>
              <a:gd name="connsiteY6" fmla="*/ 144762 h 1197699"/>
              <a:gd name="connsiteX7" fmla="*/ 1554480 w 3801760"/>
              <a:gd name="connsiteY7" fmla="*/ 581642 h 1197699"/>
              <a:gd name="connsiteX8" fmla="*/ 1747520 w 3801760"/>
              <a:gd name="connsiteY8" fmla="*/ 43162 h 1197699"/>
              <a:gd name="connsiteX9" fmla="*/ 2316480 w 3801760"/>
              <a:gd name="connsiteY9" fmla="*/ 358122 h 1197699"/>
              <a:gd name="connsiteX10" fmla="*/ 2753360 w 3801760"/>
              <a:gd name="connsiteY10" fmla="*/ 165082 h 1197699"/>
              <a:gd name="connsiteX11" fmla="*/ 2895600 w 3801760"/>
              <a:gd name="connsiteY11" fmla="*/ 388602 h 1197699"/>
              <a:gd name="connsiteX12" fmla="*/ 3190240 w 3801760"/>
              <a:gd name="connsiteY12" fmla="*/ 327642 h 1197699"/>
              <a:gd name="connsiteX13" fmla="*/ 3352800 w 3801760"/>
              <a:gd name="connsiteY13" fmla="*/ 12682 h 1197699"/>
              <a:gd name="connsiteX14" fmla="*/ 3464560 w 3801760"/>
              <a:gd name="connsiteY14" fmla="*/ 815322 h 1197699"/>
              <a:gd name="connsiteX15" fmla="*/ 3484880 w 3801760"/>
              <a:gd name="connsiteY15" fmla="*/ 876282 h 1197699"/>
              <a:gd name="connsiteX16" fmla="*/ 3566160 w 3801760"/>
              <a:gd name="connsiteY16" fmla="*/ 449562 h 1197699"/>
              <a:gd name="connsiteX17" fmla="*/ 3708400 w 3801760"/>
              <a:gd name="connsiteY17" fmla="*/ 358122 h 1197699"/>
              <a:gd name="connsiteX18" fmla="*/ 3789680 w 3801760"/>
              <a:gd name="connsiteY18" fmla="*/ 439402 h 1197699"/>
              <a:gd name="connsiteX19" fmla="*/ 3799840 w 3801760"/>
              <a:gd name="connsiteY19" fmla="*/ 469882 h 1197699"/>
              <a:gd name="connsiteX0" fmla="*/ 0 w 3801760"/>
              <a:gd name="connsiteY0" fmla="*/ 1099802 h 1197699"/>
              <a:gd name="connsiteX1" fmla="*/ 254000 w 3801760"/>
              <a:gd name="connsiteY1" fmla="*/ 1170922 h 1197699"/>
              <a:gd name="connsiteX2" fmla="*/ 406400 w 3801760"/>
              <a:gd name="connsiteY2" fmla="*/ 703562 h 1197699"/>
              <a:gd name="connsiteX3" fmla="*/ 629920 w 3801760"/>
              <a:gd name="connsiteY3" fmla="*/ 622282 h 1197699"/>
              <a:gd name="connsiteX4" fmla="*/ 629920 w 3801760"/>
              <a:gd name="connsiteY4" fmla="*/ 642602 h 1197699"/>
              <a:gd name="connsiteX5" fmla="*/ 975360 w 3801760"/>
              <a:gd name="connsiteY5" fmla="*/ 388602 h 1197699"/>
              <a:gd name="connsiteX6" fmla="*/ 1188720 w 3801760"/>
              <a:gd name="connsiteY6" fmla="*/ 144762 h 1197699"/>
              <a:gd name="connsiteX7" fmla="*/ 1554480 w 3801760"/>
              <a:gd name="connsiteY7" fmla="*/ 581642 h 1197699"/>
              <a:gd name="connsiteX8" fmla="*/ 1747520 w 3801760"/>
              <a:gd name="connsiteY8" fmla="*/ 43162 h 1197699"/>
              <a:gd name="connsiteX9" fmla="*/ 2316480 w 3801760"/>
              <a:gd name="connsiteY9" fmla="*/ 358122 h 1197699"/>
              <a:gd name="connsiteX10" fmla="*/ 2753360 w 3801760"/>
              <a:gd name="connsiteY10" fmla="*/ 165082 h 1197699"/>
              <a:gd name="connsiteX11" fmla="*/ 2895600 w 3801760"/>
              <a:gd name="connsiteY11" fmla="*/ 388602 h 1197699"/>
              <a:gd name="connsiteX12" fmla="*/ 3190240 w 3801760"/>
              <a:gd name="connsiteY12" fmla="*/ 327642 h 1197699"/>
              <a:gd name="connsiteX13" fmla="*/ 3352800 w 3801760"/>
              <a:gd name="connsiteY13" fmla="*/ 12682 h 1197699"/>
              <a:gd name="connsiteX14" fmla="*/ 3464560 w 3801760"/>
              <a:gd name="connsiteY14" fmla="*/ 815322 h 1197699"/>
              <a:gd name="connsiteX15" fmla="*/ 3545840 w 3801760"/>
              <a:gd name="connsiteY15" fmla="*/ 642602 h 1197699"/>
              <a:gd name="connsiteX16" fmla="*/ 3566160 w 3801760"/>
              <a:gd name="connsiteY16" fmla="*/ 449562 h 1197699"/>
              <a:gd name="connsiteX17" fmla="*/ 3708400 w 3801760"/>
              <a:gd name="connsiteY17" fmla="*/ 358122 h 1197699"/>
              <a:gd name="connsiteX18" fmla="*/ 3789680 w 3801760"/>
              <a:gd name="connsiteY18" fmla="*/ 439402 h 1197699"/>
              <a:gd name="connsiteX19" fmla="*/ 3799840 w 3801760"/>
              <a:gd name="connsiteY19" fmla="*/ 469882 h 1197699"/>
              <a:gd name="connsiteX0" fmla="*/ 0 w 3801760"/>
              <a:gd name="connsiteY0" fmla="*/ 1091561 h 1189458"/>
              <a:gd name="connsiteX1" fmla="*/ 254000 w 3801760"/>
              <a:gd name="connsiteY1" fmla="*/ 1162681 h 1189458"/>
              <a:gd name="connsiteX2" fmla="*/ 406400 w 3801760"/>
              <a:gd name="connsiteY2" fmla="*/ 695321 h 1189458"/>
              <a:gd name="connsiteX3" fmla="*/ 629920 w 3801760"/>
              <a:gd name="connsiteY3" fmla="*/ 614041 h 1189458"/>
              <a:gd name="connsiteX4" fmla="*/ 629920 w 3801760"/>
              <a:gd name="connsiteY4" fmla="*/ 634361 h 1189458"/>
              <a:gd name="connsiteX5" fmla="*/ 975360 w 3801760"/>
              <a:gd name="connsiteY5" fmla="*/ 380361 h 1189458"/>
              <a:gd name="connsiteX6" fmla="*/ 1188720 w 3801760"/>
              <a:gd name="connsiteY6" fmla="*/ 136521 h 1189458"/>
              <a:gd name="connsiteX7" fmla="*/ 1554480 w 3801760"/>
              <a:gd name="connsiteY7" fmla="*/ 573401 h 1189458"/>
              <a:gd name="connsiteX8" fmla="*/ 1747520 w 3801760"/>
              <a:gd name="connsiteY8" fmla="*/ 34921 h 1189458"/>
              <a:gd name="connsiteX9" fmla="*/ 2316480 w 3801760"/>
              <a:gd name="connsiteY9" fmla="*/ 349881 h 1189458"/>
              <a:gd name="connsiteX10" fmla="*/ 2753360 w 3801760"/>
              <a:gd name="connsiteY10" fmla="*/ 156841 h 1189458"/>
              <a:gd name="connsiteX11" fmla="*/ 2895600 w 3801760"/>
              <a:gd name="connsiteY11" fmla="*/ 380361 h 1189458"/>
              <a:gd name="connsiteX12" fmla="*/ 3190240 w 3801760"/>
              <a:gd name="connsiteY12" fmla="*/ 319401 h 1189458"/>
              <a:gd name="connsiteX13" fmla="*/ 3352800 w 3801760"/>
              <a:gd name="connsiteY13" fmla="*/ 4441 h 1189458"/>
              <a:gd name="connsiteX14" fmla="*/ 3403600 w 3801760"/>
              <a:gd name="connsiteY14" fmla="*/ 583561 h 1189458"/>
              <a:gd name="connsiteX15" fmla="*/ 3545840 w 3801760"/>
              <a:gd name="connsiteY15" fmla="*/ 634361 h 1189458"/>
              <a:gd name="connsiteX16" fmla="*/ 3566160 w 3801760"/>
              <a:gd name="connsiteY16" fmla="*/ 441321 h 1189458"/>
              <a:gd name="connsiteX17" fmla="*/ 3708400 w 3801760"/>
              <a:gd name="connsiteY17" fmla="*/ 349881 h 1189458"/>
              <a:gd name="connsiteX18" fmla="*/ 3789680 w 3801760"/>
              <a:gd name="connsiteY18" fmla="*/ 431161 h 1189458"/>
              <a:gd name="connsiteX19" fmla="*/ 3799840 w 3801760"/>
              <a:gd name="connsiteY19" fmla="*/ 461641 h 1189458"/>
              <a:gd name="connsiteX0" fmla="*/ 0 w 3801760"/>
              <a:gd name="connsiteY0" fmla="*/ 1097148 h 1195045"/>
              <a:gd name="connsiteX1" fmla="*/ 254000 w 3801760"/>
              <a:gd name="connsiteY1" fmla="*/ 1168268 h 1195045"/>
              <a:gd name="connsiteX2" fmla="*/ 406400 w 3801760"/>
              <a:gd name="connsiteY2" fmla="*/ 700908 h 1195045"/>
              <a:gd name="connsiteX3" fmla="*/ 629920 w 3801760"/>
              <a:gd name="connsiteY3" fmla="*/ 619628 h 1195045"/>
              <a:gd name="connsiteX4" fmla="*/ 629920 w 3801760"/>
              <a:gd name="connsiteY4" fmla="*/ 639948 h 1195045"/>
              <a:gd name="connsiteX5" fmla="*/ 975360 w 3801760"/>
              <a:gd name="connsiteY5" fmla="*/ 385948 h 1195045"/>
              <a:gd name="connsiteX6" fmla="*/ 1188720 w 3801760"/>
              <a:gd name="connsiteY6" fmla="*/ 142108 h 1195045"/>
              <a:gd name="connsiteX7" fmla="*/ 1554480 w 3801760"/>
              <a:gd name="connsiteY7" fmla="*/ 578988 h 1195045"/>
              <a:gd name="connsiteX8" fmla="*/ 1747520 w 3801760"/>
              <a:gd name="connsiteY8" fmla="*/ 40508 h 1195045"/>
              <a:gd name="connsiteX9" fmla="*/ 2316480 w 3801760"/>
              <a:gd name="connsiteY9" fmla="*/ 355468 h 1195045"/>
              <a:gd name="connsiteX10" fmla="*/ 2753360 w 3801760"/>
              <a:gd name="connsiteY10" fmla="*/ 162428 h 1195045"/>
              <a:gd name="connsiteX11" fmla="*/ 2895600 w 3801760"/>
              <a:gd name="connsiteY11" fmla="*/ 385948 h 1195045"/>
              <a:gd name="connsiteX12" fmla="*/ 3037840 w 3801760"/>
              <a:gd name="connsiteY12" fmla="*/ 233548 h 1195045"/>
              <a:gd name="connsiteX13" fmla="*/ 3352800 w 3801760"/>
              <a:gd name="connsiteY13" fmla="*/ 10028 h 1195045"/>
              <a:gd name="connsiteX14" fmla="*/ 3403600 w 3801760"/>
              <a:gd name="connsiteY14" fmla="*/ 589148 h 1195045"/>
              <a:gd name="connsiteX15" fmla="*/ 3545840 w 3801760"/>
              <a:gd name="connsiteY15" fmla="*/ 639948 h 1195045"/>
              <a:gd name="connsiteX16" fmla="*/ 3566160 w 3801760"/>
              <a:gd name="connsiteY16" fmla="*/ 446908 h 1195045"/>
              <a:gd name="connsiteX17" fmla="*/ 3708400 w 3801760"/>
              <a:gd name="connsiteY17" fmla="*/ 355468 h 1195045"/>
              <a:gd name="connsiteX18" fmla="*/ 3789680 w 3801760"/>
              <a:gd name="connsiteY18" fmla="*/ 436748 h 1195045"/>
              <a:gd name="connsiteX19" fmla="*/ 3799840 w 3801760"/>
              <a:gd name="connsiteY19" fmla="*/ 467228 h 1195045"/>
              <a:gd name="connsiteX0" fmla="*/ 0 w 3801760"/>
              <a:gd name="connsiteY0" fmla="*/ 1146561 h 1244458"/>
              <a:gd name="connsiteX1" fmla="*/ 254000 w 3801760"/>
              <a:gd name="connsiteY1" fmla="*/ 1217681 h 1244458"/>
              <a:gd name="connsiteX2" fmla="*/ 406400 w 3801760"/>
              <a:gd name="connsiteY2" fmla="*/ 750321 h 1244458"/>
              <a:gd name="connsiteX3" fmla="*/ 629920 w 3801760"/>
              <a:gd name="connsiteY3" fmla="*/ 669041 h 1244458"/>
              <a:gd name="connsiteX4" fmla="*/ 629920 w 3801760"/>
              <a:gd name="connsiteY4" fmla="*/ 689361 h 1244458"/>
              <a:gd name="connsiteX5" fmla="*/ 975360 w 3801760"/>
              <a:gd name="connsiteY5" fmla="*/ 435361 h 1244458"/>
              <a:gd name="connsiteX6" fmla="*/ 1188720 w 3801760"/>
              <a:gd name="connsiteY6" fmla="*/ 191521 h 1244458"/>
              <a:gd name="connsiteX7" fmla="*/ 1554480 w 3801760"/>
              <a:gd name="connsiteY7" fmla="*/ 628401 h 1244458"/>
              <a:gd name="connsiteX8" fmla="*/ 1747520 w 3801760"/>
              <a:gd name="connsiteY8" fmla="*/ 89921 h 1244458"/>
              <a:gd name="connsiteX9" fmla="*/ 2316480 w 3801760"/>
              <a:gd name="connsiteY9" fmla="*/ 404881 h 1244458"/>
              <a:gd name="connsiteX10" fmla="*/ 2753360 w 3801760"/>
              <a:gd name="connsiteY10" fmla="*/ 211841 h 1244458"/>
              <a:gd name="connsiteX11" fmla="*/ 2895600 w 3801760"/>
              <a:gd name="connsiteY11" fmla="*/ 435361 h 1244458"/>
              <a:gd name="connsiteX12" fmla="*/ 3037840 w 3801760"/>
              <a:gd name="connsiteY12" fmla="*/ 282961 h 1244458"/>
              <a:gd name="connsiteX13" fmla="*/ 3241040 w 3801760"/>
              <a:gd name="connsiteY13" fmla="*/ 8641 h 1244458"/>
              <a:gd name="connsiteX14" fmla="*/ 3403600 w 3801760"/>
              <a:gd name="connsiteY14" fmla="*/ 638561 h 1244458"/>
              <a:gd name="connsiteX15" fmla="*/ 3545840 w 3801760"/>
              <a:gd name="connsiteY15" fmla="*/ 689361 h 1244458"/>
              <a:gd name="connsiteX16" fmla="*/ 3566160 w 3801760"/>
              <a:gd name="connsiteY16" fmla="*/ 496321 h 1244458"/>
              <a:gd name="connsiteX17" fmla="*/ 3708400 w 3801760"/>
              <a:gd name="connsiteY17" fmla="*/ 404881 h 1244458"/>
              <a:gd name="connsiteX18" fmla="*/ 3789680 w 3801760"/>
              <a:gd name="connsiteY18" fmla="*/ 486161 h 1244458"/>
              <a:gd name="connsiteX19" fmla="*/ 3799840 w 3801760"/>
              <a:gd name="connsiteY19" fmla="*/ 516641 h 1244458"/>
              <a:gd name="connsiteX0" fmla="*/ 0 w 3801760"/>
              <a:gd name="connsiteY0" fmla="*/ 1146561 h 1244458"/>
              <a:gd name="connsiteX1" fmla="*/ 254000 w 3801760"/>
              <a:gd name="connsiteY1" fmla="*/ 1217681 h 1244458"/>
              <a:gd name="connsiteX2" fmla="*/ 406400 w 3801760"/>
              <a:gd name="connsiteY2" fmla="*/ 750321 h 1244458"/>
              <a:gd name="connsiteX3" fmla="*/ 629920 w 3801760"/>
              <a:gd name="connsiteY3" fmla="*/ 669041 h 1244458"/>
              <a:gd name="connsiteX4" fmla="*/ 629920 w 3801760"/>
              <a:gd name="connsiteY4" fmla="*/ 689361 h 1244458"/>
              <a:gd name="connsiteX5" fmla="*/ 975360 w 3801760"/>
              <a:gd name="connsiteY5" fmla="*/ 435361 h 1244458"/>
              <a:gd name="connsiteX6" fmla="*/ 1188720 w 3801760"/>
              <a:gd name="connsiteY6" fmla="*/ 191521 h 1244458"/>
              <a:gd name="connsiteX7" fmla="*/ 1554480 w 3801760"/>
              <a:gd name="connsiteY7" fmla="*/ 628401 h 1244458"/>
              <a:gd name="connsiteX8" fmla="*/ 1747520 w 3801760"/>
              <a:gd name="connsiteY8" fmla="*/ 89921 h 1244458"/>
              <a:gd name="connsiteX9" fmla="*/ 2316480 w 3801760"/>
              <a:gd name="connsiteY9" fmla="*/ 404881 h 1244458"/>
              <a:gd name="connsiteX10" fmla="*/ 2611120 w 3801760"/>
              <a:gd name="connsiteY10" fmla="*/ 130561 h 1244458"/>
              <a:gd name="connsiteX11" fmla="*/ 2895600 w 3801760"/>
              <a:gd name="connsiteY11" fmla="*/ 435361 h 1244458"/>
              <a:gd name="connsiteX12" fmla="*/ 3037840 w 3801760"/>
              <a:gd name="connsiteY12" fmla="*/ 282961 h 1244458"/>
              <a:gd name="connsiteX13" fmla="*/ 3241040 w 3801760"/>
              <a:gd name="connsiteY13" fmla="*/ 8641 h 1244458"/>
              <a:gd name="connsiteX14" fmla="*/ 3403600 w 3801760"/>
              <a:gd name="connsiteY14" fmla="*/ 638561 h 1244458"/>
              <a:gd name="connsiteX15" fmla="*/ 3545840 w 3801760"/>
              <a:gd name="connsiteY15" fmla="*/ 689361 h 1244458"/>
              <a:gd name="connsiteX16" fmla="*/ 3566160 w 3801760"/>
              <a:gd name="connsiteY16" fmla="*/ 496321 h 1244458"/>
              <a:gd name="connsiteX17" fmla="*/ 3708400 w 3801760"/>
              <a:gd name="connsiteY17" fmla="*/ 404881 h 1244458"/>
              <a:gd name="connsiteX18" fmla="*/ 3789680 w 3801760"/>
              <a:gd name="connsiteY18" fmla="*/ 486161 h 1244458"/>
              <a:gd name="connsiteX19" fmla="*/ 3799840 w 3801760"/>
              <a:gd name="connsiteY19" fmla="*/ 516641 h 1244458"/>
              <a:gd name="connsiteX0" fmla="*/ 0 w 3801760"/>
              <a:gd name="connsiteY0" fmla="*/ 1262082 h 1359979"/>
              <a:gd name="connsiteX1" fmla="*/ 254000 w 3801760"/>
              <a:gd name="connsiteY1" fmla="*/ 1333202 h 1359979"/>
              <a:gd name="connsiteX2" fmla="*/ 406400 w 3801760"/>
              <a:gd name="connsiteY2" fmla="*/ 865842 h 1359979"/>
              <a:gd name="connsiteX3" fmla="*/ 629920 w 3801760"/>
              <a:gd name="connsiteY3" fmla="*/ 784562 h 1359979"/>
              <a:gd name="connsiteX4" fmla="*/ 629920 w 3801760"/>
              <a:gd name="connsiteY4" fmla="*/ 804882 h 1359979"/>
              <a:gd name="connsiteX5" fmla="*/ 975360 w 3801760"/>
              <a:gd name="connsiteY5" fmla="*/ 550882 h 1359979"/>
              <a:gd name="connsiteX6" fmla="*/ 1188720 w 3801760"/>
              <a:gd name="connsiteY6" fmla="*/ 307042 h 1359979"/>
              <a:gd name="connsiteX7" fmla="*/ 1554480 w 3801760"/>
              <a:gd name="connsiteY7" fmla="*/ 743922 h 1359979"/>
              <a:gd name="connsiteX8" fmla="*/ 1747520 w 3801760"/>
              <a:gd name="connsiteY8" fmla="*/ 205442 h 1359979"/>
              <a:gd name="connsiteX9" fmla="*/ 1910080 w 3801760"/>
              <a:gd name="connsiteY9" fmla="*/ 12402 h 1359979"/>
              <a:gd name="connsiteX10" fmla="*/ 2316480 w 3801760"/>
              <a:gd name="connsiteY10" fmla="*/ 520402 h 1359979"/>
              <a:gd name="connsiteX11" fmla="*/ 2611120 w 3801760"/>
              <a:gd name="connsiteY11" fmla="*/ 246082 h 1359979"/>
              <a:gd name="connsiteX12" fmla="*/ 2895600 w 3801760"/>
              <a:gd name="connsiteY12" fmla="*/ 550882 h 1359979"/>
              <a:gd name="connsiteX13" fmla="*/ 3037840 w 3801760"/>
              <a:gd name="connsiteY13" fmla="*/ 398482 h 1359979"/>
              <a:gd name="connsiteX14" fmla="*/ 3241040 w 3801760"/>
              <a:gd name="connsiteY14" fmla="*/ 124162 h 1359979"/>
              <a:gd name="connsiteX15" fmla="*/ 3403600 w 3801760"/>
              <a:gd name="connsiteY15" fmla="*/ 754082 h 1359979"/>
              <a:gd name="connsiteX16" fmla="*/ 3545840 w 3801760"/>
              <a:gd name="connsiteY16" fmla="*/ 804882 h 1359979"/>
              <a:gd name="connsiteX17" fmla="*/ 3566160 w 3801760"/>
              <a:gd name="connsiteY17" fmla="*/ 611842 h 1359979"/>
              <a:gd name="connsiteX18" fmla="*/ 3708400 w 3801760"/>
              <a:gd name="connsiteY18" fmla="*/ 520402 h 1359979"/>
              <a:gd name="connsiteX19" fmla="*/ 3789680 w 3801760"/>
              <a:gd name="connsiteY19" fmla="*/ 601682 h 1359979"/>
              <a:gd name="connsiteX20" fmla="*/ 3799840 w 3801760"/>
              <a:gd name="connsiteY20" fmla="*/ 632162 h 1359979"/>
              <a:gd name="connsiteX0" fmla="*/ 0 w 3801760"/>
              <a:gd name="connsiteY0" fmla="*/ 1259674 h 1357571"/>
              <a:gd name="connsiteX1" fmla="*/ 254000 w 3801760"/>
              <a:gd name="connsiteY1" fmla="*/ 1330794 h 1357571"/>
              <a:gd name="connsiteX2" fmla="*/ 406400 w 3801760"/>
              <a:gd name="connsiteY2" fmla="*/ 863434 h 1357571"/>
              <a:gd name="connsiteX3" fmla="*/ 629920 w 3801760"/>
              <a:gd name="connsiteY3" fmla="*/ 782154 h 1357571"/>
              <a:gd name="connsiteX4" fmla="*/ 629920 w 3801760"/>
              <a:gd name="connsiteY4" fmla="*/ 802474 h 1357571"/>
              <a:gd name="connsiteX5" fmla="*/ 975360 w 3801760"/>
              <a:gd name="connsiteY5" fmla="*/ 548474 h 1357571"/>
              <a:gd name="connsiteX6" fmla="*/ 1188720 w 3801760"/>
              <a:gd name="connsiteY6" fmla="*/ 304634 h 1357571"/>
              <a:gd name="connsiteX7" fmla="*/ 1483360 w 3801760"/>
              <a:gd name="connsiteY7" fmla="*/ 477354 h 1357571"/>
              <a:gd name="connsiteX8" fmla="*/ 1747520 w 3801760"/>
              <a:gd name="connsiteY8" fmla="*/ 203034 h 1357571"/>
              <a:gd name="connsiteX9" fmla="*/ 1910080 w 3801760"/>
              <a:gd name="connsiteY9" fmla="*/ 9994 h 1357571"/>
              <a:gd name="connsiteX10" fmla="*/ 2316480 w 3801760"/>
              <a:gd name="connsiteY10" fmla="*/ 517994 h 1357571"/>
              <a:gd name="connsiteX11" fmla="*/ 2611120 w 3801760"/>
              <a:gd name="connsiteY11" fmla="*/ 243674 h 1357571"/>
              <a:gd name="connsiteX12" fmla="*/ 2895600 w 3801760"/>
              <a:gd name="connsiteY12" fmla="*/ 548474 h 1357571"/>
              <a:gd name="connsiteX13" fmla="*/ 3037840 w 3801760"/>
              <a:gd name="connsiteY13" fmla="*/ 396074 h 1357571"/>
              <a:gd name="connsiteX14" fmla="*/ 3241040 w 3801760"/>
              <a:gd name="connsiteY14" fmla="*/ 121754 h 1357571"/>
              <a:gd name="connsiteX15" fmla="*/ 3403600 w 3801760"/>
              <a:gd name="connsiteY15" fmla="*/ 751674 h 1357571"/>
              <a:gd name="connsiteX16" fmla="*/ 3545840 w 3801760"/>
              <a:gd name="connsiteY16" fmla="*/ 802474 h 1357571"/>
              <a:gd name="connsiteX17" fmla="*/ 3566160 w 3801760"/>
              <a:gd name="connsiteY17" fmla="*/ 609434 h 1357571"/>
              <a:gd name="connsiteX18" fmla="*/ 3708400 w 3801760"/>
              <a:gd name="connsiteY18" fmla="*/ 517994 h 1357571"/>
              <a:gd name="connsiteX19" fmla="*/ 3789680 w 3801760"/>
              <a:gd name="connsiteY19" fmla="*/ 599274 h 1357571"/>
              <a:gd name="connsiteX20" fmla="*/ 3799840 w 3801760"/>
              <a:gd name="connsiteY20" fmla="*/ 629754 h 1357571"/>
              <a:gd name="connsiteX0" fmla="*/ 0 w 3801760"/>
              <a:gd name="connsiteY0" fmla="*/ 1259674 h 1357571"/>
              <a:gd name="connsiteX1" fmla="*/ 254000 w 3801760"/>
              <a:gd name="connsiteY1" fmla="*/ 1330794 h 1357571"/>
              <a:gd name="connsiteX2" fmla="*/ 406400 w 3801760"/>
              <a:gd name="connsiteY2" fmla="*/ 863434 h 1357571"/>
              <a:gd name="connsiteX3" fmla="*/ 629920 w 3801760"/>
              <a:gd name="connsiteY3" fmla="*/ 782154 h 1357571"/>
              <a:gd name="connsiteX4" fmla="*/ 629920 w 3801760"/>
              <a:gd name="connsiteY4" fmla="*/ 802474 h 1357571"/>
              <a:gd name="connsiteX5" fmla="*/ 975360 w 3801760"/>
              <a:gd name="connsiteY5" fmla="*/ 548474 h 1357571"/>
              <a:gd name="connsiteX6" fmla="*/ 1209040 w 3801760"/>
              <a:gd name="connsiteY6" fmla="*/ 142074 h 1357571"/>
              <a:gd name="connsiteX7" fmla="*/ 1483360 w 3801760"/>
              <a:gd name="connsiteY7" fmla="*/ 477354 h 1357571"/>
              <a:gd name="connsiteX8" fmla="*/ 1747520 w 3801760"/>
              <a:gd name="connsiteY8" fmla="*/ 203034 h 1357571"/>
              <a:gd name="connsiteX9" fmla="*/ 1910080 w 3801760"/>
              <a:gd name="connsiteY9" fmla="*/ 9994 h 1357571"/>
              <a:gd name="connsiteX10" fmla="*/ 2316480 w 3801760"/>
              <a:gd name="connsiteY10" fmla="*/ 517994 h 1357571"/>
              <a:gd name="connsiteX11" fmla="*/ 2611120 w 3801760"/>
              <a:gd name="connsiteY11" fmla="*/ 243674 h 1357571"/>
              <a:gd name="connsiteX12" fmla="*/ 2895600 w 3801760"/>
              <a:gd name="connsiteY12" fmla="*/ 548474 h 1357571"/>
              <a:gd name="connsiteX13" fmla="*/ 3037840 w 3801760"/>
              <a:gd name="connsiteY13" fmla="*/ 396074 h 1357571"/>
              <a:gd name="connsiteX14" fmla="*/ 3241040 w 3801760"/>
              <a:gd name="connsiteY14" fmla="*/ 121754 h 1357571"/>
              <a:gd name="connsiteX15" fmla="*/ 3403600 w 3801760"/>
              <a:gd name="connsiteY15" fmla="*/ 751674 h 1357571"/>
              <a:gd name="connsiteX16" fmla="*/ 3545840 w 3801760"/>
              <a:gd name="connsiteY16" fmla="*/ 802474 h 1357571"/>
              <a:gd name="connsiteX17" fmla="*/ 3566160 w 3801760"/>
              <a:gd name="connsiteY17" fmla="*/ 609434 h 1357571"/>
              <a:gd name="connsiteX18" fmla="*/ 3708400 w 3801760"/>
              <a:gd name="connsiteY18" fmla="*/ 517994 h 1357571"/>
              <a:gd name="connsiteX19" fmla="*/ 3789680 w 3801760"/>
              <a:gd name="connsiteY19" fmla="*/ 599274 h 1357571"/>
              <a:gd name="connsiteX20" fmla="*/ 3799840 w 3801760"/>
              <a:gd name="connsiteY20" fmla="*/ 629754 h 1357571"/>
              <a:gd name="connsiteX0" fmla="*/ 0 w 3802780"/>
              <a:gd name="connsiteY0" fmla="*/ 1259674 h 1357571"/>
              <a:gd name="connsiteX1" fmla="*/ 254000 w 3802780"/>
              <a:gd name="connsiteY1" fmla="*/ 1330794 h 1357571"/>
              <a:gd name="connsiteX2" fmla="*/ 406400 w 3802780"/>
              <a:gd name="connsiteY2" fmla="*/ 863434 h 1357571"/>
              <a:gd name="connsiteX3" fmla="*/ 629920 w 3802780"/>
              <a:gd name="connsiteY3" fmla="*/ 782154 h 1357571"/>
              <a:gd name="connsiteX4" fmla="*/ 629920 w 3802780"/>
              <a:gd name="connsiteY4" fmla="*/ 802474 h 1357571"/>
              <a:gd name="connsiteX5" fmla="*/ 975360 w 3802780"/>
              <a:gd name="connsiteY5" fmla="*/ 548474 h 1357571"/>
              <a:gd name="connsiteX6" fmla="*/ 1209040 w 3802780"/>
              <a:gd name="connsiteY6" fmla="*/ 142074 h 1357571"/>
              <a:gd name="connsiteX7" fmla="*/ 1483360 w 3802780"/>
              <a:gd name="connsiteY7" fmla="*/ 477354 h 1357571"/>
              <a:gd name="connsiteX8" fmla="*/ 1747520 w 3802780"/>
              <a:gd name="connsiteY8" fmla="*/ 203034 h 1357571"/>
              <a:gd name="connsiteX9" fmla="*/ 1910080 w 3802780"/>
              <a:gd name="connsiteY9" fmla="*/ 9994 h 1357571"/>
              <a:gd name="connsiteX10" fmla="*/ 2316480 w 3802780"/>
              <a:gd name="connsiteY10" fmla="*/ 517994 h 1357571"/>
              <a:gd name="connsiteX11" fmla="*/ 2611120 w 3802780"/>
              <a:gd name="connsiteY11" fmla="*/ 243674 h 1357571"/>
              <a:gd name="connsiteX12" fmla="*/ 2895600 w 3802780"/>
              <a:gd name="connsiteY12" fmla="*/ 548474 h 1357571"/>
              <a:gd name="connsiteX13" fmla="*/ 3037840 w 3802780"/>
              <a:gd name="connsiteY13" fmla="*/ 396074 h 1357571"/>
              <a:gd name="connsiteX14" fmla="*/ 3241040 w 3802780"/>
              <a:gd name="connsiteY14" fmla="*/ 121754 h 1357571"/>
              <a:gd name="connsiteX15" fmla="*/ 3403600 w 3802780"/>
              <a:gd name="connsiteY15" fmla="*/ 751674 h 1357571"/>
              <a:gd name="connsiteX16" fmla="*/ 3545840 w 3802780"/>
              <a:gd name="connsiteY16" fmla="*/ 802474 h 1357571"/>
              <a:gd name="connsiteX17" fmla="*/ 3566160 w 3802780"/>
              <a:gd name="connsiteY17" fmla="*/ 609434 h 1357571"/>
              <a:gd name="connsiteX18" fmla="*/ 3688080 w 3802780"/>
              <a:gd name="connsiteY18" fmla="*/ 365594 h 1357571"/>
              <a:gd name="connsiteX19" fmla="*/ 3789680 w 3802780"/>
              <a:gd name="connsiteY19" fmla="*/ 599274 h 1357571"/>
              <a:gd name="connsiteX20" fmla="*/ 3799840 w 3802780"/>
              <a:gd name="connsiteY20" fmla="*/ 629754 h 1357571"/>
              <a:gd name="connsiteX0" fmla="*/ 0 w 3802780"/>
              <a:gd name="connsiteY0" fmla="*/ 1259674 h 1357571"/>
              <a:gd name="connsiteX1" fmla="*/ 254000 w 3802780"/>
              <a:gd name="connsiteY1" fmla="*/ 1330794 h 1357571"/>
              <a:gd name="connsiteX2" fmla="*/ 406400 w 3802780"/>
              <a:gd name="connsiteY2" fmla="*/ 863434 h 1357571"/>
              <a:gd name="connsiteX3" fmla="*/ 629920 w 3802780"/>
              <a:gd name="connsiteY3" fmla="*/ 782154 h 1357571"/>
              <a:gd name="connsiteX4" fmla="*/ 629920 w 3802780"/>
              <a:gd name="connsiteY4" fmla="*/ 802474 h 1357571"/>
              <a:gd name="connsiteX5" fmla="*/ 975360 w 3802780"/>
              <a:gd name="connsiteY5" fmla="*/ 548474 h 1357571"/>
              <a:gd name="connsiteX6" fmla="*/ 1209040 w 3802780"/>
              <a:gd name="connsiteY6" fmla="*/ 142074 h 1357571"/>
              <a:gd name="connsiteX7" fmla="*/ 1483360 w 3802780"/>
              <a:gd name="connsiteY7" fmla="*/ 477354 h 1357571"/>
              <a:gd name="connsiteX8" fmla="*/ 1747520 w 3802780"/>
              <a:gd name="connsiteY8" fmla="*/ 203034 h 1357571"/>
              <a:gd name="connsiteX9" fmla="*/ 1910080 w 3802780"/>
              <a:gd name="connsiteY9" fmla="*/ 9994 h 1357571"/>
              <a:gd name="connsiteX10" fmla="*/ 2316480 w 3802780"/>
              <a:gd name="connsiteY10" fmla="*/ 517994 h 1357571"/>
              <a:gd name="connsiteX11" fmla="*/ 2611120 w 3802780"/>
              <a:gd name="connsiteY11" fmla="*/ 243674 h 1357571"/>
              <a:gd name="connsiteX12" fmla="*/ 2895600 w 3802780"/>
              <a:gd name="connsiteY12" fmla="*/ 548474 h 1357571"/>
              <a:gd name="connsiteX13" fmla="*/ 3037840 w 3802780"/>
              <a:gd name="connsiteY13" fmla="*/ 396074 h 1357571"/>
              <a:gd name="connsiteX14" fmla="*/ 3241040 w 3802780"/>
              <a:gd name="connsiteY14" fmla="*/ 121754 h 1357571"/>
              <a:gd name="connsiteX15" fmla="*/ 3403600 w 3802780"/>
              <a:gd name="connsiteY15" fmla="*/ 751674 h 1357571"/>
              <a:gd name="connsiteX16" fmla="*/ 3484880 w 3802780"/>
              <a:gd name="connsiteY16" fmla="*/ 802474 h 1357571"/>
              <a:gd name="connsiteX17" fmla="*/ 3566160 w 3802780"/>
              <a:gd name="connsiteY17" fmla="*/ 609434 h 1357571"/>
              <a:gd name="connsiteX18" fmla="*/ 3688080 w 3802780"/>
              <a:gd name="connsiteY18" fmla="*/ 365594 h 1357571"/>
              <a:gd name="connsiteX19" fmla="*/ 3789680 w 3802780"/>
              <a:gd name="connsiteY19" fmla="*/ 599274 h 1357571"/>
              <a:gd name="connsiteX20" fmla="*/ 3799840 w 3802780"/>
              <a:gd name="connsiteY20" fmla="*/ 629754 h 1357571"/>
              <a:gd name="connsiteX0" fmla="*/ 0 w 3802780"/>
              <a:gd name="connsiteY0" fmla="*/ 1259674 h 1357571"/>
              <a:gd name="connsiteX1" fmla="*/ 254000 w 3802780"/>
              <a:gd name="connsiteY1" fmla="*/ 1330794 h 1357571"/>
              <a:gd name="connsiteX2" fmla="*/ 406400 w 3802780"/>
              <a:gd name="connsiteY2" fmla="*/ 863434 h 1357571"/>
              <a:gd name="connsiteX3" fmla="*/ 629920 w 3802780"/>
              <a:gd name="connsiteY3" fmla="*/ 782154 h 1357571"/>
              <a:gd name="connsiteX4" fmla="*/ 629920 w 3802780"/>
              <a:gd name="connsiteY4" fmla="*/ 802474 h 1357571"/>
              <a:gd name="connsiteX5" fmla="*/ 975360 w 3802780"/>
              <a:gd name="connsiteY5" fmla="*/ 548474 h 1357571"/>
              <a:gd name="connsiteX6" fmla="*/ 1209040 w 3802780"/>
              <a:gd name="connsiteY6" fmla="*/ 142074 h 1357571"/>
              <a:gd name="connsiteX7" fmla="*/ 1483360 w 3802780"/>
              <a:gd name="connsiteY7" fmla="*/ 477354 h 1357571"/>
              <a:gd name="connsiteX8" fmla="*/ 1747520 w 3802780"/>
              <a:gd name="connsiteY8" fmla="*/ 203034 h 1357571"/>
              <a:gd name="connsiteX9" fmla="*/ 1910080 w 3802780"/>
              <a:gd name="connsiteY9" fmla="*/ 9994 h 1357571"/>
              <a:gd name="connsiteX10" fmla="*/ 2316480 w 3802780"/>
              <a:gd name="connsiteY10" fmla="*/ 517994 h 1357571"/>
              <a:gd name="connsiteX11" fmla="*/ 2611120 w 3802780"/>
              <a:gd name="connsiteY11" fmla="*/ 243674 h 1357571"/>
              <a:gd name="connsiteX12" fmla="*/ 2895600 w 3802780"/>
              <a:gd name="connsiteY12" fmla="*/ 548474 h 1357571"/>
              <a:gd name="connsiteX13" fmla="*/ 3037840 w 3802780"/>
              <a:gd name="connsiteY13" fmla="*/ 396074 h 1357571"/>
              <a:gd name="connsiteX14" fmla="*/ 3241040 w 3802780"/>
              <a:gd name="connsiteY14" fmla="*/ 121754 h 1357571"/>
              <a:gd name="connsiteX15" fmla="*/ 3332480 w 3802780"/>
              <a:gd name="connsiteY15" fmla="*/ 609434 h 1357571"/>
              <a:gd name="connsiteX16" fmla="*/ 3484880 w 3802780"/>
              <a:gd name="connsiteY16" fmla="*/ 802474 h 1357571"/>
              <a:gd name="connsiteX17" fmla="*/ 3566160 w 3802780"/>
              <a:gd name="connsiteY17" fmla="*/ 609434 h 1357571"/>
              <a:gd name="connsiteX18" fmla="*/ 3688080 w 3802780"/>
              <a:gd name="connsiteY18" fmla="*/ 365594 h 1357571"/>
              <a:gd name="connsiteX19" fmla="*/ 3789680 w 3802780"/>
              <a:gd name="connsiteY19" fmla="*/ 599274 h 1357571"/>
              <a:gd name="connsiteX20" fmla="*/ 3799840 w 3802780"/>
              <a:gd name="connsiteY20" fmla="*/ 629754 h 1357571"/>
              <a:gd name="connsiteX0" fmla="*/ 0 w 3802780"/>
              <a:gd name="connsiteY0" fmla="*/ 1259674 h 1357571"/>
              <a:gd name="connsiteX1" fmla="*/ 254000 w 3802780"/>
              <a:gd name="connsiteY1" fmla="*/ 1330794 h 1357571"/>
              <a:gd name="connsiteX2" fmla="*/ 406400 w 3802780"/>
              <a:gd name="connsiteY2" fmla="*/ 863434 h 1357571"/>
              <a:gd name="connsiteX3" fmla="*/ 629920 w 3802780"/>
              <a:gd name="connsiteY3" fmla="*/ 782154 h 1357571"/>
              <a:gd name="connsiteX4" fmla="*/ 629920 w 3802780"/>
              <a:gd name="connsiteY4" fmla="*/ 802474 h 1357571"/>
              <a:gd name="connsiteX5" fmla="*/ 975360 w 3802780"/>
              <a:gd name="connsiteY5" fmla="*/ 548474 h 1357571"/>
              <a:gd name="connsiteX6" fmla="*/ 1209040 w 3802780"/>
              <a:gd name="connsiteY6" fmla="*/ 142074 h 1357571"/>
              <a:gd name="connsiteX7" fmla="*/ 1483360 w 3802780"/>
              <a:gd name="connsiteY7" fmla="*/ 477354 h 1357571"/>
              <a:gd name="connsiteX8" fmla="*/ 1747520 w 3802780"/>
              <a:gd name="connsiteY8" fmla="*/ 203034 h 1357571"/>
              <a:gd name="connsiteX9" fmla="*/ 1910080 w 3802780"/>
              <a:gd name="connsiteY9" fmla="*/ 9994 h 1357571"/>
              <a:gd name="connsiteX10" fmla="*/ 2316480 w 3802780"/>
              <a:gd name="connsiteY10" fmla="*/ 517994 h 1357571"/>
              <a:gd name="connsiteX11" fmla="*/ 2611120 w 3802780"/>
              <a:gd name="connsiteY11" fmla="*/ 243674 h 1357571"/>
              <a:gd name="connsiteX12" fmla="*/ 2895600 w 3802780"/>
              <a:gd name="connsiteY12" fmla="*/ 548474 h 1357571"/>
              <a:gd name="connsiteX13" fmla="*/ 3037840 w 3802780"/>
              <a:gd name="connsiteY13" fmla="*/ 396074 h 1357571"/>
              <a:gd name="connsiteX14" fmla="*/ 3241040 w 3802780"/>
              <a:gd name="connsiteY14" fmla="*/ 121754 h 1357571"/>
              <a:gd name="connsiteX15" fmla="*/ 3332480 w 3802780"/>
              <a:gd name="connsiteY15" fmla="*/ 609434 h 1357571"/>
              <a:gd name="connsiteX16" fmla="*/ 3484880 w 3802780"/>
              <a:gd name="connsiteY16" fmla="*/ 802474 h 1357571"/>
              <a:gd name="connsiteX17" fmla="*/ 3566160 w 3802780"/>
              <a:gd name="connsiteY17" fmla="*/ 609434 h 1357571"/>
              <a:gd name="connsiteX18" fmla="*/ 3688080 w 3802780"/>
              <a:gd name="connsiteY18" fmla="*/ 365594 h 1357571"/>
              <a:gd name="connsiteX19" fmla="*/ 3789680 w 3802780"/>
              <a:gd name="connsiteY19" fmla="*/ 599274 h 1357571"/>
              <a:gd name="connsiteX20" fmla="*/ 3799840 w 3802780"/>
              <a:gd name="connsiteY20" fmla="*/ 629754 h 1357571"/>
              <a:gd name="connsiteX0" fmla="*/ 0 w 3802780"/>
              <a:gd name="connsiteY0" fmla="*/ 1259674 h 1357571"/>
              <a:gd name="connsiteX1" fmla="*/ 254000 w 3802780"/>
              <a:gd name="connsiteY1" fmla="*/ 1330794 h 1357571"/>
              <a:gd name="connsiteX2" fmla="*/ 406400 w 3802780"/>
              <a:gd name="connsiteY2" fmla="*/ 863434 h 1357571"/>
              <a:gd name="connsiteX3" fmla="*/ 629920 w 3802780"/>
              <a:gd name="connsiteY3" fmla="*/ 782154 h 1357571"/>
              <a:gd name="connsiteX4" fmla="*/ 629920 w 3802780"/>
              <a:gd name="connsiteY4" fmla="*/ 802474 h 1357571"/>
              <a:gd name="connsiteX5" fmla="*/ 975360 w 3802780"/>
              <a:gd name="connsiteY5" fmla="*/ 548474 h 1357571"/>
              <a:gd name="connsiteX6" fmla="*/ 1209040 w 3802780"/>
              <a:gd name="connsiteY6" fmla="*/ 142074 h 1357571"/>
              <a:gd name="connsiteX7" fmla="*/ 1483360 w 3802780"/>
              <a:gd name="connsiteY7" fmla="*/ 477354 h 1357571"/>
              <a:gd name="connsiteX8" fmla="*/ 1747520 w 3802780"/>
              <a:gd name="connsiteY8" fmla="*/ 203034 h 1357571"/>
              <a:gd name="connsiteX9" fmla="*/ 1910080 w 3802780"/>
              <a:gd name="connsiteY9" fmla="*/ 9994 h 1357571"/>
              <a:gd name="connsiteX10" fmla="*/ 2316480 w 3802780"/>
              <a:gd name="connsiteY10" fmla="*/ 517994 h 1357571"/>
              <a:gd name="connsiteX11" fmla="*/ 2611120 w 3802780"/>
              <a:gd name="connsiteY11" fmla="*/ 243674 h 1357571"/>
              <a:gd name="connsiteX12" fmla="*/ 2895600 w 3802780"/>
              <a:gd name="connsiteY12" fmla="*/ 548474 h 1357571"/>
              <a:gd name="connsiteX13" fmla="*/ 3037840 w 3802780"/>
              <a:gd name="connsiteY13" fmla="*/ 396074 h 1357571"/>
              <a:gd name="connsiteX14" fmla="*/ 3241040 w 3802780"/>
              <a:gd name="connsiteY14" fmla="*/ 121754 h 1357571"/>
              <a:gd name="connsiteX15" fmla="*/ 3332480 w 3802780"/>
              <a:gd name="connsiteY15" fmla="*/ 609434 h 1357571"/>
              <a:gd name="connsiteX16" fmla="*/ 3484880 w 3802780"/>
              <a:gd name="connsiteY16" fmla="*/ 802474 h 1357571"/>
              <a:gd name="connsiteX17" fmla="*/ 3566160 w 3802780"/>
              <a:gd name="connsiteY17" fmla="*/ 609434 h 1357571"/>
              <a:gd name="connsiteX18" fmla="*/ 3688080 w 3802780"/>
              <a:gd name="connsiteY18" fmla="*/ 365594 h 1357571"/>
              <a:gd name="connsiteX19" fmla="*/ 3789680 w 3802780"/>
              <a:gd name="connsiteY19" fmla="*/ 599274 h 1357571"/>
              <a:gd name="connsiteX20" fmla="*/ 3799840 w 3802780"/>
              <a:gd name="connsiteY20" fmla="*/ 629754 h 1357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02780" h="1357571">
                <a:moveTo>
                  <a:pt x="0" y="1259674"/>
                </a:moveTo>
                <a:cubicBezTo>
                  <a:pt x="93133" y="1328254"/>
                  <a:pt x="186267" y="1396834"/>
                  <a:pt x="254000" y="1330794"/>
                </a:cubicBezTo>
                <a:cubicBezTo>
                  <a:pt x="321733" y="1264754"/>
                  <a:pt x="343747" y="954874"/>
                  <a:pt x="406400" y="863434"/>
                </a:cubicBezTo>
                <a:cubicBezTo>
                  <a:pt x="469053" y="771994"/>
                  <a:pt x="592667" y="792314"/>
                  <a:pt x="629920" y="782154"/>
                </a:cubicBezTo>
                <a:cubicBezTo>
                  <a:pt x="667173" y="771994"/>
                  <a:pt x="572347" y="841421"/>
                  <a:pt x="629920" y="802474"/>
                </a:cubicBezTo>
                <a:cubicBezTo>
                  <a:pt x="687493" y="763527"/>
                  <a:pt x="878840" y="658541"/>
                  <a:pt x="975360" y="548474"/>
                </a:cubicBezTo>
                <a:cubicBezTo>
                  <a:pt x="1071880" y="438407"/>
                  <a:pt x="1144693" y="120061"/>
                  <a:pt x="1209040" y="142074"/>
                </a:cubicBezTo>
                <a:cubicBezTo>
                  <a:pt x="1273387" y="164087"/>
                  <a:pt x="1393613" y="467194"/>
                  <a:pt x="1483360" y="477354"/>
                </a:cubicBezTo>
                <a:cubicBezTo>
                  <a:pt x="1573107" y="487514"/>
                  <a:pt x="1676400" y="280927"/>
                  <a:pt x="1747520" y="203034"/>
                </a:cubicBezTo>
                <a:cubicBezTo>
                  <a:pt x="1818640" y="125141"/>
                  <a:pt x="1815253" y="-42499"/>
                  <a:pt x="1910080" y="9994"/>
                </a:cubicBezTo>
                <a:cubicBezTo>
                  <a:pt x="2004907" y="62487"/>
                  <a:pt x="2199640" y="479047"/>
                  <a:pt x="2316480" y="517994"/>
                </a:cubicBezTo>
                <a:cubicBezTo>
                  <a:pt x="2433320" y="556941"/>
                  <a:pt x="2514600" y="238594"/>
                  <a:pt x="2611120" y="243674"/>
                </a:cubicBezTo>
                <a:cubicBezTo>
                  <a:pt x="2707640" y="248754"/>
                  <a:pt x="2824480" y="523074"/>
                  <a:pt x="2895600" y="548474"/>
                </a:cubicBezTo>
                <a:cubicBezTo>
                  <a:pt x="2966720" y="573874"/>
                  <a:pt x="2980267" y="467194"/>
                  <a:pt x="3037840" y="396074"/>
                </a:cubicBezTo>
                <a:cubicBezTo>
                  <a:pt x="3095413" y="324954"/>
                  <a:pt x="3191933" y="86194"/>
                  <a:pt x="3241040" y="121754"/>
                </a:cubicBezTo>
                <a:cubicBezTo>
                  <a:pt x="3290147" y="157314"/>
                  <a:pt x="3291840" y="445181"/>
                  <a:pt x="3332480" y="609434"/>
                </a:cubicBezTo>
                <a:cubicBezTo>
                  <a:pt x="3373120" y="773687"/>
                  <a:pt x="3445933" y="802474"/>
                  <a:pt x="3484880" y="802474"/>
                </a:cubicBezTo>
                <a:cubicBezTo>
                  <a:pt x="3523827" y="802474"/>
                  <a:pt x="3532293" y="682247"/>
                  <a:pt x="3566160" y="609434"/>
                </a:cubicBezTo>
                <a:cubicBezTo>
                  <a:pt x="3600027" y="536621"/>
                  <a:pt x="3650827" y="367287"/>
                  <a:pt x="3688080" y="365594"/>
                </a:cubicBezTo>
                <a:cubicBezTo>
                  <a:pt x="3725333" y="363901"/>
                  <a:pt x="3771053" y="555247"/>
                  <a:pt x="3789680" y="599274"/>
                </a:cubicBezTo>
                <a:cubicBezTo>
                  <a:pt x="3808307" y="643301"/>
                  <a:pt x="3802380" y="623827"/>
                  <a:pt x="3799840" y="62975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矢印コネクタ 22"/>
          <p:cNvCxnSpPr/>
          <p:nvPr/>
        </p:nvCxnSpPr>
        <p:spPr>
          <a:xfrm>
            <a:off x="1187624" y="2996952"/>
            <a:ext cx="0" cy="57940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3946912" y="3576360"/>
            <a:ext cx="864096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 err="1" smtClean="0"/>
              <a:t>SST</a:t>
            </a:r>
            <a:r>
              <a:rPr kumimoji="1" lang="en-US" altLang="ja-JP" sz="2800" i="1" baseline="30000" dirty="0" err="1" smtClean="0"/>
              <a:t>a</a:t>
            </a:r>
            <a:endParaRPr kumimoji="1" lang="ja-JP" altLang="en-US" sz="2800" i="1" baseline="300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080768" y="2627620"/>
            <a:ext cx="864096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 err="1" smtClean="0">
                <a:solidFill>
                  <a:srgbClr val="FF0000"/>
                </a:solidFill>
              </a:rPr>
              <a:t>SST</a:t>
            </a:r>
            <a:r>
              <a:rPr kumimoji="1" lang="en-US" altLang="ja-JP" sz="2800" i="1" baseline="30000" dirty="0" err="1" smtClean="0">
                <a:solidFill>
                  <a:srgbClr val="FF0000"/>
                </a:solidFill>
              </a:rPr>
              <a:t>f</a:t>
            </a:r>
            <a:endParaRPr kumimoji="1" lang="ja-JP" altLang="en-US" i="1" baseline="30000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990492" y="1778614"/>
            <a:ext cx="864096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 err="1" smtClean="0">
                <a:solidFill>
                  <a:srgbClr val="0070C0"/>
                </a:solidFill>
              </a:rPr>
              <a:t>SST</a:t>
            </a:r>
            <a:r>
              <a:rPr lang="en-US" altLang="ja-JP" sz="2800" i="1" baseline="30000" dirty="0" err="1">
                <a:solidFill>
                  <a:srgbClr val="0070C0"/>
                </a:solidFill>
              </a:rPr>
              <a:t>c</a:t>
            </a:r>
            <a:endParaRPr kumimoji="1" lang="ja-JP" altLang="en-US" i="1" baseline="30000" dirty="0">
              <a:solidFill>
                <a:srgbClr val="0070C0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51520" y="430690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 smtClean="0"/>
              <a:t>SSTA(T</a:t>
            </a:r>
            <a:r>
              <a:rPr kumimoji="1" lang="en-US" altLang="ja-JP" i="1" baseline="-25000" dirty="0" smtClean="0"/>
              <a:t>0</a:t>
            </a:r>
            <a:r>
              <a:rPr kumimoji="1" lang="en-US" altLang="ja-JP" i="1" dirty="0" smtClean="0"/>
              <a:t>;0)</a:t>
            </a:r>
            <a:endParaRPr kumimoji="1" lang="ja-JP" altLang="en-US" i="1" dirty="0"/>
          </a:p>
        </p:txBody>
      </p:sp>
      <p:cxnSp>
        <p:nvCxnSpPr>
          <p:cNvPr id="29" name="直線矢印コネクタ 28"/>
          <p:cNvCxnSpPr/>
          <p:nvPr/>
        </p:nvCxnSpPr>
        <p:spPr>
          <a:xfrm flipV="1">
            <a:off x="619760" y="3235349"/>
            <a:ext cx="567864" cy="107155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2627784" y="1778614"/>
            <a:ext cx="0" cy="359460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2627784" y="523612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 smtClean="0"/>
              <a:t>T</a:t>
            </a:r>
            <a:r>
              <a:rPr kumimoji="1" lang="en-US" altLang="ja-JP" i="1" baseline="-25000" dirty="0" smtClean="0"/>
              <a:t>0 </a:t>
            </a:r>
            <a:r>
              <a:rPr lang="en-US" altLang="ja-JP" i="1" dirty="0" smtClean="0"/>
              <a:t>+ </a:t>
            </a:r>
            <a:r>
              <a:rPr lang="en-US" altLang="ja-JP" i="1" dirty="0" err="1" smtClean="0"/>
              <a:t>t</a:t>
            </a:r>
            <a:r>
              <a:rPr lang="en-US" altLang="ja-JP" i="1" baseline="-25000" dirty="0" err="1" smtClean="0"/>
              <a:t>f</a:t>
            </a:r>
            <a:endParaRPr kumimoji="1" lang="ja-JP" altLang="en-US" i="1" baseline="-25000" dirty="0"/>
          </a:p>
        </p:txBody>
      </p:sp>
      <p:cxnSp>
        <p:nvCxnSpPr>
          <p:cNvPr id="37" name="直線矢印コネクタ 36"/>
          <p:cNvCxnSpPr/>
          <p:nvPr/>
        </p:nvCxnSpPr>
        <p:spPr>
          <a:xfrm>
            <a:off x="2627784" y="2127725"/>
            <a:ext cx="0" cy="57940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 flipV="1">
            <a:off x="619760" y="2417429"/>
            <a:ext cx="2008024" cy="188947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>
            <a:stCxn id="21" idx="4"/>
          </p:cNvCxnSpPr>
          <p:nvPr/>
        </p:nvCxnSpPr>
        <p:spPr>
          <a:xfrm flipV="1">
            <a:off x="1249680" y="3575915"/>
            <a:ext cx="1666136" cy="308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flipV="1">
            <a:off x="1238372" y="2976327"/>
            <a:ext cx="1666136" cy="308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グループ化 51"/>
          <p:cNvGrpSpPr/>
          <p:nvPr/>
        </p:nvGrpSpPr>
        <p:grpSpPr>
          <a:xfrm>
            <a:off x="2598192" y="2060848"/>
            <a:ext cx="360040" cy="915479"/>
            <a:chOff x="2598192" y="2060848"/>
            <a:chExt cx="360040" cy="915479"/>
          </a:xfrm>
        </p:grpSpPr>
        <p:cxnSp>
          <p:nvCxnSpPr>
            <p:cNvPr id="48" name="直線矢印コネクタ 47"/>
            <p:cNvCxnSpPr/>
            <p:nvPr/>
          </p:nvCxnSpPr>
          <p:spPr>
            <a:xfrm>
              <a:off x="2791153" y="2060848"/>
              <a:ext cx="0" cy="915479"/>
            </a:xfrm>
            <a:prstGeom prst="straightConnector1">
              <a:avLst/>
            </a:prstGeom>
            <a:ln w="285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テキスト ボックス 49"/>
            <p:cNvSpPr txBox="1"/>
            <p:nvPr/>
          </p:nvSpPr>
          <p:spPr>
            <a:xfrm>
              <a:off x="2598192" y="2287001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 smtClean="0"/>
                <a:t>＝</a:t>
              </a:r>
              <a:endParaRPr kumimoji="1" lang="ja-JP" altLang="en-US" dirty="0"/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2720112" y="2627620"/>
            <a:ext cx="360040" cy="915479"/>
            <a:chOff x="2720112" y="2627620"/>
            <a:chExt cx="360040" cy="915479"/>
          </a:xfrm>
        </p:grpSpPr>
        <p:cxnSp>
          <p:nvCxnSpPr>
            <p:cNvPr id="49" name="直線矢印コネクタ 48"/>
            <p:cNvCxnSpPr/>
            <p:nvPr/>
          </p:nvCxnSpPr>
          <p:spPr>
            <a:xfrm>
              <a:off x="2904508" y="2627620"/>
              <a:ext cx="0" cy="915479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テキスト ボックス 50"/>
            <p:cNvSpPr txBox="1"/>
            <p:nvPr/>
          </p:nvSpPr>
          <p:spPr>
            <a:xfrm>
              <a:off x="2720112" y="2886193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 smtClean="0"/>
                <a:t>＝</a:t>
              </a:r>
              <a:endParaRPr kumimoji="1" lang="ja-JP" altLang="en-US" dirty="0"/>
            </a:p>
          </p:txBody>
        </p:sp>
      </p:grpSp>
      <p:cxnSp>
        <p:nvCxnSpPr>
          <p:cNvPr id="54" name="直線矢印コネクタ 53"/>
          <p:cNvCxnSpPr/>
          <p:nvPr/>
        </p:nvCxnSpPr>
        <p:spPr>
          <a:xfrm flipV="1">
            <a:off x="251520" y="1704161"/>
            <a:ext cx="0" cy="374350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/>
          <p:cNvSpPr txBox="1"/>
          <p:nvPr/>
        </p:nvSpPr>
        <p:spPr>
          <a:xfrm>
            <a:off x="313726" y="1488224"/>
            <a:ext cx="612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SST [K]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14959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926976"/>
          </a:xfrm>
        </p:spPr>
        <p:txBody>
          <a:bodyPr/>
          <a:lstStyle/>
          <a:p>
            <a:r>
              <a:rPr kumimoji="1" lang="en-US" altLang="ja-JP" dirty="0" smtClean="0"/>
              <a:t>Operational global EPSs in JMA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3</a:t>
            </a:fld>
            <a:endParaRPr lang="ja-JP" altLang="en-US" dirty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916137"/>
              </p:ext>
            </p:extLst>
          </p:nvPr>
        </p:nvGraphicFramePr>
        <p:xfrm>
          <a:off x="395536" y="764704"/>
          <a:ext cx="8496944" cy="441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1728192"/>
                <a:gridCol w="1887862"/>
                <a:gridCol w="2216594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Typhoon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EPS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One-week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EPS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One-month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EPS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Main targets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Typhoon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forecast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One-week forecast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Two-week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to one-month forecast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Frequency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times a day</a:t>
                      </a:r>
                    </a:p>
                    <a:p>
                      <a:pPr algn="ctr"/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(at maximum)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times a day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Sat.,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Sun. and</a:t>
                      </a:r>
                    </a:p>
                    <a:p>
                      <a:pPr algn="ctr"/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Tue., Wed.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Forecast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range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5.5</a:t>
                      </a:r>
                      <a:r>
                        <a:rPr kumimoji="1" lang="ja-JP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days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kumimoji="1" lang="ja-JP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days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r>
                        <a:rPr kumimoji="1" lang="ja-JP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days</a:t>
                      </a:r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(Sat., Sun.)</a:t>
                      </a:r>
                    </a:p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r>
                        <a:rPr kumimoji="1" lang="ja-JP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days</a:t>
                      </a:r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(Tue., Wed.)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Ensemble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size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50 (25x2</a:t>
                      </a:r>
                      <a:r>
                        <a:rPr kumimoji="1" lang="ja-JP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with </a:t>
                      </a:r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LAF)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Resolution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TL479L60 (Model top: 0.1hPa)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TL319L60</a:t>
                      </a:r>
                      <a:r>
                        <a:rPr kumimoji="1" lang="ja-JP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0.1hPa)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Initial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Perturbations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SV (NW Pacific, TC areas)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SV (NH, TR and SH)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BGM (NH and TR)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Model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ensemble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Stochastically Perturbed Physics Tendency (SPPT)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Boundary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Perturbations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None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539552" y="5229200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dirty="0" smtClean="0"/>
              <a:t>Different configurations for each EPS depending on the main target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/>
              <a:t>Significant costs on developments and maintenance of multiple EPSs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>
                <a:sym typeface="Wingdings" panose="05000000000000000000" pitchFamily="2" charset="2"/>
              </a:rPr>
              <a:t> Plans to unify three existing EPSs to one global EPS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74382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2800" dirty="0" smtClean="0"/>
              <a:t>Climatological prediction and the “perfect” ensembles</a:t>
            </a:r>
            <a:endParaRPr kumimoji="1" lang="ja-JP" altLang="en-US" sz="2800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150952" y="1196752"/>
            <a:ext cx="5987008" cy="4575117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altLang="ja-JP" b="1" u="sng" dirty="0" smtClean="0"/>
              <a:t>Perfect ensembles</a:t>
            </a:r>
            <a:r>
              <a:rPr lang="ja-JP" altLang="en-US" b="1" u="sng" dirty="0" smtClean="0"/>
              <a:t> </a:t>
            </a:r>
            <a:r>
              <a:rPr lang="en-US" altLang="ja-JP" b="1" u="sng" dirty="0" smtClean="0"/>
              <a:t>(Murphy 1988, QJRMS): </a:t>
            </a:r>
            <a:r>
              <a:rPr lang="ja-JP" altLang="en-US" b="1" u="sng" dirty="0" smtClean="0"/>
              <a:t>　</a:t>
            </a:r>
            <a:endParaRPr lang="en-US" altLang="ja-JP" b="1" u="sng" dirty="0" smtClean="0"/>
          </a:p>
          <a:p>
            <a:pPr>
              <a:lnSpc>
                <a:spcPct val="170000"/>
              </a:lnSpc>
            </a:pPr>
            <a:r>
              <a:rPr lang="en-US" altLang="ja-JP" dirty="0" smtClean="0"/>
              <a:t>In presence of the </a:t>
            </a:r>
            <a:r>
              <a:rPr lang="en-US" altLang="ja-JP" dirty="0"/>
              <a:t>best </a:t>
            </a:r>
            <a:r>
              <a:rPr lang="en-US" altLang="ja-JP" dirty="0" smtClean="0"/>
              <a:t>estimate (control run) x</a:t>
            </a:r>
            <a:r>
              <a:rPr lang="en-US" altLang="ja-JP" baseline="-25000" dirty="0" smtClean="0"/>
              <a:t>0</a:t>
            </a:r>
            <a:r>
              <a:rPr lang="ja-JP" altLang="en-US" dirty="0"/>
              <a:t> </a:t>
            </a:r>
            <a:r>
              <a:rPr lang="en-US" altLang="ja-JP" dirty="0" smtClean="0"/>
              <a:t>of the truth</a:t>
            </a:r>
            <a:r>
              <a:rPr lang="ja-JP" altLang="en-US" dirty="0" smtClean="0"/>
              <a:t> </a:t>
            </a:r>
            <a:r>
              <a:rPr lang="en-US" altLang="ja-JP" i="1" dirty="0" err="1" smtClean="0"/>
              <a:t>x</a:t>
            </a:r>
            <a:r>
              <a:rPr lang="en-US" altLang="ja-JP" i="1" baseline="30000" dirty="0" err="1" smtClean="0"/>
              <a:t>t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x</a:t>
            </a:r>
            <a:r>
              <a:rPr lang="en-US" altLang="ja-JP" baseline="30000" dirty="0" err="1" smtClean="0"/>
              <a:t>t</a:t>
            </a:r>
            <a:r>
              <a:rPr lang="en-US" altLang="ja-JP" dirty="0" smtClean="0"/>
              <a:t> and ensemble forecasts {x</a:t>
            </a:r>
            <a:r>
              <a:rPr lang="en-US" altLang="ja-JP" baseline="-25000" dirty="0" smtClean="0"/>
              <a:t>i</a:t>
            </a:r>
            <a:r>
              <a:rPr lang="en-US" altLang="ja-JP" dirty="0" smtClean="0"/>
              <a:t>}</a:t>
            </a:r>
            <a:r>
              <a:rPr lang="ja-JP" altLang="en-US" dirty="0"/>
              <a:t> </a:t>
            </a:r>
            <a:r>
              <a:rPr lang="en-US" altLang="ja-JP" dirty="0" smtClean="0"/>
              <a:t>are the independent draws from P(x|x</a:t>
            </a:r>
            <a:r>
              <a:rPr lang="en-US" altLang="ja-JP" baseline="-25000" dirty="0" smtClean="0"/>
              <a:t>0</a:t>
            </a:r>
            <a:r>
              <a:rPr lang="en-US" altLang="ja-JP" dirty="0" smtClean="0"/>
              <a:t>).</a:t>
            </a:r>
            <a:r>
              <a:rPr lang="ja-JP" altLang="en-US" dirty="0" smtClean="0"/>
              <a:t> </a:t>
            </a:r>
            <a:r>
              <a:rPr lang="en-US" altLang="ja-JP" dirty="0" err="1"/>
              <a:t>x</a:t>
            </a:r>
            <a:r>
              <a:rPr lang="en-US" altLang="ja-JP" baseline="30000" dirty="0" err="1"/>
              <a:t>t</a:t>
            </a:r>
            <a:r>
              <a:rPr lang="en-US" altLang="ja-JP" dirty="0"/>
              <a:t> </a:t>
            </a:r>
            <a:r>
              <a:rPr lang="en-US" altLang="ja-JP" dirty="0" smtClean="0"/>
              <a:t>,</a:t>
            </a:r>
            <a:r>
              <a:rPr lang="en-US" altLang="ja-JP" dirty="0"/>
              <a:t> </a:t>
            </a:r>
            <a:r>
              <a:rPr lang="en-US" altLang="ja-JP" dirty="0" smtClean="0"/>
              <a:t>x</a:t>
            </a:r>
            <a:r>
              <a:rPr lang="en-US" altLang="ja-JP" baseline="-25000" dirty="0" smtClean="0"/>
              <a:t>i </a:t>
            </a:r>
            <a:r>
              <a:rPr lang="en-US" altLang="ja-JP" i="1" dirty="0" smtClean="0"/>
              <a:t>~</a:t>
            </a:r>
            <a:r>
              <a:rPr lang="ja-JP" altLang="en-US" i="1" dirty="0" smtClean="0"/>
              <a:t> </a:t>
            </a:r>
            <a:r>
              <a:rPr lang="en-US" altLang="ja-JP" dirty="0" smtClean="0"/>
              <a:t>P(x</a:t>
            </a:r>
            <a:r>
              <a:rPr lang="en-US" altLang="ja-JP" dirty="0"/>
              <a:t>|x</a:t>
            </a:r>
            <a:r>
              <a:rPr lang="en-US" altLang="ja-JP" baseline="-25000" dirty="0"/>
              <a:t>0</a:t>
            </a:r>
            <a:r>
              <a:rPr lang="en-US" altLang="ja-JP" dirty="0" smtClean="0"/>
              <a:t>)</a:t>
            </a:r>
            <a:r>
              <a:rPr lang="en-US" altLang="ja-JP" i="1" dirty="0" smtClean="0"/>
              <a:t>, </a:t>
            </a:r>
            <a:r>
              <a:rPr lang="en-US" altLang="ja-JP" i="1" dirty="0" err="1" smtClean="0"/>
              <a:t>i.i.d</a:t>
            </a:r>
            <a:r>
              <a:rPr lang="en-US" altLang="ja-JP" dirty="0" smtClean="0"/>
              <a:t>.</a:t>
            </a:r>
          </a:p>
          <a:p>
            <a:pPr marL="0" indent="0">
              <a:lnSpc>
                <a:spcPct val="170000"/>
              </a:lnSpc>
              <a:buNone/>
            </a:pPr>
            <a:endParaRPr lang="en-US" altLang="ja-JP" sz="800" dirty="0" smtClean="0"/>
          </a:p>
          <a:p>
            <a:pPr marL="0" indent="0">
              <a:lnSpc>
                <a:spcPct val="170000"/>
              </a:lnSpc>
              <a:buNone/>
            </a:pPr>
            <a:r>
              <a:rPr lang="en-US" altLang="ja-JP" b="1" u="sng" dirty="0" smtClean="0"/>
              <a:t>Perfect ensembles w.r.t. climatological predictions: random draw from climatological distributions</a:t>
            </a:r>
            <a:r>
              <a:rPr lang="ja-JP" altLang="en-US" b="1" u="sng" dirty="0" smtClean="0"/>
              <a:t> </a:t>
            </a:r>
            <a:r>
              <a:rPr lang="en-US" altLang="ja-JP" b="1" u="sng" dirty="0" smtClean="0"/>
              <a:t>(</a:t>
            </a:r>
            <a:r>
              <a:rPr lang="en-US" altLang="ja-JP" b="1" u="sng" dirty="0" err="1" smtClean="0"/>
              <a:t>Leutbecher</a:t>
            </a:r>
            <a:r>
              <a:rPr lang="en-US" altLang="ja-JP" b="1" u="sng" dirty="0" smtClean="0"/>
              <a:t> </a:t>
            </a:r>
            <a:r>
              <a:rPr lang="en-US" altLang="ja-JP" b="1" u="sng" dirty="0"/>
              <a:t>and Palmer </a:t>
            </a:r>
            <a:r>
              <a:rPr lang="en-US" altLang="ja-JP" b="1" u="sng" dirty="0" smtClean="0"/>
              <a:t>2008, JCP) </a:t>
            </a:r>
          </a:p>
          <a:p>
            <a:pPr>
              <a:lnSpc>
                <a:spcPct val="170000"/>
              </a:lnSpc>
            </a:pPr>
            <a:r>
              <a:rPr lang="en-US" altLang="ja-JP" dirty="0" smtClean="0"/>
              <a:t>In case</a:t>
            </a:r>
            <a:r>
              <a:rPr lang="ja-JP" altLang="en-US" dirty="0" smtClean="0"/>
              <a:t> </a:t>
            </a:r>
            <a:r>
              <a:rPr lang="en-US" altLang="ja-JP" dirty="0" smtClean="0"/>
              <a:t>x</a:t>
            </a:r>
            <a:r>
              <a:rPr lang="en-US" altLang="ja-JP" baseline="-25000" dirty="0" smtClean="0"/>
              <a:t>0</a:t>
            </a:r>
            <a:r>
              <a:rPr lang="en-US" altLang="ja-JP" dirty="0" smtClean="0"/>
              <a:t> </a:t>
            </a:r>
            <a:r>
              <a:rPr lang="ja-JP" altLang="en-US" dirty="0" smtClean="0"/>
              <a:t> </a:t>
            </a:r>
            <a:r>
              <a:rPr lang="en-US" altLang="ja-JP" dirty="0" smtClean="0"/>
              <a:t>represents dynamical predictions,</a:t>
            </a:r>
            <a:r>
              <a:rPr lang="ja-JP" altLang="en-US" dirty="0"/>
              <a:t> </a:t>
            </a:r>
            <a:r>
              <a:rPr lang="en-US" altLang="ja-JP" dirty="0" smtClean="0"/>
              <a:t>it is difficult to derive “perfect ensembles” since </a:t>
            </a:r>
            <a:r>
              <a:rPr lang="en-US" altLang="ja-JP" dirty="0"/>
              <a:t>P(x|x</a:t>
            </a:r>
            <a:r>
              <a:rPr lang="en-US" altLang="ja-JP" baseline="-25000" dirty="0"/>
              <a:t>0</a:t>
            </a:r>
            <a:r>
              <a:rPr lang="en-US" altLang="ja-JP" dirty="0" smtClean="0"/>
              <a:t>)</a:t>
            </a:r>
            <a:r>
              <a:rPr lang="ja-JP" altLang="en-US" dirty="0" smtClean="0"/>
              <a:t> </a:t>
            </a:r>
            <a:r>
              <a:rPr lang="en-US" altLang="ja-JP" dirty="0" smtClean="0"/>
              <a:t>is not known.</a:t>
            </a:r>
          </a:p>
          <a:p>
            <a:pPr>
              <a:lnSpc>
                <a:spcPct val="170000"/>
              </a:lnSpc>
            </a:pPr>
            <a:r>
              <a:rPr lang="en-US" altLang="ja-JP" dirty="0" smtClean="0"/>
              <a:t>In case of the climatological prediction,</a:t>
            </a:r>
            <a:r>
              <a:rPr lang="ja-JP" altLang="en-US" dirty="0" smtClean="0"/>
              <a:t> </a:t>
            </a:r>
            <a:r>
              <a:rPr lang="en-US" altLang="ja-JP" dirty="0" smtClean="0"/>
              <a:t>the truth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x</a:t>
            </a:r>
            <a:r>
              <a:rPr lang="en-US" altLang="ja-JP" baseline="30000" dirty="0" err="1" smtClean="0"/>
              <a:t>t</a:t>
            </a:r>
            <a:r>
              <a:rPr lang="ja-JP" altLang="en-US" dirty="0" smtClean="0"/>
              <a:t> </a:t>
            </a:r>
            <a:r>
              <a:rPr lang="en-US" altLang="ja-JP" dirty="0" smtClean="0"/>
              <a:t>follows the climatological distribution</a:t>
            </a:r>
            <a:r>
              <a:rPr lang="ja-JP" altLang="en-US" dirty="0" smtClean="0"/>
              <a:t> </a:t>
            </a:r>
            <a:r>
              <a:rPr lang="en-US" altLang="ja-JP" dirty="0" err="1"/>
              <a:t>P</a:t>
            </a:r>
            <a:r>
              <a:rPr lang="en-US" altLang="ja-JP" baseline="30000" dirty="0" err="1"/>
              <a:t>clim</a:t>
            </a:r>
            <a:r>
              <a:rPr lang="en-US" altLang="ja-JP" dirty="0"/>
              <a:t>(x</a:t>
            </a:r>
            <a:r>
              <a:rPr lang="en-US" altLang="ja-JP" dirty="0" smtClean="0"/>
              <a:t>).</a:t>
            </a:r>
          </a:p>
          <a:p>
            <a:pPr>
              <a:lnSpc>
                <a:spcPct val="170000"/>
              </a:lnSpc>
            </a:pPr>
            <a:r>
              <a:rPr lang="en-US" altLang="ja-JP" dirty="0" smtClean="0"/>
              <a:t>If </a:t>
            </a:r>
            <a:r>
              <a:rPr lang="en-US" altLang="ja-JP" dirty="0" err="1" smtClean="0"/>
              <a:t>P</a:t>
            </a:r>
            <a:r>
              <a:rPr lang="en-US" altLang="ja-JP" baseline="30000" dirty="0" err="1" smtClean="0"/>
              <a:t>clim</a:t>
            </a:r>
            <a:r>
              <a:rPr lang="en-US" altLang="ja-JP" dirty="0" smtClean="0"/>
              <a:t>(x)</a:t>
            </a:r>
            <a:r>
              <a:rPr lang="ja-JP" altLang="en-US" dirty="0" smtClean="0"/>
              <a:t> </a:t>
            </a:r>
            <a:r>
              <a:rPr lang="en-US" altLang="ja-JP" dirty="0" smtClean="0"/>
              <a:t>is known, random draw</a:t>
            </a:r>
            <a:r>
              <a:rPr lang="ja-JP" altLang="en-US" dirty="0" smtClean="0"/>
              <a:t> </a:t>
            </a:r>
            <a:r>
              <a:rPr lang="en-US" altLang="ja-JP" dirty="0" smtClean="0"/>
              <a:t>x</a:t>
            </a:r>
            <a:r>
              <a:rPr lang="en-US" altLang="ja-JP" baseline="-25000" dirty="0" smtClean="0"/>
              <a:t>i</a:t>
            </a:r>
            <a:r>
              <a:rPr lang="ja-JP" altLang="en-US" baseline="-25000" dirty="0" smtClean="0"/>
              <a:t> </a:t>
            </a:r>
            <a:r>
              <a:rPr lang="en-US" altLang="ja-JP" dirty="0" smtClean="0"/>
              <a:t>from this distribution will be the “perfect ensembles”.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2CC30F-9608-4C5C-ADA7-C5CBBAF824A9}" type="slidenum">
              <a:rPr lang="ja-JP" altLang="en-US" smtClean="0"/>
              <a:pPr>
                <a:defRPr/>
              </a:pPr>
              <a:t>30</a:t>
            </a:fld>
            <a:endParaRPr lang="ja-JP" altLang="en-US" dirty="0"/>
          </a:p>
        </p:txBody>
      </p:sp>
      <p:pic>
        <p:nvPicPr>
          <p:cNvPr id="1027" name="Picture 3" descr="C:\Users\JMA3266\AppData\Local\Microsoft\Windows\Temporary Internet Files\Content.IE5\63SHTTT9\fig-ch06_07_02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7"/>
          <a:stretch/>
        </p:blipFill>
        <p:spPr bwMode="auto">
          <a:xfrm>
            <a:off x="6516216" y="2539171"/>
            <a:ext cx="2641984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グループ化 11"/>
          <p:cNvGrpSpPr/>
          <p:nvPr/>
        </p:nvGrpSpPr>
        <p:grpSpPr>
          <a:xfrm>
            <a:off x="7836616" y="1420891"/>
            <a:ext cx="779152" cy="2002408"/>
            <a:chOff x="7711840" y="1052736"/>
            <a:chExt cx="779152" cy="2002408"/>
          </a:xfrm>
        </p:grpSpPr>
        <p:pic>
          <p:nvPicPr>
            <p:cNvPr id="11" name="Picture 3" descr="C:\Users\JMA3266\AppData\Local\Microsoft\Windows\Temporary Internet Files\Content.IE5\63SHTTT9\fig-ch06_07_02[1]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00" b="90000" l="19713" r="90965"/>
                      </a14:imgEffect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7"/>
            <a:stretch/>
          </p:blipFill>
          <p:spPr bwMode="auto">
            <a:xfrm>
              <a:off x="7711840" y="1052736"/>
              <a:ext cx="779152" cy="2002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直線コネクタ 9"/>
            <p:cNvCxnSpPr/>
            <p:nvPr/>
          </p:nvCxnSpPr>
          <p:spPr>
            <a:xfrm>
              <a:off x="8050616" y="1196752"/>
              <a:ext cx="0" cy="179743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直線コネクタ 15"/>
          <p:cNvCxnSpPr/>
          <p:nvPr/>
        </p:nvCxnSpPr>
        <p:spPr>
          <a:xfrm>
            <a:off x="7649104" y="2667215"/>
            <a:ext cx="0" cy="56501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7058607" y="3235042"/>
            <a:ext cx="11675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x</a:t>
            </a:r>
            <a:r>
              <a:rPr kumimoji="1" lang="en-US" altLang="ja-JP" baseline="30000" dirty="0" smtClean="0"/>
              <a:t>c</a:t>
            </a:r>
          </a:p>
          <a:p>
            <a:pPr algn="ctr"/>
            <a:r>
              <a:rPr lang="en-US" altLang="ja-JP" baseline="30000" dirty="0"/>
              <a:t>(</a:t>
            </a:r>
            <a:r>
              <a:rPr lang="en-US" altLang="ja-JP" baseline="30000" dirty="0" smtClean="0"/>
              <a:t>Climatology)</a:t>
            </a:r>
            <a:endParaRPr kumimoji="1" lang="ja-JP" altLang="en-US" baseline="30000" dirty="0"/>
          </a:p>
        </p:txBody>
      </p:sp>
      <p:sp>
        <p:nvSpPr>
          <p:cNvPr id="18" name="正方形/長方形 17"/>
          <p:cNvSpPr/>
          <p:nvPr/>
        </p:nvSpPr>
        <p:spPr>
          <a:xfrm>
            <a:off x="8226192" y="1852939"/>
            <a:ext cx="7665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/>
              <a:t>P(x|x</a:t>
            </a:r>
            <a:r>
              <a:rPr lang="en-US" altLang="ja-JP" sz="1400" baseline="-25000" dirty="0"/>
              <a:t>0</a:t>
            </a:r>
            <a:r>
              <a:rPr lang="en-US" altLang="ja-JP" sz="1400" dirty="0"/>
              <a:t>) </a:t>
            </a:r>
            <a:endParaRPr lang="ja-JP" altLang="en-US" sz="1400" dirty="0"/>
          </a:p>
        </p:txBody>
      </p:sp>
      <p:sp>
        <p:nvSpPr>
          <p:cNvPr id="19" name="正方形/長方形 18"/>
          <p:cNvSpPr/>
          <p:nvPr/>
        </p:nvSpPr>
        <p:spPr>
          <a:xfrm>
            <a:off x="6713000" y="2643172"/>
            <a:ext cx="6912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err="1"/>
              <a:t>P</a:t>
            </a:r>
            <a:r>
              <a:rPr lang="en-US" altLang="ja-JP" sz="1200" baseline="30000" dirty="0" err="1"/>
              <a:t>clim</a:t>
            </a:r>
            <a:r>
              <a:rPr lang="en-US" altLang="ja-JP" sz="1200" dirty="0"/>
              <a:t>(x) </a:t>
            </a:r>
            <a:endParaRPr lang="ja-JP" altLang="en-US" sz="12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228184" y="1399062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u="sng" dirty="0" smtClean="0"/>
              <a:t>In case x</a:t>
            </a:r>
            <a:r>
              <a:rPr lang="en-US" altLang="ja-JP" sz="1400" u="sng" baseline="-25000" dirty="0" smtClean="0"/>
              <a:t>0</a:t>
            </a:r>
            <a:r>
              <a:rPr lang="ja-JP" altLang="en-US" sz="1400" u="sng" dirty="0" smtClean="0"/>
              <a:t> </a:t>
            </a:r>
            <a:r>
              <a:rPr lang="en-US" altLang="ja-JP" sz="1400" u="sng" dirty="0" smtClean="0"/>
              <a:t>represents dynamical forecast</a:t>
            </a:r>
            <a:endParaRPr kumimoji="1" lang="ja-JP" altLang="en-US" sz="1400" u="sng" dirty="0"/>
          </a:p>
        </p:txBody>
      </p:sp>
      <p:pic>
        <p:nvPicPr>
          <p:cNvPr id="23" name="Picture 3" descr="C:\Users\JMA3266\AppData\Local\Microsoft\Windows\Temporary Internet Files\Content.IE5\63SHTTT9\fig-ch06_07_02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7"/>
          <a:stretch/>
        </p:blipFill>
        <p:spPr bwMode="auto">
          <a:xfrm>
            <a:off x="6466520" y="5009869"/>
            <a:ext cx="2641984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直線コネクタ 27"/>
          <p:cNvCxnSpPr/>
          <p:nvPr/>
        </p:nvCxnSpPr>
        <p:spPr>
          <a:xfrm>
            <a:off x="7599408" y="5137913"/>
            <a:ext cx="0" cy="56501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7058607" y="5705740"/>
            <a:ext cx="11167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x</a:t>
            </a:r>
            <a:r>
              <a:rPr lang="en-US" altLang="ja-JP" baseline="-25000" dirty="0" smtClean="0"/>
              <a:t>0</a:t>
            </a:r>
            <a:r>
              <a:rPr kumimoji="1" lang="en-US" altLang="ja-JP" dirty="0" smtClean="0"/>
              <a:t>=x</a:t>
            </a:r>
            <a:r>
              <a:rPr kumimoji="1" lang="en-US" altLang="ja-JP" baseline="30000" dirty="0" smtClean="0"/>
              <a:t>c</a:t>
            </a:r>
          </a:p>
          <a:p>
            <a:pPr algn="ctr"/>
            <a:r>
              <a:rPr lang="en-US" altLang="ja-JP" baseline="30000" dirty="0" smtClean="0"/>
              <a:t>(Climatology)</a:t>
            </a:r>
            <a:endParaRPr kumimoji="1" lang="ja-JP" altLang="en-US" baseline="30000" dirty="0"/>
          </a:p>
        </p:txBody>
      </p:sp>
      <p:sp>
        <p:nvSpPr>
          <p:cNvPr id="31" name="正方形/長方形 30"/>
          <p:cNvSpPr/>
          <p:nvPr/>
        </p:nvSpPr>
        <p:spPr>
          <a:xfrm>
            <a:off x="6228184" y="4816897"/>
            <a:ext cx="13452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err="1"/>
              <a:t>P</a:t>
            </a:r>
            <a:r>
              <a:rPr lang="en-US" altLang="ja-JP" sz="1200" baseline="30000" dirty="0" err="1"/>
              <a:t>clim</a:t>
            </a:r>
            <a:r>
              <a:rPr lang="en-US" altLang="ja-JP" sz="1200" dirty="0"/>
              <a:t>(x</a:t>
            </a:r>
            <a:r>
              <a:rPr lang="en-US" altLang="ja-JP" sz="1200" dirty="0" smtClean="0"/>
              <a:t>)</a:t>
            </a:r>
            <a:r>
              <a:rPr lang="en-US" altLang="ja-JP" sz="1200" dirty="0"/>
              <a:t> </a:t>
            </a:r>
            <a:r>
              <a:rPr lang="ja-JP" altLang="en-US" sz="1200" dirty="0" smtClean="0"/>
              <a:t>＝</a:t>
            </a:r>
            <a:r>
              <a:rPr lang="en-US" altLang="ja-JP" sz="1200" dirty="0" smtClean="0"/>
              <a:t>P(x|x</a:t>
            </a:r>
            <a:r>
              <a:rPr lang="en-US" altLang="ja-JP" sz="1200" baseline="-25000" dirty="0" smtClean="0"/>
              <a:t>0</a:t>
            </a:r>
            <a:r>
              <a:rPr lang="en-US" altLang="ja-JP" sz="1200" dirty="0"/>
              <a:t>) </a:t>
            </a:r>
            <a:endParaRPr lang="ja-JP" altLang="en-US" sz="12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137960" y="4293096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u="sng" dirty="0" smtClean="0"/>
              <a:t>In case x</a:t>
            </a:r>
            <a:r>
              <a:rPr lang="en-US" altLang="ja-JP" sz="1400" u="sng" baseline="-25000" dirty="0" smtClean="0"/>
              <a:t>0</a:t>
            </a:r>
            <a:r>
              <a:rPr lang="ja-JP" altLang="en-US" sz="1400" u="sng" dirty="0" smtClean="0"/>
              <a:t> </a:t>
            </a:r>
            <a:r>
              <a:rPr lang="en-US" altLang="ja-JP" sz="1400" u="sng" dirty="0" smtClean="0"/>
              <a:t>is climatological prediction</a:t>
            </a:r>
            <a:endParaRPr kumimoji="1" lang="ja-JP" altLang="en-US" sz="1400" u="sng" dirty="0"/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7928888" y="3140968"/>
            <a:ext cx="522272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7628920" y="3606115"/>
            <a:ext cx="1479584" cy="83099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Truth is in this distribution, each member should be drawn from here</a:t>
            </a:r>
            <a:endParaRPr kumimoji="1" lang="ja-JP" altLang="en-US" sz="1200" dirty="0"/>
          </a:p>
        </p:txBody>
      </p:sp>
      <p:cxnSp>
        <p:nvCxnSpPr>
          <p:cNvPr id="36" name="直線矢印コネクタ 35"/>
          <p:cNvCxnSpPr>
            <a:stCxn id="34" idx="0"/>
          </p:cNvCxnSpPr>
          <p:nvPr/>
        </p:nvCxnSpPr>
        <p:spPr>
          <a:xfrm flipH="1" flipV="1">
            <a:off x="8222944" y="2978731"/>
            <a:ext cx="145768" cy="62738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>
            <a:off x="6958924" y="5611666"/>
            <a:ext cx="1290376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>
            <a:stCxn id="34" idx="2"/>
          </p:cNvCxnSpPr>
          <p:nvPr/>
        </p:nvCxnSpPr>
        <p:spPr>
          <a:xfrm flipH="1">
            <a:off x="7637032" y="4437112"/>
            <a:ext cx="731680" cy="101231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8020328" y="3253675"/>
            <a:ext cx="432048" cy="3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x</a:t>
            </a:r>
            <a:r>
              <a:rPr kumimoji="1" lang="en-US" altLang="ja-JP" baseline="-25000" dirty="0" smtClean="0"/>
              <a:t>0</a:t>
            </a:r>
            <a:endParaRPr kumimoji="1" lang="ja-JP" altLang="en-US" baseline="-25000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23529" y="5771869"/>
            <a:ext cx="6735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When the control-run is climatological prediction, the perturbations should be produced from climatological </a:t>
            </a:r>
            <a:r>
              <a:rPr lang="en-US" altLang="ja-JP" dirty="0" smtClean="0">
                <a:solidFill>
                  <a:srgbClr val="FF0000"/>
                </a:solidFill>
              </a:rPr>
              <a:t>distribution</a:t>
            </a:r>
            <a:r>
              <a:rPr kumimoji="1" lang="en-US" altLang="ja-JP" dirty="0" smtClean="0">
                <a:solidFill>
                  <a:srgbClr val="FF0000"/>
                </a:solidFill>
              </a:rPr>
              <a:t>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39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dirty="0" smtClean="0"/>
              <a:t>SST perturbations representing forecast uncertainty of anomaly fixed SST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753"/>
            <a:ext cx="8579296" cy="275442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ja-JP" dirty="0" smtClean="0">
                <a:sym typeface="Wingdings" panose="05000000000000000000" pitchFamily="2" charset="2"/>
              </a:rPr>
              <a:t>“Perfect ensembles” of anomaly fixed SST can be derived by random draws from the difference of SSTs between anomaly fixed SST and the analysis SST of the past analysis.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ja-JP" dirty="0">
              <a:sym typeface="Wingdings" panose="05000000000000000000" pitchFamily="2" charset="2"/>
            </a:endParaRPr>
          </a:p>
          <a:p>
            <a:pPr>
              <a:lnSpc>
                <a:spcPct val="120000"/>
              </a:lnSpc>
            </a:pPr>
            <a:r>
              <a:rPr lang="en-US" altLang="ja-JP" dirty="0" smtClean="0">
                <a:sym typeface="Wingdings" panose="05000000000000000000" pitchFamily="2" charset="2"/>
              </a:rPr>
              <a:t> </a:t>
            </a:r>
            <a:r>
              <a:rPr lang="ja-JP" altLang="en-US" dirty="0" smtClean="0">
                <a:sym typeface="Wingdings" panose="05000000000000000000" pitchFamily="2" charset="2"/>
              </a:rPr>
              <a:t> </a:t>
            </a:r>
            <a:r>
              <a:rPr lang="en-US" altLang="ja-JP" dirty="0" smtClean="0">
                <a:sym typeface="Wingdings" panose="05000000000000000000" pitchFamily="2" charset="2"/>
              </a:rPr>
              <a:t>SST perturbations are represented as following: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altLang="ja-JP" dirty="0">
                <a:sym typeface="Wingdings" panose="05000000000000000000" pitchFamily="2" charset="2"/>
              </a:rPr>
              <a:t> </a:t>
            </a:r>
            <a:r>
              <a:rPr lang="en-US" altLang="ja-JP" dirty="0" smtClean="0">
                <a:sym typeface="Wingdings" panose="05000000000000000000" pitchFamily="2" charset="2"/>
              </a:rPr>
              <a:t> </a:t>
            </a:r>
            <a:r>
              <a:rPr lang="en-US" altLang="ja-JP" dirty="0">
                <a:sym typeface="Wingdings" panose="05000000000000000000" pitchFamily="2" charset="2"/>
              </a:rPr>
              <a:t>(</a:t>
            </a:r>
            <a:r>
              <a:rPr lang="en-US" altLang="ja-JP" dirty="0" smtClean="0">
                <a:sym typeface="Wingdings" panose="05000000000000000000" pitchFamily="2" charset="2"/>
              </a:rPr>
              <a:t>Where </a:t>
            </a:r>
            <a:r>
              <a:rPr lang="en-US" altLang="ja-JP" i="1" dirty="0" err="1" smtClean="0">
                <a:sym typeface="Wingdings" panose="05000000000000000000" pitchFamily="2" charset="2"/>
              </a:rPr>
              <a:t>T</a:t>
            </a:r>
            <a:r>
              <a:rPr lang="en-US" altLang="ja-JP" i="1" baseline="-25000" dirty="0" err="1" smtClean="0">
                <a:sym typeface="Wingdings" panose="05000000000000000000" pitchFamily="2" charset="2"/>
              </a:rPr>
              <a:t>i</a:t>
            </a:r>
            <a:r>
              <a:rPr lang="ja-JP" altLang="en-US" dirty="0" smtClean="0">
                <a:sym typeface="Wingdings" panose="05000000000000000000" pitchFamily="2" charset="2"/>
              </a:rPr>
              <a:t> </a:t>
            </a:r>
            <a:r>
              <a:rPr lang="en-US" altLang="ja-JP" dirty="0" smtClean="0">
                <a:sym typeface="Wingdings" panose="05000000000000000000" pitchFamily="2" charset="2"/>
              </a:rPr>
              <a:t>is a random draw from the same season as the initial time</a:t>
            </a:r>
            <a:r>
              <a:rPr lang="ja-JP" altLang="en-US" dirty="0" smtClean="0">
                <a:sym typeface="Wingdings" panose="05000000000000000000" pitchFamily="2" charset="2"/>
              </a:rPr>
              <a:t> </a:t>
            </a:r>
            <a:r>
              <a:rPr lang="en-US" altLang="ja-JP" i="1" dirty="0" smtClean="0">
                <a:sym typeface="Wingdings" panose="05000000000000000000" pitchFamily="2" charset="2"/>
              </a:rPr>
              <a:t>T</a:t>
            </a:r>
            <a:r>
              <a:rPr lang="en-US" altLang="ja-JP" i="1" baseline="-25000" dirty="0" smtClean="0">
                <a:sym typeface="Wingdings" panose="05000000000000000000" pitchFamily="2" charset="2"/>
              </a:rPr>
              <a:t>0</a:t>
            </a:r>
            <a:r>
              <a:rPr lang="en-US" altLang="ja-JP" dirty="0" smtClean="0">
                <a:sym typeface="Wingdings" panose="05000000000000000000" pitchFamily="2" charset="2"/>
              </a:rPr>
              <a:t>)</a:t>
            </a:r>
            <a:endParaRPr lang="ja-JP" altLang="en-US" dirty="0" smtClean="0">
              <a:sym typeface="Wingdings" panose="05000000000000000000" pitchFamily="2" charset="2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dirty="0" smtClean="0">
              <a:sym typeface="Wingdings" panose="05000000000000000000" pitchFamily="2" charset="2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31</a:t>
            </a:fld>
            <a:endParaRPr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270664" y="3720345"/>
            <a:ext cx="8549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en-US" altLang="ja-JP" dirty="0" smtClean="0">
                <a:solidFill>
                  <a:prstClr val="black"/>
                </a:solidFill>
              </a:rPr>
              <a:t>Perturbed run:</a:t>
            </a:r>
            <a:r>
              <a:rPr lang="ja-JP" altLang="en-US" dirty="0" smtClean="0">
                <a:solidFill>
                  <a:prstClr val="black"/>
                </a:solidFill>
              </a:rPr>
              <a:t>     </a:t>
            </a:r>
            <a:r>
              <a:rPr lang="ja-JP" altLang="en-US" dirty="0">
                <a:solidFill>
                  <a:prstClr val="black"/>
                </a:solidFill>
              </a:rPr>
              <a:t>　</a:t>
            </a:r>
            <a:r>
              <a:rPr lang="en-US" altLang="ja-JP" sz="2000" i="1" dirty="0" err="1" smtClean="0">
                <a:solidFill>
                  <a:prstClr val="black"/>
                </a:solidFill>
              </a:rPr>
              <a:t>SST</a:t>
            </a:r>
            <a:r>
              <a:rPr lang="en-US" altLang="ja-JP" sz="2800" i="1" baseline="30000" dirty="0" err="1" smtClean="0">
                <a:solidFill>
                  <a:prstClr val="black"/>
                </a:solidFill>
              </a:rPr>
              <a:t>f</a:t>
            </a:r>
            <a:r>
              <a:rPr lang="en-US" altLang="ja-JP" sz="2800" i="1" baseline="-25000" dirty="0" err="1" smtClean="0">
                <a:solidFill>
                  <a:prstClr val="black"/>
                </a:solidFill>
              </a:rPr>
              <a:t>i</a:t>
            </a:r>
            <a:r>
              <a:rPr lang="ja-JP" altLang="en-US" sz="2800" i="1" baseline="-25000" dirty="0">
                <a:solidFill>
                  <a:prstClr val="black"/>
                </a:solidFill>
              </a:rPr>
              <a:t> </a:t>
            </a:r>
            <a:r>
              <a:rPr lang="en-US" altLang="ja-JP" sz="2000" dirty="0" smtClean="0">
                <a:solidFill>
                  <a:prstClr val="black"/>
                </a:solidFill>
              </a:rPr>
              <a:t>(</a:t>
            </a:r>
            <a:r>
              <a:rPr lang="en-US" altLang="ja-JP" sz="2000" i="1" dirty="0" smtClean="0">
                <a:solidFill>
                  <a:prstClr val="black"/>
                </a:solidFill>
              </a:rPr>
              <a:t>T</a:t>
            </a:r>
            <a:r>
              <a:rPr lang="en-US" altLang="ja-JP" sz="2000" i="1" baseline="-25000" dirty="0" smtClean="0">
                <a:solidFill>
                  <a:prstClr val="black"/>
                </a:solidFill>
              </a:rPr>
              <a:t>0 </a:t>
            </a:r>
            <a:r>
              <a:rPr lang="en-US" altLang="ja-JP" sz="2000" i="1" dirty="0" smtClean="0">
                <a:solidFill>
                  <a:prstClr val="black"/>
                </a:solidFill>
              </a:rPr>
              <a:t>+ </a:t>
            </a:r>
            <a:r>
              <a:rPr lang="en-US" altLang="ja-JP" sz="2000" i="1" dirty="0" err="1">
                <a:solidFill>
                  <a:prstClr val="black"/>
                </a:solidFill>
              </a:rPr>
              <a:t>t</a:t>
            </a:r>
            <a:r>
              <a:rPr lang="en-US" altLang="ja-JP" sz="2000" i="1" baseline="-25000" dirty="0" err="1">
                <a:solidFill>
                  <a:prstClr val="black"/>
                </a:solidFill>
              </a:rPr>
              <a:t>f</a:t>
            </a:r>
            <a:r>
              <a:rPr lang="en-US" altLang="ja-JP" sz="2000" dirty="0">
                <a:solidFill>
                  <a:prstClr val="black"/>
                </a:solidFill>
              </a:rPr>
              <a:t>) </a:t>
            </a:r>
            <a:r>
              <a:rPr lang="ja-JP" altLang="en-US" sz="2000" dirty="0">
                <a:solidFill>
                  <a:prstClr val="black"/>
                </a:solidFill>
              </a:rPr>
              <a:t>－</a:t>
            </a:r>
            <a:r>
              <a:rPr lang="en-US" altLang="ja-JP" sz="2000" i="1" dirty="0">
                <a:solidFill>
                  <a:prstClr val="black"/>
                </a:solidFill>
              </a:rPr>
              <a:t> </a:t>
            </a:r>
            <a:r>
              <a:rPr lang="en-US" altLang="ja-JP" sz="2000" i="1" dirty="0" err="1" smtClean="0">
                <a:solidFill>
                  <a:prstClr val="black"/>
                </a:solidFill>
              </a:rPr>
              <a:t>SST</a:t>
            </a:r>
            <a:r>
              <a:rPr lang="en-US" altLang="ja-JP" sz="2800" i="1" baseline="30000" dirty="0" err="1" smtClean="0">
                <a:solidFill>
                  <a:prstClr val="black"/>
                </a:solidFill>
              </a:rPr>
              <a:t>a</a:t>
            </a:r>
            <a:r>
              <a:rPr lang="en-US" altLang="ja-JP" sz="2000" dirty="0" smtClean="0">
                <a:solidFill>
                  <a:prstClr val="black"/>
                </a:solidFill>
              </a:rPr>
              <a:t>(</a:t>
            </a:r>
            <a:r>
              <a:rPr lang="en-US" altLang="ja-JP" sz="2000" i="1" dirty="0" smtClean="0">
                <a:solidFill>
                  <a:prstClr val="black"/>
                </a:solidFill>
              </a:rPr>
              <a:t>T</a:t>
            </a:r>
            <a:r>
              <a:rPr lang="en-US" altLang="ja-JP" sz="2000" i="1" baseline="-25000" dirty="0" smtClean="0">
                <a:solidFill>
                  <a:prstClr val="black"/>
                </a:solidFill>
              </a:rPr>
              <a:t>0 </a:t>
            </a:r>
            <a:r>
              <a:rPr lang="en-US" altLang="ja-JP" sz="2000" dirty="0" smtClean="0">
                <a:solidFill>
                  <a:prstClr val="black"/>
                </a:solidFill>
              </a:rPr>
              <a:t>)  </a:t>
            </a:r>
            <a:r>
              <a:rPr lang="en-US" altLang="ja-JP" sz="2000" dirty="0">
                <a:solidFill>
                  <a:prstClr val="black"/>
                </a:solidFill>
              </a:rPr>
              <a:t>= </a:t>
            </a:r>
            <a:r>
              <a:rPr lang="en-US" altLang="ja-JP" sz="2000" i="1" dirty="0" err="1" smtClean="0">
                <a:solidFill>
                  <a:prstClr val="black"/>
                </a:solidFill>
              </a:rPr>
              <a:t>SST</a:t>
            </a:r>
            <a:r>
              <a:rPr lang="en-US" altLang="ja-JP" sz="2800" i="1" baseline="30000" dirty="0" err="1" smtClean="0">
                <a:solidFill>
                  <a:prstClr val="black"/>
                </a:solidFill>
              </a:rPr>
              <a:t>a</a:t>
            </a:r>
            <a:r>
              <a:rPr lang="en-US" altLang="ja-JP" sz="2000" dirty="0" smtClean="0">
                <a:solidFill>
                  <a:prstClr val="black"/>
                </a:solidFill>
              </a:rPr>
              <a:t>(</a:t>
            </a:r>
            <a:r>
              <a:rPr lang="en-US" altLang="ja-JP" sz="2000" i="1" dirty="0" err="1" smtClean="0">
                <a:solidFill>
                  <a:prstClr val="black"/>
                </a:solidFill>
              </a:rPr>
              <a:t>T</a:t>
            </a:r>
            <a:r>
              <a:rPr lang="en-US" altLang="ja-JP" sz="2000" i="1" baseline="-25000" dirty="0" err="1" smtClean="0">
                <a:solidFill>
                  <a:prstClr val="black"/>
                </a:solidFill>
              </a:rPr>
              <a:t>i</a:t>
            </a:r>
            <a:r>
              <a:rPr lang="en-US" altLang="ja-JP" sz="2000" i="1" baseline="-25000" dirty="0" smtClean="0">
                <a:solidFill>
                  <a:prstClr val="black"/>
                </a:solidFill>
              </a:rPr>
              <a:t>  </a:t>
            </a:r>
            <a:r>
              <a:rPr lang="en-US" altLang="ja-JP" sz="2000" i="1" dirty="0" smtClean="0">
                <a:solidFill>
                  <a:prstClr val="black"/>
                </a:solidFill>
              </a:rPr>
              <a:t>+ </a:t>
            </a:r>
            <a:r>
              <a:rPr lang="en-US" altLang="ja-JP" sz="2000" i="1" dirty="0" err="1">
                <a:solidFill>
                  <a:prstClr val="black"/>
                </a:solidFill>
              </a:rPr>
              <a:t>t</a:t>
            </a:r>
            <a:r>
              <a:rPr lang="en-US" altLang="ja-JP" sz="2000" i="1" baseline="-25000" dirty="0" err="1">
                <a:solidFill>
                  <a:prstClr val="black"/>
                </a:solidFill>
              </a:rPr>
              <a:t>f</a:t>
            </a:r>
            <a:r>
              <a:rPr lang="en-US" altLang="ja-JP" sz="2000" dirty="0">
                <a:solidFill>
                  <a:prstClr val="black"/>
                </a:solidFill>
              </a:rPr>
              <a:t>) </a:t>
            </a:r>
            <a:r>
              <a:rPr lang="ja-JP" altLang="en-US" sz="2000" dirty="0">
                <a:solidFill>
                  <a:prstClr val="black"/>
                </a:solidFill>
              </a:rPr>
              <a:t>－</a:t>
            </a:r>
            <a:r>
              <a:rPr lang="en-US" altLang="ja-JP" sz="2000" i="1" dirty="0">
                <a:solidFill>
                  <a:prstClr val="black"/>
                </a:solidFill>
              </a:rPr>
              <a:t> </a:t>
            </a:r>
            <a:r>
              <a:rPr lang="en-US" altLang="ja-JP" sz="2000" i="1" dirty="0" err="1" smtClean="0">
                <a:solidFill>
                  <a:prstClr val="black"/>
                </a:solidFill>
              </a:rPr>
              <a:t>SST</a:t>
            </a:r>
            <a:r>
              <a:rPr lang="en-US" altLang="ja-JP" sz="2800" i="1" baseline="30000" dirty="0" err="1" smtClean="0">
                <a:solidFill>
                  <a:prstClr val="black"/>
                </a:solidFill>
              </a:rPr>
              <a:t>a</a:t>
            </a:r>
            <a:r>
              <a:rPr lang="en-US" altLang="ja-JP" sz="2000" dirty="0" smtClean="0">
                <a:solidFill>
                  <a:prstClr val="black"/>
                </a:solidFill>
              </a:rPr>
              <a:t>(</a:t>
            </a:r>
            <a:r>
              <a:rPr lang="en-US" altLang="ja-JP" sz="2000" i="1" dirty="0" err="1" smtClean="0">
                <a:solidFill>
                  <a:prstClr val="black"/>
                </a:solidFill>
              </a:rPr>
              <a:t>T</a:t>
            </a:r>
            <a:r>
              <a:rPr lang="en-US" altLang="ja-JP" sz="2000" i="1" baseline="-25000" dirty="0" err="1" smtClean="0">
                <a:solidFill>
                  <a:prstClr val="black"/>
                </a:solidFill>
              </a:rPr>
              <a:t>i</a:t>
            </a:r>
            <a:r>
              <a:rPr lang="en-US" altLang="ja-JP" sz="2000" i="1" baseline="-25000" dirty="0" smtClean="0">
                <a:solidFill>
                  <a:prstClr val="black"/>
                </a:solidFill>
              </a:rPr>
              <a:t>  </a:t>
            </a:r>
            <a:r>
              <a:rPr lang="en-US" altLang="ja-JP" sz="2000" dirty="0" smtClean="0">
                <a:solidFill>
                  <a:prstClr val="black"/>
                </a:solidFill>
              </a:rPr>
              <a:t>) </a:t>
            </a:r>
            <a:endParaRPr lang="en-US" altLang="ja-JP" sz="2000" dirty="0">
              <a:solidFill>
                <a:prstClr val="black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270664" y="4145333"/>
            <a:ext cx="8549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en-US" altLang="ja-JP" dirty="0" smtClean="0">
                <a:solidFill>
                  <a:prstClr val="black"/>
                </a:solidFill>
              </a:rPr>
              <a:t>Control run:</a:t>
            </a:r>
            <a:r>
              <a:rPr lang="ja-JP" altLang="en-US" dirty="0" smtClean="0">
                <a:solidFill>
                  <a:prstClr val="black"/>
                </a:solidFill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</a:rPr>
              <a:t>- )</a:t>
            </a:r>
            <a:r>
              <a:rPr lang="ja-JP" altLang="en-US" dirty="0">
                <a:solidFill>
                  <a:prstClr val="black"/>
                </a:solidFill>
              </a:rPr>
              <a:t>　</a:t>
            </a:r>
            <a:r>
              <a:rPr lang="en-US" altLang="ja-JP" sz="2000" i="1" dirty="0" err="1" smtClean="0">
                <a:solidFill>
                  <a:prstClr val="black"/>
                </a:solidFill>
              </a:rPr>
              <a:t>SST</a:t>
            </a:r>
            <a:r>
              <a:rPr lang="en-US" altLang="ja-JP" sz="2800" i="1" baseline="30000" dirty="0" err="1" smtClean="0">
                <a:solidFill>
                  <a:prstClr val="black"/>
                </a:solidFill>
              </a:rPr>
              <a:t>f</a:t>
            </a:r>
            <a:r>
              <a:rPr lang="en-US" altLang="ja-JP" sz="2800" i="1" baseline="-25000" dirty="0">
                <a:solidFill>
                  <a:prstClr val="black"/>
                </a:solidFill>
              </a:rPr>
              <a:t> </a:t>
            </a:r>
            <a:r>
              <a:rPr lang="en-US" altLang="ja-JP" sz="2000" dirty="0" smtClean="0">
                <a:solidFill>
                  <a:prstClr val="black"/>
                </a:solidFill>
              </a:rPr>
              <a:t>(</a:t>
            </a:r>
            <a:r>
              <a:rPr lang="en-US" altLang="ja-JP" sz="2000" i="1" dirty="0" smtClean="0">
                <a:solidFill>
                  <a:prstClr val="black"/>
                </a:solidFill>
              </a:rPr>
              <a:t>T</a:t>
            </a:r>
            <a:r>
              <a:rPr lang="en-US" altLang="ja-JP" sz="2000" i="1" baseline="-25000" dirty="0" smtClean="0">
                <a:solidFill>
                  <a:prstClr val="black"/>
                </a:solidFill>
              </a:rPr>
              <a:t>0 </a:t>
            </a:r>
            <a:r>
              <a:rPr lang="en-US" altLang="ja-JP" sz="2000" i="1" dirty="0">
                <a:solidFill>
                  <a:prstClr val="black"/>
                </a:solidFill>
              </a:rPr>
              <a:t>+</a:t>
            </a:r>
            <a:r>
              <a:rPr lang="en-US" altLang="ja-JP" sz="2000" i="1" dirty="0" smtClean="0">
                <a:solidFill>
                  <a:prstClr val="black"/>
                </a:solidFill>
              </a:rPr>
              <a:t> </a:t>
            </a:r>
            <a:r>
              <a:rPr lang="en-US" altLang="ja-JP" sz="2000" i="1" dirty="0" err="1">
                <a:solidFill>
                  <a:prstClr val="black"/>
                </a:solidFill>
              </a:rPr>
              <a:t>t</a:t>
            </a:r>
            <a:r>
              <a:rPr lang="en-US" altLang="ja-JP" sz="2000" i="1" baseline="-25000" dirty="0" err="1">
                <a:solidFill>
                  <a:prstClr val="black"/>
                </a:solidFill>
              </a:rPr>
              <a:t>f</a:t>
            </a:r>
            <a:r>
              <a:rPr lang="en-US" altLang="ja-JP" sz="2000" dirty="0">
                <a:solidFill>
                  <a:prstClr val="black"/>
                </a:solidFill>
              </a:rPr>
              <a:t>) </a:t>
            </a:r>
            <a:r>
              <a:rPr lang="ja-JP" altLang="en-US" sz="2000" dirty="0">
                <a:solidFill>
                  <a:prstClr val="black"/>
                </a:solidFill>
              </a:rPr>
              <a:t>－</a:t>
            </a:r>
            <a:r>
              <a:rPr lang="en-US" altLang="ja-JP" sz="2000" i="1" dirty="0">
                <a:solidFill>
                  <a:prstClr val="black"/>
                </a:solidFill>
              </a:rPr>
              <a:t> </a:t>
            </a:r>
            <a:r>
              <a:rPr lang="en-US" altLang="ja-JP" sz="2000" i="1" dirty="0" err="1" smtClean="0">
                <a:solidFill>
                  <a:prstClr val="black"/>
                </a:solidFill>
              </a:rPr>
              <a:t>SST</a:t>
            </a:r>
            <a:r>
              <a:rPr lang="en-US" altLang="ja-JP" sz="2800" i="1" baseline="30000" dirty="0" err="1" smtClean="0">
                <a:solidFill>
                  <a:prstClr val="black"/>
                </a:solidFill>
              </a:rPr>
              <a:t>a</a:t>
            </a:r>
            <a:r>
              <a:rPr lang="en-US" altLang="ja-JP" sz="2000" dirty="0" smtClean="0">
                <a:solidFill>
                  <a:prstClr val="black"/>
                </a:solidFill>
              </a:rPr>
              <a:t>(</a:t>
            </a:r>
            <a:r>
              <a:rPr lang="en-US" altLang="ja-JP" sz="2000" i="1" dirty="0" smtClean="0">
                <a:solidFill>
                  <a:prstClr val="black"/>
                </a:solidFill>
              </a:rPr>
              <a:t>T</a:t>
            </a:r>
            <a:r>
              <a:rPr lang="en-US" altLang="ja-JP" sz="2000" i="1" baseline="-25000" dirty="0" smtClean="0">
                <a:solidFill>
                  <a:prstClr val="black"/>
                </a:solidFill>
              </a:rPr>
              <a:t>0 </a:t>
            </a:r>
            <a:r>
              <a:rPr lang="en-US" altLang="ja-JP" sz="2000" dirty="0" smtClean="0">
                <a:solidFill>
                  <a:prstClr val="black"/>
                </a:solidFill>
              </a:rPr>
              <a:t>)  </a:t>
            </a:r>
            <a:r>
              <a:rPr lang="en-US" altLang="ja-JP" sz="2000" dirty="0">
                <a:solidFill>
                  <a:prstClr val="black"/>
                </a:solidFill>
              </a:rPr>
              <a:t>= </a:t>
            </a:r>
            <a:r>
              <a:rPr lang="en-US" altLang="ja-JP" sz="2000" i="1" dirty="0">
                <a:solidFill>
                  <a:prstClr val="black"/>
                </a:solidFill>
              </a:rPr>
              <a:t>SST</a:t>
            </a:r>
            <a:r>
              <a:rPr lang="ja-JP" altLang="en-US" sz="2800" i="1" baseline="30000" dirty="0" err="1">
                <a:solidFill>
                  <a:prstClr val="black"/>
                </a:solidFill>
              </a:rPr>
              <a:t>ｃ</a:t>
            </a:r>
            <a:r>
              <a:rPr lang="en-US" altLang="ja-JP" sz="2000" dirty="0">
                <a:solidFill>
                  <a:prstClr val="black"/>
                </a:solidFill>
              </a:rPr>
              <a:t>(</a:t>
            </a:r>
            <a:r>
              <a:rPr lang="en-US" altLang="ja-JP" sz="2000" i="1" dirty="0">
                <a:solidFill>
                  <a:prstClr val="black"/>
                </a:solidFill>
              </a:rPr>
              <a:t>T</a:t>
            </a:r>
            <a:r>
              <a:rPr lang="en-US" altLang="ja-JP" sz="2000" i="1" baseline="-25000" dirty="0">
                <a:solidFill>
                  <a:prstClr val="black"/>
                </a:solidFill>
              </a:rPr>
              <a:t>0 </a:t>
            </a:r>
            <a:r>
              <a:rPr lang="en-US" altLang="ja-JP" sz="2000" i="1" dirty="0">
                <a:solidFill>
                  <a:prstClr val="black"/>
                </a:solidFill>
              </a:rPr>
              <a:t>+ </a:t>
            </a:r>
            <a:r>
              <a:rPr lang="en-US" altLang="ja-JP" sz="2000" i="1" dirty="0" err="1">
                <a:solidFill>
                  <a:prstClr val="black"/>
                </a:solidFill>
              </a:rPr>
              <a:t>t</a:t>
            </a:r>
            <a:r>
              <a:rPr lang="en-US" altLang="ja-JP" sz="2000" i="1" baseline="-25000" dirty="0" err="1">
                <a:solidFill>
                  <a:prstClr val="black"/>
                </a:solidFill>
              </a:rPr>
              <a:t>f</a:t>
            </a:r>
            <a:r>
              <a:rPr lang="en-US" altLang="ja-JP" sz="2000" dirty="0">
                <a:solidFill>
                  <a:prstClr val="black"/>
                </a:solidFill>
              </a:rPr>
              <a:t>) </a:t>
            </a:r>
            <a:r>
              <a:rPr lang="ja-JP" altLang="en-US" sz="2000" dirty="0">
                <a:solidFill>
                  <a:prstClr val="black"/>
                </a:solidFill>
              </a:rPr>
              <a:t>－</a:t>
            </a:r>
            <a:r>
              <a:rPr lang="en-US" altLang="ja-JP" sz="2000" i="1" dirty="0">
                <a:solidFill>
                  <a:prstClr val="black"/>
                </a:solidFill>
              </a:rPr>
              <a:t> </a:t>
            </a:r>
            <a:r>
              <a:rPr lang="en-US" altLang="ja-JP" sz="2000" i="1" dirty="0" err="1">
                <a:solidFill>
                  <a:prstClr val="black"/>
                </a:solidFill>
              </a:rPr>
              <a:t>SST</a:t>
            </a:r>
            <a:r>
              <a:rPr lang="en-US" altLang="ja-JP" sz="2800" i="1" baseline="30000" dirty="0" err="1">
                <a:solidFill>
                  <a:prstClr val="black"/>
                </a:solidFill>
              </a:rPr>
              <a:t>c</a:t>
            </a:r>
            <a:r>
              <a:rPr lang="en-US" altLang="ja-JP" sz="2000" dirty="0">
                <a:solidFill>
                  <a:prstClr val="black"/>
                </a:solidFill>
              </a:rPr>
              <a:t>(</a:t>
            </a:r>
            <a:r>
              <a:rPr lang="en-US" altLang="ja-JP" sz="2000" i="1" dirty="0">
                <a:solidFill>
                  <a:prstClr val="black"/>
                </a:solidFill>
              </a:rPr>
              <a:t>T</a:t>
            </a:r>
            <a:r>
              <a:rPr lang="en-US" altLang="ja-JP" sz="2000" i="1" baseline="-25000" dirty="0">
                <a:solidFill>
                  <a:prstClr val="black"/>
                </a:solidFill>
              </a:rPr>
              <a:t>0 </a:t>
            </a:r>
            <a:r>
              <a:rPr lang="en-US" altLang="ja-JP" sz="2000" dirty="0">
                <a:solidFill>
                  <a:prstClr val="black"/>
                </a:solidFill>
              </a:rPr>
              <a:t>) </a:t>
            </a:r>
          </a:p>
        </p:txBody>
      </p:sp>
      <p:cxnSp>
        <p:nvCxnSpPr>
          <p:cNvPr id="14" name="直線コネクタ 13"/>
          <p:cNvCxnSpPr/>
          <p:nvPr/>
        </p:nvCxnSpPr>
        <p:spPr>
          <a:xfrm>
            <a:off x="2142872" y="4606998"/>
            <a:ext cx="6677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/>
          <p:cNvSpPr/>
          <p:nvPr/>
        </p:nvSpPr>
        <p:spPr>
          <a:xfrm>
            <a:off x="755576" y="4869159"/>
            <a:ext cx="8064896" cy="461665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en-US" altLang="ja-JP" dirty="0" smtClean="0">
                <a:solidFill>
                  <a:prstClr val="black"/>
                </a:solidFill>
              </a:rPr>
              <a:t>Perturbation:</a:t>
            </a:r>
            <a:r>
              <a:rPr lang="ja-JP" altLang="en-US" dirty="0" smtClean="0">
                <a:solidFill>
                  <a:prstClr val="black"/>
                </a:solidFill>
              </a:rPr>
              <a:t> </a:t>
            </a:r>
            <a:r>
              <a:rPr lang="ja-JP" altLang="en-US" dirty="0">
                <a:solidFill>
                  <a:prstClr val="black"/>
                </a:solidFill>
              </a:rPr>
              <a:t>　</a:t>
            </a:r>
            <a:r>
              <a:rPr lang="ja-JP" altLang="en-US" dirty="0" smtClean="0">
                <a:solidFill>
                  <a:prstClr val="black"/>
                </a:solidFill>
              </a:rPr>
              <a:t>　</a:t>
            </a:r>
            <a:r>
              <a:rPr lang="ja-JP" altLang="en-US" dirty="0">
                <a:solidFill>
                  <a:prstClr val="black"/>
                </a:solidFill>
              </a:rPr>
              <a:t>　</a:t>
            </a:r>
            <a:r>
              <a:rPr lang="en-US" altLang="ja-JP" dirty="0" err="1" smtClean="0">
                <a:solidFill>
                  <a:prstClr val="black"/>
                </a:solidFill>
              </a:rPr>
              <a:t>Δ</a:t>
            </a:r>
            <a:r>
              <a:rPr lang="en-US" altLang="ja-JP" sz="2000" i="1" dirty="0" err="1" smtClean="0">
                <a:solidFill>
                  <a:prstClr val="black"/>
                </a:solidFill>
              </a:rPr>
              <a:t>SST</a:t>
            </a:r>
            <a:r>
              <a:rPr lang="en-US" altLang="ja-JP" sz="2800" i="1" baseline="30000" dirty="0" err="1" smtClean="0">
                <a:solidFill>
                  <a:prstClr val="black"/>
                </a:solidFill>
              </a:rPr>
              <a:t>f</a:t>
            </a:r>
            <a:r>
              <a:rPr lang="en-US" altLang="ja-JP" sz="2800" i="1" baseline="-25000" dirty="0" err="1" smtClean="0">
                <a:solidFill>
                  <a:prstClr val="black"/>
                </a:solidFill>
              </a:rPr>
              <a:t>i</a:t>
            </a:r>
            <a:r>
              <a:rPr lang="en-US" altLang="ja-JP" sz="2800" i="1" baseline="-25000" dirty="0" smtClean="0">
                <a:solidFill>
                  <a:prstClr val="black"/>
                </a:solidFill>
              </a:rPr>
              <a:t> </a:t>
            </a:r>
            <a:r>
              <a:rPr lang="en-US" altLang="ja-JP" sz="2000" dirty="0" smtClean="0">
                <a:solidFill>
                  <a:prstClr val="black"/>
                </a:solidFill>
              </a:rPr>
              <a:t>(</a:t>
            </a:r>
            <a:r>
              <a:rPr lang="en-US" altLang="ja-JP" sz="2000" i="1" dirty="0" smtClean="0">
                <a:solidFill>
                  <a:prstClr val="black"/>
                </a:solidFill>
              </a:rPr>
              <a:t>T</a:t>
            </a:r>
            <a:r>
              <a:rPr lang="en-US" altLang="ja-JP" sz="2000" i="1" baseline="-25000" dirty="0" smtClean="0">
                <a:solidFill>
                  <a:prstClr val="black"/>
                </a:solidFill>
              </a:rPr>
              <a:t>0 </a:t>
            </a:r>
            <a:r>
              <a:rPr lang="en-US" altLang="ja-JP" sz="2000" i="1" dirty="0">
                <a:solidFill>
                  <a:prstClr val="black"/>
                </a:solidFill>
              </a:rPr>
              <a:t>+</a:t>
            </a:r>
            <a:r>
              <a:rPr lang="en-US" altLang="ja-JP" sz="2000" i="1" dirty="0" smtClean="0">
                <a:solidFill>
                  <a:prstClr val="black"/>
                </a:solidFill>
              </a:rPr>
              <a:t> </a:t>
            </a:r>
            <a:r>
              <a:rPr lang="en-US" altLang="ja-JP" sz="2000" i="1" dirty="0" err="1">
                <a:solidFill>
                  <a:prstClr val="black"/>
                </a:solidFill>
              </a:rPr>
              <a:t>t</a:t>
            </a:r>
            <a:r>
              <a:rPr lang="en-US" altLang="ja-JP" sz="2000" i="1" baseline="-25000" dirty="0" err="1">
                <a:solidFill>
                  <a:prstClr val="black"/>
                </a:solidFill>
              </a:rPr>
              <a:t>f</a:t>
            </a:r>
            <a:r>
              <a:rPr lang="en-US" altLang="ja-JP" sz="2000" dirty="0">
                <a:solidFill>
                  <a:prstClr val="black"/>
                </a:solidFill>
              </a:rPr>
              <a:t>) </a:t>
            </a:r>
            <a:r>
              <a:rPr lang="ja-JP" altLang="en-US" sz="2000" dirty="0">
                <a:solidFill>
                  <a:prstClr val="black"/>
                </a:solidFill>
              </a:rPr>
              <a:t>　</a:t>
            </a:r>
            <a:r>
              <a:rPr lang="ja-JP" altLang="en-US" sz="2000" dirty="0" smtClean="0">
                <a:solidFill>
                  <a:prstClr val="black"/>
                </a:solidFill>
              </a:rPr>
              <a:t>　　　　　　</a:t>
            </a:r>
            <a:r>
              <a:rPr lang="en-US" altLang="ja-JP" sz="2000" dirty="0" smtClean="0">
                <a:solidFill>
                  <a:prstClr val="black"/>
                </a:solidFill>
              </a:rPr>
              <a:t>= </a:t>
            </a:r>
            <a:r>
              <a:rPr lang="en-US" altLang="ja-JP" sz="2000" i="1" dirty="0" smtClean="0">
                <a:solidFill>
                  <a:prstClr val="black"/>
                </a:solidFill>
              </a:rPr>
              <a:t>SSTA</a:t>
            </a:r>
            <a:r>
              <a:rPr lang="en-US" altLang="ja-JP" sz="2000" dirty="0" smtClean="0">
                <a:solidFill>
                  <a:prstClr val="black"/>
                </a:solidFill>
              </a:rPr>
              <a:t>(</a:t>
            </a:r>
            <a:r>
              <a:rPr lang="en-US" altLang="ja-JP" sz="2000" i="1" dirty="0" err="1" smtClean="0">
                <a:solidFill>
                  <a:prstClr val="black"/>
                </a:solidFill>
              </a:rPr>
              <a:t>T</a:t>
            </a:r>
            <a:r>
              <a:rPr lang="en-US" altLang="ja-JP" sz="2000" i="1" baseline="-25000" dirty="0" err="1" smtClean="0">
                <a:solidFill>
                  <a:prstClr val="black"/>
                </a:solidFill>
              </a:rPr>
              <a:t>i</a:t>
            </a:r>
            <a:r>
              <a:rPr lang="en-US" altLang="ja-JP" sz="2000" i="1" baseline="-25000" dirty="0" smtClean="0">
                <a:solidFill>
                  <a:prstClr val="black"/>
                </a:solidFill>
              </a:rPr>
              <a:t> </a:t>
            </a:r>
            <a:r>
              <a:rPr lang="en-US" altLang="ja-JP" sz="2000" i="1" dirty="0">
                <a:solidFill>
                  <a:prstClr val="black"/>
                </a:solidFill>
              </a:rPr>
              <a:t>+ </a:t>
            </a:r>
            <a:r>
              <a:rPr lang="en-US" altLang="ja-JP" sz="2000" i="1" dirty="0" err="1">
                <a:solidFill>
                  <a:prstClr val="black"/>
                </a:solidFill>
              </a:rPr>
              <a:t>t</a:t>
            </a:r>
            <a:r>
              <a:rPr lang="en-US" altLang="ja-JP" sz="2000" i="1" baseline="-25000" dirty="0" err="1">
                <a:solidFill>
                  <a:prstClr val="black"/>
                </a:solidFill>
              </a:rPr>
              <a:t>f</a:t>
            </a:r>
            <a:r>
              <a:rPr lang="en-US" altLang="ja-JP" sz="2000" dirty="0">
                <a:solidFill>
                  <a:prstClr val="black"/>
                </a:solidFill>
              </a:rPr>
              <a:t>) </a:t>
            </a:r>
            <a:r>
              <a:rPr lang="ja-JP" altLang="en-US" sz="2000" dirty="0">
                <a:solidFill>
                  <a:prstClr val="black"/>
                </a:solidFill>
              </a:rPr>
              <a:t>－</a:t>
            </a:r>
            <a:r>
              <a:rPr lang="en-US" altLang="ja-JP" sz="2000" i="1" dirty="0">
                <a:solidFill>
                  <a:prstClr val="black"/>
                </a:solidFill>
              </a:rPr>
              <a:t> SSTA </a:t>
            </a:r>
            <a:r>
              <a:rPr lang="en-US" altLang="ja-JP" sz="2000" dirty="0" smtClean="0">
                <a:solidFill>
                  <a:prstClr val="black"/>
                </a:solidFill>
              </a:rPr>
              <a:t>(</a:t>
            </a:r>
            <a:r>
              <a:rPr lang="en-US" altLang="ja-JP" sz="2000" i="1" dirty="0" err="1" smtClean="0">
                <a:solidFill>
                  <a:prstClr val="black"/>
                </a:solidFill>
              </a:rPr>
              <a:t>T</a:t>
            </a:r>
            <a:r>
              <a:rPr lang="en-US" altLang="ja-JP" sz="2000" i="1" baseline="-25000" dirty="0" err="1" smtClean="0">
                <a:solidFill>
                  <a:prstClr val="black"/>
                </a:solidFill>
              </a:rPr>
              <a:t>i</a:t>
            </a:r>
            <a:r>
              <a:rPr lang="en-US" altLang="ja-JP" sz="2000" i="1" baseline="-25000" dirty="0" smtClean="0">
                <a:solidFill>
                  <a:prstClr val="black"/>
                </a:solidFill>
              </a:rPr>
              <a:t> </a:t>
            </a:r>
            <a:r>
              <a:rPr lang="en-US" altLang="ja-JP" sz="2000" dirty="0"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39552" y="5445224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</a:rPr>
              <a:t>SST perturbations are derived from the SST anomaly differences of the past analysis.</a:t>
            </a:r>
          </a:p>
        </p:txBody>
      </p:sp>
    </p:spTree>
    <p:extLst>
      <p:ext uri="{BB962C8B-B14F-4D97-AF65-F5344CB8AC3E}">
        <p14:creationId xmlns:p14="http://schemas.microsoft.com/office/powerpoint/2010/main" val="104254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Representing analysis uncertainty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D3F0D8-8ADA-4B70-A11F-BA660F94498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689" y="3068960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In conclusion, SST perturbations are derived as following:</a:t>
            </a:r>
            <a:endParaRPr kumimoji="1" lang="ja-JP" altLang="en-US" sz="2000" dirty="0"/>
          </a:p>
        </p:txBody>
      </p:sp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1324115"/>
              </p:ext>
            </p:extLst>
          </p:nvPr>
        </p:nvGraphicFramePr>
        <p:xfrm>
          <a:off x="1331640" y="3789040"/>
          <a:ext cx="6970374" cy="115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数式" r:id="rId3" imgW="3073320" imgH="507960" progId="Equation.3">
                  <p:embed/>
                </p:oleObj>
              </mc:Choice>
              <mc:Fallback>
                <p:oleObj name="数式" r:id="rId3" imgW="3073320" imgH="5079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1640" y="3789040"/>
                        <a:ext cx="6970374" cy="1152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441689" y="2411596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Where </a:t>
            </a:r>
            <a:r>
              <a:rPr kumimoji="1"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ja-JP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SST</a:t>
            </a:r>
            <a:r>
              <a:rPr kumimoji="1" lang="en-US" altLang="ja-JP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represents analysis uncertainty of the SST.</a:t>
            </a:r>
            <a:endParaRPr kumimoji="1" lang="ja-JP" altLang="en-US" dirty="0"/>
          </a:p>
        </p:txBody>
      </p:sp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527305"/>
              </p:ext>
            </p:extLst>
          </p:nvPr>
        </p:nvGraphicFramePr>
        <p:xfrm>
          <a:off x="1547664" y="1494076"/>
          <a:ext cx="5695950" cy="957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数式" r:id="rId5" imgW="2717640" imgH="457200" progId="Equation.3">
                  <p:embed/>
                </p:oleObj>
              </mc:Choice>
              <mc:Fallback>
                <p:oleObj name="数式" r:id="rId5" imgW="271764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47664" y="1494076"/>
                        <a:ext cx="5695950" cy="957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467544" y="1124744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Analysis uncertainty is represented with sampling like “NMC-method”.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7544" y="494116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α and ΔT</a:t>
            </a:r>
            <a:r>
              <a:rPr lang="ja-JP" altLang="en-US" dirty="0"/>
              <a:t> </a:t>
            </a:r>
            <a:r>
              <a:rPr lang="en-US" altLang="ja-JP" dirty="0" smtClean="0"/>
              <a:t>are parameters to be determined from the statistics of the past SST analysis and set 1.0 and 1 day respectively.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2470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D3F0D8-8ADA-4B70-A11F-BA660F94498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8" name="Picture 4" descr="http://svkva.naps.kishou.go.jp/%7Esuuchi22/collo_sstptb/image_sstptb/sstptb_ft0d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svkva.naps.kishou.go.jp/%7Esuuchi22/collo_sstptb/image_sstptb/sstsprd_ft0da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svkva.naps.kishou.go.jp/%7Esuuchi22/collo_sstptb/image_sstptb/sstptb_ft1da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7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svkva.naps.kishou.go.jp/%7Esuuchi22/collo_sstptb/image_sstptb/sstsprd_ft1da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6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svkva.naps.kishou.go.jp/%7Esuuchi22/collo_sstptb/image_sstptb/sstptb_ft2da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5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svkva.naps.kishou.go.jp/%7Esuuchi22/collo_sstptb/image_sstptb/sstsprd_ft2da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://svkva.naps.kishou.go.jp/%7Esuuchi22/collo_sstptb/image_sstptb/sstptb_ft3da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http://svkva.naps.kishou.go.jp/%7Esuuchi22/collo_sstptb/image_sstptb/sstsprd_ft3da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4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http://svkva.naps.kishou.go.jp/%7Esuuchi22/collo_sstptb/image_sstptb/sstptb_ft4da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3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http://svkva.naps.kishou.go.jp/%7Esuuchi22/collo_sstptb/image_sstptb/sstsprd_ft4day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2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http://svkva.naps.kishou.go.jp/%7Esuuchi22/collo_sstptb/image_sstptb/sstptb_ft5day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1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http://svkva.naps.kishou.go.jp/%7Esuuchi22/collo_sstptb/image_sstptb/sstsprd_ft5day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2" name="Picture 28" descr="http://svkva.naps.kishou.go.jp/%7Esuuchi22/collo_sstptb/image_sstptb/sstptb_ft6day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30" descr="http://svkva.naps.kishou.go.jp/%7Esuuchi22/collo_sstptb/image_sstptb/sstsprd_ft6day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6" name="Picture 32" descr="http://svkva.naps.kishou.go.jp/%7Esuuchi22/collo_sstptb/image_sstptb/sstptb_ft7day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0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8" name="Picture 34" descr="http://svkva.naps.kishou.go.jp/%7Esuuchi22/collo_sstptb/image_sstptb/sstsprd_ft7day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0" name="Picture 36" descr="http://svkva.naps.kishou.go.jp/%7Esuuchi22/collo_sstptb/image_sstptb/sstptb_ft8day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2" name="Picture 38" descr="http://svkva.naps.kishou.go.jp/%7Esuuchi22/collo_sstptb/image_sstptb/sstsprd_ft8day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4" name="Picture 40" descr="http://svkva.naps.kishou.go.jp/%7Esuuchi22/collo_sstptb/image_sstptb/sstptb_ft9day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6" name="Picture 42" descr="http://svkva.naps.kishou.go.jp/%7Esuuchi22/collo_sstptb/image_sstptb/sstsprd_ft9day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79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8" name="Picture 44" descr="http://svkva.naps.kishou.go.jp/%7Esuuchi22/collo_sstptb/image_sstptb/sstptb_ft10day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0" name="Picture 46" descr="http://svkva.naps.kishou.go.jp/%7Esuuchi22/collo_sstptb/image_sstptb/sstsprd_ft10day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78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2" name="Picture 48" descr="http://svkva.naps.kishou.go.jp/%7Esuuchi22/collo_sstptb/image_sstptb/sstptb_ft11da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4" name="Picture 50" descr="http://svkva.naps.kishou.go.jp/%7Esuuchi22/collo_sstptb/image_sstptb/sstsprd_ft11day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77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6" name="Picture 52" descr="http://svkva.naps.kishou.go.jp/%7Esuuchi22/collo_sstptb/image_sstptb/sstptb_ft12day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8" name="Picture 54" descr="http://svkva.naps.kishou.go.jp/%7Esuuchi22/collo_sstptb/image_sstptb/sstsprd_ft12day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76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0" name="Picture 56" descr="http://svkva.naps.kishou.go.jp/%7Esuuchi22/collo_sstptb/image_sstptb/sstptb_ft13day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75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2" name="Picture 58" descr="http://svkva.naps.kishou.go.jp/%7Esuuchi22/collo_sstptb/image_sstptb/sstsprd_ft13day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4" name="Picture 60" descr="http://svkva.naps.kishou.go.jp/%7Esuuchi22/collo_sstptb/image_sstptb/sstptb_ft14day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74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6" name="Picture 62" descr="http://svkva.naps.kishou.go.jp/%7Esuuchi22/collo_sstptb/image_sstptb/sstsprd_ft14day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73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8" name="Picture 64" descr="http://svkva.naps.kishou.go.jp/%7Esuuchi22/collo_sstptb/image_sstptb/sstptb_ft15day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10" name="Picture 66" descr="http://svkva.naps.kishou.go.jp/%7Esuuchi22/collo_sstptb/image_sstptb/sstsprd_ft15day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72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12" name="Picture 68" descr="http://svkva.naps.kishou.go.jp/%7Esuuchi22/collo_sstptb/image_sstptb/sstptb_ft16day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71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14" name="Picture 70" descr="http://svkva.naps.kishou.go.jp/%7Esuuchi22/collo_sstptb/image_sstptb/sstsprd_ft16day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70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16" name="Picture 72" descr="http://svkva.naps.kishou.go.jp/%7Esuuchi22/collo_sstptb/image_sstptb/sstptb_ft17day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69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18" name="Picture 74" descr="http://svkva.naps.kishou.go.jp/%7Esuuchi22/collo_sstptb/image_sstptb/sstsprd_ft17day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20" name="Picture 76" descr="http://svkva.naps.kishou.go.jp/%7Esuuchi22/collo_sstptb/image_sstptb/sstptb_ft18day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22" name="Picture 78" descr="http://svkva.naps.kishou.go.jp/%7Esuuchi22/collo_sstptb/image_sstptb/sstsprd_ft18day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68"/>
            <a:ext cx="4572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Example of SST perturbation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1520" y="4077072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SST perturbation of the certain member (left) and the spread of SST (right) used for initial time 00UTC January 1, 2014.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1520" y="4869160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 smtClean="0"/>
              <a:t>Although it is simple, SST perturbations can represent some modes associated with ocean dynamics (</a:t>
            </a:r>
            <a:r>
              <a:rPr lang="en-US" altLang="ja-JP" dirty="0" err="1" smtClean="0"/>
              <a:t>Ross</a:t>
            </a:r>
            <a:r>
              <a:rPr kumimoji="1" lang="en-US" altLang="ja-JP" dirty="0" err="1" smtClean="0"/>
              <a:t>by</a:t>
            </a:r>
            <a:r>
              <a:rPr kumimoji="1" lang="en-US" altLang="ja-JP" dirty="0" smtClean="0"/>
              <a:t> waves in tropics, </a:t>
            </a:r>
            <a:r>
              <a:rPr kumimoji="1" lang="en-US" altLang="ja-JP" dirty="0" err="1" smtClean="0"/>
              <a:t>meso</a:t>
            </a:r>
            <a:r>
              <a:rPr kumimoji="1" lang="en-US" altLang="ja-JP" dirty="0" smtClean="0"/>
              <a:t>-scale vortices in mid-latitude) and SST response to the atmosphere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 smtClean="0"/>
              <a:t>Spread is large where ocean dynamics is active and on the edge of the sea-ice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9265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23889" y="0"/>
            <a:ext cx="8229600" cy="926744"/>
          </a:xfrm>
        </p:spPr>
        <p:txBody>
          <a:bodyPr/>
          <a:lstStyle/>
          <a:p>
            <a:r>
              <a:rPr lang="en-US" altLang="ja-JP" dirty="0" smtClean="0"/>
              <a:t>EPS only with SST perturbations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827584" y="2998693"/>
            <a:ext cx="576064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円/楕円 7"/>
          <p:cNvSpPr/>
          <p:nvPr/>
        </p:nvSpPr>
        <p:spPr>
          <a:xfrm>
            <a:off x="1187624" y="2206605"/>
            <a:ext cx="144016" cy="144016"/>
          </a:xfrm>
          <a:prstGeom prst="ellipse">
            <a:avLst/>
          </a:prstGeom>
          <a:solidFill>
            <a:srgbClr val="00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 8"/>
          <p:cNvSpPr/>
          <p:nvPr/>
        </p:nvSpPr>
        <p:spPr>
          <a:xfrm>
            <a:off x="1318161" y="2109500"/>
            <a:ext cx="4045927" cy="586642"/>
          </a:xfrm>
          <a:custGeom>
            <a:avLst/>
            <a:gdLst>
              <a:gd name="connsiteX0" fmla="*/ 0 w 5177642"/>
              <a:gd name="connsiteY0" fmla="*/ 178130 h 586642"/>
              <a:gd name="connsiteX1" fmla="*/ 71252 w 5177642"/>
              <a:gd name="connsiteY1" fmla="*/ 213756 h 586642"/>
              <a:gd name="connsiteX2" fmla="*/ 106878 w 5177642"/>
              <a:gd name="connsiteY2" fmla="*/ 225632 h 586642"/>
              <a:gd name="connsiteX3" fmla="*/ 653143 w 5177642"/>
              <a:gd name="connsiteY3" fmla="*/ 213756 h 586642"/>
              <a:gd name="connsiteX4" fmla="*/ 748145 w 5177642"/>
              <a:gd name="connsiteY4" fmla="*/ 201881 h 586642"/>
              <a:gd name="connsiteX5" fmla="*/ 795647 w 5177642"/>
              <a:gd name="connsiteY5" fmla="*/ 190006 h 586642"/>
              <a:gd name="connsiteX6" fmla="*/ 855023 w 5177642"/>
              <a:gd name="connsiteY6" fmla="*/ 178130 h 586642"/>
              <a:gd name="connsiteX7" fmla="*/ 902525 w 5177642"/>
              <a:gd name="connsiteY7" fmla="*/ 166255 h 586642"/>
              <a:gd name="connsiteX8" fmla="*/ 1009403 w 5177642"/>
              <a:gd name="connsiteY8" fmla="*/ 154380 h 586642"/>
              <a:gd name="connsiteX9" fmla="*/ 1116281 w 5177642"/>
              <a:gd name="connsiteY9" fmla="*/ 130629 h 586642"/>
              <a:gd name="connsiteX10" fmla="*/ 1151907 w 5177642"/>
              <a:gd name="connsiteY10" fmla="*/ 118754 h 586642"/>
              <a:gd name="connsiteX11" fmla="*/ 1199408 w 5177642"/>
              <a:gd name="connsiteY11" fmla="*/ 106878 h 586642"/>
              <a:gd name="connsiteX12" fmla="*/ 1401288 w 5177642"/>
              <a:gd name="connsiteY12" fmla="*/ 83128 h 586642"/>
              <a:gd name="connsiteX13" fmla="*/ 1638795 w 5177642"/>
              <a:gd name="connsiteY13" fmla="*/ 95003 h 586642"/>
              <a:gd name="connsiteX14" fmla="*/ 1674421 w 5177642"/>
              <a:gd name="connsiteY14" fmla="*/ 106878 h 586642"/>
              <a:gd name="connsiteX15" fmla="*/ 1781299 w 5177642"/>
              <a:gd name="connsiteY15" fmla="*/ 130629 h 586642"/>
              <a:gd name="connsiteX16" fmla="*/ 1900052 w 5177642"/>
              <a:gd name="connsiteY16" fmla="*/ 178130 h 586642"/>
              <a:gd name="connsiteX17" fmla="*/ 1971304 w 5177642"/>
              <a:gd name="connsiteY17" fmla="*/ 201881 h 586642"/>
              <a:gd name="connsiteX18" fmla="*/ 2006930 w 5177642"/>
              <a:gd name="connsiteY18" fmla="*/ 213756 h 586642"/>
              <a:gd name="connsiteX19" fmla="*/ 2042556 w 5177642"/>
              <a:gd name="connsiteY19" fmla="*/ 237507 h 586642"/>
              <a:gd name="connsiteX20" fmla="*/ 2220686 w 5177642"/>
              <a:gd name="connsiteY20" fmla="*/ 285008 h 586642"/>
              <a:gd name="connsiteX21" fmla="*/ 2256312 w 5177642"/>
              <a:gd name="connsiteY21" fmla="*/ 296883 h 586642"/>
              <a:gd name="connsiteX22" fmla="*/ 2351314 w 5177642"/>
              <a:gd name="connsiteY22" fmla="*/ 320634 h 586642"/>
              <a:gd name="connsiteX23" fmla="*/ 2470068 w 5177642"/>
              <a:gd name="connsiteY23" fmla="*/ 356260 h 586642"/>
              <a:gd name="connsiteX24" fmla="*/ 2541320 w 5177642"/>
              <a:gd name="connsiteY24" fmla="*/ 368135 h 586642"/>
              <a:gd name="connsiteX25" fmla="*/ 2612571 w 5177642"/>
              <a:gd name="connsiteY25" fmla="*/ 391886 h 586642"/>
              <a:gd name="connsiteX26" fmla="*/ 2731325 w 5177642"/>
              <a:gd name="connsiteY26" fmla="*/ 427512 h 586642"/>
              <a:gd name="connsiteX27" fmla="*/ 2790701 w 5177642"/>
              <a:gd name="connsiteY27" fmla="*/ 451263 h 586642"/>
              <a:gd name="connsiteX28" fmla="*/ 2909455 w 5177642"/>
              <a:gd name="connsiteY28" fmla="*/ 475013 h 586642"/>
              <a:gd name="connsiteX29" fmla="*/ 2980707 w 5177642"/>
              <a:gd name="connsiteY29" fmla="*/ 498764 h 586642"/>
              <a:gd name="connsiteX30" fmla="*/ 3016333 w 5177642"/>
              <a:gd name="connsiteY30" fmla="*/ 510639 h 586642"/>
              <a:gd name="connsiteX31" fmla="*/ 3158836 w 5177642"/>
              <a:gd name="connsiteY31" fmla="*/ 534390 h 586642"/>
              <a:gd name="connsiteX32" fmla="*/ 3218213 w 5177642"/>
              <a:gd name="connsiteY32" fmla="*/ 546265 h 586642"/>
              <a:gd name="connsiteX33" fmla="*/ 3360717 w 5177642"/>
              <a:gd name="connsiteY33" fmla="*/ 558141 h 586642"/>
              <a:gd name="connsiteX34" fmla="*/ 3930733 w 5177642"/>
              <a:gd name="connsiteY34" fmla="*/ 558141 h 586642"/>
              <a:gd name="connsiteX35" fmla="*/ 4061361 w 5177642"/>
              <a:gd name="connsiteY35" fmla="*/ 546265 h 586642"/>
              <a:gd name="connsiteX36" fmla="*/ 4108862 w 5177642"/>
              <a:gd name="connsiteY36" fmla="*/ 534390 h 586642"/>
              <a:gd name="connsiteX37" fmla="*/ 4144488 w 5177642"/>
              <a:gd name="connsiteY37" fmla="*/ 522515 h 586642"/>
              <a:gd name="connsiteX38" fmla="*/ 4286992 w 5177642"/>
              <a:gd name="connsiteY38" fmla="*/ 498764 h 586642"/>
              <a:gd name="connsiteX39" fmla="*/ 4346369 w 5177642"/>
              <a:gd name="connsiteY39" fmla="*/ 486889 h 586642"/>
              <a:gd name="connsiteX40" fmla="*/ 4429496 w 5177642"/>
              <a:gd name="connsiteY40" fmla="*/ 475013 h 586642"/>
              <a:gd name="connsiteX41" fmla="*/ 4476997 w 5177642"/>
              <a:gd name="connsiteY41" fmla="*/ 463138 h 586642"/>
              <a:gd name="connsiteX42" fmla="*/ 4548249 w 5177642"/>
              <a:gd name="connsiteY42" fmla="*/ 451263 h 586642"/>
              <a:gd name="connsiteX43" fmla="*/ 4583875 w 5177642"/>
              <a:gd name="connsiteY43" fmla="*/ 439387 h 586642"/>
              <a:gd name="connsiteX44" fmla="*/ 4690753 w 5177642"/>
              <a:gd name="connsiteY44" fmla="*/ 415637 h 586642"/>
              <a:gd name="connsiteX45" fmla="*/ 4809507 w 5177642"/>
              <a:gd name="connsiteY45" fmla="*/ 332509 h 586642"/>
              <a:gd name="connsiteX46" fmla="*/ 4845133 w 5177642"/>
              <a:gd name="connsiteY46" fmla="*/ 320634 h 586642"/>
              <a:gd name="connsiteX47" fmla="*/ 4940135 w 5177642"/>
              <a:gd name="connsiteY47" fmla="*/ 237507 h 586642"/>
              <a:gd name="connsiteX48" fmla="*/ 5047013 w 5177642"/>
              <a:gd name="connsiteY48" fmla="*/ 130629 h 586642"/>
              <a:gd name="connsiteX49" fmla="*/ 5082639 w 5177642"/>
              <a:gd name="connsiteY49" fmla="*/ 95003 h 586642"/>
              <a:gd name="connsiteX50" fmla="*/ 5142016 w 5177642"/>
              <a:gd name="connsiteY50" fmla="*/ 23751 h 586642"/>
              <a:gd name="connsiteX51" fmla="*/ 5177642 w 5177642"/>
              <a:gd name="connsiteY51" fmla="*/ 0 h 586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177642" h="586642">
                <a:moveTo>
                  <a:pt x="0" y="178130"/>
                </a:moveTo>
                <a:cubicBezTo>
                  <a:pt x="23751" y="190005"/>
                  <a:pt x="46987" y="202971"/>
                  <a:pt x="71252" y="213756"/>
                </a:cubicBezTo>
                <a:cubicBezTo>
                  <a:pt x="82691" y="218840"/>
                  <a:pt x="94360" y="225632"/>
                  <a:pt x="106878" y="225632"/>
                </a:cubicBezTo>
                <a:cubicBezTo>
                  <a:pt x="289009" y="225632"/>
                  <a:pt x="471055" y="217715"/>
                  <a:pt x="653143" y="213756"/>
                </a:cubicBezTo>
                <a:cubicBezTo>
                  <a:pt x="684810" y="209798"/>
                  <a:pt x="716665" y="207127"/>
                  <a:pt x="748145" y="201881"/>
                </a:cubicBezTo>
                <a:cubicBezTo>
                  <a:pt x="764244" y="199198"/>
                  <a:pt x="779714" y="193547"/>
                  <a:pt x="795647" y="190006"/>
                </a:cubicBezTo>
                <a:cubicBezTo>
                  <a:pt x="815350" y="185627"/>
                  <a:pt x="835320" y="182509"/>
                  <a:pt x="855023" y="178130"/>
                </a:cubicBezTo>
                <a:cubicBezTo>
                  <a:pt x="870956" y="174589"/>
                  <a:pt x="886394" y="168737"/>
                  <a:pt x="902525" y="166255"/>
                </a:cubicBezTo>
                <a:cubicBezTo>
                  <a:pt x="937953" y="160805"/>
                  <a:pt x="973777" y="158338"/>
                  <a:pt x="1009403" y="154380"/>
                </a:cubicBezTo>
                <a:cubicBezTo>
                  <a:pt x="1089597" y="127647"/>
                  <a:pt x="990892" y="158492"/>
                  <a:pt x="1116281" y="130629"/>
                </a:cubicBezTo>
                <a:cubicBezTo>
                  <a:pt x="1128501" y="127914"/>
                  <a:pt x="1139871" y="122193"/>
                  <a:pt x="1151907" y="118754"/>
                </a:cubicBezTo>
                <a:cubicBezTo>
                  <a:pt x="1167600" y="114270"/>
                  <a:pt x="1183404" y="110079"/>
                  <a:pt x="1199408" y="106878"/>
                </a:cubicBezTo>
                <a:cubicBezTo>
                  <a:pt x="1278831" y="90993"/>
                  <a:pt x="1310155" y="91413"/>
                  <a:pt x="1401288" y="83128"/>
                </a:cubicBezTo>
                <a:cubicBezTo>
                  <a:pt x="1480457" y="87086"/>
                  <a:pt x="1559825" y="88136"/>
                  <a:pt x="1638795" y="95003"/>
                </a:cubicBezTo>
                <a:cubicBezTo>
                  <a:pt x="1651266" y="96087"/>
                  <a:pt x="1662277" y="103842"/>
                  <a:pt x="1674421" y="106878"/>
                </a:cubicBezTo>
                <a:cubicBezTo>
                  <a:pt x="1742193" y="123821"/>
                  <a:pt x="1720367" y="112350"/>
                  <a:pt x="1781299" y="130629"/>
                </a:cubicBezTo>
                <a:cubicBezTo>
                  <a:pt x="1938828" y="177887"/>
                  <a:pt x="1781028" y="130520"/>
                  <a:pt x="1900052" y="178130"/>
                </a:cubicBezTo>
                <a:cubicBezTo>
                  <a:pt x="1923297" y="187428"/>
                  <a:pt x="1947553" y="193964"/>
                  <a:pt x="1971304" y="201881"/>
                </a:cubicBezTo>
                <a:lnTo>
                  <a:pt x="2006930" y="213756"/>
                </a:lnTo>
                <a:cubicBezTo>
                  <a:pt x="2018805" y="221673"/>
                  <a:pt x="2029304" y="232206"/>
                  <a:pt x="2042556" y="237507"/>
                </a:cubicBezTo>
                <a:cubicBezTo>
                  <a:pt x="2096463" y="259070"/>
                  <a:pt x="2166374" y="266905"/>
                  <a:pt x="2220686" y="285008"/>
                </a:cubicBezTo>
                <a:cubicBezTo>
                  <a:pt x="2232561" y="288966"/>
                  <a:pt x="2244235" y="293589"/>
                  <a:pt x="2256312" y="296883"/>
                </a:cubicBezTo>
                <a:cubicBezTo>
                  <a:pt x="2287804" y="305472"/>
                  <a:pt x="2320347" y="310312"/>
                  <a:pt x="2351314" y="320634"/>
                </a:cubicBezTo>
                <a:cubicBezTo>
                  <a:pt x="2396761" y="335783"/>
                  <a:pt x="2425195" y="347286"/>
                  <a:pt x="2470068" y="356260"/>
                </a:cubicBezTo>
                <a:cubicBezTo>
                  <a:pt x="2493679" y="360982"/>
                  <a:pt x="2517569" y="364177"/>
                  <a:pt x="2541320" y="368135"/>
                </a:cubicBezTo>
                <a:cubicBezTo>
                  <a:pt x="2565070" y="376052"/>
                  <a:pt x="2588283" y="385814"/>
                  <a:pt x="2612571" y="391886"/>
                </a:cubicBezTo>
                <a:cubicBezTo>
                  <a:pt x="2659231" y="403551"/>
                  <a:pt x="2683136" y="408236"/>
                  <a:pt x="2731325" y="427512"/>
                </a:cubicBezTo>
                <a:cubicBezTo>
                  <a:pt x="2751117" y="435429"/>
                  <a:pt x="2770104" y="445771"/>
                  <a:pt x="2790701" y="451263"/>
                </a:cubicBezTo>
                <a:cubicBezTo>
                  <a:pt x="2829707" y="461664"/>
                  <a:pt x="2871158" y="462247"/>
                  <a:pt x="2909455" y="475013"/>
                </a:cubicBezTo>
                <a:lnTo>
                  <a:pt x="2980707" y="498764"/>
                </a:lnTo>
                <a:cubicBezTo>
                  <a:pt x="2992582" y="502722"/>
                  <a:pt x="3003986" y="508581"/>
                  <a:pt x="3016333" y="510639"/>
                </a:cubicBezTo>
                <a:cubicBezTo>
                  <a:pt x="3063834" y="518556"/>
                  <a:pt x="3111615" y="524946"/>
                  <a:pt x="3158836" y="534390"/>
                </a:cubicBezTo>
                <a:cubicBezTo>
                  <a:pt x="3178628" y="538348"/>
                  <a:pt x="3198167" y="543907"/>
                  <a:pt x="3218213" y="546265"/>
                </a:cubicBezTo>
                <a:cubicBezTo>
                  <a:pt x="3265553" y="551834"/>
                  <a:pt x="3313216" y="554182"/>
                  <a:pt x="3360717" y="558141"/>
                </a:cubicBezTo>
                <a:cubicBezTo>
                  <a:pt x="3574829" y="611668"/>
                  <a:pt x="3417563" y="576802"/>
                  <a:pt x="3930733" y="558141"/>
                </a:cubicBezTo>
                <a:cubicBezTo>
                  <a:pt x="3974426" y="556552"/>
                  <a:pt x="4017818" y="550224"/>
                  <a:pt x="4061361" y="546265"/>
                </a:cubicBezTo>
                <a:cubicBezTo>
                  <a:pt x="4077195" y="542307"/>
                  <a:pt x="4093169" y="538874"/>
                  <a:pt x="4108862" y="534390"/>
                </a:cubicBezTo>
                <a:cubicBezTo>
                  <a:pt x="4120898" y="530951"/>
                  <a:pt x="4132344" y="525551"/>
                  <a:pt x="4144488" y="522515"/>
                </a:cubicBezTo>
                <a:cubicBezTo>
                  <a:pt x="4200471" y="508519"/>
                  <a:pt x="4226652" y="508820"/>
                  <a:pt x="4286992" y="498764"/>
                </a:cubicBezTo>
                <a:cubicBezTo>
                  <a:pt x="4306902" y="495446"/>
                  <a:pt x="4326459" y="490207"/>
                  <a:pt x="4346369" y="486889"/>
                </a:cubicBezTo>
                <a:cubicBezTo>
                  <a:pt x="4373979" y="482287"/>
                  <a:pt x="4401957" y="480020"/>
                  <a:pt x="4429496" y="475013"/>
                </a:cubicBezTo>
                <a:cubicBezTo>
                  <a:pt x="4445554" y="472093"/>
                  <a:pt x="4460993" y="466339"/>
                  <a:pt x="4476997" y="463138"/>
                </a:cubicBezTo>
                <a:cubicBezTo>
                  <a:pt x="4500608" y="458416"/>
                  <a:pt x="4524498" y="455221"/>
                  <a:pt x="4548249" y="451263"/>
                </a:cubicBezTo>
                <a:cubicBezTo>
                  <a:pt x="4560124" y="447304"/>
                  <a:pt x="4571655" y="442103"/>
                  <a:pt x="4583875" y="439387"/>
                </a:cubicBezTo>
                <a:cubicBezTo>
                  <a:pt x="4709285" y="411518"/>
                  <a:pt x="4610548" y="442371"/>
                  <a:pt x="4690753" y="415637"/>
                </a:cubicBezTo>
                <a:cubicBezTo>
                  <a:pt x="4712430" y="399380"/>
                  <a:pt x="4791967" y="338355"/>
                  <a:pt x="4809507" y="332509"/>
                </a:cubicBezTo>
                <a:lnTo>
                  <a:pt x="4845133" y="320634"/>
                </a:lnTo>
                <a:cubicBezTo>
                  <a:pt x="4912423" y="219696"/>
                  <a:pt x="4801593" y="376049"/>
                  <a:pt x="4940135" y="237507"/>
                </a:cubicBezTo>
                <a:lnTo>
                  <a:pt x="5047013" y="130629"/>
                </a:lnTo>
                <a:cubicBezTo>
                  <a:pt x="5058888" y="118754"/>
                  <a:pt x="5073323" y="108977"/>
                  <a:pt x="5082639" y="95003"/>
                </a:cubicBezTo>
                <a:cubicBezTo>
                  <a:pt x="5105992" y="59973"/>
                  <a:pt x="5107728" y="52325"/>
                  <a:pt x="5142016" y="23751"/>
                </a:cubicBezTo>
                <a:cubicBezTo>
                  <a:pt x="5152980" y="14614"/>
                  <a:pt x="5177642" y="0"/>
                  <a:pt x="5177642" y="0"/>
                </a:cubicBez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5364088" y="1965484"/>
            <a:ext cx="144016" cy="144016"/>
          </a:xfrm>
          <a:prstGeom prst="ellipse">
            <a:avLst/>
          </a:prstGeom>
          <a:solidFill>
            <a:srgbClr val="00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/>
          <p:cNvSpPr/>
          <p:nvPr/>
        </p:nvSpPr>
        <p:spPr>
          <a:xfrm>
            <a:off x="1341912" y="1658238"/>
            <a:ext cx="3835730" cy="668975"/>
          </a:xfrm>
          <a:custGeom>
            <a:avLst/>
            <a:gdLst>
              <a:gd name="connsiteX0" fmla="*/ 0 w 3835730"/>
              <a:gd name="connsiteY0" fmla="*/ 617517 h 668975"/>
              <a:gd name="connsiteX1" fmla="*/ 59376 w 3835730"/>
              <a:gd name="connsiteY1" fmla="*/ 653143 h 668975"/>
              <a:gd name="connsiteX2" fmla="*/ 285007 w 3835730"/>
              <a:gd name="connsiteY2" fmla="*/ 653143 h 668975"/>
              <a:gd name="connsiteX3" fmla="*/ 344384 w 3835730"/>
              <a:gd name="connsiteY3" fmla="*/ 641268 h 668975"/>
              <a:gd name="connsiteX4" fmla="*/ 380010 w 3835730"/>
              <a:gd name="connsiteY4" fmla="*/ 629392 h 668975"/>
              <a:gd name="connsiteX5" fmla="*/ 463137 w 3835730"/>
              <a:gd name="connsiteY5" fmla="*/ 617517 h 668975"/>
              <a:gd name="connsiteX6" fmla="*/ 581891 w 3835730"/>
              <a:gd name="connsiteY6" fmla="*/ 570016 h 668975"/>
              <a:gd name="connsiteX7" fmla="*/ 665018 w 3835730"/>
              <a:gd name="connsiteY7" fmla="*/ 546265 h 668975"/>
              <a:gd name="connsiteX8" fmla="*/ 736270 w 3835730"/>
              <a:gd name="connsiteY8" fmla="*/ 510639 h 668975"/>
              <a:gd name="connsiteX9" fmla="*/ 807522 w 3835730"/>
              <a:gd name="connsiteY9" fmla="*/ 475013 h 668975"/>
              <a:gd name="connsiteX10" fmla="*/ 878774 w 3835730"/>
              <a:gd name="connsiteY10" fmla="*/ 439387 h 668975"/>
              <a:gd name="connsiteX11" fmla="*/ 914400 w 3835730"/>
              <a:gd name="connsiteY11" fmla="*/ 415636 h 668975"/>
              <a:gd name="connsiteX12" fmla="*/ 985652 w 3835730"/>
              <a:gd name="connsiteY12" fmla="*/ 391886 h 668975"/>
              <a:gd name="connsiteX13" fmla="*/ 1056904 w 3835730"/>
              <a:gd name="connsiteY13" fmla="*/ 368135 h 668975"/>
              <a:gd name="connsiteX14" fmla="*/ 1116280 w 3835730"/>
              <a:gd name="connsiteY14" fmla="*/ 356260 h 668975"/>
              <a:gd name="connsiteX15" fmla="*/ 1163782 w 3835730"/>
              <a:gd name="connsiteY15" fmla="*/ 344384 h 668975"/>
              <a:gd name="connsiteX16" fmla="*/ 1199407 w 3835730"/>
              <a:gd name="connsiteY16" fmla="*/ 332509 h 668975"/>
              <a:gd name="connsiteX17" fmla="*/ 1341911 w 3835730"/>
              <a:gd name="connsiteY17" fmla="*/ 320634 h 668975"/>
              <a:gd name="connsiteX18" fmla="*/ 1935678 w 3835730"/>
              <a:gd name="connsiteY18" fmla="*/ 332509 h 668975"/>
              <a:gd name="connsiteX19" fmla="*/ 2054431 w 3835730"/>
              <a:gd name="connsiteY19" fmla="*/ 356260 h 668975"/>
              <a:gd name="connsiteX20" fmla="*/ 2208810 w 3835730"/>
              <a:gd name="connsiteY20" fmla="*/ 368135 h 668975"/>
              <a:gd name="connsiteX21" fmla="*/ 2695698 w 3835730"/>
              <a:gd name="connsiteY21" fmla="*/ 356260 h 668975"/>
              <a:gd name="connsiteX22" fmla="*/ 2778826 w 3835730"/>
              <a:gd name="connsiteY22" fmla="*/ 332509 h 668975"/>
              <a:gd name="connsiteX23" fmla="*/ 2885704 w 3835730"/>
              <a:gd name="connsiteY23" fmla="*/ 320634 h 668975"/>
              <a:gd name="connsiteX24" fmla="*/ 2933205 w 3835730"/>
              <a:gd name="connsiteY24" fmla="*/ 296883 h 668975"/>
              <a:gd name="connsiteX25" fmla="*/ 3004457 w 3835730"/>
              <a:gd name="connsiteY25" fmla="*/ 285008 h 668975"/>
              <a:gd name="connsiteX26" fmla="*/ 3099459 w 3835730"/>
              <a:gd name="connsiteY26" fmla="*/ 261257 h 668975"/>
              <a:gd name="connsiteX27" fmla="*/ 3099459 w 3835730"/>
              <a:gd name="connsiteY27" fmla="*/ 261257 h 668975"/>
              <a:gd name="connsiteX28" fmla="*/ 3170711 w 3835730"/>
              <a:gd name="connsiteY28" fmla="*/ 237507 h 668975"/>
              <a:gd name="connsiteX29" fmla="*/ 3206337 w 3835730"/>
              <a:gd name="connsiteY29" fmla="*/ 225631 h 668975"/>
              <a:gd name="connsiteX30" fmla="*/ 3253839 w 3835730"/>
              <a:gd name="connsiteY30" fmla="*/ 201881 h 668975"/>
              <a:gd name="connsiteX31" fmla="*/ 3301340 w 3835730"/>
              <a:gd name="connsiteY31" fmla="*/ 190005 h 668975"/>
              <a:gd name="connsiteX32" fmla="*/ 3336966 w 3835730"/>
              <a:gd name="connsiteY32" fmla="*/ 178130 h 668975"/>
              <a:gd name="connsiteX33" fmla="*/ 3384467 w 3835730"/>
              <a:gd name="connsiteY33" fmla="*/ 142504 h 668975"/>
              <a:gd name="connsiteX34" fmla="*/ 3455719 w 3835730"/>
              <a:gd name="connsiteY34" fmla="*/ 118753 h 668975"/>
              <a:gd name="connsiteX35" fmla="*/ 3491345 w 3835730"/>
              <a:gd name="connsiteY35" fmla="*/ 106878 h 668975"/>
              <a:gd name="connsiteX36" fmla="*/ 3526971 w 3835730"/>
              <a:gd name="connsiteY36" fmla="*/ 95003 h 668975"/>
              <a:gd name="connsiteX37" fmla="*/ 3574472 w 3835730"/>
              <a:gd name="connsiteY37" fmla="*/ 83127 h 668975"/>
              <a:gd name="connsiteX38" fmla="*/ 3752602 w 3835730"/>
              <a:gd name="connsiteY38" fmla="*/ 35626 h 668975"/>
              <a:gd name="connsiteX39" fmla="*/ 3788228 w 3835730"/>
              <a:gd name="connsiteY39" fmla="*/ 23751 h 668975"/>
              <a:gd name="connsiteX40" fmla="*/ 3835730 w 3835730"/>
              <a:gd name="connsiteY40" fmla="*/ 0 h 66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835730" h="668975">
                <a:moveTo>
                  <a:pt x="0" y="617517"/>
                </a:moveTo>
                <a:cubicBezTo>
                  <a:pt x="19792" y="629392"/>
                  <a:pt x="38731" y="642821"/>
                  <a:pt x="59376" y="653143"/>
                </a:cubicBezTo>
                <a:cubicBezTo>
                  <a:pt x="126809" y="686860"/>
                  <a:pt x="226459" y="656802"/>
                  <a:pt x="285007" y="653143"/>
                </a:cubicBezTo>
                <a:cubicBezTo>
                  <a:pt x="304799" y="649185"/>
                  <a:pt x="324802" y="646163"/>
                  <a:pt x="344384" y="641268"/>
                </a:cubicBezTo>
                <a:cubicBezTo>
                  <a:pt x="356528" y="638232"/>
                  <a:pt x="367735" y="631847"/>
                  <a:pt x="380010" y="629392"/>
                </a:cubicBezTo>
                <a:cubicBezTo>
                  <a:pt x="407457" y="623903"/>
                  <a:pt x="435428" y="621475"/>
                  <a:pt x="463137" y="617517"/>
                </a:cubicBezTo>
                <a:cubicBezTo>
                  <a:pt x="625305" y="563460"/>
                  <a:pt x="459584" y="622433"/>
                  <a:pt x="581891" y="570016"/>
                </a:cubicBezTo>
                <a:cubicBezTo>
                  <a:pt x="605749" y="559791"/>
                  <a:pt x="640904" y="552293"/>
                  <a:pt x="665018" y="546265"/>
                </a:cubicBezTo>
                <a:cubicBezTo>
                  <a:pt x="767118" y="478198"/>
                  <a:pt x="637938" y="559805"/>
                  <a:pt x="736270" y="510639"/>
                </a:cubicBezTo>
                <a:cubicBezTo>
                  <a:pt x="828353" y="464598"/>
                  <a:pt x="717975" y="504861"/>
                  <a:pt x="807522" y="475013"/>
                </a:cubicBezTo>
                <a:cubicBezTo>
                  <a:pt x="909622" y="406946"/>
                  <a:pt x="780442" y="488553"/>
                  <a:pt x="878774" y="439387"/>
                </a:cubicBezTo>
                <a:cubicBezTo>
                  <a:pt x="891540" y="433004"/>
                  <a:pt x="901358" y="421433"/>
                  <a:pt x="914400" y="415636"/>
                </a:cubicBezTo>
                <a:cubicBezTo>
                  <a:pt x="937278" y="405468"/>
                  <a:pt x="961901" y="399803"/>
                  <a:pt x="985652" y="391886"/>
                </a:cubicBezTo>
                <a:lnTo>
                  <a:pt x="1056904" y="368135"/>
                </a:lnTo>
                <a:cubicBezTo>
                  <a:pt x="1076696" y="364177"/>
                  <a:pt x="1096577" y="360639"/>
                  <a:pt x="1116280" y="356260"/>
                </a:cubicBezTo>
                <a:cubicBezTo>
                  <a:pt x="1132213" y="352719"/>
                  <a:pt x="1148089" y="348868"/>
                  <a:pt x="1163782" y="344384"/>
                </a:cubicBezTo>
                <a:cubicBezTo>
                  <a:pt x="1175818" y="340945"/>
                  <a:pt x="1186999" y="334163"/>
                  <a:pt x="1199407" y="332509"/>
                </a:cubicBezTo>
                <a:cubicBezTo>
                  <a:pt x="1246655" y="326209"/>
                  <a:pt x="1294410" y="324592"/>
                  <a:pt x="1341911" y="320634"/>
                </a:cubicBezTo>
                <a:lnTo>
                  <a:pt x="1935678" y="332509"/>
                </a:lnTo>
                <a:cubicBezTo>
                  <a:pt x="2238887" y="343148"/>
                  <a:pt x="1899368" y="336877"/>
                  <a:pt x="2054431" y="356260"/>
                </a:cubicBezTo>
                <a:cubicBezTo>
                  <a:pt x="2105644" y="362662"/>
                  <a:pt x="2157350" y="364177"/>
                  <a:pt x="2208810" y="368135"/>
                </a:cubicBezTo>
                <a:cubicBezTo>
                  <a:pt x="2371106" y="364177"/>
                  <a:pt x="2533670" y="366387"/>
                  <a:pt x="2695698" y="356260"/>
                </a:cubicBezTo>
                <a:cubicBezTo>
                  <a:pt x="2724460" y="354462"/>
                  <a:pt x="2750501" y="337820"/>
                  <a:pt x="2778826" y="332509"/>
                </a:cubicBezTo>
                <a:cubicBezTo>
                  <a:pt x="2814057" y="325903"/>
                  <a:pt x="2850078" y="324592"/>
                  <a:pt x="2885704" y="320634"/>
                </a:cubicBezTo>
                <a:cubicBezTo>
                  <a:pt x="2901538" y="312717"/>
                  <a:pt x="2916249" y="301970"/>
                  <a:pt x="2933205" y="296883"/>
                </a:cubicBezTo>
                <a:cubicBezTo>
                  <a:pt x="2956268" y="289964"/>
                  <a:pt x="2980913" y="290053"/>
                  <a:pt x="3004457" y="285008"/>
                </a:cubicBezTo>
                <a:cubicBezTo>
                  <a:pt x="3036374" y="278169"/>
                  <a:pt x="3067792" y="269174"/>
                  <a:pt x="3099459" y="261257"/>
                </a:cubicBezTo>
                <a:lnTo>
                  <a:pt x="3099459" y="261257"/>
                </a:lnTo>
                <a:lnTo>
                  <a:pt x="3170711" y="237507"/>
                </a:lnTo>
                <a:cubicBezTo>
                  <a:pt x="3182586" y="233549"/>
                  <a:pt x="3195141" y="231229"/>
                  <a:pt x="3206337" y="225631"/>
                </a:cubicBezTo>
                <a:cubicBezTo>
                  <a:pt x="3222171" y="217714"/>
                  <a:pt x="3237263" y="208097"/>
                  <a:pt x="3253839" y="201881"/>
                </a:cubicBezTo>
                <a:cubicBezTo>
                  <a:pt x="3269121" y="196150"/>
                  <a:pt x="3285647" y="194489"/>
                  <a:pt x="3301340" y="190005"/>
                </a:cubicBezTo>
                <a:cubicBezTo>
                  <a:pt x="3313376" y="186566"/>
                  <a:pt x="3325091" y="182088"/>
                  <a:pt x="3336966" y="178130"/>
                </a:cubicBezTo>
                <a:cubicBezTo>
                  <a:pt x="3352800" y="166255"/>
                  <a:pt x="3366764" y="151355"/>
                  <a:pt x="3384467" y="142504"/>
                </a:cubicBezTo>
                <a:cubicBezTo>
                  <a:pt x="3406859" y="131308"/>
                  <a:pt x="3431968" y="126670"/>
                  <a:pt x="3455719" y="118753"/>
                </a:cubicBezTo>
                <a:lnTo>
                  <a:pt x="3491345" y="106878"/>
                </a:lnTo>
                <a:cubicBezTo>
                  <a:pt x="3503220" y="102920"/>
                  <a:pt x="3514827" y="98039"/>
                  <a:pt x="3526971" y="95003"/>
                </a:cubicBezTo>
                <a:lnTo>
                  <a:pt x="3574472" y="83127"/>
                </a:lnTo>
                <a:cubicBezTo>
                  <a:pt x="3673369" y="17197"/>
                  <a:pt x="3517732" y="113914"/>
                  <a:pt x="3752602" y="35626"/>
                </a:cubicBezTo>
                <a:cubicBezTo>
                  <a:pt x="3764477" y="31668"/>
                  <a:pt x="3776722" y="28682"/>
                  <a:pt x="3788228" y="23751"/>
                </a:cubicBezTo>
                <a:cubicBezTo>
                  <a:pt x="3804500" y="16778"/>
                  <a:pt x="3835730" y="0"/>
                  <a:pt x="3835730" y="0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5188386" y="1586230"/>
            <a:ext cx="144016" cy="144016"/>
          </a:xfrm>
          <a:prstGeom prst="ellipse">
            <a:avLst/>
          </a:prstGeom>
          <a:solidFill>
            <a:srgbClr val="CC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 13"/>
          <p:cNvSpPr/>
          <p:nvPr/>
        </p:nvSpPr>
        <p:spPr>
          <a:xfrm>
            <a:off x="1341912" y="1337604"/>
            <a:ext cx="3705101" cy="985652"/>
          </a:xfrm>
          <a:custGeom>
            <a:avLst/>
            <a:gdLst>
              <a:gd name="connsiteX0" fmla="*/ 0 w 3705101"/>
              <a:gd name="connsiteY0" fmla="*/ 938151 h 985652"/>
              <a:gd name="connsiteX1" fmla="*/ 59376 w 3705101"/>
              <a:gd name="connsiteY1" fmla="*/ 950026 h 985652"/>
              <a:gd name="connsiteX2" fmla="*/ 95002 w 3705101"/>
              <a:gd name="connsiteY2" fmla="*/ 973777 h 985652"/>
              <a:gd name="connsiteX3" fmla="*/ 130628 w 3705101"/>
              <a:gd name="connsiteY3" fmla="*/ 985652 h 985652"/>
              <a:gd name="connsiteX4" fmla="*/ 296883 w 3705101"/>
              <a:gd name="connsiteY4" fmla="*/ 973777 h 985652"/>
              <a:gd name="connsiteX5" fmla="*/ 368135 w 3705101"/>
              <a:gd name="connsiteY5" fmla="*/ 938151 h 985652"/>
              <a:gd name="connsiteX6" fmla="*/ 463137 w 3705101"/>
              <a:gd name="connsiteY6" fmla="*/ 890650 h 985652"/>
              <a:gd name="connsiteX7" fmla="*/ 498763 w 3705101"/>
              <a:gd name="connsiteY7" fmla="*/ 878774 h 985652"/>
              <a:gd name="connsiteX8" fmla="*/ 581891 w 3705101"/>
              <a:gd name="connsiteY8" fmla="*/ 831273 h 985652"/>
              <a:gd name="connsiteX9" fmla="*/ 617517 w 3705101"/>
              <a:gd name="connsiteY9" fmla="*/ 819398 h 985652"/>
              <a:gd name="connsiteX10" fmla="*/ 676893 w 3705101"/>
              <a:gd name="connsiteY10" fmla="*/ 795647 h 985652"/>
              <a:gd name="connsiteX11" fmla="*/ 712519 w 3705101"/>
              <a:gd name="connsiteY11" fmla="*/ 783772 h 985652"/>
              <a:gd name="connsiteX12" fmla="*/ 795646 w 3705101"/>
              <a:gd name="connsiteY12" fmla="*/ 748146 h 985652"/>
              <a:gd name="connsiteX13" fmla="*/ 831272 w 3705101"/>
              <a:gd name="connsiteY13" fmla="*/ 724395 h 985652"/>
              <a:gd name="connsiteX14" fmla="*/ 866898 w 3705101"/>
              <a:gd name="connsiteY14" fmla="*/ 712520 h 985652"/>
              <a:gd name="connsiteX15" fmla="*/ 985652 w 3705101"/>
              <a:gd name="connsiteY15" fmla="*/ 641268 h 985652"/>
              <a:gd name="connsiteX16" fmla="*/ 1056904 w 3705101"/>
              <a:gd name="connsiteY16" fmla="*/ 629392 h 985652"/>
              <a:gd name="connsiteX17" fmla="*/ 1092530 w 3705101"/>
              <a:gd name="connsiteY17" fmla="*/ 605642 h 985652"/>
              <a:gd name="connsiteX18" fmla="*/ 1163782 w 3705101"/>
              <a:gd name="connsiteY18" fmla="*/ 581891 h 985652"/>
              <a:gd name="connsiteX19" fmla="*/ 1199407 w 3705101"/>
              <a:gd name="connsiteY19" fmla="*/ 570016 h 985652"/>
              <a:gd name="connsiteX20" fmla="*/ 1294410 w 3705101"/>
              <a:gd name="connsiteY20" fmla="*/ 546265 h 985652"/>
              <a:gd name="connsiteX21" fmla="*/ 1413163 w 3705101"/>
              <a:gd name="connsiteY21" fmla="*/ 522515 h 985652"/>
              <a:gd name="connsiteX22" fmla="*/ 2327563 w 3705101"/>
              <a:gd name="connsiteY22" fmla="*/ 510639 h 985652"/>
              <a:gd name="connsiteX23" fmla="*/ 2422566 w 3705101"/>
              <a:gd name="connsiteY23" fmla="*/ 486889 h 985652"/>
              <a:gd name="connsiteX24" fmla="*/ 2541319 w 3705101"/>
              <a:gd name="connsiteY24" fmla="*/ 463138 h 985652"/>
              <a:gd name="connsiteX25" fmla="*/ 2576945 w 3705101"/>
              <a:gd name="connsiteY25" fmla="*/ 451263 h 985652"/>
              <a:gd name="connsiteX26" fmla="*/ 2743200 w 3705101"/>
              <a:gd name="connsiteY26" fmla="*/ 415637 h 985652"/>
              <a:gd name="connsiteX27" fmla="*/ 2838202 w 3705101"/>
              <a:gd name="connsiteY27" fmla="*/ 380011 h 985652"/>
              <a:gd name="connsiteX28" fmla="*/ 2956956 w 3705101"/>
              <a:gd name="connsiteY28" fmla="*/ 344385 h 985652"/>
              <a:gd name="connsiteX29" fmla="*/ 3123210 w 3705101"/>
              <a:gd name="connsiteY29" fmla="*/ 273133 h 985652"/>
              <a:gd name="connsiteX30" fmla="*/ 3194462 w 3705101"/>
              <a:gd name="connsiteY30" fmla="*/ 249382 h 985652"/>
              <a:gd name="connsiteX31" fmla="*/ 3230088 w 3705101"/>
              <a:gd name="connsiteY31" fmla="*/ 237507 h 985652"/>
              <a:gd name="connsiteX32" fmla="*/ 3265714 w 3705101"/>
              <a:gd name="connsiteY32" fmla="*/ 213756 h 985652"/>
              <a:gd name="connsiteX33" fmla="*/ 3289465 w 3705101"/>
              <a:gd name="connsiteY33" fmla="*/ 178130 h 985652"/>
              <a:gd name="connsiteX34" fmla="*/ 3348841 w 3705101"/>
              <a:gd name="connsiteY34" fmla="*/ 166255 h 985652"/>
              <a:gd name="connsiteX35" fmla="*/ 3443844 w 3705101"/>
              <a:gd name="connsiteY35" fmla="*/ 130629 h 985652"/>
              <a:gd name="connsiteX36" fmla="*/ 3526971 w 3705101"/>
              <a:gd name="connsiteY36" fmla="*/ 83128 h 985652"/>
              <a:gd name="connsiteX37" fmla="*/ 3621974 w 3705101"/>
              <a:gd name="connsiteY37" fmla="*/ 47502 h 985652"/>
              <a:gd name="connsiteX38" fmla="*/ 3657600 w 3705101"/>
              <a:gd name="connsiteY38" fmla="*/ 23751 h 985652"/>
              <a:gd name="connsiteX39" fmla="*/ 3705101 w 3705101"/>
              <a:gd name="connsiteY39" fmla="*/ 0 h 98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705101" h="985652">
                <a:moveTo>
                  <a:pt x="0" y="938151"/>
                </a:moveTo>
                <a:cubicBezTo>
                  <a:pt x="19792" y="942109"/>
                  <a:pt x="40477" y="942939"/>
                  <a:pt x="59376" y="950026"/>
                </a:cubicBezTo>
                <a:cubicBezTo>
                  <a:pt x="72740" y="955037"/>
                  <a:pt x="82236" y="967394"/>
                  <a:pt x="95002" y="973777"/>
                </a:cubicBezTo>
                <a:cubicBezTo>
                  <a:pt x="106198" y="979375"/>
                  <a:pt x="118753" y="981694"/>
                  <a:pt x="130628" y="985652"/>
                </a:cubicBezTo>
                <a:cubicBezTo>
                  <a:pt x="186046" y="981694"/>
                  <a:pt x="241704" y="980268"/>
                  <a:pt x="296883" y="973777"/>
                </a:cubicBezTo>
                <a:cubicBezTo>
                  <a:pt x="332704" y="969563"/>
                  <a:pt x="337310" y="954965"/>
                  <a:pt x="368135" y="938151"/>
                </a:cubicBezTo>
                <a:cubicBezTo>
                  <a:pt x="399217" y="921197"/>
                  <a:pt x="429549" y="901847"/>
                  <a:pt x="463137" y="890650"/>
                </a:cubicBezTo>
                <a:cubicBezTo>
                  <a:pt x="475012" y="886691"/>
                  <a:pt x="487567" y="884372"/>
                  <a:pt x="498763" y="878774"/>
                </a:cubicBezTo>
                <a:cubicBezTo>
                  <a:pt x="618009" y="819151"/>
                  <a:pt x="436174" y="893723"/>
                  <a:pt x="581891" y="831273"/>
                </a:cubicBezTo>
                <a:cubicBezTo>
                  <a:pt x="593397" y="826342"/>
                  <a:pt x="605796" y="823793"/>
                  <a:pt x="617517" y="819398"/>
                </a:cubicBezTo>
                <a:cubicBezTo>
                  <a:pt x="637476" y="811913"/>
                  <a:pt x="656934" y="803132"/>
                  <a:pt x="676893" y="795647"/>
                </a:cubicBezTo>
                <a:cubicBezTo>
                  <a:pt x="688614" y="791252"/>
                  <a:pt x="701013" y="788703"/>
                  <a:pt x="712519" y="783772"/>
                </a:cubicBezTo>
                <a:cubicBezTo>
                  <a:pt x="815239" y="739749"/>
                  <a:pt x="712097" y="775995"/>
                  <a:pt x="795646" y="748146"/>
                </a:cubicBezTo>
                <a:cubicBezTo>
                  <a:pt x="807521" y="740229"/>
                  <a:pt x="818506" y="730778"/>
                  <a:pt x="831272" y="724395"/>
                </a:cubicBezTo>
                <a:cubicBezTo>
                  <a:pt x="842468" y="718797"/>
                  <a:pt x="855956" y="718599"/>
                  <a:pt x="866898" y="712520"/>
                </a:cubicBezTo>
                <a:cubicBezTo>
                  <a:pt x="898113" y="695178"/>
                  <a:pt x="946584" y="652988"/>
                  <a:pt x="985652" y="641268"/>
                </a:cubicBezTo>
                <a:cubicBezTo>
                  <a:pt x="1008715" y="634349"/>
                  <a:pt x="1033153" y="633351"/>
                  <a:pt x="1056904" y="629392"/>
                </a:cubicBezTo>
                <a:cubicBezTo>
                  <a:pt x="1068779" y="621475"/>
                  <a:pt x="1079488" y="611438"/>
                  <a:pt x="1092530" y="605642"/>
                </a:cubicBezTo>
                <a:cubicBezTo>
                  <a:pt x="1115408" y="595474"/>
                  <a:pt x="1140031" y="589808"/>
                  <a:pt x="1163782" y="581891"/>
                </a:cubicBezTo>
                <a:cubicBezTo>
                  <a:pt x="1175657" y="577933"/>
                  <a:pt x="1187263" y="573052"/>
                  <a:pt x="1199407" y="570016"/>
                </a:cubicBezTo>
                <a:cubicBezTo>
                  <a:pt x="1231075" y="562099"/>
                  <a:pt x="1263443" y="556587"/>
                  <a:pt x="1294410" y="546265"/>
                </a:cubicBezTo>
                <a:cubicBezTo>
                  <a:pt x="1340160" y="531015"/>
                  <a:pt x="1354382" y="523915"/>
                  <a:pt x="1413163" y="522515"/>
                </a:cubicBezTo>
                <a:cubicBezTo>
                  <a:pt x="1717902" y="515259"/>
                  <a:pt x="2022763" y="514598"/>
                  <a:pt x="2327563" y="510639"/>
                </a:cubicBezTo>
                <a:cubicBezTo>
                  <a:pt x="2359231" y="502722"/>
                  <a:pt x="2390558" y="493291"/>
                  <a:pt x="2422566" y="486889"/>
                </a:cubicBezTo>
                <a:cubicBezTo>
                  <a:pt x="2462150" y="478972"/>
                  <a:pt x="2501985" y="472215"/>
                  <a:pt x="2541319" y="463138"/>
                </a:cubicBezTo>
                <a:cubicBezTo>
                  <a:pt x="2553516" y="460323"/>
                  <a:pt x="2564748" y="454078"/>
                  <a:pt x="2576945" y="451263"/>
                </a:cubicBezTo>
                <a:cubicBezTo>
                  <a:pt x="2647783" y="434916"/>
                  <a:pt x="2682378" y="433015"/>
                  <a:pt x="2743200" y="415637"/>
                </a:cubicBezTo>
                <a:cubicBezTo>
                  <a:pt x="2801544" y="398967"/>
                  <a:pt x="2762954" y="405094"/>
                  <a:pt x="2838202" y="380011"/>
                </a:cubicBezTo>
                <a:cubicBezTo>
                  <a:pt x="2889331" y="362968"/>
                  <a:pt x="2901912" y="371908"/>
                  <a:pt x="2956956" y="344385"/>
                </a:cubicBezTo>
                <a:cubicBezTo>
                  <a:pt x="3074359" y="285683"/>
                  <a:pt x="3018364" y="308082"/>
                  <a:pt x="3123210" y="273133"/>
                </a:cubicBezTo>
                <a:lnTo>
                  <a:pt x="3194462" y="249382"/>
                </a:lnTo>
                <a:lnTo>
                  <a:pt x="3230088" y="237507"/>
                </a:lnTo>
                <a:cubicBezTo>
                  <a:pt x="3241963" y="229590"/>
                  <a:pt x="3255622" y="223848"/>
                  <a:pt x="3265714" y="213756"/>
                </a:cubicBezTo>
                <a:cubicBezTo>
                  <a:pt x="3275806" y="203664"/>
                  <a:pt x="3277073" y="185211"/>
                  <a:pt x="3289465" y="178130"/>
                </a:cubicBezTo>
                <a:cubicBezTo>
                  <a:pt x="3306990" y="168116"/>
                  <a:pt x="3329049" y="170213"/>
                  <a:pt x="3348841" y="166255"/>
                </a:cubicBezTo>
                <a:cubicBezTo>
                  <a:pt x="3481099" y="100126"/>
                  <a:pt x="3314488" y="179138"/>
                  <a:pt x="3443844" y="130629"/>
                </a:cubicBezTo>
                <a:cubicBezTo>
                  <a:pt x="3496034" y="111058"/>
                  <a:pt x="3483127" y="108182"/>
                  <a:pt x="3526971" y="83128"/>
                </a:cubicBezTo>
                <a:cubicBezTo>
                  <a:pt x="3575273" y="55527"/>
                  <a:pt x="3570018" y="60490"/>
                  <a:pt x="3621974" y="47502"/>
                </a:cubicBezTo>
                <a:cubicBezTo>
                  <a:pt x="3633849" y="39585"/>
                  <a:pt x="3644834" y="30134"/>
                  <a:pt x="3657600" y="23751"/>
                </a:cubicBezTo>
                <a:cubicBezTo>
                  <a:pt x="3712181" y="-3540"/>
                  <a:pt x="3678273" y="26830"/>
                  <a:pt x="3705101" y="0"/>
                </a:cubicBezTo>
              </a:path>
            </a:pathLst>
          </a:custGeom>
          <a:noFill/>
          <a:ln>
            <a:solidFill>
              <a:srgbClr val="00B05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 14"/>
          <p:cNvSpPr/>
          <p:nvPr/>
        </p:nvSpPr>
        <p:spPr>
          <a:xfrm>
            <a:off x="1330036" y="2050124"/>
            <a:ext cx="3895107" cy="415636"/>
          </a:xfrm>
          <a:custGeom>
            <a:avLst/>
            <a:gdLst>
              <a:gd name="connsiteX0" fmla="*/ 0 w 3895107"/>
              <a:gd name="connsiteY0" fmla="*/ 273132 h 415636"/>
              <a:gd name="connsiteX1" fmla="*/ 534390 w 3895107"/>
              <a:gd name="connsiteY1" fmla="*/ 273132 h 415636"/>
              <a:gd name="connsiteX2" fmla="*/ 581891 w 3895107"/>
              <a:gd name="connsiteY2" fmla="*/ 261257 h 415636"/>
              <a:gd name="connsiteX3" fmla="*/ 724395 w 3895107"/>
              <a:gd name="connsiteY3" fmla="*/ 213756 h 415636"/>
              <a:gd name="connsiteX4" fmla="*/ 783772 w 3895107"/>
              <a:gd name="connsiteY4" fmla="*/ 201880 h 415636"/>
              <a:gd name="connsiteX5" fmla="*/ 855024 w 3895107"/>
              <a:gd name="connsiteY5" fmla="*/ 190005 h 415636"/>
              <a:gd name="connsiteX6" fmla="*/ 890650 w 3895107"/>
              <a:gd name="connsiteY6" fmla="*/ 178130 h 415636"/>
              <a:gd name="connsiteX7" fmla="*/ 985652 w 3895107"/>
              <a:gd name="connsiteY7" fmla="*/ 154379 h 415636"/>
              <a:gd name="connsiteX8" fmla="*/ 1104406 w 3895107"/>
              <a:gd name="connsiteY8" fmla="*/ 118753 h 415636"/>
              <a:gd name="connsiteX9" fmla="*/ 1175658 w 3895107"/>
              <a:gd name="connsiteY9" fmla="*/ 95002 h 415636"/>
              <a:gd name="connsiteX10" fmla="*/ 1282535 w 3895107"/>
              <a:gd name="connsiteY10" fmla="*/ 71252 h 415636"/>
              <a:gd name="connsiteX11" fmla="*/ 1638795 w 3895107"/>
              <a:gd name="connsiteY11" fmla="*/ 83127 h 415636"/>
              <a:gd name="connsiteX12" fmla="*/ 1745673 w 3895107"/>
              <a:gd name="connsiteY12" fmla="*/ 142504 h 415636"/>
              <a:gd name="connsiteX13" fmla="*/ 1781299 w 3895107"/>
              <a:gd name="connsiteY13" fmla="*/ 178130 h 415636"/>
              <a:gd name="connsiteX14" fmla="*/ 1816925 w 3895107"/>
              <a:gd name="connsiteY14" fmla="*/ 190005 h 415636"/>
              <a:gd name="connsiteX15" fmla="*/ 1852551 w 3895107"/>
              <a:gd name="connsiteY15" fmla="*/ 213756 h 415636"/>
              <a:gd name="connsiteX16" fmla="*/ 1888177 w 3895107"/>
              <a:gd name="connsiteY16" fmla="*/ 249382 h 415636"/>
              <a:gd name="connsiteX17" fmla="*/ 1959429 w 3895107"/>
              <a:gd name="connsiteY17" fmla="*/ 273132 h 415636"/>
              <a:gd name="connsiteX18" fmla="*/ 2066307 w 3895107"/>
              <a:gd name="connsiteY18" fmla="*/ 308758 h 415636"/>
              <a:gd name="connsiteX19" fmla="*/ 2101933 w 3895107"/>
              <a:gd name="connsiteY19" fmla="*/ 320634 h 415636"/>
              <a:gd name="connsiteX20" fmla="*/ 2196935 w 3895107"/>
              <a:gd name="connsiteY20" fmla="*/ 344384 h 415636"/>
              <a:gd name="connsiteX21" fmla="*/ 2386941 w 3895107"/>
              <a:gd name="connsiteY21" fmla="*/ 380010 h 415636"/>
              <a:gd name="connsiteX22" fmla="*/ 2660073 w 3895107"/>
              <a:gd name="connsiteY22" fmla="*/ 415636 h 415636"/>
              <a:gd name="connsiteX23" fmla="*/ 3099460 w 3895107"/>
              <a:gd name="connsiteY23" fmla="*/ 403761 h 415636"/>
              <a:gd name="connsiteX24" fmla="*/ 3170712 w 3895107"/>
              <a:gd name="connsiteY24" fmla="*/ 391885 h 415636"/>
              <a:gd name="connsiteX25" fmla="*/ 3206338 w 3895107"/>
              <a:gd name="connsiteY25" fmla="*/ 368135 h 415636"/>
              <a:gd name="connsiteX26" fmla="*/ 3241964 w 3895107"/>
              <a:gd name="connsiteY26" fmla="*/ 356259 h 415636"/>
              <a:gd name="connsiteX27" fmla="*/ 3277590 w 3895107"/>
              <a:gd name="connsiteY27" fmla="*/ 332509 h 415636"/>
              <a:gd name="connsiteX28" fmla="*/ 3396343 w 3895107"/>
              <a:gd name="connsiteY28" fmla="*/ 261257 h 415636"/>
              <a:gd name="connsiteX29" fmla="*/ 3467595 w 3895107"/>
              <a:gd name="connsiteY29" fmla="*/ 213756 h 415636"/>
              <a:gd name="connsiteX30" fmla="*/ 3538847 w 3895107"/>
              <a:gd name="connsiteY30" fmla="*/ 178130 h 415636"/>
              <a:gd name="connsiteX31" fmla="*/ 3586348 w 3895107"/>
              <a:gd name="connsiteY31" fmla="*/ 166254 h 415636"/>
              <a:gd name="connsiteX32" fmla="*/ 3621974 w 3895107"/>
              <a:gd name="connsiteY32" fmla="*/ 154379 h 415636"/>
              <a:gd name="connsiteX33" fmla="*/ 3657600 w 3895107"/>
              <a:gd name="connsiteY33" fmla="*/ 130628 h 415636"/>
              <a:gd name="connsiteX34" fmla="*/ 3693226 w 3895107"/>
              <a:gd name="connsiteY34" fmla="*/ 118753 h 415636"/>
              <a:gd name="connsiteX35" fmla="*/ 3764478 w 3895107"/>
              <a:gd name="connsiteY35" fmla="*/ 71252 h 415636"/>
              <a:gd name="connsiteX36" fmla="*/ 3811980 w 3895107"/>
              <a:gd name="connsiteY36" fmla="*/ 47501 h 415636"/>
              <a:gd name="connsiteX37" fmla="*/ 3847606 w 3895107"/>
              <a:gd name="connsiteY37" fmla="*/ 23750 h 415636"/>
              <a:gd name="connsiteX38" fmla="*/ 3895107 w 3895107"/>
              <a:gd name="connsiteY38" fmla="*/ 0 h 41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895107" h="415636">
                <a:moveTo>
                  <a:pt x="0" y="273132"/>
                </a:moveTo>
                <a:cubicBezTo>
                  <a:pt x="232497" y="298966"/>
                  <a:pt x="134951" y="293104"/>
                  <a:pt x="534390" y="273132"/>
                </a:cubicBezTo>
                <a:cubicBezTo>
                  <a:pt x="550691" y="272317"/>
                  <a:pt x="566258" y="265947"/>
                  <a:pt x="581891" y="261257"/>
                </a:cubicBezTo>
                <a:cubicBezTo>
                  <a:pt x="581904" y="261253"/>
                  <a:pt x="724382" y="213759"/>
                  <a:pt x="724395" y="213756"/>
                </a:cubicBezTo>
                <a:lnTo>
                  <a:pt x="783772" y="201880"/>
                </a:lnTo>
                <a:cubicBezTo>
                  <a:pt x="807462" y="197573"/>
                  <a:pt x="831519" y="195228"/>
                  <a:pt x="855024" y="190005"/>
                </a:cubicBezTo>
                <a:cubicBezTo>
                  <a:pt x="867244" y="187290"/>
                  <a:pt x="878573" y="181424"/>
                  <a:pt x="890650" y="178130"/>
                </a:cubicBezTo>
                <a:cubicBezTo>
                  <a:pt x="922142" y="169541"/>
                  <a:pt x="954685" y="164701"/>
                  <a:pt x="985652" y="154379"/>
                </a:cubicBezTo>
                <a:cubicBezTo>
                  <a:pt x="1237565" y="70407"/>
                  <a:pt x="924933" y="172595"/>
                  <a:pt x="1104406" y="118753"/>
                </a:cubicBezTo>
                <a:cubicBezTo>
                  <a:pt x="1128386" y="111559"/>
                  <a:pt x="1150963" y="99118"/>
                  <a:pt x="1175658" y="95002"/>
                </a:cubicBezTo>
                <a:cubicBezTo>
                  <a:pt x="1259256" y="81069"/>
                  <a:pt x="1224067" y="90741"/>
                  <a:pt x="1282535" y="71252"/>
                </a:cubicBezTo>
                <a:cubicBezTo>
                  <a:pt x="1401288" y="75210"/>
                  <a:pt x="1520193" y="75939"/>
                  <a:pt x="1638795" y="83127"/>
                </a:cubicBezTo>
                <a:cubicBezTo>
                  <a:pt x="1670589" y="85054"/>
                  <a:pt x="1734496" y="131327"/>
                  <a:pt x="1745673" y="142504"/>
                </a:cubicBezTo>
                <a:cubicBezTo>
                  <a:pt x="1757548" y="154379"/>
                  <a:pt x="1767325" y="168814"/>
                  <a:pt x="1781299" y="178130"/>
                </a:cubicBezTo>
                <a:cubicBezTo>
                  <a:pt x="1791714" y="185074"/>
                  <a:pt x="1805050" y="186047"/>
                  <a:pt x="1816925" y="190005"/>
                </a:cubicBezTo>
                <a:cubicBezTo>
                  <a:pt x="1828800" y="197922"/>
                  <a:pt x="1841587" y="204619"/>
                  <a:pt x="1852551" y="213756"/>
                </a:cubicBezTo>
                <a:cubicBezTo>
                  <a:pt x="1865453" y="224507"/>
                  <a:pt x="1873496" y="241226"/>
                  <a:pt x="1888177" y="249382"/>
                </a:cubicBezTo>
                <a:cubicBezTo>
                  <a:pt x="1910062" y="261540"/>
                  <a:pt x="1935678" y="265215"/>
                  <a:pt x="1959429" y="273132"/>
                </a:cubicBezTo>
                <a:lnTo>
                  <a:pt x="2066307" y="308758"/>
                </a:lnTo>
                <a:cubicBezTo>
                  <a:pt x="2078182" y="312717"/>
                  <a:pt x="2089789" y="317598"/>
                  <a:pt x="2101933" y="320634"/>
                </a:cubicBezTo>
                <a:lnTo>
                  <a:pt x="2196935" y="344384"/>
                </a:lnTo>
                <a:cubicBezTo>
                  <a:pt x="2293680" y="392756"/>
                  <a:pt x="2209000" y="357767"/>
                  <a:pt x="2386941" y="380010"/>
                </a:cubicBezTo>
                <a:cubicBezTo>
                  <a:pt x="2799454" y="431574"/>
                  <a:pt x="2275496" y="380675"/>
                  <a:pt x="2660073" y="415636"/>
                </a:cubicBezTo>
                <a:lnTo>
                  <a:pt x="3099460" y="403761"/>
                </a:lnTo>
                <a:cubicBezTo>
                  <a:pt x="3123512" y="402642"/>
                  <a:pt x="3147869" y="399499"/>
                  <a:pt x="3170712" y="391885"/>
                </a:cubicBezTo>
                <a:cubicBezTo>
                  <a:pt x="3184252" y="387372"/>
                  <a:pt x="3193573" y="374518"/>
                  <a:pt x="3206338" y="368135"/>
                </a:cubicBezTo>
                <a:cubicBezTo>
                  <a:pt x="3217534" y="362537"/>
                  <a:pt x="3230768" y="361857"/>
                  <a:pt x="3241964" y="356259"/>
                </a:cubicBezTo>
                <a:cubicBezTo>
                  <a:pt x="3254729" y="349876"/>
                  <a:pt x="3265198" y="339590"/>
                  <a:pt x="3277590" y="332509"/>
                </a:cubicBezTo>
                <a:cubicBezTo>
                  <a:pt x="3405383" y="259485"/>
                  <a:pt x="3222062" y="377444"/>
                  <a:pt x="3396343" y="261257"/>
                </a:cubicBezTo>
                <a:lnTo>
                  <a:pt x="3467595" y="213756"/>
                </a:lnTo>
                <a:cubicBezTo>
                  <a:pt x="3617724" y="163710"/>
                  <a:pt x="3377691" y="247197"/>
                  <a:pt x="3538847" y="178130"/>
                </a:cubicBezTo>
                <a:cubicBezTo>
                  <a:pt x="3553848" y="171701"/>
                  <a:pt x="3570655" y="170738"/>
                  <a:pt x="3586348" y="166254"/>
                </a:cubicBezTo>
                <a:cubicBezTo>
                  <a:pt x="3598384" y="162815"/>
                  <a:pt x="3610099" y="158337"/>
                  <a:pt x="3621974" y="154379"/>
                </a:cubicBezTo>
                <a:cubicBezTo>
                  <a:pt x="3633849" y="146462"/>
                  <a:pt x="3644834" y="137011"/>
                  <a:pt x="3657600" y="130628"/>
                </a:cubicBezTo>
                <a:cubicBezTo>
                  <a:pt x="3668796" y="125030"/>
                  <a:pt x="3682284" y="124832"/>
                  <a:pt x="3693226" y="118753"/>
                </a:cubicBezTo>
                <a:cubicBezTo>
                  <a:pt x="3718179" y="104891"/>
                  <a:pt x="3738947" y="84018"/>
                  <a:pt x="3764478" y="71252"/>
                </a:cubicBezTo>
                <a:cubicBezTo>
                  <a:pt x="3780312" y="63335"/>
                  <a:pt x="3796610" y="56284"/>
                  <a:pt x="3811980" y="47501"/>
                </a:cubicBezTo>
                <a:cubicBezTo>
                  <a:pt x="3824372" y="40420"/>
                  <a:pt x="3834840" y="30133"/>
                  <a:pt x="3847606" y="23750"/>
                </a:cubicBezTo>
                <a:cubicBezTo>
                  <a:pt x="3902189" y="-3542"/>
                  <a:pt x="3868278" y="26829"/>
                  <a:pt x="3895107" y="0"/>
                </a:cubicBezTo>
              </a:path>
            </a:pathLst>
          </a:custGeom>
          <a:noFill/>
          <a:ln>
            <a:solidFill>
              <a:srgbClr val="00B05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/>
          <p:cNvSpPr/>
          <p:nvPr/>
        </p:nvSpPr>
        <p:spPr>
          <a:xfrm>
            <a:off x="1330036" y="2275755"/>
            <a:ext cx="4156364" cy="534390"/>
          </a:xfrm>
          <a:custGeom>
            <a:avLst/>
            <a:gdLst>
              <a:gd name="connsiteX0" fmla="*/ 0 w 4156364"/>
              <a:gd name="connsiteY0" fmla="*/ 0 h 534390"/>
              <a:gd name="connsiteX1" fmla="*/ 59377 w 4156364"/>
              <a:gd name="connsiteY1" fmla="*/ 35626 h 534390"/>
              <a:gd name="connsiteX2" fmla="*/ 95003 w 4156364"/>
              <a:gd name="connsiteY2" fmla="*/ 47501 h 534390"/>
              <a:gd name="connsiteX3" fmla="*/ 166255 w 4156364"/>
              <a:gd name="connsiteY3" fmla="*/ 83127 h 534390"/>
              <a:gd name="connsiteX4" fmla="*/ 261258 w 4156364"/>
              <a:gd name="connsiteY4" fmla="*/ 130628 h 534390"/>
              <a:gd name="connsiteX5" fmla="*/ 308759 w 4156364"/>
              <a:gd name="connsiteY5" fmla="*/ 154379 h 534390"/>
              <a:gd name="connsiteX6" fmla="*/ 415637 w 4156364"/>
              <a:gd name="connsiteY6" fmla="*/ 190005 h 534390"/>
              <a:gd name="connsiteX7" fmla="*/ 451263 w 4156364"/>
              <a:gd name="connsiteY7" fmla="*/ 201880 h 534390"/>
              <a:gd name="connsiteX8" fmla="*/ 593767 w 4156364"/>
              <a:gd name="connsiteY8" fmla="*/ 213756 h 534390"/>
              <a:gd name="connsiteX9" fmla="*/ 926276 w 4156364"/>
              <a:gd name="connsiteY9" fmla="*/ 201880 h 534390"/>
              <a:gd name="connsiteX10" fmla="*/ 973777 w 4156364"/>
              <a:gd name="connsiteY10" fmla="*/ 190005 h 534390"/>
              <a:gd name="connsiteX11" fmla="*/ 1056904 w 4156364"/>
              <a:gd name="connsiteY11" fmla="*/ 178130 h 534390"/>
              <a:gd name="connsiteX12" fmla="*/ 1104406 w 4156364"/>
              <a:gd name="connsiteY12" fmla="*/ 166254 h 534390"/>
              <a:gd name="connsiteX13" fmla="*/ 1140032 w 4156364"/>
              <a:gd name="connsiteY13" fmla="*/ 154379 h 534390"/>
              <a:gd name="connsiteX14" fmla="*/ 1270660 w 4156364"/>
              <a:gd name="connsiteY14" fmla="*/ 142504 h 534390"/>
              <a:gd name="connsiteX15" fmla="*/ 1353787 w 4156364"/>
              <a:gd name="connsiteY15" fmla="*/ 130628 h 534390"/>
              <a:gd name="connsiteX16" fmla="*/ 1662546 w 4156364"/>
              <a:gd name="connsiteY16" fmla="*/ 142504 h 534390"/>
              <a:gd name="connsiteX17" fmla="*/ 1698172 w 4156364"/>
              <a:gd name="connsiteY17" fmla="*/ 154379 h 534390"/>
              <a:gd name="connsiteX18" fmla="*/ 1816925 w 4156364"/>
              <a:gd name="connsiteY18" fmla="*/ 190005 h 534390"/>
              <a:gd name="connsiteX19" fmla="*/ 2030681 w 4156364"/>
              <a:gd name="connsiteY19" fmla="*/ 261257 h 534390"/>
              <a:gd name="connsiteX20" fmla="*/ 2137559 w 4156364"/>
              <a:gd name="connsiteY20" fmla="*/ 296883 h 534390"/>
              <a:gd name="connsiteX21" fmla="*/ 2173185 w 4156364"/>
              <a:gd name="connsiteY21" fmla="*/ 308758 h 534390"/>
              <a:gd name="connsiteX22" fmla="*/ 2268187 w 4156364"/>
              <a:gd name="connsiteY22" fmla="*/ 332509 h 534390"/>
              <a:gd name="connsiteX23" fmla="*/ 2339439 w 4156364"/>
              <a:gd name="connsiteY23" fmla="*/ 356260 h 534390"/>
              <a:gd name="connsiteX24" fmla="*/ 2386941 w 4156364"/>
              <a:gd name="connsiteY24" fmla="*/ 380010 h 534390"/>
              <a:gd name="connsiteX25" fmla="*/ 2458193 w 4156364"/>
              <a:gd name="connsiteY25" fmla="*/ 391886 h 534390"/>
              <a:gd name="connsiteX26" fmla="*/ 2529445 w 4156364"/>
              <a:gd name="connsiteY26" fmla="*/ 415636 h 534390"/>
              <a:gd name="connsiteX27" fmla="*/ 2565070 w 4156364"/>
              <a:gd name="connsiteY27" fmla="*/ 427512 h 534390"/>
              <a:gd name="connsiteX28" fmla="*/ 2636322 w 4156364"/>
              <a:gd name="connsiteY28" fmla="*/ 439387 h 534390"/>
              <a:gd name="connsiteX29" fmla="*/ 2707574 w 4156364"/>
              <a:gd name="connsiteY29" fmla="*/ 463138 h 534390"/>
              <a:gd name="connsiteX30" fmla="*/ 2755076 w 4156364"/>
              <a:gd name="connsiteY30" fmla="*/ 475013 h 534390"/>
              <a:gd name="connsiteX31" fmla="*/ 2861954 w 4156364"/>
              <a:gd name="connsiteY31" fmla="*/ 510639 h 534390"/>
              <a:gd name="connsiteX32" fmla="*/ 3051959 w 4156364"/>
              <a:gd name="connsiteY32" fmla="*/ 534390 h 534390"/>
              <a:gd name="connsiteX33" fmla="*/ 3574473 w 4156364"/>
              <a:gd name="connsiteY33" fmla="*/ 522514 h 534390"/>
              <a:gd name="connsiteX34" fmla="*/ 3610099 w 4156364"/>
              <a:gd name="connsiteY34" fmla="*/ 510639 h 534390"/>
              <a:gd name="connsiteX35" fmla="*/ 3657600 w 4156364"/>
              <a:gd name="connsiteY35" fmla="*/ 498764 h 534390"/>
              <a:gd name="connsiteX36" fmla="*/ 3728852 w 4156364"/>
              <a:gd name="connsiteY36" fmla="*/ 475013 h 534390"/>
              <a:gd name="connsiteX37" fmla="*/ 3776354 w 4156364"/>
              <a:gd name="connsiteY37" fmla="*/ 463138 h 534390"/>
              <a:gd name="connsiteX38" fmla="*/ 3847606 w 4156364"/>
              <a:gd name="connsiteY38" fmla="*/ 439387 h 534390"/>
              <a:gd name="connsiteX39" fmla="*/ 3930733 w 4156364"/>
              <a:gd name="connsiteY39" fmla="*/ 415636 h 534390"/>
              <a:gd name="connsiteX40" fmla="*/ 3966359 w 4156364"/>
              <a:gd name="connsiteY40" fmla="*/ 391886 h 534390"/>
              <a:gd name="connsiteX41" fmla="*/ 4001985 w 4156364"/>
              <a:gd name="connsiteY41" fmla="*/ 380010 h 534390"/>
              <a:gd name="connsiteX42" fmla="*/ 4049486 w 4156364"/>
              <a:gd name="connsiteY42" fmla="*/ 356260 h 534390"/>
              <a:gd name="connsiteX43" fmla="*/ 4120738 w 4156364"/>
              <a:gd name="connsiteY43" fmla="*/ 308758 h 534390"/>
              <a:gd name="connsiteX44" fmla="*/ 4156364 w 4156364"/>
              <a:gd name="connsiteY44" fmla="*/ 261257 h 534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156364" h="534390">
                <a:moveTo>
                  <a:pt x="0" y="0"/>
                </a:moveTo>
                <a:cubicBezTo>
                  <a:pt x="19792" y="11875"/>
                  <a:pt x="38732" y="25304"/>
                  <a:pt x="59377" y="35626"/>
                </a:cubicBezTo>
                <a:cubicBezTo>
                  <a:pt x="70573" y="41224"/>
                  <a:pt x="83807" y="41903"/>
                  <a:pt x="95003" y="47501"/>
                </a:cubicBezTo>
                <a:cubicBezTo>
                  <a:pt x="187086" y="93542"/>
                  <a:pt x="76708" y="53279"/>
                  <a:pt x="166255" y="83127"/>
                </a:cubicBezTo>
                <a:cubicBezTo>
                  <a:pt x="253777" y="148769"/>
                  <a:pt x="172319" y="97276"/>
                  <a:pt x="261258" y="130628"/>
                </a:cubicBezTo>
                <a:cubicBezTo>
                  <a:pt x="277834" y="136844"/>
                  <a:pt x="292323" y="147804"/>
                  <a:pt x="308759" y="154379"/>
                </a:cubicBezTo>
                <a:cubicBezTo>
                  <a:pt x="308776" y="154386"/>
                  <a:pt x="397815" y="184064"/>
                  <a:pt x="415637" y="190005"/>
                </a:cubicBezTo>
                <a:cubicBezTo>
                  <a:pt x="427512" y="193963"/>
                  <a:pt x="438789" y="200840"/>
                  <a:pt x="451263" y="201880"/>
                </a:cubicBezTo>
                <a:lnTo>
                  <a:pt x="593767" y="213756"/>
                </a:lnTo>
                <a:cubicBezTo>
                  <a:pt x="704603" y="209797"/>
                  <a:pt x="815585" y="208798"/>
                  <a:pt x="926276" y="201880"/>
                </a:cubicBezTo>
                <a:cubicBezTo>
                  <a:pt x="942565" y="200862"/>
                  <a:pt x="957719" y="192925"/>
                  <a:pt x="973777" y="190005"/>
                </a:cubicBezTo>
                <a:cubicBezTo>
                  <a:pt x="1001316" y="184998"/>
                  <a:pt x="1029365" y="183137"/>
                  <a:pt x="1056904" y="178130"/>
                </a:cubicBezTo>
                <a:cubicBezTo>
                  <a:pt x="1072962" y="175210"/>
                  <a:pt x="1088713" y="170738"/>
                  <a:pt x="1104406" y="166254"/>
                </a:cubicBezTo>
                <a:cubicBezTo>
                  <a:pt x="1116442" y="162815"/>
                  <a:pt x="1127640" y="156149"/>
                  <a:pt x="1140032" y="154379"/>
                </a:cubicBezTo>
                <a:cubicBezTo>
                  <a:pt x="1183315" y="148196"/>
                  <a:pt x="1227205" y="147332"/>
                  <a:pt x="1270660" y="142504"/>
                </a:cubicBezTo>
                <a:cubicBezTo>
                  <a:pt x="1298479" y="139413"/>
                  <a:pt x="1326078" y="134587"/>
                  <a:pt x="1353787" y="130628"/>
                </a:cubicBezTo>
                <a:cubicBezTo>
                  <a:pt x="1456707" y="134587"/>
                  <a:pt x="1559794" y="135418"/>
                  <a:pt x="1662546" y="142504"/>
                </a:cubicBezTo>
                <a:cubicBezTo>
                  <a:pt x="1675034" y="143365"/>
                  <a:pt x="1686136" y="150940"/>
                  <a:pt x="1698172" y="154379"/>
                </a:cubicBezTo>
                <a:cubicBezTo>
                  <a:pt x="1823798" y="190271"/>
                  <a:pt x="1647606" y="133565"/>
                  <a:pt x="1816925" y="190005"/>
                </a:cubicBezTo>
                <a:lnTo>
                  <a:pt x="2030681" y="261257"/>
                </a:lnTo>
                <a:lnTo>
                  <a:pt x="2137559" y="296883"/>
                </a:lnTo>
                <a:cubicBezTo>
                  <a:pt x="2149434" y="300841"/>
                  <a:pt x="2161041" y="305722"/>
                  <a:pt x="2173185" y="308758"/>
                </a:cubicBezTo>
                <a:cubicBezTo>
                  <a:pt x="2204852" y="316675"/>
                  <a:pt x="2237220" y="322187"/>
                  <a:pt x="2268187" y="332509"/>
                </a:cubicBezTo>
                <a:cubicBezTo>
                  <a:pt x="2291938" y="340426"/>
                  <a:pt x="2317046" y="345064"/>
                  <a:pt x="2339439" y="356260"/>
                </a:cubicBezTo>
                <a:cubicBezTo>
                  <a:pt x="2355273" y="364177"/>
                  <a:pt x="2369985" y="374923"/>
                  <a:pt x="2386941" y="380010"/>
                </a:cubicBezTo>
                <a:cubicBezTo>
                  <a:pt x="2410004" y="386929"/>
                  <a:pt x="2434834" y="386046"/>
                  <a:pt x="2458193" y="391886"/>
                </a:cubicBezTo>
                <a:cubicBezTo>
                  <a:pt x="2482481" y="397958"/>
                  <a:pt x="2505694" y="407719"/>
                  <a:pt x="2529445" y="415636"/>
                </a:cubicBezTo>
                <a:cubicBezTo>
                  <a:pt x="2541320" y="419594"/>
                  <a:pt x="2552723" y="425454"/>
                  <a:pt x="2565070" y="427512"/>
                </a:cubicBezTo>
                <a:cubicBezTo>
                  <a:pt x="2588821" y="431470"/>
                  <a:pt x="2612963" y="433547"/>
                  <a:pt x="2636322" y="439387"/>
                </a:cubicBezTo>
                <a:cubicBezTo>
                  <a:pt x="2660610" y="445459"/>
                  <a:pt x="2683286" y="457066"/>
                  <a:pt x="2707574" y="463138"/>
                </a:cubicBezTo>
                <a:lnTo>
                  <a:pt x="2755076" y="475013"/>
                </a:lnTo>
                <a:cubicBezTo>
                  <a:pt x="2809864" y="502407"/>
                  <a:pt x="2797494" y="501430"/>
                  <a:pt x="2861954" y="510639"/>
                </a:cubicBezTo>
                <a:cubicBezTo>
                  <a:pt x="2925140" y="519666"/>
                  <a:pt x="3051959" y="534390"/>
                  <a:pt x="3051959" y="534390"/>
                </a:cubicBezTo>
                <a:lnTo>
                  <a:pt x="3574473" y="522514"/>
                </a:lnTo>
                <a:cubicBezTo>
                  <a:pt x="3586979" y="521982"/>
                  <a:pt x="3598063" y="514078"/>
                  <a:pt x="3610099" y="510639"/>
                </a:cubicBezTo>
                <a:cubicBezTo>
                  <a:pt x="3625792" y="506155"/>
                  <a:pt x="3641967" y="503454"/>
                  <a:pt x="3657600" y="498764"/>
                </a:cubicBezTo>
                <a:cubicBezTo>
                  <a:pt x="3681580" y="491570"/>
                  <a:pt x="3704564" y="481085"/>
                  <a:pt x="3728852" y="475013"/>
                </a:cubicBezTo>
                <a:cubicBezTo>
                  <a:pt x="3744686" y="471055"/>
                  <a:pt x="3760721" y="467828"/>
                  <a:pt x="3776354" y="463138"/>
                </a:cubicBezTo>
                <a:cubicBezTo>
                  <a:pt x="3800334" y="455944"/>
                  <a:pt x="3823318" y="445459"/>
                  <a:pt x="3847606" y="439387"/>
                </a:cubicBezTo>
                <a:cubicBezTo>
                  <a:pt x="3862832" y="435581"/>
                  <a:pt x="3913692" y="424156"/>
                  <a:pt x="3930733" y="415636"/>
                </a:cubicBezTo>
                <a:cubicBezTo>
                  <a:pt x="3943498" y="409253"/>
                  <a:pt x="3953594" y="398269"/>
                  <a:pt x="3966359" y="391886"/>
                </a:cubicBezTo>
                <a:cubicBezTo>
                  <a:pt x="3977555" y="386288"/>
                  <a:pt x="3990479" y="384941"/>
                  <a:pt x="4001985" y="380010"/>
                </a:cubicBezTo>
                <a:cubicBezTo>
                  <a:pt x="4018256" y="373037"/>
                  <a:pt x="4034306" y="365368"/>
                  <a:pt x="4049486" y="356260"/>
                </a:cubicBezTo>
                <a:cubicBezTo>
                  <a:pt x="4073963" y="341574"/>
                  <a:pt x="4120738" y="308758"/>
                  <a:pt x="4120738" y="308758"/>
                </a:cubicBezTo>
                <a:cubicBezTo>
                  <a:pt x="4147594" y="268474"/>
                  <a:pt x="4134397" y="283224"/>
                  <a:pt x="4156364" y="261257"/>
                </a:cubicBezTo>
              </a:path>
            </a:pathLst>
          </a:custGeom>
          <a:noFill/>
          <a:ln>
            <a:solidFill>
              <a:srgbClr val="00B05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 16"/>
          <p:cNvSpPr/>
          <p:nvPr/>
        </p:nvSpPr>
        <p:spPr>
          <a:xfrm>
            <a:off x="1306286" y="1052504"/>
            <a:ext cx="3550722" cy="1247002"/>
          </a:xfrm>
          <a:custGeom>
            <a:avLst/>
            <a:gdLst>
              <a:gd name="connsiteX0" fmla="*/ 0 w 3550722"/>
              <a:gd name="connsiteY0" fmla="*/ 1211376 h 1247002"/>
              <a:gd name="connsiteX1" fmla="*/ 59376 w 3550722"/>
              <a:gd name="connsiteY1" fmla="*/ 1235126 h 1247002"/>
              <a:gd name="connsiteX2" fmla="*/ 95002 w 3550722"/>
              <a:gd name="connsiteY2" fmla="*/ 1247002 h 1247002"/>
              <a:gd name="connsiteX3" fmla="*/ 296883 w 3550722"/>
              <a:gd name="connsiteY3" fmla="*/ 1235126 h 1247002"/>
              <a:gd name="connsiteX4" fmla="*/ 368135 w 3550722"/>
              <a:gd name="connsiteY4" fmla="*/ 1187625 h 1247002"/>
              <a:gd name="connsiteX5" fmla="*/ 415636 w 3550722"/>
              <a:gd name="connsiteY5" fmla="*/ 1151999 h 1247002"/>
              <a:gd name="connsiteX6" fmla="*/ 498763 w 3550722"/>
              <a:gd name="connsiteY6" fmla="*/ 1068872 h 1247002"/>
              <a:gd name="connsiteX7" fmla="*/ 534389 w 3550722"/>
              <a:gd name="connsiteY7" fmla="*/ 1045121 h 1247002"/>
              <a:gd name="connsiteX8" fmla="*/ 605641 w 3550722"/>
              <a:gd name="connsiteY8" fmla="*/ 997620 h 1247002"/>
              <a:gd name="connsiteX9" fmla="*/ 629392 w 3550722"/>
              <a:gd name="connsiteY9" fmla="*/ 961994 h 1247002"/>
              <a:gd name="connsiteX10" fmla="*/ 665018 w 3550722"/>
              <a:gd name="connsiteY10" fmla="*/ 950118 h 1247002"/>
              <a:gd name="connsiteX11" fmla="*/ 712519 w 3550722"/>
              <a:gd name="connsiteY11" fmla="*/ 902617 h 1247002"/>
              <a:gd name="connsiteX12" fmla="*/ 736270 w 3550722"/>
              <a:gd name="connsiteY12" fmla="*/ 866991 h 1247002"/>
              <a:gd name="connsiteX13" fmla="*/ 807522 w 3550722"/>
              <a:gd name="connsiteY13" fmla="*/ 819490 h 1247002"/>
              <a:gd name="connsiteX14" fmla="*/ 878774 w 3550722"/>
              <a:gd name="connsiteY14" fmla="*/ 771989 h 1247002"/>
              <a:gd name="connsiteX15" fmla="*/ 914400 w 3550722"/>
              <a:gd name="connsiteY15" fmla="*/ 748238 h 1247002"/>
              <a:gd name="connsiteX16" fmla="*/ 1033153 w 3550722"/>
              <a:gd name="connsiteY16" fmla="*/ 665111 h 1247002"/>
              <a:gd name="connsiteX17" fmla="*/ 1068779 w 3550722"/>
              <a:gd name="connsiteY17" fmla="*/ 653235 h 1247002"/>
              <a:gd name="connsiteX18" fmla="*/ 1104405 w 3550722"/>
              <a:gd name="connsiteY18" fmla="*/ 617609 h 1247002"/>
              <a:gd name="connsiteX19" fmla="*/ 1175657 w 3550722"/>
              <a:gd name="connsiteY19" fmla="*/ 593859 h 1247002"/>
              <a:gd name="connsiteX20" fmla="*/ 1258784 w 3550722"/>
              <a:gd name="connsiteY20" fmla="*/ 522607 h 1247002"/>
              <a:gd name="connsiteX21" fmla="*/ 1294410 w 3550722"/>
              <a:gd name="connsiteY21" fmla="*/ 510731 h 1247002"/>
              <a:gd name="connsiteX22" fmla="*/ 1389413 w 3550722"/>
              <a:gd name="connsiteY22" fmla="*/ 486981 h 1247002"/>
              <a:gd name="connsiteX23" fmla="*/ 1425039 w 3550722"/>
              <a:gd name="connsiteY23" fmla="*/ 463230 h 1247002"/>
              <a:gd name="connsiteX24" fmla="*/ 1579418 w 3550722"/>
              <a:gd name="connsiteY24" fmla="*/ 439479 h 1247002"/>
              <a:gd name="connsiteX25" fmla="*/ 1721922 w 3550722"/>
              <a:gd name="connsiteY25" fmla="*/ 415729 h 1247002"/>
              <a:gd name="connsiteX26" fmla="*/ 2410691 w 3550722"/>
              <a:gd name="connsiteY26" fmla="*/ 380103 h 1247002"/>
              <a:gd name="connsiteX27" fmla="*/ 2517569 w 3550722"/>
              <a:gd name="connsiteY27" fmla="*/ 356352 h 1247002"/>
              <a:gd name="connsiteX28" fmla="*/ 2576945 w 3550722"/>
              <a:gd name="connsiteY28" fmla="*/ 344477 h 1247002"/>
              <a:gd name="connsiteX29" fmla="*/ 2695698 w 3550722"/>
              <a:gd name="connsiteY29" fmla="*/ 308851 h 1247002"/>
              <a:gd name="connsiteX30" fmla="*/ 2766950 w 3550722"/>
              <a:gd name="connsiteY30" fmla="*/ 285100 h 1247002"/>
              <a:gd name="connsiteX31" fmla="*/ 2968831 w 3550722"/>
              <a:gd name="connsiteY31" fmla="*/ 237599 h 1247002"/>
              <a:gd name="connsiteX32" fmla="*/ 3111335 w 3550722"/>
              <a:gd name="connsiteY32" fmla="*/ 190098 h 1247002"/>
              <a:gd name="connsiteX33" fmla="*/ 3230088 w 3550722"/>
              <a:gd name="connsiteY33" fmla="*/ 154472 h 1247002"/>
              <a:gd name="connsiteX34" fmla="*/ 3301340 w 3550722"/>
              <a:gd name="connsiteY34" fmla="*/ 118846 h 1247002"/>
              <a:gd name="connsiteX35" fmla="*/ 3384467 w 3550722"/>
              <a:gd name="connsiteY35" fmla="*/ 83220 h 1247002"/>
              <a:gd name="connsiteX36" fmla="*/ 3420093 w 3550722"/>
              <a:gd name="connsiteY36" fmla="*/ 59469 h 1247002"/>
              <a:gd name="connsiteX37" fmla="*/ 3455719 w 3550722"/>
              <a:gd name="connsiteY37" fmla="*/ 47594 h 1247002"/>
              <a:gd name="connsiteX38" fmla="*/ 3550722 w 3550722"/>
              <a:gd name="connsiteY38" fmla="*/ 92 h 1247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550722" h="1247002">
                <a:moveTo>
                  <a:pt x="0" y="1211376"/>
                </a:moveTo>
                <a:cubicBezTo>
                  <a:pt x="19792" y="1219293"/>
                  <a:pt x="39417" y="1227641"/>
                  <a:pt x="59376" y="1235126"/>
                </a:cubicBezTo>
                <a:cubicBezTo>
                  <a:pt x="71097" y="1239521"/>
                  <a:pt x="82484" y="1247002"/>
                  <a:pt x="95002" y="1247002"/>
                </a:cubicBezTo>
                <a:cubicBezTo>
                  <a:pt x="162412" y="1247002"/>
                  <a:pt x="229589" y="1239085"/>
                  <a:pt x="296883" y="1235126"/>
                </a:cubicBezTo>
                <a:cubicBezTo>
                  <a:pt x="357482" y="1214927"/>
                  <a:pt x="311528" y="1236145"/>
                  <a:pt x="368135" y="1187625"/>
                </a:cubicBezTo>
                <a:cubicBezTo>
                  <a:pt x="383162" y="1174744"/>
                  <a:pt x="400991" y="1165313"/>
                  <a:pt x="415636" y="1151999"/>
                </a:cubicBezTo>
                <a:cubicBezTo>
                  <a:pt x="444632" y="1125639"/>
                  <a:pt x="466158" y="1090609"/>
                  <a:pt x="498763" y="1068872"/>
                </a:cubicBezTo>
                <a:cubicBezTo>
                  <a:pt x="510638" y="1060955"/>
                  <a:pt x="523425" y="1054258"/>
                  <a:pt x="534389" y="1045121"/>
                </a:cubicBezTo>
                <a:cubicBezTo>
                  <a:pt x="593691" y="995702"/>
                  <a:pt x="543033" y="1018489"/>
                  <a:pt x="605641" y="997620"/>
                </a:cubicBezTo>
                <a:cubicBezTo>
                  <a:pt x="613558" y="985745"/>
                  <a:pt x="618247" y="970910"/>
                  <a:pt x="629392" y="961994"/>
                </a:cubicBezTo>
                <a:cubicBezTo>
                  <a:pt x="639167" y="954174"/>
                  <a:pt x="654832" y="957394"/>
                  <a:pt x="665018" y="950118"/>
                </a:cubicBezTo>
                <a:cubicBezTo>
                  <a:pt x="683239" y="937103"/>
                  <a:pt x="697946" y="919618"/>
                  <a:pt x="712519" y="902617"/>
                </a:cubicBezTo>
                <a:cubicBezTo>
                  <a:pt x="721807" y="891781"/>
                  <a:pt x="725529" y="876389"/>
                  <a:pt x="736270" y="866991"/>
                </a:cubicBezTo>
                <a:cubicBezTo>
                  <a:pt x="757752" y="848194"/>
                  <a:pt x="783771" y="835324"/>
                  <a:pt x="807522" y="819490"/>
                </a:cubicBezTo>
                <a:lnTo>
                  <a:pt x="878774" y="771989"/>
                </a:lnTo>
                <a:cubicBezTo>
                  <a:pt x="890649" y="764072"/>
                  <a:pt x="902982" y="756802"/>
                  <a:pt x="914400" y="748238"/>
                </a:cubicBezTo>
                <a:cubicBezTo>
                  <a:pt x="936080" y="731978"/>
                  <a:pt x="1015606" y="670960"/>
                  <a:pt x="1033153" y="665111"/>
                </a:cubicBezTo>
                <a:lnTo>
                  <a:pt x="1068779" y="653235"/>
                </a:lnTo>
                <a:cubicBezTo>
                  <a:pt x="1080654" y="641360"/>
                  <a:pt x="1089724" y="625765"/>
                  <a:pt x="1104405" y="617609"/>
                </a:cubicBezTo>
                <a:cubicBezTo>
                  <a:pt x="1126290" y="605451"/>
                  <a:pt x="1175657" y="593859"/>
                  <a:pt x="1175657" y="593859"/>
                </a:cubicBezTo>
                <a:cubicBezTo>
                  <a:pt x="1204878" y="564637"/>
                  <a:pt x="1222609" y="540694"/>
                  <a:pt x="1258784" y="522607"/>
                </a:cubicBezTo>
                <a:cubicBezTo>
                  <a:pt x="1269980" y="517009"/>
                  <a:pt x="1282333" y="514025"/>
                  <a:pt x="1294410" y="510731"/>
                </a:cubicBezTo>
                <a:cubicBezTo>
                  <a:pt x="1325902" y="502142"/>
                  <a:pt x="1389413" y="486981"/>
                  <a:pt x="1389413" y="486981"/>
                </a:cubicBezTo>
                <a:cubicBezTo>
                  <a:pt x="1401288" y="479064"/>
                  <a:pt x="1411675" y="468241"/>
                  <a:pt x="1425039" y="463230"/>
                </a:cubicBezTo>
                <a:cubicBezTo>
                  <a:pt x="1453268" y="452644"/>
                  <a:pt x="1563118" y="441924"/>
                  <a:pt x="1579418" y="439479"/>
                </a:cubicBezTo>
                <a:cubicBezTo>
                  <a:pt x="1627042" y="432335"/>
                  <a:pt x="1673854" y="418642"/>
                  <a:pt x="1721922" y="415729"/>
                </a:cubicBezTo>
                <a:cubicBezTo>
                  <a:pt x="2212667" y="385986"/>
                  <a:pt x="1983044" y="397208"/>
                  <a:pt x="2410691" y="380103"/>
                </a:cubicBezTo>
                <a:cubicBezTo>
                  <a:pt x="2589768" y="344288"/>
                  <a:pt x="2366634" y="389894"/>
                  <a:pt x="2517569" y="356352"/>
                </a:cubicBezTo>
                <a:cubicBezTo>
                  <a:pt x="2537272" y="351973"/>
                  <a:pt x="2557443" y="349678"/>
                  <a:pt x="2576945" y="344477"/>
                </a:cubicBezTo>
                <a:cubicBezTo>
                  <a:pt x="2616877" y="333829"/>
                  <a:pt x="2656252" y="321178"/>
                  <a:pt x="2695698" y="308851"/>
                </a:cubicBezTo>
                <a:cubicBezTo>
                  <a:pt x="2719594" y="301384"/>
                  <a:pt x="2742662" y="291172"/>
                  <a:pt x="2766950" y="285100"/>
                </a:cubicBezTo>
                <a:cubicBezTo>
                  <a:pt x="2929036" y="244579"/>
                  <a:pt x="2861442" y="259076"/>
                  <a:pt x="2968831" y="237599"/>
                </a:cubicBezTo>
                <a:cubicBezTo>
                  <a:pt x="3075950" y="184039"/>
                  <a:pt x="2943063" y="246190"/>
                  <a:pt x="3111335" y="190098"/>
                </a:cubicBezTo>
                <a:cubicBezTo>
                  <a:pt x="3198070" y="161186"/>
                  <a:pt x="3158299" y="172419"/>
                  <a:pt x="3230088" y="154472"/>
                </a:cubicBezTo>
                <a:cubicBezTo>
                  <a:pt x="3332188" y="86405"/>
                  <a:pt x="3203008" y="168012"/>
                  <a:pt x="3301340" y="118846"/>
                </a:cubicBezTo>
                <a:cubicBezTo>
                  <a:pt x="3383351" y="77841"/>
                  <a:pt x="3285606" y="107935"/>
                  <a:pt x="3384467" y="83220"/>
                </a:cubicBezTo>
                <a:cubicBezTo>
                  <a:pt x="3396342" y="75303"/>
                  <a:pt x="3407327" y="65852"/>
                  <a:pt x="3420093" y="59469"/>
                </a:cubicBezTo>
                <a:cubicBezTo>
                  <a:pt x="3431289" y="53871"/>
                  <a:pt x="3444777" y="53673"/>
                  <a:pt x="3455719" y="47594"/>
                </a:cubicBezTo>
                <a:cubicBezTo>
                  <a:pt x="3549127" y="-4300"/>
                  <a:pt x="3494108" y="92"/>
                  <a:pt x="3550722" y="92"/>
                </a:cubicBezTo>
              </a:path>
            </a:pathLst>
          </a:custGeom>
          <a:noFill/>
          <a:ln>
            <a:solidFill>
              <a:srgbClr val="00B05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4857008" y="980496"/>
            <a:ext cx="144016" cy="144016"/>
          </a:xfrm>
          <a:prstGeom prst="ellipse">
            <a:avLst/>
          </a:prstGeom>
          <a:solidFill>
            <a:srgbClr val="00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/>
        </p:nvSpPr>
        <p:spPr>
          <a:xfrm>
            <a:off x="5033626" y="1265596"/>
            <a:ext cx="144016" cy="144016"/>
          </a:xfrm>
          <a:prstGeom prst="ellipse">
            <a:avLst/>
          </a:prstGeom>
          <a:solidFill>
            <a:srgbClr val="00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5195836" y="1965484"/>
            <a:ext cx="144016" cy="144016"/>
          </a:xfrm>
          <a:prstGeom prst="ellipse">
            <a:avLst/>
          </a:prstGeom>
          <a:solidFill>
            <a:srgbClr val="00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5466233" y="2404923"/>
            <a:ext cx="144016" cy="144016"/>
          </a:xfrm>
          <a:prstGeom prst="ellipse">
            <a:avLst/>
          </a:prstGeom>
          <a:solidFill>
            <a:srgbClr val="00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 rot="20379202">
            <a:off x="4864350" y="693389"/>
            <a:ext cx="792088" cy="2073713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98854" y="183043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Analysis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99592" y="2998693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1" lang="en-US" altLang="ja-JP" sz="28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1"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=0</a:t>
            </a:r>
            <a:endParaRPr kumimoji="1" lang="ja-JP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860032" y="2998693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1" lang="en-US" altLang="ja-JP" sz="28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1"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kumimoji="1" lang="en-US" altLang="ja-JP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kumimoji="1" lang="ja-JP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621405" y="244847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Forecast with SST analysis</a:t>
            </a:r>
            <a:endParaRPr kumimoji="1" lang="ja-JP" altLang="en-US" dirty="0"/>
          </a:p>
        </p:txBody>
      </p:sp>
      <p:cxnSp>
        <p:nvCxnSpPr>
          <p:cNvPr id="28" name="直線コネクタ 27"/>
          <p:cNvCxnSpPr>
            <a:endCxn id="9" idx="30"/>
          </p:cNvCxnSpPr>
          <p:nvPr/>
        </p:nvCxnSpPr>
        <p:spPr>
          <a:xfrm flipV="1">
            <a:off x="3081647" y="2620139"/>
            <a:ext cx="593545" cy="1900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1884266" y="774308"/>
            <a:ext cx="214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Forecast with anomaly fixed SST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31" name="直線コネクタ 30"/>
          <p:cNvCxnSpPr>
            <a:endCxn id="12" idx="20"/>
          </p:cNvCxnSpPr>
          <p:nvPr/>
        </p:nvCxnSpPr>
        <p:spPr>
          <a:xfrm>
            <a:off x="3194462" y="1265596"/>
            <a:ext cx="356260" cy="7607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5538241" y="612767"/>
            <a:ext cx="2346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8000"/>
                </a:solidFill>
              </a:rPr>
              <a:t>Forecast with perturbed SST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cxnSp>
        <p:nvCxnSpPr>
          <p:cNvPr id="34" name="直線コネクタ 33"/>
          <p:cNvCxnSpPr>
            <a:stCxn id="32" idx="1"/>
            <a:endCxn id="14" idx="30"/>
          </p:cNvCxnSpPr>
          <p:nvPr/>
        </p:nvCxnSpPr>
        <p:spPr>
          <a:xfrm flipH="1">
            <a:off x="4536374" y="935933"/>
            <a:ext cx="1001867" cy="651053"/>
          </a:xfrm>
          <a:prstGeom prst="line">
            <a:avLst/>
          </a:prstGeom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5927551" y="1283188"/>
            <a:ext cx="29722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Using the same initial conditions and forecast model, impact of SST perturbations is verified against the forecast with SST analysis</a:t>
            </a:r>
            <a:endParaRPr lang="en-US" altLang="ja-JP" dirty="0" smtClean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67544" y="5301208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 smtClean="0"/>
              <a:t>Check if the forecast spread </a:t>
            </a:r>
            <a:r>
              <a:rPr lang="en-US" altLang="ja-JP" dirty="0" smtClean="0"/>
              <a:t>with SST perturbations</a:t>
            </a:r>
            <a:r>
              <a:rPr kumimoji="1" lang="en-US" altLang="ja-JP" dirty="0" smtClean="0"/>
              <a:t> could capture the forecast error using anomaly fixed SST instead of the SST analysis.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 smtClean="0"/>
              <a:t>Verify spread-error relation on the atmospheric forecast.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9512" y="1165692"/>
            <a:ext cx="1560738" cy="369332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FF0000"/>
                </a:solidFill>
              </a:rPr>
              <a:t>Atmosphere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79512" y="3645024"/>
            <a:ext cx="1632746" cy="369332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FF0000"/>
                </a:solidFill>
              </a:rPr>
              <a:t>SST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7" name="円/楕円 36"/>
          <p:cNvSpPr/>
          <p:nvPr/>
        </p:nvSpPr>
        <p:spPr>
          <a:xfrm>
            <a:off x="1252692" y="4437112"/>
            <a:ext cx="144016" cy="144016"/>
          </a:xfrm>
          <a:prstGeom prst="ellipse">
            <a:avLst/>
          </a:prstGeom>
          <a:solidFill>
            <a:srgbClr val="00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/>
        </p:nvSpPr>
        <p:spPr>
          <a:xfrm>
            <a:off x="1184084" y="4291335"/>
            <a:ext cx="144016" cy="144016"/>
          </a:xfrm>
          <a:prstGeom prst="ellipse">
            <a:avLst/>
          </a:prstGeom>
          <a:solidFill>
            <a:srgbClr val="00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/>
        </p:nvSpPr>
        <p:spPr>
          <a:xfrm>
            <a:off x="1158730" y="4592852"/>
            <a:ext cx="144016" cy="144016"/>
          </a:xfrm>
          <a:prstGeom prst="ellipse">
            <a:avLst/>
          </a:prstGeom>
          <a:solidFill>
            <a:srgbClr val="00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/>
        </p:nvSpPr>
        <p:spPr>
          <a:xfrm>
            <a:off x="1330036" y="4219327"/>
            <a:ext cx="144016" cy="144016"/>
          </a:xfrm>
          <a:prstGeom prst="ellipse">
            <a:avLst/>
          </a:prstGeom>
          <a:solidFill>
            <a:srgbClr val="00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/>
        </p:nvSpPr>
        <p:spPr>
          <a:xfrm>
            <a:off x="1269904" y="4736868"/>
            <a:ext cx="144016" cy="144016"/>
          </a:xfrm>
          <a:prstGeom prst="ellipse">
            <a:avLst/>
          </a:prstGeom>
          <a:solidFill>
            <a:srgbClr val="00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/>
        </p:nvSpPr>
        <p:spPr>
          <a:xfrm>
            <a:off x="5796136" y="4435351"/>
            <a:ext cx="144016" cy="144016"/>
          </a:xfrm>
          <a:prstGeom prst="ellipse">
            <a:avLst/>
          </a:prstGeom>
          <a:solidFill>
            <a:srgbClr val="00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円/楕円 42"/>
          <p:cNvSpPr/>
          <p:nvPr/>
        </p:nvSpPr>
        <p:spPr>
          <a:xfrm>
            <a:off x="5513075" y="4083559"/>
            <a:ext cx="144016" cy="144016"/>
          </a:xfrm>
          <a:prstGeom prst="ellipse">
            <a:avLst/>
          </a:prstGeom>
          <a:solidFill>
            <a:srgbClr val="CC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/>
          <p:cNvSpPr/>
          <p:nvPr/>
        </p:nvSpPr>
        <p:spPr>
          <a:xfrm>
            <a:off x="5361066" y="3715160"/>
            <a:ext cx="144016" cy="144016"/>
          </a:xfrm>
          <a:prstGeom prst="ellipse">
            <a:avLst/>
          </a:prstGeom>
          <a:solidFill>
            <a:srgbClr val="00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/>
        </p:nvSpPr>
        <p:spPr>
          <a:xfrm>
            <a:off x="5666564" y="3870188"/>
            <a:ext cx="144016" cy="144016"/>
          </a:xfrm>
          <a:prstGeom prst="ellipse">
            <a:avLst/>
          </a:prstGeom>
          <a:solidFill>
            <a:srgbClr val="00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/>
        </p:nvSpPr>
        <p:spPr>
          <a:xfrm>
            <a:off x="5678985" y="4579367"/>
            <a:ext cx="144016" cy="144016"/>
          </a:xfrm>
          <a:prstGeom prst="ellipse">
            <a:avLst/>
          </a:prstGeom>
          <a:solidFill>
            <a:srgbClr val="00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円/楕円 46"/>
          <p:cNvSpPr/>
          <p:nvPr/>
        </p:nvSpPr>
        <p:spPr>
          <a:xfrm>
            <a:off x="5868144" y="4736868"/>
            <a:ext cx="144016" cy="144016"/>
          </a:xfrm>
          <a:prstGeom prst="ellipse">
            <a:avLst/>
          </a:prstGeom>
          <a:solidFill>
            <a:srgbClr val="00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/>
          <p:cNvSpPr/>
          <p:nvPr/>
        </p:nvSpPr>
        <p:spPr>
          <a:xfrm>
            <a:off x="1427356" y="4814613"/>
            <a:ext cx="4438185" cy="292646"/>
          </a:xfrm>
          <a:custGeom>
            <a:avLst/>
            <a:gdLst>
              <a:gd name="connsiteX0" fmla="*/ 0 w 4438185"/>
              <a:gd name="connsiteY0" fmla="*/ 13865 h 292646"/>
              <a:gd name="connsiteX1" fmla="*/ 245327 w 4438185"/>
              <a:gd name="connsiteY1" fmla="*/ 13865 h 292646"/>
              <a:gd name="connsiteX2" fmla="*/ 412595 w 4438185"/>
              <a:gd name="connsiteY2" fmla="*/ 25016 h 292646"/>
              <a:gd name="connsiteX3" fmla="*/ 591015 w 4438185"/>
              <a:gd name="connsiteY3" fmla="*/ 58470 h 292646"/>
              <a:gd name="connsiteX4" fmla="*/ 903249 w 4438185"/>
              <a:gd name="connsiteY4" fmla="*/ 91924 h 292646"/>
              <a:gd name="connsiteX5" fmla="*/ 947854 w 4438185"/>
              <a:gd name="connsiteY5" fmla="*/ 103075 h 292646"/>
              <a:gd name="connsiteX6" fmla="*/ 1003610 w 4438185"/>
              <a:gd name="connsiteY6" fmla="*/ 114226 h 292646"/>
              <a:gd name="connsiteX7" fmla="*/ 1037064 w 4438185"/>
              <a:gd name="connsiteY7" fmla="*/ 125377 h 292646"/>
              <a:gd name="connsiteX8" fmla="*/ 1126273 w 4438185"/>
              <a:gd name="connsiteY8" fmla="*/ 136528 h 292646"/>
              <a:gd name="connsiteX9" fmla="*/ 1382751 w 4438185"/>
              <a:gd name="connsiteY9" fmla="*/ 169982 h 292646"/>
              <a:gd name="connsiteX10" fmla="*/ 2520176 w 4438185"/>
              <a:gd name="connsiteY10" fmla="*/ 158831 h 292646"/>
              <a:gd name="connsiteX11" fmla="*/ 2720898 w 4438185"/>
              <a:gd name="connsiteY11" fmla="*/ 169982 h 292646"/>
              <a:gd name="connsiteX12" fmla="*/ 2743200 w 4438185"/>
              <a:gd name="connsiteY12" fmla="*/ 192285 h 292646"/>
              <a:gd name="connsiteX13" fmla="*/ 2888166 w 4438185"/>
              <a:gd name="connsiteY13" fmla="*/ 203436 h 292646"/>
              <a:gd name="connsiteX14" fmla="*/ 3021981 w 4438185"/>
              <a:gd name="connsiteY14" fmla="*/ 225738 h 292646"/>
              <a:gd name="connsiteX15" fmla="*/ 3144644 w 4438185"/>
              <a:gd name="connsiteY15" fmla="*/ 248041 h 292646"/>
              <a:gd name="connsiteX16" fmla="*/ 3222703 w 4438185"/>
              <a:gd name="connsiteY16" fmla="*/ 270343 h 292646"/>
              <a:gd name="connsiteX17" fmla="*/ 3356517 w 4438185"/>
              <a:gd name="connsiteY17" fmla="*/ 281494 h 292646"/>
              <a:gd name="connsiteX18" fmla="*/ 3434576 w 4438185"/>
              <a:gd name="connsiteY18" fmla="*/ 292646 h 292646"/>
              <a:gd name="connsiteX19" fmla="*/ 3824868 w 4438185"/>
              <a:gd name="connsiteY19" fmla="*/ 281494 h 292646"/>
              <a:gd name="connsiteX20" fmla="*/ 3891776 w 4438185"/>
              <a:gd name="connsiteY20" fmla="*/ 259192 h 292646"/>
              <a:gd name="connsiteX21" fmla="*/ 3936381 w 4438185"/>
              <a:gd name="connsiteY21" fmla="*/ 248041 h 292646"/>
              <a:gd name="connsiteX22" fmla="*/ 4003288 w 4438185"/>
              <a:gd name="connsiteY22" fmla="*/ 225738 h 292646"/>
              <a:gd name="connsiteX23" fmla="*/ 4092498 w 4438185"/>
              <a:gd name="connsiteY23" fmla="*/ 203436 h 292646"/>
              <a:gd name="connsiteX24" fmla="*/ 4125951 w 4438185"/>
              <a:gd name="connsiteY24" fmla="*/ 192285 h 292646"/>
              <a:gd name="connsiteX25" fmla="*/ 4181707 w 4438185"/>
              <a:gd name="connsiteY25" fmla="*/ 181133 h 292646"/>
              <a:gd name="connsiteX26" fmla="*/ 4282068 w 4438185"/>
              <a:gd name="connsiteY26" fmla="*/ 136528 h 292646"/>
              <a:gd name="connsiteX27" fmla="*/ 4315522 w 4438185"/>
              <a:gd name="connsiteY27" fmla="*/ 125377 h 292646"/>
              <a:gd name="connsiteX28" fmla="*/ 4382429 w 4438185"/>
              <a:gd name="connsiteY28" fmla="*/ 91924 h 292646"/>
              <a:gd name="connsiteX29" fmla="*/ 4404732 w 4438185"/>
              <a:gd name="connsiteY29" fmla="*/ 69621 h 292646"/>
              <a:gd name="connsiteX30" fmla="*/ 4438185 w 4438185"/>
              <a:gd name="connsiteY30" fmla="*/ 58470 h 292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438185" h="292646">
                <a:moveTo>
                  <a:pt x="0" y="13865"/>
                </a:moveTo>
                <a:cubicBezTo>
                  <a:pt x="116952" y="-9525"/>
                  <a:pt x="39755" y="1017"/>
                  <a:pt x="245327" y="13865"/>
                </a:cubicBezTo>
                <a:lnTo>
                  <a:pt x="412595" y="25016"/>
                </a:lnTo>
                <a:cubicBezTo>
                  <a:pt x="511333" y="64512"/>
                  <a:pt x="438445" y="41518"/>
                  <a:pt x="591015" y="58470"/>
                </a:cubicBezTo>
                <a:cubicBezTo>
                  <a:pt x="925297" y="95612"/>
                  <a:pt x="626476" y="68858"/>
                  <a:pt x="903249" y="91924"/>
                </a:cubicBezTo>
                <a:cubicBezTo>
                  <a:pt x="918117" y="95641"/>
                  <a:pt x="932893" y="99750"/>
                  <a:pt x="947854" y="103075"/>
                </a:cubicBezTo>
                <a:cubicBezTo>
                  <a:pt x="966356" y="107186"/>
                  <a:pt x="985222" y="109629"/>
                  <a:pt x="1003610" y="114226"/>
                </a:cubicBezTo>
                <a:cubicBezTo>
                  <a:pt x="1015014" y="117077"/>
                  <a:pt x="1025499" y="123274"/>
                  <a:pt x="1037064" y="125377"/>
                </a:cubicBezTo>
                <a:cubicBezTo>
                  <a:pt x="1066548" y="130738"/>
                  <a:pt x="1096637" y="132083"/>
                  <a:pt x="1126273" y="136528"/>
                </a:cubicBezTo>
                <a:cubicBezTo>
                  <a:pt x="1349754" y="170051"/>
                  <a:pt x="1170413" y="150679"/>
                  <a:pt x="1382751" y="169982"/>
                </a:cubicBezTo>
                <a:lnTo>
                  <a:pt x="2520176" y="158831"/>
                </a:lnTo>
                <a:cubicBezTo>
                  <a:pt x="2587187" y="158831"/>
                  <a:pt x="2654629" y="160042"/>
                  <a:pt x="2720898" y="169982"/>
                </a:cubicBezTo>
                <a:cubicBezTo>
                  <a:pt x="2731295" y="171542"/>
                  <a:pt x="2732891" y="190223"/>
                  <a:pt x="2743200" y="192285"/>
                </a:cubicBezTo>
                <a:cubicBezTo>
                  <a:pt x="2790724" y="201790"/>
                  <a:pt x="2839844" y="199719"/>
                  <a:pt x="2888166" y="203436"/>
                </a:cubicBezTo>
                <a:lnTo>
                  <a:pt x="3021981" y="225738"/>
                </a:lnTo>
                <a:cubicBezTo>
                  <a:pt x="3051824" y="230712"/>
                  <a:pt x="3113459" y="240245"/>
                  <a:pt x="3144644" y="248041"/>
                </a:cubicBezTo>
                <a:cubicBezTo>
                  <a:pt x="3170897" y="254604"/>
                  <a:pt x="3195973" y="266123"/>
                  <a:pt x="3222703" y="270343"/>
                </a:cubicBezTo>
                <a:cubicBezTo>
                  <a:pt x="3266915" y="277324"/>
                  <a:pt x="3312004" y="276808"/>
                  <a:pt x="3356517" y="281494"/>
                </a:cubicBezTo>
                <a:cubicBezTo>
                  <a:pt x="3382656" y="284246"/>
                  <a:pt x="3408556" y="288929"/>
                  <a:pt x="3434576" y="292646"/>
                </a:cubicBezTo>
                <a:cubicBezTo>
                  <a:pt x="3564673" y="288929"/>
                  <a:pt x="3695065" y="290992"/>
                  <a:pt x="3824868" y="281494"/>
                </a:cubicBezTo>
                <a:cubicBezTo>
                  <a:pt x="3848314" y="279778"/>
                  <a:pt x="3868969" y="264894"/>
                  <a:pt x="3891776" y="259192"/>
                </a:cubicBezTo>
                <a:cubicBezTo>
                  <a:pt x="3906644" y="255475"/>
                  <a:pt x="3921701" y="252445"/>
                  <a:pt x="3936381" y="248041"/>
                </a:cubicBezTo>
                <a:cubicBezTo>
                  <a:pt x="3958898" y="241286"/>
                  <a:pt x="3980481" y="231440"/>
                  <a:pt x="4003288" y="225738"/>
                </a:cubicBezTo>
                <a:cubicBezTo>
                  <a:pt x="4033025" y="218304"/>
                  <a:pt x="4063419" y="213129"/>
                  <a:pt x="4092498" y="203436"/>
                </a:cubicBezTo>
                <a:cubicBezTo>
                  <a:pt x="4103649" y="199719"/>
                  <a:pt x="4114548" y="195136"/>
                  <a:pt x="4125951" y="192285"/>
                </a:cubicBezTo>
                <a:cubicBezTo>
                  <a:pt x="4144339" y="187688"/>
                  <a:pt x="4163122" y="184850"/>
                  <a:pt x="4181707" y="181133"/>
                </a:cubicBezTo>
                <a:cubicBezTo>
                  <a:pt x="4234721" y="145792"/>
                  <a:pt x="4202448" y="163068"/>
                  <a:pt x="4282068" y="136528"/>
                </a:cubicBezTo>
                <a:cubicBezTo>
                  <a:pt x="4293219" y="132811"/>
                  <a:pt x="4305742" y="131897"/>
                  <a:pt x="4315522" y="125377"/>
                </a:cubicBezTo>
                <a:cubicBezTo>
                  <a:pt x="4358756" y="96555"/>
                  <a:pt x="4336262" y="107313"/>
                  <a:pt x="4382429" y="91924"/>
                </a:cubicBezTo>
                <a:cubicBezTo>
                  <a:pt x="4389863" y="84490"/>
                  <a:pt x="4395717" y="75030"/>
                  <a:pt x="4404732" y="69621"/>
                </a:cubicBezTo>
                <a:cubicBezTo>
                  <a:pt x="4414811" y="63573"/>
                  <a:pt x="4438185" y="58470"/>
                  <a:pt x="4438185" y="58470"/>
                </a:cubicBezTo>
              </a:path>
            </a:pathLst>
          </a:custGeom>
          <a:noFill/>
          <a:ln>
            <a:solidFill>
              <a:srgbClr val="00B05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 10"/>
          <p:cNvSpPr/>
          <p:nvPr/>
        </p:nvSpPr>
        <p:spPr>
          <a:xfrm>
            <a:off x="1293541" y="4650059"/>
            <a:ext cx="4382430" cy="211873"/>
          </a:xfrm>
          <a:custGeom>
            <a:avLst/>
            <a:gdLst>
              <a:gd name="connsiteX0" fmla="*/ 0 w 4382430"/>
              <a:gd name="connsiteY0" fmla="*/ 0 h 211873"/>
              <a:gd name="connsiteX1" fmla="*/ 189571 w 4382430"/>
              <a:gd name="connsiteY1" fmla="*/ 22302 h 211873"/>
              <a:gd name="connsiteX2" fmla="*/ 223025 w 4382430"/>
              <a:gd name="connsiteY2" fmla="*/ 33453 h 211873"/>
              <a:gd name="connsiteX3" fmla="*/ 323386 w 4382430"/>
              <a:gd name="connsiteY3" fmla="*/ 55756 h 211873"/>
              <a:gd name="connsiteX4" fmla="*/ 1349298 w 4382430"/>
              <a:gd name="connsiteY4" fmla="*/ 78058 h 211873"/>
              <a:gd name="connsiteX5" fmla="*/ 1460810 w 4382430"/>
              <a:gd name="connsiteY5" fmla="*/ 100361 h 211873"/>
              <a:gd name="connsiteX6" fmla="*/ 1561171 w 4382430"/>
              <a:gd name="connsiteY6" fmla="*/ 111512 h 211873"/>
              <a:gd name="connsiteX7" fmla="*/ 1628079 w 4382430"/>
              <a:gd name="connsiteY7" fmla="*/ 122663 h 211873"/>
              <a:gd name="connsiteX8" fmla="*/ 1706137 w 4382430"/>
              <a:gd name="connsiteY8" fmla="*/ 133814 h 211873"/>
              <a:gd name="connsiteX9" fmla="*/ 1761893 w 4382430"/>
              <a:gd name="connsiteY9" fmla="*/ 144965 h 211873"/>
              <a:gd name="connsiteX10" fmla="*/ 3367669 w 4382430"/>
              <a:gd name="connsiteY10" fmla="*/ 178419 h 211873"/>
              <a:gd name="connsiteX11" fmla="*/ 3635298 w 4382430"/>
              <a:gd name="connsiteY11" fmla="*/ 189570 h 211873"/>
              <a:gd name="connsiteX12" fmla="*/ 3691054 w 4382430"/>
              <a:gd name="connsiteY12" fmla="*/ 211873 h 211873"/>
              <a:gd name="connsiteX13" fmla="*/ 4036742 w 4382430"/>
              <a:gd name="connsiteY13" fmla="*/ 200721 h 211873"/>
              <a:gd name="connsiteX14" fmla="*/ 4114800 w 4382430"/>
              <a:gd name="connsiteY14" fmla="*/ 178419 h 211873"/>
              <a:gd name="connsiteX15" fmla="*/ 4148254 w 4382430"/>
              <a:gd name="connsiteY15" fmla="*/ 167268 h 211873"/>
              <a:gd name="connsiteX16" fmla="*/ 4270918 w 4382430"/>
              <a:gd name="connsiteY16" fmla="*/ 133814 h 211873"/>
              <a:gd name="connsiteX17" fmla="*/ 4371279 w 4382430"/>
              <a:gd name="connsiteY17" fmla="*/ 78058 h 211873"/>
              <a:gd name="connsiteX18" fmla="*/ 4382430 w 4382430"/>
              <a:gd name="connsiteY18" fmla="*/ 78058 h 21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82430" h="211873">
                <a:moveTo>
                  <a:pt x="0" y="0"/>
                </a:moveTo>
                <a:cubicBezTo>
                  <a:pt x="82108" y="6842"/>
                  <a:pt x="119818" y="4864"/>
                  <a:pt x="189571" y="22302"/>
                </a:cubicBezTo>
                <a:cubicBezTo>
                  <a:pt x="200975" y="25153"/>
                  <a:pt x="211723" y="30224"/>
                  <a:pt x="223025" y="33453"/>
                </a:cubicBezTo>
                <a:cubicBezTo>
                  <a:pt x="243496" y="39302"/>
                  <a:pt x="305188" y="53840"/>
                  <a:pt x="323386" y="55756"/>
                </a:cubicBezTo>
                <a:cubicBezTo>
                  <a:pt x="605712" y="85475"/>
                  <a:pt x="1333302" y="77853"/>
                  <a:pt x="1349298" y="78058"/>
                </a:cubicBezTo>
                <a:cubicBezTo>
                  <a:pt x="1399947" y="90720"/>
                  <a:pt x="1402229" y="92550"/>
                  <a:pt x="1460810" y="100361"/>
                </a:cubicBezTo>
                <a:cubicBezTo>
                  <a:pt x="1494174" y="104810"/>
                  <a:pt x="1527807" y="107064"/>
                  <a:pt x="1561171" y="111512"/>
                </a:cubicBezTo>
                <a:cubicBezTo>
                  <a:pt x="1583583" y="114500"/>
                  <a:pt x="1605732" y="119225"/>
                  <a:pt x="1628079" y="122663"/>
                </a:cubicBezTo>
                <a:cubicBezTo>
                  <a:pt x="1654057" y="126660"/>
                  <a:pt x="1680211" y="129493"/>
                  <a:pt x="1706137" y="133814"/>
                </a:cubicBezTo>
                <a:cubicBezTo>
                  <a:pt x="1724833" y="136930"/>
                  <a:pt x="1743017" y="143249"/>
                  <a:pt x="1761893" y="144965"/>
                </a:cubicBezTo>
                <a:cubicBezTo>
                  <a:pt x="2328501" y="196475"/>
                  <a:pt x="2695974" y="172629"/>
                  <a:pt x="3367669" y="178419"/>
                </a:cubicBezTo>
                <a:cubicBezTo>
                  <a:pt x="3456879" y="182136"/>
                  <a:pt x="3546485" y="180382"/>
                  <a:pt x="3635298" y="189570"/>
                </a:cubicBezTo>
                <a:cubicBezTo>
                  <a:pt x="3655209" y="191630"/>
                  <a:pt x="3671045" y="211317"/>
                  <a:pt x="3691054" y="211873"/>
                </a:cubicBezTo>
                <a:lnTo>
                  <a:pt x="4036742" y="200721"/>
                </a:lnTo>
                <a:lnTo>
                  <a:pt x="4114800" y="178419"/>
                </a:lnTo>
                <a:cubicBezTo>
                  <a:pt x="4126059" y="175041"/>
                  <a:pt x="4136914" y="170361"/>
                  <a:pt x="4148254" y="167268"/>
                </a:cubicBezTo>
                <a:cubicBezTo>
                  <a:pt x="4286598" y="129538"/>
                  <a:pt x="4193916" y="159481"/>
                  <a:pt x="4270918" y="133814"/>
                </a:cubicBezTo>
                <a:cubicBezTo>
                  <a:pt x="4320753" y="100590"/>
                  <a:pt x="4324172" y="89835"/>
                  <a:pt x="4371279" y="78058"/>
                </a:cubicBezTo>
                <a:cubicBezTo>
                  <a:pt x="4374885" y="77157"/>
                  <a:pt x="4378713" y="78058"/>
                  <a:pt x="4382430" y="78058"/>
                </a:cubicBezTo>
              </a:path>
            </a:pathLst>
          </a:custGeom>
          <a:noFill/>
          <a:ln>
            <a:solidFill>
              <a:srgbClr val="00B05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 26"/>
          <p:cNvSpPr/>
          <p:nvPr/>
        </p:nvSpPr>
        <p:spPr>
          <a:xfrm>
            <a:off x="1427356" y="3780263"/>
            <a:ext cx="3902927" cy="468352"/>
          </a:xfrm>
          <a:custGeom>
            <a:avLst/>
            <a:gdLst>
              <a:gd name="connsiteX0" fmla="*/ 0 w 3902927"/>
              <a:gd name="connsiteY0" fmla="*/ 468352 h 468352"/>
              <a:gd name="connsiteX1" fmla="*/ 289932 w 3902927"/>
              <a:gd name="connsiteY1" fmla="*/ 446049 h 468352"/>
              <a:gd name="connsiteX2" fmla="*/ 323385 w 3902927"/>
              <a:gd name="connsiteY2" fmla="*/ 434898 h 468352"/>
              <a:gd name="connsiteX3" fmla="*/ 468351 w 3902927"/>
              <a:gd name="connsiteY3" fmla="*/ 423747 h 468352"/>
              <a:gd name="connsiteX4" fmla="*/ 702527 w 3902927"/>
              <a:gd name="connsiteY4" fmla="*/ 390293 h 468352"/>
              <a:gd name="connsiteX5" fmla="*/ 780585 w 3902927"/>
              <a:gd name="connsiteY5" fmla="*/ 379142 h 468352"/>
              <a:gd name="connsiteX6" fmla="*/ 914400 w 3902927"/>
              <a:gd name="connsiteY6" fmla="*/ 367991 h 468352"/>
              <a:gd name="connsiteX7" fmla="*/ 1092820 w 3902927"/>
              <a:gd name="connsiteY7" fmla="*/ 345688 h 468352"/>
              <a:gd name="connsiteX8" fmla="*/ 1182029 w 3902927"/>
              <a:gd name="connsiteY8" fmla="*/ 323386 h 468352"/>
              <a:gd name="connsiteX9" fmla="*/ 1405054 w 3902927"/>
              <a:gd name="connsiteY9" fmla="*/ 312235 h 468352"/>
              <a:gd name="connsiteX10" fmla="*/ 3044283 w 3902927"/>
              <a:gd name="connsiteY10" fmla="*/ 289932 h 468352"/>
              <a:gd name="connsiteX11" fmla="*/ 3267307 w 3902927"/>
              <a:gd name="connsiteY11" fmla="*/ 267630 h 468352"/>
              <a:gd name="connsiteX12" fmla="*/ 3311912 w 3902927"/>
              <a:gd name="connsiteY12" fmla="*/ 245327 h 468352"/>
              <a:gd name="connsiteX13" fmla="*/ 3345366 w 3902927"/>
              <a:gd name="connsiteY13" fmla="*/ 223025 h 468352"/>
              <a:gd name="connsiteX14" fmla="*/ 3378820 w 3902927"/>
              <a:gd name="connsiteY14" fmla="*/ 211874 h 468352"/>
              <a:gd name="connsiteX15" fmla="*/ 3434576 w 3902927"/>
              <a:gd name="connsiteY15" fmla="*/ 178420 h 468352"/>
              <a:gd name="connsiteX16" fmla="*/ 3512634 w 3902927"/>
              <a:gd name="connsiteY16" fmla="*/ 133815 h 468352"/>
              <a:gd name="connsiteX17" fmla="*/ 3568390 w 3902927"/>
              <a:gd name="connsiteY17" fmla="*/ 100361 h 468352"/>
              <a:gd name="connsiteX18" fmla="*/ 3601844 w 3902927"/>
              <a:gd name="connsiteY18" fmla="*/ 78059 h 468352"/>
              <a:gd name="connsiteX19" fmla="*/ 3668751 w 3902927"/>
              <a:gd name="connsiteY19" fmla="*/ 55757 h 468352"/>
              <a:gd name="connsiteX20" fmla="*/ 3735659 w 3902927"/>
              <a:gd name="connsiteY20" fmla="*/ 33454 h 468352"/>
              <a:gd name="connsiteX21" fmla="*/ 3802566 w 3902927"/>
              <a:gd name="connsiteY21" fmla="*/ 11152 h 468352"/>
              <a:gd name="connsiteX22" fmla="*/ 3836020 w 3902927"/>
              <a:gd name="connsiteY22" fmla="*/ 0 h 468352"/>
              <a:gd name="connsiteX23" fmla="*/ 3902927 w 3902927"/>
              <a:gd name="connsiteY23" fmla="*/ 22303 h 46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902927" h="468352">
                <a:moveTo>
                  <a:pt x="0" y="468352"/>
                </a:moveTo>
                <a:cubicBezTo>
                  <a:pt x="96644" y="460918"/>
                  <a:pt x="193517" y="456023"/>
                  <a:pt x="289932" y="446049"/>
                </a:cubicBezTo>
                <a:cubicBezTo>
                  <a:pt x="301624" y="444839"/>
                  <a:pt x="311722" y="436356"/>
                  <a:pt x="323385" y="434898"/>
                </a:cubicBezTo>
                <a:cubicBezTo>
                  <a:pt x="371476" y="428887"/>
                  <a:pt x="420029" y="427464"/>
                  <a:pt x="468351" y="423747"/>
                </a:cubicBezTo>
                <a:cubicBezTo>
                  <a:pt x="596295" y="381098"/>
                  <a:pt x="492730" y="409365"/>
                  <a:pt x="702527" y="390293"/>
                </a:cubicBezTo>
                <a:cubicBezTo>
                  <a:pt x="728703" y="387913"/>
                  <a:pt x="754446" y="381893"/>
                  <a:pt x="780585" y="379142"/>
                </a:cubicBezTo>
                <a:cubicBezTo>
                  <a:pt x="825099" y="374456"/>
                  <a:pt x="869795" y="371708"/>
                  <a:pt x="914400" y="367991"/>
                </a:cubicBezTo>
                <a:cubicBezTo>
                  <a:pt x="1006984" y="337128"/>
                  <a:pt x="881904" y="375818"/>
                  <a:pt x="1092820" y="345688"/>
                </a:cubicBezTo>
                <a:cubicBezTo>
                  <a:pt x="1123163" y="341353"/>
                  <a:pt x="1151552" y="326651"/>
                  <a:pt x="1182029" y="323386"/>
                </a:cubicBezTo>
                <a:cubicBezTo>
                  <a:pt x="1256040" y="315456"/>
                  <a:pt x="1330712" y="315952"/>
                  <a:pt x="1405054" y="312235"/>
                </a:cubicBezTo>
                <a:cubicBezTo>
                  <a:pt x="1923467" y="139415"/>
                  <a:pt x="2497867" y="296893"/>
                  <a:pt x="3044283" y="289932"/>
                </a:cubicBezTo>
                <a:cubicBezTo>
                  <a:pt x="3131021" y="288827"/>
                  <a:pt x="3187062" y="279093"/>
                  <a:pt x="3267307" y="267630"/>
                </a:cubicBezTo>
                <a:cubicBezTo>
                  <a:pt x="3282175" y="260196"/>
                  <a:pt x="3297479" y="253574"/>
                  <a:pt x="3311912" y="245327"/>
                </a:cubicBezTo>
                <a:cubicBezTo>
                  <a:pt x="3323548" y="238678"/>
                  <a:pt x="3333379" y="229018"/>
                  <a:pt x="3345366" y="223025"/>
                </a:cubicBezTo>
                <a:cubicBezTo>
                  <a:pt x="3355880" y="217768"/>
                  <a:pt x="3367669" y="215591"/>
                  <a:pt x="3378820" y="211874"/>
                </a:cubicBezTo>
                <a:cubicBezTo>
                  <a:pt x="3431011" y="159680"/>
                  <a:pt x="3367023" y="217022"/>
                  <a:pt x="3434576" y="178420"/>
                </a:cubicBezTo>
                <a:cubicBezTo>
                  <a:pt x="3529093" y="124411"/>
                  <a:pt x="3435930" y="159383"/>
                  <a:pt x="3512634" y="133815"/>
                </a:cubicBezTo>
                <a:cubicBezTo>
                  <a:pt x="3556196" y="90255"/>
                  <a:pt x="3510488" y="129312"/>
                  <a:pt x="3568390" y="100361"/>
                </a:cubicBezTo>
                <a:cubicBezTo>
                  <a:pt x="3580377" y="94367"/>
                  <a:pt x="3589597" y="83502"/>
                  <a:pt x="3601844" y="78059"/>
                </a:cubicBezTo>
                <a:cubicBezTo>
                  <a:pt x="3623327" y="68511"/>
                  <a:pt x="3646449" y="63191"/>
                  <a:pt x="3668751" y="55757"/>
                </a:cubicBezTo>
                <a:lnTo>
                  <a:pt x="3735659" y="33454"/>
                </a:lnTo>
                <a:lnTo>
                  <a:pt x="3802566" y="11152"/>
                </a:lnTo>
                <a:lnTo>
                  <a:pt x="3836020" y="0"/>
                </a:lnTo>
                <a:cubicBezTo>
                  <a:pt x="3896931" y="12183"/>
                  <a:pt x="3878374" y="-2250"/>
                  <a:pt x="3902927" y="22303"/>
                </a:cubicBezTo>
              </a:path>
            </a:pathLst>
          </a:custGeom>
          <a:noFill/>
          <a:ln>
            <a:solidFill>
              <a:srgbClr val="00B05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フリーフォーム 29"/>
          <p:cNvSpPr/>
          <p:nvPr/>
        </p:nvSpPr>
        <p:spPr>
          <a:xfrm>
            <a:off x="1304693" y="3945685"/>
            <a:ext cx="4315522" cy="459047"/>
          </a:xfrm>
          <a:custGeom>
            <a:avLst/>
            <a:gdLst>
              <a:gd name="connsiteX0" fmla="*/ 0 w 4315522"/>
              <a:gd name="connsiteY0" fmla="*/ 459047 h 459047"/>
              <a:gd name="connsiteX1" fmla="*/ 356839 w 4315522"/>
              <a:gd name="connsiteY1" fmla="*/ 459047 h 459047"/>
              <a:gd name="connsiteX2" fmla="*/ 613317 w 4315522"/>
              <a:gd name="connsiteY2" fmla="*/ 447895 h 459047"/>
              <a:gd name="connsiteX3" fmla="*/ 702527 w 4315522"/>
              <a:gd name="connsiteY3" fmla="*/ 425593 h 459047"/>
              <a:gd name="connsiteX4" fmla="*/ 769434 w 4315522"/>
              <a:gd name="connsiteY4" fmla="*/ 403291 h 459047"/>
              <a:gd name="connsiteX5" fmla="*/ 825190 w 4315522"/>
              <a:gd name="connsiteY5" fmla="*/ 392139 h 459047"/>
              <a:gd name="connsiteX6" fmla="*/ 892097 w 4315522"/>
              <a:gd name="connsiteY6" fmla="*/ 369837 h 459047"/>
              <a:gd name="connsiteX7" fmla="*/ 925551 w 4315522"/>
              <a:gd name="connsiteY7" fmla="*/ 358686 h 459047"/>
              <a:gd name="connsiteX8" fmla="*/ 1070517 w 4315522"/>
              <a:gd name="connsiteY8" fmla="*/ 325232 h 459047"/>
              <a:gd name="connsiteX9" fmla="*/ 1148575 w 4315522"/>
              <a:gd name="connsiteY9" fmla="*/ 302930 h 459047"/>
              <a:gd name="connsiteX10" fmla="*/ 2865863 w 4315522"/>
              <a:gd name="connsiteY10" fmla="*/ 291778 h 459047"/>
              <a:gd name="connsiteX11" fmla="*/ 2988527 w 4315522"/>
              <a:gd name="connsiteY11" fmla="*/ 269476 h 459047"/>
              <a:gd name="connsiteX12" fmla="*/ 3033131 w 4315522"/>
              <a:gd name="connsiteY12" fmla="*/ 258325 h 459047"/>
              <a:gd name="connsiteX13" fmla="*/ 3166946 w 4315522"/>
              <a:gd name="connsiteY13" fmla="*/ 247174 h 459047"/>
              <a:gd name="connsiteX14" fmla="*/ 3356517 w 4315522"/>
              <a:gd name="connsiteY14" fmla="*/ 213720 h 459047"/>
              <a:gd name="connsiteX15" fmla="*/ 3456878 w 4315522"/>
              <a:gd name="connsiteY15" fmla="*/ 191417 h 459047"/>
              <a:gd name="connsiteX16" fmla="*/ 3490331 w 4315522"/>
              <a:gd name="connsiteY16" fmla="*/ 180266 h 459047"/>
              <a:gd name="connsiteX17" fmla="*/ 3568390 w 4315522"/>
              <a:gd name="connsiteY17" fmla="*/ 169115 h 459047"/>
              <a:gd name="connsiteX18" fmla="*/ 3646448 w 4315522"/>
              <a:gd name="connsiteY18" fmla="*/ 146813 h 459047"/>
              <a:gd name="connsiteX19" fmla="*/ 3713356 w 4315522"/>
              <a:gd name="connsiteY19" fmla="*/ 124510 h 459047"/>
              <a:gd name="connsiteX20" fmla="*/ 3746809 w 4315522"/>
              <a:gd name="connsiteY20" fmla="*/ 113359 h 459047"/>
              <a:gd name="connsiteX21" fmla="*/ 3824868 w 4315522"/>
              <a:gd name="connsiteY21" fmla="*/ 102208 h 459047"/>
              <a:gd name="connsiteX22" fmla="*/ 3891775 w 4315522"/>
              <a:gd name="connsiteY22" fmla="*/ 79905 h 459047"/>
              <a:gd name="connsiteX23" fmla="*/ 3925229 w 4315522"/>
              <a:gd name="connsiteY23" fmla="*/ 68754 h 459047"/>
              <a:gd name="connsiteX24" fmla="*/ 3980985 w 4315522"/>
              <a:gd name="connsiteY24" fmla="*/ 57603 h 459047"/>
              <a:gd name="connsiteX25" fmla="*/ 4047892 w 4315522"/>
              <a:gd name="connsiteY25" fmla="*/ 35300 h 459047"/>
              <a:gd name="connsiteX26" fmla="*/ 4092497 w 4315522"/>
              <a:gd name="connsiteY26" fmla="*/ 12998 h 459047"/>
              <a:gd name="connsiteX27" fmla="*/ 4315522 w 4315522"/>
              <a:gd name="connsiteY27" fmla="*/ 1847 h 45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315522" h="459047">
                <a:moveTo>
                  <a:pt x="0" y="459047"/>
                </a:moveTo>
                <a:cubicBezTo>
                  <a:pt x="165420" y="425961"/>
                  <a:pt x="-22448" y="459047"/>
                  <a:pt x="356839" y="459047"/>
                </a:cubicBezTo>
                <a:cubicBezTo>
                  <a:pt x="442412" y="459047"/>
                  <a:pt x="527824" y="451612"/>
                  <a:pt x="613317" y="447895"/>
                </a:cubicBezTo>
                <a:cubicBezTo>
                  <a:pt x="643054" y="440461"/>
                  <a:pt x="673448" y="435286"/>
                  <a:pt x="702527" y="425593"/>
                </a:cubicBezTo>
                <a:cubicBezTo>
                  <a:pt x="724829" y="418159"/>
                  <a:pt x="746382" y="407902"/>
                  <a:pt x="769434" y="403291"/>
                </a:cubicBezTo>
                <a:cubicBezTo>
                  <a:pt x="788019" y="399574"/>
                  <a:pt x="806904" y="397126"/>
                  <a:pt x="825190" y="392139"/>
                </a:cubicBezTo>
                <a:cubicBezTo>
                  <a:pt x="847870" y="385953"/>
                  <a:pt x="869795" y="377271"/>
                  <a:pt x="892097" y="369837"/>
                </a:cubicBezTo>
                <a:lnTo>
                  <a:pt x="925551" y="358686"/>
                </a:lnTo>
                <a:cubicBezTo>
                  <a:pt x="978950" y="305285"/>
                  <a:pt x="929314" y="345403"/>
                  <a:pt x="1070517" y="325232"/>
                </a:cubicBezTo>
                <a:cubicBezTo>
                  <a:pt x="1110419" y="319532"/>
                  <a:pt x="1103115" y="303505"/>
                  <a:pt x="1148575" y="302930"/>
                </a:cubicBezTo>
                <a:lnTo>
                  <a:pt x="2865863" y="291778"/>
                </a:lnTo>
                <a:cubicBezTo>
                  <a:pt x="2937639" y="267853"/>
                  <a:pt x="2862434" y="290491"/>
                  <a:pt x="2988527" y="269476"/>
                </a:cubicBezTo>
                <a:cubicBezTo>
                  <a:pt x="3003644" y="266957"/>
                  <a:pt x="3017924" y="260226"/>
                  <a:pt x="3033131" y="258325"/>
                </a:cubicBezTo>
                <a:cubicBezTo>
                  <a:pt x="3077545" y="252773"/>
                  <a:pt x="3122341" y="250891"/>
                  <a:pt x="3166946" y="247174"/>
                </a:cubicBezTo>
                <a:cubicBezTo>
                  <a:pt x="3286488" y="207325"/>
                  <a:pt x="3186539" y="234967"/>
                  <a:pt x="3356517" y="213720"/>
                </a:cubicBezTo>
                <a:cubicBezTo>
                  <a:pt x="3376965" y="211164"/>
                  <a:pt x="3434588" y="197786"/>
                  <a:pt x="3456878" y="191417"/>
                </a:cubicBezTo>
                <a:cubicBezTo>
                  <a:pt x="3468180" y="188188"/>
                  <a:pt x="3478805" y="182571"/>
                  <a:pt x="3490331" y="180266"/>
                </a:cubicBezTo>
                <a:cubicBezTo>
                  <a:pt x="3516104" y="175111"/>
                  <a:pt x="3542370" y="172832"/>
                  <a:pt x="3568390" y="169115"/>
                </a:cubicBezTo>
                <a:cubicBezTo>
                  <a:pt x="3680849" y="131630"/>
                  <a:pt x="3506389" y="188831"/>
                  <a:pt x="3646448" y="146813"/>
                </a:cubicBezTo>
                <a:cubicBezTo>
                  <a:pt x="3668966" y="140058"/>
                  <a:pt x="3691053" y="131944"/>
                  <a:pt x="3713356" y="124510"/>
                </a:cubicBezTo>
                <a:cubicBezTo>
                  <a:pt x="3724507" y="120793"/>
                  <a:pt x="3735173" y="115021"/>
                  <a:pt x="3746809" y="113359"/>
                </a:cubicBezTo>
                <a:lnTo>
                  <a:pt x="3824868" y="102208"/>
                </a:lnTo>
                <a:lnTo>
                  <a:pt x="3891775" y="79905"/>
                </a:lnTo>
                <a:cubicBezTo>
                  <a:pt x="3902926" y="76188"/>
                  <a:pt x="3913703" y="71059"/>
                  <a:pt x="3925229" y="68754"/>
                </a:cubicBezTo>
                <a:cubicBezTo>
                  <a:pt x="3943814" y="65037"/>
                  <a:pt x="3962699" y="62590"/>
                  <a:pt x="3980985" y="57603"/>
                </a:cubicBezTo>
                <a:cubicBezTo>
                  <a:pt x="4003665" y="51417"/>
                  <a:pt x="4026865" y="45813"/>
                  <a:pt x="4047892" y="35300"/>
                </a:cubicBezTo>
                <a:cubicBezTo>
                  <a:pt x="4062760" y="27866"/>
                  <a:pt x="4076575" y="17775"/>
                  <a:pt x="4092497" y="12998"/>
                </a:cubicBezTo>
                <a:cubicBezTo>
                  <a:pt x="4158185" y="-6708"/>
                  <a:pt x="4257744" y="1847"/>
                  <a:pt x="4315522" y="1847"/>
                </a:cubicBezTo>
              </a:path>
            </a:pathLst>
          </a:custGeom>
          <a:noFill/>
          <a:ln>
            <a:solidFill>
              <a:srgbClr val="00B05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フリーフォーム 47"/>
          <p:cNvSpPr/>
          <p:nvPr/>
        </p:nvSpPr>
        <p:spPr>
          <a:xfrm>
            <a:off x="1405054" y="4527395"/>
            <a:ext cx="4404731" cy="167268"/>
          </a:xfrm>
          <a:custGeom>
            <a:avLst/>
            <a:gdLst>
              <a:gd name="connsiteX0" fmla="*/ 0 w 4404731"/>
              <a:gd name="connsiteY0" fmla="*/ 0 h 167268"/>
              <a:gd name="connsiteX1" fmla="*/ 211873 w 4404731"/>
              <a:gd name="connsiteY1" fmla="*/ 55756 h 167268"/>
              <a:gd name="connsiteX2" fmla="*/ 379141 w 4404731"/>
              <a:gd name="connsiteY2" fmla="*/ 78059 h 167268"/>
              <a:gd name="connsiteX3" fmla="*/ 490653 w 4404731"/>
              <a:gd name="connsiteY3" fmla="*/ 100361 h 167268"/>
              <a:gd name="connsiteX4" fmla="*/ 524107 w 4404731"/>
              <a:gd name="connsiteY4" fmla="*/ 111512 h 167268"/>
              <a:gd name="connsiteX5" fmla="*/ 680224 w 4404731"/>
              <a:gd name="connsiteY5" fmla="*/ 122664 h 167268"/>
              <a:gd name="connsiteX6" fmla="*/ 758283 w 4404731"/>
              <a:gd name="connsiteY6" fmla="*/ 133815 h 167268"/>
              <a:gd name="connsiteX7" fmla="*/ 791736 w 4404731"/>
              <a:gd name="connsiteY7" fmla="*/ 156117 h 167268"/>
              <a:gd name="connsiteX8" fmla="*/ 836341 w 4404731"/>
              <a:gd name="connsiteY8" fmla="*/ 167268 h 167268"/>
              <a:gd name="connsiteX9" fmla="*/ 1371600 w 4404731"/>
              <a:gd name="connsiteY9" fmla="*/ 156117 h 167268"/>
              <a:gd name="connsiteX10" fmla="*/ 1884556 w 4404731"/>
              <a:gd name="connsiteY10" fmla="*/ 122664 h 167268"/>
              <a:gd name="connsiteX11" fmla="*/ 1918009 w 4404731"/>
              <a:gd name="connsiteY11" fmla="*/ 111512 h 167268"/>
              <a:gd name="connsiteX12" fmla="*/ 4014439 w 4404731"/>
              <a:gd name="connsiteY12" fmla="*/ 111512 h 167268"/>
              <a:gd name="connsiteX13" fmla="*/ 4192858 w 4404731"/>
              <a:gd name="connsiteY13" fmla="*/ 89210 h 167268"/>
              <a:gd name="connsiteX14" fmla="*/ 4259766 w 4404731"/>
              <a:gd name="connsiteY14" fmla="*/ 66907 h 167268"/>
              <a:gd name="connsiteX15" fmla="*/ 4293219 w 4404731"/>
              <a:gd name="connsiteY15" fmla="*/ 44605 h 167268"/>
              <a:gd name="connsiteX16" fmla="*/ 4393580 w 4404731"/>
              <a:gd name="connsiteY16" fmla="*/ 22303 h 167268"/>
              <a:gd name="connsiteX17" fmla="*/ 4404731 w 4404731"/>
              <a:gd name="connsiteY17" fmla="*/ 1115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404731" h="167268">
                <a:moveTo>
                  <a:pt x="0" y="0"/>
                </a:moveTo>
                <a:cubicBezTo>
                  <a:pt x="111291" y="66775"/>
                  <a:pt x="8933" y="15169"/>
                  <a:pt x="211873" y="55756"/>
                </a:cubicBezTo>
                <a:cubicBezTo>
                  <a:pt x="370406" y="87462"/>
                  <a:pt x="118398" y="38947"/>
                  <a:pt x="379141" y="78059"/>
                </a:cubicBezTo>
                <a:cubicBezTo>
                  <a:pt x="416628" y="83682"/>
                  <a:pt x="454691" y="88374"/>
                  <a:pt x="490653" y="100361"/>
                </a:cubicBezTo>
                <a:cubicBezTo>
                  <a:pt x="501804" y="104078"/>
                  <a:pt x="512433" y="110139"/>
                  <a:pt x="524107" y="111512"/>
                </a:cubicBezTo>
                <a:cubicBezTo>
                  <a:pt x="575921" y="117608"/>
                  <a:pt x="628287" y="117718"/>
                  <a:pt x="680224" y="122664"/>
                </a:cubicBezTo>
                <a:cubicBezTo>
                  <a:pt x="706389" y="125156"/>
                  <a:pt x="732263" y="130098"/>
                  <a:pt x="758283" y="133815"/>
                </a:cubicBezTo>
                <a:cubicBezTo>
                  <a:pt x="769434" y="141249"/>
                  <a:pt x="779418" y="150838"/>
                  <a:pt x="791736" y="156117"/>
                </a:cubicBezTo>
                <a:cubicBezTo>
                  <a:pt x="805823" y="162154"/>
                  <a:pt x="821015" y="167268"/>
                  <a:pt x="836341" y="167268"/>
                </a:cubicBezTo>
                <a:cubicBezTo>
                  <a:pt x="1014799" y="167268"/>
                  <a:pt x="1193180" y="159834"/>
                  <a:pt x="1371600" y="156117"/>
                </a:cubicBezTo>
                <a:cubicBezTo>
                  <a:pt x="1597888" y="99546"/>
                  <a:pt x="1430168" y="134621"/>
                  <a:pt x="1884556" y="122664"/>
                </a:cubicBezTo>
                <a:cubicBezTo>
                  <a:pt x="1895707" y="118947"/>
                  <a:pt x="1906255" y="111512"/>
                  <a:pt x="1918009" y="111512"/>
                </a:cubicBezTo>
                <a:cubicBezTo>
                  <a:pt x="4713249" y="111512"/>
                  <a:pt x="1219199" y="141251"/>
                  <a:pt x="4014439" y="111512"/>
                </a:cubicBezTo>
                <a:cubicBezTo>
                  <a:pt x="4072779" y="106208"/>
                  <a:pt x="4135251" y="104921"/>
                  <a:pt x="4192858" y="89210"/>
                </a:cubicBezTo>
                <a:cubicBezTo>
                  <a:pt x="4215539" y="83024"/>
                  <a:pt x="4240205" y="79948"/>
                  <a:pt x="4259766" y="66907"/>
                </a:cubicBezTo>
                <a:cubicBezTo>
                  <a:pt x="4270917" y="59473"/>
                  <a:pt x="4280670" y="49311"/>
                  <a:pt x="4293219" y="44605"/>
                </a:cubicBezTo>
                <a:cubicBezTo>
                  <a:pt x="4392011" y="7558"/>
                  <a:pt x="4307940" y="56560"/>
                  <a:pt x="4393580" y="22303"/>
                </a:cubicBezTo>
                <a:cubicBezTo>
                  <a:pt x="4398461" y="20351"/>
                  <a:pt x="4401014" y="14868"/>
                  <a:pt x="4404731" y="11151"/>
                </a:cubicBez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フリーフォーム 48"/>
          <p:cNvSpPr/>
          <p:nvPr/>
        </p:nvSpPr>
        <p:spPr>
          <a:xfrm>
            <a:off x="1393902" y="4181707"/>
            <a:ext cx="4103649" cy="367991"/>
          </a:xfrm>
          <a:custGeom>
            <a:avLst/>
            <a:gdLst>
              <a:gd name="connsiteX0" fmla="*/ 0 w 4103649"/>
              <a:gd name="connsiteY0" fmla="*/ 334537 h 367991"/>
              <a:gd name="connsiteX1" fmla="*/ 122664 w 4103649"/>
              <a:gd name="connsiteY1" fmla="*/ 345688 h 367991"/>
              <a:gd name="connsiteX2" fmla="*/ 167269 w 4103649"/>
              <a:gd name="connsiteY2" fmla="*/ 356839 h 367991"/>
              <a:gd name="connsiteX3" fmla="*/ 501805 w 4103649"/>
              <a:gd name="connsiteY3" fmla="*/ 367991 h 367991"/>
              <a:gd name="connsiteX4" fmla="*/ 1483113 w 4103649"/>
              <a:gd name="connsiteY4" fmla="*/ 334537 h 367991"/>
              <a:gd name="connsiteX5" fmla="*/ 1661532 w 4103649"/>
              <a:gd name="connsiteY5" fmla="*/ 312234 h 367991"/>
              <a:gd name="connsiteX6" fmla="*/ 1750742 w 4103649"/>
              <a:gd name="connsiteY6" fmla="*/ 301083 h 367991"/>
              <a:gd name="connsiteX7" fmla="*/ 1851103 w 4103649"/>
              <a:gd name="connsiteY7" fmla="*/ 278781 h 367991"/>
              <a:gd name="connsiteX8" fmla="*/ 2074127 w 4103649"/>
              <a:gd name="connsiteY8" fmla="*/ 245327 h 367991"/>
              <a:gd name="connsiteX9" fmla="*/ 2141035 w 4103649"/>
              <a:gd name="connsiteY9" fmla="*/ 234176 h 367991"/>
              <a:gd name="connsiteX10" fmla="*/ 2352908 w 4103649"/>
              <a:gd name="connsiteY10" fmla="*/ 200722 h 367991"/>
              <a:gd name="connsiteX11" fmla="*/ 2397513 w 4103649"/>
              <a:gd name="connsiteY11" fmla="*/ 189571 h 367991"/>
              <a:gd name="connsiteX12" fmla="*/ 2486722 w 4103649"/>
              <a:gd name="connsiteY12" fmla="*/ 178420 h 367991"/>
              <a:gd name="connsiteX13" fmla="*/ 2542478 w 4103649"/>
              <a:gd name="connsiteY13" fmla="*/ 167269 h 367991"/>
              <a:gd name="connsiteX14" fmla="*/ 2653991 w 4103649"/>
              <a:gd name="connsiteY14" fmla="*/ 156117 h 367991"/>
              <a:gd name="connsiteX15" fmla="*/ 2709747 w 4103649"/>
              <a:gd name="connsiteY15" fmla="*/ 144966 h 367991"/>
              <a:gd name="connsiteX16" fmla="*/ 2787805 w 4103649"/>
              <a:gd name="connsiteY16" fmla="*/ 133815 h 367991"/>
              <a:gd name="connsiteX17" fmla="*/ 3189249 w 4103649"/>
              <a:gd name="connsiteY17" fmla="*/ 133815 h 367991"/>
              <a:gd name="connsiteX18" fmla="*/ 3757961 w 4103649"/>
              <a:gd name="connsiteY18" fmla="*/ 122664 h 367991"/>
              <a:gd name="connsiteX19" fmla="*/ 3858322 w 4103649"/>
              <a:gd name="connsiteY19" fmla="*/ 89210 h 367991"/>
              <a:gd name="connsiteX20" fmla="*/ 3902927 w 4103649"/>
              <a:gd name="connsiteY20" fmla="*/ 78059 h 367991"/>
              <a:gd name="connsiteX21" fmla="*/ 3969835 w 4103649"/>
              <a:gd name="connsiteY21" fmla="*/ 55756 h 367991"/>
              <a:gd name="connsiteX22" fmla="*/ 4003288 w 4103649"/>
              <a:gd name="connsiteY22" fmla="*/ 44605 h 367991"/>
              <a:gd name="connsiteX23" fmla="*/ 4070196 w 4103649"/>
              <a:gd name="connsiteY23" fmla="*/ 11152 h 367991"/>
              <a:gd name="connsiteX24" fmla="*/ 4103649 w 4103649"/>
              <a:gd name="connsiteY24" fmla="*/ 0 h 367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103649" h="367991">
                <a:moveTo>
                  <a:pt x="0" y="334537"/>
                </a:moveTo>
                <a:cubicBezTo>
                  <a:pt x="40888" y="338254"/>
                  <a:pt x="81968" y="340262"/>
                  <a:pt x="122664" y="345688"/>
                </a:cubicBezTo>
                <a:cubicBezTo>
                  <a:pt x="137855" y="347713"/>
                  <a:pt x="151970" y="355939"/>
                  <a:pt x="167269" y="356839"/>
                </a:cubicBezTo>
                <a:cubicBezTo>
                  <a:pt x="278650" y="363391"/>
                  <a:pt x="390293" y="364274"/>
                  <a:pt x="501805" y="367991"/>
                </a:cubicBezTo>
                <a:cubicBezTo>
                  <a:pt x="1035493" y="357727"/>
                  <a:pt x="1013547" y="365160"/>
                  <a:pt x="1483113" y="334537"/>
                </a:cubicBezTo>
                <a:cubicBezTo>
                  <a:pt x="1609677" y="326283"/>
                  <a:pt x="1562284" y="326413"/>
                  <a:pt x="1661532" y="312234"/>
                </a:cubicBezTo>
                <a:cubicBezTo>
                  <a:pt x="1691199" y="307996"/>
                  <a:pt x="1721122" y="305640"/>
                  <a:pt x="1750742" y="301083"/>
                </a:cubicBezTo>
                <a:cubicBezTo>
                  <a:pt x="1835133" y="288100"/>
                  <a:pt x="1777108" y="293580"/>
                  <a:pt x="1851103" y="278781"/>
                </a:cubicBezTo>
                <a:cubicBezTo>
                  <a:pt x="1905929" y="267816"/>
                  <a:pt x="2044269" y="250303"/>
                  <a:pt x="2074127" y="245327"/>
                </a:cubicBezTo>
                <a:lnTo>
                  <a:pt x="2141035" y="234176"/>
                </a:lnTo>
                <a:cubicBezTo>
                  <a:pt x="2254510" y="188785"/>
                  <a:pt x="2152639" y="222974"/>
                  <a:pt x="2352908" y="200722"/>
                </a:cubicBezTo>
                <a:cubicBezTo>
                  <a:pt x="2368140" y="199030"/>
                  <a:pt x="2382396" y="192091"/>
                  <a:pt x="2397513" y="189571"/>
                </a:cubicBezTo>
                <a:cubicBezTo>
                  <a:pt x="2427073" y="184644"/>
                  <a:pt x="2457103" y="182977"/>
                  <a:pt x="2486722" y="178420"/>
                </a:cubicBezTo>
                <a:cubicBezTo>
                  <a:pt x="2505455" y="175538"/>
                  <a:pt x="2523691" y="169774"/>
                  <a:pt x="2542478" y="167269"/>
                </a:cubicBezTo>
                <a:cubicBezTo>
                  <a:pt x="2579507" y="162332"/>
                  <a:pt x="2616962" y="161054"/>
                  <a:pt x="2653991" y="156117"/>
                </a:cubicBezTo>
                <a:cubicBezTo>
                  <a:pt x="2672778" y="153612"/>
                  <a:pt x="2691051" y="148082"/>
                  <a:pt x="2709747" y="144966"/>
                </a:cubicBezTo>
                <a:cubicBezTo>
                  <a:pt x="2735673" y="140645"/>
                  <a:pt x="2761786" y="137532"/>
                  <a:pt x="2787805" y="133815"/>
                </a:cubicBezTo>
                <a:cubicBezTo>
                  <a:pt x="2940988" y="82756"/>
                  <a:pt x="2774988" y="133815"/>
                  <a:pt x="3189249" y="133815"/>
                </a:cubicBezTo>
                <a:cubicBezTo>
                  <a:pt x="3378856" y="133815"/>
                  <a:pt x="3568390" y="126381"/>
                  <a:pt x="3757961" y="122664"/>
                </a:cubicBezTo>
                <a:cubicBezTo>
                  <a:pt x="3791415" y="111513"/>
                  <a:pt x="3824112" y="97762"/>
                  <a:pt x="3858322" y="89210"/>
                </a:cubicBezTo>
                <a:cubicBezTo>
                  <a:pt x="3873190" y="85493"/>
                  <a:pt x="3888247" y="82463"/>
                  <a:pt x="3902927" y="78059"/>
                </a:cubicBezTo>
                <a:cubicBezTo>
                  <a:pt x="3925445" y="71304"/>
                  <a:pt x="3947532" y="63190"/>
                  <a:pt x="3969835" y="55756"/>
                </a:cubicBezTo>
                <a:lnTo>
                  <a:pt x="4003288" y="44605"/>
                </a:lnTo>
                <a:cubicBezTo>
                  <a:pt x="4038309" y="9586"/>
                  <a:pt x="4012650" y="27594"/>
                  <a:pt x="4070196" y="11152"/>
                </a:cubicBezTo>
                <a:cubicBezTo>
                  <a:pt x="4081498" y="7923"/>
                  <a:pt x="4103649" y="0"/>
                  <a:pt x="4103649" y="0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/>
        </p:nvSpPr>
        <p:spPr>
          <a:xfrm rot="20379202">
            <a:off x="5368728" y="3479541"/>
            <a:ext cx="660074" cy="1687778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円/楕円 50"/>
          <p:cNvSpPr/>
          <p:nvPr/>
        </p:nvSpPr>
        <p:spPr>
          <a:xfrm rot="21374514">
            <a:off x="1132804" y="4068866"/>
            <a:ext cx="418941" cy="895811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5992242" y="3870188"/>
            <a:ext cx="2180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Anomaly fixed SST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6301630" y="4324454"/>
            <a:ext cx="1583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SST</a:t>
            </a:r>
            <a:r>
              <a:rPr lang="ja-JP" altLang="en-US" dirty="0"/>
              <a:t> </a:t>
            </a:r>
            <a:r>
              <a:rPr lang="en-US" altLang="ja-JP" dirty="0" smtClean="0"/>
              <a:t>analysis</a:t>
            </a:r>
            <a:endParaRPr kumimoji="1" lang="ja-JP" altLang="en-US" dirty="0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5738572" y="3417440"/>
            <a:ext cx="2433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SST of perturbed-run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cxnSp>
        <p:nvCxnSpPr>
          <p:cNvPr id="57" name="直線コネクタ 56"/>
          <p:cNvCxnSpPr>
            <a:endCxn id="44" idx="7"/>
          </p:cNvCxnSpPr>
          <p:nvPr/>
        </p:nvCxnSpPr>
        <p:spPr>
          <a:xfrm flipH="1">
            <a:off x="5483991" y="3623419"/>
            <a:ext cx="326590" cy="112832"/>
          </a:xfrm>
          <a:prstGeom prst="line">
            <a:avLst/>
          </a:prstGeom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>
            <a:endCxn id="43" idx="6"/>
          </p:cNvCxnSpPr>
          <p:nvPr/>
        </p:nvCxnSpPr>
        <p:spPr>
          <a:xfrm flipH="1">
            <a:off x="5657091" y="4054854"/>
            <a:ext cx="499085" cy="10071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>
            <a:endCxn id="42" idx="6"/>
          </p:cNvCxnSpPr>
          <p:nvPr/>
        </p:nvCxnSpPr>
        <p:spPr>
          <a:xfrm flipH="1" flipV="1">
            <a:off x="5940152" y="4507359"/>
            <a:ext cx="361478" cy="941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上矢印 62"/>
          <p:cNvSpPr/>
          <p:nvPr/>
        </p:nvSpPr>
        <p:spPr>
          <a:xfrm>
            <a:off x="3534860" y="3188295"/>
            <a:ext cx="831116" cy="598873"/>
          </a:xfrm>
          <a:prstGeom prst="upArrow">
            <a:avLst/>
          </a:prstGeom>
          <a:solidFill>
            <a:srgbClr val="00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1979712" y="3358783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</a:rPr>
              <a:t>Sea-surface flux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32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http://svkva.naps.kishou.go.jp/%7Esuuchi22/eps_verif/map_sstptb_only/rmse_T850_ft24_201308010000-2013083112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svkva.naps.kishou.go.jp/%7Esuuchi22/eps_verif/map_sstptb_only/sprd_T850_ft24_201308010000-2013083112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svkva.naps.kishou.go.jp/%7Esuuchi22/eps_verif/map_sstptb_only/rmse_Z500_ft24_201308010000-2013083112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32657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svkva.naps.kishou.go.jp/%7Esuuchi22/eps_verif/map_sstptb_only/sprd_Z500_ft24_201308010000-2013083112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2088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http://svkva.naps.kishou.go.jp/%7Esuuchi22/eps_verif/map_sstptb_only/rmse_U250_ft24_201308010000-201308311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2656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http://svkva.naps.kishou.go.jp/%7Esuuchi22/eps_verif/map_sstptb_only/sprd_U250_ft24_201308010000-2013083112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2088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7281296" y="4773563"/>
            <a:ext cx="1755200" cy="584775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FT=24</a:t>
            </a:r>
            <a:endParaRPr kumimoji="1" lang="ja-JP" altLang="en-US" sz="3200" dirty="0"/>
          </a:p>
        </p:txBody>
      </p:sp>
      <p:pic>
        <p:nvPicPr>
          <p:cNvPr id="8212" name="Picture 20" descr="http://svkva.naps.kishou.go.jp/%7Esuuchi22/eps_verif/map_sstptb_only/rmse_T850_ft48_201308010000-20130831120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5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http://svkva.naps.kishou.go.jp/%7Esuuchi22/eps_verif/map_sstptb_only/sprd_T850_ft48_201308010000-201308311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 descr="http://svkva.naps.kishou.go.jp/%7Esuuchi22/eps_verif/map_sstptb_only/rmse_Z500_ft48_201308010000-20130831120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3265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 descr="http://svkva.naps.kishou.go.jp/%7Esuuchi22/eps_verif/map_sstptb_only/sprd_Z500_ft48_201308010000-20130831120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2088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0" name="Picture 28" descr="http://svkva.naps.kishou.go.jp/%7Esuuchi22/eps_verif/map_sstptb_only/rmse_U250_ft48_201308010000-20130831120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265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2" name="Picture 30" descr="http://svkva.naps.kishou.go.jp/%7Esuuchi22/eps_verif/map_sstptb_only/sprd_U250_ft48_201308010000-20130831120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2088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テキスト ボックス 23"/>
          <p:cNvSpPr txBox="1"/>
          <p:nvPr/>
        </p:nvSpPr>
        <p:spPr>
          <a:xfrm>
            <a:off x="7281296" y="4773563"/>
            <a:ext cx="1751856" cy="584775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FT=48</a:t>
            </a:r>
            <a:endParaRPr kumimoji="1" lang="ja-JP" altLang="en-US" sz="3200" dirty="0"/>
          </a:p>
        </p:txBody>
      </p:sp>
      <p:pic>
        <p:nvPicPr>
          <p:cNvPr id="8224" name="Picture 32" descr="http://svkva.naps.kishou.go.jp/%7Esuuchi22/eps_verif/map_sstptb_only/rmse_T850_ft72_201308010000-20130831120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4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6" name="Picture 34" descr="http://svkva.naps.kishou.go.jp/%7Esuuchi22/eps_verif/map_sstptb_only/sprd_T850_ft72_201308010000-20130831120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8" name="Picture 36" descr="http://svkva.naps.kishou.go.jp/%7Esuuchi22/eps_verif/map_sstptb_only/rmse_Z500_ft72_201308010000-201308311200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32643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0" name="Picture 38" descr="http://svkva.naps.kishou.go.jp/%7Esuuchi22/eps_verif/map_sstptb_only/sprd_Z500_ft72_201308010000-201308311200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2088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2" name="Picture 40" descr="http://svkva.naps.kishou.go.jp/%7Esuuchi22/eps_verif/map_sstptb_only/rmse_U250_ft72_201308010000-201308311200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340" y="332642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4" name="Picture 42" descr="http://svkva.naps.kishou.go.jp/%7Esuuchi22/eps_verif/map_sstptb_only/sprd_U250_ft72_201308010000-201308311200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2088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テキスト ボックス 30"/>
          <p:cNvSpPr txBox="1"/>
          <p:nvPr/>
        </p:nvSpPr>
        <p:spPr>
          <a:xfrm>
            <a:off x="7280788" y="4773563"/>
            <a:ext cx="1752364" cy="584775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FT=72</a:t>
            </a:r>
            <a:endParaRPr kumimoji="1" lang="ja-JP" altLang="en-US" sz="3200" dirty="0"/>
          </a:p>
        </p:txBody>
      </p:sp>
      <p:pic>
        <p:nvPicPr>
          <p:cNvPr id="8236" name="Picture 44" descr="http://svkva.naps.kishou.go.jp/%7Esuuchi22/eps_verif/map_sstptb_only/rmse_T850_ft120_201308010000-201308311200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8" name="Picture 46" descr="http://svkva.naps.kishou.go.jp/%7Esuuchi22/eps_verif/map_sstptb_only/sprd_T850_ft120_201308010000-201308311200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40" name="Picture 48" descr="http://svkva.naps.kishou.go.jp/%7Esuuchi22/eps_verif/map_sstptb_only/rmse_Z500_ft120_201308010000-201308311200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3265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42" name="Picture 50" descr="http://svkva.naps.kishou.go.jp/%7Esuuchi22/eps_verif/map_sstptb_only/sprd_Z500_ft120_201308010000-201308311200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2088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44" name="Picture 52" descr="http://svkva.naps.kishou.go.jp/%7Esuuchi22/eps_verif/map_sstptb_only/rmse_U250_ft120_201308010000-201308311200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340" y="332641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46" name="Picture 54" descr="http://svkva.naps.kishou.go.jp/%7Esuuchi22/eps_verif/map_sstptb_only/sprd_U250_ft120_201308010000-201308311200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2088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テキスト ボックス 37"/>
          <p:cNvSpPr txBox="1"/>
          <p:nvPr/>
        </p:nvSpPr>
        <p:spPr>
          <a:xfrm>
            <a:off x="7282714" y="4773562"/>
            <a:ext cx="1752364" cy="584775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FT=120</a:t>
            </a:r>
            <a:endParaRPr kumimoji="1" lang="ja-JP" altLang="en-US" sz="3200" dirty="0"/>
          </a:p>
        </p:txBody>
      </p:sp>
      <p:pic>
        <p:nvPicPr>
          <p:cNvPr id="8248" name="Picture 56" descr="http://svkva.naps.kishou.go.jp/%7Esuuchi22/eps_verif/map_sstptb_only/rmse_T850_ft192_201308010000-201308311200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40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50" name="Picture 58" descr="http://svkva.naps.kishou.go.jp/%7Esuuchi22/eps_verif/map_sstptb_only/sprd_T850_ft192_201308010000-201308311200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52" name="Picture 60" descr="http://svkva.naps.kishou.go.jp/%7Esuuchi22/eps_verif/map_sstptb_only/rmse_Z500_ft192_201308010000-201308311200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32639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54" name="Picture 62" descr="http://svkva.naps.kishou.go.jp/%7Esuuchi22/eps_verif/map_sstptb_only/sprd_Z500_ft192_201308010000-201308311200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2088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56" name="Picture 64" descr="http://svkva.naps.kishou.go.jp/%7Esuuchi22/eps_verif/map_sstptb_only/rmse_U250_ft192_201308010000-201308311200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263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58" name="Picture 66" descr="http://svkva.naps.kishou.go.jp/%7Esuuchi22/eps_verif/map_sstptb_only/sprd_U250_ft192_201308010000-201308311200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2088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テキスト ボックス 44"/>
          <p:cNvSpPr txBox="1"/>
          <p:nvPr/>
        </p:nvSpPr>
        <p:spPr>
          <a:xfrm>
            <a:off x="7282714" y="4773563"/>
            <a:ext cx="1752364" cy="584775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FT=192</a:t>
            </a:r>
            <a:endParaRPr kumimoji="1" lang="ja-JP" altLang="en-US" sz="3200" dirty="0"/>
          </a:p>
        </p:txBody>
      </p:sp>
      <p:pic>
        <p:nvPicPr>
          <p:cNvPr id="8260" name="Picture 68" descr="http://svkva.naps.kishou.go.jp/%7Esuuchi22/eps_verif/map_sstptb_only/rmse_T850_ft264_201308010000-201308311200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37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62" name="Picture 70" descr="http://svkva.naps.kishou.go.jp/%7Esuuchi22/eps_verif/map_sstptb_only/sprd_T850_ft264_201308010000-201308311200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64" name="Picture 72" descr="http://svkva.naps.kishou.go.jp/%7Esuuchi22/eps_verif/map_sstptb_only/rmse_Z500_ft264_201308010000-201308311200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3265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66" name="Picture 74" descr="http://svkva.naps.kishou.go.jp/%7Esuuchi22/eps_verif/map_sstptb_only/sprd_Z500_ft264_201308010000-201308311200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2088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68" name="Picture 76" descr="http://svkva.naps.kishou.go.jp/%7Esuuchi22/eps_verif/map_sstptb_only/rmse_U250_ft264_201308010000-201308311200.pn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265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70" name="Picture 78" descr="http://svkva.naps.kishou.go.jp/%7Esuuchi22/eps_verif/map_sstptb_only/sprd_U250_ft264_201308010000-201308311200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2088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テキスト ボックス 51"/>
          <p:cNvSpPr txBox="1"/>
          <p:nvPr/>
        </p:nvSpPr>
        <p:spPr>
          <a:xfrm>
            <a:off x="7281296" y="4773563"/>
            <a:ext cx="1752364" cy="584775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FT=264</a:t>
            </a:r>
            <a:endParaRPr kumimoji="1" lang="ja-JP" altLang="en-US" sz="3200" dirty="0"/>
          </a:p>
        </p:txBody>
      </p:sp>
      <p:pic>
        <p:nvPicPr>
          <p:cNvPr id="8272" name="Picture 80" descr="http://svkva.naps.kishou.go.jp/%7Esuuchi22/eps_verif/map_sstptb_only/rmse_T850_ft432_201308010000-201308311200.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36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74" name="Picture 82" descr="http://svkva.naps.kishou.go.jp/%7Esuuchi22/eps_verif/map_sstptb_only/sprd_T850_ft432_201308010000-201308311200.pn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76" name="Picture 84" descr="http://svkva.naps.kishou.go.jp/%7Esuuchi22/eps_verif/map_sstptb_only/rmse_Z500_ft432_201308010000-201308311200.pn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32635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78" name="Picture 86" descr="http://svkva.naps.kishou.go.jp/%7Esuuchi22/eps_verif/map_sstptb_only/sprd_Z500_ft432_201308010000-201308311200.pn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2088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80" name="Picture 88" descr="http://svkva.naps.kishou.go.jp/%7Esuuchi22/eps_verif/map_sstptb_only/rmse_U250_ft432_201308010000-201308311200.pn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265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82" name="Picture 90" descr="http://svkva.naps.kishou.go.jp/%7Esuuchi22/eps_verif/map_sstptb_only/sprd_U250_ft432_201308010000-201308311200.pn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2088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テキスト ボックス 58"/>
          <p:cNvSpPr txBox="1"/>
          <p:nvPr/>
        </p:nvSpPr>
        <p:spPr>
          <a:xfrm>
            <a:off x="7280788" y="4773563"/>
            <a:ext cx="1751856" cy="584775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FT=432</a:t>
            </a:r>
            <a:endParaRPr kumimoji="1"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11560" y="233958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T850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563888" y="233958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Z</a:t>
            </a:r>
            <a:r>
              <a:rPr kumimoji="1" lang="en-US" altLang="ja-JP" dirty="0" smtClean="0"/>
              <a:t>500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660232" y="233958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U2</a:t>
            </a:r>
            <a:r>
              <a:rPr kumimoji="1" lang="en-US" altLang="ja-JP" dirty="0" smtClean="0"/>
              <a:t>50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53752"/>
            <a:ext cx="8856984" cy="566936"/>
          </a:xfrm>
        </p:spPr>
        <p:txBody>
          <a:bodyPr/>
          <a:lstStyle/>
          <a:p>
            <a:r>
              <a:rPr kumimoji="1" lang="en-US" altLang="ja-JP" sz="3200" dirty="0" smtClean="0"/>
              <a:t>Ensemble mean RMSD and spread (summer)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D3F0D8-8ADA-4B70-A11F-BA660F94498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7504" y="4742365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Ensemble mean RMS difference (RMSD) from reference run</a:t>
            </a:r>
            <a:r>
              <a:rPr lang="ja-JP" altLang="en-US" dirty="0"/>
              <a:t> </a:t>
            </a:r>
            <a:r>
              <a:rPr lang="en-US" altLang="ja-JP" dirty="0" smtClean="0"/>
              <a:t>(upper)</a:t>
            </a:r>
          </a:p>
          <a:p>
            <a:r>
              <a:rPr lang="en-US" altLang="ja-JP" dirty="0" smtClean="0"/>
              <a:t>and spread (lower)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7504" y="5538945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 smtClean="0"/>
              <a:t>Geographical distribution and magnitude of RMSD and spread are quite similar.</a:t>
            </a:r>
          </a:p>
        </p:txBody>
      </p:sp>
    </p:spTree>
    <p:extLst>
      <p:ext uri="{BB962C8B-B14F-4D97-AF65-F5344CB8AC3E}">
        <p14:creationId xmlns:p14="http://schemas.microsoft.com/office/powerpoint/2010/main" val="179193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1" grpId="0" animBg="1"/>
      <p:bldP spid="38" grpId="0" animBg="1"/>
      <p:bldP spid="45" grpId="0" animBg="1"/>
      <p:bldP spid="52" grpId="0" animBg="1"/>
      <p:bldP spid="5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Full EPS experiments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258379"/>
          </a:xfrm>
        </p:spPr>
        <p:txBody>
          <a:bodyPr/>
          <a:lstStyle/>
          <a:p>
            <a:r>
              <a:rPr lang="en-US" altLang="ja-JP" sz="2400" dirty="0" smtClean="0"/>
              <a:t>Forecast model: GSM with TL479L100</a:t>
            </a:r>
          </a:p>
          <a:p>
            <a:r>
              <a:rPr lang="en-US" altLang="ja-JP" sz="2400" dirty="0" smtClean="0"/>
              <a:t>Initial perturbations: the same as the operational one-week EPS but amplitude of Tropics is an half of the operational setting.</a:t>
            </a:r>
          </a:p>
          <a:p>
            <a:r>
              <a:rPr lang="en-US" altLang="ja-JP" sz="2400" dirty="0" smtClean="0"/>
              <a:t>Period</a:t>
            </a:r>
            <a:endParaRPr kumimoji="1" lang="en-US" altLang="ja-JP" sz="2400" dirty="0" smtClean="0"/>
          </a:p>
          <a:p>
            <a:pPr lvl="1"/>
            <a:r>
              <a:rPr lang="en-US" altLang="ja-JP" sz="2000" dirty="0" smtClean="0"/>
              <a:t>Summer: 00UTC initials from August 1 to August 31, 2014</a:t>
            </a:r>
          </a:p>
          <a:p>
            <a:pPr lvl="1"/>
            <a:r>
              <a:rPr kumimoji="1" lang="en-US" altLang="ja-JP" sz="2000" dirty="0" smtClean="0"/>
              <a:t>Winter: 00UTC initials from January 1 to January 31, 2014</a:t>
            </a:r>
          </a:p>
          <a:p>
            <a:r>
              <a:rPr lang="en-US" altLang="ja-JP" sz="2400" dirty="0" smtClean="0"/>
              <a:t>432 hour forecasts with 13 members</a:t>
            </a:r>
          </a:p>
          <a:p>
            <a:r>
              <a:rPr lang="en-US" altLang="ja-JP" sz="2400" dirty="0" smtClean="0"/>
              <a:t>SST settings</a:t>
            </a:r>
            <a:endParaRPr kumimoji="1" lang="en-US" altLang="ja-JP" sz="2400" dirty="0" smtClean="0"/>
          </a:p>
          <a:p>
            <a:pPr lvl="1"/>
            <a:r>
              <a:rPr kumimoji="1" lang="en-US" altLang="ja-JP" sz="2000" dirty="0" smtClean="0"/>
              <a:t>CNTL: anomaly fixed SST for all members</a:t>
            </a:r>
          </a:p>
          <a:p>
            <a:pPr lvl="1"/>
            <a:r>
              <a:rPr lang="en-US" altLang="ja-JP" sz="2000" dirty="0" smtClean="0"/>
              <a:t>TEST: anomaly fixed SST with SST perturbations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0B9A62-1E34-45B4-8BD9-9566EBF62A18}" type="slidenum">
              <a:rPr lang="ja-JP" altLang="en-US" smtClean="0">
                <a:solidFill>
                  <a:prstClr val="white"/>
                </a:solidFill>
              </a:rPr>
              <a:pPr>
                <a:defRPr/>
              </a:pPr>
              <a:t>36</a:t>
            </a:fld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8" name="スライド番号プレースホルダー 3"/>
          <p:cNvSpPr txBox="1">
            <a:spLocks/>
          </p:cNvSpPr>
          <p:nvPr/>
        </p:nvSpPr>
        <p:spPr>
          <a:xfrm>
            <a:off x="8388424" y="6525344"/>
            <a:ext cx="648072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1"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48850EF-ECDA-4ECE-8DA7-C6B35CBD466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38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465799" y="6093296"/>
            <a:ext cx="1678201" cy="584775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FT=72</a:t>
            </a:r>
            <a:endParaRPr kumimoji="1" lang="ja-JP" altLang="en-US" sz="3200" dirty="0"/>
          </a:p>
        </p:txBody>
      </p:sp>
      <p:pic>
        <p:nvPicPr>
          <p:cNvPr id="12304" name="Picture 16" descr="http://svkva.naps.kishou.go.jp/%7Esuuchi22/collo_sstptb/map_rmsesprd/sprd_T850_ft72_201408010000-201408310000_svcn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http://svkva.naps.kishou.go.jp/%7Esuuchi22/collo_sstptb/map_rmsesprd/sprd-rmse_T850_ft72_201408010000-201408310000_svcnt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2088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http://svkva.naps.kishou.go.jp/%7Esuuchi22/collo_sstptb/map_rmsesprd/sprd_T850_ft72_201408010000-201408310000_sstptbv3-svcnt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2088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svkva.naps.kishou.go.jp/%7Esuuchi22/collo_sstptb/map_rmsesprd/sprd_TSURF_ft72_201408010000-201408310000_svcnt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://svkva.naps.kishou.go.jp/%7Esuuchi22/collo_sstptb/map_rmsesprd/sprd-rmse_TSURF_ft72_201408010000-201408310000_svcnt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0647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ttp://svkva.naps.kishou.go.jp/%7Esuuchi22/collo_sstptb/map_rmsesprd/sprd_TSURF_ft72_201408010000-201408310000_sstptbv3-svcnt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0646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0" name="Picture 22" descr="http://svkva.naps.kishou.go.jp/%7Esuuchi22/collo_sstptb/map_rmsesprd/sprd_T850_ft192_201408010000-201408310000_svcnt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2" name="Picture 24" descr="http://svkva.naps.kishou.go.jp/%7Esuuchi22/collo_sstptb/map_rmsesprd/sprd-rmse_T850_ft192_201408010000-201408310000_svcnt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2088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4" name="Picture 26" descr="http://svkva.naps.kishou.go.jp/%7Esuuchi22/collo_sstptb/map_rmsesprd/sprd_T850_ft192_201408010000-201408310000_sstptbv3-svcnt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20887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6" name="Picture 28" descr="http://svkva.naps.kishou.go.jp/%7Esuuchi22/collo_sstptb/map_rmsesprd/sprd_TSURF_ft192_201408010000-201408310000_svcntl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5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8" name="Picture 30" descr="http://svkva.naps.kishou.go.jp/%7Esuuchi22/collo_sstptb/map_rmsesprd/sprd-rmse_TSURF_ft192_201408010000-201408310000_svcntl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0644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0" name="Picture 32" descr="http://svkva.naps.kishou.go.jp/%7Esuuchi22/collo_sstptb/map_rmsesprd/sprd_TSURF_ft192_201408010000-201408310000_sstptbv3-svcntl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064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テキスト ボックス 56"/>
          <p:cNvSpPr txBox="1"/>
          <p:nvPr/>
        </p:nvSpPr>
        <p:spPr>
          <a:xfrm>
            <a:off x="7465799" y="6093295"/>
            <a:ext cx="1678201" cy="584775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FT=192</a:t>
            </a:r>
            <a:endParaRPr kumimoji="1" lang="ja-JP" altLang="en-US" sz="3200" dirty="0"/>
          </a:p>
        </p:txBody>
      </p:sp>
      <p:pic>
        <p:nvPicPr>
          <p:cNvPr id="12322" name="Picture 34" descr="http://svkva.naps.kishou.go.jp/%7Esuuchi22/collo_sstptb/map_rmsesprd/sprd_T850_ft432_201408010000-201408310000_svcntl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4" name="Picture 36" descr="http://svkva.naps.kishou.go.jp/%7Esuuchi22/collo_sstptb/map_rmsesprd/sprd-rmse_T850_ft432_201408010000-201408310000_svcnt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20886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6" name="Picture 38" descr="http://svkva.naps.kishou.go.jp/%7Esuuchi22/collo_sstptb/map_rmsesprd/sprd_T850_ft432_201408010000-201408310000_sstptbv3-svcntl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20885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8" name="Picture 40" descr="http://svkva.naps.kishou.go.jp/%7Esuuchi22/collo_sstptb/map_rmsesprd/sprd_TSURF_ft432_201408010000-201408310000_svcntl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30" name="Picture 42" descr="http://svkva.naps.kishou.go.jp/%7Esuuchi22/collo_sstptb/map_rmsesprd/sprd-rmse_TSURF_ft432_201408010000-201408310000_svcntl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0643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32" name="Picture 44" descr="http://svkva.naps.kishou.go.jp/%7Esuuchi22/collo_sstptb/map_rmsesprd/sprd_TSURF_ft432_201408010000-201408310000_sstptbv3-svcntl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0648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テキスト ボックス 63"/>
          <p:cNvSpPr txBox="1"/>
          <p:nvPr/>
        </p:nvSpPr>
        <p:spPr>
          <a:xfrm>
            <a:off x="7465799" y="6093294"/>
            <a:ext cx="1678201" cy="584775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FT=432</a:t>
            </a:r>
            <a:endParaRPr kumimoji="1" lang="ja-JP" alt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7504" y="4653136"/>
            <a:ext cx="294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Spread of CNTL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999656" y="4653136"/>
            <a:ext cx="2940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Spread normalized with RMSE</a:t>
            </a:r>
            <a:r>
              <a:rPr kumimoji="1" lang="en-US" altLang="ja-JP" dirty="0" smtClean="0"/>
              <a:t> </a:t>
            </a:r>
            <a:r>
              <a:rPr lang="en-US" altLang="ja-JP" dirty="0"/>
              <a:t>(</a:t>
            </a:r>
            <a:r>
              <a:rPr kumimoji="1" lang="en-US" altLang="ja-JP" dirty="0" smtClean="0"/>
              <a:t>CNTL)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096000" y="4653136"/>
            <a:ext cx="294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Spread TEST/CNTL</a:t>
            </a:r>
            <a:endParaRPr kumimoji="1"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107504" y="-7192"/>
            <a:ext cx="8928992" cy="555872"/>
          </a:xfrm>
        </p:spPr>
        <p:txBody>
          <a:bodyPr/>
          <a:lstStyle/>
          <a:p>
            <a:r>
              <a:rPr lang="en-US" altLang="ja-JP" sz="3200" dirty="0" smtClean="0"/>
              <a:t>Comparison of spread (summer)</a:t>
            </a:r>
            <a:endParaRPr kumimoji="1" lang="ja-JP" altLang="en-US" sz="32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084168" y="21235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Surface T</a:t>
            </a:r>
            <a:endParaRPr kumimoji="1" lang="ja-JP" altLang="en-US" dirty="0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6084168" y="428380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T850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15008" y="5229200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 smtClean="0"/>
              <a:t>Significant</a:t>
            </a:r>
            <a:r>
              <a:rPr kumimoji="1" lang="en-US" altLang="ja-JP" dirty="0" smtClean="0"/>
              <a:t> impacts on surface temperature. Spread is increased where the ensemble is </a:t>
            </a:r>
            <a:r>
              <a:rPr kumimoji="1" lang="en-US" altLang="ja-JP" dirty="0" err="1" smtClean="0"/>
              <a:t>underdispersive</a:t>
            </a:r>
            <a:r>
              <a:rPr kumimoji="1" lang="en-US" altLang="ja-JP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 smtClean="0"/>
              <a:t>Spread of T850 is also increased in Tropics, mitigating the </a:t>
            </a:r>
            <a:r>
              <a:rPr lang="en-US" altLang="ja-JP" dirty="0" err="1" smtClean="0"/>
              <a:t>underdispersiveness</a:t>
            </a:r>
            <a:r>
              <a:rPr lang="en-US" altLang="ja-JP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 smtClean="0"/>
              <a:t>Impact is larger on summer hemisphere.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740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452320" y="6273225"/>
            <a:ext cx="1678201" cy="584775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FT=72</a:t>
            </a:r>
            <a:endParaRPr kumimoji="1" lang="ja-JP" altLang="en-US" sz="3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7504" y="5229200"/>
            <a:ext cx="892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 smtClean="0"/>
              <a:t>For mid- to upper-troposphere, the impact of SST perturbations is relatively small for short-range forecast, but gradually become evident for longer forecasts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 smtClean="0"/>
              <a:t>Spread is increased in Tropics where the ensembles are </a:t>
            </a:r>
            <a:r>
              <a:rPr lang="en-US" altLang="ja-JP" dirty="0" err="1" smtClean="0"/>
              <a:t>underdispersive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pic>
        <p:nvPicPr>
          <p:cNvPr id="13320" name="Picture 8" descr="http://svkva.naps.kishou.go.jp/%7Esuuchi22/collo_sstptb/map_rmsesprd/sprd_U250_ft72_201408010000-201408310000_svcn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5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://svkva.naps.kishou.go.jp/%7Esuuchi22/collo_sstptb/map_rmsesprd/sprd-rmse_U250_ft72_201408010000-201408310000_svcnt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20885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://svkva.naps.kishou.go.jp/%7Esuuchi22/collo_sstptb/map_rmsesprd/sprd_U250_ft72_201408010000-201408310000_sstptbv3-svcnt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20883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svkva.naps.kishou.go.jp/%7Esuuchi22/collo_sstptb/map_rmsesprd/sprd_Z500_ft72_201408010000-201408310000_svcnt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6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svkva.naps.kishou.go.jp/%7Esuuchi22/collo_sstptb/map_rmsesprd/sprd-rmse_Z500_ft72_201408010000-201408310000_svcnt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0646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svkva.naps.kishou.go.jp/%7Esuuchi22/collo_sstptb/map_rmsesprd/sprd_Z500_ft72_201408010000-201408310000_sstptbv3-svcnt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0645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http://svkva.naps.kishou.go.jp/%7Esuuchi22/collo_sstptb/map_rmsesprd/sprd_U250_ft192_201408010000-201408310000_svcnt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5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http://svkva.naps.kishou.go.jp/%7Esuuchi22/collo_sstptb/map_rmsesprd/sprd-rmse_U250_ft192_201408010000-201408310000_svcnt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20882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http://svkva.naps.kishou.go.jp/%7Esuuchi22/collo_sstptb/map_rmsesprd/sprd_U250_ft192_201408010000-201408310000_sstptbv3-svcnt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20885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http://svkva.naps.kishou.go.jp/%7Esuuchi22/collo_sstptb/map_rmsesprd/sprd_Z500_ft192_201408010000-201408310000_svcntl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4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4" name="Picture 22" descr="http://svkva.naps.kishou.go.jp/%7Esuuchi22/collo_sstptb/map_rmsesprd/sprd-rmse_Z500_ft192_201408010000-201408310000_svcntl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1549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6" name="Picture 24" descr="http://svkva.naps.kishou.go.jp/%7Esuuchi22/collo_sstptb/map_rmsesprd/sprd_Z500_ft192_201408010000-201408310000_sstptbv3-svcntl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1549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テキスト ボックス 43"/>
          <p:cNvSpPr txBox="1"/>
          <p:nvPr/>
        </p:nvSpPr>
        <p:spPr>
          <a:xfrm>
            <a:off x="7452319" y="6273225"/>
            <a:ext cx="1678201" cy="584775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FT=192</a:t>
            </a:r>
            <a:endParaRPr kumimoji="1" lang="ja-JP" altLang="en-US" sz="3200" dirty="0"/>
          </a:p>
        </p:txBody>
      </p:sp>
      <p:pic>
        <p:nvPicPr>
          <p:cNvPr id="13338" name="Picture 26" descr="http://svkva.naps.kishou.go.jp/%7Esuuchi22/collo_sstptb/map_rmsesprd/sprd_U250_ft432_201408010000-201408310000_svcntl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5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0" name="Picture 28" descr="http://svkva.naps.kishou.go.jp/%7Esuuchi22/collo_sstptb/map_rmsesprd/sprd-rmse_U250_ft432_201408010000-201408310000_svcnt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20885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2" name="Picture 30" descr="http://svkva.naps.kishou.go.jp/%7Esuuchi22/collo_sstptb/map_rmsesprd/sprd_U250_ft432_201408010000-201408310000_sstptbv3-svcntl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20885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4" name="Picture 32" descr="http://svkva.naps.kishou.go.jp/%7Esuuchi22/collo_sstptb/map_rmsesprd/sprd_Z500_ft432_201408010000-201408310000_svcntl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549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6" name="Picture 34" descr="http://svkva.naps.kishou.go.jp/%7Esuuchi22/collo_sstptb/map_rmsesprd/sprd-rmse_Z500_ft432_201408010000-201408310000_svcntl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1549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8" name="Picture 36" descr="http://svkva.naps.kishou.go.jp/%7Esuuchi22/collo_sstptb/map_rmsesprd/sprd_Z500_ft432_201408010000-201408310000_sstptbv3-svcntl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1549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テキスト ボックス 50"/>
          <p:cNvSpPr txBox="1"/>
          <p:nvPr/>
        </p:nvSpPr>
        <p:spPr>
          <a:xfrm>
            <a:off x="7452320" y="6273225"/>
            <a:ext cx="1678201" cy="584775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FT=432</a:t>
            </a:r>
            <a:endParaRPr kumimoji="1" lang="ja-JP" altLang="en-US" sz="3200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107504" y="-7192"/>
            <a:ext cx="8928992" cy="555872"/>
          </a:xfrm>
        </p:spPr>
        <p:txBody>
          <a:bodyPr/>
          <a:lstStyle/>
          <a:p>
            <a:r>
              <a:rPr lang="en-US" altLang="ja-JP" sz="3200" dirty="0" smtClean="0"/>
              <a:t>Comparison of spread (summer)</a:t>
            </a:r>
            <a:endParaRPr kumimoji="1" lang="ja-JP" altLang="en-US" sz="3200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07504" y="4653136"/>
            <a:ext cx="294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Spread of CNTL</a:t>
            </a:r>
            <a:endParaRPr kumimoji="1" lang="ja-JP" altLang="en-US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2999656" y="4653136"/>
            <a:ext cx="2940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Spread normalized with RMSE (CNTL)</a:t>
            </a:r>
            <a:endParaRPr kumimoji="1" lang="ja-JP" altLang="en-US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096000" y="4653136"/>
            <a:ext cx="294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Spread TEST/CNTL</a:t>
            </a:r>
            <a:endParaRPr kumimoji="1" lang="ja-JP" altLang="en-US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6084168" y="21235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Z500</a:t>
            </a:r>
            <a:endParaRPr kumimoji="1" lang="ja-JP" altLang="en-US" dirty="0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6084168" y="428380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U2</a:t>
            </a:r>
            <a:r>
              <a:rPr kumimoji="1" lang="en-US" altLang="ja-JP" dirty="0" smtClean="0"/>
              <a:t>50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8842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vkva.naps.kishou.go.jp/%7Esuuchi22/collo_letkf/image_graph/rmsesprd_T850_TR_201401_sstptb-svcnt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14" y="2430016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svkva.naps.kishou.go.jp/%7Esuuchi22/collo_letkf/image_graph/rmsesprd_TSURF_SH_201401_sstptb-svcnt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614" y="2430016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926976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Impact on full EPS settings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39</a:t>
            </a:fld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835696" y="478786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T850 in Tropics</a:t>
            </a:r>
            <a:endParaRPr kumimoji="1" lang="ja-JP" altLang="en-US" b="1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012160" y="4797152"/>
            <a:ext cx="284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Surface T in SH summer</a:t>
            </a:r>
            <a:endParaRPr kumimoji="1" lang="ja-JP" altLang="en-US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779912" y="2780928"/>
            <a:ext cx="1656184" cy="646331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FF0000"/>
                </a:solidFill>
              </a:rPr>
              <a:t>Increased spread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 flipH="1">
            <a:off x="3059832" y="3150260"/>
            <a:ext cx="720080" cy="4947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5436096" y="3150260"/>
            <a:ext cx="1008112" cy="24738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3834644" y="4509120"/>
            <a:ext cx="1656184" cy="92333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FF0000"/>
                </a:solidFill>
              </a:rPr>
              <a:t>Slightly reduced RMSE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 flipH="1" flipV="1">
            <a:off x="3419872" y="4149080"/>
            <a:ext cx="414772" cy="3600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flipV="1">
            <a:off x="5490828" y="4149080"/>
            <a:ext cx="1817476" cy="3529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正方形/長方形 4"/>
          <p:cNvSpPr/>
          <p:nvPr/>
        </p:nvSpPr>
        <p:spPr>
          <a:xfrm>
            <a:off x="395536" y="908720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Spread is increased (~3% for most variables) </a:t>
            </a:r>
          </a:p>
          <a:p>
            <a:pPr lvl="1"/>
            <a:r>
              <a:rPr lang="en-US" altLang="ja-JP" dirty="0" smtClean="0">
                <a:sym typeface="Wingdings" panose="05000000000000000000" pitchFamily="2" charset="2"/>
              </a:rPr>
              <a:t> Better spread-skill relation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Large impacts on Tropics, smaller but positive impacts on mid-latitudes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Forecast is improved on all levels in Tropics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In extra-tropics, impact is mainly confined near the surface.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3503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926976"/>
          </a:xfrm>
        </p:spPr>
        <p:txBody>
          <a:bodyPr/>
          <a:lstStyle/>
          <a:p>
            <a:r>
              <a:rPr kumimoji="1" lang="en-US" altLang="ja-JP" dirty="0" smtClean="0"/>
              <a:t>Plan of new global EPS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4</a:t>
            </a:fld>
            <a:endParaRPr lang="ja-JP" altLang="en-US" dirty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240413"/>
              </p:ext>
            </p:extLst>
          </p:nvPr>
        </p:nvGraphicFramePr>
        <p:xfrm>
          <a:off x="611560" y="764704"/>
          <a:ext cx="8280920" cy="387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5832648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Global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EPS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Main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targets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Typhoon forecast, One-week to One-month forecast</a:t>
                      </a:r>
                      <a:endParaRPr kumimoji="1" lang="ja-JP" alt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Frequency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times a day when TC exists, 2 times a day otherwise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Forecast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range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5.5</a:t>
                      </a:r>
                      <a:r>
                        <a:rPr kumimoji="1" lang="ja-JP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days</a:t>
                      </a:r>
                      <a:r>
                        <a:rPr kumimoji="1" lang="ja-JP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06,18UTC),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18 days</a:t>
                      </a:r>
                      <a:r>
                        <a:rPr kumimoji="1" lang="ja-JP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00,12UTC)</a:t>
                      </a:r>
                    </a:p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r>
                        <a:rPr kumimoji="1" lang="ja-JP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days</a:t>
                      </a:r>
                      <a:r>
                        <a:rPr kumimoji="1" lang="ja-JP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00,12UTC on Tue. and Wed.)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Ensemble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size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r>
                        <a:rPr kumimoji="1" lang="ja-JP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 err="1" smtClean="0">
                          <a:solidFill>
                            <a:schemeClr val="tx1"/>
                          </a:solidFill>
                        </a:rPr>
                        <a:t>upto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11 days, </a:t>
                      </a:r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17 afterwards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Resolution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TL479L100</a:t>
                      </a:r>
                      <a:r>
                        <a:rPr kumimoji="1" lang="ja-JP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(Model top: </a:t>
                      </a:r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0.01hPa</a:t>
                      </a:r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 err="1" smtClean="0">
                          <a:solidFill>
                            <a:schemeClr val="tx1"/>
                          </a:solidFill>
                        </a:rPr>
                        <a:t>upto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18 days, </a:t>
                      </a:r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TL319L100</a:t>
                      </a:r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 afterwards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Initial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Perturbations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SV</a:t>
                      </a:r>
                      <a:r>
                        <a:rPr kumimoji="1" lang="ja-JP" altLang="en-US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kumimoji="1" lang="en-US" altLang="ja-JP" b="1" baseline="0" dirty="0" smtClean="0">
                          <a:solidFill>
                            <a:srgbClr val="FF0000"/>
                          </a:solidFill>
                        </a:rPr>
                        <a:t>(NH, TR and SH)</a:t>
                      </a:r>
                      <a:r>
                        <a:rPr kumimoji="1" lang="ja-JP" altLang="en-US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kumimoji="1" lang="en-US" altLang="ja-JP" b="1" baseline="0" dirty="0" smtClean="0">
                          <a:solidFill>
                            <a:srgbClr val="FF0000"/>
                          </a:solidFill>
                        </a:rPr>
                        <a:t>+ </a:t>
                      </a:r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LETKF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Model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ensemble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Stochastically Perturbed Physics Tendency (SPPT)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Boundary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Perturbations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Perturbations</a:t>
                      </a:r>
                      <a:r>
                        <a:rPr kumimoji="1" lang="en-US" altLang="ja-JP" b="1" baseline="0" dirty="0" smtClean="0">
                          <a:solidFill>
                            <a:srgbClr val="FF0000"/>
                          </a:solidFill>
                        </a:rPr>
                        <a:t> on SST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539552" y="4869160"/>
            <a:ext cx="8352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dirty="0" smtClean="0"/>
              <a:t>New Global EPS will cover from Typhoon forecast to One-month prediction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 smtClean="0"/>
              <a:t>More efficient developments and maintenance of the operational EPS using a single global EPS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 smtClean="0"/>
              <a:t>Plans to implement with </a:t>
            </a:r>
            <a:r>
              <a:rPr lang="en-US" altLang="ja-JP" dirty="0" smtClean="0">
                <a:solidFill>
                  <a:srgbClr val="FF0000"/>
                </a:solidFill>
              </a:rPr>
              <a:t>the latest version of the GSM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 smtClean="0"/>
              <a:t>Target on 2017 spring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366183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Impact on one-month prediction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40</a:t>
            </a:fld>
            <a:endParaRPr lang="ja-JP" altLang="en-US" dirty="0"/>
          </a:p>
        </p:txBody>
      </p:sp>
      <p:pic>
        <p:nvPicPr>
          <p:cNvPr id="5" name="Picture 4" descr="http://globerh01.cpdk.naps.kishou.go.jp/~climat12/kanehama/k2w/ts/img/nltsej_lead9_2015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2" y="1124744"/>
            <a:ext cx="4405341" cy="180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globerh01.cpdk.naps.kishou.go.jp/~climat12/kanehama/earlywarn/2014k2w/t850/nlt850ej_lead9_2015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936" y="1124744"/>
            <a:ext cx="4422228" cy="180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グループ化 6"/>
          <p:cNvGrpSpPr/>
          <p:nvPr/>
        </p:nvGrpSpPr>
        <p:grpSpPr>
          <a:xfrm>
            <a:off x="1556629" y="2289498"/>
            <a:ext cx="1080120" cy="360040"/>
            <a:chOff x="2543622" y="5157192"/>
            <a:chExt cx="1080120" cy="360040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2543622" y="5157192"/>
              <a:ext cx="360040" cy="360040"/>
              <a:chOff x="2543622" y="5157192"/>
              <a:chExt cx="360040" cy="360040"/>
            </a:xfrm>
          </p:grpSpPr>
          <p:cxnSp>
            <p:nvCxnSpPr>
              <p:cNvPr id="10" name="直線矢印コネクタ 9"/>
              <p:cNvCxnSpPr/>
              <p:nvPr/>
            </p:nvCxnSpPr>
            <p:spPr>
              <a:xfrm flipV="1">
                <a:off x="2543622" y="5157192"/>
                <a:ext cx="0" cy="36004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矢印コネクタ 10"/>
              <p:cNvCxnSpPr/>
              <p:nvPr/>
            </p:nvCxnSpPr>
            <p:spPr>
              <a:xfrm flipV="1">
                <a:off x="2903662" y="5157192"/>
                <a:ext cx="0" cy="36004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直線矢印コネクタ 8"/>
            <p:cNvCxnSpPr/>
            <p:nvPr/>
          </p:nvCxnSpPr>
          <p:spPr>
            <a:xfrm flipV="1">
              <a:off x="3623742" y="5157192"/>
              <a:ext cx="0" cy="36004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グループ化 11"/>
          <p:cNvGrpSpPr/>
          <p:nvPr/>
        </p:nvGrpSpPr>
        <p:grpSpPr>
          <a:xfrm>
            <a:off x="6129281" y="2289498"/>
            <a:ext cx="1080120" cy="360040"/>
            <a:chOff x="2543622" y="5157192"/>
            <a:chExt cx="1080120" cy="360040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2543622" y="5157192"/>
              <a:ext cx="360040" cy="360040"/>
              <a:chOff x="2543622" y="5157192"/>
              <a:chExt cx="360040" cy="360040"/>
            </a:xfrm>
          </p:grpSpPr>
          <p:cxnSp>
            <p:nvCxnSpPr>
              <p:cNvPr id="15" name="直線矢印コネクタ 14"/>
              <p:cNvCxnSpPr/>
              <p:nvPr/>
            </p:nvCxnSpPr>
            <p:spPr>
              <a:xfrm flipV="1">
                <a:off x="2543622" y="5157192"/>
                <a:ext cx="0" cy="36004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矢印コネクタ 15"/>
              <p:cNvCxnSpPr/>
              <p:nvPr/>
            </p:nvCxnSpPr>
            <p:spPr>
              <a:xfrm flipV="1">
                <a:off x="2903662" y="5157192"/>
                <a:ext cx="0" cy="36004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直線矢印コネクタ 13"/>
            <p:cNvCxnSpPr/>
            <p:nvPr/>
          </p:nvCxnSpPr>
          <p:spPr>
            <a:xfrm flipV="1">
              <a:off x="3623742" y="5157192"/>
              <a:ext cx="0" cy="36004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テキスト ボックス 16"/>
          <p:cNvSpPr txBox="1"/>
          <p:nvPr/>
        </p:nvSpPr>
        <p:spPr>
          <a:xfrm>
            <a:off x="251520" y="836712"/>
            <a:ext cx="11807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Surface T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860032" y="836712"/>
            <a:ext cx="647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T850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7762" y="2927015"/>
            <a:ext cx="8985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Analysis (</a:t>
            </a:r>
            <a:r>
              <a:rPr kumimoji="1" lang="en-US" altLang="ja-JP" dirty="0" smtClean="0">
                <a:solidFill>
                  <a:srgbClr val="FF0000"/>
                </a:solidFill>
              </a:rPr>
              <a:t>red line</a:t>
            </a:r>
            <a:r>
              <a:rPr kumimoji="1" lang="en-US" altLang="ja-JP" dirty="0" smtClean="0"/>
              <a:t>) and forecasts of the operational One-month EPS (</a:t>
            </a:r>
            <a:r>
              <a:rPr kumimoji="1" lang="en-US" altLang="ja-JP" dirty="0" smtClean="0">
                <a:solidFill>
                  <a:srgbClr val="0000FF"/>
                </a:solidFill>
              </a:rPr>
              <a:t>blue bars: maximum and minimum</a:t>
            </a:r>
            <a:r>
              <a:rPr kumimoji="1" lang="en-US" altLang="ja-JP" dirty="0" smtClean="0"/>
              <a:t>) in 2015 (eastern Japan, average of day 6 to day 12).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51520" y="3491716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 smtClean="0"/>
              <a:t>Surface temperature forecast is </a:t>
            </a:r>
            <a:r>
              <a:rPr kumimoji="1" lang="en-US" altLang="ja-JP" dirty="0" err="1" smtClean="0"/>
              <a:t>underdispersive</a:t>
            </a:r>
            <a:r>
              <a:rPr kumimoji="1" lang="en-US" altLang="ja-JP" dirty="0" smtClean="0"/>
              <a:t> especially in summer.</a:t>
            </a:r>
            <a:endParaRPr kumimoji="1" lang="ja-JP" altLang="en-US" dirty="0"/>
          </a:p>
        </p:txBody>
      </p:sp>
      <p:pic>
        <p:nvPicPr>
          <p:cNvPr id="21" name="図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4000" b="45000"/>
          <a:stretch>
            <a:fillRect/>
          </a:stretch>
        </p:blipFill>
        <p:spPr>
          <a:xfrm>
            <a:off x="539552" y="3933056"/>
            <a:ext cx="4032001" cy="1170001"/>
          </a:xfrm>
          <a:prstGeom prst="rect">
            <a:avLst/>
          </a:prstGeom>
        </p:spPr>
      </p:pic>
      <p:pic>
        <p:nvPicPr>
          <p:cNvPr id="22" name="図 2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4000" b="45000"/>
          <a:stretch>
            <a:fillRect/>
          </a:stretch>
        </p:blipFill>
        <p:spPr>
          <a:xfrm>
            <a:off x="4571552" y="3933056"/>
            <a:ext cx="4032001" cy="1170001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2915816" y="472514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w/o SSTPTB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020272" y="471585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w/ SSTPTB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07504" y="5014917"/>
            <a:ext cx="8985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Surface temperature of analysis (</a:t>
            </a:r>
            <a:r>
              <a:rPr lang="en-US" altLang="ja-JP" dirty="0" smtClean="0"/>
              <a:t>black </a:t>
            </a:r>
            <a:r>
              <a:rPr kumimoji="1" lang="en-US" altLang="ja-JP" dirty="0" smtClean="0"/>
              <a:t>line) and forecasts in the one-month EPS experiments (</a:t>
            </a:r>
            <a:r>
              <a:rPr kumimoji="1" lang="en-US" altLang="ja-JP" dirty="0" smtClean="0">
                <a:solidFill>
                  <a:srgbClr val="0000FF"/>
                </a:solidFill>
              </a:rPr>
              <a:t>blue</a:t>
            </a:r>
            <a:r>
              <a:rPr kumimoji="1" lang="en-US" altLang="ja-JP" dirty="0" smtClean="0"/>
              <a:t>) (June 30 initials, Okinawa, average of day </a:t>
            </a:r>
            <a:r>
              <a:rPr lang="en-US" altLang="ja-JP" dirty="0"/>
              <a:t>3</a:t>
            </a:r>
            <a:r>
              <a:rPr kumimoji="1" lang="en-US" altLang="ja-JP" dirty="0" smtClean="0"/>
              <a:t> to day 30).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51520" y="557994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 smtClean="0"/>
              <a:t>Using SST perturbations, spread </a:t>
            </a:r>
            <a:r>
              <a:rPr lang="en-US" altLang="ja-JP" dirty="0" smtClean="0"/>
              <a:t>of the surface temperature has increased.</a:t>
            </a:r>
            <a:br>
              <a:rPr lang="en-US" altLang="ja-JP" dirty="0" smtClean="0"/>
            </a:br>
            <a:r>
              <a:rPr lang="en-US" altLang="ja-JP" dirty="0" smtClean="0">
                <a:sym typeface="Wingdings" panose="05000000000000000000" pitchFamily="2" charset="2"/>
              </a:rPr>
              <a:t> Good impact on the one-month forecasts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65043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 of this part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258379"/>
          </a:xfrm>
        </p:spPr>
        <p:txBody>
          <a:bodyPr/>
          <a:lstStyle/>
          <a:p>
            <a:r>
              <a:rPr kumimoji="1" lang="en-US" altLang="ja-JP" sz="2400" dirty="0" smtClean="0"/>
              <a:t>New method of generating SST perturbations is proposed and tested on the operational global EPS in JMA</a:t>
            </a:r>
          </a:p>
          <a:p>
            <a:pPr lvl="1"/>
            <a:r>
              <a:rPr kumimoji="1" lang="en-US" altLang="ja-JP" sz="2000" dirty="0" smtClean="0"/>
              <a:t>Statistically consistent perturbations with the error of the prescribed SST</a:t>
            </a:r>
          </a:p>
          <a:p>
            <a:pPr lvl="1"/>
            <a:r>
              <a:rPr lang="en-US" altLang="ja-JP" sz="2000" dirty="0" smtClean="0"/>
              <a:t>It can generate realistic structures on SST perturbations</a:t>
            </a:r>
          </a:p>
          <a:p>
            <a:pPr lvl="1"/>
            <a:r>
              <a:rPr kumimoji="1" lang="en-US" altLang="ja-JP" sz="2000" dirty="0" smtClean="0"/>
              <a:t>Spread is increased and ensemble mean RMSE is slightly reduced especially in Tropics.</a:t>
            </a:r>
          </a:p>
          <a:p>
            <a:pPr lvl="1"/>
            <a:r>
              <a:rPr lang="en-US" altLang="ja-JP" sz="2000" dirty="0" smtClean="0"/>
              <a:t>Improvements on the probabilistic forecast skill of the surface temperature in One-month EPS are expected by introducing SST perturbations.</a:t>
            </a:r>
            <a:endParaRPr kumimoji="1" lang="en-US" altLang="ja-JP" sz="2000" dirty="0"/>
          </a:p>
          <a:p>
            <a:r>
              <a:rPr lang="en-US" altLang="ja-JP" sz="2400" dirty="0" smtClean="0"/>
              <a:t>Coupling to the ocean model (full model, mixed-layer model or skin SST) will be necessary for future developments.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41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015680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 and Future developments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42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201052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782960"/>
          </a:xfrm>
        </p:spPr>
        <p:txBody>
          <a:bodyPr/>
          <a:lstStyle/>
          <a:p>
            <a:r>
              <a:rPr kumimoji="1" lang="en-US" altLang="ja-JP" sz="3200" dirty="0" smtClean="0"/>
              <a:t>Toward a seamless prediction with global EPS</a:t>
            </a:r>
            <a:endParaRPr kumimoji="1" lang="ja-JP" altLang="en-US" sz="3200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18419"/>
          </a:xfrm>
        </p:spPr>
        <p:txBody>
          <a:bodyPr/>
          <a:lstStyle/>
          <a:p>
            <a:r>
              <a:rPr lang="en-US" altLang="ja-JP" sz="2000" dirty="0" smtClean="0"/>
              <a:t>There is ongoing developments toward unifying 3 existing operational global EPS (Typhoon, One-week and One-month EPS) into one global EPS.</a:t>
            </a:r>
            <a:endParaRPr lang="en-US" altLang="ja-JP" sz="2000" dirty="0"/>
          </a:p>
          <a:p>
            <a:pPr lvl="1"/>
            <a:r>
              <a:rPr lang="en-US" altLang="ja-JP" sz="1800" dirty="0" smtClean="0"/>
              <a:t>It is supposed to cover all timescales that can be treated as the initial condition problem of the atmosphere.</a:t>
            </a:r>
            <a:endParaRPr lang="en-US" altLang="ja-JP" sz="1800" dirty="0"/>
          </a:p>
          <a:p>
            <a:pPr lvl="1"/>
            <a:r>
              <a:rPr lang="en-US" altLang="ja-JP" sz="1800" dirty="0" smtClean="0"/>
              <a:t>It is planned to introduce the latest version of the global model in JMA</a:t>
            </a:r>
            <a:endParaRPr lang="en-US" altLang="ja-JP" sz="1800" dirty="0"/>
          </a:p>
          <a:p>
            <a:pPr lvl="1"/>
            <a:r>
              <a:rPr lang="en-US" altLang="ja-JP" sz="1800" dirty="0" smtClean="0"/>
              <a:t>Introduction of the LETKF as the initial perturbations (combined with initial SVs).</a:t>
            </a:r>
          </a:p>
          <a:p>
            <a:pPr lvl="1"/>
            <a:r>
              <a:rPr lang="en-US" altLang="ja-JP" sz="1800" dirty="0" smtClean="0"/>
              <a:t>Introduction of the SST perturbations</a:t>
            </a:r>
            <a:endParaRPr lang="en-US" altLang="ja-JP" sz="1800" dirty="0"/>
          </a:p>
          <a:p>
            <a:pPr lvl="1"/>
            <a:r>
              <a:rPr lang="en-US" altLang="ja-JP" sz="1800" dirty="0" smtClean="0"/>
              <a:t>Possible use of the reforecast dataset for short to medium range forecast</a:t>
            </a:r>
            <a:endParaRPr lang="en-US" altLang="ja-JP" sz="1800" dirty="0"/>
          </a:p>
          <a:p>
            <a:r>
              <a:rPr lang="en-US" altLang="ja-JP" sz="2000" dirty="0" smtClean="0"/>
              <a:t>3 challenges for future developments</a:t>
            </a:r>
            <a:endParaRPr lang="en-US" altLang="ja-JP" sz="2000" dirty="0"/>
          </a:p>
          <a:p>
            <a:pPr lvl="1"/>
            <a:r>
              <a:rPr lang="en-US" altLang="ja-JP" sz="1800" dirty="0" smtClean="0"/>
              <a:t>Further refinements on the forecast model, perturbations on initial  and boundary conditions, model ensembles to improve the accuracy of the EPS</a:t>
            </a:r>
            <a:endParaRPr lang="en-US" altLang="ja-JP" sz="1800" dirty="0"/>
          </a:p>
          <a:p>
            <a:pPr lvl="1"/>
            <a:r>
              <a:rPr lang="en-US" altLang="ja-JP" sz="1800" dirty="0" smtClean="0"/>
              <a:t>Close collaborations with data assimilation and forecast model developers are becoming critical for further improvements</a:t>
            </a:r>
            <a:endParaRPr lang="en-US" altLang="ja-JP" sz="1800" dirty="0"/>
          </a:p>
          <a:p>
            <a:pPr lvl="1"/>
            <a:r>
              <a:rPr lang="en-US" altLang="ja-JP" sz="1800" dirty="0" smtClean="0"/>
              <a:t>Seamless prediction is a challenge to make system that would satisfy all users from short-range to long-range forecasts.</a:t>
            </a:r>
            <a:endParaRPr lang="en-US" altLang="ja-JP" sz="1800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0B9A62-1E34-45B4-8BD9-9566EBF62A18}" type="slidenum">
              <a:rPr lang="ja-JP" altLang="en-US" smtClean="0"/>
              <a:pPr>
                <a:defRPr/>
              </a:pPr>
              <a:t>43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261265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44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907704" y="2420888"/>
            <a:ext cx="576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0" dirty="0" smtClean="0"/>
              <a:t>Backup</a:t>
            </a:r>
            <a:endParaRPr kumimoji="1"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5298724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List of changes (GSM1403, 1/2)</a:t>
            </a:r>
            <a:endParaRPr kumimoji="1" lang="ja-JP" alt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980728"/>
            <a:ext cx="8229600" cy="5400600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altLang="ja-JP" sz="1800" dirty="0" smtClean="0"/>
              <a:t>Raise model top from 0.1 </a:t>
            </a:r>
            <a:r>
              <a:rPr lang="en-US" altLang="ja-JP" sz="1800" dirty="0" err="1" smtClean="0"/>
              <a:t>hPa</a:t>
            </a:r>
            <a:r>
              <a:rPr lang="en-US" altLang="ja-JP" sz="1800" dirty="0" smtClean="0"/>
              <a:t> to 0.01 </a:t>
            </a:r>
            <a:r>
              <a:rPr lang="en-US" altLang="ja-JP" sz="1800" dirty="0" err="1" smtClean="0"/>
              <a:t>hPa</a:t>
            </a:r>
            <a:endParaRPr lang="en-US" altLang="ja-JP" sz="1600" dirty="0" smtClean="0"/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altLang="ja-JP" sz="1800" dirty="0" smtClean="0"/>
              <a:t>Enhance the number of vertical model layer from 60 to 100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altLang="ja-JP" sz="1800" dirty="0" smtClean="0"/>
              <a:t>Changes on diffusion on upper model layers</a:t>
            </a:r>
          </a:p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en-US" altLang="ja-JP" sz="1800" dirty="0" smtClean="0"/>
              <a:t>More stable integration in semi-</a:t>
            </a:r>
            <a:r>
              <a:rPr lang="en-US" altLang="ja-JP" sz="1800" dirty="0" err="1" smtClean="0"/>
              <a:t>Lagrangian</a:t>
            </a:r>
            <a:r>
              <a:rPr lang="en-US" altLang="ja-JP" sz="1800" dirty="0" smtClean="0"/>
              <a:t> scheme</a:t>
            </a:r>
          </a:p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en-US" altLang="ja-JP" sz="1800" dirty="0" smtClean="0"/>
              <a:t>Change thresholds for stratocumulus parametrization</a:t>
            </a:r>
          </a:p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en-US" altLang="ja-JP" sz="1800" dirty="0" smtClean="0"/>
              <a:t>Modify energy compensation terms in convective parametrization</a:t>
            </a:r>
          </a:p>
          <a:p>
            <a:r>
              <a:rPr lang="en-US" altLang="ja-JP" sz="1800" dirty="0" smtClean="0"/>
              <a:t>New surface boundary layer scheme over land</a:t>
            </a:r>
          </a:p>
          <a:p>
            <a:r>
              <a:rPr lang="en-US" altLang="ja-JP" sz="1800" dirty="0" smtClean="0"/>
              <a:t>Refinement on PBL scheme on stable condition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altLang="ja-JP" sz="1800" dirty="0" smtClean="0"/>
              <a:t>Improvements on long-wave radiance scheme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altLang="ja-JP" sz="1600" dirty="0" smtClean="0"/>
              <a:t>Introduce two-way approximation</a:t>
            </a:r>
          </a:p>
          <a:p>
            <a:pPr lvl="1">
              <a:lnSpc>
                <a:spcPct val="110000"/>
              </a:lnSpc>
            </a:pPr>
            <a:r>
              <a:rPr lang="en-US" altLang="ja-JP" sz="1600" dirty="0" smtClean="0"/>
              <a:t>Increase the frequency of the computations from 3 hours to 1 hour</a:t>
            </a:r>
          </a:p>
          <a:p>
            <a:pPr lvl="1">
              <a:lnSpc>
                <a:spcPct val="110000"/>
              </a:lnSpc>
            </a:pPr>
            <a:r>
              <a:rPr lang="en-US" altLang="ja-JP" sz="1600" dirty="0" smtClean="0"/>
              <a:t>Change on the treatment of the lowest model layer</a:t>
            </a:r>
          </a:p>
          <a:p>
            <a:pPr>
              <a:lnSpc>
                <a:spcPct val="110000"/>
              </a:lnSpc>
            </a:pPr>
            <a:r>
              <a:rPr lang="en-US" altLang="ja-JP" sz="1800" dirty="0" smtClean="0"/>
              <a:t>Update the surface albedo over the desert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altLang="ja-JP" sz="1800" dirty="0" smtClean="0"/>
              <a:t>Update the ozone climatology</a:t>
            </a:r>
          </a:p>
          <a:p>
            <a:pPr>
              <a:spcBef>
                <a:spcPct val="0"/>
              </a:spcBef>
              <a:spcAft>
                <a:spcPts val="300"/>
              </a:spcAft>
            </a:pPr>
            <a:endParaRPr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15555857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List of changes (GSM1403, 2/2)</a:t>
            </a:r>
            <a:endParaRPr kumimoji="1" lang="ja-JP" altLang="en-US" dirty="0"/>
          </a:p>
        </p:txBody>
      </p:sp>
      <p:sp>
        <p:nvSpPr>
          <p:cNvPr id="5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altLang="ja-JP" sz="2400" dirty="0" smtClean="0"/>
              <a:t>Modify interpolation method for the ozone climatology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altLang="ja-JP" sz="2400" dirty="0" smtClean="0"/>
              <a:t>Modify the treatment of solar zenith angle in radiation scheme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altLang="ja-JP" sz="2400" dirty="0" smtClean="0"/>
              <a:t>Improvements on gravity wave drug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altLang="ja-JP" sz="2000" dirty="0" smtClean="0"/>
              <a:t>Introduce non-orographic GWD scheme (outer model)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altLang="ja-JP" sz="2000" dirty="0" smtClean="0"/>
              <a:t>Adjustments (inner) and removal (outer) of Rayleigh friction</a:t>
            </a:r>
            <a:endParaRPr lang="en-US" altLang="ja-JP" sz="2400" dirty="0" smtClean="0"/>
          </a:p>
          <a:p>
            <a:pPr>
              <a:lnSpc>
                <a:spcPct val="110000"/>
              </a:lnSpc>
            </a:pPr>
            <a:r>
              <a:rPr lang="en-US" altLang="ja-JP" sz="2400" dirty="0" smtClean="0"/>
              <a:t>Change dissipative effect of kinetic energy in the physical parametrizations</a:t>
            </a:r>
          </a:p>
          <a:p>
            <a:r>
              <a:rPr lang="en-US" altLang="ja-JP" sz="2400" dirty="0" smtClean="0"/>
              <a:t>Speed-up</a:t>
            </a:r>
          </a:p>
          <a:p>
            <a:pPr lvl="1"/>
            <a:r>
              <a:rPr lang="en-US" altLang="ja-JP" sz="2000" dirty="0" smtClean="0"/>
              <a:t>Output process, transmission regarding wave to grid transformation and semi-</a:t>
            </a:r>
            <a:r>
              <a:rPr lang="en-US" altLang="ja-JP" sz="2000" dirty="0" err="1" smtClean="0"/>
              <a:t>Lagrangian</a:t>
            </a:r>
            <a:r>
              <a:rPr lang="en-US" altLang="ja-JP" sz="2000" dirty="0" smtClean="0"/>
              <a:t> scheme</a:t>
            </a:r>
          </a:p>
        </p:txBody>
      </p:sp>
    </p:spTree>
    <p:extLst>
      <p:ext uri="{BB962C8B-B14F-4D97-AF65-F5344CB8AC3E}">
        <p14:creationId xmlns:p14="http://schemas.microsoft.com/office/powerpoint/2010/main" val="32348859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List of changes (GSM1603, 1/2)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12568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 smtClean="0"/>
              <a:t>Modifications on convective parametrizations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Convective parametrization (AS scheme)</a:t>
            </a:r>
            <a:endParaRPr lang="en-US" altLang="ja-JP" dirty="0"/>
          </a:p>
          <a:p>
            <a:pPr lvl="2"/>
            <a:r>
              <a:rPr lang="en-US" altLang="ja-JP" dirty="0" smtClean="0"/>
              <a:t>Change energy compensation term</a:t>
            </a:r>
            <a:endParaRPr lang="en-US" altLang="ja-JP" dirty="0"/>
          </a:p>
          <a:p>
            <a:pPr lvl="2"/>
            <a:r>
              <a:rPr lang="en-US" altLang="ja-JP" dirty="0" smtClean="0"/>
              <a:t>Change static energy on cloud bottom (</a:t>
            </a:r>
            <a:r>
              <a:rPr lang="en-US" altLang="ja-JP" dirty="0" err="1" smtClean="0"/>
              <a:t>Jakob</a:t>
            </a:r>
            <a:r>
              <a:rPr lang="en-US" altLang="ja-JP" dirty="0" smtClean="0"/>
              <a:t> and </a:t>
            </a:r>
            <a:r>
              <a:rPr lang="en-US" altLang="ja-JP" dirty="0" err="1" smtClean="0"/>
              <a:t>Siebesma</a:t>
            </a:r>
            <a:r>
              <a:rPr lang="en-US" altLang="ja-JP" dirty="0" smtClean="0"/>
              <a:t> 2003). Consistent muss-flux throughout the whole scheme.</a:t>
            </a:r>
            <a:endParaRPr lang="en-US" altLang="ja-JP" dirty="0"/>
          </a:p>
          <a:p>
            <a:pPr lvl="2"/>
            <a:r>
              <a:rPr lang="en-US" altLang="ja-JP" dirty="0" smtClean="0"/>
              <a:t>Introduce melting of the solid precipitation</a:t>
            </a:r>
            <a:endParaRPr lang="en-US" altLang="ja-JP" dirty="0"/>
          </a:p>
          <a:p>
            <a:pPr lvl="2"/>
            <a:r>
              <a:rPr lang="en-US" altLang="ja-JP" dirty="0" smtClean="0"/>
              <a:t>Add precipitation process from the updraft</a:t>
            </a:r>
          </a:p>
          <a:p>
            <a:pPr lvl="2"/>
            <a:r>
              <a:rPr lang="en-US" altLang="ja-JP" dirty="0" smtClean="0"/>
              <a:t>Add perturbations (0.5K) in updraft area to the static energy on cloud bottom</a:t>
            </a:r>
            <a:r>
              <a:rPr lang="en-US" altLang="ja-JP" dirty="0"/>
              <a:t> </a:t>
            </a:r>
          </a:p>
          <a:p>
            <a:pPr lvl="1"/>
            <a:r>
              <a:rPr lang="en-US" altLang="ja-JP" dirty="0" smtClean="0"/>
              <a:t>Cloud parametrization (Smith scheme)</a:t>
            </a:r>
            <a:endParaRPr lang="en-US" altLang="ja-JP" dirty="0"/>
          </a:p>
          <a:p>
            <a:pPr lvl="2"/>
            <a:r>
              <a:rPr lang="en-US" altLang="ja-JP" dirty="0" smtClean="0"/>
              <a:t>Remove PDF adjustments driven from convective parametrization</a:t>
            </a:r>
            <a:endParaRPr lang="en-US" altLang="ja-JP" dirty="0"/>
          </a:p>
          <a:p>
            <a:pPr lvl="2"/>
            <a:r>
              <a:rPr lang="en-US" altLang="ja-JP" dirty="0" smtClean="0"/>
              <a:t>Remove dependency on the integration time step for fall of cloud ice</a:t>
            </a:r>
          </a:p>
          <a:p>
            <a:r>
              <a:rPr lang="en-US" altLang="ja-JP" dirty="0" smtClean="0"/>
              <a:t>Introduce new land model (</a:t>
            </a:r>
            <a:r>
              <a:rPr lang="en-US" altLang="ja-JP" dirty="0" err="1" smtClean="0"/>
              <a:t>iSiB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smtClean="0"/>
              <a:t>Introduce independent snow model</a:t>
            </a:r>
            <a:endParaRPr lang="en-US" altLang="ja-JP" dirty="0"/>
          </a:p>
          <a:p>
            <a:pPr lvl="1"/>
            <a:r>
              <a:rPr lang="en-US" altLang="ja-JP" dirty="0" smtClean="0"/>
              <a:t>Refinements on albedo, canopy layer and soil</a:t>
            </a:r>
          </a:p>
          <a:p>
            <a:pPr lvl="1"/>
            <a:r>
              <a:rPr lang="en-US" altLang="ja-JP" dirty="0" smtClean="0"/>
              <a:t>Improvements on surface flux</a:t>
            </a:r>
          </a:p>
          <a:p>
            <a:pPr lvl="1"/>
            <a:r>
              <a:rPr lang="en-US" altLang="ja-JP" dirty="0" smtClean="0"/>
              <a:t>Update vegetation and various parameters</a:t>
            </a:r>
          </a:p>
          <a:p>
            <a:pPr lvl="1"/>
            <a:r>
              <a:rPr lang="en-US" altLang="ja-JP" dirty="0" smtClean="0"/>
              <a:t>Update climatology for soil moisture</a:t>
            </a:r>
          </a:p>
        </p:txBody>
      </p:sp>
    </p:spTree>
    <p:extLst>
      <p:ext uri="{BB962C8B-B14F-4D97-AF65-F5344CB8AC3E}">
        <p14:creationId xmlns:p14="http://schemas.microsoft.com/office/powerpoint/2010/main" val="297292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List of changes (GSM1603, 2/2)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328592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Sea surface</a:t>
            </a:r>
          </a:p>
          <a:p>
            <a:pPr lvl="1"/>
            <a:r>
              <a:rPr lang="en-US" altLang="ja-JP" dirty="0" smtClean="0"/>
              <a:t>Introduce 4-layer sea-ice model</a:t>
            </a:r>
          </a:p>
          <a:p>
            <a:pPr lvl="1"/>
            <a:r>
              <a:rPr lang="en-US" altLang="ja-JP" dirty="0" smtClean="0"/>
              <a:t>Update surface boundary layer scheme</a:t>
            </a:r>
          </a:p>
          <a:p>
            <a:pPr lvl="1"/>
            <a:r>
              <a:rPr lang="en-US" altLang="ja-JP" dirty="0" smtClean="0"/>
              <a:t>Consideration of mixed open-water and sea-ice grid</a:t>
            </a:r>
          </a:p>
          <a:p>
            <a:r>
              <a:rPr lang="en-US" altLang="ja-JP" dirty="0" smtClean="0"/>
              <a:t>Radiation</a:t>
            </a:r>
            <a:endParaRPr kumimoji="1" lang="en-US" altLang="ja-JP" dirty="0" smtClean="0"/>
          </a:p>
          <a:p>
            <a:pPr lvl="1"/>
            <a:r>
              <a:rPr lang="en-US" altLang="ja-JP" dirty="0"/>
              <a:t>M</a:t>
            </a:r>
            <a:r>
              <a:rPr lang="en-US" altLang="ja-JP" dirty="0" smtClean="0"/>
              <a:t>aximum-random overlap (PICA) for short-wave radiation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Modify parametrization on optical property of cloud water particles</a:t>
            </a:r>
          </a:p>
          <a:p>
            <a:pPr lvl="1"/>
            <a:r>
              <a:rPr lang="en-US" altLang="ja-JP" dirty="0" smtClean="0"/>
              <a:t>Update climatology of water vapor on stratosphere and GHG for radiation scheme</a:t>
            </a:r>
          </a:p>
          <a:p>
            <a:pPr lvl="1"/>
            <a:r>
              <a:rPr kumimoji="1" lang="en-US" altLang="ja-JP" dirty="0" smtClean="0"/>
              <a:t>Include the effect of surface emissivity difference</a:t>
            </a:r>
          </a:p>
          <a:p>
            <a:r>
              <a:rPr lang="en-US" altLang="ja-JP" dirty="0" smtClean="0"/>
              <a:t>Bug-fixes</a:t>
            </a:r>
            <a:endParaRPr kumimoji="1" lang="en-US" altLang="ja-JP" dirty="0" smtClean="0"/>
          </a:p>
          <a:p>
            <a:r>
              <a:rPr lang="en-US" altLang="ja-JP" dirty="0" smtClean="0"/>
              <a:t>Speed-up in Legendre transformation</a:t>
            </a:r>
            <a:endParaRPr lang="ja-JP" altLang="en-US" dirty="0"/>
          </a:p>
          <a:p>
            <a:r>
              <a:rPr lang="en-US" altLang="ja-JP" dirty="0" smtClean="0"/>
              <a:t>Decrease the computational cost of non-orographic GWD</a:t>
            </a:r>
            <a:endParaRPr lang="ja-JP" altLang="en-US" dirty="0"/>
          </a:p>
          <a:p>
            <a:r>
              <a:rPr lang="en-US" altLang="ja-JP" dirty="0" smtClean="0"/>
              <a:t>Patches for stable integrations</a:t>
            </a:r>
          </a:p>
        </p:txBody>
      </p:sp>
    </p:spTree>
    <p:extLst>
      <p:ext uri="{BB962C8B-B14F-4D97-AF65-F5344CB8AC3E}">
        <p14:creationId xmlns:p14="http://schemas.microsoft.com/office/powerpoint/2010/main" val="378162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Target areas for Typhoon EPS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49</a:t>
            </a:fld>
            <a:endParaRPr lang="ja-JP" altLang="en-US" dirty="0"/>
          </a:p>
        </p:txBody>
      </p:sp>
      <p:pic>
        <p:nvPicPr>
          <p:cNvPr id="6" name="Picture 2" descr="teps20110927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" t="28404" r="-2325" b="-3236"/>
          <a:stretch>
            <a:fillRect/>
          </a:stretch>
        </p:blipFill>
        <p:spPr bwMode="auto">
          <a:xfrm>
            <a:off x="323528" y="1124744"/>
            <a:ext cx="529590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矢印コネクタ 7"/>
          <p:cNvCxnSpPr/>
          <p:nvPr/>
        </p:nvCxnSpPr>
        <p:spPr>
          <a:xfrm flipH="1">
            <a:off x="4932040" y="1988840"/>
            <a:ext cx="792088" cy="2160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5796136" y="174145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Northwest Pacific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83568" y="4581128"/>
            <a:ext cx="4935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Around the 24 hour forecast positions of tropical cyclones (3 at maximum)</a:t>
            </a:r>
            <a:endParaRPr kumimoji="1" lang="ja-JP" altLang="en-US" dirty="0"/>
          </a:p>
        </p:txBody>
      </p:sp>
      <p:cxnSp>
        <p:nvCxnSpPr>
          <p:cNvPr id="11" name="直線矢印コネクタ 10"/>
          <p:cNvCxnSpPr/>
          <p:nvPr/>
        </p:nvCxnSpPr>
        <p:spPr>
          <a:xfrm flipH="1" flipV="1">
            <a:off x="1475656" y="4005064"/>
            <a:ext cx="288032" cy="5760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V="1">
            <a:off x="1916088" y="4005064"/>
            <a:ext cx="135632" cy="5760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V="1">
            <a:off x="2699792" y="3865591"/>
            <a:ext cx="127670" cy="71553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5619428" y="2492896"/>
            <a:ext cx="3273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Example of the SV target areas fo</a:t>
            </a:r>
            <a:r>
              <a:rPr lang="en-US" altLang="ja-JP" dirty="0" smtClean="0"/>
              <a:t>r Typhoon EPS (initial time: 00UTC on September 27, 2011)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45706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Upgrades on GSM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258379"/>
          </a:xfrm>
        </p:spPr>
        <p:txBody>
          <a:bodyPr/>
          <a:lstStyle/>
          <a:p>
            <a:r>
              <a:rPr lang="en-US" altLang="ja-JP" sz="2800" dirty="0" smtClean="0"/>
              <a:t>Recent major upgrades to GSM</a:t>
            </a:r>
            <a:endParaRPr kumimoji="1" lang="en-US" altLang="ja-JP" sz="2800" dirty="0" smtClean="0"/>
          </a:p>
          <a:p>
            <a:pPr lvl="1"/>
            <a:r>
              <a:rPr lang="en-US" altLang="ja-JP" sz="2400" dirty="0" smtClean="0"/>
              <a:t>March 2014: Enhance the number of vertical layers from 60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to </a:t>
            </a:r>
            <a:r>
              <a:rPr lang="en-US" altLang="ja-JP" sz="2400" dirty="0" smtClean="0">
                <a:sym typeface="Wingdings" panose="05000000000000000000" pitchFamily="2" charset="2"/>
              </a:rPr>
              <a:t>100, raise model top from 0.1hPa to 0.01hPa</a:t>
            </a:r>
            <a:r>
              <a:rPr lang="ja-JP" altLang="en-US" sz="2400" dirty="0">
                <a:sym typeface="Wingdings" panose="05000000000000000000" pitchFamily="2" charset="2"/>
              </a:rPr>
              <a:t> </a:t>
            </a:r>
            <a:r>
              <a:rPr lang="en-US" altLang="ja-JP" sz="2400" dirty="0" smtClean="0">
                <a:sym typeface="Wingdings" panose="05000000000000000000" pitchFamily="2" charset="2"/>
              </a:rPr>
              <a:t>and improvements on the parametrizations</a:t>
            </a:r>
            <a:endParaRPr lang="en-US" altLang="ja-JP" sz="2400" dirty="0" smtClean="0"/>
          </a:p>
          <a:p>
            <a:pPr lvl="1"/>
            <a:r>
              <a:rPr kumimoji="1" lang="en-US" altLang="ja-JP" sz="2400" dirty="0" smtClean="0"/>
              <a:t>March 2016</a:t>
            </a:r>
            <a:r>
              <a:rPr lang="en-US" altLang="ja-JP" sz="2400" dirty="0" smtClean="0"/>
              <a:t>: Significant upgrades to the parametrizations</a:t>
            </a:r>
            <a:endParaRPr kumimoji="1" lang="en-US" altLang="ja-JP" sz="2400" dirty="0" smtClean="0"/>
          </a:p>
          <a:p>
            <a:pPr lvl="1"/>
            <a:r>
              <a:rPr kumimoji="1" lang="en-US" altLang="ja-JP" sz="2400" dirty="0" smtClean="0"/>
              <a:t>Noting significant changes and improvements on the analysis and forecast accuracy.</a:t>
            </a:r>
          </a:p>
          <a:p>
            <a:r>
              <a:rPr lang="en-US" altLang="ja-JP" sz="2800" dirty="0" smtClean="0"/>
              <a:t>Current operational global EPSs use old version of GSM before 2014 upgrades</a:t>
            </a:r>
          </a:p>
          <a:p>
            <a:pPr lvl="1"/>
            <a:r>
              <a:rPr lang="en-US" altLang="ja-JP" sz="2400" dirty="0" smtClean="0"/>
              <a:t>Plans to use the latest version of GSM with some additional features for the developments towards next version of GSM.</a:t>
            </a:r>
            <a:endParaRPr kumimoji="1" lang="ja-JP" altLang="en-US" sz="2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D3F0D8-8ADA-4B70-A11F-BA660F944981}" type="slidenum">
              <a:rPr lang="ja-JP" altLang="en-US" smtClean="0"/>
              <a:pPr>
                <a:defRPr/>
              </a:pPr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53072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Initialization on </a:t>
            </a:r>
            <a:r>
              <a:rPr kumimoji="1" lang="en-US" altLang="ja-JP" dirty="0" err="1" smtClean="0"/>
              <a:t>EnKF</a:t>
            </a:r>
            <a:r>
              <a:rPr kumimoji="1" lang="en-US" altLang="ja-JP" dirty="0" smtClean="0"/>
              <a:t> analysis (</a:t>
            </a:r>
            <a:r>
              <a:rPr lang="en-US" altLang="ja-JP" dirty="0" err="1" smtClean="0"/>
              <a:t>Hamrud</a:t>
            </a:r>
            <a:r>
              <a:rPr lang="en-US" altLang="ja-JP" dirty="0" smtClean="0"/>
              <a:t> et al. 2015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D3F0D8-8ADA-4B70-A11F-BA660F944981}" type="slidenum">
              <a:rPr lang="ja-JP" altLang="en-US" smtClean="0"/>
              <a:pPr>
                <a:defRPr/>
              </a:pPr>
              <a:t>50</a:t>
            </a:fld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89706" y="1484784"/>
            <a:ext cx="8314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Add </a:t>
            </a:r>
            <a:r>
              <a:rPr kumimoji="1" lang="en-US" altLang="ja-JP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surface pressure tendency</a:t>
            </a:r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kumimoji="1" lang="en-US" altLang="ja-JP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dps</a:t>
            </a:r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/</a:t>
            </a:r>
            <a:r>
              <a:rPr kumimoji="1" lang="en-US" altLang="ja-JP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dt</a:t>
            </a:r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 </a:t>
            </a:r>
            <a:r>
              <a:rPr kumimoji="1" lang="en-US" altLang="ja-JP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to the state variables of the </a:t>
            </a:r>
            <a:r>
              <a:rPr kumimoji="1" lang="en-US" altLang="ja-JP" dirty="0" err="1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EnKF</a:t>
            </a:r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</a:p>
          <a:p>
            <a:pPr marL="514350" indent="-514350">
              <a:buAutoNum type="arabicParenR"/>
            </a:pPr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Based on </a:t>
            </a:r>
            <a:r>
              <a:rPr lang="en-US" altLang="ja-JP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 equation of continuity</a:t>
            </a:r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dps</a:t>
            </a:r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/</a:t>
            </a:r>
            <a:r>
              <a:rPr lang="en-US" altLang="ja-JP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dt</a:t>
            </a:r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is equal to the convergence of the mass flux. Distribute the difference between analyzed and diagnosed </a:t>
            </a:r>
            <a:r>
              <a:rPr lang="en-US" altLang="ja-JP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dps</a:t>
            </a:r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/</a:t>
            </a:r>
            <a:r>
              <a:rPr lang="en-US" altLang="ja-JP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dt</a:t>
            </a:r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to the divergence of the upper atmospheric column.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9200722"/>
              </p:ext>
            </p:extLst>
          </p:nvPr>
        </p:nvGraphicFramePr>
        <p:xfrm>
          <a:off x="270647" y="2790850"/>
          <a:ext cx="2252169" cy="710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数式" r:id="rId3" imgW="1447560" imgH="457200" progId="Equation.3">
                  <p:embed/>
                </p:oleObj>
              </mc:Choice>
              <mc:Fallback>
                <p:oleObj name="数式" r:id="rId3" imgW="14475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647" y="2790850"/>
                        <a:ext cx="2252169" cy="7101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1402579"/>
              </p:ext>
            </p:extLst>
          </p:nvPr>
        </p:nvGraphicFramePr>
        <p:xfrm>
          <a:off x="3023828" y="2759599"/>
          <a:ext cx="4021648" cy="813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数式" r:id="rId5" imgW="2514600" imgH="507960" progId="Equation.3">
                  <p:embed/>
                </p:oleObj>
              </mc:Choice>
              <mc:Fallback>
                <p:oleObj name="数式" r:id="rId5" imgW="25146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3828" y="2759599"/>
                        <a:ext cx="4021648" cy="8134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直線矢印コネクタ 6"/>
          <p:cNvCxnSpPr/>
          <p:nvPr/>
        </p:nvCxnSpPr>
        <p:spPr>
          <a:xfrm>
            <a:off x="2555776" y="3140968"/>
            <a:ext cx="432048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827584" y="4365104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Weights </a:t>
            </a:r>
            <a:r>
              <a:rPr lang="en-US" altLang="ja-JP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ja-JP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are determined by the analysis spread of the wind speed.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27584" y="3717032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en-US" altLang="ja-JP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ja-JP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surface pressure, </a:t>
            </a:r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horizontal wind, </a:t>
            </a:r>
            <a:r>
              <a:rPr lang="en-US" altLang="ja-JP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ja-JP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wind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ensemble spread of wind, </a:t>
            </a:r>
            <a:r>
              <a:rPr lang="en-US" altLang="ja-JP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dp</a:t>
            </a:r>
            <a:r>
              <a:rPr lang="en-US" altLang="ja-JP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thickness of the </a:t>
            </a:r>
            <a:r>
              <a:rPr lang="en-US" altLang="ja-JP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 model layer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59767" y="4869160"/>
            <a:ext cx="8244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arenR" startAt="3"/>
            </a:pPr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Assuming </a:t>
            </a:r>
            <a:r>
              <a:rPr lang="en-US" altLang="ja-JP" i="1" dirty="0" err="1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dp</a:t>
            </a:r>
            <a:r>
              <a:rPr lang="en-US" altLang="ja-JP" i="1" baseline="-25000" dirty="0" err="1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k</a:t>
            </a: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is constant before and after the initialization, the wind increments </a:t>
            </a:r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are derived.</a:t>
            </a:r>
            <a:endParaRPr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aphicFrame>
        <p:nvGraphicFramePr>
          <p:cNvPr id="11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478305"/>
              </p:ext>
            </p:extLst>
          </p:nvPr>
        </p:nvGraphicFramePr>
        <p:xfrm>
          <a:off x="7093024" y="2780928"/>
          <a:ext cx="1799456" cy="92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数式" r:id="rId7" imgW="1231560" imgH="634680" progId="Equation.3">
                  <p:embed/>
                </p:oleObj>
              </mc:Choice>
              <mc:Fallback>
                <p:oleObj name="数式" r:id="rId7" imgW="123156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3024" y="2780928"/>
                        <a:ext cx="1799456" cy="92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287759" y="980728"/>
            <a:ext cx="3492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Procedures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364516" y="6228601"/>
            <a:ext cx="1756611" cy="584775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FT=72</a:t>
            </a:r>
            <a:endParaRPr kumimoji="1" lang="ja-JP" altLang="en-US" sz="3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7504" y="5106766"/>
            <a:ext cx="8928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 smtClean="0"/>
              <a:t>Large impacts on surface temperature. Spread is increased where the ensemble is </a:t>
            </a:r>
            <a:r>
              <a:rPr kumimoji="1" lang="en-US" altLang="ja-JP" dirty="0" err="1" smtClean="0"/>
              <a:t>underdispersive</a:t>
            </a:r>
            <a:r>
              <a:rPr kumimoji="1" lang="en-US" altLang="ja-JP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 smtClean="0"/>
              <a:t>Spread of T850 is increased over the Tropics, mitigating the issue of </a:t>
            </a:r>
            <a:r>
              <a:rPr lang="en-US" altLang="ja-JP" dirty="0" err="1" smtClean="0"/>
              <a:t>underdispersiveness</a:t>
            </a:r>
            <a:r>
              <a:rPr lang="en-US" altLang="ja-JP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 smtClean="0"/>
              <a:t>The impact is larger in summer hemisphere.</a:t>
            </a:r>
            <a:endParaRPr kumimoji="1" lang="ja-JP" altLang="en-US" dirty="0"/>
          </a:p>
        </p:txBody>
      </p:sp>
      <p:pic>
        <p:nvPicPr>
          <p:cNvPr id="14338" name="Picture 2" descr="http://svkva.naps.kishou.go.jp/%7Esuuchi22/collo_sstptb/map_rmsesprd/sprd_T850_ft72_201401010000-201401310000_svcn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7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svkva.naps.kishou.go.jp/%7Esuuchi22/collo_sstptb/map_rmsesprd/sprd_TSURF_ft72_201401010000-201401310000_svcnt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6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svkva.naps.kishou.go.jp/%7Esuuchi22/collo_sstptb/map_rmsesprd/sprd-rmse_T850_ft72_201401010000-201401310000_svcnt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20886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svkva.naps.kishou.go.jp/%7Esuuchi22/collo_sstptb/map_rmsesprd/sprd_T850_ft72_201401010000-201401310000_sstptbv3-svcnt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20887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svkva.naps.kishou.go.jp/%7Esuuchi22/collo_sstptb/map_rmsesprd/sprd-rmse_TSURF_ft72_201401010000-201401310000_svcnt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0645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://svkva.naps.kishou.go.jp/%7Esuuchi22/collo_sstptb/map_rmsesprd/sprd_TSURF_ft72_201401010000-201401310000_sstptbv3-svcnt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0644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http://svkva.naps.kishou.go.jp/%7Esuuchi22/collo_sstptb/map_rmsesprd/sprd_T850_ft192_201401010000-201401310000_svcnt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5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http://svkva.naps.kishou.go.jp/%7Esuuchi22/collo_sstptb/map_rmsesprd/sprd-rmse_T850_ft192_201401010000-201401310000_svcnt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20884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 descr="http://svkva.naps.kishou.go.jp/%7Esuuchi22/collo_sstptb/map_rmsesprd/sprd_T850_ft192_201401010000-201401310000_sstptbv3-svcnt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20887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6" name="Picture 20" descr="http://svkva.naps.kishou.go.jp/%7Esuuchi22/collo_sstptb/map_rmsesprd/sprd_TSURF_ft192_201401010000-201401310000_svcntl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6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8" name="Picture 22" descr="http://svkva.naps.kishou.go.jp/%7Esuuchi22/collo_sstptb/map_rmsesprd/sprd-rmse_TSURF_ft192_201401010000-201401310000_svcntl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0643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0" name="Picture 24" descr="http://svkva.naps.kishou.go.jp/%7Esuuchi22/collo_sstptb/map_rmsesprd/sprd_TSURF_ft192_201401010000-201401310000_sstptbv3-svcntl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0646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テキスト ボックス 42"/>
          <p:cNvSpPr txBox="1"/>
          <p:nvPr/>
        </p:nvSpPr>
        <p:spPr>
          <a:xfrm>
            <a:off x="7364515" y="6228601"/>
            <a:ext cx="1756611" cy="584775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FT=192</a:t>
            </a:r>
            <a:endParaRPr kumimoji="1" lang="ja-JP" altLang="en-US" sz="3200" dirty="0"/>
          </a:p>
        </p:txBody>
      </p:sp>
      <p:pic>
        <p:nvPicPr>
          <p:cNvPr id="14362" name="Picture 26" descr="http://svkva.naps.kishou.go.jp/%7Esuuchi22/collo_sstptb/map_rmsesprd/sprd_T850_ft432_201401010000-201401310000_svcntl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3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4" name="Picture 28" descr="http://svkva.naps.kishou.go.jp/%7Esuuchi22/collo_sstptb/map_rmsesprd/sprd-rmse_T850_ft432_201401010000-201401310000_svcnt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20887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6" name="Picture 30" descr="http://svkva.naps.kishou.go.jp/%7Esuuchi22/collo_sstptb/map_rmsesprd/sprd_T850_ft432_201401010000-201401310000_sstptbv3-svcntl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20882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8" name="Picture 32" descr="http://svkva.naps.kishou.go.jp/%7Esuuchi22/collo_sstptb/map_rmsesprd/sprd_TSURF_ft432_201401010000-201401310000_svcntl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2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70" name="Picture 34" descr="http://svkva.naps.kishou.go.jp/%7Esuuchi22/collo_sstptb/map_rmsesprd/sprd-rmse_TSURF_ft432_201401010000-201401310000_svcntl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0641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72" name="Picture 36" descr="http://svkva.naps.kishou.go.jp/%7Esuuchi22/collo_sstptb/map_rmsesprd/sprd_TSURF_ft432_201401010000-201401310000_sstptbv3-svcntl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0646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テキスト ボックス 49"/>
          <p:cNvSpPr txBox="1"/>
          <p:nvPr/>
        </p:nvSpPr>
        <p:spPr>
          <a:xfrm>
            <a:off x="7364516" y="6228601"/>
            <a:ext cx="1750209" cy="584775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FT=432</a:t>
            </a:r>
            <a:endParaRPr kumimoji="1" lang="ja-JP" altLang="en-US" sz="3200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07504" y="4653136"/>
            <a:ext cx="294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Spread of CNTL</a:t>
            </a:r>
            <a:endParaRPr kumimoji="1" lang="ja-JP" altLang="en-US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084168" y="21235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Surface T</a:t>
            </a:r>
            <a:endParaRPr kumimoji="1" lang="ja-JP" altLang="en-US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6084168" y="428380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T850</a:t>
            </a:r>
            <a:endParaRPr kumimoji="1"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107504" y="-7192"/>
            <a:ext cx="8928992" cy="555872"/>
          </a:xfrm>
        </p:spPr>
        <p:txBody>
          <a:bodyPr/>
          <a:lstStyle/>
          <a:p>
            <a:r>
              <a:rPr lang="en-US" altLang="ja-JP" sz="3200" dirty="0" smtClean="0"/>
              <a:t>Comparison of spread (winter)</a:t>
            </a:r>
            <a:endParaRPr kumimoji="1" lang="ja-JP" altLang="en-US" sz="32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999656" y="4653136"/>
            <a:ext cx="2940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Spread normalized with RMSE (CNTL)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096000" y="4653136"/>
            <a:ext cx="294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Spread TEST/CNTL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1339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452320" y="6156593"/>
            <a:ext cx="1655075" cy="584775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FT=72</a:t>
            </a:r>
            <a:endParaRPr kumimoji="1" lang="ja-JP" altLang="en-US" sz="3200" dirty="0"/>
          </a:p>
        </p:txBody>
      </p:sp>
      <p:pic>
        <p:nvPicPr>
          <p:cNvPr id="15368" name="Picture 8" descr="http://svkva.naps.kishou.go.jp/%7Esuuchi22/collo_sstptb/map_rmsesprd/sprd_U250_ft72_201401010000-201401310000_svcn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4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://svkva.naps.kishou.go.jp/%7Esuuchi22/collo_sstptb/map_rmsesprd/sprd_Z500_ft72_201401010000-201401310000_svcnt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5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http://svkva.naps.kishou.go.jp/%7Esuuchi22/collo_sstptb/map_rmsesprd/sprd-rmse_U250_ft72_201401010000-201401310000_svcnt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20883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http://svkva.naps.kishou.go.jp/%7Esuuchi22/collo_sstptb/map_rmsesprd/sprd-rmse_Z500_ft72_201401010000-201401310000_svcnt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0644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http://svkva.naps.kishou.go.jp/%7Esuuchi22/collo_sstptb/map_rmsesprd/sprd_U250_ft72_201401010000-201401310000_sstptbv3-svcnt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20884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http://svkva.naps.kishou.go.jp/%7Esuuchi22/collo_sstptb/map_rmsesprd/sprd_Z500_ft72_201401010000-201401310000_sstptbv3-svcnt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0643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0" name="Picture 20" descr="http://svkva.naps.kishou.go.jp/%7Esuuchi22/collo_sstptb/map_rmsesprd/sprd_U250_ft192_201401010000-201401310000_svcnt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271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2" name="Picture 22" descr="http://svkva.naps.kishou.go.jp/%7Esuuchi22/collo_sstptb/map_rmsesprd/sprd-rmse_U250_ft192_201401010000-201401310000_svcnt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20884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4" name="Picture 24" descr="http://svkva.naps.kishou.go.jp/%7Esuuchi22/collo_sstptb/map_rmsesprd/sprd_U250_ft192_201401010000-201401310000_sstptbv3-svcnt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20270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6" name="Picture 26" descr="http://svkva.naps.kishou.go.jp/%7Esuuchi22/collo_sstptb/map_rmsesprd/sprd_Z500_ft192_201401010000-201401310000_svcntl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5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8" name="Picture 28" descr="http://svkva.naps.kishou.go.jp/%7Esuuchi22/collo_sstptb/map_rmsesprd/sprd-rmse_Z500_ft192_201401010000-201401310000_svcntl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0645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90" name="Picture 30" descr="http://svkva.naps.kishou.go.jp/%7Esuuchi22/collo_sstptb/map_rmsesprd/sprd_Z500_ft192_201401010000-201401310000_sstptbv3-svcntl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0645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テキスト ボックス 45"/>
          <p:cNvSpPr txBox="1"/>
          <p:nvPr/>
        </p:nvSpPr>
        <p:spPr>
          <a:xfrm>
            <a:off x="7452320" y="6156593"/>
            <a:ext cx="1661620" cy="584775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FT=192</a:t>
            </a:r>
            <a:endParaRPr kumimoji="1" lang="ja-JP" altLang="en-US" sz="3200" dirty="0"/>
          </a:p>
        </p:txBody>
      </p:sp>
      <p:pic>
        <p:nvPicPr>
          <p:cNvPr id="15392" name="Picture 32" descr="http://svkva.naps.kishou.go.jp/%7Esuuchi22/collo_sstptb/map_rmsesprd/sprd_U250_ft432_201401010000-201401310000_svcntl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4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94" name="Picture 34" descr="http://svkva.naps.kishou.go.jp/%7Esuuchi22/collo_sstptb/map_rmsesprd/sprd-rmse_U250_ft432_201401010000-201401310000_svcnt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20269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96" name="Picture 36" descr="http://svkva.naps.kishou.go.jp/%7Esuuchi22/collo_sstptb/map_rmsesprd/sprd_U250_ft432_201401010000-201401310000_sstptbv3-svcntl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20884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98" name="Picture 38" descr="http://svkva.naps.kishou.go.jp/%7Esuuchi22/collo_sstptb/map_rmsesprd/sprd_Z500_ft432_201401010000-201401310000_svcntl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5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00" name="Picture 40" descr="http://svkva.naps.kishou.go.jp/%7Esuuchi22/collo_sstptb/map_rmsesprd/sprd-rmse_Z500_ft432_201401010000-201401310000_svcntl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0645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02" name="Picture 42" descr="http://svkva.naps.kishou.go.jp/%7Esuuchi22/collo_sstptb/map_rmsesprd/sprd_Z500_ft432_201401010000-201401310000_sstptbv3-svcntl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0645"/>
            <a:ext cx="3048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テキスト ボックス 56"/>
          <p:cNvSpPr txBox="1"/>
          <p:nvPr/>
        </p:nvSpPr>
        <p:spPr>
          <a:xfrm>
            <a:off x="7452320" y="6156593"/>
            <a:ext cx="1661620" cy="584775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FT=432</a:t>
            </a:r>
            <a:endParaRPr kumimoji="1" lang="ja-JP" altLang="en-US" sz="3200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107504" y="-7192"/>
            <a:ext cx="8928992" cy="555872"/>
          </a:xfrm>
        </p:spPr>
        <p:txBody>
          <a:bodyPr/>
          <a:lstStyle/>
          <a:p>
            <a:r>
              <a:rPr lang="en-US" altLang="ja-JP" sz="3200" dirty="0" smtClean="0"/>
              <a:t>Comparison of spread (winter)</a:t>
            </a:r>
            <a:endParaRPr kumimoji="1" lang="ja-JP" altLang="en-US" sz="3200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6084168" y="21235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Z500</a:t>
            </a:r>
            <a:endParaRPr kumimoji="1" lang="ja-JP" altLang="en-US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6084168" y="428380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U2</a:t>
            </a:r>
            <a:r>
              <a:rPr kumimoji="1" lang="en-US" altLang="ja-JP" dirty="0" smtClean="0"/>
              <a:t>50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7504" y="4653136"/>
            <a:ext cx="294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Spread of CNTL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999656" y="4653136"/>
            <a:ext cx="2940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Spread normalized with RMSE (CNTL)</a:t>
            </a:r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096000" y="4653136"/>
            <a:ext cx="294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Spread TEST/CNTL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07504" y="5229200"/>
            <a:ext cx="892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 smtClean="0"/>
              <a:t>For mid- to upper-troposphere, the impact of SST perturbations is relatively small for short-range forecast, but gradually become evident for longer forecasts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 smtClean="0"/>
              <a:t>Spread is increased in Tropics where the ensembles are </a:t>
            </a:r>
            <a:r>
              <a:rPr lang="en-US" altLang="ja-JP" dirty="0" err="1" smtClean="0"/>
              <a:t>underdispersive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78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Use of the </a:t>
            </a:r>
            <a:r>
              <a:rPr lang="en-US" altLang="ja-JP" dirty="0" err="1" smtClean="0"/>
              <a:t>EnKF</a:t>
            </a:r>
            <a:r>
              <a:rPr lang="en-US" altLang="ja-JP" dirty="0" smtClean="0"/>
              <a:t> perturbations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08204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20074" y="-462"/>
            <a:ext cx="8229600" cy="823610"/>
          </a:xfrm>
        </p:spPr>
        <p:txBody>
          <a:bodyPr/>
          <a:lstStyle/>
          <a:p>
            <a:r>
              <a:rPr lang="en-US" altLang="ja-JP" sz="3200" dirty="0" smtClean="0"/>
              <a:t>Initial perturbation of operational one-week EPS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7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1141" y="1124744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Initial SV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83768" y="764704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Evolved SV</a:t>
            </a:r>
          </a:p>
          <a:p>
            <a:r>
              <a:rPr lang="en-US" altLang="ja-JP" sz="2000" dirty="0" smtClean="0"/>
              <a:t>Initial SV at the past analysis time evolved with linear model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478560" y="969695"/>
            <a:ext cx="1835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Initial Perturbations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27684" y="1086372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+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6228184" y="1340768"/>
            <a:ext cx="100811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6156176" y="1746710"/>
            <a:ext cx="2987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Linear combinations</a:t>
            </a:r>
            <a:endParaRPr kumimoji="1" lang="ja-JP" altLang="en-US" sz="2000" dirty="0"/>
          </a:p>
        </p:txBody>
      </p:sp>
      <p:cxnSp>
        <p:nvCxnSpPr>
          <p:cNvPr id="14" name="直線コネクタ 13"/>
          <p:cNvCxnSpPr/>
          <p:nvPr/>
        </p:nvCxnSpPr>
        <p:spPr>
          <a:xfrm>
            <a:off x="6732240" y="1340768"/>
            <a:ext cx="216024" cy="4059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481141" y="2398264"/>
            <a:ext cx="84969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400" dirty="0" smtClean="0"/>
              <a:t>Initial SVs can grow fast and capture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2400" dirty="0" err="1" smtClean="0"/>
              <a:t>Baroclinic</a:t>
            </a:r>
            <a:r>
              <a:rPr lang="en-US" altLang="ja-JP" sz="2400" dirty="0" smtClean="0"/>
              <a:t> instability for mid-latitudes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Convective mode in the tropics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I</a:t>
            </a:r>
            <a:r>
              <a:rPr lang="en-US" altLang="ja-JP" sz="2400" dirty="0" smtClean="0"/>
              <a:t>nitial SVs have very limited spatial coverages</a:t>
            </a:r>
            <a:endParaRPr kumimoji="1" lang="en-US" altLang="ja-JP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400" dirty="0" smtClean="0"/>
              <a:t>Evolved SV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is the </a:t>
            </a:r>
            <a:r>
              <a:rPr lang="en-US" altLang="ja-JP" sz="2400" dirty="0"/>
              <a:t>i</a:t>
            </a:r>
            <a:r>
              <a:rPr lang="en-US" altLang="ja-JP" sz="2400" dirty="0" smtClean="0"/>
              <a:t>nitial SV at the past analysis time evolved with a linear model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Crude approximation of analysis error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Mitigate the issue of the limited spatial coverage of initial SVs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6282246" y="886317"/>
            <a:ext cx="11160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+/- pairs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92923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832" y="-99392"/>
            <a:ext cx="9144000" cy="926976"/>
          </a:xfrm>
        </p:spPr>
        <p:txBody>
          <a:bodyPr/>
          <a:lstStyle/>
          <a:p>
            <a:r>
              <a:rPr lang="en-US" altLang="ja-JP" sz="3600" dirty="0" smtClean="0"/>
              <a:t>Comparison of the initial spreads (Aug. 1, 2014)</a:t>
            </a:r>
            <a:endParaRPr kumimoji="1" lang="ja-JP" altLang="en-US" sz="36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D3F0D8-8ADA-4B70-A11F-BA660F944981}" type="slidenum">
              <a:rPr lang="ja-JP" altLang="en-US" smtClean="0"/>
              <a:pPr>
                <a:defRPr/>
              </a:pPr>
              <a:t>8</a:t>
            </a:fld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62230" y="4816941"/>
            <a:ext cx="333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Operational One-week EPS</a:t>
            </a:r>
            <a:endParaRPr kumimoji="1" lang="ja-JP" altLang="en-US" dirty="0"/>
          </a:p>
        </p:txBody>
      </p:sp>
      <p:pic>
        <p:nvPicPr>
          <p:cNvPr id="7175" name="Picture 7" descr="http://svkva.naps.kishou.go.jp/~suuchi22/collo_letkf/T850_WEPSspr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4" b="1218"/>
          <a:stretch/>
        </p:blipFill>
        <p:spPr bwMode="auto">
          <a:xfrm>
            <a:off x="11832" y="620715"/>
            <a:ext cx="3048000" cy="210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ttp://svkva.naps.kishou.go.jp/~suuchi22/collo_letkf/U250_WEPSspr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3" b="1837"/>
          <a:stretch/>
        </p:blipFill>
        <p:spPr bwMode="auto">
          <a:xfrm>
            <a:off x="11832" y="2708920"/>
            <a:ext cx="3048000" cy="210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http://svkva.naps.kishou.go.jp/~suuchi22/collo_letkf/T850_MCGEsprd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2" b="1219"/>
          <a:stretch/>
        </p:blipFill>
        <p:spPr bwMode="auto">
          <a:xfrm>
            <a:off x="3059832" y="620689"/>
            <a:ext cx="3048000" cy="210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http://svkva.naps.kishou.go.jp/~suuchi22/collo_letkf/U250_MCGEsprd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1" b="1977"/>
          <a:stretch/>
        </p:blipFill>
        <p:spPr bwMode="auto">
          <a:xfrm>
            <a:off x="3059832" y="2708920"/>
            <a:ext cx="3048000" cy="210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915816" y="4816941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Spread of the multi-center analysis (ECMWF, NCEP and JMA)</a:t>
            </a:r>
            <a:endParaRPr kumimoji="1" lang="ja-JP" altLang="en-US" sz="1600" dirty="0"/>
          </a:p>
        </p:txBody>
      </p:sp>
      <p:pic>
        <p:nvPicPr>
          <p:cNvPr id="8194" name="Picture 2" descr="http://svkva.naps.kishou.go.jp/~suuchi22/collo_letkf/T850_LETKFsprd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5" b="2515"/>
          <a:stretch/>
        </p:blipFill>
        <p:spPr bwMode="auto">
          <a:xfrm>
            <a:off x="6107832" y="620689"/>
            <a:ext cx="3048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svkva.naps.kishou.go.jp/~suuchi22/collo_letkf/U250_LETKFsprd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8" b="2514"/>
          <a:stretch/>
        </p:blipFill>
        <p:spPr bwMode="auto">
          <a:xfrm>
            <a:off x="6096000" y="2708689"/>
            <a:ext cx="3048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6228184" y="4796689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Spread of LETKF analysis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7504" y="206084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T850</a:t>
            </a:r>
            <a:endParaRPr kumimoji="1" lang="ja-JP" altLang="en-US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7504" y="413978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U2</a:t>
            </a:r>
            <a:r>
              <a:rPr kumimoji="1" lang="en-US" altLang="ja-JP" b="1" dirty="0" smtClean="0"/>
              <a:t>50</a:t>
            </a:r>
            <a:endParaRPr kumimoji="1" lang="ja-JP" altLang="en-US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3528" y="5229200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dirty="0" smtClean="0">
                <a:solidFill>
                  <a:srgbClr val="FF0000"/>
                </a:solidFill>
              </a:rPr>
              <a:t>Better representations of analysis uncertainty with LETKF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 smtClean="0">
                <a:solidFill>
                  <a:srgbClr val="FF0000"/>
                </a:solidFill>
              </a:rPr>
              <a:t>Initial perturbations constructed from SVs can grow fast but not be a good approximation of analysis error covariance.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9512" y="6093296"/>
            <a:ext cx="8712968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Try to use LETKF perturbations as initial perturbations.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7611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Experimental Settings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112567"/>
          </a:xfrm>
        </p:spPr>
        <p:txBody>
          <a:bodyPr/>
          <a:lstStyle/>
          <a:p>
            <a:r>
              <a:rPr kumimoji="1" lang="en-US" altLang="ja-JP" sz="2400" dirty="0" smtClean="0"/>
              <a:t>LETKF</a:t>
            </a:r>
          </a:p>
          <a:p>
            <a:pPr lvl="1"/>
            <a:r>
              <a:rPr lang="en-US" altLang="ja-JP" sz="2000" dirty="0" smtClean="0"/>
              <a:t>TL319L100 with 50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member ensembles</a:t>
            </a:r>
          </a:p>
          <a:p>
            <a:pPr lvl="1"/>
            <a:r>
              <a:rPr lang="en-US" altLang="ja-JP" sz="2000" dirty="0" smtClean="0"/>
              <a:t>Localization scale </a:t>
            </a:r>
            <a:r>
              <a:rPr kumimoji="1" lang="en-US" altLang="ja-JP" sz="2000" dirty="0" smtClean="0"/>
              <a:t>400 km in horizontal, 0.4 scale height in vertical</a:t>
            </a:r>
          </a:p>
          <a:p>
            <a:pPr lvl="1"/>
            <a:r>
              <a:rPr lang="en-US" altLang="ja-JP" sz="2000" dirty="0" smtClean="0"/>
              <a:t>Adaptive multiplicative inflation</a:t>
            </a:r>
          </a:p>
          <a:p>
            <a:pPr lvl="1"/>
            <a:r>
              <a:rPr kumimoji="1" lang="en-US" altLang="ja-JP" sz="2000" dirty="0" smtClean="0"/>
              <a:t>Assimilate all operationally used observations except for AIRS and IASI</a:t>
            </a:r>
            <a:endParaRPr lang="en-US" altLang="ja-JP" sz="2000" dirty="0" smtClean="0"/>
          </a:p>
          <a:p>
            <a:pPr lvl="1"/>
            <a:r>
              <a:rPr lang="en-US" altLang="ja-JP" sz="2000" dirty="0" smtClean="0"/>
              <a:t>Initialization based on surface pressure tendency analysis (</a:t>
            </a:r>
            <a:r>
              <a:rPr lang="en-US" altLang="ja-JP" sz="2000" dirty="0" err="1" smtClean="0"/>
              <a:t>Hamrud</a:t>
            </a:r>
            <a:r>
              <a:rPr lang="en-US" altLang="ja-JP" sz="2000" dirty="0" smtClean="0"/>
              <a:t> et al. 2015)</a:t>
            </a:r>
          </a:p>
          <a:p>
            <a:pPr lvl="1"/>
            <a:r>
              <a:rPr kumimoji="1" lang="en-US" altLang="ja-JP" sz="2000" dirty="0" smtClean="0"/>
              <a:t>Replace ensemble mean analysis with deterministic (4DVar) analysis</a:t>
            </a:r>
          </a:p>
          <a:p>
            <a:r>
              <a:rPr lang="en-US" altLang="ja-JP" sz="2400" dirty="0" smtClean="0"/>
              <a:t>Ensemble forecasts</a:t>
            </a:r>
          </a:p>
          <a:p>
            <a:pPr lvl="1"/>
            <a:r>
              <a:rPr lang="en-US" altLang="ja-JP" sz="2000" dirty="0" smtClean="0"/>
              <a:t>1 </a:t>
            </a:r>
            <a:r>
              <a:rPr lang="en-US" altLang="ja-JP" sz="2000" dirty="0"/>
              <a:t>c</a:t>
            </a:r>
            <a:r>
              <a:rPr lang="en-US" altLang="ja-JP" sz="2000" dirty="0" smtClean="0"/>
              <a:t>ontrol run + 12 perturbed runs</a:t>
            </a:r>
          </a:p>
          <a:p>
            <a:pPr lvl="1"/>
            <a:r>
              <a:rPr lang="en-US" altLang="ja-JP" sz="2000" dirty="0" smtClean="0"/>
              <a:t>5.5 </a:t>
            </a:r>
            <a:r>
              <a:rPr lang="en-US" altLang="ja-JP" sz="2000" dirty="0"/>
              <a:t>days </a:t>
            </a:r>
            <a:r>
              <a:rPr lang="en-US" altLang="ja-JP" sz="2000" dirty="0" smtClean="0"/>
              <a:t>forecast using GSM with TL479L100 </a:t>
            </a:r>
          </a:p>
          <a:p>
            <a:pPr lvl="1"/>
            <a:r>
              <a:rPr lang="en-US" altLang="ja-JP" sz="2000" dirty="0" smtClean="0">
                <a:solidFill>
                  <a:srgbClr val="FF0000"/>
                </a:solidFill>
              </a:rPr>
              <a:t>LETKF: use LETKF perturbations</a:t>
            </a:r>
          </a:p>
          <a:p>
            <a:pPr lvl="1"/>
            <a:r>
              <a:rPr lang="en-US" altLang="ja-JP" sz="2000" dirty="0" smtClean="0">
                <a:solidFill>
                  <a:srgbClr val="0000FF"/>
                </a:solidFill>
              </a:rPr>
              <a:t>SV: use perturbations of operational one-week EPS, but the initial amplitude in tropics is an half of the operational setting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0B9A62-1E34-45B4-8BD9-9566EBF62A18}" type="slidenum">
              <a:rPr lang="ja-JP" altLang="en-US" smtClean="0"/>
              <a:pPr>
                <a:defRPr/>
              </a:pPr>
              <a:t>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3290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標準テンプレー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標準テンプレート</Template>
  <TotalTime>2158</TotalTime>
  <Words>4017</Words>
  <Application>Microsoft Office PowerPoint</Application>
  <PresentationFormat>画面に合わせる (4:3)</PresentationFormat>
  <Paragraphs>608</Paragraphs>
  <Slides>52</Slides>
  <Notes>0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52</vt:i4>
      </vt:variant>
    </vt:vector>
  </HeadingPairs>
  <TitlesOfParts>
    <vt:vector size="54" baseType="lpstr">
      <vt:lpstr>標準テンプレート</vt:lpstr>
      <vt:lpstr>数式</vt:lpstr>
      <vt:lpstr>Recent developments towards a seamless prediction in JMA global ensemble prediction system</vt:lpstr>
      <vt:lpstr>Introduction</vt:lpstr>
      <vt:lpstr>Operational global EPSs in JMA</vt:lpstr>
      <vt:lpstr>Plan of new global EPS</vt:lpstr>
      <vt:lpstr>Upgrades on GSM</vt:lpstr>
      <vt:lpstr>Use of the EnKF perturbations</vt:lpstr>
      <vt:lpstr>Initial perturbation of operational one-week EPS</vt:lpstr>
      <vt:lpstr>Comparison of the initial spreads (Aug. 1, 2014)</vt:lpstr>
      <vt:lpstr>Experimental Settings</vt:lpstr>
      <vt:lpstr>Errors verified against observations and spread</vt:lpstr>
      <vt:lpstr>Error against observations and spread</vt:lpstr>
      <vt:lpstr>Error against observations and spread</vt:lpstr>
      <vt:lpstr>Ensemble mean RMSE and spread</vt:lpstr>
      <vt:lpstr>Possible reasons of underdispersiveness</vt:lpstr>
      <vt:lpstr>LETKF + Initial SVs</vt:lpstr>
      <vt:lpstr>Experimental settings</vt:lpstr>
      <vt:lpstr>Error against observations and spread</vt:lpstr>
      <vt:lpstr>Error against observations and spread</vt:lpstr>
      <vt:lpstr>Comparison of spread (initial time)</vt:lpstr>
      <vt:lpstr>Comparison of spread (48 hour lead-time)</vt:lpstr>
      <vt:lpstr>Ensemble mean RMSE and spreads (Summer)</vt:lpstr>
      <vt:lpstr>BSS of probabilistic forecasts (Summer)</vt:lpstr>
      <vt:lpstr>Typhoon forecasts (vs Typhoon EPS)</vt:lpstr>
      <vt:lpstr>Summary of this part</vt:lpstr>
      <vt:lpstr>Perturbations on SST</vt:lpstr>
      <vt:lpstr>Lower boundary conditions of operational EPS in JMA</vt:lpstr>
      <vt:lpstr>Previous studies on SST perturbations</vt:lpstr>
      <vt:lpstr>Errors of SST verified against analysis</vt:lpstr>
      <vt:lpstr>Anomaly fixed SST and its error</vt:lpstr>
      <vt:lpstr>Climatological prediction and the “perfect” ensembles</vt:lpstr>
      <vt:lpstr>SST perturbations representing forecast uncertainty of anomaly fixed SST</vt:lpstr>
      <vt:lpstr>Representing analysis uncertainty</vt:lpstr>
      <vt:lpstr>Example of SST perturbation</vt:lpstr>
      <vt:lpstr>EPS only with SST perturbations</vt:lpstr>
      <vt:lpstr>Ensemble mean RMSD and spread (summer)</vt:lpstr>
      <vt:lpstr>Full EPS experiments</vt:lpstr>
      <vt:lpstr>Comparison of spread (summer)</vt:lpstr>
      <vt:lpstr>Comparison of spread (summer)</vt:lpstr>
      <vt:lpstr>Impact on full EPS settings</vt:lpstr>
      <vt:lpstr>Impact on one-month prediction</vt:lpstr>
      <vt:lpstr>Summary of this part</vt:lpstr>
      <vt:lpstr>Summary and Future developments</vt:lpstr>
      <vt:lpstr>Toward a seamless prediction with global EPS</vt:lpstr>
      <vt:lpstr>PowerPoint プレゼンテーション</vt:lpstr>
      <vt:lpstr>List of changes (GSM1403, 1/2)</vt:lpstr>
      <vt:lpstr>List of changes (GSM1403, 2/2)</vt:lpstr>
      <vt:lpstr>List of changes (GSM1603, 1/2)</vt:lpstr>
      <vt:lpstr>List of changes (GSM1603, 2/2)</vt:lpstr>
      <vt:lpstr>Target areas for Typhoon EPS</vt:lpstr>
      <vt:lpstr>Initialization on EnKF analysis (Hamrud et al. 2015)</vt:lpstr>
      <vt:lpstr>Comparison of spread (winter)</vt:lpstr>
      <vt:lpstr>Comparison of spread (winter)</vt:lpstr>
    </vt:vector>
  </TitlesOfParts>
  <Company>気象庁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developments towards a seamless prediction in JMA global ensemble prediction system</dc:title>
  <dc:creator>太田</dc:creator>
  <cp:lastModifiedBy>yoichiro</cp:lastModifiedBy>
  <cp:revision>83</cp:revision>
  <dcterms:created xsi:type="dcterms:W3CDTF">2016-04-25T05:10:03Z</dcterms:created>
  <dcterms:modified xsi:type="dcterms:W3CDTF">2016-05-20T09:47:53Z</dcterms:modified>
</cp:coreProperties>
</file>