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  <p:sldMasterId id="2147483650" r:id="rId2"/>
    <p:sldMasterId id="2147483656" r:id="rId3"/>
  </p:sldMasterIdLst>
  <p:notesMasterIdLst>
    <p:notesMasterId r:id="rId38"/>
  </p:notesMasterIdLst>
  <p:sldIdLst>
    <p:sldId id="369" r:id="rId4"/>
    <p:sldId id="374" r:id="rId5"/>
    <p:sldId id="375" r:id="rId6"/>
    <p:sldId id="377" r:id="rId7"/>
    <p:sldId id="388" r:id="rId8"/>
    <p:sldId id="387" r:id="rId9"/>
    <p:sldId id="389" r:id="rId10"/>
    <p:sldId id="390" r:id="rId11"/>
    <p:sldId id="391" r:id="rId12"/>
    <p:sldId id="347" r:id="rId13"/>
    <p:sldId id="383" r:id="rId14"/>
    <p:sldId id="382" r:id="rId15"/>
    <p:sldId id="392" r:id="rId16"/>
    <p:sldId id="393" r:id="rId17"/>
    <p:sldId id="368" r:id="rId18"/>
    <p:sldId id="381" r:id="rId19"/>
    <p:sldId id="380" r:id="rId20"/>
    <p:sldId id="379" r:id="rId21"/>
    <p:sldId id="371" r:id="rId22"/>
    <p:sldId id="373" r:id="rId23"/>
    <p:sldId id="378" r:id="rId24"/>
    <p:sldId id="376" r:id="rId25"/>
    <p:sldId id="372" r:id="rId26"/>
    <p:sldId id="398" r:id="rId27"/>
    <p:sldId id="367" r:id="rId28"/>
    <p:sldId id="385" r:id="rId29"/>
    <p:sldId id="365" r:id="rId30"/>
    <p:sldId id="386" r:id="rId31"/>
    <p:sldId id="384" r:id="rId32"/>
    <p:sldId id="394" r:id="rId33"/>
    <p:sldId id="370" r:id="rId34"/>
    <p:sldId id="395" r:id="rId35"/>
    <p:sldId id="397" r:id="rId36"/>
    <p:sldId id="396" r:id="rId3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3BD5"/>
    <a:srgbClr val="FF0C1C"/>
    <a:srgbClr val="FF0A09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15699" autoAdjust="0"/>
    <p:restoredTop sz="94585" autoAdjust="0"/>
  </p:normalViewPr>
  <p:slideViewPr>
    <p:cSldViewPr>
      <p:cViewPr>
        <p:scale>
          <a:sx n="100" d="100"/>
          <a:sy n="100" d="100"/>
        </p:scale>
        <p:origin x="2216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496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59" tIns="48330" rIns="96659" bIns="48330" rtlCol="0"/>
          <a:lstStyle>
            <a:lvl1pPr algn="l">
              <a:defRPr sz="14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lIns="96659" tIns="48330" rIns="96659" bIns="48330" rtlCol="0"/>
          <a:lstStyle>
            <a:lvl1pPr algn="r">
              <a:defRPr sz="1400"/>
            </a:lvl1pPr>
          </a:lstStyle>
          <a:p>
            <a:fld id="{3535BCA0-59FF-4362-B119-7DDB1627D9CF}" type="datetimeFigureOut">
              <a:rPr lang="en-US" smtClean="0"/>
              <a:pPr/>
              <a:t>10/16/16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9" tIns="48330" rIns="96659" bIns="4833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6659" tIns="48330" rIns="96659" bIns="4833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9" tIns="48330" rIns="96659" bIns="48330" rtlCol="0" anchor="b"/>
          <a:lstStyle>
            <a:lvl1pPr algn="l">
              <a:defRPr sz="14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9" tIns="48330" rIns="96659" bIns="48330" rtlCol="0" anchor="b"/>
          <a:lstStyle>
            <a:lvl1pPr algn="r">
              <a:defRPr sz="1400"/>
            </a:lvl1pPr>
          </a:lstStyle>
          <a:p>
            <a:fld id="{C9D4AC2E-DE8E-43A6-9F12-6B23669C9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333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3524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AR PL UMing HK" charset="0"/>
                <a:cs typeface="AR PL UMing HK" charset="0"/>
              </a:defRPr>
            </a:lvl1pPr>
            <a:lvl2pPr marL="37931725" indent="-37474525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AR PL UMing HK" charset="0"/>
                <a:cs typeface="AR PL UMing HK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AR PL UMing HK" charset="0"/>
                <a:cs typeface="AR PL UMing HK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AR PL UMing HK" charset="0"/>
                <a:cs typeface="AR PL UMing HK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AR PL UMing HK" charset="0"/>
                <a:cs typeface="AR PL UMing HK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AR PL UMing HK" charset="0"/>
                <a:cs typeface="AR PL UMing HK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AR PL UMing HK" charset="0"/>
                <a:cs typeface="AR PL UMing HK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AR PL UMing HK" charset="0"/>
                <a:cs typeface="AR PL UMing HK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AR PL UMing HK" charset="0"/>
                <a:cs typeface="AR PL UMing HK" charset="0"/>
              </a:defRPr>
            </a:lvl9pPr>
          </a:lstStyle>
          <a:p>
            <a:pPr eaLnBrk="1"/>
            <a:fld id="{59B6DEC6-77F8-624B-9865-921AFDDA8A46}" type="slidenum">
              <a:rPr lang="en-US" altLang="en-US" sz="1400">
                <a:solidFill>
                  <a:srgbClr val="000000"/>
                </a:solidFill>
                <a:latin typeface="Times New Roman" charset="0"/>
                <a:ea typeface="DejaVu Sans" charset="0"/>
                <a:cs typeface="DejaVu Sans" charset="0"/>
              </a:rPr>
              <a:pPr eaLnBrk="1"/>
              <a:t>19</a:t>
            </a:fld>
            <a:endParaRPr lang="en-US" altLang="en-US" sz="1400">
              <a:solidFill>
                <a:srgbClr val="000000"/>
              </a:solidFill>
              <a:latin typeface="Times New Roman" charset="0"/>
              <a:ea typeface="DejaVu Sans" charset="0"/>
              <a:cs typeface="DejaVu Sans" charset="0"/>
            </a:endParaRPr>
          </a:p>
        </p:txBody>
      </p:sp>
      <p:sp>
        <p:nvSpPr>
          <p:cNvPr id="2150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614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539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tracer speed ratio is 2.5/1.53 = 1.63 X; the variable </a:t>
            </a:r>
            <a:r>
              <a:rPr lang="en-US" dirty="0" err="1" smtClean="0"/>
              <a:t>rosolution</a:t>
            </a:r>
            <a:r>
              <a:rPr lang="en-US" baseline="0" dirty="0" smtClean="0"/>
              <a:t> ratio is 96.9/63.5 = 1.53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4AC2E-DE8E-43A6-9F12-6B23669C9AD1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837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9681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5859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GFS’s land model may have a problem over lakes. It seems to precip very litle over all lakes.</a:t>
            </a:r>
          </a:p>
        </p:txBody>
      </p:sp>
    </p:spTree>
    <p:extLst>
      <p:ext uri="{BB962C8B-B14F-4D97-AF65-F5344CB8AC3E}">
        <p14:creationId xmlns:p14="http://schemas.microsoft.com/office/powerpoint/2010/main" val="383084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28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4726" indent="0">
              <a:buNone/>
              <a:defRPr sz="1633"/>
            </a:lvl2pPr>
            <a:lvl3pPr marL="829452" indent="0">
              <a:buNone/>
              <a:defRPr sz="1451"/>
            </a:lvl3pPr>
            <a:lvl4pPr marL="1244178" indent="0">
              <a:buNone/>
              <a:defRPr sz="1270"/>
            </a:lvl4pPr>
            <a:lvl5pPr marL="1658904" indent="0">
              <a:buNone/>
              <a:defRPr sz="1270"/>
            </a:lvl5pPr>
            <a:lvl6pPr marL="2073631" indent="0">
              <a:buNone/>
              <a:defRPr sz="1270"/>
            </a:lvl6pPr>
            <a:lvl7pPr marL="2488357" indent="0">
              <a:buNone/>
              <a:defRPr sz="1270"/>
            </a:lvl7pPr>
            <a:lvl8pPr marL="2903083" indent="0">
              <a:buNone/>
              <a:defRPr sz="1270"/>
            </a:lvl8pPr>
            <a:lvl9pPr marL="3317809" indent="0">
              <a:buNone/>
              <a:defRPr sz="127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AC0879-A23B-FA41-9FD7-84E25D40D4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1781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43520" cy="452495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241" y="1604329"/>
            <a:ext cx="4044960" cy="452495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0E18E3-7EA2-2E47-8984-6864E494D5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0679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1"/>
            </a:lvl4pPr>
            <a:lvl5pPr>
              <a:defRPr sz="1451"/>
            </a:lvl5pPr>
            <a:lvl6pPr>
              <a:defRPr sz="1451"/>
            </a:lvl6pPr>
            <a:lvl7pPr>
              <a:defRPr sz="1451"/>
            </a:lvl7pPr>
            <a:lvl8pPr>
              <a:defRPr sz="1451"/>
            </a:lvl8pPr>
            <a:lvl9pPr>
              <a:defRPr sz="145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1"/>
            </a:lvl4pPr>
            <a:lvl5pPr>
              <a:defRPr sz="1451"/>
            </a:lvl5pPr>
            <a:lvl6pPr>
              <a:defRPr sz="1451"/>
            </a:lvl6pPr>
            <a:lvl7pPr>
              <a:defRPr sz="1451"/>
            </a:lvl7pPr>
            <a:lvl8pPr>
              <a:defRPr sz="1451"/>
            </a:lvl8pPr>
            <a:lvl9pPr>
              <a:defRPr sz="145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6891-9047-4A4F-8F56-319E3F66D2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807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75FF59-FBA1-2342-9EE4-304553F707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5341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E94D60-82F8-CA44-92C5-5759AD31EA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92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4726" indent="0">
              <a:buNone/>
              <a:defRPr sz="1089"/>
            </a:lvl2pPr>
            <a:lvl3pPr marL="829452" indent="0">
              <a:buNone/>
              <a:defRPr sz="907"/>
            </a:lvl3pPr>
            <a:lvl4pPr marL="1244178" indent="0">
              <a:buNone/>
              <a:defRPr sz="816"/>
            </a:lvl4pPr>
            <a:lvl5pPr marL="1658904" indent="0">
              <a:buNone/>
              <a:defRPr sz="816"/>
            </a:lvl5pPr>
            <a:lvl6pPr marL="2073631" indent="0">
              <a:buNone/>
              <a:defRPr sz="816"/>
            </a:lvl6pPr>
            <a:lvl7pPr marL="2488357" indent="0">
              <a:buNone/>
              <a:defRPr sz="816"/>
            </a:lvl7pPr>
            <a:lvl8pPr marL="2903083" indent="0">
              <a:buNone/>
              <a:defRPr sz="816"/>
            </a:lvl8pPr>
            <a:lvl9pPr marL="3317809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D6E7FA-B720-6543-A071-22755BCB14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793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4726" indent="0">
              <a:buNone/>
              <a:defRPr sz="1089"/>
            </a:lvl2pPr>
            <a:lvl3pPr marL="829452" indent="0">
              <a:buNone/>
              <a:defRPr sz="907"/>
            </a:lvl3pPr>
            <a:lvl4pPr marL="1244178" indent="0">
              <a:buNone/>
              <a:defRPr sz="816"/>
            </a:lvl4pPr>
            <a:lvl5pPr marL="1658904" indent="0">
              <a:buNone/>
              <a:defRPr sz="816"/>
            </a:lvl5pPr>
            <a:lvl6pPr marL="2073631" indent="0">
              <a:buNone/>
              <a:defRPr sz="816"/>
            </a:lvl6pPr>
            <a:lvl7pPr marL="2488357" indent="0">
              <a:buNone/>
              <a:defRPr sz="816"/>
            </a:lvl7pPr>
            <a:lvl8pPr marL="2903083" indent="0">
              <a:buNone/>
              <a:defRPr sz="816"/>
            </a:lvl8pPr>
            <a:lvl9pPr marL="3317809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8EA74E-6908-614A-9239-82792B466C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3502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879AC4-3C9E-D64E-9DCB-71F09305A6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148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880" y="273629"/>
            <a:ext cx="2056320" cy="585565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1" y="273629"/>
            <a:ext cx="6032160" cy="585565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D53EEF-7653-5D40-B84C-E3595DFE2A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3224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40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400" y="914400"/>
            <a:ext cx="8839200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982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41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8885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401836" y="232172"/>
            <a:ext cx="8340328" cy="982266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401836" y="1634133"/>
            <a:ext cx="8340328" cy="4616648"/>
          </a:xfrm>
          <a:prstGeom prst="rect">
            <a:avLst/>
          </a:prstGeom>
        </p:spPr>
        <p:txBody>
          <a:bodyPr lIns="64291" tIns="32146" rIns="64291" bIns="32146" numCol="2" spcCol="417002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xfrm>
            <a:off x="8626078" y="6465094"/>
            <a:ext cx="219386" cy="210812"/>
          </a:xfrm>
          <a:prstGeom prst="rect">
            <a:avLst/>
          </a:prstGeom>
        </p:spPr>
        <p:txBody>
          <a:bodyPr lIns="64291" tIns="32146" rIns="64291" bIns="32146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041630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689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C0195-A9B1-AE4D-AE2B-E31E6095FB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152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B5EB52-F2D3-7944-AB46-0BA6344A3C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361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8" Type="http://schemas.openxmlformats.org/officeDocument/2006/relationships/image" Target="../media/image1.jpe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OAA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20100" y="6134100"/>
            <a:ext cx="571500" cy="5715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731044" y="6019800"/>
            <a:ext cx="7681913" cy="304800"/>
          </a:xfrm>
          <a:prstGeom prst="rect">
            <a:avLst/>
          </a:prstGeom>
        </p:spPr>
        <p:txBody>
          <a:bodyPr anchor="ctr" anchorCtr="1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Geophysical Fluid Dynamics Laboratory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30480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accent1">
                      <a:lumMod val="60000"/>
                      <a:lumOff val="4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Is it computationally feasible to simulate tornado-producing thunderstorms in a global climate model?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28800" y="2937353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Shian-Jiann Lin</a:t>
            </a:r>
          </a:p>
          <a:p>
            <a:pPr algn="ctr"/>
            <a:r>
              <a:rPr lang="en-US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 algn="ctr"/>
            <a:r>
              <a:rPr lang="en-US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GFDL Atmosphere Model Development Team</a:t>
            </a:r>
          </a:p>
        </p:txBody>
      </p:sp>
      <p:pic>
        <p:nvPicPr>
          <p:cNvPr id="8" name="Picture 7" descr="globe_zh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-1905000" y="3810000"/>
            <a:ext cx="6882938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/>
            </a:gs>
            <a:gs pos="100000">
              <a:srgbClr val="EAEAEA">
                <a:alpha val="84706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1.jpg"/>
          <p:cNvPicPr>
            <a:picLocks noChangeAspect="1"/>
          </p:cNvPicPr>
          <p:nvPr/>
        </p:nvPicPr>
        <p:blipFill>
          <a:blip r:embed="rId8" cstate="print"/>
          <a:srcRect t="90555" b="3333"/>
          <a:stretch>
            <a:fillRect/>
          </a:stretch>
        </p:blipFill>
        <p:spPr>
          <a:xfrm>
            <a:off x="0" y="304800"/>
            <a:ext cx="9144000" cy="4191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Picture1.jpg"/>
          <p:cNvPicPr>
            <a:picLocks noChangeAspect="1"/>
          </p:cNvPicPr>
          <p:nvPr/>
        </p:nvPicPr>
        <p:blipFill>
          <a:blip r:embed="rId8" cstate="print"/>
          <a:srcRect t="84444" b="3333"/>
          <a:stretch>
            <a:fillRect/>
          </a:stretch>
        </p:blipFill>
        <p:spPr>
          <a:xfrm>
            <a:off x="0" y="0"/>
            <a:ext cx="9144000" cy="838200"/>
          </a:xfrm>
          <a:prstGeom prst="rect">
            <a:avLst/>
          </a:prstGeom>
        </p:spPr>
      </p:pic>
      <p:sp>
        <p:nvSpPr>
          <p:cNvPr id="12" name="Text Placeholder 6"/>
          <p:cNvSpPr txBox="1">
            <a:spLocks/>
          </p:cNvSpPr>
          <p:nvPr/>
        </p:nvSpPr>
        <p:spPr>
          <a:xfrm>
            <a:off x="2743200" y="6477000"/>
            <a:ext cx="3657600" cy="228600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Sandy Supplemental Planning Meeting</a:t>
            </a:r>
            <a:endParaRPr lang="en-US" dirty="0"/>
          </a:p>
        </p:txBody>
      </p:sp>
      <p:pic>
        <p:nvPicPr>
          <p:cNvPr id="17" name="Picture 16" descr="NOAA_logo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732520" y="6417564"/>
            <a:ext cx="347472" cy="3474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4" r:id="rId2"/>
    <p:sldLayoutId id="2147483655" r:id="rId3"/>
    <p:sldLayoutId id="2147483668" r:id="rId4"/>
    <p:sldLayoutId id="2147483669" r:id="rId5"/>
    <p:sldLayoutId id="2147483670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604329"/>
            <a:ext cx="8226720" cy="452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1" y="6247376"/>
            <a:ext cx="2128320" cy="4709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70">
                <a:solidFill>
                  <a:srgbClr val="000000"/>
                </a:solidFill>
                <a:latin typeface="Times New Roman" charset="0"/>
                <a:ea typeface="DejaVu Sans" charset="0"/>
                <a:cs typeface="DejaVu Sans" charset="0"/>
              </a:defRPr>
            </a:lvl1pPr>
          </a:lstStyle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7280" cy="4709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270">
                <a:solidFill>
                  <a:srgbClr val="000000"/>
                </a:solidFill>
                <a:latin typeface="Times New Roman" charset="0"/>
                <a:ea typeface="DejaVu Sans" charset="0"/>
                <a:cs typeface="DejaVu Sans" charset="0"/>
              </a:defRPr>
            </a:lvl1pPr>
          </a:lstStyle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alt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1" y="6247376"/>
            <a:ext cx="2128320" cy="4709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70">
                <a:solidFill>
                  <a:srgbClr val="000000"/>
                </a:solidFill>
                <a:latin typeface="Times New Roman" charset="0"/>
                <a:ea typeface="DejaVu Sans" charset="0"/>
                <a:cs typeface="DejaVu Sans" charset="0"/>
              </a:defRPr>
            </a:lvl1pPr>
          </a:lstStyle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7B13D281-6D31-D444-B36F-0610B797CE90}" type="slidenum">
              <a:rPr lang="en-US" altLang="en-US" smtClean="0"/>
              <a:pPr defTabSz="41472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8661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991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991">
          <a:solidFill>
            <a:srgbClr val="000000"/>
          </a:solidFill>
          <a:latin typeface="Arial" charset="0"/>
          <a:ea typeface="AR PL UMing HK" charset="0"/>
          <a:cs typeface="AR PL UMing HK" charset="0"/>
        </a:defRPr>
      </a:lvl2pPr>
      <a:lvl3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991">
          <a:solidFill>
            <a:srgbClr val="000000"/>
          </a:solidFill>
          <a:latin typeface="Arial" charset="0"/>
          <a:ea typeface="AR PL UMing HK" charset="0"/>
          <a:cs typeface="AR PL UMing HK" charset="0"/>
        </a:defRPr>
      </a:lvl3pPr>
      <a:lvl4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991">
          <a:solidFill>
            <a:srgbClr val="000000"/>
          </a:solidFill>
          <a:latin typeface="Arial" charset="0"/>
          <a:ea typeface="AR PL UMing HK" charset="0"/>
          <a:cs typeface="AR PL UMing HK" charset="0"/>
        </a:defRPr>
      </a:lvl4pPr>
      <a:lvl5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991">
          <a:solidFill>
            <a:srgbClr val="000000"/>
          </a:solidFill>
          <a:latin typeface="Arial" charset="0"/>
          <a:ea typeface="AR PL UMing HK" charset="0"/>
          <a:cs typeface="AR PL UMing HK" charset="0"/>
        </a:defRPr>
      </a:lvl5pPr>
      <a:lvl6pPr marL="2280994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991">
          <a:solidFill>
            <a:srgbClr val="000000"/>
          </a:solidFill>
          <a:latin typeface="Arial" charset="0"/>
          <a:ea typeface="AR PL UMing HK" charset="0"/>
          <a:cs typeface="AR PL UMing HK" charset="0"/>
        </a:defRPr>
      </a:lvl6pPr>
      <a:lvl7pPr marL="2695720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991">
          <a:solidFill>
            <a:srgbClr val="000000"/>
          </a:solidFill>
          <a:latin typeface="Arial" charset="0"/>
          <a:ea typeface="AR PL UMing HK" charset="0"/>
          <a:cs typeface="AR PL UMing HK" charset="0"/>
        </a:defRPr>
      </a:lvl7pPr>
      <a:lvl8pPr marL="3110446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991">
          <a:solidFill>
            <a:srgbClr val="000000"/>
          </a:solidFill>
          <a:latin typeface="Arial" charset="0"/>
          <a:ea typeface="AR PL UMing HK" charset="0"/>
          <a:cs typeface="AR PL UMing HK" charset="0"/>
        </a:defRPr>
      </a:lvl8pPr>
      <a:lvl9pPr marL="3525172" indent="-20736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991">
          <a:solidFill>
            <a:srgbClr val="000000"/>
          </a:solidFill>
          <a:latin typeface="Arial" charset="0"/>
          <a:ea typeface="AR PL UMing HK" charset="0"/>
          <a:cs typeface="AR PL UMing HK" charset="0"/>
        </a:defRPr>
      </a:lvl9pPr>
    </p:titleStyle>
    <p:bodyStyle>
      <a:lvl1pPr marL="311045" indent="-311045" algn="l" defTabSz="414726" rtl="0" eaLnBrk="0" fontAlgn="base" hangingPunct="0">
        <a:lnSpc>
          <a:spcPct val="93000"/>
        </a:lnSpc>
        <a:spcBef>
          <a:spcPct val="0"/>
        </a:spcBef>
        <a:spcAft>
          <a:spcPts val="1282"/>
        </a:spcAft>
        <a:buClr>
          <a:srgbClr val="000000"/>
        </a:buClr>
        <a:buSzPct val="100000"/>
        <a:buFont typeface="Times New Roman" charset="0"/>
        <a:buChar char="•"/>
        <a:defRPr sz="2903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14726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charset="0"/>
        <a:buChar char="–"/>
        <a:defRPr sz="2540">
          <a:solidFill>
            <a:srgbClr val="000000"/>
          </a:solidFill>
          <a:latin typeface="+mn-lt"/>
          <a:ea typeface="+mn-ea"/>
          <a:cs typeface="+mn-cs"/>
        </a:defRPr>
      </a:lvl2pPr>
      <a:lvl3pPr marL="1036815" indent="-207363" algn="l" defTabSz="414726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charset="0"/>
        <a:buChar char="•"/>
        <a:defRPr sz="2177">
          <a:solidFill>
            <a:srgbClr val="000000"/>
          </a:solidFill>
          <a:latin typeface="+mn-lt"/>
          <a:ea typeface="+mn-ea"/>
          <a:cs typeface="+mn-cs"/>
        </a:defRPr>
      </a:lvl3pPr>
      <a:lvl4pPr marL="1451541" indent="-207363" algn="l" defTabSz="414726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charset="0"/>
        <a:buChar char="–"/>
        <a:defRPr sz="1814">
          <a:solidFill>
            <a:srgbClr val="000000"/>
          </a:solidFill>
          <a:latin typeface="+mn-lt"/>
          <a:ea typeface="+mn-ea"/>
          <a:cs typeface="+mn-cs"/>
        </a:defRPr>
      </a:lvl4pPr>
      <a:lvl5pPr marL="1866268" indent="-207363" algn="l" defTabSz="414726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buChar char="»"/>
        <a:defRPr sz="1814"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14">
          <a:solidFill>
            <a:srgbClr val="000000"/>
          </a:solidFill>
          <a:latin typeface="+mn-lt"/>
          <a:ea typeface="+mn-ea"/>
          <a:cs typeface="+mn-cs"/>
        </a:defRPr>
      </a:lvl6pPr>
      <a:lvl7pPr marL="2695720" indent="-20736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14">
          <a:solidFill>
            <a:srgbClr val="000000"/>
          </a:solidFill>
          <a:latin typeface="+mn-lt"/>
          <a:ea typeface="+mn-ea"/>
          <a:cs typeface="+mn-cs"/>
        </a:defRPr>
      </a:lvl7pPr>
      <a:lvl8pPr marL="3110446" indent="-20736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14">
          <a:solidFill>
            <a:srgbClr val="000000"/>
          </a:solidFill>
          <a:latin typeface="+mn-lt"/>
          <a:ea typeface="+mn-ea"/>
          <a:cs typeface="+mn-cs"/>
        </a:defRPr>
      </a:lvl8pPr>
      <a:lvl9pPr marL="3525172" indent="-20736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14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472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41472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41472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41472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41472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41472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41472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41472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41472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Relationship Id="rId3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7.emf"/><Relationship Id="rId6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35640" y="152400"/>
            <a:ext cx="9067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An in-depth look at the FV3 dynamical core: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333500" y="1143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2298700" y="25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39253" y="5029200"/>
            <a:ext cx="433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FV3 presentation at NCEP/EMC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Oct 17, 2016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02486" y="3818692"/>
            <a:ext cx="429540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bg1"/>
                </a:solidFill>
              </a:rPr>
              <a:t>Shian-Jiann</a:t>
            </a:r>
            <a:r>
              <a:rPr lang="en-US" sz="2000" dirty="0" smtClean="0">
                <a:solidFill>
                  <a:schemeClr val="bg1"/>
                </a:solidFill>
              </a:rPr>
              <a:t> Lin and the GFDL 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FV3 team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2" t="20238" r="36989" b="27381"/>
          <a:stretch/>
        </p:blipFill>
        <p:spPr>
          <a:xfrm>
            <a:off x="6797893" y="883544"/>
            <a:ext cx="2086083" cy="162324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5410200" y="2057400"/>
            <a:ext cx="1117270" cy="0"/>
          </a:xfrm>
          <a:prstGeom prst="straightConnector1">
            <a:avLst/>
          </a:prstGeom>
          <a:ln w="19050">
            <a:solidFill>
              <a:schemeClr val="accent3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FV_logo_II.png"/>
          <p:cNvPicPr>
            <a:picLocks noChangeAspect="1"/>
          </p:cNvPicPr>
          <p:nvPr/>
        </p:nvPicPr>
        <p:blipFill>
          <a:blip r:embed="rId3">
            <a:extLst/>
          </a:blip>
          <a:srcRect l="21470" r="21470"/>
          <a:stretch>
            <a:fillRect/>
          </a:stretch>
        </p:blipFill>
        <p:spPr>
          <a:xfrm>
            <a:off x="3933622" y="1447800"/>
            <a:ext cx="1171778" cy="115443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2827668" y="1688068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global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6729" y="1688068"/>
            <a:ext cx="990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Regional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692730" y="2057400"/>
            <a:ext cx="1117270" cy="0"/>
          </a:xfrm>
          <a:prstGeom prst="straightConnector1">
            <a:avLst/>
          </a:prstGeom>
          <a:ln w="19050">
            <a:solidFill>
              <a:schemeClr val="accent3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Screen Shot 2015-10-29 at 12.44.13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8" b="10222"/>
          <a:stretch/>
        </p:blipFill>
        <p:spPr>
          <a:xfrm>
            <a:off x="74122" y="1279703"/>
            <a:ext cx="2516678" cy="122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5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839200" cy="1143000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Achieving thunderstorm-resolving resolution “TODAY” in a unified </a:t>
            </a:r>
            <a:r>
              <a:rPr lang="en-US" sz="2800" b="1" dirty="0" err="1" smtClean="0">
                <a:solidFill>
                  <a:schemeClr val="bg1"/>
                </a:solidFill>
              </a:rPr>
              <a:t>meso</a:t>
            </a:r>
            <a:r>
              <a:rPr lang="en-US" sz="2800" b="1" dirty="0" smtClean="0">
                <a:solidFill>
                  <a:schemeClr val="bg1"/>
                </a:solidFill>
              </a:rPr>
              <a:t>-global prediction system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371600"/>
            <a:ext cx="6705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b="1" dirty="0" smtClean="0">
                <a:solidFill>
                  <a:srgbClr val="FFFF00"/>
                </a:solidFill>
              </a:rPr>
              <a:t>Grid stretching (smooth variation of grid spacing)</a:t>
            </a:r>
          </a:p>
          <a:p>
            <a:endParaRPr lang="en-US" b="1" dirty="0" smtClean="0">
              <a:solidFill>
                <a:srgbClr val="FF0A09"/>
              </a:solidFill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b="1" dirty="0" smtClean="0">
                <a:solidFill>
                  <a:srgbClr val="FFFF00"/>
                </a:solidFill>
              </a:rPr>
              <a:t>2-way nesting (Harris and Lin 2014)</a:t>
            </a:r>
          </a:p>
          <a:p>
            <a:pPr lvl="1"/>
            <a:r>
              <a:rPr lang="en-US" sz="1600" b="1" dirty="0" smtClean="0">
                <a:solidFill>
                  <a:srgbClr val="FFFFFF"/>
                </a:solidFill>
              </a:rPr>
              <a:t>FV3 is uniquely suitable for 2-way nesting, due to the application of two-time-level Finite-Volume transport scheme</a:t>
            </a:r>
          </a:p>
          <a:p>
            <a:pPr marL="342900" indent="-342900">
              <a:buFont typeface="+mj-lt"/>
              <a:buAutoNum type="arabicParenR"/>
            </a:pPr>
            <a:endParaRPr lang="en-US" b="1" dirty="0" smtClean="0">
              <a:solidFill>
                <a:srgbClr val="FFFF00"/>
              </a:solidFill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b="1" dirty="0" smtClean="0">
                <a:solidFill>
                  <a:srgbClr val="FFFF00"/>
                </a:solidFill>
              </a:rPr>
              <a:t>Optimal combination of the “stretching” and “nesting”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29000"/>
            <a:ext cx="4582478" cy="2509838"/>
          </a:xfrm>
          <a:prstGeom prst="rect">
            <a:avLst/>
          </a:prstGeom>
        </p:spPr>
      </p:pic>
      <p:pic>
        <p:nvPicPr>
          <p:cNvPr id="5" name="Picture 4" descr="Oklahoma"/>
          <p:cNvPicPr>
            <a:picLocks noChangeAspect="1" noChangeArrowheads="1"/>
          </p:cNvPicPr>
          <p:nvPr/>
        </p:nvPicPr>
        <p:blipFill>
          <a:blip r:embed="rId3"/>
          <a:srcRect l="19200" r="16800" b="7466"/>
          <a:stretch>
            <a:fillRect/>
          </a:stretch>
        </p:blipFill>
        <p:spPr bwMode="auto">
          <a:xfrm>
            <a:off x="7086600" y="838200"/>
            <a:ext cx="1865376" cy="2022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29200" y="449580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Example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~ 3 km without the nest (black) 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~ 1 km with a 2-way nest (red)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7886" t="3912" r="13313" b="6488"/>
          <a:stretch>
            <a:fillRect/>
          </a:stretch>
        </p:blipFill>
        <p:spPr bwMode="auto">
          <a:xfrm>
            <a:off x="7086600" y="2879628"/>
            <a:ext cx="1888721" cy="1844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225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0" t="-1842" r="8323" b="11051"/>
          <a:stretch/>
        </p:blipFill>
        <p:spPr>
          <a:xfrm>
            <a:off x="76200" y="1447800"/>
            <a:ext cx="8972533" cy="49926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38600" y="5105400"/>
            <a:ext cx="6858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9144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GFDL FV3 prediction vs. visible Satellite imagery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0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HIWPP global cloud-resolving (3 km resolution) test case: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hurricane Sandy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44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r="10000"/>
          <a:stretch/>
        </p:blipFill>
        <p:spPr>
          <a:xfrm>
            <a:off x="76200" y="1523999"/>
            <a:ext cx="4809173" cy="19645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0" r="8894"/>
          <a:stretch/>
        </p:blipFill>
        <p:spPr>
          <a:xfrm>
            <a:off x="5181600" y="1523999"/>
            <a:ext cx="3931920" cy="19645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6" r="10789"/>
          <a:stretch/>
        </p:blipFill>
        <p:spPr>
          <a:xfrm>
            <a:off x="60960" y="3657600"/>
            <a:ext cx="4754880" cy="19645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2" r="16463"/>
          <a:stretch/>
        </p:blipFill>
        <p:spPr>
          <a:xfrm>
            <a:off x="5160723" y="3682652"/>
            <a:ext cx="3931920" cy="196453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130040" y="28194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4-km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05800" y="28194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3</a:t>
            </a:r>
            <a:r>
              <a:rPr lang="en-US" b="1" dirty="0" smtClean="0">
                <a:solidFill>
                  <a:srgbClr val="FFFF00"/>
                </a:solidFill>
              </a:rPr>
              <a:t>-km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14800" y="49646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2</a:t>
            </a:r>
            <a:r>
              <a:rPr lang="en-US" b="1" dirty="0" smtClean="0">
                <a:solidFill>
                  <a:srgbClr val="FFFF00"/>
                </a:solidFill>
              </a:rPr>
              <a:t>-km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82000" y="49646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1</a:t>
            </a:r>
            <a:r>
              <a:rPr lang="en-US" b="1" dirty="0" smtClean="0">
                <a:solidFill>
                  <a:srgbClr val="FFFF00"/>
                </a:solidFill>
              </a:rPr>
              <a:t>-km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00800" y="5334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FV</a:t>
            </a:r>
            <a:r>
              <a:rPr lang="en-US" sz="3200" b="1" baseline="30000" dirty="0" smtClean="0">
                <a:solidFill>
                  <a:schemeClr val="bg1"/>
                </a:solidFill>
              </a:rPr>
              <a:t>3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200" y="183440"/>
            <a:ext cx="8724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Simulations of tornado-producing super-cell storms with GFDL’s variable-resolution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00400" y="6019800"/>
            <a:ext cx="3424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Lin and Harris (manuscript)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0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e_spectra_fit4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3" b="20825"/>
          <a:stretch/>
        </p:blipFill>
        <p:spPr>
          <a:xfrm>
            <a:off x="457200" y="960352"/>
            <a:ext cx="8229600" cy="6009947"/>
          </a:xfrm>
        </p:spPr>
      </p:pic>
      <p:sp>
        <p:nvSpPr>
          <p:cNvPr id="3" name="TextBox 2"/>
          <p:cNvSpPr txBox="1"/>
          <p:nvPr/>
        </p:nvSpPr>
        <p:spPr>
          <a:xfrm>
            <a:off x="7086600" y="41264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Lindborg</a:t>
            </a:r>
            <a:r>
              <a:rPr lang="en-US" dirty="0" smtClean="0"/>
              <a:t> 1999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172200" y="4323665"/>
            <a:ext cx="1066800" cy="24833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5486400" y="3733800"/>
            <a:ext cx="1676400" cy="42593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62800" y="35168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</a:t>
            </a:r>
            <a:r>
              <a:rPr lang="en-US" b="1" dirty="0" smtClean="0">
                <a:solidFill>
                  <a:srgbClr val="C00000"/>
                </a:solidFill>
              </a:rPr>
              <a:t>our-72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228600"/>
            <a:ext cx="8001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KE spectrum from GFDL “Super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</a:rPr>
              <a:t>HiRAM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”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(FV3 with modified GFDL AM4 physics at globally uniform ~3.2 km)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07395" y="3429000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-5/3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68657" y="5105400"/>
            <a:ext cx="695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F0"/>
                </a:solidFill>
              </a:rPr>
              <a:t>GFS_IC</a:t>
            </a:r>
            <a:endParaRPr lang="en-US" sz="1400" b="1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0281" y="5712023"/>
            <a:ext cx="697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Hour-1</a:t>
            </a:r>
            <a:endParaRPr lang="en-US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70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152400" y="250212"/>
            <a:ext cx="8839200" cy="76003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Algorithm design and diffusion tuning: FV3 vs MPAS</a:t>
            </a:r>
          </a:p>
          <a:p>
            <a:pPr lvl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002060"/>
                </a:solidFill>
              </a:rPr>
              <a:t>The story told by the KE spectra (composite 73 cases, 13-km NGGPS phase-2)</a:t>
            </a:r>
            <a:endParaRPr lang="en" sz="2000" b="1" dirty="0">
              <a:solidFill>
                <a:srgbClr val="002060"/>
              </a:solidFill>
            </a:endParaRPr>
          </a:p>
        </p:txBody>
      </p:sp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219200"/>
            <a:ext cx="6477000" cy="54406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/>
          <p:cNvCxnSpPr/>
          <p:nvPr/>
        </p:nvCxnSpPr>
        <p:spPr>
          <a:xfrm>
            <a:off x="3200400" y="3733800"/>
            <a:ext cx="2895600" cy="1219200"/>
          </a:xfrm>
          <a:prstGeom prst="line">
            <a:avLst/>
          </a:prstGeom>
          <a:ln w="3810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43400" y="3429000"/>
            <a:ext cx="685800" cy="7620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24400" y="3048000"/>
            <a:ext cx="588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-5/3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48400" y="2819400"/>
            <a:ext cx="2743200" cy="20313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FV3 simulated the -5/3 “</a:t>
            </a:r>
            <a:r>
              <a:rPr lang="en-US" dirty="0" err="1" smtClean="0"/>
              <a:t>meso</a:t>
            </a:r>
            <a:r>
              <a:rPr lang="en-US" dirty="0" smtClean="0"/>
              <a:t>-scale” spectrum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MPAS has an energy deficit of ~50% in the </a:t>
            </a:r>
            <a:r>
              <a:rPr lang="en-US" dirty="0" err="1" smtClean="0"/>
              <a:t>meso</a:t>
            </a:r>
            <a:r>
              <a:rPr lang="en-US" dirty="0" smtClean="0"/>
              <a:t>-scale and failed to simulate the -5/3 spectrum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96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7620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</a:t>
            </a: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aking </a:t>
            </a:r>
            <a:r>
              <a:rPr lang="en-US" sz="28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fvGFS</a:t>
            </a: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suitable for all-scale predictions:</a:t>
            </a:r>
            <a:endParaRPr lang="en-US" sz="2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685800"/>
            <a:ext cx="8534400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The 1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st</a:t>
            </a:r>
            <a:r>
              <a:rPr lang="en-US" sz="2000" b="1" dirty="0" smtClean="0">
                <a:solidFill>
                  <a:schemeClr val="bg1"/>
                </a:solidFill>
              </a:rPr>
              <a:t> step: replacing the GFS’s cloud Micro-</a:t>
            </a:r>
            <a:r>
              <a:rPr lang="en-US" sz="2000" b="1" dirty="0">
                <a:solidFill>
                  <a:schemeClr val="bg1"/>
                </a:solidFill>
              </a:rPr>
              <a:t>P</a:t>
            </a:r>
            <a:r>
              <a:rPr lang="en-US" sz="2000" b="1" dirty="0" smtClean="0">
                <a:solidFill>
                  <a:schemeClr val="bg1"/>
                </a:solidFill>
              </a:rPr>
              <a:t>hysics (MP)</a:t>
            </a:r>
          </a:p>
          <a:p>
            <a:r>
              <a:rPr lang="en-US" sz="2000" b="1" dirty="0" smtClean="0">
                <a:solidFill>
                  <a:srgbClr val="FFC000"/>
                </a:solidFill>
              </a:rPr>
              <a:t>Options: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FFC000"/>
                </a:solidFill>
              </a:rPr>
              <a:t>Ferrier MP from EMC (work in progress)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FFC000"/>
                </a:solidFill>
              </a:rPr>
              <a:t>Double moment MP from University of Oklahoma (proposal)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FFC000"/>
                </a:solidFill>
              </a:rPr>
              <a:t>GFDL MP (adapted from GFDL </a:t>
            </a:r>
            <a:r>
              <a:rPr lang="en-US" sz="2000" dirty="0" err="1" smtClean="0">
                <a:solidFill>
                  <a:srgbClr val="FFC000"/>
                </a:solidFill>
              </a:rPr>
              <a:t>HiRAM</a:t>
            </a:r>
            <a:r>
              <a:rPr lang="en-US" sz="2000" dirty="0" smtClean="0">
                <a:solidFill>
                  <a:srgbClr val="FFC000"/>
                </a:solidFill>
              </a:rPr>
              <a:t>) </a:t>
            </a:r>
            <a:r>
              <a:rPr lang="mr-IN" sz="2000" dirty="0" smtClean="0">
                <a:solidFill>
                  <a:srgbClr val="FFC000"/>
                </a:solidFill>
              </a:rPr>
              <a:t>–</a:t>
            </a:r>
            <a:r>
              <a:rPr lang="en-US" sz="2000" dirty="0" smtClean="0">
                <a:solidFill>
                  <a:srgbClr val="FFC000"/>
                </a:solidFill>
              </a:rPr>
              <a:t> this serves as the base-line</a:t>
            </a:r>
          </a:p>
          <a:p>
            <a:pPr marL="914400" lvl="1" indent="-4572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Designed for seasonal predictions (Chen &amp; Lin 2011) and climate simulations, with “scale-aware” vertical </a:t>
            </a:r>
            <a:r>
              <a:rPr lang="en-US" dirty="0">
                <a:solidFill>
                  <a:schemeClr val="bg1"/>
                </a:solidFill>
              </a:rPr>
              <a:t>&amp; horizontal sub-grid </a:t>
            </a:r>
            <a:r>
              <a:rPr lang="en-US" dirty="0" smtClean="0">
                <a:solidFill>
                  <a:schemeClr val="bg1"/>
                </a:solidFill>
              </a:rPr>
              <a:t>distribution</a:t>
            </a:r>
          </a:p>
          <a:p>
            <a:pPr marL="914400" lvl="1" indent="-4572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Based on 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r>
              <a:rPr lang="en-US" dirty="0" smtClean="0">
                <a:solidFill>
                  <a:schemeClr val="bg1"/>
                </a:solidFill>
              </a:rPr>
              <a:t> principles: “</a:t>
            </a:r>
            <a:r>
              <a:rPr lang="en-US" i="1" dirty="0" err="1" smtClean="0">
                <a:solidFill>
                  <a:schemeClr val="bg1"/>
                </a:solidFill>
              </a:rPr>
              <a:t>Ooyama</a:t>
            </a:r>
            <a:r>
              <a:rPr lang="en-US" i="1" dirty="0" smtClean="0">
                <a:solidFill>
                  <a:schemeClr val="bg1"/>
                </a:solidFill>
              </a:rPr>
              <a:t>-complian</a:t>
            </a:r>
            <a:r>
              <a:rPr lang="en-US" dirty="0" smtClean="0">
                <a:solidFill>
                  <a:schemeClr val="bg1"/>
                </a:solidFill>
              </a:rPr>
              <a:t>t” and consistent with FV3 (heat &amp; momentum transported by falling condensates)</a:t>
            </a:r>
          </a:p>
          <a:p>
            <a:pPr marL="914400" lvl="1" indent="-4572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Time-implicit fall of </a:t>
            </a:r>
            <a:r>
              <a:rPr lang="en-US" dirty="0" smtClean="0">
                <a:solidFill>
                  <a:schemeClr val="bg1"/>
                </a:solidFill>
              </a:rPr>
              <a:t>precipitating condensates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sz="1200" dirty="0">
                <a:solidFill>
                  <a:schemeClr val="bg1"/>
                </a:solidFill>
              </a:rPr>
              <a:t>rain, snow, </a:t>
            </a:r>
            <a:r>
              <a:rPr lang="en-US" sz="1200" dirty="0" err="1">
                <a:solidFill>
                  <a:schemeClr val="bg1"/>
                </a:solidFill>
              </a:rPr>
              <a:t>graupel</a:t>
            </a:r>
            <a:r>
              <a:rPr lang="en-US" sz="1200" dirty="0">
                <a:solidFill>
                  <a:schemeClr val="bg1"/>
                </a:solidFill>
              </a:rPr>
              <a:t>, and cloud ice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marL="914400" lvl="1" indent="-4572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ompatible with cloud fields from latest IFS</a:t>
            </a:r>
          </a:p>
          <a:p>
            <a:pPr marL="914400" lvl="1" indent="-4572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Complexity:             </a:t>
            </a:r>
            <a:r>
              <a:rPr lang="en-US" sz="1600" dirty="0" smtClean="0">
                <a:solidFill>
                  <a:schemeClr val="bg1"/>
                </a:solidFill>
              </a:rPr>
              <a:t>Double Moment MP    &gt;    GFDL MP    &gt;    IFS MP</a:t>
            </a:r>
          </a:p>
        </p:txBody>
      </p:sp>
    </p:spTree>
    <p:extLst>
      <p:ext uri="{BB962C8B-B14F-4D97-AF65-F5344CB8AC3E}">
        <p14:creationId xmlns:p14="http://schemas.microsoft.com/office/powerpoint/2010/main" val="154822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1574" r="4856" b="-260"/>
          <a:stretch/>
        </p:blipFill>
        <p:spPr>
          <a:xfrm>
            <a:off x="1295400" y="533400"/>
            <a:ext cx="5781789" cy="61412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3962400"/>
            <a:ext cx="3962400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Both FV3 and MPAS NGGPS implementations exhibited large errors over NH land area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Sea ice are likely incorrectly specified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762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NGGPS phase-2 (13-km </a:t>
            </a:r>
            <a:r>
              <a:rPr lang="en-US" sz="2400" b="1" dirty="0" err="1" smtClean="0">
                <a:solidFill>
                  <a:srgbClr val="FF0000"/>
                </a:solidFill>
              </a:rPr>
              <a:t>hindcasts</a:t>
            </a:r>
            <a:r>
              <a:rPr lang="en-US" sz="2400" b="1" dirty="0" smtClean="0">
                <a:solidFill>
                  <a:srgbClr val="FF0000"/>
                </a:solidFill>
              </a:rPr>
              <a:t>): Issues with surface Albedo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7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0736" y="76200"/>
            <a:ext cx="4322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Issues with raw terrain data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9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9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_ncep_xi_comb_for_presentation_h500 (3)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" t="5484" r="7999" b="4179"/>
          <a:stretch/>
        </p:blipFill>
        <p:spPr>
          <a:xfrm>
            <a:off x="9391" y="1298782"/>
            <a:ext cx="7077209" cy="5406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80728" y="1597223"/>
            <a:ext cx="2259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13-km </a:t>
            </a:r>
            <a:r>
              <a:rPr lang="en-US" sz="1400" b="1" dirty="0" err="1" smtClean="0">
                <a:solidFill>
                  <a:srgbClr val="008000"/>
                </a:solidFill>
              </a:rPr>
              <a:t>fvGFS</a:t>
            </a:r>
            <a:r>
              <a:rPr lang="en-US" sz="1400" b="1" dirty="0" smtClean="0">
                <a:solidFill>
                  <a:srgbClr val="008000"/>
                </a:solidFill>
              </a:rPr>
              <a:t> with GFDL_MP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91626" y="3200400"/>
            <a:ext cx="2023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13-km </a:t>
            </a:r>
            <a:r>
              <a:rPr lang="en-US" sz="1400" b="1" dirty="0" err="1" smtClean="0">
                <a:solidFill>
                  <a:srgbClr val="0000FF"/>
                </a:solidFill>
              </a:rPr>
              <a:t>fvGFS</a:t>
            </a:r>
            <a:r>
              <a:rPr lang="en-US" sz="1400" b="1" dirty="0" smtClean="0">
                <a:solidFill>
                  <a:srgbClr val="0000FF"/>
                </a:solidFill>
              </a:rPr>
              <a:t> </a:t>
            </a:r>
            <a:r>
              <a:rPr lang="en-US" sz="1400" b="1" dirty="0" smtClean="0">
                <a:solidFill>
                  <a:srgbClr val="FF6600"/>
                </a:solidFill>
              </a:rPr>
              <a:t>(no tuning)</a:t>
            </a:r>
          </a:p>
          <a:p>
            <a:r>
              <a:rPr lang="en-US" sz="1400" b="1" dirty="0" smtClean="0">
                <a:solidFill>
                  <a:srgbClr val="0000FF"/>
                </a:solidFill>
              </a:rPr>
              <a:t>(as submitted to NGGPS)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0" y="1371600"/>
            <a:ext cx="19812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86200" y="1066800"/>
            <a:ext cx="3272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Relative Skill to Operational GFS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152400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A09"/>
                </a:solidFill>
              </a:rPr>
              <a:t>The 1</a:t>
            </a:r>
            <a:r>
              <a:rPr lang="en-US" sz="2800" b="1" baseline="30000" dirty="0" smtClean="0">
                <a:solidFill>
                  <a:srgbClr val="FF0A09"/>
                </a:solidFill>
              </a:rPr>
              <a:t>st</a:t>
            </a:r>
            <a:r>
              <a:rPr lang="en-US" sz="2800" b="1" dirty="0" smtClean="0">
                <a:solidFill>
                  <a:srgbClr val="FF0A09"/>
                </a:solidFill>
              </a:rPr>
              <a:t> step towards </a:t>
            </a:r>
            <a:r>
              <a:rPr lang="en-US" sz="2800" b="1" dirty="0" err="1" smtClean="0">
                <a:solidFill>
                  <a:srgbClr val="FF0A09"/>
                </a:solidFill>
              </a:rPr>
              <a:t>meso</a:t>
            </a:r>
            <a:r>
              <a:rPr lang="en-US" sz="2800" b="1" dirty="0" smtClean="0">
                <a:solidFill>
                  <a:srgbClr val="FF0A09"/>
                </a:solidFill>
              </a:rPr>
              <a:t>-global unification:</a:t>
            </a:r>
          </a:p>
          <a:p>
            <a:r>
              <a:rPr lang="en-US" sz="1600" b="1" u="sng" dirty="0" smtClean="0">
                <a:solidFill>
                  <a:srgbClr val="000090"/>
                </a:solidFill>
              </a:rPr>
              <a:t>Do no harm to global skill </a:t>
            </a:r>
            <a:r>
              <a:rPr lang="en-US" sz="1600" b="1" dirty="0" smtClean="0">
                <a:solidFill>
                  <a:srgbClr val="000090"/>
                </a:solidFill>
              </a:rPr>
              <a:t>while enabling convection-scale with an advanced cloud microphysics</a:t>
            </a:r>
            <a:endParaRPr lang="en-US" sz="1600" b="1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20810" y="2438400"/>
            <a:ext cx="2299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13-km </a:t>
            </a:r>
            <a:r>
              <a:rPr lang="en-US" sz="1400" b="1" dirty="0" err="1" smtClean="0">
                <a:solidFill>
                  <a:srgbClr val="FF0000"/>
                </a:solidFill>
              </a:rPr>
              <a:t>fvGFS</a:t>
            </a:r>
            <a:r>
              <a:rPr lang="en-US" sz="1400" b="1" dirty="0" smtClean="0">
                <a:solidFill>
                  <a:srgbClr val="FF0000"/>
                </a:solidFill>
              </a:rPr>
              <a:t> with tuned GFS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67200" y="1828800"/>
            <a:ext cx="1173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ACC: H500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1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0"/>
            <a:ext cx="15664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Outline: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1219200"/>
            <a:ext cx="7848600" cy="48013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What’s </a:t>
            </a:r>
            <a:r>
              <a:rPr lang="en-US" dirty="0" smtClean="0">
                <a:solidFill>
                  <a:schemeClr val="bg1"/>
                </a:solidFill>
              </a:rPr>
              <a:t>“Finite-Volume</a:t>
            </a:r>
            <a:r>
              <a:rPr lang="en-US" dirty="0" smtClean="0">
                <a:solidFill>
                  <a:schemeClr val="bg1"/>
                </a:solidFill>
              </a:rPr>
              <a:t>” about FV3?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 critical review of C &amp; D staggering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Design &amp; tuning of the dynamics: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top down (FV3) vs. bottom up (MPAS) - the story as told by the KE spectra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On </a:t>
            </a:r>
            <a:r>
              <a:rPr lang="en-US" dirty="0" err="1">
                <a:solidFill>
                  <a:schemeClr val="bg1"/>
                </a:solidFill>
              </a:rPr>
              <a:t>meso</a:t>
            </a:r>
            <a:r>
              <a:rPr lang="en-US" dirty="0">
                <a:solidFill>
                  <a:schemeClr val="bg1"/>
                </a:solidFill>
              </a:rPr>
              <a:t>-global </a:t>
            </a:r>
            <a:r>
              <a:rPr lang="en-US" dirty="0" smtClean="0">
                <a:solidFill>
                  <a:schemeClr val="bg1"/>
                </a:solidFill>
              </a:rPr>
              <a:t>unification: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the GFS </a:t>
            </a:r>
            <a:r>
              <a:rPr lang="en-US" dirty="0">
                <a:solidFill>
                  <a:schemeClr val="bg1"/>
                </a:solidFill>
              </a:rPr>
              <a:t>physics is </a:t>
            </a:r>
            <a:r>
              <a:rPr lang="en-US" dirty="0" smtClean="0">
                <a:solidFill>
                  <a:schemeClr val="bg1"/>
                </a:solidFill>
              </a:rPr>
              <a:t>good enough </a:t>
            </a:r>
            <a:r>
              <a:rPr lang="en-US" dirty="0">
                <a:solidFill>
                  <a:schemeClr val="bg1"/>
                </a:solidFill>
              </a:rPr>
              <a:t>to be </a:t>
            </a:r>
            <a:r>
              <a:rPr lang="en-US" dirty="0" smtClean="0">
                <a:solidFill>
                  <a:schemeClr val="bg1"/>
                </a:solidFill>
              </a:rPr>
              <a:t>applicable to all </a:t>
            </a:r>
            <a:r>
              <a:rPr lang="en-US" dirty="0">
                <a:solidFill>
                  <a:schemeClr val="bg1"/>
                </a:solidFill>
              </a:rPr>
              <a:t>scales; </a:t>
            </a:r>
            <a:r>
              <a:rPr lang="en-US" dirty="0" smtClean="0">
                <a:solidFill>
                  <a:schemeClr val="bg1"/>
                </a:solidFill>
              </a:rPr>
              <a:t>except </a:t>
            </a:r>
            <a:r>
              <a:rPr lang="mr-IN" dirty="0" smtClean="0">
                <a:solidFill>
                  <a:schemeClr val="bg1"/>
                </a:solidFill>
              </a:rPr>
              <a:t>…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Some outstanding issues with </a:t>
            </a:r>
            <a:r>
              <a:rPr lang="en-US" b="1" dirty="0" err="1">
                <a:solidFill>
                  <a:schemeClr val="bg1"/>
                </a:solidFill>
              </a:rPr>
              <a:t>fvGFS</a:t>
            </a:r>
            <a:r>
              <a:rPr lang="en-US" dirty="0">
                <a:solidFill>
                  <a:schemeClr val="bg1"/>
                </a:solidFill>
              </a:rPr>
              <a:t> (FV3 with GFS physics and Land model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Transplant </a:t>
            </a:r>
            <a:r>
              <a:rPr lang="en-US" dirty="0" smtClean="0">
                <a:solidFill>
                  <a:srgbClr val="FFC000"/>
                </a:solidFill>
              </a:rPr>
              <a:t>experiments: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the insurmountable impact of the IC </a:t>
            </a:r>
            <a:r>
              <a:rPr lang="en-US" dirty="0">
                <a:solidFill>
                  <a:srgbClr val="FFC000"/>
                </a:solidFill>
              </a:rPr>
              <a:t>(GFS </a:t>
            </a:r>
            <a:r>
              <a:rPr lang="en-US" i="1" dirty="0">
                <a:solidFill>
                  <a:srgbClr val="FFC000"/>
                </a:solidFill>
              </a:rPr>
              <a:t>vs.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smtClean="0">
                <a:solidFill>
                  <a:srgbClr val="FFC000"/>
                </a:solidFill>
              </a:rPr>
              <a:t>IFS) to forecast skill</a:t>
            </a:r>
          </a:p>
          <a:p>
            <a:pPr marL="742950" lvl="1" indent="-285750">
              <a:buFont typeface="Wingdings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What we must do to make GFS the best in the world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6" name="FV_logo_II.png"/>
          <p:cNvPicPr>
            <a:picLocks noChangeAspect="1"/>
          </p:cNvPicPr>
          <p:nvPr/>
        </p:nvPicPr>
        <p:blipFill>
          <a:blip r:embed="rId2">
            <a:extLst/>
          </a:blip>
          <a:srcRect l="21470" r="21470"/>
          <a:stretch>
            <a:fillRect/>
          </a:stretch>
        </p:blipFill>
        <p:spPr>
          <a:xfrm>
            <a:off x="7817903" y="76200"/>
            <a:ext cx="1249897" cy="12313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80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1806360" y="1338096"/>
            <a:ext cx="4769280" cy="31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55220" rIns="81638" bIns="40819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Arial" charset="0"/>
                <a:ea typeface="AR PL UMing HK" charset="0"/>
                <a:cs typeface="AR PL UMing HK" charset="0"/>
              </a:defRPr>
            </a:lvl1pPr>
            <a:lvl2pPr marL="37931725" indent="-37474525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Arial" charset="0"/>
                <a:ea typeface="AR PL UMing HK" charset="0"/>
                <a:cs typeface="AR PL UMing HK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Arial" charset="0"/>
                <a:ea typeface="AR PL UMing HK" charset="0"/>
                <a:cs typeface="AR PL UMing HK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Arial" charset="0"/>
                <a:ea typeface="AR PL UMing HK" charset="0"/>
                <a:cs typeface="AR PL UMing HK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Arial" charset="0"/>
                <a:ea typeface="AR PL UMing HK" charset="0"/>
                <a:cs typeface="AR PL UMing HK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Arial" charset="0"/>
                <a:ea typeface="AR PL UMing HK" charset="0"/>
                <a:cs typeface="AR PL UMing HK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Arial" charset="0"/>
                <a:ea typeface="AR PL UMing HK" charset="0"/>
                <a:cs typeface="AR PL UMing HK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Arial" charset="0"/>
                <a:ea typeface="AR PL UMing HK" charset="0"/>
                <a:cs typeface="AR PL UMing HK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Arial" charset="0"/>
                <a:ea typeface="AR PL UMing HK" charset="0"/>
                <a:cs typeface="AR PL UMing HK" charset="0"/>
              </a:defRPr>
            </a:lvl9pPr>
          </a:lstStyle>
          <a:p>
            <a:pPr algn="ctr" defTabSz="41472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1633" b="1" dirty="0">
                <a:solidFill>
                  <a:srgbClr val="FF0000"/>
                </a:solidFill>
              </a:rPr>
              <a:t>Precipitation Events &gt;= 10.0mm/6hr</a:t>
            </a:r>
          </a:p>
        </p:txBody>
      </p:sp>
      <p:pic>
        <p:nvPicPr>
          <p:cNvPr id="20483" name="Picture 4" descr="pcp_10.0_fss_CONUS_rls8.2_deliver_.13deg_GFS_.25deg_FV3_GFDL_MP_.13deg_75casesJan2015-Jan20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48" y="1652016"/>
            <a:ext cx="3730752" cy="512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 descr="pcp_10.0_fss_difference_GFS_CONUS_rls8.2_deliver_.13deg_FV3_GFDL_MP_.13deg_75casesJan2015-Jan20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896" y="1600200"/>
            <a:ext cx="3803904" cy="523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4385" y="152400"/>
            <a:ext cx="59939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Fractions </a:t>
            </a:r>
            <a:r>
              <a:rPr lang="en-US" sz="2800" b="1" dirty="0"/>
              <a:t>Skill </a:t>
            </a:r>
            <a:r>
              <a:rPr lang="en-US" sz="2800" b="1" dirty="0" smtClean="0"/>
              <a:t>Score </a:t>
            </a:r>
            <a:r>
              <a:rPr lang="en-US" sz="2800" b="1" dirty="0" smtClean="0">
                <a:solidFill>
                  <a:schemeClr val="tx2"/>
                </a:solidFill>
              </a:rPr>
              <a:t>over CONUS</a:t>
            </a:r>
          </a:p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(based on NGGPS 74 cases) 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6477000"/>
            <a:ext cx="4053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FSS by MET tool, using Stage IV data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51424" y="2209800"/>
            <a:ext cx="2592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13-km </a:t>
            </a:r>
            <a:r>
              <a:rPr lang="en-US" sz="1400" b="1" dirty="0" err="1" smtClean="0">
                <a:solidFill>
                  <a:srgbClr val="008000"/>
                </a:solidFill>
              </a:rPr>
              <a:t>fvGFS</a:t>
            </a:r>
            <a:r>
              <a:rPr lang="en-US" sz="1400" b="1" dirty="0" smtClean="0">
                <a:solidFill>
                  <a:srgbClr val="008000"/>
                </a:solidFill>
              </a:rPr>
              <a:t> with GFDL_MP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8328" y="5029200"/>
            <a:ext cx="2323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13-km </a:t>
            </a:r>
            <a:r>
              <a:rPr lang="en-US" sz="1400" b="1" dirty="0" err="1" smtClean="0">
                <a:solidFill>
                  <a:srgbClr val="0000FF"/>
                </a:solidFill>
              </a:rPr>
              <a:t>fvGFS</a:t>
            </a:r>
            <a:r>
              <a:rPr lang="en-US" sz="1400" b="1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(as submitted to NGGPS)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914400"/>
            <a:ext cx="5391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</a:rPr>
              <a:t>GFDL_MP made a significant improvement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4953000" y="2520213"/>
            <a:ext cx="457200" cy="432816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9262268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40400" y="2362200"/>
            <a:ext cx="2388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Uniform C768 (~13-km)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15000" y="4539734"/>
            <a:ext cx="2886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Stretched C768_r3 (4-30 km)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304800"/>
            <a:ext cx="7799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Does the variable-resolution grid degrade the ACC?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" t="3676" r="11710" b="2893"/>
          <a:stretch/>
        </p:blipFill>
        <p:spPr>
          <a:xfrm>
            <a:off x="687025" y="1066800"/>
            <a:ext cx="5053375" cy="533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4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" t="4684" r="7305" b="2143"/>
          <a:stretch/>
        </p:blipFill>
        <p:spPr>
          <a:xfrm>
            <a:off x="0" y="1475999"/>
            <a:ext cx="7087167" cy="51118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75" y="76200"/>
            <a:ext cx="8138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Impact of variable-resolution (4-km over CONUS) on H500 ACC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609600"/>
            <a:ext cx="4122347" cy="830997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b="1" dirty="0" smtClean="0">
                <a:solidFill>
                  <a:schemeClr val="tx2"/>
                </a:solidFill>
              </a:rPr>
              <a:t>NH, particular CONUS,  </a:t>
            </a:r>
            <a:r>
              <a:rPr lang="en-US" sz="1600" b="1" smtClean="0">
                <a:solidFill>
                  <a:schemeClr val="tx2"/>
                </a:solidFill>
              </a:rPr>
              <a:t>skill equal or better</a:t>
            </a:r>
            <a:endParaRPr lang="en-US" sz="1600" b="1" dirty="0" smtClean="0">
              <a:solidFill>
                <a:schemeClr val="tx2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b="1" dirty="0" smtClean="0">
                <a:solidFill>
                  <a:schemeClr val="tx2"/>
                </a:solidFill>
              </a:rPr>
              <a:t>SH skill degraded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 smtClean="0">
                <a:solidFill>
                  <a:schemeClr val="tx2"/>
                </a:solidFill>
              </a:rPr>
              <a:t>10X faster than global uniform grid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585967"/>
            <a:ext cx="34598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C768L63_r3 with GFDL_MP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Non scale-aware SAS (is that a problem?)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All 74 NGGPS cases</a:t>
            </a:r>
          </a:p>
        </p:txBody>
      </p:sp>
    </p:spTree>
    <p:extLst>
      <p:ext uri="{BB962C8B-B14F-4D97-AF65-F5344CB8AC3E}">
        <p14:creationId xmlns:p14="http://schemas.microsoft.com/office/powerpoint/2010/main" val="196867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7" t="7020" r="50888" b="4635"/>
          <a:stretch/>
        </p:blipFill>
        <p:spPr>
          <a:xfrm>
            <a:off x="1371600" y="182968"/>
            <a:ext cx="4648200" cy="66750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324683"/>
            <a:ext cx="1524000" cy="42473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IFS vs.  GFS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Transplant Experiments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(10 cases):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20150814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20150819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20150824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20150829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20150903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20150908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20150913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20150918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20150923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20150928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8434" y="3335818"/>
            <a:ext cx="2815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Skill (H500 ACC) relative to GFS</a:t>
            </a:r>
            <a:endParaRPr lang="en-US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019800" y="304800"/>
            <a:ext cx="3048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Based on </a:t>
            </a:r>
            <a:r>
              <a:rPr lang="en-US" b="1" u="sng" dirty="0" smtClean="0">
                <a:solidFill>
                  <a:srgbClr val="FF0000"/>
                </a:solidFill>
              </a:rPr>
              <a:t>limited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/>
              <a:t>cases: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sz="1600" b="1" dirty="0" smtClean="0"/>
              <a:t>Using ICs from ECMWF IFS, the GFDL modified GFS with sufficient vertical resolution (95 layers) outperforms the </a:t>
            </a:r>
            <a:r>
              <a:rPr lang="en-US" sz="1600" b="1" u="sng" dirty="0" smtClean="0"/>
              <a:t>2015-operational</a:t>
            </a:r>
            <a:r>
              <a:rPr lang="en-US" sz="1600" b="1" dirty="0" smtClean="0"/>
              <a:t> IFS and the GFS</a:t>
            </a:r>
          </a:p>
          <a:p>
            <a:pPr marL="285750" indent="-285750">
              <a:buFont typeface="Arial" charset="0"/>
              <a:buChar char="•"/>
            </a:pPr>
            <a:endParaRPr lang="en-US" sz="1600" b="1" dirty="0"/>
          </a:p>
          <a:p>
            <a:pPr marL="285750" indent="-285750">
              <a:buFont typeface="Arial" charset="0"/>
              <a:buChar char="•"/>
            </a:pPr>
            <a:r>
              <a:rPr lang="en-US" sz="1600" b="1" dirty="0" smtClean="0"/>
              <a:t>Using ICs from GFS, it is extremely difficult to beat IFS</a:t>
            </a:r>
            <a:endParaRPr lang="en-US" sz="16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715000" y="3750572"/>
            <a:ext cx="990600" cy="135628"/>
          </a:xfrm>
          <a:prstGeom prst="straightConnector1">
            <a:avLst/>
          </a:prstGeom>
          <a:ln w="19050">
            <a:solidFill>
              <a:srgbClr val="233BD5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81800" y="3471446"/>
            <a:ext cx="1068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233BD5"/>
                </a:solidFill>
              </a:rPr>
              <a:t>fvGFS_L95</a:t>
            </a:r>
            <a:endParaRPr lang="en-US" sz="1600" b="1" dirty="0">
              <a:solidFill>
                <a:srgbClr val="233BD5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867400" y="3945112"/>
            <a:ext cx="990600" cy="135628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71625" y="3776246"/>
            <a:ext cx="9305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IFS_L137</a:t>
            </a:r>
            <a:endParaRPr lang="en-US" sz="1600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867400" y="4283972"/>
            <a:ext cx="990600" cy="135628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58000" y="4081046"/>
            <a:ext cx="1068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fvGFS_L63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62700" y="5612924"/>
            <a:ext cx="22479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IFS ICs courtesy of</a:t>
            </a:r>
          </a:p>
          <a:p>
            <a:pPr algn="ctr"/>
            <a:r>
              <a:rPr lang="en-US" sz="1600" b="1" dirty="0" smtClean="0"/>
              <a:t>Linus Magnusson,</a:t>
            </a:r>
          </a:p>
          <a:p>
            <a:pPr algn="ctr"/>
            <a:r>
              <a:rPr lang="en-US" sz="1600" b="1" dirty="0" smtClean="0"/>
              <a:t> ECMWF</a:t>
            </a:r>
            <a:endParaRPr lang="en-US" sz="1600" b="1" dirty="0"/>
          </a:p>
        </p:txBody>
      </p:sp>
      <p:sp>
        <p:nvSpPr>
          <p:cNvPr id="15" name="Right Brace 14"/>
          <p:cNvSpPr/>
          <p:nvPr/>
        </p:nvSpPr>
        <p:spPr>
          <a:xfrm>
            <a:off x="8001000" y="3467100"/>
            <a:ext cx="155448" cy="914400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229600" y="3745468"/>
            <a:ext cx="638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IFS IC</a:t>
            </a:r>
            <a:endParaRPr lang="en-US" sz="1600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867400" y="4588772"/>
            <a:ext cx="990600" cy="135628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871625" y="4385846"/>
            <a:ext cx="1068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3">
                    <a:lumMod val="75000"/>
                  </a:schemeClr>
                </a:solidFill>
              </a:rPr>
              <a:t>fvGFS_L95</a:t>
            </a:r>
            <a:endParaRPr lang="en-US" sz="1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867400" y="4741172"/>
            <a:ext cx="990600" cy="135628"/>
          </a:xfrm>
          <a:prstGeom prst="straightConnector1">
            <a:avLst/>
          </a:prstGeom>
          <a:ln w="12700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858000" y="4614446"/>
            <a:ext cx="1068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F0"/>
                </a:solidFill>
              </a:rPr>
              <a:t>fvGFS_L63</a:t>
            </a:r>
            <a:endParaRPr lang="en-US" sz="1600" b="1" dirty="0">
              <a:solidFill>
                <a:srgbClr val="00B0F0"/>
              </a:solidFill>
            </a:endParaRPr>
          </a:p>
        </p:txBody>
      </p:sp>
      <p:sp>
        <p:nvSpPr>
          <p:cNvPr id="22" name="Right Brace 21"/>
          <p:cNvSpPr/>
          <p:nvPr/>
        </p:nvSpPr>
        <p:spPr>
          <a:xfrm>
            <a:off x="8001000" y="4419600"/>
            <a:ext cx="111802" cy="56793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229600" y="4507468"/>
            <a:ext cx="715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GFS IC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13263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0599"/>
            <a:ext cx="9144000" cy="56768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128934"/>
            <a:ext cx="7928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DA cycle with FV3 and MPAS:   NGGPS phase-2 (J. Whitaker)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4038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C1C"/>
                </a:solidFill>
              </a:rPr>
              <a:t>Final notes:</a:t>
            </a:r>
            <a:endParaRPr lang="en-US" sz="3200" b="1" dirty="0">
              <a:solidFill>
                <a:srgbClr val="FF0C1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533400"/>
            <a:ext cx="86106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The </a:t>
            </a:r>
            <a:r>
              <a:rPr lang="en-US" sz="2000" i="1" dirty="0" smtClean="0">
                <a:solidFill>
                  <a:schemeClr val="bg1"/>
                </a:solidFill>
              </a:rPr>
              <a:t>hydrostatic</a:t>
            </a:r>
            <a:r>
              <a:rPr lang="en-US" sz="2000" dirty="0" smtClean="0">
                <a:solidFill>
                  <a:schemeClr val="bg1"/>
                </a:solidFill>
              </a:rPr>
              <a:t> model for medium-range NWP is near its useful limit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2000" dirty="0" smtClean="0">
                <a:solidFill>
                  <a:schemeClr val="bg1"/>
                </a:solidFill>
              </a:rPr>
              <a:t>It’s time to go non-hydrostatic for all NWP models &amp; DA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R-2-O-2-R transition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2000" dirty="0" smtClean="0">
                <a:solidFill>
                  <a:schemeClr val="bg1"/>
                </a:solidFill>
              </a:rPr>
              <a:t>Today’s NWP model at NWS could be tomorrow’s “high-resolution” climate model at OAR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C000"/>
                </a:solidFill>
              </a:rPr>
              <a:t>To be the best in NWP: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FFC000"/>
                </a:solidFill>
              </a:rPr>
              <a:t>Take </a:t>
            </a:r>
            <a:r>
              <a:rPr lang="en-US" sz="2000" dirty="0">
                <a:solidFill>
                  <a:srgbClr val="FFC000"/>
                </a:solidFill>
              </a:rPr>
              <a:t>advantage of what we already have. Boldly step into the NWP gray-zone </a:t>
            </a:r>
            <a:r>
              <a:rPr lang="en-US" sz="2000" dirty="0" smtClean="0">
                <a:solidFill>
                  <a:srgbClr val="FFC000"/>
                </a:solidFill>
              </a:rPr>
              <a:t>(5-10 km) where non-hydro dynamics-microphysics interaction is increasingly more important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rgbClr val="FFC000"/>
                </a:solidFill>
              </a:rPr>
              <a:t>Transplant experiments should be routinely done, for </a:t>
            </a:r>
            <a:r>
              <a:rPr lang="en-US" sz="2000" dirty="0" smtClean="0">
                <a:solidFill>
                  <a:srgbClr val="FFC000"/>
                </a:solidFill>
              </a:rPr>
              <a:t>calibration, </a:t>
            </a:r>
            <a:r>
              <a:rPr lang="en-US" sz="2000" dirty="0">
                <a:solidFill>
                  <a:srgbClr val="FFC000"/>
                </a:solidFill>
              </a:rPr>
              <a:t>and </a:t>
            </a:r>
            <a:r>
              <a:rPr lang="en-US" sz="2000" dirty="0" smtClean="0">
                <a:solidFill>
                  <a:srgbClr val="FFC000"/>
                </a:solidFill>
              </a:rPr>
              <a:t>for independent evaluation of the model and the DA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FFC000"/>
                </a:solidFill>
              </a:rPr>
              <a:t>The </a:t>
            </a:r>
            <a:r>
              <a:rPr lang="en-US" sz="2000" dirty="0">
                <a:solidFill>
                  <a:srgbClr val="FFC000"/>
                </a:solidFill>
              </a:rPr>
              <a:t>dynamics must not be treated as a black box. </a:t>
            </a:r>
            <a:r>
              <a:rPr lang="en-US" sz="2000" dirty="0" smtClean="0">
                <a:solidFill>
                  <a:srgbClr val="FFC000"/>
                </a:solidFill>
              </a:rPr>
              <a:t>“DA”, “</a:t>
            </a:r>
            <a:r>
              <a:rPr lang="en-US" sz="2000" dirty="0">
                <a:solidFill>
                  <a:srgbClr val="FFC000"/>
                </a:solidFill>
              </a:rPr>
              <a:t>dynamics</a:t>
            </a:r>
            <a:r>
              <a:rPr lang="en-US" sz="2000" dirty="0" smtClean="0">
                <a:solidFill>
                  <a:srgbClr val="FFC000"/>
                </a:solidFill>
              </a:rPr>
              <a:t>”, </a:t>
            </a:r>
            <a:r>
              <a:rPr lang="en-US" sz="2000" dirty="0">
                <a:solidFill>
                  <a:srgbClr val="FFC000"/>
                </a:solidFill>
              </a:rPr>
              <a:t>and “physics</a:t>
            </a:r>
            <a:r>
              <a:rPr lang="en-US" sz="2000" dirty="0" smtClean="0">
                <a:solidFill>
                  <a:srgbClr val="FFC000"/>
                </a:solidFill>
              </a:rPr>
              <a:t>” must be tuned together by their main developers in a </a:t>
            </a:r>
            <a:r>
              <a:rPr lang="en-US" sz="2000" dirty="0">
                <a:solidFill>
                  <a:srgbClr val="FFC000"/>
                </a:solidFill>
              </a:rPr>
              <a:t>3-way process</a:t>
            </a:r>
            <a:endParaRPr lang="en-US" sz="2000" dirty="0" smtClean="0">
              <a:solidFill>
                <a:srgbClr val="FFC00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rgbClr val="FFC000"/>
                </a:solidFill>
              </a:rPr>
              <a:t>Fast-pace development cycle </a:t>
            </a:r>
            <a:r>
              <a:rPr lang="en-US" sz="2000" dirty="0" smtClean="0">
                <a:solidFill>
                  <a:srgbClr val="FFC000"/>
                </a:solidFill>
              </a:rPr>
              <a:t>(faster than the “competition”)</a:t>
            </a:r>
          </a:p>
          <a:p>
            <a:pPr marL="1371600" lvl="2" indent="-457200">
              <a:buFont typeface="Wingdings" charset="2"/>
              <a:buChar char="Ø"/>
            </a:pPr>
            <a:r>
              <a:rPr lang="en-US" sz="2000" dirty="0" smtClean="0">
                <a:solidFill>
                  <a:srgbClr val="FFC000"/>
                </a:solidFill>
              </a:rPr>
              <a:t> the R/D side needs far more HPC resources than we currently have</a:t>
            </a:r>
            <a:endParaRPr lang="en-US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90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600200"/>
            <a:ext cx="81629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/>
              <a:t>Supplemental Slides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157165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264223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Medium-range NWP </a:t>
            </a:r>
            <a:r>
              <a:rPr lang="en-US" sz="1400" b="1" dirty="0" smtClean="0">
                <a:solidFill>
                  <a:srgbClr val="FFFFFF"/>
                </a:solidFill>
              </a:rPr>
              <a:t>(13-km, phase-2 NGGPS)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9600" y="685800"/>
            <a:ext cx="48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Seasonal Hurricane Prediction </a:t>
            </a:r>
            <a:r>
              <a:rPr lang="en-US" sz="1400" b="1" dirty="0" smtClean="0">
                <a:solidFill>
                  <a:srgbClr val="FFFFFF"/>
                </a:solidFill>
              </a:rPr>
              <a:t>(25-km </a:t>
            </a:r>
            <a:r>
              <a:rPr lang="en-US" sz="1400" b="1" dirty="0" err="1" smtClean="0">
                <a:solidFill>
                  <a:srgbClr val="FFFFFF"/>
                </a:solidFill>
              </a:rPr>
              <a:t>HiRAM</a:t>
            </a:r>
            <a:r>
              <a:rPr lang="en-US" sz="1400" b="1" dirty="0" smtClean="0">
                <a:solidFill>
                  <a:srgbClr val="FFFFFF"/>
                </a:solidFill>
              </a:rPr>
              <a:t>)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762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GFDL’s </a:t>
            </a:r>
            <a:r>
              <a:rPr lang="en-US" sz="2800" b="1" u="sng" dirty="0" smtClean="0">
                <a:solidFill>
                  <a:schemeClr val="bg1"/>
                </a:solidFill>
              </a:rPr>
              <a:t>research</a:t>
            </a:r>
            <a:r>
              <a:rPr lang="en-US" sz="2800" b="1" dirty="0" smtClean="0">
                <a:solidFill>
                  <a:schemeClr val="bg1"/>
                </a:solidFill>
              </a:rPr>
              <a:t> on Predictions for all-scale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77100" y="4572000"/>
            <a:ext cx="1866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Severe Storm prediction</a:t>
            </a:r>
          </a:p>
          <a:p>
            <a:pPr algn="ctr"/>
            <a:r>
              <a:rPr lang="en-US" sz="1400" b="1" dirty="0" smtClean="0">
                <a:solidFill>
                  <a:srgbClr val="FFFFFF"/>
                </a:solidFill>
              </a:rPr>
              <a:t>(1 km, Super </a:t>
            </a:r>
            <a:r>
              <a:rPr lang="en-US" sz="1400" b="1" dirty="0" err="1" smtClean="0">
                <a:solidFill>
                  <a:srgbClr val="FFFFFF"/>
                </a:solidFill>
              </a:rPr>
              <a:t>HiRAM</a:t>
            </a:r>
            <a:r>
              <a:rPr lang="en-US" sz="1400" b="1" dirty="0" smtClean="0">
                <a:solidFill>
                  <a:srgbClr val="FFFFFF"/>
                </a:solidFill>
              </a:rPr>
              <a:t>)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485900" y="5143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2" t="20238" r="36989" b="27381"/>
          <a:stretch/>
        </p:blipFill>
        <p:spPr>
          <a:xfrm>
            <a:off x="7439078" y="5257800"/>
            <a:ext cx="1595853" cy="12417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81400" y="427738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Global cloud-permitting Predictions</a:t>
            </a:r>
          </a:p>
          <a:p>
            <a:pPr algn="ctr"/>
            <a:r>
              <a:rPr lang="en-US" sz="1400" b="1" dirty="0" smtClean="0">
                <a:solidFill>
                  <a:srgbClr val="FFFFFF"/>
                </a:solidFill>
              </a:rPr>
              <a:t>(3-km, phase-1 NGGPS)</a:t>
            </a:r>
            <a:endParaRPr lang="en-US" sz="1400" b="1" dirty="0">
              <a:solidFill>
                <a:srgbClr val="FFFFFF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/>
          <a:srcRect l="2423" t="4211" r="632" b="2322"/>
          <a:stretch>
            <a:fillRect/>
          </a:stretch>
        </p:blipFill>
        <p:spPr bwMode="auto">
          <a:xfrm>
            <a:off x="4571999" y="1066800"/>
            <a:ext cx="4376064" cy="3060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5029200" y="1728180"/>
            <a:ext cx="1981200" cy="6340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altLang="zh-TW" sz="1600" b="1" dirty="0">
                <a:solidFill>
                  <a:schemeClr val="tx2"/>
                </a:solidFill>
              </a:rPr>
              <a:t>1990-</a:t>
            </a:r>
            <a:r>
              <a:rPr lang="en-US" altLang="zh-TW" sz="1600" b="1" dirty="0" smtClean="0">
                <a:solidFill>
                  <a:schemeClr val="tx2"/>
                </a:solidFill>
              </a:rPr>
              <a:t>2010</a:t>
            </a:r>
            <a:endParaRPr lang="en-US" altLang="zh-TW" sz="1600" b="1" dirty="0">
              <a:solidFill>
                <a:schemeClr val="tx2"/>
              </a:solidFill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altLang="zh-TW" sz="1600" b="1" dirty="0">
                <a:solidFill>
                  <a:schemeClr val="tx2"/>
                </a:solidFill>
              </a:rPr>
              <a:t>Correlation = 0.88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6" t="-281" r="7919" b="15277"/>
          <a:stretch/>
        </p:blipFill>
        <p:spPr>
          <a:xfrm>
            <a:off x="3501159" y="4800600"/>
            <a:ext cx="3814041" cy="2005373"/>
          </a:xfrm>
          <a:prstGeom prst="rect">
            <a:avLst/>
          </a:prstGeom>
        </p:spPr>
      </p:pic>
      <p:pic>
        <p:nvPicPr>
          <p:cNvPr id="18" name="Picture 17" descr="comp_ncep_xi_comb_for_presentation_slp.png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1" t="5540" r="6995" b="46750"/>
          <a:stretch/>
        </p:blipFill>
        <p:spPr>
          <a:xfrm>
            <a:off x="54564" y="4648200"/>
            <a:ext cx="3374436" cy="21257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5029200"/>
            <a:ext cx="842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ACC: SLP</a:t>
            </a:r>
            <a:endParaRPr lang="en-US" sz="1400" b="1" dirty="0"/>
          </a:p>
        </p:txBody>
      </p:sp>
      <p:pic>
        <p:nvPicPr>
          <p:cNvPr id="20" name="Picture 19" descr="Screen Shot 2015-10-29 at 12.44.13 PM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8" b="10222"/>
          <a:stretch/>
        </p:blipFill>
        <p:spPr>
          <a:xfrm>
            <a:off x="152399" y="1600200"/>
            <a:ext cx="4278353" cy="208604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67065" y="762000"/>
            <a:ext cx="33850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</a:rPr>
              <a:t>D</a:t>
            </a:r>
            <a:r>
              <a:rPr lang="en-US" sz="1600" dirty="0" smtClean="0">
                <a:solidFill>
                  <a:schemeClr val="accent6"/>
                </a:solidFill>
              </a:rPr>
              <a:t>ust (orange) and water vapor (white)</a:t>
            </a:r>
          </a:p>
          <a:p>
            <a:pPr algn="ctr"/>
            <a:r>
              <a:rPr lang="en-US" sz="1600" dirty="0" smtClean="0">
                <a:solidFill>
                  <a:schemeClr val="accent6"/>
                </a:solidFill>
              </a:rPr>
              <a:t>GFDL</a:t>
            </a:r>
            <a:r>
              <a:rPr lang="en-US" sz="1600" dirty="0">
                <a:solidFill>
                  <a:schemeClr val="accent6"/>
                </a:solidFill>
              </a:rPr>
              <a:t> </a:t>
            </a:r>
            <a:r>
              <a:rPr lang="en-US" sz="1600" dirty="0" smtClean="0">
                <a:solidFill>
                  <a:schemeClr val="accent6"/>
                </a:solidFill>
              </a:rPr>
              <a:t>50-km AM4 for IPCC </a:t>
            </a:r>
            <a:endParaRPr lang="en-US" sz="1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30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845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NGGPS phase-2 benchmarks:  FV3 </a:t>
            </a:r>
            <a:r>
              <a:rPr lang="en-US" sz="3600" b="1" dirty="0" err="1" smtClean="0"/>
              <a:t>vs</a:t>
            </a:r>
            <a:r>
              <a:rPr lang="en-US" sz="3600" b="1" dirty="0" smtClean="0"/>
              <a:t> MPAS</a:t>
            </a: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r>
              <a:rPr lang="en-US" b="1" dirty="0" smtClean="0">
                <a:solidFill>
                  <a:schemeClr val="tx2"/>
                </a:solidFill>
              </a:rPr>
              <a:t>http</a:t>
            </a:r>
            <a:r>
              <a:rPr lang="en-US" b="1" dirty="0">
                <a:solidFill>
                  <a:schemeClr val="tx2"/>
                </a:solidFill>
              </a:rPr>
              <a:t>://</a:t>
            </a:r>
            <a:r>
              <a:rPr lang="en-US" b="1" dirty="0" err="1">
                <a:solidFill>
                  <a:schemeClr val="tx2"/>
                </a:solidFill>
              </a:rPr>
              <a:t>www.weather.gov</a:t>
            </a:r>
            <a:r>
              <a:rPr lang="en-US" b="1" dirty="0">
                <a:solidFill>
                  <a:schemeClr val="tx2"/>
                </a:solidFill>
              </a:rPr>
              <a:t>/media/</a:t>
            </a:r>
            <a:r>
              <a:rPr lang="en-US" b="1" dirty="0" err="1">
                <a:solidFill>
                  <a:schemeClr val="tx2"/>
                </a:solidFill>
              </a:rPr>
              <a:t>sti</a:t>
            </a:r>
            <a:r>
              <a:rPr lang="en-US" b="1" dirty="0">
                <a:solidFill>
                  <a:schemeClr val="tx2"/>
                </a:solidFill>
              </a:rPr>
              <a:t>/</a:t>
            </a:r>
            <a:r>
              <a:rPr lang="en-US" b="1" dirty="0" err="1">
                <a:solidFill>
                  <a:schemeClr val="tx2"/>
                </a:solidFill>
              </a:rPr>
              <a:t>nggps</a:t>
            </a:r>
            <a:r>
              <a:rPr lang="en-US" b="1" dirty="0">
                <a:solidFill>
                  <a:schemeClr val="tx2"/>
                </a:solidFill>
              </a:rPr>
              <a:t>/Phase%202%20Dycore%20Evaluation%20Briefing%2022%20June%202016%20UMAC%20%234%20v1_0.pdf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2133600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Base configuration (13-km):                       3.04   X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With 30 more tracers (MP + aerosols):    1.63    X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Variable resolution efficiency:                   1.53    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657600"/>
            <a:ext cx="91279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/>
                </a:solidFill>
              </a:rPr>
              <a:t>Net </a:t>
            </a:r>
            <a:r>
              <a:rPr lang="en-US" sz="3200" b="1" dirty="0" smtClean="0">
                <a:solidFill>
                  <a:srgbClr val="FF0A09"/>
                </a:solidFill>
              </a:rPr>
              <a:t>(multiplicative) </a:t>
            </a:r>
            <a:r>
              <a:rPr lang="en-US" sz="3200" b="1" dirty="0" smtClean="0">
                <a:solidFill>
                  <a:schemeClr val="tx2"/>
                </a:solidFill>
              </a:rPr>
              <a:t>result:  7.5 X</a:t>
            </a:r>
          </a:p>
          <a:p>
            <a:pPr algn="ctr"/>
            <a:endParaRPr lang="en-US" sz="3200" b="1" dirty="0" smtClean="0">
              <a:solidFill>
                <a:schemeClr val="tx2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400" b="1" dirty="0" smtClean="0"/>
              <a:t>FV3 can afford to have 7X more ensemble members at the same cost</a:t>
            </a:r>
          </a:p>
          <a:p>
            <a:pPr marL="457200" indent="-457200">
              <a:buFont typeface="Arial"/>
              <a:buChar char="•"/>
            </a:pPr>
            <a:r>
              <a:rPr lang="en-US" sz="2400" b="1" dirty="0" smtClean="0"/>
              <a:t>The difference likely to be more dramatic with higher vertical resolution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7398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What’s “Finite-Volume” about FV3?  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</a:rPr>
              <a:t>                                     </a:t>
            </a:r>
            <a:r>
              <a:rPr lang="en-US" sz="1400" b="1" dirty="0" smtClean="0">
                <a:solidFill>
                  <a:schemeClr val="bg1"/>
                </a:solidFill>
              </a:rPr>
              <a:t>20-yr of R/D in one slide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685800"/>
            <a:ext cx="85344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FFC000"/>
                </a:solidFill>
              </a:rPr>
              <a:t>Vertically </a:t>
            </a:r>
            <a:r>
              <a:rPr lang="en-US" dirty="0" err="1">
                <a:solidFill>
                  <a:srgbClr val="FFC000"/>
                </a:solidFill>
              </a:rPr>
              <a:t>Lagrangian</a:t>
            </a:r>
            <a:r>
              <a:rPr lang="en-US" dirty="0">
                <a:solidFill>
                  <a:srgbClr val="FFC000"/>
                </a:solidFill>
              </a:rPr>
              <a:t> control-volume </a:t>
            </a:r>
            <a:r>
              <a:rPr lang="en-US" dirty="0" smtClean="0">
                <a:solidFill>
                  <a:srgbClr val="FFC000"/>
                </a:solidFill>
              </a:rPr>
              <a:t>discretization based on 1</a:t>
            </a:r>
            <a:r>
              <a:rPr lang="en-US" baseline="30000" dirty="0" smtClean="0">
                <a:solidFill>
                  <a:srgbClr val="FFC000"/>
                </a:solidFill>
              </a:rPr>
              <a:t>st</a:t>
            </a:r>
            <a:r>
              <a:rPr lang="en-US" dirty="0" smtClean="0">
                <a:solidFill>
                  <a:srgbClr val="FFC000"/>
                </a:solidFill>
              </a:rPr>
              <a:t> principles (Lin 2004)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</a:t>
            </a:r>
            <a:r>
              <a:rPr lang="en-US" sz="1400" dirty="0" smtClean="0">
                <a:solidFill>
                  <a:schemeClr val="bg1"/>
                </a:solidFill>
              </a:rPr>
              <a:t>onservation laws solved for the control-volume bounded </a:t>
            </a:r>
            <a:r>
              <a:rPr lang="en-US" sz="1400" dirty="0">
                <a:solidFill>
                  <a:schemeClr val="bg1"/>
                </a:solidFill>
              </a:rPr>
              <a:t>by two </a:t>
            </a:r>
            <a:r>
              <a:rPr lang="en-US" sz="1400" dirty="0" err="1">
                <a:solidFill>
                  <a:schemeClr val="bg1"/>
                </a:solidFill>
              </a:rPr>
              <a:t>Lagrangian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surfaces</a:t>
            </a:r>
            <a:endParaRPr lang="en-US" sz="14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FFC000"/>
                </a:solidFill>
              </a:rPr>
              <a:t>Physically based forward-in-time “horizontal” transport (between two </a:t>
            </a:r>
            <a:r>
              <a:rPr lang="en-US" dirty="0" err="1" smtClean="0">
                <a:solidFill>
                  <a:srgbClr val="FFC000"/>
                </a:solidFill>
              </a:rPr>
              <a:t>Lagrangian</a:t>
            </a:r>
            <a:r>
              <a:rPr lang="en-US" dirty="0" smtClean="0">
                <a:solidFill>
                  <a:srgbClr val="FFC000"/>
                </a:solidFill>
              </a:rPr>
              <a:t> surfaces)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Conservative analog to the highly efficient  trajectory based two-time-level semi-</a:t>
            </a:r>
            <a:r>
              <a:rPr lang="en-US" sz="1400" dirty="0" err="1" smtClean="0">
                <a:solidFill>
                  <a:schemeClr val="bg1"/>
                </a:solidFill>
              </a:rPr>
              <a:t>Lagrangian</a:t>
            </a:r>
            <a:r>
              <a:rPr lang="en-US" sz="1400" dirty="0" smtClean="0">
                <a:solidFill>
                  <a:schemeClr val="bg1"/>
                </a:solidFill>
              </a:rPr>
              <a:t> schemes in IFS; locally conservative and (optionally) monotonic via constraints on sub-grid distributions (Lin &amp; Rood 1996; Putman &amp; Lin 2007) </a:t>
            </a:r>
            <a:r>
              <a:rPr lang="mr-IN" sz="1400" dirty="0" smtClean="0">
                <a:solidFill>
                  <a:schemeClr val="bg1"/>
                </a:solidFill>
              </a:rPr>
              <a:t>–</a:t>
            </a:r>
            <a:r>
              <a:rPr lang="en-US" sz="1400" dirty="0" smtClean="0">
                <a:solidFill>
                  <a:schemeClr val="bg1"/>
                </a:solidFill>
              </a:rPr>
              <a:t> good for aerosols and cloud MP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Space-time discretization is non-separable -- hallmark of a physically based FV algorithm</a:t>
            </a:r>
          </a:p>
          <a:p>
            <a:pPr marL="742950" lvl="1" indent="-285750">
              <a:buFont typeface="Arial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FFC000"/>
                </a:solidFill>
              </a:rPr>
              <a:t>Combined use of C &amp; D staggering with optimal FV representation of </a:t>
            </a:r>
            <a:r>
              <a:rPr lang="en-US" u="sng" dirty="0">
                <a:solidFill>
                  <a:srgbClr val="FFC000"/>
                </a:solidFill>
              </a:rPr>
              <a:t>P</a:t>
            </a:r>
            <a:r>
              <a:rPr lang="en-US" u="sng" dirty="0" smtClean="0">
                <a:solidFill>
                  <a:srgbClr val="FFC000"/>
                </a:solidFill>
              </a:rPr>
              <a:t>otential </a:t>
            </a:r>
            <a:r>
              <a:rPr lang="en-US" u="sng" dirty="0">
                <a:solidFill>
                  <a:srgbClr val="FFC000"/>
                </a:solidFill>
              </a:rPr>
              <a:t>V</a:t>
            </a:r>
            <a:r>
              <a:rPr lang="en-US" u="sng" dirty="0" smtClean="0">
                <a:solidFill>
                  <a:srgbClr val="FFC000"/>
                </a:solidFill>
              </a:rPr>
              <a:t>orticity</a:t>
            </a:r>
            <a:r>
              <a:rPr lang="en-US" dirty="0" smtClean="0">
                <a:solidFill>
                  <a:srgbClr val="FFC000"/>
                </a:solidFill>
              </a:rPr>
              <a:t> and </a:t>
            </a:r>
            <a:r>
              <a:rPr lang="en-US" u="sng" dirty="0" smtClean="0">
                <a:solidFill>
                  <a:srgbClr val="FFC000"/>
                </a:solidFill>
              </a:rPr>
              <a:t>Helicity</a:t>
            </a:r>
            <a:endParaRPr lang="en-US" dirty="0">
              <a:solidFill>
                <a:srgbClr val="FFC000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chemeClr val="bg1"/>
                </a:solidFill>
              </a:rPr>
              <a:t> important from synoptic-scale down to storm-scale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FFC000"/>
                </a:solidFill>
              </a:rPr>
              <a:t>Finite-volume integration of pressure forces (Lin 1997)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Analogous to the forces acting upon an aircraft wing (lift </a:t>
            </a:r>
            <a:r>
              <a:rPr lang="en-US" sz="1400" dirty="0">
                <a:solidFill>
                  <a:schemeClr val="bg1"/>
                </a:solidFill>
              </a:rPr>
              <a:t>&amp;</a:t>
            </a:r>
            <a:r>
              <a:rPr lang="en-US" sz="1400" dirty="0" smtClean="0">
                <a:solidFill>
                  <a:schemeClr val="bg1"/>
                </a:solidFill>
              </a:rPr>
              <a:t> drag forces)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Horizontal and vertical influences are non-separable (Arakawa-type linear analyses are not applicable to FV’s </a:t>
            </a:r>
            <a:r>
              <a:rPr lang="en-US" sz="1400" dirty="0" err="1" smtClean="0">
                <a:solidFill>
                  <a:schemeClr val="bg1"/>
                </a:solidFill>
              </a:rPr>
              <a:t>Lagrangian</a:t>
            </a:r>
            <a:r>
              <a:rPr lang="en-US" sz="1400" dirty="0" smtClean="0">
                <a:solidFill>
                  <a:schemeClr val="bg1"/>
                </a:solidFill>
              </a:rPr>
              <a:t> discretization)</a:t>
            </a:r>
            <a:endParaRPr lang="en-US" sz="1400" dirty="0">
              <a:solidFill>
                <a:schemeClr val="bg1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FFC000"/>
                </a:solidFill>
              </a:rPr>
              <a:t>For non-hydrostatic extension, the vertically </a:t>
            </a:r>
            <a:r>
              <a:rPr lang="en-US" dirty="0" err="1" smtClean="0">
                <a:solidFill>
                  <a:srgbClr val="FFC000"/>
                </a:solidFill>
              </a:rPr>
              <a:t>Lagrangian</a:t>
            </a:r>
            <a:r>
              <a:rPr lang="en-US" dirty="0" smtClean="0">
                <a:solidFill>
                  <a:srgbClr val="FFC000"/>
                </a:solidFill>
              </a:rPr>
              <a:t> discretization reduces the sound-wave solver into a 1-D  problem</a:t>
            </a:r>
            <a:r>
              <a:rPr lang="en-US" dirty="0" smtClean="0">
                <a:solidFill>
                  <a:schemeClr val="bg1"/>
                </a:solidFill>
              </a:rPr>
              <a:t> (solved by either a Riemann solver or a semi-implicit solver with conservative cubic-spline)</a:t>
            </a:r>
          </a:p>
        </p:txBody>
      </p:sp>
    </p:spTree>
    <p:extLst>
      <p:ext uri="{BB962C8B-B14F-4D97-AF65-F5344CB8AC3E}">
        <p14:creationId xmlns:p14="http://schemas.microsoft.com/office/powerpoint/2010/main" val="175321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05419"/>
            <a:ext cx="53340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8759"/>
            <a:ext cx="891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Retrospective forecasts at 13-km: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z</a:t>
            </a:r>
            <a:r>
              <a:rPr lang="en-US" sz="2000" b="1" dirty="0" smtClean="0">
                <a:solidFill>
                  <a:srgbClr val="002060"/>
                </a:solidFill>
              </a:rPr>
              <a:t>onal mean </a:t>
            </a:r>
            <a:r>
              <a:rPr lang="en-US" sz="2000" b="1" u="sng" dirty="0" smtClean="0">
                <a:solidFill>
                  <a:srgbClr val="002060"/>
                </a:solidFill>
              </a:rPr>
              <a:t>RMSE of Height</a:t>
            </a:r>
            <a:r>
              <a:rPr lang="en-US" sz="2000" b="1" dirty="0" smtClean="0">
                <a:solidFill>
                  <a:srgbClr val="002060"/>
                </a:solidFill>
              </a:rPr>
              <a:t>: FV3 and MPAS vs. GFS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0" y="3855184"/>
            <a:ext cx="4648200" cy="163121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FV3 RMSE in the stratosphere is much smaller than GFS (and IFS) </a:t>
            </a:r>
            <a:r>
              <a:rPr lang="mr-IN" sz="2000" dirty="0" smtClean="0"/>
              <a:t>–</a:t>
            </a:r>
            <a:r>
              <a:rPr lang="en-US" sz="2000" dirty="0" smtClean="0"/>
              <a:t> source of extended-range predictability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MPAS produced anomalously large error in the troposphere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0" y="1676399"/>
            <a:ext cx="2514600" cy="646331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Green: better than GFS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Red:      worse than GFS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5400" y="926068"/>
            <a:ext cx="3962400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2060"/>
                </a:solidFill>
              </a:rPr>
              <a:t>No tuning of the </a:t>
            </a:r>
            <a:r>
              <a:rPr lang="en-US" i="1" smtClean="0">
                <a:solidFill>
                  <a:srgbClr val="002060"/>
                </a:solidFill>
              </a:rPr>
              <a:t>physics was performed</a:t>
            </a:r>
            <a:endParaRPr lang="en-US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66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mp_ncep_xi_comb_for_presentation_slp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5485" r="9001" b="4179"/>
          <a:stretch/>
        </p:blipFill>
        <p:spPr>
          <a:xfrm>
            <a:off x="731520" y="466344"/>
            <a:ext cx="7589520" cy="600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9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hape 231"/>
          <p:cNvPicPr preferRelativeResize="0"/>
          <p:nvPr/>
        </p:nvPicPr>
        <p:blipFill rotWithShape="1">
          <a:blip r:embed="rId3">
            <a:alphaModFix/>
          </a:blip>
          <a:srcRect t="11866" b="11873"/>
          <a:stretch/>
        </p:blipFill>
        <p:spPr>
          <a:xfrm>
            <a:off x="1265675" y="907574"/>
            <a:ext cx="6612648" cy="504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Shape 232"/>
          <p:cNvSpPr txBox="1"/>
          <p:nvPr/>
        </p:nvSpPr>
        <p:spPr>
          <a:xfrm>
            <a:off x="1324525" y="781050"/>
            <a:ext cx="1441200" cy="40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b="1">
                <a:solidFill>
                  <a:srgbClr val="FF0000"/>
                </a:solidFill>
              </a:rPr>
              <a:t>South Asia</a:t>
            </a:r>
          </a:p>
        </p:txBody>
      </p:sp>
    </p:spTree>
    <p:extLst>
      <p:ext uri="{BB962C8B-B14F-4D97-AF65-F5344CB8AC3E}">
        <p14:creationId xmlns:p14="http://schemas.microsoft.com/office/powerpoint/2010/main" val="194980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Shape 225"/>
          <p:cNvPicPr preferRelativeResize="0"/>
          <p:nvPr/>
        </p:nvPicPr>
        <p:blipFill rotWithShape="1">
          <a:blip r:embed="rId3">
            <a:alphaModFix/>
          </a:blip>
          <a:srcRect t="19313" b="19313"/>
          <a:stretch/>
        </p:blipFill>
        <p:spPr>
          <a:xfrm>
            <a:off x="630551" y="1010075"/>
            <a:ext cx="7882901" cy="4837848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Shape 226"/>
          <p:cNvSpPr txBox="1"/>
          <p:nvPr/>
        </p:nvSpPr>
        <p:spPr>
          <a:xfrm>
            <a:off x="680200" y="933450"/>
            <a:ext cx="1825500" cy="40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b="1">
                <a:solidFill>
                  <a:srgbClr val="FF0000"/>
                </a:solidFill>
              </a:rPr>
              <a:t>South America</a:t>
            </a:r>
          </a:p>
        </p:txBody>
      </p:sp>
    </p:spTree>
    <p:extLst>
      <p:ext uri="{BB962C8B-B14F-4D97-AF65-F5344CB8AC3E}">
        <p14:creationId xmlns:p14="http://schemas.microsoft.com/office/powerpoint/2010/main" val="54664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Shape 2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85725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 txBox="1"/>
          <p:nvPr/>
        </p:nvSpPr>
        <p:spPr>
          <a:xfrm>
            <a:off x="1366000" y="781050"/>
            <a:ext cx="1825500" cy="40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b="1">
                <a:solidFill>
                  <a:srgbClr val="FF0000"/>
                </a:solidFill>
              </a:rPr>
              <a:t>Central Africa</a:t>
            </a:r>
          </a:p>
        </p:txBody>
      </p:sp>
    </p:spTree>
    <p:extLst>
      <p:ext uri="{BB962C8B-B14F-4D97-AF65-F5344CB8AC3E}">
        <p14:creationId xmlns:p14="http://schemas.microsoft.com/office/powerpoint/2010/main" val="132656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143000"/>
            <a:ext cx="3442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</a:t>
            </a:r>
            <a:r>
              <a:rPr lang="en-US" sz="2000" dirty="0"/>
              <a:t>C</a:t>
            </a:r>
            <a:r>
              <a:rPr lang="en-US" sz="2000" dirty="0" smtClean="0"/>
              <a:t>+D grid (Lin &amp; Rood 1997)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990600" y="3810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A balanced approach to “horizontal” grid staggering: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47244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 &amp; D could work together,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like Yin-Yang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Yin-Ya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571500" cy="571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47194" y="990599"/>
            <a:ext cx="5244406" cy="4524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90"/>
                </a:solidFill>
              </a:rPr>
              <a:t>Pressure gradient (linear):</a:t>
            </a:r>
          </a:p>
          <a:p>
            <a:pPr marL="342900" indent="-342900">
              <a:buFont typeface="Arial"/>
              <a:buChar char="•"/>
            </a:pPr>
            <a:r>
              <a:rPr lang="en-US" sz="1600" b="1" dirty="0">
                <a:solidFill>
                  <a:srgbClr val="000000"/>
                </a:solidFill>
              </a:rPr>
              <a:t>C grid requires no averaging (best)</a:t>
            </a:r>
          </a:p>
          <a:p>
            <a:pPr marL="342900" indent="-342900">
              <a:buFont typeface="Arial"/>
              <a:buChar char="•"/>
            </a:pPr>
            <a:r>
              <a:rPr lang="en-US" sz="1600" b="1" dirty="0">
                <a:solidFill>
                  <a:srgbClr val="000000"/>
                </a:solidFill>
              </a:rPr>
              <a:t>D grid requires averaging in both directions (worst</a:t>
            </a:r>
            <a:r>
              <a:rPr lang="en-US" sz="1600" b="1" dirty="0" smtClean="0">
                <a:solidFill>
                  <a:srgbClr val="000000"/>
                </a:solidFill>
              </a:rPr>
              <a:t>); can be drastically improved with 4</a:t>
            </a:r>
            <a:r>
              <a:rPr lang="en-US" sz="1600" b="1" baseline="30000" dirty="0" smtClean="0">
                <a:solidFill>
                  <a:srgbClr val="000000"/>
                </a:solidFill>
              </a:rPr>
              <a:t>th</a:t>
            </a:r>
            <a:r>
              <a:rPr lang="en-US" sz="1600" b="1" dirty="0" smtClean="0">
                <a:solidFill>
                  <a:srgbClr val="000000"/>
                </a:solidFill>
              </a:rPr>
              <a:t> order FV scheme</a:t>
            </a:r>
            <a:endParaRPr lang="en-US" sz="1600" b="1" dirty="0">
              <a:solidFill>
                <a:srgbClr val="000000"/>
              </a:solidFill>
            </a:endParaRPr>
          </a:p>
          <a:p>
            <a:endParaRPr lang="en-US" b="1" dirty="0" smtClean="0">
              <a:solidFill>
                <a:srgbClr val="000090"/>
              </a:solidFill>
            </a:endParaRPr>
          </a:p>
          <a:p>
            <a:r>
              <a:rPr lang="en-US" sz="2000" b="1" dirty="0" smtClean="0">
                <a:solidFill>
                  <a:srgbClr val="000090"/>
                </a:solidFill>
              </a:rPr>
              <a:t>Geostrophic balance (linear):</a:t>
            </a:r>
            <a:endParaRPr lang="en-US" sz="2000" b="1" dirty="0">
              <a:solidFill>
                <a:srgbClr val="00009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1600" b="1" dirty="0" smtClean="0"/>
              <a:t>C grid requires averaging in both directions (worst)</a:t>
            </a:r>
          </a:p>
          <a:p>
            <a:pPr marL="342900" indent="-342900">
              <a:buFont typeface="Arial"/>
              <a:buChar char="•"/>
            </a:pPr>
            <a:r>
              <a:rPr lang="en-US" sz="1600" b="1" dirty="0" smtClean="0"/>
              <a:t>D grid requires NO averaging (best)</a:t>
            </a:r>
          </a:p>
          <a:p>
            <a:endParaRPr lang="en-US" b="1" dirty="0">
              <a:solidFill>
                <a:srgbClr val="000000"/>
              </a:solidFill>
            </a:endParaRPr>
          </a:p>
          <a:p>
            <a:r>
              <a:rPr lang="en-US" sz="2000" b="1" dirty="0" smtClean="0">
                <a:solidFill>
                  <a:srgbClr val="000090"/>
                </a:solidFill>
              </a:rPr>
              <a:t>Potential Vorticity &amp; Helicity (nonlinear):</a:t>
            </a:r>
            <a:endParaRPr lang="en-US" sz="2000" b="1" dirty="0">
              <a:solidFill>
                <a:srgbClr val="00009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1600" b="1" dirty="0">
                <a:solidFill>
                  <a:srgbClr val="000000"/>
                </a:solidFill>
              </a:rPr>
              <a:t>C grid </a:t>
            </a:r>
            <a:r>
              <a:rPr lang="en-US" sz="1600" b="1" dirty="0" smtClean="0">
                <a:solidFill>
                  <a:srgbClr val="000000"/>
                </a:solidFill>
              </a:rPr>
              <a:t>is the worst grid for vorticity &amp; helicity</a:t>
            </a:r>
            <a:endParaRPr lang="en-US" sz="1600" b="1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1600" b="1" dirty="0">
                <a:solidFill>
                  <a:srgbClr val="000000"/>
                </a:solidFill>
              </a:rPr>
              <a:t>D grid </a:t>
            </a:r>
            <a:r>
              <a:rPr lang="en-US" sz="1600" b="1" dirty="0" smtClean="0">
                <a:solidFill>
                  <a:srgbClr val="000000"/>
                </a:solidFill>
              </a:rPr>
              <a:t>is the best for vorticity advection and the representation of updraft helicity (severe storms)</a:t>
            </a:r>
          </a:p>
          <a:p>
            <a:pPr marL="342900" indent="-342900">
              <a:buFont typeface="Arial"/>
              <a:buChar char="•"/>
            </a:pPr>
            <a:endParaRPr lang="en-US" sz="16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0A09"/>
                </a:solidFill>
              </a:rPr>
              <a:t>A combination of C and D is better than a pure C or a pure D grid</a:t>
            </a:r>
            <a:endParaRPr lang="en-US" sz="2400" b="1" dirty="0">
              <a:solidFill>
                <a:srgbClr val="FF0A09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836" y="1714119"/>
            <a:ext cx="3445764" cy="293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62580"/>
            <a:ext cx="8763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I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nspired by the aerodynamics</a:t>
            </a:r>
          </a:p>
          <a:p>
            <a:pPr algn="ctr">
              <a:lnSpc>
                <a:spcPct val="200000"/>
              </a:lnSpc>
            </a:pPr>
            <a:r>
              <a:rPr lang="en-US" sz="2400" b="1" dirty="0" smtClean="0"/>
              <a:t>The forces acting on the wing of an aircraft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417320"/>
            <a:ext cx="2438400" cy="1783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2476500" cy="1371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3505200"/>
            <a:ext cx="784860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 “</a:t>
            </a:r>
            <a:r>
              <a:rPr lang="en-US" b="1" dirty="0" smtClean="0"/>
              <a:t>lift</a:t>
            </a:r>
            <a:r>
              <a:rPr lang="en-US" dirty="0" smtClean="0"/>
              <a:t>” force is the net force in the vertical direction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b="1" dirty="0" smtClean="0"/>
              <a:t>Hydrostatic (cruising)</a:t>
            </a:r>
            <a:r>
              <a:rPr lang="en-US" dirty="0" smtClean="0"/>
              <a:t>: the lift supports the weight (</a:t>
            </a:r>
            <a:r>
              <a:rPr lang="en-US" dirty="0" err="1" smtClean="0"/>
              <a:t>dw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= 0)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b="1" dirty="0" smtClean="0"/>
              <a:t>Non-hydrostatic</a:t>
            </a:r>
            <a:r>
              <a:rPr lang="en-US" dirty="0" smtClean="0"/>
              <a:t>: the lift produces the vertical </a:t>
            </a:r>
            <a:r>
              <a:rPr lang="en-US" dirty="0"/>
              <a:t>acceleration (</a:t>
            </a:r>
            <a:r>
              <a:rPr lang="en-US" dirty="0" err="1"/>
              <a:t>dw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 </a:t>
            </a:r>
            <a:r>
              <a:rPr lang="en-US" dirty="0" smtClean="0"/>
              <a:t>=</a:t>
            </a:r>
            <a:r>
              <a:rPr lang="en-US" dirty="0"/>
              <a:t> </a:t>
            </a:r>
            <a:r>
              <a:rPr lang="en-US" dirty="0" err="1" smtClean="0"/>
              <a:t>F_lift</a:t>
            </a:r>
            <a:r>
              <a:rPr lang="en-US" dirty="0" smtClean="0"/>
              <a:t>)</a:t>
            </a:r>
          </a:p>
          <a:p>
            <a:pPr marL="742950" lvl="1" indent="-285750">
              <a:buFont typeface="Wingdings" charset="2"/>
              <a:buChar char="§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 “</a:t>
            </a:r>
            <a:r>
              <a:rPr lang="en-US" b="1" dirty="0" smtClean="0"/>
              <a:t>drag</a:t>
            </a:r>
            <a:r>
              <a:rPr lang="en-US" dirty="0" smtClean="0"/>
              <a:t>” is the projection of the force in the horizontal direction (du/</a:t>
            </a:r>
            <a:r>
              <a:rPr lang="en-US" dirty="0" err="1" smtClean="0"/>
              <a:t>dt</a:t>
            </a:r>
            <a:r>
              <a:rPr lang="en-US" dirty="0" smtClean="0"/>
              <a:t>) 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096000" y="2895600"/>
            <a:ext cx="76200" cy="22860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2600" y="3086100"/>
            <a:ext cx="1644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2060"/>
                </a:solidFill>
              </a:rPr>
              <a:t>Control-volume</a:t>
            </a:r>
            <a:endParaRPr lang="en-US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80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 sz="2800" b="1" dirty="0" smtClean="0">
                <a:solidFill>
                  <a:srgbClr val="000090"/>
                </a:solidFill>
              </a:rPr>
              <a:t>Physically based </a:t>
            </a:r>
            <a:r>
              <a:rPr sz="2800" b="1" dirty="0" smtClean="0">
                <a:solidFill>
                  <a:srgbClr val="000090"/>
                </a:solidFill>
              </a:rPr>
              <a:t>Finite-Volume </a:t>
            </a:r>
            <a:r>
              <a:rPr lang="en-US" sz="2800" b="1" dirty="0" smtClean="0">
                <a:solidFill>
                  <a:srgbClr val="000090"/>
                </a:solidFill>
              </a:rPr>
              <a:t>integration of </a:t>
            </a:r>
            <a:r>
              <a:rPr sz="2800" b="1" dirty="0" smtClean="0">
                <a:solidFill>
                  <a:srgbClr val="000090"/>
                </a:solidFill>
              </a:rPr>
              <a:t>Pressure Force</a:t>
            </a:r>
            <a:r>
              <a:rPr lang="en-US" sz="2800" b="1" dirty="0" smtClean="0">
                <a:solidFill>
                  <a:srgbClr val="000090"/>
                </a:solidFill>
              </a:rPr>
              <a:t/>
            </a:r>
            <a:br>
              <a:rPr lang="en-US" sz="2800" b="1" dirty="0" smtClean="0">
                <a:solidFill>
                  <a:srgbClr val="000090"/>
                </a:solidFill>
              </a:rPr>
            </a:br>
            <a:r>
              <a:rPr lang="en-US" sz="2800" dirty="0">
                <a:solidFill>
                  <a:srgbClr val="000090"/>
                </a:solidFill>
              </a:rPr>
              <a:t>Lin (1997, QJ)</a:t>
            </a:r>
            <a:endParaRPr sz="2800" dirty="0">
              <a:solidFill>
                <a:srgbClr val="000090"/>
              </a:solidFill>
            </a:endParaRPr>
          </a:p>
        </p:txBody>
      </p:sp>
      <p:sp>
        <p:nvSpPr>
          <p:cNvPr id="302" name="Shape 302"/>
          <p:cNvSpPr>
            <a:spLocks noGrp="1"/>
          </p:cNvSpPr>
          <p:nvPr>
            <p:ph type="body" sz="half" idx="1"/>
          </p:nvPr>
        </p:nvSpPr>
        <p:spPr>
          <a:xfrm>
            <a:off x="152400" y="1371600"/>
            <a:ext cx="8790432" cy="4919067"/>
          </a:xfrm>
          <a:prstGeom prst="rect">
            <a:avLst/>
          </a:prstGeom>
        </p:spPr>
        <p:txBody>
          <a:bodyPr/>
          <a:lstStyle/>
          <a:p>
            <a:r>
              <a:rPr lang="en-US" sz="2000" dirty="0" smtClean="0"/>
              <a:t>The model top and bottom are </a:t>
            </a:r>
            <a:r>
              <a:rPr lang="en-US" sz="2000" dirty="0" err="1" smtClean="0"/>
              <a:t>Lagrangian</a:t>
            </a:r>
            <a:r>
              <a:rPr lang="en-US" sz="2000" dirty="0" smtClean="0"/>
              <a:t> surfaces</a:t>
            </a:r>
          </a:p>
          <a:p>
            <a:endParaRPr lang="en-US" sz="2000" dirty="0"/>
          </a:p>
          <a:p>
            <a:r>
              <a:rPr lang="en-US" sz="2000" dirty="0" smtClean="0"/>
              <a:t>Physically based finite-volume integration using </a:t>
            </a:r>
            <a:r>
              <a:rPr sz="2000" dirty="0" smtClean="0"/>
              <a:t>Newton’s </a:t>
            </a:r>
            <a:r>
              <a:rPr lang="en-US" sz="2000" dirty="0" smtClean="0"/>
              <a:t>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</a:t>
            </a:r>
            <a:r>
              <a:rPr sz="2000" dirty="0" smtClean="0"/>
              <a:t>law </a:t>
            </a:r>
            <a:r>
              <a:rPr sz="2000" dirty="0"/>
              <a:t>and Green’s </a:t>
            </a:r>
            <a:r>
              <a:rPr lang="en-US" sz="2000" dirty="0" smtClean="0"/>
              <a:t>integral </a:t>
            </a:r>
            <a:r>
              <a:rPr lang="en-US" sz="2000" dirty="0"/>
              <a:t>t</a:t>
            </a:r>
            <a:r>
              <a:rPr sz="2000" dirty="0" smtClean="0"/>
              <a:t>heorem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Vertical-horizontal discretization is therefore non-separable !</a:t>
            </a:r>
          </a:p>
        </p:txBody>
      </p:sp>
      <p:pic>
        <p:nvPicPr>
          <p:cNvPr id="303" name="droppedImage.pdf"/>
          <p:cNvPicPr>
            <a:picLocks noChangeAspect="1"/>
          </p:cNvPicPr>
          <p:nvPr/>
        </p:nvPicPr>
        <p:blipFill rotWithShape="1">
          <a:blip r:embed="rId2">
            <a:extLst/>
          </a:blip>
          <a:srcRect l="7279" r="7324"/>
          <a:stretch/>
        </p:blipFill>
        <p:spPr>
          <a:xfrm>
            <a:off x="4672584" y="1544836"/>
            <a:ext cx="4270248" cy="3067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13214" y="4607719"/>
            <a:ext cx="2396729" cy="544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05215" y="5348883"/>
            <a:ext cx="1839516" cy="557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09680" y="6090047"/>
            <a:ext cx="1839516" cy="546107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" name="Straight Connector 2"/>
          <p:cNvCxnSpPr/>
          <p:nvPr/>
        </p:nvCxnSpPr>
        <p:spPr>
          <a:xfrm>
            <a:off x="609600" y="1143000"/>
            <a:ext cx="8305800" cy="7620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964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762000"/>
            <a:ext cx="685800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780" y="4648201"/>
            <a:ext cx="3182620" cy="23931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762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NGGPS phase-1 </a:t>
            </a:r>
            <a:r>
              <a:rPr lang="en-US" sz="2400" b="1" i="1" u="sng" dirty="0" smtClean="0">
                <a:solidFill>
                  <a:srgbClr val="FF0000"/>
                </a:solidFill>
              </a:rPr>
              <a:t>linear</a:t>
            </a:r>
            <a:r>
              <a:rPr lang="en-US" sz="2400" b="1" dirty="0" smtClean="0">
                <a:solidFill>
                  <a:srgbClr val="FF0000"/>
                </a:solidFill>
              </a:rPr>
              <a:t> mountain wave test (case: M2) at </a:t>
            </a:r>
            <a:r>
              <a:rPr lang="en-US" sz="2400" b="1" u="sng" dirty="0" smtClean="0">
                <a:solidFill>
                  <a:srgbClr val="FF0000"/>
                </a:solidFill>
              </a:rPr>
              <a:t>hour-2</a:t>
            </a:r>
          </a:p>
          <a:p>
            <a:pPr algn="ctr"/>
            <a:r>
              <a:rPr lang="en-US" sz="1600" b="1" dirty="0" smtClean="0">
                <a:solidFill>
                  <a:srgbClr val="002060"/>
                </a:solidFill>
              </a:rPr>
              <a:t>(a constant u-wind blowing from west to east)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905000" y="1066800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00800" y="54102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6600"/>
                </a:solidFill>
              </a:rPr>
              <a:t>l</a:t>
            </a:r>
            <a:r>
              <a:rPr lang="en-US" b="1" dirty="0" smtClean="0">
                <a:solidFill>
                  <a:srgbClr val="FF6600"/>
                </a:solidFill>
              </a:rPr>
              <a:t>inear solution</a:t>
            </a:r>
            <a:endParaRPr lang="en-US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83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m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0" y="2011680"/>
            <a:ext cx="6990080" cy="4236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2286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NGGPS phase-1 Mountain wave test at </a:t>
            </a:r>
            <a:r>
              <a:rPr lang="en-US" sz="2800" b="1" u="sng" dirty="0" smtClean="0">
                <a:solidFill>
                  <a:srgbClr val="FF0000"/>
                </a:solidFill>
              </a:rPr>
              <a:t>30-min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5638800" y="2514600"/>
            <a:ext cx="2819400" cy="27432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0" y="16002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A09"/>
                </a:solidFill>
              </a:rPr>
              <a:t>FV3</a:t>
            </a:r>
            <a:endParaRPr lang="en-US" sz="2400" b="1" dirty="0">
              <a:solidFill>
                <a:srgbClr val="FF0A0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0" y="16002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A09"/>
                </a:solidFill>
              </a:rPr>
              <a:t>MPAS</a:t>
            </a:r>
            <a:endParaRPr lang="en-US" sz="2400" b="1" dirty="0">
              <a:solidFill>
                <a:srgbClr val="FF0A0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1066800"/>
            <a:ext cx="7309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MPAS numerical noises propagate out of mountain region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4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v3-gfdl-test200heightlon_30_leve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1456"/>
          <a:stretch/>
        </p:blipFill>
        <p:spPr>
          <a:xfrm>
            <a:off x="64770" y="2932176"/>
            <a:ext cx="4126230" cy="2935224"/>
          </a:xfrm>
          <a:prstGeom prst="rect">
            <a:avLst/>
          </a:prstGeom>
        </p:spPr>
      </p:pic>
      <p:pic>
        <p:nvPicPr>
          <p:cNvPr id="4" name="Picture 3" descr="mpas-test200-l30-heightlon_150x150_p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5" b="51686"/>
          <a:stretch/>
        </p:blipFill>
        <p:spPr>
          <a:xfrm>
            <a:off x="4267200" y="2791968"/>
            <a:ext cx="4142232" cy="29992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700" y="304800"/>
            <a:ext cx="8686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DCMIP-2012 “hydrostatic equilibrium test”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700" y="990600"/>
            <a:ext cx="9131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1F497D"/>
                </a:solidFill>
              </a:rPr>
              <a:t>For this “atmosphere-at-rest” test, noises can not propagate out of the source region</a:t>
            </a:r>
          </a:p>
          <a:p>
            <a:pPr algn="ctr"/>
            <a:r>
              <a:rPr lang="en-US" sz="2400" dirty="0" smtClean="0">
                <a:solidFill>
                  <a:srgbClr val="1F497D"/>
                </a:solidFill>
              </a:rPr>
              <a:t>(regional-only vs global design)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24384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A09"/>
                </a:solidFill>
              </a:rPr>
              <a:t>FV3</a:t>
            </a:r>
            <a:endParaRPr lang="en-US" sz="2400" b="1" dirty="0">
              <a:solidFill>
                <a:srgbClr val="FF0A0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24384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A09"/>
                </a:solidFill>
              </a:rPr>
              <a:t>MPAS</a:t>
            </a:r>
            <a:endParaRPr lang="en-US" sz="2400" b="1" dirty="0">
              <a:solidFill>
                <a:srgbClr val="FF0A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69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AR PL UMing HK"/>
        <a:cs typeface="AR PL UMing HK"/>
      </a:majorFont>
      <a:minorFont>
        <a:latin typeface="Arial"/>
        <a:ea typeface="AR PL UMing HK"/>
        <a:cs typeface="AR PL UMing H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</Template>
  <TotalTime>8527</TotalTime>
  <Words>1663</Words>
  <Application>Microsoft Macintosh PowerPoint</Application>
  <PresentationFormat>On-screen Show (4:3)</PresentationFormat>
  <Paragraphs>239</Paragraphs>
  <Slides>34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AR PL UMing HK</vt:lpstr>
      <vt:lpstr>Calibri</vt:lpstr>
      <vt:lpstr>Century Gothic</vt:lpstr>
      <vt:lpstr>DejaVu Sans</vt:lpstr>
      <vt:lpstr>Mangal</vt:lpstr>
      <vt:lpstr>Times New Roman</vt:lpstr>
      <vt:lpstr>Wingdings</vt:lpstr>
      <vt:lpstr>新細明體</vt:lpstr>
      <vt:lpstr>Arial</vt:lpstr>
      <vt:lpstr>Master</vt:lpstr>
      <vt:lpstr>Content slide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Physically based Finite-Volume integration of Pressure Force Lin (1997, QJ)</vt:lpstr>
      <vt:lpstr>PowerPoint Presentation</vt:lpstr>
      <vt:lpstr>PowerPoint Presentation</vt:lpstr>
      <vt:lpstr>PowerPoint Presentation</vt:lpstr>
      <vt:lpstr>Achieving thunderstorm-resolving resolution “TODAY” in a unified meso-global prediction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@domainou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Shian-Jiann Lin</dc:creator>
  <cp:lastModifiedBy>Microsoft Office User</cp:lastModifiedBy>
  <cp:revision>1208</cp:revision>
  <cp:lastPrinted>2014-01-31T20:01:42Z</cp:lastPrinted>
  <dcterms:created xsi:type="dcterms:W3CDTF">2013-05-08T17:08:47Z</dcterms:created>
  <dcterms:modified xsi:type="dcterms:W3CDTF">2016-10-17T02:29:44Z</dcterms:modified>
</cp:coreProperties>
</file>