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330" r:id="rId3"/>
    <p:sldId id="331" r:id="rId4"/>
    <p:sldId id="259" r:id="rId5"/>
    <p:sldId id="326" r:id="rId6"/>
    <p:sldId id="329" r:id="rId7"/>
    <p:sldId id="323" r:id="rId8"/>
    <p:sldId id="324"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38" r:id="rId26"/>
    <p:sldId id="339" r:id="rId27"/>
    <p:sldId id="279" r:id="rId28"/>
    <p:sldId id="280" r:id="rId29"/>
    <p:sldId id="281" r:id="rId30"/>
    <p:sldId id="282" r:id="rId31"/>
    <p:sldId id="283" r:id="rId32"/>
    <p:sldId id="284" r:id="rId33"/>
    <p:sldId id="285" r:id="rId34"/>
    <p:sldId id="343" r:id="rId35"/>
    <p:sldId id="286" r:id="rId36"/>
    <p:sldId id="287" r:id="rId37"/>
    <p:sldId id="333" r:id="rId38"/>
    <p:sldId id="334" r:id="rId39"/>
    <p:sldId id="335" r:id="rId40"/>
    <p:sldId id="322" r:id="rId41"/>
    <p:sldId id="289" r:id="rId42"/>
    <p:sldId id="290" r:id="rId43"/>
    <p:sldId id="291" r:id="rId44"/>
    <p:sldId id="292" r:id="rId45"/>
    <p:sldId id="293" r:id="rId46"/>
    <p:sldId id="294" r:id="rId47"/>
    <p:sldId id="295" r:id="rId48"/>
    <p:sldId id="296" r:id="rId49"/>
    <p:sldId id="336"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42" r:id="rId69"/>
    <p:sldId id="318" r:id="rId70"/>
    <p:sldId id="340" r:id="rId71"/>
    <p:sldId id="320" r:id="rId72"/>
    <p:sldId id="321"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6633"/>
    <a:srgbClr val="008080"/>
    <a:srgbClr val="0000FF"/>
    <a:srgbClr val="6666FF"/>
    <a:srgbClr val="9966FF"/>
    <a:srgbClr val="D60093"/>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4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E:\joc\ntrain-wgts-jul.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papers-wrt\newpaps\JoC\bar-dig\JJA\Copy%20of%20indregdnsc-jja.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E:\joc\bar-dig\JJA\Copy%20of%20tiwregdnsc-jja.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E:\joc\bar-dig\JJA\Copy%20of%20chnregdnsc-jja.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E:\joc\bar-dig\JJA\Copy%20of%20korregdnsc-jja.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1" Type="http://schemas.openxmlformats.org/officeDocument/2006/relationships/oleObject" Target="file:///F:\best-model.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F:\joc\bar-dig\JJA\Copy%20of%20japregdnsc-jja.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file:///F:\joc\bar-dig\DJF\Copy%20of%20japregdnsc-djf.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1" Type="http://schemas.openxmlformats.org/officeDocument/2006/relationships/oleObject" Target="file:///F:\rad-tn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ProfTNK\dwn-scalin\etsfil\em-new.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ProfTNK\dwn-scalin\etsfil\sse-new.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joc\ets-anm\cres-jja-new.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joc\ets-anm\dnsc-jja-new.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joc\plt-0.5mm-jj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joc\plt-1mm-jja.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E:\joc\plt-1.5mm-jja.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joc\plt-2mm-jja.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v>ANR</c:v>
          </c:tx>
          <c:spPr>
            <a:ln w="44450">
              <a:solidFill>
                <a:schemeClr val="bg1">
                  <a:lumMod val="65000"/>
                </a:schemeClr>
              </a:solidFill>
              <a:prstDash val="sysDash"/>
            </a:ln>
          </c:spPr>
          <c:marker>
            <c:symbol val="none"/>
          </c:marker>
          <c:cat>
            <c:numRef>
              <c:f>Sheet1!$A$1:$A$14</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Sheet1!$B$1:$B$14</c:f>
              <c:numCache>
                <c:formatCode>General</c:formatCode>
                <c:ptCount val="14"/>
                <c:pt idx="0">
                  <c:v>0</c:v>
                </c:pt>
                <c:pt idx="1">
                  <c:v>0.55945699999999632</c:v>
                </c:pt>
                <c:pt idx="2">
                  <c:v>0.79658499999999666</c:v>
                </c:pt>
                <c:pt idx="3">
                  <c:v>0.76854599999999995</c:v>
                </c:pt>
                <c:pt idx="4">
                  <c:v>0.64108500000000368</c:v>
                </c:pt>
                <c:pt idx="5">
                  <c:v>1.1000799999999999</c:v>
                </c:pt>
                <c:pt idx="6">
                  <c:v>0.56348699999999585</c:v>
                </c:pt>
                <c:pt idx="7">
                  <c:v>0.60913700000000004</c:v>
                </c:pt>
                <c:pt idx="8">
                  <c:v>0.61073299999999997</c:v>
                </c:pt>
                <c:pt idx="9">
                  <c:v>0.51040099999999677</c:v>
                </c:pt>
                <c:pt idx="10">
                  <c:v>0.36812500000000031</c:v>
                </c:pt>
                <c:pt idx="11">
                  <c:v>0.42465800000000031</c:v>
                </c:pt>
                <c:pt idx="12">
                  <c:v>0.29019800000000001</c:v>
                </c:pt>
                <c:pt idx="13">
                  <c:v>0.32112500000000038</c:v>
                </c:pt>
              </c:numCache>
            </c:numRef>
          </c:val>
        </c:ser>
        <c:ser>
          <c:idx val="1"/>
          <c:order val="1"/>
          <c:tx>
            <c:v>BMRC</c:v>
          </c:tx>
          <c:spPr>
            <a:ln w="44450">
              <a:solidFill>
                <a:schemeClr val="tx1"/>
              </a:solidFill>
            </a:ln>
          </c:spPr>
          <c:marker>
            <c:symbol val="none"/>
          </c:marker>
          <c:cat>
            <c:numRef>
              <c:f>Sheet1!$A$1:$A$14</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Sheet1!$C$1:$C$14</c:f>
              <c:numCache>
                <c:formatCode>General</c:formatCode>
                <c:ptCount val="14"/>
                <c:pt idx="0">
                  <c:v>0</c:v>
                </c:pt>
                <c:pt idx="1">
                  <c:v>1.6439699999999935</c:v>
                </c:pt>
                <c:pt idx="2">
                  <c:v>1.41011</c:v>
                </c:pt>
                <c:pt idx="3">
                  <c:v>1.4582599999999999</c:v>
                </c:pt>
                <c:pt idx="4">
                  <c:v>1.3782700000000001</c:v>
                </c:pt>
                <c:pt idx="5">
                  <c:v>0.90842199999999951</c:v>
                </c:pt>
                <c:pt idx="6">
                  <c:v>1.7090599999999998</c:v>
                </c:pt>
                <c:pt idx="7">
                  <c:v>1.3333299999999928</c:v>
                </c:pt>
                <c:pt idx="8">
                  <c:v>1.5716599999999998</c:v>
                </c:pt>
                <c:pt idx="9">
                  <c:v>1.4615499999999928</c:v>
                </c:pt>
                <c:pt idx="10">
                  <c:v>1.4256799999999914</c:v>
                </c:pt>
                <c:pt idx="11">
                  <c:v>1.5077799999999928</c:v>
                </c:pt>
                <c:pt idx="12">
                  <c:v>1.59833</c:v>
                </c:pt>
                <c:pt idx="13">
                  <c:v>1.6182700000000001</c:v>
                </c:pt>
              </c:numCache>
            </c:numRef>
          </c:val>
        </c:ser>
        <c:ser>
          <c:idx val="2"/>
          <c:order val="2"/>
          <c:tx>
            <c:v>ECMW</c:v>
          </c:tx>
          <c:spPr>
            <a:ln w="44450">
              <a:solidFill>
                <a:prstClr val="black"/>
              </a:solidFill>
              <a:prstDash val="sysDash"/>
            </a:ln>
          </c:spPr>
          <c:marker>
            <c:symbol val="none"/>
          </c:marker>
          <c:cat>
            <c:numRef>
              <c:f>Sheet1!$A$1:$A$14</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Sheet1!$D$1:$D$14</c:f>
              <c:numCache>
                <c:formatCode>General</c:formatCode>
                <c:ptCount val="14"/>
                <c:pt idx="0">
                  <c:v>0</c:v>
                </c:pt>
                <c:pt idx="1">
                  <c:v>0.64168800000000414</c:v>
                </c:pt>
                <c:pt idx="2">
                  <c:v>0.84523499999999996</c:v>
                </c:pt>
                <c:pt idx="3">
                  <c:v>0.45927400000000002</c:v>
                </c:pt>
                <c:pt idx="4">
                  <c:v>0.58123899999999729</c:v>
                </c:pt>
                <c:pt idx="5">
                  <c:v>0.79627099999999951</c:v>
                </c:pt>
                <c:pt idx="6">
                  <c:v>0.71862300000000356</c:v>
                </c:pt>
                <c:pt idx="7">
                  <c:v>0.54693899999999951</c:v>
                </c:pt>
                <c:pt idx="8">
                  <c:v>0.68224600000000202</c:v>
                </c:pt>
                <c:pt idx="9">
                  <c:v>0.63520399999999999</c:v>
                </c:pt>
                <c:pt idx="10">
                  <c:v>0.53679800000000322</c:v>
                </c:pt>
                <c:pt idx="11">
                  <c:v>0.65181100000000414</c:v>
                </c:pt>
                <c:pt idx="12">
                  <c:v>0.66233799999999998</c:v>
                </c:pt>
                <c:pt idx="13">
                  <c:v>0.62916099999999997</c:v>
                </c:pt>
              </c:numCache>
            </c:numRef>
          </c:val>
        </c:ser>
        <c:ser>
          <c:idx val="3"/>
          <c:order val="3"/>
          <c:tx>
            <c:v>GFDL</c:v>
          </c:tx>
          <c:spPr>
            <a:ln w="44450">
              <a:solidFill>
                <a:schemeClr val="tx1">
                  <a:lumMod val="50000"/>
                  <a:lumOff val="50000"/>
                </a:schemeClr>
              </a:solidFill>
              <a:prstDash val="solid"/>
            </a:ln>
          </c:spPr>
          <c:marker>
            <c:symbol val="none"/>
          </c:marker>
          <c:cat>
            <c:numRef>
              <c:f>Sheet1!$A$1:$A$14</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Sheet1!$E$1:$E$14</c:f>
              <c:numCache>
                <c:formatCode>General</c:formatCode>
                <c:ptCount val="14"/>
                <c:pt idx="0">
                  <c:v>0</c:v>
                </c:pt>
                <c:pt idx="1">
                  <c:v>0.73733499999999996</c:v>
                </c:pt>
                <c:pt idx="2">
                  <c:v>0.98304999999999998</c:v>
                </c:pt>
                <c:pt idx="3">
                  <c:v>1.2834199999999998</c:v>
                </c:pt>
                <c:pt idx="4">
                  <c:v>0.92627700000000002</c:v>
                </c:pt>
                <c:pt idx="5">
                  <c:v>0.75270099999999995</c:v>
                </c:pt>
                <c:pt idx="6">
                  <c:v>0.9890099999999995</c:v>
                </c:pt>
                <c:pt idx="7">
                  <c:v>1.1326499999999999</c:v>
                </c:pt>
                <c:pt idx="8">
                  <c:v>0.90608999999999951</c:v>
                </c:pt>
                <c:pt idx="9">
                  <c:v>1.03261</c:v>
                </c:pt>
                <c:pt idx="10">
                  <c:v>0.93748100000000001</c:v>
                </c:pt>
                <c:pt idx="11">
                  <c:v>1.08463</c:v>
                </c:pt>
                <c:pt idx="12">
                  <c:v>1.03511</c:v>
                </c:pt>
                <c:pt idx="13">
                  <c:v>1.0362100000000001</c:v>
                </c:pt>
              </c:numCache>
            </c:numRef>
          </c:val>
        </c:ser>
        <c:ser>
          <c:idx val="4"/>
          <c:order val="4"/>
          <c:tx>
            <c:v>NCEP</c:v>
          </c:tx>
          <c:spPr>
            <a:ln w="44450">
              <a:solidFill>
                <a:schemeClr val="tx1">
                  <a:lumMod val="50000"/>
                  <a:lumOff val="50000"/>
                </a:schemeClr>
              </a:solidFill>
              <a:prstDash val="sysDot"/>
            </a:ln>
          </c:spPr>
          <c:marker>
            <c:symbol val="none"/>
          </c:marker>
          <c:cat>
            <c:numRef>
              <c:f>Sheet1!$A$1:$A$14</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Sheet1!$F$1:$F$14</c:f>
              <c:numCache>
                <c:formatCode>General</c:formatCode>
                <c:ptCount val="14"/>
                <c:pt idx="0">
                  <c:v>0</c:v>
                </c:pt>
                <c:pt idx="1">
                  <c:v>0.9080819999999995</c:v>
                </c:pt>
                <c:pt idx="2">
                  <c:v>1.0296599999999998</c:v>
                </c:pt>
                <c:pt idx="3">
                  <c:v>0.67332600000000065</c:v>
                </c:pt>
                <c:pt idx="4">
                  <c:v>0.38225600000000032</c:v>
                </c:pt>
                <c:pt idx="5">
                  <c:v>0.42286800000000208</c:v>
                </c:pt>
                <c:pt idx="6">
                  <c:v>0.45569899999999997</c:v>
                </c:pt>
                <c:pt idx="7">
                  <c:v>0.32479800000000031</c:v>
                </c:pt>
                <c:pt idx="8">
                  <c:v>0.51677700000000004</c:v>
                </c:pt>
                <c:pt idx="9">
                  <c:v>0.48627100000000001</c:v>
                </c:pt>
                <c:pt idx="10">
                  <c:v>0.35397900000000032</c:v>
                </c:pt>
                <c:pt idx="11">
                  <c:v>0.41892700000000038</c:v>
                </c:pt>
                <c:pt idx="12">
                  <c:v>0.53158599999999956</c:v>
                </c:pt>
                <c:pt idx="13">
                  <c:v>0.540547</c:v>
                </c:pt>
              </c:numCache>
            </c:numRef>
          </c:val>
        </c:ser>
        <c:marker val="1"/>
        <c:axId val="41425152"/>
        <c:axId val="41431040"/>
      </c:lineChart>
      <c:catAx>
        <c:axId val="41425152"/>
        <c:scaling>
          <c:orientation val="minMax"/>
        </c:scaling>
        <c:axPos val="b"/>
        <c:numFmt formatCode="General" sourceLinked="1"/>
        <c:tickLblPos val="nextTo"/>
        <c:txPr>
          <a:bodyPr/>
          <a:lstStyle/>
          <a:p>
            <a:pPr>
              <a:defRPr b="1"/>
            </a:pPr>
            <a:endParaRPr lang="en-US"/>
          </a:p>
        </c:txPr>
        <c:crossAx val="41431040"/>
        <c:crosses val="autoZero"/>
        <c:auto val="1"/>
        <c:lblAlgn val="ctr"/>
        <c:lblOffset val="100"/>
      </c:catAx>
      <c:valAx>
        <c:axId val="41431040"/>
        <c:scaling>
          <c:orientation val="minMax"/>
        </c:scaling>
        <c:axPos val="l"/>
        <c:majorGridlines/>
        <c:numFmt formatCode="General" sourceLinked="1"/>
        <c:tickLblPos val="nextTo"/>
        <c:txPr>
          <a:bodyPr/>
          <a:lstStyle/>
          <a:p>
            <a:pPr>
              <a:defRPr b="1"/>
            </a:pPr>
            <a:endParaRPr lang="en-US"/>
          </a:p>
        </c:txPr>
        <c:crossAx val="41425152"/>
        <c:crosses val="autoZero"/>
        <c:crossBetween val="between"/>
      </c:valAx>
    </c:plotArea>
    <c:legend>
      <c:legendPos val="r"/>
    </c:legend>
    <c:plotVisOnly val="1"/>
  </c:chart>
  <c:txPr>
    <a:bodyPr/>
    <a:lstStyle/>
    <a:p>
      <a:pPr>
        <a:defRPr sz="1300" baseline="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OBS</c:v>
          </c:tx>
          <c:spPr>
            <a:solidFill>
              <a:prstClr val="black"/>
            </a:solidFill>
            <a:ln>
              <a:solidFill>
                <a:prstClr val="black"/>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many!$A$1:$A$15</c:f>
              <c:numCache>
                <c:formatCode>General</c:formatCode>
                <c:ptCount val="15"/>
                <c:pt idx="0">
                  <c:v>-15.484400000000004</c:v>
                </c:pt>
                <c:pt idx="1">
                  <c:v>12.926500000000004</c:v>
                </c:pt>
                <c:pt idx="2">
                  <c:v>-1.6338199999999998</c:v>
                </c:pt>
                <c:pt idx="3">
                  <c:v>5.4441899999999945</c:v>
                </c:pt>
                <c:pt idx="4">
                  <c:v>2.9216800000000001E-2</c:v>
                </c:pt>
                <c:pt idx="5">
                  <c:v>-8.9939100000000014</c:v>
                </c:pt>
                <c:pt idx="6">
                  <c:v>-6.2772700000000023</c:v>
                </c:pt>
                <c:pt idx="7">
                  <c:v>14.552500000000052</c:v>
                </c:pt>
                <c:pt idx="8">
                  <c:v>-4.3206600000000002</c:v>
                </c:pt>
                <c:pt idx="9">
                  <c:v>2.5207199999999998</c:v>
                </c:pt>
                <c:pt idx="10">
                  <c:v>1.91886</c:v>
                </c:pt>
                <c:pt idx="11">
                  <c:v>3.9274300000000002</c:v>
                </c:pt>
                <c:pt idx="12">
                  <c:v>-1.6895199999999999</c:v>
                </c:pt>
                <c:pt idx="13">
                  <c:v>-1.8260500000000051</c:v>
                </c:pt>
                <c:pt idx="14">
                  <c:v>-1.09476</c:v>
                </c:pt>
              </c:numCache>
            </c:numRef>
          </c:val>
        </c:ser>
        <c:ser>
          <c:idx val="1"/>
          <c:order val="1"/>
          <c:tx>
            <c:v>ANRM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many!$B$1:$B$15</c:f>
              <c:numCache>
                <c:formatCode>General</c:formatCode>
                <c:ptCount val="15"/>
                <c:pt idx="0">
                  <c:v>1.1431800000000001</c:v>
                </c:pt>
                <c:pt idx="1">
                  <c:v>-3.8430800000000001</c:v>
                </c:pt>
                <c:pt idx="2">
                  <c:v>-3.6165500000000003E-2</c:v>
                </c:pt>
                <c:pt idx="3">
                  <c:v>-0.110612</c:v>
                </c:pt>
                <c:pt idx="4">
                  <c:v>2.03017</c:v>
                </c:pt>
                <c:pt idx="5">
                  <c:v>1.2958299999999929</c:v>
                </c:pt>
                <c:pt idx="6">
                  <c:v>-0.87169400000000441</c:v>
                </c:pt>
                <c:pt idx="7">
                  <c:v>-0.20777200000000001</c:v>
                </c:pt>
                <c:pt idx="8">
                  <c:v>-1.06813</c:v>
                </c:pt>
                <c:pt idx="9">
                  <c:v>-2.6819899999999999</c:v>
                </c:pt>
                <c:pt idx="10">
                  <c:v>0.27457200000000032</c:v>
                </c:pt>
                <c:pt idx="11">
                  <c:v>-0.90900899999999996</c:v>
                </c:pt>
                <c:pt idx="12">
                  <c:v>1.16923</c:v>
                </c:pt>
                <c:pt idx="13">
                  <c:v>2.9106799999999899</c:v>
                </c:pt>
                <c:pt idx="14">
                  <c:v>0.90290999999999999</c:v>
                </c:pt>
              </c:numCache>
            </c:numRef>
          </c:val>
        </c:ser>
        <c:ser>
          <c:idx val="2"/>
          <c:order val="2"/>
          <c:tx>
            <c:v>KNRM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many!$C$1:$C$15</c:f>
              <c:numCache>
                <c:formatCode>General</c:formatCode>
                <c:ptCount val="15"/>
                <c:pt idx="0">
                  <c:v>0.26224199999999998</c:v>
                </c:pt>
                <c:pt idx="1">
                  <c:v>-2.0543900000000002</c:v>
                </c:pt>
                <c:pt idx="2">
                  <c:v>0.99161299999999708</c:v>
                </c:pt>
                <c:pt idx="3">
                  <c:v>-1.7041999999999948</c:v>
                </c:pt>
                <c:pt idx="4">
                  <c:v>-0.115831</c:v>
                </c:pt>
                <c:pt idx="5">
                  <c:v>3.0347499999999967</c:v>
                </c:pt>
                <c:pt idx="6">
                  <c:v>0.60172300000000289</c:v>
                </c:pt>
                <c:pt idx="7">
                  <c:v>1.58131</c:v>
                </c:pt>
                <c:pt idx="8">
                  <c:v>-1.30688</c:v>
                </c:pt>
                <c:pt idx="9">
                  <c:v>-2.7638400000000001</c:v>
                </c:pt>
                <c:pt idx="10">
                  <c:v>0.71263600000000005</c:v>
                </c:pt>
                <c:pt idx="11">
                  <c:v>-2.1300599999999967</c:v>
                </c:pt>
                <c:pt idx="12">
                  <c:v>0.84187100000000326</c:v>
                </c:pt>
                <c:pt idx="13">
                  <c:v>0.76119000000000325</c:v>
                </c:pt>
                <c:pt idx="14">
                  <c:v>1.2871299999999946</c:v>
                </c:pt>
              </c:numCache>
            </c:numRef>
          </c:val>
        </c:ser>
        <c:ser>
          <c:idx val="3"/>
          <c:order val="3"/>
          <c:tx>
            <c:v>KORM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many!$D$1:$D$15</c:f>
              <c:numCache>
                <c:formatCode>General</c:formatCode>
                <c:ptCount val="15"/>
                <c:pt idx="0">
                  <c:v>2.0719999999999987</c:v>
                </c:pt>
                <c:pt idx="1">
                  <c:v>-1.3045800000000001</c:v>
                </c:pt>
                <c:pt idx="2">
                  <c:v>-0.15420700000000093</c:v>
                </c:pt>
                <c:pt idx="3">
                  <c:v>-0.84489200000000064</c:v>
                </c:pt>
                <c:pt idx="4">
                  <c:v>-0.98875299999999744</c:v>
                </c:pt>
                <c:pt idx="5">
                  <c:v>1.5525100000000001</c:v>
                </c:pt>
                <c:pt idx="6">
                  <c:v>1.8275599999999999</c:v>
                </c:pt>
                <c:pt idx="7">
                  <c:v>-0.46986200000000128</c:v>
                </c:pt>
                <c:pt idx="8">
                  <c:v>-0.36838400000000238</c:v>
                </c:pt>
                <c:pt idx="9">
                  <c:v>-2.3786699999999872</c:v>
                </c:pt>
                <c:pt idx="10">
                  <c:v>0.55249400000000004</c:v>
                </c:pt>
                <c:pt idx="11">
                  <c:v>-1.6842500000000065</c:v>
                </c:pt>
                <c:pt idx="12">
                  <c:v>-0.92256099999999674</c:v>
                </c:pt>
                <c:pt idx="13">
                  <c:v>-0.93519200000000002</c:v>
                </c:pt>
                <c:pt idx="14">
                  <c:v>4.0468500000000001</c:v>
                </c:pt>
              </c:numCache>
            </c:numRef>
          </c:val>
        </c:ser>
        <c:ser>
          <c:idx val="4"/>
          <c:order val="4"/>
          <c:tx>
            <c:v>BMRC</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many!$E$1:$E$15</c:f>
              <c:numCache>
                <c:formatCode>General</c:formatCode>
                <c:ptCount val="15"/>
                <c:pt idx="0">
                  <c:v>-0.12387100000000002</c:v>
                </c:pt>
                <c:pt idx="1">
                  <c:v>-2.38044999999999</c:v>
                </c:pt>
                <c:pt idx="2">
                  <c:v>0.86298200000000003</c:v>
                </c:pt>
                <c:pt idx="3">
                  <c:v>-1.2378399999999929</c:v>
                </c:pt>
                <c:pt idx="4">
                  <c:v>0.31876800000000038</c:v>
                </c:pt>
                <c:pt idx="5">
                  <c:v>0.61312900000000325</c:v>
                </c:pt>
                <c:pt idx="6">
                  <c:v>0.15155199999999999</c:v>
                </c:pt>
                <c:pt idx="7">
                  <c:v>-0.9005299999999995</c:v>
                </c:pt>
                <c:pt idx="8">
                  <c:v>0.20447000000000001</c:v>
                </c:pt>
                <c:pt idx="9">
                  <c:v>1.0918299999999936</c:v>
                </c:pt>
                <c:pt idx="10">
                  <c:v>-1.3470800000000001</c:v>
                </c:pt>
                <c:pt idx="11">
                  <c:v>-1.5021800000000001</c:v>
                </c:pt>
                <c:pt idx="12">
                  <c:v>-1.0100199999999999</c:v>
                </c:pt>
                <c:pt idx="13">
                  <c:v>4.1562000000000001</c:v>
                </c:pt>
                <c:pt idx="14">
                  <c:v>1.1045799999999999</c:v>
                </c:pt>
              </c:numCache>
            </c:numRef>
          </c:val>
        </c:ser>
        <c:ser>
          <c:idx val="5"/>
          <c:order val="5"/>
          <c:tx>
            <c:v>CERF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many!$F$1:$F$15</c:f>
              <c:numCache>
                <c:formatCode>General</c:formatCode>
                <c:ptCount val="15"/>
                <c:pt idx="0">
                  <c:v>7.3741299999999965</c:v>
                </c:pt>
                <c:pt idx="1">
                  <c:v>-2.5241500000000001</c:v>
                </c:pt>
                <c:pt idx="2">
                  <c:v>0.97807999999999995</c:v>
                </c:pt>
                <c:pt idx="3">
                  <c:v>-0.93123</c:v>
                </c:pt>
                <c:pt idx="4">
                  <c:v>-0.66508100000000325</c:v>
                </c:pt>
                <c:pt idx="5">
                  <c:v>3.8573300000000001</c:v>
                </c:pt>
                <c:pt idx="6">
                  <c:v>-1.3468500000000001</c:v>
                </c:pt>
                <c:pt idx="7">
                  <c:v>-4.4817300000000024</c:v>
                </c:pt>
                <c:pt idx="8">
                  <c:v>2.1720999999999977</c:v>
                </c:pt>
                <c:pt idx="9">
                  <c:v>-4.60229</c:v>
                </c:pt>
                <c:pt idx="10">
                  <c:v>-0.93928199999999951</c:v>
                </c:pt>
                <c:pt idx="11">
                  <c:v>1.0432699999999944</c:v>
                </c:pt>
                <c:pt idx="12">
                  <c:v>1.7564199999999999</c:v>
                </c:pt>
                <c:pt idx="13">
                  <c:v>4.7038900000000113E-2</c:v>
                </c:pt>
                <c:pt idx="14">
                  <c:v>-1.73851</c:v>
                </c:pt>
              </c:numCache>
            </c:numRef>
          </c:val>
        </c:ser>
        <c:ser>
          <c:idx val="6"/>
          <c:order val="6"/>
          <c:tx>
            <c:v>ECMW</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many!$G$1:$G$15</c:f>
              <c:numCache>
                <c:formatCode>General</c:formatCode>
                <c:ptCount val="15"/>
                <c:pt idx="0">
                  <c:v>3.9266099999999899</c:v>
                </c:pt>
                <c:pt idx="1">
                  <c:v>-0.58129900000000001</c:v>
                </c:pt>
                <c:pt idx="2">
                  <c:v>2.7205000000000177E-2</c:v>
                </c:pt>
                <c:pt idx="3">
                  <c:v>-0.55052400000000001</c:v>
                </c:pt>
                <c:pt idx="4">
                  <c:v>-3.1403900000000116</c:v>
                </c:pt>
                <c:pt idx="5">
                  <c:v>-4.6850499999999995</c:v>
                </c:pt>
                <c:pt idx="6">
                  <c:v>1.51878</c:v>
                </c:pt>
                <c:pt idx="7">
                  <c:v>-1.8573299999999946</c:v>
                </c:pt>
                <c:pt idx="8">
                  <c:v>0.96319699999999997</c:v>
                </c:pt>
                <c:pt idx="9">
                  <c:v>-3.6542599999999967</c:v>
                </c:pt>
                <c:pt idx="10">
                  <c:v>1.94316</c:v>
                </c:pt>
                <c:pt idx="11">
                  <c:v>1.5075499999999948</c:v>
                </c:pt>
                <c:pt idx="12">
                  <c:v>2.4185499999999927</c:v>
                </c:pt>
                <c:pt idx="13">
                  <c:v>0.88992499999999997</c:v>
                </c:pt>
                <c:pt idx="14">
                  <c:v>1.2727599999999999</c:v>
                </c:pt>
              </c:numCache>
            </c:numRef>
          </c:val>
        </c:ser>
        <c:ser>
          <c:idx val="7"/>
          <c:order val="7"/>
          <c:tx>
            <c:v>GFDL</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many!$H$1:$H$15</c:f>
              <c:numCache>
                <c:formatCode>General</c:formatCode>
                <c:ptCount val="15"/>
                <c:pt idx="0">
                  <c:v>3.6414499999999967</c:v>
                </c:pt>
                <c:pt idx="1">
                  <c:v>-0.66151899999999997</c:v>
                </c:pt>
                <c:pt idx="2">
                  <c:v>2.1700200000000001</c:v>
                </c:pt>
                <c:pt idx="3">
                  <c:v>-0.85950000000000004</c:v>
                </c:pt>
                <c:pt idx="4">
                  <c:v>1.9330799999999999</c:v>
                </c:pt>
                <c:pt idx="5">
                  <c:v>1.236</c:v>
                </c:pt>
                <c:pt idx="6">
                  <c:v>0.96307699999999996</c:v>
                </c:pt>
                <c:pt idx="7">
                  <c:v>-5.1774999999999975</c:v>
                </c:pt>
                <c:pt idx="8">
                  <c:v>1.5098799999999946</c:v>
                </c:pt>
                <c:pt idx="9">
                  <c:v>0.10757899999999998</c:v>
                </c:pt>
                <c:pt idx="10">
                  <c:v>0.37423800000000002</c:v>
                </c:pt>
                <c:pt idx="11">
                  <c:v>-2.6013500000000001</c:v>
                </c:pt>
                <c:pt idx="12">
                  <c:v>0.18985199999999999</c:v>
                </c:pt>
                <c:pt idx="13">
                  <c:v>-0.84688200000000002</c:v>
                </c:pt>
                <c:pt idx="14">
                  <c:v>-1.9779199999999999</c:v>
                </c:pt>
              </c:numCache>
            </c:numRef>
          </c:val>
        </c:ser>
        <c:ser>
          <c:idx val="8"/>
          <c:order val="8"/>
          <c:tx>
            <c:v>INGV</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many!$I$1:$I$15</c:f>
              <c:numCache>
                <c:formatCode>General</c:formatCode>
                <c:ptCount val="15"/>
                <c:pt idx="0">
                  <c:v>1.10158</c:v>
                </c:pt>
                <c:pt idx="1">
                  <c:v>-0.36868700000000032</c:v>
                </c:pt>
                <c:pt idx="2">
                  <c:v>-1.2042899999999999</c:v>
                </c:pt>
                <c:pt idx="3">
                  <c:v>1.4494499999999944</c:v>
                </c:pt>
                <c:pt idx="4">
                  <c:v>1.1079599999999998</c:v>
                </c:pt>
                <c:pt idx="5">
                  <c:v>-2.03538</c:v>
                </c:pt>
                <c:pt idx="6">
                  <c:v>1.8109500000000001</c:v>
                </c:pt>
                <c:pt idx="7">
                  <c:v>-1.4043599999999998</c:v>
                </c:pt>
                <c:pt idx="8">
                  <c:v>1.0648899999999999</c:v>
                </c:pt>
                <c:pt idx="9">
                  <c:v>1.9408799999999999</c:v>
                </c:pt>
                <c:pt idx="10">
                  <c:v>1.37202</c:v>
                </c:pt>
                <c:pt idx="11">
                  <c:v>-2.21807</c:v>
                </c:pt>
                <c:pt idx="12">
                  <c:v>-2.2168399999999977</c:v>
                </c:pt>
                <c:pt idx="13">
                  <c:v>-0.31982400000000244</c:v>
                </c:pt>
                <c:pt idx="14">
                  <c:v>-8.0360600000000004E-2</c:v>
                </c:pt>
              </c:numCache>
            </c:numRef>
          </c:val>
        </c:ser>
        <c:ser>
          <c:idx val="9"/>
          <c:order val="9"/>
          <c:tx>
            <c:v>LODY</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many!$J$1:$J$15</c:f>
              <c:numCache>
                <c:formatCode>General</c:formatCode>
                <c:ptCount val="15"/>
                <c:pt idx="0">
                  <c:v>-8.4899100000000005E-2</c:v>
                </c:pt>
                <c:pt idx="1">
                  <c:v>-0.81175100000000266</c:v>
                </c:pt>
                <c:pt idx="2">
                  <c:v>5.2298299999999998</c:v>
                </c:pt>
                <c:pt idx="3">
                  <c:v>1.7202899999999999</c:v>
                </c:pt>
                <c:pt idx="4">
                  <c:v>-2.0206399999999998</c:v>
                </c:pt>
                <c:pt idx="5">
                  <c:v>0.13304199999999999</c:v>
                </c:pt>
                <c:pt idx="6">
                  <c:v>1.44248</c:v>
                </c:pt>
                <c:pt idx="7">
                  <c:v>-1.03834</c:v>
                </c:pt>
                <c:pt idx="8">
                  <c:v>1.1478699999999948</c:v>
                </c:pt>
                <c:pt idx="9">
                  <c:v>-3.1841100000000115</c:v>
                </c:pt>
                <c:pt idx="10">
                  <c:v>-1.1422300000000001</c:v>
                </c:pt>
                <c:pt idx="11">
                  <c:v>-1.2468399999999948</c:v>
                </c:pt>
                <c:pt idx="12">
                  <c:v>1.07009</c:v>
                </c:pt>
                <c:pt idx="13">
                  <c:v>0.21253500000000067</c:v>
                </c:pt>
                <c:pt idx="14">
                  <c:v>-1.4266599999999998</c:v>
                </c:pt>
              </c:numCache>
            </c:numRef>
          </c:val>
        </c:ser>
        <c:ser>
          <c:idx val="10"/>
          <c:order val="10"/>
          <c:tx>
            <c:v>MAXP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many!$K$1:$K$15</c:f>
              <c:numCache>
                <c:formatCode>General</c:formatCode>
                <c:ptCount val="15"/>
                <c:pt idx="0">
                  <c:v>0.40013499999999996</c:v>
                </c:pt>
                <c:pt idx="1">
                  <c:v>-0.6968710000000029</c:v>
                </c:pt>
                <c:pt idx="2">
                  <c:v>3.2336</c:v>
                </c:pt>
                <c:pt idx="3">
                  <c:v>-0.69723000000000002</c:v>
                </c:pt>
                <c:pt idx="4">
                  <c:v>-0.35575100000000004</c:v>
                </c:pt>
                <c:pt idx="5">
                  <c:v>6.1679299999999965E-2</c:v>
                </c:pt>
                <c:pt idx="6">
                  <c:v>6.9514000000000034E-2</c:v>
                </c:pt>
                <c:pt idx="7">
                  <c:v>-0.56720499999999996</c:v>
                </c:pt>
                <c:pt idx="8">
                  <c:v>-0.13723299999999999</c:v>
                </c:pt>
                <c:pt idx="9">
                  <c:v>-1.5656399999999944</c:v>
                </c:pt>
                <c:pt idx="10">
                  <c:v>-0.99687099999999951</c:v>
                </c:pt>
                <c:pt idx="11">
                  <c:v>-1.4812899999999998</c:v>
                </c:pt>
                <c:pt idx="12">
                  <c:v>-1.0065299999999944</c:v>
                </c:pt>
                <c:pt idx="13">
                  <c:v>0.70511699999999744</c:v>
                </c:pt>
                <c:pt idx="14">
                  <c:v>3.0379900000000002</c:v>
                </c:pt>
              </c:numCache>
            </c:numRef>
          </c:val>
        </c:ser>
        <c:ser>
          <c:idx val="11"/>
          <c:order val="11"/>
          <c:tx>
            <c:v>METF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many!$L$1:$L$15</c:f>
              <c:numCache>
                <c:formatCode>General</c:formatCode>
                <c:ptCount val="15"/>
                <c:pt idx="0">
                  <c:v>3.3676200000000001</c:v>
                </c:pt>
                <c:pt idx="1">
                  <c:v>-2.47078</c:v>
                </c:pt>
                <c:pt idx="2">
                  <c:v>-0.60404700000000267</c:v>
                </c:pt>
                <c:pt idx="3">
                  <c:v>-0.60403300000000004</c:v>
                </c:pt>
                <c:pt idx="4">
                  <c:v>-2.0800900000000002</c:v>
                </c:pt>
                <c:pt idx="5">
                  <c:v>3.0166299999999899</c:v>
                </c:pt>
                <c:pt idx="6">
                  <c:v>1.0630199999999999</c:v>
                </c:pt>
                <c:pt idx="7">
                  <c:v>-3.1624399999999997</c:v>
                </c:pt>
                <c:pt idx="8">
                  <c:v>-2.7651200000000116</c:v>
                </c:pt>
                <c:pt idx="9">
                  <c:v>8.1620500000000068E-2</c:v>
                </c:pt>
                <c:pt idx="10">
                  <c:v>1.13862</c:v>
                </c:pt>
                <c:pt idx="11">
                  <c:v>-0.3550370000000001</c:v>
                </c:pt>
                <c:pt idx="12">
                  <c:v>1.11409</c:v>
                </c:pt>
                <c:pt idx="13">
                  <c:v>0.71302600000000005</c:v>
                </c:pt>
                <c:pt idx="14">
                  <c:v>1.5475299999999936</c:v>
                </c:pt>
              </c:numCache>
            </c:numRef>
          </c:val>
        </c:ser>
        <c:ser>
          <c:idx val="12"/>
          <c:order val="12"/>
          <c:tx>
            <c:v>NCEP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many!$M$1:$M$15</c:f>
              <c:numCache>
                <c:formatCode>General</c:formatCode>
                <c:ptCount val="15"/>
                <c:pt idx="0">
                  <c:v>2.7404600000000001</c:v>
                </c:pt>
                <c:pt idx="1">
                  <c:v>1.3808199999999999</c:v>
                </c:pt>
                <c:pt idx="2">
                  <c:v>-1.47818</c:v>
                </c:pt>
                <c:pt idx="3">
                  <c:v>1.3503799999999999</c:v>
                </c:pt>
                <c:pt idx="4">
                  <c:v>-2.4896799999999977</c:v>
                </c:pt>
                <c:pt idx="5">
                  <c:v>-0.64975200000000255</c:v>
                </c:pt>
                <c:pt idx="6">
                  <c:v>-0.77590600000000065</c:v>
                </c:pt>
                <c:pt idx="7">
                  <c:v>1.31063</c:v>
                </c:pt>
                <c:pt idx="8">
                  <c:v>3.4219499999999967</c:v>
                </c:pt>
                <c:pt idx="9">
                  <c:v>-0.16909299999999999</c:v>
                </c:pt>
                <c:pt idx="10">
                  <c:v>-4.5052000000000003</c:v>
                </c:pt>
                <c:pt idx="11">
                  <c:v>1.2978799999999944</c:v>
                </c:pt>
                <c:pt idx="12">
                  <c:v>-2.6232300000000102</c:v>
                </c:pt>
                <c:pt idx="13">
                  <c:v>2.0901299999999998</c:v>
                </c:pt>
                <c:pt idx="14">
                  <c:v>-0.90110199999999996</c:v>
                </c:pt>
              </c:numCache>
            </c:numRef>
          </c:val>
        </c:ser>
        <c:ser>
          <c:idx val="13"/>
          <c:order val="13"/>
          <c:tx>
            <c:v>SINT</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many!$N$1:$N$15</c:f>
              <c:numCache>
                <c:formatCode>General</c:formatCode>
                <c:ptCount val="15"/>
                <c:pt idx="0">
                  <c:v>-1.05531</c:v>
                </c:pt>
                <c:pt idx="1">
                  <c:v>0.23786599999999999</c:v>
                </c:pt>
                <c:pt idx="2">
                  <c:v>2.1436999999999999</c:v>
                </c:pt>
                <c:pt idx="3">
                  <c:v>-0.12308300000000012</c:v>
                </c:pt>
                <c:pt idx="4">
                  <c:v>-0.82161300000000004</c:v>
                </c:pt>
                <c:pt idx="5">
                  <c:v>-0.42750600000000127</c:v>
                </c:pt>
                <c:pt idx="6">
                  <c:v>-1.07009</c:v>
                </c:pt>
                <c:pt idx="7">
                  <c:v>-1.05657</c:v>
                </c:pt>
                <c:pt idx="8">
                  <c:v>-1.07657</c:v>
                </c:pt>
                <c:pt idx="9">
                  <c:v>-0.39395700000000128</c:v>
                </c:pt>
                <c:pt idx="10">
                  <c:v>-5.2147600000000023E-2</c:v>
                </c:pt>
                <c:pt idx="11">
                  <c:v>0.66429000000000338</c:v>
                </c:pt>
                <c:pt idx="12">
                  <c:v>0.52998999999999996</c:v>
                </c:pt>
                <c:pt idx="13">
                  <c:v>0.77995300000000289</c:v>
                </c:pt>
                <c:pt idx="14">
                  <c:v>1.7206299999999943</c:v>
                </c:pt>
              </c:numCache>
            </c:numRef>
          </c:val>
        </c:ser>
        <c:ser>
          <c:idx val="14"/>
          <c:order val="14"/>
          <c:tx>
            <c:v>SUT1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many!$O$1:$O$15</c:f>
              <c:numCache>
                <c:formatCode>General</c:formatCode>
                <c:ptCount val="15"/>
                <c:pt idx="0">
                  <c:v>0.60690200000000005</c:v>
                </c:pt>
                <c:pt idx="1">
                  <c:v>-0.55176999999999998</c:v>
                </c:pt>
                <c:pt idx="2">
                  <c:v>2.0994299999999977</c:v>
                </c:pt>
                <c:pt idx="3">
                  <c:v>-3.3751699999999967</c:v>
                </c:pt>
                <c:pt idx="4">
                  <c:v>1.82681</c:v>
                </c:pt>
                <c:pt idx="5">
                  <c:v>-0.77136700000000002</c:v>
                </c:pt>
                <c:pt idx="6">
                  <c:v>3.0240900000000002</c:v>
                </c:pt>
                <c:pt idx="7">
                  <c:v>-0.13422899999999999</c:v>
                </c:pt>
                <c:pt idx="8">
                  <c:v>-2.9246099999999977</c:v>
                </c:pt>
                <c:pt idx="9">
                  <c:v>-4.4498300000000004</c:v>
                </c:pt>
                <c:pt idx="10">
                  <c:v>0.30196800000000151</c:v>
                </c:pt>
                <c:pt idx="11">
                  <c:v>2.3678900000000001</c:v>
                </c:pt>
                <c:pt idx="12">
                  <c:v>0.56706800000000002</c:v>
                </c:pt>
                <c:pt idx="13">
                  <c:v>-1.2097399999999929</c:v>
                </c:pt>
                <c:pt idx="14">
                  <c:v>2.6243300000000116</c:v>
                </c:pt>
              </c:numCache>
            </c:numRef>
          </c:val>
        </c:ser>
        <c:ser>
          <c:idx val="15"/>
          <c:order val="15"/>
          <c:tx>
            <c:v>UHT1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many!$P$1:$P$15</c:f>
              <c:numCache>
                <c:formatCode>General</c:formatCode>
                <c:ptCount val="15"/>
                <c:pt idx="0">
                  <c:v>4.0482500000000003</c:v>
                </c:pt>
                <c:pt idx="1">
                  <c:v>-1.1376500000000001</c:v>
                </c:pt>
                <c:pt idx="2">
                  <c:v>2.3338999999999968</c:v>
                </c:pt>
                <c:pt idx="3">
                  <c:v>-2.7545700000000002</c:v>
                </c:pt>
                <c:pt idx="4">
                  <c:v>1.62561</c:v>
                </c:pt>
                <c:pt idx="5">
                  <c:v>0.27728700000000001</c:v>
                </c:pt>
                <c:pt idx="6">
                  <c:v>-1.2913399999999948</c:v>
                </c:pt>
                <c:pt idx="7">
                  <c:v>-1.0402600000000001E-2</c:v>
                </c:pt>
                <c:pt idx="8">
                  <c:v>-1.4952699999999937</c:v>
                </c:pt>
                <c:pt idx="9">
                  <c:v>-2.9241299999999999</c:v>
                </c:pt>
                <c:pt idx="10">
                  <c:v>2.6359699999999977</c:v>
                </c:pt>
                <c:pt idx="11">
                  <c:v>-3.0267399999999998</c:v>
                </c:pt>
                <c:pt idx="12">
                  <c:v>4.0611799999999997E-2</c:v>
                </c:pt>
                <c:pt idx="13">
                  <c:v>1.3721300000000001</c:v>
                </c:pt>
                <c:pt idx="14">
                  <c:v>0.30459800000000031</c:v>
                </c:pt>
              </c:numCache>
            </c:numRef>
          </c:val>
        </c:ser>
        <c:ser>
          <c:idx val="16"/>
          <c:order val="16"/>
          <c:tx>
            <c:v>UKMO</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many!$Q$1:$Q$15</c:f>
              <c:numCache>
                <c:formatCode>General</c:formatCode>
                <c:ptCount val="15"/>
                <c:pt idx="0">
                  <c:v>1.52047</c:v>
                </c:pt>
                <c:pt idx="1">
                  <c:v>0.66000300000000289</c:v>
                </c:pt>
                <c:pt idx="2">
                  <c:v>-3.35772</c:v>
                </c:pt>
                <c:pt idx="3">
                  <c:v>-0.60724199999999995</c:v>
                </c:pt>
                <c:pt idx="4">
                  <c:v>-4.0949399999999763</c:v>
                </c:pt>
                <c:pt idx="5">
                  <c:v>0.33829600000000032</c:v>
                </c:pt>
                <c:pt idx="6">
                  <c:v>1.00895</c:v>
                </c:pt>
                <c:pt idx="7">
                  <c:v>-1.3127899999999999</c:v>
                </c:pt>
                <c:pt idx="8">
                  <c:v>3.31577999999999</c:v>
                </c:pt>
                <c:pt idx="9">
                  <c:v>2.3743599999999967</c:v>
                </c:pt>
                <c:pt idx="10">
                  <c:v>-0.98100399999999721</c:v>
                </c:pt>
                <c:pt idx="11">
                  <c:v>0.26147000000000031</c:v>
                </c:pt>
                <c:pt idx="12">
                  <c:v>6.3141799999999998E-2</c:v>
                </c:pt>
                <c:pt idx="13">
                  <c:v>0.82159499999999996</c:v>
                </c:pt>
                <c:pt idx="14">
                  <c:v>-1.0963000000000021E-2</c:v>
                </c:pt>
              </c:numCache>
            </c:numRef>
          </c:val>
        </c:ser>
        <c:ser>
          <c:idx val="17"/>
          <c:order val="17"/>
          <c:tx>
            <c:v>EM</c:v>
          </c:tx>
          <c:spPr>
            <a:noFill/>
            <a:ln>
              <a:solidFill>
                <a:prstClr val="black"/>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many!$R$1:$R$15</c:f>
              <c:numCache>
                <c:formatCode>General</c:formatCode>
                <c:ptCount val="15"/>
                <c:pt idx="0">
                  <c:v>1.9375500000000001</c:v>
                </c:pt>
                <c:pt idx="1">
                  <c:v>-1.07647</c:v>
                </c:pt>
                <c:pt idx="2">
                  <c:v>0.81482500000000291</c:v>
                </c:pt>
                <c:pt idx="3">
                  <c:v>-0.63233300000000003</c:v>
                </c:pt>
                <c:pt idx="4">
                  <c:v>-0.50806599999999957</c:v>
                </c:pt>
                <c:pt idx="5">
                  <c:v>0.42528900000000008</c:v>
                </c:pt>
                <c:pt idx="6">
                  <c:v>0.49268300000000032</c:v>
                </c:pt>
                <c:pt idx="7">
                  <c:v>-1.1883500000000056</c:v>
                </c:pt>
                <c:pt idx="8">
                  <c:v>0.18722100000000041</c:v>
                </c:pt>
                <c:pt idx="9">
                  <c:v>-1.4570099999999944</c:v>
                </c:pt>
                <c:pt idx="10">
                  <c:v>-1.7765099999999999E-2</c:v>
                </c:pt>
                <c:pt idx="11">
                  <c:v>-0.63030900000000289</c:v>
                </c:pt>
                <c:pt idx="12">
                  <c:v>0.112304</c:v>
                </c:pt>
                <c:pt idx="13">
                  <c:v>0.74819200000000063</c:v>
                </c:pt>
                <c:pt idx="14">
                  <c:v>0.79548299999999628</c:v>
                </c:pt>
              </c:numCache>
            </c:numRef>
          </c:val>
        </c:ser>
        <c:ser>
          <c:idx val="18"/>
          <c:order val="18"/>
          <c:tx>
            <c:v>SSE</c:v>
          </c:tx>
          <c:spPr>
            <a:solidFill>
              <a:srgbClr val="FF0000"/>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many!$S$1:$S$15</c:f>
              <c:numCache>
                <c:formatCode>General</c:formatCode>
                <c:ptCount val="15"/>
                <c:pt idx="0">
                  <c:v>-11.872200000000024</c:v>
                </c:pt>
                <c:pt idx="1">
                  <c:v>5.4291099999999997</c:v>
                </c:pt>
                <c:pt idx="2">
                  <c:v>-4.7820400000000003</c:v>
                </c:pt>
                <c:pt idx="3">
                  <c:v>5.5530099999999996</c:v>
                </c:pt>
                <c:pt idx="4">
                  <c:v>2.2581500000000001</c:v>
                </c:pt>
                <c:pt idx="5">
                  <c:v>-3.2015300000000106</c:v>
                </c:pt>
                <c:pt idx="6">
                  <c:v>-1.23075</c:v>
                </c:pt>
                <c:pt idx="7">
                  <c:v>9.8147000000000002</c:v>
                </c:pt>
                <c:pt idx="8">
                  <c:v>0.27454300000000004</c:v>
                </c:pt>
                <c:pt idx="9">
                  <c:v>6.5299399999999945</c:v>
                </c:pt>
                <c:pt idx="10">
                  <c:v>1.9068099999999999</c:v>
                </c:pt>
                <c:pt idx="11">
                  <c:v>-2.3265699999999967</c:v>
                </c:pt>
                <c:pt idx="12">
                  <c:v>-2.9870399999999999</c:v>
                </c:pt>
                <c:pt idx="13">
                  <c:v>-3.1414300000000002</c:v>
                </c:pt>
                <c:pt idx="14">
                  <c:v>-2.2230699999999999</c:v>
                </c:pt>
              </c:numCache>
            </c:numRef>
          </c:val>
        </c:ser>
        <c:axId val="48544000"/>
        <c:axId val="48553984"/>
      </c:barChart>
      <c:catAx>
        <c:axId val="48544000"/>
        <c:scaling>
          <c:orientation val="minMax"/>
        </c:scaling>
        <c:axPos val="b"/>
        <c:majorGridlines/>
        <c:numFmt formatCode="General" sourceLinked="1"/>
        <c:tickLblPos val="low"/>
        <c:crossAx val="48553984"/>
        <c:crosses val="autoZero"/>
        <c:auto val="1"/>
        <c:lblAlgn val="ctr"/>
        <c:lblOffset val="100"/>
      </c:catAx>
      <c:valAx>
        <c:axId val="48553984"/>
        <c:scaling>
          <c:orientation val="minMax"/>
          <c:max val="15"/>
          <c:min val="-20"/>
        </c:scaling>
        <c:axPos val="l"/>
        <c:majorGridlines/>
        <c:numFmt formatCode="General" sourceLinked="1"/>
        <c:tickLblPos val="nextTo"/>
        <c:crossAx val="48544000"/>
        <c:crosses val="autoZero"/>
        <c:crossBetween val="between"/>
      </c:valAx>
    </c:plotArea>
    <c:legend>
      <c:legendPos val="r"/>
    </c:legend>
    <c:plotVisOnly val="1"/>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OBS</c:v>
          </c:tx>
          <c:spPr>
            <a:solidFill>
              <a:schemeClr val="tx1"/>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many!$A$1:$A$15</c:f>
              <c:numCache>
                <c:formatCode>General</c:formatCode>
                <c:ptCount val="15"/>
                <c:pt idx="0">
                  <c:v>-25.183299999999914</c:v>
                </c:pt>
                <c:pt idx="1">
                  <c:v>-20.3294</c:v>
                </c:pt>
                <c:pt idx="2">
                  <c:v>2.2944200000000001</c:v>
                </c:pt>
                <c:pt idx="3">
                  <c:v>6.8224099999999845</c:v>
                </c:pt>
                <c:pt idx="4">
                  <c:v>5.7219199999999955</c:v>
                </c:pt>
                <c:pt idx="5">
                  <c:v>2.4937100000000001</c:v>
                </c:pt>
                <c:pt idx="6">
                  <c:v>-21.72519999999988</c:v>
                </c:pt>
                <c:pt idx="7">
                  <c:v>32.692600000000013</c:v>
                </c:pt>
                <c:pt idx="8">
                  <c:v>3.8707399999999987</c:v>
                </c:pt>
                <c:pt idx="9">
                  <c:v>-26.788799999999817</c:v>
                </c:pt>
                <c:pt idx="10">
                  <c:v>-1.4569999999999936</c:v>
                </c:pt>
                <c:pt idx="11">
                  <c:v>-7.7545199999999763</c:v>
                </c:pt>
                <c:pt idx="12">
                  <c:v>-9.849260000000001</c:v>
                </c:pt>
                <c:pt idx="13">
                  <c:v>-3.7050299999999998</c:v>
                </c:pt>
                <c:pt idx="14">
                  <c:v>62.896800000000006</c:v>
                </c:pt>
              </c:numCache>
            </c:numRef>
          </c:val>
        </c:ser>
        <c:ser>
          <c:idx val="1"/>
          <c:order val="1"/>
          <c:tx>
            <c:v>ANRM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many!$B$1:$B$15</c:f>
              <c:numCache>
                <c:formatCode>General</c:formatCode>
                <c:ptCount val="15"/>
                <c:pt idx="0">
                  <c:v>7.7239999999999975</c:v>
                </c:pt>
                <c:pt idx="1">
                  <c:v>-0.35694300000000001</c:v>
                </c:pt>
                <c:pt idx="2">
                  <c:v>-2.79895</c:v>
                </c:pt>
                <c:pt idx="3">
                  <c:v>2.49573</c:v>
                </c:pt>
                <c:pt idx="4">
                  <c:v>1.8656599999999999</c:v>
                </c:pt>
                <c:pt idx="5">
                  <c:v>10.204299999999998</c:v>
                </c:pt>
                <c:pt idx="6">
                  <c:v>1.87341</c:v>
                </c:pt>
                <c:pt idx="7">
                  <c:v>-6.2126599999999996</c:v>
                </c:pt>
                <c:pt idx="8">
                  <c:v>-3.26261</c:v>
                </c:pt>
                <c:pt idx="9">
                  <c:v>1.4043299999999936</c:v>
                </c:pt>
                <c:pt idx="10">
                  <c:v>1.6552</c:v>
                </c:pt>
                <c:pt idx="11">
                  <c:v>-0.8852449999999995</c:v>
                </c:pt>
                <c:pt idx="12">
                  <c:v>-6.9823700000000004</c:v>
                </c:pt>
                <c:pt idx="13">
                  <c:v>-3.0692900000000001</c:v>
                </c:pt>
                <c:pt idx="14">
                  <c:v>-3.6549200000000002</c:v>
                </c:pt>
              </c:numCache>
            </c:numRef>
          </c:val>
        </c:ser>
        <c:ser>
          <c:idx val="2"/>
          <c:order val="2"/>
          <c:tx>
            <c:v>KNRM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many!$C$1:$C$15</c:f>
              <c:numCache>
                <c:formatCode>General</c:formatCode>
                <c:ptCount val="15"/>
                <c:pt idx="0">
                  <c:v>4.33338</c:v>
                </c:pt>
                <c:pt idx="1">
                  <c:v>3.3193499999999858</c:v>
                </c:pt>
                <c:pt idx="2">
                  <c:v>0.90113100000000002</c:v>
                </c:pt>
                <c:pt idx="3">
                  <c:v>1.9486400000000095E-2</c:v>
                </c:pt>
                <c:pt idx="4">
                  <c:v>-3.8945999999999987</c:v>
                </c:pt>
                <c:pt idx="5">
                  <c:v>2.8363799999999872</c:v>
                </c:pt>
                <c:pt idx="6">
                  <c:v>5.2078899999999955</c:v>
                </c:pt>
                <c:pt idx="7">
                  <c:v>-5.4573400000000003</c:v>
                </c:pt>
                <c:pt idx="8">
                  <c:v>-4.2828299999999997</c:v>
                </c:pt>
                <c:pt idx="9">
                  <c:v>6.7669600000000001</c:v>
                </c:pt>
                <c:pt idx="10">
                  <c:v>0.34044800000000008</c:v>
                </c:pt>
                <c:pt idx="11">
                  <c:v>3.2883700000000116</c:v>
                </c:pt>
                <c:pt idx="12">
                  <c:v>-2.2233300000000189</c:v>
                </c:pt>
                <c:pt idx="13">
                  <c:v>-4.6973899999999791</c:v>
                </c:pt>
                <c:pt idx="14">
                  <c:v>-6.4580599999999997</c:v>
                </c:pt>
              </c:numCache>
            </c:numRef>
          </c:val>
        </c:ser>
        <c:ser>
          <c:idx val="3"/>
          <c:order val="3"/>
          <c:tx>
            <c:v>KORM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many!$D$1:$D$15</c:f>
              <c:numCache>
                <c:formatCode>General</c:formatCode>
                <c:ptCount val="15"/>
                <c:pt idx="0">
                  <c:v>2.1108899999999977</c:v>
                </c:pt>
                <c:pt idx="1">
                  <c:v>5.0446299999999997</c:v>
                </c:pt>
                <c:pt idx="2">
                  <c:v>-0.91250599999999948</c:v>
                </c:pt>
                <c:pt idx="3">
                  <c:v>1.2267599999999999</c:v>
                </c:pt>
                <c:pt idx="4">
                  <c:v>-0.42204800000000031</c:v>
                </c:pt>
                <c:pt idx="5">
                  <c:v>5.7174699999999996</c:v>
                </c:pt>
                <c:pt idx="6">
                  <c:v>-1.82202</c:v>
                </c:pt>
                <c:pt idx="7">
                  <c:v>-5.8069799999999985</c:v>
                </c:pt>
                <c:pt idx="8">
                  <c:v>-1.1353</c:v>
                </c:pt>
                <c:pt idx="9">
                  <c:v>1.1539899999999998</c:v>
                </c:pt>
                <c:pt idx="10">
                  <c:v>2.07662999999999</c:v>
                </c:pt>
                <c:pt idx="11">
                  <c:v>-1.7616899999999998</c:v>
                </c:pt>
                <c:pt idx="12">
                  <c:v>0.74051999999999996</c:v>
                </c:pt>
                <c:pt idx="13">
                  <c:v>-1.5613999999999943</c:v>
                </c:pt>
                <c:pt idx="14">
                  <c:v>-4.6493599999999997</c:v>
                </c:pt>
              </c:numCache>
            </c:numRef>
          </c:val>
        </c:ser>
        <c:ser>
          <c:idx val="4"/>
          <c:order val="4"/>
          <c:tx>
            <c:v>BMRC</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many!$E$1:$E$15</c:f>
              <c:numCache>
                <c:formatCode>General</c:formatCode>
                <c:ptCount val="15"/>
                <c:pt idx="0">
                  <c:v>-6.59572</c:v>
                </c:pt>
                <c:pt idx="1">
                  <c:v>-2.3460499999999844</c:v>
                </c:pt>
                <c:pt idx="2">
                  <c:v>1.02877</c:v>
                </c:pt>
                <c:pt idx="3">
                  <c:v>-3.7725999999999997</c:v>
                </c:pt>
                <c:pt idx="4">
                  <c:v>5.88452E-2</c:v>
                </c:pt>
                <c:pt idx="5">
                  <c:v>8.3679800000000046</c:v>
                </c:pt>
                <c:pt idx="6">
                  <c:v>13.6874</c:v>
                </c:pt>
                <c:pt idx="7">
                  <c:v>-2.2460800000000001</c:v>
                </c:pt>
                <c:pt idx="8">
                  <c:v>-3.1931699999999998</c:v>
                </c:pt>
                <c:pt idx="9">
                  <c:v>3.8185199999999977</c:v>
                </c:pt>
                <c:pt idx="10">
                  <c:v>7.9481599999999997</c:v>
                </c:pt>
                <c:pt idx="11">
                  <c:v>-7.5188999999999995</c:v>
                </c:pt>
                <c:pt idx="12">
                  <c:v>-8.594520000000001</c:v>
                </c:pt>
                <c:pt idx="13">
                  <c:v>-2.0825800000000001</c:v>
                </c:pt>
                <c:pt idx="14">
                  <c:v>1.4399899999999939</c:v>
                </c:pt>
              </c:numCache>
            </c:numRef>
          </c:val>
        </c:ser>
        <c:ser>
          <c:idx val="5"/>
          <c:order val="5"/>
          <c:tx>
            <c:v>CERF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many!$F$1:$F$15</c:f>
              <c:numCache>
                <c:formatCode>General</c:formatCode>
                <c:ptCount val="15"/>
                <c:pt idx="0">
                  <c:v>-0.863452</c:v>
                </c:pt>
                <c:pt idx="1">
                  <c:v>5.5521099999999945</c:v>
                </c:pt>
                <c:pt idx="2">
                  <c:v>7.6133799999999985</c:v>
                </c:pt>
                <c:pt idx="3">
                  <c:v>1.04938</c:v>
                </c:pt>
                <c:pt idx="4">
                  <c:v>-13.1647</c:v>
                </c:pt>
                <c:pt idx="5">
                  <c:v>-1.54284</c:v>
                </c:pt>
                <c:pt idx="6">
                  <c:v>-2.9083999999999999</c:v>
                </c:pt>
                <c:pt idx="7">
                  <c:v>-12.309100000000004</c:v>
                </c:pt>
                <c:pt idx="8">
                  <c:v>-0.14926200000000078</c:v>
                </c:pt>
                <c:pt idx="9">
                  <c:v>9.9558600000000048</c:v>
                </c:pt>
                <c:pt idx="10">
                  <c:v>-0.15576100000000093</c:v>
                </c:pt>
                <c:pt idx="11">
                  <c:v>0.35787600000000197</c:v>
                </c:pt>
                <c:pt idx="12">
                  <c:v>6.5891999999999999</c:v>
                </c:pt>
                <c:pt idx="13">
                  <c:v>0.68281899999999951</c:v>
                </c:pt>
                <c:pt idx="14">
                  <c:v>-0.70746500000000001</c:v>
                </c:pt>
              </c:numCache>
            </c:numRef>
          </c:val>
        </c:ser>
        <c:ser>
          <c:idx val="6"/>
          <c:order val="6"/>
          <c:tx>
            <c:v>ECMW</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many!$G$1:$G$15</c:f>
              <c:numCache>
                <c:formatCode>General</c:formatCode>
                <c:ptCount val="15"/>
                <c:pt idx="0">
                  <c:v>6.2865700000000002</c:v>
                </c:pt>
                <c:pt idx="1">
                  <c:v>1.26278</c:v>
                </c:pt>
                <c:pt idx="2">
                  <c:v>-5.2759600000000004</c:v>
                </c:pt>
                <c:pt idx="3">
                  <c:v>0.70507600000000004</c:v>
                </c:pt>
                <c:pt idx="4">
                  <c:v>0.56234600000000001</c:v>
                </c:pt>
                <c:pt idx="5">
                  <c:v>1.52623</c:v>
                </c:pt>
                <c:pt idx="6">
                  <c:v>2.85358</c:v>
                </c:pt>
                <c:pt idx="7">
                  <c:v>-2.4988699999999899</c:v>
                </c:pt>
                <c:pt idx="8">
                  <c:v>-6.1252599999999955</c:v>
                </c:pt>
                <c:pt idx="9">
                  <c:v>3.0287799999999998</c:v>
                </c:pt>
                <c:pt idx="10">
                  <c:v>1.1023700000000001</c:v>
                </c:pt>
                <c:pt idx="11">
                  <c:v>3.1837800000000116</c:v>
                </c:pt>
                <c:pt idx="12">
                  <c:v>-2.04609</c:v>
                </c:pt>
                <c:pt idx="13">
                  <c:v>2.3083399999999998</c:v>
                </c:pt>
                <c:pt idx="14">
                  <c:v>-6.8733700000000004</c:v>
                </c:pt>
              </c:numCache>
            </c:numRef>
          </c:val>
        </c:ser>
        <c:ser>
          <c:idx val="7"/>
          <c:order val="7"/>
          <c:tx>
            <c:v>GFDL</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many!$H$1:$H$15</c:f>
              <c:numCache>
                <c:formatCode>General</c:formatCode>
                <c:ptCount val="15"/>
                <c:pt idx="0">
                  <c:v>3.6472600000000002</c:v>
                </c:pt>
                <c:pt idx="1">
                  <c:v>-4.9035700000000002</c:v>
                </c:pt>
                <c:pt idx="2">
                  <c:v>-0.39775300000000002</c:v>
                </c:pt>
                <c:pt idx="3">
                  <c:v>-3.7421300000000102</c:v>
                </c:pt>
                <c:pt idx="4">
                  <c:v>0.28053100000000003</c:v>
                </c:pt>
                <c:pt idx="5">
                  <c:v>-6.7987800000000001E-2</c:v>
                </c:pt>
                <c:pt idx="6">
                  <c:v>10.287600000000001</c:v>
                </c:pt>
                <c:pt idx="7">
                  <c:v>1.4459099999999927</c:v>
                </c:pt>
                <c:pt idx="8">
                  <c:v>1.8237999999999936</c:v>
                </c:pt>
                <c:pt idx="9">
                  <c:v>-0.12667699999999987</c:v>
                </c:pt>
                <c:pt idx="10">
                  <c:v>5.3845099999999855</c:v>
                </c:pt>
                <c:pt idx="11">
                  <c:v>7.4196300000000024</c:v>
                </c:pt>
                <c:pt idx="12">
                  <c:v>-5.6726599999999996</c:v>
                </c:pt>
                <c:pt idx="13">
                  <c:v>-7.5939799999999975</c:v>
                </c:pt>
                <c:pt idx="14">
                  <c:v>-7.7843200000000001</c:v>
                </c:pt>
              </c:numCache>
            </c:numRef>
          </c:val>
        </c:ser>
        <c:ser>
          <c:idx val="8"/>
          <c:order val="8"/>
          <c:tx>
            <c:v>INGV</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many!$I$1:$I$15</c:f>
              <c:numCache>
                <c:formatCode>General</c:formatCode>
                <c:ptCount val="15"/>
                <c:pt idx="0">
                  <c:v>6.9109799999999995</c:v>
                </c:pt>
                <c:pt idx="1">
                  <c:v>-0.11623000000000012</c:v>
                </c:pt>
                <c:pt idx="2">
                  <c:v>3.0733899999999998</c:v>
                </c:pt>
                <c:pt idx="3">
                  <c:v>-0.92145900000000003</c:v>
                </c:pt>
                <c:pt idx="4">
                  <c:v>1.5024</c:v>
                </c:pt>
                <c:pt idx="5">
                  <c:v>-3.8560199999999853</c:v>
                </c:pt>
                <c:pt idx="6">
                  <c:v>-1.09118</c:v>
                </c:pt>
                <c:pt idx="7">
                  <c:v>-2.4991599999999967</c:v>
                </c:pt>
                <c:pt idx="8">
                  <c:v>-4.5007900000000003</c:v>
                </c:pt>
                <c:pt idx="9">
                  <c:v>4.55436</c:v>
                </c:pt>
                <c:pt idx="10">
                  <c:v>0.18108600000000041</c:v>
                </c:pt>
                <c:pt idx="11">
                  <c:v>0.95951599999999959</c:v>
                </c:pt>
                <c:pt idx="12">
                  <c:v>1.82222</c:v>
                </c:pt>
                <c:pt idx="13">
                  <c:v>1.8510800000000001</c:v>
                </c:pt>
                <c:pt idx="14">
                  <c:v>-7.8703500000000002</c:v>
                </c:pt>
              </c:numCache>
            </c:numRef>
          </c:val>
        </c:ser>
        <c:ser>
          <c:idx val="9"/>
          <c:order val="9"/>
          <c:tx>
            <c:v>LODY</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many!$J$1:$J$15</c:f>
              <c:numCache>
                <c:formatCode>General</c:formatCode>
                <c:ptCount val="15"/>
                <c:pt idx="0">
                  <c:v>2.5477500000000002</c:v>
                </c:pt>
                <c:pt idx="1">
                  <c:v>0.4372430000000001</c:v>
                </c:pt>
                <c:pt idx="2">
                  <c:v>-5.0999400000000001</c:v>
                </c:pt>
                <c:pt idx="3">
                  <c:v>-7.7286200000000003</c:v>
                </c:pt>
                <c:pt idx="4">
                  <c:v>6.9931000000000001</c:v>
                </c:pt>
                <c:pt idx="5">
                  <c:v>-1.15385</c:v>
                </c:pt>
                <c:pt idx="6">
                  <c:v>6.8091799999999996</c:v>
                </c:pt>
                <c:pt idx="7">
                  <c:v>2.20967</c:v>
                </c:pt>
                <c:pt idx="8">
                  <c:v>2.7434000000000012</c:v>
                </c:pt>
                <c:pt idx="9">
                  <c:v>-8.6075500000000016</c:v>
                </c:pt>
                <c:pt idx="10">
                  <c:v>3.0797499999999967</c:v>
                </c:pt>
                <c:pt idx="11">
                  <c:v>3.6589399999999999</c:v>
                </c:pt>
                <c:pt idx="12">
                  <c:v>-3.4679300000000102</c:v>
                </c:pt>
                <c:pt idx="13">
                  <c:v>2.4754399999999968</c:v>
                </c:pt>
                <c:pt idx="14">
                  <c:v>-4.8961899999999945</c:v>
                </c:pt>
              </c:numCache>
            </c:numRef>
          </c:val>
        </c:ser>
        <c:ser>
          <c:idx val="10"/>
          <c:order val="10"/>
          <c:tx>
            <c:v>MAXP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many!$K$1:$K$15</c:f>
              <c:numCache>
                <c:formatCode>General</c:formatCode>
                <c:ptCount val="15"/>
                <c:pt idx="0">
                  <c:v>-0.80305700000000002</c:v>
                </c:pt>
                <c:pt idx="1">
                  <c:v>1.7294699999999936</c:v>
                </c:pt>
                <c:pt idx="2">
                  <c:v>2.9407199999999998</c:v>
                </c:pt>
                <c:pt idx="3">
                  <c:v>-6.1442799999999975</c:v>
                </c:pt>
                <c:pt idx="4">
                  <c:v>-3.8401200000000002</c:v>
                </c:pt>
                <c:pt idx="5">
                  <c:v>-3.59477</c:v>
                </c:pt>
                <c:pt idx="6">
                  <c:v>2.9987999999999997</c:v>
                </c:pt>
                <c:pt idx="7">
                  <c:v>-7.0511499999999998</c:v>
                </c:pt>
                <c:pt idx="8">
                  <c:v>2.20967</c:v>
                </c:pt>
                <c:pt idx="9">
                  <c:v>17.0245</c:v>
                </c:pt>
                <c:pt idx="10">
                  <c:v>-0.17694000000000087</c:v>
                </c:pt>
                <c:pt idx="11">
                  <c:v>7.2716300000000134</c:v>
                </c:pt>
                <c:pt idx="12">
                  <c:v>-9.3428600000000035</c:v>
                </c:pt>
                <c:pt idx="13">
                  <c:v>1.4060999999999944</c:v>
                </c:pt>
                <c:pt idx="14">
                  <c:v>-4.6279399999999669</c:v>
                </c:pt>
              </c:numCache>
            </c:numRef>
          </c:val>
        </c:ser>
        <c:ser>
          <c:idx val="11"/>
          <c:order val="11"/>
          <c:tx>
            <c:v>METF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many!$L$1:$L$15</c:f>
              <c:numCache>
                <c:formatCode>General</c:formatCode>
                <c:ptCount val="15"/>
                <c:pt idx="0">
                  <c:v>5.0455399999999955</c:v>
                </c:pt>
                <c:pt idx="1">
                  <c:v>-2.5172399999999997</c:v>
                </c:pt>
                <c:pt idx="2">
                  <c:v>5.7447699999999999</c:v>
                </c:pt>
                <c:pt idx="3">
                  <c:v>-0.14559700000000075</c:v>
                </c:pt>
                <c:pt idx="4">
                  <c:v>-9.8289000000000009</c:v>
                </c:pt>
                <c:pt idx="5">
                  <c:v>-2.0377999999999998</c:v>
                </c:pt>
                <c:pt idx="6">
                  <c:v>-2.1874799999999999</c:v>
                </c:pt>
                <c:pt idx="7">
                  <c:v>-8.6754600000000028</c:v>
                </c:pt>
                <c:pt idx="8">
                  <c:v>-0.71212500000000289</c:v>
                </c:pt>
                <c:pt idx="9">
                  <c:v>5.7593000000000014</c:v>
                </c:pt>
                <c:pt idx="10">
                  <c:v>3.3494399999999978</c:v>
                </c:pt>
                <c:pt idx="11">
                  <c:v>11.1066</c:v>
                </c:pt>
                <c:pt idx="12">
                  <c:v>0.77839800000000325</c:v>
                </c:pt>
                <c:pt idx="13">
                  <c:v>1.5139099999999936</c:v>
                </c:pt>
                <c:pt idx="14">
                  <c:v>-7.19339</c:v>
                </c:pt>
              </c:numCache>
            </c:numRef>
          </c:val>
        </c:ser>
        <c:ser>
          <c:idx val="12"/>
          <c:order val="12"/>
          <c:tx>
            <c:v>NCEP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many!$M$1:$M$15</c:f>
              <c:numCache>
                <c:formatCode>General</c:formatCode>
                <c:ptCount val="15"/>
                <c:pt idx="0">
                  <c:v>1.5699399999999943</c:v>
                </c:pt>
                <c:pt idx="1">
                  <c:v>4.4540799999999985</c:v>
                </c:pt>
                <c:pt idx="2">
                  <c:v>-0.67348900000000289</c:v>
                </c:pt>
                <c:pt idx="3">
                  <c:v>1.3237299999999936</c:v>
                </c:pt>
                <c:pt idx="4">
                  <c:v>2.1270899999999999</c:v>
                </c:pt>
                <c:pt idx="5">
                  <c:v>-3.57768</c:v>
                </c:pt>
                <c:pt idx="6">
                  <c:v>1.2050099999999944</c:v>
                </c:pt>
                <c:pt idx="7">
                  <c:v>0.8663149999999995</c:v>
                </c:pt>
                <c:pt idx="8">
                  <c:v>-3.45975999999999</c:v>
                </c:pt>
                <c:pt idx="9">
                  <c:v>4.6637099999999965</c:v>
                </c:pt>
                <c:pt idx="10">
                  <c:v>1.6910099999999999</c:v>
                </c:pt>
                <c:pt idx="11">
                  <c:v>-3.5415700000000001</c:v>
                </c:pt>
                <c:pt idx="12">
                  <c:v>-3.71468</c:v>
                </c:pt>
                <c:pt idx="13">
                  <c:v>0.57679700000000289</c:v>
                </c:pt>
                <c:pt idx="14">
                  <c:v>-3.5106099999999967</c:v>
                </c:pt>
              </c:numCache>
            </c:numRef>
          </c:val>
        </c:ser>
        <c:ser>
          <c:idx val="13"/>
          <c:order val="13"/>
          <c:tx>
            <c:v>SINT</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many!$N$1:$N$15</c:f>
              <c:numCache>
                <c:formatCode>General</c:formatCode>
                <c:ptCount val="15"/>
                <c:pt idx="0">
                  <c:v>-1.9676899999999999</c:v>
                </c:pt>
                <c:pt idx="1">
                  <c:v>-0.29985600000000145</c:v>
                </c:pt>
                <c:pt idx="2">
                  <c:v>0.48990700000000031</c:v>
                </c:pt>
                <c:pt idx="3">
                  <c:v>3.79129</c:v>
                </c:pt>
                <c:pt idx="4">
                  <c:v>-2.4652599999999967</c:v>
                </c:pt>
                <c:pt idx="5">
                  <c:v>-1.6283700000000001</c:v>
                </c:pt>
                <c:pt idx="6">
                  <c:v>9.9318799999999996</c:v>
                </c:pt>
                <c:pt idx="7">
                  <c:v>-4.0673499999999985</c:v>
                </c:pt>
                <c:pt idx="8">
                  <c:v>0.51366500000000004</c:v>
                </c:pt>
                <c:pt idx="9">
                  <c:v>-5.2763100000000014</c:v>
                </c:pt>
                <c:pt idx="10">
                  <c:v>-1.0923700000000001</c:v>
                </c:pt>
                <c:pt idx="11">
                  <c:v>5.4915900000000004</c:v>
                </c:pt>
                <c:pt idx="12">
                  <c:v>2.9753499999999899</c:v>
                </c:pt>
                <c:pt idx="13">
                  <c:v>2.69667999999999</c:v>
                </c:pt>
                <c:pt idx="14">
                  <c:v>-9.0931100000000011</c:v>
                </c:pt>
              </c:numCache>
            </c:numRef>
          </c:val>
        </c:ser>
        <c:ser>
          <c:idx val="14"/>
          <c:order val="14"/>
          <c:tx>
            <c:v>SUT1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many!$O$1:$O$15</c:f>
              <c:numCache>
                <c:formatCode>General</c:formatCode>
                <c:ptCount val="15"/>
                <c:pt idx="0">
                  <c:v>-1.7444599999999999</c:v>
                </c:pt>
                <c:pt idx="1">
                  <c:v>1.6876500000000001</c:v>
                </c:pt>
                <c:pt idx="2">
                  <c:v>-5.1521299999999846</c:v>
                </c:pt>
                <c:pt idx="3">
                  <c:v>3.13707</c:v>
                </c:pt>
                <c:pt idx="4">
                  <c:v>1.7198799999999936</c:v>
                </c:pt>
                <c:pt idx="5">
                  <c:v>-5.0247999999999955</c:v>
                </c:pt>
                <c:pt idx="6">
                  <c:v>-5.9794800000000134E-2</c:v>
                </c:pt>
                <c:pt idx="7">
                  <c:v>-2.6119399999999997</c:v>
                </c:pt>
                <c:pt idx="8">
                  <c:v>-2.7412700000000001</c:v>
                </c:pt>
                <c:pt idx="9">
                  <c:v>3.8111499999999872</c:v>
                </c:pt>
                <c:pt idx="10">
                  <c:v>3.8743399999999997</c:v>
                </c:pt>
                <c:pt idx="11">
                  <c:v>5.736620000000026</c:v>
                </c:pt>
                <c:pt idx="12">
                  <c:v>-3.5494499999999967</c:v>
                </c:pt>
                <c:pt idx="13">
                  <c:v>5.3669299999999955</c:v>
                </c:pt>
                <c:pt idx="14">
                  <c:v>-4.4495300000000002</c:v>
                </c:pt>
              </c:numCache>
            </c:numRef>
          </c:val>
        </c:ser>
        <c:ser>
          <c:idx val="15"/>
          <c:order val="15"/>
          <c:tx>
            <c:v>UHT1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many!$P$1:$P$15</c:f>
              <c:numCache>
                <c:formatCode>General</c:formatCode>
                <c:ptCount val="15"/>
                <c:pt idx="0">
                  <c:v>3.5682299999999998</c:v>
                </c:pt>
                <c:pt idx="1">
                  <c:v>-5.5874600000000001</c:v>
                </c:pt>
                <c:pt idx="2">
                  <c:v>-0.52266999999999997</c:v>
                </c:pt>
                <c:pt idx="3">
                  <c:v>-6.5784200000000004</c:v>
                </c:pt>
                <c:pt idx="4">
                  <c:v>-0.9728470000000029</c:v>
                </c:pt>
                <c:pt idx="5">
                  <c:v>-1.5396899999999998</c:v>
                </c:pt>
                <c:pt idx="6">
                  <c:v>1.36019</c:v>
                </c:pt>
                <c:pt idx="7">
                  <c:v>0.81997200000000003</c:v>
                </c:pt>
                <c:pt idx="8">
                  <c:v>-6.52325</c:v>
                </c:pt>
                <c:pt idx="9">
                  <c:v>6.5700500000000002</c:v>
                </c:pt>
                <c:pt idx="10">
                  <c:v>3.53451</c:v>
                </c:pt>
                <c:pt idx="11">
                  <c:v>4.2444199999999945</c:v>
                </c:pt>
                <c:pt idx="12">
                  <c:v>1.4412299999999914</c:v>
                </c:pt>
                <c:pt idx="13">
                  <c:v>0.73049100000000278</c:v>
                </c:pt>
                <c:pt idx="14">
                  <c:v>-0.54478000000000004</c:v>
                </c:pt>
              </c:numCache>
            </c:numRef>
          </c:val>
        </c:ser>
        <c:ser>
          <c:idx val="16"/>
          <c:order val="16"/>
          <c:tx>
            <c:v>UKMO</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many!$Q$1:$Q$15</c:f>
              <c:numCache>
                <c:formatCode>General</c:formatCode>
                <c:ptCount val="15"/>
                <c:pt idx="0">
                  <c:v>-7.8437900000000003</c:v>
                </c:pt>
                <c:pt idx="1">
                  <c:v>-0.18550600000000075</c:v>
                </c:pt>
                <c:pt idx="2">
                  <c:v>-6.9418500000000014</c:v>
                </c:pt>
                <c:pt idx="3">
                  <c:v>-1.4459699999999911</c:v>
                </c:pt>
                <c:pt idx="4">
                  <c:v>21.08819999999988</c:v>
                </c:pt>
                <c:pt idx="5">
                  <c:v>4.6975499999999855</c:v>
                </c:pt>
                <c:pt idx="6">
                  <c:v>6.8240099999999781</c:v>
                </c:pt>
                <c:pt idx="7">
                  <c:v>-4.7474600000000002</c:v>
                </c:pt>
                <c:pt idx="8">
                  <c:v>0.88693999999999951</c:v>
                </c:pt>
                <c:pt idx="9">
                  <c:v>-4.9644899999999845</c:v>
                </c:pt>
                <c:pt idx="10">
                  <c:v>5.0924799999999975</c:v>
                </c:pt>
                <c:pt idx="11">
                  <c:v>-8.2923099999999987</c:v>
                </c:pt>
                <c:pt idx="12">
                  <c:v>-3.9005700000000001</c:v>
                </c:pt>
                <c:pt idx="13">
                  <c:v>2.4226499999999844</c:v>
                </c:pt>
                <c:pt idx="14">
                  <c:v>-2.6898900000000001</c:v>
                </c:pt>
              </c:numCache>
            </c:numRef>
          </c:val>
        </c:ser>
        <c:ser>
          <c:idx val="17"/>
          <c:order val="17"/>
          <c:tx>
            <c:v>EM</c:v>
          </c:tx>
          <c:spPr>
            <a:noFill/>
            <a:ln>
              <a:solidFill>
                <a:schemeClr val="tx1"/>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many!$R$1:$R$15</c:f>
              <c:numCache>
                <c:formatCode>General</c:formatCode>
                <c:ptCount val="15"/>
                <c:pt idx="0">
                  <c:v>1.48525</c:v>
                </c:pt>
                <c:pt idx="1">
                  <c:v>0.44726299999999997</c:v>
                </c:pt>
                <c:pt idx="2">
                  <c:v>-0.37932300000000163</c:v>
                </c:pt>
                <c:pt idx="3">
                  <c:v>-1.05155</c:v>
                </c:pt>
                <c:pt idx="4">
                  <c:v>0.11204</c:v>
                </c:pt>
                <c:pt idx="5">
                  <c:v>0.5826789999999995</c:v>
                </c:pt>
                <c:pt idx="6">
                  <c:v>3.4797199999999977</c:v>
                </c:pt>
                <c:pt idx="7">
                  <c:v>-3.6846800000000002</c:v>
                </c:pt>
                <c:pt idx="8">
                  <c:v>-1.74621</c:v>
                </c:pt>
                <c:pt idx="9">
                  <c:v>3.0808300000000002</c:v>
                </c:pt>
                <c:pt idx="10">
                  <c:v>2.3623799999999977</c:v>
                </c:pt>
                <c:pt idx="11">
                  <c:v>1.9074199999999999</c:v>
                </c:pt>
                <c:pt idx="12">
                  <c:v>-2.1899299999999999</c:v>
                </c:pt>
                <c:pt idx="13">
                  <c:v>0.196103</c:v>
                </c:pt>
                <c:pt idx="14">
                  <c:v>-4.6020799999999955</c:v>
                </c:pt>
              </c:numCache>
            </c:numRef>
          </c:val>
        </c:ser>
        <c:ser>
          <c:idx val="18"/>
          <c:order val="18"/>
          <c:tx>
            <c:v>SSE</c:v>
          </c:tx>
          <c:spPr>
            <a:solidFill>
              <a:srgbClr val="FF0000"/>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many!$S$1:$S$15</c:f>
              <c:numCache>
                <c:formatCode>General</c:formatCode>
                <c:ptCount val="15"/>
                <c:pt idx="0">
                  <c:v>3.5365899999999977</c:v>
                </c:pt>
                <c:pt idx="1">
                  <c:v>-14.518700000000001</c:v>
                </c:pt>
                <c:pt idx="2">
                  <c:v>-3.0625200000000001</c:v>
                </c:pt>
                <c:pt idx="3">
                  <c:v>11.472700000000026</c:v>
                </c:pt>
                <c:pt idx="4">
                  <c:v>1.01241</c:v>
                </c:pt>
                <c:pt idx="5">
                  <c:v>-2.6890700000000001</c:v>
                </c:pt>
                <c:pt idx="6">
                  <c:v>-12.0809</c:v>
                </c:pt>
                <c:pt idx="7">
                  <c:v>31.034400000000005</c:v>
                </c:pt>
                <c:pt idx="8">
                  <c:v>-1.0311999999999943</c:v>
                </c:pt>
                <c:pt idx="9">
                  <c:v>-15.735800000000001</c:v>
                </c:pt>
                <c:pt idx="10">
                  <c:v>5.8057999999999996</c:v>
                </c:pt>
                <c:pt idx="11">
                  <c:v>-22.3047</c:v>
                </c:pt>
                <c:pt idx="12">
                  <c:v>-1.9240999999999999</c:v>
                </c:pt>
                <c:pt idx="13">
                  <c:v>-1.5099799999999937</c:v>
                </c:pt>
                <c:pt idx="14">
                  <c:v>21.994800000000001</c:v>
                </c:pt>
              </c:numCache>
            </c:numRef>
          </c:val>
        </c:ser>
        <c:axId val="48784896"/>
        <c:axId val="48786432"/>
      </c:barChart>
      <c:catAx>
        <c:axId val="48784896"/>
        <c:scaling>
          <c:orientation val="minMax"/>
        </c:scaling>
        <c:axPos val="b"/>
        <c:majorGridlines/>
        <c:numFmt formatCode="General" sourceLinked="1"/>
        <c:tickLblPos val="low"/>
        <c:crossAx val="48786432"/>
        <c:crosses val="autoZero"/>
        <c:auto val="1"/>
        <c:lblAlgn val="ctr"/>
        <c:lblOffset val="100"/>
      </c:catAx>
      <c:valAx>
        <c:axId val="48786432"/>
        <c:scaling>
          <c:orientation val="minMax"/>
          <c:max val="45"/>
          <c:min val="-30"/>
        </c:scaling>
        <c:axPos val="l"/>
        <c:majorGridlines/>
        <c:numFmt formatCode="General" sourceLinked="1"/>
        <c:tickLblPos val="nextTo"/>
        <c:crossAx val="48784896"/>
        <c:crosses val="autoZero"/>
        <c:crossBetween val="between"/>
      </c:valAx>
    </c:plotArea>
    <c:legend>
      <c:legendPos val="r"/>
    </c:legend>
    <c:plotVisOnly val="1"/>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OBS</c:v>
          </c:tx>
          <c:spPr>
            <a:solidFill>
              <a:schemeClr val="tx1"/>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many!$A$1:$A$15</c:f>
              <c:numCache>
                <c:formatCode>General</c:formatCode>
                <c:ptCount val="15"/>
                <c:pt idx="0">
                  <c:v>-7.8697400000000002</c:v>
                </c:pt>
                <c:pt idx="1">
                  <c:v>-9.401959999999999</c:v>
                </c:pt>
                <c:pt idx="2">
                  <c:v>-22.086699999999876</c:v>
                </c:pt>
                <c:pt idx="3">
                  <c:v>-11.44</c:v>
                </c:pt>
                <c:pt idx="4">
                  <c:v>-7.0919699999999999</c:v>
                </c:pt>
                <c:pt idx="5">
                  <c:v>-19.363099999999989</c:v>
                </c:pt>
                <c:pt idx="6">
                  <c:v>1.4547299999999936</c:v>
                </c:pt>
                <c:pt idx="7">
                  <c:v>9.9204500000000007</c:v>
                </c:pt>
                <c:pt idx="8">
                  <c:v>3.5824499999999881</c:v>
                </c:pt>
                <c:pt idx="9">
                  <c:v>0.42914800000000008</c:v>
                </c:pt>
                <c:pt idx="10">
                  <c:v>8.3805300000000464</c:v>
                </c:pt>
                <c:pt idx="11">
                  <c:v>20.080599999999876</c:v>
                </c:pt>
                <c:pt idx="12">
                  <c:v>21.3263</c:v>
                </c:pt>
                <c:pt idx="13">
                  <c:v>-0.33257600000000226</c:v>
                </c:pt>
                <c:pt idx="14">
                  <c:v>12.410300000000001</c:v>
                </c:pt>
              </c:numCache>
            </c:numRef>
          </c:val>
        </c:ser>
        <c:ser>
          <c:idx val="1"/>
          <c:order val="1"/>
          <c:tx>
            <c:v>ANRM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many!$B$1:$B$15</c:f>
              <c:numCache>
                <c:formatCode>General</c:formatCode>
                <c:ptCount val="15"/>
                <c:pt idx="0">
                  <c:v>1.1662300000000001</c:v>
                </c:pt>
                <c:pt idx="1">
                  <c:v>4.6398700000000002</c:v>
                </c:pt>
                <c:pt idx="2">
                  <c:v>2.909049999999989</c:v>
                </c:pt>
                <c:pt idx="3">
                  <c:v>1.8412199999999999</c:v>
                </c:pt>
                <c:pt idx="4">
                  <c:v>1.4917299999999913</c:v>
                </c:pt>
                <c:pt idx="5">
                  <c:v>6.9409299999999998</c:v>
                </c:pt>
                <c:pt idx="6">
                  <c:v>-1.0112599999999998</c:v>
                </c:pt>
                <c:pt idx="7">
                  <c:v>-0.94785799999999998</c:v>
                </c:pt>
                <c:pt idx="8">
                  <c:v>-3.0064899999999977</c:v>
                </c:pt>
                <c:pt idx="9">
                  <c:v>-4.3298499999999995</c:v>
                </c:pt>
                <c:pt idx="10">
                  <c:v>-3.2788200000000001</c:v>
                </c:pt>
                <c:pt idx="11">
                  <c:v>-2.8038699999999968</c:v>
                </c:pt>
                <c:pt idx="12">
                  <c:v>-3.1031900000000134</c:v>
                </c:pt>
                <c:pt idx="13">
                  <c:v>-1.66567</c:v>
                </c:pt>
                <c:pt idx="14">
                  <c:v>1.1577899999999999</c:v>
                </c:pt>
              </c:numCache>
            </c:numRef>
          </c:val>
        </c:ser>
        <c:ser>
          <c:idx val="2"/>
          <c:order val="2"/>
          <c:tx>
            <c:v>KNRM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many!$C$1:$C$15</c:f>
              <c:numCache>
                <c:formatCode>General</c:formatCode>
                <c:ptCount val="15"/>
                <c:pt idx="0">
                  <c:v>0.14295900000000067</c:v>
                </c:pt>
                <c:pt idx="1">
                  <c:v>0.47437000000000146</c:v>
                </c:pt>
                <c:pt idx="2">
                  <c:v>1.65761</c:v>
                </c:pt>
                <c:pt idx="3">
                  <c:v>1.4271899999999949</c:v>
                </c:pt>
                <c:pt idx="4">
                  <c:v>4.4580900000000034E-2</c:v>
                </c:pt>
                <c:pt idx="5">
                  <c:v>5.0121699999999985</c:v>
                </c:pt>
                <c:pt idx="6">
                  <c:v>-8.0130100000000024E-2</c:v>
                </c:pt>
                <c:pt idx="7">
                  <c:v>-3.6811900000000102</c:v>
                </c:pt>
                <c:pt idx="8">
                  <c:v>-0.29754900000000001</c:v>
                </c:pt>
                <c:pt idx="9">
                  <c:v>-0.18834000000000078</c:v>
                </c:pt>
                <c:pt idx="10">
                  <c:v>-2.0466599999999899</c:v>
                </c:pt>
                <c:pt idx="11">
                  <c:v>-3.2817799999999999</c:v>
                </c:pt>
                <c:pt idx="12">
                  <c:v>0.21574600000000108</c:v>
                </c:pt>
                <c:pt idx="13">
                  <c:v>2.5283000000000002</c:v>
                </c:pt>
                <c:pt idx="14">
                  <c:v>-1.9263399999999999</c:v>
                </c:pt>
              </c:numCache>
            </c:numRef>
          </c:val>
        </c:ser>
        <c:ser>
          <c:idx val="3"/>
          <c:order val="3"/>
          <c:tx>
            <c:v>KORM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many!$D$1:$D$15</c:f>
              <c:numCache>
                <c:formatCode>General</c:formatCode>
                <c:ptCount val="15"/>
                <c:pt idx="0">
                  <c:v>5.8383799999999999</c:v>
                </c:pt>
                <c:pt idx="1">
                  <c:v>1.0904799999999999</c:v>
                </c:pt>
                <c:pt idx="2">
                  <c:v>0.25478400000000001</c:v>
                </c:pt>
                <c:pt idx="3">
                  <c:v>-0.15071800000000102</c:v>
                </c:pt>
                <c:pt idx="4">
                  <c:v>-1.3774899999999999</c:v>
                </c:pt>
                <c:pt idx="5">
                  <c:v>1.11924</c:v>
                </c:pt>
                <c:pt idx="6">
                  <c:v>-4.0264099999999985</c:v>
                </c:pt>
                <c:pt idx="7">
                  <c:v>-2.0587399999999998</c:v>
                </c:pt>
                <c:pt idx="8">
                  <c:v>0.38697100000000145</c:v>
                </c:pt>
                <c:pt idx="9">
                  <c:v>2.4604300000000001</c:v>
                </c:pt>
                <c:pt idx="10">
                  <c:v>-3.2678500000000001</c:v>
                </c:pt>
                <c:pt idx="11">
                  <c:v>2.8658499999999854</c:v>
                </c:pt>
                <c:pt idx="12">
                  <c:v>2.1358199999999967</c:v>
                </c:pt>
                <c:pt idx="13">
                  <c:v>3.2342499999999967</c:v>
                </c:pt>
                <c:pt idx="14">
                  <c:v>-8.5066900000000008</c:v>
                </c:pt>
              </c:numCache>
            </c:numRef>
          </c:val>
        </c:ser>
        <c:ser>
          <c:idx val="4"/>
          <c:order val="4"/>
          <c:tx>
            <c:v>BMRC</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many!$E$1:$E$15</c:f>
              <c:numCache>
                <c:formatCode>General</c:formatCode>
                <c:ptCount val="15"/>
                <c:pt idx="0">
                  <c:v>-0.65861200000000064</c:v>
                </c:pt>
                <c:pt idx="1">
                  <c:v>1.6927000000000001</c:v>
                </c:pt>
                <c:pt idx="2">
                  <c:v>1.92869</c:v>
                </c:pt>
                <c:pt idx="3">
                  <c:v>2.1680799999999998</c:v>
                </c:pt>
                <c:pt idx="4">
                  <c:v>-0.38966600000000146</c:v>
                </c:pt>
                <c:pt idx="5">
                  <c:v>1.11181</c:v>
                </c:pt>
                <c:pt idx="6">
                  <c:v>-0.37249500000000002</c:v>
                </c:pt>
                <c:pt idx="7">
                  <c:v>2.9101599999999967</c:v>
                </c:pt>
                <c:pt idx="8">
                  <c:v>-1.3853599999999999</c:v>
                </c:pt>
                <c:pt idx="9">
                  <c:v>1.3299899999999998</c:v>
                </c:pt>
                <c:pt idx="10">
                  <c:v>-2.2485200000000116</c:v>
                </c:pt>
                <c:pt idx="11">
                  <c:v>-1.93052</c:v>
                </c:pt>
                <c:pt idx="12">
                  <c:v>-3.40259</c:v>
                </c:pt>
                <c:pt idx="13">
                  <c:v>2.3281900000000002</c:v>
                </c:pt>
                <c:pt idx="14">
                  <c:v>-3.0833300000000134</c:v>
                </c:pt>
              </c:numCache>
            </c:numRef>
          </c:val>
        </c:ser>
        <c:ser>
          <c:idx val="5"/>
          <c:order val="5"/>
          <c:tx>
            <c:v>CERF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many!$F$1:$F$15</c:f>
              <c:numCache>
                <c:formatCode>General</c:formatCode>
                <c:ptCount val="15"/>
                <c:pt idx="0">
                  <c:v>-1.2944100000000001</c:v>
                </c:pt>
                <c:pt idx="1">
                  <c:v>-1.8703700000000001</c:v>
                </c:pt>
                <c:pt idx="2">
                  <c:v>4.7460199999999997</c:v>
                </c:pt>
                <c:pt idx="3">
                  <c:v>-3.77366</c:v>
                </c:pt>
                <c:pt idx="4">
                  <c:v>9.9262699999999988</c:v>
                </c:pt>
                <c:pt idx="5">
                  <c:v>-2.0272000000000001</c:v>
                </c:pt>
                <c:pt idx="6">
                  <c:v>-0.54249400000000003</c:v>
                </c:pt>
                <c:pt idx="7">
                  <c:v>-0.74940000000000062</c:v>
                </c:pt>
                <c:pt idx="8">
                  <c:v>4.3916399999999998</c:v>
                </c:pt>
                <c:pt idx="9">
                  <c:v>-0.91270399999999996</c:v>
                </c:pt>
                <c:pt idx="10">
                  <c:v>0.64994900000000511</c:v>
                </c:pt>
                <c:pt idx="11">
                  <c:v>0.78663300000000003</c:v>
                </c:pt>
                <c:pt idx="12">
                  <c:v>-3.1387800000000001</c:v>
                </c:pt>
                <c:pt idx="13">
                  <c:v>-4.0472900000000003</c:v>
                </c:pt>
                <c:pt idx="14">
                  <c:v>-2.1433000000000102</c:v>
                </c:pt>
              </c:numCache>
            </c:numRef>
          </c:val>
        </c:ser>
        <c:ser>
          <c:idx val="6"/>
          <c:order val="6"/>
          <c:tx>
            <c:v>ECMW</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many!$G$1:$G$15</c:f>
              <c:numCache>
                <c:formatCode>General</c:formatCode>
                <c:ptCount val="15"/>
                <c:pt idx="0">
                  <c:v>4.7665699999999998</c:v>
                </c:pt>
                <c:pt idx="1">
                  <c:v>4.80661</c:v>
                </c:pt>
                <c:pt idx="2">
                  <c:v>-2.1589299999999998</c:v>
                </c:pt>
                <c:pt idx="3">
                  <c:v>3.1306699999999967</c:v>
                </c:pt>
                <c:pt idx="4">
                  <c:v>-0.15161300000000041</c:v>
                </c:pt>
                <c:pt idx="5">
                  <c:v>-1.6632</c:v>
                </c:pt>
                <c:pt idx="6">
                  <c:v>-0.8669350000000029</c:v>
                </c:pt>
                <c:pt idx="7">
                  <c:v>-8.2867800000000003</c:v>
                </c:pt>
                <c:pt idx="8">
                  <c:v>-1.9239599999999999</c:v>
                </c:pt>
                <c:pt idx="9">
                  <c:v>-3.4747699999999977</c:v>
                </c:pt>
                <c:pt idx="10">
                  <c:v>-2.0360199999999978E-2</c:v>
                </c:pt>
                <c:pt idx="11">
                  <c:v>1.91798</c:v>
                </c:pt>
                <c:pt idx="12">
                  <c:v>-0.354292</c:v>
                </c:pt>
                <c:pt idx="13">
                  <c:v>3.6931600000000002</c:v>
                </c:pt>
                <c:pt idx="14">
                  <c:v>0.58510299999999626</c:v>
                </c:pt>
              </c:numCache>
            </c:numRef>
          </c:val>
        </c:ser>
        <c:ser>
          <c:idx val="7"/>
          <c:order val="7"/>
          <c:tx>
            <c:v>GFDL</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many!$H$1:$H$15</c:f>
              <c:numCache>
                <c:formatCode>General</c:formatCode>
                <c:ptCount val="15"/>
                <c:pt idx="0">
                  <c:v>-0.67939500000000452</c:v>
                </c:pt>
                <c:pt idx="1">
                  <c:v>-0.51913799999999743</c:v>
                </c:pt>
                <c:pt idx="2">
                  <c:v>1.34413</c:v>
                </c:pt>
                <c:pt idx="3">
                  <c:v>1.2040199999999999</c:v>
                </c:pt>
                <c:pt idx="4">
                  <c:v>2.839249999999979</c:v>
                </c:pt>
                <c:pt idx="5">
                  <c:v>6.5161299999999995</c:v>
                </c:pt>
                <c:pt idx="6">
                  <c:v>0.20890300000000078</c:v>
                </c:pt>
                <c:pt idx="7">
                  <c:v>-2.4145300000000001</c:v>
                </c:pt>
                <c:pt idx="8">
                  <c:v>0.56099399999999999</c:v>
                </c:pt>
                <c:pt idx="9">
                  <c:v>0.81611</c:v>
                </c:pt>
                <c:pt idx="10">
                  <c:v>7.0278199999999985E-2</c:v>
                </c:pt>
                <c:pt idx="11">
                  <c:v>-0.66543099999999999</c:v>
                </c:pt>
                <c:pt idx="12">
                  <c:v>-4.6200199999999763</c:v>
                </c:pt>
                <c:pt idx="13">
                  <c:v>-2.8813599999999977</c:v>
                </c:pt>
                <c:pt idx="14">
                  <c:v>-1.7790299999999943</c:v>
                </c:pt>
              </c:numCache>
            </c:numRef>
          </c:val>
        </c:ser>
        <c:ser>
          <c:idx val="8"/>
          <c:order val="8"/>
          <c:tx>
            <c:v>INGV</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many!$I$1:$I$15</c:f>
              <c:numCache>
                <c:formatCode>General</c:formatCode>
                <c:ptCount val="15"/>
                <c:pt idx="0">
                  <c:v>-1.13493</c:v>
                </c:pt>
                <c:pt idx="1">
                  <c:v>1.2558299999999913</c:v>
                </c:pt>
                <c:pt idx="2">
                  <c:v>0.67457699999999998</c:v>
                </c:pt>
                <c:pt idx="3">
                  <c:v>-0.72824400000000289</c:v>
                </c:pt>
                <c:pt idx="4">
                  <c:v>-7.3322500000000013E-2</c:v>
                </c:pt>
                <c:pt idx="5">
                  <c:v>-1.3087899999999999</c:v>
                </c:pt>
                <c:pt idx="6">
                  <c:v>0.27998300000000031</c:v>
                </c:pt>
                <c:pt idx="7">
                  <c:v>-1.6545000000000001</c:v>
                </c:pt>
                <c:pt idx="8">
                  <c:v>1.9522600000000001</c:v>
                </c:pt>
                <c:pt idx="9">
                  <c:v>4.0713500000000034</c:v>
                </c:pt>
                <c:pt idx="10">
                  <c:v>2.5911499999999967</c:v>
                </c:pt>
                <c:pt idx="11">
                  <c:v>1.2275799999999943</c:v>
                </c:pt>
                <c:pt idx="12">
                  <c:v>0.37918300000000038</c:v>
                </c:pt>
                <c:pt idx="13">
                  <c:v>-10.0296</c:v>
                </c:pt>
                <c:pt idx="14">
                  <c:v>2.4969999999999977</c:v>
                </c:pt>
              </c:numCache>
            </c:numRef>
          </c:val>
        </c:ser>
        <c:ser>
          <c:idx val="9"/>
          <c:order val="9"/>
          <c:tx>
            <c:v>LODY</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many!$J$1:$J$15</c:f>
              <c:numCache>
                <c:formatCode>General</c:formatCode>
                <c:ptCount val="15"/>
                <c:pt idx="0">
                  <c:v>-6.9256700000000002</c:v>
                </c:pt>
                <c:pt idx="1">
                  <c:v>-1.18384</c:v>
                </c:pt>
                <c:pt idx="2">
                  <c:v>1.5856899999999998</c:v>
                </c:pt>
                <c:pt idx="3">
                  <c:v>-2.8256199999999967</c:v>
                </c:pt>
                <c:pt idx="4">
                  <c:v>-0.79375200000000001</c:v>
                </c:pt>
                <c:pt idx="5">
                  <c:v>-1.4682899999999999</c:v>
                </c:pt>
                <c:pt idx="6">
                  <c:v>-2.7367900000000001</c:v>
                </c:pt>
                <c:pt idx="7">
                  <c:v>16.3155</c:v>
                </c:pt>
                <c:pt idx="8">
                  <c:v>-4.3288699999999976</c:v>
                </c:pt>
                <c:pt idx="9">
                  <c:v>1.8536699999999948</c:v>
                </c:pt>
                <c:pt idx="10">
                  <c:v>-0.916381</c:v>
                </c:pt>
                <c:pt idx="11">
                  <c:v>-3.915649999999979</c:v>
                </c:pt>
                <c:pt idx="12">
                  <c:v>3.9477699999999998</c:v>
                </c:pt>
                <c:pt idx="13">
                  <c:v>5.64872</c:v>
                </c:pt>
                <c:pt idx="14">
                  <c:v>-4.2544899999999855</c:v>
                </c:pt>
              </c:numCache>
            </c:numRef>
          </c:val>
        </c:ser>
        <c:ser>
          <c:idx val="10"/>
          <c:order val="10"/>
          <c:tx>
            <c:v>MAXP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many!$K$1:$K$15</c:f>
              <c:numCache>
                <c:formatCode>General</c:formatCode>
                <c:ptCount val="15"/>
                <c:pt idx="0">
                  <c:v>-3.23985999999999</c:v>
                </c:pt>
                <c:pt idx="1">
                  <c:v>-1.1953100000000001</c:v>
                </c:pt>
                <c:pt idx="2">
                  <c:v>4.3398899999999996</c:v>
                </c:pt>
                <c:pt idx="3">
                  <c:v>-2.8865800000000011E-2</c:v>
                </c:pt>
                <c:pt idx="4">
                  <c:v>-2.0222199999999977</c:v>
                </c:pt>
                <c:pt idx="5">
                  <c:v>3.96515</c:v>
                </c:pt>
                <c:pt idx="6">
                  <c:v>-4.1895699999999998</c:v>
                </c:pt>
                <c:pt idx="7">
                  <c:v>3.4416199999999977</c:v>
                </c:pt>
                <c:pt idx="8">
                  <c:v>-3.59883</c:v>
                </c:pt>
                <c:pt idx="9">
                  <c:v>-0.67392700000000338</c:v>
                </c:pt>
                <c:pt idx="10">
                  <c:v>-1.2289699999999943</c:v>
                </c:pt>
                <c:pt idx="11">
                  <c:v>-1.08474</c:v>
                </c:pt>
                <c:pt idx="12">
                  <c:v>-2.5354099999999899</c:v>
                </c:pt>
                <c:pt idx="13">
                  <c:v>4.1243399999999752</c:v>
                </c:pt>
                <c:pt idx="14">
                  <c:v>3.92667999999999</c:v>
                </c:pt>
              </c:numCache>
            </c:numRef>
          </c:val>
        </c:ser>
        <c:ser>
          <c:idx val="11"/>
          <c:order val="11"/>
          <c:tx>
            <c:v>METF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many!$L$1:$L$15</c:f>
              <c:numCache>
                <c:formatCode>General</c:formatCode>
                <c:ptCount val="15"/>
                <c:pt idx="0">
                  <c:v>-2.38998</c:v>
                </c:pt>
                <c:pt idx="1">
                  <c:v>-1.8795500000000001</c:v>
                </c:pt>
                <c:pt idx="2">
                  <c:v>-7.6835299999999995E-2</c:v>
                </c:pt>
                <c:pt idx="3">
                  <c:v>4.8485199999999855</c:v>
                </c:pt>
                <c:pt idx="4">
                  <c:v>-0.71566300000000005</c:v>
                </c:pt>
                <c:pt idx="5">
                  <c:v>3.5845799999999999</c:v>
                </c:pt>
                <c:pt idx="6">
                  <c:v>6.2539199999999955</c:v>
                </c:pt>
                <c:pt idx="7">
                  <c:v>-11.948700000000001</c:v>
                </c:pt>
                <c:pt idx="8">
                  <c:v>3.1332300000000002</c:v>
                </c:pt>
                <c:pt idx="9">
                  <c:v>-1.2156199999999944</c:v>
                </c:pt>
                <c:pt idx="10">
                  <c:v>-1.7924599999999999</c:v>
                </c:pt>
                <c:pt idx="11">
                  <c:v>-0.25575099999999995</c:v>
                </c:pt>
                <c:pt idx="12">
                  <c:v>-3.9034900000000001</c:v>
                </c:pt>
                <c:pt idx="13">
                  <c:v>10.066500000000024</c:v>
                </c:pt>
                <c:pt idx="14">
                  <c:v>-3.70804</c:v>
                </c:pt>
              </c:numCache>
            </c:numRef>
          </c:val>
        </c:ser>
        <c:ser>
          <c:idx val="12"/>
          <c:order val="12"/>
          <c:tx>
            <c:v>NCEP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many!$M$1:$M$15</c:f>
              <c:numCache>
                <c:formatCode>General</c:formatCode>
                <c:ptCount val="15"/>
                <c:pt idx="0">
                  <c:v>-2.3515899999999967</c:v>
                </c:pt>
                <c:pt idx="1">
                  <c:v>2.7646199999999999</c:v>
                </c:pt>
                <c:pt idx="2">
                  <c:v>0.34041200000000038</c:v>
                </c:pt>
                <c:pt idx="3">
                  <c:v>1.4952199999999998</c:v>
                </c:pt>
                <c:pt idx="4">
                  <c:v>1.7858399999999937</c:v>
                </c:pt>
                <c:pt idx="5">
                  <c:v>2.2346599999999968</c:v>
                </c:pt>
                <c:pt idx="6">
                  <c:v>-2.07178</c:v>
                </c:pt>
                <c:pt idx="7">
                  <c:v>1.79911</c:v>
                </c:pt>
                <c:pt idx="8">
                  <c:v>1.2116199999999944</c:v>
                </c:pt>
                <c:pt idx="9">
                  <c:v>-1.83155</c:v>
                </c:pt>
                <c:pt idx="10">
                  <c:v>-1.5933899999999999</c:v>
                </c:pt>
                <c:pt idx="11">
                  <c:v>-1.4401999999999944</c:v>
                </c:pt>
                <c:pt idx="12">
                  <c:v>-2.7287300000000121</c:v>
                </c:pt>
                <c:pt idx="13">
                  <c:v>-1.2534799999999948</c:v>
                </c:pt>
                <c:pt idx="14">
                  <c:v>1.6409400000000001</c:v>
                </c:pt>
              </c:numCache>
            </c:numRef>
          </c:val>
        </c:ser>
        <c:ser>
          <c:idx val="13"/>
          <c:order val="13"/>
          <c:tx>
            <c:v>SINT</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many!$N$1:$N$15</c:f>
              <c:numCache>
                <c:formatCode>General</c:formatCode>
                <c:ptCount val="15"/>
                <c:pt idx="0">
                  <c:v>5.5080400000000003</c:v>
                </c:pt>
                <c:pt idx="1">
                  <c:v>-1.11365</c:v>
                </c:pt>
                <c:pt idx="2">
                  <c:v>-4.0508499999999996</c:v>
                </c:pt>
                <c:pt idx="3">
                  <c:v>-2.3725499999999822</c:v>
                </c:pt>
                <c:pt idx="4">
                  <c:v>3.1606299999999998</c:v>
                </c:pt>
                <c:pt idx="5">
                  <c:v>1.58403</c:v>
                </c:pt>
                <c:pt idx="6">
                  <c:v>2.3511199999999977</c:v>
                </c:pt>
                <c:pt idx="7">
                  <c:v>-5.5528099999999965</c:v>
                </c:pt>
                <c:pt idx="8">
                  <c:v>0.58406699999999545</c:v>
                </c:pt>
                <c:pt idx="9">
                  <c:v>0.47098700000000032</c:v>
                </c:pt>
                <c:pt idx="10">
                  <c:v>0.50402400000000003</c:v>
                </c:pt>
                <c:pt idx="11">
                  <c:v>3.0307999999999997</c:v>
                </c:pt>
                <c:pt idx="12">
                  <c:v>-1.5477199999999998</c:v>
                </c:pt>
                <c:pt idx="13">
                  <c:v>-1.8172599999999999</c:v>
                </c:pt>
                <c:pt idx="14">
                  <c:v>-0.73921199999999998</c:v>
                </c:pt>
              </c:numCache>
            </c:numRef>
          </c:val>
        </c:ser>
        <c:ser>
          <c:idx val="14"/>
          <c:order val="14"/>
          <c:tx>
            <c:v>SUT1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many!$O$1:$O$15</c:f>
              <c:numCache>
                <c:formatCode>General</c:formatCode>
                <c:ptCount val="15"/>
                <c:pt idx="0">
                  <c:v>4.7985799999999985</c:v>
                </c:pt>
                <c:pt idx="1">
                  <c:v>-1.0197799999999944</c:v>
                </c:pt>
                <c:pt idx="2">
                  <c:v>5.6609599999999762</c:v>
                </c:pt>
                <c:pt idx="3">
                  <c:v>-4.0732500000000034</c:v>
                </c:pt>
                <c:pt idx="4">
                  <c:v>-7.7002899999999999</c:v>
                </c:pt>
                <c:pt idx="5">
                  <c:v>2.6266099999999977</c:v>
                </c:pt>
                <c:pt idx="6">
                  <c:v>2.8762199999999853</c:v>
                </c:pt>
                <c:pt idx="7">
                  <c:v>-3.3656199999999967</c:v>
                </c:pt>
                <c:pt idx="8">
                  <c:v>-2.1979799999999998</c:v>
                </c:pt>
                <c:pt idx="9">
                  <c:v>-4.5544999999999956</c:v>
                </c:pt>
                <c:pt idx="10">
                  <c:v>-0.70661900000000255</c:v>
                </c:pt>
                <c:pt idx="11">
                  <c:v>-1.08351</c:v>
                </c:pt>
                <c:pt idx="12">
                  <c:v>2.6482800000000002</c:v>
                </c:pt>
                <c:pt idx="13">
                  <c:v>-6.3020999999999994E-2</c:v>
                </c:pt>
                <c:pt idx="14">
                  <c:v>6.1525499999999855</c:v>
                </c:pt>
              </c:numCache>
            </c:numRef>
          </c:val>
        </c:ser>
        <c:ser>
          <c:idx val="15"/>
          <c:order val="15"/>
          <c:tx>
            <c:v>UHT1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many!$P$1:$P$15</c:f>
              <c:numCache>
                <c:formatCode>General</c:formatCode>
                <c:ptCount val="15"/>
                <c:pt idx="0">
                  <c:v>2.52216</c:v>
                </c:pt>
                <c:pt idx="1">
                  <c:v>2.5263900000000001</c:v>
                </c:pt>
                <c:pt idx="2">
                  <c:v>7.6355099999999995E-2</c:v>
                </c:pt>
                <c:pt idx="3">
                  <c:v>3.1165499999999899</c:v>
                </c:pt>
                <c:pt idx="4">
                  <c:v>1.28928</c:v>
                </c:pt>
                <c:pt idx="5">
                  <c:v>3.1487300000000116</c:v>
                </c:pt>
                <c:pt idx="6">
                  <c:v>-5.9846300000000033E-2</c:v>
                </c:pt>
                <c:pt idx="7">
                  <c:v>0.269901</c:v>
                </c:pt>
                <c:pt idx="8">
                  <c:v>-2.3367799999999872</c:v>
                </c:pt>
                <c:pt idx="9">
                  <c:v>1.6064600000000059E-3</c:v>
                </c:pt>
                <c:pt idx="10">
                  <c:v>-3.6417799999999998</c:v>
                </c:pt>
                <c:pt idx="11">
                  <c:v>-2.7298</c:v>
                </c:pt>
                <c:pt idx="12">
                  <c:v>-2.6635000000000102</c:v>
                </c:pt>
                <c:pt idx="13">
                  <c:v>-2.2342400000000002E-2</c:v>
                </c:pt>
                <c:pt idx="14">
                  <c:v>-1.49668</c:v>
                </c:pt>
              </c:numCache>
            </c:numRef>
          </c:val>
        </c:ser>
        <c:ser>
          <c:idx val="16"/>
          <c:order val="16"/>
          <c:tx>
            <c:v>UKMO</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many!$Q$1:$Q$15</c:f>
              <c:numCache>
                <c:formatCode>General</c:formatCode>
                <c:ptCount val="15"/>
                <c:pt idx="0">
                  <c:v>-1.0015999999999929</c:v>
                </c:pt>
                <c:pt idx="1">
                  <c:v>0.10565500000000012</c:v>
                </c:pt>
                <c:pt idx="2">
                  <c:v>6.9555899999999955</c:v>
                </c:pt>
                <c:pt idx="3">
                  <c:v>2.5415100000000002</c:v>
                </c:pt>
                <c:pt idx="4">
                  <c:v>-0.74276600000000004</c:v>
                </c:pt>
                <c:pt idx="5">
                  <c:v>1.91998</c:v>
                </c:pt>
                <c:pt idx="6">
                  <c:v>0.65862700000000385</c:v>
                </c:pt>
                <c:pt idx="7">
                  <c:v>-4.3409499999999985</c:v>
                </c:pt>
                <c:pt idx="8">
                  <c:v>0.99815699999999663</c:v>
                </c:pt>
                <c:pt idx="9">
                  <c:v>1.4612299999999927</c:v>
                </c:pt>
                <c:pt idx="10">
                  <c:v>-4.0742099999999999</c:v>
                </c:pt>
                <c:pt idx="11">
                  <c:v>-3.6278800000000002</c:v>
                </c:pt>
                <c:pt idx="12">
                  <c:v>0.50919400000000004</c:v>
                </c:pt>
                <c:pt idx="13">
                  <c:v>0.42487800000000192</c:v>
                </c:pt>
                <c:pt idx="14">
                  <c:v>-1.7846899999999999</c:v>
                </c:pt>
              </c:numCache>
            </c:numRef>
          </c:val>
        </c:ser>
        <c:ser>
          <c:idx val="17"/>
          <c:order val="17"/>
          <c:tx>
            <c:v>EM</c:v>
          </c:tx>
          <c:spPr>
            <a:noFill/>
            <a:ln>
              <a:solidFill>
                <a:schemeClr val="tx1"/>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many!$R$1:$R$15</c:f>
              <c:numCache>
                <c:formatCode>General</c:formatCode>
                <c:ptCount val="15"/>
                <c:pt idx="0">
                  <c:v>0.29704900000000001</c:v>
                </c:pt>
                <c:pt idx="1">
                  <c:v>0.64455000000000062</c:v>
                </c:pt>
                <c:pt idx="2">
                  <c:v>1.62168</c:v>
                </c:pt>
                <c:pt idx="3">
                  <c:v>0.4706010000000001</c:v>
                </c:pt>
                <c:pt idx="4">
                  <c:v>0.39946500000000157</c:v>
                </c:pt>
                <c:pt idx="5">
                  <c:v>2.0642100000000001</c:v>
                </c:pt>
                <c:pt idx="6">
                  <c:v>-0.224804</c:v>
                </c:pt>
                <c:pt idx="7">
                  <c:v>-1.1502699999999999</c:v>
                </c:pt>
                <c:pt idx="8">
                  <c:v>-0.38643200000000127</c:v>
                </c:pt>
                <c:pt idx="9">
                  <c:v>-0.31414800000000032</c:v>
                </c:pt>
                <c:pt idx="10">
                  <c:v>-1.3248599999999999</c:v>
                </c:pt>
                <c:pt idx="11">
                  <c:v>-0.82979800000000326</c:v>
                </c:pt>
                <c:pt idx="12">
                  <c:v>-1.1539699999999948</c:v>
                </c:pt>
                <c:pt idx="13">
                  <c:v>0.7324619999999995</c:v>
                </c:pt>
                <c:pt idx="14">
                  <c:v>-0.84477700000000266</c:v>
                </c:pt>
              </c:numCache>
            </c:numRef>
          </c:val>
        </c:ser>
        <c:ser>
          <c:idx val="18"/>
          <c:order val="18"/>
          <c:tx>
            <c:v>SSE</c:v>
          </c:tx>
          <c:spPr>
            <a:solidFill>
              <a:srgbClr val="FF0000"/>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many!$S$1:$S$15</c:f>
              <c:numCache>
                <c:formatCode>General</c:formatCode>
                <c:ptCount val="15"/>
                <c:pt idx="0">
                  <c:v>-3.9379</c:v>
                </c:pt>
                <c:pt idx="1">
                  <c:v>-0.4679930000000001</c:v>
                </c:pt>
                <c:pt idx="2">
                  <c:v>-0.32889000000000163</c:v>
                </c:pt>
                <c:pt idx="3">
                  <c:v>-0.23150499999999999</c:v>
                </c:pt>
                <c:pt idx="4">
                  <c:v>-2.1194199999999968</c:v>
                </c:pt>
                <c:pt idx="5">
                  <c:v>-3.9221699999999977</c:v>
                </c:pt>
                <c:pt idx="6">
                  <c:v>-2.5591300000000001</c:v>
                </c:pt>
                <c:pt idx="7">
                  <c:v>5.6064299999999996</c:v>
                </c:pt>
                <c:pt idx="8">
                  <c:v>-3.5843900000000102</c:v>
                </c:pt>
                <c:pt idx="9">
                  <c:v>6.0036399999999999</c:v>
                </c:pt>
                <c:pt idx="10">
                  <c:v>2.2600300000000102</c:v>
                </c:pt>
                <c:pt idx="11">
                  <c:v>-0.84085000000000065</c:v>
                </c:pt>
                <c:pt idx="12">
                  <c:v>5.1757999999999997</c:v>
                </c:pt>
                <c:pt idx="13">
                  <c:v>-2.8943999999999988</c:v>
                </c:pt>
                <c:pt idx="14">
                  <c:v>1.8406400000000001</c:v>
                </c:pt>
              </c:numCache>
            </c:numRef>
          </c:val>
        </c:ser>
        <c:axId val="48875392"/>
        <c:axId val="48876928"/>
      </c:barChart>
      <c:catAx>
        <c:axId val="48875392"/>
        <c:scaling>
          <c:orientation val="minMax"/>
        </c:scaling>
        <c:axPos val="b"/>
        <c:majorGridlines/>
        <c:numFmt formatCode="General" sourceLinked="1"/>
        <c:tickLblPos val="low"/>
        <c:crossAx val="48876928"/>
        <c:crosses val="autoZero"/>
        <c:auto val="1"/>
        <c:lblAlgn val="ctr"/>
        <c:lblOffset val="100"/>
      </c:catAx>
      <c:valAx>
        <c:axId val="48876928"/>
        <c:scaling>
          <c:orientation val="minMax"/>
          <c:max val="25"/>
          <c:min val="-20"/>
        </c:scaling>
        <c:axPos val="l"/>
        <c:majorGridlines/>
        <c:numFmt formatCode="General" sourceLinked="1"/>
        <c:tickLblPos val="nextTo"/>
        <c:crossAx val="48875392"/>
        <c:crosses val="autoZero"/>
        <c:crossBetween val="between"/>
      </c:valAx>
    </c:plotArea>
    <c:legend>
      <c:legendPos val="r"/>
    </c:legend>
    <c:plotVisOnly val="1"/>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OBS</c:v>
          </c:tx>
          <c:spPr>
            <a:solidFill>
              <a:schemeClr val="tx1"/>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many!$A$1:$A$15</c:f>
              <c:numCache>
                <c:formatCode>General</c:formatCode>
                <c:ptCount val="15"/>
                <c:pt idx="0">
                  <c:v>35.589200000000005</c:v>
                </c:pt>
                <c:pt idx="1">
                  <c:v>-20.442900000000002</c:v>
                </c:pt>
                <c:pt idx="2">
                  <c:v>4.0724900000000002</c:v>
                </c:pt>
                <c:pt idx="3">
                  <c:v>12.3512</c:v>
                </c:pt>
                <c:pt idx="4">
                  <c:v>-2.67428</c:v>
                </c:pt>
                <c:pt idx="5">
                  <c:v>-28.922599999999857</c:v>
                </c:pt>
                <c:pt idx="6">
                  <c:v>10.573700000000002</c:v>
                </c:pt>
                <c:pt idx="7">
                  <c:v>-25.444099999999914</c:v>
                </c:pt>
                <c:pt idx="8">
                  <c:v>13.815700000000026</c:v>
                </c:pt>
                <c:pt idx="9">
                  <c:v>-2.8630800000000001</c:v>
                </c:pt>
                <c:pt idx="10">
                  <c:v>-15.7652</c:v>
                </c:pt>
                <c:pt idx="11">
                  <c:v>25.543800000000001</c:v>
                </c:pt>
                <c:pt idx="12">
                  <c:v>2.2347000000000001</c:v>
                </c:pt>
                <c:pt idx="13">
                  <c:v>-2.26166</c:v>
                </c:pt>
                <c:pt idx="14">
                  <c:v>-5.8064999999999998</c:v>
                </c:pt>
              </c:numCache>
            </c:numRef>
          </c:val>
        </c:ser>
        <c:ser>
          <c:idx val="1"/>
          <c:order val="1"/>
          <c:tx>
            <c:v>ANRM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many!$B$1:$B$15</c:f>
              <c:numCache>
                <c:formatCode>General</c:formatCode>
                <c:ptCount val="15"/>
                <c:pt idx="0">
                  <c:v>-2.9066799999999908</c:v>
                </c:pt>
                <c:pt idx="1">
                  <c:v>1.8929199999999999</c:v>
                </c:pt>
                <c:pt idx="2">
                  <c:v>2.94259</c:v>
                </c:pt>
                <c:pt idx="3">
                  <c:v>-3.8239000000000001</c:v>
                </c:pt>
                <c:pt idx="4">
                  <c:v>-0.77619000000000304</c:v>
                </c:pt>
                <c:pt idx="5">
                  <c:v>4.3569699999999996</c:v>
                </c:pt>
                <c:pt idx="6">
                  <c:v>-1.4144299999999943</c:v>
                </c:pt>
                <c:pt idx="7">
                  <c:v>3.5128099999999867</c:v>
                </c:pt>
                <c:pt idx="8">
                  <c:v>0.60372500000000351</c:v>
                </c:pt>
                <c:pt idx="9">
                  <c:v>-2.2585299999999999</c:v>
                </c:pt>
                <c:pt idx="10">
                  <c:v>5.7035099999999996</c:v>
                </c:pt>
                <c:pt idx="11">
                  <c:v>-3.8812899999999977</c:v>
                </c:pt>
                <c:pt idx="12">
                  <c:v>-3.6140699999999977</c:v>
                </c:pt>
                <c:pt idx="13">
                  <c:v>0.71561600000000003</c:v>
                </c:pt>
                <c:pt idx="14">
                  <c:v>-1.05318</c:v>
                </c:pt>
              </c:numCache>
            </c:numRef>
          </c:val>
        </c:ser>
        <c:ser>
          <c:idx val="2"/>
          <c:order val="2"/>
          <c:tx>
            <c:v>KNRM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many!$C$1:$C$15</c:f>
              <c:numCache>
                <c:formatCode>General</c:formatCode>
                <c:ptCount val="15"/>
                <c:pt idx="0">
                  <c:v>-3.97803</c:v>
                </c:pt>
                <c:pt idx="1">
                  <c:v>0.28298700000000032</c:v>
                </c:pt>
                <c:pt idx="2">
                  <c:v>2.2372700000000001</c:v>
                </c:pt>
                <c:pt idx="3">
                  <c:v>-1.6944699999999999</c:v>
                </c:pt>
                <c:pt idx="4">
                  <c:v>1.1402800000000046</c:v>
                </c:pt>
                <c:pt idx="5">
                  <c:v>10.369100000000024</c:v>
                </c:pt>
                <c:pt idx="6">
                  <c:v>-2.1051000000000002</c:v>
                </c:pt>
                <c:pt idx="7">
                  <c:v>12.3163</c:v>
                </c:pt>
                <c:pt idx="8">
                  <c:v>-2.1499600000000001</c:v>
                </c:pt>
                <c:pt idx="9">
                  <c:v>-0.17428500000000041</c:v>
                </c:pt>
                <c:pt idx="10">
                  <c:v>1.635929999999995</c:v>
                </c:pt>
                <c:pt idx="11">
                  <c:v>-10.7906</c:v>
                </c:pt>
                <c:pt idx="12">
                  <c:v>-5.1859099999999945</c:v>
                </c:pt>
                <c:pt idx="13">
                  <c:v>-4.5531199999999945</c:v>
                </c:pt>
                <c:pt idx="14">
                  <c:v>2.6506099999999977</c:v>
                </c:pt>
              </c:numCache>
            </c:numRef>
          </c:val>
        </c:ser>
        <c:ser>
          <c:idx val="3"/>
          <c:order val="3"/>
          <c:tx>
            <c:v>KORM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many!$D$1:$D$15</c:f>
              <c:numCache>
                <c:formatCode>General</c:formatCode>
                <c:ptCount val="15"/>
                <c:pt idx="0">
                  <c:v>-2.8540499999999862</c:v>
                </c:pt>
                <c:pt idx="1">
                  <c:v>1.62243</c:v>
                </c:pt>
                <c:pt idx="2">
                  <c:v>0.12312500000000055</c:v>
                </c:pt>
                <c:pt idx="3">
                  <c:v>1.5524100000000001</c:v>
                </c:pt>
                <c:pt idx="4">
                  <c:v>1.15344</c:v>
                </c:pt>
                <c:pt idx="5">
                  <c:v>0.50436599999999732</c:v>
                </c:pt>
                <c:pt idx="6">
                  <c:v>2.4770300000000001</c:v>
                </c:pt>
                <c:pt idx="7">
                  <c:v>2.6346699999999967</c:v>
                </c:pt>
                <c:pt idx="8">
                  <c:v>3.4986099999999967</c:v>
                </c:pt>
                <c:pt idx="9">
                  <c:v>1.6068100000000001</c:v>
                </c:pt>
                <c:pt idx="10">
                  <c:v>12.0966</c:v>
                </c:pt>
                <c:pt idx="11">
                  <c:v>-6.7614400000000003</c:v>
                </c:pt>
                <c:pt idx="12">
                  <c:v>-5.1317500000000003</c:v>
                </c:pt>
                <c:pt idx="13">
                  <c:v>-2.4015900000000001</c:v>
                </c:pt>
                <c:pt idx="14">
                  <c:v>-10.120800000000001</c:v>
                </c:pt>
              </c:numCache>
            </c:numRef>
          </c:val>
        </c:ser>
        <c:ser>
          <c:idx val="4"/>
          <c:order val="4"/>
          <c:tx>
            <c:v>BMRC</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many!$E$1:$E$15</c:f>
              <c:numCache>
                <c:formatCode>General</c:formatCode>
                <c:ptCount val="15"/>
                <c:pt idx="0">
                  <c:v>-7.4087399999999999</c:v>
                </c:pt>
                <c:pt idx="1">
                  <c:v>-2.04454</c:v>
                </c:pt>
                <c:pt idx="2">
                  <c:v>-1.2646299999999948</c:v>
                </c:pt>
                <c:pt idx="3">
                  <c:v>4.27841</c:v>
                </c:pt>
                <c:pt idx="4">
                  <c:v>1.2130799999999953</c:v>
                </c:pt>
                <c:pt idx="5">
                  <c:v>7.0017800000000001</c:v>
                </c:pt>
                <c:pt idx="6">
                  <c:v>2.5413399999999999</c:v>
                </c:pt>
                <c:pt idx="7">
                  <c:v>1.7951699999999953</c:v>
                </c:pt>
                <c:pt idx="8">
                  <c:v>-6.0425099999999965</c:v>
                </c:pt>
                <c:pt idx="9">
                  <c:v>4.4262700000000024</c:v>
                </c:pt>
                <c:pt idx="10">
                  <c:v>-1.7506999999999948</c:v>
                </c:pt>
                <c:pt idx="11">
                  <c:v>-4.2366500000000133</c:v>
                </c:pt>
                <c:pt idx="12">
                  <c:v>-4.43405</c:v>
                </c:pt>
                <c:pt idx="13">
                  <c:v>2.5136499999999908</c:v>
                </c:pt>
                <c:pt idx="14">
                  <c:v>3.4114699999999867</c:v>
                </c:pt>
              </c:numCache>
            </c:numRef>
          </c:val>
        </c:ser>
        <c:ser>
          <c:idx val="5"/>
          <c:order val="5"/>
          <c:tx>
            <c:v>CERF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many!$F$1:$F$15</c:f>
              <c:numCache>
                <c:formatCode>General</c:formatCode>
                <c:ptCount val="15"/>
                <c:pt idx="0">
                  <c:v>-5.5958699999999997</c:v>
                </c:pt>
                <c:pt idx="1">
                  <c:v>4.1667899999999856</c:v>
                </c:pt>
                <c:pt idx="2">
                  <c:v>3.2006199999999998</c:v>
                </c:pt>
                <c:pt idx="3">
                  <c:v>1.7708599999999999</c:v>
                </c:pt>
                <c:pt idx="4">
                  <c:v>0.92585099999999998</c:v>
                </c:pt>
                <c:pt idx="5">
                  <c:v>11.561200000000001</c:v>
                </c:pt>
                <c:pt idx="6">
                  <c:v>0.192222</c:v>
                </c:pt>
                <c:pt idx="7">
                  <c:v>-9.8765900000000268</c:v>
                </c:pt>
                <c:pt idx="8">
                  <c:v>-1.5397599999999998</c:v>
                </c:pt>
                <c:pt idx="9">
                  <c:v>1.3601099999999999</c:v>
                </c:pt>
                <c:pt idx="10">
                  <c:v>-4.1955799999999845</c:v>
                </c:pt>
                <c:pt idx="11">
                  <c:v>-3.1116499999999889</c:v>
                </c:pt>
                <c:pt idx="12">
                  <c:v>0.49353800000000031</c:v>
                </c:pt>
                <c:pt idx="13">
                  <c:v>-0.6708010000000042</c:v>
                </c:pt>
                <c:pt idx="14">
                  <c:v>1.31897</c:v>
                </c:pt>
              </c:numCache>
            </c:numRef>
          </c:val>
        </c:ser>
        <c:ser>
          <c:idx val="6"/>
          <c:order val="6"/>
          <c:tx>
            <c:v>ECMW</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many!$G$1:$G$15</c:f>
              <c:numCache>
                <c:formatCode>General</c:formatCode>
                <c:ptCount val="15"/>
                <c:pt idx="0">
                  <c:v>1.4094599999999953</c:v>
                </c:pt>
                <c:pt idx="1">
                  <c:v>-3.77678</c:v>
                </c:pt>
                <c:pt idx="2">
                  <c:v>-0.57012900000000233</c:v>
                </c:pt>
                <c:pt idx="3">
                  <c:v>0.66692400000000363</c:v>
                </c:pt>
                <c:pt idx="4">
                  <c:v>6.1775799999999945</c:v>
                </c:pt>
                <c:pt idx="5">
                  <c:v>2.7311100000000001</c:v>
                </c:pt>
                <c:pt idx="6">
                  <c:v>-3.4290099999999977</c:v>
                </c:pt>
                <c:pt idx="7">
                  <c:v>-7.81142</c:v>
                </c:pt>
                <c:pt idx="8">
                  <c:v>-3.91893</c:v>
                </c:pt>
                <c:pt idx="9">
                  <c:v>3.3924199999999867</c:v>
                </c:pt>
                <c:pt idx="10">
                  <c:v>-2.6480100000000002</c:v>
                </c:pt>
                <c:pt idx="11">
                  <c:v>-0.33988800000000263</c:v>
                </c:pt>
                <c:pt idx="12">
                  <c:v>5.0110299999999999</c:v>
                </c:pt>
                <c:pt idx="13">
                  <c:v>0.32549000000000117</c:v>
                </c:pt>
                <c:pt idx="14">
                  <c:v>2.7800199999999999</c:v>
                </c:pt>
              </c:numCache>
            </c:numRef>
          </c:val>
        </c:ser>
        <c:ser>
          <c:idx val="7"/>
          <c:order val="7"/>
          <c:tx>
            <c:v>GFDL</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many!$H$1:$H$15</c:f>
              <c:numCache>
                <c:formatCode>General</c:formatCode>
                <c:ptCount val="15"/>
                <c:pt idx="0">
                  <c:v>-4.7005999999999997</c:v>
                </c:pt>
                <c:pt idx="1">
                  <c:v>-5.0125499999999965</c:v>
                </c:pt>
                <c:pt idx="2">
                  <c:v>-1.4614399999999943</c:v>
                </c:pt>
                <c:pt idx="3">
                  <c:v>1.63768</c:v>
                </c:pt>
                <c:pt idx="4">
                  <c:v>-1.7919299999999934</c:v>
                </c:pt>
                <c:pt idx="5">
                  <c:v>4.3609599999999809</c:v>
                </c:pt>
                <c:pt idx="6">
                  <c:v>-1.6521300000000001</c:v>
                </c:pt>
                <c:pt idx="7">
                  <c:v>5.5393600000000225</c:v>
                </c:pt>
                <c:pt idx="8">
                  <c:v>-5.3748499999999995</c:v>
                </c:pt>
                <c:pt idx="9">
                  <c:v>4.9006600000000207</c:v>
                </c:pt>
                <c:pt idx="10">
                  <c:v>-3.6742599999999968</c:v>
                </c:pt>
                <c:pt idx="11">
                  <c:v>-7.5887700000000002</c:v>
                </c:pt>
                <c:pt idx="12">
                  <c:v>1.0627199999999999</c:v>
                </c:pt>
                <c:pt idx="13">
                  <c:v>3.0598099999999908</c:v>
                </c:pt>
                <c:pt idx="14">
                  <c:v>10.6957</c:v>
                </c:pt>
              </c:numCache>
            </c:numRef>
          </c:val>
        </c:ser>
        <c:ser>
          <c:idx val="8"/>
          <c:order val="8"/>
          <c:tx>
            <c:v>INGV</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many!$I$1:$I$15</c:f>
              <c:numCache>
                <c:formatCode>General</c:formatCode>
                <c:ptCount val="15"/>
                <c:pt idx="0">
                  <c:v>0.35441400000000134</c:v>
                </c:pt>
                <c:pt idx="1">
                  <c:v>-6.2434700000000003</c:v>
                </c:pt>
                <c:pt idx="2">
                  <c:v>-10.502000000000002</c:v>
                </c:pt>
                <c:pt idx="3">
                  <c:v>6.3411400000000002</c:v>
                </c:pt>
                <c:pt idx="4">
                  <c:v>1.5607899999999999</c:v>
                </c:pt>
                <c:pt idx="5">
                  <c:v>13.647299999999998</c:v>
                </c:pt>
                <c:pt idx="6">
                  <c:v>-7.2855099999999995</c:v>
                </c:pt>
                <c:pt idx="7">
                  <c:v>7.9953000000000003</c:v>
                </c:pt>
                <c:pt idx="8">
                  <c:v>-12.767900000000001</c:v>
                </c:pt>
                <c:pt idx="9">
                  <c:v>-1.4109999999999934</c:v>
                </c:pt>
                <c:pt idx="10">
                  <c:v>0.12482000000000019</c:v>
                </c:pt>
                <c:pt idx="11">
                  <c:v>-4.5161600000000002</c:v>
                </c:pt>
                <c:pt idx="12">
                  <c:v>3.6656300000000002</c:v>
                </c:pt>
                <c:pt idx="13">
                  <c:v>4.6356200000000003</c:v>
                </c:pt>
                <c:pt idx="14">
                  <c:v>4.4013000000000124</c:v>
                </c:pt>
              </c:numCache>
            </c:numRef>
          </c:val>
        </c:ser>
        <c:ser>
          <c:idx val="9"/>
          <c:order val="9"/>
          <c:tx>
            <c:v>LODY</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many!$J$1:$J$15</c:f>
              <c:numCache>
                <c:formatCode>General</c:formatCode>
                <c:ptCount val="15"/>
                <c:pt idx="0">
                  <c:v>-6.2035999999999998</c:v>
                </c:pt>
                <c:pt idx="1">
                  <c:v>0.59792599999999996</c:v>
                </c:pt>
                <c:pt idx="2">
                  <c:v>5.2118000000000002</c:v>
                </c:pt>
                <c:pt idx="3">
                  <c:v>-3.4273500000000001</c:v>
                </c:pt>
                <c:pt idx="4">
                  <c:v>-4.2053000000000003</c:v>
                </c:pt>
                <c:pt idx="5">
                  <c:v>3.16167</c:v>
                </c:pt>
                <c:pt idx="6">
                  <c:v>-0.44203099999999995</c:v>
                </c:pt>
                <c:pt idx="7">
                  <c:v>5.0879799999999955</c:v>
                </c:pt>
                <c:pt idx="8">
                  <c:v>-4.0744400000000001</c:v>
                </c:pt>
                <c:pt idx="9">
                  <c:v>0.13559800000000041</c:v>
                </c:pt>
                <c:pt idx="10">
                  <c:v>-2.6402999999999999</c:v>
                </c:pt>
                <c:pt idx="11">
                  <c:v>-2.4647199999999998</c:v>
                </c:pt>
                <c:pt idx="12">
                  <c:v>5.1344699999999985</c:v>
                </c:pt>
                <c:pt idx="13">
                  <c:v>-0.33735500000000151</c:v>
                </c:pt>
                <c:pt idx="14">
                  <c:v>4.4656099999999999</c:v>
                </c:pt>
              </c:numCache>
            </c:numRef>
          </c:val>
        </c:ser>
        <c:ser>
          <c:idx val="10"/>
          <c:order val="10"/>
          <c:tx>
            <c:v>MAXP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many!$K$1:$K$15</c:f>
              <c:numCache>
                <c:formatCode>General</c:formatCode>
                <c:ptCount val="15"/>
                <c:pt idx="0">
                  <c:v>-1.32884</c:v>
                </c:pt>
                <c:pt idx="1">
                  <c:v>-2.9555599999999909</c:v>
                </c:pt>
                <c:pt idx="2">
                  <c:v>-5.5027200000000001</c:v>
                </c:pt>
                <c:pt idx="3">
                  <c:v>4.0821199999999855</c:v>
                </c:pt>
                <c:pt idx="4">
                  <c:v>-3.981849999999989</c:v>
                </c:pt>
                <c:pt idx="5">
                  <c:v>-1.5438799999999948</c:v>
                </c:pt>
                <c:pt idx="6">
                  <c:v>5.6313500000000003</c:v>
                </c:pt>
                <c:pt idx="7">
                  <c:v>4.5086300000000001</c:v>
                </c:pt>
                <c:pt idx="8">
                  <c:v>-4.0909799999999965</c:v>
                </c:pt>
                <c:pt idx="9">
                  <c:v>1.7865599999999999</c:v>
                </c:pt>
                <c:pt idx="10">
                  <c:v>-0.97415900000000233</c:v>
                </c:pt>
                <c:pt idx="11">
                  <c:v>3.5586899999999977</c:v>
                </c:pt>
                <c:pt idx="12">
                  <c:v>6.7416100000000014</c:v>
                </c:pt>
                <c:pt idx="13">
                  <c:v>-2.2314599999999967</c:v>
                </c:pt>
                <c:pt idx="14">
                  <c:v>-3.6996799999999967</c:v>
                </c:pt>
              </c:numCache>
            </c:numRef>
          </c:val>
        </c:ser>
        <c:ser>
          <c:idx val="11"/>
          <c:order val="11"/>
          <c:tx>
            <c:v>METF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many!$L$1:$L$15</c:f>
              <c:numCache>
                <c:formatCode>General</c:formatCode>
                <c:ptCount val="15"/>
                <c:pt idx="0">
                  <c:v>-5.7953599999999996</c:v>
                </c:pt>
                <c:pt idx="1">
                  <c:v>4.0295199999999856</c:v>
                </c:pt>
                <c:pt idx="2">
                  <c:v>2.932289999999989</c:v>
                </c:pt>
                <c:pt idx="3">
                  <c:v>2.4660799999999967</c:v>
                </c:pt>
                <c:pt idx="4">
                  <c:v>0.12459500000000052</c:v>
                </c:pt>
                <c:pt idx="5">
                  <c:v>9.4148000000000014</c:v>
                </c:pt>
                <c:pt idx="6">
                  <c:v>5.3293900000000001</c:v>
                </c:pt>
                <c:pt idx="7">
                  <c:v>-30.971800000000005</c:v>
                </c:pt>
                <c:pt idx="8">
                  <c:v>3.3010099999999967</c:v>
                </c:pt>
                <c:pt idx="9">
                  <c:v>6.4077100000000012E-2</c:v>
                </c:pt>
                <c:pt idx="10">
                  <c:v>-5.6181099999999855</c:v>
                </c:pt>
                <c:pt idx="11">
                  <c:v>-0.10654000000000002</c:v>
                </c:pt>
                <c:pt idx="12">
                  <c:v>9.8641700000000014</c:v>
                </c:pt>
                <c:pt idx="13">
                  <c:v>6.8103400000000001</c:v>
                </c:pt>
                <c:pt idx="14">
                  <c:v>-1.8447899999999999</c:v>
                </c:pt>
              </c:numCache>
            </c:numRef>
          </c:val>
        </c:ser>
        <c:ser>
          <c:idx val="12"/>
          <c:order val="12"/>
          <c:tx>
            <c:v>NCEP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many!$M$1:$M$15</c:f>
              <c:numCache>
                <c:formatCode>General</c:formatCode>
                <c:ptCount val="15"/>
                <c:pt idx="0">
                  <c:v>5.4667300000000001</c:v>
                </c:pt>
                <c:pt idx="1">
                  <c:v>-1.2652699999999948</c:v>
                </c:pt>
                <c:pt idx="2">
                  <c:v>6.0824499999999997</c:v>
                </c:pt>
                <c:pt idx="3">
                  <c:v>-3.3274699999999977</c:v>
                </c:pt>
                <c:pt idx="4">
                  <c:v>-2.7409699999999999</c:v>
                </c:pt>
                <c:pt idx="5">
                  <c:v>0.32963200000000031</c:v>
                </c:pt>
                <c:pt idx="6">
                  <c:v>-12.8582</c:v>
                </c:pt>
                <c:pt idx="7">
                  <c:v>-3.3781599999999967</c:v>
                </c:pt>
                <c:pt idx="8">
                  <c:v>-6.1464400000000001</c:v>
                </c:pt>
                <c:pt idx="9">
                  <c:v>0.3460450000000001</c:v>
                </c:pt>
                <c:pt idx="10">
                  <c:v>-2.97783</c:v>
                </c:pt>
                <c:pt idx="11">
                  <c:v>13.467600000000004</c:v>
                </c:pt>
                <c:pt idx="12">
                  <c:v>-2.25589</c:v>
                </c:pt>
                <c:pt idx="13">
                  <c:v>26.502300000000002</c:v>
                </c:pt>
                <c:pt idx="14">
                  <c:v>-17.2439</c:v>
                </c:pt>
              </c:numCache>
            </c:numRef>
          </c:val>
        </c:ser>
        <c:ser>
          <c:idx val="13"/>
          <c:order val="13"/>
          <c:tx>
            <c:v>SINT</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many!$N$1:$N$15</c:f>
              <c:numCache>
                <c:formatCode>General</c:formatCode>
                <c:ptCount val="15"/>
                <c:pt idx="0">
                  <c:v>0.81570000000000065</c:v>
                </c:pt>
                <c:pt idx="1">
                  <c:v>3.0961399999999997</c:v>
                </c:pt>
                <c:pt idx="2">
                  <c:v>3.9906299999999977</c:v>
                </c:pt>
                <c:pt idx="3">
                  <c:v>0.46676600000000001</c:v>
                </c:pt>
                <c:pt idx="4">
                  <c:v>-0.16414999999999999</c:v>
                </c:pt>
                <c:pt idx="5">
                  <c:v>5.8252499999999996</c:v>
                </c:pt>
                <c:pt idx="6">
                  <c:v>-2.396559999999988</c:v>
                </c:pt>
                <c:pt idx="7">
                  <c:v>0.33811200000000152</c:v>
                </c:pt>
                <c:pt idx="8">
                  <c:v>0.56159800000000004</c:v>
                </c:pt>
                <c:pt idx="9">
                  <c:v>0.75883299999999998</c:v>
                </c:pt>
                <c:pt idx="10">
                  <c:v>8.3403299999999998</c:v>
                </c:pt>
                <c:pt idx="11">
                  <c:v>-17.5062</c:v>
                </c:pt>
                <c:pt idx="12">
                  <c:v>0.35013500000000003</c:v>
                </c:pt>
                <c:pt idx="13">
                  <c:v>-6.227989999999977</c:v>
                </c:pt>
                <c:pt idx="14">
                  <c:v>1.75105</c:v>
                </c:pt>
              </c:numCache>
            </c:numRef>
          </c:val>
        </c:ser>
        <c:ser>
          <c:idx val="14"/>
          <c:order val="14"/>
          <c:tx>
            <c:v>SUT1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many!$O$1:$O$15</c:f>
              <c:numCache>
                <c:formatCode>General</c:formatCode>
                <c:ptCount val="15"/>
                <c:pt idx="0">
                  <c:v>-6.21943</c:v>
                </c:pt>
                <c:pt idx="1">
                  <c:v>10.7394</c:v>
                </c:pt>
                <c:pt idx="2">
                  <c:v>4.1309899999999855</c:v>
                </c:pt>
                <c:pt idx="3">
                  <c:v>-2.3067099999999967</c:v>
                </c:pt>
                <c:pt idx="4">
                  <c:v>1.8444499999999999</c:v>
                </c:pt>
                <c:pt idx="5">
                  <c:v>8.9295500000000008</c:v>
                </c:pt>
                <c:pt idx="6">
                  <c:v>-1.1995800000000001</c:v>
                </c:pt>
                <c:pt idx="7">
                  <c:v>0.66365300000000305</c:v>
                </c:pt>
                <c:pt idx="8">
                  <c:v>-5.9129099999999966</c:v>
                </c:pt>
                <c:pt idx="9">
                  <c:v>0.45157200000000008</c:v>
                </c:pt>
                <c:pt idx="10">
                  <c:v>-7.6611199999999808</c:v>
                </c:pt>
                <c:pt idx="11">
                  <c:v>-1.91489</c:v>
                </c:pt>
                <c:pt idx="12">
                  <c:v>5.5654700000000001E-2</c:v>
                </c:pt>
                <c:pt idx="13">
                  <c:v>0.84100799999999998</c:v>
                </c:pt>
                <c:pt idx="14">
                  <c:v>-2.4408699999999977</c:v>
                </c:pt>
              </c:numCache>
            </c:numRef>
          </c:val>
        </c:ser>
        <c:ser>
          <c:idx val="15"/>
          <c:order val="15"/>
          <c:tx>
            <c:v>UHT1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many!$P$1:$P$15</c:f>
              <c:numCache>
                <c:formatCode>General</c:formatCode>
                <c:ptCount val="15"/>
                <c:pt idx="0">
                  <c:v>-0.26603400000000005</c:v>
                </c:pt>
                <c:pt idx="1">
                  <c:v>-4.4857100000000001</c:v>
                </c:pt>
                <c:pt idx="2">
                  <c:v>0.47971900000000001</c:v>
                </c:pt>
                <c:pt idx="3">
                  <c:v>5.8022600000000004</c:v>
                </c:pt>
                <c:pt idx="4">
                  <c:v>5.7300800000000001</c:v>
                </c:pt>
                <c:pt idx="5">
                  <c:v>0.2860430000000001</c:v>
                </c:pt>
                <c:pt idx="6">
                  <c:v>-0.52338499999999766</c:v>
                </c:pt>
                <c:pt idx="7">
                  <c:v>0.83775599999999995</c:v>
                </c:pt>
                <c:pt idx="8">
                  <c:v>-12.374600000000004</c:v>
                </c:pt>
                <c:pt idx="9">
                  <c:v>4.5013600000000134</c:v>
                </c:pt>
                <c:pt idx="10">
                  <c:v>6.9004300000000001</c:v>
                </c:pt>
                <c:pt idx="11">
                  <c:v>0.43620200000000031</c:v>
                </c:pt>
                <c:pt idx="12">
                  <c:v>-3.2864599999999977</c:v>
                </c:pt>
                <c:pt idx="13">
                  <c:v>-1.5203199999999999</c:v>
                </c:pt>
                <c:pt idx="14">
                  <c:v>-2.51702</c:v>
                </c:pt>
              </c:numCache>
            </c:numRef>
          </c:val>
        </c:ser>
        <c:ser>
          <c:idx val="16"/>
          <c:order val="16"/>
          <c:tx>
            <c:v>UKMO</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many!$Q$1:$Q$15</c:f>
              <c:numCache>
                <c:formatCode>General</c:formatCode>
                <c:ptCount val="15"/>
                <c:pt idx="0">
                  <c:v>-4.4226999999999999</c:v>
                </c:pt>
                <c:pt idx="1">
                  <c:v>4.4076500000000003</c:v>
                </c:pt>
                <c:pt idx="2">
                  <c:v>5.9973799999999997</c:v>
                </c:pt>
                <c:pt idx="3">
                  <c:v>-14.652600000000024</c:v>
                </c:pt>
                <c:pt idx="4">
                  <c:v>-9.6909900000000021E-2</c:v>
                </c:pt>
                <c:pt idx="5">
                  <c:v>-4.6614699999999996</c:v>
                </c:pt>
                <c:pt idx="6">
                  <c:v>3.3239800000000002</c:v>
                </c:pt>
                <c:pt idx="7">
                  <c:v>0.51575800000000005</c:v>
                </c:pt>
                <c:pt idx="8">
                  <c:v>-2.8785399999999997</c:v>
                </c:pt>
                <c:pt idx="9">
                  <c:v>7.0875299999999966</c:v>
                </c:pt>
                <c:pt idx="10">
                  <c:v>-3.1164599999999867</c:v>
                </c:pt>
                <c:pt idx="11">
                  <c:v>-1.7876799999999953</c:v>
                </c:pt>
                <c:pt idx="12">
                  <c:v>1.4741500000000001</c:v>
                </c:pt>
                <c:pt idx="13">
                  <c:v>4.7146299999999997</c:v>
                </c:pt>
                <c:pt idx="14">
                  <c:v>4.0958199999999945</c:v>
                </c:pt>
              </c:numCache>
            </c:numRef>
          </c:val>
        </c:ser>
        <c:ser>
          <c:idx val="17"/>
          <c:order val="17"/>
          <c:tx>
            <c:v>EM</c:v>
          </c:tx>
          <c:spPr>
            <a:noFill/>
            <a:ln>
              <a:solidFill>
                <a:schemeClr val="tx1"/>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many!$R$1:$R$15</c:f>
              <c:numCache>
                <c:formatCode>General</c:formatCode>
                <c:ptCount val="15"/>
                <c:pt idx="0">
                  <c:v>-2.75623</c:v>
                </c:pt>
                <c:pt idx="1">
                  <c:v>0.28431100000000031</c:v>
                </c:pt>
                <c:pt idx="2">
                  <c:v>1.0928800000000001</c:v>
                </c:pt>
                <c:pt idx="3">
                  <c:v>-4.3182400000000024E-2</c:v>
                </c:pt>
                <c:pt idx="4">
                  <c:v>0.34853200000000001</c:v>
                </c:pt>
                <c:pt idx="5">
                  <c:v>4.7333000000000034</c:v>
                </c:pt>
                <c:pt idx="6">
                  <c:v>-0.89019499999999996</c:v>
                </c:pt>
                <c:pt idx="7">
                  <c:v>2.80935E-2</c:v>
                </c:pt>
                <c:pt idx="8">
                  <c:v>-3.7192499999999908</c:v>
                </c:pt>
                <c:pt idx="9">
                  <c:v>1.65743</c:v>
                </c:pt>
                <c:pt idx="10">
                  <c:v>-5.0717000000000262E-2</c:v>
                </c:pt>
                <c:pt idx="11">
                  <c:v>-3.0083500000000001</c:v>
                </c:pt>
                <c:pt idx="12">
                  <c:v>0.58380799999999766</c:v>
                </c:pt>
                <c:pt idx="13">
                  <c:v>1.9763400000000051</c:v>
                </c:pt>
                <c:pt idx="14">
                  <c:v>-0.23677400000000001</c:v>
                </c:pt>
              </c:numCache>
            </c:numRef>
          </c:val>
        </c:ser>
        <c:ser>
          <c:idx val="18"/>
          <c:order val="18"/>
          <c:tx>
            <c:v>SSE</c:v>
          </c:tx>
          <c:spPr>
            <a:solidFill>
              <a:srgbClr val="FF0000"/>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many!$S$1:$S$15</c:f>
              <c:numCache>
                <c:formatCode>General</c:formatCode>
                <c:ptCount val="15"/>
                <c:pt idx="0">
                  <c:v>5.5096300000000014</c:v>
                </c:pt>
                <c:pt idx="1">
                  <c:v>-3.6122999999999967</c:v>
                </c:pt>
                <c:pt idx="2">
                  <c:v>-1.07853</c:v>
                </c:pt>
                <c:pt idx="3">
                  <c:v>-6.0573699999999997</c:v>
                </c:pt>
                <c:pt idx="4">
                  <c:v>1.28714</c:v>
                </c:pt>
                <c:pt idx="5">
                  <c:v>-12.3881</c:v>
                </c:pt>
                <c:pt idx="6">
                  <c:v>3.0480800000000001</c:v>
                </c:pt>
                <c:pt idx="7">
                  <c:v>1.2074599999999998</c:v>
                </c:pt>
                <c:pt idx="8">
                  <c:v>7.7579599999999855</c:v>
                </c:pt>
                <c:pt idx="9">
                  <c:v>-0.89408399999999766</c:v>
                </c:pt>
                <c:pt idx="10">
                  <c:v>6.0167000000000002</c:v>
                </c:pt>
                <c:pt idx="11">
                  <c:v>6.05809</c:v>
                </c:pt>
                <c:pt idx="12">
                  <c:v>-8.1917400000000011</c:v>
                </c:pt>
                <c:pt idx="13">
                  <c:v>-3.3328999999999862</c:v>
                </c:pt>
                <c:pt idx="14">
                  <c:v>4.6694799999999965</c:v>
                </c:pt>
              </c:numCache>
            </c:numRef>
          </c:val>
        </c:ser>
        <c:axId val="48957312"/>
        <c:axId val="48958848"/>
      </c:barChart>
      <c:catAx>
        <c:axId val="48957312"/>
        <c:scaling>
          <c:orientation val="minMax"/>
        </c:scaling>
        <c:axPos val="b"/>
        <c:majorGridlines/>
        <c:numFmt formatCode="General" sourceLinked="1"/>
        <c:tickLblPos val="low"/>
        <c:crossAx val="48958848"/>
        <c:crosses val="autoZero"/>
        <c:auto val="1"/>
        <c:lblAlgn val="ctr"/>
        <c:lblOffset val="100"/>
      </c:catAx>
      <c:valAx>
        <c:axId val="48958848"/>
        <c:scaling>
          <c:orientation val="minMax"/>
          <c:max val="40"/>
          <c:min val="-30"/>
        </c:scaling>
        <c:axPos val="l"/>
        <c:majorGridlines/>
        <c:numFmt formatCode="General" sourceLinked="1"/>
        <c:tickLblPos val="nextTo"/>
        <c:crossAx val="48957312"/>
        <c:crosses val="autoZero"/>
        <c:crossBetween val="between"/>
      </c:valAx>
    </c:plotArea>
    <c:legend>
      <c:legendPos val="r"/>
    </c:legend>
    <c:plotVisOnly val="1"/>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v>RMSE</c:v>
          </c:tx>
          <c:cat>
            <c:numRef>
              <c:f>Sheet1!$A$1:$A$8</c:f>
              <c:numCache>
                <c:formatCode>General</c:formatCode>
                <c:ptCount val="8"/>
                <c:pt idx="0">
                  <c:v>2</c:v>
                </c:pt>
                <c:pt idx="1">
                  <c:v>4</c:v>
                </c:pt>
                <c:pt idx="2">
                  <c:v>6</c:v>
                </c:pt>
                <c:pt idx="3">
                  <c:v>8</c:v>
                </c:pt>
                <c:pt idx="4">
                  <c:v>10</c:v>
                </c:pt>
                <c:pt idx="5">
                  <c:v>12</c:v>
                </c:pt>
                <c:pt idx="6">
                  <c:v>14</c:v>
                </c:pt>
                <c:pt idx="7">
                  <c:v>16</c:v>
                </c:pt>
              </c:numCache>
            </c:numRef>
          </c:cat>
          <c:val>
            <c:numRef>
              <c:f>Sheet1!$B$1:$B$8</c:f>
              <c:numCache>
                <c:formatCode>General</c:formatCode>
                <c:ptCount val="8"/>
                <c:pt idx="0">
                  <c:v>1.9603129000000012</c:v>
                </c:pt>
                <c:pt idx="1">
                  <c:v>1.957927</c:v>
                </c:pt>
                <c:pt idx="2">
                  <c:v>1.956914238</c:v>
                </c:pt>
                <c:pt idx="3">
                  <c:v>1.9539906799999998</c:v>
                </c:pt>
                <c:pt idx="4">
                  <c:v>1.9538799010000001</c:v>
                </c:pt>
                <c:pt idx="5">
                  <c:v>1.9532741739999999</c:v>
                </c:pt>
                <c:pt idx="6">
                  <c:v>1.9544155140000012</c:v>
                </c:pt>
                <c:pt idx="7">
                  <c:v>1.9567881850000008</c:v>
                </c:pt>
              </c:numCache>
            </c:numRef>
          </c:val>
        </c:ser>
        <c:gapWidth val="300"/>
        <c:axId val="48936064"/>
        <c:axId val="48937984"/>
      </c:barChart>
      <c:catAx>
        <c:axId val="48936064"/>
        <c:scaling>
          <c:orientation val="minMax"/>
        </c:scaling>
        <c:axPos val="b"/>
        <c:title>
          <c:tx>
            <c:rich>
              <a:bodyPr/>
              <a:lstStyle/>
              <a:p>
                <a:pPr>
                  <a:defRPr/>
                </a:pPr>
                <a:r>
                  <a:rPr lang="en-US"/>
                  <a:t>Number of Best models</a:t>
                </a:r>
              </a:p>
            </c:rich>
          </c:tx>
        </c:title>
        <c:numFmt formatCode="General" sourceLinked="1"/>
        <c:majorTickMark val="none"/>
        <c:tickLblPos val="nextTo"/>
        <c:crossAx val="48937984"/>
        <c:crosses val="autoZero"/>
        <c:auto val="1"/>
        <c:lblAlgn val="ctr"/>
        <c:lblOffset val="100"/>
      </c:catAx>
      <c:valAx>
        <c:axId val="48937984"/>
        <c:scaling>
          <c:orientation val="minMax"/>
        </c:scaling>
        <c:axPos val="l"/>
        <c:majorGridlines/>
        <c:minorGridlines/>
        <c:title>
          <c:tx>
            <c:rich>
              <a:bodyPr/>
              <a:lstStyle/>
              <a:p>
                <a:pPr>
                  <a:defRPr/>
                </a:pPr>
                <a:r>
                  <a:rPr lang="en-US"/>
                  <a:t>RMSE values</a:t>
                </a:r>
              </a:p>
            </c:rich>
          </c:tx>
        </c:title>
        <c:numFmt formatCode="General" sourceLinked="1"/>
        <c:tickLblPos val="nextTo"/>
        <c:crossAx val="48936064"/>
        <c:crosses val="autoZero"/>
        <c:crossBetween val="between"/>
      </c:valAx>
    </c:plotArea>
    <c:legend>
      <c:legendPos val="r"/>
      <c:layout>
        <c:manualLayout>
          <c:xMode val="edge"/>
          <c:yMode val="edge"/>
          <c:x val="0.55709864391951092"/>
          <c:y val="9.240048118985128E-2"/>
          <c:w val="0.16975568678915134"/>
          <c:h val="0.11729002624671936"/>
        </c:manualLayout>
      </c:layout>
    </c:legend>
    <c:plotVisOnly val="1"/>
  </c:chart>
  <c:txPr>
    <a:bodyPr/>
    <a:lstStyle/>
    <a:p>
      <a:pPr>
        <a:defRPr sz="16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OBS</c:v>
          </c:tx>
          <c:spPr>
            <a:solidFill>
              <a:schemeClr val="tx1"/>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many!$A$1:$A$15</c:f>
              <c:numCache>
                <c:formatCode>General</c:formatCode>
                <c:ptCount val="15"/>
                <c:pt idx="0">
                  <c:v>1.2687199999999998</c:v>
                </c:pt>
                <c:pt idx="1">
                  <c:v>1.5533999999999935</c:v>
                </c:pt>
                <c:pt idx="2">
                  <c:v>1.80358</c:v>
                </c:pt>
                <c:pt idx="3">
                  <c:v>-8.4556200000000068</c:v>
                </c:pt>
                <c:pt idx="4">
                  <c:v>11.2803</c:v>
                </c:pt>
                <c:pt idx="5">
                  <c:v>-11.0985</c:v>
                </c:pt>
                <c:pt idx="6">
                  <c:v>40.632800000000003</c:v>
                </c:pt>
                <c:pt idx="7">
                  <c:v>-36.623700000000063</c:v>
                </c:pt>
                <c:pt idx="8">
                  <c:v>-0.29056800000000038</c:v>
                </c:pt>
                <c:pt idx="9">
                  <c:v>-6.4521499999999996</c:v>
                </c:pt>
                <c:pt idx="10">
                  <c:v>-1.11259</c:v>
                </c:pt>
                <c:pt idx="11">
                  <c:v>10.896000000000004</c:v>
                </c:pt>
                <c:pt idx="12">
                  <c:v>15.489700000000004</c:v>
                </c:pt>
                <c:pt idx="13">
                  <c:v>-11.7219</c:v>
                </c:pt>
                <c:pt idx="14">
                  <c:v>-7.16906</c:v>
                </c:pt>
              </c:numCache>
            </c:numRef>
          </c:val>
        </c:ser>
        <c:ser>
          <c:idx val="1"/>
          <c:order val="1"/>
          <c:tx>
            <c:v>ANRM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many!$B$1:$B$15</c:f>
              <c:numCache>
                <c:formatCode>General</c:formatCode>
                <c:ptCount val="15"/>
                <c:pt idx="0">
                  <c:v>1.3521399999999999</c:v>
                </c:pt>
                <c:pt idx="1">
                  <c:v>8.3875600000000006</c:v>
                </c:pt>
                <c:pt idx="2">
                  <c:v>-13.466100000000004</c:v>
                </c:pt>
                <c:pt idx="3">
                  <c:v>3.0272000000000001</c:v>
                </c:pt>
                <c:pt idx="4">
                  <c:v>-0.5632509999999995</c:v>
                </c:pt>
                <c:pt idx="5">
                  <c:v>0.51416899999999688</c:v>
                </c:pt>
                <c:pt idx="6">
                  <c:v>-5.0053099999999997</c:v>
                </c:pt>
                <c:pt idx="7">
                  <c:v>1.4713499999999942</c:v>
                </c:pt>
                <c:pt idx="8">
                  <c:v>1.73278</c:v>
                </c:pt>
                <c:pt idx="9">
                  <c:v>0.23949600000000099</c:v>
                </c:pt>
                <c:pt idx="10">
                  <c:v>-0.13764100000000001</c:v>
                </c:pt>
                <c:pt idx="11">
                  <c:v>1.06915</c:v>
                </c:pt>
                <c:pt idx="12">
                  <c:v>1.6890400000000001</c:v>
                </c:pt>
                <c:pt idx="13">
                  <c:v>0.21128100000000041</c:v>
                </c:pt>
                <c:pt idx="14">
                  <c:v>-0.52200599999999997</c:v>
                </c:pt>
              </c:numCache>
            </c:numRef>
          </c:val>
        </c:ser>
        <c:ser>
          <c:idx val="2"/>
          <c:order val="2"/>
          <c:tx>
            <c:v>KNRM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many!$C$1:$C$15</c:f>
              <c:numCache>
                <c:formatCode>General</c:formatCode>
                <c:ptCount val="15"/>
                <c:pt idx="0">
                  <c:v>-4.8429599999999855</c:v>
                </c:pt>
                <c:pt idx="1">
                  <c:v>-0.40236800000000156</c:v>
                </c:pt>
                <c:pt idx="2">
                  <c:v>-5.8089799999999965</c:v>
                </c:pt>
                <c:pt idx="3">
                  <c:v>4.6786799999999999</c:v>
                </c:pt>
                <c:pt idx="4">
                  <c:v>-3.0926299999999967</c:v>
                </c:pt>
                <c:pt idx="5">
                  <c:v>5.2263099999999998</c:v>
                </c:pt>
                <c:pt idx="6">
                  <c:v>-3.1997</c:v>
                </c:pt>
                <c:pt idx="7">
                  <c:v>0.41084800000000032</c:v>
                </c:pt>
                <c:pt idx="8">
                  <c:v>0.73008499999999998</c:v>
                </c:pt>
                <c:pt idx="9">
                  <c:v>2.1909999999999998</c:v>
                </c:pt>
                <c:pt idx="10">
                  <c:v>-0.74963000000000324</c:v>
                </c:pt>
                <c:pt idx="11">
                  <c:v>5.0974199999999845</c:v>
                </c:pt>
                <c:pt idx="12">
                  <c:v>-0.60428300000000001</c:v>
                </c:pt>
                <c:pt idx="13">
                  <c:v>1.8742300000000001</c:v>
                </c:pt>
                <c:pt idx="14">
                  <c:v>-1.5084199999999999</c:v>
                </c:pt>
              </c:numCache>
            </c:numRef>
          </c:val>
        </c:ser>
        <c:ser>
          <c:idx val="3"/>
          <c:order val="3"/>
          <c:tx>
            <c:v>KORM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many!$D$1:$D$15</c:f>
              <c:numCache>
                <c:formatCode>General</c:formatCode>
                <c:ptCount val="15"/>
                <c:pt idx="0">
                  <c:v>-0.80486500000000005</c:v>
                </c:pt>
                <c:pt idx="1">
                  <c:v>-0.18350600000000078</c:v>
                </c:pt>
                <c:pt idx="2">
                  <c:v>0.99796299999999583</c:v>
                </c:pt>
                <c:pt idx="3">
                  <c:v>3.6973600000000002</c:v>
                </c:pt>
                <c:pt idx="4">
                  <c:v>1.57578</c:v>
                </c:pt>
                <c:pt idx="5">
                  <c:v>-0.55590600000000001</c:v>
                </c:pt>
                <c:pt idx="6">
                  <c:v>-3.1075699999999999</c:v>
                </c:pt>
                <c:pt idx="7">
                  <c:v>6.8338000000000001</c:v>
                </c:pt>
                <c:pt idx="8">
                  <c:v>3.8414899999999967</c:v>
                </c:pt>
                <c:pt idx="9">
                  <c:v>1.9855499999999999</c:v>
                </c:pt>
                <c:pt idx="10">
                  <c:v>4.5963900000000004</c:v>
                </c:pt>
                <c:pt idx="11">
                  <c:v>-2.9241299999999999</c:v>
                </c:pt>
                <c:pt idx="12">
                  <c:v>-3.572269999999985</c:v>
                </c:pt>
                <c:pt idx="13">
                  <c:v>-9.0017500000000013</c:v>
                </c:pt>
                <c:pt idx="14">
                  <c:v>-3.37737</c:v>
                </c:pt>
              </c:numCache>
            </c:numRef>
          </c:val>
        </c:ser>
        <c:ser>
          <c:idx val="4"/>
          <c:order val="4"/>
          <c:tx>
            <c:v>BMRC</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many!$E$1:$E$15</c:f>
              <c:numCache>
                <c:formatCode>General</c:formatCode>
                <c:ptCount val="15"/>
                <c:pt idx="0">
                  <c:v>1.4925999999999942</c:v>
                </c:pt>
                <c:pt idx="1">
                  <c:v>-6.5711300000000001</c:v>
                </c:pt>
                <c:pt idx="2">
                  <c:v>0.69097399999999998</c:v>
                </c:pt>
                <c:pt idx="3">
                  <c:v>15.903</c:v>
                </c:pt>
                <c:pt idx="4">
                  <c:v>-8.0567500000000027</c:v>
                </c:pt>
                <c:pt idx="5">
                  <c:v>-0.75446299999999711</c:v>
                </c:pt>
                <c:pt idx="6">
                  <c:v>-1.16761</c:v>
                </c:pt>
                <c:pt idx="7">
                  <c:v>-0.50569500000000323</c:v>
                </c:pt>
                <c:pt idx="8">
                  <c:v>4.1214199999999845</c:v>
                </c:pt>
                <c:pt idx="9">
                  <c:v>9.1635200000000066E-3</c:v>
                </c:pt>
                <c:pt idx="10">
                  <c:v>-1.68059</c:v>
                </c:pt>
                <c:pt idx="11">
                  <c:v>-2.12541</c:v>
                </c:pt>
                <c:pt idx="12">
                  <c:v>0.82295600000000002</c:v>
                </c:pt>
                <c:pt idx="13">
                  <c:v>-2.306479999999985</c:v>
                </c:pt>
                <c:pt idx="14">
                  <c:v>0.12867199999999987</c:v>
                </c:pt>
              </c:numCache>
            </c:numRef>
          </c:val>
        </c:ser>
        <c:ser>
          <c:idx val="5"/>
          <c:order val="5"/>
          <c:tx>
            <c:v>CERF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many!$F$1:$F$15</c:f>
              <c:numCache>
                <c:formatCode>General</c:formatCode>
                <c:ptCount val="15"/>
                <c:pt idx="0">
                  <c:v>7.4908299999999999</c:v>
                </c:pt>
                <c:pt idx="1">
                  <c:v>-5.0723000000000003</c:v>
                </c:pt>
                <c:pt idx="2">
                  <c:v>-6.1610099999999965</c:v>
                </c:pt>
                <c:pt idx="3">
                  <c:v>0.59180500000000003</c:v>
                </c:pt>
                <c:pt idx="4">
                  <c:v>-10.430100000000001</c:v>
                </c:pt>
                <c:pt idx="5">
                  <c:v>8.3316100000000013</c:v>
                </c:pt>
                <c:pt idx="6">
                  <c:v>3.3603800000000001</c:v>
                </c:pt>
                <c:pt idx="7">
                  <c:v>-2.6920299999999977</c:v>
                </c:pt>
                <c:pt idx="8">
                  <c:v>8.7448799999999984</c:v>
                </c:pt>
                <c:pt idx="9">
                  <c:v>-10.5467</c:v>
                </c:pt>
                <c:pt idx="10">
                  <c:v>-4.2798000000000034</c:v>
                </c:pt>
                <c:pt idx="11">
                  <c:v>-1.32629</c:v>
                </c:pt>
                <c:pt idx="12">
                  <c:v>9.3560100000000048</c:v>
                </c:pt>
                <c:pt idx="13">
                  <c:v>2.4561799999999967</c:v>
                </c:pt>
                <c:pt idx="14">
                  <c:v>0.17648800000000087</c:v>
                </c:pt>
              </c:numCache>
            </c:numRef>
          </c:val>
        </c:ser>
        <c:ser>
          <c:idx val="6"/>
          <c:order val="6"/>
          <c:tx>
            <c:v>ECMW</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many!$G$1:$G$15</c:f>
              <c:numCache>
                <c:formatCode>General</c:formatCode>
                <c:ptCount val="15"/>
                <c:pt idx="0">
                  <c:v>0.89585099999999951</c:v>
                </c:pt>
                <c:pt idx="1">
                  <c:v>0.91195400000000004</c:v>
                </c:pt>
                <c:pt idx="2">
                  <c:v>-1.6838199999999999</c:v>
                </c:pt>
                <c:pt idx="3">
                  <c:v>0.99931799999999571</c:v>
                </c:pt>
                <c:pt idx="4">
                  <c:v>-0.3451030000000001</c:v>
                </c:pt>
                <c:pt idx="5">
                  <c:v>-0.85227200000000003</c:v>
                </c:pt>
                <c:pt idx="6">
                  <c:v>-4.4764300000000024</c:v>
                </c:pt>
                <c:pt idx="7">
                  <c:v>4.9164899999999996</c:v>
                </c:pt>
                <c:pt idx="8">
                  <c:v>-2.4664499999999849</c:v>
                </c:pt>
                <c:pt idx="9">
                  <c:v>0.60579500000000508</c:v>
                </c:pt>
                <c:pt idx="10">
                  <c:v>2.0549100000000001E-2</c:v>
                </c:pt>
                <c:pt idx="11">
                  <c:v>-1.1479899999999998</c:v>
                </c:pt>
                <c:pt idx="12">
                  <c:v>-6.8548499999999998E-2</c:v>
                </c:pt>
                <c:pt idx="13">
                  <c:v>1.2970999999999935</c:v>
                </c:pt>
                <c:pt idx="14">
                  <c:v>1.3937199999999998</c:v>
                </c:pt>
              </c:numCache>
            </c:numRef>
          </c:val>
        </c:ser>
        <c:ser>
          <c:idx val="7"/>
          <c:order val="7"/>
          <c:tx>
            <c:v>GFDL</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many!$H$1:$H$15</c:f>
              <c:numCache>
                <c:formatCode>General</c:formatCode>
                <c:ptCount val="15"/>
                <c:pt idx="0">
                  <c:v>1.4288599999999998</c:v>
                </c:pt>
                <c:pt idx="1">
                  <c:v>-0.51444100000000004</c:v>
                </c:pt>
                <c:pt idx="2">
                  <c:v>2.71488</c:v>
                </c:pt>
                <c:pt idx="3">
                  <c:v>-2.2078799999999998</c:v>
                </c:pt>
                <c:pt idx="4">
                  <c:v>1.82867</c:v>
                </c:pt>
                <c:pt idx="5">
                  <c:v>2.1971599999999998</c:v>
                </c:pt>
                <c:pt idx="6">
                  <c:v>-5.4451999999999998</c:v>
                </c:pt>
                <c:pt idx="7">
                  <c:v>-1.015769999999993</c:v>
                </c:pt>
                <c:pt idx="8">
                  <c:v>-1.07056</c:v>
                </c:pt>
                <c:pt idx="9">
                  <c:v>2.7380399999999998</c:v>
                </c:pt>
                <c:pt idx="10">
                  <c:v>1.5318099999999935</c:v>
                </c:pt>
                <c:pt idx="11">
                  <c:v>4.9851900000000002</c:v>
                </c:pt>
                <c:pt idx="12">
                  <c:v>-1.9701299999999999</c:v>
                </c:pt>
                <c:pt idx="13">
                  <c:v>-3.5759300000000001</c:v>
                </c:pt>
                <c:pt idx="14">
                  <c:v>-1.6255999999999942</c:v>
                </c:pt>
              </c:numCache>
            </c:numRef>
          </c:val>
        </c:ser>
        <c:ser>
          <c:idx val="8"/>
          <c:order val="8"/>
          <c:tx>
            <c:v>INGV</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many!$I$1:$I$15</c:f>
              <c:numCache>
                <c:formatCode>General</c:formatCode>
                <c:ptCount val="15"/>
                <c:pt idx="0">
                  <c:v>-2.0154999999999967</c:v>
                </c:pt>
                <c:pt idx="1">
                  <c:v>-2.5045199999999999</c:v>
                </c:pt>
                <c:pt idx="2">
                  <c:v>0.86767799999999995</c:v>
                </c:pt>
                <c:pt idx="3">
                  <c:v>1.3722799999999999</c:v>
                </c:pt>
                <c:pt idx="4">
                  <c:v>0.12451300000000012</c:v>
                </c:pt>
                <c:pt idx="5">
                  <c:v>3.2963800000000001</c:v>
                </c:pt>
                <c:pt idx="6">
                  <c:v>-3.919619999999985</c:v>
                </c:pt>
                <c:pt idx="7">
                  <c:v>4.593</c:v>
                </c:pt>
                <c:pt idx="8">
                  <c:v>-2.5251399999999999</c:v>
                </c:pt>
                <c:pt idx="9">
                  <c:v>2.5876800000000002</c:v>
                </c:pt>
                <c:pt idx="10">
                  <c:v>3.92076</c:v>
                </c:pt>
                <c:pt idx="11">
                  <c:v>-6.5881499999999997</c:v>
                </c:pt>
                <c:pt idx="12">
                  <c:v>-0.77175600000000288</c:v>
                </c:pt>
                <c:pt idx="13">
                  <c:v>-1.9026799999999999</c:v>
                </c:pt>
                <c:pt idx="14">
                  <c:v>3.4669699999999977</c:v>
                </c:pt>
              </c:numCache>
            </c:numRef>
          </c:val>
        </c:ser>
        <c:ser>
          <c:idx val="9"/>
          <c:order val="9"/>
          <c:tx>
            <c:v>LODY</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many!$J$1:$J$15</c:f>
              <c:numCache>
                <c:formatCode>General</c:formatCode>
                <c:ptCount val="15"/>
                <c:pt idx="0">
                  <c:v>-2.5819899999999998</c:v>
                </c:pt>
                <c:pt idx="1">
                  <c:v>1.68387</c:v>
                </c:pt>
                <c:pt idx="2">
                  <c:v>2.7108399999999997</c:v>
                </c:pt>
                <c:pt idx="3">
                  <c:v>3.2052399999999999</c:v>
                </c:pt>
                <c:pt idx="4">
                  <c:v>0.23427000000000001</c:v>
                </c:pt>
                <c:pt idx="5">
                  <c:v>-0.61909200000000064</c:v>
                </c:pt>
                <c:pt idx="6">
                  <c:v>-4.7806500000000014</c:v>
                </c:pt>
                <c:pt idx="7">
                  <c:v>4.5606499999999999</c:v>
                </c:pt>
                <c:pt idx="8">
                  <c:v>0.28110800000000002</c:v>
                </c:pt>
                <c:pt idx="9">
                  <c:v>-0.33391600000000266</c:v>
                </c:pt>
                <c:pt idx="10">
                  <c:v>-1.07525</c:v>
                </c:pt>
                <c:pt idx="11">
                  <c:v>0.50616299999999559</c:v>
                </c:pt>
                <c:pt idx="12">
                  <c:v>-4.8920799999999955</c:v>
                </c:pt>
                <c:pt idx="13">
                  <c:v>2.6540499999999967</c:v>
                </c:pt>
                <c:pt idx="14">
                  <c:v>-1.5540799999999999</c:v>
                </c:pt>
              </c:numCache>
            </c:numRef>
          </c:val>
        </c:ser>
        <c:ser>
          <c:idx val="10"/>
          <c:order val="10"/>
          <c:tx>
            <c:v>MAXP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many!$K$1:$K$15</c:f>
              <c:numCache>
                <c:formatCode>General</c:formatCode>
                <c:ptCount val="15"/>
                <c:pt idx="0">
                  <c:v>6.1601599999999745</c:v>
                </c:pt>
                <c:pt idx="1">
                  <c:v>-0.72315799999999997</c:v>
                </c:pt>
                <c:pt idx="2">
                  <c:v>-1.2229699999999935</c:v>
                </c:pt>
                <c:pt idx="3">
                  <c:v>11.215200000000001</c:v>
                </c:pt>
                <c:pt idx="4">
                  <c:v>-0.22212199999999988</c:v>
                </c:pt>
                <c:pt idx="5">
                  <c:v>-0.74537600000000004</c:v>
                </c:pt>
                <c:pt idx="6">
                  <c:v>1.3906400000000001</c:v>
                </c:pt>
                <c:pt idx="7">
                  <c:v>-5.13896</c:v>
                </c:pt>
                <c:pt idx="8">
                  <c:v>1.4976799999999935</c:v>
                </c:pt>
                <c:pt idx="9">
                  <c:v>3.4102999999999977</c:v>
                </c:pt>
                <c:pt idx="10">
                  <c:v>2.1300599999999967</c:v>
                </c:pt>
                <c:pt idx="11">
                  <c:v>6.5629399999999745</c:v>
                </c:pt>
                <c:pt idx="12">
                  <c:v>-3.7056200000000001</c:v>
                </c:pt>
                <c:pt idx="13">
                  <c:v>-11.096400000000004</c:v>
                </c:pt>
                <c:pt idx="14">
                  <c:v>-9.5118200000000002</c:v>
                </c:pt>
              </c:numCache>
            </c:numRef>
          </c:val>
        </c:ser>
        <c:ser>
          <c:idx val="11"/>
          <c:order val="11"/>
          <c:tx>
            <c:v>METF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many!$L$1:$L$15</c:f>
              <c:numCache>
                <c:formatCode>General</c:formatCode>
                <c:ptCount val="15"/>
                <c:pt idx="0">
                  <c:v>-0.95643800000000001</c:v>
                </c:pt>
                <c:pt idx="1">
                  <c:v>-1.34209</c:v>
                </c:pt>
                <c:pt idx="2">
                  <c:v>1.0379799999999935</c:v>
                </c:pt>
                <c:pt idx="3">
                  <c:v>3.0166999999999873</c:v>
                </c:pt>
                <c:pt idx="4">
                  <c:v>-2.6861799999999998</c:v>
                </c:pt>
                <c:pt idx="5">
                  <c:v>4.7934799999999997</c:v>
                </c:pt>
                <c:pt idx="6">
                  <c:v>-1.5761099999999999</c:v>
                </c:pt>
                <c:pt idx="7">
                  <c:v>-4.9302200000000314</c:v>
                </c:pt>
                <c:pt idx="8">
                  <c:v>6.0102200000000003</c:v>
                </c:pt>
                <c:pt idx="9">
                  <c:v>-1.12459</c:v>
                </c:pt>
                <c:pt idx="10">
                  <c:v>-6.9325900000000003</c:v>
                </c:pt>
                <c:pt idx="11">
                  <c:v>-0.74225600000000003</c:v>
                </c:pt>
                <c:pt idx="12">
                  <c:v>2.1960099999999967</c:v>
                </c:pt>
                <c:pt idx="13">
                  <c:v>5.6160699999999997</c:v>
                </c:pt>
                <c:pt idx="14">
                  <c:v>-2.3809200000000001</c:v>
                </c:pt>
              </c:numCache>
            </c:numRef>
          </c:val>
        </c:ser>
        <c:ser>
          <c:idx val="12"/>
          <c:order val="12"/>
          <c:tx>
            <c:v>NCEP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many!$M$1:$M$15</c:f>
              <c:numCache>
                <c:formatCode>General</c:formatCode>
                <c:ptCount val="15"/>
                <c:pt idx="0">
                  <c:v>7.3308200000000001</c:v>
                </c:pt>
                <c:pt idx="1">
                  <c:v>-2.8313399999999977</c:v>
                </c:pt>
                <c:pt idx="2">
                  <c:v>5.0767400000000134</c:v>
                </c:pt>
                <c:pt idx="3">
                  <c:v>2.6132599999999977</c:v>
                </c:pt>
                <c:pt idx="4">
                  <c:v>-1.9851399999999999</c:v>
                </c:pt>
                <c:pt idx="5">
                  <c:v>-5.6476199999999945</c:v>
                </c:pt>
                <c:pt idx="6">
                  <c:v>-2.0925999999999987</c:v>
                </c:pt>
                <c:pt idx="7">
                  <c:v>-6.9894400000000533E-3</c:v>
                </c:pt>
                <c:pt idx="8">
                  <c:v>-6.0225499999999945</c:v>
                </c:pt>
                <c:pt idx="9">
                  <c:v>1.2527999999999935</c:v>
                </c:pt>
                <c:pt idx="10">
                  <c:v>1.0654399999999942</c:v>
                </c:pt>
                <c:pt idx="11">
                  <c:v>-4.90747</c:v>
                </c:pt>
                <c:pt idx="12">
                  <c:v>-1.1927300000000001</c:v>
                </c:pt>
                <c:pt idx="13">
                  <c:v>9.0923300000000005</c:v>
                </c:pt>
                <c:pt idx="14">
                  <c:v>-1.74691</c:v>
                </c:pt>
              </c:numCache>
            </c:numRef>
          </c:val>
        </c:ser>
        <c:ser>
          <c:idx val="13"/>
          <c:order val="13"/>
          <c:tx>
            <c:v>SINT</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many!$N$1:$N$15</c:f>
              <c:numCache>
                <c:formatCode>General</c:formatCode>
                <c:ptCount val="15"/>
                <c:pt idx="0">
                  <c:v>-2.7345299999999999</c:v>
                </c:pt>
                <c:pt idx="1">
                  <c:v>-5.9908200000000003</c:v>
                </c:pt>
                <c:pt idx="2">
                  <c:v>-10.820600000000002</c:v>
                </c:pt>
                <c:pt idx="3">
                  <c:v>-5.3073899999999945</c:v>
                </c:pt>
                <c:pt idx="4">
                  <c:v>1.74213</c:v>
                </c:pt>
                <c:pt idx="5">
                  <c:v>0.66677299999999995</c:v>
                </c:pt>
                <c:pt idx="6">
                  <c:v>0.70396000000000003</c:v>
                </c:pt>
                <c:pt idx="7">
                  <c:v>1.6341500000000064</c:v>
                </c:pt>
                <c:pt idx="8">
                  <c:v>0.57762800000000381</c:v>
                </c:pt>
                <c:pt idx="9">
                  <c:v>2.7907700000000002</c:v>
                </c:pt>
                <c:pt idx="10">
                  <c:v>-2.2023800000000128E-2</c:v>
                </c:pt>
                <c:pt idx="11">
                  <c:v>7.0639099999999955</c:v>
                </c:pt>
                <c:pt idx="12">
                  <c:v>-2.4736699999999967</c:v>
                </c:pt>
                <c:pt idx="13">
                  <c:v>8.3263500000000015</c:v>
                </c:pt>
                <c:pt idx="14">
                  <c:v>3.84409</c:v>
                </c:pt>
              </c:numCache>
            </c:numRef>
          </c:val>
        </c:ser>
        <c:ser>
          <c:idx val="14"/>
          <c:order val="14"/>
          <c:tx>
            <c:v>SUT1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many!$O$1:$O$15</c:f>
              <c:numCache>
                <c:formatCode>General</c:formatCode>
                <c:ptCount val="15"/>
                <c:pt idx="0">
                  <c:v>-1.0016499999999942</c:v>
                </c:pt>
                <c:pt idx="1">
                  <c:v>2.9603299999999999</c:v>
                </c:pt>
                <c:pt idx="2">
                  <c:v>5.0134699999999999</c:v>
                </c:pt>
                <c:pt idx="3">
                  <c:v>-1.6935500000000001</c:v>
                </c:pt>
                <c:pt idx="4">
                  <c:v>-3.0788699999999967</c:v>
                </c:pt>
                <c:pt idx="5">
                  <c:v>-0.76534600000000064</c:v>
                </c:pt>
                <c:pt idx="6">
                  <c:v>-1.5883700000000001</c:v>
                </c:pt>
                <c:pt idx="7">
                  <c:v>3.7914699999999977</c:v>
                </c:pt>
                <c:pt idx="8">
                  <c:v>-4.1771099999999945</c:v>
                </c:pt>
                <c:pt idx="9">
                  <c:v>-0.45865300000000003</c:v>
                </c:pt>
                <c:pt idx="10">
                  <c:v>-3.5260899999999977</c:v>
                </c:pt>
                <c:pt idx="11">
                  <c:v>0.81448500000000001</c:v>
                </c:pt>
                <c:pt idx="12">
                  <c:v>-1.95699</c:v>
                </c:pt>
                <c:pt idx="13">
                  <c:v>0.79924600000000001</c:v>
                </c:pt>
                <c:pt idx="14">
                  <c:v>4.8677099999999855</c:v>
                </c:pt>
              </c:numCache>
            </c:numRef>
          </c:val>
        </c:ser>
        <c:ser>
          <c:idx val="15"/>
          <c:order val="15"/>
          <c:tx>
            <c:v>UHT1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many!$P$1:$P$15</c:f>
              <c:numCache>
                <c:formatCode>General</c:formatCode>
                <c:ptCount val="15"/>
                <c:pt idx="0">
                  <c:v>-1.07209</c:v>
                </c:pt>
                <c:pt idx="1">
                  <c:v>-9.6637800000000027</c:v>
                </c:pt>
                <c:pt idx="2">
                  <c:v>0.29153400000000002</c:v>
                </c:pt>
                <c:pt idx="3">
                  <c:v>12.062000000000006</c:v>
                </c:pt>
                <c:pt idx="4">
                  <c:v>-0.878162</c:v>
                </c:pt>
                <c:pt idx="5">
                  <c:v>1.95492</c:v>
                </c:pt>
                <c:pt idx="6">
                  <c:v>-0.533165</c:v>
                </c:pt>
                <c:pt idx="7">
                  <c:v>-2.29277</c:v>
                </c:pt>
                <c:pt idx="8">
                  <c:v>-4.9601099999999985</c:v>
                </c:pt>
                <c:pt idx="9">
                  <c:v>3.3901999999999997</c:v>
                </c:pt>
                <c:pt idx="10">
                  <c:v>1.77433</c:v>
                </c:pt>
                <c:pt idx="11">
                  <c:v>0.42385800000000162</c:v>
                </c:pt>
                <c:pt idx="12">
                  <c:v>-2.8699300000000001</c:v>
                </c:pt>
                <c:pt idx="13">
                  <c:v>5.39323</c:v>
                </c:pt>
                <c:pt idx="14">
                  <c:v>-3.0215299999999998</c:v>
                </c:pt>
              </c:numCache>
            </c:numRef>
          </c:val>
        </c:ser>
        <c:ser>
          <c:idx val="16"/>
          <c:order val="16"/>
          <c:tx>
            <c:v>UKMO</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many!$Q$1:$Q$15</c:f>
              <c:numCache>
                <c:formatCode>General</c:formatCode>
                <c:ptCount val="15"/>
                <c:pt idx="0">
                  <c:v>-7.7963400000000418E-2</c:v>
                </c:pt>
                <c:pt idx="1">
                  <c:v>-1.4260299999999935</c:v>
                </c:pt>
                <c:pt idx="2">
                  <c:v>2.4222499999999827</c:v>
                </c:pt>
                <c:pt idx="3">
                  <c:v>-1.70208</c:v>
                </c:pt>
                <c:pt idx="4">
                  <c:v>-0.99642900000000001</c:v>
                </c:pt>
                <c:pt idx="5">
                  <c:v>2.1099800000000002</c:v>
                </c:pt>
                <c:pt idx="6">
                  <c:v>-4.0863100000000001</c:v>
                </c:pt>
                <c:pt idx="7">
                  <c:v>3.2231800000000166</c:v>
                </c:pt>
                <c:pt idx="8">
                  <c:v>-3.1737099999999998</c:v>
                </c:pt>
                <c:pt idx="9">
                  <c:v>1.6955899999999999</c:v>
                </c:pt>
                <c:pt idx="10">
                  <c:v>0.4440070000000001</c:v>
                </c:pt>
                <c:pt idx="11">
                  <c:v>0.32786200000000265</c:v>
                </c:pt>
                <c:pt idx="12">
                  <c:v>-3.2059500000000001</c:v>
                </c:pt>
                <c:pt idx="13">
                  <c:v>1.9553400000000001</c:v>
                </c:pt>
                <c:pt idx="14">
                  <c:v>2.49011</c:v>
                </c:pt>
              </c:numCache>
            </c:numRef>
          </c:val>
        </c:ser>
        <c:ser>
          <c:idx val="17"/>
          <c:order val="17"/>
          <c:tx>
            <c:v>EM</c:v>
          </c:tx>
          <c:spPr>
            <a:noFill/>
            <a:ln>
              <a:solidFill>
                <a:schemeClr val="tx1"/>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many!$R$1:$R$15</c:f>
              <c:numCache>
                <c:formatCode>General</c:formatCode>
                <c:ptCount val="15"/>
                <c:pt idx="0">
                  <c:v>0.62057899999999999</c:v>
                </c:pt>
                <c:pt idx="1">
                  <c:v>-1.4692799999999935</c:v>
                </c:pt>
                <c:pt idx="2">
                  <c:v>-1.07958</c:v>
                </c:pt>
                <c:pt idx="3">
                  <c:v>3.21862</c:v>
                </c:pt>
                <c:pt idx="4">
                  <c:v>-1.6709700000000001</c:v>
                </c:pt>
                <c:pt idx="5">
                  <c:v>1.1943699999999999</c:v>
                </c:pt>
                <c:pt idx="6">
                  <c:v>-2.2246600000000001</c:v>
                </c:pt>
                <c:pt idx="7">
                  <c:v>0.96970900000000382</c:v>
                </c:pt>
                <c:pt idx="8">
                  <c:v>0.193158</c:v>
                </c:pt>
                <c:pt idx="9">
                  <c:v>0.64931499999999998</c:v>
                </c:pt>
                <c:pt idx="10">
                  <c:v>-0.18682000000000001</c:v>
                </c:pt>
                <c:pt idx="11">
                  <c:v>0.44125500000000001</c:v>
                </c:pt>
                <c:pt idx="12">
                  <c:v>-0.83443400000000001</c:v>
                </c:pt>
                <c:pt idx="13">
                  <c:v>0.74118799999999996</c:v>
                </c:pt>
                <c:pt idx="14">
                  <c:v>-0.56226100000000001</c:v>
                </c:pt>
              </c:numCache>
            </c:numRef>
          </c:val>
        </c:ser>
        <c:ser>
          <c:idx val="18"/>
          <c:order val="18"/>
          <c:tx>
            <c:v>SSE</c:v>
          </c:tx>
          <c:spPr>
            <a:solidFill>
              <a:srgbClr val="FF0000"/>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many!$S$1:$S$15</c:f>
              <c:numCache>
                <c:formatCode>General</c:formatCode>
                <c:ptCount val="15"/>
                <c:pt idx="0">
                  <c:v>0.74095599999999995</c:v>
                </c:pt>
                <c:pt idx="1">
                  <c:v>2.4313999999999987</c:v>
                </c:pt>
                <c:pt idx="2">
                  <c:v>2.975269999999985</c:v>
                </c:pt>
                <c:pt idx="3">
                  <c:v>0.34946100000000002</c:v>
                </c:pt>
                <c:pt idx="4">
                  <c:v>2.5548899999999977</c:v>
                </c:pt>
                <c:pt idx="5">
                  <c:v>-5.1402999999999999</c:v>
                </c:pt>
                <c:pt idx="6">
                  <c:v>0.8821229999999971</c:v>
                </c:pt>
                <c:pt idx="7">
                  <c:v>2.6030700000000002</c:v>
                </c:pt>
                <c:pt idx="8">
                  <c:v>-5.5141999999999856</c:v>
                </c:pt>
                <c:pt idx="9">
                  <c:v>0.83173200000000003</c:v>
                </c:pt>
                <c:pt idx="10">
                  <c:v>6.5828699999999998</c:v>
                </c:pt>
                <c:pt idx="11">
                  <c:v>0.36147500000000032</c:v>
                </c:pt>
                <c:pt idx="12">
                  <c:v>-3.1169799999999968</c:v>
                </c:pt>
                <c:pt idx="13">
                  <c:v>-6.7470499999999998</c:v>
                </c:pt>
                <c:pt idx="14">
                  <c:v>0.20611199999999999</c:v>
                </c:pt>
              </c:numCache>
            </c:numRef>
          </c:val>
        </c:ser>
        <c:axId val="54037120"/>
        <c:axId val="54063488"/>
      </c:barChart>
      <c:catAx>
        <c:axId val="54037120"/>
        <c:scaling>
          <c:orientation val="minMax"/>
        </c:scaling>
        <c:axPos val="b"/>
        <c:majorGridlines/>
        <c:numFmt formatCode="General" sourceLinked="1"/>
        <c:tickLblPos val="low"/>
        <c:crossAx val="54063488"/>
        <c:crosses val="autoZero"/>
        <c:auto val="1"/>
        <c:lblAlgn val="ctr"/>
        <c:lblOffset val="100"/>
      </c:catAx>
      <c:valAx>
        <c:axId val="54063488"/>
        <c:scaling>
          <c:orientation val="minMax"/>
          <c:max val="41"/>
          <c:min val="-37"/>
        </c:scaling>
        <c:axPos val="l"/>
        <c:majorGridlines/>
        <c:numFmt formatCode="General" sourceLinked="1"/>
        <c:tickLblPos val="nextTo"/>
        <c:crossAx val="54037120"/>
        <c:crosses val="autoZero"/>
        <c:crossBetween val="between"/>
      </c:valAx>
    </c:plotArea>
    <c:legend>
      <c:legendPos val="r"/>
    </c:legend>
    <c:plotVisOnly val="1"/>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OBS</c:v>
          </c:tx>
          <c:spPr>
            <a:solidFill>
              <a:prstClr val="black"/>
            </a:solidFill>
            <a:ln>
              <a:solidFill>
                <a:prstClr val="black"/>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many!$A$1:$A$15</c:f>
              <c:numCache>
                <c:formatCode>General</c:formatCode>
                <c:ptCount val="15"/>
                <c:pt idx="0">
                  <c:v>-12.6326</c:v>
                </c:pt>
                <c:pt idx="1">
                  <c:v>-25.295999999999989</c:v>
                </c:pt>
                <c:pt idx="2">
                  <c:v>20.654399999999999</c:v>
                </c:pt>
                <c:pt idx="3">
                  <c:v>24.3291</c:v>
                </c:pt>
                <c:pt idx="4">
                  <c:v>7.9152199999999997</c:v>
                </c:pt>
                <c:pt idx="5">
                  <c:v>3.6183900000000012E-2</c:v>
                </c:pt>
                <c:pt idx="6">
                  <c:v>17.5382</c:v>
                </c:pt>
                <c:pt idx="7">
                  <c:v>1.4639399999999918</c:v>
                </c:pt>
                <c:pt idx="8">
                  <c:v>-13.8377</c:v>
                </c:pt>
                <c:pt idx="9">
                  <c:v>-11.635300000000001</c:v>
                </c:pt>
                <c:pt idx="10">
                  <c:v>-13.322500000000026</c:v>
                </c:pt>
                <c:pt idx="11">
                  <c:v>11.909800000000002</c:v>
                </c:pt>
                <c:pt idx="12">
                  <c:v>-11.6295</c:v>
                </c:pt>
                <c:pt idx="13">
                  <c:v>-4.6574599999999773</c:v>
                </c:pt>
                <c:pt idx="14">
                  <c:v>9.1641500000000011</c:v>
                </c:pt>
              </c:numCache>
            </c:numRef>
          </c:val>
        </c:ser>
        <c:ser>
          <c:idx val="1"/>
          <c:order val="1"/>
          <c:tx>
            <c:v>ANRM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many!$B$1:$B$15</c:f>
              <c:numCache>
                <c:formatCode>General</c:formatCode>
                <c:ptCount val="15"/>
                <c:pt idx="0">
                  <c:v>-1.0749299999999944</c:v>
                </c:pt>
                <c:pt idx="1">
                  <c:v>-0.66312200000000165</c:v>
                </c:pt>
                <c:pt idx="2">
                  <c:v>-9.7188099999999995</c:v>
                </c:pt>
                <c:pt idx="3">
                  <c:v>-8.4240699999999986</c:v>
                </c:pt>
                <c:pt idx="4">
                  <c:v>0.85039799999999999</c:v>
                </c:pt>
                <c:pt idx="5">
                  <c:v>-8.988210000000002E-2</c:v>
                </c:pt>
                <c:pt idx="6">
                  <c:v>7.9040600000000003</c:v>
                </c:pt>
                <c:pt idx="7">
                  <c:v>4.8750600000000004</c:v>
                </c:pt>
                <c:pt idx="8">
                  <c:v>1.3455699999999944</c:v>
                </c:pt>
                <c:pt idx="9">
                  <c:v>1.8883399999999999</c:v>
                </c:pt>
                <c:pt idx="10">
                  <c:v>0.59004500000000004</c:v>
                </c:pt>
                <c:pt idx="11">
                  <c:v>3.6412599999999977</c:v>
                </c:pt>
                <c:pt idx="12">
                  <c:v>4.7844799999999985</c:v>
                </c:pt>
                <c:pt idx="13">
                  <c:v>-1.6738899999999999</c:v>
                </c:pt>
                <c:pt idx="14">
                  <c:v>-4.2334500000000004</c:v>
                </c:pt>
              </c:numCache>
            </c:numRef>
          </c:val>
        </c:ser>
        <c:ser>
          <c:idx val="2"/>
          <c:order val="2"/>
          <c:tx>
            <c:v>KNRM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many!$C$1:$C$15</c:f>
              <c:numCache>
                <c:formatCode>General</c:formatCode>
                <c:ptCount val="15"/>
                <c:pt idx="0">
                  <c:v>3.21976</c:v>
                </c:pt>
                <c:pt idx="1">
                  <c:v>-1.0090899999999998</c:v>
                </c:pt>
                <c:pt idx="2">
                  <c:v>0.12360599999999999</c:v>
                </c:pt>
                <c:pt idx="3">
                  <c:v>2.20567</c:v>
                </c:pt>
                <c:pt idx="4">
                  <c:v>-2.3704799999999882</c:v>
                </c:pt>
                <c:pt idx="5">
                  <c:v>6.3541600000000004E-2</c:v>
                </c:pt>
                <c:pt idx="6">
                  <c:v>1.67469</c:v>
                </c:pt>
                <c:pt idx="7">
                  <c:v>-4.8406500000000001</c:v>
                </c:pt>
                <c:pt idx="8">
                  <c:v>-3.0130599999999967</c:v>
                </c:pt>
                <c:pt idx="9">
                  <c:v>-2.4563899999999967</c:v>
                </c:pt>
                <c:pt idx="10">
                  <c:v>14.8123</c:v>
                </c:pt>
                <c:pt idx="11">
                  <c:v>-7.1752000000000002</c:v>
                </c:pt>
                <c:pt idx="12">
                  <c:v>3.4486499999999967</c:v>
                </c:pt>
                <c:pt idx="13">
                  <c:v>-0.57703599999999999</c:v>
                </c:pt>
                <c:pt idx="14">
                  <c:v>-4.1071899999999735</c:v>
                </c:pt>
              </c:numCache>
            </c:numRef>
          </c:val>
        </c:ser>
        <c:ser>
          <c:idx val="3"/>
          <c:order val="3"/>
          <c:tx>
            <c:v>KORM</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many!$D$1:$D$15</c:f>
              <c:numCache>
                <c:formatCode>General</c:formatCode>
                <c:ptCount val="15"/>
                <c:pt idx="0">
                  <c:v>9.3492500000000014</c:v>
                </c:pt>
                <c:pt idx="1">
                  <c:v>0.90221599999999957</c:v>
                </c:pt>
                <c:pt idx="2">
                  <c:v>-2.2547700000000002</c:v>
                </c:pt>
                <c:pt idx="3">
                  <c:v>-2.7498800000000001</c:v>
                </c:pt>
                <c:pt idx="4">
                  <c:v>-2.9013999999999998</c:v>
                </c:pt>
                <c:pt idx="5">
                  <c:v>1.9686300000000001</c:v>
                </c:pt>
                <c:pt idx="6">
                  <c:v>-0.82064800000000371</c:v>
                </c:pt>
                <c:pt idx="7">
                  <c:v>-1.4067199999999958</c:v>
                </c:pt>
                <c:pt idx="8">
                  <c:v>-0.71850400000000003</c:v>
                </c:pt>
                <c:pt idx="9">
                  <c:v>1.0278799999999937</c:v>
                </c:pt>
                <c:pt idx="10">
                  <c:v>-1.4691999999999932</c:v>
                </c:pt>
                <c:pt idx="11">
                  <c:v>-2.42598</c:v>
                </c:pt>
                <c:pt idx="12">
                  <c:v>2.9627699999999977</c:v>
                </c:pt>
                <c:pt idx="13">
                  <c:v>2.00231</c:v>
                </c:pt>
                <c:pt idx="14">
                  <c:v>-3.46658</c:v>
                </c:pt>
              </c:numCache>
            </c:numRef>
          </c:val>
        </c:ser>
        <c:ser>
          <c:idx val="4"/>
          <c:order val="4"/>
          <c:tx>
            <c:v>BMRC</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many!#REF!</c:f>
              <c:numCache>
                <c:formatCode>General</c:formatCode>
                <c:ptCount val="1"/>
                <c:pt idx="0">
                  <c:v>1</c:v>
                </c:pt>
              </c:numCache>
            </c:numRef>
          </c:val>
        </c:ser>
        <c:ser>
          <c:idx val="5"/>
          <c:order val="5"/>
          <c:tx>
            <c:v>CERF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many!$E$1:$E$15</c:f>
              <c:numCache>
                <c:formatCode>General</c:formatCode>
                <c:ptCount val="15"/>
                <c:pt idx="0">
                  <c:v>-4.96305</c:v>
                </c:pt>
                <c:pt idx="1">
                  <c:v>-0.10297199999999998</c:v>
                </c:pt>
                <c:pt idx="2">
                  <c:v>9.8068200000000001</c:v>
                </c:pt>
                <c:pt idx="3">
                  <c:v>17.4678</c:v>
                </c:pt>
                <c:pt idx="4">
                  <c:v>-0.57620499999999997</c:v>
                </c:pt>
                <c:pt idx="5">
                  <c:v>5.6118099999999975</c:v>
                </c:pt>
                <c:pt idx="6">
                  <c:v>-6.7994399999999997</c:v>
                </c:pt>
                <c:pt idx="7">
                  <c:v>-8.1995800000000028</c:v>
                </c:pt>
                <c:pt idx="8">
                  <c:v>-1.8992</c:v>
                </c:pt>
                <c:pt idx="9">
                  <c:v>0.41403300000000004</c:v>
                </c:pt>
                <c:pt idx="10">
                  <c:v>6.4286899999999996</c:v>
                </c:pt>
                <c:pt idx="11">
                  <c:v>-1.0209199999999998</c:v>
                </c:pt>
                <c:pt idx="12">
                  <c:v>-11.776</c:v>
                </c:pt>
                <c:pt idx="13">
                  <c:v>-2.47519</c:v>
                </c:pt>
                <c:pt idx="14">
                  <c:v>-1.9160200000000001</c:v>
                </c:pt>
              </c:numCache>
            </c:numRef>
          </c:val>
        </c:ser>
        <c:ser>
          <c:idx val="6"/>
          <c:order val="6"/>
          <c:tx>
            <c:v>ECMW</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many!$F$1:$F$15</c:f>
              <c:numCache>
                <c:formatCode>General</c:formatCode>
                <c:ptCount val="15"/>
                <c:pt idx="0">
                  <c:v>-1.1900000000000055</c:v>
                </c:pt>
                <c:pt idx="1">
                  <c:v>3.7101500000000171E-3</c:v>
                </c:pt>
                <c:pt idx="2">
                  <c:v>-0.39386500000000185</c:v>
                </c:pt>
                <c:pt idx="3">
                  <c:v>2.1819700000000002</c:v>
                </c:pt>
                <c:pt idx="4">
                  <c:v>-0.65297500000000486</c:v>
                </c:pt>
                <c:pt idx="5">
                  <c:v>16.342699999999869</c:v>
                </c:pt>
                <c:pt idx="6">
                  <c:v>-3.5167199999999967</c:v>
                </c:pt>
                <c:pt idx="7">
                  <c:v>-4.4648399999999855</c:v>
                </c:pt>
                <c:pt idx="8">
                  <c:v>-1.92723</c:v>
                </c:pt>
                <c:pt idx="9">
                  <c:v>-1.31765</c:v>
                </c:pt>
                <c:pt idx="10">
                  <c:v>0.61243700000000001</c:v>
                </c:pt>
                <c:pt idx="11">
                  <c:v>-1.18242</c:v>
                </c:pt>
                <c:pt idx="12">
                  <c:v>2.1407200000000111</c:v>
                </c:pt>
                <c:pt idx="13">
                  <c:v>3.7224599999999977</c:v>
                </c:pt>
                <c:pt idx="14">
                  <c:v>-10.359000000000052</c:v>
                </c:pt>
              </c:numCache>
            </c:numRef>
          </c:val>
        </c:ser>
        <c:ser>
          <c:idx val="7"/>
          <c:order val="7"/>
          <c:tx>
            <c:v>GFDL</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many!$H$1:$H$15</c:f>
              <c:numCache>
                <c:formatCode>General</c:formatCode>
                <c:ptCount val="15"/>
                <c:pt idx="0">
                  <c:v>-4.83561</c:v>
                </c:pt>
                <c:pt idx="1">
                  <c:v>-2.3062699999999858</c:v>
                </c:pt>
                <c:pt idx="2">
                  <c:v>0.94481599999999999</c:v>
                </c:pt>
                <c:pt idx="3">
                  <c:v>-2.0703900000000002</c:v>
                </c:pt>
                <c:pt idx="4">
                  <c:v>-4.2956300000000001</c:v>
                </c:pt>
                <c:pt idx="5">
                  <c:v>4.4506199999999998</c:v>
                </c:pt>
                <c:pt idx="6">
                  <c:v>-1.2514199999999998</c:v>
                </c:pt>
                <c:pt idx="7">
                  <c:v>-4.0448899999999846</c:v>
                </c:pt>
                <c:pt idx="8">
                  <c:v>1.5353299999999932</c:v>
                </c:pt>
                <c:pt idx="9">
                  <c:v>2.6457299999999999</c:v>
                </c:pt>
                <c:pt idx="10">
                  <c:v>-3.7646199999999999</c:v>
                </c:pt>
                <c:pt idx="11">
                  <c:v>8.6347899999999989</c:v>
                </c:pt>
                <c:pt idx="12">
                  <c:v>-4.7464300000000001</c:v>
                </c:pt>
                <c:pt idx="13">
                  <c:v>-0.41685200000000139</c:v>
                </c:pt>
                <c:pt idx="14">
                  <c:v>9.5194800000000068</c:v>
                </c:pt>
              </c:numCache>
            </c:numRef>
          </c:val>
        </c:ser>
        <c:ser>
          <c:idx val="8"/>
          <c:order val="8"/>
          <c:tx>
            <c:v>INGV</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many!$I$1:$I$15</c:f>
              <c:numCache>
                <c:formatCode>General</c:formatCode>
                <c:ptCount val="15"/>
                <c:pt idx="0">
                  <c:v>-13.577200000000001</c:v>
                </c:pt>
                <c:pt idx="1">
                  <c:v>0.81447199999999997</c:v>
                </c:pt>
                <c:pt idx="2">
                  <c:v>-9.3450100000000003</c:v>
                </c:pt>
                <c:pt idx="3">
                  <c:v>1.2272399999999939</c:v>
                </c:pt>
                <c:pt idx="4">
                  <c:v>-1.5046199999999998</c:v>
                </c:pt>
                <c:pt idx="5">
                  <c:v>4.1952199999999955</c:v>
                </c:pt>
                <c:pt idx="6">
                  <c:v>3.6753100000000001</c:v>
                </c:pt>
                <c:pt idx="7">
                  <c:v>4.9835399999999996</c:v>
                </c:pt>
                <c:pt idx="8">
                  <c:v>0.24228700000000075</c:v>
                </c:pt>
                <c:pt idx="9">
                  <c:v>6.9365399999999999</c:v>
                </c:pt>
                <c:pt idx="10">
                  <c:v>1.5652899999999998</c:v>
                </c:pt>
                <c:pt idx="11">
                  <c:v>-6.0672299999999995</c:v>
                </c:pt>
                <c:pt idx="12">
                  <c:v>2.8619999999999997</c:v>
                </c:pt>
                <c:pt idx="13">
                  <c:v>-0.81121699999999675</c:v>
                </c:pt>
                <c:pt idx="14">
                  <c:v>4.8016700000000014</c:v>
                </c:pt>
              </c:numCache>
            </c:numRef>
          </c:val>
        </c:ser>
        <c:ser>
          <c:idx val="9"/>
          <c:order val="9"/>
          <c:tx>
            <c:v>LODY</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many!$J$1:$J$15</c:f>
              <c:numCache>
                <c:formatCode>General</c:formatCode>
                <c:ptCount val="15"/>
                <c:pt idx="0">
                  <c:v>0.30637900000000157</c:v>
                </c:pt>
                <c:pt idx="1">
                  <c:v>2.3784999999999967</c:v>
                </c:pt>
                <c:pt idx="2">
                  <c:v>-2.4617900000000001</c:v>
                </c:pt>
                <c:pt idx="3">
                  <c:v>-1.47638</c:v>
                </c:pt>
                <c:pt idx="4">
                  <c:v>-3.4910499999999836</c:v>
                </c:pt>
                <c:pt idx="5">
                  <c:v>-2.1466399999999997</c:v>
                </c:pt>
                <c:pt idx="6">
                  <c:v>1.0148199999999998</c:v>
                </c:pt>
                <c:pt idx="7">
                  <c:v>-4.6628699999999945</c:v>
                </c:pt>
                <c:pt idx="8">
                  <c:v>0.66599200000000358</c:v>
                </c:pt>
                <c:pt idx="9">
                  <c:v>1.55267</c:v>
                </c:pt>
                <c:pt idx="10">
                  <c:v>-0.60072099999999995</c:v>
                </c:pt>
                <c:pt idx="11">
                  <c:v>3.9783900000000001</c:v>
                </c:pt>
                <c:pt idx="12">
                  <c:v>16.283799999999832</c:v>
                </c:pt>
                <c:pt idx="13">
                  <c:v>-3.7928499999999858</c:v>
                </c:pt>
                <c:pt idx="14">
                  <c:v>-7.5485600000000002</c:v>
                </c:pt>
              </c:numCache>
            </c:numRef>
          </c:val>
        </c:ser>
        <c:ser>
          <c:idx val="10"/>
          <c:order val="10"/>
          <c:tx>
            <c:v>MAXP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many!$K$1:$K$15</c:f>
              <c:numCache>
                <c:formatCode>General</c:formatCode>
                <c:ptCount val="15"/>
                <c:pt idx="0">
                  <c:v>1.82955</c:v>
                </c:pt>
                <c:pt idx="1">
                  <c:v>-1.83094</c:v>
                </c:pt>
                <c:pt idx="2">
                  <c:v>-2.9611399999999999</c:v>
                </c:pt>
                <c:pt idx="3">
                  <c:v>1.6720699999999999</c:v>
                </c:pt>
                <c:pt idx="4">
                  <c:v>23.6355</c:v>
                </c:pt>
                <c:pt idx="5">
                  <c:v>-1.6950700000000001</c:v>
                </c:pt>
                <c:pt idx="6">
                  <c:v>-0.34497600000000156</c:v>
                </c:pt>
                <c:pt idx="7">
                  <c:v>8.6233199999999997</c:v>
                </c:pt>
                <c:pt idx="8">
                  <c:v>-6.5969799999999985</c:v>
                </c:pt>
                <c:pt idx="9">
                  <c:v>-5.1160299999999985</c:v>
                </c:pt>
                <c:pt idx="10">
                  <c:v>1.6050500000000001</c:v>
                </c:pt>
                <c:pt idx="11">
                  <c:v>3.4672700000000001</c:v>
                </c:pt>
                <c:pt idx="12">
                  <c:v>6.5626600000000002</c:v>
                </c:pt>
                <c:pt idx="13">
                  <c:v>-21.145900000000001</c:v>
                </c:pt>
                <c:pt idx="14">
                  <c:v>-7.7060500000000003</c:v>
                </c:pt>
              </c:numCache>
            </c:numRef>
          </c:val>
        </c:ser>
        <c:ser>
          <c:idx val="11"/>
          <c:order val="11"/>
          <c:tx>
            <c:v>METF</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many!$L$1:$L$15</c:f>
              <c:numCache>
                <c:formatCode>General</c:formatCode>
                <c:ptCount val="15"/>
                <c:pt idx="0">
                  <c:v>-1.5662</c:v>
                </c:pt>
                <c:pt idx="1">
                  <c:v>-1.30094</c:v>
                </c:pt>
                <c:pt idx="2">
                  <c:v>-5.1876799999999985</c:v>
                </c:pt>
                <c:pt idx="3">
                  <c:v>2.7301000000000002</c:v>
                </c:pt>
                <c:pt idx="4">
                  <c:v>-3.7053199999999999</c:v>
                </c:pt>
                <c:pt idx="5">
                  <c:v>11.1274</c:v>
                </c:pt>
                <c:pt idx="6">
                  <c:v>-7.8920699999999995</c:v>
                </c:pt>
                <c:pt idx="7">
                  <c:v>-0.89091199999999959</c:v>
                </c:pt>
                <c:pt idx="8">
                  <c:v>3.9566999999999859</c:v>
                </c:pt>
                <c:pt idx="9">
                  <c:v>-0.5376649999999995</c:v>
                </c:pt>
                <c:pt idx="10">
                  <c:v>-0.2736900000000001</c:v>
                </c:pt>
                <c:pt idx="11">
                  <c:v>-1.0941099999999999</c:v>
                </c:pt>
                <c:pt idx="12">
                  <c:v>0.4585570000000001</c:v>
                </c:pt>
                <c:pt idx="13">
                  <c:v>-0.72950099999999996</c:v>
                </c:pt>
                <c:pt idx="14">
                  <c:v>4.9066600000000333</c:v>
                </c:pt>
              </c:numCache>
            </c:numRef>
          </c:val>
        </c:ser>
        <c:ser>
          <c:idx val="12"/>
          <c:order val="12"/>
          <c:tx>
            <c:v>NCEP</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many!$M$1:$M$15</c:f>
              <c:numCache>
                <c:formatCode>General</c:formatCode>
                <c:ptCount val="15"/>
                <c:pt idx="0">
                  <c:v>2.08081</c:v>
                </c:pt>
                <c:pt idx="1">
                  <c:v>3.3104199999999881</c:v>
                </c:pt>
                <c:pt idx="2">
                  <c:v>2.04827</c:v>
                </c:pt>
                <c:pt idx="3">
                  <c:v>-7.6427699999999996</c:v>
                </c:pt>
                <c:pt idx="4">
                  <c:v>7.3478499999999976</c:v>
                </c:pt>
                <c:pt idx="5">
                  <c:v>-3.0749</c:v>
                </c:pt>
                <c:pt idx="6">
                  <c:v>-11.917900000000001</c:v>
                </c:pt>
                <c:pt idx="7">
                  <c:v>-5.0458400000000001</c:v>
                </c:pt>
                <c:pt idx="8">
                  <c:v>6.2067800000000002</c:v>
                </c:pt>
                <c:pt idx="9">
                  <c:v>2.1740599999999977</c:v>
                </c:pt>
                <c:pt idx="10">
                  <c:v>-3.4937</c:v>
                </c:pt>
                <c:pt idx="11">
                  <c:v>1.5818099999999944</c:v>
                </c:pt>
                <c:pt idx="12">
                  <c:v>-1.7525999999999944</c:v>
                </c:pt>
                <c:pt idx="13">
                  <c:v>8.1622600000000016</c:v>
                </c:pt>
                <c:pt idx="14">
                  <c:v>1.43412E-2</c:v>
                </c:pt>
              </c:numCache>
            </c:numRef>
          </c:val>
        </c:ser>
        <c:ser>
          <c:idx val="13"/>
          <c:order val="13"/>
          <c:tx>
            <c:v>SINT</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many!$N$1:$N$15</c:f>
              <c:numCache>
                <c:formatCode>General</c:formatCode>
                <c:ptCount val="15"/>
                <c:pt idx="0">
                  <c:v>-4.0791000000000004</c:v>
                </c:pt>
                <c:pt idx="1">
                  <c:v>5.1919999999999975</c:v>
                </c:pt>
                <c:pt idx="2">
                  <c:v>-1.1113500000000001</c:v>
                </c:pt>
                <c:pt idx="3">
                  <c:v>-1.4960899999999999</c:v>
                </c:pt>
                <c:pt idx="4">
                  <c:v>-2.1990599999999989E-2</c:v>
                </c:pt>
                <c:pt idx="5">
                  <c:v>-2.3020599999999836</c:v>
                </c:pt>
                <c:pt idx="6">
                  <c:v>-1.5239599999999998</c:v>
                </c:pt>
                <c:pt idx="7">
                  <c:v>-1.5774199999999998</c:v>
                </c:pt>
                <c:pt idx="8">
                  <c:v>3.5165499999999859</c:v>
                </c:pt>
                <c:pt idx="9">
                  <c:v>-0.58088599999999957</c:v>
                </c:pt>
                <c:pt idx="10">
                  <c:v>1.3776899999999999</c:v>
                </c:pt>
                <c:pt idx="11">
                  <c:v>0.26569099999999995</c:v>
                </c:pt>
                <c:pt idx="12">
                  <c:v>2.73881</c:v>
                </c:pt>
                <c:pt idx="13">
                  <c:v>-7.1340899999999999E-2</c:v>
                </c:pt>
                <c:pt idx="14">
                  <c:v>-0.3267310000000001</c:v>
                </c:pt>
              </c:numCache>
            </c:numRef>
          </c:val>
        </c:ser>
        <c:ser>
          <c:idx val="14"/>
          <c:order val="14"/>
          <c:tx>
            <c:v>SUT1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many!$O$1:$O$15</c:f>
              <c:numCache>
                <c:formatCode>General</c:formatCode>
                <c:ptCount val="15"/>
                <c:pt idx="0">
                  <c:v>-2.7444500000000001</c:v>
                </c:pt>
                <c:pt idx="1">
                  <c:v>5.6498200000000001</c:v>
                </c:pt>
                <c:pt idx="2">
                  <c:v>-3.5734599999999968</c:v>
                </c:pt>
                <c:pt idx="3">
                  <c:v>-1.33877</c:v>
                </c:pt>
                <c:pt idx="4">
                  <c:v>-0.28414300000000003</c:v>
                </c:pt>
                <c:pt idx="5">
                  <c:v>3.57518</c:v>
                </c:pt>
                <c:pt idx="6">
                  <c:v>0.4757650000000001</c:v>
                </c:pt>
                <c:pt idx="7">
                  <c:v>-1.39341</c:v>
                </c:pt>
                <c:pt idx="8">
                  <c:v>-0.71014100000000324</c:v>
                </c:pt>
                <c:pt idx="9">
                  <c:v>2.8424599999999836</c:v>
                </c:pt>
                <c:pt idx="10">
                  <c:v>3.5502099999999968</c:v>
                </c:pt>
                <c:pt idx="11">
                  <c:v>-2.3284499999999864</c:v>
                </c:pt>
                <c:pt idx="12">
                  <c:v>2.5250300000000001</c:v>
                </c:pt>
                <c:pt idx="13">
                  <c:v>-2.6419100000000002</c:v>
                </c:pt>
                <c:pt idx="14">
                  <c:v>-3.6029300000000002</c:v>
                </c:pt>
              </c:numCache>
            </c:numRef>
          </c:val>
        </c:ser>
        <c:ser>
          <c:idx val="15"/>
          <c:order val="15"/>
          <c:tx>
            <c:v>UHT1</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many!$P$1:$P$15</c:f>
              <c:numCache>
                <c:formatCode>General</c:formatCode>
                <c:ptCount val="15"/>
                <c:pt idx="0">
                  <c:v>-3.8109799999999967</c:v>
                </c:pt>
                <c:pt idx="1">
                  <c:v>13.6028</c:v>
                </c:pt>
                <c:pt idx="2">
                  <c:v>-3.0018499999999864</c:v>
                </c:pt>
                <c:pt idx="3">
                  <c:v>-10.757</c:v>
                </c:pt>
                <c:pt idx="4">
                  <c:v>-7.5887799999999999</c:v>
                </c:pt>
                <c:pt idx="5">
                  <c:v>-0.39997000000000255</c:v>
                </c:pt>
                <c:pt idx="6">
                  <c:v>2.3330499999999859</c:v>
                </c:pt>
                <c:pt idx="7">
                  <c:v>-0.59535999999999956</c:v>
                </c:pt>
                <c:pt idx="8">
                  <c:v>-1.7426299999999937</c:v>
                </c:pt>
                <c:pt idx="9">
                  <c:v>7.4379400000000002</c:v>
                </c:pt>
                <c:pt idx="10">
                  <c:v>-2.3458899999999967</c:v>
                </c:pt>
                <c:pt idx="11">
                  <c:v>2.2660399999999998</c:v>
                </c:pt>
                <c:pt idx="12">
                  <c:v>0.559253</c:v>
                </c:pt>
                <c:pt idx="13">
                  <c:v>-0.36314800000000008</c:v>
                </c:pt>
                <c:pt idx="14">
                  <c:v>4.4065799999999999</c:v>
                </c:pt>
              </c:numCache>
            </c:numRef>
          </c:val>
        </c:ser>
        <c:ser>
          <c:idx val="16"/>
          <c:order val="16"/>
          <c:tx>
            <c:v>UKMO</c:v>
          </c:tx>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many!$Q$1:$Q$15</c:f>
              <c:numCache>
                <c:formatCode>General</c:formatCode>
                <c:ptCount val="15"/>
                <c:pt idx="0">
                  <c:v>-7.7799500000000004</c:v>
                </c:pt>
                <c:pt idx="1">
                  <c:v>2.5634700000000001</c:v>
                </c:pt>
                <c:pt idx="2">
                  <c:v>-2.60297</c:v>
                </c:pt>
                <c:pt idx="3">
                  <c:v>4.7012400000000296</c:v>
                </c:pt>
                <c:pt idx="4">
                  <c:v>3.6457000000000002</c:v>
                </c:pt>
                <c:pt idx="5">
                  <c:v>0.8960359999999995</c:v>
                </c:pt>
                <c:pt idx="6">
                  <c:v>-3.4295999999999998</c:v>
                </c:pt>
                <c:pt idx="7">
                  <c:v>-3.9303499999999967</c:v>
                </c:pt>
                <c:pt idx="8">
                  <c:v>0.91891100000000003</c:v>
                </c:pt>
                <c:pt idx="9">
                  <c:v>-2.6773799999999999</c:v>
                </c:pt>
                <c:pt idx="10">
                  <c:v>1.63626</c:v>
                </c:pt>
                <c:pt idx="11">
                  <c:v>9.8451000000000004</c:v>
                </c:pt>
                <c:pt idx="12">
                  <c:v>1.9902100000000069</c:v>
                </c:pt>
                <c:pt idx="13">
                  <c:v>0.70543100000000003</c:v>
                </c:pt>
                <c:pt idx="14">
                  <c:v>-6.4803199999999999</c:v>
                </c:pt>
              </c:numCache>
            </c:numRef>
          </c:val>
        </c:ser>
        <c:ser>
          <c:idx val="17"/>
          <c:order val="17"/>
          <c:tx>
            <c:v>EM</c:v>
          </c:tx>
          <c:spPr>
            <a:noFill/>
            <a:ln>
              <a:solidFill>
                <a:prstClr val="black"/>
              </a:solidFill>
            </a:ln>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many!$R$1:$R$15</c:f>
              <c:numCache>
                <c:formatCode>General</c:formatCode>
                <c:ptCount val="15"/>
                <c:pt idx="0">
                  <c:v>-2.0718999999999967</c:v>
                </c:pt>
                <c:pt idx="1">
                  <c:v>1.6674800000000001</c:v>
                </c:pt>
                <c:pt idx="2">
                  <c:v>-1.70024</c:v>
                </c:pt>
                <c:pt idx="3">
                  <c:v>0.17199700000000098</c:v>
                </c:pt>
                <c:pt idx="4">
                  <c:v>1.21645</c:v>
                </c:pt>
                <c:pt idx="5">
                  <c:v>2.5999399999999997</c:v>
                </c:pt>
                <c:pt idx="6">
                  <c:v>-1.08629</c:v>
                </c:pt>
                <c:pt idx="7">
                  <c:v>-1.87303</c:v>
                </c:pt>
                <c:pt idx="8">
                  <c:v>0.47717600000000032</c:v>
                </c:pt>
                <c:pt idx="9">
                  <c:v>1.0804199999999999</c:v>
                </c:pt>
                <c:pt idx="10">
                  <c:v>0.94262100000000371</c:v>
                </c:pt>
                <c:pt idx="11">
                  <c:v>0.22803699999999999</c:v>
                </c:pt>
                <c:pt idx="12">
                  <c:v>1.9894799999999999</c:v>
                </c:pt>
                <c:pt idx="13">
                  <c:v>-1.54284</c:v>
                </c:pt>
                <c:pt idx="14">
                  <c:v>-2.09877</c:v>
                </c:pt>
              </c:numCache>
            </c:numRef>
          </c:val>
        </c:ser>
        <c:ser>
          <c:idx val="18"/>
          <c:order val="18"/>
          <c:tx>
            <c:v>SSE</c:v>
          </c:tx>
          <c:spPr>
            <a:solidFill>
              <a:srgbClr val="FF0000"/>
            </a:solidFill>
          </c:spPr>
          <c:cat>
            <c:numRef>
              <c:f>many!$T$1:$T$15</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many!$S$1:$S$15</c:f>
              <c:numCache>
                <c:formatCode>General</c:formatCode>
                <c:ptCount val="15"/>
                <c:pt idx="0">
                  <c:v>8.6824100000000008</c:v>
                </c:pt>
                <c:pt idx="1">
                  <c:v>-6.91357</c:v>
                </c:pt>
                <c:pt idx="2">
                  <c:v>-0.72979799999999995</c:v>
                </c:pt>
                <c:pt idx="3">
                  <c:v>-2.6408900000000002</c:v>
                </c:pt>
                <c:pt idx="4">
                  <c:v>-2.16404</c:v>
                </c:pt>
                <c:pt idx="5">
                  <c:v>-14.007200000000001</c:v>
                </c:pt>
                <c:pt idx="6">
                  <c:v>2.5093800000000002</c:v>
                </c:pt>
                <c:pt idx="7">
                  <c:v>8.5367900000000034</c:v>
                </c:pt>
                <c:pt idx="8">
                  <c:v>-3.0124899999999859</c:v>
                </c:pt>
                <c:pt idx="9">
                  <c:v>-4.4908000000000001</c:v>
                </c:pt>
                <c:pt idx="10">
                  <c:v>-8.4252400000000005</c:v>
                </c:pt>
                <c:pt idx="11">
                  <c:v>13.1174</c:v>
                </c:pt>
                <c:pt idx="12">
                  <c:v>-4.4122899999999996</c:v>
                </c:pt>
                <c:pt idx="13">
                  <c:v>6.2783300000000004</c:v>
                </c:pt>
                <c:pt idx="14">
                  <c:v>7.6743199999999945</c:v>
                </c:pt>
              </c:numCache>
            </c:numRef>
          </c:val>
        </c:ser>
        <c:axId val="65415040"/>
        <c:axId val="65416576"/>
      </c:barChart>
      <c:catAx>
        <c:axId val="65415040"/>
        <c:scaling>
          <c:orientation val="minMax"/>
        </c:scaling>
        <c:axPos val="b"/>
        <c:majorGridlines/>
        <c:numFmt formatCode="General" sourceLinked="1"/>
        <c:tickLblPos val="low"/>
        <c:crossAx val="65416576"/>
        <c:crosses val="autoZero"/>
        <c:auto val="1"/>
        <c:lblAlgn val="ctr"/>
        <c:lblOffset val="100"/>
      </c:catAx>
      <c:valAx>
        <c:axId val="65416576"/>
        <c:scaling>
          <c:orientation val="minMax"/>
          <c:max val="30"/>
          <c:min val="-30"/>
        </c:scaling>
        <c:axPos val="l"/>
        <c:majorGridlines/>
        <c:numFmt formatCode="General" sourceLinked="1"/>
        <c:tickLblPos val="nextTo"/>
        <c:crossAx val="65415040"/>
        <c:crosses val="autoZero"/>
        <c:crossBetween val="between"/>
      </c:valAx>
    </c:plotArea>
    <c:legend>
      <c:legendPos val="r"/>
    </c:legend>
    <c:plotVisOnly val="1"/>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Radiative Transfer</a:t>
            </a:r>
          </a:p>
        </c:rich>
      </c:tx>
    </c:title>
    <c:plotArea>
      <c:layout/>
      <c:lineChart>
        <c:grouping val="standard"/>
        <c:ser>
          <c:idx val="0"/>
          <c:order val="0"/>
          <c:tx>
            <c:v>RTDC</c:v>
          </c:tx>
          <c:spPr>
            <a:ln w="47625"/>
          </c:spPr>
          <c:marker>
            <c:symbol val="none"/>
          </c:marker>
          <c:val>
            <c:numRef>
              <c:f>Sheet1!$B$1:$B$6</c:f>
              <c:numCache>
                <c:formatCode>General</c:formatCode>
                <c:ptCount val="6"/>
                <c:pt idx="0">
                  <c:v>0.98</c:v>
                </c:pt>
                <c:pt idx="1">
                  <c:v>0.96000000000000019</c:v>
                </c:pt>
                <c:pt idx="2">
                  <c:v>0.9</c:v>
                </c:pt>
                <c:pt idx="3">
                  <c:v>0.83000000000000018</c:v>
                </c:pt>
                <c:pt idx="4">
                  <c:v>0.78</c:v>
                </c:pt>
                <c:pt idx="5">
                  <c:v>0.59</c:v>
                </c:pt>
              </c:numCache>
            </c:numRef>
          </c:val>
        </c:ser>
        <c:ser>
          <c:idx val="1"/>
          <c:order val="1"/>
          <c:tx>
            <c:v>RTPC</c:v>
          </c:tx>
          <c:spPr>
            <a:ln w="47625"/>
          </c:spPr>
          <c:marker>
            <c:symbol val="none"/>
          </c:marker>
          <c:val>
            <c:numRef>
              <c:f>Sheet1!$C$1:$C$6</c:f>
              <c:numCache>
                <c:formatCode>General</c:formatCode>
                <c:ptCount val="6"/>
                <c:pt idx="0">
                  <c:v>1.03</c:v>
                </c:pt>
                <c:pt idx="1">
                  <c:v>0.99</c:v>
                </c:pt>
                <c:pt idx="2">
                  <c:v>0.95000000000000018</c:v>
                </c:pt>
                <c:pt idx="3">
                  <c:v>0.88</c:v>
                </c:pt>
                <c:pt idx="4">
                  <c:v>0.83000000000000018</c:v>
                </c:pt>
                <c:pt idx="5">
                  <c:v>0.68</c:v>
                </c:pt>
              </c:numCache>
            </c:numRef>
          </c:val>
        </c:ser>
        <c:marker val="1"/>
        <c:axId val="13566720"/>
        <c:axId val="13568640"/>
      </c:lineChart>
      <c:catAx>
        <c:axId val="13566720"/>
        <c:scaling>
          <c:orientation val="minMax"/>
        </c:scaling>
        <c:axPos val="b"/>
        <c:title>
          <c:tx>
            <c:rich>
              <a:bodyPr/>
              <a:lstStyle/>
              <a:p>
                <a:pPr>
                  <a:defRPr/>
                </a:pPr>
                <a:r>
                  <a:rPr lang="en-US"/>
                  <a:t>Days</a:t>
                </a:r>
              </a:p>
            </c:rich>
          </c:tx>
        </c:title>
        <c:tickLblPos val="nextTo"/>
        <c:crossAx val="13568640"/>
        <c:crosses val="autoZero"/>
        <c:auto val="1"/>
        <c:lblAlgn val="ctr"/>
        <c:lblOffset val="100"/>
      </c:catAx>
      <c:valAx>
        <c:axId val="13568640"/>
        <c:scaling>
          <c:orientation val="minMax"/>
          <c:min val="0.5"/>
        </c:scaling>
        <c:axPos val="l"/>
        <c:majorGridlines/>
        <c:title>
          <c:tx>
            <c:rich>
              <a:bodyPr/>
              <a:lstStyle/>
              <a:p>
                <a:pPr>
                  <a:defRPr/>
                </a:pPr>
                <a:r>
                  <a:rPr lang="en-US"/>
                  <a:t>Anomaly Correlation</a:t>
                </a:r>
              </a:p>
            </c:rich>
          </c:tx>
        </c:title>
        <c:numFmt formatCode="General" sourceLinked="1"/>
        <c:tickLblPos val="nextTo"/>
        <c:crossAx val="13566720"/>
        <c:crosses val="autoZero"/>
        <c:crossBetween val="between"/>
      </c:valAx>
    </c:plotArea>
    <c:legend>
      <c:legendPos val="r"/>
      <c:layout>
        <c:manualLayout>
          <c:xMode val="edge"/>
          <c:yMode val="edge"/>
          <c:x val="0.63948600174978143"/>
          <c:y val="0.17010207057451152"/>
          <c:w val="0.14384733158355226"/>
          <c:h val="0.16743438320209997"/>
        </c:manualLayout>
      </c:layout>
    </c:legend>
    <c:plotVisOnly val="1"/>
  </c:chart>
  <c:txPr>
    <a:bodyPr/>
    <a:lstStyle/>
    <a:p>
      <a:pPr>
        <a:defRPr sz="18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4910161142952"/>
          <c:y val="0.22968237508691589"/>
          <c:w val="0.70204151590553165"/>
          <c:h val="0.61130847523133014"/>
        </c:manualLayout>
      </c:layout>
      <c:lineChart>
        <c:grouping val="standard"/>
        <c:ser>
          <c:idx val="1"/>
          <c:order val="0"/>
          <c:tx>
            <c:v>DScl</c:v>
          </c:tx>
          <c:spPr>
            <a:ln w="28575">
              <a:solidFill>
                <a:srgbClr val="FF00FF"/>
              </a:solidFill>
              <a:prstDash val="solid"/>
            </a:ln>
          </c:spPr>
          <c:marker>
            <c:symbol val="square"/>
            <c:size val="5"/>
            <c:spPr>
              <a:solidFill>
                <a:srgbClr val="FF00FF"/>
              </a:solidFill>
              <a:ln>
                <a:solidFill>
                  <a:srgbClr val="FF00FF"/>
                </a:solidFill>
                <a:prstDash val="solid"/>
              </a:ln>
            </c:spPr>
          </c:marker>
          <c:val>
            <c:numRef>
              <c:f>sse!$B$1:$B$8</c:f>
              <c:numCache>
                <c:formatCode>General</c:formatCode>
                <c:ptCount val="8"/>
                <c:pt idx="0">
                  <c:v>0.55500000000000005</c:v>
                </c:pt>
                <c:pt idx="1">
                  <c:v>0.7700000000000039</c:v>
                </c:pt>
                <c:pt idx="2">
                  <c:v>0.73900000000000265</c:v>
                </c:pt>
                <c:pt idx="3">
                  <c:v>0.5</c:v>
                </c:pt>
                <c:pt idx="4">
                  <c:v>0.33000000000000235</c:v>
                </c:pt>
                <c:pt idx="5">
                  <c:v>0.29000000000000031</c:v>
                </c:pt>
                <c:pt idx="6">
                  <c:v>0.34900000000000031</c:v>
                </c:pt>
                <c:pt idx="7">
                  <c:v>0.21000000000000021</c:v>
                </c:pt>
              </c:numCache>
            </c:numRef>
          </c:val>
        </c:ser>
        <c:ser>
          <c:idx val="0"/>
          <c:order val="1"/>
          <c:tx>
            <c:v>Cres</c:v>
          </c:tx>
          <c:val>
            <c:numRef>
              <c:f>sse!$C$1:$C$8</c:f>
              <c:numCache>
                <c:formatCode>General</c:formatCode>
                <c:ptCount val="8"/>
                <c:pt idx="0">
                  <c:v>0.30000000000000032</c:v>
                </c:pt>
                <c:pt idx="1">
                  <c:v>0.41000000000000031</c:v>
                </c:pt>
                <c:pt idx="2">
                  <c:v>0.39000000000000207</c:v>
                </c:pt>
                <c:pt idx="3">
                  <c:v>0.33000000000000235</c:v>
                </c:pt>
                <c:pt idx="4">
                  <c:v>0.15000000000000024</c:v>
                </c:pt>
                <c:pt idx="5">
                  <c:v>0.16000000000000006</c:v>
                </c:pt>
                <c:pt idx="6">
                  <c:v>0.1</c:v>
                </c:pt>
                <c:pt idx="7">
                  <c:v>3.0000000000000016E-2</c:v>
                </c:pt>
              </c:numCache>
            </c:numRef>
          </c:val>
        </c:ser>
        <c:marker val="1"/>
        <c:axId val="41859712"/>
        <c:axId val="42221952"/>
      </c:lineChart>
      <c:catAx>
        <c:axId val="41859712"/>
        <c:scaling>
          <c:orientation val="minMax"/>
        </c:scaling>
        <c:axPos val="b"/>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42221952"/>
        <c:crosses val="autoZero"/>
        <c:auto val="1"/>
        <c:lblAlgn val="ctr"/>
        <c:lblOffset val="100"/>
        <c:tickLblSkip val="1"/>
        <c:tickMarkSkip val="1"/>
      </c:catAx>
      <c:valAx>
        <c:axId val="42221952"/>
        <c:scaling>
          <c:orientation val="minMax"/>
          <c:max val="1"/>
        </c:scaling>
        <c:axPos val="l"/>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41859712"/>
        <c:crosses val="autoZero"/>
        <c:crossBetween val="between"/>
      </c:valAx>
      <c:spPr>
        <a:noFill/>
        <a:ln w="25400">
          <a:noFill/>
        </a:ln>
      </c:spPr>
    </c:plotArea>
    <c:legend>
      <c:legendPos val="r"/>
      <c:layout>
        <c:manualLayout>
          <c:xMode val="edge"/>
          <c:yMode val="edge"/>
          <c:x val="0.47783651933696136"/>
          <c:y val="0.2590633809662683"/>
          <c:w val="0.1811438020657857"/>
          <c:h val="0.28206474190726494"/>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4910161142952"/>
          <c:y val="0.22968237508691589"/>
          <c:w val="0.70204151590553165"/>
          <c:h val="0.61130847523133014"/>
        </c:manualLayout>
      </c:layout>
      <c:lineChart>
        <c:grouping val="standard"/>
        <c:ser>
          <c:idx val="1"/>
          <c:order val="0"/>
          <c:tx>
            <c:v>DScl</c:v>
          </c:tx>
          <c:spPr>
            <a:ln w="28575">
              <a:solidFill>
                <a:srgbClr val="FF00FF"/>
              </a:solidFill>
              <a:prstDash val="solid"/>
            </a:ln>
          </c:spPr>
          <c:marker>
            <c:symbol val="square"/>
            <c:size val="5"/>
            <c:spPr>
              <a:solidFill>
                <a:srgbClr val="FF00FF"/>
              </a:solidFill>
              <a:ln>
                <a:solidFill>
                  <a:srgbClr val="FF00FF"/>
                </a:solidFill>
                <a:prstDash val="solid"/>
              </a:ln>
            </c:spPr>
          </c:marker>
          <c:val>
            <c:numRef>
              <c:f>sse!$B$1:$B$8</c:f>
              <c:numCache>
                <c:formatCode>General</c:formatCode>
                <c:ptCount val="8"/>
                <c:pt idx="0">
                  <c:v>0.56499999999999995</c:v>
                </c:pt>
                <c:pt idx="1">
                  <c:v>0.82000000000000062</c:v>
                </c:pt>
                <c:pt idx="2">
                  <c:v>0.73900000000000265</c:v>
                </c:pt>
                <c:pt idx="3">
                  <c:v>0.5</c:v>
                </c:pt>
                <c:pt idx="4">
                  <c:v>0.30000000000000032</c:v>
                </c:pt>
                <c:pt idx="5">
                  <c:v>0.29000000000000031</c:v>
                </c:pt>
                <c:pt idx="6">
                  <c:v>0.34900000000000031</c:v>
                </c:pt>
                <c:pt idx="7">
                  <c:v>0.24000000000000021</c:v>
                </c:pt>
              </c:numCache>
            </c:numRef>
          </c:val>
        </c:ser>
        <c:ser>
          <c:idx val="0"/>
          <c:order val="1"/>
          <c:tx>
            <c:v>Cres</c:v>
          </c:tx>
          <c:val>
            <c:numRef>
              <c:f>sse!$C$1:$C$8</c:f>
              <c:numCache>
                <c:formatCode>General</c:formatCode>
                <c:ptCount val="8"/>
                <c:pt idx="0">
                  <c:v>0.35700000000000032</c:v>
                </c:pt>
                <c:pt idx="1">
                  <c:v>0.47000000000000008</c:v>
                </c:pt>
                <c:pt idx="2">
                  <c:v>0.41800000000000032</c:v>
                </c:pt>
                <c:pt idx="3">
                  <c:v>0.30000000000000032</c:v>
                </c:pt>
                <c:pt idx="4">
                  <c:v>0.23100000000000001</c:v>
                </c:pt>
                <c:pt idx="5">
                  <c:v>0.20900000000000021</c:v>
                </c:pt>
                <c:pt idx="6">
                  <c:v>0.14900000000000024</c:v>
                </c:pt>
                <c:pt idx="7">
                  <c:v>9.0000000000000024E-2</c:v>
                </c:pt>
              </c:numCache>
            </c:numRef>
          </c:val>
        </c:ser>
        <c:marker val="1"/>
        <c:axId val="42262912"/>
        <c:axId val="42264448"/>
      </c:lineChart>
      <c:catAx>
        <c:axId val="42262912"/>
        <c:scaling>
          <c:orientation val="minMax"/>
        </c:scaling>
        <c:axPos val="b"/>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42264448"/>
        <c:crosses val="autoZero"/>
        <c:auto val="1"/>
        <c:lblAlgn val="ctr"/>
        <c:lblOffset val="100"/>
        <c:tickLblSkip val="1"/>
        <c:tickMarkSkip val="1"/>
      </c:catAx>
      <c:valAx>
        <c:axId val="42264448"/>
        <c:scaling>
          <c:orientation val="minMax"/>
          <c:max val="1"/>
        </c:scaling>
        <c:axPos val="l"/>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42262912"/>
        <c:crosses val="autoZero"/>
        <c:crossBetween val="between"/>
      </c:valAx>
      <c:spPr>
        <a:noFill/>
        <a:ln w="25400">
          <a:noFill/>
        </a:ln>
      </c:spPr>
    </c:plotArea>
    <c:legend>
      <c:legendPos val="r"/>
      <c:layout>
        <c:manualLayout>
          <c:xMode val="edge"/>
          <c:yMode val="edge"/>
          <c:x val="0.47782362204724738"/>
          <c:y val="0.29610041800330517"/>
          <c:w val="0.18115669291338582"/>
          <c:h val="0.2450277048702260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1"/>
          <c:order val="0"/>
          <c:tx>
            <c:v>Cres-Mdls</c:v>
          </c:tx>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'etc-jja-allmdl-dnsc'!$B$1:$B$14</c:f>
              <c:numCache>
                <c:formatCode>General</c:formatCode>
                <c:ptCount val="14"/>
                <c:pt idx="0">
                  <c:v>-4.0000000000000114E-3</c:v>
                </c:pt>
                <c:pt idx="1">
                  <c:v>3.3000000000000002E-2</c:v>
                </c:pt>
                <c:pt idx="2">
                  <c:v>2.8000000000000001E-2</c:v>
                </c:pt>
                <c:pt idx="3">
                  <c:v>1.2E-2</c:v>
                </c:pt>
                <c:pt idx="4">
                  <c:v>1.2E-2</c:v>
                </c:pt>
                <c:pt idx="5">
                  <c:v>1.9000000000000086E-2</c:v>
                </c:pt>
                <c:pt idx="6">
                  <c:v>3.6999999999999998E-2</c:v>
                </c:pt>
                <c:pt idx="7">
                  <c:v>5.9000000000000226E-2</c:v>
                </c:pt>
                <c:pt idx="8">
                  <c:v>0.10600000000000002</c:v>
                </c:pt>
                <c:pt idx="9">
                  <c:v>6.0000000000000114E-3</c:v>
                </c:pt>
                <c:pt idx="10">
                  <c:v>3.500000000000001E-2</c:v>
                </c:pt>
                <c:pt idx="11">
                  <c:v>1.4E-2</c:v>
                </c:pt>
                <c:pt idx="12">
                  <c:v>-1.4999999999999998E-2</c:v>
                </c:pt>
                <c:pt idx="13">
                  <c:v>1.0000000000000041E-3</c:v>
                </c:pt>
              </c:numCache>
            </c:numRef>
          </c:val>
        </c:ser>
        <c:ser>
          <c:idx val="0"/>
          <c:order val="1"/>
          <c:spPr>
            <a:solidFill>
              <a:schemeClr val="accent3">
                <a:lumMod val="50000"/>
              </a:scheme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'etc-jja-allmdl-dnsc'!$C$1:$C$14</c:f>
              <c:numCache>
                <c:formatCode>General</c:formatCode>
                <c:ptCount val="14"/>
                <c:pt idx="0">
                  <c:v>6.0000000000000114E-3</c:v>
                </c:pt>
                <c:pt idx="1">
                  <c:v>3.500000000000001E-2</c:v>
                </c:pt>
                <c:pt idx="2">
                  <c:v>1.4E-2</c:v>
                </c:pt>
                <c:pt idx="3">
                  <c:v>-1.4999999999999998E-2</c:v>
                </c:pt>
                <c:pt idx="4">
                  <c:v>1.0000000000000041E-3</c:v>
                </c:pt>
                <c:pt idx="5">
                  <c:v>-2.8000000000000001E-2</c:v>
                </c:pt>
                <c:pt idx="6">
                  <c:v>-1.9000000000000086E-2</c:v>
                </c:pt>
                <c:pt idx="7">
                  <c:v>-3.4000000000000002E-2</c:v>
                </c:pt>
                <c:pt idx="8">
                  <c:v>-9.0000000000000028E-3</c:v>
                </c:pt>
                <c:pt idx="9">
                  <c:v>8.0000000000000043E-2</c:v>
                </c:pt>
                <c:pt idx="10">
                  <c:v>7.0000000000000021E-2</c:v>
                </c:pt>
                <c:pt idx="11">
                  <c:v>2.0000000000000011E-2</c:v>
                </c:pt>
                <c:pt idx="12">
                  <c:v>1.0000000000000041E-3</c:v>
                </c:pt>
                <c:pt idx="13">
                  <c:v>8.0000000000000227E-3</c:v>
                </c:pt>
              </c:numCache>
            </c:numRef>
          </c:val>
        </c:ser>
        <c:ser>
          <c:idx val="2"/>
          <c:order val="2"/>
          <c:spPr>
            <a:solidFill>
              <a:schemeClr val="accent3">
                <a:lumMod val="50000"/>
              </a:schemeClr>
            </a:solidFill>
            <a:ln w="12700">
              <a:solidFill>
                <a:schemeClr val="accent3">
                  <a:lumMod val="50000"/>
                </a:schemeClr>
              </a:solidFill>
              <a:prstDash val="sysDash"/>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'etc-jja-allmdl-dnsc'!$D$1:$D$14</c:f>
              <c:numCache>
                <c:formatCode>General</c:formatCode>
                <c:ptCount val="14"/>
                <c:pt idx="0">
                  <c:v>8.0000000000000043E-2</c:v>
                </c:pt>
                <c:pt idx="1">
                  <c:v>7.0000000000000021E-2</c:v>
                </c:pt>
                <c:pt idx="2">
                  <c:v>2.0000000000000011E-2</c:v>
                </c:pt>
                <c:pt idx="3">
                  <c:v>1.0000000000000041E-3</c:v>
                </c:pt>
                <c:pt idx="4">
                  <c:v>8.0000000000000227E-3</c:v>
                </c:pt>
                <c:pt idx="5">
                  <c:v>1.6000000000000021E-2</c:v>
                </c:pt>
                <c:pt idx="6">
                  <c:v>2.8000000000000001E-2</c:v>
                </c:pt>
                <c:pt idx="7">
                  <c:v>6.4000000000000112E-2</c:v>
                </c:pt>
                <c:pt idx="8">
                  <c:v>3.2000000000000042E-2</c:v>
                </c:pt>
                <c:pt idx="9">
                  <c:v>-9.0000000000000028E-3</c:v>
                </c:pt>
                <c:pt idx="10">
                  <c:v>1.0999999999999998E-2</c:v>
                </c:pt>
                <c:pt idx="11">
                  <c:v>1.7999999999999999E-2</c:v>
                </c:pt>
                <c:pt idx="12">
                  <c:v>4.3000000000000003E-2</c:v>
                </c:pt>
                <c:pt idx="13">
                  <c:v>6.7000000000000004E-2</c:v>
                </c:pt>
              </c:numCache>
            </c:numRef>
          </c:val>
        </c:ser>
        <c:ser>
          <c:idx val="6"/>
          <c:order val="3"/>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'etc-jja-allmdl-dnsc'!$E$1:$E$14</c:f>
              <c:numCache>
                <c:formatCode>General</c:formatCode>
                <c:ptCount val="14"/>
                <c:pt idx="0">
                  <c:v>-9.0000000000000028E-3</c:v>
                </c:pt>
                <c:pt idx="1">
                  <c:v>1.0999999999999998E-2</c:v>
                </c:pt>
                <c:pt idx="2">
                  <c:v>1.7999999999999999E-2</c:v>
                </c:pt>
                <c:pt idx="3">
                  <c:v>4.3000000000000003E-2</c:v>
                </c:pt>
                <c:pt idx="4">
                  <c:v>6.7000000000000004E-2</c:v>
                </c:pt>
                <c:pt idx="5">
                  <c:v>4.9000000000000113E-2</c:v>
                </c:pt>
                <c:pt idx="6">
                  <c:v>7.3000000000000009E-2</c:v>
                </c:pt>
                <c:pt idx="7">
                  <c:v>0.10299999999999998</c:v>
                </c:pt>
                <c:pt idx="8">
                  <c:v>0.13800000000000001</c:v>
                </c:pt>
                <c:pt idx="9">
                  <c:v>1.2E-2</c:v>
                </c:pt>
                <c:pt idx="10">
                  <c:v>1.0999999999999998E-2</c:v>
                </c:pt>
                <c:pt idx="11">
                  <c:v>1.0000000000000041E-3</c:v>
                </c:pt>
                <c:pt idx="12">
                  <c:v>2.1000000000000012E-2</c:v>
                </c:pt>
                <c:pt idx="13">
                  <c:v>4.1000000000000002E-2</c:v>
                </c:pt>
              </c:numCache>
            </c:numRef>
          </c:val>
        </c:ser>
        <c:ser>
          <c:idx val="7"/>
          <c:order val="4"/>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'etc-jja-allmdl-dnsc'!$F$1:$F$14</c:f>
              <c:numCache>
                <c:formatCode>General</c:formatCode>
                <c:ptCount val="14"/>
                <c:pt idx="0">
                  <c:v>1.2E-2</c:v>
                </c:pt>
                <c:pt idx="1">
                  <c:v>1.0999999999999998E-2</c:v>
                </c:pt>
                <c:pt idx="2">
                  <c:v>1.0000000000000041E-3</c:v>
                </c:pt>
                <c:pt idx="3">
                  <c:v>2.1000000000000012E-2</c:v>
                </c:pt>
                <c:pt idx="4">
                  <c:v>4.1000000000000002E-2</c:v>
                </c:pt>
                <c:pt idx="5">
                  <c:v>4.0000000000000114E-3</c:v>
                </c:pt>
                <c:pt idx="6">
                  <c:v>1.2999999999999998E-2</c:v>
                </c:pt>
                <c:pt idx="7">
                  <c:v>3.500000000000001E-2</c:v>
                </c:pt>
                <c:pt idx="8">
                  <c:v>1.0000000000000005E-2</c:v>
                </c:pt>
                <c:pt idx="9">
                  <c:v>4.9000000000000113E-2</c:v>
                </c:pt>
                <c:pt idx="10">
                  <c:v>5.3000000000000012E-2</c:v>
                </c:pt>
                <c:pt idx="11">
                  <c:v>4.3999999999999997E-2</c:v>
                </c:pt>
                <c:pt idx="12">
                  <c:v>6.6000000000000003E-2</c:v>
                </c:pt>
                <c:pt idx="13">
                  <c:v>9.1000000000000025E-2</c:v>
                </c:pt>
              </c:numCache>
            </c:numRef>
          </c:val>
        </c:ser>
        <c:ser>
          <c:idx val="3"/>
          <c:order val="5"/>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'etc-jja-allmdl-dnsc'!$G$1:$G$14</c:f>
              <c:numCache>
                <c:formatCode>General</c:formatCode>
                <c:ptCount val="14"/>
                <c:pt idx="0">
                  <c:v>4.9000000000000113E-2</c:v>
                </c:pt>
                <c:pt idx="1">
                  <c:v>5.3000000000000012E-2</c:v>
                </c:pt>
                <c:pt idx="2">
                  <c:v>4.3999999999999997E-2</c:v>
                </c:pt>
                <c:pt idx="3">
                  <c:v>6.6000000000000003E-2</c:v>
                </c:pt>
                <c:pt idx="4">
                  <c:v>9.1000000000000025E-2</c:v>
                </c:pt>
                <c:pt idx="5">
                  <c:v>0.12300000000000012</c:v>
                </c:pt>
                <c:pt idx="6">
                  <c:v>0.10199999999999998</c:v>
                </c:pt>
                <c:pt idx="7">
                  <c:v>9.8000000000000226E-2</c:v>
                </c:pt>
                <c:pt idx="8">
                  <c:v>0.14000000000000001</c:v>
                </c:pt>
                <c:pt idx="9">
                  <c:v>3.5999999999999997E-2</c:v>
                </c:pt>
                <c:pt idx="10">
                  <c:v>8.4000000000000047E-2</c:v>
                </c:pt>
                <c:pt idx="11">
                  <c:v>4.0000000000000022E-2</c:v>
                </c:pt>
                <c:pt idx="12">
                  <c:v>4.0000000000000114E-3</c:v>
                </c:pt>
                <c:pt idx="13">
                  <c:v>-2.4E-2</c:v>
                </c:pt>
              </c:numCache>
            </c:numRef>
          </c:val>
        </c:ser>
        <c:ser>
          <c:idx val="4"/>
          <c:order val="6"/>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'etc-jja-allmdl-dnsc'!$H$1:$H$14</c:f>
              <c:numCache>
                <c:formatCode>General</c:formatCode>
                <c:ptCount val="14"/>
                <c:pt idx="0">
                  <c:v>3.5999999999999997E-2</c:v>
                </c:pt>
                <c:pt idx="1">
                  <c:v>8.4000000000000047E-2</c:v>
                </c:pt>
                <c:pt idx="2">
                  <c:v>4.0000000000000022E-2</c:v>
                </c:pt>
                <c:pt idx="3">
                  <c:v>4.0000000000000114E-3</c:v>
                </c:pt>
                <c:pt idx="4">
                  <c:v>-2.4E-2</c:v>
                </c:pt>
                <c:pt idx="5">
                  <c:v>-1.7000000000000001E-2</c:v>
                </c:pt>
                <c:pt idx="6">
                  <c:v>3.2000000000000042E-2</c:v>
                </c:pt>
                <c:pt idx="7">
                  <c:v>8.4000000000000047E-2</c:v>
                </c:pt>
                <c:pt idx="8">
                  <c:v>0.13300000000000001</c:v>
                </c:pt>
                <c:pt idx="9">
                  <c:v>3.1000000000000052E-2</c:v>
                </c:pt>
                <c:pt idx="10">
                  <c:v>7.1999999999999995E-2</c:v>
                </c:pt>
                <c:pt idx="11">
                  <c:v>3.500000000000001E-2</c:v>
                </c:pt>
                <c:pt idx="12">
                  <c:v>6.9000000000000034E-2</c:v>
                </c:pt>
                <c:pt idx="13">
                  <c:v>0.11</c:v>
                </c:pt>
              </c:numCache>
            </c:numRef>
          </c:val>
        </c:ser>
        <c:ser>
          <c:idx val="5"/>
          <c:order val="7"/>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'etc-jja-allmdl-dnsc'!$I$1:$I$14</c:f>
              <c:numCache>
                <c:formatCode>General</c:formatCode>
                <c:ptCount val="14"/>
                <c:pt idx="0">
                  <c:v>3.1000000000000052E-2</c:v>
                </c:pt>
                <c:pt idx="1">
                  <c:v>7.1999999999999995E-2</c:v>
                </c:pt>
                <c:pt idx="2">
                  <c:v>3.500000000000001E-2</c:v>
                </c:pt>
                <c:pt idx="3">
                  <c:v>6.9000000000000034E-2</c:v>
                </c:pt>
                <c:pt idx="4">
                  <c:v>0.11</c:v>
                </c:pt>
                <c:pt idx="5">
                  <c:v>4.3000000000000003E-2</c:v>
                </c:pt>
                <c:pt idx="6">
                  <c:v>6.4000000000000112E-2</c:v>
                </c:pt>
                <c:pt idx="7">
                  <c:v>9.8000000000000226E-2</c:v>
                </c:pt>
                <c:pt idx="8">
                  <c:v>8.8000000000000064E-2</c:v>
                </c:pt>
                <c:pt idx="9">
                  <c:v>-5.0000000000000114E-3</c:v>
                </c:pt>
                <c:pt idx="10">
                  <c:v>3.4000000000000002E-2</c:v>
                </c:pt>
                <c:pt idx="11">
                  <c:v>-6.0000000000000114E-3</c:v>
                </c:pt>
                <c:pt idx="12">
                  <c:v>2.0000000000000052E-3</c:v>
                </c:pt>
                <c:pt idx="13">
                  <c:v>-1.9000000000000086E-2</c:v>
                </c:pt>
              </c:numCache>
            </c:numRef>
          </c:val>
        </c:ser>
        <c:ser>
          <c:idx val="8"/>
          <c:order val="8"/>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'etc-jja-allmdl-dnsc'!$J$1:$J$14</c:f>
              <c:numCache>
                <c:formatCode>General</c:formatCode>
                <c:ptCount val="14"/>
                <c:pt idx="0">
                  <c:v>-5.0000000000000114E-3</c:v>
                </c:pt>
                <c:pt idx="1">
                  <c:v>3.4000000000000002E-2</c:v>
                </c:pt>
                <c:pt idx="2">
                  <c:v>-6.0000000000000114E-3</c:v>
                </c:pt>
                <c:pt idx="3">
                  <c:v>2.0000000000000052E-3</c:v>
                </c:pt>
                <c:pt idx="4">
                  <c:v>-1.9000000000000086E-2</c:v>
                </c:pt>
                <c:pt idx="5">
                  <c:v>2.1000000000000012E-2</c:v>
                </c:pt>
                <c:pt idx="6">
                  <c:v>4.3999999999999997E-2</c:v>
                </c:pt>
                <c:pt idx="7">
                  <c:v>5.3000000000000012E-2</c:v>
                </c:pt>
                <c:pt idx="8">
                  <c:v>8.2000000000000003E-2</c:v>
                </c:pt>
                <c:pt idx="9">
                  <c:v>-1.0000000000000041E-3</c:v>
                </c:pt>
                <c:pt idx="10">
                  <c:v>2.3E-2</c:v>
                </c:pt>
                <c:pt idx="11">
                  <c:v>2.9000000000000001E-2</c:v>
                </c:pt>
                <c:pt idx="12">
                  <c:v>1.0000000000000005E-2</c:v>
                </c:pt>
                <c:pt idx="13">
                  <c:v>3.5999999999999997E-2</c:v>
                </c:pt>
              </c:numCache>
            </c:numRef>
          </c:val>
        </c:ser>
        <c:ser>
          <c:idx val="9"/>
          <c:order val="9"/>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'etc-jja-allmdl-dnsc'!$K$1:$K$14</c:f>
              <c:numCache>
                <c:formatCode>General</c:formatCode>
                <c:ptCount val="14"/>
                <c:pt idx="0">
                  <c:v>-1.0000000000000041E-3</c:v>
                </c:pt>
                <c:pt idx="1">
                  <c:v>2.3E-2</c:v>
                </c:pt>
                <c:pt idx="2">
                  <c:v>2.9000000000000001E-2</c:v>
                </c:pt>
                <c:pt idx="3">
                  <c:v>1.0000000000000005E-2</c:v>
                </c:pt>
                <c:pt idx="4">
                  <c:v>3.5999999999999997E-2</c:v>
                </c:pt>
                <c:pt idx="5">
                  <c:v>3.6999999999999998E-2</c:v>
                </c:pt>
                <c:pt idx="6">
                  <c:v>7.3999999999999996E-2</c:v>
                </c:pt>
                <c:pt idx="7">
                  <c:v>3.6999999999999998E-2</c:v>
                </c:pt>
                <c:pt idx="8">
                  <c:v>2.4E-2</c:v>
                </c:pt>
                <c:pt idx="9">
                  <c:v>1.4999999999999998E-2</c:v>
                </c:pt>
                <c:pt idx="10">
                  <c:v>5.0000000000000114E-3</c:v>
                </c:pt>
                <c:pt idx="11">
                  <c:v>-2.0000000000000052E-3</c:v>
                </c:pt>
                <c:pt idx="12">
                  <c:v>-2.0000000000000011E-2</c:v>
                </c:pt>
                <c:pt idx="13">
                  <c:v>-4.0000000000000114E-3</c:v>
                </c:pt>
              </c:numCache>
            </c:numRef>
          </c:val>
        </c:ser>
        <c:ser>
          <c:idx val="10"/>
          <c:order val="10"/>
          <c:spPr>
            <a:solidFill>
              <a:srgbClr val="9BBB59">
                <a:lumMod val="50000"/>
              </a:srgbClr>
            </a:solidFill>
            <a:ln w="12700">
              <a:solidFill>
                <a:schemeClr val="accent3">
                  <a:lumMod val="50000"/>
                </a:schemeClr>
              </a:solidFill>
              <a:prstDash val="sysDash"/>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'etc-jja-allmdl-dnsc'!$L$1:$L$14</c:f>
              <c:numCache>
                <c:formatCode>General</c:formatCode>
                <c:ptCount val="14"/>
                <c:pt idx="0">
                  <c:v>1.4999999999999998E-2</c:v>
                </c:pt>
                <c:pt idx="1">
                  <c:v>5.0000000000000114E-3</c:v>
                </c:pt>
                <c:pt idx="2">
                  <c:v>-2.0000000000000052E-3</c:v>
                </c:pt>
                <c:pt idx="3">
                  <c:v>-2.0000000000000011E-2</c:v>
                </c:pt>
                <c:pt idx="4">
                  <c:v>-4.0000000000000114E-3</c:v>
                </c:pt>
                <c:pt idx="5">
                  <c:v>-3.0000000000000092E-3</c:v>
                </c:pt>
                <c:pt idx="6">
                  <c:v>2.0000000000000052E-3</c:v>
                </c:pt>
                <c:pt idx="7">
                  <c:v>-4.0000000000000114E-3</c:v>
                </c:pt>
                <c:pt idx="8">
                  <c:v>2.5000000000000001E-2</c:v>
                </c:pt>
                <c:pt idx="9">
                  <c:v>5.7000000000000023E-2</c:v>
                </c:pt>
                <c:pt idx="10">
                  <c:v>3.5999999999999997E-2</c:v>
                </c:pt>
                <c:pt idx="11">
                  <c:v>1.9000000000000086E-2</c:v>
                </c:pt>
                <c:pt idx="12">
                  <c:v>9.0000000000000028E-3</c:v>
                </c:pt>
                <c:pt idx="13">
                  <c:v>-8.0000000000000227E-3</c:v>
                </c:pt>
              </c:numCache>
            </c:numRef>
          </c:val>
        </c:ser>
        <c:ser>
          <c:idx val="11"/>
          <c:order val="11"/>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'etc-jja-allmdl-dnsc'!$M$1:$M$14</c:f>
              <c:numCache>
                <c:formatCode>General</c:formatCode>
                <c:ptCount val="14"/>
                <c:pt idx="0">
                  <c:v>5.7000000000000023E-2</c:v>
                </c:pt>
                <c:pt idx="1">
                  <c:v>3.5999999999999997E-2</c:v>
                </c:pt>
                <c:pt idx="2">
                  <c:v>1.9000000000000086E-2</c:v>
                </c:pt>
                <c:pt idx="3">
                  <c:v>9.0000000000000028E-3</c:v>
                </c:pt>
                <c:pt idx="4">
                  <c:v>-8.0000000000000227E-3</c:v>
                </c:pt>
                <c:pt idx="5">
                  <c:v>-1.0000000000000041E-3</c:v>
                </c:pt>
                <c:pt idx="6">
                  <c:v>4.0000000000000022E-2</c:v>
                </c:pt>
                <c:pt idx="7">
                  <c:v>8.0000000000000043E-2</c:v>
                </c:pt>
                <c:pt idx="8">
                  <c:v>0.11600000000000002</c:v>
                </c:pt>
                <c:pt idx="9">
                  <c:v>5.0000000000000114E-3</c:v>
                </c:pt>
                <c:pt idx="10">
                  <c:v>-1.0000000000000041E-3</c:v>
                </c:pt>
                <c:pt idx="11">
                  <c:v>-9.0000000000000028E-3</c:v>
                </c:pt>
                <c:pt idx="12">
                  <c:v>1.6000000000000021E-2</c:v>
                </c:pt>
                <c:pt idx="13">
                  <c:v>2.1999999999999999E-2</c:v>
                </c:pt>
              </c:numCache>
            </c:numRef>
          </c:val>
        </c:ser>
        <c:ser>
          <c:idx val="12"/>
          <c:order val="12"/>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'etc-jja-allmdl-dnsc'!$N$1:$N$14</c:f>
              <c:numCache>
                <c:formatCode>General</c:formatCode>
                <c:ptCount val="14"/>
                <c:pt idx="0">
                  <c:v>5.0000000000000114E-3</c:v>
                </c:pt>
                <c:pt idx="1">
                  <c:v>-1.0000000000000041E-3</c:v>
                </c:pt>
                <c:pt idx="2">
                  <c:v>-9.0000000000000028E-3</c:v>
                </c:pt>
                <c:pt idx="3">
                  <c:v>1.6000000000000021E-2</c:v>
                </c:pt>
                <c:pt idx="4">
                  <c:v>2.1999999999999999E-2</c:v>
                </c:pt>
                <c:pt idx="5">
                  <c:v>2.7000000000000114E-2</c:v>
                </c:pt>
                <c:pt idx="6">
                  <c:v>4.5000000000000012E-2</c:v>
                </c:pt>
                <c:pt idx="7">
                  <c:v>3.2000000000000042E-2</c:v>
                </c:pt>
                <c:pt idx="8">
                  <c:v>2.0000000000000052E-3</c:v>
                </c:pt>
                <c:pt idx="9">
                  <c:v>2.1000000000000012E-2</c:v>
                </c:pt>
                <c:pt idx="10">
                  <c:v>9.6000000000000002E-2</c:v>
                </c:pt>
                <c:pt idx="11">
                  <c:v>8.9000000000000065E-2</c:v>
                </c:pt>
                <c:pt idx="12">
                  <c:v>6.0000000000000032E-2</c:v>
                </c:pt>
                <c:pt idx="13">
                  <c:v>3.9000000000000014E-2</c:v>
                </c:pt>
              </c:numCache>
            </c:numRef>
          </c:val>
        </c:ser>
        <c:ser>
          <c:idx val="13"/>
          <c:order val="13"/>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'etc-jja-allmdl-dnsc'!$O$1:$O$14</c:f>
              <c:numCache>
                <c:formatCode>General</c:formatCode>
                <c:ptCount val="14"/>
                <c:pt idx="0">
                  <c:v>2.1000000000000012E-2</c:v>
                </c:pt>
                <c:pt idx="1">
                  <c:v>9.6000000000000002E-2</c:v>
                </c:pt>
                <c:pt idx="2">
                  <c:v>8.9000000000000065E-2</c:v>
                </c:pt>
                <c:pt idx="3">
                  <c:v>6.0000000000000032E-2</c:v>
                </c:pt>
                <c:pt idx="4">
                  <c:v>3.9000000000000014E-2</c:v>
                </c:pt>
                <c:pt idx="5">
                  <c:v>0</c:v>
                </c:pt>
                <c:pt idx="6">
                  <c:v>-2.1000000000000012E-2</c:v>
                </c:pt>
                <c:pt idx="7">
                  <c:v>-1.4999999999999998E-2</c:v>
                </c:pt>
                <c:pt idx="8">
                  <c:v>4.0000000000000114E-3</c:v>
                </c:pt>
                <c:pt idx="9">
                  <c:v>1.7999999999999999E-2</c:v>
                </c:pt>
                <c:pt idx="10">
                  <c:v>1.6000000000000021E-2</c:v>
                </c:pt>
                <c:pt idx="11">
                  <c:v>6.8000000000000019E-2</c:v>
                </c:pt>
                <c:pt idx="12">
                  <c:v>5.6000000000000001E-2</c:v>
                </c:pt>
                <c:pt idx="13">
                  <c:v>4.3999999999999997E-2</c:v>
                </c:pt>
              </c:numCache>
            </c:numRef>
          </c:val>
        </c:ser>
        <c:ser>
          <c:idx val="14"/>
          <c:order val="14"/>
          <c:spPr>
            <a:solidFill>
              <a:srgbClr val="9BBB59">
                <a:lumMod val="50000"/>
              </a:srgbClr>
            </a:solidFill>
            <a:ln w="12700">
              <a:solidFill>
                <a:schemeClr val="accent3">
                  <a:lumMod val="50000"/>
                </a:schemeClr>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'etc-jja-allmdl-dnsc'!$P$1:$P$14</c:f>
              <c:numCache>
                <c:formatCode>General</c:formatCode>
                <c:ptCount val="14"/>
                <c:pt idx="0">
                  <c:v>1.7999999999999999E-2</c:v>
                </c:pt>
                <c:pt idx="1">
                  <c:v>1.6000000000000021E-2</c:v>
                </c:pt>
                <c:pt idx="2">
                  <c:v>6.8000000000000019E-2</c:v>
                </c:pt>
                <c:pt idx="3">
                  <c:v>5.6000000000000001E-2</c:v>
                </c:pt>
                <c:pt idx="4">
                  <c:v>4.3999999999999997E-2</c:v>
                </c:pt>
                <c:pt idx="5">
                  <c:v>4.5999999999999999E-2</c:v>
                </c:pt>
                <c:pt idx="6">
                  <c:v>5.8000000000000003E-2</c:v>
                </c:pt>
                <c:pt idx="7">
                  <c:v>4.2000000000000023E-2</c:v>
                </c:pt>
                <c:pt idx="8">
                  <c:v>7.900000000000032E-2</c:v>
                </c:pt>
                <c:pt idx="9">
                  <c:v>1.0000000000000041E-3</c:v>
                </c:pt>
                <c:pt idx="10">
                  <c:v>3.500000000000001E-2</c:v>
                </c:pt>
                <c:pt idx="11">
                  <c:v>5.1000000000000004E-2</c:v>
                </c:pt>
                <c:pt idx="12">
                  <c:v>-8.0000000000000227E-3</c:v>
                </c:pt>
                <c:pt idx="13">
                  <c:v>-8.0000000000000227E-3</c:v>
                </c:pt>
              </c:numCache>
            </c:numRef>
          </c:val>
        </c:ser>
        <c:ser>
          <c:idx val="15"/>
          <c:order val="15"/>
          <c:spPr>
            <a:solidFill>
              <a:srgbClr val="9BBB59">
                <a:lumMod val="50000"/>
              </a:srgbClr>
            </a:solidFill>
            <a:ln w="12700">
              <a:solidFill>
                <a:schemeClr val="accent3">
                  <a:lumMod val="50000"/>
                </a:schemeClr>
              </a:solidFill>
              <a:prstDash val="sysDash"/>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'etc-jja-allmdl-dnsc'!$Q$1:$Q$14</c:f>
              <c:numCache>
                <c:formatCode>General</c:formatCode>
                <c:ptCount val="14"/>
                <c:pt idx="0">
                  <c:v>1.0000000000000041E-3</c:v>
                </c:pt>
                <c:pt idx="1">
                  <c:v>3.500000000000001E-2</c:v>
                </c:pt>
                <c:pt idx="2">
                  <c:v>5.1000000000000004E-2</c:v>
                </c:pt>
                <c:pt idx="3">
                  <c:v>-8.0000000000000227E-3</c:v>
                </c:pt>
                <c:pt idx="4">
                  <c:v>-8.0000000000000227E-3</c:v>
                </c:pt>
                <c:pt idx="5">
                  <c:v>-1.0000000000000005E-2</c:v>
                </c:pt>
                <c:pt idx="6">
                  <c:v>1.2999999999999998E-2</c:v>
                </c:pt>
                <c:pt idx="7">
                  <c:v>1.0000000000000005E-2</c:v>
                </c:pt>
                <c:pt idx="8">
                  <c:v>4.5000000000000012E-2</c:v>
                </c:pt>
                <c:pt idx="9">
                  <c:v>-2.0000000000000052E-3</c:v>
                </c:pt>
                <c:pt idx="10">
                  <c:v>3.6999999999999998E-2</c:v>
                </c:pt>
                <c:pt idx="11">
                  <c:v>3.4000000000000002E-2</c:v>
                </c:pt>
                <c:pt idx="12">
                  <c:v>4.3000000000000003E-2</c:v>
                </c:pt>
                <c:pt idx="13">
                  <c:v>1.0000000000000041E-3</c:v>
                </c:pt>
              </c:numCache>
            </c:numRef>
          </c:val>
        </c:ser>
        <c:ser>
          <c:idx val="16"/>
          <c:order val="16"/>
          <c:tx>
            <c:v>Cres-EM</c:v>
          </c:tx>
          <c:spPr>
            <a:solidFill>
              <a:srgbClr val="0070C0"/>
            </a:solidFill>
            <a:ln>
              <a:solidFill>
                <a:srgbClr val="0070C0"/>
              </a:solidFill>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'etc-jja-allmdl-dnsc'!$R$1:$R$14</c:f>
              <c:numCache>
                <c:formatCode>General</c:formatCode>
                <c:ptCount val="14"/>
                <c:pt idx="0">
                  <c:v>-2.0000000000000052E-3</c:v>
                </c:pt>
                <c:pt idx="1">
                  <c:v>3.6999999999999998E-2</c:v>
                </c:pt>
                <c:pt idx="2">
                  <c:v>3.4000000000000002E-2</c:v>
                </c:pt>
                <c:pt idx="3">
                  <c:v>4.3000000000000003E-2</c:v>
                </c:pt>
                <c:pt idx="4">
                  <c:v>1.0000000000000041E-3</c:v>
                </c:pt>
                <c:pt idx="5">
                  <c:v>3.0000000000000092E-3</c:v>
                </c:pt>
                <c:pt idx="6">
                  <c:v>1.0999999999999998E-2</c:v>
                </c:pt>
                <c:pt idx="7">
                  <c:v>2.8000000000000001E-2</c:v>
                </c:pt>
                <c:pt idx="8">
                  <c:v>3.500000000000001E-2</c:v>
                </c:pt>
                <c:pt idx="9">
                  <c:v>8.0000000000000227E-3</c:v>
                </c:pt>
                <c:pt idx="10">
                  <c:v>1.4E-2</c:v>
                </c:pt>
                <c:pt idx="11">
                  <c:v>2.0000000000000052E-3</c:v>
                </c:pt>
                <c:pt idx="12">
                  <c:v>2.0000000000000011E-2</c:v>
                </c:pt>
                <c:pt idx="13">
                  <c:v>2.8000000000000001E-2</c:v>
                </c:pt>
              </c:numCache>
            </c:numRef>
          </c:val>
        </c:ser>
        <c:ser>
          <c:idx val="17"/>
          <c:order val="17"/>
          <c:tx>
            <c:v>Cres-SSE</c:v>
          </c:tx>
          <c:spPr>
            <a:solidFill>
              <a:srgbClr val="FF0000"/>
            </a:solidFill>
            <a:ln>
              <a:solidFill>
                <a:srgbClr val="FF0000"/>
              </a:solidFill>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'etc-jja-allmdl-dnsc'!$S$1:$S$14</c:f>
              <c:numCache>
                <c:formatCode>General</c:formatCode>
                <c:ptCount val="14"/>
                <c:pt idx="0">
                  <c:v>0.16</c:v>
                </c:pt>
                <c:pt idx="1">
                  <c:v>0.18000000000000024</c:v>
                </c:pt>
                <c:pt idx="2">
                  <c:v>0.14000000000000001</c:v>
                </c:pt>
                <c:pt idx="3">
                  <c:v>8.5000000000000006E-2</c:v>
                </c:pt>
                <c:pt idx="4">
                  <c:v>9.3000000000000208E-2</c:v>
                </c:pt>
                <c:pt idx="5">
                  <c:v>7.1999999999999995E-2</c:v>
                </c:pt>
                <c:pt idx="6">
                  <c:v>9.8000000000000226E-2</c:v>
                </c:pt>
                <c:pt idx="7">
                  <c:v>0.13</c:v>
                </c:pt>
                <c:pt idx="8">
                  <c:v>0.14000000000000001</c:v>
                </c:pt>
                <c:pt idx="9">
                  <c:v>8.6000000000000021E-2</c:v>
                </c:pt>
                <c:pt idx="10">
                  <c:v>7.5000000000000011E-2</c:v>
                </c:pt>
                <c:pt idx="11">
                  <c:v>0.12000000000000002</c:v>
                </c:pt>
                <c:pt idx="12">
                  <c:v>9.6000000000000002E-2</c:v>
                </c:pt>
                <c:pt idx="13">
                  <c:v>8.4000000000000047E-2</c:v>
                </c:pt>
              </c:numCache>
            </c:numRef>
          </c:val>
        </c:ser>
        <c:axId val="46208128"/>
        <c:axId val="46209664"/>
      </c:barChart>
      <c:catAx>
        <c:axId val="46208128"/>
        <c:scaling>
          <c:orientation val="minMax"/>
        </c:scaling>
        <c:axPos val="b"/>
        <c:majorGridlines/>
        <c:numFmt formatCode="General" sourceLinked="1"/>
        <c:tickLblPos val="low"/>
        <c:crossAx val="46209664"/>
        <c:crosses val="autoZero"/>
        <c:auto val="1"/>
        <c:lblAlgn val="ctr"/>
        <c:lblOffset val="100"/>
      </c:catAx>
      <c:valAx>
        <c:axId val="46209664"/>
        <c:scaling>
          <c:orientation val="minMax"/>
          <c:max val="0.2"/>
          <c:min val="-0.05"/>
        </c:scaling>
        <c:axPos val="l"/>
        <c:majorGridlines/>
        <c:numFmt formatCode="General" sourceLinked="1"/>
        <c:tickLblPos val="nextTo"/>
        <c:crossAx val="46208128"/>
        <c:crosses val="autoZero"/>
        <c:crossBetween val="between"/>
      </c:valAx>
    </c:plotArea>
    <c:legend>
      <c:legendPos val="r"/>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1"/>
          <c:order val="0"/>
          <c:tx>
            <c:v>Dnsc-Mdls</c:v>
          </c:tx>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'etc-jja-allmdl-dnsc'!$B$1:$B$14</c:f>
              <c:numCache>
                <c:formatCode>General</c:formatCode>
                <c:ptCount val="14"/>
                <c:pt idx="0">
                  <c:v>7.6999999999999999E-2</c:v>
                </c:pt>
                <c:pt idx="1">
                  <c:v>7.3000000000000009E-2</c:v>
                </c:pt>
                <c:pt idx="2">
                  <c:v>6.9000000000000034E-2</c:v>
                </c:pt>
                <c:pt idx="3">
                  <c:v>5.9000000000000198E-2</c:v>
                </c:pt>
                <c:pt idx="4">
                  <c:v>3.7999999999999999E-2</c:v>
                </c:pt>
                <c:pt idx="5">
                  <c:v>3.1000000000000052E-2</c:v>
                </c:pt>
                <c:pt idx="6">
                  <c:v>5.7000000000000023E-2</c:v>
                </c:pt>
                <c:pt idx="7">
                  <c:v>6.1000000000000013E-2</c:v>
                </c:pt>
                <c:pt idx="8">
                  <c:v>0.11899999999999998</c:v>
                </c:pt>
                <c:pt idx="9">
                  <c:v>7.6999999999999999E-2</c:v>
                </c:pt>
                <c:pt idx="10">
                  <c:v>7.3000000000000009E-2</c:v>
                </c:pt>
                <c:pt idx="11">
                  <c:v>6.9000000000000034E-2</c:v>
                </c:pt>
                <c:pt idx="12">
                  <c:v>5.9000000000000198E-2</c:v>
                </c:pt>
                <c:pt idx="13">
                  <c:v>3.7999999999999999E-2</c:v>
                </c:pt>
              </c:numCache>
            </c:numRef>
          </c:val>
        </c:ser>
        <c:ser>
          <c:idx val="0"/>
          <c:order val="1"/>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'etc-jja-allmdl-dnsc'!$C$1:$C$14</c:f>
              <c:numCache>
                <c:formatCode>General</c:formatCode>
                <c:ptCount val="14"/>
                <c:pt idx="0">
                  <c:v>7.0999999999999994E-2</c:v>
                </c:pt>
                <c:pt idx="1">
                  <c:v>8.3000000000000046E-2</c:v>
                </c:pt>
                <c:pt idx="2">
                  <c:v>9.6000000000000002E-2</c:v>
                </c:pt>
                <c:pt idx="3">
                  <c:v>6.8000000000000019E-2</c:v>
                </c:pt>
                <c:pt idx="4">
                  <c:v>8.0000000000000043E-2</c:v>
                </c:pt>
                <c:pt idx="5">
                  <c:v>6.0000000000000032E-2</c:v>
                </c:pt>
                <c:pt idx="6">
                  <c:v>6.2000000000000034E-2</c:v>
                </c:pt>
                <c:pt idx="7">
                  <c:v>7.1999999999999995E-2</c:v>
                </c:pt>
                <c:pt idx="8">
                  <c:v>5.9000000000000198E-2</c:v>
                </c:pt>
                <c:pt idx="9">
                  <c:v>8.3000000000000046E-2</c:v>
                </c:pt>
                <c:pt idx="10">
                  <c:v>8.2000000000000003E-2</c:v>
                </c:pt>
                <c:pt idx="11">
                  <c:v>8.4000000000000047E-2</c:v>
                </c:pt>
                <c:pt idx="12">
                  <c:v>6.0000000000000032E-2</c:v>
                </c:pt>
                <c:pt idx="13">
                  <c:v>4.8000000000000001E-2</c:v>
                </c:pt>
              </c:numCache>
            </c:numRef>
          </c:val>
        </c:ser>
        <c:ser>
          <c:idx val="2"/>
          <c:order val="2"/>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'etc-jja-allmdl-dnsc'!$D$1:$D$14</c:f>
              <c:numCache>
                <c:formatCode>General</c:formatCode>
                <c:ptCount val="14"/>
                <c:pt idx="0">
                  <c:v>8.3000000000000046E-2</c:v>
                </c:pt>
                <c:pt idx="1">
                  <c:v>8.2000000000000003E-2</c:v>
                </c:pt>
                <c:pt idx="2">
                  <c:v>8.4000000000000047E-2</c:v>
                </c:pt>
                <c:pt idx="3">
                  <c:v>6.0000000000000032E-2</c:v>
                </c:pt>
                <c:pt idx="4">
                  <c:v>4.8000000000000001E-2</c:v>
                </c:pt>
                <c:pt idx="5">
                  <c:v>5.7000000000000023E-2</c:v>
                </c:pt>
                <c:pt idx="6">
                  <c:v>8.8000000000000064E-2</c:v>
                </c:pt>
                <c:pt idx="7">
                  <c:v>9.8000000000000226E-2</c:v>
                </c:pt>
                <c:pt idx="8">
                  <c:v>9.3000000000000208E-2</c:v>
                </c:pt>
                <c:pt idx="9">
                  <c:v>6.2000000000000034E-2</c:v>
                </c:pt>
                <c:pt idx="10">
                  <c:v>5.9000000000000198E-2</c:v>
                </c:pt>
                <c:pt idx="11">
                  <c:v>5.1000000000000004E-2</c:v>
                </c:pt>
                <c:pt idx="12">
                  <c:v>8.5000000000000006E-2</c:v>
                </c:pt>
                <c:pt idx="13">
                  <c:v>6.5000000000000002E-2</c:v>
                </c:pt>
              </c:numCache>
            </c:numRef>
          </c:val>
        </c:ser>
        <c:ser>
          <c:idx val="6"/>
          <c:order val="3"/>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'etc-jja-allmdl-dnsc'!$E$1:$E$14</c:f>
              <c:numCache>
                <c:formatCode>General</c:formatCode>
                <c:ptCount val="14"/>
                <c:pt idx="0">
                  <c:v>6.2000000000000034E-2</c:v>
                </c:pt>
                <c:pt idx="1">
                  <c:v>5.9000000000000198E-2</c:v>
                </c:pt>
                <c:pt idx="2">
                  <c:v>5.1000000000000004E-2</c:v>
                </c:pt>
                <c:pt idx="3">
                  <c:v>7.5000000000000011E-2</c:v>
                </c:pt>
                <c:pt idx="4">
                  <c:v>8.2000000000000003E-2</c:v>
                </c:pt>
                <c:pt idx="5">
                  <c:v>5.1000000000000004E-2</c:v>
                </c:pt>
                <c:pt idx="6">
                  <c:v>7.5000000000000011E-2</c:v>
                </c:pt>
                <c:pt idx="7">
                  <c:v>8.6000000000000021E-2</c:v>
                </c:pt>
                <c:pt idx="8">
                  <c:v>0.11700000000000002</c:v>
                </c:pt>
                <c:pt idx="9">
                  <c:v>6.0000000000000032E-2</c:v>
                </c:pt>
                <c:pt idx="10">
                  <c:v>5.3600000000000002E-2</c:v>
                </c:pt>
                <c:pt idx="11">
                  <c:v>6.4699999999999994E-2</c:v>
                </c:pt>
                <c:pt idx="12">
                  <c:v>5.4600000000000003E-2</c:v>
                </c:pt>
                <c:pt idx="13">
                  <c:v>0.05</c:v>
                </c:pt>
              </c:numCache>
            </c:numRef>
          </c:val>
        </c:ser>
        <c:ser>
          <c:idx val="7"/>
          <c:order val="4"/>
          <c:spPr>
            <a:solidFill>
              <a:srgbClr val="9BBB59">
                <a:lumMod val="50000"/>
              </a:srgbClr>
            </a:solidFill>
            <a:ln w="12700">
              <a:solidFill>
                <a:schemeClr val="tx1"/>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'etc-jja-allmdl-dnsc'!$F$1:$F$14</c:f>
              <c:numCache>
                <c:formatCode>General</c:formatCode>
                <c:ptCount val="14"/>
                <c:pt idx="0">
                  <c:v>6.7000000000000004E-2</c:v>
                </c:pt>
                <c:pt idx="1">
                  <c:v>4.5999999999999999E-2</c:v>
                </c:pt>
                <c:pt idx="2">
                  <c:v>7.8400000000000011E-2</c:v>
                </c:pt>
                <c:pt idx="3">
                  <c:v>6.2000000000000034E-2</c:v>
                </c:pt>
                <c:pt idx="4">
                  <c:v>0.05</c:v>
                </c:pt>
                <c:pt idx="5">
                  <c:v>5.3999999999999999E-2</c:v>
                </c:pt>
                <c:pt idx="6">
                  <c:v>4.9000000000000113E-2</c:v>
                </c:pt>
                <c:pt idx="7">
                  <c:v>6.3E-2</c:v>
                </c:pt>
                <c:pt idx="8">
                  <c:v>5.5000000000000014E-2</c:v>
                </c:pt>
                <c:pt idx="9">
                  <c:v>6.4000000000000112E-2</c:v>
                </c:pt>
                <c:pt idx="10">
                  <c:v>6.7000000000000004E-2</c:v>
                </c:pt>
                <c:pt idx="11">
                  <c:v>6.8000000000000019E-2</c:v>
                </c:pt>
                <c:pt idx="12">
                  <c:v>9.5000000000000043E-2</c:v>
                </c:pt>
                <c:pt idx="13">
                  <c:v>9.1000000000000025E-2</c:v>
                </c:pt>
              </c:numCache>
            </c:numRef>
          </c:val>
        </c:ser>
        <c:ser>
          <c:idx val="3"/>
          <c:order val="5"/>
          <c:spPr>
            <a:solidFill>
              <a:schemeClr val="accent3">
                <a:lumMod val="50000"/>
              </a:scheme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'etc-jja-allmdl-dnsc'!$G$1:$G$14</c:f>
              <c:numCache>
                <c:formatCode>General</c:formatCode>
                <c:ptCount val="14"/>
                <c:pt idx="0">
                  <c:v>6.4000000000000112E-2</c:v>
                </c:pt>
                <c:pt idx="1">
                  <c:v>6.7000000000000004E-2</c:v>
                </c:pt>
                <c:pt idx="2">
                  <c:v>6.8000000000000019E-2</c:v>
                </c:pt>
                <c:pt idx="3">
                  <c:v>9.5000000000000043E-2</c:v>
                </c:pt>
                <c:pt idx="4">
                  <c:v>9.1000000000000025E-2</c:v>
                </c:pt>
                <c:pt idx="5">
                  <c:v>0.127</c:v>
                </c:pt>
                <c:pt idx="6">
                  <c:v>0.13</c:v>
                </c:pt>
                <c:pt idx="7">
                  <c:v>0.12000000000000002</c:v>
                </c:pt>
                <c:pt idx="8">
                  <c:v>0.129</c:v>
                </c:pt>
                <c:pt idx="9">
                  <c:v>7.6999999999999999E-2</c:v>
                </c:pt>
                <c:pt idx="10">
                  <c:v>7.3000000000000009E-2</c:v>
                </c:pt>
                <c:pt idx="11">
                  <c:v>6.9000000000000034E-2</c:v>
                </c:pt>
                <c:pt idx="12">
                  <c:v>5.9000000000000198E-2</c:v>
                </c:pt>
                <c:pt idx="13">
                  <c:v>3.7999999999999999E-2</c:v>
                </c:pt>
              </c:numCache>
            </c:numRef>
          </c:val>
        </c:ser>
        <c:ser>
          <c:idx val="4"/>
          <c:order val="6"/>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'etc-jja-allmdl-dnsc'!$H$1:$H$14</c:f>
              <c:numCache>
                <c:formatCode>General</c:formatCode>
                <c:ptCount val="14"/>
                <c:pt idx="0">
                  <c:v>7.6999999999999999E-2</c:v>
                </c:pt>
                <c:pt idx="1">
                  <c:v>7.3000000000000009E-2</c:v>
                </c:pt>
                <c:pt idx="2">
                  <c:v>6.9000000000000034E-2</c:v>
                </c:pt>
                <c:pt idx="3">
                  <c:v>5.9000000000000198E-2</c:v>
                </c:pt>
                <c:pt idx="4">
                  <c:v>3.7999999999999999E-2</c:v>
                </c:pt>
                <c:pt idx="5">
                  <c:v>3.1000000000000052E-2</c:v>
                </c:pt>
                <c:pt idx="6">
                  <c:v>5.7000000000000023E-2</c:v>
                </c:pt>
                <c:pt idx="7">
                  <c:v>6.1000000000000013E-2</c:v>
                </c:pt>
                <c:pt idx="8">
                  <c:v>0.11899999999999998</c:v>
                </c:pt>
                <c:pt idx="9">
                  <c:v>8.7000000000000022E-2</c:v>
                </c:pt>
                <c:pt idx="10">
                  <c:v>7.8000000000000014E-2</c:v>
                </c:pt>
                <c:pt idx="11">
                  <c:v>6.7000000000000004E-2</c:v>
                </c:pt>
                <c:pt idx="12">
                  <c:v>7.5999999999999998E-2</c:v>
                </c:pt>
                <c:pt idx="13">
                  <c:v>5.9000000000000198E-2</c:v>
                </c:pt>
              </c:numCache>
            </c:numRef>
          </c:val>
        </c:ser>
        <c:ser>
          <c:idx val="5"/>
          <c:order val="7"/>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'etc-jja-allmdl-dnsc'!$I$1:$I$14</c:f>
              <c:numCache>
                <c:formatCode>General</c:formatCode>
                <c:ptCount val="14"/>
                <c:pt idx="0">
                  <c:v>8.7000000000000022E-2</c:v>
                </c:pt>
                <c:pt idx="1">
                  <c:v>7.8000000000000014E-2</c:v>
                </c:pt>
                <c:pt idx="2">
                  <c:v>6.7000000000000004E-2</c:v>
                </c:pt>
                <c:pt idx="3">
                  <c:v>7.5999999999999998E-2</c:v>
                </c:pt>
                <c:pt idx="4">
                  <c:v>5.9000000000000198E-2</c:v>
                </c:pt>
                <c:pt idx="5">
                  <c:v>5.7000000000000023E-2</c:v>
                </c:pt>
                <c:pt idx="6">
                  <c:v>9.0000000000000024E-2</c:v>
                </c:pt>
                <c:pt idx="7">
                  <c:v>9.4000000000000028E-2</c:v>
                </c:pt>
                <c:pt idx="8">
                  <c:v>8.2000000000000003E-2</c:v>
                </c:pt>
                <c:pt idx="9">
                  <c:v>9.0000000000000024E-2</c:v>
                </c:pt>
                <c:pt idx="10">
                  <c:v>7.0000000000000021E-2</c:v>
                </c:pt>
                <c:pt idx="11">
                  <c:v>9.0000000000000024E-2</c:v>
                </c:pt>
                <c:pt idx="12">
                  <c:v>4.0000000000000022E-2</c:v>
                </c:pt>
                <c:pt idx="13">
                  <c:v>6.0000000000000032E-2</c:v>
                </c:pt>
              </c:numCache>
            </c:numRef>
          </c:val>
        </c:ser>
        <c:ser>
          <c:idx val="8"/>
          <c:order val="8"/>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'etc-jja-allmdl-dnsc'!$J$1:$J$14</c:f>
              <c:numCache>
                <c:formatCode>General</c:formatCode>
                <c:ptCount val="14"/>
                <c:pt idx="0">
                  <c:v>9.0000000000000024E-2</c:v>
                </c:pt>
                <c:pt idx="1">
                  <c:v>3.6999999999999998E-2</c:v>
                </c:pt>
                <c:pt idx="2">
                  <c:v>7.9000000000000292E-2</c:v>
                </c:pt>
                <c:pt idx="3">
                  <c:v>7.5999999999999998E-2</c:v>
                </c:pt>
                <c:pt idx="4">
                  <c:v>6.0000000000000032E-2</c:v>
                </c:pt>
                <c:pt idx="5">
                  <c:v>5.1000000000000004E-2</c:v>
                </c:pt>
                <c:pt idx="6">
                  <c:v>5.7000000000000023E-2</c:v>
                </c:pt>
                <c:pt idx="7">
                  <c:v>6.0000000000000032E-2</c:v>
                </c:pt>
                <c:pt idx="8">
                  <c:v>0.1</c:v>
                </c:pt>
                <c:pt idx="9">
                  <c:v>6.6000000000000003E-2</c:v>
                </c:pt>
                <c:pt idx="10">
                  <c:v>7.3000000000000009E-2</c:v>
                </c:pt>
                <c:pt idx="11">
                  <c:v>7.0999999999999994E-2</c:v>
                </c:pt>
                <c:pt idx="12">
                  <c:v>0.05</c:v>
                </c:pt>
                <c:pt idx="13">
                  <c:v>8.7000000000000022E-2</c:v>
                </c:pt>
              </c:numCache>
            </c:numRef>
          </c:val>
        </c:ser>
        <c:ser>
          <c:idx val="9"/>
          <c:order val="9"/>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'etc-jja-allmdl-dnsc'!$K$1:$K$14</c:f>
              <c:numCache>
                <c:formatCode>General</c:formatCode>
                <c:ptCount val="14"/>
                <c:pt idx="0">
                  <c:v>7.0000000000000021E-2</c:v>
                </c:pt>
                <c:pt idx="1">
                  <c:v>4.5999999999999999E-2</c:v>
                </c:pt>
                <c:pt idx="2">
                  <c:v>6.7000000000000004E-2</c:v>
                </c:pt>
                <c:pt idx="3">
                  <c:v>7.8000000000000014E-2</c:v>
                </c:pt>
                <c:pt idx="4">
                  <c:v>6.7000000000000004E-2</c:v>
                </c:pt>
                <c:pt idx="5">
                  <c:v>3.6999999999999998E-2</c:v>
                </c:pt>
                <c:pt idx="6">
                  <c:v>9.9000000000000046E-2</c:v>
                </c:pt>
                <c:pt idx="7">
                  <c:v>7.0000000000000021E-2</c:v>
                </c:pt>
                <c:pt idx="8">
                  <c:v>4.7000000000000014E-2</c:v>
                </c:pt>
                <c:pt idx="9">
                  <c:v>6.0000000000000032E-2</c:v>
                </c:pt>
                <c:pt idx="10">
                  <c:v>6.1000000000000013E-2</c:v>
                </c:pt>
                <c:pt idx="11">
                  <c:v>8.0000000000000043E-2</c:v>
                </c:pt>
                <c:pt idx="12">
                  <c:v>0.05</c:v>
                </c:pt>
                <c:pt idx="13">
                  <c:v>4.5000000000000012E-2</c:v>
                </c:pt>
              </c:numCache>
            </c:numRef>
          </c:val>
        </c:ser>
        <c:ser>
          <c:idx val="10"/>
          <c:order val="10"/>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'etc-jja-allmdl-dnsc'!$L$1:$L$14</c:f>
              <c:numCache>
                <c:formatCode>General</c:formatCode>
                <c:ptCount val="14"/>
                <c:pt idx="0">
                  <c:v>9.0000000000000024E-2</c:v>
                </c:pt>
                <c:pt idx="1">
                  <c:v>6.1000000000000013E-2</c:v>
                </c:pt>
                <c:pt idx="2">
                  <c:v>8.0000000000000043E-2</c:v>
                </c:pt>
                <c:pt idx="3">
                  <c:v>0.05</c:v>
                </c:pt>
                <c:pt idx="4">
                  <c:v>4.5000000000000012E-2</c:v>
                </c:pt>
                <c:pt idx="5">
                  <c:v>5.8000000000000003E-2</c:v>
                </c:pt>
                <c:pt idx="6">
                  <c:v>8.0000000000000043E-2</c:v>
                </c:pt>
                <c:pt idx="7">
                  <c:v>7.3999999999999996E-2</c:v>
                </c:pt>
                <c:pt idx="8">
                  <c:v>5.1000000000000004E-2</c:v>
                </c:pt>
                <c:pt idx="9">
                  <c:v>0.05</c:v>
                </c:pt>
                <c:pt idx="10">
                  <c:v>5.7000000000000023E-2</c:v>
                </c:pt>
                <c:pt idx="11">
                  <c:v>6.3E-2</c:v>
                </c:pt>
                <c:pt idx="12">
                  <c:v>7.0000000000000021E-2</c:v>
                </c:pt>
                <c:pt idx="13">
                  <c:v>0.05</c:v>
                </c:pt>
              </c:numCache>
            </c:numRef>
          </c:val>
        </c:ser>
        <c:ser>
          <c:idx val="11"/>
          <c:order val="11"/>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'etc-jja-allmdl-dnsc'!$M$1:$M$14</c:f>
              <c:numCache>
                <c:formatCode>General</c:formatCode>
                <c:ptCount val="14"/>
                <c:pt idx="0">
                  <c:v>8.5000000000000006E-2</c:v>
                </c:pt>
                <c:pt idx="1">
                  <c:v>7.0000000000000021E-2</c:v>
                </c:pt>
                <c:pt idx="2">
                  <c:v>6.3E-2</c:v>
                </c:pt>
                <c:pt idx="3">
                  <c:v>7.0000000000000021E-2</c:v>
                </c:pt>
                <c:pt idx="4">
                  <c:v>8.0000000000000043E-2</c:v>
                </c:pt>
                <c:pt idx="5">
                  <c:v>9.0000000000000024E-2</c:v>
                </c:pt>
                <c:pt idx="6">
                  <c:v>6.3E-2</c:v>
                </c:pt>
                <c:pt idx="7">
                  <c:v>6.0000000000000032E-2</c:v>
                </c:pt>
                <c:pt idx="8">
                  <c:v>4.5999999999999999E-2</c:v>
                </c:pt>
                <c:pt idx="9">
                  <c:v>7.0000000000000021E-2</c:v>
                </c:pt>
                <c:pt idx="10">
                  <c:v>0.05</c:v>
                </c:pt>
                <c:pt idx="11">
                  <c:v>4.0000000000000022E-2</c:v>
                </c:pt>
                <c:pt idx="12">
                  <c:v>7.0000000000000021E-2</c:v>
                </c:pt>
                <c:pt idx="13">
                  <c:v>9.0000000000000024E-2</c:v>
                </c:pt>
              </c:numCache>
            </c:numRef>
          </c:val>
        </c:ser>
        <c:ser>
          <c:idx val="12"/>
          <c:order val="12"/>
          <c:spPr>
            <a:solidFill>
              <a:schemeClr val="accent3">
                <a:lumMod val="50000"/>
              </a:scheme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'etc-jja-allmdl-dnsc'!$N$1:$N$14</c:f>
              <c:numCache>
                <c:formatCode>General</c:formatCode>
                <c:ptCount val="14"/>
                <c:pt idx="0">
                  <c:v>7.0000000000000021E-2</c:v>
                </c:pt>
                <c:pt idx="1">
                  <c:v>5.9000000000000198E-2</c:v>
                </c:pt>
                <c:pt idx="2">
                  <c:v>4.8000000000000001E-2</c:v>
                </c:pt>
                <c:pt idx="3">
                  <c:v>7.0000000000000021E-2</c:v>
                </c:pt>
                <c:pt idx="4">
                  <c:v>9.0000000000000024E-2</c:v>
                </c:pt>
                <c:pt idx="5">
                  <c:v>8.0000000000000043E-2</c:v>
                </c:pt>
                <c:pt idx="6">
                  <c:v>4.8000000000000001E-2</c:v>
                </c:pt>
                <c:pt idx="7">
                  <c:v>3.7999999999999999E-2</c:v>
                </c:pt>
                <c:pt idx="8">
                  <c:v>9.5000000000000043E-2</c:v>
                </c:pt>
                <c:pt idx="9">
                  <c:v>7.0999999999999994E-2</c:v>
                </c:pt>
                <c:pt idx="10">
                  <c:v>6.4000000000000112E-2</c:v>
                </c:pt>
                <c:pt idx="11">
                  <c:v>7.3000000000000009E-2</c:v>
                </c:pt>
                <c:pt idx="12">
                  <c:v>7.0000000000000021E-2</c:v>
                </c:pt>
                <c:pt idx="13">
                  <c:v>7.0000000000000021E-2</c:v>
                </c:pt>
              </c:numCache>
            </c:numRef>
          </c:val>
        </c:ser>
        <c:ser>
          <c:idx val="13"/>
          <c:order val="13"/>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'etc-jja-allmdl-dnsc'!$O$1:$O$14</c:f>
              <c:numCache>
                <c:formatCode>General</c:formatCode>
                <c:ptCount val="14"/>
                <c:pt idx="0">
                  <c:v>6.8000000000000019E-2</c:v>
                </c:pt>
                <c:pt idx="1">
                  <c:v>8.7000000000000022E-2</c:v>
                </c:pt>
                <c:pt idx="2">
                  <c:v>6.3E-2</c:v>
                </c:pt>
                <c:pt idx="3">
                  <c:v>7.0000000000000021E-2</c:v>
                </c:pt>
                <c:pt idx="4">
                  <c:v>0.05</c:v>
                </c:pt>
                <c:pt idx="5">
                  <c:v>6.2000000000000034E-2</c:v>
                </c:pt>
                <c:pt idx="6">
                  <c:v>9.0000000000000024E-2</c:v>
                </c:pt>
                <c:pt idx="7">
                  <c:v>5.3000000000000012E-2</c:v>
                </c:pt>
                <c:pt idx="8">
                  <c:v>6.5000000000000002E-2</c:v>
                </c:pt>
                <c:pt idx="9">
                  <c:v>7.0000000000000021E-2</c:v>
                </c:pt>
                <c:pt idx="10">
                  <c:v>8.0000000000000043E-2</c:v>
                </c:pt>
                <c:pt idx="11">
                  <c:v>5.3000000000000012E-2</c:v>
                </c:pt>
                <c:pt idx="12">
                  <c:v>5.3000000000000012E-2</c:v>
                </c:pt>
                <c:pt idx="13">
                  <c:v>8.4000000000000047E-2</c:v>
                </c:pt>
              </c:numCache>
            </c:numRef>
          </c:val>
        </c:ser>
        <c:ser>
          <c:idx val="14"/>
          <c:order val="14"/>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'etc-jja-allmdl-dnsc'!$P$1:$P$14</c:f>
              <c:numCache>
                <c:formatCode>General</c:formatCode>
                <c:ptCount val="14"/>
                <c:pt idx="0">
                  <c:v>7.0000000000000021E-2</c:v>
                </c:pt>
                <c:pt idx="1">
                  <c:v>8.0000000000000043E-2</c:v>
                </c:pt>
                <c:pt idx="2">
                  <c:v>8.3000000000000046E-2</c:v>
                </c:pt>
                <c:pt idx="3">
                  <c:v>5.3000000000000012E-2</c:v>
                </c:pt>
                <c:pt idx="4">
                  <c:v>7.3999999999999996E-2</c:v>
                </c:pt>
                <c:pt idx="5">
                  <c:v>4.0000000000000022E-2</c:v>
                </c:pt>
                <c:pt idx="6">
                  <c:v>7.0999999999999994E-2</c:v>
                </c:pt>
                <c:pt idx="7">
                  <c:v>8.1000000000000003E-2</c:v>
                </c:pt>
                <c:pt idx="8">
                  <c:v>9.6000000000000002E-2</c:v>
                </c:pt>
                <c:pt idx="9">
                  <c:v>7.0000000000000021E-2</c:v>
                </c:pt>
                <c:pt idx="10">
                  <c:v>0.05</c:v>
                </c:pt>
                <c:pt idx="11">
                  <c:v>9.0000000000000024E-2</c:v>
                </c:pt>
                <c:pt idx="12">
                  <c:v>9.0000000000000024E-2</c:v>
                </c:pt>
                <c:pt idx="13">
                  <c:v>8.4000000000000047E-2</c:v>
                </c:pt>
              </c:numCache>
            </c:numRef>
          </c:val>
        </c:ser>
        <c:ser>
          <c:idx val="15"/>
          <c:order val="15"/>
          <c:spPr>
            <a:solidFill>
              <a:srgbClr val="9BBB59">
                <a:lumMod val="50000"/>
              </a:srgbClr>
            </a:solidFill>
            <a:ln w="12700">
              <a:solidFill>
                <a:prstClr val="black"/>
              </a:solidFill>
              <a:prstDash val="solid"/>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'etc-jja-allmdl-dnsc'!$Q$1:$Q$14</c:f>
              <c:numCache>
                <c:formatCode>General</c:formatCode>
                <c:ptCount val="14"/>
                <c:pt idx="0">
                  <c:v>6.0000000000000032E-2</c:v>
                </c:pt>
                <c:pt idx="1">
                  <c:v>0.05</c:v>
                </c:pt>
                <c:pt idx="2">
                  <c:v>9.0000000000000024E-2</c:v>
                </c:pt>
                <c:pt idx="3">
                  <c:v>4.9000000000000113E-2</c:v>
                </c:pt>
                <c:pt idx="4">
                  <c:v>5.3999999999999999E-2</c:v>
                </c:pt>
                <c:pt idx="5">
                  <c:v>6.4000000000000112E-2</c:v>
                </c:pt>
                <c:pt idx="6">
                  <c:v>4.2000000000000023E-2</c:v>
                </c:pt>
                <c:pt idx="7">
                  <c:v>7.1999999999999995E-2</c:v>
                </c:pt>
                <c:pt idx="8">
                  <c:v>7.6999999999999999E-2</c:v>
                </c:pt>
                <c:pt idx="9">
                  <c:v>7.5000000000000011E-2</c:v>
                </c:pt>
                <c:pt idx="10">
                  <c:v>9.1000000000000025E-2</c:v>
                </c:pt>
                <c:pt idx="11">
                  <c:v>7.3000000000000009E-2</c:v>
                </c:pt>
                <c:pt idx="12">
                  <c:v>6.0000000000000032E-2</c:v>
                </c:pt>
                <c:pt idx="13">
                  <c:v>7.5000000000000011E-2</c:v>
                </c:pt>
              </c:numCache>
            </c:numRef>
          </c:val>
        </c:ser>
        <c:ser>
          <c:idx val="16"/>
          <c:order val="16"/>
          <c:tx>
            <c:v>Dnsc-EM</c:v>
          </c:tx>
          <c:spPr>
            <a:solidFill>
              <a:srgbClr val="0070C0"/>
            </a:solidFill>
            <a:ln>
              <a:solidFill>
                <a:schemeClr val="accent1">
                  <a:lumMod val="75000"/>
                </a:schemeClr>
              </a:solidFill>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'etc-jja-allmdl-dnsc'!$R$1:$R$14</c:f>
              <c:numCache>
                <c:formatCode>General</c:formatCode>
                <c:ptCount val="14"/>
                <c:pt idx="0">
                  <c:v>7.0000000000000021E-2</c:v>
                </c:pt>
                <c:pt idx="1">
                  <c:v>6.6000000000000003E-2</c:v>
                </c:pt>
                <c:pt idx="2">
                  <c:v>6.4000000000000112E-2</c:v>
                </c:pt>
                <c:pt idx="3">
                  <c:v>6.0000000000000032E-2</c:v>
                </c:pt>
                <c:pt idx="4">
                  <c:v>6.0000000000000032E-2</c:v>
                </c:pt>
                <c:pt idx="5">
                  <c:v>7.6999999999999999E-2</c:v>
                </c:pt>
                <c:pt idx="6">
                  <c:v>7.6999999999999999E-2</c:v>
                </c:pt>
                <c:pt idx="7">
                  <c:v>8.4000000000000047E-2</c:v>
                </c:pt>
                <c:pt idx="8">
                  <c:v>8.1000000000000003E-2</c:v>
                </c:pt>
                <c:pt idx="9">
                  <c:v>6.0000000000000032E-2</c:v>
                </c:pt>
                <c:pt idx="10">
                  <c:v>6.2000000000000034E-2</c:v>
                </c:pt>
                <c:pt idx="11">
                  <c:v>6.7000000000000004E-2</c:v>
                </c:pt>
                <c:pt idx="12">
                  <c:v>5.9000000000000198E-2</c:v>
                </c:pt>
                <c:pt idx="13">
                  <c:v>6.1000000000000013E-2</c:v>
                </c:pt>
              </c:numCache>
            </c:numRef>
          </c:val>
        </c:ser>
        <c:ser>
          <c:idx val="17"/>
          <c:order val="17"/>
          <c:tx>
            <c:v>Dnsc-SSE</c:v>
          </c:tx>
          <c:spPr>
            <a:solidFill>
              <a:srgbClr val="FF0000"/>
            </a:solidFill>
            <a:ln>
              <a:solidFill>
                <a:srgbClr val="FF0000"/>
              </a:solidFill>
            </a:ln>
          </c:spP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'etc-jja-allmdl-dnsc'!$S$1:$S$14</c:f>
              <c:numCache>
                <c:formatCode>General</c:formatCode>
                <c:ptCount val="14"/>
                <c:pt idx="0">
                  <c:v>0.18000000000000024</c:v>
                </c:pt>
                <c:pt idx="1">
                  <c:v>0.19</c:v>
                </c:pt>
                <c:pt idx="2">
                  <c:v>0.16</c:v>
                </c:pt>
                <c:pt idx="3">
                  <c:v>0.11</c:v>
                </c:pt>
                <c:pt idx="4">
                  <c:v>0.14000000000000001</c:v>
                </c:pt>
                <c:pt idx="5">
                  <c:v>0.14000000000000001</c:v>
                </c:pt>
                <c:pt idx="6">
                  <c:v>0.10299999999999998</c:v>
                </c:pt>
                <c:pt idx="7">
                  <c:v>0.16300000000000001</c:v>
                </c:pt>
                <c:pt idx="8">
                  <c:v>0.15300000000000041</c:v>
                </c:pt>
                <c:pt idx="9">
                  <c:v>0.15300000000000041</c:v>
                </c:pt>
                <c:pt idx="10">
                  <c:v>0.14300000000000004</c:v>
                </c:pt>
                <c:pt idx="11">
                  <c:v>0.12100000000000002</c:v>
                </c:pt>
                <c:pt idx="12">
                  <c:v>0.12000000000000002</c:v>
                </c:pt>
                <c:pt idx="13">
                  <c:v>0.12000000000000002</c:v>
                </c:pt>
              </c:numCache>
            </c:numRef>
          </c:val>
        </c:ser>
        <c:axId val="46896640"/>
        <c:axId val="46898176"/>
      </c:barChart>
      <c:lineChart>
        <c:grouping val="standard"/>
        <c:ser>
          <c:idx val="18"/>
          <c:order val="18"/>
          <c:tx>
            <c:v>Cres-Mdls</c:v>
          </c:tx>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'etc-jja-allmdl-dnsc'!$U$1:$U$14</c:f>
              <c:numCache>
                <c:formatCode>General</c:formatCode>
                <c:ptCount val="14"/>
              </c:numCache>
            </c:numRef>
          </c:val>
        </c:ser>
        <c:ser>
          <c:idx val="19"/>
          <c:order val="19"/>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'etc-jja-allmdl-dnsc'!$V$1:$V$14</c:f>
              <c:numCache>
                <c:formatCode>General</c:formatCode>
                <c:ptCount val="14"/>
              </c:numCache>
            </c:numRef>
          </c:val>
        </c:ser>
        <c:ser>
          <c:idx val="20"/>
          <c:order val="20"/>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'etc-jja-allmdl-dnsc'!$W$1:$W$14</c:f>
              <c:numCache>
                <c:formatCode>General</c:formatCode>
                <c:ptCount val="14"/>
              </c:numCache>
            </c:numRef>
          </c:val>
        </c:ser>
        <c:ser>
          <c:idx val="21"/>
          <c:order val="21"/>
          <c:spPr>
            <a:ln w="12700">
              <a:solidFill>
                <a:schemeClr val="bg1">
                  <a:lumMod val="50000"/>
                </a:scheme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'etc-jja-allmdl-dnsc'!$X$1:$X$14</c:f>
              <c:numCache>
                <c:formatCode>General</c:formatCode>
                <c:ptCount val="14"/>
              </c:numCache>
            </c:numRef>
          </c:val>
        </c:ser>
        <c:ser>
          <c:idx val="22"/>
          <c:order val="22"/>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'etc-jja-allmdl-dnsc'!$Y$1:$Y$14</c:f>
              <c:numCache>
                <c:formatCode>General</c:formatCode>
                <c:ptCount val="14"/>
              </c:numCache>
            </c:numRef>
          </c:val>
        </c:ser>
        <c:ser>
          <c:idx val="23"/>
          <c:order val="23"/>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'etc-jja-allmdl-dnsc'!$Z$1:$Z$14</c:f>
              <c:numCache>
                <c:formatCode>General</c:formatCode>
                <c:ptCount val="14"/>
              </c:numCache>
            </c:numRef>
          </c:val>
        </c:ser>
        <c:ser>
          <c:idx val="24"/>
          <c:order val="24"/>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'etc-jja-allmdl-dnsc'!$AA$1:$AA$14</c:f>
              <c:numCache>
                <c:formatCode>General</c:formatCode>
                <c:ptCount val="14"/>
              </c:numCache>
            </c:numRef>
          </c:val>
        </c:ser>
        <c:ser>
          <c:idx val="25"/>
          <c:order val="25"/>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'etc-jja-allmdl-dnsc'!$AB$1:$AB$14</c:f>
              <c:numCache>
                <c:formatCode>General</c:formatCode>
                <c:ptCount val="14"/>
              </c:numCache>
            </c:numRef>
          </c:val>
        </c:ser>
        <c:ser>
          <c:idx val="26"/>
          <c:order val="26"/>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'etc-jja-allmdl-dnsc'!$AC$1:$AC$14</c:f>
              <c:numCache>
                <c:formatCode>General</c:formatCode>
                <c:ptCount val="14"/>
              </c:numCache>
            </c:numRef>
          </c:val>
        </c:ser>
        <c:ser>
          <c:idx val="27"/>
          <c:order val="27"/>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'etc-jja-allmdl-dnsc'!$AD$1:$AD$14</c:f>
              <c:numCache>
                <c:formatCode>General</c:formatCode>
                <c:ptCount val="14"/>
              </c:numCache>
            </c:numRef>
          </c:val>
        </c:ser>
        <c:ser>
          <c:idx val="28"/>
          <c:order val="28"/>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'etc-jja-allmdl-dnsc'!$AE$1:$AE$14</c:f>
              <c:numCache>
                <c:formatCode>General</c:formatCode>
                <c:ptCount val="14"/>
              </c:numCache>
            </c:numRef>
          </c:val>
        </c:ser>
        <c:ser>
          <c:idx val="29"/>
          <c:order val="29"/>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'etc-jja-allmdl-dnsc'!$AF$1:$AF$14</c:f>
              <c:numCache>
                <c:formatCode>General</c:formatCode>
                <c:ptCount val="14"/>
              </c:numCache>
            </c:numRef>
          </c:val>
        </c:ser>
        <c:ser>
          <c:idx val="30"/>
          <c:order val="30"/>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'etc-jja-allmdl-dnsc'!$AG$1:$AG$14</c:f>
              <c:numCache>
                <c:formatCode>General</c:formatCode>
                <c:ptCount val="14"/>
              </c:numCache>
            </c:numRef>
          </c:val>
        </c:ser>
        <c:ser>
          <c:idx val="31"/>
          <c:order val="31"/>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'etc-jja-allmdl-dnsc'!$AH$1:$AH$14</c:f>
              <c:numCache>
                <c:formatCode>General</c:formatCode>
                <c:ptCount val="14"/>
              </c:numCache>
            </c:numRef>
          </c:val>
        </c:ser>
        <c:ser>
          <c:idx val="32"/>
          <c:order val="32"/>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'etc-jja-allmdl-dnsc'!$AI$1:$AI$14</c:f>
              <c:numCache>
                <c:formatCode>General</c:formatCode>
                <c:ptCount val="14"/>
              </c:numCache>
            </c:numRef>
          </c:val>
        </c:ser>
        <c:ser>
          <c:idx val="33"/>
          <c:order val="33"/>
          <c:spPr>
            <a:ln w="12700">
              <a:solidFill>
                <a:prstClr val="white">
                  <a:lumMod val="50000"/>
                </a:prstClr>
              </a:solidFill>
              <a:prstDash val="sysDash"/>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'etc-jja-allmdl-dnsc'!$AJ$1:$AJ$14</c:f>
              <c:numCache>
                <c:formatCode>General</c:formatCode>
                <c:ptCount val="14"/>
              </c:numCache>
            </c:numRef>
          </c:val>
        </c:ser>
        <c:ser>
          <c:idx val="34"/>
          <c:order val="34"/>
          <c:tx>
            <c:v>Cres-EM</c:v>
          </c:tx>
          <c:spPr>
            <a:ln>
              <a:solidFill>
                <a:schemeClr val="tx2">
                  <a:lumMod val="60000"/>
                  <a:lumOff val="40000"/>
                </a:schemeClr>
              </a:solidFill>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'etc-jja-allmdl-dnsc'!$AK$1:$AK$14</c:f>
              <c:numCache>
                <c:formatCode>General</c:formatCode>
                <c:ptCount val="14"/>
              </c:numCache>
            </c:numRef>
          </c:val>
        </c:ser>
        <c:ser>
          <c:idx val="35"/>
          <c:order val="35"/>
          <c:tx>
            <c:v>Cres-SSE</c:v>
          </c:tx>
          <c:spPr>
            <a:ln>
              <a:solidFill>
                <a:schemeClr val="accent6">
                  <a:lumMod val="75000"/>
                </a:schemeClr>
              </a:solidFill>
            </a:ln>
          </c:spPr>
          <c:marker>
            <c:symbol val="none"/>
          </c:marker>
          <c:cat>
            <c:numRef>
              <c:f>'etc-jja-allmdl-dnsc'!$A$1:$A$14</c:f>
              <c:numCache>
                <c:formatCode>General</c:formatCode>
                <c:ptCount val="14"/>
                <c:pt idx="0">
                  <c:v>-0.8</c:v>
                </c:pt>
                <c:pt idx="1">
                  <c:v>-0.60000000000000064</c:v>
                </c:pt>
                <c:pt idx="2">
                  <c:v>-0.4</c:v>
                </c:pt>
                <c:pt idx="3">
                  <c:v>-0.2</c:v>
                </c:pt>
                <c:pt idx="4">
                  <c:v>-0.1</c:v>
                </c:pt>
                <c:pt idx="5">
                  <c:v>0</c:v>
                </c:pt>
                <c:pt idx="6">
                  <c:v>0.1</c:v>
                </c:pt>
                <c:pt idx="7">
                  <c:v>0.2</c:v>
                </c:pt>
                <c:pt idx="8">
                  <c:v>0.4</c:v>
                </c:pt>
                <c:pt idx="9">
                  <c:v>0.60000000000000064</c:v>
                </c:pt>
                <c:pt idx="10">
                  <c:v>0.8</c:v>
                </c:pt>
                <c:pt idx="11">
                  <c:v>1</c:v>
                </c:pt>
                <c:pt idx="12">
                  <c:v>1.2</c:v>
                </c:pt>
                <c:pt idx="13">
                  <c:v>1.4</c:v>
                </c:pt>
              </c:numCache>
            </c:numRef>
          </c:cat>
          <c:val>
            <c:numRef>
              <c:f>'etc-jja-allmdl-dnsc'!$AL$1:$AL$14</c:f>
              <c:numCache>
                <c:formatCode>General</c:formatCode>
                <c:ptCount val="14"/>
              </c:numCache>
            </c:numRef>
          </c:val>
        </c:ser>
        <c:marker val="1"/>
        <c:axId val="46896640"/>
        <c:axId val="46898176"/>
      </c:lineChart>
      <c:catAx>
        <c:axId val="46896640"/>
        <c:scaling>
          <c:orientation val="minMax"/>
        </c:scaling>
        <c:axPos val="b"/>
        <c:majorGridlines/>
        <c:numFmt formatCode="General" sourceLinked="1"/>
        <c:tickLblPos val="low"/>
        <c:crossAx val="46898176"/>
        <c:crosses val="autoZero"/>
        <c:auto val="1"/>
        <c:lblAlgn val="ctr"/>
        <c:lblOffset val="100"/>
      </c:catAx>
      <c:valAx>
        <c:axId val="46898176"/>
        <c:scaling>
          <c:orientation val="minMax"/>
          <c:max val="0.2"/>
          <c:min val="-0.05"/>
        </c:scaling>
        <c:axPos val="l"/>
        <c:majorGridlines/>
        <c:numFmt formatCode="General" sourceLinked="1"/>
        <c:tickLblPos val="nextTo"/>
        <c:crossAx val="46896640"/>
        <c:crosses val="autoZero"/>
        <c:crossBetween val="between"/>
      </c:valAx>
    </c:plotArea>
    <c:legend>
      <c:legendPos val="r"/>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egendEntry>
        <c:idx val="26"/>
        <c:delete val="1"/>
      </c:legendEntry>
      <c:legendEntry>
        <c:idx val="27"/>
        <c:delete val="1"/>
      </c:legendEntry>
      <c:legendEntry>
        <c:idx val="28"/>
        <c:delete val="1"/>
      </c:legendEntry>
      <c:legendEntry>
        <c:idx val="29"/>
        <c:delete val="1"/>
      </c:legendEntry>
      <c:legendEntry>
        <c:idx val="30"/>
        <c:delete val="1"/>
      </c:legendEntry>
      <c:legendEntry>
        <c:idx val="31"/>
        <c:delete val="1"/>
      </c:legendEntry>
      <c:legendEntry>
        <c:idx val="32"/>
        <c:delete val="1"/>
      </c:legendEntry>
      <c:legendEntry>
        <c:idx val="33"/>
        <c:delete val="1"/>
      </c:legendEntry>
      <c:legendEntry>
        <c:idx val="34"/>
        <c:delete val="1"/>
      </c:legendEntry>
      <c:legendEntry>
        <c:idx val="35"/>
        <c:delete val="1"/>
      </c:legendEntry>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v>MME</c:v>
          </c:tx>
          <c:spPr>
            <a:ln w="25400">
              <a:solidFill>
                <a:schemeClr val="tx1"/>
              </a:solidFill>
              <a:prstDash val="lg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Sheet1!$C$1:$C$9</c:f>
              <c:numCache>
                <c:formatCode>General</c:formatCode>
                <c:ptCount val="9"/>
                <c:pt idx="0">
                  <c:v>2.5454999999999998E-2</c:v>
                </c:pt>
                <c:pt idx="1">
                  <c:v>0.13274000000000041</c:v>
                </c:pt>
                <c:pt idx="2">
                  <c:v>0.23519999999999999</c:v>
                </c:pt>
                <c:pt idx="3">
                  <c:v>0.33018000000000236</c:v>
                </c:pt>
                <c:pt idx="4">
                  <c:v>0.43017000000000088</c:v>
                </c:pt>
                <c:pt idx="5">
                  <c:v>0.5333</c:v>
                </c:pt>
                <c:pt idx="6">
                  <c:v>0.64109000000000405</c:v>
                </c:pt>
                <c:pt idx="7">
                  <c:v>0.74286000000000063</c:v>
                </c:pt>
                <c:pt idx="8">
                  <c:v>0.81784000000000345</c:v>
                </c:pt>
              </c:numCache>
            </c:numRef>
          </c:val>
        </c:ser>
        <c:ser>
          <c:idx val="1"/>
          <c:order val="1"/>
          <c:tx>
            <c:v>Mth1</c:v>
          </c:tx>
          <c:spPr>
            <a:ln w="25400">
              <a:solidFill>
                <a:schemeClr val="tx1"/>
              </a:solidFill>
              <a:prstDash val="solid"/>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Sheet1!$D$1:$D$9</c:f>
              <c:numCache>
                <c:formatCode>General</c:formatCode>
                <c:ptCount val="9"/>
                <c:pt idx="0">
                  <c:v>2.4109200000000001E-2</c:v>
                </c:pt>
                <c:pt idx="1">
                  <c:v>0.12917299999999987</c:v>
                </c:pt>
                <c:pt idx="2">
                  <c:v>0.22220999999999999</c:v>
                </c:pt>
                <c:pt idx="3">
                  <c:v>0.32143000000000038</c:v>
                </c:pt>
                <c:pt idx="4">
                  <c:v>0.44</c:v>
                </c:pt>
                <c:pt idx="5">
                  <c:v>0.5515099999999995</c:v>
                </c:pt>
                <c:pt idx="6">
                  <c:v>0.67999000000000565</c:v>
                </c:pt>
                <c:pt idx="7">
                  <c:v>0.78816199999999959</c:v>
                </c:pt>
                <c:pt idx="8">
                  <c:v>0.8650000000000031</c:v>
                </c:pt>
              </c:numCache>
            </c:numRef>
          </c:val>
        </c:ser>
        <c:ser>
          <c:idx val="2"/>
          <c:order val="2"/>
          <c:tx>
            <c:v>Mth2</c:v>
          </c:tx>
          <c:spPr>
            <a:ln w="41275">
              <a:solidFill>
                <a:schemeClr val="tx1"/>
              </a:solidFill>
              <a:prstDash val="sysDot"/>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Sheet1!$E$1:$E$9</c:f>
              <c:numCache>
                <c:formatCode>General</c:formatCode>
                <c:ptCount val="9"/>
                <c:pt idx="0">
                  <c:v>2.1001000000000169E-2</c:v>
                </c:pt>
                <c:pt idx="1">
                  <c:v>0.13019</c:v>
                </c:pt>
                <c:pt idx="2">
                  <c:v>0.27253000000000011</c:v>
                </c:pt>
                <c:pt idx="3">
                  <c:v>0.34109</c:v>
                </c:pt>
                <c:pt idx="4">
                  <c:v>0.47293000000000002</c:v>
                </c:pt>
                <c:pt idx="5">
                  <c:v>0.57987000000000311</c:v>
                </c:pt>
                <c:pt idx="6">
                  <c:v>0.698963</c:v>
                </c:pt>
                <c:pt idx="7">
                  <c:v>0.83120000000000005</c:v>
                </c:pt>
                <c:pt idx="8">
                  <c:v>0.89980000000000004</c:v>
                </c:pt>
              </c:numCache>
            </c:numRef>
          </c:val>
        </c:ser>
        <c:ser>
          <c:idx val="3"/>
          <c:order val="3"/>
          <c:tx>
            <c:v>Mdls</c:v>
          </c:tx>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Sheet1!$F$1:$F$9</c:f>
              <c:numCache>
                <c:formatCode>General</c:formatCode>
                <c:ptCount val="9"/>
                <c:pt idx="0">
                  <c:v>0.2298</c:v>
                </c:pt>
                <c:pt idx="1">
                  <c:v>0.28760000000000002</c:v>
                </c:pt>
                <c:pt idx="2">
                  <c:v>0.32650000000000173</c:v>
                </c:pt>
                <c:pt idx="3">
                  <c:v>0.35342000000000173</c:v>
                </c:pt>
                <c:pt idx="4">
                  <c:v>0.35300000000000031</c:v>
                </c:pt>
                <c:pt idx="5">
                  <c:v>0.376253</c:v>
                </c:pt>
                <c:pt idx="6">
                  <c:v>0.53452999999999951</c:v>
                </c:pt>
                <c:pt idx="7">
                  <c:v>0.59836999999999596</c:v>
                </c:pt>
                <c:pt idx="8">
                  <c:v>0.61360000000000403</c:v>
                </c:pt>
              </c:numCache>
            </c:numRef>
          </c:val>
        </c:ser>
        <c:ser>
          <c:idx val="4"/>
          <c:order val="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Sheet1!$G$1:$G$9</c:f>
              <c:numCache>
                <c:formatCode>General</c:formatCode>
                <c:ptCount val="9"/>
                <c:pt idx="0">
                  <c:v>0.25430000000000008</c:v>
                </c:pt>
                <c:pt idx="1">
                  <c:v>0.28167600000000032</c:v>
                </c:pt>
                <c:pt idx="2">
                  <c:v>0.32730000000000237</c:v>
                </c:pt>
                <c:pt idx="3">
                  <c:v>0.31937000000000287</c:v>
                </c:pt>
                <c:pt idx="4">
                  <c:v>0.36153000000000002</c:v>
                </c:pt>
                <c:pt idx="5">
                  <c:v>0.38276200000000032</c:v>
                </c:pt>
                <c:pt idx="6">
                  <c:v>0.55242999999999998</c:v>
                </c:pt>
                <c:pt idx="7">
                  <c:v>0.58972999999999998</c:v>
                </c:pt>
                <c:pt idx="8">
                  <c:v>0.66520000000000346</c:v>
                </c:pt>
              </c:numCache>
            </c:numRef>
          </c:val>
        </c:ser>
        <c:ser>
          <c:idx val="5"/>
          <c:order val="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Sheet1!$H$1:$H$9</c:f>
              <c:numCache>
                <c:formatCode>General</c:formatCode>
                <c:ptCount val="9"/>
                <c:pt idx="0">
                  <c:v>0.21240000000000095</c:v>
                </c:pt>
                <c:pt idx="1">
                  <c:v>0.25900000000000001</c:v>
                </c:pt>
                <c:pt idx="2">
                  <c:v>0.30029</c:v>
                </c:pt>
                <c:pt idx="3">
                  <c:v>0.30090000000000156</c:v>
                </c:pt>
                <c:pt idx="4">
                  <c:v>0.33834000000000236</c:v>
                </c:pt>
                <c:pt idx="5">
                  <c:v>0.35243000000000002</c:v>
                </c:pt>
                <c:pt idx="6">
                  <c:v>0.51622999999999997</c:v>
                </c:pt>
                <c:pt idx="7">
                  <c:v>0.52649999999999997</c:v>
                </c:pt>
                <c:pt idx="8">
                  <c:v>0.69826699999999642</c:v>
                </c:pt>
              </c:numCache>
            </c:numRef>
          </c:val>
        </c:ser>
        <c:ser>
          <c:idx val="6"/>
          <c:order val="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Sheet1!$I$1:$I$9</c:f>
              <c:numCache>
                <c:formatCode>General</c:formatCode>
                <c:ptCount val="9"/>
                <c:pt idx="0">
                  <c:v>0.18970000000000095</c:v>
                </c:pt>
                <c:pt idx="1">
                  <c:v>0.28276000000000001</c:v>
                </c:pt>
                <c:pt idx="2">
                  <c:v>0.29928000000000032</c:v>
                </c:pt>
                <c:pt idx="3">
                  <c:v>0.32670000000000032</c:v>
                </c:pt>
                <c:pt idx="4">
                  <c:v>0.29200000000000031</c:v>
                </c:pt>
                <c:pt idx="5">
                  <c:v>0.31273000000000001</c:v>
                </c:pt>
                <c:pt idx="6">
                  <c:v>0.51827000000000001</c:v>
                </c:pt>
                <c:pt idx="7">
                  <c:v>0.51290000000000002</c:v>
                </c:pt>
                <c:pt idx="8">
                  <c:v>0.64350000000000063</c:v>
                </c:pt>
              </c:numCache>
            </c:numRef>
          </c:val>
        </c:ser>
        <c:ser>
          <c:idx val="7"/>
          <c:order val="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Sheet1!$J$1:$J$9</c:f>
              <c:numCache>
                <c:formatCode>General</c:formatCode>
                <c:ptCount val="9"/>
                <c:pt idx="0">
                  <c:v>0.19800000000000001</c:v>
                </c:pt>
                <c:pt idx="1">
                  <c:v>0.25636000000000031</c:v>
                </c:pt>
                <c:pt idx="2">
                  <c:v>0.33763000000000032</c:v>
                </c:pt>
                <c:pt idx="3">
                  <c:v>0.33276000000000155</c:v>
                </c:pt>
                <c:pt idx="4">
                  <c:v>0.27383000000000002</c:v>
                </c:pt>
                <c:pt idx="5">
                  <c:v>0.37620000000000031</c:v>
                </c:pt>
                <c:pt idx="6">
                  <c:v>0.52537599999999951</c:v>
                </c:pt>
                <c:pt idx="7">
                  <c:v>0.53600000000000003</c:v>
                </c:pt>
                <c:pt idx="8">
                  <c:v>0.65240000000000065</c:v>
                </c:pt>
              </c:numCache>
            </c:numRef>
          </c:val>
        </c:ser>
        <c:ser>
          <c:idx val="8"/>
          <c:order val="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Sheet1!$K$1:$K$9</c:f>
              <c:numCache>
                <c:formatCode>General</c:formatCode>
                <c:ptCount val="9"/>
                <c:pt idx="0">
                  <c:v>0.17380000000000001</c:v>
                </c:pt>
                <c:pt idx="1">
                  <c:v>0.23830000000000001</c:v>
                </c:pt>
                <c:pt idx="2">
                  <c:v>0.37376400000000032</c:v>
                </c:pt>
                <c:pt idx="3">
                  <c:v>0.33782000000000351</c:v>
                </c:pt>
                <c:pt idx="4">
                  <c:v>0.33673000000000008</c:v>
                </c:pt>
                <c:pt idx="5">
                  <c:v>0.48376000000000002</c:v>
                </c:pt>
                <c:pt idx="6">
                  <c:v>0.45183200000000001</c:v>
                </c:pt>
                <c:pt idx="7">
                  <c:v>0.58260000000000001</c:v>
                </c:pt>
                <c:pt idx="8">
                  <c:v>0.62776000000000065</c:v>
                </c:pt>
              </c:numCache>
            </c:numRef>
          </c:val>
        </c:ser>
        <c:ser>
          <c:idx val="9"/>
          <c:order val="9"/>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Sheet1!$L$1:$L$9</c:f>
              <c:numCache>
                <c:formatCode>General</c:formatCode>
                <c:ptCount val="9"/>
                <c:pt idx="0">
                  <c:v>0.16700000000000001</c:v>
                </c:pt>
                <c:pt idx="1">
                  <c:v>0.28840000000000032</c:v>
                </c:pt>
                <c:pt idx="2">
                  <c:v>0.32778000000000201</c:v>
                </c:pt>
                <c:pt idx="3">
                  <c:v>0.31340000000000173</c:v>
                </c:pt>
                <c:pt idx="4">
                  <c:v>0.30670000000000008</c:v>
                </c:pt>
                <c:pt idx="5">
                  <c:v>0.43200000000000038</c:v>
                </c:pt>
                <c:pt idx="6">
                  <c:v>0.43240000000000173</c:v>
                </c:pt>
                <c:pt idx="7">
                  <c:v>0.48370000000000002</c:v>
                </c:pt>
                <c:pt idx="8">
                  <c:v>0.52886999999999951</c:v>
                </c:pt>
              </c:numCache>
            </c:numRef>
          </c:val>
        </c:ser>
        <c:ser>
          <c:idx val="10"/>
          <c:order val="10"/>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Sheet1!$M$1:$M$9</c:f>
              <c:numCache>
                <c:formatCode>General</c:formatCode>
                <c:ptCount val="9"/>
                <c:pt idx="0">
                  <c:v>0.2535</c:v>
                </c:pt>
                <c:pt idx="1">
                  <c:v>0.24500000000000041</c:v>
                </c:pt>
                <c:pt idx="2">
                  <c:v>0.31100000000000155</c:v>
                </c:pt>
                <c:pt idx="3">
                  <c:v>0.24980000000000024</c:v>
                </c:pt>
                <c:pt idx="4">
                  <c:v>0.29990000000000155</c:v>
                </c:pt>
                <c:pt idx="5">
                  <c:v>0.41000000000000031</c:v>
                </c:pt>
                <c:pt idx="6">
                  <c:v>0.38910000000000156</c:v>
                </c:pt>
                <c:pt idx="7">
                  <c:v>0.40260000000000001</c:v>
                </c:pt>
                <c:pt idx="8">
                  <c:v>0.46400000000000002</c:v>
                </c:pt>
              </c:numCache>
            </c:numRef>
          </c:val>
        </c:ser>
        <c:ser>
          <c:idx val="11"/>
          <c:order val="11"/>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Sheet1!$N$1:$N$9</c:f>
              <c:numCache>
                <c:formatCode>General</c:formatCode>
                <c:ptCount val="9"/>
                <c:pt idx="0">
                  <c:v>0.22</c:v>
                </c:pt>
                <c:pt idx="1">
                  <c:v>0.23400000000000001</c:v>
                </c:pt>
                <c:pt idx="2">
                  <c:v>0.33870000000000156</c:v>
                </c:pt>
                <c:pt idx="3">
                  <c:v>0.28650000000000031</c:v>
                </c:pt>
                <c:pt idx="4">
                  <c:v>0.32100000000000173</c:v>
                </c:pt>
                <c:pt idx="5">
                  <c:v>0.38376000000000032</c:v>
                </c:pt>
                <c:pt idx="6">
                  <c:v>0.37050000000000038</c:v>
                </c:pt>
                <c:pt idx="7">
                  <c:v>0.42300000000000032</c:v>
                </c:pt>
                <c:pt idx="8">
                  <c:v>0.49080000000000185</c:v>
                </c:pt>
              </c:numCache>
            </c:numRef>
          </c:val>
        </c:ser>
        <c:ser>
          <c:idx val="12"/>
          <c:order val="12"/>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Sheet1!$O$1:$O$9</c:f>
              <c:numCache>
                <c:formatCode>General</c:formatCode>
                <c:ptCount val="9"/>
                <c:pt idx="0">
                  <c:v>0.21890000000000107</c:v>
                </c:pt>
                <c:pt idx="1">
                  <c:v>0.22377</c:v>
                </c:pt>
                <c:pt idx="2">
                  <c:v>0.30120000000000002</c:v>
                </c:pt>
                <c:pt idx="3">
                  <c:v>0.27250000000000002</c:v>
                </c:pt>
                <c:pt idx="4">
                  <c:v>0.34450000000000008</c:v>
                </c:pt>
                <c:pt idx="5">
                  <c:v>0.38740000000000202</c:v>
                </c:pt>
                <c:pt idx="6">
                  <c:v>0.40280000000000032</c:v>
                </c:pt>
                <c:pt idx="7">
                  <c:v>0.46700000000000008</c:v>
                </c:pt>
                <c:pt idx="8">
                  <c:v>0.57630000000000003</c:v>
                </c:pt>
              </c:numCache>
            </c:numRef>
          </c:val>
        </c:ser>
        <c:ser>
          <c:idx val="13"/>
          <c:order val="13"/>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Sheet1!$P$1:$P$9</c:f>
              <c:numCache>
                <c:formatCode>General</c:formatCode>
                <c:ptCount val="9"/>
                <c:pt idx="0">
                  <c:v>0.21980000000000041</c:v>
                </c:pt>
                <c:pt idx="1">
                  <c:v>0.29873700000000003</c:v>
                </c:pt>
                <c:pt idx="2">
                  <c:v>0.33927000000000201</c:v>
                </c:pt>
                <c:pt idx="3">
                  <c:v>0.20980000000000001</c:v>
                </c:pt>
                <c:pt idx="4">
                  <c:v>0.34370000000000001</c:v>
                </c:pt>
                <c:pt idx="5">
                  <c:v>0.43730000000000202</c:v>
                </c:pt>
                <c:pt idx="6">
                  <c:v>0.47360000000000002</c:v>
                </c:pt>
                <c:pt idx="7">
                  <c:v>0.51029000000000002</c:v>
                </c:pt>
                <c:pt idx="8">
                  <c:v>0.56530000000000002</c:v>
                </c:pt>
              </c:numCache>
            </c:numRef>
          </c:val>
        </c:ser>
        <c:ser>
          <c:idx val="14"/>
          <c:order val="1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Sheet1!$Q$1:$Q$9</c:f>
              <c:numCache>
                <c:formatCode>General</c:formatCode>
                <c:ptCount val="9"/>
                <c:pt idx="0">
                  <c:v>0.21700000000000041</c:v>
                </c:pt>
                <c:pt idx="1">
                  <c:v>0.23938000000000001</c:v>
                </c:pt>
                <c:pt idx="2">
                  <c:v>0.29530000000000173</c:v>
                </c:pt>
                <c:pt idx="3">
                  <c:v>0.32000000000000173</c:v>
                </c:pt>
                <c:pt idx="4">
                  <c:v>0.35360000000000008</c:v>
                </c:pt>
                <c:pt idx="5">
                  <c:v>0.37530000000000202</c:v>
                </c:pt>
                <c:pt idx="6">
                  <c:v>0.39000000000000173</c:v>
                </c:pt>
                <c:pt idx="7">
                  <c:v>0.48930000000000173</c:v>
                </c:pt>
                <c:pt idx="8">
                  <c:v>0.52869999999999995</c:v>
                </c:pt>
              </c:numCache>
            </c:numRef>
          </c:val>
        </c:ser>
        <c:ser>
          <c:idx val="15"/>
          <c:order val="1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Sheet1!$R$1:$R$9</c:f>
              <c:numCache>
                <c:formatCode>General</c:formatCode>
                <c:ptCount val="9"/>
                <c:pt idx="0">
                  <c:v>0.20119999999999999</c:v>
                </c:pt>
                <c:pt idx="1">
                  <c:v>0.28870000000000001</c:v>
                </c:pt>
                <c:pt idx="2">
                  <c:v>0.32650000000000173</c:v>
                </c:pt>
                <c:pt idx="3">
                  <c:v>0.27524300000000002</c:v>
                </c:pt>
                <c:pt idx="4">
                  <c:v>0.37663000000000002</c:v>
                </c:pt>
                <c:pt idx="5">
                  <c:v>0.40230000000000032</c:v>
                </c:pt>
                <c:pt idx="6">
                  <c:v>0.4425</c:v>
                </c:pt>
                <c:pt idx="7">
                  <c:v>0.49837000000000237</c:v>
                </c:pt>
                <c:pt idx="8">
                  <c:v>0.57255</c:v>
                </c:pt>
              </c:numCache>
            </c:numRef>
          </c:val>
        </c:ser>
        <c:ser>
          <c:idx val="16"/>
          <c:order val="1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Sheet1!$S$1:$S$9</c:f>
              <c:numCache>
                <c:formatCode>General</c:formatCode>
                <c:ptCount val="9"/>
                <c:pt idx="0">
                  <c:v>0.24320000000000044</c:v>
                </c:pt>
                <c:pt idx="1">
                  <c:v>0.31000000000000155</c:v>
                </c:pt>
                <c:pt idx="2">
                  <c:v>0.34322000000000008</c:v>
                </c:pt>
                <c:pt idx="3">
                  <c:v>0.32898000000000288</c:v>
                </c:pt>
                <c:pt idx="4">
                  <c:v>0.29000000000000031</c:v>
                </c:pt>
                <c:pt idx="5">
                  <c:v>0.43763000000000002</c:v>
                </c:pt>
                <c:pt idx="6">
                  <c:v>0.48766400000000032</c:v>
                </c:pt>
                <c:pt idx="7">
                  <c:v>0.57350000000000001</c:v>
                </c:pt>
                <c:pt idx="8">
                  <c:v>0.63670000000000404</c:v>
                </c:pt>
              </c:numCache>
            </c:numRef>
          </c:val>
        </c:ser>
        <c:ser>
          <c:idx val="17"/>
          <c:order val="1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Sheet1!$T$1:$T$9</c:f>
              <c:numCache>
                <c:formatCode>General</c:formatCode>
                <c:ptCount val="9"/>
                <c:pt idx="0">
                  <c:v>0.23800000000000004</c:v>
                </c:pt>
                <c:pt idx="1">
                  <c:v>0.31090000000000173</c:v>
                </c:pt>
                <c:pt idx="2">
                  <c:v>0.35836000000000173</c:v>
                </c:pt>
                <c:pt idx="3">
                  <c:v>0.31020400000000031</c:v>
                </c:pt>
                <c:pt idx="4">
                  <c:v>0.27377400000000002</c:v>
                </c:pt>
                <c:pt idx="5">
                  <c:v>0.48737000000000213</c:v>
                </c:pt>
                <c:pt idx="6">
                  <c:v>0.49354540000000002</c:v>
                </c:pt>
                <c:pt idx="7">
                  <c:v>0.50190000000000001</c:v>
                </c:pt>
                <c:pt idx="8">
                  <c:v>0.59799999999999998</c:v>
                </c:pt>
              </c:numCache>
            </c:numRef>
          </c:val>
        </c:ser>
        <c:ser>
          <c:idx val="18"/>
          <c:order val="1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Sheet1!$U$1:$U$9</c:f>
              <c:numCache>
                <c:formatCode>General</c:formatCode>
                <c:ptCount val="9"/>
                <c:pt idx="0">
                  <c:v>0.2</c:v>
                </c:pt>
                <c:pt idx="1">
                  <c:v>0.29278000000000032</c:v>
                </c:pt>
                <c:pt idx="2">
                  <c:v>0.35340000000000032</c:v>
                </c:pt>
                <c:pt idx="3">
                  <c:v>0.36345000000000038</c:v>
                </c:pt>
                <c:pt idx="4">
                  <c:v>0.29840000000000155</c:v>
                </c:pt>
                <c:pt idx="5">
                  <c:v>0.38370000000000032</c:v>
                </c:pt>
                <c:pt idx="6">
                  <c:v>0.5837</c:v>
                </c:pt>
                <c:pt idx="7">
                  <c:v>0.52983000000000002</c:v>
                </c:pt>
                <c:pt idx="8">
                  <c:v>0.71900000000000064</c:v>
                </c:pt>
              </c:numCache>
            </c:numRef>
          </c:val>
        </c:ser>
        <c:marker val="1"/>
        <c:axId val="47356928"/>
        <c:axId val="47379200"/>
      </c:lineChart>
      <c:catAx>
        <c:axId val="47356928"/>
        <c:scaling>
          <c:orientation val="minMax"/>
        </c:scaling>
        <c:axPos val="b"/>
        <c:tickLblPos val="nextTo"/>
        <c:crossAx val="47379200"/>
        <c:crosses val="autoZero"/>
        <c:auto val="1"/>
        <c:lblAlgn val="ctr"/>
        <c:lblOffset val="80"/>
      </c:catAx>
      <c:valAx>
        <c:axId val="47379200"/>
        <c:scaling>
          <c:orientation val="minMax"/>
          <c:max val="1"/>
          <c:min val="0"/>
        </c:scaling>
        <c:axPos val="l"/>
        <c:majorGridlines/>
        <c:numFmt formatCode="General" sourceLinked="1"/>
        <c:tickLblPos val="nextTo"/>
        <c:crossAx val="47356928"/>
        <c:crossesAt val="1"/>
        <c:crossBetween val="midCat"/>
        <c:majorUnit val="0.125"/>
      </c:valAx>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ayout>
        <c:manualLayout>
          <c:xMode val="edge"/>
          <c:yMode val="edge"/>
          <c:x val="0.13107237247517978"/>
          <c:y val="5.3568691973204914E-2"/>
          <c:w val="0.19309055118110241"/>
          <c:h val="0.28788717828182175"/>
        </c:manualLayout>
      </c:layout>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v>MME</c:v>
          </c:tx>
          <c:spPr>
            <a:ln w="25400">
              <a:solidFill>
                <a:schemeClr val="tx1"/>
              </a:solidFill>
              <a:prstDash val="lg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Sheet1!$C$1:$C$9</c:f>
              <c:numCache>
                <c:formatCode>General</c:formatCode>
                <c:ptCount val="9"/>
                <c:pt idx="0">
                  <c:v>2.4861004999999999E-2</c:v>
                </c:pt>
                <c:pt idx="1">
                  <c:v>0.12691211790000001</c:v>
                </c:pt>
                <c:pt idx="2">
                  <c:v>0.22418359299999988</c:v>
                </c:pt>
                <c:pt idx="3">
                  <c:v>0.32516322500000155</c:v>
                </c:pt>
                <c:pt idx="4">
                  <c:v>0.42203357800000002</c:v>
                </c:pt>
                <c:pt idx="5">
                  <c:v>0.53443565940000004</c:v>
                </c:pt>
                <c:pt idx="6">
                  <c:v>0.63152868700000064</c:v>
                </c:pt>
                <c:pt idx="7">
                  <c:v>0.72757344700000004</c:v>
                </c:pt>
                <c:pt idx="8">
                  <c:v>0.80186440000000003</c:v>
                </c:pt>
              </c:numCache>
            </c:numRef>
          </c:val>
        </c:ser>
        <c:ser>
          <c:idx val="1"/>
          <c:order val="1"/>
          <c:tx>
            <c:v>Mth1</c:v>
          </c:tx>
          <c:spPr>
            <a:ln w="25400">
              <a:solidFill>
                <a:schemeClr val="tx1"/>
              </a:solidFill>
              <a:prstDash val="solid"/>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Sheet1!$D$1:$D$9</c:f>
              <c:numCache>
                <c:formatCode>General</c:formatCode>
                <c:ptCount val="9"/>
                <c:pt idx="0">
                  <c:v>2.3268244279999999E-2</c:v>
                </c:pt>
                <c:pt idx="1">
                  <c:v>0.11042455900000002</c:v>
                </c:pt>
                <c:pt idx="2">
                  <c:v>0.2278572606</c:v>
                </c:pt>
                <c:pt idx="3">
                  <c:v>0.32268199400000241</c:v>
                </c:pt>
                <c:pt idx="4">
                  <c:v>0.43696690400000288</c:v>
                </c:pt>
                <c:pt idx="5">
                  <c:v>0.55157492620000004</c:v>
                </c:pt>
                <c:pt idx="6">
                  <c:v>0.67333797500000003</c:v>
                </c:pt>
                <c:pt idx="7">
                  <c:v>0.78042857460000004</c:v>
                </c:pt>
                <c:pt idx="8">
                  <c:v>0.8500664999999995</c:v>
                </c:pt>
              </c:numCache>
            </c:numRef>
          </c:val>
        </c:ser>
        <c:ser>
          <c:idx val="2"/>
          <c:order val="2"/>
          <c:tx>
            <c:v>Mth2</c:v>
          </c:tx>
          <c:spPr>
            <a:ln w="41275">
              <a:solidFill>
                <a:schemeClr val="tx1"/>
              </a:solidFill>
              <a:prstDash val="sysDot"/>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Sheet1!$E$1:$E$9</c:f>
              <c:numCache>
                <c:formatCode>General</c:formatCode>
                <c:ptCount val="9"/>
                <c:pt idx="0">
                  <c:v>2.2234200000000207E-2</c:v>
                </c:pt>
                <c:pt idx="1">
                  <c:v>0.1290847</c:v>
                </c:pt>
                <c:pt idx="2">
                  <c:v>0.23452840000000041</c:v>
                </c:pt>
                <c:pt idx="3">
                  <c:v>0.33453450000000173</c:v>
                </c:pt>
                <c:pt idx="4">
                  <c:v>0.46376460000000008</c:v>
                </c:pt>
                <c:pt idx="5">
                  <c:v>0.57637499999999997</c:v>
                </c:pt>
                <c:pt idx="6">
                  <c:v>0.69564764580000005</c:v>
                </c:pt>
                <c:pt idx="7">
                  <c:v>0.8003774299999995</c:v>
                </c:pt>
                <c:pt idx="8">
                  <c:v>0.88898980000000005</c:v>
                </c:pt>
              </c:numCache>
            </c:numRef>
          </c:val>
        </c:ser>
        <c:ser>
          <c:idx val="3"/>
          <c:order val="3"/>
          <c:tx>
            <c:v>Mdls</c:v>
          </c:tx>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Sheet1!$F$1:$F$9</c:f>
              <c:numCache>
                <c:formatCode>General</c:formatCode>
                <c:ptCount val="9"/>
                <c:pt idx="0">
                  <c:v>0.22341500000000084</c:v>
                </c:pt>
                <c:pt idx="1">
                  <c:v>0.27674000000000004</c:v>
                </c:pt>
                <c:pt idx="2">
                  <c:v>0.32773540000000001</c:v>
                </c:pt>
                <c:pt idx="3">
                  <c:v>0.33424000000000031</c:v>
                </c:pt>
                <c:pt idx="4">
                  <c:v>0.34523000000000004</c:v>
                </c:pt>
                <c:pt idx="5">
                  <c:v>0.38045300000000032</c:v>
                </c:pt>
                <c:pt idx="6">
                  <c:v>0.52345540000000002</c:v>
                </c:pt>
                <c:pt idx="7">
                  <c:v>0.5857</c:v>
                </c:pt>
                <c:pt idx="8">
                  <c:v>0.60560000000000402</c:v>
                </c:pt>
              </c:numCache>
            </c:numRef>
          </c:val>
        </c:ser>
        <c:ser>
          <c:idx val="4"/>
          <c:order val="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Sheet1!$G$1:$G$9</c:f>
              <c:numCache>
                <c:formatCode>General</c:formatCode>
                <c:ptCount val="9"/>
                <c:pt idx="0">
                  <c:v>0.24892000000000084</c:v>
                </c:pt>
                <c:pt idx="1">
                  <c:v>0.27897000000000038</c:v>
                </c:pt>
                <c:pt idx="2">
                  <c:v>0.31562346000000202</c:v>
                </c:pt>
                <c:pt idx="3">
                  <c:v>0.32625500000000002</c:v>
                </c:pt>
                <c:pt idx="4">
                  <c:v>0.35883676000000236</c:v>
                </c:pt>
                <c:pt idx="5">
                  <c:v>0.38989500000000032</c:v>
                </c:pt>
                <c:pt idx="6">
                  <c:v>0.54535999999999996</c:v>
                </c:pt>
                <c:pt idx="7">
                  <c:v>0.57874380000000403</c:v>
                </c:pt>
                <c:pt idx="8">
                  <c:v>0.65550000000000064</c:v>
                </c:pt>
              </c:numCache>
            </c:numRef>
          </c:val>
        </c:ser>
        <c:ser>
          <c:idx val="5"/>
          <c:order val="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Sheet1!$H$1:$H$9</c:f>
              <c:numCache>
                <c:formatCode>General</c:formatCode>
                <c:ptCount val="9"/>
                <c:pt idx="0">
                  <c:v>0.20795000000000041</c:v>
                </c:pt>
                <c:pt idx="1">
                  <c:v>0.24908600000000083</c:v>
                </c:pt>
                <c:pt idx="2">
                  <c:v>0.30773540000000005</c:v>
                </c:pt>
                <c:pt idx="3">
                  <c:v>0.30122300000000002</c:v>
                </c:pt>
                <c:pt idx="4">
                  <c:v>0.32675400000000032</c:v>
                </c:pt>
                <c:pt idx="5">
                  <c:v>0.34387640000000236</c:v>
                </c:pt>
                <c:pt idx="6">
                  <c:v>0.50389740000000005</c:v>
                </c:pt>
                <c:pt idx="7">
                  <c:v>0.54367699999999997</c:v>
                </c:pt>
                <c:pt idx="8">
                  <c:v>0.68366400000000005</c:v>
                </c:pt>
              </c:numCache>
            </c:numRef>
          </c:val>
        </c:ser>
        <c:ser>
          <c:idx val="6"/>
          <c:order val="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Sheet1!$I$1:$I$9</c:f>
              <c:numCache>
                <c:formatCode>General</c:formatCode>
                <c:ptCount val="9"/>
                <c:pt idx="0">
                  <c:v>0.17890000000000084</c:v>
                </c:pt>
                <c:pt idx="1">
                  <c:v>0.28350000000000031</c:v>
                </c:pt>
                <c:pt idx="2">
                  <c:v>0.29874600000000001</c:v>
                </c:pt>
                <c:pt idx="3">
                  <c:v>0.30283400000000038</c:v>
                </c:pt>
                <c:pt idx="4">
                  <c:v>0.27383800000000008</c:v>
                </c:pt>
                <c:pt idx="5">
                  <c:v>0.32099800000000173</c:v>
                </c:pt>
                <c:pt idx="6">
                  <c:v>0.54954000000000003</c:v>
                </c:pt>
                <c:pt idx="7">
                  <c:v>0.54937599999999998</c:v>
                </c:pt>
                <c:pt idx="8">
                  <c:v>0.66936700000000005</c:v>
                </c:pt>
              </c:numCache>
            </c:numRef>
          </c:val>
        </c:ser>
        <c:ser>
          <c:idx val="7"/>
          <c:order val="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Sheet1!$J$1:$J$9</c:f>
              <c:numCache>
                <c:formatCode>General</c:formatCode>
                <c:ptCount val="9"/>
                <c:pt idx="0">
                  <c:v>0.18900000000000083</c:v>
                </c:pt>
                <c:pt idx="1">
                  <c:v>0.28840000000000032</c:v>
                </c:pt>
                <c:pt idx="2">
                  <c:v>0.32870000000000038</c:v>
                </c:pt>
                <c:pt idx="3">
                  <c:v>0.32834000000000202</c:v>
                </c:pt>
                <c:pt idx="4">
                  <c:v>0.28974</c:v>
                </c:pt>
                <c:pt idx="5">
                  <c:v>0.35480000000000173</c:v>
                </c:pt>
                <c:pt idx="6">
                  <c:v>0.55480000000000063</c:v>
                </c:pt>
                <c:pt idx="7">
                  <c:v>0.59978399999999643</c:v>
                </c:pt>
                <c:pt idx="8">
                  <c:v>0.64046999999999998</c:v>
                </c:pt>
              </c:numCache>
            </c:numRef>
          </c:val>
        </c:ser>
        <c:ser>
          <c:idx val="8"/>
          <c:order val="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Sheet1!$K$1:$K$9</c:f>
              <c:numCache>
                <c:formatCode>General</c:formatCode>
                <c:ptCount val="9"/>
                <c:pt idx="0">
                  <c:v>0.1736</c:v>
                </c:pt>
                <c:pt idx="1">
                  <c:v>0.29840000000000155</c:v>
                </c:pt>
                <c:pt idx="2">
                  <c:v>0.34340000000000032</c:v>
                </c:pt>
                <c:pt idx="3">
                  <c:v>0.36700000000000038</c:v>
                </c:pt>
                <c:pt idx="4">
                  <c:v>0.35560000000000008</c:v>
                </c:pt>
                <c:pt idx="5">
                  <c:v>0.44550000000000001</c:v>
                </c:pt>
                <c:pt idx="6">
                  <c:v>0.45</c:v>
                </c:pt>
                <c:pt idx="7">
                  <c:v>0.56659999999999999</c:v>
                </c:pt>
                <c:pt idx="8">
                  <c:v>0.62300000000000311</c:v>
                </c:pt>
              </c:numCache>
            </c:numRef>
          </c:val>
        </c:ser>
        <c:ser>
          <c:idx val="9"/>
          <c:order val="9"/>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Sheet1!$L$1:$L$9</c:f>
              <c:numCache>
                <c:formatCode>General</c:formatCode>
                <c:ptCount val="9"/>
                <c:pt idx="0">
                  <c:v>0.14360000000000001</c:v>
                </c:pt>
                <c:pt idx="1">
                  <c:v>0.28840000000000032</c:v>
                </c:pt>
                <c:pt idx="2">
                  <c:v>0.3290000000000019</c:v>
                </c:pt>
                <c:pt idx="3">
                  <c:v>0.31340000000000173</c:v>
                </c:pt>
                <c:pt idx="4">
                  <c:v>0.30350000000000038</c:v>
                </c:pt>
                <c:pt idx="5">
                  <c:v>0.43200000000000038</c:v>
                </c:pt>
                <c:pt idx="6">
                  <c:v>0.43240000000000173</c:v>
                </c:pt>
                <c:pt idx="7">
                  <c:v>0.46900000000000008</c:v>
                </c:pt>
                <c:pt idx="8">
                  <c:v>0.59419999999999951</c:v>
                </c:pt>
              </c:numCache>
            </c:numRef>
          </c:val>
        </c:ser>
        <c:ser>
          <c:idx val="10"/>
          <c:order val="10"/>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Sheet1!$M$1:$M$9</c:f>
              <c:numCache>
                <c:formatCode>General</c:formatCode>
                <c:ptCount val="9"/>
                <c:pt idx="0">
                  <c:v>0.21900000000000044</c:v>
                </c:pt>
                <c:pt idx="1">
                  <c:v>0.24500000000000041</c:v>
                </c:pt>
                <c:pt idx="2">
                  <c:v>0.31100000000000155</c:v>
                </c:pt>
                <c:pt idx="3">
                  <c:v>0.26134000000000002</c:v>
                </c:pt>
                <c:pt idx="4">
                  <c:v>0.29350000000000032</c:v>
                </c:pt>
                <c:pt idx="5">
                  <c:v>0.41000000000000031</c:v>
                </c:pt>
                <c:pt idx="6">
                  <c:v>0.38910000000000156</c:v>
                </c:pt>
                <c:pt idx="7">
                  <c:v>0.42600000000000032</c:v>
                </c:pt>
                <c:pt idx="8">
                  <c:v>0.4501</c:v>
                </c:pt>
              </c:numCache>
            </c:numRef>
          </c:val>
        </c:ser>
        <c:ser>
          <c:idx val="11"/>
          <c:order val="11"/>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Sheet1!$N$1:$N$9</c:f>
              <c:numCache>
                <c:formatCode>General</c:formatCode>
                <c:ptCount val="9"/>
                <c:pt idx="0">
                  <c:v>0.22</c:v>
                </c:pt>
                <c:pt idx="1">
                  <c:v>0.23400000000000001</c:v>
                </c:pt>
                <c:pt idx="2">
                  <c:v>0.32410000000000155</c:v>
                </c:pt>
                <c:pt idx="3">
                  <c:v>0.28650000000000031</c:v>
                </c:pt>
                <c:pt idx="4">
                  <c:v>0.32100000000000173</c:v>
                </c:pt>
                <c:pt idx="5">
                  <c:v>0.38980000000000237</c:v>
                </c:pt>
                <c:pt idx="6">
                  <c:v>0.37050000000000038</c:v>
                </c:pt>
                <c:pt idx="7">
                  <c:v>0.41980000000000173</c:v>
                </c:pt>
                <c:pt idx="8">
                  <c:v>0.47010000000000002</c:v>
                </c:pt>
              </c:numCache>
            </c:numRef>
          </c:val>
        </c:ser>
        <c:ser>
          <c:idx val="12"/>
          <c:order val="12"/>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Sheet1!$O$1:$O$9</c:f>
              <c:numCache>
                <c:formatCode>General</c:formatCode>
                <c:ptCount val="9"/>
                <c:pt idx="0">
                  <c:v>0.21890000000000107</c:v>
                </c:pt>
                <c:pt idx="1">
                  <c:v>0.23844500000000127</c:v>
                </c:pt>
                <c:pt idx="2">
                  <c:v>0.30120000000000002</c:v>
                </c:pt>
                <c:pt idx="3">
                  <c:v>0.28333000000000008</c:v>
                </c:pt>
                <c:pt idx="4">
                  <c:v>0.34450000000000008</c:v>
                </c:pt>
                <c:pt idx="5">
                  <c:v>0.38740000000000202</c:v>
                </c:pt>
                <c:pt idx="6">
                  <c:v>0.41400000000000031</c:v>
                </c:pt>
                <c:pt idx="7">
                  <c:v>0.46700000000000008</c:v>
                </c:pt>
                <c:pt idx="8">
                  <c:v>0.54500000000000004</c:v>
                </c:pt>
              </c:numCache>
            </c:numRef>
          </c:val>
        </c:ser>
        <c:ser>
          <c:idx val="13"/>
          <c:order val="13"/>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Sheet1!$P$1:$P$9</c:f>
              <c:numCache>
                <c:formatCode>General</c:formatCode>
                <c:ptCount val="9"/>
                <c:pt idx="0">
                  <c:v>0.21980000000000041</c:v>
                </c:pt>
                <c:pt idx="1">
                  <c:v>0.29873700000000003</c:v>
                </c:pt>
                <c:pt idx="2">
                  <c:v>0.33927000000000201</c:v>
                </c:pt>
                <c:pt idx="3">
                  <c:v>0.28700000000000031</c:v>
                </c:pt>
                <c:pt idx="4">
                  <c:v>0.34370000000000001</c:v>
                </c:pt>
                <c:pt idx="5">
                  <c:v>0.4536</c:v>
                </c:pt>
                <c:pt idx="6">
                  <c:v>0.47360000000000002</c:v>
                </c:pt>
                <c:pt idx="7">
                  <c:v>0.49230000000000201</c:v>
                </c:pt>
                <c:pt idx="8">
                  <c:v>0.55208999999999997</c:v>
                </c:pt>
              </c:numCache>
            </c:numRef>
          </c:val>
        </c:ser>
        <c:ser>
          <c:idx val="14"/>
          <c:order val="1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Sheet1!$Q$1:$Q$9</c:f>
              <c:numCache>
                <c:formatCode>General</c:formatCode>
                <c:ptCount val="9"/>
                <c:pt idx="0">
                  <c:v>0.21700000000000041</c:v>
                </c:pt>
                <c:pt idx="1">
                  <c:v>0.25600000000000001</c:v>
                </c:pt>
                <c:pt idx="2">
                  <c:v>0.29530000000000173</c:v>
                </c:pt>
                <c:pt idx="3">
                  <c:v>0.32000000000000173</c:v>
                </c:pt>
                <c:pt idx="4">
                  <c:v>0.34100000000000008</c:v>
                </c:pt>
                <c:pt idx="5">
                  <c:v>0.37530000000000202</c:v>
                </c:pt>
                <c:pt idx="6">
                  <c:v>0.39000000000000173</c:v>
                </c:pt>
                <c:pt idx="7">
                  <c:v>0.42000000000000032</c:v>
                </c:pt>
                <c:pt idx="8">
                  <c:v>0.52400000000000002</c:v>
                </c:pt>
              </c:numCache>
            </c:numRef>
          </c:val>
        </c:ser>
        <c:ser>
          <c:idx val="15"/>
          <c:order val="1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Sheet1!$R$1:$R$9</c:f>
              <c:numCache>
                <c:formatCode>General</c:formatCode>
                <c:ptCount val="9"/>
                <c:pt idx="0">
                  <c:v>0.20119999999999999</c:v>
                </c:pt>
                <c:pt idx="1">
                  <c:v>0.28870000000000001</c:v>
                </c:pt>
                <c:pt idx="2">
                  <c:v>0.32650000000000173</c:v>
                </c:pt>
                <c:pt idx="3">
                  <c:v>0.27524300000000002</c:v>
                </c:pt>
                <c:pt idx="4">
                  <c:v>0.37663000000000002</c:v>
                </c:pt>
                <c:pt idx="5">
                  <c:v>0.40230000000000032</c:v>
                </c:pt>
                <c:pt idx="6">
                  <c:v>0.44350000000000001</c:v>
                </c:pt>
                <c:pt idx="7">
                  <c:v>0.48730000000000173</c:v>
                </c:pt>
                <c:pt idx="8">
                  <c:v>0.56759999999999999</c:v>
                </c:pt>
              </c:numCache>
            </c:numRef>
          </c:val>
        </c:ser>
        <c:ser>
          <c:idx val="16"/>
          <c:order val="1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Sheet1!$S$1:$S$9</c:f>
              <c:numCache>
                <c:formatCode>General</c:formatCode>
                <c:ptCount val="9"/>
                <c:pt idx="0">
                  <c:v>0.23213200000000001</c:v>
                </c:pt>
                <c:pt idx="1">
                  <c:v>0.31320000000000031</c:v>
                </c:pt>
                <c:pt idx="2">
                  <c:v>0.34322000000000008</c:v>
                </c:pt>
                <c:pt idx="3">
                  <c:v>0.32898000000000288</c:v>
                </c:pt>
                <c:pt idx="4">
                  <c:v>0.29848000000000202</c:v>
                </c:pt>
                <c:pt idx="5">
                  <c:v>0.42342000000000202</c:v>
                </c:pt>
                <c:pt idx="6">
                  <c:v>0.48766400000000032</c:v>
                </c:pt>
                <c:pt idx="7">
                  <c:v>0.53239999999999998</c:v>
                </c:pt>
                <c:pt idx="8">
                  <c:v>0.63790000000000369</c:v>
                </c:pt>
              </c:numCache>
            </c:numRef>
          </c:val>
        </c:ser>
        <c:ser>
          <c:idx val="17"/>
          <c:order val="1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Sheet1!$T$1:$T$9</c:f>
              <c:numCache>
                <c:formatCode>General</c:formatCode>
                <c:ptCount val="9"/>
                <c:pt idx="0">
                  <c:v>0.23230000000000001</c:v>
                </c:pt>
                <c:pt idx="1">
                  <c:v>0.30900000000000138</c:v>
                </c:pt>
                <c:pt idx="2">
                  <c:v>0.35836000000000173</c:v>
                </c:pt>
                <c:pt idx="3">
                  <c:v>0.30204000000000031</c:v>
                </c:pt>
                <c:pt idx="4">
                  <c:v>0.27377400000000002</c:v>
                </c:pt>
                <c:pt idx="5">
                  <c:v>0.42873700000000003</c:v>
                </c:pt>
                <c:pt idx="6">
                  <c:v>0.4635454</c:v>
                </c:pt>
                <c:pt idx="7">
                  <c:v>0.50190000000000001</c:v>
                </c:pt>
                <c:pt idx="8">
                  <c:v>0.56477999999999995</c:v>
                </c:pt>
              </c:numCache>
            </c:numRef>
          </c:val>
        </c:ser>
        <c:ser>
          <c:idx val="18"/>
          <c:order val="1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Sheet1!$U$1:$U$9</c:f>
              <c:numCache>
                <c:formatCode>General</c:formatCode>
                <c:ptCount val="9"/>
                <c:pt idx="0">
                  <c:v>0.19889999999999999</c:v>
                </c:pt>
                <c:pt idx="1">
                  <c:v>0.27534000000000008</c:v>
                </c:pt>
                <c:pt idx="2">
                  <c:v>0.35340000000000032</c:v>
                </c:pt>
                <c:pt idx="3">
                  <c:v>0.36345000000000038</c:v>
                </c:pt>
                <c:pt idx="4">
                  <c:v>0.29840000000000155</c:v>
                </c:pt>
                <c:pt idx="5">
                  <c:v>0.36474000000000001</c:v>
                </c:pt>
                <c:pt idx="6">
                  <c:v>0.54355999999999949</c:v>
                </c:pt>
                <c:pt idx="7">
                  <c:v>0.58984000000000003</c:v>
                </c:pt>
                <c:pt idx="8">
                  <c:v>0.69047000000000003</c:v>
                </c:pt>
              </c:numCache>
            </c:numRef>
          </c:val>
        </c:ser>
        <c:marker val="1"/>
        <c:axId val="47571328"/>
        <c:axId val="47572864"/>
      </c:lineChart>
      <c:catAx>
        <c:axId val="47571328"/>
        <c:scaling>
          <c:orientation val="minMax"/>
        </c:scaling>
        <c:axPos val="b"/>
        <c:tickLblPos val="nextTo"/>
        <c:crossAx val="47572864"/>
        <c:crosses val="autoZero"/>
        <c:auto val="1"/>
        <c:lblAlgn val="ctr"/>
        <c:lblOffset val="80"/>
      </c:catAx>
      <c:valAx>
        <c:axId val="47572864"/>
        <c:scaling>
          <c:orientation val="minMax"/>
          <c:max val="1"/>
          <c:min val="0"/>
        </c:scaling>
        <c:axPos val="l"/>
        <c:majorGridlines/>
        <c:numFmt formatCode="General" sourceLinked="1"/>
        <c:tickLblPos val="nextTo"/>
        <c:crossAx val="47571328"/>
        <c:crossesAt val="1"/>
        <c:crossBetween val="midCat"/>
        <c:majorUnit val="0.125"/>
      </c:valAx>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ayout>
        <c:manualLayout>
          <c:xMode val="edge"/>
          <c:yMode val="edge"/>
          <c:x val="0.18268726749447373"/>
          <c:y val="0.12192913385826774"/>
          <c:w val="0.16637263165783628"/>
          <c:h val="0.33457310483248648"/>
        </c:manualLayout>
      </c:layout>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v>MME</c:v>
          </c:tx>
          <c:spPr>
            <a:ln w="25400">
              <a:solidFill>
                <a:schemeClr val="tx1"/>
              </a:solidFill>
              <a:prstDash val="lg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Sheet1!$C$1:$C$9</c:f>
              <c:numCache>
                <c:formatCode>General</c:formatCode>
                <c:ptCount val="9"/>
                <c:pt idx="0">
                  <c:v>2.3454599999999978E-2</c:v>
                </c:pt>
                <c:pt idx="1">
                  <c:v>0.12837399999999988</c:v>
                </c:pt>
                <c:pt idx="2">
                  <c:v>0.21230000000000004</c:v>
                </c:pt>
                <c:pt idx="3">
                  <c:v>0.32123000000000002</c:v>
                </c:pt>
                <c:pt idx="4">
                  <c:v>0.42100000000000032</c:v>
                </c:pt>
                <c:pt idx="5">
                  <c:v>0.54</c:v>
                </c:pt>
                <c:pt idx="6">
                  <c:v>0.63500000000000312</c:v>
                </c:pt>
                <c:pt idx="7">
                  <c:v>0.72300000000000064</c:v>
                </c:pt>
                <c:pt idx="8">
                  <c:v>0.81</c:v>
                </c:pt>
              </c:numCache>
            </c:numRef>
          </c:val>
        </c:ser>
        <c:ser>
          <c:idx val="1"/>
          <c:order val="1"/>
          <c:tx>
            <c:v>Mth1</c:v>
          </c:tx>
          <c:spPr>
            <a:ln w="25400">
              <a:solidFill>
                <a:schemeClr val="tx1"/>
              </a:solidFill>
              <a:prstDash val="solid"/>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Sheet1!$D$1:$D$9</c:f>
              <c:numCache>
                <c:formatCode>General</c:formatCode>
                <c:ptCount val="9"/>
                <c:pt idx="0">
                  <c:v>2.1999999999999999E-2</c:v>
                </c:pt>
                <c:pt idx="1">
                  <c:v>0.1004</c:v>
                </c:pt>
                <c:pt idx="2">
                  <c:v>0.2278572606</c:v>
                </c:pt>
                <c:pt idx="3">
                  <c:v>0.31893700000000008</c:v>
                </c:pt>
                <c:pt idx="4">
                  <c:v>0.44500000000000001</c:v>
                </c:pt>
                <c:pt idx="5">
                  <c:v>0.55449999999999999</c:v>
                </c:pt>
                <c:pt idx="6">
                  <c:v>0.66750000000000065</c:v>
                </c:pt>
                <c:pt idx="7">
                  <c:v>0.77885000000000371</c:v>
                </c:pt>
                <c:pt idx="8">
                  <c:v>0.86000000000000065</c:v>
                </c:pt>
              </c:numCache>
            </c:numRef>
          </c:val>
        </c:ser>
        <c:ser>
          <c:idx val="2"/>
          <c:order val="2"/>
          <c:tx>
            <c:v>Mth2</c:v>
          </c:tx>
          <c:spPr>
            <a:ln w="41275">
              <a:solidFill>
                <a:schemeClr val="tx1"/>
              </a:solidFill>
              <a:prstDash val="sysDot"/>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Sheet1!$E$1:$E$9</c:f>
              <c:numCache>
                <c:formatCode>General</c:formatCode>
                <c:ptCount val="9"/>
                <c:pt idx="0">
                  <c:v>2.1229999999999999E-2</c:v>
                </c:pt>
                <c:pt idx="1">
                  <c:v>0.12300000000000012</c:v>
                </c:pt>
                <c:pt idx="2">
                  <c:v>0.23987</c:v>
                </c:pt>
                <c:pt idx="3">
                  <c:v>0.33400000000000185</c:v>
                </c:pt>
                <c:pt idx="4">
                  <c:v>0.45450000000000002</c:v>
                </c:pt>
                <c:pt idx="5">
                  <c:v>0.57711999999999997</c:v>
                </c:pt>
                <c:pt idx="6">
                  <c:v>0.69990000000000063</c:v>
                </c:pt>
                <c:pt idx="7">
                  <c:v>0.80198000000000003</c:v>
                </c:pt>
                <c:pt idx="8">
                  <c:v>0.88990000000000002</c:v>
                </c:pt>
              </c:numCache>
            </c:numRef>
          </c:val>
        </c:ser>
        <c:ser>
          <c:idx val="3"/>
          <c:order val="3"/>
          <c:tx>
            <c:v>Mdls</c:v>
          </c:tx>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Sheet1!$F$1:$F$9</c:f>
              <c:numCache>
                <c:formatCode>General</c:formatCode>
                <c:ptCount val="9"/>
                <c:pt idx="0">
                  <c:v>0.22409999999999999</c:v>
                </c:pt>
                <c:pt idx="1">
                  <c:v>0.27710000000000001</c:v>
                </c:pt>
                <c:pt idx="2">
                  <c:v>0.32290000000000185</c:v>
                </c:pt>
                <c:pt idx="3">
                  <c:v>0.33340000000000203</c:v>
                </c:pt>
                <c:pt idx="4">
                  <c:v>0.34340000000000032</c:v>
                </c:pt>
                <c:pt idx="5">
                  <c:v>0.38534000000000185</c:v>
                </c:pt>
                <c:pt idx="6">
                  <c:v>0.5245299999999995</c:v>
                </c:pt>
                <c:pt idx="7">
                  <c:v>0.58979999999999999</c:v>
                </c:pt>
                <c:pt idx="8">
                  <c:v>0.61900000000000277</c:v>
                </c:pt>
              </c:numCache>
            </c:numRef>
          </c:val>
        </c:ser>
        <c:ser>
          <c:idx val="4"/>
          <c:order val="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Sheet1!$G$1:$G$9</c:f>
              <c:numCache>
                <c:formatCode>General</c:formatCode>
                <c:ptCount val="9"/>
                <c:pt idx="0">
                  <c:v>0.24892000000000075</c:v>
                </c:pt>
                <c:pt idx="1">
                  <c:v>0.27897000000000038</c:v>
                </c:pt>
                <c:pt idx="2">
                  <c:v>0.31562346000000185</c:v>
                </c:pt>
                <c:pt idx="3">
                  <c:v>0.32625500000000002</c:v>
                </c:pt>
                <c:pt idx="4">
                  <c:v>0.35883676000000203</c:v>
                </c:pt>
                <c:pt idx="5">
                  <c:v>0.38989500000000032</c:v>
                </c:pt>
                <c:pt idx="6">
                  <c:v>0.54535999999999996</c:v>
                </c:pt>
                <c:pt idx="7">
                  <c:v>0.57874380000000358</c:v>
                </c:pt>
                <c:pt idx="8">
                  <c:v>0.65550000000000064</c:v>
                </c:pt>
              </c:numCache>
            </c:numRef>
          </c:val>
        </c:ser>
        <c:ser>
          <c:idx val="5"/>
          <c:order val="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Sheet1!$H$1:$H$9</c:f>
              <c:numCache>
                <c:formatCode>General</c:formatCode>
                <c:ptCount val="9"/>
                <c:pt idx="0">
                  <c:v>0.20795000000000041</c:v>
                </c:pt>
                <c:pt idx="1">
                  <c:v>0.24908600000000075</c:v>
                </c:pt>
                <c:pt idx="2">
                  <c:v>0.30773540000000005</c:v>
                </c:pt>
                <c:pt idx="3">
                  <c:v>0.30122300000000002</c:v>
                </c:pt>
                <c:pt idx="4">
                  <c:v>0.32675400000000032</c:v>
                </c:pt>
                <c:pt idx="5">
                  <c:v>0.34387640000000208</c:v>
                </c:pt>
                <c:pt idx="6">
                  <c:v>0.50389740000000005</c:v>
                </c:pt>
                <c:pt idx="7">
                  <c:v>0.54367699999999997</c:v>
                </c:pt>
                <c:pt idx="8">
                  <c:v>0.68366400000000005</c:v>
                </c:pt>
              </c:numCache>
            </c:numRef>
          </c:val>
        </c:ser>
        <c:ser>
          <c:idx val="6"/>
          <c:order val="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Sheet1!$I$1:$I$9</c:f>
              <c:numCache>
                <c:formatCode>General</c:formatCode>
                <c:ptCount val="9"/>
                <c:pt idx="0">
                  <c:v>0.1633</c:v>
                </c:pt>
                <c:pt idx="1">
                  <c:v>0.28350000000000031</c:v>
                </c:pt>
                <c:pt idx="2">
                  <c:v>0.29874600000000001</c:v>
                </c:pt>
                <c:pt idx="3">
                  <c:v>0.30283400000000038</c:v>
                </c:pt>
                <c:pt idx="4">
                  <c:v>0.27383800000000008</c:v>
                </c:pt>
                <c:pt idx="5">
                  <c:v>0.33784700000000156</c:v>
                </c:pt>
                <c:pt idx="6">
                  <c:v>0.54954000000000003</c:v>
                </c:pt>
                <c:pt idx="7">
                  <c:v>0.53739999999999999</c:v>
                </c:pt>
                <c:pt idx="8">
                  <c:v>0.65364000000000555</c:v>
                </c:pt>
              </c:numCache>
            </c:numRef>
          </c:val>
        </c:ser>
        <c:ser>
          <c:idx val="7"/>
          <c:order val="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Sheet1!$J$1:$J$9</c:f>
              <c:numCache>
                <c:formatCode>General</c:formatCode>
                <c:ptCount val="9"/>
                <c:pt idx="0">
                  <c:v>0.17535999999999999</c:v>
                </c:pt>
                <c:pt idx="1">
                  <c:v>0.25354000000000004</c:v>
                </c:pt>
                <c:pt idx="2">
                  <c:v>0.33254300000000031</c:v>
                </c:pt>
                <c:pt idx="3">
                  <c:v>0.36350000000000032</c:v>
                </c:pt>
                <c:pt idx="4">
                  <c:v>0.26350000000000001</c:v>
                </c:pt>
                <c:pt idx="5">
                  <c:v>0.34253</c:v>
                </c:pt>
                <c:pt idx="6">
                  <c:v>0.5736400000000037</c:v>
                </c:pt>
                <c:pt idx="7">
                  <c:v>0.59377999999999997</c:v>
                </c:pt>
                <c:pt idx="8">
                  <c:v>0.64046999999999998</c:v>
                </c:pt>
              </c:numCache>
            </c:numRef>
          </c:val>
        </c:ser>
        <c:ser>
          <c:idx val="8"/>
          <c:order val="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Sheet1!$K$1:$K$9</c:f>
              <c:numCache>
                <c:formatCode>General</c:formatCode>
                <c:ptCount val="9"/>
                <c:pt idx="0">
                  <c:v>0.18437500000000001</c:v>
                </c:pt>
                <c:pt idx="1">
                  <c:v>0.29388900000000157</c:v>
                </c:pt>
                <c:pt idx="2">
                  <c:v>0.33746000000000242</c:v>
                </c:pt>
                <c:pt idx="3">
                  <c:v>0.35460000000000008</c:v>
                </c:pt>
                <c:pt idx="4">
                  <c:v>0.35209000000000001</c:v>
                </c:pt>
                <c:pt idx="5">
                  <c:v>0.44550000000000001</c:v>
                </c:pt>
                <c:pt idx="6">
                  <c:v>0.45</c:v>
                </c:pt>
                <c:pt idx="7">
                  <c:v>0.57360000000000277</c:v>
                </c:pt>
                <c:pt idx="8">
                  <c:v>0.66350000000000064</c:v>
                </c:pt>
              </c:numCache>
            </c:numRef>
          </c:val>
        </c:ser>
        <c:ser>
          <c:idx val="9"/>
          <c:order val="9"/>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Sheet1!$L$1:$L$9</c:f>
              <c:numCache>
                <c:formatCode>General</c:formatCode>
                <c:ptCount val="9"/>
                <c:pt idx="0">
                  <c:v>0.12340000000000002</c:v>
                </c:pt>
                <c:pt idx="1">
                  <c:v>0.28320000000000001</c:v>
                </c:pt>
                <c:pt idx="2">
                  <c:v>0.33400000000000185</c:v>
                </c:pt>
                <c:pt idx="3">
                  <c:v>0.34500000000000008</c:v>
                </c:pt>
                <c:pt idx="4">
                  <c:v>0.31200000000000139</c:v>
                </c:pt>
                <c:pt idx="5">
                  <c:v>0.47380000000000139</c:v>
                </c:pt>
                <c:pt idx="6">
                  <c:v>0.41763</c:v>
                </c:pt>
                <c:pt idx="7">
                  <c:v>0.47380000000000139</c:v>
                </c:pt>
                <c:pt idx="8">
                  <c:v>0.59989999999999999</c:v>
                </c:pt>
              </c:numCache>
            </c:numRef>
          </c:val>
        </c:ser>
        <c:ser>
          <c:idx val="10"/>
          <c:order val="10"/>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Sheet1!$M$1:$M$9</c:f>
              <c:numCache>
                <c:formatCode>General</c:formatCode>
                <c:ptCount val="9"/>
                <c:pt idx="0">
                  <c:v>0.21000000000000021</c:v>
                </c:pt>
                <c:pt idx="1">
                  <c:v>0.22450000000000001</c:v>
                </c:pt>
                <c:pt idx="2">
                  <c:v>0.32300000000000156</c:v>
                </c:pt>
                <c:pt idx="3">
                  <c:v>0.25600000000000001</c:v>
                </c:pt>
                <c:pt idx="4">
                  <c:v>0.28938000000000202</c:v>
                </c:pt>
                <c:pt idx="5">
                  <c:v>0.41230000000000139</c:v>
                </c:pt>
                <c:pt idx="6">
                  <c:v>0.39870000000000139</c:v>
                </c:pt>
                <c:pt idx="7">
                  <c:v>0.43645000000000156</c:v>
                </c:pt>
                <c:pt idx="8">
                  <c:v>0.46534000000000031</c:v>
                </c:pt>
              </c:numCache>
            </c:numRef>
          </c:val>
        </c:ser>
        <c:ser>
          <c:idx val="11"/>
          <c:order val="11"/>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Sheet1!$N$1:$N$9</c:f>
              <c:numCache>
                <c:formatCode>General</c:formatCode>
                <c:ptCount val="9"/>
                <c:pt idx="0">
                  <c:v>0.21200000000000024</c:v>
                </c:pt>
                <c:pt idx="1">
                  <c:v>0.23240000000000041</c:v>
                </c:pt>
                <c:pt idx="2">
                  <c:v>0.33490000000000203</c:v>
                </c:pt>
                <c:pt idx="3">
                  <c:v>0.26478000000000002</c:v>
                </c:pt>
                <c:pt idx="4">
                  <c:v>0.33450000000000185</c:v>
                </c:pt>
                <c:pt idx="5">
                  <c:v>0.37890000000000168</c:v>
                </c:pt>
                <c:pt idx="6">
                  <c:v>0.33450000000000185</c:v>
                </c:pt>
                <c:pt idx="7">
                  <c:v>0.43450000000000139</c:v>
                </c:pt>
                <c:pt idx="8">
                  <c:v>0.49908000000000186</c:v>
                </c:pt>
              </c:numCache>
            </c:numRef>
          </c:val>
        </c:ser>
        <c:ser>
          <c:idx val="12"/>
          <c:order val="12"/>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Sheet1!$O$1:$O$9</c:f>
              <c:numCache>
                <c:formatCode>General</c:formatCode>
                <c:ptCount val="9"/>
                <c:pt idx="0">
                  <c:v>0.23674000000000084</c:v>
                </c:pt>
                <c:pt idx="1">
                  <c:v>0.23455999999999999</c:v>
                </c:pt>
                <c:pt idx="2">
                  <c:v>0.31530000000000186</c:v>
                </c:pt>
                <c:pt idx="3">
                  <c:v>0.28980000000000139</c:v>
                </c:pt>
                <c:pt idx="4">
                  <c:v>0.34650000000000031</c:v>
                </c:pt>
                <c:pt idx="5">
                  <c:v>0.38970000000000032</c:v>
                </c:pt>
                <c:pt idx="6">
                  <c:v>0.41280000000000139</c:v>
                </c:pt>
                <c:pt idx="7">
                  <c:v>0.43840000000000157</c:v>
                </c:pt>
                <c:pt idx="8">
                  <c:v>0.58699999999999997</c:v>
                </c:pt>
              </c:numCache>
            </c:numRef>
          </c:val>
        </c:ser>
        <c:ser>
          <c:idx val="13"/>
          <c:order val="13"/>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Sheet1!$P$1:$P$9</c:f>
              <c:numCache>
                <c:formatCode>General</c:formatCode>
                <c:ptCount val="9"/>
                <c:pt idx="0">
                  <c:v>0.22309999999999999</c:v>
                </c:pt>
                <c:pt idx="1">
                  <c:v>0.28970000000000001</c:v>
                </c:pt>
                <c:pt idx="2">
                  <c:v>0.33430000000000243</c:v>
                </c:pt>
                <c:pt idx="3">
                  <c:v>0.29870000000000002</c:v>
                </c:pt>
                <c:pt idx="4">
                  <c:v>0.36354000000000031</c:v>
                </c:pt>
                <c:pt idx="5">
                  <c:v>0.4163000000000015</c:v>
                </c:pt>
                <c:pt idx="6">
                  <c:v>0.41834000000000032</c:v>
                </c:pt>
                <c:pt idx="7">
                  <c:v>0.49980000000000185</c:v>
                </c:pt>
                <c:pt idx="8">
                  <c:v>0.56370000000000064</c:v>
                </c:pt>
              </c:numCache>
            </c:numRef>
          </c:val>
        </c:ser>
        <c:ser>
          <c:idx val="14"/>
          <c:order val="1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Sheet1!$Q$1:$Q$9</c:f>
              <c:numCache>
                <c:formatCode>General</c:formatCode>
                <c:ptCount val="9"/>
                <c:pt idx="0">
                  <c:v>0.223</c:v>
                </c:pt>
                <c:pt idx="1">
                  <c:v>0.27640000000000031</c:v>
                </c:pt>
                <c:pt idx="2">
                  <c:v>0.30120000000000002</c:v>
                </c:pt>
                <c:pt idx="3">
                  <c:v>0.33420000000000138</c:v>
                </c:pt>
                <c:pt idx="4">
                  <c:v>0.34500000000000008</c:v>
                </c:pt>
                <c:pt idx="5">
                  <c:v>0.35400000000000031</c:v>
                </c:pt>
                <c:pt idx="6">
                  <c:v>0.40100000000000002</c:v>
                </c:pt>
                <c:pt idx="7">
                  <c:v>0.42012000000000038</c:v>
                </c:pt>
                <c:pt idx="8">
                  <c:v>0.5534</c:v>
                </c:pt>
              </c:numCache>
            </c:numRef>
          </c:val>
        </c:ser>
        <c:ser>
          <c:idx val="15"/>
          <c:order val="1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Sheet1!$R$1:$R$9</c:f>
              <c:numCache>
                <c:formatCode>General</c:formatCode>
                <c:ptCount val="9"/>
                <c:pt idx="0">
                  <c:v>0.2273</c:v>
                </c:pt>
                <c:pt idx="1">
                  <c:v>0.27376400000000001</c:v>
                </c:pt>
                <c:pt idx="2">
                  <c:v>0.33640000000000203</c:v>
                </c:pt>
                <c:pt idx="3">
                  <c:v>0.2524300000000001</c:v>
                </c:pt>
                <c:pt idx="4">
                  <c:v>0.38374000000000008</c:v>
                </c:pt>
                <c:pt idx="5">
                  <c:v>0.41253000000000001</c:v>
                </c:pt>
                <c:pt idx="6">
                  <c:v>0.46534000000000031</c:v>
                </c:pt>
                <c:pt idx="7">
                  <c:v>0.48750000000000032</c:v>
                </c:pt>
                <c:pt idx="8">
                  <c:v>0.53639999999999999</c:v>
                </c:pt>
              </c:numCache>
            </c:numRef>
          </c:val>
        </c:ser>
        <c:ser>
          <c:idx val="16"/>
          <c:order val="1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Sheet1!$S$1:$S$9</c:f>
              <c:numCache>
                <c:formatCode>General</c:formatCode>
                <c:ptCount val="9"/>
                <c:pt idx="0">
                  <c:v>0.23213200000000001</c:v>
                </c:pt>
                <c:pt idx="1">
                  <c:v>0.33420000000000138</c:v>
                </c:pt>
                <c:pt idx="2">
                  <c:v>0.34530000000000038</c:v>
                </c:pt>
                <c:pt idx="3">
                  <c:v>0.34530000000000038</c:v>
                </c:pt>
                <c:pt idx="4">
                  <c:v>0.29600000000000032</c:v>
                </c:pt>
                <c:pt idx="5">
                  <c:v>0.43420000000000031</c:v>
                </c:pt>
                <c:pt idx="6">
                  <c:v>0.48630000000000156</c:v>
                </c:pt>
                <c:pt idx="7">
                  <c:v>0.54375000000000062</c:v>
                </c:pt>
                <c:pt idx="8">
                  <c:v>0.63740000000000063</c:v>
                </c:pt>
              </c:numCache>
            </c:numRef>
          </c:val>
        </c:ser>
        <c:ser>
          <c:idx val="17"/>
          <c:order val="1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Sheet1!$T$1:$T$9</c:f>
              <c:numCache>
                <c:formatCode>General</c:formatCode>
                <c:ptCount val="9"/>
                <c:pt idx="0">
                  <c:v>0.224</c:v>
                </c:pt>
                <c:pt idx="1">
                  <c:v>0.31200000000000139</c:v>
                </c:pt>
                <c:pt idx="2">
                  <c:v>0.34560000000000002</c:v>
                </c:pt>
                <c:pt idx="3">
                  <c:v>0.31230000000000185</c:v>
                </c:pt>
                <c:pt idx="4">
                  <c:v>0.24560000000000001</c:v>
                </c:pt>
                <c:pt idx="5">
                  <c:v>0.42345000000000038</c:v>
                </c:pt>
                <c:pt idx="6">
                  <c:v>0.44529999999999997</c:v>
                </c:pt>
                <c:pt idx="7">
                  <c:v>0.53420000000000001</c:v>
                </c:pt>
                <c:pt idx="8">
                  <c:v>0.55449999999999999</c:v>
                </c:pt>
              </c:numCache>
            </c:numRef>
          </c:val>
        </c:ser>
        <c:ser>
          <c:idx val="18"/>
          <c:order val="1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Sheet1!$U$1:$U$9</c:f>
              <c:numCache>
                <c:formatCode>General</c:formatCode>
                <c:ptCount val="9"/>
                <c:pt idx="0">
                  <c:v>0.13600000000000001</c:v>
                </c:pt>
                <c:pt idx="1">
                  <c:v>0.23450000000000001</c:v>
                </c:pt>
                <c:pt idx="2">
                  <c:v>0.35340000000000032</c:v>
                </c:pt>
                <c:pt idx="3">
                  <c:v>0.36345000000000038</c:v>
                </c:pt>
                <c:pt idx="4">
                  <c:v>0.29840000000000139</c:v>
                </c:pt>
                <c:pt idx="5">
                  <c:v>0.33500000000000185</c:v>
                </c:pt>
                <c:pt idx="6">
                  <c:v>0.51300000000000001</c:v>
                </c:pt>
                <c:pt idx="7">
                  <c:v>0.58242999999999956</c:v>
                </c:pt>
                <c:pt idx="8">
                  <c:v>0.73400000000000065</c:v>
                </c:pt>
              </c:numCache>
            </c:numRef>
          </c:val>
        </c:ser>
        <c:marker val="1"/>
        <c:axId val="47810048"/>
        <c:axId val="47811584"/>
      </c:lineChart>
      <c:catAx>
        <c:axId val="47810048"/>
        <c:scaling>
          <c:orientation val="minMax"/>
        </c:scaling>
        <c:axPos val="b"/>
        <c:tickLblPos val="nextTo"/>
        <c:crossAx val="47811584"/>
        <c:crosses val="autoZero"/>
        <c:auto val="1"/>
        <c:lblAlgn val="ctr"/>
        <c:lblOffset val="80"/>
      </c:catAx>
      <c:valAx>
        <c:axId val="47811584"/>
        <c:scaling>
          <c:orientation val="minMax"/>
          <c:max val="1"/>
          <c:min val="0"/>
        </c:scaling>
        <c:axPos val="l"/>
        <c:majorGridlines/>
        <c:numFmt formatCode="General" sourceLinked="1"/>
        <c:tickLblPos val="nextTo"/>
        <c:crossAx val="47810048"/>
        <c:crossesAt val="1"/>
        <c:crossBetween val="midCat"/>
        <c:majorUnit val="0.125"/>
      </c:valAx>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ayout>
        <c:manualLayout>
          <c:xMode val="edge"/>
          <c:yMode val="edge"/>
          <c:x val="0.138897435897438"/>
          <c:y val="9.1013549505573749E-2"/>
          <c:w val="0.24208552055993021"/>
          <c:h val="0.33580769193518983"/>
        </c:manualLayout>
      </c:layout>
    </c:legend>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v>MME</c:v>
          </c:tx>
          <c:spPr>
            <a:ln w="25400">
              <a:solidFill>
                <a:schemeClr val="tx1"/>
              </a:solidFill>
              <a:prstDash val="lg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Sheet1!$C$1:$C$9</c:f>
              <c:numCache>
                <c:formatCode>General</c:formatCode>
                <c:ptCount val="9"/>
                <c:pt idx="0">
                  <c:v>2.3050000000000001E-2</c:v>
                </c:pt>
                <c:pt idx="1">
                  <c:v>0.1221179</c:v>
                </c:pt>
                <c:pt idx="2">
                  <c:v>0.2011</c:v>
                </c:pt>
                <c:pt idx="3">
                  <c:v>0.31420000000000031</c:v>
                </c:pt>
                <c:pt idx="4">
                  <c:v>0.42070000000000002</c:v>
                </c:pt>
                <c:pt idx="5">
                  <c:v>0.51593999999999951</c:v>
                </c:pt>
                <c:pt idx="6">
                  <c:v>0.62430000000000063</c:v>
                </c:pt>
                <c:pt idx="7">
                  <c:v>0.73720000000000063</c:v>
                </c:pt>
                <c:pt idx="8">
                  <c:v>0.81836399999999687</c:v>
                </c:pt>
              </c:numCache>
            </c:numRef>
          </c:val>
        </c:ser>
        <c:ser>
          <c:idx val="1"/>
          <c:order val="1"/>
          <c:tx>
            <c:v>Mth1</c:v>
          </c:tx>
          <c:spPr>
            <a:ln w="25400">
              <a:solidFill>
                <a:schemeClr val="tx1"/>
              </a:solidFill>
              <a:prstDash val="solid"/>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Sheet1!$D$1:$D$9</c:f>
              <c:numCache>
                <c:formatCode>General</c:formatCode>
                <c:ptCount val="9"/>
                <c:pt idx="0">
                  <c:v>2.297300000000017E-2</c:v>
                </c:pt>
                <c:pt idx="1">
                  <c:v>0.11320000000000002</c:v>
                </c:pt>
                <c:pt idx="2">
                  <c:v>0.21902000000000021</c:v>
                </c:pt>
                <c:pt idx="3">
                  <c:v>0.33234000000000186</c:v>
                </c:pt>
                <c:pt idx="4">
                  <c:v>0.44494</c:v>
                </c:pt>
                <c:pt idx="5">
                  <c:v>0.55520000000000003</c:v>
                </c:pt>
                <c:pt idx="6">
                  <c:v>0.66779000000000543</c:v>
                </c:pt>
                <c:pt idx="7">
                  <c:v>0.76789000000000418</c:v>
                </c:pt>
                <c:pt idx="8">
                  <c:v>0.86500000000000277</c:v>
                </c:pt>
              </c:numCache>
            </c:numRef>
          </c:val>
        </c:ser>
        <c:ser>
          <c:idx val="2"/>
          <c:order val="2"/>
          <c:tx>
            <c:v>Mth2</c:v>
          </c:tx>
          <c:spPr>
            <a:ln w="41275">
              <a:solidFill>
                <a:schemeClr val="tx1"/>
              </a:solidFill>
              <a:prstDash val="sysDot"/>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Sheet1!$E$1:$E$9</c:f>
              <c:numCache>
                <c:formatCode>General</c:formatCode>
                <c:ptCount val="9"/>
                <c:pt idx="0">
                  <c:v>2.3199999999999988E-2</c:v>
                </c:pt>
                <c:pt idx="1">
                  <c:v>0.11970000000000022</c:v>
                </c:pt>
                <c:pt idx="2">
                  <c:v>0.23452840000000041</c:v>
                </c:pt>
                <c:pt idx="3">
                  <c:v>0.38033450000000185</c:v>
                </c:pt>
                <c:pt idx="4">
                  <c:v>0.46646000000000032</c:v>
                </c:pt>
                <c:pt idx="5">
                  <c:v>0.58699999999999997</c:v>
                </c:pt>
                <c:pt idx="6">
                  <c:v>0.66400000000000359</c:v>
                </c:pt>
                <c:pt idx="7">
                  <c:v>0.81377429999999995</c:v>
                </c:pt>
                <c:pt idx="8">
                  <c:v>0.88980000000000004</c:v>
                </c:pt>
              </c:numCache>
            </c:numRef>
          </c:val>
        </c:ser>
        <c:ser>
          <c:idx val="3"/>
          <c:order val="3"/>
          <c:tx>
            <c:v>Mdls</c:v>
          </c:tx>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Sheet1!$F$1:$F$9</c:f>
              <c:numCache>
                <c:formatCode>General</c:formatCode>
                <c:ptCount val="9"/>
                <c:pt idx="0">
                  <c:v>0.2326</c:v>
                </c:pt>
                <c:pt idx="1">
                  <c:v>0.283773</c:v>
                </c:pt>
                <c:pt idx="2">
                  <c:v>0.32356537000000185</c:v>
                </c:pt>
                <c:pt idx="3">
                  <c:v>0.34250000000000008</c:v>
                </c:pt>
                <c:pt idx="4">
                  <c:v>0.38780000000000203</c:v>
                </c:pt>
                <c:pt idx="5">
                  <c:v>0.38379000000000002</c:v>
                </c:pt>
                <c:pt idx="6">
                  <c:v>0.53539999999999999</c:v>
                </c:pt>
                <c:pt idx="7">
                  <c:v>0.58879999999999999</c:v>
                </c:pt>
                <c:pt idx="8">
                  <c:v>0.61765300000000312</c:v>
                </c:pt>
              </c:numCache>
            </c:numRef>
          </c:val>
        </c:ser>
        <c:ser>
          <c:idx val="4"/>
          <c:order val="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Sheet1!$G$1:$G$9</c:f>
              <c:numCache>
                <c:formatCode>General</c:formatCode>
                <c:ptCount val="9"/>
                <c:pt idx="0">
                  <c:v>0.238674</c:v>
                </c:pt>
                <c:pt idx="1">
                  <c:v>0.27735000000000032</c:v>
                </c:pt>
                <c:pt idx="2">
                  <c:v>0.32267530000000139</c:v>
                </c:pt>
                <c:pt idx="3">
                  <c:v>0.33534600000000203</c:v>
                </c:pt>
                <c:pt idx="4">
                  <c:v>0.36735000000000156</c:v>
                </c:pt>
                <c:pt idx="5">
                  <c:v>0.36736000000000185</c:v>
                </c:pt>
                <c:pt idx="6">
                  <c:v>0.56374000000000313</c:v>
                </c:pt>
                <c:pt idx="7">
                  <c:v>0.58346639999999328</c:v>
                </c:pt>
                <c:pt idx="8">
                  <c:v>0.68735999999999997</c:v>
                </c:pt>
              </c:numCache>
            </c:numRef>
          </c:val>
        </c:ser>
        <c:ser>
          <c:idx val="5"/>
          <c:order val="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Sheet1!$H$1:$H$9</c:f>
              <c:numCache>
                <c:formatCode>General</c:formatCode>
                <c:ptCount val="9"/>
                <c:pt idx="0">
                  <c:v>0.21230000000000004</c:v>
                </c:pt>
                <c:pt idx="1">
                  <c:v>0.25435000000000002</c:v>
                </c:pt>
                <c:pt idx="2">
                  <c:v>0.31937400000000254</c:v>
                </c:pt>
                <c:pt idx="3">
                  <c:v>0.343254</c:v>
                </c:pt>
                <c:pt idx="4">
                  <c:v>0.34253</c:v>
                </c:pt>
                <c:pt idx="5">
                  <c:v>0.33435000000000203</c:v>
                </c:pt>
                <c:pt idx="6">
                  <c:v>0.54530000000000001</c:v>
                </c:pt>
                <c:pt idx="7">
                  <c:v>0.54535</c:v>
                </c:pt>
                <c:pt idx="8">
                  <c:v>0.67883600000000277</c:v>
                </c:pt>
              </c:numCache>
            </c:numRef>
          </c:val>
        </c:ser>
        <c:ser>
          <c:idx val="6"/>
          <c:order val="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Sheet1!$I$1:$I$9</c:f>
              <c:numCache>
                <c:formatCode>General</c:formatCode>
                <c:ptCount val="9"/>
                <c:pt idx="0">
                  <c:v>0.18763800000000044</c:v>
                </c:pt>
                <c:pt idx="1">
                  <c:v>0.289993</c:v>
                </c:pt>
                <c:pt idx="2">
                  <c:v>0.30102000000000156</c:v>
                </c:pt>
                <c:pt idx="3">
                  <c:v>0.31243500000000002</c:v>
                </c:pt>
                <c:pt idx="4">
                  <c:v>0.23389399999999999</c:v>
                </c:pt>
                <c:pt idx="5">
                  <c:v>0.37374000000000002</c:v>
                </c:pt>
                <c:pt idx="6">
                  <c:v>0.58937999999999957</c:v>
                </c:pt>
                <c:pt idx="7">
                  <c:v>0.58365299999999687</c:v>
                </c:pt>
                <c:pt idx="8">
                  <c:v>0.68937000000000004</c:v>
                </c:pt>
              </c:numCache>
            </c:numRef>
          </c:val>
        </c:ser>
        <c:ser>
          <c:idx val="7"/>
          <c:order val="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Sheet1!$J$1:$J$9</c:f>
              <c:numCache>
                <c:formatCode>General</c:formatCode>
                <c:ptCount val="9"/>
                <c:pt idx="0">
                  <c:v>0.15370000000000075</c:v>
                </c:pt>
                <c:pt idx="1">
                  <c:v>0.28840000000000032</c:v>
                </c:pt>
                <c:pt idx="2">
                  <c:v>0.38398000000000254</c:v>
                </c:pt>
                <c:pt idx="3">
                  <c:v>0.33545000000000202</c:v>
                </c:pt>
                <c:pt idx="4">
                  <c:v>0.28974</c:v>
                </c:pt>
                <c:pt idx="5">
                  <c:v>0.34253</c:v>
                </c:pt>
                <c:pt idx="6">
                  <c:v>0.52429999999999999</c:v>
                </c:pt>
                <c:pt idx="7">
                  <c:v>0.58938999999999686</c:v>
                </c:pt>
                <c:pt idx="8">
                  <c:v>0.65387700000000371</c:v>
                </c:pt>
              </c:numCache>
            </c:numRef>
          </c:val>
        </c:ser>
        <c:ser>
          <c:idx val="8"/>
          <c:order val="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Sheet1!$K$1:$K$9</c:f>
              <c:numCache>
                <c:formatCode>General</c:formatCode>
                <c:ptCount val="9"/>
                <c:pt idx="0">
                  <c:v>0.18290000000000084</c:v>
                </c:pt>
                <c:pt idx="1">
                  <c:v>0.31092000000000203</c:v>
                </c:pt>
                <c:pt idx="2">
                  <c:v>0.31273000000000001</c:v>
                </c:pt>
                <c:pt idx="3">
                  <c:v>0.33874000000000032</c:v>
                </c:pt>
                <c:pt idx="4">
                  <c:v>0.33884000000000203</c:v>
                </c:pt>
                <c:pt idx="5">
                  <c:v>0.48744000000000032</c:v>
                </c:pt>
                <c:pt idx="6">
                  <c:v>0.48937400000000203</c:v>
                </c:pt>
                <c:pt idx="7">
                  <c:v>0.56659999999999999</c:v>
                </c:pt>
                <c:pt idx="8">
                  <c:v>0.61300000000000165</c:v>
                </c:pt>
              </c:numCache>
            </c:numRef>
          </c:val>
        </c:ser>
        <c:ser>
          <c:idx val="9"/>
          <c:order val="9"/>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Sheet1!$L$1:$L$9</c:f>
              <c:numCache>
                <c:formatCode>General</c:formatCode>
                <c:ptCount val="9"/>
                <c:pt idx="0">
                  <c:v>0.14450000000000021</c:v>
                </c:pt>
                <c:pt idx="1">
                  <c:v>0.28840000000000032</c:v>
                </c:pt>
                <c:pt idx="2">
                  <c:v>0.32900000000000168</c:v>
                </c:pt>
                <c:pt idx="3">
                  <c:v>0.31340000000000157</c:v>
                </c:pt>
                <c:pt idx="4">
                  <c:v>0.28350000000000031</c:v>
                </c:pt>
                <c:pt idx="5">
                  <c:v>0.41022000000000008</c:v>
                </c:pt>
                <c:pt idx="6">
                  <c:v>0.42530000000000157</c:v>
                </c:pt>
                <c:pt idx="7">
                  <c:v>0.42763000000000001</c:v>
                </c:pt>
                <c:pt idx="8">
                  <c:v>0.58941999999999639</c:v>
                </c:pt>
              </c:numCache>
            </c:numRef>
          </c:val>
        </c:ser>
        <c:ser>
          <c:idx val="10"/>
          <c:order val="10"/>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Sheet1!$M$1:$M$9</c:f>
              <c:numCache>
                <c:formatCode>General</c:formatCode>
                <c:ptCount val="9"/>
                <c:pt idx="0">
                  <c:v>0.2273</c:v>
                </c:pt>
                <c:pt idx="1">
                  <c:v>0.24500000000000041</c:v>
                </c:pt>
                <c:pt idx="2">
                  <c:v>0.30000000000000032</c:v>
                </c:pt>
                <c:pt idx="3">
                  <c:v>0.26134000000000002</c:v>
                </c:pt>
                <c:pt idx="4">
                  <c:v>0.23488000000000001</c:v>
                </c:pt>
                <c:pt idx="5">
                  <c:v>0.42300000000000032</c:v>
                </c:pt>
                <c:pt idx="6">
                  <c:v>0.39900000000000185</c:v>
                </c:pt>
                <c:pt idx="7">
                  <c:v>0.41260000000000002</c:v>
                </c:pt>
                <c:pt idx="8">
                  <c:v>0.43501000000000156</c:v>
                </c:pt>
              </c:numCache>
            </c:numRef>
          </c:val>
        </c:ser>
        <c:ser>
          <c:idx val="11"/>
          <c:order val="11"/>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Sheet1!$N$1:$N$9</c:f>
              <c:numCache>
                <c:formatCode>General</c:formatCode>
                <c:ptCount val="9"/>
                <c:pt idx="0">
                  <c:v>0.222</c:v>
                </c:pt>
                <c:pt idx="1">
                  <c:v>0.23254400000000044</c:v>
                </c:pt>
                <c:pt idx="2">
                  <c:v>0.34300000000000008</c:v>
                </c:pt>
                <c:pt idx="3">
                  <c:v>0.28650000000000031</c:v>
                </c:pt>
                <c:pt idx="4">
                  <c:v>0.32100000000000156</c:v>
                </c:pt>
                <c:pt idx="5">
                  <c:v>0.39338000000000312</c:v>
                </c:pt>
                <c:pt idx="6">
                  <c:v>0.38767050000000203</c:v>
                </c:pt>
                <c:pt idx="7">
                  <c:v>0.40980000000000139</c:v>
                </c:pt>
                <c:pt idx="8">
                  <c:v>0.42301000000000138</c:v>
                </c:pt>
              </c:numCache>
            </c:numRef>
          </c:val>
        </c:ser>
        <c:ser>
          <c:idx val="12"/>
          <c:order val="12"/>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Sheet1!$O$1:$O$9</c:f>
              <c:numCache>
                <c:formatCode>General</c:formatCode>
                <c:ptCount val="9"/>
                <c:pt idx="0">
                  <c:v>0.20188999999999999</c:v>
                </c:pt>
                <c:pt idx="1">
                  <c:v>0.23844500000000113</c:v>
                </c:pt>
                <c:pt idx="2">
                  <c:v>0.30120000000000002</c:v>
                </c:pt>
                <c:pt idx="3">
                  <c:v>0.24332999999999999</c:v>
                </c:pt>
                <c:pt idx="4">
                  <c:v>0.34450000000000008</c:v>
                </c:pt>
                <c:pt idx="5">
                  <c:v>0.34740000000000032</c:v>
                </c:pt>
                <c:pt idx="6">
                  <c:v>0.41400000000000031</c:v>
                </c:pt>
                <c:pt idx="7">
                  <c:v>0.45670000000000005</c:v>
                </c:pt>
                <c:pt idx="8">
                  <c:v>0.55449999999999999</c:v>
                </c:pt>
              </c:numCache>
            </c:numRef>
          </c:val>
        </c:ser>
        <c:ser>
          <c:idx val="13"/>
          <c:order val="13"/>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Sheet1!$P$1:$P$9</c:f>
              <c:numCache>
                <c:formatCode>General</c:formatCode>
                <c:ptCount val="9"/>
                <c:pt idx="0">
                  <c:v>0.20197999999999999</c:v>
                </c:pt>
                <c:pt idx="1">
                  <c:v>0.28873699999999997</c:v>
                </c:pt>
                <c:pt idx="2">
                  <c:v>0.33927000000000185</c:v>
                </c:pt>
                <c:pt idx="3">
                  <c:v>0.28700000000000031</c:v>
                </c:pt>
                <c:pt idx="4">
                  <c:v>0.35370000000000001</c:v>
                </c:pt>
                <c:pt idx="5">
                  <c:v>0.4536</c:v>
                </c:pt>
                <c:pt idx="6">
                  <c:v>0.47360000000000002</c:v>
                </c:pt>
                <c:pt idx="7">
                  <c:v>0.48982300000000156</c:v>
                </c:pt>
                <c:pt idx="8">
                  <c:v>0.57208999999999999</c:v>
                </c:pt>
              </c:numCache>
            </c:numRef>
          </c:val>
        </c:ser>
        <c:ser>
          <c:idx val="14"/>
          <c:order val="14"/>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Sheet1!$Q$1:$Q$9</c:f>
              <c:numCache>
                <c:formatCode>General</c:formatCode>
                <c:ptCount val="9"/>
                <c:pt idx="0">
                  <c:v>0.23700000000000004</c:v>
                </c:pt>
                <c:pt idx="1">
                  <c:v>0.25898600000000038</c:v>
                </c:pt>
                <c:pt idx="2">
                  <c:v>0.29530000000000156</c:v>
                </c:pt>
                <c:pt idx="3">
                  <c:v>0.33320000000000038</c:v>
                </c:pt>
                <c:pt idx="4">
                  <c:v>0.34100000000000008</c:v>
                </c:pt>
                <c:pt idx="5">
                  <c:v>0.37530000000000185</c:v>
                </c:pt>
                <c:pt idx="6">
                  <c:v>0.39990000000000203</c:v>
                </c:pt>
                <c:pt idx="7">
                  <c:v>0.41200000000000031</c:v>
                </c:pt>
                <c:pt idx="8">
                  <c:v>0.5452399999999995</c:v>
                </c:pt>
              </c:numCache>
            </c:numRef>
          </c:val>
        </c:ser>
        <c:ser>
          <c:idx val="15"/>
          <c:order val="15"/>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Sheet1!$R$1:$R$9</c:f>
              <c:numCache>
                <c:formatCode>General</c:formatCode>
                <c:ptCount val="9"/>
                <c:pt idx="0">
                  <c:v>0.2</c:v>
                </c:pt>
                <c:pt idx="1">
                  <c:v>0.28870000000000001</c:v>
                </c:pt>
                <c:pt idx="2">
                  <c:v>0.31265000000000032</c:v>
                </c:pt>
                <c:pt idx="3">
                  <c:v>0.27524299999999996</c:v>
                </c:pt>
                <c:pt idx="4">
                  <c:v>0.37663000000000002</c:v>
                </c:pt>
                <c:pt idx="5">
                  <c:v>0.44230000000000008</c:v>
                </c:pt>
                <c:pt idx="6">
                  <c:v>0.41435000000000038</c:v>
                </c:pt>
                <c:pt idx="7">
                  <c:v>0.48730000000000157</c:v>
                </c:pt>
                <c:pt idx="8">
                  <c:v>0.54676000000000002</c:v>
                </c:pt>
              </c:numCache>
            </c:numRef>
          </c:val>
        </c:ser>
        <c:ser>
          <c:idx val="16"/>
          <c:order val="16"/>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Sheet1!$S$1:$S$9</c:f>
              <c:numCache>
                <c:formatCode>General</c:formatCode>
                <c:ptCount val="9"/>
                <c:pt idx="0">
                  <c:v>0.23213200000000001</c:v>
                </c:pt>
                <c:pt idx="1">
                  <c:v>0.33420000000000138</c:v>
                </c:pt>
                <c:pt idx="2">
                  <c:v>0.34530000000000038</c:v>
                </c:pt>
                <c:pt idx="3">
                  <c:v>0.34530000000000038</c:v>
                </c:pt>
                <c:pt idx="4">
                  <c:v>0.29600000000000032</c:v>
                </c:pt>
                <c:pt idx="5">
                  <c:v>0.43420000000000031</c:v>
                </c:pt>
                <c:pt idx="6">
                  <c:v>0.48630000000000156</c:v>
                </c:pt>
                <c:pt idx="7">
                  <c:v>0.54375000000000062</c:v>
                </c:pt>
                <c:pt idx="8">
                  <c:v>0.63740000000000063</c:v>
                </c:pt>
              </c:numCache>
            </c:numRef>
          </c:val>
        </c:ser>
        <c:ser>
          <c:idx val="17"/>
          <c:order val="17"/>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Sheet1!$T$1:$T$9</c:f>
              <c:numCache>
                <c:formatCode>General</c:formatCode>
                <c:ptCount val="9"/>
                <c:pt idx="0">
                  <c:v>0.224</c:v>
                </c:pt>
                <c:pt idx="1">
                  <c:v>0.31200000000000139</c:v>
                </c:pt>
                <c:pt idx="2">
                  <c:v>0.34560000000000002</c:v>
                </c:pt>
                <c:pt idx="3">
                  <c:v>0.31230000000000185</c:v>
                </c:pt>
                <c:pt idx="4">
                  <c:v>0.24560000000000001</c:v>
                </c:pt>
                <c:pt idx="5">
                  <c:v>0.42345000000000038</c:v>
                </c:pt>
                <c:pt idx="6">
                  <c:v>0.44529999999999997</c:v>
                </c:pt>
                <c:pt idx="7">
                  <c:v>0.53420000000000001</c:v>
                </c:pt>
                <c:pt idx="8">
                  <c:v>0.55449999999999999</c:v>
                </c:pt>
              </c:numCache>
            </c:numRef>
          </c:val>
        </c:ser>
        <c:ser>
          <c:idx val="18"/>
          <c:order val="18"/>
          <c:spPr>
            <a:ln w="19050">
              <a:solidFill>
                <a:schemeClr val="bg1">
                  <a:lumMod val="65000"/>
                </a:schemeClr>
              </a:solidFill>
              <a:prstDash val="sysDash"/>
            </a:ln>
          </c:spPr>
          <c:marker>
            <c:symbol val="none"/>
          </c:marker>
          <c:cat>
            <c:strRef>
              <c:f>Sheet1!$B$1:$B$9</c:f>
              <c:strCache>
                <c:ptCount val="9"/>
                <c:pt idx="0">
                  <c:v>0</c:v>
                </c:pt>
                <c:pt idx="1">
                  <c:v>1.0/8.0</c:v>
                </c:pt>
                <c:pt idx="2">
                  <c:v>2.0/8.0</c:v>
                </c:pt>
                <c:pt idx="3">
                  <c:v>3.0/8.0</c:v>
                </c:pt>
                <c:pt idx="4">
                  <c:v>4.0/8.0</c:v>
                </c:pt>
                <c:pt idx="5">
                  <c:v>5.0/8.0</c:v>
                </c:pt>
                <c:pt idx="6">
                  <c:v>6.0/8.0</c:v>
                </c:pt>
                <c:pt idx="7">
                  <c:v>7.0/8.0</c:v>
                </c:pt>
                <c:pt idx="8">
                  <c:v>8.0/8.0</c:v>
                </c:pt>
              </c:strCache>
            </c:strRef>
          </c:cat>
          <c:val>
            <c:numRef>
              <c:f>Sheet1!$U$1:$U$9</c:f>
              <c:numCache>
                <c:formatCode>General</c:formatCode>
                <c:ptCount val="9"/>
                <c:pt idx="0">
                  <c:v>0.13600000000000001</c:v>
                </c:pt>
                <c:pt idx="1">
                  <c:v>0.23450000000000001</c:v>
                </c:pt>
                <c:pt idx="2">
                  <c:v>0.35340000000000032</c:v>
                </c:pt>
                <c:pt idx="3">
                  <c:v>0.36345000000000038</c:v>
                </c:pt>
                <c:pt idx="4">
                  <c:v>0.29840000000000139</c:v>
                </c:pt>
                <c:pt idx="5">
                  <c:v>0.33500000000000185</c:v>
                </c:pt>
                <c:pt idx="6">
                  <c:v>0.51300000000000001</c:v>
                </c:pt>
                <c:pt idx="7">
                  <c:v>0.58242999999999956</c:v>
                </c:pt>
                <c:pt idx="8">
                  <c:v>0.73400000000000065</c:v>
                </c:pt>
              </c:numCache>
            </c:numRef>
          </c:val>
        </c:ser>
        <c:marker val="1"/>
        <c:axId val="47929984"/>
        <c:axId val="47935872"/>
      </c:lineChart>
      <c:catAx>
        <c:axId val="47929984"/>
        <c:scaling>
          <c:orientation val="minMax"/>
        </c:scaling>
        <c:axPos val="b"/>
        <c:tickLblPos val="nextTo"/>
        <c:crossAx val="47935872"/>
        <c:crosses val="autoZero"/>
        <c:auto val="1"/>
        <c:lblAlgn val="ctr"/>
        <c:lblOffset val="80"/>
      </c:catAx>
      <c:valAx>
        <c:axId val="47935872"/>
        <c:scaling>
          <c:orientation val="minMax"/>
          <c:max val="1"/>
          <c:min val="0"/>
        </c:scaling>
        <c:axPos val="l"/>
        <c:majorGridlines/>
        <c:numFmt formatCode="General" sourceLinked="1"/>
        <c:tickLblPos val="nextTo"/>
        <c:crossAx val="47929984"/>
        <c:crossesAt val="1"/>
        <c:crossBetween val="midCat"/>
        <c:majorUnit val="0.125"/>
      </c:valAx>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ayout>
        <c:manualLayout>
          <c:xMode val="edge"/>
          <c:yMode val="edge"/>
          <c:x val="0.16713888888888895"/>
          <c:y val="9.2517369152385745E-2"/>
          <c:w val="0.16897222222222241"/>
          <c:h val="0.33457310483248626"/>
        </c:manualLayout>
      </c:layout>
    </c:legend>
    <c:plotVisOnly val="1"/>
    <c:dispBlanksAs val="gap"/>
  </c:chart>
  <c:externalData r:id="rId2"/>
</c:chartSpace>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3.emf"/><Relationship Id="rId3" Type="http://schemas.openxmlformats.org/officeDocument/2006/relationships/image" Target="../media/image43.emf"/><Relationship Id="rId7" Type="http://schemas.openxmlformats.org/officeDocument/2006/relationships/image" Target="../media/image47.emf"/><Relationship Id="rId12" Type="http://schemas.openxmlformats.org/officeDocument/2006/relationships/image" Target="../media/image52.emf"/><Relationship Id="rId2" Type="http://schemas.openxmlformats.org/officeDocument/2006/relationships/image" Target="../media/image42.emf"/><Relationship Id="rId16" Type="http://schemas.openxmlformats.org/officeDocument/2006/relationships/image" Target="../media/image56.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45.emf"/><Relationship Id="rId15" Type="http://schemas.openxmlformats.org/officeDocument/2006/relationships/image" Target="../media/image5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 Id="rId14"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4085F18-E8AC-4B75-BEC5-270F5C04F84F}" type="datetimeFigureOut">
              <a:rPr lang="en-US"/>
              <a:pPr>
                <a:defRPr/>
              </a:pPr>
              <a:t>8/10/2010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DAB402E-2C4F-407E-95A0-56C5E074A0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2E040-2CC5-4C69-9020-78CF1C9C2F25}" type="slidenum">
              <a:rPr lang="en-US"/>
              <a:pPr fontAlgn="base">
                <a:spcBef>
                  <a:spcPct val="0"/>
                </a:spcBef>
                <a:spcAft>
                  <a:spcPct val="0"/>
                </a:spcAft>
              </a:pPr>
              <a:t>6</a:t>
            </a:fld>
            <a:endParaRPr lang="en-US"/>
          </a:p>
        </p:txBody>
      </p:sp>
      <p:sp>
        <p:nvSpPr>
          <p:cNvPr id="95235" name="Rectangle 2"/>
          <p:cNvSpPr>
            <a:spLocks noGrp="1" noRot="1" noChangeAspect="1" noChangeArrowheads="1" noTextEdit="1"/>
          </p:cNvSpPr>
          <p:nvPr>
            <p:ph type="sldImg"/>
          </p:nvPr>
        </p:nvSpPr>
        <p:spPr bwMode="auto">
          <a:xfrm>
            <a:off x="0" y="301625"/>
            <a:ext cx="1588" cy="1588"/>
          </a:xfrm>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xfrm>
            <a:off x="503238" y="4314825"/>
            <a:ext cx="5856287" cy="4062413"/>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C7CB07-88C7-4CC2-8241-FCAFC0DD6DC9}" type="slidenum">
              <a:rPr lang="en-US"/>
              <a:pPr fontAlgn="base">
                <a:spcBef>
                  <a:spcPct val="0"/>
                </a:spcBef>
                <a:spcAft>
                  <a:spcPct val="0"/>
                </a:spcAft>
              </a:pPr>
              <a:t>9</a:t>
            </a:fld>
            <a:endParaRPr lang="en-US"/>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F109D-8C75-480F-94A3-ECF60A2D68F4}" type="slidenum">
              <a:rPr lang="en-US"/>
              <a:pPr fontAlgn="base">
                <a:spcBef>
                  <a:spcPct val="0"/>
                </a:spcBef>
                <a:spcAft>
                  <a:spcPct val="0"/>
                </a:spcAft>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4A69FD-2707-4D36-8F88-4B4A9B06CFFD}" type="datetimeFigureOut">
              <a:rPr lang="en-US"/>
              <a:pPr>
                <a:defRPr/>
              </a:pPr>
              <a:t>8/10/2010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5425F5-BE18-4A31-8543-CD484ABE3A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6CDE0D-F4F8-47A3-819D-047E902034C5}" type="datetimeFigureOut">
              <a:rPr lang="en-US"/>
              <a:pPr>
                <a:defRPr/>
              </a:pPr>
              <a:t>8/10/2010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8144A-D13E-490C-B50A-3375942919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303ECE-D6E9-4DB9-81C9-F1B048E1E950}" type="datetimeFigureOut">
              <a:rPr lang="en-US"/>
              <a:pPr>
                <a:defRPr/>
              </a:pPr>
              <a:t>8/10/2010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444A01-05E3-4C49-B06D-B6F1A89C01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B2435EF-10B1-4559-8BBC-75B153FD5844}" type="slidenum">
              <a:rPr lang="en-US"/>
              <a:pPr>
                <a:defRPr/>
              </a:pPr>
              <a:t>‹#›</a:t>
            </a:fld>
            <a:endParaRPr lang="en-US"/>
          </a:p>
        </p:txBody>
      </p:sp>
      <p:sp>
        <p:nvSpPr>
          <p:cNvPr id="6"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23B46086-D9AC-44C9-8551-F385E2576279}" type="slidenum">
              <a:rPr lang="en-US"/>
              <a:pPr>
                <a:defRPr/>
              </a:pPr>
              <a:t>‹#›</a:t>
            </a:fld>
            <a:endParaRPr lang="en-US"/>
          </a:p>
        </p:txBody>
      </p:sp>
      <p:sp>
        <p:nvSpPr>
          <p:cNvPr id="7"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762C8E-99E5-44B7-984A-9AD5CBB96A4F}" type="datetimeFigureOut">
              <a:rPr lang="en-US"/>
              <a:pPr>
                <a:defRPr/>
              </a:pPr>
              <a:t>8/10/2010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3AC4A-6195-42BC-B184-3657A9E0FD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5FFE04-623B-4092-A1D1-E3C41C55AE4F}" type="datetimeFigureOut">
              <a:rPr lang="en-US"/>
              <a:pPr>
                <a:defRPr/>
              </a:pPr>
              <a:t>8/10/2010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E2DDE3-A6F0-4C3B-A190-15391A4F77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DB3A95-02AB-41AE-B055-F927D10014BC}"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AB922-F2BC-4A11-9865-81557CF83C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09BBAC-06AF-4BBA-9736-4E6D47EDC1A6}" type="datetimeFigureOut">
              <a:rPr lang="en-US"/>
              <a:pPr>
                <a:defRPr/>
              </a:pPr>
              <a:t>8/10/2010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4A545-6B00-4F67-9F40-F7F059011F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344B29-DE94-4420-9360-7BEE501A135D}" type="datetimeFigureOut">
              <a:rPr lang="en-US"/>
              <a:pPr>
                <a:defRPr/>
              </a:pPr>
              <a:t>8/10/2010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853D1D-7C75-484A-90A4-DFA87E9803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07B06E-4102-41BC-BB2C-A794EB83467D}" type="datetimeFigureOut">
              <a:rPr lang="en-US"/>
              <a:pPr>
                <a:defRPr/>
              </a:pPr>
              <a:t>8/10/2010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35576A-BD0D-420E-9442-9B620C7B7A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DD0541-2991-4023-A2B0-911B9A20E24F}"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0ADC3-03B1-48D4-BE20-CAEDE74E9D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2CD159-3528-4B8E-BDF4-2A584B3BA122}"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87AFD-CF92-4352-85DD-500042B57F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5E663D4-3AFC-4CDA-95E0-D9788747857C}" type="datetimeFigureOut">
              <a:rPr lang="en-US"/>
              <a:pPr>
                <a:defRPr/>
              </a:pPr>
              <a:t>8/10/2010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F54C4D8-5923-4037-981A-A8763A4784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5.bin"/><Relationship Id="rId18" Type="http://schemas.openxmlformats.org/officeDocument/2006/relationships/oleObject" Target="../embeddings/oleObject30.bin"/><Relationship Id="rId3" Type="http://schemas.openxmlformats.org/officeDocument/2006/relationships/oleObject" Target="../embeddings/oleObject15.bin"/><Relationship Id="rId7" Type="http://schemas.openxmlformats.org/officeDocument/2006/relationships/oleObject" Target="../embeddings/oleObject19.bin"/><Relationship Id="rId12" Type="http://schemas.openxmlformats.org/officeDocument/2006/relationships/oleObject" Target="../embeddings/oleObject24.bin"/><Relationship Id="rId17"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oleObject28.bin"/><Relationship Id="rId1" Type="http://schemas.openxmlformats.org/officeDocument/2006/relationships/vmlDrawing" Target="../drawings/vmlDrawing3.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oleObject" Target="../embeddings/oleObject17.bin"/><Relationship Id="rId15" Type="http://schemas.openxmlformats.org/officeDocument/2006/relationships/oleObject" Target="../embeddings/oleObject27.bin"/><Relationship Id="rId10" Type="http://schemas.openxmlformats.org/officeDocument/2006/relationships/oleObject" Target="../embeddings/oleObject22.bin"/><Relationship Id="rId4" Type="http://schemas.openxmlformats.org/officeDocument/2006/relationships/oleObject" Target="../embeddings/oleObject16.bin"/><Relationship Id="rId9" Type="http://schemas.openxmlformats.org/officeDocument/2006/relationships/oleObject" Target="../embeddings/oleObject21.bin"/><Relationship Id="rId1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7.xml"/><Relationship Id="rId4" Type="http://schemas.openxmlformats.org/officeDocument/2006/relationships/image" Target="../media/image6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33.bin"/></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xml"/><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76200" y="228600"/>
            <a:ext cx="8991600" cy="6049963"/>
          </a:xfrm>
          <a:prstGeom prst="roundRect">
            <a:avLst/>
          </a:prstGeom>
          <a:solidFill>
            <a:schemeClr val="bg1">
              <a:lumMod val="85000"/>
            </a:schemeClr>
          </a:solidFill>
          <a:ln w="66675" cap="flat" cmpd="tri" algn="ctr">
            <a:solidFill>
              <a:srgbClr val="00B0F0"/>
            </a:solidFill>
            <a:prstDash val="solid"/>
            <a:miter lim="800000"/>
            <a:headEnd type="none" w="med" len="med"/>
            <a:tailEnd type="none" w="med" len="med"/>
          </a:ln>
          <a:effectLst>
            <a:outerShdw blurRad="50800" dist="50800" dir="5400000" algn="ctr" rotWithShape="0">
              <a:schemeClr val="bg2">
                <a:lumMod val="60000"/>
                <a:lumOff val="40000"/>
              </a:schemeClr>
            </a:outerShdw>
          </a:effectLst>
        </p:spPr>
        <p:txBody>
          <a:bodyPr wrap="none"/>
          <a:lstStyle/>
          <a:p>
            <a:pPr eaLnBrk="0" fontAlgn="auto" hangingPunct="0">
              <a:spcBef>
                <a:spcPts val="0"/>
              </a:spcBef>
              <a:spcAft>
                <a:spcPts val="0"/>
              </a:spcAft>
              <a:defRPr/>
            </a:pPr>
            <a:endParaRPr lang="en-US"/>
          </a:p>
        </p:txBody>
      </p:sp>
      <p:sp>
        <p:nvSpPr>
          <p:cNvPr id="16386" name="Rectangle 10"/>
          <p:cNvSpPr>
            <a:spLocks noChangeArrowheads="1"/>
          </p:cNvSpPr>
          <p:nvPr/>
        </p:nvSpPr>
        <p:spPr bwMode="auto">
          <a:xfrm>
            <a:off x="3048000" y="2395538"/>
            <a:ext cx="3276600" cy="500062"/>
          </a:xfrm>
          <a:prstGeom prst="rect">
            <a:avLst/>
          </a:prstGeom>
          <a:solidFill>
            <a:srgbClr val="339966"/>
          </a:solidFill>
          <a:ln w="9525">
            <a:pattFill prst="wdUpDiag">
              <a:fgClr>
                <a:schemeClr val="tx1"/>
              </a:fgClr>
              <a:bgClr>
                <a:srgbClr val="FFFFFF"/>
              </a:bgClr>
            </a:pattFill>
            <a:miter lim="800000"/>
            <a:headEnd/>
            <a:tailEnd/>
          </a:ln>
        </p:spPr>
        <p:txBody>
          <a:bodyPr anchorCtr="1"/>
          <a:lstStyle/>
          <a:p>
            <a:pPr marL="342900" indent="-342900" algn="ctr">
              <a:spcBef>
                <a:spcPct val="20000"/>
              </a:spcBef>
              <a:buClr>
                <a:schemeClr val="bg2"/>
              </a:buClr>
              <a:buSzPct val="75000"/>
              <a:buFont typeface="Wingdings" pitchFamily="2" charset="2"/>
              <a:buNone/>
            </a:pPr>
            <a:r>
              <a:rPr lang="en-US" sz="3000" b="1">
                <a:solidFill>
                  <a:srgbClr val="FFFF00"/>
                </a:solidFill>
                <a:latin typeface="Calibri" pitchFamily="34" charset="0"/>
                <a:cs typeface="Times New Roman" pitchFamily="18" charset="0"/>
              </a:rPr>
              <a:t>T. N. Krishnamurti</a:t>
            </a:r>
          </a:p>
          <a:p>
            <a:pPr marL="342900" indent="-342900" algn="r">
              <a:spcBef>
                <a:spcPct val="20000"/>
              </a:spcBef>
              <a:buClr>
                <a:schemeClr val="bg2"/>
              </a:buClr>
              <a:buSzPct val="75000"/>
              <a:buFont typeface="Wingdings" pitchFamily="2" charset="2"/>
              <a:buNone/>
            </a:pPr>
            <a:endParaRPr lang="en-US" sz="2100" b="1" baseline="30000">
              <a:solidFill>
                <a:srgbClr val="9900CC"/>
              </a:solidFill>
              <a:latin typeface="Calibri" pitchFamily="34" charset="0"/>
              <a:cs typeface="Times New Roman" pitchFamily="18" charset="0"/>
            </a:endParaRPr>
          </a:p>
        </p:txBody>
      </p:sp>
      <p:sp>
        <p:nvSpPr>
          <p:cNvPr id="16387" name="Rectangle 15"/>
          <p:cNvSpPr>
            <a:spLocks noChangeArrowheads="1"/>
          </p:cNvSpPr>
          <p:nvPr/>
        </p:nvSpPr>
        <p:spPr bwMode="auto">
          <a:xfrm>
            <a:off x="2108200" y="3606800"/>
            <a:ext cx="5314950" cy="784225"/>
          </a:xfrm>
          <a:prstGeom prst="rect">
            <a:avLst/>
          </a:prstGeom>
          <a:noFill/>
          <a:ln w="9525">
            <a:noFill/>
            <a:miter lim="800000"/>
            <a:headEnd/>
            <a:tailEnd/>
          </a:ln>
        </p:spPr>
        <p:txBody>
          <a:bodyPr wrap="none">
            <a:spAutoFit/>
          </a:bodyPr>
          <a:lstStyle/>
          <a:p>
            <a:pPr algn="ctr">
              <a:spcBef>
                <a:spcPct val="50000"/>
              </a:spcBef>
            </a:pPr>
            <a:r>
              <a:rPr lang="en-US" i="1">
                <a:solidFill>
                  <a:srgbClr val="990000"/>
                </a:solidFill>
                <a:latin typeface="Calibri" pitchFamily="34" charset="0"/>
              </a:rPr>
              <a:t>Department of Earth, Ocean and Atmosphere  Science, </a:t>
            </a:r>
          </a:p>
          <a:p>
            <a:pPr algn="ctr">
              <a:spcBef>
                <a:spcPct val="50000"/>
              </a:spcBef>
            </a:pPr>
            <a:r>
              <a:rPr lang="en-US" i="1">
                <a:solidFill>
                  <a:srgbClr val="990000"/>
                </a:solidFill>
                <a:latin typeface="Calibri" pitchFamily="34" charset="0"/>
              </a:rPr>
              <a:t>Tallahassee, FL 32306, USA</a:t>
            </a:r>
            <a:r>
              <a:rPr lang="en-US">
                <a:solidFill>
                  <a:srgbClr val="990000"/>
                </a:solidFill>
                <a:latin typeface="Calibri" pitchFamily="34" charset="0"/>
              </a:rPr>
              <a:t>.</a:t>
            </a:r>
          </a:p>
        </p:txBody>
      </p:sp>
      <p:pic>
        <p:nvPicPr>
          <p:cNvPr id="16388" name="Picture 4" descr="fsu1"/>
          <p:cNvPicPr>
            <a:picLocks noChangeAspect="1" noChangeArrowheads="1"/>
          </p:cNvPicPr>
          <p:nvPr/>
        </p:nvPicPr>
        <p:blipFill>
          <a:blip r:embed="rId2"/>
          <a:srcRect l="17310" t="23804" r="21980" b="15312"/>
          <a:stretch>
            <a:fillRect/>
          </a:stretch>
        </p:blipFill>
        <p:spPr bwMode="auto">
          <a:xfrm>
            <a:off x="7696200" y="4919663"/>
            <a:ext cx="1219200" cy="1128712"/>
          </a:xfrm>
          <a:prstGeom prst="rect">
            <a:avLst/>
          </a:prstGeom>
          <a:noFill/>
          <a:ln w="9525">
            <a:noFill/>
            <a:miter lim="800000"/>
            <a:headEnd/>
            <a:tailEnd/>
          </a:ln>
        </p:spPr>
      </p:pic>
      <p:pic>
        <p:nvPicPr>
          <p:cNvPr id="16389" name="Picture 17"/>
          <p:cNvPicPr>
            <a:picLocks noChangeAspect="1" noChangeArrowheads="1"/>
          </p:cNvPicPr>
          <p:nvPr/>
        </p:nvPicPr>
        <p:blipFill>
          <a:blip r:embed="rId3"/>
          <a:srcRect/>
          <a:stretch>
            <a:fillRect/>
          </a:stretch>
        </p:blipFill>
        <p:spPr bwMode="auto">
          <a:xfrm>
            <a:off x="381000" y="5148263"/>
            <a:ext cx="1181100" cy="762000"/>
          </a:xfrm>
          <a:prstGeom prst="rect">
            <a:avLst/>
          </a:prstGeom>
          <a:noFill/>
          <a:ln w="9525">
            <a:noFill/>
            <a:miter lim="800000"/>
            <a:headEnd/>
            <a:tailEnd/>
          </a:ln>
        </p:spPr>
      </p:pic>
      <p:sp>
        <p:nvSpPr>
          <p:cNvPr id="13" name="Flowchart: Alternate Process 12"/>
          <p:cNvSpPr/>
          <p:nvPr/>
        </p:nvSpPr>
        <p:spPr bwMode="auto">
          <a:xfrm>
            <a:off x="381000" y="533400"/>
            <a:ext cx="8397240" cy="1295400"/>
          </a:xfrm>
          <a:prstGeom prst="flowChartAlternateProcess">
            <a:avLst/>
          </a:prstGeom>
          <a:solidFill>
            <a:schemeClr val="tx1">
              <a:lumMod val="10000"/>
              <a:lumOff val="90000"/>
              <a:alpha val="61000"/>
            </a:schemeClr>
          </a:solidFill>
          <a:ln w="9525" cap="flat" cmpd="sng" algn="ctr">
            <a:solidFill>
              <a:schemeClr val="tx1"/>
            </a:solidFill>
            <a:prstDash val="sysDot"/>
            <a:miter lim="800000"/>
            <a:headEnd type="none" w="med" len="med"/>
            <a:tailEnd type="none" w="med" len="med"/>
          </a:ln>
          <a:effectLst>
            <a:innerShdw blurRad="114300">
              <a:srgbClr val="CC00CC">
                <a:alpha val="67000"/>
              </a:srgbClr>
            </a:innerShdw>
          </a:effectLst>
        </p:spPr>
        <p:txBody>
          <a:bodyPr wrap="none"/>
          <a:lstStyle/>
          <a:p>
            <a:pPr algn="ctr" eaLnBrk="0" fontAlgn="auto" hangingPunct="0">
              <a:spcBef>
                <a:spcPts val="0"/>
              </a:spcBef>
              <a:spcAft>
                <a:spcPts val="0"/>
              </a:spcAft>
              <a:defRPr/>
            </a:pPr>
            <a:r>
              <a:rPr lang="en-US" sz="3400" b="1" dirty="0">
                <a:solidFill>
                  <a:srgbClr val="339933"/>
                </a:solidFill>
                <a:latin typeface="Arno Pro Caption" pitchFamily="18" charset="0"/>
                <a:ea typeface="Kozuka Mincho Pro H" pitchFamily="18" charset="-128"/>
                <a:cs typeface="Times New Roman" pitchFamily="18" charset="0"/>
              </a:rPr>
              <a:t>Seasonal Climate forecasts from a suite of </a:t>
            </a:r>
            <a:endParaRPr lang="en-US" sz="3400" b="1" dirty="0">
              <a:solidFill>
                <a:srgbClr val="339933"/>
              </a:solidFill>
              <a:latin typeface="Arno Pro Caption" pitchFamily="18" charset="0"/>
              <a:ea typeface="Kozuka Mincho Pro H" pitchFamily="18" charset="-128"/>
              <a:cs typeface="Times New Roman" pitchFamily="18" charset="0"/>
            </a:endParaRPr>
          </a:p>
          <a:p>
            <a:pPr algn="ctr" eaLnBrk="0" fontAlgn="auto" hangingPunct="0">
              <a:spcBef>
                <a:spcPts val="0"/>
              </a:spcBef>
              <a:spcAft>
                <a:spcPts val="0"/>
              </a:spcAft>
              <a:defRPr/>
            </a:pPr>
            <a:r>
              <a:rPr lang="en-US" sz="3400" b="1" dirty="0">
                <a:solidFill>
                  <a:srgbClr val="339933"/>
                </a:solidFill>
                <a:latin typeface="Arno Pro Caption" pitchFamily="18" charset="0"/>
                <a:ea typeface="Kozuka Mincho Pro H" pitchFamily="18" charset="-128"/>
                <a:cs typeface="Times New Roman" pitchFamily="18" charset="0"/>
              </a:rPr>
              <a:t>16 </a:t>
            </a:r>
            <a:r>
              <a:rPr lang="en-US" sz="3400" b="1" dirty="0">
                <a:solidFill>
                  <a:srgbClr val="339933"/>
                </a:solidFill>
                <a:latin typeface="Arno Pro Caption" pitchFamily="18" charset="0"/>
                <a:ea typeface="Kozuka Mincho Pro H" pitchFamily="18" charset="-128"/>
                <a:cs typeface="Times New Roman" pitchFamily="18" charset="0"/>
              </a:rPr>
              <a:t>coupled </a:t>
            </a:r>
            <a:r>
              <a:rPr lang="en-US" sz="3400" b="1" dirty="0">
                <a:solidFill>
                  <a:srgbClr val="339933"/>
                </a:solidFill>
                <a:latin typeface="Arno Pro Caption" pitchFamily="18" charset="0"/>
                <a:ea typeface="Kozuka Mincho Pro H" pitchFamily="18" charset="-128"/>
                <a:cs typeface="Times New Roman" pitchFamily="18" charset="0"/>
              </a:rPr>
              <a:t>atmosphere </a:t>
            </a:r>
            <a:r>
              <a:rPr lang="en-US" sz="3400" b="1" dirty="0">
                <a:solidFill>
                  <a:srgbClr val="339933"/>
                </a:solidFill>
                <a:latin typeface="Arno Pro Caption" pitchFamily="18" charset="0"/>
                <a:ea typeface="Kozuka Mincho Pro H" pitchFamily="18" charset="-128"/>
                <a:cs typeface="Times New Roman" pitchFamily="18" charset="0"/>
              </a:rPr>
              <a:t>Ocean Models</a:t>
            </a:r>
          </a:p>
        </p:txBody>
      </p:sp>
      <p:sp>
        <p:nvSpPr>
          <p:cNvPr id="16393" name="Rectangle 15"/>
          <p:cNvSpPr>
            <a:spLocks noChangeArrowheads="1"/>
          </p:cNvSpPr>
          <p:nvPr/>
        </p:nvSpPr>
        <p:spPr bwMode="auto">
          <a:xfrm>
            <a:off x="4495800" y="4767263"/>
            <a:ext cx="2662238" cy="369887"/>
          </a:xfrm>
          <a:prstGeom prst="rect">
            <a:avLst/>
          </a:prstGeom>
          <a:noFill/>
          <a:ln w="9525">
            <a:noFill/>
            <a:miter lim="800000"/>
            <a:headEnd/>
            <a:tailEnd/>
          </a:ln>
        </p:spPr>
        <p:txBody>
          <a:bodyPr wrap="none">
            <a:spAutoFit/>
          </a:bodyPr>
          <a:lstStyle/>
          <a:p>
            <a:pPr algn="ctr">
              <a:spcBef>
                <a:spcPct val="50000"/>
              </a:spcBef>
            </a:pPr>
            <a:r>
              <a:rPr lang="en-US" i="1">
                <a:solidFill>
                  <a:srgbClr val="00B050"/>
                </a:solidFill>
                <a:latin typeface="Calibri" pitchFamily="34" charset="0"/>
              </a:rPr>
              <a:t>Collaborator: Vinay Kumar</a:t>
            </a:r>
          </a:p>
        </p:txBody>
      </p:sp>
      <p:sp>
        <p:nvSpPr>
          <p:cNvPr id="16394" name="Rectangle 15"/>
          <p:cNvSpPr>
            <a:spLocks noChangeArrowheads="1"/>
          </p:cNvSpPr>
          <p:nvPr/>
        </p:nvSpPr>
        <p:spPr bwMode="auto">
          <a:xfrm>
            <a:off x="2165350" y="5605463"/>
            <a:ext cx="4124325" cy="369887"/>
          </a:xfrm>
          <a:prstGeom prst="rect">
            <a:avLst/>
          </a:prstGeom>
          <a:noFill/>
          <a:ln w="9525">
            <a:noFill/>
            <a:miter lim="800000"/>
            <a:headEnd/>
            <a:tailEnd/>
          </a:ln>
        </p:spPr>
        <p:txBody>
          <a:bodyPr wrap="none">
            <a:spAutoFit/>
          </a:bodyPr>
          <a:lstStyle/>
          <a:p>
            <a:pPr algn="ctr">
              <a:spcBef>
                <a:spcPct val="50000"/>
              </a:spcBef>
            </a:pPr>
            <a:r>
              <a:rPr lang="en-US" i="1">
                <a:solidFill>
                  <a:srgbClr val="002060"/>
                </a:solidFill>
                <a:latin typeface="Calibri" pitchFamily="34" charset="0"/>
              </a:rPr>
              <a:t>EMC Sack Lunch Seminar, August 10,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descr="Outlined diamond"/>
          <p:cNvSpPr>
            <a:spLocks noChangeArrowheads="1"/>
          </p:cNvSpPr>
          <p:nvPr/>
        </p:nvSpPr>
        <p:spPr bwMode="auto">
          <a:xfrm>
            <a:off x="914400" y="501650"/>
            <a:ext cx="7315200" cy="762000"/>
          </a:xfrm>
          <a:prstGeom prst="rect">
            <a:avLst/>
          </a:prstGeom>
          <a:pattFill prst="openDmnd">
            <a:fgClr>
              <a:srgbClr val="CCFFFF">
                <a:alpha val="89999"/>
              </a:srgbClr>
            </a:fgClr>
            <a:bgClr>
              <a:schemeClr val="bg1">
                <a:alpha val="89999"/>
              </a:schemeClr>
            </a:bgClr>
          </a:patt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r>
              <a:rPr lang="en-US" sz="2600" b="1" u="sng" dirty="0">
                <a:solidFill>
                  <a:srgbClr val="C00000"/>
                </a:solidFill>
                <a:latin typeface="+mn-lt"/>
              </a:rPr>
              <a:t>APHORDITE</a:t>
            </a:r>
            <a:r>
              <a:rPr lang="en-US" sz="2600" b="1" dirty="0">
                <a:solidFill>
                  <a:schemeClr val="accent1">
                    <a:lumMod val="50000"/>
                  </a:schemeClr>
                </a:solidFill>
                <a:latin typeface="+mn-lt"/>
              </a:rPr>
              <a:t>’</a:t>
            </a:r>
            <a:r>
              <a:rPr lang="en-US" sz="2600" b="1" dirty="0">
                <a:solidFill>
                  <a:schemeClr val="accent1">
                    <a:lumMod val="50000"/>
                  </a:schemeClr>
                </a:solidFill>
                <a:latin typeface="Monotype Corsiva" pitchFamily="66" charset="0"/>
              </a:rPr>
              <a:t>s Precipitation datasets  collection </a:t>
            </a:r>
          </a:p>
          <a:p>
            <a:pPr algn="ctr" eaLnBrk="0" fontAlgn="auto" hangingPunct="0">
              <a:spcBef>
                <a:spcPts val="0"/>
              </a:spcBef>
              <a:spcAft>
                <a:spcPts val="0"/>
              </a:spcAft>
              <a:defRPr/>
            </a:pPr>
            <a:r>
              <a:rPr lang="en-US" sz="2600" b="1" dirty="0">
                <a:solidFill>
                  <a:schemeClr val="accent1">
                    <a:lumMod val="50000"/>
                  </a:schemeClr>
                </a:solidFill>
                <a:latin typeface="Monotype Corsiva" pitchFamily="66" charset="0"/>
              </a:rPr>
              <a:t>For Monsoon Asia (Station List) </a:t>
            </a:r>
          </a:p>
        </p:txBody>
      </p:sp>
      <p:sp>
        <p:nvSpPr>
          <p:cNvPr id="100354" name="Rectangle 7"/>
          <p:cNvSpPr>
            <a:spLocks noChangeArrowheads="1"/>
          </p:cNvSpPr>
          <p:nvPr/>
        </p:nvSpPr>
        <p:spPr bwMode="auto">
          <a:xfrm>
            <a:off x="1143000" y="6164263"/>
            <a:ext cx="7467600" cy="415925"/>
          </a:xfrm>
          <a:prstGeom prst="rect">
            <a:avLst/>
          </a:prstGeom>
          <a:gradFill rotWithShape="1">
            <a:gsLst>
              <a:gs pos="0">
                <a:schemeClr val="accent1"/>
              </a:gs>
              <a:gs pos="100000">
                <a:schemeClr val="bg1"/>
              </a:gs>
            </a:gsLst>
            <a:path path="rect">
              <a:fillToRect r="100000" b="100000"/>
            </a:path>
          </a:gradFill>
          <a:ln w="9525">
            <a:noFill/>
            <a:miter lim="800000"/>
            <a:headEnd/>
            <a:tailEnd/>
          </a:ln>
        </p:spPr>
        <p:txBody>
          <a:bodyPr anchor="ctr">
            <a:spAutoFit/>
          </a:bodyPr>
          <a:lstStyle/>
          <a:p>
            <a:pPr eaLnBrk="0" hangingPunct="0">
              <a:spcBef>
                <a:spcPct val="20000"/>
              </a:spcBef>
            </a:pPr>
            <a:r>
              <a:rPr lang="en-US" sz="1000" b="1">
                <a:solidFill>
                  <a:srgbClr val="CC0066"/>
                </a:solidFill>
                <a:latin typeface="Calibri" pitchFamily="34" charset="0"/>
              </a:rPr>
              <a:t>Yatagai, A. O. Arakawa, K. Kamiguchi, H. Kawamoto, M. I. Nodzu and A. Hamada (2009)</a:t>
            </a:r>
            <a:r>
              <a:rPr lang="en-US" sz="1000" b="1">
                <a:solidFill>
                  <a:srgbClr val="0000FF"/>
                </a:solidFill>
                <a:latin typeface="Calibri" pitchFamily="34" charset="0"/>
              </a:rPr>
              <a:t>: A 44-year daily gridded precipitation dataset for Asia based on a dense network of rain gauges, SOLA , 5, 137-140, doi:10.2151/sola.2009-035</a:t>
            </a:r>
            <a:r>
              <a:rPr lang="en-US" sz="1000" b="1">
                <a:solidFill>
                  <a:srgbClr val="CC0066"/>
                </a:solidFill>
                <a:latin typeface="Calibri" pitchFamily="34" charset="0"/>
              </a:rPr>
              <a:t>.</a:t>
            </a:r>
            <a:r>
              <a:rPr lang="en-US" sz="1000">
                <a:solidFill>
                  <a:srgbClr val="CC0066"/>
                </a:solidFill>
                <a:latin typeface="Calibri" pitchFamily="34" charset="0"/>
              </a:rPr>
              <a:t> </a:t>
            </a:r>
          </a:p>
        </p:txBody>
      </p:sp>
      <p:pic>
        <p:nvPicPr>
          <p:cNvPr id="100355" name="Picture 4"/>
          <p:cNvPicPr>
            <a:picLocks noChangeAspect="1" noChangeArrowheads="1"/>
          </p:cNvPicPr>
          <p:nvPr/>
        </p:nvPicPr>
        <p:blipFill>
          <a:blip r:embed="rId2"/>
          <a:srcRect l="9296" t="7906" r="5128" b="8546"/>
          <a:stretch>
            <a:fillRect/>
          </a:stretch>
        </p:blipFill>
        <p:spPr bwMode="auto">
          <a:xfrm>
            <a:off x="1066800" y="1284288"/>
            <a:ext cx="7162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168275" y="139700"/>
            <a:ext cx="8905875" cy="60706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dirty="0">
                <a:solidFill>
                  <a:srgbClr val="FF0000"/>
                </a:solidFill>
                <a:effectLst>
                  <a:outerShdw blurRad="38100" dist="38100" dir="2700000" algn="tl">
                    <a:srgbClr val="000000">
                      <a:alpha val="43137"/>
                    </a:srgbClr>
                  </a:outerShdw>
                </a:effectLst>
                <a:latin typeface="Trajan Pro" pitchFamily="18" charset="0"/>
              </a:rPr>
              <a:t>                                         Various Acronyms used in this presentation</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ANR </a:t>
            </a:r>
            <a:r>
              <a:rPr lang="en-US" sz="1300" dirty="0">
                <a:latin typeface="Verdana" pitchFamily="34" charset="0"/>
              </a:rPr>
              <a:t>– FSU Coupled model with </a:t>
            </a:r>
            <a:r>
              <a:rPr lang="en-US" sz="1300" u="sng" dirty="0">
                <a:solidFill>
                  <a:srgbClr val="FF0000"/>
                </a:solidFill>
                <a:latin typeface="Verdana" pitchFamily="34" charset="0"/>
              </a:rPr>
              <a:t>A</a:t>
            </a:r>
            <a:r>
              <a:rPr lang="en-US" sz="1300" dirty="0">
                <a:latin typeface="Verdana" pitchFamily="34" charset="0"/>
              </a:rPr>
              <a:t>rakawa-Schubert convection and </a:t>
            </a:r>
            <a:r>
              <a:rPr lang="en-US" sz="1300" u="sng" dirty="0">
                <a:solidFill>
                  <a:srgbClr val="FF0000"/>
                </a:solidFill>
                <a:latin typeface="Verdana" pitchFamily="34" charset="0"/>
              </a:rPr>
              <a:t>N</a:t>
            </a:r>
            <a:r>
              <a:rPr lang="en-US" sz="1300" dirty="0">
                <a:latin typeface="Verdana" pitchFamily="34" charset="0"/>
              </a:rPr>
              <a:t>ew </a:t>
            </a:r>
            <a:r>
              <a:rPr lang="en-US" sz="1300" u="sng" dirty="0">
                <a:solidFill>
                  <a:srgbClr val="FF0000"/>
                </a:solidFill>
                <a:latin typeface="Verdana" pitchFamily="34" charset="0"/>
              </a:rPr>
              <a:t>R</a:t>
            </a:r>
            <a:r>
              <a:rPr lang="en-US" sz="1300" dirty="0">
                <a:latin typeface="Verdana" pitchFamily="34" charset="0"/>
              </a:rPr>
              <a:t>adiation (band model)</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BMRC</a:t>
            </a:r>
            <a:r>
              <a:rPr lang="en-US" sz="1300" dirty="0">
                <a:latin typeface="Verdana" pitchFamily="34" charset="0"/>
              </a:rPr>
              <a:t> – </a:t>
            </a:r>
            <a:r>
              <a:rPr lang="en-US" sz="1300" u="sng" dirty="0">
                <a:solidFill>
                  <a:srgbClr val="FF0000"/>
                </a:solidFill>
                <a:latin typeface="Verdana" pitchFamily="34" charset="0"/>
              </a:rPr>
              <a:t>B</a:t>
            </a:r>
            <a:r>
              <a:rPr lang="en-US" sz="1300" dirty="0">
                <a:latin typeface="Verdana" pitchFamily="34" charset="0"/>
              </a:rPr>
              <a:t>ureau of </a:t>
            </a:r>
            <a:r>
              <a:rPr lang="en-US" sz="1300" u="sng" dirty="0">
                <a:solidFill>
                  <a:srgbClr val="FF0000"/>
                </a:solidFill>
                <a:latin typeface="Verdana" pitchFamily="34" charset="0"/>
              </a:rPr>
              <a:t>M</a:t>
            </a:r>
            <a:r>
              <a:rPr lang="en-US" sz="1300" dirty="0">
                <a:latin typeface="Verdana" pitchFamily="34" charset="0"/>
              </a:rPr>
              <a:t>eteorology </a:t>
            </a:r>
            <a:r>
              <a:rPr lang="en-US" sz="1300" u="sng" dirty="0">
                <a:solidFill>
                  <a:srgbClr val="FF0000"/>
                </a:solidFill>
                <a:latin typeface="Verdana" pitchFamily="34" charset="0"/>
              </a:rPr>
              <a:t>R</a:t>
            </a:r>
            <a:r>
              <a:rPr lang="en-US" sz="1300" dirty="0">
                <a:latin typeface="Verdana" pitchFamily="34" charset="0"/>
              </a:rPr>
              <a:t>esearch </a:t>
            </a:r>
            <a:r>
              <a:rPr lang="en-US" sz="1300" u="sng" dirty="0">
                <a:solidFill>
                  <a:srgbClr val="FF0000"/>
                </a:solidFill>
                <a:latin typeface="Verdana" pitchFamily="34" charset="0"/>
              </a:rPr>
              <a:t>C</a:t>
            </a:r>
            <a:r>
              <a:rPr lang="en-US" sz="1300" dirty="0">
                <a:latin typeface="Verdana" pitchFamily="34" charset="0"/>
              </a:rPr>
              <a:t>enter, Australia (also POAMA1)</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CERF</a:t>
            </a:r>
            <a:r>
              <a:rPr lang="en-US" sz="1300" dirty="0">
                <a:latin typeface="Verdana" pitchFamily="34" charset="0"/>
              </a:rPr>
              <a:t> - </a:t>
            </a:r>
            <a:r>
              <a:rPr lang="en-US" sz="1300" dirty="0"/>
              <a:t>European </a:t>
            </a:r>
            <a:r>
              <a:rPr lang="en-US" sz="1300" dirty="0" err="1">
                <a:solidFill>
                  <a:srgbClr val="FF0000"/>
                </a:solidFill>
              </a:rPr>
              <a:t>CE</a:t>
            </a:r>
            <a:r>
              <a:rPr lang="en-US" sz="1300" dirty="0" err="1"/>
              <a:t>ntre</a:t>
            </a:r>
            <a:r>
              <a:rPr lang="en-US" sz="1300" dirty="0"/>
              <a:t> for </a:t>
            </a:r>
            <a:r>
              <a:rPr lang="en-US" sz="1300" dirty="0">
                <a:solidFill>
                  <a:srgbClr val="FF0000"/>
                </a:solidFill>
              </a:rPr>
              <a:t>R</a:t>
            </a:r>
            <a:r>
              <a:rPr lang="en-US" sz="1300" dirty="0"/>
              <a:t>esearch and Advanced Training in Scientific Computation, </a:t>
            </a:r>
            <a:r>
              <a:rPr lang="en-US" sz="1300" dirty="0">
                <a:solidFill>
                  <a:srgbClr val="FF0000"/>
                </a:solidFill>
              </a:rPr>
              <a:t>F</a:t>
            </a:r>
            <a:r>
              <a:rPr lang="en-US" sz="1300" dirty="0"/>
              <a:t>rance (CERFACS)</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ECMW</a:t>
            </a:r>
            <a:r>
              <a:rPr lang="en-US" sz="1300" dirty="0">
                <a:latin typeface="Verdana" pitchFamily="34" charset="0"/>
              </a:rPr>
              <a:t> - </a:t>
            </a:r>
            <a:r>
              <a:rPr lang="en-US" sz="1300" dirty="0">
                <a:solidFill>
                  <a:srgbClr val="FF0000"/>
                </a:solidFill>
              </a:rPr>
              <a:t>E</a:t>
            </a:r>
            <a:r>
              <a:rPr lang="en-US" sz="1300" dirty="0"/>
              <a:t>uropean </a:t>
            </a:r>
            <a:r>
              <a:rPr lang="en-US" sz="1300" dirty="0">
                <a:solidFill>
                  <a:srgbClr val="FF0000"/>
                </a:solidFill>
              </a:rPr>
              <a:t>C</a:t>
            </a:r>
            <a:r>
              <a:rPr lang="en-US" sz="1300" dirty="0"/>
              <a:t>entre for </a:t>
            </a:r>
            <a:r>
              <a:rPr lang="en-US" sz="1300" dirty="0">
                <a:solidFill>
                  <a:srgbClr val="FF0000"/>
                </a:solidFill>
              </a:rPr>
              <a:t>M</a:t>
            </a:r>
            <a:r>
              <a:rPr lang="en-US" sz="1300" dirty="0"/>
              <a:t>edium-Range </a:t>
            </a:r>
            <a:r>
              <a:rPr lang="en-US" sz="1300" dirty="0">
                <a:solidFill>
                  <a:srgbClr val="FF0000"/>
                </a:solidFill>
              </a:rPr>
              <a:t>W</a:t>
            </a:r>
            <a:r>
              <a:rPr lang="en-US" sz="1300" dirty="0"/>
              <a:t>eather Forecasts, International Organization</a:t>
            </a:r>
            <a:r>
              <a:rPr lang="en-US" sz="1300" i="1" dirty="0"/>
              <a:t>,</a:t>
            </a:r>
            <a:r>
              <a:rPr lang="en-US" sz="1300" dirty="0"/>
              <a:t> UK</a:t>
            </a:r>
            <a:endParaRPr lang="en-US" sz="1300" dirty="0">
              <a:latin typeface="Verdana" pitchFamily="34" charset="0"/>
            </a:endParaRP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GFDL </a:t>
            </a:r>
            <a:r>
              <a:rPr lang="en-US" sz="1300" dirty="0">
                <a:latin typeface="Verdana" pitchFamily="34" charset="0"/>
              </a:rPr>
              <a:t> - </a:t>
            </a:r>
            <a:r>
              <a:rPr lang="en-US" sz="1300" dirty="0">
                <a:solidFill>
                  <a:srgbClr val="FF0000"/>
                </a:solidFill>
                <a:latin typeface="Verdana" pitchFamily="34" charset="0"/>
              </a:rPr>
              <a:t>G</a:t>
            </a:r>
            <a:r>
              <a:rPr lang="en-US" sz="1300" dirty="0">
                <a:latin typeface="Verdana" pitchFamily="34" charset="0"/>
              </a:rPr>
              <a:t>eophysical </a:t>
            </a:r>
            <a:r>
              <a:rPr lang="en-US" sz="1300" dirty="0">
                <a:solidFill>
                  <a:srgbClr val="FF0000"/>
                </a:solidFill>
                <a:latin typeface="Verdana" pitchFamily="34" charset="0"/>
              </a:rPr>
              <a:t>F</a:t>
            </a:r>
            <a:r>
              <a:rPr lang="en-US" sz="1300" dirty="0">
                <a:latin typeface="Verdana" pitchFamily="34" charset="0"/>
              </a:rPr>
              <a:t>luid </a:t>
            </a:r>
            <a:r>
              <a:rPr lang="en-US" sz="1300" dirty="0">
                <a:solidFill>
                  <a:srgbClr val="FF0000"/>
                </a:solidFill>
                <a:latin typeface="Verdana" pitchFamily="34" charset="0"/>
              </a:rPr>
              <a:t>D</a:t>
            </a:r>
            <a:r>
              <a:rPr lang="en-US" sz="1300" dirty="0">
                <a:latin typeface="Verdana" pitchFamily="34" charset="0"/>
              </a:rPr>
              <a:t>ynamical </a:t>
            </a:r>
            <a:r>
              <a:rPr lang="en-US" sz="1300" dirty="0">
                <a:solidFill>
                  <a:srgbClr val="FF0000"/>
                </a:solidFill>
                <a:latin typeface="Verdana" pitchFamily="34" charset="0"/>
              </a:rPr>
              <a:t>L</a:t>
            </a:r>
            <a:r>
              <a:rPr lang="en-US" sz="1300" dirty="0">
                <a:latin typeface="Verdana" pitchFamily="34" charset="0"/>
              </a:rPr>
              <a:t>ab, USA</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INGV</a:t>
            </a:r>
            <a:r>
              <a:rPr lang="en-US" sz="1300" dirty="0">
                <a:latin typeface="Verdana" pitchFamily="34" charset="0"/>
              </a:rPr>
              <a:t> - </a:t>
            </a:r>
            <a:r>
              <a:rPr lang="it-IT" sz="1300" dirty="0">
                <a:solidFill>
                  <a:srgbClr val="FF0000"/>
                </a:solidFill>
              </a:rPr>
              <a:t>I</a:t>
            </a:r>
            <a:r>
              <a:rPr lang="it-IT" sz="1300" dirty="0"/>
              <a:t>stituto </a:t>
            </a:r>
            <a:r>
              <a:rPr lang="it-IT" sz="1300" dirty="0">
                <a:solidFill>
                  <a:srgbClr val="FF0000"/>
                </a:solidFill>
              </a:rPr>
              <a:t>N</a:t>
            </a:r>
            <a:r>
              <a:rPr lang="it-IT" sz="1300" dirty="0"/>
              <a:t>azionale de </a:t>
            </a:r>
            <a:r>
              <a:rPr lang="it-IT" sz="1300" dirty="0">
                <a:solidFill>
                  <a:srgbClr val="FF0000"/>
                </a:solidFill>
              </a:rPr>
              <a:t>G</a:t>
            </a:r>
            <a:r>
              <a:rPr lang="it-IT" sz="1300" dirty="0"/>
              <a:t>eofisica e </a:t>
            </a:r>
            <a:r>
              <a:rPr lang="it-IT" sz="1300" dirty="0">
                <a:solidFill>
                  <a:srgbClr val="FF0000"/>
                </a:solidFill>
              </a:rPr>
              <a:t>V</a:t>
            </a:r>
            <a:r>
              <a:rPr lang="it-IT" sz="1300" dirty="0"/>
              <a:t>ulcanologia, Italy </a:t>
            </a:r>
            <a:endParaRPr lang="en-US" sz="1300" dirty="0">
              <a:latin typeface="Verdana" pitchFamily="34" charset="0"/>
            </a:endParaRP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LODY</a:t>
            </a:r>
            <a:r>
              <a:rPr lang="en-US" sz="1300" dirty="0">
                <a:latin typeface="Verdana" pitchFamily="34" charset="0"/>
              </a:rPr>
              <a:t> - </a:t>
            </a:r>
            <a:r>
              <a:rPr lang="fr-FR" sz="1300" dirty="0">
                <a:solidFill>
                  <a:srgbClr val="FF0000"/>
                </a:solidFill>
              </a:rPr>
              <a:t>L</a:t>
            </a:r>
            <a:r>
              <a:rPr lang="fr-FR" sz="1300" dirty="0"/>
              <a:t>aboratoire d’</a:t>
            </a:r>
            <a:r>
              <a:rPr lang="fr-FR" sz="1300" dirty="0">
                <a:solidFill>
                  <a:srgbClr val="FF0000"/>
                </a:solidFill>
              </a:rPr>
              <a:t>O</a:t>
            </a:r>
            <a:r>
              <a:rPr lang="fr-FR" sz="1300" dirty="0"/>
              <a:t>céanographie </a:t>
            </a:r>
            <a:r>
              <a:rPr lang="fr-FR" sz="1300" dirty="0">
                <a:solidFill>
                  <a:srgbClr val="FF0000"/>
                </a:solidFill>
              </a:rPr>
              <a:t>Dy</a:t>
            </a:r>
            <a:r>
              <a:rPr lang="fr-FR" sz="1300" dirty="0"/>
              <a:t>namique et de Climatologie, France </a:t>
            </a:r>
            <a:endParaRPr lang="en-US" sz="1300" dirty="0">
              <a:latin typeface="Verdana" pitchFamily="34" charset="0"/>
            </a:endParaRP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KNR</a:t>
            </a:r>
            <a:r>
              <a:rPr lang="en-US" sz="1300" dirty="0">
                <a:latin typeface="Verdana" pitchFamily="34" charset="0"/>
              </a:rPr>
              <a:t> - FSU Coupled model with </a:t>
            </a:r>
            <a:r>
              <a:rPr lang="en-US" sz="1300" u="sng" dirty="0" err="1">
                <a:solidFill>
                  <a:srgbClr val="FF0000"/>
                </a:solidFill>
                <a:latin typeface="Verdana" pitchFamily="34" charset="0"/>
              </a:rPr>
              <a:t>K</a:t>
            </a:r>
            <a:r>
              <a:rPr lang="en-US" sz="1300" dirty="0" err="1">
                <a:latin typeface="Verdana" pitchFamily="34" charset="0"/>
              </a:rPr>
              <a:t>uo</a:t>
            </a:r>
            <a:r>
              <a:rPr lang="en-US" sz="1300" dirty="0">
                <a:latin typeface="Verdana" pitchFamily="34" charset="0"/>
              </a:rPr>
              <a:t> convection and </a:t>
            </a:r>
            <a:r>
              <a:rPr lang="en-US" sz="1300" u="sng" dirty="0">
                <a:solidFill>
                  <a:srgbClr val="FF0000"/>
                </a:solidFill>
                <a:latin typeface="Verdana" pitchFamily="34" charset="0"/>
              </a:rPr>
              <a:t>N</a:t>
            </a:r>
            <a:r>
              <a:rPr lang="en-US" sz="1300" dirty="0">
                <a:latin typeface="Verdana" pitchFamily="34" charset="0"/>
              </a:rPr>
              <a:t>ew </a:t>
            </a:r>
            <a:r>
              <a:rPr lang="en-US" sz="1300" u="sng" dirty="0">
                <a:solidFill>
                  <a:srgbClr val="FF0000"/>
                </a:solidFill>
                <a:latin typeface="Verdana" pitchFamily="34" charset="0"/>
              </a:rPr>
              <a:t>R</a:t>
            </a:r>
            <a:r>
              <a:rPr lang="en-US" sz="1300" dirty="0">
                <a:latin typeface="Verdana" pitchFamily="34" charset="0"/>
              </a:rPr>
              <a:t>adiation (band model)</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KOR</a:t>
            </a:r>
            <a:r>
              <a:rPr lang="en-US" sz="1300" dirty="0">
                <a:latin typeface="Verdana" pitchFamily="34" charset="0"/>
              </a:rPr>
              <a:t> - FSU Coupled model with </a:t>
            </a:r>
            <a:r>
              <a:rPr lang="en-US" sz="1300" u="sng" dirty="0" err="1">
                <a:solidFill>
                  <a:srgbClr val="FF0000"/>
                </a:solidFill>
                <a:latin typeface="Verdana" pitchFamily="34" charset="0"/>
              </a:rPr>
              <a:t>K</a:t>
            </a:r>
            <a:r>
              <a:rPr lang="en-US" sz="1300" dirty="0" err="1">
                <a:latin typeface="Verdana" pitchFamily="34" charset="0"/>
              </a:rPr>
              <a:t>uo</a:t>
            </a:r>
            <a:r>
              <a:rPr lang="en-US" sz="1300" dirty="0">
                <a:latin typeface="Verdana" pitchFamily="34" charset="0"/>
              </a:rPr>
              <a:t> convection and </a:t>
            </a:r>
            <a:r>
              <a:rPr lang="en-US" sz="1300" u="sng" dirty="0">
                <a:solidFill>
                  <a:srgbClr val="FF0000"/>
                </a:solidFill>
                <a:latin typeface="Verdana" pitchFamily="34" charset="0"/>
              </a:rPr>
              <a:t>O</a:t>
            </a:r>
            <a:r>
              <a:rPr lang="en-US" sz="1300" dirty="0">
                <a:latin typeface="Verdana" pitchFamily="34" charset="0"/>
              </a:rPr>
              <a:t>ld </a:t>
            </a:r>
            <a:r>
              <a:rPr lang="en-US" sz="1300" u="sng" dirty="0">
                <a:solidFill>
                  <a:srgbClr val="FF0000"/>
                </a:solidFill>
                <a:latin typeface="Verdana" pitchFamily="34" charset="0"/>
              </a:rPr>
              <a:t>R</a:t>
            </a:r>
            <a:r>
              <a:rPr lang="en-US" sz="1300" dirty="0">
                <a:latin typeface="Verdana" pitchFamily="34" charset="0"/>
              </a:rPr>
              <a:t>adiation (emissivity-</a:t>
            </a:r>
            <a:r>
              <a:rPr lang="en-US" sz="1300" dirty="0" err="1">
                <a:latin typeface="Verdana" pitchFamily="34" charset="0"/>
              </a:rPr>
              <a:t>absorptivity</a:t>
            </a:r>
            <a:r>
              <a:rPr lang="en-US" sz="1300" dirty="0">
                <a:latin typeface="Verdana" pitchFamily="34" charset="0"/>
              </a:rPr>
              <a:t> model)</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MAXP</a:t>
            </a:r>
            <a:r>
              <a:rPr lang="en-US" sz="1300" dirty="0">
                <a:latin typeface="Verdana" pitchFamily="34" charset="0"/>
              </a:rPr>
              <a:t> - </a:t>
            </a:r>
            <a:r>
              <a:rPr lang="de-DE" sz="1300" dirty="0">
                <a:solidFill>
                  <a:srgbClr val="FF0000"/>
                </a:solidFill>
              </a:rPr>
              <a:t>Max</a:t>
            </a:r>
            <a:r>
              <a:rPr lang="de-DE" sz="1300" dirty="0"/>
              <a:t>-</a:t>
            </a:r>
            <a:r>
              <a:rPr lang="de-DE" sz="1300" dirty="0">
                <a:solidFill>
                  <a:srgbClr val="FF0000"/>
                </a:solidFill>
              </a:rPr>
              <a:t>P</a:t>
            </a:r>
            <a:r>
              <a:rPr lang="de-DE" sz="1300" dirty="0"/>
              <a:t>lanck Institut für Meteorologie, Germany </a:t>
            </a:r>
            <a:endParaRPr lang="en-US" sz="1300" dirty="0">
              <a:latin typeface="Verdana" pitchFamily="34" charset="0"/>
            </a:endParaRP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METF</a:t>
            </a:r>
            <a:r>
              <a:rPr lang="en-US" sz="1300" dirty="0">
                <a:latin typeface="Verdana" pitchFamily="34" charset="0"/>
              </a:rPr>
              <a:t> - </a:t>
            </a:r>
            <a:r>
              <a:rPr lang="fr-FR" sz="1300" dirty="0"/>
              <a:t>Centre National de Recherches </a:t>
            </a:r>
            <a:r>
              <a:rPr lang="fr-FR" sz="1300" dirty="0">
                <a:solidFill>
                  <a:srgbClr val="FF0000"/>
                </a:solidFill>
              </a:rPr>
              <a:t>Mét</a:t>
            </a:r>
            <a:r>
              <a:rPr lang="fr-FR" sz="1300" dirty="0"/>
              <a:t>éorologiques, Météo-</a:t>
            </a:r>
            <a:r>
              <a:rPr lang="fr-FR" sz="1300" dirty="0">
                <a:solidFill>
                  <a:srgbClr val="FF0000"/>
                </a:solidFill>
              </a:rPr>
              <a:t>F</a:t>
            </a:r>
            <a:r>
              <a:rPr lang="fr-FR" sz="1300" dirty="0"/>
              <a:t>rance, France</a:t>
            </a:r>
            <a:endParaRPr lang="en-US" sz="1300" dirty="0">
              <a:latin typeface="Verdana" pitchFamily="34" charset="0"/>
            </a:endParaRP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NCEP</a:t>
            </a:r>
            <a:r>
              <a:rPr lang="en-US" sz="1300" dirty="0">
                <a:latin typeface="Verdana" pitchFamily="34" charset="0"/>
              </a:rPr>
              <a:t> – </a:t>
            </a:r>
            <a:r>
              <a:rPr lang="en-US" sz="1300" dirty="0">
                <a:solidFill>
                  <a:srgbClr val="FF0000"/>
                </a:solidFill>
                <a:latin typeface="Verdana" pitchFamily="34" charset="0"/>
              </a:rPr>
              <a:t>N</a:t>
            </a:r>
            <a:r>
              <a:rPr lang="en-US" sz="1300" dirty="0">
                <a:latin typeface="Verdana" pitchFamily="34" charset="0"/>
              </a:rPr>
              <a:t>ational </a:t>
            </a:r>
            <a:r>
              <a:rPr lang="en-US" sz="1300" dirty="0">
                <a:solidFill>
                  <a:srgbClr val="FF0000"/>
                </a:solidFill>
                <a:latin typeface="Verdana" pitchFamily="34" charset="0"/>
              </a:rPr>
              <a:t>C</a:t>
            </a:r>
            <a:r>
              <a:rPr lang="en-US" sz="1300" dirty="0">
                <a:latin typeface="Verdana" pitchFamily="34" charset="0"/>
              </a:rPr>
              <a:t>enter for </a:t>
            </a:r>
            <a:r>
              <a:rPr lang="en-US" sz="1300" dirty="0">
                <a:solidFill>
                  <a:srgbClr val="FF0000"/>
                </a:solidFill>
                <a:latin typeface="Verdana" pitchFamily="34" charset="0"/>
              </a:rPr>
              <a:t>E</a:t>
            </a:r>
            <a:r>
              <a:rPr lang="en-US" sz="1300" dirty="0">
                <a:latin typeface="Verdana" pitchFamily="34" charset="0"/>
              </a:rPr>
              <a:t>nvironmental </a:t>
            </a:r>
            <a:r>
              <a:rPr lang="en-US" sz="1300" dirty="0">
                <a:solidFill>
                  <a:srgbClr val="FF0000"/>
                </a:solidFill>
                <a:latin typeface="Verdana" pitchFamily="34" charset="0"/>
              </a:rPr>
              <a:t>P</a:t>
            </a:r>
            <a:r>
              <a:rPr lang="en-US" sz="1300" dirty="0">
                <a:latin typeface="Verdana" pitchFamily="34" charset="0"/>
              </a:rPr>
              <a:t>rediction, USA </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SINT</a:t>
            </a:r>
            <a:r>
              <a:rPr lang="en-US" sz="1300" dirty="0">
                <a:latin typeface="Verdana" pitchFamily="34" charset="0"/>
              </a:rPr>
              <a:t> – </a:t>
            </a:r>
            <a:r>
              <a:rPr lang="en-US" sz="1300" dirty="0">
                <a:solidFill>
                  <a:srgbClr val="FF0000"/>
                </a:solidFill>
                <a:latin typeface="Verdana" pitchFamily="34" charset="0"/>
              </a:rPr>
              <a:t>S</a:t>
            </a:r>
            <a:r>
              <a:rPr lang="en-US" sz="1300" dirty="0">
                <a:latin typeface="Verdana" pitchFamily="34" charset="0"/>
              </a:rPr>
              <a:t>cale </a:t>
            </a:r>
            <a:r>
              <a:rPr lang="en-US" sz="1300" dirty="0" err="1">
                <a:solidFill>
                  <a:srgbClr val="FF0000"/>
                </a:solidFill>
                <a:latin typeface="Verdana" pitchFamily="34" charset="0"/>
              </a:rPr>
              <a:t>INT</a:t>
            </a:r>
            <a:r>
              <a:rPr lang="en-US" sz="1300" dirty="0" err="1">
                <a:latin typeface="Verdana" pitchFamily="34" charset="0"/>
              </a:rPr>
              <a:t>eraction</a:t>
            </a:r>
            <a:r>
              <a:rPr lang="en-US" sz="1300" dirty="0">
                <a:latin typeface="Verdana" pitchFamily="34" charset="0"/>
              </a:rPr>
              <a:t> Experiment-FRCGC</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SNU</a:t>
            </a:r>
            <a:r>
              <a:rPr lang="en-US" sz="1300" dirty="0">
                <a:latin typeface="Verdana" pitchFamily="34" charset="0"/>
              </a:rPr>
              <a:t> – </a:t>
            </a:r>
            <a:r>
              <a:rPr lang="en-US" sz="1300" dirty="0">
                <a:solidFill>
                  <a:srgbClr val="FF0000"/>
                </a:solidFill>
                <a:latin typeface="Verdana" pitchFamily="34" charset="0"/>
              </a:rPr>
              <a:t>S</a:t>
            </a:r>
            <a:r>
              <a:rPr lang="en-US" sz="1300" dirty="0">
                <a:latin typeface="Verdana" pitchFamily="34" charset="0"/>
              </a:rPr>
              <a:t>eoul </a:t>
            </a:r>
            <a:r>
              <a:rPr lang="en-US" sz="1300" dirty="0">
                <a:solidFill>
                  <a:srgbClr val="FF0000"/>
                </a:solidFill>
                <a:latin typeface="Verdana" pitchFamily="34" charset="0"/>
              </a:rPr>
              <a:t>N</a:t>
            </a:r>
            <a:r>
              <a:rPr lang="en-US" sz="1300" dirty="0">
                <a:latin typeface="Verdana" pitchFamily="34" charset="0"/>
              </a:rPr>
              <a:t>ational </a:t>
            </a:r>
            <a:r>
              <a:rPr lang="en-US" sz="1300" dirty="0">
                <a:solidFill>
                  <a:srgbClr val="FF0000"/>
                </a:solidFill>
                <a:latin typeface="Verdana" pitchFamily="34" charset="0"/>
              </a:rPr>
              <a:t>U</a:t>
            </a:r>
            <a:r>
              <a:rPr lang="en-US" sz="1300" dirty="0">
                <a:latin typeface="Verdana" pitchFamily="34" charset="0"/>
              </a:rPr>
              <a:t>niversity, South Korea</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UH</a:t>
            </a:r>
            <a:r>
              <a:rPr lang="en-US" sz="1300" dirty="0">
                <a:latin typeface="Verdana" pitchFamily="34" charset="0"/>
              </a:rPr>
              <a:t> – </a:t>
            </a:r>
            <a:r>
              <a:rPr lang="en-US" sz="1300" dirty="0">
                <a:solidFill>
                  <a:srgbClr val="FF0000"/>
                </a:solidFill>
                <a:latin typeface="Verdana" pitchFamily="34" charset="0"/>
              </a:rPr>
              <a:t>U</a:t>
            </a:r>
            <a:r>
              <a:rPr lang="en-US" sz="1300" dirty="0">
                <a:latin typeface="Verdana" pitchFamily="34" charset="0"/>
              </a:rPr>
              <a:t>niversity of </a:t>
            </a:r>
            <a:r>
              <a:rPr lang="en-US" sz="1300" dirty="0">
                <a:solidFill>
                  <a:srgbClr val="FF0000"/>
                </a:solidFill>
                <a:latin typeface="Verdana" pitchFamily="34" charset="0"/>
              </a:rPr>
              <a:t>H</a:t>
            </a:r>
            <a:r>
              <a:rPr lang="en-US" sz="1300" dirty="0">
                <a:latin typeface="Verdana" pitchFamily="34" charset="0"/>
              </a:rPr>
              <a:t>awaii, USA</a:t>
            </a:r>
          </a:p>
          <a:p>
            <a:pPr eaLnBrk="0" fontAlgn="auto" hangingPunct="0">
              <a:spcBef>
                <a:spcPct val="50000"/>
              </a:spcBef>
              <a:spcAft>
                <a:spcPts val="0"/>
              </a:spcAft>
              <a:buFont typeface="Arial" pitchFamily="34" charset="0"/>
              <a:buChar char="•"/>
              <a:defRPr/>
            </a:pPr>
            <a:r>
              <a:rPr lang="en-US" sz="1300" dirty="0">
                <a:solidFill>
                  <a:srgbClr val="FF0000"/>
                </a:solidFill>
                <a:latin typeface="Verdana" pitchFamily="34" charset="0"/>
              </a:rPr>
              <a:t>UKMO</a:t>
            </a:r>
            <a:r>
              <a:rPr lang="en-US" sz="1300" dirty="0">
                <a:latin typeface="Verdana" pitchFamily="34" charset="0"/>
              </a:rPr>
              <a:t> – </a:t>
            </a:r>
            <a:r>
              <a:rPr lang="en-US" sz="1300" dirty="0"/>
              <a:t>The Met Office, UK</a:t>
            </a:r>
          </a:p>
          <a:p>
            <a:pPr eaLnBrk="0" fontAlgn="auto" hangingPunct="0">
              <a:spcBef>
                <a:spcPct val="50000"/>
              </a:spcBef>
              <a:spcAft>
                <a:spcPts val="0"/>
              </a:spcAft>
              <a:defRPr/>
            </a:pPr>
            <a:r>
              <a:rPr lang="en-US" sz="1300" dirty="0">
                <a:latin typeface="Verdana" pitchFamily="34" charset="0"/>
              </a:rPr>
              <a:t>-------------------------------------------</a:t>
            </a:r>
          </a:p>
          <a:p>
            <a:pPr eaLnBrk="0" fontAlgn="auto" hangingPunct="0">
              <a:spcBef>
                <a:spcPct val="50000"/>
              </a:spcBef>
              <a:spcAft>
                <a:spcPts val="0"/>
              </a:spcAft>
              <a:defRPr/>
            </a:pPr>
            <a:r>
              <a:rPr lang="en-US" sz="1300" dirty="0">
                <a:solidFill>
                  <a:srgbClr val="FF0000"/>
                </a:solidFill>
                <a:latin typeface="Verdana" pitchFamily="34" charset="0"/>
              </a:rPr>
              <a:t>CC</a:t>
            </a:r>
            <a:r>
              <a:rPr lang="en-US" sz="1300" dirty="0">
                <a:latin typeface="Verdana" pitchFamily="34" charset="0"/>
              </a:rPr>
              <a:t> – </a:t>
            </a:r>
            <a:r>
              <a:rPr lang="en-US" sz="1300" dirty="0">
                <a:solidFill>
                  <a:srgbClr val="FF0000"/>
                </a:solidFill>
                <a:latin typeface="Verdana" pitchFamily="34" charset="0"/>
              </a:rPr>
              <a:t>C</a:t>
            </a:r>
            <a:r>
              <a:rPr lang="en-US" sz="1300" dirty="0">
                <a:latin typeface="Verdana" pitchFamily="34" charset="0"/>
              </a:rPr>
              <a:t>orrelation </a:t>
            </a:r>
            <a:r>
              <a:rPr lang="en-US" sz="1300" dirty="0">
                <a:solidFill>
                  <a:srgbClr val="FF0000"/>
                </a:solidFill>
                <a:latin typeface="Verdana" pitchFamily="34" charset="0"/>
              </a:rPr>
              <a:t>C</a:t>
            </a:r>
            <a:r>
              <a:rPr lang="en-US" sz="1300" dirty="0">
                <a:latin typeface="Verdana" pitchFamily="34" charset="0"/>
              </a:rPr>
              <a:t>oefficient; </a:t>
            </a:r>
            <a:r>
              <a:rPr lang="en-US" sz="1300" dirty="0">
                <a:solidFill>
                  <a:srgbClr val="FF0000"/>
                </a:solidFill>
                <a:latin typeface="Verdana" pitchFamily="34" charset="0"/>
              </a:rPr>
              <a:t>EM</a:t>
            </a:r>
            <a:r>
              <a:rPr lang="en-US" sz="1300" dirty="0">
                <a:latin typeface="Verdana" pitchFamily="34" charset="0"/>
              </a:rPr>
              <a:t> – </a:t>
            </a:r>
            <a:r>
              <a:rPr lang="en-US" sz="1300" dirty="0">
                <a:solidFill>
                  <a:srgbClr val="FF0000"/>
                </a:solidFill>
                <a:latin typeface="Verdana" pitchFamily="34" charset="0"/>
              </a:rPr>
              <a:t>E</a:t>
            </a:r>
            <a:r>
              <a:rPr lang="en-US" sz="1300" dirty="0">
                <a:latin typeface="Verdana" pitchFamily="34" charset="0"/>
              </a:rPr>
              <a:t>nsemble </a:t>
            </a:r>
            <a:r>
              <a:rPr lang="en-US" sz="1300" dirty="0">
                <a:solidFill>
                  <a:srgbClr val="FF0000"/>
                </a:solidFill>
                <a:latin typeface="Verdana" pitchFamily="34" charset="0"/>
              </a:rPr>
              <a:t>M</a:t>
            </a:r>
            <a:r>
              <a:rPr lang="en-US" sz="1300" dirty="0">
                <a:latin typeface="Verdana" pitchFamily="34" charset="0"/>
              </a:rPr>
              <a:t>ean; </a:t>
            </a:r>
            <a:r>
              <a:rPr lang="en-US" sz="1300" dirty="0">
                <a:solidFill>
                  <a:srgbClr val="FF0000"/>
                </a:solidFill>
                <a:latin typeface="Verdana" pitchFamily="34" charset="0"/>
              </a:rPr>
              <a:t>SSE</a:t>
            </a:r>
            <a:r>
              <a:rPr lang="en-US" sz="1300" dirty="0">
                <a:latin typeface="Verdana" pitchFamily="34" charset="0"/>
              </a:rPr>
              <a:t>/</a:t>
            </a:r>
            <a:r>
              <a:rPr lang="en-US" sz="1300" dirty="0">
                <a:solidFill>
                  <a:srgbClr val="FF0000"/>
                </a:solidFill>
                <a:latin typeface="Verdana" pitchFamily="34" charset="0"/>
              </a:rPr>
              <a:t>SE</a:t>
            </a:r>
            <a:r>
              <a:rPr lang="en-US" sz="1300" dirty="0">
                <a:latin typeface="Verdana" pitchFamily="34" charset="0"/>
              </a:rPr>
              <a:t> – </a:t>
            </a:r>
            <a:r>
              <a:rPr lang="en-US" sz="1300" dirty="0" err="1">
                <a:solidFill>
                  <a:srgbClr val="FF0000"/>
                </a:solidFill>
                <a:latin typeface="Verdana" pitchFamily="34" charset="0"/>
              </a:rPr>
              <a:t>S</a:t>
            </a:r>
            <a:r>
              <a:rPr lang="en-US" sz="1300" dirty="0" err="1">
                <a:latin typeface="Verdana" pitchFamily="34" charset="0"/>
              </a:rPr>
              <a:t>uper</a:t>
            </a:r>
            <a:r>
              <a:rPr lang="en-US" sz="1300" dirty="0" err="1">
                <a:solidFill>
                  <a:srgbClr val="FF0000"/>
                </a:solidFill>
                <a:latin typeface="Verdana" pitchFamily="34" charset="0"/>
              </a:rPr>
              <a:t>E</a:t>
            </a:r>
            <a:r>
              <a:rPr lang="en-US" sz="1300" dirty="0" err="1">
                <a:latin typeface="Verdana" pitchFamily="34" charset="0"/>
              </a:rPr>
              <a:t>nsemble</a:t>
            </a:r>
            <a:endParaRPr lang="en-US" sz="1300" dirty="0">
              <a:latin typeface="Verdana" pitchFamily="34" charset="0"/>
            </a:endParaRPr>
          </a:p>
          <a:p>
            <a:pPr eaLnBrk="0" fontAlgn="auto" hangingPunct="0">
              <a:spcBef>
                <a:spcPct val="50000"/>
              </a:spcBef>
              <a:spcAft>
                <a:spcPts val="0"/>
              </a:spcAft>
              <a:defRPr/>
            </a:pPr>
            <a:r>
              <a:rPr lang="en-US" sz="1300" dirty="0">
                <a:solidFill>
                  <a:srgbClr val="FF0000"/>
                </a:solidFill>
                <a:latin typeface="Verdana" pitchFamily="34" charset="0"/>
              </a:rPr>
              <a:t>RMSE</a:t>
            </a:r>
            <a:r>
              <a:rPr lang="en-US" sz="1300" dirty="0">
                <a:latin typeface="Verdana" pitchFamily="34" charset="0"/>
              </a:rPr>
              <a:t> – </a:t>
            </a:r>
            <a:r>
              <a:rPr lang="en-US" sz="1300" dirty="0">
                <a:solidFill>
                  <a:srgbClr val="FF0000"/>
                </a:solidFill>
                <a:latin typeface="Verdana" pitchFamily="34" charset="0"/>
              </a:rPr>
              <a:t>R</a:t>
            </a:r>
            <a:r>
              <a:rPr lang="en-US" sz="1300" dirty="0">
                <a:latin typeface="Verdana" pitchFamily="34" charset="0"/>
              </a:rPr>
              <a:t>oot </a:t>
            </a:r>
            <a:r>
              <a:rPr lang="en-US" sz="1300" dirty="0">
                <a:solidFill>
                  <a:srgbClr val="FF0000"/>
                </a:solidFill>
                <a:latin typeface="Verdana" pitchFamily="34" charset="0"/>
              </a:rPr>
              <a:t>M</a:t>
            </a:r>
            <a:r>
              <a:rPr lang="en-US" sz="1300" dirty="0">
                <a:latin typeface="Verdana" pitchFamily="34" charset="0"/>
              </a:rPr>
              <a:t>ean </a:t>
            </a:r>
            <a:r>
              <a:rPr lang="en-US" sz="1300" dirty="0">
                <a:solidFill>
                  <a:srgbClr val="FF0000"/>
                </a:solidFill>
                <a:latin typeface="Verdana" pitchFamily="34" charset="0"/>
              </a:rPr>
              <a:t>S</a:t>
            </a:r>
            <a:r>
              <a:rPr lang="en-US" sz="1300" dirty="0">
                <a:latin typeface="Verdana" pitchFamily="34" charset="0"/>
              </a:rPr>
              <a:t>quare </a:t>
            </a:r>
            <a:r>
              <a:rPr lang="en-US" sz="1300" dirty="0">
                <a:solidFill>
                  <a:srgbClr val="FF0000"/>
                </a:solidFill>
                <a:latin typeface="Verdana" pitchFamily="34" charset="0"/>
              </a:rPr>
              <a:t>E</a:t>
            </a:r>
            <a:r>
              <a:rPr lang="en-US" sz="1300" dirty="0">
                <a:latin typeface="Verdana" pitchFamily="34" charset="0"/>
              </a:rPr>
              <a:t>rror; </a:t>
            </a:r>
            <a:r>
              <a:rPr lang="en-US" sz="1300" dirty="0">
                <a:solidFill>
                  <a:srgbClr val="FF0000"/>
                </a:solidFill>
                <a:latin typeface="Verdana" pitchFamily="34" charset="0"/>
              </a:rPr>
              <a:t>AC</a:t>
            </a:r>
            <a:r>
              <a:rPr lang="en-US" sz="1300" dirty="0">
                <a:latin typeface="Verdana" pitchFamily="34" charset="0"/>
              </a:rPr>
              <a:t>- </a:t>
            </a:r>
            <a:r>
              <a:rPr lang="en-US" sz="1300" dirty="0">
                <a:solidFill>
                  <a:srgbClr val="FF0000"/>
                </a:solidFill>
                <a:latin typeface="Verdana" pitchFamily="34" charset="0"/>
              </a:rPr>
              <a:t>A</a:t>
            </a:r>
            <a:r>
              <a:rPr lang="en-US" sz="1300" dirty="0">
                <a:latin typeface="Verdana" pitchFamily="34" charset="0"/>
              </a:rPr>
              <a:t>nomaly </a:t>
            </a:r>
            <a:r>
              <a:rPr lang="en-US" sz="1300" dirty="0">
                <a:solidFill>
                  <a:srgbClr val="FF0000"/>
                </a:solidFill>
                <a:latin typeface="Verdana" pitchFamily="34" charset="0"/>
              </a:rPr>
              <a:t>C</a:t>
            </a:r>
            <a:r>
              <a:rPr lang="en-US" sz="1300" dirty="0">
                <a:latin typeface="Verdana" pitchFamily="34" charset="0"/>
              </a:rPr>
              <a:t>orrelation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descr="fig1d"/>
          <p:cNvPicPr>
            <a:picLocks noChangeAspect="1" noChangeArrowheads="1"/>
          </p:cNvPicPr>
          <p:nvPr/>
        </p:nvPicPr>
        <p:blipFill>
          <a:blip r:embed="rId2"/>
          <a:srcRect/>
          <a:stretch>
            <a:fillRect/>
          </a:stretch>
        </p:blipFill>
        <p:spPr bwMode="auto">
          <a:xfrm rot="5400000">
            <a:off x="2148682" y="3596481"/>
            <a:ext cx="2781300" cy="3589337"/>
          </a:xfrm>
          <a:prstGeom prst="rect">
            <a:avLst/>
          </a:prstGeom>
          <a:noFill/>
          <a:ln w="9525">
            <a:noFill/>
            <a:miter lim="800000"/>
            <a:headEnd/>
            <a:tailEnd/>
          </a:ln>
        </p:spPr>
      </p:pic>
      <p:pic>
        <p:nvPicPr>
          <p:cNvPr id="102402" name="Picture 5" descr="fig1e"/>
          <p:cNvPicPr>
            <a:picLocks noChangeAspect="1" noChangeArrowheads="1"/>
          </p:cNvPicPr>
          <p:nvPr/>
        </p:nvPicPr>
        <p:blipFill>
          <a:blip r:embed="rId3"/>
          <a:srcRect b="7726"/>
          <a:stretch>
            <a:fillRect/>
          </a:stretch>
        </p:blipFill>
        <p:spPr bwMode="auto">
          <a:xfrm rot="5400000">
            <a:off x="5511006" y="3756819"/>
            <a:ext cx="2770188" cy="3276600"/>
          </a:xfrm>
          <a:prstGeom prst="rect">
            <a:avLst/>
          </a:prstGeom>
          <a:noFill/>
          <a:ln w="9525">
            <a:noFill/>
            <a:miter lim="800000"/>
            <a:headEnd/>
            <a:tailEnd/>
          </a:ln>
        </p:spPr>
      </p:pic>
      <p:sp>
        <p:nvSpPr>
          <p:cNvPr id="102403" name="Rectangle 7"/>
          <p:cNvSpPr>
            <a:spLocks noChangeArrowheads="1"/>
          </p:cNvSpPr>
          <p:nvPr/>
        </p:nvSpPr>
        <p:spPr bwMode="auto">
          <a:xfrm>
            <a:off x="1143000" y="288925"/>
            <a:ext cx="1219200" cy="396875"/>
          </a:xfrm>
          <a:prstGeom prst="rect">
            <a:avLst/>
          </a:prstGeom>
          <a:solidFill>
            <a:srgbClr val="CCFFCC"/>
          </a:solidFill>
          <a:ln w="9525">
            <a:solidFill>
              <a:schemeClr val="tx1"/>
            </a:solidFill>
            <a:miter lim="800000"/>
            <a:headEnd/>
            <a:tailEnd/>
          </a:ln>
        </p:spPr>
        <p:txBody>
          <a:bodyPr wrap="none" anchor="ctr"/>
          <a:lstStyle/>
          <a:p>
            <a:pPr algn="ctr" eaLnBrk="0" hangingPunct="0"/>
            <a:r>
              <a:rPr lang="en-US">
                <a:latin typeface="Verdana" pitchFamily="34" charset="0"/>
              </a:rPr>
              <a:t>CMAP</a:t>
            </a:r>
          </a:p>
        </p:txBody>
      </p:sp>
      <p:pic>
        <p:nvPicPr>
          <p:cNvPr id="102404" name="Picture 10" descr="fig1b"/>
          <p:cNvPicPr>
            <a:picLocks noChangeAspect="1" noChangeArrowheads="1"/>
          </p:cNvPicPr>
          <p:nvPr/>
        </p:nvPicPr>
        <p:blipFill>
          <a:blip r:embed="rId4"/>
          <a:srcRect/>
          <a:stretch>
            <a:fillRect/>
          </a:stretch>
        </p:blipFill>
        <p:spPr bwMode="auto">
          <a:xfrm rot="5400000">
            <a:off x="2060575" y="338138"/>
            <a:ext cx="2833688" cy="3529012"/>
          </a:xfrm>
          <a:prstGeom prst="rect">
            <a:avLst/>
          </a:prstGeom>
          <a:noFill/>
          <a:ln w="9525">
            <a:noFill/>
            <a:miter lim="800000"/>
            <a:headEnd/>
            <a:tailEnd/>
          </a:ln>
        </p:spPr>
      </p:pic>
      <p:pic>
        <p:nvPicPr>
          <p:cNvPr id="102405" name="Picture 11" descr="fig1c"/>
          <p:cNvPicPr>
            <a:picLocks noChangeAspect="1" noChangeArrowheads="1"/>
          </p:cNvPicPr>
          <p:nvPr/>
        </p:nvPicPr>
        <p:blipFill>
          <a:blip r:embed="rId5"/>
          <a:srcRect b="7826"/>
          <a:stretch>
            <a:fillRect/>
          </a:stretch>
        </p:blipFill>
        <p:spPr bwMode="auto">
          <a:xfrm rot="5400000">
            <a:off x="5381625" y="485775"/>
            <a:ext cx="2830513" cy="3230563"/>
          </a:xfrm>
          <a:prstGeom prst="rect">
            <a:avLst/>
          </a:prstGeom>
          <a:noFill/>
          <a:ln w="9525">
            <a:noFill/>
            <a:miter lim="800000"/>
            <a:headEnd/>
            <a:tailEnd/>
          </a:ln>
        </p:spPr>
      </p:pic>
      <p:sp>
        <p:nvSpPr>
          <p:cNvPr id="144396" name="Rectangle 12"/>
          <p:cNvSpPr>
            <a:spLocks noChangeArrowheads="1"/>
          </p:cNvSpPr>
          <p:nvPr/>
        </p:nvSpPr>
        <p:spPr bwMode="auto">
          <a:xfrm>
            <a:off x="2438400" y="192088"/>
            <a:ext cx="4800600" cy="417512"/>
          </a:xfrm>
          <a:prstGeom prst="rect">
            <a:avLst/>
          </a:prstGeom>
          <a:solidFill>
            <a:schemeClr val="bg1">
              <a:lumMod val="85000"/>
            </a:schemeClr>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r>
              <a:rPr lang="en-US" sz="1600" dirty="0">
                <a:latin typeface="Verdana" pitchFamily="34" charset="0"/>
              </a:rPr>
              <a:t>Observed Precipitation Climatology - January</a:t>
            </a:r>
          </a:p>
        </p:txBody>
      </p:sp>
      <p:sp>
        <p:nvSpPr>
          <p:cNvPr id="102407" name="Rectangle 13"/>
          <p:cNvSpPr>
            <a:spLocks noChangeArrowheads="1"/>
          </p:cNvSpPr>
          <p:nvPr/>
        </p:nvSpPr>
        <p:spPr bwMode="auto">
          <a:xfrm>
            <a:off x="7391400" y="152400"/>
            <a:ext cx="1447800" cy="533400"/>
          </a:xfrm>
          <a:prstGeom prst="rect">
            <a:avLst/>
          </a:prstGeom>
          <a:solidFill>
            <a:srgbClr val="CCFFCC"/>
          </a:solidFill>
          <a:ln w="9525">
            <a:solidFill>
              <a:schemeClr val="tx1"/>
            </a:solidFill>
            <a:miter lim="800000"/>
            <a:headEnd/>
            <a:tailEnd/>
          </a:ln>
        </p:spPr>
        <p:txBody>
          <a:bodyPr wrap="none" anchor="ctr"/>
          <a:lstStyle/>
          <a:p>
            <a:pPr algn="ctr" eaLnBrk="0" hangingPunct="0"/>
            <a:r>
              <a:rPr lang="en-US">
                <a:latin typeface="Verdana" pitchFamily="34" charset="0"/>
              </a:rPr>
              <a:t>APHRODITE</a:t>
            </a:r>
          </a:p>
        </p:txBody>
      </p:sp>
      <p:sp>
        <p:nvSpPr>
          <p:cNvPr id="102408" name="Rectangle 14"/>
          <p:cNvSpPr>
            <a:spLocks noChangeArrowheads="1"/>
          </p:cNvSpPr>
          <p:nvPr/>
        </p:nvSpPr>
        <p:spPr bwMode="auto">
          <a:xfrm>
            <a:off x="2373313" y="3544888"/>
            <a:ext cx="5246687" cy="417512"/>
          </a:xfrm>
          <a:prstGeom prst="rect">
            <a:avLst/>
          </a:prstGeom>
          <a:noFill/>
          <a:ln w="9525">
            <a:solidFill>
              <a:schemeClr val="tx1"/>
            </a:solidFill>
            <a:miter lim="800000"/>
            <a:headEnd/>
            <a:tailEnd/>
          </a:ln>
        </p:spPr>
        <p:txBody>
          <a:bodyPr wrap="none" anchor="ctr"/>
          <a:lstStyle/>
          <a:p>
            <a:pPr algn="ctr" eaLnBrk="0" hangingPunct="0"/>
            <a:r>
              <a:rPr lang="en-US">
                <a:latin typeface="Verdana" pitchFamily="34" charset="0"/>
              </a:rPr>
              <a:t>Observed Precipitation Climatology - July</a:t>
            </a:r>
          </a:p>
        </p:txBody>
      </p:sp>
      <p:sp>
        <p:nvSpPr>
          <p:cNvPr id="102409" name="Rectangle 10"/>
          <p:cNvSpPr>
            <a:spLocks noChangeArrowheads="1"/>
          </p:cNvSpPr>
          <p:nvPr/>
        </p:nvSpPr>
        <p:spPr bwMode="auto">
          <a:xfrm>
            <a:off x="0" y="711200"/>
            <a:ext cx="1905000" cy="4248150"/>
          </a:xfrm>
          <a:prstGeom prst="rect">
            <a:avLst/>
          </a:prstGeom>
          <a:noFill/>
          <a:ln w="9525">
            <a:noFill/>
            <a:miter lim="800000"/>
            <a:headEnd/>
            <a:tailEnd/>
          </a:ln>
        </p:spPr>
        <p:txBody>
          <a:bodyPr>
            <a:spAutoFit/>
          </a:bodyPr>
          <a:lstStyle/>
          <a:p>
            <a:r>
              <a:rPr lang="en-US">
                <a:solidFill>
                  <a:srgbClr val="7030A0"/>
                </a:solidFill>
                <a:latin typeface="Calibri" pitchFamily="34" charset="0"/>
              </a:rPr>
              <a:t>CMAP is a  product of , Merging rain gauge observations and precipitation estimates from satellites.</a:t>
            </a:r>
          </a:p>
          <a:p>
            <a:endParaRPr lang="en-US">
              <a:latin typeface="Calibri" pitchFamily="34" charset="0"/>
            </a:endParaRPr>
          </a:p>
          <a:p>
            <a:r>
              <a:rPr lang="en-US">
                <a:solidFill>
                  <a:srgbClr val="C00000"/>
                </a:solidFill>
                <a:latin typeface="Calibri" pitchFamily="34" charset="0"/>
              </a:rPr>
              <a:t>APHRODITE is a product based on dense Rainguages over </a:t>
            </a:r>
          </a:p>
          <a:p>
            <a:r>
              <a:rPr lang="en-US">
                <a:solidFill>
                  <a:srgbClr val="C00000"/>
                </a:solidFill>
                <a:latin typeface="Calibri" pitchFamily="34" charset="0"/>
              </a:rPr>
              <a:t>Monsoon Asia and more.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3" descr="aphr-ssnlclm..eps"/>
          <p:cNvPicPr>
            <a:picLocks noChangeAspect="1"/>
          </p:cNvPicPr>
          <p:nvPr/>
        </p:nvPicPr>
        <p:blipFill>
          <a:blip r:embed="rId2"/>
          <a:srcRect/>
          <a:stretch>
            <a:fillRect/>
          </a:stretch>
        </p:blipFill>
        <p:spPr bwMode="auto">
          <a:xfrm rot="5400000">
            <a:off x="1789907" y="-342106"/>
            <a:ext cx="5745162" cy="7740650"/>
          </a:xfrm>
          <a:prstGeom prst="rect">
            <a:avLst/>
          </a:prstGeom>
          <a:noFill/>
          <a:ln w="9525">
            <a:noFill/>
            <a:miter lim="800000"/>
            <a:headEnd/>
            <a:tailEnd/>
          </a:ln>
        </p:spPr>
      </p:pic>
      <p:sp>
        <p:nvSpPr>
          <p:cNvPr id="5" name="Rectangle 4"/>
          <p:cNvSpPr/>
          <p:nvPr/>
        </p:nvSpPr>
        <p:spPr>
          <a:xfrm>
            <a:off x="1219200" y="762000"/>
            <a:ext cx="762000" cy="381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solidFill>
                  <a:srgbClr val="FF0000"/>
                </a:solidFill>
              </a:rPr>
              <a:t>MAM</a:t>
            </a:r>
          </a:p>
        </p:txBody>
      </p:sp>
      <p:sp>
        <p:nvSpPr>
          <p:cNvPr id="6" name="Rectangle 5"/>
          <p:cNvSpPr/>
          <p:nvPr/>
        </p:nvSpPr>
        <p:spPr>
          <a:xfrm>
            <a:off x="4876800" y="762000"/>
            <a:ext cx="609600" cy="381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solidFill>
                  <a:srgbClr val="FF0000"/>
                </a:solidFill>
              </a:rPr>
              <a:t>JJA</a:t>
            </a:r>
          </a:p>
        </p:txBody>
      </p:sp>
      <p:sp>
        <p:nvSpPr>
          <p:cNvPr id="7" name="Rectangle 6"/>
          <p:cNvSpPr/>
          <p:nvPr/>
        </p:nvSpPr>
        <p:spPr>
          <a:xfrm>
            <a:off x="1219200" y="3505200"/>
            <a:ext cx="685800" cy="381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solidFill>
                  <a:srgbClr val="FF0000"/>
                </a:solidFill>
              </a:rPr>
              <a:t>SON</a:t>
            </a:r>
          </a:p>
        </p:txBody>
      </p:sp>
      <p:sp>
        <p:nvSpPr>
          <p:cNvPr id="8" name="Rectangle 7"/>
          <p:cNvSpPr/>
          <p:nvPr/>
        </p:nvSpPr>
        <p:spPr>
          <a:xfrm>
            <a:off x="4876800" y="3505200"/>
            <a:ext cx="609600" cy="381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solidFill>
                  <a:srgbClr val="FF0000"/>
                </a:solidFill>
              </a:rPr>
              <a:t>DJF</a:t>
            </a:r>
          </a:p>
        </p:txBody>
      </p:sp>
      <p:sp>
        <p:nvSpPr>
          <p:cNvPr id="9" name="Rectangle 12"/>
          <p:cNvSpPr>
            <a:spLocks noChangeArrowheads="1"/>
          </p:cNvSpPr>
          <p:nvPr/>
        </p:nvSpPr>
        <p:spPr bwMode="auto">
          <a:xfrm>
            <a:off x="1600200" y="268288"/>
            <a:ext cx="6172200" cy="417512"/>
          </a:xfrm>
          <a:prstGeom prst="rect">
            <a:avLst/>
          </a:prstGeom>
          <a:solidFill>
            <a:schemeClr val="bg1">
              <a:lumMod val="85000"/>
            </a:schemeClr>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r>
              <a:rPr lang="en-US" dirty="0">
                <a:latin typeface="Verdana" pitchFamily="34" charset="0"/>
              </a:rPr>
              <a:t>Seasonal Precipitation Climatology – APHRODITE </a:t>
            </a:r>
          </a:p>
        </p:txBody>
      </p:sp>
      <p:pic>
        <p:nvPicPr>
          <p:cNvPr id="103431" name="Picture 1" descr="C:\Documents and Settings\Dr. Vinay Kumar\Desktop\bar.gif"/>
          <p:cNvPicPr>
            <a:picLocks noChangeAspect="1" noChangeArrowheads="1"/>
          </p:cNvPicPr>
          <p:nvPr/>
        </p:nvPicPr>
        <p:blipFill>
          <a:blip r:embed="rId3"/>
          <a:srcRect l="6544" t="82823" r="10545" b="8707"/>
          <a:stretch>
            <a:fillRect/>
          </a:stretch>
        </p:blipFill>
        <p:spPr bwMode="auto">
          <a:xfrm>
            <a:off x="1752600" y="6324600"/>
            <a:ext cx="6019800" cy="47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3" descr="C:\Documents and Settings\Dr. Vinay Kumar\Desktop\pcp-jjaclm-cres.gif"/>
          <p:cNvPicPr>
            <a:picLocks noChangeAspect="1" noChangeArrowheads="1"/>
          </p:cNvPicPr>
          <p:nvPr/>
        </p:nvPicPr>
        <p:blipFill>
          <a:blip r:embed="rId2"/>
          <a:srcRect/>
          <a:stretch>
            <a:fillRect/>
          </a:stretch>
        </p:blipFill>
        <p:spPr bwMode="auto">
          <a:xfrm>
            <a:off x="457200" y="609600"/>
            <a:ext cx="8001000" cy="6019800"/>
          </a:xfrm>
          <a:prstGeom prst="rect">
            <a:avLst/>
          </a:prstGeom>
          <a:noFill/>
          <a:ln w="9525">
            <a:noFill/>
            <a:miter lim="800000"/>
            <a:headEnd/>
            <a:tailEnd/>
          </a:ln>
        </p:spPr>
      </p:pic>
      <p:sp>
        <p:nvSpPr>
          <p:cNvPr id="27" name="Text Box 4"/>
          <p:cNvSpPr txBox="1">
            <a:spLocks noChangeArrowheads="1"/>
          </p:cNvSpPr>
          <p:nvPr/>
        </p:nvSpPr>
        <p:spPr bwMode="auto">
          <a:xfrm>
            <a:off x="182563" y="92075"/>
            <a:ext cx="8686800" cy="400050"/>
          </a:xfrm>
          <a:prstGeom prst="rect">
            <a:avLst/>
          </a:prstGeom>
          <a:solidFill>
            <a:schemeClr val="accent5">
              <a:lumMod val="60000"/>
              <a:lumOff val="40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2000" b="1" dirty="0">
                <a:solidFill>
                  <a:srgbClr val="663300"/>
                </a:solidFill>
                <a:latin typeface="Californian FB" pitchFamily="18" charset="0"/>
              </a:rPr>
              <a:t>Precipitation climatology, JJA (1987-2001) – Coarse Resolution 2.5x2.5</a:t>
            </a:r>
            <a:endParaRPr lang="en-US" sz="2000" b="1" dirty="0">
              <a:solidFill>
                <a:srgbClr val="3333FF"/>
              </a:solidFill>
              <a:latin typeface="Californian FB" pitchFamily="18" charset="0"/>
            </a:endParaRPr>
          </a:p>
        </p:txBody>
      </p:sp>
      <p:sp>
        <p:nvSpPr>
          <p:cNvPr id="104451" name="Text Box 12"/>
          <p:cNvSpPr txBox="1">
            <a:spLocks noChangeArrowheads="1"/>
          </p:cNvSpPr>
          <p:nvPr/>
        </p:nvSpPr>
        <p:spPr bwMode="auto">
          <a:xfrm>
            <a:off x="2209800" y="3505200"/>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0.69</a:t>
            </a:r>
          </a:p>
        </p:txBody>
      </p:sp>
      <p:sp>
        <p:nvSpPr>
          <p:cNvPr id="104452" name="Text Box 13"/>
          <p:cNvSpPr txBox="1">
            <a:spLocks noChangeArrowheads="1"/>
          </p:cNvSpPr>
          <p:nvPr/>
        </p:nvSpPr>
        <p:spPr bwMode="auto">
          <a:xfrm>
            <a:off x="2239963" y="533400"/>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0.62</a:t>
            </a:r>
          </a:p>
        </p:txBody>
      </p:sp>
      <p:sp>
        <p:nvSpPr>
          <p:cNvPr id="104453" name="Text Box 14"/>
          <p:cNvSpPr txBox="1">
            <a:spLocks noChangeArrowheads="1"/>
          </p:cNvSpPr>
          <p:nvPr/>
        </p:nvSpPr>
        <p:spPr bwMode="auto">
          <a:xfrm>
            <a:off x="6858000" y="2027238"/>
            <a:ext cx="18288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0.57</a:t>
            </a:r>
          </a:p>
        </p:txBody>
      </p:sp>
      <p:sp>
        <p:nvSpPr>
          <p:cNvPr id="104454" name="Text Box 15"/>
          <p:cNvSpPr txBox="1">
            <a:spLocks noChangeArrowheads="1"/>
          </p:cNvSpPr>
          <p:nvPr/>
        </p:nvSpPr>
        <p:spPr bwMode="auto">
          <a:xfrm>
            <a:off x="5318125" y="2027238"/>
            <a:ext cx="1616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0.58</a:t>
            </a:r>
          </a:p>
        </p:txBody>
      </p:sp>
      <p:sp>
        <p:nvSpPr>
          <p:cNvPr id="104455" name="Text Box 16"/>
          <p:cNvSpPr txBox="1">
            <a:spLocks noChangeArrowheads="1"/>
          </p:cNvSpPr>
          <p:nvPr/>
        </p:nvSpPr>
        <p:spPr bwMode="auto">
          <a:xfrm>
            <a:off x="655638" y="3505200"/>
            <a:ext cx="17065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0.62</a:t>
            </a:r>
          </a:p>
        </p:txBody>
      </p:sp>
      <p:sp>
        <p:nvSpPr>
          <p:cNvPr id="104456" name="Text Box 17"/>
          <p:cNvSpPr txBox="1">
            <a:spLocks noChangeArrowheads="1"/>
          </p:cNvSpPr>
          <p:nvPr/>
        </p:nvSpPr>
        <p:spPr bwMode="auto">
          <a:xfrm>
            <a:off x="3763963" y="2027238"/>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0.79</a:t>
            </a:r>
          </a:p>
        </p:txBody>
      </p:sp>
      <p:sp>
        <p:nvSpPr>
          <p:cNvPr id="104457" name="Text Box 19"/>
          <p:cNvSpPr txBox="1">
            <a:spLocks noChangeArrowheads="1"/>
          </p:cNvSpPr>
          <p:nvPr/>
        </p:nvSpPr>
        <p:spPr bwMode="auto">
          <a:xfrm>
            <a:off x="3763963" y="3505200"/>
            <a:ext cx="15700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0.54</a:t>
            </a:r>
          </a:p>
        </p:txBody>
      </p:sp>
      <p:sp>
        <p:nvSpPr>
          <p:cNvPr id="104458" name="Text Box 8"/>
          <p:cNvSpPr txBox="1">
            <a:spLocks noChangeArrowheads="1"/>
          </p:cNvSpPr>
          <p:nvPr/>
        </p:nvSpPr>
        <p:spPr bwMode="auto">
          <a:xfrm>
            <a:off x="5318125" y="3505200"/>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0.67</a:t>
            </a:r>
          </a:p>
        </p:txBody>
      </p:sp>
      <p:sp>
        <p:nvSpPr>
          <p:cNvPr id="104459" name="Text Box 9"/>
          <p:cNvSpPr txBox="1">
            <a:spLocks noChangeArrowheads="1"/>
          </p:cNvSpPr>
          <p:nvPr/>
        </p:nvSpPr>
        <p:spPr bwMode="auto">
          <a:xfrm>
            <a:off x="3763963" y="4999038"/>
            <a:ext cx="16462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0.74</a:t>
            </a:r>
          </a:p>
        </p:txBody>
      </p:sp>
      <p:sp>
        <p:nvSpPr>
          <p:cNvPr id="104460" name="Text Box 10"/>
          <p:cNvSpPr txBox="1">
            <a:spLocks noChangeArrowheads="1"/>
          </p:cNvSpPr>
          <p:nvPr/>
        </p:nvSpPr>
        <p:spPr bwMode="auto">
          <a:xfrm>
            <a:off x="2193925" y="4999038"/>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0.72</a:t>
            </a:r>
          </a:p>
        </p:txBody>
      </p:sp>
      <p:sp>
        <p:nvSpPr>
          <p:cNvPr id="104461" name="Text Box 11"/>
          <p:cNvSpPr txBox="1">
            <a:spLocks noChangeArrowheads="1"/>
          </p:cNvSpPr>
          <p:nvPr/>
        </p:nvSpPr>
        <p:spPr bwMode="auto">
          <a:xfrm>
            <a:off x="639763" y="4999038"/>
            <a:ext cx="17986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0.75</a:t>
            </a:r>
          </a:p>
        </p:txBody>
      </p:sp>
      <p:sp>
        <p:nvSpPr>
          <p:cNvPr id="104462" name="Text Box 12"/>
          <p:cNvSpPr txBox="1">
            <a:spLocks noChangeArrowheads="1"/>
          </p:cNvSpPr>
          <p:nvPr/>
        </p:nvSpPr>
        <p:spPr bwMode="auto">
          <a:xfrm>
            <a:off x="2193925" y="2027238"/>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0.71</a:t>
            </a:r>
          </a:p>
        </p:txBody>
      </p:sp>
      <p:sp>
        <p:nvSpPr>
          <p:cNvPr id="104463" name="Text Box 13"/>
          <p:cNvSpPr txBox="1">
            <a:spLocks noChangeArrowheads="1"/>
          </p:cNvSpPr>
          <p:nvPr/>
        </p:nvSpPr>
        <p:spPr bwMode="auto">
          <a:xfrm>
            <a:off x="3733800" y="5334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0.69</a:t>
            </a:r>
          </a:p>
        </p:txBody>
      </p:sp>
      <p:sp>
        <p:nvSpPr>
          <p:cNvPr id="104464" name="Text Box 14"/>
          <p:cNvSpPr txBox="1">
            <a:spLocks noChangeArrowheads="1"/>
          </p:cNvSpPr>
          <p:nvPr/>
        </p:nvSpPr>
        <p:spPr bwMode="auto">
          <a:xfrm>
            <a:off x="6873875" y="3505200"/>
            <a:ext cx="16605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0.81</a:t>
            </a:r>
          </a:p>
        </p:txBody>
      </p:sp>
      <p:sp>
        <p:nvSpPr>
          <p:cNvPr id="104465" name="Text Box 15"/>
          <p:cNvSpPr txBox="1">
            <a:spLocks noChangeArrowheads="1"/>
          </p:cNvSpPr>
          <p:nvPr/>
        </p:nvSpPr>
        <p:spPr bwMode="auto">
          <a:xfrm>
            <a:off x="639763" y="2027238"/>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0.60</a:t>
            </a:r>
          </a:p>
        </p:txBody>
      </p:sp>
      <p:sp>
        <p:nvSpPr>
          <p:cNvPr id="104466" name="Text Box 9"/>
          <p:cNvSpPr txBox="1">
            <a:spLocks noChangeArrowheads="1"/>
          </p:cNvSpPr>
          <p:nvPr/>
        </p:nvSpPr>
        <p:spPr bwMode="auto">
          <a:xfrm>
            <a:off x="5334000" y="533400"/>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0.52</a:t>
            </a:r>
          </a:p>
        </p:txBody>
      </p:sp>
      <p:sp>
        <p:nvSpPr>
          <p:cNvPr id="104467" name="Text Box 9"/>
          <p:cNvSpPr txBox="1">
            <a:spLocks noChangeArrowheads="1"/>
          </p:cNvSpPr>
          <p:nvPr/>
        </p:nvSpPr>
        <p:spPr bwMode="auto">
          <a:xfrm>
            <a:off x="5318125" y="4999038"/>
            <a:ext cx="1616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0.81</a:t>
            </a:r>
            <a:r>
              <a:rPr lang="en-US" sz="1400">
                <a:latin typeface="Verdana" pitchFamily="34" charset="0"/>
              </a:rPr>
              <a:t> </a:t>
            </a:r>
          </a:p>
        </p:txBody>
      </p:sp>
      <p:sp>
        <p:nvSpPr>
          <p:cNvPr id="104468" name="Text Box 9"/>
          <p:cNvSpPr txBox="1">
            <a:spLocks noChangeArrowheads="1"/>
          </p:cNvSpPr>
          <p:nvPr/>
        </p:nvSpPr>
        <p:spPr bwMode="auto">
          <a:xfrm>
            <a:off x="6858000" y="4999038"/>
            <a:ext cx="16002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0.92</a:t>
            </a:r>
          </a:p>
        </p:txBody>
      </p:sp>
      <p:sp>
        <p:nvSpPr>
          <p:cNvPr id="104469" name="Text Box 13"/>
          <p:cNvSpPr txBox="1">
            <a:spLocks noChangeArrowheads="1"/>
          </p:cNvSpPr>
          <p:nvPr/>
        </p:nvSpPr>
        <p:spPr bwMode="auto">
          <a:xfrm>
            <a:off x="655638" y="5334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    </a:t>
            </a:r>
          </a:p>
        </p:txBody>
      </p:sp>
      <p:sp>
        <p:nvSpPr>
          <p:cNvPr id="104470" name="Text Box 19"/>
          <p:cNvSpPr txBox="1">
            <a:spLocks noChangeArrowheads="1"/>
          </p:cNvSpPr>
          <p:nvPr/>
        </p:nvSpPr>
        <p:spPr bwMode="auto">
          <a:xfrm>
            <a:off x="3306763" y="16129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4.56</a:t>
            </a:r>
          </a:p>
        </p:txBody>
      </p:sp>
      <p:sp>
        <p:nvSpPr>
          <p:cNvPr id="104471" name="Text Box 19"/>
          <p:cNvSpPr txBox="1">
            <a:spLocks noChangeArrowheads="1"/>
          </p:cNvSpPr>
          <p:nvPr/>
        </p:nvSpPr>
        <p:spPr bwMode="auto">
          <a:xfrm>
            <a:off x="4860925" y="16129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4.02</a:t>
            </a:r>
          </a:p>
        </p:txBody>
      </p:sp>
      <p:sp>
        <p:nvSpPr>
          <p:cNvPr id="104472" name="Text Box 19"/>
          <p:cNvSpPr txBox="1">
            <a:spLocks noChangeArrowheads="1"/>
          </p:cNvSpPr>
          <p:nvPr/>
        </p:nvSpPr>
        <p:spPr bwMode="auto">
          <a:xfrm>
            <a:off x="6416675" y="16129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3.14</a:t>
            </a:r>
          </a:p>
        </p:txBody>
      </p:sp>
      <p:sp>
        <p:nvSpPr>
          <p:cNvPr id="104473" name="Text Box 19"/>
          <p:cNvSpPr txBox="1">
            <a:spLocks noChangeArrowheads="1"/>
          </p:cNvSpPr>
          <p:nvPr/>
        </p:nvSpPr>
        <p:spPr bwMode="auto">
          <a:xfrm>
            <a:off x="3292475" y="30908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3.54</a:t>
            </a:r>
          </a:p>
        </p:txBody>
      </p:sp>
      <p:sp>
        <p:nvSpPr>
          <p:cNvPr id="104474" name="Text Box 19"/>
          <p:cNvSpPr txBox="1">
            <a:spLocks noChangeArrowheads="1"/>
          </p:cNvSpPr>
          <p:nvPr/>
        </p:nvSpPr>
        <p:spPr bwMode="auto">
          <a:xfrm>
            <a:off x="4846638" y="30908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2.85</a:t>
            </a:r>
          </a:p>
        </p:txBody>
      </p:sp>
      <p:sp>
        <p:nvSpPr>
          <p:cNvPr id="104475" name="Text Box 19"/>
          <p:cNvSpPr txBox="1">
            <a:spLocks noChangeArrowheads="1"/>
          </p:cNvSpPr>
          <p:nvPr/>
        </p:nvSpPr>
        <p:spPr bwMode="auto">
          <a:xfrm>
            <a:off x="6400800" y="30908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3.75</a:t>
            </a:r>
          </a:p>
        </p:txBody>
      </p:sp>
      <p:sp>
        <p:nvSpPr>
          <p:cNvPr id="104476" name="Text Box 19"/>
          <p:cNvSpPr txBox="1">
            <a:spLocks noChangeArrowheads="1"/>
          </p:cNvSpPr>
          <p:nvPr/>
        </p:nvSpPr>
        <p:spPr bwMode="auto">
          <a:xfrm>
            <a:off x="1736725" y="3094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5.54</a:t>
            </a:r>
          </a:p>
        </p:txBody>
      </p:sp>
      <p:sp>
        <p:nvSpPr>
          <p:cNvPr id="104477" name="Text Box 19"/>
          <p:cNvSpPr txBox="1">
            <a:spLocks noChangeArrowheads="1"/>
          </p:cNvSpPr>
          <p:nvPr/>
        </p:nvSpPr>
        <p:spPr bwMode="auto">
          <a:xfrm>
            <a:off x="7970838" y="3094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3.56</a:t>
            </a:r>
          </a:p>
        </p:txBody>
      </p:sp>
      <p:sp>
        <p:nvSpPr>
          <p:cNvPr id="104478" name="Text Box 19"/>
          <p:cNvSpPr txBox="1">
            <a:spLocks noChangeArrowheads="1"/>
          </p:cNvSpPr>
          <p:nvPr/>
        </p:nvSpPr>
        <p:spPr bwMode="auto">
          <a:xfrm>
            <a:off x="3292475" y="4597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3.02</a:t>
            </a:r>
          </a:p>
        </p:txBody>
      </p:sp>
      <p:sp>
        <p:nvSpPr>
          <p:cNvPr id="104479" name="Text Box 19"/>
          <p:cNvSpPr txBox="1">
            <a:spLocks noChangeArrowheads="1"/>
          </p:cNvSpPr>
          <p:nvPr/>
        </p:nvSpPr>
        <p:spPr bwMode="auto">
          <a:xfrm>
            <a:off x="4846638" y="4597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3.05</a:t>
            </a:r>
          </a:p>
        </p:txBody>
      </p:sp>
      <p:sp>
        <p:nvSpPr>
          <p:cNvPr id="104480" name="Text Box 19"/>
          <p:cNvSpPr txBox="1">
            <a:spLocks noChangeArrowheads="1"/>
          </p:cNvSpPr>
          <p:nvPr/>
        </p:nvSpPr>
        <p:spPr bwMode="auto">
          <a:xfrm>
            <a:off x="6400800" y="4597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3.79</a:t>
            </a:r>
          </a:p>
        </p:txBody>
      </p:sp>
      <p:sp>
        <p:nvSpPr>
          <p:cNvPr id="104481" name="Text Box 19"/>
          <p:cNvSpPr txBox="1">
            <a:spLocks noChangeArrowheads="1"/>
          </p:cNvSpPr>
          <p:nvPr/>
        </p:nvSpPr>
        <p:spPr bwMode="auto">
          <a:xfrm>
            <a:off x="1736725" y="4600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5.00</a:t>
            </a:r>
          </a:p>
        </p:txBody>
      </p:sp>
      <p:sp>
        <p:nvSpPr>
          <p:cNvPr id="104482" name="Text Box 19"/>
          <p:cNvSpPr txBox="1">
            <a:spLocks noChangeArrowheads="1"/>
          </p:cNvSpPr>
          <p:nvPr/>
        </p:nvSpPr>
        <p:spPr bwMode="auto">
          <a:xfrm>
            <a:off x="7970838" y="4600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2.45</a:t>
            </a:r>
          </a:p>
        </p:txBody>
      </p:sp>
      <p:sp>
        <p:nvSpPr>
          <p:cNvPr id="104483" name="Text Box 19"/>
          <p:cNvSpPr txBox="1">
            <a:spLocks noChangeArrowheads="1"/>
          </p:cNvSpPr>
          <p:nvPr/>
        </p:nvSpPr>
        <p:spPr bwMode="auto">
          <a:xfrm>
            <a:off x="3306763" y="60753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3.24</a:t>
            </a:r>
          </a:p>
        </p:txBody>
      </p:sp>
      <p:sp>
        <p:nvSpPr>
          <p:cNvPr id="104484" name="Text Box 19"/>
          <p:cNvSpPr txBox="1">
            <a:spLocks noChangeArrowheads="1"/>
          </p:cNvSpPr>
          <p:nvPr/>
        </p:nvSpPr>
        <p:spPr bwMode="auto">
          <a:xfrm>
            <a:off x="4860925" y="60753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2.85</a:t>
            </a:r>
          </a:p>
        </p:txBody>
      </p:sp>
      <p:sp>
        <p:nvSpPr>
          <p:cNvPr id="104485" name="Text Box 19"/>
          <p:cNvSpPr txBox="1">
            <a:spLocks noChangeArrowheads="1"/>
          </p:cNvSpPr>
          <p:nvPr/>
        </p:nvSpPr>
        <p:spPr bwMode="auto">
          <a:xfrm>
            <a:off x="6416675" y="60753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2.50</a:t>
            </a:r>
          </a:p>
        </p:txBody>
      </p:sp>
      <p:sp>
        <p:nvSpPr>
          <p:cNvPr id="104486" name="Text Box 19"/>
          <p:cNvSpPr txBox="1">
            <a:spLocks noChangeArrowheads="1"/>
          </p:cNvSpPr>
          <p:nvPr/>
        </p:nvSpPr>
        <p:spPr bwMode="auto">
          <a:xfrm>
            <a:off x="1752600" y="60785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3.04</a:t>
            </a:r>
          </a:p>
        </p:txBody>
      </p:sp>
      <p:sp>
        <p:nvSpPr>
          <p:cNvPr id="104487" name="Text Box 19"/>
          <p:cNvSpPr txBox="1">
            <a:spLocks noChangeArrowheads="1"/>
          </p:cNvSpPr>
          <p:nvPr/>
        </p:nvSpPr>
        <p:spPr bwMode="auto">
          <a:xfrm>
            <a:off x="7985125" y="60785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1.72</a:t>
            </a:r>
          </a:p>
        </p:txBody>
      </p:sp>
      <p:cxnSp>
        <p:nvCxnSpPr>
          <p:cNvPr id="104488" name="Straight Arrow Connector 63"/>
          <p:cNvCxnSpPr>
            <a:cxnSpLocks noChangeShapeType="1"/>
          </p:cNvCxnSpPr>
          <p:nvPr/>
        </p:nvCxnSpPr>
        <p:spPr bwMode="auto">
          <a:xfrm rot="10800000" flipV="1">
            <a:off x="6934200" y="1752600"/>
            <a:ext cx="304800" cy="0"/>
          </a:xfrm>
          <a:prstGeom prst="straightConnector1">
            <a:avLst/>
          </a:prstGeom>
          <a:noFill/>
          <a:ln w="28575" algn="ctr">
            <a:solidFill>
              <a:srgbClr val="C00000"/>
            </a:solidFill>
            <a:prstDash val="sysDash"/>
            <a:miter lim="800000"/>
            <a:headEnd/>
            <a:tailEnd type="arrow" w="med" len="med"/>
          </a:ln>
        </p:spPr>
      </p:cxnSp>
      <p:sp>
        <p:nvSpPr>
          <p:cNvPr id="104489" name="Text Box 19"/>
          <p:cNvSpPr txBox="1">
            <a:spLocks noChangeArrowheads="1"/>
          </p:cNvSpPr>
          <p:nvPr/>
        </p:nvSpPr>
        <p:spPr bwMode="auto">
          <a:xfrm>
            <a:off x="7162800" y="1600200"/>
            <a:ext cx="914400" cy="338138"/>
          </a:xfrm>
          <a:prstGeom prst="rect">
            <a:avLst/>
          </a:prstGeom>
          <a:noFill/>
          <a:ln w="9525">
            <a:noFill/>
            <a:miter lim="800000"/>
            <a:headEnd/>
            <a:tailEnd/>
          </a:ln>
        </p:spPr>
        <p:txBody>
          <a:bodyPr>
            <a:spAutoFit/>
          </a:bodyPr>
          <a:lstStyle/>
          <a:p>
            <a:pPr eaLnBrk="0" hangingPunct="0">
              <a:spcBef>
                <a:spcPct val="50000"/>
              </a:spcBef>
            </a:pPr>
            <a:r>
              <a:rPr lang="en-US" sz="1600" b="1">
                <a:solidFill>
                  <a:srgbClr val="0070C0"/>
                </a:solidFill>
                <a:latin typeface="Verdana" pitchFamily="34" charset="0"/>
              </a:rPr>
              <a:t>RMSE</a:t>
            </a:r>
          </a:p>
        </p:txBody>
      </p:sp>
      <p:sp>
        <p:nvSpPr>
          <p:cNvPr id="104490" name="Oval 67"/>
          <p:cNvSpPr>
            <a:spLocks noChangeArrowheads="1"/>
          </p:cNvSpPr>
          <p:nvPr/>
        </p:nvSpPr>
        <p:spPr bwMode="auto">
          <a:xfrm>
            <a:off x="6492875" y="1584325"/>
            <a:ext cx="457200" cy="304800"/>
          </a:xfrm>
          <a:prstGeom prst="ellipse">
            <a:avLst/>
          </a:prstGeom>
          <a:noFill/>
          <a:ln w="9525" algn="ctr">
            <a:solidFill>
              <a:srgbClr val="FF0000"/>
            </a:solidFill>
            <a:prstDash val="sysDot"/>
            <a:miter lim="800000"/>
            <a:headEnd/>
            <a:tailEnd/>
          </a:ln>
        </p:spPr>
        <p:txBody>
          <a:bodyPr wrap="none"/>
          <a:lstStyle/>
          <a:p>
            <a:pPr eaLnBrk="0" hangingPunct="0"/>
            <a:endParaRPr lang="en-US">
              <a:latin typeface="Calibri" pitchFamily="34" charset="0"/>
            </a:endParaRPr>
          </a:p>
        </p:txBody>
      </p:sp>
      <p:sp>
        <p:nvSpPr>
          <p:cNvPr id="104491" name="Oval 68"/>
          <p:cNvSpPr>
            <a:spLocks noChangeArrowheads="1"/>
          </p:cNvSpPr>
          <p:nvPr/>
        </p:nvSpPr>
        <p:spPr bwMode="auto">
          <a:xfrm>
            <a:off x="6416675" y="517525"/>
            <a:ext cx="457200" cy="304800"/>
          </a:xfrm>
          <a:prstGeom prst="ellipse">
            <a:avLst/>
          </a:prstGeom>
          <a:noFill/>
          <a:ln w="9525" algn="ctr">
            <a:solidFill>
              <a:srgbClr val="FF0000"/>
            </a:solidFill>
            <a:prstDash val="sysDot"/>
            <a:miter lim="800000"/>
            <a:headEnd/>
            <a:tailEnd/>
          </a:ln>
        </p:spPr>
        <p:txBody>
          <a:bodyPr wrap="none"/>
          <a:lstStyle/>
          <a:p>
            <a:pPr eaLnBrk="0" hangingPunct="0"/>
            <a:endParaRPr lang="en-US">
              <a:latin typeface="Calibri" pitchFamily="34" charset="0"/>
            </a:endParaRPr>
          </a:p>
        </p:txBody>
      </p:sp>
      <p:cxnSp>
        <p:nvCxnSpPr>
          <p:cNvPr id="104492" name="Straight Arrow Connector 69"/>
          <p:cNvCxnSpPr>
            <a:cxnSpLocks noChangeShapeType="1"/>
          </p:cNvCxnSpPr>
          <p:nvPr/>
        </p:nvCxnSpPr>
        <p:spPr bwMode="auto">
          <a:xfrm rot="16200000" flipV="1">
            <a:off x="6743700" y="800100"/>
            <a:ext cx="685800" cy="457200"/>
          </a:xfrm>
          <a:prstGeom prst="straightConnector1">
            <a:avLst/>
          </a:prstGeom>
          <a:noFill/>
          <a:ln w="28575" algn="ctr">
            <a:solidFill>
              <a:srgbClr val="C00000"/>
            </a:solidFill>
            <a:prstDash val="sysDash"/>
            <a:miter lim="800000"/>
            <a:headEnd/>
            <a:tailEnd type="arrow" w="med" len="med"/>
          </a:ln>
        </p:spPr>
      </p:cxnSp>
      <p:sp>
        <p:nvSpPr>
          <p:cNvPr id="104493" name="Text Box 19"/>
          <p:cNvSpPr txBox="1">
            <a:spLocks noChangeArrowheads="1"/>
          </p:cNvSpPr>
          <p:nvPr/>
        </p:nvSpPr>
        <p:spPr bwMode="auto">
          <a:xfrm>
            <a:off x="7162800" y="1262063"/>
            <a:ext cx="762000" cy="338137"/>
          </a:xfrm>
          <a:prstGeom prst="rect">
            <a:avLst/>
          </a:prstGeom>
          <a:noFill/>
          <a:ln w="9525">
            <a:noFill/>
            <a:miter lim="800000"/>
            <a:headEnd/>
            <a:tailEnd/>
          </a:ln>
        </p:spPr>
        <p:txBody>
          <a:bodyPr>
            <a:spAutoFit/>
          </a:bodyPr>
          <a:lstStyle/>
          <a:p>
            <a:pPr eaLnBrk="0" hangingPunct="0">
              <a:spcBef>
                <a:spcPct val="50000"/>
              </a:spcBef>
            </a:pPr>
            <a:r>
              <a:rPr lang="en-US" sz="1600" b="1">
                <a:solidFill>
                  <a:srgbClr val="7030A0"/>
                </a:solidFill>
                <a:latin typeface="Verdana" pitchFamily="34" charset="0"/>
              </a:rPr>
              <a:t>SC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descr="C:\Documents and Settings\Dr. Vinay Kumar\Desktop\pcp-jjaclm-dnscl.gif"/>
          <p:cNvPicPr>
            <a:picLocks noChangeAspect="1" noChangeArrowheads="1"/>
          </p:cNvPicPr>
          <p:nvPr/>
        </p:nvPicPr>
        <p:blipFill>
          <a:blip r:embed="rId2"/>
          <a:srcRect/>
          <a:stretch>
            <a:fillRect/>
          </a:stretch>
        </p:blipFill>
        <p:spPr bwMode="auto">
          <a:xfrm>
            <a:off x="304800" y="609600"/>
            <a:ext cx="8534400" cy="6248400"/>
          </a:xfrm>
          <a:prstGeom prst="rect">
            <a:avLst/>
          </a:prstGeom>
          <a:noFill/>
          <a:ln w="9525">
            <a:noFill/>
            <a:miter lim="800000"/>
            <a:headEnd/>
            <a:tailEnd/>
          </a:ln>
        </p:spPr>
      </p:pic>
      <p:sp>
        <p:nvSpPr>
          <p:cNvPr id="3" name="Text Box 4"/>
          <p:cNvSpPr txBox="1">
            <a:spLocks noChangeArrowheads="1"/>
          </p:cNvSpPr>
          <p:nvPr/>
        </p:nvSpPr>
        <p:spPr bwMode="auto">
          <a:xfrm>
            <a:off x="182563" y="92075"/>
            <a:ext cx="8686800" cy="338138"/>
          </a:xfrm>
          <a:prstGeom prst="rect">
            <a:avLst/>
          </a:prstGeom>
          <a:solidFill>
            <a:schemeClr val="accent5">
              <a:lumMod val="60000"/>
              <a:lumOff val="40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600" b="1" dirty="0">
                <a:solidFill>
                  <a:srgbClr val="663300"/>
                </a:solidFill>
                <a:latin typeface="Myriad Pro Light" pitchFamily="34" charset="0"/>
              </a:rPr>
              <a:t>Precipitation climatology, JJA (1987-2001) – Downscaled  to 0.25x0.25 Resolution</a:t>
            </a:r>
            <a:endParaRPr lang="en-US" sz="1600" b="1" dirty="0">
              <a:solidFill>
                <a:srgbClr val="3333FF"/>
              </a:solidFill>
              <a:latin typeface="Myriad Pro Light" pitchFamily="34" charset="0"/>
            </a:endParaRPr>
          </a:p>
        </p:txBody>
      </p:sp>
      <p:sp>
        <p:nvSpPr>
          <p:cNvPr id="105475" name="Text Box 12"/>
          <p:cNvSpPr txBox="1">
            <a:spLocks noChangeArrowheads="1"/>
          </p:cNvSpPr>
          <p:nvPr/>
        </p:nvSpPr>
        <p:spPr bwMode="auto">
          <a:xfrm>
            <a:off x="2149475" y="3627438"/>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0.93</a:t>
            </a:r>
          </a:p>
        </p:txBody>
      </p:sp>
      <p:sp>
        <p:nvSpPr>
          <p:cNvPr id="105476" name="Text Box 13"/>
          <p:cNvSpPr txBox="1">
            <a:spLocks noChangeArrowheads="1"/>
          </p:cNvSpPr>
          <p:nvPr/>
        </p:nvSpPr>
        <p:spPr bwMode="auto">
          <a:xfrm>
            <a:off x="2179638" y="5334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0.91</a:t>
            </a:r>
          </a:p>
        </p:txBody>
      </p:sp>
      <p:sp>
        <p:nvSpPr>
          <p:cNvPr id="105477" name="Text Box 14"/>
          <p:cNvSpPr txBox="1">
            <a:spLocks noChangeArrowheads="1"/>
          </p:cNvSpPr>
          <p:nvPr/>
        </p:nvSpPr>
        <p:spPr bwMode="auto">
          <a:xfrm>
            <a:off x="7146925" y="2087563"/>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0.84</a:t>
            </a:r>
          </a:p>
        </p:txBody>
      </p:sp>
      <p:sp>
        <p:nvSpPr>
          <p:cNvPr id="105478" name="Text Box 15"/>
          <p:cNvSpPr txBox="1">
            <a:spLocks noChangeArrowheads="1"/>
          </p:cNvSpPr>
          <p:nvPr/>
        </p:nvSpPr>
        <p:spPr bwMode="auto">
          <a:xfrm>
            <a:off x="5486400" y="208756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0.92</a:t>
            </a:r>
          </a:p>
        </p:txBody>
      </p:sp>
      <p:sp>
        <p:nvSpPr>
          <p:cNvPr id="105479" name="Text Box 16"/>
          <p:cNvSpPr txBox="1">
            <a:spLocks noChangeArrowheads="1"/>
          </p:cNvSpPr>
          <p:nvPr/>
        </p:nvSpPr>
        <p:spPr bwMode="auto">
          <a:xfrm>
            <a:off x="517525" y="3627438"/>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0.79</a:t>
            </a:r>
          </a:p>
        </p:txBody>
      </p:sp>
      <p:sp>
        <p:nvSpPr>
          <p:cNvPr id="105480" name="Text Box 17"/>
          <p:cNvSpPr txBox="1">
            <a:spLocks noChangeArrowheads="1"/>
          </p:cNvSpPr>
          <p:nvPr/>
        </p:nvSpPr>
        <p:spPr bwMode="auto">
          <a:xfrm>
            <a:off x="3810000" y="208756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0.95</a:t>
            </a:r>
          </a:p>
        </p:txBody>
      </p:sp>
      <p:sp>
        <p:nvSpPr>
          <p:cNvPr id="105481" name="Text Box 19"/>
          <p:cNvSpPr txBox="1">
            <a:spLocks noChangeArrowheads="1"/>
          </p:cNvSpPr>
          <p:nvPr/>
        </p:nvSpPr>
        <p:spPr bwMode="auto">
          <a:xfrm>
            <a:off x="3810000" y="362743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0.95</a:t>
            </a:r>
          </a:p>
        </p:txBody>
      </p:sp>
      <p:sp>
        <p:nvSpPr>
          <p:cNvPr id="105482" name="Text Box 8"/>
          <p:cNvSpPr txBox="1">
            <a:spLocks noChangeArrowheads="1"/>
          </p:cNvSpPr>
          <p:nvPr/>
        </p:nvSpPr>
        <p:spPr bwMode="auto">
          <a:xfrm>
            <a:off x="5486400" y="362743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0.96</a:t>
            </a:r>
          </a:p>
        </p:txBody>
      </p:sp>
      <p:sp>
        <p:nvSpPr>
          <p:cNvPr id="105483" name="Text Box 9"/>
          <p:cNvSpPr txBox="1">
            <a:spLocks noChangeArrowheads="1"/>
          </p:cNvSpPr>
          <p:nvPr/>
        </p:nvSpPr>
        <p:spPr bwMode="auto">
          <a:xfrm>
            <a:off x="3825875" y="5165725"/>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0.96</a:t>
            </a:r>
          </a:p>
        </p:txBody>
      </p:sp>
      <p:sp>
        <p:nvSpPr>
          <p:cNvPr id="105484" name="Text Box 10"/>
          <p:cNvSpPr txBox="1">
            <a:spLocks noChangeArrowheads="1"/>
          </p:cNvSpPr>
          <p:nvPr/>
        </p:nvSpPr>
        <p:spPr bwMode="auto">
          <a:xfrm>
            <a:off x="2149475" y="5165725"/>
            <a:ext cx="18129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0.93</a:t>
            </a:r>
          </a:p>
        </p:txBody>
      </p:sp>
      <p:sp>
        <p:nvSpPr>
          <p:cNvPr id="105485" name="Text Box 11"/>
          <p:cNvSpPr txBox="1">
            <a:spLocks noChangeArrowheads="1"/>
          </p:cNvSpPr>
          <p:nvPr/>
        </p:nvSpPr>
        <p:spPr bwMode="auto">
          <a:xfrm>
            <a:off x="517525" y="5165725"/>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0.95</a:t>
            </a:r>
          </a:p>
        </p:txBody>
      </p:sp>
      <p:sp>
        <p:nvSpPr>
          <p:cNvPr id="105486" name="Text Box 12"/>
          <p:cNvSpPr txBox="1">
            <a:spLocks noChangeArrowheads="1"/>
          </p:cNvSpPr>
          <p:nvPr/>
        </p:nvSpPr>
        <p:spPr bwMode="auto">
          <a:xfrm>
            <a:off x="2149475" y="2087563"/>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0.95</a:t>
            </a:r>
          </a:p>
        </p:txBody>
      </p:sp>
      <p:sp>
        <p:nvSpPr>
          <p:cNvPr id="105487" name="Text Box 13"/>
          <p:cNvSpPr txBox="1">
            <a:spLocks noChangeArrowheads="1"/>
          </p:cNvSpPr>
          <p:nvPr/>
        </p:nvSpPr>
        <p:spPr bwMode="auto">
          <a:xfrm>
            <a:off x="3840163" y="533400"/>
            <a:ext cx="17986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0.95</a:t>
            </a:r>
          </a:p>
        </p:txBody>
      </p:sp>
      <p:sp>
        <p:nvSpPr>
          <p:cNvPr id="105488" name="Text Box 14"/>
          <p:cNvSpPr txBox="1">
            <a:spLocks noChangeArrowheads="1"/>
          </p:cNvSpPr>
          <p:nvPr/>
        </p:nvSpPr>
        <p:spPr bwMode="auto">
          <a:xfrm>
            <a:off x="7162800" y="362743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0.96</a:t>
            </a:r>
          </a:p>
        </p:txBody>
      </p:sp>
      <p:sp>
        <p:nvSpPr>
          <p:cNvPr id="105489" name="Text Box 15"/>
          <p:cNvSpPr txBox="1">
            <a:spLocks noChangeArrowheads="1"/>
          </p:cNvSpPr>
          <p:nvPr/>
        </p:nvSpPr>
        <p:spPr bwMode="auto">
          <a:xfrm>
            <a:off x="503238" y="210185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0.95</a:t>
            </a:r>
          </a:p>
        </p:txBody>
      </p:sp>
      <p:sp>
        <p:nvSpPr>
          <p:cNvPr id="105490" name="Text Box 9"/>
          <p:cNvSpPr txBox="1">
            <a:spLocks noChangeArrowheads="1"/>
          </p:cNvSpPr>
          <p:nvPr/>
        </p:nvSpPr>
        <p:spPr bwMode="auto">
          <a:xfrm>
            <a:off x="5486400" y="5334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0.96</a:t>
            </a:r>
          </a:p>
        </p:txBody>
      </p:sp>
      <p:sp>
        <p:nvSpPr>
          <p:cNvPr id="105491" name="Text Box 9"/>
          <p:cNvSpPr txBox="1">
            <a:spLocks noChangeArrowheads="1"/>
          </p:cNvSpPr>
          <p:nvPr/>
        </p:nvSpPr>
        <p:spPr bwMode="auto">
          <a:xfrm>
            <a:off x="5502275" y="5165725"/>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0.97</a:t>
            </a:r>
          </a:p>
        </p:txBody>
      </p:sp>
      <p:sp>
        <p:nvSpPr>
          <p:cNvPr id="105492" name="Text Box 9"/>
          <p:cNvSpPr txBox="1">
            <a:spLocks noChangeArrowheads="1"/>
          </p:cNvSpPr>
          <p:nvPr/>
        </p:nvSpPr>
        <p:spPr bwMode="auto">
          <a:xfrm>
            <a:off x="7162800" y="516572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0.99</a:t>
            </a:r>
          </a:p>
        </p:txBody>
      </p:sp>
      <p:sp>
        <p:nvSpPr>
          <p:cNvPr id="105493" name="Text Box 13"/>
          <p:cNvSpPr txBox="1">
            <a:spLocks noChangeArrowheads="1"/>
          </p:cNvSpPr>
          <p:nvPr/>
        </p:nvSpPr>
        <p:spPr bwMode="auto">
          <a:xfrm>
            <a:off x="517525" y="5334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05494" name="Text Box 19"/>
          <p:cNvSpPr txBox="1">
            <a:spLocks noChangeArrowheads="1"/>
          </p:cNvSpPr>
          <p:nvPr/>
        </p:nvSpPr>
        <p:spPr bwMode="auto">
          <a:xfrm>
            <a:off x="3368675"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2.34</a:t>
            </a:r>
          </a:p>
        </p:txBody>
      </p:sp>
      <p:sp>
        <p:nvSpPr>
          <p:cNvPr id="105495" name="Text Box 19"/>
          <p:cNvSpPr txBox="1">
            <a:spLocks noChangeArrowheads="1"/>
          </p:cNvSpPr>
          <p:nvPr/>
        </p:nvSpPr>
        <p:spPr bwMode="auto">
          <a:xfrm>
            <a:off x="5013325"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1.60</a:t>
            </a:r>
          </a:p>
        </p:txBody>
      </p:sp>
      <p:sp>
        <p:nvSpPr>
          <p:cNvPr id="105496" name="Text Box 19"/>
          <p:cNvSpPr txBox="1">
            <a:spLocks noChangeArrowheads="1"/>
          </p:cNvSpPr>
          <p:nvPr/>
        </p:nvSpPr>
        <p:spPr bwMode="auto">
          <a:xfrm>
            <a:off x="6689725"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1.70</a:t>
            </a:r>
          </a:p>
        </p:txBody>
      </p:sp>
      <p:sp>
        <p:nvSpPr>
          <p:cNvPr id="105497" name="Text Box 19"/>
          <p:cNvSpPr txBox="1">
            <a:spLocks noChangeArrowheads="1"/>
          </p:cNvSpPr>
          <p:nvPr/>
        </p:nvSpPr>
        <p:spPr bwMode="auto">
          <a:xfrm>
            <a:off x="3368675"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1.65</a:t>
            </a:r>
          </a:p>
        </p:txBody>
      </p:sp>
      <p:sp>
        <p:nvSpPr>
          <p:cNvPr id="105498" name="Text Box 19"/>
          <p:cNvSpPr txBox="1">
            <a:spLocks noChangeArrowheads="1"/>
          </p:cNvSpPr>
          <p:nvPr/>
        </p:nvSpPr>
        <p:spPr bwMode="auto">
          <a:xfrm>
            <a:off x="5013325"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1.71</a:t>
            </a:r>
          </a:p>
        </p:txBody>
      </p:sp>
      <p:sp>
        <p:nvSpPr>
          <p:cNvPr id="105499" name="Text Box 19"/>
          <p:cNvSpPr txBox="1">
            <a:spLocks noChangeArrowheads="1"/>
          </p:cNvSpPr>
          <p:nvPr/>
        </p:nvSpPr>
        <p:spPr bwMode="auto">
          <a:xfrm>
            <a:off x="6689725"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2.55</a:t>
            </a:r>
          </a:p>
        </p:txBody>
      </p:sp>
      <p:sp>
        <p:nvSpPr>
          <p:cNvPr id="105500" name="Text Box 19"/>
          <p:cNvSpPr txBox="1">
            <a:spLocks noChangeArrowheads="1"/>
          </p:cNvSpPr>
          <p:nvPr/>
        </p:nvSpPr>
        <p:spPr bwMode="auto">
          <a:xfrm>
            <a:off x="1692275"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1.77</a:t>
            </a:r>
          </a:p>
        </p:txBody>
      </p:sp>
      <p:sp>
        <p:nvSpPr>
          <p:cNvPr id="105501" name="Text Box 19"/>
          <p:cNvSpPr txBox="1">
            <a:spLocks noChangeArrowheads="1"/>
          </p:cNvSpPr>
          <p:nvPr/>
        </p:nvSpPr>
        <p:spPr bwMode="auto">
          <a:xfrm>
            <a:off x="8335963"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2.65</a:t>
            </a:r>
          </a:p>
        </p:txBody>
      </p:sp>
      <p:sp>
        <p:nvSpPr>
          <p:cNvPr id="105502" name="Text Box 19"/>
          <p:cNvSpPr txBox="1">
            <a:spLocks noChangeArrowheads="1"/>
          </p:cNvSpPr>
          <p:nvPr/>
        </p:nvSpPr>
        <p:spPr bwMode="auto">
          <a:xfrm>
            <a:off x="3382963" y="47212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2.10</a:t>
            </a:r>
          </a:p>
        </p:txBody>
      </p:sp>
      <p:sp>
        <p:nvSpPr>
          <p:cNvPr id="105503" name="Text Box 19"/>
          <p:cNvSpPr txBox="1">
            <a:spLocks noChangeArrowheads="1"/>
          </p:cNvSpPr>
          <p:nvPr/>
        </p:nvSpPr>
        <p:spPr bwMode="auto">
          <a:xfrm>
            <a:off x="5029200"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1.75</a:t>
            </a:r>
          </a:p>
        </p:txBody>
      </p:sp>
      <p:sp>
        <p:nvSpPr>
          <p:cNvPr id="105504" name="Text Box 19"/>
          <p:cNvSpPr txBox="1">
            <a:spLocks noChangeArrowheads="1"/>
          </p:cNvSpPr>
          <p:nvPr/>
        </p:nvSpPr>
        <p:spPr bwMode="auto">
          <a:xfrm>
            <a:off x="6705600"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1.50</a:t>
            </a:r>
          </a:p>
        </p:txBody>
      </p:sp>
      <p:sp>
        <p:nvSpPr>
          <p:cNvPr id="105505" name="Text Box 19"/>
          <p:cNvSpPr txBox="1">
            <a:spLocks noChangeArrowheads="1"/>
          </p:cNvSpPr>
          <p:nvPr/>
        </p:nvSpPr>
        <p:spPr bwMode="auto">
          <a:xfrm>
            <a:off x="1706563" y="4724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2.65</a:t>
            </a:r>
          </a:p>
        </p:txBody>
      </p:sp>
      <p:sp>
        <p:nvSpPr>
          <p:cNvPr id="105506" name="Text Box 19"/>
          <p:cNvSpPr txBox="1">
            <a:spLocks noChangeArrowheads="1"/>
          </p:cNvSpPr>
          <p:nvPr/>
        </p:nvSpPr>
        <p:spPr bwMode="auto">
          <a:xfrm>
            <a:off x="8351838" y="47371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1.62</a:t>
            </a:r>
          </a:p>
        </p:txBody>
      </p:sp>
      <p:sp>
        <p:nvSpPr>
          <p:cNvPr id="105507" name="Text Box 19"/>
          <p:cNvSpPr txBox="1">
            <a:spLocks noChangeArrowheads="1"/>
          </p:cNvSpPr>
          <p:nvPr/>
        </p:nvSpPr>
        <p:spPr bwMode="auto">
          <a:xfrm>
            <a:off x="3368675"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2.06</a:t>
            </a:r>
          </a:p>
        </p:txBody>
      </p:sp>
      <p:sp>
        <p:nvSpPr>
          <p:cNvPr id="105508" name="Text Box 19"/>
          <p:cNvSpPr txBox="1">
            <a:spLocks noChangeArrowheads="1"/>
          </p:cNvSpPr>
          <p:nvPr/>
        </p:nvSpPr>
        <p:spPr bwMode="auto">
          <a:xfrm>
            <a:off x="5013325"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1.46</a:t>
            </a:r>
          </a:p>
        </p:txBody>
      </p:sp>
      <p:sp>
        <p:nvSpPr>
          <p:cNvPr id="105509" name="Text Box 19"/>
          <p:cNvSpPr txBox="1">
            <a:spLocks noChangeArrowheads="1"/>
          </p:cNvSpPr>
          <p:nvPr/>
        </p:nvSpPr>
        <p:spPr bwMode="auto">
          <a:xfrm>
            <a:off x="6689725"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1.59</a:t>
            </a:r>
          </a:p>
        </p:txBody>
      </p:sp>
      <p:sp>
        <p:nvSpPr>
          <p:cNvPr id="105510" name="Text Box 19"/>
          <p:cNvSpPr txBox="1">
            <a:spLocks noChangeArrowheads="1"/>
          </p:cNvSpPr>
          <p:nvPr/>
        </p:nvSpPr>
        <p:spPr bwMode="auto">
          <a:xfrm>
            <a:off x="1692275" y="6276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1.65</a:t>
            </a:r>
          </a:p>
        </p:txBody>
      </p:sp>
      <p:sp>
        <p:nvSpPr>
          <p:cNvPr id="105511" name="Text Box 19"/>
          <p:cNvSpPr txBox="1">
            <a:spLocks noChangeArrowheads="1"/>
          </p:cNvSpPr>
          <p:nvPr/>
        </p:nvSpPr>
        <p:spPr bwMode="auto">
          <a:xfrm>
            <a:off x="8335963" y="6276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C:\Documents and Settings\Dr. Vinay Kumar\Desktop\pcp-djfclm-cres.gif"/>
          <p:cNvPicPr>
            <a:picLocks noChangeAspect="1" noChangeArrowheads="1"/>
          </p:cNvPicPr>
          <p:nvPr/>
        </p:nvPicPr>
        <p:blipFill>
          <a:blip r:embed="rId2"/>
          <a:srcRect b="2432"/>
          <a:stretch>
            <a:fillRect/>
          </a:stretch>
        </p:blipFill>
        <p:spPr bwMode="auto">
          <a:xfrm>
            <a:off x="533400" y="590550"/>
            <a:ext cx="8001000" cy="6115050"/>
          </a:xfrm>
          <a:prstGeom prst="rect">
            <a:avLst/>
          </a:prstGeom>
          <a:noFill/>
          <a:ln w="9525">
            <a:noFill/>
            <a:miter lim="800000"/>
            <a:headEnd/>
            <a:tailEnd/>
          </a:ln>
        </p:spPr>
      </p:pic>
      <p:sp>
        <p:nvSpPr>
          <p:cNvPr id="5" name="Text Box 4"/>
          <p:cNvSpPr txBox="1">
            <a:spLocks noChangeArrowheads="1"/>
          </p:cNvSpPr>
          <p:nvPr/>
        </p:nvSpPr>
        <p:spPr bwMode="auto">
          <a:xfrm>
            <a:off x="182563" y="92075"/>
            <a:ext cx="8686800" cy="400050"/>
          </a:xfrm>
          <a:prstGeom prst="rect">
            <a:avLst/>
          </a:prstGeom>
          <a:solidFill>
            <a:schemeClr val="accent5">
              <a:lumMod val="60000"/>
              <a:lumOff val="40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2000" b="1" dirty="0">
                <a:solidFill>
                  <a:srgbClr val="663300"/>
                </a:solidFill>
                <a:latin typeface="Myriad Pro Light" pitchFamily="34" charset="0"/>
              </a:rPr>
              <a:t>Precipitation climatology, DJF (1987-2001) – Coarse Resolution 2.5x2.5</a:t>
            </a:r>
            <a:endParaRPr lang="en-US" sz="2000" b="1" dirty="0">
              <a:solidFill>
                <a:srgbClr val="3333FF"/>
              </a:solidFill>
              <a:latin typeface="Myriad Pro Light" pitchFamily="34" charset="0"/>
            </a:endParaRPr>
          </a:p>
        </p:txBody>
      </p:sp>
      <p:sp>
        <p:nvSpPr>
          <p:cNvPr id="106499" name="Text Box 12"/>
          <p:cNvSpPr txBox="1">
            <a:spLocks noChangeArrowheads="1"/>
          </p:cNvSpPr>
          <p:nvPr/>
        </p:nvSpPr>
        <p:spPr bwMode="auto">
          <a:xfrm>
            <a:off x="2286000" y="3611563"/>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0.73</a:t>
            </a:r>
          </a:p>
        </p:txBody>
      </p:sp>
      <p:sp>
        <p:nvSpPr>
          <p:cNvPr id="106500" name="Text Box 13"/>
          <p:cNvSpPr txBox="1">
            <a:spLocks noChangeArrowheads="1"/>
          </p:cNvSpPr>
          <p:nvPr/>
        </p:nvSpPr>
        <p:spPr bwMode="auto">
          <a:xfrm>
            <a:off x="2316163" y="517525"/>
            <a:ext cx="16462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0.66</a:t>
            </a:r>
          </a:p>
        </p:txBody>
      </p:sp>
      <p:sp>
        <p:nvSpPr>
          <p:cNvPr id="106501" name="Text Box 14"/>
          <p:cNvSpPr txBox="1">
            <a:spLocks noChangeArrowheads="1"/>
          </p:cNvSpPr>
          <p:nvPr/>
        </p:nvSpPr>
        <p:spPr bwMode="auto">
          <a:xfrm>
            <a:off x="6934200" y="2073275"/>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0.61</a:t>
            </a:r>
          </a:p>
        </p:txBody>
      </p:sp>
      <p:sp>
        <p:nvSpPr>
          <p:cNvPr id="106502" name="Text Box 15"/>
          <p:cNvSpPr txBox="1">
            <a:spLocks noChangeArrowheads="1"/>
          </p:cNvSpPr>
          <p:nvPr/>
        </p:nvSpPr>
        <p:spPr bwMode="auto">
          <a:xfrm>
            <a:off x="5394325" y="2073275"/>
            <a:ext cx="1616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0.57</a:t>
            </a:r>
          </a:p>
        </p:txBody>
      </p:sp>
      <p:sp>
        <p:nvSpPr>
          <p:cNvPr id="106503" name="Text Box 16"/>
          <p:cNvSpPr txBox="1">
            <a:spLocks noChangeArrowheads="1"/>
          </p:cNvSpPr>
          <p:nvPr/>
        </p:nvSpPr>
        <p:spPr bwMode="auto">
          <a:xfrm>
            <a:off x="731838" y="3611563"/>
            <a:ext cx="17065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0.80</a:t>
            </a:r>
          </a:p>
        </p:txBody>
      </p:sp>
      <p:sp>
        <p:nvSpPr>
          <p:cNvPr id="106504" name="Text Box 17"/>
          <p:cNvSpPr txBox="1">
            <a:spLocks noChangeArrowheads="1"/>
          </p:cNvSpPr>
          <p:nvPr/>
        </p:nvSpPr>
        <p:spPr bwMode="auto">
          <a:xfrm>
            <a:off x="3840163" y="2073275"/>
            <a:ext cx="16462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0.82</a:t>
            </a:r>
          </a:p>
        </p:txBody>
      </p:sp>
      <p:sp>
        <p:nvSpPr>
          <p:cNvPr id="106505" name="Text Box 19"/>
          <p:cNvSpPr txBox="1">
            <a:spLocks noChangeArrowheads="1"/>
          </p:cNvSpPr>
          <p:nvPr/>
        </p:nvSpPr>
        <p:spPr bwMode="auto">
          <a:xfrm>
            <a:off x="3840163" y="3611563"/>
            <a:ext cx="16462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0.70</a:t>
            </a:r>
          </a:p>
        </p:txBody>
      </p:sp>
      <p:sp>
        <p:nvSpPr>
          <p:cNvPr id="106506" name="Text Box 8"/>
          <p:cNvSpPr txBox="1">
            <a:spLocks noChangeArrowheads="1"/>
          </p:cNvSpPr>
          <p:nvPr/>
        </p:nvSpPr>
        <p:spPr bwMode="auto">
          <a:xfrm>
            <a:off x="5394325" y="3611563"/>
            <a:ext cx="1616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0.79</a:t>
            </a:r>
          </a:p>
        </p:txBody>
      </p:sp>
      <p:sp>
        <p:nvSpPr>
          <p:cNvPr id="106507" name="Text Box 9"/>
          <p:cNvSpPr txBox="1">
            <a:spLocks noChangeArrowheads="1"/>
          </p:cNvSpPr>
          <p:nvPr/>
        </p:nvSpPr>
        <p:spPr bwMode="auto">
          <a:xfrm>
            <a:off x="3840163" y="5165725"/>
            <a:ext cx="16462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0.80</a:t>
            </a:r>
          </a:p>
        </p:txBody>
      </p:sp>
      <p:sp>
        <p:nvSpPr>
          <p:cNvPr id="106508" name="Text Box 10"/>
          <p:cNvSpPr txBox="1">
            <a:spLocks noChangeArrowheads="1"/>
          </p:cNvSpPr>
          <p:nvPr/>
        </p:nvSpPr>
        <p:spPr bwMode="auto">
          <a:xfrm>
            <a:off x="2270125" y="5165725"/>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0.82</a:t>
            </a:r>
          </a:p>
        </p:txBody>
      </p:sp>
      <p:sp>
        <p:nvSpPr>
          <p:cNvPr id="106509" name="Text Box 11"/>
          <p:cNvSpPr txBox="1">
            <a:spLocks noChangeArrowheads="1"/>
          </p:cNvSpPr>
          <p:nvPr/>
        </p:nvSpPr>
        <p:spPr bwMode="auto">
          <a:xfrm>
            <a:off x="715963" y="5165725"/>
            <a:ext cx="16462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0.78</a:t>
            </a:r>
          </a:p>
        </p:txBody>
      </p:sp>
      <p:sp>
        <p:nvSpPr>
          <p:cNvPr id="106510" name="Text Box 12"/>
          <p:cNvSpPr txBox="1">
            <a:spLocks noChangeArrowheads="1"/>
          </p:cNvSpPr>
          <p:nvPr/>
        </p:nvSpPr>
        <p:spPr bwMode="auto">
          <a:xfrm>
            <a:off x="2270125" y="2073275"/>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0.87</a:t>
            </a:r>
          </a:p>
        </p:txBody>
      </p:sp>
      <p:sp>
        <p:nvSpPr>
          <p:cNvPr id="106511" name="Text Box 13"/>
          <p:cNvSpPr txBox="1">
            <a:spLocks noChangeArrowheads="1"/>
          </p:cNvSpPr>
          <p:nvPr/>
        </p:nvSpPr>
        <p:spPr bwMode="auto">
          <a:xfrm>
            <a:off x="3810000" y="51752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0.78</a:t>
            </a:r>
          </a:p>
        </p:txBody>
      </p:sp>
      <p:sp>
        <p:nvSpPr>
          <p:cNvPr id="106512" name="Text Box 14"/>
          <p:cNvSpPr txBox="1">
            <a:spLocks noChangeArrowheads="1"/>
          </p:cNvSpPr>
          <p:nvPr/>
        </p:nvSpPr>
        <p:spPr bwMode="auto">
          <a:xfrm>
            <a:off x="6950075" y="3611563"/>
            <a:ext cx="16605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0.80</a:t>
            </a:r>
          </a:p>
        </p:txBody>
      </p:sp>
      <p:sp>
        <p:nvSpPr>
          <p:cNvPr id="106513" name="Text Box 15"/>
          <p:cNvSpPr txBox="1">
            <a:spLocks noChangeArrowheads="1"/>
          </p:cNvSpPr>
          <p:nvPr/>
        </p:nvSpPr>
        <p:spPr bwMode="auto">
          <a:xfrm>
            <a:off x="715963" y="2073275"/>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0.78</a:t>
            </a:r>
          </a:p>
        </p:txBody>
      </p:sp>
      <p:sp>
        <p:nvSpPr>
          <p:cNvPr id="106514" name="Text Box 9"/>
          <p:cNvSpPr txBox="1">
            <a:spLocks noChangeArrowheads="1"/>
          </p:cNvSpPr>
          <p:nvPr/>
        </p:nvSpPr>
        <p:spPr bwMode="auto">
          <a:xfrm>
            <a:off x="5410200" y="517525"/>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0.70</a:t>
            </a:r>
          </a:p>
        </p:txBody>
      </p:sp>
      <p:sp>
        <p:nvSpPr>
          <p:cNvPr id="106515" name="Text Box 9"/>
          <p:cNvSpPr txBox="1">
            <a:spLocks noChangeArrowheads="1"/>
          </p:cNvSpPr>
          <p:nvPr/>
        </p:nvSpPr>
        <p:spPr bwMode="auto">
          <a:xfrm>
            <a:off x="5394325" y="5165725"/>
            <a:ext cx="1616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0.84</a:t>
            </a:r>
          </a:p>
        </p:txBody>
      </p:sp>
      <p:sp>
        <p:nvSpPr>
          <p:cNvPr id="106516" name="Text Box 9"/>
          <p:cNvSpPr txBox="1">
            <a:spLocks noChangeArrowheads="1"/>
          </p:cNvSpPr>
          <p:nvPr/>
        </p:nvSpPr>
        <p:spPr bwMode="auto">
          <a:xfrm>
            <a:off x="6934200" y="5165725"/>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0.91</a:t>
            </a:r>
          </a:p>
        </p:txBody>
      </p:sp>
      <p:sp>
        <p:nvSpPr>
          <p:cNvPr id="106517" name="Text Box 13"/>
          <p:cNvSpPr txBox="1">
            <a:spLocks noChangeArrowheads="1"/>
          </p:cNvSpPr>
          <p:nvPr/>
        </p:nvSpPr>
        <p:spPr bwMode="auto">
          <a:xfrm>
            <a:off x="731838" y="517525"/>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06518" name="Text Box 19"/>
          <p:cNvSpPr txBox="1">
            <a:spLocks noChangeArrowheads="1"/>
          </p:cNvSpPr>
          <p:nvPr/>
        </p:nvSpPr>
        <p:spPr bwMode="auto">
          <a:xfrm>
            <a:off x="3368675"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3.55</a:t>
            </a:r>
          </a:p>
        </p:txBody>
      </p:sp>
      <p:sp>
        <p:nvSpPr>
          <p:cNvPr id="106519" name="Text Box 19"/>
          <p:cNvSpPr txBox="1">
            <a:spLocks noChangeArrowheads="1"/>
          </p:cNvSpPr>
          <p:nvPr/>
        </p:nvSpPr>
        <p:spPr bwMode="auto">
          <a:xfrm>
            <a:off x="4922838"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2.66</a:t>
            </a:r>
          </a:p>
        </p:txBody>
      </p:sp>
      <p:sp>
        <p:nvSpPr>
          <p:cNvPr id="106520" name="Text Box 19"/>
          <p:cNvSpPr txBox="1">
            <a:spLocks noChangeArrowheads="1"/>
          </p:cNvSpPr>
          <p:nvPr/>
        </p:nvSpPr>
        <p:spPr bwMode="auto">
          <a:xfrm>
            <a:off x="6477000"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2.33</a:t>
            </a:r>
          </a:p>
        </p:txBody>
      </p:sp>
      <p:sp>
        <p:nvSpPr>
          <p:cNvPr id="106521" name="Text Box 19"/>
          <p:cNvSpPr txBox="1">
            <a:spLocks noChangeArrowheads="1"/>
          </p:cNvSpPr>
          <p:nvPr/>
        </p:nvSpPr>
        <p:spPr bwMode="auto">
          <a:xfrm>
            <a:off x="3368675"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2.92</a:t>
            </a:r>
          </a:p>
        </p:txBody>
      </p:sp>
      <p:sp>
        <p:nvSpPr>
          <p:cNvPr id="106522" name="Text Box 19"/>
          <p:cNvSpPr txBox="1">
            <a:spLocks noChangeArrowheads="1"/>
          </p:cNvSpPr>
          <p:nvPr/>
        </p:nvSpPr>
        <p:spPr bwMode="auto">
          <a:xfrm>
            <a:off x="4922838"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2.33</a:t>
            </a:r>
          </a:p>
        </p:txBody>
      </p:sp>
      <p:sp>
        <p:nvSpPr>
          <p:cNvPr id="106523" name="Text Box 19"/>
          <p:cNvSpPr txBox="1">
            <a:spLocks noChangeArrowheads="1"/>
          </p:cNvSpPr>
          <p:nvPr/>
        </p:nvSpPr>
        <p:spPr bwMode="auto">
          <a:xfrm>
            <a:off x="6477000"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3.58</a:t>
            </a:r>
          </a:p>
        </p:txBody>
      </p:sp>
      <p:sp>
        <p:nvSpPr>
          <p:cNvPr id="106524" name="Text Box 19"/>
          <p:cNvSpPr txBox="1">
            <a:spLocks noChangeArrowheads="1"/>
          </p:cNvSpPr>
          <p:nvPr/>
        </p:nvSpPr>
        <p:spPr bwMode="auto">
          <a:xfrm>
            <a:off x="1812925"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4.22</a:t>
            </a:r>
          </a:p>
        </p:txBody>
      </p:sp>
      <p:sp>
        <p:nvSpPr>
          <p:cNvPr id="106525" name="Text Box 19"/>
          <p:cNvSpPr txBox="1">
            <a:spLocks noChangeArrowheads="1"/>
          </p:cNvSpPr>
          <p:nvPr/>
        </p:nvSpPr>
        <p:spPr bwMode="auto">
          <a:xfrm>
            <a:off x="8047038"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2.10</a:t>
            </a:r>
          </a:p>
        </p:txBody>
      </p:sp>
      <p:sp>
        <p:nvSpPr>
          <p:cNvPr id="106526" name="Text Box 19"/>
          <p:cNvSpPr txBox="1">
            <a:spLocks noChangeArrowheads="1"/>
          </p:cNvSpPr>
          <p:nvPr/>
        </p:nvSpPr>
        <p:spPr bwMode="auto">
          <a:xfrm>
            <a:off x="3382963" y="47212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2.30</a:t>
            </a:r>
          </a:p>
        </p:txBody>
      </p:sp>
      <p:sp>
        <p:nvSpPr>
          <p:cNvPr id="106527" name="Text Box 19"/>
          <p:cNvSpPr txBox="1">
            <a:spLocks noChangeArrowheads="1"/>
          </p:cNvSpPr>
          <p:nvPr/>
        </p:nvSpPr>
        <p:spPr bwMode="auto">
          <a:xfrm>
            <a:off x="4937125"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2.29</a:t>
            </a:r>
          </a:p>
        </p:txBody>
      </p:sp>
      <p:sp>
        <p:nvSpPr>
          <p:cNvPr id="106528" name="Text Box 19"/>
          <p:cNvSpPr txBox="1">
            <a:spLocks noChangeArrowheads="1"/>
          </p:cNvSpPr>
          <p:nvPr/>
        </p:nvSpPr>
        <p:spPr bwMode="auto">
          <a:xfrm>
            <a:off x="6492875"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2.64</a:t>
            </a:r>
          </a:p>
        </p:txBody>
      </p:sp>
      <p:sp>
        <p:nvSpPr>
          <p:cNvPr id="106529" name="Text Box 19"/>
          <p:cNvSpPr txBox="1">
            <a:spLocks noChangeArrowheads="1"/>
          </p:cNvSpPr>
          <p:nvPr/>
        </p:nvSpPr>
        <p:spPr bwMode="auto">
          <a:xfrm>
            <a:off x="1828800" y="4724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3.95</a:t>
            </a:r>
          </a:p>
        </p:txBody>
      </p:sp>
      <p:sp>
        <p:nvSpPr>
          <p:cNvPr id="106530" name="Text Box 19"/>
          <p:cNvSpPr txBox="1">
            <a:spLocks noChangeArrowheads="1"/>
          </p:cNvSpPr>
          <p:nvPr/>
        </p:nvSpPr>
        <p:spPr bwMode="auto">
          <a:xfrm>
            <a:off x="8061325" y="47371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1.79</a:t>
            </a:r>
          </a:p>
        </p:txBody>
      </p:sp>
      <p:sp>
        <p:nvSpPr>
          <p:cNvPr id="106531" name="Text Box 19"/>
          <p:cNvSpPr txBox="1">
            <a:spLocks noChangeArrowheads="1"/>
          </p:cNvSpPr>
          <p:nvPr/>
        </p:nvSpPr>
        <p:spPr bwMode="auto">
          <a:xfrm>
            <a:off x="3368675"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2.62</a:t>
            </a:r>
          </a:p>
        </p:txBody>
      </p:sp>
      <p:sp>
        <p:nvSpPr>
          <p:cNvPr id="106532" name="Text Box 19"/>
          <p:cNvSpPr txBox="1">
            <a:spLocks noChangeArrowheads="1"/>
          </p:cNvSpPr>
          <p:nvPr/>
        </p:nvSpPr>
        <p:spPr bwMode="auto">
          <a:xfrm>
            <a:off x="4922838"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1.81</a:t>
            </a:r>
          </a:p>
        </p:txBody>
      </p:sp>
      <p:sp>
        <p:nvSpPr>
          <p:cNvPr id="106533" name="Text Box 19"/>
          <p:cNvSpPr txBox="1">
            <a:spLocks noChangeArrowheads="1"/>
          </p:cNvSpPr>
          <p:nvPr/>
        </p:nvSpPr>
        <p:spPr bwMode="auto">
          <a:xfrm>
            <a:off x="6477000"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2.33</a:t>
            </a:r>
          </a:p>
        </p:txBody>
      </p:sp>
      <p:sp>
        <p:nvSpPr>
          <p:cNvPr id="106534" name="Text Box 19"/>
          <p:cNvSpPr txBox="1">
            <a:spLocks noChangeArrowheads="1"/>
          </p:cNvSpPr>
          <p:nvPr/>
        </p:nvSpPr>
        <p:spPr bwMode="auto">
          <a:xfrm>
            <a:off x="1812925" y="6276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2.61</a:t>
            </a:r>
          </a:p>
        </p:txBody>
      </p:sp>
      <p:sp>
        <p:nvSpPr>
          <p:cNvPr id="106535" name="Text Box 19"/>
          <p:cNvSpPr txBox="1">
            <a:spLocks noChangeArrowheads="1"/>
          </p:cNvSpPr>
          <p:nvPr/>
        </p:nvSpPr>
        <p:spPr bwMode="auto">
          <a:xfrm>
            <a:off x="8047038" y="6276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2563" y="92075"/>
            <a:ext cx="8686800" cy="400050"/>
          </a:xfrm>
          <a:prstGeom prst="rect">
            <a:avLst/>
          </a:prstGeom>
          <a:solidFill>
            <a:schemeClr val="accent5">
              <a:lumMod val="60000"/>
              <a:lumOff val="40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2000" b="1" dirty="0">
                <a:solidFill>
                  <a:srgbClr val="663300"/>
                </a:solidFill>
                <a:latin typeface="Myriad Pro Light" pitchFamily="34" charset="0"/>
              </a:rPr>
              <a:t>Precipitation climatology, DJF (1987-2001) – Downscaled  to 0.5x0.5</a:t>
            </a:r>
            <a:r>
              <a:rPr lang="en-US" sz="1600" b="1" dirty="0">
                <a:solidFill>
                  <a:srgbClr val="663300"/>
                </a:solidFill>
                <a:latin typeface="Myriad Pro Light" pitchFamily="34" charset="0"/>
              </a:rPr>
              <a:t> Resolution</a:t>
            </a:r>
            <a:endParaRPr lang="en-US" sz="1600" b="1" dirty="0">
              <a:solidFill>
                <a:srgbClr val="3333FF"/>
              </a:solidFill>
              <a:latin typeface="Myriad Pro Light" pitchFamily="34" charset="0"/>
            </a:endParaRPr>
          </a:p>
        </p:txBody>
      </p:sp>
      <p:pic>
        <p:nvPicPr>
          <p:cNvPr id="107522" name="Picture 2" descr="C:\Documents and Settings\Dr. Vinay Kumar\Desktop\pcp-djfclm-dnscl.gif"/>
          <p:cNvPicPr>
            <a:picLocks noChangeAspect="1" noChangeArrowheads="1"/>
          </p:cNvPicPr>
          <p:nvPr/>
        </p:nvPicPr>
        <p:blipFill>
          <a:blip r:embed="rId2"/>
          <a:srcRect/>
          <a:stretch>
            <a:fillRect/>
          </a:stretch>
        </p:blipFill>
        <p:spPr bwMode="auto">
          <a:xfrm>
            <a:off x="457200" y="685800"/>
            <a:ext cx="8305800" cy="6172200"/>
          </a:xfrm>
          <a:prstGeom prst="rect">
            <a:avLst/>
          </a:prstGeom>
          <a:noFill/>
          <a:ln w="9525">
            <a:noFill/>
            <a:miter lim="800000"/>
            <a:headEnd/>
            <a:tailEnd/>
          </a:ln>
        </p:spPr>
      </p:pic>
      <p:sp>
        <p:nvSpPr>
          <p:cNvPr id="107523" name="Text Box 12"/>
          <p:cNvSpPr txBox="1">
            <a:spLocks noChangeArrowheads="1"/>
          </p:cNvSpPr>
          <p:nvPr/>
        </p:nvSpPr>
        <p:spPr bwMode="auto">
          <a:xfrm>
            <a:off x="2286000" y="3657600"/>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0.87</a:t>
            </a:r>
          </a:p>
        </p:txBody>
      </p:sp>
      <p:sp>
        <p:nvSpPr>
          <p:cNvPr id="107524" name="Text Box 13"/>
          <p:cNvSpPr txBox="1">
            <a:spLocks noChangeArrowheads="1"/>
          </p:cNvSpPr>
          <p:nvPr/>
        </p:nvSpPr>
        <p:spPr bwMode="auto">
          <a:xfrm>
            <a:off x="2286000" y="6096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0.78</a:t>
            </a:r>
          </a:p>
        </p:txBody>
      </p:sp>
      <p:sp>
        <p:nvSpPr>
          <p:cNvPr id="107525" name="Text Box 14"/>
          <p:cNvSpPr txBox="1">
            <a:spLocks noChangeArrowheads="1"/>
          </p:cNvSpPr>
          <p:nvPr/>
        </p:nvSpPr>
        <p:spPr bwMode="auto">
          <a:xfrm>
            <a:off x="7116763" y="2133600"/>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0.68</a:t>
            </a:r>
          </a:p>
        </p:txBody>
      </p:sp>
      <p:sp>
        <p:nvSpPr>
          <p:cNvPr id="107526" name="Text Box 15"/>
          <p:cNvSpPr txBox="1">
            <a:spLocks noChangeArrowheads="1"/>
          </p:cNvSpPr>
          <p:nvPr/>
        </p:nvSpPr>
        <p:spPr bwMode="auto">
          <a:xfrm>
            <a:off x="5502275" y="2133600"/>
            <a:ext cx="16605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0.83</a:t>
            </a:r>
          </a:p>
        </p:txBody>
      </p:sp>
      <p:sp>
        <p:nvSpPr>
          <p:cNvPr id="107527" name="Text Box 16"/>
          <p:cNvSpPr txBox="1">
            <a:spLocks noChangeArrowheads="1"/>
          </p:cNvSpPr>
          <p:nvPr/>
        </p:nvSpPr>
        <p:spPr bwMode="auto">
          <a:xfrm>
            <a:off x="655638" y="3657600"/>
            <a:ext cx="17065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0.88</a:t>
            </a:r>
          </a:p>
        </p:txBody>
      </p:sp>
      <p:sp>
        <p:nvSpPr>
          <p:cNvPr id="107528" name="Text Box 17"/>
          <p:cNvSpPr txBox="1">
            <a:spLocks noChangeArrowheads="1"/>
          </p:cNvSpPr>
          <p:nvPr/>
        </p:nvSpPr>
        <p:spPr bwMode="auto">
          <a:xfrm>
            <a:off x="3886200" y="21336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0.89</a:t>
            </a:r>
          </a:p>
        </p:txBody>
      </p:sp>
      <p:sp>
        <p:nvSpPr>
          <p:cNvPr id="107529" name="Text Box 19"/>
          <p:cNvSpPr txBox="1">
            <a:spLocks noChangeArrowheads="1"/>
          </p:cNvSpPr>
          <p:nvPr/>
        </p:nvSpPr>
        <p:spPr bwMode="auto">
          <a:xfrm>
            <a:off x="3870325" y="3657600"/>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0.84</a:t>
            </a:r>
          </a:p>
        </p:txBody>
      </p:sp>
      <p:sp>
        <p:nvSpPr>
          <p:cNvPr id="107530" name="Text Box 8"/>
          <p:cNvSpPr txBox="1">
            <a:spLocks noChangeArrowheads="1"/>
          </p:cNvSpPr>
          <p:nvPr/>
        </p:nvSpPr>
        <p:spPr bwMode="auto">
          <a:xfrm>
            <a:off x="5502275" y="3657600"/>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0.88</a:t>
            </a:r>
          </a:p>
        </p:txBody>
      </p:sp>
      <p:sp>
        <p:nvSpPr>
          <p:cNvPr id="107531" name="Text Box 9"/>
          <p:cNvSpPr txBox="1">
            <a:spLocks noChangeArrowheads="1"/>
          </p:cNvSpPr>
          <p:nvPr/>
        </p:nvSpPr>
        <p:spPr bwMode="auto">
          <a:xfrm>
            <a:off x="3886200" y="5197475"/>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0.91</a:t>
            </a:r>
          </a:p>
        </p:txBody>
      </p:sp>
      <p:sp>
        <p:nvSpPr>
          <p:cNvPr id="107532" name="Text Box 10"/>
          <p:cNvSpPr txBox="1">
            <a:spLocks noChangeArrowheads="1"/>
          </p:cNvSpPr>
          <p:nvPr/>
        </p:nvSpPr>
        <p:spPr bwMode="auto">
          <a:xfrm>
            <a:off x="2286000" y="5197475"/>
            <a:ext cx="1676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0.89</a:t>
            </a:r>
          </a:p>
        </p:txBody>
      </p:sp>
      <p:sp>
        <p:nvSpPr>
          <p:cNvPr id="107533" name="Text Box 11"/>
          <p:cNvSpPr txBox="1">
            <a:spLocks noChangeArrowheads="1"/>
          </p:cNvSpPr>
          <p:nvPr/>
        </p:nvSpPr>
        <p:spPr bwMode="auto">
          <a:xfrm>
            <a:off x="655638" y="5197475"/>
            <a:ext cx="16303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0.87</a:t>
            </a:r>
          </a:p>
        </p:txBody>
      </p:sp>
      <p:sp>
        <p:nvSpPr>
          <p:cNvPr id="107534" name="Text Box 12"/>
          <p:cNvSpPr txBox="1">
            <a:spLocks noChangeArrowheads="1"/>
          </p:cNvSpPr>
          <p:nvPr/>
        </p:nvSpPr>
        <p:spPr bwMode="auto">
          <a:xfrm>
            <a:off x="2286000" y="21336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0.91</a:t>
            </a:r>
          </a:p>
        </p:txBody>
      </p:sp>
      <p:sp>
        <p:nvSpPr>
          <p:cNvPr id="107535" name="Text Box 13"/>
          <p:cNvSpPr txBox="1">
            <a:spLocks noChangeArrowheads="1"/>
          </p:cNvSpPr>
          <p:nvPr/>
        </p:nvSpPr>
        <p:spPr bwMode="auto">
          <a:xfrm>
            <a:off x="3870325" y="609600"/>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0.90</a:t>
            </a:r>
          </a:p>
        </p:txBody>
      </p:sp>
      <p:sp>
        <p:nvSpPr>
          <p:cNvPr id="107536" name="Text Box 14"/>
          <p:cNvSpPr txBox="1">
            <a:spLocks noChangeArrowheads="1"/>
          </p:cNvSpPr>
          <p:nvPr/>
        </p:nvSpPr>
        <p:spPr bwMode="auto">
          <a:xfrm>
            <a:off x="7116763" y="3657600"/>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0.92</a:t>
            </a:r>
          </a:p>
        </p:txBody>
      </p:sp>
      <p:sp>
        <p:nvSpPr>
          <p:cNvPr id="107537" name="Text Box 15"/>
          <p:cNvSpPr txBox="1">
            <a:spLocks noChangeArrowheads="1"/>
          </p:cNvSpPr>
          <p:nvPr/>
        </p:nvSpPr>
        <p:spPr bwMode="auto">
          <a:xfrm>
            <a:off x="655638" y="21336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0.89</a:t>
            </a:r>
          </a:p>
        </p:txBody>
      </p:sp>
      <p:sp>
        <p:nvSpPr>
          <p:cNvPr id="107538" name="Text Box 9"/>
          <p:cNvSpPr txBox="1">
            <a:spLocks noChangeArrowheads="1"/>
          </p:cNvSpPr>
          <p:nvPr/>
        </p:nvSpPr>
        <p:spPr bwMode="auto">
          <a:xfrm>
            <a:off x="5516563" y="609600"/>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0.84</a:t>
            </a:r>
          </a:p>
        </p:txBody>
      </p:sp>
      <p:sp>
        <p:nvSpPr>
          <p:cNvPr id="107539" name="Text Box 9"/>
          <p:cNvSpPr txBox="1">
            <a:spLocks noChangeArrowheads="1"/>
          </p:cNvSpPr>
          <p:nvPr/>
        </p:nvSpPr>
        <p:spPr bwMode="auto">
          <a:xfrm>
            <a:off x="5502275" y="5197475"/>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0.91</a:t>
            </a:r>
          </a:p>
        </p:txBody>
      </p:sp>
      <p:sp>
        <p:nvSpPr>
          <p:cNvPr id="107540" name="Text Box 9"/>
          <p:cNvSpPr txBox="1">
            <a:spLocks noChangeArrowheads="1"/>
          </p:cNvSpPr>
          <p:nvPr/>
        </p:nvSpPr>
        <p:spPr bwMode="auto">
          <a:xfrm>
            <a:off x="7116763" y="5197475"/>
            <a:ext cx="17224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0.99</a:t>
            </a:r>
          </a:p>
        </p:txBody>
      </p:sp>
      <p:sp>
        <p:nvSpPr>
          <p:cNvPr id="107541" name="Text Box 13"/>
          <p:cNvSpPr txBox="1">
            <a:spLocks noChangeArrowheads="1"/>
          </p:cNvSpPr>
          <p:nvPr/>
        </p:nvSpPr>
        <p:spPr bwMode="auto">
          <a:xfrm>
            <a:off x="669925" y="6096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07542" name="Text Box 19"/>
          <p:cNvSpPr txBox="1">
            <a:spLocks noChangeArrowheads="1"/>
          </p:cNvSpPr>
          <p:nvPr/>
        </p:nvSpPr>
        <p:spPr bwMode="auto">
          <a:xfrm>
            <a:off x="3429000" y="17192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1.42</a:t>
            </a:r>
          </a:p>
        </p:txBody>
      </p:sp>
      <p:sp>
        <p:nvSpPr>
          <p:cNvPr id="107543" name="Text Box 19"/>
          <p:cNvSpPr txBox="1">
            <a:spLocks noChangeArrowheads="1"/>
          </p:cNvSpPr>
          <p:nvPr/>
        </p:nvSpPr>
        <p:spPr bwMode="auto">
          <a:xfrm>
            <a:off x="5045075" y="17192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1.21</a:t>
            </a:r>
          </a:p>
        </p:txBody>
      </p:sp>
      <p:sp>
        <p:nvSpPr>
          <p:cNvPr id="107544" name="Text Box 19"/>
          <p:cNvSpPr txBox="1">
            <a:spLocks noChangeArrowheads="1"/>
          </p:cNvSpPr>
          <p:nvPr/>
        </p:nvSpPr>
        <p:spPr bwMode="auto">
          <a:xfrm>
            <a:off x="6645275" y="17192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1.53</a:t>
            </a:r>
          </a:p>
        </p:txBody>
      </p:sp>
      <p:sp>
        <p:nvSpPr>
          <p:cNvPr id="107545" name="Text Box 19"/>
          <p:cNvSpPr txBox="1">
            <a:spLocks noChangeArrowheads="1"/>
          </p:cNvSpPr>
          <p:nvPr/>
        </p:nvSpPr>
        <p:spPr bwMode="auto">
          <a:xfrm>
            <a:off x="3429000"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1.07</a:t>
            </a:r>
          </a:p>
        </p:txBody>
      </p:sp>
      <p:sp>
        <p:nvSpPr>
          <p:cNvPr id="107546" name="Text Box 19"/>
          <p:cNvSpPr txBox="1">
            <a:spLocks noChangeArrowheads="1"/>
          </p:cNvSpPr>
          <p:nvPr/>
        </p:nvSpPr>
        <p:spPr bwMode="auto">
          <a:xfrm>
            <a:off x="5059363"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1.28</a:t>
            </a:r>
          </a:p>
        </p:txBody>
      </p:sp>
      <p:sp>
        <p:nvSpPr>
          <p:cNvPr id="107547" name="Text Box 19"/>
          <p:cNvSpPr txBox="1">
            <a:spLocks noChangeArrowheads="1"/>
          </p:cNvSpPr>
          <p:nvPr/>
        </p:nvSpPr>
        <p:spPr bwMode="auto">
          <a:xfrm>
            <a:off x="6645275"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1.43</a:t>
            </a:r>
          </a:p>
        </p:txBody>
      </p:sp>
      <p:sp>
        <p:nvSpPr>
          <p:cNvPr id="107548" name="Text Box 19"/>
          <p:cNvSpPr txBox="1">
            <a:spLocks noChangeArrowheads="1"/>
          </p:cNvSpPr>
          <p:nvPr/>
        </p:nvSpPr>
        <p:spPr bwMode="auto">
          <a:xfrm>
            <a:off x="1812925" y="32337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1.23</a:t>
            </a:r>
          </a:p>
        </p:txBody>
      </p:sp>
      <p:sp>
        <p:nvSpPr>
          <p:cNvPr id="107549" name="Text Box 19"/>
          <p:cNvSpPr txBox="1">
            <a:spLocks noChangeArrowheads="1"/>
          </p:cNvSpPr>
          <p:nvPr/>
        </p:nvSpPr>
        <p:spPr bwMode="auto">
          <a:xfrm>
            <a:off x="8275638" y="32337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1.63</a:t>
            </a:r>
          </a:p>
        </p:txBody>
      </p:sp>
      <p:sp>
        <p:nvSpPr>
          <p:cNvPr id="107550" name="Text Box 19"/>
          <p:cNvSpPr txBox="1">
            <a:spLocks noChangeArrowheads="1"/>
          </p:cNvSpPr>
          <p:nvPr/>
        </p:nvSpPr>
        <p:spPr bwMode="auto">
          <a:xfrm>
            <a:off x="3444875" y="47212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1.28</a:t>
            </a:r>
          </a:p>
        </p:txBody>
      </p:sp>
      <p:sp>
        <p:nvSpPr>
          <p:cNvPr id="107551" name="Text Box 19"/>
          <p:cNvSpPr txBox="1">
            <a:spLocks noChangeArrowheads="1"/>
          </p:cNvSpPr>
          <p:nvPr/>
        </p:nvSpPr>
        <p:spPr bwMode="auto">
          <a:xfrm>
            <a:off x="5045075"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1.56</a:t>
            </a:r>
          </a:p>
        </p:txBody>
      </p:sp>
      <p:sp>
        <p:nvSpPr>
          <p:cNvPr id="107552" name="Text Box 19"/>
          <p:cNvSpPr txBox="1">
            <a:spLocks noChangeArrowheads="1"/>
          </p:cNvSpPr>
          <p:nvPr/>
        </p:nvSpPr>
        <p:spPr bwMode="auto">
          <a:xfrm>
            <a:off x="6659563"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1.28</a:t>
            </a:r>
          </a:p>
        </p:txBody>
      </p:sp>
      <p:sp>
        <p:nvSpPr>
          <p:cNvPr id="107553" name="Text Box 19"/>
          <p:cNvSpPr txBox="1">
            <a:spLocks noChangeArrowheads="1"/>
          </p:cNvSpPr>
          <p:nvPr/>
        </p:nvSpPr>
        <p:spPr bwMode="auto">
          <a:xfrm>
            <a:off x="1812925" y="47545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1.24</a:t>
            </a:r>
          </a:p>
        </p:txBody>
      </p:sp>
      <p:sp>
        <p:nvSpPr>
          <p:cNvPr id="107554" name="Text Box 19"/>
          <p:cNvSpPr txBox="1">
            <a:spLocks noChangeArrowheads="1"/>
          </p:cNvSpPr>
          <p:nvPr/>
        </p:nvSpPr>
        <p:spPr bwMode="auto">
          <a:xfrm>
            <a:off x="8289925" y="47672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1.07</a:t>
            </a:r>
          </a:p>
        </p:txBody>
      </p:sp>
      <p:sp>
        <p:nvSpPr>
          <p:cNvPr id="107555" name="Text Box 19"/>
          <p:cNvSpPr txBox="1">
            <a:spLocks noChangeArrowheads="1"/>
          </p:cNvSpPr>
          <p:nvPr/>
        </p:nvSpPr>
        <p:spPr bwMode="auto">
          <a:xfrm>
            <a:off x="3429000"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1.20</a:t>
            </a:r>
          </a:p>
        </p:txBody>
      </p:sp>
      <p:sp>
        <p:nvSpPr>
          <p:cNvPr id="107556" name="Text Box 19"/>
          <p:cNvSpPr txBox="1">
            <a:spLocks noChangeArrowheads="1"/>
          </p:cNvSpPr>
          <p:nvPr/>
        </p:nvSpPr>
        <p:spPr bwMode="auto">
          <a:xfrm>
            <a:off x="5059363"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1.13</a:t>
            </a:r>
          </a:p>
        </p:txBody>
      </p:sp>
      <p:sp>
        <p:nvSpPr>
          <p:cNvPr id="107557" name="Text Box 19"/>
          <p:cNvSpPr txBox="1">
            <a:spLocks noChangeArrowheads="1"/>
          </p:cNvSpPr>
          <p:nvPr/>
        </p:nvSpPr>
        <p:spPr bwMode="auto">
          <a:xfrm>
            <a:off x="6645275" y="6273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1.13</a:t>
            </a:r>
          </a:p>
        </p:txBody>
      </p:sp>
      <p:sp>
        <p:nvSpPr>
          <p:cNvPr id="107558" name="Text Box 19"/>
          <p:cNvSpPr txBox="1">
            <a:spLocks noChangeArrowheads="1"/>
          </p:cNvSpPr>
          <p:nvPr/>
        </p:nvSpPr>
        <p:spPr bwMode="auto">
          <a:xfrm>
            <a:off x="1828800" y="63071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1.44</a:t>
            </a:r>
          </a:p>
        </p:txBody>
      </p:sp>
      <p:sp>
        <p:nvSpPr>
          <p:cNvPr id="107559" name="Text Box 19"/>
          <p:cNvSpPr txBox="1">
            <a:spLocks noChangeArrowheads="1"/>
          </p:cNvSpPr>
          <p:nvPr/>
        </p:nvSpPr>
        <p:spPr bwMode="auto">
          <a:xfrm>
            <a:off x="8275638" y="63071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0.08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5"/>
          <p:cNvSpPr txBox="1">
            <a:spLocks noChangeArrowheads="1"/>
          </p:cNvSpPr>
          <p:nvPr/>
        </p:nvSpPr>
        <p:spPr bwMode="auto">
          <a:xfrm>
            <a:off x="1447800" y="152400"/>
            <a:ext cx="6477000" cy="369888"/>
          </a:xfrm>
          <a:prstGeom prst="rect">
            <a:avLst/>
          </a:prstGeom>
          <a:solidFill>
            <a:srgbClr val="FFFFCC"/>
          </a:solidFill>
          <a:ln w="9525">
            <a:solidFill>
              <a:srgbClr val="777777"/>
            </a:solidFill>
            <a:miter lim="800000"/>
            <a:headEnd/>
            <a:tailEnd/>
          </a:ln>
        </p:spPr>
        <p:txBody>
          <a:bodyPr>
            <a:spAutoFit/>
          </a:bodyPr>
          <a:lstStyle/>
          <a:p>
            <a:pPr eaLnBrk="0" hangingPunct="0">
              <a:spcBef>
                <a:spcPct val="50000"/>
              </a:spcBef>
            </a:pPr>
            <a:r>
              <a:rPr lang="en-US" b="1">
                <a:solidFill>
                  <a:srgbClr val="CC00CC"/>
                </a:solidFill>
                <a:latin typeface="Calibri" pitchFamily="34" charset="0"/>
              </a:rPr>
              <a:t>Spatial Distribution of Regression Coefficients- </a:t>
            </a:r>
            <a:r>
              <a:rPr lang="en-US" b="1">
                <a:solidFill>
                  <a:srgbClr val="CC0066"/>
                </a:solidFill>
                <a:latin typeface="Calibri" pitchFamily="34" charset="0"/>
              </a:rPr>
              <a:t>‘a’ SLOPE</a:t>
            </a:r>
            <a:r>
              <a:rPr lang="en-US" b="1">
                <a:latin typeface="Calibri" pitchFamily="34" charset="0"/>
              </a:rPr>
              <a:t>, </a:t>
            </a:r>
            <a:r>
              <a:rPr lang="en-US" b="1">
                <a:solidFill>
                  <a:srgbClr val="CC00CC"/>
                </a:solidFill>
                <a:latin typeface="Calibri" pitchFamily="34" charset="0"/>
              </a:rPr>
              <a:t>for  July</a:t>
            </a:r>
          </a:p>
        </p:txBody>
      </p:sp>
      <p:pic>
        <p:nvPicPr>
          <p:cNvPr id="108546" name="Picture 7" descr="fig4as2"/>
          <p:cNvPicPr>
            <a:picLocks noChangeAspect="1" noChangeArrowheads="1"/>
          </p:cNvPicPr>
          <p:nvPr/>
        </p:nvPicPr>
        <p:blipFill>
          <a:blip r:embed="rId2"/>
          <a:srcRect l="90091"/>
          <a:stretch>
            <a:fillRect/>
          </a:stretch>
        </p:blipFill>
        <p:spPr bwMode="auto">
          <a:xfrm rot="5400000">
            <a:off x="4356894" y="3956844"/>
            <a:ext cx="449262" cy="5505450"/>
          </a:xfrm>
          <a:prstGeom prst="rect">
            <a:avLst/>
          </a:prstGeom>
          <a:noFill/>
          <a:ln w="9525">
            <a:noFill/>
            <a:miter lim="800000"/>
            <a:headEnd/>
            <a:tailEnd/>
          </a:ln>
        </p:spPr>
      </p:pic>
      <p:pic>
        <p:nvPicPr>
          <p:cNvPr id="108547" name="Picture 1" descr="C:\Documents and Settings\Dr. Vinay Kumar\Desktop\regcoef-a-jul.gif"/>
          <p:cNvPicPr>
            <a:picLocks noChangeAspect="1" noChangeArrowheads="1"/>
          </p:cNvPicPr>
          <p:nvPr/>
        </p:nvPicPr>
        <p:blipFill>
          <a:blip r:embed="rId3"/>
          <a:srcRect/>
          <a:stretch>
            <a:fillRect/>
          </a:stretch>
        </p:blipFill>
        <p:spPr bwMode="auto">
          <a:xfrm>
            <a:off x="762000" y="762000"/>
            <a:ext cx="8001000" cy="5715000"/>
          </a:xfrm>
          <a:prstGeom prst="rect">
            <a:avLst/>
          </a:prstGeom>
          <a:noFill/>
          <a:ln w="9525">
            <a:noFill/>
            <a:miter lim="800000"/>
            <a:headEnd/>
            <a:tailEnd/>
          </a:ln>
        </p:spPr>
      </p:pic>
      <p:sp>
        <p:nvSpPr>
          <p:cNvPr id="108548" name="Text Box 13"/>
          <p:cNvSpPr txBox="1">
            <a:spLocks noChangeArrowheads="1"/>
          </p:cNvSpPr>
          <p:nvPr/>
        </p:nvSpPr>
        <p:spPr bwMode="auto">
          <a:xfrm>
            <a:off x="1752600" y="582613"/>
            <a:ext cx="609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endParaRPr lang="en-US" sz="1400">
              <a:solidFill>
                <a:srgbClr val="7030A0"/>
              </a:solidFill>
              <a:latin typeface="Verdana" pitchFamily="34" charset="0"/>
            </a:endParaRPr>
          </a:p>
        </p:txBody>
      </p:sp>
      <p:sp>
        <p:nvSpPr>
          <p:cNvPr id="108549" name="Text Box 13"/>
          <p:cNvSpPr txBox="1">
            <a:spLocks noChangeArrowheads="1"/>
          </p:cNvSpPr>
          <p:nvPr/>
        </p:nvSpPr>
        <p:spPr bwMode="auto">
          <a:xfrm>
            <a:off x="3413125" y="5683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endParaRPr lang="en-US" sz="1400">
              <a:solidFill>
                <a:srgbClr val="7030A0"/>
              </a:solidFill>
              <a:latin typeface="Verdana" pitchFamily="34" charset="0"/>
            </a:endParaRPr>
          </a:p>
        </p:txBody>
      </p:sp>
      <p:sp>
        <p:nvSpPr>
          <p:cNvPr id="108550" name="Text Box 9"/>
          <p:cNvSpPr txBox="1">
            <a:spLocks noChangeArrowheads="1"/>
          </p:cNvSpPr>
          <p:nvPr/>
        </p:nvSpPr>
        <p:spPr bwMode="auto">
          <a:xfrm>
            <a:off x="5281613" y="5683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endParaRPr lang="en-US" sz="1400">
              <a:solidFill>
                <a:srgbClr val="7030A0"/>
              </a:solidFill>
              <a:latin typeface="Verdana" pitchFamily="34" charset="0"/>
            </a:endParaRPr>
          </a:p>
        </p:txBody>
      </p:sp>
      <p:sp>
        <p:nvSpPr>
          <p:cNvPr id="108551" name="Text Box 15"/>
          <p:cNvSpPr txBox="1">
            <a:spLocks noChangeArrowheads="1"/>
          </p:cNvSpPr>
          <p:nvPr/>
        </p:nvSpPr>
        <p:spPr bwMode="auto">
          <a:xfrm>
            <a:off x="7146925" y="560388"/>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endParaRPr lang="en-US" sz="1400">
              <a:solidFill>
                <a:srgbClr val="7030A0"/>
              </a:solidFill>
              <a:latin typeface="Verdana" pitchFamily="34" charset="0"/>
            </a:endParaRPr>
          </a:p>
        </p:txBody>
      </p:sp>
      <p:sp>
        <p:nvSpPr>
          <p:cNvPr id="108552" name="Text Box 13"/>
          <p:cNvSpPr txBox="1">
            <a:spLocks noChangeArrowheads="1"/>
          </p:cNvSpPr>
          <p:nvPr/>
        </p:nvSpPr>
        <p:spPr bwMode="auto">
          <a:xfrm>
            <a:off x="1676400" y="19923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endParaRPr lang="en-US" sz="1400">
              <a:solidFill>
                <a:srgbClr val="7030A0"/>
              </a:solidFill>
              <a:latin typeface="Verdana" pitchFamily="34" charset="0"/>
            </a:endParaRPr>
          </a:p>
        </p:txBody>
      </p:sp>
      <p:sp>
        <p:nvSpPr>
          <p:cNvPr id="108553" name="Text Box 13"/>
          <p:cNvSpPr txBox="1">
            <a:spLocks noChangeArrowheads="1"/>
          </p:cNvSpPr>
          <p:nvPr/>
        </p:nvSpPr>
        <p:spPr bwMode="auto">
          <a:xfrm>
            <a:off x="3336925" y="19780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endParaRPr lang="en-US" sz="1400">
              <a:solidFill>
                <a:srgbClr val="7030A0"/>
              </a:solidFill>
              <a:latin typeface="Verdana" pitchFamily="34" charset="0"/>
            </a:endParaRPr>
          </a:p>
        </p:txBody>
      </p:sp>
      <p:sp>
        <p:nvSpPr>
          <p:cNvPr id="108554" name="Text Box 9"/>
          <p:cNvSpPr txBox="1">
            <a:spLocks noChangeArrowheads="1"/>
          </p:cNvSpPr>
          <p:nvPr/>
        </p:nvSpPr>
        <p:spPr bwMode="auto">
          <a:xfrm>
            <a:off x="5205413" y="19780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endParaRPr lang="en-US" sz="1400">
              <a:solidFill>
                <a:srgbClr val="7030A0"/>
              </a:solidFill>
              <a:latin typeface="Verdana" pitchFamily="34" charset="0"/>
            </a:endParaRPr>
          </a:p>
        </p:txBody>
      </p:sp>
      <p:sp>
        <p:nvSpPr>
          <p:cNvPr id="108555" name="Text Box 15"/>
          <p:cNvSpPr txBox="1">
            <a:spLocks noChangeArrowheads="1"/>
          </p:cNvSpPr>
          <p:nvPr/>
        </p:nvSpPr>
        <p:spPr bwMode="auto">
          <a:xfrm>
            <a:off x="7070725" y="19716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endParaRPr lang="en-US" sz="1400">
              <a:solidFill>
                <a:srgbClr val="7030A0"/>
              </a:solidFill>
              <a:latin typeface="Verdana" pitchFamily="34" charset="0"/>
            </a:endParaRPr>
          </a:p>
        </p:txBody>
      </p:sp>
      <p:sp>
        <p:nvSpPr>
          <p:cNvPr id="108556" name="Text Box 13"/>
          <p:cNvSpPr txBox="1">
            <a:spLocks noChangeArrowheads="1"/>
          </p:cNvSpPr>
          <p:nvPr/>
        </p:nvSpPr>
        <p:spPr bwMode="auto">
          <a:xfrm>
            <a:off x="1676400" y="34020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endParaRPr lang="en-US" sz="1400">
              <a:solidFill>
                <a:srgbClr val="7030A0"/>
              </a:solidFill>
              <a:latin typeface="Verdana" pitchFamily="34" charset="0"/>
            </a:endParaRPr>
          </a:p>
        </p:txBody>
      </p:sp>
      <p:sp>
        <p:nvSpPr>
          <p:cNvPr id="108557" name="Text Box 13"/>
          <p:cNvSpPr txBox="1">
            <a:spLocks noChangeArrowheads="1"/>
          </p:cNvSpPr>
          <p:nvPr/>
        </p:nvSpPr>
        <p:spPr bwMode="auto">
          <a:xfrm>
            <a:off x="3336925" y="33877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endParaRPr lang="en-US" sz="1400">
              <a:solidFill>
                <a:srgbClr val="7030A0"/>
              </a:solidFill>
              <a:latin typeface="Verdana" pitchFamily="34" charset="0"/>
            </a:endParaRPr>
          </a:p>
        </p:txBody>
      </p:sp>
      <p:sp>
        <p:nvSpPr>
          <p:cNvPr id="108558" name="Text Box 9"/>
          <p:cNvSpPr txBox="1">
            <a:spLocks noChangeArrowheads="1"/>
          </p:cNvSpPr>
          <p:nvPr/>
        </p:nvSpPr>
        <p:spPr bwMode="auto">
          <a:xfrm>
            <a:off x="5205413" y="33877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endParaRPr lang="en-US" sz="1400">
              <a:solidFill>
                <a:srgbClr val="7030A0"/>
              </a:solidFill>
              <a:latin typeface="Verdana" pitchFamily="34" charset="0"/>
            </a:endParaRPr>
          </a:p>
        </p:txBody>
      </p:sp>
      <p:sp>
        <p:nvSpPr>
          <p:cNvPr id="108559" name="Text Box 15"/>
          <p:cNvSpPr txBox="1">
            <a:spLocks noChangeArrowheads="1"/>
          </p:cNvSpPr>
          <p:nvPr/>
        </p:nvSpPr>
        <p:spPr bwMode="auto">
          <a:xfrm>
            <a:off x="7083425" y="3408363"/>
            <a:ext cx="855663"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endParaRPr lang="en-US" sz="1400">
              <a:solidFill>
                <a:srgbClr val="7030A0"/>
              </a:solidFill>
              <a:latin typeface="Verdana" pitchFamily="34" charset="0"/>
            </a:endParaRPr>
          </a:p>
        </p:txBody>
      </p:sp>
      <p:sp>
        <p:nvSpPr>
          <p:cNvPr id="108560" name="Text Box 13"/>
          <p:cNvSpPr txBox="1">
            <a:spLocks noChangeArrowheads="1"/>
          </p:cNvSpPr>
          <p:nvPr/>
        </p:nvSpPr>
        <p:spPr bwMode="auto">
          <a:xfrm>
            <a:off x="1676400" y="48260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endParaRPr lang="en-US" sz="1400">
              <a:solidFill>
                <a:srgbClr val="7030A0"/>
              </a:solidFill>
              <a:latin typeface="Verdana" pitchFamily="34" charset="0"/>
            </a:endParaRPr>
          </a:p>
        </p:txBody>
      </p:sp>
      <p:sp>
        <p:nvSpPr>
          <p:cNvPr id="108561" name="Text Box 13"/>
          <p:cNvSpPr txBox="1">
            <a:spLocks noChangeArrowheads="1"/>
          </p:cNvSpPr>
          <p:nvPr/>
        </p:nvSpPr>
        <p:spPr bwMode="auto">
          <a:xfrm>
            <a:off x="3336925" y="4811713"/>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endParaRPr lang="en-US" sz="1400">
              <a:solidFill>
                <a:srgbClr val="7030A0"/>
              </a:solidFill>
              <a:latin typeface="Verdana" pitchFamily="34" charset="0"/>
            </a:endParaRPr>
          </a:p>
        </p:txBody>
      </p:sp>
      <p:sp>
        <p:nvSpPr>
          <p:cNvPr id="108562" name="Text Box 9"/>
          <p:cNvSpPr txBox="1">
            <a:spLocks noChangeArrowheads="1"/>
          </p:cNvSpPr>
          <p:nvPr/>
        </p:nvSpPr>
        <p:spPr bwMode="auto">
          <a:xfrm>
            <a:off x="5205413" y="4811713"/>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endParaRPr lang="en-US" sz="1400">
              <a:solidFill>
                <a:srgbClr val="7030A0"/>
              </a:solidFill>
              <a:latin typeface="Verdana" pitchFamily="34" charset="0"/>
            </a:endParaRPr>
          </a:p>
        </p:txBody>
      </p:sp>
      <p:sp>
        <p:nvSpPr>
          <p:cNvPr id="108563" name="Text Box 15"/>
          <p:cNvSpPr txBox="1">
            <a:spLocks noChangeArrowheads="1"/>
          </p:cNvSpPr>
          <p:nvPr/>
        </p:nvSpPr>
        <p:spPr bwMode="auto">
          <a:xfrm>
            <a:off x="7070725" y="48037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endParaRPr lang="en-US" sz="140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5"/>
          <p:cNvSpPr txBox="1">
            <a:spLocks noChangeArrowheads="1"/>
          </p:cNvSpPr>
          <p:nvPr/>
        </p:nvSpPr>
        <p:spPr bwMode="auto">
          <a:xfrm>
            <a:off x="1143000" y="157163"/>
            <a:ext cx="7010400" cy="369887"/>
          </a:xfrm>
          <a:prstGeom prst="rect">
            <a:avLst/>
          </a:prstGeom>
          <a:solidFill>
            <a:srgbClr val="FFFFCC"/>
          </a:solidFill>
          <a:ln w="9525">
            <a:solidFill>
              <a:srgbClr val="777777"/>
            </a:solidFill>
            <a:miter lim="800000"/>
            <a:headEnd/>
            <a:tailEnd/>
          </a:ln>
        </p:spPr>
        <p:txBody>
          <a:bodyPr>
            <a:spAutoFit/>
          </a:bodyPr>
          <a:lstStyle/>
          <a:p>
            <a:pPr eaLnBrk="0" hangingPunct="0">
              <a:spcBef>
                <a:spcPct val="50000"/>
              </a:spcBef>
            </a:pPr>
            <a:r>
              <a:rPr lang="en-US" b="1">
                <a:solidFill>
                  <a:srgbClr val="CC00CC"/>
                </a:solidFill>
                <a:latin typeface="Calibri" pitchFamily="34" charset="0"/>
              </a:rPr>
              <a:t>Spatial Distribution of Regression Coefficients- </a:t>
            </a:r>
            <a:r>
              <a:rPr lang="en-US" b="1">
                <a:solidFill>
                  <a:srgbClr val="CC0066"/>
                </a:solidFill>
                <a:latin typeface="Calibri" pitchFamily="34" charset="0"/>
              </a:rPr>
              <a:t>‘a’ SLOPE</a:t>
            </a:r>
            <a:r>
              <a:rPr lang="en-US" b="1">
                <a:latin typeface="Calibri" pitchFamily="34" charset="0"/>
              </a:rPr>
              <a:t>, </a:t>
            </a:r>
            <a:r>
              <a:rPr lang="en-US" b="1">
                <a:solidFill>
                  <a:srgbClr val="CC00CC"/>
                </a:solidFill>
                <a:latin typeface="Calibri" pitchFamily="34" charset="0"/>
              </a:rPr>
              <a:t>for  December</a:t>
            </a:r>
          </a:p>
        </p:txBody>
      </p:sp>
      <p:pic>
        <p:nvPicPr>
          <p:cNvPr id="109570" name="Picture 7" descr="fig4as2"/>
          <p:cNvPicPr>
            <a:picLocks noChangeAspect="1" noChangeArrowheads="1"/>
          </p:cNvPicPr>
          <p:nvPr/>
        </p:nvPicPr>
        <p:blipFill>
          <a:blip r:embed="rId2"/>
          <a:srcRect l="90091"/>
          <a:stretch>
            <a:fillRect/>
          </a:stretch>
        </p:blipFill>
        <p:spPr bwMode="auto">
          <a:xfrm rot="5400000">
            <a:off x="4356894" y="3956844"/>
            <a:ext cx="449262" cy="5505450"/>
          </a:xfrm>
          <a:prstGeom prst="rect">
            <a:avLst/>
          </a:prstGeom>
          <a:noFill/>
          <a:ln w="9525">
            <a:noFill/>
            <a:miter lim="800000"/>
            <a:headEnd/>
            <a:tailEnd/>
          </a:ln>
        </p:spPr>
      </p:pic>
      <p:pic>
        <p:nvPicPr>
          <p:cNvPr id="109571" name="Picture 2" descr="C:\Documents and Settings\Dr. Vinay Kumar\Desktop\regcoef-a-dec.gif"/>
          <p:cNvPicPr>
            <a:picLocks noChangeAspect="1" noChangeArrowheads="1"/>
          </p:cNvPicPr>
          <p:nvPr/>
        </p:nvPicPr>
        <p:blipFill>
          <a:blip r:embed="rId3"/>
          <a:srcRect/>
          <a:stretch>
            <a:fillRect/>
          </a:stretch>
        </p:blipFill>
        <p:spPr bwMode="auto">
          <a:xfrm>
            <a:off x="762000" y="762000"/>
            <a:ext cx="8001000" cy="5715000"/>
          </a:xfrm>
          <a:prstGeom prst="rect">
            <a:avLst/>
          </a:prstGeom>
          <a:noFill/>
          <a:ln w="9525">
            <a:noFill/>
            <a:miter lim="800000"/>
            <a:headEnd/>
            <a:tailEnd/>
          </a:ln>
        </p:spPr>
      </p:pic>
      <p:sp>
        <p:nvSpPr>
          <p:cNvPr id="109572" name="Text Box 13"/>
          <p:cNvSpPr txBox="1">
            <a:spLocks noChangeArrowheads="1"/>
          </p:cNvSpPr>
          <p:nvPr/>
        </p:nvSpPr>
        <p:spPr bwMode="auto">
          <a:xfrm>
            <a:off x="1752600" y="582613"/>
            <a:ext cx="609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endParaRPr lang="en-US" sz="1400">
              <a:solidFill>
                <a:srgbClr val="7030A0"/>
              </a:solidFill>
              <a:latin typeface="Verdana" pitchFamily="34" charset="0"/>
            </a:endParaRPr>
          </a:p>
        </p:txBody>
      </p:sp>
      <p:sp>
        <p:nvSpPr>
          <p:cNvPr id="109573" name="Text Box 13"/>
          <p:cNvSpPr txBox="1">
            <a:spLocks noChangeArrowheads="1"/>
          </p:cNvSpPr>
          <p:nvPr/>
        </p:nvSpPr>
        <p:spPr bwMode="auto">
          <a:xfrm>
            <a:off x="3413125" y="5683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endParaRPr lang="en-US" sz="1400">
              <a:solidFill>
                <a:srgbClr val="7030A0"/>
              </a:solidFill>
              <a:latin typeface="Verdana" pitchFamily="34" charset="0"/>
            </a:endParaRPr>
          </a:p>
        </p:txBody>
      </p:sp>
      <p:sp>
        <p:nvSpPr>
          <p:cNvPr id="109574" name="Text Box 9"/>
          <p:cNvSpPr txBox="1">
            <a:spLocks noChangeArrowheads="1"/>
          </p:cNvSpPr>
          <p:nvPr/>
        </p:nvSpPr>
        <p:spPr bwMode="auto">
          <a:xfrm>
            <a:off x="5281613" y="5683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endParaRPr lang="en-US" sz="1400">
              <a:solidFill>
                <a:srgbClr val="7030A0"/>
              </a:solidFill>
              <a:latin typeface="Verdana" pitchFamily="34" charset="0"/>
            </a:endParaRPr>
          </a:p>
        </p:txBody>
      </p:sp>
      <p:sp>
        <p:nvSpPr>
          <p:cNvPr id="109575" name="Text Box 15"/>
          <p:cNvSpPr txBox="1">
            <a:spLocks noChangeArrowheads="1"/>
          </p:cNvSpPr>
          <p:nvPr/>
        </p:nvSpPr>
        <p:spPr bwMode="auto">
          <a:xfrm>
            <a:off x="7146925" y="560388"/>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endParaRPr lang="en-US" sz="1400">
              <a:solidFill>
                <a:srgbClr val="7030A0"/>
              </a:solidFill>
              <a:latin typeface="Verdana" pitchFamily="34" charset="0"/>
            </a:endParaRPr>
          </a:p>
        </p:txBody>
      </p:sp>
      <p:sp>
        <p:nvSpPr>
          <p:cNvPr id="109576" name="Text Box 13"/>
          <p:cNvSpPr txBox="1">
            <a:spLocks noChangeArrowheads="1"/>
          </p:cNvSpPr>
          <p:nvPr/>
        </p:nvSpPr>
        <p:spPr bwMode="auto">
          <a:xfrm>
            <a:off x="1676400" y="19923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endParaRPr lang="en-US" sz="1400">
              <a:solidFill>
                <a:srgbClr val="7030A0"/>
              </a:solidFill>
              <a:latin typeface="Verdana" pitchFamily="34" charset="0"/>
            </a:endParaRPr>
          </a:p>
        </p:txBody>
      </p:sp>
      <p:sp>
        <p:nvSpPr>
          <p:cNvPr id="109577" name="Text Box 13"/>
          <p:cNvSpPr txBox="1">
            <a:spLocks noChangeArrowheads="1"/>
          </p:cNvSpPr>
          <p:nvPr/>
        </p:nvSpPr>
        <p:spPr bwMode="auto">
          <a:xfrm>
            <a:off x="3336925" y="19780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endParaRPr lang="en-US" sz="1400">
              <a:solidFill>
                <a:srgbClr val="7030A0"/>
              </a:solidFill>
              <a:latin typeface="Verdana" pitchFamily="34" charset="0"/>
            </a:endParaRPr>
          </a:p>
        </p:txBody>
      </p:sp>
      <p:sp>
        <p:nvSpPr>
          <p:cNvPr id="109578" name="Text Box 9"/>
          <p:cNvSpPr txBox="1">
            <a:spLocks noChangeArrowheads="1"/>
          </p:cNvSpPr>
          <p:nvPr/>
        </p:nvSpPr>
        <p:spPr bwMode="auto">
          <a:xfrm>
            <a:off x="5205413" y="19780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endParaRPr lang="en-US" sz="1400">
              <a:solidFill>
                <a:srgbClr val="7030A0"/>
              </a:solidFill>
              <a:latin typeface="Verdana" pitchFamily="34" charset="0"/>
            </a:endParaRPr>
          </a:p>
        </p:txBody>
      </p:sp>
      <p:sp>
        <p:nvSpPr>
          <p:cNvPr id="109579" name="Text Box 15"/>
          <p:cNvSpPr txBox="1">
            <a:spLocks noChangeArrowheads="1"/>
          </p:cNvSpPr>
          <p:nvPr/>
        </p:nvSpPr>
        <p:spPr bwMode="auto">
          <a:xfrm>
            <a:off x="7070725" y="19716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endParaRPr lang="en-US" sz="1400">
              <a:solidFill>
                <a:srgbClr val="7030A0"/>
              </a:solidFill>
              <a:latin typeface="Verdana" pitchFamily="34" charset="0"/>
            </a:endParaRPr>
          </a:p>
        </p:txBody>
      </p:sp>
      <p:sp>
        <p:nvSpPr>
          <p:cNvPr id="109580" name="Text Box 13"/>
          <p:cNvSpPr txBox="1">
            <a:spLocks noChangeArrowheads="1"/>
          </p:cNvSpPr>
          <p:nvPr/>
        </p:nvSpPr>
        <p:spPr bwMode="auto">
          <a:xfrm>
            <a:off x="1676400" y="34020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endParaRPr lang="en-US" sz="1400">
              <a:solidFill>
                <a:srgbClr val="7030A0"/>
              </a:solidFill>
              <a:latin typeface="Verdana" pitchFamily="34" charset="0"/>
            </a:endParaRPr>
          </a:p>
        </p:txBody>
      </p:sp>
      <p:sp>
        <p:nvSpPr>
          <p:cNvPr id="109581" name="Text Box 13"/>
          <p:cNvSpPr txBox="1">
            <a:spLocks noChangeArrowheads="1"/>
          </p:cNvSpPr>
          <p:nvPr/>
        </p:nvSpPr>
        <p:spPr bwMode="auto">
          <a:xfrm>
            <a:off x="3336925" y="33877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endParaRPr lang="en-US" sz="1400">
              <a:solidFill>
                <a:srgbClr val="7030A0"/>
              </a:solidFill>
              <a:latin typeface="Verdana" pitchFamily="34" charset="0"/>
            </a:endParaRPr>
          </a:p>
        </p:txBody>
      </p:sp>
      <p:sp>
        <p:nvSpPr>
          <p:cNvPr id="109582" name="Text Box 9"/>
          <p:cNvSpPr txBox="1">
            <a:spLocks noChangeArrowheads="1"/>
          </p:cNvSpPr>
          <p:nvPr/>
        </p:nvSpPr>
        <p:spPr bwMode="auto">
          <a:xfrm>
            <a:off x="5205413" y="33877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endParaRPr lang="en-US" sz="1400">
              <a:solidFill>
                <a:srgbClr val="7030A0"/>
              </a:solidFill>
              <a:latin typeface="Verdana" pitchFamily="34" charset="0"/>
            </a:endParaRPr>
          </a:p>
        </p:txBody>
      </p:sp>
      <p:sp>
        <p:nvSpPr>
          <p:cNvPr id="109583" name="Text Box 15"/>
          <p:cNvSpPr txBox="1">
            <a:spLocks noChangeArrowheads="1"/>
          </p:cNvSpPr>
          <p:nvPr/>
        </p:nvSpPr>
        <p:spPr bwMode="auto">
          <a:xfrm>
            <a:off x="7083425" y="3408363"/>
            <a:ext cx="855663"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endParaRPr lang="en-US" sz="1400">
              <a:solidFill>
                <a:srgbClr val="7030A0"/>
              </a:solidFill>
              <a:latin typeface="Verdana" pitchFamily="34" charset="0"/>
            </a:endParaRPr>
          </a:p>
        </p:txBody>
      </p:sp>
      <p:sp>
        <p:nvSpPr>
          <p:cNvPr id="109584" name="Text Box 13"/>
          <p:cNvSpPr txBox="1">
            <a:spLocks noChangeArrowheads="1"/>
          </p:cNvSpPr>
          <p:nvPr/>
        </p:nvSpPr>
        <p:spPr bwMode="auto">
          <a:xfrm>
            <a:off x="1676400" y="48260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endParaRPr lang="en-US" sz="1400">
              <a:solidFill>
                <a:srgbClr val="7030A0"/>
              </a:solidFill>
              <a:latin typeface="Verdana" pitchFamily="34" charset="0"/>
            </a:endParaRPr>
          </a:p>
        </p:txBody>
      </p:sp>
      <p:sp>
        <p:nvSpPr>
          <p:cNvPr id="109585" name="Text Box 13"/>
          <p:cNvSpPr txBox="1">
            <a:spLocks noChangeArrowheads="1"/>
          </p:cNvSpPr>
          <p:nvPr/>
        </p:nvSpPr>
        <p:spPr bwMode="auto">
          <a:xfrm>
            <a:off x="3336925" y="4811713"/>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endParaRPr lang="en-US" sz="1400">
              <a:solidFill>
                <a:srgbClr val="7030A0"/>
              </a:solidFill>
              <a:latin typeface="Verdana" pitchFamily="34" charset="0"/>
            </a:endParaRPr>
          </a:p>
        </p:txBody>
      </p:sp>
      <p:sp>
        <p:nvSpPr>
          <p:cNvPr id="109586" name="Text Box 9"/>
          <p:cNvSpPr txBox="1">
            <a:spLocks noChangeArrowheads="1"/>
          </p:cNvSpPr>
          <p:nvPr/>
        </p:nvSpPr>
        <p:spPr bwMode="auto">
          <a:xfrm>
            <a:off x="5205413" y="4811713"/>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endParaRPr lang="en-US" sz="1400">
              <a:solidFill>
                <a:srgbClr val="7030A0"/>
              </a:solidFill>
              <a:latin typeface="Verdana" pitchFamily="34" charset="0"/>
            </a:endParaRPr>
          </a:p>
        </p:txBody>
      </p:sp>
      <p:sp>
        <p:nvSpPr>
          <p:cNvPr id="109587" name="Text Box 15"/>
          <p:cNvSpPr txBox="1">
            <a:spLocks noChangeArrowheads="1"/>
          </p:cNvSpPr>
          <p:nvPr/>
        </p:nvSpPr>
        <p:spPr bwMode="auto">
          <a:xfrm>
            <a:off x="7070725" y="48037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endParaRPr lang="en-US" sz="140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582613"/>
          <a:ext cx="8763000" cy="5822950"/>
        </p:xfrm>
        <a:graphic>
          <a:graphicData uri="http://schemas.openxmlformats.org/drawingml/2006/table">
            <a:tbl>
              <a:tblPr/>
              <a:tblGrid>
                <a:gridCol w="990600"/>
                <a:gridCol w="1905000"/>
                <a:gridCol w="762000"/>
                <a:gridCol w="1524000"/>
                <a:gridCol w="762000"/>
                <a:gridCol w="1219200"/>
                <a:gridCol w="1600200"/>
              </a:tblGrid>
              <a:tr h="197168">
                <a:tc rowSpan="2">
                  <a:txBody>
                    <a:bodyPr/>
                    <a:lstStyle/>
                    <a:p>
                      <a:pPr marL="0" marR="0">
                        <a:lnSpc>
                          <a:spcPct val="115000"/>
                        </a:lnSpc>
                        <a:spcBef>
                          <a:spcPts val="0"/>
                        </a:spcBef>
                        <a:spcAft>
                          <a:spcPts val="0"/>
                        </a:spcAft>
                      </a:pPr>
                      <a:r>
                        <a:rPr lang="en-US" sz="1100" b="1" dirty="0" smtClean="0">
                          <a:latin typeface="Times New Roman"/>
                          <a:ea typeface="Batang"/>
                        </a:rPr>
                        <a:t>Name of model</a:t>
                      </a:r>
                      <a:r>
                        <a:rPr lang="en-US" sz="1100" b="1" baseline="0" dirty="0" smtClean="0">
                          <a:latin typeface="Times New Roman"/>
                          <a:ea typeface="Batang"/>
                        </a:rPr>
                        <a:t> and affiliated institute</a:t>
                      </a:r>
                      <a:endParaRPr lang="en-US" sz="1100" b="1" dirty="0">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b="1" dirty="0">
                          <a:solidFill>
                            <a:schemeClr val="tx1"/>
                          </a:solidFill>
                          <a:latin typeface="Times New Roman"/>
                          <a:ea typeface="Batang"/>
                        </a:rPr>
                        <a:t>Atmospheric component</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b="1" dirty="0">
                          <a:solidFill>
                            <a:schemeClr val="tx1"/>
                          </a:solidFill>
                          <a:latin typeface="Times New Roman"/>
                          <a:ea typeface="Batang"/>
                        </a:rPr>
                        <a:t>Oceanic component</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1503">
                <a:tc vMerge="1">
                  <a:txBody>
                    <a:bodyPr/>
                    <a:lstStyle/>
                    <a:p>
                      <a:endParaRPr lang="en-US"/>
                    </a:p>
                  </a:txBody>
                  <a:tcPr/>
                </a:tc>
                <a:tc>
                  <a:txBody>
                    <a:bodyPr/>
                    <a:lstStyle/>
                    <a:p>
                      <a:pPr marL="0" marR="0" algn="ctr">
                        <a:lnSpc>
                          <a:spcPct val="115000"/>
                        </a:lnSpc>
                        <a:spcBef>
                          <a:spcPts val="0"/>
                        </a:spcBef>
                        <a:spcAft>
                          <a:spcPts val="0"/>
                        </a:spcAft>
                      </a:pPr>
                      <a:r>
                        <a:rPr lang="en-US" sz="1100" b="1" dirty="0">
                          <a:solidFill>
                            <a:srgbClr val="FF0000"/>
                          </a:solidFill>
                          <a:latin typeface="Times New Roman"/>
                          <a:ea typeface="Batang"/>
                        </a:rPr>
                        <a:t>Model</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0000"/>
                          </a:solidFill>
                          <a:latin typeface="Times New Roman"/>
                          <a:ea typeface="Batang"/>
                        </a:rPr>
                        <a:t>Resolution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0000"/>
                          </a:solidFill>
                          <a:latin typeface="Times New Roman"/>
                          <a:ea typeface="Batang"/>
                        </a:rPr>
                        <a:t>Initial Condition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0000"/>
                          </a:solidFill>
                          <a:latin typeface="Times New Roman"/>
                          <a:ea typeface="Batang"/>
                        </a:rPr>
                        <a:t>Model</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0000"/>
                          </a:solidFill>
                          <a:latin typeface="Times New Roman"/>
                          <a:ea typeface="Batang"/>
                        </a:rPr>
                        <a:t>Resolution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0000"/>
                          </a:solidFill>
                          <a:latin typeface="Times New Roman"/>
                          <a:ea typeface="Batang"/>
                        </a:rPr>
                        <a:t>Initial Condition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29">
                <a:tc>
                  <a:txBody>
                    <a:bodyPr/>
                    <a:lstStyle/>
                    <a:p>
                      <a:pPr marL="0" marR="0">
                        <a:lnSpc>
                          <a:spcPct val="115000"/>
                        </a:lnSpc>
                        <a:spcBef>
                          <a:spcPts val="0"/>
                        </a:spcBef>
                        <a:spcAft>
                          <a:spcPts val="0"/>
                        </a:spcAft>
                      </a:pPr>
                      <a:r>
                        <a:rPr lang="en-US" sz="1100" b="1" dirty="0">
                          <a:solidFill>
                            <a:srgbClr val="C00000"/>
                          </a:solidFill>
                          <a:latin typeface="Times New Roman"/>
                          <a:ea typeface="Batang"/>
                        </a:rPr>
                        <a:t>AOR</a:t>
                      </a:r>
                    </a:p>
                    <a:p>
                      <a:pPr marL="0" marR="0">
                        <a:lnSpc>
                          <a:spcPct val="115000"/>
                        </a:lnSpc>
                        <a:spcBef>
                          <a:spcPts val="0"/>
                        </a:spcBef>
                        <a:spcAft>
                          <a:spcPts val="0"/>
                        </a:spcAft>
                      </a:pPr>
                      <a:r>
                        <a:rPr lang="en-US" sz="1100" b="1" dirty="0">
                          <a:solidFill>
                            <a:srgbClr val="C00000"/>
                          </a:solidFill>
                          <a:latin typeface="Times New Roman"/>
                          <a:ea typeface="Batang"/>
                        </a:rPr>
                        <a:t>(FSU)</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FSUGSM with Arakawa-Schubert convection and new radiation (band model)</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T63L14</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ECMWF with physical initialization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HOPE global </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100">
                          <a:latin typeface="Times New Roman"/>
                          <a:ea typeface="Batang"/>
                        </a:rPr>
                        <a:t>5</a:t>
                      </a:r>
                      <a:r>
                        <a:rPr lang="es-ES" sz="1100" baseline="30000">
                          <a:latin typeface="Times New Roman"/>
                          <a:ea typeface="Batang"/>
                        </a:rPr>
                        <a:t>o</a:t>
                      </a:r>
                      <a:r>
                        <a:rPr lang="es-ES" sz="1100">
                          <a:latin typeface="Times New Roman"/>
                          <a:ea typeface="Batang"/>
                        </a:rPr>
                        <a:t> longitude, 0.5</a:t>
                      </a:r>
                      <a:r>
                        <a:rPr lang="es-ES" sz="1100" baseline="30000">
                          <a:latin typeface="Times New Roman"/>
                          <a:ea typeface="Batang"/>
                        </a:rPr>
                        <a:t>o</a:t>
                      </a:r>
                      <a:r>
                        <a:rPr lang="es-ES" sz="1100">
                          <a:latin typeface="Times New Roman"/>
                          <a:ea typeface="Batang"/>
                        </a:rPr>
                        <a:t>-5</a:t>
                      </a:r>
                      <a:r>
                        <a:rPr lang="es-ES" sz="1100" baseline="30000">
                          <a:latin typeface="Times New Roman"/>
                          <a:ea typeface="Batang"/>
                        </a:rPr>
                        <a:t>o</a:t>
                      </a:r>
                      <a:r>
                        <a:rPr lang="es-ES" sz="1100">
                          <a:latin typeface="Times New Roman"/>
                          <a:ea typeface="Batang"/>
                        </a:rPr>
                        <a:t> latitude, </a:t>
                      </a:r>
                      <a:endParaRPr lang="en-US" sz="1100">
                        <a:latin typeface="Times New Roman"/>
                        <a:ea typeface="Batang"/>
                      </a:endParaRPr>
                    </a:p>
                    <a:p>
                      <a:pPr marL="0" marR="0">
                        <a:lnSpc>
                          <a:spcPct val="115000"/>
                        </a:lnSpc>
                        <a:spcBef>
                          <a:spcPts val="0"/>
                        </a:spcBef>
                        <a:spcAft>
                          <a:spcPts val="0"/>
                        </a:spcAft>
                      </a:pPr>
                      <a:r>
                        <a:rPr lang="es-ES" sz="1100">
                          <a:latin typeface="Times New Roman"/>
                          <a:ea typeface="Batang"/>
                        </a:rPr>
                        <a:t>17 levels</a:t>
                      </a:r>
                      <a:endParaRPr lang="en-US" sz="1100">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Coupled assimilation relaxed to observed SST</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nSpc>
                          <a:spcPct val="115000"/>
                        </a:lnSpc>
                        <a:spcBef>
                          <a:spcPts val="0"/>
                        </a:spcBef>
                        <a:spcAft>
                          <a:spcPts val="0"/>
                        </a:spcAft>
                      </a:pPr>
                      <a:r>
                        <a:rPr lang="en-US" sz="1100" b="1" dirty="0">
                          <a:solidFill>
                            <a:srgbClr val="C00000"/>
                          </a:solidFill>
                          <a:latin typeface="Times New Roman"/>
                          <a:ea typeface="Batang"/>
                        </a:rPr>
                        <a:t>KNR</a:t>
                      </a:r>
                    </a:p>
                    <a:p>
                      <a:pPr marL="0" marR="0">
                        <a:lnSpc>
                          <a:spcPct val="115000"/>
                        </a:lnSpc>
                        <a:spcBef>
                          <a:spcPts val="0"/>
                        </a:spcBef>
                        <a:spcAft>
                          <a:spcPts val="0"/>
                        </a:spcAft>
                      </a:pPr>
                      <a:r>
                        <a:rPr lang="en-US" sz="1100" b="1" dirty="0">
                          <a:solidFill>
                            <a:srgbClr val="C00000"/>
                          </a:solidFill>
                          <a:latin typeface="Times New Roman"/>
                          <a:ea typeface="Batang"/>
                        </a:rPr>
                        <a:t>(FSU)</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FSUGSM with Kuo convection and new radiation (emissivity-absorptivity model)</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T63L14</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ECMWF with physical initialization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HOPE global </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100">
                          <a:latin typeface="Times New Roman"/>
                          <a:ea typeface="Batang"/>
                        </a:rPr>
                        <a:t>5</a:t>
                      </a:r>
                      <a:r>
                        <a:rPr lang="es-ES" sz="1100" baseline="30000">
                          <a:latin typeface="Times New Roman"/>
                          <a:ea typeface="Batang"/>
                        </a:rPr>
                        <a:t>o</a:t>
                      </a:r>
                      <a:r>
                        <a:rPr lang="es-ES" sz="1100">
                          <a:latin typeface="Times New Roman"/>
                          <a:ea typeface="Batang"/>
                        </a:rPr>
                        <a:t> longitude, 0.5</a:t>
                      </a:r>
                      <a:r>
                        <a:rPr lang="es-ES" sz="1100" baseline="30000">
                          <a:latin typeface="Times New Roman"/>
                          <a:ea typeface="Batang"/>
                        </a:rPr>
                        <a:t>o</a:t>
                      </a:r>
                      <a:r>
                        <a:rPr lang="es-ES" sz="1100">
                          <a:latin typeface="Times New Roman"/>
                          <a:ea typeface="Batang"/>
                        </a:rPr>
                        <a:t>-5</a:t>
                      </a:r>
                      <a:r>
                        <a:rPr lang="es-ES" sz="1100" baseline="30000">
                          <a:latin typeface="Times New Roman"/>
                          <a:ea typeface="Batang"/>
                        </a:rPr>
                        <a:t>o</a:t>
                      </a:r>
                      <a:r>
                        <a:rPr lang="es-ES" sz="1100">
                          <a:latin typeface="Times New Roman"/>
                          <a:ea typeface="Batang"/>
                        </a:rPr>
                        <a:t> latitude, </a:t>
                      </a:r>
                      <a:endParaRPr lang="en-US" sz="1100">
                        <a:latin typeface="Times New Roman"/>
                        <a:ea typeface="Batang"/>
                      </a:endParaRPr>
                    </a:p>
                    <a:p>
                      <a:pPr marL="0" marR="0">
                        <a:lnSpc>
                          <a:spcPct val="115000"/>
                        </a:lnSpc>
                        <a:spcBef>
                          <a:spcPts val="0"/>
                        </a:spcBef>
                        <a:spcAft>
                          <a:spcPts val="0"/>
                        </a:spcAft>
                      </a:pPr>
                      <a:r>
                        <a:rPr lang="es-ES" sz="1100">
                          <a:latin typeface="Times New Roman"/>
                          <a:ea typeface="Batang"/>
                        </a:rPr>
                        <a:t>17 levels</a:t>
                      </a:r>
                      <a:endParaRPr lang="en-US" sz="1100">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Coupled assimilation relaxed to observed SST</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nSpc>
                          <a:spcPct val="115000"/>
                        </a:lnSpc>
                        <a:spcBef>
                          <a:spcPts val="0"/>
                        </a:spcBef>
                        <a:spcAft>
                          <a:spcPts val="0"/>
                        </a:spcAft>
                      </a:pPr>
                      <a:r>
                        <a:rPr lang="en-US" sz="1100" b="1" dirty="0">
                          <a:solidFill>
                            <a:srgbClr val="C00000"/>
                          </a:solidFill>
                          <a:latin typeface="Times New Roman"/>
                          <a:ea typeface="Batang"/>
                        </a:rPr>
                        <a:t>KOR</a:t>
                      </a:r>
                    </a:p>
                    <a:p>
                      <a:pPr marL="0" marR="0">
                        <a:lnSpc>
                          <a:spcPct val="115000"/>
                        </a:lnSpc>
                        <a:spcBef>
                          <a:spcPts val="0"/>
                        </a:spcBef>
                        <a:spcAft>
                          <a:spcPts val="0"/>
                        </a:spcAft>
                      </a:pPr>
                      <a:r>
                        <a:rPr lang="en-US" sz="1100" b="1" dirty="0">
                          <a:solidFill>
                            <a:srgbClr val="C00000"/>
                          </a:solidFill>
                          <a:latin typeface="Times New Roman"/>
                          <a:ea typeface="Batang"/>
                        </a:rPr>
                        <a:t>(FSU)</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FSUGSM with Kuo convection and old radiation (emissivity-absorptivity model)</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T63L14</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ECMWF with physical initialization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HOPE global </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100">
                          <a:latin typeface="Times New Roman"/>
                          <a:ea typeface="Batang"/>
                        </a:rPr>
                        <a:t>5</a:t>
                      </a:r>
                      <a:r>
                        <a:rPr lang="es-ES" sz="1100" baseline="30000">
                          <a:latin typeface="Times New Roman"/>
                          <a:ea typeface="Batang"/>
                        </a:rPr>
                        <a:t>o</a:t>
                      </a:r>
                      <a:r>
                        <a:rPr lang="es-ES" sz="1100">
                          <a:latin typeface="Times New Roman"/>
                          <a:ea typeface="Batang"/>
                        </a:rPr>
                        <a:t> longitude, 0.5</a:t>
                      </a:r>
                      <a:r>
                        <a:rPr lang="es-ES" sz="1100" baseline="30000">
                          <a:latin typeface="Times New Roman"/>
                          <a:ea typeface="Batang"/>
                        </a:rPr>
                        <a:t>o</a:t>
                      </a:r>
                      <a:r>
                        <a:rPr lang="es-ES" sz="1100">
                          <a:latin typeface="Times New Roman"/>
                          <a:ea typeface="Batang"/>
                        </a:rPr>
                        <a:t>-5</a:t>
                      </a:r>
                      <a:r>
                        <a:rPr lang="es-ES" sz="1100" baseline="30000">
                          <a:latin typeface="Times New Roman"/>
                          <a:ea typeface="Batang"/>
                        </a:rPr>
                        <a:t>o</a:t>
                      </a:r>
                      <a:r>
                        <a:rPr lang="es-ES" sz="1100">
                          <a:latin typeface="Times New Roman"/>
                          <a:ea typeface="Batang"/>
                        </a:rPr>
                        <a:t> latitude, </a:t>
                      </a:r>
                      <a:endParaRPr lang="en-US" sz="1100">
                        <a:latin typeface="Times New Roman"/>
                        <a:ea typeface="Batang"/>
                      </a:endParaRPr>
                    </a:p>
                    <a:p>
                      <a:pPr marL="0" marR="0">
                        <a:lnSpc>
                          <a:spcPct val="115000"/>
                        </a:lnSpc>
                        <a:spcBef>
                          <a:spcPts val="0"/>
                        </a:spcBef>
                        <a:spcAft>
                          <a:spcPts val="0"/>
                        </a:spcAft>
                      </a:pPr>
                      <a:r>
                        <a:rPr lang="es-ES" sz="1100">
                          <a:latin typeface="Times New Roman"/>
                          <a:ea typeface="Batang"/>
                        </a:rPr>
                        <a:t>17 levels</a:t>
                      </a:r>
                      <a:endParaRPr lang="en-US" sz="1100">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Coupled assimilation relaxed to observed SST</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US" sz="1100" b="1" dirty="0">
                          <a:solidFill>
                            <a:srgbClr val="C00000"/>
                          </a:solidFill>
                          <a:latin typeface="Times New Roman"/>
                          <a:ea typeface="Batang"/>
                        </a:rPr>
                        <a:t>CFS</a:t>
                      </a:r>
                    </a:p>
                    <a:p>
                      <a:pPr marL="0" marR="0">
                        <a:lnSpc>
                          <a:spcPct val="115000"/>
                        </a:lnSpc>
                        <a:spcBef>
                          <a:spcPts val="0"/>
                        </a:spcBef>
                        <a:spcAft>
                          <a:spcPts val="0"/>
                        </a:spcAft>
                      </a:pPr>
                      <a:r>
                        <a:rPr lang="en-US" sz="1100" b="1" dirty="0">
                          <a:solidFill>
                            <a:srgbClr val="C00000"/>
                          </a:solidFill>
                          <a:latin typeface="Times New Roman"/>
                          <a:ea typeface="Batang"/>
                        </a:rPr>
                        <a:t>(NCEP)</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Times New Roman"/>
                          <a:ea typeface="Batang"/>
                        </a:rPr>
                        <a:t>CFS</a:t>
                      </a:r>
                      <a:endParaRPr lang="en-US" sz="1100" dirty="0">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a:ea typeface="Batang"/>
                        </a:rPr>
                        <a:t>T62L64</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CFS SST forecast</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MOM3</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1</a:t>
                      </a:r>
                      <a:r>
                        <a:rPr lang="en-US" sz="1100" baseline="30000">
                          <a:latin typeface="Times New Roman"/>
                          <a:ea typeface="Batang"/>
                        </a:rPr>
                        <a:t>o</a:t>
                      </a:r>
                      <a:r>
                        <a:rPr lang="en-US" sz="1100">
                          <a:latin typeface="Times New Roman"/>
                          <a:ea typeface="Batang"/>
                        </a:rPr>
                        <a:t>x1/3</a:t>
                      </a:r>
                      <a:r>
                        <a:rPr lang="en-US" sz="1100" baseline="30000">
                          <a:latin typeface="Times New Roman"/>
                          <a:ea typeface="Batang"/>
                        </a:rPr>
                        <a:t>o</a:t>
                      </a:r>
                      <a:r>
                        <a:rPr lang="en-US" sz="1100">
                          <a:latin typeface="Times New Roman"/>
                          <a:ea typeface="Batang"/>
                        </a:rPr>
                        <a:t>, 40 levels</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Ocean data assimilation</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nSpc>
                          <a:spcPct val="115000"/>
                        </a:lnSpc>
                        <a:spcBef>
                          <a:spcPts val="0"/>
                        </a:spcBef>
                        <a:spcAft>
                          <a:spcPts val="0"/>
                        </a:spcAft>
                      </a:pPr>
                      <a:r>
                        <a:rPr lang="en-US" sz="1100" b="1" dirty="0" smtClean="0">
                          <a:solidFill>
                            <a:srgbClr val="C00000"/>
                          </a:solidFill>
                          <a:latin typeface="Times New Roman"/>
                          <a:ea typeface="Batang"/>
                        </a:rPr>
                        <a:t>POAMA1.5</a:t>
                      </a:r>
                      <a:endParaRPr lang="en-US" sz="1100" b="1" dirty="0">
                        <a:solidFill>
                          <a:srgbClr val="C00000"/>
                        </a:solidFill>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Bureau of (BMRC) Atmospheric Model (BAM3)</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R47L17</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From latest atmosphere and ocean conditions from Global Atmospheric  Sampling Program</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Model 2 (ACOM2)</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-2</a:t>
                      </a:r>
                      <a:r>
                        <a:rPr lang="en-US" sz="1100" baseline="30000">
                          <a:latin typeface="Times New Roman"/>
                          <a:ea typeface="Batang"/>
                        </a:rPr>
                        <a:t>o</a:t>
                      </a:r>
                      <a:r>
                        <a:rPr lang="en-US" sz="1100">
                          <a:latin typeface="Times New Roman"/>
                          <a:ea typeface="Batang"/>
                        </a:rPr>
                        <a:t>x0.5</a:t>
                      </a:r>
                      <a:r>
                        <a:rPr lang="en-US" sz="1100" baseline="30000">
                          <a:latin typeface="Times New Roman"/>
                          <a:ea typeface="Batang"/>
                        </a:rPr>
                        <a:t>o</a:t>
                      </a:r>
                      <a:r>
                        <a:rPr lang="en-US" sz="1100">
                          <a:latin typeface="Times New Roman"/>
                          <a:ea typeface="Batang"/>
                        </a:rPr>
                        <a:t>-1.5</a:t>
                      </a:r>
                      <a:r>
                        <a:rPr lang="en-US" sz="1100" baseline="30000">
                          <a:latin typeface="Times New Roman"/>
                          <a:ea typeface="Batang"/>
                        </a:rPr>
                        <a:t>o</a:t>
                      </a:r>
                      <a:r>
                        <a:rPr lang="en-US" sz="1100">
                          <a:latin typeface="Times New Roman"/>
                          <a:ea typeface="Batang"/>
                        </a:rPr>
                        <a:t>, 31 levels</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From ocean assimilation that was based on optimum interpolation (OI) technique.</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399">
                <a:tc>
                  <a:txBody>
                    <a:bodyPr/>
                    <a:lstStyle/>
                    <a:p>
                      <a:pPr marL="0" marR="0">
                        <a:lnSpc>
                          <a:spcPct val="115000"/>
                        </a:lnSpc>
                        <a:spcBef>
                          <a:spcPts val="0"/>
                        </a:spcBef>
                        <a:spcAft>
                          <a:spcPts val="0"/>
                        </a:spcAft>
                      </a:pPr>
                      <a:r>
                        <a:rPr lang="en-US" sz="1100" b="1" dirty="0" smtClean="0">
                          <a:solidFill>
                            <a:srgbClr val="C00000"/>
                          </a:solidFill>
                          <a:latin typeface="Times New Roman"/>
                          <a:ea typeface="Batang"/>
                        </a:rPr>
                        <a:t>CERFACS</a:t>
                      </a:r>
                      <a:endParaRPr lang="en-US" sz="1100" b="1" dirty="0">
                        <a:solidFill>
                          <a:srgbClr val="C00000"/>
                        </a:solidFill>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ARPEGE</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T63L31</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a:ea typeface="Batang"/>
                        </a:rPr>
                        <a:t>ECMWF 40-yrs Re-analysis (ERA-40)</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OPA 8.2</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2</a:t>
                      </a:r>
                      <a:r>
                        <a:rPr lang="en-US" sz="1100" baseline="30000">
                          <a:latin typeface="Times New Roman"/>
                          <a:ea typeface="Batang"/>
                        </a:rPr>
                        <a:t>o</a:t>
                      </a:r>
                      <a:r>
                        <a:rPr lang="en-US" sz="1100">
                          <a:latin typeface="Times New Roman"/>
                          <a:ea typeface="Batang"/>
                        </a:rPr>
                        <a:t>x2</a:t>
                      </a:r>
                      <a:r>
                        <a:rPr lang="en-US" sz="1100" baseline="30000">
                          <a:latin typeface="Times New Roman"/>
                          <a:ea typeface="Batang"/>
                        </a:rPr>
                        <a:t>o</a:t>
                      </a:r>
                      <a:r>
                        <a:rPr lang="en-US" sz="1100">
                          <a:latin typeface="Times New Roman"/>
                          <a:ea typeface="Batang"/>
                        </a:rPr>
                        <a:t>, 31 levels</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Forced by ERA-40</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1">
                <a:tc>
                  <a:txBody>
                    <a:bodyPr/>
                    <a:lstStyle/>
                    <a:p>
                      <a:pPr marL="0" marR="0">
                        <a:lnSpc>
                          <a:spcPct val="115000"/>
                        </a:lnSpc>
                        <a:spcBef>
                          <a:spcPts val="0"/>
                        </a:spcBef>
                        <a:spcAft>
                          <a:spcPts val="0"/>
                        </a:spcAft>
                      </a:pPr>
                      <a:r>
                        <a:rPr lang="en-US" sz="1100" b="1" dirty="0" smtClean="0">
                          <a:solidFill>
                            <a:srgbClr val="C00000"/>
                          </a:solidFill>
                          <a:latin typeface="Times New Roman"/>
                          <a:ea typeface="Batang"/>
                        </a:rPr>
                        <a:t>ECMWF</a:t>
                      </a:r>
                      <a:endParaRPr lang="en-US" sz="1100" b="1" dirty="0">
                        <a:solidFill>
                          <a:srgbClr val="C00000"/>
                        </a:solidFill>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IFS</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T95L40</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ERA-40</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HOPE-E</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1.4</a:t>
                      </a:r>
                      <a:r>
                        <a:rPr lang="en-US" sz="1100" baseline="30000">
                          <a:latin typeface="Times New Roman"/>
                          <a:ea typeface="Batang"/>
                        </a:rPr>
                        <a:t>o</a:t>
                      </a:r>
                      <a:r>
                        <a:rPr lang="en-US" sz="1100">
                          <a:latin typeface="Times New Roman"/>
                          <a:ea typeface="Batang"/>
                        </a:rPr>
                        <a:t>x0.3</a:t>
                      </a:r>
                      <a:r>
                        <a:rPr lang="en-US" sz="1100" baseline="30000">
                          <a:latin typeface="Times New Roman"/>
                          <a:ea typeface="Batang"/>
                        </a:rPr>
                        <a:t>o</a:t>
                      </a:r>
                      <a:r>
                        <a:rPr lang="en-US" sz="1100">
                          <a:latin typeface="Times New Roman"/>
                          <a:ea typeface="Batang"/>
                        </a:rPr>
                        <a:t>-1.4</a:t>
                      </a:r>
                      <a:r>
                        <a:rPr lang="en-US" sz="1100" baseline="30000">
                          <a:latin typeface="Times New Roman"/>
                          <a:ea typeface="Batang"/>
                        </a:rPr>
                        <a:t>o</a:t>
                      </a:r>
                      <a:r>
                        <a:rPr lang="en-US" sz="1100">
                          <a:latin typeface="Times New Roman"/>
                          <a:ea typeface="Batang"/>
                        </a:rPr>
                        <a:t>, 29 levels</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Forced by ERA-40</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670">
                <a:tc>
                  <a:txBody>
                    <a:bodyPr/>
                    <a:lstStyle/>
                    <a:p>
                      <a:pPr marL="0" marR="0">
                        <a:lnSpc>
                          <a:spcPct val="115000"/>
                        </a:lnSpc>
                        <a:spcBef>
                          <a:spcPts val="0"/>
                        </a:spcBef>
                        <a:spcAft>
                          <a:spcPts val="0"/>
                        </a:spcAft>
                      </a:pPr>
                      <a:r>
                        <a:rPr lang="en-US" sz="1100" b="1" dirty="0">
                          <a:solidFill>
                            <a:srgbClr val="C00000"/>
                          </a:solidFill>
                          <a:latin typeface="Times New Roman"/>
                          <a:ea typeface="Batang"/>
                        </a:rPr>
                        <a:t>FRCGC</a:t>
                      </a:r>
                    </a:p>
                    <a:p>
                      <a:pPr marL="0" marR="0">
                        <a:lnSpc>
                          <a:spcPct val="115000"/>
                        </a:lnSpc>
                        <a:spcBef>
                          <a:spcPts val="0"/>
                        </a:spcBef>
                        <a:spcAft>
                          <a:spcPts val="0"/>
                        </a:spcAft>
                      </a:pPr>
                      <a:r>
                        <a:rPr lang="en-US" sz="1100" b="1" dirty="0">
                          <a:solidFill>
                            <a:srgbClr val="C00000"/>
                          </a:solidFill>
                          <a:latin typeface="Times New Roman"/>
                          <a:ea typeface="Batang"/>
                        </a:rPr>
                        <a:t>(SINTEX-F)</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ECHAM-4</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a:ea typeface="Batang"/>
                        </a:rPr>
                        <a:t>T106L19</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chemeClr val="tx1"/>
                          </a:solidFill>
                          <a:latin typeface="Times New Roman"/>
                          <a:ea typeface="Batang"/>
                        </a:rPr>
                        <a:t>NCEP/DOE</a:t>
                      </a:r>
                    </a:p>
                    <a:p>
                      <a:pPr marL="0" marR="0">
                        <a:lnSpc>
                          <a:spcPct val="115000"/>
                        </a:lnSpc>
                        <a:spcBef>
                          <a:spcPts val="0"/>
                        </a:spcBef>
                        <a:spcAft>
                          <a:spcPts val="0"/>
                        </a:spcAft>
                      </a:pPr>
                      <a:r>
                        <a:rPr lang="en-US" sz="1100" dirty="0">
                          <a:solidFill>
                            <a:schemeClr val="tx1"/>
                          </a:solidFill>
                          <a:latin typeface="Times New Roman"/>
                          <a:ea typeface="Batang"/>
                        </a:rPr>
                        <a:t>Reanalysis-2</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Batang"/>
                        </a:rPr>
                        <a:t>OPA 8.2</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100">
                          <a:latin typeface="Times New Roman"/>
                          <a:ea typeface="Batang"/>
                        </a:rPr>
                        <a:t>2</a:t>
                      </a:r>
                      <a:r>
                        <a:rPr lang="es-ES" sz="1100" baseline="30000">
                          <a:latin typeface="Times New Roman"/>
                          <a:ea typeface="Batang"/>
                        </a:rPr>
                        <a:t>o</a:t>
                      </a:r>
                      <a:r>
                        <a:rPr lang="es-ES" sz="1100">
                          <a:latin typeface="Times New Roman"/>
                          <a:ea typeface="Batang"/>
                        </a:rPr>
                        <a:t>(lon)x2</a:t>
                      </a:r>
                      <a:r>
                        <a:rPr lang="es-ES" sz="1100" baseline="30000">
                          <a:latin typeface="Times New Roman"/>
                          <a:ea typeface="Batang"/>
                        </a:rPr>
                        <a:t>o</a:t>
                      </a:r>
                      <a:r>
                        <a:rPr lang="es-ES" sz="1100">
                          <a:latin typeface="Times New Roman"/>
                          <a:ea typeface="Batang"/>
                        </a:rPr>
                        <a:t>cos(lat), 31 levels</a:t>
                      </a:r>
                      <a:endParaRPr lang="en-US" sz="1100">
                        <a:latin typeface="Times New Roman"/>
                        <a:ea typeface="Batang"/>
                      </a:endParaRP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a:ea typeface="Batang"/>
                        </a:rPr>
                        <a:t>SST nudging scheme</a:t>
                      </a:r>
                    </a:p>
                  </a:txBody>
                  <a:tcPr marL="30063" marR="30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8065" name="Rectangle 1"/>
          <p:cNvSpPr>
            <a:spLocks noChangeArrowheads="1"/>
          </p:cNvSpPr>
          <p:nvPr/>
        </p:nvSpPr>
        <p:spPr bwMode="auto">
          <a:xfrm>
            <a:off x="960438" y="-26988"/>
            <a:ext cx="6964362" cy="400051"/>
          </a:xfrm>
          <a:prstGeom prst="rect">
            <a:avLst/>
          </a:prstGeom>
          <a:noFill/>
          <a:ln w="9525">
            <a:noFill/>
            <a:miter lim="800000"/>
            <a:headEnd/>
            <a:tailEnd/>
          </a:ln>
          <a:effectLst/>
        </p:spPr>
        <p:txBody>
          <a:bodyPr anchor="ctr">
            <a:spAutoFit/>
          </a:bodyPr>
          <a:lstStyle/>
          <a:p>
            <a:pPr>
              <a:tabLst>
                <a:tab pos="2914650" algn="l"/>
              </a:tabLst>
              <a:defRPr/>
            </a:pPr>
            <a:r>
              <a:rPr lang="en-US" altLang="ko-KR" sz="2000" dirty="0">
                <a:effectLst>
                  <a:outerShdw blurRad="38100" dist="38100" dir="2700000" algn="tl">
                    <a:srgbClr val="000000">
                      <a:alpha val="43137"/>
                    </a:srgbClr>
                  </a:outerShdw>
                </a:effectLst>
                <a:latin typeface="Times New Roman" pitchFamily="18" charset="0"/>
                <a:ea typeface="Batang"/>
                <a:cs typeface="Times New Roman" pitchFamily="18" charset="0"/>
              </a:rPr>
              <a:t>Table 1</a:t>
            </a:r>
            <a:r>
              <a:rPr lang="en-US" altLang="ko-KR" sz="2000" dirty="0">
                <a:latin typeface="Times New Roman" pitchFamily="18" charset="0"/>
                <a:ea typeface="Batang"/>
                <a:cs typeface="Times New Roman" pitchFamily="18" charset="0"/>
              </a:rPr>
              <a:t>: </a:t>
            </a:r>
            <a:r>
              <a:rPr lang="en-US" altLang="ko-KR" sz="2000" b="1" dirty="0">
                <a:solidFill>
                  <a:srgbClr val="0070C0"/>
                </a:solidFill>
                <a:latin typeface="Times New Roman" pitchFamily="18" charset="0"/>
                <a:ea typeface="Batang"/>
                <a:cs typeface="Times New Roman" pitchFamily="18" charset="0"/>
              </a:rPr>
              <a:t>Details of sixteen coupled models used in this study</a:t>
            </a:r>
            <a:endParaRPr lang="en-US" altLang="ko-KR"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6" descr="fig4as2"/>
          <p:cNvPicPr>
            <a:picLocks noChangeAspect="1" noChangeArrowheads="1"/>
          </p:cNvPicPr>
          <p:nvPr/>
        </p:nvPicPr>
        <p:blipFill>
          <a:blip r:embed="rId2"/>
          <a:srcRect l="90091"/>
          <a:stretch>
            <a:fillRect/>
          </a:stretch>
        </p:blipFill>
        <p:spPr bwMode="auto">
          <a:xfrm rot="5400000">
            <a:off x="4356894" y="3956844"/>
            <a:ext cx="449262" cy="5505450"/>
          </a:xfrm>
          <a:prstGeom prst="rect">
            <a:avLst/>
          </a:prstGeom>
          <a:noFill/>
          <a:ln w="9525">
            <a:noFill/>
            <a:miter lim="800000"/>
            <a:headEnd/>
            <a:tailEnd/>
          </a:ln>
        </p:spPr>
      </p:pic>
      <p:sp>
        <p:nvSpPr>
          <p:cNvPr id="165895" name="Text Box 7"/>
          <p:cNvSpPr txBox="1">
            <a:spLocks noChangeArrowheads="1"/>
          </p:cNvSpPr>
          <p:nvPr/>
        </p:nvSpPr>
        <p:spPr bwMode="auto">
          <a:xfrm>
            <a:off x="609600" y="157163"/>
            <a:ext cx="8077200" cy="369887"/>
          </a:xfrm>
          <a:prstGeom prst="rect">
            <a:avLst/>
          </a:prstGeom>
          <a:solidFill>
            <a:schemeClr val="tx1">
              <a:lumMod val="10000"/>
              <a:lumOff val="90000"/>
            </a:schemeClr>
          </a:solidFill>
          <a:ln w="9525">
            <a:solidFill>
              <a:srgbClr val="777777"/>
            </a:solidFill>
            <a:miter lim="800000"/>
            <a:headEnd/>
            <a:tailEnd/>
          </a:ln>
          <a:effectLst/>
        </p:spPr>
        <p:txBody>
          <a:bodyPr>
            <a:spAutoFit/>
          </a:bodyPr>
          <a:lstStyle/>
          <a:p>
            <a:pPr eaLnBrk="0" fontAlgn="auto" hangingPunct="0">
              <a:spcBef>
                <a:spcPct val="50000"/>
              </a:spcBef>
              <a:spcAft>
                <a:spcPts val="0"/>
              </a:spcAft>
              <a:defRPr/>
            </a:pPr>
            <a:r>
              <a:rPr lang="en-US" b="1">
                <a:solidFill>
                  <a:srgbClr val="006600"/>
                </a:solidFill>
              </a:rPr>
              <a:t>Spatial Distribution of Regression Coefficients-</a:t>
            </a:r>
            <a:r>
              <a:rPr lang="en-US" b="1"/>
              <a:t> </a:t>
            </a:r>
            <a:r>
              <a:rPr lang="en-US" b="1">
                <a:solidFill>
                  <a:srgbClr val="CC0066"/>
                </a:solidFill>
              </a:rPr>
              <a:t>‘b’ INTERCEPT</a:t>
            </a:r>
            <a:r>
              <a:rPr lang="en-US" b="1"/>
              <a:t>, for  July</a:t>
            </a:r>
          </a:p>
        </p:txBody>
      </p:sp>
      <p:pic>
        <p:nvPicPr>
          <p:cNvPr id="110595" name="Picture 1" descr="C:\Documents and Settings\Dr. Vinay Kumar\Desktop\regcoef-b-jul.gif"/>
          <p:cNvPicPr>
            <a:picLocks noChangeAspect="1" noChangeArrowheads="1"/>
          </p:cNvPicPr>
          <p:nvPr/>
        </p:nvPicPr>
        <p:blipFill>
          <a:blip r:embed="rId3"/>
          <a:srcRect/>
          <a:stretch>
            <a:fillRect/>
          </a:stretch>
        </p:blipFill>
        <p:spPr bwMode="auto">
          <a:xfrm>
            <a:off x="609600" y="746125"/>
            <a:ext cx="8153400" cy="5730875"/>
          </a:xfrm>
          <a:prstGeom prst="rect">
            <a:avLst/>
          </a:prstGeom>
          <a:noFill/>
          <a:ln w="9525">
            <a:noFill/>
            <a:miter lim="800000"/>
            <a:headEnd/>
            <a:tailEnd/>
          </a:ln>
        </p:spPr>
      </p:pic>
      <p:sp>
        <p:nvSpPr>
          <p:cNvPr id="110596" name="Text Box 13"/>
          <p:cNvSpPr txBox="1">
            <a:spLocks noChangeArrowheads="1"/>
          </p:cNvSpPr>
          <p:nvPr/>
        </p:nvSpPr>
        <p:spPr bwMode="auto">
          <a:xfrm>
            <a:off x="1752600" y="582613"/>
            <a:ext cx="609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endParaRPr lang="en-US" sz="1400">
              <a:solidFill>
                <a:srgbClr val="7030A0"/>
              </a:solidFill>
              <a:latin typeface="Verdana" pitchFamily="34" charset="0"/>
            </a:endParaRPr>
          </a:p>
        </p:txBody>
      </p:sp>
      <p:sp>
        <p:nvSpPr>
          <p:cNvPr id="110597" name="Text Box 13"/>
          <p:cNvSpPr txBox="1">
            <a:spLocks noChangeArrowheads="1"/>
          </p:cNvSpPr>
          <p:nvPr/>
        </p:nvSpPr>
        <p:spPr bwMode="auto">
          <a:xfrm>
            <a:off x="3413125" y="5683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endParaRPr lang="en-US" sz="1400">
              <a:solidFill>
                <a:srgbClr val="7030A0"/>
              </a:solidFill>
              <a:latin typeface="Verdana" pitchFamily="34" charset="0"/>
            </a:endParaRPr>
          </a:p>
        </p:txBody>
      </p:sp>
      <p:sp>
        <p:nvSpPr>
          <p:cNvPr id="110598" name="Text Box 9"/>
          <p:cNvSpPr txBox="1">
            <a:spLocks noChangeArrowheads="1"/>
          </p:cNvSpPr>
          <p:nvPr/>
        </p:nvSpPr>
        <p:spPr bwMode="auto">
          <a:xfrm>
            <a:off x="5281613" y="5683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endParaRPr lang="en-US" sz="1400">
              <a:solidFill>
                <a:srgbClr val="7030A0"/>
              </a:solidFill>
              <a:latin typeface="Verdana" pitchFamily="34" charset="0"/>
            </a:endParaRPr>
          </a:p>
        </p:txBody>
      </p:sp>
      <p:sp>
        <p:nvSpPr>
          <p:cNvPr id="110599" name="Text Box 15"/>
          <p:cNvSpPr txBox="1">
            <a:spLocks noChangeArrowheads="1"/>
          </p:cNvSpPr>
          <p:nvPr/>
        </p:nvSpPr>
        <p:spPr bwMode="auto">
          <a:xfrm>
            <a:off x="7146925" y="560388"/>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endParaRPr lang="en-US" sz="1400">
              <a:solidFill>
                <a:srgbClr val="7030A0"/>
              </a:solidFill>
              <a:latin typeface="Verdana" pitchFamily="34" charset="0"/>
            </a:endParaRPr>
          </a:p>
        </p:txBody>
      </p:sp>
      <p:sp>
        <p:nvSpPr>
          <p:cNvPr id="110600" name="Text Box 13"/>
          <p:cNvSpPr txBox="1">
            <a:spLocks noChangeArrowheads="1"/>
          </p:cNvSpPr>
          <p:nvPr/>
        </p:nvSpPr>
        <p:spPr bwMode="auto">
          <a:xfrm>
            <a:off x="1676400" y="19923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endParaRPr lang="en-US" sz="1400">
              <a:solidFill>
                <a:srgbClr val="7030A0"/>
              </a:solidFill>
              <a:latin typeface="Verdana" pitchFamily="34" charset="0"/>
            </a:endParaRPr>
          </a:p>
        </p:txBody>
      </p:sp>
      <p:sp>
        <p:nvSpPr>
          <p:cNvPr id="110601" name="Text Box 13"/>
          <p:cNvSpPr txBox="1">
            <a:spLocks noChangeArrowheads="1"/>
          </p:cNvSpPr>
          <p:nvPr/>
        </p:nvSpPr>
        <p:spPr bwMode="auto">
          <a:xfrm>
            <a:off x="3336925" y="19780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endParaRPr lang="en-US" sz="1400">
              <a:solidFill>
                <a:srgbClr val="7030A0"/>
              </a:solidFill>
              <a:latin typeface="Verdana" pitchFamily="34" charset="0"/>
            </a:endParaRPr>
          </a:p>
        </p:txBody>
      </p:sp>
      <p:sp>
        <p:nvSpPr>
          <p:cNvPr id="110602" name="Text Box 9"/>
          <p:cNvSpPr txBox="1">
            <a:spLocks noChangeArrowheads="1"/>
          </p:cNvSpPr>
          <p:nvPr/>
        </p:nvSpPr>
        <p:spPr bwMode="auto">
          <a:xfrm>
            <a:off x="5205413" y="19780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endParaRPr lang="en-US" sz="1400">
              <a:solidFill>
                <a:srgbClr val="7030A0"/>
              </a:solidFill>
              <a:latin typeface="Verdana" pitchFamily="34" charset="0"/>
            </a:endParaRPr>
          </a:p>
        </p:txBody>
      </p:sp>
      <p:sp>
        <p:nvSpPr>
          <p:cNvPr id="110603" name="Text Box 15"/>
          <p:cNvSpPr txBox="1">
            <a:spLocks noChangeArrowheads="1"/>
          </p:cNvSpPr>
          <p:nvPr/>
        </p:nvSpPr>
        <p:spPr bwMode="auto">
          <a:xfrm>
            <a:off x="7070725" y="19716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endParaRPr lang="en-US" sz="1400">
              <a:solidFill>
                <a:srgbClr val="7030A0"/>
              </a:solidFill>
              <a:latin typeface="Verdana" pitchFamily="34" charset="0"/>
            </a:endParaRPr>
          </a:p>
        </p:txBody>
      </p:sp>
      <p:sp>
        <p:nvSpPr>
          <p:cNvPr id="110604" name="Text Box 13"/>
          <p:cNvSpPr txBox="1">
            <a:spLocks noChangeArrowheads="1"/>
          </p:cNvSpPr>
          <p:nvPr/>
        </p:nvSpPr>
        <p:spPr bwMode="auto">
          <a:xfrm>
            <a:off x="1676400" y="34020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endParaRPr lang="en-US" sz="1400">
              <a:solidFill>
                <a:srgbClr val="7030A0"/>
              </a:solidFill>
              <a:latin typeface="Verdana" pitchFamily="34" charset="0"/>
            </a:endParaRPr>
          </a:p>
        </p:txBody>
      </p:sp>
      <p:sp>
        <p:nvSpPr>
          <p:cNvPr id="110605" name="Text Box 13"/>
          <p:cNvSpPr txBox="1">
            <a:spLocks noChangeArrowheads="1"/>
          </p:cNvSpPr>
          <p:nvPr/>
        </p:nvSpPr>
        <p:spPr bwMode="auto">
          <a:xfrm>
            <a:off x="3336925" y="33877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endParaRPr lang="en-US" sz="1400">
              <a:solidFill>
                <a:srgbClr val="7030A0"/>
              </a:solidFill>
              <a:latin typeface="Verdana" pitchFamily="34" charset="0"/>
            </a:endParaRPr>
          </a:p>
        </p:txBody>
      </p:sp>
      <p:sp>
        <p:nvSpPr>
          <p:cNvPr id="110606" name="Text Box 9"/>
          <p:cNvSpPr txBox="1">
            <a:spLocks noChangeArrowheads="1"/>
          </p:cNvSpPr>
          <p:nvPr/>
        </p:nvSpPr>
        <p:spPr bwMode="auto">
          <a:xfrm>
            <a:off x="5205413" y="33877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endParaRPr lang="en-US" sz="1400">
              <a:solidFill>
                <a:srgbClr val="7030A0"/>
              </a:solidFill>
              <a:latin typeface="Verdana" pitchFamily="34" charset="0"/>
            </a:endParaRPr>
          </a:p>
        </p:txBody>
      </p:sp>
      <p:sp>
        <p:nvSpPr>
          <p:cNvPr id="110607" name="Text Box 15"/>
          <p:cNvSpPr txBox="1">
            <a:spLocks noChangeArrowheads="1"/>
          </p:cNvSpPr>
          <p:nvPr/>
        </p:nvSpPr>
        <p:spPr bwMode="auto">
          <a:xfrm>
            <a:off x="7083425" y="3408363"/>
            <a:ext cx="855663"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endParaRPr lang="en-US" sz="1400">
              <a:solidFill>
                <a:srgbClr val="7030A0"/>
              </a:solidFill>
              <a:latin typeface="Verdana" pitchFamily="34" charset="0"/>
            </a:endParaRPr>
          </a:p>
        </p:txBody>
      </p:sp>
      <p:sp>
        <p:nvSpPr>
          <p:cNvPr id="110608" name="Text Box 13"/>
          <p:cNvSpPr txBox="1">
            <a:spLocks noChangeArrowheads="1"/>
          </p:cNvSpPr>
          <p:nvPr/>
        </p:nvSpPr>
        <p:spPr bwMode="auto">
          <a:xfrm>
            <a:off x="1676400" y="48260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endParaRPr lang="en-US" sz="1400">
              <a:solidFill>
                <a:srgbClr val="7030A0"/>
              </a:solidFill>
              <a:latin typeface="Verdana" pitchFamily="34" charset="0"/>
            </a:endParaRPr>
          </a:p>
        </p:txBody>
      </p:sp>
      <p:sp>
        <p:nvSpPr>
          <p:cNvPr id="110609" name="Text Box 13"/>
          <p:cNvSpPr txBox="1">
            <a:spLocks noChangeArrowheads="1"/>
          </p:cNvSpPr>
          <p:nvPr/>
        </p:nvSpPr>
        <p:spPr bwMode="auto">
          <a:xfrm>
            <a:off x="3336925" y="4811713"/>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endParaRPr lang="en-US" sz="1400">
              <a:solidFill>
                <a:srgbClr val="7030A0"/>
              </a:solidFill>
              <a:latin typeface="Verdana" pitchFamily="34" charset="0"/>
            </a:endParaRPr>
          </a:p>
        </p:txBody>
      </p:sp>
      <p:sp>
        <p:nvSpPr>
          <p:cNvPr id="110610" name="Text Box 9"/>
          <p:cNvSpPr txBox="1">
            <a:spLocks noChangeArrowheads="1"/>
          </p:cNvSpPr>
          <p:nvPr/>
        </p:nvSpPr>
        <p:spPr bwMode="auto">
          <a:xfrm>
            <a:off x="5205413" y="4811713"/>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endParaRPr lang="en-US" sz="1400">
              <a:solidFill>
                <a:srgbClr val="7030A0"/>
              </a:solidFill>
              <a:latin typeface="Verdana" pitchFamily="34" charset="0"/>
            </a:endParaRPr>
          </a:p>
        </p:txBody>
      </p:sp>
      <p:sp>
        <p:nvSpPr>
          <p:cNvPr id="110611" name="Text Box 15"/>
          <p:cNvSpPr txBox="1">
            <a:spLocks noChangeArrowheads="1"/>
          </p:cNvSpPr>
          <p:nvPr/>
        </p:nvSpPr>
        <p:spPr bwMode="auto">
          <a:xfrm>
            <a:off x="7070725" y="48037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endParaRPr lang="en-US" sz="140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6" descr="fig4as2"/>
          <p:cNvPicPr>
            <a:picLocks noChangeAspect="1" noChangeArrowheads="1"/>
          </p:cNvPicPr>
          <p:nvPr/>
        </p:nvPicPr>
        <p:blipFill>
          <a:blip r:embed="rId2"/>
          <a:srcRect l="90091"/>
          <a:stretch>
            <a:fillRect/>
          </a:stretch>
        </p:blipFill>
        <p:spPr bwMode="auto">
          <a:xfrm rot="5400000">
            <a:off x="4356894" y="3956844"/>
            <a:ext cx="449262" cy="5505450"/>
          </a:xfrm>
          <a:prstGeom prst="rect">
            <a:avLst/>
          </a:prstGeom>
          <a:noFill/>
          <a:ln w="9525">
            <a:noFill/>
            <a:miter lim="800000"/>
            <a:headEnd/>
            <a:tailEnd/>
          </a:ln>
        </p:spPr>
      </p:pic>
      <p:sp>
        <p:nvSpPr>
          <p:cNvPr id="165895" name="Text Box 7"/>
          <p:cNvSpPr txBox="1">
            <a:spLocks noChangeArrowheads="1"/>
          </p:cNvSpPr>
          <p:nvPr/>
        </p:nvSpPr>
        <p:spPr bwMode="auto">
          <a:xfrm>
            <a:off x="228600" y="157163"/>
            <a:ext cx="8686800" cy="369887"/>
          </a:xfrm>
          <a:prstGeom prst="rect">
            <a:avLst/>
          </a:prstGeom>
          <a:solidFill>
            <a:schemeClr val="tx1">
              <a:lumMod val="10000"/>
              <a:lumOff val="90000"/>
            </a:schemeClr>
          </a:solidFill>
          <a:ln w="9525">
            <a:solidFill>
              <a:srgbClr val="777777"/>
            </a:solidFill>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Spatial Distribution of Regression Coefficients-</a:t>
            </a:r>
            <a:r>
              <a:rPr lang="en-US" b="1" dirty="0"/>
              <a:t> </a:t>
            </a:r>
            <a:r>
              <a:rPr lang="en-US" b="1" dirty="0">
                <a:solidFill>
                  <a:srgbClr val="CC0066"/>
                </a:solidFill>
              </a:rPr>
              <a:t>‘b’ INTERCEPT</a:t>
            </a:r>
            <a:r>
              <a:rPr lang="en-US" b="1" dirty="0"/>
              <a:t>, for  December</a:t>
            </a:r>
          </a:p>
        </p:txBody>
      </p:sp>
      <p:pic>
        <p:nvPicPr>
          <p:cNvPr id="111619" name="Picture 2" descr="C:\Documents and Settings\Dr. Vinay Kumar\Desktop\regcoef-b-dec.gif"/>
          <p:cNvPicPr>
            <a:picLocks noChangeAspect="1" noChangeArrowheads="1"/>
          </p:cNvPicPr>
          <p:nvPr/>
        </p:nvPicPr>
        <p:blipFill>
          <a:blip r:embed="rId3"/>
          <a:srcRect/>
          <a:stretch>
            <a:fillRect/>
          </a:stretch>
        </p:blipFill>
        <p:spPr bwMode="auto">
          <a:xfrm>
            <a:off x="609600" y="792163"/>
            <a:ext cx="8153400" cy="5684837"/>
          </a:xfrm>
          <a:prstGeom prst="rect">
            <a:avLst/>
          </a:prstGeom>
          <a:noFill/>
          <a:ln w="9525">
            <a:noFill/>
            <a:miter lim="800000"/>
            <a:headEnd/>
            <a:tailEnd/>
          </a:ln>
        </p:spPr>
      </p:pic>
      <p:sp>
        <p:nvSpPr>
          <p:cNvPr id="111620" name="Text Box 13"/>
          <p:cNvSpPr txBox="1">
            <a:spLocks noChangeArrowheads="1"/>
          </p:cNvSpPr>
          <p:nvPr/>
        </p:nvSpPr>
        <p:spPr bwMode="auto">
          <a:xfrm>
            <a:off x="1752600" y="582613"/>
            <a:ext cx="609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endParaRPr lang="en-US" sz="1400">
              <a:solidFill>
                <a:srgbClr val="7030A0"/>
              </a:solidFill>
              <a:latin typeface="Verdana" pitchFamily="34" charset="0"/>
            </a:endParaRPr>
          </a:p>
        </p:txBody>
      </p:sp>
      <p:sp>
        <p:nvSpPr>
          <p:cNvPr id="111621" name="Text Box 13"/>
          <p:cNvSpPr txBox="1">
            <a:spLocks noChangeArrowheads="1"/>
          </p:cNvSpPr>
          <p:nvPr/>
        </p:nvSpPr>
        <p:spPr bwMode="auto">
          <a:xfrm>
            <a:off x="3413125" y="5683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endParaRPr lang="en-US" sz="1400">
              <a:solidFill>
                <a:srgbClr val="7030A0"/>
              </a:solidFill>
              <a:latin typeface="Verdana" pitchFamily="34" charset="0"/>
            </a:endParaRPr>
          </a:p>
        </p:txBody>
      </p:sp>
      <p:sp>
        <p:nvSpPr>
          <p:cNvPr id="111622" name="Text Box 9"/>
          <p:cNvSpPr txBox="1">
            <a:spLocks noChangeArrowheads="1"/>
          </p:cNvSpPr>
          <p:nvPr/>
        </p:nvSpPr>
        <p:spPr bwMode="auto">
          <a:xfrm>
            <a:off x="5281613" y="5683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endParaRPr lang="en-US" sz="1400">
              <a:solidFill>
                <a:srgbClr val="7030A0"/>
              </a:solidFill>
              <a:latin typeface="Verdana" pitchFamily="34" charset="0"/>
            </a:endParaRPr>
          </a:p>
        </p:txBody>
      </p:sp>
      <p:sp>
        <p:nvSpPr>
          <p:cNvPr id="111623" name="Text Box 15"/>
          <p:cNvSpPr txBox="1">
            <a:spLocks noChangeArrowheads="1"/>
          </p:cNvSpPr>
          <p:nvPr/>
        </p:nvSpPr>
        <p:spPr bwMode="auto">
          <a:xfrm>
            <a:off x="7146925" y="560388"/>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endParaRPr lang="en-US" sz="1400">
              <a:solidFill>
                <a:srgbClr val="7030A0"/>
              </a:solidFill>
              <a:latin typeface="Verdana" pitchFamily="34" charset="0"/>
            </a:endParaRPr>
          </a:p>
        </p:txBody>
      </p:sp>
      <p:sp>
        <p:nvSpPr>
          <p:cNvPr id="111624" name="Text Box 13"/>
          <p:cNvSpPr txBox="1">
            <a:spLocks noChangeArrowheads="1"/>
          </p:cNvSpPr>
          <p:nvPr/>
        </p:nvSpPr>
        <p:spPr bwMode="auto">
          <a:xfrm>
            <a:off x="1676400" y="19923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endParaRPr lang="en-US" sz="1400">
              <a:solidFill>
                <a:srgbClr val="7030A0"/>
              </a:solidFill>
              <a:latin typeface="Verdana" pitchFamily="34" charset="0"/>
            </a:endParaRPr>
          </a:p>
        </p:txBody>
      </p:sp>
      <p:sp>
        <p:nvSpPr>
          <p:cNvPr id="111625" name="Text Box 13"/>
          <p:cNvSpPr txBox="1">
            <a:spLocks noChangeArrowheads="1"/>
          </p:cNvSpPr>
          <p:nvPr/>
        </p:nvSpPr>
        <p:spPr bwMode="auto">
          <a:xfrm>
            <a:off x="3336925" y="19780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endParaRPr lang="en-US" sz="1400">
              <a:solidFill>
                <a:srgbClr val="7030A0"/>
              </a:solidFill>
              <a:latin typeface="Verdana" pitchFamily="34" charset="0"/>
            </a:endParaRPr>
          </a:p>
        </p:txBody>
      </p:sp>
      <p:sp>
        <p:nvSpPr>
          <p:cNvPr id="111626" name="Text Box 9"/>
          <p:cNvSpPr txBox="1">
            <a:spLocks noChangeArrowheads="1"/>
          </p:cNvSpPr>
          <p:nvPr/>
        </p:nvSpPr>
        <p:spPr bwMode="auto">
          <a:xfrm>
            <a:off x="5205413" y="19780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endParaRPr lang="en-US" sz="1400">
              <a:solidFill>
                <a:srgbClr val="7030A0"/>
              </a:solidFill>
              <a:latin typeface="Verdana" pitchFamily="34" charset="0"/>
            </a:endParaRPr>
          </a:p>
        </p:txBody>
      </p:sp>
      <p:sp>
        <p:nvSpPr>
          <p:cNvPr id="111627" name="Text Box 15"/>
          <p:cNvSpPr txBox="1">
            <a:spLocks noChangeArrowheads="1"/>
          </p:cNvSpPr>
          <p:nvPr/>
        </p:nvSpPr>
        <p:spPr bwMode="auto">
          <a:xfrm>
            <a:off x="7070725" y="19716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endParaRPr lang="en-US" sz="1400">
              <a:solidFill>
                <a:srgbClr val="7030A0"/>
              </a:solidFill>
              <a:latin typeface="Verdana" pitchFamily="34" charset="0"/>
            </a:endParaRPr>
          </a:p>
        </p:txBody>
      </p:sp>
      <p:sp>
        <p:nvSpPr>
          <p:cNvPr id="111628" name="Text Box 13"/>
          <p:cNvSpPr txBox="1">
            <a:spLocks noChangeArrowheads="1"/>
          </p:cNvSpPr>
          <p:nvPr/>
        </p:nvSpPr>
        <p:spPr bwMode="auto">
          <a:xfrm>
            <a:off x="1676400" y="3402013"/>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endParaRPr lang="en-US" sz="1400">
              <a:solidFill>
                <a:srgbClr val="7030A0"/>
              </a:solidFill>
              <a:latin typeface="Verdana" pitchFamily="34" charset="0"/>
            </a:endParaRPr>
          </a:p>
        </p:txBody>
      </p:sp>
      <p:sp>
        <p:nvSpPr>
          <p:cNvPr id="111629" name="Text Box 13"/>
          <p:cNvSpPr txBox="1">
            <a:spLocks noChangeArrowheads="1"/>
          </p:cNvSpPr>
          <p:nvPr/>
        </p:nvSpPr>
        <p:spPr bwMode="auto">
          <a:xfrm>
            <a:off x="3336925" y="3387725"/>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endParaRPr lang="en-US" sz="1400">
              <a:solidFill>
                <a:srgbClr val="7030A0"/>
              </a:solidFill>
              <a:latin typeface="Verdana" pitchFamily="34" charset="0"/>
            </a:endParaRPr>
          </a:p>
        </p:txBody>
      </p:sp>
      <p:sp>
        <p:nvSpPr>
          <p:cNvPr id="111630" name="Text Box 9"/>
          <p:cNvSpPr txBox="1">
            <a:spLocks noChangeArrowheads="1"/>
          </p:cNvSpPr>
          <p:nvPr/>
        </p:nvSpPr>
        <p:spPr bwMode="auto">
          <a:xfrm>
            <a:off x="5205413" y="3387725"/>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endParaRPr lang="en-US" sz="1400">
              <a:solidFill>
                <a:srgbClr val="7030A0"/>
              </a:solidFill>
              <a:latin typeface="Verdana" pitchFamily="34" charset="0"/>
            </a:endParaRPr>
          </a:p>
        </p:txBody>
      </p:sp>
      <p:sp>
        <p:nvSpPr>
          <p:cNvPr id="111631" name="Text Box 15"/>
          <p:cNvSpPr txBox="1">
            <a:spLocks noChangeArrowheads="1"/>
          </p:cNvSpPr>
          <p:nvPr/>
        </p:nvSpPr>
        <p:spPr bwMode="auto">
          <a:xfrm>
            <a:off x="7083425" y="3408363"/>
            <a:ext cx="855663"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endParaRPr lang="en-US" sz="1400">
              <a:solidFill>
                <a:srgbClr val="7030A0"/>
              </a:solidFill>
              <a:latin typeface="Verdana" pitchFamily="34" charset="0"/>
            </a:endParaRPr>
          </a:p>
        </p:txBody>
      </p:sp>
      <p:sp>
        <p:nvSpPr>
          <p:cNvPr id="111632" name="Text Box 13"/>
          <p:cNvSpPr txBox="1">
            <a:spLocks noChangeArrowheads="1"/>
          </p:cNvSpPr>
          <p:nvPr/>
        </p:nvSpPr>
        <p:spPr bwMode="auto">
          <a:xfrm>
            <a:off x="1676400" y="48260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endParaRPr lang="en-US" sz="1400">
              <a:solidFill>
                <a:srgbClr val="7030A0"/>
              </a:solidFill>
              <a:latin typeface="Verdana" pitchFamily="34" charset="0"/>
            </a:endParaRPr>
          </a:p>
        </p:txBody>
      </p:sp>
      <p:sp>
        <p:nvSpPr>
          <p:cNvPr id="111633" name="Text Box 13"/>
          <p:cNvSpPr txBox="1">
            <a:spLocks noChangeArrowheads="1"/>
          </p:cNvSpPr>
          <p:nvPr/>
        </p:nvSpPr>
        <p:spPr bwMode="auto">
          <a:xfrm>
            <a:off x="3336925" y="4811713"/>
            <a:ext cx="7778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endParaRPr lang="en-US" sz="1400">
              <a:solidFill>
                <a:srgbClr val="7030A0"/>
              </a:solidFill>
              <a:latin typeface="Verdana" pitchFamily="34" charset="0"/>
            </a:endParaRPr>
          </a:p>
        </p:txBody>
      </p:sp>
      <p:sp>
        <p:nvSpPr>
          <p:cNvPr id="111634" name="Text Box 9"/>
          <p:cNvSpPr txBox="1">
            <a:spLocks noChangeArrowheads="1"/>
          </p:cNvSpPr>
          <p:nvPr/>
        </p:nvSpPr>
        <p:spPr bwMode="auto">
          <a:xfrm>
            <a:off x="5205413" y="4811713"/>
            <a:ext cx="6619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endParaRPr lang="en-US" sz="1400">
              <a:solidFill>
                <a:srgbClr val="7030A0"/>
              </a:solidFill>
              <a:latin typeface="Verdana" pitchFamily="34" charset="0"/>
            </a:endParaRPr>
          </a:p>
        </p:txBody>
      </p:sp>
      <p:sp>
        <p:nvSpPr>
          <p:cNvPr id="111635" name="Text Box 15"/>
          <p:cNvSpPr txBox="1">
            <a:spLocks noChangeArrowheads="1"/>
          </p:cNvSpPr>
          <p:nvPr/>
        </p:nvSpPr>
        <p:spPr bwMode="auto">
          <a:xfrm>
            <a:off x="7070725" y="4803775"/>
            <a:ext cx="8540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endParaRPr lang="en-US" sz="140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8"/>
          <p:cNvGrpSpPr>
            <a:grpSpLocks/>
          </p:cNvGrpSpPr>
          <p:nvPr/>
        </p:nvGrpSpPr>
        <p:grpSpPr bwMode="auto">
          <a:xfrm>
            <a:off x="742950" y="585788"/>
            <a:ext cx="7486650" cy="6196012"/>
            <a:chOff x="480" y="0"/>
            <a:chExt cx="4716" cy="3903"/>
          </a:xfrm>
        </p:grpSpPr>
        <p:pic>
          <p:nvPicPr>
            <p:cNvPr id="112644" name="Picture 4"/>
            <p:cNvPicPr>
              <a:picLocks noChangeAspect="1" noChangeArrowheads="1"/>
            </p:cNvPicPr>
            <p:nvPr/>
          </p:nvPicPr>
          <p:blipFill>
            <a:blip r:embed="rId2"/>
            <a:srcRect/>
            <a:stretch>
              <a:fillRect/>
            </a:stretch>
          </p:blipFill>
          <p:spPr bwMode="auto">
            <a:xfrm>
              <a:off x="624" y="480"/>
              <a:ext cx="4562" cy="1789"/>
            </a:xfrm>
            <a:prstGeom prst="rect">
              <a:avLst/>
            </a:prstGeom>
            <a:noFill/>
            <a:ln w="9525">
              <a:noFill/>
              <a:miter lim="800000"/>
              <a:headEnd/>
              <a:tailEnd/>
            </a:ln>
          </p:spPr>
        </p:pic>
        <p:pic>
          <p:nvPicPr>
            <p:cNvPr id="112645" name="Picture 5"/>
            <p:cNvPicPr>
              <a:picLocks noChangeAspect="1" noChangeArrowheads="1"/>
            </p:cNvPicPr>
            <p:nvPr/>
          </p:nvPicPr>
          <p:blipFill>
            <a:blip r:embed="rId3"/>
            <a:srcRect/>
            <a:stretch>
              <a:fillRect/>
            </a:stretch>
          </p:blipFill>
          <p:spPr bwMode="auto">
            <a:xfrm>
              <a:off x="528" y="2256"/>
              <a:ext cx="4668" cy="1647"/>
            </a:xfrm>
            <a:prstGeom prst="rect">
              <a:avLst/>
            </a:prstGeom>
            <a:noFill/>
            <a:ln w="9525">
              <a:noFill/>
              <a:miter lim="800000"/>
              <a:headEnd/>
              <a:tailEnd/>
            </a:ln>
          </p:spPr>
        </p:pic>
        <p:sp>
          <p:nvSpPr>
            <p:cNvPr id="112646" name="Text Box 7"/>
            <p:cNvSpPr txBox="1">
              <a:spLocks noChangeArrowheads="1"/>
            </p:cNvSpPr>
            <p:nvPr/>
          </p:nvSpPr>
          <p:spPr bwMode="auto">
            <a:xfrm>
              <a:off x="480" y="0"/>
              <a:ext cx="4656" cy="233"/>
            </a:xfrm>
            <a:prstGeom prst="rect">
              <a:avLst/>
            </a:prstGeom>
            <a:noFill/>
            <a:ln w="9525">
              <a:noFill/>
              <a:miter lim="800000"/>
              <a:headEnd/>
              <a:tailEnd/>
            </a:ln>
          </p:spPr>
          <p:txBody>
            <a:bodyPr>
              <a:spAutoFit/>
            </a:bodyPr>
            <a:lstStyle/>
            <a:p>
              <a:pPr eaLnBrk="0" hangingPunct="0">
                <a:spcBef>
                  <a:spcPct val="50000"/>
                </a:spcBef>
              </a:pPr>
              <a:endParaRPr lang="en-US">
                <a:latin typeface="Verdana" pitchFamily="34" charset="0"/>
              </a:endParaRPr>
            </a:p>
          </p:txBody>
        </p:sp>
      </p:grpSp>
      <p:sp>
        <p:nvSpPr>
          <p:cNvPr id="112642" name="Text Box 9"/>
          <p:cNvSpPr txBox="1">
            <a:spLocks noChangeArrowheads="1"/>
          </p:cNvSpPr>
          <p:nvPr/>
        </p:nvSpPr>
        <p:spPr bwMode="auto">
          <a:xfrm>
            <a:off x="319088" y="133350"/>
            <a:ext cx="8672512" cy="877888"/>
          </a:xfrm>
          <a:prstGeom prst="rect">
            <a:avLst/>
          </a:prstGeom>
          <a:gradFill rotWithShape="0">
            <a:gsLst>
              <a:gs pos="0">
                <a:srgbClr val="FFEFD1"/>
              </a:gs>
              <a:gs pos="64999">
                <a:srgbClr val="F0EBD5"/>
              </a:gs>
              <a:gs pos="100000">
                <a:srgbClr val="D1C39F"/>
              </a:gs>
            </a:gsLst>
            <a:lin ang="5400000"/>
          </a:gradFill>
          <a:ln w="9525">
            <a:noFill/>
            <a:miter lim="800000"/>
            <a:headEnd/>
            <a:tailEnd/>
          </a:ln>
        </p:spPr>
        <p:txBody>
          <a:bodyPr>
            <a:spAutoFit/>
          </a:bodyPr>
          <a:lstStyle/>
          <a:p>
            <a:pPr eaLnBrk="0" hangingPunct="0">
              <a:spcBef>
                <a:spcPct val="50000"/>
              </a:spcBef>
            </a:pPr>
            <a:r>
              <a:rPr lang="en-US" sz="1700">
                <a:solidFill>
                  <a:srgbClr val="006699"/>
                </a:solidFill>
                <a:latin typeface="Calibri" pitchFamily="34" charset="0"/>
              </a:rPr>
              <a:t>Dependence of downscaling coefficients (a &amp; b) on the number of years in the training period, from FSU Coupled models forecasts at 75.5</a:t>
            </a:r>
            <a:r>
              <a:rPr lang="en-US" sz="1700" baseline="30000">
                <a:solidFill>
                  <a:srgbClr val="006699"/>
                </a:solidFill>
                <a:latin typeface="Calibri" pitchFamily="34" charset="0"/>
              </a:rPr>
              <a:t>o</a:t>
            </a:r>
            <a:r>
              <a:rPr lang="en-US" sz="1700">
                <a:solidFill>
                  <a:srgbClr val="006699"/>
                </a:solidFill>
                <a:latin typeface="Calibri" pitchFamily="34" charset="0"/>
              </a:rPr>
              <a:t>E, 13.5</a:t>
            </a:r>
            <a:r>
              <a:rPr lang="en-US" sz="1700" baseline="30000">
                <a:solidFill>
                  <a:srgbClr val="006699"/>
                </a:solidFill>
                <a:latin typeface="Calibri" pitchFamily="34" charset="0"/>
              </a:rPr>
              <a:t>o</a:t>
            </a:r>
            <a:r>
              <a:rPr lang="en-US" sz="1700">
                <a:solidFill>
                  <a:srgbClr val="006699"/>
                </a:solidFill>
                <a:latin typeface="Calibri" pitchFamily="34" charset="0"/>
              </a:rPr>
              <a:t>N. The values of the regression coefficients get stable when more than 10 years of data is used in training.</a:t>
            </a:r>
          </a:p>
        </p:txBody>
      </p:sp>
      <p:sp>
        <p:nvSpPr>
          <p:cNvPr id="24580" name="Rectangle 6"/>
          <p:cNvSpPr>
            <a:spLocks noChangeArrowheads="1"/>
          </p:cNvSpPr>
          <p:nvPr/>
        </p:nvSpPr>
        <p:spPr bwMode="auto">
          <a:xfrm>
            <a:off x="152400" y="3505200"/>
            <a:ext cx="1295400" cy="1143000"/>
          </a:xfrm>
          <a:prstGeom prst="rect">
            <a:avLst/>
          </a:prstGeom>
          <a:solidFill>
            <a:schemeClr val="tx2">
              <a:lumMod val="20000"/>
              <a:lumOff val="80000"/>
            </a:schemeClr>
          </a:solidFill>
          <a:ln w="9525" algn="ctr">
            <a:solidFill>
              <a:schemeClr val="tx1"/>
            </a:solidFill>
            <a:miter lim="800000"/>
            <a:headEnd/>
            <a:tailEnd/>
          </a:ln>
        </p:spPr>
        <p:txBody>
          <a:bodyPr wrap="none"/>
          <a:lstStyle/>
          <a:p>
            <a:pPr eaLnBrk="0" fontAlgn="auto" hangingPunct="0">
              <a:spcBef>
                <a:spcPts val="0"/>
              </a:spcBef>
              <a:spcAft>
                <a:spcPts val="0"/>
              </a:spcAft>
              <a:defRPr/>
            </a:pPr>
            <a:r>
              <a:rPr lang="en-US" dirty="0">
                <a:latin typeface="+mn-lt"/>
              </a:rPr>
              <a:t>Spin up of </a:t>
            </a:r>
          </a:p>
          <a:p>
            <a:pPr eaLnBrk="0" fontAlgn="auto" hangingPunct="0">
              <a:spcBef>
                <a:spcPts val="0"/>
              </a:spcBef>
              <a:spcAft>
                <a:spcPts val="0"/>
              </a:spcAft>
              <a:defRPr/>
            </a:pPr>
            <a:r>
              <a:rPr lang="en-US" dirty="0">
                <a:latin typeface="+mn-lt"/>
              </a:rPr>
              <a:t>Slope and </a:t>
            </a:r>
          </a:p>
          <a:p>
            <a:pPr eaLnBrk="0" fontAlgn="auto" hangingPunct="0">
              <a:spcBef>
                <a:spcPts val="0"/>
              </a:spcBef>
              <a:spcAft>
                <a:spcPts val="0"/>
              </a:spcAft>
              <a:defRPr/>
            </a:pPr>
            <a:r>
              <a:rPr lang="en-US" dirty="0">
                <a:latin typeface="+mn-lt"/>
              </a:rPr>
              <a:t>intercept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09600" y="1752600"/>
          <a:ext cx="8382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13666" name="Text Box 9"/>
          <p:cNvSpPr txBox="1">
            <a:spLocks noChangeArrowheads="1"/>
          </p:cNvSpPr>
          <p:nvPr/>
        </p:nvSpPr>
        <p:spPr bwMode="auto">
          <a:xfrm>
            <a:off x="319088" y="133350"/>
            <a:ext cx="8672512" cy="877888"/>
          </a:xfrm>
          <a:prstGeom prst="rect">
            <a:avLst/>
          </a:prstGeom>
          <a:gradFill rotWithShape="0">
            <a:gsLst>
              <a:gs pos="0">
                <a:srgbClr val="D6B19C"/>
              </a:gs>
              <a:gs pos="30000">
                <a:srgbClr val="D49E6C"/>
              </a:gs>
              <a:gs pos="70000">
                <a:srgbClr val="A65528"/>
              </a:gs>
              <a:gs pos="100000">
                <a:srgbClr val="663012"/>
              </a:gs>
            </a:gsLst>
            <a:lin ang="5400000"/>
          </a:gradFill>
          <a:ln w="9525">
            <a:noFill/>
            <a:miter lim="800000"/>
            <a:headEnd/>
            <a:tailEnd/>
          </a:ln>
        </p:spPr>
        <p:txBody>
          <a:bodyPr>
            <a:spAutoFit/>
          </a:bodyPr>
          <a:lstStyle/>
          <a:p>
            <a:pPr eaLnBrk="0" hangingPunct="0">
              <a:spcBef>
                <a:spcPct val="50000"/>
              </a:spcBef>
            </a:pPr>
            <a:r>
              <a:rPr lang="en-US" sz="1700">
                <a:solidFill>
                  <a:schemeClr val="bg1"/>
                </a:solidFill>
                <a:latin typeface="Calibri" pitchFamily="34" charset="0"/>
              </a:rPr>
              <a:t>Dependence of Superensemble forecast on the number of years in the training period, from FSU Coupled models forecasts at 75.5</a:t>
            </a:r>
            <a:r>
              <a:rPr lang="en-US" sz="1700" baseline="30000">
                <a:solidFill>
                  <a:schemeClr val="bg1"/>
                </a:solidFill>
                <a:latin typeface="Calibri" pitchFamily="34" charset="0"/>
              </a:rPr>
              <a:t>o</a:t>
            </a:r>
            <a:r>
              <a:rPr lang="en-US" sz="1700">
                <a:solidFill>
                  <a:schemeClr val="bg1"/>
                </a:solidFill>
                <a:latin typeface="Calibri" pitchFamily="34" charset="0"/>
              </a:rPr>
              <a:t>E, 13.5</a:t>
            </a:r>
            <a:r>
              <a:rPr lang="en-US" sz="1700" baseline="30000">
                <a:solidFill>
                  <a:schemeClr val="bg1"/>
                </a:solidFill>
                <a:latin typeface="Calibri" pitchFamily="34" charset="0"/>
              </a:rPr>
              <a:t>o</a:t>
            </a:r>
            <a:r>
              <a:rPr lang="en-US" sz="1700">
                <a:solidFill>
                  <a:schemeClr val="bg1"/>
                </a:solidFill>
                <a:latin typeface="Calibri" pitchFamily="34" charset="0"/>
              </a:rPr>
              <a:t>N. The values of the weights for each member model get stable when more than 10 years of data is used in training.</a:t>
            </a:r>
          </a:p>
        </p:txBody>
      </p:sp>
      <p:sp>
        <p:nvSpPr>
          <p:cNvPr id="113667" name="Text Box 18"/>
          <p:cNvSpPr txBox="1">
            <a:spLocks noChangeArrowheads="1"/>
          </p:cNvSpPr>
          <p:nvPr/>
        </p:nvSpPr>
        <p:spPr bwMode="auto">
          <a:xfrm>
            <a:off x="3581400" y="6324600"/>
            <a:ext cx="1143000" cy="307975"/>
          </a:xfrm>
          <a:prstGeom prst="rect">
            <a:avLst/>
          </a:prstGeom>
          <a:noFill/>
          <a:ln w="9525">
            <a:noFill/>
            <a:miter lim="800000"/>
            <a:headEnd/>
            <a:tailEnd/>
          </a:ln>
        </p:spPr>
        <p:txBody>
          <a:bodyPr>
            <a:spAutoFit/>
          </a:bodyPr>
          <a:lstStyle/>
          <a:p>
            <a:pPr eaLnBrk="0" hangingPunct="0">
              <a:spcBef>
                <a:spcPct val="50000"/>
              </a:spcBef>
            </a:pPr>
            <a:r>
              <a:rPr lang="en-US" sz="1400" b="1">
                <a:solidFill>
                  <a:srgbClr val="FF0000"/>
                </a:solidFill>
                <a:latin typeface="Verdana" pitchFamily="34" charset="0"/>
              </a:rPr>
              <a:t>YEARS</a:t>
            </a:r>
          </a:p>
        </p:txBody>
      </p:sp>
      <p:sp>
        <p:nvSpPr>
          <p:cNvPr id="113668" name="Text Box 18"/>
          <p:cNvSpPr txBox="1">
            <a:spLocks noChangeArrowheads="1"/>
          </p:cNvSpPr>
          <p:nvPr/>
        </p:nvSpPr>
        <p:spPr bwMode="auto">
          <a:xfrm rot="-5400000">
            <a:off x="-723899" y="3160712"/>
            <a:ext cx="2514600" cy="307975"/>
          </a:xfrm>
          <a:prstGeom prst="rect">
            <a:avLst/>
          </a:prstGeom>
          <a:noFill/>
          <a:ln w="9525">
            <a:noFill/>
            <a:miter lim="800000"/>
            <a:headEnd/>
            <a:tailEnd/>
          </a:ln>
        </p:spPr>
        <p:txBody>
          <a:bodyPr>
            <a:spAutoFit/>
          </a:bodyPr>
          <a:lstStyle/>
          <a:p>
            <a:pPr eaLnBrk="0" hangingPunct="0">
              <a:spcBef>
                <a:spcPct val="50000"/>
              </a:spcBef>
            </a:pPr>
            <a:r>
              <a:rPr lang="en-US" sz="1400" b="1">
                <a:solidFill>
                  <a:srgbClr val="FF0000"/>
                </a:solidFill>
                <a:latin typeface="Verdana" pitchFamily="34" charset="0"/>
              </a:rPr>
              <a:t>Value of Weights</a:t>
            </a:r>
          </a:p>
        </p:txBody>
      </p:sp>
      <p:cxnSp>
        <p:nvCxnSpPr>
          <p:cNvPr id="113669" name="Straight Connector 7"/>
          <p:cNvCxnSpPr>
            <a:cxnSpLocks noChangeShapeType="1"/>
          </p:cNvCxnSpPr>
          <p:nvPr/>
        </p:nvCxnSpPr>
        <p:spPr bwMode="auto">
          <a:xfrm rot="5400000" flipH="1" flipV="1">
            <a:off x="2887663" y="3924300"/>
            <a:ext cx="4038600" cy="0"/>
          </a:xfrm>
          <a:prstGeom prst="line">
            <a:avLst/>
          </a:prstGeom>
          <a:noFill/>
          <a:ln w="9525" algn="ctr">
            <a:solidFill>
              <a:schemeClr val="tx1"/>
            </a:solidFill>
            <a:miter lim="800000"/>
            <a:headEnd/>
            <a:tailEnd/>
          </a:ln>
        </p:spPr>
      </p:cxnSp>
      <p:sp>
        <p:nvSpPr>
          <p:cNvPr id="25607" name="Rectangle 8"/>
          <p:cNvSpPr>
            <a:spLocks noChangeArrowheads="1"/>
          </p:cNvSpPr>
          <p:nvPr/>
        </p:nvSpPr>
        <p:spPr bwMode="auto">
          <a:xfrm>
            <a:off x="1752600" y="1219200"/>
            <a:ext cx="5638800" cy="381000"/>
          </a:xfrm>
          <a:prstGeom prst="rect">
            <a:avLst/>
          </a:prstGeom>
          <a:solidFill>
            <a:schemeClr val="accent2">
              <a:lumMod val="20000"/>
              <a:lumOff val="80000"/>
            </a:schemeClr>
          </a:solidFill>
          <a:ln w="9525" algn="ctr">
            <a:solidFill>
              <a:schemeClr val="tx1"/>
            </a:solidFill>
            <a:miter lim="800000"/>
            <a:headEnd/>
            <a:tailEnd/>
          </a:ln>
        </p:spPr>
        <p:txBody>
          <a:bodyPr wrap="none"/>
          <a:lstStyle/>
          <a:p>
            <a:pPr eaLnBrk="0" fontAlgn="auto" hangingPunct="0">
              <a:spcBef>
                <a:spcPts val="0"/>
              </a:spcBef>
              <a:spcAft>
                <a:spcPts val="0"/>
              </a:spcAft>
              <a:defRPr/>
            </a:pPr>
            <a:r>
              <a:rPr lang="en-US">
                <a:latin typeface="+mn-lt"/>
              </a:rPr>
              <a:t>Stabilization of climate runs as a function of training length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4"/>
          <p:cNvSpPr txBox="1">
            <a:spLocks noChangeArrowheads="1"/>
          </p:cNvSpPr>
          <p:nvPr/>
        </p:nvSpPr>
        <p:spPr bwMode="auto">
          <a:xfrm>
            <a:off x="152400" y="28575"/>
            <a:ext cx="8915400" cy="70802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Calibri" pitchFamily="34" charset="0"/>
              </a:rPr>
              <a:t>Observed vs. Forecasts of  JJA Precipitation Climatology </a:t>
            </a:r>
            <a:r>
              <a:rPr lang="en-US" sz="2000" b="1">
                <a:solidFill>
                  <a:srgbClr val="0000CC"/>
                </a:solidFill>
                <a:latin typeface="Calibri" pitchFamily="34" charset="0"/>
              </a:rPr>
              <a:t>(</a:t>
            </a:r>
            <a:r>
              <a:rPr lang="en-US" sz="2000" b="1">
                <a:solidFill>
                  <a:srgbClr val="0033CC"/>
                </a:solidFill>
                <a:latin typeface="Calibri" pitchFamily="34" charset="0"/>
              </a:rPr>
              <a:t>1987-2001) for  Asian Monsoon Region</a:t>
            </a:r>
          </a:p>
        </p:txBody>
      </p:sp>
      <p:grpSp>
        <p:nvGrpSpPr>
          <p:cNvPr id="114690" name="Group 10"/>
          <p:cNvGrpSpPr>
            <a:grpSpLocks/>
          </p:cNvGrpSpPr>
          <p:nvPr/>
        </p:nvGrpSpPr>
        <p:grpSpPr bwMode="auto">
          <a:xfrm>
            <a:off x="2757488" y="685800"/>
            <a:ext cx="6256337" cy="5438775"/>
            <a:chOff x="2583543" y="700315"/>
            <a:chExt cx="6255657" cy="6146801"/>
          </a:xfrm>
        </p:grpSpPr>
        <p:pic>
          <p:nvPicPr>
            <p:cNvPr id="114694" name="Picture 2"/>
            <p:cNvPicPr>
              <a:picLocks noChangeAspect="1" noChangeArrowheads="1"/>
            </p:cNvPicPr>
            <p:nvPr/>
          </p:nvPicPr>
          <p:blipFill>
            <a:blip r:embed="rId2"/>
            <a:srcRect l="5305" t="3743" r="5582" b="7768"/>
            <a:stretch>
              <a:fillRect/>
            </a:stretch>
          </p:blipFill>
          <p:spPr bwMode="auto">
            <a:xfrm>
              <a:off x="2583543" y="700315"/>
              <a:ext cx="6255657" cy="4804229"/>
            </a:xfrm>
            <a:prstGeom prst="rect">
              <a:avLst/>
            </a:prstGeom>
            <a:noFill/>
            <a:ln w="9525">
              <a:noFill/>
              <a:miter lim="800000"/>
              <a:headEnd/>
              <a:tailEnd/>
            </a:ln>
          </p:spPr>
        </p:pic>
        <p:pic>
          <p:nvPicPr>
            <p:cNvPr id="114695" name="Picture 3"/>
            <p:cNvPicPr>
              <a:picLocks noChangeAspect="1" noChangeArrowheads="1"/>
            </p:cNvPicPr>
            <p:nvPr/>
          </p:nvPicPr>
          <p:blipFill>
            <a:blip r:embed="rId3"/>
            <a:srcRect l="5547" t="69180" r="5754" b="5421"/>
            <a:stretch>
              <a:fillRect/>
            </a:stretch>
          </p:blipFill>
          <p:spPr bwMode="auto">
            <a:xfrm>
              <a:off x="2587174" y="5468259"/>
              <a:ext cx="6226628" cy="1378857"/>
            </a:xfrm>
            <a:prstGeom prst="rect">
              <a:avLst/>
            </a:prstGeom>
            <a:noFill/>
            <a:ln w="9525">
              <a:noFill/>
              <a:miter lim="800000"/>
              <a:headEnd/>
              <a:tailEnd/>
            </a:ln>
          </p:spPr>
        </p:pic>
      </p:grpSp>
      <p:sp>
        <p:nvSpPr>
          <p:cNvPr id="10" name="Text Box 2"/>
          <p:cNvSpPr txBox="1">
            <a:spLocks noChangeArrowheads="1"/>
          </p:cNvSpPr>
          <p:nvPr/>
        </p:nvSpPr>
        <p:spPr bwMode="auto">
          <a:xfrm>
            <a:off x="0" y="685800"/>
            <a:ext cx="2728913" cy="5024438"/>
          </a:xfrm>
          <a:prstGeom prst="rect">
            <a:avLst/>
          </a:prstGeom>
          <a:noFill/>
          <a:ln w="9525">
            <a:noFill/>
            <a:miter lim="800000"/>
            <a:headEnd/>
            <a:tailEnd/>
          </a:ln>
          <a:effectLst/>
        </p:spPr>
        <p:txBody>
          <a:bodyPr>
            <a:spAutoFit/>
          </a:bodyPr>
          <a:lstStyle/>
          <a:p>
            <a:pPr fontAlgn="auto">
              <a:spcBef>
                <a:spcPct val="50000"/>
              </a:spcBef>
              <a:spcAft>
                <a:spcPts val="0"/>
              </a:spcAft>
              <a:buFont typeface="Arial" pitchFamily="34" charset="0"/>
              <a:buChar char="•"/>
              <a:defRPr/>
            </a:pPr>
            <a:r>
              <a:rPr lang="en-US" sz="2000" dirty="0">
                <a:latin typeface="Times New Roman" pitchFamily="18" charset="0"/>
              </a:rPr>
              <a:t> </a:t>
            </a:r>
            <a:r>
              <a:rPr lang="en-US" sz="1700" dirty="0">
                <a:solidFill>
                  <a:schemeClr val="accent4">
                    <a:lumMod val="75000"/>
                    <a:lumOff val="25000"/>
                  </a:schemeClr>
                </a:solidFill>
                <a:latin typeface="Times New Roman" pitchFamily="18" charset="0"/>
              </a:rPr>
              <a:t>CERFACS and </a:t>
            </a:r>
            <a:r>
              <a:rPr lang="en-US" sz="1700" dirty="0" err="1">
                <a:solidFill>
                  <a:schemeClr val="accent4">
                    <a:lumMod val="75000"/>
                    <a:lumOff val="25000"/>
                  </a:schemeClr>
                </a:solidFill>
                <a:latin typeface="Times New Roman" pitchFamily="18" charset="0"/>
              </a:rPr>
              <a:t>MetFr</a:t>
            </a:r>
            <a:r>
              <a:rPr lang="en-US" sz="1700" dirty="0">
                <a:solidFill>
                  <a:schemeClr val="accent4">
                    <a:lumMod val="75000"/>
                    <a:lumOff val="25000"/>
                  </a:schemeClr>
                </a:solidFill>
                <a:latin typeface="Times New Roman" pitchFamily="18" charset="0"/>
              </a:rPr>
              <a:t> used similar models for their Atmospheric (ARPEGE) and Oceanic (OPA) components.</a:t>
            </a:r>
          </a:p>
          <a:p>
            <a:pPr fontAlgn="auto">
              <a:spcBef>
                <a:spcPct val="50000"/>
              </a:spcBef>
              <a:spcAft>
                <a:spcPts val="0"/>
              </a:spcAft>
              <a:buFont typeface="Arial" pitchFamily="34" charset="0"/>
              <a:buChar char="•"/>
              <a:defRPr/>
            </a:pPr>
            <a:r>
              <a:rPr lang="en-US" dirty="0">
                <a:solidFill>
                  <a:schemeClr val="accent4">
                    <a:lumMod val="75000"/>
                    <a:lumOff val="25000"/>
                  </a:schemeClr>
                </a:solidFill>
                <a:latin typeface="Times New Roman" pitchFamily="18" charset="0"/>
              </a:rPr>
              <a:t> </a:t>
            </a:r>
            <a:r>
              <a:rPr lang="en-US" sz="1700" dirty="0">
                <a:solidFill>
                  <a:schemeClr val="accent4">
                    <a:lumMod val="75000"/>
                    <a:lumOff val="25000"/>
                  </a:schemeClr>
                </a:solidFill>
                <a:latin typeface="Times New Roman" pitchFamily="18" charset="0"/>
              </a:rPr>
              <a:t>UKMO, which used HadAM3 atmospheric model and </a:t>
            </a:r>
            <a:r>
              <a:rPr lang="en-US" sz="1700" dirty="0" err="1">
                <a:solidFill>
                  <a:schemeClr val="accent4">
                    <a:lumMod val="75000"/>
                    <a:lumOff val="25000"/>
                  </a:schemeClr>
                </a:solidFill>
                <a:latin typeface="Times New Roman" pitchFamily="18" charset="0"/>
              </a:rPr>
              <a:t>GloSea</a:t>
            </a:r>
            <a:r>
              <a:rPr lang="en-US" sz="1700" dirty="0">
                <a:solidFill>
                  <a:schemeClr val="accent4">
                    <a:lumMod val="75000"/>
                    <a:lumOff val="25000"/>
                  </a:schemeClr>
                </a:solidFill>
                <a:latin typeface="Times New Roman" pitchFamily="18" charset="0"/>
              </a:rPr>
              <a:t> ocean model, showed higher skill compared to CERFACS and </a:t>
            </a:r>
            <a:r>
              <a:rPr lang="en-US" sz="1700" dirty="0" err="1">
                <a:solidFill>
                  <a:schemeClr val="accent4">
                    <a:lumMod val="75000"/>
                    <a:lumOff val="25000"/>
                  </a:schemeClr>
                </a:solidFill>
                <a:latin typeface="Times New Roman" pitchFamily="18" charset="0"/>
              </a:rPr>
              <a:t>MetFr</a:t>
            </a:r>
            <a:r>
              <a:rPr lang="en-US" sz="1700" dirty="0">
                <a:solidFill>
                  <a:schemeClr val="accent4">
                    <a:lumMod val="75000"/>
                    <a:lumOff val="25000"/>
                  </a:schemeClr>
                </a:solidFill>
                <a:latin typeface="Times New Roman" pitchFamily="18" charset="0"/>
              </a:rPr>
              <a:t>.</a:t>
            </a:r>
          </a:p>
          <a:p>
            <a:pPr fontAlgn="auto">
              <a:spcBef>
                <a:spcPct val="50000"/>
              </a:spcBef>
              <a:spcAft>
                <a:spcPts val="0"/>
              </a:spcAft>
              <a:buFont typeface="Arial" pitchFamily="34" charset="0"/>
              <a:buChar char="•"/>
              <a:defRPr/>
            </a:pPr>
            <a:r>
              <a:rPr lang="en-US" dirty="0">
                <a:solidFill>
                  <a:schemeClr val="accent4">
                    <a:lumMod val="75000"/>
                    <a:lumOff val="25000"/>
                  </a:schemeClr>
                </a:solidFill>
                <a:latin typeface="Times New Roman" pitchFamily="18" charset="0"/>
              </a:rPr>
              <a:t> </a:t>
            </a:r>
            <a:r>
              <a:rPr lang="en-US" sz="1700" dirty="0">
                <a:solidFill>
                  <a:schemeClr val="accent4">
                    <a:lumMod val="75000"/>
                    <a:lumOff val="25000"/>
                  </a:schemeClr>
                </a:solidFill>
                <a:latin typeface="Times New Roman" pitchFamily="18" charset="0"/>
              </a:rPr>
              <a:t>ECMWF and LODYC used IFS model as their atmospheric component.</a:t>
            </a:r>
          </a:p>
          <a:p>
            <a:pPr fontAlgn="auto">
              <a:spcBef>
                <a:spcPct val="50000"/>
              </a:spcBef>
              <a:spcAft>
                <a:spcPts val="0"/>
              </a:spcAft>
              <a:buFont typeface="Arial" pitchFamily="34" charset="0"/>
              <a:buChar char="•"/>
              <a:defRPr/>
            </a:pPr>
            <a:r>
              <a:rPr lang="en-US" sz="1700" dirty="0">
                <a:solidFill>
                  <a:schemeClr val="accent4">
                    <a:lumMod val="75000"/>
                    <a:lumOff val="25000"/>
                  </a:schemeClr>
                </a:solidFill>
                <a:latin typeface="Times New Roman" pitchFamily="18" charset="0"/>
              </a:rPr>
              <a:t> Two different versions of ECHAM were used by INGV and MPI as their atmospheric model.</a:t>
            </a:r>
          </a:p>
        </p:txBody>
      </p:sp>
      <p:sp>
        <p:nvSpPr>
          <p:cNvPr id="12" name="Text Box 7"/>
          <p:cNvSpPr txBox="1">
            <a:spLocks noChangeArrowheads="1"/>
          </p:cNvSpPr>
          <p:nvPr/>
        </p:nvSpPr>
        <p:spPr bwMode="auto">
          <a:xfrm>
            <a:off x="442913" y="6148388"/>
            <a:ext cx="8229600" cy="677862"/>
          </a:xfrm>
          <a:prstGeom prst="rect">
            <a:avLst/>
          </a:prstGeom>
          <a:noFill/>
          <a:ln w="9525">
            <a:noFill/>
            <a:miter lim="800000"/>
            <a:headEnd/>
            <a:tailEnd/>
          </a:ln>
          <a:effectLst/>
        </p:spPr>
        <p:txBody>
          <a:bodyPr>
            <a:spAutoFit/>
          </a:bodyPr>
          <a:lstStyle/>
          <a:p>
            <a:pPr fontAlgn="auto">
              <a:spcBef>
                <a:spcPct val="50000"/>
              </a:spcBef>
              <a:spcAft>
                <a:spcPts val="0"/>
              </a:spcAft>
              <a:buFont typeface="Wingdings" pitchFamily="2" charset="2"/>
              <a:buChar char="ü"/>
              <a:defRPr/>
            </a:pPr>
            <a:r>
              <a:rPr lang="en-US" sz="2000" dirty="0">
                <a:latin typeface="Times New Roman" pitchFamily="18" charset="0"/>
              </a:rPr>
              <a:t> </a:t>
            </a:r>
            <a:r>
              <a:rPr lang="en-US" dirty="0">
                <a:solidFill>
                  <a:schemeClr val="accent6">
                    <a:lumMod val="50000"/>
                  </a:schemeClr>
                </a:solidFill>
                <a:latin typeface="Times New Roman" pitchFamily="18" charset="0"/>
              </a:rPr>
              <a:t>It appears that models with same atmospheric component show similar pattern in precipitation forecast over this region.</a:t>
            </a:r>
          </a:p>
        </p:txBody>
      </p:sp>
      <p:sp>
        <p:nvSpPr>
          <p:cNvPr id="114693" name="TextBox 7"/>
          <p:cNvSpPr txBox="1">
            <a:spLocks noChangeArrowheads="1"/>
          </p:cNvSpPr>
          <p:nvPr/>
        </p:nvSpPr>
        <p:spPr bwMode="auto">
          <a:xfrm>
            <a:off x="0" y="5638800"/>
            <a:ext cx="2743200" cy="646113"/>
          </a:xfrm>
          <a:prstGeom prst="rect">
            <a:avLst/>
          </a:prstGeom>
          <a:noFill/>
          <a:ln w="9525">
            <a:noFill/>
            <a:miter lim="800000"/>
            <a:headEnd/>
            <a:tailEnd/>
          </a:ln>
        </p:spPr>
        <p:txBody>
          <a:bodyPr>
            <a:spAutoFit/>
          </a:bodyPr>
          <a:lstStyle/>
          <a:p>
            <a:pPr eaLnBrk="0" hangingPunct="0"/>
            <a:r>
              <a:rPr lang="en-US" sz="1200">
                <a:solidFill>
                  <a:srgbClr val="FF0000"/>
                </a:solidFill>
                <a:latin typeface="Calibri" pitchFamily="34" charset="0"/>
              </a:rPr>
              <a:t>Top corner shows Correlation Coefficient between simulated  and observed precipitation for JJA.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descr="scat-jja-tot.gif"/>
          <p:cNvPicPr>
            <a:picLocks noChangeAspect="1" noChangeArrowheads="1"/>
          </p:cNvPicPr>
          <p:nvPr/>
        </p:nvPicPr>
        <p:blipFill>
          <a:blip r:embed="rId2"/>
          <a:srcRect/>
          <a:stretch>
            <a:fillRect/>
          </a:stretch>
        </p:blipFill>
        <p:spPr bwMode="auto">
          <a:xfrm>
            <a:off x="0" y="914400"/>
            <a:ext cx="8610600" cy="5715000"/>
          </a:xfrm>
          <a:prstGeom prst="rect">
            <a:avLst/>
          </a:prstGeom>
          <a:noFill/>
          <a:ln w="9525">
            <a:noFill/>
            <a:miter lim="800000"/>
            <a:headEnd/>
            <a:tailEnd/>
          </a:ln>
        </p:spPr>
      </p:pic>
      <p:sp>
        <p:nvSpPr>
          <p:cNvPr id="115714" name="Rectangle 11"/>
          <p:cNvSpPr>
            <a:spLocks noChangeArrowheads="1"/>
          </p:cNvSpPr>
          <p:nvPr/>
        </p:nvSpPr>
        <p:spPr bwMode="auto">
          <a:xfrm>
            <a:off x="685800" y="1022350"/>
            <a:ext cx="10287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ANR        0.32</a:t>
            </a:r>
            <a:endParaRPr lang="en-US" altLang="ko-KR">
              <a:ea typeface="Batang" pitchFamily="18" charset="-127"/>
              <a:cs typeface="Times New Roman" pitchFamily="18" charset="0"/>
            </a:endParaRPr>
          </a:p>
        </p:txBody>
      </p:sp>
      <p:sp>
        <p:nvSpPr>
          <p:cNvPr id="115715" name="Rectangle 10"/>
          <p:cNvSpPr>
            <a:spLocks noChangeArrowheads="1"/>
          </p:cNvSpPr>
          <p:nvPr/>
        </p:nvSpPr>
        <p:spPr bwMode="auto">
          <a:xfrm>
            <a:off x="2286000" y="990600"/>
            <a:ext cx="1042988"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BMRC     0.64</a:t>
            </a:r>
            <a:endParaRPr lang="en-US" altLang="ko-KR">
              <a:ea typeface="Batang" pitchFamily="18" charset="-127"/>
              <a:cs typeface="Times New Roman" pitchFamily="18" charset="0"/>
            </a:endParaRPr>
          </a:p>
        </p:txBody>
      </p:sp>
      <p:sp>
        <p:nvSpPr>
          <p:cNvPr id="115716" name="Rectangle 9"/>
          <p:cNvSpPr>
            <a:spLocks noChangeArrowheads="1"/>
          </p:cNvSpPr>
          <p:nvPr/>
        </p:nvSpPr>
        <p:spPr bwMode="auto">
          <a:xfrm>
            <a:off x="4038600" y="990600"/>
            <a:ext cx="10096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CERF       0.42</a:t>
            </a:r>
            <a:endParaRPr lang="en-US" altLang="ko-KR">
              <a:ea typeface="Batang" pitchFamily="18" charset="-127"/>
              <a:cs typeface="Times New Roman" pitchFamily="18" charset="0"/>
            </a:endParaRPr>
          </a:p>
        </p:txBody>
      </p:sp>
      <p:sp>
        <p:nvSpPr>
          <p:cNvPr id="115717" name="Rectangle 8"/>
          <p:cNvSpPr>
            <a:spLocks noChangeArrowheads="1"/>
          </p:cNvSpPr>
          <p:nvPr/>
        </p:nvSpPr>
        <p:spPr bwMode="auto">
          <a:xfrm>
            <a:off x="7086600" y="2438400"/>
            <a:ext cx="10350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KOR        0.45</a:t>
            </a:r>
            <a:endParaRPr lang="en-US" altLang="ko-KR">
              <a:ea typeface="Batang" pitchFamily="18" charset="-127"/>
              <a:cs typeface="Times New Roman" pitchFamily="18" charset="0"/>
            </a:endParaRPr>
          </a:p>
        </p:txBody>
      </p:sp>
      <p:sp>
        <p:nvSpPr>
          <p:cNvPr id="115718" name="Rectangle 4"/>
          <p:cNvSpPr>
            <a:spLocks noChangeArrowheads="1"/>
          </p:cNvSpPr>
          <p:nvPr/>
        </p:nvSpPr>
        <p:spPr bwMode="auto">
          <a:xfrm>
            <a:off x="5410200" y="2362200"/>
            <a:ext cx="1012825"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KNR        0.17</a:t>
            </a:r>
            <a:endParaRPr lang="en-US" altLang="ko-KR">
              <a:ea typeface="Batang" pitchFamily="18" charset="-127"/>
              <a:cs typeface="Times New Roman" pitchFamily="18" charset="0"/>
            </a:endParaRPr>
          </a:p>
        </p:txBody>
      </p:sp>
      <p:sp>
        <p:nvSpPr>
          <p:cNvPr id="115719" name="Rectangle 7"/>
          <p:cNvSpPr>
            <a:spLocks noChangeArrowheads="1"/>
          </p:cNvSpPr>
          <p:nvPr/>
        </p:nvSpPr>
        <p:spPr bwMode="auto">
          <a:xfrm>
            <a:off x="3962400" y="2362200"/>
            <a:ext cx="1023938"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INGV       0.49</a:t>
            </a:r>
            <a:endParaRPr lang="en-US" altLang="ko-KR">
              <a:ea typeface="Batang" pitchFamily="18" charset="-127"/>
              <a:cs typeface="Times New Roman" pitchFamily="18" charset="0"/>
            </a:endParaRPr>
          </a:p>
        </p:txBody>
      </p:sp>
      <p:sp>
        <p:nvSpPr>
          <p:cNvPr id="115720" name="Rectangle 6"/>
          <p:cNvSpPr>
            <a:spLocks noChangeArrowheads="1"/>
          </p:cNvSpPr>
          <p:nvPr/>
        </p:nvSpPr>
        <p:spPr bwMode="auto">
          <a:xfrm>
            <a:off x="2133600" y="2362200"/>
            <a:ext cx="10033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GFDL      0.53</a:t>
            </a:r>
            <a:endParaRPr lang="en-US" altLang="ko-KR">
              <a:ea typeface="Batang" pitchFamily="18" charset="-127"/>
              <a:cs typeface="Times New Roman" pitchFamily="18" charset="0"/>
            </a:endParaRPr>
          </a:p>
        </p:txBody>
      </p:sp>
      <p:sp>
        <p:nvSpPr>
          <p:cNvPr id="115721" name="Rectangle 5"/>
          <p:cNvSpPr>
            <a:spLocks noChangeArrowheads="1"/>
          </p:cNvSpPr>
          <p:nvPr/>
        </p:nvSpPr>
        <p:spPr bwMode="auto">
          <a:xfrm>
            <a:off x="685800" y="2362200"/>
            <a:ext cx="989013"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ECMW    0.45</a:t>
            </a:r>
            <a:endParaRPr lang="en-US" altLang="ko-KR">
              <a:ea typeface="Batang" pitchFamily="18" charset="-127"/>
              <a:cs typeface="Times New Roman" pitchFamily="18" charset="0"/>
            </a:endParaRPr>
          </a:p>
        </p:txBody>
      </p:sp>
      <p:sp>
        <p:nvSpPr>
          <p:cNvPr id="115722" name="Rectangle 17"/>
          <p:cNvSpPr>
            <a:spLocks noChangeArrowheads="1"/>
          </p:cNvSpPr>
          <p:nvPr/>
        </p:nvSpPr>
        <p:spPr bwMode="auto">
          <a:xfrm>
            <a:off x="7162800" y="3733800"/>
            <a:ext cx="10350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SINT        0.35</a:t>
            </a:r>
            <a:endParaRPr lang="en-US" altLang="ko-KR">
              <a:ea typeface="Batang" pitchFamily="18" charset="-127"/>
              <a:cs typeface="Times New Roman" pitchFamily="18" charset="0"/>
            </a:endParaRPr>
          </a:p>
        </p:txBody>
      </p:sp>
      <p:sp>
        <p:nvSpPr>
          <p:cNvPr id="115723" name="Rectangle 18"/>
          <p:cNvSpPr>
            <a:spLocks noChangeArrowheads="1"/>
          </p:cNvSpPr>
          <p:nvPr/>
        </p:nvSpPr>
        <p:spPr bwMode="auto">
          <a:xfrm>
            <a:off x="5715000" y="3733800"/>
            <a:ext cx="1012825"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NCEP      0.26</a:t>
            </a:r>
            <a:endParaRPr lang="en-US" altLang="ko-KR">
              <a:ea typeface="Batang" pitchFamily="18" charset="-127"/>
              <a:cs typeface="Times New Roman" pitchFamily="18" charset="0"/>
            </a:endParaRPr>
          </a:p>
        </p:txBody>
      </p:sp>
      <p:sp>
        <p:nvSpPr>
          <p:cNvPr id="115724" name="Rectangle 19"/>
          <p:cNvSpPr>
            <a:spLocks noChangeArrowheads="1"/>
          </p:cNvSpPr>
          <p:nvPr/>
        </p:nvSpPr>
        <p:spPr bwMode="auto">
          <a:xfrm>
            <a:off x="3962400" y="3733800"/>
            <a:ext cx="9525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METF      0.37</a:t>
            </a:r>
            <a:endParaRPr lang="en-US" altLang="ko-KR">
              <a:ea typeface="Batang" pitchFamily="18" charset="-127"/>
              <a:cs typeface="Times New Roman" pitchFamily="18" charset="0"/>
            </a:endParaRPr>
          </a:p>
        </p:txBody>
      </p:sp>
      <p:sp>
        <p:nvSpPr>
          <p:cNvPr id="115725" name="Rectangle 3"/>
          <p:cNvSpPr>
            <a:spLocks noChangeArrowheads="1"/>
          </p:cNvSpPr>
          <p:nvPr/>
        </p:nvSpPr>
        <p:spPr bwMode="auto">
          <a:xfrm>
            <a:off x="2209800" y="3733800"/>
            <a:ext cx="10033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MAXP     0.23</a:t>
            </a:r>
            <a:endParaRPr lang="en-US" altLang="ko-KR">
              <a:ea typeface="Batang" pitchFamily="18" charset="-127"/>
              <a:cs typeface="Times New Roman" pitchFamily="18" charset="0"/>
            </a:endParaRPr>
          </a:p>
        </p:txBody>
      </p:sp>
      <p:sp>
        <p:nvSpPr>
          <p:cNvPr id="115726" name="Rectangle 2"/>
          <p:cNvSpPr>
            <a:spLocks noChangeArrowheads="1"/>
          </p:cNvSpPr>
          <p:nvPr/>
        </p:nvSpPr>
        <p:spPr bwMode="auto">
          <a:xfrm>
            <a:off x="457200" y="3775075"/>
            <a:ext cx="9715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LODY    0.64</a:t>
            </a:r>
            <a:endParaRPr lang="en-US" altLang="ko-KR">
              <a:ea typeface="Batang" pitchFamily="18" charset="-127"/>
              <a:cs typeface="Times New Roman" pitchFamily="18" charset="0"/>
            </a:endParaRPr>
          </a:p>
        </p:txBody>
      </p:sp>
      <p:sp>
        <p:nvSpPr>
          <p:cNvPr id="115727" name="Rectangle 12"/>
          <p:cNvSpPr>
            <a:spLocks noChangeArrowheads="1"/>
          </p:cNvSpPr>
          <p:nvPr/>
        </p:nvSpPr>
        <p:spPr bwMode="auto">
          <a:xfrm>
            <a:off x="7162800" y="5181600"/>
            <a:ext cx="981075"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SSE          0.73</a:t>
            </a:r>
            <a:endParaRPr lang="en-US" altLang="ko-KR">
              <a:ea typeface="Batang" pitchFamily="18" charset="-127"/>
              <a:cs typeface="Times New Roman" pitchFamily="18" charset="0"/>
            </a:endParaRPr>
          </a:p>
        </p:txBody>
      </p:sp>
      <p:sp>
        <p:nvSpPr>
          <p:cNvPr id="115728" name="Rectangle 13"/>
          <p:cNvSpPr>
            <a:spLocks noChangeArrowheads="1"/>
          </p:cNvSpPr>
          <p:nvPr/>
        </p:nvSpPr>
        <p:spPr bwMode="auto">
          <a:xfrm>
            <a:off x="5562600" y="5181600"/>
            <a:ext cx="966788"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EM        0.66</a:t>
            </a:r>
            <a:endParaRPr lang="en-US" altLang="ko-KR">
              <a:ea typeface="Batang" pitchFamily="18" charset="-127"/>
              <a:cs typeface="Times New Roman" pitchFamily="18" charset="0"/>
            </a:endParaRPr>
          </a:p>
        </p:txBody>
      </p:sp>
      <p:sp>
        <p:nvSpPr>
          <p:cNvPr id="115729" name="Rectangle 14"/>
          <p:cNvSpPr>
            <a:spLocks noChangeArrowheads="1"/>
          </p:cNvSpPr>
          <p:nvPr/>
        </p:nvSpPr>
        <p:spPr bwMode="auto">
          <a:xfrm>
            <a:off x="3810000" y="5181600"/>
            <a:ext cx="10160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UKMO    0.20</a:t>
            </a:r>
            <a:endParaRPr lang="en-US" altLang="ko-KR">
              <a:ea typeface="Batang" pitchFamily="18" charset="-127"/>
              <a:cs typeface="Times New Roman" pitchFamily="18" charset="0"/>
            </a:endParaRPr>
          </a:p>
        </p:txBody>
      </p:sp>
      <p:sp>
        <p:nvSpPr>
          <p:cNvPr id="115730" name="Rectangle 15"/>
          <p:cNvSpPr>
            <a:spLocks noChangeArrowheads="1"/>
          </p:cNvSpPr>
          <p:nvPr/>
        </p:nvSpPr>
        <p:spPr bwMode="auto">
          <a:xfrm>
            <a:off x="2438400" y="5181600"/>
            <a:ext cx="10033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UH           0.51</a:t>
            </a:r>
            <a:endParaRPr lang="en-US" altLang="ko-KR">
              <a:ea typeface="Batang" pitchFamily="18" charset="-127"/>
              <a:cs typeface="Times New Roman" pitchFamily="18" charset="0"/>
            </a:endParaRPr>
          </a:p>
        </p:txBody>
      </p:sp>
      <p:sp>
        <p:nvSpPr>
          <p:cNvPr id="115731" name="Rectangle 16"/>
          <p:cNvSpPr>
            <a:spLocks noChangeArrowheads="1"/>
          </p:cNvSpPr>
          <p:nvPr/>
        </p:nvSpPr>
        <p:spPr bwMode="auto">
          <a:xfrm>
            <a:off x="609600" y="5146675"/>
            <a:ext cx="989013"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SNU         0.71</a:t>
            </a:r>
            <a:endParaRPr lang="en-US" altLang="ko-KR">
              <a:ea typeface="Batang" pitchFamily="18" charset="-127"/>
              <a:cs typeface="Times New Roman" pitchFamily="18" charset="0"/>
            </a:endParaRPr>
          </a:p>
        </p:txBody>
      </p:sp>
      <p:sp>
        <p:nvSpPr>
          <p:cNvPr id="175124" name="Rectangle 20"/>
          <p:cNvSpPr>
            <a:spLocks noChangeArrowheads="1"/>
          </p:cNvSpPr>
          <p:nvPr/>
        </p:nvSpPr>
        <p:spPr bwMode="auto">
          <a:xfrm>
            <a:off x="76200" y="136525"/>
            <a:ext cx="8915400" cy="677863"/>
          </a:xfrm>
          <a:prstGeom prst="rect">
            <a:avLst/>
          </a:prstGeom>
          <a:noFill/>
          <a:ln w="9525">
            <a:noFill/>
            <a:miter lim="800000"/>
            <a:headEnd/>
            <a:tailEnd/>
          </a:ln>
          <a:effectLst/>
        </p:spPr>
        <p:txBody>
          <a:bodyPr anchor="ctr">
            <a:spAutoFit/>
          </a:bodyPr>
          <a:lstStyle/>
          <a:p>
            <a:pPr fontAlgn="auto">
              <a:spcBef>
                <a:spcPts val="0"/>
              </a:spcBef>
              <a:spcAft>
                <a:spcPts val="0"/>
              </a:spcAft>
              <a:defRPr/>
            </a:pPr>
            <a:r>
              <a:rPr lang="en-US" dirty="0">
                <a:solidFill>
                  <a:schemeClr val="tx2">
                    <a:lumMod val="75000"/>
                  </a:schemeClr>
                </a:solidFill>
                <a:latin typeface="+mn-lt"/>
              </a:rPr>
              <a:t>Relation between simulated and observed precipitation (grid by grid) over the monsoon Asia  during Jun-Aug of 1987–2001 from 16 CGCMs, their EM, and the </a:t>
            </a:r>
            <a:r>
              <a:rPr lang="en-US" dirty="0" err="1">
                <a:solidFill>
                  <a:schemeClr val="tx2">
                    <a:lumMod val="75000"/>
                  </a:schemeClr>
                </a:solidFill>
                <a:latin typeface="+mn-lt"/>
              </a:rPr>
              <a:t>superensemble</a:t>
            </a:r>
            <a:r>
              <a:rPr lang="en-US" dirty="0">
                <a:solidFill>
                  <a:schemeClr val="tx2">
                    <a:lumMod val="75000"/>
                  </a:schemeClr>
                </a:solidFill>
                <a:latin typeface="+mn-lt"/>
              </a:rPr>
              <a:t> - </a:t>
            </a:r>
            <a:r>
              <a:rPr lang="en-US" sz="2000" b="1" dirty="0">
                <a:solidFill>
                  <a:srgbClr val="C00000"/>
                </a:solidFill>
                <a:latin typeface="+mn-lt"/>
              </a:rPr>
              <a:t>COARSE</a:t>
            </a:r>
          </a:p>
        </p:txBody>
      </p:sp>
      <p:sp>
        <p:nvSpPr>
          <p:cNvPr id="115733" name="Rectangle 3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 name="Rectangle 22"/>
          <p:cNvSpPr/>
          <p:nvPr/>
        </p:nvSpPr>
        <p:spPr>
          <a:xfrm>
            <a:off x="5334000" y="914400"/>
            <a:ext cx="3581400" cy="1477963"/>
          </a:xfrm>
          <a:prstGeom prst="rect">
            <a:avLst/>
          </a:prstGeom>
        </p:spPr>
        <p:txBody>
          <a:bodyPr>
            <a:spAutoFit/>
          </a:bodyPr>
          <a:lstStyle/>
          <a:p>
            <a:pPr algn="just" fontAlgn="auto">
              <a:spcBef>
                <a:spcPts val="0"/>
              </a:spcBef>
              <a:spcAft>
                <a:spcPts val="0"/>
              </a:spcAft>
              <a:defRPr/>
            </a:pPr>
            <a:r>
              <a:rPr lang="en-US" dirty="0">
                <a:solidFill>
                  <a:schemeClr val="bg2">
                    <a:lumMod val="10000"/>
                  </a:schemeClr>
                </a:solidFill>
                <a:latin typeface="+mn-lt"/>
              </a:rPr>
              <a:t>The correlation coefficient between the simulated and observed precipitation is indicated at the top of the panels, followed the model name.</a:t>
            </a:r>
            <a:endParaRPr lang="en-US" dirty="0">
              <a:solidFill>
                <a:schemeClr val="bg2">
                  <a:lumMod val="10000"/>
                </a:schemeClr>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3" descr="scat-jja-tot-dnsc1.gif"/>
          <p:cNvPicPr>
            <a:picLocks noChangeAspect="1" noChangeArrowheads="1"/>
          </p:cNvPicPr>
          <p:nvPr/>
        </p:nvPicPr>
        <p:blipFill>
          <a:blip r:embed="rId2"/>
          <a:srcRect b="50661"/>
          <a:stretch>
            <a:fillRect/>
          </a:stretch>
        </p:blipFill>
        <p:spPr bwMode="auto">
          <a:xfrm>
            <a:off x="0" y="457200"/>
            <a:ext cx="5943600" cy="2933700"/>
          </a:xfrm>
          <a:prstGeom prst="rect">
            <a:avLst/>
          </a:prstGeom>
          <a:noFill/>
          <a:ln w="9525">
            <a:noFill/>
            <a:miter lim="800000"/>
            <a:headEnd/>
            <a:tailEnd/>
          </a:ln>
        </p:spPr>
      </p:pic>
      <p:pic>
        <p:nvPicPr>
          <p:cNvPr id="116738" name="Picture 9" descr="scat-jja-tot-dnsc2.gif"/>
          <p:cNvPicPr>
            <a:picLocks noChangeAspect="1" noChangeArrowheads="1"/>
          </p:cNvPicPr>
          <p:nvPr/>
        </p:nvPicPr>
        <p:blipFill>
          <a:blip r:embed="rId3"/>
          <a:srcRect t="48869"/>
          <a:stretch>
            <a:fillRect/>
          </a:stretch>
        </p:blipFill>
        <p:spPr bwMode="auto">
          <a:xfrm>
            <a:off x="0" y="3413125"/>
            <a:ext cx="5943600" cy="3038475"/>
          </a:xfrm>
          <a:prstGeom prst="rect">
            <a:avLst/>
          </a:prstGeom>
          <a:noFill/>
          <a:ln w="9525">
            <a:noFill/>
            <a:miter lim="800000"/>
            <a:headEnd/>
            <a:tailEnd/>
          </a:ln>
        </p:spPr>
      </p:pic>
      <p:sp>
        <p:nvSpPr>
          <p:cNvPr id="116739" name="Rectangle 14"/>
          <p:cNvSpPr>
            <a:spLocks noChangeArrowheads="1"/>
          </p:cNvSpPr>
          <p:nvPr/>
        </p:nvSpPr>
        <p:spPr bwMode="auto">
          <a:xfrm>
            <a:off x="252413" y="528638"/>
            <a:ext cx="10287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ANR        0.39</a:t>
            </a:r>
            <a:endParaRPr lang="en-US" altLang="ko-KR">
              <a:ea typeface="Batang" pitchFamily="18" charset="-127"/>
              <a:cs typeface="Times New Roman" pitchFamily="18" charset="0"/>
            </a:endParaRPr>
          </a:p>
        </p:txBody>
      </p:sp>
      <p:sp>
        <p:nvSpPr>
          <p:cNvPr id="116740" name="Rectangle 15"/>
          <p:cNvSpPr>
            <a:spLocks noChangeArrowheads="1"/>
          </p:cNvSpPr>
          <p:nvPr/>
        </p:nvSpPr>
        <p:spPr bwMode="auto">
          <a:xfrm>
            <a:off x="1393825" y="528638"/>
            <a:ext cx="1042988"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BMRC     0.68</a:t>
            </a:r>
            <a:endParaRPr lang="en-US" altLang="ko-KR">
              <a:ea typeface="Batang" pitchFamily="18" charset="-127"/>
              <a:cs typeface="Times New Roman" pitchFamily="18" charset="0"/>
            </a:endParaRPr>
          </a:p>
        </p:txBody>
      </p:sp>
      <p:sp>
        <p:nvSpPr>
          <p:cNvPr id="116741" name="Rectangle 16"/>
          <p:cNvSpPr>
            <a:spLocks noChangeArrowheads="1"/>
          </p:cNvSpPr>
          <p:nvPr/>
        </p:nvSpPr>
        <p:spPr bwMode="auto">
          <a:xfrm>
            <a:off x="2592388" y="536575"/>
            <a:ext cx="10096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CERF       0.55</a:t>
            </a:r>
            <a:endParaRPr lang="en-US" altLang="ko-KR">
              <a:ea typeface="Batang" pitchFamily="18" charset="-127"/>
              <a:cs typeface="Times New Roman" pitchFamily="18" charset="0"/>
            </a:endParaRPr>
          </a:p>
        </p:txBody>
      </p:sp>
      <p:sp>
        <p:nvSpPr>
          <p:cNvPr id="116742" name="Rectangle 17"/>
          <p:cNvSpPr>
            <a:spLocks noChangeArrowheads="1"/>
          </p:cNvSpPr>
          <p:nvPr/>
        </p:nvSpPr>
        <p:spPr bwMode="auto">
          <a:xfrm>
            <a:off x="4835525" y="1944688"/>
            <a:ext cx="10350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KOR        0.69</a:t>
            </a:r>
            <a:endParaRPr lang="en-US" altLang="ko-KR">
              <a:ea typeface="Batang" pitchFamily="18" charset="-127"/>
              <a:cs typeface="Times New Roman" pitchFamily="18" charset="0"/>
            </a:endParaRPr>
          </a:p>
        </p:txBody>
      </p:sp>
      <p:sp>
        <p:nvSpPr>
          <p:cNvPr id="116743" name="Rectangle 18"/>
          <p:cNvSpPr>
            <a:spLocks noChangeArrowheads="1"/>
          </p:cNvSpPr>
          <p:nvPr/>
        </p:nvSpPr>
        <p:spPr bwMode="auto">
          <a:xfrm>
            <a:off x="3746500" y="1954213"/>
            <a:ext cx="1012825"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KNR        0.32</a:t>
            </a:r>
            <a:endParaRPr lang="en-US" altLang="ko-KR">
              <a:ea typeface="Batang" pitchFamily="18" charset="-127"/>
              <a:cs typeface="Times New Roman" pitchFamily="18" charset="0"/>
            </a:endParaRPr>
          </a:p>
        </p:txBody>
      </p:sp>
      <p:sp>
        <p:nvSpPr>
          <p:cNvPr id="116744" name="Rectangle 19"/>
          <p:cNvSpPr>
            <a:spLocks noChangeArrowheads="1"/>
          </p:cNvSpPr>
          <p:nvPr/>
        </p:nvSpPr>
        <p:spPr bwMode="auto">
          <a:xfrm>
            <a:off x="2568575" y="1944688"/>
            <a:ext cx="1023938"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INGV       0.54</a:t>
            </a:r>
            <a:endParaRPr lang="en-US" altLang="ko-KR">
              <a:ea typeface="Batang" pitchFamily="18" charset="-127"/>
              <a:cs typeface="Times New Roman" pitchFamily="18" charset="0"/>
            </a:endParaRPr>
          </a:p>
        </p:txBody>
      </p:sp>
      <p:sp>
        <p:nvSpPr>
          <p:cNvPr id="116745" name="Rectangle 20"/>
          <p:cNvSpPr>
            <a:spLocks noChangeArrowheads="1"/>
          </p:cNvSpPr>
          <p:nvPr/>
        </p:nvSpPr>
        <p:spPr bwMode="auto">
          <a:xfrm>
            <a:off x="1433513" y="1944688"/>
            <a:ext cx="10033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GFDL      0.56</a:t>
            </a:r>
            <a:endParaRPr lang="en-US" altLang="ko-KR">
              <a:ea typeface="Batang" pitchFamily="18" charset="-127"/>
              <a:cs typeface="Times New Roman" pitchFamily="18" charset="0"/>
            </a:endParaRPr>
          </a:p>
        </p:txBody>
      </p:sp>
      <p:sp>
        <p:nvSpPr>
          <p:cNvPr id="116746" name="Rectangle 3"/>
          <p:cNvSpPr>
            <a:spLocks noChangeArrowheads="1"/>
          </p:cNvSpPr>
          <p:nvPr/>
        </p:nvSpPr>
        <p:spPr bwMode="auto">
          <a:xfrm>
            <a:off x="252413" y="1944688"/>
            <a:ext cx="989012"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ECMW    0.58</a:t>
            </a:r>
            <a:endParaRPr lang="en-US" altLang="ko-KR">
              <a:ea typeface="Batang" pitchFamily="18" charset="-127"/>
              <a:cs typeface="Times New Roman" pitchFamily="18" charset="0"/>
            </a:endParaRPr>
          </a:p>
        </p:txBody>
      </p:sp>
      <p:sp>
        <p:nvSpPr>
          <p:cNvPr id="116747" name="Rectangle 4"/>
          <p:cNvSpPr>
            <a:spLocks noChangeArrowheads="1"/>
          </p:cNvSpPr>
          <p:nvPr/>
        </p:nvSpPr>
        <p:spPr bwMode="auto">
          <a:xfrm>
            <a:off x="4835525" y="3408363"/>
            <a:ext cx="10350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SINT        0.42</a:t>
            </a:r>
            <a:endParaRPr lang="en-US" altLang="ko-KR">
              <a:ea typeface="Batang" pitchFamily="18" charset="-127"/>
              <a:cs typeface="Times New Roman" pitchFamily="18" charset="0"/>
            </a:endParaRPr>
          </a:p>
        </p:txBody>
      </p:sp>
      <p:sp>
        <p:nvSpPr>
          <p:cNvPr id="116748" name="Rectangle 5"/>
          <p:cNvSpPr>
            <a:spLocks noChangeArrowheads="1"/>
          </p:cNvSpPr>
          <p:nvPr/>
        </p:nvSpPr>
        <p:spPr bwMode="auto">
          <a:xfrm>
            <a:off x="3746500" y="3408363"/>
            <a:ext cx="1012825"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NCEP      0.31</a:t>
            </a:r>
            <a:endParaRPr lang="en-US" altLang="ko-KR">
              <a:ea typeface="Batang" pitchFamily="18" charset="-127"/>
              <a:cs typeface="Times New Roman" pitchFamily="18" charset="0"/>
            </a:endParaRPr>
          </a:p>
        </p:txBody>
      </p:sp>
      <p:sp>
        <p:nvSpPr>
          <p:cNvPr id="116749" name="Rectangle 6"/>
          <p:cNvSpPr>
            <a:spLocks noChangeArrowheads="1"/>
          </p:cNvSpPr>
          <p:nvPr/>
        </p:nvSpPr>
        <p:spPr bwMode="auto">
          <a:xfrm>
            <a:off x="2578100" y="3408363"/>
            <a:ext cx="9525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METF      0.48</a:t>
            </a:r>
            <a:endParaRPr lang="en-US" altLang="ko-KR">
              <a:ea typeface="Batang" pitchFamily="18" charset="-127"/>
              <a:cs typeface="Times New Roman" pitchFamily="18" charset="0"/>
            </a:endParaRPr>
          </a:p>
        </p:txBody>
      </p:sp>
      <p:sp>
        <p:nvSpPr>
          <p:cNvPr id="116750" name="Rectangle 7"/>
          <p:cNvSpPr>
            <a:spLocks noChangeArrowheads="1"/>
          </p:cNvSpPr>
          <p:nvPr/>
        </p:nvSpPr>
        <p:spPr bwMode="auto">
          <a:xfrm>
            <a:off x="1433513" y="3408363"/>
            <a:ext cx="10033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MAXP     0.30</a:t>
            </a:r>
            <a:endParaRPr lang="en-US" altLang="ko-KR">
              <a:ea typeface="Batang" pitchFamily="18" charset="-127"/>
              <a:cs typeface="Times New Roman" pitchFamily="18" charset="0"/>
            </a:endParaRPr>
          </a:p>
        </p:txBody>
      </p:sp>
      <p:sp>
        <p:nvSpPr>
          <p:cNvPr id="116751" name="Rectangle 8"/>
          <p:cNvSpPr>
            <a:spLocks noChangeArrowheads="1"/>
          </p:cNvSpPr>
          <p:nvPr/>
        </p:nvSpPr>
        <p:spPr bwMode="auto">
          <a:xfrm>
            <a:off x="269875" y="3408363"/>
            <a:ext cx="97155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LODY    0.74</a:t>
            </a:r>
            <a:endParaRPr lang="en-US" altLang="ko-KR">
              <a:ea typeface="Batang" pitchFamily="18" charset="-127"/>
              <a:cs typeface="Times New Roman" pitchFamily="18" charset="0"/>
            </a:endParaRPr>
          </a:p>
        </p:txBody>
      </p:sp>
      <p:sp>
        <p:nvSpPr>
          <p:cNvPr id="116752" name="Rectangle 9"/>
          <p:cNvSpPr>
            <a:spLocks noChangeArrowheads="1"/>
          </p:cNvSpPr>
          <p:nvPr/>
        </p:nvSpPr>
        <p:spPr bwMode="auto">
          <a:xfrm>
            <a:off x="4862513" y="4873625"/>
            <a:ext cx="981075"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SSE          0.86</a:t>
            </a:r>
            <a:endParaRPr lang="en-US" altLang="ko-KR">
              <a:ea typeface="Batang" pitchFamily="18" charset="-127"/>
              <a:cs typeface="Times New Roman" pitchFamily="18" charset="0"/>
            </a:endParaRPr>
          </a:p>
        </p:txBody>
      </p:sp>
      <p:sp>
        <p:nvSpPr>
          <p:cNvPr id="116753" name="Rectangle 10"/>
          <p:cNvSpPr>
            <a:spLocks noChangeArrowheads="1"/>
          </p:cNvSpPr>
          <p:nvPr/>
        </p:nvSpPr>
        <p:spPr bwMode="auto">
          <a:xfrm>
            <a:off x="3754438" y="4873625"/>
            <a:ext cx="966787"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EM        0.68</a:t>
            </a:r>
            <a:endParaRPr lang="en-US" altLang="ko-KR">
              <a:ea typeface="Batang" pitchFamily="18" charset="-127"/>
              <a:cs typeface="Times New Roman" pitchFamily="18" charset="0"/>
            </a:endParaRPr>
          </a:p>
        </p:txBody>
      </p:sp>
      <p:sp>
        <p:nvSpPr>
          <p:cNvPr id="116754" name="Rectangle 11"/>
          <p:cNvSpPr>
            <a:spLocks noChangeArrowheads="1"/>
          </p:cNvSpPr>
          <p:nvPr/>
        </p:nvSpPr>
        <p:spPr bwMode="auto">
          <a:xfrm>
            <a:off x="2578100" y="4873625"/>
            <a:ext cx="10160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UKMO    0.29</a:t>
            </a:r>
            <a:endParaRPr lang="en-US" altLang="ko-KR">
              <a:ea typeface="Batang" pitchFamily="18" charset="-127"/>
              <a:cs typeface="Times New Roman" pitchFamily="18" charset="0"/>
            </a:endParaRPr>
          </a:p>
        </p:txBody>
      </p:sp>
      <p:sp>
        <p:nvSpPr>
          <p:cNvPr id="116755" name="Rectangle 13"/>
          <p:cNvSpPr>
            <a:spLocks noChangeArrowheads="1"/>
          </p:cNvSpPr>
          <p:nvPr/>
        </p:nvSpPr>
        <p:spPr bwMode="auto">
          <a:xfrm>
            <a:off x="1433513" y="4873625"/>
            <a:ext cx="1003300"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UH           0.53</a:t>
            </a:r>
            <a:endParaRPr lang="en-US" altLang="ko-KR">
              <a:ea typeface="Batang" pitchFamily="18" charset="-127"/>
              <a:cs typeface="Times New Roman" pitchFamily="18" charset="0"/>
            </a:endParaRPr>
          </a:p>
        </p:txBody>
      </p:sp>
      <p:sp>
        <p:nvSpPr>
          <p:cNvPr id="116756" name="Rectangle 12"/>
          <p:cNvSpPr>
            <a:spLocks noChangeArrowheads="1"/>
          </p:cNvSpPr>
          <p:nvPr/>
        </p:nvSpPr>
        <p:spPr bwMode="auto">
          <a:xfrm>
            <a:off x="252413" y="4873625"/>
            <a:ext cx="989012" cy="263525"/>
          </a:xfrm>
          <a:prstGeom prst="rect">
            <a:avLst/>
          </a:prstGeom>
          <a:solidFill>
            <a:srgbClr val="FFFFFF">
              <a:alpha val="0"/>
            </a:srgbClr>
          </a:solidFill>
          <a:ln w="9525">
            <a:solidFill>
              <a:srgbClr val="FFFFFF"/>
            </a:solidFill>
            <a:miter lim="800000"/>
            <a:headEnd/>
            <a:tailEnd/>
          </a:ln>
        </p:spPr>
        <p:txBody>
          <a:bodyPr/>
          <a:lstStyle/>
          <a:p>
            <a:r>
              <a:rPr lang="en-US" altLang="ko-KR" sz="1000">
                <a:latin typeface="Times New Roman" pitchFamily="18" charset="0"/>
                <a:ea typeface="Batang" pitchFamily="18" charset="-127"/>
                <a:cs typeface="Times New Roman" pitchFamily="18" charset="0"/>
              </a:rPr>
              <a:t>SNU         0.78</a:t>
            </a:r>
            <a:endParaRPr lang="en-US" altLang="ko-KR">
              <a:ea typeface="Batang" pitchFamily="18" charset="-127"/>
              <a:cs typeface="Times New Roman" pitchFamily="18" charset="0"/>
            </a:endParaRPr>
          </a:p>
        </p:txBody>
      </p:sp>
      <p:sp>
        <p:nvSpPr>
          <p:cNvPr id="116757"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16758" name="Rectangle 4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16759" name="Rectangle 41"/>
          <p:cNvSpPr>
            <a:spLocks noChangeArrowheads="1"/>
          </p:cNvSpPr>
          <p:nvPr/>
        </p:nvSpPr>
        <p:spPr bwMode="auto">
          <a:xfrm>
            <a:off x="0" y="339090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7" name="Rectangle 20"/>
          <p:cNvSpPr>
            <a:spLocks noChangeArrowheads="1"/>
          </p:cNvSpPr>
          <p:nvPr/>
        </p:nvSpPr>
        <p:spPr bwMode="auto">
          <a:xfrm>
            <a:off x="3733800" y="522288"/>
            <a:ext cx="5181600" cy="1230312"/>
          </a:xfrm>
          <a:prstGeom prst="rect">
            <a:avLst/>
          </a:prstGeom>
          <a:noFill/>
          <a:ln w="9525">
            <a:noFill/>
            <a:miter lim="800000"/>
            <a:headEnd/>
            <a:tailEnd/>
          </a:ln>
          <a:effectLst/>
        </p:spPr>
        <p:txBody>
          <a:bodyPr anchor="ctr">
            <a:spAutoFit/>
          </a:bodyPr>
          <a:lstStyle/>
          <a:p>
            <a:pPr fontAlgn="auto">
              <a:spcBef>
                <a:spcPts val="0"/>
              </a:spcBef>
              <a:spcAft>
                <a:spcPts val="0"/>
              </a:spcAft>
              <a:defRPr/>
            </a:pPr>
            <a:r>
              <a:rPr lang="en-US" dirty="0">
                <a:solidFill>
                  <a:schemeClr val="tx2">
                    <a:lumMod val="75000"/>
                  </a:schemeClr>
                </a:solidFill>
                <a:latin typeface="+mn-lt"/>
              </a:rPr>
              <a:t>Relation between simulated and observed precipitation (grid by grid) over the monsoon Asia  during Jun-Aug of 1987–2001 from 16 CGCMs, their EM, and the </a:t>
            </a:r>
            <a:r>
              <a:rPr lang="en-US" dirty="0" err="1">
                <a:solidFill>
                  <a:schemeClr val="tx2">
                    <a:lumMod val="75000"/>
                  </a:schemeClr>
                </a:solidFill>
                <a:latin typeface="+mn-lt"/>
              </a:rPr>
              <a:t>superensemble</a:t>
            </a:r>
            <a:r>
              <a:rPr lang="en-US" dirty="0">
                <a:solidFill>
                  <a:schemeClr val="tx2">
                    <a:lumMod val="75000"/>
                  </a:schemeClr>
                </a:solidFill>
                <a:latin typeface="+mn-lt"/>
              </a:rPr>
              <a:t> - </a:t>
            </a:r>
            <a:r>
              <a:rPr lang="en-US" sz="2000" b="1" dirty="0">
                <a:solidFill>
                  <a:srgbClr val="C00000"/>
                </a:solidFill>
                <a:latin typeface="+mn-lt"/>
              </a:rPr>
              <a:t>DOWNSCALING</a:t>
            </a:r>
          </a:p>
        </p:txBody>
      </p:sp>
      <p:sp>
        <p:nvSpPr>
          <p:cNvPr id="28" name="Rectangle 27"/>
          <p:cNvSpPr/>
          <p:nvPr/>
        </p:nvSpPr>
        <p:spPr>
          <a:xfrm>
            <a:off x="6172200" y="2132013"/>
            <a:ext cx="2743200" cy="1754187"/>
          </a:xfrm>
          <a:prstGeom prst="rect">
            <a:avLst/>
          </a:prstGeom>
        </p:spPr>
        <p:txBody>
          <a:bodyPr>
            <a:spAutoFit/>
          </a:bodyPr>
          <a:lstStyle/>
          <a:p>
            <a:pPr algn="just" fontAlgn="auto">
              <a:spcBef>
                <a:spcPts val="0"/>
              </a:spcBef>
              <a:spcAft>
                <a:spcPts val="0"/>
              </a:spcAft>
              <a:defRPr/>
            </a:pPr>
            <a:r>
              <a:rPr lang="en-US" dirty="0">
                <a:solidFill>
                  <a:schemeClr val="bg2">
                    <a:lumMod val="10000"/>
                  </a:schemeClr>
                </a:solidFill>
                <a:latin typeface="+mn-lt"/>
              </a:rPr>
              <a:t>The correlation coefficient between the simulated and observed precipitation is indicated at the top of the panels (followed by the model name).</a:t>
            </a:r>
            <a:endParaRPr lang="en-US" dirty="0">
              <a:solidFill>
                <a:schemeClr val="bg2">
                  <a:lumMod val="10000"/>
                </a:schemeClr>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8"/>
          <p:cNvGraphicFramePr>
            <a:graphicFrameLocks noChangeAspect="1"/>
          </p:cNvGraphicFramePr>
          <p:nvPr/>
        </p:nvGraphicFramePr>
        <p:xfrm>
          <a:off x="228600" y="609600"/>
          <a:ext cx="2195513" cy="1354138"/>
        </p:xfrm>
        <a:graphic>
          <a:graphicData uri="http://schemas.openxmlformats.org/presentationml/2006/ole">
            <p:oleObj spid="_x0000_s2050" name="Chart" r:id="rId3" imgW="4667341" imgH="2543251" progId="Excel.Sheet.8">
              <p:embed/>
            </p:oleObj>
          </a:graphicData>
        </a:graphic>
      </p:graphicFrame>
      <p:graphicFrame>
        <p:nvGraphicFramePr>
          <p:cNvPr id="2051" name="Object 9"/>
          <p:cNvGraphicFramePr>
            <a:graphicFrameLocks noChangeAspect="1"/>
          </p:cNvGraphicFramePr>
          <p:nvPr/>
        </p:nvGraphicFramePr>
        <p:xfrm>
          <a:off x="2451100" y="609600"/>
          <a:ext cx="2197100" cy="1354138"/>
        </p:xfrm>
        <a:graphic>
          <a:graphicData uri="http://schemas.openxmlformats.org/presentationml/2006/ole">
            <p:oleObj spid="_x0000_s2051" name="Chart" r:id="rId4" imgW="4667341" imgH="2543251" progId="Excel.Sheet.8">
              <p:embed/>
            </p:oleObj>
          </a:graphicData>
        </a:graphic>
      </p:graphicFrame>
      <p:graphicFrame>
        <p:nvGraphicFramePr>
          <p:cNvPr id="2052" name="Object 10"/>
          <p:cNvGraphicFramePr>
            <a:graphicFrameLocks noChangeAspect="1"/>
          </p:cNvGraphicFramePr>
          <p:nvPr/>
        </p:nvGraphicFramePr>
        <p:xfrm>
          <a:off x="4664075" y="625475"/>
          <a:ext cx="2185988" cy="1323975"/>
        </p:xfrm>
        <a:graphic>
          <a:graphicData uri="http://schemas.openxmlformats.org/presentationml/2006/ole">
            <p:oleObj spid="_x0000_s2052" name="Chart" r:id="rId5" imgW="4667341" imgH="2543251" progId="Excel.Sheet.8">
              <p:embed/>
            </p:oleObj>
          </a:graphicData>
        </a:graphic>
      </p:graphicFrame>
      <p:graphicFrame>
        <p:nvGraphicFramePr>
          <p:cNvPr id="2053" name="Object 11"/>
          <p:cNvGraphicFramePr>
            <a:graphicFrameLocks noChangeAspect="1"/>
          </p:cNvGraphicFramePr>
          <p:nvPr/>
        </p:nvGraphicFramePr>
        <p:xfrm>
          <a:off x="6869113" y="609600"/>
          <a:ext cx="2198687" cy="1296988"/>
        </p:xfrm>
        <a:graphic>
          <a:graphicData uri="http://schemas.openxmlformats.org/presentationml/2006/ole">
            <p:oleObj spid="_x0000_s2053" name="Chart" r:id="rId6" imgW="4667341" imgH="2543251" progId="Excel.Sheet.8">
              <p:embed/>
            </p:oleObj>
          </a:graphicData>
        </a:graphic>
      </p:graphicFrame>
      <p:graphicFrame>
        <p:nvGraphicFramePr>
          <p:cNvPr id="2054" name="Object 12"/>
          <p:cNvGraphicFramePr>
            <a:graphicFrameLocks noChangeAspect="1"/>
          </p:cNvGraphicFramePr>
          <p:nvPr/>
        </p:nvGraphicFramePr>
        <p:xfrm>
          <a:off x="244475" y="2057400"/>
          <a:ext cx="2149475" cy="1295400"/>
        </p:xfrm>
        <a:graphic>
          <a:graphicData uri="http://schemas.openxmlformats.org/presentationml/2006/ole">
            <p:oleObj spid="_x0000_s2054" name="Chart" r:id="rId7" imgW="4667341" imgH="2543251" progId="Excel.Sheet.8">
              <p:embed/>
            </p:oleObj>
          </a:graphicData>
        </a:graphic>
      </p:graphicFrame>
      <p:graphicFrame>
        <p:nvGraphicFramePr>
          <p:cNvPr id="2055" name="Object 13"/>
          <p:cNvGraphicFramePr>
            <a:graphicFrameLocks noChangeAspect="1"/>
          </p:cNvGraphicFramePr>
          <p:nvPr/>
        </p:nvGraphicFramePr>
        <p:xfrm>
          <a:off x="2470150" y="2057400"/>
          <a:ext cx="2149475" cy="1258888"/>
        </p:xfrm>
        <a:graphic>
          <a:graphicData uri="http://schemas.openxmlformats.org/presentationml/2006/ole">
            <p:oleObj spid="_x0000_s2055" name="Chart" r:id="rId8" imgW="4667341" imgH="2543251" progId="Excel.Sheet.8">
              <p:embed/>
            </p:oleObj>
          </a:graphicData>
        </a:graphic>
      </p:graphicFrame>
      <p:graphicFrame>
        <p:nvGraphicFramePr>
          <p:cNvPr id="2056" name="Object 14"/>
          <p:cNvGraphicFramePr>
            <a:graphicFrameLocks noChangeAspect="1"/>
          </p:cNvGraphicFramePr>
          <p:nvPr/>
        </p:nvGraphicFramePr>
        <p:xfrm>
          <a:off x="4714875" y="2089150"/>
          <a:ext cx="2135188" cy="1230313"/>
        </p:xfrm>
        <a:graphic>
          <a:graphicData uri="http://schemas.openxmlformats.org/presentationml/2006/ole">
            <p:oleObj spid="_x0000_s2056" name="Chart" r:id="rId9" imgW="4667341" imgH="2543251" progId="Excel.Sheet.8">
              <p:embed/>
            </p:oleObj>
          </a:graphicData>
        </a:graphic>
      </p:graphicFrame>
      <p:graphicFrame>
        <p:nvGraphicFramePr>
          <p:cNvPr id="2057" name="Object 15"/>
          <p:cNvGraphicFramePr>
            <a:graphicFrameLocks noChangeAspect="1"/>
          </p:cNvGraphicFramePr>
          <p:nvPr/>
        </p:nvGraphicFramePr>
        <p:xfrm>
          <a:off x="6908800" y="2106613"/>
          <a:ext cx="2159000" cy="1217612"/>
        </p:xfrm>
        <a:graphic>
          <a:graphicData uri="http://schemas.openxmlformats.org/presentationml/2006/ole">
            <p:oleObj spid="_x0000_s2057" name="Chart" r:id="rId10" imgW="4667341" imgH="2543251" progId="Excel.Sheet.8">
              <p:embed/>
            </p:oleObj>
          </a:graphicData>
        </a:graphic>
      </p:graphicFrame>
      <p:graphicFrame>
        <p:nvGraphicFramePr>
          <p:cNvPr id="2058" name="Object 16"/>
          <p:cNvGraphicFramePr>
            <a:graphicFrameLocks noChangeAspect="1"/>
          </p:cNvGraphicFramePr>
          <p:nvPr/>
        </p:nvGraphicFramePr>
        <p:xfrm>
          <a:off x="257175" y="3441700"/>
          <a:ext cx="2143125" cy="1308100"/>
        </p:xfrm>
        <a:graphic>
          <a:graphicData uri="http://schemas.openxmlformats.org/presentationml/2006/ole">
            <p:oleObj spid="_x0000_s2058" name="Chart" r:id="rId11" imgW="4667341" imgH="2543251" progId="Excel.Sheet.8">
              <p:embed/>
            </p:oleObj>
          </a:graphicData>
        </a:graphic>
      </p:graphicFrame>
      <p:graphicFrame>
        <p:nvGraphicFramePr>
          <p:cNvPr id="2059" name="Object 17"/>
          <p:cNvGraphicFramePr>
            <a:graphicFrameLocks noChangeAspect="1"/>
          </p:cNvGraphicFramePr>
          <p:nvPr/>
        </p:nvGraphicFramePr>
        <p:xfrm>
          <a:off x="2514600" y="3429000"/>
          <a:ext cx="2144713" cy="1308100"/>
        </p:xfrm>
        <a:graphic>
          <a:graphicData uri="http://schemas.openxmlformats.org/presentationml/2006/ole">
            <p:oleObj spid="_x0000_s2059" name="Chart" r:id="rId12" imgW="4667341" imgH="2543251" progId="Excel.Sheet.8">
              <p:embed/>
            </p:oleObj>
          </a:graphicData>
        </a:graphic>
      </p:graphicFrame>
      <p:graphicFrame>
        <p:nvGraphicFramePr>
          <p:cNvPr id="2060" name="Object 18"/>
          <p:cNvGraphicFramePr>
            <a:graphicFrameLocks noChangeAspect="1"/>
          </p:cNvGraphicFramePr>
          <p:nvPr/>
        </p:nvGraphicFramePr>
        <p:xfrm>
          <a:off x="4724400" y="3429000"/>
          <a:ext cx="2120900" cy="1311275"/>
        </p:xfrm>
        <a:graphic>
          <a:graphicData uri="http://schemas.openxmlformats.org/presentationml/2006/ole">
            <p:oleObj spid="_x0000_s2060" name="Chart" r:id="rId13" imgW="4667341" imgH="2543251" progId="Excel.Sheet.8">
              <p:embed/>
            </p:oleObj>
          </a:graphicData>
        </a:graphic>
      </p:graphicFrame>
      <p:graphicFrame>
        <p:nvGraphicFramePr>
          <p:cNvPr id="2061" name="Object 19"/>
          <p:cNvGraphicFramePr>
            <a:graphicFrameLocks noChangeAspect="1"/>
          </p:cNvGraphicFramePr>
          <p:nvPr/>
        </p:nvGraphicFramePr>
        <p:xfrm>
          <a:off x="6953250" y="3429000"/>
          <a:ext cx="2105025" cy="1271588"/>
        </p:xfrm>
        <a:graphic>
          <a:graphicData uri="http://schemas.openxmlformats.org/presentationml/2006/ole">
            <p:oleObj spid="_x0000_s2061" name="Chart" r:id="rId14" imgW="4667341" imgH="2543251" progId="Excel.Sheet.8">
              <p:embed/>
            </p:oleObj>
          </a:graphicData>
        </a:graphic>
      </p:graphicFrame>
      <p:graphicFrame>
        <p:nvGraphicFramePr>
          <p:cNvPr id="2062" name="Object 20"/>
          <p:cNvGraphicFramePr>
            <a:graphicFrameLocks noChangeAspect="1"/>
          </p:cNvGraphicFramePr>
          <p:nvPr/>
        </p:nvGraphicFramePr>
        <p:xfrm>
          <a:off x="273050" y="4859338"/>
          <a:ext cx="2089150" cy="1312862"/>
        </p:xfrm>
        <a:graphic>
          <a:graphicData uri="http://schemas.openxmlformats.org/presentationml/2006/ole">
            <p:oleObj spid="_x0000_s2062" name="Chart" r:id="rId15" imgW="4667341" imgH="2543251" progId="Excel.Sheet.8">
              <p:embed/>
            </p:oleObj>
          </a:graphicData>
        </a:graphic>
      </p:graphicFrame>
      <p:graphicFrame>
        <p:nvGraphicFramePr>
          <p:cNvPr id="2063" name="Object 21"/>
          <p:cNvGraphicFramePr>
            <a:graphicFrameLocks noChangeAspect="1"/>
          </p:cNvGraphicFramePr>
          <p:nvPr/>
        </p:nvGraphicFramePr>
        <p:xfrm>
          <a:off x="2525713" y="4830763"/>
          <a:ext cx="2138362" cy="1325562"/>
        </p:xfrm>
        <a:graphic>
          <a:graphicData uri="http://schemas.openxmlformats.org/presentationml/2006/ole">
            <p:oleObj spid="_x0000_s2063" name="Chart" r:id="rId16" imgW="4667341" imgH="2543251" progId="Excel.Sheet.8">
              <p:embed/>
            </p:oleObj>
          </a:graphicData>
        </a:graphic>
      </p:graphicFrame>
      <p:graphicFrame>
        <p:nvGraphicFramePr>
          <p:cNvPr id="2064" name="Object 22"/>
          <p:cNvGraphicFramePr>
            <a:graphicFrameLocks noChangeAspect="1"/>
          </p:cNvGraphicFramePr>
          <p:nvPr/>
        </p:nvGraphicFramePr>
        <p:xfrm>
          <a:off x="4772025" y="4848225"/>
          <a:ext cx="2106613" cy="1273175"/>
        </p:xfrm>
        <a:graphic>
          <a:graphicData uri="http://schemas.openxmlformats.org/presentationml/2006/ole">
            <p:oleObj spid="_x0000_s2064" name="Chart" r:id="rId17" imgW="4667341" imgH="2543251" progId="Excel.Sheet.8">
              <p:embed/>
            </p:oleObj>
          </a:graphicData>
        </a:graphic>
      </p:graphicFrame>
      <p:graphicFrame>
        <p:nvGraphicFramePr>
          <p:cNvPr id="2065" name="Object 23"/>
          <p:cNvGraphicFramePr>
            <a:graphicFrameLocks noChangeAspect="1"/>
          </p:cNvGraphicFramePr>
          <p:nvPr/>
        </p:nvGraphicFramePr>
        <p:xfrm>
          <a:off x="6978650" y="4846638"/>
          <a:ext cx="2085975" cy="1231900"/>
        </p:xfrm>
        <a:graphic>
          <a:graphicData uri="http://schemas.openxmlformats.org/presentationml/2006/ole">
            <p:oleObj spid="_x0000_s2065" name="Chart" r:id="rId18" imgW="4667341" imgH="2543251" progId="Excel.Sheet.8">
              <p:embed/>
            </p:oleObj>
          </a:graphicData>
        </a:graphic>
      </p:graphicFrame>
      <p:sp>
        <p:nvSpPr>
          <p:cNvPr id="2066" name="Text Box 24"/>
          <p:cNvSpPr txBox="1">
            <a:spLocks noChangeArrowheads="1"/>
          </p:cNvSpPr>
          <p:nvPr/>
        </p:nvSpPr>
        <p:spPr bwMode="auto">
          <a:xfrm>
            <a:off x="381000" y="152400"/>
            <a:ext cx="8686800" cy="369888"/>
          </a:xfrm>
          <a:prstGeom prst="rect">
            <a:avLst/>
          </a:prstGeom>
          <a:noFill/>
          <a:ln w="9525">
            <a:noFill/>
            <a:miter lim="800000"/>
            <a:headEnd/>
            <a:tailEnd/>
          </a:ln>
        </p:spPr>
        <p:txBody>
          <a:bodyPr>
            <a:spAutoFit/>
          </a:bodyPr>
          <a:lstStyle/>
          <a:p>
            <a:pPr eaLnBrk="0" hangingPunct="0">
              <a:spcBef>
                <a:spcPct val="50000"/>
              </a:spcBef>
            </a:pPr>
            <a:endParaRPr lang="en-US">
              <a:latin typeface="Verdana" pitchFamily="34" charset="0"/>
            </a:endParaRPr>
          </a:p>
        </p:txBody>
      </p:sp>
      <p:sp>
        <p:nvSpPr>
          <p:cNvPr id="160793" name="Text Box 25"/>
          <p:cNvSpPr txBox="1">
            <a:spLocks noChangeArrowheads="1"/>
          </p:cNvSpPr>
          <p:nvPr/>
        </p:nvSpPr>
        <p:spPr bwMode="auto">
          <a:xfrm>
            <a:off x="347663" y="0"/>
            <a:ext cx="8642350" cy="630238"/>
          </a:xfrm>
          <a:prstGeom prst="rect">
            <a:avLst/>
          </a:prstGeom>
          <a:solidFill>
            <a:schemeClr val="bg1">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700" b="1" dirty="0">
                <a:solidFill>
                  <a:srgbClr val="FF0000"/>
                </a:solidFill>
                <a:latin typeface="Trajan Pro" pitchFamily="18" charset="0"/>
              </a:rPr>
              <a:t>Equitable Threat Score of precipitation over Monsoon Asia (JJAS</a:t>
            </a:r>
            <a:r>
              <a:rPr lang="en-US" sz="1700" dirty="0">
                <a:solidFill>
                  <a:srgbClr val="FF0000"/>
                </a:solidFill>
                <a:latin typeface="Trajan Pro" pitchFamily="18" charset="0"/>
              </a:rPr>
              <a:t>)</a:t>
            </a:r>
          </a:p>
          <a:p>
            <a:pPr eaLnBrk="0" fontAlgn="auto" hangingPunct="0">
              <a:spcBef>
                <a:spcPct val="50000"/>
              </a:spcBef>
              <a:spcAft>
                <a:spcPts val="0"/>
              </a:spcAft>
              <a:defRPr/>
            </a:pPr>
            <a:r>
              <a:rPr lang="en-US" sz="1200" dirty="0">
                <a:solidFill>
                  <a:srgbClr val="FF0000"/>
                </a:solidFill>
                <a:latin typeface="Trajan Pro" pitchFamily="18" charset="0"/>
              </a:rPr>
              <a:t>Average skill during the years 1987-2001</a:t>
            </a:r>
          </a:p>
        </p:txBody>
      </p:sp>
      <p:sp>
        <p:nvSpPr>
          <p:cNvPr id="2068" name="Text Box 26"/>
          <p:cNvSpPr txBox="1">
            <a:spLocks noChangeArrowheads="1"/>
          </p:cNvSpPr>
          <p:nvPr/>
        </p:nvSpPr>
        <p:spPr bwMode="auto">
          <a:xfrm>
            <a:off x="1036638" y="6378575"/>
            <a:ext cx="7726362"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6600"/>
                </a:solidFill>
                <a:latin typeface="Verdana" pitchFamily="34" charset="0"/>
              </a:rPr>
              <a:t>For the period 1987-2001 before and after downscaling</a:t>
            </a:r>
          </a:p>
        </p:txBody>
      </p:sp>
      <p:sp>
        <p:nvSpPr>
          <p:cNvPr id="2069" name="Text Box 27"/>
          <p:cNvSpPr txBox="1">
            <a:spLocks noChangeArrowheads="1"/>
          </p:cNvSpPr>
          <p:nvPr/>
        </p:nvSpPr>
        <p:spPr bwMode="auto">
          <a:xfrm>
            <a:off x="5791200" y="2209800"/>
            <a:ext cx="8382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a:t>
            </a:r>
          </a:p>
        </p:txBody>
      </p:sp>
      <p:sp>
        <p:nvSpPr>
          <p:cNvPr id="2070" name="Text Box 28"/>
          <p:cNvSpPr txBox="1">
            <a:spLocks noChangeArrowheads="1"/>
          </p:cNvSpPr>
          <p:nvPr/>
        </p:nvSpPr>
        <p:spPr bwMode="auto">
          <a:xfrm>
            <a:off x="5715000" y="762000"/>
            <a:ext cx="914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a:t>
            </a:r>
          </a:p>
        </p:txBody>
      </p:sp>
      <p:sp>
        <p:nvSpPr>
          <p:cNvPr id="2071" name="Text Box 29"/>
          <p:cNvSpPr txBox="1">
            <a:spLocks noChangeArrowheads="1"/>
          </p:cNvSpPr>
          <p:nvPr/>
        </p:nvSpPr>
        <p:spPr bwMode="auto">
          <a:xfrm>
            <a:off x="3581400" y="758825"/>
            <a:ext cx="8858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a:t>
            </a:r>
          </a:p>
        </p:txBody>
      </p:sp>
      <p:sp>
        <p:nvSpPr>
          <p:cNvPr id="2072" name="Text Box 30"/>
          <p:cNvSpPr txBox="1">
            <a:spLocks noChangeArrowheads="1"/>
          </p:cNvSpPr>
          <p:nvPr/>
        </p:nvSpPr>
        <p:spPr bwMode="auto">
          <a:xfrm>
            <a:off x="1933575" y="838200"/>
            <a:ext cx="1143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a:t>
            </a:r>
          </a:p>
        </p:txBody>
      </p:sp>
      <p:sp>
        <p:nvSpPr>
          <p:cNvPr id="2073" name="Text Box 31"/>
          <p:cNvSpPr txBox="1">
            <a:spLocks noChangeArrowheads="1"/>
          </p:cNvSpPr>
          <p:nvPr/>
        </p:nvSpPr>
        <p:spPr bwMode="auto">
          <a:xfrm>
            <a:off x="3686175" y="2209800"/>
            <a:ext cx="8096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a:t>
            </a:r>
          </a:p>
        </p:txBody>
      </p:sp>
      <p:sp>
        <p:nvSpPr>
          <p:cNvPr id="2074" name="Text Box 32"/>
          <p:cNvSpPr txBox="1">
            <a:spLocks noChangeArrowheads="1"/>
          </p:cNvSpPr>
          <p:nvPr/>
        </p:nvSpPr>
        <p:spPr bwMode="auto">
          <a:xfrm>
            <a:off x="1524000" y="22098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a:t>
            </a:r>
          </a:p>
        </p:txBody>
      </p:sp>
      <p:sp>
        <p:nvSpPr>
          <p:cNvPr id="2075" name="Text Box 33"/>
          <p:cNvSpPr txBox="1">
            <a:spLocks noChangeArrowheads="1"/>
          </p:cNvSpPr>
          <p:nvPr/>
        </p:nvSpPr>
        <p:spPr bwMode="auto">
          <a:xfrm>
            <a:off x="7924800" y="2209800"/>
            <a:ext cx="6858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a:t>
            </a:r>
          </a:p>
        </p:txBody>
      </p:sp>
      <p:sp>
        <p:nvSpPr>
          <p:cNvPr id="2076" name="Text Box 34"/>
          <p:cNvSpPr txBox="1">
            <a:spLocks noChangeArrowheads="1"/>
          </p:cNvSpPr>
          <p:nvPr/>
        </p:nvSpPr>
        <p:spPr bwMode="auto">
          <a:xfrm>
            <a:off x="7924800" y="762000"/>
            <a:ext cx="914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a:t>
            </a:r>
          </a:p>
        </p:txBody>
      </p:sp>
      <p:sp>
        <p:nvSpPr>
          <p:cNvPr id="2077" name="Text Box 35"/>
          <p:cNvSpPr txBox="1">
            <a:spLocks noChangeArrowheads="1"/>
          </p:cNvSpPr>
          <p:nvPr/>
        </p:nvSpPr>
        <p:spPr bwMode="auto">
          <a:xfrm>
            <a:off x="5867400" y="4953000"/>
            <a:ext cx="6858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a:t>
            </a:r>
          </a:p>
        </p:txBody>
      </p:sp>
      <p:sp>
        <p:nvSpPr>
          <p:cNvPr id="2078" name="Text Box 36"/>
          <p:cNvSpPr txBox="1">
            <a:spLocks noChangeArrowheads="1"/>
          </p:cNvSpPr>
          <p:nvPr/>
        </p:nvSpPr>
        <p:spPr bwMode="auto">
          <a:xfrm>
            <a:off x="5791200" y="3581400"/>
            <a:ext cx="8382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a:t>
            </a:r>
          </a:p>
        </p:txBody>
      </p:sp>
      <p:sp>
        <p:nvSpPr>
          <p:cNvPr id="2079" name="Text Box 37"/>
          <p:cNvSpPr txBox="1">
            <a:spLocks noChangeArrowheads="1"/>
          </p:cNvSpPr>
          <p:nvPr/>
        </p:nvSpPr>
        <p:spPr bwMode="auto">
          <a:xfrm>
            <a:off x="3505200" y="35052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a:t>
            </a:r>
          </a:p>
        </p:txBody>
      </p:sp>
      <p:sp>
        <p:nvSpPr>
          <p:cNvPr id="2080" name="Text Box 38"/>
          <p:cNvSpPr txBox="1">
            <a:spLocks noChangeArrowheads="1"/>
          </p:cNvSpPr>
          <p:nvPr/>
        </p:nvSpPr>
        <p:spPr bwMode="auto">
          <a:xfrm>
            <a:off x="1447800" y="35814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a:t>
            </a:r>
          </a:p>
        </p:txBody>
      </p:sp>
      <p:sp>
        <p:nvSpPr>
          <p:cNvPr id="2081" name="Text Box 39"/>
          <p:cNvSpPr txBox="1">
            <a:spLocks noChangeArrowheads="1"/>
          </p:cNvSpPr>
          <p:nvPr/>
        </p:nvSpPr>
        <p:spPr bwMode="auto">
          <a:xfrm>
            <a:off x="3686175" y="4953000"/>
            <a:ext cx="8096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a:t>
            </a:r>
          </a:p>
        </p:txBody>
      </p:sp>
      <p:sp>
        <p:nvSpPr>
          <p:cNvPr id="2082" name="Text Box 40"/>
          <p:cNvSpPr txBox="1">
            <a:spLocks noChangeArrowheads="1"/>
          </p:cNvSpPr>
          <p:nvPr/>
        </p:nvSpPr>
        <p:spPr bwMode="auto">
          <a:xfrm>
            <a:off x="1371600" y="4953000"/>
            <a:ext cx="7620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a:t>
            </a:r>
          </a:p>
        </p:txBody>
      </p:sp>
      <p:sp>
        <p:nvSpPr>
          <p:cNvPr id="2083" name="Text Box 41"/>
          <p:cNvSpPr txBox="1">
            <a:spLocks noChangeArrowheads="1"/>
          </p:cNvSpPr>
          <p:nvPr/>
        </p:nvSpPr>
        <p:spPr bwMode="auto">
          <a:xfrm>
            <a:off x="8001000" y="4953000"/>
            <a:ext cx="8382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a:t>
            </a:r>
          </a:p>
        </p:txBody>
      </p:sp>
      <p:sp>
        <p:nvSpPr>
          <p:cNvPr id="2084" name="Text Box 42"/>
          <p:cNvSpPr txBox="1">
            <a:spLocks noChangeArrowheads="1"/>
          </p:cNvSpPr>
          <p:nvPr/>
        </p:nvSpPr>
        <p:spPr bwMode="auto">
          <a:xfrm>
            <a:off x="8001000" y="3581400"/>
            <a:ext cx="8382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a:t>
            </a:r>
          </a:p>
        </p:txBody>
      </p:sp>
      <p:sp>
        <p:nvSpPr>
          <p:cNvPr id="2085" name="Text Box 43"/>
          <p:cNvSpPr txBox="1">
            <a:spLocks noChangeArrowheads="1"/>
          </p:cNvSpPr>
          <p:nvPr/>
        </p:nvSpPr>
        <p:spPr bwMode="auto">
          <a:xfrm rot="10800000">
            <a:off x="-1588" y="3048000"/>
            <a:ext cx="431801" cy="609600"/>
          </a:xfrm>
          <a:prstGeom prst="rect">
            <a:avLst/>
          </a:prstGeom>
          <a:noFill/>
          <a:ln w="9525">
            <a:noFill/>
            <a:miter lim="800000"/>
            <a:headEnd/>
            <a:tailEnd/>
          </a:ln>
        </p:spPr>
        <p:txBody>
          <a:bodyPr vert="eaVert">
            <a:spAutoFit/>
          </a:bodyPr>
          <a:lstStyle/>
          <a:p>
            <a:pPr>
              <a:spcBef>
                <a:spcPct val="50000"/>
              </a:spcBef>
            </a:pPr>
            <a:r>
              <a:rPr lang="en-US" sz="1600">
                <a:solidFill>
                  <a:schemeClr val="accent2"/>
                </a:solidFill>
                <a:latin typeface="Calibri" pitchFamily="34" charset="0"/>
              </a:rPr>
              <a:t>ETS</a:t>
            </a:r>
          </a:p>
        </p:txBody>
      </p:sp>
      <p:sp>
        <p:nvSpPr>
          <p:cNvPr id="2086" name="Text Box 45"/>
          <p:cNvSpPr txBox="1">
            <a:spLocks noChangeArrowheads="1"/>
          </p:cNvSpPr>
          <p:nvPr/>
        </p:nvSpPr>
        <p:spPr bwMode="auto">
          <a:xfrm>
            <a:off x="3673475" y="6096000"/>
            <a:ext cx="2498725" cy="307975"/>
          </a:xfrm>
          <a:prstGeom prst="rect">
            <a:avLst/>
          </a:prstGeom>
          <a:noFill/>
          <a:ln w="9525">
            <a:noFill/>
            <a:miter lim="800000"/>
            <a:headEnd/>
            <a:tailEnd/>
          </a:ln>
        </p:spPr>
        <p:txBody>
          <a:bodyPr>
            <a:spAutoFit/>
          </a:bodyPr>
          <a:lstStyle/>
          <a:p>
            <a:pPr>
              <a:spcBef>
                <a:spcPct val="50000"/>
              </a:spcBef>
            </a:pPr>
            <a:r>
              <a:rPr lang="en-US" sz="1400">
                <a:solidFill>
                  <a:schemeClr val="hlink"/>
                </a:solidFill>
                <a:latin typeface="Calibri" pitchFamily="34" charset="0"/>
              </a:rPr>
              <a:t>Threshold (mm/day)</a:t>
            </a:r>
          </a:p>
        </p:txBody>
      </p:sp>
      <p:sp>
        <p:nvSpPr>
          <p:cNvPr id="2087" name="Line 46"/>
          <p:cNvSpPr>
            <a:spLocks noChangeShapeType="1"/>
          </p:cNvSpPr>
          <p:nvPr/>
        </p:nvSpPr>
        <p:spPr bwMode="auto">
          <a:xfrm>
            <a:off x="5489575" y="6248400"/>
            <a:ext cx="3505200" cy="0"/>
          </a:xfrm>
          <a:prstGeom prst="line">
            <a:avLst/>
          </a:prstGeom>
          <a:noFill/>
          <a:ln w="9525">
            <a:solidFill>
              <a:schemeClr val="tx1"/>
            </a:solidFill>
            <a:miter lim="800000"/>
            <a:headEnd/>
            <a:tailEnd type="triangle" w="med" len="med"/>
          </a:ln>
        </p:spPr>
        <p:txBody>
          <a:bodyPr wrap="none"/>
          <a:lstStyle/>
          <a:p>
            <a:endParaRPr lang="en-US"/>
          </a:p>
        </p:txBody>
      </p:sp>
      <p:sp>
        <p:nvSpPr>
          <p:cNvPr id="2088" name="Line 47"/>
          <p:cNvSpPr>
            <a:spLocks noChangeShapeType="1"/>
          </p:cNvSpPr>
          <p:nvPr/>
        </p:nvSpPr>
        <p:spPr bwMode="auto">
          <a:xfrm rot="10800000">
            <a:off x="85725" y="6264275"/>
            <a:ext cx="3505200" cy="1588"/>
          </a:xfrm>
          <a:prstGeom prst="line">
            <a:avLst/>
          </a:prstGeom>
          <a:noFill/>
          <a:ln w="9525">
            <a:solidFill>
              <a:schemeClr val="tx1"/>
            </a:solidFill>
            <a:miter lim="800000"/>
            <a:headEnd/>
            <a:tailEnd type="triangle" w="med" len="med"/>
          </a:ln>
        </p:spPr>
        <p:txBody>
          <a:bodyPr wrap="none"/>
          <a:lstStyle/>
          <a:p>
            <a:endParaRPr lang="en-US"/>
          </a:p>
        </p:txBody>
      </p:sp>
      <p:sp>
        <p:nvSpPr>
          <p:cNvPr id="2089" name="Line 48"/>
          <p:cNvSpPr>
            <a:spLocks noChangeShapeType="1"/>
          </p:cNvSpPr>
          <p:nvPr/>
        </p:nvSpPr>
        <p:spPr bwMode="auto">
          <a:xfrm>
            <a:off x="158750" y="3733800"/>
            <a:ext cx="0" cy="2362200"/>
          </a:xfrm>
          <a:prstGeom prst="line">
            <a:avLst/>
          </a:prstGeom>
          <a:noFill/>
          <a:ln w="9525">
            <a:solidFill>
              <a:schemeClr val="tx1"/>
            </a:solidFill>
            <a:miter lim="800000"/>
            <a:headEnd/>
            <a:tailEnd type="triangle" w="med" len="med"/>
          </a:ln>
        </p:spPr>
        <p:txBody>
          <a:bodyPr wrap="none"/>
          <a:lstStyle/>
          <a:p>
            <a:endParaRPr lang="en-US"/>
          </a:p>
        </p:txBody>
      </p:sp>
      <p:sp>
        <p:nvSpPr>
          <p:cNvPr id="2090" name="Line 49"/>
          <p:cNvSpPr>
            <a:spLocks noChangeShapeType="1"/>
          </p:cNvSpPr>
          <p:nvPr/>
        </p:nvSpPr>
        <p:spPr bwMode="auto">
          <a:xfrm rot="10800000">
            <a:off x="165100" y="838200"/>
            <a:ext cx="0" cy="2362200"/>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7"/>
          <p:cNvSpPr txBox="1">
            <a:spLocks noChangeArrowheads="1"/>
          </p:cNvSpPr>
          <p:nvPr/>
        </p:nvSpPr>
        <p:spPr bwMode="auto">
          <a:xfrm>
            <a:off x="1905000" y="1916113"/>
            <a:ext cx="1828800" cy="369887"/>
          </a:xfrm>
          <a:prstGeom prst="rect">
            <a:avLst/>
          </a:prstGeom>
          <a:noFill/>
          <a:ln w="9525">
            <a:noFill/>
            <a:miter lim="800000"/>
            <a:headEnd/>
            <a:tailEnd/>
          </a:ln>
        </p:spPr>
        <p:txBody>
          <a:bodyPr>
            <a:spAutoFit/>
          </a:bodyPr>
          <a:lstStyle/>
          <a:p>
            <a:pPr>
              <a:spcBef>
                <a:spcPct val="50000"/>
              </a:spcBef>
            </a:pPr>
            <a:r>
              <a:rPr lang="en-US" b="1">
                <a:latin typeface="Calibri" pitchFamily="34" charset="0"/>
              </a:rPr>
              <a:t>Ensemble mean</a:t>
            </a:r>
          </a:p>
        </p:txBody>
      </p:sp>
      <p:sp>
        <p:nvSpPr>
          <p:cNvPr id="119810" name="Text Box 8"/>
          <p:cNvSpPr txBox="1">
            <a:spLocks noChangeArrowheads="1"/>
          </p:cNvSpPr>
          <p:nvPr/>
        </p:nvSpPr>
        <p:spPr bwMode="auto">
          <a:xfrm>
            <a:off x="6019800" y="1905000"/>
            <a:ext cx="1752600" cy="369888"/>
          </a:xfrm>
          <a:prstGeom prst="rect">
            <a:avLst/>
          </a:prstGeom>
          <a:noFill/>
          <a:ln w="9525">
            <a:noFill/>
            <a:miter lim="800000"/>
            <a:headEnd/>
            <a:tailEnd/>
          </a:ln>
        </p:spPr>
        <p:txBody>
          <a:bodyPr>
            <a:spAutoFit/>
          </a:bodyPr>
          <a:lstStyle/>
          <a:p>
            <a:pPr>
              <a:spcBef>
                <a:spcPct val="50000"/>
              </a:spcBef>
            </a:pPr>
            <a:r>
              <a:rPr lang="en-US" b="1">
                <a:latin typeface="Calibri" pitchFamily="34" charset="0"/>
              </a:rPr>
              <a:t>Superensemble</a:t>
            </a:r>
          </a:p>
        </p:txBody>
      </p:sp>
      <p:sp>
        <p:nvSpPr>
          <p:cNvPr id="119811" name="Text Box 10"/>
          <p:cNvSpPr txBox="1">
            <a:spLocks noChangeArrowheads="1"/>
          </p:cNvSpPr>
          <p:nvPr/>
        </p:nvSpPr>
        <p:spPr bwMode="auto">
          <a:xfrm rot="10800000">
            <a:off x="227013" y="2971800"/>
            <a:ext cx="461962" cy="609600"/>
          </a:xfrm>
          <a:prstGeom prst="rect">
            <a:avLst/>
          </a:prstGeom>
          <a:noFill/>
          <a:ln w="9525">
            <a:noFill/>
            <a:miter lim="800000"/>
            <a:headEnd/>
            <a:tailEnd/>
          </a:ln>
        </p:spPr>
        <p:txBody>
          <a:bodyPr vert="eaVert">
            <a:spAutoFit/>
          </a:bodyPr>
          <a:lstStyle/>
          <a:p>
            <a:pPr>
              <a:spcBef>
                <a:spcPct val="50000"/>
              </a:spcBef>
            </a:pPr>
            <a:r>
              <a:rPr lang="en-US">
                <a:latin typeface="Calibri" pitchFamily="34" charset="0"/>
              </a:rPr>
              <a:t>ETS</a:t>
            </a:r>
          </a:p>
        </p:txBody>
      </p:sp>
      <p:sp>
        <p:nvSpPr>
          <p:cNvPr id="119812" name="Text Box 12"/>
          <p:cNvSpPr txBox="1">
            <a:spLocks noChangeArrowheads="1"/>
          </p:cNvSpPr>
          <p:nvPr/>
        </p:nvSpPr>
        <p:spPr bwMode="auto">
          <a:xfrm>
            <a:off x="1447800" y="4495800"/>
            <a:ext cx="2498725" cy="369888"/>
          </a:xfrm>
          <a:prstGeom prst="rect">
            <a:avLst/>
          </a:prstGeom>
          <a:noFill/>
          <a:ln w="9525">
            <a:noFill/>
            <a:miter lim="800000"/>
            <a:headEnd/>
            <a:tailEnd/>
          </a:ln>
        </p:spPr>
        <p:txBody>
          <a:bodyPr>
            <a:spAutoFit/>
          </a:bodyPr>
          <a:lstStyle/>
          <a:p>
            <a:pPr>
              <a:spcBef>
                <a:spcPct val="50000"/>
              </a:spcBef>
            </a:pPr>
            <a:r>
              <a:rPr lang="en-US">
                <a:latin typeface="Calibri" pitchFamily="34" charset="0"/>
              </a:rPr>
              <a:t>Threshold (mm/day)</a:t>
            </a:r>
          </a:p>
        </p:txBody>
      </p:sp>
      <p:sp>
        <p:nvSpPr>
          <p:cNvPr id="119813" name="Text Box 13"/>
          <p:cNvSpPr txBox="1">
            <a:spLocks noChangeArrowheads="1"/>
          </p:cNvSpPr>
          <p:nvPr/>
        </p:nvSpPr>
        <p:spPr bwMode="auto">
          <a:xfrm>
            <a:off x="5486400" y="4495800"/>
            <a:ext cx="2498725" cy="369888"/>
          </a:xfrm>
          <a:prstGeom prst="rect">
            <a:avLst/>
          </a:prstGeom>
          <a:noFill/>
          <a:ln w="9525">
            <a:noFill/>
            <a:miter lim="800000"/>
            <a:headEnd/>
            <a:tailEnd/>
          </a:ln>
        </p:spPr>
        <p:txBody>
          <a:bodyPr>
            <a:spAutoFit/>
          </a:bodyPr>
          <a:lstStyle/>
          <a:p>
            <a:pPr>
              <a:spcBef>
                <a:spcPct val="50000"/>
              </a:spcBef>
            </a:pPr>
            <a:r>
              <a:rPr lang="en-US">
                <a:latin typeface="Calibri" pitchFamily="34" charset="0"/>
              </a:rPr>
              <a:t>Threshold (mm/day)</a:t>
            </a:r>
          </a:p>
        </p:txBody>
      </p:sp>
      <p:sp>
        <p:nvSpPr>
          <p:cNvPr id="119814" name="Text Box 14"/>
          <p:cNvSpPr txBox="1">
            <a:spLocks noChangeArrowheads="1"/>
          </p:cNvSpPr>
          <p:nvPr/>
        </p:nvSpPr>
        <p:spPr bwMode="auto">
          <a:xfrm>
            <a:off x="347663" y="395288"/>
            <a:ext cx="8642350" cy="796925"/>
          </a:xfrm>
          <a:prstGeom prst="rect">
            <a:avLst/>
          </a:prstGeom>
          <a:noFill/>
          <a:ln w="9525">
            <a:noFill/>
            <a:miter lim="800000"/>
            <a:headEnd/>
            <a:tailEnd/>
          </a:ln>
        </p:spPr>
        <p:txBody>
          <a:bodyPr>
            <a:spAutoFit/>
          </a:bodyPr>
          <a:lstStyle/>
          <a:p>
            <a:pPr eaLnBrk="0" hangingPunct="0">
              <a:spcBef>
                <a:spcPct val="50000"/>
              </a:spcBef>
            </a:pPr>
            <a:r>
              <a:rPr lang="en-US" b="1">
                <a:solidFill>
                  <a:srgbClr val="006600"/>
                </a:solidFill>
                <a:latin typeface="Verdana" pitchFamily="34" charset="0"/>
              </a:rPr>
              <a:t>Equitable Threat Score of precipitation over Monsoon Asia (JJAS</a:t>
            </a:r>
            <a:r>
              <a:rPr lang="en-US">
                <a:solidFill>
                  <a:srgbClr val="006600"/>
                </a:solidFill>
                <a:latin typeface="Verdana" pitchFamily="34" charset="0"/>
              </a:rPr>
              <a:t>)</a:t>
            </a:r>
          </a:p>
          <a:p>
            <a:pPr eaLnBrk="0" hangingPunct="0">
              <a:spcBef>
                <a:spcPct val="50000"/>
              </a:spcBef>
            </a:pPr>
            <a:r>
              <a:rPr lang="en-US" b="1">
                <a:solidFill>
                  <a:srgbClr val="006600"/>
                </a:solidFill>
                <a:latin typeface="Verdana" pitchFamily="34" charset="0"/>
              </a:rPr>
              <a:t>Covering the years 1987-2001</a:t>
            </a:r>
          </a:p>
        </p:txBody>
      </p:sp>
      <p:graphicFrame>
        <p:nvGraphicFramePr>
          <p:cNvPr id="13" name="Chart 12"/>
          <p:cNvGraphicFramePr>
            <a:graphicFrameLocks/>
          </p:cNvGraphicFramePr>
          <p:nvPr/>
        </p:nvGraphicFramePr>
        <p:xfrm>
          <a:off x="838201" y="2362200"/>
          <a:ext cx="3811044"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nvGraphicFramePr>
        <p:xfrm>
          <a:off x="4953000" y="2362200"/>
          <a:ext cx="3810000" cy="205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76238" y="2032000"/>
          <a:ext cx="8659812" cy="4064000"/>
        </p:xfrm>
        <a:graphic>
          <a:graphicData uri="http://schemas.openxmlformats.org/presentationml/2006/ole">
            <p:oleObj spid="_x0000_s3074" name="Chart" r:id="rId3" imgW="7991368" imgH="6877020" progId="Excel.Sheet.8">
              <p:embed/>
            </p:oleObj>
          </a:graphicData>
        </a:graphic>
      </p:graphicFrame>
      <p:sp>
        <p:nvSpPr>
          <p:cNvPr id="3075" name="Rectangle 6"/>
          <p:cNvSpPr>
            <a:spLocks noChangeArrowheads="1"/>
          </p:cNvSpPr>
          <p:nvPr/>
        </p:nvSpPr>
        <p:spPr bwMode="auto">
          <a:xfrm>
            <a:off x="449263" y="531813"/>
            <a:ext cx="8466137" cy="915987"/>
          </a:xfrm>
          <a:prstGeom prst="rect">
            <a:avLst/>
          </a:prstGeom>
          <a:noFill/>
          <a:ln w="9525">
            <a:noFill/>
            <a:miter lim="800000"/>
            <a:headEnd/>
            <a:tailEnd/>
          </a:ln>
        </p:spPr>
        <p:txBody>
          <a:bodyPr>
            <a:spAutoFit/>
          </a:bodyPr>
          <a:lstStyle/>
          <a:p>
            <a:pPr eaLnBrk="0" hangingPunct="0"/>
            <a:r>
              <a:rPr lang="en-US" b="1">
                <a:solidFill>
                  <a:srgbClr val="006699"/>
                </a:solidFill>
                <a:latin typeface="Verdana" pitchFamily="34" charset="0"/>
              </a:rPr>
              <a:t>Seasonal forecast skills of precipitation over the South Asian monsoon region (69.25°–149.75°E;0.25°S–54.75°N) during June-August of 1987–2001:</a:t>
            </a:r>
            <a:r>
              <a:rPr lang="en-US">
                <a:latin typeface="Verdana" pitchFamily="34" charset="0"/>
              </a:rPr>
              <a:t> </a:t>
            </a:r>
            <a:r>
              <a:rPr lang="en-US" b="1">
                <a:solidFill>
                  <a:srgbClr val="CC0066"/>
                </a:solidFill>
                <a:latin typeface="Verdana" pitchFamily="34" charset="0"/>
              </a:rPr>
              <a:t>RMS errors</a:t>
            </a:r>
          </a:p>
        </p:txBody>
      </p:sp>
      <p:sp>
        <p:nvSpPr>
          <p:cNvPr id="3076" name="Text Box 7"/>
          <p:cNvSpPr txBox="1">
            <a:spLocks noChangeArrowheads="1"/>
          </p:cNvSpPr>
          <p:nvPr/>
        </p:nvSpPr>
        <p:spPr bwMode="auto">
          <a:xfrm rot="10800000">
            <a:off x="-1588" y="2209800"/>
            <a:ext cx="461963" cy="2438400"/>
          </a:xfrm>
          <a:prstGeom prst="rect">
            <a:avLst/>
          </a:prstGeom>
          <a:noFill/>
          <a:ln w="9525">
            <a:noFill/>
            <a:miter lim="800000"/>
            <a:headEnd/>
            <a:tailEnd/>
          </a:ln>
        </p:spPr>
        <p:txBody>
          <a:bodyPr vert="eaVert">
            <a:spAutoFit/>
          </a:bodyPr>
          <a:lstStyle/>
          <a:p>
            <a:pPr eaLnBrk="0" hangingPunct="0">
              <a:spcBef>
                <a:spcPct val="50000"/>
              </a:spcBef>
            </a:pPr>
            <a:r>
              <a:rPr lang="en-US" b="1">
                <a:solidFill>
                  <a:srgbClr val="9900CC"/>
                </a:solidFill>
                <a:latin typeface="Verdana" pitchFamily="34" charset="0"/>
              </a:rPr>
              <a:t>RMSE, mm/day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219200"/>
          <a:ext cx="8686800" cy="4648200"/>
        </p:xfrm>
        <a:graphic>
          <a:graphicData uri="http://schemas.openxmlformats.org/drawingml/2006/table">
            <a:tbl>
              <a:tblPr/>
              <a:tblGrid>
                <a:gridCol w="1258088"/>
                <a:gridCol w="1180312"/>
                <a:gridCol w="1143000"/>
                <a:gridCol w="1143000"/>
                <a:gridCol w="1768235"/>
                <a:gridCol w="995987"/>
                <a:gridCol w="1198180"/>
              </a:tblGrid>
              <a:tr h="457200">
                <a:tc>
                  <a:txBody>
                    <a:bodyPr/>
                    <a:lstStyle/>
                    <a:p>
                      <a:pPr marL="0" marR="0">
                        <a:lnSpc>
                          <a:spcPct val="115000"/>
                        </a:lnSpc>
                        <a:spcBef>
                          <a:spcPts val="0"/>
                        </a:spcBef>
                        <a:spcAft>
                          <a:spcPts val="0"/>
                        </a:spcAft>
                      </a:pPr>
                      <a:r>
                        <a:rPr lang="en-US" sz="1200" b="1" dirty="0">
                          <a:solidFill>
                            <a:srgbClr val="C00000"/>
                          </a:solidFill>
                          <a:latin typeface="Times New Roman"/>
                          <a:ea typeface="Batang"/>
                        </a:rPr>
                        <a:t>GFDL</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AM2.1</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latin typeface="Times New Roman"/>
                          <a:ea typeface="Batang"/>
                        </a:rPr>
                        <a:t>2.5</a:t>
                      </a:r>
                      <a:r>
                        <a:rPr lang="es-ES" sz="1200" baseline="30000">
                          <a:latin typeface="Times New Roman"/>
                          <a:ea typeface="Batang"/>
                        </a:rPr>
                        <a:t>o</a:t>
                      </a:r>
                      <a:r>
                        <a:rPr lang="es-ES" sz="1200">
                          <a:latin typeface="Times New Roman"/>
                          <a:ea typeface="Batang"/>
                        </a:rPr>
                        <a:t>x2</a:t>
                      </a:r>
                      <a:r>
                        <a:rPr lang="es-ES" sz="1200" baseline="30000">
                          <a:latin typeface="Times New Roman"/>
                          <a:ea typeface="Batang"/>
                        </a:rPr>
                        <a:t>o</a:t>
                      </a:r>
                      <a:r>
                        <a:rPr lang="es-ES" sz="1200">
                          <a:latin typeface="Times New Roman"/>
                          <a:ea typeface="Batang"/>
                        </a:rPr>
                        <a:t>, 34 levels</a:t>
                      </a:r>
                      <a:endParaRPr lang="en-US" sz="1200">
                        <a:latin typeface="Times New Roman"/>
                        <a:ea typeface="Batang"/>
                      </a:endParaRP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NCEP/DOE</a:t>
                      </a:r>
                    </a:p>
                    <a:p>
                      <a:pPr marL="0" marR="0">
                        <a:lnSpc>
                          <a:spcPct val="115000"/>
                        </a:lnSpc>
                        <a:spcBef>
                          <a:spcPts val="0"/>
                        </a:spcBef>
                        <a:spcAft>
                          <a:spcPts val="0"/>
                        </a:spcAft>
                      </a:pPr>
                      <a:r>
                        <a:rPr lang="en-US" sz="1200">
                          <a:latin typeface="Times New Roman"/>
                          <a:ea typeface="Batang"/>
                        </a:rPr>
                        <a:t>Reanalysis-2</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OM3.1 (MOM4)</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latin typeface="Times New Roman"/>
                          <a:ea typeface="Batang"/>
                        </a:rPr>
                        <a:t>1</a:t>
                      </a:r>
                      <a:r>
                        <a:rPr lang="es-ES" sz="1200" baseline="30000">
                          <a:latin typeface="Times New Roman"/>
                          <a:ea typeface="Batang"/>
                        </a:rPr>
                        <a:t>o</a:t>
                      </a:r>
                      <a:r>
                        <a:rPr lang="es-ES" sz="1200">
                          <a:latin typeface="Times New Roman"/>
                          <a:ea typeface="Batang"/>
                        </a:rPr>
                        <a:t>x1/3</a:t>
                      </a:r>
                      <a:r>
                        <a:rPr lang="es-ES" sz="1200" baseline="30000">
                          <a:latin typeface="Times New Roman"/>
                          <a:ea typeface="Batang"/>
                        </a:rPr>
                        <a:t>o</a:t>
                      </a:r>
                      <a:r>
                        <a:rPr lang="es-ES" sz="1200">
                          <a:latin typeface="Times New Roman"/>
                          <a:ea typeface="Batang"/>
                        </a:rPr>
                        <a:t>, 50 levels</a:t>
                      </a:r>
                      <a:endParaRPr lang="en-US" sz="1200">
                        <a:latin typeface="Times New Roman"/>
                        <a:ea typeface="Batang"/>
                      </a:endParaRP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Ocean data assimilation</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152">
                <a:tc>
                  <a:txBody>
                    <a:bodyPr/>
                    <a:lstStyle/>
                    <a:p>
                      <a:pPr marL="0" marR="0">
                        <a:lnSpc>
                          <a:spcPct val="115000"/>
                        </a:lnSpc>
                        <a:spcBef>
                          <a:spcPts val="0"/>
                        </a:spcBef>
                        <a:spcAft>
                          <a:spcPts val="0"/>
                        </a:spcAft>
                      </a:pPr>
                      <a:r>
                        <a:rPr lang="en-US" sz="1200" b="1" dirty="0">
                          <a:solidFill>
                            <a:srgbClr val="C00000"/>
                          </a:solidFill>
                          <a:latin typeface="Times New Roman"/>
                          <a:ea typeface="Batang"/>
                        </a:rPr>
                        <a:t>INGV</a:t>
                      </a:r>
                    </a:p>
                    <a:p>
                      <a:pPr marL="0" marR="0">
                        <a:lnSpc>
                          <a:spcPct val="115000"/>
                        </a:lnSpc>
                        <a:spcBef>
                          <a:spcPts val="0"/>
                        </a:spcBef>
                        <a:spcAft>
                          <a:spcPts val="0"/>
                        </a:spcAft>
                      </a:pPr>
                      <a:r>
                        <a:rPr lang="en-US" sz="1200" b="1" dirty="0">
                          <a:solidFill>
                            <a:srgbClr val="C00000"/>
                          </a:solidFill>
                          <a:latin typeface="Times New Roman"/>
                          <a:ea typeface="Batang"/>
                        </a:rPr>
                        <a:t> (Italy)</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ECHAM-4</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T42L19</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Coupled AMIP type</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OPA 8.1</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2</a:t>
                      </a:r>
                      <a:r>
                        <a:rPr lang="en-US" sz="1200" baseline="30000">
                          <a:latin typeface="Times New Roman"/>
                          <a:ea typeface="Batang"/>
                        </a:rPr>
                        <a:t>o</a:t>
                      </a:r>
                      <a:r>
                        <a:rPr lang="en-US" sz="1200">
                          <a:latin typeface="Times New Roman"/>
                          <a:ea typeface="Batang"/>
                        </a:rPr>
                        <a:t>x0.5</a:t>
                      </a:r>
                      <a:r>
                        <a:rPr lang="en-US" sz="1200" baseline="30000">
                          <a:latin typeface="Times New Roman"/>
                          <a:ea typeface="Batang"/>
                        </a:rPr>
                        <a:t>o</a:t>
                      </a:r>
                      <a:r>
                        <a:rPr lang="en-US" sz="1200">
                          <a:latin typeface="Times New Roman"/>
                          <a:ea typeface="Batang"/>
                        </a:rPr>
                        <a:t>-1.5</a:t>
                      </a:r>
                      <a:r>
                        <a:rPr lang="en-US" sz="1200" baseline="30000">
                          <a:latin typeface="Times New Roman"/>
                          <a:ea typeface="Batang"/>
                        </a:rPr>
                        <a:t>o</a:t>
                      </a:r>
                      <a:r>
                        <a:rPr lang="en-US" sz="1200">
                          <a:latin typeface="Times New Roman"/>
                          <a:ea typeface="Batang"/>
                        </a:rPr>
                        <a:t>, 31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Forced by 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016">
                <a:tc>
                  <a:txBody>
                    <a:bodyPr/>
                    <a:lstStyle/>
                    <a:p>
                      <a:pPr marL="0" marR="0">
                        <a:lnSpc>
                          <a:spcPct val="115000"/>
                        </a:lnSpc>
                        <a:spcBef>
                          <a:spcPts val="0"/>
                        </a:spcBef>
                        <a:spcAft>
                          <a:spcPts val="0"/>
                        </a:spcAft>
                      </a:pPr>
                      <a:r>
                        <a:rPr lang="en-US" sz="1200" b="1" dirty="0" smtClean="0">
                          <a:solidFill>
                            <a:srgbClr val="C00000"/>
                          </a:solidFill>
                          <a:latin typeface="Times New Roman"/>
                          <a:ea typeface="Batang"/>
                        </a:rPr>
                        <a:t>LODYC</a:t>
                      </a:r>
                      <a:endParaRPr lang="en-US" sz="1200" b="1" dirty="0">
                        <a:solidFill>
                          <a:srgbClr val="C00000"/>
                        </a:solidFill>
                        <a:latin typeface="Times New Roman"/>
                        <a:ea typeface="Batang"/>
                      </a:endParaRP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IFS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T95L40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OPA 8.2</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2</a:t>
                      </a:r>
                      <a:r>
                        <a:rPr lang="en-US" sz="1200" baseline="30000">
                          <a:latin typeface="Times New Roman"/>
                          <a:ea typeface="Batang"/>
                        </a:rPr>
                        <a:t>o</a:t>
                      </a:r>
                      <a:r>
                        <a:rPr lang="en-US" sz="1200">
                          <a:latin typeface="Times New Roman"/>
                          <a:ea typeface="Batang"/>
                        </a:rPr>
                        <a:t>x2</a:t>
                      </a:r>
                      <a:r>
                        <a:rPr lang="en-US" sz="1200" baseline="30000">
                          <a:latin typeface="Times New Roman"/>
                          <a:ea typeface="Batang"/>
                        </a:rPr>
                        <a:t>o</a:t>
                      </a:r>
                      <a:r>
                        <a:rPr lang="en-US" sz="1200">
                          <a:latin typeface="Times New Roman"/>
                          <a:ea typeface="Batang"/>
                        </a:rPr>
                        <a:t>, 31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Forced by 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232">
                <a:tc>
                  <a:txBody>
                    <a:bodyPr/>
                    <a:lstStyle/>
                    <a:p>
                      <a:pPr marL="0" marR="0">
                        <a:lnSpc>
                          <a:spcPct val="115000"/>
                        </a:lnSpc>
                        <a:spcBef>
                          <a:spcPts val="0"/>
                        </a:spcBef>
                        <a:spcAft>
                          <a:spcPts val="0"/>
                        </a:spcAft>
                      </a:pPr>
                      <a:r>
                        <a:rPr lang="en-US" sz="1200" b="1" dirty="0">
                          <a:solidFill>
                            <a:srgbClr val="C00000"/>
                          </a:solidFill>
                          <a:latin typeface="Times New Roman"/>
                          <a:ea typeface="Batang"/>
                        </a:rPr>
                        <a:t>MPI </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ECHAM-5</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T42L19</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Coupled run relaxed to observed SST</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MPI Open Model Interface (MPI-OMI)</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2.5</a:t>
                      </a:r>
                      <a:r>
                        <a:rPr lang="en-US" sz="1200" baseline="30000">
                          <a:latin typeface="Times New Roman"/>
                          <a:ea typeface="Batang"/>
                        </a:rPr>
                        <a:t>o</a:t>
                      </a:r>
                      <a:r>
                        <a:rPr lang="en-US" sz="1200">
                          <a:latin typeface="Times New Roman"/>
                          <a:ea typeface="Batang"/>
                        </a:rPr>
                        <a:t>x0.5</a:t>
                      </a:r>
                      <a:r>
                        <a:rPr lang="en-US" sz="1200" baseline="30000">
                          <a:latin typeface="Times New Roman"/>
                          <a:ea typeface="Batang"/>
                        </a:rPr>
                        <a:t>o</a:t>
                      </a:r>
                      <a:r>
                        <a:rPr lang="en-US" sz="1200">
                          <a:latin typeface="Times New Roman"/>
                          <a:ea typeface="Batang"/>
                        </a:rPr>
                        <a:t>-2.5</a:t>
                      </a:r>
                      <a:r>
                        <a:rPr lang="en-US" sz="1200" baseline="30000">
                          <a:latin typeface="Times New Roman"/>
                          <a:ea typeface="Batang"/>
                        </a:rPr>
                        <a:t>o</a:t>
                      </a:r>
                      <a:r>
                        <a:rPr lang="en-US" sz="1200">
                          <a:latin typeface="Times New Roman"/>
                          <a:ea typeface="Batang"/>
                        </a:rPr>
                        <a:t>, 23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Coupled run relaxed to observed SST</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15000"/>
                        </a:lnSpc>
                        <a:spcBef>
                          <a:spcPts val="0"/>
                        </a:spcBef>
                        <a:spcAft>
                          <a:spcPts val="0"/>
                        </a:spcAft>
                      </a:pPr>
                      <a:r>
                        <a:rPr lang="en-US" sz="1200" b="1" dirty="0" err="1">
                          <a:solidFill>
                            <a:srgbClr val="C00000"/>
                          </a:solidFill>
                          <a:latin typeface="Times New Roman"/>
                          <a:ea typeface="Batang"/>
                        </a:rPr>
                        <a:t>MetFr</a:t>
                      </a:r>
                      <a:endParaRPr lang="en-US" sz="1200" b="1" dirty="0">
                        <a:solidFill>
                          <a:srgbClr val="C00000"/>
                        </a:solidFill>
                        <a:latin typeface="Times New Roman"/>
                        <a:ea typeface="Batang"/>
                      </a:endParaRPr>
                    </a:p>
                    <a:p>
                      <a:pPr marL="0" marR="0">
                        <a:lnSpc>
                          <a:spcPct val="115000"/>
                        </a:lnSpc>
                        <a:spcBef>
                          <a:spcPts val="0"/>
                        </a:spcBef>
                        <a:spcAft>
                          <a:spcPts val="0"/>
                        </a:spcAft>
                      </a:pPr>
                      <a:endParaRPr lang="en-US" sz="1200" b="1" dirty="0">
                        <a:solidFill>
                          <a:srgbClr val="C00000"/>
                        </a:solidFill>
                        <a:latin typeface="Times New Roman"/>
                        <a:ea typeface="Batang"/>
                      </a:endParaRP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ARPEGE</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T63L31</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OPA 8.0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182x152 GP, 31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Forced by 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15000"/>
                        </a:lnSpc>
                        <a:spcBef>
                          <a:spcPts val="0"/>
                        </a:spcBef>
                        <a:spcAft>
                          <a:spcPts val="0"/>
                        </a:spcAft>
                      </a:pPr>
                      <a:r>
                        <a:rPr lang="en-US" sz="1200" b="1" dirty="0">
                          <a:solidFill>
                            <a:srgbClr val="C00000"/>
                          </a:solidFill>
                          <a:latin typeface="Times New Roman"/>
                          <a:ea typeface="Batang"/>
                        </a:rPr>
                        <a:t>SNU </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SNU</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T42L21</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NCEP/DOE</a:t>
                      </a:r>
                    </a:p>
                    <a:p>
                      <a:pPr marL="0" marR="0">
                        <a:lnSpc>
                          <a:spcPct val="115000"/>
                        </a:lnSpc>
                        <a:spcBef>
                          <a:spcPts val="0"/>
                        </a:spcBef>
                        <a:spcAft>
                          <a:spcPts val="0"/>
                        </a:spcAft>
                      </a:pPr>
                      <a:r>
                        <a:rPr lang="en-US" sz="1200">
                          <a:latin typeface="Times New Roman"/>
                          <a:ea typeface="Batang"/>
                        </a:rPr>
                        <a:t>Reanalysis-2</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MOM2.2</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1</a:t>
                      </a:r>
                      <a:r>
                        <a:rPr lang="en-US" sz="1200" baseline="30000">
                          <a:latin typeface="Times New Roman"/>
                          <a:ea typeface="Batang"/>
                        </a:rPr>
                        <a:t>o</a:t>
                      </a:r>
                      <a:r>
                        <a:rPr lang="en-US" sz="1200">
                          <a:latin typeface="Times New Roman"/>
                          <a:ea typeface="Batang"/>
                        </a:rPr>
                        <a:t>x1/3</a:t>
                      </a:r>
                      <a:r>
                        <a:rPr lang="en-US" sz="1200" baseline="30000">
                          <a:latin typeface="Times New Roman"/>
                          <a:ea typeface="Batang"/>
                        </a:rPr>
                        <a:t>o</a:t>
                      </a:r>
                      <a:r>
                        <a:rPr lang="en-US" sz="1200">
                          <a:latin typeface="Times New Roman"/>
                          <a:ea typeface="Batang"/>
                        </a:rPr>
                        <a:t>, 32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SST nudging scheme</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nSpc>
                          <a:spcPct val="115000"/>
                        </a:lnSpc>
                        <a:spcBef>
                          <a:spcPts val="0"/>
                        </a:spcBef>
                        <a:spcAft>
                          <a:spcPts val="0"/>
                        </a:spcAft>
                      </a:pPr>
                      <a:r>
                        <a:rPr lang="en-US" sz="1200" b="1" dirty="0">
                          <a:solidFill>
                            <a:srgbClr val="C00000"/>
                          </a:solidFill>
                          <a:latin typeface="Times New Roman"/>
                          <a:ea typeface="Batang"/>
                        </a:rPr>
                        <a:t>UH </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ECHAM4</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T31L19</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NCEP/DOE</a:t>
                      </a:r>
                    </a:p>
                    <a:p>
                      <a:pPr marL="0" marR="0">
                        <a:lnSpc>
                          <a:spcPct val="115000"/>
                        </a:lnSpc>
                        <a:spcBef>
                          <a:spcPts val="0"/>
                        </a:spcBef>
                        <a:spcAft>
                          <a:spcPts val="0"/>
                        </a:spcAft>
                      </a:pPr>
                      <a:r>
                        <a:rPr lang="en-US" sz="1200">
                          <a:latin typeface="Times New Roman"/>
                          <a:ea typeface="Batang"/>
                        </a:rPr>
                        <a:t>Reanalysis-2</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UH Ocean </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2</a:t>
                      </a:r>
                      <a:r>
                        <a:rPr lang="en-US" sz="1200" baseline="30000">
                          <a:latin typeface="Times New Roman"/>
                          <a:ea typeface="Batang"/>
                        </a:rPr>
                        <a:t>o</a:t>
                      </a:r>
                      <a:r>
                        <a:rPr lang="en-US" sz="1200">
                          <a:latin typeface="Times New Roman"/>
                          <a:ea typeface="Batang"/>
                        </a:rPr>
                        <a:t>x1</a:t>
                      </a:r>
                      <a:r>
                        <a:rPr lang="en-US" sz="1200" baseline="30000">
                          <a:latin typeface="Times New Roman"/>
                          <a:ea typeface="Batang"/>
                        </a:rPr>
                        <a:t>o</a:t>
                      </a:r>
                      <a:r>
                        <a:rPr lang="en-US" sz="1200">
                          <a:latin typeface="Times New Roman"/>
                          <a:ea typeface="Batang"/>
                        </a:rPr>
                        <a:t>, 2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Thermocline-Depth nudging</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nSpc>
                          <a:spcPct val="115000"/>
                        </a:lnSpc>
                        <a:spcBef>
                          <a:spcPts val="0"/>
                        </a:spcBef>
                        <a:spcAft>
                          <a:spcPts val="0"/>
                        </a:spcAft>
                      </a:pPr>
                      <a:r>
                        <a:rPr lang="en-US" sz="1200" b="1" dirty="0" smtClean="0">
                          <a:solidFill>
                            <a:srgbClr val="C00000"/>
                          </a:solidFill>
                          <a:latin typeface="Times New Roman"/>
                          <a:ea typeface="Batang"/>
                        </a:rPr>
                        <a:t>UKMO</a:t>
                      </a:r>
                      <a:endParaRPr lang="en-US" sz="1200" b="1" dirty="0">
                        <a:solidFill>
                          <a:srgbClr val="C00000"/>
                        </a:solidFill>
                        <a:latin typeface="Times New Roman"/>
                        <a:ea typeface="Batang"/>
                      </a:endParaRP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HadAM3</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2.5</a:t>
                      </a:r>
                      <a:r>
                        <a:rPr lang="en-US" sz="1200" baseline="30000">
                          <a:latin typeface="Times New Roman"/>
                          <a:ea typeface="Batang"/>
                        </a:rPr>
                        <a:t>o</a:t>
                      </a:r>
                      <a:r>
                        <a:rPr lang="en-US" sz="1200">
                          <a:latin typeface="Times New Roman"/>
                          <a:ea typeface="Batang"/>
                        </a:rPr>
                        <a:t>x3.75</a:t>
                      </a:r>
                      <a:r>
                        <a:rPr lang="en-US" sz="1200" baseline="30000">
                          <a:latin typeface="Times New Roman"/>
                          <a:ea typeface="Batang"/>
                        </a:rPr>
                        <a:t>o</a:t>
                      </a:r>
                      <a:r>
                        <a:rPr lang="en-US" sz="1200">
                          <a:latin typeface="Times New Roman"/>
                          <a:ea typeface="Batang"/>
                        </a:rPr>
                        <a:t>, 19 levels</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Batang"/>
                        </a:rPr>
                        <a:t>GloSea OGCM Third Hadley Center Coupled Ocean-Atmosphere GCM (HadCM3) based</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Batang"/>
                      </a:endParaRP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Batang"/>
                        </a:rPr>
                        <a:t>Forced by ERA-40</a:t>
                      </a:r>
                    </a:p>
                  </a:txBody>
                  <a:tcPr marL="44608" marR="44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507" name="Rectangle 1"/>
          <p:cNvSpPr>
            <a:spLocks noChangeArrowheads="1"/>
          </p:cNvSpPr>
          <p:nvPr/>
        </p:nvSpPr>
        <p:spPr bwMode="auto">
          <a:xfrm>
            <a:off x="6858000" y="381000"/>
            <a:ext cx="1782763" cy="400050"/>
          </a:xfrm>
          <a:prstGeom prst="rect">
            <a:avLst/>
          </a:prstGeom>
          <a:noFill/>
          <a:ln w="9525">
            <a:noFill/>
            <a:miter lim="800000"/>
            <a:headEnd/>
            <a:tailEnd/>
          </a:ln>
        </p:spPr>
        <p:txBody>
          <a:bodyPr anchor="ctr">
            <a:spAutoFit/>
          </a:bodyPr>
          <a:lstStyle/>
          <a:p>
            <a:pPr>
              <a:tabLst>
                <a:tab pos="2914650" algn="l"/>
              </a:tabLst>
            </a:pPr>
            <a:r>
              <a:rPr lang="en-US" altLang="ko-KR" sz="2000" b="1">
                <a:solidFill>
                  <a:srgbClr val="0070C0"/>
                </a:solidFill>
                <a:latin typeface="Times New Roman" pitchFamily="18" charset="0"/>
                <a:ea typeface="Batang" pitchFamily="18" charset="-127"/>
                <a:cs typeface="Times New Roman" pitchFamily="18" charset="0"/>
              </a:rPr>
              <a:t>Continued…</a:t>
            </a:r>
            <a:endParaRPr lang="en-US" altLang="ko-KR">
              <a:ea typeface="Batang" pitchFamily="18" charset="-127"/>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Documents and Settings\Dr. Vinay Kumar\Desktop\pcpa-jja.gif"/>
          <p:cNvPicPr>
            <a:picLocks noChangeAspect="1" noChangeArrowheads="1"/>
          </p:cNvPicPr>
          <p:nvPr/>
        </p:nvPicPr>
        <p:blipFill>
          <a:blip r:embed="rId2"/>
          <a:srcRect/>
          <a:stretch>
            <a:fillRect/>
          </a:stretch>
        </p:blipFill>
        <p:spPr bwMode="auto">
          <a:xfrm>
            <a:off x="381000" y="685800"/>
            <a:ext cx="8534400" cy="6019800"/>
          </a:xfrm>
          <a:prstGeom prst="rect">
            <a:avLst/>
          </a:prstGeom>
          <a:noFill/>
          <a:ln w="9525">
            <a:noFill/>
            <a:miter lim="800000"/>
            <a:headEnd/>
            <a:tailEnd/>
          </a:ln>
        </p:spPr>
      </p:pic>
      <p:sp>
        <p:nvSpPr>
          <p:cNvPr id="122882" name="Text Box 12"/>
          <p:cNvSpPr txBox="1">
            <a:spLocks noChangeArrowheads="1"/>
          </p:cNvSpPr>
          <p:nvPr/>
        </p:nvSpPr>
        <p:spPr bwMode="auto">
          <a:xfrm>
            <a:off x="2243138" y="3597275"/>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0.23</a:t>
            </a:r>
          </a:p>
        </p:txBody>
      </p:sp>
      <p:sp>
        <p:nvSpPr>
          <p:cNvPr id="122883" name="Text Box 13"/>
          <p:cNvSpPr txBox="1">
            <a:spLocks noChangeArrowheads="1"/>
          </p:cNvSpPr>
          <p:nvPr/>
        </p:nvSpPr>
        <p:spPr bwMode="auto">
          <a:xfrm>
            <a:off x="2255838" y="6223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0.01</a:t>
            </a:r>
          </a:p>
        </p:txBody>
      </p:sp>
      <p:sp>
        <p:nvSpPr>
          <p:cNvPr id="122884" name="Text Box 14"/>
          <p:cNvSpPr txBox="1">
            <a:spLocks noChangeArrowheads="1"/>
          </p:cNvSpPr>
          <p:nvPr/>
        </p:nvSpPr>
        <p:spPr bwMode="auto">
          <a:xfrm>
            <a:off x="7239000" y="2119313"/>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0.05</a:t>
            </a:r>
          </a:p>
        </p:txBody>
      </p:sp>
      <p:sp>
        <p:nvSpPr>
          <p:cNvPr id="122885" name="Text Box 15"/>
          <p:cNvSpPr txBox="1">
            <a:spLocks noChangeArrowheads="1"/>
          </p:cNvSpPr>
          <p:nvPr/>
        </p:nvSpPr>
        <p:spPr bwMode="auto">
          <a:xfrm>
            <a:off x="5578475" y="211931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0.04</a:t>
            </a:r>
          </a:p>
        </p:txBody>
      </p:sp>
      <p:sp>
        <p:nvSpPr>
          <p:cNvPr id="122886" name="Text Box 16"/>
          <p:cNvSpPr txBox="1">
            <a:spLocks noChangeArrowheads="1"/>
          </p:cNvSpPr>
          <p:nvPr/>
        </p:nvSpPr>
        <p:spPr bwMode="auto">
          <a:xfrm>
            <a:off x="581025" y="3597275"/>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0.26</a:t>
            </a:r>
          </a:p>
        </p:txBody>
      </p:sp>
      <p:sp>
        <p:nvSpPr>
          <p:cNvPr id="122887" name="Text Box 17"/>
          <p:cNvSpPr txBox="1">
            <a:spLocks noChangeArrowheads="1"/>
          </p:cNvSpPr>
          <p:nvPr/>
        </p:nvSpPr>
        <p:spPr bwMode="auto">
          <a:xfrm>
            <a:off x="3902075" y="211931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0.25</a:t>
            </a:r>
          </a:p>
        </p:txBody>
      </p:sp>
      <p:sp>
        <p:nvSpPr>
          <p:cNvPr id="122888" name="Text Box 19"/>
          <p:cNvSpPr txBox="1">
            <a:spLocks noChangeArrowheads="1"/>
          </p:cNvSpPr>
          <p:nvPr/>
        </p:nvSpPr>
        <p:spPr bwMode="auto">
          <a:xfrm>
            <a:off x="3905250"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0.21</a:t>
            </a:r>
          </a:p>
        </p:txBody>
      </p:sp>
      <p:sp>
        <p:nvSpPr>
          <p:cNvPr id="122889" name="Text Box 8"/>
          <p:cNvSpPr txBox="1">
            <a:spLocks noChangeArrowheads="1"/>
          </p:cNvSpPr>
          <p:nvPr/>
        </p:nvSpPr>
        <p:spPr bwMode="auto">
          <a:xfrm>
            <a:off x="5565775"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0.23</a:t>
            </a:r>
          </a:p>
        </p:txBody>
      </p:sp>
      <p:sp>
        <p:nvSpPr>
          <p:cNvPr id="122890" name="Text Box 9"/>
          <p:cNvSpPr txBox="1">
            <a:spLocks noChangeArrowheads="1"/>
          </p:cNvSpPr>
          <p:nvPr/>
        </p:nvSpPr>
        <p:spPr bwMode="auto">
          <a:xfrm>
            <a:off x="3903663" y="5073650"/>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0.12</a:t>
            </a:r>
          </a:p>
        </p:txBody>
      </p:sp>
      <p:sp>
        <p:nvSpPr>
          <p:cNvPr id="122891" name="Text Box 10"/>
          <p:cNvSpPr txBox="1">
            <a:spLocks noChangeArrowheads="1"/>
          </p:cNvSpPr>
          <p:nvPr/>
        </p:nvSpPr>
        <p:spPr bwMode="auto">
          <a:xfrm>
            <a:off x="2227263" y="5073650"/>
            <a:ext cx="18145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0.39</a:t>
            </a:r>
          </a:p>
        </p:txBody>
      </p:sp>
      <p:sp>
        <p:nvSpPr>
          <p:cNvPr id="122892" name="Text Box 11"/>
          <p:cNvSpPr txBox="1">
            <a:spLocks noChangeArrowheads="1"/>
          </p:cNvSpPr>
          <p:nvPr/>
        </p:nvSpPr>
        <p:spPr bwMode="auto">
          <a:xfrm>
            <a:off x="596900" y="5073650"/>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0.32</a:t>
            </a:r>
          </a:p>
        </p:txBody>
      </p:sp>
      <p:sp>
        <p:nvSpPr>
          <p:cNvPr id="122893" name="Text Box 12"/>
          <p:cNvSpPr txBox="1">
            <a:spLocks noChangeArrowheads="1"/>
          </p:cNvSpPr>
          <p:nvPr/>
        </p:nvSpPr>
        <p:spPr bwMode="auto">
          <a:xfrm>
            <a:off x="2241550" y="2119313"/>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0.21</a:t>
            </a:r>
          </a:p>
        </p:txBody>
      </p:sp>
      <p:sp>
        <p:nvSpPr>
          <p:cNvPr id="122894" name="Text Box 13"/>
          <p:cNvSpPr txBox="1">
            <a:spLocks noChangeArrowheads="1"/>
          </p:cNvSpPr>
          <p:nvPr/>
        </p:nvSpPr>
        <p:spPr bwMode="auto">
          <a:xfrm>
            <a:off x="3916363" y="622300"/>
            <a:ext cx="17986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0.33</a:t>
            </a:r>
          </a:p>
        </p:txBody>
      </p:sp>
      <p:sp>
        <p:nvSpPr>
          <p:cNvPr id="122895" name="Text Box 14"/>
          <p:cNvSpPr txBox="1">
            <a:spLocks noChangeArrowheads="1"/>
          </p:cNvSpPr>
          <p:nvPr/>
        </p:nvSpPr>
        <p:spPr bwMode="auto">
          <a:xfrm>
            <a:off x="7226300"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0.05</a:t>
            </a:r>
          </a:p>
        </p:txBody>
      </p:sp>
      <p:sp>
        <p:nvSpPr>
          <p:cNvPr id="122896" name="Text Box 15"/>
          <p:cNvSpPr txBox="1">
            <a:spLocks noChangeArrowheads="1"/>
          </p:cNvSpPr>
          <p:nvPr/>
        </p:nvSpPr>
        <p:spPr bwMode="auto">
          <a:xfrm>
            <a:off x="595313" y="21336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0.25</a:t>
            </a:r>
          </a:p>
        </p:txBody>
      </p:sp>
      <p:sp>
        <p:nvSpPr>
          <p:cNvPr id="122897" name="Text Box 9"/>
          <p:cNvSpPr txBox="1">
            <a:spLocks noChangeArrowheads="1"/>
          </p:cNvSpPr>
          <p:nvPr/>
        </p:nvSpPr>
        <p:spPr bwMode="auto">
          <a:xfrm>
            <a:off x="5562600" y="6223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0.14</a:t>
            </a:r>
          </a:p>
        </p:txBody>
      </p:sp>
      <p:sp>
        <p:nvSpPr>
          <p:cNvPr id="122898" name="Text Box 9"/>
          <p:cNvSpPr txBox="1">
            <a:spLocks noChangeArrowheads="1"/>
          </p:cNvSpPr>
          <p:nvPr/>
        </p:nvSpPr>
        <p:spPr bwMode="auto">
          <a:xfrm>
            <a:off x="5580063" y="5073650"/>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0.40</a:t>
            </a:r>
          </a:p>
        </p:txBody>
      </p:sp>
      <p:sp>
        <p:nvSpPr>
          <p:cNvPr id="122899" name="Text Box 9"/>
          <p:cNvSpPr txBox="1">
            <a:spLocks noChangeArrowheads="1"/>
          </p:cNvSpPr>
          <p:nvPr/>
        </p:nvSpPr>
        <p:spPr bwMode="auto">
          <a:xfrm>
            <a:off x="7242175" y="507365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0.43</a:t>
            </a:r>
          </a:p>
        </p:txBody>
      </p:sp>
      <p:sp>
        <p:nvSpPr>
          <p:cNvPr id="122900" name="Text Box 13"/>
          <p:cNvSpPr txBox="1">
            <a:spLocks noChangeArrowheads="1"/>
          </p:cNvSpPr>
          <p:nvPr/>
        </p:nvSpPr>
        <p:spPr bwMode="auto">
          <a:xfrm>
            <a:off x="593725" y="6223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22901" name="Text Box 19"/>
          <p:cNvSpPr txBox="1">
            <a:spLocks noChangeArrowheads="1"/>
          </p:cNvSpPr>
          <p:nvPr/>
        </p:nvSpPr>
        <p:spPr bwMode="auto">
          <a:xfrm>
            <a:off x="3443288"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1.96</a:t>
            </a:r>
          </a:p>
        </p:txBody>
      </p:sp>
      <p:sp>
        <p:nvSpPr>
          <p:cNvPr id="122902" name="Text Box 19"/>
          <p:cNvSpPr txBox="1">
            <a:spLocks noChangeArrowheads="1"/>
          </p:cNvSpPr>
          <p:nvPr/>
        </p:nvSpPr>
        <p:spPr bwMode="auto">
          <a:xfrm>
            <a:off x="5089525"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1.68</a:t>
            </a:r>
          </a:p>
        </p:txBody>
      </p:sp>
      <p:sp>
        <p:nvSpPr>
          <p:cNvPr id="122903" name="Text Box 19"/>
          <p:cNvSpPr txBox="1">
            <a:spLocks noChangeArrowheads="1"/>
          </p:cNvSpPr>
          <p:nvPr/>
        </p:nvSpPr>
        <p:spPr bwMode="auto">
          <a:xfrm>
            <a:off x="6765925"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1.62</a:t>
            </a:r>
          </a:p>
        </p:txBody>
      </p:sp>
      <p:sp>
        <p:nvSpPr>
          <p:cNvPr id="122904" name="Text Box 19"/>
          <p:cNvSpPr txBox="1">
            <a:spLocks noChangeArrowheads="1"/>
          </p:cNvSpPr>
          <p:nvPr/>
        </p:nvSpPr>
        <p:spPr bwMode="auto">
          <a:xfrm>
            <a:off x="3446463"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1.64</a:t>
            </a:r>
          </a:p>
        </p:txBody>
      </p:sp>
      <p:sp>
        <p:nvSpPr>
          <p:cNvPr id="122905" name="Text Box 19"/>
          <p:cNvSpPr txBox="1">
            <a:spLocks noChangeArrowheads="1"/>
          </p:cNvSpPr>
          <p:nvPr/>
        </p:nvSpPr>
        <p:spPr bwMode="auto">
          <a:xfrm>
            <a:off x="5092700"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1.62</a:t>
            </a:r>
          </a:p>
        </p:txBody>
      </p:sp>
      <p:sp>
        <p:nvSpPr>
          <p:cNvPr id="122906" name="Text Box 19"/>
          <p:cNvSpPr txBox="1">
            <a:spLocks noChangeArrowheads="1"/>
          </p:cNvSpPr>
          <p:nvPr/>
        </p:nvSpPr>
        <p:spPr bwMode="auto">
          <a:xfrm>
            <a:off x="6769100"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2.05</a:t>
            </a:r>
          </a:p>
        </p:txBody>
      </p:sp>
      <p:sp>
        <p:nvSpPr>
          <p:cNvPr id="122907" name="Text Box 19"/>
          <p:cNvSpPr txBox="1">
            <a:spLocks noChangeArrowheads="1"/>
          </p:cNvSpPr>
          <p:nvPr/>
        </p:nvSpPr>
        <p:spPr bwMode="auto">
          <a:xfrm>
            <a:off x="1770063" y="31734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1.59</a:t>
            </a:r>
          </a:p>
        </p:txBody>
      </p:sp>
      <p:sp>
        <p:nvSpPr>
          <p:cNvPr id="122908" name="Text Box 19"/>
          <p:cNvSpPr txBox="1">
            <a:spLocks noChangeArrowheads="1"/>
          </p:cNvSpPr>
          <p:nvPr/>
        </p:nvSpPr>
        <p:spPr bwMode="auto">
          <a:xfrm>
            <a:off x="8415338" y="31734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2.11</a:t>
            </a:r>
          </a:p>
        </p:txBody>
      </p:sp>
      <p:sp>
        <p:nvSpPr>
          <p:cNvPr id="122909" name="Text Box 19"/>
          <p:cNvSpPr txBox="1">
            <a:spLocks noChangeArrowheads="1"/>
          </p:cNvSpPr>
          <p:nvPr/>
        </p:nvSpPr>
        <p:spPr bwMode="auto">
          <a:xfrm>
            <a:off x="3446463" y="46593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1.48</a:t>
            </a:r>
          </a:p>
        </p:txBody>
      </p:sp>
      <p:sp>
        <p:nvSpPr>
          <p:cNvPr id="122910" name="Text Box 19"/>
          <p:cNvSpPr txBox="1">
            <a:spLocks noChangeArrowheads="1"/>
          </p:cNvSpPr>
          <p:nvPr/>
        </p:nvSpPr>
        <p:spPr bwMode="auto">
          <a:xfrm>
            <a:off x="5092700" y="46704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1.65</a:t>
            </a:r>
          </a:p>
        </p:txBody>
      </p:sp>
      <p:sp>
        <p:nvSpPr>
          <p:cNvPr id="122911" name="Text Box 19"/>
          <p:cNvSpPr txBox="1">
            <a:spLocks noChangeArrowheads="1"/>
          </p:cNvSpPr>
          <p:nvPr/>
        </p:nvSpPr>
        <p:spPr bwMode="auto">
          <a:xfrm>
            <a:off x="6769100" y="46704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1.58</a:t>
            </a:r>
          </a:p>
        </p:txBody>
      </p:sp>
      <p:sp>
        <p:nvSpPr>
          <p:cNvPr id="122912" name="Text Box 19"/>
          <p:cNvSpPr txBox="1">
            <a:spLocks noChangeArrowheads="1"/>
          </p:cNvSpPr>
          <p:nvPr/>
        </p:nvSpPr>
        <p:spPr bwMode="auto">
          <a:xfrm>
            <a:off x="1770063" y="46609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1.61</a:t>
            </a:r>
          </a:p>
        </p:txBody>
      </p:sp>
      <p:sp>
        <p:nvSpPr>
          <p:cNvPr id="122913" name="Text Box 19"/>
          <p:cNvSpPr txBox="1">
            <a:spLocks noChangeArrowheads="1"/>
          </p:cNvSpPr>
          <p:nvPr/>
        </p:nvSpPr>
        <p:spPr bwMode="auto">
          <a:xfrm>
            <a:off x="8415338" y="46736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1.73</a:t>
            </a:r>
          </a:p>
        </p:txBody>
      </p:sp>
      <p:sp>
        <p:nvSpPr>
          <p:cNvPr id="122914" name="Text Box 19"/>
          <p:cNvSpPr txBox="1">
            <a:spLocks noChangeArrowheads="1"/>
          </p:cNvSpPr>
          <p:nvPr/>
        </p:nvSpPr>
        <p:spPr bwMode="auto">
          <a:xfrm>
            <a:off x="3430588"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1.54</a:t>
            </a:r>
          </a:p>
        </p:txBody>
      </p:sp>
      <p:sp>
        <p:nvSpPr>
          <p:cNvPr id="122915" name="Text Box 19"/>
          <p:cNvSpPr txBox="1">
            <a:spLocks noChangeArrowheads="1"/>
          </p:cNvSpPr>
          <p:nvPr/>
        </p:nvSpPr>
        <p:spPr bwMode="auto">
          <a:xfrm>
            <a:off x="5076825"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1.80</a:t>
            </a:r>
          </a:p>
        </p:txBody>
      </p:sp>
      <p:sp>
        <p:nvSpPr>
          <p:cNvPr id="122916" name="Text Box 19"/>
          <p:cNvSpPr txBox="1">
            <a:spLocks noChangeArrowheads="1"/>
          </p:cNvSpPr>
          <p:nvPr/>
        </p:nvSpPr>
        <p:spPr bwMode="auto">
          <a:xfrm>
            <a:off x="6753225"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1.51</a:t>
            </a:r>
          </a:p>
        </p:txBody>
      </p:sp>
      <p:sp>
        <p:nvSpPr>
          <p:cNvPr id="122917" name="Text Box 19"/>
          <p:cNvSpPr txBox="1">
            <a:spLocks noChangeArrowheads="1"/>
          </p:cNvSpPr>
          <p:nvPr/>
        </p:nvSpPr>
        <p:spPr bwMode="auto">
          <a:xfrm>
            <a:off x="1754188" y="6149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1.50</a:t>
            </a:r>
          </a:p>
        </p:txBody>
      </p:sp>
      <p:sp>
        <p:nvSpPr>
          <p:cNvPr id="122918" name="Text Box 19"/>
          <p:cNvSpPr txBox="1">
            <a:spLocks noChangeArrowheads="1"/>
          </p:cNvSpPr>
          <p:nvPr/>
        </p:nvSpPr>
        <p:spPr bwMode="auto">
          <a:xfrm>
            <a:off x="8399463" y="6149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1.36</a:t>
            </a:r>
          </a:p>
        </p:txBody>
      </p:sp>
      <p:sp>
        <p:nvSpPr>
          <p:cNvPr id="41" name="Rectangle 40"/>
          <p:cNvSpPr/>
          <p:nvPr/>
        </p:nvSpPr>
        <p:spPr>
          <a:xfrm>
            <a:off x="1905000" y="103188"/>
            <a:ext cx="4343400" cy="430212"/>
          </a:xfrm>
          <a:prstGeom prst="rect">
            <a:avLst/>
          </a:prstGeom>
        </p:spPr>
        <p:txBody>
          <a:bodyPr>
            <a:spAutoFit/>
          </a:bodyPr>
          <a:lstStyle/>
          <a:p>
            <a:pPr algn="ctr" eaLnBrk="0" fontAlgn="auto" hangingPunct="0">
              <a:spcBef>
                <a:spcPts val="0"/>
              </a:spcBef>
              <a:spcAft>
                <a:spcPts val="0"/>
              </a:spcAft>
              <a:defRPr/>
            </a:pPr>
            <a:r>
              <a:rPr lang="en-US" sz="2200" b="1" dirty="0">
                <a:solidFill>
                  <a:schemeClr val="accent5">
                    <a:lumMod val="50000"/>
                  </a:schemeClr>
                </a:solidFill>
                <a:effectLst>
                  <a:outerShdw blurRad="38100" dist="38100" dir="2700000" algn="tl">
                    <a:srgbClr val="000000">
                      <a:alpha val="43137"/>
                    </a:srgbClr>
                  </a:outerShdw>
                </a:effectLst>
                <a:latin typeface="+mn-lt"/>
              </a:rPr>
              <a:t>JJA </a:t>
            </a:r>
            <a:r>
              <a:rPr lang="en-US" sz="2200" b="1" dirty="0">
                <a:solidFill>
                  <a:schemeClr val="accent5">
                    <a:lumMod val="50000"/>
                  </a:schemeClr>
                </a:solidFill>
                <a:effectLst>
                  <a:outerShdw blurRad="38100" dist="38100" dir="2700000" algn="tl">
                    <a:srgbClr val="000000">
                      <a:alpha val="43137"/>
                    </a:srgbClr>
                  </a:outerShdw>
                </a:effectLst>
                <a:latin typeface="+mn-lt"/>
              </a:rPr>
              <a:t>Precipitation anomaly for </a:t>
            </a:r>
            <a:r>
              <a:rPr lang="en-US" sz="2200" b="1" dirty="0">
                <a:solidFill>
                  <a:schemeClr val="accent5">
                    <a:lumMod val="50000"/>
                  </a:schemeClr>
                </a:solidFill>
                <a:effectLst>
                  <a:outerShdw blurRad="38100" dist="38100" dir="2700000" algn="tl">
                    <a:srgbClr val="000000">
                      <a:alpha val="43137"/>
                    </a:srgbClr>
                  </a:outerShdw>
                </a:effectLst>
                <a:latin typeface="+mn-lt"/>
              </a:rPr>
              <a:t>1987 </a:t>
            </a:r>
            <a:endParaRPr lang="en-US" sz="2200" b="1" dirty="0">
              <a:solidFill>
                <a:schemeClr val="accent5">
                  <a:lumMod val="50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C:\Documents and Settings\Dr. Vinay Kumar\Desktop\pcpa-djf.gif"/>
          <p:cNvPicPr>
            <a:picLocks noChangeAspect="1" noChangeArrowheads="1"/>
          </p:cNvPicPr>
          <p:nvPr/>
        </p:nvPicPr>
        <p:blipFill>
          <a:blip r:embed="rId2"/>
          <a:srcRect/>
          <a:stretch>
            <a:fillRect/>
          </a:stretch>
        </p:blipFill>
        <p:spPr bwMode="auto">
          <a:xfrm>
            <a:off x="377825" y="685800"/>
            <a:ext cx="8382000" cy="6019800"/>
          </a:xfrm>
          <a:prstGeom prst="rect">
            <a:avLst/>
          </a:prstGeom>
          <a:noFill/>
          <a:ln w="9525">
            <a:noFill/>
            <a:miter lim="800000"/>
            <a:headEnd/>
            <a:tailEnd/>
          </a:ln>
        </p:spPr>
      </p:pic>
      <p:sp>
        <p:nvSpPr>
          <p:cNvPr id="123906" name="Text Box 12"/>
          <p:cNvSpPr txBox="1">
            <a:spLocks noChangeArrowheads="1"/>
          </p:cNvSpPr>
          <p:nvPr/>
        </p:nvSpPr>
        <p:spPr bwMode="auto">
          <a:xfrm>
            <a:off x="2241550" y="3597275"/>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0.06</a:t>
            </a:r>
          </a:p>
        </p:txBody>
      </p:sp>
      <p:sp>
        <p:nvSpPr>
          <p:cNvPr id="123907" name="Text Box 13"/>
          <p:cNvSpPr txBox="1">
            <a:spLocks noChangeArrowheads="1"/>
          </p:cNvSpPr>
          <p:nvPr/>
        </p:nvSpPr>
        <p:spPr bwMode="auto">
          <a:xfrm>
            <a:off x="2255838" y="6223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-0.03</a:t>
            </a:r>
          </a:p>
        </p:txBody>
      </p:sp>
      <p:sp>
        <p:nvSpPr>
          <p:cNvPr id="123908" name="Text Box 14"/>
          <p:cNvSpPr txBox="1">
            <a:spLocks noChangeArrowheads="1"/>
          </p:cNvSpPr>
          <p:nvPr/>
        </p:nvSpPr>
        <p:spPr bwMode="auto">
          <a:xfrm>
            <a:off x="7177088" y="2119313"/>
            <a:ext cx="17668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0.14</a:t>
            </a:r>
          </a:p>
        </p:txBody>
      </p:sp>
      <p:sp>
        <p:nvSpPr>
          <p:cNvPr id="123909" name="Text Box 15"/>
          <p:cNvSpPr txBox="1">
            <a:spLocks noChangeArrowheads="1"/>
          </p:cNvSpPr>
          <p:nvPr/>
        </p:nvSpPr>
        <p:spPr bwMode="auto">
          <a:xfrm>
            <a:off x="5514975" y="211931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0.19</a:t>
            </a:r>
          </a:p>
        </p:txBody>
      </p:sp>
      <p:sp>
        <p:nvSpPr>
          <p:cNvPr id="123910" name="Text Box 16"/>
          <p:cNvSpPr txBox="1">
            <a:spLocks noChangeArrowheads="1"/>
          </p:cNvSpPr>
          <p:nvPr/>
        </p:nvSpPr>
        <p:spPr bwMode="auto">
          <a:xfrm>
            <a:off x="517525" y="3597275"/>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0.01</a:t>
            </a:r>
          </a:p>
        </p:txBody>
      </p:sp>
      <p:sp>
        <p:nvSpPr>
          <p:cNvPr id="123911" name="Text Box 17"/>
          <p:cNvSpPr txBox="1">
            <a:spLocks noChangeArrowheads="1"/>
          </p:cNvSpPr>
          <p:nvPr/>
        </p:nvSpPr>
        <p:spPr bwMode="auto">
          <a:xfrm>
            <a:off x="3838575" y="211931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0.32</a:t>
            </a:r>
          </a:p>
        </p:txBody>
      </p:sp>
      <p:sp>
        <p:nvSpPr>
          <p:cNvPr id="123912" name="Text Box 19"/>
          <p:cNvSpPr txBox="1">
            <a:spLocks noChangeArrowheads="1"/>
          </p:cNvSpPr>
          <p:nvPr/>
        </p:nvSpPr>
        <p:spPr bwMode="auto">
          <a:xfrm>
            <a:off x="3841750"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0.20</a:t>
            </a:r>
          </a:p>
        </p:txBody>
      </p:sp>
      <p:sp>
        <p:nvSpPr>
          <p:cNvPr id="123913" name="Text Box 8"/>
          <p:cNvSpPr txBox="1">
            <a:spLocks noChangeArrowheads="1"/>
          </p:cNvSpPr>
          <p:nvPr/>
        </p:nvSpPr>
        <p:spPr bwMode="auto">
          <a:xfrm>
            <a:off x="5502275"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0.23</a:t>
            </a:r>
          </a:p>
        </p:txBody>
      </p:sp>
      <p:sp>
        <p:nvSpPr>
          <p:cNvPr id="123914" name="Text Box 9"/>
          <p:cNvSpPr txBox="1">
            <a:spLocks noChangeArrowheads="1"/>
          </p:cNvSpPr>
          <p:nvPr/>
        </p:nvSpPr>
        <p:spPr bwMode="auto">
          <a:xfrm>
            <a:off x="3841750" y="5073650"/>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0.28</a:t>
            </a:r>
          </a:p>
        </p:txBody>
      </p:sp>
      <p:sp>
        <p:nvSpPr>
          <p:cNvPr id="123915" name="Text Box 10"/>
          <p:cNvSpPr txBox="1">
            <a:spLocks noChangeArrowheads="1"/>
          </p:cNvSpPr>
          <p:nvPr/>
        </p:nvSpPr>
        <p:spPr bwMode="auto">
          <a:xfrm>
            <a:off x="2225675" y="5073650"/>
            <a:ext cx="18129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0.20</a:t>
            </a:r>
          </a:p>
        </p:txBody>
      </p:sp>
      <p:sp>
        <p:nvSpPr>
          <p:cNvPr id="123916" name="Text Box 11"/>
          <p:cNvSpPr txBox="1">
            <a:spLocks noChangeArrowheads="1"/>
          </p:cNvSpPr>
          <p:nvPr/>
        </p:nvSpPr>
        <p:spPr bwMode="auto">
          <a:xfrm>
            <a:off x="533400" y="5073650"/>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0.36</a:t>
            </a:r>
          </a:p>
        </p:txBody>
      </p:sp>
      <p:sp>
        <p:nvSpPr>
          <p:cNvPr id="123917" name="Text Box 12"/>
          <p:cNvSpPr txBox="1">
            <a:spLocks noChangeArrowheads="1"/>
          </p:cNvSpPr>
          <p:nvPr/>
        </p:nvSpPr>
        <p:spPr bwMode="auto">
          <a:xfrm>
            <a:off x="2225675" y="2119313"/>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0.10</a:t>
            </a:r>
          </a:p>
        </p:txBody>
      </p:sp>
      <p:sp>
        <p:nvSpPr>
          <p:cNvPr id="123918" name="Text Box 13"/>
          <p:cNvSpPr txBox="1">
            <a:spLocks noChangeArrowheads="1"/>
          </p:cNvSpPr>
          <p:nvPr/>
        </p:nvSpPr>
        <p:spPr bwMode="auto">
          <a:xfrm>
            <a:off x="3916363" y="622300"/>
            <a:ext cx="17986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0.35</a:t>
            </a:r>
          </a:p>
        </p:txBody>
      </p:sp>
      <p:sp>
        <p:nvSpPr>
          <p:cNvPr id="123919" name="Text Box 14"/>
          <p:cNvSpPr txBox="1">
            <a:spLocks noChangeArrowheads="1"/>
          </p:cNvSpPr>
          <p:nvPr/>
        </p:nvSpPr>
        <p:spPr bwMode="auto">
          <a:xfrm>
            <a:off x="7162800"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0.17</a:t>
            </a:r>
          </a:p>
        </p:txBody>
      </p:sp>
      <p:sp>
        <p:nvSpPr>
          <p:cNvPr id="123920" name="Text Box 15"/>
          <p:cNvSpPr txBox="1">
            <a:spLocks noChangeArrowheads="1"/>
          </p:cNvSpPr>
          <p:nvPr/>
        </p:nvSpPr>
        <p:spPr bwMode="auto">
          <a:xfrm>
            <a:off x="531813" y="21336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0.04</a:t>
            </a:r>
          </a:p>
        </p:txBody>
      </p:sp>
      <p:sp>
        <p:nvSpPr>
          <p:cNvPr id="123921" name="Text Box 9"/>
          <p:cNvSpPr txBox="1">
            <a:spLocks noChangeArrowheads="1"/>
          </p:cNvSpPr>
          <p:nvPr/>
        </p:nvSpPr>
        <p:spPr bwMode="auto">
          <a:xfrm>
            <a:off x="5562600" y="6223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0.11</a:t>
            </a:r>
          </a:p>
        </p:txBody>
      </p:sp>
      <p:sp>
        <p:nvSpPr>
          <p:cNvPr id="123922" name="Text Box 9"/>
          <p:cNvSpPr txBox="1">
            <a:spLocks noChangeArrowheads="1"/>
          </p:cNvSpPr>
          <p:nvPr/>
        </p:nvSpPr>
        <p:spPr bwMode="auto">
          <a:xfrm>
            <a:off x="5518150" y="5073650"/>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0.22</a:t>
            </a:r>
          </a:p>
        </p:txBody>
      </p:sp>
      <p:sp>
        <p:nvSpPr>
          <p:cNvPr id="123923" name="Text Box 9"/>
          <p:cNvSpPr txBox="1">
            <a:spLocks noChangeArrowheads="1"/>
          </p:cNvSpPr>
          <p:nvPr/>
        </p:nvSpPr>
        <p:spPr bwMode="auto">
          <a:xfrm>
            <a:off x="7178675" y="507365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0.34</a:t>
            </a:r>
          </a:p>
        </p:txBody>
      </p:sp>
      <p:sp>
        <p:nvSpPr>
          <p:cNvPr id="123924" name="Text Box 13"/>
          <p:cNvSpPr txBox="1">
            <a:spLocks noChangeArrowheads="1"/>
          </p:cNvSpPr>
          <p:nvPr/>
        </p:nvSpPr>
        <p:spPr bwMode="auto">
          <a:xfrm>
            <a:off x="593725" y="6223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23925" name="Text Box 19"/>
          <p:cNvSpPr txBox="1">
            <a:spLocks noChangeArrowheads="1"/>
          </p:cNvSpPr>
          <p:nvPr/>
        </p:nvSpPr>
        <p:spPr bwMode="auto">
          <a:xfrm>
            <a:off x="3381375"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1.06</a:t>
            </a:r>
          </a:p>
        </p:txBody>
      </p:sp>
      <p:sp>
        <p:nvSpPr>
          <p:cNvPr id="123926" name="Text Box 19"/>
          <p:cNvSpPr txBox="1">
            <a:spLocks noChangeArrowheads="1"/>
          </p:cNvSpPr>
          <p:nvPr/>
        </p:nvSpPr>
        <p:spPr bwMode="auto">
          <a:xfrm>
            <a:off x="4979988"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0.95</a:t>
            </a:r>
          </a:p>
        </p:txBody>
      </p:sp>
      <p:sp>
        <p:nvSpPr>
          <p:cNvPr id="123927" name="Text Box 19"/>
          <p:cNvSpPr txBox="1">
            <a:spLocks noChangeArrowheads="1"/>
          </p:cNvSpPr>
          <p:nvPr/>
        </p:nvSpPr>
        <p:spPr bwMode="auto">
          <a:xfrm>
            <a:off x="6656388"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0.98</a:t>
            </a:r>
          </a:p>
        </p:txBody>
      </p:sp>
      <p:sp>
        <p:nvSpPr>
          <p:cNvPr id="123928" name="Text Box 19"/>
          <p:cNvSpPr txBox="1">
            <a:spLocks noChangeArrowheads="1"/>
          </p:cNvSpPr>
          <p:nvPr/>
        </p:nvSpPr>
        <p:spPr bwMode="auto">
          <a:xfrm>
            <a:off x="3384550"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1.05</a:t>
            </a:r>
          </a:p>
        </p:txBody>
      </p:sp>
      <p:sp>
        <p:nvSpPr>
          <p:cNvPr id="123929" name="Text Box 19"/>
          <p:cNvSpPr txBox="1">
            <a:spLocks noChangeArrowheads="1"/>
          </p:cNvSpPr>
          <p:nvPr/>
        </p:nvSpPr>
        <p:spPr bwMode="auto">
          <a:xfrm>
            <a:off x="5013325"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0.93</a:t>
            </a:r>
          </a:p>
        </p:txBody>
      </p:sp>
      <p:sp>
        <p:nvSpPr>
          <p:cNvPr id="123930" name="Text Box 19"/>
          <p:cNvSpPr txBox="1">
            <a:spLocks noChangeArrowheads="1"/>
          </p:cNvSpPr>
          <p:nvPr/>
        </p:nvSpPr>
        <p:spPr bwMode="auto">
          <a:xfrm>
            <a:off x="6643688"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0.98</a:t>
            </a:r>
          </a:p>
        </p:txBody>
      </p:sp>
      <p:sp>
        <p:nvSpPr>
          <p:cNvPr id="123931" name="Text Box 19"/>
          <p:cNvSpPr txBox="1">
            <a:spLocks noChangeArrowheads="1"/>
          </p:cNvSpPr>
          <p:nvPr/>
        </p:nvSpPr>
        <p:spPr bwMode="auto">
          <a:xfrm>
            <a:off x="1708150" y="31734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1.12</a:t>
            </a:r>
          </a:p>
        </p:txBody>
      </p:sp>
      <p:sp>
        <p:nvSpPr>
          <p:cNvPr id="123932" name="Text Box 19"/>
          <p:cNvSpPr txBox="1">
            <a:spLocks noChangeArrowheads="1"/>
          </p:cNvSpPr>
          <p:nvPr/>
        </p:nvSpPr>
        <p:spPr bwMode="auto">
          <a:xfrm>
            <a:off x="8288338" y="31734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1.54</a:t>
            </a:r>
          </a:p>
        </p:txBody>
      </p:sp>
      <p:sp>
        <p:nvSpPr>
          <p:cNvPr id="123933" name="Text Box 19"/>
          <p:cNvSpPr txBox="1">
            <a:spLocks noChangeArrowheads="1"/>
          </p:cNvSpPr>
          <p:nvPr/>
        </p:nvSpPr>
        <p:spPr bwMode="auto">
          <a:xfrm>
            <a:off x="3382963" y="46593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1.01</a:t>
            </a:r>
          </a:p>
        </p:txBody>
      </p:sp>
      <p:sp>
        <p:nvSpPr>
          <p:cNvPr id="123934" name="Text Box 19"/>
          <p:cNvSpPr txBox="1">
            <a:spLocks noChangeArrowheads="1"/>
          </p:cNvSpPr>
          <p:nvPr/>
        </p:nvSpPr>
        <p:spPr bwMode="auto">
          <a:xfrm>
            <a:off x="5013325" y="46704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0.93</a:t>
            </a:r>
          </a:p>
        </p:txBody>
      </p:sp>
      <p:sp>
        <p:nvSpPr>
          <p:cNvPr id="123935" name="Text Box 19"/>
          <p:cNvSpPr txBox="1">
            <a:spLocks noChangeArrowheads="1"/>
          </p:cNvSpPr>
          <p:nvPr/>
        </p:nvSpPr>
        <p:spPr bwMode="auto">
          <a:xfrm>
            <a:off x="6642100" y="46704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0.89</a:t>
            </a:r>
          </a:p>
        </p:txBody>
      </p:sp>
      <p:sp>
        <p:nvSpPr>
          <p:cNvPr id="123936" name="Text Box 19"/>
          <p:cNvSpPr txBox="1">
            <a:spLocks noChangeArrowheads="1"/>
          </p:cNvSpPr>
          <p:nvPr/>
        </p:nvSpPr>
        <p:spPr bwMode="auto">
          <a:xfrm>
            <a:off x="1706563" y="46609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1.08</a:t>
            </a:r>
          </a:p>
        </p:txBody>
      </p:sp>
      <p:sp>
        <p:nvSpPr>
          <p:cNvPr id="123937" name="Text Box 19"/>
          <p:cNvSpPr txBox="1">
            <a:spLocks noChangeArrowheads="1"/>
          </p:cNvSpPr>
          <p:nvPr/>
        </p:nvSpPr>
        <p:spPr bwMode="auto">
          <a:xfrm>
            <a:off x="8288338" y="46736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1.07</a:t>
            </a:r>
          </a:p>
        </p:txBody>
      </p:sp>
      <p:sp>
        <p:nvSpPr>
          <p:cNvPr id="123938" name="Text Box 19"/>
          <p:cNvSpPr txBox="1">
            <a:spLocks noChangeArrowheads="1"/>
          </p:cNvSpPr>
          <p:nvPr/>
        </p:nvSpPr>
        <p:spPr bwMode="auto">
          <a:xfrm>
            <a:off x="3368675"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1.15</a:t>
            </a:r>
          </a:p>
        </p:txBody>
      </p:sp>
      <p:sp>
        <p:nvSpPr>
          <p:cNvPr id="123939" name="Text Box 19"/>
          <p:cNvSpPr txBox="1">
            <a:spLocks noChangeArrowheads="1"/>
          </p:cNvSpPr>
          <p:nvPr/>
        </p:nvSpPr>
        <p:spPr bwMode="auto">
          <a:xfrm>
            <a:off x="4997450"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0.80</a:t>
            </a:r>
          </a:p>
        </p:txBody>
      </p:sp>
      <p:sp>
        <p:nvSpPr>
          <p:cNvPr id="123940" name="Text Box 19"/>
          <p:cNvSpPr txBox="1">
            <a:spLocks noChangeArrowheads="1"/>
          </p:cNvSpPr>
          <p:nvPr/>
        </p:nvSpPr>
        <p:spPr bwMode="auto">
          <a:xfrm>
            <a:off x="6627813"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0.82</a:t>
            </a:r>
          </a:p>
        </p:txBody>
      </p:sp>
      <p:sp>
        <p:nvSpPr>
          <p:cNvPr id="123941" name="Text Box 19"/>
          <p:cNvSpPr txBox="1">
            <a:spLocks noChangeArrowheads="1"/>
          </p:cNvSpPr>
          <p:nvPr/>
        </p:nvSpPr>
        <p:spPr bwMode="auto">
          <a:xfrm>
            <a:off x="1752600" y="6149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0.95</a:t>
            </a:r>
          </a:p>
        </p:txBody>
      </p:sp>
      <p:sp>
        <p:nvSpPr>
          <p:cNvPr id="123942" name="Text Box 19"/>
          <p:cNvSpPr txBox="1">
            <a:spLocks noChangeArrowheads="1"/>
          </p:cNvSpPr>
          <p:nvPr/>
        </p:nvSpPr>
        <p:spPr bwMode="auto">
          <a:xfrm>
            <a:off x="8272463" y="6149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0.76</a:t>
            </a:r>
          </a:p>
        </p:txBody>
      </p:sp>
      <p:sp>
        <p:nvSpPr>
          <p:cNvPr id="41" name="Rectangle 40"/>
          <p:cNvSpPr/>
          <p:nvPr/>
        </p:nvSpPr>
        <p:spPr>
          <a:xfrm>
            <a:off x="1905000" y="103188"/>
            <a:ext cx="4343400" cy="430212"/>
          </a:xfrm>
          <a:prstGeom prst="rect">
            <a:avLst/>
          </a:prstGeom>
        </p:spPr>
        <p:txBody>
          <a:bodyPr>
            <a:spAutoFit/>
          </a:bodyPr>
          <a:lstStyle/>
          <a:p>
            <a:pPr algn="ctr" eaLnBrk="0" fontAlgn="auto" hangingPunct="0">
              <a:spcBef>
                <a:spcPts val="0"/>
              </a:spcBef>
              <a:spcAft>
                <a:spcPts val="0"/>
              </a:spcAft>
              <a:defRPr/>
            </a:pPr>
            <a:r>
              <a:rPr lang="en-US" sz="2200" b="1" dirty="0">
                <a:solidFill>
                  <a:schemeClr val="accent5">
                    <a:lumMod val="50000"/>
                  </a:schemeClr>
                </a:solidFill>
                <a:effectLst>
                  <a:outerShdw blurRad="38100" dist="38100" dir="2700000" algn="tl">
                    <a:srgbClr val="000000">
                      <a:alpha val="43137"/>
                    </a:srgbClr>
                  </a:outerShdw>
                </a:effectLst>
                <a:latin typeface="+mn-lt"/>
              </a:rPr>
              <a:t>DJF Precipitation anomaly for </a:t>
            </a:r>
            <a:r>
              <a:rPr lang="en-US" sz="2200" b="1" dirty="0">
                <a:solidFill>
                  <a:schemeClr val="accent5">
                    <a:lumMod val="50000"/>
                  </a:schemeClr>
                </a:solidFill>
                <a:effectLst>
                  <a:outerShdw blurRad="38100" dist="38100" dir="2700000" algn="tl">
                    <a:srgbClr val="000000">
                      <a:alpha val="43137"/>
                    </a:srgbClr>
                  </a:outerShdw>
                </a:effectLst>
                <a:latin typeface="+mn-lt"/>
              </a:rPr>
              <a:t>1987 </a:t>
            </a:r>
            <a:endParaRPr lang="en-US" sz="2200" b="1" dirty="0">
              <a:solidFill>
                <a:schemeClr val="accent5">
                  <a:lumMod val="50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C:\Documents and Settings\Dr. Vinay Kumar\Desktop\pcpa-jja.gif"/>
          <p:cNvPicPr>
            <a:picLocks noChangeAspect="1" noChangeArrowheads="1"/>
          </p:cNvPicPr>
          <p:nvPr/>
        </p:nvPicPr>
        <p:blipFill>
          <a:blip r:embed="rId2"/>
          <a:srcRect/>
          <a:stretch>
            <a:fillRect/>
          </a:stretch>
        </p:blipFill>
        <p:spPr bwMode="auto">
          <a:xfrm>
            <a:off x="533400" y="685800"/>
            <a:ext cx="8153400" cy="6019800"/>
          </a:xfrm>
          <a:prstGeom prst="rect">
            <a:avLst/>
          </a:prstGeom>
          <a:noFill/>
          <a:ln w="9525">
            <a:noFill/>
            <a:miter lim="800000"/>
            <a:headEnd/>
            <a:tailEnd/>
          </a:ln>
        </p:spPr>
      </p:pic>
      <p:sp>
        <p:nvSpPr>
          <p:cNvPr id="124930" name="Text Box 12"/>
          <p:cNvSpPr txBox="1">
            <a:spLocks noChangeArrowheads="1"/>
          </p:cNvSpPr>
          <p:nvPr/>
        </p:nvSpPr>
        <p:spPr bwMode="auto">
          <a:xfrm>
            <a:off x="2317750" y="3597275"/>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0.08</a:t>
            </a:r>
          </a:p>
        </p:txBody>
      </p:sp>
      <p:sp>
        <p:nvSpPr>
          <p:cNvPr id="124931" name="Text Box 13"/>
          <p:cNvSpPr txBox="1">
            <a:spLocks noChangeArrowheads="1"/>
          </p:cNvSpPr>
          <p:nvPr/>
        </p:nvSpPr>
        <p:spPr bwMode="auto">
          <a:xfrm>
            <a:off x="2328863" y="6223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0.13</a:t>
            </a:r>
          </a:p>
        </p:txBody>
      </p:sp>
      <p:sp>
        <p:nvSpPr>
          <p:cNvPr id="124932" name="Text Box 14"/>
          <p:cNvSpPr txBox="1">
            <a:spLocks noChangeArrowheads="1"/>
          </p:cNvSpPr>
          <p:nvPr/>
        </p:nvSpPr>
        <p:spPr bwMode="auto">
          <a:xfrm>
            <a:off x="7115175" y="2119313"/>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0.26</a:t>
            </a:r>
          </a:p>
        </p:txBody>
      </p:sp>
      <p:sp>
        <p:nvSpPr>
          <p:cNvPr id="124933" name="Text Box 15"/>
          <p:cNvSpPr txBox="1">
            <a:spLocks noChangeArrowheads="1"/>
          </p:cNvSpPr>
          <p:nvPr/>
        </p:nvSpPr>
        <p:spPr bwMode="auto">
          <a:xfrm>
            <a:off x="5486400" y="211931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0.35</a:t>
            </a:r>
          </a:p>
        </p:txBody>
      </p:sp>
      <p:sp>
        <p:nvSpPr>
          <p:cNvPr id="124934" name="Text Box 16"/>
          <p:cNvSpPr txBox="1">
            <a:spLocks noChangeArrowheads="1"/>
          </p:cNvSpPr>
          <p:nvPr/>
        </p:nvSpPr>
        <p:spPr bwMode="auto">
          <a:xfrm>
            <a:off x="717550" y="3597275"/>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0.24</a:t>
            </a:r>
          </a:p>
        </p:txBody>
      </p:sp>
      <p:sp>
        <p:nvSpPr>
          <p:cNvPr id="124935" name="Text Box 17"/>
          <p:cNvSpPr txBox="1">
            <a:spLocks noChangeArrowheads="1"/>
          </p:cNvSpPr>
          <p:nvPr/>
        </p:nvSpPr>
        <p:spPr bwMode="auto">
          <a:xfrm>
            <a:off x="3902075" y="211931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0.23</a:t>
            </a:r>
          </a:p>
        </p:txBody>
      </p:sp>
      <p:sp>
        <p:nvSpPr>
          <p:cNvPr id="124936" name="Text Box 19"/>
          <p:cNvSpPr txBox="1">
            <a:spLocks noChangeArrowheads="1"/>
          </p:cNvSpPr>
          <p:nvPr/>
        </p:nvSpPr>
        <p:spPr bwMode="auto">
          <a:xfrm>
            <a:off x="3905250"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0.04</a:t>
            </a:r>
          </a:p>
        </p:txBody>
      </p:sp>
      <p:sp>
        <p:nvSpPr>
          <p:cNvPr id="124937" name="Text Box 8"/>
          <p:cNvSpPr txBox="1">
            <a:spLocks noChangeArrowheads="1"/>
          </p:cNvSpPr>
          <p:nvPr/>
        </p:nvSpPr>
        <p:spPr bwMode="auto">
          <a:xfrm>
            <a:off x="5473700"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0.21</a:t>
            </a:r>
          </a:p>
        </p:txBody>
      </p:sp>
      <p:sp>
        <p:nvSpPr>
          <p:cNvPr id="124938" name="Text Box 9"/>
          <p:cNvSpPr txBox="1">
            <a:spLocks noChangeArrowheads="1"/>
          </p:cNvSpPr>
          <p:nvPr/>
        </p:nvSpPr>
        <p:spPr bwMode="auto">
          <a:xfrm>
            <a:off x="3903663" y="5073650"/>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0.46</a:t>
            </a:r>
          </a:p>
        </p:txBody>
      </p:sp>
      <p:sp>
        <p:nvSpPr>
          <p:cNvPr id="124939" name="Text Box 10"/>
          <p:cNvSpPr txBox="1">
            <a:spLocks noChangeArrowheads="1"/>
          </p:cNvSpPr>
          <p:nvPr/>
        </p:nvSpPr>
        <p:spPr bwMode="auto">
          <a:xfrm>
            <a:off x="2301875" y="5073650"/>
            <a:ext cx="18129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0.20</a:t>
            </a:r>
          </a:p>
        </p:txBody>
      </p:sp>
      <p:sp>
        <p:nvSpPr>
          <p:cNvPr id="124940" name="Text Box 11"/>
          <p:cNvSpPr txBox="1">
            <a:spLocks noChangeArrowheads="1"/>
          </p:cNvSpPr>
          <p:nvPr/>
        </p:nvSpPr>
        <p:spPr bwMode="auto">
          <a:xfrm>
            <a:off x="733425" y="5073650"/>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0.03</a:t>
            </a:r>
          </a:p>
        </p:txBody>
      </p:sp>
      <p:sp>
        <p:nvSpPr>
          <p:cNvPr id="124941" name="Text Box 12"/>
          <p:cNvSpPr txBox="1">
            <a:spLocks noChangeArrowheads="1"/>
          </p:cNvSpPr>
          <p:nvPr/>
        </p:nvSpPr>
        <p:spPr bwMode="auto">
          <a:xfrm>
            <a:off x="2314575" y="2119313"/>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0.10</a:t>
            </a:r>
          </a:p>
        </p:txBody>
      </p:sp>
      <p:sp>
        <p:nvSpPr>
          <p:cNvPr id="124942" name="Text Box 13"/>
          <p:cNvSpPr txBox="1">
            <a:spLocks noChangeArrowheads="1"/>
          </p:cNvSpPr>
          <p:nvPr/>
        </p:nvSpPr>
        <p:spPr bwMode="auto">
          <a:xfrm>
            <a:off x="3916363" y="622300"/>
            <a:ext cx="17986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0.30</a:t>
            </a:r>
          </a:p>
        </p:txBody>
      </p:sp>
      <p:sp>
        <p:nvSpPr>
          <p:cNvPr id="124943" name="Text Box 14"/>
          <p:cNvSpPr txBox="1">
            <a:spLocks noChangeArrowheads="1"/>
          </p:cNvSpPr>
          <p:nvPr/>
        </p:nvSpPr>
        <p:spPr bwMode="auto">
          <a:xfrm>
            <a:off x="7102475" y="359727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0.27</a:t>
            </a:r>
          </a:p>
        </p:txBody>
      </p:sp>
      <p:sp>
        <p:nvSpPr>
          <p:cNvPr id="124944" name="Text Box 15"/>
          <p:cNvSpPr txBox="1">
            <a:spLocks noChangeArrowheads="1"/>
          </p:cNvSpPr>
          <p:nvPr/>
        </p:nvSpPr>
        <p:spPr bwMode="auto">
          <a:xfrm>
            <a:off x="731838" y="21336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0.37</a:t>
            </a:r>
          </a:p>
        </p:txBody>
      </p:sp>
      <p:sp>
        <p:nvSpPr>
          <p:cNvPr id="124945" name="Text Box 9"/>
          <p:cNvSpPr txBox="1">
            <a:spLocks noChangeArrowheads="1"/>
          </p:cNvSpPr>
          <p:nvPr/>
        </p:nvSpPr>
        <p:spPr bwMode="auto">
          <a:xfrm>
            <a:off x="5470525" y="6223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0.17</a:t>
            </a:r>
          </a:p>
        </p:txBody>
      </p:sp>
      <p:sp>
        <p:nvSpPr>
          <p:cNvPr id="124946" name="Text Box 9"/>
          <p:cNvSpPr txBox="1">
            <a:spLocks noChangeArrowheads="1"/>
          </p:cNvSpPr>
          <p:nvPr/>
        </p:nvSpPr>
        <p:spPr bwMode="auto">
          <a:xfrm>
            <a:off x="5487988" y="5073650"/>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0.39</a:t>
            </a:r>
          </a:p>
        </p:txBody>
      </p:sp>
      <p:sp>
        <p:nvSpPr>
          <p:cNvPr id="124947" name="Text Box 9"/>
          <p:cNvSpPr txBox="1">
            <a:spLocks noChangeArrowheads="1"/>
          </p:cNvSpPr>
          <p:nvPr/>
        </p:nvSpPr>
        <p:spPr bwMode="auto">
          <a:xfrm>
            <a:off x="7118350" y="507365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0.50</a:t>
            </a:r>
          </a:p>
        </p:txBody>
      </p:sp>
      <p:sp>
        <p:nvSpPr>
          <p:cNvPr id="124948" name="Text Box 13"/>
          <p:cNvSpPr txBox="1">
            <a:spLocks noChangeArrowheads="1"/>
          </p:cNvSpPr>
          <p:nvPr/>
        </p:nvSpPr>
        <p:spPr bwMode="auto">
          <a:xfrm>
            <a:off x="730250" y="6223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24949" name="Text Box 19"/>
          <p:cNvSpPr txBox="1">
            <a:spLocks noChangeArrowheads="1"/>
          </p:cNvSpPr>
          <p:nvPr/>
        </p:nvSpPr>
        <p:spPr bwMode="auto">
          <a:xfrm>
            <a:off x="3427413"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1.55</a:t>
            </a:r>
          </a:p>
        </p:txBody>
      </p:sp>
      <p:sp>
        <p:nvSpPr>
          <p:cNvPr id="124950" name="Text Box 19"/>
          <p:cNvSpPr txBox="1">
            <a:spLocks noChangeArrowheads="1"/>
          </p:cNvSpPr>
          <p:nvPr/>
        </p:nvSpPr>
        <p:spPr bwMode="auto">
          <a:xfrm>
            <a:off x="5010150"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1.67</a:t>
            </a:r>
          </a:p>
        </p:txBody>
      </p:sp>
      <p:sp>
        <p:nvSpPr>
          <p:cNvPr id="124951" name="Text Box 19"/>
          <p:cNvSpPr txBox="1">
            <a:spLocks noChangeArrowheads="1"/>
          </p:cNvSpPr>
          <p:nvPr/>
        </p:nvSpPr>
        <p:spPr bwMode="auto">
          <a:xfrm>
            <a:off x="6608763" y="16748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1.44</a:t>
            </a:r>
          </a:p>
        </p:txBody>
      </p:sp>
      <p:sp>
        <p:nvSpPr>
          <p:cNvPr id="124952" name="Text Box 19"/>
          <p:cNvSpPr txBox="1">
            <a:spLocks noChangeArrowheads="1"/>
          </p:cNvSpPr>
          <p:nvPr/>
        </p:nvSpPr>
        <p:spPr bwMode="auto">
          <a:xfrm>
            <a:off x="3446463"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1.81</a:t>
            </a:r>
          </a:p>
        </p:txBody>
      </p:sp>
      <p:sp>
        <p:nvSpPr>
          <p:cNvPr id="124953" name="Text Box 19"/>
          <p:cNvSpPr txBox="1">
            <a:spLocks noChangeArrowheads="1"/>
          </p:cNvSpPr>
          <p:nvPr/>
        </p:nvSpPr>
        <p:spPr bwMode="auto">
          <a:xfrm>
            <a:off x="5013325"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1.74</a:t>
            </a:r>
          </a:p>
        </p:txBody>
      </p:sp>
      <p:sp>
        <p:nvSpPr>
          <p:cNvPr id="124954" name="Text Box 19"/>
          <p:cNvSpPr txBox="1">
            <a:spLocks noChangeArrowheads="1"/>
          </p:cNvSpPr>
          <p:nvPr/>
        </p:nvSpPr>
        <p:spPr bwMode="auto">
          <a:xfrm>
            <a:off x="6596063" y="31718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1.51</a:t>
            </a:r>
          </a:p>
        </p:txBody>
      </p:sp>
      <p:sp>
        <p:nvSpPr>
          <p:cNvPr id="124955" name="Text Box 19"/>
          <p:cNvSpPr txBox="1">
            <a:spLocks noChangeArrowheads="1"/>
          </p:cNvSpPr>
          <p:nvPr/>
        </p:nvSpPr>
        <p:spPr bwMode="auto">
          <a:xfrm>
            <a:off x="1830388" y="31734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1.42</a:t>
            </a:r>
          </a:p>
        </p:txBody>
      </p:sp>
      <p:sp>
        <p:nvSpPr>
          <p:cNvPr id="124956" name="Text Box 19"/>
          <p:cNvSpPr txBox="1">
            <a:spLocks noChangeArrowheads="1"/>
          </p:cNvSpPr>
          <p:nvPr/>
        </p:nvSpPr>
        <p:spPr bwMode="auto">
          <a:xfrm>
            <a:off x="8178800" y="31734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2.22</a:t>
            </a:r>
          </a:p>
        </p:txBody>
      </p:sp>
      <p:sp>
        <p:nvSpPr>
          <p:cNvPr id="124957" name="Text Box 19"/>
          <p:cNvSpPr txBox="1">
            <a:spLocks noChangeArrowheads="1"/>
          </p:cNvSpPr>
          <p:nvPr/>
        </p:nvSpPr>
        <p:spPr bwMode="auto">
          <a:xfrm>
            <a:off x="3446463" y="46593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1.77</a:t>
            </a:r>
          </a:p>
        </p:txBody>
      </p:sp>
      <p:sp>
        <p:nvSpPr>
          <p:cNvPr id="124958" name="Text Box 19"/>
          <p:cNvSpPr txBox="1">
            <a:spLocks noChangeArrowheads="1"/>
          </p:cNvSpPr>
          <p:nvPr/>
        </p:nvSpPr>
        <p:spPr bwMode="auto">
          <a:xfrm>
            <a:off x="5013325" y="46704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1.52</a:t>
            </a:r>
          </a:p>
        </p:txBody>
      </p:sp>
      <p:sp>
        <p:nvSpPr>
          <p:cNvPr id="124959" name="Text Box 19"/>
          <p:cNvSpPr txBox="1">
            <a:spLocks noChangeArrowheads="1"/>
          </p:cNvSpPr>
          <p:nvPr/>
        </p:nvSpPr>
        <p:spPr bwMode="auto">
          <a:xfrm>
            <a:off x="6594475" y="46704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1.53</a:t>
            </a:r>
          </a:p>
        </p:txBody>
      </p:sp>
      <p:sp>
        <p:nvSpPr>
          <p:cNvPr id="124960" name="Text Box 19"/>
          <p:cNvSpPr txBox="1">
            <a:spLocks noChangeArrowheads="1"/>
          </p:cNvSpPr>
          <p:nvPr/>
        </p:nvSpPr>
        <p:spPr bwMode="auto">
          <a:xfrm>
            <a:off x="1830388" y="46609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1.53</a:t>
            </a:r>
          </a:p>
        </p:txBody>
      </p:sp>
      <p:sp>
        <p:nvSpPr>
          <p:cNvPr id="124961" name="Text Box 19"/>
          <p:cNvSpPr txBox="1">
            <a:spLocks noChangeArrowheads="1"/>
          </p:cNvSpPr>
          <p:nvPr/>
        </p:nvSpPr>
        <p:spPr bwMode="auto">
          <a:xfrm>
            <a:off x="8178800" y="46736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1.41</a:t>
            </a:r>
          </a:p>
        </p:txBody>
      </p:sp>
      <p:sp>
        <p:nvSpPr>
          <p:cNvPr id="124962" name="Text Box 19"/>
          <p:cNvSpPr txBox="1">
            <a:spLocks noChangeArrowheads="1"/>
          </p:cNvSpPr>
          <p:nvPr/>
        </p:nvSpPr>
        <p:spPr bwMode="auto">
          <a:xfrm>
            <a:off x="3430588"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1.81</a:t>
            </a:r>
          </a:p>
        </p:txBody>
      </p:sp>
      <p:sp>
        <p:nvSpPr>
          <p:cNvPr id="124963" name="Text Box 19"/>
          <p:cNvSpPr txBox="1">
            <a:spLocks noChangeArrowheads="1"/>
          </p:cNvSpPr>
          <p:nvPr/>
        </p:nvSpPr>
        <p:spPr bwMode="auto">
          <a:xfrm>
            <a:off x="4997450"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133</a:t>
            </a:r>
          </a:p>
        </p:txBody>
      </p:sp>
      <p:sp>
        <p:nvSpPr>
          <p:cNvPr id="124964" name="Text Box 19"/>
          <p:cNvSpPr txBox="1">
            <a:spLocks noChangeArrowheads="1"/>
          </p:cNvSpPr>
          <p:nvPr/>
        </p:nvSpPr>
        <p:spPr bwMode="auto">
          <a:xfrm>
            <a:off x="6627813" y="61468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1.37</a:t>
            </a:r>
          </a:p>
        </p:txBody>
      </p:sp>
      <p:sp>
        <p:nvSpPr>
          <p:cNvPr id="124965" name="Text Box 19"/>
          <p:cNvSpPr txBox="1">
            <a:spLocks noChangeArrowheads="1"/>
          </p:cNvSpPr>
          <p:nvPr/>
        </p:nvSpPr>
        <p:spPr bwMode="auto">
          <a:xfrm>
            <a:off x="1828800" y="6149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1.54</a:t>
            </a:r>
          </a:p>
        </p:txBody>
      </p:sp>
      <p:sp>
        <p:nvSpPr>
          <p:cNvPr id="124966" name="Text Box 19"/>
          <p:cNvSpPr txBox="1">
            <a:spLocks noChangeArrowheads="1"/>
          </p:cNvSpPr>
          <p:nvPr/>
        </p:nvSpPr>
        <p:spPr bwMode="auto">
          <a:xfrm>
            <a:off x="8162925" y="61499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1.58</a:t>
            </a:r>
          </a:p>
        </p:txBody>
      </p:sp>
      <p:sp>
        <p:nvSpPr>
          <p:cNvPr id="41" name="Rectangle 40"/>
          <p:cNvSpPr/>
          <p:nvPr/>
        </p:nvSpPr>
        <p:spPr>
          <a:xfrm>
            <a:off x="1905000" y="103188"/>
            <a:ext cx="4343400" cy="430212"/>
          </a:xfrm>
          <a:prstGeom prst="rect">
            <a:avLst/>
          </a:prstGeom>
        </p:spPr>
        <p:txBody>
          <a:bodyPr>
            <a:spAutoFit/>
          </a:bodyPr>
          <a:lstStyle/>
          <a:p>
            <a:pPr algn="ctr" eaLnBrk="0" fontAlgn="auto" hangingPunct="0">
              <a:spcBef>
                <a:spcPts val="0"/>
              </a:spcBef>
              <a:spcAft>
                <a:spcPts val="0"/>
              </a:spcAft>
              <a:defRPr/>
            </a:pPr>
            <a:r>
              <a:rPr lang="en-US" sz="2200" b="1" dirty="0">
                <a:solidFill>
                  <a:schemeClr val="accent5">
                    <a:lumMod val="50000"/>
                  </a:schemeClr>
                </a:solidFill>
                <a:effectLst>
                  <a:outerShdw blurRad="38100" dist="38100" dir="2700000" algn="tl">
                    <a:srgbClr val="000000">
                      <a:alpha val="43137"/>
                    </a:srgbClr>
                  </a:outerShdw>
                </a:effectLst>
                <a:latin typeface="+mn-lt"/>
              </a:rPr>
              <a:t>JJA </a:t>
            </a:r>
            <a:r>
              <a:rPr lang="en-US" sz="2200" b="1" dirty="0">
                <a:solidFill>
                  <a:schemeClr val="accent5">
                    <a:lumMod val="50000"/>
                  </a:schemeClr>
                </a:solidFill>
                <a:effectLst>
                  <a:outerShdw blurRad="38100" dist="38100" dir="2700000" algn="tl">
                    <a:srgbClr val="000000">
                      <a:alpha val="43137"/>
                    </a:srgbClr>
                  </a:outerShdw>
                </a:effectLst>
                <a:latin typeface="+mn-lt"/>
              </a:rPr>
              <a:t>Precipitation anomaly for 1988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C:\Documents and Settings\Dr. Vinay Kumar\Desktop\pcpa-djf.gif"/>
          <p:cNvPicPr>
            <a:picLocks noChangeAspect="1" noChangeArrowheads="1"/>
          </p:cNvPicPr>
          <p:nvPr/>
        </p:nvPicPr>
        <p:blipFill>
          <a:blip r:embed="rId2"/>
          <a:srcRect/>
          <a:stretch>
            <a:fillRect/>
          </a:stretch>
        </p:blipFill>
        <p:spPr bwMode="auto">
          <a:xfrm>
            <a:off x="381000" y="685800"/>
            <a:ext cx="8305800" cy="5867400"/>
          </a:xfrm>
          <a:prstGeom prst="rect">
            <a:avLst/>
          </a:prstGeom>
          <a:noFill/>
          <a:ln w="9525">
            <a:noFill/>
            <a:miter lim="800000"/>
            <a:headEnd/>
            <a:tailEnd/>
          </a:ln>
        </p:spPr>
      </p:pic>
      <p:sp>
        <p:nvSpPr>
          <p:cNvPr id="125954" name="Text Box 12"/>
          <p:cNvSpPr txBox="1">
            <a:spLocks noChangeArrowheads="1"/>
          </p:cNvSpPr>
          <p:nvPr/>
        </p:nvSpPr>
        <p:spPr bwMode="auto">
          <a:xfrm>
            <a:off x="2243138" y="3517900"/>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-0.09</a:t>
            </a:r>
          </a:p>
        </p:txBody>
      </p:sp>
      <p:sp>
        <p:nvSpPr>
          <p:cNvPr id="125955" name="Text Box 13"/>
          <p:cNvSpPr txBox="1">
            <a:spLocks noChangeArrowheads="1"/>
          </p:cNvSpPr>
          <p:nvPr/>
        </p:nvSpPr>
        <p:spPr bwMode="auto">
          <a:xfrm>
            <a:off x="2255838" y="6223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0.00</a:t>
            </a:r>
          </a:p>
        </p:txBody>
      </p:sp>
      <p:sp>
        <p:nvSpPr>
          <p:cNvPr id="125956" name="Text Box 14"/>
          <p:cNvSpPr txBox="1">
            <a:spLocks noChangeArrowheads="1"/>
          </p:cNvSpPr>
          <p:nvPr/>
        </p:nvSpPr>
        <p:spPr bwMode="auto">
          <a:xfrm>
            <a:off x="7239000" y="2087563"/>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0.16</a:t>
            </a:r>
          </a:p>
        </p:txBody>
      </p:sp>
      <p:sp>
        <p:nvSpPr>
          <p:cNvPr id="125957" name="Text Box 15"/>
          <p:cNvSpPr txBox="1">
            <a:spLocks noChangeArrowheads="1"/>
          </p:cNvSpPr>
          <p:nvPr/>
        </p:nvSpPr>
        <p:spPr bwMode="auto">
          <a:xfrm>
            <a:off x="5578475" y="2087563"/>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0.21</a:t>
            </a:r>
          </a:p>
        </p:txBody>
      </p:sp>
      <p:sp>
        <p:nvSpPr>
          <p:cNvPr id="125958" name="Text Box 16"/>
          <p:cNvSpPr txBox="1">
            <a:spLocks noChangeArrowheads="1"/>
          </p:cNvSpPr>
          <p:nvPr/>
        </p:nvSpPr>
        <p:spPr bwMode="auto">
          <a:xfrm>
            <a:off x="581025" y="3502025"/>
            <a:ext cx="17684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-0.18</a:t>
            </a:r>
          </a:p>
        </p:txBody>
      </p:sp>
      <p:sp>
        <p:nvSpPr>
          <p:cNvPr id="125959" name="Text Box 17"/>
          <p:cNvSpPr txBox="1">
            <a:spLocks noChangeArrowheads="1"/>
          </p:cNvSpPr>
          <p:nvPr/>
        </p:nvSpPr>
        <p:spPr bwMode="auto">
          <a:xfrm>
            <a:off x="3902075" y="207168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0.10</a:t>
            </a:r>
          </a:p>
        </p:txBody>
      </p:sp>
      <p:sp>
        <p:nvSpPr>
          <p:cNvPr id="125960" name="Text Box 19"/>
          <p:cNvSpPr txBox="1">
            <a:spLocks noChangeArrowheads="1"/>
          </p:cNvSpPr>
          <p:nvPr/>
        </p:nvSpPr>
        <p:spPr bwMode="auto">
          <a:xfrm>
            <a:off x="3905250" y="35179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-0.01</a:t>
            </a:r>
          </a:p>
        </p:txBody>
      </p:sp>
      <p:sp>
        <p:nvSpPr>
          <p:cNvPr id="125961" name="Text Box 8"/>
          <p:cNvSpPr txBox="1">
            <a:spLocks noChangeArrowheads="1"/>
          </p:cNvSpPr>
          <p:nvPr/>
        </p:nvSpPr>
        <p:spPr bwMode="auto">
          <a:xfrm>
            <a:off x="5565775" y="35179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0.10</a:t>
            </a:r>
          </a:p>
        </p:txBody>
      </p:sp>
      <p:sp>
        <p:nvSpPr>
          <p:cNvPr id="125962" name="Text Box 9"/>
          <p:cNvSpPr txBox="1">
            <a:spLocks noChangeArrowheads="1"/>
          </p:cNvSpPr>
          <p:nvPr/>
        </p:nvSpPr>
        <p:spPr bwMode="auto">
          <a:xfrm>
            <a:off x="3903663" y="4979988"/>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-0.24</a:t>
            </a:r>
            <a:endParaRPr lang="en-US" sz="1400">
              <a:solidFill>
                <a:srgbClr val="7030A0"/>
              </a:solidFill>
              <a:latin typeface="Verdana" pitchFamily="34" charset="0"/>
            </a:endParaRPr>
          </a:p>
        </p:txBody>
      </p:sp>
      <p:sp>
        <p:nvSpPr>
          <p:cNvPr id="125963" name="Text Box 10"/>
          <p:cNvSpPr txBox="1">
            <a:spLocks noChangeArrowheads="1"/>
          </p:cNvSpPr>
          <p:nvPr/>
        </p:nvSpPr>
        <p:spPr bwMode="auto">
          <a:xfrm>
            <a:off x="2227263" y="4979988"/>
            <a:ext cx="18145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0.03</a:t>
            </a:r>
          </a:p>
        </p:txBody>
      </p:sp>
      <p:sp>
        <p:nvSpPr>
          <p:cNvPr id="125964" name="Text Box 11"/>
          <p:cNvSpPr txBox="1">
            <a:spLocks noChangeArrowheads="1"/>
          </p:cNvSpPr>
          <p:nvPr/>
        </p:nvSpPr>
        <p:spPr bwMode="auto">
          <a:xfrm>
            <a:off x="596900" y="4979988"/>
            <a:ext cx="169227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0.12</a:t>
            </a:r>
          </a:p>
        </p:txBody>
      </p:sp>
      <p:sp>
        <p:nvSpPr>
          <p:cNvPr id="125965" name="Text Box 12"/>
          <p:cNvSpPr txBox="1">
            <a:spLocks noChangeArrowheads="1"/>
          </p:cNvSpPr>
          <p:nvPr/>
        </p:nvSpPr>
        <p:spPr bwMode="auto">
          <a:xfrm>
            <a:off x="2241550" y="2071688"/>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0.05</a:t>
            </a:r>
          </a:p>
        </p:txBody>
      </p:sp>
      <p:sp>
        <p:nvSpPr>
          <p:cNvPr id="125966" name="Text Box 13"/>
          <p:cNvSpPr txBox="1">
            <a:spLocks noChangeArrowheads="1"/>
          </p:cNvSpPr>
          <p:nvPr/>
        </p:nvSpPr>
        <p:spPr bwMode="auto">
          <a:xfrm>
            <a:off x="3916363" y="622300"/>
            <a:ext cx="179863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-0.18</a:t>
            </a:r>
          </a:p>
        </p:txBody>
      </p:sp>
      <p:sp>
        <p:nvSpPr>
          <p:cNvPr id="125967" name="Text Box 14"/>
          <p:cNvSpPr txBox="1">
            <a:spLocks noChangeArrowheads="1"/>
          </p:cNvSpPr>
          <p:nvPr/>
        </p:nvSpPr>
        <p:spPr bwMode="auto">
          <a:xfrm>
            <a:off x="7226300" y="35179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0.07</a:t>
            </a:r>
          </a:p>
        </p:txBody>
      </p:sp>
      <p:sp>
        <p:nvSpPr>
          <p:cNvPr id="125968" name="Text Box 15"/>
          <p:cNvSpPr txBox="1">
            <a:spLocks noChangeArrowheads="1"/>
          </p:cNvSpPr>
          <p:nvPr/>
        </p:nvSpPr>
        <p:spPr bwMode="auto">
          <a:xfrm>
            <a:off x="595313" y="2070100"/>
            <a:ext cx="178276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0.09</a:t>
            </a:r>
          </a:p>
        </p:txBody>
      </p:sp>
      <p:sp>
        <p:nvSpPr>
          <p:cNvPr id="125969" name="Text Box 9"/>
          <p:cNvSpPr txBox="1">
            <a:spLocks noChangeArrowheads="1"/>
          </p:cNvSpPr>
          <p:nvPr/>
        </p:nvSpPr>
        <p:spPr bwMode="auto">
          <a:xfrm>
            <a:off x="5562600" y="6223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0.02</a:t>
            </a:r>
          </a:p>
        </p:txBody>
      </p:sp>
      <p:sp>
        <p:nvSpPr>
          <p:cNvPr id="125970" name="Text Box 9"/>
          <p:cNvSpPr txBox="1">
            <a:spLocks noChangeArrowheads="1"/>
          </p:cNvSpPr>
          <p:nvPr/>
        </p:nvSpPr>
        <p:spPr bwMode="auto">
          <a:xfrm>
            <a:off x="5580063" y="4979988"/>
            <a:ext cx="1738312"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0.11</a:t>
            </a:r>
          </a:p>
        </p:txBody>
      </p:sp>
      <p:sp>
        <p:nvSpPr>
          <p:cNvPr id="125971" name="Text Box 9"/>
          <p:cNvSpPr txBox="1">
            <a:spLocks noChangeArrowheads="1"/>
          </p:cNvSpPr>
          <p:nvPr/>
        </p:nvSpPr>
        <p:spPr bwMode="auto">
          <a:xfrm>
            <a:off x="7242175" y="497998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0.23</a:t>
            </a:r>
          </a:p>
        </p:txBody>
      </p:sp>
      <p:sp>
        <p:nvSpPr>
          <p:cNvPr id="125972" name="Text Box 13"/>
          <p:cNvSpPr txBox="1">
            <a:spLocks noChangeArrowheads="1"/>
          </p:cNvSpPr>
          <p:nvPr/>
        </p:nvSpPr>
        <p:spPr bwMode="auto">
          <a:xfrm>
            <a:off x="593725" y="6223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25973" name="Text Box 19"/>
          <p:cNvSpPr txBox="1">
            <a:spLocks noChangeArrowheads="1"/>
          </p:cNvSpPr>
          <p:nvPr/>
        </p:nvSpPr>
        <p:spPr bwMode="auto">
          <a:xfrm>
            <a:off x="3349625"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0.97</a:t>
            </a:r>
          </a:p>
        </p:txBody>
      </p:sp>
      <p:sp>
        <p:nvSpPr>
          <p:cNvPr id="125974" name="Text Box 19"/>
          <p:cNvSpPr txBox="1">
            <a:spLocks noChangeArrowheads="1"/>
          </p:cNvSpPr>
          <p:nvPr/>
        </p:nvSpPr>
        <p:spPr bwMode="auto">
          <a:xfrm>
            <a:off x="4948238"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1.16</a:t>
            </a:r>
          </a:p>
        </p:txBody>
      </p:sp>
      <p:sp>
        <p:nvSpPr>
          <p:cNvPr id="125975" name="Text Box 19"/>
          <p:cNvSpPr txBox="1">
            <a:spLocks noChangeArrowheads="1"/>
          </p:cNvSpPr>
          <p:nvPr/>
        </p:nvSpPr>
        <p:spPr bwMode="auto">
          <a:xfrm>
            <a:off x="6577013" y="16589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1.07</a:t>
            </a:r>
          </a:p>
        </p:txBody>
      </p:sp>
      <p:sp>
        <p:nvSpPr>
          <p:cNvPr id="125976" name="Text Box 19"/>
          <p:cNvSpPr txBox="1">
            <a:spLocks noChangeArrowheads="1"/>
          </p:cNvSpPr>
          <p:nvPr/>
        </p:nvSpPr>
        <p:spPr bwMode="auto">
          <a:xfrm>
            <a:off x="3352800" y="31242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0.95</a:t>
            </a:r>
          </a:p>
        </p:txBody>
      </p:sp>
      <p:sp>
        <p:nvSpPr>
          <p:cNvPr id="125977" name="Text Box 19"/>
          <p:cNvSpPr txBox="1">
            <a:spLocks noChangeArrowheads="1"/>
          </p:cNvSpPr>
          <p:nvPr/>
        </p:nvSpPr>
        <p:spPr bwMode="auto">
          <a:xfrm>
            <a:off x="4983163" y="31242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1.27</a:t>
            </a:r>
          </a:p>
        </p:txBody>
      </p:sp>
      <p:sp>
        <p:nvSpPr>
          <p:cNvPr id="125978" name="Text Box 19"/>
          <p:cNvSpPr txBox="1">
            <a:spLocks noChangeArrowheads="1"/>
          </p:cNvSpPr>
          <p:nvPr/>
        </p:nvSpPr>
        <p:spPr bwMode="auto">
          <a:xfrm>
            <a:off x="6611938" y="31242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0.82</a:t>
            </a:r>
          </a:p>
        </p:txBody>
      </p:sp>
      <p:sp>
        <p:nvSpPr>
          <p:cNvPr id="125979" name="Text Box 19"/>
          <p:cNvSpPr txBox="1">
            <a:spLocks noChangeArrowheads="1"/>
          </p:cNvSpPr>
          <p:nvPr/>
        </p:nvSpPr>
        <p:spPr bwMode="auto">
          <a:xfrm>
            <a:off x="1708150" y="31115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1.03</a:t>
            </a:r>
          </a:p>
        </p:txBody>
      </p:sp>
      <p:sp>
        <p:nvSpPr>
          <p:cNvPr id="125980" name="Text Box 19"/>
          <p:cNvSpPr txBox="1">
            <a:spLocks noChangeArrowheads="1"/>
          </p:cNvSpPr>
          <p:nvPr/>
        </p:nvSpPr>
        <p:spPr bwMode="auto">
          <a:xfrm>
            <a:off x="8178800" y="31067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0.92</a:t>
            </a:r>
          </a:p>
        </p:txBody>
      </p:sp>
      <p:sp>
        <p:nvSpPr>
          <p:cNvPr id="125981" name="Text Box 19"/>
          <p:cNvSpPr txBox="1">
            <a:spLocks noChangeArrowheads="1"/>
          </p:cNvSpPr>
          <p:nvPr/>
        </p:nvSpPr>
        <p:spPr bwMode="auto">
          <a:xfrm>
            <a:off x="3351213" y="45323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0.87</a:t>
            </a:r>
          </a:p>
        </p:txBody>
      </p:sp>
      <p:sp>
        <p:nvSpPr>
          <p:cNvPr id="125982" name="Text Box 19"/>
          <p:cNvSpPr txBox="1">
            <a:spLocks noChangeArrowheads="1"/>
          </p:cNvSpPr>
          <p:nvPr/>
        </p:nvSpPr>
        <p:spPr bwMode="auto">
          <a:xfrm>
            <a:off x="4981575" y="45450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1.07</a:t>
            </a:r>
          </a:p>
        </p:txBody>
      </p:sp>
      <p:sp>
        <p:nvSpPr>
          <p:cNvPr id="125983" name="Text Box 19"/>
          <p:cNvSpPr txBox="1">
            <a:spLocks noChangeArrowheads="1"/>
          </p:cNvSpPr>
          <p:nvPr/>
        </p:nvSpPr>
        <p:spPr bwMode="auto">
          <a:xfrm>
            <a:off x="6580188" y="454501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0.96</a:t>
            </a:r>
          </a:p>
        </p:txBody>
      </p:sp>
      <p:sp>
        <p:nvSpPr>
          <p:cNvPr id="125984" name="Text Box 19"/>
          <p:cNvSpPr txBox="1">
            <a:spLocks noChangeArrowheads="1"/>
          </p:cNvSpPr>
          <p:nvPr/>
        </p:nvSpPr>
        <p:spPr bwMode="auto">
          <a:xfrm>
            <a:off x="1674813" y="453548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1.10</a:t>
            </a:r>
          </a:p>
        </p:txBody>
      </p:sp>
      <p:sp>
        <p:nvSpPr>
          <p:cNvPr id="125985" name="Text Box 19"/>
          <p:cNvSpPr txBox="1">
            <a:spLocks noChangeArrowheads="1"/>
          </p:cNvSpPr>
          <p:nvPr/>
        </p:nvSpPr>
        <p:spPr bwMode="auto">
          <a:xfrm>
            <a:off x="8208963" y="454818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1.02</a:t>
            </a:r>
          </a:p>
        </p:txBody>
      </p:sp>
      <p:sp>
        <p:nvSpPr>
          <p:cNvPr id="125986" name="Text Box 19"/>
          <p:cNvSpPr txBox="1">
            <a:spLocks noChangeArrowheads="1"/>
          </p:cNvSpPr>
          <p:nvPr/>
        </p:nvSpPr>
        <p:spPr bwMode="auto">
          <a:xfrm>
            <a:off x="3336925" y="602138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1.12</a:t>
            </a:r>
          </a:p>
        </p:txBody>
      </p:sp>
      <p:sp>
        <p:nvSpPr>
          <p:cNvPr id="125987" name="Text Box 19"/>
          <p:cNvSpPr txBox="1">
            <a:spLocks noChangeArrowheads="1"/>
          </p:cNvSpPr>
          <p:nvPr/>
        </p:nvSpPr>
        <p:spPr bwMode="auto">
          <a:xfrm>
            <a:off x="4967288" y="602138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1.19</a:t>
            </a:r>
          </a:p>
        </p:txBody>
      </p:sp>
      <p:sp>
        <p:nvSpPr>
          <p:cNvPr id="125988" name="Text Box 19"/>
          <p:cNvSpPr txBox="1">
            <a:spLocks noChangeArrowheads="1"/>
          </p:cNvSpPr>
          <p:nvPr/>
        </p:nvSpPr>
        <p:spPr bwMode="auto">
          <a:xfrm>
            <a:off x="6596063" y="602138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0.89</a:t>
            </a:r>
          </a:p>
        </p:txBody>
      </p:sp>
      <p:sp>
        <p:nvSpPr>
          <p:cNvPr id="125989" name="Text Box 19"/>
          <p:cNvSpPr txBox="1">
            <a:spLocks noChangeArrowheads="1"/>
          </p:cNvSpPr>
          <p:nvPr/>
        </p:nvSpPr>
        <p:spPr bwMode="auto">
          <a:xfrm>
            <a:off x="1720850" y="60245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1.01</a:t>
            </a:r>
          </a:p>
        </p:txBody>
      </p:sp>
      <p:sp>
        <p:nvSpPr>
          <p:cNvPr id="125990" name="Text Box 19"/>
          <p:cNvSpPr txBox="1">
            <a:spLocks noChangeArrowheads="1"/>
          </p:cNvSpPr>
          <p:nvPr/>
        </p:nvSpPr>
        <p:spPr bwMode="auto">
          <a:xfrm>
            <a:off x="8194675" y="6024563"/>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0.78</a:t>
            </a:r>
          </a:p>
        </p:txBody>
      </p:sp>
      <p:sp>
        <p:nvSpPr>
          <p:cNvPr id="41" name="Rectangle 40"/>
          <p:cNvSpPr/>
          <p:nvPr/>
        </p:nvSpPr>
        <p:spPr>
          <a:xfrm>
            <a:off x="1905000" y="103188"/>
            <a:ext cx="4343400" cy="430212"/>
          </a:xfrm>
          <a:prstGeom prst="rect">
            <a:avLst/>
          </a:prstGeom>
        </p:spPr>
        <p:txBody>
          <a:bodyPr>
            <a:spAutoFit/>
          </a:bodyPr>
          <a:lstStyle/>
          <a:p>
            <a:pPr algn="ctr" eaLnBrk="0" fontAlgn="auto" hangingPunct="0">
              <a:spcBef>
                <a:spcPts val="0"/>
              </a:spcBef>
              <a:spcAft>
                <a:spcPts val="0"/>
              </a:spcAft>
              <a:defRPr/>
            </a:pPr>
            <a:r>
              <a:rPr lang="en-US" sz="2200" b="1" dirty="0">
                <a:solidFill>
                  <a:schemeClr val="accent5">
                    <a:lumMod val="50000"/>
                  </a:schemeClr>
                </a:solidFill>
                <a:effectLst>
                  <a:outerShdw blurRad="38100" dist="38100" dir="2700000" algn="tl">
                    <a:srgbClr val="000000">
                      <a:alpha val="43137"/>
                    </a:srgbClr>
                  </a:outerShdw>
                </a:effectLst>
                <a:latin typeface="+mn-lt"/>
              </a:rPr>
              <a:t>DJF Precipitation anomaly for 1988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20663"/>
            <a:ext cx="8610600" cy="1046162"/>
          </a:xfrm>
          <a:prstGeom prst="rect">
            <a:avLst/>
          </a:prstGeom>
          <a:solidFill>
            <a:schemeClr val="tx2">
              <a:lumMod val="60000"/>
              <a:lumOff val="40000"/>
            </a:schemeClr>
          </a:solidFill>
          <a:ln w="9525">
            <a:noFill/>
            <a:miter lim="800000"/>
            <a:headEnd/>
            <a:tailEnd/>
          </a:ln>
        </p:spPr>
        <p:txBody>
          <a:bodyPr>
            <a:spAutoFit/>
          </a:bodyPr>
          <a:lstStyle/>
          <a:p>
            <a:pPr algn="ctr" eaLnBrk="0" fontAlgn="auto" hangingPunct="0">
              <a:spcBef>
                <a:spcPts val="0"/>
              </a:spcBef>
              <a:spcAft>
                <a:spcPts val="0"/>
              </a:spcAft>
              <a:defRPr/>
            </a:pPr>
            <a:r>
              <a:rPr lang="en-US" sz="2600" dirty="0">
                <a:solidFill>
                  <a:srgbClr val="FFFFCC"/>
                </a:solidFill>
                <a:latin typeface="+mn-lt"/>
              </a:rPr>
              <a:t>YES/NO proposition</a:t>
            </a:r>
          </a:p>
          <a:p>
            <a:pPr algn="ctr" eaLnBrk="0" fontAlgn="auto" hangingPunct="0">
              <a:spcBef>
                <a:spcPts val="0"/>
              </a:spcBef>
              <a:spcAft>
                <a:spcPts val="0"/>
              </a:spcAft>
              <a:defRPr/>
            </a:pPr>
            <a:r>
              <a:rPr lang="en-US" dirty="0">
                <a:solidFill>
                  <a:schemeClr val="bg1">
                    <a:lumMod val="95000"/>
                  </a:schemeClr>
                </a:solidFill>
                <a:latin typeface="+mn-lt"/>
              </a:rPr>
              <a:t>Details of extreme rainfall for those grid point values of the precipitation which are more/less than ±1.5 mm, expressed here in percentage against observation.</a:t>
            </a:r>
            <a:endParaRPr lang="en-US" sz="2600" dirty="0">
              <a:solidFill>
                <a:schemeClr val="bg1">
                  <a:lumMod val="95000"/>
                </a:schemeClr>
              </a:solidFill>
              <a:latin typeface="+mn-lt"/>
            </a:endParaRPr>
          </a:p>
        </p:txBody>
      </p:sp>
      <p:graphicFrame>
        <p:nvGraphicFramePr>
          <p:cNvPr id="6" name="Table 5"/>
          <p:cNvGraphicFramePr>
            <a:graphicFrameLocks noGrp="1"/>
          </p:cNvGraphicFramePr>
          <p:nvPr/>
        </p:nvGraphicFramePr>
        <p:xfrm>
          <a:off x="228600" y="1371600"/>
          <a:ext cx="8686800" cy="5334000"/>
        </p:xfrm>
        <a:graphic>
          <a:graphicData uri="http://schemas.openxmlformats.org/drawingml/2006/table">
            <a:tbl>
              <a:tblPr/>
              <a:tblGrid>
                <a:gridCol w="427219"/>
                <a:gridCol w="427219"/>
                <a:gridCol w="420101"/>
                <a:gridCol w="427219"/>
                <a:gridCol w="491304"/>
                <a:gridCol w="455700"/>
                <a:gridCol w="534024"/>
                <a:gridCol w="469942"/>
                <a:gridCol w="448581"/>
                <a:gridCol w="498422"/>
                <a:gridCol w="498422"/>
                <a:gridCol w="491304"/>
                <a:gridCol w="498422"/>
                <a:gridCol w="441461"/>
                <a:gridCol w="412980"/>
                <a:gridCol w="391618"/>
                <a:gridCol w="526903"/>
                <a:gridCol w="398738"/>
                <a:gridCol w="427219"/>
              </a:tblGrid>
              <a:tr h="313765">
                <a:tc>
                  <a:txBody>
                    <a:bodyPr/>
                    <a:lstStyle/>
                    <a:p>
                      <a:pPr marL="0" marR="0" algn="ctr">
                        <a:lnSpc>
                          <a:spcPct val="115000"/>
                        </a:lnSpc>
                        <a:spcBef>
                          <a:spcPts val="0"/>
                        </a:spcBef>
                        <a:spcAft>
                          <a:spcPts val="0"/>
                        </a:spcAft>
                      </a:pP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AOR</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KNR</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KOR</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BMRC</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b="1">
                          <a:latin typeface="Times New Roman"/>
                          <a:ea typeface="Batang"/>
                        </a:rPr>
                        <a:t>CERF</a:t>
                      </a:r>
                      <a:endParaRPr lang="en-US" sz="900" b="1">
                        <a:latin typeface="Times New Roman"/>
                        <a:ea typeface="Batang"/>
                      </a:endParaRP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ECMW</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GFDL</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INGV</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LODY</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MAXP</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METF</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NCEP</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SINT</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SNU</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UH</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UKMO</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EM</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SSE</a:t>
                      </a:r>
                    </a:p>
                  </a:txBody>
                  <a:tcPr marL="59961" marR="59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dirty="0">
                          <a:latin typeface="Times New Roman"/>
                          <a:ea typeface="Batang"/>
                        </a:rPr>
                        <a:t>1987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48.9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24.3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10.3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10.6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5.6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23.5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6.9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7.6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37.3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21.6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1988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40.3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36.4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48.3</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22.6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63.6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21.4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37.1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25.4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13.4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36.8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1989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17.5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37.0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42.9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37.0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20.4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31.2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3.2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34.2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33.1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11.8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16.9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18.9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43.0</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24.1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20.5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5.5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21.0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50.0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13.6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13.9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13.6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40.1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27.7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22.7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10.7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2.7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10.3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7.6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43.5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3.1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25.4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11.2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42.5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33.3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7.8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45.3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40.9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34.1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2.2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45.1</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 4.8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43.0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39.9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21.4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11.3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25.5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1.5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33.3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22.1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20.6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31.1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34.0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3.7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27.6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8.9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11.5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20.6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16.2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30.7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25.0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37.9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7.2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10.9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13.7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27.5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3.7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2.8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20.2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16.0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35.6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40.5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36.2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43.1</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25.2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18.8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8.1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25.0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23.3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31.6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34.6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35.1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23.2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43.6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51.3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16.2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7.3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47.4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9.0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36.9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11.1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32.5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27.8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27.0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16.9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27.7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7.8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8.6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24.7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1999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35.6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45.8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38.5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37.1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45.5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35.7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39.8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31.6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2000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41.3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43.3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38.2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31.7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21.0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56.8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18.2</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11.9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43.3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28.4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27.4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19.0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a:solidFill>
                            <a:srgbClr val="000000"/>
                          </a:solidFill>
                          <a:latin typeface="Times New Roman"/>
                        </a:rPr>
                        <a:t>46.1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2001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26.3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30.7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dirty="0">
                          <a:solidFill>
                            <a:srgbClr val="000000"/>
                          </a:solidFill>
                          <a:latin typeface="Times New Roman"/>
                        </a:rPr>
                        <a:t>34.4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34.8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14.0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20.5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17.8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0.0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18.4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 9.1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16.1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2.6</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dirty="0">
                          <a:solidFill>
                            <a:srgbClr val="000000"/>
                          </a:solidFill>
                          <a:latin typeface="Times New Roman"/>
                        </a:rPr>
                        <a:t>14.6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 2.5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900" b="1" i="0" u="none" strike="noStrike" dirty="0">
                          <a:solidFill>
                            <a:srgbClr val="000000"/>
                          </a:solidFill>
                          <a:latin typeface="Times New Roman"/>
                        </a:rPr>
                        <a:t>22.5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ctr">
                        <a:lnSpc>
                          <a:spcPct val="115000"/>
                        </a:lnSpc>
                        <a:spcBef>
                          <a:spcPts val="0"/>
                        </a:spcBef>
                        <a:spcAft>
                          <a:spcPts val="0"/>
                        </a:spcAft>
                      </a:pPr>
                      <a:r>
                        <a:rPr lang="en-US" sz="900" b="1">
                          <a:latin typeface="Times New Roman"/>
                          <a:ea typeface="Batang"/>
                        </a:rPr>
                        <a:t>Mean</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29.4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33.9</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36.3</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35.3</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12.8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25.8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21.3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33.5</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24.1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13.1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26.1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24.1</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15.8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35.2</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latin typeface="Times New Roman"/>
                          <a:ea typeface="Batang"/>
                        </a:rPr>
                        <a:t>22.7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latin typeface="Times New Roman"/>
                          <a:ea typeface="Batang"/>
                        </a:rPr>
                        <a:t>12.0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latin typeface="Times New Roman"/>
                          <a:ea typeface="Batang"/>
                        </a:rPr>
                        <a:t>36.4</a:t>
                      </a:r>
                      <a:endParaRPr lang="en-US" sz="900" b="1" dirty="0">
                        <a:latin typeface="Times New Roman"/>
                        <a:ea typeface="Batang"/>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57200" y="3429000"/>
          <a:ext cx="8210551"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066800" y="76200"/>
            <a:ext cx="624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dirty="0"/>
              <a:t>ETS </a:t>
            </a:r>
            <a:r>
              <a:rPr lang="en-US" sz="2000" dirty="0"/>
              <a:t>for </a:t>
            </a:r>
            <a:r>
              <a:rPr lang="en-US" sz="2000" dirty="0"/>
              <a:t>JJA Precipitation anomaly over Monsoon Asia </a:t>
            </a:r>
          </a:p>
        </p:txBody>
      </p:sp>
      <p:sp>
        <p:nvSpPr>
          <p:cNvPr id="128003" name="Text Box 43"/>
          <p:cNvSpPr txBox="1">
            <a:spLocks noChangeArrowheads="1"/>
          </p:cNvSpPr>
          <p:nvPr/>
        </p:nvSpPr>
        <p:spPr bwMode="auto">
          <a:xfrm rot="10800000">
            <a:off x="-1588" y="3048000"/>
            <a:ext cx="431801" cy="609600"/>
          </a:xfrm>
          <a:prstGeom prst="rect">
            <a:avLst/>
          </a:prstGeom>
          <a:noFill/>
          <a:ln w="9525">
            <a:noFill/>
            <a:miter lim="800000"/>
            <a:headEnd/>
            <a:tailEnd/>
          </a:ln>
        </p:spPr>
        <p:txBody>
          <a:bodyPr vert="eaVert">
            <a:spAutoFit/>
          </a:bodyPr>
          <a:lstStyle/>
          <a:p>
            <a:pPr>
              <a:spcBef>
                <a:spcPct val="50000"/>
              </a:spcBef>
            </a:pPr>
            <a:r>
              <a:rPr lang="en-US" sz="1600">
                <a:solidFill>
                  <a:schemeClr val="accent2"/>
                </a:solidFill>
                <a:latin typeface="Calibri" pitchFamily="34" charset="0"/>
              </a:rPr>
              <a:t>ETS</a:t>
            </a:r>
          </a:p>
        </p:txBody>
      </p:sp>
      <p:sp>
        <p:nvSpPr>
          <p:cNvPr id="128004" name="Text Box 45"/>
          <p:cNvSpPr txBox="1">
            <a:spLocks noChangeArrowheads="1"/>
          </p:cNvSpPr>
          <p:nvPr/>
        </p:nvSpPr>
        <p:spPr bwMode="auto">
          <a:xfrm>
            <a:off x="3673475" y="6096000"/>
            <a:ext cx="2498725" cy="307975"/>
          </a:xfrm>
          <a:prstGeom prst="rect">
            <a:avLst/>
          </a:prstGeom>
          <a:noFill/>
          <a:ln w="9525">
            <a:noFill/>
            <a:miter lim="800000"/>
            <a:headEnd/>
            <a:tailEnd/>
          </a:ln>
        </p:spPr>
        <p:txBody>
          <a:bodyPr>
            <a:spAutoFit/>
          </a:bodyPr>
          <a:lstStyle/>
          <a:p>
            <a:pPr>
              <a:spcBef>
                <a:spcPct val="50000"/>
              </a:spcBef>
            </a:pPr>
            <a:r>
              <a:rPr lang="en-US" sz="1400">
                <a:solidFill>
                  <a:schemeClr val="hlink"/>
                </a:solidFill>
                <a:latin typeface="Calibri" pitchFamily="34" charset="0"/>
              </a:rPr>
              <a:t>Threshold (mm/day)</a:t>
            </a:r>
          </a:p>
        </p:txBody>
      </p:sp>
      <p:sp>
        <p:nvSpPr>
          <p:cNvPr id="128005" name="Line 46"/>
          <p:cNvSpPr>
            <a:spLocks noChangeShapeType="1"/>
          </p:cNvSpPr>
          <p:nvPr/>
        </p:nvSpPr>
        <p:spPr bwMode="auto">
          <a:xfrm>
            <a:off x="5489575" y="6248400"/>
            <a:ext cx="3505200" cy="0"/>
          </a:xfrm>
          <a:prstGeom prst="line">
            <a:avLst/>
          </a:prstGeom>
          <a:noFill/>
          <a:ln w="9525">
            <a:solidFill>
              <a:schemeClr val="tx1"/>
            </a:solidFill>
            <a:miter lim="800000"/>
            <a:headEnd/>
            <a:tailEnd type="triangle" w="med" len="med"/>
          </a:ln>
        </p:spPr>
        <p:txBody>
          <a:bodyPr wrap="none"/>
          <a:lstStyle/>
          <a:p>
            <a:endParaRPr lang="en-US"/>
          </a:p>
        </p:txBody>
      </p:sp>
      <p:sp>
        <p:nvSpPr>
          <p:cNvPr id="128006" name="Line 47"/>
          <p:cNvSpPr>
            <a:spLocks noChangeShapeType="1"/>
          </p:cNvSpPr>
          <p:nvPr/>
        </p:nvSpPr>
        <p:spPr bwMode="auto">
          <a:xfrm rot="10800000">
            <a:off x="85725" y="6264275"/>
            <a:ext cx="3505200" cy="1588"/>
          </a:xfrm>
          <a:prstGeom prst="line">
            <a:avLst/>
          </a:prstGeom>
          <a:noFill/>
          <a:ln w="9525">
            <a:solidFill>
              <a:schemeClr val="tx1"/>
            </a:solidFill>
            <a:miter lim="800000"/>
            <a:headEnd/>
            <a:tailEnd type="triangle" w="med" len="med"/>
          </a:ln>
        </p:spPr>
        <p:txBody>
          <a:bodyPr wrap="none"/>
          <a:lstStyle/>
          <a:p>
            <a:endParaRPr lang="en-US"/>
          </a:p>
        </p:txBody>
      </p:sp>
      <p:sp>
        <p:nvSpPr>
          <p:cNvPr id="128007" name="Line 48"/>
          <p:cNvSpPr>
            <a:spLocks noChangeShapeType="1"/>
          </p:cNvSpPr>
          <p:nvPr/>
        </p:nvSpPr>
        <p:spPr bwMode="auto">
          <a:xfrm>
            <a:off x="158750" y="3733800"/>
            <a:ext cx="0" cy="2362200"/>
          </a:xfrm>
          <a:prstGeom prst="line">
            <a:avLst/>
          </a:prstGeom>
          <a:noFill/>
          <a:ln w="9525">
            <a:solidFill>
              <a:schemeClr val="tx1"/>
            </a:solidFill>
            <a:miter lim="800000"/>
            <a:headEnd/>
            <a:tailEnd type="triangle" w="med" len="med"/>
          </a:ln>
        </p:spPr>
        <p:txBody>
          <a:bodyPr wrap="none"/>
          <a:lstStyle/>
          <a:p>
            <a:endParaRPr lang="en-US"/>
          </a:p>
        </p:txBody>
      </p:sp>
      <p:sp>
        <p:nvSpPr>
          <p:cNvPr id="128008" name="Line 49"/>
          <p:cNvSpPr>
            <a:spLocks noChangeShapeType="1"/>
          </p:cNvSpPr>
          <p:nvPr/>
        </p:nvSpPr>
        <p:spPr bwMode="auto">
          <a:xfrm rot="10800000">
            <a:off x="165100" y="838200"/>
            <a:ext cx="0" cy="2362200"/>
          </a:xfrm>
          <a:prstGeom prst="line">
            <a:avLst/>
          </a:prstGeom>
          <a:noFill/>
          <a:ln w="9525">
            <a:solidFill>
              <a:schemeClr val="tx1"/>
            </a:solidFill>
            <a:miter lim="800000"/>
            <a:headEnd/>
            <a:tailEnd type="triangle" w="med" len="med"/>
          </a:ln>
        </p:spPr>
        <p:txBody>
          <a:bodyPr wrap="none"/>
          <a:lstStyle/>
          <a:p>
            <a:endParaRPr lang="en-US"/>
          </a:p>
        </p:txBody>
      </p:sp>
      <p:graphicFrame>
        <p:nvGraphicFramePr>
          <p:cNvPr id="14" name="Chart 13"/>
          <p:cNvGraphicFramePr/>
          <p:nvPr/>
        </p:nvGraphicFramePr>
        <p:xfrm>
          <a:off x="381001" y="928688"/>
          <a:ext cx="8296275" cy="2195513"/>
        </p:xfrm>
        <a:graphic>
          <a:graphicData uri="http://schemas.openxmlformats.org/drawingml/2006/chart">
            <c:chart xmlns:c="http://schemas.openxmlformats.org/drawingml/2006/chart" xmlns:r="http://schemas.openxmlformats.org/officeDocument/2006/relationships" r:id="rId3"/>
          </a:graphicData>
        </a:graphic>
      </p:graphicFrame>
      <p:sp>
        <p:nvSpPr>
          <p:cNvPr id="128010" name="TextBox 10"/>
          <p:cNvSpPr txBox="1">
            <a:spLocks noChangeArrowheads="1"/>
          </p:cNvSpPr>
          <p:nvPr/>
        </p:nvSpPr>
        <p:spPr bwMode="auto">
          <a:xfrm>
            <a:off x="6629400" y="990600"/>
            <a:ext cx="1676400" cy="430213"/>
          </a:xfrm>
          <a:prstGeom prst="rect">
            <a:avLst/>
          </a:prstGeom>
          <a:solidFill>
            <a:schemeClr val="bg1"/>
          </a:solidFill>
          <a:ln w="9525">
            <a:noFill/>
            <a:miter lim="800000"/>
            <a:headEnd/>
            <a:tailEnd/>
          </a:ln>
        </p:spPr>
        <p:txBody>
          <a:bodyPr>
            <a:spAutoFit/>
          </a:bodyPr>
          <a:lstStyle/>
          <a:p>
            <a:r>
              <a:rPr lang="en-US" sz="2200" b="1">
                <a:solidFill>
                  <a:srgbClr val="FF0000"/>
                </a:solidFill>
                <a:latin typeface="Calibri" pitchFamily="34" charset="0"/>
              </a:rPr>
              <a:t>Downscaling</a:t>
            </a:r>
          </a:p>
        </p:txBody>
      </p:sp>
      <p:sp>
        <p:nvSpPr>
          <p:cNvPr id="128011" name="TextBox 11"/>
          <p:cNvSpPr txBox="1">
            <a:spLocks noChangeArrowheads="1"/>
          </p:cNvSpPr>
          <p:nvPr/>
        </p:nvSpPr>
        <p:spPr bwMode="auto">
          <a:xfrm>
            <a:off x="6705600" y="3581400"/>
            <a:ext cx="990600" cy="430213"/>
          </a:xfrm>
          <a:prstGeom prst="rect">
            <a:avLst/>
          </a:prstGeom>
          <a:solidFill>
            <a:schemeClr val="bg1"/>
          </a:solidFill>
          <a:ln w="9525">
            <a:noFill/>
            <a:miter lim="800000"/>
            <a:headEnd/>
            <a:tailEnd/>
          </a:ln>
        </p:spPr>
        <p:txBody>
          <a:bodyPr>
            <a:spAutoFit/>
          </a:bodyPr>
          <a:lstStyle/>
          <a:p>
            <a:r>
              <a:rPr lang="en-US" sz="2200" b="1">
                <a:solidFill>
                  <a:srgbClr val="FF0000"/>
                </a:solidFill>
                <a:latin typeface="Calibri" pitchFamily="34" charset="0"/>
              </a:rPr>
              <a:t>Coarse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7"/>
          <p:cNvGrpSpPr>
            <a:grpSpLocks/>
          </p:cNvGrpSpPr>
          <p:nvPr/>
        </p:nvGrpSpPr>
        <p:grpSpPr bwMode="auto">
          <a:xfrm>
            <a:off x="228600" y="685800"/>
            <a:ext cx="8534400" cy="5822950"/>
            <a:chOff x="228600" y="685800"/>
            <a:chExt cx="8534400" cy="5822732"/>
          </a:xfrm>
        </p:grpSpPr>
        <p:pic>
          <p:nvPicPr>
            <p:cNvPr id="129045" name="Picture 2" descr="C:\Documents and Settings\Dr. Vinay Kumar\Desktop\scat-alljja-one.gif"/>
            <p:cNvPicPr>
              <a:picLocks noChangeAspect="1" noChangeArrowheads="1"/>
            </p:cNvPicPr>
            <p:nvPr/>
          </p:nvPicPr>
          <p:blipFill>
            <a:blip r:embed="rId2"/>
            <a:srcRect b="51382"/>
            <a:stretch>
              <a:fillRect/>
            </a:stretch>
          </p:blipFill>
          <p:spPr bwMode="auto">
            <a:xfrm>
              <a:off x="228600" y="685800"/>
              <a:ext cx="8534400" cy="2836836"/>
            </a:xfrm>
            <a:prstGeom prst="rect">
              <a:avLst/>
            </a:prstGeom>
            <a:noFill/>
            <a:ln w="9525">
              <a:noFill/>
              <a:miter lim="800000"/>
              <a:headEnd/>
              <a:tailEnd/>
            </a:ln>
          </p:spPr>
        </p:pic>
        <p:pic>
          <p:nvPicPr>
            <p:cNvPr id="129046" name="Picture 3" descr="C:\Documents and Settings\Dr. Vinay Kumar\Desktop\scat-alljja-two.gif"/>
            <p:cNvPicPr>
              <a:picLocks noChangeAspect="1" noChangeArrowheads="1"/>
            </p:cNvPicPr>
            <p:nvPr/>
          </p:nvPicPr>
          <p:blipFill>
            <a:blip r:embed="rId3"/>
            <a:srcRect t="48734"/>
            <a:stretch>
              <a:fillRect/>
            </a:stretch>
          </p:blipFill>
          <p:spPr bwMode="auto">
            <a:xfrm>
              <a:off x="228600" y="3517128"/>
              <a:ext cx="8534400" cy="2991404"/>
            </a:xfrm>
            <a:prstGeom prst="rect">
              <a:avLst/>
            </a:prstGeom>
            <a:noFill/>
            <a:ln w="9525">
              <a:noFill/>
              <a:miter lim="800000"/>
              <a:headEnd/>
              <a:tailEnd/>
            </a:ln>
          </p:spPr>
        </p:pic>
      </p:grpSp>
      <p:sp>
        <p:nvSpPr>
          <p:cNvPr id="7" name="Rectangle 6"/>
          <p:cNvSpPr/>
          <p:nvPr/>
        </p:nvSpPr>
        <p:spPr>
          <a:xfrm>
            <a:off x="5499100" y="685800"/>
            <a:ext cx="3200400" cy="1371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t>Scatter plot for JJA Precipitation anomaly over</a:t>
            </a:r>
          </a:p>
          <a:p>
            <a:pPr algn="ctr" eaLnBrk="0" fontAlgn="auto" hangingPunct="0">
              <a:spcBef>
                <a:spcPts val="0"/>
              </a:spcBef>
              <a:spcAft>
                <a:spcPts val="0"/>
              </a:spcAft>
              <a:defRPr/>
            </a:pPr>
            <a:r>
              <a:rPr lang="en-US" dirty="0"/>
              <a:t>Monsoon Asia Region </a:t>
            </a:r>
          </a:p>
        </p:txBody>
      </p:sp>
      <p:sp>
        <p:nvSpPr>
          <p:cNvPr id="129027" name="Text Box 12"/>
          <p:cNvSpPr txBox="1">
            <a:spLocks noChangeArrowheads="1"/>
          </p:cNvSpPr>
          <p:nvPr/>
        </p:nvSpPr>
        <p:spPr bwMode="auto">
          <a:xfrm>
            <a:off x="2133600" y="3489325"/>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0.64</a:t>
            </a:r>
          </a:p>
        </p:txBody>
      </p:sp>
      <p:sp>
        <p:nvSpPr>
          <p:cNvPr id="129028" name="Text Box 13"/>
          <p:cNvSpPr txBox="1">
            <a:spLocks noChangeArrowheads="1"/>
          </p:cNvSpPr>
          <p:nvPr/>
        </p:nvSpPr>
        <p:spPr bwMode="auto">
          <a:xfrm>
            <a:off x="457200" y="685800"/>
            <a:ext cx="1782763"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0.18</a:t>
            </a:r>
          </a:p>
        </p:txBody>
      </p:sp>
      <p:sp>
        <p:nvSpPr>
          <p:cNvPr id="129029" name="Text Box 14"/>
          <p:cNvSpPr txBox="1">
            <a:spLocks noChangeArrowheads="1"/>
          </p:cNvSpPr>
          <p:nvPr/>
        </p:nvSpPr>
        <p:spPr bwMode="auto">
          <a:xfrm>
            <a:off x="7102475" y="2071688"/>
            <a:ext cx="1766888"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0.40</a:t>
            </a:r>
          </a:p>
        </p:txBody>
      </p:sp>
      <p:sp>
        <p:nvSpPr>
          <p:cNvPr id="129030" name="Text Box 15"/>
          <p:cNvSpPr txBox="1">
            <a:spLocks noChangeArrowheads="1"/>
          </p:cNvSpPr>
          <p:nvPr/>
        </p:nvSpPr>
        <p:spPr bwMode="auto">
          <a:xfrm>
            <a:off x="5440363" y="207168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0.10</a:t>
            </a:r>
          </a:p>
        </p:txBody>
      </p:sp>
      <p:sp>
        <p:nvSpPr>
          <p:cNvPr id="129031" name="Text Box 16"/>
          <p:cNvSpPr txBox="1">
            <a:spLocks noChangeArrowheads="1"/>
          </p:cNvSpPr>
          <p:nvPr/>
        </p:nvSpPr>
        <p:spPr bwMode="auto">
          <a:xfrm>
            <a:off x="471488" y="3489325"/>
            <a:ext cx="17668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0.64</a:t>
            </a:r>
          </a:p>
        </p:txBody>
      </p:sp>
      <p:sp>
        <p:nvSpPr>
          <p:cNvPr id="129032" name="Text Box 17"/>
          <p:cNvSpPr txBox="1">
            <a:spLocks noChangeArrowheads="1"/>
          </p:cNvSpPr>
          <p:nvPr/>
        </p:nvSpPr>
        <p:spPr bwMode="auto">
          <a:xfrm>
            <a:off x="3763963" y="2071688"/>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0.65</a:t>
            </a:r>
          </a:p>
        </p:txBody>
      </p:sp>
      <p:sp>
        <p:nvSpPr>
          <p:cNvPr id="129033" name="Text Box 19"/>
          <p:cNvSpPr txBox="1">
            <a:spLocks noChangeArrowheads="1"/>
          </p:cNvSpPr>
          <p:nvPr/>
        </p:nvSpPr>
        <p:spPr bwMode="auto">
          <a:xfrm>
            <a:off x="3794125" y="348932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0.49</a:t>
            </a:r>
          </a:p>
        </p:txBody>
      </p:sp>
      <p:sp>
        <p:nvSpPr>
          <p:cNvPr id="129034" name="Text Box 8"/>
          <p:cNvSpPr txBox="1">
            <a:spLocks noChangeArrowheads="1"/>
          </p:cNvSpPr>
          <p:nvPr/>
        </p:nvSpPr>
        <p:spPr bwMode="auto">
          <a:xfrm>
            <a:off x="5454650" y="348932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0.46</a:t>
            </a:r>
          </a:p>
        </p:txBody>
      </p:sp>
      <p:sp>
        <p:nvSpPr>
          <p:cNvPr id="129035" name="Text Box 9"/>
          <p:cNvSpPr txBox="1">
            <a:spLocks noChangeArrowheads="1"/>
          </p:cNvSpPr>
          <p:nvPr/>
        </p:nvSpPr>
        <p:spPr bwMode="auto">
          <a:xfrm>
            <a:off x="3762375" y="4921250"/>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0.64</a:t>
            </a:r>
          </a:p>
        </p:txBody>
      </p:sp>
      <p:sp>
        <p:nvSpPr>
          <p:cNvPr id="129036" name="Text Box 10"/>
          <p:cNvSpPr txBox="1">
            <a:spLocks noChangeArrowheads="1"/>
          </p:cNvSpPr>
          <p:nvPr/>
        </p:nvSpPr>
        <p:spPr bwMode="auto">
          <a:xfrm>
            <a:off x="2085975" y="4921250"/>
            <a:ext cx="18129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0.57</a:t>
            </a:r>
          </a:p>
        </p:txBody>
      </p:sp>
      <p:sp>
        <p:nvSpPr>
          <p:cNvPr id="129037" name="Text Box 11"/>
          <p:cNvSpPr txBox="1">
            <a:spLocks noChangeArrowheads="1"/>
          </p:cNvSpPr>
          <p:nvPr/>
        </p:nvSpPr>
        <p:spPr bwMode="auto">
          <a:xfrm>
            <a:off x="455613" y="4921250"/>
            <a:ext cx="1690687"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0.30</a:t>
            </a:r>
          </a:p>
        </p:txBody>
      </p:sp>
      <p:sp>
        <p:nvSpPr>
          <p:cNvPr id="129038" name="Text Box 12"/>
          <p:cNvSpPr txBox="1">
            <a:spLocks noChangeArrowheads="1"/>
          </p:cNvSpPr>
          <p:nvPr/>
        </p:nvSpPr>
        <p:spPr bwMode="auto">
          <a:xfrm>
            <a:off x="2103438" y="2071688"/>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0.30</a:t>
            </a:r>
          </a:p>
        </p:txBody>
      </p:sp>
      <p:sp>
        <p:nvSpPr>
          <p:cNvPr id="129039" name="Text Box 13"/>
          <p:cNvSpPr txBox="1">
            <a:spLocks noChangeArrowheads="1"/>
          </p:cNvSpPr>
          <p:nvPr/>
        </p:nvSpPr>
        <p:spPr bwMode="auto">
          <a:xfrm>
            <a:off x="2117725" y="685800"/>
            <a:ext cx="1798638"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0.50</a:t>
            </a:r>
          </a:p>
        </p:txBody>
      </p:sp>
      <p:sp>
        <p:nvSpPr>
          <p:cNvPr id="129040" name="Text Box 14"/>
          <p:cNvSpPr txBox="1">
            <a:spLocks noChangeArrowheads="1"/>
          </p:cNvSpPr>
          <p:nvPr/>
        </p:nvSpPr>
        <p:spPr bwMode="auto">
          <a:xfrm>
            <a:off x="7115175" y="3489325"/>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0.61</a:t>
            </a:r>
          </a:p>
        </p:txBody>
      </p:sp>
      <p:sp>
        <p:nvSpPr>
          <p:cNvPr id="129041" name="Text Box 15"/>
          <p:cNvSpPr txBox="1">
            <a:spLocks noChangeArrowheads="1"/>
          </p:cNvSpPr>
          <p:nvPr/>
        </p:nvSpPr>
        <p:spPr bwMode="auto">
          <a:xfrm>
            <a:off x="457200" y="2085975"/>
            <a:ext cx="1782763"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0.55</a:t>
            </a:r>
          </a:p>
        </p:txBody>
      </p:sp>
      <p:sp>
        <p:nvSpPr>
          <p:cNvPr id="129042" name="Text Box 9"/>
          <p:cNvSpPr txBox="1">
            <a:spLocks noChangeArrowheads="1"/>
          </p:cNvSpPr>
          <p:nvPr/>
        </p:nvSpPr>
        <p:spPr bwMode="auto">
          <a:xfrm>
            <a:off x="3763963" y="68580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0.49</a:t>
            </a:r>
          </a:p>
        </p:txBody>
      </p:sp>
      <p:sp>
        <p:nvSpPr>
          <p:cNvPr id="129043" name="Text Box 9"/>
          <p:cNvSpPr txBox="1">
            <a:spLocks noChangeArrowheads="1"/>
          </p:cNvSpPr>
          <p:nvPr/>
        </p:nvSpPr>
        <p:spPr bwMode="auto">
          <a:xfrm>
            <a:off x="5438775" y="4921250"/>
            <a:ext cx="1736725"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0.58</a:t>
            </a:r>
          </a:p>
        </p:txBody>
      </p:sp>
      <p:sp>
        <p:nvSpPr>
          <p:cNvPr id="129044" name="Text Box 9"/>
          <p:cNvSpPr txBox="1">
            <a:spLocks noChangeArrowheads="1"/>
          </p:cNvSpPr>
          <p:nvPr/>
        </p:nvSpPr>
        <p:spPr bwMode="auto">
          <a:xfrm>
            <a:off x="7099300" y="4921250"/>
            <a:ext cx="17526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0.70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3657600" y="152400"/>
            <a:ext cx="2895600" cy="369888"/>
          </a:xfrm>
          <a:prstGeom prst="rect">
            <a:avLst/>
          </a:prstGeom>
          <a:solidFill>
            <a:schemeClr val="accent5">
              <a:lumMod val="60000"/>
              <a:lumOff val="40000"/>
            </a:schemeClr>
          </a:solidFill>
          <a:ln w="9525">
            <a:solidFill>
              <a:srgbClr val="008080"/>
            </a:solidFill>
            <a:miter lim="800000"/>
            <a:headEnd/>
            <a:tailEnd/>
          </a:ln>
          <a:effectLst/>
        </p:spPr>
        <p:txBody>
          <a:bodyPr>
            <a:spAutoFit/>
          </a:bodyPr>
          <a:lstStyle/>
          <a:p>
            <a:pPr fontAlgn="auto">
              <a:spcBef>
                <a:spcPts val="0"/>
              </a:spcBef>
              <a:spcAft>
                <a:spcPts val="0"/>
              </a:spcAft>
              <a:defRPr/>
            </a:pPr>
            <a:r>
              <a:rPr lang="en-US" b="1">
                <a:solidFill>
                  <a:schemeClr val="hlink"/>
                </a:solidFill>
              </a:rPr>
              <a:t>Probabilistic forecasting</a:t>
            </a:r>
          </a:p>
        </p:txBody>
      </p:sp>
      <p:pic>
        <p:nvPicPr>
          <p:cNvPr id="130050" name="Picture 6"/>
          <p:cNvPicPr>
            <a:picLocks noChangeAspect="1" noChangeArrowheads="1"/>
          </p:cNvPicPr>
          <p:nvPr/>
        </p:nvPicPr>
        <p:blipFill>
          <a:blip r:embed="rId2"/>
          <a:srcRect/>
          <a:stretch>
            <a:fillRect/>
          </a:stretch>
        </p:blipFill>
        <p:spPr bwMode="auto">
          <a:xfrm>
            <a:off x="1371600" y="762000"/>
            <a:ext cx="6923088" cy="2151063"/>
          </a:xfrm>
          <a:prstGeom prst="rect">
            <a:avLst/>
          </a:prstGeom>
          <a:noFill/>
          <a:ln w="9525">
            <a:noFill/>
            <a:miter lim="800000"/>
            <a:headEnd/>
            <a:tailEnd/>
          </a:ln>
        </p:spPr>
      </p:pic>
      <p:sp>
        <p:nvSpPr>
          <p:cNvPr id="130051" name="Rectangle 7"/>
          <p:cNvSpPr>
            <a:spLocks noChangeArrowheads="1"/>
          </p:cNvSpPr>
          <p:nvPr/>
        </p:nvSpPr>
        <p:spPr bwMode="auto">
          <a:xfrm>
            <a:off x="762000" y="4038600"/>
            <a:ext cx="7696200" cy="646113"/>
          </a:xfrm>
          <a:prstGeom prst="rect">
            <a:avLst/>
          </a:prstGeom>
          <a:noFill/>
          <a:ln w="9525">
            <a:noFill/>
            <a:miter lim="800000"/>
            <a:headEnd/>
            <a:tailEnd/>
          </a:ln>
        </p:spPr>
        <p:txBody>
          <a:bodyPr>
            <a:spAutoFit/>
          </a:bodyPr>
          <a:lstStyle/>
          <a:p>
            <a:r>
              <a:rPr lang="en-US">
                <a:latin typeface="Calibri" pitchFamily="34" charset="0"/>
              </a:rPr>
              <a:t>One of the most widely used methods for verification of probability forecasts is the Brier skill score.</a:t>
            </a:r>
          </a:p>
        </p:txBody>
      </p:sp>
      <p:sp>
        <p:nvSpPr>
          <p:cNvPr id="130052" name="Rectangle 8"/>
          <p:cNvSpPr>
            <a:spLocks noChangeArrowheads="1"/>
          </p:cNvSpPr>
          <p:nvPr/>
        </p:nvSpPr>
        <p:spPr bwMode="auto">
          <a:xfrm>
            <a:off x="1066800" y="4724400"/>
            <a:ext cx="7772400" cy="369888"/>
          </a:xfrm>
          <a:prstGeom prst="rect">
            <a:avLst/>
          </a:prstGeom>
          <a:noFill/>
          <a:ln w="9525">
            <a:noFill/>
            <a:miter lim="800000"/>
            <a:headEnd/>
            <a:tailEnd/>
          </a:ln>
        </p:spPr>
        <p:txBody>
          <a:bodyPr>
            <a:spAutoFit/>
          </a:bodyPr>
          <a:lstStyle/>
          <a:p>
            <a:r>
              <a:rPr lang="en-US">
                <a:latin typeface="Calibri" pitchFamily="34" charset="0"/>
              </a:rPr>
              <a:t>Following Wilks (1995), the Brier score is then defined as</a:t>
            </a:r>
          </a:p>
        </p:txBody>
      </p:sp>
      <p:pic>
        <p:nvPicPr>
          <p:cNvPr id="130053" name="Picture 9"/>
          <p:cNvPicPr>
            <a:picLocks noChangeAspect="1" noChangeArrowheads="1"/>
          </p:cNvPicPr>
          <p:nvPr/>
        </p:nvPicPr>
        <p:blipFill>
          <a:blip r:embed="rId3"/>
          <a:srcRect/>
          <a:stretch>
            <a:fillRect/>
          </a:stretch>
        </p:blipFill>
        <p:spPr bwMode="auto">
          <a:xfrm>
            <a:off x="609600" y="5105400"/>
            <a:ext cx="3429000" cy="838200"/>
          </a:xfrm>
          <a:prstGeom prst="rect">
            <a:avLst/>
          </a:prstGeom>
          <a:noFill/>
          <a:ln w="9525">
            <a:noFill/>
            <a:miter lim="800000"/>
            <a:headEnd/>
            <a:tailEnd/>
          </a:ln>
        </p:spPr>
      </p:pic>
      <p:sp>
        <p:nvSpPr>
          <p:cNvPr id="197642" name="Text Box 10"/>
          <p:cNvSpPr txBox="1">
            <a:spLocks noChangeArrowheads="1"/>
          </p:cNvSpPr>
          <p:nvPr/>
        </p:nvSpPr>
        <p:spPr bwMode="auto">
          <a:xfrm>
            <a:off x="4038600" y="5410200"/>
            <a:ext cx="4800600" cy="2762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200" dirty="0">
                <a:solidFill>
                  <a:schemeClr val="tx1">
                    <a:lumMod val="75000"/>
                    <a:lumOff val="25000"/>
                  </a:schemeClr>
                </a:solidFill>
              </a:rPr>
              <a:t>Where k=forecast-observation pairs, n = total numbers of such pairs</a:t>
            </a:r>
          </a:p>
        </p:txBody>
      </p:sp>
      <p:pic>
        <p:nvPicPr>
          <p:cNvPr id="130055" name="Picture 11"/>
          <p:cNvPicPr>
            <a:picLocks noChangeAspect="1" noChangeArrowheads="1"/>
          </p:cNvPicPr>
          <p:nvPr/>
        </p:nvPicPr>
        <p:blipFill>
          <a:blip r:embed="rId4"/>
          <a:srcRect/>
          <a:stretch>
            <a:fillRect/>
          </a:stretch>
        </p:blipFill>
        <p:spPr bwMode="auto">
          <a:xfrm>
            <a:off x="914400" y="3048000"/>
            <a:ext cx="2517775" cy="309563"/>
          </a:xfrm>
          <a:prstGeom prst="rect">
            <a:avLst/>
          </a:prstGeom>
          <a:noFill/>
          <a:ln w="9525">
            <a:noFill/>
            <a:miter lim="800000"/>
            <a:headEnd/>
            <a:tailEnd/>
          </a:ln>
        </p:spPr>
      </p:pic>
      <p:sp>
        <p:nvSpPr>
          <p:cNvPr id="130056" name="Rectangle 12"/>
          <p:cNvSpPr>
            <a:spLocks noChangeArrowheads="1"/>
          </p:cNvSpPr>
          <p:nvPr/>
        </p:nvSpPr>
        <p:spPr bwMode="auto">
          <a:xfrm>
            <a:off x="3810000" y="2895600"/>
            <a:ext cx="4572000" cy="646113"/>
          </a:xfrm>
          <a:prstGeom prst="rect">
            <a:avLst/>
          </a:prstGeom>
          <a:noFill/>
          <a:ln w="9525">
            <a:noFill/>
            <a:miter lim="800000"/>
            <a:headEnd/>
            <a:tailEnd/>
          </a:ln>
        </p:spPr>
        <p:txBody>
          <a:bodyPr>
            <a:spAutoFit/>
          </a:bodyPr>
          <a:lstStyle/>
          <a:p>
            <a:r>
              <a:rPr lang="en-US">
                <a:latin typeface="Calibri" pitchFamily="34" charset="0"/>
              </a:rPr>
              <a:t>is the unconditional mean </a:t>
            </a:r>
          </a:p>
          <a:p>
            <a:r>
              <a:rPr lang="en-US">
                <a:latin typeface="Calibri" pitchFamily="34" charset="0"/>
              </a:rPr>
              <a:t>frequency of occurrence of the event .</a:t>
            </a:r>
          </a:p>
        </p:txBody>
      </p:sp>
      <p:sp>
        <p:nvSpPr>
          <p:cNvPr id="130057" name="Text Box 13"/>
          <p:cNvSpPr txBox="1">
            <a:spLocks noChangeArrowheads="1"/>
          </p:cNvSpPr>
          <p:nvPr/>
        </p:nvSpPr>
        <p:spPr bwMode="auto">
          <a:xfrm>
            <a:off x="2438400" y="6400800"/>
            <a:ext cx="42672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30058" name="Rectangle 15"/>
          <p:cNvSpPr>
            <a:spLocks noChangeArrowheads="1"/>
          </p:cNvSpPr>
          <p:nvPr/>
        </p:nvSpPr>
        <p:spPr bwMode="auto">
          <a:xfrm>
            <a:off x="457200" y="6154738"/>
            <a:ext cx="7572375" cy="492125"/>
          </a:xfrm>
          <a:prstGeom prst="rect">
            <a:avLst/>
          </a:prstGeom>
          <a:noFill/>
          <a:ln w="9525">
            <a:noFill/>
            <a:miter lim="800000"/>
            <a:headEnd/>
            <a:tailEnd/>
          </a:ln>
        </p:spPr>
        <p:txBody>
          <a:bodyPr wrap="none" anchor="ctr">
            <a:spAutoFit/>
          </a:bodyPr>
          <a:lstStyle/>
          <a:p>
            <a:r>
              <a:rPr lang="en-US" sz="1300">
                <a:solidFill>
                  <a:srgbClr val="FF0000"/>
                </a:solidFill>
                <a:latin typeface="Calibri" pitchFamily="34" charset="0"/>
              </a:rPr>
              <a:t>Stefanova, L., and T.N. Krishnamurti, 2002</a:t>
            </a:r>
            <a:r>
              <a:rPr lang="en-US" sz="1300">
                <a:solidFill>
                  <a:srgbClr val="008080"/>
                </a:solidFill>
                <a:latin typeface="Calibri" pitchFamily="34" charset="0"/>
              </a:rPr>
              <a:t>: Interpretation of Seasonal Climate Forecast Using Brier Skill Score,</a:t>
            </a:r>
          </a:p>
          <a:p>
            <a:r>
              <a:rPr lang="en-US" sz="1300">
                <a:solidFill>
                  <a:srgbClr val="008080"/>
                </a:solidFill>
                <a:latin typeface="Calibri" pitchFamily="34" charset="0"/>
              </a:rPr>
              <a:t> The Florida State University Superensemble, and the AMIP-I Dataset. </a:t>
            </a:r>
            <a:r>
              <a:rPr lang="en-US" sz="1300" i="1">
                <a:solidFill>
                  <a:srgbClr val="008080"/>
                </a:solidFill>
                <a:latin typeface="Calibri" pitchFamily="34" charset="0"/>
              </a:rPr>
              <a:t>J. Climate</a:t>
            </a:r>
            <a:r>
              <a:rPr lang="en-US" sz="1300">
                <a:solidFill>
                  <a:srgbClr val="008080"/>
                </a:solidFill>
                <a:latin typeface="Calibri" pitchFamily="34" charset="0"/>
              </a:rPr>
              <a:t>, </a:t>
            </a:r>
            <a:r>
              <a:rPr lang="en-US" sz="1300" b="1">
                <a:solidFill>
                  <a:srgbClr val="008080"/>
                </a:solidFill>
                <a:latin typeface="Calibri" pitchFamily="34" charset="0"/>
              </a:rPr>
              <a:t>15</a:t>
            </a:r>
            <a:r>
              <a:rPr lang="en-US" sz="1300">
                <a:solidFill>
                  <a:srgbClr val="008080"/>
                </a:solidFill>
                <a:latin typeface="Calibri" pitchFamily="34" charset="0"/>
              </a:rPr>
              <a:t>, 537–544.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90600" y="392113"/>
            <a:ext cx="6324600" cy="369887"/>
          </a:xfrm>
          <a:prstGeom prst="rect">
            <a:avLst/>
          </a:prstGeom>
          <a:solidFill>
            <a:schemeClr val="accent5">
              <a:lumMod val="60000"/>
              <a:lumOff val="40000"/>
            </a:schemeClr>
          </a:solidFill>
          <a:ln w="9525">
            <a:solidFill>
              <a:srgbClr val="FF33CC"/>
            </a:solidFill>
            <a:miter lim="800000"/>
            <a:headEnd/>
            <a:tailEnd/>
          </a:ln>
          <a:effectLst/>
        </p:spPr>
        <p:txBody>
          <a:bodyPr>
            <a:spAutoFit/>
          </a:bodyPr>
          <a:lstStyle/>
          <a:p>
            <a:pPr fontAlgn="auto">
              <a:spcBef>
                <a:spcPts val="0"/>
              </a:spcBef>
              <a:spcAft>
                <a:spcPts val="0"/>
              </a:spcAft>
              <a:defRPr/>
            </a:pPr>
            <a:r>
              <a:rPr lang="en-US" b="1" dirty="0">
                <a:solidFill>
                  <a:schemeClr val="hlink"/>
                </a:solidFill>
              </a:rPr>
              <a:t>Methods  used in </a:t>
            </a:r>
            <a:r>
              <a:rPr lang="en-US" b="1" dirty="0" err="1">
                <a:solidFill>
                  <a:schemeClr val="hlink"/>
                </a:solidFill>
              </a:rPr>
              <a:t>Superensemble</a:t>
            </a:r>
            <a:r>
              <a:rPr lang="en-US" b="1" dirty="0">
                <a:solidFill>
                  <a:schemeClr val="hlink"/>
                </a:solidFill>
              </a:rPr>
              <a:t> probability  forecasts</a:t>
            </a:r>
          </a:p>
        </p:txBody>
      </p:sp>
      <p:sp>
        <p:nvSpPr>
          <p:cNvPr id="3" name="Rectangle 4"/>
          <p:cNvSpPr>
            <a:spLocks noChangeArrowheads="1"/>
          </p:cNvSpPr>
          <p:nvPr/>
        </p:nvSpPr>
        <p:spPr bwMode="auto">
          <a:xfrm>
            <a:off x="228600" y="990600"/>
            <a:ext cx="1371600" cy="369888"/>
          </a:xfrm>
          <a:prstGeom prst="rect">
            <a:avLst/>
          </a:prstGeom>
          <a:solidFill>
            <a:schemeClr val="accent5">
              <a:lumMod val="60000"/>
              <a:lumOff val="40000"/>
            </a:schemeClr>
          </a:solidFill>
          <a:ln w="9525">
            <a:solidFill>
              <a:srgbClr val="0000FF"/>
            </a:solidFill>
            <a:miter lim="800000"/>
            <a:headEnd/>
            <a:tailEnd/>
          </a:ln>
          <a:effectLst/>
        </p:spPr>
        <p:txBody>
          <a:bodyPr>
            <a:spAutoFit/>
          </a:bodyPr>
          <a:lstStyle/>
          <a:p>
            <a:pPr fontAlgn="auto">
              <a:spcBef>
                <a:spcPts val="0"/>
              </a:spcBef>
              <a:spcAft>
                <a:spcPts val="0"/>
              </a:spcAft>
              <a:defRPr/>
            </a:pPr>
            <a:r>
              <a:rPr lang="en-US" b="1" dirty="0">
                <a:solidFill>
                  <a:schemeClr val="hlink"/>
                </a:solidFill>
              </a:rPr>
              <a:t>Methods-1 </a:t>
            </a:r>
          </a:p>
        </p:txBody>
      </p:sp>
      <p:sp>
        <p:nvSpPr>
          <p:cNvPr id="149510"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graphicFrame>
        <p:nvGraphicFramePr>
          <p:cNvPr id="149506" name="Object 1"/>
          <p:cNvGraphicFramePr>
            <a:graphicFrameLocks noChangeAspect="1"/>
          </p:cNvGraphicFramePr>
          <p:nvPr/>
        </p:nvGraphicFramePr>
        <p:xfrm>
          <a:off x="2743200" y="1295400"/>
          <a:ext cx="1752600" cy="1450975"/>
        </p:xfrm>
        <a:graphic>
          <a:graphicData uri="http://schemas.openxmlformats.org/presentationml/2006/ole">
            <p:oleObj spid="_x0000_s149506" name="Equation" r:id="rId3" imgW="825500" imgH="685800" progId="Equation.3">
              <p:embed/>
            </p:oleObj>
          </a:graphicData>
        </a:graphic>
      </p:graphicFrame>
      <p:sp>
        <p:nvSpPr>
          <p:cNvPr id="149511" name="TextBox 5"/>
          <p:cNvSpPr txBox="1">
            <a:spLocks noChangeArrowheads="1"/>
          </p:cNvSpPr>
          <p:nvPr/>
        </p:nvSpPr>
        <p:spPr bwMode="auto">
          <a:xfrm>
            <a:off x="533400" y="3044825"/>
            <a:ext cx="7086600" cy="307975"/>
          </a:xfrm>
          <a:prstGeom prst="rect">
            <a:avLst/>
          </a:prstGeom>
          <a:noFill/>
          <a:ln w="9525">
            <a:noFill/>
            <a:miter lim="800000"/>
            <a:headEnd/>
            <a:tailEnd/>
          </a:ln>
        </p:spPr>
        <p:txBody>
          <a:bodyPr>
            <a:spAutoFit/>
          </a:bodyPr>
          <a:lstStyle/>
          <a:p>
            <a:pPr eaLnBrk="0" hangingPunct="0"/>
            <a:r>
              <a:rPr lang="en-US" sz="1400">
                <a:latin typeface="Calibri" pitchFamily="34" charset="0"/>
              </a:rPr>
              <a:t>Where </a:t>
            </a:r>
            <a:r>
              <a:rPr lang="en-US" sz="1400">
                <a:solidFill>
                  <a:srgbClr val="FF0000"/>
                </a:solidFill>
                <a:latin typeface="Calibri" pitchFamily="34" charset="0"/>
              </a:rPr>
              <a:t>w</a:t>
            </a:r>
            <a:r>
              <a:rPr lang="en-US" sz="1400" baseline="-25000">
                <a:solidFill>
                  <a:srgbClr val="FF0000"/>
                </a:solidFill>
                <a:latin typeface="Calibri" pitchFamily="34" charset="0"/>
              </a:rPr>
              <a:t>i</a:t>
            </a:r>
            <a:r>
              <a:rPr lang="en-US" sz="1400">
                <a:latin typeface="Calibri" pitchFamily="34" charset="0"/>
              </a:rPr>
              <a:t> are weights used to construct superensemble; </a:t>
            </a:r>
            <a:r>
              <a:rPr lang="en-US" sz="1400">
                <a:solidFill>
                  <a:srgbClr val="FF0000"/>
                </a:solidFill>
                <a:latin typeface="Calibri" pitchFamily="34" charset="0"/>
              </a:rPr>
              <a:t>λ </a:t>
            </a:r>
            <a:r>
              <a:rPr lang="en-US" sz="1400">
                <a:latin typeface="Calibri" pitchFamily="34" charset="0"/>
              </a:rPr>
              <a:t>= 0.5 (empirically chosen)</a:t>
            </a:r>
          </a:p>
        </p:txBody>
      </p:sp>
      <p:sp>
        <p:nvSpPr>
          <p:cNvPr id="7" name="Rectangle 4"/>
          <p:cNvSpPr>
            <a:spLocks noChangeArrowheads="1"/>
          </p:cNvSpPr>
          <p:nvPr/>
        </p:nvSpPr>
        <p:spPr bwMode="auto">
          <a:xfrm>
            <a:off x="304800" y="3657600"/>
            <a:ext cx="1371600" cy="369888"/>
          </a:xfrm>
          <a:prstGeom prst="rect">
            <a:avLst/>
          </a:prstGeom>
          <a:solidFill>
            <a:schemeClr val="accent5">
              <a:lumMod val="60000"/>
              <a:lumOff val="40000"/>
            </a:schemeClr>
          </a:solidFill>
          <a:ln w="9525">
            <a:solidFill>
              <a:srgbClr val="0000CC"/>
            </a:solidFill>
            <a:miter lim="800000"/>
            <a:headEnd/>
            <a:tailEnd/>
          </a:ln>
          <a:effectLst/>
        </p:spPr>
        <p:txBody>
          <a:bodyPr>
            <a:spAutoFit/>
          </a:bodyPr>
          <a:lstStyle/>
          <a:p>
            <a:pPr fontAlgn="auto">
              <a:spcBef>
                <a:spcPts val="0"/>
              </a:spcBef>
              <a:spcAft>
                <a:spcPts val="0"/>
              </a:spcAft>
              <a:defRPr/>
            </a:pPr>
            <a:r>
              <a:rPr lang="en-US" b="1" dirty="0">
                <a:solidFill>
                  <a:schemeClr val="hlink"/>
                </a:solidFill>
              </a:rPr>
              <a:t>Methods-2</a:t>
            </a:r>
          </a:p>
        </p:txBody>
      </p:sp>
      <p:sp>
        <p:nvSpPr>
          <p:cNvPr id="149513" name="TextBox 7"/>
          <p:cNvSpPr txBox="1">
            <a:spLocks noChangeArrowheads="1"/>
          </p:cNvSpPr>
          <p:nvPr/>
        </p:nvSpPr>
        <p:spPr bwMode="auto">
          <a:xfrm>
            <a:off x="914400" y="5486400"/>
            <a:ext cx="7086600" cy="954088"/>
          </a:xfrm>
          <a:prstGeom prst="rect">
            <a:avLst/>
          </a:prstGeom>
          <a:noFill/>
          <a:ln w="9525">
            <a:noFill/>
            <a:miter lim="800000"/>
            <a:headEnd/>
            <a:tailEnd/>
          </a:ln>
        </p:spPr>
        <p:txBody>
          <a:bodyPr>
            <a:spAutoFit/>
          </a:bodyPr>
          <a:lstStyle/>
          <a:p>
            <a:pPr eaLnBrk="0" hangingPunct="0"/>
            <a:r>
              <a:rPr lang="en-US" sz="1400">
                <a:latin typeface="Calibri" pitchFamily="34" charset="0"/>
              </a:rPr>
              <a:t>Where </a:t>
            </a:r>
            <a:r>
              <a:rPr lang="en-US" sz="1400">
                <a:solidFill>
                  <a:srgbClr val="FF0000"/>
                </a:solidFill>
                <a:latin typeface="Calibri" pitchFamily="34" charset="0"/>
              </a:rPr>
              <a:t>w</a:t>
            </a:r>
            <a:r>
              <a:rPr lang="en-US" sz="1400" baseline="-25000">
                <a:solidFill>
                  <a:srgbClr val="FF0000"/>
                </a:solidFill>
                <a:latin typeface="Calibri" pitchFamily="34" charset="0"/>
              </a:rPr>
              <a:t>i</a:t>
            </a:r>
            <a:r>
              <a:rPr lang="en-US" sz="1400">
                <a:latin typeface="Calibri" pitchFamily="34" charset="0"/>
              </a:rPr>
              <a:t> are statistical weights to the hit rate for the event and nonevent during the training period to construct superensemble; </a:t>
            </a:r>
            <a:r>
              <a:rPr lang="en-US" sz="1400">
                <a:solidFill>
                  <a:srgbClr val="FF0000"/>
                </a:solidFill>
                <a:latin typeface="Calibri" pitchFamily="34" charset="0"/>
              </a:rPr>
              <a:t>c</a:t>
            </a:r>
            <a:r>
              <a:rPr lang="en-US" sz="1400" baseline="-25000">
                <a:solidFill>
                  <a:srgbClr val="FF0000"/>
                </a:solidFill>
                <a:latin typeface="Calibri" pitchFamily="34" charset="0"/>
              </a:rPr>
              <a:t>i</a:t>
            </a:r>
            <a:r>
              <a:rPr lang="en-US" sz="1400">
                <a:solidFill>
                  <a:srgbClr val="FF0000"/>
                </a:solidFill>
                <a:latin typeface="Calibri" pitchFamily="34" charset="0"/>
              </a:rPr>
              <a:t> </a:t>
            </a:r>
            <a:r>
              <a:rPr lang="en-US" sz="1400">
                <a:latin typeface="Calibri" pitchFamily="34" charset="0"/>
              </a:rPr>
              <a:t>is the sum of the hit rate for the event and the hit rate for the nonevent for the ith model over the training period and k is an empirically chosen constant  fixed, best choice, at 3.</a:t>
            </a:r>
          </a:p>
        </p:txBody>
      </p:sp>
      <p:sp>
        <p:nvSpPr>
          <p:cNvPr id="149514" name="Rectangle 4"/>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graphicFrame>
        <p:nvGraphicFramePr>
          <p:cNvPr id="149507" name="Object 3"/>
          <p:cNvGraphicFramePr>
            <a:graphicFrameLocks noChangeAspect="1"/>
          </p:cNvGraphicFramePr>
          <p:nvPr/>
        </p:nvGraphicFramePr>
        <p:xfrm>
          <a:off x="2819400" y="3733800"/>
          <a:ext cx="1752600" cy="1589088"/>
        </p:xfrm>
        <a:graphic>
          <a:graphicData uri="http://schemas.openxmlformats.org/presentationml/2006/ole">
            <p:oleObj spid="_x0000_s149507" name="Equation" r:id="rId4" imgW="711200" imgH="6477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1" y="381001"/>
          <a:ext cx="44196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114801" y="381000"/>
          <a:ext cx="4643439"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04800" y="3276601"/>
          <a:ext cx="4572000" cy="2581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114800" y="3276600"/>
          <a:ext cx="45720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4"/>
          <p:cNvSpPr>
            <a:spLocks noChangeArrowheads="1"/>
          </p:cNvSpPr>
          <p:nvPr/>
        </p:nvSpPr>
        <p:spPr bwMode="auto">
          <a:xfrm>
            <a:off x="3044825" y="6224588"/>
            <a:ext cx="5973763" cy="523875"/>
          </a:xfrm>
          <a:prstGeom prst="rect">
            <a:avLst/>
          </a:prstGeom>
          <a:solidFill>
            <a:schemeClr val="accent5">
              <a:lumMod val="60000"/>
              <a:lumOff val="40000"/>
            </a:schemeClr>
          </a:solidFill>
          <a:ln w="9525">
            <a:solidFill>
              <a:schemeClr val="tx1">
                <a:lumMod val="75000"/>
                <a:lumOff val="25000"/>
              </a:schemeClr>
            </a:solidFill>
            <a:miter lim="800000"/>
            <a:headEnd/>
            <a:tailEnd/>
          </a:ln>
          <a:effectLst/>
        </p:spPr>
        <p:txBody>
          <a:bodyPr>
            <a:spAutoFit/>
          </a:bodyPr>
          <a:lstStyle/>
          <a:p>
            <a:pPr fontAlgn="auto">
              <a:spcBef>
                <a:spcPts val="0"/>
              </a:spcBef>
              <a:spcAft>
                <a:spcPts val="0"/>
              </a:spcAft>
              <a:defRPr/>
            </a:pPr>
            <a:r>
              <a:rPr lang="en-US" sz="1400" b="1" dirty="0">
                <a:solidFill>
                  <a:srgbClr val="FF0000"/>
                </a:solidFill>
              </a:rPr>
              <a:t>MME</a:t>
            </a:r>
            <a:r>
              <a:rPr lang="en-US" sz="1400" b="1" dirty="0">
                <a:solidFill>
                  <a:schemeClr val="hlink"/>
                </a:solidFill>
              </a:rPr>
              <a:t> – </a:t>
            </a:r>
            <a:r>
              <a:rPr lang="en-US" sz="1400" b="1" dirty="0" err="1">
                <a:solidFill>
                  <a:schemeClr val="hlink"/>
                </a:solidFill>
              </a:rPr>
              <a:t>Mulimodel</a:t>
            </a:r>
            <a:r>
              <a:rPr lang="en-US" sz="1400" b="1" dirty="0">
                <a:solidFill>
                  <a:schemeClr val="hlink"/>
                </a:solidFill>
              </a:rPr>
              <a:t> Ensemble; </a:t>
            </a:r>
            <a:r>
              <a:rPr lang="en-US" sz="1400" b="1" dirty="0">
                <a:solidFill>
                  <a:srgbClr val="FF0000"/>
                </a:solidFill>
              </a:rPr>
              <a:t>Mth1</a:t>
            </a:r>
            <a:r>
              <a:rPr lang="en-US" sz="1400" b="1" dirty="0">
                <a:solidFill>
                  <a:schemeClr val="hlink"/>
                </a:solidFill>
              </a:rPr>
              <a:t> – </a:t>
            </a:r>
            <a:r>
              <a:rPr lang="en-US" sz="1400" b="1" dirty="0" err="1">
                <a:solidFill>
                  <a:schemeClr val="hlink"/>
                </a:solidFill>
              </a:rPr>
              <a:t>Superensemble</a:t>
            </a:r>
            <a:r>
              <a:rPr lang="en-US" sz="1400" b="1" dirty="0">
                <a:solidFill>
                  <a:schemeClr val="hlink"/>
                </a:solidFill>
              </a:rPr>
              <a:t> using Method-1</a:t>
            </a:r>
          </a:p>
          <a:p>
            <a:pPr fontAlgn="auto">
              <a:spcBef>
                <a:spcPts val="0"/>
              </a:spcBef>
              <a:spcAft>
                <a:spcPts val="0"/>
              </a:spcAft>
              <a:defRPr/>
            </a:pPr>
            <a:r>
              <a:rPr lang="en-US" sz="1400" b="1" dirty="0">
                <a:solidFill>
                  <a:srgbClr val="FF0000"/>
                </a:solidFill>
              </a:rPr>
              <a:t>Mth2</a:t>
            </a:r>
            <a:r>
              <a:rPr lang="en-US" sz="1400" b="1" dirty="0">
                <a:solidFill>
                  <a:schemeClr val="hlink"/>
                </a:solidFill>
              </a:rPr>
              <a:t> – </a:t>
            </a:r>
            <a:r>
              <a:rPr lang="en-US" sz="1400" b="1" dirty="0" err="1">
                <a:solidFill>
                  <a:schemeClr val="hlink"/>
                </a:solidFill>
              </a:rPr>
              <a:t>Superensemble</a:t>
            </a:r>
            <a:r>
              <a:rPr lang="en-US" sz="1400" b="1" dirty="0">
                <a:solidFill>
                  <a:schemeClr val="hlink"/>
                </a:solidFill>
              </a:rPr>
              <a:t> using Method-2; </a:t>
            </a:r>
            <a:r>
              <a:rPr lang="en-US" sz="1400" b="1" dirty="0" err="1">
                <a:solidFill>
                  <a:srgbClr val="FF0000"/>
                </a:solidFill>
              </a:rPr>
              <a:t>Mdls</a:t>
            </a:r>
            <a:r>
              <a:rPr lang="en-US" sz="1400" b="1" dirty="0">
                <a:solidFill>
                  <a:schemeClr val="hlink"/>
                </a:solidFill>
              </a:rPr>
              <a:t> – Member models </a:t>
            </a:r>
          </a:p>
        </p:txBody>
      </p:sp>
      <p:sp>
        <p:nvSpPr>
          <p:cNvPr id="9" name="Rectangle 4"/>
          <p:cNvSpPr>
            <a:spLocks noChangeArrowheads="1"/>
          </p:cNvSpPr>
          <p:nvPr/>
        </p:nvSpPr>
        <p:spPr bwMode="auto">
          <a:xfrm>
            <a:off x="1298575" y="2133600"/>
            <a:ext cx="2362200" cy="246063"/>
          </a:xfrm>
          <a:prstGeom prst="rect">
            <a:avLst/>
          </a:prstGeom>
          <a:solidFill>
            <a:schemeClr val="accent5">
              <a:lumMod val="60000"/>
              <a:lumOff val="40000"/>
            </a:schemeClr>
          </a:solidFill>
          <a:ln w="9525">
            <a:solidFill>
              <a:srgbClr val="FF33CC"/>
            </a:solidFill>
            <a:miter lim="800000"/>
            <a:headEnd/>
            <a:tailEnd/>
          </a:ln>
          <a:effectLst/>
        </p:spPr>
        <p:txBody>
          <a:bodyPr>
            <a:spAutoFit/>
          </a:bodyPr>
          <a:lstStyle/>
          <a:p>
            <a:pPr fontAlgn="auto">
              <a:spcBef>
                <a:spcPts val="0"/>
              </a:spcBef>
              <a:spcAft>
                <a:spcPts val="0"/>
              </a:spcAft>
              <a:defRPr/>
            </a:pPr>
            <a:r>
              <a:rPr lang="en-US" sz="1000" b="1" dirty="0">
                <a:solidFill>
                  <a:schemeClr val="hlink"/>
                </a:solidFill>
              </a:rPr>
              <a:t>Precipitation anomaly &gt;0.5 mm/day</a:t>
            </a:r>
          </a:p>
        </p:txBody>
      </p:sp>
      <p:sp>
        <p:nvSpPr>
          <p:cNvPr id="10" name="Rectangle 4"/>
          <p:cNvSpPr>
            <a:spLocks noChangeArrowheads="1"/>
          </p:cNvSpPr>
          <p:nvPr/>
        </p:nvSpPr>
        <p:spPr bwMode="auto">
          <a:xfrm>
            <a:off x="5257800" y="2073275"/>
            <a:ext cx="2362200" cy="246063"/>
          </a:xfrm>
          <a:prstGeom prst="rect">
            <a:avLst/>
          </a:prstGeom>
          <a:solidFill>
            <a:schemeClr val="accent5">
              <a:lumMod val="60000"/>
              <a:lumOff val="40000"/>
            </a:schemeClr>
          </a:solidFill>
          <a:ln w="9525">
            <a:solidFill>
              <a:srgbClr val="FF33CC"/>
            </a:solidFill>
            <a:miter lim="800000"/>
            <a:headEnd/>
            <a:tailEnd/>
          </a:ln>
          <a:effectLst/>
        </p:spPr>
        <p:txBody>
          <a:bodyPr>
            <a:spAutoFit/>
          </a:bodyPr>
          <a:lstStyle/>
          <a:p>
            <a:pPr fontAlgn="auto">
              <a:spcBef>
                <a:spcPts val="0"/>
              </a:spcBef>
              <a:spcAft>
                <a:spcPts val="0"/>
              </a:spcAft>
              <a:defRPr/>
            </a:pPr>
            <a:r>
              <a:rPr lang="en-US" sz="1000" b="1" dirty="0">
                <a:solidFill>
                  <a:schemeClr val="hlink"/>
                </a:solidFill>
              </a:rPr>
              <a:t>Precipitation anomaly &gt;1.0 mm/day</a:t>
            </a:r>
          </a:p>
        </p:txBody>
      </p:sp>
      <p:sp>
        <p:nvSpPr>
          <p:cNvPr id="11" name="Rectangle 4"/>
          <p:cNvSpPr>
            <a:spLocks noChangeArrowheads="1"/>
          </p:cNvSpPr>
          <p:nvPr/>
        </p:nvSpPr>
        <p:spPr bwMode="auto">
          <a:xfrm>
            <a:off x="1524000" y="4953000"/>
            <a:ext cx="2362200" cy="246063"/>
          </a:xfrm>
          <a:prstGeom prst="rect">
            <a:avLst/>
          </a:prstGeom>
          <a:solidFill>
            <a:schemeClr val="accent5">
              <a:lumMod val="60000"/>
              <a:lumOff val="40000"/>
            </a:schemeClr>
          </a:solidFill>
          <a:ln w="9525">
            <a:solidFill>
              <a:srgbClr val="FF33CC"/>
            </a:solidFill>
            <a:miter lim="800000"/>
            <a:headEnd/>
            <a:tailEnd/>
          </a:ln>
          <a:effectLst/>
        </p:spPr>
        <p:txBody>
          <a:bodyPr>
            <a:spAutoFit/>
          </a:bodyPr>
          <a:lstStyle/>
          <a:p>
            <a:pPr fontAlgn="auto">
              <a:spcBef>
                <a:spcPts val="0"/>
              </a:spcBef>
              <a:spcAft>
                <a:spcPts val="0"/>
              </a:spcAft>
              <a:defRPr/>
            </a:pPr>
            <a:r>
              <a:rPr lang="en-US" sz="1000" b="1" dirty="0">
                <a:solidFill>
                  <a:schemeClr val="hlink"/>
                </a:solidFill>
              </a:rPr>
              <a:t>Precipitation anomaly &gt;1.5 mm/day</a:t>
            </a:r>
          </a:p>
        </p:txBody>
      </p:sp>
      <p:sp>
        <p:nvSpPr>
          <p:cNvPr id="12" name="Rectangle 4"/>
          <p:cNvSpPr>
            <a:spLocks noChangeArrowheads="1"/>
          </p:cNvSpPr>
          <p:nvPr/>
        </p:nvSpPr>
        <p:spPr bwMode="auto">
          <a:xfrm>
            <a:off x="5200650" y="5010150"/>
            <a:ext cx="2362200" cy="246063"/>
          </a:xfrm>
          <a:prstGeom prst="rect">
            <a:avLst/>
          </a:prstGeom>
          <a:solidFill>
            <a:schemeClr val="accent5">
              <a:lumMod val="60000"/>
              <a:lumOff val="40000"/>
            </a:schemeClr>
          </a:solidFill>
          <a:ln w="9525">
            <a:solidFill>
              <a:srgbClr val="FF33CC"/>
            </a:solidFill>
            <a:miter lim="800000"/>
            <a:headEnd/>
            <a:tailEnd/>
          </a:ln>
          <a:effectLst/>
        </p:spPr>
        <p:txBody>
          <a:bodyPr>
            <a:spAutoFit/>
          </a:bodyPr>
          <a:lstStyle/>
          <a:p>
            <a:pPr fontAlgn="auto">
              <a:spcBef>
                <a:spcPts val="0"/>
              </a:spcBef>
              <a:spcAft>
                <a:spcPts val="0"/>
              </a:spcAft>
              <a:defRPr/>
            </a:pPr>
            <a:r>
              <a:rPr lang="en-US" sz="1000" b="1" dirty="0">
                <a:solidFill>
                  <a:schemeClr val="hlink"/>
                </a:solidFill>
              </a:rPr>
              <a:t>Precipitation anomaly &gt;2.0 mm/day</a:t>
            </a:r>
          </a:p>
        </p:txBody>
      </p:sp>
      <p:sp>
        <p:nvSpPr>
          <p:cNvPr id="150538" name="Text Box 43"/>
          <p:cNvSpPr txBox="1">
            <a:spLocks noChangeArrowheads="1"/>
          </p:cNvSpPr>
          <p:nvPr/>
        </p:nvSpPr>
        <p:spPr bwMode="auto">
          <a:xfrm rot="10800000">
            <a:off x="-49213" y="1524000"/>
            <a:ext cx="431801" cy="2819400"/>
          </a:xfrm>
          <a:prstGeom prst="rect">
            <a:avLst/>
          </a:prstGeom>
          <a:noFill/>
          <a:ln w="9525">
            <a:noFill/>
            <a:miter lim="800000"/>
            <a:headEnd/>
            <a:tailEnd/>
          </a:ln>
        </p:spPr>
        <p:txBody>
          <a:bodyPr vert="eaVert">
            <a:spAutoFit/>
          </a:bodyPr>
          <a:lstStyle/>
          <a:p>
            <a:pPr>
              <a:spcBef>
                <a:spcPct val="50000"/>
              </a:spcBef>
            </a:pPr>
            <a:r>
              <a:rPr lang="en-US" sz="1600">
                <a:solidFill>
                  <a:schemeClr val="accent2"/>
                </a:solidFill>
                <a:latin typeface="Calibri" pitchFamily="34" charset="0"/>
              </a:rPr>
              <a:t>Observed relative frequency</a:t>
            </a:r>
          </a:p>
        </p:txBody>
      </p:sp>
      <p:sp>
        <p:nvSpPr>
          <p:cNvPr id="150539" name="Text Box 45"/>
          <p:cNvSpPr txBox="1">
            <a:spLocks noChangeArrowheads="1"/>
          </p:cNvSpPr>
          <p:nvPr/>
        </p:nvSpPr>
        <p:spPr bwMode="auto">
          <a:xfrm>
            <a:off x="3276600" y="5715000"/>
            <a:ext cx="2133600" cy="307975"/>
          </a:xfrm>
          <a:prstGeom prst="rect">
            <a:avLst/>
          </a:prstGeom>
          <a:noFill/>
          <a:ln w="9525">
            <a:noFill/>
            <a:miter lim="800000"/>
            <a:headEnd/>
            <a:tailEnd/>
          </a:ln>
        </p:spPr>
        <p:txBody>
          <a:bodyPr>
            <a:spAutoFit/>
          </a:bodyPr>
          <a:lstStyle/>
          <a:p>
            <a:pPr>
              <a:spcBef>
                <a:spcPct val="50000"/>
              </a:spcBef>
            </a:pPr>
            <a:r>
              <a:rPr lang="en-US" sz="1400">
                <a:solidFill>
                  <a:schemeClr val="hlink"/>
                </a:solidFill>
                <a:latin typeface="Calibri" pitchFamily="34" charset="0"/>
              </a:rPr>
              <a:t>Forecast frequency level</a:t>
            </a:r>
          </a:p>
        </p:txBody>
      </p:sp>
      <p:sp>
        <p:nvSpPr>
          <p:cNvPr id="150540" name="Line 46"/>
          <p:cNvSpPr>
            <a:spLocks noChangeShapeType="1"/>
          </p:cNvSpPr>
          <p:nvPr/>
        </p:nvSpPr>
        <p:spPr bwMode="auto">
          <a:xfrm>
            <a:off x="5489575" y="5867400"/>
            <a:ext cx="2130425" cy="0"/>
          </a:xfrm>
          <a:prstGeom prst="line">
            <a:avLst/>
          </a:prstGeom>
          <a:noFill/>
          <a:ln w="9525">
            <a:solidFill>
              <a:schemeClr val="tx1"/>
            </a:solidFill>
            <a:miter lim="800000"/>
            <a:headEnd/>
            <a:tailEnd type="triangle" w="med" len="med"/>
          </a:ln>
        </p:spPr>
        <p:txBody>
          <a:bodyPr wrap="none"/>
          <a:lstStyle/>
          <a:p>
            <a:endParaRPr lang="en-US"/>
          </a:p>
        </p:txBody>
      </p:sp>
      <p:sp>
        <p:nvSpPr>
          <p:cNvPr id="150541" name="Line 47"/>
          <p:cNvSpPr>
            <a:spLocks noChangeShapeType="1"/>
          </p:cNvSpPr>
          <p:nvPr/>
        </p:nvSpPr>
        <p:spPr bwMode="auto">
          <a:xfrm rot="10800000">
            <a:off x="914400" y="5867400"/>
            <a:ext cx="2362200" cy="0"/>
          </a:xfrm>
          <a:prstGeom prst="line">
            <a:avLst/>
          </a:prstGeom>
          <a:noFill/>
          <a:ln w="9525">
            <a:solidFill>
              <a:schemeClr val="tx1"/>
            </a:solidFill>
            <a:miter lim="800000"/>
            <a:headEnd/>
            <a:tailEnd type="triangle" w="med" len="med"/>
          </a:ln>
        </p:spPr>
        <p:txBody>
          <a:bodyPr wrap="none"/>
          <a:lstStyle/>
          <a:p>
            <a:endParaRPr lang="en-US"/>
          </a:p>
        </p:txBody>
      </p:sp>
      <p:sp>
        <p:nvSpPr>
          <p:cNvPr id="150542" name="Line 48"/>
          <p:cNvSpPr>
            <a:spLocks noChangeShapeType="1"/>
          </p:cNvSpPr>
          <p:nvPr/>
        </p:nvSpPr>
        <p:spPr bwMode="auto">
          <a:xfrm>
            <a:off x="152400" y="4267200"/>
            <a:ext cx="6350" cy="762000"/>
          </a:xfrm>
          <a:prstGeom prst="line">
            <a:avLst/>
          </a:prstGeom>
          <a:noFill/>
          <a:ln w="9525">
            <a:solidFill>
              <a:schemeClr val="tx1"/>
            </a:solidFill>
            <a:miter lim="800000"/>
            <a:headEnd/>
            <a:tailEnd type="triangle" w="med" len="med"/>
          </a:ln>
        </p:spPr>
        <p:txBody>
          <a:bodyPr wrap="none"/>
          <a:lstStyle/>
          <a:p>
            <a:endParaRPr lang="en-US"/>
          </a:p>
        </p:txBody>
      </p:sp>
      <p:sp>
        <p:nvSpPr>
          <p:cNvPr id="150543" name="Line 49"/>
          <p:cNvSpPr>
            <a:spLocks noChangeShapeType="1"/>
          </p:cNvSpPr>
          <p:nvPr/>
        </p:nvSpPr>
        <p:spPr bwMode="auto">
          <a:xfrm rot="10800000" flipH="1">
            <a:off x="184150" y="469900"/>
            <a:ext cx="12700" cy="1219200"/>
          </a:xfrm>
          <a:prstGeom prst="line">
            <a:avLst/>
          </a:prstGeom>
          <a:noFill/>
          <a:ln w="9525">
            <a:solidFill>
              <a:schemeClr val="tx1"/>
            </a:solidFill>
            <a:miter lim="800000"/>
            <a:headEnd/>
            <a:tailEnd type="triangle" w="med" len="med"/>
          </a:ln>
        </p:spPr>
        <p:txBody>
          <a:bodyPr wrap="none"/>
          <a:lstStyle/>
          <a:p>
            <a:endParaRPr lang="en-US"/>
          </a:p>
        </p:txBody>
      </p:sp>
      <p:sp>
        <p:nvSpPr>
          <p:cNvPr id="19" name="Rectangle 4"/>
          <p:cNvSpPr>
            <a:spLocks noChangeArrowheads="1"/>
          </p:cNvSpPr>
          <p:nvPr/>
        </p:nvSpPr>
        <p:spPr bwMode="auto">
          <a:xfrm>
            <a:off x="457200" y="44450"/>
            <a:ext cx="8153400" cy="369888"/>
          </a:xfrm>
          <a:prstGeom prst="rect">
            <a:avLst/>
          </a:prstGeom>
          <a:solidFill>
            <a:schemeClr val="bg1">
              <a:lumMod val="85000"/>
            </a:schemeClr>
          </a:solidFill>
          <a:ln w="9525">
            <a:solidFill>
              <a:schemeClr val="tx1"/>
            </a:solidFill>
            <a:miter lim="800000"/>
            <a:headEnd/>
            <a:tailEnd/>
          </a:ln>
          <a:effectLst/>
        </p:spPr>
        <p:txBody>
          <a:bodyPr>
            <a:spAutoFit/>
          </a:bodyPr>
          <a:lstStyle/>
          <a:p>
            <a:pPr fontAlgn="auto">
              <a:spcBef>
                <a:spcPts val="0"/>
              </a:spcBef>
              <a:spcAft>
                <a:spcPts val="0"/>
              </a:spcAft>
              <a:defRPr/>
            </a:pPr>
            <a:r>
              <a:rPr lang="en-US" b="1" dirty="0" err="1">
                <a:solidFill>
                  <a:schemeClr val="hlink"/>
                </a:solidFill>
              </a:rPr>
              <a:t>Superensemble</a:t>
            </a:r>
            <a:r>
              <a:rPr lang="en-US" b="1" dirty="0">
                <a:solidFill>
                  <a:schemeClr val="hlink"/>
                </a:solidFill>
              </a:rPr>
              <a:t> probability  forecasts for JJA over Monsoon Asia Region</a:t>
            </a:r>
          </a:p>
        </p:txBody>
      </p:sp>
      <p:sp>
        <p:nvSpPr>
          <p:cNvPr id="150545" name="Rectangle 17"/>
          <p:cNvSpPr>
            <a:spLocks noChangeArrowheads="1"/>
          </p:cNvSpPr>
          <p:nvPr/>
        </p:nvSpPr>
        <p:spPr bwMode="auto">
          <a:xfrm>
            <a:off x="2209800" y="2938463"/>
            <a:ext cx="4541838" cy="368300"/>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Reliability diagrams for precipitation anomaly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AutoShape 4" descr="5%"/>
          <p:cNvSpPr>
            <a:spLocks noChangeArrowheads="1"/>
          </p:cNvSpPr>
          <p:nvPr/>
        </p:nvSpPr>
        <p:spPr bwMode="auto">
          <a:xfrm>
            <a:off x="304800" y="1524000"/>
            <a:ext cx="8382000" cy="4953000"/>
          </a:xfrm>
          <a:prstGeom prst="plus">
            <a:avLst>
              <a:gd name="adj" fmla="val 8681"/>
            </a:avLst>
          </a:prstGeom>
          <a:pattFill prst="pct5">
            <a:fgClr>
              <a:schemeClr val="accent1">
                <a:alpha val="43137"/>
              </a:schemeClr>
            </a:fgClr>
            <a:bgClr>
              <a:schemeClr val="bg1">
                <a:alpha val="43137"/>
              </a:schemeClr>
            </a:bgClr>
          </a:pattFill>
          <a:ln w="9525" cap="rnd">
            <a:solidFill>
              <a:srgbClr val="FF3399"/>
            </a:solidFill>
            <a:prstDash val="sysDot"/>
            <a:miter lim="800000"/>
            <a:headEnd/>
            <a:tailEnd/>
          </a:ln>
        </p:spPr>
        <p:txBody>
          <a:bodyPr wrap="none" anchor="ctr"/>
          <a:lstStyle/>
          <a:p>
            <a:pPr eaLnBrk="0" hangingPunct="0"/>
            <a:endParaRPr lang="en-US">
              <a:latin typeface="Calibri" pitchFamily="34" charset="0"/>
            </a:endParaRPr>
          </a:p>
        </p:txBody>
      </p:sp>
      <p:sp>
        <p:nvSpPr>
          <p:cNvPr id="217090" name="Rectangle 2"/>
          <p:cNvSpPr>
            <a:spLocks noGrp="1" noChangeArrowheads="1"/>
          </p:cNvSpPr>
          <p:nvPr>
            <p:ph type="title"/>
          </p:nvPr>
        </p:nvSpPr>
        <p:spPr/>
        <p:txBody>
          <a:bodyPr/>
          <a:lstStyle/>
          <a:p>
            <a:r>
              <a:rPr lang="en-US" smtClean="0"/>
              <a:t>Outline of the TALK</a:t>
            </a:r>
          </a:p>
        </p:txBody>
      </p:sp>
      <p:sp>
        <p:nvSpPr>
          <p:cNvPr id="217093" name="Rectangle 5"/>
          <p:cNvSpPr>
            <a:spLocks noChangeArrowheads="1"/>
          </p:cNvSpPr>
          <p:nvPr/>
        </p:nvSpPr>
        <p:spPr bwMode="auto">
          <a:xfrm>
            <a:off x="762000" y="1600200"/>
            <a:ext cx="7772400" cy="4343400"/>
          </a:xfrm>
          <a:prstGeom prst="rect">
            <a:avLst/>
          </a:prstGeom>
          <a:noFill/>
          <a:ln w="9525">
            <a:noFill/>
            <a:miter lim="800000"/>
            <a:headEnd/>
            <a:tailEnd/>
          </a:ln>
          <a:effectLst/>
        </p:spPr>
        <p:txBody>
          <a:bodyPr/>
          <a:lstStyle/>
          <a:p>
            <a:pPr marL="342900" indent="-342900" fontAlgn="auto">
              <a:lnSpc>
                <a:spcPct val="80000"/>
              </a:lnSpc>
              <a:spcBef>
                <a:spcPct val="20000"/>
              </a:spcBef>
              <a:spcAft>
                <a:spcPts val="0"/>
              </a:spcAft>
              <a:buClr>
                <a:schemeClr val="bg2"/>
              </a:buClr>
              <a:buSzPct val="75000"/>
              <a:buFontTx/>
              <a:buBlip>
                <a:blip r:embed="rId2"/>
              </a:buBlip>
              <a:defRPr/>
            </a:pPr>
            <a:r>
              <a:rPr lang="en-US" sz="2800" b="1" dirty="0">
                <a:solidFill>
                  <a:srgbClr val="339933"/>
                </a:solidFill>
              </a:rPr>
              <a:t>Objective of the talk</a:t>
            </a:r>
          </a:p>
          <a:p>
            <a:pPr marL="342900" indent="-342900" fontAlgn="auto">
              <a:lnSpc>
                <a:spcPct val="80000"/>
              </a:lnSpc>
              <a:spcBef>
                <a:spcPct val="20000"/>
              </a:spcBef>
              <a:spcAft>
                <a:spcPts val="0"/>
              </a:spcAft>
              <a:buClr>
                <a:schemeClr val="bg2"/>
              </a:buClr>
              <a:buSzPct val="75000"/>
              <a:buFontTx/>
              <a:buBlip>
                <a:blip r:embed="rId2"/>
              </a:buBlip>
              <a:defRPr/>
            </a:pPr>
            <a:r>
              <a:rPr lang="en-US" sz="2800" b="1" dirty="0">
                <a:solidFill>
                  <a:srgbClr val="800000"/>
                </a:solidFill>
              </a:rPr>
              <a:t>Synthetic </a:t>
            </a:r>
            <a:r>
              <a:rPr lang="en-US" sz="2800" b="1" dirty="0" err="1">
                <a:solidFill>
                  <a:srgbClr val="800000"/>
                </a:solidFill>
              </a:rPr>
              <a:t>Superensemble</a:t>
            </a:r>
            <a:r>
              <a:rPr lang="en-US" sz="2800" b="1" dirty="0">
                <a:solidFill>
                  <a:srgbClr val="800000"/>
                </a:solidFill>
              </a:rPr>
              <a:t> Methodology</a:t>
            </a:r>
            <a:endParaRPr lang="en-US" sz="2800" b="1" dirty="0">
              <a:solidFill>
                <a:srgbClr val="800000"/>
              </a:solidFill>
            </a:endParaRPr>
          </a:p>
          <a:p>
            <a:pPr marL="342900" indent="-342900" fontAlgn="auto">
              <a:lnSpc>
                <a:spcPct val="80000"/>
              </a:lnSpc>
              <a:spcBef>
                <a:spcPct val="20000"/>
              </a:spcBef>
              <a:spcAft>
                <a:spcPts val="0"/>
              </a:spcAft>
              <a:buClr>
                <a:schemeClr val="bg2"/>
              </a:buClr>
              <a:buSzPct val="75000"/>
              <a:buFontTx/>
              <a:buBlip>
                <a:blip r:embed="rId2"/>
              </a:buBlip>
              <a:defRPr/>
            </a:pPr>
            <a:r>
              <a:rPr lang="en-US" sz="2800" b="1" dirty="0">
                <a:solidFill>
                  <a:srgbClr val="3366CC"/>
                </a:solidFill>
              </a:rPr>
              <a:t>Downscaling Technique </a:t>
            </a:r>
            <a:r>
              <a:rPr lang="en-US" b="1" dirty="0">
                <a:solidFill>
                  <a:srgbClr val="3366CC"/>
                </a:solidFill>
              </a:rPr>
              <a:t>(</a:t>
            </a:r>
            <a:r>
              <a:rPr lang="en-US" b="1" dirty="0"/>
              <a:t>use of a dense </a:t>
            </a:r>
            <a:r>
              <a:rPr lang="en-US" b="1" dirty="0" err="1"/>
              <a:t>raingauge</a:t>
            </a:r>
            <a:r>
              <a:rPr lang="en-US" b="1" dirty="0"/>
              <a:t> network over </a:t>
            </a:r>
            <a:r>
              <a:rPr lang="en-US" b="1" dirty="0"/>
              <a:t>monsoon Asia</a:t>
            </a:r>
            <a:r>
              <a:rPr lang="en-US" b="1" dirty="0">
                <a:solidFill>
                  <a:srgbClr val="3366CC"/>
                </a:solidFill>
              </a:rPr>
              <a:t>)</a:t>
            </a:r>
          </a:p>
          <a:p>
            <a:pPr marL="342900" indent="-342900" fontAlgn="auto">
              <a:lnSpc>
                <a:spcPct val="80000"/>
              </a:lnSpc>
              <a:spcBef>
                <a:spcPct val="20000"/>
              </a:spcBef>
              <a:spcAft>
                <a:spcPts val="0"/>
              </a:spcAft>
              <a:buClr>
                <a:schemeClr val="bg2"/>
              </a:buClr>
              <a:buSzPct val="75000"/>
              <a:buFontTx/>
              <a:buBlip>
                <a:blip r:embed="rId2"/>
              </a:buBlip>
              <a:defRPr/>
            </a:pPr>
            <a:r>
              <a:rPr lang="en-US" sz="2800" b="1" dirty="0">
                <a:solidFill>
                  <a:srgbClr val="666633"/>
                </a:solidFill>
              </a:rPr>
              <a:t>Model used and experiments performed</a:t>
            </a:r>
          </a:p>
          <a:p>
            <a:pPr marL="342900" indent="-342900" fontAlgn="auto">
              <a:lnSpc>
                <a:spcPct val="80000"/>
              </a:lnSpc>
              <a:spcBef>
                <a:spcPct val="20000"/>
              </a:spcBef>
              <a:spcAft>
                <a:spcPts val="0"/>
              </a:spcAft>
              <a:buClr>
                <a:schemeClr val="bg2"/>
              </a:buClr>
              <a:buSzPct val="75000"/>
              <a:buFontTx/>
              <a:buBlip>
                <a:blip r:embed="rId2"/>
              </a:buBlip>
              <a:defRPr/>
            </a:pPr>
            <a:r>
              <a:rPr lang="en-US" sz="2800" b="1" u="sng" dirty="0">
                <a:solidFill>
                  <a:srgbClr val="006666"/>
                </a:solidFill>
              </a:rPr>
              <a:t>Results:</a:t>
            </a:r>
          </a:p>
          <a:p>
            <a:pPr marL="742950" lvl="1" indent="-285750" fontAlgn="auto">
              <a:lnSpc>
                <a:spcPct val="80000"/>
              </a:lnSpc>
              <a:spcBef>
                <a:spcPct val="20000"/>
              </a:spcBef>
              <a:spcAft>
                <a:spcPts val="0"/>
              </a:spcAft>
              <a:buClr>
                <a:srgbClr val="FFCC66"/>
              </a:buClr>
              <a:buSzPct val="80000"/>
              <a:buFontTx/>
              <a:buBlip>
                <a:blip r:embed="rId3"/>
              </a:buBlip>
              <a:defRPr/>
            </a:pPr>
            <a:r>
              <a:rPr lang="en-US" sz="2000" b="1" dirty="0">
                <a:solidFill>
                  <a:srgbClr val="CC00FF"/>
                </a:solidFill>
              </a:rPr>
              <a:t>Comparison with coarse resolution outputs</a:t>
            </a:r>
          </a:p>
          <a:p>
            <a:pPr marL="742950" lvl="1" indent="-285750" fontAlgn="auto">
              <a:lnSpc>
                <a:spcPct val="80000"/>
              </a:lnSpc>
              <a:spcBef>
                <a:spcPct val="20000"/>
              </a:spcBef>
              <a:spcAft>
                <a:spcPts val="0"/>
              </a:spcAft>
              <a:buClr>
                <a:srgbClr val="FFCC66"/>
              </a:buClr>
              <a:buSzPct val="80000"/>
              <a:buFontTx/>
              <a:buBlip>
                <a:blip r:embed="rId3"/>
              </a:buBlip>
              <a:defRPr/>
            </a:pPr>
            <a:r>
              <a:rPr lang="en-US" sz="2000" b="1" dirty="0">
                <a:solidFill>
                  <a:srgbClr val="FF33CC"/>
                </a:solidFill>
              </a:rPr>
              <a:t>Skills for rainfall anomaly forecasts </a:t>
            </a:r>
          </a:p>
          <a:p>
            <a:pPr marL="742950" lvl="1" indent="-285750" fontAlgn="auto">
              <a:lnSpc>
                <a:spcPct val="80000"/>
              </a:lnSpc>
              <a:spcBef>
                <a:spcPct val="20000"/>
              </a:spcBef>
              <a:spcAft>
                <a:spcPts val="0"/>
              </a:spcAft>
              <a:buClr>
                <a:srgbClr val="FFCC66"/>
              </a:buClr>
              <a:buSzPct val="80000"/>
              <a:buFontTx/>
              <a:buBlip>
                <a:blip r:embed="rId3"/>
              </a:buBlip>
              <a:defRPr/>
            </a:pPr>
            <a:r>
              <a:rPr lang="en-US" sz="2000" b="1" dirty="0" err="1">
                <a:solidFill>
                  <a:srgbClr val="9966FF"/>
                </a:solidFill>
              </a:rPr>
              <a:t>Superensemble</a:t>
            </a:r>
            <a:r>
              <a:rPr lang="en-US" sz="2000" b="1" dirty="0">
                <a:solidFill>
                  <a:srgbClr val="9966FF"/>
                </a:solidFill>
              </a:rPr>
              <a:t> </a:t>
            </a:r>
            <a:r>
              <a:rPr lang="en-US" sz="2000" b="1" dirty="0" err="1">
                <a:solidFill>
                  <a:srgbClr val="9966FF"/>
                </a:solidFill>
              </a:rPr>
              <a:t>probablistic</a:t>
            </a:r>
            <a:r>
              <a:rPr lang="en-US" sz="2000" b="1" dirty="0">
                <a:solidFill>
                  <a:srgbClr val="9966FF"/>
                </a:solidFill>
              </a:rPr>
              <a:t> forecasts</a:t>
            </a:r>
            <a:endParaRPr lang="en-US" sz="2000" b="1" dirty="0">
              <a:solidFill>
                <a:srgbClr val="9966FF"/>
              </a:solidFill>
            </a:endParaRPr>
          </a:p>
          <a:p>
            <a:pPr marL="742950" lvl="1" indent="-285750" fontAlgn="auto">
              <a:lnSpc>
                <a:spcPct val="80000"/>
              </a:lnSpc>
              <a:spcBef>
                <a:spcPct val="20000"/>
              </a:spcBef>
              <a:spcAft>
                <a:spcPts val="0"/>
              </a:spcAft>
              <a:buClr>
                <a:srgbClr val="FFCC66"/>
              </a:buClr>
              <a:buSzPct val="80000"/>
              <a:buFontTx/>
              <a:buBlip>
                <a:blip r:embed="rId3"/>
              </a:buBlip>
              <a:defRPr/>
            </a:pPr>
            <a:r>
              <a:rPr lang="en-US" sz="2000" b="1" dirty="0">
                <a:solidFill>
                  <a:srgbClr val="6666FF"/>
                </a:solidFill>
              </a:rPr>
              <a:t>Case Studies during extreme </a:t>
            </a:r>
            <a:r>
              <a:rPr lang="en-US" sz="2000" b="1" dirty="0">
                <a:solidFill>
                  <a:srgbClr val="6666FF"/>
                </a:solidFill>
              </a:rPr>
              <a:t>years</a:t>
            </a:r>
          </a:p>
          <a:p>
            <a:pPr marL="742950" lvl="1" indent="-285750" fontAlgn="auto">
              <a:lnSpc>
                <a:spcPct val="80000"/>
              </a:lnSpc>
              <a:spcBef>
                <a:spcPct val="20000"/>
              </a:spcBef>
              <a:spcAft>
                <a:spcPts val="0"/>
              </a:spcAft>
              <a:buClr>
                <a:srgbClr val="FFCC66"/>
              </a:buClr>
              <a:buSzPct val="80000"/>
              <a:buFontTx/>
              <a:buBlip>
                <a:blip r:embed="rId3"/>
              </a:buBlip>
              <a:defRPr/>
            </a:pPr>
            <a:r>
              <a:rPr lang="en-US" sz="2000" b="1" dirty="0">
                <a:solidFill>
                  <a:srgbClr val="0000FF"/>
                </a:solidFill>
              </a:rPr>
              <a:t>Skills on regional scale</a:t>
            </a:r>
            <a:endParaRPr lang="en-US" sz="2000" b="1" dirty="0">
              <a:solidFill>
                <a:srgbClr val="0000FF"/>
              </a:solidFill>
            </a:endParaRPr>
          </a:p>
          <a:p>
            <a:pPr marL="342900" indent="-342900" fontAlgn="auto">
              <a:lnSpc>
                <a:spcPct val="80000"/>
              </a:lnSpc>
              <a:spcBef>
                <a:spcPct val="20000"/>
              </a:spcBef>
              <a:spcAft>
                <a:spcPts val="0"/>
              </a:spcAft>
              <a:buClr>
                <a:schemeClr val="bg2"/>
              </a:buClr>
              <a:buSzPct val="75000"/>
              <a:buFontTx/>
              <a:buBlip>
                <a:blip r:embed="rId2"/>
              </a:buBlip>
              <a:defRPr/>
            </a:pPr>
            <a:r>
              <a:rPr lang="en-US" sz="2800" b="1" dirty="0">
                <a:solidFill>
                  <a:schemeClr val="accent2">
                    <a:lumMod val="75000"/>
                  </a:schemeClr>
                </a:solidFill>
              </a:rPr>
              <a:t>Some results for </a:t>
            </a:r>
            <a:r>
              <a:rPr lang="en-US" sz="2800" b="1" dirty="0">
                <a:solidFill>
                  <a:schemeClr val="accent2">
                    <a:lumMod val="75000"/>
                  </a:schemeClr>
                </a:solidFill>
              </a:rPr>
              <a:t>Japan region</a:t>
            </a:r>
          </a:p>
          <a:p>
            <a:pPr marL="342900" indent="-342900" fontAlgn="auto">
              <a:lnSpc>
                <a:spcPct val="80000"/>
              </a:lnSpc>
              <a:spcBef>
                <a:spcPct val="20000"/>
              </a:spcBef>
              <a:spcAft>
                <a:spcPts val="0"/>
              </a:spcAft>
              <a:buClr>
                <a:schemeClr val="bg2"/>
              </a:buClr>
              <a:buSzPct val="75000"/>
              <a:buFontTx/>
              <a:buBlip>
                <a:blip r:embed="rId2"/>
              </a:buBlip>
              <a:defRPr/>
            </a:pPr>
            <a:r>
              <a:rPr lang="en-US" sz="2800" b="1" dirty="0">
                <a:solidFill>
                  <a:srgbClr val="660066"/>
                </a:solidFill>
              </a:rPr>
              <a:t>Summary and Future work</a:t>
            </a:r>
            <a:endParaRPr lang="en-US" dirty="0"/>
          </a:p>
          <a:p>
            <a:pPr marL="342900" indent="-342900" fontAlgn="auto">
              <a:lnSpc>
                <a:spcPct val="80000"/>
              </a:lnSpc>
              <a:spcBef>
                <a:spcPct val="20000"/>
              </a:spcBef>
              <a:spcAft>
                <a:spcPts val="0"/>
              </a:spcAft>
              <a:buClr>
                <a:schemeClr val="bg2"/>
              </a:buClr>
              <a:buSzPct val="75000"/>
              <a:buFont typeface="Wingdings" pitchFamily="2" charset="2"/>
              <a:buChar char="n"/>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17090"/>
                                        </p:tgtEl>
                                      </p:cBhvr>
                                    </p:animEffect>
                                    <p:animScale>
                                      <p:cBhvr>
                                        <p:cTn id="7" dur="250" autoRev="1" fill="hold"/>
                                        <p:tgtEl>
                                          <p:spTgt spid="2170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 descr="topo-masia.gif"/>
          <p:cNvPicPr>
            <a:picLocks noChangeAspect="1" noChangeArrowheads="1"/>
          </p:cNvPicPr>
          <p:nvPr/>
        </p:nvPicPr>
        <p:blipFill>
          <a:blip r:embed="rId2"/>
          <a:srcRect l="1341" t="8064" r="4153" b="12903"/>
          <a:stretch>
            <a:fillRect/>
          </a:stretch>
        </p:blipFill>
        <p:spPr bwMode="auto">
          <a:xfrm>
            <a:off x="304800" y="914400"/>
            <a:ext cx="8763000" cy="5410200"/>
          </a:xfrm>
          <a:prstGeom prst="rect">
            <a:avLst/>
          </a:prstGeom>
          <a:noFill/>
          <a:ln w="9525">
            <a:noFill/>
            <a:miter lim="800000"/>
            <a:headEnd/>
            <a:tailEnd/>
          </a:ln>
        </p:spPr>
      </p:pic>
      <p:sp>
        <p:nvSpPr>
          <p:cNvPr id="151554" name="Rectangle 1"/>
          <p:cNvSpPr>
            <a:spLocks noChangeArrowheads="1"/>
          </p:cNvSpPr>
          <p:nvPr/>
        </p:nvSpPr>
        <p:spPr bwMode="auto">
          <a:xfrm>
            <a:off x="701675" y="193675"/>
            <a:ext cx="7604125" cy="492125"/>
          </a:xfrm>
          <a:prstGeom prst="rect">
            <a:avLst/>
          </a:prstGeom>
          <a:solidFill>
            <a:srgbClr val="0000FF"/>
          </a:solidFill>
          <a:ln w="9525">
            <a:noFill/>
            <a:miter lim="800000"/>
            <a:headEnd/>
            <a:tailEnd/>
          </a:ln>
        </p:spPr>
        <p:txBody>
          <a:bodyPr>
            <a:spAutoFit/>
          </a:bodyPr>
          <a:lstStyle/>
          <a:p>
            <a:pPr algn="ctr" eaLnBrk="0" hangingPunct="0"/>
            <a:r>
              <a:rPr lang="en-US" sz="2600">
                <a:solidFill>
                  <a:srgbClr val="FFFFCC"/>
                </a:solidFill>
                <a:latin typeface="Calibri" pitchFamily="34" charset="0"/>
              </a:rPr>
              <a:t>Regions of Study over different parts of Monsoon Asia </a:t>
            </a:r>
          </a:p>
        </p:txBody>
      </p:sp>
      <p:sp>
        <p:nvSpPr>
          <p:cNvPr id="151555" name="Text Box 11"/>
          <p:cNvSpPr txBox="1">
            <a:spLocks noChangeArrowheads="1"/>
          </p:cNvSpPr>
          <p:nvPr/>
        </p:nvSpPr>
        <p:spPr bwMode="auto">
          <a:xfrm>
            <a:off x="1663700" y="2971800"/>
            <a:ext cx="1993900" cy="708025"/>
          </a:xfrm>
          <a:prstGeom prst="rect">
            <a:avLst/>
          </a:prstGeom>
          <a:noFill/>
          <a:ln w="9525">
            <a:noFill/>
            <a:miter lim="800000"/>
            <a:headEnd/>
            <a:tailEnd/>
          </a:ln>
        </p:spPr>
        <p:txBody>
          <a:bodyPr>
            <a:spAutoFit/>
          </a:bodyPr>
          <a:lstStyle/>
          <a:p>
            <a:pPr eaLnBrk="0" hangingPunct="0">
              <a:spcBef>
                <a:spcPct val="50000"/>
              </a:spcBef>
            </a:pPr>
            <a:r>
              <a:rPr lang="en-US" sz="1600">
                <a:solidFill>
                  <a:srgbClr val="006699"/>
                </a:solidFill>
                <a:latin typeface="Verdana" pitchFamily="34" charset="0"/>
              </a:rPr>
              <a:t>Indian Region </a:t>
            </a:r>
          </a:p>
          <a:p>
            <a:pPr eaLnBrk="0" hangingPunct="0">
              <a:spcBef>
                <a:spcPct val="50000"/>
              </a:spcBef>
            </a:pPr>
            <a:r>
              <a:rPr lang="en-US" sz="1600">
                <a:solidFill>
                  <a:srgbClr val="006699"/>
                </a:solidFill>
                <a:latin typeface="Verdana" pitchFamily="34" charset="0"/>
              </a:rPr>
              <a:t>(69-92E; 8-30N)</a:t>
            </a:r>
          </a:p>
        </p:txBody>
      </p:sp>
      <p:sp>
        <p:nvSpPr>
          <p:cNvPr id="151556" name="Text Box 12"/>
          <p:cNvSpPr txBox="1">
            <a:spLocks noChangeArrowheads="1"/>
          </p:cNvSpPr>
          <p:nvPr/>
        </p:nvSpPr>
        <p:spPr bwMode="auto">
          <a:xfrm>
            <a:off x="4343400" y="2743200"/>
            <a:ext cx="1828800" cy="708025"/>
          </a:xfrm>
          <a:prstGeom prst="rect">
            <a:avLst/>
          </a:prstGeom>
          <a:noFill/>
          <a:ln w="9525">
            <a:noFill/>
            <a:miter lim="800000"/>
            <a:headEnd/>
            <a:tailEnd/>
          </a:ln>
        </p:spPr>
        <p:txBody>
          <a:bodyPr>
            <a:spAutoFit/>
          </a:bodyPr>
          <a:lstStyle/>
          <a:p>
            <a:pPr eaLnBrk="0" hangingPunct="0">
              <a:spcBef>
                <a:spcPct val="50000"/>
              </a:spcBef>
            </a:pPr>
            <a:r>
              <a:rPr lang="en-US" sz="1600">
                <a:solidFill>
                  <a:srgbClr val="CC0066"/>
                </a:solidFill>
                <a:latin typeface="Verdana" pitchFamily="34" charset="0"/>
              </a:rPr>
              <a:t>China Region </a:t>
            </a:r>
          </a:p>
          <a:p>
            <a:pPr eaLnBrk="0" hangingPunct="0">
              <a:spcBef>
                <a:spcPct val="50000"/>
              </a:spcBef>
            </a:pPr>
            <a:r>
              <a:rPr lang="en-US" sz="1600">
                <a:solidFill>
                  <a:srgbClr val="CC0066"/>
                </a:solidFill>
                <a:latin typeface="Verdana" pitchFamily="34" charset="0"/>
              </a:rPr>
              <a:t>(</a:t>
            </a:r>
            <a:r>
              <a:rPr lang="en-US" sz="1300">
                <a:solidFill>
                  <a:srgbClr val="CC0066"/>
                </a:solidFill>
                <a:latin typeface="Verdana" pitchFamily="34" charset="0"/>
              </a:rPr>
              <a:t>99-121E;22-30N</a:t>
            </a:r>
            <a:r>
              <a:rPr lang="en-US" sz="1600">
                <a:solidFill>
                  <a:srgbClr val="CC0066"/>
                </a:solidFill>
                <a:latin typeface="Verdana" pitchFamily="34" charset="0"/>
              </a:rPr>
              <a:t>)</a:t>
            </a:r>
          </a:p>
        </p:txBody>
      </p:sp>
      <p:sp>
        <p:nvSpPr>
          <p:cNvPr id="151557" name="Line 15"/>
          <p:cNvSpPr>
            <a:spLocks noChangeShapeType="1"/>
          </p:cNvSpPr>
          <p:nvPr/>
        </p:nvSpPr>
        <p:spPr bwMode="auto">
          <a:xfrm rot="10800000">
            <a:off x="6324600" y="3810000"/>
            <a:ext cx="609600" cy="762000"/>
          </a:xfrm>
          <a:prstGeom prst="line">
            <a:avLst/>
          </a:prstGeom>
          <a:noFill/>
          <a:ln w="38100">
            <a:solidFill>
              <a:schemeClr val="tx2"/>
            </a:solidFill>
            <a:miter lim="800000"/>
            <a:headEnd/>
            <a:tailEnd type="triangle" w="med" len="med"/>
          </a:ln>
        </p:spPr>
        <p:txBody>
          <a:bodyPr wrap="none"/>
          <a:lstStyle/>
          <a:p>
            <a:endParaRPr lang="en-US"/>
          </a:p>
        </p:txBody>
      </p:sp>
      <p:sp>
        <p:nvSpPr>
          <p:cNvPr id="7" name="Text Box 12"/>
          <p:cNvSpPr txBox="1">
            <a:spLocks noChangeArrowheads="1"/>
          </p:cNvSpPr>
          <p:nvPr/>
        </p:nvSpPr>
        <p:spPr bwMode="auto">
          <a:xfrm>
            <a:off x="6781800" y="4503738"/>
            <a:ext cx="1828800" cy="830262"/>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1600" dirty="0">
                <a:solidFill>
                  <a:schemeClr val="tx2">
                    <a:lumMod val="95000"/>
                    <a:lumOff val="5000"/>
                  </a:schemeClr>
                </a:solidFill>
                <a:latin typeface="Verdana" pitchFamily="34" charset="0"/>
              </a:rPr>
              <a:t>Taiwan Region (</a:t>
            </a:r>
            <a:r>
              <a:rPr lang="en-US" sz="1200" dirty="0">
                <a:solidFill>
                  <a:schemeClr val="tx2">
                    <a:lumMod val="95000"/>
                    <a:lumOff val="5000"/>
                  </a:schemeClr>
                </a:solidFill>
                <a:latin typeface="Verdana" pitchFamily="34" charset="0"/>
              </a:rPr>
              <a:t>119.757-122.25E; </a:t>
            </a:r>
            <a:r>
              <a:rPr lang="en-US" sz="1200" dirty="0">
                <a:solidFill>
                  <a:schemeClr val="tx2">
                    <a:lumMod val="95000"/>
                    <a:lumOff val="5000"/>
                  </a:schemeClr>
                </a:solidFill>
                <a:latin typeface="Verdana" pitchFamily="34" charset="0"/>
              </a:rPr>
              <a:t>   21.75-25.5N</a:t>
            </a:r>
            <a:r>
              <a:rPr lang="en-US" sz="1600" dirty="0">
                <a:solidFill>
                  <a:schemeClr val="tx2">
                    <a:lumMod val="95000"/>
                    <a:lumOff val="5000"/>
                  </a:schemeClr>
                </a:solidFill>
                <a:latin typeface="Verdana" pitchFamily="34" charset="0"/>
              </a:rPr>
              <a:t>)</a:t>
            </a:r>
          </a:p>
        </p:txBody>
      </p:sp>
      <p:sp>
        <p:nvSpPr>
          <p:cNvPr id="8" name="Line 15"/>
          <p:cNvSpPr>
            <a:spLocks noChangeShapeType="1"/>
          </p:cNvSpPr>
          <p:nvPr/>
        </p:nvSpPr>
        <p:spPr bwMode="auto">
          <a:xfrm rot="10800000">
            <a:off x="6705600" y="2563813"/>
            <a:ext cx="152400" cy="1246187"/>
          </a:xfrm>
          <a:prstGeom prst="line">
            <a:avLst/>
          </a:prstGeom>
          <a:noFill/>
          <a:ln w="38100">
            <a:solidFill>
              <a:schemeClr val="accent3">
                <a:lumMod val="75000"/>
              </a:schemeClr>
            </a:solidFill>
            <a:miter lim="800000"/>
            <a:headEnd/>
            <a:tailEnd type="triangle" w="med" len="med"/>
          </a:ln>
          <a:effectLst/>
        </p:spPr>
        <p:txBody>
          <a:bodyPr wrap="none"/>
          <a:lstStyle/>
          <a:p>
            <a:pPr eaLnBrk="0" fontAlgn="auto" hangingPunct="0">
              <a:spcBef>
                <a:spcPts val="0"/>
              </a:spcBef>
              <a:spcAft>
                <a:spcPts val="0"/>
              </a:spcAft>
              <a:defRPr/>
            </a:pPr>
            <a:endParaRPr lang="en-US"/>
          </a:p>
        </p:txBody>
      </p:sp>
      <p:sp>
        <p:nvSpPr>
          <p:cNvPr id="151560" name="Text Box 12"/>
          <p:cNvSpPr txBox="1">
            <a:spLocks noChangeArrowheads="1"/>
          </p:cNvSpPr>
          <p:nvPr/>
        </p:nvSpPr>
        <p:spPr bwMode="auto">
          <a:xfrm>
            <a:off x="6781800" y="3657600"/>
            <a:ext cx="2057400" cy="584200"/>
          </a:xfrm>
          <a:prstGeom prst="rect">
            <a:avLst/>
          </a:prstGeom>
          <a:noFill/>
          <a:ln w="9525">
            <a:noFill/>
            <a:miter lim="800000"/>
            <a:headEnd/>
            <a:tailEnd/>
          </a:ln>
        </p:spPr>
        <p:txBody>
          <a:bodyPr>
            <a:spAutoFit/>
          </a:bodyPr>
          <a:lstStyle/>
          <a:p>
            <a:pPr eaLnBrk="0" hangingPunct="0">
              <a:spcBef>
                <a:spcPct val="50000"/>
              </a:spcBef>
            </a:pPr>
            <a:r>
              <a:rPr lang="en-US" sz="1600">
                <a:solidFill>
                  <a:srgbClr val="336600"/>
                </a:solidFill>
                <a:latin typeface="Verdana" pitchFamily="34" charset="0"/>
              </a:rPr>
              <a:t>Korea Region (</a:t>
            </a:r>
            <a:r>
              <a:rPr lang="en-US" sz="1300">
                <a:solidFill>
                  <a:srgbClr val="336600"/>
                </a:solidFill>
                <a:latin typeface="Verdana" pitchFamily="34" charset="0"/>
              </a:rPr>
              <a:t>126-130E;34-42N</a:t>
            </a:r>
            <a:r>
              <a:rPr lang="en-US" sz="1600">
                <a:solidFill>
                  <a:srgbClr val="336600"/>
                </a:solidFill>
                <a:latin typeface="Verdana" pitchFamily="34" charset="0"/>
              </a:rPr>
              <a:t>)</a:t>
            </a:r>
          </a:p>
        </p:txBody>
      </p:sp>
      <p:sp>
        <p:nvSpPr>
          <p:cNvPr id="151561" name="Text Box 12"/>
          <p:cNvSpPr txBox="1">
            <a:spLocks noChangeArrowheads="1"/>
          </p:cNvSpPr>
          <p:nvPr/>
        </p:nvSpPr>
        <p:spPr bwMode="auto">
          <a:xfrm>
            <a:off x="7153275" y="2692400"/>
            <a:ext cx="1762125" cy="584200"/>
          </a:xfrm>
          <a:prstGeom prst="rect">
            <a:avLst/>
          </a:prstGeom>
          <a:noFill/>
          <a:ln w="9525">
            <a:noFill/>
            <a:miter lim="800000"/>
            <a:headEnd/>
            <a:tailEnd/>
          </a:ln>
        </p:spPr>
        <p:txBody>
          <a:bodyPr>
            <a:spAutoFit/>
          </a:bodyPr>
          <a:lstStyle/>
          <a:p>
            <a:pPr eaLnBrk="0" hangingPunct="0">
              <a:spcBef>
                <a:spcPct val="50000"/>
              </a:spcBef>
            </a:pPr>
            <a:r>
              <a:rPr lang="en-US" sz="1600">
                <a:solidFill>
                  <a:srgbClr val="7030A0"/>
                </a:solidFill>
                <a:latin typeface="Verdana" pitchFamily="34" charset="0"/>
              </a:rPr>
              <a:t>Japan Region (</a:t>
            </a:r>
            <a:r>
              <a:rPr lang="en-US" sz="1200">
                <a:solidFill>
                  <a:srgbClr val="7030A0"/>
                </a:solidFill>
                <a:latin typeface="Verdana" pitchFamily="34" charset="0"/>
              </a:rPr>
              <a:t>129-147E;30-46N</a:t>
            </a:r>
            <a:r>
              <a:rPr lang="en-US" sz="1600">
                <a:solidFill>
                  <a:srgbClr val="7030A0"/>
                </a:solidFill>
                <a:latin typeface="Verdana"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8"/>
          <p:cNvSpPr>
            <a:spLocks noChangeArrowheads="1"/>
          </p:cNvSpPr>
          <p:nvPr/>
        </p:nvSpPr>
        <p:spPr bwMode="auto">
          <a:xfrm>
            <a:off x="838200" y="387350"/>
            <a:ext cx="7391400" cy="685800"/>
          </a:xfrm>
          <a:prstGeom prst="rect">
            <a:avLst/>
          </a:prstGeom>
          <a:solidFill>
            <a:srgbClr val="FF9900">
              <a:alpha val="27058"/>
            </a:srgbClr>
          </a:solidFill>
          <a:ln w="9525">
            <a:solidFill>
              <a:schemeClr val="tx1"/>
            </a:solidFill>
            <a:miter lim="800000"/>
            <a:headEnd/>
            <a:tailEnd/>
          </a:ln>
        </p:spPr>
        <p:txBody>
          <a:bodyPr wrap="none" anchor="ctr"/>
          <a:lstStyle/>
          <a:p>
            <a:pPr algn="ctr" eaLnBrk="0" hangingPunct="0"/>
            <a:r>
              <a:rPr lang="en-US" sz="2000" b="1">
                <a:latin typeface="Verdana" pitchFamily="34" charset="0"/>
              </a:rPr>
              <a:t>Percentage departure of rainfall (JJA) over India </a:t>
            </a:r>
          </a:p>
          <a:p>
            <a:pPr algn="ctr" eaLnBrk="0" hangingPunct="0"/>
            <a:r>
              <a:rPr lang="en-US" sz="2000" b="1">
                <a:latin typeface="Verdana" pitchFamily="34" charset="0"/>
              </a:rPr>
              <a:t>(69-92E; 8-30N)</a:t>
            </a:r>
          </a:p>
        </p:txBody>
      </p:sp>
      <p:graphicFrame>
        <p:nvGraphicFramePr>
          <p:cNvPr id="4" name="Chart 3"/>
          <p:cNvGraphicFramePr/>
          <p:nvPr/>
        </p:nvGraphicFramePr>
        <p:xfrm>
          <a:off x="304800" y="1295400"/>
          <a:ext cx="8534400" cy="4743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79488" y="914400"/>
          <a:ext cx="3048000" cy="5375275"/>
        </p:xfrm>
        <a:graphic>
          <a:graphicData uri="http://schemas.openxmlformats.org/drawingml/2006/table">
            <a:tbl>
              <a:tblPr/>
              <a:tblGrid>
                <a:gridCol w="1524719"/>
                <a:gridCol w="1523283"/>
              </a:tblGrid>
              <a:tr h="394335">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RMSE</a:t>
                      </a:r>
                      <a:r>
                        <a:rPr lang="en-US" sz="1100" b="1" baseline="0" dirty="0" smtClean="0">
                          <a:latin typeface="Calibri"/>
                          <a:ea typeface="Calibri"/>
                          <a:cs typeface="Times New Roman"/>
                        </a:rPr>
                        <a:t> </a:t>
                      </a:r>
                      <a:r>
                        <a:rPr lang="en-US" sz="1100" b="1" dirty="0" smtClean="0">
                          <a:latin typeface="Calibri"/>
                          <a:ea typeface="Calibri"/>
                          <a:cs typeface="Times New Roman"/>
                        </a:rPr>
                        <a:t>India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8.10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8.39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8.15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9.95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8.40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9.10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7.78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8.11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7.94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8.93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7.73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7.36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8.08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8.52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8.08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8.16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Arial"/>
                          <a:ea typeface="Calibri"/>
                          <a:cs typeface="Times New Roman"/>
                        </a:rPr>
                        <a:t>4.06</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4343400" y="914400"/>
          <a:ext cx="2960688" cy="5410200"/>
        </p:xfrm>
        <a:graphic>
          <a:graphicData uri="http://schemas.openxmlformats.org/drawingml/2006/table">
            <a:tbl>
              <a:tblPr/>
              <a:tblGrid>
                <a:gridCol w="1480723"/>
                <a:gridCol w="1479331"/>
              </a:tblGrid>
              <a:tr h="574268">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CC over Indian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-0.48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-0.52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-0.41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-0.29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-0.16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-0.25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-0.73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-0.01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0.11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-0.17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-0.44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-0.25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-0.83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63">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Arial"/>
                          <a:ea typeface="Calibri"/>
                          <a:cs typeface="Times New Roman"/>
                        </a:rPr>
                        <a:t>0.85</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725" name="Rectangle 3"/>
          <p:cNvSpPr>
            <a:spLocks noChangeArrowheads="1"/>
          </p:cNvSpPr>
          <p:nvPr/>
        </p:nvSpPr>
        <p:spPr bwMode="auto">
          <a:xfrm>
            <a:off x="1006475" y="463550"/>
            <a:ext cx="3032125" cy="369888"/>
          </a:xfrm>
          <a:prstGeom prst="rect">
            <a:avLst/>
          </a:prstGeom>
          <a:solidFill>
            <a:srgbClr val="0000FF"/>
          </a:solidFill>
          <a:ln w="9525">
            <a:noFill/>
            <a:miter lim="800000"/>
            <a:headEnd/>
            <a:tailEnd/>
          </a:ln>
        </p:spPr>
        <p:txBody>
          <a:bodyPr>
            <a:spAutoFit/>
          </a:bodyPr>
          <a:lstStyle/>
          <a:p>
            <a:pPr algn="ctr" eaLnBrk="0" hangingPunct="0"/>
            <a:r>
              <a:rPr lang="en-US">
                <a:solidFill>
                  <a:srgbClr val="FFFFCC"/>
                </a:solidFill>
                <a:latin typeface="Calibri" pitchFamily="34" charset="0"/>
              </a:rPr>
              <a:t>RMSE over Indian Region</a:t>
            </a:r>
          </a:p>
        </p:txBody>
      </p:sp>
      <p:sp>
        <p:nvSpPr>
          <p:cNvPr id="153726" name="Rectangle 4"/>
          <p:cNvSpPr>
            <a:spLocks noChangeArrowheads="1"/>
          </p:cNvSpPr>
          <p:nvPr/>
        </p:nvSpPr>
        <p:spPr bwMode="auto">
          <a:xfrm>
            <a:off x="4283075" y="457200"/>
            <a:ext cx="3032125" cy="369888"/>
          </a:xfrm>
          <a:prstGeom prst="rect">
            <a:avLst/>
          </a:prstGeom>
          <a:solidFill>
            <a:srgbClr val="0000FF"/>
          </a:solidFill>
          <a:ln w="9525">
            <a:noFill/>
            <a:miter lim="800000"/>
            <a:headEnd/>
            <a:tailEnd/>
          </a:ln>
        </p:spPr>
        <p:txBody>
          <a:bodyPr>
            <a:spAutoFit/>
          </a:bodyPr>
          <a:lstStyle/>
          <a:p>
            <a:pPr algn="ctr" eaLnBrk="0" hangingPunct="0"/>
            <a:r>
              <a:rPr lang="en-US">
                <a:solidFill>
                  <a:srgbClr val="FFFFCC"/>
                </a:solidFill>
                <a:latin typeface="Calibri" pitchFamily="34" charset="0"/>
              </a:rPr>
              <a:t>CC over Indian Region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1143000"/>
          <a:ext cx="8528051" cy="5372100"/>
        </p:xfrm>
        <a:graphic>
          <a:graphicData uri="http://schemas.openxmlformats.org/drawingml/2006/chart">
            <c:chart xmlns:c="http://schemas.openxmlformats.org/drawingml/2006/chart" xmlns:r="http://schemas.openxmlformats.org/officeDocument/2006/relationships" r:id="rId2"/>
          </a:graphicData>
        </a:graphic>
      </p:graphicFrame>
      <p:sp>
        <p:nvSpPr>
          <p:cNvPr id="154626" name="Rectangle 8"/>
          <p:cNvSpPr>
            <a:spLocks noChangeArrowheads="1"/>
          </p:cNvSpPr>
          <p:nvPr/>
        </p:nvSpPr>
        <p:spPr bwMode="auto">
          <a:xfrm>
            <a:off x="838200" y="387350"/>
            <a:ext cx="7391400" cy="685800"/>
          </a:xfrm>
          <a:prstGeom prst="rect">
            <a:avLst/>
          </a:prstGeom>
          <a:solidFill>
            <a:srgbClr val="990000">
              <a:alpha val="10980"/>
            </a:srgbClr>
          </a:solidFill>
          <a:ln w="9525">
            <a:solidFill>
              <a:schemeClr val="tx1"/>
            </a:solidFill>
            <a:miter lim="800000"/>
            <a:headEnd/>
            <a:tailEnd/>
          </a:ln>
        </p:spPr>
        <p:txBody>
          <a:bodyPr wrap="none" anchor="ctr"/>
          <a:lstStyle/>
          <a:p>
            <a:pPr algn="ctr" eaLnBrk="0" hangingPunct="0"/>
            <a:r>
              <a:rPr lang="en-US" sz="2000" b="1">
                <a:latin typeface="Verdana" pitchFamily="34" charset="0"/>
              </a:rPr>
              <a:t>Percentage departure of rainfall (JJA) over Taiwan </a:t>
            </a:r>
          </a:p>
          <a:p>
            <a:pPr algn="ctr" eaLnBrk="0" hangingPunct="0"/>
            <a:r>
              <a:rPr lang="en-US" sz="2000" b="1">
                <a:latin typeface="Verdana" pitchFamily="34" charset="0"/>
              </a:rPr>
              <a:t>(119.757-122.25E; 21.75-25.5N)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838200" y="838200"/>
            <a:ext cx="3032125" cy="369888"/>
          </a:xfrm>
          <a:prstGeom prst="rect">
            <a:avLst/>
          </a:prstGeom>
          <a:solidFill>
            <a:schemeClr val="accent6">
              <a:lumMod val="60000"/>
              <a:lumOff val="40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RMSE over Taiwan Region</a:t>
            </a:r>
          </a:p>
        </p:txBody>
      </p:sp>
      <p:sp>
        <p:nvSpPr>
          <p:cNvPr id="38915" name="Rectangle 2"/>
          <p:cNvSpPr>
            <a:spLocks noChangeArrowheads="1"/>
          </p:cNvSpPr>
          <p:nvPr/>
        </p:nvSpPr>
        <p:spPr bwMode="auto">
          <a:xfrm>
            <a:off x="4419600" y="838200"/>
            <a:ext cx="3032125" cy="369888"/>
          </a:xfrm>
          <a:prstGeom prst="rect">
            <a:avLst/>
          </a:prstGeom>
          <a:solidFill>
            <a:schemeClr val="accent6">
              <a:lumMod val="60000"/>
              <a:lumOff val="40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CC over Taiwan Region</a:t>
            </a:r>
          </a:p>
        </p:txBody>
      </p:sp>
      <p:graphicFrame>
        <p:nvGraphicFramePr>
          <p:cNvPr id="4" name="Table 3"/>
          <p:cNvGraphicFramePr>
            <a:graphicFrameLocks noGrp="1"/>
          </p:cNvGraphicFramePr>
          <p:nvPr/>
        </p:nvGraphicFramePr>
        <p:xfrm>
          <a:off x="4419600" y="1371600"/>
          <a:ext cx="2819400" cy="5086350"/>
        </p:xfrm>
        <a:graphic>
          <a:graphicData uri="http://schemas.openxmlformats.org/drawingml/2006/table">
            <a:tbl>
              <a:tblPr/>
              <a:tblGrid>
                <a:gridCol w="1409037"/>
                <a:gridCol w="1410363"/>
              </a:tblGrid>
              <a:tr h="394335">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CC Taiwan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dirty="0">
                          <a:latin typeface="Calibri"/>
                          <a:ea typeface="Calibri"/>
                          <a:cs typeface="Times New Roman"/>
                        </a:rPr>
                        <a:t>ANRM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 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dirty="0">
                          <a:latin typeface="Calibri"/>
                          <a:ea typeface="Calibri"/>
                          <a:cs typeface="Times New Roman"/>
                        </a:rPr>
                        <a:t>SSE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 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838200" y="1371600"/>
          <a:ext cx="2884488" cy="5138738"/>
        </p:xfrm>
        <a:graphic>
          <a:graphicData uri="http://schemas.openxmlformats.org/drawingml/2006/table">
            <a:tbl>
              <a:tblPr/>
              <a:tblGrid>
                <a:gridCol w="1441565"/>
                <a:gridCol w="1442923"/>
              </a:tblGrid>
              <a:tr h="591503">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RMSE over Taiwan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24.51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25.74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24.34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25.61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23.63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26.02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25.07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23.66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23.41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24.31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14.61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ChangeArrowheads="1"/>
          </p:cNvSpPr>
          <p:nvPr/>
        </p:nvSpPr>
        <p:spPr bwMode="auto">
          <a:xfrm>
            <a:off x="838200" y="387350"/>
            <a:ext cx="7391400" cy="685800"/>
          </a:xfrm>
          <a:prstGeom prst="rect">
            <a:avLst/>
          </a:prstGeom>
          <a:solidFill>
            <a:schemeClr val="accent4">
              <a:lumMod val="60000"/>
              <a:lumOff val="40000"/>
              <a:alpha val="27000"/>
            </a:schemeClr>
          </a:solidFill>
          <a:ln w="9525">
            <a:solidFill>
              <a:schemeClr val="tx1"/>
            </a:solidFill>
            <a:miter lim="800000"/>
            <a:headEnd/>
            <a:tailEnd/>
          </a:ln>
        </p:spPr>
        <p:txBody>
          <a:bodyPr wrap="none" anchor="ctr"/>
          <a:lstStyle/>
          <a:p>
            <a:pPr algn="ctr" eaLnBrk="0" fontAlgn="auto" hangingPunct="0">
              <a:spcBef>
                <a:spcPts val="0"/>
              </a:spcBef>
              <a:spcAft>
                <a:spcPts val="0"/>
              </a:spcAft>
              <a:defRPr/>
            </a:pPr>
            <a:r>
              <a:rPr lang="en-US" sz="2000" b="1" dirty="0">
                <a:latin typeface="Verdana" pitchFamily="34" charset="0"/>
              </a:rPr>
              <a:t>Percentage departure of rainfall (JJA) over China </a:t>
            </a:r>
          </a:p>
          <a:p>
            <a:pPr algn="ctr" eaLnBrk="0" fontAlgn="auto" hangingPunct="0">
              <a:spcBef>
                <a:spcPts val="0"/>
              </a:spcBef>
              <a:spcAft>
                <a:spcPts val="0"/>
              </a:spcAft>
              <a:defRPr/>
            </a:pPr>
            <a:r>
              <a:rPr lang="en-US" sz="2000" b="1" dirty="0">
                <a:latin typeface="Verdana" pitchFamily="34" charset="0"/>
              </a:rPr>
              <a:t>(99-121E; 22-30N)</a:t>
            </a:r>
          </a:p>
        </p:txBody>
      </p:sp>
      <p:graphicFrame>
        <p:nvGraphicFramePr>
          <p:cNvPr id="3" name="Chart 2"/>
          <p:cNvGraphicFramePr/>
          <p:nvPr/>
        </p:nvGraphicFramePr>
        <p:xfrm>
          <a:off x="457200" y="1295400"/>
          <a:ext cx="8223251" cy="5372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158875" y="620713"/>
            <a:ext cx="3032125" cy="369887"/>
          </a:xfrm>
          <a:prstGeom prst="rect">
            <a:avLst/>
          </a:prstGeom>
          <a:solidFill>
            <a:schemeClr val="bg1">
              <a:lumMod val="75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RMSE over China Region</a:t>
            </a:r>
          </a:p>
        </p:txBody>
      </p:sp>
      <p:sp>
        <p:nvSpPr>
          <p:cNvPr id="40963" name="Rectangle 2"/>
          <p:cNvSpPr>
            <a:spLocks noChangeArrowheads="1"/>
          </p:cNvSpPr>
          <p:nvPr/>
        </p:nvSpPr>
        <p:spPr bwMode="auto">
          <a:xfrm>
            <a:off x="4435475" y="614363"/>
            <a:ext cx="3032125" cy="369887"/>
          </a:xfrm>
          <a:prstGeom prst="rect">
            <a:avLst/>
          </a:prstGeom>
          <a:solidFill>
            <a:schemeClr val="bg1">
              <a:lumMod val="75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CC over China Region</a:t>
            </a:r>
          </a:p>
        </p:txBody>
      </p:sp>
      <p:graphicFrame>
        <p:nvGraphicFramePr>
          <p:cNvPr id="4" name="Table 3"/>
          <p:cNvGraphicFramePr>
            <a:graphicFrameLocks noGrp="1"/>
          </p:cNvGraphicFramePr>
          <p:nvPr/>
        </p:nvGraphicFramePr>
        <p:xfrm>
          <a:off x="1143000" y="1219200"/>
          <a:ext cx="3048000" cy="5086350"/>
        </p:xfrm>
        <a:graphic>
          <a:graphicData uri="http://schemas.openxmlformats.org/drawingml/2006/table">
            <a:tbl>
              <a:tblPr/>
              <a:tblGrid>
                <a:gridCol w="1524000"/>
                <a:gridCol w="1524000"/>
              </a:tblGrid>
              <a:tr h="394335">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RMSE  over China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dirty="0">
                          <a:latin typeface="Calibri"/>
                          <a:ea typeface="Calibri"/>
                          <a:cs typeface="Times New Roman"/>
                        </a:rPr>
                        <a:t>ANRM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14.27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12.49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12.82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12.91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14.68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11.34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495800" y="1219200"/>
          <a:ext cx="2971800" cy="5283200"/>
        </p:xfrm>
        <a:graphic>
          <a:graphicData uri="http://schemas.openxmlformats.org/drawingml/2006/table">
            <a:tbl>
              <a:tblPr/>
              <a:tblGrid>
                <a:gridCol w="1485900"/>
                <a:gridCol w="1485900"/>
              </a:tblGrid>
              <a:tr h="591503">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CC over China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84">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914400"/>
          <a:ext cx="8610600" cy="5372100"/>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Rectangle 8"/>
          <p:cNvSpPr>
            <a:spLocks noChangeArrowheads="1"/>
          </p:cNvSpPr>
          <p:nvPr/>
        </p:nvSpPr>
        <p:spPr bwMode="auto">
          <a:xfrm>
            <a:off x="838200" y="228600"/>
            <a:ext cx="7391400" cy="685800"/>
          </a:xfrm>
          <a:prstGeom prst="rect">
            <a:avLst/>
          </a:prstGeom>
          <a:solidFill>
            <a:schemeClr val="accent5">
              <a:lumMod val="60000"/>
              <a:lumOff val="40000"/>
              <a:alpha val="27000"/>
            </a:schemeClr>
          </a:solidFill>
          <a:ln w="9525">
            <a:solidFill>
              <a:schemeClr val="tx1"/>
            </a:solidFill>
            <a:miter lim="800000"/>
            <a:headEnd/>
            <a:tailEnd/>
          </a:ln>
        </p:spPr>
        <p:txBody>
          <a:bodyPr wrap="none" anchor="ctr"/>
          <a:lstStyle/>
          <a:p>
            <a:pPr algn="ctr" eaLnBrk="0" fontAlgn="auto" hangingPunct="0">
              <a:spcBef>
                <a:spcPts val="0"/>
              </a:spcBef>
              <a:spcAft>
                <a:spcPts val="0"/>
              </a:spcAft>
              <a:defRPr/>
            </a:pPr>
            <a:r>
              <a:rPr lang="en-US" sz="2000" b="1">
                <a:latin typeface="Verdana" pitchFamily="34" charset="0"/>
              </a:rPr>
              <a:t>Percentage departure of rainfall (JJA) over Korea </a:t>
            </a:r>
          </a:p>
          <a:p>
            <a:pPr algn="ctr" eaLnBrk="0" fontAlgn="auto" hangingPunct="0">
              <a:spcBef>
                <a:spcPts val="0"/>
              </a:spcBef>
              <a:spcAft>
                <a:spcPts val="0"/>
              </a:spcAft>
              <a:defRPr/>
            </a:pPr>
            <a:r>
              <a:rPr lang="en-US" sz="2000" b="1">
                <a:latin typeface="Verdana" pitchFamily="34" charset="0"/>
              </a:rPr>
              <a:t>(126-130E; 34-42N)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066800"/>
          <a:ext cx="3200400" cy="4945063"/>
        </p:xfrm>
        <a:graphic>
          <a:graphicData uri="http://schemas.openxmlformats.org/drawingml/2006/table">
            <a:tbl>
              <a:tblPr/>
              <a:tblGrid>
                <a:gridCol w="1600200"/>
                <a:gridCol w="1600200"/>
              </a:tblGrid>
              <a:tr h="394335">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RMSE over Korea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22.14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19.46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17.27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20.32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21.56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17.45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18.22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18.46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21.05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20.74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19.50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19.01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15.76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4343400" y="1143000"/>
          <a:ext cx="3048000" cy="5138738"/>
        </p:xfrm>
        <a:graphic>
          <a:graphicData uri="http://schemas.openxmlformats.org/drawingml/2006/table">
            <a:tbl>
              <a:tblPr/>
              <a:tblGrid>
                <a:gridCol w="1524000"/>
                <a:gridCol w="1524000"/>
              </a:tblGrid>
              <a:tr h="591503">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CC over Korea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63">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134" name="Rectangle 3"/>
          <p:cNvSpPr>
            <a:spLocks noChangeArrowheads="1"/>
          </p:cNvSpPr>
          <p:nvPr/>
        </p:nvSpPr>
        <p:spPr bwMode="auto">
          <a:xfrm>
            <a:off x="762000" y="609600"/>
            <a:ext cx="3032125" cy="369888"/>
          </a:xfrm>
          <a:prstGeom prst="rect">
            <a:avLst/>
          </a:prstGeom>
          <a:solidFill>
            <a:schemeClr val="bg2">
              <a:lumMod val="75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RMSE over Korea Region</a:t>
            </a:r>
          </a:p>
        </p:txBody>
      </p:sp>
      <p:sp>
        <p:nvSpPr>
          <p:cNvPr id="43135" name="Rectangle 4"/>
          <p:cNvSpPr>
            <a:spLocks noChangeArrowheads="1"/>
          </p:cNvSpPr>
          <p:nvPr/>
        </p:nvSpPr>
        <p:spPr bwMode="auto">
          <a:xfrm>
            <a:off x="4343400" y="609600"/>
            <a:ext cx="3032125" cy="369888"/>
          </a:xfrm>
          <a:prstGeom prst="rect">
            <a:avLst/>
          </a:prstGeom>
          <a:solidFill>
            <a:schemeClr val="bg2">
              <a:lumMod val="75000"/>
            </a:schemeClr>
          </a:solidFill>
          <a:ln w="9525">
            <a:noFill/>
            <a:miter lim="800000"/>
            <a:headEnd/>
            <a:tailEnd/>
          </a:ln>
        </p:spPr>
        <p:txBody>
          <a:bodyPr>
            <a:spAutoFit/>
          </a:bodyPr>
          <a:lstStyle/>
          <a:p>
            <a:pPr algn="ctr" eaLnBrk="0" fontAlgn="auto" hangingPunct="0">
              <a:spcBef>
                <a:spcPts val="0"/>
              </a:spcBef>
              <a:spcAft>
                <a:spcPts val="0"/>
              </a:spcAft>
              <a:defRPr/>
            </a:pPr>
            <a:r>
              <a:rPr lang="en-US">
                <a:solidFill>
                  <a:srgbClr val="FFFFCC"/>
                </a:solidFill>
                <a:latin typeface="+mn-lt"/>
              </a:rPr>
              <a:t>CC over Korea Region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676400"/>
          <a:ext cx="8458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228600" y="228600"/>
            <a:ext cx="8610600" cy="1292225"/>
          </a:xfrm>
          <a:prstGeom prst="rect">
            <a:avLst/>
          </a:prstGeom>
          <a:solidFill>
            <a:schemeClr val="tx2">
              <a:lumMod val="60000"/>
              <a:lumOff val="40000"/>
            </a:schemeClr>
          </a:solidFill>
          <a:ln w="9525">
            <a:noFill/>
            <a:miter lim="800000"/>
            <a:headEnd/>
            <a:tailEnd/>
          </a:ln>
        </p:spPr>
        <p:txBody>
          <a:bodyPr>
            <a:spAutoFit/>
          </a:bodyPr>
          <a:lstStyle/>
          <a:p>
            <a:pPr algn="ctr" eaLnBrk="0" fontAlgn="auto" hangingPunct="0">
              <a:spcBef>
                <a:spcPts val="0"/>
              </a:spcBef>
              <a:spcAft>
                <a:spcPts val="0"/>
              </a:spcAft>
              <a:defRPr/>
            </a:pPr>
            <a:r>
              <a:rPr lang="en-US" sz="2600" dirty="0">
                <a:solidFill>
                  <a:srgbClr val="FFFFCC"/>
                </a:solidFill>
                <a:latin typeface="+mn-lt"/>
              </a:rPr>
              <a:t>Sensitivity experiments of </a:t>
            </a:r>
            <a:r>
              <a:rPr lang="en-US" sz="2600" dirty="0" err="1">
                <a:solidFill>
                  <a:srgbClr val="FFFFCC"/>
                </a:solidFill>
                <a:latin typeface="+mn-lt"/>
              </a:rPr>
              <a:t>Superensemble</a:t>
            </a:r>
            <a:r>
              <a:rPr lang="en-US" sz="2600" dirty="0">
                <a:solidFill>
                  <a:srgbClr val="FFFFCC"/>
                </a:solidFill>
                <a:latin typeface="+mn-lt"/>
              </a:rPr>
              <a:t> against number of models. Best models selected based on their RMSE over monsoon Asia region for precipitation. </a:t>
            </a:r>
            <a:endParaRPr lang="en-US" sz="2600" dirty="0">
              <a:solidFill>
                <a:srgbClr val="FFFFCC"/>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1" name="Text Box 2"/>
          <p:cNvSpPr txBox="1">
            <a:spLocks noChangeArrowheads="1"/>
          </p:cNvSpPr>
          <p:nvPr/>
        </p:nvSpPr>
        <p:spPr bwMode="auto">
          <a:xfrm>
            <a:off x="457200" y="76200"/>
            <a:ext cx="8153400" cy="461963"/>
          </a:xfrm>
          <a:prstGeom prst="rect">
            <a:avLst/>
          </a:prstGeom>
          <a:noFill/>
          <a:ln w="9525">
            <a:noFill/>
            <a:miter lim="800000"/>
            <a:headEnd/>
            <a:tailEnd/>
          </a:ln>
        </p:spPr>
        <p:txBody>
          <a:bodyPr>
            <a:spAutoFit/>
          </a:bodyPr>
          <a:lstStyle/>
          <a:p>
            <a:pPr algn="ctr">
              <a:spcBef>
                <a:spcPct val="50000"/>
              </a:spcBef>
            </a:pPr>
            <a:r>
              <a:rPr lang="en-US" sz="2400" u="sng">
                <a:solidFill>
                  <a:srgbClr val="6666FF"/>
                </a:solidFill>
                <a:latin typeface="Monotype Corsiva" pitchFamily="66" charset="0"/>
              </a:rPr>
              <a:t>Multimodel FSU Conventional Superensemble</a:t>
            </a:r>
          </a:p>
        </p:txBody>
      </p:sp>
      <p:sp>
        <p:nvSpPr>
          <p:cNvPr id="87052" name="Text Box 3"/>
          <p:cNvSpPr txBox="1">
            <a:spLocks noChangeArrowheads="1"/>
          </p:cNvSpPr>
          <p:nvPr/>
        </p:nvSpPr>
        <p:spPr bwMode="auto">
          <a:xfrm>
            <a:off x="152400" y="441325"/>
            <a:ext cx="8610600" cy="40005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1600">
                <a:latin typeface="Times New Roman" pitchFamily="18" charset="0"/>
              </a:rPr>
              <a:t> </a:t>
            </a:r>
            <a:r>
              <a:rPr lang="en-US" sz="2000">
                <a:latin typeface="Times New Roman" pitchFamily="18" charset="0"/>
              </a:rPr>
              <a:t>The superensemble forecast is constructed as,</a:t>
            </a:r>
          </a:p>
        </p:txBody>
      </p:sp>
      <p:graphicFrame>
        <p:nvGraphicFramePr>
          <p:cNvPr id="87042" name="Rectangle 2"/>
          <p:cNvGraphicFramePr>
            <a:graphicFrameLocks/>
          </p:cNvGraphicFramePr>
          <p:nvPr/>
        </p:nvGraphicFramePr>
        <p:xfrm>
          <a:off x="2362200" y="1828800"/>
          <a:ext cx="6096000" cy="4064000"/>
        </p:xfrm>
        <a:graphic>
          <a:graphicData uri="http://schemas.openxmlformats.org/presentationml/2006/ole">
            <p:oleObj spid="_x0000_s87042" name="Equation" r:id="rId3" imgW="0" imgH="0" progId="Equation.3">
              <p:embed/>
            </p:oleObj>
          </a:graphicData>
        </a:graphic>
      </p:graphicFrame>
      <p:graphicFrame>
        <p:nvGraphicFramePr>
          <p:cNvPr id="87043" name="Object 3"/>
          <p:cNvGraphicFramePr>
            <a:graphicFrameLocks noChangeAspect="1"/>
          </p:cNvGraphicFramePr>
          <p:nvPr/>
        </p:nvGraphicFramePr>
        <p:xfrm>
          <a:off x="3333750" y="838200"/>
          <a:ext cx="2095500" cy="609600"/>
        </p:xfrm>
        <a:graphic>
          <a:graphicData uri="http://schemas.openxmlformats.org/presentationml/2006/ole">
            <p:oleObj spid="_x0000_s87043" name="Equation" r:id="rId4" imgW="1396800" imgH="431640" progId="Equation.3">
              <p:embed/>
            </p:oleObj>
          </a:graphicData>
        </a:graphic>
      </p:graphicFrame>
      <p:sp>
        <p:nvSpPr>
          <p:cNvPr id="87053" name="Text Box 6"/>
          <p:cNvSpPr txBox="1">
            <a:spLocks noChangeArrowheads="1"/>
          </p:cNvSpPr>
          <p:nvPr/>
        </p:nvSpPr>
        <p:spPr bwMode="auto">
          <a:xfrm>
            <a:off x="685800" y="1431925"/>
            <a:ext cx="8153400" cy="2554288"/>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are the i</a:t>
            </a:r>
            <a:r>
              <a:rPr lang="en-US" sz="2000" baseline="30000">
                <a:latin typeface="Times New Roman" pitchFamily="18" charset="0"/>
              </a:rPr>
              <a:t>th</a:t>
            </a:r>
            <a:r>
              <a:rPr lang="en-US" sz="2000">
                <a:latin typeface="Times New Roman" pitchFamily="18" charset="0"/>
              </a:rPr>
              <a:t> model forecasts.</a:t>
            </a:r>
          </a:p>
          <a:p>
            <a:pPr>
              <a:spcBef>
                <a:spcPct val="50000"/>
              </a:spcBef>
            </a:pPr>
            <a:r>
              <a:rPr lang="en-US" sz="2000">
                <a:latin typeface="Times New Roman" pitchFamily="18" charset="0"/>
              </a:rPr>
              <a:t>are the mean of the i</a:t>
            </a:r>
            <a:r>
              <a:rPr lang="en-US" sz="2000" baseline="30000">
                <a:latin typeface="Times New Roman" pitchFamily="18" charset="0"/>
              </a:rPr>
              <a:t>th</a:t>
            </a:r>
            <a:r>
              <a:rPr lang="en-US" sz="2000">
                <a:latin typeface="Times New Roman" pitchFamily="18" charset="0"/>
              </a:rPr>
              <a:t> model forecasts over the training period.</a:t>
            </a:r>
          </a:p>
          <a:p>
            <a:pPr>
              <a:spcBef>
                <a:spcPct val="50000"/>
              </a:spcBef>
            </a:pPr>
            <a:r>
              <a:rPr lang="en-US" sz="2000">
                <a:latin typeface="Times New Roman" pitchFamily="18" charset="0"/>
              </a:rPr>
              <a:t>is the observed mean of the training period.</a:t>
            </a:r>
          </a:p>
          <a:p>
            <a:pPr>
              <a:spcBef>
                <a:spcPct val="50000"/>
              </a:spcBef>
            </a:pPr>
            <a:r>
              <a:rPr lang="en-US" sz="2000">
                <a:latin typeface="Times New Roman" pitchFamily="18" charset="0"/>
              </a:rPr>
              <a:t>are the regression coefficient obtained by a </a:t>
            </a:r>
            <a:r>
              <a:rPr lang="en-US" sz="2000">
                <a:solidFill>
                  <a:srgbClr val="339966"/>
                </a:solidFill>
                <a:latin typeface="Times New Roman" pitchFamily="18" charset="0"/>
              </a:rPr>
              <a:t>minimization procedure</a:t>
            </a:r>
            <a:r>
              <a:rPr lang="en-US" sz="2000">
                <a:latin typeface="Times New Roman" pitchFamily="18" charset="0"/>
              </a:rPr>
              <a:t> during the training period. Those may vary in space but are constant in time.</a:t>
            </a:r>
          </a:p>
          <a:p>
            <a:pPr>
              <a:spcBef>
                <a:spcPct val="50000"/>
              </a:spcBef>
            </a:pPr>
            <a:r>
              <a:rPr lang="en-US" sz="2000">
                <a:latin typeface="Times New Roman" pitchFamily="18" charset="0"/>
              </a:rPr>
              <a:t>is the number of forecast models involved.</a:t>
            </a:r>
          </a:p>
        </p:txBody>
      </p:sp>
      <p:graphicFrame>
        <p:nvGraphicFramePr>
          <p:cNvPr id="87044" name="Object 4"/>
          <p:cNvGraphicFramePr>
            <a:graphicFrameLocks noChangeAspect="1"/>
          </p:cNvGraphicFramePr>
          <p:nvPr/>
        </p:nvGraphicFramePr>
        <p:xfrm>
          <a:off x="304800" y="1905000"/>
          <a:ext cx="266700" cy="304800"/>
        </p:xfrm>
        <a:graphic>
          <a:graphicData uri="http://schemas.openxmlformats.org/presentationml/2006/ole">
            <p:oleObj spid="_x0000_s87044" name="Equation" r:id="rId5" imgW="177480" imgH="203040" progId="Equation.3">
              <p:embed/>
            </p:oleObj>
          </a:graphicData>
        </a:graphic>
      </p:graphicFrame>
      <p:graphicFrame>
        <p:nvGraphicFramePr>
          <p:cNvPr id="87045" name="Object 5"/>
          <p:cNvGraphicFramePr>
            <a:graphicFrameLocks noChangeAspect="1"/>
          </p:cNvGraphicFramePr>
          <p:nvPr/>
        </p:nvGraphicFramePr>
        <p:xfrm>
          <a:off x="304800" y="1524000"/>
          <a:ext cx="228600" cy="228600"/>
        </p:xfrm>
        <a:graphic>
          <a:graphicData uri="http://schemas.openxmlformats.org/presentationml/2006/ole">
            <p:oleObj spid="_x0000_s87045" name="Equation" r:id="rId6" imgW="177480" imgH="177480" progId="Equation.3">
              <p:embed/>
            </p:oleObj>
          </a:graphicData>
        </a:graphic>
      </p:graphicFrame>
      <p:graphicFrame>
        <p:nvGraphicFramePr>
          <p:cNvPr id="87046" name="Object 6"/>
          <p:cNvGraphicFramePr>
            <a:graphicFrameLocks noChangeAspect="1"/>
          </p:cNvGraphicFramePr>
          <p:nvPr/>
        </p:nvGraphicFramePr>
        <p:xfrm>
          <a:off x="304800" y="2362200"/>
          <a:ext cx="266700" cy="304800"/>
        </p:xfrm>
        <a:graphic>
          <a:graphicData uri="http://schemas.openxmlformats.org/presentationml/2006/ole">
            <p:oleObj spid="_x0000_s87046" name="Equation" r:id="rId7" imgW="177480" imgH="203040" progId="Equation.3">
              <p:embed/>
            </p:oleObj>
          </a:graphicData>
        </a:graphic>
      </p:graphicFrame>
      <p:graphicFrame>
        <p:nvGraphicFramePr>
          <p:cNvPr id="87047" name="Object 7"/>
          <p:cNvGraphicFramePr>
            <a:graphicFrameLocks noChangeAspect="1"/>
          </p:cNvGraphicFramePr>
          <p:nvPr/>
        </p:nvGraphicFramePr>
        <p:xfrm>
          <a:off x="346075" y="2860675"/>
          <a:ext cx="263525" cy="263525"/>
        </p:xfrm>
        <a:graphic>
          <a:graphicData uri="http://schemas.openxmlformats.org/presentationml/2006/ole">
            <p:oleObj spid="_x0000_s87047" name="Equation" r:id="rId8" imgW="152280" imgH="228600" progId="Equation.3">
              <p:embed/>
            </p:oleObj>
          </a:graphicData>
        </a:graphic>
      </p:graphicFrame>
      <p:sp>
        <p:nvSpPr>
          <p:cNvPr id="87054" name="Text Box 11"/>
          <p:cNvSpPr txBox="1">
            <a:spLocks noChangeArrowheads="1"/>
          </p:cNvSpPr>
          <p:nvPr/>
        </p:nvSpPr>
        <p:spPr bwMode="auto">
          <a:xfrm>
            <a:off x="152400" y="1203325"/>
            <a:ext cx="990600" cy="400050"/>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where,</a:t>
            </a:r>
          </a:p>
        </p:txBody>
      </p:sp>
      <p:graphicFrame>
        <p:nvGraphicFramePr>
          <p:cNvPr id="87048" name="Object 8"/>
          <p:cNvGraphicFramePr>
            <a:graphicFrameLocks noChangeAspect="1"/>
          </p:cNvGraphicFramePr>
          <p:nvPr/>
        </p:nvGraphicFramePr>
        <p:xfrm>
          <a:off x="304800" y="3632200"/>
          <a:ext cx="254000" cy="254000"/>
        </p:xfrm>
        <a:graphic>
          <a:graphicData uri="http://schemas.openxmlformats.org/presentationml/2006/ole">
            <p:oleObj spid="_x0000_s87048" name="Equation" r:id="rId9" imgW="177480" imgH="177480" progId="Equation.3">
              <p:embed/>
            </p:oleObj>
          </a:graphicData>
        </a:graphic>
      </p:graphicFrame>
      <p:sp>
        <p:nvSpPr>
          <p:cNvPr id="87055" name="Text Box 13"/>
          <p:cNvSpPr txBox="1">
            <a:spLocks noChangeArrowheads="1"/>
          </p:cNvSpPr>
          <p:nvPr/>
        </p:nvSpPr>
        <p:spPr bwMode="auto">
          <a:xfrm>
            <a:off x="228600" y="3962400"/>
            <a:ext cx="7696200" cy="400050"/>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The coefficients </a:t>
            </a:r>
            <a:r>
              <a:rPr lang="en-US" sz="2000" i="1">
                <a:latin typeface="Times New Roman" pitchFamily="18" charset="0"/>
              </a:rPr>
              <a:t>a</a:t>
            </a:r>
            <a:r>
              <a:rPr lang="en-US" sz="2000" i="1" baseline="-25000">
                <a:latin typeface="Times New Roman" pitchFamily="18" charset="0"/>
              </a:rPr>
              <a:t>i</a:t>
            </a:r>
            <a:r>
              <a:rPr lang="en-US" sz="2000">
                <a:latin typeface="Times New Roman" pitchFamily="18" charset="0"/>
              </a:rPr>
              <a:t> are derived from estimating the minimum of function,</a:t>
            </a:r>
          </a:p>
        </p:txBody>
      </p:sp>
      <p:graphicFrame>
        <p:nvGraphicFramePr>
          <p:cNvPr id="87049" name="Object 9"/>
          <p:cNvGraphicFramePr>
            <a:graphicFrameLocks noChangeAspect="1"/>
          </p:cNvGraphicFramePr>
          <p:nvPr/>
        </p:nvGraphicFramePr>
        <p:xfrm>
          <a:off x="3276600" y="4419600"/>
          <a:ext cx="1828800" cy="609600"/>
        </p:xfrm>
        <a:graphic>
          <a:graphicData uri="http://schemas.openxmlformats.org/presentationml/2006/ole">
            <p:oleObj spid="_x0000_s87049" name="Equation" r:id="rId10" imgW="1168200" imgH="533160" progId="Equation.3">
              <p:embed/>
            </p:oleObj>
          </a:graphicData>
        </a:graphic>
      </p:graphicFrame>
      <p:sp>
        <p:nvSpPr>
          <p:cNvPr id="87056" name="Text Box 15"/>
          <p:cNvSpPr txBox="1">
            <a:spLocks noChangeArrowheads="1"/>
          </p:cNvSpPr>
          <p:nvPr/>
        </p:nvSpPr>
        <p:spPr bwMode="auto">
          <a:xfrm>
            <a:off x="5638800" y="4495800"/>
            <a:ext cx="2743200" cy="400050"/>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 </a:t>
            </a:r>
            <a:r>
              <a:rPr lang="en-US" sz="2000">
                <a:solidFill>
                  <a:srgbClr val="339966"/>
                </a:solidFill>
                <a:latin typeface="Times New Roman" pitchFamily="18" charset="0"/>
              </a:rPr>
              <a:t>the mean square error.</a:t>
            </a:r>
          </a:p>
        </p:txBody>
      </p:sp>
      <p:sp>
        <p:nvSpPr>
          <p:cNvPr id="87057" name="Line 16"/>
          <p:cNvSpPr>
            <a:spLocks noChangeShapeType="1"/>
          </p:cNvSpPr>
          <p:nvPr/>
        </p:nvSpPr>
        <p:spPr bwMode="auto">
          <a:xfrm flipH="1">
            <a:off x="5257800" y="4724400"/>
            <a:ext cx="457200" cy="0"/>
          </a:xfrm>
          <a:prstGeom prst="line">
            <a:avLst/>
          </a:prstGeom>
          <a:noFill/>
          <a:ln w="15875">
            <a:solidFill>
              <a:schemeClr val="tx1"/>
            </a:solidFill>
            <a:round/>
            <a:headEnd/>
            <a:tailEnd type="triangle" w="med" len="med"/>
          </a:ln>
        </p:spPr>
        <p:txBody>
          <a:bodyPr/>
          <a:lstStyle/>
          <a:p>
            <a:endParaRPr lang="en-US"/>
          </a:p>
        </p:txBody>
      </p:sp>
      <p:graphicFrame>
        <p:nvGraphicFramePr>
          <p:cNvPr id="87050" name="Object 10"/>
          <p:cNvGraphicFramePr>
            <a:graphicFrameLocks noChangeAspect="1"/>
          </p:cNvGraphicFramePr>
          <p:nvPr/>
        </p:nvGraphicFramePr>
        <p:xfrm>
          <a:off x="5867400" y="5029200"/>
          <a:ext cx="2171700" cy="609600"/>
        </p:xfrm>
        <a:graphic>
          <a:graphicData uri="http://schemas.openxmlformats.org/presentationml/2006/ole">
            <p:oleObj spid="_x0000_s87050" name="Equation" r:id="rId11" imgW="1447560" imgH="431640" progId="Equation.3">
              <p:embed/>
            </p:oleObj>
          </a:graphicData>
        </a:graphic>
      </p:graphicFrame>
      <p:sp>
        <p:nvSpPr>
          <p:cNvPr id="87058" name="Text Box 18"/>
          <p:cNvSpPr txBox="1">
            <a:spLocks noChangeArrowheads="1"/>
          </p:cNvSpPr>
          <p:nvPr/>
        </p:nvSpPr>
        <p:spPr bwMode="auto">
          <a:xfrm>
            <a:off x="228600" y="5089525"/>
            <a:ext cx="5562600" cy="40005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1600">
                <a:latin typeface="Times New Roman" pitchFamily="18" charset="0"/>
              </a:rPr>
              <a:t>  </a:t>
            </a:r>
            <a:r>
              <a:rPr lang="en-US" sz="2000">
                <a:latin typeface="Times New Roman" pitchFamily="18" charset="0"/>
              </a:rPr>
              <a:t>Multimodel bias removed ensemble is defined as,</a:t>
            </a:r>
          </a:p>
        </p:txBody>
      </p:sp>
      <p:sp>
        <p:nvSpPr>
          <p:cNvPr id="87059" name="Text Box 19"/>
          <p:cNvSpPr txBox="1">
            <a:spLocks noChangeArrowheads="1"/>
          </p:cNvSpPr>
          <p:nvPr/>
        </p:nvSpPr>
        <p:spPr bwMode="auto">
          <a:xfrm>
            <a:off x="228600" y="5638800"/>
            <a:ext cx="8153400" cy="1016000"/>
          </a:xfrm>
          <a:prstGeom prst="rect">
            <a:avLst/>
          </a:prstGeom>
          <a:noFill/>
          <a:ln w="9525">
            <a:noFill/>
            <a:miter lim="800000"/>
            <a:headEnd/>
            <a:tailEnd/>
          </a:ln>
        </p:spPr>
        <p:txBody>
          <a:bodyPr>
            <a:spAutoFit/>
          </a:bodyPr>
          <a:lstStyle/>
          <a:p>
            <a:pPr>
              <a:spcBef>
                <a:spcPct val="50000"/>
              </a:spcBef>
              <a:buFont typeface="Wingdings" pitchFamily="2" charset="2"/>
              <a:buChar char="q"/>
            </a:pPr>
            <a:r>
              <a:rPr lang="en-US" sz="2000">
                <a:latin typeface="Times New Roman" pitchFamily="18" charset="0"/>
              </a:rPr>
              <a:t> In addition to removing the bias, the superensemble scales the individual model forecasts contributions according to their relative performance in the training period in a way that, mathematically, is equivalent to weighting them.</a:t>
            </a:r>
          </a:p>
        </p:txBody>
      </p:sp>
      <p:pic>
        <p:nvPicPr>
          <p:cNvPr id="87060" name="Picture 20" descr="fsu1"/>
          <p:cNvPicPr>
            <a:picLocks noChangeAspect="1" noChangeArrowheads="1"/>
          </p:cNvPicPr>
          <p:nvPr/>
        </p:nvPicPr>
        <p:blipFill>
          <a:blip r:embed="rId12"/>
          <a:srcRect/>
          <a:stretch>
            <a:fillRect/>
          </a:stretch>
        </p:blipFill>
        <p:spPr bwMode="auto">
          <a:xfrm>
            <a:off x="8382000" y="152400"/>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Box 4"/>
          <p:cNvSpPr txBox="1">
            <a:spLocks noChangeArrowheads="1"/>
          </p:cNvSpPr>
          <p:nvPr/>
        </p:nvSpPr>
        <p:spPr bwMode="auto">
          <a:xfrm>
            <a:off x="1828800" y="381000"/>
            <a:ext cx="5486400" cy="830263"/>
          </a:xfrm>
          <a:prstGeom prst="rect">
            <a:avLst/>
          </a:prstGeom>
          <a:noFill/>
          <a:ln w="9525">
            <a:noFill/>
            <a:miter lim="800000"/>
            <a:headEnd/>
            <a:tailEnd/>
          </a:ln>
        </p:spPr>
        <p:txBody>
          <a:bodyPr>
            <a:spAutoFit/>
          </a:bodyPr>
          <a:lstStyle/>
          <a:p>
            <a:pPr eaLnBrk="0" hangingPunct="0"/>
            <a:r>
              <a:rPr lang="en-US" sz="2400" b="1">
                <a:latin typeface="MS Mincho" pitchFamily="49" charset="-128"/>
                <a:ea typeface="MS Mincho" pitchFamily="49" charset="-128"/>
              </a:rPr>
              <a:t>Japan region used in this study </a:t>
            </a:r>
            <a:r>
              <a:rPr lang="en-US" sz="2400" b="1">
                <a:latin typeface="Tekton Pro Ext"/>
              </a:rPr>
              <a:t>Topography </a:t>
            </a:r>
          </a:p>
        </p:txBody>
      </p:sp>
      <p:pic>
        <p:nvPicPr>
          <p:cNvPr id="161794" name="Picture 4" descr="C:\Documents and Settings\arindam\Desktop\pltmap-jap.gif"/>
          <p:cNvPicPr>
            <a:picLocks noChangeAspect="1" noChangeArrowheads="1"/>
          </p:cNvPicPr>
          <p:nvPr/>
        </p:nvPicPr>
        <p:blipFill>
          <a:blip r:embed="rId2"/>
          <a:srcRect l="13353" t="6335" r="16472" b="3217"/>
          <a:stretch>
            <a:fillRect/>
          </a:stretch>
        </p:blipFill>
        <p:spPr bwMode="auto">
          <a:xfrm>
            <a:off x="609600" y="838200"/>
            <a:ext cx="8153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7" name="Group 17"/>
          <p:cNvGrpSpPr>
            <a:grpSpLocks/>
          </p:cNvGrpSpPr>
          <p:nvPr/>
        </p:nvGrpSpPr>
        <p:grpSpPr bwMode="auto">
          <a:xfrm>
            <a:off x="838200" y="415925"/>
            <a:ext cx="7620000" cy="6061075"/>
            <a:chOff x="838200" y="34635"/>
            <a:chExt cx="7620000" cy="6061365"/>
          </a:xfrm>
        </p:grpSpPr>
        <p:grpSp>
          <p:nvGrpSpPr>
            <p:cNvPr id="162818" name="Group 11"/>
            <p:cNvGrpSpPr>
              <a:grpSpLocks/>
            </p:cNvGrpSpPr>
            <p:nvPr/>
          </p:nvGrpSpPr>
          <p:grpSpPr bwMode="auto">
            <a:xfrm>
              <a:off x="838200" y="381000"/>
              <a:ext cx="7620000" cy="5715000"/>
              <a:chOff x="1219200" y="381000"/>
              <a:chExt cx="5257800" cy="6172200"/>
            </a:xfrm>
          </p:grpSpPr>
          <p:pic>
            <p:nvPicPr>
              <p:cNvPr id="162824" name="Picture 7" descr="C:\Documents and Settings\arindam\Desktop\aphr-ssnlclm.gif"/>
              <p:cNvPicPr>
                <a:picLocks noChangeAspect="1" noChangeArrowheads="1"/>
              </p:cNvPicPr>
              <p:nvPr/>
            </p:nvPicPr>
            <p:blipFill>
              <a:blip r:embed="rId2"/>
              <a:srcRect l="7588" r="53387"/>
              <a:stretch>
                <a:fillRect/>
              </a:stretch>
            </p:blipFill>
            <p:spPr bwMode="auto">
              <a:xfrm>
                <a:off x="1219200" y="381000"/>
                <a:ext cx="2743200" cy="6172200"/>
              </a:xfrm>
              <a:prstGeom prst="rect">
                <a:avLst/>
              </a:prstGeom>
              <a:noFill/>
              <a:ln w="9525">
                <a:noFill/>
                <a:miter lim="800000"/>
                <a:headEnd/>
                <a:tailEnd/>
              </a:ln>
            </p:spPr>
          </p:pic>
          <p:pic>
            <p:nvPicPr>
              <p:cNvPr id="162825" name="Picture 7" descr="C:\Documents and Settings\arindam\Desktop\aphr-ssnlclm.gif"/>
              <p:cNvPicPr>
                <a:picLocks noChangeAspect="1" noChangeArrowheads="1"/>
              </p:cNvPicPr>
              <p:nvPr/>
            </p:nvPicPr>
            <p:blipFill>
              <a:blip r:embed="rId2"/>
              <a:srcRect l="57452" r="7860"/>
              <a:stretch>
                <a:fillRect/>
              </a:stretch>
            </p:blipFill>
            <p:spPr bwMode="auto">
              <a:xfrm>
                <a:off x="4038600" y="381000"/>
                <a:ext cx="2438400" cy="6172200"/>
              </a:xfrm>
              <a:prstGeom prst="rect">
                <a:avLst/>
              </a:prstGeom>
              <a:noFill/>
              <a:ln w="9525">
                <a:noFill/>
                <a:miter lim="800000"/>
                <a:headEnd/>
                <a:tailEnd/>
              </a:ln>
            </p:spPr>
          </p:pic>
        </p:grpSp>
        <p:sp>
          <p:nvSpPr>
            <p:cNvPr id="162819" name="Rectangle 12"/>
            <p:cNvSpPr>
              <a:spLocks noChangeArrowheads="1"/>
            </p:cNvSpPr>
            <p:nvPr/>
          </p:nvSpPr>
          <p:spPr bwMode="auto">
            <a:xfrm>
              <a:off x="1420090" y="533400"/>
              <a:ext cx="1295400" cy="457200"/>
            </a:xfrm>
            <a:prstGeom prst="rect">
              <a:avLst/>
            </a:prstGeom>
            <a:solidFill>
              <a:schemeClr val="accent1"/>
            </a:solidFill>
            <a:ln w="9525" algn="ctr">
              <a:solidFill>
                <a:schemeClr val="tx1"/>
              </a:solidFill>
              <a:miter lim="800000"/>
              <a:headEnd/>
              <a:tailEnd/>
            </a:ln>
          </p:spPr>
          <p:txBody>
            <a:bodyPr wrap="none"/>
            <a:lstStyle/>
            <a:p>
              <a:pPr algn="ctr" eaLnBrk="0" hangingPunct="0"/>
              <a:r>
                <a:rPr lang="en-US">
                  <a:latin typeface="Calibri" pitchFamily="34" charset="0"/>
                </a:rPr>
                <a:t>MAM</a:t>
              </a:r>
            </a:p>
          </p:txBody>
        </p:sp>
        <p:sp>
          <p:nvSpPr>
            <p:cNvPr id="162820" name="Rectangle 13"/>
            <p:cNvSpPr>
              <a:spLocks noChangeArrowheads="1"/>
            </p:cNvSpPr>
            <p:nvPr/>
          </p:nvSpPr>
          <p:spPr bwMode="auto">
            <a:xfrm>
              <a:off x="5029200" y="533400"/>
              <a:ext cx="1295400" cy="457200"/>
            </a:xfrm>
            <a:prstGeom prst="rect">
              <a:avLst/>
            </a:prstGeom>
            <a:solidFill>
              <a:schemeClr val="accent1"/>
            </a:solidFill>
            <a:ln w="9525" algn="ctr">
              <a:solidFill>
                <a:schemeClr val="tx1"/>
              </a:solidFill>
              <a:miter lim="800000"/>
              <a:headEnd/>
              <a:tailEnd/>
            </a:ln>
          </p:spPr>
          <p:txBody>
            <a:bodyPr wrap="none"/>
            <a:lstStyle/>
            <a:p>
              <a:pPr algn="ctr" eaLnBrk="0" hangingPunct="0"/>
              <a:r>
                <a:rPr lang="en-US">
                  <a:latin typeface="Calibri" pitchFamily="34" charset="0"/>
                </a:rPr>
                <a:t>JJA</a:t>
              </a:r>
            </a:p>
          </p:txBody>
        </p:sp>
        <p:sp>
          <p:nvSpPr>
            <p:cNvPr id="162821" name="Rectangle 14"/>
            <p:cNvSpPr>
              <a:spLocks noChangeArrowheads="1"/>
            </p:cNvSpPr>
            <p:nvPr/>
          </p:nvSpPr>
          <p:spPr bwMode="auto">
            <a:xfrm>
              <a:off x="1420090" y="3235035"/>
              <a:ext cx="1295400" cy="457200"/>
            </a:xfrm>
            <a:prstGeom prst="rect">
              <a:avLst/>
            </a:prstGeom>
            <a:solidFill>
              <a:schemeClr val="accent1"/>
            </a:solidFill>
            <a:ln w="9525" algn="ctr">
              <a:solidFill>
                <a:schemeClr val="tx1"/>
              </a:solidFill>
              <a:miter lim="800000"/>
              <a:headEnd/>
              <a:tailEnd/>
            </a:ln>
          </p:spPr>
          <p:txBody>
            <a:bodyPr wrap="none"/>
            <a:lstStyle/>
            <a:p>
              <a:pPr algn="ctr" eaLnBrk="0" hangingPunct="0"/>
              <a:r>
                <a:rPr lang="en-US">
                  <a:latin typeface="Calibri" pitchFamily="34" charset="0"/>
                </a:rPr>
                <a:t>SON</a:t>
              </a:r>
            </a:p>
          </p:txBody>
        </p:sp>
        <p:sp>
          <p:nvSpPr>
            <p:cNvPr id="162822" name="Rectangle 15"/>
            <p:cNvSpPr>
              <a:spLocks noChangeArrowheads="1"/>
            </p:cNvSpPr>
            <p:nvPr/>
          </p:nvSpPr>
          <p:spPr bwMode="auto">
            <a:xfrm>
              <a:off x="5036145" y="3248890"/>
              <a:ext cx="1295400" cy="457200"/>
            </a:xfrm>
            <a:prstGeom prst="rect">
              <a:avLst/>
            </a:prstGeom>
            <a:solidFill>
              <a:schemeClr val="accent1"/>
            </a:solidFill>
            <a:ln w="9525" algn="ctr">
              <a:solidFill>
                <a:schemeClr val="tx1"/>
              </a:solidFill>
              <a:miter lim="800000"/>
              <a:headEnd/>
              <a:tailEnd/>
            </a:ln>
          </p:spPr>
          <p:txBody>
            <a:bodyPr wrap="none"/>
            <a:lstStyle/>
            <a:p>
              <a:pPr algn="ctr" eaLnBrk="0" hangingPunct="0"/>
              <a:r>
                <a:rPr lang="en-US">
                  <a:latin typeface="Calibri" pitchFamily="34" charset="0"/>
                </a:rPr>
                <a:t>DJF</a:t>
              </a:r>
            </a:p>
          </p:txBody>
        </p:sp>
        <p:sp>
          <p:nvSpPr>
            <p:cNvPr id="17" name="Rectangle 12"/>
            <p:cNvSpPr>
              <a:spLocks noChangeArrowheads="1"/>
            </p:cNvSpPr>
            <p:nvPr/>
          </p:nvSpPr>
          <p:spPr bwMode="auto">
            <a:xfrm>
              <a:off x="1600200" y="34635"/>
              <a:ext cx="6172200" cy="417533"/>
            </a:xfrm>
            <a:prstGeom prst="rect">
              <a:avLst/>
            </a:prstGeom>
            <a:solidFill>
              <a:schemeClr val="bg1">
                <a:lumMod val="85000"/>
              </a:schemeClr>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r>
                <a:rPr lang="en-US" dirty="0">
                  <a:latin typeface="Verdana" pitchFamily="34" charset="0"/>
                </a:rPr>
                <a:t>Seasonal Precipitation Climatology – APHRODITE </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5" descr="C:\Documents and Settings\arindam\Desktop\pcp-jjaclm-dnscl.gif"/>
          <p:cNvPicPr>
            <a:picLocks noChangeAspect="1" noChangeArrowheads="1"/>
          </p:cNvPicPr>
          <p:nvPr/>
        </p:nvPicPr>
        <p:blipFill>
          <a:blip r:embed="rId3"/>
          <a:srcRect/>
          <a:stretch>
            <a:fillRect/>
          </a:stretch>
        </p:blipFill>
        <p:spPr bwMode="auto">
          <a:xfrm>
            <a:off x="228600" y="762000"/>
            <a:ext cx="8534400" cy="5791200"/>
          </a:xfrm>
          <a:prstGeom prst="rect">
            <a:avLst/>
          </a:prstGeom>
          <a:noFill/>
          <a:ln w="9525">
            <a:noFill/>
            <a:miter lim="800000"/>
            <a:headEnd/>
            <a:tailEnd/>
          </a:ln>
        </p:spPr>
      </p:pic>
      <p:sp>
        <p:nvSpPr>
          <p:cNvPr id="8" name="Text Box 4"/>
          <p:cNvSpPr txBox="1">
            <a:spLocks noChangeArrowheads="1"/>
          </p:cNvSpPr>
          <p:nvPr/>
        </p:nvSpPr>
        <p:spPr bwMode="auto">
          <a:xfrm>
            <a:off x="182563" y="92075"/>
            <a:ext cx="8686800" cy="338138"/>
          </a:xfrm>
          <a:prstGeom prst="rect">
            <a:avLst/>
          </a:prstGeom>
          <a:solidFill>
            <a:schemeClr val="accent5">
              <a:lumMod val="60000"/>
              <a:lumOff val="40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600" b="1" dirty="0">
                <a:solidFill>
                  <a:srgbClr val="663300"/>
                </a:solidFill>
                <a:latin typeface="Myriad Pro Light" pitchFamily="34" charset="0"/>
              </a:rPr>
              <a:t>Precipitation climatology, JJA (1987-2001) – Downscaled  to 0.25x0.25 Resolution</a:t>
            </a:r>
            <a:endParaRPr lang="en-US" sz="1600" b="1" dirty="0">
              <a:solidFill>
                <a:srgbClr val="3333FF"/>
              </a:solidFill>
              <a:latin typeface="Myriad Pro Light" pitchFamily="34" charset="0"/>
            </a:endParaRPr>
          </a:p>
        </p:txBody>
      </p:sp>
      <p:sp>
        <p:nvSpPr>
          <p:cNvPr id="19" name="Text Box 15"/>
          <p:cNvSpPr txBox="1">
            <a:spLocks noChangeArrowheads="1"/>
          </p:cNvSpPr>
          <p:nvPr/>
        </p:nvSpPr>
        <p:spPr bwMode="auto">
          <a:xfrm>
            <a:off x="609600" y="2181225"/>
            <a:ext cx="7778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r>
              <a:rPr lang="en-US" sz="1300" dirty="0">
                <a:solidFill>
                  <a:srgbClr val="7030A0"/>
                </a:solidFill>
                <a:latin typeface="Verdana" pitchFamily="34" charset="0"/>
              </a:rPr>
              <a:t>0.84</a:t>
            </a:r>
          </a:p>
        </p:txBody>
      </p:sp>
      <p:sp>
        <p:nvSpPr>
          <p:cNvPr id="163844" name="Text Box 13"/>
          <p:cNvSpPr txBox="1">
            <a:spLocks noChangeArrowheads="1"/>
          </p:cNvSpPr>
          <p:nvPr/>
        </p:nvSpPr>
        <p:spPr bwMode="auto">
          <a:xfrm>
            <a:off x="762000" y="18288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
        <p:nvSpPr>
          <p:cNvPr id="163845" name="Text Box 19"/>
          <p:cNvSpPr txBox="1">
            <a:spLocks noChangeArrowheads="1"/>
          </p:cNvSpPr>
          <p:nvPr/>
        </p:nvSpPr>
        <p:spPr bwMode="auto">
          <a:xfrm>
            <a:off x="3216275" y="18573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3.09</a:t>
            </a:r>
          </a:p>
        </p:txBody>
      </p:sp>
      <p:sp>
        <p:nvSpPr>
          <p:cNvPr id="163846" name="Text Box 19"/>
          <p:cNvSpPr txBox="1">
            <a:spLocks noChangeArrowheads="1"/>
          </p:cNvSpPr>
          <p:nvPr/>
        </p:nvSpPr>
        <p:spPr bwMode="auto">
          <a:xfrm>
            <a:off x="4862513" y="18573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1.80</a:t>
            </a:r>
          </a:p>
        </p:txBody>
      </p:sp>
      <p:sp>
        <p:nvSpPr>
          <p:cNvPr id="163847" name="Text Box 19"/>
          <p:cNvSpPr txBox="1">
            <a:spLocks noChangeArrowheads="1"/>
          </p:cNvSpPr>
          <p:nvPr/>
        </p:nvSpPr>
        <p:spPr bwMode="auto">
          <a:xfrm>
            <a:off x="6538913" y="18573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2.00</a:t>
            </a:r>
          </a:p>
        </p:txBody>
      </p:sp>
      <p:sp>
        <p:nvSpPr>
          <p:cNvPr id="163848" name="Text Box 19"/>
          <p:cNvSpPr txBox="1">
            <a:spLocks noChangeArrowheads="1"/>
          </p:cNvSpPr>
          <p:nvPr/>
        </p:nvSpPr>
        <p:spPr bwMode="auto">
          <a:xfrm>
            <a:off x="3200400"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1.97</a:t>
            </a:r>
          </a:p>
        </p:txBody>
      </p:sp>
      <p:sp>
        <p:nvSpPr>
          <p:cNvPr id="163849" name="Text Box 19"/>
          <p:cNvSpPr txBox="1">
            <a:spLocks noChangeArrowheads="1"/>
          </p:cNvSpPr>
          <p:nvPr/>
        </p:nvSpPr>
        <p:spPr bwMode="auto">
          <a:xfrm>
            <a:off x="4846638"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2.04</a:t>
            </a:r>
          </a:p>
        </p:txBody>
      </p:sp>
      <p:sp>
        <p:nvSpPr>
          <p:cNvPr id="163850" name="Text Box 19"/>
          <p:cNvSpPr txBox="1">
            <a:spLocks noChangeArrowheads="1"/>
          </p:cNvSpPr>
          <p:nvPr/>
        </p:nvSpPr>
        <p:spPr bwMode="auto">
          <a:xfrm>
            <a:off x="6523038"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2.91</a:t>
            </a:r>
          </a:p>
        </p:txBody>
      </p:sp>
      <p:sp>
        <p:nvSpPr>
          <p:cNvPr id="163851" name="Text Box 19"/>
          <p:cNvSpPr txBox="1">
            <a:spLocks noChangeArrowheads="1"/>
          </p:cNvSpPr>
          <p:nvPr/>
        </p:nvSpPr>
        <p:spPr bwMode="auto">
          <a:xfrm>
            <a:off x="1524000"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2.18</a:t>
            </a:r>
          </a:p>
        </p:txBody>
      </p:sp>
      <p:sp>
        <p:nvSpPr>
          <p:cNvPr id="163852" name="Text Box 19"/>
          <p:cNvSpPr txBox="1">
            <a:spLocks noChangeArrowheads="1"/>
          </p:cNvSpPr>
          <p:nvPr/>
        </p:nvSpPr>
        <p:spPr bwMode="auto">
          <a:xfrm>
            <a:off x="8169275"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2.74</a:t>
            </a:r>
          </a:p>
        </p:txBody>
      </p:sp>
      <p:sp>
        <p:nvSpPr>
          <p:cNvPr id="163853" name="Text Box 19"/>
          <p:cNvSpPr txBox="1">
            <a:spLocks noChangeArrowheads="1"/>
          </p:cNvSpPr>
          <p:nvPr/>
        </p:nvSpPr>
        <p:spPr bwMode="auto">
          <a:xfrm>
            <a:off x="3216275" y="47212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1.47</a:t>
            </a:r>
          </a:p>
        </p:txBody>
      </p:sp>
      <p:sp>
        <p:nvSpPr>
          <p:cNvPr id="163854" name="Text Box 19"/>
          <p:cNvSpPr txBox="1">
            <a:spLocks noChangeArrowheads="1"/>
          </p:cNvSpPr>
          <p:nvPr/>
        </p:nvSpPr>
        <p:spPr bwMode="auto">
          <a:xfrm>
            <a:off x="4860925"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1.93</a:t>
            </a:r>
          </a:p>
        </p:txBody>
      </p:sp>
      <p:sp>
        <p:nvSpPr>
          <p:cNvPr id="163855" name="Text Box 19"/>
          <p:cNvSpPr txBox="1">
            <a:spLocks noChangeArrowheads="1"/>
          </p:cNvSpPr>
          <p:nvPr/>
        </p:nvSpPr>
        <p:spPr bwMode="auto">
          <a:xfrm>
            <a:off x="6537325"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1.71</a:t>
            </a:r>
          </a:p>
        </p:txBody>
      </p:sp>
      <p:sp>
        <p:nvSpPr>
          <p:cNvPr id="163856" name="Text Box 19"/>
          <p:cNvSpPr txBox="1">
            <a:spLocks noChangeArrowheads="1"/>
          </p:cNvSpPr>
          <p:nvPr/>
        </p:nvSpPr>
        <p:spPr bwMode="auto">
          <a:xfrm>
            <a:off x="1539875" y="4724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2.08</a:t>
            </a:r>
          </a:p>
        </p:txBody>
      </p:sp>
      <p:sp>
        <p:nvSpPr>
          <p:cNvPr id="163857" name="Text Box 19"/>
          <p:cNvSpPr txBox="1">
            <a:spLocks noChangeArrowheads="1"/>
          </p:cNvSpPr>
          <p:nvPr/>
        </p:nvSpPr>
        <p:spPr bwMode="auto">
          <a:xfrm>
            <a:off x="8183563" y="47371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1.61</a:t>
            </a:r>
          </a:p>
        </p:txBody>
      </p:sp>
      <p:sp>
        <p:nvSpPr>
          <p:cNvPr id="163858" name="Text Box 19"/>
          <p:cNvSpPr txBox="1">
            <a:spLocks noChangeArrowheads="1"/>
          </p:cNvSpPr>
          <p:nvPr/>
        </p:nvSpPr>
        <p:spPr bwMode="auto">
          <a:xfrm>
            <a:off x="3200400" y="6096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2.29</a:t>
            </a:r>
          </a:p>
        </p:txBody>
      </p:sp>
      <p:sp>
        <p:nvSpPr>
          <p:cNvPr id="163859" name="Text Box 19"/>
          <p:cNvSpPr txBox="1">
            <a:spLocks noChangeArrowheads="1"/>
          </p:cNvSpPr>
          <p:nvPr/>
        </p:nvSpPr>
        <p:spPr bwMode="auto">
          <a:xfrm>
            <a:off x="4846638" y="6096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1.44</a:t>
            </a:r>
          </a:p>
        </p:txBody>
      </p:sp>
      <p:sp>
        <p:nvSpPr>
          <p:cNvPr id="163860" name="Text Box 19"/>
          <p:cNvSpPr txBox="1">
            <a:spLocks noChangeArrowheads="1"/>
          </p:cNvSpPr>
          <p:nvPr/>
        </p:nvSpPr>
        <p:spPr bwMode="auto">
          <a:xfrm>
            <a:off x="6523038" y="6096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1.97</a:t>
            </a:r>
          </a:p>
        </p:txBody>
      </p:sp>
      <p:sp>
        <p:nvSpPr>
          <p:cNvPr id="163861" name="Text Box 19"/>
          <p:cNvSpPr txBox="1">
            <a:spLocks noChangeArrowheads="1"/>
          </p:cNvSpPr>
          <p:nvPr/>
        </p:nvSpPr>
        <p:spPr bwMode="auto">
          <a:xfrm>
            <a:off x="1524000" y="609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1.93</a:t>
            </a:r>
          </a:p>
        </p:txBody>
      </p:sp>
      <p:sp>
        <p:nvSpPr>
          <p:cNvPr id="163862" name="Text Box 19"/>
          <p:cNvSpPr txBox="1">
            <a:spLocks noChangeArrowheads="1"/>
          </p:cNvSpPr>
          <p:nvPr/>
        </p:nvSpPr>
        <p:spPr bwMode="auto">
          <a:xfrm>
            <a:off x="8169275" y="609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0.13</a:t>
            </a:r>
          </a:p>
        </p:txBody>
      </p:sp>
      <p:sp>
        <p:nvSpPr>
          <p:cNvPr id="43" name="Text Box 15"/>
          <p:cNvSpPr txBox="1">
            <a:spLocks noChangeArrowheads="1"/>
          </p:cNvSpPr>
          <p:nvPr/>
        </p:nvSpPr>
        <p:spPr bwMode="auto">
          <a:xfrm>
            <a:off x="7242175" y="5051425"/>
            <a:ext cx="60642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SSE </a:t>
            </a:r>
            <a:r>
              <a:rPr lang="en-US" sz="1300" dirty="0">
                <a:solidFill>
                  <a:srgbClr val="7030A0"/>
                </a:solidFill>
                <a:latin typeface="Verdana" pitchFamily="34" charset="0"/>
              </a:rPr>
              <a:t>0.99</a:t>
            </a:r>
          </a:p>
        </p:txBody>
      </p:sp>
      <p:sp>
        <p:nvSpPr>
          <p:cNvPr id="44" name="Text Box 15"/>
          <p:cNvSpPr txBox="1">
            <a:spLocks noChangeArrowheads="1"/>
          </p:cNvSpPr>
          <p:nvPr/>
        </p:nvSpPr>
        <p:spPr bwMode="auto">
          <a:xfrm>
            <a:off x="5570538" y="5045075"/>
            <a:ext cx="60642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EM </a:t>
            </a:r>
            <a:r>
              <a:rPr lang="en-US" sz="1300" dirty="0">
                <a:solidFill>
                  <a:srgbClr val="7030A0"/>
                </a:solidFill>
                <a:latin typeface="Verdana" pitchFamily="34" charset="0"/>
              </a:rPr>
              <a:t>0.89</a:t>
            </a:r>
          </a:p>
        </p:txBody>
      </p:sp>
      <p:sp>
        <p:nvSpPr>
          <p:cNvPr id="45" name="Text Box 15"/>
          <p:cNvSpPr txBox="1">
            <a:spLocks noChangeArrowheads="1"/>
          </p:cNvSpPr>
          <p:nvPr/>
        </p:nvSpPr>
        <p:spPr bwMode="auto">
          <a:xfrm>
            <a:off x="3930650" y="50577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 </a:t>
            </a:r>
            <a:r>
              <a:rPr lang="en-US" sz="1300" dirty="0">
                <a:solidFill>
                  <a:srgbClr val="7030A0"/>
                </a:solidFill>
                <a:latin typeface="Verdana" pitchFamily="34" charset="0"/>
              </a:rPr>
              <a:t>0.89</a:t>
            </a:r>
          </a:p>
        </p:txBody>
      </p:sp>
      <p:sp>
        <p:nvSpPr>
          <p:cNvPr id="46" name="Text Box 15"/>
          <p:cNvSpPr txBox="1">
            <a:spLocks noChangeArrowheads="1"/>
          </p:cNvSpPr>
          <p:nvPr/>
        </p:nvSpPr>
        <p:spPr bwMode="auto">
          <a:xfrm>
            <a:off x="2270125" y="505618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 </a:t>
            </a:r>
            <a:r>
              <a:rPr lang="en-US" sz="1300" dirty="0">
                <a:solidFill>
                  <a:srgbClr val="7030A0"/>
                </a:solidFill>
                <a:latin typeface="Verdana" pitchFamily="34" charset="0"/>
              </a:rPr>
              <a:t>0.91</a:t>
            </a:r>
          </a:p>
        </p:txBody>
      </p:sp>
      <p:sp>
        <p:nvSpPr>
          <p:cNvPr id="47" name="Text Box 15"/>
          <p:cNvSpPr txBox="1">
            <a:spLocks noChangeArrowheads="1"/>
          </p:cNvSpPr>
          <p:nvPr/>
        </p:nvSpPr>
        <p:spPr bwMode="auto">
          <a:xfrm>
            <a:off x="606425" y="50450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 </a:t>
            </a:r>
            <a:r>
              <a:rPr lang="en-US" sz="1300" dirty="0">
                <a:solidFill>
                  <a:srgbClr val="7030A0"/>
                </a:solidFill>
                <a:latin typeface="Verdana" pitchFamily="34" charset="0"/>
              </a:rPr>
              <a:t>0.91</a:t>
            </a:r>
          </a:p>
        </p:txBody>
      </p:sp>
      <p:sp>
        <p:nvSpPr>
          <p:cNvPr id="48" name="Text Box 15"/>
          <p:cNvSpPr txBox="1">
            <a:spLocks noChangeArrowheads="1"/>
          </p:cNvSpPr>
          <p:nvPr/>
        </p:nvSpPr>
        <p:spPr bwMode="auto">
          <a:xfrm>
            <a:off x="7250113" y="362585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 </a:t>
            </a:r>
            <a:r>
              <a:rPr lang="en-US" sz="1300" dirty="0">
                <a:solidFill>
                  <a:srgbClr val="7030A0"/>
                </a:solidFill>
                <a:latin typeface="Verdana" pitchFamily="34" charset="0"/>
              </a:rPr>
              <a:t>0.92</a:t>
            </a:r>
          </a:p>
        </p:txBody>
      </p:sp>
      <p:sp>
        <p:nvSpPr>
          <p:cNvPr id="49" name="Text Box 15"/>
          <p:cNvSpPr txBox="1">
            <a:spLocks noChangeArrowheads="1"/>
          </p:cNvSpPr>
          <p:nvPr/>
        </p:nvSpPr>
        <p:spPr bwMode="auto">
          <a:xfrm>
            <a:off x="5594350" y="361473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 </a:t>
            </a:r>
            <a:r>
              <a:rPr lang="en-US" sz="1300" dirty="0">
                <a:solidFill>
                  <a:srgbClr val="7030A0"/>
                </a:solidFill>
                <a:latin typeface="Verdana" pitchFamily="34" charset="0"/>
              </a:rPr>
              <a:t>0.90</a:t>
            </a:r>
          </a:p>
        </p:txBody>
      </p:sp>
      <p:sp>
        <p:nvSpPr>
          <p:cNvPr id="50" name="Text Box 15"/>
          <p:cNvSpPr txBox="1">
            <a:spLocks noChangeArrowheads="1"/>
          </p:cNvSpPr>
          <p:nvPr/>
        </p:nvSpPr>
        <p:spPr bwMode="auto">
          <a:xfrm>
            <a:off x="3913188" y="362585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r>
              <a:rPr lang="en-US" sz="1300" dirty="0">
                <a:solidFill>
                  <a:srgbClr val="7030A0"/>
                </a:solidFill>
                <a:latin typeface="Verdana" pitchFamily="34" charset="0"/>
              </a:rPr>
              <a:t>0.85</a:t>
            </a:r>
          </a:p>
        </p:txBody>
      </p:sp>
      <p:sp>
        <p:nvSpPr>
          <p:cNvPr id="51" name="Text Box 15"/>
          <p:cNvSpPr txBox="1">
            <a:spLocks noChangeArrowheads="1"/>
          </p:cNvSpPr>
          <p:nvPr/>
        </p:nvSpPr>
        <p:spPr bwMode="auto">
          <a:xfrm>
            <a:off x="2266950" y="362108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 </a:t>
            </a:r>
            <a:r>
              <a:rPr lang="en-US" sz="1300" dirty="0">
                <a:solidFill>
                  <a:srgbClr val="7030A0"/>
                </a:solidFill>
                <a:latin typeface="Verdana" pitchFamily="34" charset="0"/>
              </a:rPr>
              <a:t>0.87</a:t>
            </a:r>
          </a:p>
        </p:txBody>
      </p:sp>
      <p:sp>
        <p:nvSpPr>
          <p:cNvPr id="52" name="Text Box 15"/>
          <p:cNvSpPr txBox="1">
            <a:spLocks noChangeArrowheads="1"/>
          </p:cNvSpPr>
          <p:nvPr/>
        </p:nvSpPr>
        <p:spPr bwMode="auto">
          <a:xfrm>
            <a:off x="585788" y="36226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r>
              <a:rPr lang="en-US" sz="1300" dirty="0">
                <a:solidFill>
                  <a:srgbClr val="7030A0"/>
                </a:solidFill>
                <a:latin typeface="Verdana" pitchFamily="34" charset="0"/>
              </a:rPr>
              <a:t>0.85</a:t>
            </a:r>
          </a:p>
        </p:txBody>
      </p:sp>
      <p:sp>
        <p:nvSpPr>
          <p:cNvPr id="53" name="Text Box 15"/>
          <p:cNvSpPr txBox="1">
            <a:spLocks noChangeArrowheads="1"/>
          </p:cNvSpPr>
          <p:nvPr/>
        </p:nvSpPr>
        <p:spPr bwMode="auto">
          <a:xfrm>
            <a:off x="7239000" y="21780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 </a:t>
            </a:r>
            <a:r>
              <a:rPr lang="en-US" sz="1300" dirty="0">
                <a:solidFill>
                  <a:srgbClr val="7030A0"/>
                </a:solidFill>
                <a:latin typeface="Verdana" pitchFamily="34" charset="0"/>
              </a:rPr>
              <a:t>0.85</a:t>
            </a:r>
          </a:p>
        </p:txBody>
      </p:sp>
      <p:sp>
        <p:nvSpPr>
          <p:cNvPr id="54" name="Text Box 15"/>
          <p:cNvSpPr txBox="1">
            <a:spLocks noChangeArrowheads="1"/>
          </p:cNvSpPr>
          <p:nvPr/>
        </p:nvSpPr>
        <p:spPr bwMode="auto">
          <a:xfrm>
            <a:off x="2270125" y="21891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 </a:t>
            </a:r>
            <a:r>
              <a:rPr lang="en-US" sz="1300" dirty="0">
                <a:solidFill>
                  <a:srgbClr val="7030A0"/>
                </a:solidFill>
                <a:latin typeface="Verdana" pitchFamily="34" charset="0"/>
              </a:rPr>
              <a:t>0.88</a:t>
            </a:r>
          </a:p>
        </p:txBody>
      </p:sp>
      <p:sp>
        <p:nvSpPr>
          <p:cNvPr id="55" name="Text Box 15"/>
          <p:cNvSpPr txBox="1">
            <a:spLocks noChangeArrowheads="1"/>
          </p:cNvSpPr>
          <p:nvPr/>
        </p:nvSpPr>
        <p:spPr bwMode="auto">
          <a:xfrm>
            <a:off x="3914775" y="21828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 </a:t>
            </a:r>
            <a:r>
              <a:rPr lang="en-US" sz="1300" dirty="0">
                <a:solidFill>
                  <a:srgbClr val="7030A0"/>
                </a:solidFill>
                <a:latin typeface="Verdana" pitchFamily="34" charset="0"/>
              </a:rPr>
              <a:t>0.86</a:t>
            </a:r>
          </a:p>
        </p:txBody>
      </p:sp>
      <p:sp>
        <p:nvSpPr>
          <p:cNvPr id="56" name="Text Box 15"/>
          <p:cNvSpPr txBox="1">
            <a:spLocks noChangeArrowheads="1"/>
          </p:cNvSpPr>
          <p:nvPr/>
        </p:nvSpPr>
        <p:spPr bwMode="auto">
          <a:xfrm>
            <a:off x="5578475" y="21891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 </a:t>
            </a:r>
            <a:r>
              <a:rPr lang="en-US" sz="1300" dirty="0">
                <a:solidFill>
                  <a:srgbClr val="7030A0"/>
                </a:solidFill>
                <a:latin typeface="Verdana" pitchFamily="34" charset="0"/>
              </a:rPr>
              <a:t>0.89</a:t>
            </a:r>
          </a:p>
        </p:txBody>
      </p:sp>
      <p:sp>
        <p:nvSpPr>
          <p:cNvPr id="57" name="Text Box 15"/>
          <p:cNvSpPr txBox="1">
            <a:spLocks noChangeArrowheads="1"/>
          </p:cNvSpPr>
          <p:nvPr/>
        </p:nvSpPr>
        <p:spPr bwMode="auto">
          <a:xfrm>
            <a:off x="5578475" y="7620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 </a:t>
            </a:r>
            <a:r>
              <a:rPr lang="en-US" sz="1300" dirty="0">
                <a:solidFill>
                  <a:srgbClr val="7030A0"/>
                </a:solidFill>
                <a:latin typeface="Verdana" pitchFamily="34" charset="0"/>
              </a:rPr>
              <a:t>0.85</a:t>
            </a:r>
          </a:p>
        </p:txBody>
      </p:sp>
      <p:sp>
        <p:nvSpPr>
          <p:cNvPr id="58" name="Text Box 15"/>
          <p:cNvSpPr txBox="1">
            <a:spLocks noChangeArrowheads="1"/>
          </p:cNvSpPr>
          <p:nvPr/>
        </p:nvSpPr>
        <p:spPr bwMode="auto">
          <a:xfrm>
            <a:off x="3930650" y="7731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 </a:t>
            </a:r>
            <a:r>
              <a:rPr lang="en-US" sz="1300" dirty="0">
                <a:solidFill>
                  <a:srgbClr val="7030A0"/>
                </a:solidFill>
                <a:latin typeface="Verdana" pitchFamily="34" charset="0"/>
              </a:rPr>
              <a:t>0.90</a:t>
            </a:r>
          </a:p>
        </p:txBody>
      </p:sp>
      <p:sp>
        <p:nvSpPr>
          <p:cNvPr id="59" name="Text Box 15"/>
          <p:cNvSpPr txBox="1">
            <a:spLocks noChangeArrowheads="1"/>
          </p:cNvSpPr>
          <p:nvPr/>
        </p:nvSpPr>
        <p:spPr bwMode="auto">
          <a:xfrm>
            <a:off x="2286000" y="7667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 </a:t>
            </a:r>
            <a:r>
              <a:rPr lang="en-US" sz="1300" dirty="0">
                <a:solidFill>
                  <a:srgbClr val="7030A0"/>
                </a:solidFill>
                <a:latin typeface="Verdana" pitchFamily="34" charset="0"/>
              </a:rPr>
              <a:t>0.88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2563" y="92075"/>
            <a:ext cx="8686800" cy="338138"/>
          </a:xfrm>
          <a:prstGeom prst="rect">
            <a:avLst/>
          </a:prstGeom>
          <a:solidFill>
            <a:schemeClr val="accent5">
              <a:lumMod val="60000"/>
              <a:lumOff val="40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600" b="1" dirty="0">
                <a:solidFill>
                  <a:srgbClr val="663300"/>
                </a:solidFill>
                <a:latin typeface="Myriad Pro Light" pitchFamily="34" charset="0"/>
              </a:rPr>
              <a:t>Precipitation climatology, DJF (1987-2001) – Downscaled  to 0.25x0.25 Resolution</a:t>
            </a:r>
            <a:endParaRPr lang="en-US" sz="1600" b="1" dirty="0">
              <a:solidFill>
                <a:srgbClr val="3333FF"/>
              </a:solidFill>
              <a:latin typeface="Myriad Pro Light" pitchFamily="34" charset="0"/>
            </a:endParaRPr>
          </a:p>
        </p:txBody>
      </p:sp>
      <p:pic>
        <p:nvPicPr>
          <p:cNvPr id="165890" name="Picture 2" descr="C:\Documents and Settings\arindam\Desktop\pcp-djfclm-dnscl.gif"/>
          <p:cNvPicPr>
            <a:picLocks noChangeAspect="1" noChangeArrowheads="1"/>
          </p:cNvPicPr>
          <p:nvPr/>
        </p:nvPicPr>
        <p:blipFill>
          <a:blip r:embed="rId2"/>
          <a:srcRect/>
          <a:stretch>
            <a:fillRect/>
          </a:stretch>
        </p:blipFill>
        <p:spPr bwMode="auto">
          <a:xfrm>
            <a:off x="228600" y="811213"/>
            <a:ext cx="8467725" cy="5876925"/>
          </a:xfrm>
          <a:prstGeom prst="rect">
            <a:avLst/>
          </a:prstGeom>
          <a:noFill/>
          <a:ln w="9525">
            <a:noFill/>
            <a:miter lim="800000"/>
            <a:headEnd/>
            <a:tailEnd/>
          </a:ln>
        </p:spPr>
      </p:pic>
      <p:sp>
        <p:nvSpPr>
          <p:cNvPr id="5" name="Text Box 15"/>
          <p:cNvSpPr txBox="1">
            <a:spLocks noChangeArrowheads="1"/>
          </p:cNvSpPr>
          <p:nvPr/>
        </p:nvSpPr>
        <p:spPr bwMode="auto">
          <a:xfrm>
            <a:off x="609600" y="2259013"/>
            <a:ext cx="7778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r>
              <a:rPr lang="en-US" sz="1300" dirty="0">
                <a:solidFill>
                  <a:srgbClr val="7030A0"/>
                </a:solidFill>
                <a:latin typeface="Verdana" pitchFamily="34" charset="0"/>
              </a:rPr>
              <a:t>0.78</a:t>
            </a:r>
          </a:p>
        </p:txBody>
      </p:sp>
      <p:sp>
        <p:nvSpPr>
          <p:cNvPr id="6" name="Text Box 15"/>
          <p:cNvSpPr txBox="1">
            <a:spLocks noChangeArrowheads="1"/>
          </p:cNvSpPr>
          <p:nvPr/>
        </p:nvSpPr>
        <p:spPr bwMode="auto">
          <a:xfrm>
            <a:off x="7242175" y="5162550"/>
            <a:ext cx="60642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SSE </a:t>
            </a:r>
            <a:r>
              <a:rPr lang="en-US" sz="1300" dirty="0">
                <a:solidFill>
                  <a:srgbClr val="7030A0"/>
                </a:solidFill>
                <a:latin typeface="Verdana" pitchFamily="34" charset="0"/>
              </a:rPr>
              <a:t>0.99</a:t>
            </a:r>
          </a:p>
        </p:txBody>
      </p:sp>
      <p:sp>
        <p:nvSpPr>
          <p:cNvPr id="7" name="Text Box 15"/>
          <p:cNvSpPr txBox="1">
            <a:spLocks noChangeArrowheads="1"/>
          </p:cNvSpPr>
          <p:nvPr/>
        </p:nvSpPr>
        <p:spPr bwMode="auto">
          <a:xfrm>
            <a:off x="5570538" y="5154613"/>
            <a:ext cx="60642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EM </a:t>
            </a:r>
            <a:r>
              <a:rPr lang="en-US" sz="1300" dirty="0">
                <a:solidFill>
                  <a:srgbClr val="7030A0"/>
                </a:solidFill>
                <a:latin typeface="Verdana" pitchFamily="34" charset="0"/>
              </a:rPr>
              <a:t>0.80</a:t>
            </a:r>
          </a:p>
        </p:txBody>
      </p:sp>
      <p:sp>
        <p:nvSpPr>
          <p:cNvPr id="8" name="Text Box 15"/>
          <p:cNvSpPr txBox="1">
            <a:spLocks noChangeArrowheads="1"/>
          </p:cNvSpPr>
          <p:nvPr/>
        </p:nvSpPr>
        <p:spPr bwMode="auto">
          <a:xfrm>
            <a:off x="3930650" y="51689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 </a:t>
            </a:r>
            <a:r>
              <a:rPr lang="en-US" sz="1300" dirty="0">
                <a:solidFill>
                  <a:srgbClr val="7030A0"/>
                </a:solidFill>
                <a:latin typeface="Verdana" pitchFamily="34" charset="0"/>
              </a:rPr>
              <a:t>0.80</a:t>
            </a:r>
          </a:p>
        </p:txBody>
      </p:sp>
      <p:sp>
        <p:nvSpPr>
          <p:cNvPr id="9" name="Text Box 15"/>
          <p:cNvSpPr txBox="1">
            <a:spLocks noChangeArrowheads="1"/>
          </p:cNvSpPr>
          <p:nvPr/>
        </p:nvSpPr>
        <p:spPr bwMode="auto">
          <a:xfrm>
            <a:off x="2270125" y="51657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 </a:t>
            </a:r>
            <a:r>
              <a:rPr lang="en-US" sz="1300" dirty="0">
                <a:solidFill>
                  <a:srgbClr val="7030A0"/>
                </a:solidFill>
                <a:latin typeface="Verdana" pitchFamily="34" charset="0"/>
              </a:rPr>
              <a:t>0.80</a:t>
            </a:r>
          </a:p>
        </p:txBody>
      </p:sp>
      <p:sp>
        <p:nvSpPr>
          <p:cNvPr id="10" name="Text Box 15"/>
          <p:cNvSpPr txBox="1">
            <a:spLocks noChangeArrowheads="1"/>
          </p:cNvSpPr>
          <p:nvPr/>
        </p:nvSpPr>
        <p:spPr bwMode="auto">
          <a:xfrm>
            <a:off x="606425" y="51546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 </a:t>
            </a:r>
            <a:r>
              <a:rPr lang="en-US" sz="1300" dirty="0">
                <a:solidFill>
                  <a:srgbClr val="7030A0"/>
                </a:solidFill>
                <a:latin typeface="Verdana" pitchFamily="34" charset="0"/>
              </a:rPr>
              <a:t>0.76</a:t>
            </a:r>
          </a:p>
        </p:txBody>
      </p:sp>
      <p:sp>
        <p:nvSpPr>
          <p:cNvPr id="11" name="Text Box 15"/>
          <p:cNvSpPr txBox="1">
            <a:spLocks noChangeArrowheads="1"/>
          </p:cNvSpPr>
          <p:nvPr/>
        </p:nvSpPr>
        <p:spPr bwMode="auto">
          <a:xfrm>
            <a:off x="7202488" y="372110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 </a:t>
            </a:r>
            <a:r>
              <a:rPr lang="en-US" sz="1300" dirty="0">
                <a:solidFill>
                  <a:srgbClr val="7030A0"/>
                </a:solidFill>
                <a:latin typeface="Verdana" pitchFamily="34" charset="0"/>
              </a:rPr>
              <a:t>0.87</a:t>
            </a:r>
          </a:p>
        </p:txBody>
      </p:sp>
      <p:sp>
        <p:nvSpPr>
          <p:cNvPr id="12" name="Text Box 15"/>
          <p:cNvSpPr txBox="1">
            <a:spLocks noChangeArrowheads="1"/>
          </p:cNvSpPr>
          <p:nvPr/>
        </p:nvSpPr>
        <p:spPr bwMode="auto">
          <a:xfrm>
            <a:off x="5546725" y="370998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 </a:t>
            </a:r>
            <a:r>
              <a:rPr lang="en-US" sz="1300" dirty="0">
                <a:solidFill>
                  <a:srgbClr val="7030A0"/>
                </a:solidFill>
                <a:latin typeface="Verdana" pitchFamily="34" charset="0"/>
              </a:rPr>
              <a:t>0.80</a:t>
            </a:r>
          </a:p>
        </p:txBody>
      </p:sp>
      <p:sp>
        <p:nvSpPr>
          <p:cNvPr id="13" name="Text Box 15"/>
          <p:cNvSpPr txBox="1">
            <a:spLocks noChangeArrowheads="1"/>
          </p:cNvSpPr>
          <p:nvPr/>
        </p:nvSpPr>
        <p:spPr bwMode="auto">
          <a:xfrm>
            <a:off x="3897313" y="372110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r>
              <a:rPr lang="en-US" sz="1300" dirty="0">
                <a:solidFill>
                  <a:srgbClr val="7030A0"/>
                </a:solidFill>
                <a:latin typeface="Verdana" pitchFamily="34" charset="0"/>
              </a:rPr>
              <a:t>0.76</a:t>
            </a:r>
          </a:p>
        </p:txBody>
      </p:sp>
      <p:sp>
        <p:nvSpPr>
          <p:cNvPr id="14" name="Text Box 15"/>
          <p:cNvSpPr txBox="1">
            <a:spLocks noChangeArrowheads="1"/>
          </p:cNvSpPr>
          <p:nvPr/>
        </p:nvSpPr>
        <p:spPr bwMode="auto">
          <a:xfrm>
            <a:off x="2251075" y="37147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 </a:t>
            </a:r>
            <a:r>
              <a:rPr lang="en-US" sz="1300" dirty="0">
                <a:solidFill>
                  <a:srgbClr val="7030A0"/>
                </a:solidFill>
                <a:latin typeface="Verdana" pitchFamily="34" charset="0"/>
              </a:rPr>
              <a:t>0.79</a:t>
            </a:r>
          </a:p>
        </p:txBody>
      </p:sp>
      <p:sp>
        <p:nvSpPr>
          <p:cNvPr id="15" name="Text Box 15"/>
          <p:cNvSpPr txBox="1">
            <a:spLocks noChangeArrowheads="1"/>
          </p:cNvSpPr>
          <p:nvPr/>
        </p:nvSpPr>
        <p:spPr bwMode="auto">
          <a:xfrm>
            <a:off x="569913" y="37179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r>
              <a:rPr lang="en-US" sz="1300" dirty="0">
                <a:solidFill>
                  <a:srgbClr val="7030A0"/>
                </a:solidFill>
                <a:latin typeface="Verdana" pitchFamily="34" charset="0"/>
              </a:rPr>
              <a:t>0.77</a:t>
            </a:r>
          </a:p>
        </p:txBody>
      </p:sp>
      <p:sp>
        <p:nvSpPr>
          <p:cNvPr id="16" name="Text Box 15"/>
          <p:cNvSpPr txBox="1">
            <a:spLocks noChangeArrowheads="1"/>
          </p:cNvSpPr>
          <p:nvPr/>
        </p:nvSpPr>
        <p:spPr bwMode="auto">
          <a:xfrm>
            <a:off x="7207250" y="22574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 </a:t>
            </a:r>
            <a:r>
              <a:rPr lang="en-US" sz="1300" dirty="0">
                <a:solidFill>
                  <a:srgbClr val="7030A0"/>
                </a:solidFill>
                <a:latin typeface="Verdana" pitchFamily="34" charset="0"/>
              </a:rPr>
              <a:t>0.73</a:t>
            </a:r>
          </a:p>
        </p:txBody>
      </p:sp>
      <p:sp>
        <p:nvSpPr>
          <p:cNvPr id="17" name="Text Box 15"/>
          <p:cNvSpPr txBox="1">
            <a:spLocks noChangeArrowheads="1"/>
          </p:cNvSpPr>
          <p:nvPr/>
        </p:nvSpPr>
        <p:spPr bwMode="auto">
          <a:xfrm>
            <a:off x="2270125" y="22669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 </a:t>
            </a:r>
            <a:r>
              <a:rPr lang="en-US" sz="1300" dirty="0">
                <a:solidFill>
                  <a:srgbClr val="7030A0"/>
                </a:solidFill>
                <a:latin typeface="Verdana" pitchFamily="34" charset="0"/>
              </a:rPr>
              <a:t>0.81</a:t>
            </a:r>
          </a:p>
        </p:txBody>
      </p:sp>
      <p:sp>
        <p:nvSpPr>
          <p:cNvPr id="18" name="Text Box 15"/>
          <p:cNvSpPr txBox="1">
            <a:spLocks noChangeArrowheads="1"/>
          </p:cNvSpPr>
          <p:nvPr/>
        </p:nvSpPr>
        <p:spPr bwMode="auto">
          <a:xfrm>
            <a:off x="3914775" y="226218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 </a:t>
            </a:r>
            <a:r>
              <a:rPr lang="en-US" sz="1300" dirty="0">
                <a:solidFill>
                  <a:srgbClr val="7030A0"/>
                </a:solidFill>
                <a:latin typeface="Verdana" pitchFamily="34" charset="0"/>
              </a:rPr>
              <a:t>0.79</a:t>
            </a:r>
          </a:p>
        </p:txBody>
      </p:sp>
      <p:sp>
        <p:nvSpPr>
          <p:cNvPr id="19" name="Text Box 15"/>
          <p:cNvSpPr txBox="1">
            <a:spLocks noChangeArrowheads="1"/>
          </p:cNvSpPr>
          <p:nvPr/>
        </p:nvSpPr>
        <p:spPr bwMode="auto">
          <a:xfrm>
            <a:off x="5546725" y="22669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 </a:t>
            </a:r>
            <a:r>
              <a:rPr lang="en-US" sz="1300" dirty="0">
                <a:solidFill>
                  <a:srgbClr val="7030A0"/>
                </a:solidFill>
                <a:latin typeface="Verdana" pitchFamily="34" charset="0"/>
              </a:rPr>
              <a:t>0.80</a:t>
            </a:r>
          </a:p>
        </p:txBody>
      </p:sp>
      <p:sp>
        <p:nvSpPr>
          <p:cNvPr id="20" name="Text Box 15"/>
          <p:cNvSpPr txBox="1">
            <a:spLocks noChangeArrowheads="1"/>
          </p:cNvSpPr>
          <p:nvPr/>
        </p:nvSpPr>
        <p:spPr bwMode="auto">
          <a:xfrm>
            <a:off x="5578475" y="8255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 </a:t>
            </a:r>
            <a:r>
              <a:rPr lang="en-US" sz="1300" dirty="0">
                <a:solidFill>
                  <a:srgbClr val="7030A0"/>
                </a:solidFill>
                <a:latin typeface="Verdana" pitchFamily="34" charset="0"/>
              </a:rPr>
              <a:t>0.80</a:t>
            </a:r>
          </a:p>
        </p:txBody>
      </p:sp>
      <p:sp>
        <p:nvSpPr>
          <p:cNvPr id="21" name="Text Box 15"/>
          <p:cNvSpPr txBox="1">
            <a:spLocks noChangeArrowheads="1"/>
          </p:cNvSpPr>
          <p:nvPr/>
        </p:nvSpPr>
        <p:spPr bwMode="auto">
          <a:xfrm>
            <a:off x="3930650" y="8350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 </a:t>
            </a:r>
            <a:r>
              <a:rPr lang="en-US" sz="1300" dirty="0">
                <a:solidFill>
                  <a:srgbClr val="7030A0"/>
                </a:solidFill>
                <a:latin typeface="Verdana" pitchFamily="34" charset="0"/>
              </a:rPr>
              <a:t>0.71</a:t>
            </a:r>
          </a:p>
        </p:txBody>
      </p:sp>
      <p:sp>
        <p:nvSpPr>
          <p:cNvPr id="22" name="Text Box 15"/>
          <p:cNvSpPr txBox="1">
            <a:spLocks noChangeArrowheads="1"/>
          </p:cNvSpPr>
          <p:nvPr/>
        </p:nvSpPr>
        <p:spPr bwMode="auto">
          <a:xfrm>
            <a:off x="2286000" y="8302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 </a:t>
            </a:r>
            <a:r>
              <a:rPr lang="en-US" sz="1300" dirty="0">
                <a:solidFill>
                  <a:srgbClr val="7030A0"/>
                </a:solidFill>
                <a:latin typeface="Verdana" pitchFamily="34" charset="0"/>
              </a:rPr>
              <a:t>0.78</a:t>
            </a:r>
          </a:p>
        </p:txBody>
      </p:sp>
      <p:sp>
        <p:nvSpPr>
          <p:cNvPr id="165909" name="Text Box 19"/>
          <p:cNvSpPr txBox="1">
            <a:spLocks noChangeArrowheads="1"/>
          </p:cNvSpPr>
          <p:nvPr/>
        </p:nvSpPr>
        <p:spPr bwMode="auto">
          <a:xfrm>
            <a:off x="3152775" y="18573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2.69</a:t>
            </a:r>
          </a:p>
        </p:txBody>
      </p:sp>
      <p:sp>
        <p:nvSpPr>
          <p:cNvPr id="165910" name="Text Box 19"/>
          <p:cNvSpPr txBox="1">
            <a:spLocks noChangeArrowheads="1"/>
          </p:cNvSpPr>
          <p:nvPr/>
        </p:nvSpPr>
        <p:spPr bwMode="auto">
          <a:xfrm>
            <a:off x="4799013" y="18573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1.81</a:t>
            </a:r>
          </a:p>
        </p:txBody>
      </p:sp>
      <p:sp>
        <p:nvSpPr>
          <p:cNvPr id="165911" name="Text Box 19"/>
          <p:cNvSpPr txBox="1">
            <a:spLocks noChangeArrowheads="1"/>
          </p:cNvSpPr>
          <p:nvPr/>
        </p:nvSpPr>
        <p:spPr bwMode="auto">
          <a:xfrm>
            <a:off x="6475413" y="18573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1.86</a:t>
            </a:r>
          </a:p>
        </p:txBody>
      </p:sp>
      <p:sp>
        <p:nvSpPr>
          <p:cNvPr id="165912" name="Text Box 19"/>
          <p:cNvSpPr txBox="1">
            <a:spLocks noChangeArrowheads="1"/>
          </p:cNvSpPr>
          <p:nvPr/>
        </p:nvSpPr>
        <p:spPr bwMode="auto">
          <a:xfrm>
            <a:off x="3136900"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1.64</a:t>
            </a:r>
          </a:p>
        </p:txBody>
      </p:sp>
      <p:sp>
        <p:nvSpPr>
          <p:cNvPr id="165913" name="Text Box 19"/>
          <p:cNvSpPr txBox="1">
            <a:spLocks noChangeArrowheads="1"/>
          </p:cNvSpPr>
          <p:nvPr/>
        </p:nvSpPr>
        <p:spPr bwMode="auto">
          <a:xfrm>
            <a:off x="4783138"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2.02</a:t>
            </a:r>
          </a:p>
        </p:txBody>
      </p:sp>
      <p:sp>
        <p:nvSpPr>
          <p:cNvPr id="165914" name="Text Box 19"/>
          <p:cNvSpPr txBox="1">
            <a:spLocks noChangeArrowheads="1"/>
          </p:cNvSpPr>
          <p:nvPr/>
        </p:nvSpPr>
        <p:spPr bwMode="auto">
          <a:xfrm>
            <a:off x="6459538" y="3200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2.45</a:t>
            </a:r>
          </a:p>
        </p:txBody>
      </p:sp>
      <p:sp>
        <p:nvSpPr>
          <p:cNvPr id="165915" name="Text Box 19"/>
          <p:cNvSpPr txBox="1">
            <a:spLocks noChangeArrowheads="1"/>
          </p:cNvSpPr>
          <p:nvPr/>
        </p:nvSpPr>
        <p:spPr bwMode="auto">
          <a:xfrm>
            <a:off x="1460500"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1.57</a:t>
            </a:r>
          </a:p>
        </p:txBody>
      </p:sp>
      <p:sp>
        <p:nvSpPr>
          <p:cNvPr id="165916" name="Text Box 19"/>
          <p:cNvSpPr txBox="1">
            <a:spLocks noChangeArrowheads="1"/>
          </p:cNvSpPr>
          <p:nvPr/>
        </p:nvSpPr>
        <p:spPr bwMode="auto">
          <a:xfrm>
            <a:off x="8105775" y="32035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2.76</a:t>
            </a:r>
          </a:p>
        </p:txBody>
      </p:sp>
      <p:sp>
        <p:nvSpPr>
          <p:cNvPr id="165917" name="Text Box 19"/>
          <p:cNvSpPr txBox="1">
            <a:spLocks noChangeArrowheads="1"/>
          </p:cNvSpPr>
          <p:nvPr/>
        </p:nvSpPr>
        <p:spPr bwMode="auto">
          <a:xfrm>
            <a:off x="3152775" y="47212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1.36</a:t>
            </a:r>
          </a:p>
        </p:txBody>
      </p:sp>
      <p:sp>
        <p:nvSpPr>
          <p:cNvPr id="165918" name="Text Box 19"/>
          <p:cNvSpPr txBox="1">
            <a:spLocks noChangeArrowheads="1"/>
          </p:cNvSpPr>
          <p:nvPr/>
        </p:nvSpPr>
        <p:spPr bwMode="auto">
          <a:xfrm>
            <a:off x="4799013"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1.91</a:t>
            </a:r>
          </a:p>
        </p:txBody>
      </p:sp>
      <p:sp>
        <p:nvSpPr>
          <p:cNvPr id="165919" name="Text Box 19"/>
          <p:cNvSpPr txBox="1">
            <a:spLocks noChangeArrowheads="1"/>
          </p:cNvSpPr>
          <p:nvPr/>
        </p:nvSpPr>
        <p:spPr bwMode="auto">
          <a:xfrm>
            <a:off x="6475413" y="473392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1.70</a:t>
            </a:r>
          </a:p>
        </p:txBody>
      </p:sp>
      <p:sp>
        <p:nvSpPr>
          <p:cNvPr id="165920" name="Text Box 19"/>
          <p:cNvSpPr txBox="1">
            <a:spLocks noChangeArrowheads="1"/>
          </p:cNvSpPr>
          <p:nvPr/>
        </p:nvSpPr>
        <p:spPr bwMode="auto">
          <a:xfrm>
            <a:off x="1476375" y="47244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1.59</a:t>
            </a:r>
          </a:p>
        </p:txBody>
      </p:sp>
      <p:sp>
        <p:nvSpPr>
          <p:cNvPr id="165921" name="Text Box 19"/>
          <p:cNvSpPr txBox="1">
            <a:spLocks noChangeArrowheads="1"/>
          </p:cNvSpPr>
          <p:nvPr/>
        </p:nvSpPr>
        <p:spPr bwMode="auto">
          <a:xfrm>
            <a:off x="8120063" y="47371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1.41</a:t>
            </a:r>
          </a:p>
        </p:txBody>
      </p:sp>
      <p:sp>
        <p:nvSpPr>
          <p:cNvPr id="165922" name="Text Box 19"/>
          <p:cNvSpPr txBox="1">
            <a:spLocks noChangeArrowheads="1"/>
          </p:cNvSpPr>
          <p:nvPr/>
        </p:nvSpPr>
        <p:spPr bwMode="auto">
          <a:xfrm>
            <a:off x="3136900" y="6096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1.93</a:t>
            </a:r>
          </a:p>
        </p:txBody>
      </p:sp>
      <p:sp>
        <p:nvSpPr>
          <p:cNvPr id="165923" name="Text Box 19"/>
          <p:cNvSpPr txBox="1">
            <a:spLocks noChangeArrowheads="1"/>
          </p:cNvSpPr>
          <p:nvPr/>
        </p:nvSpPr>
        <p:spPr bwMode="auto">
          <a:xfrm>
            <a:off x="4783138" y="6096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1.44</a:t>
            </a:r>
          </a:p>
        </p:txBody>
      </p:sp>
      <p:sp>
        <p:nvSpPr>
          <p:cNvPr id="165924" name="Text Box 19"/>
          <p:cNvSpPr txBox="1">
            <a:spLocks noChangeArrowheads="1"/>
          </p:cNvSpPr>
          <p:nvPr/>
        </p:nvSpPr>
        <p:spPr bwMode="auto">
          <a:xfrm>
            <a:off x="6459538" y="6096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1.75</a:t>
            </a:r>
          </a:p>
        </p:txBody>
      </p:sp>
      <p:sp>
        <p:nvSpPr>
          <p:cNvPr id="165925" name="Text Box 19"/>
          <p:cNvSpPr txBox="1">
            <a:spLocks noChangeArrowheads="1"/>
          </p:cNvSpPr>
          <p:nvPr/>
        </p:nvSpPr>
        <p:spPr bwMode="auto">
          <a:xfrm>
            <a:off x="1460500" y="609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1.45</a:t>
            </a:r>
          </a:p>
        </p:txBody>
      </p:sp>
      <p:sp>
        <p:nvSpPr>
          <p:cNvPr id="165926" name="Text Box 19"/>
          <p:cNvSpPr txBox="1">
            <a:spLocks noChangeArrowheads="1"/>
          </p:cNvSpPr>
          <p:nvPr/>
        </p:nvSpPr>
        <p:spPr bwMode="auto">
          <a:xfrm>
            <a:off x="8105775" y="609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0.05</a:t>
            </a:r>
          </a:p>
        </p:txBody>
      </p:sp>
      <p:sp>
        <p:nvSpPr>
          <p:cNvPr id="165927" name="Text Box 13"/>
          <p:cNvSpPr txBox="1">
            <a:spLocks noChangeArrowheads="1"/>
          </p:cNvSpPr>
          <p:nvPr/>
        </p:nvSpPr>
        <p:spPr bwMode="auto">
          <a:xfrm>
            <a:off x="838200" y="1905000"/>
            <a:ext cx="1295400" cy="3079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APHRODITE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C:\Documents and Settings\arindam\Desktop\regcoef-a-jul.gif"/>
          <p:cNvPicPr>
            <a:picLocks noChangeAspect="1" noChangeArrowheads="1"/>
          </p:cNvPicPr>
          <p:nvPr/>
        </p:nvPicPr>
        <p:blipFill>
          <a:blip r:embed="rId2"/>
          <a:srcRect/>
          <a:stretch>
            <a:fillRect/>
          </a:stretch>
        </p:blipFill>
        <p:spPr bwMode="auto">
          <a:xfrm>
            <a:off x="76200" y="685800"/>
            <a:ext cx="8915400" cy="6019800"/>
          </a:xfrm>
          <a:prstGeom prst="rect">
            <a:avLst/>
          </a:prstGeom>
          <a:noFill/>
          <a:ln w="9525">
            <a:noFill/>
            <a:miter lim="800000"/>
            <a:headEnd/>
            <a:tailEnd/>
          </a:ln>
        </p:spPr>
      </p:pic>
      <p:sp>
        <p:nvSpPr>
          <p:cNvPr id="3" name="Text Box 6"/>
          <p:cNvSpPr txBox="1">
            <a:spLocks noChangeArrowheads="1"/>
          </p:cNvSpPr>
          <p:nvPr/>
        </p:nvSpPr>
        <p:spPr bwMode="auto">
          <a:xfrm>
            <a:off x="457200" y="2286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Spatial Distribution of Regression Coefficients-</a:t>
            </a:r>
            <a:r>
              <a:rPr lang="en-US" b="1" dirty="0"/>
              <a:t> </a:t>
            </a:r>
            <a:r>
              <a:rPr lang="en-US" b="1" dirty="0">
                <a:solidFill>
                  <a:srgbClr val="CC0066"/>
                </a:solidFill>
              </a:rPr>
              <a:t>‘a’ slope</a:t>
            </a:r>
            <a:r>
              <a:rPr lang="en-US" b="1" dirty="0"/>
              <a:t>, for  July</a:t>
            </a:r>
          </a:p>
        </p:txBody>
      </p:sp>
      <p:sp>
        <p:nvSpPr>
          <p:cNvPr id="4" name="Text Box 15"/>
          <p:cNvSpPr txBox="1">
            <a:spLocks noChangeArrowheads="1"/>
          </p:cNvSpPr>
          <p:nvPr/>
        </p:nvSpPr>
        <p:spPr bwMode="auto">
          <a:xfrm>
            <a:off x="6873875" y="698500"/>
            <a:ext cx="7778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endParaRPr lang="en-US" sz="1300" dirty="0">
              <a:solidFill>
                <a:srgbClr val="7030A0"/>
              </a:solidFill>
              <a:latin typeface="Verdana" pitchFamily="34" charset="0"/>
            </a:endParaRPr>
          </a:p>
        </p:txBody>
      </p:sp>
      <p:sp>
        <p:nvSpPr>
          <p:cNvPr id="5" name="Text Box 15"/>
          <p:cNvSpPr txBox="1">
            <a:spLocks noChangeArrowheads="1"/>
          </p:cNvSpPr>
          <p:nvPr/>
        </p:nvSpPr>
        <p:spPr bwMode="auto">
          <a:xfrm>
            <a:off x="6889750" y="51466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a:t>
            </a:r>
            <a:endParaRPr lang="en-US" sz="1300" dirty="0">
              <a:solidFill>
                <a:srgbClr val="7030A0"/>
              </a:solidFill>
              <a:latin typeface="Verdana" pitchFamily="34" charset="0"/>
            </a:endParaRPr>
          </a:p>
        </p:txBody>
      </p:sp>
      <p:sp>
        <p:nvSpPr>
          <p:cNvPr id="6" name="Text Box 15"/>
          <p:cNvSpPr txBox="1">
            <a:spLocks noChangeArrowheads="1"/>
          </p:cNvSpPr>
          <p:nvPr/>
        </p:nvSpPr>
        <p:spPr bwMode="auto">
          <a:xfrm>
            <a:off x="4781550" y="51339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a:t>
            </a:r>
            <a:endParaRPr lang="en-US" sz="1300" dirty="0">
              <a:solidFill>
                <a:srgbClr val="7030A0"/>
              </a:solidFill>
              <a:latin typeface="Verdana" pitchFamily="34" charset="0"/>
            </a:endParaRPr>
          </a:p>
        </p:txBody>
      </p:sp>
      <p:sp>
        <p:nvSpPr>
          <p:cNvPr id="7" name="Text Box 15"/>
          <p:cNvSpPr txBox="1">
            <a:spLocks noChangeArrowheads="1"/>
          </p:cNvSpPr>
          <p:nvPr/>
        </p:nvSpPr>
        <p:spPr bwMode="auto">
          <a:xfrm>
            <a:off x="2667000" y="51498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a:t>
            </a:r>
            <a:endParaRPr lang="en-US" sz="1300" dirty="0">
              <a:solidFill>
                <a:srgbClr val="7030A0"/>
              </a:solidFill>
              <a:latin typeface="Verdana" pitchFamily="34" charset="0"/>
            </a:endParaRPr>
          </a:p>
        </p:txBody>
      </p:sp>
      <p:sp>
        <p:nvSpPr>
          <p:cNvPr id="8" name="Text Box 15"/>
          <p:cNvSpPr txBox="1">
            <a:spLocks noChangeArrowheads="1"/>
          </p:cNvSpPr>
          <p:nvPr/>
        </p:nvSpPr>
        <p:spPr bwMode="auto">
          <a:xfrm>
            <a:off x="590550" y="51530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a:t>
            </a:r>
            <a:endParaRPr lang="en-US" sz="1300" dirty="0">
              <a:solidFill>
                <a:srgbClr val="7030A0"/>
              </a:solidFill>
              <a:latin typeface="Verdana" pitchFamily="34" charset="0"/>
            </a:endParaRPr>
          </a:p>
        </p:txBody>
      </p:sp>
      <p:sp>
        <p:nvSpPr>
          <p:cNvPr id="9" name="Text Box 15"/>
          <p:cNvSpPr txBox="1">
            <a:spLocks noChangeArrowheads="1"/>
          </p:cNvSpPr>
          <p:nvPr/>
        </p:nvSpPr>
        <p:spPr bwMode="auto">
          <a:xfrm>
            <a:off x="6886575" y="364648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a:t>
            </a:r>
            <a:endParaRPr lang="en-US" sz="1300" dirty="0">
              <a:solidFill>
                <a:srgbClr val="7030A0"/>
              </a:solidFill>
              <a:latin typeface="Verdana" pitchFamily="34" charset="0"/>
            </a:endParaRPr>
          </a:p>
        </p:txBody>
      </p:sp>
      <p:sp>
        <p:nvSpPr>
          <p:cNvPr id="10" name="Text Box 15"/>
          <p:cNvSpPr txBox="1">
            <a:spLocks noChangeArrowheads="1"/>
          </p:cNvSpPr>
          <p:nvPr/>
        </p:nvSpPr>
        <p:spPr bwMode="auto">
          <a:xfrm>
            <a:off x="4787900" y="3657600"/>
            <a:ext cx="687388"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endParaRPr lang="en-US" sz="1300" dirty="0">
              <a:solidFill>
                <a:srgbClr val="7030A0"/>
              </a:solidFill>
              <a:latin typeface="Verdana" pitchFamily="34" charset="0"/>
            </a:endParaRPr>
          </a:p>
        </p:txBody>
      </p:sp>
      <p:sp>
        <p:nvSpPr>
          <p:cNvPr id="11" name="Text Box 15"/>
          <p:cNvSpPr txBox="1">
            <a:spLocks noChangeArrowheads="1"/>
          </p:cNvSpPr>
          <p:nvPr/>
        </p:nvSpPr>
        <p:spPr bwMode="auto">
          <a:xfrm>
            <a:off x="2679700" y="36576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a:t>
            </a:r>
            <a:endParaRPr lang="en-US" sz="1300" dirty="0">
              <a:solidFill>
                <a:srgbClr val="7030A0"/>
              </a:solidFill>
              <a:latin typeface="Verdana" pitchFamily="34" charset="0"/>
            </a:endParaRPr>
          </a:p>
        </p:txBody>
      </p:sp>
      <p:sp>
        <p:nvSpPr>
          <p:cNvPr id="12" name="Text Box 15"/>
          <p:cNvSpPr txBox="1">
            <a:spLocks noChangeArrowheads="1"/>
          </p:cNvSpPr>
          <p:nvPr/>
        </p:nvSpPr>
        <p:spPr bwMode="auto">
          <a:xfrm>
            <a:off x="585788" y="36544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endParaRPr lang="en-US" sz="1300" dirty="0">
              <a:solidFill>
                <a:srgbClr val="7030A0"/>
              </a:solidFill>
              <a:latin typeface="Verdana" pitchFamily="34" charset="0"/>
            </a:endParaRPr>
          </a:p>
        </p:txBody>
      </p:sp>
      <p:sp>
        <p:nvSpPr>
          <p:cNvPr id="13" name="Text Box 15"/>
          <p:cNvSpPr txBox="1">
            <a:spLocks noChangeArrowheads="1"/>
          </p:cNvSpPr>
          <p:nvPr/>
        </p:nvSpPr>
        <p:spPr bwMode="auto">
          <a:xfrm>
            <a:off x="6902450" y="21780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a:t>
            </a:r>
            <a:endParaRPr lang="en-US" sz="1300" dirty="0">
              <a:solidFill>
                <a:srgbClr val="7030A0"/>
              </a:solidFill>
              <a:latin typeface="Verdana" pitchFamily="34" charset="0"/>
            </a:endParaRPr>
          </a:p>
        </p:txBody>
      </p:sp>
      <p:sp>
        <p:nvSpPr>
          <p:cNvPr id="14" name="Text Box 15"/>
          <p:cNvSpPr txBox="1">
            <a:spLocks noChangeArrowheads="1"/>
          </p:cNvSpPr>
          <p:nvPr/>
        </p:nvSpPr>
        <p:spPr bwMode="auto">
          <a:xfrm>
            <a:off x="593725" y="217328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a:t>
            </a:r>
            <a:endParaRPr lang="en-US" sz="1300" dirty="0">
              <a:solidFill>
                <a:srgbClr val="7030A0"/>
              </a:solidFill>
              <a:latin typeface="Verdana" pitchFamily="34" charset="0"/>
            </a:endParaRPr>
          </a:p>
        </p:txBody>
      </p:sp>
      <p:sp>
        <p:nvSpPr>
          <p:cNvPr id="15" name="Text Box 15"/>
          <p:cNvSpPr txBox="1">
            <a:spLocks noChangeArrowheads="1"/>
          </p:cNvSpPr>
          <p:nvPr/>
        </p:nvSpPr>
        <p:spPr bwMode="auto">
          <a:xfrm>
            <a:off x="2674938" y="21685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a:t>
            </a:r>
            <a:endParaRPr lang="en-US" sz="1300" dirty="0">
              <a:solidFill>
                <a:srgbClr val="7030A0"/>
              </a:solidFill>
              <a:latin typeface="Verdana" pitchFamily="34" charset="0"/>
            </a:endParaRPr>
          </a:p>
        </p:txBody>
      </p:sp>
      <p:sp>
        <p:nvSpPr>
          <p:cNvPr id="16" name="Text Box 15"/>
          <p:cNvSpPr txBox="1">
            <a:spLocks noChangeArrowheads="1"/>
          </p:cNvSpPr>
          <p:nvPr/>
        </p:nvSpPr>
        <p:spPr bwMode="auto">
          <a:xfrm>
            <a:off x="4792663" y="217328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a:t>
            </a:r>
            <a:endParaRPr lang="en-US" sz="1300" dirty="0">
              <a:solidFill>
                <a:srgbClr val="7030A0"/>
              </a:solidFill>
              <a:latin typeface="Verdana" pitchFamily="34" charset="0"/>
            </a:endParaRPr>
          </a:p>
        </p:txBody>
      </p:sp>
      <p:sp>
        <p:nvSpPr>
          <p:cNvPr id="17" name="Text Box 15"/>
          <p:cNvSpPr txBox="1">
            <a:spLocks noChangeArrowheads="1"/>
          </p:cNvSpPr>
          <p:nvPr/>
        </p:nvSpPr>
        <p:spPr bwMode="auto">
          <a:xfrm>
            <a:off x="4781550" y="6985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a:t>
            </a:r>
            <a:endParaRPr lang="en-US" sz="1300" dirty="0">
              <a:solidFill>
                <a:srgbClr val="7030A0"/>
              </a:solidFill>
              <a:latin typeface="Verdana" pitchFamily="34" charset="0"/>
            </a:endParaRPr>
          </a:p>
        </p:txBody>
      </p:sp>
      <p:sp>
        <p:nvSpPr>
          <p:cNvPr id="18" name="Text Box 15"/>
          <p:cNvSpPr txBox="1">
            <a:spLocks noChangeArrowheads="1"/>
          </p:cNvSpPr>
          <p:nvPr/>
        </p:nvSpPr>
        <p:spPr bwMode="auto">
          <a:xfrm>
            <a:off x="2667000" y="6985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a:t>
            </a:r>
            <a:endParaRPr lang="en-US" sz="1300" dirty="0">
              <a:solidFill>
                <a:srgbClr val="7030A0"/>
              </a:solidFill>
              <a:latin typeface="Verdana" pitchFamily="34" charset="0"/>
            </a:endParaRPr>
          </a:p>
        </p:txBody>
      </p:sp>
      <p:sp>
        <p:nvSpPr>
          <p:cNvPr id="19" name="Text Box 15"/>
          <p:cNvSpPr txBox="1">
            <a:spLocks noChangeArrowheads="1"/>
          </p:cNvSpPr>
          <p:nvPr/>
        </p:nvSpPr>
        <p:spPr bwMode="auto">
          <a:xfrm>
            <a:off x="593725" y="6985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a:t>
            </a:r>
            <a:endParaRPr lang="en-US" sz="1300" dirty="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C:\Documents and Settings\arindam\Desktop\regcoef-a-dec.gif"/>
          <p:cNvPicPr>
            <a:picLocks noChangeAspect="1" noChangeArrowheads="1"/>
          </p:cNvPicPr>
          <p:nvPr/>
        </p:nvPicPr>
        <p:blipFill>
          <a:blip r:embed="rId2"/>
          <a:srcRect/>
          <a:stretch>
            <a:fillRect/>
          </a:stretch>
        </p:blipFill>
        <p:spPr bwMode="auto">
          <a:xfrm>
            <a:off x="228600" y="636588"/>
            <a:ext cx="8839200" cy="6019800"/>
          </a:xfrm>
          <a:prstGeom prst="rect">
            <a:avLst/>
          </a:prstGeom>
          <a:noFill/>
          <a:ln w="9525">
            <a:noFill/>
            <a:miter lim="800000"/>
            <a:headEnd/>
            <a:tailEnd/>
          </a:ln>
        </p:spPr>
      </p:pic>
      <p:sp>
        <p:nvSpPr>
          <p:cNvPr id="5" name="Text Box 6"/>
          <p:cNvSpPr txBox="1">
            <a:spLocks noChangeArrowheads="1"/>
          </p:cNvSpPr>
          <p:nvPr/>
        </p:nvSpPr>
        <p:spPr bwMode="auto">
          <a:xfrm>
            <a:off x="498765" y="187036"/>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Spatial Distribution of Regression Coefficients-</a:t>
            </a:r>
            <a:r>
              <a:rPr lang="en-US" b="1" dirty="0"/>
              <a:t> </a:t>
            </a:r>
            <a:r>
              <a:rPr lang="en-US" b="1" dirty="0">
                <a:solidFill>
                  <a:srgbClr val="CC0066"/>
                </a:solidFill>
              </a:rPr>
              <a:t>‘a’ slope</a:t>
            </a:r>
            <a:r>
              <a:rPr lang="en-US" b="1" dirty="0"/>
              <a:t>, for  December</a:t>
            </a:r>
          </a:p>
        </p:txBody>
      </p:sp>
      <p:sp>
        <p:nvSpPr>
          <p:cNvPr id="4" name="Text Box 15"/>
          <p:cNvSpPr txBox="1">
            <a:spLocks noChangeArrowheads="1"/>
          </p:cNvSpPr>
          <p:nvPr/>
        </p:nvSpPr>
        <p:spPr bwMode="auto">
          <a:xfrm>
            <a:off x="6994525" y="636588"/>
            <a:ext cx="7778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endParaRPr lang="en-US" sz="1300" dirty="0">
              <a:solidFill>
                <a:srgbClr val="7030A0"/>
              </a:solidFill>
              <a:latin typeface="Verdana" pitchFamily="34" charset="0"/>
            </a:endParaRPr>
          </a:p>
        </p:txBody>
      </p:sp>
      <p:sp>
        <p:nvSpPr>
          <p:cNvPr id="6" name="Text Box 15"/>
          <p:cNvSpPr txBox="1">
            <a:spLocks noChangeArrowheads="1"/>
          </p:cNvSpPr>
          <p:nvPr/>
        </p:nvSpPr>
        <p:spPr bwMode="auto">
          <a:xfrm>
            <a:off x="6981825" y="5100638"/>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a:t>
            </a:r>
            <a:endParaRPr lang="en-US" sz="1300" dirty="0">
              <a:solidFill>
                <a:srgbClr val="7030A0"/>
              </a:solidFill>
              <a:latin typeface="Verdana" pitchFamily="34" charset="0"/>
            </a:endParaRPr>
          </a:p>
        </p:txBody>
      </p:sp>
      <p:sp>
        <p:nvSpPr>
          <p:cNvPr id="7" name="Text Box 15"/>
          <p:cNvSpPr txBox="1">
            <a:spLocks noChangeArrowheads="1"/>
          </p:cNvSpPr>
          <p:nvPr/>
        </p:nvSpPr>
        <p:spPr bwMode="auto">
          <a:xfrm>
            <a:off x="4903788" y="5086350"/>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a:t>
            </a:r>
            <a:endParaRPr lang="en-US" sz="1300" dirty="0">
              <a:solidFill>
                <a:srgbClr val="7030A0"/>
              </a:solidFill>
              <a:latin typeface="Verdana" pitchFamily="34" charset="0"/>
            </a:endParaRPr>
          </a:p>
        </p:txBody>
      </p:sp>
      <p:sp>
        <p:nvSpPr>
          <p:cNvPr id="8" name="Text Box 15"/>
          <p:cNvSpPr txBox="1">
            <a:spLocks noChangeArrowheads="1"/>
          </p:cNvSpPr>
          <p:nvPr/>
        </p:nvSpPr>
        <p:spPr bwMode="auto">
          <a:xfrm>
            <a:off x="2819400" y="51022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a:t>
            </a:r>
            <a:endParaRPr lang="en-US" sz="1300" dirty="0">
              <a:solidFill>
                <a:srgbClr val="7030A0"/>
              </a:solidFill>
              <a:latin typeface="Verdana" pitchFamily="34" charset="0"/>
            </a:endParaRPr>
          </a:p>
        </p:txBody>
      </p:sp>
      <p:sp>
        <p:nvSpPr>
          <p:cNvPr id="9" name="Text Box 15"/>
          <p:cNvSpPr txBox="1">
            <a:spLocks noChangeArrowheads="1"/>
          </p:cNvSpPr>
          <p:nvPr/>
        </p:nvSpPr>
        <p:spPr bwMode="auto">
          <a:xfrm>
            <a:off x="742950" y="51054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a:t>
            </a:r>
            <a:endParaRPr lang="en-US" sz="1300" dirty="0">
              <a:solidFill>
                <a:srgbClr val="7030A0"/>
              </a:solidFill>
              <a:latin typeface="Verdana" pitchFamily="34" charset="0"/>
            </a:endParaRPr>
          </a:p>
        </p:txBody>
      </p:sp>
      <p:sp>
        <p:nvSpPr>
          <p:cNvPr id="10" name="Text Box 15"/>
          <p:cNvSpPr txBox="1">
            <a:spLocks noChangeArrowheads="1"/>
          </p:cNvSpPr>
          <p:nvPr/>
        </p:nvSpPr>
        <p:spPr bwMode="auto">
          <a:xfrm>
            <a:off x="6978650" y="36004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a:t>
            </a:r>
            <a:endParaRPr lang="en-US" sz="1300" dirty="0">
              <a:solidFill>
                <a:srgbClr val="7030A0"/>
              </a:solidFill>
              <a:latin typeface="Verdana" pitchFamily="34" charset="0"/>
            </a:endParaRPr>
          </a:p>
        </p:txBody>
      </p:sp>
      <p:sp>
        <p:nvSpPr>
          <p:cNvPr id="11" name="Text Box 15"/>
          <p:cNvSpPr txBox="1">
            <a:spLocks noChangeArrowheads="1"/>
          </p:cNvSpPr>
          <p:nvPr/>
        </p:nvSpPr>
        <p:spPr bwMode="auto">
          <a:xfrm>
            <a:off x="4908550" y="36099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endParaRPr lang="en-US" sz="1300" dirty="0">
              <a:solidFill>
                <a:srgbClr val="7030A0"/>
              </a:solidFill>
              <a:latin typeface="Verdana" pitchFamily="34" charset="0"/>
            </a:endParaRPr>
          </a:p>
        </p:txBody>
      </p:sp>
      <p:sp>
        <p:nvSpPr>
          <p:cNvPr id="12" name="Text Box 15"/>
          <p:cNvSpPr txBox="1">
            <a:spLocks noChangeArrowheads="1"/>
          </p:cNvSpPr>
          <p:nvPr/>
        </p:nvSpPr>
        <p:spPr bwMode="auto">
          <a:xfrm>
            <a:off x="2832100" y="36099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a:t>
            </a:r>
            <a:endParaRPr lang="en-US" sz="1300" dirty="0">
              <a:solidFill>
                <a:srgbClr val="7030A0"/>
              </a:solidFill>
              <a:latin typeface="Verdana" pitchFamily="34" charset="0"/>
            </a:endParaRPr>
          </a:p>
        </p:txBody>
      </p:sp>
      <p:sp>
        <p:nvSpPr>
          <p:cNvPr id="13" name="Text Box 15"/>
          <p:cNvSpPr txBox="1">
            <a:spLocks noChangeArrowheads="1"/>
          </p:cNvSpPr>
          <p:nvPr/>
        </p:nvSpPr>
        <p:spPr bwMode="auto">
          <a:xfrm>
            <a:off x="738188" y="360838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endParaRPr lang="en-US" sz="1300" dirty="0">
              <a:solidFill>
                <a:srgbClr val="7030A0"/>
              </a:solidFill>
              <a:latin typeface="Verdana" pitchFamily="34" charset="0"/>
            </a:endParaRPr>
          </a:p>
        </p:txBody>
      </p:sp>
      <p:sp>
        <p:nvSpPr>
          <p:cNvPr id="14" name="Text Box 15"/>
          <p:cNvSpPr txBox="1">
            <a:spLocks noChangeArrowheads="1"/>
          </p:cNvSpPr>
          <p:nvPr/>
        </p:nvSpPr>
        <p:spPr bwMode="auto">
          <a:xfrm>
            <a:off x="6994525" y="21304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a:t>
            </a:r>
            <a:endParaRPr lang="en-US" sz="1300" dirty="0">
              <a:solidFill>
                <a:srgbClr val="7030A0"/>
              </a:solidFill>
              <a:latin typeface="Verdana" pitchFamily="34" charset="0"/>
            </a:endParaRPr>
          </a:p>
        </p:txBody>
      </p:sp>
      <p:sp>
        <p:nvSpPr>
          <p:cNvPr id="15" name="Text Box 15"/>
          <p:cNvSpPr txBox="1">
            <a:spLocks noChangeArrowheads="1"/>
          </p:cNvSpPr>
          <p:nvPr/>
        </p:nvSpPr>
        <p:spPr bwMode="auto">
          <a:xfrm>
            <a:off x="746125" y="2125663"/>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a:t>
            </a:r>
            <a:endParaRPr lang="en-US" sz="1300" dirty="0">
              <a:solidFill>
                <a:srgbClr val="7030A0"/>
              </a:solidFill>
              <a:latin typeface="Verdana" pitchFamily="34" charset="0"/>
            </a:endParaRPr>
          </a:p>
        </p:txBody>
      </p:sp>
      <p:sp>
        <p:nvSpPr>
          <p:cNvPr id="16" name="Text Box 15"/>
          <p:cNvSpPr txBox="1">
            <a:spLocks noChangeArrowheads="1"/>
          </p:cNvSpPr>
          <p:nvPr/>
        </p:nvSpPr>
        <p:spPr bwMode="auto">
          <a:xfrm>
            <a:off x="2827338" y="21209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a:t>
            </a:r>
            <a:endParaRPr lang="en-US" sz="1300" dirty="0">
              <a:solidFill>
                <a:srgbClr val="7030A0"/>
              </a:solidFill>
              <a:latin typeface="Verdana" pitchFamily="34" charset="0"/>
            </a:endParaRPr>
          </a:p>
        </p:txBody>
      </p:sp>
      <p:sp>
        <p:nvSpPr>
          <p:cNvPr id="17" name="Text Box 15"/>
          <p:cNvSpPr txBox="1">
            <a:spLocks noChangeArrowheads="1"/>
          </p:cNvSpPr>
          <p:nvPr/>
        </p:nvSpPr>
        <p:spPr bwMode="auto">
          <a:xfrm>
            <a:off x="4913313" y="2125663"/>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a:t>
            </a:r>
            <a:endParaRPr lang="en-US" sz="1300" dirty="0">
              <a:solidFill>
                <a:srgbClr val="7030A0"/>
              </a:solidFill>
              <a:latin typeface="Verdana" pitchFamily="34" charset="0"/>
            </a:endParaRPr>
          </a:p>
        </p:txBody>
      </p:sp>
      <p:sp>
        <p:nvSpPr>
          <p:cNvPr id="18" name="Text Box 15"/>
          <p:cNvSpPr txBox="1">
            <a:spLocks noChangeArrowheads="1"/>
          </p:cNvSpPr>
          <p:nvPr/>
        </p:nvSpPr>
        <p:spPr bwMode="auto">
          <a:xfrm>
            <a:off x="4903788" y="650875"/>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a:t>
            </a:r>
            <a:endParaRPr lang="en-US" sz="1300" dirty="0">
              <a:solidFill>
                <a:srgbClr val="7030A0"/>
              </a:solidFill>
              <a:latin typeface="Verdana" pitchFamily="34" charset="0"/>
            </a:endParaRPr>
          </a:p>
        </p:txBody>
      </p:sp>
      <p:sp>
        <p:nvSpPr>
          <p:cNvPr id="19" name="Text Box 15"/>
          <p:cNvSpPr txBox="1">
            <a:spLocks noChangeArrowheads="1"/>
          </p:cNvSpPr>
          <p:nvPr/>
        </p:nvSpPr>
        <p:spPr bwMode="auto">
          <a:xfrm>
            <a:off x="2819400" y="6508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a:t>
            </a:r>
            <a:endParaRPr lang="en-US" sz="1300" dirty="0">
              <a:solidFill>
                <a:srgbClr val="7030A0"/>
              </a:solidFill>
              <a:latin typeface="Verdana" pitchFamily="34" charset="0"/>
            </a:endParaRPr>
          </a:p>
        </p:txBody>
      </p:sp>
      <p:sp>
        <p:nvSpPr>
          <p:cNvPr id="20" name="Text Box 15"/>
          <p:cNvSpPr txBox="1">
            <a:spLocks noChangeArrowheads="1"/>
          </p:cNvSpPr>
          <p:nvPr/>
        </p:nvSpPr>
        <p:spPr bwMode="auto">
          <a:xfrm>
            <a:off x="746125" y="6508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a:t>
            </a:r>
            <a:endParaRPr lang="en-US" sz="1300" dirty="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C:\Documents and Settings\arindam\Desktop\regcoef-b-jul.gif"/>
          <p:cNvPicPr>
            <a:picLocks noChangeAspect="1" noChangeArrowheads="1"/>
          </p:cNvPicPr>
          <p:nvPr/>
        </p:nvPicPr>
        <p:blipFill>
          <a:blip r:embed="rId2"/>
          <a:srcRect/>
          <a:stretch>
            <a:fillRect/>
          </a:stretch>
        </p:blipFill>
        <p:spPr bwMode="auto">
          <a:xfrm>
            <a:off x="157163" y="717550"/>
            <a:ext cx="8777287" cy="5943600"/>
          </a:xfrm>
          <a:prstGeom prst="rect">
            <a:avLst/>
          </a:prstGeom>
          <a:noFill/>
          <a:ln w="9525">
            <a:noFill/>
            <a:miter lim="800000"/>
            <a:headEnd/>
            <a:tailEnd/>
          </a:ln>
        </p:spPr>
      </p:pic>
      <p:sp>
        <p:nvSpPr>
          <p:cNvPr id="3" name="Text Box 6"/>
          <p:cNvSpPr txBox="1">
            <a:spLocks noChangeArrowheads="1"/>
          </p:cNvSpPr>
          <p:nvPr/>
        </p:nvSpPr>
        <p:spPr bwMode="auto">
          <a:xfrm>
            <a:off x="457200" y="2286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Spatial Distribution of Regression Coefficients-</a:t>
            </a:r>
            <a:r>
              <a:rPr lang="en-US" b="1" dirty="0"/>
              <a:t> </a:t>
            </a:r>
            <a:r>
              <a:rPr lang="en-US" b="1" dirty="0">
                <a:solidFill>
                  <a:srgbClr val="CC0066"/>
                </a:solidFill>
              </a:rPr>
              <a:t>‘b’ INTERCEPT</a:t>
            </a:r>
            <a:r>
              <a:rPr lang="en-US" b="1" dirty="0"/>
              <a:t>, for  July</a:t>
            </a:r>
          </a:p>
        </p:txBody>
      </p:sp>
      <p:sp>
        <p:nvSpPr>
          <p:cNvPr id="4" name="Text Box 15"/>
          <p:cNvSpPr txBox="1">
            <a:spLocks noChangeArrowheads="1"/>
          </p:cNvSpPr>
          <p:nvPr/>
        </p:nvSpPr>
        <p:spPr bwMode="auto">
          <a:xfrm>
            <a:off x="6858000" y="746125"/>
            <a:ext cx="7778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endParaRPr lang="en-US" sz="1300" dirty="0">
              <a:solidFill>
                <a:srgbClr val="7030A0"/>
              </a:solidFill>
              <a:latin typeface="Verdana" pitchFamily="34" charset="0"/>
            </a:endParaRPr>
          </a:p>
        </p:txBody>
      </p:sp>
      <p:sp>
        <p:nvSpPr>
          <p:cNvPr id="5" name="Text Box 15"/>
          <p:cNvSpPr txBox="1">
            <a:spLocks noChangeArrowheads="1"/>
          </p:cNvSpPr>
          <p:nvPr/>
        </p:nvSpPr>
        <p:spPr bwMode="auto">
          <a:xfrm>
            <a:off x="6873875" y="51466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a:t>
            </a:r>
            <a:endParaRPr lang="en-US" sz="1300" dirty="0">
              <a:solidFill>
                <a:srgbClr val="7030A0"/>
              </a:solidFill>
              <a:latin typeface="Verdana" pitchFamily="34" charset="0"/>
            </a:endParaRPr>
          </a:p>
        </p:txBody>
      </p:sp>
      <p:sp>
        <p:nvSpPr>
          <p:cNvPr id="6" name="Text Box 15"/>
          <p:cNvSpPr txBox="1">
            <a:spLocks noChangeArrowheads="1"/>
          </p:cNvSpPr>
          <p:nvPr/>
        </p:nvSpPr>
        <p:spPr bwMode="auto">
          <a:xfrm>
            <a:off x="4829175" y="513397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a:t>
            </a:r>
            <a:endParaRPr lang="en-US" sz="1300" dirty="0">
              <a:solidFill>
                <a:srgbClr val="7030A0"/>
              </a:solidFill>
              <a:latin typeface="Verdana" pitchFamily="34" charset="0"/>
            </a:endParaRPr>
          </a:p>
        </p:txBody>
      </p:sp>
      <p:sp>
        <p:nvSpPr>
          <p:cNvPr id="7" name="Text Box 15"/>
          <p:cNvSpPr txBox="1">
            <a:spLocks noChangeArrowheads="1"/>
          </p:cNvSpPr>
          <p:nvPr/>
        </p:nvSpPr>
        <p:spPr bwMode="auto">
          <a:xfrm>
            <a:off x="2714625" y="5149850"/>
            <a:ext cx="687388"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a:t>
            </a:r>
            <a:endParaRPr lang="en-US" sz="1300" dirty="0">
              <a:solidFill>
                <a:srgbClr val="7030A0"/>
              </a:solidFill>
              <a:latin typeface="Verdana" pitchFamily="34" charset="0"/>
            </a:endParaRPr>
          </a:p>
        </p:txBody>
      </p:sp>
      <p:sp>
        <p:nvSpPr>
          <p:cNvPr id="8" name="Text Box 15"/>
          <p:cNvSpPr txBox="1">
            <a:spLocks noChangeArrowheads="1"/>
          </p:cNvSpPr>
          <p:nvPr/>
        </p:nvSpPr>
        <p:spPr bwMode="auto">
          <a:xfrm>
            <a:off x="638175" y="51530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a:t>
            </a:r>
            <a:endParaRPr lang="en-US" sz="1300" dirty="0">
              <a:solidFill>
                <a:srgbClr val="7030A0"/>
              </a:solidFill>
              <a:latin typeface="Verdana" pitchFamily="34" charset="0"/>
            </a:endParaRPr>
          </a:p>
        </p:txBody>
      </p:sp>
      <p:sp>
        <p:nvSpPr>
          <p:cNvPr id="9" name="Text Box 15"/>
          <p:cNvSpPr txBox="1">
            <a:spLocks noChangeArrowheads="1"/>
          </p:cNvSpPr>
          <p:nvPr/>
        </p:nvSpPr>
        <p:spPr bwMode="auto">
          <a:xfrm>
            <a:off x="6870700" y="364648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a:t>
            </a:r>
            <a:endParaRPr lang="en-US" sz="1300" dirty="0">
              <a:solidFill>
                <a:srgbClr val="7030A0"/>
              </a:solidFill>
              <a:latin typeface="Verdana" pitchFamily="34" charset="0"/>
            </a:endParaRPr>
          </a:p>
        </p:txBody>
      </p:sp>
      <p:sp>
        <p:nvSpPr>
          <p:cNvPr id="10" name="Text Box 15"/>
          <p:cNvSpPr txBox="1">
            <a:spLocks noChangeArrowheads="1"/>
          </p:cNvSpPr>
          <p:nvPr/>
        </p:nvSpPr>
        <p:spPr bwMode="auto">
          <a:xfrm>
            <a:off x="4835525" y="3657600"/>
            <a:ext cx="687388"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endParaRPr lang="en-US" sz="1300" dirty="0">
              <a:solidFill>
                <a:srgbClr val="7030A0"/>
              </a:solidFill>
              <a:latin typeface="Verdana" pitchFamily="34" charset="0"/>
            </a:endParaRPr>
          </a:p>
        </p:txBody>
      </p:sp>
      <p:sp>
        <p:nvSpPr>
          <p:cNvPr id="11" name="Text Box 15"/>
          <p:cNvSpPr txBox="1">
            <a:spLocks noChangeArrowheads="1"/>
          </p:cNvSpPr>
          <p:nvPr/>
        </p:nvSpPr>
        <p:spPr bwMode="auto">
          <a:xfrm>
            <a:off x="2727325" y="36576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a:t>
            </a:r>
            <a:endParaRPr lang="en-US" sz="1300" dirty="0">
              <a:solidFill>
                <a:srgbClr val="7030A0"/>
              </a:solidFill>
              <a:latin typeface="Verdana" pitchFamily="34" charset="0"/>
            </a:endParaRPr>
          </a:p>
        </p:txBody>
      </p:sp>
      <p:sp>
        <p:nvSpPr>
          <p:cNvPr id="12" name="Text Box 15"/>
          <p:cNvSpPr txBox="1">
            <a:spLocks noChangeArrowheads="1"/>
          </p:cNvSpPr>
          <p:nvPr/>
        </p:nvSpPr>
        <p:spPr bwMode="auto">
          <a:xfrm>
            <a:off x="633413" y="36544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endParaRPr lang="en-US" sz="1300" dirty="0">
              <a:solidFill>
                <a:srgbClr val="7030A0"/>
              </a:solidFill>
              <a:latin typeface="Verdana" pitchFamily="34" charset="0"/>
            </a:endParaRPr>
          </a:p>
        </p:txBody>
      </p:sp>
      <p:sp>
        <p:nvSpPr>
          <p:cNvPr id="13" name="Text Box 15"/>
          <p:cNvSpPr txBox="1">
            <a:spLocks noChangeArrowheads="1"/>
          </p:cNvSpPr>
          <p:nvPr/>
        </p:nvSpPr>
        <p:spPr bwMode="auto">
          <a:xfrm>
            <a:off x="6886575" y="21780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a:t>
            </a:r>
            <a:endParaRPr lang="en-US" sz="1300" dirty="0">
              <a:solidFill>
                <a:srgbClr val="7030A0"/>
              </a:solidFill>
              <a:latin typeface="Verdana" pitchFamily="34" charset="0"/>
            </a:endParaRPr>
          </a:p>
        </p:txBody>
      </p:sp>
      <p:sp>
        <p:nvSpPr>
          <p:cNvPr id="14" name="Text Box 15"/>
          <p:cNvSpPr txBox="1">
            <a:spLocks noChangeArrowheads="1"/>
          </p:cNvSpPr>
          <p:nvPr/>
        </p:nvSpPr>
        <p:spPr bwMode="auto">
          <a:xfrm>
            <a:off x="641350" y="220503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a:t>
            </a:r>
            <a:endParaRPr lang="en-US" sz="1300" dirty="0">
              <a:solidFill>
                <a:srgbClr val="7030A0"/>
              </a:solidFill>
              <a:latin typeface="Verdana" pitchFamily="34" charset="0"/>
            </a:endParaRPr>
          </a:p>
        </p:txBody>
      </p:sp>
      <p:sp>
        <p:nvSpPr>
          <p:cNvPr id="15" name="Text Box 15"/>
          <p:cNvSpPr txBox="1">
            <a:spLocks noChangeArrowheads="1"/>
          </p:cNvSpPr>
          <p:nvPr/>
        </p:nvSpPr>
        <p:spPr bwMode="auto">
          <a:xfrm>
            <a:off x="2722563" y="2198688"/>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a:t>
            </a:r>
            <a:endParaRPr lang="en-US" sz="1300" dirty="0">
              <a:solidFill>
                <a:srgbClr val="7030A0"/>
              </a:solidFill>
              <a:latin typeface="Verdana" pitchFamily="34" charset="0"/>
            </a:endParaRPr>
          </a:p>
        </p:txBody>
      </p:sp>
      <p:sp>
        <p:nvSpPr>
          <p:cNvPr id="16" name="Text Box 15"/>
          <p:cNvSpPr txBox="1">
            <a:spLocks noChangeArrowheads="1"/>
          </p:cNvSpPr>
          <p:nvPr/>
        </p:nvSpPr>
        <p:spPr bwMode="auto">
          <a:xfrm>
            <a:off x="4840288" y="2205038"/>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a:t>
            </a:r>
            <a:endParaRPr lang="en-US" sz="1300" dirty="0">
              <a:solidFill>
                <a:srgbClr val="7030A0"/>
              </a:solidFill>
              <a:latin typeface="Verdana" pitchFamily="34" charset="0"/>
            </a:endParaRPr>
          </a:p>
        </p:txBody>
      </p:sp>
      <p:sp>
        <p:nvSpPr>
          <p:cNvPr id="17" name="Text Box 15"/>
          <p:cNvSpPr txBox="1">
            <a:spLocks noChangeArrowheads="1"/>
          </p:cNvSpPr>
          <p:nvPr/>
        </p:nvSpPr>
        <p:spPr bwMode="auto">
          <a:xfrm>
            <a:off x="4845050" y="7302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a:t>
            </a:r>
            <a:endParaRPr lang="en-US" sz="1300" dirty="0">
              <a:solidFill>
                <a:srgbClr val="7030A0"/>
              </a:solidFill>
              <a:latin typeface="Verdana" pitchFamily="34" charset="0"/>
            </a:endParaRPr>
          </a:p>
        </p:txBody>
      </p:sp>
      <p:sp>
        <p:nvSpPr>
          <p:cNvPr id="18" name="Text Box 15"/>
          <p:cNvSpPr txBox="1">
            <a:spLocks noChangeArrowheads="1"/>
          </p:cNvSpPr>
          <p:nvPr/>
        </p:nvSpPr>
        <p:spPr bwMode="auto">
          <a:xfrm>
            <a:off x="2730500" y="730250"/>
            <a:ext cx="687388"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a:t>
            </a:r>
            <a:endParaRPr lang="en-US" sz="1300" dirty="0">
              <a:solidFill>
                <a:srgbClr val="7030A0"/>
              </a:solidFill>
              <a:latin typeface="Verdana" pitchFamily="34" charset="0"/>
            </a:endParaRPr>
          </a:p>
        </p:txBody>
      </p:sp>
      <p:sp>
        <p:nvSpPr>
          <p:cNvPr id="19" name="Text Box 15"/>
          <p:cNvSpPr txBox="1">
            <a:spLocks noChangeArrowheads="1"/>
          </p:cNvSpPr>
          <p:nvPr/>
        </p:nvSpPr>
        <p:spPr bwMode="auto">
          <a:xfrm>
            <a:off x="657225" y="730250"/>
            <a:ext cx="687388"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a:t>
            </a:r>
            <a:endParaRPr lang="en-US" sz="1300" dirty="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C:\Documents and Settings\arindam\Desktop\regcoef-b-dec.gif"/>
          <p:cNvPicPr>
            <a:picLocks noChangeAspect="1" noChangeArrowheads="1"/>
          </p:cNvPicPr>
          <p:nvPr/>
        </p:nvPicPr>
        <p:blipFill>
          <a:blip r:embed="rId2"/>
          <a:srcRect l="2586" r="6033"/>
          <a:stretch>
            <a:fillRect/>
          </a:stretch>
        </p:blipFill>
        <p:spPr bwMode="auto">
          <a:xfrm>
            <a:off x="228600" y="685800"/>
            <a:ext cx="8077200" cy="5943600"/>
          </a:xfrm>
          <a:prstGeom prst="rect">
            <a:avLst/>
          </a:prstGeom>
          <a:noFill/>
          <a:ln w="9525">
            <a:noFill/>
            <a:miter lim="800000"/>
            <a:headEnd/>
            <a:tailEnd/>
          </a:ln>
        </p:spPr>
      </p:pic>
      <p:sp>
        <p:nvSpPr>
          <p:cNvPr id="5" name="Text Box 6"/>
          <p:cNvSpPr txBox="1">
            <a:spLocks noChangeArrowheads="1"/>
          </p:cNvSpPr>
          <p:nvPr/>
        </p:nvSpPr>
        <p:spPr bwMode="auto">
          <a:xfrm>
            <a:off x="378369" y="212835"/>
            <a:ext cx="86868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Spatial Distribution of Regression Coefficients-</a:t>
            </a:r>
            <a:r>
              <a:rPr lang="en-US" b="1" dirty="0"/>
              <a:t> </a:t>
            </a:r>
            <a:r>
              <a:rPr lang="en-US" b="1" dirty="0">
                <a:solidFill>
                  <a:srgbClr val="CC0066"/>
                </a:solidFill>
              </a:rPr>
              <a:t>‘b’ INTERCEPT</a:t>
            </a:r>
            <a:r>
              <a:rPr lang="en-US" b="1" dirty="0"/>
              <a:t>, for  December</a:t>
            </a:r>
          </a:p>
        </p:txBody>
      </p:sp>
      <p:sp>
        <p:nvSpPr>
          <p:cNvPr id="4" name="Text Box 15"/>
          <p:cNvSpPr txBox="1">
            <a:spLocks noChangeArrowheads="1"/>
          </p:cNvSpPr>
          <p:nvPr/>
        </p:nvSpPr>
        <p:spPr bwMode="auto">
          <a:xfrm>
            <a:off x="6753225" y="698500"/>
            <a:ext cx="7778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endParaRPr lang="en-US" sz="1300" dirty="0">
              <a:solidFill>
                <a:srgbClr val="7030A0"/>
              </a:solidFill>
              <a:latin typeface="Verdana" pitchFamily="34" charset="0"/>
            </a:endParaRPr>
          </a:p>
        </p:txBody>
      </p:sp>
      <p:sp>
        <p:nvSpPr>
          <p:cNvPr id="6" name="Text Box 15"/>
          <p:cNvSpPr txBox="1">
            <a:spLocks noChangeArrowheads="1"/>
          </p:cNvSpPr>
          <p:nvPr/>
        </p:nvSpPr>
        <p:spPr bwMode="auto">
          <a:xfrm>
            <a:off x="6778625" y="5116513"/>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a:t>
            </a:r>
            <a:endParaRPr lang="en-US" sz="1300" dirty="0">
              <a:solidFill>
                <a:srgbClr val="7030A0"/>
              </a:solidFill>
              <a:latin typeface="Verdana" pitchFamily="34" charset="0"/>
            </a:endParaRPr>
          </a:p>
        </p:txBody>
      </p:sp>
      <p:sp>
        <p:nvSpPr>
          <p:cNvPr id="7" name="Text Box 15"/>
          <p:cNvSpPr txBox="1">
            <a:spLocks noChangeArrowheads="1"/>
          </p:cNvSpPr>
          <p:nvPr/>
        </p:nvSpPr>
        <p:spPr bwMode="auto">
          <a:xfrm>
            <a:off x="4672013" y="51022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a:t>
            </a:r>
            <a:endParaRPr lang="en-US" sz="1300" dirty="0">
              <a:solidFill>
                <a:srgbClr val="7030A0"/>
              </a:solidFill>
              <a:latin typeface="Verdana" pitchFamily="34" charset="0"/>
            </a:endParaRPr>
          </a:p>
        </p:txBody>
      </p:sp>
      <p:sp>
        <p:nvSpPr>
          <p:cNvPr id="8" name="Text Box 15"/>
          <p:cNvSpPr txBox="1">
            <a:spLocks noChangeArrowheads="1"/>
          </p:cNvSpPr>
          <p:nvPr/>
        </p:nvSpPr>
        <p:spPr bwMode="auto">
          <a:xfrm>
            <a:off x="2587625" y="51054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a:t>
            </a:r>
            <a:endParaRPr lang="en-US" sz="1300" dirty="0">
              <a:solidFill>
                <a:srgbClr val="7030A0"/>
              </a:solidFill>
              <a:latin typeface="Verdana" pitchFamily="34" charset="0"/>
            </a:endParaRPr>
          </a:p>
        </p:txBody>
      </p:sp>
      <p:sp>
        <p:nvSpPr>
          <p:cNvPr id="9" name="Text Box 15"/>
          <p:cNvSpPr txBox="1">
            <a:spLocks noChangeArrowheads="1"/>
          </p:cNvSpPr>
          <p:nvPr/>
        </p:nvSpPr>
        <p:spPr bwMode="auto">
          <a:xfrm>
            <a:off x="512763" y="5108575"/>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a:t>
            </a:r>
            <a:endParaRPr lang="en-US" sz="1300" dirty="0">
              <a:solidFill>
                <a:srgbClr val="7030A0"/>
              </a:solidFill>
              <a:latin typeface="Verdana" pitchFamily="34" charset="0"/>
            </a:endParaRPr>
          </a:p>
        </p:txBody>
      </p:sp>
      <p:sp>
        <p:nvSpPr>
          <p:cNvPr id="10" name="Text Box 15"/>
          <p:cNvSpPr txBox="1">
            <a:spLocks noChangeArrowheads="1"/>
          </p:cNvSpPr>
          <p:nvPr/>
        </p:nvSpPr>
        <p:spPr bwMode="auto">
          <a:xfrm>
            <a:off x="6777038" y="3614738"/>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a:t>
            </a:r>
            <a:endParaRPr lang="en-US" sz="1300" dirty="0">
              <a:solidFill>
                <a:srgbClr val="7030A0"/>
              </a:solidFill>
              <a:latin typeface="Verdana" pitchFamily="34" charset="0"/>
            </a:endParaRPr>
          </a:p>
        </p:txBody>
      </p:sp>
      <p:sp>
        <p:nvSpPr>
          <p:cNvPr id="11" name="Text Box 15"/>
          <p:cNvSpPr txBox="1">
            <a:spLocks noChangeArrowheads="1"/>
          </p:cNvSpPr>
          <p:nvPr/>
        </p:nvSpPr>
        <p:spPr bwMode="auto">
          <a:xfrm>
            <a:off x="4676775" y="36258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endParaRPr lang="en-US" sz="1300" dirty="0">
              <a:solidFill>
                <a:srgbClr val="7030A0"/>
              </a:solidFill>
              <a:latin typeface="Verdana" pitchFamily="34" charset="0"/>
            </a:endParaRPr>
          </a:p>
        </p:txBody>
      </p:sp>
      <p:sp>
        <p:nvSpPr>
          <p:cNvPr id="12" name="Text Box 15"/>
          <p:cNvSpPr txBox="1">
            <a:spLocks noChangeArrowheads="1"/>
          </p:cNvSpPr>
          <p:nvPr/>
        </p:nvSpPr>
        <p:spPr bwMode="auto">
          <a:xfrm>
            <a:off x="2601913" y="3641725"/>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a:t>
            </a:r>
            <a:endParaRPr lang="en-US" sz="1300" dirty="0">
              <a:solidFill>
                <a:srgbClr val="7030A0"/>
              </a:solidFill>
              <a:latin typeface="Verdana" pitchFamily="34" charset="0"/>
            </a:endParaRPr>
          </a:p>
        </p:txBody>
      </p:sp>
      <p:sp>
        <p:nvSpPr>
          <p:cNvPr id="13" name="Text Box 15"/>
          <p:cNvSpPr txBox="1">
            <a:spLocks noChangeArrowheads="1"/>
          </p:cNvSpPr>
          <p:nvPr/>
        </p:nvSpPr>
        <p:spPr bwMode="auto">
          <a:xfrm>
            <a:off x="506413" y="363855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endParaRPr lang="en-US" sz="1300" dirty="0">
              <a:solidFill>
                <a:srgbClr val="7030A0"/>
              </a:solidFill>
              <a:latin typeface="Verdana" pitchFamily="34" charset="0"/>
            </a:endParaRPr>
          </a:p>
        </p:txBody>
      </p:sp>
      <p:sp>
        <p:nvSpPr>
          <p:cNvPr id="14" name="Text Box 15"/>
          <p:cNvSpPr txBox="1">
            <a:spLocks noChangeArrowheads="1"/>
          </p:cNvSpPr>
          <p:nvPr/>
        </p:nvSpPr>
        <p:spPr bwMode="auto">
          <a:xfrm>
            <a:off x="6792913" y="2146300"/>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a:t>
            </a:r>
            <a:endParaRPr lang="en-US" sz="1300" dirty="0">
              <a:solidFill>
                <a:srgbClr val="7030A0"/>
              </a:solidFill>
              <a:latin typeface="Verdana" pitchFamily="34" charset="0"/>
            </a:endParaRPr>
          </a:p>
        </p:txBody>
      </p:sp>
      <p:sp>
        <p:nvSpPr>
          <p:cNvPr id="15" name="Text Box 15"/>
          <p:cNvSpPr txBox="1">
            <a:spLocks noChangeArrowheads="1"/>
          </p:cNvSpPr>
          <p:nvPr/>
        </p:nvSpPr>
        <p:spPr bwMode="auto">
          <a:xfrm>
            <a:off x="514350" y="2173288"/>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a:t>
            </a:r>
            <a:endParaRPr lang="en-US" sz="1300" dirty="0">
              <a:solidFill>
                <a:srgbClr val="7030A0"/>
              </a:solidFill>
              <a:latin typeface="Verdana" pitchFamily="34" charset="0"/>
            </a:endParaRPr>
          </a:p>
        </p:txBody>
      </p:sp>
      <p:sp>
        <p:nvSpPr>
          <p:cNvPr id="16" name="Text Box 15"/>
          <p:cNvSpPr txBox="1">
            <a:spLocks noChangeArrowheads="1"/>
          </p:cNvSpPr>
          <p:nvPr/>
        </p:nvSpPr>
        <p:spPr bwMode="auto">
          <a:xfrm>
            <a:off x="2595563" y="2168525"/>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a:t>
            </a:r>
            <a:endParaRPr lang="en-US" sz="1300" dirty="0">
              <a:solidFill>
                <a:srgbClr val="7030A0"/>
              </a:solidFill>
              <a:latin typeface="Verdana" pitchFamily="34" charset="0"/>
            </a:endParaRPr>
          </a:p>
        </p:txBody>
      </p:sp>
      <p:sp>
        <p:nvSpPr>
          <p:cNvPr id="17" name="Text Box 15"/>
          <p:cNvSpPr txBox="1">
            <a:spLocks noChangeArrowheads="1"/>
          </p:cNvSpPr>
          <p:nvPr/>
        </p:nvSpPr>
        <p:spPr bwMode="auto">
          <a:xfrm>
            <a:off x="4683125" y="2141538"/>
            <a:ext cx="687388"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a:t>
            </a:r>
            <a:endParaRPr lang="en-US" sz="1300" dirty="0">
              <a:solidFill>
                <a:srgbClr val="7030A0"/>
              </a:solidFill>
              <a:latin typeface="Verdana" pitchFamily="34" charset="0"/>
            </a:endParaRPr>
          </a:p>
        </p:txBody>
      </p:sp>
      <p:sp>
        <p:nvSpPr>
          <p:cNvPr id="18" name="Text Box 15"/>
          <p:cNvSpPr txBox="1">
            <a:spLocks noChangeArrowheads="1"/>
          </p:cNvSpPr>
          <p:nvPr/>
        </p:nvSpPr>
        <p:spPr bwMode="auto">
          <a:xfrm>
            <a:off x="4687888" y="698500"/>
            <a:ext cx="687387"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a:t>
            </a:r>
            <a:endParaRPr lang="en-US" sz="1300" dirty="0">
              <a:solidFill>
                <a:srgbClr val="7030A0"/>
              </a:solidFill>
              <a:latin typeface="Verdana" pitchFamily="34" charset="0"/>
            </a:endParaRPr>
          </a:p>
        </p:txBody>
      </p:sp>
      <p:sp>
        <p:nvSpPr>
          <p:cNvPr id="19" name="Text Box 15"/>
          <p:cNvSpPr txBox="1">
            <a:spLocks noChangeArrowheads="1"/>
          </p:cNvSpPr>
          <p:nvPr/>
        </p:nvSpPr>
        <p:spPr bwMode="auto">
          <a:xfrm>
            <a:off x="2587625" y="6985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a:t>
            </a:r>
            <a:endParaRPr lang="en-US" sz="1300" dirty="0">
              <a:solidFill>
                <a:srgbClr val="7030A0"/>
              </a:solidFill>
              <a:latin typeface="Verdana" pitchFamily="34" charset="0"/>
            </a:endParaRPr>
          </a:p>
        </p:txBody>
      </p:sp>
      <p:sp>
        <p:nvSpPr>
          <p:cNvPr id="20" name="Text Box 15"/>
          <p:cNvSpPr txBox="1">
            <a:spLocks noChangeArrowheads="1"/>
          </p:cNvSpPr>
          <p:nvPr/>
        </p:nvSpPr>
        <p:spPr bwMode="auto">
          <a:xfrm>
            <a:off x="514350" y="698500"/>
            <a:ext cx="688975" cy="292100"/>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a:t>
            </a:r>
            <a:endParaRPr lang="en-US" sz="1300" dirty="0">
              <a:solidFill>
                <a:srgbClr val="7030A0"/>
              </a:solidFill>
              <a:latin typeface="Verdan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C:\Documents and Settings\arindam\Desktop\pcpa-jja.gif"/>
          <p:cNvPicPr>
            <a:picLocks noChangeAspect="1" noChangeArrowheads="1"/>
          </p:cNvPicPr>
          <p:nvPr/>
        </p:nvPicPr>
        <p:blipFill>
          <a:blip r:embed="rId2"/>
          <a:srcRect/>
          <a:stretch>
            <a:fillRect/>
          </a:stretch>
        </p:blipFill>
        <p:spPr bwMode="auto">
          <a:xfrm>
            <a:off x="228600" y="838200"/>
            <a:ext cx="8610600" cy="5867400"/>
          </a:xfrm>
          <a:prstGeom prst="rect">
            <a:avLst/>
          </a:prstGeom>
          <a:noFill/>
          <a:ln w="9525">
            <a:noFill/>
            <a:miter lim="800000"/>
            <a:headEnd/>
            <a:tailEnd/>
          </a:ln>
        </p:spPr>
      </p:pic>
      <p:sp>
        <p:nvSpPr>
          <p:cNvPr id="5" name="Text Box 6"/>
          <p:cNvSpPr txBox="1">
            <a:spLocks noChangeArrowheads="1"/>
          </p:cNvSpPr>
          <p:nvPr/>
        </p:nvSpPr>
        <p:spPr bwMode="auto">
          <a:xfrm>
            <a:off x="457200" y="2286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JJA Rainfall anomaly for 1987</a:t>
            </a:r>
            <a:endParaRPr lang="en-US" b="1" dirty="0"/>
          </a:p>
        </p:txBody>
      </p:sp>
      <p:sp>
        <p:nvSpPr>
          <p:cNvPr id="4" name="Text Box 15"/>
          <p:cNvSpPr txBox="1">
            <a:spLocks noChangeArrowheads="1"/>
          </p:cNvSpPr>
          <p:nvPr/>
        </p:nvSpPr>
        <p:spPr bwMode="auto">
          <a:xfrm>
            <a:off x="625475" y="2274888"/>
            <a:ext cx="7778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r>
              <a:rPr lang="en-US" sz="1300" dirty="0">
                <a:solidFill>
                  <a:srgbClr val="7030A0"/>
                </a:solidFill>
                <a:latin typeface="Verdana" pitchFamily="34" charset="0"/>
              </a:rPr>
              <a:t>0.17</a:t>
            </a:r>
          </a:p>
        </p:txBody>
      </p:sp>
      <p:sp>
        <p:nvSpPr>
          <p:cNvPr id="171014" name="Text Box 19"/>
          <p:cNvSpPr txBox="1">
            <a:spLocks noChangeArrowheads="1"/>
          </p:cNvSpPr>
          <p:nvPr/>
        </p:nvSpPr>
        <p:spPr bwMode="auto">
          <a:xfrm>
            <a:off x="3232150" y="1951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2.18</a:t>
            </a:r>
          </a:p>
        </p:txBody>
      </p:sp>
      <p:sp>
        <p:nvSpPr>
          <p:cNvPr id="171015" name="Text Box 19"/>
          <p:cNvSpPr txBox="1">
            <a:spLocks noChangeArrowheads="1"/>
          </p:cNvSpPr>
          <p:nvPr/>
        </p:nvSpPr>
        <p:spPr bwMode="auto">
          <a:xfrm>
            <a:off x="4878388" y="1951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2.15</a:t>
            </a:r>
          </a:p>
        </p:txBody>
      </p:sp>
      <p:sp>
        <p:nvSpPr>
          <p:cNvPr id="171016" name="Text Box 19"/>
          <p:cNvSpPr txBox="1">
            <a:spLocks noChangeArrowheads="1"/>
          </p:cNvSpPr>
          <p:nvPr/>
        </p:nvSpPr>
        <p:spPr bwMode="auto">
          <a:xfrm>
            <a:off x="6554788" y="1951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2.37</a:t>
            </a:r>
          </a:p>
        </p:txBody>
      </p:sp>
      <p:sp>
        <p:nvSpPr>
          <p:cNvPr id="171017" name="Text Box 19"/>
          <p:cNvSpPr txBox="1">
            <a:spLocks noChangeArrowheads="1"/>
          </p:cNvSpPr>
          <p:nvPr/>
        </p:nvSpPr>
        <p:spPr bwMode="auto">
          <a:xfrm>
            <a:off x="3216275"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2.54</a:t>
            </a:r>
          </a:p>
        </p:txBody>
      </p:sp>
      <p:sp>
        <p:nvSpPr>
          <p:cNvPr id="171018" name="Text Box 19"/>
          <p:cNvSpPr txBox="1">
            <a:spLocks noChangeArrowheads="1"/>
          </p:cNvSpPr>
          <p:nvPr/>
        </p:nvSpPr>
        <p:spPr bwMode="auto">
          <a:xfrm>
            <a:off x="48625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1.72</a:t>
            </a:r>
          </a:p>
        </p:txBody>
      </p:sp>
      <p:sp>
        <p:nvSpPr>
          <p:cNvPr id="171019" name="Text Box 19"/>
          <p:cNvSpPr txBox="1">
            <a:spLocks noChangeArrowheads="1"/>
          </p:cNvSpPr>
          <p:nvPr/>
        </p:nvSpPr>
        <p:spPr bwMode="auto">
          <a:xfrm>
            <a:off x="65389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4.05</a:t>
            </a:r>
          </a:p>
        </p:txBody>
      </p:sp>
      <p:sp>
        <p:nvSpPr>
          <p:cNvPr id="171020" name="Text Box 19"/>
          <p:cNvSpPr txBox="1">
            <a:spLocks noChangeArrowheads="1"/>
          </p:cNvSpPr>
          <p:nvPr/>
        </p:nvSpPr>
        <p:spPr bwMode="auto">
          <a:xfrm>
            <a:off x="1539875"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1.96</a:t>
            </a:r>
          </a:p>
        </p:txBody>
      </p:sp>
      <p:sp>
        <p:nvSpPr>
          <p:cNvPr id="171021" name="Text Box 19"/>
          <p:cNvSpPr txBox="1">
            <a:spLocks noChangeArrowheads="1"/>
          </p:cNvSpPr>
          <p:nvPr/>
        </p:nvSpPr>
        <p:spPr bwMode="auto">
          <a:xfrm>
            <a:off x="8185150"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3.66</a:t>
            </a:r>
          </a:p>
        </p:txBody>
      </p:sp>
      <p:sp>
        <p:nvSpPr>
          <p:cNvPr id="171022" name="Text Box 19"/>
          <p:cNvSpPr txBox="1">
            <a:spLocks noChangeArrowheads="1"/>
          </p:cNvSpPr>
          <p:nvPr/>
        </p:nvSpPr>
        <p:spPr bwMode="auto">
          <a:xfrm>
            <a:off x="3232150" y="48164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2.09</a:t>
            </a:r>
          </a:p>
        </p:txBody>
      </p:sp>
      <p:sp>
        <p:nvSpPr>
          <p:cNvPr id="171023" name="Text Box 19"/>
          <p:cNvSpPr txBox="1">
            <a:spLocks noChangeArrowheads="1"/>
          </p:cNvSpPr>
          <p:nvPr/>
        </p:nvSpPr>
        <p:spPr bwMode="auto">
          <a:xfrm>
            <a:off x="48768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2.01</a:t>
            </a:r>
          </a:p>
        </p:txBody>
      </p:sp>
      <p:sp>
        <p:nvSpPr>
          <p:cNvPr id="171024" name="Text Box 19"/>
          <p:cNvSpPr txBox="1">
            <a:spLocks noChangeArrowheads="1"/>
          </p:cNvSpPr>
          <p:nvPr/>
        </p:nvSpPr>
        <p:spPr bwMode="auto">
          <a:xfrm>
            <a:off x="65532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2.38</a:t>
            </a:r>
          </a:p>
        </p:txBody>
      </p:sp>
      <p:sp>
        <p:nvSpPr>
          <p:cNvPr id="171025" name="Text Box 19"/>
          <p:cNvSpPr txBox="1">
            <a:spLocks noChangeArrowheads="1"/>
          </p:cNvSpPr>
          <p:nvPr/>
        </p:nvSpPr>
        <p:spPr bwMode="auto">
          <a:xfrm>
            <a:off x="1555750" y="4819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1.86</a:t>
            </a:r>
          </a:p>
        </p:txBody>
      </p:sp>
      <p:sp>
        <p:nvSpPr>
          <p:cNvPr id="171026" name="Text Box 19"/>
          <p:cNvSpPr txBox="1">
            <a:spLocks noChangeArrowheads="1"/>
          </p:cNvSpPr>
          <p:nvPr/>
        </p:nvSpPr>
        <p:spPr bwMode="auto">
          <a:xfrm>
            <a:off x="8199438" y="48323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1.98</a:t>
            </a:r>
          </a:p>
        </p:txBody>
      </p:sp>
      <p:sp>
        <p:nvSpPr>
          <p:cNvPr id="171027" name="Text Box 19"/>
          <p:cNvSpPr txBox="1">
            <a:spLocks noChangeArrowheads="1"/>
          </p:cNvSpPr>
          <p:nvPr/>
        </p:nvSpPr>
        <p:spPr bwMode="auto">
          <a:xfrm>
            <a:off x="3216275"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1.97</a:t>
            </a:r>
          </a:p>
        </p:txBody>
      </p:sp>
      <p:sp>
        <p:nvSpPr>
          <p:cNvPr id="171028" name="Text Box 19"/>
          <p:cNvSpPr txBox="1">
            <a:spLocks noChangeArrowheads="1"/>
          </p:cNvSpPr>
          <p:nvPr/>
        </p:nvSpPr>
        <p:spPr bwMode="auto">
          <a:xfrm>
            <a:off x="48625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1.88</a:t>
            </a:r>
          </a:p>
        </p:txBody>
      </p:sp>
      <p:sp>
        <p:nvSpPr>
          <p:cNvPr id="171029" name="Text Box 19"/>
          <p:cNvSpPr txBox="1">
            <a:spLocks noChangeArrowheads="1"/>
          </p:cNvSpPr>
          <p:nvPr/>
        </p:nvSpPr>
        <p:spPr bwMode="auto">
          <a:xfrm>
            <a:off x="65389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2.08</a:t>
            </a:r>
          </a:p>
        </p:txBody>
      </p:sp>
      <p:sp>
        <p:nvSpPr>
          <p:cNvPr id="171030" name="Text Box 19"/>
          <p:cNvSpPr txBox="1">
            <a:spLocks noChangeArrowheads="1"/>
          </p:cNvSpPr>
          <p:nvPr/>
        </p:nvSpPr>
        <p:spPr bwMode="auto">
          <a:xfrm>
            <a:off x="1539875"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1.74</a:t>
            </a:r>
          </a:p>
        </p:txBody>
      </p:sp>
      <p:sp>
        <p:nvSpPr>
          <p:cNvPr id="171031" name="Text Box 19"/>
          <p:cNvSpPr txBox="1">
            <a:spLocks noChangeArrowheads="1"/>
          </p:cNvSpPr>
          <p:nvPr/>
        </p:nvSpPr>
        <p:spPr bwMode="auto">
          <a:xfrm>
            <a:off x="8185150"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1.75</a:t>
            </a:r>
          </a:p>
        </p:txBody>
      </p:sp>
      <p:sp>
        <p:nvSpPr>
          <p:cNvPr id="24" name="Text Box 15"/>
          <p:cNvSpPr txBox="1">
            <a:spLocks noChangeArrowheads="1"/>
          </p:cNvSpPr>
          <p:nvPr/>
        </p:nvSpPr>
        <p:spPr bwMode="auto">
          <a:xfrm>
            <a:off x="7304088" y="5146675"/>
            <a:ext cx="608012"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SSE </a:t>
            </a:r>
            <a:r>
              <a:rPr lang="en-US" sz="1300" dirty="0">
                <a:solidFill>
                  <a:srgbClr val="7030A0"/>
                </a:solidFill>
                <a:latin typeface="Verdana" pitchFamily="34" charset="0"/>
              </a:rPr>
              <a:t>0.19</a:t>
            </a:r>
          </a:p>
        </p:txBody>
      </p:sp>
      <p:sp>
        <p:nvSpPr>
          <p:cNvPr id="25" name="Text Box 15"/>
          <p:cNvSpPr txBox="1">
            <a:spLocks noChangeArrowheads="1"/>
          </p:cNvSpPr>
          <p:nvPr/>
        </p:nvSpPr>
        <p:spPr bwMode="auto">
          <a:xfrm>
            <a:off x="5662613" y="5140325"/>
            <a:ext cx="7381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EM     -</a:t>
            </a:r>
            <a:r>
              <a:rPr lang="en-US" sz="1300" dirty="0">
                <a:solidFill>
                  <a:srgbClr val="7030A0"/>
                </a:solidFill>
                <a:latin typeface="Verdana" pitchFamily="34" charset="0"/>
              </a:rPr>
              <a:t>0.09</a:t>
            </a:r>
          </a:p>
        </p:txBody>
      </p:sp>
      <p:sp>
        <p:nvSpPr>
          <p:cNvPr id="26" name="Text Box 15"/>
          <p:cNvSpPr txBox="1">
            <a:spLocks noChangeArrowheads="1"/>
          </p:cNvSpPr>
          <p:nvPr/>
        </p:nvSpPr>
        <p:spPr bwMode="auto">
          <a:xfrm>
            <a:off x="3975100" y="51530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 </a:t>
            </a:r>
            <a:r>
              <a:rPr lang="en-US" sz="1300" dirty="0">
                <a:solidFill>
                  <a:srgbClr val="7030A0"/>
                </a:solidFill>
                <a:latin typeface="Verdana" pitchFamily="34" charset="0"/>
              </a:rPr>
              <a:t>0.29</a:t>
            </a:r>
          </a:p>
        </p:txBody>
      </p:sp>
      <p:sp>
        <p:nvSpPr>
          <p:cNvPr id="27" name="Text Box 15"/>
          <p:cNvSpPr txBox="1">
            <a:spLocks noChangeArrowheads="1"/>
          </p:cNvSpPr>
          <p:nvPr/>
        </p:nvSpPr>
        <p:spPr bwMode="auto">
          <a:xfrm>
            <a:off x="2286000" y="51498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 </a:t>
            </a:r>
            <a:r>
              <a:rPr lang="en-US" sz="1300" dirty="0">
                <a:solidFill>
                  <a:srgbClr val="7030A0"/>
                </a:solidFill>
                <a:latin typeface="Verdana" pitchFamily="34" charset="0"/>
              </a:rPr>
              <a:t>0.06</a:t>
            </a:r>
          </a:p>
        </p:txBody>
      </p:sp>
      <p:sp>
        <p:nvSpPr>
          <p:cNvPr id="28" name="Text Box 15"/>
          <p:cNvSpPr txBox="1">
            <a:spLocks noChangeArrowheads="1"/>
          </p:cNvSpPr>
          <p:nvPr/>
        </p:nvSpPr>
        <p:spPr bwMode="auto">
          <a:xfrm>
            <a:off x="622300" y="51403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 </a:t>
            </a:r>
            <a:r>
              <a:rPr lang="en-US" sz="1300" dirty="0">
                <a:solidFill>
                  <a:srgbClr val="7030A0"/>
                </a:solidFill>
                <a:latin typeface="Verdana" pitchFamily="34" charset="0"/>
              </a:rPr>
              <a:t>0.22</a:t>
            </a:r>
          </a:p>
        </p:txBody>
      </p:sp>
      <p:sp>
        <p:nvSpPr>
          <p:cNvPr id="29" name="Text Box 15"/>
          <p:cNvSpPr txBox="1">
            <a:spLocks noChangeArrowheads="1"/>
          </p:cNvSpPr>
          <p:nvPr/>
        </p:nvSpPr>
        <p:spPr bwMode="auto">
          <a:xfrm>
            <a:off x="7312025" y="37211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 -</a:t>
            </a:r>
            <a:r>
              <a:rPr lang="en-US" sz="1300" dirty="0">
                <a:solidFill>
                  <a:srgbClr val="7030A0"/>
                </a:solidFill>
                <a:latin typeface="Verdana" pitchFamily="34" charset="0"/>
              </a:rPr>
              <a:t>0.44</a:t>
            </a:r>
          </a:p>
        </p:txBody>
      </p:sp>
      <p:sp>
        <p:nvSpPr>
          <p:cNvPr id="30" name="Text Box 15"/>
          <p:cNvSpPr txBox="1">
            <a:spLocks noChangeArrowheads="1"/>
          </p:cNvSpPr>
          <p:nvPr/>
        </p:nvSpPr>
        <p:spPr bwMode="auto">
          <a:xfrm>
            <a:off x="5686425" y="3709988"/>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 -</a:t>
            </a:r>
            <a:r>
              <a:rPr lang="en-US" sz="1300" dirty="0">
                <a:solidFill>
                  <a:srgbClr val="7030A0"/>
                </a:solidFill>
                <a:latin typeface="Verdana" pitchFamily="34" charset="0"/>
              </a:rPr>
              <a:t>0.14</a:t>
            </a:r>
          </a:p>
        </p:txBody>
      </p:sp>
      <p:sp>
        <p:nvSpPr>
          <p:cNvPr id="31" name="Text Box 15"/>
          <p:cNvSpPr txBox="1">
            <a:spLocks noChangeArrowheads="1"/>
          </p:cNvSpPr>
          <p:nvPr/>
        </p:nvSpPr>
        <p:spPr bwMode="auto">
          <a:xfrm>
            <a:off x="3957638" y="372110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r>
              <a:rPr lang="en-US" sz="1300" dirty="0">
                <a:solidFill>
                  <a:srgbClr val="7030A0"/>
                </a:solidFill>
                <a:latin typeface="Verdana" pitchFamily="34" charset="0"/>
              </a:rPr>
              <a:t>0.03</a:t>
            </a:r>
          </a:p>
        </p:txBody>
      </p:sp>
      <p:sp>
        <p:nvSpPr>
          <p:cNvPr id="32" name="Text Box 15"/>
          <p:cNvSpPr txBox="1">
            <a:spLocks noChangeArrowheads="1"/>
          </p:cNvSpPr>
          <p:nvPr/>
        </p:nvSpPr>
        <p:spPr bwMode="auto">
          <a:xfrm>
            <a:off x="2282825" y="37147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a:t>
            </a:r>
            <a:r>
              <a:rPr lang="en-US" sz="1300" dirty="0">
                <a:solidFill>
                  <a:srgbClr val="7030A0"/>
                </a:solidFill>
                <a:latin typeface="Verdana" pitchFamily="34" charset="0"/>
              </a:rPr>
              <a:t>-0.44</a:t>
            </a:r>
          </a:p>
        </p:txBody>
      </p:sp>
      <p:sp>
        <p:nvSpPr>
          <p:cNvPr id="33" name="Text Box 15"/>
          <p:cNvSpPr txBox="1">
            <a:spLocks noChangeArrowheads="1"/>
          </p:cNvSpPr>
          <p:nvPr/>
        </p:nvSpPr>
        <p:spPr bwMode="auto">
          <a:xfrm>
            <a:off x="601663" y="37179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r>
              <a:rPr lang="en-US" sz="1300" dirty="0">
                <a:solidFill>
                  <a:srgbClr val="7030A0"/>
                </a:solidFill>
                <a:latin typeface="Verdana" pitchFamily="34" charset="0"/>
              </a:rPr>
              <a:t>0.19</a:t>
            </a:r>
          </a:p>
        </p:txBody>
      </p:sp>
      <p:sp>
        <p:nvSpPr>
          <p:cNvPr id="34" name="Text Box 15"/>
          <p:cNvSpPr txBox="1">
            <a:spLocks noChangeArrowheads="1"/>
          </p:cNvSpPr>
          <p:nvPr/>
        </p:nvSpPr>
        <p:spPr bwMode="auto">
          <a:xfrm>
            <a:off x="7302500" y="2273300"/>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  </a:t>
            </a:r>
            <a:r>
              <a:rPr lang="en-US" sz="1300" dirty="0">
                <a:solidFill>
                  <a:srgbClr val="7030A0"/>
                </a:solidFill>
                <a:latin typeface="Verdana" pitchFamily="34" charset="0"/>
              </a:rPr>
              <a:t>0.03</a:t>
            </a:r>
          </a:p>
        </p:txBody>
      </p:sp>
      <p:sp>
        <p:nvSpPr>
          <p:cNvPr id="35" name="Text Box 15"/>
          <p:cNvSpPr txBox="1">
            <a:spLocks noChangeArrowheads="1"/>
          </p:cNvSpPr>
          <p:nvPr/>
        </p:nvSpPr>
        <p:spPr bwMode="auto">
          <a:xfrm>
            <a:off x="2286000" y="22828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 -</a:t>
            </a:r>
            <a:r>
              <a:rPr lang="en-US" sz="1300" dirty="0">
                <a:solidFill>
                  <a:srgbClr val="7030A0"/>
                </a:solidFill>
                <a:latin typeface="Verdana" pitchFamily="34" charset="0"/>
              </a:rPr>
              <a:t>0.23</a:t>
            </a:r>
          </a:p>
        </p:txBody>
      </p:sp>
      <p:sp>
        <p:nvSpPr>
          <p:cNvPr id="36" name="Text Box 15"/>
          <p:cNvSpPr txBox="1">
            <a:spLocks noChangeArrowheads="1"/>
          </p:cNvSpPr>
          <p:nvPr/>
        </p:nvSpPr>
        <p:spPr bwMode="auto">
          <a:xfrm>
            <a:off x="3959225" y="22780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 </a:t>
            </a:r>
            <a:r>
              <a:rPr lang="en-US" sz="1300" dirty="0">
                <a:solidFill>
                  <a:srgbClr val="7030A0"/>
                </a:solidFill>
                <a:latin typeface="Verdana" pitchFamily="34" charset="0"/>
              </a:rPr>
              <a:t>0.09</a:t>
            </a:r>
          </a:p>
        </p:txBody>
      </p:sp>
      <p:sp>
        <p:nvSpPr>
          <p:cNvPr id="37" name="Text Box 15"/>
          <p:cNvSpPr txBox="1">
            <a:spLocks noChangeArrowheads="1"/>
          </p:cNvSpPr>
          <p:nvPr/>
        </p:nvSpPr>
        <p:spPr bwMode="auto">
          <a:xfrm>
            <a:off x="5670550" y="22828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  -</a:t>
            </a:r>
            <a:r>
              <a:rPr lang="en-US" sz="1300" dirty="0">
                <a:solidFill>
                  <a:srgbClr val="7030A0"/>
                </a:solidFill>
                <a:latin typeface="Verdana" pitchFamily="34" charset="0"/>
              </a:rPr>
              <a:t>0.04</a:t>
            </a:r>
          </a:p>
        </p:txBody>
      </p:sp>
      <p:sp>
        <p:nvSpPr>
          <p:cNvPr id="38" name="Text Box 15"/>
          <p:cNvSpPr txBox="1">
            <a:spLocks noChangeArrowheads="1"/>
          </p:cNvSpPr>
          <p:nvPr/>
        </p:nvSpPr>
        <p:spPr bwMode="auto">
          <a:xfrm>
            <a:off x="5670550" y="8572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 </a:t>
            </a:r>
            <a:r>
              <a:rPr lang="en-US" sz="1300" dirty="0">
                <a:solidFill>
                  <a:srgbClr val="7030A0"/>
                </a:solidFill>
                <a:latin typeface="Verdana" pitchFamily="34" charset="0"/>
              </a:rPr>
              <a:t>-0.37</a:t>
            </a:r>
          </a:p>
        </p:txBody>
      </p:sp>
      <p:sp>
        <p:nvSpPr>
          <p:cNvPr id="39" name="Text Box 15"/>
          <p:cNvSpPr txBox="1">
            <a:spLocks noChangeArrowheads="1"/>
          </p:cNvSpPr>
          <p:nvPr/>
        </p:nvSpPr>
        <p:spPr bwMode="auto">
          <a:xfrm>
            <a:off x="3975100" y="8667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 </a:t>
            </a:r>
            <a:r>
              <a:rPr lang="en-US" sz="1300" dirty="0">
                <a:solidFill>
                  <a:srgbClr val="7030A0"/>
                </a:solidFill>
                <a:latin typeface="Verdana" pitchFamily="34" charset="0"/>
              </a:rPr>
              <a:t>0.07</a:t>
            </a:r>
          </a:p>
        </p:txBody>
      </p:sp>
      <p:sp>
        <p:nvSpPr>
          <p:cNvPr id="40" name="Text Box 15"/>
          <p:cNvSpPr txBox="1">
            <a:spLocks noChangeArrowheads="1"/>
          </p:cNvSpPr>
          <p:nvPr/>
        </p:nvSpPr>
        <p:spPr bwMode="auto">
          <a:xfrm>
            <a:off x="2301875" y="8620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  -</a:t>
            </a:r>
            <a:r>
              <a:rPr lang="en-US" sz="1300" dirty="0">
                <a:solidFill>
                  <a:srgbClr val="7030A0"/>
                </a:solidFill>
                <a:latin typeface="Verdana" pitchFamily="34" charset="0"/>
              </a:rPr>
              <a:t>0.28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57200" y="2286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DJF Rainfall anomaly for 1987</a:t>
            </a:r>
            <a:endParaRPr lang="en-US" b="1" dirty="0"/>
          </a:p>
        </p:txBody>
      </p:sp>
      <p:pic>
        <p:nvPicPr>
          <p:cNvPr id="172036" name="Picture 3" descr="C:\Documents and Settings\arindam\Desktop\pcpa-djf.gif"/>
          <p:cNvPicPr>
            <a:picLocks noChangeAspect="1" noChangeArrowheads="1"/>
          </p:cNvPicPr>
          <p:nvPr/>
        </p:nvPicPr>
        <p:blipFill>
          <a:blip r:embed="rId2"/>
          <a:srcRect/>
          <a:stretch>
            <a:fillRect/>
          </a:stretch>
        </p:blipFill>
        <p:spPr bwMode="auto">
          <a:xfrm>
            <a:off x="352425" y="762000"/>
            <a:ext cx="8458200" cy="5867400"/>
          </a:xfrm>
          <a:prstGeom prst="rect">
            <a:avLst/>
          </a:prstGeom>
          <a:noFill/>
          <a:ln w="9525">
            <a:noFill/>
            <a:miter lim="800000"/>
            <a:headEnd/>
            <a:tailEnd/>
          </a:ln>
        </p:spPr>
      </p:pic>
      <p:sp>
        <p:nvSpPr>
          <p:cNvPr id="6" name="Text Box 15"/>
          <p:cNvSpPr txBox="1">
            <a:spLocks noChangeArrowheads="1"/>
          </p:cNvSpPr>
          <p:nvPr/>
        </p:nvSpPr>
        <p:spPr bwMode="auto">
          <a:xfrm>
            <a:off x="669925" y="2193925"/>
            <a:ext cx="7778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r>
              <a:rPr lang="en-US" sz="1300" dirty="0">
                <a:solidFill>
                  <a:srgbClr val="7030A0"/>
                </a:solidFill>
                <a:latin typeface="Verdana" pitchFamily="34" charset="0"/>
              </a:rPr>
              <a:t>0.66</a:t>
            </a:r>
          </a:p>
        </p:txBody>
      </p:sp>
      <p:sp>
        <p:nvSpPr>
          <p:cNvPr id="172038" name="Text Box 19"/>
          <p:cNvSpPr txBox="1">
            <a:spLocks noChangeArrowheads="1"/>
          </p:cNvSpPr>
          <p:nvPr/>
        </p:nvSpPr>
        <p:spPr bwMode="auto">
          <a:xfrm>
            <a:off x="3232150" y="18875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0.82</a:t>
            </a:r>
          </a:p>
        </p:txBody>
      </p:sp>
      <p:sp>
        <p:nvSpPr>
          <p:cNvPr id="172039" name="Text Box 19"/>
          <p:cNvSpPr txBox="1">
            <a:spLocks noChangeArrowheads="1"/>
          </p:cNvSpPr>
          <p:nvPr/>
        </p:nvSpPr>
        <p:spPr bwMode="auto">
          <a:xfrm>
            <a:off x="4878388" y="18875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0.59</a:t>
            </a:r>
          </a:p>
        </p:txBody>
      </p:sp>
      <p:sp>
        <p:nvSpPr>
          <p:cNvPr id="172040" name="Text Box 19"/>
          <p:cNvSpPr txBox="1">
            <a:spLocks noChangeArrowheads="1"/>
          </p:cNvSpPr>
          <p:nvPr/>
        </p:nvSpPr>
        <p:spPr bwMode="auto">
          <a:xfrm>
            <a:off x="6554788" y="18875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0.83</a:t>
            </a:r>
          </a:p>
        </p:txBody>
      </p:sp>
      <p:sp>
        <p:nvSpPr>
          <p:cNvPr id="172041" name="Text Box 19"/>
          <p:cNvSpPr txBox="1">
            <a:spLocks noChangeArrowheads="1"/>
          </p:cNvSpPr>
          <p:nvPr/>
        </p:nvSpPr>
        <p:spPr bwMode="auto">
          <a:xfrm>
            <a:off x="3216275"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0.69</a:t>
            </a:r>
          </a:p>
        </p:txBody>
      </p:sp>
      <p:sp>
        <p:nvSpPr>
          <p:cNvPr id="172042" name="Text Box 19"/>
          <p:cNvSpPr txBox="1">
            <a:spLocks noChangeArrowheads="1"/>
          </p:cNvSpPr>
          <p:nvPr/>
        </p:nvSpPr>
        <p:spPr bwMode="auto">
          <a:xfrm>
            <a:off x="48625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0.67</a:t>
            </a:r>
          </a:p>
        </p:txBody>
      </p:sp>
      <p:sp>
        <p:nvSpPr>
          <p:cNvPr id="172043" name="Text Box 19"/>
          <p:cNvSpPr txBox="1">
            <a:spLocks noChangeArrowheads="1"/>
          </p:cNvSpPr>
          <p:nvPr/>
        </p:nvSpPr>
        <p:spPr bwMode="auto">
          <a:xfrm>
            <a:off x="65389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0.62</a:t>
            </a:r>
          </a:p>
        </p:txBody>
      </p:sp>
      <p:sp>
        <p:nvSpPr>
          <p:cNvPr id="172044" name="Text Box 19"/>
          <p:cNvSpPr txBox="1">
            <a:spLocks noChangeArrowheads="1"/>
          </p:cNvSpPr>
          <p:nvPr/>
        </p:nvSpPr>
        <p:spPr bwMode="auto">
          <a:xfrm>
            <a:off x="1539875"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1.29</a:t>
            </a:r>
          </a:p>
        </p:txBody>
      </p:sp>
      <p:sp>
        <p:nvSpPr>
          <p:cNvPr id="172045" name="Text Box 19"/>
          <p:cNvSpPr txBox="1">
            <a:spLocks noChangeArrowheads="1"/>
          </p:cNvSpPr>
          <p:nvPr/>
        </p:nvSpPr>
        <p:spPr bwMode="auto">
          <a:xfrm>
            <a:off x="8185150"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0.99</a:t>
            </a:r>
          </a:p>
        </p:txBody>
      </p:sp>
      <p:sp>
        <p:nvSpPr>
          <p:cNvPr id="172046" name="Text Box 19"/>
          <p:cNvSpPr txBox="1">
            <a:spLocks noChangeArrowheads="1"/>
          </p:cNvSpPr>
          <p:nvPr/>
        </p:nvSpPr>
        <p:spPr bwMode="auto">
          <a:xfrm>
            <a:off x="3232150" y="48164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0.88</a:t>
            </a:r>
          </a:p>
        </p:txBody>
      </p:sp>
      <p:sp>
        <p:nvSpPr>
          <p:cNvPr id="172047" name="Text Box 19"/>
          <p:cNvSpPr txBox="1">
            <a:spLocks noChangeArrowheads="1"/>
          </p:cNvSpPr>
          <p:nvPr/>
        </p:nvSpPr>
        <p:spPr bwMode="auto">
          <a:xfrm>
            <a:off x="48768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0.98</a:t>
            </a:r>
          </a:p>
        </p:txBody>
      </p:sp>
      <p:sp>
        <p:nvSpPr>
          <p:cNvPr id="172048" name="Text Box 19"/>
          <p:cNvSpPr txBox="1">
            <a:spLocks noChangeArrowheads="1"/>
          </p:cNvSpPr>
          <p:nvPr/>
        </p:nvSpPr>
        <p:spPr bwMode="auto">
          <a:xfrm>
            <a:off x="65532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0.92</a:t>
            </a:r>
          </a:p>
        </p:txBody>
      </p:sp>
      <p:sp>
        <p:nvSpPr>
          <p:cNvPr id="172049" name="Text Box 19"/>
          <p:cNvSpPr txBox="1">
            <a:spLocks noChangeArrowheads="1"/>
          </p:cNvSpPr>
          <p:nvPr/>
        </p:nvSpPr>
        <p:spPr bwMode="auto">
          <a:xfrm>
            <a:off x="1555750" y="4819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1.45</a:t>
            </a:r>
          </a:p>
        </p:txBody>
      </p:sp>
      <p:sp>
        <p:nvSpPr>
          <p:cNvPr id="172050" name="Text Box 19"/>
          <p:cNvSpPr txBox="1">
            <a:spLocks noChangeArrowheads="1"/>
          </p:cNvSpPr>
          <p:nvPr/>
        </p:nvSpPr>
        <p:spPr bwMode="auto">
          <a:xfrm>
            <a:off x="8199438" y="48323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0.90</a:t>
            </a:r>
          </a:p>
        </p:txBody>
      </p:sp>
      <p:sp>
        <p:nvSpPr>
          <p:cNvPr id="172051" name="Text Box 19"/>
          <p:cNvSpPr txBox="1">
            <a:spLocks noChangeArrowheads="1"/>
          </p:cNvSpPr>
          <p:nvPr/>
        </p:nvSpPr>
        <p:spPr bwMode="auto">
          <a:xfrm>
            <a:off x="3216275"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1.29</a:t>
            </a:r>
          </a:p>
        </p:txBody>
      </p:sp>
      <p:sp>
        <p:nvSpPr>
          <p:cNvPr id="172052" name="Text Box 19"/>
          <p:cNvSpPr txBox="1">
            <a:spLocks noChangeArrowheads="1"/>
          </p:cNvSpPr>
          <p:nvPr/>
        </p:nvSpPr>
        <p:spPr bwMode="auto">
          <a:xfrm>
            <a:off x="48625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1.08</a:t>
            </a:r>
          </a:p>
        </p:txBody>
      </p:sp>
      <p:sp>
        <p:nvSpPr>
          <p:cNvPr id="172053" name="Text Box 19"/>
          <p:cNvSpPr txBox="1">
            <a:spLocks noChangeArrowheads="1"/>
          </p:cNvSpPr>
          <p:nvPr/>
        </p:nvSpPr>
        <p:spPr bwMode="auto">
          <a:xfrm>
            <a:off x="65389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0.70</a:t>
            </a:r>
          </a:p>
        </p:txBody>
      </p:sp>
      <p:sp>
        <p:nvSpPr>
          <p:cNvPr id="172054" name="Text Box 19"/>
          <p:cNvSpPr txBox="1">
            <a:spLocks noChangeArrowheads="1"/>
          </p:cNvSpPr>
          <p:nvPr/>
        </p:nvSpPr>
        <p:spPr bwMode="auto">
          <a:xfrm>
            <a:off x="1539875"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0.60</a:t>
            </a:r>
          </a:p>
        </p:txBody>
      </p:sp>
      <p:sp>
        <p:nvSpPr>
          <p:cNvPr id="172055" name="Text Box 19"/>
          <p:cNvSpPr txBox="1">
            <a:spLocks noChangeArrowheads="1"/>
          </p:cNvSpPr>
          <p:nvPr/>
        </p:nvSpPr>
        <p:spPr bwMode="auto">
          <a:xfrm>
            <a:off x="8185150"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0.65</a:t>
            </a:r>
          </a:p>
        </p:txBody>
      </p:sp>
      <p:sp>
        <p:nvSpPr>
          <p:cNvPr id="25" name="Text Box 15"/>
          <p:cNvSpPr txBox="1">
            <a:spLocks noChangeArrowheads="1"/>
          </p:cNvSpPr>
          <p:nvPr/>
        </p:nvSpPr>
        <p:spPr bwMode="auto">
          <a:xfrm>
            <a:off x="7304088" y="5067300"/>
            <a:ext cx="608012"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SSE </a:t>
            </a:r>
            <a:r>
              <a:rPr lang="en-US" sz="1300" dirty="0">
                <a:solidFill>
                  <a:srgbClr val="7030A0"/>
                </a:solidFill>
                <a:latin typeface="Verdana" pitchFamily="34" charset="0"/>
              </a:rPr>
              <a:t>0.30</a:t>
            </a:r>
          </a:p>
        </p:txBody>
      </p:sp>
      <p:sp>
        <p:nvSpPr>
          <p:cNvPr id="26" name="Text Box 15"/>
          <p:cNvSpPr txBox="1">
            <a:spLocks noChangeArrowheads="1"/>
          </p:cNvSpPr>
          <p:nvPr/>
        </p:nvSpPr>
        <p:spPr bwMode="auto">
          <a:xfrm>
            <a:off x="5662613" y="5060950"/>
            <a:ext cx="7381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EM     -</a:t>
            </a:r>
            <a:r>
              <a:rPr lang="en-US" sz="1300" dirty="0">
                <a:solidFill>
                  <a:srgbClr val="7030A0"/>
                </a:solidFill>
                <a:latin typeface="Verdana" pitchFamily="34" charset="0"/>
              </a:rPr>
              <a:t>0.36</a:t>
            </a:r>
          </a:p>
        </p:txBody>
      </p:sp>
      <p:sp>
        <p:nvSpPr>
          <p:cNvPr id="27" name="Text Box 15"/>
          <p:cNvSpPr txBox="1">
            <a:spLocks noChangeArrowheads="1"/>
          </p:cNvSpPr>
          <p:nvPr/>
        </p:nvSpPr>
        <p:spPr bwMode="auto">
          <a:xfrm>
            <a:off x="3986213" y="50704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 -</a:t>
            </a:r>
            <a:r>
              <a:rPr lang="en-US" sz="1300" dirty="0">
                <a:solidFill>
                  <a:srgbClr val="7030A0"/>
                </a:solidFill>
                <a:latin typeface="Verdana" pitchFamily="34" charset="0"/>
              </a:rPr>
              <a:t>0.68</a:t>
            </a:r>
          </a:p>
        </p:txBody>
      </p:sp>
      <p:sp>
        <p:nvSpPr>
          <p:cNvPr id="28" name="Text Box 15"/>
          <p:cNvSpPr txBox="1">
            <a:spLocks noChangeArrowheads="1"/>
          </p:cNvSpPr>
          <p:nvPr/>
        </p:nvSpPr>
        <p:spPr bwMode="auto">
          <a:xfrm>
            <a:off x="2370138" y="504983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    -</a:t>
            </a:r>
            <a:r>
              <a:rPr lang="en-US" sz="1300" dirty="0">
                <a:solidFill>
                  <a:srgbClr val="7030A0"/>
                </a:solidFill>
                <a:latin typeface="Verdana" pitchFamily="34" charset="0"/>
              </a:rPr>
              <a:t>0.51</a:t>
            </a:r>
          </a:p>
        </p:txBody>
      </p:sp>
      <p:sp>
        <p:nvSpPr>
          <p:cNvPr id="29" name="Text Box 15"/>
          <p:cNvSpPr txBox="1">
            <a:spLocks noChangeArrowheads="1"/>
          </p:cNvSpPr>
          <p:nvPr/>
        </p:nvSpPr>
        <p:spPr bwMode="auto">
          <a:xfrm>
            <a:off x="666750" y="50577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 </a:t>
            </a:r>
            <a:r>
              <a:rPr lang="en-US" sz="1300" dirty="0">
                <a:solidFill>
                  <a:srgbClr val="7030A0"/>
                </a:solidFill>
                <a:latin typeface="Verdana" pitchFamily="34" charset="0"/>
              </a:rPr>
              <a:t>0.25</a:t>
            </a:r>
          </a:p>
        </p:txBody>
      </p:sp>
      <p:sp>
        <p:nvSpPr>
          <p:cNvPr id="30" name="Text Box 15"/>
          <p:cNvSpPr txBox="1">
            <a:spLocks noChangeArrowheads="1"/>
          </p:cNvSpPr>
          <p:nvPr/>
        </p:nvSpPr>
        <p:spPr bwMode="auto">
          <a:xfrm>
            <a:off x="7312025" y="36417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 -</a:t>
            </a:r>
            <a:r>
              <a:rPr lang="en-US" sz="1300" dirty="0">
                <a:solidFill>
                  <a:srgbClr val="7030A0"/>
                </a:solidFill>
                <a:latin typeface="Verdana" pitchFamily="34" charset="0"/>
              </a:rPr>
              <a:t>0.53</a:t>
            </a:r>
          </a:p>
        </p:txBody>
      </p:sp>
      <p:sp>
        <p:nvSpPr>
          <p:cNvPr id="31" name="Text Box 15"/>
          <p:cNvSpPr txBox="1">
            <a:spLocks noChangeArrowheads="1"/>
          </p:cNvSpPr>
          <p:nvPr/>
        </p:nvSpPr>
        <p:spPr bwMode="auto">
          <a:xfrm>
            <a:off x="5686425" y="3630613"/>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 -</a:t>
            </a:r>
            <a:r>
              <a:rPr lang="en-US" sz="1300" dirty="0">
                <a:solidFill>
                  <a:srgbClr val="7030A0"/>
                </a:solidFill>
                <a:latin typeface="Verdana" pitchFamily="34" charset="0"/>
              </a:rPr>
              <a:t>0.51</a:t>
            </a:r>
          </a:p>
        </p:txBody>
      </p:sp>
      <p:sp>
        <p:nvSpPr>
          <p:cNvPr id="32" name="Text Box 15"/>
          <p:cNvSpPr txBox="1">
            <a:spLocks noChangeArrowheads="1"/>
          </p:cNvSpPr>
          <p:nvPr/>
        </p:nvSpPr>
        <p:spPr bwMode="auto">
          <a:xfrm>
            <a:off x="3967163" y="36385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r>
              <a:rPr lang="en-US" sz="1300" dirty="0">
                <a:solidFill>
                  <a:srgbClr val="7030A0"/>
                </a:solidFill>
                <a:latin typeface="Verdana" pitchFamily="34" charset="0"/>
              </a:rPr>
              <a:t>0.33</a:t>
            </a:r>
          </a:p>
        </p:txBody>
      </p:sp>
      <p:sp>
        <p:nvSpPr>
          <p:cNvPr id="33" name="Text Box 15"/>
          <p:cNvSpPr txBox="1">
            <a:spLocks noChangeArrowheads="1"/>
          </p:cNvSpPr>
          <p:nvPr/>
        </p:nvSpPr>
        <p:spPr bwMode="auto">
          <a:xfrm>
            <a:off x="2366963" y="361473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 -</a:t>
            </a:r>
            <a:r>
              <a:rPr lang="en-US" sz="1300" dirty="0">
                <a:solidFill>
                  <a:srgbClr val="7030A0"/>
                </a:solidFill>
                <a:latin typeface="Verdana" pitchFamily="34" charset="0"/>
              </a:rPr>
              <a:t>0.32</a:t>
            </a:r>
          </a:p>
        </p:txBody>
      </p:sp>
      <p:sp>
        <p:nvSpPr>
          <p:cNvPr id="34" name="Text Box 15"/>
          <p:cNvSpPr txBox="1">
            <a:spLocks noChangeArrowheads="1"/>
          </p:cNvSpPr>
          <p:nvPr/>
        </p:nvSpPr>
        <p:spPr bwMode="auto">
          <a:xfrm>
            <a:off x="646113" y="36369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r>
              <a:rPr lang="en-US" sz="1300" dirty="0">
                <a:solidFill>
                  <a:srgbClr val="7030A0"/>
                </a:solidFill>
                <a:latin typeface="Verdana" pitchFamily="34" charset="0"/>
              </a:rPr>
              <a:t>0.69</a:t>
            </a:r>
          </a:p>
        </p:txBody>
      </p:sp>
      <p:sp>
        <p:nvSpPr>
          <p:cNvPr id="35" name="Text Box 15"/>
          <p:cNvSpPr txBox="1">
            <a:spLocks noChangeArrowheads="1"/>
          </p:cNvSpPr>
          <p:nvPr/>
        </p:nvSpPr>
        <p:spPr bwMode="auto">
          <a:xfrm>
            <a:off x="7302500" y="2193925"/>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 </a:t>
            </a:r>
            <a:r>
              <a:rPr lang="en-US" sz="1300" dirty="0">
                <a:solidFill>
                  <a:srgbClr val="7030A0"/>
                </a:solidFill>
                <a:latin typeface="Verdana" pitchFamily="34" charset="0"/>
              </a:rPr>
              <a:t>0.45</a:t>
            </a:r>
          </a:p>
        </p:txBody>
      </p:sp>
      <p:sp>
        <p:nvSpPr>
          <p:cNvPr id="36" name="Text Box 15"/>
          <p:cNvSpPr txBox="1">
            <a:spLocks noChangeArrowheads="1"/>
          </p:cNvSpPr>
          <p:nvPr/>
        </p:nvSpPr>
        <p:spPr bwMode="auto">
          <a:xfrm>
            <a:off x="2370138" y="21828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 -</a:t>
            </a:r>
            <a:r>
              <a:rPr lang="en-US" sz="1300" dirty="0">
                <a:solidFill>
                  <a:srgbClr val="7030A0"/>
                </a:solidFill>
                <a:latin typeface="Verdana" pitchFamily="34" charset="0"/>
              </a:rPr>
              <a:t>0.32</a:t>
            </a:r>
          </a:p>
        </p:txBody>
      </p:sp>
      <p:sp>
        <p:nvSpPr>
          <p:cNvPr id="37" name="Text Box 15"/>
          <p:cNvSpPr txBox="1">
            <a:spLocks noChangeArrowheads="1"/>
          </p:cNvSpPr>
          <p:nvPr/>
        </p:nvSpPr>
        <p:spPr bwMode="auto">
          <a:xfrm>
            <a:off x="3970338" y="21955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 -</a:t>
            </a:r>
            <a:r>
              <a:rPr lang="en-US" sz="1300" dirty="0">
                <a:solidFill>
                  <a:srgbClr val="7030A0"/>
                </a:solidFill>
                <a:latin typeface="Verdana" pitchFamily="34" charset="0"/>
              </a:rPr>
              <a:t>0.15</a:t>
            </a:r>
          </a:p>
        </p:txBody>
      </p:sp>
      <p:sp>
        <p:nvSpPr>
          <p:cNvPr id="38" name="Text Box 15"/>
          <p:cNvSpPr txBox="1">
            <a:spLocks noChangeArrowheads="1"/>
          </p:cNvSpPr>
          <p:nvPr/>
        </p:nvSpPr>
        <p:spPr bwMode="auto">
          <a:xfrm>
            <a:off x="5670550" y="2205038"/>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 </a:t>
            </a:r>
            <a:r>
              <a:rPr lang="en-US" sz="1300" dirty="0">
                <a:solidFill>
                  <a:srgbClr val="7030A0"/>
                </a:solidFill>
                <a:latin typeface="Verdana" pitchFamily="34" charset="0"/>
              </a:rPr>
              <a:t>0.54</a:t>
            </a:r>
          </a:p>
        </p:txBody>
      </p:sp>
      <p:sp>
        <p:nvSpPr>
          <p:cNvPr id="39" name="Text Box 15"/>
          <p:cNvSpPr txBox="1">
            <a:spLocks noChangeArrowheads="1"/>
          </p:cNvSpPr>
          <p:nvPr/>
        </p:nvSpPr>
        <p:spPr bwMode="auto">
          <a:xfrm>
            <a:off x="5670550" y="7778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 </a:t>
            </a:r>
            <a:r>
              <a:rPr lang="en-US" sz="1300" dirty="0">
                <a:solidFill>
                  <a:srgbClr val="7030A0"/>
                </a:solidFill>
                <a:latin typeface="Verdana" pitchFamily="34" charset="0"/>
              </a:rPr>
              <a:t>0.10</a:t>
            </a:r>
          </a:p>
        </p:txBody>
      </p:sp>
      <p:sp>
        <p:nvSpPr>
          <p:cNvPr id="40" name="Text Box 15"/>
          <p:cNvSpPr txBox="1">
            <a:spLocks noChangeArrowheads="1"/>
          </p:cNvSpPr>
          <p:nvPr/>
        </p:nvSpPr>
        <p:spPr bwMode="auto">
          <a:xfrm>
            <a:off x="3986213" y="7842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 </a:t>
            </a:r>
            <a:r>
              <a:rPr lang="en-US" sz="1300" dirty="0">
                <a:solidFill>
                  <a:srgbClr val="7030A0"/>
                </a:solidFill>
                <a:latin typeface="Verdana" pitchFamily="34" charset="0"/>
              </a:rPr>
              <a:t>0.41</a:t>
            </a:r>
          </a:p>
        </p:txBody>
      </p:sp>
      <p:sp>
        <p:nvSpPr>
          <p:cNvPr id="41" name="Text Box 15"/>
          <p:cNvSpPr txBox="1">
            <a:spLocks noChangeArrowheads="1"/>
          </p:cNvSpPr>
          <p:nvPr/>
        </p:nvSpPr>
        <p:spPr bwMode="auto">
          <a:xfrm>
            <a:off x="2386013" y="7620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  -</a:t>
            </a:r>
            <a:r>
              <a:rPr lang="en-US" sz="1300" dirty="0">
                <a:solidFill>
                  <a:srgbClr val="7030A0"/>
                </a:solidFill>
                <a:latin typeface="Verdana" pitchFamily="34" charset="0"/>
              </a:rPr>
              <a:t>0.04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Freeform 2"/>
          <p:cNvSpPr>
            <a:spLocks noChangeArrowheads="1"/>
          </p:cNvSpPr>
          <p:nvPr/>
        </p:nvSpPr>
        <p:spPr bwMode="auto">
          <a:xfrm>
            <a:off x="4953000" y="609600"/>
            <a:ext cx="3657600" cy="609600"/>
          </a:xfrm>
          <a:custGeom>
            <a:avLst/>
            <a:gdLst>
              <a:gd name="T0" fmla="*/ 0 w 10161"/>
              <a:gd name="T1" fmla="*/ 2147483647 h 1695"/>
              <a:gd name="T2" fmla="*/ 2147483647 w 10161"/>
              <a:gd name="T3" fmla="*/ 0 h 1695"/>
              <a:gd name="T4" fmla="*/ 2147483647 w 10161"/>
              <a:gd name="T5" fmla="*/ 0 h 1695"/>
              <a:gd name="T6" fmla="*/ 2147483647 w 10161"/>
              <a:gd name="T7" fmla="*/ 2147483647 h 1695"/>
              <a:gd name="T8" fmla="*/ 2147483647 w 10161"/>
              <a:gd name="T9" fmla="*/ 2147483647 h 1695"/>
              <a:gd name="T10" fmla="*/ 2147483647 w 10161"/>
              <a:gd name="T11" fmla="*/ 2147483647 h 1695"/>
              <a:gd name="T12" fmla="*/ 2147483647 w 10161"/>
              <a:gd name="T13" fmla="*/ 2147483647 h 1695"/>
              <a:gd name="T14" fmla="*/ 0 w 10161"/>
              <a:gd name="T15" fmla="*/ 2147483647 h 1695"/>
              <a:gd name="T16" fmla="*/ 0 60000 65536"/>
              <a:gd name="T17" fmla="*/ 0 60000 65536"/>
              <a:gd name="T18" fmla="*/ 0 60000 65536"/>
              <a:gd name="T19" fmla="*/ 0 60000 65536"/>
              <a:gd name="T20" fmla="*/ 0 60000 65536"/>
              <a:gd name="T21" fmla="*/ 0 60000 65536"/>
              <a:gd name="T22" fmla="*/ 0 60000 65536"/>
              <a:gd name="T23" fmla="*/ 0 60000 65536"/>
              <a:gd name="T24" fmla="*/ 0 w 10161"/>
              <a:gd name="T25" fmla="*/ 0 h 1695"/>
              <a:gd name="T26" fmla="*/ 10161 w 10161"/>
              <a:gd name="T27" fmla="*/ 1695 h 1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61" h="1695">
                <a:moveTo>
                  <a:pt x="0" y="199"/>
                </a:moveTo>
                <a:cubicBezTo>
                  <a:pt x="0" y="99"/>
                  <a:pt x="99" y="0"/>
                  <a:pt x="199" y="0"/>
                </a:cubicBezTo>
                <a:lnTo>
                  <a:pt x="9961" y="0"/>
                </a:lnTo>
                <a:cubicBezTo>
                  <a:pt x="10060" y="0"/>
                  <a:pt x="10160" y="99"/>
                  <a:pt x="10160" y="199"/>
                </a:cubicBezTo>
                <a:lnTo>
                  <a:pt x="10160" y="1495"/>
                </a:lnTo>
                <a:cubicBezTo>
                  <a:pt x="10160" y="1594"/>
                  <a:pt x="10060" y="1694"/>
                  <a:pt x="9961" y="1694"/>
                </a:cubicBezTo>
                <a:lnTo>
                  <a:pt x="199" y="1694"/>
                </a:lnTo>
                <a:cubicBezTo>
                  <a:pt x="99" y="1694"/>
                  <a:pt x="0" y="1594"/>
                  <a:pt x="0" y="1495"/>
                </a:cubicBezTo>
              </a:path>
            </a:pathLst>
          </a:custGeom>
          <a:noFill/>
          <a:ln w="9525">
            <a:noFill/>
            <a:round/>
            <a:headEnd/>
            <a:tailEnd/>
          </a:ln>
        </p:spPr>
        <p:txBody>
          <a:bodyPr/>
          <a:lstStyle/>
          <a:p>
            <a:endParaRPr lang="en-US"/>
          </a:p>
        </p:txBody>
      </p:sp>
      <p:sp>
        <p:nvSpPr>
          <p:cNvPr id="94216" name="Freeform 3"/>
          <p:cNvSpPr>
            <a:spLocks noChangeArrowheads="1"/>
          </p:cNvSpPr>
          <p:nvPr/>
        </p:nvSpPr>
        <p:spPr bwMode="auto">
          <a:xfrm>
            <a:off x="5410200" y="609600"/>
            <a:ext cx="2971800" cy="685800"/>
          </a:xfrm>
          <a:custGeom>
            <a:avLst/>
            <a:gdLst>
              <a:gd name="T0" fmla="*/ 0 w 8256"/>
              <a:gd name="T1" fmla="*/ 2147483647 h 1906"/>
              <a:gd name="T2" fmla="*/ 2147483647 w 8256"/>
              <a:gd name="T3" fmla="*/ 0 h 1906"/>
              <a:gd name="T4" fmla="*/ 2147483647 w 8256"/>
              <a:gd name="T5" fmla="*/ 0 h 1906"/>
              <a:gd name="T6" fmla="*/ 2147483647 w 8256"/>
              <a:gd name="T7" fmla="*/ 2147483647 h 1906"/>
              <a:gd name="T8" fmla="*/ 2147483647 w 8256"/>
              <a:gd name="T9" fmla="*/ 2147483647 h 1906"/>
              <a:gd name="T10" fmla="*/ 2147483647 w 8256"/>
              <a:gd name="T11" fmla="*/ 2147483647 h 1906"/>
              <a:gd name="T12" fmla="*/ 2147483647 w 8256"/>
              <a:gd name="T13" fmla="*/ 2147483647 h 1906"/>
              <a:gd name="T14" fmla="*/ 0 w 8256"/>
              <a:gd name="T15" fmla="*/ 2147483647 h 1906"/>
              <a:gd name="T16" fmla="*/ 0 60000 65536"/>
              <a:gd name="T17" fmla="*/ 0 60000 65536"/>
              <a:gd name="T18" fmla="*/ 0 60000 65536"/>
              <a:gd name="T19" fmla="*/ 0 60000 65536"/>
              <a:gd name="T20" fmla="*/ 0 60000 65536"/>
              <a:gd name="T21" fmla="*/ 0 60000 65536"/>
              <a:gd name="T22" fmla="*/ 0 60000 65536"/>
              <a:gd name="T23" fmla="*/ 0 60000 65536"/>
              <a:gd name="T24" fmla="*/ 0 w 8256"/>
              <a:gd name="T25" fmla="*/ 0 h 1906"/>
              <a:gd name="T26" fmla="*/ 8256 w 8256"/>
              <a:gd name="T27" fmla="*/ 1906 h 19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56" h="1906">
                <a:moveTo>
                  <a:pt x="0" y="223"/>
                </a:moveTo>
                <a:cubicBezTo>
                  <a:pt x="0" y="111"/>
                  <a:pt x="111" y="0"/>
                  <a:pt x="223" y="0"/>
                </a:cubicBezTo>
                <a:lnTo>
                  <a:pt x="8030" y="0"/>
                </a:lnTo>
                <a:cubicBezTo>
                  <a:pt x="8142" y="0"/>
                  <a:pt x="8255" y="111"/>
                  <a:pt x="8255" y="223"/>
                </a:cubicBezTo>
                <a:lnTo>
                  <a:pt x="8255" y="1680"/>
                </a:lnTo>
                <a:cubicBezTo>
                  <a:pt x="8255" y="1792"/>
                  <a:pt x="8142" y="1905"/>
                  <a:pt x="8030" y="1905"/>
                </a:cubicBezTo>
                <a:lnTo>
                  <a:pt x="223" y="1905"/>
                </a:lnTo>
                <a:cubicBezTo>
                  <a:pt x="111" y="1905"/>
                  <a:pt x="0" y="1792"/>
                  <a:pt x="0" y="1680"/>
                </a:cubicBezTo>
              </a:path>
            </a:pathLst>
          </a:custGeom>
          <a:noFill/>
          <a:ln w="9525">
            <a:noFill/>
            <a:round/>
            <a:headEnd/>
            <a:tailEnd/>
          </a:ln>
        </p:spPr>
        <p:txBody>
          <a:bodyPr/>
          <a:lstStyle/>
          <a:p>
            <a:endParaRPr lang="en-US"/>
          </a:p>
        </p:txBody>
      </p:sp>
      <p:grpSp>
        <p:nvGrpSpPr>
          <p:cNvPr id="94217" name="Group 4"/>
          <p:cNvGrpSpPr>
            <a:grpSpLocks/>
          </p:cNvGrpSpPr>
          <p:nvPr/>
        </p:nvGrpSpPr>
        <p:grpSpPr bwMode="auto">
          <a:xfrm>
            <a:off x="990600" y="1222375"/>
            <a:ext cx="7151688" cy="438150"/>
            <a:chOff x="624" y="770"/>
            <a:chExt cx="4505" cy="276"/>
          </a:xfrm>
        </p:grpSpPr>
        <p:sp>
          <p:nvSpPr>
            <p:cNvPr id="94257" name="Freeform 5"/>
            <p:cNvSpPr>
              <a:spLocks noChangeArrowheads="1"/>
            </p:cNvSpPr>
            <p:nvPr/>
          </p:nvSpPr>
          <p:spPr bwMode="auto">
            <a:xfrm>
              <a:off x="624" y="770"/>
              <a:ext cx="4505" cy="276"/>
            </a:xfrm>
            <a:custGeom>
              <a:avLst/>
              <a:gdLst>
                <a:gd name="T0" fmla="*/ 0 w 19866"/>
                <a:gd name="T1" fmla="*/ 0 h 1217"/>
                <a:gd name="T2" fmla="*/ 0 w 19866"/>
                <a:gd name="T3" fmla="*/ 0 h 1217"/>
                <a:gd name="T4" fmla="*/ 52 w 19866"/>
                <a:gd name="T5" fmla="*/ 0 h 1217"/>
                <a:gd name="T6" fmla="*/ 53 w 19866"/>
                <a:gd name="T7" fmla="*/ 0 h 1217"/>
                <a:gd name="T8" fmla="*/ 53 w 19866"/>
                <a:gd name="T9" fmla="*/ 3 h 1217"/>
                <a:gd name="T10" fmla="*/ 52 w 19866"/>
                <a:gd name="T11" fmla="*/ 3 h 1217"/>
                <a:gd name="T12" fmla="*/ 0 w 19866"/>
                <a:gd name="T13" fmla="*/ 3 h 1217"/>
                <a:gd name="T14" fmla="*/ 0 w 19866"/>
                <a:gd name="T15" fmla="*/ 3 h 1217"/>
                <a:gd name="T16" fmla="*/ 0 w 19866"/>
                <a:gd name="T17" fmla="*/ 0 h 1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66"/>
                <a:gd name="T28" fmla="*/ 0 h 1217"/>
                <a:gd name="T29" fmla="*/ 19866 w 19866"/>
                <a:gd name="T30" fmla="*/ 1217 h 1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66" h="1217">
                  <a:moveTo>
                    <a:pt x="0" y="140"/>
                  </a:moveTo>
                  <a:cubicBezTo>
                    <a:pt x="0" y="72"/>
                    <a:pt x="74" y="0"/>
                    <a:pt x="149" y="0"/>
                  </a:cubicBezTo>
                  <a:lnTo>
                    <a:pt x="19716" y="0"/>
                  </a:lnTo>
                  <a:cubicBezTo>
                    <a:pt x="19790" y="0"/>
                    <a:pt x="19865" y="72"/>
                    <a:pt x="19865" y="140"/>
                  </a:cubicBezTo>
                  <a:lnTo>
                    <a:pt x="19865" y="1077"/>
                  </a:lnTo>
                  <a:cubicBezTo>
                    <a:pt x="19865" y="1143"/>
                    <a:pt x="19790" y="1216"/>
                    <a:pt x="19716" y="1216"/>
                  </a:cubicBezTo>
                  <a:lnTo>
                    <a:pt x="149" y="1216"/>
                  </a:lnTo>
                  <a:cubicBezTo>
                    <a:pt x="74" y="1216"/>
                    <a:pt x="0" y="1143"/>
                    <a:pt x="0" y="1077"/>
                  </a:cubicBezTo>
                  <a:lnTo>
                    <a:pt x="0" y="140"/>
                  </a:lnTo>
                </a:path>
              </a:pathLst>
            </a:custGeom>
            <a:solidFill>
              <a:srgbClr val="CCCCFF"/>
            </a:solidFill>
            <a:ln w="9525">
              <a:noFill/>
              <a:round/>
              <a:headEnd/>
              <a:tailEnd/>
            </a:ln>
          </p:spPr>
          <p:txBody>
            <a:bodyPr wrap="none" anchor="ctr"/>
            <a:lstStyle/>
            <a:p>
              <a:endParaRPr lang="en-US"/>
            </a:p>
          </p:txBody>
        </p:sp>
        <p:grpSp>
          <p:nvGrpSpPr>
            <p:cNvPr id="94258" name="Group 6"/>
            <p:cNvGrpSpPr>
              <a:grpSpLocks/>
            </p:cNvGrpSpPr>
            <p:nvPr/>
          </p:nvGrpSpPr>
          <p:grpSpPr bwMode="auto">
            <a:xfrm>
              <a:off x="635" y="781"/>
              <a:ext cx="4478" cy="249"/>
              <a:chOff x="635" y="781"/>
              <a:chExt cx="4478" cy="249"/>
            </a:xfrm>
          </p:grpSpPr>
          <p:sp>
            <p:nvSpPr>
              <p:cNvPr id="94259" name="AutoShape 7"/>
              <p:cNvSpPr>
                <a:spLocks noChangeArrowheads="1"/>
              </p:cNvSpPr>
              <p:nvPr/>
            </p:nvSpPr>
            <p:spPr bwMode="auto">
              <a:xfrm>
                <a:off x="635" y="781"/>
                <a:ext cx="4478" cy="249"/>
              </a:xfrm>
              <a:prstGeom prst="roundRect">
                <a:avLst>
                  <a:gd name="adj" fmla="val 403"/>
                </a:avLst>
              </a:prstGeom>
              <a:noFill/>
              <a:ln w="9525">
                <a:noFill/>
                <a:round/>
                <a:headEnd/>
                <a:tailEnd/>
              </a:ln>
            </p:spPr>
            <p:txBody>
              <a:bodyPr wrap="none" anchor="ctr"/>
              <a:lstStyle/>
              <a:p>
                <a:pPr eaLnBrk="0" hangingPunct="0"/>
                <a:endParaRPr lang="en-US">
                  <a:latin typeface="Calibri" pitchFamily="34" charset="0"/>
                </a:endParaRPr>
              </a:p>
            </p:txBody>
          </p:sp>
          <p:sp>
            <p:nvSpPr>
              <p:cNvPr id="94260" name="Text Box 8"/>
              <p:cNvSpPr txBox="1">
                <a:spLocks noChangeArrowheads="1"/>
              </p:cNvSpPr>
              <p:nvPr/>
            </p:nvSpPr>
            <p:spPr bwMode="auto">
              <a:xfrm>
                <a:off x="635" y="805"/>
                <a:ext cx="4478" cy="211"/>
              </a:xfrm>
              <a:prstGeom prst="rect">
                <a:avLst/>
              </a:prstGeom>
              <a:noFill/>
              <a:ln w="9525">
                <a:noFill/>
                <a:miter lim="800000"/>
                <a:headEnd/>
                <a:tailEnd/>
              </a:ln>
            </p:spPr>
            <p:txBody>
              <a:bodyPr lIns="90000" tIns="46800" rIns="90000" bIns="46800" anchor="ctr">
                <a:spAutoFit/>
              </a:bodyPr>
              <a:lstStyle/>
              <a:p>
                <a:pPr marL="457200" indent="-457200" algn="ctr">
                  <a:lnSpc>
                    <a:spcPct val="65000"/>
                  </a:lnSpc>
                  <a:spcBef>
                    <a:spcPts val="600"/>
                  </a:spcBef>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a:latin typeface="Times New Roman" pitchFamily="18" charset="0"/>
                  </a:rPr>
                  <a:t>Generating Synthetic Data Using EOF</a:t>
                </a:r>
              </a:p>
            </p:txBody>
          </p:sp>
        </p:grpSp>
      </p:grpSp>
      <p:sp>
        <p:nvSpPr>
          <p:cNvPr id="94218" name="Text Box 9"/>
          <p:cNvSpPr txBox="1">
            <a:spLocks noChangeArrowheads="1"/>
          </p:cNvSpPr>
          <p:nvPr/>
        </p:nvSpPr>
        <p:spPr bwMode="auto">
          <a:xfrm>
            <a:off x="457200" y="623888"/>
            <a:ext cx="8382000" cy="371475"/>
          </a:xfrm>
          <a:prstGeom prst="rect">
            <a:avLst/>
          </a:prstGeom>
          <a:noFill/>
          <a:ln w="9525">
            <a:noFill/>
            <a:miter lim="800000"/>
            <a:headEnd/>
            <a:tailEnd/>
          </a:ln>
        </p:spPr>
        <p:txBody>
          <a:bodyPr lIns="90000" tIns="46800" rIns="90000" bIns="46800">
            <a:spAutoFit/>
          </a:bodyPr>
          <a:lstStyle/>
          <a:p>
            <a:pPr algn="r">
              <a:lnSpc>
                <a:spcPct val="90000"/>
              </a:lnSpc>
              <a:spcBef>
                <a:spcPts val="15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FF"/>
                </a:solidFill>
                <a:latin typeface="Calibri" pitchFamily="34" charset="0"/>
              </a:rPr>
              <a:t>Multimodel Synthetic Ensemble/Superensemble Prediction System</a:t>
            </a:r>
          </a:p>
        </p:txBody>
      </p:sp>
      <p:sp>
        <p:nvSpPr>
          <p:cNvPr id="94219" name="Freeform 10"/>
          <p:cNvSpPr>
            <a:spLocks noChangeArrowheads="1"/>
          </p:cNvSpPr>
          <p:nvPr/>
        </p:nvSpPr>
        <p:spPr bwMode="auto">
          <a:xfrm>
            <a:off x="1447800" y="2133600"/>
            <a:ext cx="304800" cy="1524000"/>
          </a:xfrm>
          <a:custGeom>
            <a:avLst/>
            <a:gdLst>
              <a:gd name="T0" fmla="*/ 2147483647 w 847"/>
              <a:gd name="T1" fmla="*/ 0 h 4234"/>
              <a:gd name="T2" fmla="*/ 2147483647 w 847"/>
              <a:gd name="T3" fmla="*/ 2147483647 h 4234"/>
              <a:gd name="T4" fmla="*/ 2147483647 w 847"/>
              <a:gd name="T5" fmla="*/ 2147483647 h 4234"/>
              <a:gd name="T6" fmla="*/ 0 w 847"/>
              <a:gd name="T7" fmla="*/ 2147483647 h 4234"/>
              <a:gd name="T8" fmla="*/ 2147483647 w 847"/>
              <a:gd name="T9" fmla="*/ 2147483647 h 4234"/>
              <a:gd name="T10" fmla="*/ 2147483647 w 847"/>
              <a:gd name="T11" fmla="*/ 2147483647 h 4234"/>
              <a:gd name="T12" fmla="*/ 2147483647 w 847"/>
              <a:gd name="T13" fmla="*/ 2147483647 h 4234"/>
              <a:gd name="T14" fmla="*/ 0 60000 65536"/>
              <a:gd name="T15" fmla="*/ 0 60000 65536"/>
              <a:gd name="T16" fmla="*/ 0 60000 65536"/>
              <a:gd name="T17" fmla="*/ 0 60000 65536"/>
              <a:gd name="T18" fmla="*/ 0 60000 65536"/>
              <a:gd name="T19" fmla="*/ 0 60000 65536"/>
              <a:gd name="T20" fmla="*/ 0 60000 65536"/>
              <a:gd name="T21" fmla="*/ 0 w 847"/>
              <a:gd name="T22" fmla="*/ 0 h 4234"/>
              <a:gd name="T23" fmla="*/ 847 w 847"/>
              <a:gd name="T24" fmla="*/ 4234 h 4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7" h="4234">
                <a:moveTo>
                  <a:pt x="846" y="0"/>
                </a:moveTo>
                <a:cubicBezTo>
                  <a:pt x="634" y="0"/>
                  <a:pt x="422" y="176"/>
                  <a:pt x="422" y="352"/>
                </a:cubicBezTo>
                <a:lnTo>
                  <a:pt x="422" y="1764"/>
                </a:lnTo>
                <a:cubicBezTo>
                  <a:pt x="422" y="1940"/>
                  <a:pt x="210" y="2116"/>
                  <a:pt x="0" y="2116"/>
                </a:cubicBezTo>
                <a:cubicBezTo>
                  <a:pt x="210" y="2116"/>
                  <a:pt x="422" y="2293"/>
                  <a:pt x="422" y="2469"/>
                </a:cubicBezTo>
                <a:lnTo>
                  <a:pt x="422" y="3881"/>
                </a:lnTo>
                <a:cubicBezTo>
                  <a:pt x="422" y="4057"/>
                  <a:pt x="634" y="4233"/>
                  <a:pt x="846" y="4233"/>
                </a:cubicBezTo>
              </a:path>
            </a:pathLst>
          </a:custGeom>
          <a:noFill/>
          <a:ln w="25560">
            <a:solidFill>
              <a:srgbClr val="000000"/>
            </a:solidFill>
            <a:round/>
            <a:headEnd/>
            <a:tailEnd/>
          </a:ln>
        </p:spPr>
        <p:txBody>
          <a:bodyPr/>
          <a:lstStyle/>
          <a:p>
            <a:endParaRPr lang="en-US"/>
          </a:p>
        </p:txBody>
      </p:sp>
      <p:sp>
        <p:nvSpPr>
          <p:cNvPr id="94220" name="Freeform 11"/>
          <p:cNvSpPr>
            <a:spLocks noChangeArrowheads="1"/>
          </p:cNvSpPr>
          <p:nvPr/>
        </p:nvSpPr>
        <p:spPr bwMode="auto">
          <a:xfrm>
            <a:off x="1447800" y="5410200"/>
            <a:ext cx="304800" cy="1143000"/>
          </a:xfrm>
          <a:custGeom>
            <a:avLst/>
            <a:gdLst>
              <a:gd name="T0" fmla="*/ 2147483647 w 847"/>
              <a:gd name="T1" fmla="*/ 0 h 3176"/>
              <a:gd name="T2" fmla="*/ 2147483647 w 847"/>
              <a:gd name="T3" fmla="*/ 2147483647 h 3176"/>
              <a:gd name="T4" fmla="*/ 2147483647 w 847"/>
              <a:gd name="T5" fmla="*/ 2147483647 h 3176"/>
              <a:gd name="T6" fmla="*/ 0 w 847"/>
              <a:gd name="T7" fmla="*/ 2147483647 h 3176"/>
              <a:gd name="T8" fmla="*/ 2147483647 w 847"/>
              <a:gd name="T9" fmla="*/ 2147483647 h 3176"/>
              <a:gd name="T10" fmla="*/ 2147483647 w 847"/>
              <a:gd name="T11" fmla="*/ 2147483647 h 3176"/>
              <a:gd name="T12" fmla="*/ 2147483647 w 847"/>
              <a:gd name="T13" fmla="*/ 2147483647 h 3176"/>
              <a:gd name="T14" fmla="*/ 0 60000 65536"/>
              <a:gd name="T15" fmla="*/ 0 60000 65536"/>
              <a:gd name="T16" fmla="*/ 0 60000 65536"/>
              <a:gd name="T17" fmla="*/ 0 60000 65536"/>
              <a:gd name="T18" fmla="*/ 0 60000 65536"/>
              <a:gd name="T19" fmla="*/ 0 60000 65536"/>
              <a:gd name="T20" fmla="*/ 0 60000 65536"/>
              <a:gd name="T21" fmla="*/ 0 w 847"/>
              <a:gd name="T22" fmla="*/ 0 h 3176"/>
              <a:gd name="T23" fmla="*/ 847 w 847"/>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7" h="3176">
                <a:moveTo>
                  <a:pt x="846" y="0"/>
                </a:moveTo>
                <a:cubicBezTo>
                  <a:pt x="634" y="0"/>
                  <a:pt x="422" y="131"/>
                  <a:pt x="422" y="263"/>
                </a:cubicBezTo>
                <a:lnTo>
                  <a:pt x="422" y="1322"/>
                </a:lnTo>
                <a:cubicBezTo>
                  <a:pt x="422" y="1454"/>
                  <a:pt x="210" y="1587"/>
                  <a:pt x="0" y="1587"/>
                </a:cubicBezTo>
                <a:cubicBezTo>
                  <a:pt x="210" y="1587"/>
                  <a:pt x="422" y="1719"/>
                  <a:pt x="422" y="1851"/>
                </a:cubicBezTo>
                <a:lnTo>
                  <a:pt x="422" y="2910"/>
                </a:lnTo>
                <a:cubicBezTo>
                  <a:pt x="422" y="3042"/>
                  <a:pt x="634" y="3175"/>
                  <a:pt x="846" y="3175"/>
                </a:cubicBezTo>
              </a:path>
            </a:pathLst>
          </a:custGeom>
          <a:noFill/>
          <a:ln w="25560">
            <a:solidFill>
              <a:srgbClr val="000000"/>
            </a:solidFill>
            <a:round/>
            <a:headEnd/>
            <a:tailEnd/>
          </a:ln>
        </p:spPr>
        <p:txBody>
          <a:bodyPr/>
          <a:lstStyle/>
          <a:p>
            <a:endParaRPr lang="en-US"/>
          </a:p>
        </p:txBody>
      </p:sp>
      <p:sp>
        <p:nvSpPr>
          <p:cNvPr id="94221" name="Line 12"/>
          <p:cNvSpPr>
            <a:spLocks noChangeShapeType="1"/>
          </p:cNvSpPr>
          <p:nvPr/>
        </p:nvSpPr>
        <p:spPr bwMode="auto">
          <a:xfrm>
            <a:off x="1828800" y="2133600"/>
            <a:ext cx="5791200" cy="1588"/>
          </a:xfrm>
          <a:prstGeom prst="line">
            <a:avLst/>
          </a:prstGeom>
          <a:noFill/>
          <a:ln w="25560">
            <a:solidFill>
              <a:srgbClr val="FF6600"/>
            </a:solidFill>
            <a:round/>
            <a:headEnd/>
            <a:tailEnd type="triangle" w="med" len="med"/>
          </a:ln>
        </p:spPr>
        <p:txBody>
          <a:bodyPr/>
          <a:lstStyle/>
          <a:p>
            <a:endParaRPr lang="en-US"/>
          </a:p>
        </p:txBody>
      </p:sp>
      <p:sp>
        <p:nvSpPr>
          <p:cNvPr id="94222" name="Line 13"/>
          <p:cNvSpPr>
            <a:spLocks noChangeShapeType="1"/>
          </p:cNvSpPr>
          <p:nvPr/>
        </p:nvSpPr>
        <p:spPr bwMode="auto">
          <a:xfrm>
            <a:off x="1828800" y="2362200"/>
            <a:ext cx="5791200" cy="1588"/>
          </a:xfrm>
          <a:prstGeom prst="line">
            <a:avLst/>
          </a:prstGeom>
          <a:noFill/>
          <a:ln w="25560">
            <a:solidFill>
              <a:srgbClr val="FFCC00"/>
            </a:solidFill>
            <a:round/>
            <a:headEnd/>
            <a:tailEnd type="triangle" w="med" len="med"/>
          </a:ln>
        </p:spPr>
        <p:txBody>
          <a:bodyPr/>
          <a:lstStyle/>
          <a:p>
            <a:endParaRPr lang="en-US"/>
          </a:p>
        </p:txBody>
      </p:sp>
      <p:sp>
        <p:nvSpPr>
          <p:cNvPr id="94223" name="Line 14"/>
          <p:cNvSpPr>
            <a:spLocks noChangeShapeType="1"/>
          </p:cNvSpPr>
          <p:nvPr/>
        </p:nvSpPr>
        <p:spPr bwMode="auto">
          <a:xfrm>
            <a:off x="1828800" y="2590800"/>
            <a:ext cx="5791200" cy="1588"/>
          </a:xfrm>
          <a:prstGeom prst="line">
            <a:avLst/>
          </a:prstGeom>
          <a:noFill/>
          <a:ln w="25560">
            <a:solidFill>
              <a:srgbClr val="00FF00"/>
            </a:solidFill>
            <a:round/>
            <a:headEnd/>
            <a:tailEnd type="triangle" w="med" len="med"/>
          </a:ln>
        </p:spPr>
        <p:txBody>
          <a:bodyPr/>
          <a:lstStyle/>
          <a:p>
            <a:endParaRPr lang="en-US"/>
          </a:p>
        </p:txBody>
      </p:sp>
      <p:sp>
        <p:nvSpPr>
          <p:cNvPr id="94224" name="Line 15"/>
          <p:cNvSpPr>
            <a:spLocks noChangeShapeType="1"/>
          </p:cNvSpPr>
          <p:nvPr/>
        </p:nvSpPr>
        <p:spPr bwMode="auto">
          <a:xfrm>
            <a:off x="1828800" y="2819400"/>
            <a:ext cx="5791200" cy="1588"/>
          </a:xfrm>
          <a:prstGeom prst="line">
            <a:avLst/>
          </a:prstGeom>
          <a:noFill/>
          <a:ln w="25560">
            <a:solidFill>
              <a:srgbClr val="00FFFF"/>
            </a:solidFill>
            <a:round/>
            <a:headEnd/>
            <a:tailEnd type="triangle" w="med" len="med"/>
          </a:ln>
        </p:spPr>
        <p:txBody>
          <a:bodyPr/>
          <a:lstStyle/>
          <a:p>
            <a:endParaRPr lang="en-US"/>
          </a:p>
        </p:txBody>
      </p:sp>
      <p:sp>
        <p:nvSpPr>
          <p:cNvPr id="94225" name="Line 16"/>
          <p:cNvSpPr>
            <a:spLocks noChangeShapeType="1"/>
          </p:cNvSpPr>
          <p:nvPr/>
        </p:nvSpPr>
        <p:spPr bwMode="auto">
          <a:xfrm>
            <a:off x="1828800" y="3048000"/>
            <a:ext cx="5791200" cy="1588"/>
          </a:xfrm>
          <a:prstGeom prst="line">
            <a:avLst/>
          </a:prstGeom>
          <a:noFill/>
          <a:ln w="25560">
            <a:solidFill>
              <a:srgbClr val="00CCFF"/>
            </a:solidFill>
            <a:round/>
            <a:headEnd/>
            <a:tailEnd type="triangle" w="med" len="med"/>
          </a:ln>
        </p:spPr>
        <p:txBody>
          <a:bodyPr/>
          <a:lstStyle/>
          <a:p>
            <a:endParaRPr lang="en-US"/>
          </a:p>
        </p:txBody>
      </p:sp>
      <p:sp>
        <p:nvSpPr>
          <p:cNvPr id="94226" name="Line 17"/>
          <p:cNvSpPr>
            <a:spLocks noChangeShapeType="1"/>
          </p:cNvSpPr>
          <p:nvPr/>
        </p:nvSpPr>
        <p:spPr bwMode="auto">
          <a:xfrm>
            <a:off x="1828800" y="3276600"/>
            <a:ext cx="5791200" cy="1588"/>
          </a:xfrm>
          <a:prstGeom prst="line">
            <a:avLst/>
          </a:prstGeom>
          <a:noFill/>
          <a:ln w="25560">
            <a:solidFill>
              <a:srgbClr val="3366FF"/>
            </a:solidFill>
            <a:round/>
            <a:headEnd/>
            <a:tailEnd type="triangle" w="med" len="med"/>
          </a:ln>
        </p:spPr>
        <p:txBody>
          <a:bodyPr/>
          <a:lstStyle/>
          <a:p>
            <a:endParaRPr lang="en-US"/>
          </a:p>
        </p:txBody>
      </p:sp>
      <p:sp>
        <p:nvSpPr>
          <p:cNvPr id="94227" name="Line 18"/>
          <p:cNvSpPr>
            <a:spLocks noChangeShapeType="1"/>
          </p:cNvSpPr>
          <p:nvPr/>
        </p:nvSpPr>
        <p:spPr bwMode="auto">
          <a:xfrm>
            <a:off x="1828800" y="3657600"/>
            <a:ext cx="4343400" cy="1588"/>
          </a:xfrm>
          <a:prstGeom prst="line">
            <a:avLst/>
          </a:prstGeom>
          <a:noFill/>
          <a:ln w="25560">
            <a:solidFill>
              <a:srgbClr val="CC99FF"/>
            </a:solidFill>
            <a:round/>
            <a:headEnd/>
            <a:tailEnd type="triangle" w="med" len="med"/>
          </a:ln>
        </p:spPr>
        <p:txBody>
          <a:bodyPr/>
          <a:lstStyle/>
          <a:p>
            <a:endParaRPr lang="en-US"/>
          </a:p>
        </p:txBody>
      </p:sp>
      <p:sp>
        <p:nvSpPr>
          <p:cNvPr id="94228" name="Text Box 19"/>
          <p:cNvSpPr txBox="1">
            <a:spLocks noChangeArrowheads="1"/>
          </p:cNvSpPr>
          <p:nvPr/>
        </p:nvSpPr>
        <p:spPr bwMode="auto">
          <a:xfrm>
            <a:off x="1752600" y="2528888"/>
            <a:ext cx="2133600" cy="274637"/>
          </a:xfrm>
          <a:prstGeom prst="rect">
            <a:avLst/>
          </a:prstGeom>
          <a:noFill/>
          <a:ln w="9525">
            <a:noFill/>
            <a:miter lim="800000"/>
            <a:headEnd/>
            <a:tailEnd/>
          </a:ln>
        </p:spPr>
        <p:txBody>
          <a:bodyPr lIns="90000" tIns="46800" rIns="90000" bIns="46800">
            <a:spAutoFit/>
          </a:bodyPr>
          <a:lstStyle/>
          <a:p>
            <a:pPr>
              <a:lnSpc>
                <a:spcPct val="65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Times New Roman" pitchFamily="18" charset="0"/>
              </a:rPr>
              <a:t>N - Actual Data Sets</a:t>
            </a:r>
          </a:p>
        </p:txBody>
      </p:sp>
      <p:graphicFrame>
        <p:nvGraphicFramePr>
          <p:cNvPr id="94210" name="Object 20"/>
          <p:cNvGraphicFramePr>
            <a:graphicFrameLocks noChangeAspect="1"/>
          </p:cNvGraphicFramePr>
          <p:nvPr/>
        </p:nvGraphicFramePr>
        <p:xfrm>
          <a:off x="3810000" y="2438400"/>
          <a:ext cx="3733800" cy="519113"/>
        </p:xfrm>
        <a:graphic>
          <a:graphicData uri="http://schemas.openxmlformats.org/presentationml/2006/ole">
            <p:oleObj spid="_x0000_s94210" name="Equation" r:id="rId4" imgW="1676160" imgH="342720" progId="Equation.3">
              <p:embed/>
            </p:oleObj>
          </a:graphicData>
        </a:graphic>
      </p:graphicFrame>
      <p:sp>
        <p:nvSpPr>
          <p:cNvPr id="94229" name="Line 21"/>
          <p:cNvSpPr>
            <a:spLocks noChangeShapeType="1"/>
          </p:cNvSpPr>
          <p:nvPr/>
        </p:nvSpPr>
        <p:spPr bwMode="auto">
          <a:xfrm flipV="1">
            <a:off x="6172200" y="2120900"/>
            <a:ext cx="1588" cy="1549400"/>
          </a:xfrm>
          <a:prstGeom prst="line">
            <a:avLst/>
          </a:prstGeom>
          <a:noFill/>
          <a:ln w="12600" cap="rnd">
            <a:solidFill>
              <a:srgbClr val="000000"/>
            </a:solidFill>
            <a:prstDash val="sysDot"/>
            <a:round/>
            <a:headEnd/>
            <a:tailEnd/>
          </a:ln>
        </p:spPr>
        <p:txBody>
          <a:bodyPr/>
          <a:lstStyle/>
          <a:p>
            <a:endParaRPr lang="en-US"/>
          </a:p>
        </p:txBody>
      </p:sp>
      <p:sp>
        <p:nvSpPr>
          <p:cNvPr id="94230" name="Text Box 22"/>
          <p:cNvSpPr txBox="1">
            <a:spLocks noChangeArrowheads="1"/>
          </p:cNvSpPr>
          <p:nvPr/>
        </p:nvSpPr>
        <p:spPr bwMode="auto">
          <a:xfrm>
            <a:off x="1752600" y="3290888"/>
            <a:ext cx="2133600" cy="274637"/>
          </a:xfrm>
          <a:prstGeom prst="rect">
            <a:avLst/>
          </a:prstGeom>
          <a:noFill/>
          <a:ln w="9525">
            <a:noFill/>
            <a:miter lim="800000"/>
            <a:headEnd/>
            <a:tailEnd/>
          </a:ln>
        </p:spPr>
        <p:txBody>
          <a:bodyPr lIns="90000" tIns="46800" rIns="90000" bIns="46800">
            <a:spAutoFit/>
          </a:bodyPr>
          <a:lstStyle/>
          <a:p>
            <a:pPr>
              <a:lnSpc>
                <a:spcPct val="65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Times New Roman" pitchFamily="18" charset="0"/>
              </a:rPr>
              <a:t>Observed Analysis</a:t>
            </a:r>
          </a:p>
        </p:txBody>
      </p:sp>
      <p:graphicFrame>
        <p:nvGraphicFramePr>
          <p:cNvPr id="94211" name="Object 23"/>
          <p:cNvGraphicFramePr>
            <a:graphicFrameLocks noChangeAspect="1"/>
          </p:cNvGraphicFramePr>
          <p:nvPr/>
        </p:nvGraphicFramePr>
        <p:xfrm>
          <a:off x="3962400" y="3200400"/>
          <a:ext cx="3048000" cy="555625"/>
        </p:xfrm>
        <a:graphic>
          <a:graphicData uri="http://schemas.openxmlformats.org/presentationml/2006/ole">
            <p:oleObj spid="_x0000_s94211" name="Equation" r:id="rId5" imgW="1498320" imgH="342720" progId="Equation.3">
              <p:embed/>
            </p:oleObj>
          </a:graphicData>
        </a:graphic>
      </p:graphicFrame>
      <p:sp>
        <p:nvSpPr>
          <p:cNvPr id="94231" name="Line 24"/>
          <p:cNvSpPr>
            <a:spLocks noChangeShapeType="1"/>
          </p:cNvSpPr>
          <p:nvPr/>
        </p:nvSpPr>
        <p:spPr bwMode="auto">
          <a:xfrm flipV="1">
            <a:off x="5867400" y="1981200"/>
            <a:ext cx="76200" cy="457200"/>
          </a:xfrm>
          <a:prstGeom prst="line">
            <a:avLst/>
          </a:prstGeom>
          <a:noFill/>
          <a:ln w="15840">
            <a:solidFill>
              <a:srgbClr val="000000"/>
            </a:solidFill>
            <a:round/>
            <a:headEnd/>
            <a:tailEnd type="triangle" w="med" len="med"/>
          </a:ln>
        </p:spPr>
        <p:txBody>
          <a:bodyPr/>
          <a:lstStyle/>
          <a:p>
            <a:endParaRPr lang="en-US"/>
          </a:p>
        </p:txBody>
      </p:sp>
      <p:sp>
        <p:nvSpPr>
          <p:cNvPr id="94232" name="Line 25"/>
          <p:cNvSpPr>
            <a:spLocks noChangeShapeType="1"/>
          </p:cNvSpPr>
          <p:nvPr/>
        </p:nvSpPr>
        <p:spPr bwMode="auto">
          <a:xfrm flipV="1">
            <a:off x="6781800" y="1968500"/>
            <a:ext cx="152400" cy="546100"/>
          </a:xfrm>
          <a:prstGeom prst="line">
            <a:avLst/>
          </a:prstGeom>
          <a:noFill/>
          <a:ln w="15840">
            <a:solidFill>
              <a:srgbClr val="000000"/>
            </a:solidFill>
            <a:round/>
            <a:headEnd/>
            <a:tailEnd type="triangle" w="med" len="med"/>
          </a:ln>
        </p:spPr>
        <p:txBody>
          <a:bodyPr/>
          <a:lstStyle/>
          <a:p>
            <a:endParaRPr lang="en-US"/>
          </a:p>
        </p:txBody>
      </p:sp>
      <p:sp>
        <p:nvSpPr>
          <p:cNvPr id="94233" name="Text Box 26"/>
          <p:cNvSpPr txBox="1">
            <a:spLocks noChangeArrowheads="1"/>
          </p:cNvSpPr>
          <p:nvPr/>
        </p:nvSpPr>
        <p:spPr bwMode="auto">
          <a:xfrm>
            <a:off x="5715000" y="1676400"/>
            <a:ext cx="533400" cy="315913"/>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PC</a:t>
            </a:r>
          </a:p>
        </p:txBody>
      </p:sp>
      <p:sp>
        <p:nvSpPr>
          <p:cNvPr id="94234" name="Text Box 27"/>
          <p:cNvSpPr txBox="1">
            <a:spLocks noChangeArrowheads="1"/>
          </p:cNvSpPr>
          <p:nvPr/>
        </p:nvSpPr>
        <p:spPr bwMode="auto">
          <a:xfrm>
            <a:off x="6629400" y="1676400"/>
            <a:ext cx="685800" cy="315913"/>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EOF</a:t>
            </a:r>
          </a:p>
        </p:txBody>
      </p:sp>
      <p:sp>
        <p:nvSpPr>
          <p:cNvPr id="94235" name="Text Box 28"/>
          <p:cNvSpPr txBox="1">
            <a:spLocks noChangeArrowheads="1"/>
          </p:cNvSpPr>
          <p:nvPr/>
        </p:nvSpPr>
        <p:spPr bwMode="auto">
          <a:xfrm>
            <a:off x="2971800" y="1797050"/>
            <a:ext cx="1676400" cy="315913"/>
          </a:xfrm>
          <a:prstGeom prst="rect">
            <a:avLst/>
          </a:prstGeom>
          <a:noFill/>
          <a:ln w="9525">
            <a:noFill/>
            <a:miter lim="800000"/>
            <a:headEnd/>
            <a:tailEnd/>
          </a:ln>
        </p:spPr>
        <p:txBody>
          <a:bodyPr lIns="90000" tIns="46800" rIns="90000" bIns="46800">
            <a:spAutoFit/>
          </a:bodyPr>
          <a:lstStyle/>
          <a:p>
            <a:pPr algn="ct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Training</a:t>
            </a:r>
          </a:p>
        </p:txBody>
      </p:sp>
      <p:sp>
        <p:nvSpPr>
          <p:cNvPr id="94236" name="Text Box 29"/>
          <p:cNvSpPr txBox="1">
            <a:spLocks noChangeArrowheads="1"/>
          </p:cNvSpPr>
          <p:nvPr/>
        </p:nvSpPr>
        <p:spPr bwMode="auto">
          <a:xfrm>
            <a:off x="6934200" y="1828800"/>
            <a:ext cx="1676400" cy="315913"/>
          </a:xfrm>
          <a:prstGeom prst="rect">
            <a:avLst/>
          </a:prstGeom>
          <a:noFill/>
          <a:ln w="9525">
            <a:noFill/>
            <a:miter lim="800000"/>
            <a:headEnd/>
            <a:tailEnd/>
          </a:ln>
        </p:spPr>
        <p:txBody>
          <a:bodyPr lIns="90000" tIns="46800" rIns="90000" bIns="46800">
            <a:spAutoFit/>
          </a:bodyPr>
          <a:lstStyle/>
          <a:p>
            <a:pPr algn="ct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Forecast</a:t>
            </a:r>
          </a:p>
        </p:txBody>
      </p:sp>
      <p:sp>
        <p:nvSpPr>
          <p:cNvPr id="94237" name="Text Box 30"/>
          <p:cNvSpPr txBox="1">
            <a:spLocks noChangeArrowheads="1"/>
          </p:cNvSpPr>
          <p:nvPr/>
        </p:nvSpPr>
        <p:spPr bwMode="auto">
          <a:xfrm>
            <a:off x="7696200" y="2514600"/>
            <a:ext cx="1143000" cy="660400"/>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i = model</a:t>
            </a:r>
          </a:p>
          <a:p>
            <a:pPr>
              <a:lnSpc>
                <a:spcPct val="88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n = mode</a:t>
            </a:r>
          </a:p>
        </p:txBody>
      </p:sp>
      <p:sp>
        <p:nvSpPr>
          <p:cNvPr id="94238" name="Text Box 31"/>
          <p:cNvSpPr txBox="1">
            <a:spLocks noChangeArrowheads="1"/>
          </p:cNvSpPr>
          <p:nvPr/>
        </p:nvSpPr>
        <p:spPr bwMode="auto">
          <a:xfrm>
            <a:off x="1524000" y="3810000"/>
            <a:ext cx="3429000" cy="996950"/>
          </a:xfrm>
          <a:prstGeom prst="rect">
            <a:avLst/>
          </a:prstGeom>
          <a:noFill/>
          <a:ln w="9525">
            <a:noFill/>
            <a:miter lim="800000"/>
            <a:headEnd/>
            <a:tailEnd/>
          </a:ln>
        </p:spPr>
        <p:txBody>
          <a:bodyPr lIns="90000" tIns="46800" rIns="90000" bIns="46800">
            <a:spAutoFit/>
          </a:bodyPr>
          <a:lstStyle/>
          <a:p>
            <a:pPr>
              <a:lnSpc>
                <a:spcPct val="65000"/>
              </a:lnSpc>
              <a:spcBef>
                <a:spcPts val="8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u="sng">
                <a:solidFill>
                  <a:srgbClr val="FF6600"/>
                </a:solidFill>
                <a:latin typeface="Times New Roman" pitchFamily="18" charset="0"/>
              </a:rPr>
              <a:t>Estimating Consistent Pattern</a:t>
            </a:r>
          </a:p>
          <a:p>
            <a:pPr>
              <a:spcBef>
                <a:spcPts val="9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6699FF"/>
                </a:solidFill>
                <a:latin typeface="Times New Roman" pitchFamily="18" charset="0"/>
              </a:rPr>
              <a:t>What is matching spatial pattern in forecast data Fi(x,t), which evolves according to PC time series P(t) of observed data, O(x,t) ?</a:t>
            </a:r>
          </a:p>
        </p:txBody>
      </p:sp>
      <p:graphicFrame>
        <p:nvGraphicFramePr>
          <p:cNvPr id="94212" name="Object 32"/>
          <p:cNvGraphicFramePr>
            <a:graphicFrameLocks noChangeAspect="1"/>
          </p:cNvGraphicFramePr>
          <p:nvPr/>
        </p:nvGraphicFramePr>
        <p:xfrm>
          <a:off x="5181600" y="3984625"/>
          <a:ext cx="2057400" cy="511175"/>
        </p:xfrm>
        <a:graphic>
          <a:graphicData uri="http://schemas.openxmlformats.org/presentationml/2006/ole">
            <p:oleObj spid="_x0000_s94212" name="Equation" r:id="rId6" imgW="1600200" imgH="355320" progId="Equation.3">
              <p:embed/>
            </p:oleObj>
          </a:graphicData>
        </a:graphic>
      </p:graphicFrame>
      <p:graphicFrame>
        <p:nvGraphicFramePr>
          <p:cNvPr id="94213" name="Object 33"/>
          <p:cNvGraphicFramePr>
            <a:graphicFrameLocks noChangeAspect="1"/>
          </p:cNvGraphicFramePr>
          <p:nvPr/>
        </p:nvGraphicFramePr>
        <p:xfrm>
          <a:off x="5181600" y="4518025"/>
          <a:ext cx="2133600" cy="434975"/>
        </p:xfrm>
        <a:graphic>
          <a:graphicData uri="http://schemas.openxmlformats.org/presentationml/2006/ole">
            <p:oleObj spid="_x0000_s94213" name="Equation" r:id="rId7" imgW="1460160" imgH="342720" progId="Equation.3">
              <p:embed/>
            </p:oleObj>
          </a:graphicData>
        </a:graphic>
      </p:graphicFrame>
      <p:cxnSp>
        <p:nvCxnSpPr>
          <p:cNvPr id="94239" name="AutoShape 34"/>
          <p:cNvCxnSpPr>
            <a:cxnSpLocks noChangeShapeType="1"/>
          </p:cNvCxnSpPr>
          <p:nvPr/>
        </p:nvCxnSpPr>
        <p:spPr bwMode="auto">
          <a:xfrm>
            <a:off x="6667500" y="4267200"/>
            <a:ext cx="1104900" cy="152400"/>
          </a:xfrm>
          <a:prstGeom prst="curvedConnector3">
            <a:avLst>
              <a:gd name="adj1" fmla="val 50000"/>
            </a:avLst>
          </a:prstGeom>
          <a:noFill/>
          <a:ln w="15840">
            <a:solidFill>
              <a:srgbClr val="000000"/>
            </a:solidFill>
            <a:round/>
            <a:headEnd/>
            <a:tailEnd type="triangle" w="med" len="med"/>
          </a:ln>
        </p:spPr>
      </p:cxnSp>
      <p:sp>
        <p:nvSpPr>
          <p:cNvPr id="94240" name="Text Box 35"/>
          <p:cNvSpPr txBox="1">
            <a:spLocks noChangeArrowheads="1"/>
          </p:cNvSpPr>
          <p:nvPr/>
        </p:nvSpPr>
        <p:spPr bwMode="auto">
          <a:xfrm>
            <a:off x="7772400" y="4267200"/>
            <a:ext cx="1143000" cy="315913"/>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Forecasts</a:t>
            </a:r>
          </a:p>
        </p:txBody>
      </p:sp>
      <p:sp>
        <p:nvSpPr>
          <p:cNvPr id="94241" name="Text Box 36"/>
          <p:cNvSpPr txBox="1">
            <a:spLocks noChangeArrowheads="1"/>
          </p:cNvSpPr>
          <p:nvPr/>
        </p:nvSpPr>
        <p:spPr bwMode="auto">
          <a:xfrm>
            <a:off x="7315200" y="4768850"/>
            <a:ext cx="1371600" cy="538163"/>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Normalized Weights</a:t>
            </a:r>
          </a:p>
        </p:txBody>
      </p:sp>
      <p:cxnSp>
        <p:nvCxnSpPr>
          <p:cNvPr id="94242" name="AutoShape 37"/>
          <p:cNvCxnSpPr>
            <a:cxnSpLocks noChangeShapeType="1"/>
          </p:cNvCxnSpPr>
          <p:nvPr/>
        </p:nvCxnSpPr>
        <p:spPr bwMode="auto">
          <a:xfrm>
            <a:off x="6642100" y="4800600"/>
            <a:ext cx="520700" cy="228600"/>
          </a:xfrm>
          <a:prstGeom prst="curvedConnector3">
            <a:avLst>
              <a:gd name="adj1" fmla="val 50000"/>
            </a:avLst>
          </a:prstGeom>
          <a:noFill/>
          <a:ln w="15840">
            <a:solidFill>
              <a:srgbClr val="000000"/>
            </a:solidFill>
            <a:round/>
            <a:headEnd/>
            <a:tailEnd type="triangle" w="med" len="med"/>
          </a:ln>
        </p:spPr>
      </p:cxnSp>
      <p:sp>
        <p:nvSpPr>
          <p:cNvPr id="94243" name="Line 38"/>
          <p:cNvSpPr>
            <a:spLocks noChangeShapeType="1"/>
          </p:cNvSpPr>
          <p:nvPr/>
        </p:nvSpPr>
        <p:spPr bwMode="auto">
          <a:xfrm>
            <a:off x="1828800" y="5410200"/>
            <a:ext cx="5791200" cy="1588"/>
          </a:xfrm>
          <a:prstGeom prst="line">
            <a:avLst/>
          </a:prstGeom>
          <a:noFill/>
          <a:ln w="25560">
            <a:solidFill>
              <a:srgbClr val="FF6600"/>
            </a:solidFill>
            <a:round/>
            <a:headEnd/>
            <a:tailEnd type="triangle" w="med" len="med"/>
          </a:ln>
        </p:spPr>
        <p:txBody>
          <a:bodyPr/>
          <a:lstStyle/>
          <a:p>
            <a:endParaRPr lang="en-US"/>
          </a:p>
        </p:txBody>
      </p:sp>
      <p:sp>
        <p:nvSpPr>
          <p:cNvPr id="94244" name="Line 39"/>
          <p:cNvSpPr>
            <a:spLocks noChangeShapeType="1"/>
          </p:cNvSpPr>
          <p:nvPr/>
        </p:nvSpPr>
        <p:spPr bwMode="auto">
          <a:xfrm>
            <a:off x="1828800" y="5638800"/>
            <a:ext cx="5791200" cy="1588"/>
          </a:xfrm>
          <a:prstGeom prst="line">
            <a:avLst/>
          </a:prstGeom>
          <a:noFill/>
          <a:ln w="25560">
            <a:solidFill>
              <a:srgbClr val="FFCC00"/>
            </a:solidFill>
            <a:round/>
            <a:headEnd/>
            <a:tailEnd type="triangle" w="med" len="med"/>
          </a:ln>
        </p:spPr>
        <p:txBody>
          <a:bodyPr/>
          <a:lstStyle/>
          <a:p>
            <a:endParaRPr lang="en-US"/>
          </a:p>
        </p:txBody>
      </p:sp>
      <p:sp>
        <p:nvSpPr>
          <p:cNvPr id="94245" name="Line 40"/>
          <p:cNvSpPr>
            <a:spLocks noChangeShapeType="1"/>
          </p:cNvSpPr>
          <p:nvPr/>
        </p:nvSpPr>
        <p:spPr bwMode="auto">
          <a:xfrm>
            <a:off x="1828800" y="5867400"/>
            <a:ext cx="5791200" cy="1588"/>
          </a:xfrm>
          <a:prstGeom prst="line">
            <a:avLst/>
          </a:prstGeom>
          <a:noFill/>
          <a:ln w="25560">
            <a:solidFill>
              <a:srgbClr val="00FF00"/>
            </a:solidFill>
            <a:round/>
            <a:headEnd/>
            <a:tailEnd type="triangle" w="med" len="med"/>
          </a:ln>
        </p:spPr>
        <p:txBody>
          <a:bodyPr/>
          <a:lstStyle/>
          <a:p>
            <a:endParaRPr lang="en-US"/>
          </a:p>
        </p:txBody>
      </p:sp>
      <p:sp>
        <p:nvSpPr>
          <p:cNvPr id="94246" name="Line 41"/>
          <p:cNvSpPr>
            <a:spLocks noChangeShapeType="1"/>
          </p:cNvSpPr>
          <p:nvPr/>
        </p:nvSpPr>
        <p:spPr bwMode="auto">
          <a:xfrm>
            <a:off x="1828800" y="6096000"/>
            <a:ext cx="5791200" cy="1588"/>
          </a:xfrm>
          <a:prstGeom prst="line">
            <a:avLst/>
          </a:prstGeom>
          <a:noFill/>
          <a:ln w="25560">
            <a:solidFill>
              <a:srgbClr val="00FFFF"/>
            </a:solidFill>
            <a:round/>
            <a:headEnd/>
            <a:tailEnd type="triangle" w="med" len="med"/>
          </a:ln>
        </p:spPr>
        <p:txBody>
          <a:bodyPr/>
          <a:lstStyle/>
          <a:p>
            <a:endParaRPr lang="en-US"/>
          </a:p>
        </p:txBody>
      </p:sp>
      <p:sp>
        <p:nvSpPr>
          <p:cNvPr id="94247" name="Line 42"/>
          <p:cNvSpPr>
            <a:spLocks noChangeShapeType="1"/>
          </p:cNvSpPr>
          <p:nvPr/>
        </p:nvSpPr>
        <p:spPr bwMode="auto">
          <a:xfrm>
            <a:off x="1828800" y="6324600"/>
            <a:ext cx="5791200" cy="1588"/>
          </a:xfrm>
          <a:prstGeom prst="line">
            <a:avLst/>
          </a:prstGeom>
          <a:noFill/>
          <a:ln w="25560">
            <a:solidFill>
              <a:srgbClr val="00CCFF"/>
            </a:solidFill>
            <a:round/>
            <a:headEnd/>
            <a:tailEnd type="triangle" w="med" len="med"/>
          </a:ln>
        </p:spPr>
        <p:txBody>
          <a:bodyPr/>
          <a:lstStyle/>
          <a:p>
            <a:endParaRPr lang="en-US"/>
          </a:p>
        </p:txBody>
      </p:sp>
      <p:sp>
        <p:nvSpPr>
          <p:cNvPr id="94248" name="Line 43"/>
          <p:cNvSpPr>
            <a:spLocks noChangeShapeType="1"/>
          </p:cNvSpPr>
          <p:nvPr/>
        </p:nvSpPr>
        <p:spPr bwMode="auto">
          <a:xfrm>
            <a:off x="1828800" y="6553200"/>
            <a:ext cx="5791200" cy="1588"/>
          </a:xfrm>
          <a:prstGeom prst="line">
            <a:avLst/>
          </a:prstGeom>
          <a:noFill/>
          <a:ln w="25560">
            <a:solidFill>
              <a:srgbClr val="3366FF"/>
            </a:solidFill>
            <a:round/>
            <a:headEnd/>
            <a:tailEnd type="triangle" w="med" len="med"/>
          </a:ln>
        </p:spPr>
        <p:txBody>
          <a:bodyPr/>
          <a:lstStyle/>
          <a:p>
            <a:endParaRPr lang="en-US"/>
          </a:p>
        </p:txBody>
      </p:sp>
      <p:sp>
        <p:nvSpPr>
          <p:cNvPr id="94249" name="Text Box 44"/>
          <p:cNvSpPr txBox="1">
            <a:spLocks noChangeArrowheads="1"/>
          </p:cNvSpPr>
          <p:nvPr/>
        </p:nvSpPr>
        <p:spPr bwMode="auto">
          <a:xfrm>
            <a:off x="1752600" y="5805488"/>
            <a:ext cx="2362200" cy="274637"/>
          </a:xfrm>
          <a:prstGeom prst="rect">
            <a:avLst/>
          </a:prstGeom>
          <a:noFill/>
          <a:ln w="9525">
            <a:noFill/>
            <a:miter lim="800000"/>
            <a:headEnd/>
            <a:tailEnd/>
          </a:ln>
        </p:spPr>
        <p:txBody>
          <a:bodyPr lIns="90000" tIns="46800" rIns="90000" bIns="46800">
            <a:spAutoFit/>
          </a:bodyPr>
          <a:lstStyle/>
          <a:p>
            <a:pPr>
              <a:lnSpc>
                <a:spcPct val="65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Times New Roman" pitchFamily="18" charset="0"/>
              </a:rPr>
              <a:t>N - Synthetic Data Sets</a:t>
            </a:r>
          </a:p>
        </p:txBody>
      </p:sp>
      <p:graphicFrame>
        <p:nvGraphicFramePr>
          <p:cNvPr id="94214" name="Object 45"/>
          <p:cNvGraphicFramePr>
            <a:graphicFrameLocks noChangeAspect="1"/>
          </p:cNvGraphicFramePr>
          <p:nvPr/>
        </p:nvGraphicFramePr>
        <p:xfrm>
          <a:off x="4038600" y="5715000"/>
          <a:ext cx="2743200" cy="627063"/>
        </p:xfrm>
        <a:graphic>
          <a:graphicData uri="http://schemas.openxmlformats.org/presentationml/2006/ole">
            <p:oleObj spid="_x0000_s94214" name="Equation" r:id="rId8" imgW="1790640" imgH="342720" progId="Equation.3">
              <p:embed/>
            </p:oleObj>
          </a:graphicData>
        </a:graphic>
      </p:graphicFrame>
      <p:cxnSp>
        <p:nvCxnSpPr>
          <p:cNvPr id="94250" name="AutoShape 46"/>
          <p:cNvCxnSpPr>
            <a:cxnSpLocks noChangeShapeType="1"/>
          </p:cNvCxnSpPr>
          <p:nvPr/>
        </p:nvCxnSpPr>
        <p:spPr bwMode="auto">
          <a:xfrm>
            <a:off x="6781800" y="6019800"/>
            <a:ext cx="990600" cy="228600"/>
          </a:xfrm>
          <a:prstGeom prst="curvedConnector3">
            <a:avLst>
              <a:gd name="adj1" fmla="val 50000"/>
            </a:avLst>
          </a:prstGeom>
          <a:noFill/>
          <a:ln w="15840">
            <a:solidFill>
              <a:srgbClr val="000000"/>
            </a:solidFill>
            <a:round/>
            <a:headEnd/>
            <a:tailEnd type="triangle" w="med" len="med"/>
          </a:ln>
        </p:spPr>
      </p:cxnSp>
      <p:sp>
        <p:nvSpPr>
          <p:cNvPr id="94251" name="Text Box 47"/>
          <p:cNvSpPr txBox="1">
            <a:spLocks noChangeArrowheads="1"/>
          </p:cNvSpPr>
          <p:nvPr/>
        </p:nvSpPr>
        <p:spPr bwMode="auto">
          <a:xfrm>
            <a:off x="7696200" y="6064250"/>
            <a:ext cx="1447800" cy="315913"/>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Observation</a:t>
            </a:r>
          </a:p>
        </p:txBody>
      </p:sp>
      <p:sp>
        <p:nvSpPr>
          <p:cNvPr id="94252" name="Line 48"/>
          <p:cNvSpPr>
            <a:spLocks noChangeShapeType="1"/>
          </p:cNvSpPr>
          <p:nvPr/>
        </p:nvSpPr>
        <p:spPr bwMode="auto">
          <a:xfrm>
            <a:off x="1066800" y="5943600"/>
            <a:ext cx="304800" cy="1588"/>
          </a:xfrm>
          <a:prstGeom prst="line">
            <a:avLst/>
          </a:prstGeom>
          <a:noFill/>
          <a:ln w="12600">
            <a:solidFill>
              <a:srgbClr val="000000"/>
            </a:solidFill>
            <a:round/>
            <a:headEnd/>
            <a:tailEnd type="triangle" w="med" len="med"/>
          </a:ln>
        </p:spPr>
        <p:txBody>
          <a:bodyPr/>
          <a:lstStyle/>
          <a:p>
            <a:endParaRPr lang="en-US"/>
          </a:p>
        </p:txBody>
      </p:sp>
      <p:sp>
        <p:nvSpPr>
          <p:cNvPr id="94253" name="Line 49"/>
          <p:cNvSpPr>
            <a:spLocks noChangeShapeType="1"/>
          </p:cNvSpPr>
          <p:nvPr/>
        </p:nvSpPr>
        <p:spPr bwMode="auto">
          <a:xfrm flipV="1">
            <a:off x="1066800" y="2882900"/>
            <a:ext cx="1588" cy="3073400"/>
          </a:xfrm>
          <a:prstGeom prst="line">
            <a:avLst/>
          </a:prstGeom>
          <a:noFill/>
          <a:ln w="12600">
            <a:solidFill>
              <a:srgbClr val="000000"/>
            </a:solidFill>
            <a:round/>
            <a:headEnd/>
            <a:tailEnd/>
          </a:ln>
        </p:spPr>
        <p:txBody>
          <a:bodyPr/>
          <a:lstStyle/>
          <a:p>
            <a:endParaRPr lang="en-US"/>
          </a:p>
        </p:txBody>
      </p:sp>
      <p:sp>
        <p:nvSpPr>
          <p:cNvPr id="94254" name="Line 50"/>
          <p:cNvSpPr>
            <a:spLocks noChangeShapeType="1"/>
          </p:cNvSpPr>
          <p:nvPr/>
        </p:nvSpPr>
        <p:spPr bwMode="auto">
          <a:xfrm>
            <a:off x="1066800" y="2895600"/>
            <a:ext cx="304800" cy="1588"/>
          </a:xfrm>
          <a:prstGeom prst="line">
            <a:avLst/>
          </a:prstGeom>
          <a:noFill/>
          <a:ln w="12600">
            <a:solidFill>
              <a:srgbClr val="000000"/>
            </a:solidFill>
            <a:round/>
            <a:headEnd/>
            <a:tailEnd/>
          </a:ln>
        </p:spPr>
        <p:txBody>
          <a:bodyPr/>
          <a:lstStyle/>
          <a:p>
            <a:endParaRPr lang="en-US"/>
          </a:p>
        </p:txBody>
      </p:sp>
      <p:sp>
        <p:nvSpPr>
          <p:cNvPr id="94255" name="Text Box 51"/>
          <p:cNvSpPr txBox="1">
            <a:spLocks noChangeArrowheads="1"/>
          </p:cNvSpPr>
          <p:nvPr/>
        </p:nvSpPr>
        <p:spPr bwMode="auto">
          <a:xfrm>
            <a:off x="4572000" y="4768850"/>
            <a:ext cx="685800" cy="315913"/>
          </a:xfrm>
          <a:prstGeom prst="rect">
            <a:avLst/>
          </a:prstGeom>
          <a:noFill/>
          <a:ln w="9525">
            <a:noFill/>
            <a:miter lim="800000"/>
            <a:headEnd/>
            <a:tailEnd/>
          </a:ln>
        </p:spPr>
        <p:txBody>
          <a:bodyPr lIns="90000" tIns="46800" rIns="90000" bIns="46800">
            <a:spAutoFit/>
          </a:bodyPr>
          <a:lstStyle/>
          <a:p>
            <a:pPr>
              <a:lnSpc>
                <a:spcPct val="90000"/>
              </a:lnSpc>
              <a:spcBef>
                <a:spcPts val="10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omic Sans MS" pitchFamily="66" charset="0"/>
              </a:rPr>
              <a:t>Obs</a:t>
            </a:r>
          </a:p>
        </p:txBody>
      </p:sp>
      <p:cxnSp>
        <p:nvCxnSpPr>
          <p:cNvPr id="94256" name="AutoShape 52"/>
          <p:cNvCxnSpPr>
            <a:cxnSpLocks noChangeShapeType="1"/>
            <a:stCxn id="94255" idx="0"/>
          </p:cNvCxnSpPr>
          <p:nvPr/>
        </p:nvCxnSpPr>
        <p:spPr bwMode="auto">
          <a:xfrm rot="5400000" flipH="1" flipV="1">
            <a:off x="4835525" y="4270375"/>
            <a:ext cx="577850" cy="419100"/>
          </a:xfrm>
          <a:prstGeom prst="curvedConnector3">
            <a:avLst>
              <a:gd name="adj1" fmla="val 50000"/>
            </a:avLst>
          </a:prstGeom>
          <a:noFill/>
          <a:ln w="12600">
            <a:solidFill>
              <a:srgbClr val="000000"/>
            </a:solidFill>
            <a:round/>
            <a:headEnd/>
            <a:tailEnd type="triangle" w="med" len="med"/>
          </a:ln>
        </p:spPr>
      </p:cxn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descr="C:\Documents and Settings\arindam\Desktop\pcpa-jja.gif"/>
          <p:cNvPicPr>
            <a:picLocks noChangeAspect="1" noChangeArrowheads="1"/>
          </p:cNvPicPr>
          <p:nvPr/>
        </p:nvPicPr>
        <p:blipFill>
          <a:blip r:embed="rId2"/>
          <a:srcRect/>
          <a:stretch>
            <a:fillRect/>
          </a:stretch>
        </p:blipFill>
        <p:spPr bwMode="auto">
          <a:xfrm>
            <a:off x="304800" y="762000"/>
            <a:ext cx="8458200" cy="5943600"/>
          </a:xfrm>
          <a:prstGeom prst="rect">
            <a:avLst/>
          </a:prstGeom>
          <a:noFill/>
          <a:ln w="9525">
            <a:noFill/>
            <a:miter lim="800000"/>
            <a:headEnd/>
            <a:tailEnd/>
          </a:ln>
        </p:spPr>
      </p:pic>
      <p:sp>
        <p:nvSpPr>
          <p:cNvPr id="5" name="Text Box 6"/>
          <p:cNvSpPr txBox="1">
            <a:spLocks noChangeArrowheads="1"/>
          </p:cNvSpPr>
          <p:nvPr/>
        </p:nvSpPr>
        <p:spPr bwMode="auto">
          <a:xfrm>
            <a:off x="457200" y="1524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JJA Rainfall anomaly for 1988</a:t>
            </a:r>
            <a:endParaRPr lang="en-US" b="1" dirty="0"/>
          </a:p>
        </p:txBody>
      </p:sp>
      <p:sp>
        <p:nvSpPr>
          <p:cNvPr id="4" name="Text Box 15"/>
          <p:cNvSpPr txBox="1">
            <a:spLocks noChangeArrowheads="1"/>
          </p:cNvSpPr>
          <p:nvPr/>
        </p:nvSpPr>
        <p:spPr bwMode="auto">
          <a:xfrm>
            <a:off x="625475" y="2274888"/>
            <a:ext cx="7778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r>
              <a:rPr lang="en-US" sz="1300" dirty="0">
                <a:solidFill>
                  <a:srgbClr val="7030A0"/>
                </a:solidFill>
                <a:latin typeface="Verdana" pitchFamily="34" charset="0"/>
              </a:rPr>
              <a:t>0.22</a:t>
            </a:r>
          </a:p>
        </p:txBody>
      </p:sp>
      <p:sp>
        <p:nvSpPr>
          <p:cNvPr id="173062" name="Text Box 19"/>
          <p:cNvSpPr txBox="1">
            <a:spLocks noChangeArrowheads="1"/>
          </p:cNvSpPr>
          <p:nvPr/>
        </p:nvSpPr>
        <p:spPr bwMode="auto">
          <a:xfrm>
            <a:off x="3200400" y="1905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2.47</a:t>
            </a:r>
          </a:p>
        </p:txBody>
      </p:sp>
      <p:sp>
        <p:nvSpPr>
          <p:cNvPr id="173063" name="Text Box 19"/>
          <p:cNvSpPr txBox="1">
            <a:spLocks noChangeArrowheads="1"/>
          </p:cNvSpPr>
          <p:nvPr/>
        </p:nvSpPr>
        <p:spPr bwMode="auto">
          <a:xfrm>
            <a:off x="4846638" y="1905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1.81</a:t>
            </a:r>
          </a:p>
        </p:txBody>
      </p:sp>
      <p:sp>
        <p:nvSpPr>
          <p:cNvPr id="173064" name="Text Box 19"/>
          <p:cNvSpPr txBox="1">
            <a:spLocks noChangeArrowheads="1"/>
          </p:cNvSpPr>
          <p:nvPr/>
        </p:nvSpPr>
        <p:spPr bwMode="auto">
          <a:xfrm>
            <a:off x="6523038" y="190500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1.75</a:t>
            </a:r>
          </a:p>
        </p:txBody>
      </p:sp>
      <p:sp>
        <p:nvSpPr>
          <p:cNvPr id="173065" name="Text Box 19"/>
          <p:cNvSpPr txBox="1">
            <a:spLocks noChangeArrowheads="1"/>
          </p:cNvSpPr>
          <p:nvPr/>
        </p:nvSpPr>
        <p:spPr bwMode="auto">
          <a:xfrm>
            <a:off x="3216275"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1.57</a:t>
            </a:r>
          </a:p>
        </p:txBody>
      </p:sp>
      <p:sp>
        <p:nvSpPr>
          <p:cNvPr id="173066" name="Text Box 19"/>
          <p:cNvSpPr txBox="1">
            <a:spLocks noChangeArrowheads="1"/>
          </p:cNvSpPr>
          <p:nvPr/>
        </p:nvSpPr>
        <p:spPr bwMode="auto">
          <a:xfrm>
            <a:off x="48625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2.06</a:t>
            </a:r>
          </a:p>
        </p:txBody>
      </p:sp>
      <p:sp>
        <p:nvSpPr>
          <p:cNvPr id="173067" name="Text Box 19"/>
          <p:cNvSpPr txBox="1">
            <a:spLocks noChangeArrowheads="1"/>
          </p:cNvSpPr>
          <p:nvPr/>
        </p:nvSpPr>
        <p:spPr bwMode="auto">
          <a:xfrm>
            <a:off x="65389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1.43</a:t>
            </a:r>
          </a:p>
        </p:txBody>
      </p:sp>
      <p:sp>
        <p:nvSpPr>
          <p:cNvPr id="173068" name="Text Box 19"/>
          <p:cNvSpPr txBox="1">
            <a:spLocks noChangeArrowheads="1"/>
          </p:cNvSpPr>
          <p:nvPr/>
        </p:nvSpPr>
        <p:spPr bwMode="auto">
          <a:xfrm>
            <a:off x="1539875"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1.86</a:t>
            </a:r>
          </a:p>
        </p:txBody>
      </p:sp>
      <p:sp>
        <p:nvSpPr>
          <p:cNvPr id="173069" name="Text Box 19"/>
          <p:cNvSpPr txBox="1">
            <a:spLocks noChangeArrowheads="1"/>
          </p:cNvSpPr>
          <p:nvPr/>
        </p:nvSpPr>
        <p:spPr bwMode="auto">
          <a:xfrm>
            <a:off x="8185150"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2.78</a:t>
            </a:r>
          </a:p>
        </p:txBody>
      </p:sp>
      <p:sp>
        <p:nvSpPr>
          <p:cNvPr id="173070" name="Text Box 19"/>
          <p:cNvSpPr txBox="1">
            <a:spLocks noChangeArrowheads="1"/>
          </p:cNvSpPr>
          <p:nvPr/>
        </p:nvSpPr>
        <p:spPr bwMode="auto">
          <a:xfrm>
            <a:off x="3232150" y="48164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1.56</a:t>
            </a:r>
          </a:p>
        </p:txBody>
      </p:sp>
      <p:sp>
        <p:nvSpPr>
          <p:cNvPr id="173071" name="Text Box 19"/>
          <p:cNvSpPr txBox="1">
            <a:spLocks noChangeArrowheads="1"/>
          </p:cNvSpPr>
          <p:nvPr/>
        </p:nvSpPr>
        <p:spPr bwMode="auto">
          <a:xfrm>
            <a:off x="48768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1.92</a:t>
            </a:r>
          </a:p>
        </p:txBody>
      </p:sp>
      <p:sp>
        <p:nvSpPr>
          <p:cNvPr id="173072" name="Text Box 19"/>
          <p:cNvSpPr txBox="1">
            <a:spLocks noChangeArrowheads="1"/>
          </p:cNvSpPr>
          <p:nvPr/>
        </p:nvSpPr>
        <p:spPr bwMode="auto">
          <a:xfrm>
            <a:off x="65532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1.84</a:t>
            </a:r>
          </a:p>
        </p:txBody>
      </p:sp>
      <p:sp>
        <p:nvSpPr>
          <p:cNvPr id="173073" name="Text Box 19"/>
          <p:cNvSpPr txBox="1">
            <a:spLocks noChangeArrowheads="1"/>
          </p:cNvSpPr>
          <p:nvPr/>
        </p:nvSpPr>
        <p:spPr bwMode="auto">
          <a:xfrm>
            <a:off x="1555750" y="4819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1.61</a:t>
            </a:r>
          </a:p>
        </p:txBody>
      </p:sp>
      <p:sp>
        <p:nvSpPr>
          <p:cNvPr id="173074" name="Text Box 19"/>
          <p:cNvSpPr txBox="1">
            <a:spLocks noChangeArrowheads="1"/>
          </p:cNvSpPr>
          <p:nvPr/>
        </p:nvSpPr>
        <p:spPr bwMode="auto">
          <a:xfrm>
            <a:off x="8199438" y="48323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1.90</a:t>
            </a:r>
          </a:p>
        </p:txBody>
      </p:sp>
      <p:sp>
        <p:nvSpPr>
          <p:cNvPr id="173075" name="Text Box 19"/>
          <p:cNvSpPr txBox="1">
            <a:spLocks noChangeArrowheads="1"/>
          </p:cNvSpPr>
          <p:nvPr/>
        </p:nvSpPr>
        <p:spPr bwMode="auto">
          <a:xfrm>
            <a:off x="3216275"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1.94</a:t>
            </a:r>
          </a:p>
        </p:txBody>
      </p:sp>
      <p:sp>
        <p:nvSpPr>
          <p:cNvPr id="173076" name="Text Box 19"/>
          <p:cNvSpPr txBox="1">
            <a:spLocks noChangeArrowheads="1"/>
          </p:cNvSpPr>
          <p:nvPr/>
        </p:nvSpPr>
        <p:spPr bwMode="auto">
          <a:xfrm>
            <a:off x="48625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1.51</a:t>
            </a:r>
          </a:p>
        </p:txBody>
      </p:sp>
      <p:sp>
        <p:nvSpPr>
          <p:cNvPr id="173077" name="Text Box 19"/>
          <p:cNvSpPr txBox="1">
            <a:spLocks noChangeArrowheads="1"/>
          </p:cNvSpPr>
          <p:nvPr/>
        </p:nvSpPr>
        <p:spPr bwMode="auto">
          <a:xfrm>
            <a:off x="65389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1.63</a:t>
            </a:r>
          </a:p>
        </p:txBody>
      </p:sp>
      <p:sp>
        <p:nvSpPr>
          <p:cNvPr id="173078" name="Text Box 19"/>
          <p:cNvSpPr txBox="1">
            <a:spLocks noChangeArrowheads="1"/>
          </p:cNvSpPr>
          <p:nvPr/>
        </p:nvSpPr>
        <p:spPr bwMode="auto">
          <a:xfrm>
            <a:off x="1539875"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1.87</a:t>
            </a:r>
          </a:p>
        </p:txBody>
      </p:sp>
      <p:sp>
        <p:nvSpPr>
          <p:cNvPr id="173079" name="Text Box 19"/>
          <p:cNvSpPr txBox="1">
            <a:spLocks noChangeArrowheads="1"/>
          </p:cNvSpPr>
          <p:nvPr/>
        </p:nvSpPr>
        <p:spPr bwMode="auto">
          <a:xfrm>
            <a:off x="8185150"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1.69</a:t>
            </a:r>
          </a:p>
        </p:txBody>
      </p:sp>
      <p:sp>
        <p:nvSpPr>
          <p:cNvPr id="24" name="Text Box 15"/>
          <p:cNvSpPr txBox="1">
            <a:spLocks noChangeArrowheads="1"/>
          </p:cNvSpPr>
          <p:nvPr/>
        </p:nvSpPr>
        <p:spPr bwMode="auto">
          <a:xfrm>
            <a:off x="7258050" y="5146675"/>
            <a:ext cx="60642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SSE 0.40</a:t>
            </a:r>
            <a:endParaRPr lang="en-US" sz="1300" dirty="0">
              <a:solidFill>
                <a:srgbClr val="7030A0"/>
              </a:solidFill>
              <a:latin typeface="Verdana" pitchFamily="34" charset="0"/>
            </a:endParaRPr>
          </a:p>
        </p:txBody>
      </p:sp>
      <p:sp>
        <p:nvSpPr>
          <p:cNvPr id="25" name="Text Box 15"/>
          <p:cNvSpPr txBox="1">
            <a:spLocks noChangeArrowheads="1"/>
          </p:cNvSpPr>
          <p:nvPr/>
        </p:nvSpPr>
        <p:spPr bwMode="auto">
          <a:xfrm>
            <a:off x="5586413" y="5140325"/>
            <a:ext cx="7381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EM     -</a:t>
            </a:r>
            <a:r>
              <a:rPr lang="en-US" sz="1300" dirty="0">
                <a:solidFill>
                  <a:srgbClr val="7030A0"/>
                </a:solidFill>
                <a:latin typeface="Verdana" pitchFamily="34" charset="0"/>
              </a:rPr>
              <a:t>0.09</a:t>
            </a:r>
          </a:p>
        </p:txBody>
      </p:sp>
      <p:sp>
        <p:nvSpPr>
          <p:cNvPr id="26" name="Text Box 15"/>
          <p:cNvSpPr txBox="1">
            <a:spLocks noChangeArrowheads="1"/>
          </p:cNvSpPr>
          <p:nvPr/>
        </p:nvSpPr>
        <p:spPr bwMode="auto">
          <a:xfrm>
            <a:off x="3946525" y="51530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 </a:t>
            </a:r>
            <a:r>
              <a:rPr lang="en-US" sz="1300" dirty="0">
                <a:solidFill>
                  <a:srgbClr val="7030A0"/>
                </a:solidFill>
                <a:latin typeface="Verdana" pitchFamily="34" charset="0"/>
              </a:rPr>
              <a:t>0.45</a:t>
            </a:r>
          </a:p>
        </p:txBody>
      </p:sp>
      <p:sp>
        <p:nvSpPr>
          <p:cNvPr id="27" name="Text Box 15"/>
          <p:cNvSpPr txBox="1">
            <a:spLocks noChangeArrowheads="1"/>
          </p:cNvSpPr>
          <p:nvPr/>
        </p:nvSpPr>
        <p:spPr bwMode="auto">
          <a:xfrm>
            <a:off x="2286000" y="51498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    -</a:t>
            </a:r>
            <a:r>
              <a:rPr lang="en-US" sz="1300" dirty="0">
                <a:solidFill>
                  <a:srgbClr val="7030A0"/>
                </a:solidFill>
                <a:latin typeface="Verdana" pitchFamily="34" charset="0"/>
              </a:rPr>
              <a:t>0.17</a:t>
            </a:r>
          </a:p>
        </p:txBody>
      </p:sp>
      <p:sp>
        <p:nvSpPr>
          <p:cNvPr id="28" name="Text Box 15"/>
          <p:cNvSpPr txBox="1">
            <a:spLocks noChangeArrowheads="1"/>
          </p:cNvSpPr>
          <p:nvPr/>
        </p:nvSpPr>
        <p:spPr bwMode="auto">
          <a:xfrm>
            <a:off x="622300" y="51403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  -</a:t>
            </a:r>
            <a:r>
              <a:rPr lang="en-US" sz="1300" dirty="0">
                <a:solidFill>
                  <a:srgbClr val="7030A0"/>
                </a:solidFill>
                <a:latin typeface="Verdana" pitchFamily="34" charset="0"/>
              </a:rPr>
              <a:t>0.51</a:t>
            </a:r>
          </a:p>
        </p:txBody>
      </p:sp>
      <p:sp>
        <p:nvSpPr>
          <p:cNvPr id="29" name="Text Box 15"/>
          <p:cNvSpPr txBox="1">
            <a:spLocks noChangeArrowheads="1"/>
          </p:cNvSpPr>
          <p:nvPr/>
        </p:nvSpPr>
        <p:spPr bwMode="auto">
          <a:xfrm>
            <a:off x="7265988" y="372110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 -</a:t>
            </a:r>
            <a:r>
              <a:rPr lang="en-US" sz="1300" dirty="0">
                <a:solidFill>
                  <a:srgbClr val="7030A0"/>
                </a:solidFill>
                <a:latin typeface="Verdana" pitchFamily="34" charset="0"/>
              </a:rPr>
              <a:t>0.45</a:t>
            </a:r>
          </a:p>
        </p:txBody>
      </p:sp>
      <p:sp>
        <p:nvSpPr>
          <p:cNvPr id="30" name="Text Box 15"/>
          <p:cNvSpPr txBox="1">
            <a:spLocks noChangeArrowheads="1"/>
          </p:cNvSpPr>
          <p:nvPr/>
        </p:nvSpPr>
        <p:spPr bwMode="auto">
          <a:xfrm>
            <a:off x="5610225" y="3709988"/>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 -</a:t>
            </a:r>
            <a:r>
              <a:rPr lang="en-US" sz="1300" dirty="0">
                <a:solidFill>
                  <a:srgbClr val="7030A0"/>
                </a:solidFill>
                <a:latin typeface="Verdana" pitchFamily="34" charset="0"/>
              </a:rPr>
              <a:t>0.19</a:t>
            </a:r>
          </a:p>
        </p:txBody>
      </p:sp>
      <p:sp>
        <p:nvSpPr>
          <p:cNvPr id="31" name="Text Box 15"/>
          <p:cNvSpPr txBox="1">
            <a:spLocks noChangeArrowheads="1"/>
          </p:cNvSpPr>
          <p:nvPr/>
        </p:nvSpPr>
        <p:spPr bwMode="auto">
          <a:xfrm>
            <a:off x="3927475" y="37211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r>
              <a:rPr lang="en-US" sz="1300" dirty="0">
                <a:solidFill>
                  <a:srgbClr val="7030A0"/>
                </a:solidFill>
                <a:latin typeface="Verdana" pitchFamily="34" charset="0"/>
              </a:rPr>
              <a:t>0.52</a:t>
            </a:r>
          </a:p>
        </p:txBody>
      </p:sp>
      <p:sp>
        <p:nvSpPr>
          <p:cNvPr id="32" name="Text Box 15"/>
          <p:cNvSpPr txBox="1">
            <a:spLocks noChangeArrowheads="1"/>
          </p:cNvSpPr>
          <p:nvPr/>
        </p:nvSpPr>
        <p:spPr bwMode="auto">
          <a:xfrm>
            <a:off x="2282825" y="37147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 </a:t>
            </a:r>
            <a:r>
              <a:rPr lang="en-US" sz="1300" dirty="0">
                <a:solidFill>
                  <a:srgbClr val="7030A0"/>
                </a:solidFill>
                <a:latin typeface="Verdana" pitchFamily="34" charset="0"/>
              </a:rPr>
              <a:t>0.48</a:t>
            </a:r>
          </a:p>
        </p:txBody>
      </p:sp>
      <p:sp>
        <p:nvSpPr>
          <p:cNvPr id="33" name="Text Box 15"/>
          <p:cNvSpPr txBox="1">
            <a:spLocks noChangeArrowheads="1"/>
          </p:cNvSpPr>
          <p:nvPr/>
        </p:nvSpPr>
        <p:spPr bwMode="auto">
          <a:xfrm>
            <a:off x="601663" y="37179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r>
              <a:rPr lang="en-US" sz="1300" dirty="0">
                <a:solidFill>
                  <a:srgbClr val="7030A0"/>
                </a:solidFill>
                <a:latin typeface="Verdana" pitchFamily="34" charset="0"/>
              </a:rPr>
              <a:t>0.09</a:t>
            </a:r>
          </a:p>
        </p:txBody>
      </p:sp>
      <p:sp>
        <p:nvSpPr>
          <p:cNvPr id="34" name="Text Box 15"/>
          <p:cNvSpPr txBox="1">
            <a:spLocks noChangeArrowheads="1"/>
          </p:cNvSpPr>
          <p:nvPr/>
        </p:nvSpPr>
        <p:spPr bwMode="auto">
          <a:xfrm>
            <a:off x="7254875" y="22733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KOR </a:t>
            </a:r>
            <a:r>
              <a:rPr lang="en-US" sz="1300" dirty="0">
                <a:solidFill>
                  <a:srgbClr val="7030A0"/>
                </a:solidFill>
                <a:latin typeface="Verdana" pitchFamily="34" charset="0"/>
              </a:rPr>
              <a:t>0.56</a:t>
            </a:r>
          </a:p>
        </p:txBody>
      </p:sp>
      <p:sp>
        <p:nvSpPr>
          <p:cNvPr id="35" name="Text Box 15"/>
          <p:cNvSpPr txBox="1">
            <a:spLocks noChangeArrowheads="1"/>
          </p:cNvSpPr>
          <p:nvPr/>
        </p:nvSpPr>
        <p:spPr bwMode="auto">
          <a:xfrm>
            <a:off x="2286000" y="22828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 </a:t>
            </a:r>
            <a:r>
              <a:rPr lang="en-US" sz="1300" dirty="0">
                <a:solidFill>
                  <a:srgbClr val="7030A0"/>
                </a:solidFill>
                <a:latin typeface="Verdana" pitchFamily="34" charset="0"/>
              </a:rPr>
              <a:t>0.50</a:t>
            </a:r>
          </a:p>
        </p:txBody>
      </p:sp>
      <p:sp>
        <p:nvSpPr>
          <p:cNvPr id="36" name="Text Box 15"/>
          <p:cNvSpPr txBox="1">
            <a:spLocks noChangeArrowheads="1"/>
          </p:cNvSpPr>
          <p:nvPr/>
        </p:nvSpPr>
        <p:spPr bwMode="auto">
          <a:xfrm>
            <a:off x="3930650" y="22780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 -</a:t>
            </a:r>
            <a:r>
              <a:rPr lang="en-US" sz="1300" dirty="0">
                <a:solidFill>
                  <a:srgbClr val="7030A0"/>
                </a:solidFill>
                <a:latin typeface="Verdana" pitchFamily="34" charset="0"/>
              </a:rPr>
              <a:t>0.48</a:t>
            </a:r>
          </a:p>
        </p:txBody>
      </p:sp>
      <p:sp>
        <p:nvSpPr>
          <p:cNvPr id="37" name="Text Box 15"/>
          <p:cNvSpPr txBox="1">
            <a:spLocks noChangeArrowheads="1"/>
          </p:cNvSpPr>
          <p:nvPr/>
        </p:nvSpPr>
        <p:spPr bwMode="auto">
          <a:xfrm>
            <a:off x="5594350" y="22828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 </a:t>
            </a:r>
            <a:r>
              <a:rPr lang="en-US" sz="1300" dirty="0">
                <a:solidFill>
                  <a:srgbClr val="7030A0"/>
                </a:solidFill>
                <a:latin typeface="Verdana" pitchFamily="34" charset="0"/>
              </a:rPr>
              <a:t>0.62</a:t>
            </a:r>
          </a:p>
        </p:txBody>
      </p:sp>
      <p:sp>
        <p:nvSpPr>
          <p:cNvPr id="38" name="Text Box 15"/>
          <p:cNvSpPr txBox="1">
            <a:spLocks noChangeArrowheads="1"/>
          </p:cNvSpPr>
          <p:nvPr/>
        </p:nvSpPr>
        <p:spPr bwMode="auto">
          <a:xfrm>
            <a:off x="5594350" y="8572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 -</a:t>
            </a:r>
            <a:r>
              <a:rPr lang="en-US" sz="1300" dirty="0">
                <a:solidFill>
                  <a:srgbClr val="7030A0"/>
                </a:solidFill>
                <a:latin typeface="Verdana" pitchFamily="34" charset="0"/>
              </a:rPr>
              <a:t>0.50</a:t>
            </a:r>
          </a:p>
        </p:txBody>
      </p:sp>
      <p:sp>
        <p:nvSpPr>
          <p:cNvPr id="39" name="Text Box 15"/>
          <p:cNvSpPr txBox="1">
            <a:spLocks noChangeArrowheads="1"/>
          </p:cNvSpPr>
          <p:nvPr/>
        </p:nvSpPr>
        <p:spPr bwMode="auto">
          <a:xfrm>
            <a:off x="3946525" y="8667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 </a:t>
            </a:r>
            <a:r>
              <a:rPr lang="en-US" sz="1300" dirty="0">
                <a:solidFill>
                  <a:srgbClr val="7030A0"/>
                </a:solidFill>
                <a:latin typeface="Verdana" pitchFamily="34" charset="0"/>
              </a:rPr>
              <a:t>0.60</a:t>
            </a:r>
          </a:p>
        </p:txBody>
      </p:sp>
      <p:sp>
        <p:nvSpPr>
          <p:cNvPr id="40" name="Text Box 15"/>
          <p:cNvSpPr txBox="1">
            <a:spLocks noChangeArrowheads="1"/>
          </p:cNvSpPr>
          <p:nvPr/>
        </p:nvSpPr>
        <p:spPr bwMode="auto">
          <a:xfrm>
            <a:off x="2301875" y="8620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  -</a:t>
            </a:r>
            <a:r>
              <a:rPr lang="en-US" sz="1300" dirty="0">
                <a:solidFill>
                  <a:srgbClr val="7030A0"/>
                </a:solidFill>
                <a:latin typeface="Verdana" pitchFamily="34" charset="0"/>
              </a:rPr>
              <a:t>0.32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C:\Documents and Settings\arindam\Desktop\pcpa-djf.gif"/>
          <p:cNvPicPr>
            <a:picLocks noChangeAspect="1" noChangeArrowheads="1"/>
          </p:cNvPicPr>
          <p:nvPr/>
        </p:nvPicPr>
        <p:blipFill>
          <a:blip r:embed="rId2"/>
          <a:srcRect/>
          <a:stretch>
            <a:fillRect/>
          </a:stretch>
        </p:blipFill>
        <p:spPr bwMode="auto">
          <a:xfrm>
            <a:off x="304800" y="874713"/>
            <a:ext cx="8458200" cy="5754687"/>
          </a:xfrm>
          <a:prstGeom prst="rect">
            <a:avLst/>
          </a:prstGeom>
          <a:noFill/>
          <a:ln w="9525">
            <a:noFill/>
            <a:miter lim="800000"/>
            <a:headEnd/>
            <a:tailEnd/>
          </a:ln>
        </p:spPr>
      </p:pic>
      <p:sp>
        <p:nvSpPr>
          <p:cNvPr id="5" name="Text Box 6"/>
          <p:cNvSpPr txBox="1">
            <a:spLocks noChangeArrowheads="1"/>
          </p:cNvSpPr>
          <p:nvPr/>
        </p:nvSpPr>
        <p:spPr bwMode="auto">
          <a:xfrm>
            <a:off x="457200" y="1524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DJF Rainfall anomaly for 1988</a:t>
            </a:r>
            <a:endParaRPr lang="en-US" b="1" dirty="0"/>
          </a:p>
        </p:txBody>
      </p:sp>
      <p:sp>
        <p:nvSpPr>
          <p:cNvPr id="4" name="Text Box 15"/>
          <p:cNvSpPr txBox="1">
            <a:spLocks noChangeArrowheads="1"/>
          </p:cNvSpPr>
          <p:nvPr/>
        </p:nvSpPr>
        <p:spPr bwMode="auto">
          <a:xfrm>
            <a:off x="625475" y="2274888"/>
            <a:ext cx="7778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ECMW-</a:t>
            </a:r>
            <a:r>
              <a:rPr lang="en-US" sz="1300" dirty="0">
                <a:solidFill>
                  <a:srgbClr val="7030A0"/>
                </a:solidFill>
                <a:latin typeface="Verdana" pitchFamily="34" charset="0"/>
              </a:rPr>
              <a:t>0.52</a:t>
            </a:r>
          </a:p>
        </p:txBody>
      </p:sp>
      <p:sp>
        <p:nvSpPr>
          <p:cNvPr id="174086" name="Text Box 19"/>
          <p:cNvSpPr txBox="1">
            <a:spLocks noChangeArrowheads="1"/>
          </p:cNvSpPr>
          <p:nvPr/>
        </p:nvSpPr>
        <p:spPr bwMode="auto">
          <a:xfrm>
            <a:off x="3232150" y="1951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1.00</a:t>
            </a:r>
          </a:p>
        </p:txBody>
      </p:sp>
      <p:sp>
        <p:nvSpPr>
          <p:cNvPr id="174087" name="Text Box 19"/>
          <p:cNvSpPr txBox="1">
            <a:spLocks noChangeArrowheads="1"/>
          </p:cNvSpPr>
          <p:nvPr/>
        </p:nvSpPr>
        <p:spPr bwMode="auto">
          <a:xfrm>
            <a:off x="4878388" y="1951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2.03</a:t>
            </a:r>
          </a:p>
        </p:txBody>
      </p:sp>
      <p:sp>
        <p:nvSpPr>
          <p:cNvPr id="174088" name="Text Box 19"/>
          <p:cNvSpPr txBox="1">
            <a:spLocks noChangeArrowheads="1"/>
          </p:cNvSpPr>
          <p:nvPr/>
        </p:nvSpPr>
        <p:spPr bwMode="auto">
          <a:xfrm>
            <a:off x="6554788" y="19510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0.80</a:t>
            </a:r>
          </a:p>
        </p:txBody>
      </p:sp>
      <p:sp>
        <p:nvSpPr>
          <p:cNvPr id="174089" name="Text Box 19"/>
          <p:cNvSpPr txBox="1">
            <a:spLocks noChangeArrowheads="1"/>
          </p:cNvSpPr>
          <p:nvPr/>
        </p:nvSpPr>
        <p:spPr bwMode="auto">
          <a:xfrm>
            <a:off x="3216275"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1.04</a:t>
            </a:r>
          </a:p>
        </p:txBody>
      </p:sp>
      <p:sp>
        <p:nvSpPr>
          <p:cNvPr id="174090" name="Text Box 19"/>
          <p:cNvSpPr txBox="1">
            <a:spLocks noChangeArrowheads="1"/>
          </p:cNvSpPr>
          <p:nvPr/>
        </p:nvSpPr>
        <p:spPr bwMode="auto">
          <a:xfrm>
            <a:off x="48625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0.82</a:t>
            </a:r>
          </a:p>
        </p:txBody>
      </p:sp>
      <p:sp>
        <p:nvSpPr>
          <p:cNvPr id="174091" name="Text Box 19"/>
          <p:cNvSpPr txBox="1">
            <a:spLocks noChangeArrowheads="1"/>
          </p:cNvSpPr>
          <p:nvPr/>
        </p:nvSpPr>
        <p:spPr bwMode="auto">
          <a:xfrm>
            <a:off x="6538913" y="3295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1.06</a:t>
            </a:r>
          </a:p>
        </p:txBody>
      </p:sp>
      <p:sp>
        <p:nvSpPr>
          <p:cNvPr id="174092" name="Text Box 19"/>
          <p:cNvSpPr txBox="1">
            <a:spLocks noChangeArrowheads="1"/>
          </p:cNvSpPr>
          <p:nvPr/>
        </p:nvSpPr>
        <p:spPr bwMode="auto">
          <a:xfrm>
            <a:off x="1539875"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0.89</a:t>
            </a:r>
          </a:p>
        </p:txBody>
      </p:sp>
      <p:sp>
        <p:nvSpPr>
          <p:cNvPr id="174093" name="Text Box 19"/>
          <p:cNvSpPr txBox="1">
            <a:spLocks noChangeArrowheads="1"/>
          </p:cNvSpPr>
          <p:nvPr/>
        </p:nvSpPr>
        <p:spPr bwMode="auto">
          <a:xfrm>
            <a:off x="8185150" y="32972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0.82</a:t>
            </a:r>
          </a:p>
        </p:txBody>
      </p:sp>
      <p:sp>
        <p:nvSpPr>
          <p:cNvPr id="174094" name="Text Box 19"/>
          <p:cNvSpPr txBox="1">
            <a:spLocks noChangeArrowheads="1"/>
          </p:cNvSpPr>
          <p:nvPr/>
        </p:nvSpPr>
        <p:spPr bwMode="auto">
          <a:xfrm>
            <a:off x="3232150" y="48164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1.02</a:t>
            </a:r>
          </a:p>
        </p:txBody>
      </p:sp>
      <p:sp>
        <p:nvSpPr>
          <p:cNvPr id="174095" name="Text Box 19"/>
          <p:cNvSpPr txBox="1">
            <a:spLocks noChangeArrowheads="1"/>
          </p:cNvSpPr>
          <p:nvPr/>
        </p:nvSpPr>
        <p:spPr bwMode="auto">
          <a:xfrm>
            <a:off x="48768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1.16</a:t>
            </a:r>
          </a:p>
        </p:txBody>
      </p:sp>
      <p:sp>
        <p:nvSpPr>
          <p:cNvPr id="174096" name="Text Box 19"/>
          <p:cNvSpPr txBox="1">
            <a:spLocks noChangeArrowheads="1"/>
          </p:cNvSpPr>
          <p:nvPr/>
        </p:nvSpPr>
        <p:spPr bwMode="auto">
          <a:xfrm>
            <a:off x="6553200" y="4829175"/>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0.93</a:t>
            </a:r>
          </a:p>
        </p:txBody>
      </p:sp>
      <p:sp>
        <p:nvSpPr>
          <p:cNvPr id="174097" name="Text Box 19"/>
          <p:cNvSpPr txBox="1">
            <a:spLocks noChangeArrowheads="1"/>
          </p:cNvSpPr>
          <p:nvPr/>
        </p:nvSpPr>
        <p:spPr bwMode="auto">
          <a:xfrm>
            <a:off x="1555750" y="48196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0.86</a:t>
            </a:r>
          </a:p>
        </p:txBody>
      </p:sp>
      <p:sp>
        <p:nvSpPr>
          <p:cNvPr id="174098" name="Text Box 19"/>
          <p:cNvSpPr txBox="1">
            <a:spLocks noChangeArrowheads="1"/>
          </p:cNvSpPr>
          <p:nvPr/>
        </p:nvSpPr>
        <p:spPr bwMode="auto">
          <a:xfrm>
            <a:off x="8199438" y="48323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0.88</a:t>
            </a:r>
          </a:p>
        </p:txBody>
      </p:sp>
      <p:sp>
        <p:nvSpPr>
          <p:cNvPr id="174099" name="Text Box 19"/>
          <p:cNvSpPr txBox="1">
            <a:spLocks noChangeArrowheads="1"/>
          </p:cNvSpPr>
          <p:nvPr/>
        </p:nvSpPr>
        <p:spPr bwMode="auto">
          <a:xfrm>
            <a:off x="3216275"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2.26</a:t>
            </a:r>
          </a:p>
        </p:txBody>
      </p:sp>
      <p:sp>
        <p:nvSpPr>
          <p:cNvPr id="174100" name="Text Box 19"/>
          <p:cNvSpPr txBox="1">
            <a:spLocks noChangeArrowheads="1"/>
          </p:cNvSpPr>
          <p:nvPr/>
        </p:nvSpPr>
        <p:spPr bwMode="auto">
          <a:xfrm>
            <a:off x="48625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1.27</a:t>
            </a:r>
          </a:p>
        </p:txBody>
      </p:sp>
      <p:sp>
        <p:nvSpPr>
          <p:cNvPr id="174101" name="Text Box 19"/>
          <p:cNvSpPr txBox="1">
            <a:spLocks noChangeArrowheads="1"/>
          </p:cNvSpPr>
          <p:nvPr/>
        </p:nvSpPr>
        <p:spPr bwMode="auto">
          <a:xfrm>
            <a:off x="6538913" y="6191250"/>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1.18</a:t>
            </a:r>
          </a:p>
        </p:txBody>
      </p:sp>
      <p:sp>
        <p:nvSpPr>
          <p:cNvPr id="174102" name="Text Box 19"/>
          <p:cNvSpPr txBox="1">
            <a:spLocks noChangeArrowheads="1"/>
          </p:cNvSpPr>
          <p:nvPr/>
        </p:nvSpPr>
        <p:spPr bwMode="auto">
          <a:xfrm>
            <a:off x="1539875"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1.61</a:t>
            </a:r>
          </a:p>
        </p:txBody>
      </p:sp>
      <p:sp>
        <p:nvSpPr>
          <p:cNvPr id="174103" name="Text Box 19"/>
          <p:cNvSpPr txBox="1">
            <a:spLocks noChangeArrowheads="1"/>
          </p:cNvSpPr>
          <p:nvPr/>
        </p:nvSpPr>
        <p:spPr bwMode="auto">
          <a:xfrm>
            <a:off x="8185150" y="6192838"/>
            <a:ext cx="609600" cy="276225"/>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70C0"/>
                </a:solidFill>
                <a:latin typeface="Verdana" pitchFamily="34" charset="0"/>
              </a:rPr>
              <a:t>1.08</a:t>
            </a:r>
          </a:p>
        </p:txBody>
      </p:sp>
      <p:sp>
        <p:nvSpPr>
          <p:cNvPr id="24" name="Text Box 15"/>
          <p:cNvSpPr txBox="1">
            <a:spLocks noChangeArrowheads="1"/>
          </p:cNvSpPr>
          <p:nvPr/>
        </p:nvSpPr>
        <p:spPr bwMode="auto">
          <a:xfrm>
            <a:off x="7258050" y="5146675"/>
            <a:ext cx="60642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SSE 0.10</a:t>
            </a:r>
            <a:endParaRPr lang="en-US" sz="1300" dirty="0">
              <a:solidFill>
                <a:srgbClr val="7030A0"/>
              </a:solidFill>
              <a:latin typeface="Verdana" pitchFamily="34" charset="0"/>
            </a:endParaRPr>
          </a:p>
        </p:txBody>
      </p:sp>
      <p:sp>
        <p:nvSpPr>
          <p:cNvPr id="25" name="Text Box 15"/>
          <p:cNvSpPr txBox="1">
            <a:spLocks noChangeArrowheads="1"/>
          </p:cNvSpPr>
          <p:nvPr/>
        </p:nvSpPr>
        <p:spPr bwMode="auto">
          <a:xfrm>
            <a:off x="5586413" y="5140325"/>
            <a:ext cx="7381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EM     -</a:t>
            </a:r>
            <a:r>
              <a:rPr lang="en-US" sz="1300" dirty="0">
                <a:solidFill>
                  <a:srgbClr val="7030A0"/>
                </a:solidFill>
                <a:latin typeface="Verdana" pitchFamily="34" charset="0"/>
              </a:rPr>
              <a:t>0.72</a:t>
            </a:r>
          </a:p>
        </p:txBody>
      </p:sp>
      <p:sp>
        <p:nvSpPr>
          <p:cNvPr id="26" name="Text Box 15"/>
          <p:cNvSpPr txBox="1">
            <a:spLocks noChangeArrowheads="1"/>
          </p:cNvSpPr>
          <p:nvPr/>
        </p:nvSpPr>
        <p:spPr bwMode="auto">
          <a:xfrm>
            <a:off x="3946525" y="51530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UKMO -</a:t>
            </a:r>
            <a:r>
              <a:rPr lang="en-US" sz="1300" dirty="0">
                <a:solidFill>
                  <a:srgbClr val="7030A0"/>
                </a:solidFill>
                <a:latin typeface="Verdana" pitchFamily="34" charset="0"/>
              </a:rPr>
              <a:t>0.19</a:t>
            </a:r>
          </a:p>
        </p:txBody>
      </p:sp>
      <p:sp>
        <p:nvSpPr>
          <p:cNvPr id="27" name="Text Box 15"/>
          <p:cNvSpPr txBox="1">
            <a:spLocks noChangeArrowheads="1"/>
          </p:cNvSpPr>
          <p:nvPr/>
        </p:nvSpPr>
        <p:spPr bwMode="auto">
          <a:xfrm>
            <a:off x="2286000" y="51498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UH    -</a:t>
            </a:r>
            <a:r>
              <a:rPr lang="en-US" sz="1300" dirty="0">
                <a:solidFill>
                  <a:srgbClr val="7030A0"/>
                </a:solidFill>
                <a:latin typeface="Verdana" pitchFamily="34" charset="0"/>
              </a:rPr>
              <a:t>0.68</a:t>
            </a:r>
          </a:p>
        </p:txBody>
      </p:sp>
      <p:sp>
        <p:nvSpPr>
          <p:cNvPr id="28" name="Text Box 15"/>
          <p:cNvSpPr txBox="1">
            <a:spLocks noChangeArrowheads="1"/>
          </p:cNvSpPr>
          <p:nvPr/>
        </p:nvSpPr>
        <p:spPr bwMode="auto">
          <a:xfrm>
            <a:off x="622300" y="51403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SNU  -</a:t>
            </a:r>
            <a:r>
              <a:rPr lang="en-US" sz="1300" dirty="0">
                <a:solidFill>
                  <a:srgbClr val="7030A0"/>
                </a:solidFill>
                <a:latin typeface="Verdana" pitchFamily="34" charset="0"/>
              </a:rPr>
              <a:t>0.68</a:t>
            </a:r>
          </a:p>
        </p:txBody>
      </p:sp>
      <p:sp>
        <p:nvSpPr>
          <p:cNvPr id="29" name="Text Box 15"/>
          <p:cNvSpPr txBox="1">
            <a:spLocks noChangeArrowheads="1"/>
          </p:cNvSpPr>
          <p:nvPr/>
        </p:nvSpPr>
        <p:spPr bwMode="auto">
          <a:xfrm>
            <a:off x="7265988" y="3721100"/>
            <a:ext cx="687387"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SINT </a:t>
            </a:r>
            <a:r>
              <a:rPr lang="en-US" sz="1300" dirty="0">
                <a:solidFill>
                  <a:srgbClr val="7030A0"/>
                </a:solidFill>
                <a:latin typeface="Verdana" pitchFamily="34" charset="0"/>
              </a:rPr>
              <a:t>0.22</a:t>
            </a:r>
          </a:p>
        </p:txBody>
      </p:sp>
      <p:sp>
        <p:nvSpPr>
          <p:cNvPr id="30" name="Text Box 15"/>
          <p:cNvSpPr txBox="1">
            <a:spLocks noChangeArrowheads="1"/>
          </p:cNvSpPr>
          <p:nvPr/>
        </p:nvSpPr>
        <p:spPr bwMode="auto">
          <a:xfrm>
            <a:off x="5610225" y="3709988"/>
            <a:ext cx="687388"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NCEP </a:t>
            </a:r>
            <a:r>
              <a:rPr lang="en-US" sz="1300" dirty="0">
                <a:solidFill>
                  <a:srgbClr val="7030A0"/>
                </a:solidFill>
                <a:latin typeface="Verdana" pitchFamily="34" charset="0"/>
              </a:rPr>
              <a:t>0.00</a:t>
            </a:r>
          </a:p>
        </p:txBody>
      </p:sp>
      <p:sp>
        <p:nvSpPr>
          <p:cNvPr id="31" name="Text Box 15"/>
          <p:cNvSpPr txBox="1">
            <a:spLocks noChangeArrowheads="1"/>
          </p:cNvSpPr>
          <p:nvPr/>
        </p:nvSpPr>
        <p:spPr bwMode="auto">
          <a:xfrm>
            <a:off x="3927475" y="37211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METF </a:t>
            </a:r>
            <a:r>
              <a:rPr lang="en-US" sz="1300" dirty="0">
                <a:solidFill>
                  <a:srgbClr val="7030A0"/>
                </a:solidFill>
                <a:latin typeface="Verdana" pitchFamily="34" charset="0"/>
              </a:rPr>
              <a:t>0.19</a:t>
            </a:r>
          </a:p>
        </p:txBody>
      </p:sp>
      <p:sp>
        <p:nvSpPr>
          <p:cNvPr id="32" name="Text Box 15"/>
          <p:cNvSpPr txBox="1">
            <a:spLocks noChangeArrowheads="1"/>
          </p:cNvSpPr>
          <p:nvPr/>
        </p:nvSpPr>
        <p:spPr bwMode="auto">
          <a:xfrm>
            <a:off x="2282825" y="37147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MAXP </a:t>
            </a:r>
            <a:r>
              <a:rPr lang="en-US" sz="1300" dirty="0">
                <a:solidFill>
                  <a:srgbClr val="7030A0"/>
                </a:solidFill>
                <a:latin typeface="Verdana" pitchFamily="34" charset="0"/>
              </a:rPr>
              <a:t>0.06</a:t>
            </a:r>
          </a:p>
        </p:txBody>
      </p:sp>
      <p:sp>
        <p:nvSpPr>
          <p:cNvPr id="33" name="Text Box 15"/>
          <p:cNvSpPr txBox="1">
            <a:spLocks noChangeArrowheads="1"/>
          </p:cNvSpPr>
          <p:nvPr/>
        </p:nvSpPr>
        <p:spPr bwMode="auto">
          <a:xfrm>
            <a:off x="601663" y="37179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LODY </a:t>
            </a:r>
            <a:r>
              <a:rPr lang="en-US" sz="1300" dirty="0">
                <a:solidFill>
                  <a:srgbClr val="7030A0"/>
                </a:solidFill>
                <a:latin typeface="Verdana" pitchFamily="34" charset="0"/>
              </a:rPr>
              <a:t>0.32</a:t>
            </a:r>
          </a:p>
        </p:txBody>
      </p:sp>
      <p:sp>
        <p:nvSpPr>
          <p:cNvPr id="34" name="Text Box 15"/>
          <p:cNvSpPr txBox="1">
            <a:spLocks noChangeArrowheads="1"/>
          </p:cNvSpPr>
          <p:nvPr/>
        </p:nvSpPr>
        <p:spPr bwMode="auto">
          <a:xfrm>
            <a:off x="7254875" y="227330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a:latin typeface="Verdana" pitchFamily="34" charset="0"/>
              </a:rPr>
              <a:t>KOR  </a:t>
            </a:r>
            <a:r>
              <a:rPr lang="en-US" sz="1300">
                <a:solidFill>
                  <a:srgbClr val="7030A0"/>
                </a:solidFill>
                <a:latin typeface="Verdana" pitchFamily="34" charset="0"/>
              </a:rPr>
              <a:t>0.36</a:t>
            </a:r>
            <a:endParaRPr lang="en-US" sz="1300" dirty="0">
              <a:solidFill>
                <a:srgbClr val="7030A0"/>
              </a:solidFill>
              <a:latin typeface="Verdana" pitchFamily="34" charset="0"/>
            </a:endParaRPr>
          </a:p>
        </p:txBody>
      </p:sp>
      <p:sp>
        <p:nvSpPr>
          <p:cNvPr id="35" name="Text Box 15"/>
          <p:cNvSpPr txBox="1">
            <a:spLocks noChangeArrowheads="1"/>
          </p:cNvSpPr>
          <p:nvPr/>
        </p:nvSpPr>
        <p:spPr bwMode="auto">
          <a:xfrm>
            <a:off x="2286000" y="22828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GFDL -</a:t>
            </a:r>
            <a:r>
              <a:rPr lang="en-US" sz="1300" dirty="0">
                <a:solidFill>
                  <a:srgbClr val="7030A0"/>
                </a:solidFill>
                <a:latin typeface="Verdana" pitchFamily="34" charset="0"/>
              </a:rPr>
              <a:t>0.13</a:t>
            </a:r>
          </a:p>
        </p:txBody>
      </p:sp>
      <p:sp>
        <p:nvSpPr>
          <p:cNvPr id="36" name="Text Box 15"/>
          <p:cNvSpPr txBox="1">
            <a:spLocks noChangeArrowheads="1"/>
          </p:cNvSpPr>
          <p:nvPr/>
        </p:nvSpPr>
        <p:spPr bwMode="auto">
          <a:xfrm>
            <a:off x="3930650" y="227806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INGV </a:t>
            </a:r>
            <a:r>
              <a:rPr lang="en-US" sz="1300" dirty="0">
                <a:solidFill>
                  <a:srgbClr val="7030A0"/>
                </a:solidFill>
                <a:latin typeface="Verdana" pitchFamily="34" charset="0"/>
              </a:rPr>
              <a:t>0.15</a:t>
            </a:r>
          </a:p>
        </p:txBody>
      </p:sp>
      <p:sp>
        <p:nvSpPr>
          <p:cNvPr id="37" name="Text Box 15"/>
          <p:cNvSpPr txBox="1">
            <a:spLocks noChangeArrowheads="1"/>
          </p:cNvSpPr>
          <p:nvPr/>
        </p:nvSpPr>
        <p:spPr bwMode="auto">
          <a:xfrm>
            <a:off x="5594350" y="228282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KNR  -</a:t>
            </a:r>
            <a:r>
              <a:rPr lang="en-US" sz="1300" dirty="0">
                <a:solidFill>
                  <a:srgbClr val="7030A0"/>
                </a:solidFill>
                <a:latin typeface="Verdana" pitchFamily="34" charset="0"/>
              </a:rPr>
              <a:t>0.51</a:t>
            </a:r>
          </a:p>
        </p:txBody>
      </p:sp>
      <p:sp>
        <p:nvSpPr>
          <p:cNvPr id="38" name="Text Box 15"/>
          <p:cNvSpPr txBox="1">
            <a:spLocks noChangeArrowheads="1"/>
          </p:cNvSpPr>
          <p:nvPr/>
        </p:nvSpPr>
        <p:spPr bwMode="auto">
          <a:xfrm>
            <a:off x="5594350" y="857250"/>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CERF </a:t>
            </a:r>
            <a:r>
              <a:rPr lang="en-US" sz="1300" dirty="0">
                <a:solidFill>
                  <a:srgbClr val="7030A0"/>
                </a:solidFill>
                <a:latin typeface="Verdana" pitchFamily="34" charset="0"/>
              </a:rPr>
              <a:t>0.64</a:t>
            </a:r>
          </a:p>
        </p:txBody>
      </p:sp>
      <p:sp>
        <p:nvSpPr>
          <p:cNvPr id="39" name="Text Box 15"/>
          <p:cNvSpPr txBox="1">
            <a:spLocks noChangeArrowheads="1"/>
          </p:cNvSpPr>
          <p:nvPr/>
        </p:nvSpPr>
        <p:spPr bwMode="auto">
          <a:xfrm>
            <a:off x="3946525" y="866775"/>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BMRC -</a:t>
            </a:r>
            <a:r>
              <a:rPr lang="en-US" sz="1300" dirty="0">
                <a:solidFill>
                  <a:srgbClr val="7030A0"/>
                </a:solidFill>
                <a:latin typeface="Verdana" pitchFamily="34" charset="0"/>
              </a:rPr>
              <a:t>0.66</a:t>
            </a:r>
          </a:p>
        </p:txBody>
      </p:sp>
      <p:sp>
        <p:nvSpPr>
          <p:cNvPr id="40" name="Text Box 15"/>
          <p:cNvSpPr txBox="1">
            <a:spLocks noChangeArrowheads="1"/>
          </p:cNvSpPr>
          <p:nvPr/>
        </p:nvSpPr>
        <p:spPr bwMode="auto">
          <a:xfrm>
            <a:off x="2301875" y="862013"/>
            <a:ext cx="688975" cy="492125"/>
          </a:xfrm>
          <a:prstGeom prst="rect">
            <a:avLst/>
          </a:prstGeom>
          <a:solidFill>
            <a:schemeClr val="accent3">
              <a:lumMod val="85000"/>
            </a:schemeClr>
          </a:solidFill>
          <a:ln w="9525">
            <a:noFill/>
            <a:miter lim="800000"/>
            <a:headEnd/>
            <a:tailEnd/>
          </a:ln>
          <a:effectLst/>
        </p:spPr>
        <p:txBody>
          <a:bodyPr>
            <a:spAutoFit/>
          </a:bodyPr>
          <a:lstStyle/>
          <a:p>
            <a:pPr eaLnBrk="0" fontAlgn="auto" hangingPunct="0">
              <a:spcBef>
                <a:spcPct val="50000"/>
              </a:spcBef>
              <a:spcAft>
                <a:spcPts val="0"/>
              </a:spcAft>
              <a:defRPr/>
            </a:pPr>
            <a:r>
              <a:rPr lang="en-US" sz="1300" dirty="0">
                <a:latin typeface="Verdana" pitchFamily="34" charset="0"/>
              </a:rPr>
              <a:t>ANR  -</a:t>
            </a:r>
            <a:r>
              <a:rPr lang="en-US" sz="1300" dirty="0">
                <a:solidFill>
                  <a:srgbClr val="7030A0"/>
                </a:solidFill>
                <a:latin typeface="Verdana" pitchFamily="34" charset="0"/>
              </a:rPr>
              <a:t>0.46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descr="C:\Documents and Settings\arindam\Desktop\scat-alljja.gif"/>
          <p:cNvPicPr>
            <a:picLocks noChangeAspect="1" noChangeArrowheads="1"/>
          </p:cNvPicPr>
          <p:nvPr/>
        </p:nvPicPr>
        <p:blipFill>
          <a:blip r:embed="rId2"/>
          <a:srcRect/>
          <a:stretch>
            <a:fillRect/>
          </a:stretch>
        </p:blipFill>
        <p:spPr bwMode="auto">
          <a:xfrm>
            <a:off x="766763" y="514350"/>
            <a:ext cx="7620000" cy="6038850"/>
          </a:xfrm>
          <a:prstGeom prst="rect">
            <a:avLst/>
          </a:prstGeom>
          <a:noFill/>
          <a:ln w="9525">
            <a:noFill/>
            <a:miter lim="800000"/>
            <a:headEnd/>
            <a:tailEnd/>
          </a:ln>
        </p:spPr>
      </p:pic>
      <p:sp>
        <p:nvSpPr>
          <p:cNvPr id="5" name="Text Box 6"/>
          <p:cNvSpPr txBox="1">
            <a:spLocks noChangeArrowheads="1"/>
          </p:cNvSpPr>
          <p:nvPr/>
        </p:nvSpPr>
        <p:spPr bwMode="auto">
          <a:xfrm>
            <a:off x="457200" y="76201"/>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JJA Rainfall anomaly over Japan Region (129-147E; 30.0-46.0N)</a:t>
            </a:r>
            <a:endParaRPr lang="en-US" b="1" dirty="0"/>
          </a:p>
        </p:txBody>
      </p:sp>
      <p:sp>
        <p:nvSpPr>
          <p:cNvPr id="175109" name="Text Box 12"/>
          <p:cNvSpPr txBox="1">
            <a:spLocks noChangeArrowheads="1"/>
          </p:cNvSpPr>
          <p:nvPr/>
        </p:nvSpPr>
        <p:spPr bwMode="auto">
          <a:xfrm>
            <a:off x="2498725" y="3441700"/>
            <a:ext cx="6858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0.05</a:t>
            </a:r>
          </a:p>
        </p:txBody>
      </p:sp>
      <p:sp>
        <p:nvSpPr>
          <p:cNvPr id="175110" name="Text Box 13"/>
          <p:cNvSpPr txBox="1">
            <a:spLocks noChangeArrowheads="1"/>
          </p:cNvSpPr>
          <p:nvPr/>
        </p:nvSpPr>
        <p:spPr bwMode="auto">
          <a:xfrm>
            <a:off x="1050925" y="514350"/>
            <a:ext cx="7620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0.51</a:t>
            </a:r>
          </a:p>
        </p:txBody>
      </p:sp>
      <p:sp>
        <p:nvSpPr>
          <p:cNvPr id="175111" name="Text Box 14"/>
          <p:cNvSpPr txBox="1">
            <a:spLocks noChangeArrowheads="1"/>
          </p:cNvSpPr>
          <p:nvPr/>
        </p:nvSpPr>
        <p:spPr bwMode="auto">
          <a:xfrm>
            <a:off x="6854825" y="1960563"/>
            <a:ext cx="595313"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0.43</a:t>
            </a:r>
          </a:p>
        </p:txBody>
      </p:sp>
      <p:sp>
        <p:nvSpPr>
          <p:cNvPr id="175112" name="Text Box 15"/>
          <p:cNvSpPr txBox="1">
            <a:spLocks noChangeArrowheads="1"/>
          </p:cNvSpPr>
          <p:nvPr/>
        </p:nvSpPr>
        <p:spPr bwMode="auto">
          <a:xfrm>
            <a:off x="5408613" y="1962150"/>
            <a:ext cx="808037"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0.04</a:t>
            </a:r>
          </a:p>
        </p:txBody>
      </p:sp>
      <p:sp>
        <p:nvSpPr>
          <p:cNvPr id="175113" name="Text Box 16"/>
          <p:cNvSpPr txBox="1">
            <a:spLocks noChangeArrowheads="1"/>
          </p:cNvSpPr>
          <p:nvPr/>
        </p:nvSpPr>
        <p:spPr bwMode="auto">
          <a:xfrm>
            <a:off x="1079500" y="3441700"/>
            <a:ext cx="6731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0.07</a:t>
            </a:r>
          </a:p>
        </p:txBody>
      </p:sp>
      <p:sp>
        <p:nvSpPr>
          <p:cNvPr id="175114" name="Text Box 17"/>
          <p:cNvSpPr txBox="1">
            <a:spLocks noChangeArrowheads="1"/>
          </p:cNvSpPr>
          <p:nvPr/>
        </p:nvSpPr>
        <p:spPr bwMode="auto">
          <a:xfrm>
            <a:off x="3962400" y="1974850"/>
            <a:ext cx="6858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0.06</a:t>
            </a:r>
          </a:p>
        </p:txBody>
      </p:sp>
      <p:sp>
        <p:nvSpPr>
          <p:cNvPr id="175115" name="Text Box 19"/>
          <p:cNvSpPr txBox="1">
            <a:spLocks noChangeArrowheads="1"/>
          </p:cNvSpPr>
          <p:nvPr/>
        </p:nvSpPr>
        <p:spPr bwMode="auto">
          <a:xfrm>
            <a:off x="3943350" y="3473450"/>
            <a:ext cx="70167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0.32</a:t>
            </a:r>
          </a:p>
        </p:txBody>
      </p:sp>
      <p:sp>
        <p:nvSpPr>
          <p:cNvPr id="175116" name="Text Box 8"/>
          <p:cNvSpPr txBox="1">
            <a:spLocks noChangeArrowheads="1"/>
          </p:cNvSpPr>
          <p:nvPr/>
        </p:nvSpPr>
        <p:spPr bwMode="auto">
          <a:xfrm>
            <a:off x="5391150" y="3409950"/>
            <a:ext cx="71755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0.29</a:t>
            </a:r>
          </a:p>
        </p:txBody>
      </p:sp>
      <p:sp>
        <p:nvSpPr>
          <p:cNvPr id="175117" name="Text Box 9"/>
          <p:cNvSpPr txBox="1">
            <a:spLocks noChangeArrowheads="1"/>
          </p:cNvSpPr>
          <p:nvPr/>
        </p:nvSpPr>
        <p:spPr bwMode="auto">
          <a:xfrm>
            <a:off x="3943350" y="4873625"/>
            <a:ext cx="7334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0.46</a:t>
            </a:r>
          </a:p>
        </p:txBody>
      </p:sp>
      <p:sp>
        <p:nvSpPr>
          <p:cNvPr id="175118" name="Text Box 10"/>
          <p:cNvSpPr txBox="1">
            <a:spLocks noChangeArrowheads="1"/>
          </p:cNvSpPr>
          <p:nvPr/>
        </p:nvSpPr>
        <p:spPr bwMode="auto">
          <a:xfrm>
            <a:off x="2511425" y="4873625"/>
            <a:ext cx="7334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0.30</a:t>
            </a:r>
          </a:p>
        </p:txBody>
      </p:sp>
      <p:sp>
        <p:nvSpPr>
          <p:cNvPr id="175119" name="Text Box 11"/>
          <p:cNvSpPr txBox="1">
            <a:spLocks noChangeArrowheads="1"/>
          </p:cNvSpPr>
          <p:nvPr/>
        </p:nvSpPr>
        <p:spPr bwMode="auto">
          <a:xfrm>
            <a:off x="1065213" y="4873625"/>
            <a:ext cx="611187"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0.27</a:t>
            </a:r>
          </a:p>
        </p:txBody>
      </p:sp>
      <p:sp>
        <p:nvSpPr>
          <p:cNvPr id="175120" name="Text Box 12"/>
          <p:cNvSpPr txBox="1">
            <a:spLocks noChangeArrowheads="1"/>
          </p:cNvSpPr>
          <p:nvPr/>
        </p:nvSpPr>
        <p:spPr bwMode="auto">
          <a:xfrm>
            <a:off x="2501900" y="1952625"/>
            <a:ext cx="715963"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0.33</a:t>
            </a:r>
          </a:p>
        </p:txBody>
      </p:sp>
      <p:sp>
        <p:nvSpPr>
          <p:cNvPr id="175121" name="Text Box 13"/>
          <p:cNvSpPr txBox="1">
            <a:spLocks noChangeArrowheads="1"/>
          </p:cNvSpPr>
          <p:nvPr/>
        </p:nvSpPr>
        <p:spPr bwMode="auto">
          <a:xfrm>
            <a:off x="2511425" y="530225"/>
            <a:ext cx="7620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0.32</a:t>
            </a:r>
          </a:p>
        </p:txBody>
      </p:sp>
      <p:sp>
        <p:nvSpPr>
          <p:cNvPr id="175122" name="Text Box 14"/>
          <p:cNvSpPr txBox="1">
            <a:spLocks noChangeArrowheads="1"/>
          </p:cNvSpPr>
          <p:nvPr/>
        </p:nvSpPr>
        <p:spPr bwMode="auto">
          <a:xfrm>
            <a:off x="6862763" y="3425825"/>
            <a:ext cx="7334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0.55</a:t>
            </a:r>
          </a:p>
        </p:txBody>
      </p:sp>
      <p:sp>
        <p:nvSpPr>
          <p:cNvPr id="175123" name="Text Box 15"/>
          <p:cNvSpPr txBox="1">
            <a:spLocks noChangeArrowheads="1"/>
          </p:cNvSpPr>
          <p:nvPr/>
        </p:nvSpPr>
        <p:spPr bwMode="auto">
          <a:xfrm>
            <a:off x="1038225" y="1962150"/>
            <a:ext cx="8382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0.04</a:t>
            </a:r>
          </a:p>
        </p:txBody>
      </p:sp>
      <p:sp>
        <p:nvSpPr>
          <p:cNvPr id="175124" name="Text Box 9"/>
          <p:cNvSpPr txBox="1">
            <a:spLocks noChangeArrowheads="1"/>
          </p:cNvSpPr>
          <p:nvPr/>
        </p:nvSpPr>
        <p:spPr bwMode="auto">
          <a:xfrm>
            <a:off x="3944938" y="514350"/>
            <a:ext cx="655637"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0.20</a:t>
            </a:r>
          </a:p>
        </p:txBody>
      </p:sp>
      <p:sp>
        <p:nvSpPr>
          <p:cNvPr id="175125" name="Text Box 9"/>
          <p:cNvSpPr txBox="1">
            <a:spLocks noChangeArrowheads="1"/>
          </p:cNvSpPr>
          <p:nvPr/>
        </p:nvSpPr>
        <p:spPr bwMode="auto">
          <a:xfrm>
            <a:off x="5438775" y="4921250"/>
            <a:ext cx="8096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0.32</a:t>
            </a:r>
          </a:p>
        </p:txBody>
      </p:sp>
      <p:sp>
        <p:nvSpPr>
          <p:cNvPr id="175126" name="Text Box 9"/>
          <p:cNvSpPr txBox="1">
            <a:spLocks noChangeArrowheads="1"/>
          </p:cNvSpPr>
          <p:nvPr/>
        </p:nvSpPr>
        <p:spPr bwMode="auto">
          <a:xfrm>
            <a:off x="6858000" y="4921250"/>
            <a:ext cx="6731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0.38</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C:\Documents and Settings\arindam\Desktop\scat-alldjf.gif"/>
          <p:cNvPicPr>
            <a:picLocks noChangeAspect="1" noChangeArrowheads="1"/>
          </p:cNvPicPr>
          <p:nvPr/>
        </p:nvPicPr>
        <p:blipFill>
          <a:blip r:embed="rId2"/>
          <a:srcRect/>
          <a:stretch>
            <a:fillRect/>
          </a:stretch>
        </p:blipFill>
        <p:spPr bwMode="auto">
          <a:xfrm>
            <a:off x="838200" y="533400"/>
            <a:ext cx="7467600" cy="5943600"/>
          </a:xfrm>
          <a:prstGeom prst="rect">
            <a:avLst/>
          </a:prstGeom>
          <a:noFill/>
          <a:ln w="9525">
            <a:noFill/>
            <a:miter lim="800000"/>
            <a:headEnd/>
            <a:tailEnd/>
          </a:ln>
        </p:spPr>
      </p:pic>
      <p:sp>
        <p:nvSpPr>
          <p:cNvPr id="5" name="Text Box 6"/>
          <p:cNvSpPr txBox="1">
            <a:spLocks noChangeArrowheads="1"/>
          </p:cNvSpPr>
          <p:nvPr/>
        </p:nvSpPr>
        <p:spPr bwMode="auto">
          <a:xfrm>
            <a:off x="457200" y="152400"/>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DJF Rainfall anomaly over Japan Region (129-147E; 30.0-46.0N)</a:t>
            </a:r>
            <a:endParaRPr lang="en-US" b="1" dirty="0"/>
          </a:p>
        </p:txBody>
      </p:sp>
      <p:sp>
        <p:nvSpPr>
          <p:cNvPr id="176133" name="Text Box 12"/>
          <p:cNvSpPr txBox="1">
            <a:spLocks noChangeArrowheads="1"/>
          </p:cNvSpPr>
          <p:nvPr/>
        </p:nvSpPr>
        <p:spPr bwMode="auto">
          <a:xfrm>
            <a:off x="2498725" y="3441700"/>
            <a:ext cx="6858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MAXP          </a:t>
            </a:r>
            <a:r>
              <a:rPr lang="en-US" sz="1400">
                <a:solidFill>
                  <a:srgbClr val="7030A0"/>
                </a:solidFill>
                <a:latin typeface="Verdana" pitchFamily="34" charset="0"/>
              </a:rPr>
              <a:t>0.40</a:t>
            </a:r>
          </a:p>
        </p:txBody>
      </p:sp>
      <p:sp>
        <p:nvSpPr>
          <p:cNvPr id="176134" name="Text Box 13"/>
          <p:cNvSpPr txBox="1">
            <a:spLocks noChangeArrowheads="1"/>
          </p:cNvSpPr>
          <p:nvPr/>
        </p:nvSpPr>
        <p:spPr bwMode="auto">
          <a:xfrm>
            <a:off x="1050925" y="514350"/>
            <a:ext cx="7620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ANR       </a:t>
            </a:r>
            <a:r>
              <a:rPr lang="en-US" sz="1400">
                <a:solidFill>
                  <a:srgbClr val="7030A0"/>
                </a:solidFill>
                <a:latin typeface="Verdana" pitchFamily="34" charset="0"/>
              </a:rPr>
              <a:t>0.21</a:t>
            </a:r>
          </a:p>
        </p:txBody>
      </p:sp>
      <p:sp>
        <p:nvSpPr>
          <p:cNvPr id="176135" name="Text Box 14"/>
          <p:cNvSpPr txBox="1">
            <a:spLocks noChangeArrowheads="1"/>
          </p:cNvSpPr>
          <p:nvPr/>
        </p:nvSpPr>
        <p:spPr bwMode="auto">
          <a:xfrm>
            <a:off x="6854825" y="1960563"/>
            <a:ext cx="595313"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KOR            </a:t>
            </a:r>
            <a:r>
              <a:rPr lang="en-US" sz="1400">
                <a:solidFill>
                  <a:srgbClr val="7030A0"/>
                </a:solidFill>
                <a:latin typeface="Verdana" pitchFamily="34" charset="0"/>
              </a:rPr>
              <a:t>0.23</a:t>
            </a:r>
          </a:p>
        </p:txBody>
      </p:sp>
      <p:sp>
        <p:nvSpPr>
          <p:cNvPr id="176136" name="Text Box 15"/>
          <p:cNvSpPr txBox="1">
            <a:spLocks noChangeArrowheads="1"/>
          </p:cNvSpPr>
          <p:nvPr/>
        </p:nvSpPr>
        <p:spPr bwMode="auto">
          <a:xfrm>
            <a:off x="5408613" y="1962150"/>
            <a:ext cx="808037"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KNR           </a:t>
            </a:r>
            <a:r>
              <a:rPr lang="en-US" sz="1400">
                <a:solidFill>
                  <a:srgbClr val="7030A0"/>
                </a:solidFill>
                <a:latin typeface="Verdana" pitchFamily="34" charset="0"/>
              </a:rPr>
              <a:t>0.54</a:t>
            </a:r>
          </a:p>
        </p:txBody>
      </p:sp>
      <p:sp>
        <p:nvSpPr>
          <p:cNvPr id="176137" name="Text Box 16"/>
          <p:cNvSpPr txBox="1">
            <a:spLocks noChangeArrowheads="1"/>
          </p:cNvSpPr>
          <p:nvPr/>
        </p:nvSpPr>
        <p:spPr bwMode="auto">
          <a:xfrm>
            <a:off x="1079500" y="3441700"/>
            <a:ext cx="6731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LODY           </a:t>
            </a:r>
            <a:r>
              <a:rPr lang="en-US" sz="1400">
                <a:solidFill>
                  <a:srgbClr val="7030A0"/>
                </a:solidFill>
                <a:latin typeface="Verdana" pitchFamily="34" charset="0"/>
              </a:rPr>
              <a:t>0.34</a:t>
            </a:r>
          </a:p>
        </p:txBody>
      </p:sp>
      <p:sp>
        <p:nvSpPr>
          <p:cNvPr id="176138" name="Text Box 17"/>
          <p:cNvSpPr txBox="1">
            <a:spLocks noChangeArrowheads="1"/>
          </p:cNvSpPr>
          <p:nvPr/>
        </p:nvSpPr>
        <p:spPr bwMode="auto">
          <a:xfrm>
            <a:off x="3962400" y="1974850"/>
            <a:ext cx="6858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INGV           </a:t>
            </a:r>
            <a:r>
              <a:rPr lang="en-US" sz="1400">
                <a:solidFill>
                  <a:srgbClr val="7030A0"/>
                </a:solidFill>
                <a:latin typeface="Verdana" pitchFamily="34" charset="0"/>
              </a:rPr>
              <a:t>0.15</a:t>
            </a:r>
          </a:p>
        </p:txBody>
      </p:sp>
      <p:sp>
        <p:nvSpPr>
          <p:cNvPr id="176139" name="Text Box 19"/>
          <p:cNvSpPr txBox="1">
            <a:spLocks noChangeArrowheads="1"/>
          </p:cNvSpPr>
          <p:nvPr/>
        </p:nvSpPr>
        <p:spPr bwMode="auto">
          <a:xfrm>
            <a:off x="3943350" y="3473450"/>
            <a:ext cx="70167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METF           </a:t>
            </a:r>
            <a:r>
              <a:rPr lang="en-US" sz="1400">
                <a:solidFill>
                  <a:srgbClr val="7030A0"/>
                </a:solidFill>
                <a:latin typeface="Verdana" pitchFamily="34" charset="0"/>
              </a:rPr>
              <a:t>0.20</a:t>
            </a:r>
          </a:p>
        </p:txBody>
      </p:sp>
      <p:sp>
        <p:nvSpPr>
          <p:cNvPr id="176140" name="Text Box 8"/>
          <p:cNvSpPr txBox="1">
            <a:spLocks noChangeArrowheads="1"/>
          </p:cNvSpPr>
          <p:nvPr/>
        </p:nvSpPr>
        <p:spPr bwMode="auto">
          <a:xfrm>
            <a:off x="5391150" y="3409950"/>
            <a:ext cx="71755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NCEP          </a:t>
            </a:r>
            <a:r>
              <a:rPr lang="en-US" sz="1400">
                <a:solidFill>
                  <a:srgbClr val="7030A0"/>
                </a:solidFill>
                <a:latin typeface="Verdana" pitchFamily="34" charset="0"/>
              </a:rPr>
              <a:t>0.47</a:t>
            </a:r>
          </a:p>
        </p:txBody>
      </p:sp>
      <p:sp>
        <p:nvSpPr>
          <p:cNvPr id="176141" name="Text Box 9"/>
          <p:cNvSpPr txBox="1">
            <a:spLocks noChangeArrowheads="1"/>
          </p:cNvSpPr>
          <p:nvPr/>
        </p:nvSpPr>
        <p:spPr bwMode="auto">
          <a:xfrm>
            <a:off x="3943350" y="4873625"/>
            <a:ext cx="7334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UKMO         </a:t>
            </a:r>
            <a:r>
              <a:rPr lang="en-US" sz="1400">
                <a:solidFill>
                  <a:srgbClr val="7030A0"/>
                </a:solidFill>
                <a:latin typeface="Verdana" pitchFamily="34" charset="0"/>
              </a:rPr>
              <a:t>0.18</a:t>
            </a:r>
          </a:p>
        </p:txBody>
      </p:sp>
      <p:sp>
        <p:nvSpPr>
          <p:cNvPr id="176142" name="Text Box 10"/>
          <p:cNvSpPr txBox="1">
            <a:spLocks noChangeArrowheads="1"/>
          </p:cNvSpPr>
          <p:nvPr/>
        </p:nvSpPr>
        <p:spPr bwMode="auto">
          <a:xfrm>
            <a:off x="2511425" y="4873625"/>
            <a:ext cx="7334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UH              -</a:t>
            </a:r>
            <a:r>
              <a:rPr lang="en-US" sz="1400">
                <a:solidFill>
                  <a:srgbClr val="7030A0"/>
                </a:solidFill>
                <a:latin typeface="Verdana" pitchFamily="34" charset="0"/>
              </a:rPr>
              <a:t>0.04</a:t>
            </a:r>
          </a:p>
        </p:txBody>
      </p:sp>
      <p:sp>
        <p:nvSpPr>
          <p:cNvPr id="176143" name="Text Box 11"/>
          <p:cNvSpPr txBox="1">
            <a:spLocks noChangeArrowheads="1"/>
          </p:cNvSpPr>
          <p:nvPr/>
        </p:nvSpPr>
        <p:spPr bwMode="auto">
          <a:xfrm>
            <a:off x="1065213" y="4873625"/>
            <a:ext cx="611187"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SNU           </a:t>
            </a:r>
            <a:r>
              <a:rPr lang="en-US" sz="1400">
                <a:solidFill>
                  <a:srgbClr val="7030A0"/>
                </a:solidFill>
                <a:latin typeface="Verdana" pitchFamily="34" charset="0"/>
              </a:rPr>
              <a:t>0.06</a:t>
            </a:r>
          </a:p>
        </p:txBody>
      </p:sp>
      <p:sp>
        <p:nvSpPr>
          <p:cNvPr id="176144" name="Text Box 12"/>
          <p:cNvSpPr txBox="1">
            <a:spLocks noChangeArrowheads="1"/>
          </p:cNvSpPr>
          <p:nvPr/>
        </p:nvSpPr>
        <p:spPr bwMode="auto">
          <a:xfrm>
            <a:off x="2501900" y="1952625"/>
            <a:ext cx="715963"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GFDL          </a:t>
            </a:r>
            <a:r>
              <a:rPr lang="en-US" sz="1400">
                <a:solidFill>
                  <a:srgbClr val="7030A0"/>
                </a:solidFill>
                <a:latin typeface="Verdana" pitchFamily="34" charset="0"/>
              </a:rPr>
              <a:t>0.42</a:t>
            </a:r>
          </a:p>
        </p:txBody>
      </p:sp>
      <p:sp>
        <p:nvSpPr>
          <p:cNvPr id="176145" name="Text Box 13"/>
          <p:cNvSpPr txBox="1">
            <a:spLocks noChangeArrowheads="1"/>
          </p:cNvSpPr>
          <p:nvPr/>
        </p:nvSpPr>
        <p:spPr bwMode="auto">
          <a:xfrm>
            <a:off x="2511425" y="530225"/>
            <a:ext cx="7620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BMRC          -</a:t>
            </a:r>
            <a:r>
              <a:rPr lang="en-US" sz="1400">
                <a:solidFill>
                  <a:srgbClr val="7030A0"/>
                </a:solidFill>
                <a:latin typeface="Verdana" pitchFamily="34" charset="0"/>
              </a:rPr>
              <a:t>0.01</a:t>
            </a:r>
          </a:p>
        </p:txBody>
      </p:sp>
      <p:sp>
        <p:nvSpPr>
          <p:cNvPr id="176146" name="Text Box 14"/>
          <p:cNvSpPr txBox="1">
            <a:spLocks noChangeArrowheads="1"/>
          </p:cNvSpPr>
          <p:nvPr/>
        </p:nvSpPr>
        <p:spPr bwMode="auto">
          <a:xfrm>
            <a:off x="6862763" y="3425825"/>
            <a:ext cx="7334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SINT           </a:t>
            </a:r>
            <a:r>
              <a:rPr lang="en-US" sz="1400">
                <a:solidFill>
                  <a:srgbClr val="7030A0"/>
                </a:solidFill>
                <a:latin typeface="Verdana" pitchFamily="34" charset="0"/>
              </a:rPr>
              <a:t>0.25</a:t>
            </a:r>
          </a:p>
        </p:txBody>
      </p:sp>
      <p:sp>
        <p:nvSpPr>
          <p:cNvPr id="176147" name="Text Box 15"/>
          <p:cNvSpPr txBox="1">
            <a:spLocks noChangeArrowheads="1"/>
          </p:cNvSpPr>
          <p:nvPr/>
        </p:nvSpPr>
        <p:spPr bwMode="auto">
          <a:xfrm>
            <a:off x="1038225" y="1962150"/>
            <a:ext cx="8382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ECMW         </a:t>
            </a:r>
            <a:r>
              <a:rPr lang="en-US" sz="1400">
                <a:solidFill>
                  <a:srgbClr val="7030A0"/>
                </a:solidFill>
                <a:latin typeface="Verdana" pitchFamily="34" charset="0"/>
              </a:rPr>
              <a:t>0.51</a:t>
            </a:r>
          </a:p>
        </p:txBody>
      </p:sp>
      <p:sp>
        <p:nvSpPr>
          <p:cNvPr id="176148" name="Text Box 9"/>
          <p:cNvSpPr txBox="1">
            <a:spLocks noChangeArrowheads="1"/>
          </p:cNvSpPr>
          <p:nvPr/>
        </p:nvSpPr>
        <p:spPr bwMode="auto">
          <a:xfrm>
            <a:off x="3944938" y="514350"/>
            <a:ext cx="655637"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CERF </a:t>
            </a:r>
            <a:r>
              <a:rPr lang="en-US" sz="1400">
                <a:solidFill>
                  <a:srgbClr val="7030A0"/>
                </a:solidFill>
                <a:latin typeface="Verdana" pitchFamily="34" charset="0"/>
              </a:rPr>
              <a:t>0.15</a:t>
            </a:r>
          </a:p>
        </p:txBody>
      </p:sp>
      <p:sp>
        <p:nvSpPr>
          <p:cNvPr id="176149" name="Text Box 9"/>
          <p:cNvSpPr txBox="1">
            <a:spLocks noChangeArrowheads="1"/>
          </p:cNvSpPr>
          <p:nvPr/>
        </p:nvSpPr>
        <p:spPr bwMode="auto">
          <a:xfrm>
            <a:off x="5438775" y="4921250"/>
            <a:ext cx="809625"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EM             </a:t>
            </a:r>
            <a:r>
              <a:rPr lang="en-US" sz="1400">
                <a:solidFill>
                  <a:srgbClr val="7030A0"/>
                </a:solidFill>
                <a:latin typeface="Verdana" pitchFamily="34" charset="0"/>
              </a:rPr>
              <a:t>0.41</a:t>
            </a:r>
          </a:p>
        </p:txBody>
      </p:sp>
      <p:sp>
        <p:nvSpPr>
          <p:cNvPr id="176150" name="Text Box 9"/>
          <p:cNvSpPr txBox="1">
            <a:spLocks noChangeArrowheads="1"/>
          </p:cNvSpPr>
          <p:nvPr/>
        </p:nvSpPr>
        <p:spPr bwMode="auto">
          <a:xfrm>
            <a:off x="6858000" y="4921250"/>
            <a:ext cx="673100" cy="523875"/>
          </a:xfrm>
          <a:prstGeom prst="rect">
            <a:avLst/>
          </a:prstGeom>
          <a:noFill/>
          <a:ln w="9525">
            <a:noFill/>
            <a:miter lim="800000"/>
            <a:headEnd/>
            <a:tailEnd/>
          </a:ln>
        </p:spPr>
        <p:txBody>
          <a:bodyPr>
            <a:spAutoFit/>
          </a:bodyPr>
          <a:lstStyle/>
          <a:p>
            <a:pPr eaLnBrk="0" hangingPunct="0">
              <a:spcBef>
                <a:spcPct val="50000"/>
              </a:spcBef>
            </a:pPr>
            <a:r>
              <a:rPr lang="en-US" sz="1400">
                <a:latin typeface="Verdana" pitchFamily="34" charset="0"/>
              </a:rPr>
              <a:t>SSE            </a:t>
            </a:r>
            <a:r>
              <a:rPr lang="en-US" sz="1400">
                <a:solidFill>
                  <a:srgbClr val="7030A0"/>
                </a:solidFill>
                <a:latin typeface="Verdana" pitchFamily="34" charset="0"/>
              </a:rPr>
              <a:t>0.43</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34949" y="838200"/>
          <a:ext cx="8909051"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6"/>
          <p:cNvSpPr txBox="1">
            <a:spLocks noChangeArrowheads="1"/>
          </p:cNvSpPr>
          <p:nvPr/>
        </p:nvSpPr>
        <p:spPr bwMode="auto">
          <a:xfrm>
            <a:off x="1447800" y="381001"/>
            <a:ext cx="60198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JJA Rainfall anomaly over Japan (129-147E; 30-46N)</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1143000"/>
          <a:ext cx="2895600" cy="5356225"/>
        </p:xfrm>
        <a:graphic>
          <a:graphicData uri="http://schemas.openxmlformats.org/drawingml/2006/table">
            <a:tbl>
              <a:tblPr/>
              <a:tblGrid>
                <a:gridCol w="1447800"/>
                <a:gridCol w="1447800"/>
              </a:tblGrid>
              <a:tr h="591503">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RMSE over Japan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17.56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18.00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17.85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16.67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17.87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16.79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18.32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18.15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15.71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16.57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17.61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17.28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17.43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17.57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17.87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Calibri"/>
                          <a:cs typeface="Times New Roman"/>
                        </a:rPr>
                        <a:t>17.03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95">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Arial"/>
                          <a:ea typeface="Calibri"/>
                          <a:cs typeface="Times New Roman"/>
                        </a:rPr>
                        <a:t>16.30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495800" y="1066800"/>
          <a:ext cx="2971800" cy="5572125"/>
        </p:xfrm>
        <a:graphic>
          <a:graphicData uri="http://schemas.openxmlformats.org/drawingml/2006/table">
            <a:tbl>
              <a:tblPr/>
              <a:tblGrid>
                <a:gridCol w="1485900"/>
                <a:gridCol w="1485900"/>
              </a:tblGrid>
              <a:tr h="591503">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CC over Japan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6">
                <a:tc>
                  <a:txBody>
                    <a:bodyPr/>
                    <a:lstStyle/>
                    <a:p>
                      <a:pPr marL="0" marR="0" algn="ctr">
                        <a:lnSpc>
                          <a:spcPct val="115000"/>
                        </a:lnSpc>
                        <a:spcBef>
                          <a:spcPts val="0"/>
                        </a:spcBef>
                        <a:spcAft>
                          <a:spcPts val="0"/>
                        </a:spcAft>
                      </a:pPr>
                      <a:r>
                        <a:rPr lang="en-US" sz="1100" b="1" dirty="0">
                          <a:latin typeface="Calibri"/>
                          <a:ea typeface="Calibri"/>
                          <a:cs typeface="Times New Roman"/>
                        </a:rPr>
                        <a:t>SSE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158875" y="620713"/>
            <a:ext cx="3032125" cy="369887"/>
          </a:xfrm>
          <a:prstGeom prst="rect">
            <a:avLst/>
          </a:prstGeom>
          <a:solidFill>
            <a:schemeClr val="tx2">
              <a:lumMod val="75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RMSE over </a:t>
            </a:r>
            <a:r>
              <a:rPr lang="en-US" dirty="0">
                <a:solidFill>
                  <a:srgbClr val="FFFFCC"/>
                </a:solidFill>
                <a:latin typeface="+mn-lt"/>
              </a:rPr>
              <a:t> Japan </a:t>
            </a:r>
            <a:r>
              <a:rPr lang="en-US" dirty="0">
                <a:solidFill>
                  <a:srgbClr val="FFFFCC"/>
                </a:solidFill>
                <a:latin typeface="+mn-lt"/>
              </a:rPr>
              <a:t>Region</a:t>
            </a:r>
          </a:p>
        </p:txBody>
      </p:sp>
      <p:sp>
        <p:nvSpPr>
          <p:cNvPr id="8" name="Rectangle 2"/>
          <p:cNvSpPr>
            <a:spLocks noChangeArrowheads="1"/>
          </p:cNvSpPr>
          <p:nvPr/>
        </p:nvSpPr>
        <p:spPr bwMode="auto">
          <a:xfrm>
            <a:off x="4435475" y="614363"/>
            <a:ext cx="3032125" cy="369887"/>
          </a:xfrm>
          <a:prstGeom prst="rect">
            <a:avLst/>
          </a:prstGeom>
          <a:solidFill>
            <a:schemeClr val="bg2">
              <a:lumMod val="25000"/>
            </a:schemeClr>
          </a:solidFill>
          <a:ln w="9525">
            <a:noFill/>
            <a:miter lim="800000"/>
            <a:headEnd/>
            <a:tailEnd/>
          </a:ln>
        </p:spPr>
        <p:txBody>
          <a:bodyPr>
            <a:spAutoFit/>
          </a:bodyPr>
          <a:lstStyle/>
          <a:p>
            <a:pPr algn="ctr" eaLnBrk="0" fontAlgn="auto" hangingPunct="0">
              <a:spcBef>
                <a:spcPts val="0"/>
              </a:spcBef>
              <a:spcAft>
                <a:spcPts val="0"/>
              </a:spcAft>
              <a:defRPr/>
            </a:pPr>
            <a:r>
              <a:rPr lang="en-US" dirty="0">
                <a:solidFill>
                  <a:srgbClr val="FFFFCC"/>
                </a:solidFill>
                <a:latin typeface="+mn-lt"/>
              </a:rPr>
              <a:t>CC over </a:t>
            </a:r>
            <a:r>
              <a:rPr lang="en-US" dirty="0">
                <a:solidFill>
                  <a:srgbClr val="FFFFCC"/>
                </a:solidFill>
                <a:latin typeface="+mn-lt"/>
              </a:rPr>
              <a:t>Japan </a:t>
            </a:r>
            <a:r>
              <a:rPr lang="en-US" dirty="0">
                <a:solidFill>
                  <a:srgbClr val="FFFFCC"/>
                </a:solidFill>
                <a:latin typeface="+mn-lt"/>
              </a:rPr>
              <a:t>Region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57200" y="76200"/>
            <a:ext cx="8229600" cy="369332"/>
          </a:xfrm>
          <a:prstGeom prst="rect">
            <a:avLst/>
          </a:prstGeom>
          <a:solidFill>
            <a:schemeClr val="accent2">
              <a:lumMod val="60000"/>
              <a:lumOff val="40000"/>
            </a:schemeClr>
          </a:solidFill>
          <a:ln w="9525" cmpd="db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prstDash val="sysDash"/>
            <a:miter lim="800000"/>
            <a:headEnd/>
            <a:tailEnd/>
          </a:ln>
          <a:effectLst/>
        </p:spPr>
        <p:txBody>
          <a:bodyPr>
            <a:spAutoFit/>
          </a:bodyPr>
          <a:lstStyle/>
          <a:p>
            <a:pPr eaLnBrk="0" fontAlgn="auto" hangingPunct="0">
              <a:spcBef>
                <a:spcPct val="50000"/>
              </a:spcBef>
              <a:spcAft>
                <a:spcPts val="0"/>
              </a:spcAft>
              <a:defRPr/>
            </a:pPr>
            <a:r>
              <a:rPr lang="en-US" b="1" dirty="0">
                <a:solidFill>
                  <a:srgbClr val="006600"/>
                </a:solidFill>
              </a:rPr>
              <a:t>DJF Rainfall anomaly over Japan (129-147E; 30-46N)</a:t>
            </a:r>
            <a:endParaRPr lang="en-US" b="1" dirty="0"/>
          </a:p>
        </p:txBody>
      </p:sp>
      <p:graphicFrame>
        <p:nvGraphicFramePr>
          <p:cNvPr id="5" name="Chart 4"/>
          <p:cNvGraphicFramePr/>
          <p:nvPr/>
        </p:nvGraphicFramePr>
        <p:xfrm>
          <a:off x="228600" y="914400"/>
          <a:ext cx="8610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43000" y="1066800"/>
          <a:ext cx="3048000" cy="4945063"/>
        </p:xfrm>
        <a:graphic>
          <a:graphicData uri="http://schemas.openxmlformats.org/drawingml/2006/table">
            <a:tbl>
              <a:tblPr/>
              <a:tblGrid>
                <a:gridCol w="1524000"/>
                <a:gridCol w="1524000"/>
              </a:tblGrid>
              <a:tr h="394335">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RMSE over Japan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16.37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15.86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16.82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17.25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15.65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14.96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4">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13.76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419600" y="1066800"/>
          <a:ext cx="3048000" cy="5014913"/>
        </p:xfrm>
        <a:graphic>
          <a:graphicData uri="http://schemas.openxmlformats.org/drawingml/2006/table">
            <a:tbl>
              <a:tblPr/>
              <a:tblGrid>
                <a:gridCol w="1524000"/>
                <a:gridCol w="1524000"/>
              </a:tblGrid>
              <a:tr h="394335">
                <a:tc>
                  <a:txBody>
                    <a:bodyPr/>
                    <a:lstStyle/>
                    <a:p>
                      <a:pPr marL="0" marR="0" algn="ctr">
                        <a:lnSpc>
                          <a:spcPct val="115000"/>
                        </a:lnSpc>
                        <a:spcBef>
                          <a:spcPts val="0"/>
                        </a:spcBef>
                        <a:spcAft>
                          <a:spcPts val="0"/>
                        </a:spcAft>
                      </a:pPr>
                      <a:r>
                        <a:rPr lang="en-US" sz="1100" b="1" dirty="0">
                          <a:latin typeface="Calibri"/>
                          <a:ea typeface="Calibri"/>
                          <a:cs typeface="Times New Roman"/>
                        </a:rPr>
                        <a:t>Models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CC over Japan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ANRM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KNRM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KORM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BMRC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CERF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ECMW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GFDL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INGV</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LODY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MAXP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METF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NCEP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SINT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SUT1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UHT1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UKMO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EM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-0.37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3">
                <a:tc>
                  <a:txBody>
                    <a:bodyPr/>
                    <a:lstStyle/>
                    <a:p>
                      <a:pPr marL="0" marR="0" algn="ctr">
                        <a:lnSpc>
                          <a:spcPct val="115000"/>
                        </a:lnSpc>
                        <a:spcBef>
                          <a:spcPts val="0"/>
                        </a:spcBef>
                        <a:spcAft>
                          <a:spcPts val="0"/>
                        </a:spcAft>
                      </a:pPr>
                      <a:r>
                        <a:rPr lang="en-US" sz="1100" b="1">
                          <a:latin typeface="Calibri"/>
                          <a:ea typeface="Calibri"/>
                          <a:cs typeface="Times New Roman"/>
                        </a:rPr>
                        <a:t>SSE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0349" name="Rectangle 1"/>
          <p:cNvSpPr>
            <a:spLocks noChangeArrowheads="1"/>
          </p:cNvSpPr>
          <p:nvPr/>
        </p:nvSpPr>
        <p:spPr bwMode="auto">
          <a:xfrm>
            <a:off x="1158875" y="620713"/>
            <a:ext cx="3032125" cy="369887"/>
          </a:xfrm>
          <a:prstGeom prst="rect">
            <a:avLst/>
          </a:prstGeom>
          <a:solidFill>
            <a:srgbClr val="0000FF"/>
          </a:solidFill>
          <a:ln w="9525">
            <a:noFill/>
            <a:miter lim="800000"/>
            <a:headEnd/>
            <a:tailEnd/>
          </a:ln>
        </p:spPr>
        <p:txBody>
          <a:bodyPr>
            <a:spAutoFit/>
          </a:bodyPr>
          <a:lstStyle/>
          <a:p>
            <a:pPr algn="ctr" eaLnBrk="0" hangingPunct="0"/>
            <a:r>
              <a:rPr lang="en-US">
                <a:solidFill>
                  <a:srgbClr val="FFFFCC"/>
                </a:solidFill>
                <a:latin typeface="Calibri" pitchFamily="34" charset="0"/>
              </a:rPr>
              <a:t>RMSE over  Japan Region</a:t>
            </a:r>
          </a:p>
        </p:txBody>
      </p:sp>
      <p:sp>
        <p:nvSpPr>
          <p:cNvPr id="180350" name="Rectangle 2"/>
          <p:cNvSpPr>
            <a:spLocks noChangeArrowheads="1"/>
          </p:cNvSpPr>
          <p:nvPr/>
        </p:nvSpPr>
        <p:spPr bwMode="auto">
          <a:xfrm>
            <a:off x="4435475" y="614363"/>
            <a:ext cx="3032125" cy="369887"/>
          </a:xfrm>
          <a:prstGeom prst="rect">
            <a:avLst/>
          </a:prstGeom>
          <a:solidFill>
            <a:srgbClr val="0000FF"/>
          </a:solidFill>
          <a:ln w="9525">
            <a:noFill/>
            <a:miter lim="800000"/>
            <a:headEnd/>
            <a:tailEnd/>
          </a:ln>
        </p:spPr>
        <p:txBody>
          <a:bodyPr>
            <a:spAutoFit/>
          </a:bodyPr>
          <a:lstStyle/>
          <a:p>
            <a:pPr algn="ctr" eaLnBrk="0" hangingPunct="0"/>
            <a:r>
              <a:rPr lang="en-US">
                <a:solidFill>
                  <a:srgbClr val="FFFFCC"/>
                </a:solidFill>
                <a:latin typeface="Calibri" pitchFamily="34" charset="0"/>
              </a:rPr>
              <a:t>CC over Japan Region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1000" y="457200"/>
          <a:ext cx="8382000" cy="42100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19200" y="4724400"/>
            <a:ext cx="6934200" cy="1200150"/>
          </a:xfrm>
          <a:prstGeom prst="rect">
            <a:avLst/>
          </a:prstGeom>
          <a:noFill/>
        </p:spPr>
        <p:txBody>
          <a:bodyPr>
            <a:spAutoFit/>
          </a:bodyPr>
          <a:lstStyle/>
          <a:p>
            <a:pPr fontAlgn="auto">
              <a:spcBef>
                <a:spcPts val="0"/>
              </a:spcBef>
              <a:spcAft>
                <a:spcPts val="0"/>
              </a:spcAft>
              <a:defRPr/>
            </a:pPr>
            <a:r>
              <a:rPr lang="en-US" dirty="0">
                <a:latin typeface="+mn-lt"/>
              </a:rPr>
              <a:t>Derived from anomaly correlation  as a function of </a:t>
            </a:r>
            <a:r>
              <a:rPr lang="en-US" dirty="0" err="1">
                <a:latin typeface="+mn-lt"/>
              </a:rPr>
              <a:t>forecastsdays</a:t>
            </a:r>
            <a:r>
              <a:rPr lang="en-US" dirty="0">
                <a:latin typeface="+mn-lt"/>
              </a:rPr>
              <a:t> for Z-500hPa Northern Hemisphere (0-360; 20N-90N).</a:t>
            </a:r>
          </a:p>
          <a:p>
            <a:pPr fontAlgn="auto">
              <a:spcBef>
                <a:spcPts val="0"/>
              </a:spcBef>
              <a:spcAft>
                <a:spcPts val="0"/>
              </a:spcAft>
              <a:defRPr/>
            </a:pPr>
            <a:r>
              <a:rPr lang="en-US" b="1" dirty="0">
                <a:solidFill>
                  <a:schemeClr val="accent1">
                    <a:lumMod val="75000"/>
                  </a:schemeClr>
                </a:solidFill>
                <a:latin typeface="+mn-lt"/>
              </a:rPr>
              <a:t>RTDC</a:t>
            </a:r>
            <a:r>
              <a:rPr lang="en-US" dirty="0">
                <a:latin typeface="+mn-lt"/>
              </a:rPr>
              <a:t> = </a:t>
            </a:r>
            <a:r>
              <a:rPr lang="en-US" b="1" dirty="0" err="1">
                <a:solidFill>
                  <a:schemeClr val="tx2">
                    <a:lumMod val="75000"/>
                  </a:schemeClr>
                </a:solidFill>
                <a:latin typeface="+mn-lt"/>
              </a:rPr>
              <a:t>Radiative</a:t>
            </a:r>
            <a:r>
              <a:rPr lang="en-US" b="1" dirty="0">
                <a:solidFill>
                  <a:schemeClr val="tx2">
                    <a:lumMod val="75000"/>
                  </a:schemeClr>
                </a:solidFill>
                <a:latin typeface="+mn-lt"/>
              </a:rPr>
              <a:t> Transfer by Diagnostic Clouds</a:t>
            </a:r>
          </a:p>
          <a:p>
            <a:pPr fontAlgn="auto">
              <a:spcBef>
                <a:spcPts val="0"/>
              </a:spcBef>
              <a:spcAft>
                <a:spcPts val="0"/>
              </a:spcAft>
              <a:defRPr/>
            </a:pPr>
            <a:r>
              <a:rPr lang="en-US" b="1" dirty="0">
                <a:solidFill>
                  <a:srgbClr val="C00000"/>
                </a:solidFill>
                <a:latin typeface="+mn-lt"/>
              </a:rPr>
              <a:t>RTPC </a:t>
            </a:r>
            <a:r>
              <a:rPr lang="en-US" dirty="0">
                <a:latin typeface="+mn-lt"/>
              </a:rPr>
              <a:t>= </a:t>
            </a:r>
            <a:r>
              <a:rPr lang="en-US" b="1" dirty="0" err="1">
                <a:solidFill>
                  <a:srgbClr val="C00000"/>
                </a:solidFill>
                <a:latin typeface="+mn-lt"/>
              </a:rPr>
              <a:t>Radiative</a:t>
            </a:r>
            <a:r>
              <a:rPr lang="en-US" b="1" dirty="0">
                <a:solidFill>
                  <a:srgbClr val="C00000"/>
                </a:solidFill>
                <a:latin typeface="+mn-lt"/>
              </a:rPr>
              <a:t> Transfer by Prognostic Clouds </a:t>
            </a:r>
            <a:endParaRPr lang="en-US" b="1" dirty="0">
              <a:solidFill>
                <a:srgbClr val="C00000"/>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ChangeArrowheads="1"/>
          </p:cNvSpPr>
          <p:nvPr/>
        </p:nvSpPr>
        <p:spPr bwMode="auto">
          <a:xfrm>
            <a:off x="76200" y="669925"/>
            <a:ext cx="8839200" cy="5818188"/>
          </a:xfrm>
          <a:prstGeom prst="rect">
            <a:avLst/>
          </a:prstGeom>
          <a:noFill/>
          <a:ln w="9525">
            <a:noFill/>
            <a:miter lim="800000"/>
            <a:headEnd/>
            <a:tailEnd/>
          </a:ln>
        </p:spPr>
        <p:txBody>
          <a:bodyPr>
            <a:spAutoFit/>
          </a:bodyPr>
          <a:lstStyle/>
          <a:p>
            <a:pPr marL="457200" indent="-457200">
              <a:buFontTx/>
              <a:buBlip>
                <a:blip r:embed="rId2"/>
              </a:buBlip>
            </a:pPr>
            <a:r>
              <a:rPr lang="en-US" sz="2200" b="1">
                <a:solidFill>
                  <a:srgbClr val="7030A0"/>
                </a:solidFill>
                <a:latin typeface="Times New Roman" pitchFamily="18" charset="0"/>
                <a:cs typeface="Times New Roman" pitchFamily="18" charset="0"/>
              </a:rPr>
              <a:t>THIS STUDY UTILIZES 16  COUPLED ATMOSPHERE OCEAN MODELS.  WE COVER SEASONAL CLIMATE FORECASTS COVERING THE YEARS 1997  THROUGH 2002.</a:t>
            </a:r>
          </a:p>
          <a:p>
            <a:pPr marL="457200" indent="-457200">
              <a:buFontTx/>
              <a:buBlip>
                <a:blip r:embed="rId2"/>
              </a:buBlip>
            </a:pPr>
            <a:endParaRPr lang="en-US" sz="1000" b="1">
              <a:solidFill>
                <a:srgbClr val="990000"/>
              </a:solidFill>
              <a:latin typeface="Times New Roman" pitchFamily="18" charset="0"/>
              <a:cs typeface="Times New Roman" pitchFamily="18" charset="0"/>
            </a:endParaRPr>
          </a:p>
          <a:p>
            <a:pPr marL="457200" indent="-457200" algn="just">
              <a:buFontTx/>
              <a:buBlip>
                <a:blip r:embed="rId2"/>
              </a:buBlip>
            </a:pPr>
            <a:r>
              <a:rPr lang="en-US" sz="2200" b="1">
                <a:solidFill>
                  <a:srgbClr val="0070C0"/>
                </a:solidFill>
                <a:latin typeface="Times New Roman" pitchFamily="18" charset="0"/>
                <a:cs typeface="Times New Roman" pitchFamily="18" charset="0"/>
              </a:rPr>
              <a:t>THE COMBINATION OF FEATURES SUCH AS THE HIGH RESOLUTION GAUGE BASED RAINS, THE DOWNSCALING OF EACH MODELS FORECASTS AND THE MULTIMODEL SUPERENSEMBLE OF THE DOWNSCALED MODELS PROVIDES VERY ACCURATE LONG TERM  MEAN CLIMATOLOGY. THAT IS OUR STARTING POINT FOR ADDRESSING RAINFALL ANOMALY FORECASTS.</a:t>
            </a:r>
          </a:p>
          <a:p>
            <a:pPr marL="457200" indent="-457200">
              <a:buFontTx/>
              <a:buBlip>
                <a:blip r:embed="rId2"/>
              </a:buBlip>
            </a:pPr>
            <a:endParaRPr lang="en-US" sz="1000" b="1">
              <a:solidFill>
                <a:srgbClr val="990000"/>
              </a:solidFill>
              <a:latin typeface="Times New Roman" pitchFamily="18" charset="0"/>
              <a:cs typeface="Times New Roman" pitchFamily="18" charset="0"/>
            </a:endParaRPr>
          </a:p>
          <a:p>
            <a:pPr marL="457200" indent="-457200">
              <a:buFontTx/>
              <a:buBlip>
                <a:blip r:embed="rId2"/>
              </a:buBlip>
            </a:pPr>
            <a:r>
              <a:rPr lang="en-US" sz="2200" b="1">
                <a:solidFill>
                  <a:srgbClr val="00B050"/>
                </a:solidFill>
                <a:latin typeface="Times New Roman" pitchFamily="18" charset="0"/>
                <a:cs typeface="Times New Roman" pitchFamily="18" charset="0"/>
              </a:rPr>
              <a:t>WE HAVE EXAMINED THE RAINFALL ANOMALIES FOR THE ASIAN MONSOON DOMAIN.</a:t>
            </a:r>
          </a:p>
          <a:p>
            <a:pPr marL="457200" indent="-457200">
              <a:buFontTx/>
              <a:buBlip>
                <a:blip r:embed="rId2"/>
              </a:buBlip>
            </a:pPr>
            <a:endParaRPr lang="en-US" sz="2200" b="1">
              <a:solidFill>
                <a:srgbClr val="990000"/>
              </a:solidFill>
              <a:latin typeface="Times New Roman" pitchFamily="18" charset="0"/>
              <a:cs typeface="Times New Roman" pitchFamily="18" charset="0"/>
            </a:endParaRPr>
          </a:p>
          <a:p>
            <a:pPr marL="457200" indent="-457200">
              <a:buFontTx/>
              <a:buBlip>
                <a:blip r:embed="rId2"/>
              </a:buBlip>
            </a:pPr>
            <a:r>
              <a:rPr lang="en-US" sz="2200" b="1">
                <a:solidFill>
                  <a:srgbClr val="D60093"/>
                </a:solidFill>
                <a:latin typeface="Times New Roman" pitchFamily="18" charset="0"/>
                <a:cs typeface="Times New Roman" pitchFamily="18" charset="0"/>
              </a:rPr>
              <a:t>THE DOWNSCALING COMPONENT IMPROVES THE LARGE SCALE PRECIPITATION FORECASTS FOR EACH MEMBER MODEL FOR EACH MONTH OF FORECAST.</a:t>
            </a:r>
          </a:p>
        </p:txBody>
      </p:sp>
      <p:sp>
        <p:nvSpPr>
          <p:cNvPr id="64515" name="Text Box 3" descr="Outlined diamond"/>
          <p:cNvSpPr txBox="1">
            <a:spLocks noChangeArrowheads="1"/>
          </p:cNvSpPr>
          <p:nvPr/>
        </p:nvSpPr>
        <p:spPr bwMode="auto">
          <a:xfrm>
            <a:off x="381000" y="15875"/>
            <a:ext cx="2514600" cy="584200"/>
          </a:xfrm>
          <a:prstGeom prst="rect">
            <a:avLst/>
          </a:prstGeom>
          <a:solidFill>
            <a:schemeClr val="tx1">
              <a:lumMod val="65000"/>
              <a:lumOff val="35000"/>
            </a:schemeClr>
          </a:solidFill>
          <a:ln w="9525">
            <a:solidFill>
              <a:schemeClr val="hlink"/>
            </a:solidFill>
            <a:miter lim="800000"/>
            <a:headEnd/>
            <a:tailEnd/>
          </a:ln>
        </p:spPr>
        <p:txBody>
          <a:bodyPr>
            <a:spAutoFit/>
          </a:bodyPr>
          <a:lstStyle/>
          <a:p>
            <a:pPr eaLnBrk="0" fontAlgn="auto" hangingPunct="0">
              <a:spcBef>
                <a:spcPct val="50000"/>
              </a:spcBef>
              <a:spcAft>
                <a:spcPts val="0"/>
              </a:spcAft>
              <a:defRPr/>
            </a:pPr>
            <a:r>
              <a:rPr lang="en-US" sz="3200" b="1" dirty="0">
                <a:solidFill>
                  <a:schemeClr val="bg1"/>
                </a:solidFill>
                <a:latin typeface="Verdana" pitchFamily="34" charset="0"/>
              </a:rPr>
              <a:t>Summary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ChangeArrowheads="1"/>
          </p:cNvSpPr>
          <p:nvPr/>
        </p:nvSpPr>
        <p:spPr bwMode="auto">
          <a:xfrm rot="-5400000">
            <a:off x="-528637" y="3275013"/>
            <a:ext cx="2052637" cy="369887"/>
          </a:xfrm>
          <a:prstGeom prst="rect">
            <a:avLst/>
          </a:prstGeom>
          <a:noFill/>
          <a:ln w="9525">
            <a:solidFill>
              <a:schemeClr val="tx1"/>
            </a:solidFill>
            <a:miter lim="800000"/>
            <a:headEnd/>
            <a:tailEnd/>
          </a:ln>
        </p:spPr>
        <p:txBody>
          <a:bodyPr wrap="none">
            <a:spAutoFit/>
          </a:bodyPr>
          <a:lstStyle/>
          <a:p>
            <a:pPr algn="ctr"/>
            <a:r>
              <a:rPr lang="en-US">
                <a:latin typeface="Calibri" pitchFamily="34" charset="0"/>
              </a:rPr>
              <a:t>Multimodel Dataset</a:t>
            </a:r>
          </a:p>
        </p:txBody>
      </p:sp>
      <p:cxnSp>
        <p:nvCxnSpPr>
          <p:cNvPr id="5" name="Straight Arrow Connector 4"/>
          <p:cNvCxnSpPr/>
          <p:nvPr/>
        </p:nvCxnSpPr>
        <p:spPr>
          <a:xfrm>
            <a:off x="723900" y="2640013"/>
            <a:ext cx="7620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85900" y="1649413"/>
            <a:ext cx="2705100" cy="3733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500" dirty="0" smtClean="0">
              <a:solidFill>
                <a:schemeClr val="tx1"/>
              </a:solidFill>
            </a:endParaRPr>
          </a:p>
          <a:p>
            <a:pPr algn="ctr" fontAlgn="auto">
              <a:spcBef>
                <a:spcPts val="0"/>
              </a:spcBef>
              <a:spcAft>
                <a:spcPts val="0"/>
              </a:spcAft>
              <a:defRPr/>
            </a:pPr>
            <a:r>
              <a:rPr lang="en-US" dirty="0" smtClean="0">
                <a:solidFill>
                  <a:schemeClr val="tx1"/>
                </a:solidFill>
              </a:rPr>
              <a:t>Multiple Linear Regression</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3200" dirty="0" smtClean="0">
              <a:solidFill>
                <a:schemeClr val="tx1"/>
              </a:solidFill>
            </a:endParaRPr>
          </a:p>
          <a:p>
            <a:pPr algn="ctr" fontAlgn="auto">
              <a:spcBef>
                <a:spcPts val="0"/>
              </a:spcBef>
              <a:spcAft>
                <a:spcPts val="0"/>
              </a:spcAft>
              <a:defRPr/>
            </a:pPr>
            <a:r>
              <a:rPr lang="en-US" dirty="0" smtClean="0">
                <a:solidFill>
                  <a:schemeClr val="tx1"/>
                </a:solidFill>
              </a:rPr>
              <a:t>Weights are obtained by minimizing the error</a:t>
            </a:r>
            <a:endParaRPr lang="en-US" dirty="0">
              <a:solidFill>
                <a:schemeClr val="tx1"/>
              </a:solidFill>
            </a:endParaRPr>
          </a:p>
        </p:txBody>
      </p:sp>
      <p:sp>
        <p:nvSpPr>
          <p:cNvPr id="96260" name="Rectangle 6"/>
          <p:cNvSpPr>
            <a:spLocks noChangeArrowheads="1"/>
          </p:cNvSpPr>
          <p:nvPr/>
        </p:nvSpPr>
        <p:spPr bwMode="auto">
          <a:xfrm>
            <a:off x="1485900" y="1268413"/>
            <a:ext cx="1536700" cy="369887"/>
          </a:xfrm>
          <a:prstGeom prst="rect">
            <a:avLst/>
          </a:prstGeom>
          <a:noFill/>
          <a:ln w="9525">
            <a:noFill/>
            <a:miter lim="800000"/>
            <a:headEnd/>
            <a:tailEnd/>
          </a:ln>
        </p:spPr>
        <p:txBody>
          <a:bodyPr wrap="none">
            <a:spAutoFit/>
          </a:bodyPr>
          <a:lstStyle/>
          <a:p>
            <a:pPr algn="ctr"/>
            <a:r>
              <a:rPr lang="en-US">
                <a:latin typeface="Calibri" pitchFamily="34" charset="0"/>
              </a:rPr>
              <a:t>Training Phase</a:t>
            </a:r>
          </a:p>
        </p:txBody>
      </p:sp>
      <p:cxnSp>
        <p:nvCxnSpPr>
          <p:cNvPr id="8" name="Straight Arrow Connector 7"/>
          <p:cNvCxnSpPr/>
          <p:nvPr/>
        </p:nvCxnSpPr>
        <p:spPr>
          <a:xfrm>
            <a:off x="4191000" y="2640013"/>
            <a:ext cx="1905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91000" y="4010025"/>
            <a:ext cx="190500" cy="1588"/>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91000" y="3781425"/>
            <a:ext cx="190500" cy="1588"/>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524500" y="1649413"/>
            <a:ext cx="1638300" cy="3733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err="1" smtClean="0">
                <a:solidFill>
                  <a:schemeClr val="tx1"/>
                </a:solidFill>
              </a:rPr>
              <a:t>Superensemble</a:t>
            </a:r>
            <a:r>
              <a:rPr lang="en-US" dirty="0" smtClean="0">
                <a:solidFill>
                  <a:schemeClr val="tx1"/>
                </a:solidFill>
              </a:rPr>
              <a:t> Forecast</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p:txBody>
      </p:sp>
      <p:sp>
        <p:nvSpPr>
          <p:cNvPr id="96265" name="Rectangle 11"/>
          <p:cNvSpPr>
            <a:spLocks noChangeArrowheads="1"/>
          </p:cNvSpPr>
          <p:nvPr/>
        </p:nvSpPr>
        <p:spPr bwMode="auto">
          <a:xfrm>
            <a:off x="5600700" y="1268413"/>
            <a:ext cx="1581150" cy="369887"/>
          </a:xfrm>
          <a:prstGeom prst="rect">
            <a:avLst/>
          </a:prstGeom>
          <a:noFill/>
          <a:ln w="9525">
            <a:noFill/>
            <a:miter lim="800000"/>
            <a:headEnd/>
            <a:tailEnd/>
          </a:ln>
        </p:spPr>
        <p:txBody>
          <a:bodyPr wrap="none">
            <a:spAutoFit/>
          </a:bodyPr>
          <a:lstStyle/>
          <a:p>
            <a:pPr algn="ctr"/>
            <a:r>
              <a:rPr lang="en-US">
                <a:latin typeface="Calibri" pitchFamily="34" charset="0"/>
              </a:rPr>
              <a:t>Forecast Phase</a:t>
            </a:r>
          </a:p>
        </p:txBody>
      </p:sp>
      <p:sp>
        <p:nvSpPr>
          <p:cNvPr id="13" name="Right Arrow 12"/>
          <p:cNvSpPr/>
          <p:nvPr/>
        </p:nvSpPr>
        <p:spPr>
          <a:xfrm>
            <a:off x="7156450" y="2944813"/>
            <a:ext cx="1706563"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6267" name="Rectangle 13"/>
          <p:cNvSpPr>
            <a:spLocks noChangeArrowheads="1"/>
          </p:cNvSpPr>
          <p:nvPr/>
        </p:nvSpPr>
        <p:spPr bwMode="auto">
          <a:xfrm>
            <a:off x="7124700" y="3262313"/>
            <a:ext cx="1643063" cy="646112"/>
          </a:xfrm>
          <a:prstGeom prst="rect">
            <a:avLst/>
          </a:prstGeom>
          <a:noFill/>
          <a:ln w="9525">
            <a:noFill/>
            <a:miter lim="800000"/>
            <a:headEnd/>
            <a:tailEnd/>
          </a:ln>
        </p:spPr>
        <p:txBody>
          <a:bodyPr wrap="none">
            <a:spAutoFit/>
          </a:bodyPr>
          <a:lstStyle/>
          <a:p>
            <a:pPr algn="ctr"/>
            <a:r>
              <a:rPr lang="en-US">
                <a:latin typeface="Calibri" pitchFamily="34" charset="0"/>
              </a:rPr>
              <a:t>Superensemble</a:t>
            </a:r>
          </a:p>
          <a:p>
            <a:pPr algn="ctr"/>
            <a:r>
              <a:rPr lang="en-US">
                <a:latin typeface="Calibri" pitchFamily="34" charset="0"/>
              </a:rPr>
              <a:t>Forecast</a:t>
            </a:r>
          </a:p>
        </p:txBody>
      </p:sp>
      <p:sp>
        <p:nvSpPr>
          <p:cNvPr id="15" name="Rectangle 14"/>
          <p:cNvSpPr/>
          <p:nvPr/>
        </p:nvSpPr>
        <p:spPr>
          <a:xfrm rot="16200000">
            <a:off x="952500" y="2944813"/>
            <a:ext cx="22860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solidFill>
                  <a:schemeClr val="tx1"/>
                </a:solidFill>
              </a:rPr>
              <a:t>Generating Synthetic Data in EOF Space       </a:t>
            </a:r>
            <a:endParaRPr lang="en-US" dirty="0">
              <a:solidFill>
                <a:schemeClr val="tx1"/>
              </a:solidFill>
            </a:endParaRPr>
          </a:p>
        </p:txBody>
      </p:sp>
      <p:cxnSp>
        <p:nvCxnSpPr>
          <p:cNvPr id="16" name="Straight Arrow Connector 15"/>
          <p:cNvCxnSpPr/>
          <p:nvPr/>
        </p:nvCxnSpPr>
        <p:spPr>
          <a:xfrm>
            <a:off x="723900" y="2974975"/>
            <a:ext cx="762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9613" y="3325813"/>
            <a:ext cx="7620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9613" y="4011613"/>
            <a:ext cx="762000" cy="1587"/>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9613" y="4314825"/>
            <a:ext cx="762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09613" y="3783013"/>
            <a:ext cx="762000" cy="1587"/>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6274" name="Rectangle 20"/>
          <p:cNvSpPr>
            <a:spLocks noChangeArrowheads="1"/>
          </p:cNvSpPr>
          <p:nvPr/>
        </p:nvSpPr>
        <p:spPr bwMode="auto">
          <a:xfrm>
            <a:off x="4135438" y="1420813"/>
            <a:ext cx="1219200" cy="954087"/>
          </a:xfrm>
          <a:prstGeom prst="rect">
            <a:avLst/>
          </a:prstGeom>
          <a:noFill/>
          <a:ln w="9525">
            <a:noFill/>
            <a:miter lim="800000"/>
            <a:headEnd/>
            <a:tailEnd/>
          </a:ln>
        </p:spPr>
        <p:txBody>
          <a:bodyPr>
            <a:spAutoFit/>
          </a:bodyPr>
          <a:lstStyle/>
          <a:p>
            <a:pPr algn="ctr"/>
            <a:r>
              <a:rPr lang="en-US" sz="1400">
                <a:latin typeface="Calibri" pitchFamily="34" charset="0"/>
              </a:rPr>
              <a:t>Weights are passed to forecast phase</a:t>
            </a:r>
          </a:p>
        </p:txBody>
      </p:sp>
      <p:sp>
        <p:nvSpPr>
          <p:cNvPr id="96275" name="Rectangle 21"/>
          <p:cNvSpPr>
            <a:spLocks noChangeArrowheads="1"/>
          </p:cNvSpPr>
          <p:nvPr/>
        </p:nvSpPr>
        <p:spPr bwMode="auto">
          <a:xfrm>
            <a:off x="644525" y="2409825"/>
            <a:ext cx="704850" cy="276225"/>
          </a:xfrm>
          <a:prstGeom prst="rect">
            <a:avLst/>
          </a:prstGeom>
          <a:noFill/>
          <a:ln w="9525">
            <a:noFill/>
            <a:miter lim="800000"/>
            <a:headEnd/>
            <a:tailEnd/>
          </a:ln>
        </p:spPr>
        <p:txBody>
          <a:bodyPr wrap="none">
            <a:spAutoFit/>
          </a:bodyPr>
          <a:lstStyle/>
          <a:p>
            <a:pPr algn="ctr"/>
            <a:r>
              <a:rPr lang="en-US" sz="1200">
                <a:latin typeface="Calibri" pitchFamily="34" charset="0"/>
              </a:rPr>
              <a:t>Model 1</a:t>
            </a:r>
          </a:p>
        </p:txBody>
      </p:sp>
      <p:sp>
        <p:nvSpPr>
          <p:cNvPr id="96276" name="Rectangle 22"/>
          <p:cNvSpPr>
            <a:spLocks noChangeArrowheads="1"/>
          </p:cNvSpPr>
          <p:nvPr/>
        </p:nvSpPr>
        <p:spPr bwMode="auto">
          <a:xfrm>
            <a:off x="635000" y="2759075"/>
            <a:ext cx="703263" cy="276225"/>
          </a:xfrm>
          <a:prstGeom prst="rect">
            <a:avLst/>
          </a:prstGeom>
          <a:noFill/>
          <a:ln w="9525">
            <a:noFill/>
            <a:miter lim="800000"/>
            <a:headEnd/>
            <a:tailEnd/>
          </a:ln>
        </p:spPr>
        <p:txBody>
          <a:bodyPr wrap="none">
            <a:spAutoFit/>
          </a:bodyPr>
          <a:lstStyle/>
          <a:p>
            <a:pPr algn="ctr"/>
            <a:r>
              <a:rPr lang="en-US" sz="1200">
                <a:latin typeface="Calibri" pitchFamily="34" charset="0"/>
              </a:rPr>
              <a:t>Model 2</a:t>
            </a:r>
          </a:p>
        </p:txBody>
      </p:sp>
      <p:sp>
        <p:nvSpPr>
          <p:cNvPr id="96277" name="Rectangle 23"/>
          <p:cNvSpPr>
            <a:spLocks noChangeArrowheads="1"/>
          </p:cNvSpPr>
          <p:nvPr/>
        </p:nvSpPr>
        <p:spPr bwMode="auto">
          <a:xfrm>
            <a:off x="633413" y="3100388"/>
            <a:ext cx="703262" cy="276225"/>
          </a:xfrm>
          <a:prstGeom prst="rect">
            <a:avLst/>
          </a:prstGeom>
          <a:noFill/>
          <a:ln w="9525">
            <a:noFill/>
            <a:miter lim="800000"/>
            <a:headEnd/>
            <a:tailEnd/>
          </a:ln>
        </p:spPr>
        <p:txBody>
          <a:bodyPr wrap="none">
            <a:spAutoFit/>
          </a:bodyPr>
          <a:lstStyle/>
          <a:p>
            <a:pPr algn="ctr"/>
            <a:r>
              <a:rPr lang="en-US" sz="1200">
                <a:latin typeface="Calibri" pitchFamily="34" charset="0"/>
              </a:rPr>
              <a:t>Model 3</a:t>
            </a:r>
          </a:p>
        </p:txBody>
      </p:sp>
      <p:sp>
        <p:nvSpPr>
          <p:cNvPr id="96278" name="Rectangle 24"/>
          <p:cNvSpPr>
            <a:spLocks noChangeArrowheads="1"/>
          </p:cNvSpPr>
          <p:nvPr/>
        </p:nvSpPr>
        <p:spPr bwMode="auto">
          <a:xfrm>
            <a:off x="604838" y="4086225"/>
            <a:ext cx="723900" cy="276225"/>
          </a:xfrm>
          <a:prstGeom prst="rect">
            <a:avLst/>
          </a:prstGeom>
          <a:noFill/>
          <a:ln w="9525">
            <a:noFill/>
            <a:miter lim="800000"/>
            <a:headEnd/>
            <a:tailEnd/>
          </a:ln>
        </p:spPr>
        <p:txBody>
          <a:bodyPr wrap="none">
            <a:spAutoFit/>
          </a:bodyPr>
          <a:lstStyle/>
          <a:p>
            <a:pPr algn="ctr"/>
            <a:r>
              <a:rPr lang="en-US" sz="1200">
                <a:latin typeface="Calibri" pitchFamily="34" charset="0"/>
              </a:rPr>
              <a:t>Model N</a:t>
            </a:r>
          </a:p>
        </p:txBody>
      </p:sp>
      <p:sp>
        <p:nvSpPr>
          <p:cNvPr id="96279" name="Rectangle 25"/>
          <p:cNvSpPr>
            <a:spLocks noChangeArrowheads="1"/>
          </p:cNvSpPr>
          <p:nvPr/>
        </p:nvSpPr>
        <p:spPr bwMode="auto">
          <a:xfrm>
            <a:off x="4305300" y="2487613"/>
            <a:ext cx="309563" cy="276225"/>
          </a:xfrm>
          <a:prstGeom prst="rect">
            <a:avLst/>
          </a:prstGeom>
          <a:noFill/>
          <a:ln w="9525">
            <a:noFill/>
            <a:miter lim="800000"/>
            <a:headEnd/>
            <a:tailEnd/>
          </a:ln>
        </p:spPr>
        <p:txBody>
          <a:bodyPr wrap="none">
            <a:spAutoFit/>
          </a:bodyPr>
          <a:lstStyle/>
          <a:p>
            <a:pPr algn="ctr"/>
            <a:r>
              <a:rPr lang="en-US" sz="1200">
                <a:latin typeface="Calibri" pitchFamily="34" charset="0"/>
              </a:rPr>
              <a:t>a</a:t>
            </a:r>
            <a:r>
              <a:rPr lang="en-US" sz="1200" baseline="-25000">
                <a:latin typeface="Calibri" pitchFamily="34" charset="0"/>
              </a:rPr>
              <a:t>1</a:t>
            </a:r>
          </a:p>
        </p:txBody>
      </p:sp>
      <p:cxnSp>
        <p:nvCxnSpPr>
          <p:cNvPr id="27" name="Straight Arrow Connector 26"/>
          <p:cNvCxnSpPr/>
          <p:nvPr/>
        </p:nvCxnSpPr>
        <p:spPr>
          <a:xfrm>
            <a:off x="4197350" y="2974975"/>
            <a:ext cx="1905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98938" y="3324225"/>
            <a:ext cx="1905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98938" y="4314825"/>
            <a:ext cx="1905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83" name="Rectangle 29"/>
          <p:cNvSpPr>
            <a:spLocks noChangeArrowheads="1"/>
          </p:cNvSpPr>
          <p:nvPr/>
        </p:nvSpPr>
        <p:spPr bwMode="auto">
          <a:xfrm>
            <a:off x="4305300" y="2824163"/>
            <a:ext cx="309563" cy="277812"/>
          </a:xfrm>
          <a:prstGeom prst="rect">
            <a:avLst/>
          </a:prstGeom>
          <a:noFill/>
          <a:ln w="9525">
            <a:noFill/>
            <a:miter lim="800000"/>
            <a:headEnd/>
            <a:tailEnd/>
          </a:ln>
        </p:spPr>
        <p:txBody>
          <a:bodyPr wrap="none">
            <a:spAutoFit/>
          </a:bodyPr>
          <a:lstStyle/>
          <a:p>
            <a:pPr algn="ctr"/>
            <a:r>
              <a:rPr lang="en-US" sz="1200">
                <a:latin typeface="Calibri" pitchFamily="34" charset="0"/>
              </a:rPr>
              <a:t>a</a:t>
            </a:r>
            <a:r>
              <a:rPr lang="en-US" sz="1200" baseline="-25000">
                <a:latin typeface="Calibri" pitchFamily="34" charset="0"/>
              </a:rPr>
              <a:t>2</a:t>
            </a:r>
          </a:p>
        </p:txBody>
      </p:sp>
      <p:sp>
        <p:nvSpPr>
          <p:cNvPr id="96284" name="Rectangle 30"/>
          <p:cNvSpPr>
            <a:spLocks noChangeArrowheads="1"/>
          </p:cNvSpPr>
          <p:nvPr/>
        </p:nvSpPr>
        <p:spPr bwMode="auto">
          <a:xfrm>
            <a:off x="4297363" y="4167188"/>
            <a:ext cx="325437" cy="276225"/>
          </a:xfrm>
          <a:prstGeom prst="rect">
            <a:avLst/>
          </a:prstGeom>
          <a:noFill/>
          <a:ln w="9525">
            <a:noFill/>
            <a:miter lim="800000"/>
            <a:headEnd/>
            <a:tailEnd/>
          </a:ln>
        </p:spPr>
        <p:txBody>
          <a:bodyPr wrap="none">
            <a:spAutoFit/>
          </a:bodyPr>
          <a:lstStyle/>
          <a:p>
            <a:pPr algn="ctr"/>
            <a:r>
              <a:rPr lang="en-US" sz="1200">
                <a:latin typeface="Calibri" pitchFamily="34" charset="0"/>
              </a:rPr>
              <a:t>a</a:t>
            </a:r>
            <a:r>
              <a:rPr lang="en-US" sz="1200" baseline="-25000">
                <a:latin typeface="Calibri" pitchFamily="34" charset="0"/>
              </a:rPr>
              <a:t>N</a:t>
            </a:r>
          </a:p>
        </p:txBody>
      </p:sp>
      <p:sp>
        <p:nvSpPr>
          <p:cNvPr id="96285" name="Rectangle 31"/>
          <p:cNvSpPr>
            <a:spLocks noChangeArrowheads="1"/>
          </p:cNvSpPr>
          <p:nvPr/>
        </p:nvSpPr>
        <p:spPr bwMode="auto">
          <a:xfrm>
            <a:off x="4324350" y="3171825"/>
            <a:ext cx="309563" cy="276225"/>
          </a:xfrm>
          <a:prstGeom prst="rect">
            <a:avLst/>
          </a:prstGeom>
          <a:noFill/>
          <a:ln w="9525">
            <a:noFill/>
            <a:miter lim="800000"/>
            <a:headEnd/>
            <a:tailEnd/>
          </a:ln>
        </p:spPr>
        <p:txBody>
          <a:bodyPr wrap="none">
            <a:spAutoFit/>
          </a:bodyPr>
          <a:lstStyle/>
          <a:p>
            <a:pPr algn="ctr"/>
            <a:r>
              <a:rPr lang="en-US" sz="1200">
                <a:latin typeface="Calibri" pitchFamily="34" charset="0"/>
              </a:rPr>
              <a:t>a</a:t>
            </a:r>
            <a:r>
              <a:rPr lang="en-US" sz="1200" baseline="-25000">
                <a:latin typeface="Calibri" pitchFamily="34" charset="0"/>
              </a:rPr>
              <a:t>3</a:t>
            </a:r>
          </a:p>
        </p:txBody>
      </p:sp>
      <p:sp>
        <p:nvSpPr>
          <p:cNvPr id="96286" name="Rectangle 32"/>
          <p:cNvSpPr>
            <a:spLocks noChangeArrowheads="1"/>
          </p:cNvSpPr>
          <p:nvPr/>
        </p:nvSpPr>
        <p:spPr bwMode="auto">
          <a:xfrm>
            <a:off x="4803775" y="2424113"/>
            <a:ext cx="703263" cy="276225"/>
          </a:xfrm>
          <a:prstGeom prst="rect">
            <a:avLst/>
          </a:prstGeom>
          <a:noFill/>
          <a:ln w="9525">
            <a:noFill/>
            <a:miter lim="800000"/>
            <a:headEnd/>
            <a:tailEnd/>
          </a:ln>
        </p:spPr>
        <p:txBody>
          <a:bodyPr wrap="none">
            <a:spAutoFit/>
          </a:bodyPr>
          <a:lstStyle/>
          <a:p>
            <a:pPr algn="ctr"/>
            <a:r>
              <a:rPr lang="en-US" sz="1200">
                <a:latin typeface="Calibri" pitchFamily="34" charset="0"/>
              </a:rPr>
              <a:t>Model 1</a:t>
            </a:r>
          </a:p>
        </p:txBody>
      </p:sp>
      <p:sp>
        <p:nvSpPr>
          <p:cNvPr id="96287" name="Rectangle 33"/>
          <p:cNvSpPr>
            <a:spLocks noChangeArrowheads="1"/>
          </p:cNvSpPr>
          <p:nvPr/>
        </p:nvSpPr>
        <p:spPr bwMode="auto">
          <a:xfrm>
            <a:off x="4808538" y="2746375"/>
            <a:ext cx="703262" cy="276225"/>
          </a:xfrm>
          <a:prstGeom prst="rect">
            <a:avLst/>
          </a:prstGeom>
          <a:noFill/>
          <a:ln w="9525">
            <a:noFill/>
            <a:miter lim="800000"/>
            <a:headEnd/>
            <a:tailEnd/>
          </a:ln>
        </p:spPr>
        <p:txBody>
          <a:bodyPr wrap="none">
            <a:spAutoFit/>
          </a:bodyPr>
          <a:lstStyle/>
          <a:p>
            <a:pPr algn="ctr"/>
            <a:r>
              <a:rPr lang="en-US" sz="1200">
                <a:latin typeface="Calibri" pitchFamily="34" charset="0"/>
              </a:rPr>
              <a:t>Model 2</a:t>
            </a:r>
          </a:p>
        </p:txBody>
      </p:sp>
      <p:sp>
        <p:nvSpPr>
          <p:cNvPr id="96288" name="Rectangle 34"/>
          <p:cNvSpPr>
            <a:spLocks noChangeArrowheads="1"/>
          </p:cNvSpPr>
          <p:nvPr/>
        </p:nvSpPr>
        <p:spPr bwMode="auto">
          <a:xfrm>
            <a:off x="4821238" y="3130550"/>
            <a:ext cx="703262" cy="277813"/>
          </a:xfrm>
          <a:prstGeom prst="rect">
            <a:avLst/>
          </a:prstGeom>
          <a:noFill/>
          <a:ln w="9525">
            <a:noFill/>
            <a:miter lim="800000"/>
            <a:headEnd/>
            <a:tailEnd/>
          </a:ln>
        </p:spPr>
        <p:txBody>
          <a:bodyPr wrap="none">
            <a:spAutoFit/>
          </a:bodyPr>
          <a:lstStyle/>
          <a:p>
            <a:pPr algn="ctr"/>
            <a:r>
              <a:rPr lang="en-US" sz="1200">
                <a:latin typeface="Calibri" pitchFamily="34" charset="0"/>
              </a:rPr>
              <a:t>Model 3</a:t>
            </a:r>
          </a:p>
        </p:txBody>
      </p:sp>
      <p:sp>
        <p:nvSpPr>
          <p:cNvPr id="96289" name="Rectangle 35"/>
          <p:cNvSpPr>
            <a:spLocks noChangeArrowheads="1"/>
          </p:cNvSpPr>
          <p:nvPr/>
        </p:nvSpPr>
        <p:spPr bwMode="auto">
          <a:xfrm>
            <a:off x="4806950" y="4132263"/>
            <a:ext cx="725488" cy="276225"/>
          </a:xfrm>
          <a:prstGeom prst="rect">
            <a:avLst/>
          </a:prstGeom>
          <a:noFill/>
          <a:ln w="9525">
            <a:noFill/>
            <a:miter lim="800000"/>
            <a:headEnd/>
            <a:tailEnd/>
          </a:ln>
        </p:spPr>
        <p:txBody>
          <a:bodyPr wrap="none">
            <a:spAutoFit/>
          </a:bodyPr>
          <a:lstStyle/>
          <a:p>
            <a:pPr algn="ctr"/>
            <a:r>
              <a:rPr lang="en-US" sz="1200">
                <a:latin typeface="Calibri" pitchFamily="34" charset="0"/>
              </a:rPr>
              <a:t>Model N</a:t>
            </a:r>
          </a:p>
        </p:txBody>
      </p:sp>
      <p:cxnSp>
        <p:nvCxnSpPr>
          <p:cNvPr id="37" name="Straight Arrow Connector 36"/>
          <p:cNvCxnSpPr/>
          <p:nvPr/>
        </p:nvCxnSpPr>
        <p:spPr>
          <a:xfrm>
            <a:off x="4914900" y="2640013"/>
            <a:ext cx="6096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19663" y="2959100"/>
            <a:ext cx="6096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922838" y="3341688"/>
            <a:ext cx="6096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11725" y="4360863"/>
            <a:ext cx="6096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914900" y="4011613"/>
            <a:ext cx="609600" cy="1587"/>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914900" y="3783013"/>
            <a:ext cx="609600" cy="1587"/>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190500" y="1143000"/>
            <a:ext cx="8763000" cy="457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 name="Rectangle 2"/>
          <p:cNvSpPr>
            <a:spLocks noGrp="1" noChangeArrowheads="1"/>
          </p:cNvSpPr>
          <p:nvPr>
            <p:ph type="title"/>
          </p:nvPr>
        </p:nvSpPr>
        <p:spPr>
          <a:xfrm>
            <a:off x="457200" y="76200"/>
            <a:ext cx="8229600" cy="838200"/>
          </a:xfrm>
        </p:spPr>
        <p:txBody>
          <a:bodyPr rtlCol="0">
            <a:normAutofit fontScale="90000"/>
          </a:bodyPr>
          <a:lstStyle/>
          <a:p>
            <a:pPr fontAlgn="auto">
              <a:spcAft>
                <a:spcPts val="0"/>
              </a:spcAft>
              <a:defRPr/>
            </a:pPr>
            <a:r>
              <a:rPr lang="en-US" dirty="0" smtClean="0"/>
              <a:t>Synthetic </a:t>
            </a:r>
            <a:r>
              <a:rPr lang="en-US" dirty="0" err="1" smtClean="0"/>
              <a:t>Superensemble</a:t>
            </a:r>
            <a:r>
              <a:rPr lang="en-US" dirty="0" smtClean="0"/>
              <a:t> 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44"/>
                                        </p:tgtEl>
                                      </p:cBhvr>
                                    </p:animEffect>
                                    <p:animScale>
                                      <p:cBhvr>
                                        <p:cTn id="7" dur="25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09575"/>
            <a:ext cx="8686800" cy="6340475"/>
          </a:xfrm>
          <a:prstGeom prst="rect">
            <a:avLst/>
          </a:prstGeom>
        </p:spPr>
        <p:txBody>
          <a:bodyPr>
            <a:spAutoFit/>
          </a:bodyPr>
          <a:lstStyle/>
          <a:p>
            <a:pPr marL="457200" indent="-457200" algn="just" fontAlgn="auto">
              <a:spcBef>
                <a:spcPts val="0"/>
              </a:spcBef>
              <a:spcAft>
                <a:spcPts val="0"/>
              </a:spcAft>
              <a:buFontTx/>
              <a:buBlip>
                <a:blip r:embed="rId2"/>
              </a:buBlip>
              <a:defRPr/>
            </a:pPr>
            <a:r>
              <a:rPr lang="en-US" sz="2200" b="1" dirty="0">
                <a:solidFill>
                  <a:schemeClr val="accent5">
                    <a:lumMod val="50000"/>
                  </a:schemeClr>
                </a:solidFill>
                <a:latin typeface="Times New Roman" pitchFamily="18" charset="0"/>
                <a:cs typeface="Times New Roman" pitchFamily="18" charset="0"/>
              </a:rPr>
              <a:t>MOST MEMBER MODELS CARRY RATHER POOR RESULTS FOR THE RAINFALL ANOMALY FORECASTS. BUT MANY OF THEM CARRY RATHER PERSISTENT SYSTEMATIC ERRORS. THAT FEATURE IS EXPLOITED BY THE DOWNSCALED MULTIMODEL SUPERENSEMBLE. EVEN WHEN MANY MODELS CARRY NEGATIVE CORRELATIONS WITH RESPECT TO THE OBSERVED RAINFALL ANOMALIES, THE SUPERENEMBLE IS ABLE TO USE  THE USEFUL FEATURES OF THE POORER MODELS AND PROVIDE MUCH IMPROVED RAINFALL ANOMALY FORECASTS. THIS IS ALSO SEEN TO BE TRUE REGIONALLY FOR  JAPAN, KOREA, INDIA  AND TAIWAN.</a:t>
            </a:r>
          </a:p>
          <a:p>
            <a:pPr marL="457200" indent="-457200" fontAlgn="auto">
              <a:spcBef>
                <a:spcPts val="0"/>
              </a:spcBef>
              <a:spcAft>
                <a:spcPts val="0"/>
              </a:spcAft>
              <a:buFontTx/>
              <a:buBlip>
                <a:blip r:embed="rId2"/>
              </a:buBlip>
              <a:defRPr/>
            </a:pPr>
            <a:endParaRPr lang="en-US" sz="1000" b="1" dirty="0">
              <a:solidFill>
                <a:srgbClr val="990000"/>
              </a:solidFill>
              <a:latin typeface="Times New Roman" pitchFamily="18" charset="0"/>
              <a:cs typeface="Times New Roman" pitchFamily="18" charset="0"/>
            </a:endParaRPr>
          </a:p>
          <a:p>
            <a:pPr marL="457200" indent="-457200" fontAlgn="auto">
              <a:spcBef>
                <a:spcPts val="0"/>
              </a:spcBef>
              <a:spcAft>
                <a:spcPts val="0"/>
              </a:spcAft>
              <a:buFontTx/>
              <a:buBlip>
                <a:blip r:embed="rId2"/>
              </a:buBlip>
              <a:defRPr/>
            </a:pPr>
            <a:r>
              <a:rPr lang="en-US" sz="2200" b="1" dirty="0">
                <a:solidFill>
                  <a:schemeClr val="accent4">
                    <a:lumMod val="75000"/>
                  </a:schemeClr>
                </a:solidFill>
                <a:latin typeface="Times New Roman" pitchFamily="18" charset="0"/>
                <a:cs typeface="Times New Roman" pitchFamily="18" charset="0"/>
              </a:rPr>
              <a:t>THE BRIER SCORE IS A PROBABILISTIC SKILL MEASURE FOR THE QUALITY OF A FORECAST. THE RELIABILITY FACTOR OF THE BRIER SKILL SCORE OF THE DOWNSCALED MULTIMODEL SUPERENSEMBLE IS THE MOST RELIABLE AMONG ALL OF  THE MEMBER MODEL FORECASTS .</a:t>
            </a:r>
            <a:endParaRPr lang="en-US" sz="2200" b="1" dirty="0">
              <a:solidFill>
                <a:schemeClr val="accent4">
                  <a:lumMod val="75000"/>
                </a:schemeClr>
              </a:solidFill>
              <a:latin typeface="Times New Roman" pitchFamily="18" charset="0"/>
              <a:cs typeface="Times New Roman" pitchFamily="18" charset="0"/>
            </a:endParaRPr>
          </a:p>
        </p:txBody>
      </p:sp>
      <p:sp>
        <p:nvSpPr>
          <p:cNvPr id="182274" name="Rectangle 1"/>
          <p:cNvSpPr>
            <a:spLocks noChangeArrowheads="1"/>
          </p:cNvSpPr>
          <p:nvPr/>
        </p:nvSpPr>
        <p:spPr bwMode="auto">
          <a:xfrm>
            <a:off x="7086600" y="0"/>
            <a:ext cx="1782763" cy="400050"/>
          </a:xfrm>
          <a:prstGeom prst="rect">
            <a:avLst/>
          </a:prstGeom>
          <a:noFill/>
          <a:ln w="9525">
            <a:noFill/>
            <a:miter lim="800000"/>
            <a:headEnd/>
            <a:tailEnd/>
          </a:ln>
        </p:spPr>
        <p:txBody>
          <a:bodyPr anchor="ctr">
            <a:spAutoFit/>
          </a:bodyPr>
          <a:lstStyle/>
          <a:p>
            <a:pPr>
              <a:tabLst>
                <a:tab pos="2914650" algn="l"/>
              </a:tabLst>
            </a:pPr>
            <a:r>
              <a:rPr lang="en-US" altLang="ko-KR" sz="2000" b="1">
                <a:solidFill>
                  <a:srgbClr val="0070C0"/>
                </a:solidFill>
                <a:latin typeface="Times New Roman" pitchFamily="18" charset="0"/>
                <a:ea typeface="Batang" pitchFamily="18" charset="-127"/>
                <a:cs typeface="Times New Roman" pitchFamily="18" charset="0"/>
              </a:rPr>
              <a:t>Continued…</a:t>
            </a:r>
            <a:endParaRPr lang="en-US" altLang="ko-KR">
              <a:ea typeface="Batang" pitchFamily="18" charset="-127"/>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a:lstStyle/>
          <a:p>
            <a:r>
              <a:rPr lang="en-US" smtClean="0"/>
              <a:t>-:References:-</a:t>
            </a:r>
          </a:p>
        </p:txBody>
      </p:sp>
      <p:sp>
        <p:nvSpPr>
          <p:cNvPr id="66563" name="Rectangle 3"/>
          <p:cNvSpPr>
            <a:spLocks noGrp="1" noChangeArrowheads="1"/>
          </p:cNvSpPr>
          <p:nvPr>
            <p:ph type="body" idx="1"/>
          </p:nvPr>
        </p:nvSpPr>
        <p:spPr>
          <a:xfrm>
            <a:off x="457200" y="1371600"/>
            <a:ext cx="8458200" cy="4191000"/>
          </a:xfrm>
        </p:spPr>
        <p:txBody>
          <a:bodyPr rtlCol="0">
            <a:normAutofit/>
          </a:bodyPr>
          <a:lstStyle/>
          <a:p>
            <a:pPr fontAlgn="auto">
              <a:spcAft>
                <a:spcPts val="0"/>
              </a:spcAft>
              <a:buFont typeface="Wingdings" pitchFamily="2" charset="2"/>
              <a:buBlip>
                <a:blip r:embed="rId2"/>
              </a:buBlip>
              <a:defRPr/>
            </a:pPr>
            <a:r>
              <a:rPr lang="en-US" sz="1900" u="sng" dirty="0" err="1" smtClean="0">
                <a:solidFill>
                  <a:srgbClr val="CC00CC"/>
                </a:solidFill>
              </a:rPr>
              <a:t>Krishnamurti</a:t>
            </a:r>
            <a:r>
              <a:rPr lang="en-US" sz="1900" u="sng" dirty="0" smtClean="0">
                <a:solidFill>
                  <a:srgbClr val="CC00CC"/>
                </a:solidFill>
              </a:rPr>
              <a:t>, T.N</a:t>
            </a:r>
            <a:r>
              <a:rPr lang="en-US" sz="1900" dirty="0" smtClean="0">
                <a:solidFill>
                  <a:srgbClr val="CC00CC"/>
                </a:solidFill>
              </a:rPr>
              <a:t>., A.K. </a:t>
            </a:r>
            <a:r>
              <a:rPr lang="en-US" sz="1900" dirty="0" err="1" smtClean="0">
                <a:solidFill>
                  <a:srgbClr val="CC00CC"/>
                </a:solidFill>
              </a:rPr>
              <a:t>Mishra</a:t>
            </a:r>
            <a:r>
              <a:rPr lang="en-US" sz="1900" dirty="0" smtClean="0">
                <a:solidFill>
                  <a:srgbClr val="CC00CC"/>
                </a:solidFill>
              </a:rPr>
              <a:t>, A. </a:t>
            </a:r>
            <a:r>
              <a:rPr lang="en-US" sz="1900" dirty="0" err="1" smtClean="0">
                <a:solidFill>
                  <a:srgbClr val="CC00CC"/>
                </a:solidFill>
              </a:rPr>
              <a:t>Chakraborty</a:t>
            </a:r>
            <a:r>
              <a:rPr lang="en-US" sz="1900" dirty="0" smtClean="0">
                <a:solidFill>
                  <a:srgbClr val="CC00CC"/>
                </a:solidFill>
              </a:rPr>
              <a:t>, and M. </a:t>
            </a:r>
            <a:r>
              <a:rPr lang="en-US" sz="1900" dirty="0" err="1" smtClean="0">
                <a:solidFill>
                  <a:srgbClr val="CC00CC"/>
                </a:solidFill>
              </a:rPr>
              <a:t>Rajeevan</a:t>
            </a:r>
            <a:r>
              <a:rPr lang="en-US" sz="1900" dirty="0" smtClean="0">
                <a:solidFill>
                  <a:srgbClr val="0070C0"/>
                </a:solidFill>
              </a:rPr>
              <a:t>, 2009: </a:t>
            </a:r>
            <a:r>
              <a:rPr lang="en-US" sz="1900" dirty="0" smtClean="0">
                <a:solidFill>
                  <a:srgbClr val="0000CC"/>
                </a:solidFill>
              </a:rPr>
              <a:t>Improving Global Model Precipitation Forecasts over India Using Downscaling and the FSU </a:t>
            </a:r>
            <a:r>
              <a:rPr lang="en-US" sz="1900" dirty="0" err="1" smtClean="0">
                <a:solidFill>
                  <a:srgbClr val="0000CC"/>
                </a:solidFill>
              </a:rPr>
              <a:t>Superensemble</a:t>
            </a:r>
            <a:r>
              <a:rPr lang="en-US" sz="1900" dirty="0" smtClean="0">
                <a:solidFill>
                  <a:srgbClr val="0070C0"/>
                </a:solidFill>
              </a:rPr>
              <a:t>. </a:t>
            </a:r>
            <a:r>
              <a:rPr lang="en-US" sz="1900" dirty="0" smtClean="0">
                <a:solidFill>
                  <a:srgbClr val="0000CC"/>
                </a:solidFill>
              </a:rPr>
              <a:t>Part I: 1–5-Day Forecasts. </a:t>
            </a:r>
            <a:r>
              <a:rPr lang="en-US" sz="1900" i="1" dirty="0" smtClean="0">
                <a:solidFill>
                  <a:schemeClr val="accent5">
                    <a:lumMod val="75000"/>
                  </a:schemeClr>
                </a:solidFill>
              </a:rPr>
              <a:t>Mon. </a:t>
            </a:r>
            <a:r>
              <a:rPr lang="en-US" sz="1900" i="1" dirty="0" err="1" smtClean="0">
                <a:solidFill>
                  <a:schemeClr val="accent5">
                    <a:lumMod val="75000"/>
                  </a:schemeClr>
                </a:solidFill>
              </a:rPr>
              <a:t>Wea</a:t>
            </a:r>
            <a:r>
              <a:rPr lang="en-US" sz="1900" i="1" dirty="0" smtClean="0">
                <a:solidFill>
                  <a:schemeClr val="accent5">
                    <a:lumMod val="75000"/>
                  </a:schemeClr>
                </a:solidFill>
              </a:rPr>
              <a:t>. Rev.</a:t>
            </a:r>
            <a:r>
              <a:rPr lang="en-US" sz="1900" dirty="0" smtClean="0">
                <a:solidFill>
                  <a:schemeClr val="accent5">
                    <a:lumMod val="75000"/>
                  </a:schemeClr>
                </a:solidFill>
              </a:rPr>
              <a:t>, </a:t>
            </a:r>
            <a:r>
              <a:rPr lang="en-US" sz="1900" b="1" dirty="0" smtClean="0">
                <a:solidFill>
                  <a:schemeClr val="accent5">
                    <a:lumMod val="75000"/>
                  </a:schemeClr>
                </a:solidFill>
              </a:rPr>
              <a:t>137</a:t>
            </a:r>
            <a:r>
              <a:rPr lang="en-US" sz="1900" dirty="0" smtClean="0">
                <a:solidFill>
                  <a:schemeClr val="accent5">
                    <a:lumMod val="75000"/>
                  </a:schemeClr>
                </a:solidFill>
              </a:rPr>
              <a:t>, 2713–2735. </a:t>
            </a:r>
          </a:p>
          <a:p>
            <a:pPr fontAlgn="auto">
              <a:spcAft>
                <a:spcPts val="0"/>
              </a:spcAft>
              <a:buFont typeface="Wingdings" pitchFamily="2" charset="2"/>
              <a:buBlip>
                <a:blip r:embed="rId2"/>
              </a:buBlip>
              <a:defRPr/>
            </a:pPr>
            <a:r>
              <a:rPr lang="en-US" sz="1900" dirty="0" err="1" smtClean="0">
                <a:solidFill>
                  <a:srgbClr val="CC00CC"/>
                </a:solidFill>
              </a:rPr>
              <a:t>Chakraborty</a:t>
            </a:r>
            <a:r>
              <a:rPr lang="en-US" sz="1900" dirty="0" smtClean="0">
                <a:solidFill>
                  <a:srgbClr val="CC00CC"/>
                </a:solidFill>
              </a:rPr>
              <a:t>, A., and </a:t>
            </a:r>
            <a:r>
              <a:rPr lang="en-US" sz="1900" u="sng" dirty="0" smtClean="0">
                <a:solidFill>
                  <a:srgbClr val="CC00CC"/>
                </a:solidFill>
              </a:rPr>
              <a:t>T.N. </a:t>
            </a:r>
            <a:r>
              <a:rPr lang="en-US" sz="1900" u="sng" dirty="0" err="1" smtClean="0">
                <a:solidFill>
                  <a:srgbClr val="CC00CC"/>
                </a:solidFill>
              </a:rPr>
              <a:t>Krishnamurti</a:t>
            </a:r>
            <a:r>
              <a:rPr lang="en-US" sz="1900" dirty="0" smtClean="0">
                <a:solidFill>
                  <a:srgbClr val="CC00CC"/>
                </a:solidFill>
              </a:rPr>
              <a:t>,</a:t>
            </a:r>
            <a:r>
              <a:rPr lang="en-US" sz="1900" dirty="0" smtClean="0">
                <a:solidFill>
                  <a:srgbClr val="00B0F0"/>
                </a:solidFill>
              </a:rPr>
              <a:t> </a:t>
            </a:r>
            <a:r>
              <a:rPr lang="en-US" sz="1900" dirty="0" smtClean="0">
                <a:solidFill>
                  <a:srgbClr val="0070C0"/>
                </a:solidFill>
              </a:rPr>
              <a:t>2009</a:t>
            </a:r>
            <a:r>
              <a:rPr lang="en-US" sz="1900" dirty="0" smtClean="0">
                <a:solidFill>
                  <a:srgbClr val="00B0F0"/>
                </a:solidFill>
              </a:rPr>
              <a:t>: </a:t>
            </a:r>
            <a:r>
              <a:rPr lang="en-US" sz="1900" dirty="0" smtClean="0">
                <a:solidFill>
                  <a:srgbClr val="0000CC"/>
                </a:solidFill>
              </a:rPr>
              <a:t>Improving Global Model Precipitation Forecasts over India Using Downscaling and the FSU </a:t>
            </a:r>
            <a:r>
              <a:rPr lang="en-US" sz="1900" dirty="0" err="1" smtClean="0">
                <a:solidFill>
                  <a:srgbClr val="0000CC"/>
                </a:solidFill>
              </a:rPr>
              <a:t>Superensemble</a:t>
            </a:r>
            <a:r>
              <a:rPr lang="en-US" sz="1900" dirty="0" smtClean="0">
                <a:solidFill>
                  <a:srgbClr val="0000CC"/>
                </a:solidFill>
              </a:rPr>
              <a:t>. Part II: Seasonal Climate</a:t>
            </a:r>
            <a:r>
              <a:rPr lang="en-US" sz="1900" dirty="0" smtClean="0">
                <a:solidFill>
                  <a:srgbClr val="00B0F0"/>
                </a:solidFill>
              </a:rPr>
              <a:t>. </a:t>
            </a:r>
            <a:r>
              <a:rPr lang="en-US" sz="1900" i="1" dirty="0" smtClean="0">
                <a:solidFill>
                  <a:schemeClr val="accent5">
                    <a:lumMod val="75000"/>
                  </a:schemeClr>
                </a:solidFill>
              </a:rPr>
              <a:t>Mon. </a:t>
            </a:r>
            <a:r>
              <a:rPr lang="en-US" sz="1900" i="1" dirty="0" err="1" smtClean="0">
                <a:solidFill>
                  <a:schemeClr val="accent5">
                    <a:lumMod val="75000"/>
                  </a:schemeClr>
                </a:solidFill>
              </a:rPr>
              <a:t>Wea</a:t>
            </a:r>
            <a:r>
              <a:rPr lang="en-US" sz="1900" i="1" dirty="0" smtClean="0">
                <a:solidFill>
                  <a:schemeClr val="accent5">
                    <a:lumMod val="75000"/>
                  </a:schemeClr>
                </a:solidFill>
              </a:rPr>
              <a:t>. Rev.</a:t>
            </a:r>
            <a:r>
              <a:rPr lang="en-US" sz="1900" dirty="0" smtClean="0">
                <a:solidFill>
                  <a:schemeClr val="accent5">
                    <a:lumMod val="75000"/>
                  </a:schemeClr>
                </a:solidFill>
              </a:rPr>
              <a:t>, </a:t>
            </a:r>
            <a:r>
              <a:rPr lang="en-US" sz="1900" b="1" dirty="0" smtClean="0">
                <a:solidFill>
                  <a:schemeClr val="accent5">
                    <a:lumMod val="75000"/>
                  </a:schemeClr>
                </a:solidFill>
              </a:rPr>
              <a:t>137</a:t>
            </a:r>
            <a:r>
              <a:rPr lang="en-US" sz="1900" dirty="0" smtClean="0">
                <a:solidFill>
                  <a:schemeClr val="accent5">
                    <a:lumMod val="75000"/>
                  </a:schemeClr>
                </a:solidFill>
              </a:rPr>
              <a:t>, 2736–2757</a:t>
            </a:r>
            <a:r>
              <a:rPr lang="en-US" sz="1900" dirty="0" smtClean="0">
                <a:solidFill>
                  <a:srgbClr val="00B0F0"/>
                </a:solidFill>
              </a:rPr>
              <a:t>.</a:t>
            </a:r>
          </a:p>
          <a:p>
            <a:pPr fontAlgn="auto">
              <a:spcAft>
                <a:spcPts val="0"/>
              </a:spcAft>
              <a:buFont typeface="Wingdings" pitchFamily="2" charset="2"/>
              <a:buBlip>
                <a:blip r:embed="rId2"/>
              </a:buBlip>
              <a:defRPr/>
            </a:pPr>
            <a:r>
              <a:rPr lang="en-US" sz="1900" dirty="0" smtClean="0">
                <a:solidFill>
                  <a:srgbClr val="FF00FF"/>
                </a:solidFill>
              </a:rPr>
              <a:t>Wang, B., and co-authors</a:t>
            </a:r>
            <a:r>
              <a:rPr lang="en-US" sz="1900" dirty="0" smtClean="0"/>
              <a:t>, </a:t>
            </a:r>
            <a:r>
              <a:rPr lang="en-US" sz="1900" dirty="0" smtClean="0">
                <a:solidFill>
                  <a:srgbClr val="0070C0"/>
                </a:solidFill>
              </a:rPr>
              <a:t>2009</a:t>
            </a:r>
            <a:r>
              <a:rPr lang="en-US" sz="1900" dirty="0" smtClean="0"/>
              <a:t>: </a:t>
            </a:r>
            <a:r>
              <a:rPr lang="en-US" sz="1900" b="1" dirty="0" smtClean="0">
                <a:solidFill>
                  <a:srgbClr val="3366FF"/>
                </a:solidFill>
              </a:rPr>
              <a:t>Advance and Prospect of Seasonal Prediction: Assessment of the APCC/</a:t>
            </a:r>
            <a:r>
              <a:rPr lang="en-US" sz="1900" b="1" dirty="0" err="1" smtClean="0">
                <a:solidFill>
                  <a:srgbClr val="3366FF"/>
                </a:solidFill>
              </a:rPr>
              <a:t>CliPAS</a:t>
            </a:r>
            <a:r>
              <a:rPr lang="en-US" sz="1900" b="1" dirty="0" smtClean="0">
                <a:solidFill>
                  <a:srgbClr val="3366FF"/>
                </a:solidFill>
              </a:rPr>
              <a:t> 14-model ensemble </a:t>
            </a:r>
            <a:r>
              <a:rPr lang="en-US" sz="1900" b="1" dirty="0" err="1" smtClean="0">
                <a:solidFill>
                  <a:srgbClr val="3366FF"/>
                </a:solidFill>
              </a:rPr>
              <a:t>retroperspective</a:t>
            </a:r>
            <a:r>
              <a:rPr lang="en-US" sz="1900" b="1" dirty="0" smtClean="0">
                <a:solidFill>
                  <a:srgbClr val="3366FF"/>
                </a:solidFill>
              </a:rPr>
              <a:t> seasonal prediction (1980-2004)</a:t>
            </a:r>
            <a:r>
              <a:rPr lang="en-US" sz="1900" dirty="0" smtClean="0">
                <a:solidFill>
                  <a:srgbClr val="3366FF"/>
                </a:solidFill>
              </a:rPr>
              <a:t>. </a:t>
            </a:r>
            <a:r>
              <a:rPr lang="en-US" sz="1900" i="1" dirty="0" smtClean="0">
                <a:solidFill>
                  <a:schemeClr val="accent5">
                    <a:lumMod val="75000"/>
                  </a:schemeClr>
                </a:solidFill>
              </a:rPr>
              <a:t>Climate </a:t>
            </a:r>
            <a:r>
              <a:rPr lang="en-US" sz="1900" i="1" dirty="0" err="1" smtClean="0">
                <a:solidFill>
                  <a:schemeClr val="accent5">
                    <a:lumMod val="75000"/>
                  </a:schemeClr>
                </a:solidFill>
              </a:rPr>
              <a:t>Dyn</a:t>
            </a:r>
            <a:r>
              <a:rPr lang="en-US" sz="1900" i="1" dirty="0" smtClean="0">
                <a:solidFill>
                  <a:schemeClr val="accent5">
                    <a:lumMod val="75000"/>
                  </a:schemeClr>
                </a:solidFill>
              </a:rPr>
              <a:t>., </a:t>
            </a:r>
            <a:r>
              <a:rPr lang="en-US" sz="1900" b="1" i="1" dirty="0" smtClean="0">
                <a:solidFill>
                  <a:schemeClr val="accent5">
                    <a:lumMod val="75000"/>
                  </a:schemeClr>
                </a:solidFill>
              </a:rPr>
              <a:t>33,</a:t>
            </a:r>
            <a:r>
              <a:rPr lang="en-US" sz="1900" i="1" dirty="0" smtClean="0">
                <a:solidFill>
                  <a:schemeClr val="accent5">
                    <a:lumMod val="75000"/>
                  </a:schemeClr>
                </a:solidFill>
              </a:rPr>
              <a:t> 90-, </a:t>
            </a:r>
            <a:r>
              <a:rPr lang="en-US" sz="1900" dirty="0" smtClean="0">
                <a:solidFill>
                  <a:schemeClr val="accent5">
                    <a:lumMod val="75000"/>
                  </a:schemeClr>
                </a:solidFill>
              </a:rPr>
              <a:t>DOI: 10.1007/s00382-008-0460-0</a:t>
            </a:r>
            <a:r>
              <a:rPr lang="en-US" sz="1900" i="1" dirty="0" smtClean="0"/>
              <a:t>.</a:t>
            </a:r>
            <a:endParaRPr lang="en-US" sz="1900" dirty="0" smtClean="0">
              <a:solidFill>
                <a:srgbClr val="00B0F0"/>
              </a:solidFill>
            </a:endParaRPr>
          </a:p>
          <a:p>
            <a:pPr fontAlgn="auto">
              <a:spcAft>
                <a:spcPts val="0"/>
              </a:spcAft>
              <a:buFont typeface="Wingdings" pitchFamily="2" charset="2"/>
              <a:buBlip>
                <a:blip r:embed="rId2"/>
              </a:buBlip>
              <a:defRPr/>
            </a:pPr>
            <a:r>
              <a:rPr lang="en-US" sz="1900" dirty="0" err="1" smtClean="0">
                <a:solidFill>
                  <a:srgbClr val="FF00FF"/>
                </a:solidFill>
              </a:rPr>
              <a:t>Stefanova</a:t>
            </a:r>
            <a:r>
              <a:rPr lang="en-US" sz="1900" dirty="0" smtClean="0">
                <a:solidFill>
                  <a:srgbClr val="FF00FF"/>
                </a:solidFill>
              </a:rPr>
              <a:t>, L., and </a:t>
            </a:r>
            <a:r>
              <a:rPr lang="en-US" sz="1900" u="sng" dirty="0" smtClean="0">
                <a:solidFill>
                  <a:srgbClr val="FF00FF"/>
                </a:solidFill>
              </a:rPr>
              <a:t>T.N. </a:t>
            </a:r>
            <a:r>
              <a:rPr lang="en-US" sz="1900" u="sng" dirty="0" err="1" smtClean="0">
                <a:solidFill>
                  <a:srgbClr val="FF00FF"/>
                </a:solidFill>
              </a:rPr>
              <a:t>Krishnamurti</a:t>
            </a:r>
            <a:r>
              <a:rPr lang="en-US" sz="1900" dirty="0" smtClean="0">
                <a:solidFill>
                  <a:srgbClr val="FF00FF"/>
                </a:solidFill>
              </a:rPr>
              <a:t>,</a:t>
            </a:r>
            <a:r>
              <a:rPr lang="en-US" sz="1900" dirty="0" smtClean="0">
                <a:solidFill>
                  <a:srgbClr val="FF0000"/>
                </a:solidFill>
              </a:rPr>
              <a:t> </a:t>
            </a:r>
            <a:r>
              <a:rPr lang="en-US" sz="1900" dirty="0" smtClean="0">
                <a:solidFill>
                  <a:srgbClr val="0070C0"/>
                </a:solidFill>
              </a:rPr>
              <a:t>2002:</a:t>
            </a:r>
            <a:r>
              <a:rPr lang="en-US" sz="1900" dirty="0" smtClean="0">
                <a:solidFill>
                  <a:srgbClr val="008080"/>
                </a:solidFill>
              </a:rPr>
              <a:t> </a:t>
            </a:r>
            <a:r>
              <a:rPr lang="en-US" sz="1900" dirty="0" smtClean="0">
                <a:solidFill>
                  <a:srgbClr val="3333CC"/>
                </a:solidFill>
              </a:rPr>
              <a:t>Interpretation of Seasonal Climate Forecast Using Brier Skill Score, The Florida State University </a:t>
            </a:r>
            <a:r>
              <a:rPr lang="en-US" sz="1900" dirty="0" err="1" smtClean="0">
                <a:solidFill>
                  <a:srgbClr val="3333CC"/>
                </a:solidFill>
              </a:rPr>
              <a:t>Superensemble</a:t>
            </a:r>
            <a:r>
              <a:rPr lang="en-US" sz="1900" dirty="0" smtClean="0">
                <a:solidFill>
                  <a:srgbClr val="3333CC"/>
                </a:solidFill>
              </a:rPr>
              <a:t>, and the AMIP-I Dataset</a:t>
            </a:r>
            <a:r>
              <a:rPr lang="en-US" sz="1900" dirty="0" smtClean="0">
                <a:solidFill>
                  <a:schemeClr val="accent5">
                    <a:lumMod val="75000"/>
                  </a:schemeClr>
                </a:solidFill>
              </a:rPr>
              <a:t>. </a:t>
            </a:r>
            <a:r>
              <a:rPr lang="en-US" sz="1900" i="1" dirty="0" smtClean="0">
                <a:solidFill>
                  <a:schemeClr val="accent5">
                    <a:lumMod val="75000"/>
                  </a:schemeClr>
                </a:solidFill>
              </a:rPr>
              <a:t>J. Climate</a:t>
            </a:r>
            <a:r>
              <a:rPr lang="en-US" sz="1900" dirty="0" smtClean="0">
                <a:solidFill>
                  <a:schemeClr val="accent5">
                    <a:lumMod val="75000"/>
                  </a:schemeClr>
                </a:solidFill>
              </a:rPr>
              <a:t>, </a:t>
            </a:r>
            <a:r>
              <a:rPr lang="en-US" sz="1900" b="1" dirty="0" smtClean="0">
                <a:solidFill>
                  <a:schemeClr val="accent5">
                    <a:lumMod val="75000"/>
                  </a:schemeClr>
                </a:solidFill>
              </a:rPr>
              <a:t>15</a:t>
            </a:r>
            <a:r>
              <a:rPr lang="en-US" sz="1900" dirty="0" smtClean="0">
                <a:solidFill>
                  <a:schemeClr val="accent5">
                    <a:lumMod val="75000"/>
                  </a:schemeClr>
                </a:solidFill>
              </a:rPr>
              <a:t>, 537–544</a:t>
            </a:r>
            <a:r>
              <a:rPr lang="en-US" sz="1900" dirty="0" smtClean="0">
                <a:solidFill>
                  <a:srgbClr val="008080"/>
                </a:solidFill>
              </a:rPr>
              <a:t>. </a:t>
            </a:r>
          </a:p>
          <a:p>
            <a:pPr fontAlgn="auto">
              <a:spcAft>
                <a:spcPts val="0"/>
              </a:spcAft>
              <a:buFont typeface="Wingdings" pitchFamily="2" charset="2"/>
              <a:buBlip>
                <a:blip r:embed="rId2"/>
              </a:buBlip>
              <a:defRPr/>
            </a:pPr>
            <a:endParaRPr lang="en-US" sz="1900" dirty="0" smtClean="0">
              <a:solidFill>
                <a:srgbClr val="00B0F0"/>
              </a:solidFill>
            </a:endParaRPr>
          </a:p>
          <a:p>
            <a:pPr fontAlgn="auto">
              <a:spcAft>
                <a:spcPts val="0"/>
              </a:spcAft>
              <a:buFont typeface="Wingdings" pitchFamily="2" charset="2"/>
              <a:buBlip>
                <a:blip r:embed="rId2"/>
              </a:buBlip>
              <a:defRPr/>
            </a:pPr>
            <a:endParaRPr lang="en-US" sz="1900" dirty="0" smtClean="0">
              <a:solidFill>
                <a:srgbClr val="00B0F0"/>
              </a:solidFill>
            </a:endParaRPr>
          </a:p>
          <a:p>
            <a:pPr fontAlgn="auto">
              <a:spcAft>
                <a:spcPts val="0"/>
              </a:spcAft>
              <a:buFont typeface="Wingdings" pitchFamily="2" charset="2"/>
              <a:buNone/>
              <a:defRPr/>
            </a:pPr>
            <a:endParaRPr lang="en-US" sz="19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6"/>
          <p:cNvSpPr>
            <a:spLocks noChangeArrowheads="1"/>
          </p:cNvSpPr>
          <p:nvPr/>
        </p:nvSpPr>
        <p:spPr bwMode="auto">
          <a:xfrm>
            <a:off x="0" y="1530350"/>
            <a:ext cx="184150" cy="339725"/>
          </a:xfrm>
          <a:prstGeom prst="rect">
            <a:avLst/>
          </a:prstGeom>
          <a:noFill/>
          <a:ln w="9525">
            <a:noFill/>
            <a:miter lim="800000"/>
            <a:headEnd/>
            <a:tailEnd/>
          </a:ln>
        </p:spPr>
        <p:txBody>
          <a:bodyPr wrap="none" anchor="ctr">
            <a:spAutoFit/>
          </a:bodyPr>
          <a:lstStyle/>
          <a:p>
            <a:pPr eaLnBrk="0" hangingPunct="0"/>
            <a:endParaRPr lang="en-US" sz="1600">
              <a:latin typeface="Verdana" pitchFamily="34" charset="0"/>
            </a:endParaRPr>
          </a:p>
        </p:txBody>
      </p:sp>
      <p:sp>
        <p:nvSpPr>
          <p:cNvPr id="184322" name="Rectangle 8"/>
          <p:cNvSpPr>
            <a:spLocks noChangeArrowheads="1"/>
          </p:cNvSpPr>
          <p:nvPr/>
        </p:nvSpPr>
        <p:spPr bwMode="auto">
          <a:xfrm>
            <a:off x="0" y="1468438"/>
            <a:ext cx="184150" cy="339725"/>
          </a:xfrm>
          <a:prstGeom prst="rect">
            <a:avLst/>
          </a:prstGeom>
          <a:noFill/>
          <a:ln w="9525">
            <a:noFill/>
            <a:miter lim="800000"/>
            <a:headEnd/>
            <a:tailEnd/>
          </a:ln>
        </p:spPr>
        <p:txBody>
          <a:bodyPr wrap="none" anchor="ctr">
            <a:spAutoFit/>
          </a:bodyPr>
          <a:lstStyle/>
          <a:p>
            <a:pPr eaLnBrk="0" hangingPunct="0"/>
            <a:endParaRPr lang="en-US" sz="1600">
              <a:latin typeface="Verdana" pitchFamily="34" charset="0"/>
            </a:endParaRPr>
          </a:p>
        </p:txBody>
      </p:sp>
      <p:pic>
        <p:nvPicPr>
          <p:cNvPr id="184323" name="Picture 2"/>
          <p:cNvPicPr>
            <a:picLocks noChangeAspect="1" noChangeArrowheads="1"/>
          </p:cNvPicPr>
          <p:nvPr/>
        </p:nvPicPr>
        <p:blipFill>
          <a:blip r:embed="rId2"/>
          <a:srcRect/>
          <a:stretch>
            <a:fillRect/>
          </a:stretch>
        </p:blipFill>
        <p:spPr bwMode="auto">
          <a:xfrm>
            <a:off x="1524000" y="1524000"/>
            <a:ext cx="5961063" cy="3994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ChangeArrowheads="1"/>
          </p:cNvSpPr>
          <p:nvPr/>
        </p:nvSpPr>
        <p:spPr bwMode="auto">
          <a:xfrm rot="-5400000">
            <a:off x="-1197768" y="3161506"/>
            <a:ext cx="4038600" cy="369887"/>
          </a:xfrm>
          <a:prstGeom prst="rect">
            <a:avLst/>
          </a:prstGeom>
          <a:noFill/>
          <a:ln w="9525">
            <a:noFill/>
            <a:miter lim="800000"/>
            <a:headEnd/>
            <a:tailEnd/>
          </a:ln>
        </p:spPr>
        <p:txBody>
          <a:bodyPr>
            <a:spAutoFit/>
          </a:bodyPr>
          <a:lstStyle/>
          <a:p>
            <a:pPr algn="ctr"/>
            <a:r>
              <a:rPr lang="en-US">
                <a:latin typeface="Calibri" pitchFamily="34" charset="0"/>
              </a:rPr>
              <a:t>Models datasets with course resolution</a:t>
            </a:r>
          </a:p>
        </p:txBody>
      </p:sp>
      <p:cxnSp>
        <p:nvCxnSpPr>
          <p:cNvPr id="5" name="Straight Arrow Connector 4"/>
          <p:cNvCxnSpPr/>
          <p:nvPr/>
        </p:nvCxnSpPr>
        <p:spPr>
          <a:xfrm>
            <a:off x="1017588" y="2622550"/>
            <a:ext cx="762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79588" y="1631950"/>
            <a:ext cx="2057400" cy="3733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solidFill>
                  <a:schemeClr val="tx1"/>
                </a:solidFill>
              </a:rPr>
              <a:t>Bi-linear Interpolation Method </a:t>
            </a: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r>
              <a:rPr lang="en-US" dirty="0" smtClean="0">
                <a:solidFill>
                  <a:schemeClr val="tx1"/>
                </a:solidFill>
              </a:rPr>
              <a:t>Preparation of  </a:t>
            </a:r>
          </a:p>
          <a:p>
            <a:pPr algn="ctr" fontAlgn="auto">
              <a:spcBef>
                <a:spcPts val="0"/>
              </a:spcBef>
              <a:spcAft>
                <a:spcPts val="0"/>
              </a:spcAft>
              <a:defRPr/>
            </a:pPr>
            <a:r>
              <a:rPr lang="en-US" dirty="0" smtClean="0">
                <a:solidFill>
                  <a:schemeClr val="tx1"/>
                </a:solidFill>
              </a:rPr>
              <a:t>higher resolution datasets</a:t>
            </a:r>
            <a:endParaRPr lang="en-US" dirty="0">
              <a:solidFill>
                <a:schemeClr val="tx1"/>
              </a:solidFill>
            </a:endParaRPr>
          </a:p>
        </p:txBody>
      </p:sp>
      <p:sp>
        <p:nvSpPr>
          <p:cNvPr id="7" name="Rectangle 6"/>
          <p:cNvSpPr/>
          <p:nvPr/>
        </p:nvSpPr>
        <p:spPr>
          <a:xfrm>
            <a:off x="5132388" y="1631950"/>
            <a:ext cx="2057400" cy="3733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r>
              <a:rPr lang="en-US" dirty="0" smtClean="0">
                <a:solidFill>
                  <a:schemeClr val="tx1"/>
                </a:solidFill>
              </a:rPr>
              <a:t>Least Square Method </a:t>
            </a: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r>
              <a:rPr lang="en-US" dirty="0" smtClean="0">
                <a:solidFill>
                  <a:schemeClr val="tx1"/>
                </a:solidFill>
              </a:rPr>
              <a:t>Calculation of Regression Coefficients</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endParaRPr lang="en-US" dirty="0">
              <a:solidFill>
                <a:schemeClr val="tx1"/>
              </a:solidFill>
            </a:endParaRPr>
          </a:p>
        </p:txBody>
      </p:sp>
      <p:sp>
        <p:nvSpPr>
          <p:cNvPr id="97285" name="Rectangle 7"/>
          <p:cNvSpPr>
            <a:spLocks noChangeArrowheads="1"/>
          </p:cNvSpPr>
          <p:nvPr/>
        </p:nvSpPr>
        <p:spPr bwMode="auto">
          <a:xfrm>
            <a:off x="7265988" y="1708150"/>
            <a:ext cx="1374775" cy="646113"/>
          </a:xfrm>
          <a:prstGeom prst="rect">
            <a:avLst/>
          </a:prstGeom>
          <a:noFill/>
          <a:ln w="9525">
            <a:noFill/>
            <a:miter lim="800000"/>
            <a:headEnd/>
            <a:tailEnd/>
          </a:ln>
        </p:spPr>
        <p:txBody>
          <a:bodyPr wrap="none">
            <a:spAutoFit/>
          </a:bodyPr>
          <a:lstStyle/>
          <a:p>
            <a:pPr algn="ctr"/>
            <a:r>
              <a:rPr lang="en-US">
                <a:latin typeface="Calibri" pitchFamily="34" charset="0"/>
              </a:rPr>
              <a:t>Downscaled </a:t>
            </a:r>
          </a:p>
          <a:p>
            <a:pPr algn="ctr"/>
            <a:r>
              <a:rPr lang="en-US">
                <a:latin typeface="Calibri" pitchFamily="34" charset="0"/>
              </a:rPr>
              <a:t>datasets</a:t>
            </a:r>
          </a:p>
        </p:txBody>
      </p:sp>
      <p:cxnSp>
        <p:nvCxnSpPr>
          <p:cNvPr id="9" name="Straight Arrow Connector 8"/>
          <p:cNvCxnSpPr/>
          <p:nvPr/>
        </p:nvCxnSpPr>
        <p:spPr>
          <a:xfrm>
            <a:off x="1017588" y="2957513"/>
            <a:ext cx="7620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03300" y="3308350"/>
            <a:ext cx="762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03300" y="3994150"/>
            <a:ext cx="762000" cy="158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03300" y="4297363"/>
            <a:ext cx="7620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03300" y="3765550"/>
            <a:ext cx="762000" cy="158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7291" name="Rectangle 13"/>
          <p:cNvSpPr>
            <a:spLocks noChangeArrowheads="1"/>
          </p:cNvSpPr>
          <p:nvPr/>
        </p:nvSpPr>
        <p:spPr bwMode="auto">
          <a:xfrm>
            <a:off x="938213" y="2392363"/>
            <a:ext cx="704850" cy="277812"/>
          </a:xfrm>
          <a:prstGeom prst="rect">
            <a:avLst/>
          </a:prstGeom>
          <a:noFill/>
          <a:ln w="9525">
            <a:noFill/>
            <a:miter lim="800000"/>
            <a:headEnd/>
            <a:tailEnd/>
          </a:ln>
        </p:spPr>
        <p:txBody>
          <a:bodyPr wrap="none">
            <a:spAutoFit/>
          </a:bodyPr>
          <a:lstStyle/>
          <a:p>
            <a:pPr algn="ctr"/>
            <a:r>
              <a:rPr lang="en-US" sz="1200">
                <a:latin typeface="Calibri" pitchFamily="34" charset="0"/>
              </a:rPr>
              <a:t>Model 1</a:t>
            </a:r>
          </a:p>
        </p:txBody>
      </p:sp>
      <p:sp>
        <p:nvSpPr>
          <p:cNvPr id="97292" name="Rectangle 14"/>
          <p:cNvSpPr>
            <a:spLocks noChangeArrowheads="1"/>
          </p:cNvSpPr>
          <p:nvPr/>
        </p:nvSpPr>
        <p:spPr bwMode="auto">
          <a:xfrm>
            <a:off x="928688" y="2741613"/>
            <a:ext cx="704850" cy="276225"/>
          </a:xfrm>
          <a:prstGeom prst="rect">
            <a:avLst/>
          </a:prstGeom>
          <a:noFill/>
          <a:ln w="9525">
            <a:noFill/>
            <a:miter lim="800000"/>
            <a:headEnd/>
            <a:tailEnd/>
          </a:ln>
        </p:spPr>
        <p:txBody>
          <a:bodyPr wrap="none">
            <a:spAutoFit/>
          </a:bodyPr>
          <a:lstStyle/>
          <a:p>
            <a:pPr algn="ctr"/>
            <a:r>
              <a:rPr lang="en-US" sz="1200">
                <a:latin typeface="Calibri" pitchFamily="34" charset="0"/>
              </a:rPr>
              <a:t>Model 2</a:t>
            </a:r>
          </a:p>
        </p:txBody>
      </p:sp>
      <p:sp>
        <p:nvSpPr>
          <p:cNvPr id="97293" name="Rectangle 15"/>
          <p:cNvSpPr>
            <a:spLocks noChangeArrowheads="1"/>
          </p:cNvSpPr>
          <p:nvPr/>
        </p:nvSpPr>
        <p:spPr bwMode="auto">
          <a:xfrm>
            <a:off x="927100" y="3082925"/>
            <a:ext cx="703263" cy="276225"/>
          </a:xfrm>
          <a:prstGeom prst="rect">
            <a:avLst/>
          </a:prstGeom>
          <a:noFill/>
          <a:ln w="9525">
            <a:noFill/>
            <a:miter lim="800000"/>
            <a:headEnd/>
            <a:tailEnd/>
          </a:ln>
        </p:spPr>
        <p:txBody>
          <a:bodyPr wrap="none">
            <a:spAutoFit/>
          </a:bodyPr>
          <a:lstStyle/>
          <a:p>
            <a:pPr algn="ctr"/>
            <a:r>
              <a:rPr lang="en-US" sz="1200">
                <a:latin typeface="Calibri" pitchFamily="34" charset="0"/>
              </a:rPr>
              <a:t>Model 3</a:t>
            </a:r>
          </a:p>
        </p:txBody>
      </p:sp>
      <p:sp>
        <p:nvSpPr>
          <p:cNvPr id="97294" name="Rectangle 16"/>
          <p:cNvSpPr>
            <a:spLocks noChangeArrowheads="1"/>
          </p:cNvSpPr>
          <p:nvPr/>
        </p:nvSpPr>
        <p:spPr bwMode="auto">
          <a:xfrm>
            <a:off x="898525" y="4068763"/>
            <a:ext cx="723900" cy="277812"/>
          </a:xfrm>
          <a:prstGeom prst="rect">
            <a:avLst/>
          </a:prstGeom>
          <a:noFill/>
          <a:ln w="9525">
            <a:noFill/>
            <a:miter lim="800000"/>
            <a:headEnd/>
            <a:tailEnd/>
          </a:ln>
        </p:spPr>
        <p:txBody>
          <a:bodyPr wrap="none">
            <a:spAutoFit/>
          </a:bodyPr>
          <a:lstStyle/>
          <a:p>
            <a:pPr algn="ctr"/>
            <a:r>
              <a:rPr lang="en-US" sz="1200">
                <a:latin typeface="Calibri" pitchFamily="34" charset="0"/>
              </a:rPr>
              <a:t>Model N</a:t>
            </a:r>
          </a:p>
        </p:txBody>
      </p:sp>
      <p:sp>
        <p:nvSpPr>
          <p:cNvPr id="97295" name="Rectangle 17"/>
          <p:cNvSpPr>
            <a:spLocks noChangeArrowheads="1"/>
          </p:cNvSpPr>
          <p:nvPr/>
        </p:nvSpPr>
        <p:spPr bwMode="auto">
          <a:xfrm>
            <a:off x="4065588" y="2393950"/>
            <a:ext cx="704850" cy="277813"/>
          </a:xfrm>
          <a:prstGeom prst="rect">
            <a:avLst/>
          </a:prstGeom>
          <a:noFill/>
          <a:ln w="9525">
            <a:noFill/>
            <a:miter lim="800000"/>
            <a:headEnd/>
            <a:tailEnd/>
          </a:ln>
        </p:spPr>
        <p:txBody>
          <a:bodyPr wrap="none">
            <a:spAutoFit/>
          </a:bodyPr>
          <a:lstStyle/>
          <a:p>
            <a:pPr algn="ctr"/>
            <a:r>
              <a:rPr lang="en-US" sz="1200">
                <a:latin typeface="Calibri" pitchFamily="34" charset="0"/>
              </a:rPr>
              <a:t>Model 1</a:t>
            </a:r>
          </a:p>
        </p:txBody>
      </p:sp>
      <p:sp>
        <p:nvSpPr>
          <p:cNvPr id="97296" name="Rectangle 18"/>
          <p:cNvSpPr>
            <a:spLocks noChangeArrowheads="1"/>
          </p:cNvSpPr>
          <p:nvPr/>
        </p:nvSpPr>
        <p:spPr bwMode="auto">
          <a:xfrm>
            <a:off x="4070350" y="2716213"/>
            <a:ext cx="704850" cy="276225"/>
          </a:xfrm>
          <a:prstGeom prst="rect">
            <a:avLst/>
          </a:prstGeom>
          <a:noFill/>
          <a:ln w="9525">
            <a:noFill/>
            <a:miter lim="800000"/>
            <a:headEnd/>
            <a:tailEnd/>
          </a:ln>
        </p:spPr>
        <p:txBody>
          <a:bodyPr wrap="none">
            <a:spAutoFit/>
          </a:bodyPr>
          <a:lstStyle/>
          <a:p>
            <a:pPr algn="ctr"/>
            <a:r>
              <a:rPr lang="en-US" sz="1200">
                <a:latin typeface="Calibri" pitchFamily="34" charset="0"/>
              </a:rPr>
              <a:t>Model 2</a:t>
            </a:r>
          </a:p>
        </p:txBody>
      </p:sp>
      <p:sp>
        <p:nvSpPr>
          <p:cNvPr id="97297" name="Rectangle 19"/>
          <p:cNvSpPr>
            <a:spLocks noChangeArrowheads="1"/>
          </p:cNvSpPr>
          <p:nvPr/>
        </p:nvSpPr>
        <p:spPr bwMode="auto">
          <a:xfrm>
            <a:off x="4083050" y="3101975"/>
            <a:ext cx="704850" cy="276225"/>
          </a:xfrm>
          <a:prstGeom prst="rect">
            <a:avLst/>
          </a:prstGeom>
          <a:noFill/>
          <a:ln w="9525">
            <a:noFill/>
            <a:miter lim="800000"/>
            <a:headEnd/>
            <a:tailEnd/>
          </a:ln>
        </p:spPr>
        <p:txBody>
          <a:bodyPr wrap="none">
            <a:spAutoFit/>
          </a:bodyPr>
          <a:lstStyle/>
          <a:p>
            <a:pPr algn="ctr"/>
            <a:r>
              <a:rPr lang="en-US" sz="1200">
                <a:latin typeface="Calibri" pitchFamily="34" charset="0"/>
              </a:rPr>
              <a:t>Model 3</a:t>
            </a:r>
          </a:p>
        </p:txBody>
      </p:sp>
      <p:sp>
        <p:nvSpPr>
          <p:cNvPr id="97298" name="Rectangle 20"/>
          <p:cNvSpPr>
            <a:spLocks noChangeArrowheads="1"/>
          </p:cNvSpPr>
          <p:nvPr/>
        </p:nvSpPr>
        <p:spPr bwMode="auto">
          <a:xfrm>
            <a:off x="4141788" y="4146550"/>
            <a:ext cx="725487" cy="277813"/>
          </a:xfrm>
          <a:prstGeom prst="rect">
            <a:avLst/>
          </a:prstGeom>
          <a:noFill/>
          <a:ln w="9525">
            <a:noFill/>
            <a:miter lim="800000"/>
            <a:headEnd/>
            <a:tailEnd/>
          </a:ln>
        </p:spPr>
        <p:txBody>
          <a:bodyPr wrap="none">
            <a:spAutoFit/>
          </a:bodyPr>
          <a:lstStyle/>
          <a:p>
            <a:pPr algn="ctr"/>
            <a:r>
              <a:rPr lang="en-US" sz="1200">
                <a:latin typeface="Calibri" pitchFamily="34" charset="0"/>
              </a:rPr>
              <a:t>Model N</a:t>
            </a:r>
          </a:p>
        </p:txBody>
      </p:sp>
      <p:cxnSp>
        <p:nvCxnSpPr>
          <p:cNvPr id="22" name="Straight Arrow Connector 21"/>
          <p:cNvCxnSpPr/>
          <p:nvPr/>
        </p:nvCxnSpPr>
        <p:spPr>
          <a:xfrm>
            <a:off x="3824288" y="2622550"/>
            <a:ext cx="1295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51275" y="3765550"/>
            <a:ext cx="1250950" cy="158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29050" y="2940050"/>
            <a:ext cx="1295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19525" y="3324225"/>
            <a:ext cx="1295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29050" y="4373563"/>
            <a:ext cx="12954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51275" y="3994150"/>
            <a:ext cx="1250950" cy="158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7305" name="Rectangle 27"/>
          <p:cNvSpPr>
            <a:spLocks noChangeArrowheads="1"/>
          </p:cNvSpPr>
          <p:nvPr/>
        </p:nvSpPr>
        <p:spPr bwMode="auto">
          <a:xfrm>
            <a:off x="7427913" y="2393950"/>
            <a:ext cx="704850" cy="277813"/>
          </a:xfrm>
          <a:prstGeom prst="rect">
            <a:avLst/>
          </a:prstGeom>
          <a:noFill/>
          <a:ln w="9525">
            <a:noFill/>
            <a:miter lim="800000"/>
            <a:headEnd/>
            <a:tailEnd/>
          </a:ln>
        </p:spPr>
        <p:txBody>
          <a:bodyPr wrap="none">
            <a:spAutoFit/>
          </a:bodyPr>
          <a:lstStyle/>
          <a:p>
            <a:pPr algn="ctr"/>
            <a:r>
              <a:rPr lang="en-US" sz="1200">
                <a:latin typeface="Calibri" pitchFamily="34" charset="0"/>
              </a:rPr>
              <a:t>Model 1</a:t>
            </a:r>
          </a:p>
        </p:txBody>
      </p:sp>
      <p:sp>
        <p:nvSpPr>
          <p:cNvPr id="97306" name="Rectangle 28"/>
          <p:cNvSpPr>
            <a:spLocks noChangeArrowheads="1"/>
          </p:cNvSpPr>
          <p:nvPr/>
        </p:nvSpPr>
        <p:spPr bwMode="auto">
          <a:xfrm>
            <a:off x="7432675" y="2716213"/>
            <a:ext cx="704850" cy="276225"/>
          </a:xfrm>
          <a:prstGeom prst="rect">
            <a:avLst/>
          </a:prstGeom>
          <a:noFill/>
          <a:ln w="9525">
            <a:noFill/>
            <a:miter lim="800000"/>
            <a:headEnd/>
            <a:tailEnd/>
          </a:ln>
        </p:spPr>
        <p:txBody>
          <a:bodyPr wrap="none">
            <a:spAutoFit/>
          </a:bodyPr>
          <a:lstStyle/>
          <a:p>
            <a:pPr algn="ctr"/>
            <a:r>
              <a:rPr lang="en-US" sz="1200">
                <a:latin typeface="Calibri" pitchFamily="34" charset="0"/>
              </a:rPr>
              <a:t>Model 2</a:t>
            </a:r>
          </a:p>
        </p:txBody>
      </p:sp>
      <p:sp>
        <p:nvSpPr>
          <p:cNvPr id="97307" name="Rectangle 29"/>
          <p:cNvSpPr>
            <a:spLocks noChangeArrowheads="1"/>
          </p:cNvSpPr>
          <p:nvPr/>
        </p:nvSpPr>
        <p:spPr bwMode="auto">
          <a:xfrm>
            <a:off x="7445375" y="3101975"/>
            <a:ext cx="704850" cy="276225"/>
          </a:xfrm>
          <a:prstGeom prst="rect">
            <a:avLst/>
          </a:prstGeom>
          <a:noFill/>
          <a:ln w="9525">
            <a:noFill/>
            <a:miter lim="800000"/>
            <a:headEnd/>
            <a:tailEnd/>
          </a:ln>
        </p:spPr>
        <p:txBody>
          <a:bodyPr wrap="none">
            <a:spAutoFit/>
          </a:bodyPr>
          <a:lstStyle/>
          <a:p>
            <a:pPr algn="ctr"/>
            <a:r>
              <a:rPr lang="en-US" sz="1200">
                <a:latin typeface="Calibri" pitchFamily="34" charset="0"/>
              </a:rPr>
              <a:t>Model 3</a:t>
            </a:r>
          </a:p>
        </p:txBody>
      </p:sp>
      <p:sp>
        <p:nvSpPr>
          <p:cNvPr id="97308" name="Rectangle 30"/>
          <p:cNvSpPr>
            <a:spLocks noChangeArrowheads="1"/>
          </p:cNvSpPr>
          <p:nvPr/>
        </p:nvSpPr>
        <p:spPr bwMode="auto">
          <a:xfrm>
            <a:off x="7504113" y="4146550"/>
            <a:ext cx="725487" cy="277813"/>
          </a:xfrm>
          <a:prstGeom prst="rect">
            <a:avLst/>
          </a:prstGeom>
          <a:noFill/>
          <a:ln w="9525">
            <a:noFill/>
            <a:miter lim="800000"/>
            <a:headEnd/>
            <a:tailEnd/>
          </a:ln>
        </p:spPr>
        <p:txBody>
          <a:bodyPr wrap="none">
            <a:spAutoFit/>
          </a:bodyPr>
          <a:lstStyle/>
          <a:p>
            <a:pPr algn="ctr"/>
            <a:r>
              <a:rPr lang="en-US" sz="1200">
                <a:latin typeface="Calibri" pitchFamily="34" charset="0"/>
              </a:rPr>
              <a:t>Model N</a:t>
            </a:r>
          </a:p>
        </p:txBody>
      </p:sp>
      <p:cxnSp>
        <p:nvCxnSpPr>
          <p:cNvPr id="32" name="Straight Arrow Connector 31"/>
          <p:cNvCxnSpPr/>
          <p:nvPr/>
        </p:nvCxnSpPr>
        <p:spPr>
          <a:xfrm>
            <a:off x="7186613" y="2622550"/>
            <a:ext cx="1295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215188" y="3765550"/>
            <a:ext cx="1250950" cy="158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192963" y="2940050"/>
            <a:ext cx="1295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81850" y="3324225"/>
            <a:ext cx="1295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192963" y="4373563"/>
            <a:ext cx="129540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215188" y="3994150"/>
            <a:ext cx="1250950" cy="158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57200" y="1143000"/>
            <a:ext cx="8229600" cy="457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9" name="Rectangle 2"/>
          <p:cNvSpPr>
            <a:spLocks noGrp="1" noChangeArrowheads="1"/>
          </p:cNvSpPr>
          <p:nvPr>
            <p:ph type="title"/>
          </p:nvPr>
        </p:nvSpPr>
        <p:spPr>
          <a:xfrm>
            <a:off x="457200" y="76200"/>
            <a:ext cx="8229600" cy="838200"/>
          </a:xfrm>
        </p:spPr>
        <p:txBody>
          <a:bodyPr/>
          <a:lstStyle/>
          <a:p>
            <a:r>
              <a:rPr lang="en-US" smtClean="0"/>
              <a:t>Downscaling Methodology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39"/>
                                        </p:tgtEl>
                                      </p:cBhvr>
                                    </p:animEffect>
                                    <p:animScale>
                                      <p:cBhvr>
                                        <p:cTn id="7"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a:xfrm>
            <a:off x="0" y="277813"/>
            <a:ext cx="8229600" cy="1139825"/>
          </a:xfrm>
        </p:spPr>
        <p:txBody>
          <a:bodyPr/>
          <a:lstStyle/>
          <a:p>
            <a:pPr algn="r"/>
            <a:r>
              <a:rPr lang="en-US" sz="2800" b="1" u="sng" smtClean="0">
                <a:solidFill>
                  <a:schemeClr val="accent2"/>
                </a:solidFill>
                <a:latin typeface="Myriad Pro Light"/>
              </a:rPr>
              <a:t>Downscale Methodology</a:t>
            </a:r>
          </a:p>
        </p:txBody>
      </p:sp>
      <p:sp>
        <p:nvSpPr>
          <p:cNvPr id="98306" name="Rectangle 3"/>
          <p:cNvSpPr>
            <a:spLocks noGrp="1" noChangeArrowheads="1"/>
          </p:cNvSpPr>
          <p:nvPr>
            <p:ph type="body" idx="4294967295"/>
          </p:nvPr>
        </p:nvSpPr>
        <p:spPr>
          <a:xfrm>
            <a:off x="193675" y="1371600"/>
            <a:ext cx="8823325" cy="5110163"/>
          </a:xfrm>
          <a:ln>
            <a:solidFill>
              <a:srgbClr val="CC00FF"/>
            </a:solidFill>
          </a:ln>
        </p:spPr>
        <p:txBody>
          <a:bodyPr/>
          <a:lstStyle/>
          <a:p>
            <a:pPr marL="533400" indent="-533400">
              <a:lnSpc>
                <a:spcPct val="90000"/>
              </a:lnSpc>
              <a:buFont typeface="Wingdings" pitchFamily="2" charset="2"/>
              <a:buAutoNum type="arabicPeriod"/>
            </a:pPr>
            <a:r>
              <a:rPr lang="en-US" sz="2000" smtClean="0">
                <a:solidFill>
                  <a:srgbClr val="990000"/>
                </a:solidFill>
              </a:rPr>
              <a:t>Coarse resolution precipitation data from 16 coupled climate models (resolution 2.5 degree) were bi-linearly interpolated to 0.25 degree grid to conform with the APHORDITE observations.</a:t>
            </a:r>
          </a:p>
          <a:p>
            <a:pPr marL="533400" indent="-533400">
              <a:lnSpc>
                <a:spcPct val="90000"/>
              </a:lnSpc>
              <a:buFont typeface="Wingdings" pitchFamily="2" charset="2"/>
              <a:buAutoNum type="arabicPeriod"/>
            </a:pPr>
            <a:r>
              <a:rPr lang="en-US" sz="2000" smtClean="0">
                <a:solidFill>
                  <a:srgbClr val="006666"/>
                </a:solidFill>
              </a:rPr>
              <a:t>Regression coefficients a and b were obtained by least square linear fit of the model interpolated precipitation with that of the high resolution observational data sets.</a:t>
            </a:r>
          </a:p>
          <a:p>
            <a:pPr marL="533400" indent="-533400">
              <a:lnSpc>
                <a:spcPct val="90000"/>
              </a:lnSpc>
              <a:buFont typeface="Wingdings" pitchFamily="2" charset="2"/>
              <a:buAutoNum type="arabicPeriod"/>
            </a:pPr>
            <a:r>
              <a:rPr lang="en-US" sz="2000" smtClean="0">
                <a:solidFill>
                  <a:srgbClr val="996633"/>
                </a:solidFill>
              </a:rPr>
              <a:t>A cross-validation technique was adopted in which the year to be forecasted was excluded from the calculations in obtaining the regression coefficients. Coefficients vary in space and for every month of the years.</a:t>
            </a:r>
          </a:p>
          <a:p>
            <a:pPr marL="533400" indent="-533400">
              <a:lnSpc>
                <a:spcPct val="90000"/>
              </a:lnSpc>
              <a:buFont typeface="Wingdings" pitchFamily="2" charset="2"/>
              <a:buAutoNum type="arabicPeriod"/>
            </a:pPr>
            <a:r>
              <a:rPr lang="en-US" sz="2000" smtClean="0">
                <a:solidFill>
                  <a:schemeClr val="tx2"/>
                </a:solidFill>
              </a:rPr>
              <a:t>Now, these regression coefficients were applied to the forecast year to obtain downscaled model forecasts for that year.</a:t>
            </a:r>
          </a:p>
          <a:p>
            <a:pPr marL="533400" indent="-533400">
              <a:lnSpc>
                <a:spcPct val="90000"/>
              </a:lnSpc>
              <a:buFont typeface="Wingdings" pitchFamily="2" charset="2"/>
              <a:buAutoNum type="arabicPeriod"/>
            </a:pPr>
            <a:r>
              <a:rPr lang="en-US" sz="2000" smtClean="0">
                <a:solidFill>
                  <a:srgbClr val="660066"/>
                </a:solidFill>
              </a:rPr>
              <a:t>The above steps (1-4) were repeated for each year of the period 1987 to 2001 to obtain downscaled forecasts of individual models.</a:t>
            </a:r>
          </a:p>
          <a:p>
            <a:pPr marL="533400" indent="-533400">
              <a:lnSpc>
                <a:spcPct val="90000"/>
              </a:lnSpc>
              <a:buFont typeface="Wingdings" pitchFamily="2" charset="2"/>
              <a:buAutoNum type="arabicPeriod"/>
            </a:pPr>
            <a:r>
              <a:rPr lang="en-US" sz="2000" smtClean="0">
                <a:solidFill>
                  <a:srgbClr val="3333FF"/>
                </a:solidFill>
              </a:rPr>
              <a:t>The final outcome of this methodology is precipitation forecast at 0.25 degree grids over the South Asian region from 16 coupled models for forecast on monthly basis.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407</TotalTime>
  <Words>4308</Words>
  <Application>Microsoft Office PowerPoint</Application>
  <PresentationFormat>On-screen Show (4:3)</PresentationFormat>
  <Paragraphs>1989</Paragraphs>
  <Slides>72</Slides>
  <Notes>3</Notes>
  <HiddenSlides>0</HiddenSlides>
  <MMClips>0</MMClips>
  <ScaleCrop>false</ScaleCrop>
  <HeadingPairs>
    <vt:vector size="8" baseType="variant">
      <vt:variant>
        <vt:lpstr>Fonts Used</vt:lpstr>
      </vt:variant>
      <vt:variant>
        <vt:i4>15</vt:i4>
      </vt:variant>
      <vt:variant>
        <vt:lpstr>Design Template</vt:lpstr>
      </vt:variant>
      <vt:variant>
        <vt:i4>3</vt:i4>
      </vt:variant>
      <vt:variant>
        <vt:lpstr>Embedded OLE Servers</vt:lpstr>
      </vt:variant>
      <vt:variant>
        <vt:i4>2</vt:i4>
      </vt:variant>
      <vt:variant>
        <vt:lpstr>Slide Titles</vt:lpstr>
      </vt:variant>
      <vt:variant>
        <vt:i4>72</vt:i4>
      </vt:variant>
    </vt:vector>
  </HeadingPairs>
  <TitlesOfParts>
    <vt:vector size="92" baseType="lpstr">
      <vt:lpstr>Calibri</vt:lpstr>
      <vt:lpstr>Arial</vt:lpstr>
      <vt:lpstr>Times New Roman</vt:lpstr>
      <vt:lpstr>Wingdings</vt:lpstr>
      <vt:lpstr>Arno Pro Caption</vt:lpstr>
      <vt:lpstr>Kozuka Mincho Pro H</vt:lpstr>
      <vt:lpstr>Batang</vt:lpstr>
      <vt:lpstr>Monotype Corsiva</vt:lpstr>
      <vt:lpstr>Comic Sans MS</vt:lpstr>
      <vt:lpstr>Myriad Pro Light</vt:lpstr>
      <vt:lpstr>Trajan Pro</vt:lpstr>
      <vt:lpstr>Verdana</vt:lpstr>
      <vt:lpstr>Californian FB</vt:lpstr>
      <vt:lpstr>MS Mincho</vt:lpstr>
      <vt:lpstr>Tekton Pro Ext</vt:lpstr>
      <vt:lpstr>Office Theme</vt:lpstr>
      <vt:lpstr>Office Theme</vt:lpstr>
      <vt:lpstr>Office Theme</vt:lpstr>
      <vt:lpstr>Equation</vt:lpstr>
      <vt:lpstr>Chart</vt:lpstr>
      <vt:lpstr>Slide 1</vt:lpstr>
      <vt:lpstr>Slide 2</vt:lpstr>
      <vt:lpstr>Slide 3</vt:lpstr>
      <vt:lpstr>Outline of the TALK</vt:lpstr>
      <vt:lpstr>Slide 5</vt:lpstr>
      <vt:lpstr>Slide 6</vt:lpstr>
      <vt:lpstr>Synthetic Superensemble Technique</vt:lpstr>
      <vt:lpstr>Downscaling Methodology</vt:lpstr>
      <vt:lpstr>Downscale Methodology</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-:References:-</vt:lpstr>
      <vt:lpstr>Slide 72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Vinay Kumar</dc:creator>
  <cp:lastModifiedBy>wd20vxt</cp:lastModifiedBy>
  <cp:revision>59</cp:revision>
  <dcterms:created xsi:type="dcterms:W3CDTF">2010-08-06T14:03:03Z</dcterms:created>
  <dcterms:modified xsi:type="dcterms:W3CDTF">2010-08-10T15:17:31Z</dcterms:modified>
</cp:coreProperties>
</file>