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6" r:id="rId2"/>
    <p:sldId id="270" r:id="rId3"/>
    <p:sldId id="271" r:id="rId4"/>
    <p:sldId id="281" r:id="rId5"/>
    <p:sldId id="282" r:id="rId6"/>
    <p:sldId id="284" r:id="rId7"/>
    <p:sldId id="283" r:id="rId8"/>
    <p:sldId id="296" r:id="rId9"/>
    <p:sldId id="294" r:id="rId10"/>
    <p:sldId id="275" r:id="rId11"/>
    <p:sldId id="276" r:id="rId12"/>
    <p:sldId id="290" r:id="rId13"/>
    <p:sldId id="273" r:id="rId14"/>
    <p:sldId id="287" r:id="rId15"/>
    <p:sldId id="291" r:id="rId16"/>
    <p:sldId id="292" r:id="rId17"/>
    <p:sldId id="295" r:id="rId18"/>
    <p:sldId id="293" r:id="rId19"/>
    <p:sldId id="265" r:id="rId20"/>
    <p:sldId id="26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112"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8F7B97-CEEF-8B4E-9BC5-0D78C991C4AA}"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2303001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F7B97-CEEF-8B4E-9BC5-0D78C991C4AA}"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912562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F7B97-CEEF-8B4E-9BC5-0D78C991C4AA}"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164503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F7B97-CEEF-8B4E-9BC5-0D78C991C4AA}"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132319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8F7B97-CEEF-8B4E-9BC5-0D78C991C4AA}" type="datetimeFigureOut">
              <a:rPr lang="en-US" smtClean="0"/>
              <a:t>9/17/17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279545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8F7B97-CEEF-8B4E-9BC5-0D78C991C4AA}"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2824041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8F7B97-CEEF-8B4E-9BC5-0D78C991C4AA}" type="datetimeFigureOut">
              <a:rPr lang="en-US" smtClean="0"/>
              <a:t>9/17/17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111425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F7B97-CEEF-8B4E-9BC5-0D78C991C4AA}" type="datetimeFigureOut">
              <a:rPr lang="en-US" smtClean="0"/>
              <a:t>9/17/17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339862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F7B97-CEEF-8B4E-9BC5-0D78C991C4AA}" type="datetimeFigureOut">
              <a:rPr lang="en-US" smtClean="0"/>
              <a:t>9/17/17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153479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F7B97-CEEF-8B4E-9BC5-0D78C991C4AA}"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467552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F7B97-CEEF-8B4E-9BC5-0D78C991C4AA}" type="datetimeFigureOut">
              <a:rPr lang="en-US" smtClean="0"/>
              <a:t>9/17/17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F83AD-27DF-EF47-865A-6B12D4F8FFDE}" type="slidenum">
              <a:rPr lang="en-US" smtClean="0"/>
              <a:t>‹#›</a:t>
            </a:fld>
            <a:endParaRPr lang="en-US"/>
          </a:p>
        </p:txBody>
      </p:sp>
    </p:spTree>
    <p:extLst>
      <p:ext uri="{BB962C8B-B14F-4D97-AF65-F5344CB8AC3E}">
        <p14:creationId xmlns:p14="http://schemas.microsoft.com/office/powerpoint/2010/main" val="1582265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F7B97-CEEF-8B4E-9BC5-0D78C991C4AA}" type="datetimeFigureOut">
              <a:rPr lang="en-US" smtClean="0"/>
              <a:t>9/17/17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F83AD-27DF-EF47-865A-6B12D4F8FFDE}" type="slidenum">
              <a:rPr lang="en-US" smtClean="0"/>
              <a:t>‹#›</a:t>
            </a:fld>
            <a:endParaRPr lang="en-US"/>
          </a:p>
        </p:txBody>
      </p:sp>
    </p:spTree>
    <p:extLst>
      <p:ext uri="{BB962C8B-B14F-4D97-AF65-F5344CB8AC3E}">
        <p14:creationId xmlns:p14="http://schemas.microsoft.com/office/powerpoint/2010/main" val="1261827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gif"/><Relationship Id="rId3" Type="http://schemas.openxmlformats.org/officeDocument/2006/relationships/image" Target="../media/image40.gi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gif"/><Relationship Id="rId1" Type="http://schemas.openxmlformats.org/officeDocument/2006/relationships/slideLayout" Target="../slideLayouts/slideLayout6.xml"/><Relationship Id="rId2"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1" Type="http://schemas.openxmlformats.org/officeDocument/2006/relationships/slideLayout" Target="../slideLayouts/slideLayout6.xml"/><Relationship Id="rId2"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gif"/><Relationship Id="rId5" Type="http://schemas.openxmlformats.org/officeDocument/2006/relationships/image" Target="../media/image20.gif"/><Relationship Id="rId1" Type="http://schemas.openxmlformats.org/officeDocument/2006/relationships/slideLayout" Target="../slideLayouts/slideLayout6.xml"/><Relationship Id="rId2"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843" y="150468"/>
            <a:ext cx="8636000" cy="1470025"/>
          </a:xfrm>
        </p:spPr>
        <p:txBody>
          <a:bodyPr>
            <a:normAutofit fontScale="90000"/>
          </a:bodyPr>
          <a:lstStyle/>
          <a:p>
            <a:r>
              <a:rPr lang="en-US" b="1" dirty="0" smtClean="0"/>
              <a:t>Highlights of 8/31 and 9/7 MEG Discussions on Hurricane Harvey (2017)</a:t>
            </a:r>
            <a:endParaRPr lang="en-US" b="1" dirty="0"/>
          </a:p>
        </p:txBody>
      </p:sp>
      <p:pic>
        <p:nvPicPr>
          <p:cNvPr id="7" name="Picture 6"/>
          <p:cNvPicPr>
            <a:picLocks noChangeAspect="1"/>
          </p:cNvPicPr>
          <p:nvPr/>
        </p:nvPicPr>
        <p:blipFill>
          <a:blip r:embed="rId2"/>
          <a:stretch>
            <a:fillRect/>
          </a:stretch>
        </p:blipFill>
        <p:spPr>
          <a:xfrm rot="5400000">
            <a:off x="4868610" y="1810541"/>
            <a:ext cx="4355803" cy="3820662"/>
          </a:xfrm>
          <a:prstGeom prst="rect">
            <a:avLst/>
          </a:prstGeom>
        </p:spPr>
      </p:pic>
      <p:pic>
        <p:nvPicPr>
          <p:cNvPr id="5" name="Picture 4"/>
          <p:cNvPicPr>
            <a:picLocks noChangeAspect="1"/>
          </p:cNvPicPr>
          <p:nvPr/>
        </p:nvPicPr>
        <p:blipFill>
          <a:blip r:embed="rId3"/>
          <a:stretch>
            <a:fillRect/>
          </a:stretch>
        </p:blipFill>
        <p:spPr>
          <a:xfrm>
            <a:off x="320843" y="1739089"/>
            <a:ext cx="4636444" cy="3390755"/>
          </a:xfrm>
          <a:prstGeom prst="rect">
            <a:avLst/>
          </a:prstGeom>
        </p:spPr>
      </p:pic>
      <p:sp>
        <p:nvSpPr>
          <p:cNvPr id="3" name="Subtitle 2"/>
          <p:cNvSpPr>
            <a:spLocks noGrp="1"/>
          </p:cNvSpPr>
          <p:nvPr>
            <p:ph type="subTitle" idx="1"/>
          </p:nvPr>
        </p:nvSpPr>
        <p:spPr>
          <a:xfrm>
            <a:off x="970547" y="5602533"/>
            <a:ext cx="7344612" cy="1207148"/>
          </a:xfrm>
          <a:noFill/>
        </p:spPr>
        <p:txBody>
          <a:bodyPr>
            <a:normAutofit fontScale="92500" lnSpcReduction="20000"/>
          </a:bodyPr>
          <a:lstStyle/>
          <a:p>
            <a:endParaRPr lang="en-US" sz="2800" dirty="0" smtClean="0">
              <a:solidFill>
                <a:srgbClr val="000000"/>
              </a:solidFill>
            </a:endParaRPr>
          </a:p>
          <a:p>
            <a:r>
              <a:rPr lang="en-US" sz="2800" dirty="0" smtClean="0">
                <a:solidFill>
                  <a:srgbClr val="000000"/>
                </a:solidFill>
              </a:rPr>
              <a:t>NCEP/EMC Model Evaluation Group and      Hurricane, Wave, and Water Model </a:t>
            </a:r>
            <a:r>
              <a:rPr lang="en-US" sz="2800" dirty="0">
                <a:solidFill>
                  <a:srgbClr val="000000"/>
                </a:solidFill>
              </a:rPr>
              <a:t>T</a:t>
            </a:r>
            <a:r>
              <a:rPr lang="en-US" sz="2800" dirty="0" smtClean="0">
                <a:solidFill>
                  <a:srgbClr val="000000"/>
                </a:solidFill>
              </a:rPr>
              <a:t>eams</a:t>
            </a:r>
            <a:endParaRPr lang="en-US" sz="2800" dirty="0">
              <a:solidFill>
                <a:srgbClr val="000000"/>
              </a:solidFill>
            </a:endParaRPr>
          </a:p>
        </p:txBody>
      </p:sp>
    </p:spTree>
    <p:extLst>
      <p:ext uri="{BB962C8B-B14F-4D97-AF65-F5344CB8AC3E}">
        <p14:creationId xmlns:p14="http://schemas.microsoft.com/office/powerpoint/2010/main" val="32733965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578658"/>
            <a:ext cx="5811001" cy="6174188"/>
          </a:xfrm>
          <a:prstGeom prst="rect">
            <a:avLst/>
          </a:prstGeom>
        </p:spPr>
      </p:pic>
      <p:pic>
        <p:nvPicPr>
          <p:cNvPr id="14" name="Picture 13"/>
          <p:cNvPicPr>
            <a:picLocks noChangeAspect="1"/>
          </p:cNvPicPr>
          <p:nvPr/>
        </p:nvPicPr>
        <p:blipFill rotWithShape="1">
          <a:blip r:embed="rId3"/>
          <a:srcRect l="18694" r="17753"/>
          <a:stretch/>
        </p:blipFill>
        <p:spPr>
          <a:xfrm>
            <a:off x="5972197" y="1156196"/>
            <a:ext cx="2924576" cy="4991557"/>
          </a:xfrm>
          <a:prstGeom prst="rect">
            <a:avLst/>
          </a:prstGeom>
        </p:spPr>
      </p:pic>
      <p:sp>
        <p:nvSpPr>
          <p:cNvPr id="18" name="TextBox 17"/>
          <p:cNvSpPr txBox="1"/>
          <p:nvPr/>
        </p:nvSpPr>
        <p:spPr>
          <a:xfrm>
            <a:off x="6506733" y="733859"/>
            <a:ext cx="1924137" cy="369332"/>
          </a:xfrm>
          <a:prstGeom prst="rect">
            <a:avLst/>
          </a:prstGeom>
          <a:noFill/>
        </p:spPr>
        <p:txBody>
          <a:bodyPr wrap="none" rtlCol="0">
            <a:spAutoFit/>
          </a:bodyPr>
          <a:lstStyle/>
          <a:p>
            <a:r>
              <a:rPr lang="en-US" b="1" dirty="0" smtClean="0"/>
              <a:t>Friday 8/25 Cycles</a:t>
            </a:r>
            <a:endParaRPr lang="en-US" b="1" dirty="0"/>
          </a:p>
        </p:txBody>
      </p:sp>
      <p:sp>
        <p:nvSpPr>
          <p:cNvPr id="9" name="TextBox 8"/>
          <p:cNvSpPr txBox="1"/>
          <p:nvPr/>
        </p:nvSpPr>
        <p:spPr>
          <a:xfrm>
            <a:off x="6110426" y="3126745"/>
            <a:ext cx="1085973" cy="307777"/>
          </a:xfrm>
          <a:prstGeom prst="rect">
            <a:avLst/>
          </a:prstGeom>
          <a:solidFill>
            <a:schemeClr val="bg1"/>
          </a:solidFill>
          <a:ln>
            <a:solidFill>
              <a:schemeClr val="tx1"/>
            </a:solidFill>
          </a:ln>
        </p:spPr>
        <p:txBody>
          <a:bodyPr wrap="square" rtlCol="0">
            <a:spAutoFit/>
          </a:bodyPr>
          <a:lstStyle/>
          <a:p>
            <a:pPr algn="ctr"/>
            <a:r>
              <a:rPr lang="en-US" sz="1400" b="1" dirty="0" smtClean="0"/>
              <a:t>00Z ECMWF</a:t>
            </a:r>
            <a:endParaRPr lang="en-US" sz="1400" b="1" dirty="0"/>
          </a:p>
        </p:txBody>
      </p:sp>
      <p:sp>
        <p:nvSpPr>
          <p:cNvPr id="19" name="TextBox 18"/>
          <p:cNvSpPr txBox="1"/>
          <p:nvPr/>
        </p:nvSpPr>
        <p:spPr>
          <a:xfrm>
            <a:off x="6110426" y="5641384"/>
            <a:ext cx="1085973" cy="307777"/>
          </a:xfrm>
          <a:prstGeom prst="rect">
            <a:avLst/>
          </a:prstGeom>
          <a:solidFill>
            <a:schemeClr val="bg1"/>
          </a:solidFill>
          <a:ln>
            <a:solidFill>
              <a:schemeClr val="tx1"/>
            </a:solidFill>
          </a:ln>
        </p:spPr>
        <p:txBody>
          <a:bodyPr wrap="square" rtlCol="0">
            <a:spAutoFit/>
          </a:bodyPr>
          <a:lstStyle/>
          <a:p>
            <a:pPr algn="ctr"/>
            <a:r>
              <a:rPr lang="en-US" sz="1400" b="1" dirty="0" smtClean="0"/>
              <a:t>12Z ECMWF</a:t>
            </a:r>
            <a:endParaRPr lang="en-US" sz="1400" b="1" dirty="0"/>
          </a:p>
        </p:txBody>
      </p:sp>
      <p:sp>
        <p:nvSpPr>
          <p:cNvPr id="20" name="TextBox 19"/>
          <p:cNvSpPr txBox="1"/>
          <p:nvPr/>
        </p:nvSpPr>
        <p:spPr>
          <a:xfrm>
            <a:off x="3094772" y="5641384"/>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00Z GFS</a:t>
            </a:r>
            <a:endParaRPr lang="en-US" sz="1400" b="1" dirty="0"/>
          </a:p>
        </p:txBody>
      </p:sp>
      <p:sp>
        <p:nvSpPr>
          <p:cNvPr id="21" name="TextBox 20"/>
          <p:cNvSpPr txBox="1"/>
          <p:nvPr/>
        </p:nvSpPr>
        <p:spPr>
          <a:xfrm>
            <a:off x="3094773" y="3126745"/>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12Z GFS</a:t>
            </a:r>
            <a:endParaRPr lang="en-US" sz="1400" b="1" dirty="0"/>
          </a:p>
        </p:txBody>
      </p:sp>
      <p:sp>
        <p:nvSpPr>
          <p:cNvPr id="22" name="TextBox 21"/>
          <p:cNvSpPr txBox="1"/>
          <p:nvPr/>
        </p:nvSpPr>
        <p:spPr>
          <a:xfrm>
            <a:off x="92775" y="5639895"/>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06Z GFS</a:t>
            </a:r>
            <a:endParaRPr lang="en-US" sz="1400" b="1" dirty="0"/>
          </a:p>
        </p:txBody>
      </p:sp>
      <p:sp>
        <p:nvSpPr>
          <p:cNvPr id="23" name="TextBox 22"/>
          <p:cNvSpPr txBox="1"/>
          <p:nvPr/>
        </p:nvSpPr>
        <p:spPr>
          <a:xfrm>
            <a:off x="92775" y="3126745"/>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18Z GFS</a:t>
            </a:r>
            <a:endParaRPr lang="en-US" sz="1400" b="1" dirty="0"/>
          </a:p>
        </p:txBody>
      </p:sp>
      <p:sp>
        <p:nvSpPr>
          <p:cNvPr id="24" name="TextBox 23"/>
          <p:cNvSpPr txBox="1"/>
          <p:nvPr/>
        </p:nvSpPr>
        <p:spPr>
          <a:xfrm>
            <a:off x="1105355" y="6183359"/>
            <a:ext cx="6917278" cy="369332"/>
          </a:xfrm>
          <a:prstGeom prst="rect">
            <a:avLst/>
          </a:prstGeom>
          <a:noFill/>
        </p:spPr>
        <p:txBody>
          <a:bodyPr wrap="none" rtlCol="0">
            <a:spAutoFit/>
          </a:bodyPr>
          <a:lstStyle/>
          <a:p>
            <a:r>
              <a:rPr lang="en-US" dirty="0" smtClean="0"/>
              <a:t>One-week QPF totals exceeded 40 inches in portions of southeast Texas</a:t>
            </a:r>
            <a:endParaRPr lang="en-US" dirty="0"/>
          </a:p>
        </p:txBody>
      </p:sp>
      <p:sp>
        <p:nvSpPr>
          <p:cNvPr id="25" name="Title 1"/>
          <p:cNvSpPr txBox="1">
            <a:spLocks/>
          </p:cNvSpPr>
          <p:nvPr/>
        </p:nvSpPr>
        <p:spPr>
          <a:xfrm>
            <a:off x="457200" y="71822"/>
            <a:ext cx="8229600" cy="4880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Global Models Indicated the Potential for Extreme Precipitation Totals</a:t>
            </a:r>
            <a:endParaRPr lang="en-US" sz="2000" b="1" dirty="0"/>
          </a:p>
        </p:txBody>
      </p:sp>
    </p:spTree>
    <p:extLst>
      <p:ext uri="{BB962C8B-B14F-4D97-AF65-F5344CB8AC3E}">
        <p14:creationId xmlns:p14="http://schemas.microsoft.com/office/powerpoint/2010/main" val="25493811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822"/>
            <a:ext cx="8229600" cy="488013"/>
          </a:xfrm>
        </p:spPr>
        <p:txBody>
          <a:bodyPr>
            <a:noAutofit/>
          </a:bodyPr>
          <a:lstStyle/>
          <a:p>
            <a:r>
              <a:rPr lang="en-US" sz="2000" b="1" dirty="0" smtClean="0"/>
              <a:t>Hi-Res Models Were Better at Predicting Extreme Rainfall in Houston</a:t>
            </a:r>
            <a:endParaRPr lang="en-US" sz="2000" b="1" dirty="0"/>
          </a:p>
        </p:txBody>
      </p:sp>
      <p:pic>
        <p:nvPicPr>
          <p:cNvPr id="38" name="Picture 37"/>
          <p:cNvPicPr>
            <a:picLocks noChangeAspect="1"/>
          </p:cNvPicPr>
          <p:nvPr/>
        </p:nvPicPr>
        <p:blipFill>
          <a:blip r:embed="rId2"/>
          <a:stretch>
            <a:fillRect/>
          </a:stretch>
        </p:blipFill>
        <p:spPr>
          <a:xfrm>
            <a:off x="3082488" y="464269"/>
            <a:ext cx="3191931" cy="3391427"/>
          </a:xfrm>
          <a:prstGeom prst="rect">
            <a:avLst/>
          </a:prstGeom>
        </p:spPr>
      </p:pic>
      <p:pic>
        <p:nvPicPr>
          <p:cNvPr id="39" name="Picture 38"/>
          <p:cNvPicPr>
            <a:picLocks noChangeAspect="1"/>
          </p:cNvPicPr>
          <p:nvPr/>
        </p:nvPicPr>
        <p:blipFill>
          <a:blip r:embed="rId3"/>
          <a:stretch>
            <a:fillRect/>
          </a:stretch>
        </p:blipFill>
        <p:spPr>
          <a:xfrm>
            <a:off x="0" y="464270"/>
            <a:ext cx="3216088" cy="3417094"/>
          </a:xfrm>
          <a:prstGeom prst="rect">
            <a:avLst/>
          </a:prstGeom>
        </p:spPr>
      </p:pic>
      <p:pic>
        <p:nvPicPr>
          <p:cNvPr id="40" name="Picture 39"/>
          <p:cNvPicPr>
            <a:picLocks noChangeAspect="1"/>
          </p:cNvPicPr>
          <p:nvPr/>
        </p:nvPicPr>
        <p:blipFill>
          <a:blip r:embed="rId4"/>
          <a:stretch>
            <a:fillRect/>
          </a:stretch>
        </p:blipFill>
        <p:spPr>
          <a:xfrm>
            <a:off x="5926497" y="464270"/>
            <a:ext cx="3217503" cy="3418597"/>
          </a:xfrm>
          <a:prstGeom prst="rect">
            <a:avLst/>
          </a:prstGeom>
        </p:spPr>
      </p:pic>
      <p:pic>
        <p:nvPicPr>
          <p:cNvPr id="47" name="Picture 46"/>
          <p:cNvPicPr>
            <a:picLocks noChangeAspect="1"/>
          </p:cNvPicPr>
          <p:nvPr/>
        </p:nvPicPr>
        <p:blipFill>
          <a:blip r:embed="rId5"/>
          <a:stretch>
            <a:fillRect/>
          </a:stretch>
        </p:blipFill>
        <p:spPr>
          <a:xfrm>
            <a:off x="5857782" y="3095567"/>
            <a:ext cx="3217503" cy="3418597"/>
          </a:xfrm>
          <a:prstGeom prst="rect">
            <a:avLst/>
          </a:prstGeom>
        </p:spPr>
      </p:pic>
      <p:pic>
        <p:nvPicPr>
          <p:cNvPr id="48" name="Picture 47"/>
          <p:cNvPicPr>
            <a:picLocks noChangeAspect="1"/>
          </p:cNvPicPr>
          <p:nvPr/>
        </p:nvPicPr>
        <p:blipFill>
          <a:blip r:embed="rId6"/>
          <a:stretch>
            <a:fillRect/>
          </a:stretch>
        </p:blipFill>
        <p:spPr>
          <a:xfrm>
            <a:off x="2814589" y="3095567"/>
            <a:ext cx="3216088" cy="3417094"/>
          </a:xfrm>
          <a:prstGeom prst="rect">
            <a:avLst/>
          </a:prstGeom>
        </p:spPr>
      </p:pic>
      <p:pic>
        <p:nvPicPr>
          <p:cNvPr id="37" name="Picture 36"/>
          <p:cNvPicPr>
            <a:picLocks noChangeAspect="1"/>
          </p:cNvPicPr>
          <p:nvPr/>
        </p:nvPicPr>
        <p:blipFill>
          <a:blip r:embed="rId7"/>
          <a:stretch>
            <a:fillRect/>
          </a:stretch>
        </p:blipFill>
        <p:spPr>
          <a:xfrm>
            <a:off x="0" y="3095567"/>
            <a:ext cx="3216088" cy="3417094"/>
          </a:xfrm>
          <a:prstGeom prst="rect">
            <a:avLst/>
          </a:prstGeom>
        </p:spPr>
      </p:pic>
      <p:sp>
        <p:nvSpPr>
          <p:cNvPr id="63" name="TextBox 62"/>
          <p:cNvSpPr txBox="1"/>
          <p:nvPr/>
        </p:nvSpPr>
        <p:spPr>
          <a:xfrm>
            <a:off x="214190" y="6061464"/>
            <a:ext cx="8751852" cy="738664"/>
          </a:xfrm>
          <a:prstGeom prst="rect">
            <a:avLst/>
          </a:prstGeom>
          <a:noFill/>
        </p:spPr>
        <p:txBody>
          <a:bodyPr wrap="square" rtlCol="0">
            <a:spAutoFit/>
          </a:bodyPr>
          <a:lstStyle/>
          <a:p>
            <a:pPr algn="ctr"/>
            <a:r>
              <a:rPr lang="en-US" b="1" dirty="0" smtClean="0"/>
              <a:t>24-h QPF totals from forecasts initialized at 12Z Saturday, 26 August</a:t>
            </a:r>
          </a:p>
          <a:p>
            <a:pPr algn="ctr"/>
            <a:endParaRPr lang="en-US" sz="500" dirty="0" smtClean="0"/>
          </a:p>
          <a:p>
            <a:pPr algn="ctr"/>
            <a:r>
              <a:rPr lang="en-US" dirty="0" smtClean="0"/>
              <a:t>Explicit convection likely aided hi-res models in predicting training convective bands</a:t>
            </a:r>
          </a:p>
        </p:txBody>
      </p:sp>
      <p:sp>
        <p:nvSpPr>
          <p:cNvPr id="66" name="TextBox 65"/>
          <p:cNvSpPr txBox="1"/>
          <p:nvPr/>
        </p:nvSpPr>
        <p:spPr>
          <a:xfrm>
            <a:off x="4965177" y="2674721"/>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a:t>
            </a:r>
            <a:endParaRPr lang="en-US" sz="1400" b="1" dirty="0"/>
          </a:p>
        </p:txBody>
      </p:sp>
      <p:sp>
        <p:nvSpPr>
          <p:cNvPr id="64" name="TextBox 63"/>
          <p:cNvSpPr txBox="1"/>
          <p:nvPr/>
        </p:nvSpPr>
        <p:spPr>
          <a:xfrm>
            <a:off x="92775" y="2674721"/>
            <a:ext cx="851640" cy="307777"/>
          </a:xfrm>
          <a:prstGeom prst="rect">
            <a:avLst/>
          </a:prstGeom>
          <a:solidFill>
            <a:schemeClr val="bg1"/>
          </a:solidFill>
          <a:ln>
            <a:solidFill>
              <a:schemeClr val="tx1"/>
            </a:solidFill>
          </a:ln>
        </p:spPr>
        <p:txBody>
          <a:bodyPr wrap="square" rtlCol="0">
            <a:spAutoFit/>
          </a:bodyPr>
          <a:lstStyle/>
          <a:p>
            <a:pPr algn="ctr"/>
            <a:r>
              <a:rPr lang="en-US" sz="1400" b="1" dirty="0"/>
              <a:t>G</a:t>
            </a:r>
            <a:r>
              <a:rPr lang="en-US" sz="1400" b="1" dirty="0" smtClean="0"/>
              <a:t>FS</a:t>
            </a:r>
            <a:endParaRPr lang="en-US" sz="1400" b="1" dirty="0"/>
          </a:p>
        </p:txBody>
      </p:sp>
      <p:sp>
        <p:nvSpPr>
          <p:cNvPr id="65" name="TextBox 64"/>
          <p:cNvSpPr txBox="1"/>
          <p:nvPr/>
        </p:nvSpPr>
        <p:spPr>
          <a:xfrm>
            <a:off x="92775" y="5707460"/>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NAM3</a:t>
            </a:r>
            <a:endParaRPr lang="en-US" sz="1400" b="1" dirty="0"/>
          </a:p>
        </p:txBody>
      </p:sp>
      <p:sp>
        <p:nvSpPr>
          <p:cNvPr id="67" name="TextBox 66"/>
          <p:cNvSpPr txBox="1"/>
          <p:nvPr/>
        </p:nvSpPr>
        <p:spPr>
          <a:xfrm>
            <a:off x="6030677" y="2674721"/>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ECMWF</a:t>
            </a:r>
            <a:endParaRPr lang="en-US" sz="1400" b="1" dirty="0"/>
          </a:p>
        </p:txBody>
      </p:sp>
      <p:sp>
        <p:nvSpPr>
          <p:cNvPr id="68" name="TextBox 67"/>
          <p:cNvSpPr txBox="1"/>
          <p:nvPr/>
        </p:nvSpPr>
        <p:spPr>
          <a:xfrm>
            <a:off x="3216088" y="5505528"/>
            <a:ext cx="851640" cy="523220"/>
          </a:xfrm>
          <a:prstGeom prst="rect">
            <a:avLst/>
          </a:prstGeom>
          <a:solidFill>
            <a:schemeClr val="bg1"/>
          </a:solidFill>
          <a:ln>
            <a:solidFill>
              <a:schemeClr val="tx1"/>
            </a:solidFill>
          </a:ln>
        </p:spPr>
        <p:txBody>
          <a:bodyPr wrap="square" rtlCol="0">
            <a:spAutoFit/>
          </a:bodyPr>
          <a:lstStyle/>
          <a:p>
            <a:pPr algn="ctr"/>
            <a:r>
              <a:rPr lang="en-US" sz="1400" b="1" dirty="0" smtClean="0"/>
              <a:t>HIRESW</a:t>
            </a:r>
          </a:p>
          <a:p>
            <a:pPr algn="ctr"/>
            <a:r>
              <a:rPr lang="en-US" sz="1400" b="1" dirty="0" smtClean="0"/>
              <a:t>NMMB</a:t>
            </a:r>
            <a:endParaRPr lang="en-US" sz="1400" b="1" dirty="0"/>
          </a:p>
        </p:txBody>
      </p:sp>
      <p:sp>
        <p:nvSpPr>
          <p:cNvPr id="69" name="TextBox 68"/>
          <p:cNvSpPr txBox="1"/>
          <p:nvPr/>
        </p:nvSpPr>
        <p:spPr>
          <a:xfrm>
            <a:off x="6030677" y="5505528"/>
            <a:ext cx="851640" cy="523220"/>
          </a:xfrm>
          <a:prstGeom prst="rect">
            <a:avLst/>
          </a:prstGeom>
          <a:solidFill>
            <a:schemeClr val="bg1"/>
          </a:solidFill>
          <a:ln>
            <a:solidFill>
              <a:schemeClr val="tx1"/>
            </a:solidFill>
          </a:ln>
        </p:spPr>
        <p:txBody>
          <a:bodyPr wrap="square" rtlCol="0">
            <a:spAutoFit/>
          </a:bodyPr>
          <a:lstStyle/>
          <a:p>
            <a:pPr algn="ctr"/>
            <a:r>
              <a:rPr lang="en-US" sz="1400" b="1" dirty="0" smtClean="0"/>
              <a:t>HIRESW</a:t>
            </a:r>
          </a:p>
          <a:p>
            <a:pPr algn="ctr"/>
            <a:r>
              <a:rPr lang="en-US" sz="1400" b="1" dirty="0" smtClean="0"/>
              <a:t>ARW</a:t>
            </a:r>
            <a:endParaRPr lang="en-US" sz="1400" b="1" dirty="0"/>
          </a:p>
        </p:txBody>
      </p:sp>
      <p:grpSp>
        <p:nvGrpSpPr>
          <p:cNvPr id="4" name="Group 3"/>
          <p:cNvGrpSpPr/>
          <p:nvPr/>
        </p:nvGrpSpPr>
        <p:grpSpPr>
          <a:xfrm>
            <a:off x="1473665" y="2231063"/>
            <a:ext cx="2497109" cy="2060472"/>
            <a:chOff x="1473665" y="2231063"/>
            <a:chExt cx="2497109" cy="2060472"/>
          </a:xfrm>
        </p:grpSpPr>
        <p:pic>
          <p:nvPicPr>
            <p:cNvPr id="70" name="Picture 69"/>
            <p:cNvPicPr>
              <a:picLocks noChangeAspect="1"/>
            </p:cNvPicPr>
            <p:nvPr/>
          </p:nvPicPr>
          <p:blipFill rotWithShape="1">
            <a:blip r:embed="rId8"/>
            <a:srcRect b="14683"/>
            <a:stretch/>
          </p:blipFill>
          <p:spPr>
            <a:xfrm>
              <a:off x="1473665" y="2231063"/>
              <a:ext cx="2497109" cy="2060472"/>
            </a:xfrm>
            <a:prstGeom prst="rect">
              <a:avLst/>
            </a:prstGeom>
          </p:spPr>
        </p:pic>
        <p:sp>
          <p:nvSpPr>
            <p:cNvPr id="72" name="TextBox 71"/>
            <p:cNvSpPr txBox="1"/>
            <p:nvPr/>
          </p:nvSpPr>
          <p:spPr>
            <a:xfrm>
              <a:off x="1569751" y="3798772"/>
              <a:ext cx="1605372" cy="307777"/>
            </a:xfrm>
            <a:prstGeom prst="rect">
              <a:avLst/>
            </a:prstGeom>
            <a:solidFill>
              <a:schemeClr val="bg1"/>
            </a:solidFill>
            <a:ln>
              <a:solidFill>
                <a:schemeClr val="tx1"/>
              </a:solidFill>
            </a:ln>
          </p:spPr>
          <p:txBody>
            <a:bodyPr wrap="square" rtlCol="0">
              <a:spAutoFit/>
            </a:bodyPr>
            <a:lstStyle/>
            <a:p>
              <a:pPr algn="ctr"/>
              <a:r>
                <a:rPr lang="en-US" sz="1400" b="1" dirty="0" smtClean="0"/>
                <a:t>Stage IV analysis</a:t>
              </a:r>
              <a:endParaRPr lang="en-US" sz="1400" b="1" dirty="0"/>
            </a:p>
          </p:txBody>
        </p:sp>
      </p:grpSp>
    </p:spTree>
    <p:extLst>
      <p:ext uri="{BB962C8B-B14F-4D97-AF65-F5344CB8AC3E}">
        <p14:creationId xmlns:p14="http://schemas.microsoft.com/office/powerpoint/2010/main" val="3754161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822"/>
            <a:ext cx="8229600" cy="488013"/>
          </a:xfrm>
        </p:spPr>
        <p:txBody>
          <a:bodyPr>
            <a:noAutofit/>
          </a:bodyPr>
          <a:lstStyle/>
          <a:p>
            <a:r>
              <a:rPr lang="en-US" sz="2000" b="1" dirty="0" smtClean="0"/>
              <a:t>HREFv2 Showed Skill in Predicting Extreme Rainfall in Houston </a:t>
            </a:r>
            <a:endParaRPr lang="en-US" sz="2000" b="1" dirty="0"/>
          </a:p>
        </p:txBody>
      </p:sp>
      <p:sp>
        <p:nvSpPr>
          <p:cNvPr id="63" name="TextBox 62"/>
          <p:cNvSpPr txBox="1"/>
          <p:nvPr/>
        </p:nvSpPr>
        <p:spPr>
          <a:xfrm>
            <a:off x="214190" y="6061464"/>
            <a:ext cx="8751852" cy="738664"/>
          </a:xfrm>
          <a:prstGeom prst="rect">
            <a:avLst/>
          </a:prstGeom>
          <a:noFill/>
        </p:spPr>
        <p:txBody>
          <a:bodyPr wrap="square" rtlCol="0">
            <a:spAutoFit/>
          </a:bodyPr>
          <a:lstStyle/>
          <a:p>
            <a:pPr algn="ctr"/>
            <a:r>
              <a:rPr lang="en-US" b="1" dirty="0" smtClean="0"/>
              <a:t>HREFv2 ensemble mean 24-h QPF (left) and CCPA 24-h QPE (right) valid at 12Z 8/28</a:t>
            </a:r>
          </a:p>
          <a:p>
            <a:pPr algn="ctr"/>
            <a:endParaRPr lang="en-US" sz="500" dirty="0" smtClean="0"/>
          </a:p>
          <a:p>
            <a:pPr algn="ctr"/>
            <a:r>
              <a:rPr lang="en-US" dirty="0" smtClean="0"/>
              <a:t>Beginning in October, HREFv2 will be the operational implementation of the SPC SSEO</a:t>
            </a:r>
          </a:p>
        </p:txBody>
      </p:sp>
      <p:pic>
        <p:nvPicPr>
          <p:cNvPr id="19" name="Shape 207"/>
          <p:cNvPicPr preferRelativeResize="0"/>
          <p:nvPr/>
        </p:nvPicPr>
        <p:blipFill>
          <a:blip r:embed="rId2">
            <a:alphaModFix/>
          </a:blip>
          <a:stretch>
            <a:fillRect/>
          </a:stretch>
        </p:blipFill>
        <p:spPr>
          <a:xfrm>
            <a:off x="95586" y="628111"/>
            <a:ext cx="4481825" cy="5330719"/>
          </a:xfrm>
          <a:prstGeom prst="rect">
            <a:avLst/>
          </a:prstGeom>
          <a:noFill/>
          <a:ln w="9525" cap="flat" cmpd="sng">
            <a:solidFill>
              <a:srgbClr val="000000"/>
            </a:solidFill>
            <a:prstDash val="solid"/>
            <a:round/>
            <a:headEnd type="none" w="med" len="med"/>
            <a:tailEnd type="none" w="med" len="med"/>
          </a:ln>
        </p:spPr>
      </p:pic>
      <p:pic>
        <p:nvPicPr>
          <p:cNvPr id="20" name="Shape 208"/>
          <p:cNvPicPr preferRelativeResize="0"/>
          <p:nvPr/>
        </p:nvPicPr>
        <p:blipFill>
          <a:blip r:embed="rId3">
            <a:alphaModFix/>
          </a:blip>
          <a:stretch>
            <a:fillRect/>
          </a:stretch>
        </p:blipFill>
        <p:spPr>
          <a:xfrm>
            <a:off x="4577410" y="628110"/>
            <a:ext cx="4481825" cy="5330723"/>
          </a:xfrm>
          <a:prstGeom prst="rect">
            <a:avLst/>
          </a:prstGeom>
          <a:noFill/>
          <a:ln w="9525" cap="flat" cmpd="sng">
            <a:solidFill>
              <a:srgbClr val="000000"/>
            </a:solidFill>
            <a:prstDash val="solid"/>
            <a:round/>
            <a:headEnd type="none" w="med" len="med"/>
            <a:tailEnd type="none" w="med" len="med"/>
          </a:ln>
        </p:spPr>
      </p:pic>
    </p:spTree>
    <p:extLst>
      <p:ext uri="{BB962C8B-B14F-4D97-AF65-F5344CB8AC3E}">
        <p14:creationId xmlns:p14="http://schemas.microsoft.com/office/powerpoint/2010/main" val="30001629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097"/>
            <a:ext cx="8229600" cy="706402"/>
          </a:xfrm>
        </p:spPr>
        <p:txBody>
          <a:bodyPr>
            <a:noAutofit/>
          </a:bodyPr>
          <a:lstStyle/>
          <a:p>
            <a:r>
              <a:rPr lang="en-US" sz="2000" b="1" dirty="0" smtClean="0"/>
              <a:t>Differences in SREF QPF in Houston Were Tied to Representation of Upper Ridge in ARW members vs. NMMB members</a:t>
            </a:r>
            <a:endParaRPr lang="en-US" sz="2000" b="1" dirty="0"/>
          </a:p>
        </p:txBody>
      </p:sp>
      <p:pic>
        <p:nvPicPr>
          <p:cNvPr id="17" name="Picture 16" descr="Screen Shot 2017-08-30 at 3.25.36 PM.png"/>
          <p:cNvPicPr>
            <a:picLocks noChangeAspect="1"/>
          </p:cNvPicPr>
          <p:nvPr/>
        </p:nvPicPr>
        <p:blipFill rotWithShape="1">
          <a:blip r:embed="rId2">
            <a:extLst>
              <a:ext uri="{28A0092B-C50C-407E-A947-70E740481C1C}">
                <a14:useLocalDpi xmlns:a14="http://schemas.microsoft.com/office/drawing/2010/main" val="0"/>
              </a:ext>
            </a:extLst>
          </a:blip>
          <a:srcRect l="10058" t="8105" r="23848" b="40548"/>
          <a:stretch/>
        </p:blipFill>
        <p:spPr>
          <a:xfrm>
            <a:off x="48079" y="3317363"/>
            <a:ext cx="5402248" cy="2623005"/>
          </a:xfrm>
          <a:prstGeom prst="rect">
            <a:avLst/>
          </a:prstGeom>
        </p:spPr>
      </p:pic>
      <p:sp>
        <p:nvSpPr>
          <p:cNvPr id="8" name="TextBox 7"/>
          <p:cNvSpPr txBox="1"/>
          <p:nvPr/>
        </p:nvSpPr>
        <p:spPr>
          <a:xfrm>
            <a:off x="231404" y="4158084"/>
            <a:ext cx="1734974" cy="307777"/>
          </a:xfrm>
          <a:prstGeom prst="rect">
            <a:avLst/>
          </a:prstGeom>
          <a:solidFill>
            <a:schemeClr val="bg1"/>
          </a:solidFill>
          <a:ln>
            <a:solidFill>
              <a:schemeClr val="tx1"/>
            </a:solidFill>
          </a:ln>
        </p:spPr>
        <p:txBody>
          <a:bodyPr wrap="square" rtlCol="0">
            <a:spAutoFit/>
          </a:bodyPr>
          <a:lstStyle/>
          <a:p>
            <a:pPr algn="ctr"/>
            <a:r>
              <a:rPr lang="en-US" sz="1400" b="1" dirty="0" smtClean="0"/>
              <a:t>NMMB mean ≈ 9”</a:t>
            </a:r>
            <a:endParaRPr lang="en-US" sz="1400" b="1" dirty="0"/>
          </a:p>
        </p:txBody>
      </p:sp>
      <p:pic>
        <p:nvPicPr>
          <p:cNvPr id="10" name="Picture 9"/>
          <p:cNvPicPr>
            <a:picLocks noChangeAspect="1"/>
          </p:cNvPicPr>
          <p:nvPr/>
        </p:nvPicPr>
        <p:blipFill rotWithShape="1">
          <a:blip r:embed="rId3"/>
          <a:srcRect l="9260" r="59374"/>
          <a:stretch/>
        </p:blipFill>
        <p:spPr>
          <a:xfrm>
            <a:off x="5634561" y="846499"/>
            <a:ext cx="3395924" cy="5751654"/>
          </a:xfrm>
          <a:prstGeom prst="rect">
            <a:avLst/>
          </a:prstGeom>
        </p:spPr>
      </p:pic>
      <p:sp>
        <p:nvSpPr>
          <p:cNvPr id="11" name="TextBox 10"/>
          <p:cNvSpPr txBox="1"/>
          <p:nvPr/>
        </p:nvSpPr>
        <p:spPr>
          <a:xfrm>
            <a:off x="5723067" y="3134001"/>
            <a:ext cx="1213879" cy="307777"/>
          </a:xfrm>
          <a:prstGeom prst="rect">
            <a:avLst/>
          </a:prstGeom>
          <a:solidFill>
            <a:schemeClr val="bg1"/>
          </a:solidFill>
          <a:ln>
            <a:solidFill>
              <a:schemeClr val="tx1"/>
            </a:solidFill>
          </a:ln>
        </p:spPr>
        <p:txBody>
          <a:bodyPr wrap="square" rtlCol="0">
            <a:spAutoFit/>
          </a:bodyPr>
          <a:lstStyle/>
          <a:p>
            <a:pPr algn="ctr"/>
            <a:r>
              <a:rPr lang="en-US" sz="1400" b="1" dirty="0" smtClean="0"/>
              <a:t>ARW control</a:t>
            </a:r>
            <a:endParaRPr lang="en-US" sz="1400" b="1" dirty="0"/>
          </a:p>
        </p:txBody>
      </p:sp>
      <p:sp>
        <p:nvSpPr>
          <p:cNvPr id="12" name="TextBox 11"/>
          <p:cNvSpPr txBox="1"/>
          <p:nvPr/>
        </p:nvSpPr>
        <p:spPr>
          <a:xfrm>
            <a:off x="5723068" y="6045924"/>
            <a:ext cx="1334586" cy="307777"/>
          </a:xfrm>
          <a:prstGeom prst="rect">
            <a:avLst/>
          </a:prstGeom>
          <a:solidFill>
            <a:schemeClr val="bg1"/>
          </a:solidFill>
          <a:ln>
            <a:solidFill>
              <a:schemeClr val="tx1"/>
            </a:solidFill>
          </a:ln>
        </p:spPr>
        <p:txBody>
          <a:bodyPr wrap="square" rtlCol="0">
            <a:spAutoFit/>
          </a:bodyPr>
          <a:lstStyle/>
          <a:p>
            <a:pPr algn="ctr"/>
            <a:r>
              <a:rPr lang="en-US" sz="1400" b="1" dirty="0" smtClean="0"/>
              <a:t>NMMB control</a:t>
            </a:r>
            <a:endParaRPr lang="en-US" sz="1400" b="1" dirty="0"/>
          </a:p>
        </p:txBody>
      </p:sp>
      <p:pic>
        <p:nvPicPr>
          <p:cNvPr id="16" name="Picture 15" descr="Screen Shot 2017-08-30 at 3.25.32 PM.png"/>
          <p:cNvPicPr>
            <a:picLocks noChangeAspect="1"/>
          </p:cNvPicPr>
          <p:nvPr/>
        </p:nvPicPr>
        <p:blipFill rotWithShape="1">
          <a:blip r:embed="rId4">
            <a:extLst>
              <a:ext uri="{28A0092B-C50C-407E-A947-70E740481C1C}">
                <a14:useLocalDpi xmlns:a14="http://schemas.microsoft.com/office/drawing/2010/main" val="0"/>
              </a:ext>
            </a:extLst>
          </a:blip>
          <a:srcRect l="9579" t="9127" r="23847" b="42081"/>
          <a:stretch/>
        </p:blipFill>
        <p:spPr>
          <a:xfrm>
            <a:off x="7114" y="1220851"/>
            <a:ext cx="5441396" cy="2492507"/>
          </a:xfrm>
          <a:prstGeom prst="rect">
            <a:avLst/>
          </a:prstGeom>
        </p:spPr>
      </p:pic>
      <p:sp>
        <p:nvSpPr>
          <p:cNvPr id="9" name="TextBox 8"/>
          <p:cNvSpPr txBox="1"/>
          <p:nvPr/>
        </p:nvSpPr>
        <p:spPr>
          <a:xfrm>
            <a:off x="204094" y="2053094"/>
            <a:ext cx="1734974" cy="307777"/>
          </a:xfrm>
          <a:prstGeom prst="rect">
            <a:avLst/>
          </a:prstGeom>
          <a:solidFill>
            <a:schemeClr val="bg1"/>
          </a:solidFill>
          <a:ln>
            <a:solidFill>
              <a:schemeClr val="tx1"/>
            </a:solidFill>
          </a:ln>
        </p:spPr>
        <p:txBody>
          <a:bodyPr wrap="square" rtlCol="0">
            <a:spAutoFit/>
          </a:bodyPr>
          <a:lstStyle/>
          <a:p>
            <a:pPr algn="ctr"/>
            <a:r>
              <a:rPr lang="en-US" sz="1400" b="1" dirty="0" smtClean="0"/>
              <a:t>ARW mean ≈ 2.8”</a:t>
            </a:r>
            <a:endParaRPr lang="en-US" sz="1400" b="1" dirty="0"/>
          </a:p>
        </p:txBody>
      </p:sp>
      <p:sp>
        <p:nvSpPr>
          <p:cNvPr id="3" name="TextBox 2"/>
          <p:cNvSpPr txBox="1"/>
          <p:nvPr/>
        </p:nvSpPr>
        <p:spPr>
          <a:xfrm>
            <a:off x="26579" y="851519"/>
            <a:ext cx="5525483" cy="369332"/>
          </a:xfrm>
          <a:prstGeom prst="rect">
            <a:avLst/>
          </a:prstGeom>
          <a:noFill/>
        </p:spPr>
        <p:txBody>
          <a:bodyPr wrap="none" rtlCol="0">
            <a:spAutoFit/>
          </a:bodyPr>
          <a:lstStyle/>
          <a:p>
            <a:r>
              <a:rPr lang="en-US" dirty="0" smtClean="0"/>
              <a:t>QPF at HOU from 21Z 8/24 SREF (valid through 12Z 8/28)</a:t>
            </a:r>
            <a:endParaRPr lang="en-US" dirty="0"/>
          </a:p>
        </p:txBody>
      </p:sp>
      <p:sp>
        <p:nvSpPr>
          <p:cNvPr id="15" name="TextBox 14"/>
          <p:cNvSpPr txBox="1"/>
          <p:nvPr/>
        </p:nvSpPr>
        <p:spPr>
          <a:xfrm>
            <a:off x="204095" y="5910857"/>
            <a:ext cx="5518974" cy="923330"/>
          </a:xfrm>
          <a:prstGeom prst="rect">
            <a:avLst/>
          </a:prstGeom>
          <a:noFill/>
        </p:spPr>
        <p:txBody>
          <a:bodyPr wrap="square" rtlCol="0">
            <a:spAutoFit/>
          </a:bodyPr>
          <a:lstStyle/>
          <a:p>
            <a:r>
              <a:rPr lang="en-US" dirty="0" smtClean="0"/>
              <a:t>ARW members incorrectly placed a strong ridge north of Harvey. This ridge steered Harvey to the west and limited precipitation totals in Houston.</a:t>
            </a:r>
            <a:endParaRPr lang="en-US" b="1" u="sng" dirty="0" smtClean="0"/>
          </a:p>
        </p:txBody>
      </p:sp>
    </p:spTree>
    <p:extLst>
      <p:ext uri="{BB962C8B-B14F-4D97-AF65-F5344CB8AC3E}">
        <p14:creationId xmlns:p14="http://schemas.microsoft.com/office/powerpoint/2010/main" val="146535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87"/>
            <a:ext cx="8229600" cy="488013"/>
          </a:xfrm>
        </p:spPr>
        <p:txBody>
          <a:bodyPr>
            <a:noAutofit/>
          </a:bodyPr>
          <a:lstStyle/>
          <a:p>
            <a:r>
              <a:rPr lang="en-US" sz="2000" b="1" dirty="0" smtClean="0"/>
              <a:t>Beaumont–Port Arthur Rains Were Dependent on Correct Placement of Harvey and Associated Deformation Zone</a:t>
            </a:r>
            <a:endParaRPr lang="en-US" sz="2000" b="1" dirty="0"/>
          </a:p>
        </p:txBody>
      </p:sp>
      <p:pic>
        <p:nvPicPr>
          <p:cNvPr id="16" name="Picture 15"/>
          <p:cNvPicPr>
            <a:picLocks noChangeAspect="1"/>
          </p:cNvPicPr>
          <p:nvPr/>
        </p:nvPicPr>
        <p:blipFill>
          <a:blip r:embed="rId2"/>
          <a:stretch>
            <a:fillRect/>
          </a:stretch>
        </p:blipFill>
        <p:spPr>
          <a:xfrm>
            <a:off x="4701397" y="737332"/>
            <a:ext cx="4272113" cy="4113435"/>
          </a:xfrm>
          <a:prstGeom prst="rect">
            <a:avLst/>
          </a:prstGeom>
        </p:spPr>
      </p:pic>
      <p:pic>
        <p:nvPicPr>
          <p:cNvPr id="17" name="Picture 16"/>
          <p:cNvPicPr>
            <a:picLocks noChangeAspect="1"/>
          </p:cNvPicPr>
          <p:nvPr/>
        </p:nvPicPr>
        <p:blipFill>
          <a:blip r:embed="rId3"/>
          <a:stretch>
            <a:fillRect/>
          </a:stretch>
        </p:blipFill>
        <p:spPr>
          <a:xfrm>
            <a:off x="229747" y="737332"/>
            <a:ext cx="4272114" cy="4113436"/>
          </a:xfrm>
          <a:prstGeom prst="rect">
            <a:avLst/>
          </a:prstGeom>
        </p:spPr>
      </p:pic>
      <p:sp>
        <p:nvSpPr>
          <p:cNvPr id="27" name="TextBox 26"/>
          <p:cNvSpPr txBox="1"/>
          <p:nvPr/>
        </p:nvSpPr>
        <p:spPr>
          <a:xfrm>
            <a:off x="556760" y="4878078"/>
            <a:ext cx="8172160" cy="2077492"/>
          </a:xfrm>
          <a:prstGeom prst="rect">
            <a:avLst/>
          </a:prstGeom>
          <a:noFill/>
        </p:spPr>
        <p:txBody>
          <a:bodyPr wrap="square" rtlCol="0">
            <a:spAutoFit/>
          </a:bodyPr>
          <a:lstStyle/>
          <a:p>
            <a:pPr marL="285750" indent="-285750">
              <a:buFont typeface="Arial"/>
              <a:buChar char="•"/>
            </a:pPr>
            <a:r>
              <a:rPr lang="en-US" dirty="0" smtClean="0"/>
              <a:t>44.5” between 12Z Sunday, 27 August and 12Z Wednesday, 30 August</a:t>
            </a:r>
          </a:p>
          <a:p>
            <a:endParaRPr lang="en-US" sz="1050" dirty="0" smtClean="0"/>
          </a:p>
          <a:p>
            <a:pPr marL="285750" indent="-285750">
              <a:buFont typeface="Arial"/>
              <a:buChar char="•"/>
            </a:pPr>
            <a:r>
              <a:rPr lang="en-US" dirty="0" smtClean="0"/>
              <a:t>The vast majority of rain fell during the final 24 </a:t>
            </a:r>
            <a:r>
              <a:rPr lang="en-US" dirty="0" err="1" smtClean="0"/>
              <a:t>hrs</a:t>
            </a:r>
            <a:r>
              <a:rPr lang="en-US" dirty="0" smtClean="0"/>
              <a:t> (see image on upper right)</a:t>
            </a:r>
          </a:p>
          <a:p>
            <a:endParaRPr lang="en-US" sz="1050" dirty="0"/>
          </a:p>
          <a:p>
            <a:pPr marL="285750" indent="-285750">
              <a:buFont typeface="Arial"/>
              <a:buChar char="•"/>
            </a:pPr>
            <a:r>
              <a:rPr lang="en-US" dirty="0" smtClean="0"/>
              <a:t>Predictability was limited, and correct placement of heavy rain depended on models getting Harvey’s track and second landfall correct</a:t>
            </a:r>
          </a:p>
          <a:p>
            <a:pPr marL="742950" lvl="1" indent="-285750">
              <a:buFont typeface="Arial"/>
              <a:buChar char="•"/>
            </a:pPr>
            <a:r>
              <a:rPr lang="en-US" sz="1600" dirty="0" smtClean="0"/>
              <a:t>Resulted in short lead-time on extreme precipitation totals near Beaumont &amp; Port Arthur</a:t>
            </a:r>
          </a:p>
        </p:txBody>
      </p:sp>
      <p:sp>
        <p:nvSpPr>
          <p:cNvPr id="28" name="TextBox 27"/>
          <p:cNvSpPr txBox="1"/>
          <p:nvPr/>
        </p:nvSpPr>
        <p:spPr>
          <a:xfrm>
            <a:off x="271162" y="3588913"/>
            <a:ext cx="2091672" cy="738664"/>
          </a:xfrm>
          <a:prstGeom prst="rect">
            <a:avLst/>
          </a:prstGeom>
          <a:solidFill>
            <a:schemeClr val="bg1"/>
          </a:solidFill>
          <a:ln>
            <a:solidFill>
              <a:schemeClr val="tx1"/>
            </a:solidFill>
          </a:ln>
        </p:spPr>
        <p:txBody>
          <a:bodyPr wrap="square" rtlCol="0">
            <a:spAutoFit/>
          </a:bodyPr>
          <a:lstStyle/>
          <a:p>
            <a:pPr algn="ctr"/>
            <a:r>
              <a:rPr lang="en-US" sz="1400" b="1" dirty="0" smtClean="0"/>
              <a:t>Stage IV analysis</a:t>
            </a:r>
          </a:p>
          <a:p>
            <a:pPr algn="ctr"/>
            <a:r>
              <a:rPr lang="en-US" sz="1400" b="1" dirty="0" smtClean="0"/>
              <a:t>48-h accumulation ending at 12Z Thursday, 8/31</a:t>
            </a:r>
            <a:endParaRPr lang="en-US" sz="1400" b="1" dirty="0"/>
          </a:p>
        </p:txBody>
      </p:sp>
      <p:sp>
        <p:nvSpPr>
          <p:cNvPr id="29" name="TextBox 28"/>
          <p:cNvSpPr txBox="1"/>
          <p:nvPr/>
        </p:nvSpPr>
        <p:spPr>
          <a:xfrm>
            <a:off x="4738223" y="3588913"/>
            <a:ext cx="2091672" cy="738664"/>
          </a:xfrm>
          <a:prstGeom prst="rect">
            <a:avLst/>
          </a:prstGeom>
          <a:solidFill>
            <a:schemeClr val="bg1"/>
          </a:solidFill>
          <a:ln>
            <a:solidFill>
              <a:schemeClr val="tx1"/>
            </a:solidFill>
          </a:ln>
        </p:spPr>
        <p:txBody>
          <a:bodyPr wrap="square" rtlCol="0">
            <a:spAutoFit/>
          </a:bodyPr>
          <a:lstStyle/>
          <a:p>
            <a:pPr algn="ctr"/>
            <a:r>
              <a:rPr lang="en-US" sz="1400" b="1" dirty="0" smtClean="0"/>
              <a:t>Stage IV analysis</a:t>
            </a:r>
          </a:p>
          <a:p>
            <a:pPr algn="ctr"/>
            <a:r>
              <a:rPr lang="en-US" sz="1400" b="1" dirty="0" smtClean="0"/>
              <a:t>24-h accumulation ending at 12Z Wednesday, 8/30</a:t>
            </a:r>
            <a:endParaRPr lang="en-US" sz="1400" b="1" dirty="0"/>
          </a:p>
        </p:txBody>
      </p:sp>
    </p:spTree>
    <p:extLst>
      <p:ext uri="{BB962C8B-B14F-4D97-AF65-F5344CB8AC3E}">
        <p14:creationId xmlns:p14="http://schemas.microsoft.com/office/powerpoint/2010/main" val="8201064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977202" y="842961"/>
            <a:ext cx="3181836" cy="2884736"/>
          </a:xfrm>
          <a:prstGeom prst="rect">
            <a:avLst/>
          </a:prstGeom>
        </p:spPr>
      </p:pic>
      <p:pic>
        <p:nvPicPr>
          <p:cNvPr id="7" name="Picture 6"/>
          <p:cNvPicPr>
            <a:picLocks noChangeAspect="1"/>
          </p:cNvPicPr>
          <p:nvPr/>
        </p:nvPicPr>
        <p:blipFill>
          <a:blip r:embed="rId3"/>
          <a:stretch>
            <a:fillRect/>
          </a:stretch>
        </p:blipFill>
        <p:spPr>
          <a:xfrm>
            <a:off x="2969122" y="842961"/>
            <a:ext cx="3181836" cy="2884736"/>
          </a:xfrm>
          <a:prstGeom prst="rect">
            <a:avLst/>
          </a:prstGeom>
        </p:spPr>
      </p:pic>
      <p:sp>
        <p:nvSpPr>
          <p:cNvPr id="2" name="Title 1"/>
          <p:cNvSpPr>
            <a:spLocks noGrp="1"/>
          </p:cNvSpPr>
          <p:nvPr>
            <p:ph type="title"/>
          </p:nvPr>
        </p:nvSpPr>
        <p:spPr>
          <a:xfrm>
            <a:off x="457200" y="112787"/>
            <a:ext cx="8229600" cy="488013"/>
          </a:xfrm>
        </p:spPr>
        <p:txBody>
          <a:bodyPr>
            <a:noAutofit/>
          </a:bodyPr>
          <a:lstStyle/>
          <a:p>
            <a:r>
              <a:rPr lang="en-US" sz="2000" b="1" dirty="0" smtClean="0"/>
              <a:t>Beaumont–Port Arthur Rains Were Dependent on Correct Placement of Harvey and Associated Deformation Zone</a:t>
            </a:r>
            <a:endParaRPr lang="en-US" sz="2000" b="1" dirty="0"/>
          </a:p>
        </p:txBody>
      </p:sp>
      <p:pic>
        <p:nvPicPr>
          <p:cNvPr id="6" name="Picture 5"/>
          <p:cNvPicPr>
            <a:picLocks noChangeAspect="1"/>
          </p:cNvPicPr>
          <p:nvPr/>
        </p:nvPicPr>
        <p:blipFill>
          <a:blip r:embed="rId4"/>
          <a:stretch>
            <a:fillRect/>
          </a:stretch>
        </p:blipFill>
        <p:spPr>
          <a:xfrm>
            <a:off x="-65400" y="842961"/>
            <a:ext cx="3181835" cy="2884736"/>
          </a:xfrm>
          <a:prstGeom prst="rect">
            <a:avLst/>
          </a:prstGeom>
        </p:spPr>
      </p:pic>
      <p:sp>
        <p:nvSpPr>
          <p:cNvPr id="9" name="TextBox 8"/>
          <p:cNvSpPr txBox="1"/>
          <p:nvPr/>
        </p:nvSpPr>
        <p:spPr>
          <a:xfrm>
            <a:off x="242984" y="2674721"/>
            <a:ext cx="851640" cy="307777"/>
          </a:xfrm>
          <a:prstGeom prst="rect">
            <a:avLst/>
          </a:prstGeom>
          <a:solidFill>
            <a:schemeClr val="bg1"/>
          </a:solidFill>
          <a:ln>
            <a:solidFill>
              <a:schemeClr val="tx1"/>
            </a:solidFill>
          </a:ln>
        </p:spPr>
        <p:txBody>
          <a:bodyPr wrap="square" rtlCol="0">
            <a:spAutoFit/>
          </a:bodyPr>
          <a:lstStyle/>
          <a:p>
            <a:pPr algn="ctr"/>
            <a:r>
              <a:rPr lang="en-US" sz="1400" b="1" dirty="0"/>
              <a:t>G</a:t>
            </a:r>
            <a:r>
              <a:rPr lang="en-US" sz="1400" b="1" dirty="0" smtClean="0"/>
              <a:t>FS</a:t>
            </a:r>
            <a:endParaRPr lang="en-US" sz="1400" b="1" dirty="0"/>
          </a:p>
        </p:txBody>
      </p:sp>
      <p:sp>
        <p:nvSpPr>
          <p:cNvPr id="10" name="TextBox 9"/>
          <p:cNvSpPr txBox="1"/>
          <p:nvPr/>
        </p:nvSpPr>
        <p:spPr>
          <a:xfrm>
            <a:off x="3288139" y="2673149"/>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a:t>
            </a:r>
            <a:endParaRPr lang="en-US" sz="1400" b="1" dirty="0"/>
          </a:p>
        </p:txBody>
      </p:sp>
      <p:sp>
        <p:nvSpPr>
          <p:cNvPr id="11" name="TextBox 10"/>
          <p:cNvSpPr txBox="1"/>
          <p:nvPr/>
        </p:nvSpPr>
        <p:spPr>
          <a:xfrm>
            <a:off x="6333296" y="2673149"/>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ECMWF</a:t>
            </a:r>
            <a:endParaRPr lang="en-US" sz="1400" b="1" dirty="0"/>
          </a:p>
        </p:txBody>
      </p:sp>
      <p:sp>
        <p:nvSpPr>
          <p:cNvPr id="12" name="TextBox 11"/>
          <p:cNvSpPr txBox="1"/>
          <p:nvPr/>
        </p:nvSpPr>
        <p:spPr>
          <a:xfrm>
            <a:off x="556760" y="4312770"/>
            <a:ext cx="8172160" cy="2077492"/>
          </a:xfrm>
          <a:prstGeom prst="rect">
            <a:avLst/>
          </a:prstGeom>
          <a:noFill/>
        </p:spPr>
        <p:txBody>
          <a:bodyPr wrap="square" rtlCol="0">
            <a:spAutoFit/>
          </a:bodyPr>
          <a:lstStyle/>
          <a:p>
            <a:pPr marL="285750" indent="-285750">
              <a:buFont typeface="Arial"/>
              <a:buChar char="•"/>
            </a:pPr>
            <a:r>
              <a:rPr lang="en-US" dirty="0" smtClean="0"/>
              <a:t>ECMWF forecasts generally had closest agreement with observed track back into the Gulf of Mexico and subsequent landfall in Louisiana</a:t>
            </a:r>
          </a:p>
          <a:p>
            <a:endParaRPr lang="en-US" sz="1050" dirty="0" smtClean="0"/>
          </a:p>
          <a:p>
            <a:pPr marL="285750" indent="-285750">
              <a:buFont typeface="Arial"/>
              <a:buChar char="•"/>
            </a:pPr>
            <a:r>
              <a:rPr lang="en-US" dirty="0" smtClean="0"/>
              <a:t>Successive cycles of the GFS and NAM gained more agreement with observed track</a:t>
            </a:r>
          </a:p>
          <a:p>
            <a:endParaRPr lang="en-US" sz="1050" dirty="0"/>
          </a:p>
          <a:p>
            <a:pPr marL="285750" indent="-285750">
              <a:buFont typeface="Arial"/>
              <a:buChar char="•"/>
            </a:pPr>
            <a:r>
              <a:rPr lang="en-US" dirty="0" smtClean="0"/>
              <a:t>However, small track errors were still significant for placement of extreme rainfall totals</a:t>
            </a:r>
          </a:p>
        </p:txBody>
      </p:sp>
      <p:sp>
        <p:nvSpPr>
          <p:cNvPr id="13" name="TextBox 12"/>
          <p:cNvSpPr txBox="1"/>
          <p:nvPr/>
        </p:nvSpPr>
        <p:spPr>
          <a:xfrm>
            <a:off x="214190" y="3767502"/>
            <a:ext cx="8751852" cy="446276"/>
          </a:xfrm>
          <a:prstGeom prst="rect">
            <a:avLst/>
          </a:prstGeom>
          <a:noFill/>
        </p:spPr>
        <p:txBody>
          <a:bodyPr wrap="square" rtlCol="0">
            <a:spAutoFit/>
          </a:bodyPr>
          <a:lstStyle/>
          <a:p>
            <a:pPr algn="ctr"/>
            <a:r>
              <a:rPr lang="en-US" b="1" dirty="0" smtClean="0"/>
              <a:t>Tracks made from GFS, NAM, and ECMWF cycles on Monday, 28 August</a:t>
            </a:r>
          </a:p>
          <a:p>
            <a:pPr algn="ctr"/>
            <a:endParaRPr lang="en-US" sz="500" dirty="0" smtClean="0"/>
          </a:p>
        </p:txBody>
      </p:sp>
    </p:spTree>
    <p:extLst>
      <p:ext uri="{BB962C8B-B14F-4D97-AF65-F5344CB8AC3E}">
        <p14:creationId xmlns:p14="http://schemas.microsoft.com/office/powerpoint/2010/main" val="33758760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87"/>
            <a:ext cx="8229600" cy="488013"/>
          </a:xfrm>
        </p:spPr>
        <p:txBody>
          <a:bodyPr>
            <a:noAutofit/>
          </a:bodyPr>
          <a:lstStyle/>
          <a:p>
            <a:r>
              <a:rPr lang="en-US" sz="2000" b="1" dirty="0" smtClean="0"/>
              <a:t>Beaumont–Port Arthur Rains Were Dependent on Correct Placement of Harvey and Associated Deformation Zone</a:t>
            </a:r>
            <a:endParaRPr lang="en-US" sz="2000" b="1" dirty="0"/>
          </a:p>
        </p:txBody>
      </p:sp>
      <p:pic>
        <p:nvPicPr>
          <p:cNvPr id="14" name="Picture 13"/>
          <p:cNvPicPr>
            <a:picLocks noChangeAspect="1"/>
          </p:cNvPicPr>
          <p:nvPr/>
        </p:nvPicPr>
        <p:blipFill rotWithShape="1">
          <a:blip r:embed="rId2"/>
          <a:srcRect r="57862"/>
          <a:stretch/>
        </p:blipFill>
        <p:spPr>
          <a:xfrm>
            <a:off x="185520" y="930877"/>
            <a:ext cx="4614676" cy="5817883"/>
          </a:xfrm>
          <a:prstGeom prst="rect">
            <a:avLst/>
          </a:prstGeom>
        </p:spPr>
      </p:pic>
      <p:pic>
        <p:nvPicPr>
          <p:cNvPr id="15" name="Picture 14"/>
          <p:cNvPicPr>
            <a:picLocks noChangeAspect="1"/>
          </p:cNvPicPr>
          <p:nvPr/>
        </p:nvPicPr>
        <p:blipFill rotWithShape="1">
          <a:blip r:embed="rId3"/>
          <a:srcRect l="20906" t="51391" r="16745"/>
          <a:stretch/>
        </p:blipFill>
        <p:spPr>
          <a:xfrm>
            <a:off x="5020630" y="930877"/>
            <a:ext cx="3894106" cy="3225682"/>
          </a:xfrm>
          <a:prstGeom prst="rect">
            <a:avLst/>
          </a:prstGeom>
        </p:spPr>
      </p:pic>
      <p:sp>
        <p:nvSpPr>
          <p:cNvPr id="16" name="TextBox 15"/>
          <p:cNvSpPr txBox="1"/>
          <p:nvPr/>
        </p:nvSpPr>
        <p:spPr>
          <a:xfrm>
            <a:off x="4800196" y="4365001"/>
            <a:ext cx="4019248" cy="2477602"/>
          </a:xfrm>
          <a:prstGeom prst="rect">
            <a:avLst/>
          </a:prstGeom>
          <a:noFill/>
        </p:spPr>
        <p:txBody>
          <a:bodyPr wrap="square" rtlCol="0">
            <a:spAutoFit/>
          </a:bodyPr>
          <a:lstStyle/>
          <a:p>
            <a:r>
              <a:rPr lang="en-US" b="1" dirty="0" smtClean="0"/>
              <a:t>850 </a:t>
            </a:r>
            <a:r>
              <a:rPr lang="en-US" b="1" dirty="0" err="1" smtClean="0"/>
              <a:t>mb</a:t>
            </a:r>
            <a:r>
              <a:rPr lang="en-US" b="1" dirty="0" smtClean="0"/>
              <a:t> wind analysis and 24-h forecasts valid at 00Z Wednesday, 8/30</a:t>
            </a:r>
          </a:p>
          <a:p>
            <a:endParaRPr lang="en-US" b="1" dirty="0"/>
          </a:p>
          <a:p>
            <a:pPr marL="285750" indent="-285750">
              <a:buFont typeface="Arial"/>
              <a:buChar char="•"/>
            </a:pPr>
            <a:r>
              <a:rPr lang="en-US" dirty="0"/>
              <a:t>W</a:t>
            </a:r>
            <a:r>
              <a:rPr lang="en-US" dirty="0" smtClean="0"/>
              <a:t>estern displacement in the low center caused poor representation of deformation zone</a:t>
            </a:r>
          </a:p>
          <a:p>
            <a:pPr marL="285750" indent="-285750">
              <a:buFont typeface="Arial"/>
              <a:buChar char="•"/>
            </a:pPr>
            <a:endParaRPr lang="en-US" sz="700" dirty="0" smtClean="0"/>
          </a:p>
          <a:p>
            <a:pPr marL="285750" indent="-285750">
              <a:buFont typeface="Arial"/>
              <a:buChar char="•"/>
            </a:pPr>
            <a:r>
              <a:rPr lang="en-US" dirty="0" smtClean="0"/>
              <a:t>Led to western displacement of heavy rain</a:t>
            </a:r>
            <a:endParaRPr lang="en-US" dirty="0"/>
          </a:p>
        </p:txBody>
      </p:sp>
      <p:sp>
        <p:nvSpPr>
          <p:cNvPr id="17" name="TextBox 16"/>
          <p:cNvSpPr txBox="1"/>
          <p:nvPr/>
        </p:nvSpPr>
        <p:spPr>
          <a:xfrm>
            <a:off x="5420574" y="1062886"/>
            <a:ext cx="1543682" cy="307777"/>
          </a:xfrm>
          <a:prstGeom prst="rect">
            <a:avLst/>
          </a:prstGeom>
          <a:solidFill>
            <a:schemeClr val="bg1"/>
          </a:solidFill>
          <a:ln>
            <a:solidFill>
              <a:schemeClr val="tx1"/>
            </a:solidFill>
          </a:ln>
        </p:spPr>
        <p:txBody>
          <a:bodyPr wrap="square" rtlCol="0">
            <a:spAutoFit/>
          </a:bodyPr>
          <a:lstStyle/>
          <a:p>
            <a:pPr algn="ctr"/>
            <a:r>
              <a:rPr lang="en-US" sz="1400" b="1" dirty="0" smtClean="0"/>
              <a:t>06Z RAP Analysis</a:t>
            </a:r>
            <a:endParaRPr lang="en-US" sz="1400" b="1" dirty="0"/>
          </a:p>
        </p:txBody>
      </p:sp>
      <p:sp>
        <p:nvSpPr>
          <p:cNvPr id="18" name="TextBox 17"/>
          <p:cNvSpPr txBox="1"/>
          <p:nvPr/>
        </p:nvSpPr>
        <p:spPr>
          <a:xfrm>
            <a:off x="1512937" y="1062886"/>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a:t>
            </a:r>
            <a:endParaRPr lang="en-US" sz="1400" b="1" dirty="0"/>
          </a:p>
        </p:txBody>
      </p:sp>
      <p:sp>
        <p:nvSpPr>
          <p:cNvPr id="19" name="TextBox 18"/>
          <p:cNvSpPr txBox="1"/>
          <p:nvPr/>
        </p:nvSpPr>
        <p:spPr>
          <a:xfrm>
            <a:off x="1512937" y="4016325"/>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GFS</a:t>
            </a:r>
            <a:endParaRPr lang="en-US" sz="1400" b="1" dirty="0"/>
          </a:p>
        </p:txBody>
      </p:sp>
    </p:spTree>
    <p:extLst>
      <p:ext uri="{BB962C8B-B14F-4D97-AF65-F5344CB8AC3E}">
        <p14:creationId xmlns:p14="http://schemas.microsoft.com/office/powerpoint/2010/main" val="37706861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87"/>
            <a:ext cx="8229600" cy="488013"/>
          </a:xfrm>
        </p:spPr>
        <p:txBody>
          <a:bodyPr>
            <a:noAutofit/>
          </a:bodyPr>
          <a:lstStyle/>
          <a:p>
            <a:r>
              <a:rPr lang="en-US" sz="2000" b="1" dirty="0" smtClean="0"/>
              <a:t>Beaumont–Port Arthur Rains Were Dependent on Correct Placement of Harvey and Associated Deformation Zone</a:t>
            </a:r>
            <a:endParaRPr lang="en-US" sz="2000" b="1"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03" y="671028"/>
            <a:ext cx="2833310" cy="302112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083" y="674368"/>
            <a:ext cx="2843411" cy="301444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19" y="3250358"/>
            <a:ext cx="2712758" cy="293041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249" y="3250541"/>
            <a:ext cx="2758038" cy="2927763"/>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7251" y="665345"/>
            <a:ext cx="2849076" cy="3026471"/>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6007" y="3251998"/>
            <a:ext cx="2849076" cy="3021578"/>
          </a:xfrm>
          <a:prstGeom prst="rect">
            <a:avLst/>
          </a:prstGeom>
        </p:spPr>
      </p:pic>
      <p:sp>
        <p:nvSpPr>
          <p:cNvPr id="21" name="TextBox 20"/>
          <p:cNvSpPr txBox="1"/>
          <p:nvPr/>
        </p:nvSpPr>
        <p:spPr>
          <a:xfrm>
            <a:off x="214190" y="6061464"/>
            <a:ext cx="8751852" cy="723275"/>
          </a:xfrm>
          <a:prstGeom prst="rect">
            <a:avLst/>
          </a:prstGeom>
          <a:noFill/>
        </p:spPr>
        <p:txBody>
          <a:bodyPr wrap="square" rtlCol="0">
            <a:spAutoFit/>
          </a:bodyPr>
          <a:lstStyle/>
          <a:p>
            <a:pPr algn="ctr"/>
            <a:r>
              <a:rPr lang="en-US" b="1" dirty="0" smtClean="0"/>
              <a:t>24-h QPF totals from forecasts initialized at 12Z Monday, 28 August (F048)</a:t>
            </a:r>
          </a:p>
          <a:p>
            <a:pPr algn="ctr"/>
            <a:endParaRPr lang="en-US" sz="500" dirty="0" smtClean="0"/>
          </a:p>
          <a:p>
            <a:pPr algn="ctr"/>
            <a:r>
              <a:rPr lang="en-US" dirty="0" smtClean="0"/>
              <a:t>Location of the low determined location of deformation zone and highest rainfall totals</a:t>
            </a:r>
          </a:p>
        </p:txBody>
      </p:sp>
      <p:sp>
        <p:nvSpPr>
          <p:cNvPr id="22" name="TextBox 21"/>
          <p:cNvSpPr txBox="1"/>
          <p:nvPr/>
        </p:nvSpPr>
        <p:spPr>
          <a:xfrm>
            <a:off x="385579" y="2941438"/>
            <a:ext cx="851640" cy="307777"/>
          </a:xfrm>
          <a:prstGeom prst="rect">
            <a:avLst/>
          </a:prstGeom>
          <a:solidFill>
            <a:schemeClr val="bg1"/>
          </a:solidFill>
          <a:ln>
            <a:solidFill>
              <a:schemeClr val="tx1"/>
            </a:solidFill>
          </a:ln>
        </p:spPr>
        <p:txBody>
          <a:bodyPr wrap="square" rtlCol="0">
            <a:spAutoFit/>
          </a:bodyPr>
          <a:lstStyle/>
          <a:p>
            <a:pPr algn="ctr"/>
            <a:r>
              <a:rPr lang="en-US" sz="1400" b="1" dirty="0"/>
              <a:t>G</a:t>
            </a:r>
            <a:r>
              <a:rPr lang="en-US" sz="1400" b="1" dirty="0" smtClean="0"/>
              <a:t>FS</a:t>
            </a:r>
            <a:endParaRPr lang="en-US" sz="1400" b="1" dirty="0"/>
          </a:p>
        </p:txBody>
      </p:sp>
      <p:sp>
        <p:nvSpPr>
          <p:cNvPr id="23" name="TextBox 22"/>
          <p:cNvSpPr txBox="1"/>
          <p:nvPr/>
        </p:nvSpPr>
        <p:spPr>
          <a:xfrm>
            <a:off x="3216088" y="2892526"/>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a:t>
            </a:r>
            <a:endParaRPr lang="en-US" sz="1400" b="1" dirty="0"/>
          </a:p>
        </p:txBody>
      </p:sp>
      <p:sp>
        <p:nvSpPr>
          <p:cNvPr id="24" name="TextBox 23"/>
          <p:cNvSpPr txBox="1"/>
          <p:nvPr/>
        </p:nvSpPr>
        <p:spPr>
          <a:xfrm>
            <a:off x="7835160" y="2941438"/>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ECMWF</a:t>
            </a:r>
            <a:endParaRPr lang="en-US" sz="1400" b="1" dirty="0"/>
          </a:p>
        </p:txBody>
      </p:sp>
      <p:sp>
        <p:nvSpPr>
          <p:cNvPr id="25" name="TextBox 24"/>
          <p:cNvSpPr txBox="1"/>
          <p:nvPr/>
        </p:nvSpPr>
        <p:spPr>
          <a:xfrm>
            <a:off x="385579" y="5504899"/>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NAM3</a:t>
            </a:r>
            <a:endParaRPr lang="en-US" sz="1400" b="1" dirty="0"/>
          </a:p>
        </p:txBody>
      </p:sp>
      <p:sp>
        <p:nvSpPr>
          <p:cNvPr id="26" name="TextBox 25"/>
          <p:cNvSpPr txBox="1"/>
          <p:nvPr/>
        </p:nvSpPr>
        <p:spPr>
          <a:xfrm>
            <a:off x="3216088" y="5339503"/>
            <a:ext cx="851640" cy="523220"/>
          </a:xfrm>
          <a:prstGeom prst="rect">
            <a:avLst/>
          </a:prstGeom>
          <a:solidFill>
            <a:schemeClr val="bg1"/>
          </a:solidFill>
          <a:ln>
            <a:solidFill>
              <a:schemeClr val="tx1"/>
            </a:solidFill>
          </a:ln>
        </p:spPr>
        <p:txBody>
          <a:bodyPr wrap="square" rtlCol="0">
            <a:spAutoFit/>
          </a:bodyPr>
          <a:lstStyle/>
          <a:p>
            <a:pPr algn="ctr"/>
            <a:r>
              <a:rPr lang="en-US" sz="1400" b="1" dirty="0" smtClean="0"/>
              <a:t>HIRESW</a:t>
            </a:r>
          </a:p>
          <a:p>
            <a:pPr algn="ctr"/>
            <a:r>
              <a:rPr lang="en-US" sz="1400" b="1" dirty="0" smtClean="0"/>
              <a:t>NMMB</a:t>
            </a:r>
            <a:endParaRPr lang="en-US" sz="1400" b="1" dirty="0"/>
          </a:p>
        </p:txBody>
      </p:sp>
      <p:sp>
        <p:nvSpPr>
          <p:cNvPr id="27" name="TextBox 26"/>
          <p:cNvSpPr txBox="1"/>
          <p:nvPr/>
        </p:nvSpPr>
        <p:spPr>
          <a:xfrm>
            <a:off x="6036327" y="5256944"/>
            <a:ext cx="851640" cy="523220"/>
          </a:xfrm>
          <a:prstGeom prst="rect">
            <a:avLst/>
          </a:prstGeom>
          <a:solidFill>
            <a:schemeClr val="bg1"/>
          </a:solidFill>
          <a:ln>
            <a:solidFill>
              <a:schemeClr val="tx1"/>
            </a:solidFill>
          </a:ln>
        </p:spPr>
        <p:txBody>
          <a:bodyPr wrap="square" rtlCol="0">
            <a:spAutoFit/>
          </a:bodyPr>
          <a:lstStyle/>
          <a:p>
            <a:pPr algn="ctr"/>
            <a:r>
              <a:rPr lang="en-US" sz="1400" b="1" dirty="0" smtClean="0"/>
              <a:t>HIRESW</a:t>
            </a:r>
          </a:p>
          <a:p>
            <a:pPr algn="ctr"/>
            <a:r>
              <a:rPr lang="en-US" sz="1400" b="1" dirty="0" smtClean="0"/>
              <a:t>ARW</a:t>
            </a:r>
            <a:endParaRPr lang="en-US" sz="1400" b="1" dirty="0"/>
          </a:p>
        </p:txBody>
      </p:sp>
      <p:grpSp>
        <p:nvGrpSpPr>
          <p:cNvPr id="3" name="Group 2"/>
          <p:cNvGrpSpPr/>
          <p:nvPr/>
        </p:nvGrpSpPr>
        <p:grpSpPr>
          <a:xfrm>
            <a:off x="4420357" y="2740235"/>
            <a:ext cx="2647887" cy="1767283"/>
            <a:chOff x="4420357" y="2740235"/>
            <a:chExt cx="2647887" cy="1767283"/>
          </a:xfrm>
        </p:grpSpPr>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0357" y="2740235"/>
              <a:ext cx="2647887" cy="1767283"/>
            </a:xfrm>
            <a:prstGeom prst="rect">
              <a:avLst/>
            </a:prstGeom>
          </p:spPr>
        </p:pic>
        <p:sp>
          <p:nvSpPr>
            <p:cNvPr id="29" name="TextBox 28"/>
            <p:cNvSpPr txBox="1"/>
            <p:nvPr/>
          </p:nvSpPr>
          <p:spPr>
            <a:xfrm>
              <a:off x="5408883" y="2892526"/>
              <a:ext cx="1605372" cy="307777"/>
            </a:xfrm>
            <a:prstGeom prst="rect">
              <a:avLst/>
            </a:prstGeom>
            <a:solidFill>
              <a:schemeClr val="bg1"/>
            </a:solidFill>
            <a:ln>
              <a:solidFill>
                <a:schemeClr val="tx1"/>
              </a:solidFill>
            </a:ln>
          </p:spPr>
          <p:txBody>
            <a:bodyPr wrap="square" rtlCol="0">
              <a:spAutoFit/>
            </a:bodyPr>
            <a:lstStyle/>
            <a:p>
              <a:pPr algn="ctr"/>
              <a:r>
                <a:rPr lang="en-US" sz="1400" b="1" dirty="0" smtClean="0"/>
                <a:t>Stage IV analysis</a:t>
              </a:r>
              <a:endParaRPr lang="en-US" sz="1400" b="1" dirty="0"/>
            </a:p>
          </p:txBody>
        </p:sp>
      </p:grpSp>
    </p:spTree>
    <p:extLst>
      <p:ext uri="{BB962C8B-B14F-4D97-AF65-F5344CB8AC3E}">
        <p14:creationId xmlns:p14="http://schemas.microsoft.com/office/powerpoint/2010/main" val="1854437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87"/>
            <a:ext cx="8229600" cy="488013"/>
          </a:xfrm>
        </p:spPr>
        <p:txBody>
          <a:bodyPr>
            <a:noAutofit/>
          </a:bodyPr>
          <a:lstStyle/>
          <a:p>
            <a:r>
              <a:rPr lang="en-US" sz="2000" b="1" dirty="0" smtClean="0"/>
              <a:t>Beaumont–Port Arthur Rains Were Dependent on Correct Placement of Harvey and Associated Deformation Zone</a:t>
            </a:r>
            <a:endParaRPr lang="en-US" sz="2000" b="1" dirty="0"/>
          </a:p>
        </p:txBody>
      </p:sp>
      <p:pic>
        <p:nvPicPr>
          <p:cNvPr id="15" name="Picture 14"/>
          <p:cNvPicPr>
            <a:picLocks noChangeAspect="1"/>
          </p:cNvPicPr>
          <p:nvPr/>
        </p:nvPicPr>
        <p:blipFill>
          <a:blip r:embed="rId2"/>
          <a:stretch>
            <a:fillRect/>
          </a:stretch>
        </p:blipFill>
        <p:spPr>
          <a:xfrm>
            <a:off x="241500" y="671028"/>
            <a:ext cx="2902116" cy="3021125"/>
          </a:xfrm>
          <a:prstGeom prst="rect">
            <a:avLst/>
          </a:prstGeom>
        </p:spPr>
      </p:pic>
      <p:pic>
        <p:nvPicPr>
          <p:cNvPr id="16" name="Picture 15"/>
          <p:cNvPicPr>
            <a:picLocks noChangeAspect="1"/>
          </p:cNvPicPr>
          <p:nvPr/>
        </p:nvPicPr>
        <p:blipFill>
          <a:blip r:embed="rId3"/>
          <a:stretch>
            <a:fillRect/>
          </a:stretch>
        </p:blipFill>
        <p:spPr>
          <a:xfrm>
            <a:off x="5945083" y="671027"/>
            <a:ext cx="2843411" cy="3021125"/>
          </a:xfrm>
          <a:prstGeom prst="rect">
            <a:avLst/>
          </a:prstGeom>
        </p:spPr>
      </p:pic>
      <p:pic>
        <p:nvPicPr>
          <p:cNvPr id="17" name="Picture 16"/>
          <p:cNvPicPr>
            <a:picLocks noChangeAspect="1"/>
          </p:cNvPicPr>
          <p:nvPr/>
        </p:nvPicPr>
        <p:blipFill>
          <a:blip r:embed="rId4"/>
          <a:stretch>
            <a:fillRect/>
          </a:stretch>
        </p:blipFill>
        <p:spPr>
          <a:xfrm>
            <a:off x="385579" y="3250358"/>
            <a:ext cx="2758038" cy="2930416"/>
          </a:xfrm>
          <a:prstGeom prst="rect">
            <a:avLst/>
          </a:prstGeom>
        </p:spPr>
      </p:pic>
      <p:pic>
        <p:nvPicPr>
          <p:cNvPr id="18" name="Picture 17"/>
          <p:cNvPicPr>
            <a:picLocks noChangeAspect="1"/>
          </p:cNvPicPr>
          <p:nvPr/>
        </p:nvPicPr>
        <p:blipFill>
          <a:blip r:embed="rId5"/>
          <a:stretch>
            <a:fillRect/>
          </a:stretch>
        </p:blipFill>
        <p:spPr>
          <a:xfrm>
            <a:off x="5921249" y="3249215"/>
            <a:ext cx="2758038" cy="2930416"/>
          </a:xfrm>
          <a:prstGeom prst="rect">
            <a:avLst/>
          </a:prstGeom>
        </p:spPr>
      </p:pic>
      <p:pic>
        <p:nvPicPr>
          <p:cNvPr id="19" name="Picture 18"/>
          <p:cNvPicPr>
            <a:picLocks noChangeAspect="1"/>
          </p:cNvPicPr>
          <p:nvPr/>
        </p:nvPicPr>
        <p:blipFill>
          <a:blip r:embed="rId6"/>
          <a:stretch>
            <a:fillRect/>
          </a:stretch>
        </p:blipFill>
        <p:spPr>
          <a:xfrm>
            <a:off x="3187251" y="665009"/>
            <a:ext cx="2849076" cy="3027144"/>
          </a:xfrm>
          <a:prstGeom prst="rect">
            <a:avLst/>
          </a:prstGeom>
        </p:spPr>
      </p:pic>
      <p:pic>
        <p:nvPicPr>
          <p:cNvPr id="20" name="Picture 19"/>
          <p:cNvPicPr>
            <a:picLocks noChangeAspect="1"/>
          </p:cNvPicPr>
          <p:nvPr/>
        </p:nvPicPr>
        <p:blipFill>
          <a:blip r:embed="rId7"/>
          <a:stretch>
            <a:fillRect/>
          </a:stretch>
        </p:blipFill>
        <p:spPr>
          <a:xfrm>
            <a:off x="3096007" y="3249215"/>
            <a:ext cx="2849076" cy="3027144"/>
          </a:xfrm>
          <a:prstGeom prst="rect">
            <a:avLst/>
          </a:prstGeom>
        </p:spPr>
      </p:pic>
      <p:sp>
        <p:nvSpPr>
          <p:cNvPr id="21" name="TextBox 20"/>
          <p:cNvSpPr txBox="1"/>
          <p:nvPr/>
        </p:nvSpPr>
        <p:spPr>
          <a:xfrm>
            <a:off x="214190" y="6061464"/>
            <a:ext cx="8751852" cy="723275"/>
          </a:xfrm>
          <a:prstGeom prst="rect">
            <a:avLst/>
          </a:prstGeom>
          <a:noFill/>
        </p:spPr>
        <p:txBody>
          <a:bodyPr wrap="square" rtlCol="0">
            <a:spAutoFit/>
          </a:bodyPr>
          <a:lstStyle/>
          <a:p>
            <a:pPr algn="ctr"/>
            <a:r>
              <a:rPr lang="en-US" b="1" dirty="0" smtClean="0"/>
              <a:t>24-h QPF totals from forecasts initialized at 12Z Tuesday, 29 August (F024)</a:t>
            </a:r>
          </a:p>
          <a:p>
            <a:pPr algn="ctr"/>
            <a:endParaRPr lang="en-US" sz="500" dirty="0" smtClean="0"/>
          </a:p>
          <a:p>
            <a:pPr algn="ctr"/>
            <a:r>
              <a:rPr lang="en-US" dirty="0" smtClean="0"/>
              <a:t>Location of the low determined location of deformation zone and highest rainfall totals</a:t>
            </a:r>
          </a:p>
        </p:txBody>
      </p:sp>
      <p:sp>
        <p:nvSpPr>
          <p:cNvPr id="22" name="TextBox 21"/>
          <p:cNvSpPr txBox="1"/>
          <p:nvPr/>
        </p:nvSpPr>
        <p:spPr>
          <a:xfrm>
            <a:off x="385579" y="2941438"/>
            <a:ext cx="851640" cy="307777"/>
          </a:xfrm>
          <a:prstGeom prst="rect">
            <a:avLst/>
          </a:prstGeom>
          <a:solidFill>
            <a:schemeClr val="bg1"/>
          </a:solidFill>
          <a:ln>
            <a:solidFill>
              <a:schemeClr val="tx1"/>
            </a:solidFill>
          </a:ln>
        </p:spPr>
        <p:txBody>
          <a:bodyPr wrap="square" rtlCol="0">
            <a:spAutoFit/>
          </a:bodyPr>
          <a:lstStyle/>
          <a:p>
            <a:pPr algn="ctr"/>
            <a:r>
              <a:rPr lang="en-US" sz="1400" b="1" dirty="0"/>
              <a:t>G</a:t>
            </a:r>
            <a:r>
              <a:rPr lang="en-US" sz="1400" b="1" dirty="0" smtClean="0"/>
              <a:t>FS</a:t>
            </a:r>
            <a:endParaRPr lang="en-US" sz="1400" b="1" dirty="0"/>
          </a:p>
        </p:txBody>
      </p:sp>
      <p:sp>
        <p:nvSpPr>
          <p:cNvPr id="23" name="TextBox 22"/>
          <p:cNvSpPr txBox="1"/>
          <p:nvPr/>
        </p:nvSpPr>
        <p:spPr>
          <a:xfrm>
            <a:off x="3216088" y="2892526"/>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a:t>
            </a:r>
            <a:endParaRPr lang="en-US" sz="1400" b="1" dirty="0"/>
          </a:p>
        </p:txBody>
      </p:sp>
      <p:sp>
        <p:nvSpPr>
          <p:cNvPr id="24" name="TextBox 23"/>
          <p:cNvSpPr txBox="1"/>
          <p:nvPr/>
        </p:nvSpPr>
        <p:spPr>
          <a:xfrm>
            <a:off x="7835160" y="2941438"/>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ECMWF</a:t>
            </a:r>
            <a:endParaRPr lang="en-US" sz="1400" b="1" dirty="0"/>
          </a:p>
        </p:txBody>
      </p:sp>
      <p:sp>
        <p:nvSpPr>
          <p:cNvPr id="25" name="TextBox 24"/>
          <p:cNvSpPr txBox="1"/>
          <p:nvPr/>
        </p:nvSpPr>
        <p:spPr>
          <a:xfrm>
            <a:off x="385579" y="5504899"/>
            <a:ext cx="851640" cy="307777"/>
          </a:xfrm>
          <a:prstGeom prst="rect">
            <a:avLst/>
          </a:prstGeom>
          <a:solidFill>
            <a:schemeClr val="bg1"/>
          </a:solidFill>
          <a:ln>
            <a:solidFill>
              <a:schemeClr val="tx1"/>
            </a:solidFill>
          </a:ln>
        </p:spPr>
        <p:txBody>
          <a:bodyPr wrap="square" rtlCol="0">
            <a:spAutoFit/>
          </a:bodyPr>
          <a:lstStyle/>
          <a:p>
            <a:pPr algn="ctr"/>
            <a:r>
              <a:rPr lang="en-US" sz="1400" b="1" dirty="0" smtClean="0"/>
              <a:t>NAM3</a:t>
            </a:r>
            <a:endParaRPr lang="en-US" sz="1400" b="1" dirty="0"/>
          </a:p>
        </p:txBody>
      </p:sp>
      <p:sp>
        <p:nvSpPr>
          <p:cNvPr id="26" name="TextBox 25"/>
          <p:cNvSpPr txBox="1"/>
          <p:nvPr/>
        </p:nvSpPr>
        <p:spPr>
          <a:xfrm>
            <a:off x="3216088" y="5339503"/>
            <a:ext cx="851640" cy="523220"/>
          </a:xfrm>
          <a:prstGeom prst="rect">
            <a:avLst/>
          </a:prstGeom>
          <a:solidFill>
            <a:schemeClr val="bg1"/>
          </a:solidFill>
          <a:ln>
            <a:solidFill>
              <a:schemeClr val="tx1"/>
            </a:solidFill>
          </a:ln>
        </p:spPr>
        <p:txBody>
          <a:bodyPr wrap="square" rtlCol="0">
            <a:spAutoFit/>
          </a:bodyPr>
          <a:lstStyle/>
          <a:p>
            <a:pPr algn="ctr"/>
            <a:r>
              <a:rPr lang="en-US" sz="1400" b="1" dirty="0" smtClean="0"/>
              <a:t>HIRESW</a:t>
            </a:r>
          </a:p>
          <a:p>
            <a:pPr algn="ctr"/>
            <a:r>
              <a:rPr lang="en-US" sz="1400" b="1" dirty="0" smtClean="0"/>
              <a:t>NMMB</a:t>
            </a:r>
            <a:endParaRPr lang="en-US" sz="1400" b="1" dirty="0"/>
          </a:p>
        </p:txBody>
      </p:sp>
      <p:sp>
        <p:nvSpPr>
          <p:cNvPr id="27" name="TextBox 26"/>
          <p:cNvSpPr txBox="1"/>
          <p:nvPr/>
        </p:nvSpPr>
        <p:spPr>
          <a:xfrm>
            <a:off x="6036327" y="5256944"/>
            <a:ext cx="851640" cy="523220"/>
          </a:xfrm>
          <a:prstGeom prst="rect">
            <a:avLst/>
          </a:prstGeom>
          <a:solidFill>
            <a:schemeClr val="bg1"/>
          </a:solidFill>
          <a:ln>
            <a:solidFill>
              <a:schemeClr val="tx1"/>
            </a:solidFill>
          </a:ln>
        </p:spPr>
        <p:txBody>
          <a:bodyPr wrap="square" rtlCol="0">
            <a:spAutoFit/>
          </a:bodyPr>
          <a:lstStyle/>
          <a:p>
            <a:pPr algn="ctr"/>
            <a:r>
              <a:rPr lang="en-US" sz="1400" b="1" dirty="0" smtClean="0"/>
              <a:t>HIRESW</a:t>
            </a:r>
          </a:p>
          <a:p>
            <a:pPr algn="ctr"/>
            <a:r>
              <a:rPr lang="en-US" sz="1400" b="1" dirty="0" smtClean="0"/>
              <a:t>ARW</a:t>
            </a:r>
            <a:endParaRPr lang="en-US" sz="1400" b="1" dirty="0"/>
          </a:p>
        </p:txBody>
      </p:sp>
      <p:grpSp>
        <p:nvGrpSpPr>
          <p:cNvPr id="3" name="Group 2"/>
          <p:cNvGrpSpPr/>
          <p:nvPr/>
        </p:nvGrpSpPr>
        <p:grpSpPr>
          <a:xfrm>
            <a:off x="4419726" y="2740235"/>
            <a:ext cx="2649149" cy="1767283"/>
            <a:chOff x="4419726" y="2740235"/>
            <a:chExt cx="2649149" cy="1767283"/>
          </a:xfrm>
        </p:grpSpPr>
        <p:pic>
          <p:nvPicPr>
            <p:cNvPr id="28" name="Picture 27"/>
            <p:cNvPicPr>
              <a:picLocks noChangeAspect="1"/>
            </p:cNvPicPr>
            <p:nvPr/>
          </p:nvPicPr>
          <p:blipFill rotWithShape="1">
            <a:blip r:embed="rId8"/>
            <a:srcRect b="30715"/>
            <a:stretch/>
          </p:blipFill>
          <p:spPr>
            <a:xfrm>
              <a:off x="4419726" y="2740235"/>
              <a:ext cx="2649149" cy="1767283"/>
            </a:xfrm>
            <a:prstGeom prst="rect">
              <a:avLst/>
            </a:prstGeom>
          </p:spPr>
        </p:pic>
        <p:sp>
          <p:nvSpPr>
            <p:cNvPr id="29" name="TextBox 28"/>
            <p:cNvSpPr txBox="1"/>
            <p:nvPr/>
          </p:nvSpPr>
          <p:spPr>
            <a:xfrm>
              <a:off x="5408883" y="2892526"/>
              <a:ext cx="1605372" cy="307777"/>
            </a:xfrm>
            <a:prstGeom prst="rect">
              <a:avLst/>
            </a:prstGeom>
            <a:solidFill>
              <a:schemeClr val="bg1"/>
            </a:solidFill>
            <a:ln>
              <a:solidFill>
                <a:schemeClr val="tx1"/>
              </a:solidFill>
            </a:ln>
          </p:spPr>
          <p:txBody>
            <a:bodyPr wrap="square" rtlCol="0">
              <a:spAutoFit/>
            </a:bodyPr>
            <a:lstStyle/>
            <a:p>
              <a:pPr algn="ctr"/>
              <a:r>
                <a:rPr lang="en-US" sz="1400" b="1" dirty="0" smtClean="0"/>
                <a:t>Stage IV analysis</a:t>
              </a:r>
              <a:endParaRPr lang="en-US" sz="1400" b="1" dirty="0"/>
            </a:p>
          </p:txBody>
        </p:sp>
      </p:grpSp>
    </p:spTree>
    <p:extLst>
      <p:ext uri="{BB962C8B-B14F-4D97-AF65-F5344CB8AC3E}">
        <p14:creationId xmlns:p14="http://schemas.microsoft.com/office/powerpoint/2010/main" val="3770686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097"/>
            <a:ext cx="8229600" cy="447049"/>
          </a:xfrm>
        </p:spPr>
        <p:txBody>
          <a:bodyPr>
            <a:noAutofit/>
          </a:bodyPr>
          <a:lstStyle/>
          <a:p>
            <a:r>
              <a:rPr lang="en-US" sz="2000" b="1" dirty="0" smtClean="0"/>
              <a:t>Experimental Guidance from National Water Model (NWM v1.1)</a:t>
            </a:r>
            <a:endParaRPr lang="en-US" sz="2000" b="1" dirty="0"/>
          </a:p>
        </p:txBody>
      </p:sp>
      <p:pic>
        <p:nvPicPr>
          <p:cNvPr id="13" name="Shape 159" descr="mrf_20170828T00_overbank_flows_day4.png"/>
          <p:cNvPicPr preferRelativeResize="0"/>
          <p:nvPr/>
        </p:nvPicPr>
        <p:blipFill>
          <a:blip r:embed="rId2">
            <a:alphaModFix/>
          </a:blip>
          <a:stretch>
            <a:fillRect/>
          </a:stretch>
        </p:blipFill>
        <p:spPr>
          <a:xfrm>
            <a:off x="34731" y="705789"/>
            <a:ext cx="4811454" cy="3534826"/>
          </a:xfrm>
          <a:prstGeom prst="rect">
            <a:avLst/>
          </a:prstGeom>
          <a:noFill/>
          <a:ln>
            <a:noFill/>
          </a:ln>
        </p:spPr>
      </p:pic>
      <p:sp>
        <p:nvSpPr>
          <p:cNvPr id="14" name="Shape 160"/>
          <p:cNvSpPr txBox="1"/>
          <p:nvPr/>
        </p:nvSpPr>
        <p:spPr>
          <a:xfrm>
            <a:off x="37538" y="749707"/>
            <a:ext cx="4811400" cy="326700"/>
          </a:xfrm>
          <a:prstGeom prst="rect">
            <a:avLst/>
          </a:prstGeom>
          <a:noFill/>
          <a:ln>
            <a:noFill/>
          </a:ln>
        </p:spPr>
        <p:txBody>
          <a:bodyPr wrap="square" lIns="91425" tIns="91425" rIns="91425" bIns="91425" anchor="ctr" anchorCtr="0">
            <a:noAutofit/>
          </a:bodyPr>
          <a:lstStyle/>
          <a:p>
            <a:pPr lvl="0" rtl="0">
              <a:spcBef>
                <a:spcPts val="0"/>
              </a:spcBef>
              <a:buNone/>
            </a:pPr>
            <a:r>
              <a:rPr lang="en" b="1" u="sng" dirty="0">
                <a:solidFill>
                  <a:srgbClr val="FFFFFF"/>
                </a:solidFill>
              </a:rPr>
              <a:t>NWM v1.1 Experimental Guidance</a:t>
            </a:r>
          </a:p>
          <a:p>
            <a:pPr lvl="0" rtl="0">
              <a:spcBef>
                <a:spcPts val="0"/>
              </a:spcBef>
              <a:buNone/>
            </a:pPr>
            <a:r>
              <a:rPr lang="en" b="1" u="sng" dirty="0">
                <a:solidFill>
                  <a:srgbClr val="FFFFFF"/>
                </a:solidFill>
              </a:rPr>
              <a:t>Depicts Streams Forecast to Rise Above Bankfull </a:t>
            </a:r>
          </a:p>
        </p:txBody>
      </p:sp>
      <p:sp>
        <p:nvSpPr>
          <p:cNvPr id="22" name="Shape 161"/>
          <p:cNvSpPr txBox="1"/>
          <p:nvPr/>
        </p:nvSpPr>
        <p:spPr>
          <a:xfrm>
            <a:off x="1870164" y="3386889"/>
            <a:ext cx="1511400" cy="836400"/>
          </a:xfrm>
          <a:prstGeom prst="rect">
            <a:avLst/>
          </a:prstGeom>
          <a:noFill/>
          <a:ln>
            <a:noFill/>
          </a:ln>
        </p:spPr>
        <p:txBody>
          <a:bodyPr wrap="square" lIns="91425" tIns="91425" rIns="91425" bIns="91425" anchor="t" anchorCtr="0">
            <a:noAutofit/>
          </a:bodyPr>
          <a:lstStyle/>
          <a:p>
            <a:pPr lvl="0" rtl="0">
              <a:spcBef>
                <a:spcPts val="0"/>
              </a:spcBef>
              <a:buNone/>
            </a:pPr>
            <a:r>
              <a:rPr lang="en" sz="800" b="1" u="sng">
                <a:solidFill>
                  <a:srgbClr val="FFFFFF"/>
                </a:solidFill>
              </a:rPr>
              <a:t>Based on NWM MRF v1.1 Peak Flow</a:t>
            </a:r>
          </a:p>
        </p:txBody>
      </p:sp>
      <p:pic>
        <p:nvPicPr>
          <p:cNvPr id="23" name="Shape 171"/>
          <p:cNvPicPr preferRelativeResize="0"/>
          <p:nvPr/>
        </p:nvPicPr>
        <p:blipFill>
          <a:blip r:embed="rId3">
            <a:alphaModFix/>
          </a:blip>
          <a:stretch>
            <a:fillRect/>
          </a:stretch>
        </p:blipFill>
        <p:spPr>
          <a:xfrm>
            <a:off x="4848938" y="662643"/>
            <a:ext cx="4329717" cy="3430051"/>
          </a:xfrm>
          <a:prstGeom prst="rect">
            <a:avLst/>
          </a:prstGeom>
          <a:noFill/>
          <a:ln>
            <a:noFill/>
          </a:ln>
        </p:spPr>
      </p:pic>
      <p:sp>
        <p:nvSpPr>
          <p:cNvPr id="24" name="TextBox 23"/>
          <p:cNvSpPr txBox="1"/>
          <p:nvPr/>
        </p:nvSpPr>
        <p:spPr>
          <a:xfrm>
            <a:off x="218808" y="4230581"/>
            <a:ext cx="8770997" cy="2662267"/>
          </a:xfrm>
          <a:prstGeom prst="rect">
            <a:avLst/>
          </a:prstGeom>
          <a:noFill/>
        </p:spPr>
        <p:txBody>
          <a:bodyPr wrap="square" rtlCol="0">
            <a:spAutoFit/>
          </a:bodyPr>
          <a:lstStyle/>
          <a:p>
            <a:pPr marL="285750" indent="-285750">
              <a:buFont typeface="Arial"/>
              <a:buChar char="•"/>
            </a:pPr>
            <a:r>
              <a:rPr lang="en-US" dirty="0" smtClean="0"/>
              <a:t>Prior to Hurricane Harvey’s landfall, the Texas Department of Emergency Management requested that the National Water Center provide NWM hydrologic guidance and interpretation</a:t>
            </a:r>
          </a:p>
          <a:p>
            <a:pPr marL="285750" indent="-285750">
              <a:buFont typeface="Arial"/>
              <a:buChar char="•"/>
            </a:pPr>
            <a:endParaRPr lang="en-US" sz="600" dirty="0" smtClean="0"/>
          </a:p>
          <a:p>
            <a:pPr marL="285750" indent="-285750">
              <a:buFont typeface="Arial"/>
              <a:buChar char="•"/>
            </a:pPr>
            <a:r>
              <a:rPr lang="en-US" dirty="0" smtClean="0"/>
              <a:t>Experimental guidance complemented official river forecasts from the West Gulf River Forecast Center (WGRFC)</a:t>
            </a:r>
          </a:p>
          <a:p>
            <a:pPr marL="285750" indent="-285750">
              <a:buFont typeface="Arial"/>
              <a:buChar char="•"/>
            </a:pPr>
            <a:endParaRPr lang="en-US" sz="600" dirty="0"/>
          </a:p>
          <a:p>
            <a:pPr marL="285750" indent="-285750">
              <a:buFont typeface="Arial"/>
              <a:buChar char="•"/>
            </a:pPr>
            <a:r>
              <a:rPr lang="en-US" dirty="0" smtClean="0"/>
              <a:t>QPF from operational NWP models helps to drive the NWM</a:t>
            </a:r>
          </a:p>
          <a:p>
            <a:pPr marL="285750" indent="-285750">
              <a:buFont typeface="Arial"/>
              <a:buChar char="•"/>
            </a:pPr>
            <a:endParaRPr lang="en-US" sz="600" dirty="0"/>
          </a:p>
          <a:p>
            <a:pPr marL="285750" indent="-285750">
              <a:buFont typeface="Arial"/>
              <a:buChar char="•"/>
            </a:pPr>
            <a:r>
              <a:rPr lang="en-US" dirty="0" smtClean="0"/>
              <a:t>Products such as time-to-reach peak </a:t>
            </a:r>
            <a:r>
              <a:rPr lang="en-US" dirty="0" err="1" smtClean="0"/>
              <a:t>streamflow</a:t>
            </a:r>
            <a:r>
              <a:rPr lang="en-US" dirty="0" smtClean="0"/>
              <a:t> and flood inundation maps can provide guidance away from RFC forecast points and beyond the RFC forecast time horizon</a:t>
            </a:r>
            <a:endParaRPr lang="en-US" dirty="0"/>
          </a:p>
        </p:txBody>
      </p:sp>
    </p:spTree>
    <p:extLst>
      <p:ext uri="{BB962C8B-B14F-4D97-AF65-F5344CB8AC3E}">
        <p14:creationId xmlns:p14="http://schemas.microsoft.com/office/powerpoint/2010/main" val="3080435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www.emc.ncep.noaa.gov/mmb/cguastini/rap/2017082000gef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74" y="829891"/>
            <a:ext cx="2979545"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40097"/>
            <a:ext cx="8229600" cy="706402"/>
          </a:xfrm>
        </p:spPr>
        <p:txBody>
          <a:bodyPr>
            <a:noAutofit/>
          </a:bodyPr>
          <a:lstStyle/>
          <a:p>
            <a:r>
              <a:rPr lang="en-US" sz="2000" b="1" dirty="0" smtClean="0"/>
              <a:t>Medium-Range Ensemble Guidance from 00Z Sunday, 20 August 2017</a:t>
            </a:r>
            <a:endParaRPr lang="en-US" sz="2000" b="1" dirty="0"/>
          </a:p>
        </p:txBody>
      </p:sp>
      <p:sp>
        <p:nvSpPr>
          <p:cNvPr id="24" name="TextBox 23"/>
          <p:cNvSpPr txBox="1"/>
          <p:nvPr/>
        </p:nvSpPr>
        <p:spPr>
          <a:xfrm>
            <a:off x="218808" y="4196504"/>
            <a:ext cx="8770997" cy="2585323"/>
          </a:xfrm>
          <a:prstGeom prst="rect">
            <a:avLst/>
          </a:prstGeom>
          <a:noFill/>
        </p:spPr>
        <p:txBody>
          <a:bodyPr wrap="square" rtlCol="0">
            <a:spAutoFit/>
          </a:bodyPr>
          <a:lstStyle/>
          <a:p>
            <a:pPr algn="ctr"/>
            <a:r>
              <a:rPr lang="en-US" u="sng" dirty="0" smtClean="0"/>
              <a:t>Six days prior</a:t>
            </a:r>
            <a:r>
              <a:rPr lang="en-US" dirty="0" smtClean="0"/>
              <a:t> to Harvey’s landfall in Texas, deterministic and ensemble global models indicated a low probability for Harvey to impact the United States</a:t>
            </a:r>
          </a:p>
          <a:p>
            <a:pPr marL="285750" indent="-285750">
              <a:buFont typeface="Arial"/>
              <a:buChar char="•"/>
            </a:pPr>
            <a:endParaRPr lang="en-US" dirty="0" smtClean="0"/>
          </a:p>
          <a:p>
            <a:pPr marL="285750" indent="-285750">
              <a:buFont typeface="Arial"/>
              <a:buChar char="•"/>
            </a:pPr>
            <a:r>
              <a:rPr lang="en-US" dirty="0" smtClean="0"/>
              <a:t>Most </a:t>
            </a:r>
            <a:r>
              <a:rPr lang="en-US" b="1" u="sng" dirty="0" smtClean="0"/>
              <a:t>GEFS members</a:t>
            </a:r>
            <a:r>
              <a:rPr lang="en-US" dirty="0" smtClean="0"/>
              <a:t> and the </a:t>
            </a:r>
            <a:r>
              <a:rPr lang="en-US" b="1" u="sng" dirty="0" smtClean="0"/>
              <a:t>GFS deterministic</a:t>
            </a:r>
            <a:r>
              <a:rPr lang="en-US" dirty="0" smtClean="0"/>
              <a:t> dissipated Harvey in Central America</a:t>
            </a:r>
          </a:p>
          <a:p>
            <a:pPr marL="742950" lvl="1" indent="-285750">
              <a:buFont typeface="Arial"/>
              <a:buChar char="•"/>
            </a:pPr>
            <a:r>
              <a:rPr lang="en-US" dirty="0" smtClean="0"/>
              <a:t>GEFS tracks beyond the Yucatán Peninsula entered northern Mexico </a:t>
            </a:r>
          </a:p>
          <a:p>
            <a:pPr marL="285750" indent="-285750">
              <a:buFont typeface="Arial"/>
              <a:buChar char="•"/>
            </a:pPr>
            <a:r>
              <a:rPr lang="en-US" dirty="0" smtClean="0"/>
              <a:t>Most </a:t>
            </a:r>
            <a:r>
              <a:rPr lang="en-US" b="1" u="sng" dirty="0" smtClean="0"/>
              <a:t>EC members</a:t>
            </a:r>
            <a:r>
              <a:rPr lang="en-US" dirty="0" smtClean="0"/>
              <a:t> and the </a:t>
            </a:r>
            <a:r>
              <a:rPr lang="en-US" b="1" u="sng" dirty="0" smtClean="0"/>
              <a:t>EC deterministic</a:t>
            </a:r>
            <a:r>
              <a:rPr lang="en-US" dirty="0" smtClean="0"/>
              <a:t> indicated Harvey would cross the Yucatán and was more likely to impact Mexico than Texas</a:t>
            </a:r>
          </a:p>
          <a:p>
            <a:pPr marL="285750" indent="-285750">
              <a:buFont typeface="Arial"/>
              <a:buChar char="•"/>
            </a:pPr>
            <a:r>
              <a:rPr lang="en-US" dirty="0" smtClean="0"/>
              <a:t>Some </a:t>
            </a:r>
            <a:r>
              <a:rPr lang="en-US" b="1" u="sng" dirty="0" smtClean="0"/>
              <a:t>UK members</a:t>
            </a:r>
            <a:r>
              <a:rPr lang="en-US" dirty="0" smtClean="0"/>
              <a:t> maintained Harvey beyond the Yucatán, but a potential threat to Texas was evident in the </a:t>
            </a:r>
            <a:r>
              <a:rPr lang="en-US" b="1" u="sng" dirty="0" smtClean="0"/>
              <a:t>UK ensemble mean</a:t>
            </a:r>
          </a:p>
        </p:txBody>
      </p:sp>
      <p:sp>
        <p:nvSpPr>
          <p:cNvPr id="9" name="TextBox 8"/>
          <p:cNvSpPr txBox="1"/>
          <p:nvPr/>
        </p:nvSpPr>
        <p:spPr>
          <a:xfrm>
            <a:off x="291563" y="1097000"/>
            <a:ext cx="669852" cy="307777"/>
          </a:xfrm>
          <a:prstGeom prst="rect">
            <a:avLst/>
          </a:prstGeom>
          <a:solidFill>
            <a:schemeClr val="bg1"/>
          </a:solidFill>
          <a:ln>
            <a:solidFill>
              <a:schemeClr val="tx1"/>
            </a:solidFill>
          </a:ln>
        </p:spPr>
        <p:txBody>
          <a:bodyPr wrap="square" rtlCol="0">
            <a:spAutoFit/>
          </a:bodyPr>
          <a:lstStyle/>
          <a:p>
            <a:pPr algn="ctr"/>
            <a:r>
              <a:rPr lang="en-US" sz="1400" b="1" dirty="0" smtClean="0"/>
              <a:t>GEFS</a:t>
            </a:r>
            <a:endParaRPr lang="en-US" sz="1400" b="1" dirty="0"/>
          </a:p>
        </p:txBody>
      </p:sp>
      <p:pic>
        <p:nvPicPr>
          <p:cNvPr id="10" name="Picture 2" descr="http://www.emc.ncep.noaa.gov/mmb/cguastini/rap/2017082000e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932" y="829891"/>
            <a:ext cx="2959467" cy="3200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5487" y="1097000"/>
            <a:ext cx="669852" cy="307777"/>
          </a:xfrm>
          <a:prstGeom prst="rect">
            <a:avLst/>
          </a:prstGeom>
          <a:solidFill>
            <a:schemeClr val="bg1"/>
          </a:solidFill>
          <a:ln>
            <a:solidFill>
              <a:schemeClr val="tx1"/>
            </a:solidFill>
          </a:ln>
        </p:spPr>
        <p:txBody>
          <a:bodyPr wrap="square" rtlCol="0">
            <a:spAutoFit/>
          </a:bodyPr>
          <a:lstStyle/>
          <a:p>
            <a:pPr algn="ctr"/>
            <a:r>
              <a:rPr lang="en-US" sz="1400" b="1" dirty="0" smtClean="0"/>
              <a:t>EC</a:t>
            </a:r>
            <a:endParaRPr lang="en-US" sz="1400" b="1" dirty="0"/>
          </a:p>
        </p:txBody>
      </p:sp>
      <p:pic>
        <p:nvPicPr>
          <p:cNvPr id="12" name="Picture 2" descr="http://www.emc.ncep.noaa.gov/mmb/cguastini/rap/2017082000u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399" y="829891"/>
            <a:ext cx="2958353" cy="3200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394307" y="1118516"/>
            <a:ext cx="669852" cy="307777"/>
          </a:xfrm>
          <a:prstGeom prst="rect">
            <a:avLst/>
          </a:prstGeom>
          <a:solidFill>
            <a:schemeClr val="bg1"/>
          </a:solidFill>
          <a:ln>
            <a:solidFill>
              <a:schemeClr val="tx1"/>
            </a:solidFill>
          </a:ln>
        </p:spPr>
        <p:txBody>
          <a:bodyPr wrap="square" rtlCol="0">
            <a:spAutoFit/>
          </a:bodyPr>
          <a:lstStyle/>
          <a:p>
            <a:pPr algn="ctr"/>
            <a:r>
              <a:rPr lang="en-US" sz="1400" b="1" dirty="0" smtClean="0"/>
              <a:t>UK</a:t>
            </a:r>
            <a:endParaRPr lang="en-US" sz="1400" b="1" dirty="0"/>
          </a:p>
        </p:txBody>
      </p:sp>
    </p:spTree>
    <p:extLst>
      <p:ext uri="{BB962C8B-B14F-4D97-AF65-F5344CB8AC3E}">
        <p14:creationId xmlns:p14="http://schemas.microsoft.com/office/powerpoint/2010/main" val="37425046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0415"/>
          </a:xfrm>
        </p:spPr>
        <p:txBody>
          <a:bodyPr>
            <a:noAutofit/>
          </a:bodyPr>
          <a:lstStyle/>
          <a:p>
            <a:r>
              <a:rPr lang="en-US" sz="2000" b="1" dirty="0" smtClean="0"/>
              <a:t>Summary</a:t>
            </a:r>
            <a:endParaRPr lang="en-US" sz="1800" b="1" dirty="0"/>
          </a:p>
        </p:txBody>
      </p:sp>
      <p:sp>
        <p:nvSpPr>
          <p:cNvPr id="4" name="Content Placeholder 3"/>
          <p:cNvSpPr>
            <a:spLocks noGrp="1"/>
          </p:cNvSpPr>
          <p:nvPr>
            <p:ph idx="1"/>
          </p:nvPr>
        </p:nvSpPr>
        <p:spPr>
          <a:xfrm>
            <a:off x="457200" y="824830"/>
            <a:ext cx="8229600" cy="6033169"/>
          </a:xfrm>
        </p:spPr>
        <p:txBody>
          <a:bodyPr>
            <a:normAutofit fontScale="85000" lnSpcReduction="20000"/>
          </a:bodyPr>
          <a:lstStyle/>
          <a:p>
            <a:r>
              <a:rPr lang="en-US" sz="2400" dirty="0" smtClean="0"/>
              <a:t>About one week prior to Hurricane Harvey’s landfall in Texas, global ensembles indicated uncertainty in whether:</a:t>
            </a:r>
          </a:p>
          <a:p>
            <a:pPr marL="914400" lvl="1" indent="-457200">
              <a:buFont typeface="+mj-lt"/>
              <a:buAutoNum type="arabicPeriod"/>
            </a:pPr>
            <a:r>
              <a:rPr lang="en-US" sz="2000" dirty="0"/>
              <a:t>T</a:t>
            </a:r>
            <a:r>
              <a:rPr lang="en-US" sz="2000" dirty="0" smtClean="0"/>
              <a:t>he initial remnants of Harvey would redevelop after crossing the Yucatán Peninsula</a:t>
            </a:r>
          </a:p>
          <a:p>
            <a:pPr marL="914400" lvl="1" indent="-457200">
              <a:buFont typeface="+mj-lt"/>
              <a:buAutoNum type="arabicPeriod"/>
            </a:pPr>
            <a:r>
              <a:rPr lang="en-US" sz="2000" dirty="0" smtClean="0"/>
              <a:t>The potential regenerated storm would make landfall in Mexico or the US</a:t>
            </a:r>
          </a:p>
          <a:p>
            <a:endParaRPr lang="en-US" sz="1400" dirty="0"/>
          </a:p>
          <a:p>
            <a:r>
              <a:rPr lang="en-US" sz="2400" dirty="0" smtClean="0"/>
              <a:t>After an imminent Texas landfall became clear, global and regional guidance signaled the potential for significant rainfall totals in southeast Texas</a:t>
            </a:r>
          </a:p>
          <a:p>
            <a:pPr marL="0" indent="0">
              <a:buNone/>
            </a:pPr>
            <a:endParaRPr lang="en-US" sz="2100" dirty="0"/>
          </a:p>
          <a:p>
            <a:r>
              <a:rPr lang="en-US" sz="2400" dirty="0"/>
              <a:t>E</a:t>
            </a:r>
            <a:r>
              <a:rPr lang="en-US" sz="2400" dirty="0" smtClean="0"/>
              <a:t>xtreme rainfall in the Houston metropolitan area was better predicted by high-resolution models (compared to global/regional models)</a:t>
            </a:r>
          </a:p>
          <a:p>
            <a:endParaRPr lang="en-US" sz="2100" dirty="0"/>
          </a:p>
          <a:p>
            <a:r>
              <a:rPr lang="en-US" sz="2400" dirty="0" smtClean="0"/>
              <a:t>Predictability of extreme rainfall in the Beaumont–Port Arthur area was limited. Correct placement depended on correctly predicting Harvey’s location and the associated deformation zone prior to the second landfall in Louisiana</a:t>
            </a:r>
          </a:p>
          <a:p>
            <a:endParaRPr lang="en-US" sz="2100" dirty="0"/>
          </a:p>
          <a:p>
            <a:r>
              <a:rPr lang="en-US" sz="2400" dirty="0" smtClean="0"/>
              <a:t>Experimental global FV3 forecasts were comparable to GFS forecasts</a:t>
            </a:r>
          </a:p>
          <a:p>
            <a:endParaRPr lang="en-US" sz="2400" dirty="0" smtClean="0"/>
          </a:p>
          <a:p>
            <a:r>
              <a:rPr lang="en-US" sz="2400" dirty="0" smtClean="0"/>
              <a:t>Guidance from models such as GFS and HWRF helped drive additional modeling systems for impacts such as waves and inland flooding</a:t>
            </a:r>
          </a:p>
          <a:p>
            <a:endParaRPr lang="en-US" sz="2400" dirty="0"/>
          </a:p>
        </p:txBody>
      </p:sp>
    </p:spTree>
    <p:extLst>
      <p:ext uri="{BB962C8B-B14F-4D97-AF65-F5344CB8AC3E}">
        <p14:creationId xmlns:p14="http://schemas.microsoft.com/office/powerpoint/2010/main" val="3686352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emc.ncep.noaa.gov/mmb/cguastini/rap/2017082200uk.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3399" y="829891"/>
            <a:ext cx="295835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emc.ncep.noaa.gov/mmb/cguastini/rap/2017082200e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302" y="829891"/>
            <a:ext cx="296009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emc.ncep.noaa.gov/mmb/cguastini/rap/2017082200gef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74" y="829891"/>
            <a:ext cx="2979545"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40097"/>
            <a:ext cx="8229600" cy="706402"/>
          </a:xfrm>
        </p:spPr>
        <p:txBody>
          <a:bodyPr>
            <a:noAutofit/>
          </a:bodyPr>
          <a:lstStyle/>
          <a:p>
            <a:r>
              <a:rPr lang="en-US" sz="2000" b="1" dirty="0" smtClean="0"/>
              <a:t>Medium-Range Ensemble Guidance from 00Z Tuesday, 22 August 2017</a:t>
            </a:r>
            <a:endParaRPr lang="en-US" sz="2000" b="1" dirty="0"/>
          </a:p>
        </p:txBody>
      </p:sp>
      <p:sp>
        <p:nvSpPr>
          <p:cNvPr id="24" name="TextBox 23"/>
          <p:cNvSpPr txBox="1"/>
          <p:nvPr/>
        </p:nvSpPr>
        <p:spPr>
          <a:xfrm>
            <a:off x="218808" y="4196504"/>
            <a:ext cx="8770997" cy="2585323"/>
          </a:xfrm>
          <a:prstGeom prst="rect">
            <a:avLst/>
          </a:prstGeom>
          <a:noFill/>
        </p:spPr>
        <p:txBody>
          <a:bodyPr wrap="square" rtlCol="0">
            <a:spAutoFit/>
          </a:bodyPr>
          <a:lstStyle/>
          <a:p>
            <a:pPr algn="ctr"/>
            <a:r>
              <a:rPr lang="en-US" u="sng" dirty="0" smtClean="0"/>
              <a:t>Four days prior</a:t>
            </a:r>
            <a:r>
              <a:rPr lang="en-US" dirty="0" smtClean="0"/>
              <a:t> to Harvey’s landfall in Texas, deterministic and ensemble global models were more certain Harvey would cross the Yucatán Peninsula and make landfall in Texas</a:t>
            </a:r>
          </a:p>
          <a:p>
            <a:pPr marL="285750" indent="-285750">
              <a:buFont typeface="Arial"/>
              <a:buChar char="•"/>
            </a:pPr>
            <a:endParaRPr lang="en-US" dirty="0" smtClean="0"/>
          </a:p>
          <a:p>
            <a:pPr marL="285750" indent="-285750">
              <a:buFont typeface="Arial"/>
              <a:buChar char="•"/>
            </a:pPr>
            <a:r>
              <a:rPr lang="en-US" b="1" u="sng" dirty="0" smtClean="0"/>
              <a:t>GEFS members</a:t>
            </a:r>
            <a:r>
              <a:rPr lang="en-US" dirty="0" smtClean="0"/>
              <a:t> and the </a:t>
            </a:r>
            <a:r>
              <a:rPr lang="en-US" b="1" u="sng" dirty="0" smtClean="0"/>
              <a:t>GFS deterministic</a:t>
            </a:r>
            <a:r>
              <a:rPr lang="en-US" dirty="0" smtClean="0"/>
              <a:t> indicated a high probability of a Texas landfall. They also indicated a progressive storm with tracks through 8/28 ending in AR/LA/MS</a:t>
            </a:r>
          </a:p>
          <a:p>
            <a:pPr marL="285750" indent="-285750">
              <a:buFont typeface="Arial"/>
              <a:buChar char="•"/>
            </a:pPr>
            <a:r>
              <a:rPr lang="en-US" b="1" u="sng" dirty="0" smtClean="0"/>
              <a:t>EC members</a:t>
            </a:r>
            <a:r>
              <a:rPr lang="en-US" dirty="0" smtClean="0"/>
              <a:t> and the </a:t>
            </a:r>
            <a:r>
              <a:rPr lang="en-US" b="1" u="sng" dirty="0" smtClean="0"/>
              <a:t>EC deterministic</a:t>
            </a:r>
            <a:r>
              <a:rPr lang="en-US" dirty="0" smtClean="0"/>
              <a:t> showed a slightly wider range of potential landfall locations, but indicated Harvey would stall shortly after landfall</a:t>
            </a:r>
          </a:p>
          <a:p>
            <a:pPr marL="285750" indent="-285750">
              <a:buFont typeface="Arial"/>
              <a:buChar char="•"/>
            </a:pPr>
            <a:r>
              <a:rPr lang="en-US" b="1" u="sng" dirty="0" smtClean="0"/>
              <a:t>UK members</a:t>
            </a:r>
            <a:r>
              <a:rPr lang="en-US" dirty="0" smtClean="0"/>
              <a:t> and </a:t>
            </a:r>
            <a:r>
              <a:rPr lang="en-US" b="1" u="sng" dirty="0" smtClean="0"/>
              <a:t>UK deterministic</a:t>
            </a:r>
            <a:r>
              <a:rPr lang="en-US" dirty="0" smtClean="0"/>
              <a:t> showed an even wider range of potential landfall locations and also suggested a more progressive storm after landfall</a:t>
            </a:r>
            <a:endParaRPr lang="en-US" b="1" u="sng" dirty="0" smtClean="0"/>
          </a:p>
        </p:txBody>
      </p:sp>
      <p:sp>
        <p:nvSpPr>
          <p:cNvPr id="9" name="TextBox 8"/>
          <p:cNvSpPr txBox="1"/>
          <p:nvPr/>
        </p:nvSpPr>
        <p:spPr>
          <a:xfrm>
            <a:off x="291563" y="1097000"/>
            <a:ext cx="669852" cy="307777"/>
          </a:xfrm>
          <a:prstGeom prst="rect">
            <a:avLst/>
          </a:prstGeom>
          <a:solidFill>
            <a:schemeClr val="bg1"/>
          </a:solidFill>
          <a:ln>
            <a:solidFill>
              <a:schemeClr val="tx1"/>
            </a:solidFill>
          </a:ln>
        </p:spPr>
        <p:txBody>
          <a:bodyPr wrap="square" rtlCol="0">
            <a:spAutoFit/>
          </a:bodyPr>
          <a:lstStyle/>
          <a:p>
            <a:pPr algn="ctr"/>
            <a:r>
              <a:rPr lang="en-US" sz="1400" b="1" dirty="0" smtClean="0"/>
              <a:t>GEFS</a:t>
            </a:r>
            <a:endParaRPr lang="en-US" sz="1400" b="1" dirty="0"/>
          </a:p>
        </p:txBody>
      </p:sp>
      <p:sp>
        <p:nvSpPr>
          <p:cNvPr id="11" name="TextBox 10"/>
          <p:cNvSpPr txBox="1"/>
          <p:nvPr/>
        </p:nvSpPr>
        <p:spPr>
          <a:xfrm>
            <a:off x="3425487" y="1097000"/>
            <a:ext cx="669852" cy="307777"/>
          </a:xfrm>
          <a:prstGeom prst="rect">
            <a:avLst/>
          </a:prstGeom>
          <a:solidFill>
            <a:schemeClr val="bg1"/>
          </a:solidFill>
          <a:ln>
            <a:solidFill>
              <a:schemeClr val="tx1"/>
            </a:solidFill>
          </a:ln>
        </p:spPr>
        <p:txBody>
          <a:bodyPr wrap="square" rtlCol="0">
            <a:spAutoFit/>
          </a:bodyPr>
          <a:lstStyle/>
          <a:p>
            <a:pPr algn="ctr"/>
            <a:r>
              <a:rPr lang="en-US" sz="1400" b="1" dirty="0" smtClean="0"/>
              <a:t>EC</a:t>
            </a:r>
            <a:endParaRPr lang="en-US" sz="1400" b="1" dirty="0"/>
          </a:p>
        </p:txBody>
      </p:sp>
      <p:sp>
        <p:nvSpPr>
          <p:cNvPr id="15" name="TextBox 14"/>
          <p:cNvSpPr txBox="1"/>
          <p:nvPr/>
        </p:nvSpPr>
        <p:spPr>
          <a:xfrm>
            <a:off x="6394307" y="1118516"/>
            <a:ext cx="669852" cy="307777"/>
          </a:xfrm>
          <a:prstGeom prst="rect">
            <a:avLst/>
          </a:prstGeom>
          <a:solidFill>
            <a:schemeClr val="bg1"/>
          </a:solidFill>
          <a:ln>
            <a:solidFill>
              <a:schemeClr val="tx1"/>
            </a:solidFill>
          </a:ln>
        </p:spPr>
        <p:txBody>
          <a:bodyPr wrap="square" rtlCol="0">
            <a:spAutoFit/>
          </a:bodyPr>
          <a:lstStyle/>
          <a:p>
            <a:pPr algn="ctr"/>
            <a:r>
              <a:rPr lang="en-US" sz="1400" b="1" dirty="0" smtClean="0"/>
              <a:t>UK</a:t>
            </a:r>
            <a:endParaRPr lang="en-US" sz="1400" b="1" dirty="0"/>
          </a:p>
        </p:txBody>
      </p:sp>
    </p:spTree>
    <p:extLst>
      <p:ext uri="{BB962C8B-B14F-4D97-AF65-F5344CB8AC3E}">
        <p14:creationId xmlns:p14="http://schemas.microsoft.com/office/powerpoint/2010/main" val="28100704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136" y="3649788"/>
            <a:ext cx="3035864" cy="292723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136" y="527427"/>
            <a:ext cx="3035864" cy="324525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499" y="3635730"/>
            <a:ext cx="3222270" cy="322227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418" y="571991"/>
            <a:ext cx="3153351" cy="3200692"/>
          </a:xfrm>
          <a:prstGeom prst="rect">
            <a:avLst/>
          </a:prstGeom>
        </p:spPr>
      </p:pic>
      <p:sp>
        <p:nvSpPr>
          <p:cNvPr id="2" name="TextBox 1"/>
          <p:cNvSpPr txBox="1"/>
          <p:nvPr/>
        </p:nvSpPr>
        <p:spPr>
          <a:xfrm>
            <a:off x="13659" y="764655"/>
            <a:ext cx="3304608" cy="5078314"/>
          </a:xfrm>
          <a:prstGeom prst="rect">
            <a:avLst/>
          </a:prstGeom>
          <a:noFill/>
        </p:spPr>
        <p:txBody>
          <a:bodyPr wrap="square" rtlCol="0">
            <a:spAutoFit/>
          </a:bodyPr>
          <a:lstStyle/>
          <a:p>
            <a:pPr marL="285750" indent="-285750">
              <a:buFont typeface="Arial"/>
              <a:buChar char="•"/>
            </a:pPr>
            <a:r>
              <a:rPr lang="en-US" dirty="0" smtClean="0"/>
              <a:t>When Harvey was in the Caribbean Sea, most cycles of the four models shown had a southern/western bias</a:t>
            </a:r>
          </a:p>
          <a:p>
            <a:pPr marL="285750" indent="-285750">
              <a:buFont typeface="Arial"/>
              <a:buChar char="•"/>
            </a:pPr>
            <a:endParaRPr lang="en-US" dirty="0" smtClean="0"/>
          </a:p>
          <a:p>
            <a:pPr marL="285750" indent="-285750">
              <a:buFont typeface="Arial"/>
              <a:buChar char="•"/>
            </a:pPr>
            <a:r>
              <a:rPr lang="en-US" dirty="0" smtClean="0"/>
              <a:t>This persisted with the initial cycles that tracked Harvey across the Yucatán indicating landfall in northern Mexico</a:t>
            </a:r>
          </a:p>
          <a:p>
            <a:pPr marL="285750" indent="-285750">
              <a:buFont typeface="Arial"/>
              <a:buChar char="•"/>
            </a:pPr>
            <a:endParaRPr lang="en-US" dirty="0"/>
          </a:p>
          <a:p>
            <a:pPr marL="285750" indent="-285750">
              <a:buFont typeface="Arial"/>
              <a:buChar char="•"/>
            </a:pPr>
            <a:r>
              <a:rPr lang="en-US" dirty="0" smtClean="0"/>
              <a:t>Later, ECMWF had lower track errors than GFS by showing landfall and stall out in Texas</a:t>
            </a:r>
          </a:p>
          <a:p>
            <a:pPr marL="285750" indent="-285750">
              <a:buFont typeface="Arial"/>
              <a:buChar char="•"/>
            </a:pPr>
            <a:endParaRPr lang="en-US" dirty="0"/>
          </a:p>
          <a:p>
            <a:pPr marL="285750" indent="-285750">
              <a:buFont typeface="Arial"/>
              <a:buChar char="•"/>
            </a:pPr>
            <a:r>
              <a:rPr lang="en-US" dirty="0" smtClean="0"/>
              <a:t>HWRF had lower track errors than HMON, which continually tracked Harvey’s remnants west into Mexico</a:t>
            </a:r>
          </a:p>
        </p:txBody>
      </p:sp>
      <p:sp>
        <p:nvSpPr>
          <p:cNvPr id="9" name="TextBox 8"/>
          <p:cNvSpPr txBox="1"/>
          <p:nvPr/>
        </p:nvSpPr>
        <p:spPr>
          <a:xfrm>
            <a:off x="6533746" y="764655"/>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ECMWF</a:t>
            </a:r>
            <a:endParaRPr lang="en-US" sz="1400" b="1" dirty="0"/>
          </a:p>
        </p:txBody>
      </p:sp>
      <p:sp>
        <p:nvSpPr>
          <p:cNvPr id="27" name="TextBox 26"/>
          <p:cNvSpPr txBox="1"/>
          <p:nvPr/>
        </p:nvSpPr>
        <p:spPr>
          <a:xfrm>
            <a:off x="3600024" y="764655"/>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GFS</a:t>
            </a:r>
            <a:endParaRPr lang="en-US" sz="1400" b="1" dirty="0"/>
          </a:p>
        </p:txBody>
      </p:sp>
      <p:sp>
        <p:nvSpPr>
          <p:cNvPr id="28" name="TextBox 27"/>
          <p:cNvSpPr txBox="1"/>
          <p:nvPr/>
        </p:nvSpPr>
        <p:spPr>
          <a:xfrm>
            <a:off x="6533746" y="3880093"/>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HMON</a:t>
            </a:r>
            <a:endParaRPr lang="en-US" sz="1400" b="1" dirty="0"/>
          </a:p>
        </p:txBody>
      </p:sp>
      <p:sp>
        <p:nvSpPr>
          <p:cNvPr id="29" name="TextBox 28"/>
          <p:cNvSpPr txBox="1"/>
          <p:nvPr/>
        </p:nvSpPr>
        <p:spPr>
          <a:xfrm>
            <a:off x="3600024" y="3880093"/>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HWRF</a:t>
            </a:r>
            <a:endParaRPr lang="en-US" sz="1400" b="1" dirty="0"/>
          </a:p>
        </p:txBody>
      </p:sp>
      <p:sp>
        <p:nvSpPr>
          <p:cNvPr id="30" name="TextBox 29"/>
          <p:cNvSpPr txBox="1"/>
          <p:nvPr/>
        </p:nvSpPr>
        <p:spPr>
          <a:xfrm>
            <a:off x="3875322" y="404459"/>
            <a:ext cx="5055311" cy="307777"/>
          </a:xfrm>
          <a:prstGeom prst="rect">
            <a:avLst/>
          </a:prstGeom>
          <a:solidFill>
            <a:schemeClr val="bg1"/>
          </a:solidFill>
          <a:ln>
            <a:noFill/>
          </a:ln>
        </p:spPr>
        <p:txBody>
          <a:bodyPr wrap="square" rtlCol="0">
            <a:spAutoFit/>
          </a:bodyPr>
          <a:lstStyle/>
          <a:p>
            <a:pPr algn="ctr"/>
            <a:endParaRPr lang="en-US" sz="1400" b="1" dirty="0"/>
          </a:p>
        </p:txBody>
      </p:sp>
      <p:sp>
        <p:nvSpPr>
          <p:cNvPr id="25" name="Title 1"/>
          <p:cNvSpPr txBox="1">
            <a:spLocks/>
          </p:cNvSpPr>
          <p:nvPr/>
        </p:nvSpPr>
        <p:spPr>
          <a:xfrm>
            <a:off x="457200" y="71822"/>
            <a:ext cx="8229600" cy="4880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Composite Track Forecasts</a:t>
            </a:r>
            <a:endParaRPr lang="en-US" sz="2000" b="1" dirty="0"/>
          </a:p>
        </p:txBody>
      </p:sp>
    </p:spTree>
    <p:extLst>
      <p:ext uri="{BB962C8B-B14F-4D97-AF65-F5344CB8AC3E}">
        <p14:creationId xmlns:p14="http://schemas.microsoft.com/office/powerpoint/2010/main" val="32237221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7200" y="204805"/>
            <a:ext cx="8383342" cy="6080292"/>
            <a:chOff x="457200" y="559835"/>
            <a:chExt cx="8383342" cy="6080292"/>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237" y="3423919"/>
              <a:ext cx="3871563" cy="321620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423919"/>
              <a:ext cx="3871563" cy="314732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57906"/>
              <a:ext cx="3871563" cy="3009622"/>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840" y="559836"/>
              <a:ext cx="4197702" cy="3115508"/>
            </a:xfrm>
            <a:prstGeom prst="rect">
              <a:avLst/>
            </a:prstGeom>
          </p:spPr>
        </p:pic>
        <p:sp>
          <p:nvSpPr>
            <p:cNvPr id="23" name="TextBox 22"/>
            <p:cNvSpPr txBox="1"/>
            <p:nvPr/>
          </p:nvSpPr>
          <p:spPr>
            <a:xfrm>
              <a:off x="1075964" y="559835"/>
              <a:ext cx="6885137" cy="316253"/>
            </a:xfrm>
            <a:prstGeom prst="rect">
              <a:avLst/>
            </a:prstGeom>
            <a:solidFill>
              <a:schemeClr val="bg1"/>
            </a:solidFill>
            <a:ln>
              <a:noFill/>
            </a:ln>
          </p:spPr>
          <p:txBody>
            <a:bodyPr wrap="square" rtlCol="0">
              <a:spAutoFit/>
            </a:bodyPr>
            <a:lstStyle/>
            <a:p>
              <a:pPr algn="ctr"/>
              <a:endParaRPr lang="en-US" sz="1400" b="1" dirty="0"/>
            </a:p>
          </p:txBody>
        </p:sp>
        <p:sp>
          <p:nvSpPr>
            <p:cNvPr id="30" name="TextBox 29"/>
            <p:cNvSpPr txBox="1"/>
            <p:nvPr/>
          </p:nvSpPr>
          <p:spPr>
            <a:xfrm>
              <a:off x="787013" y="1031467"/>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GFS</a:t>
              </a:r>
              <a:endParaRPr lang="en-US" sz="1400" b="1" dirty="0"/>
            </a:p>
          </p:txBody>
        </p:sp>
        <p:sp>
          <p:nvSpPr>
            <p:cNvPr id="31" name="TextBox 30"/>
            <p:cNvSpPr txBox="1"/>
            <p:nvPr/>
          </p:nvSpPr>
          <p:spPr>
            <a:xfrm>
              <a:off x="5211361" y="1031467"/>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ECMWF</a:t>
              </a:r>
              <a:endParaRPr lang="en-US" sz="1400" b="1" dirty="0"/>
            </a:p>
          </p:txBody>
        </p:sp>
        <p:sp>
          <p:nvSpPr>
            <p:cNvPr id="32" name="TextBox 31"/>
            <p:cNvSpPr txBox="1"/>
            <p:nvPr/>
          </p:nvSpPr>
          <p:spPr>
            <a:xfrm>
              <a:off x="787013" y="3809621"/>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HWRF</a:t>
              </a:r>
              <a:endParaRPr lang="en-US" sz="1400" b="1" dirty="0"/>
            </a:p>
          </p:txBody>
        </p:sp>
        <p:sp>
          <p:nvSpPr>
            <p:cNvPr id="33" name="TextBox 32"/>
            <p:cNvSpPr txBox="1"/>
            <p:nvPr/>
          </p:nvSpPr>
          <p:spPr>
            <a:xfrm>
              <a:off x="5211361" y="3809621"/>
              <a:ext cx="840174" cy="307777"/>
            </a:xfrm>
            <a:prstGeom prst="rect">
              <a:avLst/>
            </a:prstGeom>
            <a:solidFill>
              <a:schemeClr val="bg1"/>
            </a:solidFill>
            <a:ln>
              <a:solidFill>
                <a:schemeClr val="tx1"/>
              </a:solidFill>
            </a:ln>
          </p:spPr>
          <p:txBody>
            <a:bodyPr wrap="square" rtlCol="0">
              <a:spAutoFit/>
            </a:bodyPr>
            <a:lstStyle/>
            <a:p>
              <a:pPr algn="ctr"/>
              <a:r>
                <a:rPr lang="en-US" sz="1400" b="1" dirty="0" smtClean="0"/>
                <a:t>HMON</a:t>
              </a:r>
              <a:endParaRPr lang="en-US" sz="1400" b="1" dirty="0"/>
            </a:p>
          </p:txBody>
        </p:sp>
      </p:grpSp>
      <p:sp>
        <p:nvSpPr>
          <p:cNvPr id="25" name="Title 1"/>
          <p:cNvSpPr txBox="1">
            <a:spLocks/>
          </p:cNvSpPr>
          <p:nvPr/>
        </p:nvSpPr>
        <p:spPr>
          <a:xfrm>
            <a:off x="457200" y="71822"/>
            <a:ext cx="8229600" cy="4880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Composite Intensity Forecasts</a:t>
            </a:r>
            <a:endParaRPr lang="en-US" sz="2000" b="1" dirty="0"/>
          </a:p>
        </p:txBody>
      </p:sp>
      <p:sp>
        <p:nvSpPr>
          <p:cNvPr id="34" name="TextBox 33"/>
          <p:cNvSpPr txBox="1"/>
          <p:nvPr/>
        </p:nvSpPr>
        <p:spPr>
          <a:xfrm>
            <a:off x="556760" y="6188905"/>
            <a:ext cx="8172160" cy="646331"/>
          </a:xfrm>
          <a:prstGeom prst="rect">
            <a:avLst/>
          </a:prstGeom>
          <a:noFill/>
        </p:spPr>
        <p:txBody>
          <a:bodyPr wrap="square" rtlCol="0">
            <a:spAutoFit/>
          </a:bodyPr>
          <a:lstStyle/>
          <a:p>
            <a:r>
              <a:rPr lang="en-US" dirty="0" smtClean="0"/>
              <a:t>GFS, HWRF, and HMON predicted the rapid intensification while ECMWF did not. HWRF and HMON had high biases for early intensity, and HMON was often too strong</a:t>
            </a:r>
            <a:endParaRPr lang="en-US" dirty="0"/>
          </a:p>
        </p:txBody>
      </p:sp>
    </p:spTree>
    <p:extLst>
      <p:ext uri="{BB962C8B-B14F-4D97-AF65-F5344CB8AC3E}">
        <p14:creationId xmlns:p14="http://schemas.microsoft.com/office/powerpoint/2010/main" val="333769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457200" y="71822"/>
            <a:ext cx="8229600" cy="4880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Example of Low (High) Intensity Bias in ECMWF (HMON)</a:t>
            </a:r>
            <a:endParaRPr lang="en-US" sz="2000" b="1" dirty="0"/>
          </a:p>
        </p:txBody>
      </p:sp>
      <p:grpSp>
        <p:nvGrpSpPr>
          <p:cNvPr id="4" name="Group 3"/>
          <p:cNvGrpSpPr/>
          <p:nvPr/>
        </p:nvGrpSpPr>
        <p:grpSpPr>
          <a:xfrm>
            <a:off x="918923" y="460628"/>
            <a:ext cx="7344568" cy="6115101"/>
            <a:chOff x="796024" y="559836"/>
            <a:chExt cx="7344568" cy="6115101"/>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024" y="559836"/>
              <a:ext cx="3598457" cy="3148650"/>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134" y="559837"/>
              <a:ext cx="3598457" cy="3148650"/>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024" y="3526287"/>
              <a:ext cx="3598457" cy="3148650"/>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2134" y="3526286"/>
              <a:ext cx="3598458" cy="3148651"/>
            </a:xfrm>
            <a:prstGeom prst="rect">
              <a:avLst/>
            </a:prstGeom>
          </p:spPr>
        </p:pic>
        <p:sp>
          <p:nvSpPr>
            <p:cNvPr id="36" name="TextBox 35"/>
            <p:cNvSpPr txBox="1"/>
            <p:nvPr/>
          </p:nvSpPr>
          <p:spPr>
            <a:xfrm>
              <a:off x="4774391" y="3905202"/>
              <a:ext cx="2135247" cy="523220"/>
            </a:xfrm>
            <a:prstGeom prst="rect">
              <a:avLst/>
            </a:prstGeom>
            <a:solidFill>
              <a:schemeClr val="bg1"/>
            </a:solidFill>
            <a:ln>
              <a:solidFill>
                <a:schemeClr val="tx1"/>
              </a:solidFill>
            </a:ln>
          </p:spPr>
          <p:txBody>
            <a:bodyPr wrap="square" rtlCol="0">
              <a:spAutoFit/>
            </a:bodyPr>
            <a:lstStyle/>
            <a:p>
              <a:pPr algn="ctr"/>
              <a:r>
                <a:rPr lang="en-US" sz="1400" b="1" dirty="0" smtClean="0"/>
                <a:t>12Z 8/24 HMON</a:t>
              </a:r>
            </a:p>
            <a:p>
              <a:pPr algn="ctr"/>
              <a:r>
                <a:rPr lang="en-US" sz="1400" b="1" dirty="0" smtClean="0"/>
                <a:t>Central Pressure: 926 </a:t>
              </a:r>
              <a:r>
                <a:rPr lang="en-US" sz="1400" b="1" dirty="0" err="1" smtClean="0"/>
                <a:t>mb</a:t>
              </a:r>
              <a:endParaRPr lang="en-US" sz="1400" b="1" dirty="0"/>
            </a:p>
          </p:txBody>
        </p:sp>
        <p:sp>
          <p:nvSpPr>
            <p:cNvPr id="37" name="TextBox 36"/>
            <p:cNvSpPr txBox="1"/>
            <p:nvPr/>
          </p:nvSpPr>
          <p:spPr>
            <a:xfrm>
              <a:off x="4774391" y="918543"/>
              <a:ext cx="2135247" cy="523220"/>
            </a:xfrm>
            <a:prstGeom prst="rect">
              <a:avLst/>
            </a:prstGeom>
            <a:solidFill>
              <a:schemeClr val="bg1"/>
            </a:solidFill>
            <a:ln>
              <a:solidFill>
                <a:schemeClr val="tx1"/>
              </a:solidFill>
            </a:ln>
          </p:spPr>
          <p:txBody>
            <a:bodyPr wrap="square" rtlCol="0">
              <a:spAutoFit/>
            </a:bodyPr>
            <a:lstStyle/>
            <a:p>
              <a:pPr algn="ctr"/>
              <a:r>
                <a:rPr lang="en-US" sz="1400" b="1" dirty="0" smtClean="0"/>
                <a:t>12Z 8/24 ECMWF</a:t>
              </a:r>
            </a:p>
            <a:p>
              <a:pPr algn="ctr"/>
              <a:r>
                <a:rPr lang="en-US" sz="1400" b="1" dirty="0" smtClean="0"/>
                <a:t>Central Pressure: 988 </a:t>
              </a:r>
              <a:r>
                <a:rPr lang="en-US" sz="1400" b="1" dirty="0" err="1" smtClean="0"/>
                <a:t>mb</a:t>
              </a:r>
              <a:endParaRPr lang="en-US" sz="1400" b="1" dirty="0"/>
            </a:p>
          </p:txBody>
        </p:sp>
        <p:sp>
          <p:nvSpPr>
            <p:cNvPr id="38" name="TextBox 37"/>
            <p:cNvSpPr txBox="1"/>
            <p:nvPr/>
          </p:nvSpPr>
          <p:spPr>
            <a:xfrm>
              <a:off x="991842" y="918543"/>
              <a:ext cx="2135247" cy="523220"/>
            </a:xfrm>
            <a:prstGeom prst="rect">
              <a:avLst/>
            </a:prstGeom>
            <a:solidFill>
              <a:schemeClr val="bg1"/>
            </a:solidFill>
            <a:ln>
              <a:solidFill>
                <a:schemeClr val="tx1"/>
              </a:solidFill>
            </a:ln>
          </p:spPr>
          <p:txBody>
            <a:bodyPr wrap="square" rtlCol="0">
              <a:spAutoFit/>
            </a:bodyPr>
            <a:lstStyle/>
            <a:p>
              <a:pPr algn="ctr"/>
              <a:r>
                <a:rPr lang="en-US" sz="1400" b="1" dirty="0" smtClean="0"/>
                <a:t>12Z 8/24 GFS</a:t>
              </a:r>
            </a:p>
            <a:p>
              <a:pPr algn="ctr"/>
              <a:r>
                <a:rPr lang="en-US" sz="1400" b="1" dirty="0" smtClean="0"/>
                <a:t>Central Pressure: 964 </a:t>
              </a:r>
              <a:r>
                <a:rPr lang="en-US" sz="1400" b="1" dirty="0" err="1" smtClean="0"/>
                <a:t>mb</a:t>
              </a:r>
              <a:endParaRPr lang="en-US" sz="1400" b="1" dirty="0"/>
            </a:p>
          </p:txBody>
        </p:sp>
        <p:sp>
          <p:nvSpPr>
            <p:cNvPr id="39" name="TextBox 38"/>
            <p:cNvSpPr txBox="1"/>
            <p:nvPr/>
          </p:nvSpPr>
          <p:spPr>
            <a:xfrm>
              <a:off x="991842" y="3893747"/>
              <a:ext cx="2135247" cy="523220"/>
            </a:xfrm>
            <a:prstGeom prst="rect">
              <a:avLst/>
            </a:prstGeom>
            <a:solidFill>
              <a:schemeClr val="bg1"/>
            </a:solidFill>
            <a:ln>
              <a:solidFill>
                <a:schemeClr val="tx1"/>
              </a:solidFill>
            </a:ln>
          </p:spPr>
          <p:txBody>
            <a:bodyPr wrap="square" rtlCol="0">
              <a:spAutoFit/>
            </a:bodyPr>
            <a:lstStyle/>
            <a:p>
              <a:pPr algn="ctr"/>
              <a:r>
                <a:rPr lang="en-US" sz="1400" b="1" dirty="0" smtClean="0"/>
                <a:t>12Z 8/24 HWRF</a:t>
              </a:r>
            </a:p>
            <a:p>
              <a:pPr algn="ctr"/>
              <a:r>
                <a:rPr lang="en-US" sz="1400" b="1" dirty="0" smtClean="0"/>
                <a:t>Central Pressure: 968 </a:t>
              </a:r>
              <a:r>
                <a:rPr lang="en-US" sz="1400" b="1" dirty="0" err="1" smtClean="0"/>
                <a:t>mb</a:t>
              </a:r>
              <a:endParaRPr lang="en-US" sz="1400" b="1" dirty="0"/>
            </a:p>
          </p:txBody>
        </p:sp>
        <p:sp>
          <p:nvSpPr>
            <p:cNvPr id="40" name="TextBox 39"/>
            <p:cNvSpPr txBox="1"/>
            <p:nvPr/>
          </p:nvSpPr>
          <p:spPr>
            <a:xfrm>
              <a:off x="2986567" y="5793928"/>
              <a:ext cx="2815827" cy="307777"/>
            </a:xfrm>
            <a:prstGeom prst="rect">
              <a:avLst/>
            </a:prstGeom>
            <a:solidFill>
              <a:schemeClr val="bg1"/>
            </a:solidFill>
            <a:ln>
              <a:solidFill>
                <a:schemeClr val="tx1"/>
              </a:solidFill>
            </a:ln>
          </p:spPr>
          <p:txBody>
            <a:bodyPr wrap="square" rtlCol="0">
              <a:spAutoFit/>
            </a:bodyPr>
            <a:lstStyle/>
            <a:p>
              <a:pPr algn="ctr"/>
              <a:r>
                <a:rPr lang="en-US" sz="1400" b="1" dirty="0"/>
                <a:t>O</a:t>
              </a:r>
              <a:r>
                <a:rPr lang="en-US" sz="1400" b="1" dirty="0" smtClean="0"/>
                <a:t>bserved Central Pressure: 950 </a:t>
              </a:r>
              <a:r>
                <a:rPr lang="en-US" sz="1400" b="1" dirty="0" err="1" smtClean="0"/>
                <a:t>mb</a:t>
              </a:r>
              <a:endParaRPr lang="en-US" sz="1400" b="1" dirty="0"/>
            </a:p>
          </p:txBody>
        </p:sp>
      </p:grpSp>
      <p:sp>
        <p:nvSpPr>
          <p:cNvPr id="41" name="TextBox 40"/>
          <p:cNvSpPr txBox="1"/>
          <p:nvPr/>
        </p:nvSpPr>
        <p:spPr>
          <a:xfrm>
            <a:off x="214190" y="6443804"/>
            <a:ext cx="8751852" cy="369332"/>
          </a:xfrm>
          <a:prstGeom prst="rect">
            <a:avLst/>
          </a:prstGeom>
          <a:noFill/>
        </p:spPr>
        <p:txBody>
          <a:bodyPr wrap="square" rtlCol="0">
            <a:spAutoFit/>
          </a:bodyPr>
          <a:lstStyle/>
          <a:p>
            <a:pPr algn="ctr"/>
            <a:r>
              <a:rPr lang="en-US" b="1" dirty="0" smtClean="0"/>
              <a:t>MSLP and PWAT forecasts valid at 12Z Friday, 25 August (F024)</a:t>
            </a:r>
            <a:endParaRPr lang="en-US" sz="500" dirty="0" smtClean="0"/>
          </a:p>
        </p:txBody>
      </p:sp>
    </p:spTree>
    <p:extLst>
      <p:ext uri="{BB962C8B-B14F-4D97-AF65-F5344CB8AC3E}">
        <p14:creationId xmlns:p14="http://schemas.microsoft.com/office/powerpoint/2010/main" val="41179933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457200" y="71822"/>
            <a:ext cx="8229600" cy="4880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Track and Intensity Error Statistics</a:t>
            </a:r>
            <a:endParaRPr lang="en-US" sz="2000" b="1" dirty="0"/>
          </a:p>
        </p:txBody>
      </p:sp>
      <p:sp>
        <p:nvSpPr>
          <p:cNvPr id="34" name="TextBox 33"/>
          <p:cNvSpPr txBox="1"/>
          <p:nvPr/>
        </p:nvSpPr>
        <p:spPr>
          <a:xfrm>
            <a:off x="556760" y="4304577"/>
            <a:ext cx="8172160" cy="2239074"/>
          </a:xfrm>
          <a:prstGeom prst="rect">
            <a:avLst/>
          </a:prstGeom>
          <a:noFill/>
        </p:spPr>
        <p:txBody>
          <a:bodyPr wrap="square" rtlCol="0">
            <a:spAutoFit/>
          </a:bodyPr>
          <a:lstStyle/>
          <a:p>
            <a:pPr marL="285750" indent="-285750">
              <a:buFont typeface="Arial"/>
              <a:buChar char="•"/>
            </a:pPr>
            <a:r>
              <a:rPr lang="en-US" dirty="0" smtClean="0"/>
              <a:t>Track errors for regional models (except HMON) were comparable to global models</a:t>
            </a:r>
          </a:p>
          <a:p>
            <a:endParaRPr lang="en-US" sz="1050" dirty="0" smtClean="0"/>
          </a:p>
          <a:p>
            <a:pPr marL="285750" indent="-285750">
              <a:buFont typeface="Arial"/>
              <a:buChar char="•"/>
            </a:pPr>
            <a:r>
              <a:rPr lang="en-US" dirty="0" smtClean="0"/>
              <a:t>However, the regional models exhibited much better intensity skill, especially for the first 36 h</a:t>
            </a:r>
          </a:p>
          <a:p>
            <a:endParaRPr lang="en-US" sz="1050" dirty="0"/>
          </a:p>
          <a:p>
            <a:pPr marL="285750" indent="-285750">
              <a:buFont typeface="Arial"/>
              <a:buChar char="•"/>
            </a:pPr>
            <a:r>
              <a:rPr lang="en-US" dirty="0" smtClean="0"/>
              <a:t>HMON had the highest track errors while ECMWF had the highest intensity errors</a:t>
            </a:r>
          </a:p>
          <a:p>
            <a:endParaRPr lang="en-US" sz="1050" dirty="0"/>
          </a:p>
          <a:p>
            <a:pPr marL="285750" indent="-285750">
              <a:buFont typeface="Arial"/>
              <a:buChar char="•"/>
            </a:pPr>
            <a:r>
              <a:rPr lang="en-US" dirty="0" smtClean="0"/>
              <a:t>UK had the lowest track errors while HWRF had the lowest intensity errors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2" y="902030"/>
            <a:ext cx="4504029" cy="325576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511" y="902030"/>
            <a:ext cx="4504029" cy="3255769"/>
          </a:xfrm>
          <a:prstGeom prst="rect">
            <a:avLst/>
          </a:prstGeom>
        </p:spPr>
      </p:pic>
    </p:spTree>
    <p:extLst>
      <p:ext uri="{BB962C8B-B14F-4D97-AF65-F5344CB8AC3E}">
        <p14:creationId xmlns:p14="http://schemas.microsoft.com/office/powerpoint/2010/main" val="14507721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787"/>
            <a:ext cx="8229600" cy="488219"/>
          </a:xfrm>
        </p:spPr>
        <p:txBody>
          <a:bodyPr>
            <a:noAutofit/>
          </a:bodyPr>
          <a:lstStyle/>
          <a:p>
            <a:r>
              <a:rPr lang="en-US" sz="2000" b="1" dirty="0" smtClean="0"/>
              <a:t>Experimental FV3 Global Runs Were Comparable to GFS Forecasts</a:t>
            </a:r>
            <a:endParaRPr lang="en-US" sz="1800" b="1" dirty="0"/>
          </a:p>
        </p:txBody>
      </p:sp>
      <p:grpSp>
        <p:nvGrpSpPr>
          <p:cNvPr id="6" name="Group 5"/>
          <p:cNvGrpSpPr/>
          <p:nvPr/>
        </p:nvGrpSpPr>
        <p:grpSpPr>
          <a:xfrm>
            <a:off x="1293737" y="686354"/>
            <a:ext cx="6554771" cy="4935433"/>
            <a:chOff x="2462644" y="755384"/>
            <a:chExt cx="6554771" cy="4935433"/>
          </a:xfrm>
        </p:grpSpPr>
        <p:pic>
          <p:nvPicPr>
            <p:cNvPr id="14" name="Shape 139"/>
            <p:cNvPicPr preferRelativeResize="0"/>
            <p:nvPr/>
          </p:nvPicPr>
          <p:blipFill rotWithShape="1">
            <a:blip r:embed="rId2">
              <a:alphaModFix/>
            </a:blip>
            <a:srcRect/>
            <a:stretch/>
          </p:blipFill>
          <p:spPr>
            <a:xfrm>
              <a:off x="2462644" y="755384"/>
              <a:ext cx="6554771" cy="4935433"/>
            </a:xfrm>
            <a:prstGeom prst="rect">
              <a:avLst/>
            </a:prstGeom>
            <a:noFill/>
            <a:ln>
              <a:noFill/>
            </a:ln>
          </p:spPr>
        </p:pic>
        <p:sp>
          <p:nvSpPr>
            <p:cNvPr id="24" name="TextBox 23"/>
            <p:cNvSpPr txBox="1"/>
            <p:nvPr/>
          </p:nvSpPr>
          <p:spPr>
            <a:xfrm>
              <a:off x="4174626" y="3440711"/>
              <a:ext cx="879510" cy="307777"/>
            </a:xfrm>
            <a:prstGeom prst="rect">
              <a:avLst/>
            </a:prstGeom>
            <a:solidFill>
              <a:schemeClr val="bg1"/>
            </a:solidFill>
            <a:ln>
              <a:solidFill>
                <a:schemeClr val="tx1"/>
              </a:solidFill>
            </a:ln>
          </p:spPr>
          <p:txBody>
            <a:bodyPr wrap="square" rtlCol="0">
              <a:spAutoFit/>
            </a:bodyPr>
            <a:lstStyle/>
            <a:p>
              <a:pPr algn="ctr"/>
              <a:r>
                <a:rPr lang="en-US" sz="1400" b="1" dirty="0" smtClean="0"/>
                <a:t>FV3 - GFS</a:t>
              </a:r>
              <a:endParaRPr lang="en-US" sz="1400" b="1" dirty="0"/>
            </a:p>
          </p:txBody>
        </p:sp>
        <p:sp>
          <p:nvSpPr>
            <p:cNvPr id="27" name="TextBox 26"/>
            <p:cNvSpPr txBox="1"/>
            <p:nvPr/>
          </p:nvSpPr>
          <p:spPr>
            <a:xfrm>
              <a:off x="2490254" y="883731"/>
              <a:ext cx="2135247" cy="523220"/>
            </a:xfrm>
            <a:prstGeom prst="rect">
              <a:avLst/>
            </a:prstGeom>
            <a:solidFill>
              <a:schemeClr val="bg1"/>
            </a:solidFill>
            <a:ln>
              <a:solidFill>
                <a:schemeClr val="tx1"/>
              </a:solidFill>
            </a:ln>
          </p:spPr>
          <p:txBody>
            <a:bodyPr wrap="square" rtlCol="0">
              <a:spAutoFit/>
            </a:bodyPr>
            <a:lstStyle/>
            <a:p>
              <a:pPr algn="ctr"/>
              <a:r>
                <a:rPr lang="en-US" sz="1400" b="1" dirty="0" smtClean="0"/>
                <a:t>12Z 8/23 GFS</a:t>
              </a:r>
            </a:p>
            <a:p>
              <a:pPr algn="ctr"/>
              <a:r>
                <a:rPr lang="en-US" sz="1400" b="1" dirty="0" smtClean="0"/>
                <a:t>Central Pressure: 995 </a:t>
              </a:r>
              <a:r>
                <a:rPr lang="en-US" sz="1400" b="1" dirty="0" err="1" smtClean="0"/>
                <a:t>mb</a:t>
              </a:r>
              <a:endParaRPr lang="en-US" sz="1400" b="1" dirty="0"/>
            </a:p>
          </p:txBody>
        </p:sp>
        <p:sp>
          <p:nvSpPr>
            <p:cNvPr id="28" name="TextBox 27"/>
            <p:cNvSpPr txBox="1"/>
            <p:nvPr/>
          </p:nvSpPr>
          <p:spPr>
            <a:xfrm>
              <a:off x="5803970" y="883731"/>
              <a:ext cx="2135247" cy="523220"/>
            </a:xfrm>
            <a:prstGeom prst="rect">
              <a:avLst/>
            </a:prstGeom>
            <a:solidFill>
              <a:schemeClr val="bg1"/>
            </a:solidFill>
            <a:ln>
              <a:solidFill>
                <a:schemeClr val="tx1"/>
              </a:solidFill>
            </a:ln>
          </p:spPr>
          <p:txBody>
            <a:bodyPr wrap="square" rtlCol="0">
              <a:spAutoFit/>
            </a:bodyPr>
            <a:lstStyle/>
            <a:p>
              <a:pPr algn="ctr"/>
              <a:r>
                <a:rPr lang="en-US" sz="1400" b="1" dirty="0" smtClean="0"/>
                <a:t>12Z 8/23 FV3</a:t>
              </a:r>
            </a:p>
            <a:p>
              <a:pPr algn="ctr"/>
              <a:r>
                <a:rPr lang="en-US" sz="1400" b="1" dirty="0" smtClean="0"/>
                <a:t>Central Pressure: 979 </a:t>
              </a:r>
              <a:r>
                <a:rPr lang="en-US" sz="1400" b="1" dirty="0" err="1" smtClean="0"/>
                <a:t>mb</a:t>
              </a:r>
              <a:endParaRPr lang="en-US" sz="1400" b="1" dirty="0"/>
            </a:p>
          </p:txBody>
        </p:sp>
      </p:grpSp>
      <p:sp>
        <p:nvSpPr>
          <p:cNvPr id="26" name="TextBox 25"/>
          <p:cNvSpPr txBox="1"/>
          <p:nvPr/>
        </p:nvSpPr>
        <p:spPr>
          <a:xfrm>
            <a:off x="6267411" y="3437469"/>
            <a:ext cx="2694784" cy="923330"/>
          </a:xfrm>
          <a:prstGeom prst="rect">
            <a:avLst/>
          </a:prstGeom>
          <a:noFill/>
        </p:spPr>
        <p:txBody>
          <a:bodyPr wrap="square" rtlCol="0">
            <a:spAutoFit/>
          </a:bodyPr>
          <a:lstStyle/>
          <a:p>
            <a:r>
              <a:rPr lang="en-US" b="1" dirty="0" smtClean="0"/>
              <a:t>MSLP forecasts and difference field valid at 00Z Saturday, 8/26 (F060)</a:t>
            </a:r>
          </a:p>
        </p:txBody>
      </p:sp>
      <p:sp>
        <p:nvSpPr>
          <p:cNvPr id="29" name="TextBox 28"/>
          <p:cNvSpPr txBox="1"/>
          <p:nvPr/>
        </p:nvSpPr>
        <p:spPr>
          <a:xfrm>
            <a:off x="218808" y="5672204"/>
            <a:ext cx="8770997" cy="1200329"/>
          </a:xfrm>
          <a:prstGeom prst="rect">
            <a:avLst/>
          </a:prstGeom>
          <a:noFill/>
        </p:spPr>
        <p:txBody>
          <a:bodyPr wrap="square" rtlCol="0">
            <a:spAutoFit/>
          </a:bodyPr>
          <a:lstStyle/>
          <a:p>
            <a:pPr marL="285750" indent="-285750">
              <a:buFont typeface="Arial"/>
              <a:buChar char="•"/>
            </a:pPr>
            <a:r>
              <a:rPr lang="en-US" dirty="0" smtClean="0"/>
              <a:t>During the first five days of each cycle, GFS and FV3 generally provided similar guidance with some subtle differences </a:t>
            </a:r>
          </a:p>
          <a:p>
            <a:pPr marL="285750" indent="-285750">
              <a:buFont typeface="Arial"/>
              <a:buChar char="•"/>
            </a:pPr>
            <a:r>
              <a:rPr lang="en-US" dirty="0" smtClean="0"/>
              <a:t>Example above shows FV3 suggested rapid intensification and a deeper storm at landfall before the GFS (which caught on in later cycles)</a:t>
            </a:r>
            <a:endParaRPr lang="en-US" dirty="0"/>
          </a:p>
        </p:txBody>
      </p:sp>
    </p:spTree>
    <p:extLst>
      <p:ext uri="{BB962C8B-B14F-4D97-AF65-F5344CB8AC3E}">
        <p14:creationId xmlns:p14="http://schemas.microsoft.com/office/powerpoint/2010/main" val="35637763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69"/>
          <p:cNvPicPr preferRelativeResize="0">
            <a:picLocks noChangeAspect="1"/>
          </p:cNvPicPr>
          <p:nvPr/>
        </p:nvPicPr>
        <p:blipFill>
          <a:blip r:embed="rId2">
            <a:alphaModFix/>
          </a:blip>
          <a:stretch>
            <a:fillRect/>
          </a:stretch>
        </p:blipFill>
        <p:spPr>
          <a:xfrm>
            <a:off x="6135757" y="2860404"/>
            <a:ext cx="2822712" cy="3421346"/>
          </a:xfrm>
          <a:prstGeom prst="rect">
            <a:avLst/>
          </a:prstGeom>
          <a:noFill/>
          <a:ln>
            <a:noFill/>
          </a:ln>
        </p:spPr>
      </p:pic>
      <p:pic>
        <p:nvPicPr>
          <p:cNvPr id="17" name="Shape 70"/>
          <p:cNvPicPr preferRelativeResize="0">
            <a:picLocks noChangeAspect="1"/>
          </p:cNvPicPr>
          <p:nvPr/>
        </p:nvPicPr>
        <p:blipFill>
          <a:blip r:embed="rId3">
            <a:alphaModFix/>
          </a:blip>
          <a:stretch>
            <a:fillRect/>
          </a:stretch>
        </p:blipFill>
        <p:spPr>
          <a:xfrm>
            <a:off x="3154018" y="2860404"/>
            <a:ext cx="2822712" cy="3421346"/>
          </a:xfrm>
          <a:prstGeom prst="rect">
            <a:avLst/>
          </a:prstGeom>
          <a:noFill/>
          <a:ln>
            <a:noFill/>
          </a:ln>
        </p:spPr>
      </p:pic>
      <p:pic>
        <p:nvPicPr>
          <p:cNvPr id="18" name="Shape 71"/>
          <p:cNvPicPr preferRelativeResize="0">
            <a:picLocks noChangeAspect="1"/>
          </p:cNvPicPr>
          <p:nvPr/>
        </p:nvPicPr>
        <p:blipFill>
          <a:blip r:embed="rId4">
            <a:alphaModFix/>
          </a:blip>
          <a:stretch>
            <a:fillRect/>
          </a:stretch>
        </p:blipFill>
        <p:spPr>
          <a:xfrm>
            <a:off x="172279" y="2860404"/>
            <a:ext cx="2822712" cy="3421346"/>
          </a:xfrm>
          <a:prstGeom prst="rect">
            <a:avLst/>
          </a:prstGeom>
          <a:noFill/>
          <a:ln>
            <a:noFill/>
          </a:ln>
        </p:spPr>
      </p:pic>
      <p:sp>
        <p:nvSpPr>
          <p:cNvPr id="2" name="Title 1"/>
          <p:cNvSpPr>
            <a:spLocks noGrp="1"/>
          </p:cNvSpPr>
          <p:nvPr>
            <p:ph type="title"/>
          </p:nvPr>
        </p:nvSpPr>
        <p:spPr>
          <a:xfrm>
            <a:off x="457200" y="112787"/>
            <a:ext cx="8229600" cy="488219"/>
          </a:xfrm>
        </p:spPr>
        <p:txBody>
          <a:bodyPr>
            <a:noAutofit/>
          </a:bodyPr>
          <a:lstStyle/>
          <a:p>
            <a:r>
              <a:rPr lang="en-US" sz="2000" b="1" dirty="0" smtClean="0"/>
              <a:t>Wave Height Guidance from </a:t>
            </a:r>
            <a:r>
              <a:rPr lang="en-US" sz="2000" b="1" dirty="0" smtClean="0"/>
              <a:t>HWRF</a:t>
            </a:r>
            <a:endParaRPr lang="en-US" sz="1800" b="1" dirty="0"/>
          </a:p>
        </p:txBody>
      </p:sp>
      <p:pic>
        <p:nvPicPr>
          <p:cNvPr id="10" name="Shape 60"/>
          <p:cNvPicPr preferRelativeResize="0">
            <a:picLocks noChangeAspect="1"/>
          </p:cNvPicPr>
          <p:nvPr/>
        </p:nvPicPr>
        <p:blipFill>
          <a:blip r:embed="rId5">
            <a:alphaModFix/>
          </a:blip>
          <a:stretch>
            <a:fillRect/>
          </a:stretch>
        </p:blipFill>
        <p:spPr>
          <a:xfrm>
            <a:off x="113500" y="1016459"/>
            <a:ext cx="2881491" cy="2187815"/>
          </a:xfrm>
          <a:prstGeom prst="rect">
            <a:avLst/>
          </a:prstGeom>
          <a:noFill/>
          <a:ln>
            <a:noFill/>
          </a:ln>
        </p:spPr>
      </p:pic>
      <p:pic>
        <p:nvPicPr>
          <p:cNvPr id="11" name="Shape 61"/>
          <p:cNvPicPr preferRelativeResize="0">
            <a:picLocks noChangeAspect="1"/>
          </p:cNvPicPr>
          <p:nvPr/>
        </p:nvPicPr>
        <p:blipFill>
          <a:blip r:embed="rId6">
            <a:alphaModFix/>
          </a:blip>
          <a:stretch>
            <a:fillRect/>
          </a:stretch>
        </p:blipFill>
        <p:spPr>
          <a:xfrm>
            <a:off x="3105991" y="1016459"/>
            <a:ext cx="2881491" cy="2187815"/>
          </a:xfrm>
          <a:prstGeom prst="rect">
            <a:avLst/>
          </a:prstGeom>
          <a:noFill/>
          <a:ln>
            <a:noFill/>
          </a:ln>
        </p:spPr>
      </p:pic>
      <p:pic>
        <p:nvPicPr>
          <p:cNvPr id="12" name="Shape 62"/>
          <p:cNvPicPr preferRelativeResize="0">
            <a:picLocks noChangeAspect="1"/>
          </p:cNvPicPr>
          <p:nvPr/>
        </p:nvPicPr>
        <p:blipFill>
          <a:blip r:embed="rId7">
            <a:alphaModFix/>
          </a:blip>
          <a:stretch>
            <a:fillRect/>
          </a:stretch>
        </p:blipFill>
        <p:spPr>
          <a:xfrm>
            <a:off x="6121646" y="1016459"/>
            <a:ext cx="2881493" cy="2187815"/>
          </a:xfrm>
          <a:prstGeom prst="rect">
            <a:avLst/>
          </a:prstGeom>
          <a:noFill/>
          <a:ln>
            <a:noFill/>
          </a:ln>
        </p:spPr>
      </p:pic>
      <p:sp>
        <p:nvSpPr>
          <p:cNvPr id="15" name="TextBox 14"/>
          <p:cNvSpPr txBox="1"/>
          <p:nvPr/>
        </p:nvSpPr>
        <p:spPr>
          <a:xfrm>
            <a:off x="457200" y="862570"/>
            <a:ext cx="2178293" cy="338554"/>
          </a:xfrm>
          <a:prstGeom prst="rect">
            <a:avLst/>
          </a:prstGeom>
          <a:solidFill>
            <a:schemeClr val="bg1"/>
          </a:solidFill>
          <a:ln>
            <a:noFill/>
          </a:ln>
        </p:spPr>
        <p:txBody>
          <a:bodyPr wrap="square" rtlCol="0">
            <a:spAutoFit/>
          </a:bodyPr>
          <a:lstStyle/>
          <a:p>
            <a:pPr algn="ctr"/>
            <a:r>
              <a:rPr lang="en-US" sz="1600" dirty="0" smtClean="0"/>
              <a:t>00Z 8/23 cycle (F066)</a:t>
            </a:r>
            <a:endParaRPr lang="en-US" sz="1600" dirty="0"/>
          </a:p>
        </p:txBody>
      </p:sp>
      <p:sp>
        <p:nvSpPr>
          <p:cNvPr id="19" name="TextBox 18"/>
          <p:cNvSpPr txBox="1"/>
          <p:nvPr/>
        </p:nvSpPr>
        <p:spPr>
          <a:xfrm>
            <a:off x="218808" y="5948324"/>
            <a:ext cx="8770997" cy="923330"/>
          </a:xfrm>
          <a:prstGeom prst="rect">
            <a:avLst/>
          </a:prstGeom>
          <a:noFill/>
        </p:spPr>
        <p:txBody>
          <a:bodyPr wrap="square" rtlCol="0">
            <a:spAutoFit/>
          </a:bodyPr>
          <a:lstStyle/>
          <a:p>
            <a:pPr marL="285750" indent="-285750">
              <a:buFont typeface="Arial"/>
              <a:buChar char="•"/>
            </a:pPr>
            <a:r>
              <a:rPr lang="en-US" dirty="0" smtClean="0"/>
              <a:t>As successive HWRF cycles caught on to the rapid intensification of Harvey, HWRF wave height forecasts responded accordingly with increased wave heights </a:t>
            </a:r>
          </a:p>
          <a:p>
            <a:pPr marL="285750" indent="-285750">
              <a:buFont typeface="Arial"/>
              <a:buChar char="•"/>
            </a:pPr>
            <a:r>
              <a:rPr lang="en-US" dirty="0" smtClean="0"/>
              <a:t>Also seen in WW3 Multi_1 wave forecasts driven by GFS 10-m winds (not shown)</a:t>
            </a:r>
            <a:endParaRPr lang="en-US" dirty="0"/>
          </a:p>
        </p:txBody>
      </p:sp>
      <p:sp>
        <p:nvSpPr>
          <p:cNvPr id="20" name="TextBox 19"/>
          <p:cNvSpPr txBox="1"/>
          <p:nvPr/>
        </p:nvSpPr>
        <p:spPr>
          <a:xfrm>
            <a:off x="3490890" y="863137"/>
            <a:ext cx="2178293" cy="338554"/>
          </a:xfrm>
          <a:prstGeom prst="rect">
            <a:avLst/>
          </a:prstGeom>
          <a:solidFill>
            <a:schemeClr val="bg1"/>
          </a:solidFill>
          <a:ln>
            <a:noFill/>
          </a:ln>
        </p:spPr>
        <p:txBody>
          <a:bodyPr wrap="square" rtlCol="0">
            <a:spAutoFit/>
          </a:bodyPr>
          <a:lstStyle/>
          <a:p>
            <a:pPr algn="ctr"/>
            <a:r>
              <a:rPr lang="en-US" sz="1600" dirty="0" smtClean="0"/>
              <a:t>00Z 8/24 cycle (F042)</a:t>
            </a:r>
            <a:endParaRPr lang="en-US" sz="1600" dirty="0"/>
          </a:p>
        </p:txBody>
      </p:sp>
      <p:sp>
        <p:nvSpPr>
          <p:cNvPr id="21" name="TextBox 20"/>
          <p:cNvSpPr txBox="1"/>
          <p:nvPr/>
        </p:nvSpPr>
        <p:spPr>
          <a:xfrm>
            <a:off x="6508507" y="863137"/>
            <a:ext cx="2178293" cy="338554"/>
          </a:xfrm>
          <a:prstGeom prst="rect">
            <a:avLst/>
          </a:prstGeom>
          <a:solidFill>
            <a:schemeClr val="bg1"/>
          </a:solidFill>
          <a:ln>
            <a:noFill/>
          </a:ln>
        </p:spPr>
        <p:txBody>
          <a:bodyPr wrap="square" rtlCol="0">
            <a:spAutoFit/>
          </a:bodyPr>
          <a:lstStyle/>
          <a:p>
            <a:pPr algn="ctr"/>
            <a:r>
              <a:rPr lang="en-US" sz="1600" dirty="0" smtClean="0"/>
              <a:t>18Z 8/24 cycle (F024)</a:t>
            </a:r>
            <a:endParaRPr lang="en-US" sz="1600" dirty="0"/>
          </a:p>
        </p:txBody>
      </p:sp>
      <p:sp>
        <p:nvSpPr>
          <p:cNvPr id="3" name="TextBox 2"/>
          <p:cNvSpPr txBox="1"/>
          <p:nvPr/>
        </p:nvSpPr>
        <p:spPr>
          <a:xfrm>
            <a:off x="1137028" y="532157"/>
            <a:ext cx="6856715" cy="369332"/>
          </a:xfrm>
          <a:prstGeom prst="rect">
            <a:avLst/>
          </a:prstGeom>
          <a:noFill/>
        </p:spPr>
        <p:txBody>
          <a:bodyPr wrap="none" rtlCol="0">
            <a:spAutoFit/>
          </a:bodyPr>
          <a:lstStyle/>
          <a:p>
            <a:pPr algn="ctr"/>
            <a:r>
              <a:rPr lang="en-US" dirty="0"/>
              <a:t>10-m wind (top) and wave height (bottom) forecasts valid at 18Z 8/25</a:t>
            </a:r>
          </a:p>
        </p:txBody>
      </p:sp>
    </p:spTree>
    <p:extLst>
      <p:ext uri="{BB962C8B-B14F-4D97-AF65-F5344CB8AC3E}">
        <p14:creationId xmlns:p14="http://schemas.microsoft.com/office/powerpoint/2010/main" val="34322204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693</TotalTime>
  <Words>1531</Words>
  <Application>Microsoft Macintosh PowerPoint</Application>
  <PresentationFormat>On-screen Show (4:3)</PresentationFormat>
  <Paragraphs>189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Highlights of 8/31 and 9/7 MEG Discussions on Hurricane Harvey (2017)</vt:lpstr>
      <vt:lpstr>Medium-Range Ensemble Guidance from 00Z Sunday, 20 August 2017</vt:lpstr>
      <vt:lpstr>Medium-Range Ensemble Guidance from 00Z Tuesday, 22 August 2017</vt:lpstr>
      <vt:lpstr>PowerPoint Presentation</vt:lpstr>
      <vt:lpstr>PowerPoint Presentation</vt:lpstr>
      <vt:lpstr>PowerPoint Presentation</vt:lpstr>
      <vt:lpstr>PowerPoint Presentation</vt:lpstr>
      <vt:lpstr>Experimental FV3 Global Runs Were Comparable to GFS Forecasts</vt:lpstr>
      <vt:lpstr>Wave Height Guidance from HWRF</vt:lpstr>
      <vt:lpstr>PowerPoint Presentation</vt:lpstr>
      <vt:lpstr>Hi-Res Models Were Better at Predicting Extreme Rainfall in Houston</vt:lpstr>
      <vt:lpstr>HREFv2 Showed Skill in Predicting Extreme Rainfall in Houston </vt:lpstr>
      <vt:lpstr>Differences in SREF QPF in Houston Were Tied to Representation of Upper Ridge in ARW members vs. NMMB members</vt:lpstr>
      <vt:lpstr>Beaumont–Port Arthur Rains Were Dependent on Correct Placement of Harvey and Associated Deformation Zone</vt:lpstr>
      <vt:lpstr>Beaumont–Port Arthur Rains Were Dependent on Correct Placement of Harvey and Associated Deformation Zone</vt:lpstr>
      <vt:lpstr>Beaumont–Port Arthur Rains Were Dependent on Correct Placement of Harvey and Associated Deformation Zone</vt:lpstr>
      <vt:lpstr>Beaumont–Port Arthur Rains Were Dependent on Correct Placement of Harvey and Associated Deformation Zone</vt:lpstr>
      <vt:lpstr>Beaumont–Port Arthur Rains Were Dependent on Correct Placement of Harvey and Associated Deformation Zone</vt:lpstr>
      <vt:lpstr>Experimental Guidance from National Water Model (NWM v1.1)</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Logan Dawson</dc:creator>
  <cp:lastModifiedBy>Logan Dawson</cp:lastModifiedBy>
  <cp:revision>50</cp:revision>
  <dcterms:created xsi:type="dcterms:W3CDTF">2017-09-15T13:17:05Z</dcterms:created>
  <dcterms:modified xsi:type="dcterms:W3CDTF">2017-09-18T01:53:16Z</dcterms:modified>
</cp:coreProperties>
</file>