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6" r:id="rId4"/>
    <p:sldId id="262" r:id="rId5"/>
    <p:sldId id="261" r:id="rId6"/>
    <p:sldId id="263" r:id="rId7"/>
    <p:sldId id="264" r:id="rId8"/>
    <p:sldId id="265" r:id="rId9"/>
    <p:sldId id="266" r:id="rId10"/>
    <p:sldId id="257" r:id="rId11"/>
    <p:sldId id="269" r:id="rId12"/>
    <p:sldId id="258" r:id="rId13"/>
    <p:sldId id="267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2" d="100"/>
          <a:sy n="72" d="100"/>
        </p:scale>
        <p:origin x="-2442" y="-13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31A1-4771-4BFC-BE13-EA21B1D88F3A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4A2D-E6D1-453A-9242-3DA105D50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25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31A1-4771-4BFC-BE13-EA21B1D88F3A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4A2D-E6D1-453A-9242-3DA105D50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36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31A1-4771-4BFC-BE13-EA21B1D88F3A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4A2D-E6D1-453A-9242-3DA105D50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3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31A1-4771-4BFC-BE13-EA21B1D88F3A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4A2D-E6D1-453A-9242-3DA105D50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60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31A1-4771-4BFC-BE13-EA21B1D88F3A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4A2D-E6D1-453A-9242-3DA105D50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55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31A1-4771-4BFC-BE13-EA21B1D88F3A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4A2D-E6D1-453A-9242-3DA105D50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43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31A1-4771-4BFC-BE13-EA21B1D88F3A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4A2D-E6D1-453A-9242-3DA105D50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19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31A1-4771-4BFC-BE13-EA21B1D88F3A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4A2D-E6D1-453A-9242-3DA105D50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675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31A1-4771-4BFC-BE13-EA21B1D88F3A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4A2D-E6D1-453A-9242-3DA105D50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58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31A1-4771-4BFC-BE13-EA21B1D88F3A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4A2D-E6D1-453A-9242-3DA105D50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5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31A1-4771-4BFC-BE13-EA21B1D88F3A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4A2D-E6D1-453A-9242-3DA105D50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C31A1-4771-4BFC-BE13-EA21B1D88F3A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54A2D-E6D1-453A-9242-3DA105D50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35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ssd.noaa.gov/PS/FIRE/DATA/SMOKE/2014F180253.html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600200"/>
            <a:ext cx="685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Evaluation of the new results</a:t>
            </a:r>
          </a:p>
          <a:p>
            <a:pPr algn="ctr"/>
            <a:endParaRPr lang="en-US" sz="3600" b="1" dirty="0" smtClean="0"/>
          </a:p>
          <a:p>
            <a:pPr algn="ctr"/>
            <a:r>
              <a:rPr lang="en-US" sz="3600" b="1" dirty="0" smtClean="0"/>
              <a:t>ARL</a:t>
            </a:r>
          </a:p>
          <a:p>
            <a:pPr algn="ctr"/>
            <a:endParaRPr lang="en-US" sz="3600" b="1" dirty="0" smtClean="0"/>
          </a:p>
          <a:p>
            <a:pPr algn="ctr"/>
            <a:r>
              <a:rPr lang="en-US" sz="3600" b="1" dirty="0" smtClean="0"/>
              <a:t>6/25/2014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6731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5562599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3505200"/>
            <a:ext cx="89916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Red Lake Dry bed in NW Mojave … a line of moderately dense sand that is … extended NE about 350km into central Garfield county, UT. </a:t>
            </a:r>
          </a:p>
          <a:p>
            <a:endParaRPr lang="en-US" sz="1200" dirty="0"/>
          </a:p>
          <a:p>
            <a:r>
              <a:rPr lang="en-US" sz="2400" b="1" dirty="0" smtClean="0"/>
              <a:t>Four Corners: Sand from ..NE AZ is of moderate to dense conditions that cover a wide area moving NE into far SE UT and W CO. This plume … extends well into West Central CO.</a:t>
            </a:r>
          </a:p>
          <a:p>
            <a:r>
              <a:rPr lang="en-US" sz="2400" b="1" dirty="0" smtClean="0"/>
              <a:t> </a:t>
            </a:r>
            <a:endParaRPr lang="en-US" sz="1200" b="1" dirty="0"/>
          </a:p>
          <a:p>
            <a:r>
              <a:rPr lang="en-US" sz="2400" b="1" dirty="0" smtClean="0"/>
              <a:t>Small dry lake beds produce distinct individual 2-5km wide plumes of dense sand within this area. </a:t>
            </a:r>
            <a:endParaRPr lang="en-US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685800" y="0"/>
            <a:ext cx="70866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Side by Side Comparison (Specifics in AZ)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7381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0"/>
            <a:ext cx="70866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Worst case – hourly </a:t>
            </a:r>
            <a:r>
              <a:rPr lang="en-US" sz="3200" b="1" dirty="0" err="1" smtClean="0"/>
              <a:t>overprediction</a:t>
            </a:r>
            <a:endParaRPr lang="en-US" sz="3200" b="1" dirty="0"/>
          </a:p>
        </p:txBody>
      </p:sp>
      <p:pic>
        <p:nvPicPr>
          <p:cNvPr id="2" name="Picture 1" descr="20140617.5X.PM2P5.sp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8" y="609599"/>
            <a:ext cx="4540351" cy="2786641"/>
          </a:xfrm>
          <a:prstGeom prst="rect">
            <a:avLst/>
          </a:prstGeom>
        </p:spPr>
      </p:pic>
      <p:pic>
        <p:nvPicPr>
          <p:cNvPr id="4" name="Picture 3" descr="20140617.5X.PM2P5.sp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964" y="622300"/>
            <a:ext cx="4573035" cy="2806700"/>
          </a:xfrm>
          <a:prstGeom prst="rect">
            <a:avLst/>
          </a:prstGeom>
        </p:spPr>
      </p:pic>
      <p:pic>
        <p:nvPicPr>
          <p:cNvPr id="6" name="Picture 5" descr="20140617.5X.PM2P5.sp.1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570965" cy="2805430"/>
          </a:xfrm>
          <a:prstGeom prst="rect">
            <a:avLst/>
          </a:prstGeom>
        </p:spPr>
      </p:pic>
      <p:pic>
        <p:nvPicPr>
          <p:cNvPr id="7" name="Picture 6" descr="20140617.5X.PM2P5.sp.2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495799" cy="275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4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177224"/>
            <a:ext cx="70866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Worst Case – a closer look</a:t>
            </a:r>
            <a:endParaRPr lang="en-US" sz="3200" b="1" dirty="0"/>
          </a:p>
        </p:txBody>
      </p:sp>
      <p:pic>
        <p:nvPicPr>
          <p:cNvPr id="3" name="Picture 2" descr="Screen Shot 2014-06-25 at 4.14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604" y="838200"/>
            <a:ext cx="2145196" cy="2743200"/>
          </a:xfrm>
          <a:prstGeom prst="rect">
            <a:avLst/>
          </a:prstGeom>
        </p:spPr>
      </p:pic>
      <p:pic>
        <p:nvPicPr>
          <p:cNvPr id="4" name="Picture 3" descr="Screen Shot 2014-06-25 at 4.16.2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970" y="838200"/>
            <a:ext cx="2188029" cy="2743200"/>
          </a:xfrm>
          <a:prstGeom prst="rect">
            <a:avLst/>
          </a:prstGeom>
        </p:spPr>
      </p:pic>
      <p:pic>
        <p:nvPicPr>
          <p:cNvPr id="6" name="Picture 5" descr="Screen Shot 2014-06-25 at 4.19.1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804" y="838200"/>
            <a:ext cx="2207941" cy="2743200"/>
          </a:xfrm>
          <a:prstGeom prst="rect">
            <a:avLst/>
          </a:prstGeom>
        </p:spPr>
      </p:pic>
      <p:pic>
        <p:nvPicPr>
          <p:cNvPr id="7" name="Picture 6" descr="Screen Shot 2014-06-25 at 4.21.41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15" y="838200"/>
            <a:ext cx="2211185" cy="2743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38200" y="710624"/>
            <a:ext cx="9906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22Z</a:t>
            </a:r>
            <a:endParaRPr lang="en-US" sz="3200" b="1" dirty="0"/>
          </a:p>
        </p:txBody>
      </p:sp>
      <p:sp>
        <p:nvSpPr>
          <p:cNvPr id="12" name="Rectangle 11"/>
          <p:cNvSpPr/>
          <p:nvPr/>
        </p:nvSpPr>
        <p:spPr>
          <a:xfrm>
            <a:off x="3048000" y="685800"/>
            <a:ext cx="9906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0</a:t>
            </a:r>
            <a:r>
              <a:rPr lang="en-US" sz="3200" b="1" dirty="0" smtClean="0"/>
              <a:t>2Z</a:t>
            </a:r>
            <a:endParaRPr lang="en-US" sz="3200" b="1" dirty="0"/>
          </a:p>
        </p:txBody>
      </p:sp>
      <p:sp>
        <p:nvSpPr>
          <p:cNvPr id="13" name="Rectangle 12"/>
          <p:cNvSpPr/>
          <p:nvPr/>
        </p:nvSpPr>
        <p:spPr>
          <a:xfrm>
            <a:off x="5181600" y="685800"/>
            <a:ext cx="9906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0</a:t>
            </a:r>
            <a:r>
              <a:rPr lang="en-US" sz="3200" b="1" dirty="0"/>
              <a:t>6</a:t>
            </a:r>
            <a:r>
              <a:rPr lang="en-US" sz="3200" b="1" dirty="0" smtClean="0"/>
              <a:t>Z</a:t>
            </a:r>
            <a:endParaRPr lang="en-US" sz="3200" b="1" dirty="0"/>
          </a:p>
        </p:txBody>
      </p:sp>
      <p:sp>
        <p:nvSpPr>
          <p:cNvPr id="14" name="Rectangle 13"/>
          <p:cNvSpPr/>
          <p:nvPr/>
        </p:nvSpPr>
        <p:spPr>
          <a:xfrm>
            <a:off x="7239000" y="685800"/>
            <a:ext cx="9906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11Z</a:t>
            </a:r>
            <a:endParaRPr lang="en-US" sz="3200" b="1" dirty="0"/>
          </a:p>
        </p:txBody>
      </p:sp>
      <p:pic>
        <p:nvPicPr>
          <p:cNvPr id="15" name="Picture 14" descr="20140617.5X.PM2P5.24h.mean.day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13196"/>
            <a:ext cx="4296477" cy="263696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3733800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Daily PM2.5 – No false alarm</a:t>
            </a:r>
            <a:endParaRPr lang="en-US" sz="2800" b="1" dirty="0"/>
          </a:p>
        </p:txBody>
      </p:sp>
      <p:sp>
        <p:nvSpPr>
          <p:cNvPr id="18" name="Rectangle 17"/>
          <p:cNvSpPr/>
          <p:nvPr/>
        </p:nvSpPr>
        <p:spPr>
          <a:xfrm>
            <a:off x="5029200" y="3733800"/>
            <a:ext cx="381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NAQFC Op. Dust</a:t>
            </a:r>
            <a:endParaRPr lang="en-US" sz="2800" b="1" dirty="0"/>
          </a:p>
        </p:txBody>
      </p:sp>
      <p:pic>
        <p:nvPicPr>
          <p:cNvPr id="9" name="Picture 8" descr="Screen Shot 2014-06-25 at 4.35.37 AM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267200"/>
            <a:ext cx="3022600" cy="24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9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304800"/>
            <a:ext cx="7620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Conclusion from the new evaluation results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295400"/>
            <a:ext cx="72390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New updates reduced surface </a:t>
            </a:r>
            <a:r>
              <a:rPr lang="en-US" sz="2400" b="1" dirty="0" err="1" smtClean="0"/>
              <a:t>concs</a:t>
            </a:r>
            <a:r>
              <a:rPr lang="en-US" sz="2400" b="1" dirty="0" smtClean="0"/>
              <a:t>;</a:t>
            </a:r>
            <a:endParaRPr lang="en-US" sz="2400" b="1" dirty="0" smtClean="0">
              <a:sym typeface="Wingdings"/>
            </a:endParaRPr>
          </a:p>
          <a:p>
            <a:pPr marL="457200" indent="-457200">
              <a:buAutoNum type="arabicPeriod"/>
            </a:pPr>
            <a:endParaRPr lang="en-US" sz="2400" b="1" dirty="0">
              <a:sym typeface="Wingdings"/>
            </a:endParaRPr>
          </a:p>
          <a:p>
            <a:pPr marL="457200" indent="-457200">
              <a:buAutoNum type="arabicPeriod"/>
            </a:pPr>
            <a:r>
              <a:rPr lang="en-US" sz="2400" b="1" dirty="0" smtClean="0">
                <a:sym typeface="Wingdings"/>
              </a:rPr>
              <a:t>The dust model has reproduced the spatial pattern of observed large dust storms, with reasonable accuracy.</a:t>
            </a:r>
          </a:p>
          <a:p>
            <a:pPr marL="457200" indent="-457200">
              <a:buAutoNum type="arabicPeriod"/>
            </a:pPr>
            <a:endParaRPr lang="en-US" sz="2400" b="1" dirty="0" smtClean="0">
              <a:sym typeface="Wingdings"/>
            </a:endParaRPr>
          </a:p>
          <a:p>
            <a:pPr marL="457200" indent="-457200">
              <a:buFontTx/>
              <a:buAutoNum type="arabicPeriod"/>
            </a:pPr>
            <a:r>
              <a:rPr lang="en-US" sz="2400" b="1" dirty="0" err="1">
                <a:sym typeface="Wingdings"/>
              </a:rPr>
              <a:t>Overprediction</a:t>
            </a:r>
            <a:r>
              <a:rPr lang="en-US" sz="2400" b="1" dirty="0">
                <a:sym typeface="Wingdings"/>
              </a:rPr>
              <a:t> remains (to a less extent).</a:t>
            </a:r>
          </a:p>
          <a:p>
            <a:endParaRPr lang="en-US" sz="2400" b="1" dirty="0" smtClean="0">
              <a:sym typeface="Wingdings"/>
            </a:endParaRPr>
          </a:p>
          <a:p>
            <a:pPr marL="457200" indent="-457200">
              <a:buAutoNum type="arabicPeriod"/>
            </a:pPr>
            <a:r>
              <a:rPr lang="en-US" sz="2400" b="1" dirty="0" smtClean="0">
                <a:sym typeface="Wingdings"/>
              </a:rPr>
              <a:t>No false alarm even in the worst case (limited period).</a:t>
            </a:r>
          </a:p>
          <a:p>
            <a:endParaRPr lang="en-US" sz="2400" b="1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43154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304800"/>
            <a:ext cx="7620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Options to move forward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295400"/>
            <a:ext cx="72390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No need to change the run script; All changes are implemented in the executable;</a:t>
            </a:r>
            <a:endParaRPr lang="en-US" sz="2400" b="1" dirty="0" smtClean="0">
              <a:sym typeface="Wingdings"/>
            </a:endParaRPr>
          </a:p>
          <a:p>
            <a:pPr marL="457200" indent="-457200">
              <a:buAutoNum type="arabicPeriod"/>
            </a:pPr>
            <a:endParaRPr lang="en-US" sz="2400" b="1" dirty="0">
              <a:sym typeface="Wingdings"/>
            </a:endParaRPr>
          </a:p>
          <a:p>
            <a:pPr marL="457200" indent="-457200">
              <a:buAutoNum type="arabicPeriod"/>
            </a:pPr>
            <a:r>
              <a:rPr lang="en-US" sz="2400" b="1" dirty="0" smtClean="0">
                <a:sym typeface="Wingdings"/>
              </a:rPr>
              <a:t>ARL will deliver a new executable if dust has to be switched off. No impact on the delivered scripts.</a:t>
            </a:r>
          </a:p>
          <a:p>
            <a:pPr marL="457200" indent="-457200">
              <a:buAutoNum type="arabicPeriod"/>
            </a:pPr>
            <a:endParaRPr lang="en-US" sz="2400" b="1" dirty="0">
              <a:sym typeface="Wingdings"/>
            </a:endParaRPr>
          </a:p>
          <a:p>
            <a:pPr marL="457200" indent="-457200">
              <a:buAutoNum type="arabicPeriod"/>
            </a:pPr>
            <a:r>
              <a:rPr lang="en-US" sz="2400" b="1" dirty="0" smtClean="0"/>
              <a:t>ARL </a:t>
            </a:r>
            <a:r>
              <a:rPr lang="en-US" sz="2400" b="1" dirty="0"/>
              <a:t>is willing to continue to do numerous additional case and sensitivity studies even beyond Aug 1 2014, </a:t>
            </a:r>
            <a:r>
              <a:rPr lang="en-US" sz="2400" b="1" dirty="0" smtClean="0"/>
              <a:t>after NCO </a:t>
            </a:r>
            <a:r>
              <a:rPr lang="en-US" sz="2400" b="1" dirty="0"/>
              <a:t>starts to run the package. With the </a:t>
            </a:r>
            <a:r>
              <a:rPr lang="en-US" sz="2400" b="1" dirty="0" smtClean="0"/>
              <a:t>scripts in place, </a:t>
            </a:r>
            <a:r>
              <a:rPr lang="en-US" sz="2400" b="1" dirty="0"/>
              <a:t>any upgrade </a:t>
            </a:r>
            <a:r>
              <a:rPr lang="en-US" sz="2400" b="1" dirty="0" smtClean="0"/>
              <a:t>should </a:t>
            </a:r>
            <a:r>
              <a:rPr lang="en-US" sz="2400" b="1" dirty="0"/>
              <a:t>be much easier. </a:t>
            </a:r>
            <a:endParaRPr lang="en-US" sz="2400" b="1" dirty="0" smtClean="0">
              <a:sym typeface="Wingdings"/>
            </a:endParaRPr>
          </a:p>
          <a:p>
            <a:endParaRPr lang="en-US" sz="2400" b="1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54333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33400"/>
            <a:ext cx="7239000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Two updates: </a:t>
            </a:r>
          </a:p>
          <a:p>
            <a:pPr algn="ctr"/>
            <a:endParaRPr lang="en-US" sz="3600" b="1" dirty="0" smtClean="0"/>
          </a:p>
          <a:p>
            <a:pPr marL="457200" indent="-457200">
              <a:buAutoNum type="arabicPeriod"/>
            </a:pPr>
            <a:r>
              <a:rPr lang="en-US" sz="2400" b="1" dirty="0" smtClean="0"/>
              <a:t>Dust size distribution: 20% of dust into PM2.5 </a:t>
            </a:r>
            <a:r>
              <a:rPr lang="en-US" sz="2400" b="1" dirty="0" smtClean="0">
                <a:sym typeface="Wingdings"/>
              </a:rPr>
              <a:t> 5% into PM2.5, based on the minimum value from observed dust data from the IMPROVE network (Tong et al., ACP 2012); </a:t>
            </a:r>
          </a:p>
          <a:p>
            <a:pPr marL="457200" indent="-457200">
              <a:buAutoNum type="arabicPeriod"/>
            </a:pPr>
            <a:endParaRPr lang="en-US" sz="2400" b="1" dirty="0">
              <a:sym typeface="Wingdings"/>
            </a:endParaRPr>
          </a:p>
          <a:p>
            <a:pPr marL="457200" indent="-457200">
              <a:buAutoNum type="arabicPeriod"/>
            </a:pPr>
            <a:r>
              <a:rPr lang="en-US" sz="2400" b="1" dirty="0" smtClean="0">
                <a:sym typeface="Wingdings"/>
              </a:rPr>
              <a:t>Vertical dust distribution: Change the unrealistic all-surface allocation into multi-layer distribution - will be in the new CMAQ release (Tong et al., JGR, 2014).</a:t>
            </a:r>
          </a:p>
          <a:p>
            <a:pPr marL="457200" indent="-457200">
              <a:buAutoNum type="arabicPeriod"/>
            </a:pPr>
            <a:endParaRPr lang="en-US" sz="2400" b="1" dirty="0">
              <a:sym typeface="Wingdings"/>
            </a:endParaRPr>
          </a:p>
          <a:p>
            <a:r>
              <a:rPr lang="en-US" sz="2400" b="1" dirty="0" smtClean="0">
                <a:sym typeface="Wingdings"/>
              </a:rPr>
              <a:t>Results to be shown here: a) new PM2.5 surface fields; 2) evaluation against AIRNOW and MODIS AOD.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05989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552328"/>
              </p:ext>
            </p:extLst>
          </p:nvPr>
        </p:nvGraphicFramePr>
        <p:xfrm>
          <a:off x="1371600" y="1524000"/>
          <a:ext cx="7010400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2138"/>
                <a:gridCol w="1643062"/>
                <a:gridCol w="1752600"/>
                <a:gridCol w="1752600"/>
              </a:tblGrid>
              <a:tr h="425414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 (UTC)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Maximum</a:t>
                      </a:r>
                      <a:r>
                        <a:rPr lang="en-US" baseline="0" dirty="0" smtClean="0"/>
                        <a:t> of PM25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146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ARL 6/17 forecast*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EMC 6/17</a:t>
                      </a:r>
                    </a:p>
                    <a:p>
                      <a:pPr algn="ctr"/>
                      <a:r>
                        <a:rPr lang="en-US" dirty="0" smtClean="0"/>
                        <a:t>forecast</a:t>
                      </a:r>
                    </a:p>
                  </a:txBody>
                  <a:tcPr/>
                </a:tc>
              </a:tr>
              <a:tr h="41407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06/17/2014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54.78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1294.96</a:t>
                      </a:r>
                      <a:endParaRPr lang="en-US" dirty="0"/>
                    </a:p>
                  </a:txBody>
                  <a:tcPr/>
                </a:tc>
              </a:tr>
              <a:tr h="41407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93.10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1541.18</a:t>
                      </a:r>
                      <a:endParaRPr lang="en-US" dirty="0"/>
                    </a:p>
                  </a:txBody>
                  <a:tcPr/>
                </a:tc>
              </a:tr>
              <a:tr h="41407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142.02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1748.42</a:t>
                      </a:r>
                      <a:endParaRPr lang="en-US" dirty="0"/>
                    </a:p>
                  </a:txBody>
                  <a:tcPr/>
                </a:tc>
              </a:tr>
              <a:tr h="41407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173.30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1868.06</a:t>
                      </a:r>
                      <a:endParaRPr lang="en-US" dirty="0"/>
                    </a:p>
                  </a:txBody>
                  <a:tcPr/>
                </a:tc>
              </a:tr>
              <a:tr h="41407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178.97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1893.15</a:t>
                      </a:r>
                      <a:endParaRPr lang="en-US" dirty="0"/>
                    </a:p>
                  </a:txBody>
                  <a:tcPr/>
                </a:tc>
              </a:tr>
              <a:tr h="41407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06/18/2014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165.52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1772.08</a:t>
                      </a:r>
                      <a:endParaRPr lang="en-US" dirty="0"/>
                    </a:p>
                  </a:txBody>
                  <a:tcPr/>
                </a:tc>
              </a:tr>
              <a:tr h="41407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134.99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1451.98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47800" y="5867400"/>
            <a:ext cx="5923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*: cmaq4.6.3 run using the updated </a:t>
            </a:r>
            <a:r>
              <a:rPr lang="en-US" dirty="0" err="1" smtClean="0"/>
              <a:t>fengsha</a:t>
            </a:r>
            <a:r>
              <a:rPr lang="en-US" dirty="0" smtClean="0"/>
              <a:t> code from Daniel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6096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Surface PM2.5 Concentrations</a:t>
            </a:r>
          </a:p>
        </p:txBody>
      </p:sp>
    </p:spTree>
    <p:extLst>
      <p:ext uri="{BB962C8B-B14F-4D97-AF65-F5344CB8AC3E}">
        <p14:creationId xmlns:p14="http://schemas.microsoft.com/office/powerpoint/2010/main" val="3056013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048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PM2.5 NAAQS: What are we forecasting?</a:t>
            </a:r>
          </a:p>
        </p:txBody>
      </p:sp>
      <p:pic>
        <p:nvPicPr>
          <p:cNvPr id="4" name="Picture 3" descr="Screen Shot 2014-06-25 at 3.14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76400"/>
            <a:ext cx="7772400" cy="14170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4600" y="3429000"/>
            <a:ext cx="3690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www.epa.gov</a:t>
            </a:r>
            <a:r>
              <a:rPr lang="en-US" dirty="0"/>
              <a:t>/air/</a:t>
            </a:r>
            <a:r>
              <a:rPr lang="en-US" dirty="0" err="1"/>
              <a:t>criteria.html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514600" y="2209800"/>
            <a:ext cx="3276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05000" y="4724400"/>
            <a:ext cx="548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ym typeface="Wingdings"/>
              </a:rPr>
              <a:t>24-h PM2.5 not exceeding 35 </a:t>
            </a:r>
            <a:r>
              <a:rPr lang="en-US" sz="2400" b="1" dirty="0" err="1" smtClean="0">
                <a:sym typeface="Wingdings"/>
              </a:rPr>
              <a:t>ug</a:t>
            </a:r>
            <a:r>
              <a:rPr lang="en-US" sz="2400" b="1" dirty="0" smtClean="0">
                <a:sym typeface="Wingdings"/>
              </a:rPr>
              <a:t>/m3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5577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1524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Daily PM2.5 (6/13 – 6/16) </a:t>
            </a:r>
          </a:p>
        </p:txBody>
      </p:sp>
      <p:pic>
        <p:nvPicPr>
          <p:cNvPr id="2" name="Picture 1" descr="20140613.5X.PM2P5.24h.mean.day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0"/>
            <a:ext cx="4345417" cy="2667000"/>
          </a:xfrm>
          <a:prstGeom prst="rect">
            <a:avLst/>
          </a:prstGeom>
        </p:spPr>
      </p:pic>
      <p:pic>
        <p:nvPicPr>
          <p:cNvPr id="3" name="Picture 2" descr="20140614.5X.PM2P5.24h.mean.day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875" y="990600"/>
            <a:ext cx="4324725" cy="2654300"/>
          </a:xfrm>
          <a:prstGeom prst="rect">
            <a:avLst/>
          </a:prstGeom>
        </p:spPr>
      </p:pic>
      <p:pic>
        <p:nvPicPr>
          <p:cNvPr id="7" name="Picture 6" descr="20140615.5X.PM2P5.24h.mean.day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7" y="3810001"/>
            <a:ext cx="4345416" cy="2666999"/>
          </a:xfrm>
          <a:prstGeom prst="rect">
            <a:avLst/>
          </a:prstGeom>
        </p:spPr>
      </p:pic>
      <p:pic>
        <p:nvPicPr>
          <p:cNvPr id="8" name="Picture 7" descr="20140616.5X.PM2P5.24h.mean.day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10000"/>
            <a:ext cx="4345417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33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1524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Daily PM2.5 (6/17 – 6/20) </a:t>
            </a:r>
          </a:p>
        </p:txBody>
      </p:sp>
      <p:pic>
        <p:nvPicPr>
          <p:cNvPr id="4" name="Picture 3" descr="20140617.5X.PM2P5.24h.mean.day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8200"/>
            <a:ext cx="4296477" cy="2636963"/>
          </a:xfrm>
          <a:prstGeom prst="rect">
            <a:avLst/>
          </a:prstGeom>
        </p:spPr>
      </p:pic>
      <p:pic>
        <p:nvPicPr>
          <p:cNvPr id="5" name="Picture 4" descr="20140618.5X.PM2P5.24h.mean.day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873506"/>
            <a:ext cx="4267200" cy="2618994"/>
          </a:xfrm>
          <a:prstGeom prst="rect">
            <a:avLst/>
          </a:prstGeom>
        </p:spPr>
      </p:pic>
      <p:pic>
        <p:nvPicPr>
          <p:cNvPr id="9" name="Picture 8" descr="20140619.5X.PM2P5.24h.mean.day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90" y="3823970"/>
            <a:ext cx="4322655" cy="2653030"/>
          </a:xfrm>
          <a:prstGeom prst="rect">
            <a:avLst/>
          </a:prstGeom>
        </p:spPr>
      </p:pic>
      <p:pic>
        <p:nvPicPr>
          <p:cNvPr id="10" name="Picture 9" descr="20140620.5X.PM2P5.24h.mean.day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58006"/>
            <a:ext cx="4191000" cy="257222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85800" y="1905000"/>
            <a:ext cx="1447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MODIS AOD on 6/17 and 6/18</a:t>
            </a:r>
          </a:p>
        </p:txBody>
      </p:sp>
      <p:pic>
        <p:nvPicPr>
          <p:cNvPr id="8" name="Picture 7" descr="aod.modis.TIBF2122.4199272_442x265k12.201406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4966192" cy="3048000"/>
          </a:xfrm>
          <a:prstGeom prst="rect">
            <a:avLst/>
          </a:prstGeom>
        </p:spPr>
      </p:pic>
      <p:pic>
        <p:nvPicPr>
          <p:cNvPr id="12" name="Picture 11" descr="aod.modis.TIBF2122.4199272_442x265k12.201406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92" y="3646538"/>
            <a:ext cx="5046629" cy="309736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638800" y="1600200"/>
            <a:ext cx="35052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ym typeface="Wingdings"/>
              </a:rPr>
              <a:t>High AOD over desert regions, thin and wide plume over the SW.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5638800" y="4419600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ym typeface="Wingdings"/>
              </a:rPr>
              <a:t>Residuals seen in 6/18.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117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524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NESDIS HMS Dust for 6/17 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838200"/>
            <a:ext cx="708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hlinkClick r:id="rId2"/>
              </a:rPr>
              <a:t>http://www.ssd.noaa.gov/PS/FIRE/DATA/SMOKE/2014F180253.</a:t>
            </a:r>
            <a:r>
              <a:rPr lang="en-US" b="1" dirty="0" smtClean="0">
                <a:hlinkClick r:id="rId2"/>
              </a:rPr>
              <a:t>html</a:t>
            </a:r>
            <a:endParaRPr lang="en-US" b="1" dirty="0" smtClean="0"/>
          </a:p>
          <a:p>
            <a:endParaRPr lang="en-US" b="1" dirty="0"/>
          </a:p>
        </p:txBody>
      </p:sp>
      <p:pic>
        <p:nvPicPr>
          <p:cNvPr id="4" name="Picture 3" descr="Screen Shot 2014-06-25 at 3.37.0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8086724" cy="508827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858000" y="2438400"/>
            <a:ext cx="1676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2743200"/>
            <a:ext cx="5943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31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524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Dust Movie on 6/17</a:t>
            </a:r>
          </a:p>
        </p:txBody>
      </p:sp>
      <p:pic>
        <p:nvPicPr>
          <p:cNvPr id="2" name="Picture 1" descr="20140617.5X.PM2P5.sp.ani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561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1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467</Words>
  <Application>Microsoft Office PowerPoint</Application>
  <PresentationFormat>On-screen Show (4:3)</PresentationFormat>
  <Paragraphs>82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Li.Pan</dc:creator>
  <cp:lastModifiedBy>Jeff T. Mcqueen</cp:lastModifiedBy>
  <cp:revision>27</cp:revision>
  <dcterms:created xsi:type="dcterms:W3CDTF">2014-06-24T18:48:31Z</dcterms:created>
  <dcterms:modified xsi:type="dcterms:W3CDTF">2014-07-08T18:54:20Z</dcterms:modified>
</cp:coreProperties>
</file>