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25" r:id="rId2"/>
    <p:sldId id="329" r:id="rId3"/>
    <p:sldId id="299" r:id="rId4"/>
    <p:sldId id="300" r:id="rId5"/>
    <p:sldId id="301" r:id="rId6"/>
    <p:sldId id="326" r:id="rId7"/>
    <p:sldId id="287" r:id="rId8"/>
    <p:sldId id="333" r:id="rId9"/>
    <p:sldId id="328" r:id="rId10"/>
    <p:sldId id="359" r:id="rId11"/>
    <p:sldId id="327" r:id="rId12"/>
    <p:sldId id="324" r:id="rId13"/>
    <p:sldId id="368" r:id="rId14"/>
    <p:sldId id="289" r:id="rId15"/>
    <p:sldId id="290" r:id="rId16"/>
    <p:sldId id="261" r:id="rId17"/>
    <p:sldId id="332" r:id="rId18"/>
    <p:sldId id="331" r:id="rId19"/>
    <p:sldId id="344" r:id="rId20"/>
    <p:sldId id="334" r:id="rId21"/>
    <p:sldId id="336" r:id="rId22"/>
    <p:sldId id="335" r:id="rId23"/>
    <p:sldId id="337" r:id="rId24"/>
    <p:sldId id="338" r:id="rId25"/>
    <p:sldId id="339" r:id="rId26"/>
    <p:sldId id="340" r:id="rId27"/>
    <p:sldId id="341" r:id="rId28"/>
    <p:sldId id="342" r:id="rId29"/>
    <p:sldId id="343" r:id="rId30"/>
    <p:sldId id="302" r:id="rId31"/>
    <p:sldId id="346" r:id="rId32"/>
    <p:sldId id="303" r:id="rId33"/>
    <p:sldId id="360" r:id="rId34"/>
    <p:sldId id="291" r:id="rId35"/>
    <p:sldId id="347" r:id="rId36"/>
    <p:sldId id="348" r:id="rId37"/>
    <p:sldId id="349"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292" r:id="rId51"/>
    <p:sldId id="350" r:id="rId52"/>
    <p:sldId id="351" r:id="rId53"/>
    <p:sldId id="352" r:id="rId54"/>
    <p:sldId id="353" r:id="rId55"/>
    <p:sldId id="361" r:id="rId56"/>
    <p:sldId id="355" r:id="rId57"/>
    <p:sldId id="356" r:id="rId58"/>
    <p:sldId id="357" r:id="rId59"/>
    <p:sldId id="362" r:id="rId60"/>
    <p:sldId id="363" r:id="rId61"/>
    <p:sldId id="365" r:id="rId62"/>
    <p:sldId id="366" r:id="rId63"/>
    <p:sldId id="367" r:id="rId64"/>
    <p:sldId id="369" r:id="rId65"/>
    <p:sldId id="370" r:id="rId66"/>
    <p:sldId id="37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6001A"/>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9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docs\GFS\GFS_annualscore\2012\meanac.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docs\GFS\GFS_annualscore\2012\meanac.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docs\GFS\GFS_annualscore\2012\meanac.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2007_Workbook7.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2007_Workbook8.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2007_Workbook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2007_Workbook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docs\GFS\GFS_annualscore\2012\meanac.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docs\GFS\GFS_annualscore\2012\meanac.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docs\GFS\GFS_annualscore\2012\mean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331939702227505E-2"/>
          <c:y val="3.4383756607888803E-2"/>
          <c:w val="0.90562225628876403"/>
          <c:h val="0.82332834275997191"/>
        </c:manualLayout>
      </c:layout>
      <c:lineChart>
        <c:grouping val="standard"/>
        <c:ser>
          <c:idx val="0"/>
          <c:order val="0"/>
          <c:tx>
            <c:strRef>
              <c:f>Sheet1!$B$1</c:f>
              <c:strCache>
                <c:ptCount val="1"/>
                <c:pt idx="0">
                  <c:v>GFS-NH</c:v>
                </c:pt>
              </c:strCache>
            </c:strRef>
          </c:tx>
          <c:spPr>
            <a:ln w="50800">
              <a:solidFill>
                <a:srgbClr val="FF0000"/>
              </a:solidFill>
            </a:ln>
          </c:spPr>
          <c:marker>
            <c:symbol val="diamond"/>
            <c:size val="10"/>
            <c:spPr>
              <a:solidFill>
                <a:srgbClr val="FFC000"/>
              </a:solidFill>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Sheet1!$B$2:$B$30</c:f>
              <c:numCache>
                <c:formatCode>General</c:formatCode>
                <c:ptCount val="29"/>
                <c:pt idx="0">
                  <c:v>0.55300000000000005</c:v>
                </c:pt>
                <c:pt idx="1">
                  <c:v>0.61300000000000121</c:v>
                </c:pt>
                <c:pt idx="2">
                  <c:v>0.65700000000000158</c:v>
                </c:pt>
                <c:pt idx="3">
                  <c:v>0.66300000000000159</c:v>
                </c:pt>
                <c:pt idx="4">
                  <c:v>0.6640000000000017</c:v>
                </c:pt>
                <c:pt idx="5">
                  <c:v>0.68799999999999994</c:v>
                </c:pt>
                <c:pt idx="6">
                  <c:v>0.69699999999999995</c:v>
                </c:pt>
                <c:pt idx="7">
                  <c:v>0.70800000000000063</c:v>
                </c:pt>
                <c:pt idx="8">
                  <c:v>0.71200000000000063</c:v>
                </c:pt>
                <c:pt idx="9">
                  <c:v>0.72300000000000064</c:v>
                </c:pt>
                <c:pt idx="10">
                  <c:v>0.71200000000000063</c:v>
                </c:pt>
                <c:pt idx="11">
                  <c:v>0.74600000000000122</c:v>
                </c:pt>
                <c:pt idx="12">
                  <c:v>0.75200000000000133</c:v>
                </c:pt>
                <c:pt idx="13">
                  <c:v>0.74000000000000121</c:v>
                </c:pt>
                <c:pt idx="14">
                  <c:v>0.73100000000000065</c:v>
                </c:pt>
                <c:pt idx="15">
                  <c:v>0.74800000000000122</c:v>
                </c:pt>
                <c:pt idx="16">
                  <c:v>0.76200000000000134</c:v>
                </c:pt>
                <c:pt idx="17">
                  <c:v>0.78600000000000003</c:v>
                </c:pt>
                <c:pt idx="18">
                  <c:v>0.79100000000000004</c:v>
                </c:pt>
                <c:pt idx="19">
                  <c:v>0.81200000000000061</c:v>
                </c:pt>
                <c:pt idx="20">
                  <c:v>0.80900000000000005</c:v>
                </c:pt>
                <c:pt idx="21">
                  <c:v>0.82299999999999995</c:v>
                </c:pt>
                <c:pt idx="22">
                  <c:v>0.83600000000000063</c:v>
                </c:pt>
                <c:pt idx="23">
                  <c:v>0.84400000000000064</c:v>
                </c:pt>
                <c:pt idx="24">
                  <c:v>0.84600000000000064</c:v>
                </c:pt>
                <c:pt idx="25">
                  <c:v>0.84800000000000064</c:v>
                </c:pt>
                <c:pt idx="26">
                  <c:v>0.86700000000000121</c:v>
                </c:pt>
                <c:pt idx="27">
                  <c:v>0.86300000000000121</c:v>
                </c:pt>
                <c:pt idx="28">
                  <c:v>0.87400000000000122</c:v>
                </c:pt>
              </c:numCache>
            </c:numRef>
          </c:val>
        </c:ser>
        <c:ser>
          <c:idx val="1"/>
          <c:order val="1"/>
          <c:tx>
            <c:strRef>
              <c:f>Sheet1!$C$1</c:f>
              <c:strCache>
                <c:ptCount val="1"/>
                <c:pt idx="0">
                  <c:v>CDAS-NH</c:v>
                </c:pt>
              </c:strCache>
            </c:strRef>
          </c:tx>
          <c:spPr>
            <a:ln w="50800" cmpd="sng">
              <a:solidFill>
                <a:srgbClr val="0070C0"/>
              </a:solidFill>
              <a:prstDash val="solid"/>
            </a:ln>
          </c:spPr>
          <c:marker>
            <c:symbol val="diamond"/>
            <c:size val="10"/>
            <c:spPr>
              <a:solidFill>
                <a:schemeClr val="accent6">
                  <a:lumMod val="60000"/>
                  <a:lumOff val="40000"/>
                </a:schemeClr>
              </a:solidFill>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Sheet1!$C$2:$C$30</c:f>
              <c:numCache>
                <c:formatCode>General</c:formatCode>
                <c:ptCount val="29"/>
                <c:pt idx="0">
                  <c:v>0.71400000000000063</c:v>
                </c:pt>
                <c:pt idx="1">
                  <c:v>0.71300000000000063</c:v>
                </c:pt>
                <c:pt idx="2">
                  <c:v>0.69899999999999995</c:v>
                </c:pt>
                <c:pt idx="3">
                  <c:v>0.70700000000000063</c:v>
                </c:pt>
                <c:pt idx="4">
                  <c:v>0.67400000000000171</c:v>
                </c:pt>
                <c:pt idx="5">
                  <c:v>0.70200000000000062</c:v>
                </c:pt>
                <c:pt idx="6">
                  <c:v>0.69299999999999995</c:v>
                </c:pt>
                <c:pt idx="7">
                  <c:v>0.70000000000000062</c:v>
                </c:pt>
                <c:pt idx="8">
                  <c:v>0.70100000000000062</c:v>
                </c:pt>
                <c:pt idx="9">
                  <c:v>0.69199999999999995</c:v>
                </c:pt>
                <c:pt idx="10">
                  <c:v>0.69499999999999995</c:v>
                </c:pt>
                <c:pt idx="11">
                  <c:v>0.71500000000000064</c:v>
                </c:pt>
                <c:pt idx="12">
                  <c:v>0.70800000000000063</c:v>
                </c:pt>
                <c:pt idx="13">
                  <c:v>0.72000000000000064</c:v>
                </c:pt>
                <c:pt idx="14">
                  <c:v>0.71100000000000063</c:v>
                </c:pt>
                <c:pt idx="15">
                  <c:v>0.68700000000000061</c:v>
                </c:pt>
                <c:pt idx="16">
                  <c:v>0.70900000000000063</c:v>
                </c:pt>
                <c:pt idx="17">
                  <c:v>0.71600000000000064</c:v>
                </c:pt>
                <c:pt idx="18">
                  <c:v>0.71200000000000063</c:v>
                </c:pt>
                <c:pt idx="19">
                  <c:v>0.72100000000000064</c:v>
                </c:pt>
                <c:pt idx="20">
                  <c:v>0.69799999999999995</c:v>
                </c:pt>
                <c:pt idx="21">
                  <c:v>0.71800000000000064</c:v>
                </c:pt>
                <c:pt idx="22">
                  <c:v>0.71600000000000064</c:v>
                </c:pt>
                <c:pt idx="23">
                  <c:v>0.72300000000000064</c:v>
                </c:pt>
                <c:pt idx="24">
                  <c:v>0.73000000000000065</c:v>
                </c:pt>
                <c:pt idx="25">
                  <c:v>0.72600000000000064</c:v>
                </c:pt>
                <c:pt idx="26">
                  <c:v>0.74700000000000122</c:v>
                </c:pt>
                <c:pt idx="27">
                  <c:v>0.73400000000000065</c:v>
                </c:pt>
                <c:pt idx="28">
                  <c:v>0.73500000000000065</c:v>
                </c:pt>
              </c:numCache>
            </c:numRef>
          </c:val>
        </c:ser>
        <c:ser>
          <c:idx val="2"/>
          <c:order val="2"/>
          <c:tx>
            <c:strRef>
              <c:f>Sheet1!$D$1</c:f>
              <c:strCache>
                <c:ptCount val="1"/>
                <c:pt idx="0">
                  <c:v>GFS-SH</c:v>
                </c:pt>
              </c:strCache>
            </c:strRef>
          </c:tx>
          <c:spPr>
            <a:ln w="50800">
              <a:solidFill>
                <a:srgbClr val="FF0000"/>
              </a:solidFill>
              <a:prstDash val="sysDash"/>
            </a:ln>
          </c:spPr>
          <c:marker>
            <c:symbol val="circle"/>
            <c:size val="8"/>
            <c:spPr>
              <a:solidFill>
                <a:srgbClr val="FFC000"/>
              </a:solidFill>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Sheet1!$D$2:$D$30</c:f>
              <c:numCache>
                <c:formatCode>General</c:formatCode>
                <c:ptCount val="29"/>
                <c:pt idx="3">
                  <c:v>0.58599999999999997</c:v>
                </c:pt>
                <c:pt idx="4">
                  <c:v>0.58899999999999997</c:v>
                </c:pt>
                <c:pt idx="5">
                  <c:v>0.57299999999999995</c:v>
                </c:pt>
                <c:pt idx="6">
                  <c:v>0.60200000000000065</c:v>
                </c:pt>
                <c:pt idx="7">
                  <c:v>0.60100000000000064</c:v>
                </c:pt>
                <c:pt idx="8">
                  <c:v>0.60800000000000065</c:v>
                </c:pt>
                <c:pt idx="9">
                  <c:v>0.61700000000000121</c:v>
                </c:pt>
                <c:pt idx="10">
                  <c:v>0.64000000000000135</c:v>
                </c:pt>
                <c:pt idx="11">
                  <c:v>0.62300000000000122</c:v>
                </c:pt>
                <c:pt idx="12">
                  <c:v>0.66100000000000159</c:v>
                </c:pt>
                <c:pt idx="13">
                  <c:v>0.6660000000000017</c:v>
                </c:pt>
                <c:pt idx="14">
                  <c:v>0.66200000000000159</c:v>
                </c:pt>
                <c:pt idx="15">
                  <c:v>0.70900000000000063</c:v>
                </c:pt>
                <c:pt idx="16">
                  <c:v>0.71500000000000064</c:v>
                </c:pt>
                <c:pt idx="17">
                  <c:v>0.76000000000000134</c:v>
                </c:pt>
                <c:pt idx="18">
                  <c:v>0.78100000000000003</c:v>
                </c:pt>
                <c:pt idx="19">
                  <c:v>0.79300000000000004</c:v>
                </c:pt>
                <c:pt idx="20">
                  <c:v>0.79100000000000004</c:v>
                </c:pt>
                <c:pt idx="21">
                  <c:v>0.80400000000000005</c:v>
                </c:pt>
                <c:pt idx="22">
                  <c:v>0.79</c:v>
                </c:pt>
                <c:pt idx="23">
                  <c:v>0.81399999999999995</c:v>
                </c:pt>
                <c:pt idx="24">
                  <c:v>0.82199999999999995</c:v>
                </c:pt>
                <c:pt idx="25">
                  <c:v>0.83400000000000063</c:v>
                </c:pt>
                <c:pt idx="26">
                  <c:v>0.82000000000000062</c:v>
                </c:pt>
                <c:pt idx="27">
                  <c:v>0.84400000000000064</c:v>
                </c:pt>
                <c:pt idx="28">
                  <c:v>0.84500000000000064</c:v>
                </c:pt>
              </c:numCache>
            </c:numRef>
          </c:val>
        </c:ser>
        <c:ser>
          <c:idx val="3"/>
          <c:order val="3"/>
          <c:tx>
            <c:strRef>
              <c:f>Sheet1!$E$1</c:f>
              <c:strCache>
                <c:ptCount val="1"/>
                <c:pt idx="0">
                  <c:v>CDAS-SH</c:v>
                </c:pt>
              </c:strCache>
            </c:strRef>
          </c:tx>
          <c:spPr>
            <a:ln w="50800">
              <a:solidFill>
                <a:srgbClr val="0070C0"/>
              </a:solidFill>
              <a:prstDash val="sysDash"/>
            </a:ln>
          </c:spPr>
          <c:marker>
            <c:symbol val="circle"/>
            <c:size val="8"/>
            <c:spPr>
              <a:solidFill>
                <a:schemeClr val="accent6">
                  <a:lumMod val="60000"/>
                  <a:lumOff val="40000"/>
                </a:schemeClr>
              </a:solidFill>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Sheet1!$E$2:$E$30</c:f>
              <c:numCache>
                <c:formatCode>General</c:formatCode>
                <c:ptCount val="29"/>
                <c:pt idx="0">
                  <c:v>0.56799999999999995</c:v>
                </c:pt>
                <c:pt idx="1">
                  <c:v>0.57800000000000062</c:v>
                </c:pt>
                <c:pt idx="2">
                  <c:v>0.55700000000000005</c:v>
                </c:pt>
                <c:pt idx="3">
                  <c:v>0.58199999999999996</c:v>
                </c:pt>
                <c:pt idx="4">
                  <c:v>0.62100000000000122</c:v>
                </c:pt>
                <c:pt idx="5">
                  <c:v>0.57099999999999995</c:v>
                </c:pt>
                <c:pt idx="6">
                  <c:v>0.61900000000000122</c:v>
                </c:pt>
                <c:pt idx="7">
                  <c:v>0.58699999999999997</c:v>
                </c:pt>
                <c:pt idx="8">
                  <c:v>0.61900000000000122</c:v>
                </c:pt>
                <c:pt idx="9">
                  <c:v>0.62900000000000134</c:v>
                </c:pt>
                <c:pt idx="10">
                  <c:v>0.61500000000000121</c:v>
                </c:pt>
                <c:pt idx="11">
                  <c:v>0.61800000000000122</c:v>
                </c:pt>
                <c:pt idx="12">
                  <c:v>0.63200000000000134</c:v>
                </c:pt>
                <c:pt idx="13">
                  <c:v>0.65300000000000158</c:v>
                </c:pt>
                <c:pt idx="14">
                  <c:v>0.63700000000000134</c:v>
                </c:pt>
                <c:pt idx="15">
                  <c:v>0.63300000000000134</c:v>
                </c:pt>
                <c:pt idx="16">
                  <c:v>0.61100000000000065</c:v>
                </c:pt>
                <c:pt idx="17">
                  <c:v>0.63600000000000134</c:v>
                </c:pt>
                <c:pt idx="18">
                  <c:v>0.6650000000000017</c:v>
                </c:pt>
                <c:pt idx="19">
                  <c:v>0.66200000000000159</c:v>
                </c:pt>
                <c:pt idx="20">
                  <c:v>0.65600000000000158</c:v>
                </c:pt>
                <c:pt idx="21">
                  <c:v>0.67200000000000171</c:v>
                </c:pt>
                <c:pt idx="22">
                  <c:v>0.64700000000000135</c:v>
                </c:pt>
                <c:pt idx="23">
                  <c:v>0.67100000000000171</c:v>
                </c:pt>
                <c:pt idx="24">
                  <c:v>0.66100000000000159</c:v>
                </c:pt>
                <c:pt idx="25">
                  <c:v>0.67300000000000171</c:v>
                </c:pt>
                <c:pt idx="26">
                  <c:v>0.64900000000000135</c:v>
                </c:pt>
                <c:pt idx="27">
                  <c:v>0.67800000000000171</c:v>
                </c:pt>
                <c:pt idx="28">
                  <c:v>0.65600000000000158</c:v>
                </c:pt>
              </c:numCache>
            </c:numRef>
          </c:val>
        </c:ser>
        <c:ser>
          <c:idx val="4"/>
          <c:order val="4"/>
          <c:tx>
            <c:strRef>
              <c:f>Sheet1!$F$1</c:f>
              <c:strCache>
                <c:ptCount val="1"/>
                <c:pt idx="0">
                  <c:v>CFSR-NH</c:v>
                </c:pt>
              </c:strCache>
            </c:strRef>
          </c:tx>
          <c:spPr>
            <a:ln w="50800">
              <a:solidFill>
                <a:schemeClr val="accent3">
                  <a:lumMod val="50000"/>
                </a:schemeClr>
              </a:solidFill>
            </a:ln>
          </c:spPr>
          <c:marker>
            <c:symbol val="diamond"/>
            <c:size val="9"/>
            <c:spPr>
              <a:solidFill>
                <a:schemeClr val="accent3">
                  <a:lumMod val="50000"/>
                </a:schemeClr>
              </a:solidFill>
              <a:ln>
                <a:solidFill>
                  <a:schemeClr val="accent3">
                    <a:lumMod val="50000"/>
                  </a:scheme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Sheet1!$F$2:$F$30</c:f>
              <c:numCache>
                <c:formatCode>General</c:formatCode>
                <c:ptCount val="29"/>
                <c:pt idx="0">
                  <c:v>0.79400000000000004</c:v>
                </c:pt>
                <c:pt idx="1">
                  <c:v>0.78800000000000003</c:v>
                </c:pt>
                <c:pt idx="2">
                  <c:v>0.79800000000000004</c:v>
                </c:pt>
                <c:pt idx="3">
                  <c:v>0.79</c:v>
                </c:pt>
                <c:pt idx="4">
                  <c:v>0.78300000000000003</c:v>
                </c:pt>
                <c:pt idx="5">
                  <c:v>0.79800000000000004</c:v>
                </c:pt>
                <c:pt idx="6">
                  <c:v>0.80300000000000005</c:v>
                </c:pt>
                <c:pt idx="7">
                  <c:v>0.80300000000000005</c:v>
                </c:pt>
                <c:pt idx="8">
                  <c:v>0.80200000000000005</c:v>
                </c:pt>
                <c:pt idx="9">
                  <c:v>0.80700000000000005</c:v>
                </c:pt>
                <c:pt idx="10">
                  <c:v>0.81100000000000005</c:v>
                </c:pt>
                <c:pt idx="11">
                  <c:v>0.83000000000000063</c:v>
                </c:pt>
                <c:pt idx="12">
                  <c:v>0.82299999999999995</c:v>
                </c:pt>
                <c:pt idx="13">
                  <c:v>0.81100000000000005</c:v>
                </c:pt>
                <c:pt idx="14">
                  <c:v>0.81</c:v>
                </c:pt>
                <c:pt idx="15">
                  <c:v>0.81499999999999995</c:v>
                </c:pt>
                <c:pt idx="16">
                  <c:v>0.82000000000000062</c:v>
                </c:pt>
                <c:pt idx="17">
                  <c:v>0.82700000000000062</c:v>
                </c:pt>
                <c:pt idx="18">
                  <c:v>0.82700000000000062</c:v>
                </c:pt>
                <c:pt idx="19">
                  <c:v>0.83400000000000063</c:v>
                </c:pt>
                <c:pt idx="20">
                  <c:v>0.81799999999999995</c:v>
                </c:pt>
                <c:pt idx="21">
                  <c:v>0.82900000000000063</c:v>
                </c:pt>
                <c:pt idx="22">
                  <c:v>0.82600000000000062</c:v>
                </c:pt>
                <c:pt idx="23">
                  <c:v>0.83800000000000063</c:v>
                </c:pt>
                <c:pt idx="24">
                  <c:v>0.83500000000000063</c:v>
                </c:pt>
                <c:pt idx="25">
                  <c:v>0.83600000000000063</c:v>
                </c:pt>
                <c:pt idx="26">
                  <c:v>0.85500000000000065</c:v>
                </c:pt>
                <c:pt idx="27">
                  <c:v>0.84800000000000064</c:v>
                </c:pt>
                <c:pt idx="28">
                  <c:v>0.84600000000000064</c:v>
                </c:pt>
              </c:numCache>
            </c:numRef>
          </c:val>
        </c:ser>
        <c:ser>
          <c:idx val="5"/>
          <c:order val="5"/>
          <c:tx>
            <c:strRef>
              <c:f>Sheet1!$G$1</c:f>
              <c:strCache>
                <c:ptCount val="1"/>
                <c:pt idx="0">
                  <c:v>CFSR-SH</c:v>
                </c:pt>
              </c:strCache>
            </c:strRef>
          </c:tx>
          <c:spPr>
            <a:ln w="50800">
              <a:solidFill>
                <a:schemeClr val="accent3">
                  <a:lumMod val="50000"/>
                </a:schemeClr>
              </a:solidFill>
              <a:prstDash val="sysDash"/>
            </a:ln>
          </c:spPr>
          <c:marker>
            <c:symbol val="circle"/>
            <c:size val="7"/>
            <c:spPr>
              <a:solidFill>
                <a:schemeClr val="accent3">
                  <a:lumMod val="50000"/>
                </a:schemeClr>
              </a:solidFill>
              <a:ln>
                <a:solidFill>
                  <a:schemeClr val="accent3">
                    <a:lumMod val="50000"/>
                  </a:scheme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Sheet1!$G$2:$G$30</c:f>
              <c:numCache>
                <c:formatCode>General</c:formatCode>
                <c:ptCount val="29"/>
                <c:pt idx="0">
                  <c:v>0.70900000000000063</c:v>
                </c:pt>
                <c:pt idx="1">
                  <c:v>0.69599999999999995</c:v>
                </c:pt>
                <c:pt idx="2">
                  <c:v>0.71900000000000064</c:v>
                </c:pt>
                <c:pt idx="3">
                  <c:v>0.72400000000000064</c:v>
                </c:pt>
                <c:pt idx="4">
                  <c:v>0.74600000000000122</c:v>
                </c:pt>
                <c:pt idx="5">
                  <c:v>0.72500000000000064</c:v>
                </c:pt>
                <c:pt idx="6">
                  <c:v>0.74100000000000121</c:v>
                </c:pt>
                <c:pt idx="7">
                  <c:v>0.74300000000000122</c:v>
                </c:pt>
                <c:pt idx="8">
                  <c:v>0.74300000000000122</c:v>
                </c:pt>
                <c:pt idx="9">
                  <c:v>0.75200000000000133</c:v>
                </c:pt>
                <c:pt idx="10">
                  <c:v>0.75300000000000133</c:v>
                </c:pt>
                <c:pt idx="11">
                  <c:v>0.74500000000000122</c:v>
                </c:pt>
                <c:pt idx="12">
                  <c:v>0.73500000000000065</c:v>
                </c:pt>
                <c:pt idx="13">
                  <c:v>0.74400000000000122</c:v>
                </c:pt>
                <c:pt idx="14">
                  <c:v>0.74900000000000122</c:v>
                </c:pt>
                <c:pt idx="15">
                  <c:v>0.77500000000000147</c:v>
                </c:pt>
                <c:pt idx="16">
                  <c:v>0.74900000000000122</c:v>
                </c:pt>
                <c:pt idx="17">
                  <c:v>0.77900000000000158</c:v>
                </c:pt>
                <c:pt idx="18">
                  <c:v>0.80300000000000005</c:v>
                </c:pt>
                <c:pt idx="19">
                  <c:v>0.79100000000000004</c:v>
                </c:pt>
                <c:pt idx="20">
                  <c:v>0.79800000000000004</c:v>
                </c:pt>
                <c:pt idx="21">
                  <c:v>0.79900000000000004</c:v>
                </c:pt>
                <c:pt idx="22">
                  <c:v>0.79400000000000004</c:v>
                </c:pt>
                <c:pt idx="23">
                  <c:v>0.81200000000000061</c:v>
                </c:pt>
                <c:pt idx="24">
                  <c:v>0.81599999999999995</c:v>
                </c:pt>
                <c:pt idx="25">
                  <c:v>0.81599999999999995</c:v>
                </c:pt>
                <c:pt idx="26">
                  <c:v>0.81399999999999995</c:v>
                </c:pt>
                <c:pt idx="27">
                  <c:v>0.82600000000000062</c:v>
                </c:pt>
                <c:pt idx="28">
                  <c:v>0.82399999999999995</c:v>
                </c:pt>
              </c:numCache>
            </c:numRef>
          </c:val>
        </c:ser>
        <c:marker val="1"/>
        <c:axId val="90691840"/>
        <c:axId val="90579328"/>
      </c:lineChart>
      <c:catAx>
        <c:axId val="90691840"/>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90579328"/>
        <c:crosses val="autoZero"/>
        <c:auto val="1"/>
        <c:lblAlgn val="ctr"/>
        <c:lblOffset val="100"/>
        <c:tickLblSkip val="1"/>
      </c:catAx>
      <c:valAx>
        <c:axId val="90579328"/>
        <c:scaling>
          <c:orientation val="minMax"/>
          <c:max val="0.9"/>
          <c:min val="0.55000000000000004"/>
        </c:scaling>
        <c:axPos val="l"/>
        <c:majorGridlines/>
        <c:numFmt formatCode="General" sourceLinked="1"/>
        <c:tickLblPos val="nextTo"/>
        <c:txPr>
          <a:bodyPr/>
          <a:lstStyle/>
          <a:p>
            <a:pPr>
              <a:defRPr sz="2400" b="1"/>
            </a:pPr>
            <a:endParaRPr lang="en-US"/>
          </a:p>
        </c:txPr>
        <c:crossAx val="90691840"/>
        <c:crosses val="autoZero"/>
        <c:crossBetween val="between"/>
        <c:majorUnit val="0.1"/>
        <c:minorUnit val="5.0000000000000024E-2"/>
      </c:valAx>
      <c:spPr>
        <a:ln>
          <a:prstDash val="solid"/>
        </a:ln>
      </c:spPr>
    </c:plotArea>
    <c:legend>
      <c:legendPos val="r"/>
      <c:legendEntry>
        <c:idx val="0"/>
        <c:txPr>
          <a:bodyPr/>
          <a:lstStyle/>
          <a:p>
            <a:pPr>
              <a:defRPr sz="2000" b="1">
                <a:solidFill>
                  <a:srgbClr val="FF0000"/>
                </a:solidFill>
              </a:defRPr>
            </a:pPr>
            <a:endParaRPr lang="en-US"/>
          </a:p>
        </c:txPr>
      </c:legendEntry>
      <c:legendEntry>
        <c:idx val="1"/>
        <c:txPr>
          <a:bodyPr/>
          <a:lstStyle/>
          <a:p>
            <a:pPr>
              <a:defRPr sz="2000" b="1">
                <a:solidFill>
                  <a:schemeClr val="accent1">
                    <a:lumMod val="75000"/>
                  </a:schemeClr>
                </a:solidFill>
              </a:defRPr>
            </a:pPr>
            <a:endParaRPr lang="en-US"/>
          </a:p>
        </c:txPr>
      </c:legendEntry>
      <c:legendEntry>
        <c:idx val="2"/>
        <c:txPr>
          <a:bodyPr/>
          <a:lstStyle/>
          <a:p>
            <a:pPr>
              <a:defRPr sz="2000" b="1">
                <a:solidFill>
                  <a:srgbClr val="FF0000"/>
                </a:solidFill>
              </a:defRPr>
            </a:pPr>
            <a:endParaRPr lang="en-US"/>
          </a:p>
        </c:txPr>
      </c:legendEntry>
      <c:legendEntry>
        <c:idx val="3"/>
        <c:txPr>
          <a:bodyPr/>
          <a:lstStyle/>
          <a:p>
            <a:pPr>
              <a:defRPr sz="2000" b="1">
                <a:solidFill>
                  <a:schemeClr val="accent1">
                    <a:lumMod val="75000"/>
                  </a:schemeClr>
                </a:solidFill>
              </a:defRPr>
            </a:pPr>
            <a:endParaRPr lang="en-US"/>
          </a:p>
        </c:txPr>
      </c:legendEntry>
      <c:legendEntry>
        <c:idx val="4"/>
        <c:txPr>
          <a:bodyPr/>
          <a:lstStyle/>
          <a:p>
            <a:pPr>
              <a:defRPr sz="2000" b="1">
                <a:solidFill>
                  <a:schemeClr val="accent3">
                    <a:lumMod val="50000"/>
                  </a:schemeClr>
                </a:solidFill>
              </a:defRPr>
            </a:pPr>
            <a:endParaRPr lang="en-US"/>
          </a:p>
        </c:txPr>
      </c:legendEntry>
      <c:legendEntry>
        <c:idx val="5"/>
        <c:txPr>
          <a:bodyPr/>
          <a:lstStyle/>
          <a:p>
            <a:pPr>
              <a:defRPr sz="2000" b="1">
                <a:solidFill>
                  <a:schemeClr val="accent3">
                    <a:lumMod val="50000"/>
                  </a:schemeClr>
                </a:solidFill>
              </a:defRPr>
            </a:pPr>
            <a:endParaRPr lang="en-US"/>
          </a:p>
        </c:txPr>
      </c:legendEntry>
      <c:layout>
        <c:manualLayout>
          <c:xMode val="edge"/>
          <c:yMode val="edge"/>
          <c:x val="0.1132743362831861"/>
          <c:y val="2.3108692295815973E-3"/>
          <c:w val="0.42324483775811217"/>
          <c:h val="0.18937567546703721"/>
        </c:manualLayout>
      </c:layout>
      <c:spPr>
        <a:solidFill>
          <a:schemeClr val="bg1"/>
        </a:solidFill>
      </c:spPr>
      <c:txPr>
        <a:bodyPr/>
        <a:lstStyle/>
        <a:p>
          <a:pPr>
            <a:defRPr sz="2000" b="1"/>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mpd="sng">
      <a:prstDash val="solid"/>
    </a:ln>
    <a:scene3d>
      <a:camera prst="orthographicFront"/>
      <a:lightRig rig="threePt" dir="t"/>
    </a:scene3d>
    <a:sp3d>
      <a:bevelT w="6350"/>
    </a:sp3d>
  </c:spPr>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solidFill>
                  <a:srgbClr val="000099"/>
                </a:solidFill>
              </a:rPr>
              <a:t>ECMWF 00Z Cycle Day-5 500hPa Height Anomaly Correlation</a:t>
            </a:r>
            <a:r>
              <a:rPr lang="en-US"/>
              <a:t> </a:t>
            </a:r>
          </a:p>
        </c:rich>
      </c:tx>
      <c:layout>
        <c:manualLayout>
          <c:xMode val="edge"/>
          <c:yMode val="edge"/>
          <c:x val="0.18821096173733323"/>
          <c:y val="1.8644067796610254E-2"/>
        </c:manualLayout>
      </c:layout>
      <c:spPr>
        <a:noFill/>
        <a:ln w="25400">
          <a:noFill/>
        </a:ln>
      </c:spPr>
    </c:title>
    <c:plotArea>
      <c:layout>
        <c:manualLayout>
          <c:layoutTarget val="inner"/>
          <c:xMode val="edge"/>
          <c:yMode val="edge"/>
          <c:x val="0.10444674250258579"/>
          <c:y val="0.11186440677966102"/>
          <c:w val="0.86866597724922701"/>
          <c:h val="0.71864406779661061"/>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meanac!$D$42:$D$58</c:f>
              <c:numCache>
                <c:formatCode>General</c:formatCode>
                <c:ptCount val="17"/>
                <c:pt idx="0">
                  <c:v>0.7720000000000018</c:v>
                </c:pt>
                <c:pt idx="1">
                  <c:v>0.77600000000000202</c:v>
                </c:pt>
                <c:pt idx="2">
                  <c:v>0.78900000000000003</c:v>
                </c:pt>
                <c:pt idx="3">
                  <c:v>0.78200000000000003</c:v>
                </c:pt>
                <c:pt idx="4">
                  <c:v>0.80300000000000005</c:v>
                </c:pt>
                <c:pt idx="5">
                  <c:v>0.82500000000000062</c:v>
                </c:pt>
                <c:pt idx="6">
                  <c:v>0.83300000000000063</c:v>
                </c:pt>
                <c:pt idx="7">
                  <c:v>0.85900000000000065</c:v>
                </c:pt>
                <c:pt idx="8">
                  <c:v>0.85900000000000065</c:v>
                </c:pt>
                <c:pt idx="9">
                  <c:v>0.86300000000000154</c:v>
                </c:pt>
                <c:pt idx="10">
                  <c:v>0.87200000000000155</c:v>
                </c:pt>
                <c:pt idx="11">
                  <c:v>0.88500000000000001</c:v>
                </c:pt>
                <c:pt idx="12">
                  <c:v>0.88900000000000001</c:v>
                </c:pt>
                <c:pt idx="13">
                  <c:v>0.88700000000000001</c:v>
                </c:pt>
                <c:pt idx="14">
                  <c:v>0.89900000000000002</c:v>
                </c:pt>
                <c:pt idx="15">
                  <c:v>0.89900000000000002</c:v>
                </c:pt>
                <c:pt idx="16">
                  <c:v>0.90200000000000002</c:v>
                </c:pt>
              </c:numCache>
            </c:numRef>
          </c:val>
        </c:ser>
        <c:ser>
          <c:idx val="1"/>
          <c:order val="1"/>
          <c:tx>
            <c:v>SH</c:v>
          </c:tx>
          <c:spPr>
            <a:solidFill>
              <a:srgbClr val="993366"/>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meanac!$D$61:$D$77</c:f>
              <c:numCache>
                <c:formatCode>General</c:formatCode>
                <c:ptCount val="17"/>
                <c:pt idx="0">
                  <c:v>0.69000000000000061</c:v>
                </c:pt>
                <c:pt idx="1">
                  <c:v>0.70500000000000063</c:v>
                </c:pt>
                <c:pt idx="2">
                  <c:v>0.73500000000000065</c:v>
                </c:pt>
                <c:pt idx="3">
                  <c:v>0.75300000000000178</c:v>
                </c:pt>
                <c:pt idx="4">
                  <c:v>0.76400000000000179</c:v>
                </c:pt>
                <c:pt idx="5">
                  <c:v>0.80700000000000005</c:v>
                </c:pt>
                <c:pt idx="6">
                  <c:v>0.82199999999999995</c:v>
                </c:pt>
                <c:pt idx="7">
                  <c:v>0.84400000000000064</c:v>
                </c:pt>
                <c:pt idx="8">
                  <c:v>0.85400000000000065</c:v>
                </c:pt>
                <c:pt idx="9">
                  <c:v>0.85700000000000065</c:v>
                </c:pt>
                <c:pt idx="10">
                  <c:v>0.85700000000000065</c:v>
                </c:pt>
                <c:pt idx="11">
                  <c:v>0.87600000000000178</c:v>
                </c:pt>
                <c:pt idx="12">
                  <c:v>0.87900000000000178</c:v>
                </c:pt>
                <c:pt idx="13">
                  <c:v>0.88600000000000001</c:v>
                </c:pt>
                <c:pt idx="14">
                  <c:v>0.87900000000000178</c:v>
                </c:pt>
                <c:pt idx="15">
                  <c:v>0.89500000000000002</c:v>
                </c:pt>
                <c:pt idx="16">
                  <c:v>0.89200000000000002</c:v>
                </c:pt>
              </c:numCache>
            </c:numRef>
          </c:val>
        </c:ser>
        <c:axId val="45869312"/>
        <c:axId val="45683072"/>
      </c:barChart>
      <c:catAx>
        <c:axId val="45869312"/>
        <c:scaling>
          <c:orientation val="minMax"/>
        </c:scaling>
        <c:axPos val="b"/>
        <c:title>
          <c:tx>
            <c:rich>
              <a:bodyPr/>
              <a:lstStyle/>
              <a:p>
                <a:pPr>
                  <a:defRPr sz="2000"/>
                </a:pPr>
                <a:r>
                  <a:rPr lang="en-US" sz="2000"/>
                  <a:t>Year</a:t>
                </a:r>
              </a:p>
            </c:rich>
          </c:tx>
          <c:layout>
            <c:manualLayout>
              <c:xMode val="edge"/>
              <c:yMode val="edge"/>
              <c:x val="0.46949327817993797"/>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5683072"/>
        <c:crossesAt val="0.60000000000000064"/>
        <c:auto val="1"/>
        <c:lblAlgn val="ctr"/>
        <c:lblOffset val="100"/>
        <c:tickLblSkip val="1"/>
        <c:tickMarkSkip val="1"/>
      </c:catAx>
      <c:valAx>
        <c:axId val="45683072"/>
        <c:scaling>
          <c:orientation val="minMax"/>
          <c:max val="0.91"/>
          <c:min val="0.60000000000000064"/>
        </c:scaling>
        <c:axPos val="l"/>
        <c:majorGridlines>
          <c:spPr>
            <a:ln w="3175">
              <a:solidFill>
                <a:srgbClr val="000000"/>
              </a:solidFill>
              <a:prstDash val="solid"/>
            </a:ln>
          </c:spPr>
        </c:majorGridlines>
        <c:title>
          <c:tx>
            <c:rich>
              <a:bodyPr/>
              <a:lstStyle/>
              <a:p>
                <a:pPr>
                  <a:defRPr/>
                </a:pPr>
                <a:r>
                  <a:rPr lang="en-US"/>
                  <a:t>AC</a:t>
                </a:r>
              </a:p>
            </c:rich>
          </c:tx>
          <c:layout>
            <c:manualLayout>
              <c:xMode val="edge"/>
              <c:yMode val="edge"/>
              <c:x val="1.3443640124095138E-2"/>
              <c:y val="0.44406779661016949"/>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a:pPr>
            <a:endParaRPr lang="en-US"/>
          </a:p>
        </c:txPr>
        <c:crossAx val="45869312"/>
        <c:crosses val="autoZero"/>
        <c:crossBetween val="between"/>
        <c:majorUnit val="0.05"/>
        <c:minorUnit val="4.0000000000000114E-3"/>
      </c:valAx>
      <c:spPr>
        <a:solidFill>
          <a:srgbClr val="C0C0C0"/>
        </a:solidFill>
        <a:ln w="12700">
          <a:solidFill>
            <a:srgbClr val="808080"/>
          </a:solidFill>
          <a:prstDash val="solid"/>
        </a:ln>
      </c:spPr>
    </c:plotArea>
    <c:legend>
      <c:legendPos val="r"/>
      <c:layout>
        <c:manualLayout>
          <c:xMode val="edge"/>
          <c:yMode val="edge"/>
          <c:x val="0.14064115822130299"/>
          <c:y val="0.15084745762711943"/>
          <c:w val="0.17269906928645296"/>
          <c:h val="0.10169491525423729"/>
        </c:manualLayout>
      </c:layout>
      <c:spPr>
        <a:solidFill>
          <a:srgbClr val="FFFFFF"/>
        </a:solidFill>
        <a:ln w="3175">
          <a:solidFill>
            <a:srgbClr val="000000"/>
          </a:solidFill>
          <a:prstDash val="solid"/>
        </a:ln>
      </c:spPr>
    </c:legend>
    <c:plotVisOnly val="1"/>
    <c:dispBlanksAs val="gap"/>
  </c:chart>
  <c:spPr>
    <a:noFill/>
    <a:ln w="9525">
      <a:noFill/>
    </a:ln>
  </c:spPr>
  <c:txPr>
    <a:bodyPr/>
    <a:lstStyle/>
    <a:p>
      <a:pPr>
        <a:defRPr sz="1400" b="1" i="0" u="none" strike="noStrike" baseline="0">
          <a:solidFill>
            <a:schemeClr val="tx1"/>
          </a:solidFill>
          <a:latin typeface="Arial"/>
          <a:ea typeface="Arial"/>
          <a:cs typeface="Arial"/>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Percent Anomaly Correlations Greater Than 0.9</a:t>
            </a:r>
          </a:p>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ECMWF 00Z Cycle Day-5 500hPa Height </a:t>
            </a:r>
            <a:r>
              <a:rPr lang="en-US" sz="1925" b="1" i="0" u="none" strike="noStrike" baseline="0">
                <a:solidFill>
                  <a:srgbClr val="0000FF"/>
                </a:solidFill>
                <a:latin typeface="Arial"/>
                <a:cs typeface="Arial"/>
              </a:rPr>
              <a:t> </a:t>
            </a:r>
          </a:p>
        </c:rich>
      </c:tx>
      <c:layout>
        <c:manualLayout>
          <c:xMode val="edge"/>
          <c:yMode val="edge"/>
          <c:x val="0.24095139607032184"/>
          <c:y val="1.6949152542372952E-3"/>
        </c:manualLayout>
      </c:layout>
      <c:spPr>
        <a:noFill/>
        <a:ln w="25400">
          <a:noFill/>
        </a:ln>
      </c:spPr>
    </c:title>
    <c:plotArea>
      <c:layout>
        <c:manualLayout>
          <c:layoutTarget val="inner"/>
          <c:xMode val="edge"/>
          <c:yMode val="edge"/>
          <c:x val="8.790072388831438E-2"/>
          <c:y val="0.11186440677966102"/>
          <c:w val="0.8852119958634953"/>
          <c:h val="0.71864406779661061"/>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meanac!$H$42:$H$58</c:f>
              <c:numCache>
                <c:formatCode>General</c:formatCode>
                <c:ptCount val="17"/>
                <c:pt idx="0">
                  <c:v>2.6</c:v>
                </c:pt>
                <c:pt idx="1">
                  <c:v>1.1000000000000001</c:v>
                </c:pt>
                <c:pt idx="2">
                  <c:v>3.7</c:v>
                </c:pt>
                <c:pt idx="3">
                  <c:v>4.4000000000000004</c:v>
                </c:pt>
                <c:pt idx="4">
                  <c:v>3.7</c:v>
                </c:pt>
                <c:pt idx="5">
                  <c:v>13.3</c:v>
                </c:pt>
                <c:pt idx="6">
                  <c:v>10.9</c:v>
                </c:pt>
                <c:pt idx="7">
                  <c:v>21.5</c:v>
                </c:pt>
                <c:pt idx="8">
                  <c:v>20.8</c:v>
                </c:pt>
                <c:pt idx="9">
                  <c:v>25.5</c:v>
                </c:pt>
                <c:pt idx="10">
                  <c:v>33.200000000000003</c:v>
                </c:pt>
                <c:pt idx="11">
                  <c:v>44.1</c:v>
                </c:pt>
                <c:pt idx="12">
                  <c:v>47.6</c:v>
                </c:pt>
                <c:pt idx="13">
                  <c:v>46</c:v>
                </c:pt>
                <c:pt idx="14">
                  <c:v>55.3</c:v>
                </c:pt>
                <c:pt idx="15">
                  <c:v>56.7</c:v>
                </c:pt>
                <c:pt idx="16">
                  <c:v>60.4</c:v>
                </c:pt>
              </c:numCache>
            </c:numRef>
          </c:val>
        </c:ser>
        <c:ser>
          <c:idx val="1"/>
          <c:order val="1"/>
          <c:tx>
            <c:v>SH</c:v>
          </c:tx>
          <c:spPr>
            <a:solidFill>
              <a:srgbClr val="993366"/>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meanac!$H$61:$H$77</c:f>
              <c:numCache>
                <c:formatCode>General</c:formatCode>
                <c:ptCount val="17"/>
                <c:pt idx="0">
                  <c:v>0</c:v>
                </c:pt>
                <c:pt idx="1">
                  <c:v>0</c:v>
                </c:pt>
                <c:pt idx="2">
                  <c:v>0.60000000000000064</c:v>
                </c:pt>
                <c:pt idx="3">
                  <c:v>0</c:v>
                </c:pt>
                <c:pt idx="4">
                  <c:v>4.3</c:v>
                </c:pt>
                <c:pt idx="5">
                  <c:v>3.9</c:v>
                </c:pt>
                <c:pt idx="6">
                  <c:v>12.8</c:v>
                </c:pt>
                <c:pt idx="7">
                  <c:v>16.100000000000001</c:v>
                </c:pt>
                <c:pt idx="8">
                  <c:v>20.8</c:v>
                </c:pt>
                <c:pt idx="9">
                  <c:v>24.7</c:v>
                </c:pt>
                <c:pt idx="10">
                  <c:v>21.9</c:v>
                </c:pt>
                <c:pt idx="11">
                  <c:v>32.700000000000003</c:v>
                </c:pt>
                <c:pt idx="12">
                  <c:v>35.200000000000003</c:v>
                </c:pt>
                <c:pt idx="13">
                  <c:v>44.6</c:v>
                </c:pt>
                <c:pt idx="14">
                  <c:v>37.800000000000004</c:v>
                </c:pt>
                <c:pt idx="15">
                  <c:v>53.2</c:v>
                </c:pt>
                <c:pt idx="16">
                  <c:v>51.4</c:v>
                </c:pt>
              </c:numCache>
            </c:numRef>
          </c:val>
        </c:ser>
        <c:axId val="45725184"/>
        <c:axId val="45727104"/>
      </c:barChart>
      <c:catAx>
        <c:axId val="45725184"/>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018614270941088"/>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ysClr val="windowText" lastClr="000000"/>
                </a:solidFill>
                <a:latin typeface="Arial"/>
                <a:ea typeface="Arial"/>
                <a:cs typeface="Arial"/>
              </a:defRPr>
            </a:pPr>
            <a:endParaRPr lang="en-US"/>
          </a:p>
        </c:txPr>
        <c:crossAx val="45727104"/>
        <c:crossesAt val="0"/>
        <c:auto val="1"/>
        <c:lblAlgn val="ctr"/>
        <c:lblOffset val="100"/>
        <c:tickLblSkip val="1"/>
        <c:tickMarkSkip val="1"/>
      </c:catAx>
      <c:valAx>
        <c:axId val="45727104"/>
        <c:scaling>
          <c:orientation val="minMax"/>
          <c:max val="62"/>
          <c:min val="0"/>
        </c:scaling>
        <c:axPos val="l"/>
        <c:majorGridlines>
          <c:spPr>
            <a:ln w="3175">
              <a:solidFill>
                <a:srgbClr val="000000"/>
              </a:solidFill>
              <a:prstDash val="solid"/>
            </a:ln>
          </c:spPr>
        </c:majorGridlines>
        <c:title>
          <c:tx>
            <c:rich>
              <a:bodyPr/>
              <a:lstStyle/>
              <a:p>
                <a:pPr>
                  <a:defRPr sz="1425" b="1" i="0" u="none" strike="noStrike" baseline="0">
                    <a:solidFill>
                      <a:srgbClr val="000000"/>
                    </a:solidFill>
                    <a:latin typeface="Arial"/>
                    <a:ea typeface="Arial"/>
                    <a:cs typeface="Arial"/>
                  </a:defRPr>
                </a:pPr>
                <a:r>
                  <a:rPr lang="en-US"/>
                  <a:t>%</a:t>
                </a:r>
              </a:p>
            </c:rich>
          </c:tx>
          <c:layout>
            <c:manualLayout>
              <c:xMode val="edge"/>
              <c:yMode val="edge"/>
              <c:x val="1.3443640124095138E-2"/>
              <c:y val="0.452542372881355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25" b="1" i="0" u="none" strike="noStrike" baseline="0">
                <a:solidFill>
                  <a:sysClr val="windowText" lastClr="000000"/>
                </a:solidFill>
                <a:latin typeface="Arial"/>
                <a:ea typeface="Arial"/>
                <a:cs typeface="Arial"/>
              </a:defRPr>
            </a:pPr>
            <a:endParaRPr lang="en-US"/>
          </a:p>
        </c:txPr>
        <c:crossAx val="45725184"/>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12616339193381587"/>
          <c:y val="0.15084745762711943"/>
          <c:w val="0.17269906928645296"/>
          <c:h val="0.10169491525423729"/>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Percent Anomaly Correlations Smaller Than 0.7</a:t>
            </a:r>
          </a:p>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ECMWF 00Z Cycle Day-5 500hPa Height </a:t>
            </a:r>
            <a:r>
              <a:rPr lang="en-US" sz="1925" b="1" i="0" u="none" strike="noStrike" baseline="0">
                <a:solidFill>
                  <a:srgbClr val="0000FF"/>
                </a:solidFill>
                <a:latin typeface="Arial"/>
                <a:cs typeface="Arial"/>
              </a:rPr>
              <a:t> </a:t>
            </a:r>
          </a:p>
        </c:rich>
      </c:tx>
      <c:layout>
        <c:manualLayout>
          <c:xMode val="edge"/>
          <c:yMode val="edge"/>
          <c:x val="0.24095139607032184"/>
          <c:y val="1.6949152542372952E-3"/>
        </c:manualLayout>
      </c:layout>
      <c:spPr>
        <a:noFill/>
        <a:ln w="25400">
          <a:noFill/>
        </a:ln>
      </c:spPr>
    </c:title>
    <c:plotArea>
      <c:layout>
        <c:manualLayout>
          <c:layoutTarget val="inner"/>
          <c:xMode val="edge"/>
          <c:yMode val="edge"/>
          <c:x val="8.790072388831438E-2"/>
          <c:y val="0.11186440677966102"/>
          <c:w val="0.8852119958634953"/>
          <c:h val="0.71864406779661061"/>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meanac!$F$42:$F$58</c:f>
              <c:numCache>
                <c:formatCode>General</c:formatCode>
                <c:ptCount val="17"/>
                <c:pt idx="0">
                  <c:v>17.600000000000001</c:v>
                </c:pt>
                <c:pt idx="1">
                  <c:v>17.5</c:v>
                </c:pt>
                <c:pt idx="2">
                  <c:v>11.5</c:v>
                </c:pt>
                <c:pt idx="3">
                  <c:v>17.5</c:v>
                </c:pt>
                <c:pt idx="4">
                  <c:v>8.4</c:v>
                </c:pt>
                <c:pt idx="5">
                  <c:v>5.6</c:v>
                </c:pt>
                <c:pt idx="6">
                  <c:v>4.7</c:v>
                </c:pt>
                <c:pt idx="7">
                  <c:v>1.4</c:v>
                </c:pt>
                <c:pt idx="8">
                  <c:v>1.1000000000000001</c:v>
                </c:pt>
                <c:pt idx="9">
                  <c:v>1.1000000000000001</c:v>
                </c:pt>
                <c:pt idx="10">
                  <c:v>0</c:v>
                </c:pt>
                <c:pt idx="11">
                  <c:v>0</c:v>
                </c:pt>
                <c:pt idx="12">
                  <c:v>0.30000000000000032</c:v>
                </c:pt>
                <c:pt idx="13">
                  <c:v>0.60000000000000064</c:v>
                </c:pt>
                <c:pt idx="14">
                  <c:v>0.30000000000000032</c:v>
                </c:pt>
                <c:pt idx="15">
                  <c:v>0</c:v>
                </c:pt>
                <c:pt idx="16">
                  <c:v>0.30000000000000032</c:v>
                </c:pt>
              </c:numCache>
            </c:numRef>
          </c:val>
        </c:ser>
        <c:ser>
          <c:idx val="1"/>
          <c:order val="1"/>
          <c:tx>
            <c:v>SH</c:v>
          </c:tx>
          <c:spPr>
            <a:solidFill>
              <a:srgbClr val="993366"/>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meanac!$F$61:$F$77</c:f>
              <c:numCache>
                <c:formatCode>General</c:formatCode>
                <c:ptCount val="17"/>
                <c:pt idx="0">
                  <c:v>48.2</c:v>
                </c:pt>
                <c:pt idx="1">
                  <c:v>43.1</c:v>
                </c:pt>
                <c:pt idx="2">
                  <c:v>32.300000000000004</c:v>
                </c:pt>
                <c:pt idx="3">
                  <c:v>25.8</c:v>
                </c:pt>
                <c:pt idx="4">
                  <c:v>19.5</c:v>
                </c:pt>
                <c:pt idx="5">
                  <c:v>7.8</c:v>
                </c:pt>
                <c:pt idx="6">
                  <c:v>6.7</c:v>
                </c:pt>
                <c:pt idx="7">
                  <c:v>2.8</c:v>
                </c:pt>
                <c:pt idx="8">
                  <c:v>1.9000000000000001</c:v>
                </c:pt>
                <c:pt idx="9">
                  <c:v>1.9000000000000001</c:v>
                </c:pt>
                <c:pt idx="10">
                  <c:v>1.9000000000000001</c:v>
                </c:pt>
                <c:pt idx="11">
                  <c:v>0.60000000000000064</c:v>
                </c:pt>
                <c:pt idx="12">
                  <c:v>0</c:v>
                </c:pt>
                <c:pt idx="13">
                  <c:v>0.8</c:v>
                </c:pt>
                <c:pt idx="14">
                  <c:v>0</c:v>
                </c:pt>
                <c:pt idx="15">
                  <c:v>0</c:v>
                </c:pt>
                <c:pt idx="16">
                  <c:v>0</c:v>
                </c:pt>
              </c:numCache>
            </c:numRef>
          </c:val>
        </c:ser>
        <c:axId val="45781760"/>
        <c:axId val="45783680"/>
      </c:barChart>
      <c:catAx>
        <c:axId val="45781760"/>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018614270941088"/>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ysClr val="windowText" lastClr="000000"/>
                </a:solidFill>
                <a:latin typeface="Arial"/>
                <a:ea typeface="Arial"/>
                <a:cs typeface="Arial"/>
              </a:defRPr>
            </a:pPr>
            <a:endParaRPr lang="en-US"/>
          </a:p>
        </c:txPr>
        <c:crossAx val="45783680"/>
        <c:crossesAt val="0"/>
        <c:auto val="1"/>
        <c:lblAlgn val="ctr"/>
        <c:lblOffset val="100"/>
        <c:tickLblSkip val="1"/>
        <c:tickMarkSkip val="1"/>
      </c:catAx>
      <c:valAx>
        <c:axId val="45783680"/>
        <c:scaling>
          <c:orientation val="minMax"/>
          <c:max val="62"/>
          <c:min val="0"/>
        </c:scaling>
        <c:axPos val="l"/>
        <c:majorGridlines>
          <c:spPr>
            <a:ln w="3175">
              <a:solidFill>
                <a:srgbClr val="000000"/>
              </a:solidFill>
              <a:prstDash val="solid"/>
            </a:ln>
          </c:spPr>
        </c:majorGridlines>
        <c:title>
          <c:tx>
            <c:rich>
              <a:bodyPr/>
              <a:lstStyle/>
              <a:p>
                <a:pPr>
                  <a:defRPr sz="1425" b="1" i="0" u="none" strike="noStrike" baseline="0">
                    <a:solidFill>
                      <a:srgbClr val="000000"/>
                    </a:solidFill>
                    <a:latin typeface="Arial"/>
                    <a:ea typeface="Arial"/>
                    <a:cs typeface="Arial"/>
                  </a:defRPr>
                </a:pPr>
                <a:r>
                  <a:rPr lang="en-US"/>
                  <a:t>%</a:t>
                </a:r>
              </a:p>
            </c:rich>
          </c:tx>
          <c:layout>
            <c:manualLayout>
              <c:xMode val="edge"/>
              <c:yMode val="edge"/>
              <c:x val="1.3443640124095138E-2"/>
              <c:y val="0.452542372881355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45781760"/>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75698035160289812"/>
          <c:y val="0.14576271186440745"/>
          <c:w val="0.17269906928645296"/>
          <c:h val="0.10169491525423729"/>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a:t>GFS Hurricane Track Errors </a:t>
            </a:r>
            <a:r>
              <a:rPr lang="en-US" sz="2800" dirty="0" smtClean="0"/>
              <a:t>--</a:t>
            </a:r>
            <a:r>
              <a:rPr lang="en-US" sz="2800" baseline="0" dirty="0" smtClean="0"/>
              <a:t> Atlantic</a:t>
            </a:r>
            <a:endParaRPr lang="en-US" sz="2800" dirty="0"/>
          </a:p>
        </c:rich>
      </c:tx>
    </c:title>
    <c:plotArea>
      <c:layout/>
      <c:lineChart>
        <c:grouping val="standard"/>
        <c:ser>
          <c:idx val="0"/>
          <c:order val="0"/>
          <c:tx>
            <c:strRef>
              <c:f>Sheet1!$B$1</c:f>
              <c:strCache>
                <c:ptCount val="1"/>
                <c:pt idx="0">
                  <c:v>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0.00</c:formatCode>
                <c:ptCount val="12"/>
                <c:pt idx="0">
                  <c:v>16</c:v>
                </c:pt>
                <c:pt idx="1">
                  <c:v>16.600000000000001</c:v>
                </c:pt>
                <c:pt idx="2">
                  <c:v>17</c:v>
                </c:pt>
                <c:pt idx="3">
                  <c:v>14.7</c:v>
                </c:pt>
                <c:pt idx="4">
                  <c:v>15.6</c:v>
                </c:pt>
                <c:pt idx="5">
                  <c:v>16.399999999999999</c:v>
                </c:pt>
                <c:pt idx="6">
                  <c:v>18.600000000000001</c:v>
                </c:pt>
                <c:pt idx="7">
                  <c:v>15.5</c:v>
                </c:pt>
                <c:pt idx="8">
                  <c:v>20.3</c:v>
                </c:pt>
                <c:pt idx="9">
                  <c:v>12.7</c:v>
                </c:pt>
                <c:pt idx="10">
                  <c:v>12</c:v>
                </c:pt>
                <c:pt idx="11">
                  <c:v>11</c:v>
                </c:pt>
              </c:numCache>
            </c:numRef>
          </c:val>
        </c:ser>
        <c:ser>
          <c:idx val="1"/>
          <c:order val="1"/>
          <c:tx>
            <c:strRef>
              <c:f>Sheet1!$C$1</c:f>
              <c:strCache>
                <c:ptCount val="1"/>
                <c:pt idx="0">
                  <c:v>12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0.00</c:formatCode>
                <c:ptCount val="12"/>
                <c:pt idx="0">
                  <c:v>38.200000000000003</c:v>
                </c:pt>
                <c:pt idx="1">
                  <c:v>45.9</c:v>
                </c:pt>
                <c:pt idx="2">
                  <c:v>42.9</c:v>
                </c:pt>
                <c:pt idx="3">
                  <c:v>36.9</c:v>
                </c:pt>
                <c:pt idx="4">
                  <c:v>41.1</c:v>
                </c:pt>
                <c:pt idx="5">
                  <c:v>41.5</c:v>
                </c:pt>
                <c:pt idx="6">
                  <c:v>43.4</c:v>
                </c:pt>
                <c:pt idx="7">
                  <c:v>38.300000000000004</c:v>
                </c:pt>
                <c:pt idx="8">
                  <c:v>39</c:v>
                </c:pt>
                <c:pt idx="9">
                  <c:v>32.800000000000004</c:v>
                </c:pt>
                <c:pt idx="10">
                  <c:v>30.3</c:v>
                </c:pt>
                <c:pt idx="11">
                  <c:v>24.9</c:v>
                </c:pt>
              </c:numCache>
            </c:numRef>
          </c:val>
        </c:ser>
        <c:ser>
          <c:idx val="2"/>
          <c:order val="2"/>
          <c:tx>
            <c:strRef>
              <c:f>Sheet1!$D$1</c:f>
              <c:strCache>
                <c:ptCount val="1"/>
                <c:pt idx="0">
                  <c:v>24</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Sheet1!$D$2:$D$13</c:f>
              <c:numCache>
                <c:formatCode>0.00</c:formatCode>
                <c:ptCount val="12"/>
                <c:pt idx="0">
                  <c:v>59.1</c:v>
                </c:pt>
                <c:pt idx="1">
                  <c:v>75.7</c:v>
                </c:pt>
                <c:pt idx="2">
                  <c:v>65.599999999999994</c:v>
                </c:pt>
                <c:pt idx="3">
                  <c:v>60.4</c:v>
                </c:pt>
                <c:pt idx="4">
                  <c:v>61.6</c:v>
                </c:pt>
                <c:pt idx="5">
                  <c:v>61</c:v>
                </c:pt>
                <c:pt idx="6">
                  <c:v>70.400000000000006</c:v>
                </c:pt>
                <c:pt idx="7">
                  <c:v>58.7</c:v>
                </c:pt>
                <c:pt idx="8">
                  <c:v>53.5</c:v>
                </c:pt>
                <c:pt idx="9">
                  <c:v>50.5</c:v>
                </c:pt>
                <c:pt idx="10">
                  <c:v>47</c:v>
                </c:pt>
                <c:pt idx="11">
                  <c:v>36.9</c:v>
                </c:pt>
              </c:numCache>
            </c:numRef>
          </c:val>
        </c:ser>
        <c:ser>
          <c:idx val="3"/>
          <c:order val="3"/>
          <c:tx>
            <c:strRef>
              <c:f>Sheet1!$E$1</c:f>
              <c:strCache>
                <c:ptCount val="1"/>
                <c:pt idx="0">
                  <c:v>36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0.00</c:formatCode>
                <c:ptCount val="12"/>
                <c:pt idx="0">
                  <c:v>84.6</c:v>
                </c:pt>
                <c:pt idx="1">
                  <c:v>108.8</c:v>
                </c:pt>
                <c:pt idx="2">
                  <c:v>87.4</c:v>
                </c:pt>
                <c:pt idx="3">
                  <c:v>81.599999999999994</c:v>
                </c:pt>
                <c:pt idx="4">
                  <c:v>82</c:v>
                </c:pt>
                <c:pt idx="5">
                  <c:v>74.3</c:v>
                </c:pt>
                <c:pt idx="6">
                  <c:v>86.8</c:v>
                </c:pt>
                <c:pt idx="7">
                  <c:v>76.599999999999994</c:v>
                </c:pt>
                <c:pt idx="8">
                  <c:v>64.5</c:v>
                </c:pt>
                <c:pt idx="9">
                  <c:v>65.900000000000006</c:v>
                </c:pt>
                <c:pt idx="10">
                  <c:v>62</c:v>
                </c:pt>
                <c:pt idx="11">
                  <c:v>49</c:v>
                </c:pt>
              </c:numCache>
            </c:numRef>
          </c:val>
        </c:ser>
        <c:ser>
          <c:idx val="4"/>
          <c:order val="4"/>
          <c:tx>
            <c:strRef>
              <c:f>Sheet1!$F$1</c:f>
              <c:strCache>
                <c:ptCount val="1"/>
                <c:pt idx="0">
                  <c:v>48</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Sheet1!$F$2:$F$13</c:f>
              <c:numCache>
                <c:formatCode>0.00</c:formatCode>
                <c:ptCount val="12"/>
                <c:pt idx="0">
                  <c:v>108.5</c:v>
                </c:pt>
                <c:pt idx="1">
                  <c:v>142.4</c:v>
                </c:pt>
                <c:pt idx="2">
                  <c:v>109.9</c:v>
                </c:pt>
                <c:pt idx="3">
                  <c:v>102</c:v>
                </c:pt>
                <c:pt idx="4">
                  <c:v>106.3</c:v>
                </c:pt>
                <c:pt idx="5">
                  <c:v>88.6</c:v>
                </c:pt>
                <c:pt idx="6">
                  <c:v>100.6</c:v>
                </c:pt>
                <c:pt idx="7">
                  <c:v>96.1</c:v>
                </c:pt>
                <c:pt idx="8">
                  <c:v>77.400000000000006</c:v>
                </c:pt>
                <c:pt idx="9">
                  <c:v>82.4</c:v>
                </c:pt>
                <c:pt idx="10">
                  <c:v>76.099999999999994</c:v>
                </c:pt>
                <c:pt idx="11">
                  <c:v>62.4</c:v>
                </c:pt>
              </c:numCache>
            </c:numRef>
          </c:val>
        </c:ser>
        <c:ser>
          <c:idx val="5"/>
          <c:order val="5"/>
          <c:tx>
            <c:strRef>
              <c:f>Sheet1!$G$1</c:f>
              <c:strCache>
                <c:ptCount val="1"/>
                <c:pt idx="0">
                  <c:v>72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Sheet1!$G$2:$G$13</c:f>
              <c:numCache>
                <c:formatCode>0.00</c:formatCode>
                <c:ptCount val="12"/>
                <c:pt idx="0">
                  <c:v>164.4</c:v>
                </c:pt>
                <c:pt idx="1">
                  <c:v>219.6</c:v>
                </c:pt>
                <c:pt idx="2">
                  <c:v>148.69999999999999</c:v>
                </c:pt>
                <c:pt idx="3">
                  <c:v>153</c:v>
                </c:pt>
                <c:pt idx="4">
                  <c:v>167</c:v>
                </c:pt>
                <c:pt idx="5">
                  <c:v>136.6</c:v>
                </c:pt>
                <c:pt idx="6">
                  <c:v>129.69999999999999</c:v>
                </c:pt>
                <c:pt idx="7">
                  <c:v>140</c:v>
                </c:pt>
                <c:pt idx="8">
                  <c:v>113.6</c:v>
                </c:pt>
                <c:pt idx="9">
                  <c:v>123.5</c:v>
                </c:pt>
                <c:pt idx="10">
                  <c:v>119.1</c:v>
                </c:pt>
                <c:pt idx="11">
                  <c:v>88.4</c:v>
                </c:pt>
              </c:numCache>
            </c:numRef>
          </c:val>
        </c:ser>
        <c:ser>
          <c:idx val="6"/>
          <c:order val="6"/>
          <c:tx>
            <c:strRef>
              <c:f>Sheet1!$H$1</c:f>
              <c:strCache>
                <c:ptCount val="1"/>
                <c:pt idx="0">
                  <c:v>96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Sheet1!$H$2:$H$13</c:f>
              <c:numCache>
                <c:formatCode>0.00</c:formatCode>
                <c:ptCount val="12"/>
                <c:pt idx="0">
                  <c:v>206.4</c:v>
                </c:pt>
                <c:pt idx="1">
                  <c:v>315.8</c:v>
                </c:pt>
                <c:pt idx="2">
                  <c:v>188.2</c:v>
                </c:pt>
                <c:pt idx="3">
                  <c:v>203.3</c:v>
                </c:pt>
                <c:pt idx="4">
                  <c:v>252.4</c:v>
                </c:pt>
                <c:pt idx="5">
                  <c:v>193.2</c:v>
                </c:pt>
                <c:pt idx="6">
                  <c:v>149.80000000000001</c:v>
                </c:pt>
                <c:pt idx="7">
                  <c:v>177</c:v>
                </c:pt>
                <c:pt idx="8">
                  <c:v>175.4</c:v>
                </c:pt>
                <c:pt idx="9">
                  <c:v>171.2</c:v>
                </c:pt>
                <c:pt idx="10">
                  <c:v>169.4</c:v>
                </c:pt>
                <c:pt idx="11">
                  <c:v>142.80000000000001</c:v>
                </c:pt>
              </c:numCache>
            </c:numRef>
          </c:val>
        </c:ser>
        <c:ser>
          <c:idx val="7"/>
          <c:order val="7"/>
          <c:tx>
            <c:strRef>
              <c:f>Sheet1!$I$1</c:f>
              <c:strCache>
                <c:ptCount val="1"/>
                <c:pt idx="0">
                  <c:v>120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Sheet1!$I$2:$I$13</c:f>
              <c:numCache>
                <c:formatCode>0.00</c:formatCode>
                <c:ptCount val="12"/>
                <c:pt idx="0">
                  <c:v>214.4</c:v>
                </c:pt>
                <c:pt idx="1">
                  <c:v>419.7</c:v>
                </c:pt>
                <c:pt idx="2">
                  <c:v>242.9</c:v>
                </c:pt>
                <c:pt idx="3">
                  <c:v>287</c:v>
                </c:pt>
                <c:pt idx="4">
                  <c:v>350.2</c:v>
                </c:pt>
                <c:pt idx="5">
                  <c:v>266.3</c:v>
                </c:pt>
                <c:pt idx="6">
                  <c:v>205.4</c:v>
                </c:pt>
                <c:pt idx="7">
                  <c:v>222</c:v>
                </c:pt>
                <c:pt idx="8">
                  <c:v>226.5</c:v>
                </c:pt>
                <c:pt idx="9">
                  <c:v>227.4</c:v>
                </c:pt>
                <c:pt idx="10">
                  <c:v>240.5</c:v>
                </c:pt>
                <c:pt idx="11">
                  <c:v>240</c:v>
                </c:pt>
              </c:numCache>
            </c:numRef>
          </c:val>
        </c:ser>
        <c:marker val="1"/>
        <c:axId val="71213824"/>
        <c:axId val="71215360"/>
      </c:lineChart>
      <c:catAx>
        <c:axId val="71213824"/>
        <c:scaling>
          <c:orientation val="minMax"/>
        </c:scaling>
        <c:axPos val="b"/>
        <c:numFmt formatCode="General" sourceLinked="1"/>
        <c:tickLblPos val="nextTo"/>
        <c:txPr>
          <a:bodyPr/>
          <a:lstStyle/>
          <a:p>
            <a:pPr>
              <a:defRPr b="1"/>
            </a:pPr>
            <a:endParaRPr lang="en-US"/>
          </a:p>
        </c:txPr>
        <c:crossAx val="71215360"/>
        <c:crosses val="autoZero"/>
        <c:auto val="1"/>
        <c:lblAlgn val="ctr"/>
        <c:lblOffset val="100"/>
      </c:catAx>
      <c:valAx>
        <c:axId val="71215360"/>
        <c:scaling>
          <c:orientation val="minMax"/>
          <c:max val="250"/>
        </c:scaling>
        <c:axPos val="l"/>
        <c:majorGridlines/>
        <c:title>
          <c:tx>
            <c:rich>
              <a:bodyPr/>
              <a:lstStyle/>
              <a:p>
                <a:pPr>
                  <a:defRPr/>
                </a:pPr>
                <a:r>
                  <a:rPr lang="en-US" sz="2400" dirty="0"/>
                  <a:t>Track Error (nm)</a:t>
                </a:r>
              </a:p>
            </c:rich>
          </c:tx>
        </c:title>
        <c:numFmt formatCode="General" sourceLinked="0"/>
        <c:majorTickMark val="none"/>
        <c:tickLblPos val="nextTo"/>
        <c:txPr>
          <a:bodyPr/>
          <a:lstStyle/>
          <a:p>
            <a:pPr>
              <a:defRPr b="1"/>
            </a:pPr>
            <a:endParaRPr lang="en-US"/>
          </a:p>
        </c:txPr>
        <c:crossAx val="71213824"/>
        <c:crosses val="autoZero"/>
        <c:crossBetween val="between"/>
      </c:valAx>
    </c:plotArea>
    <c:legend>
      <c:legendPos val="r"/>
      <c:layout>
        <c:manualLayout>
          <c:xMode val="edge"/>
          <c:yMode val="edge"/>
          <c:x val="0.88440259679929356"/>
          <c:y val="0.35739423197100484"/>
          <c:w val="0.10674784567858257"/>
          <c:h val="0.55960629921259863"/>
        </c:manualLayout>
      </c:layout>
      <c:txPr>
        <a:bodyPr/>
        <a:lstStyle/>
        <a:p>
          <a:pPr>
            <a:defRPr b="1"/>
          </a:pPr>
          <a:endParaRPr lang="en-US"/>
        </a:p>
      </c:txPr>
    </c:legend>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a:t>GFS Hurricane Intensity Errors </a:t>
            </a:r>
            <a:r>
              <a:rPr lang="en-US" sz="2800" dirty="0" smtClean="0"/>
              <a:t>-- Atlantic</a:t>
            </a:r>
            <a:endParaRPr lang="en-US" sz="2800" dirty="0"/>
          </a:p>
        </c:rich>
      </c:tx>
    </c:title>
    <c:plotArea>
      <c:layout/>
      <c:lineChart>
        <c:grouping val="standard"/>
        <c:ser>
          <c:idx val="0"/>
          <c:order val="0"/>
          <c:tx>
            <c:strRef>
              <c:f>Sheet1!$B$1</c:f>
              <c:strCache>
                <c:ptCount val="1"/>
                <c:pt idx="0">
                  <c:v>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0.00</c:formatCode>
                <c:ptCount val="12"/>
                <c:pt idx="0">
                  <c:v>23</c:v>
                </c:pt>
                <c:pt idx="1">
                  <c:v>17.8</c:v>
                </c:pt>
                <c:pt idx="2">
                  <c:v>28.5</c:v>
                </c:pt>
                <c:pt idx="3">
                  <c:v>33.300000000000004</c:v>
                </c:pt>
                <c:pt idx="4">
                  <c:v>23.8</c:v>
                </c:pt>
                <c:pt idx="5">
                  <c:v>21.9</c:v>
                </c:pt>
                <c:pt idx="6">
                  <c:v>25.6</c:v>
                </c:pt>
                <c:pt idx="7">
                  <c:v>24.1</c:v>
                </c:pt>
                <c:pt idx="8">
                  <c:v>20.9</c:v>
                </c:pt>
                <c:pt idx="9">
                  <c:v>18.7</c:v>
                </c:pt>
                <c:pt idx="10">
                  <c:v>12.2</c:v>
                </c:pt>
                <c:pt idx="11">
                  <c:v>9</c:v>
                </c:pt>
              </c:numCache>
            </c:numRef>
          </c:val>
        </c:ser>
        <c:ser>
          <c:idx val="1"/>
          <c:order val="1"/>
          <c:tx>
            <c:strRef>
              <c:f>Sheet1!$C$1</c:f>
              <c:strCache>
                <c:ptCount val="1"/>
                <c:pt idx="0">
                  <c:v>12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0.00</c:formatCode>
                <c:ptCount val="12"/>
                <c:pt idx="0">
                  <c:v>25</c:v>
                </c:pt>
                <c:pt idx="1">
                  <c:v>18.8</c:v>
                </c:pt>
                <c:pt idx="2">
                  <c:v>30.8</c:v>
                </c:pt>
                <c:pt idx="3">
                  <c:v>35</c:v>
                </c:pt>
                <c:pt idx="4">
                  <c:v>26</c:v>
                </c:pt>
                <c:pt idx="5">
                  <c:v>23.5</c:v>
                </c:pt>
                <c:pt idx="6">
                  <c:v>28.5</c:v>
                </c:pt>
                <c:pt idx="7">
                  <c:v>24.5</c:v>
                </c:pt>
                <c:pt idx="8">
                  <c:v>22</c:v>
                </c:pt>
                <c:pt idx="9">
                  <c:v>18.899999999999999</c:v>
                </c:pt>
                <c:pt idx="10">
                  <c:v>12.6</c:v>
                </c:pt>
                <c:pt idx="11">
                  <c:v>10.200000000000001</c:v>
                </c:pt>
              </c:numCache>
            </c:numRef>
          </c:val>
        </c:ser>
        <c:ser>
          <c:idx val="2"/>
          <c:order val="2"/>
          <c:tx>
            <c:strRef>
              <c:f>Sheet1!$D$1</c:f>
              <c:strCache>
                <c:ptCount val="1"/>
                <c:pt idx="0">
                  <c:v>24</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Sheet1!$D$2:$D$13</c:f>
              <c:numCache>
                <c:formatCode>0.00</c:formatCode>
                <c:ptCount val="12"/>
                <c:pt idx="0">
                  <c:v>27.2</c:v>
                </c:pt>
                <c:pt idx="1">
                  <c:v>21</c:v>
                </c:pt>
                <c:pt idx="2">
                  <c:v>33.300000000000004</c:v>
                </c:pt>
                <c:pt idx="3">
                  <c:v>37.200000000000003</c:v>
                </c:pt>
                <c:pt idx="4">
                  <c:v>28.1</c:v>
                </c:pt>
                <c:pt idx="5">
                  <c:v>25.7</c:v>
                </c:pt>
                <c:pt idx="6">
                  <c:v>32.6</c:v>
                </c:pt>
                <c:pt idx="7">
                  <c:v>25.9</c:v>
                </c:pt>
                <c:pt idx="8">
                  <c:v>24.6</c:v>
                </c:pt>
                <c:pt idx="9">
                  <c:v>20.100000000000001</c:v>
                </c:pt>
                <c:pt idx="10">
                  <c:v>13</c:v>
                </c:pt>
                <c:pt idx="11">
                  <c:v>11.3</c:v>
                </c:pt>
              </c:numCache>
            </c:numRef>
          </c:val>
        </c:ser>
        <c:ser>
          <c:idx val="3"/>
          <c:order val="3"/>
          <c:tx>
            <c:strRef>
              <c:f>Sheet1!$E$1</c:f>
              <c:strCache>
                <c:ptCount val="1"/>
                <c:pt idx="0">
                  <c:v>36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0.00</c:formatCode>
                <c:ptCount val="12"/>
                <c:pt idx="0">
                  <c:v>28.4</c:v>
                </c:pt>
                <c:pt idx="1">
                  <c:v>22.3</c:v>
                </c:pt>
                <c:pt idx="2">
                  <c:v>35.700000000000003</c:v>
                </c:pt>
                <c:pt idx="3">
                  <c:v>39.4</c:v>
                </c:pt>
                <c:pt idx="4">
                  <c:v>31</c:v>
                </c:pt>
                <c:pt idx="5">
                  <c:v>27.3</c:v>
                </c:pt>
                <c:pt idx="6">
                  <c:v>34.1</c:v>
                </c:pt>
                <c:pt idx="7">
                  <c:v>26.8</c:v>
                </c:pt>
                <c:pt idx="8">
                  <c:v>27.1</c:v>
                </c:pt>
                <c:pt idx="9">
                  <c:v>21.3</c:v>
                </c:pt>
                <c:pt idx="10">
                  <c:v>14</c:v>
                </c:pt>
                <c:pt idx="11">
                  <c:v>12.1</c:v>
                </c:pt>
              </c:numCache>
            </c:numRef>
          </c:val>
        </c:ser>
        <c:ser>
          <c:idx val="4"/>
          <c:order val="4"/>
          <c:tx>
            <c:strRef>
              <c:f>Sheet1!$F$1</c:f>
              <c:strCache>
                <c:ptCount val="1"/>
                <c:pt idx="0">
                  <c:v>48</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Sheet1!$F$2:$F$13</c:f>
              <c:numCache>
                <c:formatCode>0.00</c:formatCode>
                <c:ptCount val="12"/>
                <c:pt idx="0">
                  <c:v>29.6</c:v>
                </c:pt>
                <c:pt idx="1">
                  <c:v>24</c:v>
                </c:pt>
                <c:pt idx="2">
                  <c:v>38.300000000000004</c:v>
                </c:pt>
                <c:pt idx="3">
                  <c:v>41</c:v>
                </c:pt>
                <c:pt idx="4">
                  <c:v>33.6</c:v>
                </c:pt>
                <c:pt idx="5">
                  <c:v>28</c:v>
                </c:pt>
                <c:pt idx="6">
                  <c:v>36.5</c:v>
                </c:pt>
                <c:pt idx="7">
                  <c:v>28.1</c:v>
                </c:pt>
                <c:pt idx="8">
                  <c:v>29.1</c:v>
                </c:pt>
                <c:pt idx="9">
                  <c:v>21.7</c:v>
                </c:pt>
                <c:pt idx="10">
                  <c:v>14</c:v>
                </c:pt>
                <c:pt idx="11">
                  <c:v>13.1</c:v>
                </c:pt>
              </c:numCache>
            </c:numRef>
          </c:val>
        </c:ser>
        <c:ser>
          <c:idx val="5"/>
          <c:order val="5"/>
          <c:tx>
            <c:strRef>
              <c:f>Sheet1!$G$1</c:f>
              <c:strCache>
                <c:ptCount val="1"/>
                <c:pt idx="0">
                  <c:v>72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Sheet1!$G$2:$G$13</c:f>
              <c:numCache>
                <c:formatCode>0.00</c:formatCode>
                <c:ptCount val="12"/>
                <c:pt idx="0">
                  <c:v>32.1</c:v>
                </c:pt>
                <c:pt idx="1">
                  <c:v>25.8</c:v>
                </c:pt>
                <c:pt idx="2">
                  <c:v>43.8</c:v>
                </c:pt>
                <c:pt idx="3">
                  <c:v>43.2</c:v>
                </c:pt>
                <c:pt idx="4">
                  <c:v>36.9</c:v>
                </c:pt>
                <c:pt idx="5">
                  <c:v>27.3</c:v>
                </c:pt>
                <c:pt idx="6">
                  <c:v>42.8</c:v>
                </c:pt>
                <c:pt idx="7">
                  <c:v>27.2</c:v>
                </c:pt>
                <c:pt idx="8">
                  <c:v>32.200000000000003</c:v>
                </c:pt>
                <c:pt idx="9">
                  <c:v>22.3</c:v>
                </c:pt>
                <c:pt idx="10">
                  <c:v>14.7</c:v>
                </c:pt>
                <c:pt idx="11">
                  <c:v>14.3</c:v>
                </c:pt>
              </c:numCache>
            </c:numRef>
          </c:val>
        </c:ser>
        <c:ser>
          <c:idx val="6"/>
          <c:order val="6"/>
          <c:tx>
            <c:strRef>
              <c:f>Sheet1!$H$1</c:f>
              <c:strCache>
                <c:ptCount val="1"/>
                <c:pt idx="0">
                  <c:v>96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Sheet1!$H$2:$H$13</c:f>
              <c:numCache>
                <c:formatCode>0.00</c:formatCode>
                <c:ptCount val="12"/>
                <c:pt idx="0">
                  <c:v>32.5</c:v>
                </c:pt>
                <c:pt idx="1">
                  <c:v>26.5</c:v>
                </c:pt>
                <c:pt idx="2">
                  <c:v>47.9</c:v>
                </c:pt>
                <c:pt idx="3">
                  <c:v>45.3</c:v>
                </c:pt>
                <c:pt idx="4">
                  <c:v>35</c:v>
                </c:pt>
                <c:pt idx="5">
                  <c:v>29.5</c:v>
                </c:pt>
                <c:pt idx="6">
                  <c:v>41.1</c:v>
                </c:pt>
                <c:pt idx="7">
                  <c:v>26.8</c:v>
                </c:pt>
                <c:pt idx="8">
                  <c:v>31.8</c:v>
                </c:pt>
                <c:pt idx="9">
                  <c:v>24.1</c:v>
                </c:pt>
                <c:pt idx="10">
                  <c:v>15.1</c:v>
                </c:pt>
                <c:pt idx="11">
                  <c:v>14.8</c:v>
                </c:pt>
              </c:numCache>
            </c:numRef>
          </c:val>
        </c:ser>
        <c:ser>
          <c:idx val="7"/>
          <c:order val="7"/>
          <c:tx>
            <c:strRef>
              <c:f>Sheet1!$I$1</c:f>
              <c:strCache>
                <c:ptCount val="1"/>
                <c:pt idx="0">
                  <c:v>120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Sheet1!$I$2:$I$13</c:f>
              <c:numCache>
                <c:formatCode>0.00</c:formatCode>
                <c:ptCount val="12"/>
                <c:pt idx="0">
                  <c:v>35.4</c:v>
                </c:pt>
                <c:pt idx="1">
                  <c:v>26.1</c:v>
                </c:pt>
                <c:pt idx="2">
                  <c:v>49.6</c:v>
                </c:pt>
                <c:pt idx="3">
                  <c:v>47</c:v>
                </c:pt>
                <c:pt idx="4">
                  <c:v>30.4</c:v>
                </c:pt>
                <c:pt idx="5">
                  <c:v>30.9</c:v>
                </c:pt>
                <c:pt idx="6">
                  <c:v>52.4</c:v>
                </c:pt>
                <c:pt idx="7">
                  <c:v>26.2</c:v>
                </c:pt>
                <c:pt idx="8">
                  <c:v>30.8</c:v>
                </c:pt>
                <c:pt idx="9">
                  <c:v>23.6</c:v>
                </c:pt>
                <c:pt idx="10">
                  <c:v>16</c:v>
                </c:pt>
                <c:pt idx="11">
                  <c:v>15.9</c:v>
                </c:pt>
              </c:numCache>
            </c:numRef>
          </c:val>
        </c:ser>
        <c:marker val="1"/>
        <c:axId val="71147904"/>
        <c:axId val="71149440"/>
      </c:lineChart>
      <c:catAx>
        <c:axId val="71147904"/>
        <c:scaling>
          <c:orientation val="minMax"/>
        </c:scaling>
        <c:axPos val="b"/>
        <c:numFmt formatCode="General" sourceLinked="1"/>
        <c:tickLblPos val="nextTo"/>
        <c:txPr>
          <a:bodyPr/>
          <a:lstStyle/>
          <a:p>
            <a:pPr>
              <a:defRPr b="1"/>
            </a:pPr>
            <a:endParaRPr lang="en-US"/>
          </a:p>
        </c:txPr>
        <c:crossAx val="71149440"/>
        <c:crosses val="autoZero"/>
        <c:auto val="1"/>
        <c:lblAlgn val="ctr"/>
        <c:lblOffset val="100"/>
        <c:tickLblSkip val="1"/>
      </c:catAx>
      <c:valAx>
        <c:axId val="71149440"/>
        <c:scaling>
          <c:orientation val="minMax"/>
          <c:max val="45"/>
          <c:min val="10"/>
        </c:scaling>
        <c:axPos val="l"/>
        <c:majorGridlines/>
        <c:title>
          <c:tx>
            <c:rich>
              <a:bodyPr/>
              <a:lstStyle/>
              <a:p>
                <a:pPr>
                  <a:defRPr sz="2400"/>
                </a:pPr>
                <a:r>
                  <a:rPr lang="en-US" sz="2400"/>
                  <a:t>Intensity Error (kts)</a:t>
                </a:r>
              </a:p>
            </c:rich>
          </c:tx>
        </c:title>
        <c:numFmt formatCode="General" sourceLinked="0"/>
        <c:majorTickMark val="none"/>
        <c:tickLblPos val="nextTo"/>
        <c:txPr>
          <a:bodyPr/>
          <a:lstStyle/>
          <a:p>
            <a:pPr>
              <a:defRPr b="1"/>
            </a:pPr>
            <a:endParaRPr lang="en-US"/>
          </a:p>
        </c:txPr>
        <c:crossAx val="71147904"/>
        <c:crosses val="autoZero"/>
        <c:crossBetween val="between"/>
        <c:majorUnit val="5"/>
        <c:minorUnit val="1"/>
      </c:valAx>
    </c:plotArea>
    <c:legend>
      <c:legendPos val="r"/>
      <c:layout>
        <c:manualLayout>
          <c:xMode val="edge"/>
          <c:yMode val="edge"/>
          <c:x val="0.8922544056992876"/>
          <c:y val="0.23176139040312352"/>
          <c:w val="8.988845144356955E-2"/>
          <c:h val="0.67813311797563769"/>
        </c:manualLayout>
      </c:layout>
      <c:txPr>
        <a:bodyPr/>
        <a:lstStyle/>
        <a:p>
          <a:pPr>
            <a:defRPr b="1"/>
          </a:pPr>
          <a:endParaRPr lang="en-US"/>
        </a:p>
      </c:txPr>
    </c:legend>
    <c:plotVisOnly val="1"/>
  </c:chart>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smtClean="0">
                <a:solidFill>
                  <a:srgbClr val="002060"/>
                </a:solidFill>
              </a:rPr>
              <a:t>GFS Hurricane Track Errors –</a:t>
            </a:r>
            <a:r>
              <a:rPr lang="en-US" sz="2800" baseline="0" dirty="0" smtClean="0">
                <a:solidFill>
                  <a:srgbClr val="002060"/>
                </a:solidFill>
              </a:rPr>
              <a:t> Eastern Pacific</a:t>
            </a:r>
            <a:endParaRPr lang="en-US" sz="2800" dirty="0">
              <a:solidFill>
                <a:srgbClr val="002060"/>
              </a:solidFill>
            </a:endParaRPr>
          </a:p>
        </c:rich>
      </c:tx>
    </c:title>
    <c:plotArea>
      <c:layout/>
      <c:lineChart>
        <c:grouping val="standard"/>
        <c:ser>
          <c:idx val="0"/>
          <c:order val="0"/>
          <c:tx>
            <c:strRef>
              <c:f>Sheet1!$B$1</c:f>
              <c:strCache>
                <c:ptCount val="1"/>
                <c:pt idx="0">
                  <c:v>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0.00</c:formatCode>
                <c:ptCount val="12"/>
                <c:pt idx="0">
                  <c:v>17.899999999999999</c:v>
                </c:pt>
                <c:pt idx="1">
                  <c:v>17.8</c:v>
                </c:pt>
                <c:pt idx="2">
                  <c:v>20.399999999999999</c:v>
                </c:pt>
                <c:pt idx="3">
                  <c:v>18.399999999999999</c:v>
                </c:pt>
                <c:pt idx="4">
                  <c:v>19</c:v>
                </c:pt>
                <c:pt idx="5">
                  <c:v>20.5</c:v>
                </c:pt>
                <c:pt idx="6">
                  <c:v>17.7</c:v>
                </c:pt>
                <c:pt idx="7">
                  <c:v>17</c:v>
                </c:pt>
                <c:pt idx="8">
                  <c:v>15.3</c:v>
                </c:pt>
                <c:pt idx="9">
                  <c:v>14.1</c:v>
                </c:pt>
                <c:pt idx="10">
                  <c:v>9.9</c:v>
                </c:pt>
                <c:pt idx="11">
                  <c:v>12</c:v>
                </c:pt>
              </c:numCache>
            </c:numRef>
          </c:val>
        </c:ser>
        <c:ser>
          <c:idx val="1"/>
          <c:order val="1"/>
          <c:tx>
            <c:strRef>
              <c:f>Sheet1!$C$1</c:f>
              <c:strCache>
                <c:ptCount val="1"/>
                <c:pt idx="0">
                  <c:v>12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0.00</c:formatCode>
                <c:ptCount val="12"/>
                <c:pt idx="0">
                  <c:v>45.3</c:v>
                </c:pt>
                <c:pt idx="1">
                  <c:v>48.2</c:v>
                </c:pt>
                <c:pt idx="2">
                  <c:v>47.2</c:v>
                </c:pt>
                <c:pt idx="3">
                  <c:v>46.5</c:v>
                </c:pt>
                <c:pt idx="4">
                  <c:v>44</c:v>
                </c:pt>
                <c:pt idx="5">
                  <c:v>47.8</c:v>
                </c:pt>
                <c:pt idx="6">
                  <c:v>44.3</c:v>
                </c:pt>
                <c:pt idx="7">
                  <c:v>40.4</c:v>
                </c:pt>
                <c:pt idx="8">
                  <c:v>44.8</c:v>
                </c:pt>
                <c:pt idx="9">
                  <c:v>39.300000000000004</c:v>
                </c:pt>
                <c:pt idx="10">
                  <c:v>30.5</c:v>
                </c:pt>
                <c:pt idx="11">
                  <c:v>28</c:v>
                </c:pt>
              </c:numCache>
            </c:numRef>
          </c:val>
        </c:ser>
        <c:ser>
          <c:idx val="2"/>
          <c:order val="2"/>
          <c:tx>
            <c:strRef>
              <c:f>Sheet1!$D$1</c:f>
              <c:strCache>
                <c:ptCount val="1"/>
                <c:pt idx="0">
                  <c:v>24</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Sheet1!$D$2:$D$13</c:f>
              <c:numCache>
                <c:formatCode>0.00</c:formatCode>
                <c:ptCount val="12"/>
                <c:pt idx="0">
                  <c:v>69.2</c:v>
                </c:pt>
                <c:pt idx="1">
                  <c:v>64</c:v>
                </c:pt>
                <c:pt idx="2">
                  <c:v>76.599999999999994</c:v>
                </c:pt>
                <c:pt idx="3">
                  <c:v>68.099999999999994</c:v>
                </c:pt>
                <c:pt idx="4">
                  <c:v>64.5</c:v>
                </c:pt>
                <c:pt idx="5">
                  <c:v>72.400000000000006</c:v>
                </c:pt>
                <c:pt idx="6">
                  <c:v>66.400000000000006</c:v>
                </c:pt>
                <c:pt idx="7">
                  <c:v>60.5</c:v>
                </c:pt>
                <c:pt idx="8">
                  <c:v>73.2</c:v>
                </c:pt>
                <c:pt idx="9">
                  <c:v>60</c:v>
                </c:pt>
                <c:pt idx="10">
                  <c:v>48.6</c:v>
                </c:pt>
                <c:pt idx="11">
                  <c:v>39.800000000000004</c:v>
                </c:pt>
              </c:numCache>
            </c:numRef>
          </c:val>
        </c:ser>
        <c:ser>
          <c:idx val="3"/>
          <c:order val="3"/>
          <c:tx>
            <c:strRef>
              <c:f>Sheet1!$E$1</c:f>
              <c:strCache>
                <c:ptCount val="1"/>
                <c:pt idx="0">
                  <c:v>36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0.00</c:formatCode>
                <c:ptCount val="12"/>
                <c:pt idx="0">
                  <c:v>93.1</c:v>
                </c:pt>
                <c:pt idx="1">
                  <c:v>80.8</c:v>
                </c:pt>
                <c:pt idx="2">
                  <c:v>109.7</c:v>
                </c:pt>
                <c:pt idx="3">
                  <c:v>92.6</c:v>
                </c:pt>
                <c:pt idx="4">
                  <c:v>86</c:v>
                </c:pt>
                <c:pt idx="5">
                  <c:v>96.6</c:v>
                </c:pt>
                <c:pt idx="6">
                  <c:v>87</c:v>
                </c:pt>
                <c:pt idx="7">
                  <c:v>77</c:v>
                </c:pt>
                <c:pt idx="8">
                  <c:v>96</c:v>
                </c:pt>
                <c:pt idx="9">
                  <c:v>80.400000000000006</c:v>
                </c:pt>
                <c:pt idx="10">
                  <c:v>69.099999999999994</c:v>
                </c:pt>
                <c:pt idx="11">
                  <c:v>53.6</c:v>
                </c:pt>
              </c:numCache>
            </c:numRef>
          </c:val>
        </c:ser>
        <c:ser>
          <c:idx val="4"/>
          <c:order val="4"/>
          <c:tx>
            <c:strRef>
              <c:f>Sheet1!$F$1</c:f>
              <c:strCache>
                <c:ptCount val="1"/>
                <c:pt idx="0">
                  <c:v>48</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Sheet1!$F$2:$F$13</c:f>
              <c:numCache>
                <c:formatCode>0.00</c:formatCode>
                <c:ptCount val="12"/>
                <c:pt idx="0">
                  <c:v>114.3</c:v>
                </c:pt>
                <c:pt idx="1">
                  <c:v>91.3</c:v>
                </c:pt>
                <c:pt idx="2">
                  <c:v>135.4</c:v>
                </c:pt>
                <c:pt idx="3">
                  <c:v>123.4</c:v>
                </c:pt>
                <c:pt idx="4">
                  <c:v>107.6</c:v>
                </c:pt>
                <c:pt idx="5">
                  <c:v>124.7</c:v>
                </c:pt>
                <c:pt idx="6">
                  <c:v>107.9</c:v>
                </c:pt>
                <c:pt idx="7">
                  <c:v>103.3</c:v>
                </c:pt>
                <c:pt idx="8">
                  <c:v>111.3</c:v>
                </c:pt>
                <c:pt idx="9">
                  <c:v>98.7</c:v>
                </c:pt>
                <c:pt idx="10">
                  <c:v>89</c:v>
                </c:pt>
                <c:pt idx="11">
                  <c:v>68.5</c:v>
                </c:pt>
              </c:numCache>
            </c:numRef>
          </c:val>
        </c:ser>
        <c:ser>
          <c:idx val="5"/>
          <c:order val="5"/>
          <c:tx>
            <c:strRef>
              <c:f>Sheet1!$G$1</c:f>
              <c:strCache>
                <c:ptCount val="1"/>
                <c:pt idx="0">
                  <c:v>72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Sheet1!$G$2:$G$13</c:f>
              <c:numCache>
                <c:formatCode>0.00</c:formatCode>
                <c:ptCount val="12"/>
                <c:pt idx="0">
                  <c:v>140.1</c:v>
                </c:pt>
                <c:pt idx="1">
                  <c:v>124.6</c:v>
                </c:pt>
                <c:pt idx="2">
                  <c:v>188.6</c:v>
                </c:pt>
                <c:pt idx="3">
                  <c:v>201</c:v>
                </c:pt>
                <c:pt idx="4">
                  <c:v>167.5</c:v>
                </c:pt>
                <c:pt idx="5">
                  <c:v>185.2</c:v>
                </c:pt>
                <c:pt idx="6">
                  <c:v>153.1</c:v>
                </c:pt>
                <c:pt idx="7">
                  <c:v>166</c:v>
                </c:pt>
                <c:pt idx="8">
                  <c:v>142.1</c:v>
                </c:pt>
                <c:pt idx="9">
                  <c:v>154.30000000000001</c:v>
                </c:pt>
                <c:pt idx="10">
                  <c:v>142.6</c:v>
                </c:pt>
                <c:pt idx="11">
                  <c:v>99.2</c:v>
                </c:pt>
              </c:numCache>
            </c:numRef>
          </c:val>
        </c:ser>
        <c:ser>
          <c:idx val="6"/>
          <c:order val="6"/>
          <c:tx>
            <c:strRef>
              <c:f>Sheet1!$H$1</c:f>
              <c:strCache>
                <c:ptCount val="1"/>
                <c:pt idx="0">
                  <c:v>96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Sheet1!$H$2:$H$13</c:f>
              <c:numCache>
                <c:formatCode>0.00</c:formatCode>
                <c:ptCount val="12"/>
                <c:pt idx="0">
                  <c:v>157.80000000000001</c:v>
                </c:pt>
                <c:pt idx="1">
                  <c:v>159.19999999999999</c:v>
                </c:pt>
                <c:pt idx="2">
                  <c:v>272.2</c:v>
                </c:pt>
                <c:pt idx="3">
                  <c:v>303.8</c:v>
                </c:pt>
                <c:pt idx="4">
                  <c:v>227.7</c:v>
                </c:pt>
                <c:pt idx="5">
                  <c:v>228.2</c:v>
                </c:pt>
                <c:pt idx="6">
                  <c:v>171.4</c:v>
                </c:pt>
                <c:pt idx="7">
                  <c:v>272.60000000000002</c:v>
                </c:pt>
                <c:pt idx="8">
                  <c:v>182.2</c:v>
                </c:pt>
                <c:pt idx="9">
                  <c:v>200.7</c:v>
                </c:pt>
                <c:pt idx="10">
                  <c:v>191.7</c:v>
                </c:pt>
                <c:pt idx="11">
                  <c:v>127.9</c:v>
                </c:pt>
              </c:numCache>
            </c:numRef>
          </c:val>
        </c:ser>
        <c:ser>
          <c:idx val="7"/>
          <c:order val="7"/>
          <c:tx>
            <c:strRef>
              <c:f>Sheet1!$I$1</c:f>
              <c:strCache>
                <c:ptCount val="1"/>
                <c:pt idx="0">
                  <c:v>120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Sheet1!$I$2:$I$13</c:f>
              <c:numCache>
                <c:formatCode>0.00</c:formatCode>
                <c:ptCount val="12"/>
                <c:pt idx="0">
                  <c:v>195.3</c:v>
                </c:pt>
                <c:pt idx="1">
                  <c:v>189.6</c:v>
                </c:pt>
                <c:pt idx="2">
                  <c:v>383.4</c:v>
                </c:pt>
                <c:pt idx="3">
                  <c:v>437.8</c:v>
                </c:pt>
                <c:pt idx="4">
                  <c:v>279.5</c:v>
                </c:pt>
                <c:pt idx="5">
                  <c:v>289</c:v>
                </c:pt>
                <c:pt idx="6">
                  <c:v>202.7</c:v>
                </c:pt>
                <c:pt idx="7">
                  <c:v>391.8</c:v>
                </c:pt>
                <c:pt idx="8">
                  <c:v>242.8</c:v>
                </c:pt>
                <c:pt idx="9">
                  <c:v>238</c:v>
                </c:pt>
                <c:pt idx="10">
                  <c:v>216.6</c:v>
                </c:pt>
                <c:pt idx="11">
                  <c:v>146</c:v>
                </c:pt>
              </c:numCache>
            </c:numRef>
          </c:val>
        </c:ser>
        <c:marker val="1"/>
        <c:axId val="92041216"/>
        <c:axId val="92042752"/>
      </c:lineChart>
      <c:catAx>
        <c:axId val="92041216"/>
        <c:scaling>
          <c:orientation val="minMax"/>
        </c:scaling>
        <c:axPos val="b"/>
        <c:numFmt formatCode="General" sourceLinked="1"/>
        <c:tickLblPos val="nextTo"/>
        <c:txPr>
          <a:bodyPr/>
          <a:lstStyle/>
          <a:p>
            <a:pPr>
              <a:defRPr b="1"/>
            </a:pPr>
            <a:endParaRPr lang="en-US"/>
          </a:p>
        </c:txPr>
        <c:crossAx val="92042752"/>
        <c:crosses val="autoZero"/>
        <c:auto val="1"/>
        <c:lblAlgn val="ctr"/>
        <c:lblOffset val="100"/>
      </c:catAx>
      <c:valAx>
        <c:axId val="92042752"/>
        <c:scaling>
          <c:orientation val="minMax"/>
          <c:max val="350"/>
        </c:scaling>
        <c:axPos val="l"/>
        <c:majorGridlines/>
        <c:title>
          <c:tx>
            <c:rich>
              <a:bodyPr/>
              <a:lstStyle/>
              <a:p>
                <a:pPr>
                  <a:defRPr/>
                </a:pPr>
                <a:r>
                  <a:rPr lang="en-US" sz="2400" b="1" dirty="0" smtClean="0"/>
                  <a:t>Track Error (nm)</a:t>
                </a:r>
                <a:endParaRPr lang="en-US" sz="2400" b="1" dirty="0"/>
              </a:p>
            </c:rich>
          </c:tx>
        </c:title>
        <c:numFmt formatCode="General" sourceLinked="0"/>
        <c:majorTickMark val="none"/>
        <c:tickLblPos val="nextTo"/>
        <c:txPr>
          <a:bodyPr/>
          <a:lstStyle/>
          <a:p>
            <a:pPr>
              <a:defRPr b="1"/>
            </a:pPr>
            <a:endParaRPr lang="en-US"/>
          </a:p>
        </c:txPr>
        <c:crossAx val="92041216"/>
        <c:crosses val="autoZero"/>
        <c:crossBetween val="between"/>
      </c:valAx>
      <c:spPr>
        <a:ln>
          <a:solidFill>
            <a:srgbClr val="4F81BD"/>
          </a:solidFill>
        </a:ln>
      </c:spPr>
    </c:plotArea>
    <c:legend>
      <c:legendPos val="r"/>
      <c:layout>
        <c:manualLayout>
          <c:xMode val="edge"/>
          <c:yMode val="edge"/>
          <c:x val="0.90866809617548117"/>
          <c:y val="0.27618585958005248"/>
          <c:w val="8.5379522872140998E-2"/>
          <c:h val="0.64800328083989733"/>
        </c:manualLayout>
      </c:layout>
      <c:txPr>
        <a:bodyPr/>
        <a:lstStyle/>
        <a:p>
          <a:pPr>
            <a:defRPr b="1"/>
          </a:pPr>
          <a:endParaRPr lang="en-US"/>
        </a:p>
      </c:txPr>
    </c:legend>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800" b="1">
                <a:solidFill>
                  <a:srgbClr val="002060"/>
                </a:solidFill>
              </a:defRPr>
            </a:pPr>
            <a:r>
              <a:rPr lang="en-US" sz="2800" b="1" dirty="0">
                <a:solidFill>
                  <a:srgbClr val="002060"/>
                </a:solidFill>
              </a:rPr>
              <a:t>GFS Hurricane Intensity Errors – Eastern </a:t>
            </a:r>
            <a:r>
              <a:rPr lang="en-US" sz="2400" b="1" dirty="0">
                <a:solidFill>
                  <a:srgbClr val="002060"/>
                </a:solidFill>
              </a:rPr>
              <a:t>Pacific</a:t>
            </a:r>
          </a:p>
        </c:rich>
      </c:tx>
    </c:title>
    <c:plotArea>
      <c:layout/>
      <c:lineChart>
        <c:grouping val="standard"/>
        <c:ser>
          <c:idx val="0"/>
          <c:order val="0"/>
          <c:tx>
            <c:strRef>
              <c:f>Sheet1!$B$1</c:f>
              <c:strCache>
                <c:ptCount val="1"/>
                <c:pt idx="0">
                  <c:v>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Sheet1!$B$2:$B$13</c:f>
              <c:numCache>
                <c:formatCode>0.00</c:formatCode>
                <c:ptCount val="12"/>
                <c:pt idx="0">
                  <c:v>27.2</c:v>
                </c:pt>
                <c:pt idx="1">
                  <c:v>27.6</c:v>
                </c:pt>
                <c:pt idx="2">
                  <c:v>21.3</c:v>
                </c:pt>
                <c:pt idx="3">
                  <c:v>27.2</c:v>
                </c:pt>
                <c:pt idx="4">
                  <c:v>24.9</c:v>
                </c:pt>
                <c:pt idx="5">
                  <c:v>29.2</c:v>
                </c:pt>
                <c:pt idx="6">
                  <c:v>18.8</c:v>
                </c:pt>
                <c:pt idx="7">
                  <c:v>25.8</c:v>
                </c:pt>
                <c:pt idx="8">
                  <c:v>27.8</c:v>
                </c:pt>
                <c:pt idx="9">
                  <c:v>23.2</c:v>
                </c:pt>
                <c:pt idx="10">
                  <c:v>22.6</c:v>
                </c:pt>
                <c:pt idx="11">
                  <c:v>11.8</c:v>
                </c:pt>
              </c:numCache>
            </c:numRef>
          </c:val>
        </c:ser>
        <c:ser>
          <c:idx val="1"/>
          <c:order val="1"/>
          <c:tx>
            <c:strRef>
              <c:f>Sheet1!$C$1</c:f>
              <c:strCache>
                <c:ptCount val="1"/>
                <c:pt idx="0">
                  <c:v>12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Sheet1!$C$2:$C$13</c:f>
              <c:numCache>
                <c:formatCode>0.00</c:formatCode>
                <c:ptCount val="12"/>
                <c:pt idx="0">
                  <c:v>29.1</c:v>
                </c:pt>
                <c:pt idx="1">
                  <c:v>29.8</c:v>
                </c:pt>
                <c:pt idx="2">
                  <c:v>23.1</c:v>
                </c:pt>
                <c:pt idx="3">
                  <c:v>30.5</c:v>
                </c:pt>
                <c:pt idx="4">
                  <c:v>27</c:v>
                </c:pt>
                <c:pt idx="5">
                  <c:v>32.4</c:v>
                </c:pt>
                <c:pt idx="6">
                  <c:v>20.100000000000001</c:v>
                </c:pt>
                <c:pt idx="7">
                  <c:v>27.7</c:v>
                </c:pt>
                <c:pt idx="8">
                  <c:v>29.5</c:v>
                </c:pt>
                <c:pt idx="9">
                  <c:v>24.8</c:v>
                </c:pt>
                <c:pt idx="10">
                  <c:v>23.5</c:v>
                </c:pt>
                <c:pt idx="11">
                  <c:v>13.2</c:v>
                </c:pt>
              </c:numCache>
            </c:numRef>
          </c:val>
        </c:ser>
        <c:ser>
          <c:idx val="2"/>
          <c:order val="2"/>
          <c:tx>
            <c:strRef>
              <c:f>Sheet1!$D$1</c:f>
              <c:strCache>
                <c:ptCount val="1"/>
                <c:pt idx="0">
                  <c:v>24</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Sheet1!$D$2:$D$13</c:f>
              <c:numCache>
                <c:formatCode>0.00</c:formatCode>
                <c:ptCount val="12"/>
                <c:pt idx="0">
                  <c:v>30.8</c:v>
                </c:pt>
                <c:pt idx="1">
                  <c:v>32.1</c:v>
                </c:pt>
                <c:pt idx="2">
                  <c:v>24.1</c:v>
                </c:pt>
                <c:pt idx="3">
                  <c:v>32.6</c:v>
                </c:pt>
                <c:pt idx="4">
                  <c:v>28.6</c:v>
                </c:pt>
                <c:pt idx="5">
                  <c:v>34.6</c:v>
                </c:pt>
                <c:pt idx="6">
                  <c:v>21.5</c:v>
                </c:pt>
                <c:pt idx="7">
                  <c:v>30.5</c:v>
                </c:pt>
                <c:pt idx="8">
                  <c:v>30.8</c:v>
                </c:pt>
                <c:pt idx="9">
                  <c:v>28.2</c:v>
                </c:pt>
                <c:pt idx="10">
                  <c:v>25</c:v>
                </c:pt>
                <c:pt idx="11">
                  <c:v>14.8</c:v>
                </c:pt>
              </c:numCache>
            </c:numRef>
          </c:val>
        </c:ser>
        <c:ser>
          <c:idx val="3"/>
          <c:order val="3"/>
          <c:tx>
            <c:strRef>
              <c:f>Sheet1!$E$1</c:f>
              <c:strCache>
                <c:ptCount val="1"/>
                <c:pt idx="0">
                  <c:v>36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Sheet1!$E$2:$E$13</c:f>
              <c:numCache>
                <c:formatCode>0.00</c:formatCode>
                <c:ptCount val="12"/>
                <c:pt idx="0">
                  <c:v>32.4</c:v>
                </c:pt>
                <c:pt idx="1">
                  <c:v>34.1</c:v>
                </c:pt>
                <c:pt idx="2">
                  <c:v>24.4</c:v>
                </c:pt>
                <c:pt idx="3">
                  <c:v>35.1</c:v>
                </c:pt>
                <c:pt idx="4">
                  <c:v>29</c:v>
                </c:pt>
                <c:pt idx="5">
                  <c:v>35.200000000000003</c:v>
                </c:pt>
                <c:pt idx="6">
                  <c:v>22.7</c:v>
                </c:pt>
                <c:pt idx="7">
                  <c:v>33</c:v>
                </c:pt>
                <c:pt idx="8">
                  <c:v>31.8</c:v>
                </c:pt>
                <c:pt idx="9">
                  <c:v>31.3</c:v>
                </c:pt>
                <c:pt idx="10">
                  <c:v>26</c:v>
                </c:pt>
                <c:pt idx="11">
                  <c:v>16.100000000000001</c:v>
                </c:pt>
              </c:numCache>
            </c:numRef>
          </c:val>
        </c:ser>
        <c:ser>
          <c:idx val="4"/>
          <c:order val="4"/>
          <c:tx>
            <c:strRef>
              <c:f>Sheet1!$F$1</c:f>
              <c:strCache>
                <c:ptCount val="1"/>
                <c:pt idx="0">
                  <c:v>48</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Sheet1!$F$2:$F$13</c:f>
              <c:numCache>
                <c:formatCode>0.00</c:formatCode>
                <c:ptCount val="12"/>
                <c:pt idx="0">
                  <c:v>32.800000000000004</c:v>
                </c:pt>
                <c:pt idx="1">
                  <c:v>33</c:v>
                </c:pt>
                <c:pt idx="2">
                  <c:v>22.5</c:v>
                </c:pt>
                <c:pt idx="3">
                  <c:v>36.800000000000004</c:v>
                </c:pt>
                <c:pt idx="4">
                  <c:v>28.7</c:v>
                </c:pt>
                <c:pt idx="5">
                  <c:v>35.200000000000003</c:v>
                </c:pt>
                <c:pt idx="6">
                  <c:v>23.2</c:v>
                </c:pt>
                <c:pt idx="7">
                  <c:v>34.800000000000004</c:v>
                </c:pt>
                <c:pt idx="8">
                  <c:v>31.7</c:v>
                </c:pt>
                <c:pt idx="9">
                  <c:v>33</c:v>
                </c:pt>
                <c:pt idx="10">
                  <c:v>25.7</c:v>
                </c:pt>
                <c:pt idx="11">
                  <c:v>16.7</c:v>
                </c:pt>
              </c:numCache>
            </c:numRef>
          </c:val>
        </c:ser>
        <c:ser>
          <c:idx val="5"/>
          <c:order val="5"/>
          <c:tx>
            <c:strRef>
              <c:f>Sheet1!$G$1</c:f>
              <c:strCache>
                <c:ptCount val="1"/>
                <c:pt idx="0">
                  <c:v>72</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Sheet1!$G$2:$G$13</c:f>
              <c:numCache>
                <c:formatCode>0.00</c:formatCode>
                <c:ptCount val="12"/>
                <c:pt idx="0">
                  <c:v>33.200000000000003</c:v>
                </c:pt>
                <c:pt idx="1">
                  <c:v>26.5</c:v>
                </c:pt>
                <c:pt idx="2">
                  <c:v>18.600000000000001</c:v>
                </c:pt>
                <c:pt idx="3">
                  <c:v>38</c:v>
                </c:pt>
                <c:pt idx="4">
                  <c:v>27.8</c:v>
                </c:pt>
                <c:pt idx="5">
                  <c:v>35.5</c:v>
                </c:pt>
                <c:pt idx="6">
                  <c:v>22.2</c:v>
                </c:pt>
                <c:pt idx="7">
                  <c:v>37.6</c:v>
                </c:pt>
                <c:pt idx="8">
                  <c:v>30.2</c:v>
                </c:pt>
                <c:pt idx="9">
                  <c:v>32.700000000000003</c:v>
                </c:pt>
                <c:pt idx="10">
                  <c:v>22.3</c:v>
                </c:pt>
                <c:pt idx="11">
                  <c:v>16.5</c:v>
                </c:pt>
              </c:numCache>
            </c:numRef>
          </c:val>
        </c:ser>
        <c:ser>
          <c:idx val="6"/>
          <c:order val="6"/>
          <c:tx>
            <c:strRef>
              <c:f>Sheet1!$H$1</c:f>
              <c:strCache>
                <c:ptCount val="1"/>
                <c:pt idx="0">
                  <c:v>96</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Sheet1!$H$2:$H$13</c:f>
              <c:numCache>
                <c:formatCode>0.00</c:formatCode>
                <c:ptCount val="12"/>
                <c:pt idx="0">
                  <c:v>24.6</c:v>
                </c:pt>
                <c:pt idx="1">
                  <c:v>15.8</c:v>
                </c:pt>
                <c:pt idx="2">
                  <c:v>12.4</c:v>
                </c:pt>
                <c:pt idx="3">
                  <c:v>33.6</c:v>
                </c:pt>
                <c:pt idx="4">
                  <c:v>26.5</c:v>
                </c:pt>
                <c:pt idx="5">
                  <c:v>30.8</c:v>
                </c:pt>
                <c:pt idx="6">
                  <c:v>22.1</c:v>
                </c:pt>
                <c:pt idx="7">
                  <c:v>42.2</c:v>
                </c:pt>
                <c:pt idx="8">
                  <c:v>23.3</c:v>
                </c:pt>
                <c:pt idx="9">
                  <c:v>31.4</c:v>
                </c:pt>
                <c:pt idx="10">
                  <c:v>21.5</c:v>
                </c:pt>
                <c:pt idx="11">
                  <c:v>14.7</c:v>
                </c:pt>
              </c:numCache>
            </c:numRef>
          </c:val>
        </c:ser>
        <c:ser>
          <c:idx val="7"/>
          <c:order val="7"/>
          <c:tx>
            <c:strRef>
              <c:f>Sheet1!$I$1</c:f>
              <c:strCache>
                <c:ptCount val="1"/>
                <c:pt idx="0">
                  <c:v>120</c:v>
                </c:pt>
              </c:strCache>
            </c:strRef>
          </c:tx>
          <c:cat>
            <c:numRef>
              <c:f>Sheet1!$A$2:$A$13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Sheet1!$I$2:$I$13</c:f>
              <c:numCache>
                <c:formatCode>0.00</c:formatCode>
                <c:ptCount val="12"/>
                <c:pt idx="0">
                  <c:v>18</c:v>
                </c:pt>
                <c:pt idx="1">
                  <c:v>11</c:v>
                </c:pt>
                <c:pt idx="2">
                  <c:v>7.6</c:v>
                </c:pt>
                <c:pt idx="3">
                  <c:v>33.1</c:v>
                </c:pt>
                <c:pt idx="4">
                  <c:v>24.9</c:v>
                </c:pt>
                <c:pt idx="5">
                  <c:v>26.6</c:v>
                </c:pt>
                <c:pt idx="6">
                  <c:v>20.8</c:v>
                </c:pt>
                <c:pt idx="7">
                  <c:v>37.300000000000004</c:v>
                </c:pt>
                <c:pt idx="8">
                  <c:v>15.6</c:v>
                </c:pt>
                <c:pt idx="9">
                  <c:v>36.4</c:v>
                </c:pt>
                <c:pt idx="10">
                  <c:v>19.5</c:v>
                </c:pt>
                <c:pt idx="11">
                  <c:v>12.1</c:v>
                </c:pt>
              </c:numCache>
            </c:numRef>
          </c:val>
        </c:ser>
        <c:marker val="1"/>
        <c:axId val="71482752"/>
        <c:axId val="71644288"/>
      </c:lineChart>
      <c:catAx>
        <c:axId val="71482752"/>
        <c:scaling>
          <c:orientation val="minMax"/>
        </c:scaling>
        <c:axPos val="b"/>
        <c:numFmt formatCode="General" sourceLinked="1"/>
        <c:tickLblPos val="nextTo"/>
        <c:txPr>
          <a:bodyPr/>
          <a:lstStyle/>
          <a:p>
            <a:pPr>
              <a:defRPr b="1"/>
            </a:pPr>
            <a:endParaRPr lang="en-US"/>
          </a:p>
        </c:txPr>
        <c:crossAx val="71644288"/>
        <c:crosses val="autoZero"/>
        <c:auto val="1"/>
        <c:lblAlgn val="ctr"/>
        <c:lblOffset val="100"/>
      </c:catAx>
      <c:valAx>
        <c:axId val="71644288"/>
        <c:scaling>
          <c:orientation val="minMax"/>
          <c:max val="45"/>
          <c:min val="5"/>
        </c:scaling>
        <c:axPos val="l"/>
        <c:majorGridlines/>
        <c:title>
          <c:tx>
            <c:rich>
              <a:bodyPr/>
              <a:lstStyle/>
              <a:p>
                <a:pPr>
                  <a:defRPr/>
                </a:pPr>
                <a:r>
                  <a:rPr lang="en-US" sz="2400" dirty="0" smtClean="0"/>
                  <a:t>Intensity Error (</a:t>
                </a:r>
                <a:r>
                  <a:rPr lang="en-US" sz="2400" dirty="0" err="1" smtClean="0"/>
                  <a:t>kts</a:t>
                </a:r>
                <a:r>
                  <a:rPr lang="en-US" sz="2400" dirty="0" smtClean="0"/>
                  <a:t>)</a:t>
                </a:r>
                <a:endParaRPr lang="en-US" sz="2400" dirty="0"/>
              </a:p>
            </c:rich>
          </c:tx>
        </c:title>
        <c:numFmt formatCode="General" sourceLinked="0"/>
        <c:majorTickMark val="none"/>
        <c:tickLblPos val="nextTo"/>
        <c:txPr>
          <a:bodyPr/>
          <a:lstStyle/>
          <a:p>
            <a:pPr>
              <a:defRPr b="1"/>
            </a:pPr>
            <a:endParaRPr lang="en-US"/>
          </a:p>
        </c:txPr>
        <c:crossAx val="71482752"/>
        <c:crosses val="autoZero"/>
        <c:crossBetween val="between"/>
        <c:majorUnit val="5"/>
      </c:valAx>
      <c:spPr>
        <a:ln>
          <a:solidFill>
            <a:srgbClr val="4F81BD"/>
          </a:solidFill>
        </a:ln>
      </c:spPr>
    </c:plotArea>
    <c:legend>
      <c:legendPos val="r"/>
      <c:layout>
        <c:manualLayout>
          <c:xMode val="edge"/>
          <c:yMode val="edge"/>
          <c:x val="0.90652649060460366"/>
          <c:y val="0.32255796150481436"/>
          <c:w val="8.4623951873272971E-2"/>
          <c:h val="0.5695269341332333"/>
        </c:manualLayout>
      </c:layout>
      <c:txPr>
        <a:bodyPr/>
        <a:lstStyle/>
        <a:p>
          <a:pPr>
            <a:defRPr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3.7529296513992096E-2"/>
          <c:w val="0.90562225628876403"/>
          <c:h val="0.82332834275997191"/>
        </c:manualLayout>
      </c:layout>
      <c:lineChart>
        <c:grouping val="standard"/>
        <c:ser>
          <c:idx val="4"/>
          <c:order val="0"/>
          <c:tx>
            <c:strRef>
              <c:f>Sheet1!$F$1</c:f>
              <c:strCache>
                <c:ptCount val="1"/>
                <c:pt idx="0">
                  <c:v>NH:GFS-CDAS</c:v>
                </c:pt>
              </c:strCache>
            </c:strRef>
          </c:tx>
          <c:spPr>
            <a:ln>
              <a:solidFill>
                <a:srgbClr val="0000FF"/>
              </a:solidFill>
            </a:ln>
          </c:spPr>
          <c:marker>
            <c:symbol val="diamond"/>
            <c:size val="9"/>
            <c:spPr>
              <a:solidFill>
                <a:srgbClr val="0000FF"/>
              </a:solidFill>
              <a:ln>
                <a:solidFill>
                  <a:srgbClr val="0000FF"/>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Sheet1!$F$2:$F$30</c:f>
              <c:numCache>
                <c:formatCode>General</c:formatCode>
                <c:ptCount val="29"/>
                <c:pt idx="0">
                  <c:v>-0.161</c:v>
                </c:pt>
                <c:pt idx="1">
                  <c:v>-0.1</c:v>
                </c:pt>
                <c:pt idx="2">
                  <c:v>-4.1999999999999926E-2</c:v>
                </c:pt>
                <c:pt idx="3">
                  <c:v>-4.3999999999999928E-2</c:v>
                </c:pt>
                <c:pt idx="4">
                  <c:v>-1.0000000000000021E-2</c:v>
                </c:pt>
                <c:pt idx="5">
                  <c:v>-1.4000000000000021E-2</c:v>
                </c:pt>
                <c:pt idx="6">
                  <c:v>4.0000000000000088E-3</c:v>
                </c:pt>
                <c:pt idx="7">
                  <c:v>8.0000000000000175E-3</c:v>
                </c:pt>
                <c:pt idx="8">
                  <c:v>1.1000000000000027E-2</c:v>
                </c:pt>
                <c:pt idx="9">
                  <c:v>3.1000000000000052E-2</c:v>
                </c:pt>
                <c:pt idx="10">
                  <c:v>1.7000000000000022E-2</c:v>
                </c:pt>
                <c:pt idx="11">
                  <c:v>3.1000000000000052E-2</c:v>
                </c:pt>
                <c:pt idx="12">
                  <c:v>4.4000000000000095E-2</c:v>
                </c:pt>
                <c:pt idx="13">
                  <c:v>2.0000000000000032E-2</c:v>
                </c:pt>
                <c:pt idx="14">
                  <c:v>2.0000000000000032E-2</c:v>
                </c:pt>
                <c:pt idx="15">
                  <c:v>6.0999999999999992E-2</c:v>
                </c:pt>
                <c:pt idx="16">
                  <c:v>5.3000000000000054E-2</c:v>
                </c:pt>
                <c:pt idx="17">
                  <c:v>7.000000000000009E-2</c:v>
                </c:pt>
                <c:pt idx="18">
                  <c:v>7.9000000000000153E-2</c:v>
                </c:pt>
                <c:pt idx="19">
                  <c:v>9.1000000000000095E-2</c:v>
                </c:pt>
                <c:pt idx="20">
                  <c:v>0.1110000000000001</c:v>
                </c:pt>
                <c:pt idx="21">
                  <c:v>0.10499999999999998</c:v>
                </c:pt>
                <c:pt idx="22">
                  <c:v>0.12000000000000002</c:v>
                </c:pt>
                <c:pt idx="23">
                  <c:v>0.12100000000000002</c:v>
                </c:pt>
                <c:pt idx="24">
                  <c:v>0.11599999999999998</c:v>
                </c:pt>
                <c:pt idx="25">
                  <c:v>0.12200000000000008</c:v>
                </c:pt>
                <c:pt idx="26">
                  <c:v>0.12000000000000002</c:v>
                </c:pt>
                <c:pt idx="27">
                  <c:v>0.129</c:v>
                </c:pt>
                <c:pt idx="28">
                  <c:v>0.13900000000000001</c:v>
                </c:pt>
              </c:numCache>
            </c:numRef>
          </c:val>
        </c:ser>
        <c:ser>
          <c:idx val="5"/>
          <c:order val="1"/>
          <c:tx>
            <c:strRef>
              <c:f>Sheet1!$G$1</c:f>
              <c:strCache>
                <c:ptCount val="1"/>
                <c:pt idx="0">
                  <c:v>SH:GFS-CDAS</c:v>
                </c:pt>
              </c:strCache>
            </c:strRef>
          </c:tx>
          <c:spPr>
            <a:ln>
              <a:solidFill>
                <a:srgbClr val="FF0000"/>
              </a:solidFill>
            </a:ln>
          </c:spPr>
          <c:marker>
            <c:symbol val="circle"/>
            <c:size val="9"/>
            <c:spPr>
              <a:solidFill>
                <a:srgbClr val="FF0000"/>
              </a:solidFill>
              <a:ln>
                <a:solidFill>
                  <a:srgbClr val="FF0000"/>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Sheet1!$G$2:$G$30</c:f>
              <c:numCache>
                <c:formatCode>General</c:formatCode>
                <c:ptCount val="29"/>
                <c:pt idx="3">
                  <c:v>4.0000000000000088E-3</c:v>
                </c:pt>
                <c:pt idx="4">
                  <c:v>-3.2000000000000042E-2</c:v>
                </c:pt>
                <c:pt idx="5">
                  <c:v>2.0000000000000044E-3</c:v>
                </c:pt>
                <c:pt idx="6">
                  <c:v>-1.7000000000000022E-2</c:v>
                </c:pt>
                <c:pt idx="7">
                  <c:v>1.4000000000000021E-2</c:v>
                </c:pt>
                <c:pt idx="8">
                  <c:v>-1.1000000000000027E-2</c:v>
                </c:pt>
                <c:pt idx="9">
                  <c:v>-1.2000000000000021E-2</c:v>
                </c:pt>
                <c:pt idx="10">
                  <c:v>2.5000000000000046E-2</c:v>
                </c:pt>
                <c:pt idx="11">
                  <c:v>5.0000000000000096E-3</c:v>
                </c:pt>
                <c:pt idx="12">
                  <c:v>2.9000000000000036E-2</c:v>
                </c:pt>
                <c:pt idx="13">
                  <c:v>1.3000000000000027E-2</c:v>
                </c:pt>
                <c:pt idx="14">
                  <c:v>2.5000000000000046E-2</c:v>
                </c:pt>
                <c:pt idx="15">
                  <c:v>7.5999999999999984E-2</c:v>
                </c:pt>
                <c:pt idx="16">
                  <c:v>0.10399999999999998</c:v>
                </c:pt>
                <c:pt idx="17">
                  <c:v>0.12400000000000008</c:v>
                </c:pt>
                <c:pt idx="18">
                  <c:v>0.11599999999999998</c:v>
                </c:pt>
                <c:pt idx="19">
                  <c:v>0.13100000000000001</c:v>
                </c:pt>
                <c:pt idx="20">
                  <c:v>0.13500000000000001</c:v>
                </c:pt>
                <c:pt idx="21">
                  <c:v>0.13200000000000001</c:v>
                </c:pt>
                <c:pt idx="22">
                  <c:v>0.14300000000000004</c:v>
                </c:pt>
                <c:pt idx="23">
                  <c:v>0.14300000000000004</c:v>
                </c:pt>
                <c:pt idx="24">
                  <c:v>0.161</c:v>
                </c:pt>
                <c:pt idx="25">
                  <c:v>0.161</c:v>
                </c:pt>
                <c:pt idx="26">
                  <c:v>0.17100000000000001</c:v>
                </c:pt>
                <c:pt idx="27">
                  <c:v>0.16600000000000001</c:v>
                </c:pt>
                <c:pt idx="28">
                  <c:v>0.18900000000000014</c:v>
                </c:pt>
              </c:numCache>
            </c:numRef>
          </c:val>
        </c:ser>
        <c:marker val="1"/>
        <c:axId val="90614784"/>
        <c:axId val="90637440"/>
      </c:lineChart>
      <c:catAx>
        <c:axId val="90614784"/>
        <c:scaling>
          <c:orientation val="minMax"/>
        </c:scaling>
        <c:axPos val="b"/>
        <c:majorGridlines>
          <c:spPr>
            <a:ln>
              <a:solidFill>
                <a:schemeClr val="bg2">
                  <a:lumMod val="90000"/>
                </a:schemeClr>
              </a:solidFill>
            </a:ln>
          </c:spPr>
        </c:majorGridlines>
        <c:numFmt formatCode="General" sourceLinked="1"/>
        <c:tickLblPos val="low"/>
        <c:spPr>
          <a:ln w="9525"/>
        </c:spPr>
        <c:txPr>
          <a:bodyPr rot="-5400000"/>
          <a:lstStyle/>
          <a:p>
            <a:pPr>
              <a:defRPr sz="1600" b="1"/>
            </a:pPr>
            <a:endParaRPr lang="en-US"/>
          </a:p>
        </c:txPr>
        <c:crossAx val="90637440"/>
        <c:crosses val="autoZero"/>
        <c:auto val="1"/>
        <c:lblAlgn val="ctr"/>
        <c:lblOffset val="100"/>
        <c:tickLblSkip val="1"/>
      </c:catAx>
      <c:valAx>
        <c:axId val="90637440"/>
        <c:scaling>
          <c:orientation val="minMax"/>
          <c:max val="0.2"/>
          <c:min val="-0.1"/>
        </c:scaling>
        <c:axPos val="l"/>
        <c:majorGridlines/>
        <c:numFmt formatCode="General" sourceLinked="1"/>
        <c:tickLblPos val="nextTo"/>
        <c:txPr>
          <a:bodyPr/>
          <a:lstStyle/>
          <a:p>
            <a:pPr>
              <a:defRPr sz="2000" b="0"/>
            </a:pPr>
            <a:endParaRPr lang="en-US"/>
          </a:p>
        </c:txPr>
        <c:crossAx val="90614784"/>
        <c:crosses val="autoZero"/>
        <c:crossBetween val="between"/>
        <c:majorUnit val="2.0000000000000011E-2"/>
        <c:minorUnit val="2.0000000000000011E-2"/>
      </c:valAx>
      <c:spPr>
        <a:ln>
          <a:prstDash val="solid"/>
        </a:ln>
      </c:spPr>
    </c:plotArea>
    <c:legend>
      <c:legendPos val="r"/>
      <c:legendEntry>
        <c:idx val="0"/>
        <c:txPr>
          <a:bodyPr/>
          <a:lstStyle/>
          <a:p>
            <a:pPr>
              <a:defRPr sz="2400" b="1">
                <a:solidFill>
                  <a:srgbClr val="0000FF"/>
                </a:solidFill>
              </a:defRPr>
            </a:pPr>
            <a:endParaRPr lang="en-US"/>
          </a:p>
        </c:txPr>
      </c:legendEntry>
      <c:legendEntry>
        <c:idx val="1"/>
        <c:txPr>
          <a:bodyPr/>
          <a:lstStyle/>
          <a:p>
            <a:pPr>
              <a:defRPr sz="2400" b="1">
                <a:solidFill>
                  <a:srgbClr val="FF0000"/>
                </a:solidFill>
              </a:defRPr>
            </a:pPr>
            <a:endParaRPr lang="en-US"/>
          </a:p>
        </c:txPr>
      </c:legendEntry>
      <c:layout>
        <c:manualLayout>
          <c:xMode val="edge"/>
          <c:yMode val="edge"/>
          <c:x val="0.11327433628318624"/>
          <c:y val="6.5074587195587882E-2"/>
          <c:w val="0.25651917404129793"/>
          <c:h val="0.16495353621337872"/>
        </c:manualLayout>
      </c:layout>
      <c:spPr>
        <a:solidFill>
          <a:schemeClr val="bg1"/>
        </a:solidFill>
      </c:spPr>
      <c:txPr>
        <a:bodyPr/>
        <a:lstStyle/>
        <a:p>
          <a:pPr>
            <a:defRPr sz="2400" b="1"/>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mpd="sng">
      <a:prstDash val="solid"/>
    </a:ln>
    <a:scene3d>
      <a:camera prst="orthographicFront"/>
      <a:lightRig rig="threePt" dir="t"/>
    </a:scene3d>
    <a:sp3d>
      <a:bevelT w="6350"/>
    </a:sp3d>
  </c:spPr>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7840452465565693E-2"/>
          <c:y val="3.7529296513992096E-2"/>
          <c:w val="0.90562225628876458"/>
          <c:h val="0.82332834275997191"/>
        </c:manualLayout>
      </c:layout>
      <c:lineChart>
        <c:grouping val="standard"/>
        <c:ser>
          <c:idx val="4"/>
          <c:order val="0"/>
          <c:tx>
            <c:strRef>
              <c:f>Sheet1!$F$1</c:f>
              <c:strCache>
                <c:ptCount val="1"/>
                <c:pt idx="0">
                  <c:v>NH:GFS-CFSR</c:v>
                </c:pt>
              </c:strCache>
            </c:strRef>
          </c:tx>
          <c:spPr>
            <a:ln>
              <a:solidFill>
                <a:srgbClr val="0000FF"/>
              </a:solidFill>
            </a:ln>
          </c:spPr>
          <c:marker>
            <c:symbol val="diamond"/>
            <c:size val="9"/>
            <c:spPr>
              <a:solidFill>
                <a:srgbClr val="0000FF"/>
              </a:solidFill>
              <a:ln>
                <a:solidFill>
                  <a:srgbClr val="0000FF"/>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Sheet1!$F$2:$F$30</c:f>
              <c:numCache>
                <c:formatCode>General</c:formatCode>
                <c:ptCount val="29"/>
                <c:pt idx="0">
                  <c:v>-0.24100000000000016</c:v>
                </c:pt>
                <c:pt idx="1">
                  <c:v>-0.17500000000000004</c:v>
                </c:pt>
                <c:pt idx="2">
                  <c:v>-0.14100000000000001</c:v>
                </c:pt>
                <c:pt idx="3">
                  <c:v>-0.127</c:v>
                </c:pt>
                <c:pt idx="4">
                  <c:v>-0.11899999999999998</c:v>
                </c:pt>
                <c:pt idx="5">
                  <c:v>-0.1100000000000001</c:v>
                </c:pt>
                <c:pt idx="6">
                  <c:v>-0.10600000000000009</c:v>
                </c:pt>
                <c:pt idx="7">
                  <c:v>-9.5000000000000098E-2</c:v>
                </c:pt>
                <c:pt idx="8">
                  <c:v>-9.0000000000000094E-2</c:v>
                </c:pt>
                <c:pt idx="9">
                  <c:v>-8.4000000000000172E-2</c:v>
                </c:pt>
                <c:pt idx="10">
                  <c:v>-9.9000000000000199E-2</c:v>
                </c:pt>
                <c:pt idx="11">
                  <c:v>-8.4000000000000047E-2</c:v>
                </c:pt>
                <c:pt idx="12">
                  <c:v>-7.099999999999998E-2</c:v>
                </c:pt>
                <c:pt idx="13">
                  <c:v>-7.1000000000000063E-2</c:v>
                </c:pt>
                <c:pt idx="14">
                  <c:v>-7.9000000000000153E-2</c:v>
                </c:pt>
                <c:pt idx="15">
                  <c:v>-6.6999999999999962E-2</c:v>
                </c:pt>
                <c:pt idx="16">
                  <c:v>-5.7999999999999996E-2</c:v>
                </c:pt>
                <c:pt idx="17">
                  <c:v>-4.0999999999999932E-2</c:v>
                </c:pt>
                <c:pt idx="18">
                  <c:v>-3.5999999999999935E-2</c:v>
                </c:pt>
                <c:pt idx="19">
                  <c:v>-2.1999999999999912E-2</c:v>
                </c:pt>
                <c:pt idx="20">
                  <c:v>-8.9999999999999195E-3</c:v>
                </c:pt>
                <c:pt idx="21">
                  <c:v>-6.0000000000000105E-3</c:v>
                </c:pt>
                <c:pt idx="22">
                  <c:v>1.0000000000000021E-2</c:v>
                </c:pt>
                <c:pt idx="23">
                  <c:v>6.0000000000000105E-3</c:v>
                </c:pt>
                <c:pt idx="24">
                  <c:v>1.1000000000000027E-2</c:v>
                </c:pt>
                <c:pt idx="25">
                  <c:v>1.2000000000000021E-2</c:v>
                </c:pt>
                <c:pt idx="26">
                  <c:v>1.2000000000000021E-2</c:v>
                </c:pt>
                <c:pt idx="27">
                  <c:v>1.5000000000000025E-2</c:v>
                </c:pt>
                <c:pt idx="28">
                  <c:v>2.8000000000000032E-2</c:v>
                </c:pt>
              </c:numCache>
            </c:numRef>
          </c:val>
        </c:ser>
        <c:ser>
          <c:idx val="5"/>
          <c:order val="1"/>
          <c:tx>
            <c:strRef>
              <c:f>Sheet1!$G$1</c:f>
              <c:strCache>
                <c:ptCount val="1"/>
                <c:pt idx="0">
                  <c:v>SH:GFS-CFSR</c:v>
                </c:pt>
              </c:strCache>
            </c:strRef>
          </c:tx>
          <c:spPr>
            <a:ln>
              <a:solidFill>
                <a:srgbClr val="FF0000"/>
              </a:solidFill>
            </a:ln>
          </c:spPr>
          <c:marker>
            <c:symbol val="circle"/>
            <c:size val="9"/>
            <c:spPr>
              <a:solidFill>
                <a:srgbClr val="FF0000"/>
              </a:solidFill>
              <a:ln>
                <a:solidFill>
                  <a:srgbClr val="FF0000"/>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Sheet1!$G$2:$G$30</c:f>
              <c:numCache>
                <c:formatCode>General</c:formatCode>
                <c:ptCount val="29"/>
                <c:pt idx="3">
                  <c:v>-0.13800000000000001</c:v>
                </c:pt>
                <c:pt idx="4">
                  <c:v>-0.15700000000000022</c:v>
                </c:pt>
                <c:pt idx="5">
                  <c:v>-0.15200000000000019</c:v>
                </c:pt>
                <c:pt idx="6">
                  <c:v>-0.13900000000000001</c:v>
                </c:pt>
                <c:pt idx="7">
                  <c:v>-0.14200000000000004</c:v>
                </c:pt>
                <c:pt idx="8">
                  <c:v>-0.13500000000000001</c:v>
                </c:pt>
                <c:pt idx="9">
                  <c:v>-0.13500000000000001</c:v>
                </c:pt>
                <c:pt idx="10">
                  <c:v>-0.11299999999999998</c:v>
                </c:pt>
                <c:pt idx="11">
                  <c:v>-0.12200000000000008</c:v>
                </c:pt>
                <c:pt idx="12">
                  <c:v>-7.3999999999999982E-2</c:v>
                </c:pt>
                <c:pt idx="13">
                  <c:v>-7.8000000000000014E-2</c:v>
                </c:pt>
                <c:pt idx="14">
                  <c:v>-8.7000000000000022E-2</c:v>
                </c:pt>
                <c:pt idx="15">
                  <c:v>-6.6000000000000072E-2</c:v>
                </c:pt>
                <c:pt idx="16">
                  <c:v>-3.4000000000000044E-2</c:v>
                </c:pt>
                <c:pt idx="17">
                  <c:v>-1.9000000000000038E-2</c:v>
                </c:pt>
                <c:pt idx="18">
                  <c:v>-2.2000000000000054E-2</c:v>
                </c:pt>
                <c:pt idx="19">
                  <c:v>2.0000000000000044E-3</c:v>
                </c:pt>
                <c:pt idx="20">
                  <c:v>-7.0000000000000114E-3</c:v>
                </c:pt>
                <c:pt idx="21">
                  <c:v>5.0000000000000096E-3</c:v>
                </c:pt>
                <c:pt idx="22">
                  <c:v>-4.0000000000000088E-3</c:v>
                </c:pt>
                <c:pt idx="23">
                  <c:v>1.9999999999998921E-3</c:v>
                </c:pt>
                <c:pt idx="24">
                  <c:v>6.0000000000000105E-3</c:v>
                </c:pt>
                <c:pt idx="25">
                  <c:v>1.8000000000000023E-2</c:v>
                </c:pt>
                <c:pt idx="26">
                  <c:v>6.0000000000000105E-3</c:v>
                </c:pt>
                <c:pt idx="27">
                  <c:v>1.8000000000000023E-2</c:v>
                </c:pt>
                <c:pt idx="28">
                  <c:v>2.1000000000000043E-2</c:v>
                </c:pt>
              </c:numCache>
            </c:numRef>
          </c:val>
        </c:ser>
        <c:marker val="1"/>
        <c:axId val="90822528"/>
        <c:axId val="90902528"/>
      </c:lineChart>
      <c:catAx>
        <c:axId val="90822528"/>
        <c:scaling>
          <c:orientation val="minMax"/>
        </c:scaling>
        <c:axPos val="b"/>
        <c:majorGridlines>
          <c:spPr>
            <a:ln>
              <a:solidFill>
                <a:schemeClr val="bg2">
                  <a:lumMod val="90000"/>
                </a:schemeClr>
              </a:solidFill>
            </a:ln>
          </c:spPr>
        </c:majorGridlines>
        <c:numFmt formatCode="General" sourceLinked="1"/>
        <c:tickLblPos val="low"/>
        <c:spPr>
          <a:ln w="9525"/>
        </c:spPr>
        <c:txPr>
          <a:bodyPr rot="-5400000"/>
          <a:lstStyle/>
          <a:p>
            <a:pPr>
              <a:defRPr sz="1600" b="1"/>
            </a:pPr>
            <a:endParaRPr lang="en-US"/>
          </a:p>
        </c:txPr>
        <c:crossAx val="90902528"/>
        <c:crosses val="autoZero"/>
        <c:auto val="1"/>
        <c:lblAlgn val="ctr"/>
        <c:lblOffset val="100"/>
        <c:tickLblSkip val="1"/>
      </c:catAx>
      <c:valAx>
        <c:axId val="90902528"/>
        <c:scaling>
          <c:orientation val="minMax"/>
          <c:min val="-0.25"/>
        </c:scaling>
        <c:axPos val="l"/>
        <c:majorGridlines/>
        <c:numFmt formatCode="General" sourceLinked="1"/>
        <c:tickLblPos val="nextTo"/>
        <c:txPr>
          <a:bodyPr/>
          <a:lstStyle/>
          <a:p>
            <a:pPr>
              <a:defRPr sz="2000" b="0"/>
            </a:pPr>
            <a:endParaRPr lang="en-US"/>
          </a:p>
        </c:txPr>
        <c:crossAx val="90822528"/>
        <c:crosses val="autoZero"/>
        <c:crossBetween val="between"/>
      </c:valAx>
      <c:spPr>
        <a:ln>
          <a:prstDash val="solid"/>
        </a:ln>
      </c:spPr>
    </c:plotArea>
    <c:legend>
      <c:legendPos val="r"/>
      <c:legendEntry>
        <c:idx val="0"/>
        <c:txPr>
          <a:bodyPr/>
          <a:lstStyle/>
          <a:p>
            <a:pPr>
              <a:defRPr sz="2400" b="1">
                <a:solidFill>
                  <a:srgbClr val="0000FF"/>
                </a:solidFill>
              </a:defRPr>
            </a:pPr>
            <a:endParaRPr lang="en-US"/>
          </a:p>
        </c:txPr>
      </c:legendEntry>
      <c:legendEntry>
        <c:idx val="1"/>
        <c:txPr>
          <a:bodyPr/>
          <a:lstStyle/>
          <a:p>
            <a:pPr>
              <a:defRPr sz="2400" b="1">
                <a:solidFill>
                  <a:srgbClr val="FF0000"/>
                </a:solidFill>
              </a:defRPr>
            </a:pPr>
            <a:endParaRPr lang="en-US"/>
          </a:p>
        </c:txPr>
      </c:legendEntry>
      <c:layout>
        <c:manualLayout>
          <c:xMode val="edge"/>
          <c:yMode val="edge"/>
          <c:x val="0.1663716814159292"/>
          <c:y val="5.6065652266439669E-2"/>
          <c:w val="0.25651917404129793"/>
          <c:h val="0.16495353621337872"/>
        </c:manualLayout>
      </c:layout>
      <c:spPr>
        <a:solidFill>
          <a:schemeClr val="bg1"/>
        </a:solidFill>
      </c:spPr>
      <c:txPr>
        <a:bodyPr/>
        <a:lstStyle/>
        <a:p>
          <a:pPr>
            <a:defRPr sz="2400" b="1"/>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mpd="sng">
      <a:prstDash val="solid"/>
    </a:ln>
    <a:scene3d>
      <a:camera prst="orthographicFront"/>
      <a:lightRig rig="threePt" dir="t"/>
    </a:scene3d>
    <a:sp3d>
      <a:bevelT w="6350"/>
    </a:sp3d>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2.5792207312114252E-2"/>
          <c:w val="0.90562225628876403"/>
          <c:h val="0.87069442904144301"/>
        </c:manualLayout>
      </c:layout>
      <c:lineChart>
        <c:grouping val="standard"/>
        <c:ser>
          <c:idx val="0"/>
          <c:order val="0"/>
          <c:tx>
            <c:strRef>
              <c:f>Sheet1!$B$1</c:f>
              <c:strCache>
                <c:ptCount val="1"/>
                <c:pt idx="0">
                  <c:v>GFS-NH</c:v>
                </c:pt>
              </c:strCache>
            </c:strRef>
          </c:tx>
          <c:spPr>
            <a:ln w="44450">
              <a:solidFill>
                <a:srgbClr val="FF0000"/>
              </a:solidFill>
            </a:ln>
          </c:spPr>
          <c:marker>
            <c:spPr>
              <a:solidFill>
                <a:srgbClr val="FF0000"/>
              </a:solidFill>
              <a:ln w="34925">
                <a:solidFill>
                  <a:srgbClr val="FF0000"/>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Sheet1!$B$2:$B$30</c:f>
              <c:numCache>
                <c:formatCode>General</c:formatCode>
                <c:ptCount val="29"/>
                <c:pt idx="0">
                  <c:v>0.55300000000000005</c:v>
                </c:pt>
                <c:pt idx="1">
                  <c:v>0.61300000000000121</c:v>
                </c:pt>
                <c:pt idx="2">
                  <c:v>0.65700000000000158</c:v>
                </c:pt>
                <c:pt idx="3">
                  <c:v>0.66300000000000159</c:v>
                </c:pt>
                <c:pt idx="4">
                  <c:v>0.6640000000000017</c:v>
                </c:pt>
                <c:pt idx="5">
                  <c:v>0.68799999999999994</c:v>
                </c:pt>
                <c:pt idx="6">
                  <c:v>0.69699999999999995</c:v>
                </c:pt>
                <c:pt idx="7">
                  <c:v>0.70800000000000063</c:v>
                </c:pt>
                <c:pt idx="8">
                  <c:v>0.71200000000000063</c:v>
                </c:pt>
                <c:pt idx="9">
                  <c:v>0.72300000000000064</c:v>
                </c:pt>
                <c:pt idx="10">
                  <c:v>0.71200000000000063</c:v>
                </c:pt>
                <c:pt idx="11">
                  <c:v>0.74600000000000122</c:v>
                </c:pt>
                <c:pt idx="12">
                  <c:v>0.75200000000000133</c:v>
                </c:pt>
                <c:pt idx="13">
                  <c:v>0.74000000000000121</c:v>
                </c:pt>
                <c:pt idx="14">
                  <c:v>0.73100000000000065</c:v>
                </c:pt>
                <c:pt idx="15">
                  <c:v>0.74800000000000122</c:v>
                </c:pt>
                <c:pt idx="16">
                  <c:v>0.76200000000000134</c:v>
                </c:pt>
                <c:pt idx="17">
                  <c:v>0.78600000000000003</c:v>
                </c:pt>
                <c:pt idx="18">
                  <c:v>0.79100000000000004</c:v>
                </c:pt>
                <c:pt idx="19">
                  <c:v>0.81200000000000061</c:v>
                </c:pt>
                <c:pt idx="20">
                  <c:v>0.80900000000000005</c:v>
                </c:pt>
                <c:pt idx="21">
                  <c:v>0.82299999999999995</c:v>
                </c:pt>
                <c:pt idx="22">
                  <c:v>0.83600000000000063</c:v>
                </c:pt>
                <c:pt idx="23">
                  <c:v>0.84400000000000064</c:v>
                </c:pt>
                <c:pt idx="24">
                  <c:v>0.84600000000000064</c:v>
                </c:pt>
                <c:pt idx="25">
                  <c:v>0.84800000000000064</c:v>
                </c:pt>
                <c:pt idx="26">
                  <c:v>0.86700000000000121</c:v>
                </c:pt>
                <c:pt idx="27">
                  <c:v>0.86300000000000121</c:v>
                </c:pt>
                <c:pt idx="28">
                  <c:v>0.87400000000000122</c:v>
                </c:pt>
              </c:numCache>
            </c:numRef>
          </c:val>
        </c:ser>
        <c:ser>
          <c:idx val="1"/>
          <c:order val="1"/>
          <c:tx>
            <c:strRef>
              <c:f>Sheet1!$C$1</c:f>
              <c:strCache>
                <c:ptCount val="1"/>
                <c:pt idx="0">
                  <c:v>CDAS-NH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Sheet1!$C$2:$C$30</c:f>
              <c:numCache>
                <c:formatCode>General</c:formatCode>
                <c:ptCount val="29"/>
                <c:pt idx="0">
                  <c:v>0.71400000000000063</c:v>
                </c:pt>
                <c:pt idx="1">
                  <c:v>0.71300000000000063</c:v>
                </c:pt>
                <c:pt idx="2">
                  <c:v>0.69899999999999995</c:v>
                </c:pt>
                <c:pt idx="3">
                  <c:v>0.70700000000000063</c:v>
                </c:pt>
                <c:pt idx="4">
                  <c:v>0.67400000000000171</c:v>
                </c:pt>
                <c:pt idx="5">
                  <c:v>0.70200000000000062</c:v>
                </c:pt>
                <c:pt idx="6">
                  <c:v>0.69299999999999995</c:v>
                </c:pt>
                <c:pt idx="7">
                  <c:v>0.70000000000000062</c:v>
                </c:pt>
                <c:pt idx="8">
                  <c:v>0.70100000000000062</c:v>
                </c:pt>
                <c:pt idx="9">
                  <c:v>0.69199999999999995</c:v>
                </c:pt>
                <c:pt idx="10">
                  <c:v>0.69499999999999995</c:v>
                </c:pt>
                <c:pt idx="11">
                  <c:v>0.71500000000000064</c:v>
                </c:pt>
                <c:pt idx="12">
                  <c:v>0.70800000000000063</c:v>
                </c:pt>
                <c:pt idx="13">
                  <c:v>0.72000000000000064</c:v>
                </c:pt>
                <c:pt idx="14">
                  <c:v>0.71100000000000063</c:v>
                </c:pt>
                <c:pt idx="15">
                  <c:v>0.68700000000000061</c:v>
                </c:pt>
                <c:pt idx="16">
                  <c:v>0.70900000000000063</c:v>
                </c:pt>
                <c:pt idx="17">
                  <c:v>0.71600000000000064</c:v>
                </c:pt>
                <c:pt idx="18">
                  <c:v>0.71200000000000063</c:v>
                </c:pt>
                <c:pt idx="19">
                  <c:v>0.72100000000000064</c:v>
                </c:pt>
                <c:pt idx="20">
                  <c:v>0.69799999999999995</c:v>
                </c:pt>
                <c:pt idx="21">
                  <c:v>0.71800000000000064</c:v>
                </c:pt>
                <c:pt idx="22">
                  <c:v>0.71600000000000064</c:v>
                </c:pt>
                <c:pt idx="23">
                  <c:v>0.72300000000000064</c:v>
                </c:pt>
                <c:pt idx="24">
                  <c:v>0.73000000000000065</c:v>
                </c:pt>
                <c:pt idx="25">
                  <c:v>0.72600000000000064</c:v>
                </c:pt>
                <c:pt idx="26">
                  <c:v>0.74700000000000122</c:v>
                </c:pt>
                <c:pt idx="27">
                  <c:v>0.73400000000000065</c:v>
                </c:pt>
                <c:pt idx="28">
                  <c:v>0.73500000000000065</c:v>
                </c:pt>
              </c:numCache>
            </c:numRef>
          </c:val>
        </c:ser>
        <c:ser>
          <c:idx val="2"/>
          <c:order val="2"/>
          <c:tx>
            <c:strRef>
              <c:f>Sheet1!$D$1</c:f>
              <c:strCache>
                <c:ptCount val="1"/>
                <c:pt idx="0">
                  <c:v>ECMWF-NH</c:v>
                </c:pt>
              </c:strCache>
            </c:strRef>
          </c:tx>
          <c:spPr>
            <a:ln>
              <a:solidFill>
                <a:schemeClr val="accent4">
                  <a:lumMod val="50000"/>
                </a:schemeClr>
              </a:solidFill>
            </a:ln>
          </c:spPr>
          <c:marker>
            <c:spPr>
              <a:solidFill>
                <a:schemeClr val="accent4">
                  <a:lumMod val="50000"/>
                </a:schemeClr>
              </a:solidFill>
              <a:ln>
                <a:solidFill>
                  <a:srgbClr val="8064A2">
                    <a:lumMod val="50000"/>
                  </a:srgb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Sheet1!$D$2:$D$30</c:f>
              <c:numCache>
                <c:formatCode>General</c:formatCode>
                <c:ptCount val="29"/>
                <c:pt idx="0">
                  <c:v>0.66100000000000159</c:v>
                </c:pt>
                <c:pt idx="1">
                  <c:v>0.70900000000000063</c:v>
                </c:pt>
                <c:pt idx="2">
                  <c:v>0.73400000000000065</c:v>
                </c:pt>
                <c:pt idx="3">
                  <c:v>0.72400000000000064</c:v>
                </c:pt>
                <c:pt idx="4">
                  <c:v>0.72300000000000064</c:v>
                </c:pt>
                <c:pt idx="5">
                  <c:v>0.73600000000000065</c:v>
                </c:pt>
                <c:pt idx="6">
                  <c:v>0.74000000000000121</c:v>
                </c:pt>
                <c:pt idx="7">
                  <c:v>0.74600000000000122</c:v>
                </c:pt>
                <c:pt idx="8">
                  <c:v>0.74700000000000122</c:v>
                </c:pt>
                <c:pt idx="9">
                  <c:v>0.77400000000000135</c:v>
                </c:pt>
                <c:pt idx="10">
                  <c:v>0.75700000000000134</c:v>
                </c:pt>
                <c:pt idx="11">
                  <c:v>0.79800000000000004</c:v>
                </c:pt>
                <c:pt idx="12">
                  <c:v>0.77300000000000135</c:v>
                </c:pt>
                <c:pt idx="13">
                  <c:v>0.77700000000000158</c:v>
                </c:pt>
                <c:pt idx="14">
                  <c:v>0.79100000000000004</c:v>
                </c:pt>
                <c:pt idx="15">
                  <c:v>0.78200000000000003</c:v>
                </c:pt>
                <c:pt idx="16">
                  <c:v>0.80700000000000005</c:v>
                </c:pt>
                <c:pt idx="17">
                  <c:v>0.82600000000000062</c:v>
                </c:pt>
                <c:pt idx="18">
                  <c:v>0.83400000000000063</c:v>
                </c:pt>
                <c:pt idx="19">
                  <c:v>0.85800000000000065</c:v>
                </c:pt>
                <c:pt idx="20">
                  <c:v>0.85700000000000065</c:v>
                </c:pt>
                <c:pt idx="21">
                  <c:v>0.86400000000000121</c:v>
                </c:pt>
                <c:pt idx="22">
                  <c:v>0.87200000000000122</c:v>
                </c:pt>
                <c:pt idx="23">
                  <c:v>0.88500000000000001</c:v>
                </c:pt>
                <c:pt idx="24">
                  <c:v>0.88900000000000001</c:v>
                </c:pt>
                <c:pt idx="25">
                  <c:v>0.88700000000000001</c:v>
                </c:pt>
                <c:pt idx="26">
                  <c:v>0.89900000000000002</c:v>
                </c:pt>
                <c:pt idx="27">
                  <c:v>0.89900000000000002</c:v>
                </c:pt>
                <c:pt idx="28">
                  <c:v>0.90200000000000002</c:v>
                </c:pt>
              </c:numCache>
            </c:numRef>
          </c:val>
        </c:ser>
        <c:ser>
          <c:idx val="3"/>
          <c:order val="3"/>
          <c:tx>
            <c:strRef>
              <c:f>Sheet1!$E$1</c:f>
              <c:strCache>
                <c:ptCount val="1"/>
                <c:pt idx="0">
                  <c:v>UKM-NH</c:v>
                </c:pt>
              </c:strCache>
            </c:strRef>
          </c:tx>
          <c:spPr>
            <a:ln>
              <a:solidFill>
                <a:srgbClr val="0000FF"/>
              </a:solidFill>
            </a:ln>
          </c:spPr>
          <c:marker>
            <c:spPr>
              <a:solidFill>
                <a:srgbClr val="0000FF"/>
              </a:solidFill>
              <a:ln>
                <a:solidFill>
                  <a:srgbClr val="0000FF"/>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Sheet1!$E$2:$E$30</c:f>
              <c:numCache>
                <c:formatCode>General</c:formatCode>
                <c:ptCount val="29"/>
                <c:pt idx="2">
                  <c:v>0.70500000000000063</c:v>
                </c:pt>
                <c:pt idx="3">
                  <c:v>0.67900000000000171</c:v>
                </c:pt>
                <c:pt idx="4">
                  <c:v>0.68400000000000005</c:v>
                </c:pt>
                <c:pt idx="5">
                  <c:v>0.69199999999999995</c:v>
                </c:pt>
                <c:pt idx="6">
                  <c:v>0.68899999999999995</c:v>
                </c:pt>
                <c:pt idx="7">
                  <c:v>0.68500000000000005</c:v>
                </c:pt>
                <c:pt idx="8">
                  <c:v>0.70200000000000062</c:v>
                </c:pt>
                <c:pt idx="9">
                  <c:v>0.72600000000000064</c:v>
                </c:pt>
                <c:pt idx="10">
                  <c:v>0.71700000000000064</c:v>
                </c:pt>
                <c:pt idx="11">
                  <c:v>0.71200000000000063</c:v>
                </c:pt>
                <c:pt idx="12">
                  <c:v>0.67800000000000171</c:v>
                </c:pt>
                <c:pt idx="13">
                  <c:v>0.74900000000000122</c:v>
                </c:pt>
                <c:pt idx="14">
                  <c:v>0.75800000000000134</c:v>
                </c:pt>
                <c:pt idx="15">
                  <c:v>0.75200000000000133</c:v>
                </c:pt>
                <c:pt idx="16">
                  <c:v>0.78400000000000003</c:v>
                </c:pt>
                <c:pt idx="17">
                  <c:v>0.80200000000000005</c:v>
                </c:pt>
                <c:pt idx="18">
                  <c:v>0.80200000000000005</c:v>
                </c:pt>
                <c:pt idx="19">
                  <c:v>0.81299999999999994</c:v>
                </c:pt>
                <c:pt idx="20">
                  <c:v>0.81100000000000005</c:v>
                </c:pt>
                <c:pt idx="21">
                  <c:v>0.82700000000000062</c:v>
                </c:pt>
                <c:pt idx="22">
                  <c:v>0.82700000000000062</c:v>
                </c:pt>
                <c:pt idx="23">
                  <c:v>0.84900000000000064</c:v>
                </c:pt>
                <c:pt idx="24">
                  <c:v>0.85400000000000065</c:v>
                </c:pt>
                <c:pt idx="25">
                  <c:v>0.85900000000000065</c:v>
                </c:pt>
                <c:pt idx="26">
                  <c:v>0.88300000000000001</c:v>
                </c:pt>
                <c:pt idx="27">
                  <c:v>0.88500000000000001</c:v>
                </c:pt>
                <c:pt idx="28">
                  <c:v>0.88200000000000001</c:v>
                </c:pt>
              </c:numCache>
            </c:numRef>
          </c:val>
        </c:ser>
        <c:ser>
          <c:idx val="4"/>
          <c:order val="4"/>
          <c:tx>
            <c:strRef>
              <c:f>Sheet1!$F$1</c:f>
              <c:strCache>
                <c:ptCount val="1"/>
                <c:pt idx="0">
                  <c:v>CMC-NH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Sheet1!$F$2:$F$30</c:f>
              <c:numCache>
                <c:formatCode>General</c:formatCode>
                <c:ptCount val="29"/>
                <c:pt idx="18">
                  <c:v>0.77400000000000135</c:v>
                </c:pt>
                <c:pt idx="19">
                  <c:v>0.80100000000000005</c:v>
                </c:pt>
                <c:pt idx="20">
                  <c:v>0.78800000000000003</c:v>
                </c:pt>
                <c:pt idx="21">
                  <c:v>0.80900000000000005</c:v>
                </c:pt>
                <c:pt idx="22">
                  <c:v>0.81299999999999994</c:v>
                </c:pt>
                <c:pt idx="23">
                  <c:v>0.82900000000000063</c:v>
                </c:pt>
                <c:pt idx="24">
                  <c:v>0.83300000000000063</c:v>
                </c:pt>
                <c:pt idx="25">
                  <c:v>0.84300000000000064</c:v>
                </c:pt>
                <c:pt idx="26">
                  <c:v>0.86200000000000065</c:v>
                </c:pt>
                <c:pt idx="27">
                  <c:v>0.85600000000000065</c:v>
                </c:pt>
                <c:pt idx="28">
                  <c:v>0.86000000000000065</c:v>
                </c:pt>
              </c:numCache>
            </c:numRef>
          </c:val>
        </c:ser>
        <c:ser>
          <c:idx val="5"/>
          <c:order val="5"/>
          <c:tx>
            <c:strRef>
              <c:f>Sheet1!$G$1</c:f>
              <c:strCache>
                <c:ptCount val="1"/>
                <c:pt idx="0">
                  <c:v>FNOMC-NH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Sheet1!$G$2:$G$30</c:f>
              <c:numCache>
                <c:formatCode>General</c:formatCode>
                <c:ptCount val="29"/>
                <c:pt idx="13">
                  <c:v>0.72900000000000065</c:v>
                </c:pt>
                <c:pt idx="14">
                  <c:v>0.69899999999999995</c:v>
                </c:pt>
                <c:pt idx="15">
                  <c:v>0.68200000000000005</c:v>
                </c:pt>
                <c:pt idx="16">
                  <c:v>0.71300000000000063</c:v>
                </c:pt>
                <c:pt idx="17">
                  <c:v>0.73800000000000121</c:v>
                </c:pt>
                <c:pt idx="18">
                  <c:v>0.74400000000000122</c:v>
                </c:pt>
                <c:pt idx="19">
                  <c:v>0.76900000000000135</c:v>
                </c:pt>
                <c:pt idx="20">
                  <c:v>0.77700000000000158</c:v>
                </c:pt>
                <c:pt idx="21">
                  <c:v>0.79900000000000004</c:v>
                </c:pt>
                <c:pt idx="22">
                  <c:v>0.79</c:v>
                </c:pt>
                <c:pt idx="23">
                  <c:v>0.80400000000000005</c:v>
                </c:pt>
                <c:pt idx="24">
                  <c:v>0.8</c:v>
                </c:pt>
                <c:pt idx="25">
                  <c:v>0.8</c:v>
                </c:pt>
                <c:pt idx="26">
                  <c:v>0.82299999999999995</c:v>
                </c:pt>
                <c:pt idx="27">
                  <c:v>0.83400000000000063</c:v>
                </c:pt>
                <c:pt idx="28">
                  <c:v>0.82600000000000062</c:v>
                </c:pt>
              </c:numCache>
            </c:numRef>
          </c:val>
        </c:ser>
        <c:ser>
          <c:idx val="6"/>
          <c:order val="6"/>
          <c:tx>
            <c:strRef>
              <c:f>Sheet1!$H$1</c:f>
              <c:strCache>
                <c:ptCount val="1"/>
                <c:pt idx="0">
                  <c:v>CFSR-NH</c:v>
                </c:pt>
              </c:strCache>
            </c:strRef>
          </c:tx>
          <c:spPr>
            <a:ln>
              <a:solidFill>
                <a:schemeClr val="accent3">
                  <a:lumMod val="50000"/>
                </a:schemeClr>
              </a:solidFill>
            </a:ln>
          </c:spPr>
          <c:marker>
            <c:spPr>
              <a:solidFill>
                <a:schemeClr val="accent3">
                  <a:lumMod val="50000"/>
                </a:schemeClr>
              </a:solidFill>
              <a:ln>
                <a:solidFill>
                  <a:schemeClr val="accent3">
                    <a:lumMod val="50000"/>
                  </a:scheme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Sheet1!$H$2:$H$30</c:f>
              <c:numCache>
                <c:formatCode>General</c:formatCode>
                <c:ptCount val="29"/>
                <c:pt idx="0">
                  <c:v>0.79400000000000004</c:v>
                </c:pt>
                <c:pt idx="1">
                  <c:v>0.78800000000000003</c:v>
                </c:pt>
                <c:pt idx="2">
                  <c:v>0.79800000000000004</c:v>
                </c:pt>
                <c:pt idx="3">
                  <c:v>0.79</c:v>
                </c:pt>
                <c:pt idx="4">
                  <c:v>0.78300000000000003</c:v>
                </c:pt>
                <c:pt idx="5">
                  <c:v>0.79800000000000004</c:v>
                </c:pt>
                <c:pt idx="6">
                  <c:v>0.80299999999999994</c:v>
                </c:pt>
                <c:pt idx="7">
                  <c:v>0.80299999999999994</c:v>
                </c:pt>
                <c:pt idx="8">
                  <c:v>0.80200000000000005</c:v>
                </c:pt>
                <c:pt idx="9">
                  <c:v>0.80700000000000005</c:v>
                </c:pt>
                <c:pt idx="10">
                  <c:v>0.81099999999999994</c:v>
                </c:pt>
                <c:pt idx="11">
                  <c:v>0.83000000000000063</c:v>
                </c:pt>
                <c:pt idx="12">
                  <c:v>0.82299999999999995</c:v>
                </c:pt>
                <c:pt idx="13">
                  <c:v>0.81099999999999994</c:v>
                </c:pt>
                <c:pt idx="14">
                  <c:v>0.81</c:v>
                </c:pt>
                <c:pt idx="15">
                  <c:v>0.81500000000000061</c:v>
                </c:pt>
                <c:pt idx="16">
                  <c:v>0.82000000000000062</c:v>
                </c:pt>
                <c:pt idx="17">
                  <c:v>0.82700000000000062</c:v>
                </c:pt>
                <c:pt idx="18">
                  <c:v>0.82700000000000062</c:v>
                </c:pt>
                <c:pt idx="19">
                  <c:v>0.83400000000000063</c:v>
                </c:pt>
                <c:pt idx="20">
                  <c:v>0.81799999999999995</c:v>
                </c:pt>
                <c:pt idx="21">
                  <c:v>0.82900000000000063</c:v>
                </c:pt>
                <c:pt idx="22">
                  <c:v>0.82600000000000062</c:v>
                </c:pt>
                <c:pt idx="23">
                  <c:v>0.83800000000000063</c:v>
                </c:pt>
                <c:pt idx="24">
                  <c:v>0.83500000000000063</c:v>
                </c:pt>
                <c:pt idx="25">
                  <c:v>0.83600000000000063</c:v>
                </c:pt>
                <c:pt idx="26">
                  <c:v>0.85500000000000065</c:v>
                </c:pt>
                <c:pt idx="27">
                  <c:v>0.84800000000000064</c:v>
                </c:pt>
                <c:pt idx="28">
                  <c:v>0.84600000000000064</c:v>
                </c:pt>
              </c:numCache>
            </c:numRef>
          </c:val>
        </c:ser>
        <c:marker val="1"/>
        <c:axId val="91038080"/>
        <c:axId val="91040000"/>
      </c:lineChart>
      <c:catAx>
        <c:axId val="91038080"/>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91040000"/>
        <c:crosses val="autoZero"/>
        <c:auto val="1"/>
        <c:lblAlgn val="ctr"/>
        <c:lblOffset val="100"/>
        <c:tickLblSkip val="1"/>
      </c:catAx>
      <c:valAx>
        <c:axId val="91040000"/>
        <c:scaling>
          <c:orientation val="minMax"/>
          <c:max val="0.92"/>
          <c:min val="0.60000000000000064"/>
        </c:scaling>
        <c:axPos val="l"/>
        <c:majorGridlines/>
        <c:numFmt formatCode="General" sourceLinked="1"/>
        <c:tickLblPos val="nextTo"/>
        <c:crossAx val="91038080"/>
        <c:crosses val="autoZero"/>
        <c:crossBetween val="between"/>
        <c:majorUnit val="0.05"/>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c:spPr>
    </c:plotArea>
    <c:legend>
      <c:legendPos val="r"/>
      <c:legendEntry>
        <c:idx val="0"/>
        <c:txPr>
          <a:bodyPr/>
          <a:lstStyle/>
          <a:p>
            <a:pPr>
              <a:defRPr sz="2000" b="1">
                <a:solidFill>
                  <a:srgbClr val="FF0000"/>
                </a:solidFill>
              </a:defRPr>
            </a:pPr>
            <a:endParaRPr lang="en-US"/>
          </a:p>
        </c:txPr>
      </c:legendEntry>
      <c:legendEntry>
        <c:idx val="1"/>
        <c:txPr>
          <a:bodyPr/>
          <a:lstStyle/>
          <a:p>
            <a:pPr>
              <a:defRPr sz="2000" b="1">
                <a:solidFill>
                  <a:schemeClr val="accent2">
                    <a:lumMod val="75000"/>
                  </a:schemeClr>
                </a:solidFill>
              </a:defRPr>
            </a:pPr>
            <a:endParaRPr lang="en-US"/>
          </a:p>
        </c:txPr>
      </c:legendEntry>
      <c:legendEntry>
        <c:idx val="2"/>
        <c:txPr>
          <a:bodyPr/>
          <a:lstStyle/>
          <a:p>
            <a:pPr>
              <a:defRPr sz="2000" b="1">
                <a:solidFill>
                  <a:schemeClr val="accent4">
                    <a:lumMod val="50000"/>
                  </a:schemeClr>
                </a:solidFill>
              </a:defRPr>
            </a:pPr>
            <a:endParaRPr lang="en-US"/>
          </a:p>
        </c:txPr>
      </c:legendEntry>
      <c:legendEntry>
        <c:idx val="3"/>
        <c:txPr>
          <a:bodyPr/>
          <a:lstStyle/>
          <a:p>
            <a:pPr>
              <a:defRPr sz="2000" b="1">
                <a:solidFill>
                  <a:srgbClr val="0000FF"/>
                </a:solidFill>
              </a:defRPr>
            </a:pPr>
            <a:endParaRPr lang="en-US"/>
          </a:p>
        </c:txPr>
      </c:legendEntry>
      <c:legendEntry>
        <c:idx val="4"/>
        <c:txPr>
          <a:bodyPr/>
          <a:lstStyle/>
          <a:p>
            <a:pPr>
              <a:defRPr sz="2000" b="1">
                <a:solidFill>
                  <a:schemeClr val="accent5">
                    <a:lumMod val="75000"/>
                  </a:schemeClr>
                </a:solidFill>
              </a:defRPr>
            </a:pPr>
            <a:endParaRPr lang="en-US"/>
          </a:p>
        </c:txPr>
      </c:legendEntry>
      <c:legendEntry>
        <c:idx val="5"/>
        <c:txPr>
          <a:bodyPr/>
          <a:lstStyle/>
          <a:p>
            <a:pPr>
              <a:defRPr sz="2000" b="1">
                <a:solidFill>
                  <a:schemeClr val="accent6">
                    <a:lumMod val="75000"/>
                  </a:schemeClr>
                </a:solidFill>
              </a:defRPr>
            </a:pPr>
            <a:endParaRPr lang="en-US"/>
          </a:p>
        </c:txPr>
      </c:legendEntry>
      <c:legendEntry>
        <c:idx val="6"/>
        <c:txPr>
          <a:bodyPr/>
          <a:lstStyle/>
          <a:p>
            <a:pPr>
              <a:defRPr sz="2000" b="1">
                <a:solidFill>
                  <a:schemeClr val="accent3">
                    <a:lumMod val="50000"/>
                  </a:schemeClr>
                </a:solidFill>
              </a:defRPr>
            </a:pPr>
            <a:endParaRPr lang="en-US"/>
          </a:p>
        </c:txPr>
      </c:legendEntry>
      <c:layout>
        <c:manualLayout>
          <c:xMode val="edge"/>
          <c:yMode val="edge"/>
          <c:x val="7.7876106194690264E-2"/>
          <c:y val="2.9691788526434212E-2"/>
          <c:w val="0.44947645924790464"/>
          <c:h val="0.21237026621672292"/>
        </c:manualLayout>
      </c:layout>
      <c:spPr>
        <a:solidFill>
          <a:schemeClr val="bg1"/>
        </a:solidFill>
      </c:spPr>
      <c:txPr>
        <a:bodyPr/>
        <a:lstStyle/>
        <a:p>
          <a:pPr>
            <a:defRPr sz="2000" b="1"/>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840452465565693E-2"/>
          <c:y val="2.5792207312114252E-2"/>
          <c:w val="0.90562225628876425"/>
          <c:h val="0.87069442904144323"/>
        </c:manualLayout>
      </c:layout>
      <c:lineChart>
        <c:grouping val="standard"/>
        <c:ser>
          <c:idx val="0"/>
          <c:order val="0"/>
          <c:tx>
            <c:strRef>
              <c:f>Sheet1!$B$1</c:f>
              <c:strCache>
                <c:ptCount val="1"/>
                <c:pt idx="0">
                  <c:v>GFS-NH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Sheet1!$B$2:$B$30</c:f>
            </c:numRef>
          </c:val>
        </c:ser>
        <c:ser>
          <c:idx val="1"/>
          <c:order val="1"/>
          <c:tx>
            <c:strRef>
              <c:f>Sheet1!$C$1</c:f>
              <c:strCache>
                <c:ptCount val="1"/>
                <c:pt idx="0">
                  <c:v>CDAS-NH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Sheet1!$C$2:$C$30</c:f>
            </c:numRef>
          </c:val>
        </c:ser>
        <c:ser>
          <c:idx val="2"/>
          <c:order val="2"/>
          <c:tx>
            <c:strRef>
              <c:f>Sheet1!$D$1</c:f>
              <c:strCache>
                <c:ptCount val="1"/>
                <c:pt idx="0">
                  <c:v>ECMWF-NH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Sheet1!$D$2:$D$30</c:f>
            </c:numRef>
          </c:val>
        </c:ser>
        <c:ser>
          <c:idx val="3"/>
          <c:order val="3"/>
          <c:tx>
            <c:strRef>
              <c:f>Sheet1!$E$1</c:f>
              <c:strCache>
                <c:ptCount val="1"/>
                <c:pt idx="0">
                  <c:v>UKM-NH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Sheet1!$E$2:$E$30</c:f>
            </c:numRef>
          </c:val>
        </c:ser>
        <c:ser>
          <c:idx val="4"/>
          <c:order val="4"/>
          <c:tx>
            <c:strRef>
              <c:f>Sheet1!$F$1</c:f>
              <c:strCache>
                <c:ptCount val="1"/>
                <c:pt idx="0">
                  <c:v>CMC-NH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Sheet1!$F$2:$F$30</c:f>
            </c:numRef>
          </c:val>
        </c:ser>
        <c:ser>
          <c:idx val="5"/>
          <c:order val="5"/>
          <c:tx>
            <c:strRef>
              <c:f>Sheet1!$G$1</c:f>
              <c:strCache>
                <c:ptCount val="1"/>
                <c:pt idx="0">
                  <c:v>FNOMC-NH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Sheet1!$G$2:$G$30</c:f>
            </c:numRef>
          </c:val>
        </c:ser>
        <c:ser>
          <c:idx val="6"/>
          <c:order val="6"/>
          <c:tx>
            <c:strRef>
              <c:f>Sheet1!$H$1</c:f>
              <c:strCache>
                <c:ptCount val="1"/>
                <c:pt idx="0">
                  <c:v>GFS-SH</c:v>
                </c:pt>
              </c:strCache>
            </c:strRef>
          </c:tx>
          <c:spPr>
            <a:ln w="41275">
              <a:solidFill>
                <a:srgbClr val="FF0000"/>
              </a:solidFill>
            </a:ln>
          </c:spPr>
          <c:marker>
            <c:symbol val="diamond"/>
            <c:size val="9"/>
            <c:spPr>
              <a:solidFill>
                <a:srgbClr val="FF0000"/>
              </a:solidFill>
              <a:ln>
                <a:solidFill>
                  <a:srgbClr val="FF0000"/>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Sheet1!$H$2:$H$30</c:f>
              <c:numCache>
                <c:formatCode>General</c:formatCode>
                <c:ptCount val="29"/>
                <c:pt idx="3">
                  <c:v>0.58599999999999997</c:v>
                </c:pt>
                <c:pt idx="4">
                  <c:v>0.58899999999999997</c:v>
                </c:pt>
                <c:pt idx="5">
                  <c:v>0.57299999999999995</c:v>
                </c:pt>
                <c:pt idx="6">
                  <c:v>0.60200000000000065</c:v>
                </c:pt>
                <c:pt idx="7">
                  <c:v>0.60100000000000064</c:v>
                </c:pt>
                <c:pt idx="8">
                  <c:v>0.60800000000000065</c:v>
                </c:pt>
                <c:pt idx="9">
                  <c:v>0.61700000000000133</c:v>
                </c:pt>
                <c:pt idx="10">
                  <c:v>0.64000000000000146</c:v>
                </c:pt>
                <c:pt idx="11">
                  <c:v>0.62300000000000133</c:v>
                </c:pt>
                <c:pt idx="12">
                  <c:v>0.66100000000000181</c:v>
                </c:pt>
                <c:pt idx="13">
                  <c:v>0.66600000000000181</c:v>
                </c:pt>
                <c:pt idx="14">
                  <c:v>0.66200000000000181</c:v>
                </c:pt>
                <c:pt idx="15">
                  <c:v>0.70900000000000063</c:v>
                </c:pt>
                <c:pt idx="16">
                  <c:v>0.71500000000000064</c:v>
                </c:pt>
                <c:pt idx="17">
                  <c:v>0.76000000000000145</c:v>
                </c:pt>
                <c:pt idx="18">
                  <c:v>0.78100000000000003</c:v>
                </c:pt>
                <c:pt idx="19">
                  <c:v>0.79300000000000004</c:v>
                </c:pt>
                <c:pt idx="20">
                  <c:v>0.79100000000000004</c:v>
                </c:pt>
                <c:pt idx="21">
                  <c:v>0.80400000000000005</c:v>
                </c:pt>
                <c:pt idx="22">
                  <c:v>0.79</c:v>
                </c:pt>
                <c:pt idx="23">
                  <c:v>0.81399999999999995</c:v>
                </c:pt>
                <c:pt idx="24">
                  <c:v>0.82199999999999995</c:v>
                </c:pt>
                <c:pt idx="25">
                  <c:v>0.83400000000000063</c:v>
                </c:pt>
                <c:pt idx="26">
                  <c:v>0.82000000000000062</c:v>
                </c:pt>
                <c:pt idx="27">
                  <c:v>0.84400000000000064</c:v>
                </c:pt>
                <c:pt idx="28">
                  <c:v>0.84500000000000064</c:v>
                </c:pt>
              </c:numCache>
            </c:numRef>
          </c:val>
        </c:ser>
        <c:ser>
          <c:idx val="7"/>
          <c:order val="7"/>
          <c:tx>
            <c:strRef>
              <c:f>Sheet1!$I$1</c:f>
              <c:strCache>
                <c:ptCount val="1"/>
                <c:pt idx="0">
                  <c:v>CDAS-SH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Sheet1!$I$2:$I$30</c:f>
              <c:numCache>
                <c:formatCode>General</c:formatCode>
                <c:ptCount val="29"/>
                <c:pt idx="0">
                  <c:v>0.56799999999999995</c:v>
                </c:pt>
                <c:pt idx="1">
                  <c:v>0.57800000000000062</c:v>
                </c:pt>
                <c:pt idx="2">
                  <c:v>0.55700000000000005</c:v>
                </c:pt>
                <c:pt idx="3">
                  <c:v>0.58199999999999996</c:v>
                </c:pt>
                <c:pt idx="4">
                  <c:v>0.62100000000000133</c:v>
                </c:pt>
                <c:pt idx="5">
                  <c:v>0.57099999999999995</c:v>
                </c:pt>
                <c:pt idx="6">
                  <c:v>0.61900000000000133</c:v>
                </c:pt>
                <c:pt idx="7">
                  <c:v>0.58699999999999997</c:v>
                </c:pt>
                <c:pt idx="8">
                  <c:v>0.61900000000000133</c:v>
                </c:pt>
                <c:pt idx="9">
                  <c:v>0.62900000000000145</c:v>
                </c:pt>
                <c:pt idx="10">
                  <c:v>0.61500000000000132</c:v>
                </c:pt>
                <c:pt idx="11">
                  <c:v>0.61800000000000133</c:v>
                </c:pt>
                <c:pt idx="12">
                  <c:v>0.63200000000000145</c:v>
                </c:pt>
                <c:pt idx="13">
                  <c:v>0.6530000000000018</c:v>
                </c:pt>
                <c:pt idx="14">
                  <c:v>0.63700000000000145</c:v>
                </c:pt>
                <c:pt idx="15">
                  <c:v>0.63300000000000145</c:v>
                </c:pt>
                <c:pt idx="16">
                  <c:v>0.61100000000000065</c:v>
                </c:pt>
                <c:pt idx="17">
                  <c:v>0.63600000000000145</c:v>
                </c:pt>
                <c:pt idx="18">
                  <c:v>0.66500000000000181</c:v>
                </c:pt>
                <c:pt idx="19">
                  <c:v>0.66200000000000181</c:v>
                </c:pt>
                <c:pt idx="20">
                  <c:v>0.6560000000000018</c:v>
                </c:pt>
                <c:pt idx="21">
                  <c:v>0.67200000000000182</c:v>
                </c:pt>
                <c:pt idx="22">
                  <c:v>0.64700000000000146</c:v>
                </c:pt>
                <c:pt idx="23">
                  <c:v>0.67100000000000182</c:v>
                </c:pt>
                <c:pt idx="24">
                  <c:v>0.66100000000000181</c:v>
                </c:pt>
                <c:pt idx="25">
                  <c:v>0.67300000000000182</c:v>
                </c:pt>
                <c:pt idx="26">
                  <c:v>0.64900000000000146</c:v>
                </c:pt>
                <c:pt idx="27">
                  <c:v>0.67800000000000182</c:v>
                </c:pt>
                <c:pt idx="28">
                  <c:v>0.6560000000000018</c:v>
                </c:pt>
              </c:numCache>
            </c:numRef>
          </c:val>
        </c:ser>
        <c:ser>
          <c:idx val="8"/>
          <c:order val="8"/>
          <c:tx>
            <c:strRef>
              <c:f>Sheet1!$J$1</c:f>
              <c:strCache>
                <c:ptCount val="1"/>
                <c:pt idx="0">
                  <c:v>ECMWF-SH</c:v>
                </c:pt>
              </c:strCache>
            </c:strRef>
          </c:tx>
          <c:spPr>
            <a:ln>
              <a:solidFill>
                <a:schemeClr val="accent4">
                  <a:lumMod val="50000"/>
                </a:schemeClr>
              </a:solidFill>
            </a:ln>
          </c:spPr>
          <c:marker>
            <c:symbol val="triangle"/>
            <c:size val="7"/>
            <c:spPr>
              <a:solidFill>
                <a:schemeClr val="accent4">
                  <a:lumMod val="50000"/>
                </a:schemeClr>
              </a:solidFill>
              <a:ln w="12700">
                <a:solidFill>
                  <a:srgbClr val="8064A2">
                    <a:lumMod val="50000"/>
                  </a:srgb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Sheet1!$J$2:$J$30</c:f>
              <c:numCache>
                <c:formatCode>General</c:formatCode>
                <c:ptCount val="29"/>
                <c:pt idx="4">
                  <c:v>0.65000000000000169</c:v>
                </c:pt>
                <c:pt idx="5">
                  <c:v>0.60500000000000065</c:v>
                </c:pt>
                <c:pt idx="6">
                  <c:v>0.62400000000000133</c:v>
                </c:pt>
                <c:pt idx="7">
                  <c:v>0.62800000000000145</c:v>
                </c:pt>
                <c:pt idx="8">
                  <c:v>0.6510000000000018</c:v>
                </c:pt>
                <c:pt idx="9">
                  <c:v>0.66700000000000181</c:v>
                </c:pt>
                <c:pt idx="10">
                  <c:v>0.64100000000000146</c:v>
                </c:pt>
                <c:pt idx="11">
                  <c:v>0.67500000000000182</c:v>
                </c:pt>
                <c:pt idx="12">
                  <c:v>0.69499999999999995</c:v>
                </c:pt>
                <c:pt idx="13">
                  <c:v>0.70500000000000063</c:v>
                </c:pt>
                <c:pt idx="14">
                  <c:v>0.73500000000000065</c:v>
                </c:pt>
                <c:pt idx="15">
                  <c:v>0.75300000000000145</c:v>
                </c:pt>
                <c:pt idx="16">
                  <c:v>0.76200000000000145</c:v>
                </c:pt>
                <c:pt idx="17">
                  <c:v>0.80800000000000005</c:v>
                </c:pt>
                <c:pt idx="18">
                  <c:v>0.82199999999999995</c:v>
                </c:pt>
                <c:pt idx="19">
                  <c:v>0.84500000000000064</c:v>
                </c:pt>
                <c:pt idx="20">
                  <c:v>0.85500000000000065</c:v>
                </c:pt>
                <c:pt idx="21">
                  <c:v>0.85500000000000065</c:v>
                </c:pt>
                <c:pt idx="22">
                  <c:v>0.85700000000000065</c:v>
                </c:pt>
                <c:pt idx="23">
                  <c:v>0.87600000000000144</c:v>
                </c:pt>
                <c:pt idx="24">
                  <c:v>0.87900000000000145</c:v>
                </c:pt>
                <c:pt idx="25">
                  <c:v>0.88600000000000001</c:v>
                </c:pt>
                <c:pt idx="26">
                  <c:v>0.87900000000000145</c:v>
                </c:pt>
                <c:pt idx="27">
                  <c:v>0.89500000000000002</c:v>
                </c:pt>
                <c:pt idx="28">
                  <c:v>0.89200000000000002</c:v>
                </c:pt>
              </c:numCache>
            </c:numRef>
          </c:val>
        </c:ser>
        <c:ser>
          <c:idx val="9"/>
          <c:order val="9"/>
          <c:tx>
            <c:strRef>
              <c:f>Sheet1!$K$1</c:f>
              <c:strCache>
                <c:ptCount val="1"/>
                <c:pt idx="0">
                  <c:v>UKM-SH</c:v>
                </c:pt>
              </c:strCache>
            </c:strRef>
          </c:tx>
          <c:spPr>
            <a:ln>
              <a:solidFill>
                <a:srgbClr val="0000FF"/>
              </a:solidFill>
            </a:ln>
          </c:spPr>
          <c:marker>
            <c:spPr>
              <a:solidFill>
                <a:srgbClr val="0000FF"/>
              </a:solidFill>
              <a:ln>
                <a:solidFill>
                  <a:srgbClr val="0000FF"/>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Sheet1!$K$2:$K$30</c:f>
              <c:numCache>
                <c:formatCode>General</c:formatCode>
                <c:ptCount val="29"/>
                <c:pt idx="4">
                  <c:v>0.58099999999999996</c:v>
                </c:pt>
                <c:pt idx="5">
                  <c:v>0.55600000000000005</c:v>
                </c:pt>
                <c:pt idx="6">
                  <c:v>0.55400000000000005</c:v>
                </c:pt>
                <c:pt idx="7">
                  <c:v>0.58499999999999996</c:v>
                </c:pt>
                <c:pt idx="8">
                  <c:v>0.62700000000000145</c:v>
                </c:pt>
                <c:pt idx="9">
                  <c:v>0.63000000000000145</c:v>
                </c:pt>
                <c:pt idx="10">
                  <c:v>0.63800000000000145</c:v>
                </c:pt>
                <c:pt idx="11">
                  <c:v>0.6520000000000018</c:v>
                </c:pt>
                <c:pt idx="12">
                  <c:v>0.61300000000000132</c:v>
                </c:pt>
                <c:pt idx="13">
                  <c:v>0.66600000000000181</c:v>
                </c:pt>
                <c:pt idx="14">
                  <c:v>0.64900000000000146</c:v>
                </c:pt>
                <c:pt idx="15">
                  <c:v>0.68700000000000061</c:v>
                </c:pt>
                <c:pt idx="16">
                  <c:v>0.71300000000000063</c:v>
                </c:pt>
                <c:pt idx="17">
                  <c:v>0.75100000000000144</c:v>
                </c:pt>
                <c:pt idx="18">
                  <c:v>0.77100000000000146</c:v>
                </c:pt>
                <c:pt idx="19">
                  <c:v>0.76600000000000146</c:v>
                </c:pt>
                <c:pt idx="20">
                  <c:v>0.7770000000000018</c:v>
                </c:pt>
                <c:pt idx="21">
                  <c:v>0.80700000000000005</c:v>
                </c:pt>
                <c:pt idx="22">
                  <c:v>0.79600000000000004</c:v>
                </c:pt>
                <c:pt idx="23">
                  <c:v>0.84300000000000064</c:v>
                </c:pt>
                <c:pt idx="24">
                  <c:v>0.84500000000000064</c:v>
                </c:pt>
                <c:pt idx="25">
                  <c:v>0.86300000000000132</c:v>
                </c:pt>
                <c:pt idx="26">
                  <c:v>0.85200000000000065</c:v>
                </c:pt>
                <c:pt idx="27">
                  <c:v>0.87400000000000133</c:v>
                </c:pt>
                <c:pt idx="28">
                  <c:v>0.86200000000000065</c:v>
                </c:pt>
              </c:numCache>
            </c:numRef>
          </c:val>
        </c:ser>
        <c:ser>
          <c:idx val="10"/>
          <c:order val="10"/>
          <c:tx>
            <c:strRef>
              <c:f>Sheet1!$L$1</c:f>
              <c:strCache>
                <c:ptCount val="1"/>
                <c:pt idx="0">
                  <c:v>CMC-SH</c:v>
                </c:pt>
              </c:strCache>
            </c:strRef>
          </c:tx>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Sheet1!$L$2:$L$30</c:f>
              <c:numCache>
                <c:formatCode>General</c:formatCode>
                <c:ptCount val="29"/>
                <c:pt idx="18">
                  <c:v>0.72500000000000064</c:v>
                </c:pt>
                <c:pt idx="19">
                  <c:v>0.73300000000000065</c:v>
                </c:pt>
                <c:pt idx="20">
                  <c:v>0.73400000000000065</c:v>
                </c:pt>
                <c:pt idx="21">
                  <c:v>0.76300000000000145</c:v>
                </c:pt>
                <c:pt idx="22">
                  <c:v>0.76500000000000146</c:v>
                </c:pt>
                <c:pt idx="23">
                  <c:v>0.79300000000000004</c:v>
                </c:pt>
                <c:pt idx="24">
                  <c:v>0.79600000000000004</c:v>
                </c:pt>
                <c:pt idx="25">
                  <c:v>0.83000000000000063</c:v>
                </c:pt>
                <c:pt idx="26">
                  <c:v>0.82099999999999995</c:v>
                </c:pt>
                <c:pt idx="27">
                  <c:v>0.83700000000000063</c:v>
                </c:pt>
                <c:pt idx="28">
                  <c:v>0.84000000000000064</c:v>
                </c:pt>
              </c:numCache>
            </c:numRef>
          </c:val>
        </c:ser>
        <c:ser>
          <c:idx val="11"/>
          <c:order val="11"/>
          <c:tx>
            <c:strRef>
              <c:f>Sheet1!$M$1</c:f>
              <c:strCache>
                <c:ptCount val="1"/>
                <c:pt idx="0">
                  <c:v>FNOMC-SH</c:v>
                </c:pt>
              </c:strCache>
            </c:strRef>
          </c:tx>
          <c:marker>
            <c:symbol val="circle"/>
            <c:size val="7"/>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Sheet1!$M$2:$M$30</c:f>
              <c:numCache>
                <c:formatCode>General</c:formatCode>
                <c:ptCount val="29"/>
                <c:pt idx="13">
                  <c:v>0.63100000000000145</c:v>
                </c:pt>
                <c:pt idx="14">
                  <c:v>0.62600000000000144</c:v>
                </c:pt>
                <c:pt idx="15">
                  <c:v>0.64200000000000146</c:v>
                </c:pt>
                <c:pt idx="16">
                  <c:v>0.63300000000000145</c:v>
                </c:pt>
                <c:pt idx="17">
                  <c:v>0.66800000000000181</c:v>
                </c:pt>
                <c:pt idx="18">
                  <c:v>0.67800000000000182</c:v>
                </c:pt>
                <c:pt idx="19">
                  <c:v>0.68500000000000005</c:v>
                </c:pt>
                <c:pt idx="20">
                  <c:v>0.71100000000000063</c:v>
                </c:pt>
                <c:pt idx="21">
                  <c:v>0.76400000000000146</c:v>
                </c:pt>
                <c:pt idx="22">
                  <c:v>0.74300000000000133</c:v>
                </c:pt>
                <c:pt idx="23">
                  <c:v>0.7780000000000018</c:v>
                </c:pt>
                <c:pt idx="24">
                  <c:v>0.77500000000000169</c:v>
                </c:pt>
                <c:pt idx="25">
                  <c:v>0.79800000000000004</c:v>
                </c:pt>
                <c:pt idx="26">
                  <c:v>0.78800000000000003</c:v>
                </c:pt>
                <c:pt idx="27">
                  <c:v>0.81299999999999994</c:v>
                </c:pt>
                <c:pt idx="28">
                  <c:v>0.80900000000000005</c:v>
                </c:pt>
              </c:numCache>
            </c:numRef>
          </c:val>
        </c:ser>
        <c:ser>
          <c:idx val="12"/>
          <c:order val="12"/>
          <c:tx>
            <c:strRef>
              <c:f>Sheet1!$N$1</c:f>
              <c:strCache>
                <c:ptCount val="1"/>
                <c:pt idx="0">
                  <c:v>CFSR-SH</c:v>
                </c:pt>
              </c:strCache>
            </c:strRef>
          </c:tx>
          <c:spPr>
            <a:ln>
              <a:solidFill>
                <a:schemeClr val="accent3">
                  <a:lumMod val="50000"/>
                </a:schemeClr>
              </a:solidFill>
            </a:ln>
          </c:spPr>
          <c:marker>
            <c:spPr>
              <a:solidFill>
                <a:schemeClr val="accent3">
                  <a:lumMod val="50000"/>
                </a:schemeClr>
              </a:solidFill>
              <a:ln>
                <a:solidFill>
                  <a:schemeClr val="accent3">
                    <a:lumMod val="50000"/>
                  </a:schemeClr>
                </a:solidFill>
              </a:ln>
            </c:spPr>
          </c:marker>
          <c:cat>
            <c:numRef>
              <c:f>Sheet1!$A$2:$A$30</c:f>
              <c:numCache>
                <c:formatCode>General</c:formatCode>
                <c:ptCount val="29"/>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numCache>
            </c:numRef>
          </c:cat>
          <c:val>
            <c:numRef>
              <c:f>Sheet1!$N$2:$N$30</c:f>
              <c:numCache>
                <c:formatCode>0.000</c:formatCode>
                <c:ptCount val="29"/>
                <c:pt idx="0">
                  <c:v>0.70900000000000063</c:v>
                </c:pt>
                <c:pt idx="1">
                  <c:v>0.69599999999999995</c:v>
                </c:pt>
                <c:pt idx="2">
                  <c:v>0.71900000000000064</c:v>
                </c:pt>
                <c:pt idx="3">
                  <c:v>0.72400000000000064</c:v>
                </c:pt>
                <c:pt idx="4">
                  <c:v>0.74600000000000133</c:v>
                </c:pt>
                <c:pt idx="5">
                  <c:v>0.72500000000000064</c:v>
                </c:pt>
                <c:pt idx="6">
                  <c:v>0.74100000000000132</c:v>
                </c:pt>
                <c:pt idx="7">
                  <c:v>0.74300000000000133</c:v>
                </c:pt>
                <c:pt idx="8">
                  <c:v>0.74300000000000133</c:v>
                </c:pt>
                <c:pt idx="9">
                  <c:v>0.75200000000000145</c:v>
                </c:pt>
                <c:pt idx="10">
                  <c:v>0.75300000000000145</c:v>
                </c:pt>
                <c:pt idx="11">
                  <c:v>0.74500000000000133</c:v>
                </c:pt>
                <c:pt idx="12">
                  <c:v>0.73500000000000065</c:v>
                </c:pt>
                <c:pt idx="13">
                  <c:v>0.74400000000000144</c:v>
                </c:pt>
                <c:pt idx="14">
                  <c:v>0.74900000000000144</c:v>
                </c:pt>
                <c:pt idx="15">
                  <c:v>0.77500000000000169</c:v>
                </c:pt>
                <c:pt idx="16">
                  <c:v>0.74900000000000144</c:v>
                </c:pt>
                <c:pt idx="17">
                  <c:v>0.7790000000000018</c:v>
                </c:pt>
                <c:pt idx="18">
                  <c:v>0.80299999999999994</c:v>
                </c:pt>
                <c:pt idx="19">
                  <c:v>0.79099999999999993</c:v>
                </c:pt>
                <c:pt idx="20">
                  <c:v>0.79800000000000004</c:v>
                </c:pt>
                <c:pt idx="21">
                  <c:v>0.79900000000000004</c:v>
                </c:pt>
                <c:pt idx="22">
                  <c:v>0.79400000000000004</c:v>
                </c:pt>
                <c:pt idx="23">
                  <c:v>0.81200000000000061</c:v>
                </c:pt>
                <c:pt idx="24">
                  <c:v>0.81599999999999995</c:v>
                </c:pt>
                <c:pt idx="25">
                  <c:v>0.81599999999999995</c:v>
                </c:pt>
                <c:pt idx="26">
                  <c:v>0.81400000000000061</c:v>
                </c:pt>
                <c:pt idx="27">
                  <c:v>0.82600000000000062</c:v>
                </c:pt>
                <c:pt idx="28">
                  <c:v>0.82399999999999995</c:v>
                </c:pt>
              </c:numCache>
            </c:numRef>
          </c:val>
        </c:ser>
        <c:marker val="1"/>
        <c:axId val="91228032"/>
        <c:axId val="91234304"/>
      </c:lineChart>
      <c:catAx>
        <c:axId val="91228032"/>
        <c:scaling>
          <c:orientation val="minMax"/>
        </c:scaling>
        <c:axPos val="b"/>
        <c:majorGridlines>
          <c:spPr>
            <a:ln>
              <a:solidFill>
                <a:schemeClr val="bg2">
                  <a:lumMod val="90000"/>
                </a:schemeClr>
              </a:solidFill>
            </a:ln>
          </c:spPr>
        </c:majorGridlines>
        <c:numFmt formatCode="General" sourceLinked="1"/>
        <c:tickLblPos val="nextTo"/>
        <c:spPr>
          <a:ln w="9525"/>
        </c:spPr>
        <c:txPr>
          <a:bodyPr rot="-5400000"/>
          <a:lstStyle/>
          <a:p>
            <a:pPr>
              <a:defRPr sz="1600" b="1"/>
            </a:pPr>
            <a:endParaRPr lang="en-US"/>
          </a:p>
        </c:txPr>
        <c:crossAx val="91234304"/>
        <c:crosses val="autoZero"/>
        <c:auto val="1"/>
        <c:lblAlgn val="ctr"/>
        <c:lblOffset val="100"/>
        <c:tickLblSkip val="1"/>
      </c:catAx>
      <c:valAx>
        <c:axId val="91234304"/>
        <c:scaling>
          <c:orientation val="minMax"/>
          <c:max val="0.92"/>
          <c:min val="0.55000000000000004"/>
        </c:scaling>
        <c:axPos val="l"/>
        <c:majorGridlines/>
        <c:numFmt formatCode="General" sourceLinked="1"/>
        <c:tickLblPos val="nextTo"/>
        <c:crossAx val="91228032"/>
        <c:crosses val="autoZero"/>
        <c:crossBetween val="between"/>
        <c:majorUnit val="0.05"/>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c:spPr>
    </c:plotArea>
    <c:legend>
      <c:legendPos val="r"/>
      <c:legendEntry>
        <c:idx val="1"/>
        <c:txPr>
          <a:bodyPr/>
          <a:lstStyle/>
          <a:p>
            <a:pPr>
              <a:defRPr sz="2000" b="1">
                <a:solidFill>
                  <a:schemeClr val="accent6">
                    <a:lumMod val="50000"/>
                  </a:schemeClr>
                </a:solidFill>
              </a:defRPr>
            </a:pPr>
            <a:endParaRPr lang="en-US"/>
          </a:p>
        </c:txPr>
      </c:legendEntry>
      <c:legendEntry>
        <c:idx val="2"/>
        <c:txPr>
          <a:bodyPr/>
          <a:lstStyle/>
          <a:p>
            <a:pPr>
              <a:defRPr sz="2000" b="1">
                <a:solidFill>
                  <a:schemeClr val="accent4">
                    <a:lumMod val="50000"/>
                  </a:schemeClr>
                </a:solidFill>
              </a:defRPr>
            </a:pPr>
            <a:endParaRPr lang="en-US"/>
          </a:p>
        </c:txPr>
      </c:legendEntry>
      <c:legendEntry>
        <c:idx val="3"/>
        <c:txPr>
          <a:bodyPr/>
          <a:lstStyle/>
          <a:p>
            <a:pPr>
              <a:defRPr sz="2000" b="1">
                <a:solidFill>
                  <a:srgbClr val="0000FF"/>
                </a:solidFill>
              </a:defRPr>
            </a:pPr>
            <a:endParaRPr lang="en-US"/>
          </a:p>
        </c:txPr>
      </c:legendEntry>
      <c:legendEntry>
        <c:idx val="4"/>
        <c:txPr>
          <a:bodyPr/>
          <a:lstStyle/>
          <a:p>
            <a:pPr>
              <a:defRPr sz="2000" b="1">
                <a:solidFill>
                  <a:schemeClr val="accent5">
                    <a:lumMod val="75000"/>
                  </a:schemeClr>
                </a:solidFill>
              </a:defRPr>
            </a:pPr>
            <a:endParaRPr lang="en-US"/>
          </a:p>
        </c:txPr>
      </c:legendEntry>
      <c:legendEntry>
        <c:idx val="5"/>
        <c:txPr>
          <a:bodyPr/>
          <a:lstStyle/>
          <a:p>
            <a:pPr>
              <a:defRPr sz="2000" b="1">
                <a:solidFill>
                  <a:schemeClr val="accent6">
                    <a:lumMod val="75000"/>
                  </a:schemeClr>
                </a:solidFill>
              </a:defRPr>
            </a:pPr>
            <a:endParaRPr lang="en-US"/>
          </a:p>
        </c:txPr>
      </c:legendEntry>
      <c:legendEntry>
        <c:idx val="6"/>
        <c:txPr>
          <a:bodyPr/>
          <a:lstStyle/>
          <a:p>
            <a:pPr>
              <a:defRPr sz="2000" b="1">
                <a:solidFill>
                  <a:schemeClr val="accent3">
                    <a:lumMod val="50000"/>
                  </a:schemeClr>
                </a:solidFill>
              </a:defRPr>
            </a:pPr>
            <a:endParaRPr lang="en-US"/>
          </a:p>
        </c:txPr>
      </c:legendEntry>
      <c:layout>
        <c:manualLayout>
          <c:xMode val="edge"/>
          <c:yMode val="edge"/>
          <c:x val="8.0825958702065603E-2"/>
          <c:y val="4.3977486969058462E-2"/>
          <c:w val="0.38646760969038246"/>
          <c:h val="0.24094169478815181"/>
        </c:manualLayout>
      </c:layout>
      <c:spPr>
        <a:solidFill>
          <a:schemeClr val="bg1"/>
        </a:solidFill>
      </c:spPr>
      <c:txPr>
        <a:bodyPr/>
        <a:lstStyle/>
        <a:p>
          <a:pPr>
            <a:defRPr sz="2000" b="1">
              <a:solidFill>
                <a:srgbClr val="FF0000"/>
              </a:solidFill>
            </a:defRPr>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57"/>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5774804905239723E-2"/>
          <c:y val="0.12588652482269502"/>
          <c:w val="0.92307692307692257"/>
          <c:h val="0.76595744680851385"/>
        </c:manualLayout>
      </c:layout>
      <c:bar3DChart>
        <c:barDir val="col"/>
        <c:grouping val="clustered"/>
        <c:ser>
          <c:idx val="0"/>
          <c:order val="0"/>
          <c:tx>
            <c:strRef>
              <c:f>'Sheet1'!$A$2</c:f>
              <c:strCache>
                <c:ptCount val="1"/>
                <c:pt idx="0">
                  <c:v>NCEP/GFS</c:v>
                </c:pt>
              </c:strCache>
            </c:strRef>
          </c:tx>
          <c:spPr>
            <a:solidFill>
              <a:srgbClr val="3366FF"/>
            </a:solidFill>
            <a:ln w="12655">
              <a:solidFill>
                <a:schemeClr val="tx1"/>
              </a:solidFill>
              <a:prstDash val="solid"/>
            </a:ln>
          </c:spPr>
          <c:cat>
            <c:numRef>
              <c:f>'Sheet1'!$B$1:$Y$1</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numCache>
            </c:numRef>
          </c:cat>
          <c:val>
            <c:numRef>
              <c:f>'Sheet1'!$B$2:$Y$2</c:f>
              <c:numCache>
                <c:formatCode>General</c:formatCode>
                <c:ptCount val="24"/>
                <c:pt idx="0">
                  <c:v>5.9</c:v>
                </c:pt>
                <c:pt idx="1">
                  <c:v>5.9700000000000024</c:v>
                </c:pt>
                <c:pt idx="2">
                  <c:v>6.02</c:v>
                </c:pt>
                <c:pt idx="3">
                  <c:v>6.1</c:v>
                </c:pt>
                <c:pt idx="4">
                  <c:v>6.1199999999999966</c:v>
                </c:pt>
                <c:pt idx="5">
                  <c:v>6.08</c:v>
                </c:pt>
                <c:pt idx="6">
                  <c:v>6.42</c:v>
                </c:pt>
                <c:pt idx="7">
                  <c:v>6.52</c:v>
                </c:pt>
                <c:pt idx="8">
                  <c:v>6.35</c:v>
                </c:pt>
                <c:pt idx="9">
                  <c:v>6.2700000000000014</c:v>
                </c:pt>
                <c:pt idx="10">
                  <c:v>6.44</c:v>
                </c:pt>
                <c:pt idx="11">
                  <c:v>6.51</c:v>
                </c:pt>
                <c:pt idx="12">
                  <c:v>6.9300000000000024</c:v>
                </c:pt>
                <c:pt idx="13">
                  <c:v>6.85</c:v>
                </c:pt>
                <c:pt idx="14">
                  <c:v>7.35</c:v>
                </c:pt>
                <c:pt idx="15">
                  <c:v>7.02</c:v>
                </c:pt>
                <c:pt idx="16">
                  <c:v>7.25</c:v>
                </c:pt>
                <c:pt idx="17">
                  <c:v>7.35</c:v>
                </c:pt>
                <c:pt idx="18">
                  <c:v>7.55</c:v>
                </c:pt>
                <c:pt idx="19">
                  <c:v>7.6499999999999995</c:v>
                </c:pt>
                <c:pt idx="20">
                  <c:v>7.57</c:v>
                </c:pt>
                <c:pt idx="21">
                  <c:v>8.02</c:v>
                </c:pt>
                <c:pt idx="22">
                  <c:v>8</c:v>
                </c:pt>
                <c:pt idx="23">
                  <c:v>8</c:v>
                </c:pt>
              </c:numCache>
            </c:numRef>
          </c:val>
        </c:ser>
        <c:gapDepth val="0"/>
        <c:shape val="box"/>
        <c:axId val="76588160"/>
        <c:axId val="76589696"/>
        <c:axId val="0"/>
      </c:bar3DChart>
      <c:catAx>
        <c:axId val="76588160"/>
        <c:scaling>
          <c:orientation val="minMax"/>
        </c:scaling>
        <c:axPos val="b"/>
        <c:numFmt formatCode="General" sourceLinked="1"/>
        <c:tickLblPos val="low"/>
        <c:spPr>
          <a:ln w="3164">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76589696"/>
        <c:crosses val="autoZero"/>
        <c:auto val="1"/>
        <c:lblAlgn val="ctr"/>
        <c:lblOffset val="100"/>
        <c:tickLblSkip val="2"/>
        <c:tickMarkSkip val="1"/>
      </c:catAx>
      <c:valAx>
        <c:axId val="76589696"/>
        <c:scaling>
          <c:orientation val="minMax"/>
          <c:max val="8.5"/>
          <c:min val="4"/>
        </c:scaling>
        <c:axPos val="l"/>
        <c:majorGridlines>
          <c:spPr>
            <a:ln w="3164">
              <a:solidFill>
                <a:schemeClr val="tx1"/>
              </a:solidFill>
              <a:prstDash val="solid"/>
            </a:ln>
          </c:spPr>
        </c:majorGridlines>
        <c:numFmt formatCode="General" sourceLinked="1"/>
        <c:tickLblPos val="nextTo"/>
        <c:spPr>
          <a:ln w="3164">
            <a:solidFill>
              <a:schemeClr val="tx1"/>
            </a:solidFill>
            <a:prstDash val="solid"/>
          </a:ln>
        </c:spPr>
        <c:txPr>
          <a:bodyPr rot="0" vert="horz"/>
          <a:lstStyle/>
          <a:p>
            <a:pPr>
              <a:defRPr sz="1893" b="1" i="0" u="none" strike="noStrike" baseline="0">
                <a:solidFill>
                  <a:schemeClr val="tx1"/>
                </a:solidFill>
                <a:latin typeface="Arial"/>
                <a:ea typeface="Arial"/>
                <a:cs typeface="Arial"/>
              </a:defRPr>
            </a:pPr>
            <a:endParaRPr lang="en-US"/>
          </a:p>
        </c:txPr>
        <c:crossAx val="76588160"/>
        <c:crosses val="autoZero"/>
        <c:crossBetween val="between"/>
      </c:valAx>
      <c:spPr>
        <a:noFill/>
        <a:ln w="25311">
          <a:noFill/>
        </a:ln>
      </c:spPr>
    </c:plotArea>
    <c:legend>
      <c:legendPos val="t"/>
      <c:layout>
        <c:manualLayout>
          <c:xMode val="edge"/>
          <c:yMode val="edge"/>
          <c:x val="0.40691192865105907"/>
          <c:y val="5.3191489361702126E-3"/>
          <c:w val="0.18506131549609919"/>
          <c:h val="6.914893617021281E-2"/>
        </c:manualLayout>
      </c:layout>
      <c:spPr>
        <a:noFill/>
        <a:ln w="3164">
          <a:solidFill>
            <a:schemeClr val="tx1"/>
          </a:solidFill>
          <a:prstDash val="solid"/>
        </a:ln>
      </c:spPr>
      <c:txPr>
        <a:bodyPr/>
        <a:lstStyle/>
        <a:p>
          <a:pPr>
            <a:defRPr sz="1739"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93" b="1" i="0" u="none" strike="noStrike" baseline="0">
          <a:solidFill>
            <a:schemeClr val="tx1"/>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GFS 00Z Cycle Day-5 500hPa Height Anomaly Correlation</a:t>
            </a:r>
            <a:r>
              <a:rPr lang="en-US" sz="1925" b="1" i="0" u="none" strike="noStrike" baseline="0">
                <a:solidFill>
                  <a:srgbClr val="0000FF"/>
                </a:solidFill>
                <a:latin typeface="Arial"/>
                <a:cs typeface="Arial"/>
              </a:rPr>
              <a:t> </a:t>
            </a:r>
          </a:p>
        </c:rich>
      </c:tx>
      <c:layout>
        <c:manualLayout>
          <c:xMode val="edge"/>
          <c:yMode val="edge"/>
          <c:x val="0.18821096173733323"/>
          <c:y val="1.8644067796610278E-2"/>
        </c:manualLayout>
      </c:layout>
      <c:spPr>
        <a:noFill/>
        <a:ln w="25400">
          <a:noFill/>
        </a:ln>
      </c:spPr>
    </c:title>
    <c:plotArea>
      <c:layout>
        <c:manualLayout>
          <c:layoutTarget val="inner"/>
          <c:xMode val="edge"/>
          <c:yMode val="edge"/>
          <c:x val="0.10444674250258579"/>
          <c:y val="0.11186440677966118"/>
          <c:w val="0.86866597724922701"/>
          <c:h val="0.71864406779661061"/>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meanac!$D$3:$D$19</c:f>
              <c:numCache>
                <c:formatCode>General</c:formatCode>
                <c:ptCount val="17"/>
                <c:pt idx="0">
                  <c:v>0.75200000000000178</c:v>
                </c:pt>
                <c:pt idx="1">
                  <c:v>0.74000000000000155</c:v>
                </c:pt>
                <c:pt idx="2">
                  <c:v>0.73000000000000065</c:v>
                </c:pt>
                <c:pt idx="3">
                  <c:v>0.74700000000000155</c:v>
                </c:pt>
                <c:pt idx="4">
                  <c:v>0.76100000000000179</c:v>
                </c:pt>
                <c:pt idx="5">
                  <c:v>0.78600000000000003</c:v>
                </c:pt>
                <c:pt idx="6">
                  <c:v>0.79200000000000004</c:v>
                </c:pt>
                <c:pt idx="7">
                  <c:v>0.81200000000000061</c:v>
                </c:pt>
                <c:pt idx="8">
                  <c:v>0.80900000000000005</c:v>
                </c:pt>
                <c:pt idx="9">
                  <c:v>0.82399999999999995</c:v>
                </c:pt>
                <c:pt idx="10">
                  <c:v>0.83600000000000063</c:v>
                </c:pt>
                <c:pt idx="11">
                  <c:v>0.84400000000000064</c:v>
                </c:pt>
                <c:pt idx="12">
                  <c:v>0.84500000000000064</c:v>
                </c:pt>
                <c:pt idx="13">
                  <c:v>0.84800000000000064</c:v>
                </c:pt>
                <c:pt idx="14">
                  <c:v>0.86700000000000155</c:v>
                </c:pt>
                <c:pt idx="15">
                  <c:v>0.86300000000000154</c:v>
                </c:pt>
                <c:pt idx="16">
                  <c:v>0.87400000000000155</c:v>
                </c:pt>
              </c:numCache>
            </c:numRef>
          </c:val>
        </c:ser>
        <c:ser>
          <c:idx val="1"/>
          <c:order val="1"/>
          <c:tx>
            <c:v>SH</c:v>
          </c:tx>
          <c:spPr>
            <a:solidFill>
              <a:srgbClr val="993366"/>
            </a:solidFill>
            <a:ln w="12700">
              <a:no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meanac!$D$22:$D$38</c:f>
              <c:numCache>
                <c:formatCode>General</c:formatCode>
                <c:ptCount val="17"/>
                <c:pt idx="0">
                  <c:v>0.66300000000000203</c:v>
                </c:pt>
                <c:pt idx="1">
                  <c:v>0.66600000000000203</c:v>
                </c:pt>
                <c:pt idx="2">
                  <c:v>0.66200000000000203</c:v>
                </c:pt>
                <c:pt idx="3">
                  <c:v>0.71000000000000063</c:v>
                </c:pt>
                <c:pt idx="4">
                  <c:v>0.71900000000000064</c:v>
                </c:pt>
                <c:pt idx="5">
                  <c:v>0.76000000000000179</c:v>
                </c:pt>
                <c:pt idx="6">
                  <c:v>0.78100000000000003</c:v>
                </c:pt>
                <c:pt idx="7">
                  <c:v>0.79300000000000004</c:v>
                </c:pt>
                <c:pt idx="8">
                  <c:v>0.79</c:v>
                </c:pt>
                <c:pt idx="9">
                  <c:v>0.80400000000000005</c:v>
                </c:pt>
                <c:pt idx="10">
                  <c:v>0.79100000000000004</c:v>
                </c:pt>
                <c:pt idx="11">
                  <c:v>0.81399999999999995</c:v>
                </c:pt>
                <c:pt idx="12">
                  <c:v>0.82099999999999995</c:v>
                </c:pt>
                <c:pt idx="13">
                  <c:v>0.83400000000000063</c:v>
                </c:pt>
                <c:pt idx="14">
                  <c:v>0.82000000000000062</c:v>
                </c:pt>
                <c:pt idx="15">
                  <c:v>0.84400000000000064</c:v>
                </c:pt>
                <c:pt idx="16">
                  <c:v>0.84500000000000064</c:v>
                </c:pt>
              </c:numCache>
            </c:numRef>
          </c:val>
        </c:ser>
        <c:axId val="45265664"/>
        <c:axId val="45267584"/>
      </c:barChart>
      <c:catAx>
        <c:axId val="45265664"/>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949327817993797"/>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ysClr val="windowText" lastClr="000000"/>
                </a:solidFill>
                <a:latin typeface="Arial"/>
                <a:ea typeface="Arial"/>
                <a:cs typeface="Arial"/>
              </a:defRPr>
            </a:pPr>
            <a:endParaRPr lang="en-US"/>
          </a:p>
        </c:txPr>
        <c:crossAx val="45267584"/>
        <c:crossesAt val="0.60000000000000064"/>
        <c:auto val="1"/>
        <c:lblAlgn val="ctr"/>
        <c:lblOffset val="100"/>
        <c:tickLblSkip val="1"/>
        <c:tickMarkSkip val="1"/>
      </c:catAx>
      <c:valAx>
        <c:axId val="45267584"/>
        <c:scaling>
          <c:orientation val="minMax"/>
          <c:max val="0.91"/>
          <c:min val="0.60000000000000064"/>
        </c:scaling>
        <c:axPos val="l"/>
        <c:majorGridlines>
          <c:spPr>
            <a:ln w="3175">
              <a:solidFill>
                <a:srgbClr val="000000"/>
              </a:solidFill>
              <a:prstDash val="solid"/>
            </a:ln>
          </c:spPr>
        </c:majorGridlines>
        <c:title>
          <c:tx>
            <c:rich>
              <a:bodyPr/>
              <a:lstStyle/>
              <a:p>
                <a:pPr>
                  <a:defRPr sz="1425" b="1" i="0" u="none" strike="noStrike" baseline="0">
                    <a:solidFill>
                      <a:srgbClr val="000000"/>
                    </a:solidFill>
                    <a:latin typeface="Arial"/>
                    <a:ea typeface="Arial"/>
                    <a:cs typeface="Arial"/>
                  </a:defRPr>
                </a:pPr>
                <a:r>
                  <a:rPr lang="en-US"/>
                  <a:t>AC</a:t>
                </a:r>
              </a:p>
            </c:rich>
          </c:tx>
          <c:layout>
            <c:manualLayout>
              <c:xMode val="edge"/>
              <c:yMode val="edge"/>
              <c:x val="1.344364012409514E-2"/>
              <c:y val="0.44406779661016982"/>
            </c:manualLayout>
          </c:layout>
          <c:spPr>
            <a:noFill/>
            <a:ln w="25400">
              <a:noFill/>
            </a:ln>
          </c:spPr>
        </c:title>
        <c:numFmt formatCode="General" sourceLinked="1"/>
        <c:tickLblPos val="nextTo"/>
        <c:spPr>
          <a:ln w="3175">
            <a:solidFill>
              <a:srgbClr val="000000"/>
            </a:solidFill>
            <a:prstDash val="solid"/>
          </a:ln>
        </c:spPr>
        <c:txPr>
          <a:bodyPr rot="0" vert="horz"/>
          <a:lstStyle/>
          <a:p>
            <a:pPr>
              <a:defRPr sz="1425" b="1" i="0" u="none" strike="noStrike" baseline="0">
                <a:solidFill>
                  <a:srgbClr val="000000"/>
                </a:solidFill>
                <a:latin typeface="Arial"/>
                <a:ea typeface="Arial"/>
                <a:cs typeface="Arial"/>
              </a:defRPr>
            </a:pPr>
            <a:endParaRPr lang="en-US"/>
          </a:p>
        </c:txPr>
        <c:crossAx val="45265664"/>
        <c:crosses val="autoZero"/>
        <c:crossBetween val="between"/>
        <c:majorUnit val="5.0000000000000114E-2"/>
        <c:minorUnit val="4.0000000000000114E-3"/>
      </c:valAx>
      <c:spPr>
        <a:solidFill>
          <a:srgbClr val="C0C0C0"/>
        </a:solidFill>
        <a:ln w="12700">
          <a:solidFill>
            <a:srgbClr val="808080"/>
          </a:solidFill>
          <a:prstDash val="solid"/>
        </a:ln>
      </c:spPr>
    </c:plotArea>
    <c:legend>
      <c:legendPos val="r"/>
      <c:layout>
        <c:manualLayout>
          <c:xMode val="edge"/>
          <c:yMode val="edge"/>
          <c:x val="0.14064115822130299"/>
          <c:y val="0.15084745762711943"/>
          <c:w val="0.17269906928645296"/>
          <c:h val="0.10169491525423729"/>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Percent Anomaly Correlations Greater Than 0.9</a:t>
            </a:r>
          </a:p>
          <a:p>
            <a:pPr>
              <a:defRPr sz="1725" b="1" i="0" u="none" strike="noStrike" baseline="0">
                <a:solidFill>
                  <a:srgbClr val="0000FF"/>
                </a:solidFill>
                <a:latin typeface="Arial"/>
                <a:ea typeface="Arial"/>
                <a:cs typeface="Arial"/>
              </a:defRPr>
            </a:pPr>
            <a:r>
              <a:rPr lang="en-US" sz="1725" b="1" i="0" u="none" strike="noStrike" baseline="0">
                <a:solidFill>
                  <a:srgbClr val="0000FF"/>
                </a:solidFill>
                <a:latin typeface="Arial"/>
                <a:cs typeface="Arial"/>
              </a:rPr>
              <a:t>GFS 00Z Cycle Day-5 500hPa Height </a:t>
            </a:r>
            <a:r>
              <a:rPr lang="en-US" sz="1925" b="1" i="0" u="none" strike="noStrike" baseline="0">
                <a:solidFill>
                  <a:srgbClr val="0000FF"/>
                </a:solidFill>
                <a:latin typeface="Arial"/>
                <a:cs typeface="Arial"/>
              </a:rPr>
              <a:t> </a:t>
            </a:r>
          </a:p>
        </c:rich>
      </c:tx>
      <c:layout>
        <c:manualLayout>
          <c:xMode val="edge"/>
          <c:yMode val="edge"/>
          <c:x val="0.24095139607032184"/>
          <c:y val="1.6949152542372952E-3"/>
        </c:manualLayout>
      </c:layout>
      <c:spPr>
        <a:noFill/>
        <a:ln w="25400">
          <a:noFill/>
        </a:ln>
      </c:spPr>
    </c:title>
    <c:plotArea>
      <c:layout>
        <c:manualLayout>
          <c:layoutTarget val="inner"/>
          <c:xMode val="edge"/>
          <c:yMode val="edge"/>
          <c:x val="8.790072388831438E-2"/>
          <c:y val="0.11186440677966102"/>
          <c:w val="0.8852119958634953"/>
          <c:h val="0.71864406779661061"/>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meanac!$H$3:$H$19</c:f>
              <c:numCache>
                <c:formatCode>General</c:formatCode>
                <c:ptCount val="17"/>
                <c:pt idx="0">
                  <c:v>1.7</c:v>
                </c:pt>
                <c:pt idx="1">
                  <c:v>0.30000000000000032</c:v>
                </c:pt>
                <c:pt idx="2">
                  <c:v>0.8</c:v>
                </c:pt>
                <c:pt idx="3">
                  <c:v>0.60000000000000064</c:v>
                </c:pt>
                <c:pt idx="4">
                  <c:v>1.7</c:v>
                </c:pt>
                <c:pt idx="5">
                  <c:v>1.4</c:v>
                </c:pt>
                <c:pt idx="6">
                  <c:v>0.5</c:v>
                </c:pt>
                <c:pt idx="7">
                  <c:v>4.0999999999999996</c:v>
                </c:pt>
                <c:pt idx="8">
                  <c:v>1.9000000000000001</c:v>
                </c:pt>
                <c:pt idx="9">
                  <c:v>8</c:v>
                </c:pt>
                <c:pt idx="10">
                  <c:v>14.8</c:v>
                </c:pt>
                <c:pt idx="11">
                  <c:v>13.7</c:v>
                </c:pt>
                <c:pt idx="12">
                  <c:v>13.3</c:v>
                </c:pt>
                <c:pt idx="13">
                  <c:v>18.399999999999999</c:v>
                </c:pt>
                <c:pt idx="14">
                  <c:v>33.1</c:v>
                </c:pt>
                <c:pt idx="15">
                  <c:v>27.7</c:v>
                </c:pt>
                <c:pt idx="16">
                  <c:v>36.700000000000003</c:v>
                </c:pt>
              </c:numCache>
            </c:numRef>
          </c:val>
        </c:ser>
        <c:ser>
          <c:idx val="1"/>
          <c:order val="1"/>
          <c:tx>
            <c:v>SH</c:v>
          </c:tx>
          <c:spPr>
            <a:solidFill>
              <a:srgbClr val="993366"/>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meanac!$H$22:$H$38</c:f>
              <c:numCache>
                <c:formatCode>General</c:formatCode>
                <c:ptCount val="17"/>
                <c:pt idx="0">
                  <c:v>0</c:v>
                </c:pt>
                <c:pt idx="1">
                  <c:v>0</c:v>
                </c:pt>
                <c:pt idx="2">
                  <c:v>0</c:v>
                </c:pt>
                <c:pt idx="3">
                  <c:v>0.30000000000000032</c:v>
                </c:pt>
                <c:pt idx="4">
                  <c:v>0</c:v>
                </c:pt>
                <c:pt idx="5">
                  <c:v>0.8</c:v>
                </c:pt>
                <c:pt idx="6">
                  <c:v>1.1000000000000001</c:v>
                </c:pt>
                <c:pt idx="7">
                  <c:v>3.3</c:v>
                </c:pt>
                <c:pt idx="8">
                  <c:v>2.8</c:v>
                </c:pt>
                <c:pt idx="9">
                  <c:v>5.2</c:v>
                </c:pt>
                <c:pt idx="10">
                  <c:v>1.1000000000000001</c:v>
                </c:pt>
                <c:pt idx="11">
                  <c:v>5.2</c:v>
                </c:pt>
                <c:pt idx="12">
                  <c:v>5.6</c:v>
                </c:pt>
                <c:pt idx="13">
                  <c:v>12.6</c:v>
                </c:pt>
                <c:pt idx="14">
                  <c:v>12.2</c:v>
                </c:pt>
                <c:pt idx="15">
                  <c:v>15.3</c:v>
                </c:pt>
                <c:pt idx="16">
                  <c:v>13.8</c:v>
                </c:pt>
              </c:numCache>
            </c:numRef>
          </c:val>
        </c:ser>
        <c:axId val="45658496"/>
        <c:axId val="45660416"/>
      </c:barChart>
      <c:catAx>
        <c:axId val="45658496"/>
        <c:scaling>
          <c:orientation val="minMax"/>
        </c:scaling>
        <c:axPos val="b"/>
        <c:title>
          <c:tx>
            <c:rich>
              <a:bodyPr/>
              <a:lstStyle/>
              <a:p>
                <a:pPr>
                  <a:defRPr sz="1850" b="1" i="0" u="none" strike="noStrike" baseline="0">
                    <a:solidFill>
                      <a:srgbClr val="000000"/>
                    </a:solidFill>
                    <a:latin typeface="Arial"/>
                    <a:ea typeface="Arial"/>
                    <a:cs typeface="Arial"/>
                  </a:defRPr>
                </a:pPr>
                <a:r>
                  <a:rPr lang="en-US"/>
                  <a:t>Year</a:t>
                </a:r>
              </a:p>
            </c:rich>
          </c:tx>
          <c:layout>
            <c:manualLayout>
              <c:xMode val="edge"/>
              <c:yMode val="edge"/>
              <c:x val="0.46018614270941088"/>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45660416"/>
        <c:crossesAt val="0"/>
        <c:auto val="1"/>
        <c:lblAlgn val="ctr"/>
        <c:lblOffset val="100"/>
        <c:tickLblSkip val="1"/>
        <c:tickMarkSkip val="1"/>
      </c:catAx>
      <c:valAx>
        <c:axId val="45660416"/>
        <c:scaling>
          <c:orientation val="minMax"/>
          <c:max val="62"/>
          <c:min val="0"/>
        </c:scaling>
        <c:axPos val="l"/>
        <c:majorGridlines>
          <c:spPr>
            <a:ln w="3175">
              <a:solidFill>
                <a:srgbClr val="000000"/>
              </a:solidFill>
              <a:prstDash val="solid"/>
            </a:ln>
          </c:spPr>
        </c:majorGridlines>
        <c:title>
          <c:tx>
            <c:rich>
              <a:bodyPr/>
              <a:lstStyle/>
              <a:p>
                <a:pPr>
                  <a:defRPr sz="1425" b="1" i="0" u="none" strike="noStrike" baseline="0">
                    <a:solidFill>
                      <a:srgbClr val="000000"/>
                    </a:solidFill>
                    <a:latin typeface="Arial"/>
                    <a:ea typeface="Arial"/>
                    <a:cs typeface="Arial"/>
                  </a:defRPr>
                </a:pPr>
                <a:r>
                  <a:rPr lang="en-US"/>
                  <a:t>%</a:t>
                </a:r>
              </a:p>
            </c:rich>
          </c:tx>
          <c:layout>
            <c:manualLayout>
              <c:xMode val="edge"/>
              <c:yMode val="edge"/>
              <c:x val="1.3443640124095138E-2"/>
              <c:y val="0.452542372881355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25" b="1" i="0" u="none" strike="noStrike" baseline="0">
                <a:solidFill>
                  <a:srgbClr val="000000"/>
                </a:solidFill>
                <a:latin typeface="Arial"/>
                <a:ea typeface="Arial"/>
                <a:cs typeface="Arial"/>
              </a:defRPr>
            </a:pPr>
            <a:endParaRPr lang="en-US"/>
          </a:p>
        </c:txPr>
        <c:crossAx val="45658496"/>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12616339193381587"/>
          <c:y val="0.15084745762711943"/>
          <c:w val="0.17269906928645296"/>
          <c:h val="0.10169491525423729"/>
        </c:manualLayout>
      </c:layout>
      <c:spPr>
        <a:solidFill>
          <a:srgbClr val="FFFFFF"/>
        </a:solidFill>
        <a:ln w="3175">
          <a:solidFill>
            <a:srgbClr val="000000"/>
          </a:solidFill>
          <a:prstDash val="solid"/>
        </a:ln>
      </c:spPr>
      <c:txPr>
        <a:bodyPr/>
        <a:lstStyle/>
        <a:p>
          <a:pPr>
            <a:defRPr sz="184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50" b="0" i="0" u="none" strike="noStrike" baseline="0">
          <a:solidFill>
            <a:srgbClr val="000000"/>
          </a:solidFill>
          <a:latin typeface="Arial"/>
          <a:ea typeface="Arial"/>
          <a:cs typeface="Arial"/>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rgbClr val="0070C0"/>
                </a:solidFill>
              </a:defRPr>
            </a:pPr>
            <a:r>
              <a:rPr lang="en-US" sz="2000">
                <a:solidFill>
                  <a:srgbClr val="0070C0"/>
                </a:solidFill>
              </a:rPr>
              <a:t>Percent Anomaly Correlations Smaller Than 0.7</a:t>
            </a:r>
          </a:p>
          <a:p>
            <a:pPr>
              <a:defRPr sz="2000">
                <a:solidFill>
                  <a:srgbClr val="0070C0"/>
                </a:solidFill>
              </a:defRPr>
            </a:pPr>
            <a:r>
              <a:rPr lang="en-US" sz="2000">
                <a:solidFill>
                  <a:srgbClr val="0070C0"/>
                </a:solidFill>
              </a:rPr>
              <a:t>GFS 00Z Cycle Day-5 500hPa Height  </a:t>
            </a:r>
          </a:p>
        </c:rich>
      </c:tx>
      <c:layout>
        <c:manualLayout>
          <c:xMode val="edge"/>
          <c:yMode val="edge"/>
          <c:x val="0.24095139607032184"/>
          <c:y val="1.6949152542372952E-3"/>
        </c:manualLayout>
      </c:layout>
      <c:spPr>
        <a:noFill/>
        <a:ln w="25400">
          <a:noFill/>
        </a:ln>
      </c:spPr>
    </c:title>
    <c:plotArea>
      <c:layout>
        <c:manualLayout>
          <c:layoutTarget val="inner"/>
          <c:xMode val="edge"/>
          <c:yMode val="edge"/>
          <c:x val="8.790072388831438E-2"/>
          <c:y val="0.13446327683615841"/>
          <c:w val="0.8852119958634953"/>
          <c:h val="0.69604519774011364"/>
        </c:manualLayout>
      </c:layout>
      <c:barChart>
        <c:barDir val="col"/>
        <c:grouping val="clustered"/>
        <c:ser>
          <c:idx val="0"/>
          <c:order val="0"/>
          <c:tx>
            <c:v>NH</c:v>
          </c:tx>
          <c:spPr>
            <a:solidFill>
              <a:srgbClr val="9999FF"/>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meanac!$F$3:$F$19</c:f>
              <c:numCache>
                <c:formatCode>General</c:formatCode>
                <c:ptCount val="17"/>
                <c:pt idx="0">
                  <c:v>26.9</c:v>
                </c:pt>
                <c:pt idx="1">
                  <c:v>30.8</c:v>
                </c:pt>
                <c:pt idx="2">
                  <c:v>33.4</c:v>
                </c:pt>
                <c:pt idx="3">
                  <c:v>28.4</c:v>
                </c:pt>
                <c:pt idx="4">
                  <c:v>20.8</c:v>
                </c:pt>
                <c:pt idx="5">
                  <c:v>13.2</c:v>
                </c:pt>
                <c:pt idx="6">
                  <c:v>11.3</c:v>
                </c:pt>
                <c:pt idx="7">
                  <c:v>5.2</c:v>
                </c:pt>
                <c:pt idx="8">
                  <c:v>5.3</c:v>
                </c:pt>
                <c:pt idx="9">
                  <c:v>5.8</c:v>
                </c:pt>
                <c:pt idx="10">
                  <c:v>3</c:v>
                </c:pt>
                <c:pt idx="11">
                  <c:v>2.5</c:v>
                </c:pt>
                <c:pt idx="12">
                  <c:v>2.5</c:v>
                </c:pt>
                <c:pt idx="13">
                  <c:v>2.5</c:v>
                </c:pt>
                <c:pt idx="14">
                  <c:v>0.8</c:v>
                </c:pt>
                <c:pt idx="15">
                  <c:v>2.7</c:v>
                </c:pt>
                <c:pt idx="16">
                  <c:v>0</c:v>
                </c:pt>
              </c:numCache>
            </c:numRef>
          </c:val>
        </c:ser>
        <c:ser>
          <c:idx val="1"/>
          <c:order val="1"/>
          <c:tx>
            <c:v>SH</c:v>
          </c:tx>
          <c:spPr>
            <a:solidFill>
              <a:srgbClr val="993366"/>
            </a:solidFill>
            <a:ln w="12700">
              <a:solidFill>
                <a:srgbClr val="000000"/>
              </a:solidFill>
              <a:prstDash val="solid"/>
            </a:ln>
          </c:spPr>
          <c:cat>
            <c:numLit>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Lit>
          </c:cat>
          <c:val>
            <c:numRef>
              <c:f>meanac!$F$22:$F$38</c:f>
              <c:numCache>
                <c:formatCode>General</c:formatCode>
                <c:ptCount val="17"/>
                <c:pt idx="0">
                  <c:v>58.2</c:v>
                </c:pt>
                <c:pt idx="1">
                  <c:v>56.9</c:v>
                </c:pt>
                <c:pt idx="2">
                  <c:v>55.9</c:v>
                </c:pt>
                <c:pt idx="3">
                  <c:v>43</c:v>
                </c:pt>
                <c:pt idx="4">
                  <c:v>35.800000000000004</c:v>
                </c:pt>
                <c:pt idx="5">
                  <c:v>19.7</c:v>
                </c:pt>
                <c:pt idx="6">
                  <c:v>11.8</c:v>
                </c:pt>
                <c:pt idx="7">
                  <c:v>10.1</c:v>
                </c:pt>
                <c:pt idx="8">
                  <c:v>11.4</c:v>
                </c:pt>
                <c:pt idx="9">
                  <c:v>9.6</c:v>
                </c:pt>
                <c:pt idx="10">
                  <c:v>11.2</c:v>
                </c:pt>
                <c:pt idx="11">
                  <c:v>6.9</c:v>
                </c:pt>
                <c:pt idx="12">
                  <c:v>6.2</c:v>
                </c:pt>
                <c:pt idx="13">
                  <c:v>4.7</c:v>
                </c:pt>
                <c:pt idx="14">
                  <c:v>9.7000000000000011</c:v>
                </c:pt>
                <c:pt idx="15">
                  <c:v>1.6</c:v>
                </c:pt>
                <c:pt idx="16">
                  <c:v>1.1000000000000001</c:v>
                </c:pt>
              </c:numCache>
            </c:numRef>
          </c:val>
        </c:ser>
        <c:axId val="45830144"/>
        <c:axId val="45832064"/>
      </c:barChart>
      <c:catAx>
        <c:axId val="45830144"/>
        <c:scaling>
          <c:orientation val="minMax"/>
        </c:scaling>
        <c:axPos val="b"/>
        <c:title>
          <c:tx>
            <c:rich>
              <a:bodyPr/>
              <a:lstStyle/>
              <a:p>
                <a:pPr>
                  <a:defRPr sz="1800"/>
                </a:pPr>
                <a:r>
                  <a:rPr lang="en-US" sz="1800"/>
                  <a:t>Year</a:t>
                </a:r>
              </a:p>
            </c:rich>
          </c:tx>
          <c:layout>
            <c:manualLayout>
              <c:xMode val="edge"/>
              <c:yMode val="edge"/>
              <c:x val="0.46018614270941088"/>
              <c:y val="0.911864406779660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a:pPr>
            <a:endParaRPr lang="en-US"/>
          </a:p>
        </c:txPr>
        <c:crossAx val="45832064"/>
        <c:crossesAt val="0"/>
        <c:auto val="1"/>
        <c:lblAlgn val="ctr"/>
        <c:lblOffset val="100"/>
        <c:tickLblSkip val="1"/>
        <c:tickMarkSkip val="1"/>
      </c:catAx>
      <c:valAx>
        <c:axId val="45832064"/>
        <c:scaling>
          <c:orientation val="minMax"/>
          <c:max val="62"/>
          <c:min val="0"/>
        </c:scaling>
        <c:axPos val="l"/>
        <c:majorGridlines>
          <c:spPr>
            <a:ln w="3175">
              <a:solidFill>
                <a:srgbClr val="000000"/>
              </a:solidFill>
              <a:prstDash val="solid"/>
            </a:ln>
          </c:spPr>
        </c:majorGridlines>
        <c:title>
          <c:tx>
            <c:rich>
              <a:bodyPr/>
              <a:lstStyle/>
              <a:p>
                <a:pPr>
                  <a:defRPr/>
                </a:pPr>
                <a:r>
                  <a:rPr lang="en-US"/>
                  <a:t>%</a:t>
                </a:r>
              </a:p>
            </c:rich>
          </c:tx>
          <c:layout>
            <c:manualLayout>
              <c:xMode val="edge"/>
              <c:yMode val="edge"/>
              <c:x val="1.3443640124095138E-2"/>
              <c:y val="0.45254237288135596"/>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a:pPr>
            <a:endParaRPr lang="en-US"/>
          </a:p>
        </c:txPr>
        <c:crossAx val="45830144"/>
        <c:crosses val="autoZero"/>
        <c:crossBetween val="between"/>
        <c:majorUnit val="10"/>
        <c:minorUnit val="5"/>
      </c:valAx>
      <c:spPr>
        <a:solidFill>
          <a:srgbClr val="C0C0C0"/>
        </a:solidFill>
        <a:ln w="12700">
          <a:solidFill>
            <a:srgbClr val="808080"/>
          </a:solidFill>
          <a:prstDash val="solid"/>
        </a:ln>
      </c:spPr>
    </c:plotArea>
    <c:legend>
      <c:legendPos val="r"/>
      <c:layout>
        <c:manualLayout>
          <c:xMode val="edge"/>
          <c:yMode val="edge"/>
          <c:x val="0.71975180972078823"/>
          <c:y val="0.14576271186440745"/>
          <c:w val="0.20992761116856259"/>
          <c:h val="0.12203389830508475"/>
        </c:manualLayout>
      </c:layout>
      <c:spPr>
        <a:solidFill>
          <a:srgbClr val="FFFFFF"/>
        </a:solidFill>
        <a:ln w="3175">
          <a:solidFill>
            <a:srgbClr val="000000"/>
          </a:solidFill>
          <a:prstDash val="solid"/>
        </a:ln>
      </c:spPr>
      <c:txPr>
        <a:bodyPr/>
        <a:lstStyle/>
        <a:p>
          <a:pPr>
            <a:defRPr sz="2000"/>
          </a:pPr>
          <a:endParaRPr lang="en-US"/>
        </a:p>
      </c:txPr>
    </c:legend>
    <c:plotVisOnly val="1"/>
    <c:dispBlanksAs val="gap"/>
  </c:chart>
  <c:spPr>
    <a:noFill/>
    <a:ln w="9525">
      <a:noFill/>
    </a:ln>
  </c:spPr>
  <c:txPr>
    <a:bodyPr/>
    <a:lstStyle/>
    <a:p>
      <a:pPr>
        <a:defRPr sz="1200" b="1" i="0" u="none" strike="noStrike" baseline="0">
          <a:solidFill>
            <a:schemeClr val="tx1"/>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0.87611</cdr:x>
      <cdr:y>0.22667</cdr:y>
    </cdr:from>
    <cdr:to>
      <cdr:x>0.9823</cdr:x>
      <cdr:y>0.48</cdr:y>
    </cdr:to>
    <cdr:sp macro="" textlink="">
      <cdr:nvSpPr>
        <cdr:cNvPr id="3" name="Straight Arrow Connector 2"/>
        <cdr:cNvSpPr/>
      </cdr:nvSpPr>
      <cdr:spPr>
        <a:xfrm xmlns:a="http://schemas.openxmlformats.org/drawingml/2006/main" flipV="1">
          <a:off x="7543800" y="1295400"/>
          <a:ext cx="914400" cy="14478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0.19225</cdr:x>
      <cdr:y>0.91175</cdr:y>
    </cdr:from>
    <cdr:to>
      <cdr:x>0.2005</cdr:x>
      <cdr:y>0.94575</cdr:y>
    </cdr:to>
    <cdr:sp macro="" textlink="">
      <cdr:nvSpPr>
        <cdr:cNvPr id="11266" name="Text Box 2"/>
        <cdr:cNvSpPr txBox="1">
          <a:spLocks xmlns:a="http://schemas.openxmlformats.org/drawingml/2006/main" noChangeArrowheads="1"/>
        </cdr:cNvSpPr>
      </cdr:nvSpPr>
      <cdr:spPr bwMode="auto">
        <a:xfrm xmlns:a="http://schemas.openxmlformats.org/drawingml/2006/main">
          <a:off x="1770752" y="5123807"/>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3.xml><?xml version="1.0" encoding="utf-8"?>
<c:userShapes xmlns:c="http://schemas.openxmlformats.org/drawingml/2006/chart">
  <cdr:relSizeAnchor xmlns:cdr="http://schemas.openxmlformats.org/drawingml/2006/chartDrawing">
    <cdr:from>
      <cdr:x>0.1775</cdr:x>
      <cdr:y>0.9115</cdr:y>
    </cdr:from>
    <cdr:to>
      <cdr:x>0.18575</cdr:x>
      <cdr:y>0.9455</cdr:y>
    </cdr:to>
    <cdr:sp macro="" textlink="">
      <cdr:nvSpPr>
        <cdr:cNvPr id="101377" name="Text Box 1"/>
        <cdr:cNvSpPr txBox="1">
          <a:spLocks xmlns:a="http://schemas.openxmlformats.org/drawingml/2006/main" noChangeArrowheads="1"/>
        </cdr:cNvSpPr>
      </cdr:nvSpPr>
      <cdr:spPr bwMode="auto">
        <a:xfrm xmlns:a="http://schemas.openxmlformats.org/drawingml/2006/main">
          <a:off x="1634895" y="5122402"/>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4.xml><?xml version="1.0" encoding="utf-8"?>
<c:userShapes xmlns:c="http://schemas.openxmlformats.org/drawingml/2006/chart">
  <cdr:relSizeAnchor xmlns:cdr="http://schemas.openxmlformats.org/drawingml/2006/chartDrawing">
    <cdr:from>
      <cdr:x>0.1775</cdr:x>
      <cdr:y>0.9115</cdr:y>
    </cdr:from>
    <cdr:to>
      <cdr:x>0.18575</cdr:x>
      <cdr:y>0.9455</cdr:y>
    </cdr:to>
    <cdr:sp macro="" textlink="">
      <cdr:nvSpPr>
        <cdr:cNvPr id="103425" name="Text Box 1"/>
        <cdr:cNvSpPr txBox="1">
          <a:spLocks xmlns:a="http://schemas.openxmlformats.org/drawingml/2006/main" noChangeArrowheads="1"/>
        </cdr:cNvSpPr>
      </cdr:nvSpPr>
      <cdr:spPr bwMode="auto">
        <a:xfrm xmlns:a="http://schemas.openxmlformats.org/drawingml/2006/main">
          <a:off x="1634895" y="5122402"/>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5.xml><?xml version="1.0" encoding="utf-8"?>
<c:userShapes xmlns:c="http://schemas.openxmlformats.org/drawingml/2006/chart">
  <cdr:relSizeAnchor xmlns:cdr="http://schemas.openxmlformats.org/drawingml/2006/chartDrawing">
    <cdr:from>
      <cdr:x>0.19225</cdr:x>
      <cdr:y>0.91175</cdr:y>
    </cdr:from>
    <cdr:to>
      <cdr:x>0.2005</cdr:x>
      <cdr:y>0.94575</cdr:y>
    </cdr:to>
    <cdr:sp macro="" textlink="">
      <cdr:nvSpPr>
        <cdr:cNvPr id="98305" name="Text Box 1"/>
        <cdr:cNvSpPr txBox="1">
          <a:spLocks xmlns:a="http://schemas.openxmlformats.org/drawingml/2006/main" noChangeArrowheads="1"/>
        </cdr:cNvSpPr>
      </cdr:nvSpPr>
      <cdr:spPr bwMode="auto">
        <a:xfrm xmlns:a="http://schemas.openxmlformats.org/drawingml/2006/main">
          <a:off x="1770752" y="5123807"/>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6.xml><?xml version="1.0" encoding="utf-8"?>
<c:userShapes xmlns:c="http://schemas.openxmlformats.org/drawingml/2006/chart">
  <cdr:relSizeAnchor xmlns:cdr="http://schemas.openxmlformats.org/drawingml/2006/chartDrawing">
    <cdr:from>
      <cdr:x>0.1775</cdr:x>
      <cdr:y>0.9115</cdr:y>
    </cdr:from>
    <cdr:to>
      <cdr:x>0.18575</cdr:x>
      <cdr:y>0.9455</cdr:y>
    </cdr:to>
    <cdr:sp macro="" textlink="">
      <cdr:nvSpPr>
        <cdr:cNvPr id="105473" name="Text Box 1"/>
        <cdr:cNvSpPr txBox="1">
          <a:spLocks xmlns:a="http://schemas.openxmlformats.org/drawingml/2006/main" noChangeArrowheads="1"/>
        </cdr:cNvSpPr>
      </cdr:nvSpPr>
      <cdr:spPr bwMode="auto">
        <a:xfrm xmlns:a="http://schemas.openxmlformats.org/drawingml/2006/main">
          <a:off x="1634895" y="5122402"/>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7.xml><?xml version="1.0" encoding="utf-8"?>
<c:userShapes xmlns:c="http://schemas.openxmlformats.org/drawingml/2006/chart">
  <cdr:relSizeAnchor xmlns:cdr="http://schemas.openxmlformats.org/drawingml/2006/chartDrawing">
    <cdr:from>
      <cdr:x>0.1775</cdr:x>
      <cdr:y>0.9115</cdr:y>
    </cdr:from>
    <cdr:to>
      <cdr:x>0.18575</cdr:x>
      <cdr:y>0.9455</cdr:y>
    </cdr:to>
    <cdr:sp macro="" textlink="">
      <cdr:nvSpPr>
        <cdr:cNvPr id="107521" name="Text Box 1"/>
        <cdr:cNvSpPr txBox="1">
          <a:spLocks xmlns:a="http://schemas.openxmlformats.org/drawingml/2006/main" noChangeArrowheads="1"/>
        </cdr:cNvSpPr>
      </cdr:nvSpPr>
      <cdr:spPr bwMode="auto">
        <a:xfrm xmlns:a="http://schemas.openxmlformats.org/drawingml/2006/main">
          <a:off x="1634895" y="5122402"/>
          <a:ext cx="75988" cy="191072"/>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drawings/drawing8.xml><?xml version="1.0" encoding="utf-8"?>
<c:userShapes xmlns:c="http://schemas.openxmlformats.org/drawingml/2006/chart">
  <cdr:relSizeAnchor xmlns:cdr="http://schemas.openxmlformats.org/drawingml/2006/chartDrawing">
    <cdr:from>
      <cdr:x>0.88393</cdr:x>
      <cdr:y>0.16667</cdr:y>
    </cdr:from>
    <cdr:to>
      <cdr:x>0.99107</cdr:x>
      <cdr:y>0.21795</cdr:y>
    </cdr:to>
    <cdr:sp macro="" textlink="">
      <cdr:nvSpPr>
        <cdr:cNvPr id="2" name="TextBox 1"/>
        <cdr:cNvSpPr txBox="1"/>
      </cdr:nvSpPr>
      <cdr:spPr>
        <a:xfrm xmlns:a="http://schemas.openxmlformats.org/drawingml/2006/main">
          <a:off x="7543800" y="9906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err="1" smtClean="0"/>
            <a:t>Fcst</a:t>
          </a:r>
          <a:r>
            <a:rPr lang="en-US" sz="1800" b="1" dirty="0" smtClean="0"/>
            <a:t> Hour</a:t>
          </a:r>
          <a:endParaRPr lang="en-US" sz="18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0.89286</cdr:x>
      <cdr:y>0.2</cdr:y>
    </cdr:from>
    <cdr:to>
      <cdr:x>1</cdr:x>
      <cdr:y>0.2625</cdr:y>
    </cdr:to>
    <cdr:sp macro="" textlink="">
      <cdr:nvSpPr>
        <cdr:cNvPr id="2" name="TextBox 1"/>
        <cdr:cNvSpPr txBox="1"/>
      </cdr:nvSpPr>
      <cdr:spPr>
        <a:xfrm xmlns:a="http://schemas.openxmlformats.org/drawingml/2006/main">
          <a:off x="7620000" y="12192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smtClean="0"/>
            <a:t>Fcst</a:t>
          </a:r>
          <a:r>
            <a:rPr lang="en-US" sz="2000" b="1" dirty="0" smtClean="0"/>
            <a:t> Hour</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48CFB-ECB1-4C2E-ACAF-E8317BF0BB51}"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53351-4F8C-46BC-9795-E2D7491067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A1C76-CDAD-46B5-9F0C-78A9220E5A7F}" type="datetime1">
              <a:rPr lang="en-US" smtClean="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31E09-979A-4367-991A-CB9877F7D0F9}" type="datetime1">
              <a:rPr lang="en-US" smtClean="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C7F5B-67D7-451D-A234-23576D43914C}" type="datetime1">
              <a:rPr lang="en-US" smtClean="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651511F5-9541-4836-8C87-E84A8F3E2CAD}"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53F7860A-0A5C-42A8-88D9-07E095015D6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45710-427E-4381-B168-27EBCCB5BF4D}" type="datetime1">
              <a:rPr lang="en-US" smtClean="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3CDDA-77F2-46EF-80F8-19E45173460C}" type="datetime1">
              <a:rPr lang="en-US" smtClean="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35049-F58E-4F96-9BD0-4D3232408A42}" type="datetime1">
              <a:rPr lang="en-US" smtClean="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8F724B-F369-4647-82E0-70E5D8FA5F46}" type="datetime1">
              <a:rPr lang="en-US" smtClean="0"/>
              <a:pPr/>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CE2DA-BF74-41E9-B39D-2FC8DC46DE22}" type="datetime1">
              <a:rPr lang="en-US" smtClean="0"/>
              <a:pPr/>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D1A94-7B73-41EB-BFB5-43D963E4B97D}" type="datetime1">
              <a:rPr lang="en-US" smtClean="0"/>
              <a:pPr/>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F986E-834A-4D51-ACA6-76BA60C6D63C}" type="datetime1">
              <a:rPr lang="en-US" smtClean="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C64F1-396A-4FAE-8234-B6A48ABED620}" type="datetime1">
              <a:rPr lang="en-US" smtClean="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567BB-1A8A-4EE9-89C4-3AE6EF527CF1}" type="datetime1">
              <a:rPr lang="en-US" smtClean="0"/>
              <a:pPr/>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A619-1C2E-4477-A71A-C042104885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hyperlink" Target="http://en.wikipedia.org/wiki/Bar_(unit)" TargetMode="External"/><Relationship Id="rId7" Type="http://schemas.openxmlformats.org/officeDocument/2006/relationships/hyperlink" Target="http://en.wikipedia.org/wiki/United_States_dollar" TargetMode="External"/><Relationship Id="rId2" Type="http://schemas.openxmlformats.org/officeDocument/2006/relationships/hyperlink" Target="http://en.wikipedia.org/wiki/Hurricane_Sandy" TargetMode="External"/><Relationship Id="rId1" Type="http://schemas.openxmlformats.org/officeDocument/2006/relationships/slideLayout" Target="../slideLayouts/slideLayout2.xml"/><Relationship Id="rId6" Type="http://schemas.openxmlformats.org/officeDocument/2006/relationships/hyperlink" Target="http://en.wikipedia.org/wiki/Saffir%E2%80%93Simpson_Hurricane_Scale" TargetMode="External"/><Relationship Id="rId5" Type="http://schemas.openxmlformats.org/officeDocument/2006/relationships/hyperlink" Target="http://en.wikipedia.org/wiki/InHg" TargetMode="External"/><Relationship Id="rId4" Type="http://schemas.openxmlformats.org/officeDocument/2006/relationships/hyperlink" Target="http://en.wikipedia.org/wiki/Pascal_(uni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Bar_(unit)" TargetMode="External"/><Relationship Id="rId7" Type="http://schemas.openxmlformats.org/officeDocument/2006/relationships/hyperlink" Target="http://en.wikipedia.org/wiki/United_States_dollar" TargetMode="External"/><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hyperlink" Target="http://en.wikipedia.org/wiki/Saffir%E2%80%93Simpson_Hurricane_Scale" TargetMode="External"/><Relationship Id="rId5" Type="http://schemas.openxmlformats.org/officeDocument/2006/relationships/hyperlink" Target="http://en.wikipedia.org/wiki/InHg" TargetMode="External"/><Relationship Id="rId4" Type="http://schemas.openxmlformats.org/officeDocument/2006/relationships/hyperlink" Target="http://en.wikipedia.org/wiki/Pascal_(uni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List_of_costliest_Atlantic_hurricanes" TargetMode="External"/><Relationship Id="rId3" Type="http://schemas.openxmlformats.org/officeDocument/2006/relationships/hyperlink" Target="http://en.wikipedia.org/wiki/Tropical_cyclone_scales" TargetMode="External"/><Relationship Id="rId7" Type="http://schemas.openxmlformats.org/officeDocument/2006/relationships/hyperlink" Target="http://en.wikipedia.org/wiki/United_States_dollar" TargetMode="External"/><Relationship Id="rId2" Type="http://schemas.openxmlformats.org/officeDocument/2006/relationships/hyperlink" Target="http://en.wikipedia.org/wiki/Extratropical_cyclone" TargetMode="External"/><Relationship Id="rId1" Type="http://schemas.openxmlformats.org/officeDocument/2006/relationships/slideLayout" Target="../slideLayouts/slideLayout1.xml"/><Relationship Id="rId6" Type="http://schemas.openxmlformats.org/officeDocument/2006/relationships/hyperlink" Target="http://en.wikipedia.org/wiki/Inch_of_mercury" TargetMode="External"/><Relationship Id="rId5" Type="http://schemas.openxmlformats.org/officeDocument/2006/relationships/hyperlink" Target="http://en.wikipedia.org/wiki/Pascal_(unit)" TargetMode="External"/><Relationship Id="rId10" Type="http://schemas.openxmlformats.org/officeDocument/2006/relationships/image" Target="../media/image31.jpeg"/><Relationship Id="rId4" Type="http://schemas.openxmlformats.org/officeDocument/2006/relationships/hyperlink" Target="http://en.wikipedia.org/wiki/Bar_(unit)" TargetMode="External"/><Relationship Id="rId9" Type="http://schemas.openxmlformats.org/officeDocument/2006/relationships/hyperlink" Target="http://en.wikipedia.org/wiki/Hurrican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mc.ncep.noaa.gov/gmb/wd20rt/experiments/prd12q3s/vsdb/"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mc.ncep.noaa.gov/gmb/wx24fy/para/t2mbias/exp2012/"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95400"/>
            <a:ext cx="8077200" cy="1447800"/>
          </a:xfrm>
        </p:spPr>
        <p:txBody>
          <a:bodyPr/>
          <a:lstStyle/>
          <a:p>
            <a:pPr eaLnBrk="1" hangingPunct="1"/>
            <a:r>
              <a:rPr lang="en-US" sz="4000" b="1" dirty="0" smtClean="0"/>
              <a:t>Review of GFS Forecast Skills in 2012</a:t>
            </a:r>
          </a:p>
        </p:txBody>
      </p:sp>
      <p:sp>
        <p:nvSpPr>
          <p:cNvPr id="2051" name="Rectangle 3"/>
          <p:cNvSpPr>
            <a:spLocks noGrp="1" noChangeArrowheads="1"/>
          </p:cNvSpPr>
          <p:nvPr>
            <p:ph type="subTitle" idx="1"/>
          </p:nvPr>
        </p:nvSpPr>
        <p:spPr>
          <a:xfrm>
            <a:off x="685800" y="2895600"/>
            <a:ext cx="7772400" cy="2743200"/>
          </a:xfrm>
        </p:spPr>
        <p:txBody>
          <a:bodyPr/>
          <a:lstStyle/>
          <a:p>
            <a:pPr eaLnBrk="1" hangingPunct="1"/>
            <a:r>
              <a:rPr lang="en-US" sz="2800" dirty="0" err="1" smtClean="0">
                <a:solidFill>
                  <a:srgbClr val="0000FF"/>
                </a:solidFill>
              </a:rPr>
              <a:t>Fanglin</a:t>
            </a:r>
            <a:r>
              <a:rPr lang="en-US" sz="2800" dirty="0" smtClean="0">
                <a:solidFill>
                  <a:srgbClr val="0000FF"/>
                </a:solidFill>
              </a:rPr>
              <a:t> Yang</a:t>
            </a:r>
          </a:p>
          <a:p>
            <a:pPr eaLnBrk="1" hangingPunct="1"/>
            <a:endParaRPr lang="en-US" sz="2400" dirty="0" smtClean="0">
              <a:solidFill>
                <a:srgbClr val="0000FF"/>
              </a:solidFill>
            </a:endParaRPr>
          </a:p>
          <a:p>
            <a:pPr eaLnBrk="1" hangingPunct="1"/>
            <a:r>
              <a:rPr lang="en-US" sz="1600" dirty="0" smtClean="0">
                <a:solidFill>
                  <a:schemeClr val="bg2">
                    <a:lumMod val="10000"/>
                  </a:schemeClr>
                </a:solidFill>
              </a:rPr>
              <a:t>IMSG - Environmental Modeling Center</a:t>
            </a:r>
          </a:p>
          <a:p>
            <a:pPr eaLnBrk="1" hangingPunct="1"/>
            <a:r>
              <a:rPr lang="en-US" sz="1600" dirty="0" smtClean="0">
                <a:solidFill>
                  <a:schemeClr val="bg2">
                    <a:lumMod val="10000"/>
                  </a:schemeClr>
                </a:solidFill>
              </a:rPr>
              <a:t> National Centers for Environmental Prediction</a:t>
            </a:r>
          </a:p>
          <a:p>
            <a:pPr eaLnBrk="1" hangingPunct="1"/>
            <a:endParaRPr lang="en-US" sz="2000" dirty="0" smtClean="0"/>
          </a:p>
        </p:txBody>
      </p:sp>
      <p:pic>
        <p:nvPicPr>
          <p:cNvPr id="2052" name="Picture 7"/>
          <p:cNvPicPr>
            <a:picLocks noChangeAspect="1" noChangeArrowheads="1"/>
          </p:cNvPicPr>
          <p:nvPr/>
        </p:nvPicPr>
        <p:blipFill>
          <a:blip r:embed="rId2" cstate="print"/>
          <a:srcRect/>
          <a:stretch>
            <a:fillRect/>
          </a:stretch>
        </p:blipFill>
        <p:spPr bwMode="auto">
          <a:xfrm>
            <a:off x="7696200" y="0"/>
            <a:ext cx="1447800" cy="762000"/>
          </a:xfrm>
          <a:prstGeom prst="rect">
            <a:avLst/>
          </a:prstGeom>
          <a:noFill/>
          <a:ln w="9525">
            <a:noFill/>
            <a:miter lim="800000"/>
            <a:headEnd/>
            <a:tailEnd/>
          </a:ln>
        </p:spPr>
      </p:pic>
      <p:pic>
        <p:nvPicPr>
          <p:cNvPr id="2053" name="Picture 4"/>
          <p:cNvPicPr>
            <a:picLocks noChangeAspect="1" noChangeArrowheads="1"/>
          </p:cNvPicPr>
          <p:nvPr/>
        </p:nvPicPr>
        <p:blipFill>
          <a:blip r:embed="rId3" cstate="print"/>
          <a:srcRect/>
          <a:stretch>
            <a:fillRect/>
          </a:stretch>
        </p:blipFill>
        <p:spPr bwMode="auto">
          <a:xfrm>
            <a:off x="0" y="0"/>
            <a:ext cx="1219200" cy="74295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295400" y="0"/>
            <a:ext cx="6324600" cy="762000"/>
          </a:xfrm>
          <a:prstGeom prst="rect">
            <a:avLst/>
          </a:prstGeom>
          <a:noFill/>
          <a:ln w="9525">
            <a:noFill/>
            <a:miter lim="800000"/>
            <a:headEnd/>
            <a:tailEnd/>
          </a:ln>
        </p:spPr>
      </p:pic>
      <p:sp>
        <p:nvSpPr>
          <p:cNvPr id="7" name="TextBox 6"/>
          <p:cNvSpPr txBox="1"/>
          <p:nvPr/>
        </p:nvSpPr>
        <p:spPr>
          <a:xfrm>
            <a:off x="609600" y="5257800"/>
            <a:ext cx="8229600" cy="830997"/>
          </a:xfrm>
          <a:prstGeom prst="rect">
            <a:avLst/>
          </a:prstGeom>
          <a:noFill/>
        </p:spPr>
        <p:txBody>
          <a:bodyPr wrap="square" rtlCol="0">
            <a:spAutoFit/>
          </a:bodyPr>
          <a:lstStyle/>
          <a:p>
            <a:r>
              <a:rPr lang="en-US" sz="1600" b="1" dirty="0" smtClean="0"/>
              <a:t>Acknowledgments</a:t>
            </a:r>
            <a:r>
              <a:rPr lang="en-US" sz="1600" dirty="0" smtClean="0"/>
              <a:t>:  All NCEP EMC Global Climate and Weather Modeling Branch members are acknowledged for their contributions to the development and application of the Global Forecast Systems</a:t>
            </a:r>
            <a:r>
              <a:rPr lang="en-US" sz="1600" smtClean="0"/>
              <a:t>.  </a:t>
            </a:r>
            <a:endParaRPr lang="en-US" sz="1600" dirty="0"/>
          </a:p>
        </p:txBody>
      </p:sp>
      <p:sp>
        <p:nvSpPr>
          <p:cNvPr id="8" name="Slide Number Placeholder 7"/>
          <p:cNvSpPr>
            <a:spLocks noGrp="1"/>
          </p:cNvSpPr>
          <p:nvPr>
            <p:ph type="sldNum" sz="quarter" idx="12"/>
          </p:nvPr>
        </p:nvSpPr>
        <p:spPr/>
        <p:txBody>
          <a:bodyPr/>
          <a:lstStyle/>
          <a:p>
            <a:pPr>
              <a:defRPr/>
            </a:pPr>
            <a:fld id="{D42300E5-A53F-41CC-8CF5-67E56EB131E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Font typeface="+mj-lt"/>
              <a:buAutoNum type="arabicPeriod"/>
            </a:pPr>
            <a:r>
              <a:rPr lang="en-US" b="1" dirty="0" smtClean="0">
                <a:solidFill>
                  <a:schemeClr val="bg1">
                    <a:lumMod val="75000"/>
                  </a:schemeClr>
                </a:solidFill>
              </a:rPr>
              <a:t>Major GFS changes in 2012</a:t>
            </a:r>
          </a:p>
          <a:p>
            <a:pPr marL="514350" indent="-514350">
              <a:buFont typeface="+mj-lt"/>
              <a:buAutoNum type="arabicPeriod"/>
            </a:pPr>
            <a:endParaRPr lang="en-US" b="1" dirty="0" smtClean="0"/>
          </a:p>
          <a:p>
            <a:pPr marL="514350" indent="-514350">
              <a:buFont typeface="+mj-lt"/>
              <a:buAutoNum type="arabicPeriod"/>
            </a:pPr>
            <a:r>
              <a:rPr lang="en-US" b="1" dirty="0" smtClean="0"/>
              <a:t>Forecast skill scores </a:t>
            </a:r>
          </a:p>
          <a:p>
            <a:pPr marL="971550" lvl="1" indent="-514350"/>
            <a:r>
              <a:rPr lang="en-US" b="1" dirty="0" smtClean="0"/>
              <a:t>AC and RMSE</a:t>
            </a:r>
          </a:p>
          <a:p>
            <a:pPr marL="971550" lvl="1" indent="-514350"/>
            <a:r>
              <a:rPr lang="en-US" b="1" dirty="0" smtClean="0">
                <a:solidFill>
                  <a:schemeClr val="bg1">
                    <a:lumMod val="75000"/>
                  </a:schemeClr>
                </a:solidFill>
              </a:rPr>
              <a:t>Hurricane Track and Intensity</a:t>
            </a:r>
          </a:p>
          <a:p>
            <a:pPr marL="971550" lvl="1" indent="-514350"/>
            <a:r>
              <a:rPr lang="en-US" b="1" dirty="0" smtClean="0">
                <a:solidFill>
                  <a:schemeClr val="bg1">
                    <a:lumMod val="75000"/>
                  </a:schemeClr>
                </a:solidFill>
              </a:rPr>
              <a:t>Precipitation </a:t>
            </a:r>
          </a:p>
          <a:p>
            <a:pPr marL="971550" lvl="1" indent="-514350">
              <a:buFont typeface="+mj-lt"/>
              <a:buAutoNum type="arabicPeriod"/>
            </a:pPr>
            <a:endParaRPr lang="en-US" b="1" dirty="0" smtClean="0">
              <a:solidFill>
                <a:schemeClr val="bg1">
                  <a:lumMod val="75000"/>
                </a:schemeClr>
              </a:solidFill>
            </a:endParaRPr>
          </a:p>
          <a:p>
            <a:pPr marL="514350" indent="-514350">
              <a:buFont typeface="+mj-lt"/>
              <a:buAutoNum type="arabicPeriod"/>
            </a:pPr>
            <a:r>
              <a:rPr lang="en-US" b="1" dirty="0" smtClean="0">
                <a:solidFill>
                  <a:schemeClr val="bg1">
                    <a:lumMod val="75000"/>
                  </a:schemeClr>
                </a:solidFill>
              </a:rPr>
              <a:t>Comparison with Surface and </a:t>
            </a:r>
            <a:r>
              <a:rPr lang="en-US" b="1" dirty="0" err="1" smtClean="0">
                <a:solidFill>
                  <a:schemeClr val="bg1">
                    <a:lumMod val="75000"/>
                  </a:schemeClr>
                </a:solidFill>
              </a:rPr>
              <a:t>Rawinsonde</a:t>
            </a:r>
            <a:r>
              <a:rPr lang="en-US" b="1" dirty="0" smtClean="0">
                <a:solidFill>
                  <a:schemeClr val="bg1">
                    <a:lumMod val="75000"/>
                  </a:schemeClr>
                </a:solidFill>
              </a:rPr>
              <a:t> </a:t>
            </a:r>
            <a:r>
              <a:rPr lang="en-US" b="1" dirty="0" err="1" smtClean="0">
                <a:solidFill>
                  <a:schemeClr val="bg1">
                    <a:lumMod val="75000"/>
                  </a:schemeClr>
                </a:solidFill>
              </a:rPr>
              <a:t>Obs</a:t>
            </a:r>
            <a:endParaRPr lang="en-US" b="1" dirty="0" smtClean="0">
              <a:solidFill>
                <a:schemeClr val="bg1">
                  <a:lumMod val="75000"/>
                </a:schemeClr>
              </a:solidFill>
            </a:endParaRPr>
          </a:p>
          <a:p>
            <a:pPr marL="514350" indent="-514350">
              <a:buFont typeface="+mj-lt"/>
              <a:buAutoNum type="arabicPeriod"/>
            </a:pPr>
            <a:endParaRPr lang="en-US" b="1" dirty="0" smtClean="0">
              <a:solidFill>
                <a:schemeClr val="bg1">
                  <a:lumMod val="75000"/>
                </a:schemeClr>
              </a:solidFill>
            </a:endParaRPr>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p:txBody>
      </p:sp>
      <p:sp>
        <p:nvSpPr>
          <p:cNvPr id="4" name="Slide Number Placeholder 3"/>
          <p:cNvSpPr>
            <a:spLocks noGrp="1"/>
          </p:cNvSpPr>
          <p:nvPr>
            <p:ph type="sldNum" sz="quarter" idx="12"/>
          </p:nvPr>
        </p:nvSpPr>
        <p:spPr/>
        <p:txBody>
          <a:bodyPr/>
          <a:lstStyle/>
          <a:p>
            <a:fld id="{A50FA619-1C2E-4477-A71A-C0421048856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sz="2800" b="1" dirty="0" smtClean="0">
                <a:solidFill>
                  <a:srgbClr val="002060"/>
                </a:solidFill>
              </a:rPr>
              <a:t>Annual Mean 500-hPa HGT Day-5 Anomaly Correlation</a:t>
            </a: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838200"/>
          <a:ext cx="8610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135469"/>
            <a:ext cx="6592446" cy="646331"/>
          </a:xfrm>
          <a:prstGeom prst="rect">
            <a:avLst/>
          </a:prstGeom>
          <a:noFill/>
        </p:spPr>
        <p:txBody>
          <a:bodyPr wrap="none" rtlCol="0">
            <a:spAutoFit/>
          </a:bodyPr>
          <a:lstStyle/>
          <a:p>
            <a:r>
              <a:rPr lang="en-US" dirty="0" smtClean="0"/>
              <a:t>CDAS is a legacy GFS (T64) used for NCEP/NCAR Reanalysis circa 1995</a:t>
            </a:r>
          </a:p>
          <a:p>
            <a:r>
              <a:rPr lang="en-US" dirty="0" smtClean="0"/>
              <a:t>CFSR is the coupled GFS (T126) used for reanalysis circa 2006</a:t>
            </a:r>
          </a:p>
        </p:txBody>
      </p:sp>
      <p:sp>
        <p:nvSpPr>
          <p:cNvPr id="6" name="Slide Number Placeholder 5"/>
          <p:cNvSpPr>
            <a:spLocks noGrp="1"/>
          </p:cNvSpPr>
          <p:nvPr>
            <p:ph type="sldNum" sz="quarter" idx="12"/>
          </p:nvPr>
        </p:nvSpPr>
        <p:spPr/>
        <p:txBody>
          <a:bodyPr/>
          <a:lstStyle/>
          <a:p>
            <a:fld id="{A50FA619-1C2E-4477-A71A-C0421048856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85800"/>
          </a:xfrm>
        </p:spPr>
        <p:txBody>
          <a:bodyPr>
            <a:normAutofit fontScale="90000"/>
          </a:bodyPr>
          <a:lstStyle/>
          <a:p>
            <a:r>
              <a:rPr lang="en-US" sz="2800" b="1" dirty="0" smtClean="0">
                <a:solidFill>
                  <a:srgbClr val="002060"/>
                </a:solidFill>
              </a:rPr>
              <a:t>Annual Mean 500-hPa HGT Day-5 Anomaly Correlation</a:t>
            </a:r>
            <a:br>
              <a:rPr lang="en-US" sz="2800" b="1" dirty="0" smtClean="0">
                <a:solidFill>
                  <a:srgbClr val="002060"/>
                </a:solidFill>
              </a:rPr>
            </a:br>
            <a:r>
              <a:rPr lang="en-US" sz="2800" b="1" dirty="0" smtClean="0">
                <a:solidFill>
                  <a:srgbClr val="002060"/>
                </a:solidFill>
              </a:rPr>
              <a:t>GFS minus CDAS</a:t>
            </a:r>
            <a:endParaRPr lang="en-US" sz="2800" b="1" dirty="0">
              <a:solidFill>
                <a:srgbClr val="002060"/>
              </a:solidFill>
            </a:endParaRPr>
          </a:p>
        </p:txBody>
      </p:sp>
      <p:graphicFrame>
        <p:nvGraphicFramePr>
          <p:cNvPr id="4" name="Content Placeholder 3"/>
          <p:cNvGraphicFramePr>
            <a:graphicFrameLocks noGrp="1"/>
          </p:cNvGraphicFramePr>
          <p:nvPr>
            <p:ph idx="1"/>
          </p:nvPr>
        </p:nvGraphicFramePr>
        <p:xfrm>
          <a:off x="304800" y="990600"/>
          <a:ext cx="8610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81800" y="3733800"/>
            <a:ext cx="2057400" cy="646331"/>
          </a:xfrm>
          <a:prstGeom prst="rect">
            <a:avLst/>
          </a:prstGeom>
          <a:noFill/>
        </p:spPr>
        <p:txBody>
          <a:bodyPr wrap="square" rtlCol="0">
            <a:spAutoFit/>
          </a:bodyPr>
          <a:lstStyle/>
          <a:p>
            <a:r>
              <a:rPr lang="en-US" b="1" dirty="0" smtClean="0"/>
              <a:t>Best Year, </a:t>
            </a:r>
          </a:p>
          <a:p>
            <a:r>
              <a:rPr lang="en-US" b="1" dirty="0" smtClean="0"/>
              <a:t>For both NH and SH</a:t>
            </a:r>
            <a:endParaRPr lang="en-US" b="1" dirty="0"/>
          </a:p>
        </p:txBody>
      </p:sp>
      <p:cxnSp>
        <p:nvCxnSpPr>
          <p:cNvPr id="7" name="Straight Arrow Connector 6"/>
          <p:cNvCxnSpPr/>
          <p:nvPr/>
        </p:nvCxnSpPr>
        <p:spPr>
          <a:xfrm flipV="1">
            <a:off x="7848600" y="1524000"/>
            <a:ext cx="9144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A50FA619-1C2E-4477-A71A-C0421048856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85800"/>
          </a:xfrm>
        </p:spPr>
        <p:txBody>
          <a:bodyPr>
            <a:normAutofit fontScale="90000"/>
          </a:bodyPr>
          <a:lstStyle/>
          <a:p>
            <a:r>
              <a:rPr lang="en-US" sz="2800" b="1" dirty="0" smtClean="0">
                <a:solidFill>
                  <a:srgbClr val="002060"/>
                </a:solidFill>
              </a:rPr>
              <a:t>Annual Mean 500-hPa HGT Day-5 Anomaly Correlation</a:t>
            </a:r>
            <a:br>
              <a:rPr lang="en-US" sz="2800" b="1" dirty="0" smtClean="0">
                <a:solidFill>
                  <a:srgbClr val="002060"/>
                </a:solidFill>
              </a:rPr>
            </a:br>
            <a:r>
              <a:rPr lang="en-US" sz="2800" b="1" dirty="0" smtClean="0">
                <a:solidFill>
                  <a:srgbClr val="002060"/>
                </a:solidFill>
              </a:rPr>
              <a:t>GFS minus CFSR</a:t>
            </a:r>
            <a:endParaRPr lang="en-US" sz="2800" b="1" dirty="0">
              <a:solidFill>
                <a:srgbClr val="002060"/>
              </a:solidFill>
            </a:endParaRPr>
          </a:p>
        </p:txBody>
      </p:sp>
      <p:graphicFrame>
        <p:nvGraphicFramePr>
          <p:cNvPr id="4" name="Content Placeholder 3"/>
          <p:cNvGraphicFramePr>
            <a:graphicFrameLocks noGrp="1"/>
          </p:cNvGraphicFramePr>
          <p:nvPr>
            <p:ph idx="1"/>
          </p:nvPr>
        </p:nvGraphicFramePr>
        <p:xfrm>
          <a:off x="304800" y="990600"/>
          <a:ext cx="8610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29400" y="2743200"/>
            <a:ext cx="2057400" cy="646331"/>
          </a:xfrm>
          <a:prstGeom prst="rect">
            <a:avLst/>
          </a:prstGeom>
          <a:noFill/>
        </p:spPr>
        <p:txBody>
          <a:bodyPr wrap="square" rtlCol="0">
            <a:spAutoFit/>
          </a:bodyPr>
          <a:lstStyle/>
          <a:p>
            <a:r>
              <a:rPr lang="en-US" b="1" dirty="0" smtClean="0"/>
              <a:t>Best Year, </a:t>
            </a:r>
          </a:p>
          <a:p>
            <a:r>
              <a:rPr lang="en-US" b="1" dirty="0" smtClean="0"/>
              <a:t>For both NH and SH</a:t>
            </a:r>
            <a:endParaRPr lang="en-US" b="1"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r>
              <a:rPr lang="en-US" sz="2800" b="1" dirty="0" smtClean="0">
                <a:solidFill>
                  <a:srgbClr val="FF0000"/>
                </a:solidFill>
              </a:rPr>
              <a:t>Annual Mean NH 500hPa HGT Day-5 AC</a:t>
            </a: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7620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096000"/>
            <a:ext cx="7976735" cy="646331"/>
          </a:xfrm>
          <a:prstGeom prst="rect">
            <a:avLst/>
          </a:prstGeom>
          <a:noFill/>
        </p:spPr>
        <p:txBody>
          <a:bodyPr wrap="none" rtlCol="0">
            <a:spAutoFit/>
          </a:bodyPr>
          <a:lstStyle/>
          <a:p>
            <a:pPr marL="177800" indent="-177800">
              <a:buFont typeface="Arial" pitchFamily="34" charset="0"/>
              <a:buChar char="•"/>
            </a:pPr>
            <a:r>
              <a:rPr lang="en-US" dirty="0" smtClean="0"/>
              <a:t>ECMWF, GFS and CMC were better in 2012 than in 2011.  GFS has the largest gain.</a:t>
            </a:r>
          </a:p>
          <a:p>
            <a:pPr marL="177800" indent="-177800">
              <a:buFont typeface="Arial" pitchFamily="34" charset="0"/>
              <a:buChar char="•"/>
            </a:pPr>
            <a:r>
              <a:rPr lang="en-US" dirty="0" smtClean="0"/>
              <a:t>UKM and FNOMC were slightly worse in 2012 than 2011.</a:t>
            </a:r>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a:bodyPr>
          <a:lstStyle/>
          <a:p>
            <a:r>
              <a:rPr lang="en-US" sz="2800" b="1" dirty="0" smtClean="0">
                <a:solidFill>
                  <a:srgbClr val="FF0000"/>
                </a:solidFill>
              </a:rPr>
              <a:t>Annual Mean SH 500hPa HGT Day-5 AC</a:t>
            </a:r>
            <a:endParaRPr lang="en-US" sz="2800" b="1" dirty="0">
              <a:solidFill>
                <a:srgbClr val="FF0000"/>
              </a:solidFill>
            </a:endParaRPr>
          </a:p>
        </p:txBody>
      </p:sp>
      <p:graphicFrame>
        <p:nvGraphicFramePr>
          <p:cNvPr id="4" name="Content Placeholder 3"/>
          <p:cNvGraphicFramePr>
            <a:graphicFrameLocks noGrp="1"/>
          </p:cNvGraphicFramePr>
          <p:nvPr>
            <p:ph idx="1"/>
          </p:nvPr>
        </p:nvGraphicFramePr>
        <p:xfrm>
          <a:off x="304800" y="7620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096000"/>
            <a:ext cx="8055860" cy="646331"/>
          </a:xfrm>
          <a:prstGeom prst="rect">
            <a:avLst/>
          </a:prstGeom>
          <a:noFill/>
        </p:spPr>
        <p:txBody>
          <a:bodyPr wrap="none" rtlCol="0">
            <a:spAutoFit/>
          </a:bodyPr>
          <a:lstStyle/>
          <a:p>
            <a:pPr marL="177800" indent="-177800">
              <a:buFont typeface="Arial" pitchFamily="34" charset="0"/>
              <a:buChar char="•"/>
            </a:pPr>
            <a:r>
              <a:rPr lang="en-US" dirty="0" smtClean="0"/>
              <a:t>2012 was a difficult year to forecast, namely, both CFSR and CDAS scores dropped.</a:t>
            </a:r>
          </a:p>
          <a:p>
            <a:pPr marL="177800" indent="-177800">
              <a:buFont typeface="Arial" pitchFamily="34" charset="0"/>
              <a:buChar char="•"/>
            </a:pPr>
            <a:r>
              <a:rPr lang="en-US" dirty="0" smtClean="0"/>
              <a:t>Most models, except for GFS and CMC, had lower scores in 2012 than in 2011.</a:t>
            </a:r>
            <a:endParaRPr lang="en-US"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c.ncep.noaa.gov/gmb/STATS_vsdb/allmodel/longgfsecm/acz_wave120_NH500mb_dieoff.png"/>
          <p:cNvPicPr>
            <a:picLocks noChangeAspect="1" noChangeArrowheads="1"/>
          </p:cNvPicPr>
          <p:nvPr/>
        </p:nvPicPr>
        <p:blipFill>
          <a:blip r:embed="rId2" cstate="print"/>
          <a:srcRect l="7910" t="3390" b="6215"/>
          <a:stretch>
            <a:fillRect/>
          </a:stretch>
        </p:blipFill>
        <p:spPr bwMode="auto">
          <a:xfrm>
            <a:off x="457200" y="762000"/>
            <a:ext cx="8382000" cy="5638800"/>
          </a:xfrm>
          <a:prstGeom prst="rect">
            <a:avLst/>
          </a:prstGeom>
          <a:noFill/>
        </p:spPr>
      </p:pic>
      <p:sp>
        <p:nvSpPr>
          <p:cNvPr id="5122" name="Title 1"/>
          <p:cNvSpPr>
            <a:spLocks noGrp="1"/>
          </p:cNvSpPr>
          <p:nvPr>
            <p:ph type="title"/>
          </p:nvPr>
        </p:nvSpPr>
        <p:spPr>
          <a:xfrm>
            <a:off x="838200" y="122238"/>
            <a:ext cx="7315200" cy="487362"/>
          </a:xfrm>
        </p:spPr>
        <p:txBody>
          <a:bodyPr>
            <a:normAutofit fontScale="90000"/>
          </a:bodyPr>
          <a:lstStyle/>
          <a:p>
            <a:pPr eaLnBrk="1" hangingPunct="1"/>
            <a:r>
              <a:rPr lang="en-US" sz="2800" b="1" dirty="0" smtClean="0">
                <a:solidFill>
                  <a:srgbClr val="0000FF"/>
                </a:solidFill>
              </a:rPr>
              <a:t>Die-off Curves of  Annual Mean </a:t>
            </a:r>
            <a:r>
              <a:rPr lang="en-US" sz="2800" b="1" dirty="0" smtClean="0">
                <a:solidFill>
                  <a:srgbClr val="FF0000"/>
                </a:solidFill>
              </a:rPr>
              <a:t>NH</a:t>
            </a:r>
            <a:r>
              <a:rPr lang="en-US" sz="2800" b="1" dirty="0" smtClean="0">
                <a:solidFill>
                  <a:srgbClr val="0000FF"/>
                </a:solidFill>
              </a:rPr>
              <a:t> 500hPa HGT AC </a:t>
            </a:r>
          </a:p>
        </p:txBody>
      </p:sp>
      <p:sp>
        <p:nvSpPr>
          <p:cNvPr id="5123" name="Slide Number Placeholder 3"/>
          <p:cNvSpPr>
            <a:spLocks noGrp="1"/>
          </p:cNvSpPr>
          <p:nvPr>
            <p:ph type="sldNum" sz="quarter" idx="12"/>
          </p:nvPr>
        </p:nvSpPr>
        <p:spPr>
          <a:noFill/>
        </p:spPr>
        <p:txBody>
          <a:bodyPr/>
          <a:lstStyle/>
          <a:p>
            <a:fld id="{504B786D-C1D4-40B9-BCB0-FCE5952D3110}" type="slidenum">
              <a:rPr lang="en-US" smtClean="0"/>
              <a:pPr/>
              <a:t>16</a:t>
            </a:fld>
            <a:endParaRPr lang="en-US" dirty="0" smtClean="0"/>
          </a:p>
        </p:txBody>
      </p:sp>
      <p:cxnSp>
        <p:nvCxnSpPr>
          <p:cNvPr id="7" name="Straight Connector 6"/>
          <p:cNvCxnSpPr/>
          <p:nvPr/>
        </p:nvCxnSpPr>
        <p:spPr>
          <a:xfrm>
            <a:off x="838200" y="2057400"/>
            <a:ext cx="6781800"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4191000"/>
            <a:ext cx="2590800" cy="1538883"/>
          </a:xfrm>
          <a:prstGeom prst="rect">
            <a:avLst/>
          </a:prstGeom>
          <a:noFill/>
          <a:ln>
            <a:solidFill>
              <a:srgbClr val="FFFF00"/>
            </a:solidFill>
          </a:ln>
        </p:spPr>
        <p:txBody>
          <a:bodyPr wrap="square" rtlCol="0">
            <a:spAutoFit/>
          </a:bodyPr>
          <a:lstStyle/>
          <a:p>
            <a:r>
              <a:rPr lang="en-US" sz="2000" b="1" dirty="0" smtClean="0">
                <a:solidFill>
                  <a:srgbClr val="0000FF"/>
                </a:solidFill>
              </a:rPr>
              <a:t>0.6 – useful forecast </a:t>
            </a:r>
          </a:p>
          <a:p>
            <a:r>
              <a:rPr lang="en-US" sz="2000" b="1" dirty="0" smtClean="0">
                <a:solidFill>
                  <a:srgbClr val="0000FF"/>
                </a:solidFill>
              </a:rPr>
              <a:t>For 2012</a:t>
            </a:r>
          </a:p>
          <a:p>
            <a:r>
              <a:rPr lang="en-US" b="1" dirty="0" smtClean="0">
                <a:solidFill>
                  <a:srgbClr val="FF0000"/>
                </a:solidFill>
              </a:rPr>
              <a:t>GFS: 	8.0 day</a:t>
            </a:r>
          </a:p>
          <a:p>
            <a:r>
              <a:rPr lang="en-US" b="1" dirty="0" smtClean="0">
                <a:solidFill>
                  <a:srgbClr val="FF0000"/>
                </a:solidFill>
              </a:rPr>
              <a:t>ECMWF: 	8.2 day </a:t>
            </a:r>
          </a:p>
          <a:p>
            <a:r>
              <a:rPr lang="en-US" b="1" dirty="0" smtClean="0">
                <a:solidFill>
                  <a:srgbClr val="FF0000"/>
                </a:solidFill>
              </a:rPr>
              <a:t>CDAS:	6.4 day</a:t>
            </a:r>
            <a:endParaRPr lang="en-US" b="1" dirty="0">
              <a:solidFill>
                <a:srgbClr val="FF0000"/>
              </a:solidFill>
            </a:endParaRPr>
          </a:p>
        </p:txBody>
      </p:sp>
      <p:cxnSp>
        <p:nvCxnSpPr>
          <p:cNvPr id="21" name="Straight Connector 20"/>
          <p:cNvCxnSpPr/>
          <p:nvPr/>
        </p:nvCxnSpPr>
        <p:spPr>
          <a:xfrm>
            <a:off x="914400" y="4495800"/>
            <a:ext cx="3200400"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81400" y="15240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57600" y="38100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77000" y="14478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359" y="6474023"/>
            <a:ext cx="8306441" cy="307777"/>
          </a:xfrm>
          <a:prstGeom prst="rect">
            <a:avLst/>
          </a:prstGeom>
          <a:noFill/>
        </p:spPr>
        <p:txBody>
          <a:bodyPr wrap="none" rtlCol="0">
            <a:spAutoFit/>
          </a:bodyPr>
          <a:lstStyle/>
          <a:p>
            <a:r>
              <a:rPr lang="en-US" sz="1400" dirty="0" smtClean="0"/>
              <a:t>ECMWF ‘s useful forecast  in 2012 was not as good as in 2010 and 2011.  GFS had no change in past three years.</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emc.ncep.noaa.gov/gmb/STATS_vsdb/allmodel/longgfsecm/acz_wave120_SH500mb_dieoff.png"/>
          <p:cNvPicPr>
            <a:picLocks noChangeAspect="1" noChangeArrowheads="1"/>
          </p:cNvPicPr>
          <p:nvPr/>
        </p:nvPicPr>
        <p:blipFill>
          <a:blip r:embed="rId2" cstate="print"/>
          <a:srcRect l="6154" t="3077" b="6154"/>
          <a:stretch>
            <a:fillRect/>
          </a:stretch>
        </p:blipFill>
        <p:spPr bwMode="auto">
          <a:xfrm>
            <a:off x="304800" y="685800"/>
            <a:ext cx="8229600" cy="5791200"/>
          </a:xfrm>
          <a:prstGeom prst="rect">
            <a:avLst/>
          </a:prstGeom>
          <a:noFill/>
        </p:spPr>
      </p:pic>
      <p:sp>
        <p:nvSpPr>
          <p:cNvPr id="5122" name="Title 1"/>
          <p:cNvSpPr>
            <a:spLocks noGrp="1"/>
          </p:cNvSpPr>
          <p:nvPr>
            <p:ph type="title"/>
          </p:nvPr>
        </p:nvSpPr>
        <p:spPr>
          <a:xfrm>
            <a:off x="838200" y="122238"/>
            <a:ext cx="7315200" cy="487362"/>
          </a:xfrm>
        </p:spPr>
        <p:txBody>
          <a:bodyPr>
            <a:normAutofit fontScale="90000"/>
          </a:bodyPr>
          <a:lstStyle/>
          <a:p>
            <a:pPr eaLnBrk="1" hangingPunct="1"/>
            <a:r>
              <a:rPr lang="en-US" sz="2800" b="1" dirty="0" smtClean="0">
                <a:solidFill>
                  <a:srgbClr val="0000FF"/>
                </a:solidFill>
              </a:rPr>
              <a:t>Die-off Curves of  Annual Mean </a:t>
            </a:r>
            <a:r>
              <a:rPr lang="en-US" sz="2800" b="1" dirty="0" smtClean="0">
                <a:solidFill>
                  <a:srgbClr val="FF0000"/>
                </a:solidFill>
              </a:rPr>
              <a:t>SH</a:t>
            </a:r>
            <a:r>
              <a:rPr lang="en-US" sz="2800" b="1" dirty="0" smtClean="0">
                <a:solidFill>
                  <a:srgbClr val="0000FF"/>
                </a:solidFill>
              </a:rPr>
              <a:t> 500hPa HGT AC </a:t>
            </a:r>
          </a:p>
        </p:txBody>
      </p:sp>
      <p:sp>
        <p:nvSpPr>
          <p:cNvPr id="5123" name="Slide Number Placeholder 3"/>
          <p:cNvSpPr>
            <a:spLocks noGrp="1"/>
          </p:cNvSpPr>
          <p:nvPr>
            <p:ph type="sldNum" sz="quarter" idx="12"/>
          </p:nvPr>
        </p:nvSpPr>
        <p:spPr>
          <a:noFill/>
        </p:spPr>
        <p:txBody>
          <a:bodyPr/>
          <a:lstStyle/>
          <a:p>
            <a:fld id="{504B786D-C1D4-40B9-BCB0-FCE5952D3110}" type="slidenum">
              <a:rPr lang="en-US" smtClean="0"/>
              <a:pPr/>
              <a:t>17</a:t>
            </a:fld>
            <a:endParaRPr lang="en-US" dirty="0" smtClean="0"/>
          </a:p>
        </p:txBody>
      </p:sp>
      <p:cxnSp>
        <p:nvCxnSpPr>
          <p:cNvPr id="7" name="Straight Connector 6"/>
          <p:cNvCxnSpPr/>
          <p:nvPr/>
        </p:nvCxnSpPr>
        <p:spPr>
          <a:xfrm>
            <a:off x="838200" y="2057400"/>
            <a:ext cx="6781800"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4191000"/>
            <a:ext cx="2590800" cy="1538883"/>
          </a:xfrm>
          <a:prstGeom prst="rect">
            <a:avLst/>
          </a:prstGeom>
          <a:noFill/>
          <a:ln>
            <a:solidFill>
              <a:srgbClr val="FFFF00"/>
            </a:solidFill>
          </a:ln>
        </p:spPr>
        <p:txBody>
          <a:bodyPr wrap="square" rtlCol="0">
            <a:spAutoFit/>
          </a:bodyPr>
          <a:lstStyle/>
          <a:p>
            <a:r>
              <a:rPr lang="en-US" sz="2000" b="1" dirty="0" smtClean="0">
                <a:solidFill>
                  <a:srgbClr val="0000FF"/>
                </a:solidFill>
              </a:rPr>
              <a:t>0.6 – useful forecast </a:t>
            </a:r>
          </a:p>
          <a:p>
            <a:r>
              <a:rPr lang="en-US" sz="2000" b="1" dirty="0" smtClean="0">
                <a:solidFill>
                  <a:srgbClr val="0000FF"/>
                </a:solidFill>
              </a:rPr>
              <a:t>For 2012</a:t>
            </a:r>
          </a:p>
          <a:p>
            <a:r>
              <a:rPr lang="en-US" b="1" dirty="0" smtClean="0">
                <a:solidFill>
                  <a:srgbClr val="FF0000"/>
                </a:solidFill>
              </a:rPr>
              <a:t>GFS: 	7.6 day</a:t>
            </a:r>
          </a:p>
          <a:p>
            <a:r>
              <a:rPr lang="en-US" b="1" dirty="0" smtClean="0">
                <a:solidFill>
                  <a:srgbClr val="FF0000"/>
                </a:solidFill>
              </a:rPr>
              <a:t>ECMWF: 	8.2 day </a:t>
            </a:r>
          </a:p>
          <a:p>
            <a:r>
              <a:rPr lang="en-US" b="1" dirty="0" smtClean="0">
                <a:solidFill>
                  <a:srgbClr val="FF0000"/>
                </a:solidFill>
              </a:rPr>
              <a:t>CDAS:	6.5 day</a:t>
            </a:r>
            <a:endParaRPr lang="en-US" b="1" dirty="0">
              <a:solidFill>
                <a:srgbClr val="FF0000"/>
              </a:solidFill>
            </a:endParaRPr>
          </a:p>
        </p:txBody>
      </p:sp>
      <p:cxnSp>
        <p:nvCxnSpPr>
          <p:cNvPr id="21" name="Straight Connector 20"/>
          <p:cNvCxnSpPr/>
          <p:nvPr/>
        </p:nvCxnSpPr>
        <p:spPr>
          <a:xfrm>
            <a:off x="914400" y="4572000"/>
            <a:ext cx="3200400"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2800" y="15240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81400" y="38862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19800" y="1371600"/>
            <a:ext cx="0" cy="1447800"/>
          </a:xfrm>
          <a:prstGeom prst="line">
            <a:avLst/>
          </a:prstGeom>
          <a:ln>
            <a:solidFill>
              <a:schemeClr val="tx1">
                <a:lumMod val="95000"/>
                <a:lumOff val="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0"/>
            <a:ext cx="8229600" cy="990600"/>
          </a:xfrm>
        </p:spPr>
        <p:txBody>
          <a:bodyPr/>
          <a:lstStyle/>
          <a:p>
            <a:r>
              <a:rPr lang="en-US" sz="2400" dirty="0" smtClean="0"/>
              <a:t>Day at which forecast loses useful skill (AC=0.6) </a:t>
            </a:r>
            <a:br>
              <a:rPr lang="en-US" sz="2400" dirty="0" smtClean="0"/>
            </a:br>
            <a:r>
              <a:rPr lang="en-US" sz="2400" dirty="0" smtClean="0">
                <a:solidFill>
                  <a:srgbClr val="FF0000"/>
                </a:solidFill>
              </a:rPr>
              <a:t>N. Hemisphere </a:t>
            </a:r>
            <a:r>
              <a:rPr lang="en-US" sz="2400" dirty="0" smtClean="0"/>
              <a:t>500hPa height calendar year means</a:t>
            </a:r>
          </a:p>
        </p:txBody>
      </p:sp>
      <p:graphicFrame>
        <p:nvGraphicFramePr>
          <p:cNvPr id="8" name="Object 2"/>
          <p:cNvGraphicFramePr>
            <a:graphicFrameLocks noGrp="1" noChangeAspect="1"/>
          </p:cNvGraphicFramePr>
          <p:nvPr>
            <p:ph type="chart" idx="1"/>
          </p:nvPr>
        </p:nvGraphicFramePr>
        <p:xfrm>
          <a:off x="304800" y="1066800"/>
          <a:ext cx="8510588" cy="5348288"/>
        </p:xfrm>
        <a:graphic>
          <a:graphicData uri="http://schemas.openxmlformats.org/drawingml/2006/chart">
            <c:chart xmlns:c="http://schemas.openxmlformats.org/drawingml/2006/chart" xmlns:r="http://schemas.openxmlformats.org/officeDocument/2006/relationships" r:id="rId2"/>
          </a:graphicData>
        </a:graphic>
      </p:graphicFrame>
      <p:sp>
        <p:nvSpPr>
          <p:cNvPr id="1028" name="Text Box 7"/>
          <p:cNvSpPr txBox="1">
            <a:spLocks noChangeArrowheads="1"/>
          </p:cNvSpPr>
          <p:nvPr/>
        </p:nvSpPr>
        <p:spPr bwMode="auto">
          <a:xfrm rot="10800000">
            <a:off x="204788" y="3276600"/>
            <a:ext cx="45878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solidFill>
                <a:prstClr val="black"/>
              </a:solidFill>
            </a:endParaRPr>
          </a:p>
        </p:txBody>
      </p:sp>
      <p:sp>
        <p:nvSpPr>
          <p:cNvPr id="1029" name="Text Box 8"/>
          <p:cNvSpPr txBox="1">
            <a:spLocks noChangeArrowheads="1"/>
          </p:cNvSpPr>
          <p:nvPr/>
        </p:nvSpPr>
        <p:spPr bwMode="auto">
          <a:xfrm rot="10800000">
            <a:off x="303213" y="3124200"/>
            <a:ext cx="45878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solidFill>
                <a:prstClr val="black"/>
              </a:solidFill>
            </a:endParaRPr>
          </a:p>
        </p:txBody>
      </p:sp>
      <p:sp>
        <p:nvSpPr>
          <p:cNvPr id="1030" name="Text Box 9"/>
          <p:cNvSpPr txBox="1">
            <a:spLocks noChangeArrowheads="1"/>
          </p:cNvSpPr>
          <p:nvPr/>
        </p:nvSpPr>
        <p:spPr bwMode="auto">
          <a:xfrm rot="-5400000">
            <a:off x="-450057" y="3740943"/>
            <a:ext cx="160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b="1" dirty="0">
                <a:solidFill>
                  <a:prstClr val="black"/>
                </a:solidFill>
              </a:rPr>
              <a:t>Forecast day</a:t>
            </a:r>
          </a:p>
        </p:txBody>
      </p:sp>
      <p:sp>
        <p:nvSpPr>
          <p:cNvPr id="1031" name="Text Box 12"/>
          <p:cNvSpPr txBox="1">
            <a:spLocks noChangeArrowheads="1"/>
          </p:cNvSpPr>
          <p:nvPr/>
        </p:nvSpPr>
        <p:spPr bwMode="auto">
          <a:xfrm>
            <a:off x="7924800" y="1905000"/>
            <a:ext cx="76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400" b="1" u="sng" dirty="0" smtClean="0">
                <a:solidFill>
                  <a:srgbClr val="3333CC"/>
                </a:solidFill>
              </a:rPr>
              <a:t>8d</a:t>
            </a:r>
            <a:endParaRPr lang="en-US" sz="1400" b="1" u="sng" dirty="0">
              <a:solidFill>
                <a:srgbClr val="3333CC"/>
              </a:solidFill>
            </a:endParaRPr>
          </a:p>
        </p:txBody>
      </p:sp>
      <p:sp>
        <p:nvSpPr>
          <p:cNvPr id="9" name="TextBox 8"/>
          <p:cNvSpPr txBox="1"/>
          <p:nvPr/>
        </p:nvSpPr>
        <p:spPr>
          <a:xfrm>
            <a:off x="8001000" y="5867400"/>
            <a:ext cx="639919" cy="338554"/>
          </a:xfrm>
          <a:prstGeom prst="rect">
            <a:avLst/>
          </a:prstGeom>
          <a:noFill/>
        </p:spPr>
        <p:txBody>
          <a:bodyPr wrap="none" rtlCol="0">
            <a:spAutoFit/>
          </a:bodyPr>
          <a:lstStyle/>
          <a:p>
            <a:r>
              <a:rPr lang="en-US" sz="1600" b="1" dirty="0" smtClean="0">
                <a:latin typeface="Arial" pitchFamily="34" charset="0"/>
                <a:cs typeface="Arial" pitchFamily="34" charset="0"/>
              </a:rPr>
              <a:t>2012</a:t>
            </a:r>
            <a:endParaRPr lang="en-US" sz="1600" b="1"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pPr>
              <a:defRPr/>
            </a:pPr>
            <a:fld id="{53F7860A-0A5C-42A8-88D9-07E095015D65}" type="slidenum">
              <a:rPr lang="en-US" smtClean="0"/>
              <a:pPr>
                <a:defRPr/>
              </a:pPr>
              <a:t>18</a:t>
            </a:fld>
            <a:endParaRPr lang="en-US" dirty="0"/>
          </a:p>
        </p:txBody>
      </p:sp>
    </p:spTree>
    <p:extLst>
      <p:ext uri="{BB962C8B-B14F-4D97-AF65-F5344CB8AC3E}">
        <p14:creationId xmlns:p14="http://schemas.microsoft.com/office/powerpoint/2010/main" xmlns="" val="2614341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4" name="Picture 12" descr="http://www.emc.ncep.noaa.gov/gmb/STATS_vsdb/annual/allmodel/daily/dieoff/cordieoff_PMSL_MSL_G2PNA.png"/>
          <p:cNvPicPr>
            <a:picLocks noChangeAspect="1" noChangeArrowheads="1"/>
          </p:cNvPicPr>
          <p:nvPr/>
        </p:nvPicPr>
        <p:blipFill>
          <a:blip r:embed="rId2" cstate="print"/>
          <a:srcRect l="1333" t="4000" r="5333"/>
          <a:stretch>
            <a:fillRect/>
          </a:stretch>
        </p:blipFill>
        <p:spPr bwMode="auto">
          <a:xfrm>
            <a:off x="6324600" y="685800"/>
            <a:ext cx="2819400" cy="5638800"/>
          </a:xfrm>
          <a:prstGeom prst="rect">
            <a:avLst/>
          </a:prstGeom>
          <a:noFill/>
        </p:spPr>
      </p:pic>
      <p:pic>
        <p:nvPicPr>
          <p:cNvPr id="85002" name="Picture 10" descr="http://www.emc.ncep.noaa.gov/gmb/STATS_vsdb/annual/allmodel/daily/dieoff/cordieoff_PMSL_MSL_G2SHX.png"/>
          <p:cNvPicPr>
            <a:picLocks noChangeAspect="1" noChangeArrowheads="1"/>
          </p:cNvPicPr>
          <p:nvPr/>
        </p:nvPicPr>
        <p:blipFill>
          <a:blip r:embed="rId3" cstate="print"/>
          <a:srcRect t="2667" r="5333"/>
          <a:stretch>
            <a:fillRect/>
          </a:stretch>
        </p:blipFill>
        <p:spPr bwMode="auto">
          <a:xfrm>
            <a:off x="3200400" y="609600"/>
            <a:ext cx="2971800" cy="5638800"/>
          </a:xfrm>
          <a:prstGeom prst="rect">
            <a:avLst/>
          </a:prstGeom>
          <a:noFill/>
        </p:spPr>
      </p:pic>
      <p:pic>
        <p:nvPicPr>
          <p:cNvPr id="85000" name="Picture 8" descr="http://www.emc.ncep.noaa.gov/gmb/STATS_vsdb/annual/allmodel/daily/dieoff/cordieoff_PMSL_MSL_G2NHX.png"/>
          <p:cNvPicPr>
            <a:picLocks noChangeAspect="1" noChangeArrowheads="1"/>
          </p:cNvPicPr>
          <p:nvPr/>
        </p:nvPicPr>
        <p:blipFill>
          <a:blip r:embed="rId4" cstate="print"/>
          <a:srcRect t="2667" r="5333"/>
          <a:stretch>
            <a:fillRect/>
          </a:stretch>
        </p:blipFill>
        <p:spPr bwMode="auto">
          <a:xfrm>
            <a:off x="0" y="609600"/>
            <a:ext cx="3200400" cy="5562600"/>
          </a:xfrm>
          <a:prstGeom prst="rect">
            <a:avLst/>
          </a:prstGeom>
          <a:noFill/>
        </p:spPr>
      </p:pic>
      <p:sp>
        <p:nvSpPr>
          <p:cNvPr id="5122" name="Title 1"/>
          <p:cNvSpPr>
            <a:spLocks noGrp="1"/>
          </p:cNvSpPr>
          <p:nvPr>
            <p:ph type="title"/>
          </p:nvPr>
        </p:nvSpPr>
        <p:spPr>
          <a:xfrm>
            <a:off x="685800" y="76200"/>
            <a:ext cx="8001000" cy="487362"/>
          </a:xfrm>
        </p:spPr>
        <p:txBody>
          <a:bodyPr>
            <a:normAutofit fontScale="90000"/>
          </a:bodyPr>
          <a:lstStyle/>
          <a:p>
            <a:pPr eaLnBrk="1" hangingPunct="1"/>
            <a:r>
              <a:rPr lang="en-US" sz="2800" b="1" dirty="0" smtClean="0">
                <a:solidFill>
                  <a:srgbClr val="0000FF"/>
                </a:solidFill>
              </a:rPr>
              <a:t>Die-off Curves of  2012 Annual Mean </a:t>
            </a:r>
            <a:r>
              <a:rPr lang="en-US" sz="2800" b="1" dirty="0" smtClean="0">
                <a:solidFill>
                  <a:srgbClr val="FF0000"/>
                </a:solidFill>
              </a:rPr>
              <a:t>Sea-Level Pressure </a:t>
            </a:r>
            <a:r>
              <a:rPr lang="en-US" sz="2800" b="1" dirty="0" smtClean="0">
                <a:solidFill>
                  <a:srgbClr val="0000FF"/>
                </a:solidFill>
              </a:rPr>
              <a:t>AC </a:t>
            </a:r>
          </a:p>
        </p:txBody>
      </p:sp>
      <p:sp>
        <p:nvSpPr>
          <p:cNvPr id="5123" name="Slide Number Placeholder 3"/>
          <p:cNvSpPr>
            <a:spLocks noGrp="1"/>
          </p:cNvSpPr>
          <p:nvPr>
            <p:ph type="sldNum" sz="quarter" idx="12"/>
          </p:nvPr>
        </p:nvSpPr>
        <p:spPr>
          <a:noFill/>
        </p:spPr>
        <p:txBody>
          <a:bodyPr/>
          <a:lstStyle/>
          <a:p>
            <a:fld id="{504B786D-C1D4-40B9-BCB0-FCE5952D3110}" type="slidenum">
              <a:rPr lang="en-US" smtClean="0"/>
              <a:pPr/>
              <a:t>19</a:t>
            </a:fld>
            <a:endParaRPr lang="en-US" dirty="0" smtClean="0"/>
          </a:p>
        </p:txBody>
      </p:sp>
      <p:cxnSp>
        <p:nvCxnSpPr>
          <p:cNvPr id="15" name="Straight Connector 14"/>
          <p:cNvCxnSpPr/>
          <p:nvPr/>
        </p:nvCxnSpPr>
        <p:spPr>
          <a:xfrm>
            <a:off x="381000" y="2286000"/>
            <a:ext cx="8534400" cy="76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7800" y="2895600"/>
            <a:ext cx="647934" cy="523220"/>
          </a:xfrm>
          <a:prstGeom prst="rect">
            <a:avLst/>
          </a:prstGeom>
          <a:noFill/>
        </p:spPr>
        <p:txBody>
          <a:bodyPr wrap="none" rtlCol="0">
            <a:spAutoFit/>
          </a:bodyPr>
          <a:lstStyle/>
          <a:p>
            <a:r>
              <a:rPr lang="en-US" sz="2800" b="1" dirty="0" smtClean="0">
                <a:solidFill>
                  <a:srgbClr val="0000FF"/>
                </a:solidFill>
              </a:rPr>
              <a:t>NH</a:t>
            </a:r>
            <a:endParaRPr lang="en-US" sz="2800" b="1" dirty="0">
              <a:solidFill>
                <a:srgbClr val="0000FF"/>
              </a:solidFill>
            </a:endParaRPr>
          </a:p>
        </p:txBody>
      </p:sp>
      <p:sp>
        <p:nvSpPr>
          <p:cNvPr id="18" name="TextBox 17"/>
          <p:cNvSpPr txBox="1"/>
          <p:nvPr/>
        </p:nvSpPr>
        <p:spPr>
          <a:xfrm>
            <a:off x="4267200" y="2895600"/>
            <a:ext cx="580608" cy="523220"/>
          </a:xfrm>
          <a:prstGeom prst="rect">
            <a:avLst/>
          </a:prstGeom>
          <a:noFill/>
        </p:spPr>
        <p:txBody>
          <a:bodyPr wrap="none" rtlCol="0">
            <a:spAutoFit/>
          </a:bodyPr>
          <a:lstStyle/>
          <a:p>
            <a:r>
              <a:rPr lang="en-US" sz="2800" b="1" dirty="0" smtClean="0">
                <a:solidFill>
                  <a:srgbClr val="0000FF"/>
                </a:solidFill>
              </a:rPr>
              <a:t>SH</a:t>
            </a:r>
            <a:endParaRPr lang="en-US" sz="2800" b="1" dirty="0">
              <a:solidFill>
                <a:srgbClr val="0000FF"/>
              </a:solidFill>
            </a:endParaRPr>
          </a:p>
        </p:txBody>
      </p:sp>
      <p:sp>
        <p:nvSpPr>
          <p:cNvPr id="19" name="TextBox 18"/>
          <p:cNvSpPr txBox="1"/>
          <p:nvPr/>
        </p:nvSpPr>
        <p:spPr>
          <a:xfrm>
            <a:off x="7162800" y="2971800"/>
            <a:ext cx="830677" cy="523220"/>
          </a:xfrm>
          <a:prstGeom prst="rect">
            <a:avLst/>
          </a:prstGeom>
          <a:noFill/>
        </p:spPr>
        <p:txBody>
          <a:bodyPr wrap="none" rtlCol="0">
            <a:spAutoFit/>
          </a:bodyPr>
          <a:lstStyle/>
          <a:p>
            <a:r>
              <a:rPr lang="en-US" sz="2800" b="1" dirty="0" smtClean="0">
                <a:solidFill>
                  <a:srgbClr val="0000FF"/>
                </a:solidFill>
              </a:rPr>
              <a:t>PNA</a:t>
            </a:r>
            <a:endParaRPr lang="en-US" sz="2800" b="1" dirty="0">
              <a:solidFill>
                <a:srgbClr val="0000FF"/>
              </a:solidFill>
            </a:endParaRPr>
          </a:p>
        </p:txBody>
      </p:sp>
      <p:sp>
        <p:nvSpPr>
          <p:cNvPr id="20" name="TextBox 19"/>
          <p:cNvSpPr txBox="1"/>
          <p:nvPr/>
        </p:nvSpPr>
        <p:spPr>
          <a:xfrm>
            <a:off x="1165729" y="6243935"/>
            <a:ext cx="7216271" cy="461665"/>
          </a:xfrm>
          <a:prstGeom prst="rect">
            <a:avLst/>
          </a:prstGeom>
          <a:noFill/>
        </p:spPr>
        <p:txBody>
          <a:bodyPr wrap="none" rtlCol="0">
            <a:spAutoFit/>
          </a:bodyPr>
          <a:lstStyle/>
          <a:p>
            <a:r>
              <a:rPr lang="en-US" sz="2400" b="1" dirty="0" smtClean="0">
                <a:solidFill>
                  <a:srgbClr val="FF0000"/>
                </a:solidFill>
              </a:rPr>
              <a:t>GFS lags behind ECMWF more in the SH than in the NH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Font typeface="+mj-lt"/>
              <a:buAutoNum type="arabicPeriod"/>
            </a:pPr>
            <a:r>
              <a:rPr lang="en-US" b="1" dirty="0" smtClean="0"/>
              <a:t>Major GFS changes in 2012</a:t>
            </a:r>
          </a:p>
          <a:p>
            <a:pPr marL="514350" indent="-514350">
              <a:buFont typeface="+mj-lt"/>
              <a:buAutoNum type="arabicPeriod"/>
            </a:pPr>
            <a:endParaRPr lang="en-US" b="1" dirty="0" smtClean="0"/>
          </a:p>
          <a:p>
            <a:pPr marL="514350" indent="-514350">
              <a:buFont typeface="+mj-lt"/>
              <a:buAutoNum type="arabicPeriod"/>
            </a:pPr>
            <a:r>
              <a:rPr lang="en-US" b="1" dirty="0" smtClean="0"/>
              <a:t>Forecast skill scores </a:t>
            </a:r>
          </a:p>
          <a:p>
            <a:pPr marL="971550" lvl="1" indent="-514350"/>
            <a:r>
              <a:rPr lang="en-US" b="1" dirty="0" smtClean="0"/>
              <a:t>AC and RMSE</a:t>
            </a:r>
          </a:p>
          <a:p>
            <a:pPr marL="971550" lvl="1" indent="-514350"/>
            <a:r>
              <a:rPr lang="en-US" b="1" dirty="0" smtClean="0"/>
              <a:t>Hurricane Track and Intensity</a:t>
            </a:r>
          </a:p>
          <a:p>
            <a:pPr marL="971550" lvl="1" indent="-514350"/>
            <a:r>
              <a:rPr lang="en-US" b="1" dirty="0" smtClean="0"/>
              <a:t>Precipitation </a:t>
            </a:r>
          </a:p>
          <a:p>
            <a:pPr marL="971550" lvl="1" indent="-514350">
              <a:buFont typeface="+mj-lt"/>
              <a:buAutoNum type="arabicPeriod"/>
            </a:pPr>
            <a:endParaRPr lang="en-US" b="1" dirty="0" smtClean="0"/>
          </a:p>
          <a:p>
            <a:pPr marL="514350" indent="-514350">
              <a:buFont typeface="+mj-lt"/>
              <a:buAutoNum type="arabicPeriod"/>
            </a:pPr>
            <a:r>
              <a:rPr lang="en-US" b="1" dirty="0" smtClean="0"/>
              <a:t>Comparison with Surface and </a:t>
            </a:r>
            <a:r>
              <a:rPr lang="en-US" b="1" dirty="0" err="1" smtClean="0"/>
              <a:t>Rawinsonde</a:t>
            </a:r>
            <a:r>
              <a:rPr lang="en-US" b="1" dirty="0" smtClean="0"/>
              <a:t> </a:t>
            </a:r>
            <a:r>
              <a:rPr lang="en-US" b="1" dirty="0" err="1" smtClean="0"/>
              <a:t>Obs</a:t>
            </a: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p:txBody>
      </p:sp>
      <p:sp>
        <p:nvSpPr>
          <p:cNvPr id="4" name="Slide Number Placeholder 3"/>
          <p:cNvSpPr>
            <a:spLocks noGrp="1"/>
          </p:cNvSpPr>
          <p:nvPr>
            <p:ph type="sldNum" sz="quarter" idx="12"/>
          </p:nvPr>
        </p:nvSpPr>
        <p:spPr/>
        <p:txBody>
          <a:bodyPr/>
          <a:lstStyle/>
          <a:p>
            <a:fld id="{A50FA619-1C2E-4477-A71A-C0421048856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q_GFS_500hPaHGT_NH00Z_long.gif"/>
          <p:cNvPicPr>
            <a:picLocks noChangeAspect="1"/>
          </p:cNvPicPr>
          <p:nvPr/>
        </p:nvPicPr>
        <p:blipFill>
          <a:blip r:embed="rId2" cstate="print"/>
          <a:srcRect l="4444" t="4444" r="5556" b="37778"/>
          <a:stretch>
            <a:fillRect/>
          </a:stretch>
        </p:blipFill>
        <p:spPr>
          <a:xfrm>
            <a:off x="533400" y="1066800"/>
            <a:ext cx="8229600" cy="4343400"/>
          </a:xfrm>
          <a:prstGeom prst="rect">
            <a:avLst/>
          </a:prstGeom>
        </p:spPr>
      </p:pic>
      <p:sp>
        <p:nvSpPr>
          <p:cNvPr id="15367" name="Text Box 7"/>
          <p:cNvSpPr txBox="1">
            <a:spLocks noChangeArrowheads="1"/>
          </p:cNvSpPr>
          <p:nvPr/>
        </p:nvSpPr>
        <p:spPr bwMode="auto">
          <a:xfrm>
            <a:off x="457200" y="5562600"/>
            <a:ext cx="3414713" cy="1155700"/>
          </a:xfrm>
          <a:prstGeom prst="rect">
            <a:avLst/>
          </a:prstGeom>
          <a:noFill/>
          <a:ln w="9525">
            <a:noFill/>
            <a:miter lim="800000"/>
            <a:headEnd/>
            <a:tailEnd/>
          </a:ln>
          <a:effectLst/>
        </p:spPr>
        <p:txBody>
          <a:bodyPr wrap="none">
            <a:spAutoFit/>
          </a:bodyPr>
          <a:lstStyle/>
          <a:p>
            <a:pPr marL="112713" indent="-112713">
              <a:buFontTx/>
              <a:buChar char="•"/>
            </a:pPr>
            <a:r>
              <a:rPr lang="en-US" sz="1400" dirty="0"/>
              <a:t>Jan 2000:  T126L28 </a:t>
            </a:r>
            <a:r>
              <a:rPr lang="en-US" sz="1400" dirty="0">
                <a:sym typeface="Wingdings" pitchFamily="2" charset="2"/>
              </a:rPr>
              <a:t> T170L42</a:t>
            </a:r>
          </a:p>
          <a:p>
            <a:pPr marL="112713" indent="-112713">
              <a:buFontTx/>
              <a:buChar char="•"/>
            </a:pPr>
            <a:r>
              <a:rPr lang="en-US" sz="1400" dirty="0">
                <a:sym typeface="Wingdings" pitchFamily="2" charset="2"/>
              </a:rPr>
              <a:t>May 2001:  prognostic cloud</a:t>
            </a:r>
          </a:p>
          <a:p>
            <a:pPr marL="112713" indent="-112713">
              <a:buFontTx/>
              <a:buChar char="•"/>
            </a:pPr>
            <a:r>
              <a:rPr lang="en-US" sz="1400" dirty="0">
                <a:sym typeface="Wingdings" pitchFamily="2" charset="2"/>
              </a:rPr>
              <a:t>Oct 2002:   T170L42  T254L64</a:t>
            </a:r>
          </a:p>
          <a:p>
            <a:pPr marL="112713" indent="-112713">
              <a:buFontTx/>
              <a:buChar char="•"/>
            </a:pPr>
            <a:r>
              <a:rPr lang="en-US" sz="1400" dirty="0"/>
              <a:t>May 2005:  T254L64 </a:t>
            </a:r>
            <a:r>
              <a:rPr lang="en-US" sz="1400" dirty="0">
                <a:sym typeface="Wingdings" pitchFamily="2" charset="2"/>
              </a:rPr>
              <a:t> T382L64; </a:t>
            </a:r>
          </a:p>
          <a:p>
            <a:pPr marL="112713" indent="-112713"/>
            <a:r>
              <a:rPr lang="en-US" sz="1400" dirty="0">
                <a:sym typeface="Wingdings" pitchFamily="2" charset="2"/>
              </a:rPr>
              <a:t>                     </a:t>
            </a:r>
            <a:r>
              <a:rPr lang="en-US" sz="1200" dirty="0">
                <a:sym typeface="Wingdings" pitchFamily="2" charset="2"/>
              </a:rPr>
              <a:t>2-L OSU LSM 4-L NOHA LSM</a:t>
            </a:r>
          </a:p>
        </p:txBody>
      </p:sp>
      <p:sp>
        <p:nvSpPr>
          <p:cNvPr id="15368" name="Text Box 8"/>
          <p:cNvSpPr txBox="1">
            <a:spLocks noChangeArrowheads="1"/>
          </p:cNvSpPr>
          <p:nvPr/>
        </p:nvSpPr>
        <p:spPr bwMode="auto">
          <a:xfrm>
            <a:off x="4038600" y="5626100"/>
            <a:ext cx="5029200" cy="954107"/>
          </a:xfrm>
          <a:prstGeom prst="rect">
            <a:avLst/>
          </a:prstGeom>
          <a:noFill/>
          <a:ln w="9525">
            <a:noFill/>
            <a:miter lim="800000"/>
            <a:headEnd/>
            <a:tailEnd/>
          </a:ln>
          <a:effectLst/>
        </p:spPr>
        <p:txBody>
          <a:bodyPr>
            <a:spAutoFit/>
          </a:bodyPr>
          <a:lstStyle/>
          <a:p>
            <a:pPr marL="112713" indent="-112713">
              <a:buFontTx/>
              <a:buChar char="•"/>
            </a:pPr>
            <a:r>
              <a:rPr lang="en-US" sz="1400" dirty="0">
                <a:sym typeface="Wingdings" pitchFamily="2" charset="2"/>
              </a:rPr>
              <a:t>May 2007:   SSI  GSI Analysis;</a:t>
            </a:r>
          </a:p>
          <a:p>
            <a:pPr marL="112713" indent="-112713"/>
            <a:r>
              <a:rPr lang="en-US" sz="1400" dirty="0">
                <a:sym typeface="Wingdings" pitchFamily="2" charset="2"/>
              </a:rPr>
              <a:t>                      Sigma  sigma-p hybrid coordinate</a:t>
            </a:r>
          </a:p>
          <a:p>
            <a:pPr marL="112713" indent="-112713">
              <a:buFontTx/>
              <a:buChar char="•"/>
            </a:pPr>
            <a:r>
              <a:rPr lang="en-US" sz="1400" dirty="0">
                <a:solidFill>
                  <a:srgbClr val="FF0000"/>
                </a:solidFill>
                <a:sym typeface="Wingdings" pitchFamily="2" charset="2"/>
              </a:rPr>
              <a:t>July 2010:   T382L64  T574L64;  Major Physics </a:t>
            </a:r>
            <a:r>
              <a:rPr lang="en-US" sz="1400" dirty="0" smtClean="0">
                <a:solidFill>
                  <a:srgbClr val="FF0000"/>
                </a:solidFill>
                <a:sym typeface="Wingdings" pitchFamily="2" charset="2"/>
              </a:rPr>
              <a:t>Upgrade</a:t>
            </a:r>
          </a:p>
          <a:p>
            <a:pPr marL="112713" indent="-112713">
              <a:buFontTx/>
              <a:buChar char="•"/>
            </a:pPr>
            <a:r>
              <a:rPr lang="en-US" sz="1400" dirty="0" smtClean="0">
                <a:solidFill>
                  <a:srgbClr val="FF0000"/>
                </a:solidFill>
                <a:sym typeface="Wingdings" pitchFamily="2" charset="2"/>
              </a:rPr>
              <a:t>May 2012:    Hybrid-Ensemble 3D-VAR Data Assimilation</a:t>
            </a:r>
            <a:r>
              <a:rPr lang="en-US" sz="1400" dirty="0" smtClean="0">
                <a:sym typeface="Wingdings" pitchFamily="2" charset="2"/>
              </a:rPr>
              <a:t>    </a:t>
            </a:r>
            <a:endParaRPr lang="en-US" sz="1400" dirty="0">
              <a:sym typeface="Wingdings" pitchFamily="2" charset="2"/>
            </a:endParaRPr>
          </a:p>
        </p:txBody>
      </p:sp>
      <p:sp>
        <p:nvSpPr>
          <p:cNvPr id="15369" name="Rectangle 9"/>
          <p:cNvSpPr>
            <a:spLocks noChangeArrowheads="1"/>
          </p:cNvSpPr>
          <p:nvPr/>
        </p:nvSpPr>
        <p:spPr bwMode="auto">
          <a:xfrm>
            <a:off x="5334000" y="115669"/>
            <a:ext cx="3810000" cy="646331"/>
          </a:xfrm>
          <a:prstGeom prst="rect">
            <a:avLst/>
          </a:prstGeom>
          <a:noFill/>
          <a:ln w="9525">
            <a:noFill/>
            <a:miter lim="800000"/>
            <a:headEnd/>
            <a:tailEnd/>
          </a:ln>
          <a:effectLst/>
        </p:spPr>
        <p:txBody>
          <a:bodyPr wrap="square">
            <a:spAutoFit/>
          </a:bodyPr>
          <a:lstStyle/>
          <a:p>
            <a:pPr eaLnBrk="1" hangingPunct="1">
              <a:spcBef>
                <a:spcPct val="50000"/>
              </a:spcBef>
            </a:pPr>
            <a:r>
              <a:rPr lang="en-US" sz="1200" dirty="0"/>
              <a:t> Twenty bins were used to count for the frequency distribution, with the 1st bin centered at 0.025 and the last been centered at 0.975. The width of each bin is 0.05.</a:t>
            </a:r>
          </a:p>
        </p:txBody>
      </p:sp>
      <p:sp>
        <p:nvSpPr>
          <p:cNvPr id="7" name="TextBox 6"/>
          <p:cNvSpPr txBox="1"/>
          <p:nvPr/>
        </p:nvSpPr>
        <p:spPr>
          <a:xfrm>
            <a:off x="4495800" y="1981200"/>
            <a:ext cx="1056700" cy="369332"/>
          </a:xfrm>
          <a:prstGeom prst="rect">
            <a:avLst/>
          </a:prstGeom>
          <a:noFill/>
        </p:spPr>
        <p:txBody>
          <a:bodyPr wrap="none" rtlCol="0">
            <a:spAutoFit/>
          </a:bodyPr>
          <a:lstStyle/>
          <a:p>
            <a:r>
              <a:rPr lang="en-US" b="1" dirty="0" smtClean="0">
                <a:solidFill>
                  <a:srgbClr val="FF0000"/>
                </a:solidFill>
              </a:rPr>
              <a:t>GFS NH</a:t>
            </a:r>
            <a:endParaRPr lang="en-US" b="1" dirty="0">
              <a:solidFill>
                <a:srgbClr val="FF0000"/>
              </a:solidFill>
            </a:endParaRPr>
          </a:p>
        </p:txBody>
      </p:sp>
      <p:sp>
        <p:nvSpPr>
          <p:cNvPr id="8" name="TextBox 7"/>
          <p:cNvSpPr txBox="1"/>
          <p:nvPr/>
        </p:nvSpPr>
        <p:spPr>
          <a:xfrm>
            <a:off x="7391400" y="1371600"/>
            <a:ext cx="1066800" cy="738664"/>
          </a:xfrm>
          <a:prstGeom prst="rect">
            <a:avLst/>
          </a:prstGeom>
          <a:noFill/>
        </p:spPr>
        <p:txBody>
          <a:bodyPr wrap="square" rtlCol="0">
            <a:spAutoFit/>
          </a:bodyPr>
          <a:lstStyle/>
          <a:p>
            <a:r>
              <a:rPr lang="en-US" sz="1400" b="1" dirty="0" smtClean="0"/>
              <a:t>More GOOD forecasts</a:t>
            </a:r>
            <a:endParaRPr lang="en-US" sz="1400" b="1" dirty="0"/>
          </a:p>
        </p:txBody>
      </p:sp>
      <p:sp>
        <p:nvSpPr>
          <p:cNvPr id="9" name="TextBox 8"/>
          <p:cNvSpPr txBox="1"/>
          <p:nvPr/>
        </p:nvSpPr>
        <p:spPr>
          <a:xfrm>
            <a:off x="533400" y="152400"/>
            <a:ext cx="40788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b="1" dirty="0" smtClean="0">
                <a:solidFill>
                  <a:srgbClr val="0000FF"/>
                </a:solidFill>
              </a:rPr>
              <a:t>AC Frequency Distribution</a:t>
            </a:r>
            <a:endParaRPr lang="en-US" sz="2800" b="1" dirty="0">
              <a:solidFill>
                <a:srgbClr val="0000FF"/>
              </a:solidFill>
            </a:endParaRPr>
          </a:p>
        </p:txBody>
      </p:sp>
      <p:sp>
        <p:nvSpPr>
          <p:cNvPr id="10" name="Slide Number Placeholder 9"/>
          <p:cNvSpPr>
            <a:spLocks noGrp="1"/>
          </p:cNvSpPr>
          <p:nvPr>
            <p:ph type="sldNum" sz="quarter" idx="12"/>
          </p:nvPr>
        </p:nvSpPr>
        <p:spPr/>
        <p:txBody>
          <a:bodyPr/>
          <a:lstStyle/>
          <a:p>
            <a:fld id="{A50FA619-1C2E-4477-A71A-C0421048856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5562600"/>
            <a:ext cx="3414713" cy="1155700"/>
          </a:xfrm>
          <a:prstGeom prst="rect">
            <a:avLst/>
          </a:prstGeom>
          <a:noFill/>
          <a:ln w="9525">
            <a:noFill/>
            <a:miter lim="800000"/>
            <a:headEnd/>
            <a:tailEnd/>
          </a:ln>
          <a:effectLst/>
        </p:spPr>
        <p:txBody>
          <a:bodyPr wrap="none">
            <a:spAutoFit/>
          </a:bodyPr>
          <a:lstStyle/>
          <a:p>
            <a:pPr marL="112713" indent="-112713">
              <a:buFontTx/>
              <a:buChar char="•"/>
            </a:pPr>
            <a:r>
              <a:rPr lang="en-US" sz="1400" dirty="0"/>
              <a:t>Jan 2000:  T126L28 </a:t>
            </a:r>
            <a:r>
              <a:rPr lang="en-US" sz="1400" dirty="0">
                <a:sym typeface="Wingdings" pitchFamily="2" charset="2"/>
              </a:rPr>
              <a:t> T170L42</a:t>
            </a:r>
          </a:p>
          <a:p>
            <a:pPr marL="112713" indent="-112713">
              <a:buFontTx/>
              <a:buChar char="•"/>
            </a:pPr>
            <a:r>
              <a:rPr lang="en-US" sz="1400" dirty="0">
                <a:sym typeface="Wingdings" pitchFamily="2" charset="2"/>
              </a:rPr>
              <a:t>May 2001:  prognostic cloud</a:t>
            </a:r>
          </a:p>
          <a:p>
            <a:pPr marL="112713" indent="-112713">
              <a:buFontTx/>
              <a:buChar char="•"/>
            </a:pPr>
            <a:r>
              <a:rPr lang="en-US" sz="1400" dirty="0">
                <a:sym typeface="Wingdings" pitchFamily="2" charset="2"/>
              </a:rPr>
              <a:t>Oct 2002:   T170L42  T254L64</a:t>
            </a:r>
          </a:p>
          <a:p>
            <a:pPr marL="112713" indent="-112713">
              <a:buFontTx/>
              <a:buChar char="•"/>
            </a:pPr>
            <a:r>
              <a:rPr lang="en-US" sz="1400" dirty="0"/>
              <a:t>May 2005:  T254L64 </a:t>
            </a:r>
            <a:r>
              <a:rPr lang="en-US" sz="1400" dirty="0">
                <a:sym typeface="Wingdings" pitchFamily="2" charset="2"/>
              </a:rPr>
              <a:t> T382L64; </a:t>
            </a:r>
          </a:p>
          <a:p>
            <a:pPr marL="112713" indent="-112713"/>
            <a:r>
              <a:rPr lang="en-US" sz="1400" dirty="0">
                <a:sym typeface="Wingdings" pitchFamily="2" charset="2"/>
              </a:rPr>
              <a:t>                     </a:t>
            </a:r>
            <a:r>
              <a:rPr lang="en-US" sz="1200" dirty="0">
                <a:sym typeface="Wingdings" pitchFamily="2" charset="2"/>
              </a:rPr>
              <a:t>2-L OSU LSM 4-L NOHA LSM</a:t>
            </a:r>
          </a:p>
        </p:txBody>
      </p:sp>
      <p:sp>
        <p:nvSpPr>
          <p:cNvPr id="8" name="Text Box 8"/>
          <p:cNvSpPr txBox="1">
            <a:spLocks noChangeArrowheads="1"/>
          </p:cNvSpPr>
          <p:nvPr/>
        </p:nvSpPr>
        <p:spPr bwMode="auto">
          <a:xfrm>
            <a:off x="4038600" y="5626100"/>
            <a:ext cx="5029200" cy="954107"/>
          </a:xfrm>
          <a:prstGeom prst="rect">
            <a:avLst/>
          </a:prstGeom>
          <a:noFill/>
          <a:ln w="9525">
            <a:noFill/>
            <a:miter lim="800000"/>
            <a:headEnd/>
            <a:tailEnd/>
          </a:ln>
          <a:effectLst/>
        </p:spPr>
        <p:txBody>
          <a:bodyPr>
            <a:spAutoFit/>
          </a:bodyPr>
          <a:lstStyle/>
          <a:p>
            <a:pPr marL="112713" indent="-112713">
              <a:buFontTx/>
              <a:buChar char="•"/>
            </a:pPr>
            <a:r>
              <a:rPr lang="en-US" sz="1400" dirty="0">
                <a:sym typeface="Wingdings" pitchFamily="2" charset="2"/>
              </a:rPr>
              <a:t>May 2007:   SSI  GSI Analysis;</a:t>
            </a:r>
          </a:p>
          <a:p>
            <a:pPr marL="112713" indent="-112713"/>
            <a:r>
              <a:rPr lang="en-US" sz="1400" dirty="0">
                <a:sym typeface="Wingdings" pitchFamily="2" charset="2"/>
              </a:rPr>
              <a:t>                      Sigma  sigma-p hybrid coordinate</a:t>
            </a:r>
          </a:p>
          <a:p>
            <a:pPr marL="112713" indent="-112713">
              <a:buFontTx/>
              <a:buChar char="•"/>
            </a:pPr>
            <a:r>
              <a:rPr lang="en-US" sz="1400" dirty="0">
                <a:solidFill>
                  <a:srgbClr val="FF0000"/>
                </a:solidFill>
                <a:sym typeface="Wingdings" pitchFamily="2" charset="2"/>
              </a:rPr>
              <a:t>July 2010:   T382L64  T574L64;  Major Physics </a:t>
            </a:r>
            <a:r>
              <a:rPr lang="en-US" sz="1400" dirty="0" smtClean="0">
                <a:solidFill>
                  <a:srgbClr val="FF0000"/>
                </a:solidFill>
                <a:sym typeface="Wingdings" pitchFamily="2" charset="2"/>
              </a:rPr>
              <a:t>Upgrade</a:t>
            </a:r>
          </a:p>
          <a:p>
            <a:pPr marL="112713" indent="-112713">
              <a:buFontTx/>
              <a:buChar char="•"/>
            </a:pPr>
            <a:r>
              <a:rPr lang="en-US" sz="1400" dirty="0" smtClean="0">
                <a:solidFill>
                  <a:srgbClr val="FF0000"/>
                </a:solidFill>
                <a:sym typeface="Wingdings" pitchFamily="2" charset="2"/>
              </a:rPr>
              <a:t>May 2012:    Hybrid-Ensemble 3D-VAR Data Assimilation</a:t>
            </a:r>
            <a:r>
              <a:rPr lang="en-US" sz="1400" dirty="0" smtClean="0">
                <a:sym typeface="Wingdings" pitchFamily="2" charset="2"/>
              </a:rPr>
              <a:t>    </a:t>
            </a:r>
            <a:endParaRPr lang="en-US" sz="1400" dirty="0">
              <a:sym typeface="Wingdings" pitchFamily="2" charset="2"/>
            </a:endParaRPr>
          </a:p>
        </p:txBody>
      </p:sp>
      <p:pic>
        <p:nvPicPr>
          <p:cNvPr id="5" name="Picture 4" descr="freq_GFS_500hPaHGT_SH00Z_long.gif"/>
          <p:cNvPicPr>
            <a:picLocks noChangeAspect="1"/>
          </p:cNvPicPr>
          <p:nvPr/>
        </p:nvPicPr>
        <p:blipFill>
          <a:blip r:embed="rId2" cstate="print"/>
          <a:srcRect l="2752" t="4444" r="6422" b="37778"/>
          <a:stretch>
            <a:fillRect/>
          </a:stretch>
        </p:blipFill>
        <p:spPr>
          <a:xfrm>
            <a:off x="685800" y="838200"/>
            <a:ext cx="7543800" cy="4495800"/>
          </a:xfrm>
          <a:prstGeom prst="rect">
            <a:avLst/>
          </a:prstGeom>
        </p:spPr>
      </p:pic>
      <p:sp>
        <p:nvSpPr>
          <p:cNvPr id="6" name="TextBox 5"/>
          <p:cNvSpPr txBox="1"/>
          <p:nvPr/>
        </p:nvSpPr>
        <p:spPr>
          <a:xfrm>
            <a:off x="4191000" y="1600200"/>
            <a:ext cx="1056700" cy="369332"/>
          </a:xfrm>
          <a:prstGeom prst="rect">
            <a:avLst/>
          </a:prstGeom>
          <a:noFill/>
        </p:spPr>
        <p:txBody>
          <a:bodyPr wrap="none" rtlCol="0">
            <a:spAutoFit/>
          </a:bodyPr>
          <a:lstStyle/>
          <a:p>
            <a:r>
              <a:rPr lang="en-US" b="1" dirty="0" smtClean="0">
                <a:solidFill>
                  <a:srgbClr val="FF0000"/>
                </a:solidFill>
              </a:rPr>
              <a:t>GFS SH</a:t>
            </a:r>
            <a:endParaRPr lang="en-US" b="1" dirty="0">
              <a:solidFill>
                <a:srgbClr val="FF0000"/>
              </a:solidFill>
            </a:endParaRPr>
          </a:p>
        </p:txBody>
      </p:sp>
      <p:sp>
        <p:nvSpPr>
          <p:cNvPr id="9" name="TextBox 8"/>
          <p:cNvSpPr txBox="1"/>
          <p:nvPr/>
        </p:nvSpPr>
        <p:spPr>
          <a:xfrm>
            <a:off x="533400" y="152400"/>
            <a:ext cx="40788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b="1" dirty="0" smtClean="0">
                <a:solidFill>
                  <a:srgbClr val="0000FF"/>
                </a:solidFill>
              </a:rPr>
              <a:t>AC Frequency Distribution</a:t>
            </a:r>
            <a:endParaRPr lang="en-US" sz="2800" b="1" dirty="0">
              <a:solidFill>
                <a:srgbClr val="0000FF"/>
              </a:solidFill>
            </a:endParaRPr>
          </a:p>
        </p:txBody>
      </p:sp>
      <p:sp>
        <p:nvSpPr>
          <p:cNvPr id="10" name="Slide Number Placeholder 9"/>
          <p:cNvSpPr>
            <a:spLocks noGrp="1"/>
          </p:cNvSpPr>
          <p:nvPr>
            <p:ph type="sldNum" sz="quarter" idx="12"/>
          </p:nvPr>
        </p:nvSpPr>
        <p:spPr/>
        <p:txBody>
          <a:bodyPr/>
          <a:lstStyle/>
          <a:p>
            <a:fld id="{A50FA619-1C2E-4477-A71A-C0421048856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q_ECM_500hPaHGT_NH00Z_long.gif"/>
          <p:cNvPicPr>
            <a:picLocks noChangeAspect="1"/>
          </p:cNvPicPr>
          <p:nvPr/>
        </p:nvPicPr>
        <p:blipFill>
          <a:blip r:embed="rId2" cstate="print"/>
          <a:srcRect l="3333" t="4444" r="5556" b="37778"/>
          <a:stretch>
            <a:fillRect/>
          </a:stretch>
        </p:blipFill>
        <p:spPr>
          <a:xfrm>
            <a:off x="381000" y="838200"/>
            <a:ext cx="8458200" cy="5638800"/>
          </a:xfrm>
          <a:prstGeom prst="rect">
            <a:avLst/>
          </a:prstGeom>
        </p:spPr>
      </p:pic>
      <p:sp>
        <p:nvSpPr>
          <p:cNvPr id="5" name="TextBox 4"/>
          <p:cNvSpPr txBox="1"/>
          <p:nvPr/>
        </p:nvSpPr>
        <p:spPr>
          <a:xfrm>
            <a:off x="4114800" y="1905000"/>
            <a:ext cx="1454244" cy="369332"/>
          </a:xfrm>
          <a:prstGeom prst="rect">
            <a:avLst/>
          </a:prstGeom>
          <a:noFill/>
        </p:spPr>
        <p:txBody>
          <a:bodyPr wrap="none" rtlCol="0">
            <a:spAutoFit/>
          </a:bodyPr>
          <a:lstStyle/>
          <a:p>
            <a:r>
              <a:rPr lang="en-US" b="1" dirty="0" smtClean="0">
                <a:solidFill>
                  <a:srgbClr val="FF0000"/>
                </a:solidFill>
              </a:rPr>
              <a:t>ECMWF NH</a:t>
            </a:r>
            <a:endParaRPr lang="en-US" b="1" dirty="0">
              <a:solidFill>
                <a:srgbClr val="FF0000"/>
              </a:solidFill>
            </a:endParaRPr>
          </a:p>
        </p:txBody>
      </p:sp>
      <p:sp>
        <p:nvSpPr>
          <p:cNvPr id="6" name="TextBox 5"/>
          <p:cNvSpPr txBox="1"/>
          <p:nvPr/>
        </p:nvSpPr>
        <p:spPr>
          <a:xfrm>
            <a:off x="533400" y="152400"/>
            <a:ext cx="4078874"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b="1" dirty="0" smtClean="0">
                <a:solidFill>
                  <a:srgbClr val="0000FF"/>
                </a:solidFill>
              </a:rPr>
              <a:t>AC Frequency Distribution</a:t>
            </a:r>
            <a:endParaRPr lang="en-US" sz="2800" b="1" dirty="0">
              <a:solidFill>
                <a:srgbClr val="0000FF"/>
              </a:solidFill>
            </a:endParaRPr>
          </a:p>
        </p:txBody>
      </p:sp>
      <p:sp>
        <p:nvSpPr>
          <p:cNvPr id="7" name="Slide Number Placeholder 6"/>
          <p:cNvSpPr>
            <a:spLocks noGrp="1"/>
          </p:cNvSpPr>
          <p:nvPr>
            <p:ph type="sldNum" sz="quarter" idx="12"/>
          </p:nvPr>
        </p:nvSpPr>
        <p:spPr/>
        <p:txBody>
          <a:bodyPr/>
          <a:lstStyle/>
          <a:p>
            <a:fld id="{A50FA619-1C2E-4477-A71A-C0421048856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q_ECM_500hPaHGT_SH00Z_long.gif"/>
          <p:cNvPicPr>
            <a:picLocks noChangeAspect="1"/>
          </p:cNvPicPr>
          <p:nvPr/>
        </p:nvPicPr>
        <p:blipFill>
          <a:blip r:embed="rId2" cstate="print"/>
          <a:srcRect l="3333" t="4444" r="5556" b="37778"/>
          <a:stretch>
            <a:fillRect/>
          </a:stretch>
        </p:blipFill>
        <p:spPr>
          <a:xfrm>
            <a:off x="533400" y="838200"/>
            <a:ext cx="8077200" cy="5638800"/>
          </a:xfrm>
          <a:prstGeom prst="rect">
            <a:avLst/>
          </a:prstGeom>
        </p:spPr>
      </p:pic>
      <p:sp>
        <p:nvSpPr>
          <p:cNvPr id="5" name="TextBox 4"/>
          <p:cNvSpPr txBox="1"/>
          <p:nvPr/>
        </p:nvSpPr>
        <p:spPr>
          <a:xfrm>
            <a:off x="4267200" y="1828800"/>
            <a:ext cx="1454244" cy="369332"/>
          </a:xfrm>
          <a:prstGeom prst="rect">
            <a:avLst/>
          </a:prstGeom>
          <a:noFill/>
        </p:spPr>
        <p:txBody>
          <a:bodyPr wrap="none" rtlCol="0">
            <a:spAutoFit/>
          </a:bodyPr>
          <a:lstStyle/>
          <a:p>
            <a:r>
              <a:rPr lang="en-US" b="1" dirty="0" smtClean="0">
                <a:solidFill>
                  <a:srgbClr val="FF0000"/>
                </a:solidFill>
              </a:rPr>
              <a:t>ECMWF SH</a:t>
            </a:r>
            <a:endParaRPr lang="en-US" b="1" dirty="0">
              <a:solidFill>
                <a:srgbClr val="FF0000"/>
              </a:solidFill>
            </a:endParaRPr>
          </a:p>
        </p:txBody>
      </p:sp>
      <p:sp>
        <p:nvSpPr>
          <p:cNvPr id="4" name="TextBox 3"/>
          <p:cNvSpPr txBox="1"/>
          <p:nvPr/>
        </p:nvSpPr>
        <p:spPr>
          <a:xfrm>
            <a:off x="533400" y="152400"/>
            <a:ext cx="407887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smtClean="0">
                <a:solidFill>
                  <a:srgbClr val="0000FF"/>
                </a:solidFill>
              </a:rPr>
              <a:t>AC Frequency Distribution</a:t>
            </a:r>
            <a:endParaRPr lang="en-US" sz="2800" b="1" dirty="0">
              <a:solidFill>
                <a:srgbClr val="0000FF"/>
              </a:solidFill>
            </a:endParaRPr>
          </a:p>
        </p:txBody>
      </p:sp>
      <p:sp>
        <p:nvSpPr>
          <p:cNvPr id="7" name="Slide Number Placeholder 6"/>
          <p:cNvSpPr>
            <a:spLocks noGrp="1"/>
          </p:cNvSpPr>
          <p:nvPr>
            <p:ph type="sldNum" sz="quarter" idx="12"/>
          </p:nvPr>
        </p:nvSpPr>
        <p:spPr/>
        <p:txBody>
          <a:bodyPr/>
          <a:lstStyle/>
          <a:p>
            <a:fld id="{A50FA619-1C2E-4477-A71A-C0421048856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5562600"/>
            <a:ext cx="3414713" cy="1155700"/>
          </a:xfrm>
          <a:prstGeom prst="rect">
            <a:avLst/>
          </a:prstGeom>
          <a:noFill/>
          <a:ln w="9525">
            <a:noFill/>
            <a:miter lim="800000"/>
            <a:headEnd/>
            <a:tailEnd/>
          </a:ln>
          <a:effectLst/>
        </p:spPr>
        <p:txBody>
          <a:bodyPr wrap="none">
            <a:spAutoFit/>
          </a:bodyPr>
          <a:lstStyle/>
          <a:p>
            <a:pPr marL="112713" indent="-112713">
              <a:buFontTx/>
              <a:buChar char="•"/>
            </a:pPr>
            <a:r>
              <a:rPr lang="en-US" sz="1400" dirty="0"/>
              <a:t>Jan 2000:  T126L28 </a:t>
            </a:r>
            <a:r>
              <a:rPr lang="en-US" sz="1400" dirty="0">
                <a:sym typeface="Wingdings" pitchFamily="2" charset="2"/>
              </a:rPr>
              <a:t> T170L42</a:t>
            </a:r>
          </a:p>
          <a:p>
            <a:pPr marL="112713" indent="-112713">
              <a:buFontTx/>
              <a:buChar char="•"/>
            </a:pPr>
            <a:r>
              <a:rPr lang="en-US" sz="1400" dirty="0">
                <a:sym typeface="Wingdings" pitchFamily="2" charset="2"/>
              </a:rPr>
              <a:t>May 2001:  prognostic cloud</a:t>
            </a:r>
          </a:p>
          <a:p>
            <a:pPr marL="112713" indent="-112713">
              <a:buFontTx/>
              <a:buChar char="•"/>
            </a:pPr>
            <a:r>
              <a:rPr lang="en-US" sz="1400" dirty="0">
                <a:sym typeface="Wingdings" pitchFamily="2" charset="2"/>
              </a:rPr>
              <a:t>Oct 2002:   T170L42  T254L64</a:t>
            </a:r>
          </a:p>
          <a:p>
            <a:pPr marL="112713" indent="-112713">
              <a:buFontTx/>
              <a:buChar char="•"/>
            </a:pPr>
            <a:r>
              <a:rPr lang="en-US" sz="1400" dirty="0"/>
              <a:t>May 2005:  T254L64 </a:t>
            </a:r>
            <a:r>
              <a:rPr lang="en-US" sz="1400" dirty="0">
                <a:sym typeface="Wingdings" pitchFamily="2" charset="2"/>
              </a:rPr>
              <a:t> T382L64; </a:t>
            </a:r>
          </a:p>
          <a:p>
            <a:pPr marL="112713" indent="-112713"/>
            <a:r>
              <a:rPr lang="en-US" sz="1400" dirty="0">
                <a:sym typeface="Wingdings" pitchFamily="2" charset="2"/>
              </a:rPr>
              <a:t>                     </a:t>
            </a:r>
            <a:r>
              <a:rPr lang="en-US" sz="1200" dirty="0">
                <a:sym typeface="Wingdings" pitchFamily="2" charset="2"/>
              </a:rPr>
              <a:t>2-L OSU LSM 4-L NOHA LSM</a:t>
            </a:r>
          </a:p>
        </p:txBody>
      </p:sp>
      <p:sp>
        <p:nvSpPr>
          <p:cNvPr id="8" name="Text Box 8"/>
          <p:cNvSpPr txBox="1">
            <a:spLocks noChangeArrowheads="1"/>
          </p:cNvSpPr>
          <p:nvPr/>
        </p:nvSpPr>
        <p:spPr bwMode="auto">
          <a:xfrm>
            <a:off x="4038600" y="5626100"/>
            <a:ext cx="5029200" cy="954107"/>
          </a:xfrm>
          <a:prstGeom prst="rect">
            <a:avLst/>
          </a:prstGeom>
          <a:noFill/>
          <a:ln w="9525">
            <a:noFill/>
            <a:miter lim="800000"/>
            <a:headEnd/>
            <a:tailEnd/>
          </a:ln>
          <a:effectLst/>
        </p:spPr>
        <p:txBody>
          <a:bodyPr>
            <a:spAutoFit/>
          </a:bodyPr>
          <a:lstStyle/>
          <a:p>
            <a:pPr marL="112713" indent="-112713">
              <a:buFontTx/>
              <a:buChar char="•"/>
            </a:pPr>
            <a:r>
              <a:rPr lang="en-US" sz="1400" dirty="0">
                <a:sym typeface="Wingdings" pitchFamily="2" charset="2"/>
              </a:rPr>
              <a:t>May 2007:   SSI  GSI Analysis;</a:t>
            </a:r>
          </a:p>
          <a:p>
            <a:pPr marL="112713" indent="-112713"/>
            <a:r>
              <a:rPr lang="en-US" sz="1400" dirty="0">
                <a:sym typeface="Wingdings" pitchFamily="2" charset="2"/>
              </a:rPr>
              <a:t>                      Sigma  sigma-p hybrid coordinate</a:t>
            </a:r>
          </a:p>
          <a:p>
            <a:pPr marL="112713" indent="-112713">
              <a:buFontTx/>
              <a:buChar char="•"/>
            </a:pPr>
            <a:r>
              <a:rPr lang="en-US" sz="1400" dirty="0">
                <a:solidFill>
                  <a:srgbClr val="FF0000"/>
                </a:solidFill>
                <a:sym typeface="Wingdings" pitchFamily="2" charset="2"/>
              </a:rPr>
              <a:t>July 2010:   T382L64  T574L64;  Major Physics </a:t>
            </a:r>
            <a:r>
              <a:rPr lang="en-US" sz="1400" dirty="0" smtClean="0">
                <a:solidFill>
                  <a:srgbClr val="FF0000"/>
                </a:solidFill>
                <a:sym typeface="Wingdings" pitchFamily="2" charset="2"/>
              </a:rPr>
              <a:t>Upgrade</a:t>
            </a:r>
          </a:p>
          <a:p>
            <a:pPr marL="112713" indent="-112713">
              <a:buFontTx/>
              <a:buChar char="•"/>
            </a:pPr>
            <a:r>
              <a:rPr lang="en-US" sz="1400" dirty="0" smtClean="0">
                <a:solidFill>
                  <a:srgbClr val="FF0000"/>
                </a:solidFill>
                <a:sym typeface="Wingdings" pitchFamily="2" charset="2"/>
              </a:rPr>
              <a:t>May 2012:    Hybrid-Ensemble 3D-VAR Data Assimilation</a:t>
            </a:r>
            <a:r>
              <a:rPr lang="en-US" sz="1400" dirty="0" smtClean="0">
                <a:sym typeface="Wingdings" pitchFamily="2" charset="2"/>
              </a:rPr>
              <a:t>    </a:t>
            </a:r>
            <a:endParaRPr lang="en-US" sz="1400" dirty="0">
              <a:sym typeface="Wingdings" pitchFamily="2" charset="2"/>
            </a:endParaRPr>
          </a:p>
        </p:txBody>
      </p:sp>
      <p:graphicFrame>
        <p:nvGraphicFramePr>
          <p:cNvPr id="5" name="Chart 4"/>
          <p:cNvGraphicFramePr>
            <a:graphicFrameLocks noGrp="1"/>
          </p:cNvGraphicFramePr>
          <p:nvPr/>
        </p:nvGraphicFramePr>
        <p:xfrm>
          <a:off x="533400" y="533400"/>
          <a:ext cx="803433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A50FA619-1C2E-4477-A71A-C0421048856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5562600"/>
            <a:ext cx="3414713" cy="1155700"/>
          </a:xfrm>
          <a:prstGeom prst="rect">
            <a:avLst/>
          </a:prstGeom>
          <a:noFill/>
          <a:ln w="9525">
            <a:noFill/>
            <a:miter lim="800000"/>
            <a:headEnd/>
            <a:tailEnd/>
          </a:ln>
          <a:effectLst/>
        </p:spPr>
        <p:txBody>
          <a:bodyPr wrap="none">
            <a:spAutoFit/>
          </a:bodyPr>
          <a:lstStyle/>
          <a:p>
            <a:pPr marL="112713" indent="-112713">
              <a:buFontTx/>
              <a:buChar char="•"/>
            </a:pPr>
            <a:r>
              <a:rPr lang="en-US" sz="1400" dirty="0"/>
              <a:t>Jan 2000:  T126L28 </a:t>
            </a:r>
            <a:r>
              <a:rPr lang="en-US" sz="1400" dirty="0">
                <a:sym typeface="Wingdings" pitchFamily="2" charset="2"/>
              </a:rPr>
              <a:t> T170L42</a:t>
            </a:r>
          </a:p>
          <a:p>
            <a:pPr marL="112713" indent="-112713">
              <a:buFontTx/>
              <a:buChar char="•"/>
            </a:pPr>
            <a:r>
              <a:rPr lang="en-US" sz="1400" dirty="0">
                <a:sym typeface="Wingdings" pitchFamily="2" charset="2"/>
              </a:rPr>
              <a:t>May 2001:  prognostic cloud</a:t>
            </a:r>
          </a:p>
          <a:p>
            <a:pPr marL="112713" indent="-112713">
              <a:buFontTx/>
              <a:buChar char="•"/>
            </a:pPr>
            <a:r>
              <a:rPr lang="en-US" sz="1400" dirty="0">
                <a:sym typeface="Wingdings" pitchFamily="2" charset="2"/>
              </a:rPr>
              <a:t>Oct 2002:   T170L42  T254L64</a:t>
            </a:r>
          </a:p>
          <a:p>
            <a:pPr marL="112713" indent="-112713">
              <a:buFontTx/>
              <a:buChar char="•"/>
            </a:pPr>
            <a:r>
              <a:rPr lang="en-US" sz="1400" dirty="0"/>
              <a:t>May 2005:  T254L64 </a:t>
            </a:r>
            <a:r>
              <a:rPr lang="en-US" sz="1400" dirty="0">
                <a:sym typeface="Wingdings" pitchFamily="2" charset="2"/>
              </a:rPr>
              <a:t> T382L64; </a:t>
            </a:r>
          </a:p>
          <a:p>
            <a:pPr marL="112713" indent="-112713"/>
            <a:r>
              <a:rPr lang="en-US" sz="1400" dirty="0">
                <a:sym typeface="Wingdings" pitchFamily="2" charset="2"/>
              </a:rPr>
              <a:t>                     </a:t>
            </a:r>
            <a:r>
              <a:rPr lang="en-US" sz="1200" dirty="0">
                <a:sym typeface="Wingdings" pitchFamily="2" charset="2"/>
              </a:rPr>
              <a:t>2-L OSU LSM 4-L NOHA LSM</a:t>
            </a:r>
          </a:p>
        </p:txBody>
      </p:sp>
      <p:sp>
        <p:nvSpPr>
          <p:cNvPr id="8" name="Text Box 8"/>
          <p:cNvSpPr txBox="1">
            <a:spLocks noChangeArrowheads="1"/>
          </p:cNvSpPr>
          <p:nvPr/>
        </p:nvSpPr>
        <p:spPr bwMode="auto">
          <a:xfrm>
            <a:off x="4038600" y="5626100"/>
            <a:ext cx="5029200" cy="954107"/>
          </a:xfrm>
          <a:prstGeom prst="rect">
            <a:avLst/>
          </a:prstGeom>
          <a:noFill/>
          <a:ln w="9525">
            <a:noFill/>
            <a:miter lim="800000"/>
            <a:headEnd/>
            <a:tailEnd/>
          </a:ln>
          <a:effectLst/>
        </p:spPr>
        <p:txBody>
          <a:bodyPr>
            <a:spAutoFit/>
          </a:bodyPr>
          <a:lstStyle/>
          <a:p>
            <a:pPr marL="112713" indent="-112713">
              <a:buFontTx/>
              <a:buChar char="•"/>
            </a:pPr>
            <a:r>
              <a:rPr lang="en-US" sz="1400" dirty="0">
                <a:sym typeface="Wingdings" pitchFamily="2" charset="2"/>
              </a:rPr>
              <a:t>May 2007:   SSI  GSI Analysis;</a:t>
            </a:r>
          </a:p>
          <a:p>
            <a:pPr marL="112713" indent="-112713"/>
            <a:r>
              <a:rPr lang="en-US" sz="1400" dirty="0">
                <a:sym typeface="Wingdings" pitchFamily="2" charset="2"/>
              </a:rPr>
              <a:t>                      Sigma  sigma-p hybrid coordinate</a:t>
            </a:r>
          </a:p>
          <a:p>
            <a:pPr marL="112713" indent="-112713">
              <a:buFontTx/>
              <a:buChar char="•"/>
            </a:pPr>
            <a:r>
              <a:rPr lang="en-US" sz="1400" dirty="0">
                <a:solidFill>
                  <a:srgbClr val="FF0000"/>
                </a:solidFill>
                <a:sym typeface="Wingdings" pitchFamily="2" charset="2"/>
              </a:rPr>
              <a:t>July 2010:   T382L64  T574L64;  Major Physics </a:t>
            </a:r>
            <a:r>
              <a:rPr lang="en-US" sz="1400" dirty="0" smtClean="0">
                <a:solidFill>
                  <a:srgbClr val="FF0000"/>
                </a:solidFill>
                <a:sym typeface="Wingdings" pitchFamily="2" charset="2"/>
              </a:rPr>
              <a:t>Upgrade</a:t>
            </a:r>
          </a:p>
          <a:p>
            <a:pPr marL="112713" indent="-112713">
              <a:buFontTx/>
              <a:buChar char="•"/>
            </a:pPr>
            <a:r>
              <a:rPr lang="en-US" sz="1400" dirty="0" smtClean="0">
                <a:solidFill>
                  <a:srgbClr val="FF0000"/>
                </a:solidFill>
                <a:sym typeface="Wingdings" pitchFamily="2" charset="2"/>
              </a:rPr>
              <a:t>May 2012:    Hybrid-Ensemble 3D-VAR Data Assimilation</a:t>
            </a:r>
            <a:r>
              <a:rPr lang="en-US" sz="1400" dirty="0" smtClean="0">
                <a:sym typeface="Wingdings" pitchFamily="2" charset="2"/>
              </a:rPr>
              <a:t>    </a:t>
            </a:r>
            <a:endParaRPr lang="en-US" sz="1400" dirty="0">
              <a:sym typeface="Wingdings" pitchFamily="2" charset="2"/>
            </a:endParaRPr>
          </a:p>
        </p:txBody>
      </p:sp>
      <p:graphicFrame>
        <p:nvGraphicFramePr>
          <p:cNvPr id="6" name="Chart 5"/>
          <p:cNvGraphicFramePr>
            <a:graphicFrameLocks noGrp="1"/>
          </p:cNvGraphicFramePr>
          <p:nvPr/>
        </p:nvGraphicFramePr>
        <p:xfrm>
          <a:off x="381000" y="3810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A50FA619-1C2E-4477-A71A-C0421048856D}"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57200" y="5562600"/>
            <a:ext cx="3414713" cy="1155700"/>
          </a:xfrm>
          <a:prstGeom prst="rect">
            <a:avLst/>
          </a:prstGeom>
          <a:noFill/>
          <a:ln w="9525">
            <a:noFill/>
            <a:miter lim="800000"/>
            <a:headEnd/>
            <a:tailEnd/>
          </a:ln>
          <a:effectLst/>
        </p:spPr>
        <p:txBody>
          <a:bodyPr wrap="none">
            <a:spAutoFit/>
          </a:bodyPr>
          <a:lstStyle/>
          <a:p>
            <a:pPr marL="112713" indent="-112713">
              <a:buFontTx/>
              <a:buChar char="•"/>
            </a:pPr>
            <a:r>
              <a:rPr lang="en-US" sz="1400" dirty="0"/>
              <a:t>Jan 2000:  T126L28 </a:t>
            </a:r>
            <a:r>
              <a:rPr lang="en-US" sz="1400" dirty="0">
                <a:sym typeface="Wingdings" pitchFamily="2" charset="2"/>
              </a:rPr>
              <a:t> T170L42</a:t>
            </a:r>
          </a:p>
          <a:p>
            <a:pPr marL="112713" indent="-112713">
              <a:buFontTx/>
              <a:buChar char="•"/>
            </a:pPr>
            <a:r>
              <a:rPr lang="en-US" sz="1400" dirty="0">
                <a:sym typeface="Wingdings" pitchFamily="2" charset="2"/>
              </a:rPr>
              <a:t>May 2001:  prognostic cloud</a:t>
            </a:r>
          </a:p>
          <a:p>
            <a:pPr marL="112713" indent="-112713">
              <a:buFontTx/>
              <a:buChar char="•"/>
            </a:pPr>
            <a:r>
              <a:rPr lang="en-US" sz="1400" dirty="0">
                <a:sym typeface="Wingdings" pitchFamily="2" charset="2"/>
              </a:rPr>
              <a:t>Oct 2002:   T170L42  T254L64</a:t>
            </a:r>
          </a:p>
          <a:p>
            <a:pPr marL="112713" indent="-112713">
              <a:buFontTx/>
              <a:buChar char="•"/>
            </a:pPr>
            <a:r>
              <a:rPr lang="en-US" sz="1400" dirty="0"/>
              <a:t>May 2005:  T254L64 </a:t>
            </a:r>
            <a:r>
              <a:rPr lang="en-US" sz="1400" dirty="0">
                <a:sym typeface="Wingdings" pitchFamily="2" charset="2"/>
              </a:rPr>
              <a:t> T382L64; </a:t>
            </a:r>
          </a:p>
          <a:p>
            <a:pPr marL="112713" indent="-112713"/>
            <a:r>
              <a:rPr lang="en-US" sz="1400" dirty="0">
                <a:sym typeface="Wingdings" pitchFamily="2" charset="2"/>
              </a:rPr>
              <a:t>                     </a:t>
            </a:r>
            <a:r>
              <a:rPr lang="en-US" sz="1200" dirty="0">
                <a:sym typeface="Wingdings" pitchFamily="2" charset="2"/>
              </a:rPr>
              <a:t>2-L OSU LSM 4-L NOHA LSM</a:t>
            </a:r>
          </a:p>
        </p:txBody>
      </p:sp>
      <p:sp>
        <p:nvSpPr>
          <p:cNvPr id="8" name="Text Box 8"/>
          <p:cNvSpPr txBox="1">
            <a:spLocks noChangeArrowheads="1"/>
          </p:cNvSpPr>
          <p:nvPr/>
        </p:nvSpPr>
        <p:spPr bwMode="auto">
          <a:xfrm>
            <a:off x="4038600" y="5626100"/>
            <a:ext cx="5029200" cy="954107"/>
          </a:xfrm>
          <a:prstGeom prst="rect">
            <a:avLst/>
          </a:prstGeom>
          <a:noFill/>
          <a:ln w="9525">
            <a:noFill/>
            <a:miter lim="800000"/>
            <a:headEnd/>
            <a:tailEnd/>
          </a:ln>
          <a:effectLst/>
        </p:spPr>
        <p:txBody>
          <a:bodyPr>
            <a:spAutoFit/>
          </a:bodyPr>
          <a:lstStyle/>
          <a:p>
            <a:pPr marL="112713" indent="-112713">
              <a:buFontTx/>
              <a:buChar char="•"/>
            </a:pPr>
            <a:r>
              <a:rPr lang="en-US" sz="1400" dirty="0">
                <a:sym typeface="Wingdings" pitchFamily="2" charset="2"/>
              </a:rPr>
              <a:t>May 2007:   SSI  GSI Analysis;</a:t>
            </a:r>
          </a:p>
          <a:p>
            <a:pPr marL="112713" indent="-112713"/>
            <a:r>
              <a:rPr lang="en-US" sz="1400" dirty="0">
                <a:sym typeface="Wingdings" pitchFamily="2" charset="2"/>
              </a:rPr>
              <a:t>                      Sigma  sigma-p hybrid coordinate</a:t>
            </a:r>
          </a:p>
          <a:p>
            <a:pPr marL="112713" indent="-112713">
              <a:buFontTx/>
              <a:buChar char="•"/>
            </a:pPr>
            <a:r>
              <a:rPr lang="en-US" sz="1400" dirty="0">
                <a:solidFill>
                  <a:srgbClr val="FF0000"/>
                </a:solidFill>
                <a:sym typeface="Wingdings" pitchFamily="2" charset="2"/>
              </a:rPr>
              <a:t>July 2010:   T382L64  T574L64;  Major Physics </a:t>
            </a:r>
            <a:r>
              <a:rPr lang="en-US" sz="1400" dirty="0" smtClean="0">
                <a:solidFill>
                  <a:srgbClr val="FF0000"/>
                </a:solidFill>
                <a:sym typeface="Wingdings" pitchFamily="2" charset="2"/>
              </a:rPr>
              <a:t>Upgrade</a:t>
            </a:r>
          </a:p>
          <a:p>
            <a:pPr marL="112713" indent="-112713">
              <a:buFontTx/>
              <a:buChar char="•"/>
            </a:pPr>
            <a:r>
              <a:rPr lang="en-US" sz="1400" dirty="0" smtClean="0">
                <a:solidFill>
                  <a:srgbClr val="FF0000"/>
                </a:solidFill>
                <a:sym typeface="Wingdings" pitchFamily="2" charset="2"/>
              </a:rPr>
              <a:t>May 2012:    Hybrid-Ensemble 3D-VAR Data Assimilation</a:t>
            </a:r>
            <a:r>
              <a:rPr lang="en-US" sz="1400" dirty="0" smtClean="0">
                <a:sym typeface="Wingdings" pitchFamily="2" charset="2"/>
              </a:rPr>
              <a:t>    </a:t>
            </a:r>
            <a:endParaRPr lang="en-US" sz="1400" dirty="0">
              <a:sym typeface="Wingdings" pitchFamily="2" charset="2"/>
            </a:endParaRPr>
          </a:p>
        </p:txBody>
      </p:sp>
      <p:graphicFrame>
        <p:nvGraphicFramePr>
          <p:cNvPr id="6" name="Chart 5"/>
          <p:cNvGraphicFramePr>
            <a:graphicFrameLocks noGrp="1"/>
          </p:cNvGraphicFramePr>
          <p:nvPr/>
        </p:nvGraphicFramePr>
        <p:xfrm>
          <a:off x="533400" y="7620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87868"/>
            <a:ext cx="8351197" cy="369332"/>
          </a:xfrm>
          <a:prstGeom prst="rect">
            <a:avLst/>
          </a:prstGeom>
          <a:blipFill>
            <a:blip r:embed="rId3" cstate="print"/>
            <a:tile tx="0" ty="0" sx="100000" sy="100000" flip="none" algn="tl"/>
          </a:blipFill>
        </p:spPr>
        <p:txBody>
          <a:bodyPr wrap="none" rtlCol="0">
            <a:spAutoFit/>
          </a:bodyPr>
          <a:lstStyle/>
          <a:p>
            <a:r>
              <a:rPr lang="en-US" b="1" dirty="0" smtClean="0">
                <a:solidFill>
                  <a:srgbClr val="FFFF00"/>
                </a:solidFill>
              </a:rPr>
              <a:t>2012 is the first year for which GFS has </a:t>
            </a:r>
            <a:r>
              <a:rPr lang="en-US" b="1" dirty="0" smtClean="0">
                <a:solidFill>
                  <a:srgbClr val="FF0000"/>
                </a:solidFill>
              </a:rPr>
              <a:t>no “BAD” </a:t>
            </a:r>
            <a:r>
              <a:rPr lang="en-US" b="1" dirty="0" smtClean="0">
                <a:solidFill>
                  <a:srgbClr val="FFFF00"/>
                </a:solidFill>
              </a:rPr>
              <a:t>forecast in the Northern Hemisphere</a:t>
            </a:r>
            <a:endParaRPr lang="en-US" b="1" dirty="0">
              <a:solidFill>
                <a:srgbClr val="FFFF00"/>
              </a:solidFill>
            </a:endParaRPr>
          </a:p>
        </p:txBody>
      </p:sp>
      <p:sp>
        <p:nvSpPr>
          <p:cNvPr id="9" name="Slide Number Placeholder 8"/>
          <p:cNvSpPr>
            <a:spLocks noGrp="1"/>
          </p:cNvSpPr>
          <p:nvPr>
            <p:ph type="sldNum" sz="quarter" idx="12"/>
          </p:nvPr>
        </p:nvSpPr>
        <p:spPr/>
        <p:txBody>
          <a:bodyPr/>
          <a:lstStyle/>
          <a:p>
            <a:fld id="{A50FA619-1C2E-4477-A71A-C0421048856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152400" y="304800"/>
          <a:ext cx="8720138" cy="593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A50FA619-1C2E-4477-A71A-C0421048856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152400" y="533400"/>
          <a:ext cx="8720138"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A50FA619-1C2E-4477-A71A-C0421048856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533400" y="609600"/>
          <a:ext cx="8186738" cy="55530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50FA619-1C2E-4477-A71A-C0421048856D}"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04EB312A-3235-485F-B186-08F9B030C053}" type="slidenum">
              <a:rPr lang="en-US" smtClean="0"/>
              <a:pPr/>
              <a:t>3</a:t>
            </a:fld>
            <a:endParaRPr lang="en-US" smtClean="0"/>
          </a:p>
        </p:txBody>
      </p:sp>
      <p:sp>
        <p:nvSpPr>
          <p:cNvPr id="20483" name="Rectangle 1026"/>
          <p:cNvSpPr>
            <a:spLocks noChangeArrowheads="1"/>
          </p:cNvSpPr>
          <p:nvPr/>
        </p:nvSpPr>
        <p:spPr bwMode="auto">
          <a:xfrm>
            <a:off x="1828800" y="228600"/>
            <a:ext cx="42672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a:t>
            </a:r>
            <a:r>
              <a:rPr lang="en-US" sz="2400" b="1" dirty="0">
                <a:solidFill>
                  <a:srgbClr val="FFFF00"/>
                </a:solidFill>
              </a:rPr>
              <a:t>Changes</a:t>
            </a:r>
          </a:p>
        </p:txBody>
      </p:sp>
      <p:sp>
        <p:nvSpPr>
          <p:cNvPr id="20484" name="Rectangle 1027"/>
          <p:cNvSpPr>
            <a:spLocks noChangeArrowheads="1"/>
          </p:cNvSpPr>
          <p:nvPr/>
        </p:nvSpPr>
        <p:spPr bwMode="auto">
          <a:xfrm>
            <a:off x="304800" y="990600"/>
            <a:ext cx="8534400" cy="5359400"/>
          </a:xfrm>
          <a:prstGeom prst="rect">
            <a:avLst/>
          </a:prstGeom>
          <a:noFill/>
          <a:ln w="9525">
            <a:noFill/>
            <a:miter lim="800000"/>
            <a:headEnd/>
            <a:tailEnd/>
          </a:ln>
        </p:spPr>
        <p:txBody>
          <a:bodyPr>
            <a:spAutoFit/>
          </a:bodyPr>
          <a:lstStyle/>
          <a:p>
            <a:pPr marL="112713" indent="-112713">
              <a:lnSpc>
                <a:spcPct val="80000"/>
              </a:lnSpc>
              <a:spcBef>
                <a:spcPct val="50000"/>
              </a:spcBef>
              <a:buFontTx/>
              <a:buChar char="•"/>
            </a:pPr>
            <a:r>
              <a:rPr lang="en-US" sz="1600" dirty="0">
                <a:solidFill>
                  <a:schemeClr val="bg1"/>
                </a:solidFill>
              </a:rPr>
              <a:t>3/1999</a:t>
            </a:r>
          </a:p>
          <a:p>
            <a:pPr lvl="1">
              <a:lnSpc>
                <a:spcPct val="80000"/>
              </a:lnSpc>
              <a:spcBef>
                <a:spcPct val="50000"/>
              </a:spcBef>
              <a:buFontTx/>
              <a:buChar char="–"/>
            </a:pPr>
            <a:r>
              <a:rPr lang="en-US" sz="1600" b="1" dirty="0">
                <a:solidFill>
                  <a:srgbClr val="FF0000"/>
                </a:solidFill>
              </a:rPr>
              <a:t>AMSU-A</a:t>
            </a:r>
            <a:r>
              <a:rPr lang="en-US" sz="1600" dirty="0"/>
              <a:t> </a:t>
            </a:r>
            <a:r>
              <a:rPr lang="en-US" sz="1600" dirty="0">
                <a:solidFill>
                  <a:schemeClr val="bg1"/>
                </a:solidFill>
              </a:rPr>
              <a:t>and HIRS-3 data</a:t>
            </a:r>
          </a:p>
          <a:p>
            <a:pPr marL="112713" indent="-112713">
              <a:lnSpc>
                <a:spcPct val="80000"/>
              </a:lnSpc>
              <a:spcBef>
                <a:spcPct val="50000"/>
              </a:spcBef>
              <a:buFontTx/>
              <a:buChar char="•"/>
            </a:pPr>
            <a:r>
              <a:rPr lang="en-US" sz="1600" dirty="0">
                <a:solidFill>
                  <a:schemeClr val="bg1"/>
                </a:solidFill>
              </a:rPr>
              <a:t>2/2000</a:t>
            </a:r>
          </a:p>
          <a:p>
            <a:pPr lvl="1">
              <a:lnSpc>
                <a:spcPct val="80000"/>
              </a:lnSpc>
              <a:spcBef>
                <a:spcPct val="50000"/>
              </a:spcBef>
              <a:buFontTx/>
              <a:buChar char="–"/>
            </a:pPr>
            <a:r>
              <a:rPr lang="en-US" sz="1600" b="1" dirty="0">
                <a:solidFill>
                  <a:srgbClr val="FF0000"/>
                </a:solidFill>
              </a:rPr>
              <a:t>Resolution change: T126L28 </a:t>
            </a:r>
            <a:r>
              <a:rPr lang="en-US" sz="1600" b="1" dirty="0">
                <a:solidFill>
                  <a:srgbClr val="FF0000"/>
                </a:solidFill>
                <a:sym typeface="Wingdings" pitchFamily="2" charset="2"/>
              </a:rPr>
              <a:t></a:t>
            </a:r>
            <a:r>
              <a:rPr lang="en-US" sz="1600" b="1" dirty="0">
                <a:solidFill>
                  <a:srgbClr val="FF0000"/>
                </a:solidFill>
              </a:rPr>
              <a:t> T170L42   (100 km </a:t>
            </a:r>
            <a:r>
              <a:rPr lang="en-US" sz="1600" b="1" dirty="0">
                <a:solidFill>
                  <a:srgbClr val="FF0000"/>
                </a:solidFill>
                <a:sym typeface="Wingdings" pitchFamily="2" charset="2"/>
              </a:rPr>
              <a:t> 70 km)</a:t>
            </a:r>
          </a:p>
          <a:p>
            <a:pPr lvl="1">
              <a:lnSpc>
                <a:spcPct val="80000"/>
              </a:lnSpc>
              <a:spcBef>
                <a:spcPct val="50000"/>
              </a:spcBef>
              <a:buFontTx/>
              <a:buChar char="–"/>
            </a:pPr>
            <a:r>
              <a:rPr lang="en-US" sz="1400" dirty="0">
                <a:solidFill>
                  <a:schemeClr val="bg1"/>
                </a:solidFill>
                <a:sym typeface="Wingdings" pitchFamily="2" charset="2"/>
              </a:rPr>
              <a:t>Next changes </a:t>
            </a:r>
          </a:p>
          <a:p>
            <a:pPr marL="1084263" lvl="2" indent="-169863">
              <a:lnSpc>
                <a:spcPct val="80000"/>
              </a:lnSpc>
              <a:spcBef>
                <a:spcPct val="50000"/>
              </a:spcBef>
              <a:buFontTx/>
              <a:buChar char="•"/>
            </a:pPr>
            <a:r>
              <a:rPr lang="en-US" sz="1400" dirty="0">
                <a:solidFill>
                  <a:schemeClr val="bg1"/>
                </a:solidFill>
                <a:sym typeface="Wingdings" pitchFamily="2" charset="2"/>
              </a:rPr>
              <a:t>7/2000 (hurricane relocation)</a:t>
            </a:r>
          </a:p>
          <a:p>
            <a:pPr marL="1084263" lvl="2" indent="-169863">
              <a:lnSpc>
                <a:spcPct val="80000"/>
              </a:lnSpc>
              <a:spcBef>
                <a:spcPct val="50000"/>
              </a:spcBef>
              <a:buFontTx/>
              <a:buChar char="•"/>
            </a:pPr>
            <a:r>
              <a:rPr lang="en-US" sz="1400" dirty="0">
                <a:solidFill>
                  <a:schemeClr val="bg1"/>
                </a:solidFill>
                <a:sym typeface="Wingdings" pitchFamily="2" charset="2"/>
              </a:rPr>
              <a:t>8/2000 (data cutoff for 06 and 18 UTC)</a:t>
            </a:r>
          </a:p>
          <a:p>
            <a:pPr marL="1084263" lvl="2" indent="-169863">
              <a:lnSpc>
                <a:spcPct val="80000"/>
              </a:lnSpc>
              <a:spcBef>
                <a:spcPct val="50000"/>
              </a:spcBef>
              <a:buFontTx/>
              <a:buChar char="•"/>
            </a:pPr>
            <a:r>
              <a:rPr lang="en-US" sz="1400" dirty="0">
                <a:solidFill>
                  <a:schemeClr val="bg1"/>
                </a:solidFill>
                <a:sym typeface="Wingdings" pitchFamily="2" charset="2"/>
              </a:rPr>
              <a:t>10/2000 – package of minor changes</a:t>
            </a:r>
          </a:p>
          <a:p>
            <a:pPr marL="1084263" lvl="2" indent="-169863">
              <a:lnSpc>
                <a:spcPct val="80000"/>
              </a:lnSpc>
              <a:spcBef>
                <a:spcPct val="50000"/>
              </a:spcBef>
              <a:buFontTx/>
              <a:buChar char="•"/>
            </a:pPr>
            <a:r>
              <a:rPr lang="en-US" sz="1400" dirty="0">
                <a:solidFill>
                  <a:schemeClr val="bg1"/>
                </a:solidFill>
                <a:sym typeface="Wingdings" pitchFamily="2" charset="2"/>
              </a:rPr>
              <a:t>2/2001 – radiance and moisture analysis changes</a:t>
            </a:r>
          </a:p>
          <a:p>
            <a:pPr marL="112713" indent="-112713">
              <a:lnSpc>
                <a:spcPct val="80000"/>
              </a:lnSpc>
              <a:spcBef>
                <a:spcPct val="50000"/>
              </a:spcBef>
              <a:buFontTx/>
              <a:buChar char="•"/>
            </a:pPr>
            <a:r>
              <a:rPr lang="en-US" sz="1600" dirty="0">
                <a:solidFill>
                  <a:schemeClr val="bg1"/>
                </a:solidFill>
              </a:rPr>
              <a:t>5/2001</a:t>
            </a:r>
          </a:p>
          <a:p>
            <a:pPr lvl="1">
              <a:lnSpc>
                <a:spcPct val="80000"/>
              </a:lnSpc>
              <a:spcBef>
                <a:spcPct val="50000"/>
              </a:spcBef>
              <a:buFontTx/>
              <a:buChar char="–"/>
            </a:pPr>
            <a:r>
              <a:rPr lang="en-US" sz="1600" b="1" dirty="0">
                <a:solidFill>
                  <a:srgbClr val="FF0000"/>
                </a:solidFill>
              </a:rPr>
              <a:t>Major physics upgrade (prognostic cloud water, cumulus momentum transport)</a:t>
            </a:r>
          </a:p>
          <a:p>
            <a:pPr lvl="1">
              <a:lnSpc>
                <a:spcPct val="80000"/>
              </a:lnSpc>
              <a:spcBef>
                <a:spcPct val="50000"/>
              </a:spcBef>
              <a:buFontTx/>
              <a:buChar char="–"/>
            </a:pPr>
            <a:r>
              <a:rPr lang="en-US" sz="1400" dirty="0">
                <a:solidFill>
                  <a:schemeClr val="bg1"/>
                </a:solidFill>
              </a:rPr>
              <a:t>Improved QC for AMSU radiances</a:t>
            </a:r>
          </a:p>
          <a:p>
            <a:pPr lvl="1">
              <a:lnSpc>
                <a:spcPct val="80000"/>
              </a:lnSpc>
              <a:spcBef>
                <a:spcPct val="50000"/>
              </a:spcBef>
              <a:buFontTx/>
              <a:buChar char="–"/>
            </a:pPr>
            <a:r>
              <a:rPr lang="en-US" sz="1400" dirty="0">
                <a:solidFill>
                  <a:schemeClr val="bg1"/>
                </a:solidFill>
              </a:rPr>
              <a:t>Next changes </a:t>
            </a:r>
          </a:p>
          <a:p>
            <a:pPr marL="1084263" lvl="2" indent="-169863">
              <a:lnSpc>
                <a:spcPct val="80000"/>
              </a:lnSpc>
              <a:spcBef>
                <a:spcPct val="50000"/>
              </a:spcBef>
              <a:buFontTx/>
              <a:buChar char="•"/>
            </a:pPr>
            <a:r>
              <a:rPr lang="en-US" sz="1400" dirty="0">
                <a:solidFill>
                  <a:schemeClr val="bg1"/>
                </a:solidFill>
              </a:rPr>
              <a:t>6/2001 – vegetation fraction</a:t>
            </a:r>
          </a:p>
          <a:p>
            <a:pPr marL="1084263" lvl="2" indent="-169863">
              <a:lnSpc>
                <a:spcPct val="80000"/>
              </a:lnSpc>
              <a:spcBef>
                <a:spcPct val="50000"/>
              </a:spcBef>
              <a:buFontTx/>
              <a:buChar char="•"/>
            </a:pPr>
            <a:r>
              <a:rPr lang="en-US" sz="1400" dirty="0">
                <a:solidFill>
                  <a:schemeClr val="bg1"/>
                </a:solidFill>
              </a:rPr>
              <a:t>7/2001 – SST satellite data</a:t>
            </a:r>
          </a:p>
          <a:p>
            <a:pPr marL="1084263" lvl="2" indent="-169863">
              <a:lnSpc>
                <a:spcPct val="80000"/>
              </a:lnSpc>
              <a:spcBef>
                <a:spcPct val="50000"/>
              </a:spcBef>
              <a:buFontTx/>
              <a:buChar char="•"/>
            </a:pPr>
            <a:r>
              <a:rPr lang="en-US" sz="1400" dirty="0">
                <a:solidFill>
                  <a:schemeClr val="bg1"/>
                </a:solidFill>
              </a:rPr>
              <a:t> 8/200 – sea ice mask, gravity wave drag adjustment, random cloud tops, land surface evaporation, cloud microphysics…)</a:t>
            </a:r>
          </a:p>
          <a:p>
            <a:pPr marL="1084263" lvl="2" indent="-169863">
              <a:lnSpc>
                <a:spcPct val="80000"/>
              </a:lnSpc>
              <a:spcBef>
                <a:spcPct val="50000"/>
              </a:spcBef>
              <a:buFontTx/>
              <a:buChar char="•"/>
            </a:pPr>
            <a:r>
              <a:rPr lang="en-US" sz="1400" dirty="0">
                <a:solidFill>
                  <a:schemeClr val="bg1"/>
                </a:solidFill>
              </a:rPr>
              <a:t>10/ 2001 – snow depth from model background</a:t>
            </a:r>
          </a:p>
          <a:p>
            <a:pPr marL="1084263" lvl="2" indent="-169863">
              <a:lnSpc>
                <a:spcPct val="80000"/>
              </a:lnSpc>
              <a:spcBef>
                <a:spcPct val="50000"/>
              </a:spcBef>
              <a:buFontTx/>
              <a:buChar char="•"/>
            </a:pPr>
            <a:r>
              <a:rPr lang="en-US" sz="1400" dirty="0">
                <a:solidFill>
                  <a:schemeClr val="bg1"/>
                </a:solidFill>
              </a:rPr>
              <a:t>1/2002 – </a:t>
            </a:r>
            <a:r>
              <a:rPr lang="en-US" sz="1400" dirty="0" err="1">
                <a:solidFill>
                  <a:schemeClr val="bg1"/>
                </a:solidFill>
              </a:rPr>
              <a:t>Quikscat</a:t>
            </a:r>
            <a:r>
              <a:rPr lang="en-US" sz="1400" dirty="0">
                <a:solidFill>
                  <a:schemeClr val="bg1"/>
                </a:solidFill>
              </a:rPr>
              <a:t> included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30</a:t>
            </a:fld>
            <a:endParaRPr lang="en-US" dirty="0" smtClean="0"/>
          </a:p>
        </p:txBody>
      </p:sp>
      <p:sp>
        <p:nvSpPr>
          <p:cNvPr id="19460" name="Rectangle 4"/>
          <p:cNvSpPr>
            <a:spLocks noChangeArrowheads="1"/>
          </p:cNvSpPr>
          <p:nvPr/>
        </p:nvSpPr>
        <p:spPr bwMode="auto">
          <a:xfrm>
            <a:off x="381000" y="152400"/>
            <a:ext cx="8229600" cy="381000"/>
          </a:xfrm>
          <a:prstGeom prst="rect">
            <a:avLst/>
          </a:prstGeom>
          <a:noFill/>
          <a:ln w="9525">
            <a:noFill/>
            <a:miter lim="800000"/>
            <a:headEnd/>
            <a:tailEnd/>
          </a:ln>
        </p:spPr>
        <p:txBody>
          <a:bodyPr wrap="none" anchor="ctr"/>
          <a:lstStyle/>
          <a:p>
            <a:pPr algn="ctr"/>
            <a:r>
              <a:rPr lang="en-US" sz="2800" b="1" dirty="0" smtClean="0">
                <a:solidFill>
                  <a:srgbClr val="002060"/>
                </a:solidFill>
              </a:rPr>
              <a:t>2012 Annual Mean Tropical [20S-20N] Wind RMSE</a:t>
            </a:r>
            <a:endParaRPr lang="en-US" sz="2800" b="1" dirty="0">
              <a:solidFill>
                <a:srgbClr val="002060"/>
              </a:solidFill>
            </a:endParaRPr>
          </a:p>
        </p:txBody>
      </p:sp>
      <p:pic>
        <p:nvPicPr>
          <p:cNvPr id="80900" name="Picture 4" descr="http://www.emc.ncep.noaa.gov/gmb/STATS_vsdb/annual/allmodel/daily/rms/rmspmean_WIND_G2TRO.png"/>
          <p:cNvPicPr>
            <a:picLocks noChangeAspect="1" noChangeArrowheads="1"/>
          </p:cNvPicPr>
          <p:nvPr/>
        </p:nvPicPr>
        <p:blipFill>
          <a:blip r:embed="rId2" cstate="print"/>
          <a:srcRect/>
          <a:stretch>
            <a:fillRect/>
          </a:stretch>
        </p:blipFill>
        <p:spPr bwMode="auto">
          <a:xfrm>
            <a:off x="914400" y="838200"/>
            <a:ext cx="7467600" cy="5791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emc.ncep.noaa.gov/gmb/STATS_vsdb/allmodel/longall/wrms_850mb_day3.png"/>
          <p:cNvPicPr>
            <a:picLocks noChangeAspect="1" noChangeArrowheads="1"/>
          </p:cNvPicPr>
          <p:nvPr/>
        </p:nvPicPr>
        <p:blipFill>
          <a:blip r:embed="rId2" cstate="print"/>
          <a:srcRect r="4425"/>
          <a:stretch>
            <a:fillRect/>
          </a:stretch>
        </p:blipFill>
        <p:spPr bwMode="auto">
          <a:xfrm>
            <a:off x="76200" y="838200"/>
            <a:ext cx="7848600" cy="5791200"/>
          </a:xfrm>
          <a:prstGeom prst="rect">
            <a:avLst/>
          </a:prstGeom>
          <a:noFill/>
        </p:spPr>
      </p:pic>
      <p:sp>
        <p:nvSpPr>
          <p:cNvPr id="19458" name="Slide Number Placeholder 6"/>
          <p:cNvSpPr>
            <a:spLocks noGrp="1"/>
          </p:cNvSpPr>
          <p:nvPr>
            <p:ph type="sldNum" sz="quarter" idx="12"/>
          </p:nvPr>
        </p:nvSpPr>
        <p:spPr>
          <a:noFill/>
        </p:spPr>
        <p:txBody>
          <a:bodyPr/>
          <a:lstStyle/>
          <a:p>
            <a:fld id="{6EA6F769-2C57-48D2-A446-BBED627830B3}" type="slidenum">
              <a:rPr lang="en-US" smtClean="0"/>
              <a:pPr/>
              <a:t>31</a:t>
            </a:fld>
            <a:endParaRPr lang="en-US" dirty="0" smtClean="0"/>
          </a:p>
        </p:txBody>
      </p:sp>
      <p:sp>
        <p:nvSpPr>
          <p:cNvPr id="19460" name="Rectangle 4"/>
          <p:cNvSpPr>
            <a:spLocks noChangeArrowheads="1"/>
          </p:cNvSpPr>
          <p:nvPr/>
        </p:nvSpPr>
        <p:spPr bwMode="auto">
          <a:xfrm>
            <a:off x="381000" y="152400"/>
            <a:ext cx="8229600" cy="533400"/>
          </a:xfrm>
          <a:prstGeom prst="rect">
            <a:avLst/>
          </a:prstGeom>
          <a:noFill/>
          <a:ln w="9525">
            <a:noFill/>
            <a:miter lim="800000"/>
            <a:headEnd/>
            <a:tailEnd/>
          </a:ln>
        </p:spPr>
        <p:txBody>
          <a:bodyPr wrap="none" anchor="ctr"/>
          <a:lstStyle/>
          <a:p>
            <a:pPr algn="ctr"/>
            <a:r>
              <a:rPr lang="en-US" sz="2800" b="1" dirty="0" smtClean="0">
                <a:solidFill>
                  <a:srgbClr val="002060"/>
                </a:solidFill>
              </a:rPr>
              <a:t>Tropical Wind RMSE,  850-hPa Day-3 Forecast</a:t>
            </a:r>
            <a:endParaRPr lang="en-US" sz="2800" b="1" dirty="0">
              <a:solidFill>
                <a:srgbClr val="002060"/>
              </a:solidFill>
            </a:endParaRPr>
          </a:p>
        </p:txBody>
      </p:sp>
      <p:sp>
        <p:nvSpPr>
          <p:cNvPr id="7" name="TextBox 6"/>
          <p:cNvSpPr txBox="1"/>
          <p:nvPr/>
        </p:nvSpPr>
        <p:spPr>
          <a:xfrm>
            <a:off x="8001000" y="4800600"/>
            <a:ext cx="990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b="1" dirty="0" smtClean="0"/>
              <a:t>July2010 T574 GFS Implementation</a:t>
            </a:r>
            <a:endParaRPr lang="en-US" sz="1400" b="1" dirty="0"/>
          </a:p>
        </p:txBody>
      </p:sp>
      <p:cxnSp>
        <p:nvCxnSpPr>
          <p:cNvPr id="9" name="Straight Arrow Connector 8"/>
          <p:cNvCxnSpPr>
            <a:stCxn id="7" idx="1"/>
          </p:cNvCxnSpPr>
          <p:nvPr/>
        </p:nvCxnSpPr>
        <p:spPr>
          <a:xfrm flipH="1" flipV="1">
            <a:off x="6934200" y="4876800"/>
            <a:ext cx="1066800" cy="400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H="1" flipV="1">
            <a:off x="7162800" y="2743200"/>
            <a:ext cx="13335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p>
            <a:fld id="{6EA6F769-2C57-48D2-A446-BBED627830B3}" type="slidenum">
              <a:rPr lang="en-US" smtClean="0"/>
              <a:pPr/>
              <a:t>32</a:t>
            </a:fld>
            <a:endParaRPr lang="en-US" smtClean="0"/>
          </a:p>
        </p:txBody>
      </p:sp>
      <p:sp>
        <p:nvSpPr>
          <p:cNvPr id="6" name="Rectangle 4"/>
          <p:cNvSpPr>
            <a:spLocks noChangeArrowheads="1"/>
          </p:cNvSpPr>
          <p:nvPr/>
        </p:nvSpPr>
        <p:spPr bwMode="auto">
          <a:xfrm>
            <a:off x="457200" y="152400"/>
            <a:ext cx="8229600" cy="533400"/>
          </a:xfrm>
          <a:prstGeom prst="rect">
            <a:avLst/>
          </a:prstGeom>
          <a:noFill/>
          <a:ln w="9525">
            <a:noFill/>
            <a:miter lim="800000"/>
            <a:headEnd/>
            <a:tailEnd/>
          </a:ln>
        </p:spPr>
        <p:txBody>
          <a:bodyPr wrap="none" anchor="ctr"/>
          <a:lstStyle/>
          <a:p>
            <a:pPr algn="ctr"/>
            <a:r>
              <a:rPr lang="en-US" sz="2800" b="1" dirty="0" smtClean="0">
                <a:solidFill>
                  <a:srgbClr val="002060"/>
                </a:solidFill>
              </a:rPr>
              <a:t>Tropical Wind RMSE,  200-hPa Day-3 Forecast</a:t>
            </a:r>
            <a:endParaRPr lang="en-US" sz="2800" b="1" dirty="0">
              <a:solidFill>
                <a:srgbClr val="002060"/>
              </a:solidFill>
            </a:endParaRPr>
          </a:p>
        </p:txBody>
      </p:sp>
      <p:pic>
        <p:nvPicPr>
          <p:cNvPr id="79874" name="Picture 2" descr="http://www.emc.ncep.noaa.gov/gmb/STATS_vsdb/allmodel/longall/wrms_200mb_day3.png"/>
          <p:cNvPicPr>
            <a:picLocks noChangeAspect="1" noChangeArrowheads="1"/>
          </p:cNvPicPr>
          <p:nvPr/>
        </p:nvPicPr>
        <p:blipFill>
          <a:blip r:embed="rId2" cstate="print"/>
          <a:srcRect l="5607" r="4673"/>
          <a:stretch>
            <a:fillRect/>
          </a:stretch>
        </p:blipFill>
        <p:spPr bwMode="auto">
          <a:xfrm>
            <a:off x="228600" y="838200"/>
            <a:ext cx="7315200" cy="5867400"/>
          </a:xfrm>
          <a:prstGeom prst="rect">
            <a:avLst/>
          </a:prstGeom>
          <a:noFill/>
        </p:spPr>
      </p:pic>
      <p:sp>
        <p:nvSpPr>
          <p:cNvPr id="7" name="TextBox 6"/>
          <p:cNvSpPr txBox="1"/>
          <p:nvPr/>
        </p:nvSpPr>
        <p:spPr>
          <a:xfrm>
            <a:off x="7467600" y="2895600"/>
            <a:ext cx="16002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rgbClr val="0000FF"/>
                </a:solidFill>
              </a:rPr>
              <a:t>GFS  matched UKM after</a:t>
            </a:r>
          </a:p>
          <a:p>
            <a:r>
              <a:rPr lang="en-US" sz="1600" dirty="0" smtClean="0">
                <a:solidFill>
                  <a:srgbClr val="0000FF"/>
                </a:solidFill>
              </a:rPr>
              <a:t>Hybrid </a:t>
            </a:r>
            <a:r>
              <a:rPr lang="en-US" sz="1600" dirty="0" err="1" smtClean="0">
                <a:solidFill>
                  <a:srgbClr val="0000FF"/>
                </a:solidFill>
              </a:rPr>
              <a:t>EnKF</a:t>
            </a:r>
            <a:r>
              <a:rPr lang="en-US" sz="1600" dirty="0" smtClean="0">
                <a:solidFill>
                  <a:srgbClr val="0000FF"/>
                </a:solidFill>
              </a:rPr>
              <a:t> Implementation</a:t>
            </a:r>
          </a:p>
        </p:txBody>
      </p:sp>
      <p:cxnSp>
        <p:nvCxnSpPr>
          <p:cNvPr id="9" name="Straight Arrow Connector 8"/>
          <p:cNvCxnSpPr>
            <a:stCxn id="7" idx="0"/>
          </p:cNvCxnSpPr>
          <p:nvPr/>
        </p:nvCxnSpPr>
        <p:spPr>
          <a:xfrm flipH="1" flipV="1">
            <a:off x="7467600" y="2590800"/>
            <a:ext cx="8001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flipH="1">
            <a:off x="7467600" y="3972818"/>
            <a:ext cx="800100" cy="675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Font typeface="+mj-lt"/>
              <a:buAutoNum type="arabicPeriod"/>
            </a:pPr>
            <a:r>
              <a:rPr lang="en-US" b="1" dirty="0" smtClean="0">
                <a:solidFill>
                  <a:schemeClr val="bg1">
                    <a:lumMod val="75000"/>
                  </a:schemeClr>
                </a:solidFill>
              </a:rPr>
              <a:t>Major GFS changes in 2012</a:t>
            </a:r>
          </a:p>
          <a:p>
            <a:pPr marL="514350" indent="-514350">
              <a:buFont typeface="+mj-lt"/>
              <a:buAutoNum type="arabicPeriod"/>
            </a:pPr>
            <a:endParaRPr lang="en-US" b="1" dirty="0" smtClean="0"/>
          </a:p>
          <a:p>
            <a:pPr marL="514350" indent="-514350">
              <a:buFont typeface="+mj-lt"/>
              <a:buAutoNum type="arabicPeriod"/>
            </a:pPr>
            <a:r>
              <a:rPr lang="en-US" b="1" dirty="0" smtClean="0"/>
              <a:t>Forecast skill scores </a:t>
            </a:r>
          </a:p>
          <a:p>
            <a:pPr marL="971550" lvl="1" indent="-514350"/>
            <a:r>
              <a:rPr lang="en-US" b="1" dirty="0" smtClean="0">
                <a:solidFill>
                  <a:schemeClr val="bg1">
                    <a:lumMod val="75000"/>
                  </a:schemeClr>
                </a:solidFill>
              </a:rPr>
              <a:t>AC and RMSE</a:t>
            </a:r>
          </a:p>
          <a:p>
            <a:pPr marL="971550" lvl="1" indent="-514350"/>
            <a:r>
              <a:rPr lang="en-US" b="1" dirty="0" smtClean="0"/>
              <a:t>Hurricane Track and Intensity</a:t>
            </a:r>
          </a:p>
          <a:p>
            <a:pPr marL="971550" lvl="1" indent="-514350"/>
            <a:r>
              <a:rPr lang="en-US" b="1" dirty="0" smtClean="0">
                <a:solidFill>
                  <a:schemeClr val="bg1">
                    <a:lumMod val="75000"/>
                  </a:schemeClr>
                </a:solidFill>
              </a:rPr>
              <a:t>Precipitation </a:t>
            </a:r>
          </a:p>
          <a:p>
            <a:pPr marL="971550" lvl="1" indent="-514350">
              <a:buFont typeface="+mj-lt"/>
              <a:buAutoNum type="arabicPeriod"/>
            </a:pPr>
            <a:endParaRPr lang="en-US" b="1" dirty="0" smtClean="0">
              <a:solidFill>
                <a:schemeClr val="bg1">
                  <a:lumMod val="75000"/>
                </a:schemeClr>
              </a:solidFill>
            </a:endParaRPr>
          </a:p>
          <a:p>
            <a:pPr marL="514350" indent="-514350">
              <a:buFont typeface="+mj-lt"/>
              <a:buAutoNum type="arabicPeriod"/>
            </a:pPr>
            <a:r>
              <a:rPr lang="en-US" b="1" dirty="0" smtClean="0">
                <a:solidFill>
                  <a:schemeClr val="bg1">
                    <a:lumMod val="75000"/>
                  </a:schemeClr>
                </a:solidFill>
              </a:rPr>
              <a:t>Comparison with Surface and </a:t>
            </a:r>
            <a:r>
              <a:rPr lang="en-US" b="1" dirty="0" err="1" smtClean="0">
                <a:solidFill>
                  <a:schemeClr val="bg1">
                    <a:lumMod val="75000"/>
                  </a:schemeClr>
                </a:solidFill>
              </a:rPr>
              <a:t>Rawinsonde</a:t>
            </a:r>
            <a:r>
              <a:rPr lang="en-US" b="1" dirty="0" smtClean="0">
                <a:solidFill>
                  <a:schemeClr val="bg1">
                    <a:lumMod val="75000"/>
                  </a:schemeClr>
                </a:solidFill>
              </a:rPr>
              <a:t> </a:t>
            </a:r>
            <a:r>
              <a:rPr lang="en-US" b="1" dirty="0" err="1" smtClean="0">
                <a:solidFill>
                  <a:schemeClr val="bg1">
                    <a:lumMod val="75000"/>
                  </a:schemeClr>
                </a:solidFill>
              </a:rPr>
              <a:t>Obs</a:t>
            </a:r>
            <a:endParaRPr lang="en-US" b="1" dirty="0" smtClean="0">
              <a:solidFill>
                <a:schemeClr val="bg1">
                  <a:lumMod val="75000"/>
                </a:schemeClr>
              </a:solidFill>
            </a:endParaRPr>
          </a:p>
          <a:p>
            <a:pPr marL="514350" indent="-514350">
              <a:buFont typeface="+mj-lt"/>
              <a:buAutoNum type="arabicPeriod"/>
            </a:pPr>
            <a:endParaRPr lang="en-US" b="1" dirty="0" smtClean="0">
              <a:solidFill>
                <a:schemeClr val="bg1">
                  <a:lumMod val="75000"/>
                </a:schemeClr>
              </a:solidFill>
            </a:endParaRPr>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p:txBody>
      </p:sp>
      <p:sp>
        <p:nvSpPr>
          <p:cNvPr id="4" name="Slide Number Placeholder 3"/>
          <p:cNvSpPr>
            <a:spLocks noGrp="1"/>
          </p:cNvSpPr>
          <p:nvPr>
            <p:ph type="sldNum" sz="quarter" idx="12"/>
          </p:nvPr>
        </p:nvSpPr>
        <p:spPr/>
        <p:txBody>
          <a:bodyPr/>
          <a:lstStyle/>
          <a:p>
            <a:fld id="{A50FA619-1C2E-4477-A71A-C0421048856D}"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72200" y="6400800"/>
            <a:ext cx="2438401" cy="307777"/>
          </a:xfrm>
          <a:prstGeom prst="rect">
            <a:avLst/>
          </a:prstGeom>
        </p:spPr>
        <p:txBody>
          <a:bodyPr wrap="square">
            <a:spAutoFit/>
          </a:bodyPr>
          <a:lstStyle/>
          <a:p>
            <a:r>
              <a:rPr lang="en-US" sz="1400" b="1" dirty="0" smtClean="0"/>
              <a:t>http://www.wikipedia.org</a:t>
            </a:r>
            <a:endParaRPr lang="en-US" sz="1400" b="1" dirty="0"/>
          </a:p>
        </p:txBody>
      </p:sp>
      <p:sp>
        <p:nvSpPr>
          <p:cNvPr id="9" name="Title 8"/>
          <p:cNvSpPr>
            <a:spLocks noGrp="1"/>
          </p:cNvSpPr>
          <p:nvPr>
            <p:ph type="title"/>
          </p:nvPr>
        </p:nvSpPr>
        <p:spPr>
          <a:xfrm>
            <a:off x="457200" y="76200"/>
            <a:ext cx="8229600" cy="609600"/>
          </a:xfrm>
        </p:spPr>
        <p:txBody>
          <a:bodyPr>
            <a:normAutofit/>
          </a:bodyPr>
          <a:lstStyle/>
          <a:p>
            <a:r>
              <a:rPr lang="en-US" sz="3200" b="1" dirty="0" smtClean="0">
                <a:solidFill>
                  <a:srgbClr val="FF0000"/>
                </a:solidFill>
              </a:rPr>
              <a:t>2012 Atlantic Hurricanes</a:t>
            </a:r>
            <a:endParaRPr lang="en-US" sz="3200" dirty="0"/>
          </a:p>
        </p:txBody>
      </p:sp>
      <p:graphicFrame>
        <p:nvGraphicFramePr>
          <p:cNvPr id="10" name="Table 9"/>
          <p:cNvGraphicFramePr>
            <a:graphicFrameLocks noGrp="1"/>
          </p:cNvGraphicFramePr>
          <p:nvPr/>
        </p:nvGraphicFramePr>
        <p:xfrm>
          <a:off x="5791200" y="761998"/>
          <a:ext cx="3124200" cy="5562604"/>
        </p:xfrm>
        <a:graphic>
          <a:graphicData uri="http://schemas.openxmlformats.org/drawingml/2006/table">
            <a:tbl>
              <a:tblPr/>
              <a:tblGrid>
                <a:gridCol w="1562100"/>
                <a:gridCol w="1562100"/>
              </a:tblGrid>
              <a:tr h="394511">
                <a:tc>
                  <a:txBody>
                    <a:bodyPr/>
                    <a:lstStyle/>
                    <a:p>
                      <a:r>
                        <a:rPr lang="en-US" sz="1400" dirty="0"/>
                        <a:t>First storm formed</a:t>
                      </a:r>
                    </a:p>
                  </a:txBody>
                  <a:tcPr anchor="ctr">
                    <a:lnL>
                      <a:noFill/>
                    </a:lnL>
                    <a:lnR>
                      <a:noFill/>
                    </a:lnR>
                    <a:lnT>
                      <a:noFill/>
                    </a:lnT>
                    <a:lnB>
                      <a:noFill/>
                    </a:lnB>
                    <a:solidFill>
                      <a:schemeClr val="accent3">
                        <a:lumMod val="20000"/>
                        <a:lumOff val="80000"/>
                      </a:schemeClr>
                    </a:solidFill>
                  </a:tcPr>
                </a:tc>
                <a:tc>
                  <a:txBody>
                    <a:bodyPr/>
                    <a:lstStyle/>
                    <a:p>
                      <a:r>
                        <a:rPr lang="en-US" sz="1400"/>
                        <a:t>May 19, 2012</a:t>
                      </a:r>
                    </a:p>
                  </a:txBody>
                  <a:tcPr anchor="ctr">
                    <a:lnL>
                      <a:noFill/>
                    </a:lnL>
                    <a:lnR>
                      <a:noFill/>
                    </a:lnR>
                    <a:lnT>
                      <a:noFill/>
                    </a:lnT>
                    <a:lnB>
                      <a:noFill/>
                    </a:lnB>
                    <a:solidFill>
                      <a:schemeClr val="accent3">
                        <a:lumMod val="20000"/>
                        <a:lumOff val="80000"/>
                      </a:schemeClr>
                    </a:solidFill>
                  </a:tcPr>
                </a:tc>
              </a:tr>
              <a:tr h="690394">
                <a:tc>
                  <a:txBody>
                    <a:bodyPr/>
                    <a:lstStyle/>
                    <a:p>
                      <a:r>
                        <a:rPr lang="en-US" sz="1400" dirty="0"/>
                        <a:t>Last storm dissipated</a:t>
                      </a:r>
                    </a:p>
                  </a:txBody>
                  <a:tcPr anchor="ctr">
                    <a:lnL>
                      <a:noFill/>
                    </a:lnL>
                    <a:lnR>
                      <a:noFill/>
                    </a:lnR>
                    <a:lnT>
                      <a:noFill/>
                    </a:lnT>
                    <a:lnB>
                      <a:noFill/>
                    </a:lnB>
                    <a:solidFill>
                      <a:schemeClr val="accent3">
                        <a:lumMod val="20000"/>
                        <a:lumOff val="80000"/>
                      </a:schemeClr>
                    </a:solidFill>
                  </a:tcPr>
                </a:tc>
                <a:tc>
                  <a:txBody>
                    <a:bodyPr/>
                    <a:lstStyle/>
                    <a:p>
                      <a:r>
                        <a:rPr lang="en-US" sz="1400"/>
                        <a:t>October 29, 2012</a:t>
                      </a:r>
                    </a:p>
                  </a:txBody>
                  <a:tcPr anchor="ctr">
                    <a:lnL>
                      <a:noFill/>
                    </a:lnL>
                    <a:lnR>
                      <a:noFill/>
                    </a:lnR>
                    <a:lnT>
                      <a:noFill/>
                    </a:lnT>
                    <a:lnB>
                      <a:noFill/>
                    </a:lnB>
                    <a:solidFill>
                      <a:schemeClr val="accent3">
                        <a:lumMod val="20000"/>
                        <a:lumOff val="80000"/>
                      </a:schemeClr>
                    </a:solidFill>
                  </a:tcPr>
                </a:tc>
              </a:tr>
              <a:tr h="1222984">
                <a:tc>
                  <a:txBody>
                    <a:bodyPr/>
                    <a:lstStyle/>
                    <a:p>
                      <a:r>
                        <a:rPr lang="en-US" sz="1400"/>
                        <a:t>Strongest storm</a:t>
                      </a:r>
                    </a:p>
                  </a:txBody>
                  <a:tcPr anchor="ctr">
                    <a:lnL>
                      <a:noFill/>
                    </a:lnL>
                    <a:lnR>
                      <a:noFill/>
                    </a:lnR>
                    <a:lnT>
                      <a:noFill/>
                    </a:lnT>
                    <a:lnB>
                      <a:noFill/>
                    </a:lnB>
                    <a:solidFill>
                      <a:schemeClr val="accent3">
                        <a:lumMod val="20000"/>
                        <a:lumOff val="80000"/>
                      </a:schemeClr>
                    </a:solidFill>
                  </a:tcPr>
                </a:tc>
                <a:tc>
                  <a:txBody>
                    <a:bodyPr/>
                    <a:lstStyle/>
                    <a:p>
                      <a:r>
                        <a:rPr lang="sv-SE" sz="1400">
                          <a:hlinkClick r:id="rId2" tooltip="Hurricane Sandy"/>
                        </a:rPr>
                        <a:t>Sandy</a:t>
                      </a:r>
                      <a:r>
                        <a:rPr lang="sv-SE" sz="1400"/>
                        <a:t> – 940 </a:t>
                      </a:r>
                      <a:r>
                        <a:rPr lang="sv-SE" sz="1400">
                          <a:hlinkClick r:id="rId3" tooltip="Bar (unit)"/>
                        </a:rPr>
                        <a:t>mbar</a:t>
                      </a:r>
                      <a:r>
                        <a:rPr lang="sv-SE" sz="1400"/>
                        <a:t> (</a:t>
                      </a:r>
                      <a:r>
                        <a:rPr lang="sv-SE" sz="1400">
                          <a:hlinkClick r:id="rId4" tooltip="Pascal (unit)"/>
                        </a:rPr>
                        <a:t>hPa</a:t>
                      </a:r>
                      <a:r>
                        <a:rPr lang="sv-SE" sz="1400"/>
                        <a:t>) (27.77 </a:t>
                      </a:r>
                      <a:r>
                        <a:rPr lang="sv-SE" sz="1400">
                          <a:hlinkClick r:id="rId5" tooltip="InHg"/>
                        </a:rPr>
                        <a:t>inHg</a:t>
                      </a:r>
                      <a:r>
                        <a:rPr lang="sv-SE" sz="1400"/>
                        <a:t>), 110 mph (175 km/h)</a:t>
                      </a:r>
                    </a:p>
                  </a:txBody>
                  <a:tcPr anchor="ctr">
                    <a:lnL>
                      <a:noFill/>
                    </a:lnL>
                    <a:lnR>
                      <a:noFill/>
                    </a:lnR>
                    <a:lnT>
                      <a:noFill/>
                    </a:lnT>
                    <a:lnB>
                      <a:noFill/>
                    </a:lnB>
                    <a:solidFill>
                      <a:schemeClr val="accent3">
                        <a:lumMod val="20000"/>
                        <a:lumOff val="80000"/>
                      </a:schemeClr>
                    </a:solidFill>
                  </a:tcPr>
                </a:tc>
              </a:tr>
              <a:tr h="394511">
                <a:tc>
                  <a:txBody>
                    <a:bodyPr/>
                    <a:lstStyle/>
                    <a:p>
                      <a:r>
                        <a:rPr lang="en-US" sz="1400"/>
                        <a:t>Total depressions</a:t>
                      </a:r>
                    </a:p>
                  </a:txBody>
                  <a:tcPr anchor="ctr">
                    <a:lnL>
                      <a:noFill/>
                    </a:lnL>
                    <a:lnR>
                      <a:noFill/>
                    </a:lnR>
                    <a:lnT>
                      <a:noFill/>
                    </a:lnT>
                    <a:lnB>
                      <a:noFill/>
                    </a:lnB>
                    <a:solidFill>
                      <a:schemeClr val="accent3">
                        <a:lumMod val="20000"/>
                        <a:lumOff val="80000"/>
                      </a:schemeClr>
                    </a:solidFill>
                  </a:tcPr>
                </a:tc>
                <a:tc>
                  <a:txBody>
                    <a:bodyPr/>
                    <a:lstStyle/>
                    <a:p>
                      <a:r>
                        <a:rPr lang="en-US" sz="1400"/>
                        <a:t>19</a:t>
                      </a:r>
                    </a:p>
                  </a:txBody>
                  <a:tcPr anchor="ctr">
                    <a:lnL>
                      <a:noFill/>
                    </a:lnL>
                    <a:lnR>
                      <a:noFill/>
                    </a:lnR>
                    <a:lnT>
                      <a:noFill/>
                    </a:lnT>
                    <a:lnB>
                      <a:noFill/>
                    </a:lnB>
                    <a:solidFill>
                      <a:schemeClr val="accent3">
                        <a:lumMod val="20000"/>
                        <a:lumOff val="80000"/>
                      </a:schemeClr>
                    </a:solidFill>
                  </a:tcPr>
                </a:tc>
              </a:tr>
              <a:tr h="394511">
                <a:tc>
                  <a:txBody>
                    <a:bodyPr/>
                    <a:lstStyle/>
                    <a:p>
                      <a:r>
                        <a:rPr lang="en-US" sz="1400"/>
                        <a:t>Total storms</a:t>
                      </a:r>
                    </a:p>
                  </a:txBody>
                  <a:tcPr anchor="ctr">
                    <a:lnL>
                      <a:noFill/>
                    </a:lnL>
                    <a:lnR>
                      <a:noFill/>
                    </a:lnR>
                    <a:lnT>
                      <a:noFill/>
                    </a:lnT>
                    <a:lnB>
                      <a:noFill/>
                    </a:lnB>
                    <a:solidFill>
                      <a:schemeClr val="accent3">
                        <a:lumMod val="20000"/>
                        <a:lumOff val="80000"/>
                      </a:schemeClr>
                    </a:solidFill>
                  </a:tcPr>
                </a:tc>
                <a:tc>
                  <a:txBody>
                    <a:bodyPr/>
                    <a:lstStyle/>
                    <a:p>
                      <a:r>
                        <a:rPr lang="en-US" sz="1400"/>
                        <a:t>19</a:t>
                      </a:r>
                    </a:p>
                  </a:txBody>
                  <a:tcPr anchor="ctr">
                    <a:lnL>
                      <a:noFill/>
                    </a:lnL>
                    <a:lnR>
                      <a:noFill/>
                    </a:lnR>
                    <a:lnT>
                      <a:noFill/>
                    </a:lnT>
                    <a:lnB>
                      <a:noFill/>
                    </a:lnB>
                    <a:solidFill>
                      <a:schemeClr val="accent3">
                        <a:lumMod val="20000"/>
                        <a:lumOff val="80000"/>
                      </a:schemeClr>
                    </a:solidFill>
                  </a:tcPr>
                </a:tc>
              </a:tr>
              <a:tr h="394511">
                <a:tc>
                  <a:txBody>
                    <a:bodyPr/>
                    <a:lstStyle/>
                    <a:p>
                      <a:r>
                        <a:rPr lang="en-US" sz="1400" dirty="0"/>
                        <a:t>Hurricanes</a:t>
                      </a:r>
                    </a:p>
                  </a:txBody>
                  <a:tcPr anchor="ctr">
                    <a:lnL>
                      <a:noFill/>
                    </a:lnL>
                    <a:lnR>
                      <a:noFill/>
                    </a:lnR>
                    <a:lnT>
                      <a:noFill/>
                    </a:lnT>
                    <a:lnB>
                      <a:noFill/>
                    </a:lnB>
                    <a:solidFill>
                      <a:schemeClr val="accent3">
                        <a:lumMod val="20000"/>
                        <a:lumOff val="80000"/>
                      </a:schemeClr>
                    </a:solidFill>
                  </a:tcPr>
                </a:tc>
                <a:tc>
                  <a:txBody>
                    <a:bodyPr/>
                    <a:lstStyle/>
                    <a:p>
                      <a:r>
                        <a:rPr lang="en-US" sz="1400"/>
                        <a:t>10</a:t>
                      </a:r>
                    </a:p>
                  </a:txBody>
                  <a:tcPr anchor="ctr">
                    <a:lnL>
                      <a:noFill/>
                    </a:lnL>
                    <a:lnR>
                      <a:noFill/>
                    </a:lnR>
                    <a:lnT>
                      <a:noFill/>
                    </a:lnT>
                    <a:lnB>
                      <a:noFill/>
                    </a:lnB>
                    <a:solidFill>
                      <a:schemeClr val="accent3">
                        <a:lumMod val="20000"/>
                        <a:lumOff val="80000"/>
                      </a:schemeClr>
                    </a:solidFill>
                  </a:tcPr>
                </a:tc>
              </a:tr>
              <a:tr h="690394">
                <a:tc>
                  <a:txBody>
                    <a:bodyPr/>
                    <a:lstStyle/>
                    <a:p>
                      <a:r>
                        <a:rPr lang="en-US" sz="1400" dirty="0"/>
                        <a:t>Major hurricanes (</a:t>
                      </a:r>
                      <a:r>
                        <a:rPr lang="en-US" sz="1400" dirty="0">
                          <a:hlinkClick r:id="rId6" tooltip="Saffir–Simpson Hurricane Scale"/>
                        </a:rPr>
                        <a:t>Cat. 3+</a:t>
                      </a:r>
                      <a:r>
                        <a:rPr lang="en-US" sz="1400" dirty="0"/>
                        <a:t>)</a:t>
                      </a:r>
                    </a:p>
                  </a:txBody>
                  <a:tcPr anchor="ctr">
                    <a:lnL>
                      <a:noFill/>
                    </a:lnL>
                    <a:lnR>
                      <a:noFill/>
                    </a:lnR>
                    <a:lnT>
                      <a:noFill/>
                    </a:lnT>
                    <a:lnB>
                      <a:noFill/>
                    </a:lnB>
                    <a:solidFill>
                      <a:schemeClr val="accent3">
                        <a:lumMod val="20000"/>
                        <a:lumOff val="80000"/>
                      </a:schemeClr>
                    </a:solidFill>
                  </a:tcPr>
                </a:tc>
                <a:tc>
                  <a:txBody>
                    <a:bodyPr/>
                    <a:lstStyle/>
                    <a:p>
                      <a:r>
                        <a:rPr lang="en-US" sz="1400"/>
                        <a:t>1</a:t>
                      </a:r>
                    </a:p>
                  </a:txBody>
                  <a:tcPr anchor="ctr">
                    <a:lnL>
                      <a:noFill/>
                    </a:lnL>
                    <a:lnR>
                      <a:noFill/>
                    </a:lnR>
                    <a:lnT>
                      <a:noFill/>
                    </a:lnT>
                    <a:lnB>
                      <a:noFill/>
                    </a:lnB>
                    <a:solidFill>
                      <a:schemeClr val="accent3">
                        <a:lumMod val="20000"/>
                        <a:lumOff val="80000"/>
                      </a:schemeClr>
                    </a:solidFill>
                  </a:tcPr>
                </a:tc>
              </a:tr>
              <a:tr h="690394">
                <a:tc>
                  <a:txBody>
                    <a:bodyPr/>
                    <a:lstStyle/>
                    <a:p>
                      <a:r>
                        <a:rPr lang="en-US" sz="1400" dirty="0"/>
                        <a:t>Total fatalities</a:t>
                      </a:r>
                    </a:p>
                  </a:txBody>
                  <a:tcPr anchor="ctr">
                    <a:lnL>
                      <a:noFill/>
                    </a:lnL>
                    <a:lnR>
                      <a:noFill/>
                    </a:lnR>
                    <a:lnT>
                      <a:noFill/>
                    </a:lnT>
                    <a:lnB>
                      <a:noFill/>
                    </a:lnB>
                    <a:solidFill>
                      <a:schemeClr val="accent3">
                        <a:lumMod val="20000"/>
                        <a:lumOff val="80000"/>
                      </a:schemeClr>
                    </a:solidFill>
                  </a:tcPr>
                </a:tc>
                <a:tc>
                  <a:txBody>
                    <a:bodyPr/>
                    <a:lstStyle/>
                    <a:p>
                      <a:r>
                        <a:rPr lang="en-US" sz="1400" dirty="0"/>
                        <a:t>316 direct, 12 indirect</a:t>
                      </a:r>
                    </a:p>
                  </a:txBody>
                  <a:tcPr anchor="ctr">
                    <a:lnL>
                      <a:noFill/>
                    </a:lnL>
                    <a:lnR>
                      <a:noFill/>
                    </a:lnR>
                    <a:lnT>
                      <a:noFill/>
                    </a:lnT>
                    <a:lnB>
                      <a:noFill/>
                    </a:lnB>
                    <a:solidFill>
                      <a:schemeClr val="accent3">
                        <a:lumMod val="20000"/>
                        <a:lumOff val="80000"/>
                      </a:schemeClr>
                    </a:solidFill>
                  </a:tcPr>
                </a:tc>
              </a:tr>
              <a:tr h="690394">
                <a:tc>
                  <a:txBody>
                    <a:bodyPr/>
                    <a:lstStyle/>
                    <a:p>
                      <a:r>
                        <a:rPr lang="en-US" sz="1400" b="1" dirty="0"/>
                        <a:t>Total damage</a:t>
                      </a:r>
                    </a:p>
                  </a:txBody>
                  <a:tcPr anchor="ctr">
                    <a:lnL>
                      <a:noFill/>
                    </a:lnL>
                    <a:lnR>
                      <a:noFill/>
                    </a:lnR>
                    <a:lnT>
                      <a:noFill/>
                    </a:lnT>
                    <a:lnB>
                      <a:noFill/>
                    </a:lnB>
                    <a:solidFill>
                      <a:schemeClr val="accent3">
                        <a:lumMod val="20000"/>
                        <a:lumOff val="80000"/>
                      </a:schemeClr>
                    </a:solidFill>
                  </a:tcPr>
                </a:tc>
                <a:tc>
                  <a:txBody>
                    <a:bodyPr/>
                    <a:lstStyle/>
                    <a:p>
                      <a:r>
                        <a:rPr lang="en-US" sz="1400" dirty="0"/>
                        <a:t>At least </a:t>
                      </a:r>
                      <a:r>
                        <a:rPr lang="en-US" sz="1400" b="1" dirty="0">
                          <a:solidFill>
                            <a:srgbClr val="FF0000"/>
                          </a:solidFill>
                        </a:rPr>
                        <a:t>$68.48 billion</a:t>
                      </a:r>
                      <a:r>
                        <a:rPr lang="en-US" sz="1400" dirty="0"/>
                        <a:t> (2012 </a:t>
                      </a:r>
                      <a:r>
                        <a:rPr lang="en-US" sz="1400" dirty="0">
                          <a:hlinkClick r:id="rId7" tooltip="United States dollar"/>
                        </a:rPr>
                        <a:t>USD</a:t>
                      </a:r>
                      <a:r>
                        <a:rPr lang="en-US" sz="1400" dirty="0"/>
                        <a:t>)</a:t>
                      </a:r>
                    </a:p>
                  </a:txBody>
                  <a:tcPr anchor="ctr">
                    <a:lnL>
                      <a:noFill/>
                    </a:lnL>
                    <a:lnR>
                      <a:noFill/>
                    </a:lnR>
                    <a:lnT>
                      <a:noFill/>
                    </a:lnT>
                    <a:lnB>
                      <a:noFill/>
                    </a:lnB>
                    <a:solidFill>
                      <a:schemeClr val="accent3">
                        <a:lumMod val="20000"/>
                        <a:lumOff val="80000"/>
                      </a:schemeClr>
                    </a:solidFill>
                  </a:tcPr>
                </a:tc>
              </a:tr>
            </a:tbl>
          </a:graphicData>
        </a:graphic>
      </p:graphicFrame>
      <p:pic>
        <p:nvPicPr>
          <p:cNvPr id="76808" name="Picture 8" descr="http://www.nhc.noaa.gov/tafb_latest/tws_atl_latest.gif"/>
          <p:cNvPicPr>
            <a:picLocks noChangeAspect="1" noChangeArrowheads="1"/>
          </p:cNvPicPr>
          <p:nvPr/>
        </p:nvPicPr>
        <p:blipFill>
          <a:blip r:embed="rId8" cstate="print"/>
          <a:srcRect/>
          <a:stretch>
            <a:fillRect/>
          </a:stretch>
        </p:blipFill>
        <p:spPr bwMode="auto">
          <a:xfrm>
            <a:off x="152400" y="609600"/>
            <a:ext cx="5486400" cy="5791200"/>
          </a:xfrm>
          <a:prstGeom prst="rect">
            <a:avLst/>
          </a:prstGeom>
          <a:noFill/>
        </p:spPr>
      </p:pic>
      <p:sp>
        <p:nvSpPr>
          <p:cNvPr id="14" name="Rectangle 13"/>
          <p:cNvSpPr/>
          <p:nvPr/>
        </p:nvSpPr>
        <p:spPr>
          <a:xfrm>
            <a:off x="1600200" y="6324600"/>
            <a:ext cx="2071144" cy="369332"/>
          </a:xfrm>
          <a:prstGeom prst="rect">
            <a:avLst/>
          </a:prstGeom>
        </p:spPr>
        <p:txBody>
          <a:bodyPr wrap="none">
            <a:spAutoFit/>
          </a:bodyPr>
          <a:lstStyle/>
          <a:p>
            <a:r>
              <a:rPr lang="en-US" dirty="0" smtClean="0"/>
              <a:t>www.nhc.noaa.gov/</a:t>
            </a:r>
            <a:endParaRPr lang="en-US" dirty="0"/>
          </a:p>
        </p:txBody>
      </p:sp>
      <p:sp>
        <p:nvSpPr>
          <p:cNvPr id="7" name="Slide Number Placeholder 6"/>
          <p:cNvSpPr>
            <a:spLocks noGrp="1"/>
          </p:cNvSpPr>
          <p:nvPr>
            <p:ph type="sldNum" sz="quarter" idx="12"/>
          </p:nvPr>
        </p:nvSpPr>
        <p:spPr/>
        <p:txBody>
          <a:bodyPr/>
          <a:lstStyle/>
          <a:p>
            <a:fld id="{A50FA619-1C2E-4477-A71A-C0421048856D}"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72200" y="6400800"/>
            <a:ext cx="2438401" cy="307777"/>
          </a:xfrm>
          <a:prstGeom prst="rect">
            <a:avLst/>
          </a:prstGeom>
        </p:spPr>
        <p:txBody>
          <a:bodyPr wrap="square">
            <a:spAutoFit/>
          </a:bodyPr>
          <a:lstStyle/>
          <a:p>
            <a:r>
              <a:rPr lang="en-US" sz="1400" b="1" dirty="0" smtClean="0"/>
              <a:t>http://www.wikipedia.org</a:t>
            </a:r>
            <a:endParaRPr lang="en-US" sz="1400" b="1" dirty="0"/>
          </a:p>
        </p:txBody>
      </p:sp>
      <p:sp>
        <p:nvSpPr>
          <p:cNvPr id="9" name="Title 8"/>
          <p:cNvSpPr>
            <a:spLocks noGrp="1"/>
          </p:cNvSpPr>
          <p:nvPr>
            <p:ph type="title"/>
          </p:nvPr>
        </p:nvSpPr>
        <p:spPr>
          <a:xfrm>
            <a:off x="457200" y="76200"/>
            <a:ext cx="8229600" cy="609600"/>
          </a:xfrm>
        </p:spPr>
        <p:txBody>
          <a:bodyPr>
            <a:normAutofit/>
          </a:bodyPr>
          <a:lstStyle/>
          <a:p>
            <a:r>
              <a:rPr lang="en-US" sz="3200" b="1" dirty="0" smtClean="0">
                <a:solidFill>
                  <a:srgbClr val="FF0000"/>
                </a:solidFill>
              </a:rPr>
              <a:t>2012 Eastern Pacific Hurricanes</a:t>
            </a:r>
            <a:endParaRPr lang="en-US" sz="3200" dirty="0"/>
          </a:p>
        </p:txBody>
      </p:sp>
      <p:sp>
        <p:nvSpPr>
          <p:cNvPr id="14" name="Rectangle 13"/>
          <p:cNvSpPr/>
          <p:nvPr/>
        </p:nvSpPr>
        <p:spPr>
          <a:xfrm>
            <a:off x="1600200" y="6324600"/>
            <a:ext cx="2071144" cy="369332"/>
          </a:xfrm>
          <a:prstGeom prst="rect">
            <a:avLst/>
          </a:prstGeom>
        </p:spPr>
        <p:txBody>
          <a:bodyPr wrap="none">
            <a:spAutoFit/>
          </a:bodyPr>
          <a:lstStyle/>
          <a:p>
            <a:r>
              <a:rPr lang="en-US" dirty="0" smtClean="0"/>
              <a:t>www.nhc.noaa.gov/</a:t>
            </a:r>
            <a:endParaRPr lang="en-US" dirty="0"/>
          </a:p>
        </p:txBody>
      </p:sp>
      <p:pic>
        <p:nvPicPr>
          <p:cNvPr id="99330" name="Picture 2" descr="http://www.nhc.noaa.gov/tafb_latest/tws_pac_latest.gif"/>
          <p:cNvPicPr>
            <a:picLocks noChangeAspect="1" noChangeArrowheads="1"/>
          </p:cNvPicPr>
          <p:nvPr/>
        </p:nvPicPr>
        <p:blipFill>
          <a:blip r:embed="rId2" cstate="print"/>
          <a:srcRect t="11725" b="9744"/>
          <a:stretch>
            <a:fillRect/>
          </a:stretch>
        </p:blipFill>
        <p:spPr bwMode="auto">
          <a:xfrm>
            <a:off x="152400" y="762000"/>
            <a:ext cx="5562600" cy="5562600"/>
          </a:xfrm>
          <a:prstGeom prst="rect">
            <a:avLst/>
          </a:prstGeom>
          <a:noFill/>
        </p:spPr>
      </p:pic>
      <p:graphicFrame>
        <p:nvGraphicFramePr>
          <p:cNvPr id="11" name="Table 10"/>
          <p:cNvGraphicFramePr>
            <a:graphicFrameLocks noGrp="1"/>
          </p:cNvGraphicFramePr>
          <p:nvPr/>
        </p:nvGraphicFramePr>
        <p:xfrm>
          <a:off x="6019800" y="762000"/>
          <a:ext cx="2895600" cy="5334001"/>
        </p:xfrm>
        <a:graphic>
          <a:graphicData uri="http://schemas.openxmlformats.org/drawingml/2006/table">
            <a:tbl>
              <a:tblPr/>
              <a:tblGrid>
                <a:gridCol w="1447800"/>
                <a:gridCol w="1447800"/>
              </a:tblGrid>
              <a:tr h="652360">
                <a:tc>
                  <a:txBody>
                    <a:bodyPr/>
                    <a:lstStyle/>
                    <a:p>
                      <a:r>
                        <a:rPr lang="en-US" sz="1400" dirty="0"/>
                        <a:t>First storm formed</a:t>
                      </a:r>
                    </a:p>
                  </a:txBody>
                  <a:tcPr anchor="ctr">
                    <a:lnL>
                      <a:noFill/>
                    </a:lnL>
                    <a:lnR>
                      <a:noFill/>
                    </a:lnR>
                    <a:lnT>
                      <a:noFill/>
                    </a:lnT>
                    <a:lnB>
                      <a:noFill/>
                    </a:lnB>
                    <a:solidFill>
                      <a:schemeClr val="accent5">
                        <a:lumMod val="20000"/>
                        <a:lumOff val="80000"/>
                      </a:schemeClr>
                    </a:solidFill>
                  </a:tcPr>
                </a:tc>
                <a:tc>
                  <a:txBody>
                    <a:bodyPr/>
                    <a:lstStyle/>
                    <a:p>
                      <a:r>
                        <a:rPr lang="en-US" sz="1400"/>
                        <a:t>May 14, 2012</a:t>
                      </a:r>
                    </a:p>
                  </a:txBody>
                  <a:tcPr anchor="ctr">
                    <a:lnL>
                      <a:noFill/>
                    </a:lnL>
                    <a:lnR>
                      <a:noFill/>
                    </a:lnR>
                    <a:lnT>
                      <a:noFill/>
                    </a:lnT>
                    <a:lnB>
                      <a:noFill/>
                    </a:lnB>
                    <a:solidFill>
                      <a:schemeClr val="accent5">
                        <a:lumMod val="20000"/>
                        <a:lumOff val="80000"/>
                      </a:schemeClr>
                    </a:solidFill>
                  </a:tcPr>
                </a:tc>
              </a:tr>
              <a:tr h="652360">
                <a:tc>
                  <a:txBody>
                    <a:bodyPr/>
                    <a:lstStyle/>
                    <a:p>
                      <a:r>
                        <a:rPr lang="en-US" sz="1400" dirty="0"/>
                        <a:t>Last storm dissipated</a:t>
                      </a:r>
                    </a:p>
                  </a:txBody>
                  <a:tcPr anchor="ctr">
                    <a:lnL>
                      <a:noFill/>
                    </a:lnL>
                    <a:lnR>
                      <a:noFill/>
                    </a:lnR>
                    <a:lnT>
                      <a:noFill/>
                    </a:lnT>
                    <a:lnB>
                      <a:noFill/>
                    </a:lnB>
                    <a:solidFill>
                      <a:schemeClr val="accent5">
                        <a:lumMod val="20000"/>
                        <a:lumOff val="80000"/>
                      </a:schemeClr>
                    </a:solidFill>
                  </a:tcPr>
                </a:tc>
                <a:tc>
                  <a:txBody>
                    <a:bodyPr/>
                    <a:lstStyle/>
                    <a:p>
                      <a:r>
                        <a:rPr lang="en-US" sz="1400"/>
                        <a:t>November 3, 2012</a:t>
                      </a:r>
                    </a:p>
                  </a:txBody>
                  <a:tcPr anchor="ctr">
                    <a:lnL>
                      <a:noFill/>
                    </a:lnL>
                    <a:lnR>
                      <a:noFill/>
                    </a:lnR>
                    <a:lnT>
                      <a:noFill/>
                    </a:lnT>
                    <a:lnB>
                      <a:noFill/>
                    </a:lnB>
                    <a:solidFill>
                      <a:schemeClr val="accent5">
                        <a:lumMod val="20000"/>
                        <a:lumOff val="80000"/>
                      </a:schemeClr>
                    </a:solidFill>
                  </a:tcPr>
                </a:tc>
              </a:tr>
              <a:tr h="1189597">
                <a:tc>
                  <a:txBody>
                    <a:bodyPr/>
                    <a:lstStyle/>
                    <a:p>
                      <a:r>
                        <a:rPr lang="en-US" sz="1400"/>
                        <a:t>Strongest storm</a:t>
                      </a:r>
                    </a:p>
                  </a:txBody>
                  <a:tcPr anchor="ctr">
                    <a:lnL>
                      <a:noFill/>
                    </a:lnL>
                    <a:lnR>
                      <a:noFill/>
                    </a:lnR>
                    <a:lnT>
                      <a:noFill/>
                    </a:lnT>
                    <a:lnB>
                      <a:noFill/>
                    </a:lnB>
                    <a:solidFill>
                      <a:schemeClr val="accent5">
                        <a:lumMod val="20000"/>
                        <a:lumOff val="80000"/>
                      </a:schemeClr>
                    </a:solidFill>
                  </a:tcPr>
                </a:tc>
                <a:tc>
                  <a:txBody>
                    <a:bodyPr/>
                    <a:lstStyle/>
                    <a:p>
                      <a:r>
                        <a:rPr lang="pt-BR" sz="1400"/>
                        <a:t>Emilia – 945 </a:t>
                      </a:r>
                      <a:r>
                        <a:rPr lang="pt-BR" sz="1400">
                          <a:hlinkClick r:id="rId3" tooltip="Bar (unit)"/>
                        </a:rPr>
                        <a:t>mbar</a:t>
                      </a:r>
                      <a:r>
                        <a:rPr lang="pt-BR" sz="1400"/>
                        <a:t> (</a:t>
                      </a:r>
                      <a:r>
                        <a:rPr lang="pt-BR" sz="1400">
                          <a:hlinkClick r:id="rId4" tooltip="Pascal (unit)"/>
                        </a:rPr>
                        <a:t>hPa</a:t>
                      </a:r>
                      <a:r>
                        <a:rPr lang="pt-BR" sz="1400"/>
                        <a:t>) (27.92 </a:t>
                      </a:r>
                      <a:r>
                        <a:rPr lang="pt-BR" sz="1400">
                          <a:hlinkClick r:id="rId5" tooltip="InHg"/>
                        </a:rPr>
                        <a:t>inHg</a:t>
                      </a:r>
                      <a:r>
                        <a:rPr lang="pt-BR" sz="1400"/>
                        <a:t>), 140 mph (220 km/h)</a:t>
                      </a:r>
                    </a:p>
                  </a:txBody>
                  <a:tcPr anchor="ctr">
                    <a:lnL>
                      <a:noFill/>
                    </a:lnL>
                    <a:lnR>
                      <a:noFill/>
                    </a:lnR>
                    <a:lnT>
                      <a:noFill/>
                    </a:lnT>
                    <a:lnB>
                      <a:noFill/>
                    </a:lnB>
                    <a:solidFill>
                      <a:schemeClr val="accent5">
                        <a:lumMod val="20000"/>
                        <a:lumOff val="80000"/>
                      </a:schemeClr>
                    </a:solidFill>
                  </a:tcPr>
                </a:tc>
              </a:tr>
              <a:tr h="383741">
                <a:tc>
                  <a:txBody>
                    <a:bodyPr/>
                    <a:lstStyle/>
                    <a:p>
                      <a:r>
                        <a:rPr lang="en-US" sz="1400"/>
                        <a:t>Total depressions</a:t>
                      </a:r>
                    </a:p>
                  </a:txBody>
                  <a:tcPr anchor="ctr">
                    <a:lnL>
                      <a:noFill/>
                    </a:lnL>
                    <a:lnR>
                      <a:noFill/>
                    </a:lnR>
                    <a:lnT>
                      <a:noFill/>
                    </a:lnT>
                    <a:lnB>
                      <a:noFill/>
                    </a:lnB>
                    <a:solidFill>
                      <a:schemeClr val="accent5">
                        <a:lumMod val="20000"/>
                        <a:lumOff val="80000"/>
                      </a:schemeClr>
                    </a:solidFill>
                  </a:tcPr>
                </a:tc>
                <a:tc>
                  <a:txBody>
                    <a:bodyPr/>
                    <a:lstStyle/>
                    <a:p>
                      <a:r>
                        <a:rPr lang="en-US" sz="1400"/>
                        <a:t>17</a:t>
                      </a:r>
                    </a:p>
                  </a:txBody>
                  <a:tcPr anchor="ctr">
                    <a:lnL>
                      <a:noFill/>
                    </a:lnL>
                    <a:lnR>
                      <a:noFill/>
                    </a:lnR>
                    <a:lnT>
                      <a:noFill/>
                    </a:lnT>
                    <a:lnB>
                      <a:noFill/>
                    </a:lnB>
                    <a:solidFill>
                      <a:schemeClr val="accent5">
                        <a:lumMod val="20000"/>
                        <a:lumOff val="80000"/>
                      </a:schemeClr>
                    </a:solidFill>
                  </a:tcPr>
                </a:tc>
              </a:tr>
              <a:tr h="383741">
                <a:tc>
                  <a:txBody>
                    <a:bodyPr/>
                    <a:lstStyle/>
                    <a:p>
                      <a:r>
                        <a:rPr lang="en-US" sz="1400"/>
                        <a:t>Total storms</a:t>
                      </a:r>
                    </a:p>
                  </a:txBody>
                  <a:tcPr anchor="ctr">
                    <a:lnL>
                      <a:noFill/>
                    </a:lnL>
                    <a:lnR>
                      <a:noFill/>
                    </a:lnR>
                    <a:lnT>
                      <a:noFill/>
                    </a:lnT>
                    <a:lnB>
                      <a:noFill/>
                    </a:lnB>
                    <a:solidFill>
                      <a:schemeClr val="accent5">
                        <a:lumMod val="20000"/>
                        <a:lumOff val="80000"/>
                      </a:schemeClr>
                    </a:solidFill>
                  </a:tcPr>
                </a:tc>
                <a:tc>
                  <a:txBody>
                    <a:bodyPr/>
                    <a:lstStyle/>
                    <a:p>
                      <a:r>
                        <a:rPr lang="en-US" sz="1400"/>
                        <a:t>17</a:t>
                      </a:r>
                    </a:p>
                  </a:txBody>
                  <a:tcPr anchor="ctr">
                    <a:lnL>
                      <a:noFill/>
                    </a:lnL>
                    <a:lnR>
                      <a:noFill/>
                    </a:lnR>
                    <a:lnT>
                      <a:noFill/>
                    </a:lnT>
                    <a:lnB>
                      <a:noFill/>
                    </a:lnB>
                    <a:solidFill>
                      <a:schemeClr val="accent5">
                        <a:lumMod val="20000"/>
                        <a:lumOff val="80000"/>
                      </a:schemeClr>
                    </a:solidFill>
                  </a:tcPr>
                </a:tc>
              </a:tr>
              <a:tr h="383741">
                <a:tc>
                  <a:txBody>
                    <a:bodyPr/>
                    <a:lstStyle/>
                    <a:p>
                      <a:r>
                        <a:rPr lang="en-US" sz="1400"/>
                        <a:t>Hurricanes</a:t>
                      </a:r>
                    </a:p>
                  </a:txBody>
                  <a:tcPr anchor="ctr">
                    <a:lnL>
                      <a:noFill/>
                    </a:lnL>
                    <a:lnR>
                      <a:noFill/>
                    </a:lnR>
                    <a:lnT>
                      <a:noFill/>
                    </a:lnT>
                    <a:lnB>
                      <a:noFill/>
                    </a:lnB>
                    <a:solidFill>
                      <a:schemeClr val="accent5">
                        <a:lumMod val="20000"/>
                        <a:lumOff val="80000"/>
                      </a:schemeClr>
                    </a:solidFill>
                  </a:tcPr>
                </a:tc>
                <a:tc>
                  <a:txBody>
                    <a:bodyPr/>
                    <a:lstStyle/>
                    <a:p>
                      <a:r>
                        <a:rPr lang="en-US" sz="1400"/>
                        <a:t>10</a:t>
                      </a:r>
                    </a:p>
                  </a:txBody>
                  <a:tcPr anchor="ctr">
                    <a:lnL>
                      <a:noFill/>
                    </a:lnL>
                    <a:lnR>
                      <a:noFill/>
                    </a:lnR>
                    <a:lnT>
                      <a:noFill/>
                    </a:lnT>
                    <a:lnB>
                      <a:noFill/>
                    </a:lnB>
                    <a:solidFill>
                      <a:schemeClr val="accent5">
                        <a:lumMod val="20000"/>
                        <a:lumOff val="80000"/>
                      </a:schemeClr>
                    </a:solidFill>
                  </a:tcPr>
                </a:tc>
              </a:tr>
              <a:tr h="652360">
                <a:tc>
                  <a:txBody>
                    <a:bodyPr/>
                    <a:lstStyle/>
                    <a:p>
                      <a:r>
                        <a:rPr lang="en-US" sz="1400" dirty="0"/>
                        <a:t>Major hurricanes (</a:t>
                      </a:r>
                      <a:r>
                        <a:rPr lang="en-US" sz="1400" dirty="0">
                          <a:hlinkClick r:id="rId6" tooltip="Saffir–Simpson Hurricane Scale"/>
                        </a:rPr>
                        <a:t>Cat. 3+</a:t>
                      </a:r>
                      <a:r>
                        <a:rPr lang="en-US" sz="1400" dirty="0"/>
                        <a:t>)</a:t>
                      </a:r>
                    </a:p>
                  </a:txBody>
                  <a:tcPr anchor="ctr">
                    <a:lnL>
                      <a:noFill/>
                    </a:lnL>
                    <a:lnR>
                      <a:noFill/>
                    </a:lnR>
                    <a:lnT>
                      <a:noFill/>
                    </a:lnT>
                    <a:lnB>
                      <a:noFill/>
                    </a:lnB>
                    <a:solidFill>
                      <a:schemeClr val="accent5">
                        <a:lumMod val="20000"/>
                        <a:lumOff val="80000"/>
                      </a:schemeClr>
                    </a:solidFill>
                  </a:tcPr>
                </a:tc>
                <a:tc>
                  <a:txBody>
                    <a:bodyPr/>
                    <a:lstStyle/>
                    <a:p>
                      <a:r>
                        <a:rPr lang="en-US" sz="1400" dirty="0"/>
                        <a:t>5</a:t>
                      </a:r>
                    </a:p>
                  </a:txBody>
                  <a:tcPr anchor="ctr">
                    <a:lnL>
                      <a:noFill/>
                    </a:lnL>
                    <a:lnR>
                      <a:noFill/>
                    </a:lnR>
                    <a:lnT>
                      <a:noFill/>
                    </a:lnT>
                    <a:lnB>
                      <a:noFill/>
                    </a:lnB>
                    <a:solidFill>
                      <a:schemeClr val="accent5">
                        <a:lumMod val="20000"/>
                        <a:lumOff val="80000"/>
                      </a:schemeClr>
                    </a:solidFill>
                  </a:tcPr>
                </a:tc>
              </a:tr>
              <a:tr h="383741">
                <a:tc>
                  <a:txBody>
                    <a:bodyPr/>
                    <a:lstStyle/>
                    <a:p>
                      <a:r>
                        <a:rPr lang="en-US" sz="1400"/>
                        <a:t>Total fatalities</a:t>
                      </a:r>
                    </a:p>
                  </a:txBody>
                  <a:tcPr anchor="ctr">
                    <a:lnL>
                      <a:noFill/>
                    </a:lnL>
                    <a:lnR>
                      <a:noFill/>
                    </a:lnR>
                    <a:lnT>
                      <a:noFill/>
                    </a:lnT>
                    <a:lnB>
                      <a:noFill/>
                    </a:lnB>
                    <a:solidFill>
                      <a:schemeClr val="accent5">
                        <a:lumMod val="20000"/>
                        <a:lumOff val="80000"/>
                      </a:schemeClr>
                    </a:solidFill>
                  </a:tcPr>
                </a:tc>
                <a:tc>
                  <a:txBody>
                    <a:bodyPr/>
                    <a:lstStyle/>
                    <a:p>
                      <a:r>
                        <a:rPr lang="en-US" sz="1400"/>
                        <a:t>8 total</a:t>
                      </a:r>
                    </a:p>
                  </a:txBody>
                  <a:tcPr anchor="ctr">
                    <a:lnL>
                      <a:noFill/>
                    </a:lnL>
                    <a:lnR>
                      <a:noFill/>
                    </a:lnR>
                    <a:lnT>
                      <a:noFill/>
                    </a:lnT>
                    <a:lnB>
                      <a:noFill/>
                    </a:lnB>
                    <a:solidFill>
                      <a:schemeClr val="accent5">
                        <a:lumMod val="20000"/>
                        <a:lumOff val="80000"/>
                      </a:schemeClr>
                    </a:solidFill>
                  </a:tcPr>
                </a:tc>
              </a:tr>
              <a:tr h="652360">
                <a:tc>
                  <a:txBody>
                    <a:bodyPr/>
                    <a:lstStyle/>
                    <a:p>
                      <a:r>
                        <a:rPr lang="en-US" sz="1400" b="1" dirty="0">
                          <a:solidFill>
                            <a:srgbClr val="FF0000"/>
                          </a:solidFill>
                        </a:rPr>
                        <a:t>Total damage</a:t>
                      </a:r>
                    </a:p>
                  </a:txBody>
                  <a:tcPr anchor="ctr">
                    <a:lnL>
                      <a:noFill/>
                    </a:lnL>
                    <a:lnR>
                      <a:noFill/>
                    </a:lnR>
                    <a:lnT>
                      <a:noFill/>
                    </a:lnT>
                    <a:lnB>
                      <a:noFill/>
                    </a:lnB>
                    <a:solidFill>
                      <a:schemeClr val="accent5">
                        <a:lumMod val="20000"/>
                        <a:lumOff val="80000"/>
                      </a:schemeClr>
                    </a:solidFill>
                  </a:tcPr>
                </a:tc>
                <a:tc>
                  <a:txBody>
                    <a:bodyPr/>
                    <a:lstStyle/>
                    <a:p>
                      <a:r>
                        <a:rPr lang="en-US" sz="1400" b="1" dirty="0">
                          <a:solidFill>
                            <a:srgbClr val="FF0000"/>
                          </a:solidFill>
                        </a:rPr>
                        <a:t>$123.2 million </a:t>
                      </a:r>
                      <a:r>
                        <a:rPr lang="en-US" sz="1400" dirty="0"/>
                        <a:t>(2012 </a:t>
                      </a:r>
                      <a:r>
                        <a:rPr lang="en-US" sz="1400" dirty="0">
                          <a:hlinkClick r:id="rId7" tooltip="United States dollar"/>
                        </a:rPr>
                        <a:t>USD</a:t>
                      </a:r>
                      <a:r>
                        <a:rPr lang="en-US" sz="1400" dirty="0"/>
                        <a:t>)</a:t>
                      </a:r>
                    </a:p>
                  </a:txBody>
                  <a:tcPr anchor="ctr">
                    <a:lnL>
                      <a:noFill/>
                    </a:lnL>
                    <a:lnR>
                      <a:noFill/>
                    </a:lnR>
                    <a:lnT>
                      <a:noFill/>
                    </a:lnT>
                    <a:lnB>
                      <a:noFill/>
                    </a:lnB>
                    <a:solidFill>
                      <a:schemeClr val="accent5">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A50FA619-1C2E-4477-A71A-C0421048856D}"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6038"/>
            <a:ext cx="8229600" cy="487362"/>
          </a:xfrm>
        </p:spPr>
        <p:txBody>
          <a:bodyPr>
            <a:normAutofit/>
          </a:bodyPr>
          <a:lstStyle/>
          <a:p>
            <a:pPr eaLnBrk="1" hangingPunct="1"/>
            <a:r>
              <a:rPr lang="en-US" sz="2400" b="1" dirty="0" smtClean="0">
                <a:solidFill>
                  <a:srgbClr val="000066"/>
                </a:solidFill>
              </a:rPr>
              <a:t>2012 Atlantic Hurricane Track and Intensity Errors</a:t>
            </a:r>
          </a:p>
        </p:txBody>
      </p:sp>
      <p:sp>
        <p:nvSpPr>
          <p:cNvPr id="6147" name="Slide Number Placeholder 3"/>
          <p:cNvSpPr>
            <a:spLocks noGrp="1"/>
          </p:cNvSpPr>
          <p:nvPr>
            <p:ph type="sldNum" sz="quarter" idx="12"/>
          </p:nvPr>
        </p:nvSpPr>
        <p:spPr>
          <a:noFill/>
        </p:spPr>
        <p:txBody>
          <a:bodyPr/>
          <a:lstStyle/>
          <a:p>
            <a:fld id="{C15CDC30-5D58-4700-8661-BD1C6FBA90DF}" type="slidenum">
              <a:rPr lang="en-US" smtClean="0"/>
              <a:pPr/>
              <a:t>36</a:t>
            </a:fld>
            <a:endParaRPr lang="en-US" smtClean="0"/>
          </a:p>
        </p:txBody>
      </p:sp>
      <p:sp>
        <p:nvSpPr>
          <p:cNvPr id="6149" name="TextBox 13"/>
          <p:cNvSpPr txBox="1">
            <a:spLocks noChangeArrowheads="1"/>
          </p:cNvSpPr>
          <p:nvPr/>
        </p:nvSpPr>
        <p:spPr bwMode="auto">
          <a:xfrm>
            <a:off x="0" y="6550223"/>
            <a:ext cx="2265685" cy="307777"/>
          </a:xfrm>
          <a:prstGeom prst="rect">
            <a:avLst/>
          </a:prstGeom>
          <a:noFill/>
          <a:ln w="9525">
            <a:noFill/>
            <a:miter lim="800000"/>
            <a:headEnd/>
            <a:tailEnd/>
          </a:ln>
        </p:spPr>
        <p:txBody>
          <a:bodyPr wrap="none">
            <a:spAutoFit/>
          </a:bodyPr>
          <a:lstStyle/>
          <a:p>
            <a:r>
              <a:rPr lang="en-US" sz="1400" dirty="0"/>
              <a:t>AVNO = </a:t>
            </a:r>
            <a:r>
              <a:rPr lang="en-US" sz="1400" dirty="0" smtClean="0"/>
              <a:t>GFS   EMX </a:t>
            </a:r>
            <a:r>
              <a:rPr lang="en-US" sz="1400" dirty="0"/>
              <a:t>= ECMWF</a:t>
            </a:r>
          </a:p>
        </p:txBody>
      </p:sp>
      <p:sp>
        <p:nvSpPr>
          <p:cNvPr id="6150" name="TextBox 15"/>
          <p:cNvSpPr txBox="1">
            <a:spLocks noChangeArrowheads="1"/>
          </p:cNvSpPr>
          <p:nvPr/>
        </p:nvSpPr>
        <p:spPr bwMode="auto">
          <a:xfrm>
            <a:off x="3810000" y="6488112"/>
            <a:ext cx="2198688" cy="369888"/>
          </a:xfrm>
          <a:prstGeom prst="rect">
            <a:avLst/>
          </a:prstGeom>
          <a:noFill/>
          <a:ln w="9525">
            <a:noFill/>
            <a:miter lim="800000"/>
            <a:headEnd/>
            <a:tailEnd/>
          </a:ln>
        </p:spPr>
        <p:txBody>
          <a:bodyPr wrap="none">
            <a:spAutoFit/>
          </a:bodyPr>
          <a:lstStyle/>
          <a:p>
            <a:r>
              <a:rPr lang="en-US" dirty="0"/>
              <a:t>00Z and 12Z cycles</a:t>
            </a:r>
          </a:p>
        </p:txBody>
      </p:sp>
      <p:pic>
        <p:nvPicPr>
          <p:cNvPr id="101378" name="Picture 2" descr="http://www.emc.ncep.noaa.gov/gmb/STATS_vsdb/allmodel/track/2012/track/tracks_al.t.2012.gif"/>
          <p:cNvPicPr>
            <a:picLocks noChangeAspect="1" noChangeArrowheads="1"/>
          </p:cNvPicPr>
          <p:nvPr/>
        </p:nvPicPr>
        <p:blipFill>
          <a:blip r:embed="rId2" cstate="print"/>
          <a:srcRect r="1777" b="51061"/>
          <a:stretch>
            <a:fillRect/>
          </a:stretch>
        </p:blipFill>
        <p:spPr bwMode="auto">
          <a:xfrm>
            <a:off x="152400" y="685800"/>
            <a:ext cx="4648200" cy="5715000"/>
          </a:xfrm>
          <a:prstGeom prst="rect">
            <a:avLst/>
          </a:prstGeom>
          <a:noFill/>
        </p:spPr>
      </p:pic>
      <p:pic>
        <p:nvPicPr>
          <p:cNvPr id="101380" name="Picture 4" descr="http://www.emc.ncep.noaa.gov/gmb/STATS_vsdb/allmodel/track/2012/track/tracks_al.i.2012.gif"/>
          <p:cNvPicPr>
            <a:picLocks noChangeAspect="1" noChangeArrowheads="1"/>
          </p:cNvPicPr>
          <p:nvPr/>
        </p:nvPicPr>
        <p:blipFill>
          <a:blip r:embed="rId3" cstate="print"/>
          <a:srcRect l="14217" r="3069" b="51061"/>
          <a:stretch>
            <a:fillRect/>
          </a:stretch>
        </p:blipFill>
        <p:spPr bwMode="auto">
          <a:xfrm>
            <a:off x="4953000" y="685800"/>
            <a:ext cx="4038600" cy="5562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6038"/>
            <a:ext cx="8229600" cy="487362"/>
          </a:xfrm>
        </p:spPr>
        <p:txBody>
          <a:bodyPr>
            <a:normAutofit/>
          </a:bodyPr>
          <a:lstStyle/>
          <a:p>
            <a:pPr eaLnBrk="1" hangingPunct="1"/>
            <a:r>
              <a:rPr lang="en-US" sz="2400" b="1" dirty="0" smtClean="0">
                <a:solidFill>
                  <a:srgbClr val="000066"/>
                </a:solidFill>
              </a:rPr>
              <a:t>2012 Eastern Pacific Hurricane Track and Intensity Errors</a:t>
            </a:r>
          </a:p>
        </p:txBody>
      </p:sp>
      <p:sp>
        <p:nvSpPr>
          <p:cNvPr id="6147" name="Slide Number Placeholder 3"/>
          <p:cNvSpPr>
            <a:spLocks noGrp="1"/>
          </p:cNvSpPr>
          <p:nvPr>
            <p:ph type="sldNum" sz="quarter" idx="12"/>
          </p:nvPr>
        </p:nvSpPr>
        <p:spPr>
          <a:noFill/>
        </p:spPr>
        <p:txBody>
          <a:bodyPr/>
          <a:lstStyle/>
          <a:p>
            <a:fld id="{C15CDC30-5D58-4700-8661-BD1C6FBA90DF}" type="slidenum">
              <a:rPr lang="en-US" smtClean="0"/>
              <a:pPr/>
              <a:t>37</a:t>
            </a:fld>
            <a:endParaRPr lang="en-US" smtClean="0"/>
          </a:p>
        </p:txBody>
      </p:sp>
      <p:sp>
        <p:nvSpPr>
          <p:cNvPr id="6149" name="TextBox 13"/>
          <p:cNvSpPr txBox="1">
            <a:spLocks noChangeArrowheads="1"/>
          </p:cNvSpPr>
          <p:nvPr/>
        </p:nvSpPr>
        <p:spPr bwMode="auto">
          <a:xfrm>
            <a:off x="0" y="6550223"/>
            <a:ext cx="2265685" cy="307777"/>
          </a:xfrm>
          <a:prstGeom prst="rect">
            <a:avLst/>
          </a:prstGeom>
          <a:noFill/>
          <a:ln w="9525">
            <a:noFill/>
            <a:miter lim="800000"/>
            <a:headEnd/>
            <a:tailEnd/>
          </a:ln>
        </p:spPr>
        <p:txBody>
          <a:bodyPr wrap="none">
            <a:spAutoFit/>
          </a:bodyPr>
          <a:lstStyle/>
          <a:p>
            <a:r>
              <a:rPr lang="en-US" sz="1400" dirty="0"/>
              <a:t>AVNO = </a:t>
            </a:r>
            <a:r>
              <a:rPr lang="en-US" sz="1400" dirty="0" smtClean="0"/>
              <a:t>GFS   EMX </a:t>
            </a:r>
            <a:r>
              <a:rPr lang="en-US" sz="1400" dirty="0"/>
              <a:t>= ECMWF</a:t>
            </a:r>
          </a:p>
        </p:txBody>
      </p:sp>
      <p:sp>
        <p:nvSpPr>
          <p:cNvPr id="6150" name="TextBox 15"/>
          <p:cNvSpPr txBox="1">
            <a:spLocks noChangeArrowheads="1"/>
          </p:cNvSpPr>
          <p:nvPr/>
        </p:nvSpPr>
        <p:spPr bwMode="auto">
          <a:xfrm>
            <a:off x="3810000" y="6488112"/>
            <a:ext cx="2198688" cy="369888"/>
          </a:xfrm>
          <a:prstGeom prst="rect">
            <a:avLst/>
          </a:prstGeom>
          <a:noFill/>
          <a:ln w="9525">
            <a:noFill/>
            <a:miter lim="800000"/>
            <a:headEnd/>
            <a:tailEnd/>
          </a:ln>
        </p:spPr>
        <p:txBody>
          <a:bodyPr wrap="none">
            <a:spAutoFit/>
          </a:bodyPr>
          <a:lstStyle/>
          <a:p>
            <a:r>
              <a:rPr lang="en-US" dirty="0"/>
              <a:t>00Z and 12Z cycles</a:t>
            </a:r>
          </a:p>
        </p:txBody>
      </p:sp>
      <p:pic>
        <p:nvPicPr>
          <p:cNvPr id="102402" name="Picture 2" descr="http://www.emc.ncep.noaa.gov/gmb/STATS_vsdb/allmodel/track/2012/track/tracks_ep.t.2012.gif"/>
          <p:cNvPicPr>
            <a:picLocks noChangeAspect="1" noChangeArrowheads="1"/>
          </p:cNvPicPr>
          <p:nvPr/>
        </p:nvPicPr>
        <p:blipFill>
          <a:blip r:embed="rId2" cstate="print"/>
          <a:srcRect r="3916" b="50707"/>
          <a:stretch>
            <a:fillRect/>
          </a:stretch>
        </p:blipFill>
        <p:spPr bwMode="auto">
          <a:xfrm>
            <a:off x="228600" y="609600"/>
            <a:ext cx="4648200" cy="5791200"/>
          </a:xfrm>
          <a:prstGeom prst="rect">
            <a:avLst/>
          </a:prstGeom>
          <a:noFill/>
        </p:spPr>
      </p:pic>
      <p:pic>
        <p:nvPicPr>
          <p:cNvPr id="102404" name="Picture 4" descr="http://www.emc.ncep.noaa.gov/gmb/STATS_vsdb/allmodel/track/2012/track/tracks_ep.i.2012.gif"/>
          <p:cNvPicPr>
            <a:picLocks noChangeAspect="1" noChangeArrowheads="1"/>
          </p:cNvPicPr>
          <p:nvPr/>
        </p:nvPicPr>
        <p:blipFill>
          <a:blip r:embed="rId3" cstate="print"/>
          <a:srcRect l="14217" r="3069" b="52060"/>
          <a:stretch>
            <a:fillRect/>
          </a:stretch>
        </p:blipFill>
        <p:spPr bwMode="auto">
          <a:xfrm>
            <a:off x="5029200" y="609600"/>
            <a:ext cx="3962400" cy="5562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3581400" cy="1447800"/>
          </a:xfrm>
        </p:spPr>
        <p:txBody>
          <a:bodyPr>
            <a:normAutofit/>
          </a:bodyPr>
          <a:lstStyle/>
          <a:p>
            <a:r>
              <a:rPr lang="en-US" sz="2800" b="1" dirty="0" smtClean="0">
                <a:solidFill>
                  <a:srgbClr val="2007B9"/>
                </a:solidFill>
              </a:rPr>
              <a:t>Sandy Track Forecasts</a:t>
            </a:r>
            <a:br>
              <a:rPr lang="en-US" sz="2800" b="1" dirty="0" smtClean="0">
                <a:solidFill>
                  <a:srgbClr val="2007B9"/>
                </a:solidFill>
              </a:rPr>
            </a:br>
            <a:r>
              <a:rPr lang="en-US" sz="2800" b="1" dirty="0" smtClean="0">
                <a:solidFill>
                  <a:srgbClr val="2007B9"/>
                </a:solidFill>
              </a:rPr>
              <a:t>Global Deterministic NWP Models</a:t>
            </a:r>
            <a:endParaRPr lang="en-US" sz="2800" b="1" dirty="0">
              <a:solidFill>
                <a:srgbClr val="2007B9"/>
              </a:solidFill>
            </a:endParaRPr>
          </a:p>
        </p:txBody>
      </p:sp>
      <p:graphicFrame>
        <p:nvGraphicFramePr>
          <p:cNvPr id="7" name="Table 6"/>
          <p:cNvGraphicFramePr>
            <a:graphicFrameLocks noGrp="1"/>
          </p:cNvGraphicFramePr>
          <p:nvPr/>
        </p:nvGraphicFramePr>
        <p:xfrm>
          <a:off x="304800" y="1828800"/>
          <a:ext cx="3276600" cy="4401894"/>
        </p:xfrm>
        <a:graphic>
          <a:graphicData uri="http://schemas.openxmlformats.org/drawingml/2006/table">
            <a:tbl>
              <a:tblPr/>
              <a:tblGrid>
                <a:gridCol w="1638300"/>
                <a:gridCol w="1638300"/>
              </a:tblGrid>
              <a:tr h="359487">
                <a:tc>
                  <a:txBody>
                    <a:bodyPr/>
                    <a:lstStyle/>
                    <a:p>
                      <a:r>
                        <a:rPr lang="en-US" sz="1400" b="1" dirty="0"/>
                        <a:t>Formed</a:t>
                      </a:r>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c>
                  <a:txBody>
                    <a:bodyPr/>
                    <a:lstStyle/>
                    <a:p>
                      <a:r>
                        <a:rPr lang="en-US" sz="1400" b="1" dirty="0"/>
                        <a:t>October 22, </a:t>
                      </a:r>
                      <a:r>
                        <a:rPr lang="en-US" sz="1400" b="1" dirty="0" smtClean="0"/>
                        <a:t>2012</a:t>
                      </a:r>
                      <a:endParaRPr lang="en-US" sz="1400" b="1" dirty="0"/>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r>
              <a:tr h="900719">
                <a:tc>
                  <a:txBody>
                    <a:bodyPr/>
                    <a:lstStyle/>
                    <a:p>
                      <a:r>
                        <a:rPr lang="en-US" sz="1400" b="1" dirty="0"/>
                        <a:t>Dissipated</a:t>
                      </a:r>
                    </a:p>
                  </a:txBody>
                  <a:tcPr marL="70069" marR="70069" marT="35034" marB="35034" anchor="ctr">
                    <a:lnL>
                      <a:noFill/>
                    </a:lnL>
                    <a:lnR>
                      <a:noFill/>
                    </a:lnR>
                    <a:lnT>
                      <a:noFill/>
                    </a:lnT>
                    <a:lnB w="9525" cap="flat" cmpd="sng" algn="ctr">
                      <a:solidFill>
                        <a:srgbClr val="AAAAAA"/>
                      </a:solidFill>
                      <a:prstDash val="solid"/>
                      <a:round/>
                      <a:headEnd type="none" w="med" len="med"/>
                      <a:tailEnd type="none" w="med" len="med"/>
                    </a:lnB>
                    <a:solidFill>
                      <a:schemeClr val="accent4">
                        <a:lumMod val="20000"/>
                        <a:lumOff val="80000"/>
                      </a:schemeClr>
                    </a:solidFill>
                  </a:tcPr>
                </a:tc>
                <a:tc>
                  <a:txBody>
                    <a:bodyPr/>
                    <a:lstStyle/>
                    <a:p>
                      <a:r>
                        <a:rPr lang="en-US" sz="1400" b="1" dirty="0"/>
                        <a:t>October 31, </a:t>
                      </a:r>
                      <a:r>
                        <a:rPr lang="en-US" sz="1400" b="1" dirty="0" smtClean="0"/>
                        <a:t>2012</a:t>
                      </a:r>
                      <a:r>
                        <a:rPr lang="en-US" sz="1400" b="1" dirty="0"/>
                        <a:t/>
                      </a:r>
                      <a:br>
                        <a:rPr lang="en-US" sz="1400" b="1" dirty="0"/>
                      </a:br>
                      <a:r>
                        <a:rPr lang="en-US" sz="1400" b="1" dirty="0"/>
                        <a:t>(</a:t>
                      </a:r>
                      <a:r>
                        <a:rPr lang="en-US" sz="1400" b="1" dirty="0" err="1">
                          <a:hlinkClick r:id="rId2" tooltip="Extratropical cyclone"/>
                        </a:rPr>
                        <a:t>extratropical</a:t>
                      </a:r>
                      <a:r>
                        <a:rPr lang="en-US" sz="1400" b="1" dirty="0"/>
                        <a:t> after October 29)</a:t>
                      </a:r>
                    </a:p>
                  </a:txBody>
                  <a:tcPr marL="70069" marR="70069" marT="35034" marB="35034" anchor="ctr">
                    <a:lnL>
                      <a:noFill/>
                    </a:lnL>
                    <a:lnR>
                      <a:noFill/>
                    </a:lnR>
                    <a:lnT>
                      <a:noFill/>
                    </a:lnT>
                    <a:lnB w="9525" cap="flat" cmpd="sng" algn="ctr">
                      <a:solidFill>
                        <a:srgbClr val="AAAAAA"/>
                      </a:solidFill>
                      <a:prstDash val="solid"/>
                      <a:round/>
                      <a:headEnd type="none" w="med" len="med"/>
                      <a:tailEnd type="none" w="med" len="med"/>
                    </a:lnB>
                    <a:solidFill>
                      <a:schemeClr val="accent4">
                        <a:lumMod val="20000"/>
                        <a:lumOff val="80000"/>
                      </a:schemeClr>
                    </a:solidFill>
                  </a:tcPr>
                </a:tc>
              </a:tr>
              <a:tr h="630103">
                <a:tc>
                  <a:txBody>
                    <a:bodyPr/>
                    <a:lstStyle/>
                    <a:p>
                      <a:r>
                        <a:rPr lang="en-US" sz="1400" b="1" dirty="0"/>
                        <a:t>Highest winds</a:t>
                      </a:r>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c>
                  <a:txBody>
                    <a:bodyPr/>
                    <a:lstStyle/>
                    <a:p>
                      <a:r>
                        <a:rPr lang="en-US" sz="1400" b="1" i="1">
                          <a:hlinkClick r:id="rId3" tooltip="Tropical cyclone scales"/>
                        </a:rPr>
                        <a:t>1-minute sustained</a:t>
                      </a:r>
                      <a:r>
                        <a:rPr lang="en-US" sz="1400" b="1" i="1"/>
                        <a:t>:</a:t>
                      </a:r>
                      <a:r>
                        <a:rPr lang="en-US" sz="1400" b="1"/>
                        <a:t/>
                      </a:r>
                      <a:br>
                        <a:rPr lang="en-US" sz="1400" b="1"/>
                      </a:br>
                      <a:r>
                        <a:rPr lang="en-US" sz="1400" b="1"/>
                        <a:t>110 mph (175 km/h)</a:t>
                      </a:r>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r>
              <a:tr h="630103">
                <a:tc>
                  <a:txBody>
                    <a:bodyPr/>
                    <a:lstStyle/>
                    <a:p>
                      <a:r>
                        <a:rPr lang="en-US" sz="1400" b="1" dirty="0"/>
                        <a:t>Lowest pressure</a:t>
                      </a:r>
                    </a:p>
                  </a:txBody>
                  <a:tcPr marL="70069" marR="70069" marT="35034" marB="35034" anchor="ctr">
                    <a:lnL>
                      <a:noFill/>
                    </a:lnL>
                    <a:lnR>
                      <a:noFill/>
                    </a:lnR>
                    <a:lnT>
                      <a:noFill/>
                    </a:lnT>
                    <a:lnB w="9525" cap="flat" cmpd="sng" algn="ctr">
                      <a:solidFill>
                        <a:srgbClr val="AAAAAA"/>
                      </a:solidFill>
                      <a:prstDash val="solid"/>
                      <a:round/>
                      <a:headEnd type="none" w="med" len="med"/>
                      <a:tailEnd type="none" w="med" len="med"/>
                    </a:lnB>
                    <a:solidFill>
                      <a:schemeClr val="accent4">
                        <a:lumMod val="20000"/>
                        <a:lumOff val="80000"/>
                      </a:schemeClr>
                    </a:solidFill>
                  </a:tcPr>
                </a:tc>
                <a:tc>
                  <a:txBody>
                    <a:bodyPr/>
                    <a:lstStyle/>
                    <a:p>
                      <a:r>
                        <a:rPr lang="sv-SE" sz="1400" b="1"/>
                        <a:t>940 </a:t>
                      </a:r>
                      <a:r>
                        <a:rPr lang="sv-SE" sz="1400" b="1">
                          <a:hlinkClick r:id="rId4" tooltip="Bar (unit)"/>
                        </a:rPr>
                        <a:t>mbar</a:t>
                      </a:r>
                      <a:r>
                        <a:rPr lang="sv-SE" sz="1400" b="1"/>
                        <a:t> (</a:t>
                      </a:r>
                      <a:r>
                        <a:rPr lang="sv-SE" sz="1400" b="1">
                          <a:hlinkClick r:id="rId5" tooltip="Pascal (unit)"/>
                        </a:rPr>
                        <a:t>hPa</a:t>
                      </a:r>
                      <a:r>
                        <a:rPr lang="sv-SE" sz="1400" b="1"/>
                        <a:t>); 27.76 </a:t>
                      </a:r>
                      <a:r>
                        <a:rPr lang="sv-SE" sz="1400" b="1">
                          <a:hlinkClick r:id="rId6" tooltip="Inch of mercury"/>
                        </a:rPr>
                        <a:t>inHg</a:t>
                      </a:r>
                      <a:endParaRPr lang="sv-SE" sz="1400" b="1"/>
                    </a:p>
                  </a:txBody>
                  <a:tcPr marL="70069" marR="70069" marT="35034" marB="35034" anchor="ctr">
                    <a:lnL>
                      <a:noFill/>
                    </a:lnL>
                    <a:lnR>
                      <a:noFill/>
                    </a:lnR>
                    <a:lnT>
                      <a:noFill/>
                    </a:lnT>
                    <a:lnB w="9525" cap="flat" cmpd="sng" algn="ctr">
                      <a:solidFill>
                        <a:srgbClr val="AAAAAA"/>
                      </a:solidFill>
                      <a:prstDash val="solid"/>
                      <a:round/>
                      <a:headEnd type="none" w="med" len="med"/>
                      <a:tailEnd type="none" w="med" len="med"/>
                    </a:lnB>
                    <a:solidFill>
                      <a:schemeClr val="accent4">
                        <a:lumMod val="20000"/>
                        <a:lumOff val="80000"/>
                      </a:schemeClr>
                    </a:solidFill>
                  </a:tcPr>
                </a:tc>
              </a:tr>
              <a:tr h="359487">
                <a:tc>
                  <a:txBody>
                    <a:bodyPr/>
                    <a:lstStyle/>
                    <a:p>
                      <a:r>
                        <a:rPr lang="en-US" sz="1400" b="1"/>
                        <a:t>Fatalities</a:t>
                      </a:r>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c>
                  <a:txBody>
                    <a:bodyPr/>
                    <a:lstStyle/>
                    <a:p>
                      <a:r>
                        <a:rPr lang="en-US" sz="1400" b="1"/>
                        <a:t>253 total</a:t>
                      </a:r>
                    </a:p>
                  </a:txBody>
                  <a:tcPr marL="70069" marR="70069" marT="35034" marB="35034" anchor="ctr">
                    <a:lnL>
                      <a:noFill/>
                    </a:lnL>
                    <a:lnR>
                      <a:noFill/>
                    </a:lnR>
                    <a:lnT w="9525" cap="flat" cmpd="sng" algn="ctr">
                      <a:solidFill>
                        <a:srgbClr val="AAAAAA"/>
                      </a:solidFill>
                      <a:prstDash val="solid"/>
                      <a:round/>
                      <a:headEnd type="none" w="med" len="med"/>
                      <a:tailEnd type="none" w="med" len="med"/>
                    </a:lnT>
                    <a:lnB>
                      <a:noFill/>
                    </a:lnB>
                    <a:solidFill>
                      <a:schemeClr val="accent4">
                        <a:lumMod val="20000"/>
                        <a:lumOff val="80000"/>
                      </a:schemeClr>
                    </a:solidFill>
                  </a:tcPr>
                </a:tc>
              </a:tr>
              <a:tr h="1441950">
                <a:tc>
                  <a:txBody>
                    <a:bodyPr/>
                    <a:lstStyle/>
                    <a:p>
                      <a:r>
                        <a:rPr lang="en-US" sz="1400" b="1" dirty="0"/>
                        <a:t>Damage</a:t>
                      </a:r>
                    </a:p>
                  </a:txBody>
                  <a:tcPr marL="70069" marR="70069" marT="35034" marB="35034" anchor="ctr">
                    <a:lnL>
                      <a:noFill/>
                    </a:lnL>
                    <a:lnR>
                      <a:noFill/>
                    </a:lnR>
                    <a:lnT>
                      <a:noFill/>
                    </a:lnT>
                    <a:lnB>
                      <a:noFill/>
                    </a:lnB>
                    <a:solidFill>
                      <a:schemeClr val="accent4">
                        <a:lumMod val="20000"/>
                        <a:lumOff val="80000"/>
                      </a:schemeClr>
                    </a:solidFill>
                  </a:tcPr>
                </a:tc>
                <a:tc>
                  <a:txBody>
                    <a:bodyPr/>
                    <a:lstStyle/>
                    <a:p>
                      <a:r>
                        <a:rPr lang="en-US" sz="1400" b="1" dirty="0"/>
                        <a:t>At least $65.6 billion (2012 </a:t>
                      </a:r>
                      <a:r>
                        <a:rPr lang="en-US" sz="1400" b="1" dirty="0">
                          <a:hlinkClick r:id="rId7" tooltip="United States dollar"/>
                        </a:rPr>
                        <a:t>USD</a:t>
                      </a:r>
                      <a:r>
                        <a:rPr lang="en-US" sz="1400" b="1" dirty="0"/>
                        <a:t>)</a:t>
                      </a:r>
                      <a:br>
                        <a:rPr lang="en-US" sz="1400" b="1" dirty="0"/>
                      </a:br>
                      <a:r>
                        <a:rPr lang="en-US" sz="1400" b="1" dirty="0"/>
                        <a:t>(</a:t>
                      </a:r>
                      <a:r>
                        <a:rPr lang="en-US" sz="1400" b="1" dirty="0">
                          <a:hlinkClick r:id="rId8" tooltip="List of costliest Atlantic hurricanes"/>
                        </a:rPr>
                        <a:t>Second-costliest</a:t>
                      </a:r>
                      <a:r>
                        <a:rPr lang="en-US" sz="1400" b="1" dirty="0"/>
                        <a:t> </a:t>
                      </a:r>
                      <a:r>
                        <a:rPr lang="en-US" sz="1400" b="1" dirty="0">
                          <a:hlinkClick r:id="rId9" tooltip="Hurricane"/>
                        </a:rPr>
                        <a:t>hurricane</a:t>
                      </a:r>
                      <a:r>
                        <a:rPr lang="en-US" sz="1400" b="1" dirty="0"/>
                        <a:t> in US </a:t>
                      </a:r>
                      <a:r>
                        <a:rPr lang="en-US" sz="1400" b="1" dirty="0" smtClean="0"/>
                        <a:t>history)</a:t>
                      </a:r>
                      <a:endParaRPr lang="en-US" sz="1400" b="1" dirty="0"/>
                    </a:p>
                  </a:txBody>
                  <a:tcPr marL="70069" marR="70069" marT="35034" marB="35034" anchor="ctr">
                    <a:lnL>
                      <a:noFill/>
                    </a:lnL>
                    <a:lnR>
                      <a:noFill/>
                    </a:lnR>
                    <a:lnT>
                      <a:noFill/>
                    </a:lnT>
                    <a:lnB>
                      <a:noFill/>
                    </a:lnB>
                    <a:solidFill>
                      <a:schemeClr val="accent4">
                        <a:lumMod val="20000"/>
                        <a:lumOff val="80000"/>
                      </a:schemeClr>
                    </a:solidFill>
                  </a:tcPr>
                </a:tc>
              </a:tr>
            </a:tbl>
          </a:graphicData>
        </a:graphic>
      </p:graphicFrame>
      <p:pic>
        <p:nvPicPr>
          <p:cNvPr id="10244" name="Picture 4" descr="Follow the path of hurricane Sandy as it casuses more than 150 deaths and billions of dollars in damages."/>
          <p:cNvPicPr>
            <a:picLocks noChangeAspect="1" noChangeArrowheads="1"/>
          </p:cNvPicPr>
          <p:nvPr/>
        </p:nvPicPr>
        <p:blipFill>
          <a:blip r:embed="rId10" cstate="print"/>
          <a:srcRect t="20588" b="39250"/>
          <a:stretch>
            <a:fillRect/>
          </a:stretch>
        </p:blipFill>
        <p:spPr bwMode="auto">
          <a:xfrm>
            <a:off x="4343400" y="228600"/>
            <a:ext cx="4495800" cy="6400800"/>
          </a:xfrm>
          <a:prstGeom prst="rect">
            <a:avLst/>
          </a:prstGeom>
          <a:noFill/>
        </p:spPr>
      </p:pic>
      <p:sp>
        <p:nvSpPr>
          <p:cNvPr id="10" name="TextBox 9"/>
          <p:cNvSpPr txBox="1"/>
          <p:nvPr/>
        </p:nvSpPr>
        <p:spPr>
          <a:xfrm>
            <a:off x="6716849" y="6564868"/>
            <a:ext cx="2198551" cy="369332"/>
          </a:xfrm>
          <a:prstGeom prst="rect">
            <a:avLst/>
          </a:prstGeom>
          <a:noFill/>
        </p:spPr>
        <p:txBody>
          <a:bodyPr wrap="none" rtlCol="0">
            <a:spAutoFit/>
          </a:bodyPr>
          <a:lstStyle/>
          <a:p>
            <a:r>
              <a:rPr lang="en-US" dirty="0" smtClean="0"/>
              <a:t>www.livescience.com</a:t>
            </a:r>
            <a:endParaRPr lang="en-US" dirty="0"/>
          </a:p>
        </p:txBody>
      </p:sp>
      <p:sp>
        <p:nvSpPr>
          <p:cNvPr id="11" name="TextBox 10"/>
          <p:cNvSpPr txBox="1"/>
          <p:nvPr/>
        </p:nvSpPr>
        <p:spPr>
          <a:xfrm>
            <a:off x="304800" y="6400800"/>
            <a:ext cx="1980286" cy="369332"/>
          </a:xfrm>
          <a:prstGeom prst="rect">
            <a:avLst/>
          </a:prstGeom>
          <a:noFill/>
        </p:spPr>
        <p:txBody>
          <a:bodyPr wrap="none" rtlCol="0">
            <a:spAutoFit/>
          </a:bodyPr>
          <a:lstStyle/>
          <a:p>
            <a:r>
              <a:rPr lang="en-US" dirty="0" smtClean="0"/>
              <a:t>www.wikipedia.org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c.ncep.noaa.gov/gmb/wx24fy/para/sandy/track/all/tracks_Sandy.t.gif"/>
          <p:cNvPicPr>
            <a:picLocks noChangeAspect="1" noChangeArrowheads="1"/>
          </p:cNvPicPr>
          <p:nvPr/>
        </p:nvPicPr>
        <p:blipFill>
          <a:blip r:embed="rId2" cstate="print"/>
          <a:srcRect b="49340"/>
          <a:stretch>
            <a:fillRect/>
          </a:stretch>
        </p:blipFill>
        <p:spPr bwMode="auto">
          <a:xfrm>
            <a:off x="685800" y="838200"/>
            <a:ext cx="7772400" cy="5791200"/>
          </a:xfrm>
          <a:prstGeom prst="rect">
            <a:avLst/>
          </a:prstGeom>
          <a:noFill/>
        </p:spPr>
      </p:pic>
      <p:sp>
        <p:nvSpPr>
          <p:cNvPr id="3" name="TextBox 2"/>
          <p:cNvSpPr txBox="1"/>
          <p:nvPr/>
        </p:nvSpPr>
        <p:spPr>
          <a:xfrm>
            <a:off x="152400" y="152400"/>
            <a:ext cx="4448525" cy="369332"/>
          </a:xfrm>
          <a:prstGeom prst="rect">
            <a:avLst/>
          </a:prstGeom>
          <a:noFill/>
        </p:spPr>
        <p:txBody>
          <a:bodyPr wrap="none" rtlCol="0">
            <a:spAutoFit/>
          </a:bodyPr>
          <a:lstStyle/>
          <a:p>
            <a:r>
              <a:rPr lang="en-US" b="1" dirty="0" smtClean="0">
                <a:solidFill>
                  <a:srgbClr val="FF0000"/>
                </a:solidFill>
              </a:rPr>
              <a:t>Mean Track Errors:  22OCt2012 –  30Oct2012</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FD0A81F-28E4-482A-928B-78B41D66BD4C}" type="slidenum">
              <a:rPr lang="en-US" smtClean="0"/>
              <a:pPr/>
              <a:t>4</a:t>
            </a:fld>
            <a:endParaRPr lang="en-US" smtClean="0"/>
          </a:p>
        </p:txBody>
      </p:sp>
      <p:sp>
        <p:nvSpPr>
          <p:cNvPr id="21507"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Changes (cont’d)</a:t>
            </a:r>
            <a:endParaRPr lang="en-US" sz="2400" b="1" dirty="0">
              <a:solidFill>
                <a:srgbClr val="FFFF00"/>
              </a:solidFill>
            </a:endParaRPr>
          </a:p>
        </p:txBody>
      </p:sp>
      <p:sp>
        <p:nvSpPr>
          <p:cNvPr id="21508"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endParaRPr>
          </a:p>
        </p:txBody>
      </p:sp>
      <p:sp>
        <p:nvSpPr>
          <p:cNvPr id="21509" name="Rectangle 1028"/>
          <p:cNvSpPr>
            <a:spLocks noChangeArrowheads="1"/>
          </p:cNvSpPr>
          <p:nvPr/>
        </p:nvSpPr>
        <p:spPr bwMode="auto">
          <a:xfrm>
            <a:off x="381000" y="762000"/>
            <a:ext cx="8534400" cy="5548313"/>
          </a:xfrm>
          <a:prstGeom prst="rect">
            <a:avLst/>
          </a:prstGeom>
          <a:noFill/>
          <a:ln w="9525">
            <a:noFill/>
            <a:miter lim="800000"/>
            <a:headEnd/>
            <a:tailEnd/>
          </a:ln>
        </p:spPr>
        <p:txBody>
          <a:bodyPr>
            <a:spAutoFit/>
          </a:bodyPr>
          <a:lstStyle/>
          <a:p>
            <a:pPr marL="112713" indent="-112713">
              <a:lnSpc>
                <a:spcPct val="80000"/>
              </a:lnSpc>
              <a:spcBef>
                <a:spcPct val="50000"/>
              </a:spcBef>
              <a:buFontTx/>
              <a:buChar char="•"/>
            </a:pPr>
            <a:r>
              <a:rPr lang="en-US" sz="1600">
                <a:solidFill>
                  <a:schemeClr val="bg1"/>
                </a:solidFill>
              </a:rPr>
              <a:t>11/2002</a:t>
            </a:r>
          </a:p>
          <a:p>
            <a:pPr marL="566738" lvl="1">
              <a:lnSpc>
                <a:spcPct val="80000"/>
              </a:lnSpc>
              <a:spcBef>
                <a:spcPct val="50000"/>
              </a:spcBef>
              <a:buFontTx/>
              <a:buChar char="–"/>
            </a:pPr>
            <a:r>
              <a:rPr lang="en-US" sz="1600" b="1">
                <a:solidFill>
                  <a:srgbClr val="FF0000"/>
                </a:solidFill>
              </a:rPr>
              <a:t>Resolution change:  T170L42 </a:t>
            </a:r>
            <a:r>
              <a:rPr lang="en-US" sz="1600" b="1">
                <a:solidFill>
                  <a:srgbClr val="FF0000"/>
                </a:solidFill>
                <a:sym typeface="Wingdings" pitchFamily="2" charset="2"/>
              </a:rPr>
              <a:t></a:t>
            </a:r>
            <a:r>
              <a:rPr lang="en-US" sz="1600" b="1">
                <a:solidFill>
                  <a:srgbClr val="FF0000"/>
                </a:solidFill>
              </a:rPr>
              <a:t> T254L64    (70 km  </a:t>
            </a:r>
            <a:r>
              <a:rPr lang="en-US" sz="1600" b="1">
                <a:solidFill>
                  <a:srgbClr val="FF0000"/>
                </a:solidFill>
                <a:sym typeface="Wingdings" pitchFamily="2" charset="2"/>
              </a:rPr>
              <a:t> 55 km)</a:t>
            </a:r>
          </a:p>
          <a:p>
            <a:pPr marL="566738" lvl="1">
              <a:lnSpc>
                <a:spcPct val="80000"/>
              </a:lnSpc>
              <a:spcBef>
                <a:spcPct val="50000"/>
              </a:spcBef>
              <a:buFontTx/>
              <a:buChar char="–"/>
            </a:pPr>
            <a:r>
              <a:rPr lang="en-US" sz="1400">
                <a:solidFill>
                  <a:schemeClr val="bg1"/>
                </a:solidFill>
                <a:sym typeface="Wingdings" pitchFamily="2" charset="2"/>
              </a:rPr>
              <a:t>Recomputed background error</a:t>
            </a:r>
          </a:p>
          <a:p>
            <a:pPr marL="566738" lvl="1">
              <a:lnSpc>
                <a:spcPct val="80000"/>
              </a:lnSpc>
              <a:spcBef>
                <a:spcPct val="50000"/>
              </a:spcBef>
              <a:buFontTx/>
              <a:buChar char="–"/>
            </a:pPr>
            <a:r>
              <a:rPr lang="en-US" sz="1400">
                <a:solidFill>
                  <a:schemeClr val="bg1"/>
                </a:solidFill>
                <a:sym typeface="Wingdings" pitchFamily="2" charset="2"/>
              </a:rPr>
              <a:t>Divergence tendency constraint in tropics turned off</a:t>
            </a:r>
          </a:p>
          <a:p>
            <a:pPr marL="566738" lvl="1">
              <a:lnSpc>
                <a:spcPct val="80000"/>
              </a:lnSpc>
              <a:spcBef>
                <a:spcPct val="50000"/>
              </a:spcBef>
              <a:buFontTx/>
              <a:buChar char="–"/>
            </a:pPr>
            <a:r>
              <a:rPr lang="en-US" sz="1400">
                <a:solidFill>
                  <a:schemeClr val="bg1"/>
                </a:solidFill>
                <a:sym typeface="Wingdings" pitchFamily="2" charset="2"/>
              </a:rPr>
              <a:t>Next changes</a:t>
            </a:r>
          </a:p>
          <a:p>
            <a:pPr lvl="2">
              <a:lnSpc>
                <a:spcPct val="80000"/>
              </a:lnSpc>
              <a:spcBef>
                <a:spcPct val="50000"/>
              </a:spcBef>
              <a:buFontTx/>
              <a:buChar char="•"/>
            </a:pPr>
            <a:r>
              <a:rPr lang="en-US" sz="1400">
                <a:solidFill>
                  <a:schemeClr val="bg1"/>
                </a:solidFill>
                <a:sym typeface="Wingdings" pitchFamily="2" charset="2"/>
              </a:rPr>
              <a:t>3/2003 – NOAA-17 radiances, NOAA-16 AMSU restored, Quikscat 0.5 degree data</a:t>
            </a:r>
          </a:p>
          <a:p>
            <a:pPr lvl="2">
              <a:lnSpc>
                <a:spcPct val="80000"/>
              </a:lnSpc>
              <a:spcBef>
                <a:spcPct val="50000"/>
              </a:spcBef>
              <a:buFontTx/>
              <a:buChar char="•"/>
            </a:pPr>
            <a:r>
              <a:rPr lang="en-US" sz="1400">
                <a:solidFill>
                  <a:schemeClr val="bg1"/>
                </a:solidFill>
                <a:sym typeface="Wingdings" pitchFamily="2" charset="2"/>
              </a:rPr>
              <a:t>8/2003 – RRTM longwave and trace gases</a:t>
            </a:r>
          </a:p>
          <a:p>
            <a:pPr lvl="2">
              <a:lnSpc>
                <a:spcPct val="80000"/>
              </a:lnSpc>
              <a:spcBef>
                <a:spcPct val="50000"/>
              </a:spcBef>
              <a:buFontTx/>
              <a:buChar char="•"/>
            </a:pPr>
            <a:r>
              <a:rPr lang="en-US" sz="1400">
                <a:solidFill>
                  <a:schemeClr val="bg1"/>
                </a:solidFill>
                <a:sym typeface="Wingdings" pitchFamily="2" charset="2"/>
              </a:rPr>
              <a:t>10/2003 – NOAA-17 AMSU-A turned off</a:t>
            </a:r>
          </a:p>
          <a:p>
            <a:pPr lvl="2">
              <a:lnSpc>
                <a:spcPct val="80000"/>
              </a:lnSpc>
              <a:spcBef>
                <a:spcPct val="50000"/>
              </a:spcBef>
              <a:buFontTx/>
              <a:buChar char="•"/>
            </a:pPr>
            <a:r>
              <a:rPr lang="en-US" sz="1400">
                <a:solidFill>
                  <a:schemeClr val="bg1"/>
                </a:solidFill>
                <a:sym typeface="Wingdings" pitchFamily="2" charset="2"/>
              </a:rPr>
              <a:t>11/2003 – Minor analysis changes</a:t>
            </a:r>
          </a:p>
          <a:p>
            <a:pPr lvl="2">
              <a:lnSpc>
                <a:spcPct val="80000"/>
              </a:lnSpc>
              <a:spcBef>
                <a:spcPct val="50000"/>
              </a:spcBef>
              <a:buFontTx/>
              <a:buChar char="•"/>
            </a:pPr>
            <a:r>
              <a:rPr lang="en-US" sz="1400">
                <a:solidFill>
                  <a:schemeClr val="bg1"/>
                </a:solidFill>
                <a:sym typeface="Wingdings" pitchFamily="2" charset="2"/>
              </a:rPr>
              <a:t>2/2004 – mountain blocking added</a:t>
            </a:r>
          </a:p>
          <a:p>
            <a:pPr lvl="2">
              <a:lnSpc>
                <a:spcPct val="80000"/>
              </a:lnSpc>
              <a:spcBef>
                <a:spcPct val="50000"/>
              </a:spcBef>
              <a:buFontTx/>
              <a:buChar char="•"/>
            </a:pPr>
            <a:r>
              <a:rPr lang="en-US" sz="1400">
                <a:solidFill>
                  <a:schemeClr val="bg1"/>
                </a:solidFill>
                <a:sym typeface="Wingdings" pitchFamily="2" charset="2"/>
              </a:rPr>
              <a:t>5/2004 – NOAA-16 HIRS turned off</a:t>
            </a:r>
          </a:p>
          <a:p>
            <a:pPr marL="112713" indent="-112713">
              <a:lnSpc>
                <a:spcPct val="80000"/>
              </a:lnSpc>
              <a:spcBef>
                <a:spcPct val="50000"/>
              </a:spcBef>
              <a:buFontTx/>
              <a:buChar char="•"/>
            </a:pPr>
            <a:r>
              <a:rPr lang="en-US" sz="1600">
                <a:solidFill>
                  <a:schemeClr val="bg1"/>
                </a:solidFill>
                <a:sym typeface="Wingdings" pitchFamily="2" charset="2"/>
              </a:rPr>
              <a:t>5/2005</a:t>
            </a:r>
          </a:p>
          <a:p>
            <a:pPr marL="566738" lvl="1">
              <a:lnSpc>
                <a:spcPct val="80000"/>
              </a:lnSpc>
              <a:spcBef>
                <a:spcPct val="50000"/>
              </a:spcBef>
              <a:buFontTx/>
              <a:buChar char="–"/>
            </a:pPr>
            <a:r>
              <a:rPr lang="en-US" sz="1600" b="1">
                <a:solidFill>
                  <a:srgbClr val="FF0000"/>
                </a:solidFill>
                <a:sym typeface="Wingdings" pitchFamily="2" charset="2"/>
              </a:rPr>
              <a:t>Resolution change: </a:t>
            </a:r>
            <a:r>
              <a:rPr lang="en-US" sz="1600" b="1">
                <a:solidFill>
                  <a:srgbClr val="FF0000"/>
                </a:solidFill>
              </a:rPr>
              <a:t>T254L64 </a:t>
            </a:r>
            <a:r>
              <a:rPr lang="en-US" sz="1600" b="1">
                <a:solidFill>
                  <a:srgbClr val="FF0000"/>
                </a:solidFill>
                <a:sym typeface="Wingdings" pitchFamily="2" charset="2"/>
              </a:rPr>
              <a:t></a:t>
            </a:r>
            <a:r>
              <a:rPr lang="en-US" sz="1600" b="1">
                <a:solidFill>
                  <a:srgbClr val="FF0000"/>
                </a:solidFill>
              </a:rPr>
              <a:t> T382L64    (</a:t>
            </a:r>
            <a:r>
              <a:rPr lang="en-US" sz="1600" b="1">
                <a:solidFill>
                  <a:srgbClr val="FF0000"/>
                </a:solidFill>
                <a:sym typeface="Wingdings" pitchFamily="2" charset="2"/>
              </a:rPr>
              <a:t> 55 km  38 km )</a:t>
            </a:r>
          </a:p>
          <a:p>
            <a:pPr marL="566738" lvl="1">
              <a:lnSpc>
                <a:spcPct val="80000"/>
              </a:lnSpc>
              <a:spcBef>
                <a:spcPct val="50000"/>
              </a:spcBef>
              <a:buFontTx/>
              <a:buChar char="–"/>
            </a:pPr>
            <a:r>
              <a:rPr lang="en-US" sz="1600" b="1">
                <a:solidFill>
                  <a:srgbClr val="FF0000"/>
                </a:solidFill>
                <a:sym typeface="Wingdings" pitchFamily="2" charset="2"/>
              </a:rPr>
              <a:t>2-L OSU LSM    4-L NOHA LSM</a:t>
            </a:r>
          </a:p>
          <a:p>
            <a:pPr marL="566738" lvl="1">
              <a:lnSpc>
                <a:spcPct val="80000"/>
              </a:lnSpc>
              <a:spcBef>
                <a:spcPct val="50000"/>
              </a:spcBef>
              <a:buFontTx/>
              <a:buChar char="–"/>
            </a:pPr>
            <a:r>
              <a:rPr lang="en-US" sz="1600">
                <a:solidFill>
                  <a:schemeClr val="bg1"/>
                </a:solidFill>
                <a:sym typeface="Wingdings" pitchFamily="2" charset="2"/>
              </a:rPr>
              <a:t>Reduce background vertical diffusion</a:t>
            </a:r>
          </a:p>
          <a:p>
            <a:pPr marL="566738" lvl="1">
              <a:lnSpc>
                <a:spcPct val="80000"/>
              </a:lnSpc>
              <a:spcBef>
                <a:spcPct val="50000"/>
              </a:spcBef>
              <a:buFontTx/>
              <a:buChar char="–"/>
            </a:pPr>
            <a:r>
              <a:rPr lang="en-US" sz="1600">
                <a:solidFill>
                  <a:schemeClr val="bg1"/>
                </a:solidFill>
                <a:sym typeface="Wingdings" pitchFamily="2" charset="2"/>
              </a:rPr>
              <a:t>Retune mountain blocking</a:t>
            </a:r>
          </a:p>
          <a:p>
            <a:pPr marL="566738" lvl="1">
              <a:lnSpc>
                <a:spcPct val="80000"/>
              </a:lnSpc>
              <a:spcBef>
                <a:spcPct val="50000"/>
              </a:spcBef>
              <a:buFontTx/>
              <a:buChar char="–"/>
            </a:pPr>
            <a:r>
              <a:rPr lang="en-US" sz="1400">
                <a:solidFill>
                  <a:schemeClr val="bg1"/>
                </a:solidFill>
                <a:sym typeface="Wingdings" pitchFamily="2" charset="2"/>
              </a:rPr>
              <a:t>Next changes</a:t>
            </a:r>
          </a:p>
          <a:p>
            <a:pPr lvl="2">
              <a:lnSpc>
                <a:spcPct val="80000"/>
              </a:lnSpc>
              <a:spcBef>
                <a:spcPct val="50000"/>
              </a:spcBef>
              <a:buFontTx/>
              <a:buChar char="•"/>
            </a:pPr>
            <a:r>
              <a:rPr lang="en-US" sz="1400">
                <a:solidFill>
                  <a:schemeClr val="bg1"/>
                </a:solidFill>
                <a:sym typeface="Wingdings" pitchFamily="2" charset="2"/>
              </a:rPr>
              <a:t>6/2005 – Increase vegetation canopy resistance</a:t>
            </a:r>
          </a:p>
          <a:p>
            <a:pPr lvl="2">
              <a:lnSpc>
                <a:spcPct val="80000"/>
              </a:lnSpc>
              <a:spcBef>
                <a:spcPct val="50000"/>
              </a:spcBef>
              <a:buFontTx/>
              <a:buChar char="•"/>
            </a:pPr>
            <a:r>
              <a:rPr lang="en-US" sz="1400">
                <a:solidFill>
                  <a:schemeClr val="bg1"/>
                </a:solidFill>
                <a:sym typeface="Wingdings" pitchFamily="2" charset="2"/>
              </a:rPr>
              <a:t>7/2005 – Correct temperature error near top of model</a:t>
            </a:r>
            <a:r>
              <a:rPr lang="en-US" sz="1600">
                <a:sym typeface="Wingdings" pitchFamily="2" charset="2"/>
              </a:rPr>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015" y="164068"/>
            <a:ext cx="5252785" cy="369332"/>
          </a:xfrm>
          <a:prstGeom prst="rect">
            <a:avLst/>
          </a:prstGeom>
          <a:noFill/>
        </p:spPr>
        <p:txBody>
          <a:bodyPr wrap="none" rtlCol="0">
            <a:spAutoFit/>
          </a:bodyPr>
          <a:lstStyle/>
          <a:p>
            <a:r>
              <a:rPr lang="en-US" b="1" dirty="0" smtClean="0">
                <a:solidFill>
                  <a:srgbClr val="C00000"/>
                </a:solidFill>
              </a:rPr>
              <a:t>Tuesday,  20121023,   00Z and 12Z Cycles of Forecasts</a:t>
            </a:r>
            <a:endParaRPr lang="en-US" b="1" dirty="0">
              <a:solidFill>
                <a:srgbClr val="C00000"/>
              </a:solidFill>
            </a:endParaRPr>
          </a:p>
        </p:txBody>
      </p:sp>
      <p:pic>
        <p:nvPicPr>
          <p:cNvPr id="8194" name="Picture 2" descr="http://www.emc.ncep.noaa.gov/gmb/wx24fy/para/sandy/track/all/al182012.2012102300.1180.1.gif"/>
          <p:cNvPicPr>
            <a:picLocks noChangeAspect="1" noChangeArrowheads="1"/>
          </p:cNvPicPr>
          <p:nvPr/>
        </p:nvPicPr>
        <p:blipFill>
          <a:blip r:embed="rId2" cstate="print"/>
          <a:srcRect l="34574" r="21248"/>
          <a:stretch>
            <a:fillRect/>
          </a:stretch>
        </p:blipFill>
        <p:spPr bwMode="auto">
          <a:xfrm>
            <a:off x="0" y="723899"/>
            <a:ext cx="5029200" cy="6134101"/>
          </a:xfrm>
          <a:prstGeom prst="rect">
            <a:avLst/>
          </a:prstGeom>
          <a:noFill/>
        </p:spPr>
      </p:pic>
      <p:pic>
        <p:nvPicPr>
          <p:cNvPr id="8196" name="Picture 4" descr="http://www.emc.ncep.noaa.gov/gmb/wx24fy/para/sandy/track/all/al182012.2012102312.1180.2.gif"/>
          <p:cNvPicPr>
            <a:picLocks noChangeAspect="1" noChangeArrowheads="1"/>
          </p:cNvPicPr>
          <p:nvPr/>
        </p:nvPicPr>
        <p:blipFill>
          <a:blip r:embed="rId3" cstate="print"/>
          <a:srcRect l="34574" r="23169"/>
          <a:stretch>
            <a:fillRect/>
          </a:stretch>
        </p:blipFill>
        <p:spPr bwMode="auto">
          <a:xfrm>
            <a:off x="4800600" y="723899"/>
            <a:ext cx="4191000" cy="6134101"/>
          </a:xfrm>
          <a:prstGeom prst="rect">
            <a:avLst/>
          </a:prstGeom>
          <a:noFill/>
        </p:spPr>
      </p:pic>
      <p:sp>
        <p:nvSpPr>
          <p:cNvPr id="6" name="TextBox 5"/>
          <p:cNvSpPr txBox="1"/>
          <p:nvPr/>
        </p:nvSpPr>
        <p:spPr>
          <a:xfrm>
            <a:off x="8153400" y="0"/>
            <a:ext cx="990600" cy="923330"/>
          </a:xfrm>
          <a:prstGeom prst="rect">
            <a:avLst/>
          </a:prstGeom>
          <a:noFill/>
        </p:spPr>
        <p:txBody>
          <a:bodyPr wrap="square" rtlCol="0">
            <a:spAutoFit/>
          </a:bodyPr>
          <a:lstStyle/>
          <a:p>
            <a:r>
              <a:rPr lang="en-US" dirty="0" smtClean="0"/>
              <a:t>6 days before landfall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485669" cy="369332"/>
          </a:xfrm>
          <a:prstGeom prst="rect">
            <a:avLst/>
          </a:prstGeom>
          <a:noFill/>
        </p:spPr>
        <p:txBody>
          <a:bodyPr wrap="none" rtlCol="0">
            <a:spAutoFit/>
          </a:bodyPr>
          <a:lstStyle/>
          <a:p>
            <a:r>
              <a:rPr lang="en-US" b="1" dirty="0" smtClean="0">
                <a:solidFill>
                  <a:srgbClr val="C00000"/>
                </a:solidFill>
              </a:rPr>
              <a:t>Wednesday,  20121024 , 00Z and 12Z Cycles of Forecasts</a:t>
            </a:r>
            <a:endParaRPr lang="en-US" b="1" dirty="0">
              <a:solidFill>
                <a:srgbClr val="C00000"/>
              </a:solidFill>
            </a:endParaRPr>
          </a:p>
        </p:txBody>
      </p:sp>
      <p:pic>
        <p:nvPicPr>
          <p:cNvPr id="7170" name="Picture 2" descr="http://www.emc.ncep.noaa.gov/gmb/wx24fy/para/sandy/track/all/al182012.2012102400.1180.3.gif"/>
          <p:cNvPicPr>
            <a:picLocks noChangeAspect="1" noChangeArrowheads="1"/>
          </p:cNvPicPr>
          <p:nvPr/>
        </p:nvPicPr>
        <p:blipFill>
          <a:blip r:embed="rId2" cstate="print"/>
          <a:srcRect l="32653" r="22209"/>
          <a:stretch>
            <a:fillRect/>
          </a:stretch>
        </p:blipFill>
        <p:spPr bwMode="auto">
          <a:xfrm>
            <a:off x="76200" y="685800"/>
            <a:ext cx="4419600" cy="6134101"/>
          </a:xfrm>
          <a:prstGeom prst="rect">
            <a:avLst/>
          </a:prstGeom>
          <a:noFill/>
        </p:spPr>
      </p:pic>
      <p:pic>
        <p:nvPicPr>
          <p:cNvPr id="7172" name="Picture 4" descr="http://www.emc.ncep.noaa.gov/gmb/wx24fy/para/sandy/track/all/al182012.2012102412.1180.4.gif"/>
          <p:cNvPicPr>
            <a:picLocks noChangeAspect="1" noChangeArrowheads="1"/>
          </p:cNvPicPr>
          <p:nvPr/>
        </p:nvPicPr>
        <p:blipFill>
          <a:blip r:embed="rId3" cstate="print"/>
          <a:srcRect l="38415" r="27971"/>
          <a:stretch>
            <a:fillRect/>
          </a:stretch>
        </p:blipFill>
        <p:spPr bwMode="auto">
          <a:xfrm>
            <a:off x="4572000" y="647699"/>
            <a:ext cx="4495800" cy="6134101"/>
          </a:xfrm>
          <a:prstGeom prst="rect">
            <a:avLst/>
          </a:prstGeom>
          <a:noFill/>
        </p:spPr>
      </p:pic>
      <p:sp>
        <p:nvSpPr>
          <p:cNvPr id="5" name="TextBox 4"/>
          <p:cNvSpPr txBox="1"/>
          <p:nvPr/>
        </p:nvSpPr>
        <p:spPr>
          <a:xfrm>
            <a:off x="8153400" y="0"/>
            <a:ext cx="990600" cy="923330"/>
          </a:xfrm>
          <a:prstGeom prst="rect">
            <a:avLst/>
          </a:prstGeom>
          <a:noFill/>
        </p:spPr>
        <p:txBody>
          <a:bodyPr wrap="square" rtlCol="0">
            <a:spAutoFit/>
          </a:bodyPr>
          <a:lstStyle/>
          <a:p>
            <a:r>
              <a:rPr lang="en-US" dirty="0" smtClean="0"/>
              <a:t>5 days before landfall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52400"/>
            <a:ext cx="5410905" cy="369332"/>
          </a:xfrm>
          <a:prstGeom prst="rect">
            <a:avLst/>
          </a:prstGeom>
          <a:noFill/>
        </p:spPr>
        <p:txBody>
          <a:bodyPr wrap="none" rtlCol="0">
            <a:spAutoFit/>
          </a:bodyPr>
          <a:lstStyle/>
          <a:p>
            <a:r>
              <a:rPr lang="en-US" b="1" dirty="0" smtClean="0">
                <a:solidFill>
                  <a:srgbClr val="C00000"/>
                </a:solidFill>
              </a:rPr>
              <a:t>Thursday,  20121025,  00Z and 12Z Cycles of Forecasts</a:t>
            </a:r>
            <a:endParaRPr lang="en-US" b="1" dirty="0">
              <a:solidFill>
                <a:srgbClr val="C00000"/>
              </a:solidFill>
            </a:endParaRPr>
          </a:p>
        </p:txBody>
      </p:sp>
      <p:pic>
        <p:nvPicPr>
          <p:cNvPr id="6146" name="Picture 2" descr="http://www.emc.ncep.noaa.gov/gmb/wx24fy/para/sandy/track/all/al182012.2012102500.1180.5.gif"/>
          <p:cNvPicPr>
            <a:picLocks noChangeAspect="1" noChangeArrowheads="1"/>
          </p:cNvPicPr>
          <p:nvPr/>
        </p:nvPicPr>
        <p:blipFill>
          <a:blip r:embed="rId2" cstate="print"/>
          <a:srcRect l="31693" r="21248"/>
          <a:stretch>
            <a:fillRect/>
          </a:stretch>
        </p:blipFill>
        <p:spPr bwMode="auto">
          <a:xfrm>
            <a:off x="0" y="723899"/>
            <a:ext cx="4495800" cy="6134101"/>
          </a:xfrm>
          <a:prstGeom prst="rect">
            <a:avLst/>
          </a:prstGeom>
          <a:noFill/>
        </p:spPr>
      </p:pic>
      <p:pic>
        <p:nvPicPr>
          <p:cNvPr id="6148" name="Picture 4" descr="http://www.emc.ncep.noaa.gov/gmb/wx24fy/para/sandy/track/all/al182012.2012102512.1180.7.gif"/>
          <p:cNvPicPr>
            <a:picLocks noChangeAspect="1" noChangeArrowheads="1"/>
          </p:cNvPicPr>
          <p:nvPr/>
        </p:nvPicPr>
        <p:blipFill>
          <a:blip r:embed="rId3" cstate="print"/>
          <a:srcRect l="35534" r="26050"/>
          <a:stretch>
            <a:fillRect/>
          </a:stretch>
        </p:blipFill>
        <p:spPr bwMode="auto">
          <a:xfrm>
            <a:off x="4495800" y="723899"/>
            <a:ext cx="4648200" cy="6134101"/>
          </a:xfrm>
          <a:prstGeom prst="rect">
            <a:avLst/>
          </a:prstGeom>
          <a:noFill/>
        </p:spPr>
      </p:pic>
      <p:sp>
        <p:nvSpPr>
          <p:cNvPr id="5" name="TextBox 4"/>
          <p:cNvSpPr txBox="1"/>
          <p:nvPr/>
        </p:nvSpPr>
        <p:spPr>
          <a:xfrm>
            <a:off x="8153400" y="0"/>
            <a:ext cx="990600" cy="923330"/>
          </a:xfrm>
          <a:prstGeom prst="rect">
            <a:avLst/>
          </a:prstGeom>
          <a:noFill/>
        </p:spPr>
        <p:txBody>
          <a:bodyPr wrap="square" rtlCol="0">
            <a:spAutoFit/>
          </a:bodyPr>
          <a:lstStyle/>
          <a:p>
            <a:r>
              <a:rPr lang="en-US" dirty="0" smtClean="0"/>
              <a:t>4 days before landfall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52400"/>
            <a:ext cx="5064271" cy="369332"/>
          </a:xfrm>
          <a:prstGeom prst="rect">
            <a:avLst/>
          </a:prstGeom>
          <a:noFill/>
        </p:spPr>
        <p:txBody>
          <a:bodyPr wrap="none" rtlCol="0">
            <a:spAutoFit/>
          </a:bodyPr>
          <a:lstStyle/>
          <a:p>
            <a:r>
              <a:rPr lang="en-US" b="1" dirty="0" smtClean="0">
                <a:solidFill>
                  <a:srgbClr val="C00000"/>
                </a:solidFill>
              </a:rPr>
              <a:t>Friday,  20121026,   00Z and 12Z Cycles of Forecasts</a:t>
            </a:r>
            <a:endParaRPr lang="en-US" b="1" dirty="0">
              <a:solidFill>
                <a:srgbClr val="C00000"/>
              </a:solidFill>
            </a:endParaRPr>
          </a:p>
        </p:txBody>
      </p:sp>
      <p:pic>
        <p:nvPicPr>
          <p:cNvPr id="4098" name="Picture 2" descr="http://www.emc.ncep.noaa.gov/gmb/wx24fy/para/sandy/track/all/al182012.2012102600.1180.10.gif"/>
          <p:cNvPicPr>
            <a:picLocks noChangeAspect="1" noChangeArrowheads="1"/>
          </p:cNvPicPr>
          <p:nvPr/>
        </p:nvPicPr>
        <p:blipFill>
          <a:blip r:embed="rId2" cstate="print"/>
          <a:srcRect l="33614" r="21248"/>
          <a:stretch>
            <a:fillRect/>
          </a:stretch>
        </p:blipFill>
        <p:spPr bwMode="auto">
          <a:xfrm>
            <a:off x="76200" y="723899"/>
            <a:ext cx="4495800" cy="6134101"/>
          </a:xfrm>
          <a:prstGeom prst="rect">
            <a:avLst/>
          </a:prstGeom>
          <a:noFill/>
        </p:spPr>
      </p:pic>
      <p:pic>
        <p:nvPicPr>
          <p:cNvPr id="4100" name="Picture 4" descr="http://www.emc.ncep.noaa.gov/gmb/wx24fy/para/sandy/track/all/al182012.2012102612.1180.11.gif"/>
          <p:cNvPicPr>
            <a:picLocks noChangeAspect="1" noChangeArrowheads="1"/>
          </p:cNvPicPr>
          <p:nvPr/>
        </p:nvPicPr>
        <p:blipFill>
          <a:blip r:embed="rId3" cstate="print"/>
          <a:srcRect l="34574" r="23169"/>
          <a:stretch>
            <a:fillRect/>
          </a:stretch>
        </p:blipFill>
        <p:spPr bwMode="auto">
          <a:xfrm>
            <a:off x="4876800" y="723899"/>
            <a:ext cx="4191000" cy="6134101"/>
          </a:xfrm>
          <a:prstGeom prst="rect">
            <a:avLst/>
          </a:prstGeom>
          <a:noFill/>
        </p:spPr>
      </p:pic>
      <p:sp>
        <p:nvSpPr>
          <p:cNvPr id="5" name="TextBox 4"/>
          <p:cNvSpPr txBox="1"/>
          <p:nvPr/>
        </p:nvSpPr>
        <p:spPr>
          <a:xfrm>
            <a:off x="8153400" y="0"/>
            <a:ext cx="990600" cy="923330"/>
          </a:xfrm>
          <a:prstGeom prst="rect">
            <a:avLst/>
          </a:prstGeom>
          <a:noFill/>
        </p:spPr>
        <p:txBody>
          <a:bodyPr wrap="square" rtlCol="0">
            <a:spAutoFit/>
          </a:bodyPr>
          <a:lstStyle/>
          <a:p>
            <a:r>
              <a:rPr lang="en-US" dirty="0" smtClean="0"/>
              <a:t>3 days before landfall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52400"/>
            <a:ext cx="5270930" cy="369332"/>
          </a:xfrm>
          <a:prstGeom prst="rect">
            <a:avLst/>
          </a:prstGeom>
          <a:noFill/>
        </p:spPr>
        <p:txBody>
          <a:bodyPr wrap="none" rtlCol="0">
            <a:spAutoFit/>
          </a:bodyPr>
          <a:lstStyle/>
          <a:p>
            <a:r>
              <a:rPr lang="en-US" b="1" dirty="0" smtClean="0">
                <a:solidFill>
                  <a:srgbClr val="C00000"/>
                </a:solidFill>
              </a:rPr>
              <a:t>Saturday,  20121027,  00Z and 12Z Cycles of Forecasts</a:t>
            </a:r>
            <a:endParaRPr lang="en-US" b="1" dirty="0">
              <a:solidFill>
                <a:srgbClr val="C00000"/>
              </a:solidFill>
            </a:endParaRPr>
          </a:p>
        </p:txBody>
      </p:sp>
      <p:pic>
        <p:nvPicPr>
          <p:cNvPr id="3074" name="Picture 2" descr="http://www.emc.ncep.noaa.gov/gmb/wx24fy/para/sandy/track/all/al182012.2012102700.1180.12.gif"/>
          <p:cNvPicPr>
            <a:picLocks noChangeAspect="1" noChangeArrowheads="1"/>
          </p:cNvPicPr>
          <p:nvPr/>
        </p:nvPicPr>
        <p:blipFill>
          <a:blip r:embed="rId2" cstate="print"/>
          <a:srcRect l="34574" r="24130"/>
          <a:stretch>
            <a:fillRect/>
          </a:stretch>
        </p:blipFill>
        <p:spPr bwMode="auto">
          <a:xfrm>
            <a:off x="0" y="723899"/>
            <a:ext cx="4495800" cy="6134101"/>
          </a:xfrm>
          <a:prstGeom prst="rect">
            <a:avLst/>
          </a:prstGeom>
          <a:noFill/>
        </p:spPr>
      </p:pic>
      <p:pic>
        <p:nvPicPr>
          <p:cNvPr id="3076" name="Picture 4" descr="http://www.emc.ncep.noaa.gov/gmb/wx24fy/para/sandy/track/all/al182012.2012102712.1180.13.gif"/>
          <p:cNvPicPr>
            <a:picLocks noChangeAspect="1" noChangeArrowheads="1"/>
          </p:cNvPicPr>
          <p:nvPr/>
        </p:nvPicPr>
        <p:blipFill>
          <a:blip r:embed="rId3" cstate="print"/>
          <a:srcRect l="33614" r="23169"/>
          <a:stretch>
            <a:fillRect/>
          </a:stretch>
        </p:blipFill>
        <p:spPr bwMode="auto">
          <a:xfrm>
            <a:off x="4800600" y="723899"/>
            <a:ext cx="4267200" cy="6134101"/>
          </a:xfrm>
          <a:prstGeom prst="rect">
            <a:avLst/>
          </a:prstGeom>
          <a:noFill/>
        </p:spPr>
      </p:pic>
      <p:sp>
        <p:nvSpPr>
          <p:cNvPr id="5" name="TextBox 4"/>
          <p:cNvSpPr txBox="1"/>
          <p:nvPr/>
        </p:nvSpPr>
        <p:spPr>
          <a:xfrm>
            <a:off x="8153400" y="0"/>
            <a:ext cx="990600" cy="923330"/>
          </a:xfrm>
          <a:prstGeom prst="rect">
            <a:avLst/>
          </a:prstGeom>
          <a:noFill/>
        </p:spPr>
        <p:txBody>
          <a:bodyPr wrap="square" rtlCol="0">
            <a:spAutoFit/>
          </a:bodyPr>
          <a:lstStyle/>
          <a:p>
            <a:r>
              <a:rPr lang="en-US" dirty="0" smtClean="0"/>
              <a:t>2 days before landfall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52400"/>
            <a:ext cx="5123582" cy="369332"/>
          </a:xfrm>
          <a:prstGeom prst="rect">
            <a:avLst/>
          </a:prstGeom>
          <a:noFill/>
        </p:spPr>
        <p:txBody>
          <a:bodyPr wrap="none" rtlCol="0">
            <a:spAutoFit/>
          </a:bodyPr>
          <a:lstStyle/>
          <a:p>
            <a:r>
              <a:rPr lang="en-US" b="1" dirty="0" smtClean="0">
                <a:solidFill>
                  <a:srgbClr val="C00000"/>
                </a:solidFill>
              </a:rPr>
              <a:t>Sunday,  20121028,  00Z and 12Z Cycles of Forecasts</a:t>
            </a:r>
            <a:endParaRPr lang="en-US" b="1" dirty="0">
              <a:solidFill>
                <a:srgbClr val="C00000"/>
              </a:solidFill>
            </a:endParaRPr>
          </a:p>
        </p:txBody>
      </p:sp>
      <p:pic>
        <p:nvPicPr>
          <p:cNvPr id="2050" name="Picture 2" descr="http://www.emc.ncep.noaa.gov/gmb/wx24fy/para/sandy/track/all/al182012.2012102800.1180.14.gif"/>
          <p:cNvPicPr>
            <a:picLocks noChangeAspect="1" noChangeArrowheads="1"/>
          </p:cNvPicPr>
          <p:nvPr/>
        </p:nvPicPr>
        <p:blipFill>
          <a:blip r:embed="rId2" cstate="print"/>
          <a:srcRect l="34574" r="23169"/>
          <a:stretch>
            <a:fillRect/>
          </a:stretch>
        </p:blipFill>
        <p:spPr bwMode="auto">
          <a:xfrm>
            <a:off x="76200" y="685800"/>
            <a:ext cx="4191000" cy="6134101"/>
          </a:xfrm>
          <a:prstGeom prst="rect">
            <a:avLst/>
          </a:prstGeom>
          <a:noFill/>
        </p:spPr>
      </p:pic>
      <p:pic>
        <p:nvPicPr>
          <p:cNvPr id="2052" name="Picture 4" descr="http://www.emc.ncep.noaa.gov/gmb/wx24fy/para/sandy/track/all/al182012.2012102812.1180.15.gif"/>
          <p:cNvPicPr>
            <a:picLocks noChangeAspect="1" noChangeArrowheads="1"/>
          </p:cNvPicPr>
          <p:nvPr/>
        </p:nvPicPr>
        <p:blipFill>
          <a:blip r:embed="rId3" cstate="print"/>
          <a:srcRect l="34574" r="23169"/>
          <a:stretch>
            <a:fillRect/>
          </a:stretch>
        </p:blipFill>
        <p:spPr bwMode="auto">
          <a:xfrm>
            <a:off x="4419600" y="685800"/>
            <a:ext cx="4572000" cy="6134101"/>
          </a:xfrm>
          <a:prstGeom prst="rect">
            <a:avLst/>
          </a:prstGeom>
          <a:noFill/>
        </p:spPr>
      </p:pic>
      <p:sp>
        <p:nvSpPr>
          <p:cNvPr id="5" name="TextBox 4"/>
          <p:cNvSpPr txBox="1"/>
          <p:nvPr/>
        </p:nvSpPr>
        <p:spPr>
          <a:xfrm>
            <a:off x="8153400" y="0"/>
            <a:ext cx="990600" cy="923330"/>
          </a:xfrm>
          <a:prstGeom prst="rect">
            <a:avLst/>
          </a:prstGeom>
          <a:noFill/>
        </p:spPr>
        <p:txBody>
          <a:bodyPr wrap="square" rtlCol="0">
            <a:spAutoFit/>
          </a:bodyPr>
          <a:lstStyle/>
          <a:p>
            <a:r>
              <a:rPr lang="en-US" dirty="0" smtClean="0"/>
              <a:t>one day</a:t>
            </a:r>
          </a:p>
          <a:p>
            <a:r>
              <a:rPr lang="en-US" dirty="0" smtClean="0"/>
              <a:t>before landfall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52400"/>
            <a:ext cx="5163658" cy="369332"/>
          </a:xfrm>
          <a:prstGeom prst="rect">
            <a:avLst/>
          </a:prstGeom>
          <a:noFill/>
        </p:spPr>
        <p:txBody>
          <a:bodyPr wrap="none" rtlCol="0">
            <a:spAutoFit/>
          </a:bodyPr>
          <a:lstStyle/>
          <a:p>
            <a:r>
              <a:rPr lang="en-US" b="1" dirty="0" smtClean="0">
                <a:solidFill>
                  <a:srgbClr val="C00000"/>
                </a:solidFill>
              </a:rPr>
              <a:t>Monday, 20121029,  00Z and 12Z Cycles of Forecasts</a:t>
            </a:r>
            <a:endParaRPr lang="en-US" b="1" dirty="0">
              <a:solidFill>
                <a:srgbClr val="C00000"/>
              </a:solidFill>
            </a:endParaRPr>
          </a:p>
        </p:txBody>
      </p:sp>
      <p:pic>
        <p:nvPicPr>
          <p:cNvPr id="1026" name="Picture 2" descr="http://www.emc.ncep.noaa.gov/gmb/wx24fy/para/sandy/track/all/al182012.2012102900.1180.16.gif"/>
          <p:cNvPicPr>
            <a:picLocks noChangeAspect="1" noChangeArrowheads="1"/>
          </p:cNvPicPr>
          <p:nvPr/>
        </p:nvPicPr>
        <p:blipFill>
          <a:blip r:embed="rId2" cstate="print"/>
          <a:srcRect l="31693" r="20288"/>
          <a:stretch>
            <a:fillRect/>
          </a:stretch>
        </p:blipFill>
        <p:spPr bwMode="auto">
          <a:xfrm>
            <a:off x="76200" y="685800"/>
            <a:ext cx="4648200" cy="6134101"/>
          </a:xfrm>
          <a:prstGeom prst="rect">
            <a:avLst/>
          </a:prstGeom>
          <a:noFill/>
        </p:spPr>
      </p:pic>
      <p:pic>
        <p:nvPicPr>
          <p:cNvPr id="1028" name="Picture 4" descr="http://www.emc.ncep.noaa.gov/gmb/wx24fy/para/sandy/track/all/al182012.2012102912.1180.17.gif"/>
          <p:cNvPicPr>
            <a:picLocks noChangeAspect="1" noChangeArrowheads="1"/>
          </p:cNvPicPr>
          <p:nvPr/>
        </p:nvPicPr>
        <p:blipFill>
          <a:blip r:embed="rId3" cstate="print"/>
          <a:srcRect l="23135" r="12329"/>
          <a:stretch>
            <a:fillRect/>
          </a:stretch>
        </p:blipFill>
        <p:spPr bwMode="auto">
          <a:xfrm>
            <a:off x="4800600" y="685800"/>
            <a:ext cx="4267200" cy="613410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000" b="1" dirty="0" smtClean="0">
                <a:solidFill>
                  <a:srgbClr val="C00000"/>
                </a:solidFill>
              </a:rPr>
              <a:t>Tuesday, 20121030, 00Z Cycle of Forecast</a:t>
            </a:r>
            <a:endParaRPr lang="en-US" sz="2000" b="1" dirty="0">
              <a:solidFill>
                <a:srgbClr val="C00000"/>
              </a:solidFill>
            </a:endParaRPr>
          </a:p>
        </p:txBody>
      </p:sp>
      <p:pic>
        <p:nvPicPr>
          <p:cNvPr id="4" name="Picture 3" descr="al182012.2012103000.1180.18.gif"/>
          <p:cNvPicPr>
            <a:picLocks noChangeAspect="1"/>
          </p:cNvPicPr>
          <p:nvPr/>
        </p:nvPicPr>
        <p:blipFill>
          <a:blip r:embed="rId2" cstate="print"/>
          <a:srcRect l="29772" r="19328"/>
          <a:stretch>
            <a:fillRect/>
          </a:stretch>
        </p:blipFill>
        <p:spPr>
          <a:xfrm>
            <a:off x="152400" y="685800"/>
            <a:ext cx="4419600" cy="61341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000" b="1" dirty="0" smtClean="0">
                <a:solidFill>
                  <a:srgbClr val="0000FF"/>
                </a:solidFill>
              </a:rPr>
              <a:t>GFS and ECMWF Rainfall Forecasts for Sandy, </a:t>
            </a:r>
            <a:r>
              <a:rPr lang="en-US" sz="2000" b="1" dirty="0" smtClean="0">
                <a:solidFill>
                  <a:srgbClr val="FF0000"/>
                </a:solidFill>
              </a:rPr>
              <a:t>5 days </a:t>
            </a:r>
            <a:r>
              <a:rPr lang="en-US" sz="2000" b="1" dirty="0" smtClean="0">
                <a:solidFill>
                  <a:srgbClr val="0000FF"/>
                </a:solidFill>
              </a:rPr>
              <a:t>before landfall</a:t>
            </a:r>
            <a:endParaRPr lang="en-US" sz="2000" b="1" dirty="0">
              <a:solidFill>
                <a:srgbClr val="0000FF"/>
              </a:solidFill>
            </a:endParaRPr>
          </a:p>
        </p:txBody>
      </p:sp>
      <p:sp>
        <p:nvSpPr>
          <p:cNvPr id="4" name="Slide Number Placeholder 3"/>
          <p:cNvSpPr>
            <a:spLocks noGrp="1"/>
          </p:cNvSpPr>
          <p:nvPr>
            <p:ph type="sldNum" sz="quarter" idx="12"/>
          </p:nvPr>
        </p:nvSpPr>
        <p:spPr/>
        <p:txBody>
          <a:bodyPr/>
          <a:lstStyle/>
          <a:p>
            <a:fld id="{A50FA619-1C2E-4477-A71A-C0421048856D}" type="slidenum">
              <a:rPr lang="en-US" smtClean="0"/>
              <a:pPr/>
              <a:t>48</a:t>
            </a:fld>
            <a:endParaRPr lang="en-US" dirty="0"/>
          </a:p>
        </p:txBody>
      </p:sp>
      <p:pic>
        <p:nvPicPr>
          <p:cNvPr id="81922" name="Picture 2" descr="http://www.emc.ncep.noaa.gov/gmb/STATS_vsdb/allmodel/rain/maps/PRna_2012103012_f96f120.png"/>
          <p:cNvPicPr>
            <a:picLocks noChangeAspect="1" noChangeArrowheads="1"/>
          </p:cNvPicPr>
          <p:nvPr/>
        </p:nvPicPr>
        <p:blipFill>
          <a:blip r:embed="rId2" cstate="print"/>
          <a:srcRect/>
          <a:stretch>
            <a:fillRect/>
          </a:stretch>
        </p:blipFill>
        <p:spPr bwMode="auto">
          <a:xfrm>
            <a:off x="571500" y="1028700"/>
            <a:ext cx="8115300" cy="54483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000" b="1" dirty="0" smtClean="0">
                <a:solidFill>
                  <a:srgbClr val="0000FF"/>
                </a:solidFill>
              </a:rPr>
              <a:t>GFS and ECMWF Rainfall Forecasts for Sandy, </a:t>
            </a:r>
            <a:r>
              <a:rPr lang="en-US" sz="2000" b="1" dirty="0" smtClean="0">
                <a:solidFill>
                  <a:srgbClr val="FF0000"/>
                </a:solidFill>
              </a:rPr>
              <a:t>3 days </a:t>
            </a:r>
            <a:r>
              <a:rPr lang="en-US" sz="2000" b="1" dirty="0" smtClean="0">
                <a:solidFill>
                  <a:srgbClr val="0000FF"/>
                </a:solidFill>
              </a:rPr>
              <a:t>before landfall</a:t>
            </a:r>
            <a:endParaRPr lang="en-US" sz="2000" b="1" dirty="0">
              <a:solidFill>
                <a:srgbClr val="0000FF"/>
              </a:solidFill>
            </a:endParaRPr>
          </a:p>
        </p:txBody>
      </p:sp>
      <p:sp>
        <p:nvSpPr>
          <p:cNvPr id="4" name="Slide Number Placeholder 3"/>
          <p:cNvSpPr>
            <a:spLocks noGrp="1"/>
          </p:cNvSpPr>
          <p:nvPr>
            <p:ph type="sldNum" sz="quarter" idx="12"/>
          </p:nvPr>
        </p:nvSpPr>
        <p:spPr/>
        <p:txBody>
          <a:bodyPr/>
          <a:lstStyle/>
          <a:p>
            <a:fld id="{A50FA619-1C2E-4477-A71A-C0421048856D}" type="slidenum">
              <a:rPr lang="en-US" smtClean="0"/>
              <a:pPr/>
              <a:t>49</a:t>
            </a:fld>
            <a:endParaRPr lang="en-US" dirty="0"/>
          </a:p>
        </p:txBody>
      </p:sp>
      <p:pic>
        <p:nvPicPr>
          <p:cNvPr id="82946" name="Picture 2" descr="http://www.emc.ncep.noaa.gov/gmb/STATS_vsdb/allmodel/rain/maps/PRna_2012103012_f48f72.png"/>
          <p:cNvPicPr>
            <a:picLocks noChangeAspect="1" noChangeArrowheads="1"/>
          </p:cNvPicPr>
          <p:nvPr/>
        </p:nvPicPr>
        <p:blipFill>
          <a:blip r:embed="rId2" cstate="print"/>
          <a:srcRect/>
          <a:stretch>
            <a:fillRect/>
          </a:stretch>
        </p:blipFill>
        <p:spPr bwMode="auto">
          <a:xfrm>
            <a:off x="228600" y="838200"/>
            <a:ext cx="8572500" cy="5791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7E342C4-6AC2-4303-99D8-A4CF04CC700F}" type="slidenum">
              <a:rPr lang="en-US" smtClean="0"/>
              <a:pPr/>
              <a:t>5</a:t>
            </a:fld>
            <a:endParaRPr lang="en-US" smtClean="0"/>
          </a:p>
        </p:txBody>
      </p:sp>
      <p:sp>
        <p:nvSpPr>
          <p:cNvPr id="22532"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endParaRPr>
          </a:p>
        </p:txBody>
      </p:sp>
      <p:sp>
        <p:nvSpPr>
          <p:cNvPr id="22533" name="Rectangle 1028"/>
          <p:cNvSpPr>
            <a:spLocks noChangeArrowheads="1"/>
          </p:cNvSpPr>
          <p:nvPr/>
        </p:nvSpPr>
        <p:spPr bwMode="auto">
          <a:xfrm>
            <a:off x="381000" y="533400"/>
            <a:ext cx="8305800" cy="6032500"/>
          </a:xfrm>
          <a:prstGeom prst="rect">
            <a:avLst/>
          </a:prstGeom>
          <a:noFill/>
          <a:ln w="9525">
            <a:noFill/>
            <a:miter lim="800000"/>
            <a:headEnd/>
            <a:tailEnd/>
          </a:ln>
        </p:spPr>
        <p:txBody>
          <a:bodyPr>
            <a:spAutoFit/>
          </a:bodyPr>
          <a:lstStyle/>
          <a:p>
            <a:pPr marL="112713" indent="-112713">
              <a:spcBef>
                <a:spcPct val="20000"/>
              </a:spcBef>
              <a:buFontTx/>
              <a:buChar char="•"/>
            </a:pPr>
            <a:r>
              <a:rPr lang="en-US" dirty="0">
                <a:solidFill>
                  <a:schemeClr val="bg1"/>
                </a:solidFill>
                <a:sym typeface="Wingdings" pitchFamily="2" charset="2"/>
              </a:rPr>
              <a:t>8/2006</a:t>
            </a:r>
          </a:p>
          <a:p>
            <a:pPr marL="744538" lvl="1" indent="-177800">
              <a:spcBef>
                <a:spcPct val="20000"/>
              </a:spcBef>
              <a:buFontTx/>
              <a:buChar char="–"/>
            </a:pPr>
            <a:r>
              <a:rPr lang="en-US" sz="1400" dirty="0">
                <a:solidFill>
                  <a:schemeClr val="bg1"/>
                </a:solidFill>
                <a:sym typeface="Wingdings" pitchFamily="2" charset="2"/>
              </a:rPr>
              <a:t>Revised </a:t>
            </a:r>
            <a:r>
              <a:rPr lang="en-US" sz="1400" dirty="0" err="1">
                <a:solidFill>
                  <a:schemeClr val="bg1"/>
                </a:solidFill>
                <a:sym typeface="Wingdings" pitchFamily="2" charset="2"/>
              </a:rPr>
              <a:t>orography</a:t>
            </a:r>
            <a:r>
              <a:rPr lang="en-US" sz="1400" dirty="0">
                <a:solidFill>
                  <a:schemeClr val="bg1"/>
                </a:solidFill>
                <a:sym typeface="Wingdings" pitchFamily="2" charset="2"/>
              </a:rPr>
              <a:t> and land-sea mask</a:t>
            </a:r>
          </a:p>
          <a:p>
            <a:pPr marL="744538" lvl="1" indent="-177800">
              <a:spcBef>
                <a:spcPct val="20000"/>
              </a:spcBef>
              <a:buFontTx/>
              <a:buChar char="–"/>
            </a:pPr>
            <a:r>
              <a:rPr lang="en-US" sz="1400" dirty="0">
                <a:solidFill>
                  <a:schemeClr val="bg1"/>
                </a:solidFill>
                <a:sym typeface="Wingdings" pitchFamily="2" charset="2"/>
              </a:rPr>
              <a:t>NRL ozone physics</a:t>
            </a:r>
          </a:p>
          <a:p>
            <a:pPr marL="744538" lvl="1" indent="-177800">
              <a:spcBef>
                <a:spcPct val="20000"/>
              </a:spcBef>
              <a:buFontTx/>
              <a:buChar char="–"/>
            </a:pPr>
            <a:r>
              <a:rPr lang="en-US" sz="1400" dirty="0">
                <a:solidFill>
                  <a:schemeClr val="bg1"/>
                </a:solidFill>
                <a:sym typeface="Wingdings" pitchFamily="2" charset="2"/>
              </a:rPr>
              <a:t>Upgrade snow analysis</a:t>
            </a:r>
          </a:p>
          <a:p>
            <a:pPr marL="112713" indent="-112713">
              <a:spcBef>
                <a:spcPct val="20000"/>
              </a:spcBef>
              <a:buFontTx/>
              <a:buChar char="•"/>
            </a:pPr>
            <a:r>
              <a:rPr lang="en-US" dirty="0">
                <a:solidFill>
                  <a:schemeClr val="bg1"/>
                </a:solidFill>
                <a:sym typeface="Wingdings" pitchFamily="2" charset="2"/>
              </a:rPr>
              <a:t>5/2007</a:t>
            </a:r>
          </a:p>
          <a:p>
            <a:pPr marL="744538" lvl="1" indent="-177800">
              <a:spcBef>
                <a:spcPct val="20000"/>
              </a:spcBef>
              <a:buFontTx/>
              <a:buChar char="–"/>
            </a:pPr>
            <a:r>
              <a:rPr lang="en-US" sz="1600" b="1" dirty="0">
                <a:solidFill>
                  <a:srgbClr val="FF0000"/>
                </a:solidFill>
                <a:sym typeface="Wingdings" pitchFamily="2" charset="2"/>
              </a:rPr>
              <a:t>SSI </a:t>
            </a:r>
            <a:r>
              <a:rPr lang="en-US" sz="1400" b="1" dirty="0">
                <a:solidFill>
                  <a:srgbClr val="FF0000"/>
                </a:solidFill>
                <a:sym typeface="Wingdings" pitchFamily="2" charset="2"/>
              </a:rPr>
              <a:t>(Spectral Statistical Interpolation)</a:t>
            </a:r>
            <a:r>
              <a:rPr lang="en-US" sz="1600" b="1" dirty="0">
                <a:solidFill>
                  <a:srgbClr val="FF0000"/>
                </a:solidFill>
                <a:sym typeface="Wingdings" pitchFamily="2" charset="2"/>
              </a:rPr>
              <a:t>  GSI </a:t>
            </a:r>
            <a:r>
              <a:rPr lang="en-US" sz="1400" b="1" dirty="0">
                <a:solidFill>
                  <a:srgbClr val="FF0000"/>
                </a:solidFill>
                <a:sym typeface="Wingdings" pitchFamily="2" charset="2"/>
              </a:rPr>
              <a:t>( </a:t>
            </a:r>
            <a:r>
              <a:rPr lang="en-US" sz="1400" b="1" dirty="0" err="1">
                <a:solidFill>
                  <a:srgbClr val="FF0000"/>
                </a:solidFill>
                <a:sym typeface="Wingdings" pitchFamily="2" charset="2"/>
              </a:rPr>
              <a:t>Gridpoint</a:t>
            </a:r>
            <a:r>
              <a:rPr lang="en-US" sz="1400" b="1" dirty="0">
                <a:solidFill>
                  <a:srgbClr val="FF0000"/>
                </a:solidFill>
                <a:sym typeface="Wingdings" pitchFamily="2" charset="2"/>
              </a:rPr>
              <a:t> Statistical Interpolation). </a:t>
            </a:r>
          </a:p>
          <a:p>
            <a:pPr marL="744538" lvl="1" indent="-177800">
              <a:spcBef>
                <a:spcPct val="20000"/>
              </a:spcBef>
              <a:buFontTx/>
              <a:buChar char="–"/>
            </a:pPr>
            <a:r>
              <a:rPr lang="en-US" sz="1600" b="1" dirty="0">
                <a:solidFill>
                  <a:srgbClr val="FF0000"/>
                </a:solidFill>
                <a:sym typeface="Wingdings" pitchFamily="2" charset="2"/>
              </a:rPr>
              <a:t>Vertical coordinate changed from sigma to hybrid sigma-pressure</a:t>
            </a:r>
            <a:endParaRPr lang="en-US" sz="1400" b="1" dirty="0">
              <a:solidFill>
                <a:srgbClr val="FF0000"/>
              </a:solidFill>
              <a:sym typeface="Wingdings" pitchFamily="2" charset="2"/>
            </a:endParaRPr>
          </a:p>
          <a:p>
            <a:pPr marL="744538" lvl="1" indent="-177800">
              <a:spcBef>
                <a:spcPct val="20000"/>
              </a:spcBef>
              <a:buFontTx/>
              <a:buChar char="–"/>
            </a:pPr>
            <a:r>
              <a:rPr lang="en-US" sz="1600" b="1" dirty="0">
                <a:solidFill>
                  <a:srgbClr val="FF0000"/>
                </a:solidFill>
                <a:sym typeface="Wingdings" pitchFamily="2" charset="2"/>
              </a:rPr>
              <a:t>New observations </a:t>
            </a:r>
            <a:r>
              <a:rPr lang="en-US" sz="1400" b="1" dirty="0">
                <a:solidFill>
                  <a:srgbClr val="FF0000"/>
                </a:solidFill>
                <a:sym typeface="Wingdings" pitchFamily="2" charset="2"/>
              </a:rPr>
              <a:t>(COSMIC, full resolution AIRS, METOP HIRS, AMSU-A and MHS)</a:t>
            </a:r>
          </a:p>
          <a:p>
            <a:pPr marL="112713" indent="-112713">
              <a:spcBef>
                <a:spcPct val="20000"/>
              </a:spcBef>
              <a:buFontTx/>
              <a:buChar char="•"/>
            </a:pPr>
            <a:r>
              <a:rPr lang="en-US" dirty="0">
                <a:solidFill>
                  <a:schemeClr val="bg1"/>
                </a:solidFill>
                <a:sym typeface="Wingdings" pitchFamily="2" charset="2"/>
              </a:rPr>
              <a:t>12/2007</a:t>
            </a:r>
          </a:p>
          <a:p>
            <a:pPr marL="744538" lvl="1" indent="-177800">
              <a:spcBef>
                <a:spcPct val="20000"/>
              </a:spcBef>
              <a:buFontTx/>
              <a:buChar char="–"/>
            </a:pPr>
            <a:r>
              <a:rPr lang="en-US" sz="1400" dirty="0">
                <a:solidFill>
                  <a:schemeClr val="bg1"/>
                </a:solidFill>
                <a:sym typeface="Wingdings" pitchFamily="2" charset="2"/>
              </a:rPr>
              <a:t>JMA high resolution winds and SBUV-8 ozone observations added</a:t>
            </a:r>
          </a:p>
          <a:p>
            <a:pPr marL="112713" indent="-112713">
              <a:spcBef>
                <a:spcPct val="20000"/>
              </a:spcBef>
              <a:buFontTx/>
              <a:buChar char="•"/>
            </a:pPr>
            <a:r>
              <a:rPr lang="en-US" dirty="0">
                <a:solidFill>
                  <a:schemeClr val="bg1"/>
                </a:solidFill>
                <a:sym typeface="Wingdings" pitchFamily="2" charset="2"/>
              </a:rPr>
              <a:t>2/2009</a:t>
            </a:r>
          </a:p>
          <a:p>
            <a:pPr marL="744538" lvl="1" indent="-177800">
              <a:spcBef>
                <a:spcPct val="20000"/>
              </a:spcBef>
              <a:buFontTx/>
              <a:buChar char="–"/>
            </a:pPr>
            <a:r>
              <a:rPr lang="en-US" sz="1400" b="1" dirty="0">
                <a:solidFill>
                  <a:srgbClr val="FF0000"/>
                </a:solidFill>
                <a:sym typeface="Wingdings" pitchFamily="2" charset="2"/>
              </a:rPr>
              <a:t>Flow-dependent weighting of background error variances</a:t>
            </a:r>
          </a:p>
          <a:p>
            <a:pPr marL="744538" lvl="1" indent="-177800">
              <a:spcBef>
                <a:spcPct val="20000"/>
              </a:spcBef>
              <a:buFontTx/>
              <a:buChar char="–"/>
            </a:pPr>
            <a:r>
              <a:rPr lang="en-US" sz="1400" b="1" dirty="0" err="1">
                <a:solidFill>
                  <a:srgbClr val="FF0000"/>
                </a:solidFill>
                <a:sym typeface="Wingdings" pitchFamily="2" charset="2"/>
              </a:rPr>
              <a:t>Variational</a:t>
            </a:r>
            <a:r>
              <a:rPr lang="en-US" sz="1400" b="1" dirty="0">
                <a:solidFill>
                  <a:srgbClr val="FF0000"/>
                </a:solidFill>
                <a:sym typeface="Wingdings" pitchFamily="2" charset="2"/>
              </a:rPr>
              <a:t> Quality Control</a:t>
            </a:r>
          </a:p>
          <a:p>
            <a:pPr marL="744538" lvl="1" indent="-177800">
              <a:spcBef>
                <a:spcPct val="20000"/>
              </a:spcBef>
              <a:buFontTx/>
              <a:buChar char="–"/>
            </a:pPr>
            <a:r>
              <a:rPr lang="en-US" sz="1400" dirty="0">
                <a:solidFill>
                  <a:schemeClr val="bg1"/>
                </a:solidFill>
                <a:sym typeface="Wingdings" pitchFamily="2" charset="2"/>
              </a:rPr>
              <a:t>METOP IASI observations added</a:t>
            </a:r>
          </a:p>
          <a:p>
            <a:pPr marL="744538" lvl="1" indent="-177800">
              <a:spcBef>
                <a:spcPct val="20000"/>
              </a:spcBef>
              <a:buFontTx/>
              <a:buChar char="–"/>
            </a:pPr>
            <a:r>
              <a:rPr lang="en-US" sz="1400" dirty="0">
                <a:solidFill>
                  <a:schemeClr val="bg1"/>
                </a:solidFill>
                <a:sym typeface="Wingdings" pitchFamily="2" charset="2"/>
              </a:rPr>
              <a:t>Updated Community </a:t>
            </a:r>
            <a:r>
              <a:rPr lang="en-US" sz="1400" dirty="0" err="1">
                <a:solidFill>
                  <a:schemeClr val="bg1"/>
                </a:solidFill>
                <a:sym typeface="Wingdings" pitchFamily="2" charset="2"/>
              </a:rPr>
              <a:t>Radiative</a:t>
            </a:r>
            <a:r>
              <a:rPr lang="en-US" sz="1400" dirty="0">
                <a:solidFill>
                  <a:schemeClr val="bg1"/>
                </a:solidFill>
                <a:sym typeface="Wingdings" pitchFamily="2" charset="2"/>
              </a:rPr>
              <a:t> Transfer Model coefficients</a:t>
            </a:r>
          </a:p>
          <a:p>
            <a:pPr marL="112713" indent="-112713">
              <a:spcBef>
                <a:spcPct val="20000"/>
              </a:spcBef>
              <a:buFontTx/>
              <a:buChar char="•"/>
            </a:pPr>
            <a:r>
              <a:rPr lang="en-US" dirty="0">
                <a:solidFill>
                  <a:schemeClr val="bg1"/>
                </a:solidFill>
                <a:sym typeface="Wingdings" pitchFamily="2" charset="2"/>
              </a:rPr>
              <a:t>7/2010</a:t>
            </a:r>
          </a:p>
          <a:p>
            <a:pPr marL="744538" lvl="1" indent="-177800">
              <a:spcBef>
                <a:spcPct val="20000"/>
              </a:spcBef>
              <a:buFontTx/>
              <a:buChar char="–"/>
            </a:pPr>
            <a:r>
              <a:rPr lang="en-US" sz="1600" b="1" dirty="0">
                <a:solidFill>
                  <a:srgbClr val="FF0000"/>
                </a:solidFill>
                <a:sym typeface="Wingdings" pitchFamily="2" charset="2"/>
              </a:rPr>
              <a:t>Resolution Change:</a:t>
            </a:r>
            <a:r>
              <a:rPr lang="en-US" sz="1600" b="1" dirty="0">
                <a:solidFill>
                  <a:schemeClr val="bg1"/>
                </a:solidFill>
                <a:sym typeface="Wingdings" pitchFamily="2" charset="2"/>
              </a:rPr>
              <a:t> </a:t>
            </a:r>
            <a:r>
              <a:rPr lang="en-US" sz="1600" b="1" dirty="0">
                <a:solidFill>
                  <a:srgbClr val="FF0000"/>
                </a:solidFill>
              </a:rPr>
              <a:t>T382L64 </a:t>
            </a:r>
            <a:r>
              <a:rPr lang="en-US" sz="1600" b="1" dirty="0">
                <a:solidFill>
                  <a:srgbClr val="FF0000"/>
                </a:solidFill>
                <a:sym typeface="Wingdings" pitchFamily="2" charset="2"/>
              </a:rPr>
              <a:t></a:t>
            </a:r>
            <a:r>
              <a:rPr lang="en-US" sz="1600" b="1" dirty="0">
                <a:solidFill>
                  <a:srgbClr val="FF0000"/>
                </a:solidFill>
              </a:rPr>
              <a:t> T574L64    (</a:t>
            </a:r>
            <a:r>
              <a:rPr lang="en-US" sz="1600" b="1" dirty="0">
                <a:solidFill>
                  <a:srgbClr val="FF0000"/>
                </a:solidFill>
                <a:sym typeface="Wingdings" pitchFamily="2" charset="2"/>
              </a:rPr>
              <a:t> 38 km  23 km )</a:t>
            </a:r>
          </a:p>
          <a:p>
            <a:pPr marL="744538" lvl="1" indent="-177800">
              <a:spcBef>
                <a:spcPct val="20000"/>
              </a:spcBef>
              <a:buFontTx/>
              <a:buChar char="–"/>
            </a:pPr>
            <a:r>
              <a:rPr lang="en-US" sz="1600" b="1" dirty="0">
                <a:solidFill>
                  <a:srgbClr val="FF0000"/>
                </a:solidFill>
              </a:rPr>
              <a:t>Major radiation package upgrade (RRTM2</a:t>
            </a:r>
            <a:r>
              <a:rPr lang="en-US" sz="1400" b="1" dirty="0">
                <a:solidFill>
                  <a:srgbClr val="FF0000"/>
                </a:solidFill>
                <a:sym typeface="Wingdings" pitchFamily="2" charset="2"/>
              </a:rPr>
              <a:t> , aerosol, surface </a:t>
            </a:r>
            <a:r>
              <a:rPr lang="en-US" sz="1400" b="1" dirty="0" err="1">
                <a:solidFill>
                  <a:srgbClr val="FF0000"/>
                </a:solidFill>
                <a:sym typeface="Wingdings" pitchFamily="2" charset="2"/>
              </a:rPr>
              <a:t>albedo</a:t>
            </a:r>
            <a:r>
              <a:rPr lang="en-US" sz="1400" b="1" dirty="0">
                <a:solidFill>
                  <a:srgbClr val="FF0000"/>
                </a:solidFill>
                <a:sym typeface="Wingdings" pitchFamily="2" charset="2"/>
              </a:rPr>
              <a:t>  etc)</a:t>
            </a:r>
          </a:p>
          <a:p>
            <a:pPr marL="744538" lvl="1" indent="-177800">
              <a:spcBef>
                <a:spcPct val="20000"/>
              </a:spcBef>
              <a:buFontTx/>
              <a:buChar char="–"/>
            </a:pPr>
            <a:r>
              <a:rPr lang="en-US" sz="1600" b="1" dirty="0">
                <a:solidFill>
                  <a:srgbClr val="FF0000"/>
                </a:solidFill>
              </a:rPr>
              <a:t>New mass flux shallow convection scheme; revised deep convection and PBL scheme</a:t>
            </a:r>
          </a:p>
          <a:p>
            <a:pPr marL="744538" lvl="1" indent="-177800">
              <a:spcBef>
                <a:spcPct val="20000"/>
              </a:spcBef>
              <a:buFontTx/>
              <a:buChar char="–"/>
            </a:pPr>
            <a:r>
              <a:rPr lang="en-US" sz="1600" b="1" dirty="0">
                <a:solidFill>
                  <a:srgbClr val="FF0000"/>
                </a:solidFill>
              </a:rPr>
              <a:t>Positive-definite tracer transport scheme to remove negative water vapor</a:t>
            </a:r>
            <a:endParaRPr lang="en-US" sz="1400" b="1" dirty="0">
              <a:solidFill>
                <a:srgbClr val="FF0000"/>
              </a:solidFill>
              <a:sym typeface="Wingdings" pitchFamily="2" charset="2"/>
            </a:endParaRPr>
          </a:p>
        </p:txBody>
      </p:sp>
      <p:sp>
        <p:nvSpPr>
          <p:cNvPr id="6"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Changes (cont’d)</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8763000" cy="1676400"/>
          </a:xfrm>
        </p:spPr>
        <p:txBody>
          <a:bodyPr>
            <a:normAutofit/>
          </a:bodyPr>
          <a:lstStyle/>
          <a:p>
            <a:r>
              <a:rPr lang="en-US" sz="3600" b="1" dirty="0" smtClean="0">
                <a:solidFill>
                  <a:srgbClr val="002060"/>
                </a:solidFill>
              </a:rPr>
              <a:t>Hurricane Track and Intensity Forecast  Errors</a:t>
            </a:r>
            <a:br>
              <a:rPr lang="en-US" sz="3600" b="1" dirty="0" smtClean="0">
                <a:solidFill>
                  <a:srgbClr val="002060"/>
                </a:solidFill>
              </a:rPr>
            </a:br>
            <a:r>
              <a:rPr lang="en-US" sz="3600" b="1" dirty="0" smtClean="0">
                <a:solidFill>
                  <a:srgbClr val="002060"/>
                </a:solidFill>
              </a:rPr>
              <a:t>NCEP GFS : 2001 ~ 2012</a:t>
            </a:r>
            <a:endParaRPr lang="en-US" sz="3600" b="1" dirty="0">
              <a:solidFill>
                <a:srgbClr val="002060"/>
              </a:solidFill>
            </a:endParaRPr>
          </a:p>
        </p:txBody>
      </p:sp>
      <p:sp>
        <p:nvSpPr>
          <p:cNvPr id="3" name="Slide Number Placeholder 2"/>
          <p:cNvSpPr>
            <a:spLocks noGrp="1"/>
          </p:cNvSpPr>
          <p:nvPr>
            <p:ph type="sldNum" sz="quarter" idx="12"/>
          </p:nvPr>
        </p:nvSpPr>
        <p:spPr/>
        <p:txBody>
          <a:bodyPr/>
          <a:lstStyle/>
          <a:p>
            <a:fld id="{A50FA619-1C2E-4477-A71A-C0421048856D}"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228600"/>
          <a:ext cx="8610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24800" y="2133600"/>
            <a:ext cx="1070229" cy="369332"/>
          </a:xfrm>
          <a:prstGeom prst="rect">
            <a:avLst/>
          </a:prstGeom>
          <a:noFill/>
        </p:spPr>
        <p:txBody>
          <a:bodyPr wrap="none" rtlCol="0">
            <a:spAutoFit/>
          </a:bodyPr>
          <a:lstStyle/>
          <a:p>
            <a:r>
              <a:rPr lang="en-US" b="1" dirty="0" err="1" smtClean="0"/>
              <a:t>Fcst</a:t>
            </a:r>
            <a:r>
              <a:rPr lang="en-US" b="1" dirty="0" smtClean="0"/>
              <a:t> Hour</a:t>
            </a:r>
            <a:endParaRPr lang="en-US" b="1"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152400"/>
          <a:ext cx="86868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50FA619-1C2E-4477-A71A-C0421048856D}"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228600"/>
          <a:ext cx="85344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50FA619-1C2E-4477-A71A-C0421048856D}"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228600"/>
          <a:ext cx="86106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75282" y="1905000"/>
            <a:ext cx="1080167" cy="369332"/>
          </a:xfrm>
          <a:prstGeom prst="rect">
            <a:avLst/>
          </a:prstGeom>
          <a:noFill/>
        </p:spPr>
        <p:txBody>
          <a:bodyPr wrap="none" rtlCol="0">
            <a:spAutoFit/>
          </a:bodyPr>
          <a:lstStyle/>
          <a:p>
            <a:r>
              <a:rPr lang="en-US" b="1" dirty="0" err="1" smtClean="0"/>
              <a:t>Fcst</a:t>
            </a:r>
            <a:r>
              <a:rPr lang="en-US" b="1" dirty="0" smtClean="0"/>
              <a:t> Hour</a:t>
            </a:r>
            <a:endParaRPr lang="en-US" b="1" dirty="0"/>
          </a:p>
        </p:txBody>
      </p:sp>
      <p:sp>
        <p:nvSpPr>
          <p:cNvPr id="6" name="Slide Number Placeholder 5"/>
          <p:cNvSpPr>
            <a:spLocks noGrp="1"/>
          </p:cNvSpPr>
          <p:nvPr>
            <p:ph type="sldNum" sz="quarter" idx="12"/>
          </p:nvPr>
        </p:nvSpPr>
        <p:spPr/>
        <p:txBody>
          <a:bodyPr/>
          <a:lstStyle/>
          <a:p>
            <a:fld id="{A50FA619-1C2E-4477-A71A-C0421048856D}"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Font typeface="+mj-lt"/>
              <a:buAutoNum type="arabicPeriod"/>
            </a:pPr>
            <a:r>
              <a:rPr lang="en-US" b="1" dirty="0" smtClean="0">
                <a:solidFill>
                  <a:schemeClr val="bg1">
                    <a:lumMod val="75000"/>
                  </a:schemeClr>
                </a:solidFill>
              </a:rPr>
              <a:t>Major GFS changes in 2012</a:t>
            </a:r>
          </a:p>
          <a:p>
            <a:pPr marL="514350" indent="-514350">
              <a:buFont typeface="+mj-lt"/>
              <a:buAutoNum type="arabicPeriod"/>
            </a:pPr>
            <a:endParaRPr lang="en-US" b="1" dirty="0" smtClean="0"/>
          </a:p>
          <a:p>
            <a:pPr marL="514350" indent="-514350">
              <a:buFont typeface="+mj-lt"/>
              <a:buAutoNum type="arabicPeriod"/>
            </a:pPr>
            <a:r>
              <a:rPr lang="en-US" b="1" dirty="0" smtClean="0"/>
              <a:t>Forecast skill scores </a:t>
            </a:r>
          </a:p>
          <a:p>
            <a:pPr marL="971550" lvl="1" indent="-514350"/>
            <a:r>
              <a:rPr lang="en-US" b="1" dirty="0" smtClean="0">
                <a:solidFill>
                  <a:schemeClr val="bg1">
                    <a:lumMod val="75000"/>
                  </a:schemeClr>
                </a:solidFill>
              </a:rPr>
              <a:t>AC and RMSE</a:t>
            </a:r>
          </a:p>
          <a:p>
            <a:pPr marL="971550" lvl="1" indent="-514350"/>
            <a:r>
              <a:rPr lang="en-US" b="1" dirty="0" smtClean="0">
                <a:solidFill>
                  <a:schemeClr val="bg1">
                    <a:lumMod val="75000"/>
                  </a:schemeClr>
                </a:solidFill>
              </a:rPr>
              <a:t>Hurricane Track and Intensity</a:t>
            </a:r>
          </a:p>
          <a:p>
            <a:pPr marL="971550" lvl="1" indent="-514350"/>
            <a:r>
              <a:rPr lang="en-US" b="1" dirty="0" smtClean="0"/>
              <a:t>Precipitation </a:t>
            </a:r>
          </a:p>
          <a:p>
            <a:pPr marL="971550" lvl="1" indent="-514350">
              <a:buFont typeface="+mj-lt"/>
              <a:buAutoNum type="arabicPeriod"/>
            </a:pPr>
            <a:endParaRPr lang="en-US" b="1" dirty="0" smtClean="0">
              <a:solidFill>
                <a:schemeClr val="bg1">
                  <a:lumMod val="75000"/>
                </a:schemeClr>
              </a:solidFill>
            </a:endParaRPr>
          </a:p>
          <a:p>
            <a:pPr marL="514350" indent="-514350">
              <a:buFont typeface="+mj-lt"/>
              <a:buAutoNum type="arabicPeriod"/>
            </a:pPr>
            <a:r>
              <a:rPr lang="en-US" b="1" dirty="0" smtClean="0">
                <a:solidFill>
                  <a:schemeClr val="bg1">
                    <a:lumMod val="75000"/>
                  </a:schemeClr>
                </a:solidFill>
              </a:rPr>
              <a:t>Comparison with Surface and </a:t>
            </a:r>
            <a:r>
              <a:rPr lang="en-US" b="1" dirty="0" err="1" smtClean="0">
                <a:solidFill>
                  <a:schemeClr val="bg1">
                    <a:lumMod val="75000"/>
                  </a:schemeClr>
                </a:solidFill>
              </a:rPr>
              <a:t>Rawinsonde</a:t>
            </a:r>
            <a:r>
              <a:rPr lang="en-US" b="1" dirty="0" smtClean="0">
                <a:solidFill>
                  <a:schemeClr val="bg1">
                    <a:lumMod val="75000"/>
                  </a:schemeClr>
                </a:solidFill>
              </a:rPr>
              <a:t> </a:t>
            </a:r>
            <a:r>
              <a:rPr lang="en-US" b="1" dirty="0" err="1" smtClean="0">
                <a:solidFill>
                  <a:schemeClr val="bg1">
                    <a:lumMod val="75000"/>
                  </a:schemeClr>
                </a:solidFill>
              </a:rPr>
              <a:t>Obs</a:t>
            </a:r>
            <a:endParaRPr lang="en-US" b="1" dirty="0" smtClean="0">
              <a:solidFill>
                <a:schemeClr val="bg1">
                  <a:lumMod val="75000"/>
                </a:schemeClr>
              </a:solidFill>
            </a:endParaRPr>
          </a:p>
          <a:p>
            <a:pPr marL="514350" indent="-514350">
              <a:buFont typeface="+mj-lt"/>
              <a:buAutoNum type="arabicPeriod"/>
            </a:pPr>
            <a:endParaRPr lang="en-US" b="1" dirty="0" smtClean="0">
              <a:solidFill>
                <a:schemeClr val="bg1">
                  <a:lumMod val="75000"/>
                </a:schemeClr>
              </a:solidFill>
            </a:endParaRPr>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p:txBody>
      </p:sp>
      <p:sp>
        <p:nvSpPr>
          <p:cNvPr id="4" name="Slide Number Placeholder 3"/>
          <p:cNvSpPr>
            <a:spLocks noGrp="1"/>
          </p:cNvSpPr>
          <p:nvPr>
            <p:ph type="sldNum" sz="quarter" idx="12"/>
          </p:nvPr>
        </p:nvSpPr>
        <p:spPr/>
        <p:txBody>
          <a:bodyPr/>
          <a:lstStyle/>
          <a:p>
            <a:fld id="{A50FA619-1C2E-4477-A71A-C0421048856D}"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487362"/>
          </a:xfrm>
        </p:spPr>
        <p:txBody>
          <a:bodyPr/>
          <a:lstStyle/>
          <a:p>
            <a:pPr eaLnBrk="1" hangingPunct="1"/>
            <a:r>
              <a:rPr lang="en-US" sz="2000" b="1" dirty="0" smtClean="0">
                <a:solidFill>
                  <a:srgbClr val="FF0000"/>
                </a:solidFill>
              </a:rPr>
              <a:t>2012 Annual Mean CONUS Precipitation Skill Scores,  0-72 hour Forecast</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56</a:t>
            </a:fld>
            <a:endParaRPr lang="en-US" smtClean="0"/>
          </a:p>
        </p:txBody>
      </p:sp>
      <p:pic>
        <p:nvPicPr>
          <p:cNvPr id="108546" name="Picture 2" descr="http://www.emc.ncep.noaa.gov/gmb/STATS_vsdb/allmodel/rain/QPF/etsbis.G211RFCf24f72d366.png"/>
          <p:cNvPicPr>
            <a:picLocks noChangeAspect="1" noChangeArrowheads="1"/>
          </p:cNvPicPr>
          <p:nvPr/>
        </p:nvPicPr>
        <p:blipFill>
          <a:blip r:embed="rId2" cstate="print"/>
          <a:srcRect/>
          <a:stretch>
            <a:fillRect/>
          </a:stretch>
        </p:blipFill>
        <p:spPr bwMode="auto">
          <a:xfrm>
            <a:off x="609600" y="685800"/>
            <a:ext cx="8001000" cy="4876800"/>
          </a:xfrm>
          <a:prstGeom prst="rect">
            <a:avLst/>
          </a:prstGeom>
          <a:noFill/>
        </p:spPr>
      </p:pic>
      <p:sp>
        <p:nvSpPr>
          <p:cNvPr id="5" name="TextBox 4"/>
          <p:cNvSpPr txBox="1"/>
          <p:nvPr/>
        </p:nvSpPr>
        <p:spPr>
          <a:xfrm>
            <a:off x="228600" y="5715000"/>
            <a:ext cx="86868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7338" indent="-287338">
              <a:buFont typeface="Arial" pitchFamily="34" charset="0"/>
              <a:buChar char="•"/>
            </a:pPr>
            <a:r>
              <a:rPr lang="en-US" b="1" dirty="0" smtClean="0">
                <a:solidFill>
                  <a:srgbClr val="0000FF"/>
                </a:solidFill>
              </a:rPr>
              <a:t>ECMWF has the best ETS, but it tends to underestimate heavy rainfall events.</a:t>
            </a:r>
          </a:p>
          <a:p>
            <a:pPr marL="287338" indent="-287338">
              <a:buFont typeface="Arial" pitchFamily="34" charset="0"/>
              <a:buChar char="•"/>
            </a:pPr>
            <a:r>
              <a:rPr lang="en-US" b="1" dirty="0" smtClean="0">
                <a:solidFill>
                  <a:srgbClr val="0000FF"/>
                </a:solidFill>
              </a:rPr>
              <a:t>GFS’s ETS score is only better than NAM; however, GFS has better BIAS score than most of the other models..</a:t>
            </a:r>
            <a:endParaRPr lang="en-US" b="1" dirty="0">
              <a:solidFill>
                <a:srgbClr val="0000FF"/>
              </a:solidFill>
            </a:endParaRPr>
          </a:p>
        </p:txBody>
      </p:sp>
      <p:cxnSp>
        <p:nvCxnSpPr>
          <p:cNvPr id="7" name="Straight Arrow Connector 6"/>
          <p:cNvCxnSpPr/>
          <p:nvPr/>
        </p:nvCxnSpPr>
        <p:spPr>
          <a:xfrm flipV="1">
            <a:off x="6248400" y="3124200"/>
            <a:ext cx="14478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1295400"/>
            <a:ext cx="1067087" cy="646331"/>
          </a:xfrm>
          <a:prstGeom prst="rect">
            <a:avLst/>
          </a:prstGeom>
          <a:noFill/>
        </p:spPr>
        <p:txBody>
          <a:bodyPr wrap="none" rtlCol="0">
            <a:spAutoFit/>
          </a:bodyPr>
          <a:lstStyle/>
          <a:p>
            <a:r>
              <a:rPr lang="en-US" b="1" dirty="0" smtClean="0"/>
              <a:t>BIAS=1 </a:t>
            </a:r>
          </a:p>
          <a:p>
            <a:r>
              <a:rPr lang="en-US" b="1" dirty="0" smtClean="0"/>
              <a:t>is perfect</a:t>
            </a:r>
            <a:endParaRPr lang="en-US" b="1" dirty="0"/>
          </a:p>
        </p:txBody>
      </p:sp>
      <p:sp>
        <p:nvSpPr>
          <p:cNvPr id="13" name="TextBox 12"/>
          <p:cNvSpPr txBox="1"/>
          <p:nvPr/>
        </p:nvSpPr>
        <p:spPr>
          <a:xfrm>
            <a:off x="1447800" y="2057400"/>
            <a:ext cx="1143000" cy="923330"/>
          </a:xfrm>
          <a:prstGeom prst="rect">
            <a:avLst/>
          </a:prstGeom>
          <a:noFill/>
        </p:spPr>
        <p:txBody>
          <a:bodyPr wrap="square" rtlCol="0">
            <a:spAutoFit/>
          </a:bodyPr>
          <a:lstStyle/>
          <a:p>
            <a:r>
              <a:rPr lang="en-US" b="1" dirty="0" smtClean="0"/>
              <a:t>Larger ETS is better</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487362"/>
          </a:xfrm>
        </p:spPr>
        <p:txBody>
          <a:bodyPr/>
          <a:lstStyle/>
          <a:p>
            <a:pPr eaLnBrk="1" hangingPunct="1"/>
            <a:r>
              <a:rPr lang="en-US" sz="2000" b="1" dirty="0" smtClean="0">
                <a:solidFill>
                  <a:srgbClr val="FF0000"/>
                </a:solidFill>
              </a:rPr>
              <a:t>GFS CONUS Precipitation Skill Scores,  </a:t>
            </a:r>
            <a:r>
              <a:rPr lang="en-US" sz="2000" b="1" u="sng" dirty="0" smtClean="0">
                <a:solidFill>
                  <a:srgbClr val="FF0000"/>
                </a:solidFill>
              </a:rPr>
              <a:t>Annual Mean</a:t>
            </a:r>
            <a:r>
              <a:rPr lang="en-US" sz="2000" b="1" dirty="0" smtClean="0">
                <a:solidFill>
                  <a:srgbClr val="FF0000"/>
                </a:solidFill>
              </a:rPr>
              <a:t>,  2003 ~ 2012</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57</a:t>
            </a:fld>
            <a:endParaRPr lang="en-US" smtClean="0"/>
          </a:p>
        </p:txBody>
      </p:sp>
      <p:pic>
        <p:nvPicPr>
          <p:cNvPr id="5" name="Picture 4" descr="etsbis.f60.png_20100101to20101231"/>
          <p:cNvPicPr>
            <a:picLocks noChangeAspect="1"/>
          </p:cNvPicPr>
          <p:nvPr/>
        </p:nvPicPr>
        <p:blipFill>
          <a:blip r:embed="rId2" cstate="print"/>
          <a:stretch>
            <a:fillRect/>
          </a:stretch>
        </p:blipFill>
        <p:spPr>
          <a:xfrm>
            <a:off x="762000" y="685800"/>
            <a:ext cx="7620000" cy="5105400"/>
          </a:xfrm>
          <a:prstGeom prst="rect">
            <a:avLst/>
          </a:prstGeom>
        </p:spPr>
      </p:pic>
      <p:sp>
        <p:nvSpPr>
          <p:cNvPr id="6" name="TextBox 5"/>
          <p:cNvSpPr txBox="1"/>
          <p:nvPr/>
        </p:nvSpPr>
        <p:spPr>
          <a:xfrm>
            <a:off x="762000" y="5943600"/>
            <a:ext cx="78486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t>In the past three years (2010~2012), GFS annual mean ETS was improved; BIAS was reduced, especially for medium rainfall events.</a:t>
            </a:r>
            <a:endParaRPr lang="en-US" b="1" dirty="0"/>
          </a:p>
        </p:txBody>
      </p:sp>
      <p:cxnSp>
        <p:nvCxnSpPr>
          <p:cNvPr id="8" name="Straight Arrow Connector 7"/>
          <p:cNvCxnSpPr/>
          <p:nvPr/>
        </p:nvCxnSpPr>
        <p:spPr>
          <a:xfrm flipH="1" flipV="1">
            <a:off x="1828800" y="1295400"/>
            <a:ext cx="4343400" cy="472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010400" y="3124200"/>
            <a:ext cx="1066800" cy="2895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487362"/>
          </a:xfrm>
        </p:spPr>
        <p:txBody>
          <a:bodyPr/>
          <a:lstStyle/>
          <a:p>
            <a:pPr eaLnBrk="1" hangingPunct="1"/>
            <a:r>
              <a:rPr lang="en-US" sz="2000" b="1" dirty="0" smtClean="0">
                <a:solidFill>
                  <a:srgbClr val="FF0000"/>
                </a:solidFill>
              </a:rPr>
              <a:t>GFS CONUS Precipitation Skill Scores,  </a:t>
            </a:r>
            <a:r>
              <a:rPr lang="en-US" sz="2000" b="1" u="sng" dirty="0" smtClean="0">
                <a:solidFill>
                  <a:srgbClr val="FF0000"/>
                </a:solidFill>
              </a:rPr>
              <a:t>Summer ( JJA)  Mean</a:t>
            </a:r>
            <a:r>
              <a:rPr lang="en-US" sz="2000" b="1" dirty="0" smtClean="0">
                <a:solidFill>
                  <a:srgbClr val="FF0000"/>
                </a:solidFill>
              </a:rPr>
              <a:t>,  2003 ~ 2012</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58</a:t>
            </a:fld>
            <a:endParaRPr lang="en-US" smtClean="0"/>
          </a:p>
        </p:txBody>
      </p:sp>
      <p:pic>
        <p:nvPicPr>
          <p:cNvPr id="6" name="Picture 5" descr="etsbis.f60.png_20100601to20100831"/>
          <p:cNvPicPr>
            <a:picLocks noChangeAspect="1"/>
          </p:cNvPicPr>
          <p:nvPr/>
        </p:nvPicPr>
        <p:blipFill>
          <a:blip r:embed="rId2" cstate="print"/>
          <a:stretch>
            <a:fillRect/>
          </a:stretch>
        </p:blipFill>
        <p:spPr>
          <a:xfrm>
            <a:off x="762000" y="762000"/>
            <a:ext cx="7620000" cy="4191000"/>
          </a:xfrm>
          <a:prstGeom prst="rect">
            <a:avLst/>
          </a:prstGeom>
        </p:spPr>
      </p:pic>
      <p:sp>
        <p:nvSpPr>
          <p:cNvPr id="5" name="TextBox 4"/>
          <p:cNvSpPr txBox="1"/>
          <p:nvPr/>
        </p:nvSpPr>
        <p:spPr>
          <a:xfrm>
            <a:off x="152400" y="5105400"/>
            <a:ext cx="8915400"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31775" indent="-231775">
              <a:buFont typeface="Arial" pitchFamily="34" charset="0"/>
              <a:buChar char="•"/>
            </a:pPr>
            <a:r>
              <a:rPr lang="en-US" sz="1600" b="1" dirty="0" smtClean="0">
                <a:solidFill>
                  <a:srgbClr val="0000FF"/>
                </a:solidFill>
              </a:rPr>
              <a:t>In the past two years (2011~2012), GFS summer QPF scores were degraded for light rainfall events (lower ETS and larger BIAS).</a:t>
            </a:r>
          </a:p>
          <a:p>
            <a:pPr marL="231775" indent="-231775">
              <a:buFont typeface="Arial" pitchFamily="34" charset="0"/>
              <a:buChar char="•"/>
            </a:pPr>
            <a:r>
              <a:rPr lang="en-US" sz="1600" b="1" dirty="0" smtClean="0">
                <a:solidFill>
                  <a:srgbClr val="0000FF"/>
                </a:solidFill>
              </a:rPr>
              <a:t>This degradation was caused by excessive </a:t>
            </a:r>
            <a:r>
              <a:rPr lang="en-US" sz="1600" b="1" dirty="0" err="1" smtClean="0">
                <a:solidFill>
                  <a:srgbClr val="0000FF"/>
                </a:solidFill>
              </a:rPr>
              <a:t>evaportranspiration</a:t>
            </a:r>
            <a:r>
              <a:rPr lang="en-US" sz="1600" b="1" dirty="0" smtClean="0">
                <a:solidFill>
                  <a:srgbClr val="0000FF"/>
                </a:solidFill>
              </a:rPr>
              <a:t> in warm season. A soil table (Minimum Canopy Resistance  and Root Depth  Number) was changed in May-2011 Implementation.</a:t>
            </a:r>
          </a:p>
          <a:p>
            <a:pPr marL="231775" indent="-231775">
              <a:buFont typeface="Arial" pitchFamily="34" charset="0"/>
              <a:buChar char="•"/>
            </a:pPr>
            <a:r>
              <a:rPr lang="en-US" sz="1600" b="1" dirty="0" smtClean="0">
                <a:solidFill>
                  <a:srgbClr val="0000FF"/>
                </a:solidFill>
              </a:rPr>
              <a:t>This table has been reversed back to its older version since 09/05/2012.  See slide 9 for the improvement of light rainfall QPF scores.</a:t>
            </a:r>
            <a:endParaRPr lang="en-US" sz="1600" b="1" dirty="0"/>
          </a:p>
        </p:txBody>
      </p:sp>
      <p:cxnSp>
        <p:nvCxnSpPr>
          <p:cNvPr id="8" name="Straight Arrow Connector 7"/>
          <p:cNvCxnSpPr/>
          <p:nvPr/>
        </p:nvCxnSpPr>
        <p:spPr>
          <a:xfrm flipH="1" flipV="1">
            <a:off x="5181600" y="2133600"/>
            <a:ext cx="1143000" cy="3124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371600" y="1524000"/>
            <a:ext cx="4953000" cy="37338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92162"/>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Font typeface="+mj-lt"/>
              <a:buAutoNum type="arabicPeriod"/>
            </a:pPr>
            <a:r>
              <a:rPr lang="en-US" b="1" dirty="0" smtClean="0">
                <a:solidFill>
                  <a:schemeClr val="bg1">
                    <a:lumMod val="75000"/>
                  </a:schemeClr>
                </a:solidFill>
              </a:rPr>
              <a:t>Major GFS changes in 2012</a:t>
            </a:r>
          </a:p>
          <a:p>
            <a:pPr marL="514350" indent="-514350">
              <a:buFont typeface="+mj-lt"/>
              <a:buAutoNum type="arabicPeriod"/>
            </a:pPr>
            <a:endParaRPr lang="en-US" b="1" dirty="0" smtClean="0"/>
          </a:p>
          <a:p>
            <a:pPr marL="514350" indent="-514350">
              <a:buFont typeface="+mj-lt"/>
              <a:buAutoNum type="arabicPeriod"/>
            </a:pPr>
            <a:r>
              <a:rPr lang="en-US" b="1" dirty="0" smtClean="0">
                <a:solidFill>
                  <a:schemeClr val="bg1">
                    <a:lumMod val="75000"/>
                  </a:schemeClr>
                </a:solidFill>
              </a:rPr>
              <a:t>Forecast skill scores </a:t>
            </a:r>
          </a:p>
          <a:p>
            <a:pPr marL="971550" lvl="1" indent="-514350"/>
            <a:r>
              <a:rPr lang="en-US" b="1" dirty="0" smtClean="0">
                <a:solidFill>
                  <a:schemeClr val="bg1">
                    <a:lumMod val="75000"/>
                  </a:schemeClr>
                </a:solidFill>
              </a:rPr>
              <a:t>AC and RMSE</a:t>
            </a:r>
          </a:p>
          <a:p>
            <a:pPr marL="971550" lvl="1" indent="-514350"/>
            <a:r>
              <a:rPr lang="en-US" b="1" dirty="0" smtClean="0">
                <a:solidFill>
                  <a:schemeClr val="bg1">
                    <a:lumMod val="75000"/>
                  </a:schemeClr>
                </a:solidFill>
              </a:rPr>
              <a:t>Hurricane Track and Intensity</a:t>
            </a:r>
          </a:p>
          <a:p>
            <a:pPr marL="971550" lvl="1" indent="-514350"/>
            <a:r>
              <a:rPr lang="en-US" b="1" dirty="0" smtClean="0">
                <a:solidFill>
                  <a:schemeClr val="bg1">
                    <a:lumMod val="75000"/>
                  </a:schemeClr>
                </a:solidFill>
              </a:rPr>
              <a:t>Precipitation </a:t>
            </a:r>
          </a:p>
          <a:p>
            <a:pPr marL="971550" lvl="1" indent="-514350">
              <a:buFont typeface="+mj-lt"/>
              <a:buAutoNum type="arabicPeriod"/>
            </a:pPr>
            <a:endParaRPr lang="en-US" b="1" dirty="0" smtClean="0">
              <a:solidFill>
                <a:schemeClr val="bg1">
                  <a:lumMod val="75000"/>
                </a:schemeClr>
              </a:solidFill>
            </a:endParaRPr>
          </a:p>
          <a:p>
            <a:pPr marL="514350" indent="-514350">
              <a:buFont typeface="+mj-lt"/>
              <a:buAutoNum type="arabicPeriod"/>
            </a:pPr>
            <a:r>
              <a:rPr lang="en-US" b="1" dirty="0" smtClean="0"/>
              <a:t>Comparison with Surface and </a:t>
            </a:r>
            <a:r>
              <a:rPr lang="en-US" b="1" dirty="0" err="1" smtClean="0"/>
              <a:t>Rawinsonde</a:t>
            </a:r>
            <a:r>
              <a:rPr lang="en-US" b="1" dirty="0" smtClean="0"/>
              <a:t> </a:t>
            </a:r>
            <a:r>
              <a:rPr lang="en-US" b="1" dirty="0" err="1" smtClean="0"/>
              <a:t>Obs</a:t>
            </a:r>
            <a:endParaRPr lang="en-US" b="1" dirty="0" smtClean="0"/>
          </a:p>
          <a:p>
            <a:pPr marL="514350" indent="-514350">
              <a:buFont typeface="+mj-lt"/>
              <a:buAutoNum type="arabicPeriod"/>
            </a:pPr>
            <a:endParaRPr lang="en-US" b="1" dirty="0" smtClean="0">
              <a:solidFill>
                <a:schemeClr val="bg1">
                  <a:lumMod val="75000"/>
                </a:schemeClr>
              </a:solidFill>
            </a:endParaRPr>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p:txBody>
      </p:sp>
      <p:sp>
        <p:nvSpPr>
          <p:cNvPr id="4" name="Slide Number Placeholder 3"/>
          <p:cNvSpPr>
            <a:spLocks noGrp="1"/>
          </p:cNvSpPr>
          <p:nvPr>
            <p:ph type="sldNum" sz="quarter" idx="12"/>
          </p:nvPr>
        </p:nvSpPr>
        <p:spPr/>
        <p:txBody>
          <a:bodyPr/>
          <a:lstStyle/>
          <a:p>
            <a:fld id="{A50FA619-1C2E-4477-A71A-C0421048856D}"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7E342C4-6AC2-4303-99D8-A4CF04CC700F}" type="slidenum">
              <a:rPr lang="en-US" smtClean="0"/>
              <a:pPr/>
              <a:t>6</a:t>
            </a:fld>
            <a:endParaRPr lang="en-US" dirty="0" smtClean="0"/>
          </a:p>
        </p:txBody>
      </p:sp>
      <p:sp>
        <p:nvSpPr>
          <p:cNvPr id="22532"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endParaRPr>
          </a:p>
        </p:txBody>
      </p:sp>
      <p:sp>
        <p:nvSpPr>
          <p:cNvPr id="22533" name="Rectangle 1028"/>
          <p:cNvSpPr>
            <a:spLocks noChangeArrowheads="1"/>
          </p:cNvSpPr>
          <p:nvPr/>
        </p:nvSpPr>
        <p:spPr bwMode="auto">
          <a:xfrm>
            <a:off x="381000" y="533400"/>
            <a:ext cx="8305800" cy="5860066"/>
          </a:xfrm>
          <a:prstGeom prst="rect">
            <a:avLst/>
          </a:prstGeom>
          <a:noFill/>
          <a:ln w="9525">
            <a:noFill/>
            <a:miter lim="800000"/>
            <a:headEnd/>
            <a:tailEnd/>
          </a:ln>
        </p:spPr>
        <p:txBody>
          <a:bodyPr>
            <a:spAutoFit/>
          </a:bodyPr>
          <a:lstStyle/>
          <a:p>
            <a:pPr marL="112713" indent="-112713">
              <a:spcBef>
                <a:spcPct val="20000"/>
              </a:spcBef>
              <a:buFontTx/>
              <a:buChar char="•"/>
            </a:pPr>
            <a:r>
              <a:rPr lang="en-US" dirty="0" smtClean="0">
                <a:solidFill>
                  <a:schemeClr val="bg1"/>
                </a:solidFill>
                <a:sym typeface="Wingdings" pitchFamily="2" charset="2"/>
              </a:rPr>
              <a:t>05/09/2011</a:t>
            </a:r>
            <a:endParaRPr lang="en-US" dirty="0">
              <a:solidFill>
                <a:schemeClr val="bg1"/>
              </a:solidFill>
              <a:sym typeface="Wingdings" pitchFamily="2" charset="2"/>
            </a:endParaRPr>
          </a:p>
          <a:p>
            <a:pPr marL="744538" lvl="1" indent="-177800">
              <a:spcBef>
                <a:spcPct val="20000"/>
              </a:spcBef>
              <a:buFontTx/>
              <a:buChar char="–"/>
            </a:pPr>
            <a:r>
              <a:rPr lang="en-US" sz="1400" b="1" dirty="0" smtClean="0">
                <a:solidFill>
                  <a:srgbClr val="FF0000"/>
                </a:solidFill>
                <a:sym typeface="Wingdings" pitchFamily="2" charset="2"/>
              </a:rPr>
              <a:t>GSI</a:t>
            </a:r>
            <a:r>
              <a:rPr lang="en-US" sz="1400" dirty="0" smtClean="0">
                <a:solidFill>
                  <a:schemeClr val="bg1"/>
                </a:solidFill>
                <a:sym typeface="Wingdings" pitchFamily="2" charset="2"/>
              </a:rPr>
              <a:t>: </a:t>
            </a:r>
            <a:r>
              <a:rPr lang="en-US" sz="1400" dirty="0" smtClean="0">
                <a:solidFill>
                  <a:schemeClr val="bg1"/>
                </a:solidFill>
              </a:rPr>
              <a:t>Improved OMI QC;  Retune SBUV/2 ozone ob errors; Relax AMSU-A Channel 5 QC;  </a:t>
            </a:r>
            <a:r>
              <a:rPr lang="en-US" sz="1400" dirty="0" smtClean="0">
                <a:solidFill>
                  <a:srgbClr val="FFFF00"/>
                </a:solidFill>
              </a:rPr>
              <a:t>New version of CRTM </a:t>
            </a:r>
            <a:r>
              <a:rPr lang="en-US" sz="1400" dirty="0" smtClean="0">
                <a:solidFill>
                  <a:schemeClr val="bg1"/>
                </a:solidFill>
              </a:rPr>
              <a:t>2.0.2 ; </a:t>
            </a:r>
            <a:r>
              <a:rPr lang="en-US" sz="1400" dirty="0" smtClean="0">
                <a:solidFill>
                  <a:srgbClr val="FFFF00"/>
                </a:solidFill>
              </a:rPr>
              <a:t>Inclusion of GPS RO data </a:t>
            </a:r>
            <a:r>
              <a:rPr lang="en-US" sz="1400" dirty="0" smtClean="0">
                <a:solidFill>
                  <a:schemeClr val="bg1"/>
                </a:solidFill>
              </a:rPr>
              <a:t>from SAC-C, C/NOFS and </a:t>
            </a:r>
            <a:r>
              <a:rPr lang="en-US" sz="1400" dirty="0" err="1" smtClean="0">
                <a:solidFill>
                  <a:schemeClr val="bg1"/>
                </a:solidFill>
              </a:rPr>
              <a:t>TerraSAR</a:t>
            </a:r>
            <a:r>
              <a:rPr lang="en-US" sz="1400" dirty="0" smtClean="0">
                <a:solidFill>
                  <a:schemeClr val="bg1"/>
                </a:solidFill>
              </a:rPr>
              <a:t>-X satellites;  Inclusion of uniform (higher resolution) thinning for satellite radiances ;  </a:t>
            </a:r>
            <a:r>
              <a:rPr lang="en-US" sz="1400" dirty="0" smtClean="0">
                <a:solidFill>
                  <a:srgbClr val="FFFF00"/>
                </a:solidFill>
              </a:rPr>
              <a:t>Improved GSI code </a:t>
            </a:r>
            <a:r>
              <a:rPr lang="en-US" sz="1400" dirty="0" smtClean="0">
                <a:solidFill>
                  <a:schemeClr val="bg1"/>
                </a:solidFill>
              </a:rPr>
              <a:t>with optimization and additional options; Recomputed background errors;  Inclusion of SBUV and MHS from NOAA-19  and removal of AMSU-A NOAA-15 .</a:t>
            </a:r>
          </a:p>
          <a:p>
            <a:pPr marL="744538" lvl="1" indent="-177800">
              <a:spcBef>
                <a:spcPct val="20000"/>
              </a:spcBef>
              <a:buFontTx/>
              <a:buChar char="–"/>
            </a:pPr>
            <a:r>
              <a:rPr lang="en-US" sz="1400" b="1" dirty="0" smtClean="0">
                <a:solidFill>
                  <a:srgbClr val="FF0000"/>
                </a:solidFill>
              </a:rPr>
              <a:t>GFS: </a:t>
            </a:r>
            <a:r>
              <a:rPr lang="en-US" sz="1400" dirty="0" smtClean="0">
                <a:solidFill>
                  <a:srgbClr val="FFFF00"/>
                </a:solidFill>
              </a:rPr>
              <a:t>New Thermal Roughness Length </a:t>
            </a:r>
            <a:r>
              <a:rPr lang="en-US" sz="1400" dirty="0" smtClean="0">
                <a:solidFill>
                  <a:schemeClr val="bg1"/>
                </a:solidFill>
              </a:rPr>
              <a:t>-- Reduced land surface skin temperature cold bias and low level summer warm bias over arid land areas;  </a:t>
            </a:r>
            <a:r>
              <a:rPr lang="en-US" sz="1400" dirty="0" smtClean="0">
                <a:solidFill>
                  <a:srgbClr val="FFFF00"/>
                </a:solidFill>
              </a:rPr>
              <a:t>Reduce background diffusion in the Stratosphere .</a:t>
            </a:r>
          </a:p>
          <a:p>
            <a:pPr marL="744538" lvl="1" indent="-177800">
              <a:spcBef>
                <a:spcPct val="20000"/>
              </a:spcBef>
              <a:buFontTx/>
              <a:buChar char="–"/>
            </a:pPr>
            <a:endParaRPr lang="en-US" sz="1400" dirty="0" smtClean="0">
              <a:solidFill>
                <a:schemeClr val="bg1"/>
              </a:solidFill>
            </a:endParaRPr>
          </a:p>
          <a:p>
            <a:pPr marL="112713" indent="-112713">
              <a:spcBef>
                <a:spcPct val="20000"/>
              </a:spcBef>
              <a:buFontTx/>
              <a:buChar char="•"/>
            </a:pPr>
            <a:r>
              <a:rPr lang="en-US" dirty="0" smtClean="0">
                <a:solidFill>
                  <a:schemeClr val="bg1"/>
                </a:solidFill>
                <a:sym typeface="Wingdings" pitchFamily="2" charset="2"/>
              </a:rPr>
              <a:t>5/22/2012</a:t>
            </a:r>
          </a:p>
          <a:p>
            <a:pPr marL="744538" lvl="1" indent="-177800">
              <a:spcBef>
                <a:spcPct val="20000"/>
              </a:spcBef>
              <a:buFontTx/>
              <a:buChar char="–"/>
            </a:pPr>
            <a:r>
              <a:rPr lang="en-US" sz="1400" b="1" dirty="0" smtClean="0">
                <a:solidFill>
                  <a:srgbClr val="FF0000"/>
                </a:solidFill>
                <a:sym typeface="Wingdings" pitchFamily="2" charset="2"/>
              </a:rPr>
              <a:t>GSI</a:t>
            </a:r>
            <a:r>
              <a:rPr lang="en-US" sz="1400" dirty="0" smtClean="0">
                <a:solidFill>
                  <a:srgbClr val="FF0000"/>
                </a:solidFill>
                <a:sym typeface="Wingdings" pitchFamily="2" charset="2"/>
              </a:rPr>
              <a:t> </a:t>
            </a:r>
            <a:r>
              <a:rPr lang="en-US" sz="1400" b="1" dirty="0" smtClean="0">
                <a:solidFill>
                  <a:srgbClr val="FF0000"/>
                </a:solidFill>
                <a:sym typeface="Wingdings" pitchFamily="2" charset="2"/>
              </a:rPr>
              <a:t>H</a:t>
            </a:r>
            <a:r>
              <a:rPr lang="en-US" sz="1400" b="1" dirty="0" smtClean="0">
                <a:solidFill>
                  <a:srgbClr val="FF0000"/>
                </a:solidFill>
              </a:rPr>
              <a:t>ybrid EnKF-3DVAR </a:t>
            </a:r>
            <a:r>
              <a:rPr lang="en-US" sz="1400" dirty="0" smtClean="0">
                <a:solidFill>
                  <a:schemeClr val="bg1"/>
                </a:solidFill>
                <a:sym typeface="Wingdings" pitchFamily="2" charset="2"/>
              </a:rPr>
              <a:t>:  </a:t>
            </a:r>
            <a:r>
              <a:rPr lang="en-US" sz="1400" dirty="0" smtClean="0">
                <a:solidFill>
                  <a:srgbClr val="FFFF00"/>
                </a:solidFill>
              </a:rPr>
              <a:t>A hybrid </a:t>
            </a:r>
            <a:r>
              <a:rPr lang="en-US" sz="1400" dirty="0" err="1" smtClean="0">
                <a:solidFill>
                  <a:srgbClr val="FFFF00"/>
                </a:solidFill>
              </a:rPr>
              <a:t>variational</a:t>
            </a:r>
            <a:r>
              <a:rPr lang="en-US" sz="1400" dirty="0" smtClean="0">
                <a:solidFill>
                  <a:srgbClr val="FFFF00"/>
                </a:solidFill>
              </a:rPr>
              <a:t>  ensemble assimilation system is employed. </a:t>
            </a:r>
            <a:r>
              <a:rPr lang="en-US" sz="1400" dirty="0" smtClean="0">
                <a:solidFill>
                  <a:schemeClr val="bg1"/>
                </a:solidFill>
              </a:rPr>
              <a:t>The background error used to project the information in the observations into the analysis is created by a combination of a static background error (as in the prior system) and a new background error produced from a lower resolution (T254) Ensemble </a:t>
            </a:r>
            <a:r>
              <a:rPr lang="en-US" sz="1400" dirty="0" err="1" smtClean="0">
                <a:solidFill>
                  <a:schemeClr val="bg1"/>
                </a:solidFill>
              </a:rPr>
              <a:t>Kalman</a:t>
            </a:r>
            <a:r>
              <a:rPr lang="en-US" sz="1400" dirty="0" smtClean="0">
                <a:solidFill>
                  <a:schemeClr val="bg1"/>
                </a:solidFill>
              </a:rPr>
              <a:t> Filter.</a:t>
            </a:r>
          </a:p>
          <a:p>
            <a:pPr marL="744538" lvl="1" indent="-177800">
              <a:spcBef>
                <a:spcPct val="20000"/>
              </a:spcBef>
              <a:buFontTx/>
              <a:buChar char="–"/>
            </a:pPr>
            <a:r>
              <a:rPr lang="en-US" sz="1400" b="1" dirty="0" smtClean="0">
                <a:solidFill>
                  <a:srgbClr val="FF0000"/>
                </a:solidFill>
              </a:rPr>
              <a:t>Other GSI Changes:  </a:t>
            </a:r>
            <a:r>
              <a:rPr lang="en-US" sz="1400" dirty="0" smtClean="0">
                <a:solidFill>
                  <a:schemeClr val="bg1"/>
                </a:solidFill>
              </a:rPr>
              <a:t>Use </a:t>
            </a:r>
            <a:r>
              <a:rPr lang="en-US" sz="1400" dirty="0" smtClean="0">
                <a:solidFill>
                  <a:srgbClr val="FFFF00"/>
                </a:solidFill>
              </a:rPr>
              <a:t>GPS RO bending angle </a:t>
            </a:r>
            <a:r>
              <a:rPr lang="en-US" sz="1400" dirty="0" smtClean="0">
                <a:solidFill>
                  <a:schemeClr val="bg1"/>
                </a:solidFill>
              </a:rPr>
              <a:t>rather than refractivity;  Include compressibility factors for atmosphere ; Retune SBUV ob errors, fix bug at top ; Update radiance usage flags;  Add </a:t>
            </a:r>
            <a:r>
              <a:rPr lang="en-US" sz="1400" dirty="0" smtClean="0">
                <a:solidFill>
                  <a:srgbClr val="FFFF00"/>
                </a:solidFill>
              </a:rPr>
              <a:t>NPP ATMS satellite data, GOES-13/15 radiance data, and SEVERI CSBT radiance product </a:t>
            </a:r>
            <a:r>
              <a:rPr lang="en-US" sz="1400" dirty="0" smtClean="0">
                <a:solidFill>
                  <a:schemeClr val="bg1"/>
                </a:solidFill>
              </a:rPr>
              <a:t>;  Include </a:t>
            </a:r>
            <a:r>
              <a:rPr lang="en-US" sz="1400" dirty="0" smtClean="0">
                <a:solidFill>
                  <a:srgbClr val="FFFF00"/>
                </a:solidFill>
              </a:rPr>
              <a:t>satellite monitoring statistics code </a:t>
            </a:r>
            <a:r>
              <a:rPr lang="en-US" sz="1400" dirty="0" smtClean="0">
                <a:solidFill>
                  <a:schemeClr val="bg1"/>
                </a:solidFill>
              </a:rPr>
              <a:t>in operations ; Add new satellite wind data and quality control.</a:t>
            </a:r>
          </a:p>
          <a:p>
            <a:pPr marL="744538" lvl="1" indent="-177800">
              <a:spcBef>
                <a:spcPct val="20000"/>
              </a:spcBef>
              <a:buFontTx/>
              <a:buChar char="–"/>
            </a:pPr>
            <a:endParaRPr lang="en-US" sz="1400" dirty="0" smtClean="0">
              <a:solidFill>
                <a:schemeClr val="bg1"/>
              </a:solidFill>
            </a:endParaRPr>
          </a:p>
          <a:p>
            <a:pPr marL="112713" indent="-112713">
              <a:spcBef>
                <a:spcPct val="20000"/>
              </a:spcBef>
              <a:buFontTx/>
              <a:buChar char="•"/>
            </a:pPr>
            <a:r>
              <a:rPr lang="en-US" dirty="0" smtClean="0">
                <a:solidFill>
                  <a:schemeClr val="bg1"/>
                </a:solidFill>
                <a:sym typeface="Wingdings" pitchFamily="2" charset="2"/>
              </a:rPr>
              <a:t>09/05/2012</a:t>
            </a:r>
          </a:p>
          <a:p>
            <a:pPr marL="744538" lvl="1" indent="-177800">
              <a:spcBef>
                <a:spcPct val="20000"/>
              </a:spcBef>
              <a:buFontTx/>
              <a:buChar char="–"/>
            </a:pPr>
            <a:r>
              <a:rPr lang="en-US" sz="1400" b="1" dirty="0" smtClean="0">
                <a:solidFill>
                  <a:srgbClr val="FF0000"/>
                </a:solidFill>
                <a:sym typeface="Wingdings" pitchFamily="2" charset="2"/>
              </a:rPr>
              <a:t>GFS </a:t>
            </a:r>
            <a:r>
              <a:rPr lang="en-US" sz="1400" dirty="0" smtClean="0">
                <a:solidFill>
                  <a:schemeClr val="bg1"/>
                </a:solidFill>
                <a:sym typeface="Wingdings" pitchFamily="2" charset="2"/>
              </a:rPr>
              <a:t>: </a:t>
            </a:r>
            <a:r>
              <a:rPr lang="en-US" sz="1400" dirty="0" smtClean="0">
                <a:solidFill>
                  <a:schemeClr val="bg1"/>
                </a:solidFill>
              </a:rPr>
              <a:t>A look-up table used in the land surface scheme to control Minimum Canopy Resistance and Root Depth Number was updated to reduce excessive evaporation. This update was aimed to mitigate GFS cold and moist biases found in the late afternoon over the central United States when drought conditions existed in summer of 2012.</a:t>
            </a:r>
            <a:endParaRPr lang="en-US" sz="1400" dirty="0">
              <a:solidFill>
                <a:schemeClr val="bg1"/>
              </a:solidFill>
              <a:sym typeface="Wingdings" pitchFamily="2" charset="2"/>
            </a:endParaRPr>
          </a:p>
        </p:txBody>
      </p:sp>
      <p:sp>
        <p:nvSpPr>
          <p:cNvPr id="6"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smtClean="0">
                <a:solidFill>
                  <a:srgbClr val="FFFF00"/>
                </a:solidFill>
              </a:rPr>
              <a:t>Major GFS Changes (cont’d)</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2238"/>
            <a:ext cx="8229600" cy="487362"/>
          </a:xfrm>
        </p:spPr>
        <p:txBody>
          <a:bodyPr>
            <a:normAutofit/>
          </a:bodyPr>
          <a:lstStyle/>
          <a:p>
            <a:pPr eaLnBrk="1" hangingPunct="1"/>
            <a:r>
              <a:rPr lang="en-US" sz="2000" b="1" dirty="0" smtClean="0">
                <a:solidFill>
                  <a:srgbClr val="FF0000"/>
                </a:solidFill>
              </a:rPr>
              <a:t>US Northern Plains, T2m Verified against Surface Station Observations</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60</a:t>
            </a:fld>
            <a:endParaRPr lang="en-US" smtClean="0"/>
          </a:p>
        </p:txBody>
      </p:sp>
      <p:sp>
        <p:nvSpPr>
          <p:cNvPr id="5" name="TextBox 4"/>
          <p:cNvSpPr txBox="1"/>
          <p:nvPr/>
        </p:nvSpPr>
        <p:spPr>
          <a:xfrm>
            <a:off x="76200" y="5638800"/>
            <a:ext cx="8915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31775" indent="-231775">
              <a:buFont typeface="Arial" pitchFamily="34" charset="0"/>
              <a:buChar char="•"/>
            </a:pPr>
            <a:r>
              <a:rPr lang="en-US" sz="1600" b="1" dirty="0" smtClean="0">
                <a:solidFill>
                  <a:srgbClr val="0000FF"/>
                </a:solidFill>
              </a:rPr>
              <a:t>For 2012, ECMWF had almost perfect forecast of surface temperature in the afternoon, but was slightly too warm in the morning.</a:t>
            </a:r>
          </a:p>
          <a:p>
            <a:pPr marL="231775" indent="-231775">
              <a:buFont typeface="Arial" pitchFamily="34" charset="0"/>
              <a:buChar char="•"/>
            </a:pPr>
            <a:r>
              <a:rPr lang="en-US" sz="1600" b="1" dirty="0" smtClean="0">
                <a:solidFill>
                  <a:srgbClr val="0000FF"/>
                </a:solidFill>
              </a:rPr>
              <a:t>GFS had good T2m forecast in the morning, but was </a:t>
            </a:r>
            <a:r>
              <a:rPr lang="en-US" sz="1600" b="1" dirty="0" smtClean="0">
                <a:solidFill>
                  <a:srgbClr val="06001A"/>
                </a:solidFill>
              </a:rPr>
              <a:t>too cold in the afternoon in the warm season</a:t>
            </a:r>
            <a:r>
              <a:rPr lang="en-US" sz="1600" b="1" dirty="0" smtClean="0">
                <a:solidFill>
                  <a:srgbClr val="0000FF"/>
                </a:solidFill>
              </a:rPr>
              <a:t>. </a:t>
            </a:r>
          </a:p>
        </p:txBody>
      </p:sp>
      <p:pic>
        <p:nvPicPr>
          <p:cNvPr id="2054" name="Picture 6" descr="http://www.emc.ncep.noaa.gov/gmb/STATS_vsdb/annual/g2o/sfc/fom_T_SFC_MN_00Z.png"/>
          <p:cNvPicPr>
            <a:picLocks noChangeAspect="1" noChangeArrowheads="1"/>
          </p:cNvPicPr>
          <p:nvPr/>
        </p:nvPicPr>
        <p:blipFill>
          <a:blip r:embed="rId2" cstate="print"/>
          <a:srcRect/>
          <a:stretch>
            <a:fillRect/>
          </a:stretch>
        </p:blipFill>
        <p:spPr bwMode="auto">
          <a:xfrm>
            <a:off x="228600" y="609600"/>
            <a:ext cx="4105275" cy="4800600"/>
          </a:xfrm>
          <a:prstGeom prst="rect">
            <a:avLst/>
          </a:prstGeom>
          <a:noFill/>
        </p:spPr>
      </p:pic>
      <p:pic>
        <p:nvPicPr>
          <p:cNvPr id="2056" name="Picture 8" descr="http://www.emc.ncep.noaa.gov/gmb/STATS_vsdb/annual/g2o/sfc/fo_fh36_T_SFC_MN_00Z.png"/>
          <p:cNvPicPr>
            <a:picLocks noChangeAspect="1" noChangeArrowheads="1"/>
          </p:cNvPicPr>
          <p:nvPr/>
        </p:nvPicPr>
        <p:blipFill>
          <a:blip r:embed="rId3" cstate="print"/>
          <a:srcRect l="4000" t="4000" r="5000" b="46000"/>
          <a:stretch>
            <a:fillRect/>
          </a:stretch>
        </p:blipFill>
        <p:spPr bwMode="auto">
          <a:xfrm>
            <a:off x="4191000" y="762000"/>
            <a:ext cx="4572000" cy="2286000"/>
          </a:xfrm>
          <a:prstGeom prst="rect">
            <a:avLst/>
          </a:prstGeom>
          <a:noFill/>
        </p:spPr>
      </p:pic>
      <p:pic>
        <p:nvPicPr>
          <p:cNvPr id="2058" name="Picture 10" descr="http://www.emc.ncep.noaa.gov/gmb/STATS_vsdb/annual/g2o/sfc/fo_fh48_T_SFC_MN_00Z.png"/>
          <p:cNvPicPr>
            <a:picLocks noChangeAspect="1" noChangeArrowheads="1"/>
          </p:cNvPicPr>
          <p:nvPr/>
        </p:nvPicPr>
        <p:blipFill>
          <a:blip r:embed="rId4" cstate="print"/>
          <a:srcRect l="5000" t="5000" r="4000" b="48000"/>
          <a:stretch>
            <a:fillRect/>
          </a:stretch>
        </p:blipFill>
        <p:spPr bwMode="auto">
          <a:xfrm>
            <a:off x="4267200" y="3048000"/>
            <a:ext cx="4572000" cy="2286000"/>
          </a:xfrm>
          <a:prstGeom prst="rect">
            <a:avLst/>
          </a:prstGeom>
          <a:noFill/>
        </p:spPr>
      </p:pic>
      <p:sp>
        <p:nvSpPr>
          <p:cNvPr id="13" name="TextBox 12"/>
          <p:cNvSpPr txBox="1"/>
          <p:nvPr/>
        </p:nvSpPr>
        <p:spPr>
          <a:xfrm>
            <a:off x="6858000" y="1981200"/>
            <a:ext cx="1526572" cy="369332"/>
          </a:xfrm>
          <a:prstGeom prst="rect">
            <a:avLst/>
          </a:prstGeom>
          <a:noFill/>
        </p:spPr>
        <p:txBody>
          <a:bodyPr wrap="none" rtlCol="0">
            <a:spAutoFit/>
          </a:bodyPr>
          <a:lstStyle/>
          <a:p>
            <a:r>
              <a:rPr lang="en-US" b="1" dirty="0" smtClean="0"/>
              <a:t>Early Morning</a:t>
            </a:r>
            <a:endParaRPr lang="en-US" b="1" dirty="0"/>
          </a:p>
        </p:txBody>
      </p:sp>
      <p:sp>
        <p:nvSpPr>
          <p:cNvPr id="14" name="TextBox 13"/>
          <p:cNvSpPr txBox="1"/>
          <p:nvPr/>
        </p:nvSpPr>
        <p:spPr>
          <a:xfrm>
            <a:off x="6705600" y="4495800"/>
            <a:ext cx="1594347" cy="369332"/>
          </a:xfrm>
          <a:prstGeom prst="rect">
            <a:avLst/>
          </a:prstGeom>
          <a:noFill/>
        </p:spPr>
        <p:txBody>
          <a:bodyPr wrap="none" rtlCol="0">
            <a:spAutoFit/>
          </a:bodyPr>
          <a:lstStyle/>
          <a:p>
            <a:r>
              <a:rPr lang="en-US" b="1" dirty="0" smtClean="0"/>
              <a:t>Late afternoon</a:t>
            </a:r>
            <a:endParaRPr lang="en-US" b="1" dirty="0"/>
          </a:p>
        </p:txBody>
      </p:sp>
      <p:cxnSp>
        <p:nvCxnSpPr>
          <p:cNvPr id="16" name="Straight Arrow Connector 15"/>
          <p:cNvCxnSpPr/>
          <p:nvPr/>
        </p:nvCxnSpPr>
        <p:spPr>
          <a:xfrm flipH="1" flipV="1">
            <a:off x="6858000" y="3733800"/>
            <a:ext cx="762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2238"/>
            <a:ext cx="8229600" cy="487362"/>
          </a:xfrm>
        </p:spPr>
        <p:txBody>
          <a:bodyPr>
            <a:normAutofit/>
          </a:bodyPr>
          <a:lstStyle/>
          <a:p>
            <a:pPr eaLnBrk="1" hangingPunct="1"/>
            <a:r>
              <a:rPr lang="en-US" sz="2000" b="1" dirty="0" smtClean="0">
                <a:solidFill>
                  <a:srgbClr val="FF0000"/>
                </a:solidFill>
              </a:rPr>
              <a:t>US T2m Verified against Surface Station Observations</a:t>
            </a:r>
          </a:p>
        </p:txBody>
      </p:sp>
      <p:sp>
        <p:nvSpPr>
          <p:cNvPr id="13315" name="Slide Number Placeholder 3"/>
          <p:cNvSpPr>
            <a:spLocks noGrp="1"/>
          </p:cNvSpPr>
          <p:nvPr>
            <p:ph type="sldNum" sz="quarter" idx="12"/>
          </p:nvPr>
        </p:nvSpPr>
        <p:spPr>
          <a:noFill/>
        </p:spPr>
        <p:txBody>
          <a:bodyPr/>
          <a:lstStyle/>
          <a:p>
            <a:fld id="{5E858A13-2CBF-47DF-8766-B7108385045F}" type="slidenum">
              <a:rPr lang="en-US" smtClean="0"/>
              <a:pPr/>
              <a:t>61</a:t>
            </a:fld>
            <a:endParaRPr lang="en-US" smtClean="0"/>
          </a:p>
        </p:txBody>
      </p:sp>
      <p:pic>
        <p:nvPicPr>
          <p:cNvPr id="64514" name="Picture 2" descr="http://www.emc.ncep.noaa.gov/gmb/STATS_vsdb/annual/g2o/sfc/fom_T_SFC_SSSG_00Z.png"/>
          <p:cNvPicPr>
            <a:picLocks noChangeAspect="1" noChangeArrowheads="1"/>
          </p:cNvPicPr>
          <p:nvPr/>
        </p:nvPicPr>
        <p:blipFill>
          <a:blip r:embed="rId2" cstate="print"/>
          <a:srcRect/>
          <a:stretch>
            <a:fillRect/>
          </a:stretch>
        </p:blipFill>
        <p:spPr bwMode="auto">
          <a:xfrm>
            <a:off x="152400" y="3886200"/>
            <a:ext cx="4343400" cy="2971800"/>
          </a:xfrm>
          <a:prstGeom prst="rect">
            <a:avLst/>
          </a:prstGeom>
          <a:noFill/>
        </p:spPr>
      </p:pic>
      <p:pic>
        <p:nvPicPr>
          <p:cNvPr id="64516" name="Picture 4" descr="http://www.emc.ncep.noaa.gov/gmb/STATS_vsdb/annual/g2o/sfc/fom_T_SFC_NN_00Z.png"/>
          <p:cNvPicPr>
            <a:picLocks noChangeAspect="1" noChangeArrowheads="1"/>
          </p:cNvPicPr>
          <p:nvPr/>
        </p:nvPicPr>
        <p:blipFill>
          <a:blip r:embed="rId3" cstate="print"/>
          <a:srcRect/>
          <a:stretch>
            <a:fillRect/>
          </a:stretch>
        </p:blipFill>
        <p:spPr bwMode="auto">
          <a:xfrm>
            <a:off x="152400" y="685800"/>
            <a:ext cx="4495800" cy="2667000"/>
          </a:xfrm>
          <a:prstGeom prst="rect">
            <a:avLst/>
          </a:prstGeom>
          <a:noFill/>
        </p:spPr>
      </p:pic>
      <p:pic>
        <p:nvPicPr>
          <p:cNvPr id="64518" name="Picture 6" descr="http://www.emc.ncep.noaa.gov/gmb/STATS_vsdb/annual/g2o/sfc/fom_T_SFC_NA_00Z.png"/>
          <p:cNvPicPr>
            <a:picLocks noChangeAspect="1" noChangeArrowheads="1"/>
          </p:cNvPicPr>
          <p:nvPr/>
        </p:nvPicPr>
        <p:blipFill>
          <a:blip r:embed="rId4" cstate="print"/>
          <a:srcRect/>
          <a:stretch>
            <a:fillRect/>
          </a:stretch>
        </p:blipFill>
        <p:spPr bwMode="auto">
          <a:xfrm>
            <a:off x="4572000" y="685800"/>
            <a:ext cx="4419600" cy="2819400"/>
          </a:xfrm>
          <a:prstGeom prst="rect">
            <a:avLst/>
          </a:prstGeom>
          <a:noFill/>
        </p:spPr>
      </p:pic>
      <p:pic>
        <p:nvPicPr>
          <p:cNvPr id="64520" name="Picture 8" descr="http://www.emc.ncep.noaa.gov/gmb/STATS_vsdb/annual/g2o/sfc/fom_T_SFC_LGS_00Z.png"/>
          <p:cNvPicPr>
            <a:picLocks noChangeAspect="1" noChangeArrowheads="1"/>
          </p:cNvPicPr>
          <p:nvPr/>
        </p:nvPicPr>
        <p:blipFill>
          <a:blip r:embed="rId5" cstate="print"/>
          <a:srcRect/>
          <a:stretch>
            <a:fillRect/>
          </a:stretch>
        </p:blipFill>
        <p:spPr bwMode="auto">
          <a:xfrm>
            <a:off x="4495800" y="3962400"/>
            <a:ext cx="4419600" cy="2895600"/>
          </a:xfrm>
          <a:prstGeom prst="rect">
            <a:avLst/>
          </a:prstGeom>
          <a:noFill/>
        </p:spPr>
      </p:pic>
      <p:sp>
        <p:nvSpPr>
          <p:cNvPr id="15" name="TextBox 14"/>
          <p:cNvSpPr txBox="1"/>
          <p:nvPr/>
        </p:nvSpPr>
        <p:spPr>
          <a:xfrm>
            <a:off x="2743200" y="2133600"/>
            <a:ext cx="1540486"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smtClean="0"/>
              <a:t>Northwest</a:t>
            </a:r>
            <a:endParaRPr lang="en-US" sz="2400" b="1" dirty="0"/>
          </a:p>
        </p:txBody>
      </p:sp>
      <p:sp>
        <p:nvSpPr>
          <p:cNvPr id="17" name="TextBox 16"/>
          <p:cNvSpPr txBox="1"/>
          <p:nvPr/>
        </p:nvSpPr>
        <p:spPr>
          <a:xfrm>
            <a:off x="2057400" y="2514600"/>
            <a:ext cx="184731" cy="369332"/>
          </a:xfrm>
          <a:prstGeom prst="rect">
            <a:avLst/>
          </a:prstGeom>
          <a:noFill/>
        </p:spPr>
        <p:txBody>
          <a:bodyPr wrap="none" rtlCol="0">
            <a:spAutoFit/>
          </a:bodyPr>
          <a:lstStyle/>
          <a:p>
            <a:endParaRPr lang="en-US" dirty="0"/>
          </a:p>
        </p:txBody>
      </p:sp>
      <p:sp>
        <p:nvSpPr>
          <p:cNvPr id="19" name="TextBox 18"/>
          <p:cNvSpPr txBox="1"/>
          <p:nvPr/>
        </p:nvSpPr>
        <p:spPr>
          <a:xfrm>
            <a:off x="7086600" y="2281535"/>
            <a:ext cx="146841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smtClean="0"/>
              <a:t>Northeast</a:t>
            </a:r>
            <a:endParaRPr lang="en-US" sz="2400" b="1" dirty="0"/>
          </a:p>
        </p:txBody>
      </p:sp>
      <p:sp>
        <p:nvSpPr>
          <p:cNvPr id="20" name="TextBox 19"/>
          <p:cNvSpPr txBox="1"/>
          <p:nvPr/>
        </p:nvSpPr>
        <p:spPr>
          <a:xfrm>
            <a:off x="2514600" y="5558135"/>
            <a:ext cx="1540486"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smtClean="0"/>
              <a:t>Southwest</a:t>
            </a:r>
            <a:endParaRPr lang="en-US" sz="2400" b="1" dirty="0"/>
          </a:p>
        </p:txBody>
      </p:sp>
      <p:sp>
        <p:nvSpPr>
          <p:cNvPr id="21" name="TextBox 20"/>
          <p:cNvSpPr txBox="1"/>
          <p:nvPr/>
        </p:nvSpPr>
        <p:spPr>
          <a:xfrm>
            <a:off x="6989785" y="5562600"/>
            <a:ext cx="1468415"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smtClean="0"/>
              <a:t>Southeast</a:t>
            </a:r>
            <a:endParaRPr lang="en-US" sz="2400" b="1" dirty="0"/>
          </a:p>
        </p:txBody>
      </p:sp>
      <p:sp>
        <p:nvSpPr>
          <p:cNvPr id="22" name="TextBox 21"/>
          <p:cNvSpPr txBox="1"/>
          <p:nvPr/>
        </p:nvSpPr>
        <p:spPr>
          <a:xfrm>
            <a:off x="304800" y="3505200"/>
            <a:ext cx="4098494" cy="369332"/>
          </a:xfrm>
          <a:prstGeom prst="rect">
            <a:avLst/>
          </a:prstGeom>
          <a:noFill/>
        </p:spPr>
        <p:txBody>
          <a:bodyPr wrap="none" rtlCol="0">
            <a:spAutoFit/>
          </a:bodyPr>
          <a:lstStyle/>
          <a:p>
            <a:r>
              <a:rPr lang="en-US" b="1" dirty="0" smtClean="0">
                <a:solidFill>
                  <a:srgbClr val="0000FF"/>
                </a:solidFill>
              </a:rPr>
              <a:t>GFS and ECMWF were similar in the west</a:t>
            </a:r>
            <a:endParaRPr lang="en-US" b="1" dirty="0">
              <a:solidFill>
                <a:srgbClr val="0000FF"/>
              </a:solidFill>
            </a:endParaRPr>
          </a:p>
        </p:txBody>
      </p:sp>
      <p:sp>
        <p:nvSpPr>
          <p:cNvPr id="23" name="TextBox 22"/>
          <p:cNvSpPr txBox="1"/>
          <p:nvPr/>
        </p:nvSpPr>
        <p:spPr>
          <a:xfrm>
            <a:off x="4915516" y="3505200"/>
            <a:ext cx="2628284" cy="369332"/>
          </a:xfrm>
          <a:prstGeom prst="rect">
            <a:avLst/>
          </a:prstGeom>
          <a:noFill/>
        </p:spPr>
        <p:txBody>
          <a:bodyPr wrap="none" rtlCol="0">
            <a:spAutoFit/>
          </a:bodyPr>
          <a:lstStyle/>
          <a:p>
            <a:r>
              <a:rPr lang="en-US" b="1" dirty="0" smtClean="0">
                <a:solidFill>
                  <a:srgbClr val="0000FF"/>
                </a:solidFill>
              </a:rPr>
              <a:t>GFS is too cold in the east</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76200"/>
            <a:ext cx="8686800" cy="457200"/>
          </a:xfrm>
        </p:spPr>
        <p:txBody>
          <a:bodyPr>
            <a:normAutofit fontScale="90000"/>
          </a:bodyPr>
          <a:lstStyle/>
          <a:p>
            <a:pPr eaLnBrk="1" hangingPunct="1"/>
            <a:r>
              <a:rPr lang="en-US" sz="2000" b="1" dirty="0" smtClean="0">
                <a:solidFill>
                  <a:srgbClr val="FF0000"/>
                </a:solidFill>
              </a:rPr>
              <a:t>Temperature </a:t>
            </a:r>
            <a:r>
              <a:rPr lang="en-US" sz="2000" b="1" smtClean="0">
                <a:solidFill>
                  <a:srgbClr val="FF0000"/>
                </a:solidFill>
              </a:rPr>
              <a:t>Bias , </a:t>
            </a:r>
            <a:r>
              <a:rPr lang="en-US" sz="2000" b="1" dirty="0" smtClean="0">
                <a:solidFill>
                  <a:srgbClr val="FF0000"/>
                </a:solidFill>
              </a:rPr>
              <a:t>Verified against </a:t>
            </a:r>
            <a:r>
              <a:rPr lang="en-US" sz="2000" b="1" dirty="0" err="1" smtClean="0">
                <a:solidFill>
                  <a:srgbClr val="FF0000"/>
                </a:solidFill>
              </a:rPr>
              <a:t>Rawinsonde</a:t>
            </a:r>
            <a:r>
              <a:rPr lang="en-US" sz="2000" b="1" dirty="0" smtClean="0">
                <a:solidFill>
                  <a:srgbClr val="FF0000"/>
                </a:solidFill>
              </a:rPr>
              <a:t> Observations, 2012 Annual Mean</a:t>
            </a:r>
          </a:p>
        </p:txBody>
      </p:sp>
      <p:pic>
        <p:nvPicPr>
          <p:cNvPr id="65538" name="Picture 2" descr="http://www.emc.ncep.noaa.gov/gmb/STATS_vsdb/annual/g2o/air/bias/biasmp_T_gnh_00Z.png"/>
          <p:cNvPicPr>
            <a:picLocks noChangeAspect="1" noChangeArrowheads="1"/>
          </p:cNvPicPr>
          <p:nvPr/>
        </p:nvPicPr>
        <p:blipFill>
          <a:blip r:embed="rId2" cstate="print"/>
          <a:srcRect r="3226" b="21600"/>
          <a:stretch>
            <a:fillRect/>
          </a:stretch>
        </p:blipFill>
        <p:spPr bwMode="auto">
          <a:xfrm>
            <a:off x="76200" y="457200"/>
            <a:ext cx="4572000" cy="3276600"/>
          </a:xfrm>
          <a:prstGeom prst="rect">
            <a:avLst/>
          </a:prstGeom>
          <a:noFill/>
        </p:spPr>
      </p:pic>
      <p:pic>
        <p:nvPicPr>
          <p:cNvPr id="65540" name="Picture 4" descr="http://www.emc.ncep.noaa.gov/gmb/STATS_vsdb/annual/g2o/air/bias/biasmp_T_gsh_00Z.png"/>
          <p:cNvPicPr>
            <a:picLocks noChangeAspect="1" noChangeArrowheads="1"/>
          </p:cNvPicPr>
          <p:nvPr/>
        </p:nvPicPr>
        <p:blipFill>
          <a:blip r:embed="rId3" cstate="print"/>
          <a:srcRect r="4000" b="21600"/>
          <a:stretch>
            <a:fillRect/>
          </a:stretch>
        </p:blipFill>
        <p:spPr bwMode="auto">
          <a:xfrm>
            <a:off x="4724400" y="533400"/>
            <a:ext cx="4343400" cy="3276600"/>
          </a:xfrm>
          <a:prstGeom prst="rect">
            <a:avLst/>
          </a:prstGeom>
          <a:noFill/>
        </p:spPr>
      </p:pic>
      <p:pic>
        <p:nvPicPr>
          <p:cNvPr id="65542" name="Picture 6" descr="http://www.emc.ncep.noaa.gov/gmb/STATS_vsdb/annual/g2o/air/bias/biasmp_T_gtrp_00Z.png"/>
          <p:cNvPicPr>
            <a:picLocks noChangeAspect="1" noChangeArrowheads="1"/>
          </p:cNvPicPr>
          <p:nvPr/>
        </p:nvPicPr>
        <p:blipFill>
          <a:blip r:embed="rId4" cstate="print"/>
          <a:srcRect r="4000" b="21600"/>
          <a:stretch>
            <a:fillRect/>
          </a:stretch>
        </p:blipFill>
        <p:spPr bwMode="auto">
          <a:xfrm>
            <a:off x="228600" y="3657600"/>
            <a:ext cx="4343400" cy="3124200"/>
          </a:xfrm>
          <a:prstGeom prst="rect">
            <a:avLst/>
          </a:prstGeom>
          <a:noFill/>
        </p:spPr>
      </p:pic>
      <p:sp>
        <p:nvSpPr>
          <p:cNvPr id="18" name="TextBox 17"/>
          <p:cNvSpPr txBox="1"/>
          <p:nvPr/>
        </p:nvSpPr>
        <p:spPr>
          <a:xfrm>
            <a:off x="3733800" y="2514600"/>
            <a:ext cx="715260" cy="584775"/>
          </a:xfrm>
          <a:prstGeom prst="rect">
            <a:avLst/>
          </a:prstGeom>
          <a:noFill/>
        </p:spPr>
        <p:txBody>
          <a:bodyPr wrap="none" rtlCol="0">
            <a:spAutoFit/>
          </a:bodyPr>
          <a:lstStyle/>
          <a:p>
            <a:r>
              <a:rPr lang="en-US" sz="3200" b="1" dirty="0" smtClean="0">
                <a:solidFill>
                  <a:srgbClr val="0000FF"/>
                </a:solidFill>
              </a:rPr>
              <a:t>NH</a:t>
            </a:r>
            <a:endParaRPr lang="en-US" sz="3200" b="1" dirty="0">
              <a:solidFill>
                <a:srgbClr val="0000FF"/>
              </a:solidFill>
            </a:endParaRPr>
          </a:p>
        </p:txBody>
      </p:sp>
      <p:sp>
        <p:nvSpPr>
          <p:cNvPr id="24" name="TextBox 23"/>
          <p:cNvSpPr txBox="1"/>
          <p:nvPr/>
        </p:nvSpPr>
        <p:spPr>
          <a:xfrm>
            <a:off x="8229600" y="2590800"/>
            <a:ext cx="638316" cy="584775"/>
          </a:xfrm>
          <a:prstGeom prst="rect">
            <a:avLst/>
          </a:prstGeom>
          <a:noFill/>
        </p:spPr>
        <p:txBody>
          <a:bodyPr wrap="none" rtlCol="0">
            <a:spAutoFit/>
          </a:bodyPr>
          <a:lstStyle/>
          <a:p>
            <a:r>
              <a:rPr lang="en-US" sz="3200" b="1" dirty="0" smtClean="0">
                <a:solidFill>
                  <a:srgbClr val="0000FF"/>
                </a:solidFill>
              </a:rPr>
              <a:t>SH</a:t>
            </a:r>
            <a:endParaRPr lang="en-US" sz="3200" b="1" dirty="0">
              <a:solidFill>
                <a:srgbClr val="0000FF"/>
              </a:solidFill>
            </a:endParaRPr>
          </a:p>
        </p:txBody>
      </p:sp>
      <p:sp>
        <p:nvSpPr>
          <p:cNvPr id="25" name="TextBox 24"/>
          <p:cNvSpPr txBox="1"/>
          <p:nvPr/>
        </p:nvSpPr>
        <p:spPr>
          <a:xfrm>
            <a:off x="3048000" y="5562600"/>
            <a:ext cx="1384931" cy="584775"/>
          </a:xfrm>
          <a:prstGeom prst="rect">
            <a:avLst/>
          </a:prstGeom>
          <a:noFill/>
        </p:spPr>
        <p:txBody>
          <a:bodyPr wrap="none" rtlCol="0">
            <a:spAutoFit/>
          </a:bodyPr>
          <a:lstStyle/>
          <a:p>
            <a:r>
              <a:rPr lang="en-US" sz="3200" b="1" dirty="0" smtClean="0">
                <a:solidFill>
                  <a:srgbClr val="0000FF"/>
                </a:solidFill>
              </a:rPr>
              <a:t>Tropics</a:t>
            </a:r>
            <a:endParaRPr lang="en-US" sz="3200" b="1" dirty="0">
              <a:solidFill>
                <a:srgbClr val="0000FF"/>
              </a:solidFill>
            </a:endParaRPr>
          </a:p>
        </p:txBody>
      </p:sp>
      <p:sp>
        <p:nvSpPr>
          <p:cNvPr id="27" name="TextBox 26"/>
          <p:cNvSpPr txBox="1"/>
          <p:nvPr/>
        </p:nvSpPr>
        <p:spPr>
          <a:xfrm>
            <a:off x="4648200" y="3810000"/>
            <a:ext cx="4419600" cy="2862322"/>
          </a:xfrm>
          <a:prstGeom prst="rect">
            <a:avLst/>
          </a:prstGeom>
          <a:noFill/>
        </p:spPr>
        <p:txBody>
          <a:bodyPr wrap="square" rtlCol="0">
            <a:spAutoFit/>
          </a:bodyPr>
          <a:lstStyle/>
          <a:p>
            <a:r>
              <a:rPr lang="en-US" b="1" dirty="0" smtClean="0"/>
              <a:t>Compared to RAOBS</a:t>
            </a:r>
          </a:p>
          <a:p>
            <a:pPr marL="342900" indent="-342900">
              <a:buAutoNum type="arabicPeriod"/>
            </a:pPr>
            <a:r>
              <a:rPr lang="en-US" b="1" dirty="0" smtClean="0"/>
              <a:t>GFS was too warm in the upper troposphere and too cold at the </a:t>
            </a:r>
            <a:r>
              <a:rPr lang="en-US" b="1" dirty="0" err="1" smtClean="0"/>
              <a:t>tropopause</a:t>
            </a:r>
            <a:r>
              <a:rPr lang="en-US" b="1" dirty="0" smtClean="0"/>
              <a:t> and lower stratosphere.</a:t>
            </a:r>
          </a:p>
          <a:p>
            <a:pPr marL="342900" indent="-342900">
              <a:buAutoNum type="arabicPeriod"/>
            </a:pPr>
            <a:endParaRPr lang="en-US" b="1" dirty="0" smtClean="0"/>
          </a:p>
          <a:p>
            <a:pPr marL="342900" indent="-342900">
              <a:buAutoNum type="arabicPeriod"/>
            </a:pPr>
            <a:r>
              <a:rPr lang="en-US" b="1" dirty="0" smtClean="0"/>
              <a:t>ECMF was too cold in the stratosphere.</a:t>
            </a:r>
          </a:p>
          <a:p>
            <a:pPr marL="342900" indent="-342900">
              <a:buAutoNum type="arabicPeriod"/>
            </a:pPr>
            <a:endParaRPr lang="en-US" b="1" dirty="0" smtClean="0"/>
          </a:p>
          <a:p>
            <a:pPr marL="342900" indent="-342900">
              <a:buAutoNum type="arabicPeriod"/>
            </a:pPr>
            <a:r>
              <a:rPr lang="en-US" b="1" dirty="0" smtClean="0"/>
              <a:t>ECMWF was better than the GFS in the troposphere but worse in the stratosphere.</a:t>
            </a:r>
            <a:endParaRPr lang="en-US" b="1" dirty="0"/>
          </a:p>
        </p:txBody>
      </p:sp>
      <p:sp>
        <p:nvSpPr>
          <p:cNvPr id="10" name="Slide Number Placeholder 9"/>
          <p:cNvSpPr>
            <a:spLocks noGrp="1"/>
          </p:cNvSpPr>
          <p:nvPr>
            <p:ph type="sldNum" sz="quarter" idx="12"/>
          </p:nvPr>
        </p:nvSpPr>
        <p:spPr/>
        <p:txBody>
          <a:bodyPr/>
          <a:lstStyle/>
          <a:p>
            <a:fld id="{A50FA619-1C2E-4477-A71A-C0421048856D}"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76200"/>
            <a:ext cx="8686800" cy="457200"/>
          </a:xfrm>
        </p:spPr>
        <p:txBody>
          <a:bodyPr>
            <a:normAutofit/>
          </a:bodyPr>
          <a:lstStyle/>
          <a:p>
            <a:pPr eaLnBrk="1" hangingPunct="1"/>
            <a:r>
              <a:rPr lang="en-US" sz="2000" b="1" dirty="0" smtClean="0">
                <a:solidFill>
                  <a:srgbClr val="FF0000"/>
                </a:solidFill>
              </a:rPr>
              <a:t>Temperature Bias  Verified against RAOBS,   Northern Hemisphere, 120hr </a:t>
            </a:r>
            <a:r>
              <a:rPr lang="en-US" sz="2000" b="1" dirty="0" err="1" smtClean="0">
                <a:solidFill>
                  <a:srgbClr val="FF0000"/>
                </a:solidFill>
              </a:rPr>
              <a:t>Fcst</a:t>
            </a:r>
            <a:endParaRPr lang="en-US" sz="2000" b="1" dirty="0" smtClean="0">
              <a:solidFill>
                <a:srgbClr val="FF0000"/>
              </a:solidFill>
            </a:endParaRPr>
          </a:p>
        </p:txBody>
      </p:sp>
      <p:sp>
        <p:nvSpPr>
          <p:cNvPr id="27" name="TextBox 26"/>
          <p:cNvSpPr txBox="1"/>
          <p:nvPr/>
        </p:nvSpPr>
        <p:spPr>
          <a:xfrm>
            <a:off x="4876800" y="3733800"/>
            <a:ext cx="4191000" cy="2862322"/>
          </a:xfrm>
          <a:prstGeom prst="rect">
            <a:avLst/>
          </a:prstGeom>
          <a:noFill/>
        </p:spPr>
        <p:txBody>
          <a:bodyPr wrap="square" rtlCol="0">
            <a:spAutoFit/>
          </a:bodyPr>
          <a:lstStyle/>
          <a:p>
            <a:pPr marL="342900" indent="-342900">
              <a:buAutoNum type="arabicPeriod"/>
            </a:pPr>
            <a:r>
              <a:rPr lang="en-US" b="1" dirty="0" smtClean="0">
                <a:solidFill>
                  <a:srgbClr val="FF0000"/>
                </a:solidFill>
              </a:rPr>
              <a:t>It seems GFS cold bias near the </a:t>
            </a:r>
            <a:r>
              <a:rPr lang="en-US" b="1" dirty="0" err="1" smtClean="0">
                <a:solidFill>
                  <a:srgbClr val="FF0000"/>
                </a:solidFill>
              </a:rPr>
              <a:t>tropopause</a:t>
            </a:r>
            <a:r>
              <a:rPr lang="en-US" b="1" dirty="0" smtClean="0">
                <a:solidFill>
                  <a:srgbClr val="FF0000"/>
                </a:solidFill>
              </a:rPr>
              <a:t> was reduced after the May-2012 Hybrid </a:t>
            </a:r>
            <a:r>
              <a:rPr lang="en-US" b="1" dirty="0" err="1" smtClean="0">
                <a:solidFill>
                  <a:srgbClr val="FF0000"/>
                </a:solidFill>
              </a:rPr>
              <a:t>EnKF</a:t>
            </a:r>
            <a:r>
              <a:rPr lang="en-US" b="1" dirty="0" smtClean="0">
                <a:solidFill>
                  <a:srgbClr val="FF0000"/>
                </a:solidFill>
              </a:rPr>
              <a:t> implementation.</a:t>
            </a:r>
          </a:p>
          <a:p>
            <a:pPr marL="342900" indent="-342900">
              <a:buAutoNum type="arabicPeriod"/>
            </a:pPr>
            <a:endParaRPr lang="en-US" b="1" dirty="0" smtClean="0">
              <a:solidFill>
                <a:srgbClr val="FF0000"/>
              </a:solidFill>
            </a:endParaRPr>
          </a:p>
          <a:p>
            <a:pPr marL="342900" indent="-342900">
              <a:buAutoNum type="arabicPeriod"/>
            </a:pPr>
            <a:r>
              <a:rPr lang="en-US" b="1" dirty="0" smtClean="0">
                <a:solidFill>
                  <a:srgbClr val="0000FF"/>
                </a:solidFill>
              </a:rPr>
              <a:t>No seasonal variation in the upper troposphere.</a:t>
            </a:r>
          </a:p>
          <a:p>
            <a:pPr marL="342900" indent="-342900">
              <a:buAutoNum type="arabicPeriod"/>
            </a:pPr>
            <a:endParaRPr lang="en-US" b="1" dirty="0" smtClean="0">
              <a:solidFill>
                <a:srgbClr val="0000FF"/>
              </a:solidFill>
            </a:endParaRPr>
          </a:p>
          <a:p>
            <a:pPr marL="342900" indent="-342900">
              <a:buAutoNum type="arabicPeriod"/>
            </a:pPr>
            <a:r>
              <a:rPr lang="en-US" b="1" dirty="0" smtClean="0">
                <a:solidFill>
                  <a:srgbClr val="0000FF"/>
                </a:solidFill>
              </a:rPr>
              <a:t>ECMWF cold bias in the stratosphere was the worst in the first few months.</a:t>
            </a:r>
          </a:p>
        </p:txBody>
      </p:sp>
      <p:pic>
        <p:nvPicPr>
          <p:cNvPr id="66562" name="Picture 2" descr="http://www.emc.ncep.noaa.gov/gmb/STATS_vsdb/annual/g2o/air/bias/bias_fhr120_P150T_gnh_00Z.png"/>
          <p:cNvPicPr>
            <a:picLocks noChangeAspect="1" noChangeArrowheads="1"/>
          </p:cNvPicPr>
          <p:nvPr/>
        </p:nvPicPr>
        <p:blipFill>
          <a:blip r:embed="rId2" cstate="print"/>
          <a:srcRect l="4167" t="2778" r="2778" b="47222"/>
          <a:stretch>
            <a:fillRect/>
          </a:stretch>
        </p:blipFill>
        <p:spPr bwMode="auto">
          <a:xfrm>
            <a:off x="152400" y="685800"/>
            <a:ext cx="4648200" cy="2743200"/>
          </a:xfrm>
          <a:prstGeom prst="rect">
            <a:avLst/>
          </a:prstGeom>
          <a:noFill/>
        </p:spPr>
      </p:pic>
      <p:pic>
        <p:nvPicPr>
          <p:cNvPr id="66564" name="Picture 4" descr="http://www.emc.ncep.noaa.gov/gmb/STATS_vsdb/annual/g2o/air/bias/bias_fhr120_P300T_gnh_00Z.png"/>
          <p:cNvPicPr>
            <a:picLocks noChangeAspect="1" noChangeArrowheads="1"/>
          </p:cNvPicPr>
          <p:nvPr/>
        </p:nvPicPr>
        <p:blipFill>
          <a:blip r:embed="rId3" cstate="print"/>
          <a:srcRect l="2778" t="2778" r="4167" b="45833"/>
          <a:stretch>
            <a:fillRect/>
          </a:stretch>
        </p:blipFill>
        <p:spPr bwMode="auto">
          <a:xfrm>
            <a:off x="76200" y="3505200"/>
            <a:ext cx="4648200" cy="3048000"/>
          </a:xfrm>
          <a:prstGeom prst="rect">
            <a:avLst/>
          </a:prstGeom>
          <a:noFill/>
        </p:spPr>
      </p:pic>
      <p:pic>
        <p:nvPicPr>
          <p:cNvPr id="66566" name="Picture 6" descr="http://www.emc.ncep.noaa.gov/gmb/STATS_vsdb/annual/g2o/air/bias/bias_fhr120_P50T_gnh_00Z.png"/>
          <p:cNvPicPr>
            <a:picLocks noChangeAspect="1" noChangeArrowheads="1"/>
          </p:cNvPicPr>
          <p:nvPr/>
        </p:nvPicPr>
        <p:blipFill>
          <a:blip r:embed="rId4" cstate="print"/>
          <a:srcRect l="4000" t="3000" r="4000" b="48000"/>
          <a:stretch>
            <a:fillRect/>
          </a:stretch>
        </p:blipFill>
        <p:spPr bwMode="auto">
          <a:xfrm>
            <a:off x="4800600" y="533400"/>
            <a:ext cx="4191000" cy="2819400"/>
          </a:xfrm>
          <a:prstGeom prst="rect">
            <a:avLst/>
          </a:prstGeom>
          <a:noFill/>
        </p:spPr>
      </p:pic>
      <p:sp>
        <p:nvSpPr>
          <p:cNvPr id="13" name="TextBox 12"/>
          <p:cNvSpPr txBox="1"/>
          <p:nvPr/>
        </p:nvSpPr>
        <p:spPr>
          <a:xfrm>
            <a:off x="2971800" y="2362200"/>
            <a:ext cx="1534394" cy="584775"/>
          </a:xfrm>
          <a:prstGeom prst="rect">
            <a:avLst/>
          </a:prstGeom>
          <a:noFill/>
        </p:spPr>
        <p:txBody>
          <a:bodyPr wrap="none" rtlCol="0">
            <a:spAutoFit/>
          </a:bodyPr>
          <a:lstStyle/>
          <a:p>
            <a:r>
              <a:rPr lang="en-US" sz="3200" b="1" dirty="0" smtClean="0">
                <a:solidFill>
                  <a:srgbClr val="0000FF"/>
                </a:solidFill>
              </a:rPr>
              <a:t>150 </a:t>
            </a:r>
            <a:r>
              <a:rPr lang="en-US" sz="3200" b="1" dirty="0" err="1" smtClean="0">
                <a:solidFill>
                  <a:srgbClr val="0000FF"/>
                </a:solidFill>
              </a:rPr>
              <a:t>hPa</a:t>
            </a:r>
            <a:endParaRPr lang="en-US" sz="3200" b="1" dirty="0">
              <a:solidFill>
                <a:srgbClr val="0000FF"/>
              </a:solidFill>
            </a:endParaRPr>
          </a:p>
        </p:txBody>
      </p:sp>
      <p:sp>
        <p:nvSpPr>
          <p:cNvPr id="14" name="TextBox 13"/>
          <p:cNvSpPr txBox="1"/>
          <p:nvPr/>
        </p:nvSpPr>
        <p:spPr>
          <a:xfrm>
            <a:off x="3048000" y="5410200"/>
            <a:ext cx="1534394" cy="584775"/>
          </a:xfrm>
          <a:prstGeom prst="rect">
            <a:avLst/>
          </a:prstGeom>
          <a:noFill/>
        </p:spPr>
        <p:txBody>
          <a:bodyPr wrap="none" rtlCol="0">
            <a:spAutoFit/>
          </a:bodyPr>
          <a:lstStyle/>
          <a:p>
            <a:r>
              <a:rPr lang="en-US" sz="3200" b="1" dirty="0" smtClean="0">
                <a:solidFill>
                  <a:srgbClr val="0000FF"/>
                </a:solidFill>
              </a:rPr>
              <a:t>300 </a:t>
            </a:r>
            <a:r>
              <a:rPr lang="en-US" sz="3200" b="1" dirty="0" err="1" smtClean="0">
                <a:solidFill>
                  <a:srgbClr val="0000FF"/>
                </a:solidFill>
              </a:rPr>
              <a:t>hPa</a:t>
            </a:r>
            <a:endParaRPr lang="en-US" sz="3200" b="1" dirty="0">
              <a:solidFill>
                <a:srgbClr val="0000FF"/>
              </a:solidFill>
            </a:endParaRPr>
          </a:p>
        </p:txBody>
      </p:sp>
      <p:sp>
        <p:nvSpPr>
          <p:cNvPr id="15" name="TextBox 14"/>
          <p:cNvSpPr txBox="1"/>
          <p:nvPr/>
        </p:nvSpPr>
        <p:spPr>
          <a:xfrm>
            <a:off x="7315200" y="2286000"/>
            <a:ext cx="1326004" cy="584775"/>
          </a:xfrm>
          <a:prstGeom prst="rect">
            <a:avLst/>
          </a:prstGeom>
          <a:noFill/>
        </p:spPr>
        <p:txBody>
          <a:bodyPr wrap="none" rtlCol="0">
            <a:spAutoFit/>
          </a:bodyPr>
          <a:lstStyle/>
          <a:p>
            <a:r>
              <a:rPr lang="en-US" sz="3200" b="1" dirty="0" smtClean="0">
                <a:solidFill>
                  <a:srgbClr val="0000FF"/>
                </a:solidFill>
              </a:rPr>
              <a:t>50 </a:t>
            </a:r>
            <a:r>
              <a:rPr lang="en-US" sz="3200" b="1" dirty="0" err="1" smtClean="0">
                <a:solidFill>
                  <a:srgbClr val="0000FF"/>
                </a:solidFill>
              </a:rPr>
              <a:t>hPa</a:t>
            </a:r>
            <a:endParaRPr lang="en-US" sz="3200" b="1" dirty="0">
              <a:solidFill>
                <a:srgbClr val="0000FF"/>
              </a:solidFill>
            </a:endParaRPr>
          </a:p>
        </p:txBody>
      </p:sp>
      <p:cxnSp>
        <p:nvCxnSpPr>
          <p:cNvPr id="20" name="Straight Arrow Connector 19"/>
          <p:cNvCxnSpPr/>
          <p:nvPr/>
        </p:nvCxnSpPr>
        <p:spPr>
          <a:xfrm flipH="1" flipV="1">
            <a:off x="3810000" y="2209800"/>
            <a:ext cx="1447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6564" idx="3"/>
          </p:cNvCxnSpPr>
          <p:nvPr/>
        </p:nvCxnSpPr>
        <p:spPr>
          <a:xfrm flipH="1" flipV="1">
            <a:off x="4724400" y="50292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400800" y="2057400"/>
            <a:ext cx="7620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A50FA619-1C2E-4477-A71A-C0421048856D}"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457200"/>
          </a:xfrm>
        </p:spPr>
        <p:txBody>
          <a:bodyPr>
            <a:normAutofit fontScale="90000"/>
          </a:bodyPr>
          <a:lstStyle/>
          <a:p>
            <a:r>
              <a:rPr lang="en-US" sz="2800" b="1" dirty="0" smtClean="0"/>
              <a:t>Configuration of Major Global High-Res NWP Models (2012)</a:t>
            </a:r>
            <a:endParaRPr lang="en-US" sz="2800" b="1" dirty="0"/>
          </a:p>
        </p:txBody>
      </p:sp>
      <p:graphicFrame>
        <p:nvGraphicFramePr>
          <p:cNvPr id="5" name="Table 4"/>
          <p:cNvGraphicFramePr>
            <a:graphicFrameLocks noGrp="1"/>
          </p:cNvGraphicFramePr>
          <p:nvPr/>
        </p:nvGraphicFramePr>
        <p:xfrm>
          <a:off x="381000" y="685800"/>
          <a:ext cx="8305800" cy="5678466"/>
        </p:xfrm>
        <a:graphic>
          <a:graphicData uri="http://schemas.openxmlformats.org/drawingml/2006/table">
            <a:tbl>
              <a:tblPr firstRow="1" bandRow="1">
                <a:tableStyleId>{5C22544A-7EE6-4342-B048-85BDC9FD1C3A}</a:tableStyleId>
              </a:tblPr>
              <a:tblGrid>
                <a:gridCol w="1066800"/>
                <a:gridCol w="1752600"/>
                <a:gridCol w="2362200"/>
                <a:gridCol w="1219200"/>
                <a:gridCol w="1905000"/>
              </a:tblGrid>
              <a:tr h="806838">
                <a:tc>
                  <a:txBody>
                    <a:bodyPr/>
                    <a:lstStyle/>
                    <a:p>
                      <a:r>
                        <a:rPr lang="en-US" sz="1600" dirty="0" smtClean="0"/>
                        <a:t>System</a:t>
                      </a:r>
                      <a:endParaRPr lang="en-US" sz="1600" dirty="0"/>
                    </a:p>
                  </a:txBody>
                  <a:tcPr/>
                </a:tc>
                <a:tc>
                  <a:txBody>
                    <a:bodyPr/>
                    <a:lstStyle/>
                    <a:p>
                      <a:r>
                        <a:rPr lang="en-US" sz="1600" dirty="0" smtClean="0"/>
                        <a:t>Analysis</a:t>
                      </a:r>
                      <a:endParaRPr lang="en-US" sz="1600" dirty="0"/>
                    </a:p>
                  </a:txBody>
                  <a:tcPr/>
                </a:tc>
                <a:tc>
                  <a:txBody>
                    <a:bodyPr/>
                    <a:lstStyle/>
                    <a:p>
                      <a:r>
                        <a:rPr lang="en-US" sz="1600" dirty="0" smtClean="0"/>
                        <a:t>Forecast</a:t>
                      </a:r>
                      <a:r>
                        <a:rPr lang="en-US" sz="1600" baseline="0" dirty="0" smtClean="0"/>
                        <a:t> Model</a:t>
                      </a:r>
                      <a:endParaRPr lang="en-US" sz="1600" dirty="0"/>
                    </a:p>
                  </a:txBody>
                  <a:tcPr/>
                </a:tc>
                <a:tc>
                  <a:txBody>
                    <a:bodyPr/>
                    <a:lstStyle/>
                    <a:p>
                      <a:r>
                        <a:rPr lang="en-US" sz="1600" dirty="0" smtClean="0"/>
                        <a:t>Forecast Length and Cycles</a:t>
                      </a:r>
                      <a:endParaRPr lang="en-US" sz="1600" dirty="0"/>
                    </a:p>
                  </a:txBody>
                  <a:tcPr/>
                </a:tc>
                <a:tc>
                  <a:txBody>
                    <a:bodyPr/>
                    <a:lstStyle/>
                    <a:p>
                      <a:r>
                        <a:rPr lang="en-US" sz="1600" dirty="0" smtClean="0"/>
                        <a:t>upcoming</a:t>
                      </a:r>
                      <a:endParaRPr lang="en-US" sz="1600" dirty="0"/>
                    </a:p>
                  </a:txBody>
                  <a:tcPr/>
                </a:tc>
              </a:tr>
              <a:tr h="806838">
                <a:tc>
                  <a:txBody>
                    <a:bodyPr/>
                    <a:lstStyle/>
                    <a:p>
                      <a:r>
                        <a:rPr lang="en-US" sz="1600" b="1" dirty="0" smtClean="0">
                          <a:solidFill>
                            <a:srgbClr val="0000FF"/>
                          </a:solidFill>
                        </a:rPr>
                        <a:t>NCEP</a:t>
                      </a:r>
                      <a:r>
                        <a:rPr lang="en-US" sz="1600" b="1" baseline="0" dirty="0" smtClean="0">
                          <a:solidFill>
                            <a:srgbClr val="0000FF"/>
                          </a:solidFill>
                        </a:rPr>
                        <a:t> GFS</a:t>
                      </a:r>
                      <a:endParaRPr lang="en-US" sz="1600" b="1" dirty="0">
                        <a:solidFill>
                          <a:srgbClr val="0000FF"/>
                        </a:solidFill>
                      </a:endParaRPr>
                    </a:p>
                  </a:txBody>
                  <a:tcPr/>
                </a:tc>
                <a:tc>
                  <a:txBody>
                    <a:bodyPr/>
                    <a:lstStyle/>
                    <a:p>
                      <a:r>
                        <a:rPr lang="en-US" sz="1600" b="1" dirty="0" smtClean="0"/>
                        <a:t>Hybrid  3D</a:t>
                      </a:r>
                      <a:r>
                        <a:rPr lang="en-US" sz="1600" b="1" baseline="0" dirty="0" smtClean="0"/>
                        <a:t>VAR</a:t>
                      </a:r>
                      <a:r>
                        <a:rPr lang="en-US" sz="1600" baseline="0" dirty="0" smtClean="0"/>
                        <a:t> (T382)</a:t>
                      </a:r>
                      <a:endParaRPr lang="en-US" sz="1600" b="1" dirty="0" smtClean="0"/>
                    </a:p>
                    <a:p>
                      <a:r>
                        <a:rPr lang="en-US" sz="1600" dirty="0" smtClean="0"/>
                        <a:t>+ </a:t>
                      </a:r>
                      <a:r>
                        <a:rPr lang="en-US" sz="1600" b="1" dirty="0" err="1" smtClean="0"/>
                        <a:t>EnkF</a:t>
                      </a:r>
                      <a:r>
                        <a:rPr lang="en-US" sz="1600" dirty="0" smtClean="0"/>
                        <a:t> (T254) </a:t>
                      </a:r>
                    </a:p>
                  </a:txBody>
                  <a:tcPr/>
                </a:tc>
                <a:tc>
                  <a:txBody>
                    <a:bodyPr/>
                    <a:lstStyle/>
                    <a:p>
                      <a:r>
                        <a:rPr lang="en-US" sz="1600" b="1" baseline="0" dirty="0" smtClean="0"/>
                        <a:t>Semi-implicit</a:t>
                      </a:r>
                      <a:r>
                        <a:rPr lang="en-US" sz="1600" baseline="0" dirty="0" smtClean="0"/>
                        <a:t>  </a:t>
                      </a:r>
                      <a:r>
                        <a:rPr lang="en-US" sz="1600" b="1" dirty="0" smtClean="0"/>
                        <a:t>Spectral</a:t>
                      </a:r>
                    </a:p>
                    <a:p>
                      <a:r>
                        <a:rPr lang="en-US" sz="1600" b="1" dirty="0" smtClean="0"/>
                        <a:t>T574L64</a:t>
                      </a:r>
                    </a:p>
                    <a:p>
                      <a:r>
                        <a:rPr lang="en-US" sz="1600" b="1" dirty="0" smtClean="0"/>
                        <a:t> </a:t>
                      </a:r>
                      <a:r>
                        <a:rPr lang="en-US" sz="1600" dirty="0" smtClean="0"/>
                        <a:t>(23km,</a:t>
                      </a:r>
                      <a:r>
                        <a:rPr lang="en-US" sz="1600" baseline="0" dirty="0" smtClean="0"/>
                        <a:t> 0.03 </a:t>
                      </a:r>
                      <a:r>
                        <a:rPr lang="en-US" sz="1600" baseline="0" dirty="0" err="1" smtClean="0"/>
                        <a:t>hPa</a:t>
                      </a:r>
                      <a:r>
                        <a:rPr lang="en-US" sz="1600" baseline="0" dirty="0" smtClean="0"/>
                        <a:t>)</a:t>
                      </a:r>
                      <a:endParaRPr lang="en-US" sz="1600" dirty="0"/>
                    </a:p>
                  </a:txBody>
                  <a:tcPr/>
                </a:tc>
                <a:tc>
                  <a:txBody>
                    <a:bodyPr/>
                    <a:lstStyle/>
                    <a:p>
                      <a:r>
                        <a:rPr lang="en-US" sz="1600" dirty="0" smtClean="0"/>
                        <a:t>4 cycles</a:t>
                      </a:r>
                    </a:p>
                    <a:p>
                      <a:r>
                        <a:rPr lang="en-US" sz="1600" dirty="0" smtClean="0"/>
                        <a:t> 16 days</a:t>
                      </a:r>
                      <a:endParaRPr lang="en-US" sz="1600" dirty="0"/>
                    </a:p>
                  </a:txBody>
                  <a:tcPr/>
                </a:tc>
                <a:tc>
                  <a:txBody>
                    <a:bodyPr/>
                    <a:lstStyle/>
                    <a:p>
                      <a:r>
                        <a:rPr lang="en-US" sz="1600" b="1" baseline="0" dirty="0" smtClean="0"/>
                        <a:t>semi-lag  T1148</a:t>
                      </a:r>
                      <a:endParaRPr lang="en-US" sz="1600" b="1" dirty="0"/>
                    </a:p>
                  </a:txBody>
                  <a:tcPr/>
                </a:tc>
              </a:tr>
              <a:tr h="868680">
                <a:tc>
                  <a:txBody>
                    <a:bodyPr/>
                    <a:lstStyle/>
                    <a:p>
                      <a:r>
                        <a:rPr lang="en-US" sz="1600" b="1" dirty="0" smtClean="0">
                          <a:solidFill>
                            <a:srgbClr val="0000FF"/>
                          </a:solidFill>
                        </a:rPr>
                        <a:t>ECMWF IFS</a:t>
                      </a:r>
                      <a:endParaRPr lang="en-US" sz="1600" b="1" dirty="0">
                        <a:solidFill>
                          <a:srgbClr val="0000FF"/>
                        </a:solidFill>
                      </a:endParaRPr>
                    </a:p>
                  </a:txBody>
                  <a:tcPr/>
                </a:tc>
                <a:tc>
                  <a:txBody>
                    <a:bodyPr/>
                    <a:lstStyle/>
                    <a:p>
                      <a:r>
                        <a:rPr lang="en-US" sz="1600" b="1" dirty="0" smtClean="0"/>
                        <a:t>4D</a:t>
                      </a:r>
                      <a:r>
                        <a:rPr lang="en-US" sz="1600" b="1" baseline="0" dirty="0" smtClean="0"/>
                        <a:t>VAR</a:t>
                      </a:r>
                      <a:r>
                        <a:rPr lang="en-US" sz="1600" baseline="0" dirty="0" smtClean="0"/>
                        <a:t> T1279L91</a:t>
                      </a:r>
                    </a:p>
                    <a:p>
                      <a:r>
                        <a:rPr lang="en-US" sz="1600" baseline="0" dirty="0" smtClean="0"/>
                        <a:t>(T255 inner loops)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Semi-Lag  Spectral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T1279L91</a:t>
                      </a:r>
                      <a:r>
                        <a:rPr lang="en-US" sz="16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(16km, 0.01 </a:t>
                      </a:r>
                      <a:r>
                        <a:rPr lang="en-US" sz="1600" baseline="0" dirty="0" err="1" smtClean="0"/>
                        <a:t>hPa</a:t>
                      </a:r>
                      <a:r>
                        <a:rPr lang="en-US" sz="1600" baseline="0" dirty="0" smtClean="0"/>
                        <a:t>)</a:t>
                      </a:r>
                      <a:endParaRPr lang="en-US" sz="1600" dirty="0" smtClean="0"/>
                    </a:p>
                  </a:txBody>
                  <a:tcPr/>
                </a:tc>
                <a:tc>
                  <a:txBody>
                    <a:bodyPr/>
                    <a:lstStyle/>
                    <a:p>
                      <a:r>
                        <a:rPr lang="en-US" sz="1600" dirty="0" smtClean="0"/>
                        <a:t>2 cycles</a:t>
                      </a:r>
                    </a:p>
                    <a:p>
                      <a:r>
                        <a:rPr lang="en-US" sz="1600" dirty="0" smtClean="0"/>
                        <a:t>10 days</a:t>
                      </a:r>
                      <a:endParaRPr lang="en-US" sz="1600" dirty="0"/>
                    </a:p>
                  </a:txBody>
                  <a:tcPr/>
                </a:tc>
                <a:tc>
                  <a:txBody>
                    <a:bodyPr/>
                    <a:lstStyle/>
                    <a:p>
                      <a:r>
                        <a:rPr lang="en-US" sz="1600" kern="1200" baseline="0" dirty="0" smtClean="0">
                          <a:solidFill>
                            <a:schemeClr val="dk1"/>
                          </a:solidFill>
                          <a:latin typeface="+mn-lt"/>
                          <a:ea typeface="+mn-ea"/>
                          <a:cs typeface="+mn-cs"/>
                        </a:rPr>
                        <a:t>T7999 (2.5km) convection permitting?</a:t>
                      </a:r>
                      <a:endParaRPr lang="en-US" sz="1600" dirty="0"/>
                    </a:p>
                  </a:txBody>
                  <a:tcPr/>
                </a:tc>
              </a:tr>
              <a:tr h="806838">
                <a:tc>
                  <a:txBody>
                    <a:bodyPr/>
                    <a:lstStyle/>
                    <a:p>
                      <a:r>
                        <a:rPr lang="en-US" sz="1600" b="1" dirty="0" smtClean="0">
                          <a:solidFill>
                            <a:srgbClr val="0000FF"/>
                          </a:solidFill>
                        </a:rPr>
                        <a:t>UKMO Unified Model</a:t>
                      </a:r>
                      <a:endParaRPr lang="en-US" sz="1600" b="1" dirty="0">
                        <a:solidFill>
                          <a:srgbClr val="0000FF"/>
                        </a:solidFill>
                      </a:endParaRPr>
                    </a:p>
                  </a:txBody>
                  <a:tcPr/>
                </a:tc>
                <a:tc>
                  <a:txBody>
                    <a:bodyPr/>
                    <a:lstStyle/>
                    <a:p>
                      <a:r>
                        <a:rPr lang="en-US" sz="1600" b="1" dirty="0" smtClean="0"/>
                        <a:t>Hybrid 4DVAR </a:t>
                      </a:r>
                      <a:r>
                        <a:rPr lang="en-US" sz="1600" dirty="0" smtClean="0"/>
                        <a:t>with MOGREPS Ensemble</a:t>
                      </a:r>
                      <a:endParaRPr lang="en-US" sz="1600" dirty="0"/>
                    </a:p>
                  </a:txBody>
                  <a:tcPr/>
                </a:tc>
                <a:tc>
                  <a:txBody>
                    <a:bodyPr/>
                    <a:lstStyle/>
                    <a:p>
                      <a:r>
                        <a:rPr lang="en-US" sz="1600" b="1" dirty="0" smtClean="0"/>
                        <a:t>Gridded</a:t>
                      </a:r>
                      <a:r>
                        <a:rPr lang="en-US" sz="1600" baseline="0" dirty="0" smtClean="0"/>
                        <a:t>, 70L</a:t>
                      </a:r>
                    </a:p>
                    <a:p>
                      <a:r>
                        <a:rPr lang="en-US" sz="1600" dirty="0" smtClean="0"/>
                        <a:t>(25km;</a:t>
                      </a:r>
                      <a:r>
                        <a:rPr lang="en-US" sz="1600" baseline="0" dirty="0" smtClean="0"/>
                        <a:t>  0.01 </a:t>
                      </a:r>
                      <a:r>
                        <a:rPr lang="en-US" sz="1600" baseline="0" dirty="0" err="1" smtClean="0"/>
                        <a:t>hPa</a:t>
                      </a:r>
                      <a:r>
                        <a:rPr lang="en-US" sz="1600" baseline="0" dirty="0" smtClean="0"/>
                        <a:t>)</a:t>
                      </a:r>
                      <a:endParaRPr lang="en-US" sz="1600" dirty="0"/>
                    </a:p>
                  </a:txBody>
                  <a:tcPr/>
                </a:tc>
                <a:tc>
                  <a:txBody>
                    <a:bodyPr/>
                    <a:lstStyle/>
                    <a:p>
                      <a:r>
                        <a:rPr lang="en-US" sz="1600" dirty="0" smtClean="0"/>
                        <a:t>4 cycles</a:t>
                      </a:r>
                    </a:p>
                    <a:p>
                      <a:r>
                        <a:rPr lang="en-US" sz="1600" dirty="0" smtClean="0"/>
                        <a:t>6</a:t>
                      </a:r>
                      <a:r>
                        <a:rPr lang="en-US" sz="1600" baseline="0" dirty="0" smtClean="0"/>
                        <a:t> days</a:t>
                      </a:r>
                      <a:endParaRPr lang="en-US" sz="1600" dirty="0"/>
                    </a:p>
                  </a:txBody>
                  <a:tcPr/>
                </a:tc>
                <a:tc>
                  <a:txBody>
                    <a:bodyPr/>
                    <a:lstStyle/>
                    <a:p>
                      <a:endParaRPr lang="en-US" sz="1600"/>
                    </a:p>
                  </a:txBody>
                  <a:tcPr/>
                </a:tc>
              </a:tr>
              <a:tr h="758973">
                <a:tc>
                  <a:txBody>
                    <a:bodyPr/>
                    <a:lstStyle/>
                    <a:p>
                      <a:r>
                        <a:rPr lang="en-US" sz="1600" b="1" dirty="0" smtClean="0">
                          <a:solidFill>
                            <a:srgbClr val="0000FF"/>
                          </a:solidFill>
                        </a:rPr>
                        <a:t>CMC</a:t>
                      </a:r>
                    </a:p>
                    <a:p>
                      <a:r>
                        <a:rPr lang="en-US" sz="1600" b="1" dirty="0" smtClean="0">
                          <a:solidFill>
                            <a:srgbClr val="0000FF"/>
                          </a:solidFill>
                        </a:rPr>
                        <a:t>GEM</a:t>
                      </a:r>
                      <a:endParaRPr lang="en-US" sz="1600" b="1" dirty="0">
                        <a:solidFill>
                          <a:srgbClr val="0000FF"/>
                        </a:solidFill>
                      </a:endParaRPr>
                    </a:p>
                  </a:txBody>
                  <a:tcPr/>
                </a:tc>
                <a:tc>
                  <a:txBody>
                    <a:bodyPr/>
                    <a:lstStyle/>
                    <a:p>
                      <a:r>
                        <a:rPr lang="en-US" sz="1600" b="1" dirty="0" smtClean="0"/>
                        <a:t>3DVAR</a:t>
                      </a:r>
                      <a:endParaRPr lang="en-US" sz="1600" b="1" dirty="0"/>
                    </a:p>
                  </a:txBody>
                  <a:tcPr/>
                </a:tc>
                <a:tc>
                  <a:txBody>
                    <a:bodyPr/>
                    <a:lstStyle/>
                    <a:p>
                      <a:r>
                        <a:rPr lang="en-US" sz="1600" b="1" baseline="0" dirty="0" smtClean="0"/>
                        <a:t>Semi-lag G</a:t>
                      </a:r>
                      <a:r>
                        <a:rPr lang="en-US" sz="1600" b="1" dirty="0" smtClean="0"/>
                        <a:t>ridded</a:t>
                      </a:r>
                    </a:p>
                    <a:p>
                      <a:r>
                        <a:rPr lang="en-US" sz="1600" baseline="0" dirty="0" smtClean="0"/>
                        <a:t> (0.3x0.45 deg; 0.1 </a:t>
                      </a:r>
                      <a:r>
                        <a:rPr lang="en-US" sz="1600" baseline="0" dirty="0" err="1" smtClean="0"/>
                        <a:t>hPa</a:t>
                      </a:r>
                      <a:r>
                        <a:rPr lang="en-US" sz="1600" baseline="0" dirty="0" smtClean="0"/>
                        <a:t> )</a:t>
                      </a:r>
                      <a:endParaRPr lang="en-US" sz="1600" dirty="0"/>
                    </a:p>
                  </a:txBody>
                  <a:tcPr/>
                </a:tc>
                <a:tc>
                  <a:txBody>
                    <a:bodyPr/>
                    <a:lstStyle/>
                    <a:p>
                      <a:r>
                        <a:rPr lang="en-US" sz="1600" dirty="0" smtClean="0"/>
                        <a:t>2 cycles</a:t>
                      </a:r>
                    </a:p>
                    <a:p>
                      <a:r>
                        <a:rPr lang="en-US" sz="1600" dirty="0" smtClean="0"/>
                        <a:t>10 days</a:t>
                      </a:r>
                      <a:endParaRPr lang="en-US" sz="1600" dirty="0"/>
                    </a:p>
                  </a:txBody>
                  <a:tcPr/>
                </a:tc>
                <a:tc>
                  <a:txBody>
                    <a:bodyPr/>
                    <a:lstStyle/>
                    <a:p>
                      <a:r>
                        <a:rPr lang="en-US" sz="1600" dirty="0" smtClean="0"/>
                        <a:t>Non-hydrostatic; 4DVAR</a:t>
                      </a:r>
                      <a:endParaRPr lang="en-US" sz="1600" dirty="0"/>
                    </a:p>
                  </a:txBody>
                  <a:tcPr/>
                </a:tc>
              </a:tr>
              <a:tr h="758973">
                <a:tc>
                  <a:txBody>
                    <a:bodyPr/>
                    <a:lstStyle/>
                    <a:p>
                      <a:r>
                        <a:rPr lang="en-US" sz="1600" b="1" dirty="0" smtClean="0">
                          <a:solidFill>
                            <a:srgbClr val="0000FF"/>
                          </a:solidFill>
                        </a:rPr>
                        <a:t>JMA</a:t>
                      </a:r>
                    </a:p>
                    <a:p>
                      <a:r>
                        <a:rPr lang="en-US" sz="1600" b="1" dirty="0" smtClean="0">
                          <a:solidFill>
                            <a:srgbClr val="0000FF"/>
                          </a:solidFill>
                        </a:rPr>
                        <a:t>GSM</a:t>
                      </a:r>
                      <a:endParaRPr lang="en-US" sz="1600" b="1" dirty="0">
                        <a:solidFill>
                          <a:srgbClr val="0000FF"/>
                        </a:solidFill>
                      </a:endParaRPr>
                    </a:p>
                  </a:txBody>
                  <a:tcPr/>
                </a:tc>
                <a:tc>
                  <a:txBody>
                    <a:bodyPr/>
                    <a:lstStyle/>
                    <a:p>
                      <a:r>
                        <a:rPr lang="en-US" sz="1600" b="1" dirty="0" smtClean="0"/>
                        <a:t>4DVAR</a:t>
                      </a:r>
                      <a:endParaRPr lang="en-US" sz="1600" b="1" dirty="0"/>
                    </a:p>
                  </a:txBody>
                  <a:tcPr/>
                </a:tc>
                <a:tc>
                  <a:txBody>
                    <a:bodyPr/>
                    <a:lstStyle/>
                    <a:p>
                      <a:r>
                        <a:rPr lang="en-US" sz="1600" b="1" dirty="0" smtClean="0"/>
                        <a:t>Semi-lag spectral T959 L60 </a:t>
                      </a:r>
                      <a:r>
                        <a:rPr lang="en-US" sz="1600" dirty="0" smtClean="0"/>
                        <a:t>(0.1875 deg; </a:t>
                      </a:r>
                      <a:r>
                        <a:rPr lang="en-US" sz="1600" baseline="0" dirty="0" smtClean="0"/>
                        <a:t>0.1 </a:t>
                      </a:r>
                      <a:r>
                        <a:rPr lang="en-US" sz="1600" baseline="0" dirty="0" err="1" smtClean="0"/>
                        <a:t>hPa</a:t>
                      </a:r>
                      <a:r>
                        <a:rPr lang="en-US" sz="1600" baseline="0" dirty="0" smtClean="0"/>
                        <a:t>)</a:t>
                      </a:r>
                      <a:endParaRPr lang="en-US" sz="1600" dirty="0"/>
                    </a:p>
                  </a:txBody>
                  <a:tcPr/>
                </a:tc>
                <a:tc>
                  <a:txBody>
                    <a:bodyPr/>
                    <a:lstStyle/>
                    <a:p>
                      <a:r>
                        <a:rPr lang="en-US" sz="1600" dirty="0" smtClean="0"/>
                        <a:t>4 cycles</a:t>
                      </a:r>
                    </a:p>
                    <a:p>
                      <a:r>
                        <a:rPr lang="en-US" sz="1600" dirty="0" smtClean="0"/>
                        <a:t>9 days (12Z)</a:t>
                      </a:r>
                      <a:endParaRPr lang="en-US" sz="1600" dirty="0"/>
                    </a:p>
                  </a:txBody>
                  <a:tcPr/>
                </a:tc>
                <a:tc>
                  <a:txBody>
                    <a:bodyPr/>
                    <a:lstStyle/>
                    <a:p>
                      <a:endParaRPr lang="en-US" sz="1600"/>
                    </a:p>
                  </a:txBody>
                  <a:tcPr/>
                </a:tc>
              </a:tr>
              <a:tr h="806838">
                <a:tc>
                  <a:txBody>
                    <a:bodyPr/>
                    <a:lstStyle/>
                    <a:p>
                      <a:r>
                        <a:rPr lang="en-US" sz="1600" b="1" dirty="0" smtClean="0">
                          <a:solidFill>
                            <a:srgbClr val="0000FF"/>
                          </a:solidFill>
                        </a:rPr>
                        <a:t>NAVY</a:t>
                      </a:r>
                    </a:p>
                    <a:p>
                      <a:r>
                        <a:rPr lang="en-US" sz="1600" b="1" dirty="0" smtClean="0">
                          <a:solidFill>
                            <a:srgbClr val="0000FF"/>
                          </a:solidFill>
                        </a:rPr>
                        <a:t>NOGAPS</a:t>
                      </a:r>
                      <a:endParaRPr lang="en-US" sz="1600" b="1" dirty="0">
                        <a:solidFill>
                          <a:srgbClr val="0000FF"/>
                        </a:solidFill>
                      </a:endParaRPr>
                    </a:p>
                  </a:txBody>
                  <a:tcPr/>
                </a:tc>
                <a:tc>
                  <a:txBody>
                    <a:bodyPr/>
                    <a:lstStyle/>
                    <a:p>
                      <a:r>
                        <a:rPr lang="en-US" sz="1600" b="1" dirty="0" smtClean="0"/>
                        <a:t>NAVDAS-AR</a:t>
                      </a:r>
                      <a:r>
                        <a:rPr lang="en-US" sz="1600" dirty="0" smtClean="0"/>
                        <a:t>  </a:t>
                      </a:r>
                      <a:r>
                        <a:rPr lang="en-US" sz="1600" b="1" dirty="0" smtClean="0"/>
                        <a:t>4DVAR</a:t>
                      </a:r>
                      <a:endParaRPr lang="en-US" sz="1600" b="1" dirty="0"/>
                    </a:p>
                  </a:txBody>
                  <a:tcPr/>
                </a:tc>
                <a:tc>
                  <a:txBody>
                    <a:bodyPr/>
                    <a:lstStyle/>
                    <a:p>
                      <a:r>
                        <a:rPr lang="en-US" sz="1600" b="1" baseline="0" dirty="0" smtClean="0"/>
                        <a:t>Semi-implicit</a:t>
                      </a:r>
                      <a:r>
                        <a:rPr lang="en-US" sz="1600" baseline="0" dirty="0" smtClean="0"/>
                        <a:t>  </a:t>
                      </a:r>
                      <a:r>
                        <a:rPr lang="en-US" sz="1600" b="1" i="0" u="none" strike="noStrike" kern="1200" dirty="0" smtClean="0">
                          <a:solidFill>
                            <a:schemeClr val="dk1"/>
                          </a:solidFill>
                          <a:latin typeface="+mn-lt"/>
                          <a:ea typeface="+mn-ea"/>
                          <a:cs typeface="+mn-cs"/>
                        </a:rPr>
                        <a:t>Spectral</a:t>
                      </a:r>
                      <a:r>
                        <a:rPr lang="en-US" sz="1600" b="1" i="0" u="none" strike="noStrike" kern="1200" baseline="0" dirty="0" smtClean="0">
                          <a:solidFill>
                            <a:schemeClr val="dk1"/>
                          </a:solidFill>
                          <a:latin typeface="+mn-lt"/>
                          <a:ea typeface="+mn-ea"/>
                          <a:cs typeface="+mn-cs"/>
                        </a:rPr>
                        <a:t> </a:t>
                      </a:r>
                      <a:r>
                        <a:rPr lang="en-US" sz="1600" b="1" i="0" u="none" strike="noStrike" kern="1200" dirty="0" smtClean="0">
                          <a:solidFill>
                            <a:schemeClr val="dk1"/>
                          </a:solidFill>
                          <a:latin typeface="+mn-lt"/>
                          <a:ea typeface="+mn-ea"/>
                          <a:cs typeface="+mn-cs"/>
                        </a:rPr>
                        <a:t>T319L42  </a:t>
                      </a:r>
                    </a:p>
                    <a:p>
                      <a:r>
                        <a:rPr lang="en-US" sz="1600" b="0" i="0" u="none" strike="noStrike" kern="1200" dirty="0" smtClean="0">
                          <a:solidFill>
                            <a:schemeClr val="dk1"/>
                          </a:solidFill>
                          <a:latin typeface="+mn-lt"/>
                          <a:ea typeface="+mn-ea"/>
                          <a:cs typeface="+mn-cs"/>
                        </a:rPr>
                        <a:t>(42km; 0.04hPa)</a:t>
                      </a:r>
                      <a:endParaRPr lang="en-US" sz="1600" b="0" dirty="0"/>
                    </a:p>
                  </a:txBody>
                  <a:tcPr/>
                </a:tc>
                <a:tc>
                  <a:txBody>
                    <a:bodyPr/>
                    <a:lstStyle/>
                    <a:p>
                      <a:r>
                        <a:rPr lang="en-US" sz="1600" dirty="0" smtClean="0"/>
                        <a:t>2 cycles</a:t>
                      </a:r>
                    </a:p>
                    <a:p>
                      <a:r>
                        <a:rPr lang="en-US" sz="1600" dirty="0" smtClean="0"/>
                        <a:t>7.5</a:t>
                      </a:r>
                      <a:r>
                        <a:rPr lang="en-US" sz="1600" baseline="0" dirty="0" smtClean="0"/>
                        <a:t> days</a:t>
                      </a:r>
                      <a:endParaRPr lang="en-US" sz="1600" dirty="0"/>
                    </a:p>
                  </a:txBody>
                  <a:tcPr/>
                </a:tc>
                <a:tc>
                  <a:txBody>
                    <a:bodyPr/>
                    <a:lstStyle/>
                    <a:p>
                      <a:r>
                        <a:rPr lang="en-US" sz="1600" b="0" i="0" u="none" strike="noStrike" kern="1200" dirty="0" smtClean="0">
                          <a:solidFill>
                            <a:schemeClr val="dk1"/>
                          </a:solidFill>
                          <a:latin typeface="+mn-lt"/>
                          <a:ea typeface="+mn-ea"/>
                          <a:cs typeface="+mn-cs"/>
                        </a:rPr>
                        <a:t>NAVGEM T359L50</a:t>
                      </a:r>
                    </a:p>
                    <a:p>
                      <a:r>
                        <a:rPr lang="en-US" sz="1600" baseline="0" dirty="0" smtClean="0"/>
                        <a:t>semi-lag</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A50FA619-1C2E-4477-A71A-C0421048856D}" type="slidenum">
              <a:rPr lang="en-US" sz="1400" b="1" smtClean="0"/>
              <a:pPr/>
              <a:t>64</a:t>
            </a:fld>
            <a:endParaRPr lang="en-US" sz="1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r>
              <a:rPr lang="en-US" sz="3600" b="1" dirty="0" smtClean="0">
                <a:solidFill>
                  <a:srgbClr val="FF0000"/>
                </a:solidFill>
              </a:rPr>
              <a:t>Summary  -- Progress Made</a:t>
            </a:r>
            <a:endParaRPr lang="en-US" sz="3600" b="1" dirty="0">
              <a:solidFill>
                <a:srgbClr val="FF0000"/>
              </a:solidFill>
            </a:endParaRPr>
          </a:p>
        </p:txBody>
      </p:sp>
      <p:sp>
        <p:nvSpPr>
          <p:cNvPr id="4" name="Content Placeholder 3"/>
          <p:cNvSpPr>
            <a:spLocks noGrp="1"/>
          </p:cNvSpPr>
          <p:nvPr>
            <p:ph sz="half" idx="2"/>
          </p:nvPr>
        </p:nvSpPr>
        <p:spPr>
          <a:xfrm>
            <a:off x="228600" y="838200"/>
            <a:ext cx="8534400" cy="5791200"/>
          </a:xfrm>
        </p:spPr>
        <p:txBody>
          <a:bodyPr>
            <a:noAutofit/>
          </a:bodyPr>
          <a:lstStyle/>
          <a:p>
            <a:r>
              <a:rPr lang="en-US" sz="1400" b="1" dirty="0" smtClean="0">
                <a:solidFill>
                  <a:srgbClr val="0000FF"/>
                </a:solidFill>
              </a:rPr>
              <a:t>Hybrid 3DVAR-EnKF implementation </a:t>
            </a:r>
            <a:r>
              <a:rPr lang="en-US" sz="1400" b="1" dirty="0" smtClean="0"/>
              <a:t>improved GFS useful forecast (AC &gt;0.6) by up to 5 hours.</a:t>
            </a:r>
          </a:p>
          <a:p>
            <a:endParaRPr lang="en-US" sz="1400" b="1" dirty="0" smtClean="0"/>
          </a:p>
          <a:p>
            <a:r>
              <a:rPr lang="en-US" sz="1400" b="1" dirty="0" smtClean="0">
                <a:solidFill>
                  <a:srgbClr val="0000FF"/>
                </a:solidFill>
              </a:rPr>
              <a:t>Soil Table Update </a:t>
            </a:r>
            <a:r>
              <a:rPr lang="en-US" sz="1400" b="1" dirty="0" smtClean="0"/>
              <a:t>reduced GFS warm season surface temperature cold bias and surface moisture wet bias over the central to western US.</a:t>
            </a:r>
          </a:p>
          <a:p>
            <a:endParaRPr lang="en-US" sz="1400" b="1" dirty="0" smtClean="0"/>
          </a:p>
          <a:p>
            <a:r>
              <a:rPr lang="en-US" sz="1400" b="1" dirty="0" smtClean="0"/>
              <a:t>2012 is a difficult year to forecast.  CDAS and CFSR forecast scores (measured by 500hPa HGT AC)  dropped in both hemispheres.  Still, GFS performed better in 2012 than in 2011,  having the largest gain among all major global NWP models.</a:t>
            </a:r>
          </a:p>
          <a:p>
            <a:endParaRPr lang="en-US" sz="1400" b="1" dirty="0" smtClean="0"/>
          </a:p>
          <a:p>
            <a:r>
              <a:rPr lang="en-US" sz="1400" b="1" dirty="0" smtClean="0"/>
              <a:t>GFS useful forecast (measured by 500hPa HGT AC) reached to 8 days in the NH and 7.6 days in the SH.  However,  GFS still falls behind ECMWF by 0.2 days in the NH and 0.6 days in the SH.</a:t>
            </a:r>
          </a:p>
          <a:p>
            <a:endParaRPr lang="en-US" sz="1400" b="1" dirty="0" smtClean="0"/>
          </a:p>
          <a:p>
            <a:r>
              <a:rPr lang="en-US" sz="1400" b="1" dirty="0" smtClean="0">
                <a:solidFill>
                  <a:srgbClr val="0000FF"/>
                </a:solidFill>
              </a:rPr>
              <a:t>GFS had no bad forecast (AC &lt;0.7)  in the NH in 2012</a:t>
            </a:r>
            <a:r>
              <a:rPr lang="en-US" sz="1400" b="1" dirty="0" smtClean="0"/>
              <a:t>.   This is unprecedented.   GFS good forecasts (AC&gt;0.9) reached 37% in the NH and 13% in the SH.  However,  ECMWF had 61% good forecast in the NH and 52% in the SH.</a:t>
            </a:r>
          </a:p>
          <a:p>
            <a:endParaRPr lang="en-US" sz="1400" b="1" dirty="0" smtClean="0"/>
          </a:p>
          <a:p>
            <a:r>
              <a:rPr lang="en-US" sz="1400" b="1" dirty="0" smtClean="0"/>
              <a:t>GFS hurricane track forecast for the Atlantic in 2012 was the best among all major global NWP models,  despite that </a:t>
            </a:r>
            <a:r>
              <a:rPr lang="en-US" sz="1400" b="1" dirty="0" smtClean="0">
                <a:solidFill>
                  <a:srgbClr val="0000FF"/>
                </a:solidFill>
              </a:rPr>
              <a:t>ECMWF had better long-lead track forecast for Sandy than did the GFS</a:t>
            </a:r>
            <a:r>
              <a:rPr lang="en-US" sz="1400" b="1" dirty="0" smtClean="0"/>
              <a:t>.</a:t>
            </a:r>
          </a:p>
          <a:p>
            <a:endParaRPr lang="en-US" sz="1400" b="1" dirty="0" smtClean="0"/>
          </a:p>
          <a:p>
            <a:r>
              <a:rPr lang="en-US" sz="1400" b="1" dirty="0" smtClean="0"/>
              <a:t>In the past ten years, GFS hurricane track and intensity forecast had been  greatly  improved in both the Atlantic and Pacific basins. </a:t>
            </a:r>
          </a:p>
          <a:p>
            <a:endParaRPr lang="en-US" sz="1400" b="1" dirty="0" smtClean="0"/>
          </a:p>
          <a:p>
            <a:r>
              <a:rPr lang="en-US" sz="1400" b="1" dirty="0" smtClean="0"/>
              <a:t>GFS CONUS summer precipitation scores, especially for light rains, was degraded  since the May 2011  model  upgrade.  A parameter table  used in the soil model was found to be responsible for the degradation.</a:t>
            </a:r>
            <a:endParaRPr lang="en-US" sz="1400" b="1" dirty="0"/>
          </a:p>
        </p:txBody>
      </p:sp>
      <p:sp>
        <p:nvSpPr>
          <p:cNvPr id="5" name="Slide Number Placeholder 4"/>
          <p:cNvSpPr>
            <a:spLocks noGrp="1"/>
          </p:cNvSpPr>
          <p:nvPr>
            <p:ph type="sldNum" sz="quarter" idx="12"/>
          </p:nvPr>
        </p:nvSpPr>
        <p:spPr>
          <a:xfrm>
            <a:off x="6781800" y="6492875"/>
            <a:ext cx="2133600" cy="365125"/>
          </a:xfrm>
        </p:spPr>
        <p:txBody>
          <a:bodyPr/>
          <a:lstStyle/>
          <a:p>
            <a:fld id="{A50FA619-1C2E-4477-A71A-C0421048856D}"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rmAutofit fontScale="90000"/>
          </a:bodyPr>
          <a:lstStyle/>
          <a:p>
            <a:r>
              <a:rPr lang="en-US" sz="3600" b="1" dirty="0" smtClean="0">
                <a:solidFill>
                  <a:srgbClr val="FF0000"/>
                </a:solidFill>
              </a:rPr>
              <a:t>Summary  -- A few things </a:t>
            </a:r>
            <a:r>
              <a:rPr lang="en-US" sz="3600" b="1" smtClean="0">
                <a:solidFill>
                  <a:srgbClr val="FF0000"/>
                </a:solidFill>
              </a:rPr>
              <a:t>to consider</a:t>
            </a:r>
            <a:endParaRPr lang="en-US" sz="3600" b="1" dirty="0">
              <a:solidFill>
                <a:srgbClr val="FF0000"/>
              </a:solidFill>
            </a:endParaRPr>
          </a:p>
        </p:txBody>
      </p:sp>
      <p:sp>
        <p:nvSpPr>
          <p:cNvPr id="4" name="Content Placeholder 3"/>
          <p:cNvSpPr>
            <a:spLocks noGrp="1"/>
          </p:cNvSpPr>
          <p:nvPr>
            <p:ph sz="half" idx="2"/>
          </p:nvPr>
        </p:nvSpPr>
        <p:spPr>
          <a:xfrm>
            <a:off x="381000" y="1066800"/>
            <a:ext cx="8305800" cy="5562600"/>
          </a:xfrm>
        </p:spPr>
        <p:txBody>
          <a:bodyPr>
            <a:noAutofit/>
          </a:bodyPr>
          <a:lstStyle/>
          <a:p>
            <a:r>
              <a:rPr lang="en-US" sz="1800" b="1" dirty="0" smtClean="0"/>
              <a:t>The gap between GFS and ECMWF in the Southern Hemisphere is much larger than that in the Northern Hemisphere.   How to reduce the gap?</a:t>
            </a:r>
          </a:p>
          <a:p>
            <a:endParaRPr lang="en-US" sz="1800" b="1" dirty="0" smtClean="0"/>
          </a:p>
          <a:p>
            <a:r>
              <a:rPr lang="en-US" sz="1800" b="1" dirty="0" smtClean="0"/>
              <a:t>There are large surface temperature cold biases in summer in the US Northeast.   Land model issue or could-radiation issue?</a:t>
            </a:r>
          </a:p>
          <a:p>
            <a:endParaRPr lang="en-US" sz="1800" b="1" dirty="0" smtClean="0"/>
          </a:p>
          <a:p>
            <a:r>
              <a:rPr lang="en-US" sz="1800" b="1" dirty="0" smtClean="0"/>
              <a:t>Even though the GFS CONUS precipitation skill scores has been improved after the soil table update,  it still falls behind ECMWF, UKM and CMC.</a:t>
            </a:r>
          </a:p>
          <a:p>
            <a:endParaRPr lang="en-US" sz="1800" b="1" dirty="0" smtClean="0"/>
          </a:p>
          <a:p>
            <a:r>
              <a:rPr lang="en-US" sz="1800" b="1" dirty="0" smtClean="0"/>
              <a:t>Compared to RAOBS, GFS has large warm bias in the upper troposphere and  large cold bias in the lower stratosphere.   Does this imply  the GFS </a:t>
            </a:r>
            <a:r>
              <a:rPr lang="en-US" sz="1800" b="1" dirty="0" err="1" smtClean="0"/>
              <a:t>tropoapuse</a:t>
            </a:r>
            <a:r>
              <a:rPr lang="en-US" sz="1800" b="1" dirty="0" smtClean="0"/>
              <a:t> is too low ?     Is it a dynamics problem , or physics problem related to deep convection, high cloud  and radiation?  </a:t>
            </a:r>
          </a:p>
          <a:p>
            <a:pPr>
              <a:buNone/>
            </a:pPr>
            <a:endParaRPr lang="en-US" sz="1800" b="1" dirty="0" smtClean="0"/>
          </a:p>
          <a:p>
            <a:endParaRPr lang="en-US" sz="1800" b="1" dirty="0"/>
          </a:p>
        </p:txBody>
      </p:sp>
      <p:sp>
        <p:nvSpPr>
          <p:cNvPr id="5" name="Slide Number Placeholder 4"/>
          <p:cNvSpPr>
            <a:spLocks noGrp="1"/>
          </p:cNvSpPr>
          <p:nvPr>
            <p:ph type="sldNum" sz="quarter" idx="12"/>
          </p:nvPr>
        </p:nvSpPr>
        <p:spPr/>
        <p:txBody>
          <a:bodyPr/>
          <a:lstStyle/>
          <a:p>
            <a:fld id="{A50FA619-1C2E-4477-A71A-C0421048856D}" type="slidenum">
              <a:rPr lang="en-US" smtClean="0"/>
              <a:pPr/>
              <a:t>66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400" b="1" dirty="0" smtClean="0">
                <a:solidFill>
                  <a:srgbClr val="0000FF"/>
                </a:solidFill>
              </a:rPr>
              <a:t>Sample Results from GSI Hybrid EnKF-3DVAR Implementation</a:t>
            </a:r>
            <a:endParaRPr lang="en-US" sz="2400" b="1" dirty="0">
              <a:solidFill>
                <a:srgbClr val="0000FF"/>
              </a:solidFill>
            </a:endParaRPr>
          </a:p>
        </p:txBody>
      </p:sp>
      <p:sp>
        <p:nvSpPr>
          <p:cNvPr id="6" name="Rectangle 5"/>
          <p:cNvSpPr/>
          <p:nvPr/>
        </p:nvSpPr>
        <p:spPr>
          <a:xfrm>
            <a:off x="4267200" y="6581001"/>
            <a:ext cx="4876800" cy="276999"/>
          </a:xfrm>
          <a:prstGeom prst="rect">
            <a:avLst/>
          </a:prstGeom>
        </p:spPr>
        <p:txBody>
          <a:bodyPr wrap="square">
            <a:spAutoFit/>
          </a:bodyPr>
          <a:lstStyle/>
          <a:p>
            <a:r>
              <a:rPr lang="en-US" sz="1200" dirty="0" smtClean="0">
                <a:hlinkClick r:id="rId2"/>
              </a:rPr>
              <a:t>http://www.emc.ncep.noaa.gov/gmb/wd20rt/experiments/prd12q3s/vsdb/</a:t>
            </a:r>
            <a:r>
              <a:rPr lang="en-US" sz="1200" dirty="0" smtClean="0"/>
              <a:t> </a:t>
            </a:r>
          </a:p>
        </p:txBody>
      </p:sp>
      <p:pic>
        <p:nvPicPr>
          <p:cNvPr id="6146" name="Picture 2" descr="http://www.emc.ncep.noaa.gov/gmb/wd20rt/experiments/prd12q3s/vsdb/allmodel/daily/dieoff/cordieoff_HGT_P500_G2NHX_00Z.png"/>
          <p:cNvPicPr>
            <a:picLocks noChangeAspect="1" noChangeArrowheads="1"/>
          </p:cNvPicPr>
          <p:nvPr/>
        </p:nvPicPr>
        <p:blipFill>
          <a:blip r:embed="rId3" cstate="print"/>
          <a:srcRect/>
          <a:stretch>
            <a:fillRect/>
          </a:stretch>
        </p:blipFill>
        <p:spPr bwMode="auto">
          <a:xfrm>
            <a:off x="228600" y="685800"/>
            <a:ext cx="3962400" cy="2895600"/>
          </a:xfrm>
          <a:prstGeom prst="rect">
            <a:avLst/>
          </a:prstGeom>
          <a:noFill/>
        </p:spPr>
      </p:pic>
      <p:pic>
        <p:nvPicPr>
          <p:cNvPr id="6148" name="Picture 4" descr="http://www.emc.ncep.noaa.gov/gmb/wd20rt/experiments/prd12q3s/vsdb/rain/etsbis.f60.png"/>
          <p:cNvPicPr>
            <a:picLocks noChangeAspect="1" noChangeArrowheads="1"/>
          </p:cNvPicPr>
          <p:nvPr/>
        </p:nvPicPr>
        <p:blipFill>
          <a:blip r:embed="rId4" cstate="print"/>
          <a:srcRect/>
          <a:stretch>
            <a:fillRect/>
          </a:stretch>
        </p:blipFill>
        <p:spPr bwMode="auto">
          <a:xfrm>
            <a:off x="4267200" y="762000"/>
            <a:ext cx="4673600" cy="2667000"/>
          </a:xfrm>
          <a:prstGeom prst="rect">
            <a:avLst/>
          </a:prstGeom>
          <a:noFill/>
        </p:spPr>
      </p:pic>
      <p:pic>
        <p:nvPicPr>
          <p:cNvPr id="6150" name="Picture 6" descr="http://www.emc.ncep.noaa.gov/gmb/wd20rt/experiments/prd12q3i/vsdb/track/tracks_al.t.gif"/>
          <p:cNvPicPr>
            <a:picLocks noChangeAspect="1" noChangeArrowheads="1"/>
          </p:cNvPicPr>
          <p:nvPr/>
        </p:nvPicPr>
        <p:blipFill>
          <a:blip r:embed="rId5" cstate="print"/>
          <a:srcRect r="3333" b="51515"/>
          <a:stretch>
            <a:fillRect/>
          </a:stretch>
        </p:blipFill>
        <p:spPr bwMode="auto">
          <a:xfrm>
            <a:off x="4495800" y="3657600"/>
            <a:ext cx="4267200" cy="2819400"/>
          </a:xfrm>
          <a:prstGeom prst="rect">
            <a:avLst/>
          </a:prstGeom>
          <a:noFill/>
        </p:spPr>
      </p:pic>
      <p:pic>
        <p:nvPicPr>
          <p:cNvPr id="6152" name="Picture 8" descr="http://www.emc.ncep.noaa.gov/gmb/wd20rt/experiments/prd12q3s/vsdb/allmodel/daily/rms/rmspmean_WIND_G2TRO_00Z.png"/>
          <p:cNvPicPr>
            <a:picLocks noChangeAspect="1" noChangeArrowheads="1"/>
          </p:cNvPicPr>
          <p:nvPr/>
        </p:nvPicPr>
        <p:blipFill>
          <a:blip r:embed="rId6" cstate="print"/>
          <a:srcRect/>
          <a:stretch>
            <a:fillRect/>
          </a:stretch>
        </p:blipFill>
        <p:spPr bwMode="auto">
          <a:xfrm>
            <a:off x="228600" y="3657600"/>
            <a:ext cx="4067440" cy="3048000"/>
          </a:xfrm>
          <a:prstGeom prst="rect">
            <a:avLst/>
          </a:prstGeom>
          <a:noFill/>
        </p:spPr>
      </p:pic>
      <p:sp>
        <p:nvSpPr>
          <p:cNvPr id="8" name="Slide Number Placeholder 7"/>
          <p:cNvSpPr>
            <a:spLocks noGrp="1"/>
          </p:cNvSpPr>
          <p:nvPr>
            <p:ph type="sldNum" sz="quarter" idx="12"/>
          </p:nvPr>
        </p:nvSpPr>
        <p:spPr/>
        <p:txBody>
          <a:bodyPr/>
          <a:lstStyle/>
          <a:p>
            <a:fld id="{A50FA619-1C2E-4477-A71A-C0421048856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z="2000" b="1" dirty="0" smtClean="0">
                <a:solidFill>
                  <a:srgbClr val="0A1EB6"/>
                </a:solidFill>
              </a:rPr>
              <a:t>Day at which forecast loses useful skill (500-hPa Height AC=0.6)</a:t>
            </a:r>
            <a:br>
              <a:rPr lang="en-US" sz="2000" b="1" dirty="0" smtClean="0">
                <a:solidFill>
                  <a:srgbClr val="0A1EB6"/>
                </a:solidFill>
              </a:rPr>
            </a:br>
            <a:r>
              <a:rPr lang="en-US" sz="2000" b="1" dirty="0" smtClean="0">
                <a:solidFill>
                  <a:srgbClr val="0A1EB6"/>
                </a:solidFill>
              </a:rPr>
              <a:t/>
            </a:r>
            <a:br>
              <a:rPr lang="en-US" sz="2000" b="1" dirty="0" smtClean="0">
                <a:solidFill>
                  <a:srgbClr val="0A1EB6"/>
                </a:solidFill>
              </a:rPr>
            </a:br>
            <a:r>
              <a:rPr lang="en-US" sz="2000" b="1" dirty="0" smtClean="0">
                <a:solidFill>
                  <a:srgbClr val="FF0000"/>
                </a:solidFill>
              </a:rPr>
              <a:t>3D-Var Operational GFS </a:t>
            </a:r>
            <a:r>
              <a:rPr lang="en-US" sz="2000" b="1" dirty="0" err="1" smtClean="0">
                <a:solidFill>
                  <a:srgbClr val="FF0000"/>
                </a:solidFill>
              </a:rPr>
              <a:t>vs</a:t>
            </a:r>
            <a:r>
              <a:rPr lang="en-US" sz="2000" b="1" dirty="0" smtClean="0">
                <a:solidFill>
                  <a:srgbClr val="FF0000"/>
                </a:solidFill>
              </a:rPr>
              <a:t> Hybrid-Ensemble GFS Parallels</a:t>
            </a:r>
            <a:endParaRPr lang="en-US" sz="20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5AB66633-45EE-4974-B6F7-004197937185}" type="slidenum">
              <a:rPr lang="en-US" smtClean="0">
                <a:solidFill>
                  <a:prstClr val="black">
                    <a:tint val="75000"/>
                  </a:prstClr>
                </a:solidFill>
              </a:rPr>
              <a:pPr>
                <a:defRPr/>
              </a:pPr>
              <a:t>8</a:t>
            </a:fld>
            <a:endParaRPr lang="en-US">
              <a:solidFill>
                <a:prstClr val="black">
                  <a:tint val="75000"/>
                </a:prstClr>
              </a:solidFill>
            </a:endParaRPr>
          </a:p>
        </p:txBody>
      </p:sp>
      <p:graphicFrame>
        <p:nvGraphicFramePr>
          <p:cNvPr id="5" name="Table 4"/>
          <p:cNvGraphicFramePr>
            <a:graphicFrameLocks noGrp="1"/>
          </p:cNvGraphicFramePr>
          <p:nvPr/>
        </p:nvGraphicFramePr>
        <p:xfrm>
          <a:off x="914400" y="2362200"/>
          <a:ext cx="7772400" cy="1381760"/>
        </p:xfrm>
        <a:graphic>
          <a:graphicData uri="http://schemas.openxmlformats.org/drawingml/2006/table">
            <a:tbl>
              <a:tblPr firstRow="1" bandRow="1">
                <a:tableStyleId>{5C22544A-7EE6-4342-B048-85BDC9FD1C3A}</a:tableStyleId>
              </a:tblPr>
              <a:tblGrid>
                <a:gridCol w="2699886"/>
                <a:gridCol w="1963554"/>
                <a:gridCol w="1472665"/>
                <a:gridCol w="1636295"/>
              </a:tblGrid>
              <a:tr h="370840">
                <a:tc>
                  <a:txBody>
                    <a:bodyPr/>
                    <a:lstStyle/>
                    <a:p>
                      <a:endParaRPr lang="en-US" dirty="0"/>
                    </a:p>
                  </a:txBody>
                  <a:tcPr/>
                </a:tc>
                <a:tc>
                  <a:txBody>
                    <a:bodyPr/>
                    <a:lstStyle/>
                    <a:p>
                      <a:r>
                        <a:rPr lang="en-US" dirty="0" smtClean="0"/>
                        <a:t>Operational </a:t>
                      </a:r>
                      <a:endParaRPr lang="en-US" dirty="0"/>
                    </a:p>
                  </a:txBody>
                  <a:tcPr/>
                </a:tc>
                <a:tc>
                  <a:txBody>
                    <a:bodyPr/>
                    <a:lstStyle/>
                    <a:p>
                      <a:r>
                        <a:rPr lang="en-US" dirty="0" smtClean="0"/>
                        <a:t>Parallel</a:t>
                      </a:r>
                      <a:endParaRPr lang="en-US" dirty="0"/>
                    </a:p>
                  </a:txBody>
                  <a:tcPr/>
                </a:tc>
                <a:tc>
                  <a:txBody>
                    <a:bodyPr/>
                    <a:lstStyle/>
                    <a:p>
                      <a:r>
                        <a:rPr lang="en-US" dirty="0" smtClean="0"/>
                        <a:t>parallel</a:t>
                      </a:r>
                      <a:r>
                        <a:rPr lang="en-US" baseline="0" dirty="0" smtClean="0"/>
                        <a:t> minus </a:t>
                      </a:r>
                      <a:r>
                        <a:rPr lang="en-US" dirty="0" smtClean="0"/>
                        <a:t>Operational</a:t>
                      </a:r>
                      <a:endParaRPr lang="en-US" dirty="0"/>
                    </a:p>
                  </a:txBody>
                  <a:tcPr/>
                </a:tc>
              </a:tr>
              <a:tr h="370840">
                <a:tc>
                  <a:txBody>
                    <a:bodyPr/>
                    <a:lstStyle/>
                    <a:p>
                      <a:r>
                        <a:rPr lang="en-US" dirty="0" smtClean="0"/>
                        <a:t>Northern Hemisphere</a:t>
                      </a:r>
                      <a:endParaRPr lang="en-US" dirty="0"/>
                    </a:p>
                  </a:txBody>
                  <a:tcPr/>
                </a:tc>
                <a:tc>
                  <a:txBody>
                    <a:bodyPr/>
                    <a:lstStyle/>
                    <a:p>
                      <a:r>
                        <a:rPr lang="en-US" dirty="0" smtClean="0"/>
                        <a:t>7.68</a:t>
                      </a:r>
                      <a:endParaRPr lang="en-US" dirty="0"/>
                    </a:p>
                  </a:txBody>
                  <a:tcPr/>
                </a:tc>
                <a:tc>
                  <a:txBody>
                    <a:bodyPr/>
                    <a:lstStyle/>
                    <a:p>
                      <a:r>
                        <a:rPr lang="en-US" dirty="0" smtClean="0"/>
                        <a:t>7.79</a:t>
                      </a:r>
                      <a:endParaRPr lang="en-US" dirty="0"/>
                    </a:p>
                  </a:txBody>
                  <a:tcPr/>
                </a:tc>
                <a:tc>
                  <a:txBody>
                    <a:bodyPr/>
                    <a:lstStyle/>
                    <a:p>
                      <a:r>
                        <a:rPr lang="en-US" dirty="0" smtClean="0"/>
                        <a:t>0.11  (2.6 hrs)</a:t>
                      </a:r>
                      <a:endParaRPr lang="en-US" dirty="0"/>
                    </a:p>
                  </a:txBody>
                  <a:tcPr/>
                </a:tc>
              </a:tr>
              <a:tr h="370840">
                <a:tc>
                  <a:txBody>
                    <a:bodyPr/>
                    <a:lstStyle/>
                    <a:p>
                      <a:r>
                        <a:rPr lang="en-US" dirty="0" smtClean="0"/>
                        <a:t>Southern Hemisphere</a:t>
                      </a:r>
                      <a:endParaRPr lang="en-US" dirty="0"/>
                    </a:p>
                  </a:txBody>
                  <a:tcPr/>
                </a:tc>
                <a:tc>
                  <a:txBody>
                    <a:bodyPr/>
                    <a:lstStyle/>
                    <a:p>
                      <a:r>
                        <a:rPr lang="en-US" dirty="0" smtClean="0"/>
                        <a:t>7.89</a:t>
                      </a:r>
                      <a:endParaRPr lang="en-US" dirty="0"/>
                    </a:p>
                  </a:txBody>
                  <a:tcPr/>
                </a:tc>
                <a:tc>
                  <a:txBody>
                    <a:bodyPr/>
                    <a:lstStyle/>
                    <a:p>
                      <a:r>
                        <a:rPr lang="en-US" dirty="0" smtClean="0"/>
                        <a:t>7.94</a:t>
                      </a:r>
                      <a:endParaRPr lang="en-US" dirty="0"/>
                    </a:p>
                  </a:txBody>
                  <a:tcPr/>
                </a:tc>
                <a:tc>
                  <a:txBody>
                    <a:bodyPr/>
                    <a:lstStyle/>
                    <a:p>
                      <a:r>
                        <a:rPr lang="en-US" dirty="0" smtClean="0"/>
                        <a:t>0.05  (1.2hrs)</a:t>
                      </a:r>
                      <a:endParaRPr lang="en-US" dirty="0"/>
                    </a:p>
                  </a:txBody>
                  <a:tcPr/>
                </a:tc>
              </a:tr>
            </a:tbl>
          </a:graphicData>
        </a:graphic>
      </p:graphicFrame>
      <p:sp>
        <p:nvSpPr>
          <p:cNvPr id="6" name="TextBox 5"/>
          <p:cNvSpPr txBox="1"/>
          <p:nvPr/>
        </p:nvSpPr>
        <p:spPr>
          <a:xfrm>
            <a:off x="228600" y="1752600"/>
            <a:ext cx="7849265" cy="369332"/>
          </a:xfrm>
          <a:prstGeom prst="rect">
            <a:avLst/>
          </a:prstGeom>
          <a:noFill/>
        </p:spPr>
        <p:txBody>
          <a:bodyPr wrap="none" rtlCol="0">
            <a:spAutoFit/>
          </a:bodyPr>
          <a:lstStyle/>
          <a:p>
            <a:r>
              <a:rPr lang="en-US" b="1" dirty="0" smtClean="0"/>
              <a:t>1.  Summer (retrospective parallel prd12q3i):  27 August 2011 ~ 16 October 2011</a:t>
            </a:r>
            <a:endParaRPr lang="en-US" b="1" dirty="0"/>
          </a:p>
        </p:txBody>
      </p:sp>
      <p:graphicFrame>
        <p:nvGraphicFramePr>
          <p:cNvPr id="7" name="Table 6"/>
          <p:cNvGraphicFramePr>
            <a:graphicFrameLocks noGrp="1"/>
          </p:cNvGraphicFramePr>
          <p:nvPr/>
        </p:nvGraphicFramePr>
        <p:xfrm>
          <a:off x="990600" y="4866640"/>
          <a:ext cx="7772400" cy="1381760"/>
        </p:xfrm>
        <a:graphic>
          <a:graphicData uri="http://schemas.openxmlformats.org/drawingml/2006/table">
            <a:tbl>
              <a:tblPr firstRow="1" bandRow="1">
                <a:tableStyleId>{5C22544A-7EE6-4342-B048-85BDC9FD1C3A}</a:tableStyleId>
              </a:tblPr>
              <a:tblGrid>
                <a:gridCol w="2699886"/>
                <a:gridCol w="1963554"/>
                <a:gridCol w="1472665"/>
                <a:gridCol w="1636295"/>
              </a:tblGrid>
              <a:tr h="370840">
                <a:tc>
                  <a:txBody>
                    <a:bodyPr/>
                    <a:lstStyle/>
                    <a:p>
                      <a:endParaRPr lang="en-US" dirty="0"/>
                    </a:p>
                  </a:txBody>
                  <a:tcPr/>
                </a:tc>
                <a:tc>
                  <a:txBody>
                    <a:bodyPr/>
                    <a:lstStyle/>
                    <a:p>
                      <a:r>
                        <a:rPr lang="en-US" dirty="0" smtClean="0"/>
                        <a:t>Operational </a:t>
                      </a:r>
                      <a:endParaRPr lang="en-US" dirty="0"/>
                    </a:p>
                  </a:txBody>
                  <a:tcPr/>
                </a:tc>
                <a:tc>
                  <a:txBody>
                    <a:bodyPr/>
                    <a:lstStyle/>
                    <a:p>
                      <a:r>
                        <a:rPr lang="en-US" dirty="0" smtClean="0"/>
                        <a:t>Parallel</a:t>
                      </a:r>
                      <a:endParaRPr lang="en-US" dirty="0"/>
                    </a:p>
                  </a:txBody>
                  <a:tcPr/>
                </a:tc>
                <a:tc>
                  <a:txBody>
                    <a:bodyPr/>
                    <a:lstStyle/>
                    <a:p>
                      <a:r>
                        <a:rPr lang="en-US" dirty="0" smtClean="0"/>
                        <a:t>parallel</a:t>
                      </a:r>
                      <a:r>
                        <a:rPr lang="en-US" baseline="0" dirty="0" smtClean="0"/>
                        <a:t> minus </a:t>
                      </a:r>
                      <a:r>
                        <a:rPr lang="en-US" dirty="0" smtClean="0"/>
                        <a:t>Operational</a:t>
                      </a:r>
                      <a:endParaRPr lang="en-US" dirty="0"/>
                    </a:p>
                  </a:txBody>
                  <a:tcPr/>
                </a:tc>
              </a:tr>
              <a:tr h="370840">
                <a:tc>
                  <a:txBody>
                    <a:bodyPr/>
                    <a:lstStyle/>
                    <a:p>
                      <a:r>
                        <a:rPr lang="en-US" dirty="0" smtClean="0"/>
                        <a:t>Northern Hemisphere</a:t>
                      </a:r>
                      <a:endParaRPr lang="en-US" dirty="0"/>
                    </a:p>
                  </a:txBody>
                  <a:tcPr/>
                </a:tc>
                <a:tc>
                  <a:txBody>
                    <a:bodyPr/>
                    <a:lstStyle/>
                    <a:p>
                      <a:r>
                        <a:rPr lang="en-US" dirty="0" smtClean="0"/>
                        <a:t>8.43</a:t>
                      </a:r>
                      <a:endParaRPr lang="en-US" dirty="0"/>
                    </a:p>
                  </a:txBody>
                  <a:tcPr/>
                </a:tc>
                <a:tc>
                  <a:txBody>
                    <a:bodyPr/>
                    <a:lstStyle/>
                    <a:p>
                      <a:r>
                        <a:rPr lang="en-US" dirty="0" smtClean="0"/>
                        <a:t>8.65</a:t>
                      </a:r>
                      <a:endParaRPr lang="en-US" dirty="0"/>
                    </a:p>
                  </a:txBody>
                  <a:tcPr/>
                </a:tc>
                <a:tc>
                  <a:txBody>
                    <a:bodyPr/>
                    <a:lstStyle/>
                    <a:p>
                      <a:r>
                        <a:rPr lang="en-US" dirty="0" smtClean="0"/>
                        <a:t>0.22   (</a:t>
                      </a:r>
                      <a:r>
                        <a:rPr lang="en-US" b="1" dirty="0" smtClean="0">
                          <a:solidFill>
                            <a:srgbClr val="FF0000"/>
                          </a:solidFill>
                        </a:rPr>
                        <a:t>5.3</a:t>
                      </a:r>
                      <a:r>
                        <a:rPr lang="en-US" dirty="0" smtClean="0"/>
                        <a:t> hrs)</a:t>
                      </a:r>
                      <a:endParaRPr lang="en-US" dirty="0"/>
                    </a:p>
                  </a:txBody>
                  <a:tcPr/>
                </a:tc>
              </a:tr>
              <a:tr h="370840">
                <a:tc>
                  <a:txBody>
                    <a:bodyPr/>
                    <a:lstStyle/>
                    <a:p>
                      <a:r>
                        <a:rPr lang="en-US" dirty="0" smtClean="0"/>
                        <a:t>Southern Hemisphere</a:t>
                      </a:r>
                      <a:endParaRPr lang="en-US" dirty="0"/>
                    </a:p>
                  </a:txBody>
                  <a:tcPr/>
                </a:tc>
                <a:tc>
                  <a:txBody>
                    <a:bodyPr/>
                    <a:lstStyle/>
                    <a:p>
                      <a:r>
                        <a:rPr lang="en-US" dirty="0" smtClean="0"/>
                        <a:t>7.62</a:t>
                      </a:r>
                      <a:endParaRPr lang="en-US" dirty="0"/>
                    </a:p>
                  </a:txBody>
                  <a:tcPr/>
                </a:tc>
                <a:tc>
                  <a:txBody>
                    <a:bodyPr/>
                    <a:lstStyle/>
                    <a:p>
                      <a:r>
                        <a:rPr lang="en-US" dirty="0" smtClean="0"/>
                        <a:t>7.73</a:t>
                      </a:r>
                      <a:endParaRPr lang="en-US" dirty="0"/>
                    </a:p>
                  </a:txBody>
                  <a:tcPr/>
                </a:tc>
                <a:tc>
                  <a:txBody>
                    <a:bodyPr/>
                    <a:lstStyle/>
                    <a:p>
                      <a:r>
                        <a:rPr lang="en-US" dirty="0" smtClean="0"/>
                        <a:t>0.11   (2.6 hrs)</a:t>
                      </a:r>
                      <a:endParaRPr lang="en-US" dirty="0"/>
                    </a:p>
                  </a:txBody>
                  <a:tcPr/>
                </a:tc>
              </a:tr>
            </a:tbl>
          </a:graphicData>
        </a:graphic>
      </p:graphicFrame>
      <p:sp>
        <p:nvSpPr>
          <p:cNvPr id="8" name="TextBox 7"/>
          <p:cNvSpPr txBox="1"/>
          <p:nvPr/>
        </p:nvSpPr>
        <p:spPr>
          <a:xfrm>
            <a:off x="228600" y="4267200"/>
            <a:ext cx="8033674" cy="369332"/>
          </a:xfrm>
          <a:prstGeom prst="rect">
            <a:avLst/>
          </a:prstGeom>
          <a:noFill/>
        </p:spPr>
        <p:txBody>
          <a:bodyPr wrap="none" rtlCol="0">
            <a:spAutoFit/>
          </a:bodyPr>
          <a:lstStyle/>
          <a:p>
            <a:r>
              <a:rPr lang="en-US" b="1" dirty="0" smtClean="0"/>
              <a:t>2.  Winter and Spring (real-time parallel prd12q3s):  8 January 2012 ~ 21 May 2012</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r>
              <a:rPr lang="en-US" sz="2400" b="1" dirty="0" smtClean="0">
                <a:solidFill>
                  <a:srgbClr val="0000FF"/>
                </a:solidFill>
              </a:rPr>
              <a:t>Sample Results from 09/05/2012 GFS Soil Table Update</a:t>
            </a:r>
            <a:endParaRPr lang="en-US" sz="2400" b="1" dirty="0">
              <a:solidFill>
                <a:srgbClr val="0000FF"/>
              </a:solidFill>
            </a:endParaRPr>
          </a:p>
        </p:txBody>
      </p:sp>
      <p:sp>
        <p:nvSpPr>
          <p:cNvPr id="8" name="Rectangle 7"/>
          <p:cNvSpPr/>
          <p:nvPr/>
        </p:nvSpPr>
        <p:spPr>
          <a:xfrm>
            <a:off x="4495800" y="6581001"/>
            <a:ext cx="4648200" cy="276999"/>
          </a:xfrm>
          <a:prstGeom prst="rect">
            <a:avLst/>
          </a:prstGeom>
        </p:spPr>
        <p:txBody>
          <a:bodyPr wrap="square">
            <a:spAutoFit/>
          </a:bodyPr>
          <a:lstStyle/>
          <a:p>
            <a:r>
              <a:rPr lang="en-US" sz="1200" dirty="0" smtClean="0">
                <a:hlinkClick r:id="rId2"/>
              </a:rPr>
              <a:t>http://www.emc.ncep.noaa.gov/gmb/wx24fy/para/t2mbias/exp2012/</a:t>
            </a:r>
            <a:r>
              <a:rPr lang="en-US" sz="1200" dirty="0" smtClean="0"/>
              <a:t> </a:t>
            </a:r>
            <a:endParaRPr lang="en-US" sz="1200" dirty="0"/>
          </a:p>
        </p:txBody>
      </p:sp>
      <p:pic>
        <p:nvPicPr>
          <p:cNvPr id="32770" name="Picture 2" descr="http://www.emc.ncep.noaa.gov/gmb/wx24fy/para/t2mbias/exp2012/rain/etsbis.f60.png"/>
          <p:cNvPicPr>
            <a:picLocks noChangeAspect="1" noChangeArrowheads="1"/>
          </p:cNvPicPr>
          <p:nvPr/>
        </p:nvPicPr>
        <p:blipFill>
          <a:blip r:embed="rId3" cstate="print"/>
          <a:srcRect/>
          <a:stretch>
            <a:fillRect/>
          </a:stretch>
        </p:blipFill>
        <p:spPr bwMode="auto">
          <a:xfrm>
            <a:off x="4953000" y="4038600"/>
            <a:ext cx="4191000" cy="2362200"/>
          </a:xfrm>
          <a:prstGeom prst="rect">
            <a:avLst/>
          </a:prstGeom>
          <a:noFill/>
        </p:spPr>
      </p:pic>
      <p:pic>
        <p:nvPicPr>
          <p:cNvPr id="32772" name="Picture 4" descr="http://www.emc.ncep.noaa.gov/gmb/wx24fy/para/t2mbias/exp2012/g2o/sfc/fom_T_SFC_MN_00Z.png"/>
          <p:cNvPicPr>
            <a:picLocks noChangeAspect="1" noChangeArrowheads="1"/>
          </p:cNvPicPr>
          <p:nvPr/>
        </p:nvPicPr>
        <p:blipFill>
          <a:blip r:embed="rId4" cstate="print"/>
          <a:srcRect/>
          <a:stretch>
            <a:fillRect/>
          </a:stretch>
        </p:blipFill>
        <p:spPr bwMode="auto">
          <a:xfrm>
            <a:off x="0" y="685800"/>
            <a:ext cx="4876800" cy="3276600"/>
          </a:xfrm>
          <a:prstGeom prst="rect">
            <a:avLst/>
          </a:prstGeom>
          <a:noFill/>
        </p:spPr>
      </p:pic>
      <p:pic>
        <p:nvPicPr>
          <p:cNvPr id="32776" name="Picture 8" descr="http://www.emc.ncep.noaa.gov/gmb/wx24fy/para/t2mbias/exp2012/g2o/sfc/fom_RH_SFC_MN_00Z.png"/>
          <p:cNvPicPr>
            <a:picLocks noChangeAspect="1" noChangeArrowheads="1"/>
          </p:cNvPicPr>
          <p:nvPr/>
        </p:nvPicPr>
        <p:blipFill>
          <a:blip r:embed="rId5" cstate="print"/>
          <a:srcRect r="6349"/>
          <a:stretch>
            <a:fillRect/>
          </a:stretch>
        </p:blipFill>
        <p:spPr bwMode="auto">
          <a:xfrm>
            <a:off x="0" y="4038600"/>
            <a:ext cx="4495800" cy="2762250"/>
          </a:xfrm>
          <a:prstGeom prst="rect">
            <a:avLst/>
          </a:prstGeom>
          <a:noFill/>
        </p:spPr>
      </p:pic>
      <p:pic>
        <p:nvPicPr>
          <p:cNvPr id="32778" name="Picture 10" descr="http://www.emc.ncep.noaa.gov/gmb/wx24fy/para/t2mbias/exp2012/g2o/sfc/fo_fh48_T_SFC_MN_00Z.png"/>
          <p:cNvPicPr>
            <a:picLocks noChangeAspect="1" noChangeArrowheads="1"/>
          </p:cNvPicPr>
          <p:nvPr/>
        </p:nvPicPr>
        <p:blipFill>
          <a:blip r:embed="rId6" cstate="print"/>
          <a:srcRect l="4000" t="3809" r="3556" b="46667"/>
          <a:stretch>
            <a:fillRect/>
          </a:stretch>
        </p:blipFill>
        <p:spPr bwMode="auto">
          <a:xfrm>
            <a:off x="5029200" y="762000"/>
            <a:ext cx="3962400" cy="2971800"/>
          </a:xfrm>
          <a:prstGeom prst="rect">
            <a:avLst/>
          </a:prstGeom>
          <a:noFill/>
        </p:spPr>
      </p:pic>
      <p:sp>
        <p:nvSpPr>
          <p:cNvPr id="9" name="Slide Number Placeholder 8"/>
          <p:cNvSpPr>
            <a:spLocks noGrp="1"/>
          </p:cNvSpPr>
          <p:nvPr>
            <p:ph type="sldNum" sz="quarter" idx="12"/>
          </p:nvPr>
        </p:nvSpPr>
        <p:spPr/>
        <p:txBody>
          <a:bodyPr/>
          <a:lstStyle/>
          <a:p>
            <a:fld id="{A50FA619-1C2E-4477-A71A-C0421048856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3088</Words>
  <Application>Microsoft Office PowerPoint</Application>
  <PresentationFormat>On-screen Show (4:3)</PresentationFormat>
  <Paragraphs>552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Review of GFS Forecast Skills in 2012</vt:lpstr>
      <vt:lpstr>Outline</vt:lpstr>
      <vt:lpstr>Slide 3</vt:lpstr>
      <vt:lpstr>Slide 4</vt:lpstr>
      <vt:lpstr>Slide 5</vt:lpstr>
      <vt:lpstr>Slide 6</vt:lpstr>
      <vt:lpstr>Sample Results from GSI Hybrid EnKF-3DVAR Implementation</vt:lpstr>
      <vt:lpstr>Day at which forecast loses useful skill (500-hPa Height AC=0.6)  3D-Var Operational GFS vs Hybrid-Ensemble GFS Parallels</vt:lpstr>
      <vt:lpstr>Sample Results from 09/05/2012 GFS Soil Table Update</vt:lpstr>
      <vt:lpstr>Outline</vt:lpstr>
      <vt:lpstr>Annual Mean 500-hPa HGT Day-5 Anomaly Correlation</vt:lpstr>
      <vt:lpstr>Annual Mean 500-hPa HGT Day-5 Anomaly Correlation GFS minus CDAS</vt:lpstr>
      <vt:lpstr>Annual Mean 500-hPa HGT Day-5 Anomaly Correlation GFS minus CFSR</vt:lpstr>
      <vt:lpstr>Annual Mean NH 500hPa HGT Day-5 AC</vt:lpstr>
      <vt:lpstr>Annual Mean SH 500hPa HGT Day-5 AC</vt:lpstr>
      <vt:lpstr>Die-off Curves of  Annual Mean NH 500hPa HGT AC </vt:lpstr>
      <vt:lpstr>Die-off Curves of  Annual Mean SH 500hPa HGT AC </vt:lpstr>
      <vt:lpstr>Day at which forecast loses useful skill (AC=0.6)  N. Hemisphere 500hPa height calendar year means</vt:lpstr>
      <vt:lpstr>Die-off Curves of  2012 Annual Mean Sea-Level Pressure AC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Outline</vt:lpstr>
      <vt:lpstr>2012 Atlantic Hurricanes</vt:lpstr>
      <vt:lpstr>2012 Eastern Pacific Hurricanes</vt:lpstr>
      <vt:lpstr>2012 Atlantic Hurricane Track and Intensity Errors</vt:lpstr>
      <vt:lpstr>2012 Eastern Pacific Hurricane Track and Intensity Errors</vt:lpstr>
      <vt:lpstr>Sandy Track Forecasts Global Deterministic NWP Models</vt:lpstr>
      <vt:lpstr>Slide 39</vt:lpstr>
      <vt:lpstr>Slide 40</vt:lpstr>
      <vt:lpstr>Slide 41</vt:lpstr>
      <vt:lpstr>Slide 42</vt:lpstr>
      <vt:lpstr>Slide 43</vt:lpstr>
      <vt:lpstr>Slide 44</vt:lpstr>
      <vt:lpstr>Slide 45</vt:lpstr>
      <vt:lpstr>Slide 46</vt:lpstr>
      <vt:lpstr>Tuesday, 20121030, 00Z Cycle of Forecast</vt:lpstr>
      <vt:lpstr>GFS and ECMWF Rainfall Forecasts for Sandy, 5 days before landfall</vt:lpstr>
      <vt:lpstr>GFS and ECMWF Rainfall Forecasts for Sandy, 3 days before landfall</vt:lpstr>
      <vt:lpstr>Hurricane Track and Intensity Forecast  Errors NCEP GFS : 2001 ~ 2012</vt:lpstr>
      <vt:lpstr>Slide 51</vt:lpstr>
      <vt:lpstr>Slide 52</vt:lpstr>
      <vt:lpstr>Slide 53</vt:lpstr>
      <vt:lpstr>Slide 54</vt:lpstr>
      <vt:lpstr>Outline</vt:lpstr>
      <vt:lpstr>2012 Annual Mean CONUS Precipitation Skill Scores,  0-72 hour Forecast</vt:lpstr>
      <vt:lpstr>GFS CONUS Precipitation Skill Scores,  Annual Mean,  2003 ~ 2012</vt:lpstr>
      <vt:lpstr>GFS CONUS Precipitation Skill Scores,  Summer ( JJA)  Mean,  2003 ~ 2012</vt:lpstr>
      <vt:lpstr>Outline</vt:lpstr>
      <vt:lpstr>US Northern Plains, T2m Verified against Surface Station Observations</vt:lpstr>
      <vt:lpstr>US T2m Verified against Surface Station Observations</vt:lpstr>
      <vt:lpstr>Temperature Bias , Verified against Rawinsonde Observations, 2012 Annual Mean</vt:lpstr>
      <vt:lpstr>Temperature Bias  Verified against RAOBS,   Northern Hemisphere, 120hr Fcst</vt:lpstr>
      <vt:lpstr>Configuration of Major Global High-Res NWP Models (2012)</vt:lpstr>
      <vt:lpstr>Summary  -- Progress Made</vt:lpstr>
      <vt:lpstr>Summary  -- A few things to consider</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fanglin.yang</dc:creator>
  <cp:lastModifiedBy>fanglin.yang</cp:lastModifiedBy>
  <cp:revision>328</cp:revision>
  <dcterms:created xsi:type="dcterms:W3CDTF">2012-01-11T02:07:45Z</dcterms:created>
  <dcterms:modified xsi:type="dcterms:W3CDTF">2013-01-17T13:49:40Z</dcterms:modified>
</cp:coreProperties>
</file>