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0" r:id="rId2"/>
    <p:sldId id="287" r:id="rId3"/>
    <p:sldId id="324" r:id="rId4"/>
    <p:sldId id="289" r:id="rId5"/>
    <p:sldId id="290" r:id="rId6"/>
    <p:sldId id="261" r:id="rId7"/>
    <p:sldId id="262" r:id="rId8"/>
    <p:sldId id="294" r:id="rId9"/>
    <p:sldId id="295" r:id="rId10"/>
    <p:sldId id="296" r:id="rId11"/>
    <p:sldId id="297" r:id="rId12"/>
    <p:sldId id="298" r:id="rId13"/>
    <p:sldId id="302" r:id="rId14"/>
    <p:sldId id="303" r:id="rId15"/>
    <p:sldId id="322" r:id="rId16"/>
    <p:sldId id="323" r:id="rId17"/>
    <p:sldId id="299" r:id="rId18"/>
    <p:sldId id="300" r:id="rId19"/>
    <p:sldId id="301" r:id="rId20"/>
    <p:sldId id="291" r:id="rId21"/>
    <p:sldId id="263" r:id="rId22"/>
    <p:sldId id="264" r:id="rId23"/>
    <p:sldId id="265" r:id="rId24"/>
    <p:sldId id="292" r:id="rId25"/>
    <p:sldId id="282" r:id="rId26"/>
    <p:sldId id="283" r:id="rId27"/>
    <p:sldId id="284" r:id="rId28"/>
    <p:sldId id="285" r:id="rId29"/>
    <p:sldId id="293" r:id="rId30"/>
    <p:sldId id="266" r:id="rId31"/>
    <p:sldId id="267"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0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docs\GFS\GFS_annualscore\meanac.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docs\GFS\GFS_annualscore\meanac.xls"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docs\GFS\GFS_annualscore\meanac.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docs\GFS\GFS_annualscore\meanac.xls"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3.7529296513992096E-2"/>
          <c:w val="0.90562225628876114"/>
          <c:h val="0.82332834275997191"/>
        </c:manualLayout>
      </c:layout>
      <c:lineChart>
        <c:grouping val="standard"/>
        <c:ser>
          <c:idx val="0"/>
          <c:order val="0"/>
          <c:tx>
            <c:strRef>
              <c:f>Sheet1!$B$1</c:f>
              <c:strCache>
                <c:ptCount val="1"/>
                <c:pt idx="0">
                  <c:v>GFS-NH</c:v>
                </c:pt>
              </c:strCache>
            </c:strRef>
          </c:tx>
          <c:spPr>
            <a:ln w="50800">
              <a:solidFill>
                <a:srgbClr val="FF0000"/>
              </a:solidFill>
            </a:ln>
          </c:spPr>
          <c:marker>
            <c:symbol val="diamond"/>
            <c:size val="10"/>
            <c:spPr>
              <a:solidFill>
                <a:srgbClr val="FFC000"/>
              </a:solidFill>
            </c:spPr>
          </c:marker>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Sheet1!$B$2:$B$29</c:f>
              <c:numCache>
                <c:formatCode>General</c:formatCode>
                <c:ptCount val="28"/>
                <c:pt idx="0">
                  <c:v>0.55300000000000005</c:v>
                </c:pt>
                <c:pt idx="1">
                  <c:v>0.61300000000000054</c:v>
                </c:pt>
                <c:pt idx="2">
                  <c:v>0.65700000000000081</c:v>
                </c:pt>
                <c:pt idx="3">
                  <c:v>0.66300000000000081</c:v>
                </c:pt>
                <c:pt idx="4">
                  <c:v>0.66400000000000081</c:v>
                </c:pt>
                <c:pt idx="5">
                  <c:v>0.6880000000000005</c:v>
                </c:pt>
                <c:pt idx="6">
                  <c:v>0.69700000000000051</c:v>
                </c:pt>
                <c:pt idx="7">
                  <c:v>0.70800000000000052</c:v>
                </c:pt>
                <c:pt idx="8">
                  <c:v>0.71200000000000052</c:v>
                </c:pt>
                <c:pt idx="9">
                  <c:v>0.72300000000000053</c:v>
                </c:pt>
                <c:pt idx="10">
                  <c:v>0.71200000000000052</c:v>
                </c:pt>
                <c:pt idx="11">
                  <c:v>0.74600000000000055</c:v>
                </c:pt>
                <c:pt idx="12">
                  <c:v>0.75200000000000056</c:v>
                </c:pt>
                <c:pt idx="13">
                  <c:v>0.74000000000000055</c:v>
                </c:pt>
                <c:pt idx="14">
                  <c:v>0.73100000000000054</c:v>
                </c:pt>
                <c:pt idx="15">
                  <c:v>0.74800000000000055</c:v>
                </c:pt>
                <c:pt idx="16">
                  <c:v>0.76200000000000057</c:v>
                </c:pt>
                <c:pt idx="17">
                  <c:v>0.78600000000000003</c:v>
                </c:pt>
                <c:pt idx="18">
                  <c:v>0.79100000000000004</c:v>
                </c:pt>
                <c:pt idx="19">
                  <c:v>0.81200000000000061</c:v>
                </c:pt>
                <c:pt idx="20">
                  <c:v>0.80900000000000005</c:v>
                </c:pt>
                <c:pt idx="21">
                  <c:v>0.82299999999999995</c:v>
                </c:pt>
                <c:pt idx="22">
                  <c:v>0.83600000000000052</c:v>
                </c:pt>
                <c:pt idx="23">
                  <c:v>0.84400000000000053</c:v>
                </c:pt>
                <c:pt idx="24">
                  <c:v>0.84600000000000053</c:v>
                </c:pt>
                <c:pt idx="25">
                  <c:v>0.84800000000000053</c:v>
                </c:pt>
                <c:pt idx="26">
                  <c:v>0.86700000000000055</c:v>
                </c:pt>
                <c:pt idx="27">
                  <c:v>0.86300000000000054</c:v>
                </c:pt>
              </c:numCache>
            </c:numRef>
          </c:val>
        </c:ser>
        <c:ser>
          <c:idx val="1"/>
          <c:order val="1"/>
          <c:tx>
            <c:strRef>
              <c:f>Sheet1!$C$1</c:f>
              <c:strCache>
                <c:ptCount val="1"/>
                <c:pt idx="0">
                  <c:v>CDAS-NH</c:v>
                </c:pt>
              </c:strCache>
            </c:strRef>
          </c:tx>
          <c:spPr>
            <a:ln w="50800" cmpd="sng">
              <a:solidFill>
                <a:srgbClr val="0070C0"/>
              </a:solidFill>
              <a:prstDash val="solid"/>
            </a:ln>
          </c:spPr>
          <c:marker>
            <c:symbol val="diamond"/>
            <c:size val="10"/>
            <c:spPr>
              <a:solidFill>
                <a:schemeClr val="accent6">
                  <a:lumMod val="60000"/>
                  <a:lumOff val="40000"/>
                </a:schemeClr>
              </a:solidFill>
            </c:spPr>
          </c:marker>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Sheet1!$C$2:$C$29</c:f>
              <c:numCache>
                <c:formatCode>General</c:formatCode>
                <c:ptCount val="28"/>
                <c:pt idx="0">
                  <c:v>0.71400000000000052</c:v>
                </c:pt>
                <c:pt idx="1">
                  <c:v>0.71300000000000052</c:v>
                </c:pt>
                <c:pt idx="2">
                  <c:v>0.69900000000000051</c:v>
                </c:pt>
                <c:pt idx="3">
                  <c:v>0.70700000000000052</c:v>
                </c:pt>
                <c:pt idx="4">
                  <c:v>0.67400000000000082</c:v>
                </c:pt>
                <c:pt idx="5">
                  <c:v>0.70200000000000051</c:v>
                </c:pt>
                <c:pt idx="6">
                  <c:v>0.6930000000000005</c:v>
                </c:pt>
                <c:pt idx="7">
                  <c:v>0.70000000000000051</c:v>
                </c:pt>
                <c:pt idx="8">
                  <c:v>0.70100000000000051</c:v>
                </c:pt>
                <c:pt idx="9">
                  <c:v>0.6920000000000005</c:v>
                </c:pt>
                <c:pt idx="10">
                  <c:v>0.69500000000000051</c:v>
                </c:pt>
                <c:pt idx="11">
                  <c:v>0.71500000000000052</c:v>
                </c:pt>
                <c:pt idx="12">
                  <c:v>0.70800000000000052</c:v>
                </c:pt>
                <c:pt idx="13">
                  <c:v>0.72000000000000053</c:v>
                </c:pt>
                <c:pt idx="14">
                  <c:v>0.71100000000000052</c:v>
                </c:pt>
                <c:pt idx="15">
                  <c:v>0.68700000000000061</c:v>
                </c:pt>
                <c:pt idx="16">
                  <c:v>0.70900000000000052</c:v>
                </c:pt>
                <c:pt idx="17">
                  <c:v>0.71600000000000052</c:v>
                </c:pt>
                <c:pt idx="18">
                  <c:v>0.71200000000000052</c:v>
                </c:pt>
                <c:pt idx="19">
                  <c:v>0.72100000000000053</c:v>
                </c:pt>
                <c:pt idx="20">
                  <c:v>0.69800000000000051</c:v>
                </c:pt>
                <c:pt idx="21">
                  <c:v>0.71800000000000053</c:v>
                </c:pt>
                <c:pt idx="22">
                  <c:v>0.71600000000000052</c:v>
                </c:pt>
                <c:pt idx="23">
                  <c:v>0.72300000000000053</c:v>
                </c:pt>
                <c:pt idx="24">
                  <c:v>0.73000000000000054</c:v>
                </c:pt>
                <c:pt idx="25">
                  <c:v>0.72600000000000053</c:v>
                </c:pt>
                <c:pt idx="26">
                  <c:v>0.74700000000000055</c:v>
                </c:pt>
                <c:pt idx="27">
                  <c:v>0.73400000000000054</c:v>
                </c:pt>
              </c:numCache>
            </c:numRef>
          </c:val>
        </c:ser>
        <c:ser>
          <c:idx val="2"/>
          <c:order val="2"/>
          <c:tx>
            <c:strRef>
              <c:f>Sheet1!$D$1</c:f>
              <c:strCache>
                <c:ptCount val="1"/>
                <c:pt idx="0">
                  <c:v>GFS-SH</c:v>
                </c:pt>
              </c:strCache>
            </c:strRef>
          </c:tx>
          <c:spPr>
            <a:ln w="50800">
              <a:solidFill>
                <a:srgbClr val="FF0000"/>
              </a:solidFill>
              <a:prstDash val="sysDash"/>
            </a:ln>
          </c:spPr>
          <c:marker>
            <c:symbol val="circle"/>
            <c:size val="8"/>
            <c:spPr>
              <a:solidFill>
                <a:srgbClr val="FFC000"/>
              </a:solidFill>
            </c:spPr>
          </c:marker>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Sheet1!$D$2:$D$29</c:f>
              <c:numCache>
                <c:formatCode>General</c:formatCode>
                <c:ptCount val="28"/>
                <c:pt idx="3">
                  <c:v>0.58600000000000008</c:v>
                </c:pt>
                <c:pt idx="4">
                  <c:v>0.58900000000000008</c:v>
                </c:pt>
                <c:pt idx="5">
                  <c:v>0.57299999999999995</c:v>
                </c:pt>
                <c:pt idx="6">
                  <c:v>0.60200000000000053</c:v>
                </c:pt>
                <c:pt idx="7">
                  <c:v>0.60100000000000053</c:v>
                </c:pt>
                <c:pt idx="8">
                  <c:v>0.60800000000000054</c:v>
                </c:pt>
                <c:pt idx="9">
                  <c:v>0.61700000000000055</c:v>
                </c:pt>
                <c:pt idx="10">
                  <c:v>0.64000000000000068</c:v>
                </c:pt>
                <c:pt idx="11">
                  <c:v>0.62300000000000055</c:v>
                </c:pt>
                <c:pt idx="12">
                  <c:v>0.66100000000000081</c:v>
                </c:pt>
                <c:pt idx="13">
                  <c:v>0.66600000000000081</c:v>
                </c:pt>
                <c:pt idx="14">
                  <c:v>0.66200000000000081</c:v>
                </c:pt>
                <c:pt idx="15">
                  <c:v>0.70900000000000052</c:v>
                </c:pt>
                <c:pt idx="16">
                  <c:v>0.71500000000000052</c:v>
                </c:pt>
                <c:pt idx="17">
                  <c:v>0.76000000000000056</c:v>
                </c:pt>
                <c:pt idx="18">
                  <c:v>0.78100000000000003</c:v>
                </c:pt>
                <c:pt idx="19">
                  <c:v>0.79300000000000004</c:v>
                </c:pt>
                <c:pt idx="20">
                  <c:v>0.79100000000000004</c:v>
                </c:pt>
                <c:pt idx="21">
                  <c:v>0.80400000000000005</c:v>
                </c:pt>
                <c:pt idx="22">
                  <c:v>0.79</c:v>
                </c:pt>
                <c:pt idx="23">
                  <c:v>0.81399999999999995</c:v>
                </c:pt>
                <c:pt idx="24">
                  <c:v>0.82199999999999995</c:v>
                </c:pt>
                <c:pt idx="25">
                  <c:v>0.83400000000000052</c:v>
                </c:pt>
                <c:pt idx="26">
                  <c:v>0.82000000000000051</c:v>
                </c:pt>
                <c:pt idx="27">
                  <c:v>0.84400000000000053</c:v>
                </c:pt>
              </c:numCache>
            </c:numRef>
          </c:val>
        </c:ser>
        <c:ser>
          <c:idx val="3"/>
          <c:order val="3"/>
          <c:tx>
            <c:strRef>
              <c:f>Sheet1!$E$1</c:f>
              <c:strCache>
                <c:ptCount val="1"/>
                <c:pt idx="0">
                  <c:v>CDAS-SH</c:v>
                </c:pt>
              </c:strCache>
            </c:strRef>
          </c:tx>
          <c:spPr>
            <a:ln w="50800">
              <a:solidFill>
                <a:srgbClr val="0070C0"/>
              </a:solidFill>
              <a:prstDash val="sysDash"/>
            </a:ln>
          </c:spPr>
          <c:marker>
            <c:symbol val="circle"/>
            <c:size val="8"/>
            <c:spPr>
              <a:solidFill>
                <a:schemeClr val="accent6">
                  <a:lumMod val="60000"/>
                  <a:lumOff val="40000"/>
                </a:schemeClr>
              </a:solidFill>
            </c:spPr>
          </c:marker>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Sheet1!$E$2:$E$29</c:f>
              <c:numCache>
                <c:formatCode>General</c:formatCode>
                <c:ptCount val="28"/>
                <c:pt idx="0">
                  <c:v>0.56799999999999995</c:v>
                </c:pt>
                <c:pt idx="1">
                  <c:v>0.57800000000000051</c:v>
                </c:pt>
                <c:pt idx="2">
                  <c:v>0.55700000000000005</c:v>
                </c:pt>
                <c:pt idx="3">
                  <c:v>0.58200000000000007</c:v>
                </c:pt>
                <c:pt idx="4">
                  <c:v>0.62100000000000055</c:v>
                </c:pt>
                <c:pt idx="5">
                  <c:v>0.57099999999999995</c:v>
                </c:pt>
                <c:pt idx="6">
                  <c:v>0.61900000000000055</c:v>
                </c:pt>
                <c:pt idx="7">
                  <c:v>0.58700000000000008</c:v>
                </c:pt>
                <c:pt idx="8">
                  <c:v>0.61900000000000055</c:v>
                </c:pt>
                <c:pt idx="9">
                  <c:v>0.62900000000000056</c:v>
                </c:pt>
                <c:pt idx="10">
                  <c:v>0.61500000000000055</c:v>
                </c:pt>
                <c:pt idx="11">
                  <c:v>0.61800000000000055</c:v>
                </c:pt>
                <c:pt idx="12">
                  <c:v>0.63200000000000056</c:v>
                </c:pt>
                <c:pt idx="13">
                  <c:v>0.6530000000000008</c:v>
                </c:pt>
                <c:pt idx="14">
                  <c:v>0.63700000000000057</c:v>
                </c:pt>
                <c:pt idx="15">
                  <c:v>0.63300000000000056</c:v>
                </c:pt>
                <c:pt idx="16">
                  <c:v>0.61100000000000054</c:v>
                </c:pt>
                <c:pt idx="17">
                  <c:v>0.63600000000000056</c:v>
                </c:pt>
                <c:pt idx="18">
                  <c:v>0.66500000000000081</c:v>
                </c:pt>
                <c:pt idx="19">
                  <c:v>0.66200000000000081</c:v>
                </c:pt>
                <c:pt idx="20">
                  <c:v>0.6560000000000008</c:v>
                </c:pt>
                <c:pt idx="21">
                  <c:v>0.67200000000000082</c:v>
                </c:pt>
                <c:pt idx="22">
                  <c:v>0.64700000000000069</c:v>
                </c:pt>
                <c:pt idx="23">
                  <c:v>0.67100000000000082</c:v>
                </c:pt>
                <c:pt idx="24">
                  <c:v>0.66100000000000081</c:v>
                </c:pt>
                <c:pt idx="25">
                  <c:v>0.67300000000000082</c:v>
                </c:pt>
                <c:pt idx="26">
                  <c:v>0.64900000000000069</c:v>
                </c:pt>
                <c:pt idx="27">
                  <c:v>0.67800000000000082</c:v>
                </c:pt>
              </c:numCache>
            </c:numRef>
          </c:val>
        </c:ser>
        <c:marker val="1"/>
        <c:axId val="73875840"/>
        <c:axId val="73877760"/>
      </c:lineChart>
      <c:catAx>
        <c:axId val="73875840"/>
        <c:scaling>
          <c:orientation val="minMax"/>
        </c:scaling>
        <c:axPos val="b"/>
        <c:majorGridlines>
          <c:spPr>
            <a:ln>
              <a:solidFill>
                <a:schemeClr val="bg2">
                  <a:lumMod val="90000"/>
                </a:schemeClr>
              </a:solidFill>
            </a:ln>
          </c:spPr>
        </c:majorGridlines>
        <c:numFmt formatCode="General" sourceLinked="1"/>
        <c:tickLblPos val="nextTo"/>
        <c:spPr>
          <a:ln w="9525"/>
        </c:spPr>
        <c:txPr>
          <a:bodyPr rot="-5400000"/>
          <a:lstStyle/>
          <a:p>
            <a:pPr>
              <a:defRPr sz="1600" b="1"/>
            </a:pPr>
            <a:endParaRPr lang="en-US"/>
          </a:p>
        </c:txPr>
        <c:crossAx val="73877760"/>
        <c:crosses val="autoZero"/>
        <c:auto val="1"/>
        <c:lblAlgn val="ctr"/>
        <c:lblOffset val="100"/>
        <c:tickLblSkip val="1"/>
      </c:catAx>
      <c:valAx>
        <c:axId val="73877760"/>
        <c:scaling>
          <c:orientation val="minMax"/>
          <c:max val="0.9"/>
          <c:min val="0.55000000000000004"/>
        </c:scaling>
        <c:axPos val="l"/>
        <c:majorGridlines/>
        <c:numFmt formatCode="General" sourceLinked="1"/>
        <c:tickLblPos val="nextTo"/>
        <c:txPr>
          <a:bodyPr/>
          <a:lstStyle/>
          <a:p>
            <a:pPr>
              <a:defRPr sz="2400" b="1"/>
            </a:pPr>
            <a:endParaRPr lang="en-US"/>
          </a:p>
        </c:txPr>
        <c:crossAx val="73875840"/>
        <c:crosses val="autoZero"/>
        <c:crossBetween val="between"/>
        <c:majorUnit val="0.1"/>
        <c:minorUnit val="5.0000000000000024E-2"/>
      </c:valAx>
      <c:spPr>
        <a:ln>
          <a:prstDash val="solid"/>
        </a:ln>
      </c:spPr>
    </c:plotArea>
    <c:legend>
      <c:legendPos val="r"/>
      <c:legendEntry>
        <c:idx val="0"/>
        <c:txPr>
          <a:bodyPr/>
          <a:lstStyle/>
          <a:p>
            <a:pPr>
              <a:defRPr sz="2400" b="1">
                <a:solidFill>
                  <a:srgbClr val="FF0000"/>
                </a:solidFill>
              </a:defRPr>
            </a:pPr>
            <a:endParaRPr lang="en-US"/>
          </a:p>
        </c:txPr>
      </c:legendEntry>
      <c:legendEntry>
        <c:idx val="1"/>
        <c:txPr>
          <a:bodyPr/>
          <a:lstStyle/>
          <a:p>
            <a:pPr>
              <a:defRPr sz="2400" b="1">
                <a:solidFill>
                  <a:srgbClr val="002060"/>
                </a:solidFill>
              </a:defRPr>
            </a:pPr>
            <a:endParaRPr lang="en-US"/>
          </a:p>
        </c:txPr>
      </c:legendEntry>
      <c:legendEntry>
        <c:idx val="2"/>
        <c:txPr>
          <a:bodyPr/>
          <a:lstStyle/>
          <a:p>
            <a:pPr>
              <a:defRPr sz="2400" b="1">
                <a:solidFill>
                  <a:srgbClr val="FF0000"/>
                </a:solidFill>
              </a:defRPr>
            </a:pPr>
            <a:endParaRPr lang="en-US"/>
          </a:p>
        </c:txPr>
      </c:legendEntry>
      <c:legendEntry>
        <c:idx val="3"/>
        <c:txPr>
          <a:bodyPr/>
          <a:lstStyle/>
          <a:p>
            <a:pPr>
              <a:defRPr sz="2400" b="1">
                <a:solidFill>
                  <a:srgbClr val="002060"/>
                </a:solidFill>
              </a:defRPr>
            </a:pPr>
            <a:endParaRPr lang="en-US"/>
          </a:p>
        </c:txPr>
      </c:legendEntry>
      <c:layout>
        <c:manualLayout>
          <c:xMode val="edge"/>
          <c:yMode val="edge"/>
          <c:x val="8.0825958702064993E-2"/>
          <c:y val="4.3977486969058462E-2"/>
          <c:w val="0.22848825865793346"/>
          <c:h val="0.3286577206018263"/>
        </c:manualLayout>
      </c:layout>
      <c:txPr>
        <a:bodyPr/>
        <a:lstStyle/>
        <a:p>
          <a:pPr>
            <a:defRPr sz="2400" b="1"/>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mpd="sng">
      <a:prstDash val="solid"/>
    </a:ln>
    <a:scene3d>
      <a:camera prst="orthographicFront"/>
      <a:lightRig rig="threePt" dir="t"/>
    </a:scene3d>
    <a:sp3d>
      <a:bevelT w="6350"/>
    </a:sp3d>
  </c:spPr>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dirty="0" smtClean="0"/>
              <a:t>Eastern Pacific Hurricane Track Errors</a:t>
            </a:r>
            <a:endParaRPr lang="en-US" sz="2800" dirty="0"/>
          </a:p>
        </c:rich>
      </c:tx>
      <c:layout/>
    </c:title>
    <c:plotArea>
      <c:layout>
        <c:manualLayout>
          <c:layoutTarget val="inner"/>
          <c:xMode val="edge"/>
          <c:yMode val="edge"/>
          <c:x val="0.12498640794900642"/>
          <c:y val="0.12025910633122079"/>
          <c:w val="0.71482752155980622"/>
          <c:h val="0.79863997183278923"/>
        </c:manualLayout>
      </c:layout>
      <c:lineChart>
        <c:grouping val="standard"/>
        <c:ser>
          <c:idx val="0"/>
          <c:order val="0"/>
          <c:tx>
            <c:strRef>
              <c:f>Sheet1!$B$1</c:f>
              <c:strCache>
                <c:ptCount val="1"/>
                <c:pt idx="0">
                  <c:v>0</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17.899999999999999</c:v>
                </c:pt>
                <c:pt idx="1">
                  <c:v>17.8</c:v>
                </c:pt>
                <c:pt idx="2">
                  <c:v>20.399999999999999</c:v>
                </c:pt>
                <c:pt idx="3">
                  <c:v>18.399999999999999</c:v>
                </c:pt>
                <c:pt idx="4">
                  <c:v>19</c:v>
                </c:pt>
                <c:pt idx="5">
                  <c:v>20.5</c:v>
                </c:pt>
                <c:pt idx="6">
                  <c:v>17.7</c:v>
                </c:pt>
                <c:pt idx="7">
                  <c:v>17</c:v>
                </c:pt>
                <c:pt idx="8">
                  <c:v>15.3</c:v>
                </c:pt>
                <c:pt idx="9">
                  <c:v>14.1</c:v>
                </c:pt>
                <c:pt idx="10">
                  <c:v>9.9</c:v>
                </c:pt>
              </c:numCache>
            </c:numRef>
          </c:val>
        </c:ser>
        <c:ser>
          <c:idx val="1"/>
          <c:order val="1"/>
          <c:tx>
            <c:strRef>
              <c:f>Sheet1!$C$1</c:f>
              <c:strCache>
                <c:ptCount val="1"/>
                <c:pt idx="0">
                  <c:v>12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45.3</c:v>
                </c:pt>
                <c:pt idx="1">
                  <c:v>48.2</c:v>
                </c:pt>
                <c:pt idx="2">
                  <c:v>47.2</c:v>
                </c:pt>
                <c:pt idx="3">
                  <c:v>46.5</c:v>
                </c:pt>
                <c:pt idx="4">
                  <c:v>44</c:v>
                </c:pt>
                <c:pt idx="5">
                  <c:v>47.8</c:v>
                </c:pt>
                <c:pt idx="6">
                  <c:v>44.3</c:v>
                </c:pt>
                <c:pt idx="7">
                  <c:v>40.4</c:v>
                </c:pt>
                <c:pt idx="8">
                  <c:v>44.8</c:v>
                </c:pt>
                <c:pt idx="9">
                  <c:v>39.300000000000004</c:v>
                </c:pt>
                <c:pt idx="10">
                  <c:v>30.5</c:v>
                </c:pt>
              </c:numCache>
            </c:numRef>
          </c:val>
        </c:ser>
        <c:ser>
          <c:idx val="2"/>
          <c:order val="2"/>
          <c:tx>
            <c:strRef>
              <c:f>Sheet1!$D$1</c:f>
              <c:strCache>
                <c:ptCount val="1"/>
                <c:pt idx="0">
                  <c:v>24</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Cache>
                <c:formatCode>General</c:formatCode>
                <c:ptCount val="11"/>
                <c:pt idx="0">
                  <c:v>69.2</c:v>
                </c:pt>
                <c:pt idx="1">
                  <c:v>64</c:v>
                </c:pt>
                <c:pt idx="2">
                  <c:v>76.599999999999994</c:v>
                </c:pt>
                <c:pt idx="3">
                  <c:v>68.099999999999994</c:v>
                </c:pt>
                <c:pt idx="4">
                  <c:v>64.5</c:v>
                </c:pt>
                <c:pt idx="5">
                  <c:v>72.400000000000006</c:v>
                </c:pt>
                <c:pt idx="6">
                  <c:v>66.400000000000006</c:v>
                </c:pt>
                <c:pt idx="7">
                  <c:v>60.5</c:v>
                </c:pt>
                <c:pt idx="8">
                  <c:v>73.2</c:v>
                </c:pt>
                <c:pt idx="9">
                  <c:v>60</c:v>
                </c:pt>
                <c:pt idx="10">
                  <c:v>48.6</c:v>
                </c:pt>
              </c:numCache>
            </c:numRef>
          </c:val>
        </c:ser>
        <c:ser>
          <c:idx val="3"/>
          <c:order val="3"/>
          <c:tx>
            <c:strRef>
              <c:f>Sheet1!$E$1</c:f>
              <c:strCache>
                <c:ptCount val="1"/>
                <c:pt idx="0">
                  <c:v>36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Sheet1!$E$2:$E$12</c:f>
              <c:numCache>
                <c:formatCode>General</c:formatCode>
                <c:ptCount val="11"/>
                <c:pt idx="0">
                  <c:v>93.1</c:v>
                </c:pt>
                <c:pt idx="1">
                  <c:v>80.8</c:v>
                </c:pt>
                <c:pt idx="2">
                  <c:v>109.7</c:v>
                </c:pt>
                <c:pt idx="3">
                  <c:v>92.6</c:v>
                </c:pt>
                <c:pt idx="4">
                  <c:v>86</c:v>
                </c:pt>
                <c:pt idx="5">
                  <c:v>96.6</c:v>
                </c:pt>
                <c:pt idx="6">
                  <c:v>87</c:v>
                </c:pt>
                <c:pt idx="7">
                  <c:v>77</c:v>
                </c:pt>
                <c:pt idx="8">
                  <c:v>96</c:v>
                </c:pt>
                <c:pt idx="9">
                  <c:v>80.400000000000006</c:v>
                </c:pt>
                <c:pt idx="10">
                  <c:v>69.099999999999994</c:v>
                </c:pt>
              </c:numCache>
            </c:numRef>
          </c:val>
        </c:ser>
        <c:ser>
          <c:idx val="4"/>
          <c:order val="4"/>
          <c:tx>
            <c:strRef>
              <c:f>Sheet1!$F$1</c:f>
              <c:strCache>
                <c:ptCount val="1"/>
                <c:pt idx="0">
                  <c:v>48</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Sheet1!$F$2:$F$12</c:f>
              <c:numCache>
                <c:formatCode>General</c:formatCode>
                <c:ptCount val="11"/>
                <c:pt idx="0">
                  <c:v>114.3</c:v>
                </c:pt>
                <c:pt idx="1">
                  <c:v>91.3</c:v>
                </c:pt>
                <c:pt idx="2">
                  <c:v>135.4</c:v>
                </c:pt>
                <c:pt idx="3">
                  <c:v>123.4</c:v>
                </c:pt>
                <c:pt idx="4">
                  <c:v>107.6</c:v>
                </c:pt>
                <c:pt idx="5">
                  <c:v>124.7</c:v>
                </c:pt>
                <c:pt idx="6">
                  <c:v>107.9</c:v>
                </c:pt>
                <c:pt idx="7">
                  <c:v>103.3</c:v>
                </c:pt>
                <c:pt idx="8">
                  <c:v>111.3</c:v>
                </c:pt>
                <c:pt idx="9">
                  <c:v>98.7</c:v>
                </c:pt>
                <c:pt idx="10">
                  <c:v>89</c:v>
                </c:pt>
              </c:numCache>
            </c:numRef>
          </c:val>
        </c:ser>
        <c:ser>
          <c:idx val="5"/>
          <c:order val="5"/>
          <c:tx>
            <c:strRef>
              <c:f>Sheet1!$G$1</c:f>
              <c:strCache>
                <c:ptCount val="1"/>
                <c:pt idx="0">
                  <c:v>72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Sheet1!$G$2:$G$12</c:f>
              <c:numCache>
                <c:formatCode>General</c:formatCode>
                <c:ptCount val="11"/>
                <c:pt idx="0">
                  <c:v>140.1</c:v>
                </c:pt>
                <c:pt idx="1">
                  <c:v>124.6</c:v>
                </c:pt>
                <c:pt idx="2">
                  <c:v>188.6</c:v>
                </c:pt>
                <c:pt idx="3">
                  <c:v>201</c:v>
                </c:pt>
                <c:pt idx="4">
                  <c:v>167.5</c:v>
                </c:pt>
                <c:pt idx="5">
                  <c:v>185.2</c:v>
                </c:pt>
                <c:pt idx="6">
                  <c:v>153.1</c:v>
                </c:pt>
                <c:pt idx="7">
                  <c:v>166</c:v>
                </c:pt>
                <c:pt idx="8">
                  <c:v>142.1</c:v>
                </c:pt>
                <c:pt idx="9">
                  <c:v>154.30000000000001</c:v>
                </c:pt>
                <c:pt idx="10">
                  <c:v>142.6</c:v>
                </c:pt>
              </c:numCache>
            </c:numRef>
          </c:val>
        </c:ser>
        <c:ser>
          <c:idx val="6"/>
          <c:order val="6"/>
          <c:tx>
            <c:strRef>
              <c:f>Sheet1!$H$1</c:f>
              <c:strCache>
                <c:ptCount val="1"/>
                <c:pt idx="0">
                  <c:v>96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Sheet1!$H$2:$H$12</c:f>
              <c:numCache>
                <c:formatCode>General</c:formatCode>
                <c:ptCount val="11"/>
                <c:pt idx="0">
                  <c:v>157.80000000000001</c:v>
                </c:pt>
                <c:pt idx="1">
                  <c:v>159.19999999999999</c:v>
                </c:pt>
                <c:pt idx="2">
                  <c:v>272.2</c:v>
                </c:pt>
                <c:pt idx="3">
                  <c:v>303.8</c:v>
                </c:pt>
                <c:pt idx="4">
                  <c:v>227.7</c:v>
                </c:pt>
                <c:pt idx="5">
                  <c:v>228.2</c:v>
                </c:pt>
                <c:pt idx="6">
                  <c:v>171.4</c:v>
                </c:pt>
                <c:pt idx="7">
                  <c:v>272.60000000000002</c:v>
                </c:pt>
                <c:pt idx="8">
                  <c:v>182.2</c:v>
                </c:pt>
                <c:pt idx="9">
                  <c:v>200.7</c:v>
                </c:pt>
                <c:pt idx="10">
                  <c:v>191.7</c:v>
                </c:pt>
              </c:numCache>
            </c:numRef>
          </c:val>
        </c:ser>
        <c:ser>
          <c:idx val="7"/>
          <c:order val="7"/>
          <c:tx>
            <c:strRef>
              <c:f>Sheet1!$I$1</c:f>
              <c:strCache>
                <c:ptCount val="1"/>
                <c:pt idx="0">
                  <c:v>120 fhr</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Sheet1!$I$2:$I$12</c:f>
              <c:numCache>
                <c:formatCode>General</c:formatCode>
                <c:ptCount val="11"/>
                <c:pt idx="0">
                  <c:v>195.3</c:v>
                </c:pt>
                <c:pt idx="1">
                  <c:v>189.6</c:v>
                </c:pt>
                <c:pt idx="2">
                  <c:v>383.4</c:v>
                </c:pt>
                <c:pt idx="3">
                  <c:v>437.8</c:v>
                </c:pt>
                <c:pt idx="4">
                  <c:v>279.5</c:v>
                </c:pt>
                <c:pt idx="5">
                  <c:v>289</c:v>
                </c:pt>
                <c:pt idx="6">
                  <c:v>202.7</c:v>
                </c:pt>
                <c:pt idx="7">
                  <c:v>391.8</c:v>
                </c:pt>
                <c:pt idx="8">
                  <c:v>242.8</c:v>
                </c:pt>
                <c:pt idx="9">
                  <c:v>238</c:v>
                </c:pt>
                <c:pt idx="10">
                  <c:v>216.6</c:v>
                </c:pt>
              </c:numCache>
            </c:numRef>
          </c:val>
        </c:ser>
        <c:marker val="1"/>
        <c:axId val="93646208"/>
        <c:axId val="93860992"/>
      </c:lineChart>
      <c:catAx>
        <c:axId val="93646208"/>
        <c:scaling>
          <c:orientation val="minMax"/>
        </c:scaling>
        <c:axPos val="b"/>
        <c:numFmt formatCode="General" sourceLinked="1"/>
        <c:tickLblPos val="nextTo"/>
        <c:txPr>
          <a:bodyPr/>
          <a:lstStyle/>
          <a:p>
            <a:pPr>
              <a:defRPr b="1"/>
            </a:pPr>
            <a:endParaRPr lang="en-US"/>
          </a:p>
        </c:txPr>
        <c:crossAx val="93860992"/>
        <c:crosses val="autoZero"/>
        <c:auto val="1"/>
        <c:lblAlgn val="ctr"/>
        <c:lblOffset val="100"/>
      </c:catAx>
      <c:valAx>
        <c:axId val="93860992"/>
        <c:scaling>
          <c:orientation val="minMax"/>
          <c:max val="300"/>
        </c:scaling>
        <c:axPos val="l"/>
        <c:majorGridlines/>
        <c:title>
          <c:tx>
            <c:rich>
              <a:bodyPr/>
              <a:lstStyle/>
              <a:p>
                <a:pPr>
                  <a:defRPr/>
                </a:pPr>
                <a:r>
                  <a:rPr lang="en-US" sz="2000" dirty="0" smtClean="0"/>
                  <a:t>Track Error (nm)</a:t>
                </a:r>
                <a:endParaRPr lang="en-US" sz="2000" dirty="0"/>
              </a:p>
            </c:rich>
          </c:tx>
          <c:layout>
            <c:manualLayout>
              <c:xMode val="edge"/>
              <c:yMode val="edge"/>
              <c:x val="4.7169811320754715E-3"/>
              <c:y val="0.34184907508571061"/>
            </c:manualLayout>
          </c:layout>
        </c:title>
        <c:numFmt formatCode="General" sourceLinked="1"/>
        <c:majorTickMark val="none"/>
        <c:tickLblPos val="nextTo"/>
        <c:txPr>
          <a:bodyPr/>
          <a:lstStyle/>
          <a:p>
            <a:pPr>
              <a:defRPr b="1"/>
            </a:pPr>
            <a:endParaRPr lang="en-US"/>
          </a:p>
        </c:txPr>
        <c:crossAx val="93646208"/>
        <c:crosses val="autoZero"/>
        <c:crossBetween val="between"/>
        <c:majorUnit val="50"/>
      </c:valAx>
      <c:spPr>
        <a:ln cmpd="dbl"/>
      </c:spPr>
    </c:plotArea>
    <c:legend>
      <c:legendPos val="r"/>
      <c:layout>
        <c:manualLayout>
          <c:xMode val="edge"/>
          <c:yMode val="edge"/>
          <c:x val="0.8830505952380957"/>
          <c:y val="9.8717911785417223E-2"/>
          <c:w val="0.10661464191976017"/>
          <c:h val="0.81578516100121556"/>
        </c:manualLayout>
      </c:layout>
      <c:txPr>
        <a:bodyPr/>
        <a:lstStyle/>
        <a:p>
          <a:pPr>
            <a:defRPr sz="20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c:spPr>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dirty="0" smtClean="0"/>
              <a:t>Eastern Pacific Hurricane Intensity Errors</a:t>
            </a:r>
            <a:endParaRPr lang="en-US" sz="2800" dirty="0"/>
          </a:p>
        </c:rich>
      </c:tx>
      <c:layout/>
    </c:title>
    <c:plotArea>
      <c:layout>
        <c:manualLayout>
          <c:layoutTarget val="inner"/>
          <c:xMode val="edge"/>
          <c:yMode val="edge"/>
          <c:x val="0.12498640794900642"/>
          <c:y val="0.12025910633122079"/>
          <c:w val="0.71482752155980644"/>
          <c:h val="0.79863997183278923"/>
        </c:manualLayout>
      </c:layout>
      <c:lineChart>
        <c:grouping val="standard"/>
        <c:ser>
          <c:idx val="0"/>
          <c:order val="0"/>
          <c:tx>
            <c:strRef>
              <c:f>Sheet1!$B$1</c:f>
              <c:strCache>
                <c:ptCount val="1"/>
                <c:pt idx="0">
                  <c:v>0</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27.2</c:v>
                </c:pt>
                <c:pt idx="1">
                  <c:v>27.6</c:v>
                </c:pt>
                <c:pt idx="2">
                  <c:v>21.3</c:v>
                </c:pt>
                <c:pt idx="3">
                  <c:v>27.2</c:v>
                </c:pt>
                <c:pt idx="4">
                  <c:v>24.9</c:v>
                </c:pt>
                <c:pt idx="5">
                  <c:v>29.2</c:v>
                </c:pt>
                <c:pt idx="6">
                  <c:v>18.8</c:v>
                </c:pt>
                <c:pt idx="7">
                  <c:v>25.8</c:v>
                </c:pt>
                <c:pt idx="8">
                  <c:v>27.8</c:v>
                </c:pt>
                <c:pt idx="9">
                  <c:v>23.2</c:v>
                </c:pt>
                <c:pt idx="10">
                  <c:v>22.6</c:v>
                </c:pt>
              </c:numCache>
            </c:numRef>
          </c:val>
        </c:ser>
        <c:ser>
          <c:idx val="1"/>
          <c:order val="1"/>
          <c:tx>
            <c:strRef>
              <c:f>Sheet1!$C$1</c:f>
              <c:strCache>
                <c:ptCount val="1"/>
                <c:pt idx="0">
                  <c:v>12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29.1</c:v>
                </c:pt>
                <c:pt idx="1">
                  <c:v>29.8</c:v>
                </c:pt>
                <c:pt idx="2">
                  <c:v>23.1</c:v>
                </c:pt>
                <c:pt idx="3">
                  <c:v>30.5</c:v>
                </c:pt>
                <c:pt idx="4">
                  <c:v>27</c:v>
                </c:pt>
                <c:pt idx="5">
                  <c:v>32.4</c:v>
                </c:pt>
                <c:pt idx="6">
                  <c:v>20.100000000000001</c:v>
                </c:pt>
                <c:pt idx="7">
                  <c:v>27.7</c:v>
                </c:pt>
                <c:pt idx="8">
                  <c:v>29.5</c:v>
                </c:pt>
                <c:pt idx="9">
                  <c:v>24.8</c:v>
                </c:pt>
                <c:pt idx="10">
                  <c:v>23.5</c:v>
                </c:pt>
              </c:numCache>
            </c:numRef>
          </c:val>
        </c:ser>
        <c:ser>
          <c:idx val="2"/>
          <c:order val="2"/>
          <c:tx>
            <c:strRef>
              <c:f>Sheet1!$D$1</c:f>
              <c:strCache>
                <c:ptCount val="1"/>
                <c:pt idx="0">
                  <c:v>24</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Cache>
                <c:formatCode>General</c:formatCode>
                <c:ptCount val="11"/>
                <c:pt idx="0">
                  <c:v>30.8</c:v>
                </c:pt>
                <c:pt idx="1">
                  <c:v>32.1</c:v>
                </c:pt>
                <c:pt idx="2">
                  <c:v>24.1</c:v>
                </c:pt>
                <c:pt idx="3">
                  <c:v>32.6</c:v>
                </c:pt>
                <c:pt idx="4">
                  <c:v>28.6</c:v>
                </c:pt>
                <c:pt idx="5">
                  <c:v>34.6</c:v>
                </c:pt>
                <c:pt idx="6">
                  <c:v>21.5</c:v>
                </c:pt>
                <c:pt idx="7">
                  <c:v>30.5</c:v>
                </c:pt>
                <c:pt idx="8">
                  <c:v>30.8</c:v>
                </c:pt>
                <c:pt idx="9">
                  <c:v>28.2</c:v>
                </c:pt>
                <c:pt idx="10">
                  <c:v>25</c:v>
                </c:pt>
              </c:numCache>
            </c:numRef>
          </c:val>
        </c:ser>
        <c:ser>
          <c:idx val="3"/>
          <c:order val="3"/>
          <c:tx>
            <c:strRef>
              <c:f>Sheet1!$E$1</c:f>
              <c:strCache>
                <c:ptCount val="1"/>
                <c:pt idx="0">
                  <c:v>36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Sheet1!$E$2:$E$12</c:f>
              <c:numCache>
                <c:formatCode>General</c:formatCode>
                <c:ptCount val="11"/>
                <c:pt idx="0">
                  <c:v>32.4</c:v>
                </c:pt>
                <c:pt idx="1">
                  <c:v>34.1</c:v>
                </c:pt>
                <c:pt idx="2">
                  <c:v>24.4</c:v>
                </c:pt>
                <c:pt idx="3">
                  <c:v>35.1</c:v>
                </c:pt>
                <c:pt idx="4">
                  <c:v>29</c:v>
                </c:pt>
                <c:pt idx="5">
                  <c:v>35.200000000000003</c:v>
                </c:pt>
                <c:pt idx="6">
                  <c:v>22.7</c:v>
                </c:pt>
                <c:pt idx="7">
                  <c:v>33</c:v>
                </c:pt>
                <c:pt idx="8">
                  <c:v>31.8</c:v>
                </c:pt>
                <c:pt idx="9">
                  <c:v>31.3</c:v>
                </c:pt>
                <c:pt idx="10">
                  <c:v>26</c:v>
                </c:pt>
              </c:numCache>
            </c:numRef>
          </c:val>
        </c:ser>
        <c:ser>
          <c:idx val="4"/>
          <c:order val="4"/>
          <c:tx>
            <c:strRef>
              <c:f>Sheet1!$F$1</c:f>
              <c:strCache>
                <c:ptCount val="1"/>
                <c:pt idx="0">
                  <c:v>48</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Sheet1!$F$2:$F$12</c:f>
              <c:numCache>
                <c:formatCode>General</c:formatCode>
                <c:ptCount val="11"/>
                <c:pt idx="0">
                  <c:v>32.800000000000004</c:v>
                </c:pt>
                <c:pt idx="1">
                  <c:v>33</c:v>
                </c:pt>
                <c:pt idx="2">
                  <c:v>22.5</c:v>
                </c:pt>
                <c:pt idx="3">
                  <c:v>36.800000000000004</c:v>
                </c:pt>
                <c:pt idx="4">
                  <c:v>28.7</c:v>
                </c:pt>
                <c:pt idx="5">
                  <c:v>35.200000000000003</c:v>
                </c:pt>
                <c:pt idx="6">
                  <c:v>23.2</c:v>
                </c:pt>
                <c:pt idx="7">
                  <c:v>34.800000000000004</c:v>
                </c:pt>
                <c:pt idx="8">
                  <c:v>31.7</c:v>
                </c:pt>
                <c:pt idx="9">
                  <c:v>33</c:v>
                </c:pt>
                <c:pt idx="10">
                  <c:v>25.7</c:v>
                </c:pt>
              </c:numCache>
            </c:numRef>
          </c:val>
        </c:ser>
        <c:ser>
          <c:idx val="5"/>
          <c:order val="5"/>
          <c:tx>
            <c:strRef>
              <c:f>Sheet1!$G$1</c:f>
              <c:strCache>
                <c:ptCount val="1"/>
                <c:pt idx="0">
                  <c:v>72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Sheet1!$G$2:$G$12</c:f>
              <c:numCache>
                <c:formatCode>General</c:formatCode>
                <c:ptCount val="11"/>
                <c:pt idx="0">
                  <c:v>33.200000000000003</c:v>
                </c:pt>
                <c:pt idx="1">
                  <c:v>26.5</c:v>
                </c:pt>
                <c:pt idx="2">
                  <c:v>18.600000000000001</c:v>
                </c:pt>
                <c:pt idx="3">
                  <c:v>38</c:v>
                </c:pt>
                <c:pt idx="4">
                  <c:v>27.8</c:v>
                </c:pt>
                <c:pt idx="5">
                  <c:v>35.5</c:v>
                </c:pt>
                <c:pt idx="6">
                  <c:v>22.2</c:v>
                </c:pt>
                <c:pt idx="7">
                  <c:v>37.6</c:v>
                </c:pt>
                <c:pt idx="8">
                  <c:v>30.2</c:v>
                </c:pt>
                <c:pt idx="9">
                  <c:v>32.700000000000003</c:v>
                </c:pt>
                <c:pt idx="10">
                  <c:v>22.3</c:v>
                </c:pt>
              </c:numCache>
            </c:numRef>
          </c:val>
        </c:ser>
        <c:ser>
          <c:idx val="6"/>
          <c:order val="6"/>
          <c:tx>
            <c:strRef>
              <c:f>Sheet1!$H$1</c:f>
              <c:strCache>
                <c:ptCount val="1"/>
                <c:pt idx="0">
                  <c:v>96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Sheet1!$H$2:$H$12</c:f>
              <c:numCache>
                <c:formatCode>General</c:formatCode>
                <c:ptCount val="11"/>
                <c:pt idx="0">
                  <c:v>24.6</c:v>
                </c:pt>
                <c:pt idx="1">
                  <c:v>15.8</c:v>
                </c:pt>
                <c:pt idx="2">
                  <c:v>12.4</c:v>
                </c:pt>
                <c:pt idx="3">
                  <c:v>33.6</c:v>
                </c:pt>
                <c:pt idx="4">
                  <c:v>26.5</c:v>
                </c:pt>
                <c:pt idx="5">
                  <c:v>30.8</c:v>
                </c:pt>
                <c:pt idx="6">
                  <c:v>22.1</c:v>
                </c:pt>
                <c:pt idx="7">
                  <c:v>42.2</c:v>
                </c:pt>
                <c:pt idx="8">
                  <c:v>23.3</c:v>
                </c:pt>
                <c:pt idx="9">
                  <c:v>31.4</c:v>
                </c:pt>
                <c:pt idx="10">
                  <c:v>21.5</c:v>
                </c:pt>
              </c:numCache>
            </c:numRef>
          </c:val>
        </c:ser>
        <c:ser>
          <c:idx val="7"/>
          <c:order val="7"/>
          <c:tx>
            <c:strRef>
              <c:f>Sheet1!$I$1</c:f>
              <c:strCache>
                <c:ptCount val="1"/>
                <c:pt idx="0">
                  <c:v>120 fhr</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Sheet1!$I$2:$I$12</c:f>
              <c:numCache>
                <c:formatCode>General</c:formatCode>
                <c:ptCount val="11"/>
                <c:pt idx="0">
                  <c:v>18</c:v>
                </c:pt>
                <c:pt idx="1">
                  <c:v>11</c:v>
                </c:pt>
                <c:pt idx="2">
                  <c:v>7.6</c:v>
                </c:pt>
                <c:pt idx="3">
                  <c:v>33.1</c:v>
                </c:pt>
                <c:pt idx="4">
                  <c:v>24.9</c:v>
                </c:pt>
                <c:pt idx="5">
                  <c:v>26.6</c:v>
                </c:pt>
                <c:pt idx="6">
                  <c:v>20.8</c:v>
                </c:pt>
                <c:pt idx="7">
                  <c:v>37.300000000000004</c:v>
                </c:pt>
                <c:pt idx="8">
                  <c:v>15.6</c:v>
                </c:pt>
                <c:pt idx="9">
                  <c:v>36.4</c:v>
                </c:pt>
                <c:pt idx="10">
                  <c:v>19.5</c:v>
                </c:pt>
              </c:numCache>
            </c:numRef>
          </c:val>
        </c:ser>
        <c:marker val="1"/>
        <c:axId val="94075904"/>
        <c:axId val="94081792"/>
      </c:lineChart>
      <c:catAx>
        <c:axId val="94075904"/>
        <c:scaling>
          <c:orientation val="minMax"/>
        </c:scaling>
        <c:axPos val="b"/>
        <c:numFmt formatCode="General" sourceLinked="1"/>
        <c:tickLblPos val="nextTo"/>
        <c:txPr>
          <a:bodyPr/>
          <a:lstStyle/>
          <a:p>
            <a:pPr>
              <a:defRPr b="1"/>
            </a:pPr>
            <a:endParaRPr lang="en-US"/>
          </a:p>
        </c:txPr>
        <c:crossAx val="94081792"/>
        <c:crosses val="autoZero"/>
        <c:auto val="1"/>
        <c:lblAlgn val="ctr"/>
        <c:lblOffset val="100"/>
      </c:catAx>
      <c:valAx>
        <c:axId val="94081792"/>
        <c:scaling>
          <c:orientation val="minMax"/>
          <c:max val="50"/>
          <c:min val="10"/>
        </c:scaling>
        <c:axPos val="l"/>
        <c:majorGridlines/>
        <c:title>
          <c:tx>
            <c:rich>
              <a:bodyPr/>
              <a:lstStyle/>
              <a:p>
                <a:pPr>
                  <a:defRPr/>
                </a:pPr>
                <a:r>
                  <a:rPr lang="en-US" sz="2000" dirty="0" smtClean="0"/>
                  <a:t>Intensity Error (</a:t>
                </a:r>
                <a:r>
                  <a:rPr lang="en-US" sz="2000" dirty="0" err="1" smtClean="0"/>
                  <a:t>kts</a:t>
                </a:r>
                <a:r>
                  <a:rPr lang="en-US" sz="2000" dirty="0" smtClean="0"/>
                  <a:t>)</a:t>
                </a:r>
                <a:endParaRPr lang="en-US" sz="2000" dirty="0"/>
              </a:p>
            </c:rich>
          </c:tx>
          <c:layout>
            <c:manualLayout>
              <c:xMode val="edge"/>
              <c:yMode val="edge"/>
              <c:x val="4.7169811320754715E-3"/>
              <c:y val="0.34184907508571072"/>
            </c:manualLayout>
          </c:layout>
        </c:title>
        <c:numFmt formatCode="General" sourceLinked="1"/>
        <c:majorTickMark val="none"/>
        <c:tickLblPos val="nextTo"/>
        <c:txPr>
          <a:bodyPr/>
          <a:lstStyle/>
          <a:p>
            <a:pPr>
              <a:defRPr b="1"/>
            </a:pPr>
            <a:endParaRPr lang="en-US"/>
          </a:p>
        </c:txPr>
        <c:crossAx val="94075904"/>
        <c:crosses val="autoZero"/>
        <c:crossBetween val="between"/>
        <c:majorUnit val="10"/>
        <c:minorUnit val="5"/>
      </c:valAx>
      <c:spPr>
        <a:ln cmpd="dbl"/>
      </c:spPr>
    </c:plotArea>
    <c:legend>
      <c:legendPos val="r"/>
      <c:layout>
        <c:manualLayout>
          <c:xMode val="edge"/>
          <c:yMode val="edge"/>
          <c:x val="0.8830505952380957"/>
          <c:y val="9.8717911785417223E-2"/>
          <c:w val="0.10661464191976019"/>
          <c:h val="0.81578516100121556"/>
        </c:manualLayout>
      </c:layout>
      <c:txPr>
        <a:bodyPr/>
        <a:lstStyle/>
        <a:p>
          <a:pPr>
            <a:defRPr sz="20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c:spPr>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50" b="1" i="0" u="none" strike="noStrike" baseline="0">
                <a:solidFill>
                  <a:srgbClr val="0000FF"/>
                </a:solidFill>
                <a:latin typeface="Arial"/>
                <a:ea typeface="Arial"/>
                <a:cs typeface="Arial"/>
              </a:defRPr>
            </a:pPr>
            <a:r>
              <a:rPr lang="en-US" sz="1750" b="1" i="0" u="none" strike="noStrike" baseline="0">
                <a:solidFill>
                  <a:srgbClr val="0000FF"/>
                </a:solidFill>
                <a:latin typeface="Arial"/>
                <a:cs typeface="Arial"/>
              </a:rPr>
              <a:t>ECMWF 00Z Cycle Day-5 500hPa Height Anomaly Correlation</a:t>
            </a:r>
            <a:r>
              <a:rPr lang="en-US" sz="1925" b="1" i="0" u="none" strike="noStrike" baseline="0">
                <a:solidFill>
                  <a:srgbClr val="0000FF"/>
                </a:solidFill>
                <a:latin typeface="Arial"/>
                <a:cs typeface="Arial"/>
              </a:rPr>
              <a:t> </a:t>
            </a:r>
          </a:p>
        </c:rich>
      </c:tx>
      <c:layout>
        <c:manualLayout>
          <c:xMode val="edge"/>
          <c:yMode val="edge"/>
          <c:x val="0.18756476683937848"/>
          <c:y val="1.858108108108111E-2"/>
        </c:manualLayout>
      </c:layout>
      <c:spPr>
        <a:noFill/>
        <a:ln w="25400">
          <a:noFill/>
        </a:ln>
      </c:spPr>
    </c:title>
    <c:plotArea>
      <c:layout>
        <c:manualLayout>
          <c:layoutTarget val="inner"/>
          <c:xMode val="edge"/>
          <c:yMode val="edge"/>
          <c:x val="0.10466321243523342"/>
          <c:y val="0.1114864864864866"/>
          <c:w val="0.86839378238342069"/>
          <c:h val="0.71959459459459585"/>
        </c:manualLayout>
      </c:layout>
      <c:barChart>
        <c:barDir val="col"/>
        <c:grouping val="clustered"/>
        <c:ser>
          <c:idx val="0"/>
          <c:order val="0"/>
          <c:tx>
            <c:v>NH</c:v>
          </c:tx>
          <c:spPr>
            <a:solidFill>
              <a:srgbClr val="9999FF"/>
            </a:solidFill>
            <a:ln w="12700">
              <a:solidFill>
                <a:srgbClr val="000000"/>
              </a:solidFill>
              <a:prstDash val="solid"/>
            </a:ln>
          </c:spPr>
          <c:val>
            <c:numRef>
              <c:f>meanac!$D$40:$D$55</c:f>
              <c:numCache>
                <c:formatCode>General</c:formatCode>
                <c:ptCount val="16"/>
                <c:pt idx="0">
                  <c:v>0.7720000000000008</c:v>
                </c:pt>
                <c:pt idx="1">
                  <c:v>0.77600000000000091</c:v>
                </c:pt>
                <c:pt idx="2">
                  <c:v>0.78900000000000003</c:v>
                </c:pt>
                <c:pt idx="3">
                  <c:v>0.78200000000000003</c:v>
                </c:pt>
                <c:pt idx="4">
                  <c:v>0.80300000000000005</c:v>
                </c:pt>
                <c:pt idx="5">
                  <c:v>0.82500000000000062</c:v>
                </c:pt>
                <c:pt idx="6">
                  <c:v>0.83300000000000063</c:v>
                </c:pt>
                <c:pt idx="7">
                  <c:v>0.85900000000000065</c:v>
                </c:pt>
                <c:pt idx="8">
                  <c:v>0.85900000000000065</c:v>
                </c:pt>
                <c:pt idx="9">
                  <c:v>0.86300000000000066</c:v>
                </c:pt>
                <c:pt idx="10">
                  <c:v>0.87200000000000066</c:v>
                </c:pt>
                <c:pt idx="11">
                  <c:v>0.88500000000000001</c:v>
                </c:pt>
                <c:pt idx="12">
                  <c:v>0.88900000000000001</c:v>
                </c:pt>
                <c:pt idx="13">
                  <c:v>0.88700000000000001</c:v>
                </c:pt>
                <c:pt idx="14">
                  <c:v>0.89900000000000002</c:v>
                </c:pt>
                <c:pt idx="15">
                  <c:v>0.89900000000000002</c:v>
                </c:pt>
              </c:numCache>
            </c:numRef>
          </c:val>
        </c:ser>
        <c:ser>
          <c:idx val="1"/>
          <c:order val="1"/>
          <c:tx>
            <c:v>SH</c:v>
          </c:tx>
          <c:spPr>
            <a:solidFill>
              <a:srgbClr val="993366"/>
            </a:solidFill>
            <a:ln w="12700">
              <a:solidFill>
                <a:srgbClr val="000000"/>
              </a:solidFill>
              <a:prstDash val="solid"/>
            </a:ln>
          </c:spPr>
          <c:val>
            <c:numRef>
              <c:f>meanac!$D$58:$D$73</c:f>
              <c:numCache>
                <c:formatCode>General</c:formatCode>
                <c:ptCount val="16"/>
                <c:pt idx="0">
                  <c:v>0.69000000000000061</c:v>
                </c:pt>
                <c:pt idx="1">
                  <c:v>0.70500000000000063</c:v>
                </c:pt>
                <c:pt idx="2">
                  <c:v>0.73500000000000065</c:v>
                </c:pt>
                <c:pt idx="3">
                  <c:v>0.75300000000000078</c:v>
                </c:pt>
                <c:pt idx="4">
                  <c:v>0.76400000000000079</c:v>
                </c:pt>
                <c:pt idx="5">
                  <c:v>0.80700000000000005</c:v>
                </c:pt>
                <c:pt idx="6">
                  <c:v>0.82199999999999995</c:v>
                </c:pt>
                <c:pt idx="7">
                  <c:v>0.84400000000000064</c:v>
                </c:pt>
                <c:pt idx="8">
                  <c:v>0.85400000000000065</c:v>
                </c:pt>
                <c:pt idx="9">
                  <c:v>0.85700000000000065</c:v>
                </c:pt>
                <c:pt idx="10">
                  <c:v>0.85700000000000065</c:v>
                </c:pt>
                <c:pt idx="11">
                  <c:v>0.87600000000000078</c:v>
                </c:pt>
                <c:pt idx="12">
                  <c:v>0.87900000000000078</c:v>
                </c:pt>
                <c:pt idx="13">
                  <c:v>0.88600000000000001</c:v>
                </c:pt>
                <c:pt idx="14">
                  <c:v>0.87900000000000078</c:v>
                </c:pt>
                <c:pt idx="15">
                  <c:v>0.89500000000000002</c:v>
                </c:pt>
              </c:numCache>
            </c:numRef>
          </c:val>
        </c:ser>
        <c:axId val="70620288"/>
        <c:axId val="70894336"/>
      </c:barChart>
      <c:catAx>
        <c:axId val="70620288"/>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943005181347158"/>
              <c:y val="0.9121621621621610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en-US"/>
          </a:p>
        </c:txPr>
        <c:crossAx val="70894336"/>
        <c:crossesAt val="0.60000000000000064"/>
        <c:auto val="1"/>
        <c:lblAlgn val="ctr"/>
        <c:lblOffset val="100"/>
        <c:tickLblSkip val="1"/>
        <c:tickMarkSkip val="1"/>
      </c:catAx>
      <c:valAx>
        <c:axId val="70894336"/>
        <c:scaling>
          <c:orientation val="minMax"/>
          <c:max val="0.91"/>
          <c:min val="0.60000000000000064"/>
        </c:scaling>
        <c:axPos val="l"/>
        <c:majorGridlines>
          <c:spPr>
            <a:ln w="3175">
              <a:solidFill>
                <a:srgbClr val="000000"/>
              </a:solidFill>
              <a:prstDash val="solid"/>
            </a:ln>
          </c:spPr>
        </c:majorGridlines>
        <c:title>
          <c:tx>
            <c:rich>
              <a:bodyPr/>
              <a:lstStyle/>
              <a:p>
                <a:pPr>
                  <a:defRPr sz="1450" b="1" i="0" u="none" strike="noStrike" baseline="0">
                    <a:solidFill>
                      <a:srgbClr val="000000"/>
                    </a:solidFill>
                    <a:latin typeface="Arial"/>
                    <a:ea typeface="Arial"/>
                    <a:cs typeface="Arial"/>
                  </a:defRPr>
                </a:pPr>
                <a:r>
                  <a:rPr lang="en-US"/>
                  <a:t>AC</a:t>
                </a:r>
              </a:p>
            </c:rich>
          </c:tx>
          <c:layout>
            <c:manualLayout>
              <c:xMode val="edge"/>
              <c:yMode val="edge"/>
              <c:x val="1.3471502590673579E-2"/>
              <c:y val="0.44425675675675674"/>
            </c:manualLayout>
          </c:layout>
          <c:spPr>
            <a:noFill/>
            <a:ln w="25400">
              <a:noFill/>
            </a:ln>
          </c:spPr>
        </c:title>
        <c:numFmt formatCode="General" sourceLinked="1"/>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70620288"/>
        <c:crosses val="autoZero"/>
        <c:crossBetween val="between"/>
        <c:majorUnit val="0.05"/>
        <c:minorUnit val="4.000000000000007E-3"/>
      </c:valAx>
      <c:spPr>
        <a:solidFill>
          <a:srgbClr val="C0C0C0"/>
        </a:solidFill>
        <a:ln w="12700">
          <a:solidFill>
            <a:srgbClr val="808080"/>
          </a:solidFill>
          <a:prstDash val="solid"/>
        </a:ln>
      </c:spPr>
    </c:plotArea>
    <c:legend>
      <c:legendPos val="r"/>
      <c:layout>
        <c:manualLayout>
          <c:xMode val="edge"/>
          <c:yMode val="edge"/>
          <c:x val="0.13989637305699512"/>
          <c:y val="0.15202702702702728"/>
          <c:w val="0.17305699481865286"/>
          <c:h val="0.10135135135135136"/>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3.7529296513992096E-2"/>
          <c:w val="0.90562225628876136"/>
          <c:h val="0.82332834275997191"/>
        </c:manualLayout>
      </c:layout>
      <c:lineChart>
        <c:grouping val="standard"/>
        <c:ser>
          <c:idx val="4"/>
          <c:order val="0"/>
          <c:tx>
            <c:strRef>
              <c:f>Sheet1!$F$1</c:f>
              <c:strCache>
                <c:ptCount val="1"/>
                <c:pt idx="0">
                  <c:v>NH:GFS-CDAS</c:v>
                </c:pt>
              </c:strCache>
            </c:strRef>
          </c:tx>
          <c:spPr>
            <a:ln>
              <a:solidFill>
                <a:srgbClr val="7030A0"/>
              </a:solidFill>
            </a:ln>
          </c:spPr>
          <c:marker>
            <c:symbol val="diamond"/>
            <c:size val="9"/>
            <c:spPr>
              <a:ln>
                <a:solidFill>
                  <a:srgbClr val="7030A0"/>
                </a:solidFill>
              </a:ln>
            </c:spPr>
          </c:marker>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Sheet1!$F$2:$F$29</c:f>
              <c:numCache>
                <c:formatCode>General</c:formatCode>
                <c:ptCount val="28"/>
                <c:pt idx="0">
                  <c:v>-0.161</c:v>
                </c:pt>
                <c:pt idx="1">
                  <c:v>-0.1</c:v>
                </c:pt>
                <c:pt idx="2">
                  <c:v>-4.1999999999999926E-2</c:v>
                </c:pt>
                <c:pt idx="3">
                  <c:v>-4.3999999999999928E-2</c:v>
                </c:pt>
                <c:pt idx="4">
                  <c:v>-1.0000000000000014E-2</c:v>
                </c:pt>
                <c:pt idx="5">
                  <c:v>-1.4000000000000018E-2</c:v>
                </c:pt>
                <c:pt idx="6">
                  <c:v>4.0000000000000062E-3</c:v>
                </c:pt>
                <c:pt idx="7">
                  <c:v>8.0000000000000123E-3</c:v>
                </c:pt>
                <c:pt idx="8">
                  <c:v>1.1000000000000018E-2</c:v>
                </c:pt>
                <c:pt idx="9">
                  <c:v>3.1000000000000045E-2</c:v>
                </c:pt>
                <c:pt idx="10">
                  <c:v>1.7000000000000022E-2</c:v>
                </c:pt>
                <c:pt idx="11">
                  <c:v>3.1000000000000045E-2</c:v>
                </c:pt>
                <c:pt idx="12">
                  <c:v>4.4000000000000074E-2</c:v>
                </c:pt>
                <c:pt idx="13">
                  <c:v>2.0000000000000028E-2</c:v>
                </c:pt>
                <c:pt idx="14">
                  <c:v>2.0000000000000028E-2</c:v>
                </c:pt>
                <c:pt idx="15">
                  <c:v>6.0999999999999971E-2</c:v>
                </c:pt>
                <c:pt idx="16">
                  <c:v>5.3000000000000054E-2</c:v>
                </c:pt>
                <c:pt idx="17">
                  <c:v>7.000000000000009E-2</c:v>
                </c:pt>
                <c:pt idx="18">
                  <c:v>7.9000000000000112E-2</c:v>
                </c:pt>
                <c:pt idx="19">
                  <c:v>9.1000000000000095E-2</c:v>
                </c:pt>
                <c:pt idx="20">
                  <c:v>0.1110000000000001</c:v>
                </c:pt>
                <c:pt idx="21">
                  <c:v>0.10499999999999998</c:v>
                </c:pt>
                <c:pt idx="22">
                  <c:v>0.12000000000000002</c:v>
                </c:pt>
                <c:pt idx="23">
                  <c:v>0.12100000000000002</c:v>
                </c:pt>
                <c:pt idx="24">
                  <c:v>0.11599999999999998</c:v>
                </c:pt>
                <c:pt idx="25">
                  <c:v>0.12200000000000004</c:v>
                </c:pt>
                <c:pt idx="26">
                  <c:v>0.12000000000000002</c:v>
                </c:pt>
                <c:pt idx="27">
                  <c:v>0.129</c:v>
                </c:pt>
              </c:numCache>
            </c:numRef>
          </c:val>
        </c:ser>
        <c:ser>
          <c:idx val="5"/>
          <c:order val="1"/>
          <c:tx>
            <c:strRef>
              <c:f>Sheet1!$G$1</c:f>
              <c:strCache>
                <c:ptCount val="1"/>
                <c:pt idx="0">
                  <c:v>SH:GFS-CDAS</c:v>
                </c:pt>
              </c:strCache>
            </c:strRef>
          </c:tx>
          <c:spPr>
            <a:ln>
              <a:solidFill>
                <a:schemeClr val="accent6">
                  <a:lumMod val="50000"/>
                </a:schemeClr>
              </a:solidFill>
            </a:ln>
          </c:spPr>
          <c:marker>
            <c:symbol val="circle"/>
            <c:size val="9"/>
            <c:spPr>
              <a:ln>
                <a:solidFill>
                  <a:schemeClr val="accent6">
                    <a:lumMod val="50000"/>
                  </a:schemeClr>
                </a:solidFill>
              </a:ln>
            </c:spPr>
          </c:marker>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Sheet1!$G$2:$G$29</c:f>
              <c:numCache>
                <c:formatCode>General</c:formatCode>
                <c:ptCount val="28"/>
                <c:pt idx="3">
                  <c:v>4.0000000000000062E-3</c:v>
                </c:pt>
                <c:pt idx="4">
                  <c:v>-3.2000000000000042E-2</c:v>
                </c:pt>
                <c:pt idx="5">
                  <c:v>2.0000000000000031E-3</c:v>
                </c:pt>
                <c:pt idx="6">
                  <c:v>-1.7000000000000022E-2</c:v>
                </c:pt>
                <c:pt idx="7">
                  <c:v>1.4000000000000018E-2</c:v>
                </c:pt>
                <c:pt idx="8">
                  <c:v>-1.1000000000000018E-2</c:v>
                </c:pt>
                <c:pt idx="9">
                  <c:v>-1.2000000000000016E-2</c:v>
                </c:pt>
                <c:pt idx="10">
                  <c:v>2.5000000000000033E-2</c:v>
                </c:pt>
                <c:pt idx="11">
                  <c:v>5.000000000000007E-3</c:v>
                </c:pt>
                <c:pt idx="12">
                  <c:v>2.9000000000000036E-2</c:v>
                </c:pt>
                <c:pt idx="13">
                  <c:v>1.300000000000002E-2</c:v>
                </c:pt>
                <c:pt idx="14">
                  <c:v>2.5000000000000033E-2</c:v>
                </c:pt>
                <c:pt idx="15">
                  <c:v>7.5999999999999984E-2</c:v>
                </c:pt>
                <c:pt idx="16">
                  <c:v>0.10399999999999998</c:v>
                </c:pt>
                <c:pt idx="17">
                  <c:v>0.12400000000000004</c:v>
                </c:pt>
                <c:pt idx="18">
                  <c:v>0.11599999999999998</c:v>
                </c:pt>
                <c:pt idx="19">
                  <c:v>0.13100000000000001</c:v>
                </c:pt>
                <c:pt idx="20">
                  <c:v>0.13500000000000001</c:v>
                </c:pt>
                <c:pt idx="21">
                  <c:v>0.13200000000000001</c:v>
                </c:pt>
                <c:pt idx="22">
                  <c:v>0.14300000000000004</c:v>
                </c:pt>
                <c:pt idx="23">
                  <c:v>0.14299999999999999</c:v>
                </c:pt>
                <c:pt idx="24">
                  <c:v>0.161</c:v>
                </c:pt>
                <c:pt idx="25">
                  <c:v>0.161</c:v>
                </c:pt>
                <c:pt idx="26">
                  <c:v>0.17100000000000001</c:v>
                </c:pt>
                <c:pt idx="27">
                  <c:v>0.16600000000000001</c:v>
                </c:pt>
              </c:numCache>
            </c:numRef>
          </c:val>
        </c:ser>
        <c:marker val="1"/>
        <c:axId val="74669440"/>
        <c:axId val="74688000"/>
      </c:lineChart>
      <c:catAx>
        <c:axId val="74669440"/>
        <c:scaling>
          <c:orientation val="minMax"/>
        </c:scaling>
        <c:axPos val="b"/>
        <c:majorGridlines>
          <c:spPr>
            <a:ln>
              <a:solidFill>
                <a:schemeClr val="bg2">
                  <a:lumMod val="90000"/>
                </a:schemeClr>
              </a:solidFill>
            </a:ln>
          </c:spPr>
        </c:majorGridlines>
        <c:numFmt formatCode="General" sourceLinked="1"/>
        <c:tickLblPos val="low"/>
        <c:spPr>
          <a:ln w="9525"/>
        </c:spPr>
        <c:txPr>
          <a:bodyPr rot="-5400000"/>
          <a:lstStyle/>
          <a:p>
            <a:pPr>
              <a:defRPr sz="1600" b="1"/>
            </a:pPr>
            <a:endParaRPr lang="en-US"/>
          </a:p>
        </c:txPr>
        <c:crossAx val="74688000"/>
        <c:crosses val="autoZero"/>
        <c:auto val="1"/>
        <c:lblAlgn val="ctr"/>
        <c:lblOffset val="100"/>
        <c:tickLblSkip val="1"/>
      </c:catAx>
      <c:valAx>
        <c:axId val="74688000"/>
        <c:scaling>
          <c:orientation val="minMax"/>
          <c:max val="0.2"/>
          <c:min val="-0.1"/>
        </c:scaling>
        <c:axPos val="l"/>
        <c:majorGridlines/>
        <c:numFmt formatCode="General" sourceLinked="1"/>
        <c:tickLblPos val="nextTo"/>
        <c:txPr>
          <a:bodyPr/>
          <a:lstStyle/>
          <a:p>
            <a:pPr>
              <a:defRPr sz="2400" b="1"/>
            </a:pPr>
            <a:endParaRPr lang="en-US"/>
          </a:p>
        </c:txPr>
        <c:crossAx val="74669440"/>
        <c:crosses val="autoZero"/>
        <c:crossBetween val="between"/>
        <c:majorUnit val="2.0000000000000011E-2"/>
        <c:minorUnit val="2.0000000000000011E-2"/>
      </c:valAx>
      <c:spPr>
        <a:ln>
          <a:prstDash val="solid"/>
        </a:ln>
      </c:spPr>
    </c:plotArea>
    <c:legend>
      <c:legendPos val="r"/>
      <c:legendEntry>
        <c:idx val="0"/>
        <c:txPr>
          <a:bodyPr/>
          <a:lstStyle/>
          <a:p>
            <a:pPr>
              <a:defRPr sz="2400" b="1">
                <a:solidFill>
                  <a:srgbClr val="7030A0"/>
                </a:solidFill>
              </a:defRPr>
            </a:pPr>
            <a:endParaRPr lang="en-US"/>
          </a:p>
        </c:txPr>
      </c:legendEntry>
      <c:legendEntry>
        <c:idx val="1"/>
        <c:txPr>
          <a:bodyPr/>
          <a:lstStyle/>
          <a:p>
            <a:pPr>
              <a:defRPr sz="2400" b="1">
                <a:solidFill>
                  <a:schemeClr val="accent6">
                    <a:lumMod val="50000"/>
                  </a:schemeClr>
                </a:solidFill>
              </a:defRPr>
            </a:pPr>
            <a:endParaRPr lang="en-US"/>
          </a:p>
        </c:txPr>
      </c:legendEntry>
      <c:layout>
        <c:manualLayout>
          <c:xMode val="edge"/>
          <c:yMode val="edge"/>
          <c:x val="0.11327433628318591"/>
          <c:y val="6.5074587195587882E-2"/>
          <c:w val="0.25651917404129793"/>
          <c:h val="0.22576431110668138"/>
        </c:manualLayout>
      </c:layout>
      <c:txPr>
        <a:bodyPr/>
        <a:lstStyle/>
        <a:p>
          <a:pPr>
            <a:defRPr sz="2400" b="1"/>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mpd="sng">
      <a:prstDash val="solid"/>
    </a:ln>
    <a:scene3d>
      <a:camera prst="orthographicFront"/>
      <a:lightRig rig="threePt" dir="t"/>
    </a:scene3d>
    <a:sp3d>
      <a:bevelT w="6350"/>
    </a:sp3d>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2.5792207312114179E-2"/>
          <c:w val="0.90562225628876136"/>
          <c:h val="0.87069442904144079"/>
        </c:manualLayout>
      </c:layout>
      <c:lineChart>
        <c:grouping val="standard"/>
        <c:ser>
          <c:idx val="0"/>
          <c:order val="0"/>
          <c:tx>
            <c:strRef>
              <c:f>'Sheet1'!$B$1</c:f>
              <c:strCache>
                <c:ptCount val="1"/>
                <c:pt idx="0">
                  <c:v>GFS-NH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'Sheet1'!$B$2:$B$29</c:f>
              <c:numCache>
                <c:formatCode>General</c:formatCode>
                <c:ptCount val="28"/>
                <c:pt idx="0">
                  <c:v>0.55300000000000005</c:v>
                </c:pt>
                <c:pt idx="1">
                  <c:v>0.61300000000000077</c:v>
                </c:pt>
                <c:pt idx="2">
                  <c:v>0.65700000000000103</c:v>
                </c:pt>
                <c:pt idx="3">
                  <c:v>0.66300000000000103</c:v>
                </c:pt>
                <c:pt idx="4">
                  <c:v>0.66400000000000103</c:v>
                </c:pt>
                <c:pt idx="5">
                  <c:v>0.68799999999999994</c:v>
                </c:pt>
                <c:pt idx="6">
                  <c:v>0.69699999999999995</c:v>
                </c:pt>
                <c:pt idx="7">
                  <c:v>0.70800000000000063</c:v>
                </c:pt>
                <c:pt idx="8">
                  <c:v>0.71200000000000063</c:v>
                </c:pt>
                <c:pt idx="9">
                  <c:v>0.72300000000000064</c:v>
                </c:pt>
                <c:pt idx="10">
                  <c:v>0.71200000000000063</c:v>
                </c:pt>
                <c:pt idx="11">
                  <c:v>0.74600000000000077</c:v>
                </c:pt>
                <c:pt idx="12">
                  <c:v>0.75200000000000089</c:v>
                </c:pt>
                <c:pt idx="13">
                  <c:v>0.74000000000000077</c:v>
                </c:pt>
                <c:pt idx="14">
                  <c:v>0.73100000000000065</c:v>
                </c:pt>
                <c:pt idx="15">
                  <c:v>0.74800000000000078</c:v>
                </c:pt>
                <c:pt idx="16">
                  <c:v>0.7620000000000009</c:v>
                </c:pt>
                <c:pt idx="17">
                  <c:v>0.78600000000000003</c:v>
                </c:pt>
                <c:pt idx="18">
                  <c:v>0.79100000000000004</c:v>
                </c:pt>
                <c:pt idx="19">
                  <c:v>0.81200000000000061</c:v>
                </c:pt>
                <c:pt idx="20">
                  <c:v>0.80900000000000005</c:v>
                </c:pt>
                <c:pt idx="21">
                  <c:v>0.82299999999999995</c:v>
                </c:pt>
                <c:pt idx="22">
                  <c:v>0.83600000000000063</c:v>
                </c:pt>
                <c:pt idx="23">
                  <c:v>0.84400000000000064</c:v>
                </c:pt>
                <c:pt idx="24">
                  <c:v>0.84600000000000064</c:v>
                </c:pt>
                <c:pt idx="25">
                  <c:v>0.84800000000000064</c:v>
                </c:pt>
                <c:pt idx="26">
                  <c:v>0.86700000000000077</c:v>
                </c:pt>
                <c:pt idx="27">
                  <c:v>0.86300000000000077</c:v>
                </c:pt>
              </c:numCache>
            </c:numRef>
          </c:val>
        </c:ser>
        <c:ser>
          <c:idx val="1"/>
          <c:order val="1"/>
          <c:tx>
            <c:strRef>
              <c:f>'Sheet1'!$C$1</c:f>
              <c:strCache>
                <c:ptCount val="1"/>
                <c:pt idx="0">
                  <c:v>CDAS-NH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'Sheet1'!$C$2:$C$29</c:f>
              <c:numCache>
                <c:formatCode>General</c:formatCode>
                <c:ptCount val="28"/>
                <c:pt idx="0">
                  <c:v>0.71400000000000063</c:v>
                </c:pt>
                <c:pt idx="1">
                  <c:v>0.71300000000000063</c:v>
                </c:pt>
                <c:pt idx="2">
                  <c:v>0.69899999999999995</c:v>
                </c:pt>
                <c:pt idx="3">
                  <c:v>0.70700000000000063</c:v>
                </c:pt>
                <c:pt idx="4">
                  <c:v>0.67400000000000104</c:v>
                </c:pt>
                <c:pt idx="5">
                  <c:v>0.70200000000000062</c:v>
                </c:pt>
                <c:pt idx="6">
                  <c:v>0.69299999999999995</c:v>
                </c:pt>
                <c:pt idx="7">
                  <c:v>0.70000000000000062</c:v>
                </c:pt>
                <c:pt idx="8">
                  <c:v>0.70100000000000062</c:v>
                </c:pt>
                <c:pt idx="9">
                  <c:v>0.69199999999999995</c:v>
                </c:pt>
                <c:pt idx="10">
                  <c:v>0.69499999999999995</c:v>
                </c:pt>
                <c:pt idx="11">
                  <c:v>0.71500000000000064</c:v>
                </c:pt>
                <c:pt idx="12">
                  <c:v>0.70800000000000063</c:v>
                </c:pt>
                <c:pt idx="13">
                  <c:v>0.72000000000000064</c:v>
                </c:pt>
                <c:pt idx="14">
                  <c:v>0.71100000000000063</c:v>
                </c:pt>
                <c:pt idx="15">
                  <c:v>0.68700000000000061</c:v>
                </c:pt>
                <c:pt idx="16">
                  <c:v>0.70900000000000063</c:v>
                </c:pt>
                <c:pt idx="17">
                  <c:v>0.71600000000000064</c:v>
                </c:pt>
                <c:pt idx="18">
                  <c:v>0.71200000000000063</c:v>
                </c:pt>
                <c:pt idx="19">
                  <c:v>0.72100000000000064</c:v>
                </c:pt>
                <c:pt idx="20">
                  <c:v>0.69799999999999995</c:v>
                </c:pt>
                <c:pt idx="21">
                  <c:v>0.71800000000000064</c:v>
                </c:pt>
                <c:pt idx="22">
                  <c:v>0.71600000000000064</c:v>
                </c:pt>
                <c:pt idx="23">
                  <c:v>0.72300000000000064</c:v>
                </c:pt>
                <c:pt idx="24">
                  <c:v>0.73000000000000065</c:v>
                </c:pt>
                <c:pt idx="25">
                  <c:v>0.72600000000000064</c:v>
                </c:pt>
                <c:pt idx="26">
                  <c:v>0.74700000000000077</c:v>
                </c:pt>
                <c:pt idx="27">
                  <c:v>0.73400000000000065</c:v>
                </c:pt>
              </c:numCache>
            </c:numRef>
          </c:val>
        </c:ser>
        <c:ser>
          <c:idx val="2"/>
          <c:order val="2"/>
          <c:tx>
            <c:strRef>
              <c:f>'Sheet1'!$D$1</c:f>
              <c:strCache>
                <c:ptCount val="1"/>
                <c:pt idx="0">
                  <c:v>ECMWF-NH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'Sheet1'!$D$2:$D$29</c:f>
              <c:numCache>
                <c:formatCode>General</c:formatCode>
                <c:ptCount val="28"/>
                <c:pt idx="0">
                  <c:v>0.66100000000000103</c:v>
                </c:pt>
                <c:pt idx="1">
                  <c:v>0.70900000000000063</c:v>
                </c:pt>
                <c:pt idx="2">
                  <c:v>0.73400000000000065</c:v>
                </c:pt>
                <c:pt idx="3">
                  <c:v>0.72400000000000064</c:v>
                </c:pt>
                <c:pt idx="4">
                  <c:v>0.72300000000000064</c:v>
                </c:pt>
                <c:pt idx="5">
                  <c:v>0.73600000000000065</c:v>
                </c:pt>
                <c:pt idx="6">
                  <c:v>0.74000000000000077</c:v>
                </c:pt>
                <c:pt idx="7">
                  <c:v>0.74600000000000077</c:v>
                </c:pt>
                <c:pt idx="8">
                  <c:v>0.74700000000000077</c:v>
                </c:pt>
                <c:pt idx="9">
                  <c:v>0.77400000000000091</c:v>
                </c:pt>
                <c:pt idx="10">
                  <c:v>0.75700000000000089</c:v>
                </c:pt>
                <c:pt idx="11">
                  <c:v>0.79800000000000004</c:v>
                </c:pt>
                <c:pt idx="12">
                  <c:v>0.77300000000000091</c:v>
                </c:pt>
                <c:pt idx="13">
                  <c:v>0.77700000000000102</c:v>
                </c:pt>
                <c:pt idx="14">
                  <c:v>0.79100000000000004</c:v>
                </c:pt>
                <c:pt idx="15">
                  <c:v>0.78200000000000003</c:v>
                </c:pt>
                <c:pt idx="16">
                  <c:v>0.80700000000000005</c:v>
                </c:pt>
                <c:pt idx="17">
                  <c:v>0.82600000000000062</c:v>
                </c:pt>
                <c:pt idx="18">
                  <c:v>0.83400000000000063</c:v>
                </c:pt>
                <c:pt idx="19">
                  <c:v>0.85800000000000065</c:v>
                </c:pt>
                <c:pt idx="20">
                  <c:v>0.85700000000000065</c:v>
                </c:pt>
                <c:pt idx="21">
                  <c:v>0.86400000000000077</c:v>
                </c:pt>
                <c:pt idx="22">
                  <c:v>0.87200000000000077</c:v>
                </c:pt>
                <c:pt idx="23">
                  <c:v>0.88500000000000001</c:v>
                </c:pt>
                <c:pt idx="24">
                  <c:v>0.88900000000000001</c:v>
                </c:pt>
                <c:pt idx="25">
                  <c:v>0.88700000000000001</c:v>
                </c:pt>
                <c:pt idx="26">
                  <c:v>0.89900000000000002</c:v>
                </c:pt>
                <c:pt idx="27">
                  <c:v>0.89900000000000002</c:v>
                </c:pt>
              </c:numCache>
            </c:numRef>
          </c:val>
        </c:ser>
        <c:ser>
          <c:idx val="3"/>
          <c:order val="3"/>
          <c:tx>
            <c:strRef>
              <c:f>'Sheet1'!$E$1</c:f>
              <c:strCache>
                <c:ptCount val="1"/>
                <c:pt idx="0">
                  <c:v>UKM-NH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'Sheet1'!$E$2:$E$29</c:f>
              <c:numCache>
                <c:formatCode>General</c:formatCode>
                <c:ptCount val="28"/>
                <c:pt idx="2">
                  <c:v>0.70500000000000063</c:v>
                </c:pt>
                <c:pt idx="3">
                  <c:v>0.67900000000000105</c:v>
                </c:pt>
                <c:pt idx="4">
                  <c:v>0.68400000000000005</c:v>
                </c:pt>
                <c:pt idx="5">
                  <c:v>0.69199999999999995</c:v>
                </c:pt>
                <c:pt idx="6">
                  <c:v>0.68899999999999995</c:v>
                </c:pt>
                <c:pt idx="7">
                  <c:v>0.68500000000000005</c:v>
                </c:pt>
                <c:pt idx="8">
                  <c:v>0.70200000000000062</c:v>
                </c:pt>
                <c:pt idx="9">
                  <c:v>0.72600000000000064</c:v>
                </c:pt>
                <c:pt idx="10">
                  <c:v>0.71700000000000064</c:v>
                </c:pt>
                <c:pt idx="11">
                  <c:v>0.71200000000000063</c:v>
                </c:pt>
                <c:pt idx="12">
                  <c:v>0.67800000000000105</c:v>
                </c:pt>
                <c:pt idx="13">
                  <c:v>0.74900000000000078</c:v>
                </c:pt>
                <c:pt idx="14">
                  <c:v>0.7580000000000009</c:v>
                </c:pt>
                <c:pt idx="15">
                  <c:v>0.75200000000000089</c:v>
                </c:pt>
                <c:pt idx="16">
                  <c:v>0.78400000000000003</c:v>
                </c:pt>
                <c:pt idx="17">
                  <c:v>0.80200000000000005</c:v>
                </c:pt>
                <c:pt idx="18">
                  <c:v>0.80200000000000005</c:v>
                </c:pt>
                <c:pt idx="19">
                  <c:v>0.81299999999999994</c:v>
                </c:pt>
                <c:pt idx="20">
                  <c:v>0.81100000000000005</c:v>
                </c:pt>
                <c:pt idx="21">
                  <c:v>0.82700000000000062</c:v>
                </c:pt>
                <c:pt idx="22">
                  <c:v>0.82700000000000062</c:v>
                </c:pt>
                <c:pt idx="23">
                  <c:v>0.84900000000000064</c:v>
                </c:pt>
                <c:pt idx="24">
                  <c:v>0.85400000000000065</c:v>
                </c:pt>
                <c:pt idx="25">
                  <c:v>0.85900000000000065</c:v>
                </c:pt>
                <c:pt idx="26">
                  <c:v>0.88300000000000001</c:v>
                </c:pt>
                <c:pt idx="27">
                  <c:v>0.88500000000000001</c:v>
                </c:pt>
              </c:numCache>
            </c:numRef>
          </c:val>
        </c:ser>
        <c:ser>
          <c:idx val="4"/>
          <c:order val="4"/>
          <c:tx>
            <c:strRef>
              <c:f>'Sheet1'!$F$1</c:f>
              <c:strCache>
                <c:ptCount val="1"/>
                <c:pt idx="0">
                  <c:v>CMC-NH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'Sheet1'!$F$2:$F$29</c:f>
              <c:numCache>
                <c:formatCode>General</c:formatCode>
                <c:ptCount val="28"/>
                <c:pt idx="18">
                  <c:v>0.77400000000000091</c:v>
                </c:pt>
                <c:pt idx="19">
                  <c:v>0.80100000000000005</c:v>
                </c:pt>
                <c:pt idx="20">
                  <c:v>0.78800000000000003</c:v>
                </c:pt>
                <c:pt idx="21">
                  <c:v>0.80900000000000005</c:v>
                </c:pt>
                <c:pt idx="22">
                  <c:v>0.81299999999999994</c:v>
                </c:pt>
                <c:pt idx="23">
                  <c:v>0.82900000000000063</c:v>
                </c:pt>
                <c:pt idx="24">
                  <c:v>0.83300000000000063</c:v>
                </c:pt>
                <c:pt idx="25">
                  <c:v>0.84300000000000064</c:v>
                </c:pt>
                <c:pt idx="26">
                  <c:v>0.86200000000000065</c:v>
                </c:pt>
                <c:pt idx="27">
                  <c:v>0.85600000000000065</c:v>
                </c:pt>
              </c:numCache>
            </c:numRef>
          </c:val>
        </c:ser>
        <c:ser>
          <c:idx val="5"/>
          <c:order val="5"/>
          <c:tx>
            <c:strRef>
              <c:f>'Sheet1'!$G$1</c:f>
              <c:strCache>
                <c:ptCount val="1"/>
                <c:pt idx="0">
                  <c:v>FNOMC-NH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'Sheet1'!$G$2:$G$29</c:f>
              <c:numCache>
                <c:formatCode>General</c:formatCode>
                <c:ptCount val="28"/>
                <c:pt idx="13">
                  <c:v>0.72900000000000065</c:v>
                </c:pt>
                <c:pt idx="14">
                  <c:v>0.69899999999999995</c:v>
                </c:pt>
                <c:pt idx="15">
                  <c:v>0.68200000000000005</c:v>
                </c:pt>
                <c:pt idx="16">
                  <c:v>0.71300000000000063</c:v>
                </c:pt>
                <c:pt idx="17">
                  <c:v>0.73800000000000077</c:v>
                </c:pt>
                <c:pt idx="18">
                  <c:v>0.74400000000000077</c:v>
                </c:pt>
                <c:pt idx="19">
                  <c:v>0.76900000000000091</c:v>
                </c:pt>
                <c:pt idx="20">
                  <c:v>0.77700000000000102</c:v>
                </c:pt>
                <c:pt idx="21">
                  <c:v>0.79900000000000004</c:v>
                </c:pt>
                <c:pt idx="22">
                  <c:v>0.79</c:v>
                </c:pt>
                <c:pt idx="23">
                  <c:v>0.80400000000000005</c:v>
                </c:pt>
                <c:pt idx="24">
                  <c:v>0.8</c:v>
                </c:pt>
                <c:pt idx="25">
                  <c:v>0.8</c:v>
                </c:pt>
                <c:pt idx="26">
                  <c:v>0.82299999999999995</c:v>
                </c:pt>
                <c:pt idx="27">
                  <c:v>0.83400000000000063</c:v>
                </c:pt>
              </c:numCache>
            </c:numRef>
          </c:val>
        </c:ser>
        <c:marker val="1"/>
        <c:axId val="74743168"/>
        <c:axId val="74749056"/>
      </c:lineChart>
      <c:catAx>
        <c:axId val="74743168"/>
        <c:scaling>
          <c:orientation val="minMax"/>
        </c:scaling>
        <c:axPos val="b"/>
        <c:majorGridlines>
          <c:spPr>
            <a:ln>
              <a:solidFill>
                <a:schemeClr val="bg2">
                  <a:lumMod val="90000"/>
                </a:schemeClr>
              </a:solidFill>
            </a:ln>
          </c:spPr>
        </c:majorGridlines>
        <c:numFmt formatCode="General" sourceLinked="1"/>
        <c:tickLblPos val="nextTo"/>
        <c:spPr>
          <a:ln w="9525"/>
        </c:spPr>
        <c:txPr>
          <a:bodyPr rot="-5400000"/>
          <a:lstStyle/>
          <a:p>
            <a:pPr>
              <a:defRPr sz="1600" b="1"/>
            </a:pPr>
            <a:endParaRPr lang="en-US"/>
          </a:p>
        </c:txPr>
        <c:crossAx val="74749056"/>
        <c:crosses val="autoZero"/>
        <c:auto val="1"/>
        <c:lblAlgn val="ctr"/>
        <c:lblOffset val="100"/>
        <c:tickLblSkip val="1"/>
      </c:catAx>
      <c:valAx>
        <c:axId val="74749056"/>
        <c:scaling>
          <c:orientation val="minMax"/>
          <c:max val="0.91"/>
          <c:min val="0.60000000000000053"/>
        </c:scaling>
        <c:axPos val="l"/>
        <c:majorGridlines/>
        <c:numFmt formatCode="General" sourceLinked="1"/>
        <c:tickLblPos val="nextTo"/>
        <c:crossAx val="74743168"/>
        <c:crosses val="autoZero"/>
        <c:crossBetween val="between"/>
        <c:majorUnit val="0.05"/>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c:spPr>
    </c:plotArea>
    <c:legend>
      <c:legendPos val="r"/>
      <c:layout>
        <c:manualLayout>
          <c:xMode val="edge"/>
          <c:yMode val="edge"/>
          <c:x val="8.0825958702065062E-2"/>
          <c:y val="4.3977486969058462E-2"/>
          <c:w val="0.24513274336283197"/>
          <c:h val="0.39091826549850361"/>
        </c:manualLayout>
      </c:layout>
      <c:txPr>
        <a:bodyPr/>
        <a:lstStyle/>
        <a:p>
          <a:pPr>
            <a:defRPr sz="2000" b="1"/>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2.579220731211419E-2"/>
          <c:w val="0.90562225628876181"/>
          <c:h val="0.87069442904144101"/>
        </c:manualLayout>
      </c:layout>
      <c:lineChart>
        <c:grouping val="standard"/>
        <c:ser>
          <c:idx val="0"/>
          <c:order val="0"/>
          <c:tx>
            <c:strRef>
              <c:f>Sheet1!$B$1</c:f>
              <c:strCache>
                <c:ptCount val="1"/>
                <c:pt idx="0">
                  <c:v>GFS-NH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Sheet1!$B$2:$B$29</c:f>
            </c:numRef>
          </c:val>
        </c:ser>
        <c:ser>
          <c:idx val="1"/>
          <c:order val="1"/>
          <c:tx>
            <c:strRef>
              <c:f>Sheet1!$C$1</c:f>
              <c:strCache>
                <c:ptCount val="1"/>
                <c:pt idx="0">
                  <c:v>CDAS-NH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Sheet1!$C$2:$C$29</c:f>
            </c:numRef>
          </c:val>
        </c:ser>
        <c:ser>
          <c:idx val="2"/>
          <c:order val="2"/>
          <c:tx>
            <c:strRef>
              <c:f>Sheet1!$D$1</c:f>
              <c:strCache>
                <c:ptCount val="1"/>
                <c:pt idx="0">
                  <c:v>ECMWF-NH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Sheet1!$D$2:$D$29</c:f>
            </c:numRef>
          </c:val>
        </c:ser>
        <c:ser>
          <c:idx val="3"/>
          <c:order val="3"/>
          <c:tx>
            <c:strRef>
              <c:f>Sheet1!$E$1</c:f>
              <c:strCache>
                <c:ptCount val="1"/>
                <c:pt idx="0">
                  <c:v>UKM-NH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Sheet1!$E$2:$E$29</c:f>
            </c:numRef>
          </c:val>
        </c:ser>
        <c:ser>
          <c:idx val="4"/>
          <c:order val="4"/>
          <c:tx>
            <c:strRef>
              <c:f>Sheet1!$F$1</c:f>
              <c:strCache>
                <c:ptCount val="1"/>
                <c:pt idx="0">
                  <c:v>CMC-NH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Sheet1!$F$2:$F$29</c:f>
            </c:numRef>
          </c:val>
        </c:ser>
        <c:ser>
          <c:idx val="5"/>
          <c:order val="5"/>
          <c:tx>
            <c:strRef>
              <c:f>Sheet1!$G$1</c:f>
              <c:strCache>
                <c:ptCount val="1"/>
                <c:pt idx="0">
                  <c:v>FNOMC-NH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Sheet1!$G$2:$G$29</c:f>
            </c:numRef>
          </c:val>
        </c:ser>
        <c:ser>
          <c:idx val="6"/>
          <c:order val="6"/>
          <c:tx>
            <c:strRef>
              <c:f>Sheet1!$H$1</c:f>
              <c:strCache>
                <c:ptCount val="1"/>
                <c:pt idx="0">
                  <c:v>GFS-SH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Sheet1!$H$2:$H$29</c:f>
              <c:numCache>
                <c:formatCode>General</c:formatCode>
                <c:ptCount val="28"/>
                <c:pt idx="3">
                  <c:v>0.58599999999999997</c:v>
                </c:pt>
                <c:pt idx="4">
                  <c:v>0.58899999999999997</c:v>
                </c:pt>
                <c:pt idx="5">
                  <c:v>0.57299999999999995</c:v>
                </c:pt>
                <c:pt idx="6">
                  <c:v>0.60200000000000042</c:v>
                </c:pt>
                <c:pt idx="7">
                  <c:v>0.60100000000000042</c:v>
                </c:pt>
                <c:pt idx="8">
                  <c:v>0.60800000000000043</c:v>
                </c:pt>
                <c:pt idx="9">
                  <c:v>0.61700000000000044</c:v>
                </c:pt>
                <c:pt idx="10">
                  <c:v>0.64000000000000046</c:v>
                </c:pt>
                <c:pt idx="11">
                  <c:v>0.62300000000000044</c:v>
                </c:pt>
                <c:pt idx="12">
                  <c:v>0.66100000000000059</c:v>
                </c:pt>
                <c:pt idx="13">
                  <c:v>0.6660000000000007</c:v>
                </c:pt>
                <c:pt idx="14">
                  <c:v>0.66200000000000059</c:v>
                </c:pt>
                <c:pt idx="15">
                  <c:v>0.70900000000000041</c:v>
                </c:pt>
                <c:pt idx="16">
                  <c:v>0.71500000000000041</c:v>
                </c:pt>
                <c:pt idx="17">
                  <c:v>0.76000000000000045</c:v>
                </c:pt>
                <c:pt idx="18">
                  <c:v>0.78100000000000003</c:v>
                </c:pt>
                <c:pt idx="19">
                  <c:v>0.79300000000000004</c:v>
                </c:pt>
                <c:pt idx="20">
                  <c:v>0.79100000000000004</c:v>
                </c:pt>
                <c:pt idx="21">
                  <c:v>0.80400000000000005</c:v>
                </c:pt>
                <c:pt idx="22">
                  <c:v>0.79</c:v>
                </c:pt>
                <c:pt idx="23">
                  <c:v>0.81399999999999995</c:v>
                </c:pt>
                <c:pt idx="24">
                  <c:v>0.82199999999999995</c:v>
                </c:pt>
                <c:pt idx="25">
                  <c:v>0.83400000000000041</c:v>
                </c:pt>
                <c:pt idx="26">
                  <c:v>0.8200000000000004</c:v>
                </c:pt>
                <c:pt idx="27">
                  <c:v>0.84400000000000042</c:v>
                </c:pt>
              </c:numCache>
            </c:numRef>
          </c:val>
        </c:ser>
        <c:ser>
          <c:idx val="7"/>
          <c:order val="7"/>
          <c:tx>
            <c:strRef>
              <c:f>Sheet1!$I$1</c:f>
              <c:strCache>
                <c:ptCount val="1"/>
                <c:pt idx="0">
                  <c:v>CDAS-SH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Sheet1!$I$2:$I$29</c:f>
              <c:numCache>
                <c:formatCode>General</c:formatCode>
                <c:ptCount val="28"/>
                <c:pt idx="0">
                  <c:v>0.56799999999999995</c:v>
                </c:pt>
                <c:pt idx="1">
                  <c:v>0.5780000000000004</c:v>
                </c:pt>
                <c:pt idx="2">
                  <c:v>0.55700000000000005</c:v>
                </c:pt>
                <c:pt idx="3">
                  <c:v>0.58199999999999996</c:v>
                </c:pt>
                <c:pt idx="4">
                  <c:v>0.62100000000000044</c:v>
                </c:pt>
                <c:pt idx="5">
                  <c:v>0.57099999999999995</c:v>
                </c:pt>
                <c:pt idx="6">
                  <c:v>0.61900000000000044</c:v>
                </c:pt>
                <c:pt idx="7">
                  <c:v>0.58699999999999997</c:v>
                </c:pt>
                <c:pt idx="8">
                  <c:v>0.61900000000000044</c:v>
                </c:pt>
                <c:pt idx="9">
                  <c:v>0.62900000000000045</c:v>
                </c:pt>
                <c:pt idx="10">
                  <c:v>0.61500000000000044</c:v>
                </c:pt>
                <c:pt idx="11">
                  <c:v>0.61800000000000044</c:v>
                </c:pt>
                <c:pt idx="12">
                  <c:v>0.63200000000000045</c:v>
                </c:pt>
                <c:pt idx="13">
                  <c:v>0.65300000000000058</c:v>
                </c:pt>
                <c:pt idx="14">
                  <c:v>0.63700000000000045</c:v>
                </c:pt>
                <c:pt idx="15">
                  <c:v>0.63300000000000045</c:v>
                </c:pt>
                <c:pt idx="16">
                  <c:v>0.61100000000000043</c:v>
                </c:pt>
                <c:pt idx="17">
                  <c:v>0.63600000000000045</c:v>
                </c:pt>
                <c:pt idx="18">
                  <c:v>0.6650000000000007</c:v>
                </c:pt>
                <c:pt idx="19">
                  <c:v>0.66200000000000059</c:v>
                </c:pt>
                <c:pt idx="20">
                  <c:v>0.65600000000000058</c:v>
                </c:pt>
                <c:pt idx="21">
                  <c:v>0.67200000000000071</c:v>
                </c:pt>
                <c:pt idx="22">
                  <c:v>0.64700000000000046</c:v>
                </c:pt>
                <c:pt idx="23">
                  <c:v>0.67100000000000071</c:v>
                </c:pt>
                <c:pt idx="24">
                  <c:v>0.66100000000000059</c:v>
                </c:pt>
                <c:pt idx="25">
                  <c:v>0.67300000000000071</c:v>
                </c:pt>
                <c:pt idx="26">
                  <c:v>0.64900000000000047</c:v>
                </c:pt>
                <c:pt idx="27">
                  <c:v>0.67800000000000071</c:v>
                </c:pt>
              </c:numCache>
            </c:numRef>
          </c:val>
        </c:ser>
        <c:ser>
          <c:idx val="8"/>
          <c:order val="8"/>
          <c:tx>
            <c:strRef>
              <c:f>Sheet1!$J$1</c:f>
              <c:strCache>
                <c:ptCount val="1"/>
                <c:pt idx="0">
                  <c:v>ECMWF-SH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Sheet1!$J$2:$J$29</c:f>
              <c:numCache>
                <c:formatCode>General</c:formatCode>
                <c:ptCount val="28"/>
                <c:pt idx="4">
                  <c:v>0.65000000000000058</c:v>
                </c:pt>
                <c:pt idx="5">
                  <c:v>0.60500000000000043</c:v>
                </c:pt>
                <c:pt idx="6">
                  <c:v>0.62400000000000044</c:v>
                </c:pt>
                <c:pt idx="7">
                  <c:v>0.62800000000000045</c:v>
                </c:pt>
                <c:pt idx="8">
                  <c:v>0.65100000000000058</c:v>
                </c:pt>
                <c:pt idx="9">
                  <c:v>0.6670000000000007</c:v>
                </c:pt>
                <c:pt idx="10">
                  <c:v>0.64100000000000046</c:v>
                </c:pt>
                <c:pt idx="11">
                  <c:v>0.67500000000000071</c:v>
                </c:pt>
                <c:pt idx="12">
                  <c:v>0.69499999999999995</c:v>
                </c:pt>
                <c:pt idx="13">
                  <c:v>0.7050000000000004</c:v>
                </c:pt>
                <c:pt idx="14">
                  <c:v>0.73500000000000043</c:v>
                </c:pt>
                <c:pt idx="15">
                  <c:v>0.75300000000000045</c:v>
                </c:pt>
                <c:pt idx="16">
                  <c:v>0.76200000000000045</c:v>
                </c:pt>
                <c:pt idx="17">
                  <c:v>0.80800000000000005</c:v>
                </c:pt>
                <c:pt idx="18">
                  <c:v>0.82199999999999995</c:v>
                </c:pt>
                <c:pt idx="19">
                  <c:v>0.84500000000000042</c:v>
                </c:pt>
                <c:pt idx="20">
                  <c:v>0.85500000000000043</c:v>
                </c:pt>
                <c:pt idx="21">
                  <c:v>0.85500000000000043</c:v>
                </c:pt>
                <c:pt idx="22">
                  <c:v>0.85700000000000043</c:v>
                </c:pt>
                <c:pt idx="23">
                  <c:v>0.87600000000000044</c:v>
                </c:pt>
                <c:pt idx="24">
                  <c:v>0.87900000000000045</c:v>
                </c:pt>
                <c:pt idx="25">
                  <c:v>0.88600000000000001</c:v>
                </c:pt>
                <c:pt idx="26">
                  <c:v>0.87900000000000045</c:v>
                </c:pt>
                <c:pt idx="27">
                  <c:v>0.89500000000000002</c:v>
                </c:pt>
              </c:numCache>
            </c:numRef>
          </c:val>
        </c:ser>
        <c:ser>
          <c:idx val="9"/>
          <c:order val="9"/>
          <c:tx>
            <c:strRef>
              <c:f>Sheet1!$K$1</c:f>
              <c:strCache>
                <c:ptCount val="1"/>
                <c:pt idx="0">
                  <c:v>UKM-SH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Sheet1!$K$2:$K$29</c:f>
              <c:numCache>
                <c:formatCode>General</c:formatCode>
                <c:ptCount val="28"/>
                <c:pt idx="4">
                  <c:v>0.58099999999999996</c:v>
                </c:pt>
                <c:pt idx="5">
                  <c:v>0.55600000000000005</c:v>
                </c:pt>
                <c:pt idx="6">
                  <c:v>0.55400000000000005</c:v>
                </c:pt>
                <c:pt idx="7">
                  <c:v>0.58499999999999996</c:v>
                </c:pt>
                <c:pt idx="8">
                  <c:v>0.62700000000000045</c:v>
                </c:pt>
                <c:pt idx="9">
                  <c:v>0.63000000000000045</c:v>
                </c:pt>
                <c:pt idx="10">
                  <c:v>0.63800000000000046</c:v>
                </c:pt>
                <c:pt idx="11">
                  <c:v>0.65200000000000058</c:v>
                </c:pt>
                <c:pt idx="12">
                  <c:v>0.61300000000000043</c:v>
                </c:pt>
                <c:pt idx="13">
                  <c:v>0.6660000000000007</c:v>
                </c:pt>
                <c:pt idx="14">
                  <c:v>0.64900000000000047</c:v>
                </c:pt>
                <c:pt idx="15">
                  <c:v>0.6870000000000005</c:v>
                </c:pt>
                <c:pt idx="16">
                  <c:v>0.71300000000000041</c:v>
                </c:pt>
                <c:pt idx="17">
                  <c:v>0.75100000000000044</c:v>
                </c:pt>
                <c:pt idx="18">
                  <c:v>0.77100000000000046</c:v>
                </c:pt>
                <c:pt idx="19">
                  <c:v>0.76600000000000046</c:v>
                </c:pt>
                <c:pt idx="20">
                  <c:v>0.77700000000000058</c:v>
                </c:pt>
                <c:pt idx="21">
                  <c:v>0.80700000000000005</c:v>
                </c:pt>
                <c:pt idx="22">
                  <c:v>0.79600000000000004</c:v>
                </c:pt>
                <c:pt idx="23">
                  <c:v>0.84300000000000042</c:v>
                </c:pt>
                <c:pt idx="24">
                  <c:v>0.84500000000000042</c:v>
                </c:pt>
                <c:pt idx="25">
                  <c:v>0.86300000000000043</c:v>
                </c:pt>
                <c:pt idx="26">
                  <c:v>0.85200000000000042</c:v>
                </c:pt>
                <c:pt idx="27">
                  <c:v>0.87400000000000044</c:v>
                </c:pt>
              </c:numCache>
            </c:numRef>
          </c:val>
        </c:ser>
        <c:ser>
          <c:idx val="10"/>
          <c:order val="10"/>
          <c:tx>
            <c:strRef>
              <c:f>Sheet1!$L$1</c:f>
              <c:strCache>
                <c:ptCount val="1"/>
                <c:pt idx="0">
                  <c:v>CMC-SH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Sheet1!$L$2:$L$29</c:f>
              <c:numCache>
                <c:formatCode>General</c:formatCode>
                <c:ptCount val="28"/>
                <c:pt idx="18">
                  <c:v>0.72500000000000042</c:v>
                </c:pt>
                <c:pt idx="19">
                  <c:v>0.73300000000000043</c:v>
                </c:pt>
                <c:pt idx="20">
                  <c:v>0.73400000000000043</c:v>
                </c:pt>
                <c:pt idx="21">
                  <c:v>0.76300000000000046</c:v>
                </c:pt>
                <c:pt idx="22">
                  <c:v>0.76500000000000046</c:v>
                </c:pt>
                <c:pt idx="23">
                  <c:v>0.79300000000000004</c:v>
                </c:pt>
                <c:pt idx="24">
                  <c:v>0.79600000000000004</c:v>
                </c:pt>
                <c:pt idx="25">
                  <c:v>0.8300000000000004</c:v>
                </c:pt>
                <c:pt idx="26">
                  <c:v>0.82099999999999995</c:v>
                </c:pt>
                <c:pt idx="27">
                  <c:v>0.83700000000000041</c:v>
                </c:pt>
              </c:numCache>
            </c:numRef>
          </c:val>
        </c:ser>
        <c:ser>
          <c:idx val="11"/>
          <c:order val="11"/>
          <c:tx>
            <c:strRef>
              <c:f>Sheet1!$M$1</c:f>
              <c:strCache>
                <c:ptCount val="1"/>
                <c:pt idx="0">
                  <c:v>FNOMC-SH</c:v>
                </c:pt>
              </c:strCache>
            </c:strRef>
          </c:tx>
          <c:cat>
            <c:numRef>
              <c:f>Sheet1!$A$2:$A$29</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Sheet1!$M$2:$M$29</c:f>
              <c:numCache>
                <c:formatCode>General</c:formatCode>
                <c:ptCount val="28"/>
                <c:pt idx="13">
                  <c:v>0.63100000000000045</c:v>
                </c:pt>
                <c:pt idx="14">
                  <c:v>0.62600000000000044</c:v>
                </c:pt>
                <c:pt idx="15">
                  <c:v>0.64200000000000046</c:v>
                </c:pt>
                <c:pt idx="16">
                  <c:v>0.63300000000000045</c:v>
                </c:pt>
                <c:pt idx="17">
                  <c:v>0.6680000000000007</c:v>
                </c:pt>
                <c:pt idx="18">
                  <c:v>0.67800000000000071</c:v>
                </c:pt>
                <c:pt idx="19">
                  <c:v>0.68500000000000005</c:v>
                </c:pt>
                <c:pt idx="20">
                  <c:v>0.71100000000000041</c:v>
                </c:pt>
                <c:pt idx="21">
                  <c:v>0.76400000000000046</c:v>
                </c:pt>
                <c:pt idx="22">
                  <c:v>0.74300000000000044</c:v>
                </c:pt>
                <c:pt idx="23">
                  <c:v>0.77800000000000058</c:v>
                </c:pt>
                <c:pt idx="24">
                  <c:v>0.77500000000000058</c:v>
                </c:pt>
                <c:pt idx="25">
                  <c:v>0.79800000000000004</c:v>
                </c:pt>
                <c:pt idx="26">
                  <c:v>0.78800000000000003</c:v>
                </c:pt>
                <c:pt idx="27">
                  <c:v>0.81299999999999994</c:v>
                </c:pt>
              </c:numCache>
            </c:numRef>
          </c:val>
        </c:ser>
        <c:marker val="1"/>
        <c:axId val="79341824"/>
        <c:axId val="79360000"/>
      </c:lineChart>
      <c:catAx>
        <c:axId val="79341824"/>
        <c:scaling>
          <c:orientation val="minMax"/>
        </c:scaling>
        <c:axPos val="b"/>
        <c:majorGridlines>
          <c:spPr>
            <a:ln>
              <a:solidFill>
                <a:schemeClr val="bg2">
                  <a:lumMod val="90000"/>
                </a:schemeClr>
              </a:solidFill>
            </a:ln>
          </c:spPr>
        </c:majorGridlines>
        <c:numFmt formatCode="General" sourceLinked="1"/>
        <c:tickLblPos val="nextTo"/>
        <c:spPr>
          <a:ln w="9525"/>
        </c:spPr>
        <c:txPr>
          <a:bodyPr rot="-5400000"/>
          <a:lstStyle/>
          <a:p>
            <a:pPr>
              <a:defRPr sz="1600" b="1"/>
            </a:pPr>
            <a:endParaRPr lang="en-US"/>
          </a:p>
        </c:txPr>
        <c:crossAx val="79360000"/>
        <c:crosses val="autoZero"/>
        <c:auto val="1"/>
        <c:lblAlgn val="ctr"/>
        <c:lblOffset val="100"/>
        <c:tickLblSkip val="1"/>
      </c:catAx>
      <c:valAx>
        <c:axId val="79360000"/>
        <c:scaling>
          <c:orientation val="minMax"/>
          <c:max val="0.91"/>
          <c:min val="0.55000000000000004"/>
        </c:scaling>
        <c:axPos val="l"/>
        <c:majorGridlines/>
        <c:numFmt formatCode="General" sourceLinked="1"/>
        <c:tickLblPos val="nextTo"/>
        <c:crossAx val="79341824"/>
        <c:crosses val="autoZero"/>
        <c:crossBetween val="between"/>
        <c:majorUnit val="0.05"/>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c:spPr>
    </c:plotArea>
    <c:legend>
      <c:legendPos val="r"/>
      <c:layout>
        <c:manualLayout>
          <c:xMode val="edge"/>
          <c:yMode val="edge"/>
          <c:x val="8.0825958702065104E-2"/>
          <c:y val="4.3977486969058462E-2"/>
          <c:w val="0.18145286042784486"/>
          <c:h val="0.39698404475756366"/>
        </c:manualLayout>
      </c:layout>
      <c:txPr>
        <a:bodyPr/>
        <a:lstStyle/>
        <a:p>
          <a:pPr>
            <a:defRPr sz="2000" b="1"/>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750" b="1" i="0" u="none" strike="noStrike" baseline="0">
                <a:solidFill>
                  <a:srgbClr val="0000FF"/>
                </a:solidFill>
                <a:latin typeface="Arial"/>
                <a:ea typeface="Arial"/>
                <a:cs typeface="Arial"/>
              </a:defRPr>
            </a:pPr>
            <a:r>
              <a:rPr lang="en-US" sz="1750" b="1" i="0" u="none" strike="noStrike" baseline="0">
                <a:solidFill>
                  <a:srgbClr val="0000FF"/>
                </a:solidFill>
                <a:latin typeface="Arial"/>
                <a:cs typeface="Arial"/>
              </a:rPr>
              <a:t>GFS 00Z Cycle Day-5 500hPa Height Anomaly Correlation</a:t>
            </a:r>
            <a:r>
              <a:rPr lang="en-US" sz="1925" b="1" i="0" u="none" strike="noStrike" baseline="0">
                <a:solidFill>
                  <a:srgbClr val="0000FF"/>
                </a:solidFill>
                <a:latin typeface="Arial"/>
                <a:cs typeface="Arial"/>
              </a:rPr>
              <a:t> </a:t>
            </a:r>
          </a:p>
        </c:rich>
      </c:tx>
      <c:layout>
        <c:manualLayout>
          <c:xMode val="edge"/>
          <c:yMode val="edge"/>
          <c:x val="0.18756476683937842"/>
          <c:y val="1.858108108108111E-2"/>
        </c:manualLayout>
      </c:layout>
      <c:spPr>
        <a:noFill/>
        <a:ln w="25400">
          <a:noFill/>
        </a:ln>
      </c:spPr>
    </c:title>
    <c:plotArea>
      <c:layout>
        <c:manualLayout>
          <c:layoutTarget val="inner"/>
          <c:xMode val="edge"/>
          <c:yMode val="edge"/>
          <c:x val="0.10466321243523334"/>
          <c:y val="0.11148648648648662"/>
          <c:w val="0.86839378238342035"/>
          <c:h val="0.71959459459459563"/>
        </c:manualLayout>
      </c:layout>
      <c:barChart>
        <c:barDir val="col"/>
        <c:grouping val="clustered"/>
        <c:ser>
          <c:idx val="0"/>
          <c:order val="0"/>
          <c:tx>
            <c:v>NH</c:v>
          </c:tx>
          <c:spPr>
            <a:solidFill>
              <a:srgbClr val="9999FF"/>
            </a:solidFill>
            <a:ln w="12700">
              <a:solidFill>
                <a:srgbClr val="000000"/>
              </a:solidFill>
              <a:prstDash val="solid"/>
            </a:ln>
          </c:spPr>
          <c:val>
            <c:numRef>
              <c:f>meanac!$D$3:$D$18</c:f>
              <c:numCache>
                <c:formatCode>General</c:formatCode>
                <c:ptCount val="16"/>
                <c:pt idx="0">
                  <c:v>0.75200000000000045</c:v>
                </c:pt>
                <c:pt idx="1">
                  <c:v>0.74000000000000044</c:v>
                </c:pt>
                <c:pt idx="2">
                  <c:v>0.73000000000000043</c:v>
                </c:pt>
                <c:pt idx="3">
                  <c:v>0.74700000000000044</c:v>
                </c:pt>
                <c:pt idx="4">
                  <c:v>0.76100000000000045</c:v>
                </c:pt>
                <c:pt idx="5">
                  <c:v>0.78600000000000003</c:v>
                </c:pt>
                <c:pt idx="6">
                  <c:v>0.79200000000000004</c:v>
                </c:pt>
                <c:pt idx="7">
                  <c:v>0.8120000000000005</c:v>
                </c:pt>
                <c:pt idx="8">
                  <c:v>0.80900000000000005</c:v>
                </c:pt>
                <c:pt idx="9">
                  <c:v>0.82399999999999995</c:v>
                </c:pt>
                <c:pt idx="10">
                  <c:v>0.83600000000000041</c:v>
                </c:pt>
                <c:pt idx="11">
                  <c:v>0.84400000000000042</c:v>
                </c:pt>
                <c:pt idx="12">
                  <c:v>0.84500000000000042</c:v>
                </c:pt>
                <c:pt idx="13">
                  <c:v>0.84800000000000042</c:v>
                </c:pt>
                <c:pt idx="14">
                  <c:v>0.86700000000000044</c:v>
                </c:pt>
                <c:pt idx="15">
                  <c:v>0.86300000000000043</c:v>
                </c:pt>
              </c:numCache>
            </c:numRef>
          </c:val>
        </c:ser>
        <c:ser>
          <c:idx val="1"/>
          <c:order val="1"/>
          <c:tx>
            <c:v>SH</c:v>
          </c:tx>
          <c:spPr>
            <a:solidFill>
              <a:srgbClr val="993366"/>
            </a:solidFill>
            <a:ln w="12700">
              <a:solidFill>
                <a:srgbClr val="000000"/>
              </a:solidFill>
              <a:prstDash val="solid"/>
            </a:ln>
          </c:spPr>
          <c:val>
            <c:numRef>
              <c:f>meanac!$D$21:$D$36</c:f>
              <c:numCache>
                <c:formatCode>General</c:formatCode>
                <c:ptCount val="16"/>
                <c:pt idx="0">
                  <c:v>0.6630000000000007</c:v>
                </c:pt>
                <c:pt idx="1">
                  <c:v>0.6660000000000007</c:v>
                </c:pt>
                <c:pt idx="2">
                  <c:v>0.66200000000000059</c:v>
                </c:pt>
                <c:pt idx="3">
                  <c:v>0.71000000000000041</c:v>
                </c:pt>
                <c:pt idx="4">
                  <c:v>0.71900000000000042</c:v>
                </c:pt>
                <c:pt idx="5">
                  <c:v>0.76000000000000045</c:v>
                </c:pt>
                <c:pt idx="6">
                  <c:v>0.78100000000000003</c:v>
                </c:pt>
                <c:pt idx="7">
                  <c:v>0.79300000000000004</c:v>
                </c:pt>
                <c:pt idx="8">
                  <c:v>0.79</c:v>
                </c:pt>
                <c:pt idx="9">
                  <c:v>0.80400000000000005</c:v>
                </c:pt>
                <c:pt idx="10">
                  <c:v>0.79100000000000004</c:v>
                </c:pt>
                <c:pt idx="11">
                  <c:v>0.81399999999999995</c:v>
                </c:pt>
                <c:pt idx="12">
                  <c:v>0.82099999999999995</c:v>
                </c:pt>
                <c:pt idx="13">
                  <c:v>0.83400000000000041</c:v>
                </c:pt>
                <c:pt idx="14">
                  <c:v>0.8200000000000004</c:v>
                </c:pt>
                <c:pt idx="15">
                  <c:v>0.84400000000000042</c:v>
                </c:pt>
              </c:numCache>
            </c:numRef>
          </c:val>
        </c:ser>
        <c:axId val="69339008"/>
        <c:axId val="70247168"/>
      </c:barChart>
      <c:catAx>
        <c:axId val="69339008"/>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943005181347158"/>
              <c:y val="0.9121621621621612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en-US"/>
          </a:p>
        </c:txPr>
        <c:crossAx val="70247168"/>
        <c:crossesAt val="0.60000000000000064"/>
        <c:auto val="1"/>
        <c:lblAlgn val="ctr"/>
        <c:lblOffset val="100"/>
        <c:tickLblSkip val="1"/>
        <c:tickMarkSkip val="1"/>
      </c:catAx>
      <c:valAx>
        <c:axId val="70247168"/>
        <c:scaling>
          <c:orientation val="minMax"/>
          <c:max val="0.91"/>
          <c:min val="0.60000000000000064"/>
        </c:scaling>
        <c:axPos val="l"/>
        <c:majorGridlines>
          <c:spPr>
            <a:ln w="3175">
              <a:solidFill>
                <a:srgbClr val="000000"/>
              </a:solidFill>
              <a:prstDash val="solid"/>
            </a:ln>
          </c:spPr>
        </c:majorGridlines>
        <c:title>
          <c:tx>
            <c:rich>
              <a:bodyPr/>
              <a:lstStyle/>
              <a:p>
                <a:pPr>
                  <a:defRPr sz="1450" b="1" i="0" u="none" strike="noStrike" baseline="0">
                    <a:solidFill>
                      <a:srgbClr val="000000"/>
                    </a:solidFill>
                    <a:latin typeface="Arial"/>
                    <a:ea typeface="Arial"/>
                    <a:cs typeface="Arial"/>
                  </a:defRPr>
                </a:pPr>
                <a:r>
                  <a:rPr lang="en-US"/>
                  <a:t>AC</a:t>
                </a:r>
              </a:p>
            </c:rich>
          </c:tx>
          <c:layout>
            <c:manualLayout>
              <c:xMode val="edge"/>
              <c:yMode val="edge"/>
              <c:x val="1.3471502590673581E-2"/>
              <c:y val="0.444256756756756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69339008"/>
        <c:crosses val="autoZero"/>
        <c:crossBetween val="between"/>
        <c:majorUnit val="5.0000000000000037E-2"/>
        <c:minorUnit val="4.0000000000000053E-3"/>
      </c:valAx>
      <c:spPr>
        <a:solidFill>
          <a:srgbClr val="C0C0C0"/>
        </a:solidFill>
        <a:ln w="12700">
          <a:solidFill>
            <a:srgbClr val="808080"/>
          </a:solidFill>
          <a:prstDash val="solid"/>
        </a:ln>
      </c:spPr>
    </c:plotArea>
    <c:legend>
      <c:legendPos val="r"/>
      <c:layout>
        <c:manualLayout>
          <c:xMode val="edge"/>
          <c:yMode val="edge"/>
          <c:x val="0.13989637305699504"/>
          <c:y val="0.15202702702702722"/>
          <c:w val="0.17305699481865286"/>
          <c:h val="0.10135135135135136"/>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975" b="0" i="0" u="none" strike="noStrike" baseline="0">
                <a:solidFill>
                  <a:srgbClr val="000000"/>
                </a:solidFill>
                <a:latin typeface="Arial"/>
                <a:ea typeface="Arial"/>
                <a:cs typeface="Arial"/>
              </a:defRPr>
            </a:pPr>
            <a:r>
              <a:rPr lang="en-US" sz="1750" b="1" i="0" u="none" strike="noStrike" baseline="0">
                <a:solidFill>
                  <a:srgbClr val="0000FF"/>
                </a:solidFill>
                <a:latin typeface="Arial"/>
                <a:cs typeface="Arial"/>
              </a:rPr>
              <a:t>Percent Anomaly Correlations Greater Than 0.9</a:t>
            </a:r>
          </a:p>
          <a:p>
            <a:pPr>
              <a:defRPr sz="975" b="0" i="0" u="none" strike="noStrike" baseline="0">
                <a:solidFill>
                  <a:srgbClr val="000000"/>
                </a:solidFill>
                <a:latin typeface="Arial"/>
                <a:ea typeface="Arial"/>
                <a:cs typeface="Arial"/>
              </a:defRPr>
            </a:pPr>
            <a:r>
              <a:rPr lang="en-US" sz="1750" b="1" i="0" u="none" strike="noStrike" baseline="0">
                <a:solidFill>
                  <a:srgbClr val="0000FF"/>
                </a:solidFill>
                <a:latin typeface="Arial"/>
                <a:cs typeface="Arial"/>
              </a:rPr>
              <a:t>GFS 00Z Cycle Day-5 500hPa Height </a:t>
            </a:r>
            <a:r>
              <a:rPr lang="en-US" sz="1925" b="1" i="0" u="none" strike="noStrike" baseline="0">
                <a:solidFill>
                  <a:srgbClr val="0000FF"/>
                </a:solidFill>
                <a:latin typeface="Arial"/>
                <a:cs typeface="Arial"/>
              </a:rPr>
              <a:t> </a:t>
            </a:r>
          </a:p>
        </c:rich>
      </c:tx>
      <c:layout>
        <c:manualLayout>
          <c:xMode val="edge"/>
          <c:yMode val="edge"/>
          <c:x val="0.24041450777202111"/>
          <c:y val="1.6891891891891908E-3"/>
        </c:manualLayout>
      </c:layout>
      <c:spPr>
        <a:noFill/>
        <a:ln w="25400">
          <a:noFill/>
        </a:ln>
      </c:spPr>
    </c:title>
    <c:plotArea>
      <c:layout>
        <c:manualLayout>
          <c:layoutTarget val="inner"/>
          <c:xMode val="edge"/>
          <c:yMode val="edge"/>
          <c:x val="8.8082901554404167E-2"/>
          <c:y val="0.11148648648648658"/>
          <c:w val="0.8849740932642487"/>
          <c:h val="0.71959459459459574"/>
        </c:manualLayout>
      </c:layout>
      <c:barChart>
        <c:barDir val="col"/>
        <c:grouping val="clustered"/>
        <c:ser>
          <c:idx val="0"/>
          <c:order val="0"/>
          <c:tx>
            <c:v>NH</c:v>
          </c:tx>
          <c:spPr>
            <a:solidFill>
              <a:srgbClr val="9999FF"/>
            </a:solidFill>
            <a:ln w="12700">
              <a:solidFill>
                <a:srgbClr val="000000"/>
              </a:solidFill>
              <a:prstDash val="solid"/>
            </a:ln>
          </c:spPr>
          <c:val>
            <c:numRef>
              <c:f>meanac!$H$3:$H$18</c:f>
              <c:numCache>
                <c:formatCode>General</c:formatCode>
                <c:ptCount val="16"/>
                <c:pt idx="0">
                  <c:v>1.7</c:v>
                </c:pt>
                <c:pt idx="1">
                  <c:v>0.30000000000000027</c:v>
                </c:pt>
                <c:pt idx="2">
                  <c:v>0.8</c:v>
                </c:pt>
                <c:pt idx="3">
                  <c:v>0.60000000000000053</c:v>
                </c:pt>
                <c:pt idx="4">
                  <c:v>1.7</c:v>
                </c:pt>
                <c:pt idx="5">
                  <c:v>1.4</c:v>
                </c:pt>
                <c:pt idx="6">
                  <c:v>0.5</c:v>
                </c:pt>
                <c:pt idx="7">
                  <c:v>4.0999999999999996</c:v>
                </c:pt>
                <c:pt idx="8">
                  <c:v>1.9000000000000001</c:v>
                </c:pt>
                <c:pt idx="9">
                  <c:v>8</c:v>
                </c:pt>
                <c:pt idx="10">
                  <c:v>14.8</c:v>
                </c:pt>
                <c:pt idx="11">
                  <c:v>13.7</c:v>
                </c:pt>
                <c:pt idx="12">
                  <c:v>13.3</c:v>
                </c:pt>
                <c:pt idx="13">
                  <c:v>18.399999999999999</c:v>
                </c:pt>
                <c:pt idx="14">
                  <c:v>33.1</c:v>
                </c:pt>
                <c:pt idx="15">
                  <c:v>27.7</c:v>
                </c:pt>
              </c:numCache>
            </c:numRef>
          </c:val>
        </c:ser>
        <c:ser>
          <c:idx val="1"/>
          <c:order val="1"/>
          <c:tx>
            <c:v>SH</c:v>
          </c:tx>
          <c:spPr>
            <a:solidFill>
              <a:srgbClr val="993366"/>
            </a:solidFill>
            <a:ln w="12700">
              <a:solidFill>
                <a:srgbClr val="000000"/>
              </a:solidFill>
              <a:prstDash val="solid"/>
            </a:ln>
          </c:spPr>
          <c:val>
            <c:numRef>
              <c:f>meanac!$H$21:$H$36</c:f>
              <c:numCache>
                <c:formatCode>General</c:formatCode>
                <c:ptCount val="16"/>
                <c:pt idx="0">
                  <c:v>0</c:v>
                </c:pt>
                <c:pt idx="1">
                  <c:v>0</c:v>
                </c:pt>
                <c:pt idx="2">
                  <c:v>0</c:v>
                </c:pt>
                <c:pt idx="3">
                  <c:v>0.30000000000000027</c:v>
                </c:pt>
                <c:pt idx="4">
                  <c:v>0</c:v>
                </c:pt>
                <c:pt idx="5">
                  <c:v>0.8</c:v>
                </c:pt>
                <c:pt idx="6">
                  <c:v>1.1000000000000001</c:v>
                </c:pt>
                <c:pt idx="7">
                  <c:v>3.3</c:v>
                </c:pt>
                <c:pt idx="8">
                  <c:v>2.8</c:v>
                </c:pt>
                <c:pt idx="9">
                  <c:v>5.2</c:v>
                </c:pt>
                <c:pt idx="10">
                  <c:v>1.1000000000000001</c:v>
                </c:pt>
                <c:pt idx="11">
                  <c:v>5.2</c:v>
                </c:pt>
                <c:pt idx="12">
                  <c:v>5.6</c:v>
                </c:pt>
                <c:pt idx="13">
                  <c:v>12.6</c:v>
                </c:pt>
                <c:pt idx="14">
                  <c:v>12.2</c:v>
                </c:pt>
                <c:pt idx="15">
                  <c:v>15.3</c:v>
                </c:pt>
              </c:numCache>
            </c:numRef>
          </c:val>
        </c:ser>
        <c:axId val="70689536"/>
        <c:axId val="70691456"/>
      </c:barChart>
      <c:catAx>
        <c:axId val="70689536"/>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010362694300516"/>
              <c:y val="0.91216216216216117"/>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en-US"/>
          </a:p>
        </c:txPr>
        <c:crossAx val="70691456"/>
        <c:crossesAt val="0"/>
        <c:auto val="1"/>
        <c:lblAlgn val="ctr"/>
        <c:lblOffset val="100"/>
        <c:tickLblSkip val="1"/>
        <c:tickMarkSkip val="1"/>
      </c:catAx>
      <c:valAx>
        <c:axId val="70691456"/>
        <c:scaling>
          <c:orientation val="minMax"/>
          <c:max val="60"/>
          <c:min val="0"/>
        </c:scaling>
        <c:axPos val="l"/>
        <c:majorGridlines>
          <c:spPr>
            <a:ln w="3175">
              <a:solidFill>
                <a:srgbClr val="000000"/>
              </a:solidFill>
              <a:prstDash val="solid"/>
            </a:ln>
          </c:spPr>
        </c:majorGridlines>
        <c:title>
          <c:tx>
            <c:rich>
              <a:bodyPr/>
              <a:lstStyle/>
              <a:p>
                <a:pPr>
                  <a:defRPr sz="1450" b="1" i="0" u="none" strike="noStrike" baseline="0">
                    <a:solidFill>
                      <a:srgbClr val="000000"/>
                    </a:solidFill>
                    <a:latin typeface="Arial"/>
                    <a:ea typeface="Arial"/>
                    <a:cs typeface="Arial"/>
                  </a:defRPr>
                </a:pPr>
                <a:r>
                  <a:rPr lang="en-US"/>
                  <a:t>%</a:t>
                </a:r>
              </a:p>
            </c:rich>
          </c:tx>
          <c:layout>
            <c:manualLayout>
              <c:xMode val="edge"/>
              <c:yMode val="edge"/>
              <c:x val="1.3471502590673579E-2"/>
              <c:y val="0.452702702702702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70689536"/>
        <c:crosses val="autoZero"/>
        <c:crossBetween val="between"/>
        <c:majorUnit val="10"/>
        <c:minorUnit val="5"/>
      </c:valAx>
      <c:spPr>
        <a:solidFill>
          <a:srgbClr val="C0C0C0"/>
        </a:solidFill>
        <a:ln w="12700">
          <a:solidFill>
            <a:srgbClr val="808080"/>
          </a:solidFill>
          <a:prstDash val="solid"/>
        </a:ln>
      </c:spPr>
    </c:plotArea>
    <c:legend>
      <c:legendPos val="r"/>
      <c:layout>
        <c:manualLayout>
          <c:xMode val="edge"/>
          <c:yMode val="edge"/>
          <c:x val="0.12642487046632148"/>
          <c:y val="0.15202702702702725"/>
          <c:w val="0.17305699481865286"/>
          <c:h val="0.10135135135135137"/>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50" b="1" i="0" u="none" strike="noStrike" baseline="0">
                <a:solidFill>
                  <a:srgbClr val="0000FF"/>
                </a:solidFill>
                <a:latin typeface="Arial"/>
                <a:ea typeface="Arial"/>
                <a:cs typeface="Arial"/>
              </a:defRPr>
            </a:pPr>
            <a:r>
              <a:rPr lang="en-US" sz="1750" b="1" i="0" u="none" strike="noStrike" baseline="0">
                <a:solidFill>
                  <a:srgbClr val="0000FF"/>
                </a:solidFill>
                <a:latin typeface="Arial"/>
                <a:cs typeface="Arial"/>
              </a:rPr>
              <a:t>Percent Anomaly Correlations Smaller Than 0.7</a:t>
            </a:r>
          </a:p>
          <a:p>
            <a:pPr>
              <a:defRPr sz="1750" b="1" i="0" u="none" strike="noStrike" baseline="0">
                <a:solidFill>
                  <a:srgbClr val="0000FF"/>
                </a:solidFill>
                <a:latin typeface="Arial"/>
                <a:ea typeface="Arial"/>
                <a:cs typeface="Arial"/>
              </a:defRPr>
            </a:pPr>
            <a:r>
              <a:rPr lang="en-US" sz="1750" b="1" i="0" u="none" strike="noStrike" baseline="0">
                <a:solidFill>
                  <a:srgbClr val="0000FF"/>
                </a:solidFill>
                <a:latin typeface="Arial"/>
                <a:cs typeface="Arial"/>
              </a:rPr>
              <a:t>GFS 00Z Cycle Day-5 500hPa Height </a:t>
            </a:r>
            <a:r>
              <a:rPr lang="en-US" sz="1925" b="1" i="0" u="none" strike="noStrike" baseline="0">
                <a:solidFill>
                  <a:srgbClr val="0000FF"/>
                </a:solidFill>
                <a:latin typeface="Arial"/>
                <a:cs typeface="Arial"/>
              </a:rPr>
              <a:t> </a:t>
            </a:r>
          </a:p>
        </c:rich>
      </c:tx>
      <c:layout>
        <c:manualLayout>
          <c:xMode val="edge"/>
          <c:yMode val="edge"/>
          <c:x val="0.24041450777202106"/>
          <c:y val="1.6891891891891906E-3"/>
        </c:manualLayout>
      </c:layout>
      <c:spPr>
        <a:noFill/>
        <a:ln w="25400">
          <a:noFill/>
        </a:ln>
      </c:spPr>
    </c:title>
    <c:plotArea>
      <c:layout>
        <c:manualLayout>
          <c:layoutTarget val="inner"/>
          <c:xMode val="edge"/>
          <c:yMode val="edge"/>
          <c:x val="8.8082901554404167E-2"/>
          <c:y val="0.11148648648648657"/>
          <c:w val="0.8849740932642487"/>
          <c:h val="0.71959459459459563"/>
        </c:manualLayout>
      </c:layout>
      <c:barChart>
        <c:barDir val="col"/>
        <c:grouping val="clustered"/>
        <c:ser>
          <c:idx val="0"/>
          <c:order val="0"/>
          <c:tx>
            <c:v>NH</c:v>
          </c:tx>
          <c:spPr>
            <a:solidFill>
              <a:srgbClr val="9999FF"/>
            </a:solidFill>
            <a:ln w="12700">
              <a:solidFill>
                <a:srgbClr val="000000"/>
              </a:solidFill>
              <a:prstDash val="solid"/>
            </a:ln>
          </c:spPr>
          <c:val>
            <c:numRef>
              <c:f>meanac!$F$3:$F$18</c:f>
              <c:numCache>
                <c:formatCode>General</c:formatCode>
                <c:ptCount val="16"/>
                <c:pt idx="0">
                  <c:v>26.9</c:v>
                </c:pt>
                <c:pt idx="1">
                  <c:v>30.8</c:v>
                </c:pt>
                <c:pt idx="2">
                  <c:v>33.4</c:v>
                </c:pt>
                <c:pt idx="3">
                  <c:v>28.4</c:v>
                </c:pt>
                <c:pt idx="4">
                  <c:v>20.8</c:v>
                </c:pt>
                <c:pt idx="5">
                  <c:v>13.2</c:v>
                </c:pt>
                <c:pt idx="6">
                  <c:v>11.3</c:v>
                </c:pt>
                <c:pt idx="7">
                  <c:v>5.2</c:v>
                </c:pt>
                <c:pt idx="8">
                  <c:v>5.3</c:v>
                </c:pt>
                <c:pt idx="9">
                  <c:v>5.8</c:v>
                </c:pt>
                <c:pt idx="10">
                  <c:v>3</c:v>
                </c:pt>
                <c:pt idx="11">
                  <c:v>2.5</c:v>
                </c:pt>
                <c:pt idx="12">
                  <c:v>2.5</c:v>
                </c:pt>
                <c:pt idx="13">
                  <c:v>2.5</c:v>
                </c:pt>
                <c:pt idx="14">
                  <c:v>0.8</c:v>
                </c:pt>
                <c:pt idx="15">
                  <c:v>2.7</c:v>
                </c:pt>
              </c:numCache>
            </c:numRef>
          </c:val>
        </c:ser>
        <c:ser>
          <c:idx val="1"/>
          <c:order val="1"/>
          <c:tx>
            <c:v>SH</c:v>
          </c:tx>
          <c:spPr>
            <a:solidFill>
              <a:srgbClr val="993366"/>
            </a:solidFill>
            <a:ln w="12700">
              <a:solidFill>
                <a:srgbClr val="000000"/>
              </a:solidFill>
              <a:prstDash val="solid"/>
            </a:ln>
          </c:spPr>
          <c:val>
            <c:numRef>
              <c:f>meanac!$F$21:$F$36</c:f>
              <c:numCache>
                <c:formatCode>General</c:formatCode>
                <c:ptCount val="16"/>
                <c:pt idx="0">
                  <c:v>58.2</c:v>
                </c:pt>
                <c:pt idx="1">
                  <c:v>56.9</c:v>
                </c:pt>
                <c:pt idx="2">
                  <c:v>55.9</c:v>
                </c:pt>
                <c:pt idx="3">
                  <c:v>43</c:v>
                </c:pt>
                <c:pt idx="4">
                  <c:v>35.800000000000004</c:v>
                </c:pt>
                <c:pt idx="5">
                  <c:v>19.7</c:v>
                </c:pt>
                <c:pt idx="6">
                  <c:v>11.8</c:v>
                </c:pt>
                <c:pt idx="7">
                  <c:v>10.1</c:v>
                </c:pt>
                <c:pt idx="8">
                  <c:v>11.4</c:v>
                </c:pt>
                <c:pt idx="9">
                  <c:v>9.6</c:v>
                </c:pt>
                <c:pt idx="10">
                  <c:v>11.2</c:v>
                </c:pt>
                <c:pt idx="11">
                  <c:v>6.9</c:v>
                </c:pt>
                <c:pt idx="12">
                  <c:v>6.2</c:v>
                </c:pt>
                <c:pt idx="13">
                  <c:v>4.7</c:v>
                </c:pt>
                <c:pt idx="14">
                  <c:v>9.7000000000000011</c:v>
                </c:pt>
                <c:pt idx="15">
                  <c:v>1.6</c:v>
                </c:pt>
              </c:numCache>
            </c:numRef>
          </c:val>
        </c:ser>
        <c:axId val="51343360"/>
        <c:axId val="51345280"/>
      </c:barChart>
      <c:catAx>
        <c:axId val="51343360"/>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010362694300516"/>
              <c:y val="0.9121621621621612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en-US"/>
          </a:p>
        </c:txPr>
        <c:crossAx val="51345280"/>
        <c:crossesAt val="0"/>
        <c:auto val="1"/>
        <c:lblAlgn val="ctr"/>
        <c:lblOffset val="100"/>
        <c:tickLblSkip val="1"/>
        <c:tickMarkSkip val="1"/>
      </c:catAx>
      <c:valAx>
        <c:axId val="51345280"/>
        <c:scaling>
          <c:orientation val="minMax"/>
          <c:max val="60"/>
          <c:min val="0"/>
        </c:scaling>
        <c:axPos val="l"/>
        <c:majorGridlines>
          <c:spPr>
            <a:ln w="3175">
              <a:solidFill>
                <a:srgbClr val="000000"/>
              </a:solidFill>
              <a:prstDash val="solid"/>
            </a:ln>
          </c:spPr>
        </c:majorGridlines>
        <c:title>
          <c:tx>
            <c:rich>
              <a:bodyPr/>
              <a:lstStyle/>
              <a:p>
                <a:pPr>
                  <a:defRPr sz="1450" b="1" i="0" u="none" strike="noStrike" baseline="0">
                    <a:solidFill>
                      <a:srgbClr val="000000"/>
                    </a:solidFill>
                    <a:latin typeface="Arial"/>
                    <a:ea typeface="Arial"/>
                    <a:cs typeface="Arial"/>
                  </a:defRPr>
                </a:pPr>
                <a:r>
                  <a:rPr lang="en-US"/>
                  <a:t>%</a:t>
                </a:r>
              </a:p>
            </c:rich>
          </c:tx>
          <c:layout>
            <c:manualLayout>
              <c:xMode val="edge"/>
              <c:yMode val="edge"/>
              <c:x val="1.3471502590673579E-2"/>
              <c:y val="0.452702702702702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51343360"/>
        <c:crosses val="autoZero"/>
        <c:crossBetween val="between"/>
        <c:majorUnit val="10"/>
        <c:minorUnit val="5"/>
      </c:valAx>
      <c:spPr>
        <a:solidFill>
          <a:srgbClr val="C0C0C0"/>
        </a:solidFill>
        <a:ln w="12700">
          <a:solidFill>
            <a:srgbClr val="808080"/>
          </a:solidFill>
          <a:prstDash val="solid"/>
        </a:ln>
      </c:spPr>
    </c:plotArea>
    <c:legend>
      <c:legendPos val="r"/>
      <c:layout>
        <c:manualLayout>
          <c:xMode val="edge"/>
          <c:yMode val="edge"/>
          <c:x val="0.75647668393782386"/>
          <c:y val="0.14695945945945968"/>
          <c:w val="0.17305699481865286"/>
          <c:h val="0.10135135135135136"/>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dirty="0" smtClean="0"/>
              <a:t>Atlantic Hurricane Track Errors</a:t>
            </a:r>
            <a:endParaRPr lang="en-US" sz="2800" dirty="0"/>
          </a:p>
        </c:rich>
      </c:tx>
      <c:layout/>
    </c:title>
    <c:plotArea>
      <c:layout>
        <c:manualLayout>
          <c:layoutTarget val="inner"/>
          <c:xMode val="edge"/>
          <c:yMode val="edge"/>
          <c:x val="0.12498640794900642"/>
          <c:y val="0.12025910633122079"/>
          <c:w val="0.714827521559806"/>
          <c:h val="0.79863997183278923"/>
        </c:manualLayout>
      </c:layout>
      <c:lineChart>
        <c:grouping val="standard"/>
        <c:ser>
          <c:idx val="0"/>
          <c:order val="0"/>
          <c:tx>
            <c:strRef>
              <c:f>Sheet1!$B$1</c:f>
              <c:strCache>
                <c:ptCount val="1"/>
                <c:pt idx="0">
                  <c:v>0</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16</c:v>
                </c:pt>
                <c:pt idx="1">
                  <c:v>16.600000000000001</c:v>
                </c:pt>
                <c:pt idx="2">
                  <c:v>17</c:v>
                </c:pt>
                <c:pt idx="3">
                  <c:v>14.7</c:v>
                </c:pt>
                <c:pt idx="4">
                  <c:v>15.6</c:v>
                </c:pt>
                <c:pt idx="5">
                  <c:v>16.399999999999999</c:v>
                </c:pt>
                <c:pt idx="6">
                  <c:v>18.600000000000001</c:v>
                </c:pt>
                <c:pt idx="7">
                  <c:v>15.5</c:v>
                </c:pt>
                <c:pt idx="8">
                  <c:v>20.3</c:v>
                </c:pt>
                <c:pt idx="9">
                  <c:v>12.7</c:v>
                </c:pt>
                <c:pt idx="10">
                  <c:v>12</c:v>
                </c:pt>
              </c:numCache>
            </c:numRef>
          </c:val>
        </c:ser>
        <c:ser>
          <c:idx val="1"/>
          <c:order val="1"/>
          <c:tx>
            <c:strRef>
              <c:f>Sheet1!$C$1</c:f>
              <c:strCache>
                <c:ptCount val="1"/>
                <c:pt idx="0">
                  <c:v>12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38.200000000000003</c:v>
                </c:pt>
                <c:pt idx="1">
                  <c:v>45.9</c:v>
                </c:pt>
                <c:pt idx="2">
                  <c:v>42.9</c:v>
                </c:pt>
                <c:pt idx="3">
                  <c:v>36.9</c:v>
                </c:pt>
                <c:pt idx="4">
                  <c:v>41.1</c:v>
                </c:pt>
                <c:pt idx="5">
                  <c:v>41.5</c:v>
                </c:pt>
                <c:pt idx="6">
                  <c:v>43.4</c:v>
                </c:pt>
                <c:pt idx="7">
                  <c:v>38.300000000000004</c:v>
                </c:pt>
                <c:pt idx="8">
                  <c:v>39</c:v>
                </c:pt>
                <c:pt idx="9">
                  <c:v>32.800000000000004</c:v>
                </c:pt>
                <c:pt idx="10">
                  <c:v>30.3</c:v>
                </c:pt>
              </c:numCache>
            </c:numRef>
          </c:val>
        </c:ser>
        <c:ser>
          <c:idx val="2"/>
          <c:order val="2"/>
          <c:tx>
            <c:strRef>
              <c:f>Sheet1!$D$1</c:f>
              <c:strCache>
                <c:ptCount val="1"/>
                <c:pt idx="0">
                  <c:v>24</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Cache>
                <c:formatCode>General</c:formatCode>
                <c:ptCount val="11"/>
                <c:pt idx="0">
                  <c:v>59.1</c:v>
                </c:pt>
                <c:pt idx="1">
                  <c:v>75.7</c:v>
                </c:pt>
                <c:pt idx="2">
                  <c:v>65.599999999999994</c:v>
                </c:pt>
                <c:pt idx="3">
                  <c:v>60.4</c:v>
                </c:pt>
                <c:pt idx="4">
                  <c:v>61.6</c:v>
                </c:pt>
                <c:pt idx="5">
                  <c:v>61</c:v>
                </c:pt>
                <c:pt idx="6">
                  <c:v>70.400000000000006</c:v>
                </c:pt>
                <c:pt idx="7">
                  <c:v>58.7</c:v>
                </c:pt>
                <c:pt idx="8">
                  <c:v>53.5</c:v>
                </c:pt>
                <c:pt idx="9">
                  <c:v>50.5</c:v>
                </c:pt>
                <c:pt idx="10">
                  <c:v>47</c:v>
                </c:pt>
              </c:numCache>
            </c:numRef>
          </c:val>
        </c:ser>
        <c:ser>
          <c:idx val="3"/>
          <c:order val="3"/>
          <c:tx>
            <c:strRef>
              <c:f>Sheet1!$E$1</c:f>
              <c:strCache>
                <c:ptCount val="1"/>
                <c:pt idx="0">
                  <c:v>36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Sheet1!$E$2:$E$12</c:f>
              <c:numCache>
                <c:formatCode>General</c:formatCode>
                <c:ptCount val="11"/>
                <c:pt idx="0">
                  <c:v>84.6</c:v>
                </c:pt>
                <c:pt idx="1">
                  <c:v>108.8</c:v>
                </c:pt>
                <c:pt idx="2">
                  <c:v>87.4</c:v>
                </c:pt>
                <c:pt idx="3">
                  <c:v>81.599999999999994</c:v>
                </c:pt>
                <c:pt idx="4">
                  <c:v>82</c:v>
                </c:pt>
                <c:pt idx="5">
                  <c:v>74.3</c:v>
                </c:pt>
                <c:pt idx="6">
                  <c:v>86.8</c:v>
                </c:pt>
                <c:pt idx="7">
                  <c:v>76.599999999999994</c:v>
                </c:pt>
                <c:pt idx="8">
                  <c:v>64.5</c:v>
                </c:pt>
                <c:pt idx="9">
                  <c:v>65.900000000000006</c:v>
                </c:pt>
                <c:pt idx="10">
                  <c:v>62</c:v>
                </c:pt>
              </c:numCache>
            </c:numRef>
          </c:val>
        </c:ser>
        <c:ser>
          <c:idx val="4"/>
          <c:order val="4"/>
          <c:tx>
            <c:strRef>
              <c:f>Sheet1!$F$1</c:f>
              <c:strCache>
                <c:ptCount val="1"/>
                <c:pt idx="0">
                  <c:v>48</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Sheet1!$F$2:$F$12</c:f>
              <c:numCache>
                <c:formatCode>General</c:formatCode>
                <c:ptCount val="11"/>
                <c:pt idx="0">
                  <c:v>108.5</c:v>
                </c:pt>
                <c:pt idx="1">
                  <c:v>142.4</c:v>
                </c:pt>
                <c:pt idx="2">
                  <c:v>109.9</c:v>
                </c:pt>
                <c:pt idx="3">
                  <c:v>102</c:v>
                </c:pt>
                <c:pt idx="4">
                  <c:v>106.3</c:v>
                </c:pt>
                <c:pt idx="5">
                  <c:v>88.6</c:v>
                </c:pt>
                <c:pt idx="6">
                  <c:v>100.6</c:v>
                </c:pt>
                <c:pt idx="7">
                  <c:v>96.1</c:v>
                </c:pt>
                <c:pt idx="8">
                  <c:v>77.400000000000006</c:v>
                </c:pt>
                <c:pt idx="9">
                  <c:v>82.4</c:v>
                </c:pt>
                <c:pt idx="10">
                  <c:v>76.099999999999994</c:v>
                </c:pt>
              </c:numCache>
            </c:numRef>
          </c:val>
        </c:ser>
        <c:ser>
          <c:idx val="5"/>
          <c:order val="5"/>
          <c:tx>
            <c:strRef>
              <c:f>Sheet1!$G$1</c:f>
              <c:strCache>
                <c:ptCount val="1"/>
                <c:pt idx="0">
                  <c:v>72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Sheet1!$G$2:$G$12</c:f>
              <c:numCache>
                <c:formatCode>General</c:formatCode>
                <c:ptCount val="11"/>
                <c:pt idx="0">
                  <c:v>164.4</c:v>
                </c:pt>
                <c:pt idx="1">
                  <c:v>219.6</c:v>
                </c:pt>
                <c:pt idx="2">
                  <c:v>148.69999999999999</c:v>
                </c:pt>
                <c:pt idx="3">
                  <c:v>153</c:v>
                </c:pt>
                <c:pt idx="4">
                  <c:v>167</c:v>
                </c:pt>
                <c:pt idx="5">
                  <c:v>136.6</c:v>
                </c:pt>
                <c:pt idx="6">
                  <c:v>129.69999999999999</c:v>
                </c:pt>
                <c:pt idx="7">
                  <c:v>140</c:v>
                </c:pt>
                <c:pt idx="8">
                  <c:v>113.6</c:v>
                </c:pt>
                <c:pt idx="9">
                  <c:v>123.5</c:v>
                </c:pt>
                <c:pt idx="10">
                  <c:v>119.1</c:v>
                </c:pt>
              </c:numCache>
            </c:numRef>
          </c:val>
        </c:ser>
        <c:ser>
          <c:idx val="6"/>
          <c:order val="6"/>
          <c:tx>
            <c:strRef>
              <c:f>Sheet1!$H$1</c:f>
              <c:strCache>
                <c:ptCount val="1"/>
                <c:pt idx="0">
                  <c:v>96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Sheet1!$H$2:$H$12</c:f>
              <c:numCache>
                <c:formatCode>General</c:formatCode>
                <c:ptCount val="11"/>
                <c:pt idx="0">
                  <c:v>206.4</c:v>
                </c:pt>
                <c:pt idx="1">
                  <c:v>315.8</c:v>
                </c:pt>
                <c:pt idx="2">
                  <c:v>188.2</c:v>
                </c:pt>
                <c:pt idx="3">
                  <c:v>203.3</c:v>
                </c:pt>
                <c:pt idx="4">
                  <c:v>252.4</c:v>
                </c:pt>
                <c:pt idx="5">
                  <c:v>193.2</c:v>
                </c:pt>
                <c:pt idx="6">
                  <c:v>149.80000000000001</c:v>
                </c:pt>
                <c:pt idx="7">
                  <c:v>177</c:v>
                </c:pt>
                <c:pt idx="8">
                  <c:v>175.4</c:v>
                </c:pt>
                <c:pt idx="9">
                  <c:v>171.2</c:v>
                </c:pt>
                <c:pt idx="10">
                  <c:v>169.4</c:v>
                </c:pt>
              </c:numCache>
            </c:numRef>
          </c:val>
        </c:ser>
        <c:ser>
          <c:idx val="7"/>
          <c:order val="7"/>
          <c:tx>
            <c:strRef>
              <c:f>Sheet1!$I$1</c:f>
              <c:strCache>
                <c:ptCount val="1"/>
                <c:pt idx="0">
                  <c:v>120 (fhr)</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Sheet1!$I$2:$I$12</c:f>
              <c:numCache>
                <c:formatCode>General</c:formatCode>
                <c:ptCount val="11"/>
                <c:pt idx="0">
                  <c:v>214.4</c:v>
                </c:pt>
                <c:pt idx="1">
                  <c:v>419.7</c:v>
                </c:pt>
                <c:pt idx="2">
                  <c:v>242.9</c:v>
                </c:pt>
                <c:pt idx="3">
                  <c:v>287</c:v>
                </c:pt>
                <c:pt idx="4">
                  <c:v>350.2</c:v>
                </c:pt>
                <c:pt idx="5">
                  <c:v>266.3</c:v>
                </c:pt>
                <c:pt idx="6">
                  <c:v>205.4</c:v>
                </c:pt>
                <c:pt idx="7">
                  <c:v>222</c:v>
                </c:pt>
                <c:pt idx="8">
                  <c:v>226.5</c:v>
                </c:pt>
                <c:pt idx="9">
                  <c:v>227.4</c:v>
                </c:pt>
                <c:pt idx="10">
                  <c:v>240.5</c:v>
                </c:pt>
              </c:numCache>
            </c:numRef>
          </c:val>
        </c:ser>
        <c:marker val="1"/>
        <c:axId val="93667712"/>
        <c:axId val="93669248"/>
      </c:lineChart>
      <c:catAx>
        <c:axId val="93667712"/>
        <c:scaling>
          <c:orientation val="minMax"/>
        </c:scaling>
        <c:axPos val="b"/>
        <c:numFmt formatCode="General" sourceLinked="1"/>
        <c:tickLblPos val="nextTo"/>
        <c:txPr>
          <a:bodyPr rot="0"/>
          <a:lstStyle/>
          <a:p>
            <a:pPr>
              <a:defRPr b="1"/>
            </a:pPr>
            <a:endParaRPr lang="en-US"/>
          </a:p>
        </c:txPr>
        <c:crossAx val="93669248"/>
        <c:crosses val="autoZero"/>
        <c:auto val="1"/>
        <c:lblAlgn val="ctr"/>
        <c:lblOffset val="100"/>
      </c:catAx>
      <c:valAx>
        <c:axId val="93669248"/>
        <c:scaling>
          <c:orientation val="minMax"/>
          <c:max val="300"/>
        </c:scaling>
        <c:axPos val="l"/>
        <c:majorGridlines/>
        <c:title>
          <c:tx>
            <c:rich>
              <a:bodyPr/>
              <a:lstStyle/>
              <a:p>
                <a:pPr>
                  <a:defRPr/>
                </a:pPr>
                <a:r>
                  <a:rPr lang="en-US" sz="2000" dirty="0" smtClean="0"/>
                  <a:t>Track Error (nm)</a:t>
                </a:r>
                <a:endParaRPr lang="en-US" sz="2000" dirty="0"/>
              </a:p>
            </c:rich>
          </c:tx>
          <c:layout>
            <c:manualLayout>
              <c:xMode val="edge"/>
              <c:yMode val="edge"/>
              <c:x val="4.7169811320754715E-3"/>
              <c:y val="0.34184907508571055"/>
            </c:manualLayout>
          </c:layout>
        </c:title>
        <c:numFmt formatCode="General" sourceLinked="1"/>
        <c:majorTickMark val="none"/>
        <c:tickLblPos val="nextTo"/>
        <c:txPr>
          <a:bodyPr/>
          <a:lstStyle/>
          <a:p>
            <a:pPr>
              <a:defRPr b="1"/>
            </a:pPr>
            <a:endParaRPr lang="en-US"/>
          </a:p>
        </c:txPr>
        <c:crossAx val="93667712"/>
        <c:crosses val="autoZero"/>
        <c:crossBetween val="between"/>
        <c:majorUnit val="50"/>
      </c:valAx>
      <c:spPr>
        <a:ln cmpd="dbl"/>
      </c:spPr>
    </c:plotArea>
    <c:legend>
      <c:legendPos val="r"/>
      <c:layout>
        <c:manualLayout>
          <c:xMode val="edge"/>
          <c:yMode val="edge"/>
          <c:x val="0.8830505952380957"/>
          <c:y val="9.8717911785417223E-2"/>
          <c:w val="0.10661464191976014"/>
          <c:h val="0.81578516100121556"/>
        </c:manualLayout>
      </c:layout>
      <c:txPr>
        <a:bodyPr/>
        <a:lstStyle/>
        <a:p>
          <a:pPr>
            <a:defRPr sz="20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dirty="0" smtClean="0"/>
              <a:t>Atlantic Hurricane Intensity Errors</a:t>
            </a:r>
            <a:endParaRPr lang="en-US" sz="2800" dirty="0"/>
          </a:p>
        </c:rich>
      </c:tx>
      <c:layout/>
    </c:title>
    <c:plotArea>
      <c:layout>
        <c:manualLayout>
          <c:layoutTarget val="inner"/>
          <c:xMode val="edge"/>
          <c:yMode val="edge"/>
          <c:x val="0.12498640794900642"/>
          <c:y val="0.12025910633122079"/>
          <c:w val="0.71482752155980622"/>
          <c:h val="0.79863997183278923"/>
        </c:manualLayout>
      </c:layout>
      <c:lineChart>
        <c:grouping val="standard"/>
        <c:ser>
          <c:idx val="0"/>
          <c:order val="0"/>
          <c:tx>
            <c:strRef>
              <c:f>Sheet1!$B$1</c:f>
              <c:strCache>
                <c:ptCount val="1"/>
                <c:pt idx="0">
                  <c:v>0</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23</c:v>
                </c:pt>
                <c:pt idx="1">
                  <c:v>17.8</c:v>
                </c:pt>
                <c:pt idx="2">
                  <c:v>28.5</c:v>
                </c:pt>
                <c:pt idx="3">
                  <c:v>33.300000000000004</c:v>
                </c:pt>
                <c:pt idx="4">
                  <c:v>23.8</c:v>
                </c:pt>
                <c:pt idx="5">
                  <c:v>21.9</c:v>
                </c:pt>
                <c:pt idx="6">
                  <c:v>25.6</c:v>
                </c:pt>
                <c:pt idx="7">
                  <c:v>24.1</c:v>
                </c:pt>
                <c:pt idx="8">
                  <c:v>20.9</c:v>
                </c:pt>
                <c:pt idx="9">
                  <c:v>18.7</c:v>
                </c:pt>
                <c:pt idx="10">
                  <c:v>12.2</c:v>
                </c:pt>
              </c:numCache>
            </c:numRef>
          </c:val>
        </c:ser>
        <c:ser>
          <c:idx val="1"/>
          <c:order val="1"/>
          <c:tx>
            <c:strRef>
              <c:f>Sheet1!$C$1</c:f>
              <c:strCache>
                <c:ptCount val="1"/>
                <c:pt idx="0">
                  <c:v>12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25</c:v>
                </c:pt>
                <c:pt idx="1">
                  <c:v>18.8</c:v>
                </c:pt>
                <c:pt idx="2">
                  <c:v>30.8</c:v>
                </c:pt>
                <c:pt idx="3">
                  <c:v>35</c:v>
                </c:pt>
                <c:pt idx="4">
                  <c:v>26</c:v>
                </c:pt>
                <c:pt idx="5">
                  <c:v>23.5</c:v>
                </c:pt>
                <c:pt idx="6">
                  <c:v>28.5</c:v>
                </c:pt>
                <c:pt idx="7">
                  <c:v>24.5</c:v>
                </c:pt>
                <c:pt idx="8">
                  <c:v>22</c:v>
                </c:pt>
                <c:pt idx="9">
                  <c:v>18.899999999999999</c:v>
                </c:pt>
                <c:pt idx="10">
                  <c:v>12.6</c:v>
                </c:pt>
              </c:numCache>
            </c:numRef>
          </c:val>
        </c:ser>
        <c:ser>
          <c:idx val="2"/>
          <c:order val="2"/>
          <c:tx>
            <c:strRef>
              <c:f>Sheet1!$D$1</c:f>
              <c:strCache>
                <c:ptCount val="1"/>
                <c:pt idx="0">
                  <c:v>24</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Cache>
                <c:formatCode>General</c:formatCode>
                <c:ptCount val="11"/>
                <c:pt idx="0">
                  <c:v>27.2</c:v>
                </c:pt>
                <c:pt idx="1">
                  <c:v>21</c:v>
                </c:pt>
                <c:pt idx="2">
                  <c:v>33.300000000000004</c:v>
                </c:pt>
                <c:pt idx="3">
                  <c:v>37.200000000000003</c:v>
                </c:pt>
                <c:pt idx="4">
                  <c:v>28.1</c:v>
                </c:pt>
                <c:pt idx="5">
                  <c:v>25.7</c:v>
                </c:pt>
                <c:pt idx="6">
                  <c:v>32.6</c:v>
                </c:pt>
                <c:pt idx="7">
                  <c:v>25.9</c:v>
                </c:pt>
                <c:pt idx="8">
                  <c:v>24.6</c:v>
                </c:pt>
                <c:pt idx="9">
                  <c:v>20.100000000000001</c:v>
                </c:pt>
                <c:pt idx="10">
                  <c:v>13</c:v>
                </c:pt>
              </c:numCache>
            </c:numRef>
          </c:val>
        </c:ser>
        <c:ser>
          <c:idx val="3"/>
          <c:order val="3"/>
          <c:tx>
            <c:strRef>
              <c:f>Sheet1!$E$1</c:f>
              <c:strCache>
                <c:ptCount val="1"/>
                <c:pt idx="0">
                  <c:v>36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Sheet1!$E$2:$E$12</c:f>
              <c:numCache>
                <c:formatCode>General</c:formatCode>
                <c:ptCount val="11"/>
                <c:pt idx="0">
                  <c:v>28.4</c:v>
                </c:pt>
                <c:pt idx="1">
                  <c:v>22.3</c:v>
                </c:pt>
                <c:pt idx="2">
                  <c:v>35.700000000000003</c:v>
                </c:pt>
                <c:pt idx="3">
                  <c:v>39.4</c:v>
                </c:pt>
                <c:pt idx="4">
                  <c:v>31</c:v>
                </c:pt>
                <c:pt idx="5">
                  <c:v>27.3</c:v>
                </c:pt>
                <c:pt idx="6">
                  <c:v>34.1</c:v>
                </c:pt>
                <c:pt idx="7">
                  <c:v>26.8</c:v>
                </c:pt>
                <c:pt idx="8">
                  <c:v>27.1</c:v>
                </c:pt>
                <c:pt idx="9">
                  <c:v>21.3</c:v>
                </c:pt>
                <c:pt idx="10">
                  <c:v>14</c:v>
                </c:pt>
              </c:numCache>
            </c:numRef>
          </c:val>
        </c:ser>
        <c:ser>
          <c:idx val="4"/>
          <c:order val="4"/>
          <c:tx>
            <c:strRef>
              <c:f>Sheet1!$F$1</c:f>
              <c:strCache>
                <c:ptCount val="1"/>
                <c:pt idx="0">
                  <c:v>48</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Sheet1!$F$2:$F$12</c:f>
              <c:numCache>
                <c:formatCode>General</c:formatCode>
                <c:ptCount val="11"/>
                <c:pt idx="0">
                  <c:v>29.6</c:v>
                </c:pt>
                <c:pt idx="1">
                  <c:v>24</c:v>
                </c:pt>
                <c:pt idx="2">
                  <c:v>38.300000000000004</c:v>
                </c:pt>
                <c:pt idx="3">
                  <c:v>41</c:v>
                </c:pt>
                <c:pt idx="4">
                  <c:v>33.6</c:v>
                </c:pt>
                <c:pt idx="5">
                  <c:v>28</c:v>
                </c:pt>
                <c:pt idx="6">
                  <c:v>36.5</c:v>
                </c:pt>
                <c:pt idx="7">
                  <c:v>28.1</c:v>
                </c:pt>
                <c:pt idx="8">
                  <c:v>29.1</c:v>
                </c:pt>
                <c:pt idx="9">
                  <c:v>21.7</c:v>
                </c:pt>
                <c:pt idx="10">
                  <c:v>14</c:v>
                </c:pt>
              </c:numCache>
            </c:numRef>
          </c:val>
        </c:ser>
        <c:ser>
          <c:idx val="5"/>
          <c:order val="5"/>
          <c:tx>
            <c:strRef>
              <c:f>Sheet1!$G$1</c:f>
              <c:strCache>
                <c:ptCount val="1"/>
                <c:pt idx="0">
                  <c:v>72</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Sheet1!$G$2:$G$12</c:f>
              <c:numCache>
                <c:formatCode>General</c:formatCode>
                <c:ptCount val="11"/>
                <c:pt idx="0">
                  <c:v>32.1</c:v>
                </c:pt>
                <c:pt idx="1">
                  <c:v>25.8</c:v>
                </c:pt>
                <c:pt idx="2">
                  <c:v>43.8</c:v>
                </c:pt>
                <c:pt idx="3">
                  <c:v>43.2</c:v>
                </c:pt>
                <c:pt idx="4">
                  <c:v>36.9</c:v>
                </c:pt>
                <c:pt idx="5">
                  <c:v>27.3</c:v>
                </c:pt>
                <c:pt idx="6">
                  <c:v>42.8</c:v>
                </c:pt>
                <c:pt idx="7">
                  <c:v>27.2</c:v>
                </c:pt>
                <c:pt idx="8">
                  <c:v>32.200000000000003</c:v>
                </c:pt>
                <c:pt idx="9">
                  <c:v>22.3</c:v>
                </c:pt>
                <c:pt idx="10">
                  <c:v>14.7</c:v>
                </c:pt>
              </c:numCache>
            </c:numRef>
          </c:val>
        </c:ser>
        <c:ser>
          <c:idx val="6"/>
          <c:order val="6"/>
          <c:tx>
            <c:strRef>
              <c:f>Sheet1!$H$1</c:f>
              <c:strCache>
                <c:ptCount val="1"/>
                <c:pt idx="0">
                  <c:v>96</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Sheet1!$H$2:$H$12</c:f>
              <c:numCache>
                <c:formatCode>General</c:formatCode>
                <c:ptCount val="11"/>
                <c:pt idx="0">
                  <c:v>32.5</c:v>
                </c:pt>
                <c:pt idx="1">
                  <c:v>26.5</c:v>
                </c:pt>
                <c:pt idx="2">
                  <c:v>47.9</c:v>
                </c:pt>
                <c:pt idx="3">
                  <c:v>45.3</c:v>
                </c:pt>
                <c:pt idx="4">
                  <c:v>35</c:v>
                </c:pt>
                <c:pt idx="5">
                  <c:v>29.5</c:v>
                </c:pt>
                <c:pt idx="6">
                  <c:v>41.1</c:v>
                </c:pt>
                <c:pt idx="7">
                  <c:v>26.8</c:v>
                </c:pt>
                <c:pt idx="8">
                  <c:v>31.8</c:v>
                </c:pt>
                <c:pt idx="9">
                  <c:v>24.1</c:v>
                </c:pt>
                <c:pt idx="10">
                  <c:v>15.1</c:v>
                </c:pt>
              </c:numCache>
            </c:numRef>
          </c:val>
        </c:ser>
        <c:ser>
          <c:idx val="7"/>
          <c:order val="7"/>
          <c:tx>
            <c:strRef>
              <c:f>Sheet1!$I$1</c:f>
              <c:strCache>
                <c:ptCount val="1"/>
                <c:pt idx="0">
                  <c:v>120 (fhr)</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Sheet1!$I$2:$I$12</c:f>
              <c:numCache>
                <c:formatCode>General</c:formatCode>
                <c:ptCount val="11"/>
                <c:pt idx="0">
                  <c:v>35.4</c:v>
                </c:pt>
                <c:pt idx="1">
                  <c:v>26.1</c:v>
                </c:pt>
                <c:pt idx="2">
                  <c:v>49.6</c:v>
                </c:pt>
                <c:pt idx="3">
                  <c:v>47</c:v>
                </c:pt>
                <c:pt idx="4">
                  <c:v>30.4</c:v>
                </c:pt>
                <c:pt idx="5">
                  <c:v>30.9</c:v>
                </c:pt>
                <c:pt idx="6">
                  <c:v>52.4</c:v>
                </c:pt>
                <c:pt idx="7">
                  <c:v>26.2</c:v>
                </c:pt>
                <c:pt idx="8">
                  <c:v>30.8</c:v>
                </c:pt>
                <c:pt idx="9">
                  <c:v>23.6</c:v>
                </c:pt>
                <c:pt idx="10">
                  <c:v>16</c:v>
                </c:pt>
              </c:numCache>
            </c:numRef>
          </c:val>
        </c:ser>
        <c:marker val="1"/>
        <c:axId val="93593600"/>
        <c:axId val="93595136"/>
      </c:lineChart>
      <c:catAx>
        <c:axId val="93593600"/>
        <c:scaling>
          <c:orientation val="minMax"/>
        </c:scaling>
        <c:axPos val="b"/>
        <c:numFmt formatCode="General" sourceLinked="1"/>
        <c:tickLblPos val="nextTo"/>
        <c:txPr>
          <a:bodyPr/>
          <a:lstStyle/>
          <a:p>
            <a:pPr>
              <a:defRPr b="1"/>
            </a:pPr>
            <a:endParaRPr lang="en-US"/>
          </a:p>
        </c:txPr>
        <c:crossAx val="93595136"/>
        <c:crosses val="autoZero"/>
        <c:auto val="1"/>
        <c:lblAlgn val="ctr"/>
        <c:lblOffset val="100"/>
      </c:catAx>
      <c:valAx>
        <c:axId val="93595136"/>
        <c:scaling>
          <c:orientation val="minMax"/>
          <c:max val="50"/>
          <c:min val="10"/>
        </c:scaling>
        <c:axPos val="l"/>
        <c:majorGridlines/>
        <c:title>
          <c:tx>
            <c:rich>
              <a:bodyPr/>
              <a:lstStyle/>
              <a:p>
                <a:pPr>
                  <a:defRPr/>
                </a:pPr>
                <a:r>
                  <a:rPr lang="en-US" sz="2000" dirty="0" smtClean="0"/>
                  <a:t>Intensity Error (</a:t>
                </a:r>
                <a:r>
                  <a:rPr lang="en-US" sz="2000" dirty="0" err="1" smtClean="0"/>
                  <a:t>kts</a:t>
                </a:r>
                <a:r>
                  <a:rPr lang="en-US" sz="2000" dirty="0" smtClean="0"/>
                  <a:t>)</a:t>
                </a:r>
                <a:endParaRPr lang="en-US" sz="2000" dirty="0"/>
              </a:p>
            </c:rich>
          </c:tx>
          <c:layout>
            <c:manualLayout>
              <c:xMode val="edge"/>
              <c:yMode val="edge"/>
              <c:x val="4.7169811320754715E-3"/>
              <c:y val="0.34184907508571061"/>
            </c:manualLayout>
          </c:layout>
        </c:title>
        <c:numFmt formatCode="General" sourceLinked="1"/>
        <c:majorTickMark val="none"/>
        <c:tickLblPos val="nextTo"/>
        <c:txPr>
          <a:bodyPr/>
          <a:lstStyle/>
          <a:p>
            <a:pPr>
              <a:defRPr b="1"/>
            </a:pPr>
            <a:endParaRPr lang="en-US"/>
          </a:p>
        </c:txPr>
        <c:crossAx val="93593600"/>
        <c:crosses val="autoZero"/>
        <c:crossBetween val="between"/>
        <c:majorUnit val="10"/>
        <c:minorUnit val="5"/>
      </c:valAx>
      <c:spPr>
        <a:ln cmpd="dbl"/>
      </c:spPr>
    </c:plotArea>
    <c:legend>
      <c:legendPos val="r"/>
      <c:layout>
        <c:manualLayout>
          <c:xMode val="edge"/>
          <c:yMode val="edge"/>
          <c:x val="0.8830505952380957"/>
          <c:y val="9.8717911785417223E-2"/>
          <c:w val="0.10661464191976017"/>
          <c:h val="0.81578516100121556"/>
        </c:manualLayout>
      </c:layout>
      <c:txPr>
        <a:bodyPr/>
        <a:lstStyle/>
        <a:p>
          <a:pPr>
            <a:defRPr sz="20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0.1925</cdr:x>
      <cdr:y>0.912</cdr:y>
    </cdr:from>
    <cdr:to>
      <cdr:x>0.20075</cdr:x>
      <cdr:y>0.94575</cdr:y>
    </cdr:to>
    <cdr:sp macro="" textlink="">
      <cdr:nvSpPr>
        <cdr:cNvPr id="11266" name="Text Box 2"/>
        <cdr:cNvSpPr txBox="1">
          <a:spLocks xmlns:a="http://schemas.openxmlformats.org/drawingml/2006/main" noChangeArrowheads="1"/>
        </cdr:cNvSpPr>
      </cdr:nvSpPr>
      <cdr:spPr bwMode="auto">
        <a:xfrm xmlns:a="http://schemas.openxmlformats.org/drawingml/2006/main">
          <a:off x="1769388" y="5142586"/>
          <a:ext cx="75831"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0.10725</cdr:x>
      <cdr:y>0.85925</cdr:y>
    </cdr:from>
    <cdr:to>
      <cdr:x>0.15425</cdr:x>
      <cdr:y>0.90175</cdr:y>
    </cdr:to>
    <cdr:sp macro="" textlink="">
      <cdr:nvSpPr>
        <cdr:cNvPr id="11265" name="Text Box 1"/>
        <cdr:cNvSpPr txBox="1">
          <a:spLocks xmlns:a="http://schemas.openxmlformats.org/drawingml/2006/main" noChangeArrowheads="1"/>
        </cdr:cNvSpPr>
      </cdr:nvSpPr>
      <cdr:spPr bwMode="auto">
        <a:xfrm xmlns:a="http://schemas.openxmlformats.org/drawingml/2006/main">
          <a:off x="985802" y="4845139"/>
          <a:ext cx="432006" cy="23964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1996</a:t>
          </a:r>
        </a:p>
      </cdr:txBody>
    </cdr:sp>
  </cdr:relSizeAnchor>
  <cdr:relSizeAnchor xmlns:cdr="http://schemas.openxmlformats.org/drawingml/2006/chartDrawing">
    <cdr:from>
      <cdr:x>0.393</cdr:x>
      <cdr:y>0.85925</cdr:y>
    </cdr:from>
    <cdr:to>
      <cdr:x>0.44</cdr:x>
      <cdr:y>0.90175</cdr:y>
    </cdr:to>
    <cdr:sp macro="" textlink="">
      <cdr:nvSpPr>
        <cdr:cNvPr id="11267" name="Text Box 3"/>
        <cdr:cNvSpPr txBox="1">
          <a:spLocks xmlns:a="http://schemas.openxmlformats.org/drawingml/2006/main" noChangeArrowheads="1"/>
        </cdr:cNvSpPr>
      </cdr:nvSpPr>
      <cdr:spPr bwMode="auto">
        <a:xfrm xmlns:a="http://schemas.openxmlformats.org/drawingml/2006/main">
          <a:off x="3612309" y="4845139"/>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2001</a:t>
          </a:r>
        </a:p>
      </cdr:txBody>
    </cdr:sp>
  </cdr:relSizeAnchor>
  <cdr:relSizeAnchor xmlns:cdr="http://schemas.openxmlformats.org/drawingml/2006/chartDrawing">
    <cdr:from>
      <cdr:x>0.334</cdr:x>
      <cdr:y>0.85925</cdr:y>
    </cdr:from>
    <cdr:to>
      <cdr:x>0.381</cdr:x>
      <cdr:y>0.90175</cdr:y>
    </cdr:to>
    <cdr:sp macro="" textlink="">
      <cdr:nvSpPr>
        <cdr:cNvPr id="11268" name="Text Box 4"/>
        <cdr:cNvSpPr txBox="1">
          <a:spLocks xmlns:a="http://schemas.openxmlformats.org/drawingml/2006/main" noChangeArrowheads="1"/>
        </cdr:cNvSpPr>
      </cdr:nvSpPr>
      <cdr:spPr bwMode="auto">
        <a:xfrm xmlns:a="http://schemas.openxmlformats.org/drawingml/2006/main">
          <a:off x="3070003" y="4845139"/>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2000</a:t>
          </a:r>
        </a:p>
      </cdr:txBody>
    </cdr:sp>
  </cdr:relSizeAnchor>
  <cdr:relSizeAnchor xmlns:cdr="http://schemas.openxmlformats.org/drawingml/2006/chartDrawing">
    <cdr:from>
      <cdr:x>0.22375</cdr:x>
      <cdr:y>0.85925</cdr:y>
    </cdr:from>
    <cdr:to>
      <cdr:x>0.27075</cdr:x>
      <cdr:y>0.90175</cdr:y>
    </cdr:to>
    <cdr:sp macro="" textlink="">
      <cdr:nvSpPr>
        <cdr:cNvPr id="11269" name="Text Box 5"/>
        <cdr:cNvSpPr txBox="1">
          <a:spLocks xmlns:a="http://schemas.openxmlformats.org/drawingml/2006/main" noChangeArrowheads="1"/>
        </cdr:cNvSpPr>
      </cdr:nvSpPr>
      <cdr:spPr bwMode="auto">
        <a:xfrm xmlns:a="http://schemas.openxmlformats.org/drawingml/2006/main">
          <a:off x="2056626" y="4845139"/>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1998</a:t>
          </a:r>
        </a:p>
      </cdr:txBody>
    </cdr:sp>
  </cdr:relSizeAnchor>
  <cdr:relSizeAnchor xmlns:cdr="http://schemas.openxmlformats.org/drawingml/2006/chartDrawing">
    <cdr:from>
      <cdr:x>0.1665</cdr:x>
      <cdr:y>0.85925</cdr:y>
    </cdr:from>
    <cdr:to>
      <cdr:x>0.21325</cdr:x>
      <cdr:y>0.90175</cdr:y>
    </cdr:to>
    <cdr:sp macro="" textlink="">
      <cdr:nvSpPr>
        <cdr:cNvPr id="11270" name="Text Box 6"/>
        <cdr:cNvSpPr txBox="1">
          <a:spLocks xmlns:a="http://schemas.openxmlformats.org/drawingml/2006/main" noChangeArrowheads="1"/>
        </cdr:cNvSpPr>
      </cdr:nvSpPr>
      <cdr:spPr bwMode="auto">
        <a:xfrm xmlns:a="http://schemas.openxmlformats.org/drawingml/2006/main">
          <a:off x="1530406" y="4845139"/>
          <a:ext cx="429708" cy="23964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1997</a:t>
          </a:r>
        </a:p>
      </cdr:txBody>
    </cdr:sp>
  </cdr:relSizeAnchor>
  <cdr:relSizeAnchor xmlns:cdr="http://schemas.openxmlformats.org/drawingml/2006/chartDrawing">
    <cdr:from>
      <cdr:x>0.274</cdr:x>
      <cdr:y>0.85925</cdr:y>
    </cdr:from>
    <cdr:to>
      <cdr:x>0.321</cdr:x>
      <cdr:y>0.90175</cdr:y>
    </cdr:to>
    <cdr:sp macro="" textlink="">
      <cdr:nvSpPr>
        <cdr:cNvPr id="11271" name="Text Box 7"/>
        <cdr:cNvSpPr txBox="1">
          <a:spLocks xmlns:a="http://schemas.openxmlformats.org/drawingml/2006/main" noChangeArrowheads="1"/>
        </cdr:cNvSpPr>
      </cdr:nvSpPr>
      <cdr:spPr bwMode="auto">
        <a:xfrm xmlns:a="http://schemas.openxmlformats.org/drawingml/2006/main">
          <a:off x="2518505" y="4845139"/>
          <a:ext cx="432007"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1999</a:t>
          </a:r>
        </a:p>
      </cdr:txBody>
    </cdr:sp>
  </cdr:relSizeAnchor>
  <cdr:relSizeAnchor xmlns:cdr="http://schemas.openxmlformats.org/drawingml/2006/chartDrawing">
    <cdr:from>
      <cdr:x>0.4435</cdr:x>
      <cdr:y>0.85425</cdr:y>
    </cdr:from>
    <cdr:to>
      <cdr:x>0.49725</cdr:x>
      <cdr:y>0.902</cdr:y>
    </cdr:to>
    <cdr:sp macro="" textlink="">
      <cdr:nvSpPr>
        <cdr:cNvPr id="11272" name="Text Box 8"/>
        <cdr:cNvSpPr txBox="1">
          <a:spLocks xmlns:a="http://schemas.openxmlformats.org/drawingml/2006/main" noChangeArrowheads="1"/>
        </cdr:cNvSpPr>
      </cdr:nvSpPr>
      <cdr:spPr bwMode="auto">
        <a:xfrm xmlns:a="http://schemas.openxmlformats.org/drawingml/2006/main">
          <a:off x="4076486" y="4816945"/>
          <a:ext cx="494050" cy="269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2002</a:t>
          </a:r>
        </a:p>
      </cdr:txBody>
    </cdr:sp>
  </cdr:relSizeAnchor>
  <cdr:relSizeAnchor xmlns:cdr="http://schemas.openxmlformats.org/drawingml/2006/chartDrawing">
    <cdr:from>
      <cdr:x>0.50175</cdr:x>
      <cdr:y>0.85425</cdr:y>
    </cdr:from>
    <cdr:to>
      <cdr:x>0.5485</cdr:x>
      <cdr:y>0.89675</cdr:y>
    </cdr:to>
    <cdr:sp macro="" textlink="">
      <cdr:nvSpPr>
        <cdr:cNvPr id="11273" name="Text Box 9"/>
        <cdr:cNvSpPr txBox="1">
          <a:spLocks xmlns:a="http://schemas.openxmlformats.org/drawingml/2006/main" noChangeArrowheads="1"/>
        </cdr:cNvSpPr>
      </cdr:nvSpPr>
      <cdr:spPr bwMode="auto">
        <a:xfrm xmlns:a="http://schemas.openxmlformats.org/drawingml/2006/main">
          <a:off x="4611898" y="4816945"/>
          <a:ext cx="429708"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2003</a:t>
          </a:r>
        </a:p>
      </cdr:txBody>
    </cdr:sp>
  </cdr:relSizeAnchor>
  <cdr:relSizeAnchor xmlns:cdr="http://schemas.openxmlformats.org/drawingml/2006/chartDrawing">
    <cdr:from>
      <cdr:x>0.558</cdr:x>
      <cdr:y>0.85425</cdr:y>
    </cdr:from>
    <cdr:to>
      <cdr:x>0.605</cdr:x>
      <cdr:y>0.89675</cdr:y>
    </cdr:to>
    <cdr:sp macro="" textlink="">
      <cdr:nvSpPr>
        <cdr:cNvPr id="11274" name="Text Box 10"/>
        <cdr:cNvSpPr txBox="1">
          <a:spLocks xmlns:a="http://schemas.openxmlformats.org/drawingml/2006/main" noChangeArrowheads="1"/>
        </cdr:cNvSpPr>
      </cdr:nvSpPr>
      <cdr:spPr bwMode="auto">
        <a:xfrm xmlns:a="http://schemas.openxmlformats.org/drawingml/2006/main">
          <a:off x="5128927" y="4816945"/>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2004</a:t>
          </a:r>
        </a:p>
      </cdr:txBody>
    </cdr:sp>
  </cdr:relSizeAnchor>
  <cdr:relSizeAnchor xmlns:cdr="http://schemas.openxmlformats.org/drawingml/2006/chartDrawing">
    <cdr:from>
      <cdr:x>0.6085</cdr:x>
      <cdr:y>0.85425</cdr:y>
    </cdr:from>
    <cdr:to>
      <cdr:x>0.6555</cdr:x>
      <cdr:y>0.89675</cdr:y>
    </cdr:to>
    <cdr:sp macro="" textlink="">
      <cdr:nvSpPr>
        <cdr:cNvPr id="11275" name="Text Box 11"/>
        <cdr:cNvSpPr txBox="1">
          <a:spLocks xmlns:a="http://schemas.openxmlformats.org/drawingml/2006/main" noChangeArrowheads="1"/>
        </cdr:cNvSpPr>
      </cdr:nvSpPr>
      <cdr:spPr bwMode="auto">
        <a:xfrm xmlns:a="http://schemas.openxmlformats.org/drawingml/2006/main">
          <a:off x="5593104" y="4816945"/>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2005</a:t>
          </a:r>
        </a:p>
      </cdr:txBody>
    </cdr:sp>
  </cdr:relSizeAnchor>
  <cdr:relSizeAnchor xmlns:cdr="http://schemas.openxmlformats.org/drawingml/2006/chartDrawing">
    <cdr:from>
      <cdr:x>0.665</cdr:x>
      <cdr:y>0.85425</cdr:y>
    </cdr:from>
    <cdr:to>
      <cdr:x>0.71275</cdr:x>
      <cdr:y>0.89675</cdr:y>
    </cdr:to>
    <cdr:sp macro="" textlink="">
      <cdr:nvSpPr>
        <cdr:cNvPr id="11276" name="Text Box 12"/>
        <cdr:cNvSpPr txBox="1">
          <a:spLocks xmlns:a="http://schemas.openxmlformats.org/drawingml/2006/main" noChangeArrowheads="1"/>
        </cdr:cNvSpPr>
      </cdr:nvSpPr>
      <cdr:spPr bwMode="auto">
        <a:xfrm xmlns:a="http://schemas.openxmlformats.org/drawingml/2006/main">
          <a:off x="6112431" y="4816945"/>
          <a:ext cx="438900"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2006</a:t>
          </a:r>
        </a:p>
      </cdr:txBody>
    </cdr:sp>
  </cdr:relSizeAnchor>
  <cdr:relSizeAnchor xmlns:cdr="http://schemas.openxmlformats.org/drawingml/2006/chartDrawing">
    <cdr:from>
      <cdr:x>0.723</cdr:x>
      <cdr:y>0.85425</cdr:y>
    </cdr:from>
    <cdr:to>
      <cdr:x>0.771</cdr:x>
      <cdr:y>0.89675</cdr:y>
    </cdr:to>
    <cdr:sp macro="" textlink="">
      <cdr:nvSpPr>
        <cdr:cNvPr id="11277" name="Text Box 13"/>
        <cdr:cNvSpPr txBox="1">
          <a:spLocks xmlns:a="http://schemas.openxmlformats.org/drawingml/2006/main" noChangeArrowheads="1"/>
        </cdr:cNvSpPr>
      </cdr:nvSpPr>
      <cdr:spPr bwMode="auto">
        <a:xfrm xmlns:a="http://schemas.openxmlformats.org/drawingml/2006/main">
          <a:off x="6645545" y="4816945"/>
          <a:ext cx="441198"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2007</a:t>
          </a:r>
        </a:p>
      </cdr:txBody>
    </cdr:sp>
  </cdr:relSizeAnchor>
  <cdr:relSizeAnchor xmlns:cdr="http://schemas.openxmlformats.org/drawingml/2006/chartDrawing">
    <cdr:from>
      <cdr:x>0.77525</cdr:x>
      <cdr:y>0.85425</cdr:y>
    </cdr:from>
    <cdr:to>
      <cdr:x>0.82225</cdr:x>
      <cdr:y>0.89675</cdr:y>
    </cdr:to>
    <cdr:sp macro="" textlink="">
      <cdr:nvSpPr>
        <cdr:cNvPr id="11278" name="Text Box 14"/>
        <cdr:cNvSpPr txBox="1">
          <a:spLocks xmlns:a="http://schemas.openxmlformats.org/drawingml/2006/main" noChangeArrowheads="1"/>
        </cdr:cNvSpPr>
      </cdr:nvSpPr>
      <cdr:spPr bwMode="auto">
        <a:xfrm xmlns:a="http://schemas.openxmlformats.org/drawingml/2006/main">
          <a:off x="7125807" y="4816945"/>
          <a:ext cx="432007"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2008</a:t>
          </a:r>
        </a:p>
      </cdr:txBody>
    </cdr:sp>
  </cdr:relSizeAnchor>
  <cdr:relSizeAnchor xmlns:cdr="http://schemas.openxmlformats.org/drawingml/2006/chartDrawing">
    <cdr:from>
      <cdr:x>0.82725</cdr:x>
      <cdr:y>0.85425</cdr:y>
    </cdr:from>
    <cdr:to>
      <cdr:x>0.87325</cdr:x>
      <cdr:y>0.902</cdr:y>
    </cdr:to>
    <cdr:sp macro="" textlink="">
      <cdr:nvSpPr>
        <cdr:cNvPr id="11279" name="Text Box 15"/>
        <cdr:cNvSpPr txBox="1">
          <a:spLocks xmlns:a="http://schemas.openxmlformats.org/drawingml/2006/main" noChangeArrowheads="1"/>
        </cdr:cNvSpPr>
      </cdr:nvSpPr>
      <cdr:spPr bwMode="auto">
        <a:xfrm xmlns:a="http://schemas.openxmlformats.org/drawingml/2006/main">
          <a:off x="7603772" y="4816945"/>
          <a:ext cx="422815" cy="269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2009</a:t>
          </a:r>
        </a:p>
      </cdr:txBody>
    </cdr:sp>
  </cdr:relSizeAnchor>
  <cdr:relSizeAnchor xmlns:cdr="http://schemas.openxmlformats.org/drawingml/2006/chartDrawing">
    <cdr:from>
      <cdr:x>0.87675</cdr:x>
      <cdr:y>0.8525</cdr:y>
    </cdr:from>
    <cdr:to>
      <cdr:x>0.922</cdr:x>
      <cdr:y>0.902</cdr:y>
    </cdr:to>
    <cdr:sp macro="" textlink="" fLocksText="0">
      <cdr:nvSpPr>
        <cdr:cNvPr id="11282" name="Text Box 18"/>
        <cdr:cNvSpPr txBox="1">
          <a:spLocks xmlns:a="http://schemas.openxmlformats.org/drawingml/2006/main" noChangeArrowheads="1"/>
        </cdr:cNvSpPr>
      </cdr:nvSpPr>
      <cdr:spPr bwMode="auto">
        <a:xfrm xmlns:a="http://schemas.openxmlformats.org/drawingml/2006/main">
          <a:off x="8058757" y="4807077"/>
          <a:ext cx="415921" cy="2791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2010</a:t>
          </a:r>
        </a:p>
      </cdr:txBody>
    </cdr:sp>
  </cdr:relSizeAnchor>
  <cdr:relSizeAnchor xmlns:cdr="http://schemas.openxmlformats.org/drawingml/2006/chartDrawing">
    <cdr:from>
      <cdr:x>0.92725</cdr:x>
      <cdr:y>0.8475</cdr:y>
    </cdr:from>
    <cdr:to>
      <cdr:x>0.9715</cdr:x>
      <cdr:y>0.89725</cdr:y>
    </cdr:to>
    <cdr:sp macro="" textlink="" fLocksText="0">
      <cdr:nvSpPr>
        <cdr:cNvPr id="11316" name="Text Box 52"/>
        <cdr:cNvSpPr txBox="1">
          <a:spLocks xmlns:a="http://schemas.openxmlformats.org/drawingml/2006/main" noChangeArrowheads="1"/>
        </cdr:cNvSpPr>
      </cdr:nvSpPr>
      <cdr:spPr bwMode="auto">
        <a:xfrm xmlns:a="http://schemas.openxmlformats.org/drawingml/2006/main">
          <a:off x="8522934" y="4778883"/>
          <a:ext cx="406730" cy="2805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2011</a:t>
          </a:r>
        </a:p>
      </cdr:txBody>
    </cdr:sp>
  </cdr:relSizeAnchor>
</c:userShapes>
</file>

<file path=ppt/drawings/drawing2.xml><?xml version="1.0" encoding="utf-8"?>
<c:userShapes xmlns:c="http://schemas.openxmlformats.org/drawingml/2006/chart">
  <cdr:relSizeAnchor xmlns:cdr="http://schemas.openxmlformats.org/drawingml/2006/chartDrawing">
    <cdr:from>
      <cdr:x>0.1775</cdr:x>
      <cdr:y>0.91175</cdr:y>
    </cdr:from>
    <cdr:to>
      <cdr:x>0.18575</cdr:x>
      <cdr:y>0.9455</cdr:y>
    </cdr:to>
    <cdr:sp macro="" textlink="">
      <cdr:nvSpPr>
        <cdr:cNvPr id="101377" name="Text Box 1"/>
        <cdr:cNvSpPr txBox="1">
          <a:spLocks xmlns:a="http://schemas.openxmlformats.org/drawingml/2006/main" noChangeArrowheads="1"/>
        </cdr:cNvSpPr>
      </cdr:nvSpPr>
      <cdr:spPr bwMode="auto">
        <a:xfrm xmlns:a="http://schemas.openxmlformats.org/drawingml/2006/main">
          <a:off x="1631513" y="5141176"/>
          <a:ext cx="75831"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0.09075</cdr:x>
      <cdr:y>0.8595</cdr:y>
    </cdr:from>
    <cdr:to>
      <cdr:x>0.1385</cdr:x>
      <cdr:y>0.90175</cdr:y>
    </cdr:to>
    <cdr:sp macro="" textlink="">
      <cdr:nvSpPr>
        <cdr:cNvPr id="101378" name="Text Box 2"/>
        <cdr:cNvSpPr txBox="1">
          <a:spLocks xmlns:a="http://schemas.openxmlformats.org/drawingml/2006/main" noChangeArrowheads="1"/>
        </cdr:cNvSpPr>
      </cdr:nvSpPr>
      <cdr:spPr bwMode="auto">
        <a:xfrm xmlns:a="http://schemas.openxmlformats.org/drawingml/2006/main">
          <a:off x="834140" y="4846549"/>
          <a:ext cx="438900" cy="23823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1996</a:t>
          </a:r>
        </a:p>
      </cdr:txBody>
    </cdr:sp>
  </cdr:relSizeAnchor>
  <cdr:relSizeAnchor xmlns:cdr="http://schemas.openxmlformats.org/drawingml/2006/chartDrawing">
    <cdr:from>
      <cdr:x>0.38175</cdr:x>
      <cdr:y>0.8595</cdr:y>
    </cdr:from>
    <cdr:to>
      <cdr:x>0.4295</cdr:x>
      <cdr:y>0.90175</cdr:y>
    </cdr:to>
    <cdr:sp macro="" textlink="">
      <cdr:nvSpPr>
        <cdr:cNvPr id="101379" name="Text Box 3"/>
        <cdr:cNvSpPr txBox="1">
          <a:spLocks xmlns:a="http://schemas.openxmlformats.org/drawingml/2006/main" noChangeArrowheads="1"/>
        </cdr:cNvSpPr>
      </cdr:nvSpPr>
      <cdr:spPr bwMode="auto">
        <a:xfrm xmlns:a="http://schemas.openxmlformats.org/drawingml/2006/main">
          <a:off x="3508903"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2001</a:t>
          </a:r>
        </a:p>
      </cdr:txBody>
    </cdr:sp>
  </cdr:relSizeAnchor>
  <cdr:relSizeAnchor xmlns:cdr="http://schemas.openxmlformats.org/drawingml/2006/chartDrawing">
    <cdr:from>
      <cdr:x>0.32175</cdr:x>
      <cdr:y>0.8595</cdr:y>
    </cdr:from>
    <cdr:to>
      <cdr:x>0.3695</cdr:x>
      <cdr:y>0.90175</cdr:y>
    </cdr:to>
    <cdr:sp macro="" textlink="">
      <cdr:nvSpPr>
        <cdr:cNvPr id="101380" name="Text Box 4"/>
        <cdr:cNvSpPr txBox="1">
          <a:spLocks xmlns:a="http://schemas.openxmlformats.org/drawingml/2006/main" noChangeArrowheads="1"/>
        </cdr:cNvSpPr>
      </cdr:nvSpPr>
      <cdr:spPr bwMode="auto">
        <a:xfrm xmlns:a="http://schemas.openxmlformats.org/drawingml/2006/main">
          <a:off x="2957405"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2000</a:t>
          </a:r>
        </a:p>
      </cdr:txBody>
    </cdr:sp>
  </cdr:relSizeAnchor>
  <cdr:relSizeAnchor xmlns:cdr="http://schemas.openxmlformats.org/drawingml/2006/chartDrawing">
    <cdr:from>
      <cdr:x>0.20925</cdr:x>
      <cdr:y>0.8595</cdr:y>
    </cdr:from>
    <cdr:to>
      <cdr:x>0.257</cdr:x>
      <cdr:y>0.90175</cdr:y>
    </cdr:to>
    <cdr:sp macro="" textlink="">
      <cdr:nvSpPr>
        <cdr:cNvPr id="101381" name="Text Box 5"/>
        <cdr:cNvSpPr txBox="1">
          <a:spLocks xmlns:a="http://schemas.openxmlformats.org/drawingml/2006/main" noChangeArrowheads="1"/>
        </cdr:cNvSpPr>
      </cdr:nvSpPr>
      <cdr:spPr bwMode="auto">
        <a:xfrm xmlns:a="http://schemas.openxmlformats.org/drawingml/2006/main">
          <a:off x="1923348"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1998</a:t>
          </a:r>
        </a:p>
      </cdr:txBody>
    </cdr:sp>
  </cdr:relSizeAnchor>
  <cdr:relSizeAnchor xmlns:cdr="http://schemas.openxmlformats.org/drawingml/2006/chartDrawing">
    <cdr:from>
      <cdr:x>0.15075</cdr:x>
      <cdr:y>0.8595</cdr:y>
    </cdr:from>
    <cdr:to>
      <cdr:x>0.19875</cdr:x>
      <cdr:y>0.90175</cdr:y>
    </cdr:to>
    <cdr:sp macro="" textlink="">
      <cdr:nvSpPr>
        <cdr:cNvPr id="101382" name="Text Box 6"/>
        <cdr:cNvSpPr txBox="1">
          <a:spLocks xmlns:a="http://schemas.openxmlformats.org/drawingml/2006/main" noChangeArrowheads="1"/>
        </cdr:cNvSpPr>
      </cdr:nvSpPr>
      <cdr:spPr bwMode="auto">
        <a:xfrm xmlns:a="http://schemas.openxmlformats.org/drawingml/2006/main">
          <a:off x="1385637" y="4846549"/>
          <a:ext cx="441198" cy="23823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1997</a:t>
          </a:r>
        </a:p>
      </cdr:txBody>
    </cdr:sp>
  </cdr:relSizeAnchor>
  <cdr:relSizeAnchor xmlns:cdr="http://schemas.openxmlformats.org/drawingml/2006/chartDrawing">
    <cdr:from>
      <cdr:x>0.2605</cdr:x>
      <cdr:y>0.8595</cdr:y>
    </cdr:from>
    <cdr:to>
      <cdr:x>0.30825</cdr:x>
      <cdr:y>0.90175</cdr:y>
    </cdr:to>
    <cdr:sp macro="" textlink="">
      <cdr:nvSpPr>
        <cdr:cNvPr id="101383" name="Text Box 7"/>
        <cdr:cNvSpPr txBox="1">
          <a:spLocks xmlns:a="http://schemas.openxmlformats.org/drawingml/2006/main" noChangeArrowheads="1"/>
        </cdr:cNvSpPr>
      </cdr:nvSpPr>
      <cdr:spPr bwMode="auto">
        <a:xfrm xmlns:a="http://schemas.openxmlformats.org/drawingml/2006/main">
          <a:off x="2394418"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1999</a:t>
          </a:r>
        </a:p>
      </cdr:txBody>
    </cdr:sp>
  </cdr:relSizeAnchor>
  <cdr:relSizeAnchor xmlns:cdr="http://schemas.openxmlformats.org/drawingml/2006/chartDrawing">
    <cdr:from>
      <cdr:x>0.43325</cdr:x>
      <cdr:y>0.8545</cdr:y>
    </cdr:from>
    <cdr:to>
      <cdr:x>0.488</cdr:x>
      <cdr:y>0.90175</cdr:y>
    </cdr:to>
    <cdr:sp macro="" textlink="">
      <cdr:nvSpPr>
        <cdr:cNvPr id="101384" name="Text Box 8"/>
        <cdr:cNvSpPr txBox="1">
          <a:spLocks xmlns:a="http://schemas.openxmlformats.org/drawingml/2006/main" noChangeArrowheads="1"/>
        </cdr:cNvSpPr>
      </cdr:nvSpPr>
      <cdr:spPr bwMode="auto">
        <a:xfrm xmlns:a="http://schemas.openxmlformats.org/drawingml/2006/main">
          <a:off x="3982272" y="4818355"/>
          <a:ext cx="503241" cy="2664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2002</a:t>
          </a:r>
        </a:p>
      </cdr:txBody>
    </cdr:sp>
  </cdr:relSizeAnchor>
  <cdr:relSizeAnchor xmlns:cdr="http://schemas.openxmlformats.org/drawingml/2006/chartDrawing">
    <cdr:from>
      <cdr:x>0.4925</cdr:x>
      <cdr:y>0.8545</cdr:y>
    </cdr:from>
    <cdr:to>
      <cdr:x>0.54025</cdr:x>
      <cdr:y>0.8965</cdr:y>
    </cdr:to>
    <cdr:sp macro="" textlink="">
      <cdr:nvSpPr>
        <cdr:cNvPr id="101385" name="Text Box 9"/>
        <cdr:cNvSpPr txBox="1">
          <a:spLocks xmlns:a="http://schemas.openxmlformats.org/drawingml/2006/main" noChangeArrowheads="1"/>
        </cdr:cNvSpPr>
      </cdr:nvSpPr>
      <cdr:spPr bwMode="auto">
        <a:xfrm xmlns:a="http://schemas.openxmlformats.org/drawingml/2006/main">
          <a:off x="4526875"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2003</a:t>
          </a:r>
        </a:p>
      </cdr:txBody>
    </cdr:sp>
  </cdr:relSizeAnchor>
  <cdr:relSizeAnchor xmlns:cdr="http://schemas.openxmlformats.org/drawingml/2006/chartDrawing">
    <cdr:from>
      <cdr:x>0.55</cdr:x>
      <cdr:y>0.8545</cdr:y>
    </cdr:from>
    <cdr:to>
      <cdr:x>0.59775</cdr:x>
      <cdr:y>0.8965</cdr:y>
    </cdr:to>
    <cdr:sp macro="" textlink="">
      <cdr:nvSpPr>
        <cdr:cNvPr id="101386" name="Text Box 10"/>
        <cdr:cNvSpPr txBox="1">
          <a:spLocks xmlns:a="http://schemas.openxmlformats.org/drawingml/2006/main" noChangeArrowheads="1"/>
        </cdr:cNvSpPr>
      </cdr:nvSpPr>
      <cdr:spPr bwMode="auto">
        <a:xfrm xmlns:a="http://schemas.openxmlformats.org/drawingml/2006/main">
          <a:off x="5055394"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2004</a:t>
          </a:r>
        </a:p>
      </cdr:txBody>
    </cdr:sp>
  </cdr:relSizeAnchor>
  <cdr:relSizeAnchor xmlns:cdr="http://schemas.openxmlformats.org/drawingml/2006/chartDrawing">
    <cdr:from>
      <cdr:x>0.60125</cdr:x>
      <cdr:y>0.8545</cdr:y>
    </cdr:from>
    <cdr:to>
      <cdr:x>0.649</cdr:x>
      <cdr:y>0.8965</cdr:y>
    </cdr:to>
    <cdr:sp macro="" textlink="">
      <cdr:nvSpPr>
        <cdr:cNvPr id="101387" name="Text Box 11"/>
        <cdr:cNvSpPr txBox="1">
          <a:spLocks xmlns:a="http://schemas.openxmlformats.org/drawingml/2006/main" noChangeArrowheads="1"/>
        </cdr:cNvSpPr>
      </cdr:nvSpPr>
      <cdr:spPr bwMode="auto">
        <a:xfrm xmlns:a="http://schemas.openxmlformats.org/drawingml/2006/main">
          <a:off x="5526465"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2005</a:t>
          </a:r>
        </a:p>
      </cdr:txBody>
    </cdr:sp>
  </cdr:relSizeAnchor>
  <cdr:relSizeAnchor xmlns:cdr="http://schemas.openxmlformats.org/drawingml/2006/chartDrawing">
    <cdr:from>
      <cdr:x>0.65875</cdr:x>
      <cdr:y>0.8545</cdr:y>
    </cdr:from>
    <cdr:to>
      <cdr:x>0.7075</cdr:x>
      <cdr:y>0.8965</cdr:y>
    </cdr:to>
    <cdr:sp macro="" textlink="">
      <cdr:nvSpPr>
        <cdr:cNvPr id="101388" name="Text Box 12"/>
        <cdr:cNvSpPr txBox="1">
          <a:spLocks xmlns:a="http://schemas.openxmlformats.org/drawingml/2006/main" noChangeArrowheads="1"/>
        </cdr:cNvSpPr>
      </cdr:nvSpPr>
      <cdr:spPr bwMode="auto">
        <a:xfrm xmlns:a="http://schemas.openxmlformats.org/drawingml/2006/main">
          <a:off x="6054983" y="4818355"/>
          <a:ext cx="448092"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2006</a:t>
          </a:r>
        </a:p>
      </cdr:txBody>
    </cdr:sp>
  </cdr:relSizeAnchor>
  <cdr:relSizeAnchor xmlns:cdr="http://schemas.openxmlformats.org/drawingml/2006/chartDrawing">
    <cdr:from>
      <cdr:x>0.718</cdr:x>
      <cdr:y>0.8545</cdr:y>
    </cdr:from>
    <cdr:to>
      <cdr:x>0.76675</cdr:x>
      <cdr:y>0.8965</cdr:y>
    </cdr:to>
    <cdr:sp macro="" textlink="">
      <cdr:nvSpPr>
        <cdr:cNvPr id="101389" name="Text Box 13"/>
        <cdr:cNvSpPr txBox="1">
          <a:spLocks xmlns:a="http://schemas.openxmlformats.org/drawingml/2006/main" noChangeArrowheads="1"/>
        </cdr:cNvSpPr>
      </cdr:nvSpPr>
      <cdr:spPr bwMode="auto">
        <a:xfrm xmlns:a="http://schemas.openxmlformats.org/drawingml/2006/main">
          <a:off x="6599587" y="4818355"/>
          <a:ext cx="448091"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2007</a:t>
          </a:r>
        </a:p>
      </cdr:txBody>
    </cdr:sp>
  </cdr:relSizeAnchor>
  <cdr:relSizeAnchor xmlns:cdr="http://schemas.openxmlformats.org/drawingml/2006/chartDrawing">
    <cdr:from>
      <cdr:x>0.77125</cdr:x>
      <cdr:y>0.8545</cdr:y>
    </cdr:from>
    <cdr:to>
      <cdr:x>0.819</cdr:x>
      <cdr:y>0.8965</cdr:y>
    </cdr:to>
    <cdr:sp macro="" textlink="">
      <cdr:nvSpPr>
        <cdr:cNvPr id="101390" name="Text Box 14"/>
        <cdr:cNvSpPr txBox="1">
          <a:spLocks xmlns:a="http://schemas.openxmlformats.org/drawingml/2006/main" noChangeArrowheads="1"/>
        </cdr:cNvSpPr>
      </cdr:nvSpPr>
      <cdr:spPr bwMode="auto">
        <a:xfrm xmlns:a="http://schemas.openxmlformats.org/drawingml/2006/main">
          <a:off x="7089041"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2008</a:t>
          </a:r>
        </a:p>
      </cdr:txBody>
    </cdr:sp>
  </cdr:relSizeAnchor>
  <cdr:relSizeAnchor xmlns:cdr="http://schemas.openxmlformats.org/drawingml/2006/chartDrawing">
    <cdr:from>
      <cdr:x>0.82525</cdr:x>
      <cdr:y>0.8545</cdr:y>
    </cdr:from>
    <cdr:to>
      <cdr:x>0.872</cdr:x>
      <cdr:y>0.90175</cdr:y>
    </cdr:to>
    <cdr:sp macro="" textlink="">
      <cdr:nvSpPr>
        <cdr:cNvPr id="101391" name="Text Box 15"/>
        <cdr:cNvSpPr txBox="1">
          <a:spLocks xmlns:a="http://schemas.openxmlformats.org/drawingml/2006/main" noChangeArrowheads="1"/>
        </cdr:cNvSpPr>
      </cdr:nvSpPr>
      <cdr:spPr bwMode="auto">
        <a:xfrm xmlns:a="http://schemas.openxmlformats.org/drawingml/2006/main">
          <a:off x="7576197" y="4818355"/>
          <a:ext cx="432006" cy="2664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2009</a:t>
          </a:r>
        </a:p>
      </cdr:txBody>
    </cdr:sp>
  </cdr:relSizeAnchor>
  <cdr:relSizeAnchor xmlns:cdr="http://schemas.openxmlformats.org/drawingml/2006/chartDrawing">
    <cdr:from>
      <cdr:x>0.87575</cdr:x>
      <cdr:y>0.8525</cdr:y>
    </cdr:from>
    <cdr:to>
      <cdr:x>0.92175</cdr:x>
      <cdr:y>0.90175</cdr:y>
    </cdr:to>
    <cdr:sp macro="" textlink="" fLocksText="0">
      <cdr:nvSpPr>
        <cdr:cNvPr id="101392" name="Text Box 16"/>
        <cdr:cNvSpPr txBox="1">
          <a:spLocks xmlns:a="http://schemas.openxmlformats.org/drawingml/2006/main" noChangeArrowheads="1"/>
        </cdr:cNvSpPr>
      </cdr:nvSpPr>
      <cdr:spPr bwMode="auto">
        <a:xfrm xmlns:a="http://schemas.openxmlformats.org/drawingml/2006/main">
          <a:off x="8040374" y="4807077"/>
          <a:ext cx="422815" cy="2777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2010</a:t>
          </a:r>
        </a:p>
      </cdr:txBody>
    </cdr:sp>
  </cdr:relSizeAnchor>
  <cdr:relSizeAnchor xmlns:cdr="http://schemas.openxmlformats.org/drawingml/2006/chartDrawing">
    <cdr:from>
      <cdr:x>0.927</cdr:x>
      <cdr:y>0.84775</cdr:y>
    </cdr:from>
    <cdr:to>
      <cdr:x>0.97225</cdr:x>
      <cdr:y>0.89725</cdr:y>
    </cdr:to>
    <cdr:sp macro="" textlink="" fLocksText="0">
      <cdr:nvSpPr>
        <cdr:cNvPr id="101393" name="Text Box 17"/>
        <cdr:cNvSpPr txBox="1">
          <a:spLocks xmlns:a="http://schemas.openxmlformats.org/drawingml/2006/main" noChangeArrowheads="1"/>
        </cdr:cNvSpPr>
      </cdr:nvSpPr>
      <cdr:spPr bwMode="auto">
        <a:xfrm xmlns:a="http://schemas.openxmlformats.org/drawingml/2006/main">
          <a:off x="8511445" y="4778883"/>
          <a:ext cx="415921" cy="2805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2011</a:t>
          </a:r>
        </a:p>
      </cdr:txBody>
    </cdr:sp>
  </cdr:relSizeAnchor>
</c:userShapes>
</file>

<file path=ppt/drawings/drawing3.xml><?xml version="1.0" encoding="utf-8"?>
<c:userShapes xmlns:c="http://schemas.openxmlformats.org/drawingml/2006/chart">
  <cdr:relSizeAnchor xmlns:cdr="http://schemas.openxmlformats.org/drawingml/2006/chartDrawing">
    <cdr:from>
      <cdr:x>0.1775</cdr:x>
      <cdr:y>0.91175</cdr:y>
    </cdr:from>
    <cdr:to>
      <cdr:x>0.18575</cdr:x>
      <cdr:y>0.9455</cdr:y>
    </cdr:to>
    <cdr:sp macro="" textlink="">
      <cdr:nvSpPr>
        <cdr:cNvPr id="103425" name="Text Box 1"/>
        <cdr:cNvSpPr txBox="1">
          <a:spLocks xmlns:a="http://schemas.openxmlformats.org/drawingml/2006/main" noChangeArrowheads="1"/>
        </cdr:cNvSpPr>
      </cdr:nvSpPr>
      <cdr:spPr bwMode="auto">
        <a:xfrm xmlns:a="http://schemas.openxmlformats.org/drawingml/2006/main">
          <a:off x="1631513" y="5141176"/>
          <a:ext cx="75831"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0.09075</cdr:x>
      <cdr:y>0.8595</cdr:y>
    </cdr:from>
    <cdr:to>
      <cdr:x>0.1385</cdr:x>
      <cdr:y>0.90175</cdr:y>
    </cdr:to>
    <cdr:sp macro="" textlink="">
      <cdr:nvSpPr>
        <cdr:cNvPr id="103426" name="Text Box 2"/>
        <cdr:cNvSpPr txBox="1">
          <a:spLocks xmlns:a="http://schemas.openxmlformats.org/drawingml/2006/main" noChangeArrowheads="1"/>
        </cdr:cNvSpPr>
      </cdr:nvSpPr>
      <cdr:spPr bwMode="auto">
        <a:xfrm xmlns:a="http://schemas.openxmlformats.org/drawingml/2006/main">
          <a:off x="834140" y="4846549"/>
          <a:ext cx="438900" cy="23823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1996</a:t>
          </a:r>
        </a:p>
      </cdr:txBody>
    </cdr:sp>
  </cdr:relSizeAnchor>
  <cdr:relSizeAnchor xmlns:cdr="http://schemas.openxmlformats.org/drawingml/2006/chartDrawing">
    <cdr:from>
      <cdr:x>0.38175</cdr:x>
      <cdr:y>0.8595</cdr:y>
    </cdr:from>
    <cdr:to>
      <cdr:x>0.4295</cdr:x>
      <cdr:y>0.90175</cdr:y>
    </cdr:to>
    <cdr:sp macro="" textlink="">
      <cdr:nvSpPr>
        <cdr:cNvPr id="103427" name="Text Box 3"/>
        <cdr:cNvSpPr txBox="1">
          <a:spLocks xmlns:a="http://schemas.openxmlformats.org/drawingml/2006/main" noChangeArrowheads="1"/>
        </cdr:cNvSpPr>
      </cdr:nvSpPr>
      <cdr:spPr bwMode="auto">
        <a:xfrm xmlns:a="http://schemas.openxmlformats.org/drawingml/2006/main">
          <a:off x="3508903"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2001</a:t>
          </a:r>
        </a:p>
      </cdr:txBody>
    </cdr:sp>
  </cdr:relSizeAnchor>
  <cdr:relSizeAnchor xmlns:cdr="http://schemas.openxmlformats.org/drawingml/2006/chartDrawing">
    <cdr:from>
      <cdr:x>0.32175</cdr:x>
      <cdr:y>0.8595</cdr:y>
    </cdr:from>
    <cdr:to>
      <cdr:x>0.3695</cdr:x>
      <cdr:y>0.90175</cdr:y>
    </cdr:to>
    <cdr:sp macro="" textlink="">
      <cdr:nvSpPr>
        <cdr:cNvPr id="103428" name="Text Box 4"/>
        <cdr:cNvSpPr txBox="1">
          <a:spLocks xmlns:a="http://schemas.openxmlformats.org/drawingml/2006/main" noChangeArrowheads="1"/>
        </cdr:cNvSpPr>
      </cdr:nvSpPr>
      <cdr:spPr bwMode="auto">
        <a:xfrm xmlns:a="http://schemas.openxmlformats.org/drawingml/2006/main">
          <a:off x="2957405"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2000</a:t>
          </a:r>
        </a:p>
      </cdr:txBody>
    </cdr:sp>
  </cdr:relSizeAnchor>
  <cdr:relSizeAnchor xmlns:cdr="http://schemas.openxmlformats.org/drawingml/2006/chartDrawing">
    <cdr:from>
      <cdr:x>0.20925</cdr:x>
      <cdr:y>0.8595</cdr:y>
    </cdr:from>
    <cdr:to>
      <cdr:x>0.257</cdr:x>
      <cdr:y>0.90175</cdr:y>
    </cdr:to>
    <cdr:sp macro="" textlink="">
      <cdr:nvSpPr>
        <cdr:cNvPr id="103429" name="Text Box 5"/>
        <cdr:cNvSpPr txBox="1">
          <a:spLocks xmlns:a="http://schemas.openxmlformats.org/drawingml/2006/main" noChangeArrowheads="1"/>
        </cdr:cNvSpPr>
      </cdr:nvSpPr>
      <cdr:spPr bwMode="auto">
        <a:xfrm xmlns:a="http://schemas.openxmlformats.org/drawingml/2006/main">
          <a:off x="1923348"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1998</a:t>
          </a:r>
        </a:p>
      </cdr:txBody>
    </cdr:sp>
  </cdr:relSizeAnchor>
  <cdr:relSizeAnchor xmlns:cdr="http://schemas.openxmlformats.org/drawingml/2006/chartDrawing">
    <cdr:from>
      <cdr:x>0.15075</cdr:x>
      <cdr:y>0.8595</cdr:y>
    </cdr:from>
    <cdr:to>
      <cdr:x>0.19875</cdr:x>
      <cdr:y>0.90175</cdr:y>
    </cdr:to>
    <cdr:sp macro="" textlink="">
      <cdr:nvSpPr>
        <cdr:cNvPr id="103430" name="Text Box 6"/>
        <cdr:cNvSpPr txBox="1">
          <a:spLocks xmlns:a="http://schemas.openxmlformats.org/drawingml/2006/main" noChangeArrowheads="1"/>
        </cdr:cNvSpPr>
      </cdr:nvSpPr>
      <cdr:spPr bwMode="auto">
        <a:xfrm xmlns:a="http://schemas.openxmlformats.org/drawingml/2006/main">
          <a:off x="1385637" y="4846549"/>
          <a:ext cx="441198" cy="23823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1997</a:t>
          </a:r>
        </a:p>
      </cdr:txBody>
    </cdr:sp>
  </cdr:relSizeAnchor>
  <cdr:relSizeAnchor xmlns:cdr="http://schemas.openxmlformats.org/drawingml/2006/chartDrawing">
    <cdr:from>
      <cdr:x>0.2605</cdr:x>
      <cdr:y>0.8595</cdr:y>
    </cdr:from>
    <cdr:to>
      <cdr:x>0.30825</cdr:x>
      <cdr:y>0.90175</cdr:y>
    </cdr:to>
    <cdr:sp macro="" textlink="">
      <cdr:nvSpPr>
        <cdr:cNvPr id="103431" name="Text Box 7"/>
        <cdr:cNvSpPr txBox="1">
          <a:spLocks xmlns:a="http://schemas.openxmlformats.org/drawingml/2006/main" noChangeArrowheads="1"/>
        </cdr:cNvSpPr>
      </cdr:nvSpPr>
      <cdr:spPr bwMode="auto">
        <a:xfrm xmlns:a="http://schemas.openxmlformats.org/drawingml/2006/main">
          <a:off x="2394418" y="4846549"/>
          <a:ext cx="438900" cy="238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1999</a:t>
          </a:r>
        </a:p>
      </cdr:txBody>
    </cdr:sp>
  </cdr:relSizeAnchor>
  <cdr:relSizeAnchor xmlns:cdr="http://schemas.openxmlformats.org/drawingml/2006/chartDrawing">
    <cdr:from>
      <cdr:x>0.43325</cdr:x>
      <cdr:y>0.8545</cdr:y>
    </cdr:from>
    <cdr:to>
      <cdr:x>0.488</cdr:x>
      <cdr:y>0.90175</cdr:y>
    </cdr:to>
    <cdr:sp macro="" textlink="">
      <cdr:nvSpPr>
        <cdr:cNvPr id="103432" name="Text Box 8"/>
        <cdr:cNvSpPr txBox="1">
          <a:spLocks xmlns:a="http://schemas.openxmlformats.org/drawingml/2006/main" noChangeArrowheads="1"/>
        </cdr:cNvSpPr>
      </cdr:nvSpPr>
      <cdr:spPr bwMode="auto">
        <a:xfrm xmlns:a="http://schemas.openxmlformats.org/drawingml/2006/main">
          <a:off x="3982272" y="4818355"/>
          <a:ext cx="503241" cy="2664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2002</a:t>
          </a:r>
        </a:p>
      </cdr:txBody>
    </cdr:sp>
  </cdr:relSizeAnchor>
  <cdr:relSizeAnchor xmlns:cdr="http://schemas.openxmlformats.org/drawingml/2006/chartDrawing">
    <cdr:from>
      <cdr:x>0.4925</cdr:x>
      <cdr:y>0.8545</cdr:y>
    </cdr:from>
    <cdr:to>
      <cdr:x>0.54025</cdr:x>
      <cdr:y>0.8965</cdr:y>
    </cdr:to>
    <cdr:sp macro="" textlink="">
      <cdr:nvSpPr>
        <cdr:cNvPr id="103433" name="Text Box 9"/>
        <cdr:cNvSpPr txBox="1">
          <a:spLocks xmlns:a="http://schemas.openxmlformats.org/drawingml/2006/main" noChangeArrowheads="1"/>
        </cdr:cNvSpPr>
      </cdr:nvSpPr>
      <cdr:spPr bwMode="auto">
        <a:xfrm xmlns:a="http://schemas.openxmlformats.org/drawingml/2006/main">
          <a:off x="4526875"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2003</a:t>
          </a:r>
        </a:p>
      </cdr:txBody>
    </cdr:sp>
  </cdr:relSizeAnchor>
  <cdr:relSizeAnchor xmlns:cdr="http://schemas.openxmlformats.org/drawingml/2006/chartDrawing">
    <cdr:from>
      <cdr:x>0.55</cdr:x>
      <cdr:y>0.8545</cdr:y>
    </cdr:from>
    <cdr:to>
      <cdr:x>0.59775</cdr:x>
      <cdr:y>0.8965</cdr:y>
    </cdr:to>
    <cdr:sp macro="" textlink="">
      <cdr:nvSpPr>
        <cdr:cNvPr id="103434" name="Text Box 10"/>
        <cdr:cNvSpPr txBox="1">
          <a:spLocks xmlns:a="http://schemas.openxmlformats.org/drawingml/2006/main" noChangeArrowheads="1"/>
        </cdr:cNvSpPr>
      </cdr:nvSpPr>
      <cdr:spPr bwMode="auto">
        <a:xfrm xmlns:a="http://schemas.openxmlformats.org/drawingml/2006/main">
          <a:off x="5055394"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2004</a:t>
          </a:r>
        </a:p>
      </cdr:txBody>
    </cdr:sp>
  </cdr:relSizeAnchor>
  <cdr:relSizeAnchor xmlns:cdr="http://schemas.openxmlformats.org/drawingml/2006/chartDrawing">
    <cdr:from>
      <cdr:x>0.60125</cdr:x>
      <cdr:y>0.8545</cdr:y>
    </cdr:from>
    <cdr:to>
      <cdr:x>0.649</cdr:x>
      <cdr:y>0.8965</cdr:y>
    </cdr:to>
    <cdr:sp macro="" textlink="">
      <cdr:nvSpPr>
        <cdr:cNvPr id="103435" name="Text Box 11"/>
        <cdr:cNvSpPr txBox="1">
          <a:spLocks xmlns:a="http://schemas.openxmlformats.org/drawingml/2006/main" noChangeArrowheads="1"/>
        </cdr:cNvSpPr>
      </cdr:nvSpPr>
      <cdr:spPr bwMode="auto">
        <a:xfrm xmlns:a="http://schemas.openxmlformats.org/drawingml/2006/main">
          <a:off x="5526465"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2005</a:t>
          </a:r>
        </a:p>
      </cdr:txBody>
    </cdr:sp>
  </cdr:relSizeAnchor>
  <cdr:relSizeAnchor xmlns:cdr="http://schemas.openxmlformats.org/drawingml/2006/chartDrawing">
    <cdr:from>
      <cdr:x>0.65875</cdr:x>
      <cdr:y>0.8545</cdr:y>
    </cdr:from>
    <cdr:to>
      <cdr:x>0.7075</cdr:x>
      <cdr:y>0.8965</cdr:y>
    </cdr:to>
    <cdr:sp macro="" textlink="">
      <cdr:nvSpPr>
        <cdr:cNvPr id="103436" name="Text Box 12"/>
        <cdr:cNvSpPr txBox="1">
          <a:spLocks xmlns:a="http://schemas.openxmlformats.org/drawingml/2006/main" noChangeArrowheads="1"/>
        </cdr:cNvSpPr>
      </cdr:nvSpPr>
      <cdr:spPr bwMode="auto">
        <a:xfrm xmlns:a="http://schemas.openxmlformats.org/drawingml/2006/main">
          <a:off x="6054983" y="4818355"/>
          <a:ext cx="448092"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2006</a:t>
          </a:r>
        </a:p>
      </cdr:txBody>
    </cdr:sp>
  </cdr:relSizeAnchor>
  <cdr:relSizeAnchor xmlns:cdr="http://schemas.openxmlformats.org/drawingml/2006/chartDrawing">
    <cdr:from>
      <cdr:x>0.718</cdr:x>
      <cdr:y>0.8545</cdr:y>
    </cdr:from>
    <cdr:to>
      <cdr:x>0.76675</cdr:x>
      <cdr:y>0.8965</cdr:y>
    </cdr:to>
    <cdr:sp macro="" textlink="">
      <cdr:nvSpPr>
        <cdr:cNvPr id="103437" name="Text Box 13"/>
        <cdr:cNvSpPr txBox="1">
          <a:spLocks xmlns:a="http://schemas.openxmlformats.org/drawingml/2006/main" noChangeArrowheads="1"/>
        </cdr:cNvSpPr>
      </cdr:nvSpPr>
      <cdr:spPr bwMode="auto">
        <a:xfrm xmlns:a="http://schemas.openxmlformats.org/drawingml/2006/main">
          <a:off x="6599587" y="4818355"/>
          <a:ext cx="448091"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2007</a:t>
          </a:r>
        </a:p>
      </cdr:txBody>
    </cdr:sp>
  </cdr:relSizeAnchor>
  <cdr:relSizeAnchor xmlns:cdr="http://schemas.openxmlformats.org/drawingml/2006/chartDrawing">
    <cdr:from>
      <cdr:x>0.77125</cdr:x>
      <cdr:y>0.8545</cdr:y>
    </cdr:from>
    <cdr:to>
      <cdr:x>0.819</cdr:x>
      <cdr:y>0.8965</cdr:y>
    </cdr:to>
    <cdr:sp macro="" textlink="">
      <cdr:nvSpPr>
        <cdr:cNvPr id="103438" name="Text Box 14"/>
        <cdr:cNvSpPr txBox="1">
          <a:spLocks xmlns:a="http://schemas.openxmlformats.org/drawingml/2006/main" noChangeArrowheads="1"/>
        </cdr:cNvSpPr>
      </cdr:nvSpPr>
      <cdr:spPr bwMode="auto">
        <a:xfrm xmlns:a="http://schemas.openxmlformats.org/drawingml/2006/main">
          <a:off x="7089041" y="4818355"/>
          <a:ext cx="438900" cy="2368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2008</a:t>
          </a:r>
        </a:p>
      </cdr:txBody>
    </cdr:sp>
  </cdr:relSizeAnchor>
  <cdr:relSizeAnchor xmlns:cdr="http://schemas.openxmlformats.org/drawingml/2006/chartDrawing">
    <cdr:from>
      <cdr:x>0.82425</cdr:x>
      <cdr:y>0.8545</cdr:y>
    </cdr:from>
    <cdr:to>
      <cdr:x>0.87125</cdr:x>
      <cdr:y>0.90175</cdr:y>
    </cdr:to>
    <cdr:sp macro="" textlink="">
      <cdr:nvSpPr>
        <cdr:cNvPr id="103439" name="Text Box 15"/>
        <cdr:cNvSpPr txBox="1">
          <a:spLocks xmlns:a="http://schemas.openxmlformats.org/drawingml/2006/main" noChangeArrowheads="1"/>
        </cdr:cNvSpPr>
      </cdr:nvSpPr>
      <cdr:spPr bwMode="auto">
        <a:xfrm xmlns:a="http://schemas.openxmlformats.org/drawingml/2006/main">
          <a:off x="7576197" y="4818355"/>
          <a:ext cx="432006" cy="2664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2009</a:t>
          </a:r>
        </a:p>
      </cdr:txBody>
    </cdr:sp>
  </cdr:relSizeAnchor>
  <cdr:relSizeAnchor xmlns:cdr="http://schemas.openxmlformats.org/drawingml/2006/chartDrawing">
    <cdr:from>
      <cdr:x>0.87475</cdr:x>
      <cdr:y>0.8525</cdr:y>
    </cdr:from>
    <cdr:to>
      <cdr:x>0.92075</cdr:x>
      <cdr:y>0.90175</cdr:y>
    </cdr:to>
    <cdr:sp macro="" textlink="" fLocksText="0">
      <cdr:nvSpPr>
        <cdr:cNvPr id="103440" name="Text Box 16"/>
        <cdr:cNvSpPr txBox="1">
          <a:spLocks xmlns:a="http://schemas.openxmlformats.org/drawingml/2006/main" noChangeArrowheads="1"/>
        </cdr:cNvSpPr>
      </cdr:nvSpPr>
      <cdr:spPr bwMode="auto">
        <a:xfrm xmlns:a="http://schemas.openxmlformats.org/drawingml/2006/main">
          <a:off x="8040374" y="4807077"/>
          <a:ext cx="422815" cy="2777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2010</a:t>
          </a:r>
        </a:p>
      </cdr:txBody>
    </cdr:sp>
  </cdr:relSizeAnchor>
  <cdr:relSizeAnchor xmlns:cdr="http://schemas.openxmlformats.org/drawingml/2006/chartDrawing">
    <cdr:from>
      <cdr:x>0.926</cdr:x>
      <cdr:y>0.8475</cdr:y>
    </cdr:from>
    <cdr:to>
      <cdr:x>0.97125</cdr:x>
      <cdr:y>0.89725</cdr:y>
    </cdr:to>
    <cdr:sp macro="" textlink="" fLocksText="0">
      <cdr:nvSpPr>
        <cdr:cNvPr id="103441" name="Text Box 17"/>
        <cdr:cNvSpPr txBox="1">
          <a:spLocks xmlns:a="http://schemas.openxmlformats.org/drawingml/2006/main" noChangeArrowheads="1"/>
        </cdr:cNvSpPr>
      </cdr:nvSpPr>
      <cdr:spPr bwMode="auto">
        <a:xfrm xmlns:a="http://schemas.openxmlformats.org/drawingml/2006/main">
          <a:off x="8511445" y="4778883"/>
          <a:ext cx="415921" cy="2805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2011</a:t>
          </a:r>
        </a:p>
      </cdr:txBody>
    </cdr:sp>
  </cdr:relSizeAnchor>
</c:userShapes>
</file>

<file path=ppt/drawings/drawing4.xml><?xml version="1.0" encoding="utf-8"?>
<c:userShapes xmlns:c="http://schemas.openxmlformats.org/drawingml/2006/chart">
  <cdr:relSizeAnchor xmlns:cdr="http://schemas.openxmlformats.org/drawingml/2006/chartDrawing">
    <cdr:from>
      <cdr:x>0.1925</cdr:x>
      <cdr:y>0.912</cdr:y>
    </cdr:from>
    <cdr:to>
      <cdr:x>0.20075</cdr:x>
      <cdr:y>0.94575</cdr:y>
    </cdr:to>
    <cdr:sp macro="" textlink="">
      <cdr:nvSpPr>
        <cdr:cNvPr id="98305" name="Text Box 1"/>
        <cdr:cNvSpPr txBox="1">
          <a:spLocks xmlns:a="http://schemas.openxmlformats.org/drawingml/2006/main" noChangeArrowheads="1"/>
        </cdr:cNvSpPr>
      </cdr:nvSpPr>
      <cdr:spPr bwMode="auto">
        <a:xfrm xmlns:a="http://schemas.openxmlformats.org/drawingml/2006/main">
          <a:off x="1769388" y="5142586"/>
          <a:ext cx="75831"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0.10725</cdr:x>
      <cdr:y>0.85925</cdr:y>
    </cdr:from>
    <cdr:to>
      <cdr:x>0.15425</cdr:x>
      <cdr:y>0.90175</cdr:y>
    </cdr:to>
    <cdr:sp macro="" textlink="">
      <cdr:nvSpPr>
        <cdr:cNvPr id="98306" name="Text Box 2"/>
        <cdr:cNvSpPr txBox="1">
          <a:spLocks xmlns:a="http://schemas.openxmlformats.org/drawingml/2006/main" noChangeArrowheads="1"/>
        </cdr:cNvSpPr>
      </cdr:nvSpPr>
      <cdr:spPr bwMode="auto">
        <a:xfrm xmlns:a="http://schemas.openxmlformats.org/drawingml/2006/main">
          <a:off x="985802" y="4845139"/>
          <a:ext cx="432006" cy="23964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1996</a:t>
          </a:r>
        </a:p>
      </cdr:txBody>
    </cdr:sp>
  </cdr:relSizeAnchor>
  <cdr:relSizeAnchor xmlns:cdr="http://schemas.openxmlformats.org/drawingml/2006/chartDrawing">
    <cdr:from>
      <cdr:x>0.393</cdr:x>
      <cdr:y>0.85925</cdr:y>
    </cdr:from>
    <cdr:to>
      <cdr:x>0.44</cdr:x>
      <cdr:y>0.90175</cdr:y>
    </cdr:to>
    <cdr:sp macro="" textlink="">
      <cdr:nvSpPr>
        <cdr:cNvPr id="98307" name="Text Box 3"/>
        <cdr:cNvSpPr txBox="1">
          <a:spLocks xmlns:a="http://schemas.openxmlformats.org/drawingml/2006/main" noChangeArrowheads="1"/>
        </cdr:cNvSpPr>
      </cdr:nvSpPr>
      <cdr:spPr bwMode="auto">
        <a:xfrm xmlns:a="http://schemas.openxmlformats.org/drawingml/2006/main">
          <a:off x="3612309" y="4845139"/>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2001</a:t>
          </a:r>
        </a:p>
      </cdr:txBody>
    </cdr:sp>
  </cdr:relSizeAnchor>
  <cdr:relSizeAnchor xmlns:cdr="http://schemas.openxmlformats.org/drawingml/2006/chartDrawing">
    <cdr:from>
      <cdr:x>0.334</cdr:x>
      <cdr:y>0.85925</cdr:y>
    </cdr:from>
    <cdr:to>
      <cdr:x>0.381</cdr:x>
      <cdr:y>0.90175</cdr:y>
    </cdr:to>
    <cdr:sp macro="" textlink="">
      <cdr:nvSpPr>
        <cdr:cNvPr id="98308" name="Text Box 4"/>
        <cdr:cNvSpPr txBox="1">
          <a:spLocks xmlns:a="http://schemas.openxmlformats.org/drawingml/2006/main" noChangeArrowheads="1"/>
        </cdr:cNvSpPr>
      </cdr:nvSpPr>
      <cdr:spPr bwMode="auto">
        <a:xfrm xmlns:a="http://schemas.openxmlformats.org/drawingml/2006/main">
          <a:off x="3070003" y="4845139"/>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2000</a:t>
          </a:r>
        </a:p>
      </cdr:txBody>
    </cdr:sp>
  </cdr:relSizeAnchor>
  <cdr:relSizeAnchor xmlns:cdr="http://schemas.openxmlformats.org/drawingml/2006/chartDrawing">
    <cdr:from>
      <cdr:x>0.22375</cdr:x>
      <cdr:y>0.85925</cdr:y>
    </cdr:from>
    <cdr:to>
      <cdr:x>0.27075</cdr:x>
      <cdr:y>0.90175</cdr:y>
    </cdr:to>
    <cdr:sp macro="" textlink="">
      <cdr:nvSpPr>
        <cdr:cNvPr id="98309" name="Text Box 5"/>
        <cdr:cNvSpPr txBox="1">
          <a:spLocks xmlns:a="http://schemas.openxmlformats.org/drawingml/2006/main" noChangeArrowheads="1"/>
        </cdr:cNvSpPr>
      </cdr:nvSpPr>
      <cdr:spPr bwMode="auto">
        <a:xfrm xmlns:a="http://schemas.openxmlformats.org/drawingml/2006/main">
          <a:off x="2056626" y="4845139"/>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1998</a:t>
          </a:r>
        </a:p>
      </cdr:txBody>
    </cdr:sp>
  </cdr:relSizeAnchor>
  <cdr:relSizeAnchor xmlns:cdr="http://schemas.openxmlformats.org/drawingml/2006/chartDrawing">
    <cdr:from>
      <cdr:x>0.1665</cdr:x>
      <cdr:y>0.85925</cdr:y>
    </cdr:from>
    <cdr:to>
      <cdr:x>0.21325</cdr:x>
      <cdr:y>0.90175</cdr:y>
    </cdr:to>
    <cdr:sp macro="" textlink="">
      <cdr:nvSpPr>
        <cdr:cNvPr id="98310" name="Text Box 6"/>
        <cdr:cNvSpPr txBox="1">
          <a:spLocks xmlns:a="http://schemas.openxmlformats.org/drawingml/2006/main" noChangeArrowheads="1"/>
        </cdr:cNvSpPr>
      </cdr:nvSpPr>
      <cdr:spPr bwMode="auto">
        <a:xfrm xmlns:a="http://schemas.openxmlformats.org/drawingml/2006/main">
          <a:off x="1530406" y="4845139"/>
          <a:ext cx="429708" cy="23964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1997</a:t>
          </a:r>
        </a:p>
      </cdr:txBody>
    </cdr:sp>
  </cdr:relSizeAnchor>
  <cdr:relSizeAnchor xmlns:cdr="http://schemas.openxmlformats.org/drawingml/2006/chartDrawing">
    <cdr:from>
      <cdr:x>0.274</cdr:x>
      <cdr:y>0.85925</cdr:y>
    </cdr:from>
    <cdr:to>
      <cdr:x>0.321</cdr:x>
      <cdr:y>0.90175</cdr:y>
    </cdr:to>
    <cdr:sp macro="" textlink="">
      <cdr:nvSpPr>
        <cdr:cNvPr id="98311" name="Text Box 7"/>
        <cdr:cNvSpPr txBox="1">
          <a:spLocks xmlns:a="http://schemas.openxmlformats.org/drawingml/2006/main" noChangeArrowheads="1"/>
        </cdr:cNvSpPr>
      </cdr:nvSpPr>
      <cdr:spPr bwMode="auto">
        <a:xfrm xmlns:a="http://schemas.openxmlformats.org/drawingml/2006/main">
          <a:off x="2518505" y="4845139"/>
          <a:ext cx="432007"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1999</a:t>
          </a:r>
        </a:p>
      </cdr:txBody>
    </cdr:sp>
  </cdr:relSizeAnchor>
  <cdr:relSizeAnchor xmlns:cdr="http://schemas.openxmlformats.org/drawingml/2006/chartDrawing">
    <cdr:from>
      <cdr:x>0.4435</cdr:x>
      <cdr:y>0.85425</cdr:y>
    </cdr:from>
    <cdr:to>
      <cdr:x>0.49725</cdr:x>
      <cdr:y>0.902</cdr:y>
    </cdr:to>
    <cdr:sp macro="" textlink="">
      <cdr:nvSpPr>
        <cdr:cNvPr id="98312" name="Text Box 8"/>
        <cdr:cNvSpPr txBox="1">
          <a:spLocks xmlns:a="http://schemas.openxmlformats.org/drawingml/2006/main" noChangeArrowheads="1"/>
        </cdr:cNvSpPr>
      </cdr:nvSpPr>
      <cdr:spPr bwMode="auto">
        <a:xfrm xmlns:a="http://schemas.openxmlformats.org/drawingml/2006/main">
          <a:off x="4076486" y="4816945"/>
          <a:ext cx="494050" cy="269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2002</a:t>
          </a:r>
        </a:p>
      </cdr:txBody>
    </cdr:sp>
  </cdr:relSizeAnchor>
  <cdr:relSizeAnchor xmlns:cdr="http://schemas.openxmlformats.org/drawingml/2006/chartDrawing">
    <cdr:from>
      <cdr:x>0.50175</cdr:x>
      <cdr:y>0.85425</cdr:y>
    </cdr:from>
    <cdr:to>
      <cdr:x>0.5485</cdr:x>
      <cdr:y>0.89675</cdr:y>
    </cdr:to>
    <cdr:sp macro="" textlink="">
      <cdr:nvSpPr>
        <cdr:cNvPr id="98313" name="Text Box 9"/>
        <cdr:cNvSpPr txBox="1">
          <a:spLocks xmlns:a="http://schemas.openxmlformats.org/drawingml/2006/main" noChangeArrowheads="1"/>
        </cdr:cNvSpPr>
      </cdr:nvSpPr>
      <cdr:spPr bwMode="auto">
        <a:xfrm xmlns:a="http://schemas.openxmlformats.org/drawingml/2006/main">
          <a:off x="4611898" y="4816945"/>
          <a:ext cx="429708"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2003</a:t>
          </a:r>
        </a:p>
      </cdr:txBody>
    </cdr:sp>
  </cdr:relSizeAnchor>
  <cdr:relSizeAnchor xmlns:cdr="http://schemas.openxmlformats.org/drawingml/2006/chartDrawing">
    <cdr:from>
      <cdr:x>0.558</cdr:x>
      <cdr:y>0.85425</cdr:y>
    </cdr:from>
    <cdr:to>
      <cdr:x>0.605</cdr:x>
      <cdr:y>0.89675</cdr:y>
    </cdr:to>
    <cdr:sp macro="" textlink="">
      <cdr:nvSpPr>
        <cdr:cNvPr id="98314" name="Text Box 10"/>
        <cdr:cNvSpPr txBox="1">
          <a:spLocks xmlns:a="http://schemas.openxmlformats.org/drawingml/2006/main" noChangeArrowheads="1"/>
        </cdr:cNvSpPr>
      </cdr:nvSpPr>
      <cdr:spPr bwMode="auto">
        <a:xfrm xmlns:a="http://schemas.openxmlformats.org/drawingml/2006/main">
          <a:off x="5128927" y="4816945"/>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2004</a:t>
          </a:r>
        </a:p>
      </cdr:txBody>
    </cdr:sp>
  </cdr:relSizeAnchor>
  <cdr:relSizeAnchor xmlns:cdr="http://schemas.openxmlformats.org/drawingml/2006/chartDrawing">
    <cdr:from>
      <cdr:x>0.6085</cdr:x>
      <cdr:y>0.85425</cdr:y>
    </cdr:from>
    <cdr:to>
      <cdr:x>0.6555</cdr:x>
      <cdr:y>0.89675</cdr:y>
    </cdr:to>
    <cdr:sp macro="" textlink="">
      <cdr:nvSpPr>
        <cdr:cNvPr id="98315" name="Text Box 11"/>
        <cdr:cNvSpPr txBox="1">
          <a:spLocks xmlns:a="http://schemas.openxmlformats.org/drawingml/2006/main" noChangeArrowheads="1"/>
        </cdr:cNvSpPr>
      </cdr:nvSpPr>
      <cdr:spPr bwMode="auto">
        <a:xfrm xmlns:a="http://schemas.openxmlformats.org/drawingml/2006/main">
          <a:off x="5593104" y="4816945"/>
          <a:ext cx="432006"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2005</a:t>
          </a:r>
        </a:p>
      </cdr:txBody>
    </cdr:sp>
  </cdr:relSizeAnchor>
  <cdr:relSizeAnchor xmlns:cdr="http://schemas.openxmlformats.org/drawingml/2006/chartDrawing">
    <cdr:from>
      <cdr:x>0.665</cdr:x>
      <cdr:y>0.85425</cdr:y>
    </cdr:from>
    <cdr:to>
      <cdr:x>0.71275</cdr:x>
      <cdr:y>0.89675</cdr:y>
    </cdr:to>
    <cdr:sp macro="" textlink="">
      <cdr:nvSpPr>
        <cdr:cNvPr id="98316" name="Text Box 12"/>
        <cdr:cNvSpPr txBox="1">
          <a:spLocks xmlns:a="http://schemas.openxmlformats.org/drawingml/2006/main" noChangeArrowheads="1"/>
        </cdr:cNvSpPr>
      </cdr:nvSpPr>
      <cdr:spPr bwMode="auto">
        <a:xfrm xmlns:a="http://schemas.openxmlformats.org/drawingml/2006/main">
          <a:off x="6112431" y="4816945"/>
          <a:ext cx="438900"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2006</a:t>
          </a:r>
        </a:p>
      </cdr:txBody>
    </cdr:sp>
  </cdr:relSizeAnchor>
  <cdr:relSizeAnchor xmlns:cdr="http://schemas.openxmlformats.org/drawingml/2006/chartDrawing">
    <cdr:from>
      <cdr:x>0.723</cdr:x>
      <cdr:y>0.85425</cdr:y>
    </cdr:from>
    <cdr:to>
      <cdr:x>0.771</cdr:x>
      <cdr:y>0.89675</cdr:y>
    </cdr:to>
    <cdr:sp macro="" textlink="">
      <cdr:nvSpPr>
        <cdr:cNvPr id="98317" name="Text Box 13"/>
        <cdr:cNvSpPr txBox="1">
          <a:spLocks xmlns:a="http://schemas.openxmlformats.org/drawingml/2006/main" noChangeArrowheads="1"/>
        </cdr:cNvSpPr>
      </cdr:nvSpPr>
      <cdr:spPr bwMode="auto">
        <a:xfrm xmlns:a="http://schemas.openxmlformats.org/drawingml/2006/main">
          <a:off x="6645545" y="4816945"/>
          <a:ext cx="441198"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2007</a:t>
          </a:r>
        </a:p>
      </cdr:txBody>
    </cdr:sp>
  </cdr:relSizeAnchor>
  <cdr:relSizeAnchor xmlns:cdr="http://schemas.openxmlformats.org/drawingml/2006/chartDrawing">
    <cdr:from>
      <cdr:x>0.77525</cdr:x>
      <cdr:y>0.85425</cdr:y>
    </cdr:from>
    <cdr:to>
      <cdr:x>0.82225</cdr:x>
      <cdr:y>0.89675</cdr:y>
    </cdr:to>
    <cdr:sp macro="" textlink="">
      <cdr:nvSpPr>
        <cdr:cNvPr id="98318" name="Text Box 14"/>
        <cdr:cNvSpPr txBox="1">
          <a:spLocks xmlns:a="http://schemas.openxmlformats.org/drawingml/2006/main" noChangeArrowheads="1"/>
        </cdr:cNvSpPr>
      </cdr:nvSpPr>
      <cdr:spPr bwMode="auto">
        <a:xfrm xmlns:a="http://schemas.openxmlformats.org/drawingml/2006/main">
          <a:off x="7125807" y="4816945"/>
          <a:ext cx="432007" cy="23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2008</a:t>
          </a:r>
        </a:p>
      </cdr:txBody>
    </cdr:sp>
  </cdr:relSizeAnchor>
  <cdr:relSizeAnchor xmlns:cdr="http://schemas.openxmlformats.org/drawingml/2006/chartDrawing">
    <cdr:from>
      <cdr:x>0.82725</cdr:x>
      <cdr:y>0.85425</cdr:y>
    </cdr:from>
    <cdr:to>
      <cdr:x>0.87325</cdr:x>
      <cdr:y>0.902</cdr:y>
    </cdr:to>
    <cdr:sp macro="" textlink="">
      <cdr:nvSpPr>
        <cdr:cNvPr id="98319" name="Text Box 15"/>
        <cdr:cNvSpPr txBox="1">
          <a:spLocks xmlns:a="http://schemas.openxmlformats.org/drawingml/2006/main" noChangeArrowheads="1"/>
        </cdr:cNvSpPr>
      </cdr:nvSpPr>
      <cdr:spPr bwMode="auto">
        <a:xfrm xmlns:a="http://schemas.openxmlformats.org/drawingml/2006/main">
          <a:off x="7603772" y="4816945"/>
          <a:ext cx="422815" cy="269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2009</a:t>
          </a:r>
        </a:p>
      </cdr:txBody>
    </cdr:sp>
  </cdr:relSizeAnchor>
  <cdr:relSizeAnchor xmlns:cdr="http://schemas.openxmlformats.org/drawingml/2006/chartDrawing">
    <cdr:from>
      <cdr:x>0.87675</cdr:x>
      <cdr:y>0.8525</cdr:y>
    </cdr:from>
    <cdr:to>
      <cdr:x>0.922</cdr:x>
      <cdr:y>0.902</cdr:y>
    </cdr:to>
    <cdr:sp macro="" textlink="" fLocksText="0">
      <cdr:nvSpPr>
        <cdr:cNvPr id="98320" name="Text Box 16"/>
        <cdr:cNvSpPr txBox="1">
          <a:spLocks xmlns:a="http://schemas.openxmlformats.org/drawingml/2006/main" noChangeArrowheads="1"/>
        </cdr:cNvSpPr>
      </cdr:nvSpPr>
      <cdr:spPr bwMode="auto">
        <a:xfrm xmlns:a="http://schemas.openxmlformats.org/drawingml/2006/main">
          <a:off x="8058757" y="4807077"/>
          <a:ext cx="415921" cy="2791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2010</a:t>
          </a:r>
        </a:p>
      </cdr:txBody>
    </cdr:sp>
  </cdr:relSizeAnchor>
  <cdr:relSizeAnchor xmlns:cdr="http://schemas.openxmlformats.org/drawingml/2006/chartDrawing">
    <cdr:from>
      <cdr:x>0.92725</cdr:x>
      <cdr:y>0.8475</cdr:y>
    </cdr:from>
    <cdr:to>
      <cdr:x>0.9715</cdr:x>
      <cdr:y>0.89725</cdr:y>
    </cdr:to>
    <cdr:sp macro="" textlink="" fLocksText="0">
      <cdr:nvSpPr>
        <cdr:cNvPr id="98321" name="Text Box 17"/>
        <cdr:cNvSpPr txBox="1">
          <a:spLocks xmlns:a="http://schemas.openxmlformats.org/drawingml/2006/main" noChangeArrowheads="1"/>
        </cdr:cNvSpPr>
      </cdr:nvSpPr>
      <cdr:spPr bwMode="auto">
        <a:xfrm xmlns:a="http://schemas.openxmlformats.org/drawingml/2006/main">
          <a:off x="8522934" y="4778883"/>
          <a:ext cx="406730" cy="2805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2011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48CFB-ECB1-4C2E-ACAF-E8317BF0BB51}" type="datetimeFigureOut">
              <a:rPr lang="en-US" smtClean="0"/>
              <a:pPr/>
              <a:t>8/8/2012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53351-4F8C-46BC-9795-E2D7491067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F592F79A-2B71-4E10-A618-757BDA902351}" type="slidenum">
              <a:rPr lang="en-US"/>
              <a:pPr/>
              <a:t>32</a:t>
            </a:fld>
            <a:endParaRPr lang="en-US"/>
          </a:p>
        </p:txBody>
      </p:sp>
      <p:sp>
        <p:nvSpPr>
          <p:cNvPr id="28675" name="Rectangle 1"/>
          <p:cNvSpPr>
            <a:spLocks noGrp="1" noRot="1" noChangeAspect="1" noChangeArrowheads="1" noTextEdit="1"/>
          </p:cNvSpPr>
          <p:nvPr>
            <p:ph type="sldImg"/>
          </p:nvPr>
        </p:nvSpPr>
        <p:spPr>
          <a:xfrm>
            <a:off x="1143000" y="685800"/>
            <a:ext cx="4572000" cy="3429000"/>
          </a:xfrm>
          <a:ln/>
        </p:spPr>
      </p:sp>
      <p:sp>
        <p:nvSpPr>
          <p:cNvPr id="28676"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15C72CEB-53F8-427A-B2A9-702D8D67CAFE}" type="slidenum">
              <a:rPr lang="en-US"/>
              <a:pPr/>
              <a:t>42</a:t>
            </a:fld>
            <a:endParaRPr lang="en-US"/>
          </a:p>
        </p:txBody>
      </p:sp>
      <p:sp>
        <p:nvSpPr>
          <p:cNvPr id="37891" name="Rectangle 1"/>
          <p:cNvSpPr>
            <a:spLocks noGrp="1" noRot="1" noChangeAspect="1" noChangeArrowheads="1" noTextEdit="1"/>
          </p:cNvSpPr>
          <p:nvPr>
            <p:ph type="sldImg"/>
          </p:nvPr>
        </p:nvSpPr>
        <p:spPr>
          <a:xfrm>
            <a:off x="1143000" y="685800"/>
            <a:ext cx="4572000" cy="3429000"/>
          </a:xfrm>
          <a:ln/>
        </p:spPr>
      </p:sp>
      <p:sp>
        <p:nvSpPr>
          <p:cNvPr id="37892"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fld id="{B8C585F5-57B4-4B04-A112-E8013B11C3F9}" type="slidenum">
              <a:rPr lang="en-US"/>
              <a:pPr/>
              <a:t>43</a:t>
            </a:fld>
            <a:endParaRPr lang="en-US"/>
          </a:p>
        </p:txBody>
      </p:sp>
      <p:sp>
        <p:nvSpPr>
          <p:cNvPr id="38915" name="Rectangle 1"/>
          <p:cNvSpPr>
            <a:spLocks noGrp="1" noRot="1" noChangeAspect="1" noChangeArrowheads="1" noTextEdit="1"/>
          </p:cNvSpPr>
          <p:nvPr>
            <p:ph type="sldImg"/>
          </p:nvPr>
        </p:nvSpPr>
        <p:spPr>
          <a:xfrm>
            <a:off x="1143000" y="685800"/>
            <a:ext cx="4572000" cy="3429000"/>
          </a:xfrm>
          <a:ln/>
        </p:spPr>
      </p:sp>
      <p:sp>
        <p:nvSpPr>
          <p:cNvPr id="38916"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40BA6AF0-8095-4C70-9363-C12580F71747}" type="slidenum">
              <a:rPr lang="en-US"/>
              <a:pPr/>
              <a:t>33</a:t>
            </a:fld>
            <a:endParaRPr lang="en-US"/>
          </a:p>
        </p:txBody>
      </p:sp>
      <p:sp>
        <p:nvSpPr>
          <p:cNvPr id="29699" name="Rectangle 1"/>
          <p:cNvSpPr>
            <a:spLocks noGrp="1" noRot="1" noChangeAspect="1" noChangeArrowheads="1" noTextEdit="1"/>
          </p:cNvSpPr>
          <p:nvPr>
            <p:ph type="sldImg"/>
          </p:nvPr>
        </p:nvSpPr>
        <p:spPr>
          <a:xfrm>
            <a:off x="1143000" y="685800"/>
            <a:ext cx="4572000" cy="3429000"/>
          </a:xfrm>
          <a:ln/>
        </p:spPr>
      </p:sp>
      <p:sp>
        <p:nvSpPr>
          <p:cNvPr id="29700"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6C0A2758-E2D1-4C63-A31B-A72A6DF08A68}" type="slidenum">
              <a:rPr lang="en-US"/>
              <a:pPr/>
              <a:t>34</a:t>
            </a:fld>
            <a:endParaRPr lang="en-US"/>
          </a:p>
        </p:txBody>
      </p:sp>
      <p:sp>
        <p:nvSpPr>
          <p:cNvPr id="30723" name="Rectangle 1"/>
          <p:cNvSpPr>
            <a:spLocks noGrp="1" noRot="1" noChangeAspect="1" noChangeArrowheads="1" noTextEdit="1"/>
          </p:cNvSpPr>
          <p:nvPr>
            <p:ph type="sldImg"/>
          </p:nvPr>
        </p:nvSpPr>
        <p:spPr>
          <a:xfrm>
            <a:off x="1143000" y="685800"/>
            <a:ext cx="4572000" cy="3429000"/>
          </a:xfrm>
          <a:ln/>
        </p:spPr>
      </p:sp>
      <p:sp>
        <p:nvSpPr>
          <p:cNvPr id="30724"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E5FF9300-76F6-4C09-8563-D92E30F20013}" type="slidenum">
              <a:rPr lang="en-US"/>
              <a:pPr/>
              <a:t>35</a:t>
            </a:fld>
            <a:endParaRPr lang="en-US"/>
          </a:p>
        </p:txBody>
      </p:sp>
      <p:sp>
        <p:nvSpPr>
          <p:cNvPr id="31747" name="Rectangle 1"/>
          <p:cNvSpPr>
            <a:spLocks noGrp="1" noRot="1" noChangeAspect="1" noChangeArrowheads="1" noTextEdit="1"/>
          </p:cNvSpPr>
          <p:nvPr>
            <p:ph type="sldImg"/>
          </p:nvPr>
        </p:nvSpPr>
        <p:spPr>
          <a:xfrm>
            <a:off x="1143000" y="685800"/>
            <a:ext cx="4572000" cy="3429000"/>
          </a:xfrm>
          <a:ln/>
        </p:spPr>
      </p:sp>
      <p:sp>
        <p:nvSpPr>
          <p:cNvPr id="31748"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9BD13DAB-EB4F-4FC8-AEA2-FD8484F75964}" type="slidenum">
              <a:rPr lang="en-US"/>
              <a:pPr/>
              <a:t>36</a:t>
            </a:fld>
            <a:endParaRPr lang="en-US"/>
          </a:p>
        </p:txBody>
      </p:sp>
      <p:sp>
        <p:nvSpPr>
          <p:cNvPr id="32771" name="Rectangle 1"/>
          <p:cNvSpPr>
            <a:spLocks noGrp="1" noRot="1" noChangeAspect="1" noChangeArrowheads="1" noTextEdit="1"/>
          </p:cNvSpPr>
          <p:nvPr>
            <p:ph type="sldImg"/>
          </p:nvPr>
        </p:nvSpPr>
        <p:spPr>
          <a:xfrm>
            <a:off x="1143000" y="685800"/>
            <a:ext cx="4572000" cy="3429000"/>
          </a:xfrm>
          <a:ln/>
        </p:spPr>
      </p:sp>
      <p:sp>
        <p:nvSpPr>
          <p:cNvPr id="32772"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16CF8545-ECF9-4785-AB55-F74FF0C3B20B}" type="slidenum">
              <a:rPr lang="en-US"/>
              <a:pPr/>
              <a:t>37</a:t>
            </a:fld>
            <a:endParaRPr lang="en-US"/>
          </a:p>
        </p:txBody>
      </p:sp>
      <p:sp>
        <p:nvSpPr>
          <p:cNvPr id="33795" name="Rectangle 1"/>
          <p:cNvSpPr>
            <a:spLocks noGrp="1" noRot="1" noChangeAspect="1" noChangeArrowheads="1" noTextEdit="1"/>
          </p:cNvSpPr>
          <p:nvPr>
            <p:ph type="sldImg"/>
          </p:nvPr>
        </p:nvSpPr>
        <p:spPr>
          <a:xfrm>
            <a:off x="1143000" y="685800"/>
            <a:ext cx="4572000" cy="3429000"/>
          </a:xfrm>
          <a:ln/>
        </p:spPr>
      </p:sp>
      <p:sp>
        <p:nvSpPr>
          <p:cNvPr id="33796"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7E2AFCDB-9809-48B3-916D-BE192CC03869}" type="slidenum">
              <a:rPr lang="en-US"/>
              <a:pPr/>
              <a:t>38</a:t>
            </a:fld>
            <a:endParaRPr lang="en-US"/>
          </a:p>
        </p:txBody>
      </p:sp>
      <p:sp>
        <p:nvSpPr>
          <p:cNvPr id="34819" name="Rectangle 1"/>
          <p:cNvSpPr>
            <a:spLocks noGrp="1" noRot="1" noChangeAspect="1" noChangeArrowheads="1" noTextEdit="1"/>
          </p:cNvSpPr>
          <p:nvPr>
            <p:ph type="sldImg"/>
          </p:nvPr>
        </p:nvSpPr>
        <p:spPr>
          <a:xfrm>
            <a:off x="1143000" y="685800"/>
            <a:ext cx="4572000" cy="3429000"/>
          </a:xfrm>
          <a:ln/>
        </p:spPr>
      </p:sp>
      <p:sp>
        <p:nvSpPr>
          <p:cNvPr id="34820"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fld id="{9CD6C49E-281C-4BFB-BFB3-374729624325}" type="slidenum">
              <a:rPr lang="en-US"/>
              <a:pPr/>
              <a:t>39</a:t>
            </a:fld>
            <a:endParaRPr lang="en-US"/>
          </a:p>
        </p:txBody>
      </p:sp>
      <p:sp>
        <p:nvSpPr>
          <p:cNvPr id="35843" name="Rectangle 1"/>
          <p:cNvSpPr>
            <a:spLocks noGrp="1" noRot="1" noChangeAspect="1" noChangeArrowheads="1" noTextEdit="1"/>
          </p:cNvSpPr>
          <p:nvPr>
            <p:ph type="sldImg"/>
          </p:nvPr>
        </p:nvSpPr>
        <p:spPr>
          <a:xfrm>
            <a:off x="1143000" y="685800"/>
            <a:ext cx="4572000" cy="3429000"/>
          </a:xfrm>
          <a:ln/>
        </p:spPr>
      </p:sp>
      <p:sp>
        <p:nvSpPr>
          <p:cNvPr id="35844"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002FE489-1155-4A08-9F94-D46D7A18106A}" type="slidenum">
              <a:rPr lang="en-US"/>
              <a:pPr/>
              <a:t>41</a:t>
            </a:fld>
            <a:endParaRPr lang="en-US"/>
          </a:p>
        </p:txBody>
      </p:sp>
      <p:sp>
        <p:nvSpPr>
          <p:cNvPr id="36867" name="Rectangle 1"/>
          <p:cNvSpPr>
            <a:spLocks noGrp="1" noRot="1" noChangeAspect="1" noChangeArrowheads="1" noTextEdit="1"/>
          </p:cNvSpPr>
          <p:nvPr>
            <p:ph type="sldImg"/>
          </p:nvPr>
        </p:nvSpPr>
        <p:spPr>
          <a:xfrm>
            <a:off x="1143000" y="685800"/>
            <a:ext cx="4572000" cy="3429000"/>
          </a:xfrm>
          <a:ln/>
        </p:spPr>
      </p:sp>
      <p:sp>
        <p:nvSpPr>
          <p:cNvPr id="36868" name="Rectangle 2"/>
          <p:cNvSpPr>
            <a:spLocks noGrp="1" noChangeArrowheads="1"/>
          </p:cNvSpPr>
          <p:nvPr>
            <p:ph type="body" idx="1"/>
          </p:nvPr>
        </p:nvSpPr>
        <p:spPr>
          <a:xfrm>
            <a:off x="685800" y="4343400"/>
            <a:ext cx="5486400" cy="4208463"/>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B99466E9-3771-4637-B928-DF6F0789BE48}" type="datetime1">
              <a:rPr lang="en-US"/>
              <a:pPr>
                <a:defRPr/>
              </a:pPr>
              <a:t>8/8/2012</a:t>
            </a:fld>
            <a:endParaRPr lang="en-US" dirty="0"/>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53F7860A-0A5C-42A8-88D9-07E095015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37EC48C7-DA26-4A6A-9085-5CE5E55BC66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CAFE1-E553-4F12-A64E-D3386CE68F5E}" type="datetimeFigureOut">
              <a:rPr lang="en-US" smtClean="0"/>
              <a:pPr/>
              <a:t>8/8/2012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CAFE1-E553-4F12-A64E-D3386CE68F5E}" type="datetimeFigureOut">
              <a:rPr lang="en-US" smtClean="0"/>
              <a:pPr/>
              <a:t>8/8/2012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FA619-1C2E-4477-A71A-C042104885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mc.ncep.noaa.gov/gmb/STATS_vsdb/"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990600" y="685800"/>
            <a:ext cx="7391400" cy="1470025"/>
          </a:xfrm>
        </p:spPr>
        <p:txBody>
          <a:bodyPr/>
          <a:lstStyle/>
          <a:p>
            <a:pPr eaLnBrk="1" hangingPunct="1"/>
            <a:r>
              <a:rPr lang="en-US" sz="4000" b="1" dirty="0" smtClean="0">
                <a:solidFill>
                  <a:srgbClr val="000066"/>
                </a:solidFill>
              </a:rPr>
              <a:t>Review of 2011 GFS Forecast Skills</a:t>
            </a:r>
          </a:p>
        </p:txBody>
      </p:sp>
      <p:sp>
        <p:nvSpPr>
          <p:cNvPr id="4100" name="Rectangle 3"/>
          <p:cNvSpPr>
            <a:spLocks noGrp="1" noChangeArrowheads="1"/>
          </p:cNvSpPr>
          <p:nvPr>
            <p:ph type="subTitle" idx="1"/>
          </p:nvPr>
        </p:nvSpPr>
        <p:spPr>
          <a:xfrm>
            <a:off x="1371600" y="3200400"/>
            <a:ext cx="6400800" cy="1752600"/>
          </a:xfrm>
        </p:spPr>
        <p:txBody>
          <a:bodyPr>
            <a:normAutofit fontScale="85000" lnSpcReduction="20000"/>
          </a:bodyPr>
          <a:lstStyle/>
          <a:p>
            <a:pPr eaLnBrk="1" hangingPunct="1"/>
            <a:r>
              <a:rPr lang="en-US" b="1" dirty="0" err="1" smtClean="0">
                <a:solidFill>
                  <a:srgbClr val="002060"/>
                </a:solidFill>
              </a:rPr>
              <a:t>Fanglin</a:t>
            </a:r>
            <a:r>
              <a:rPr lang="en-US" b="1" dirty="0" smtClean="0">
                <a:solidFill>
                  <a:srgbClr val="002060"/>
                </a:solidFill>
              </a:rPr>
              <a:t> Yang</a:t>
            </a:r>
          </a:p>
          <a:p>
            <a:pPr eaLnBrk="1" hangingPunct="1"/>
            <a:endParaRPr lang="en-US" b="1" dirty="0" smtClean="0">
              <a:solidFill>
                <a:srgbClr val="002060"/>
              </a:solidFill>
            </a:endParaRPr>
          </a:p>
          <a:p>
            <a:pPr eaLnBrk="1" hangingPunct="1"/>
            <a:r>
              <a:rPr lang="en-US" b="1" dirty="0" smtClean="0">
                <a:solidFill>
                  <a:srgbClr val="002060"/>
                </a:solidFill>
              </a:rPr>
              <a:t>NCEP/EMC Global Branch</a:t>
            </a:r>
          </a:p>
          <a:p>
            <a:pPr eaLnBrk="1" hangingPunct="1"/>
            <a:r>
              <a:rPr lang="en-US" b="1" dirty="0" smtClean="0">
                <a:solidFill>
                  <a:srgbClr val="002060"/>
                </a:solidFill>
              </a:rPr>
              <a:t>02/23/2012</a:t>
            </a:r>
          </a:p>
        </p:txBody>
      </p:sp>
      <p:sp>
        <p:nvSpPr>
          <p:cNvPr id="5" name="Rectangle 4"/>
          <p:cNvSpPr/>
          <p:nvPr/>
        </p:nvSpPr>
        <p:spPr>
          <a:xfrm>
            <a:off x="2286000" y="6019800"/>
            <a:ext cx="5410200" cy="646331"/>
          </a:xfrm>
          <a:prstGeom prst="rect">
            <a:avLst/>
          </a:prstGeom>
        </p:spPr>
        <p:txBody>
          <a:bodyPr wrap="square">
            <a:spAutoFit/>
          </a:bodyPr>
          <a:lstStyle/>
          <a:p>
            <a:r>
              <a:rPr lang="en-US" dirty="0" smtClean="0">
                <a:hlinkClick r:id="rId2"/>
              </a:rPr>
              <a:t>http://www.emc.ncep.noaa.gov/gmb/STATS_vsdb/</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A5BACB3A-1820-44CB-B2B2-B45BD24BE015}" type="slidenum">
              <a:rPr lang="en-US" smtClean="0"/>
              <a:pPr/>
              <a:t>10</a:t>
            </a:fld>
            <a:endParaRPr lang="en-US" smtClean="0"/>
          </a:p>
        </p:txBody>
      </p:sp>
      <p:graphicFrame>
        <p:nvGraphicFramePr>
          <p:cNvPr id="4" name="Chart 3"/>
          <p:cNvGraphicFramePr>
            <a:graphicFrameLocks noGrp="1"/>
          </p:cNvGraphicFramePr>
          <p:nvPr/>
        </p:nvGraphicFramePr>
        <p:xfrm>
          <a:off x="457200" y="990600"/>
          <a:ext cx="8382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228600"/>
            <a:ext cx="8080289" cy="461665"/>
          </a:xfrm>
          <a:prstGeom prst="rect">
            <a:avLst/>
          </a:prstGeom>
          <a:noFill/>
        </p:spPr>
        <p:txBody>
          <a:bodyPr wrap="none" rtlCol="0">
            <a:spAutoFit/>
          </a:bodyPr>
          <a:lstStyle/>
          <a:p>
            <a:r>
              <a:rPr lang="en-US" sz="2400" b="1" dirty="0" smtClean="0">
                <a:solidFill>
                  <a:srgbClr val="FF0000"/>
                </a:solidFill>
              </a:rPr>
              <a:t>2011:    SH reached historical high;   NH was the second best.</a:t>
            </a:r>
            <a:endParaRPr lang="en-US" sz="2400" b="1"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9AED5180-3BE2-4217-A8D6-D6A493AAF342}" type="slidenum">
              <a:rPr lang="en-US" smtClean="0"/>
              <a:pPr/>
              <a:t>11</a:t>
            </a:fld>
            <a:endParaRPr lang="en-US" smtClean="0"/>
          </a:p>
        </p:txBody>
      </p:sp>
      <p:sp>
        <p:nvSpPr>
          <p:cNvPr id="18436" name="Rectangle 4"/>
          <p:cNvSpPr>
            <a:spLocks noChangeArrowheads="1"/>
          </p:cNvSpPr>
          <p:nvPr/>
        </p:nvSpPr>
        <p:spPr bwMode="auto">
          <a:xfrm>
            <a:off x="304800" y="228600"/>
            <a:ext cx="8610600" cy="533400"/>
          </a:xfrm>
          <a:prstGeom prst="rect">
            <a:avLst/>
          </a:prstGeom>
          <a:noFill/>
          <a:ln w="9525">
            <a:noFill/>
            <a:miter lim="800000"/>
            <a:headEnd/>
            <a:tailEnd/>
          </a:ln>
        </p:spPr>
        <p:txBody>
          <a:bodyPr wrap="none" anchor="ctr"/>
          <a:lstStyle/>
          <a:p>
            <a:pPr algn="ctr"/>
            <a:r>
              <a:rPr lang="en-US" sz="2000" b="1">
                <a:solidFill>
                  <a:srgbClr val="FF0000"/>
                </a:solidFill>
              </a:rPr>
              <a:t>Percent of Excellent Forecasts (AC &gt;0.9)</a:t>
            </a:r>
          </a:p>
        </p:txBody>
      </p:sp>
      <p:graphicFrame>
        <p:nvGraphicFramePr>
          <p:cNvPr id="7" name="Chart 6"/>
          <p:cNvGraphicFramePr>
            <a:graphicFrameLocks noGrp="1"/>
          </p:cNvGraphicFramePr>
          <p:nvPr/>
        </p:nvGraphicFramePr>
        <p:xfrm>
          <a:off x="457200" y="990600"/>
          <a:ext cx="83820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12</a:t>
            </a:fld>
            <a:endParaRPr lang="en-US" smtClean="0"/>
          </a:p>
        </p:txBody>
      </p:sp>
      <p:sp>
        <p:nvSpPr>
          <p:cNvPr id="19460" name="Rectangle 4"/>
          <p:cNvSpPr>
            <a:spLocks noChangeArrowheads="1"/>
          </p:cNvSpPr>
          <p:nvPr/>
        </p:nvSpPr>
        <p:spPr bwMode="auto">
          <a:xfrm>
            <a:off x="304800" y="152400"/>
            <a:ext cx="8610600" cy="533400"/>
          </a:xfrm>
          <a:prstGeom prst="rect">
            <a:avLst/>
          </a:prstGeom>
          <a:noFill/>
          <a:ln w="9525">
            <a:noFill/>
            <a:miter lim="800000"/>
            <a:headEnd/>
            <a:tailEnd/>
          </a:ln>
        </p:spPr>
        <p:txBody>
          <a:bodyPr wrap="none" anchor="ctr"/>
          <a:lstStyle/>
          <a:p>
            <a:pPr algn="ctr"/>
            <a:r>
              <a:rPr lang="en-US" sz="2000" b="1">
                <a:solidFill>
                  <a:srgbClr val="FF0000"/>
                </a:solidFill>
              </a:rPr>
              <a:t>Percent of Poor Forecasts (AC &lt; 0.7)</a:t>
            </a:r>
          </a:p>
        </p:txBody>
      </p:sp>
      <p:graphicFrame>
        <p:nvGraphicFramePr>
          <p:cNvPr id="5" name="Chart 4"/>
          <p:cNvGraphicFramePr>
            <a:graphicFrameLocks noGrp="1"/>
          </p:cNvGraphicFramePr>
          <p:nvPr/>
        </p:nvGraphicFramePr>
        <p:xfrm>
          <a:off x="381000" y="1066800"/>
          <a:ext cx="84582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13</a:t>
            </a:fld>
            <a:endParaRPr lang="en-US" smtClean="0"/>
          </a:p>
        </p:txBody>
      </p:sp>
      <p:sp>
        <p:nvSpPr>
          <p:cNvPr id="19460" name="Rectangle 4"/>
          <p:cNvSpPr>
            <a:spLocks noChangeArrowheads="1"/>
          </p:cNvSpPr>
          <p:nvPr/>
        </p:nvSpPr>
        <p:spPr bwMode="auto">
          <a:xfrm>
            <a:off x="381000" y="152400"/>
            <a:ext cx="8229600" cy="533400"/>
          </a:xfrm>
          <a:prstGeom prst="rect">
            <a:avLst/>
          </a:prstGeom>
          <a:noFill/>
          <a:ln w="9525">
            <a:noFill/>
            <a:miter lim="800000"/>
            <a:headEnd/>
            <a:tailEnd/>
          </a:ln>
        </p:spPr>
        <p:txBody>
          <a:bodyPr wrap="none" anchor="ctr"/>
          <a:lstStyle/>
          <a:p>
            <a:pPr algn="ctr"/>
            <a:r>
              <a:rPr lang="en-US" sz="2800" b="1" dirty="0" smtClean="0">
                <a:solidFill>
                  <a:srgbClr val="002060"/>
                </a:solidFill>
              </a:rPr>
              <a:t>Tropical Wind RMSE,  850-hPa Day-3 Forecast</a:t>
            </a:r>
            <a:endParaRPr lang="en-US" sz="2800" b="1" dirty="0">
              <a:solidFill>
                <a:srgbClr val="002060"/>
              </a:solidFill>
            </a:endParaRPr>
          </a:p>
        </p:txBody>
      </p:sp>
      <p:pic>
        <p:nvPicPr>
          <p:cNvPr id="21506" name="Picture 2"/>
          <p:cNvPicPr>
            <a:picLocks noChangeAspect="1" noChangeArrowheads="1"/>
          </p:cNvPicPr>
          <p:nvPr/>
        </p:nvPicPr>
        <p:blipFill>
          <a:blip r:embed="rId2" cstate="print"/>
          <a:srcRect l="5000" t="3000" r="2875" b="10000"/>
          <a:stretch>
            <a:fillRect/>
          </a:stretch>
        </p:blipFill>
        <p:spPr bwMode="auto">
          <a:xfrm>
            <a:off x="76200" y="762000"/>
            <a:ext cx="8382000" cy="5791200"/>
          </a:xfrm>
          <a:prstGeom prst="rect">
            <a:avLst/>
          </a:prstGeom>
          <a:noFill/>
          <a:ln w="9525">
            <a:noFill/>
            <a:miter lim="800000"/>
            <a:headEnd/>
            <a:tailEnd/>
          </a:ln>
        </p:spPr>
      </p:pic>
      <p:sp>
        <p:nvSpPr>
          <p:cNvPr id="7" name="TextBox 6"/>
          <p:cNvSpPr txBox="1"/>
          <p:nvPr/>
        </p:nvSpPr>
        <p:spPr>
          <a:xfrm>
            <a:off x="8305800" y="4876800"/>
            <a:ext cx="838200" cy="1169551"/>
          </a:xfrm>
          <a:prstGeom prst="rect">
            <a:avLst/>
          </a:prstGeom>
          <a:noFill/>
        </p:spPr>
        <p:txBody>
          <a:bodyPr wrap="square" rtlCol="0">
            <a:spAutoFit/>
          </a:bodyPr>
          <a:lstStyle/>
          <a:p>
            <a:r>
              <a:rPr lang="en-US" sz="1400" b="1" dirty="0" smtClean="0"/>
              <a:t>July2010 T574 GFS Implementation</a:t>
            </a:r>
            <a:endParaRPr lang="en-US" sz="1400" b="1" dirty="0"/>
          </a:p>
        </p:txBody>
      </p:sp>
      <p:cxnSp>
        <p:nvCxnSpPr>
          <p:cNvPr id="9" name="Straight Arrow Connector 8"/>
          <p:cNvCxnSpPr>
            <a:stCxn id="7" idx="1"/>
          </p:cNvCxnSpPr>
          <p:nvPr/>
        </p:nvCxnSpPr>
        <p:spPr>
          <a:xfrm flipH="1" flipV="1">
            <a:off x="7620000" y="5181600"/>
            <a:ext cx="685800" cy="279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14</a:t>
            </a:fld>
            <a:endParaRPr lang="en-US" smtClean="0"/>
          </a:p>
        </p:txBody>
      </p:sp>
      <p:pic>
        <p:nvPicPr>
          <p:cNvPr id="21507" name="Picture 3"/>
          <p:cNvPicPr>
            <a:picLocks noChangeAspect="1" noChangeArrowheads="1"/>
          </p:cNvPicPr>
          <p:nvPr/>
        </p:nvPicPr>
        <p:blipFill>
          <a:blip r:embed="rId2" cstate="print"/>
          <a:srcRect l="5000" t="5000" r="4000" b="11000"/>
          <a:stretch>
            <a:fillRect/>
          </a:stretch>
        </p:blipFill>
        <p:spPr bwMode="auto">
          <a:xfrm>
            <a:off x="457200" y="914400"/>
            <a:ext cx="8458200" cy="5943600"/>
          </a:xfrm>
          <a:prstGeom prst="rect">
            <a:avLst/>
          </a:prstGeom>
          <a:noFill/>
          <a:ln w="9525">
            <a:noFill/>
            <a:miter lim="800000"/>
            <a:headEnd/>
            <a:tailEnd/>
          </a:ln>
        </p:spPr>
      </p:pic>
      <p:sp>
        <p:nvSpPr>
          <p:cNvPr id="6" name="Rectangle 4"/>
          <p:cNvSpPr>
            <a:spLocks noChangeArrowheads="1"/>
          </p:cNvSpPr>
          <p:nvPr/>
        </p:nvSpPr>
        <p:spPr bwMode="auto">
          <a:xfrm>
            <a:off x="457200" y="152400"/>
            <a:ext cx="8229600" cy="533400"/>
          </a:xfrm>
          <a:prstGeom prst="rect">
            <a:avLst/>
          </a:prstGeom>
          <a:noFill/>
          <a:ln w="9525">
            <a:noFill/>
            <a:miter lim="800000"/>
            <a:headEnd/>
            <a:tailEnd/>
          </a:ln>
        </p:spPr>
        <p:txBody>
          <a:bodyPr wrap="none" anchor="ctr"/>
          <a:lstStyle/>
          <a:p>
            <a:pPr algn="ctr"/>
            <a:r>
              <a:rPr lang="en-US" sz="2800" b="1" dirty="0" smtClean="0">
                <a:solidFill>
                  <a:srgbClr val="002060"/>
                </a:solidFill>
              </a:rPr>
              <a:t>Tropical Wind RMSE,  200-hPa Day-3 Forecast</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15</a:t>
            </a:fld>
            <a:endParaRPr lang="en-US" smtClean="0"/>
          </a:p>
        </p:txBody>
      </p:sp>
      <p:sp>
        <p:nvSpPr>
          <p:cNvPr id="19460" name="Rectangle 4"/>
          <p:cNvSpPr>
            <a:spLocks noChangeArrowheads="1"/>
          </p:cNvSpPr>
          <p:nvPr/>
        </p:nvSpPr>
        <p:spPr bwMode="auto">
          <a:xfrm>
            <a:off x="304800" y="152400"/>
            <a:ext cx="8610600" cy="533400"/>
          </a:xfrm>
          <a:prstGeom prst="rect">
            <a:avLst/>
          </a:prstGeom>
          <a:noFill/>
          <a:ln w="9525">
            <a:noFill/>
            <a:miter lim="800000"/>
            <a:headEnd/>
            <a:tailEnd/>
          </a:ln>
        </p:spPr>
        <p:txBody>
          <a:bodyPr wrap="none" anchor="ctr"/>
          <a:lstStyle/>
          <a:p>
            <a:pPr algn="ctr"/>
            <a:r>
              <a:rPr lang="en-US" sz="2800" b="1" dirty="0" smtClean="0">
                <a:solidFill>
                  <a:srgbClr val="002060"/>
                </a:solidFill>
              </a:rPr>
              <a:t>Annual Mean 850-hPa Tropical Wind RMSE, Error Growth</a:t>
            </a:r>
            <a:endParaRPr lang="en-US" sz="2800" b="1" dirty="0">
              <a:solidFill>
                <a:srgbClr val="002060"/>
              </a:solidFill>
            </a:endParaRPr>
          </a:p>
        </p:txBody>
      </p:sp>
      <p:pic>
        <p:nvPicPr>
          <p:cNvPr id="22530" name="Picture 2"/>
          <p:cNvPicPr>
            <a:picLocks noChangeAspect="1" noChangeArrowheads="1"/>
          </p:cNvPicPr>
          <p:nvPr/>
        </p:nvPicPr>
        <p:blipFill>
          <a:blip r:embed="rId2" cstate="print"/>
          <a:srcRect l="7969" r="13143" b="4059"/>
          <a:stretch>
            <a:fillRect/>
          </a:stretch>
        </p:blipFill>
        <p:spPr bwMode="auto">
          <a:xfrm>
            <a:off x="304800" y="914400"/>
            <a:ext cx="8382000" cy="579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16</a:t>
            </a:fld>
            <a:endParaRPr lang="en-US" smtClean="0"/>
          </a:p>
        </p:txBody>
      </p:sp>
      <p:sp>
        <p:nvSpPr>
          <p:cNvPr id="19460" name="Rectangle 4"/>
          <p:cNvSpPr>
            <a:spLocks noChangeArrowheads="1"/>
          </p:cNvSpPr>
          <p:nvPr/>
        </p:nvSpPr>
        <p:spPr bwMode="auto">
          <a:xfrm>
            <a:off x="304800" y="152400"/>
            <a:ext cx="8610600" cy="533400"/>
          </a:xfrm>
          <a:prstGeom prst="rect">
            <a:avLst/>
          </a:prstGeom>
          <a:noFill/>
          <a:ln w="9525">
            <a:noFill/>
            <a:miter lim="800000"/>
            <a:headEnd/>
            <a:tailEnd/>
          </a:ln>
        </p:spPr>
        <p:txBody>
          <a:bodyPr wrap="none" anchor="ctr"/>
          <a:lstStyle/>
          <a:p>
            <a:pPr algn="ctr"/>
            <a:r>
              <a:rPr lang="en-US" sz="2800" b="1" dirty="0" smtClean="0">
                <a:solidFill>
                  <a:srgbClr val="002060"/>
                </a:solidFill>
              </a:rPr>
              <a:t>Annual Mean 200-hPa Tropical Wind RMSE, Error Growth</a:t>
            </a:r>
            <a:endParaRPr lang="en-US" sz="2800" b="1" dirty="0">
              <a:solidFill>
                <a:srgbClr val="002060"/>
              </a:solidFill>
            </a:endParaRPr>
          </a:p>
        </p:txBody>
      </p:sp>
      <p:pic>
        <p:nvPicPr>
          <p:cNvPr id="23554" name="Picture 2"/>
          <p:cNvPicPr>
            <a:picLocks noChangeAspect="1" noChangeArrowheads="1"/>
          </p:cNvPicPr>
          <p:nvPr/>
        </p:nvPicPr>
        <p:blipFill>
          <a:blip r:embed="rId2" cstate="print"/>
          <a:srcRect l="8985" t="1714" r="13143" b="5714"/>
          <a:stretch>
            <a:fillRect/>
          </a:stretch>
        </p:blipFill>
        <p:spPr bwMode="auto">
          <a:xfrm>
            <a:off x="228600" y="990600"/>
            <a:ext cx="8610600" cy="563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04EB312A-3235-485F-B186-08F9B030C053}" type="slidenum">
              <a:rPr lang="en-US" smtClean="0"/>
              <a:pPr/>
              <a:t>17</a:t>
            </a:fld>
            <a:endParaRPr lang="en-US" smtClean="0"/>
          </a:p>
        </p:txBody>
      </p:sp>
      <p:sp>
        <p:nvSpPr>
          <p:cNvPr id="20483" name="Rectangle 1026"/>
          <p:cNvSpPr>
            <a:spLocks noChangeArrowheads="1"/>
          </p:cNvSpPr>
          <p:nvPr/>
        </p:nvSpPr>
        <p:spPr bwMode="auto">
          <a:xfrm>
            <a:off x="990600" y="152400"/>
            <a:ext cx="42672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a:t>
            </a:r>
            <a:r>
              <a:rPr lang="en-US" sz="2400" b="1" dirty="0">
                <a:solidFill>
                  <a:srgbClr val="FFFF00"/>
                </a:solidFill>
              </a:rPr>
              <a:t>Changes</a:t>
            </a:r>
          </a:p>
        </p:txBody>
      </p:sp>
      <p:sp>
        <p:nvSpPr>
          <p:cNvPr id="20484" name="Rectangle 1027"/>
          <p:cNvSpPr>
            <a:spLocks noChangeArrowheads="1"/>
          </p:cNvSpPr>
          <p:nvPr/>
        </p:nvSpPr>
        <p:spPr bwMode="auto">
          <a:xfrm>
            <a:off x="304800" y="990600"/>
            <a:ext cx="8534400" cy="5359400"/>
          </a:xfrm>
          <a:prstGeom prst="rect">
            <a:avLst/>
          </a:prstGeom>
          <a:noFill/>
          <a:ln w="9525">
            <a:noFill/>
            <a:miter lim="800000"/>
            <a:headEnd/>
            <a:tailEnd/>
          </a:ln>
        </p:spPr>
        <p:txBody>
          <a:bodyPr>
            <a:spAutoFit/>
          </a:bodyPr>
          <a:lstStyle/>
          <a:p>
            <a:pPr marL="112713" indent="-112713">
              <a:lnSpc>
                <a:spcPct val="80000"/>
              </a:lnSpc>
              <a:spcBef>
                <a:spcPct val="50000"/>
              </a:spcBef>
              <a:buFontTx/>
              <a:buChar char="•"/>
            </a:pPr>
            <a:r>
              <a:rPr lang="en-US" sz="1600" dirty="0">
                <a:solidFill>
                  <a:schemeClr val="bg1"/>
                </a:solidFill>
              </a:rPr>
              <a:t>3/1999</a:t>
            </a:r>
          </a:p>
          <a:p>
            <a:pPr lvl="1">
              <a:lnSpc>
                <a:spcPct val="80000"/>
              </a:lnSpc>
              <a:spcBef>
                <a:spcPct val="50000"/>
              </a:spcBef>
              <a:buFontTx/>
              <a:buChar char="–"/>
            </a:pPr>
            <a:r>
              <a:rPr lang="en-US" sz="1600" b="1" dirty="0">
                <a:solidFill>
                  <a:srgbClr val="FF0000"/>
                </a:solidFill>
              </a:rPr>
              <a:t>AMSU-A</a:t>
            </a:r>
            <a:r>
              <a:rPr lang="en-US" sz="1600" dirty="0"/>
              <a:t> </a:t>
            </a:r>
            <a:r>
              <a:rPr lang="en-US" sz="1600" dirty="0">
                <a:solidFill>
                  <a:schemeClr val="bg1"/>
                </a:solidFill>
              </a:rPr>
              <a:t>and HIRS-3 data</a:t>
            </a:r>
          </a:p>
          <a:p>
            <a:pPr marL="112713" indent="-112713">
              <a:lnSpc>
                <a:spcPct val="80000"/>
              </a:lnSpc>
              <a:spcBef>
                <a:spcPct val="50000"/>
              </a:spcBef>
              <a:buFontTx/>
              <a:buChar char="•"/>
            </a:pPr>
            <a:r>
              <a:rPr lang="en-US" sz="1600" dirty="0">
                <a:solidFill>
                  <a:schemeClr val="bg1"/>
                </a:solidFill>
              </a:rPr>
              <a:t>2/2000</a:t>
            </a:r>
          </a:p>
          <a:p>
            <a:pPr lvl="1">
              <a:lnSpc>
                <a:spcPct val="80000"/>
              </a:lnSpc>
              <a:spcBef>
                <a:spcPct val="50000"/>
              </a:spcBef>
              <a:buFontTx/>
              <a:buChar char="–"/>
            </a:pPr>
            <a:r>
              <a:rPr lang="en-US" sz="1600" b="1" dirty="0">
                <a:solidFill>
                  <a:srgbClr val="FF0000"/>
                </a:solidFill>
              </a:rPr>
              <a:t>Resolution change: T126L28 </a:t>
            </a:r>
            <a:r>
              <a:rPr lang="en-US" sz="1600" b="1" dirty="0">
                <a:solidFill>
                  <a:srgbClr val="FF0000"/>
                </a:solidFill>
                <a:sym typeface="Wingdings" pitchFamily="2" charset="2"/>
              </a:rPr>
              <a:t></a:t>
            </a:r>
            <a:r>
              <a:rPr lang="en-US" sz="1600" b="1" dirty="0">
                <a:solidFill>
                  <a:srgbClr val="FF0000"/>
                </a:solidFill>
              </a:rPr>
              <a:t> T170L42   (100 km </a:t>
            </a:r>
            <a:r>
              <a:rPr lang="en-US" sz="1600" b="1" dirty="0">
                <a:solidFill>
                  <a:srgbClr val="FF0000"/>
                </a:solidFill>
                <a:sym typeface="Wingdings" pitchFamily="2" charset="2"/>
              </a:rPr>
              <a:t> 70 km)</a:t>
            </a:r>
          </a:p>
          <a:p>
            <a:pPr lvl="1">
              <a:lnSpc>
                <a:spcPct val="80000"/>
              </a:lnSpc>
              <a:spcBef>
                <a:spcPct val="50000"/>
              </a:spcBef>
              <a:buFontTx/>
              <a:buChar char="–"/>
            </a:pPr>
            <a:r>
              <a:rPr lang="en-US" sz="1400" dirty="0">
                <a:solidFill>
                  <a:schemeClr val="bg1"/>
                </a:solidFill>
                <a:sym typeface="Wingdings" pitchFamily="2" charset="2"/>
              </a:rPr>
              <a:t>Next changes </a:t>
            </a:r>
          </a:p>
          <a:p>
            <a:pPr marL="1084263" lvl="2" indent="-169863">
              <a:lnSpc>
                <a:spcPct val="80000"/>
              </a:lnSpc>
              <a:spcBef>
                <a:spcPct val="50000"/>
              </a:spcBef>
              <a:buFontTx/>
              <a:buChar char="•"/>
            </a:pPr>
            <a:r>
              <a:rPr lang="en-US" sz="1400" dirty="0">
                <a:solidFill>
                  <a:schemeClr val="bg1"/>
                </a:solidFill>
                <a:sym typeface="Wingdings" pitchFamily="2" charset="2"/>
              </a:rPr>
              <a:t>7/2000 (hurricane relocation)</a:t>
            </a:r>
          </a:p>
          <a:p>
            <a:pPr marL="1084263" lvl="2" indent="-169863">
              <a:lnSpc>
                <a:spcPct val="80000"/>
              </a:lnSpc>
              <a:spcBef>
                <a:spcPct val="50000"/>
              </a:spcBef>
              <a:buFontTx/>
              <a:buChar char="•"/>
            </a:pPr>
            <a:r>
              <a:rPr lang="en-US" sz="1400" dirty="0">
                <a:solidFill>
                  <a:schemeClr val="bg1"/>
                </a:solidFill>
                <a:sym typeface="Wingdings" pitchFamily="2" charset="2"/>
              </a:rPr>
              <a:t>8/2000 (data cutoff for 06 and 18 UTC)</a:t>
            </a:r>
          </a:p>
          <a:p>
            <a:pPr marL="1084263" lvl="2" indent="-169863">
              <a:lnSpc>
                <a:spcPct val="80000"/>
              </a:lnSpc>
              <a:spcBef>
                <a:spcPct val="50000"/>
              </a:spcBef>
              <a:buFontTx/>
              <a:buChar char="•"/>
            </a:pPr>
            <a:r>
              <a:rPr lang="en-US" sz="1400" dirty="0">
                <a:solidFill>
                  <a:schemeClr val="bg1"/>
                </a:solidFill>
                <a:sym typeface="Wingdings" pitchFamily="2" charset="2"/>
              </a:rPr>
              <a:t>10/2000 – package of minor changes</a:t>
            </a:r>
          </a:p>
          <a:p>
            <a:pPr marL="1084263" lvl="2" indent="-169863">
              <a:lnSpc>
                <a:spcPct val="80000"/>
              </a:lnSpc>
              <a:spcBef>
                <a:spcPct val="50000"/>
              </a:spcBef>
              <a:buFontTx/>
              <a:buChar char="•"/>
            </a:pPr>
            <a:r>
              <a:rPr lang="en-US" sz="1400" dirty="0">
                <a:solidFill>
                  <a:schemeClr val="bg1"/>
                </a:solidFill>
                <a:sym typeface="Wingdings" pitchFamily="2" charset="2"/>
              </a:rPr>
              <a:t>2/2001 – radiance and moisture analysis changes</a:t>
            </a:r>
          </a:p>
          <a:p>
            <a:pPr marL="112713" indent="-112713">
              <a:lnSpc>
                <a:spcPct val="80000"/>
              </a:lnSpc>
              <a:spcBef>
                <a:spcPct val="50000"/>
              </a:spcBef>
              <a:buFontTx/>
              <a:buChar char="•"/>
            </a:pPr>
            <a:r>
              <a:rPr lang="en-US" sz="1600" dirty="0">
                <a:solidFill>
                  <a:schemeClr val="bg1"/>
                </a:solidFill>
              </a:rPr>
              <a:t>5/2001</a:t>
            </a:r>
          </a:p>
          <a:p>
            <a:pPr lvl="1">
              <a:lnSpc>
                <a:spcPct val="80000"/>
              </a:lnSpc>
              <a:spcBef>
                <a:spcPct val="50000"/>
              </a:spcBef>
              <a:buFontTx/>
              <a:buChar char="–"/>
            </a:pPr>
            <a:r>
              <a:rPr lang="en-US" sz="1600" b="1" dirty="0">
                <a:solidFill>
                  <a:srgbClr val="FF0000"/>
                </a:solidFill>
              </a:rPr>
              <a:t>Major physics upgrade (prognostic cloud water, cumulus momentum transport)</a:t>
            </a:r>
          </a:p>
          <a:p>
            <a:pPr lvl="1">
              <a:lnSpc>
                <a:spcPct val="80000"/>
              </a:lnSpc>
              <a:spcBef>
                <a:spcPct val="50000"/>
              </a:spcBef>
              <a:buFontTx/>
              <a:buChar char="–"/>
            </a:pPr>
            <a:r>
              <a:rPr lang="en-US" sz="1400" dirty="0">
                <a:solidFill>
                  <a:schemeClr val="bg1"/>
                </a:solidFill>
              </a:rPr>
              <a:t>Improved QC for AMSU radiances</a:t>
            </a:r>
          </a:p>
          <a:p>
            <a:pPr lvl="1">
              <a:lnSpc>
                <a:spcPct val="80000"/>
              </a:lnSpc>
              <a:spcBef>
                <a:spcPct val="50000"/>
              </a:spcBef>
              <a:buFontTx/>
              <a:buChar char="–"/>
            </a:pPr>
            <a:r>
              <a:rPr lang="en-US" sz="1400" dirty="0">
                <a:solidFill>
                  <a:schemeClr val="bg1"/>
                </a:solidFill>
              </a:rPr>
              <a:t>Next changes </a:t>
            </a:r>
          </a:p>
          <a:p>
            <a:pPr marL="1084263" lvl="2" indent="-169863">
              <a:lnSpc>
                <a:spcPct val="80000"/>
              </a:lnSpc>
              <a:spcBef>
                <a:spcPct val="50000"/>
              </a:spcBef>
              <a:buFontTx/>
              <a:buChar char="•"/>
            </a:pPr>
            <a:r>
              <a:rPr lang="en-US" sz="1400" dirty="0">
                <a:solidFill>
                  <a:schemeClr val="bg1"/>
                </a:solidFill>
              </a:rPr>
              <a:t>6/2001 – vegetation fraction</a:t>
            </a:r>
          </a:p>
          <a:p>
            <a:pPr marL="1084263" lvl="2" indent="-169863">
              <a:lnSpc>
                <a:spcPct val="80000"/>
              </a:lnSpc>
              <a:spcBef>
                <a:spcPct val="50000"/>
              </a:spcBef>
              <a:buFontTx/>
              <a:buChar char="•"/>
            </a:pPr>
            <a:r>
              <a:rPr lang="en-US" sz="1400" dirty="0">
                <a:solidFill>
                  <a:schemeClr val="bg1"/>
                </a:solidFill>
              </a:rPr>
              <a:t>7/2001 – SST satellite data</a:t>
            </a:r>
          </a:p>
          <a:p>
            <a:pPr marL="1084263" lvl="2" indent="-169863">
              <a:lnSpc>
                <a:spcPct val="80000"/>
              </a:lnSpc>
              <a:spcBef>
                <a:spcPct val="50000"/>
              </a:spcBef>
              <a:buFontTx/>
              <a:buChar char="•"/>
            </a:pPr>
            <a:r>
              <a:rPr lang="en-US" sz="1400" dirty="0">
                <a:solidFill>
                  <a:schemeClr val="bg1"/>
                </a:solidFill>
              </a:rPr>
              <a:t> 8/200 – sea ice mask, gravity wave drag adjustment, random cloud tops, land surface evaporation, cloud microphysics…)</a:t>
            </a:r>
          </a:p>
          <a:p>
            <a:pPr marL="1084263" lvl="2" indent="-169863">
              <a:lnSpc>
                <a:spcPct val="80000"/>
              </a:lnSpc>
              <a:spcBef>
                <a:spcPct val="50000"/>
              </a:spcBef>
              <a:buFontTx/>
              <a:buChar char="•"/>
            </a:pPr>
            <a:r>
              <a:rPr lang="en-US" sz="1400" dirty="0">
                <a:solidFill>
                  <a:schemeClr val="bg1"/>
                </a:solidFill>
              </a:rPr>
              <a:t>10/ 2001 – snow depth from model background</a:t>
            </a:r>
          </a:p>
          <a:p>
            <a:pPr marL="1084263" lvl="2" indent="-169863">
              <a:lnSpc>
                <a:spcPct val="80000"/>
              </a:lnSpc>
              <a:spcBef>
                <a:spcPct val="50000"/>
              </a:spcBef>
              <a:buFontTx/>
              <a:buChar char="•"/>
            </a:pPr>
            <a:r>
              <a:rPr lang="en-US" sz="1400" dirty="0">
                <a:solidFill>
                  <a:schemeClr val="bg1"/>
                </a:solidFill>
              </a:rPr>
              <a:t>1/2002 – </a:t>
            </a:r>
            <a:r>
              <a:rPr lang="en-US" sz="1400" dirty="0" err="1">
                <a:solidFill>
                  <a:schemeClr val="bg1"/>
                </a:solidFill>
              </a:rPr>
              <a:t>Quikscat</a:t>
            </a:r>
            <a:r>
              <a:rPr lang="en-US" sz="1400" dirty="0">
                <a:solidFill>
                  <a:schemeClr val="bg1"/>
                </a:solidFill>
              </a:rPr>
              <a:t> included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FD0A81F-28E4-482A-928B-78B41D66BD4C}" type="slidenum">
              <a:rPr lang="en-US" smtClean="0"/>
              <a:pPr/>
              <a:t>18</a:t>
            </a:fld>
            <a:endParaRPr lang="en-US" smtClean="0"/>
          </a:p>
        </p:txBody>
      </p:sp>
      <p:sp>
        <p:nvSpPr>
          <p:cNvPr id="21507"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a:t>
            </a:r>
            <a:r>
              <a:rPr lang="en-US" sz="2400" b="1" dirty="0">
                <a:solidFill>
                  <a:srgbClr val="FFFF00"/>
                </a:solidFill>
              </a:rPr>
              <a:t>Changes (cont)</a:t>
            </a:r>
          </a:p>
        </p:txBody>
      </p:sp>
      <p:sp>
        <p:nvSpPr>
          <p:cNvPr id="21508"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endParaRPr>
          </a:p>
        </p:txBody>
      </p:sp>
      <p:sp>
        <p:nvSpPr>
          <p:cNvPr id="21509" name="Rectangle 1028"/>
          <p:cNvSpPr>
            <a:spLocks noChangeArrowheads="1"/>
          </p:cNvSpPr>
          <p:nvPr/>
        </p:nvSpPr>
        <p:spPr bwMode="auto">
          <a:xfrm>
            <a:off x="381000" y="762000"/>
            <a:ext cx="8534400" cy="5548313"/>
          </a:xfrm>
          <a:prstGeom prst="rect">
            <a:avLst/>
          </a:prstGeom>
          <a:noFill/>
          <a:ln w="9525">
            <a:noFill/>
            <a:miter lim="800000"/>
            <a:headEnd/>
            <a:tailEnd/>
          </a:ln>
        </p:spPr>
        <p:txBody>
          <a:bodyPr>
            <a:spAutoFit/>
          </a:bodyPr>
          <a:lstStyle/>
          <a:p>
            <a:pPr marL="112713" indent="-112713">
              <a:lnSpc>
                <a:spcPct val="80000"/>
              </a:lnSpc>
              <a:spcBef>
                <a:spcPct val="50000"/>
              </a:spcBef>
              <a:buFontTx/>
              <a:buChar char="•"/>
            </a:pPr>
            <a:r>
              <a:rPr lang="en-US" sz="1600">
                <a:solidFill>
                  <a:schemeClr val="bg1"/>
                </a:solidFill>
              </a:rPr>
              <a:t>11/2002</a:t>
            </a:r>
          </a:p>
          <a:p>
            <a:pPr marL="566738" lvl="1">
              <a:lnSpc>
                <a:spcPct val="80000"/>
              </a:lnSpc>
              <a:spcBef>
                <a:spcPct val="50000"/>
              </a:spcBef>
              <a:buFontTx/>
              <a:buChar char="–"/>
            </a:pPr>
            <a:r>
              <a:rPr lang="en-US" sz="1600" b="1">
                <a:solidFill>
                  <a:srgbClr val="FF0000"/>
                </a:solidFill>
              </a:rPr>
              <a:t>Resolution change:  T170L42 </a:t>
            </a:r>
            <a:r>
              <a:rPr lang="en-US" sz="1600" b="1">
                <a:solidFill>
                  <a:srgbClr val="FF0000"/>
                </a:solidFill>
                <a:sym typeface="Wingdings" pitchFamily="2" charset="2"/>
              </a:rPr>
              <a:t></a:t>
            </a:r>
            <a:r>
              <a:rPr lang="en-US" sz="1600" b="1">
                <a:solidFill>
                  <a:srgbClr val="FF0000"/>
                </a:solidFill>
              </a:rPr>
              <a:t> T254L64    (70 km  </a:t>
            </a:r>
            <a:r>
              <a:rPr lang="en-US" sz="1600" b="1">
                <a:solidFill>
                  <a:srgbClr val="FF0000"/>
                </a:solidFill>
                <a:sym typeface="Wingdings" pitchFamily="2" charset="2"/>
              </a:rPr>
              <a:t> 55 km)</a:t>
            </a:r>
          </a:p>
          <a:p>
            <a:pPr marL="566738" lvl="1">
              <a:lnSpc>
                <a:spcPct val="80000"/>
              </a:lnSpc>
              <a:spcBef>
                <a:spcPct val="50000"/>
              </a:spcBef>
              <a:buFontTx/>
              <a:buChar char="–"/>
            </a:pPr>
            <a:r>
              <a:rPr lang="en-US" sz="1400">
                <a:solidFill>
                  <a:schemeClr val="bg1"/>
                </a:solidFill>
                <a:sym typeface="Wingdings" pitchFamily="2" charset="2"/>
              </a:rPr>
              <a:t>Recomputed background error</a:t>
            </a:r>
          </a:p>
          <a:p>
            <a:pPr marL="566738" lvl="1">
              <a:lnSpc>
                <a:spcPct val="80000"/>
              </a:lnSpc>
              <a:spcBef>
                <a:spcPct val="50000"/>
              </a:spcBef>
              <a:buFontTx/>
              <a:buChar char="–"/>
            </a:pPr>
            <a:r>
              <a:rPr lang="en-US" sz="1400">
                <a:solidFill>
                  <a:schemeClr val="bg1"/>
                </a:solidFill>
                <a:sym typeface="Wingdings" pitchFamily="2" charset="2"/>
              </a:rPr>
              <a:t>Divergence tendency constraint in tropics turned off</a:t>
            </a:r>
          </a:p>
          <a:p>
            <a:pPr marL="566738" lvl="1">
              <a:lnSpc>
                <a:spcPct val="80000"/>
              </a:lnSpc>
              <a:spcBef>
                <a:spcPct val="50000"/>
              </a:spcBef>
              <a:buFontTx/>
              <a:buChar char="–"/>
            </a:pPr>
            <a:r>
              <a:rPr lang="en-US" sz="1400">
                <a:solidFill>
                  <a:schemeClr val="bg1"/>
                </a:solidFill>
                <a:sym typeface="Wingdings" pitchFamily="2" charset="2"/>
              </a:rPr>
              <a:t>Next changes</a:t>
            </a:r>
          </a:p>
          <a:p>
            <a:pPr lvl="2">
              <a:lnSpc>
                <a:spcPct val="80000"/>
              </a:lnSpc>
              <a:spcBef>
                <a:spcPct val="50000"/>
              </a:spcBef>
              <a:buFontTx/>
              <a:buChar char="•"/>
            </a:pPr>
            <a:r>
              <a:rPr lang="en-US" sz="1400">
                <a:solidFill>
                  <a:schemeClr val="bg1"/>
                </a:solidFill>
                <a:sym typeface="Wingdings" pitchFamily="2" charset="2"/>
              </a:rPr>
              <a:t>3/2003 – NOAA-17 radiances, NOAA-16 AMSU restored, Quikscat 0.5 degree data</a:t>
            </a:r>
          </a:p>
          <a:p>
            <a:pPr lvl="2">
              <a:lnSpc>
                <a:spcPct val="80000"/>
              </a:lnSpc>
              <a:spcBef>
                <a:spcPct val="50000"/>
              </a:spcBef>
              <a:buFontTx/>
              <a:buChar char="•"/>
            </a:pPr>
            <a:r>
              <a:rPr lang="en-US" sz="1400">
                <a:solidFill>
                  <a:schemeClr val="bg1"/>
                </a:solidFill>
                <a:sym typeface="Wingdings" pitchFamily="2" charset="2"/>
              </a:rPr>
              <a:t>8/2003 – RRTM longwave and trace gases</a:t>
            </a:r>
          </a:p>
          <a:p>
            <a:pPr lvl="2">
              <a:lnSpc>
                <a:spcPct val="80000"/>
              </a:lnSpc>
              <a:spcBef>
                <a:spcPct val="50000"/>
              </a:spcBef>
              <a:buFontTx/>
              <a:buChar char="•"/>
            </a:pPr>
            <a:r>
              <a:rPr lang="en-US" sz="1400">
                <a:solidFill>
                  <a:schemeClr val="bg1"/>
                </a:solidFill>
                <a:sym typeface="Wingdings" pitchFamily="2" charset="2"/>
              </a:rPr>
              <a:t>10/2003 – NOAA-17 AMSU-A turned off</a:t>
            </a:r>
          </a:p>
          <a:p>
            <a:pPr lvl="2">
              <a:lnSpc>
                <a:spcPct val="80000"/>
              </a:lnSpc>
              <a:spcBef>
                <a:spcPct val="50000"/>
              </a:spcBef>
              <a:buFontTx/>
              <a:buChar char="•"/>
            </a:pPr>
            <a:r>
              <a:rPr lang="en-US" sz="1400">
                <a:solidFill>
                  <a:schemeClr val="bg1"/>
                </a:solidFill>
                <a:sym typeface="Wingdings" pitchFamily="2" charset="2"/>
              </a:rPr>
              <a:t>11/2003 – Minor analysis changes</a:t>
            </a:r>
          </a:p>
          <a:p>
            <a:pPr lvl="2">
              <a:lnSpc>
                <a:spcPct val="80000"/>
              </a:lnSpc>
              <a:spcBef>
                <a:spcPct val="50000"/>
              </a:spcBef>
              <a:buFontTx/>
              <a:buChar char="•"/>
            </a:pPr>
            <a:r>
              <a:rPr lang="en-US" sz="1400">
                <a:solidFill>
                  <a:schemeClr val="bg1"/>
                </a:solidFill>
                <a:sym typeface="Wingdings" pitchFamily="2" charset="2"/>
              </a:rPr>
              <a:t>2/2004 – mountain blocking added</a:t>
            </a:r>
          </a:p>
          <a:p>
            <a:pPr lvl="2">
              <a:lnSpc>
                <a:spcPct val="80000"/>
              </a:lnSpc>
              <a:spcBef>
                <a:spcPct val="50000"/>
              </a:spcBef>
              <a:buFontTx/>
              <a:buChar char="•"/>
            </a:pPr>
            <a:r>
              <a:rPr lang="en-US" sz="1400">
                <a:solidFill>
                  <a:schemeClr val="bg1"/>
                </a:solidFill>
                <a:sym typeface="Wingdings" pitchFamily="2" charset="2"/>
              </a:rPr>
              <a:t>5/2004 – NOAA-16 HIRS turned off</a:t>
            </a:r>
          </a:p>
          <a:p>
            <a:pPr marL="112713" indent="-112713">
              <a:lnSpc>
                <a:spcPct val="80000"/>
              </a:lnSpc>
              <a:spcBef>
                <a:spcPct val="50000"/>
              </a:spcBef>
              <a:buFontTx/>
              <a:buChar char="•"/>
            </a:pPr>
            <a:r>
              <a:rPr lang="en-US" sz="1600">
                <a:solidFill>
                  <a:schemeClr val="bg1"/>
                </a:solidFill>
                <a:sym typeface="Wingdings" pitchFamily="2" charset="2"/>
              </a:rPr>
              <a:t>5/2005</a:t>
            </a:r>
          </a:p>
          <a:p>
            <a:pPr marL="566738" lvl="1">
              <a:lnSpc>
                <a:spcPct val="80000"/>
              </a:lnSpc>
              <a:spcBef>
                <a:spcPct val="50000"/>
              </a:spcBef>
              <a:buFontTx/>
              <a:buChar char="–"/>
            </a:pPr>
            <a:r>
              <a:rPr lang="en-US" sz="1600" b="1">
                <a:solidFill>
                  <a:srgbClr val="FF0000"/>
                </a:solidFill>
                <a:sym typeface="Wingdings" pitchFamily="2" charset="2"/>
              </a:rPr>
              <a:t>Resolution change: </a:t>
            </a:r>
            <a:r>
              <a:rPr lang="en-US" sz="1600" b="1">
                <a:solidFill>
                  <a:srgbClr val="FF0000"/>
                </a:solidFill>
              </a:rPr>
              <a:t>T254L64 </a:t>
            </a:r>
            <a:r>
              <a:rPr lang="en-US" sz="1600" b="1">
                <a:solidFill>
                  <a:srgbClr val="FF0000"/>
                </a:solidFill>
                <a:sym typeface="Wingdings" pitchFamily="2" charset="2"/>
              </a:rPr>
              <a:t></a:t>
            </a:r>
            <a:r>
              <a:rPr lang="en-US" sz="1600" b="1">
                <a:solidFill>
                  <a:srgbClr val="FF0000"/>
                </a:solidFill>
              </a:rPr>
              <a:t> T382L64    (</a:t>
            </a:r>
            <a:r>
              <a:rPr lang="en-US" sz="1600" b="1">
                <a:solidFill>
                  <a:srgbClr val="FF0000"/>
                </a:solidFill>
                <a:sym typeface="Wingdings" pitchFamily="2" charset="2"/>
              </a:rPr>
              <a:t> 55 km  38 km )</a:t>
            </a:r>
          </a:p>
          <a:p>
            <a:pPr marL="566738" lvl="1">
              <a:lnSpc>
                <a:spcPct val="80000"/>
              </a:lnSpc>
              <a:spcBef>
                <a:spcPct val="50000"/>
              </a:spcBef>
              <a:buFontTx/>
              <a:buChar char="–"/>
            </a:pPr>
            <a:r>
              <a:rPr lang="en-US" sz="1600" b="1">
                <a:solidFill>
                  <a:srgbClr val="FF0000"/>
                </a:solidFill>
                <a:sym typeface="Wingdings" pitchFamily="2" charset="2"/>
              </a:rPr>
              <a:t>2-L OSU LSM    4-L NOHA LSM</a:t>
            </a:r>
          </a:p>
          <a:p>
            <a:pPr marL="566738" lvl="1">
              <a:lnSpc>
                <a:spcPct val="80000"/>
              </a:lnSpc>
              <a:spcBef>
                <a:spcPct val="50000"/>
              </a:spcBef>
              <a:buFontTx/>
              <a:buChar char="–"/>
            </a:pPr>
            <a:r>
              <a:rPr lang="en-US" sz="1600">
                <a:solidFill>
                  <a:schemeClr val="bg1"/>
                </a:solidFill>
                <a:sym typeface="Wingdings" pitchFamily="2" charset="2"/>
              </a:rPr>
              <a:t>Reduce background vertical diffusion</a:t>
            </a:r>
          </a:p>
          <a:p>
            <a:pPr marL="566738" lvl="1">
              <a:lnSpc>
                <a:spcPct val="80000"/>
              </a:lnSpc>
              <a:spcBef>
                <a:spcPct val="50000"/>
              </a:spcBef>
              <a:buFontTx/>
              <a:buChar char="–"/>
            </a:pPr>
            <a:r>
              <a:rPr lang="en-US" sz="1600">
                <a:solidFill>
                  <a:schemeClr val="bg1"/>
                </a:solidFill>
                <a:sym typeface="Wingdings" pitchFamily="2" charset="2"/>
              </a:rPr>
              <a:t>Retune mountain blocking</a:t>
            </a:r>
          </a:p>
          <a:p>
            <a:pPr marL="566738" lvl="1">
              <a:lnSpc>
                <a:spcPct val="80000"/>
              </a:lnSpc>
              <a:spcBef>
                <a:spcPct val="50000"/>
              </a:spcBef>
              <a:buFontTx/>
              <a:buChar char="–"/>
            </a:pPr>
            <a:r>
              <a:rPr lang="en-US" sz="1400">
                <a:solidFill>
                  <a:schemeClr val="bg1"/>
                </a:solidFill>
                <a:sym typeface="Wingdings" pitchFamily="2" charset="2"/>
              </a:rPr>
              <a:t>Next changes</a:t>
            </a:r>
          </a:p>
          <a:p>
            <a:pPr lvl="2">
              <a:lnSpc>
                <a:spcPct val="80000"/>
              </a:lnSpc>
              <a:spcBef>
                <a:spcPct val="50000"/>
              </a:spcBef>
              <a:buFontTx/>
              <a:buChar char="•"/>
            </a:pPr>
            <a:r>
              <a:rPr lang="en-US" sz="1400">
                <a:solidFill>
                  <a:schemeClr val="bg1"/>
                </a:solidFill>
                <a:sym typeface="Wingdings" pitchFamily="2" charset="2"/>
              </a:rPr>
              <a:t>6/2005 – Increase vegetation canopy resistance</a:t>
            </a:r>
          </a:p>
          <a:p>
            <a:pPr lvl="2">
              <a:lnSpc>
                <a:spcPct val="80000"/>
              </a:lnSpc>
              <a:spcBef>
                <a:spcPct val="50000"/>
              </a:spcBef>
              <a:buFontTx/>
              <a:buChar char="•"/>
            </a:pPr>
            <a:r>
              <a:rPr lang="en-US" sz="1400">
                <a:solidFill>
                  <a:schemeClr val="bg1"/>
                </a:solidFill>
                <a:sym typeface="Wingdings" pitchFamily="2" charset="2"/>
              </a:rPr>
              <a:t>7/2005 – Correct temperature error near top of model</a:t>
            </a:r>
            <a:r>
              <a:rPr lang="en-US" sz="1600">
                <a:sym typeface="Wingdings" pitchFamily="2" charset="2"/>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7E342C4-6AC2-4303-99D8-A4CF04CC700F}" type="slidenum">
              <a:rPr lang="en-US" smtClean="0"/>
              <a:pPr/>
              <a:t>19</a:t>
            </a:fld>
            <a:endParaRPr lang="en-US" smtClean="0"/>
          </a:p>
        </p:txBody>
      </p:sp>
      <p:sp>
        <p:nvSpPr>
          <p:cNvPr id="22531"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a:t>
            </a:r>
            <a:r>
              <a:rPr lang="en-US" sz="2400" b="1" dirty="0">
                <a:solidFill>
                  <a:srgbClr val="FFFF00"/>
                </a:solidFill>
              </a:rPr>
              <a:t>Changes (cont)</a:t>
            </a:r>
          </a:p>
        </p:txBody>
      </p:sp>
      <p:sp>
        <p:nvSpPr>
          <p:cNvPr id="22532"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endParaRPr>
          </a:p>
        </p:txBody>
      </p:sp>
      <p:sp>
        <p:nvSpPr>
          <p:cNvPr id="22533" name="Rectangle 1028"/>
          <p:cNvSpPr>
            <a:spLocks noChangeArrowheads="1"/>
          </p:cNvSpPr>
          <p:nvPr/>
        </p:nvSpPr>
        <p:spPr bwMode="auto">
          <a:xfrm>
            <a:off x="381000" y="533400"/>
            <a:ext cx="8305800" cy="6032500"/>
          </a:xfrm>
          <a:prstGeom prst="rect">
            <a:avLst/>
          </a:prstGeom>
          <a:noFill/>
          <a:ln w="9525">
            <a:noFill/>
            <a:miter lim="800000"/>
            <a:headEnd/>
            <a:tailEnd/>
          </a:ln>
        </p:spPr>
        <p:txBody>
          <a:bodyPr>
            <a:spAutoFit/>
          </a:bodyPr>
          <a:lstStyle/>
          <a:p>
            <a:pPr marL="112713" indent="-112713">
              <a:spcBef>
                <a:spcPct val="20000"/>
              </a:spcBef>
              <a:buFontTx/>
              <a:buChar char="•"/>
            </a:pPr>
            <a:r>
              <a:rPr lang="en-US">
                <a:solidFill>
                  <a:schemeClr val="bg1"/>
                </a:solidFill>
                <a:sym typeface="Wingdings" pitchFamily="2" charset="2"/>
              </a:rPr>
              <a:t>8/2006</a:t>
            </a:r>
          </a:p>
          <a:p>
            <a:pPr marL="744538" lvl="1" indent="-177800">
              <a:spcBef>
                <a:spcPct val="20000"/>
              </a:spcBef>
              <a:buFontTx/>
              <a:buChar char="–"/>
            </a:pPr>
            <a:r>
              <a:rPr lang="en-US" sz="1400">
                <a:solidFill>
                  <a:schemeClr val="bg1"/>
                </a:solidFill>
                <a:sym typeface="Wingdings" pitchFamily="2" charset="2"/>
              </a:rPr>
              <a:t>Revised orography and land-sea mask</a:t>
            </a:r>
          </a:p>
          <a:p>
            <a:pPr marL="744538" lvl="1" indent="-177800">
              <a:spcBef>
                <a:spcPct val="20000"/>
              </a:spcBef>
              <a:buFontTx/>
              <a:buChar char="–"/>
            </a:pPr>
            <a:r>
              <a:rPr lang="en-US" sz="1400">
                <a:solidFill>
                  <a:schemeClr val="bg1"/>
                </a:solidFill>
                <a:sym typeface="Wingdings" pitchFamily="2" charset="2"/>
              </a:rPr>
              <a:t>NRL ozone physics</a:t>
            </a:r>
          </a:p>
          <a:p>
            <a:pPr marL="744538" lvl="1" indent="-177800">
              <a:spcBef>
                <a:spcPct val="20000"/>
              </a:spcBef>
              <a:buFontTx/>
              <a:buChar char="–"/>
            </a:pPr>
            <a:r>
              <a:rPr lang="en-US" sz="1400">
                <a:solidFill>
                  <a:schemeClr val="bg1"/>
                </a:solidFill>
                <a:sym typeface="Wingdings" pitchFamily="2" charset="2"/>
              </a:rPr>
              <a:t>Upgrade snow analysis</a:t>
            </a:r>
          </a:p>
          <a:p>
            <a:pPr marL="112713" indent="-112713">
              <a:spcBef>
                <a:spcPct val="20000"/>
              </a:spcBef>
              <a:buFontTx/>
              <a:buChar char="•"/>
            </a:pPr>
            <a:r>
              <a:rPr lang="en-US">
                <a:solidFill>
                  <a:schemeClr val="bg1"/>
                </a:solidFill>
                <a:sym typeface="Wingdings" pitchFamily="2" charset="2"/>
              </a:rPr>
              <a:t>5/2007</a:t>
            </a:r>
          </a:p>
          <a:p>
            <a:pPr marL="744538" lvl="1" indent="-177800">
              <a:spcBef>
                <a:spcPct val="20000"/>
              </a:spcBef>
              <a:buFontTx/>
              <a:buChar char="–"/>
            </a:pPr>
            <a:r>
              <a:rPr lang="en-US" sz="1600" b="1">
                <a:solidFill>
                  <a:srgbClr val="FF0000"/>
                </a:solidFill>
                <a:sym typeface="Wingdings" pitchFamily="2" charset="2"/>
              </a:rPr>
              <a:t>SSI </a:t>
            </a:r>
            <a:r>
              <a:rPr lang="en-US" sz="1400" b="1">
                <a:solidFill>
                  <a:srgbClr val="FF0000"/>
                </a:solidFill>
                <a:sym typeface="Wingdings" pitchFamily="2" charset="2"/>
              </a:rPr>
              <a:t>(Spectral Statistical Interpolation)</a:t>
            </a:r>
            <a:r>
              <a:rPr lang="en-US" sz="1600" b="1">
                <a:solidFill>
                  <a:srgbClr val="FF0000"/>
                </a:solidFill>
                <a:sym typeface="Wingdings" pitchFamily="2" charset="2"/>
              </a:rPr>
              <a:t>  GSI </a:t>
            </a:r>
            <a:r>
              <a:rPr lang="en-US" sz="1400" b="1">
                <a:solidFill>
                  <a:srgbClr val="FF0000"/>
                </a:solidFill>
                <a:sym typeface="Wingdings" pitchFamily="2" charset="2"/>
              </a:rPr>
              <a:t>( Gridpoint Statistical Interpolation). </a:t>
            </a:r>
          </a:p>
          <a:p>
            <a:pPr marL="744538" lvl="1" indent="-177800">
              <a:spcBef>
                <a:spcPct val="20000"/>
              </a:spcBef>
              <a:buFontTx/>
              <a:buChar char="–"/>
            </a:pPr>
            <a:r>
              <a:rPr lang="en-US" sz="1600" b="1">
                <a:solidFill>
                  <a:srgbClr val="FF0000"/>
                </a:solidFill>
                <a:sym typeface="Wingdings" pitchFamily="2" charset="2"/>
              </a:rPr>
              <a:t>Vertical coordinate changed from sigma to hybrid sigma-pressure</a:t>
            </a:r>
            <a:endParaRPr lang="en-US" sz="1400" b="1">
              <a:solidFill>
                <a:srgbClr val="FF0000"/>
              </a:solidFill>
              <a:sym typeface="Wingdings" pitchFamily="2" charset="2"/>
            </a:endParaRPr>
          </a:p>
          <a:p>
            <a:pPr marL="744538" lvl="1" indent="-177800">
              <a:spcBef>
                <a:spcPct val="20000"/>
              </a:spcBef>
              <a:buFontTx/>
              <a:buChar char="–"/>
            </a:pPr>
            <a:r>
              <a:rPr lang="en-US" sz="1600" b="1">
                <a:solidFill>
                  <a:srgbClr val="FF0000"/>
                </a:solidFill>
                <a:sym typeface="Wingdings" pitchFamily="2" charset="2"/>
              </a:rPr>
              <a:t>New observations </a:t>
            </a:r>
            <a:r>
              <a:rPr lang="en-US" sz="1400" b="1">
                <a:solidFill>
                  <a:srgbClr val="FF0000"/>
                </a:solidFill>
                <a:sym typeface="Wingdings" pitchFamily="2" charset="2"/>
              </a:rPr>
              <a:t>(COSMIC, full resolution AIRS, METOP HIRS, AMSU-A and MHS)</a:t>
            </a:r>
          </a:p>
          <a:p>
            <a:pPr marL="112713" indent="-112713">
              <a:spcBef>
                <a:spcPct val="20000"/>
              </a:spcBef>
              <a:buFontTx/>
              <a:buChar char="•"/>
            </a:pPr>
            <a:r>
              <a:rPr lang="en-US">
                <a:solidFill>
                  <a:schemeClr val="bg1"/>
                </a:solidFill>
                <a:sym typeface="Wingdings" pitchFamily="2" charset="2"/>
              </a:rPr>
              <a:t>12/2007</a:t>
            </a:r>
          </a:p>
          <a:p>
            <a:pPr marL="744538" lvl="1" indent="-177800">
              <a:spcBef>
                <a:spcPct val="20000"/>
              </a:spcBef>
              <a:buFontTx/>
              <a:buChar char="–"/>
            </a:pPr>
            <a:r>
              <a:rPr lang="en-US" sz="1400">
                <a:solidFill>
                  <a:schemeClr val="bg1"/>
                </a:solidFill>
                <a:sym typeface="Wingdings" pitchFamily="2" charset="2"/>
              </a:rPr>
              <a:t>JMA high resolution winds and SBUV-8 ozone observations added</a:t>
            </a:r>
          </a:p>
          <a:p>
            <a:pPr marL="112713" indent="-112713">
              <a:spcBef>
                <a:spcPct val="20000"/>
              </a:spcBef>
              <a:buFontTx/>
              <a:buChar char="•"/>
            </a:pPr>
            <a:r>
              <a:rPr lang="en-US">
                <a:solidFill>
                  <a:schemeClr val="bg1"/>
                </a:solidFill>
                <a:sym typeface="Wingdings" pitchFamily="2" charset="2"/>
              </a:rPr>
              <a:t>2/2009</a:t>
            </a:r>
          </a:p>
          <a:p>
            <a:pPr marL="744538" lvl="1" indent="-177800">
              <a:spcBef>
                <a:spcPct val="20000"/>
              </a:spcBef>
              <a:buFontTx/>
              <a:buChar char="–"/>
            </a:pPr>
            <a:r>
              <a:rPr lang="en-US" sz="1400">
                <a:solidFill>
                  <a:srgbClr val="FF0000"/>
                </a:solidFill>
                <a:sym typeface="Wingdings" pitchFamily="2" charset="2"/>
              </a:rPr>
              <a:t>Flow-dependent weighting of background error variances</a:t>
            </a:r>
          </a:p>
          <a:p>
            <a:pPr marL="744538" lvl="1" indent="-177800">
              <a:spcBef>
                <a:spcPct val="20000"/>
              </a:spcBef>
              <a:buFontTx/>
              <a:buChar char="–"/>
            </a:pPr>
            <a:r>
              <a:rPr lang="en-US" sz="1400">
                <a:solidFill>
                  <a:srgbClr val="FF0000"/>
                </a:solidFill>
                <a:sym typeface="Wingdings" pitchFamily="2" charset="2"/>
              </a:rPr>
              <a:t>Variational Quality Control</a:t>
            </a:r>
          </a:p>
          <a:p>
            <a:pPr marL="744538" lvl="1" indent="-177800">
              <a:spcBef>
                <a:spcPct val="20000"/>
              </a:spcBef>
              <a:buFontTx/>
              <a:buChar char="–"/>
            </a:pPr>
            <a:r>
              <a:rPr lang="en-US" sz="1400">
                <a:solidFill>
                  <a:schemeClr val="bg1"/>
                </a:solidFill>
                <a:sym typeface="Wingdings" pitchFamily="2" charset="2"/>
              </a:rPr>
              <a:t>METOP IASI observations added</a:t>
            </a:r>
          </a:p>
          <a:p>
            <a:pPr marL="744538" lvl="1" indent="-177800">
              <a:spcBef>
                <a:spcPct val="20000"/>
              </a:spcBef>
              <a:buFontTx/>
              <a:buChar char="–"/>
            </a:pPr>
            <a:r>
              <a:rPr lang="en-US" sz="1400">
                <a:solidFill>
                  <a:schemeClr val="bg1"/>
                </a:solidFill>
                <a:sym typeface="Wingdings" pitchFamily="2" charset="2"/>
              </a:rPr>
              <a:t>Updated Community Radiative Transfer Model coefficients</a:t>
            </a:r>
          </a:p>
          <a:p>
            <a:pPr marL="112713" indent="-112713">
              <a:spcBef>
                <a:spcPct val="20000"/>
              </a:spcBef>
              <a:buFontTx/>
              <a:buChar char="•"/>
            </a:pPr>
            <a:r>
              <a:rPr lang="en-US">
                <a:solidFill>
                  <a:schemeClr val="bg1"/>
                </a:solidFill>
                <a:sym typeface="Wingdings" pitchFamily="2" charset="2"/>
              </a:rPr>
              <a:t>7/2010</a:t>
            </a:r>
          </a:p>
          <a:p>
            <a:pPr marL="744538" lvl="1" indent="-177800">
              <a:spcBef>
                <a:spcPct val="20000"/>
              </a:spcBef>
              <a:buFontTx/>
              <a:buChar char="–"/>
            </a:pPr>
            <a:r>
              <a:rPr lang="en-US" sz="1600" b="1">
                <a:solidFill>
                  <a:srgbClr val="FF0000"/>
                </a:solidFill>
                <a:sym typeface="Wingdings" pitchFamily="2" charset="2"/>
              </a:rPr>
              <a:t>Resolution Change:</a:t>
            </a:r>
            <a:r>
              <a:rPr lang="en-US" sz="1600" b="1">
                <a:solidFill>
                  <a:schemeClr val="bg1"/>
                </a:solidFill>
                <a:sym typeface="Wingdings" pitchFamily="2" charset="2"/>
              </a:rPr>
              <a:t> </a:t>
            </a:r>
            <a:r>
              <a:rPr lang="en-US" sz="1600" b="1">
                <a:solidFill>
                  <a:srgbClr val="FF0000"/>
                </a:solidFill>
              </a:rPr>
              <a:t>T382L64 </a:t>
            </a:r>
            <a:r>
              <a:rPr lang="en-US" sz="1600" b="1">
                <a:solidFill>
                  <a:srgbClr val="FF0000"/>
                </a:solidFill>
                <a:sym typeface="Wingdings" pitchFamily="2" charset="2"/>
              </a:rPr>
              <a:t></a:t>
            </a:r>
            <a:r>
              <a:rPr lang="en-US" sz="1600" b="1">
                <a:solidFill>
                  <a:srgbClr val="FF0000"/>
                </a:solidFill>
              </a:rPr>
              <a:t> T574L64    (</a:t>
            </a:r>
            <a:r>
              <a:rPr lang="en-US" sz="1600" b="1">
                <a:solidFill>
                  <a:srgbClr val="FF0000"/>
                </a:solidFill>
                <a:sym typeface="Wingdings" pitchFamily="2" charset="2"/>
              </a:rPr>
              <a:t> 38 km  23 km )</a:t>
            </a:r>
          </a:p>
          <a:p>
            <a:pPr marL="744538" lvl="1" indent="-177800">
              <a:spcBef>
                <a:spcPct val="20000"/>
              </a:spcBef>
              <a:buFontTx/>
              <a:buChar char="–"/>
            </a:pPr>
            <a:r>
              <a:rPr lang="en-US" sz="1600" b="1">
                <a:solidFill>
                  <a:srgbClr val="FF0000"/>
                </a:solidFill>
              </a:rPr>
              <a:t>Major radiation package upgrade (RRTM2</a:t>
            </a:r>
            <a:r>
              <a:rPr lang="en-US" sz="1400" b="1">
                <a:solidFill>
                  <a:srgbClr val="FF0000"/>
                </a:solidFill>
                <a:sym typeface="Wingdings" pitchFamily="2" charset="2"/>
              </a:rPr>
              <a:t> , aerosol, surface albedo  etc)</a:t>
            </a:r>
          </a:p>
          <a:p>
            <a:pPr marL="744538" lvl="1" indent="-177800">
              <a:spcBef>
                <a:spcPct val="20000"/>
              </a:spcBef>
              <a:buFontTx/>
              <a:buChar char="–"/>
            </a:pPr>
            <a:r>
              <a:rPr lang="en-US" sz="1600" b="1">
                <a:solidFill>
                  <a:srgbClr val="FF0000"/>
                </a:solidFill>
              </a:rPr>
              <a:t>New mass flux shallow convection scheme; revised deep convection and PBL scheme</a:t>
            </a:r>
          </a:p>
          <a:p>
            <a:pPr marL="744538" lvl="1" indent="-177800">
              <a:spcBef>
                <a:spcPct val="20000"/>
              </a:spcBef>
              <a:buFontTx/>
              <a:buChar char="–"/>
            </a:pPr>
            <a:r>
              <a:rPr lang="en-US" sz="1600" b="1">
                <a:solidFill>
                  <a:srgbClr val="FF0000"/>
                </a:solidFill>
              </a:rPr>
              <a:t>Positive-definite tracer transport scheme to remove negative water vapor</a:t>
            </a:r>
            <a:endParaRPr lang="en-US" sz="1400" b="1">
              <a:solidFill>
                <a:srgbClr val="FF0000"/>
              </a:solidFill>
              <a:sym typeface="Wingdings" pitchFamily="2" charset="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sz="2800" b="1" dirty="0" smtClean="0">
                <a:solidFill>
                  <a:srgbClr val="002060"/>
                </a:solidFill>
              </a:rPr>
              <a:t>Annual Mean 500-hPa HGT Anomaly Correlation</a:t>
            </a:r>
            <a:br>
              <a:rPr lang="en-US" sz="2800" b="1" dirty="0" smtClean="0">
                <a:solidFill>
                  <a:srgbClr val="002060"/>
                </a:solidFill>
              </a:rPr>
            </a:br>
            <a:endParaRPr lang="en-US" sz="2800" b="1" dirty="0">
              <a:solidFill>
                <a:srgbClr val="FF0000"/>
              </a:solidFill>
            </a:endParaRPr>
          </a:p>
        </p:txBody>
      </p:sp>
      <p:graphicFrame>
        <p:nvGraphicFramePr>
          <p:cNvPr id="4" name="Content Placeholder 3"/>
          <p:cNvGraphicFramePr>
            <a:graphicFrameLocks noGrp="1"/>
          </p:cNvGraphicFramePr>
          <p:nvPr>
            <p:ph idx="1"/>
          </p:nvPr>
        </p:nvGraphicFramePr>
        <p:xfrm>
          <a:off x="304800" y="1143000"/>
          <a:ext cx="86106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676400"/>
          </a:xfrm>
        </p:spPr>
        <p:txBody>
          <a:bodyPr>
            <a:normAutofit fontScale="90000"/>
          </a:bodyPr>
          <a:lstStyle/>
          <a:p>
            <a:r>
              <a:rPr lang="en-US" sz="3600" b="1" dirty="0" smtClean="0">
                <a:solidFill>
                  <a:srgbClr val="002060"/>
                </a:solidFill>
              </a:rPr>
              <a:t>Major International NWP Models </a:t>
            </a:r>
            <a:br>
              <a:rPr lang="en-US" sz="3600" b="1" dirty="0" smtClean="0">
                <a:solidFill>
                  <a:srgbClr val="002060"/>
                </a:solidFill>
              </a:rPr>
            </a:br>
            <a:r>
              <a:rPr lang="en-US" sz="3600" b="1" dirty="0" smtClean="0">
                <a:solidFill>
                  <a:srgbClr val="002060"/>
                </a:solidFill>
              </a:rPr>
              <a:t>2011 Hurricane Track and Intensity Forecast Errors </a:t>
            </a:r>
            <a:endParaRPr lang="en-US" sz="3600" b="1" dirty="0">
              <a:solidFill>
                <a:srgbClr val="002060"/>
              </a:solidFill>
            </a:endParaRPr>
          </a:p>
        </p:txBody>
      </p:sp>
      <p:pic>
        <p:nvPicPr>
          <p:cNvPr id="20482" name="Picture 2"/>
          <p:cNvPicPr>
            <a:picLocks noChangeAspect="1" noChangeArrowheads="1"/>
          </p:cNvPicPr>
          <p:nvPr/>
        </p:nvPicPr>
        <p:blipFill>
          <a:blip r:embed="rId2" cstate="print"/>
          <a:srcRect/>
          <a:stretch>
            <a:fillRect/>
          </a:stretch>
        </p:blipFill>
        <p:spPr bwMode="auto">
          <a:xfrm>
            <a:off x="533400" y="2743200"/>
            <a:ext cx="8001000" cy="15240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533400" y="4800600"/>
            <a:ext cx="8001000" cy="1752600"/>
          </a:xfrm>
          <a:prstGeom prst="rect">
            <a:avLst/>
          </a:prstGeom>
          <a:noFill/>
          <a:ln w="9525">
            <a:noFill/>
            <a:miter lim="800000"/>
            <a:headEnd/>
            <a:tailEnd/>
          </a:ln>
        </p:spPr>
      </p:pic>
      <p:sp>
        <p:nvSpPr>
          <p:cNvPr id="6" name="TextBox 5"/>
          <p:cNvSpPr txBox="1"/>
          <p:nvPr/>
        </p:nvSpPr>
        <p:spPr>
          <a:xfrm>
            <a:off x="0" y="2362200"/>
            <a:ext cx="3304366" cy="461665"/>
          </a:xfrm>
          <a:prstGeom prst="rect">
            <a:avLst/>
          </a:prstGeom>
          <a:noFill/>
        </p:spPr>
        <p:txBody>
          <a:bodyPr wrap="none" rtlCol="0">
            <a:spAutoFit/>
          </a:bodyPr>
          <a:lstStyle/>
          <a:p>
            <a:r>
              <a:rPr lang="en-US" sz="2400" b="1" dirty="0" smtClean="0">
                <a:solidFill>
                  <a:srgbClr val="FF0000"/>
                </a:solidFill>
              </a:rPr>
              <a:t>2011 Atlantic Hurricanes</a:t>
            </a:r>
            <a:endParaRPr lang="en-US" sz="2400" b="1" dirty="0">
              <a:solidFill>
                <a:srgbClr val="FF0000"/>
              </a:solidFill>
            </a:endParaRPr>
          </a:p>
        </p:txBody>
      </p:sp>
      <p:sp>
        <p:nvSpPr>
          <p:cNvPr id="7" name="TextBox 6"/>
          <p:cNvSpPr txBox="1"/>
          <p:nvPr/>
        </p:nvSpPr>
        <p:spPr>
          <a:xfrm>
            <a:off x="0" y="4419600"/>
            <a:ext cx="4155433" cy="461665"/>
          </a:xfrm>
          <a:prstGeom prst="rect">
            <a:avLst/>
          </a:prstGeom>
          <a:noFill/>
        </p:spPr>
        <p:txBody>
          <a:bodyPr wrap="none" rtlCol="0">
            <a:spAutoFit/>
          </a:bodyPr>
          <a:lstStyle/>
          <a:p>
            <a:r>
              <a:rPr lang="en-US" sz="2400" b="1" dirty="0" smtClean="0">
                <a:solidFill>
                  <a:srgbClr val="FF0000"/>
                </a:solidFill>
              </a:rPr>
              <a:t>2011 Eastern Pacific Hurricanes</a:t>
            </a:r>
            <a:endParaRPr lang="en-US" sz="2400" b="1" dirty="0">
              <a:solidFill>
                <a:srgbClr val="FF0000"/>
              </a:solidFill>
            </a:endParaRPr>
          </a:p>
        </p:txBody>
      </p:sp>
      <p:sp>
        <p:nvSpPr>
          <p:cNvPr id="8" name="Rectangle 7"/>
          <p:cNvSpPr/>
          <p:nvPr/>
        </p:nvSpPr>
        <p:spPr>
          <a:xfrm>
            <a:off x="7342225" y="6581001"/>
            <a:ext cx="1801775" cy="276999"/>
          </a:xfrm>
          <a:prstGeom prst="rect">
            <a:avLst/>
          </a:prstGeom>
        </p:spPr>
        <p:txBody>
          <a:bodyPr wrap="none">
            <a:spAutoFit/>
          </a:bodyPr>
          <a:lstStyle/>
          <a:p>
            <a:r>
              <a:rPr lang="en-US" sz="1200" dirty="0" smtClean="0"/>
              <a:t>http://www.wikipedia.org</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6038"/>
            <a:ext cx="8229600" cy="487362"/>
          </a:xfrm>
        </p:spPr>
        <p:txBody>
          <a:bodyPr>
            <a:normAutofit/>
          </a:bodyPr>
          <a:lstStyle/>
          <a:p>
            <a:pPr eaLnBrk="1" hangingPunct="1"/>
            <a:r>
              <a:rPr lang="en-US" sz="2400" b="1" dirty="0" smtClean="0">
                <a:solidFill>
                  <a:srgbClr val="000066"/>
                </a:solidFill>
              </a:rPr>
              <a:t>2011 Atlantic Hurricane Track and Intensity Errors</a:t>
            </a:r>
          </a:p>
        </p:txBody>
      </p:sp>
      <p:sp>
        <p:nvSpPr>
          <p:cNvPr id="6147" name="Slide Number Placeholder 3"/>
          <p:cNvSpPr>
            <a:spLocks noGrp="1"/>
          </p:cNvSpPr>
          <p:nvPr>
            <p:ph type="sldNum" sz="quarter" idx="12"/>
          </p:nvPr>
        </p:nvSpPr>
        <p:spPr>
          <a:noFill/>
        </p:spPr>
        <p:txBody>
          <a:bodyPr/>
          <a:lstStyle/>
          <a:p>
            <a:fld id="{C15CDC30-5D58-4700-8661-BD1C6FBA90DF}" type="slidenum">
              <a:rPr lang="en-US" smtClean="0"/>
              <a:pPr/>
              <a:t>21</a:t>
            </a:fld>
            <a:endParaRPr lang="en-US" smtClean="0"/>
          </a:p>
        </p:txBody>
      </p:sp>
      <p:cxnSp>
        <p:nvCxnSpPr>
          <p:cNvPr id="9" name="Straight Connector 8"/>
          <p:cNvCxnSpPr/>
          <p:nvPr/>
        </p:nvCxnSpPr>
        <p:spPr>
          <a:xfrm>
            <a:off x="62484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6149" name="TextBox 13"/>
          <p:cNvSpPr txBox="1">
            <a:spLocks noChangeArrowheads="1"/>
          </p:cNvSpPr>
          <p:nvPr/>
        </p:nvSpPr>
        <p:spPr bwMode="auto">
          <a:xfrm>
            <a:off x="152400" y="6172200"/>
            <a:ext cx="1819275" cy="646113"/>
          </a:xfrm>
          <a:prstGeom prst="rect">
            <a:avLst/>
          </a:prstGeom>
          <a:noFill/>
          <a:ln w="9525">
            <a:noFill/>
            <a:miter lim="800000"/>
            <a:headEnd/>
            <a:tailEnd/>
          </a:ln>
        </p:spPr>
        <p:txBody>
          <a:bodyPr wrap="none">
            <a:spAutoFit/>
          </a:bodyPr>
          <a:lstStyle/>
          <a:p>
            <a:r>
              <a:rPr lang="en-US"/>
              <a:t>AVNO = GFS</a:t>
            </a:r>
          </a:p>
          <a:p>
            <a:r>
              <a:rPr lang="en-US"/>
              <a:t>EMX = ECMWF</a:t>
            </a:r>
          </a:p>
        </p:txBody>
      </p:sp>
      <p:sp>
        <p:nvSpPr>
          <p:cNvPr id="6150" name="TextBox 15"/>
          <p:cNvSpPr txBox="1">
            <a:spLocks noChangeArrowheads="1"/>
          </p:cNvSpPr>
          <p:nvPr/>
        </p:nvSpPr>
        <p:spPr bwMode="auto">
          <a:xfrm>
            <a:off x="3810000" y="6400800"/>
            <a:ext cx="2198688" cy="369888"/>
          </a:xfrm>
          <a:prstGeom prst="rect">
            <a:avLst/>
          </a:prstGeom>
          <a:noFill/>
          <a:ln w="9525">
            <a:noFill/>
            <a:miter lim="800000"/>
            <a:headEnd/>
            <a:tailEnd/>
          </a:ln>
        </p:spPr>
        <p:txBody>
          <a:bodyPr wrap="none">
            <a:spAutoFit/>
          </a:bodyPr>
          <a:lstStyle/>
          <a:p>
            <a:r>
              <a:rPr lang="en-US"/>
              <a:t>00Z and 12Z cycles</a:t>
            </a:r>
          </a:p>
        </p:txBody>
      </p:sp>
      <p:pic>
        <p:nvPicPr>
          <p:cNvPr id="6151" name="Picture 2"/>
          <p:cNvPicPr>
            <a:picLocks noGrp="1" noChangeAspect="1" noChangeArrowheads="1"/>
          </p:cNvPicPr>
          <p:nvPr>
            <p:ph sz="half" idx="1"/>
          </p:nvPr>
        </p:nvPicPr>
        <p:blipFill>
          <a:blip r:embed="rId2" cstate="print"/>
          <a:srcRect b="50725"/>
          <a:stretch>
            <a:fillRect/>
          </a:stretch>
        </p:blipFill>
        <p:spPr>
          <a:xfrm>
            <a:off x="0" y="609600"/>
            <a:ext cx="4953000" cy="5638800"/>
          </a:xfrm>
          <a:noFill/>
        </p:spPr>
      </p:pic>
      <p:pic>
        <p:nvPicPr>
          <p:cNvPr id="6152" name="Picture 2"/>
          <p:cNvPicPr>
            <a:picLocks noGrp="1" noChangeAspect="1" noChangeArrowheads="1"/>
          </p:cNvPicPr>
          <p:nvPr>
            <p:ph sz="half" idx="2"/>
          </p:nvPr>
        </p:nvPicPr>
        <p:blipFill>
          <a:blip r:embed="rId3" cstate="print"/>
          <a:srcRect l="13316" r="3448" b="49490"/>
          <a:stretch>
            <a:fillRect/>
          </a:stretch>
        </p:blipFill>
        <p:spPr>
          <a:xfrm>
            <a:off x="4876800" y="609600"/>
            <a:ext cx="4267200" cy="57150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b="50703"/>
          <a:stretch>
            <a:fillRect/>
          </a:stretch>
        </p:blipFill>
        <p:spPr>
          <a:xfrm>
            <a:off x="0" y="762000"/>
            <a:ext cx="4876800" cy="5410200"/>
          </a:xfrm>
          <a:noFill/>
        </p:spPr>
      </p:pic>
      <p:sp>
        <p:nvSpPr>
          <p:cNvPr id="7171" name="Title 1"/>
          <p:cNvSpPr>
            <a:spLocks noGrp="1"/>
          </p:cNvSpPr>
          <p:nvPr>
            <p:ph type="title"/>
          </p:nvPr>
        </p:nvSpPr>
        <p:spPr>
          <a:xfrm>
            <a:off x="228600" y="122238"/>
            <a:ext cx="8686800" cy="487362"/>
          </a:xfrm>
        </p:spPr>
        <p:txBody>
          <a:bodyPr>
            <a:normAutofit/>
          </a:bodyPr>
          <a:lstStyle/>
          <a:p>
            <a:pPr eaLnBrk="1" hangingPunct="1"/>
            <a:r>
              <a:rPr lang="en-US" sz="2400" b="1" dirty="0" smtClean="0">
                <a:solidFill>
                  <a:srgbClr val="000066"/>
                </a:solidFill>
              </a:rPr>
              <a:t>2011 Eastern Pacific Hurricane Track and Intensity Errors</a:t>
            </a:r>
          </a:p>
        </p:txBody>
      </p:sp>
      <p:sp>
        <p:nvSpPr>
          <p:cNvPr id="7172" name="Slide Number Placeholder 3"/>
          <p:cNvSpPr>
            <a:spLocks noGrp="1"/>
          </p:cNvSpPr>
          <p:nvPr>
            <p:ph type="sldNum" sz="quarter" idx="12"/>
          </p:nvPr>
        </p:nvSpPr>
        <p:spPr>
          <a:noFill/>
        </p:spPr>
        <p:txBody>
          <a:bodyPr/>
          <a:lstStyle/>
          <a:p>
            <a:fld id="{E53F30D4-09C0-42DF-B9A0-14746FF926E5}" type="slidenum">
              <a:rPr lang="en-US" smtClean="0"/>
              <a:pPr/>
              <a:t>22</a:t>
            </a:fld>
            <a:endParaRPr lang="en-US" smtClean="0"/>
          </a:p>
        </p:txBody>
      </p:sp>
      <p:cxnSp>
        <p:nvCxnSpPr>
          <p:cNvPr id="9" name="Straight Connector 8"/>
          <p:cNvCxnSpPr/>
          <p:nvPr/>
        </p:nvCxnSpPr>
        <p:spPr>
          <a:xfrm>
            <a:off x="62484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174" name="TextBox 13"/>
          <p:cNvSpPr txBox="1">
            <a:spLocks noChangeArrowheads="1"/>
          </p:cNvSpPr>
          <p:nvPr/>
        </p:nvSpPr>
        <p:spPr bwMode="auto">
          <a:xfrm>
            <a:off x="152400" y="6172200"/>
            <a:ext cx="1819275" cy="646113"/>
          </a:xfrm>
          <a:prstGeom prst="rect">
            <a:avLst/>
          </a:prstGeom>
          <a:noFill/>
          <a:ln w="9525">
            <a:noFill/>
            <a:miter lim="800000"/>
            <a:headEnd/>
            <a:tailEnd/>
          </a:ln>
        </p:spPr>
        <p:txBody>
          <a:bodyPr wrap="none">
            <a:spAutoFit/>
          </a:bodyPr>
          <a:lstStyle/>
          <a:p>
            <a:r>
              <a:rPr lang="en-US"/>
              <a:t>AVNO = GFS</a:t>
            </a:r>
          </a:p>
          <a:p>
            <a:r>
              <a:rPr lang="en-US"/>
              <a:t>EMX = ECMWF</a:t>
            </a:r>
          </a:p>
        </p:txBody>
      </p:sp>
      <p:sp>
        <p:nvSpPr>
          <p:cNvPr id="7175" name="TextBox 15"/>
          <p:cNvSpPr txBox="1">
            <a:spLocks noChangeArrowheads="1"/>
          </p:cNvSpPr>
          <p:nvPr/>
        </p:nvSpPr>
        <p:spPr bwMode="auto">
          <a:xfrm>
            <a:off x="3810000" y="6400800"/>
            <a:ext cx="2198688" cy="369888"/>
          </a:xfrm>
          <a:prstGeom prst="rect">
            <a:avLst/>
          </a:prstGeom>
          <a:noFill/>
          <a:ln w="9525">
            <a:noFill/>
            <a:miter lim="800000"/>
            <a:headEnd/>
            <a:tailEnd/>
          </a:ln>
        </p:spPr>
        <p:txBody>
          <a:bodyPr wrap="none">
            <a:spAutoFit/>
          </a:bodyPr>
          <a:lstStyle/>
          <a:p>
            <a:r>
              <a:rPr lang="en-US"/>
              <a:t>00Z and 12Z cycles</a:t>
            </a:r>
          </a:p>
        </p:txBody>
      </p:sp>
      <p:pic>
        <p:nvPicPr>
          <p:cNvPr id="7176" name="Picture 3"/>
          <p:cNvPicPr>
            <a:picLocks noChangeAspect="1" noChangeArrowheads="1"/>
          </p:cNvPicPr>
          <p:nvPr/>
        </p:nvPicPr>
        <p:blipFill>
          <a:blip r:embed="rId3" cstate="print"/>
          <a:srcRect l="13333" b="50970"/>
          <a:stretch>
            <a:fillRect/>
          </a:stretch>
        </p:blipFill>
        <p:spPr bwMode="auto">
          <a:xfrm>
            <a:off x="4800600" y="762000"/>
            <a:ext cx="4343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0"/>
            <a:ext cx="8229600" cy="487363"/>
          </a:xfrm>
        </p:spPr>
        <p:txBody>
          <a:bodyPr>
            <a:normAutofit/>
          </a:bodyPr>
          <a:lstStyle/>
          <a:p>
            <a:pPr eaLnBrk="1" hangingPunct="1"/>
            <a:r>
              <a:rPr lang="en-US" sz="2400" b="1" dirty="0" smtClean="0">
                <a:solidFill>
                  <a:srgbClr val="000066"/>
                </a:solidFill>
              </a:rPr>
              <a:t>2011 Western Pacific Hurricane Track and Intensity Errors</a:t>
            </a:r>
          </a:p>
        </p:txBody>
      </p:sp>
      <p:sp>
        <p:nvSpPr>
          <p:cNvPr id="8195" name="Slide Number Placeholder 3"/>
          <p:cNvSpPr>
            <a:spLocks noGrp="1"/>
          </p:cNvSpPr>
          <p:nvPr>
            <p:ph type="sldNum" sz="quarter" idx="12"/>
          </p:nvPr>
        </p:nvSpPr>
        <p:spPr>
          <a:noFill/>
        </p:spPr>
        <p:txBody>
          <a:bodyPr/>
          <a:lstStyle/>
          <a:p>
            <a:fld id="{BE497E72-238B-4DF3-B101-9D20E81106BE}" type="slidenum">
              <a:rPr lang="en-US" smtClean="0"/>
              <a:pPr/>
              <a:t>23</a:t>
            </a:fld>
            <a:endParaRPr lang="en-US" smtClean="0"/>
          </a:p>
        </p:txBody>
      </p:sp>
      <p:cxnSp>
        <p:nvCxnSpPr>
          <p:cNvPr id="9" name="Straight Connector 8"/>
          <p:cNvCxnSpPr/>
          <p:nvPr/>
        </p:nvCxnSpPr>
        <p:spPr>
          <a:xfrm>
            <a:off x="62484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197" name="TextBox 13"/>
          <p:cNvSpPr txBox="1">
            <a:spLocks noChangeArrowheads="1"/>
          </p:cNvSpPr>
          <p:nvPr/>
        </p:nvSpPr>
        <p:spPr bwMode="auto">
          <a:xfrm>
            <a:off x="152400" y="6172200"/>
            <a:ext cx="1819275" cy="646113"/>
          </a:xfrm>
          <a:prstGeom prst="rect">
            <a:avLst/>
          </a:prstGeom>
          <a:noFill/>
          <a:ln w="9525">
            <a:noFill/>
            <a:miter lim="800000"/>
            <a:headEnd/>
            <a:tailEnd/>
          </a:ln>
        </p:spPr>
        <p:txBody>
          <a:bodyPr wrap="none">
            <a:spAutoFit/>
          </a:bodyPr>
          <a:lstStyle/>
          <a:p>
            <a:r>
              <a:rPr lang="en-US"/>
              <a:t>AVNO = GFS</a:t>
            </a:r>
          </a:p>
          <a:p>
            <a:r>
              <a:rPr lang="en-US"/>
              <a:t>EMX = ECMWF</a:t>
            </a:r>
          </a:p>
        </p:txBody>
      </p:sp>
      <p:sp>
        <p:nvSpPr>
          <p:cNvPr id="8198" name="TextBox 15"/>
          <p:cNvSpPr txBox="1">
            <a:spLocks noChangeArrowheads="1"/>
          </p:cNvSpPr>
          <p:nvPr/>
        </p:nvSpPr>
        <p:spPr bwMode="auto">
          <a:xfrm>
            <a:off x="3810000" y="6400800"/>
            <a:ext cx="2198688" cy="369888"/>
          </a:xfrm>
          <a:prstGeom prst="rect">
            <a:avLst/>
          </a:prstGeom>
          <a:noFill/>
          <a:ln w="9525">
            <a:noFill/>
            <a:miter lim="800000"/>
            <a:headEnd/>
            <a:tailEnd/>
          </a:ln>
        </p:spPr>
        <p:txBody>
          <a:bodyPr wrap="none">
            <a:spAutoFit/>
          </a:bodyPr>
          <a:lstStyle/>
          <a:p>
            <a:r>
              <a:rPr lang="en-US"/>
              <a:t>00Z and 12Z cycles</a:t>
            </a:r>
          </a:p>
        </p:txBody>
      </p:sp>
      <p:pic>
        <p:nvPicPr>
          <p:cNvPr id="8199" name="Picture 2"/>
          <p:cNvPicPr>
            <a:picLocks noGrp="1" noChangeAspect="1" noChangeArrowheads="1"/>
          </p:cNvPicPr>
          <p:nvPr>
            <p:ph sz="half" idx="1"/>
          </p:nvPr>
        </p:nvPicPr>
        <p:blipFill>
          <a:blip r:embed="rId2" cstate="print"/>
          <a:srcRect r="2843" b="50000"/>
          <a:stretch>
            <a:fillRect/>
          </a:stretch>
        </p:blipFill>
        <p:spPr>
          <a:xfrm>
            <a:off x="76200" y="609600"/>
            <a:ext cx="4724400" cy="5562600"/>
          </a:xfrm>
          <a:noFill/>
        </p:spPr>
      </p:pic>
      <p:pic>
        <p:nvPicPr>
          <p:cNvPr id="8200" name="Picture 3"/>
          <p:cNvPicPr>
            <a:picLocks noGrp="1" noChangeAspect="1" noChangeArrowheads="1"/>
          </p:cNvPicPr>
          <p:nvPr>
            <p:ph sz="half" idx="2"/>
          </p:nvPr>
        </p:nvPicPr>
        <p:blipFill>
          <a:blip r:embed="rId3" cstate="print"/>
          <a:srcRect l="13792" r="3448" b="50667"/>
          <a:stretch>
            <a:fillRect/>
          </a:stretch>
        </p:blipFill>
        <p:spPr>
          <a:xfrm>
            <a:off x="5029200" y="609600"/>
            <a:ext cx="3962400" cy="55626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8763000" cy="1676400"/>
          </a:xfrm>
        </p:spPr>
        <p:txBody>
          <a:bodyPr>
            <a:normAutofit/>
          </a:bodyPr>
          <a:lstStyle/>
          <a:p>
            <a:r>
              <a:rPr lang="en-US" sz="3600" b="1" dirty="0" smtClean="0">
                <a:solidFill>
                  <a:srgbClr val="002060"/>
                </a:solidFill>
              </a:rPr>
              <a:t>Hurricane Track and Intensity Forecast  Errors</a:t>
            </a:r>
            <a:br>
              <a:rPr lang="en-US" sz="3600" b="1" dirty="0" smtClean="0">
                <a:solidFill>
                  <a:srgbClr val="002060"/>
                </a:solidFill>
              </a:rPr>
            </a:br>
            <a:r>
              <a:rPr lang="en-US" sz="3600" b="1" dirty="0" smtClean="0">
                <a:solidFill>
                  <a:srgbClr val="002060"/>
                </a:solidFill>
              </a:rPr>
              <a:t>NCEP GFS : 2001 ~ 2011</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304800"/>
          <a:ext cx="8534400" cy="624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304800"/>
          <a:ext cx="8534400" cy="624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304800"/>
          <a:ext cx="8534400" cy="624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304800"/>
          <a:ext cx="8534400" cy="624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b="1" dirty="0" smtClean="0">
                <a:solidFill>
                  <a:srgbClr val="002060"/>
                </a:solidFill>
              </a:rPr>
              <a:t>2011 CONUS Precipitation Forecast Threat Skill Scores</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609600"/>
          </a:xfrm>
        </p:spPr>
        <p:txBody>
          <a:bodyPr>
            <a:normAutofit/>
          </a:bodyPr>
          <a:lstStyle/>
          <a:p>
            <a:r>
              <a:rPr lang="en-US" sz="2800" b="1" dirty="0" smtClean="0">
                <a:solidFill>
                  <a:srgbClr val="002060"/>
                </a:solidFill>
              </a:rPr>
              <a:t>Annual Mean 500-hPa HGT Anomaly Correlation</a:t>
            </a:r>
            <a:endParaRPr lang="en-US" sz="2800" b="1" dirty="0">
              <a:solidFill>
                <a:srgbClr val="002060"/>
              </a:solidFill>
            </a:endParaRPr>
          </a:p>
        </p:txBody>
      </p:sp>
      <p:graphicFrame>
        <p:nvGraphicFramePr>
          <p:cNvPr id="4" name="Content Placeholder 3"/>
          <p:cNvGraphicFramePr>
            <a:graphicFrameLocks noGrp="1"/>
          </p:cNvGraphicFramePr>
          <p:nvPr>
            <p:ph idx="1"/>
          </p:nvPr>
        </p:nvGraphicFramePr>
        <p:xfrm>
          <a:off x="304800" y="990600"/>
          <a:ext cx="86106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81800" y="3733800"/>
            <a:ext cx="2057400" cy="369332"/>
          </a:xfrm>
          <a:prstGeom prst="rect">
            <a:avLst/>
          </a:prstGeom>
          <a:noFill/>
        </p:spPr>
        <p:txBody>
          <a:bodyPr wrap="square" rtlCol="0">
            <a:spAutoFit/>
          </a:bodyPr>
          <a:lstStyle/>
          <a:p>
            <a:r>
              <a:rPr lang="en-US" b="1" dirty="0" smtClean="0"/>
              <a:t>Best Year, NH</a:t>
            </a:r>
            <a:endParaRPr lang="en-US" b="1" dirty="0"/>
          </a:p>
        </p:txBody>
      </p:sp>
      <p:cxnSp>
        <p:nvCxnSpPr>
          <p:cNvPr id="7" name="Straight Arrow Connector 6"/>
          <p:cNvCxnSpPr>
            <a:stCxn id="5" idx="0"/>
          </p:cNvCxnSpPr>
          <p:nvPr/>
        </p:nvCxnSpPr>
        <p:spPr>
          <a:xfrm flipV="1">
            <a:off x="7810500" y="2438400"/>
            <a:ext cx="9525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46038"/>
            <a:ext cx="8229600" cy="487362"/>
          </a:xfrm>
        </p:spPr>
        <p:txBody>
          <a:bodyPr/>
          <a:lstStyle/>
          <a:p>
            <a:pPr eaLnBrk="1" hangingPunct="1"/>
            <a:r>
              <a:rPr lang="en-US" sz="2000" b="1" smtClean="0">
                <a:solidFill>
                  <a:srgbClr val="000066"/>
                </a:solidFill>
              </a:rPr>
              <a:t>CONUS Precipitation,  Day-2 Forecast</a:t>
            </a:r>
          </a:p>
        </p:txBody>
      </p:sp>
      <p:sp>
        <p:nvSpPr>
          <p:cNvPr id="13315" name="Slide Number Placeholder 3"/>
          <p:cNvSpPr>
            <a:spLocks noGrp="1"/>
          </p:cNvSpPr>
          <p:nvPr>
            <p:ph type="sldNum" sz="quarter" idx="12"/>
          </p:nvPr>
        </p:nvSpPr>
        <p:spPr>
          <a:noFill/>
        </p:spPr>
        <p:txBody>
          <a:bodyPr/>
          <a:lstStyle/>
          <a:p>
            <a:fld id="{5E858A13-2CBF-47DF-8766-B7108385045F}" type="slidenum">
              <a:rPr lang="en-US" smtClean="0"/>
              <a:pPr/>
              <a:t>30</a:t>
            </a:fld>
            <a:endParaRPr lang="en-US" smtClean="0"/>
          </a:p>
        </p:txBody>
      </p:sp>
      <p:cxnSp>
        <p:nvCxnSpPr>
          <p:cNvPr id="9" name="Straight Connector 8"/>
          <p:cNvCxnSpPr/>
          <p:nvPr/>
        </p:nvCxnSpPr>
        <p:spPr>
          <a:xfrm>
            <a:off x="62484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3317" name="Picture 2"/>
          <p:cNvPicPr>
            <a:picLocks noGrp="1" noChangeAspect="1" noChangeArrowheads="1"/>
          </p:cNvPicPr>
          <p:nvPr>
            <p:ph sz="half" idx="1"/>
          </p:nvPr>
        </p:nvPicPr>
        <p:blipFill>
          <a:blip r:embed="rId2" cstate="print"/>
          <a:srcRect/>
          <a:stretch>
            <a:fillRect/>
          </a:stretch>
        </p:blipFill>
        <p:spPr>
          <a:xfrm>
            <a:off x="381000" y="685800"/>
            <a:ext cx="8458200" cy="59436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46038"/>
            <a:ext cx="8229600" cy="487362"/>
          </a:xfrm>
        </p:spPr>
        <p:txBody>
          <a:bodyPr/>
          <a:lstStyle/>
          <a:p>
            <a:pPr eaLnBrk="1" hangingPunct="1"/>
            <a:r>
              <a:rPr lang="en-US" sz="2000" b="1" smtClean="0">
                <a:solidFill>
                  <a:srgbClr val="000066"/>
                </a:solidFill>
              </a:rPr>
              <a:t>CONUS Precipitation,   0-72hr Total </a:t>
            </a:r>
          </a:p>
        </p:txBody>
      </p:sp>
      <p:sp>
        <p:nvSpPr>
          <p:cNvPr id="14339" name="Slide Number Placeholder 3"/>
          <p:cNvSpPr>
            <a:spLocks noGrp="1"/>
          </p:cNvSpPr>
          <p:nvPr>
            <p:ph type="sldNum" sz="quarter" idx="12"/>
          </p:nvPr>
        </p:nvSpPr>
        <p:spPr>
          <a:noFill/>
        </p:spPr>
        <p:txBody>
          <a:bodyPr/>
          <a:lstStyle/>
          <a:p>
            <a:fld id="{4429C1A4-47C3-420E-ADC8-5E6257EBFCF1}" type="slidenum">
              <a:rPr lang="en-US" smtClean="0"/>
              <a:pPr/>
              <a:t>31</a:t>
            </a:fld>
            <a:endParaRPr lang="en-US" smtClean="0"/>
          </a:p>
        </p:txBody>
      </p:sp>
      <p:cxnSp>
        <p:nvCxnSpPr>
          <p:cNvPr id="9" name="Straight Connector 8"/>
          <p:cNvCxnSpPr/>
          <p:nvPr/>
        </p:nvCxnSpPr>
        <p:spPr>
          <a:xfrm>
            <a:off x="62484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4341" name="Content Placeholder 5"/>
          <p:cNvSpPr>
            <a:spLocks noGrp="1"/>
          </p:cNvSpPr>
          <p:nvPr>
            <p:ph sz="half" idx="1"/>
          </p:nvPr>
        </p:nvSpPr>
        <p:spPr/>
        <p:txBody>
          <a:bodyPr/>
          <a:lstStyle/>
          <a:p>
            <a:pPr eaLnBrk="1" hangingPunct="1"/>
            <a:endParaRPr lang="en-US" smtClean="0"/>
          </a:p>
        </p:txBody>
      </p:sp>
      <p:pic>
        <p:nvPicPr>
          <p:cNvPr id="14342" name="Picture 2"/>
          <p:cNvPicPr>
            <a:picLocks noChangeAspect="1" noChangeArrowheads="1"/>
          </p:cNvPicPr>
          <p:nvPr/>
        </p:nvPicPr>
        <p:blipFill>
          <a:blip r:embed="rId2" cstate="print"/>
          <a:srcRect/>
          <a:stretch>
            <a:fillRect/>
          </a:stretch>
        </p:blipFill>
        <p:spPr bwMode="auto">
          <a:xfrm>
            <a:off x="838200" y="7620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09600" y="1752600"/>
            <a:ext cx="8001000" cy="2310505"/>
          </a:xfrm>
          <a:prstGeom prst="rect">
            <a:avLst/>
          </a:prstGeom>
          <a:noFill/>
          <a:ln w="9525">
            <a:noFill/>
            <a:round/>
            <a:headEnd/>
            <a:tailEnd/>
          </a:ln>
          <a:effec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rgbClr val="2D2DB9"/>
                </a:solidFill>
              </a:rPr>
              <a:t>2011</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dirty="0">
              <a:solidFill>
                <a:srgbClr val="2D2DB9"/>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rgbClr val="2D2DB9"/>
                </a:solidFill>
              </a:rPr>
              <a:t>A Year with Record-Breaking</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rgbClr val="2D2DB9"/>
                </a:solidFill>
              </a:rPr>
              <a:t>Billion-Dollar Weather Disasters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228600"/>
            <a:ext cx="8001000" cy="955675"/>
          </a:xfrm>
          <a:prstGeom prst="rect">
            <a:avLst/>
          </a:prstGeom>
          <a:noFill/>
          <a:ln w="9525">
            <a:noFill/>
            <a:round/>
            <a:headEnd/>
            <a:tailEnd/>
          </a:ln>
          <a:effectLst/>
        </p:spPr>
        <p:txBody>
          <a:bodyPr lIns="90000" tIns="46800" rIns="90000" bIns="46800">
            <a:spAutoFit/>
          </a:bodyPr>
          <a:lstStyle/>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chemeClr val="accent6"/>
                </a:solidFill>
                <a:latin typeface="Arial" charset="0"/>
              </a:rPr>
              <a:t>2011:  A Year with Record-Breaking</a:t>
            </a:r>
          </a:p>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chemeClr val="accent6"/>
                </a:solidFill>
                <a:latin typeface="Arial" charset="0"/>
              </a:rPr>
              <a:t>Billion-Dollar Weather Disasters</a:t>
            </a:r>
          </a:p>
        </p:txBody>
      </p:sp>
      <p:sp>
        <p:nvSpPr>
          <p:cNvPr id="8195" name="Rectangle 5"/>
          <p:cNvSpPr>
            <a:spLocks noChangeArrowheads="1"/>
          </p:cNvSpPr>
          <p:nvPr/>
        </p:nvSpPr>
        <p:spPr bwMode="auto">
          <a:xfrm>
            <a:off x="5881688" y="6400800"/>
            <a:ext cx="3262312" cy="369888"/>
          </a:xfrm>
          <a:prstGeom prst="rect">
            <a:avLst/>
          </a:prstGeom>
          <a:noFill/>
          <a:ln w="9525">
            <a:noFill/>
            <a:miter lim="800000"/>
            <a:headEnd/>
            <a:tailEnd/>
          </a:ln>
        </p:spPr>
        <p:txBody>
          <a:bodyPr wrap="none">
            <a:spAutoFit/>
          </a:bodyPr>
          <a:lstStyle/>
          <a:p>
            <a:r>
              <a:rPr lang="en-US">
                <a:solidFill>
                  <a:schemeClr val="tx1"/>
                </a:solidFill>
              </a:rPr>
              <a:t>http://www.thedailygreen.com/</a:t>
            </a:r>
          </a:p>
        </p:txBody>
      </p:sp>
      <p:sp>
        <p:nvSpPr>
          <p:cNvPr id="8196" name="Rectangle 7"/>
          <p:cNvSpPr>
            <a:spLocks noChangeArrowheads="1"/>
          </p:cNvSpPr>
          <p:nvPr/>
        </p:nvSpPr>
        <p:spPr bwMode="auto">
          <a:xfrm>
            <a:off x="4572000" y="1858963"/>
            <a:ext cx="4114800" cy="3416300"/>
          </a:xfrm>
          <a:prstGeom prst="rect">
            <a:avLst/>
          </a:prstGeom>
          <a:noFill/>
          <a:ln w="9525">
            <a:noFill/>
            <a:miter lim="800000"/>
            <a:headEnd/>
            <a:tailEnd/>
          </a:ln>
        </p:spPr>
        <p:txBody>
          <a:bodyPr>
            <a:spAutoFit/>
          </a:bodyPr>
          <a:lstStyle/>
          <a:p>
            <a:r>
              <a:rPr lang="en-US" sz="2400" b="1">
                <a:solidFill>
                  <a:srgbClr val="FF0000"/>
                </a:solidFill>
              </a:rPr>
              <a:t>29Jan ~ 2Feb:  Groundhog Day Blizzard: $2 billion</a:t>
            </a:r>
          </a:p>
          <a:p>
            <a:endParaRPr lang="en-US" sz="2400">
              <a:solidFill>
                <a:schemeClr val="tx2"/>
              </a:solidFill>
            </a:endParaRPr>
          </a:p>
          <a:p>
            <a:r>
              <a:rPr lang="en-US" sz="2400">
                <a:solidFill>
                  <a:schemeClr val="tx1"/>
                </a:solidFill>
              </a:rPr>
              <a:t>Blizzards, ice storms, snow storms brought</a:t>
            </a:r>
            <a:r>
              <a:rPr lang="en-US" sz="2400">
                <a:solidFill>
                  <a:schemeClr val="tx2"/>
                </a:solidFill>
              </a:rPr>
              <a:t> major U.S. cities to a standstill, </a:t>
            </a:r>
            <a:r>
              <a:rPr lang="en-US" sz="2400">
                <a:solidFill>
                  <a:srgbClr val="C00000"/>
                </a:solidFill>
              </a:rPr>
              <a:t>killed 36 </a:t>
            </a:r>
            <a:r>
              <a:rPr lang="en-US" sz="2400">
                <a:solidFill>
                  <a:schemeClr val="tx2"/>
                </a:solidFill>
              </a:rPr>
              <a:t>people, caused $2 billion in damages.  Maximum snowfall 27 inches.</a:t>
            </a:r>
          </a:p>
        </p:txBody>
      </p:sp>
      <p:pic>
        <p:nvPicPr>
          <p:cNvPr id="8197" name="Picture 3"/>
          <p:cNvPicPr>
            <a:picLocks noChangeAspect="1" noChangeArrowheads="1"/>
          </p:cNvPicPr>
          <p:nvPr/>
        </p:nvPicPr>
        <p:blipFill>
          <a:blip r:embed="rId3" cstate="print"/>
          <a:srcRect/>
          <a:stretch>
            <a:fillRect/>
          </a:stretch>
        </p:blipFill>
        <p:spPr bwMode="auto">
          <a:xfrm>
            <a:off x="381000" y="4267200"/>
            <a:ext cx="3886200" cy="2362200"/>
          </a:xfrm>
          <a:prstGeom prst="rect">
            <a:avLst/>
          </a:prstGeom>
          <a:noFill/>
          <a:ln w="9525">
            <a:noFill/>
            <a:miter lim="800000"/>
            <a:headEnd/>
            <a:tailEnd/>
          </a:ln>
        </p:spPr>
      </p:pic>
      <p:pic>
        <p:nvPicPr>
          <p:cNvPr id="8198" name="Picture 4"/>
          <p:cNvPicPr>
            <a:picLocks noChangeAspect="1" noChangeArrowheads="1"/>
          </p:cNvPicPr>
          <p:nvPr/>
        </p:nvPicPr>
        <p:blipFill>
          <a:blip r:embed="rId4" cstate="print"/>
          <a:srcRect/>
          <a:stretch>
            <a:fillRect/>
          </a:stretch>
        </p:blipFill>
        <p:spPr bwMode="auto">
          <a:xfrm>
            <a:off x="381000" y="1447800"/>
            <a:ext cx="3810000" cy="2514600"/>
          </a:xfrm>
          <a:prstGeom prst="rect">
            <a:avLst/>
          </a:prstGeom>
          <a:noFill/>
          <a:ln w="9525">
            <a:noFill/>
            <a:miter lim="800000"/>
            <a:headEnd/>
            <a:tailEnd/>
          </a:ln>
        </p:spPr>
      </p:pic>
      <p:sp>
        <p:nvSpPr>
          <p:cNvPr id="8199" name="Rectangle 10"/>
          <p:cNvSpPr>
            <a:spLocks noChangeArrowheads="1"/>
          </p:cNvSpPr>
          <p:nvPr/>
        </p:nvSpPr>
        <p:spPr bwMode="auto">
          <a:xfrm>
            <a:off x="5867400" y="6019800"/>
            <a:ext cx="2659063" cy="369888"/>
          </a:xfrm>
          <a:prstGeom prst="rect">
            <a:avLst/>
          </a:prstGeom>
          <a:noFill/>
          <a:ln w="9525">
            <a:noFill/>
            <a:miter lim="800000"/>
            <a:headEnd/>
            <a:tailEnd/>
          </a:ln>
        </p:spPr>
        <p:txBody>
          <a:bodyPr wrap="none">
            <a:spAutoFit/>
          </a:bodyPr>
          <a:lstStyle/>
          <a:p>
            <a:r>
              <a:rPr lang="en-US">
                <a:solidFill>
                  <a:schemeClr val="tx1"/>
                </a:solidFill>
              </a:rPr>
              <a:t>http://www.wikipedia.org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81000" y="131763"/>
            <a:ext cx="8458200" cy="709612"/>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chemeClr val="accent6"/>
                </a:solidFill>
                <a:latin typeface="Arial" charset="0"/>
              </a:rPr>
              <a:t>500 </a:t>
            </a:r>
            <a:r>
              <a:rPr lang="en-US" sz="2000" b="1" dirty="0" err="1">
                <a:solidFill>
                  <a:schemeClr val="accent6"/>
                </a:solidFill>
                <a:latin typeface="Arial" charset="0"/>
              </a:rPr>
              <a:t>hPa</a:t>
            </a:r>
            <a:r>
              <a:rPr lang="en-US" sz="2000" b="1" dirty="0">
                <a:solidFill>
                  <a:schemeClr val="accent6"/>
                </a:solidFill>
                <a:latin typeface="Arial" charset="0"/>
              </a:rPr>
              <a:t> Height Valid for 00Z  02Feb2011</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chemeClr val="accent6"/>
                </a:solidFill>
                <a:latin typeface="Arial" charset="0"/>
              </a:rPr>
              <a:t>GFS and ECMWF Analyses and Forecasts</a:t>
            </a:r>
          </a:p>
        </p:txBody>
      </p:sp>
      <p:pic>
        <p:nvPicPr>
          <p:cNvPr id="9219" name="Picture 7"/>
          <p:cNvPicPr>
            <a:picLocks noChangeAspect="1" noChangeArrowheads="1"/>
          </p:cNvPicPr>
          <p:nvPr/>
        </p:nvPicPr>
        <p:blipFill>
          <a:blip r:embed="rId3" cstate="print"/>
          <a:srcRect t="11392" r="49715"/>
          <a:stretch>
            <a:fillRect/>
          </a:stretch>
        </p:blipFill>
        <p:spPr bwMode="auto">
          <a:xfrm>
            <a:off x="4572000" y="914400"/>
            <a:ext cx="4114800" cy="5029200"/>
          </a:xfrm>
          <a:prstGeom prst="rect">
            <a:avLst/>
          </a:prstGeom>
          <a:noFill/>
          <a:ln w="9525">
            <a:noFill/>
            <a:miter lim="800000"/>
            <a:headEnd/>
            <a:tailEnd/>
          </a:ln>
        </p:spPr>
      </p:pic>
      <p:pic>
        <p:nvPicPr>
          <p:cNvPr id="9220" name="Picture 8"/>
          <p:cNvPicPr>
            <a:picLocks noChangeAspect="1" noChangeArrowheads="1"/>
          </p:cNvPicPr>
          <p:nvPr/>
        </p:nvPicPr>
        <p:blipFill>
          <a:blip r:embed="rId4" cstate="print"/>
          <a:srcRect t="11143" r="48857"/>
          <a:stretch>
            <a:fillRect/>
          </a:stretch>
        </p:blipFill>
        <p:spPr bwMode="auto">
          <a:xfrm>
            <a:off x="228600" y="914400"/>
            <a:ext cx="4038600" cy="5105400"/>
          </a:xfrm>
          <a:prstGeom prst="rect">
            <a:avLst/>
          </a:prstGeom>
          <a:noFill/>
          <a:ln w="9525">
            <a:noFill/>
            <a:miter lim="800000"/>
            <a:headEnd/>
            <a:tailEnd/>
          </a:ln>
        </p:spPr>
      </p:pic>
      <p:sp>
        <p:nvSpPr>
          <p:cNvPr id="9221" name="TextBox 22"/>
          <p:cNvSpPr txBox="1">
            <a:spLocks noChangeArrowheads="1"/>
          </p:cNvSpPr>
          <p:nvPr/>
        </p:nvSpPr>
        <p:spPr bwMode="auto">
          <a:xfrm>
            <a:off x="2590800" y="2971800"/>
            <a:ext cx="1522413" cy="523875"/>
          </a:xfrm>
          <a:prstGeom prst="rect">
            <a:avLst/>
          </a:prstGeom>
          <a:solidFill>
            <a:schemeClr val="bg1"/>
          </a:solidFill>
          <a:ln w="9525">
            <a:noFill/>
            <a:miter lim="800000"/>
            <a:headEnd/>
            <a:tailEnd/>
          </a:ln>
        </p:spPr>
        <p:txBody>
          <a:bodyPr wrap="none">
            <a:spAutoFit/>
          </a:bodyPr>
          <a:lstStyle/>
          <a:p>
            <a:r>
              <a:rPr lang="en-US" sz="2800">
                <a:solidFill>
                  <a:srgbClr val="FF0000"/>
                </a:solidFill>
              </a:rPr>
              <a:t>Analysis</a:t>
            </a:r>
          </a:p>
        </p:txBody>
      </p:sp>
      <p:sp>
        <p:nvSpPr>
          <p:cNvPr id="9222" name="TextBox 23"/>
          <p:cNvSpPr txBox="1">
            <a:spLocks noChangeArrowheads="1"/>
          </p:cNvSpPr>
          <p:nvPr/>
        </p:nvSpPr>
        <p:spPr bwMode="auto">
          <a:xfrm>
            <a:off x="6934200" y="2895600"/>
            <a:ext cx="1741488" cy="461963"/>
          </a:xfrm>
          <a:prstGeom prst="rect">
            <a:avLst/>
          </a:prstGeom>
          <a:solidFill>
            <a:schemeClr val="bg1"/>
          </a:solidFill>
          <a:ln w="9525">
            <a:noFill/>
            <a:miter lim="800000"/>
            <a:headEnd/>
            <a:tailEnd/>
          </a:ln>
        </p:spPr>
        <p:txBody>
          <a:bodyPr wrap="none">
            <a:spAutoFit/>
          </a:bodyPr>
          <a:lstStyle/>
          <a:p>
            <a:r>
              <a:rPr lang="en-US" sz="2400">
                <a:solidFill>
                  <a:srgbClr val="FF0000"/>
                </a:solidFill>
              </a:rPr>
              <a:t>120-hr Fcst</a:t>
            </a:r>
          </a:p>
        </p:txBody>
      </p:sp>
      <p:sp>
        <p:nvSpPr>
          <p:cNvPr id="9223" name="TextBox 24"/>
          <p:cNvSpPr txBox="1">
            <a:spLocks noChangeArrowheads="1"/>
          </p:cNvSpPr>
          <p:nvPr/>
        </p:nvSpPr>
        <p:spPr bwMode="auto">
          <a:xfrm>
            <a:off x="1676400" y="6172200"/>
            <a:ext cx="6192838" cy="461963"/>
          </a:xfrm>
          <a:prstGeom prst="rect">
            <a:avLst/>
          </a:prstGeom>
          <a:noFill/>
          <a:ln w="9525">
            <a:noFill/>
            <a:miter lim="800000"/>
            <a:headEnd/>
            <a:tailEnd/>
          </a:ln>
        </p:spPr>
        <p:txBody>
          <a:bodyPr wrap="none">
            <a:spAutoFit/>
          </a:bodyPr>
          <a:lstStyle/>
          <a:p>
            <a:r>
              <a:rPr lang="en-US" sz="2400">
                <a:solidFill>
                  <a:schemeClr val="tx1"/>
                </a:solidFill>
              </a:rPr>
              <a:t>Both models predicted quite well the system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81000" y="131763"/>
            <a:ext cx="8458200" cy="401637"/>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chemeClr val="accent6"/>
                </a:solidFill>
                <a:latin typeface="Arial" charset="0"/>
              </a:rPr>
              <a:t>GFS Rainfall Forecast,  24hr Accumulation Ending at 12Z02Feb2011</a:t>
            </a:r>
          </a:p>
        </p:txBody>
      </p:sp>
      <p:pic>
        <p:nvPicPr>
          <p:cNvPr id="10243" name="Picture 2"/>
          <p:cNvPicPr>
            <a:picLocks noChangeAspect="1" noChangeArrowheads="1"/>
          </p:cNvPicPr>
          <p:nvPr/>
        </p:nvPicPr>
        <p:blipFill>
          <a:blip r:embed="rId3" cstate="print"/>
          <a:srcRect b="34000"/>
          <a:stretch>
            <a:fillRect/>
          </a:stretch>
        </p:blipFill>
        <p:spPr bwMode="auto">
          <a:xfrm>
            <a:off x="0" y="914400"/>
            <a:ext cx="6096000" cy="3200400"/>
          </a:xfrm>
          <a:prstGeom prst="rect">
            <a:avLst/>
          </a:prstGeom>
          <a:noFill/>
          <a:ln w="9525">
            <a:noFill/>
            <a:miter lim="800000"/>
            <a:headEnd/>
            <a:tailEnd/>
          </a:ln>
        </p:spPr>
      </p:pic>
      <p:pic>
        <p:nvPicPr>
          <p:cNvPr id="10244" name="Picture 3"/>
          <p:cNvPicPr>
            <a:picLocks noChangeAspect="1" noChangeArrowheads="1"/>
          </p:cNvPicPr>
          <p:nvPr/>
        </p:nvPicPr>
        <p:blipFill>
          <a:blip r:embed="rId4" cstate="print"/>
          <a:srcRect l="4668" t="5429" r="48222" b="45428"/>
          <a:stretch>
            <a:fillRect/>
          </a:stretch>
        </p:blipFill>
        <p:spPr bwMode="auto">
          <a:xfrm>
            <a:off x="6248400" y="1066800"/>
            <a:ext cx="2747963" cy="2514600"/>
          </a:xfrm>
          <a:prstGeom prst="rect">
            <a:avLst/>
          </a:prstGeom>
          <a:noFill/>
          <a:ln w="9525">
            <a:noFill/>
            <a:miter lim="800000"/>
            <a:headEnd/>
            <a:tailEnd/>
          </a:ln>
        </p:spPr>
      </p:pic>
      <p:pic>
        <p:nvPicPr>
          <p:cNvPr id="10245" name="Picture 4"/>
          <p:cNvPicPr>
            <a:picLocks noChangeAspect="1" noChangeArrowheads="1"/>
          </p:cNvPicPr>
          <p:nvPr/>
        </p:nvPicPr>
        <p:blipFill>
          <a:blip r:embed="rId5" cstate="print"/>
          <a:srcRect l="4668" t="5429" r="48222" b="45428"/>
          <a:stretch>
            <a:fillRect/>
          </a:stretch>
        </p:blipFill>
        <p:spPr bwMode="auto">
          <a:xfrm>
            <a:off x="228600" y="4191000"/>
            <a:ext cx="3124200" cy="2590800"/>
          </a:xfrm>
          <a:prstGeom prst="rect">
            <a:avLst/>
          </a:prstGeom>
          <a:noFill/>
          <a:ln w="9525">
            <a:noFill/>
            <a:miter lim="800000"/>
            <a:headEnd/>
            <a:tailEnd/>
          </a:ln>
        </p:spPr>
      </p:pic>
      <p:pic>
        <p:nvPicPr>
          <p:cNvPr id="10246" name="Picture 5"/>
          <p:cNvPicPr>
            <a:picLocks noChangeAspect="1" noChangeArrowheads="1"/>
          </p:cNvPicPr>
          <p:nvPr/>
        </p:nvPicPr>
        <p:blipFill>
          <a:blip r:embed="rId6" cstate="print"/>
          <a:srcRect l="4668" t="6570" r="48222" b="45428"/>
          <a:stretch>
            <a:fillRect/>
          </a:stretch>
        </p:blipFill>
        <p:spPr bwMode="auto">
          <a:xfrm>
            <a:off x="3429000" y="4267200"/>
            <a:ext cx="2819400" cy="2590800"/>
          </a:xfrm>
          <a:prstGeom prst="rect">
            <a:avLst/>
          </a:prstGeom>
          <a:noFill/>
          <a:ln w="9525">
            <a:noFill/>
            <a:miter lim="800000"/>
            <a:headEnd/>
            <a:tailEnd/>
          </a:ln>
        </p:spPr>
      </p:pic>
      <p:pic>
        <p:nvPicPr>
          <p:cNvPr id="10247" name="Picture 6"/>
          <p:cNvPicPr>
            <a:picLocks noChangeAspect="1" noChangeArrowheads="1"/>
          </p:cNvPicPr>
          <p:nvPr/>
        </p:nvPicPr>
        <p:blipFill>
          <a:blip r:embed="rId7" cstate="print"/>
          <a:srcRect l="4668" t="6570" r="48222" b="45428"/>
          <a:stretch>
            <a:fillRect/>
          </a:stretch>
        </p:blipFill>
        <p:spPr bwMode="auto">
          <a:xfrm>
            <a:off x="6324600" y="4267200"/>
            <a:ext cx="2819400" cy="2514600"/>
          </a:xfrm>
          <a:prstGeom prst="rect">
            <a:avLst/>
          </a:prstGeom>
          <a:noFill/>
          <a:ln w="9525">
            <a:noFill/>
            <a:miter lim="800000"/>
            <a:headEnd/>
            <a:tailEnd/>
          </a:ln>
        </p:spPr>
      </p:pic>
      <p:sp>
        <p:nvSpPr>
          <p:cNvPr id="10248" name="TextBox 11"/>
          <p:cNvSpPr txBox="1">
            <a:spLocks noChangeArrowheads="1"/>
          </p:cNvSpPr>
          <p:nvPr/>
        </p:nvSpPr>
        <p:spPr bwMode="auto">
          <a:xfrm>
            <a:off x="533400" y="1371600"/>
            <a:ext cx="1279525" cy="461963"/>
          </a:xfrm>
          <a:prstGeom prst="rect">
            <a:avLst/>
          </a:prstGeom>
          <a:noFill/>
          <a:ln w="9525">
            <a:noFill/>
            <a:miter lim="800000"/>
            <a:headEnd/>
            <a:tailEnd/>
          </a:ln>
        </p:spPr>
        <p:txBody>
          <a:bodyPr wrap="none">
            <a:spAutoFit/>
          </a:bodyPr>
          <a:lstStyle/>
          <a:p>
            <a:r>
              <a:rPr lang="en-US" sz="2400" b="1">
                <a:solidFill>
                  <a:srgbClr val="FF0000"/>
                </a:solidFill>
              </a:rPr>
              <a:t>5-d fcst</a:t>
            </a:r>
          </a:p>
        </p:txBody>
      </p:sp>
      <p:sp>
        <p:nvSpPr>
          <p:cNvPr id="10249" name="TextBox 14"/>
          <p:cNvSpPr txBox="1">
            <a:spLocks noChangeArrowheads="1"/>
          </p:cNvSpPr>
          <p:nvPr/>
        </p:nvSpPr>
        <p:spPr bwMode="auto">
          <a:xfrm>
            <a:off x="6400800" y="1371600"/>
            <a:ext cx="1279525" cy="461963"/>
          </a:xfrm>
          <a:prstGeom prst="rect">
            <a:avLst/>
          </a:prstGeom>
          <a:noFill/>
          <a:ln w="9525">
            <a:noFill/>
            <a:miter lim="800000"/>
            <a:headEnd/>
            <a:tailEnd/>
          </a:ln>
        </p:spPr>
        <p:txBody>
          <a:bodyPr wrap="none">
            <a:spAutoFit/>
          </a:bodyPr>
          <a:lstStyle/>
          <a:p>
            <a:r>
              <a:rPr lang="en-US" sz="2400" b="1">
                <a:solidFill>
                  <a:srgbClr val="FF0000"/>
                </a:solidFill>
              </a:rPr>
              <a:t>4-d fcst</a:t>
            </a:r>
          </a:p>
        </p:txBody>
      </p:sp>
      <p:sp>
        <p:nvSpPr>
          <p:cNvPr id="10250" name="TextBox 15"/>
          <p:cNvSpPr txBox="1">
            <a:spLocks noChangeArrowheads="1"/>
          </p:cNvSpPr>
          <p:nvPr/>
        </p:nvSpPr>
        <p:spPr bwMode="auto">
          <a:xfrm>
            <a:off x="304800" y="4267200"/>
            <a:ext cx="1279525" cy="461963"/>
          </a:xfrm>
          <a:prstGeom prst="rect">
            <a:avLst/>
          </a:prstGeom>
          <a:noFill/>
          <a:ln w="9525">
            <a:noFill/>
            <a:miter lim="800000"/>
            <a:headEnd/>
            <a:tailEnd/>
          </a:ln>
        </p:spPr>
        <p:txBody>
          <a:bodyPr wrap="none">
            <a:spAutoFit/>
          </a:bodyPr>
          <a:lstStyle/>
          <a:p>
            <a:r>
              <a:rPr lang="en-US" sz="2400" b="1">
                <a:solidFill>
                  <a:srgbClr val="FF0000"/>
                </a:solidFill>
              </a:rPr>
              <a:t>3-d fcst</a:t>
            </a:r>
          </a:p>
        </p:txBody>
      </p:sp>
      <p:sp>
        <p:nvSpPr>
          <p:cNvPr id="10251" name="TextBox 16"/>
          <p:cNvSpPr txBox="1">
            <a:spLocks noChangeArrowheads="1"/>
          </p:cNvSpPr>
          <p:nvPr/>
        </p:nvSpPr>
        <p:spPr bwMode="auto">
          <a:xfrm>
            <a:off x="3505200" y="4343400"/>
            <a:ext cx="1279525" cy="461963"/>
          </a:xfrm>
          <a:prstGeom prst="rect">
            <a:avLst/>
          </a:prstGeom>
          <a:noFill/>
          <a:ln w="9525">
            <a:noFill/>
            <a:miter lim="800000"/>
            <a:headEnd/>
            <a:tailEnd/>
          </a:ln>
        </p:spPr>
        <p:txBody>
          <a:bodyPr wrap="none">
            <a:spAutoFit/>
          </a:bodyPr>
          <a:lstStyle/>
          <a:p>
            <a:r>
              <a:rPr lang="en-US" sz="2400" b="1">
                <a:solidFill>
                  <a:srgbClr val="FF0000"/>
                </a:solidFill>
              </a:rPr>
              <a:t>2-d fcst</a:t>
            </a:r>
          </a:p>
        </p:txBody>
      </p:sp>
      <p:sp>
        <p:nvSpPr>
          <p:cNvPr id="10252" name="TextBox 17"/>
          <p:cNvSpPr txBox="1">
            <a:spLocks noChangeArrowheads="1"/>
          </p:cNvSpPr>
          <p:nvPr/>
        </p:nvSpPr>
        <p:spPr bwMode="auto">
          <a:xfrm>
            <a:off x="6400800" y="4267200"/>
            <a:ext cx="1279525" cy="461963"/>
          </a:xfrm>
          <a:prstGeom prst="rect">
            <a:avLst/>
          </a:prstGeom>
          <a:noFill/>
          <a:ln w="9525">
            <a:noFill/>
            <a:miter lim="800000"/>
            <a:headEnd/>
            <a:tailEnd/>
          </a:ln>
        </p:spPr>
        <p:txBody>
          <a:bodyPr wrap="none">
            <a:spAutoFit/>
          </a:bodyPr>
          <a:lstStyle/>
          <a:p>
            <a:r>
              <a:rPr lang="en-US" sz="2400" b="1">
                <a:solidFill>
                  <a:srgbClr val="FF0000"/>
                </a:solidFill>
              </a:rPr>
              <a:t>1-d fcst</a:t>
            </a:r>
          </a:p>
        </p:txBody>
      </p:sp>
      <p:sp>
        <p:nvSpPr>
          <p:cNvPr id="10253" name="TextBox 18"/>
          <p:cNvSpPr txBox="1">
            <a:spLocks noChangeArrowheads="1"/>
          </p:cNvSpPr>
          <p:nvPr/>
        </p:nvSpPr>
        <p:spPr bwMode="auto">
          <a:xfrm>
            <a:off x="3429000" y="1371600"/>
            <a:ext cx="731838" cy="461963"/>
          </a:xfrm>
          <a:prstGeom prst="rect">
            <a:avLst/>
          </a:prstGeom>
          <a:noFill/>
          <a:ln w="9525">
            <a:noFill/>
            <a:miter lim="800000"/>
            <a:headEnd/>
            <a:tailEnd/>
          </a:ln>
        </p:spPr>
        <p:txBody>
          <a:bodyPr wrap="none">
            <a:spAutoFit/>
          </a:bodyPr>
          <a:lstStyle/>
          <a:p>
            <a:r>
              <a:rPr lang="en-US" sz="2400" b="1">
                <a:solidFill>
                  <a:srgbClr val="FF0000"/>
                </a:solidFill>
              </a:rPr>
              <a:t>obs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111125"/>
            <a:ext cx="8001000" cy="831850"/>
          </a:xfrm>
          <a:prstGeom prst="rect">
            <a:avLst/>
          </a:prstGeom>
          <a:noFill/>
          <a:ln w="9525">
            <a:noFill/>
            <a:round/>
            <a:headEnd/>
            <a:tailEnd/>
          </a:ln>
          <a:effectLst/>
        </p:spPr>
        <p:txBody>
          <a:bodyPr lIns="90000" tIns="46800" rIns="90000" bIns="46800">
            <a:spAutoFit/>
          </a:bodyPr>
          <a:lstStyle/>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2011:  A Year with Record-Breaking</a:t>
            </a:r>
          </a:p>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Billion-Dollar Weather Disasters</a:t>
            </a:r>
          </a:p>
        </p:txBody>
      </p:sp>
      <p:sp>
        <p:nvSpPr>
          <p:cNvPr id="8" name="Rectangle 7"/>
          <p:cNvSpPr/>
          <p:nvPr/>
        </p:nvSpPr>
        <p:spPr>
          <a:xfrm>
            <a:off x="3429000" y="1143000"/>
            <a:ext cx="5562600" cy="5353050"/>
          </a:xfrm>
          <a:prstGeom prst="rect">
            <a:avLst/>
          </a:prstGeom>
        </p:spPr>
        <p:txBody>
          <a:bodyPr>
            <a:spAutoFit/>
          </a:bodyPr>
          <a:lstStyle/>
          <a:p>
            <a:r>
              <a:rPr lang="en-US" sz="2800" b="1">
                <a:solidFill>
                  <a:srgbClr val="FF0000"/>
                </a:solidFill>
              </a:rPr>
              <a:t>Tornado  Outbreaks: 22 billion</a:t>
            </a:r>
          </a:p>
          <a:p>
            <a:endParaRPr lang="en-US" sz="2000" b="1">
              <a:solidFill>
                <a:schemeClr val="tx1"/>
              </a:solidFill>
            </a:endParaRPr>
          </a:p>
          <a:p>
            <a:r>
              <a:rPr lang="en-US" sz="2000" b="1">
                <a:solidFill>
                  <a:srgbClr val="C00000"/>
                </a:solidFill>
              </a:rPr>
              <a:t>1,559</a:t>
            </a:r>
            <a:r>
              <a:rPr lang="en-US" sz="2000">
                <a:solidFill>
                  <a:schemeClr val="tx1"/>
                </a:solidFill>
              </a:rPr>
              <a:t> confirmed tornados, killed at least </a:t>
            </a:r>
            <a:r>
              <a:rPr lang="en-US" sz="2000" b="1">
                <a:solidFill>
                  <a:srgbClr val="C00000"/>
                </a:solidFill>
              </a:rPr>
              <a:t>550 people</a:t>
            </a:r>
            <a:r>
              <a:rPr lang="en-US" sz="2000">
                <a:solidFill>
                  <a:schemeClr val="tx1"/>
                </a:solidFill>
              </a:rPr>
              <a:t> in the US (compared to 564 deaths in the 10 years prior combined).</a:t>
            </a:r>
          </a:p>
          <a:p>
            <a:r>
              <a:rPr lang="en-US" sz="2000">
                <a:solidFill>
                  <a:schemeClr val="tx1"/>
                </a:solidFill>
              </a:rPr>
              <a:t> </a:t>
            </a:r>
            <a:endParaRPr lang="en-US" sz="2000" b="1">
              <a:solidFill>
                <a:schemeClr val="tx1"/>
              </a:solidFill>
            </a:endParaRPr>
          </a:p>
          <a:p>
            <a:pPr>
              <a:buFont typeface="Arial" pitchFamily="34" charset="0"/>
              <a:buAutoNum type="arabicPeriod"/>
            </a:pPr>
            <a:r>
              <a:rPr lang="en-US" sz="1600">
                <a:solidFill>
                  <a:schemeClr val="tx1"/>
                </a:solidFill>
              </a:rPr>
              <a:t>April 4-5:  46 tornadoes in the Midwest and Southeast.</a:t>
            </a:r>
          </a:p>
          <a:p>
            <a:pPr>
              <a:buFont typeface="Arial" pitchFamily="34" charset="0"/>
              <a:buAutoNum type="arabicPeriod"/>
            </a:pPr>
            <a:endParaRPr lang="en-US" sz="1600">
              <a:solidFill>
                <a:schemeClr val="tx1"/>
              </a:solidFill>
            </a:endParaRPr>
          </a:p>
          <a:p>
            <a:pPr>
              <a:buFont typeface="Arial" pitchFamily="34" charset="0"/>
              <a:buAutoNum type="arabicPeriod"/>
            </a:pPr>
            <a:r>
              <a:rPr lang="en-US" sz="1600">
                <a:solidFill>
                  <a:schemeClr val="tx1"/>
                </a:solidFill>
              </a:rPr>
              <a:t>April 8-11, ~ 60 tornadoes in the central and southern US.</a:t>
            </a:r>
          </a:p>
          <a:p>
            <a:pPr>
              <a:buFont typeface="Arial" pitchFamily="34" charset="0"/>
              <a:buAutoNum type="arabicPeriod"/>
            </a:pPr>
            <a:endParaRPr lang="en-US" sz="1600">
              <a:solidFill>
                <a:schemeClr val="tx1"/>
              </a:solidFill>
            </a:endParaRPr>
          </a:p>
          <a:p>
            <a:pPr>
              <a:buFont typeface="Arial" pitchFamily="34" charset="0"/>
              <a:buAutoNum type="arabicPeriod"/>
            </a:pPr>
            <a:r>
              <a:rPr lang="en-US" sz="1600">
                <a:solidFill>
                  <a:schemeClr val="tx1"/>
                </a:solidFill>
              </a:rPr>
              <a:t>April 14-16:  ~ 160 tornadoes in the southern and central U.S.</a:t>
            </a:r>
          </a:p>
          <a:p>
            <a:pPr>
              <a:buFont typeface="Arial" pitchFamily="34" charset="0"/>
              <a:buAutoNum type="arabicPeriod"/>
            </a:pPr>
            <a:endParaRPr lang="en-US" sz="1600">
              <a:solidFill>
                <a:schemeClr val="tx1"/>
              </a:solidFill>
            </a:endParaRPr>
          </a:p>
          <a:p>
            <a:pPr>
              <a:buFont typeface="Arial" pitchFamily="34" charset="0"/>
              <a:buAutoNum type="arabicPeriod"/>
            </a:pPr>
            <a:r>
              <a:rPr lang="en-US" sz="1600">
                <a:solidFill>
                  <a:schemeClr val="tx1"/>
                </a:solidFill>
              </a:rPr>
              <a:t>April 25-30:  ~ 305 tornadoes ripped  through the Southeast, Midwest and Ohio Valley, killing 327 people.</a:t>
            </a:r>
          </a:p>
          <a:p>
            <a:pPr>
              <a:buFont typeface="Arial" pitchFamily="34" charset="0"/>
              <a:buAutoNum type="arabicPeriod"/>
            </a:pPr>
            <a:endParaRPr lang="en-US" sz="1600">
              <a:solidFill>
                <a:schemeClr val="tx1"/>
              </a:solidFill>
            </a:endParaRPr>
          </a:p>
          <a:p>
            <a:pPr>
              <a:buFont typeface="Arial" pitchFamily="34" charset="0"/>
              <a:buAutoNum type="arabicPeriod"/>
            </a:pPr>
            <a:r>
              <a:rPr lang="en-US" sz="1600">
                <a:solidFill>
                  <a:schemeClr val="tx1"/>
                </a:solidFill>
              </a:rPr>
              <a:t>May 22-27: 180 tornadoes killed 177, most of them in Joplin, Mo.</a:t>
            </a:r>
            <a:endParaRPr lang="en-US" sz="1600"/>
          </a:p>
        </p:txBody>
      </p:sp>
      <p:pic>
        <p:nvPicPr>
          <p:cNvPr id="11268" name="Picture 4"/>
          <p:cNvPicPr>
            <a:picLocks noChangeAspect="1" noChangeArrowheads="1"/>
          </p:cNvPicPr>
          <p:nvPr/>
        </p:nvPicPr>
        <p:blipFill>
          <a:blip r:embed="rId3" cstate="print"/>
          <a:srcRect/>
          <a:stretch>
            <a:fillRect/>
          </a:stretch>
        </p:blipFill>
        <p:spPr bwMode="auto">
          <a:xfrm>
            <a:off x="152400" y="3886200"/>
            <a:ext cx="3124200" cy="25908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52400" y="1447800"/>
            <a:ext cx="2971800" cy="2209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111125"/>
            <a:ext cx="8001000" cy="831850"/>
          </a:xfrm>
          <a:prstGeom prst="rect">
            <a:avLst/>
          </a:prstGeom>
          <a:noFill/>
          <a:ln w="9525">
            <a:noFill/>
            <a:round/>
            <a:headEnd/>
            <a:tailEnd/>
          </a:ln>
          <a:effectLst/>
        </p:spPr>
        <p:txBody>
          <a:bodyPr lIns="90000" tIns="46800" rIns="90000" bIns="46800">
            <a:spAutoFit/>
          </a:bodyPr>
          <a:lstStyle/>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2011:  A Year with Record-Breaking</a:t>
            </a:r>
          </a:p>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Billion-Dollar Weather Disasters</a:t>
            </a:r>
          </a:p>
        </p:txBody>
      </p:sp>
      <p:sp>
        <p:nvSpPr>
          <p:cNvPr id="12291" name="Rectangle 7"/>
          <p:cNvSpPr>
            <a:spLocks noChangeArrowheads="1"/>
          </p:cNvSpPr>
          <p:nvPr/>
        </p:nvSpPr>
        <p:spPr bwMode="auto">
          <a:xfrm>
            <a:off x="5029200" y="1143000"/>
            <a:ext cx="3657600" cy="830263"/>
          </a:xfrm>
          <a:prstGeom prst="rect">
            <a:avLst/>
          </a:prstGeom>
          <a:noFill/>
          <a:ln w="9525">
            <a:noFill/>
            <a:miter lim="800000"/>
            <a:headEnd/>
            <a:tailEnd/>
          </a:ln>
        </p:spPr>
        <p:txBody>
          <a:bodyPr>
            <a:spAutoFit/>
          </a:bodyPr>
          <a:lstStyle/>
          <a:p>
            <a:r>
              <a:rPr lang="en-US" sz="2400" b="1">
                <a:solidFill>
                  <a:srgbClr val="FF0000"/>
                </a:solidFill>
              </a:rPr>
              <a:t>Mississippi River Flooding: $2-4 Billion</a:t>
            </a:r>
          </a:p>
        </p:txBody>
      </p:sp>
      <p:pic>
        <p:nvPicPr>
          <p:cNvPr id="12292" name="Picture 2"/>
          <p:cNvPicPr>
            <a:picLocks noChangeAspect="1" noChangeArrowheads="1"/>
          </p:cNvPicPr>
          <p:nvPr/>
        </p:nvPicPr>
        <p:blipFill>
          <a:blip r:embed="rId3" cstate="print"/>
          <a:srcRect/>
          <a:stretch>
            <a:fillRect/>
          </a:stretch>
        </p:blipFill>
        <p:spPr bwMode="auto">
          <a:xfrm>
            <a:off x="228600" y="1295400"/>
            <a:ext cx="2133600" cy="1295400"/>
          </a:xfrm>
          <a:prstGeom prst="rect">
            <a:avLst/>
          </a:prstGeom>
          <a:noFill/>
          <a:ln w="9525">
            <a:noFill/>
            <a:miter lim="800000"/>
            <a:headEnd/>
            <a:tailEnd/>
          </a:ln>
        </p:spPr>
      </p:pic>
      <p:sp>
        <p:nvSpPr>
          <p:cNvPr id="12293" name="Rectangle 6"/>
          <p:cNvSpPr>
            <a:spLocks noChangeArrowheads="1"/>
          </p:cNvSpPr>
          <p:nvPr/>
        </p:nvSpPr>
        <p:spPr bwMode="auto">
          <a:xfrm>
            <a:off x="5029200" y="2133600"/>
            <a:ext cx="3886200" cy="4154488"/>
          </a:xfrm>
          <a:prstGeom prst="rect">
            <a:avLst/>
          </a:prstGeom>
          <a:noFill/>
          <a:ln w="9525">
            <a:noFill/>
            <a:miter lim="800000"/>
            <a:headEnd/>
            <a:tailEnd/>
          </a:ln>
        </p:spPr>
        <p:txBody>
          <a:bodyPr>
            <a:spAutoFit/>
          </a:bodyPr>
          <a:lstStyle/>
          <a:p>
            <a:r>
              <a:rPr lang="en-US" sz="2400">
                <a:solidFill>
                  <a:schemeClr val="tx1"/>
                </a:solidFill>
              </a:rPr>
              <a:t>The Mississippi River floods in </a:t>
            </a:r>
            <a:r>
              <a:rPr lang="en-US" sz="2400" b="1">
                <a:solidFill>
                  <a:schemeClr val="tx1"/>
                </a:solidFill>
              </a:rPr>
              <a:t>April and May </a:t>
            </a:r>
            <a:r>
              <a:rPr lang="en-US" sz="2400">
                <a:solidFill>
                  <a:schemeClr val="tx1"/>
                </a:solidFill>
              </a:rPr>
              <a:t>2011 were among the largest and most damaging recorded along the U.S. waterway in the past century, comparable in extent to the major floods of </a:t>
            </a:r>
            <a:r>
              <a:rPr lang="en-US" sz="2400" b="1">
                <a:solidFill>
                  <a:schemeClr val="tx1"/>
                </a:solidFill>
              </a:rPr>
              <a:t>1927</a:t>
            </a:r>
            <a:r>
              <a:rPr lang="en-US" sz="2400">
                <a:solidFill>
                  <a:schemeClr val="tx1"/>
                </a:solidFill>
              </a:rPr>
              <a:t> and </a:t>
            </a:r>
            <a:r>
              <a:rPr lang="en-US" sz="2400" b="1">
                <a:solidFill>
                  <a:schemeClr val="tx1"/>
                </a:solidFill>
              </a:rPr>
              <a:t>1993</a:t>
            </a:r>
            <a:r>
              <a:rPr lang="en-US" sz="2400">
                <a:solidFill>
                  <a:schemeClr val="tx1"/>
                </a:solidFill>
              </a:rPr>
              <a:t>, led to at 20 deaths and a cost of between $3 and $5 billion. </a:t>
            </a:r>
            <a:endParaRPr lang="en-US" sz="2400"/>
          </a:p>
        </p:txBody>
      </p:sp>
      <p:sp>
        <p:nvSpPr>
          <p:cNvPr id="12294" name="Rectangle 11"/>
          <p:cNvSpPr>
            <a:spLocks noChangeArrowheads="1"/>
          </p:cNvSpPr>
          <p:nvPr/>
        </p:nvSpPr>
        <p:spPr bwMode="auto">
          <a:xfrm>
            <a:off x="152400" y="6411913"/>
            <a:ext cx="4572000" cy="369887"/>
          </a:xfrm>
          <a:prstGeom prst="rect">
            <a:avLst/>
          </a:prstGeom>
          <a:noFill/>
          <a:ln w="9525">
            <a:noFill/>
            <a:miter lim="800000"/>
            <a:headEnd/>
            <a:tailEnd/>
          </a:ln>
        </p:spPr>
        <p:txBody>
          <a:bodyPr>
            <a:spAutoFit/>
          </a:bodyPr>
          <a:lstStyle/>
          <a:p>
            <a:r>
              <a:rPr lang="en-US">
                <a:solidFill>
                  <a:schemeClr val="tx1"/>
                </a:solidFill>
              </a:rPr>
              <a:t>Rainfall totals for the week ending April 29.</a:t>
            </a:r>
          </a:p>
        </p:txBody>
      </p:sp>
      <p:pic>
        <p:nvPicPr>
          <p:cNvPr id="12295" name="Picture 5"/>
          <p:cNvPicPr>
            <a:picLocks noChangeAspect="1" noChangeArrowheads="1"/>
          </p:cNvPicPr>
          <p:nvPr/>
        </p:nvPicPr>
        <p:blipFill>
          <a:blip r:embed="rId4" cstate="print"/>
          <a:srcRect/>
          <a:stretch>
            <a:fillRect/>
          </a:stretch>
        </p:blipFill>
        <p:spPr bwMode="auto">
          <a:xfrm>
            <a:off x="76200" y="2667000"/>
            <a:ext cx="4648200" cy="3657600"/>
          </a:xfrm>
          <a:prstGeom prst="rect">
            <a:avLst/>
          </a:prstGeom>
          <a:noFill/>
          <a:ln w="9525">
            <a:noFill/>
            <a:miter lim="800000"/>
            <a:headEnd/>
            <a:tailEnd/>
          </a:ln>
        </p:spPr>
      </p:pic>
      <p:pic>
        <p:nvPicPr>
          <p:cNvPr id="12296" name="Picture 8"/>
          <p:cNvPicPr>
            <a:picLocks noChangeAspect="1" noChangeArrowheads="1"/>
          </p:cNvPicPr>
          <p:nvPr/>
        </p:nvPicPr>
        <p:blipFill>
          <a:blip r:embed="rId5" cstate="print"/>
          <a:srcRect/>
          <a:stretch>
            <a:fillRect/>
          </a:stretch>
        </p:blipFill>
        <p:spPr bwMode="auto">
          <a:xfrm>
            <a:off x="2590800" y="1371600"/>
            <a:ext cx="2006600"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111125"/>
            <a:ext cx="8001000" cy="831850"/>
          </a:xfrm>
          <a:prstGeom prst="rect">
            <a:avLst/>
          </a:prstGeom>
          <a:noFill/>
          <a:ln w="9525">
            <a:noFill/>
            <a:round/>
            <a:headEnd/>
            <a:tailEnd/>
          </a:ln>
          <a:effectLst/>
        </p:spPr>
        <p:txBody>
          <a:bodyPr lIns="90000" tIns="46800" rIns="90000" bIns="46800">
            <a:spAutoFit/>
          </a:bodyPr>
          <a:lstStyle/>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2011:  A Year with Record-Breaking</a:t>
            </a:r>
          </a:p>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Billion-Dollar Weather Disasters</a:t>
            </a:r>
          </a:p>
        </p:txBody>
      </p:sp>
      <p:sp>
        <p:nvSpPr>
          <p:cNvPr id="13315" name="Rectangle 7"/>
          <p:cNvSpPr>
            <a:spLocks noChangeArrowheads="1"/>
          </p:cNvSpPr>
          <p:nvPr/>
        </p:nvSpPr>
        <p:spPr bwMode="auto">
          <a:xfrm>
            <a:off x="5029200" y="1143000"/>
            <a:ext cx="3657600" cy="830263"/>
          </a:xfrm>
          <a:prstGeom prst="rect">
            <a:avLst/>
          </a:prstGeom>
          <a:noFill/>
          <a:ln w="9525">
            <a:noFill/>
            <a:miter lim="800000"/>
            <a:headEnd/>
            <a:tailEnd/>
          </a:ln>
        </p:spPr>
        <p:txBody>
          <a:bodyPr>
            <a:spAutoFit/>
          </a:bodyPr>
          <a:lstStyle/>
          <a:p>
            <a:r>
              <a:rPr lang="en-US" sz="2400" b="1">
                <a:solidFill>
                  <a:srgbClr val="FF0000"/>
                </a:solidFill>
              </a:rPr>
              <a:t>Southern U.S. Drought: $5 Billion</a:t>
            </a:r>
          </a:p>
        </p:txBody>
      </p:sp>
      <p:sp>
        <p:nvSpPr>
          <p:cNvPr id="13316" name="Rectangle 6"/>
          <p:cNvSpPr>
            <a:spLocks noChangeArrowheads="1"/>
          </p:cNvSpPr>
          <p:nvPr/>
        </p:nvSpPr>
        <p:spPr bwMode="auto">
          <a:xfrm>
            <a:off x="5029200" y="2133600"/>
            <a:ext cx="3886200" cy="3416300"/>
          </a:xfrm>
          <a:prstGeom prst="rect">
            <a:avLst/>
          </a:prstGeom>
          <a:noFill/>
          <a:ln w="9525">
            <a:noFill/>
            <a:miter lim="800000"/>
            <a:headEnd/>
            <a:tailEnd/>
          </a:ln>
        </p:spPr>
        <p:txBody>
          <a:bodyPr>
            <a:spAutoFit/>
          </a:bodyPr>
          <a:lstStyle/>
          <a:p>
            <a:r>
              <a:rPr lang="en-US" sz="2400">
                <a:solidFill>
                  <a:schemeClr val="tx1"/>
                </a:solidFill>
              </a:rPr>
              <a:t>A historic drought centered on Texas, the driest 12-month (Oct-Sept) period in Texas since </a:t>
            </a:r>
            <a:r>
              <a:rPr lang="en-US" sz="2400" b="1">
                <a:solidFill>
                  <a:schemeClr val="tx1"/>
                </a:solidFill>
              </a:rPr>
              <a:t>1895</a:t>
            </a:r>
            <a:r>
              <a:rPr lang="en-US" sz="2400">
                <a:solidFill>
                  <a:schemeClr val="tx1"/>
                </a:solidFill>
              </a:rPr>
              <a:t>. Ruined a majority of crops and cost $1 million a day in wildfire-fighting costs. The disaster's cost was more than $5 billion.</a:t>
            </a:r>
          </a:p>
        </p:txBody>
      </p:sp>
      <p:pic>
        <p:nvPicPr>
          <p:cNvPr id="13317" name="Picture 3" descr="US Drought Monitor, November 8, 2011"/>
          <p:cNvPicPr>
            <a:picLocks noChangeAspect="1" noChangeArrowheads="1"/>
          </p:cNvPicPr>
          <p:nvPr/>
        </p:nvPicPr>
        <p:blipFill>
          <a:blip r:embed="rId3" cstate="print"/>
          <a:srcRect/>
          <a:stretch>
            <a:fillRect/>
          </a:stretch>
        </p:blipFill>
        <p:spPr bwMode="auto">
          <a:xfrm>
            <a:off x="304800" y="1219200"/>
            <a:ext cx="4286250" cy="3429000"/>
          </a:xfrm>
          <a:prstGeom prst="rect">
            <a:avLst/>
          </a:prstGeom>
          <a:noFill/>
          <a:ln w="9525">
            <a:noFill/>
            <a:miter lim="800000"/>
            <a:headEnd/>
            <a:tailEnd/>
          </a:ln>
        </p:spPr>
      </p:pic>
      <p:pic>
        <p:nvPicPr>
          <p:cNvPr id="13318" name="Picture 4"/>
          <p:cNvPicPr>
            <a:picLocks noChangeAspect="1" noChangeArrowheads="1"/>
          </p:cNvPicPr>
          <p:nvPr/>
        </p:nvPicPr>
        <p:blipFill>
          <a:blip r:embed="rId4" cstate="print"/>
          <a:srcRect/>
          <a:stretch>
            <a:fillRect/>
          </a:stretch>
        </p:blipFill>
        <p:spPr bwMode="auto">
          <a:xfrm>
            <a:off x="304800" y="5029200"/>
            <a:ext cx="2438400" cy="1657350"/>
          </a:xfrm>
          <a:prstGeom prst="rect">
            <a:avLst/>
          </a:prstGeom>
          <a:noFill/>
          <a:ln w="9525">
            <a:noFill/>
            <a:miter lim="800000"/>
            <a:headEnd/>
            <a:tailEnd/>
          </a:ln>
        </p:spPr>
      </p:pic>
      <p:pic>
        <p:nvPicPr>
          <p:cNvPr id="13319" name="Picture 6"/>
          <p:cNvPicPr>
            <a:picLocks noChangeAspect="1" noChangeArrowheads="1"/>
          </p:cNvPicPr>
          <p:nvPr/>
        </p:nvPicPr>
        <p:blipFill>
          <a:blip r:embed="rId5" cstate="print"/>
          <a:srcRect/>
          <a:stretch>
            <a:fillRect/>
          </a:stretch>
        </p:blipFill>
        <p:spPr bwMode="auto">
          <a:xfrm>
            <a:off x="2971800" y="5029200"/>
            <a:ext cx="1905000" cy="1676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111125"/>
            <a:ext cx="8001000" cy="831850"/>
          </a:xfrm>
          <a:prstGeom prst="rect">
            <a:avLst/>
          </a:prstGeom>
          <a:noFill/>
          <a:ln w="9525">
            <a:noFill/>
            <a:round/>
            <a:headEnd/>
            <a:tailEnd/>
          </a:ln>
          <a:effectLst/>
        </p:spPr>
        <p:txBody>
          <a:bodyPr lIns="90000" tIns="46800" rIns="90000" bIns="46800">
            <a:spAutoFit/>
          </a:bodyPr>
          <a:lstStyle/>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2011:  A Year with Record-Breaking</a:t>
            </a:r>
          </a:p>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Billion-Dollar Weather Disasters</a:t>
            </a:r>
          </a:p>
        </p:txBody>
      </p:sp>
      <p:sp>
        <p:nvSpPr>
          <p:cNvPr id="14339" name="Rectangle 7"/>
          <p:cNvSpPr>
            <a:spLocks noChangeArrowheads="1"/>
          </p:cNvSpPr>
          <p:nvPr/>
        </p:nvSpPr>
        <p:spPr bwMode="auto">
          <a:xfrm>
            <a:off x="5181600" y="1143000"/>
            <a:ext cx="2819400" cy="830263"/>
          </a:xfrm>
          <a:prstGeom prst="rect">
            <a:avLst/>
          </a:prstGeom>
          <a:noFill/>
          <a:ln w="9525">
            <a:noFill/>
            <a:miter lim="800000"/>
            <a:headEnd/>
            <a:tailEnd/>
          </a:ln>
        </p:spPr>
        <p:txBody>
          <a:bodyPr>
            <a:spAutoFit/>
          </a:bodyPr>
          <a:lstStyle/>
          <a:p>
            <a:r>
              <a:rPr lang="en-US" sz="2400" b="1">
                <a:solidFill>
                  <a:srgbClr val="FF0000"/>
                </a:solidFill>
              </a:rPr>
              <a:t>Hurricane Irene: 10 billion</a:t>
            </a:r>
          </a:p>
        </p:txBody>
      </p:sp>
      <p:sp>
        <p:nvSpPr>
          <p:cNvPr id="14340" name="Rectangle 6"/>
          <p:cNvSpPr>
            <a:spLocks noChangeArrowheads="1"/>
          </p:cNvSpPr>
          <p:nvPr/>
        </p:nvSpPr>
        <p:spPr bwMode="auto">
          <a:xfrm>
            <a:off x="5257800" y="2209800"/>
            <a:ext cx="3657600" cy="1570038"/>
          </a:xfrm>
          <a:prstGeom prst="rect">
            <a:avLst/>
          </a:prstGeom>
          <a:noFill/>
          <a:ln w="9525">
            <a:noFill/>
            <a:miter lim="800000"/>
            <a:headEnd/>
            <a:tailEnd/>
          </a:ln>
        </p:spPr>
        <p:txBody>
          <a:bodyPr>
            <a:spAutoFit/>
          </a:bodyPr>
          <a:lstStyle/>
          <a:p>
            <a:r>
              <a:rPr lang="en-US" sz="2400">
                <a:solidFill>
                  <a:schemeClr val="tx1"/>
                </a:solidFill>
              </a:rPr>
              <a:t>August 20-29, Cat 3</a:t>
            </a:r>
          </a:p>
          <a:p>
            <a:endParaRPr lang="en-US" sz="2400">
              <a:solidFill>
                <a:schemeClr val="tx1"/>
              </a:solidFill>
            </a:endParaRPr>
          </a:p>
          <a:p>
            <a:r>
              <a:rPr lang="en-US" sz="2400">
                <a:solidFill>
                  <a:schemeClr val="tx1"/>
                </a:solidFill>
              </a:rPr>
              <a:t>56 deaths</a:t>
            </a:r>
          </a:p>
          <a:p>
            <a:endParaRPr lang="en-US" sz="2400">
              <a:solidFill>
                <a:schemeClr val="tx1"/>
              </a:solidFill>
            </a:endParaRPr>
          </a:p>
        </p:txBody>
      </p:sp>
      <p:pic>
        <p:nvPicPr>
          <p:cNvPr id="14341" name="Picture 3"/>
          <p:cNvPicPr>
            <a:picLocks noChangeAspect="1" noChangeArrowheads="1"/>
          </p:cNvPicPr>
          <p:nvPr/>
        </p:nvPicPr>
        <p:blipFill>
          <a:blip r:embed="rId3" cstate="print"/>
          <a:srcRect/>
          <a:stretch>
            <a:fillRect/>
          </a:stretch>
        </p:blipFill>
        <p:spPr bwMode="auto">
          <a:xfrm>
            <a:off x="609600" y="1600200"/>
            <a:ext cx="3276600" cy="4343400"/>
          </a:xfrm>
          <a:prstGeom prst="rect">
            <a:avLst/>
          </a:prstGeom>
          <a:noFill/>
          <a:ln w="9525">
            <a:noFill/>
            <a:miter lim="800000"/>
            <a:headEnd/>
            <a:tailEnd/>
          </a:ln>
        </p:spPr>
      </p:pic>
      <p:pic>
        <p:nvPicPr>
          <p:cNvPr id="14342" name="Picture 4"/>
          <p:cNvPicPr>
            <a:picLocks noChangeAspect="1" noChangeArrowheads="1"/>
          </p:cNvPicPr>
          <p:nvPr/>
        </p:nvPicPr>
        <p:blipFill>
          <a:blip r:embed="rId4" cstate="print"/>
          <a:srcRect/>
          <a:stretch>
            <a:fillRect/>
          </a:stretch>
        </p:blipFill>
        <p:spPr bwMode="auto">
          <a:xfrm>
            <a:off x="4953000" y="3886200"/>
            <a:ext cx="3200400" cy="2654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a:bodyPr>
          <a:lstStyle/>
          <a:p>
            <a:r>
              <a:rPr lang="en-US" sz="2800" b="1" dirty="0" smtClean="0">
                <a:solidFill>
                  <a:srgbClr val="FF0000"/>
                </a:solidFill>
              </a:rPr>
              <a:t>Annual Mean NH 500hPa HGT AC</a:t>
            </a:r>
            <a:endParaRPr lang="en-US" sz="2800" b="1" dirty="0">
              <a:solidFill>
                <a:srgbClr val="FF0000"/>
              </a:solidFill>
            </a:endParaRPr>
          </a:p>
        </p:txBody>
      </p:sp>
      <p:graphicFrame>
        <p:nvGraphicFramePr>
          <p:cNvPr id="4" name="Content Placeholder 3"/>
          <p:cNvGraphicFramePr>
            <a:graphicFrameLocks noGrp="1"/>
          </p:cNvGraphicFramePr>
          <p:nvPr>
            <p:ph idx="1"/>
          </p:nvPr>
        </p:nvGraphicFramePr>
        <p:xfrm>
          <a:off x="304800" y="7620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6172200"/>
            <a:ext cx="7749366" cy="400110"/>
          </a:xfrm>
          <a:prstGeom prst="rect">
            <a:avLst/>
          </a:prstGeom>
          <a:noFill/>
        </p:spPr>
        <p:txBody>
          <a:bodyPr wrap="none" rtlCol="0">
            <a:spAutoFit/>
          </a:bodyPr>
          <a:lstStyle/>
          <a:p>
            <a:r>
              <a:rPr lang="en-US" sz="2000" b="1" dirty="0" smtClean="0">
                <a:solidFill>
                  <a:srgbClr val="FF0000"/>
                </a:solidFill>
              </a:rPr>
              <a:t>FNOMC:  little change from 2005 to 2009, large improvement after 2009</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069F4F-3F14-45BA-B390-7CE592AB7D91}"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en-US"/>
          </a:p>
        </p:txBody>
      </p:sp>
      <p:pic>
        <p:nvPicPr>
          <p:cNvPr id="15363" name="Picture 9"/>
          <p:cNvPicPr>
            <a:picLocks noChangeAspect="1" noChangeArrowheads="1"/>
          </p:cNvPicPr>
          <p:nvPr/>
        </p:nvPicPr>
        <p:blipFill>
          <a:blip r:embed="rId2" cstate="print"/>
          <a:srcRect b="52370"/>
          <a:stretch>
            <a:fillRect/>
          </a:stretch>
        </p:blipFill>
        <p:spPr bwMode="auto">
          <a:xfrm>
            <a:off x="5715000" y="914400"/>
            <a:ext cx="3276600" cy="5029200"/>
          </a:xfrm>
          <a:prstGeom prst="rect">
            <a:avLst/>
          </a:prstGeom>
          <a:noFill/>
          <a:ln w="9525">
            <a:noFill/>
            <a:miter lim="800000"/>
            <a:headEnd/>
            <a:tailEnd/>
          </a:ln>
        </p:spPr>
      </p:pic>
      <p:pic>
        <p:nvPicPr>
          <p:cNvPr id="15364" name="Picture 7"/>
          <p:cNvPicPr>
            <a:picLocks noChangeAspect="1" noChangeArrowheads="1"/>
          </p:cNvPicPr>
          <p:nvPr/>
        </p:nvPicPr>
        <p:blipFill>
          <a:blip r:embed="rId3" cstate="print"/>
          <a:srcRect b="51387"/>
          <a:stretch>
            <a:fillRect/>
          </a:stretch>
        </p:blipFill>
        <p:spPr bwMode="auto">
          <a:xfrm>
            <a:off x="152400" y="762000"/>
            <a:ext cx="5334000" cy="5176838"/>
          </a:xfrm>
          <a:prstGeom prst="rect">
            <a:avLst/>
          </a:prstGeom>
          <a:noFill/>
          <a:ln w="9525">
            <a:noFill/>
            <a:miter lim="800000"/>
            <a:headEnd/>
            <a:tailEnd/>
          </a:ln>
        </p:spPr>
      </p:pic>
      <p:sp>
        <p:nvSpPr>
          <p:cNvPr id="15365" name="Rectangle 2"/>
          <p:cNvSpPr>
            <a:spLocks noGrp="1" noChangeArrowheads="1"/>
          </p:cNvSpPr>
          <p:nvPr>
            <p:ph type="body" idx="1"/>
          </p:nvPr>
        </p:nvSpPr>
        <p:spPr>
          <a:xfrm>
            <a:off x="228600" y="152400"/>
            <a:ext cx="3200400" cy="457200"/>
          </a:xfrm>
        </p:spPr>
        <p:txBody>
          <a:bodyPr/>
          <a:lstStyle/>
          <a:p>
            <a:pPr marL="225425" indent="-225425" algn="ctr" eaLnBrk="1" hangingPunct="1">
              <a:lnSpc>
                <a:spcPct val="80000"/>
              </a:lnSpc>
              <a:buFontTx/>
              <a:buNone/>
            </a:pPr>
            <a:r>
              <a:rPr lang="en-US" sz="2800" b="1" smtClean="0">
                <a:solidFill>
                  <a:srgbClr val="FF0000"/>
                </a:solidFill>
              </a:rPr>
              <a:t>Hurricane Irene</a:t>
            </a:r>
          </a:p>
        </p:txBody>
      </p:sp>
      <p:sp>
        <p:nvSpPr>
          <p:cNvPr id="15366" name="Text Box 5"/>
          <p:cNvSpPr txBox="1">
            <a:spLocks noChangeArrowheads="1"/>
          </p:cNvSpPr>
          <p:nvPr/>
        </p:nvSpPr>
        <p:spPr bwMode="auto">
          <a:xfrm>
            <a:off x="304800" y="6096000"/>
            <a:ext cx="2971800" cy="641350"/>
          </a:xfrm>
          <a:prstGeom prst="rect">
            <a:avLst/>
          </a:prstGeom>
          <a:noFill/>
          <a:ln w="9525">
            <a:noFill/>
            <a:miter lim="800000"/>
            <a:headEnd/>
            <a:tailEnd/>
          </a:ln>
        </p:spPr>
        <p:txBody>
          <a:bodyPr>
            <a:spAutoFit/>
          </a:bodyPr>
          <a:lstStyle/>
          <a:p>
            <a:r>
              <a:rPr lang="en-US" b="1">
                <a:solidFill>
                  <a:srgbClr val="003300"/>
                </a:solidFill>
              </a:rPr>
              <a:t>GFS track forecast was one of the best</a:t>
            </a:r>
          </a:p>
        </p:txBody>
      </p:sp>
      <p:sp>
        <p:nvSpPr>
          <p:cNvPr id="15367" name="Text Box 8"/>
          <p:cNvSpPr txBox="1">
            <a:spLocks noChangeArrowheads="1"/>
          </p:cNvSpPr>
          <p:nvPr/>
        </p:nvSpPr>
        <p:spPr bwMode="auto">
          <a:xfrm>
            <a:off x="4419600" y="3810000"/>
            <a:ext cx="654050" cy="366713"/>
          </a:xfrm>
          <a:prstGeom prst="rect">
            <a:avLst/>
          </a:prstGeom>
          <a:noFill/>
          <a:ln w="9525">
            <a:noFill/>
            <a:miter lim="800000"/>
            <a:headEnd/>
            <a:tailEnd/>
          </a:ln>
        </p:spPr>
        <p:txBody>
          <a:bodyPr wrap="none">
            <a:spAutoFit/>
          </a:bodyPr>
          <a:lstStyle/>
          <a:p>
            <a:r>
              <a:rPr lang="en-US"/>
              <a:t>GFS</a:t>
            </a:r>
          </a:p>
        </p:txBody>
      </p:sp>
      <p:sp>
        <p:nvSpPr>
          <p:cNvPr id="15368" name="Text Box 10"/>
          <p:cNvSpPr txBox="1">
            <a:spLocks noChangeArrowheads="1"/>
          </p:cNvSpPr>
          <p:nvPr/>
        </p:nvSpPr>
        <p:spPr bwMode="auto">
          <a:xfrm>
            <a:off x="4191000" y="4800600"/>
            <a:ext cx="914400" cy="457200"/>
          </a:xfrm>
          <a:prstGeom prst="rect">
            <a:avLst/>
          </a:prstGeom>
          <a:noFill/>
          <a:ln w="9525">
            <a:noFill/>
            <a:miter lim="800000"/>
            <a:headEnd/>
            <a:tailEnd/>
          </a:ln>
        </p:spPr>
        <p:txBody>
          <a:bodyPr wrap="none">
            <a:spAutoFit/>
          </a:bodyPr>
          <a:lstStyle/>
          <a:p>
            <a:r>
              <a:rPr lang="en-US" sz="2400" b="1">
                <a:solidFill>
                  <a:srgbClr val="0000FF"/>
                </a:solidFill>
              </a:rPr>
              <a:t>track</a:t>
            </a:r>
          </a:p>
        </p:txBody>
      </p:sp>
      <p:sp>
        <p:nvSpPr>
          <p:cNvPr id="15369" name="Text Box 11"/>
          <p:cNvSpPr txBox="1">
            <a:spLocks noChangeArrowheads="1"/>
          </p:cNvSpPr>
          <p:nvPr/>
        </p:nvSpPr>
        <p:spPr bwMode="auto">
          <a:xfrm>
            <a:off x="7391400" y="4800600"/>
            <a:ext cx="1227138" cy="396875"/>
          </a:xfrm>
          <a:prstGeom prst="rect">
            <a:avLst/>
          </a:prstGeom>
          <a:noFill/>
          <a:ln w="9525">
            <a:noFill/>
            <a:miter lim="800000"/>
            <a:headEnd/>
            <a:tailEnd/>
          </a:ln>
        </p:spPr>
        <p:txBody>
          <a:bodyPr wrap="none">
            <a:spAutoFit/>
          </a:bodyPr>
          <a:lstStyle/>
          <a:p>
            <a:r>
              <a:rPr lang="en-US" sz="2000" b="1">
                <a:solidFill>
                  <a:srgbClr val="0000FF"/>
                </a:solidFill>
              </a:rPr>
              <a:t>intensity</a:t>
            </a:r>
          </a:p>
        </p:txBody>
      </p:sp>
      <p:sp>
        <p:nvSpPr>
          <p:cNvPr id="15370" name="Text Box 12"/>
          <p:cNvSpPr txBox="1">
            <a:spLocks noChangeArrowheads="1"/>
          </p:cNvSpPr>
          <p:nvPr/>
        </p:nvSpPr>
        <p:spPr bwMode="auto">
          <a:xfrm>
            <a:off x="5029200" y="6172200"/>
            <a:ext cx="3962400" cy="641350"/>
          </a:xfrm>
          <a:prstGeom prst="rect">
            <a:avLst/>
          </a:prstGeom>
          <a:noFill/>
          <a:ln w="9525">
            <a:noFill/>
            <a:miter lim="800000"/>
            <a:headEnd/>
            <a:tailEnd/>
          </a:ln>
        </p:spPr>
        <p:txBody>
          <a:bodyPr>
            <a:spAutoFit/>
          </a:bodyPr>
          <a:lstStyle/>
          <a:p>
            <a:r>
              <a:rPr lang="en-US">
                <a:solidFill>
                  <a:srgbClr val="0000FF"/>
                </a:solidFill>
              </a:rPr>
              <a:t>GFS intensity forecast was also better than other global NWP models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57200" y="111125"/>
            <a:ext cx="8001000" cy="46355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0000"/>
                </a:solidFill>
              </a:rPr>
              <a:t>GFS 60-84hr Rainfall Forecast:  Hurricane Irene</a:t>
            </a:r>
          </a:p>
        </p:txBody>
      </p:sp>
      <p:sp>
        <p:nvSpPr>
          <p:cNvPr id="13" name="TextBox 12"/>
          <p:cNvSpPr txBox="1"/>
          <p:nvPr/>
        </p:nvSpPr>
        <p:spPr>
          <a:xfrm>
            <a:off x="6858000" y="1752600"/>
            <a:ext cx="1981200" cy="923925"/>
          </a:xfrm>
          <a:prstGeom prst="rect">
            <a:avLst/>
          </a:prstGeom>
          <a:noFill/>
        </p:spPr>
        <p:txBody>
          <a:bodyPr>
            <a:spAutoFit/>
          </a:bodyPr>
          <a:lstStyle/>
          <a:p>
            <a:pPr>
              <a:buFont typeface="Times New Roman" pitchFamily="16" charset="0"/>
              <a:buNone/>
              <a:defRPr/>
            </a:pPr>
            <a:r>
              <a:rPr lang="en-US" b="1" dirty="0">
                <a:solidFill>
                  <a:schemeClr val="accent6"/>
                </a:solidFill>
                <a:latin typeface="Arial" charset="0"/>
              </a:rPr>
              <a:t>24-hr rainfall, valid at 12Z28Aug2011</a:t>
            </a:r>
          </a:p>
        </p:txBody>
      </p:sp>
      <p:sp>
        <p:nvSpPr>
          <p:cNvPr id="14" name="TextBox 13"/>
          <p:cNvSpPr txBox="1"/>
          <p:nvPr/>
        </p:nvSpPr>
        <p:spPr>
          <a:xfrm>
            <a:off x="6934200" y="4800600"/>
            <a:ext cx="1828800" cy="923925"/>
          </a:xfrm>
          <a:prstGeom prst="rect">
            <a:avLst/>
          </a:prstGeom>
          <a:noFill/>
        </p:spPr>
        <p:txBody>
          <a:bodyPr>
            <a:spAutoFit/>
          </a:bodyPr>
          <a:lstStyle/>
          <a:p>
            <a:pPr>
              <a:buFont typeface="Times New Roman" pitchFamily="16" charset="0"/>
              <a:buNone/>
              <a:defRPr/>
            </a:pPr>
            <a:r>
              <a:rPr lang="en-US" b="1" dirty="0">
                <a:solidFill>
                  <a:schemeClr val="accent6"/>
                </a:solidFill>
                <a:latin typeface="Arial" charset="0"/>
              </a:rPr>
              <a:t>24-hr rainfall, valid at 12Z29Aug2011</a:t>
            </a:r>
          </a:p>
        </p:txBody>
      </p:sp>
      <p:pic>
        <p:nvPicPr>
          <p:cNvPr id="16389" name="Picture 7"/>
          <p:cNvPicPr>
            <a:picLocks noChangeAspect="1" noChangeArrowheads="1"/>
          </p:cNvPicPr>
          <p:nvPr/>
        </p:nvPicPr>
        <p:blipFill>
          <a:blip r:embed="rId3" cstate="print"/>
          <a:srcRect b="35143"/>
          <a:stretch>
            <a:fillRect/>
          </a:stretch>
        </p:blipFill>
        <p:spPr bwMode="auto">
          <a:xfrm>
            <a:off x="285750" y="873125"/>
            <a:ext cx="6343650" cy="2708275"/>
          </a:xfrm>
          <a:prstGeom prst="rect">
            <a:avLst/>
          </a:prstGeom>
          <a:noFill/>
          <a:ln w="9525">
            <a:noFill/>
            <a:miter lim="800000"/>
            <a:headEnd/>
            <a:tailEnd/>
          </a:ln>
        </p:spPr>
      </p:pic>
      <p:pic>
        <p:nvPicPr>
          <p:cNvPr id="16390" name="Picture 8"/>
          <p:cNvPicPr>
            <a:picLocks noChangeAspect="1" noChangeArrowheads="1"/>
          </p:cNvPicPr>
          <p:nvPr/>
        </p:nvPicPr>
        <p:blipFill>
          <a:blip r:embed="rId4" cstate="print"/>
          <a:srcRect b="34000"/>
          <a:stretch>
            <a:fillRect/>
          </a:stretch>
        </p:blipFill>
        <p:spPr bwMode="auto">
          <a:xfrm>
            <a:off x="152400" y="3733800"/>
            <a:ext cx="6400800" cy="3060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111125"/>
            <a:ext cx="8001000" cy="831850"/>
          </a:xfrm>
          <a:prstGeom prst="rect">
            <a:avLst/>
          </a:prstGeom>
          <a:noFill/>
          <a:ln w="9525">
            <a:noFill/>
            <a:round/>
            <a:headEnd/>
            <a:tailEnd/>
          </a:ln>
          <a:effectLst/>
        </p:spPr>
        <p:txBody>
          <a:bodyPr lIns="90000" tIns="46800" rIns="90000" bIns="46800">
            <a:spAutoFit/>
          </a:bodyPr>
          <a:lstStyle/>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2011:  A Year with Record-Breaking</a:t>
            </a:r>
          </a:p>
          <a:p>
            <a: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chemeClr val="accent6"/>
                </a:solidFill>
                <a:latin typeface="Arial" charset="0"/>
              </a:rPr>
              <a:t>Billion-Dollar Weather Disasters</a:t>
            </a:r>
          </a:p>
        </p:txBody>
      </p:sp>
      <p:sp>
        <p:nvSpPr>
          <p:cNvPr id="17411" name="Rectangle 7"/>
          <p:cNvSpPr>
            <a:spLocks noChangeArrowheads="1"/>
          </p:cNvSpPr>
          <p:nvPr/>
        </p:nvSpPr>
        <p:spPr bwMode="auto">
          <a:xfrm>
            <a:off x="5181600" y="1143000"/>
            <a:ext cx="2819400" cy="830263"/>
          </a:xfrm>
          <a:prstGeom prst="rect">
            <a:avLst/>
          </a:prstGeom>
          <a:noFill/>
          <a:ln w="9525">
            <a:noFill/>
            <a:miter lim="800000"/>
            <a:headEnd/>
            <a:tailEnd/>
          </a:ln>
        </p:spPr>
        <p:txBody>
          <a:bodyPr>
            <a:spAutoFit/>
          </a:bodyPr>
          <a:lstStyle/>
          <a:p>
            <a:r>
              <a:rPr lang="en-US" sz="2400" b="1">
                <a:solidFill>
                  <a:srgbClr val="FF0000"/>
                </a:solidFill>
              </a:rPr>
              <a:t>Tropical Storm Lee: &gt; 1 billion</a:t>
            </a:r>
          </a:p>
        </p:txBody>
      </p:sp>
      <p:sp>
        <p:nvSpPr>
          <p:cNvPr id="17412" name="Rectangle 6"/>
          <p:cNvSpPr>
            <a:spLocks noChangeArrowheads="1"/>
          </p:cNvSpPr>
          <p:nvPr/>
        </p:nvSpPr>
        <p:spPr bwMode="auto">
          <a:xfrm>
            <a:off x="5029200" y="2209800"/>
            <a:ext cx="3657600" cy="4154488"/>
          </a:xfrm>
          <a:prstGeom prst="rect">
            <a:avLst/>
          </a:prstGeom>
          <a:noFill/>
          <a:ln w="9525">
            <a:noFill/>
            <a:miter lim="800000"/>
            <a:headEnd/>
            <a:tailEnd/>
          </a:ln>
        </p:spPr>
        <p:txBody>
          <a:bodyPr>
            <a:spAutoFit/>
          </a:bodyPr>
          <a:lstStyle/>
          <a:p>
            <a:r>
              <a:rPr lang="en-US" sz="2400" b="1">
                <a:solidFill>
                  <a:schemeClr val="tx1"/>
                </a:solidFill>
              </a:rPr>
              <a:t>September 1-5</a:t>
            </a:r>
          </a:p>
          <a:p>
            <a:r>
              <a:rPr lang="en-US" sz="2400" b="1">
                <a:solidFill>
                  <a:schemeClr val="tx1"/>
                </a:solidFill>
              </a:rPr>
              <a:t>21 deaths</a:t>
            </a:r>
          </a:p>
          <a:p>
            <a:endParaRPr lang="en-US" sz="1600" b="1">
              <a:solidFill>
                <a:schemeClr val="tx1"/>
              </a:solidFill>
            </a:endParaRPr>
          </a:p>
          <a:p>
            <a:r>
              <a:rPr lang="en-US" sz="2000">
                <a:solidFill>
                  <a:schemeClr val="tx1"/>
                </a:solidFill>
              </a:rPr>
              <a:t>Due to the large size, as well as the slow forward movement of the storm, heavy rainfall occurred in southern Louisiana, Mississippi, Alabama, and the Florida panhandle, and caused historic flooding in Pennsylvania, New York, and elsewhere.</a:t>
            </a:r>
            <a:endParaRPr lang="en-US" sz="2000" b="1">
              <a:solidFill>
                <a:schemeClr val="tx1"/>
              </a:solidFill>
            </a:endParaRPr>
          </a:p>
        </p:txBody>
      </p:sp>
      <p:pic>
        <p:nvPicPr>
          <p:cNvPr id="17413" name="Picture 2"/>
          <p:cNvPicPr>
            <a:picLocks noChangeAspect="1" noChangeArrowheads="1"/>
          </p:cNvPicPr>
          <p:nvPr/>
        </p:nvPicPr>
        <p:blipFill>
          <a:blip r:embed="rId3" cstate="print"/>
          <a:srcRect/>
          <a:stretch>
            <a:fillRect/>
          </a:stretch>
        </p:blipFill>
        <p:spPr bwMode="auto">
          <a:xfrm>
            <a:off x="304800" y="1143000"/>
            <a:ext cx="4343400" cy="2057400"/>
          </a:xfrm>
          <a:prstGeom prst="rect">
            <a:avLst/>
          </a:prstGeom>
          <a:noFill/>
          <a:ln w="9525">
            <a:noFill/>
            <a:miter lim="800000"/>
            <a:headEnd/>
            <a:tailEnd/>
          </a:ln>
        </p:spPr>
      </p:pic>
      <p:pic>
        <p:nvPicPr>
          <p:cNvPr id="17414" name="Picture 2"/>
          <p:cNvPicPr>
            <a:picLocks noChangeAspect="1" noChangeArrowheads="1"/>
          </p:cNvPicPr>
          <p:nvPr/>
        </p:nvPicPr>
        <p:blipFill>
          <a:blip r:embed="rId4" cstate="print"/>
          <a:srcRect/>
          <a:stretch>
            <a:fillRect/>
          </a:stretch>
        </p:blipFill>
        <p:spPr bwMode="auto">
          <a:xfrm>
            <a:off x="228600" y="3352800"/>
            <a:ext cx="4495800" cy="3352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57200" y="111125"/>
            <a:ext cx="8001000" cy="46355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0000"/>
                </a:solidFill>
              </a:rPr>
              <a:t>GFS 60-84hr Rainfall Forecast:  Tropical Storm Lee</a:t>
            </a:r>
          </a:p>
        </p:txBody>
      </p:sp>
      <p:pic>
        <p:nvPicPr>
          <p:cNvPr id="18435" name="Picture 4"/>
          <p:cNvPicPr>
            <a:picLocks noChangeAspect="1" noChangeArrowheads="1"/>
          </p:cNvPicPr>
          <p:nvPr/>
        </p:nvPicPr>
        <p:blipFill>
          <a:blip r:embed="rId3" cstate="print"/>
          <a:srcRect b="35143"/>
          <a:stretch>
            <a:fillRect/>
          </a:stretch>
        </p:blipFill>
        <p:spPr bwMode="auto">
          <a:xfrm>
            <a:off x="0" y="1066800"/>
            <a:ext cx="6629400" cy="2590800"/>
          </a:xfrm>
          <a:prstGeom prst="rect">
            <a:avLst/>
          </a:prstGeom>
          <a:noFill/>
          <a:ln w="9525">
            <a:noFill/>
            <a:miter lim="800000"/>
            <a:headEnd/>
            <a:tailEnd/>
          </a:ln>
        </p:spPr>
      </p:pic>
      <p:pic>
        <p:nvPicPr>
          <p:cNvPr id="18436" name="Picture 5"/>
          <p:cNvPicPr>
            <a:picLocks noChangeAspect="1" noChangeArrowheads="1"/>
          </p:cNvPicPr>
          <p:nvPr/>
        </p:nvPicPr>
        <p:blipFill>
          <a:blip r:embed="rId4" cstate="print"/>
          <a:srcRect b="34000"/>
          <a:stretch>
            <a:fillRect/>
          </a:stretch>
        </p:blipFill>
        <p:spPr bwMode="auto">
          <a:xfrm>
            <a:off x="0" y="3886200"/>
            <a:ext cx="6705600" cy="2895600"/>
          </a:xfrm>
          <a:prstGeom prst="rect">
            <a:avLst/>
          </a:prstGeom>
          <a:noFill/>
          <a:ln w="9525">
            <a:noFill/>
            <a:miter lim="800000"/>
            <a:headEnd/>
            <a:tailEnd/>
          </a:ln>
        </p:spPr>
      </p:pic>
      <p:sp>
        <p:nvSpPr>
          <p:cNvPr id="13" name="TextBox 12"/>
          <p:cNvSpPr txBox="1"/>
          <p:nvPr/>
        </p:nvSpPr>
        <p:spPr>
          <a:xfrm>
            <a:off x="6858000" y="1752600"/>
            <a:ext cx="1828800" cy="923925"/>
          </a:xfrm>
          <a:prstGeom prst="rect">
            <a:avLst/>
          </a:prstGeom>
          <a:noFill/>
        </p:spPr>
        <p:txBody>
          <a:bodyPr>
            <a:spAutoFit/>
          </a:bodyPr>
          <a:lstStyle/>
          <a:p>
            <a:pPr>
              <a:buFont typeface="Times New Roman" pitchFamily="16" charset="0"/>
              <a:buNone/>
              <a:defRPr/>
            </a:pPr>
            <a:r>
              <a:rPr lang="en-US" b="1" dirty="0">
                <a:solidFill>
                  <a:schemeClr val="accent6"/>
                </a:solidFill>
                <a:latin typeface="Arial" charset="0"/>
              </a:rPr>
              <a:t>24-hr rainfall, valid at 12Z05Sep2011</a:t>
            </a:r>
          </a:p>
        </p:txBody>
      </p:sp>
      <p:sp>
        <p:nvSpPr>
          <p:cNvPr id="14" name="TextBox 13"/>
          <p:cNvSpPr txBox="1"/>
          <p:nvPr/>
        </p:nvSpPr>
        <p:spPr>
          <a:xfrm>
            <a:off x="6934200" y="4800600"/>
            <a:ext cx="1828800" cy="923925"/>
          </a:xfrm>
          <a:prstGeom prst="rect">
            <a:avLst/>
          </a:prstGeom>
          <a:noFill/>
        </p:spPr>
        <p:txBody>
          <a:bodyPr>
            <a:spAutoFit/>
          </a:bodyPr>
          <a:lstStyle/>
          <a:p>
            <a:pPr>
              <a:buFont typeface="Times New Roman" pitchFamily="16" charset="0"/>
              <a:buNone/>
              <a:defRPr/>
            </a:pPr>
            <a:r>
              <a:rPr lang="en-US" b="1" dirty="0">
                <a:solidFill>
                  <a:schemeClr val="accent6"/>
                </a:solidFill>
                <a:latin typeface="Arial" charset="0"/>
              </a:rPr>
              <a:t>24-hr rainfall, valid at 12Z06Sep2011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F9624460-6367-492F-821A-B739A2BC9375}" type="slidenum">
              <a:rPr lang="en-US" smtClean="0"/>
              <a:pPr/>
              <a:t>44</a:t>
            </a:fld>
            <a:endParaRPr lang="en-US" smtClean="0"/>
          </a:p>
        </p:txBody>
      </p:sp>
      <p:sp>
        <p:nvSpPr>
          <p:cNvPr id="23555" name="Rectangle 2"/>
          <p:cNvSpPr>
            <a:spLocks noGrp="1" noChangeArrowheads="1"/>
          </p:cNvSpPr>
          <p:nvPr>
            <p:ph type="title"/>
          </p:nvPr>
        </p:nvSpPr>
        <p:spPr>
          <a:xfrm>
            <a:off x="457200" y="1981200"/>
            <a:ext cx="8229600" cy="1143000"/>
          </a:xfrm>
        </p:spPr>
        <p:txBody>
          <a:bodyPr/>
          <a:lstStyle/>
          <a:p>
            <a:pPr eaLnBrk="1" hangingPunct="1"/>
            <a:r>
              <a:rPr lang="en-US" dirty="0" smtClean="0"/>
              <a:t>Supplemental  Material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661550D8-0C26-4293-AFF9-059B24BB1E79}" type="slidenum">
              <a:rPr lang="en-US" smtClean="0"/>
              <a:pPr/>
              <a:t>45</a:t>
            </a:fld>
            <a:endParaRPr lang="en-US" dirty="0" smtClean="0"/>
          </a:p>
        </p:txBody>
      </p:sp>
      <p:pic>
        <p:nvPicPr>
          <p:cNvPr id="24579" name="Picture 3"/>
          <p:cNvPicPr>
            <a:picLocks noChangeAspect="1" noChangeArrowheads="1"/>
          </p:cNvPicPr>
          <p:nvPr/>
        </p:nvPicPr>
        <p:blipFill>
          <a:blip r:embed="rId2" cstate="print"/>
          <a:srcRect b="35995"/>
          <a:stretch>
            <a:fillRect/>
          </a:stretch>
        </p:blipFill>
        <p:spPr bwMode="auto">
          <a:xfrm>
            <a:off x="304800" y="228600"/>
            <a:ext cx="8610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A848EE35-5C52-4391-9B44-FE3F1744E3D6}" type="slidenum">
              <a:rPr lang="en-US" smtClean="0"/>
              <a:pPr/>
              <a:t>46</a:t>
            </a:fld>
            <a:endParaRPr lang="en-US" dirty="0" smtClean="0"/>
          </a:p>
        </p:txBody>
      </p:sp>
      <p:pic>
        <p:nvPicPr>
          <p:cNvPr id="25603" name="Picture 3"/>
          <p:cNvPicPr>
            <a:picLocks noChangeAspect="1" noChangeArrowheads="1"/>
          </p:cNvPicPr>
          <p:nvPr/>
        </p:nvPicPr>
        <p:blipFill>
          <a:blip r:embed="rId2" cstate="print"/>
          <a:srcRect b="35995"/>
          <a:stretch>
            <a:fillRect/>
          </a:stretch>
        </p:blipFill>
        <p:spPr bwMode="auto">
          <a:xfrm>
            <a:off x="609600" y="304800"/>
            <a:ext cx="8229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73CA8DC7-919A-4930-A3C0-81B7C3CDC60C}" type="slidenum">
              <a:rPr lang="en-US" smtClean="0"/>
              <a:pPr/>
              <a:t>47</a:t>
            </a:fld>
            <a:endParaRPr lang="en-US" dirty="0" smtClean="0"/>
          </a:p>
        </p:txBody>
      </p:sp>
      <p:graphicFrame>
        <p:nvGraphicFramePr>
          <p:cNvPr id="4" name="Chart 3"/>
          <p:cNvGraphicFramePr>
            <a:graphicFrameLocks noGrp="1"/>
          </p:cNvGraphicFramePr>
          <p:nvPr/>
        </p:nvGraphicFramePr>
        <p:xfrm>
          <a:off x="304801" y="304800"/>
          <a:ext cx="8458200" cy="6172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p:spPr>
        <p:txBody>
          <a:bodyPr/>
          <a:lstStyle/>
          <a:p>
            <a:fld id="{9A7DAD96-353A-4375-80F8-86B2BFB6AA30}" type="slidenum">
              <a:rPr lang="en-US" smtClean="0"/>
              <a:pPr/>
              <a:t>48</a:t>
            </a:fld>
            <a:endParaRPr lang="en-US" dirty="0" smtClean="0"/>
          </a:p>
        </p:txBody>
      </p:sp>
      <p:pic>
        <p:nvPicPr>
          <p:cNvPr id="27651" name="Picture 4" descr="Percent Anomaly Correlations Greater Than 0.9&#10;ECMWF 00Z Cycle Day-5 500hPa Height  "/>
          <p:cNvPicPr>
            <a:picLocks noChangeAspect="1" noChangeArrowheads="1"/>
          </p:cNvPicPr>
          <p:nvPr/>
        </p:nvPicPr>
        <p:blipFill>
          <a:blip r:embed="rId2" cstate="print"/>
          <a:srcRect/>
          <a:stretch>
            <a:fillRect/>
          </a:stretch>
        </p:blipFill>
        <p:spPr bwMode="auto">
          <a:xfrm>
            <a:off x="304799" y="571500"/>
            <a:ext cx="8534401"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p:spPr>
        <p:txBody>
          <a:bodyPr/>
          <a:lstStyle/>
          <a:p>
            <a:fld id="{35A34BE8-F791-4718-BBAD-8FA5E7EC79BC}" type="slidenum">
              <a:rPr lang="en-US" smtClean="0"/>
              <a:pPr/>
              <a:t>49</a:t>
            </a:fld>
            <a:endParaRPr lang="en-US" dirty="0" smtClean="0"/>
          </a:p>
        </p:txBody>
      </p:sp>
      <p:pic>
        <p:nvPicPr>
          <p:cNvPr id="28675" name="Picture 4" descr="Percent Anomaly Correlations Smaller Than 0.7&#10;ECMWF 00Z Cycle Day-5 500hPa Height  "/>
          <p:cNvPicPr>
            <a:picLocks noChangeAspect="1" noChangeArrowheads="1"/>
          </p:cNvPicPr>
          <p:nvPr/>
        </p:nvPicPr>
        <p:blipFill>
          <a:blip r:embed="rId2" cstate="print"/>
          <a:srcRect/>
          <a:stretch>
            <a:fillRect/>
          </a:stretch>
        </p:blipFill>
        <p:spPr bwMode="auto">
          <a:xfrm>
            <a:off x="-80963" y="571500"/>
            <a:ext cx="9305926"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a:bodyPr>
          <a:lstStyle/>
          <a:p>
            <a:r>
              <a:rPr lang="en-US" sz="2800" b="1" dirty="0" smtClean="0">
                <a:solidFill>
                  <a:srgbClr val="FF0000"/>
                </a:solidFill>
              </a:rPr>
              <a:t>Annual Mean SH 500hPa HGT AC</a:t>
            </a:r>
            <a:endParaRPr lang="en-US" sz="2800" b="1" dirty="0">
              <a:solidFill>
                <a:srgbClr val="FF0000"/>
              </a:solidFill>
            </a:endParaRPr>
          </a:p>
        </p:txBody>
      </p:sp>
      <p:graphicFrame>
        <p:nvGraphicFramePr>
          <p:cNvPr id="4" name="Content Placeholder 3"/>
          <p:cNvGraphicFramePr>
            <a:graphicFrameLocks noGrp="1"/>
          </p:cNvGraphicFramePr>
          <p:nvPr>
            <p:ph idx="1"/>
          </p:nvPr>
        </p:nvGraphicFramePr>
        <p:xfrm>
          <a:off x="304800" y="762000"/>
          <a:ext cx="86106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2238"/>
            <a:ext cx="8229600" cy="487362"/>
          </a:xfrm>
        </p:spPr>
        <p:txBody>
          <a:bodyPr>
            <a:normAutofit fontScale="90000"/>
          </a:bodyPr>
          <a:lstStyle/>
          <a:p>
            <a:pPr eaLnBrk="1" hangingPunct="1"/>
            <a:r>
              <a:rPr lang="en-US" sz="2800" b="1" smtClean="0">
                <a:solidFill>
                  <a:srgbClr val="000066"/>
                </a:solidFill>
              </a:rPr>
              <a:t>2011 Annual Mean 500hPa HGT AC </a:t>
            </a:r>
          </a:p>
        </p:txBody>
      </p:sp>
      <p:sp>
        <p:nvSpPr>
          <p:cNvPr id="5123" name="Slide Number Placeholder 3"/>
          <p:cNvSpPr>
            <a:spLocks noGrp="1"/>
          </p:cNvSpPr>
          <p:nvPr>
            <p:ph type="sldNum" sz="quarter" idx="12"/>
          </p:nvPr>
        </p:nvSpPr>
        <p:spPr>
          <a:noFill/>
        </p:spPr>
        <p:txBody>
          <a:bodyPr/>
          <a:lstStyle/>
          <a:p>
            <a:fld id="{504B786D-C1D4-40B9-BCB0-FCE5952D3110}" type="slidenum">
              <a:rPr lang="en-US" smtClean="0"/>
              <a:pPr/>
              <a:t>6</a:t>
            </a:fld>
            <a:endParaRPr lang="en-US" dirty="0" smtClean="0"/>
          </a:p>
        </p:txBody>
      </p:sp>
      <p:pic>
        <p:nvPicPr>
          <p:cNvPr id="5124" name="Picture 2"/>
          <p:cNvPicPr>
            <a:picLocks noGrp="1" noChangeAspect="1" noChangeArrowheads="1"/>
          </p:cNvPicPr>
          <p:nvPr>
            <p:ph idx="1"/>
          </p:nvPr>
        </p:nvPicPr>
        <p:blipFill>
          <a:blip r:embed="rId2" cstate="print"/>
          <a:srcRect r="6250"/>
          <a:stretch>
            <a:fillRect/>
          </a:stretch>
        </p:blipFill>
        <p:spPr>
          <a:xfrm>
            <a:off x="76200" y="609600"/>
            <a:ext cx="4572000" cy="5257800"/>
          </a:xfrm>
          <a:noFill/>
        </p:spPr>
      </p:pic>
      <p:cxnSp>
        <p:nvCxnSpPr>
          <p:cNvPr id="7" name="Straight Connector 6"/>
          <p:cNvCxnSpPr/>
          <p:nvPr/>
        </p:nvCxnSpPr>
        <p:spPr>
          <a:xfrm>
            <a:off x="533400" y="2286000"/>
            <a:ext cx="39624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484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5127" name="TextBox 9"/>
          <p:cNvSpPr txBox="1">
            <a:spLocks noChangeArrowheads="1"/>
          </p:cNvSpPr>
          <p:nvPr/>
        </p:nvSpPr>
        <p:spPr bwMode="auto">
          <a:xfrm>
            <a:off x="304800" y="5867400"/>
            <a:ext cx="8610600" cy="707886"/>
          </a:xfrm>
          <a:prstGeom prst="rect">
            <a:avLst/>
          </a:prstGeom>
          <a:noFill/>
          <a:ln w="9525">
            <a:noFill/>
            <a:miter lim="800000"/>
            <a:headEnd/>
            <a:tailEnd/>
          </a:ln>
        </p:spPr>
        <p:txBody>
          <a:bodyPr>
            <a:spAutoFit/>
          </a:bodyPr>
          <a:lstStyle/>
          <a:p>
            <a:r>
              <a:rPr lang="en-US" sz="2000" b="1" dirty="0">
                <a:solidFill>
                  <a:srgbClr val="FF0000"/>
                </a:solidFill>
              </a:rPr>
              <a:t>GFS falls behind ECMWF and UKM, but is better than CMC, FNO and JMA.</a:t>
            </a:r>
          </a:p>
          <a:p>
            <a:r>
              <a:rPr lang="en-US" sz="2000" b="1" dirty="0">
                <a:solidFill>
                  <a:srgbClr val="FF0000"/>
                </a:solidFill>
              </a:rPr>
              <a:t>GFS useful forecasts (&gt;0.6) reached 8.0 days in the NH and 7.8 days in the SH.</a:t>
            </a:r>
          </a:p>
        </p:txBody>
      </p:sp>
      <p:pic>
        <p:nvPicPr>
          <p:cNvPr id="5128" name="Picture 3"/>
          <p:cNvPicPr>
            <a:picLocks noChangeAspect="1" noChangeArrowheads="1"/>
          </p:cNvPicPr>
          <p:nvPr/>
        </p:nvPicPr>
        <p:blipFill>
          <a:blip r:embed="rId3" cstate="print"/>
          <a:srcRect r="5357"/>
          <a:stretch>
            <a:fillRect/>
          </a:stretch>
        </p:blipFill>
        <p:spPr bwMode="auto">
          <a:xfrm>
            <a:off x="4800600" y="609600"/>
            <a:ext cx="4191000" cy="5257800"/>
          </a:xfrm>
          <a:prstGeom prst="rect">
            <a:avLst/>
          </a:prstGeom>
          <a:noFill/>
          <a:ln w="9525">
            <a:noFill/>
            <a:miter lim="800000"/>
            <a:headEnd/>
            <a:tailEnd/>
          </a:ln>
        </p:spPr>
      </p:pic>
      <p:sp>
        <p:nvSpPr>
          <p:cNvPr id="5129" name="TextBox 11"/>
          <p:cNvSpPr txBox="1">
            <a:spLocks noChangeArrowheads="1"/>
          </p:cNvSpPr>
          <p:nvPr/>
        </p:nvSpPr>
        <p:spPr bwMode="auto">
          <a:xfrm>
            <a:off x="3657600" y="1295400"/>
            <a:ext cx="703263" cy="523875"/>
          </a:xfrm>
          <a:prstGeom prst="rect">
            <a:avLst/>
          </a:prstGeom>
          <a:noFill/>
          <a:ln w="9525">
            <a:noFill/>
            <a:miter lim="800000"/>
            <a:headEnd/>
            <a:tailEnd/>
          </a:ln>
        </p:spPr>
        <p:txBody>
          <a:bodyPr wrap="none">
            <a:spAutoFit/>
          </a:bodyPr>
          <a:lstStyle/>
          <a:p>
            <a:r>
              <a:rPr lang="en-US" sz="2800" b="1">
                <a:solidFill>
                  <a:srgbClr val="FF0000"/>
                </a:solidFill>
              </a:rPr>
              <a:t>NH</a:t>
            </a:r>
          </a:p>
        </p:txBody>
      </p:sp>
      <p:sp>
        <p:nvSpPr>
          <p:cNvPr id="5130" name="TextBox 12"/>
          <p:cNvSpPr txBox="1">
            <a:spLocks noChangeArrowheads="1"/>
          </p:cNvSpPr>
          <p:nvPr/>
        </p:nvSpPr>
        <p:spPr bwMode="auto">
          <a:xfrm>
            <a:off x="8001000" y="1143000"/>
            <a:ext cx="703263" cy="523875"/>
          </a:xfrm>
          <a:prstGeom prst="rect">
            <a:avLst/>
          </a:prstGeom>
          <a:noFill/>
          <a:ln w="9525">
            <a:noFill/>
            <a:miter lim="800000"/>
            <a:headEnd/>
            <a:tailEnd/>
          </a:ln>
        </p:spPr>
        <p:txBody>
          <a:bodyPr wrap="none">
            <a:spAutoFit/>
          </a:bodyPr>
          <a:lstStyle/>
          <a:p>
            <a:r>
              <a:rPr lang="en-US" sz="2800" b="1">
                <a:solidFill>
                  <a:srgbClr val="FF0000"/>
                </a:solidFill>
              </a:rPr>
              <a:t>SH</a:t>
            </a:r>
          </a:p>
        </p:txBody>
      </p:sp>
      <p:cxnSp>
        <p:nvCxnSpPr>
          <p:cNvPr id="15" name="Straight Connector 14"/>
          <p:cNvCxnSpPr/>
          <p:nvPr/>
        </p:nvCxnSpPr>
        <p:spPr>
          <a:xfrm>
            <a:off x="5181600" y="2286000"/>
            <a:ext cx="36576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0"/>
            <a:ext cx="1295400" cy="646331"/>
          </a:xfrm>
          <a:prstGeom prst="rect">
            <a:avLst/>
          </a:prstGeom>
          <a:noFill/>
          <a:ln>
            <a:solidFill>
              <a:srgbClr val="FFFF00"/>
            </a:solidFill>
          </a:ln>
        </p:spPr>
        <p:txBody>
          <a:bodyPr wrap="square" rtlCol="0">
            <a:spAutoFit/>
          </a:bodyPr>
          <a:lstStyle/>
          <a:p>
            <a:r>
              <a:rPr lang="en-US" b="1" dirty="0" smtClean="0"/>
              <a:t>0.6 – useful forecast</a:t>
            </a:r>
            <a:endParaRPr lang="en-US" b="1" dirty="0"/>
          </a:p>
        </p:txBody>
      </p:sp>
      <p:sp>
        <p:nvSpPr>
          <p:cNvPr id="13" name="Sun 12"/>
          <p:cNvSpPr/>
          <p:nvPr/>
        </p:nvSpPr>
        <p:spPr>
          <a:xfrm>
            <a:off x="3657600" y="2209800"/>
            <a:ext cx="152400" cy="15240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Sun 13"/>
          <p:cNvSpPr/>
          <p:nvPr/>
        </p:nvSpPr>
        <p:spPr>
          <a:xfrm>
            <a:off x="7924800" y="2209800"/>
            <a:ext cx="152400" cy="15240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57200" y="228600"/>
            <a:ext cx="8229600" cy="762000"/>
          </a:xfrm>
        </p:spPr>
        <p:txBody>
          <a:bodyPr>
            <a:normAutofit fontScale="90000"/>
          </a:bodyPr>
          <a:lstStyle/>
          <a:p>
            <a:pPr eaLnBrk="1" hangingPunct="1"/>
            <a:r>
              <a:rPr lang="en-US" sz="2400" b="1" dirty="0" smtClean="0"/>
              <a:t>Day at which forecast loses useful skill (AC=0.6) </a:t>
            </a:r>
            <a:br>
              <a:rPr lang="en-US" sz="2400" b="1" dirty="0" smtClean="0"/>
            </a:br>
            <a:r>
              <a:rPr lang="en-US" sz="2400" b="1" dirty="0" smtClean="0"/>
              <a:t>N. Hemisphere 500hPa height calendar year means</a:t>
            </a:r>
          </a:p>
        </p:txBody>
      </p:sp>
      <p:graphicFrame>
        <p:nvGraphicFramePr>
          <p:cNvPr id="1026" name="Object 2"/>
          <p:cNvGraphicFramePr>
            <a:graphicFrameLocks noGrp="1" noChangeAspect="1"/>
          </p:cNvGraphicFramePr>
          <p:nvPr>
            <p:ph type="chart" idx="1"/>
          </p:nvPr>
        </p:nvGraphicFramePr>
        <p:xfrm>
          <a:off x="177800" y="990600"/>
          <a:ext cx="8788400" cy="5562600"/>
        </p:xfrm>
        <a:graphic>
          <a:graphicData uri="http://schemas.openxmlformats.org/presentationml/2006/ole">
            <p:oleObj spid="_x0000_s1026" r:id="rId3" imgW="8791194" imgH="5450296" progId="Excel.Sheet.8">
              <p:embed/>
            </p:oleObj>
          </a:graphicData>
        </a:graphic>
      </p:graphicFrame>
      <p:sp>
        <p:nvSpPr>
          <p:cNvPr id="1028" name="Text Box 7"/>
          <p:cNvSpPr txBox="1">
            <a:spLocks noChangeArrowheads="1"/>
          </p:cNvSpPr>
          <p:nvPr/>
        </p:nvSpPr>
        <p:spPr bwMode="auto">
          <a:xfrm rot="10800000">
            <a:off x="204788" y="3276600"/>
            <a:ext cx="458787" cy="2286000"/>
          </a:xfrm>
          <a:prstGeom prst="rect">
            <a:avLst/>
          </a:prstGeom>
          <a:noFill/>
          <a:ln w="9525">
            <a:noFill/>
            <a:miter lim="800000"/>
            <a:headEnd/>
            <a:tailEnd/>
          </a:ln>
        </p:spPr>
        <p:txBody>
          <a:bodyPr rot="10800000" vert="eaVert">
            <a:spAutoFit/>
          </a:bodyPr>
          <a:lstStyle/>
          <a:p>
            <a:pPr>
              <a:spcBef>
                <a:spcPct val="50000"/>
              </a:spcBef>
            </a:pPr>
            <a:endParaRPr lang="en-US">
              <a:solidFill>
                <a:srgbClr val="000000"/>
              </a:solidFill>
            </a:endParaRPr>
          </a:p>
        </p:txBody>
      </p:sp>
      <p:sp>
        <p:nvSpPr>
          <p:cNvPr id="1029" name="Text Box 8"/>
          <p:cNvSpPr txBox="1">
            <a:spLocks noChangeArrowheads="1"/>
          </p:cNvSpPr>
          <p:nvPr/>
        </p:nvSpPr>
        <p:spPr bwMode="auto">
          <a:xfrm rot="10800000">
            <a:off x="303213" y="3124200"/>
            <a:ext cx="458787" cy="2209800"/>
          </a:xfrm>
          <a:prstGeom prst="rect">
            <a:avLst/>
          </a:prstGeom>
          <a:noFill/>
          <a:ln w="9525">
            <a:noFill/>
            <a:miter lim="800000"/>
            <a:headEnd/>
            <a:tailEnd/>
          </a:ln>
        </p:spPr>
        <p:txBody>
          <a:bodyPr rot="10800000" vert="eaVert">
            <a:spAutoFit/>
          </a:bodyPr>
          <a:lstStyle/>
          <a:p>
            <a:pPr>
              <a:spcBef>
                <a:spcPct val="50000"/>
              </a:spcBef>
            </a:pPr>
            <a:endParaRPr lang="en-US">
              <a:solidFill>
                <a:srgbClr val="000000"/>
              </a:solidFill>
            </a:endParaRPr>
          </a:p>
        </p:txBody>
      </p:sp>
      <p:sp>
        <p:nvSpPr>
          <p:cNvPr id="1030" name="Text Box 9"/>
          <p:cNvSpPr txBox="1">
            <a:spLocks noChangeArrowheads="1"/>
          </p:cNvSpPr>
          <p:nvPr/>
        </p:nvSpPr>
        <p:spPr bwMode="auto">
          <a:xfrm rot="-5400000">
            <a:off x="-450056" y="3740944"/>
            <a:ext cx="1600200" cy="366712"/>
          </a:xfrm>
          <a:prstGeom prst="rect">
            <a:avLst/>
          </a:prstGeom>
          <a:noFill/>
          <a:ln w="9525">
            <a:noFill/>
            <a:miter lim="800000"/>
            <a:headEnd/>
            <a:tailEnd/>
          </a:ln>
        </p:spPr>
        <p:txBody>
          <a:bodyPr>
            <a:spAutoFit/>
          </a:bodyPr>
          <a:lstStyle/>
          <a:p>
            <a:pPr>
              <a:spcBef>
                <a:spcPct val="50000"/>
              </a:spcBef>
            </a:pPr>
            <a:r>
              <a:rPr lang="en-US" b="1">
                <a:solidFill>
                  <a:srgbClr val="000000"/>
                </a:solidFill>
              </a:rPr>
              <a:t>Forecast day</a:t>
            </a:r>
          </a:p>
        </p:txBody>
      </p:sp>
      <p:sp>
        <p:nvSpPr>
          <p:cNvPr id="1031" name="Text Box 12"/>
          <p:cNvSpPr txBox="1">
            <a:spLocks noChangeArrowheads="1"/>
          </p:cNvSpPr>
          <p:nvPr/>
        </p:nvSpPr>
        <p:spPr bwMode="auto">
          <a:xfrm>
            <a:off x="7924800" y="1905000"/>
            <a:ext cx="762000" cy="304800"/>
          </a:xfrm>
          <a:prstGeom prst="rect">
            <a:avLst/>
          </a:prstGeom>
          <a:noFill/>
          <a:ln w="9525">
            <a:noFill/>
            <a:miter lim="800000"/>
            <a:headEnd/>
            <a:tailEnd/>
          </a:ln>
        </p:spPr>
        <p:txBody>
          <a:bodyPr>
            <a:spAutoFit/>
          </a:bodyPr>
          <a:lstStyle/>
          <a:p>
            <a:pPr>
              <a:spcBef>
                <a:spcPct val="50000"/>
              </a:spcBef>
            </a:pPr>
            <a:r>
              <a:rPr lang="en-US" sz="1400" b="1" u="sng">
                <a:solidFill>
                  <a:srgbClr val="3333CC"/>
                </a:solidFill>
              </a:rPr>
              <a:t>8 d</a:t>
            </a:r>
          </a:p>
        </p:txBody>
      </p:sp>
      <p:sp>
        <p:nvSpPr>
          <p:cNvPr id="1032" name="TextBox 8"/>
          <p:cNvSpPr txBox="1">
            <a:spLocks noChangeArrowheads="1"/>
          </p:cNvSpPr>
          <p:nvPr/>
        </p:nvSpPr>
        <p:spPr bwMode="auto">
          <a:xfrm>
            <a:off x="36513" y="6477000"/>
            <a:ext cx="5045805" cy="400110"/>
          </a:xfrm>
          <a:prstGeom prst="rect">
            <a:avLst/>
          </a:prstGeom>
          <a:noFill/>
          <a:ln w="9525">
            <a:noFill/>
            <a:miter lim="800000"/>
            <a:headEnd/>
            <a:tailEnd/>
          </a:ln>
        </p:spPr>
        <p:txBody>
          <a:bodyPr wrap="none">
            <a:spAutoFit/>
          </a:bodyPr>
          <a:lstStyle/>
          <a:p>
            <a:r>
              <a:rPr lang="en-US" sz="2000" b="1" dirty="0">
                <a:solidFill>
                  <a:srgbClr val="002060"/>
                </a:solidFill>
              </a:rPr>
              <a:t>Credit</a:t>
            </a:r>
            <a:r>
              <a:rPr lang="en-US" sz="2000" b="1" dirty="0" smtClean="0">
                <a:solidFill>
                  <a:srgbClr val="002060"/>
                </a:solidFill>
              </a:rPr>
              <a:t>:, </a:t>
            </a:r>
            <a:r>
              <a:rPr lang="en-US" sz="2000" b="1" dirty="0">
                <a:solidFill>
                  <a:srgbClr val="002060"/>
                </a:solidFill>
              </a:rPr>
              <a:t>Peter </a:t>
            </a:r>
            <a:r>
              <a:rPr lang="en-US" sz="2000" b="1" dirty="0" err="1" smtClean="0">
                <a:solidFill>
                  <a:srgbClr val="002060"/>
                </a:solidFill>
              </a:rPr>
              <a:t>Caplan</a:t>
            </a:r>
            <a:r>
              <a:rPr lang="en-US" sz="2000" b="1" dirty="0" smtClean="0">
                <a:solidFill>
                  <a:srgbClr val="002060"/>
                </a:solidFill>
              </a:rPr>
              <a:t>, </a:t>
            </a:r>
            <a:r>
              <a:rPr lang="en-US" sz="2000" b="1" dirty="0" err="1" smtClean="0">
                <a:solidFill>
                  <a:srgbClr val="002060"/>
                </a:solidFill>
              </a:rPr>
              <a:t>Yujian</a:t>
            </a:r>
            <a:r>
              <a:rPr lang="en-US" sz="2000" b="1" dirty="0" smtClean="0">
                <a:solidFill>
                  <a:srgbClr val="002060"/>
                </a:solidFill>
              </a:rPr>
              <a:t> Zhu, </a:t>
            </a:r>
            <a:r>
              <a:rPr lang="en-US" sz="2000" b="1" dirty="0" err="1" smtClean="0">
                <a:solidFill>
                  <a:srgbClr val="002060"/>
                </a:solidFill>
              </a:rPr>
              <a:t>Fanglin</a:t>
            </a:r>
            <a:r>
              <a:rPr lang="en-US" sz="2000" b="1" dirty="0" smtClean="0">
                <a:solidFill>
                  <a:srgbClr val="002060"/>
                </a:solidFill>
              </a:rPr>
              <a:t> Yang</a:t>
            </a:r>
            <a:endParaRPr lang="en-US" sz="2000" b="1" dirty="0">
              <a:solidFill>
                <a:srgbClr val="002060"/>
              </a:solidFill>
            </a:endParaRPr>
          </a:p>
        </p:txBody>
      </p:sp>
      <p:sp>
        <p:nvSpPr>
          <p:cNvPr id="9" name="TextBox 8"/>
          <p:cNvSpPr txBox="1"/>
          <p:nvPr/>
        </p:nvSpPr>
        <p:spPr>
          <a:xfrm>
            <a:off x="5715000" y="1066800"/>
            <a:ext cx="2035878" cy="369332"/>
          </a:xfrm>
          <a:prstGeom prst="rect">
            <a:avLst/>
          </a:prstGeom>
          <a:noFill/>
        </p:spPr>
        <p:txBody>
          <a:bodyPr wrap="none" rtlCol="0">
            <a:spAutoFit/>
          </a:bodyPr>
          <a:lstStyle/>
          <a:p>
            <a:r>
              <a:rPr lang="en-US" b="1" dirty="0" smtClean="0">
                <a:solidFill>
                  <a:srgbClr val="FF0000"/>
                </a:solidFill>
              </a:rPr>
              <a:t>Louis AMS Diagram</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B044D17F-42FF-4742-A624-43C3CA69C2D4}" type="slidenum">
              <a:rPr lang="en-US" smtClean="0"/>
              <a:pPr/>
              <a:t>8</a:t>
            </a:fld>
            <a:endParaRPr lang="en-US" smtClean="0"/>
          </a:p>
        </p:txBody>
      </p:sp>
      <p:pic>
        <p:nvPicPr>
          <p:cNvPr id="15363" name="Picture 6"/>
          <p:cNvPicPr>
            <a:picLocks noChangeAspect="1" noChangeArrowheads="1"/>
          </p:cNvPicPr>
          <p:nvPr/>
        </p:nvPicPr>
        <p:blipFill>
          <a:blip r:embed="rId2" cstate="print"/>
          <a:srcRect t="3951" r="6140" b="37575"/>
          <a:stretch>
            <a:fillRect/>
          </a:stretch>
        </p:blipFill>
        <p:spPr bwMode="auto">
          <a:xfrm>
            <a:off x="457200" y="0"/>
            <a:ext cx="8153400" cy="5638800"/>
          </a:xfrm>
          <a:prstGeom prst="rect">
            <a:avLst/>
          </a:prstGeom>
          <a:noFill/>
          <a:ln w="9525">
            <a:noFill/>
            <a:miter lim="800000"/>
            <a:headEnd/>
            <a:tailEnd/>
          </a:ln>
        </p:spPr>
      </p:pic>
      <p:sp>
        <p:nvSpPr>
          <p:cNvPr id="15364" name="Text Box 7"/>
          <p:cNvSpPr txBox="1">
            <a:spLocks noChangeArrowheads="1"/>
          </p:cNvSpPr>
          <p:nvPr/>
        </p:nvSpPr>
        <p:spPr bwMode="auto">
          <a:xfrm>
            <a:off x="5715000" y="5867400"/>
            <a:ext cx="3276600" cy="831850"/>
          </a:xfrm>
          <a:prstGeom prst="rect">
            <a:avLst/>
          </a:prstGeom>
          <a:noFill/>
          <a:ln w="9525">
            <a:solidFill>
              <a:schemeClr val="folHlink"/>
            </a:solidFill>
            <a:miter lim="800000"/>
            <a:headEnd/>
            <a:tailEnd/>
          </a:ln>
        </p:spPr>
        <p:txBody>
          <a:bodyPr>
            <a:spAutoFit/>
          </a:bodyPr>
          <a:lstStyle/>
          <a:p>
            <a:pPr>
              <a:spcBef>
                <a:spcPct val="50000"/>
              </a:spcBef>
            </a:pPr>
            <a:r>
              <a:rPr lang="en-US" sz="1200"/>
              <a:t>Twenty bins were used to count for the frequency distribution, with the 1st bin centered at 0.025 and the last been centered at 0.975. The width of each bin is 0.05.</a:t>
            </a:r>
            <a:endParaRPr lang="en-US" sz="1600"/>
          </a:p>
        </p:txBody>
      </p:sp>
      <p:sp>
        <p:nvSpPr>
          <p:cNvPr id="15365" name="Rectangle 11"/>
          <p:cNvSpPr>
            <a:spLocks noChangeArrowheads="1"/>
          </p:cNvSpPr>
          <p:nvPr/>
        </p:nvSpPr>
        <p:spPr bwMode="auto">
          <a:xfrm>
            <a:off x="228600" y="5791200"/>
            <a:ext cx="5257800" cy="1003300"/>
          </a:xfrm>
          <a:prstGeom prst="rect">
            <a:avLst/>
          </a:prstGeom>
          <a:noFill/>
          <a:ln w="9525">
            <a:noFill/>
            <a:miter lim="800000"/>
            <a:headEnd/>
            <a:tailEnd/>
          </a:ln>
        </p:spPr>
        <p:txBody>
          <a:bodyPr>
            <a:spAutoFit/>
          </a:bodyPr>
          <a:lstStyle/>
          <a:p>
            <a:pPr>
              <a:lnSpc>
                <a:spcPct val="90000"/>
              </a:lnSpc>
              <a:spcBef>
                <a:spcPct val="50000"/>
              </a:spcBef>
            </a:pPr>
            <a:r>
              <a:rPr lang="en-US" sz="1600" b="1"/>
              <a:t>Look at the history of extremes in the distribution</a:t>
            </a:r>
          </a:p>
          <a:p>
            <a:pPr lvl="1">
              <a:lnSpc>
                <a:spcPct val="90000"/>
              </a:lnSpc>
              <a:spcBef>
                <a:spcPct val="50000"/>
              </a:spcBef>
              <a:buFontTx/>
              <a:buChar char="–"/>
            </a:pPr>
            <a:r>
              <a:rPr lang="en-US" sz="1600" b="1"/>
              <a:t>Poor Forecasts (AC &lt; 0.7 )</a:t>
            </a:r>
          </a:p>
          <a:p>
            <a:pPr lvl="1">
              <a:lnSpc>
                <a:spcPct val="90000"/>
              </a:lnSpc>
              <a:spcBef>
                <a:spcPct val="50000"/>
              </a:spcBef>
              <a:buFontTx/>
              <a:buChar char="–"/>
            </a:pPr>
            <a:r>
              <a:rPr lang="en-US" sz="1600" b="1"/>
              <a:t>Excellent forecasts ( AC &gt; 0.9 )</a:t>
            </a:r>
          </a:p>
        </p:txBody>
      </p:sp>
      <p:sp>
        <p:nvSpPr>
          <p:cNvPr id="6" name="TextBox 5"/>
          <p:cNvSpPr txBox="1"/>
          <p:nvPr/>
        </p:nvSpPr>
        <p:spPr>
          <a:xfrm>
            <a:off x="7620000" y="685800"/>
            <a:ext cx="1524000" cy="1200329"/>
          </a:xfrm>
          <a:prstGeom prst="rect">
            <a:avLst/>
          </a:prstGeom>
          <a:noFill/>
        </p:spPr>
        <p:txBody>
          <a:bodyPr wrap="square" rtlCol="0">
            <a:spAutoFit/>
          </a:bodyPr>
          <a:lstStyle/>
          <a:p>
            <a:r>
              <a:rPr lang="en-US" sz="2400" b="1" dirty="0" smtClean="0">
                <a:solidFill>
                  <a:srgbClr val="FF0000"/>
                </a:solidFill>
              </a:rPr>
              <a:t>Reduced poor</a:t>
            </a:r>
          </a:p>
          <a:p>
            <a:r>
              <a:rPr lang="en-US" sz="2400" b="1" dirty="0" smtClean="0">
                <a:solidFill>
                  <a:srgbClr val="FF0000"/>
                </a:solidFill>
              </a:rPr>
              <a:t>forecasts</a:t>
            </a:r>
            <a:endParaRPr lang="en-US" sz="2400" b="1" dirty="0">
              <a:solidFill>
                <a:srgbClr val="FF0000"/>
              </a:solidFill>
            </a:endParaRPr>
          </a:p>
        </p:txBody>
      </p:sp>
      <p:cxnSp>
        <p:nvCxnSpPr>
          <p:cNvPr id="8" name="Straight Arrow Connector 7"/>
          <p:cNvCxnSpPr>
            <a:stCxn id="6" idx="1"/>
          </p:cNvCxnSpPr>
          <p:nvPr/>
        </p:nvCxnSpPr>
        <p:spPr>
          <a:xfrm flipH="1">
            <a:off x="7010400" y="1285965"/>
            <a:ext cx="609600" cy="542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E4A4A48-3334-47C7-9411-9CD18253ABF4}" type="slidenum">
              <a:rPr lang="en-US" smtClean="0"/>
              <a:pPr/>
              <a:t>9</a:t>
            </a:fld>
            <a:endParaRPr lang="en-US" smtClean="0"/>
          </a:p>
        </p:txBody>
      </p:sp>
      <p:pic>
        <p:nvPicPr>
          <p:cNvPr id="16387" name="Picture 3"/>
          <p:cNvPicPr>
            <a:picLocks noChangeAspect="1" noChangeArrowheads="1"/>
          </p:cNvPicPr>
          <p:nvPr/>
        </p:nvPicPr>
        <p:blipFill>
          <a:blip r:embed="rId2" cstate="print"/>
          <a:srcRect l="2702" t="4683" r="6306" b="39117"/>
          <a:stretch>
            <a:fillRect/>
          </a:stretch>
        </p:blipFill>
        <p:spPr bwMode="auto">
          <a:xfrm>
            <a:off x="304800" y="76200"/>
            <a:ext cx="8534400" cy="5486400"/>
          </a:xfrm>
          <a:prstGeom prst="rect">
            <a:avLst/>
          </a:prstGeom>
          <a:noFill/>
          <a:ln w="9525">
            <a:noFill/>
            <a:miter lim="800000"/>
            <a:headEnd/>
            <a:tailEnd/>
          </a:ln>
        </p:spPr>
      </p:pic>
      <p:sp>
        <p:nvSpPr>
          <p:cNvPr id="16388" name="Text Box 7"/>
          <p:cNvSpPr txBox="1">
            <a:spLocks noChangeArrowheads="1"/>
          </p:cNvSpPr>
          <p:nvPr/>
        </p:nvSpPr>
        <p:spPr bwMode="auto">
          <a:xfrm>
            <a:off x="5715000" y="5867400"/>
            <a:ext cx="3276600" cy="831850"/>
          </a:xfrm>
          <a:prstGeom prst="rect">
            <a:avLst/>
          </a:prstGeom>
          <a:noFill/>
          <a:ln w="9525">
            <a:solidFill>
              <a:schemeClr val="folHlink"/>
            </a:solidFill>
            <a:miter lim="800000"/>
            <a:headEnd/>
            <a:tailEnd/>
          </a:ln>
        </p:spPr>
        <p:txBody>
          <a:bodyPr>
            <a:spAutoFit/>
          </a:bodyPr>
          <a:lstStyle/>
          <a:p>
            <a:pPr>
              <a:spcBef>
                <a:spcPct val="50000"/>
              </a:spcBef>
            </a:pPr>
            <a:r>
              <a:rPr lang="en-US" sz="1200"/>
              <a:t>Twenty bins were used to count for the frequency distribution, with the 1st bin centered at 0.025 and the last been centered at 0.975. The width of each bin is 0.05.</a:t>
            </a:r>
            <a:endParaRPr lang="en-US" sz="1600"/>
          </a:p>
        </p:txBody>
      </p:sp>
      <p:sp>
        <p:nvSpPr>
          <p:cNvPr id="16389" name="Rectangle 11"/>
          <p:cNvSpPr>
            <a:spLocks noChangeArrowheads="1"/>
          </p:cNvSpPr>
          <p:nvPr/>
        </p:nvSpPr>
        <p:spPr bwMode="auto">
          <a:xfrm>
            <a:off x="228600" y="5791200"/>
            <a:ext cx="5257800" cy="1003300"/>
          </a:xfrm>
          <a:prstGeom prst="rect">
            <a:avLst/>
          </a:prstGeom>
          <a:noFill/>
          <a:ln w="9525">
            <a:noFill/>
            <a:miter lim="800000"/>
            <a:headEnd/>
            <a:tailEnd/>
          </a:ln>
        </p:spPr>
        <p:txBody>
          <a:bodyPr>
            <a:spAutoFit/>
          </a:bodyPr>
          <a:lstStyle/>
          <a:p>
            <a:pPr>
              <a:lnSpc>
                <a:spcPct val="90000"/>
              </a:lnSpc>
              <a:spcBef>
                <a:spcPct val="50000"/>
              </a:spcBef>
            </a:pPr>
            <a:r>
              <a:rPr lang="en-US" sz="1600" b="1"/>
              <a:t>Look at the history of extremes in the distribution</a:t>
            </a:r>
          </a:p>
          <a:p>
            <a:pPr lvl="1">
              <a:lnSpc>
                <a:spcPct val="90000"/>
              </a:lnSpc>
              <a:spcBef>
                <a:spcPct val="50000"/>
              </a:spcBef>
              <a:buFontTx/>
              <a:buChar char="–"/>
            </a:pPr>
            <a:r>
              <a:rPr lang="en-US" sz="1600" b="1"/>
              <a:t>Poor Forecasts (AC &lt; 0.7 )</a:t>
            </a:r>
          </a:p>
          <a:p>
            <a:pPr lvl="1">
              <a:lnSpc>
                <a:spcPct val="90000"/>
              </a:lnSpc>
              <a:spcBef>
                <a:spcPct val="50000"/>
              </a:spcBef>
              <a:buFontTx/>
              <a:buChar char="–"/>
            </a:pPr>
            <a:r>
              <a:rPr lang="en-US" sz="1600" b="1"/>
              <a:t>Excellent forecasts ( AC &gt; 0.9 )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259</TotalTime>
  <Words>1480</Words>
  <Application>Microsoft Office PowerPoint</Application>
  <PresentationFormat>On-screen Show (4:3)</PresentationFormat>
  <Paragraphs>316</Paragraphs>
  <Slides>49</Slides>
  <Notes>11</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Microsoft Office Excel 97-2003 Worksheet</vt:lpstr>
      <vt:lpstr>Review of 2011 GFS Forecast Skills</vt:lpstr>
      <vt:lpstr>Annual Mean 500-hPa HGT Anomaly Correlation </vt:lpstr>
      <vt:lpstr>Annual Mean 500-hPa HGT Anomaly Correlation</vt:lpstr>
      <vt:lpstr>Annual Mean NH 500hPa HGT AC</vt:lpstr>
      <vt:lpstr>Annual Mean SH 500hPa HGT AC</vt:lpstr>
      <vt:lpstr>2011 Annual Mean 500hPa HGT AC </vt:lpstr>
      <vt:lpstr>Day at which forecast loses useful skill (AC=0.6)  N. Hemisphere 500hPa height calendar year means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Major International NWP Models  2011 Hurricane Track and Intensity Forecast Errors </vt:lpstr>
      <vt:lpstr>2011 Atlantic Hurricane Track and Intensity Errors</vt:lpstr>
      <vt:lpstr>2011 Eastern Pacific Hurricane Track and Intensity Errors</vt:lpstr>
      <vt:lpstr>2011 Western Pacific Hurricane Track and Intensity Errors</vt:lpstr>
      <vt:lpstr>Hurricane Track and Intensity Forecast  Errors NCEP GFS : 2001 ~ 2011</vt:lpstr>
      <vt:lpstr>Slide 25</vt:lpstr>
      <vt:lpstr>Slide 26</vt:lpstr>
      <vt:lpstr>Slide 27</vt:lpstr>
      <vt:lpstr>Slide 28</vt:lpstr>
      <vt:lpstr>2011 CONUS Precipitation Forecast Threat Skill Scores</vt:lpstr>
      <vt:lpstr>CONUS Precipitation,  Day-2 Forecast</vt:lpstr>
      <vt:lpstr>CONUS Precipitation,   0-72hr Total </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Supplemental  Material</vt:lpstr>
      <vt:lpstr>Slide 45</vt:lpstr>
      <vt:lpstr>Slide 46</vt:lpstr>
      <vt:lpstr>Slide 47</vt:lpstr>
      <vt:lpstr>Slide 48</vt:lpstr>
      <vt:lpstr>Slide 49</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fanglin.yang</dc:creator>
  <cp:lastModifiedBy>fanglin.yang</cp:lastModifiedBy>
  <cp:revision>84</cp:revision>
  <dcterms:created xsi:type="dcterms:W3CDTF">2012-01-11T02:07:45Z</dcterms:created>
  <dcterms:modified xsi:type="dcterms:W3CDTF">2012-08-08T18:32:37Z</dcterms:modified>
</cp:coreProperties>
</file>