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697" r:id="rId2"/>
    <p:sldId id="698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5" r:id="rId16"/>
    <p:sldId id="696" r:id="rId17"/>
    <p:sldId id="700" r:id="rId18"/>
    <p:sldId id="672" r:id="rId19"/>
    <p:sldId id="681" r:id="rId20"/>
    <p:sldId id="703" r:id="rId21"/>
    <p:sldId id="712" r:id="rId22"/>
    <p:sldId id="704" r:id="rId23"/>
    <p:sldId id="706" r:id="rId24"/>
    <p:sldId id="717" r:id="rId25"/>
    <p:sldId id="709" r:id="rId26"/>
    <p:sldId id="708" r:id="rId2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66"/>
    <a:srgbClr val="FFCCFF"/>
    <a:srgbClr val="FCA9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76" d="100"/>
          <a:sy n="76" d="100"/>
        </p:scale>
        <p:origin x="-12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2484-CFB6-4E72-86AE-327B78D36680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210E-FC69-4C1A-A905-D98B71E94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272">
              <a:tabLst>
                <a:tab pos="660293" algn="l"/>
                <a:tab pos="1320587" algn="l"/>
                <a:tab pos="1980880" algn="l"/>
                <a:tab pos="2641175" algn="l"/>
              </a:tabLst>
            </a:pPr>
            <a:fld id="{5D3C185D-155D-4DF7-9340-8154A1D560DE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DejaVu LGC Sans"/>
                <a:cs typeface="DejaVu LGC Sans"/>
              </a:rPr>
              <a:pPr defTabSz="414272">
                <a:tabLst>
                  <a:tab pos="660293" algn="l"/>
                  <a:tab pos="1320587" algn="l"/>
                  <a:tab pos="1980880" algn="l"/>
                  <a:tab pos="2641175" algn="l"/>
                </a:tabLst>
              </a:pPr>
              <a:t>1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56050" y="8815389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3" tIns="46448" rIns="92893" bIns="46448" anchor="b"/>
          <a:lstStyle/>
          <a:p>
            <a:pPr algn="r" defTabSz="1019011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8072E297-CA53-43B5-A1C7-64F59647750C}" type="slidenum">
              <a:rPr lang="en-US" sz="1200">
                <a:solidFill>
                  <a:prstClr val="black"/>
                </a:solidFill>
              </a:rPr>
              <a:pPr algn="r" defTabSz="101901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4" rIns="91863" bIns="45934" anchor="b"/>
          <a:lstStyle/>
          <a:p>
            <a:pPr algn="r" defTabSz="1006313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62CDD752-8213-418F-99B6-9A3D8A060F6D}" type="slidenum">
              <a:rPr lang="en-US" sz="1200">
                <a:solidFill>
                  <a:prstClr val="black"/>
                </a:solidFill>
              </a:rPr>
              <a:pPr algn="r" defTabSz="1006313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1675"/>
            <a:ext cx="6164262" cy="3468688"/>
          </a:xfrm>
          <a:ln w="12700" cap="flat">
            <a:solidFill>
              <a:schemeClr val="tx1"/>
            </a:solidFill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7" y="4408490"/>
            <a:ext cx="5060950" cy="4181475"/>
          </a:xfrm>
          <a:noFill/>
          <a:ln/>
        </p:spPr>
        <p:txBody>
          <a:bodyPr lIns="93322" tIns="45870" rIns="93322" bIns="45870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272">
              <a:tabLst>
                <a:tab pos="660293" algn="l"/>
                <a:tab pos="1320587" algn="l"/>
                <a:tab pos="1980880" algn="l"/>
                <a:tab pos="2641175" algn="l"/>
              </a:tabLst>
            </a:pPr>
            <a:fld id="{5D3C185D-155D-4DF7-9340-8154A1D560DE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DejaVu LGC Sans"/>
                <a:cs typeface="DejaVu LGC Sans"/>
              </a:rPr>
              <a:pPr defTabSz="414272">
                <a:tabLst>
                  <a:tab pos="660293" algn="l"/>
                  <a:tab pos="1320587" algn="l"/>
                  <a:tab pos="1980880" algn="l"/>
                  <a:tab pos="2641175" algn="l"/>
                </a:tabLst>
              </a:pPr>
              <a:t>2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56050" y="8815389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3" tIns="46448" rIns="92893" bIns="46448" anchor="b"/>
          <a:lstStyle/>
          <a:p>
            <a:pPr algn="r" defTabSz="1019011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8072E297-CA53-43B5-A1C7-64F59647750C}" type="slidenum">
              <a:rPr lang="en-US" sz="1200">
                <a:solidFill>
                  <a:prstClr val="black"/>
                </a:solidFill>
              </a:rPr>
              <a:pPr algn="r" defTabSz="101901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4" rIns="91863" bIns="45934" anchor="b"/>
          <a:lstStyle/>
          <a:p>
            <a:pPr algn="r" defTabSz="1006313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62CDD752-8213-418F-99B6-9A3D8A060F6D}" type="slidenum">
              <a:rPr lang="en-US" sz="1200">
                <a:solidFill>
                  <a:prstClr val="black"/>
                </a:solidFill>
              </a:rPr>
              <a:pPr algn="r" defTabSz="1006313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1675"/>
            <a:ext cx="6164262" cy="3468688"/>
          </a:xfrm>
          <a:ln w="12700" cap="flat">
            <a:solidFill>
              <a:schemeClr val="tx1"/>
            </a:solidFill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7" y="4408490"/>
            <a:ext cx="5060950" cy="4181475"/>
          </a:xfrm>
          <a:noFill/>
          <a:ln/>
        </p:spPr>
        <p:txBody>
          <a:bodyPr lIns="93322" tIns="45870" rIns="93322" bIns="45870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0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272">
              <a:tabLst>
                <a:tab pos="660293" algn="l"/>
                <a:tab pos="1320587" algn="l"/>
                <a:tab pos="1980880" algn="l"/>
                <a:tab pos="2641175" algn="l"/>
              </a:tabLst>
            </a:pPr>
            <a:fld id="{5D3C185D-155D-4DF7-9340-8154A1D560DE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DejaVu LGC Sans"/>
                <a:cs typeface="DejaVu LGC Sans"/>
              </a:rPr>
              <a:pPr defTabSz="414272">
                <a:tabLst>
                  <a:tab pos="660293" algn="l"/>
                  <a:tab pos="1320587" algn="l"/>
                  <a:tab pos="1980880" algn="l"/>
                  <a:tab pos="2641175" algn="l"/>
                </a:tabLst>
              </a:pPr>
              <a:t>3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56050" y="8815389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3" tIns="46448" rIns="92893" bIns="46448" anchor="b"/>
          <a:lstStyle/>
          <a:p>
            <a:pPr algn="r" defTabSz="1019011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8072E297-CA53-43B5-A1C7-64F59647750C}" type="slidenum">
              <a:rPr lang="en-US" sz="1200">
                <a:solidFill>
                  <a:prstClr val="black"/>
                </a:solidFill>
              </a:rPr>
              <a:pPr algn="r" defTabSz="101901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4" rIns="91863" bIns="45934" anchor="b"/>
          <a:lstStyle/>
          <a:p>
            <a:pPr algn="r" defTabSz="1006313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62CDD752-8213-418F-99B6-9A3D8A060F6D}" type="slidenum">
              <a:rPr lang="en-US" sz="1200">
                <a:solidFill>
                  <a:prstClr val="black"/>
                </a:solidFill>
              </a:rPr>
              <a:pPr algn="r" defTabSz="1006313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1675"/>
            <a:ext cx="6164262" cy="3468688"/>
          </a:xfrm>
          <a:ln w="12700" cap="flat">
            <a:solidFill>
              <a:schemeClr val="tx1"/>
            </a:solidFill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7" y="4408490"/>
            <a:ext cx="5060950" cy="4181475"/>
          </a:xfrm>
          <a:noFill/>
          <a:ln/>
        </p:spPr>
        <p:txBody>
          <a:bodyPr lIns="93322" tIns="45870" rIns="93322" bIns="45870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6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5146-CE28-4E09-8B6E-C86D8B61C4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7A2F-934D-45F7-A43D-8DA1C12F8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A335-A42F-4094-AE02-666F00EAA6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136-0ECE-4846-B4F5-6C4BF1F8F2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0FE3-751E-447B-B11C-55A145B858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4B6-A26E-495F-BE22-EA64655298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7BB6-B3A7-4134-B78E-3E8EEB51E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323-C5FB-475E-BA74-024160ACD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EF9-7047-46EB-B7FE-3F0E628151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B086-D1E3-472C-947A-E18C7239A4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533-113A-41A8-852A-5CD4E0B284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3409C-6ED9-4BB0-B67F-05D7D4BB02C7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10" Type="http://schemas.openxmlformats.org/officeDocument/2006/relationships/image" Target="../media/image3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F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761" y="6076950"/>
            <a:ext cx="70310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BC5B-148B-4219-9C71-EEA48E8D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1600200"/>
            <a:ext cx="9372599" cy="1461731"/>
          </a:xfrm>
        </p:spPr>
        <p:txBody>
          <a:bodyPr vert="horz" lIns="92065" tIns="46034" rIns="92065" bIns="46034" anchor="b">
            <a:no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Hurricane  Model Implementations Briefing to NCEP Director:</a:t>
            </a:r>
            <a:br>
              <a:rPr 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improved operational forecast </a:t>
            </a:r>
            <a:b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</a:t>
            </a:r>
            <a:r>
              <a:rPr lang="en-US" sz="2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tropical cyclones</a:t>
            </a:r>
            <a:r>
              <a:rPr lang="en-US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143000" y="181461"/>
            <a:ext cx="10058400" cy="6600341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026" name="Object 7"/>
          <p:cNvGraphicFramePr>
            <a:graphicFrameLocks/>
          </p:cNvGraphicFramePr>
          <p:nvPr>
            <p:extLst/>
          </p:nvPr>
        </p:nvGraphicFramePr>
        <p:xfrm>
          <a:off x="1219200" y="241415"/>
          <a:ext cx="708480" cy="7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Drawing" r:id="rId5" imgW="725474" imgH="725474" progId="">
                  <p:embed/>
                </p:oleObj>
              </mc:Choice>
              <mc:Fallback>
                <p:oleObj name="Drawing" r:id="rId5" imgW="725474" imgH="725474" progId="">
                  <p:embed/>
                  <p:pic>
                    <p:nvPicPr>
                      <p:cNvPr id="102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1415"/>
                        <a:ext cx="708480" cy="7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/>
          </p:cNvGraphicFramePr>
          <p:nvPr>
            <p:extLst/>
          </p:nvPr>
        </p:nvGraphicFramePr>
        <p:xfrm>
          <a:off x="2003880" y="148191"/>
          <a:ext cx="2043720" cy="92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rawing" r:id="rId7" imgW="2857500" imgH="1569720" progId="">
                  <p:embed/>
                </p:oleObj>
              </mc:Choice>
              <mc:Fallback>
                <p:oleObj name="Drawing" r:id="rId7" imgW="2857500" imgH="1569720" progId="">
                  <p:embed/>
                  <p:pic>
                    <p:nvPicPr>
                      <p:cNvPr id="1027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80" y="148191"/>
                        <a:ext cx="2043720" cy="929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/>
          </p:cNvGraphicFramePr>
          <p:nvPr>
            <p:extLst/>
          </p:nvPr>
        </p:nvGraphicFramePr>
        <p:xfrm>
          <a:off x="4201440" y="260856"/>
          <a:ext cx="707040" cy="66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Drawing" r:id="rId9" imgW="725474" imgH="687689" progId="">
                  <p:embed/>
                </p:oleObj>
              </mc:Choice>
              <mc:Fallback>
                <p:oleObj name="Drawing" r:id="rId9" imgW="725474" imgH="687689" progId="">
                  <p:embed/>
                  <p:pic>
                    <p:nvPicPr>
                      <p:cNvPr id="1028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440" y="260856"/>
                        <a:ext cx="707040" cy="669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1905" y="162382"/>
            <a:ext cx="3141495" cy="915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33036" y="3152589"/>
            <a:ext cx="6629760" cy="289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14683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Avichal Mehra </a:t>
            </a:r>
          </a:p>
          <a:p>
            <a:pPr algn="ctr" defTabSz="414683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 behalf of  the EMC Hurricane Team)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Modeling Center, 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NCEP/NOAA/NWS, NCWCP, College Park, MD 20740.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collaboration with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NHC, DTC, JTWC, GFDL, ESRL, HRD and URI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400" y="158940"/>
            <a:ext cx="3029755" cy="918471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37235" y="5668379"/>
            <a:ext cx="4821362" cy="3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Briefing to NCEP Director, April 28, 2017</a:t>
            </a:r>
          </a:p>
        </p:txBody>
      </p:sp>
    </p:spTree>
    <p:extLst>
      <p:ext uri="{BB962C8B-B14F-4D97-AF65-F5344CB8AC3E}">
        <p14:creationId xmlns:p14="http://schemas.microsoft.com/office/powerpoint/2010/main" val="59701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9214" y="119133"/>
            <a:ext cx="7073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Atlantic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1" y="5424243"/>
            <a:ext cx="9622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at all lead times with an average improvement of  more than 5%. It also has improved intensity skills with a mean improvement of  &gt;10%. Both tracks and intensity need to close gap with </a:t>
            </a:r>
            <a:r>
              <a:rPr lang="en-US" dirty="0" smtClean="0"/>
              <a:t>the </a:t>
            </a:r>
            <a:r>
              <a:rPr lang="en-US" dirty="0"/>
              <a:t>official skill.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84721"/>
            <a:ext cx="5105400" cy="369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4721"/>
            <a:ext cx="5216538" cy="3770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0" y="6553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48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44780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HMON Verification for East Pacific Storms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(2014-2016)</a:t>
            </a: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Configuration: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physics + vortex initialization + no data assimilation +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coupling with HYCOM</a:t>
            </a: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3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1480" y="191927"/>
            <a:ext cx="8524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East Pacific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(Late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1" y="5410200"/>
            <a:ext cx="970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with an average improvement of  more than 12%. It also has significantly improved intensity skills with a mean improvement of  &gt; 10%.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" y="1287484"/>
            <a:ext cx="5165946" cy="3734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21" y="1287484"/>
            <a:ext cx="5165945" cy="3734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0" y="6553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57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1480" y="191927"/>
            <a:ext cx="7639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East Pacific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410200"/>
            <a:ext cx="981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and intensity skills as compared to GFDL but still needs to close gap  with official skill especially for longer lead times for intensity.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4984"/>
            <a:ext cx="5020390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2" y="1344984"/>
            <a:ext cx="5020390" cy="362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7600" y="6553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08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05740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HMON Verification for Central Pacific Storms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(2014-2016)</a:t>
            </a: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Configuration: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physics + vortex initialization + no data assimilation +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coupling with HYCOM</a:t>
            </a: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6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1480" y="191927"/>
            <a:ext cx="8164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Central Pacific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410200"/>
            <a:ext cx="998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of more than 10% while intensity skills are neutral to positive for longer lead times.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96571"/>
            <a:ext cx="4877657" cy="3525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3" y="1396571"/>
            <a:ext cx="5019305" cy="3628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3800" y="6553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8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9087465" cy="629674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HMON verification Statistics: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52" y="1733727"/>
            <a:ext cx="11254001" cy="4213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Compared with GFDL, HMON consistently shows </a:t>
            </a:r>
            <a:r>
              <a:rPr lang="en-US" b="1" dirty="0"/>
              <a:t>improved performance </a:t>
            </a:r>
            <a:r>
              <a:rPr lang="en-US" dirty="0"/>
              <a:t>for track and intensity skill for the North Atlantic basin (based on 2014-16 seasons)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Compared with GFDL, it also consistently shows </a:t>
            </a:r>
            <a:r>
              <a:rPr lang="en-US" b="1" dirty="0"/>
              <a:t>improved performance </a:t>
            </a:r>
            <a:r>
              <a:rPr lang="en-US" dirty="0"/>
              <a:t>for track and intensity skill for the North East Pacific basin (based on 2014-16 seasons)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Compared with GFDL, track skills are much </a:t>
            </a:r>
            <a:r>
              <a:rPr lang="en-US" b="1" dirty="0"/>
              <a:t>improved </a:t>
            </a:r>
            <a:r>
              <a:rPr lang="en-US" dirty="0"/>
              <a:t>while</a:t>
            </a:r>
            <a:r>
              <a:rPr lang="en-US" b="1" dirty="0"/>
              <a:t> </a:t>
            </a:r>
            <a:r>
              <a:rPr lang="en-US" dirty="0"/>
              <a:t>intensity skill are </a:t>
            </a:r>
            <a:r>
              <a:rPr lang="en-US" b="1" dirty="0"/>
              <a:t>neutral</a:t>
            </a:r>
            <a:r>
              <a:rPr lang="en-US" dirty="0"/>
              <a:t> for the Central Pacific basin (based on 2014-16 seasons)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 are different from HWRF and usually exhibit large errors in comparison especially at longer lead-times where improvement is needed.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3800" y="6553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71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95744"/>
              </p:ext>
            </p:extLst>
          </p:nvPr>
        </p:nvGraphicFramePr>
        <p:xfrm>
          <a:off x="1040577" y="1688640"/>
          <a:ext cx="9425077" cy="4436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82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7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7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91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2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Operational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  <a:p>
                      <a:pPr algn="ctr"/>
                      <a:r>
                        <a:rPr lang="en-US" sz="2400" dirty="0"/>
                        <a:t>(nodes)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algn="ctr"/>
                      <a:r>
                        <a:rPr lang="en-US" sz="2400" baseline="0" dirty="0"/>
                        <a:t>(nodes)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 Storms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HWRF (plus WW3)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Max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# of storms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increased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by 1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WW3-multi2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rgbClr val="FCA904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WW3</a:t>
                      </a:r>
                      <a:r>
                        <a:rPr lang="en-US" sz="1800" dirty="0">
                          <a:solidFill>
                            <a:srgbClr val="FCA904"/>
                          </a:solidFill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rgbClr val="FCA904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subsumed in HWRF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GFDL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CA904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CA904"/>
                          </a:solidFill>
                          <a:latin typeface="Comic Sans MS" panose="030F0702030302020204" pitchFamily="66" charset="0"/>
                        </a:rPr>
                        <a:t>Discontinued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Uses</a:t>
                      </a:r>
                      <a:r>
                        <a:rPr lang="en-US" sz="1800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 much less resources than HWRF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18.7% resource increase</a:t>
                      </a:r>
                      <a:r>
                        <a:rPr kumimoji="0" lang="en-US" sz="1800" kern="120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1514" y="537881"/>
            <a:ext cx="91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Calibri"/>
                <a:ea typeface="Calibri"/>
                <a:cs typeface="Calibri"/>
              </a:rPr>
              <a:t>Targeted Resources for Hurricane Modeling 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latin typeface="Calibri"/>
                <a:ea typeface="Calibri"/>
                <a:cs typeface="Calibri"/>
              </a:rPr>
              <a:t>(maximum per storm forecast)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125280"/>
            <a:ext cx="1139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</a:t>
            </a:r>
            <a:r>
              <a:rPr lang="en-US" dirty="0"/>
              <a:t> Initial implementation is targeted for only 5 storms serving NHC areas of responsibility (NATL, EPAC &amp; CPAC)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47069" y="653737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93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484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NHC Recommendation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841" y="1219199"/>
            <a:ext cx="993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Based on the mostly improved TC track and intensity predictions for a large 3-year sample of cases for the Atlantic and eastern North Pacific basins, </a:t>
            </a:r>
            <a:r>
              <a:rPr lang="en-US" sz="2800" dirty="0">
                <a:solidFill>
                  <a:srgbClr val="FF0000"/>
                </a:solidFill>
              </a:rPr>
              <a:t>the National Hurricane Center endorses the operational implementation of the 2017 HWRF, and accepts the introduction of HMON into operations</a:t>
            </a:r>
            <a:r>
              <a:rPr lang="en-US" sz="2800" dirty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7069" y="653737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41</a:t>
            </a:r>
            <a:endParaRPr lang="en-US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95604" y="4191000"/>
            <a:ext cx="45028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Richard J. Pasch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Senior Hurricane Specialist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 Hurricane Center</a:t>
            </a:r>
          </a:p>
        </p:txBody>
      </p:sp>
    </p:spTree>
    <p:extLst>
      <p:ext uri="{BB962C8B-B14F-4D97-AF65-F5344CB8AC3E}">
        <p14:creationId xmlns:p14="http://schemas.microsoft.com/office/powerpoint/2010/main" val="1032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484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JTWC Recommendation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841" y="1219199"/>
            <a:ext cx="993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The improvements in the forecast guidance provided by HWRF in the western North Pacific, arguably one of the most difficult basins to forecast, </a:t>
            </a:r>
            <a:r>
              <a:rPr lang="en-US" sz="2800" dirty="0">
                <a:solidFill>
                  <a:srgbClr val="FF0000"/>
                </a:solidFill>
              </a:rPr>
              <a:t>especially the 20+ percent improvement in intensity skill at days 4 and 5, is truly impressive and we look forward to the implementation</a:t>
            </a:r>
            <a:r>
              <a:rPr lang="en-US" sz="2800" dirty="0"/>
              <a:t>.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7069" y="653737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42</a:t>
            </a:r>
            <a:endParaRPr lang="en-US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67400" y="4375666"/>
            <a:ext cx="541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Robert J.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Falvey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Director, Joint Typhoon Warning Center</a:t>
            </a:r>
            <a:endParaRPr lang="en-US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2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F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761" y="6076950"/>
            <a:ext cx="70310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BC5B-148B-4219-9C71-EEA48E8D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67455" y="1962027"/>
            <a:ext cx="8598945" cy="2286001"/>
          </a:xfrm>
        </p:spPr>
        <p:txBody>
          <a:bodyPr vert="horz" lIns="92065" tIns="46034" rIns="92065" bIns="46034" anchor="b">
            <a:no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FY17 NCEP Operational Hurricane Models (proposed)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HMON V1.0.0</a:t>
            </a:r>
            <a:endParaRPr lang="en-US" sz="20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143000" y="181461"/>
            <a:ext cx="10058400" cy="6600341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395" y="181462"/>
            <a:ext cx="3141495" cy="89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890" y="153576"/>
            <a:ext cx="3011510" cy="923836"/>
          </a:xfrm>
          <a:prstGeom prst="rect">
            <a:avLst/>
          </a:prstGeom>
        </p:spPr>
      </p:pic>
      <p:graphicFrame>
        <p:nvGraphicFramePr>
          <p:cNvPr id="16" name="Object 7"/>
          <p:cNvGraphicFramePr>
            <a:graphicFrameLocks/>
          </p:cNvGraphicFramePr>
          <p:nvPr>
            <p:extLst/>
          </p:nvPr>
        </p:nvGraphicFramePr>
        <p:xfrm>
          <a:off x="1219199" y="241415"/>
          <a:ext cx="748256" cy="6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Drawing" r:id="rId7" imgW="725474" imgH="725474" progId="">
                  <p:embed/>
                </p:oleObj>
              </mc:Choice>
              <mc:Fallback>
                <p:oleObj name="Drawing" r:id="rId7" imgW="725474" imgH="725474" progId="">
                  <p:embed/>
                  <p:pic>
                    <p:nvPicPr>
                      <p:cNvPr id="1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241415"/>
                        <a:ext cx="748256" cy="68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/>
          </p:cNvGraphicFramePr>
          <p:nvPr>
            <p:extLst/>
          </p:nvPr>
        </p:nvGraphicFramePr>
        <p:xfrm>
          <a:off x="2003880" y="148191"/>
          <a:ext cx="2043720" cy="92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Drawing" r:id="rId9" imgW="2857500" imgH="1569720" progId="">
                  <p:embed/>
                </p:oleObj>
              </mc:Choice>
              <mc:Fallback>
                <p:oleObj name="Drawing" r:id="rId9" imgW="2857500" imgH="1569720" progId="">
                  <p:embed/>
                  <p:pic>
                    <p:nvPicPr>
                      <p:cNvPr id="17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80" y="148191"/>
                        <a:ext cx="2043720" cy="929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/>
          </p:cNvGraphicFramePr>
          <p:nvPr>
            <p:extLst/>
          </p:nvPr>
        </p:nvGraphicFramePr>
        <p:xfrm>
          <a:off x="4201440" y="260856"/>
          <a:ext cx="707040" cy="66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Drawing" r:id="rId11" imgW="725474" imgH="687689" progId="">
                  <p:embed/>
                </p:oleObj>
              </mc:Choice>
              <mc:Fallback>
                <p:oleObj name="Drawing" r:id="rId11" imgW="725474" imgH="687689" progId="">
                  <p:embed/>
                  <p:pic>
                    <p:nvPicPr>
                      <p:cNvPr id="18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440" y="260856"/>
                        <a:ext cx="707040" cy="669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97968" y="5552963"/>
            <a:ext cx="5126162" cy="3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Briefing to NCEP Director, April 28, 2017</a:t>
            </a:r>
          </a:p>
        </p:txBody>
      </p:sp>
    </p:spTree>
    <p:extLst>
      <p:ext uri="{BB962C8B-B14F-4D97-AF65-F5344CB8AC3E}">
        <p14:creationId xmlns:p14="http://schemas.microsoft.com/office/powerpoint/2010/main" val="323970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Steps for Fy17 HWRF v11.0.0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599"/>
            <a:ext cx="8610600" cy="49847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Retrospective T&amp;E at EMC: </a:t>
            </a:r>
            <a:r>
              <a:rPr lang="en-US" sz="2000" b="1" dirty="0">
                <a:solidFill>
                  <a:srgbClr val="0000FF"/>
                </a:solidFill>
              </a:rPr>
              <a:t>April 10, 2017 ---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NHC:  </a:t>
            </a:r>
            <a:r>
              <a:rPr lang="en-US" sz="2000" b="1" dirty="0">
                <a:solidFill>
                  <a:srgbClr val="0000FF"/>
                </a:solidFill>
              </a:rPr>
              <a:t>April 13, 2017 -----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NHC Evaluation and Recommendations: </a:t>
            </a:r>
            <a:r>
              <a:rPr lang="en-US" sz="2000" b="1" dirty="0">
                <a:solidFill>
                  <a:srgbClr val="0000FF"/>
                </a:solidFill>
              </a:rPr>
              <a:t>April 24, 2017 --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EMC Director and CCB: </a:t>
            </a:r>
            <a:r>
              <a:rPr lang="en-US" sz="2000" b="1" dirty="0">
                <a:solidFill>
                  <a:srgbClr val="0000FF"/>
                </a:solidFill>
              </a:rPr>
              <a:t>April 25, 2017 --- Completed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NCEP Director's Office</a:t>
            </a:r>
            <a:r>
              <a:rPr lang="en-US" sz="2000" b="1" dirty="0">
                <a:solidFill>
                  <a:srgbClr val="0000FF"/>
                </a:solidFill>
              </a:rPr>
              <a:t>: April 28, 2017  --- Now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Submission of Codes to NCO: </a:t>
            </a:r>
            <a:r>
              <a:rPr lang="en-US" sz="2000" b="1" i="1" dirty="0">
                <a:solidFill>
                  <a:srgbClr val="C00000"/>
                </a:solidFill>
              </a:rPr>
              <a:t>April 28, 2017 --- Code hand-off, submission of RFC forms, release notes and flow diagram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TIN for 2017 HWRF : </a:t>
            </a:r>
            <a:r>
              <a:rPr lang="en-US" sz="2000" b="1" i="1" dirty="0">
                <a:solidFill>
                  <a:srgbClr val="C00000"/>
                </a:solidFill>
              </a:rPr>
              <a:t>May 3, 2017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NCO IT Testing : </a:t>
            </a:r>
            <a:r>
              <a:rPr lang="en-US" sz="2000" b="1" i="1" dirty="0">
                <a:solidFill>
                  <a:srgbClr val="C00000"/>
                </a:solidFill>
              </a:rPr>
              <a:t>????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NCEP Director's Office: </a:t>
            </a:r>
            <a:r>
              <a:rPr lang="en-US" sz="2000" b="1" i="1" dirty="0">
                <a:solidFill>
                  <a:srgbClr val="C00000"/>
                </a:solidFill>
              </a:rPr>
              <a:t>????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Implementation by NCO: </a:t>
            </a:r>
            <a:r>
              <a:rPr lang="en-US" sz="2000" b="1" i="1" dirty="0">
                <a:solidFill>
                  <a:srgbClr val="C00000"/>
                </a:solidFill>
              </a:rPr>
              <a:t>**</a:t>
            </a:r>
          </a:p>
          <a:p>
            <a:pPr marL="514350" indent="-514350">
              <a:buFont typeface="+mj-lt"/>
              <a:buAutoNum type="arabicPeriod"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  **  Recommend H217 be implemented after 2017 GFS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038-482A-4A2F-8234-A72E8F7D54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Steps for  FY17 HMON v1.0.0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599"/>
            <a:ext cx="8610600" cy="49847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Retrospective T&amp;E at EMC: </a:t>
            </a:r>
            <a:r>
              <a:rPr lang="en-US" sz="2000" b="1" dirty="0">
                <a:solidFill>
                  <a:srgbClr val="0000FF"/>
                </a:solidFill>
              </a:rPr>
              <a:t>April 07, 2017 ---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NHC:  </a:t>
            </a:r>
            <a:r>
              <a:rPr lang="en-US" sz="2000" b="1" dirty="0">
                <a:solidFill>
                  <a:srgbClr val="0000FF"/>
                </a:solidFill>
              </a:rPr>
              <a:t>April 07, 2017 -----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NHC Evaluation and Recommendations: </a:t>
            </a:r>
            <a:r>
              <a:rPr lang="en-US" sz="2000" b="1" dirty="0">
                <a:solidFill>
                  <a:srgbClr val="0000FF"/>
                </a:solidFill>
              </a:rPr>
              <a:t>April 24, 2017 --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EMC Director and CCB: </a:t>
            </a:r>
            <a:r>
              <a:rPr lang="en-US" sz="2000" b="1" dirty="0">
                <a:solidFill>
                  <a:srgbClr val="0000FF"/>
                </a:solidFill>
              </a:rPr>
              <a:t>April 25, 2017 --- Now Completed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NCEP Director's Office: </a:t>
            </a:r>
            <a:r>
              <a:rPr lang="en-US" sz="2000" b="1" dirty="0">
                <a:solidFill>
                  <a:srgbClr val="C00000"/>
                </a:solidFill>
              </a:rPr>
              <a:t>April 28, 2017 (scheduled)</a:t>
            </a:r>
            <a:endParaRPr lang="en-US" sz="20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Submission of Codes to NCO: </a:t>
            </a:r>
            <a:r>
              <a:rPr lang="en-US" sz="2000" b="1" i="1" dirty="0">
                <a:solidFill>
                  <a:srgbClr val="C00000"/>
                </a:solidFill>
              </a:rPr>
              <a:t>April 28, 2017 --- Code hand-off, submission of RFC forms, release notes and flow diagram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TIN for 2017 HMON : </a:t>
            </a:r>
            <a:r>
              <a:rPr lang="en-US" sz="2000" b="1" i="1" dirty="0">
                <a:solidFill>
                  <a:srgbClr val="C00000"/>
                </a:solidFill>
              </a:rPr>
              <a:t>May 3, 2017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NCO IT Testing : </a:t>
            </a:r>
            <a:r>
              <a:rPr lang="en-US" sz="2000" b="1" i="1" dirty="0">
                <a:solidFill>
                  <a:srgbClr val="C00000"/>
                </a:solidFill>
              </a:rPr>
              <a:t>????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Briefing to NCEP Director's Office: </a:t>
            </a:r>
            <a:r>
              <a:rPr lang="en-US" sz="2000" b="1" i="1" dirty="0">
                <a:solidFill>
                  <a:srgbClr val="C00000"/>
                </a:solidFill>
              </a:rPr>
              <a:t>????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Implementation by NCO: </a:t>
            </a:r>
            <a:r>
              <a:rPr lang="en-US" sz="2000" b="1" i="1" dirty="0">
                <a:solidFill>
                  <a:srgbClr val="C00000"/>
                </a:solidFill>
              </a:rPr>
              <a:t>**</a:t>
            </a:r>
          </a:p>
          <a:p>
            <a:pPr marL="514350" indent="-514350">
              <a:buFont typeface="+mj-lt"/>
              <a:buAutoNum type="arabicPeriod"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  **  Recommend HMON be implemented with 2017 GFS</a:t>
            </a:r>
          </a:p>
          <a:p>
            <a:pPr marL="514350" indent="-514350">
              <a:buFont typeface="+mj-lt"/>
              <a:buAutoNum type="arabicPeriod"/>
            </a:pP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038-482A-4A2F-8234-A72E8F7D54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0"/>
            <a:ext cx="8229600" cy="3810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Request approval from NCEP OD for operational implementation of the following Hurricane model configurations: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2017 HMON V1.0.0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038-482A-4A2F-8234-A72E8F7D54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Supplementary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038-482A-4A2F-8234-A72E8F7D54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133600" y="152400"/>
            <a:ext cx="79248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R2O in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FY17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Upgrades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76400" y="1041023"/>
            <a:ext cx="8839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This upgrade is a result of multi-agency R2O efforts supported by </a:t>
            </a:r>
            <a:r>
              <a:rPr lang="en-US" sz="2400" b="1" dirty="0" smtClean="0"/>
              <a:t>HFIP/NGGPS</a:t>
            </a:r>
            <a:endParaRPr lang="en-US" sz="2400" b="1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 smtClean="0">
                <a:solidFill>
                  <a:srgbClr val="000099"/>
                </a:solidFill>
              </a:rPr>
              <a:t>EMC</a:t>
            </a:r>
            <a:r>
              <a:rPr lang="en-US" dirty="0"/>
              <a:t>: Key model physics </a:t>
            </a:r>
            <a:r>
              <a:rPr lang="en-US" dirty="0" smtClean="0"/>
              <a:t>upgrades,  increase in vertical levels, data assimilation upgrades, </a:t>
            </a:r>
            <a:r>
              <a:rPr lang="en-US" dirty="0"/>
              <a:t>and pre-implementation T&amp;E;</a:t>
            </a:r>
          </a:p>
          <a:p>
            <a:pPr marL="0" lvl="1">
              <a:defRPr/>
            </a:pPr>
            <a:endParaRPr lang="en-US" dirty="0" smtClean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DTC/NCAR: </a:t>
            </a:r>
            <a:r>
              <a:rPr lang="en-US" dirty="0"/>
              <a:t>code management and </a:t>
            </a:r>
            <a:r>
              <a:rPr lang="en-US" dirty="0" smtClean="0"/>
              <a:t>repository, physics upgrades;</a:t>
            </a:r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NHC/CPHC/JTWC</a:t>
            </a:r>
            <a:r>
              <a:rPr lang="en-US" dirty="0"/>
              <a:t>: Diagnostics and evaluation of the HWRF pre-implementation tests and real-time guidance</a:t>
            </a:r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HRD/AOML:</a:t>
            </a:r>
            <a:r>
              <a:rPr lang="en-US" dirty="0"/>
              <a:t> Data Assimilation and Physics upgrades; </a:t>
            </a:r>
            <a:endParaRPr lang="en-US" dirty="0" smtClean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GFDL</a:t>
            </a:r>
            <a:r>
              <a:rPr lang="en-US" dirty="0"/>
              <a:t>: New </a:t>
            </a:r>
            <a:r>
              <a:rPr lang="en-US" dirty="0" smtClean="0"/>
              <a:t>Tracker;</a:t>
            </a:r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ESRL:</a:t>
            </a:r>
            <a:r>
              <a:rPr lang="en-US" dirty="0" smtClean="0"/>
              <a:t> Physics upgrades;</a:t>
            </a:r>
            <a:endParaRPr lang="en-US" dirty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99"/>
                </a:solidFill>
              </a:rPr>
              <a:t>URI</a:t>
            </a:r>
            <a:r>
              <a:rPr lang="en-US" dirty="0"/>
              <a:t>: </a:t>
            </a:r>
            <a:r>
              <a:rPr lang="en-US" dirty="0" smtClean="0"/>
              <a:t>Ocean coupling</a:t>
            </a:r>
          </a:p>
          <a:p>
            <a:pPr marL="401638" lvl="1" indent="-401638"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3"/>
          <p:cNvSpPr txBox="1"/>
          <p:nvPr/>
        </p:nvSpPr>
        <p:spPr>
          <a:xfrm>
            <a:off x="1981173" y="273685"/>
            <a:ext cx="8228763" cy="7442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HWRF/HMON Long-Term Plans</a:t>
            </a:r>
            <a:endParaRPr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CustomShape 1"/>
          <p:cNvSpPr/>
          <p:nvPr/>
        </p:nvSpPr>
        <p:spPr>
          <a:xfrm>
            <a:off x="5950934" y="2905398"/>
            <a:ext cx="4497203" cy="658666"/>
          </a:xfrm>
          <a:prstGeom prst="rect">
            <a:avLst/>
          </a:prstGeom>
          <a:gradFill>
            <a:gsLst>
              <a:gs pos="0">
                <a:srgbClr val="AECF00"/>
              </a:gs>
              <a:gs pos="100000">
                <a:srgbClr val="00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1848809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 dirty="0">
                <a:latin typeface="Arial"/>
              </a:rPr>
              <a:t>2016</a:t>
            </a:r>
            <a:endParaRPr sz="1633" dirty="0"/>
          </a:p>
        </p:txBody>
      </p:sp>
      <p:sp>
        <p:nvSpPr>
          <p:cNvPr id="59" name="CustomShape 3"/>
          <p:cNvSpPr/>
          <p:nvPr/>
        </p:nvSpPr>
        <p:spPr>
          <a:xfrm>
            <a:off x="3573403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2017</a:t>
            </a:r>
            <a:endParaRPr sz="1633"/>
          </a:p>
        </p:txBody>
      </p:sp>
      <p:sp>
        <p:nvSpPr>
          <p:cNvPr id="60" name="CustomShape 4"/>
          <p:cNvSpPr/>
          <p:nvPr/>
        </p:nvSpPr>
        <p:spPr>
          <a:xfrm>
            <a:off x="5298314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2018</a:t>
            </a:r>
            <a:endParaRPr sz="1633"/>
          </a:p>
        </p:txBody>
      </p:sp>
      <p:sp>
        <p:nvSpPr>
          <p:cNvPr id="61" name="CustomShape 5"/>
          <p:cNvSpPr/>
          <p:nvPr/>
        </p:nvSpPr>
        <p:spPr>
          <a:xfrm>
            <a:off x="7022907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2019</a:t>
            </a:r>
            <a:endParaRPr sz="1633"/>
          </a:p>
        </p:txBody>
      </p:sp>
      <p:sp>
        <p:nvSpPr>
          <p:cNvPr id="62" name="CustomShape 6"/>
          <p:cNvSpPr/>
          <p:nvPr/>
        </p:nvSpPr>
        <p:spPr>
          <a:xfrm>
            <a:off x="8744963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2020</a:t>
            </a:r>
            <a:endParaRPr sz="1633"/>
          </a:p>
        </p:txBody>
      </p:sp>
      <p:sp>
        <p:nvSpPr>
          <p:cNvPr id="63" name="CustomShape 7"/>
          <p:cNvSpPr/>
          <p:nvPr/>
        </p:nvSpPr>
        <p:spPr>
          <a:xfrm>
            <a:off x="1848809" y="2314381"/>
            <a:ext cx="3412710" cy="60398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FFCC99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5249784" y="2325837"/>
            <a:ext cx="3061574" cy="58060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9"/>
          <p:cNvSpPr/>
          <p:nvPr/>
        </p:nvSpPr>
        <p:spPr>
          <a:xfrm>
            <a:off x="7747386" y="2325839"/>
            <a:ext cx="2700752" cy="613263"/>
          </a:xfrm>
          <a:prstGeom prst="rect">
            <a:avLst/>
          </a:prstGeom>
          <a:gradFill>
            <a:gsLst>
              <a:gs pos="0">
                <a:srgbClr val="FFCC99"/>
              </a:gs>
              <a:gs pos="100000">
                <a:srgbClr val="FFFF66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TextShape 10"/>
          <p:cNvSpPr txBox="1"/>
          <p:nvPr/>
        </p:nvSpPr>
        <p:spPr>
          <a:xfrm>
            <a:off x="7525668" y="2350026"/>
            <a:ext cx="2868719" cy="58060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/>
            <a:r>
              <a:rPr lang="en-US" spc="-1" dirty="0">
                <a:latin typeface="Arial"/>
              </a:rPr>
              <a:t>NEMS Global Nests (NGGPS)</a:t>
            </a:r>
            <a:endParaRPr sz="1400" dirty="0"/>
          </a:p>
        </p:txBody>
      </p:sp>
      <p:sp>
        <p:nvSpPr>
          <p:cNvPr id="68" name="TextShape 12"/>
          <p:cNvSpPr txBox="1"/>
          <p:nvPr/>
        </p:nvSpPr>
        <p:spPr>
          <a:xfrm>
            <a:off x="2067361" y="2451584"/>
            <a:ext cx="3508186" cy="39316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177" spc="-1" dirty="0">
                <a:latin typeface="Arial"/>
              </a:rPr>
              <a:t>GFDL </a:t>
            </a:r>
            <a:r>
              <a:rPr lang="en-US" sz="2177" spc="-1" dirty="0">
                <a:latin typeface="Arial"/>
                <a:ea typeface="Arial"/>
              </a:rPr>
              <a:t>–—–— H</a:t>
            </a:r>
            <a:r>
              <a:rPr lang="en-US" sz="2177" spc="-1" dirty="0">
                <a:latin typeface="Arial"/>
              </a:rPr>
              <a:t>MON </a:t>
            </a:r>
            <a:endParaRPr sz="1633" dirty="0"/>
          </a:p>
        </p:txBody>
      </p:sp>
      <p:sp>
        <p:nvSpPr>
          <p:cNvPr id="70" name="CustomShape 14"/>
          <p:cNvSpPr/>
          <p:nvPr/>
        </p:nvSpPr>
        <p:spPr>
          <a:xfrm>
            <a:off x="1848810" y="3537079"/>
            <a:ext cx="8618209" cy="643959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2358" spc="-1" dirty="0">
                <a:latin typeface="Arial"/>
              </a:rPr>
              <a:t>Hurricane Models take over Hurricane Wave Forecasts</a:t>
            </a:r>
            <a:endParaRPr sz="1633" dirty="0"/>
          </a:p>
        </p:txBody>
      </p:sp>
      <p:sp>
        <p:nvSpPr>
          <p:cNvPr id="71" name="CustomShape 15"/>
          <p:cNvSpPr/>
          <p:nvPr/>
        </p:nvSpPr>
        <p:spPr>
          <a:xfrm>
            <a:off x="1848809" y="2895943"/>
            <a:ext cx="4254118" cy="649853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AECF0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TextShape 16"/>
          <p:cNvSpPr txBox="1"/>
          <p:nvPr/>
        </p:nvSpPr>
        <p:spPr>
          <a:xfrm>
            <a:off x="1965723" y="3018348"/>
            <a:ext cx="8326017" cy="39316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177" spc="-1" dirty="0">
                <a:latin typeface="Arial"/>
                <a:ea typeface="Arial"/>
              </a:rPr>
              <a:t> Basin-Scale HWRF/NMMB/FV3—–— Global/Tropical Domains</a:t>
            </a:r>
            <a:endParaRPr sz="1633" dirty="0"/>
          </a:p>
        </p:txBody>
      </p:sp>
      <p:sp>
        <p:nvSpPr>
          <p:cNvPr id="3" name="Rectangle 2"/>
          <p:cNvSpPr/>
          <p:nvPr/>
        </p:nvSpPr>
        <p:spPr>
          <a:xfrm>
            <a:off x="1561469" y="5001047"/>
            <a:ext cx="893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2016 Nov: Configuration ready</a:t>
            </a:r>
            <a:endParaRPr lang="en-US" sz="1100" dirty="0"/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2016 Dec- 2017 March: Pre-implementation retrospective testing</a:t>
            </a:r>
            <a:endParaRPr lang="en-US" sz="1100" dirty="0"/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2017 April:  EMC CCB and code hand-off</a:t>
            </a:r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2017 June: Operational Implementation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691933" y="4293161"/>
            <a:ext cx="875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Development, T&amp;E and Implementation Plans for HWRF &amp; HMON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459" y="2325837"/>
            <a:ext cx="260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" dirty="0">
                <a:latin typeface="Arial"/>
                <a:ea typeface="Arial"/>
              </a:rPr>
              <a:t>10-member H</a:t>
            </a:r>
            <a:r>
              <a:rPr lang="en-US" b="1" spc="-1" dirty="0">
                <a:latin typeface="Arial"/>
              </a:rPr>
              <a:t>WRF/ HMON Ensembles</a:t>
            </a:r>
            <a:endParaRPr lang="en-US" b="1" dirty="0"/>
          </a:p>
        </p:txBody>
      </p:sp>
      <p:sp>
        <p:nvSpPr>
          <p:cNvPr id="21" name="CustomShape 11"/>
          <p:cNvSpPr/>
          <p:nvPr/>
        </p:nvSpPr>
        <p:spPr>
          <a:xfrm>
            <a:off x="1848809" y="1668218"/>
            <a:ext cx="8618211" cy="66355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2177" spc="-1" dirty="0">
                <a:latin typeface="Arial"/>
              </a:rPr>
              <a:t>HWRF Operational Model Continues Followed by Ensembles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2102970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76733" y="1265233"/>
            <a:ext cx="5731200" cy="226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4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Leads: 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Avichal Mehra &amp; Tom Black, EMC and Steven Earle, NCO</a:t>
            </a:r>
          </a:p>
          <a:p>
            <a:pPr>
              <a:spcAft>
                <a:spcPts val="4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Scope: 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 GFDL hurricane model with Hurricane NMMB (H-NMMB). Initial operating capability for NHC basins (ATL, EPAC and CPAC) with maximum 5 storms per cycle.Transition and tune HWRF physics, initialization, and ocean coupling for H-NMMB</a:t>
            </a:r>
          </a:p>
          <a:p>
            <a:pPr>
              <a:spcAft>
                <a:spcPts val="4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Expected benefits: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Improved track &amp; intensity forecast skill compared to GFDL. Improved forecast guidance to NHC to fulfill their mission. Explore high-resolution hurricane ensemble products </a:t>
            </a:r>
          </a:p>
          <a:p>
            <a:pPr>
              <a:spcAft>
                <a:spcPts val="4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Dependencies: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 N/A.</a:t>
            </a:r>
          </a:p>
          <a:p>
            <a:endParaRPr sz="14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4325967" y="-12867"/>
            <a:ext cx="4114000" cy="742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HMON Version 1.0</a:t>
            </a:r>
          </a:p>
          <a:p>
            <a:pPr algn="ctr"/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Status as of 04/25/17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50667" cy="8203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8482767" y="810367"/>
            <a:ext cx="1195600" cy="34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532900" y="885567"/>
            <a:ext cx="3402400" cy="38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Project Information &amp; Highlights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76733" y="4183216"/>
            <a:ext cx="5562400" cy="187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Issue: 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 T&amp;E due to dependency on NEMS/GSM and RTOFS upstream requirements</a:t>
            </a: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Resolu</a:t>
            </a: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tion: 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Use 2016 versions.</a:t>
            </a:r>
          </a:p>
          <a:p>
            <a:pPr>
              <a:spcAft>
                <a:spcPts val="800"/>
              </a:spcAft>
            </a:pP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Implementation dates are dependent on completion of T&amp;E; Ongoing disruptive Cray upgrades and maintenance</a:t>
            </a:r>
          </a:p>
          <a:p>
            <a:pPr>
              <a:spcAft>
                <a:spcPts val="800"/>
              </a:spcAft>
            </a:pP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Mitigation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Conduct T&amp;E as soon as retrospective data are available.</a:t>
            </a:r>
            <a:r>
              <a:rPr lang="en" sz="1467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white space on production machine.</a:t>
            </a:r>
          </a:p>
          <a:p>
            <a:endParaRPr sz="1333" b="1" u="sng"/>
          </a:p>
        </p:txBody>
      </p:sp>
      <p:sp>
        <p:nvSpPr>
          <p:cNvPr id="60" name="Shape 60"/>
          <p:cNvSpPr txBox="1"/>
          <p:nvPr/>
        </p:nvSpPr>
        <p:spPr>
          <a:xfrm>
            <a:off x="2205533" y="3760767"/>
            <a:ext cx="2291200" cy="34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Issues/Risks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163067" y="3620749"/>
            <a:ext cx="5647600" cy="2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62" name="Shape 62"/>
          <p:cNvGraphicFramePr/>
          <p:nvPr/>
        </p:nvGraphicFramePr>
        <p:xfrm>
          <a:off x="884500" y="6313116"/>
          <a:ext cx="9916000" cy="481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02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5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         Management Attention Required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       Potential Management Attention Needed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           </a:t>
                      </a:r>
                      <a:r>
                        <a:rPr lang="en" sz="1300" b="1"/>
                        <a:t>On Target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Shape 63"/>
          <p:cNvSpPr/>
          <p:nvPr/>
        </p:nvSpPr>
        <p:spPr>
          <a:xfrm>
            <a:off x="8623700" y="6407567"/>
            <a:ext cx="393600" cy="383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067" b="1"/>
              <a:t>G</a:t>
            </a:r>
          </a:p>
        </p:txBody>
      </p:sp>
      <p:sp>
        <p:nvSpPr>
          <p:cNvPr id="64" name="Shape 64"/>
          <p:cNvSpPr/>
          <p:nvPr/>
        </p:nvSpPr>
        <p:spPr>
          <a:xfrm>
            <a:off x="4325967" y="6393500"/>
            <a:ext cx="393600" cy="38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067" b="1"/>
              <a:t>Y</a:t>
            </a:r>
          </a:p>
        </p:txBody>
      </p:sp>
      <p:sp>
        <p:nvSpPr>
          <p:cNvPr id="65" name="Shape 65"/>
          <p:cNvSpPr/>
          <p:nvPr/>
        </p:nvSpPr>
        <p:spPr>
          <a:xfrm>
            <a:off x="961233" y="6364767"/>
            <a:ext cx="393600" cy="383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067" b="1"/>
              <a:t>R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8414567" y="3609300"/>
            <a:ext cx="1332000" cy="34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</a:p>
        </p:txBody>
      </p:sp>
      <p:graphicFrame>
        <p:nvGraphicFramePr>
          <p:cNvPr id="67" name="Shape 67"/>
          <p:cNvGraphicFramePr/>
          <p:nvPr>
            <p:extLst/>
          </p:nvPr>
        </p:nvGraphicFramePr>
        <p:xfrm>
          <a:off x="5842134" y="1298616"/>
          <a:ext cx="6323733" cy="19256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2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3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Milestones &amp; Deliverables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Status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2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Freeze system code; deliver to NCO if applicable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1/10/17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 full retrospective/real time runs and evaluation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4/07/17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progress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9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 final system code to NCO and conduct CCB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4/2517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Issue Technical Information Notice 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5/03/17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2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 30-day evaluation and IT testing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6/12/17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Operational Implementation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6/27/17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8" name="Shape 68"/>
          <p:cNvSpPr txBox="1"/>
          <p:nvPr/>
        </p:nvSpPr>
        <p:spPr>
          <a:xfrm>
            <a:off x="5766067" y="4012267"/>
            <a:ext cx="6426800" cy="216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taff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: 0.75 Fed FTEs + 4 contractor FTEs; including Dev (Vortex Initialization, Coupler and Physics)</a:t>
            </a:r>
          </a:p>
          <a:p>
            <a:pPr>
              <a:spcAft>
                <a:spcPts val="8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Funding Source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: STI</a:t>
            </a:r>
          </a:p>
          <a:p>
            <a:pPr>
              <a:spcAft>
                <a:spcPts val="800"/>
              </a:spcAft>
            </a:pP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Compute: parallels: 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150 nodes for 3 months (devmax/devonprod);; </a:t>
            </a:r>
            <a:r>
              <a:rPr lang="en" sz="1467" b="1">
                <a:latin typeface="Times New Roman"/>
                <a:ea typeface="Times New Roman"/>
                <a:cs typeface="Times New Roman"/>
                <a:sym typeface="Times New Roman"/>
              </a:rPr>
              <a:t>EMC Dev</a:t>
            </a: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: 100 nodes for 3 months (devhigh); </a:t>
            </a: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Ops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Delta = 26 nodes per storm</a:t>
            </a:r>
          </a:p>
          <a:p>
            <a:pPr>
              <a:spcAft>
                <a:spcPts val="800"/>
              </a:spcAft>
            </a:pPr>
            <a:r>
              <a:rPr lang="en" sz="14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Archive:</a:t>
            </a:r>
            <a:r>
              <a:rPr lang="en" sz="14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0.3 PB (Delta = 0.3 PB)</a:t>
            </a:r>
          </a:p>
        </p:txBody>
      </p:sp>
      <p:sp>
        <p:nvSpPr>
          <p:cNvPr id="69" name="Shape 69"/>
          <p:cNvSpPr/>
          <p:nvPr/>
        </p:nvSpPr>
        <p:spPr>
          <a:xfrm>
            <a:off x="4122833" y="194467"/>
            <a:ext cx="547600" cy="535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/>
              <a:t>G</a:t>
            </a:r>
          </a:p>
        </p:txBody>
      </p:sp>
      <p:sp>
        <p:nvSpPr>
          <p:cNvPr id="70" name="Shape 70"/>
          <p:cNvSpPr/>
          <p:nvPr/>
        </p:nvSpPr>
        <p:spPr>
          <a:xfrm>
            <a:off x="1166100" y="892167"/>
            <a:ext cx="490000" cy="419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/>
              <a:t>G</a:t>
            </a:r>
          </a:p>
        </p:txBody>
      </p:sp>
      <p:sp>
        <p:nvSpPr>
          <p:cNvPr id="71" name="Shape 71"/>
          <p:cNvSpPr/>
          <p:nvPr/>
        </p:nvSpPr>
        <p:spPr>
          <a:xfrm>
            <a:off x="1656100" y="3738433"/>
            <a:ext cx="547600" cy="444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/>
              <a:t>G</a:t>
            </a:r>
          </a:p>
        </p:txBody>
      </p:sp>
      <p:sp>
        <p:nvSpPr>
          <p:cNvPr id="72" name="Shape 72"/>
          <p:cNvSpPr/>
          <p:nvPr/>
        </p:nvSpPr>
        <p:spPr>
          <a:xfrm>
            <a:off x="7725500" y="3626767"/>
            <a:ext cx="490000" cy="444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/>
              <a:t>G</a:t>
            </a:r>
          </a:p>
        </p:txBody>
      </p:sp>
      <p:sp>
        <p:nvSpPr>
          <p:cNvPr id="73" name="Shape 73"/>
          <p:cNvSpPr/>
          <p:nvPr/>
        </p:nvSpPr>
        <p:spPr>
          <a:xfrm>
            <a:off x="8041300" y="806000"/>
            <a:ext cx="490000" cy="419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b="1"/>
              <a:t>G</a:t>
            </a:r>
          </a:p>
        </p:txBody>
      </p:sp>
      <p:pic>
        <p:nvPicPr>
          <p:cNvPr id="74" name="Shape 74" descr="Image of NCEP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6767" y="101600"/>
            <a:ext cx="1056000" cy="7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75" name="Shape 75"/>
          <p:cNvCxnSpPr/>
          <p:nvPr/>
        </p:nvCxnSpPr>
        <p:spPr>
          <a:xfrm flipH="1">
            <a:off x="5789867" y="1248267"/>
            <a:ext cx="20800" cy="511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6" name="Shape 76"/>
          <p:cNvCxnSpPr/>
          <p:nvPr/>
        </p:nvCxnSpPr>
        <p:spPr>
          <a:xfrm>
            <a:off x="5808133" y="3605867"/>
            <a:ext cx="6384800" cy="2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77" name="Shape 77"/>
          <p:cNvGraphicFramePr/>
          <p:nvPr/>
        </p:nvGraphicFramePr>
        <p:xfrm>
          <a:off x="5842134" y="3349549"/>
          <a:ext cx="5364133" cy="228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5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EMC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NCO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 text indicates change from previous quarter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12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F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757" y="5912066"/>
            <a:ext cx="6173596" cy="7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BC5B-148B-4219-9C71-EEA48E8D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649" y="2649162"/>
            <a:ext cx="8598945" cy="1664937"/>
          </a:xfrm>
        </p:spPr>
        <p:txBody>
          <a:bodyPr vert="horz" lIns="92065" tIns="46034" rIns="92065" bIns="46034" anchor="b">
            <a:no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2017 HMON V1.0.0</a:t>
            </a:r>
            <a:b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(A new Operational Hurricane Model at NCEP)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143000" y="181461"/>
            <a:ext cx="10058400" cy="6600341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40" y="5912067"/>
            <a:ext cx="1734656" cy="76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21" y="5912066"/>
            <a:ext cx="790256" cy="82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09" y="392475"/>
            <a:ext cx="3582582" cy="18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8922774" cy="1219200"/>
          </a:xfrm>
        </p:spPr>
        <p:txBody>
          <a:bodyPr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HMON: Hurricanes in a Multi-scale Ocean coupled Non-hydrostatic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36" y="1524000"/>
            <a:ext cx="11675533" cy="516466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cs typeface="Cambria"/>
              </a:rPr>
              <a:t>HMON: </a:t>
            </a:r>
            <a:r>
              <a:rPr lang="en-US" sz="2800" dirty="0">
                <a:cs typeface="Cambria"/>
              </a:rPr>
              <a:t>Advanced Hurricane Model using NMMB (Non-hydrostatic Multi-scale Model on a B grid) dynamic core which is currently being used in NCEP’s operational NAM and SREF systems.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mbria"/>
              </a:rPr>
              <a:t>Shared infrastructure with unified model development in NEMS. A step closer towards NEMS/FV3 Unified Modeling System for hurricanes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mbria"/>
              </a:rPr>
              <a:t>Much faster, scalable and uses CCPP style physics package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Development supported by  NGGPS, HFIP and  HIWPP programs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Provides high-resolution intensity forecast guidance to NHC along with HWRF </a:t>
            </a:r>
            <a:r>
              <a:rPr lang="en-US" sz="2800" dirty="0">
                <a:solidFill>
                  <a:srgbClr val="FF0000"/>
                </a:solidFill>
              </a:rPr>
              <a:t>(replacing the legacy GFDL hurricane model)</a:t>
            </a:r>
            <a:endParaRPr lang="en-US" sz="2800" dirty="0">
              <a:solidFill>
                <a:srgbClr val="FF0000"/>
              </a:solidFill>
              <a:latin typeface="Cambria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Cambria"/>
            </a:endParaRPr>
          </a:p>
          <a:p>
            <a:pPr marL="0" indent="0">
              <a:buNone/>
            </a:pPr>
            <a:endParaRPr lang="en-US" sz="2800" b="1" dirty="0">
              <a:latin typeface="Cambria"/>
            </a:endParaRPr>
          </a:p>
          <a:p>
            <a:pPr>
              <a:spcAft>
                <a:spcPts val="1200"/>
              </a:spcAft>
            </a:pP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0" y="6553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3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4382" y="1975326"/>
            <a:ext cx="4187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/>
                <a:cs typeface="Cambria"/>
              </a:rPr>
              <a:t>HMON</a:t>
            </a:r>
            <a:r>
              <a:rPr lang="en-US" sz="3200" dirty="0">
                <a:latin typeface="Cambria"/>
                <a:cs typeface="Cambria"/>
              </a:rPr>
              <a:t>: </a:t>
            </a:r>
            <a:r>
              <a:rPr lang="en-US" sz="3200" b="1" dirty="0">
                <a:latin typeface="Cambria"/>
                <a:cs typeface="Cambria"/>
              </a:rPr>
              <a:t>H</a:t>
            </a:r>
            <a:r>
              <a:rPr lang="en-US" sz="3200" dirty="0">
                <a:latin typeface="Cambria"/>
                <a:cs typeface="Cambria"/>
              </a:rPr>
              <a:t>urricanes in a </a:t>
            </a:r>
            <a:r>
              <a:rPr lang="en-US" sz="3200" b="1" dirty="0">
                <a:latin typeface="Cambria"/>
                <a:cs typeface="Cambria"/>
              </a:rPr>
              <a:t>M</a:t>
            </a:r>
            <a:r>
              <a:rPr lang="en-US" sz="3200" dirty="0">
                <a:latin typeface="Cambria"/>
                <a:cs typeface="Cambria"/>
              </a:rPr>
              <a:t>ulti-scale </a:t>
            </a:r>
          </a:p>
          <a:p>
            <a:r>
              <a:rPr lang="en-US" sz="3200" b="1" dirty="0">
                <a:latin typeface="Cambria"/>
                <a:cs typeface="Cambria"/>
              </a:rPr>
              <a:t>O</a:t>
            </a:r>
            <a:r>
              <a:rPr lang="en-US" sz="3200" dirty="0">
                <a:latin typeface="Cambria"/>
                <a:cs typeface="Cambria"/>
              </a:rPr>
              <a:t>cean coupled </a:t>
            </a:r>
          </a:p>
          <a:p>
            <a:r>
              <a:rPr lang="en-US" sz="3200" b="1" dirty="0">
                <a:latin typeface="Cambria"/>
                <a:cs typeface="Cambria"/>
              </a:rPr>
              <a:t>N</a:t>
            </a:r>
            <a:r>
              <a:rPr lang="en-US" sz="3200" dirty="0">
                <a:latin typeface="Cambria"/>
                <a:cs typeface="Cambria"/>
              </a:rPr>
              <a:t>on-hydrostatic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48" y="5282905"/>
            <a:ext cx="1181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HMON: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Implements a long-term strategy at NCEP/EMC for multiple static and moving nests globally, with one- and two-way interaction and coupled to other (ocean, wave, land, surge, inundation, etc.) models using NEMS-NUOPC infrastructure.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2319" y="178955"/>
            <a:ext cx="10071651" cy="112033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HMON: A New Operational Hurricane Model </a:t>
            </a:r>
            <a:b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 NCEP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0" y="1249414"/>
            <a:ext cx="3437853" cy="346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3" y="1311724"/>
            <a:ext cx="3915303" cy="3512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6453" y="1159410"/>
            <a:ext cx="7009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n w="3175">
                  <a:noFill/>
                </a:ln>
                <a:solidFill>
                  <a:schemeClr val="bg1"/>
                </a:solidFill>
              </a:rPr>
              <a:t>HMON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53800" y="6553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81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9968" y="279743"/>
            <a:ext cx="704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HMON Workflow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1655" y="4023360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1655" y="4203896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76" y="1445791"/>
            <a:ext cx="7086600" cy="4683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8376" y="2845191"/>
            <a:ext cx="1485900" cy="38100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HYCOM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6976" y="4300185"/>
            <a:ext cx="990600" cy="369332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Coupler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2529401" y="3239599"/>
            <a:ext cx="323850" cy="1060585"/>
          </a:xfrm>
          <a:prstGeom prst="up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167576" y="4300186"/>
            <a:ext cx="1524000" cy="2976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62356" y="3922542"/>
            <a:ext cx="1814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62356" y="4063218"/>
            <a:ext cx="1814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3969" y="4773881"/>
            <a:ext cx="1911927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353800" y="6519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0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1" y="228600"/>
            <a:ext cx="942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vs GFDL vs HMON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(Maintain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Hurricane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uidance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50232"/>
              </p:ext>
            </p:extLst>
          </p:nvPr>
        </p:nvGraphicFramePr>
        <p:xfrm>
          <a:off x="442451" y="1457140"/>
          <a:ext cx="11474247" cy="51265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73046">
                  <a:extLst>
                    <a:ext uri="{9D8B030D-6E8A-4147-A177-3AD203B41FA5}">
                      <a16:colId xmlns="" xmlns:a16="http://schemas.microsoft.com/office/drawing/2014/main" val="3639300672"/>
                    </a:ext>
                  </a:extLst>
                </a:gridCol>
                <a:gridCol w="358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11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113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 HWRF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GFDL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 HMON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950">
                <a:tc>
                  <a:txBody>
                    <a:bodyPr/>
                    <a:lstStyle/>
                    <a:p>
                      <a:r>
                        <a:rPr lang="en-US" sz="1800" dirty="0" err="1"/>
                        <a:t>Dycore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NMM-E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Hydrostatic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NMM-B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r>
                        <a:rPr lang="en-US" sz="1800" dirty="0"/>
                        <a:t>Nesting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18/6/2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800" baseline="0" dirty="0"/>
                        <a:t>;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75°/25°/8.3°,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Full two-way moving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½.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,1/6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,1/18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; 75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/11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Two-way moving with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bc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18/6/2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/12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°/8°,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Full two-way moving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1800" dirty="0"/>
                        <a:t>Data Assimilation and Initialization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Self-cycled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wo-way HWRF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EnKF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-GSI with inner core DA (TDR); Vortex relocation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Spin-up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using idealized axisymmetric vortex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Vortex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relocation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874">
                <a:tc>
                  <a:txBody>
                    <a:bodyPr/>
                    <a:lstStyle/>
                    <a:p>
                      <a:r>
                        <a:rPr lang="en-US" sz="1800" dirty="0"/>
                        <a:t>Physics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Updated 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(GFDL),GFS-EDMF PBL, Scale-aware SAS,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NOAH LSM, 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 GFS PBL(2014), SAS, GFDL LSM,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 GFS PBL (2015), SAS, 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NOAH LSM,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1800" dirty="0"/>
                        <a:t>Coupling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MPIPOM/HYCOM,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 RTOFS/GDEM,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Wavewatch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-III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MPIPOM, RTOFS/GDEM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 waves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HYCOM,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RTOFS/NCODA,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waves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224">
                <a:tc>
                  <a:txBody>
                    <a:bodyPr/>
                    <a:lstStyle/>
                    <a:p>
                      <a:r>
                        <a:rPr lang="en-US" sz="1800" dirty="0"/>
                        <a:t>Post-processing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Updated GFDL tracker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In-line tracker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GFDL tracker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206">
                <a:tc>
                  <a:txBody>
                    <a:bodyPr/>
                    <a:lstStyle/>
                    <a:p>
                      <a:r>
                        <a:rPr lang="en-US" sz="1800" dirty="0"/>
                        <a:t>NEMS/NUOPC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Yes with moving nests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11712" y="6553200"/>
            <a:ext cx="39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7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752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HMON Verification for Atlantic Storms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(2014-2016)</a:t>
            </a: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Configuration: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HWRF physics + vortex initialization + no data assimilation + no ocean coupling </a:t>
            </a:r>
          </a:p>
        </p:txBody>
      </p:sp>
    </p:spTree>
    <p:extLst>
      <p:ext uri="{BB962C8B-B14F-4D97-AF65-F5344CB8AC3E}">
        <p14:creationId xmlns:p14="http://schemas.microsoft.com/office/powerpoint/2010/main" val="20338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9214" y="119133"/>
            <a:ext cx="7859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Atlantic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(Late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1" y="5424243"/>
            <a:ext cx="96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at all lead times except for Day 5. The positive skill goes down by Day 4 for tracks and Day 3 for Intensity.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5" y="1443356"/>
            <a:ext cx="5079855" cy="367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57684"/>
            <a:ext cx="5125805" cy="3705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0" y="6553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01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22996</TotalTime>
  <Words>1615</Words>
  <Application>Microsoft Office PowerPoint</Application>
  <PresentationFormat>Custom</PresentationFormat>
  <Paragraphs>297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Flow</vt:lpstr>
      <vt:lpstr>Drawing</vt:lpstr>
      <vt:lpstr>2017 Hurricane  Model Implementations Briefing to NCEP Director:  Much improved operational forecast  guidance for global tropical cyclones </vt:lpstr>
      <vt:lpstr>FY17 NCEP Operational Hurricane Models (proposed)     2017 HMON V1.0.0</vt:lpstr>
      <vt:lpstr>  2017 HMON V1.0.0  (A new Operational Hurricane Model at NCEP) </vt:lpstr>
      <vt:lpstr>HMON: Hurricanes in a Multi-scale Ocean coupled Non-hydrostatic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HMON verification Statistics: Summary</vt:lpstr>
      <vt:lpstr>PowerPoint Presentation</vt:lpstr>
      <vt:lpstr>NHC Recommendation</vt:lpstr>
      <vt:lpstr>JTWC Recommendation</vt:lpstr>
      <vt:lpstr>Next Steps for Fy17 HWRF v11.0.0</vt:lpstr>
      <vt:lpstr>Next Steps for  FY17 HMON v1.0.0</vt:lpstr>
      <vt:lpstr>Request approval from NCEP OD for operational implementation of the following Hurricane model configurations:   II.  2017 HMON V1.0.0</vt:lpstr>
      <vt:lpstr>Supplementary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Tallapragada</dc:creator>
  <cp:lastModifiedBy>Lin Zhu</cp:lastModifiedBy>
  <cp:revision>615</cp:revision>
  <cp:lastPrinted>2015-03-11T13:47:13Z</cp:lastPrinted>
  <dcterms:created xsi:type="dcterms:W3CDTF">2015-01-02T16:09:30Z</dcterms:created>
  <dcterms:modified xsi:type="dcterms:W3CDTF">2017-06-28T19:00:12Z</dcterms:modified>
</cp:coreProperties>
</file>