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3" r:id="rId4"/>
    <p:sldId id="274" r:id="rId5"/>
    <p:sldId id="285" r:id="rId6"/>
    <p:sldId id="282" r:id="rId7"/>
    <p:sldId id="278" r:id="rId8"/>
    <p:sldId id="280" r:id="rId9"/>
    <p:sldId id="299" r:id="rId10"/>
    <p:sldId id="301" r:id="rId11"/>
    <p:sldId id="300" r:id="rId12"/>
    <p:sldId id="303" r:id="rId13"/>
    <p:sldId id="304" r:id="rId14"/>
    <p:sldId id="302" r:id="rId15"/>
    <p:sldId id="306" r:id="rId16"/>
    <p:sldId id="305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/>
    <p:restoredTop sz="79643"/>
  </p:normalViewPr>
  <p:slideViewPr>
    <p:cSldViewPr snapToGrid="0" snapToObjects="1">
      <p:cViewPr>
        <p:scale>
          <a:sx n="71" d="100"/>
          <a:sy n="71" d="100"/>
        </p:scale>
        <p:origin x="6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A6D7-FBA1-8545-A75B-8183281E0236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FE1-C572-0642-AFF4-201571F5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 value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arenBoth"/>
            </a:pPr>
            <a:endParaRPr lang="en-US" baseline="0" dirty="0" smtClean="0"/>
          </a:p>
          <a:p>
            <a:pPr marL="685800" lvl="1" indent="-228600">
              <a:buAutoNum type="arabicParenBoth"/>
            </a:pPr>
            <a:endParaRPr lang="en-US" baseline="0" dirty="0" smtClean="0"/>
          </a:p>
          <a:p>
            <a:pPr marL="228600" indent="-228600">
              <a:buAutoNum type="arabicParenBoth"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9FE1-C572-0642-AFF4-201571F5C2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696-6F8A-4048-960D-364D6C98B4F5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6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8FC9-283E-8641-BB38-4BCDD541FEE5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1E26-935A-8E49-9E50-0EE452C02464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A9DA-61D0-3F40-8707-E4A1A35753AE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A7E3-5503-FC45-8C72-CD4A2DBE888B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59E0-60FE-804C-A697-0C31138F3EF1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2BCD-B24B-7347-A1A9-CA507E41FFFA}" type="datetime1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1B9B-9F22-C84B-92F4-C420AEE23D8F}" type="datetime1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D0A0-0811-074A-A0A4-AA650C111759}" type="datetime1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D275-F5CA-5949-86EF-1622BFDB85E0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9E7C-2007-6E4B-830B-D6088455E8E8}" type="datetime1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15B6-17E4-CC44-8EE2-F68ED8F82249}" type="datetime1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84069-D4BB-3A46-A41A-08DDDF6E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90.png"/><Relationship Id="rId6" Type="http://schemas.openxmlformats.org/officeDocument/2006/relationships/image" Target="../media/image14.png"/><Relationship Id="rId7" Type="http://schemas.openxmlformats.org/officeDocument/2006/relationships/image" Target="../media/image310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Impacts of the separate hydrometeors advection on hurricane </a:t>
            </a:r>
            <a:r>
              <a:rPr lang="en-US" sz="4400" dirty="0" smtClean="0"/>
              <a:t>structure and intensity: </a:t>
            </a:r>
            <a:r>
              <a:rPr lang="en-US" sz="4400" dirty="0" smtClean="0"/>
              <a:t>an evaluation using </a:t>
            </a:r>
            <a:r>
              <a:rPr lang="en-US" sz="4400" dirty="0" smtClean="0"/>
              <a:t>satellite data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Shaowu Bao and DTC HWRF group (Ligia, Kathryn, Evan, Biswas)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September 21 2017</a:t>
            </a:r>
          </a:p>
          <a:p>
            <a:endParaRPr lang="en-US" dirty="0"/>
          </a:p>
          <a:p>
            <a:r>
              <a:rPr lang="en-US" dirty="0" smtClean="0"/>
              <a:t>Environmental Modeling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995"/>
          <a:stretch/>
        </p:blipFill>
        <p:spPr>
          <a:xfrm>
            <a:off x="5911728" y="2583712"/>
            <a:ext cx="5419221" cy="3593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864"/>
          <a:stretch/>
        </p:blipFill>
        <p:spPr>
          <a:xfrm>
            <a:off x="543701" y="2583712"/>
            <a:ext cx="5368027" cy="3593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3982" y="2214380"/>
            <a:ext cx="309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MSLP. BIAS (0 is best track)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4301" y="2214380"/>
            <a:ext cx="30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Vmax BIAS (0 is best track)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1019" y="1414130"/>
            <a:ext cx="749595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19238" y="1414130"/>
            <a:ext cx="2622738" cy="225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2941" y="1044798"/>
            <a:ext cx="299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FA-ADV  </a:t>
            </a:r>
            <a:r>
              <a:rPr lang="en-US" smtClean="0"/>
              <a:t>MSLP deeper than FA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88124" y="1044798"/>
            <a:ext cx="300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FA-ADV  Vmax weaker than FA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0577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  <a:ea typeface="+mn-ea"/>
                <a:cs typeface="+mn-cs"/>
              </a:rPr>
              <a:t>Bias: MSLP and Vmax</a:t>
            </a: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18" y="6188149"/>
            <a:ext cx="4493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FA-ADV has a negative bias in MSLP and negative bias in Vmax 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9" y="25402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+mn-lt"/>
                <a:ea typeface="+mn-ea"/>
                <a:cs typeface="+mn-cs"/>
              </a:rPr>
              <a:t>MSLP,  10m wind and Pressure Gradient (azimuthal-averaged) </a:t>
            </a:r>
            <a:r>
              <a:rPr lang="en-US" sz="22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200" b="1" dirty="0" smtClean="0">
                <a:latin typeface="+mn-lt"/>
                <a:ea typeface="+mn-ea"/>
                <a:cs typeface="+mn-cs"/>
              </a:rPr>
            </a:br>
            <a:r>
              <a:rPr lang="en-US" sz="2200" dirty="0" smtClean="0">
                <a:latin typeface="+mn-lt"/>
                <a:ea typeface="+mn-ea"/>
                <a:cs typeface="+mn-cs"/>
              </a:rPr>
              <a:t>FA</a:t>
            </a:r>
            <a:r>
              <a:rPr lang="en-US" sz="2200" dirty="0">
                <a:latin typeface="+mn-lt"/>
                <a:ea typeface="+mn-ea"/>
                <a:cs typeface="+mn-cs"/>
              </a:rPr>
              <a:t>: solid line; FA-</a:t>
            </a:r>
            <a:r>
              <a:rPr lang="en-US" sz="2200" dirty="0" err="1">
                <a:latin typeface="+mn-lt"/>
                <a:ea typeface="+mn-ea"/>
                <a:cs typeface="+mn-cs"/>
              </a:rPr>
              <a:t>adv</a:t>
            </a:r>
            <a:r>
              <a:rPr lang="en-US" sz="2200" dirty="0">
                <a:latin typeface="+mn-lt"/>
                <a:ea typeface="+mn-ea"/>
                <a:cs typeface="+mn-cs"/>
              </a:rPr>
              <a:t>: dashed line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351" y="1323073"/>
            <a:ext cx="3840364" cy="3771444"/>
            <a:chOff x="491671" y="1939537"/>
            <a:chExt cx="4446146" cy="4288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671" y="2002972"/>
              <a:ext cx="4446146" cy="40404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67543" y="2670629"/>
              <a:ext cx="512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0656" y="3167579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FA-ADV</a:t>
              </a: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0176" y="5858720"/>
              <a:ext cx="12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Radius (km)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69085" y="1939537"/>
              <a:ext cx="829942" cy="41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MSLP</a:t>
              </a:r>
              <a:endParaRPr lang="en-US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643" y="1378859"/>
            <a:ext cx="3907827" cy="3553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4911" y="4736666"/>
            <a:ext cx="1113492" cy="324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(km)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27320" y="1136348"/>
                <a:ext cx="864339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charset="0"/>
                            </a:rPr>
                            <m:t>𝝏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𝑷</m:t>
                          </m:r>
                        </m:num>
                        <m:den>
                          <m:r>
                            <a:rPr lang="en-US" b="1" i="0">
                              <a:latin typeface="Cambria Math" charset="0"/>
                            </a:rPr>
                            <m:t>𝛛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𝒓</m:t>
                          </m:r>
                        </m:den>
                      </m:f>
                      <m:r>
                        <a:rPr lang="en-US" b="1" i="0">
                          <a:latin typeface="Cambria Math" charset="0"/>
                        </a:rPr>
                        <m:t>×</m:t>
                      </m:r>
                      <m:r>
                        <a:rPr lang="en-US" b="1" i="1">
                          <a:latin typeface="Cambria Math" charset="0"/>
                        </a:rPr>
                        <m:t>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20" y="1136348"/>
                <a:ext cx="864339" cy="619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008" y="1378859"/>
            <a:ext cx="3798879" cy="36377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77641" y="1194193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10m wind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801689" y="5272893"/>
            <a:ext cx="9837693" cy="1341329"/>
            <a:chOff x="1591827" y="5570310"/>
            <a:chExt cx="9837693" cy="1341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729770" y="5570310"/>
                  <a:ext cx="1459309" cy="694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den>
                        </m:f>
                        <m:r>
                          <a:rPr lang="en-US" i="0">
                            <a:latin typeface="Cambria Math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𝜌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0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0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770" y="5570310"/>
                  <a:ext cx="1459309" cy="69499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625600" y="5733143"/>
              <a:ext cx="3192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Consider </a:t>
              </a:r>
              <a:r>
                <a:rPr lang="en-US" dirty="0" err="1" smtClean="0"/>
                <a:t>cyclostrophic</a:t>
              </a:r>
              <a:r>
                <a:rPr lang="en-US" dirty="0" smtClean="0"/>
                <a:t> balance: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1827" y="6265308"/>
              <a:ext cx="983769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FA-ADV: MSLP deeper than FA, both inner core and outer core,  and its peak               is weaker than FA,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so </a:t>
              </a:r>
              <a:r>
                <a:rPr lang="en-US" dirty="0" smtClean="0">
                  <a:solidFill>
                    <a:srgbClr val="FF0000"/>
                  </a:solidFill>
                </a:rPr>
                <a:t>its </a:t>
              </a:r>
              <a:r>
                <a:rPr lang="en-US" dirty="0" smtClean="0">
                  <a:solidFill>
                    <a:srgbClr val="FF0000"/>
                  </a:solidFill>
                </a:rPr>
                <a:t>Vmax is weaker </a:t>
              </a:r>
              <a:r>
                <a:rPr lang="en-US" dirty="0" smtClean="0">
                  <a:solidFill>
                    <a:srgbClr val="FF0000"/>
                  </a:solidFill>
                </a:rPr>
                <a:t>than FA 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8745471" y="6124617"/>
                  <a:ext cx="782587" cy="496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charset="0"/>
                            </a:rPr>
                            <m:t>𝝏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𝑷</m:t>
                          </m:r>
                        </m:num>
                        <m:den>
                          <m:r>
                            <a:rPr lang="en-US" b="1" i="0">
                              <a:latin typeface="Cambria Math" charset="0"/>
                            </a:rPr>
                            <m:t>𝛛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𝒓</m:t>
                          </m:r>
                        </m:den>
                      </m:f>
                      <m:r>
                        <a:rPr lang="en-US" b="1" i="0">
                          <a:latin typeface="Cambria Math" charset="0"/>
                        </a:rPr>
                        <m:t>×</m:t>
                      </m:r>
                      <m:r>
                        <a:rPr lang="en-US" b="1" i="1">
                          <a:latin typeface="Cambria Math" charset="0"/>
                        </a:rPr>
                        <m:t>𝒓</m:t>
                      </m:r>
                    </m:oMath>
                  </a14:m>
                  <a:r>
                    <a:rPr lang="en-US" b="1" dirty="0" smtClean="0"/>
                    <a:t> 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5471" y="6124617"/>
                  <a:ext cx="782587" cy="49699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9352738" y="4769716"/>
            <a:ext cx="1113492" cy="324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Radius (km)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n-lt"/>
                <a:ea typeface="+mn-ea"/>
                <a:cs typeface="+mn-cs"/>
              </a:rPr>
              <a:t>Idealized high-frequency output diagnostic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3568" y="2913888"/>
            <a:ext cx="1950720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Idealized HWRF</a:t>
            </a:r>
          </a:p>
          <a:p>
            <a:pPr algn="ctr"/>
            <a:r>
              <a:rPr lang="en-US" dirty="0" smtClean="0"/>
              <a:t>4-day spin-up run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12720" y="2913888"/>
            <a:ext cx="1121664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Restart files</a:t>
            </a:r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834384" y="2414016"/>
            <a:ext cx="829056" cy="18775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3440" y="2103120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FA-20min run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3440" y="3980688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FA-ADV 20min run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2304288" y="3352800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93536" y="2103120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Output per minute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193536" y="3980688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Output per minute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9" idx="3"/>
            <a:endCxn id="14" idx="1"/>
          </p:cNvCxnSpPr>
          <p:nvPr/>
        </p:nvCxnSpPr>
        <p:spPr>
          <a:xfrm>
            <a:off x="5809488" y="2414016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09488" y="4291584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3904" y="2103120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“tendency”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7613904" y="3980688"/>
            <a:ext cx="1146048" cy="62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“tendency”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229856" y="2420112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29856" y="4309872"/>
            <a:ext cx="384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0290" y="0"/>
            <a:ext cx="332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Idealized high frequency run </a:t>
            </a:r>
            <a:r>
              <a:rPr lang="en-US" dirty="0" smtClean="0"/>
              <a:t>Tendencies</a:t>
            </a:r>
            <a:endParaRPr lang="en-US" dirty="0" smtClean="0"/>
          </a:p>
          <a:p>
            <a:r>
              <a:rPr lang="en-US" dirty="0" smtClean="0"/>
              <a:t>FA (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) vs. </a:t>
            </a:r>
            <a:r>
              <a:rPr lang="en-US" dirty="0" smtClean="0"/>
              <a:t>FA-ADV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61635" y="-3572"/>
            <a:ext cx="5230365" cy="6861572"/>
            <a:chOff x="0" y="-3572"/>
            <a:chExt cx="5230365" cy="6861572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365760"/>
              <a:ext cx="4840941" cy="6492240"/>
              <a:chOff x="7989903" y="969588"/>
              <a:chExt cx="4089809" cy="588841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4028" t="5385" r="3755"/>
              <a:stretch/>
            </p:blipFill>
            <p:spPr>
              <a:xfrm>
                <a:off x="7989903" y="1020932"/>
                <a:ext cx="3426064" cy="583706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0117747" y="969588"/>
                <a:ext cx="1961965" cy="561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dirty="0" smtClean="0"/>
              </a:p>
              <a:p>
                <a:pPr algn="r"/>
                <a:r>
                  <a:rPr lang="en-US" dirty="0" smtClean="0"/>
                  <a:t>Cloud</a:t>
                </a:r>
                <a:endParaRPr lang="en-US" dirty="0" smtClean="0"/>
              </a:p>
              <a:p>
                <a:pPr algn="r"/>
                <a:endParaRPr lang="en-US" dirty="0"/>
              </a:p>
              <a:p>
                <a:pPr algn="r"/>
                <a:endParaRPr lang="en-US" dirty="0" smtClean="0"/>
              </a:p>
              <a:p>
                <a:pPr algn="r"/>
                <a:endParaRPr lang="en-US" dirty="0" smtClean="0"/>
              </a:p>
              <a:p>
                <a:pPr algn="r"/>
                <a:r>
                  <a:rPr lang="en-US" dirty="0" smtClean="0"/>
                  <a:t>Ice</a:t>
                </a:r>
              </a:p>
              <a:p>
                <a:pPr algn="r"/>
                <a:endParaRPr lang="en-US" dirty="0"/>
              </a:p>
              <a:p>
                <a:pPr algn="r"/>
                <a:endParaRPr lang="en-US" dirty="0"/>
              </a:p>
              <a:p>
                <a:pPr algn="r"/>
                <a:endParaRPr lang="en-US" dirty="0" smtClean="0"/>
              </a:p>
              <a:p>
                <a:pPr algn="r"/>
                <a:r>
                  <a:rPr lang="en-US" dirty="0" smtClean="0"/>
                  <a:t>Rain</a:t>
                </a:r>
              </a:p>
              <a:p>
                <a:pPr algn="r"/>
                <a:endParaRPr lang="en-US" dirty="0" smtClean="0"/>
              </a:p>
              <a:p>
                <a:pPr algn="r"/>
                <a:endParaRPr lang="en-US" dirty="0"/>
              </a:p>
              <a:p>
                <a:pPr algn="r"/>
                <a:endParaRPr lang="en-US" dirty="0" smtClean="0"/>
              </a:p>
              <a:p>
                <a:pPr algn="r"/>
                <a:r>
                  <a:rPr lang="en-US" dirty="0" smtClean="0"/>
                  <a:t>Snow</a:t>
                </a:r>
              </a:p>
              <a:p>
                <a:pPr algn="r"/>
                <a:endParaRPr lang="en-US" dirty="0"/>
              </a:p>
              <a:p>
                <a:pPr algn="r"/>
                <a:endParaRPr lang="en-US" dirty="0" smtClean="0"/>
              </a:p>
              <a:p>
                <a:pPr algn="r"/>
                <a:endParaRPr lang="en-US" dirty="0" smtClean="0"/>
              </a:p>
              <a:p>
                <a:pPr algn="r"/>
                <a:endParaRPr lang="en-US" dirty="0"/>
              </a:p>
              <a:p>
                <a:pPr algn="r"/>
                <a:r>
                  <a:rPr lang="en-US" dirty="0" smtClean="0"/>
                  <a:t>Temp</a:t>
                </a:r>
                <a:endParaRPr lang="en-US" dirty="0" smtClean="0"/>
              </a:p>
              <a:p>
                <a:pPr algn="r"/>
                <a:endParaRPr lang="en-US" dirty="0"/>
              </a:p>
              <a:p>
                <a:pPr algn="r"/>
                <a:endParaRPr lang="en-US" dirty="0" smtClean="0"/>
              </a:p>
              <a:p>
                <a:pPr algn="r"/>
                <a:r>
                  <a:rPr lang="en-US" dirty="0" smtClean="0"/>
                  <a:t>Vapor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40235" y="-3572"/>
              <a:ext cx="4690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                 FA-ADV           mixing ratio tendency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32329" y="5862918"/>
            <a:ext cx="4338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significant </a:t>
            </a:r>
            <a:r>
              <a:rPr lang="en-US" dirty="0" err="1" smtClean="0">
                <a:solidFill>
                  <a:srgbClr val="FF0000"/>
                </a:solidFill>
              </a:rPr>
              <a:t>diabatic</a:t>
            </a:r>
            <a:r>
              <a:rPr lang="en-US" dirty="0" smtClean="0">
                <a:solidFill>
                  <a:srgbClr val="FF0000"/>
                </a:solidFill>
              </a:rPr>
              <a:t> heating in FA-ADV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09882" y="5325035"/>
            <a:ext cx="5181600" cy="72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93" t="4698" r="10730"/>
          <a:stretch/>
        </p:blipFill>
        <p:spPr>
          <a:xfrm>
            <a:off x="484985" y="969588"/>
            <a:ext cx="3539885" cy="583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28" t="5385" r="3755"/>
          <a:stretch/>
        </p:blipFill>
        <p:spPr>
          <a:xfrm>
            <a:off x="7989903" y="1020932"/>
            <a:ext cx="3426064" cy="5837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703" y="80803"/>
            <a:ext cx="3036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all </a:t>
            </a:r>
            <a:r>
              <a:rPr lang="en-US" sz="1400" dirty="0" err="1" smtClean="0"/>
              <a:t>diabatic</a:t>
            </a:r>
            <a:r>
              <a:rPr lang="en-US" sz="1400" dirty="0" smtClean="0"/>
              <a:t> heating</a:t>
            </a:r>
          </a:p>
          <a:p>
            <a:r>
              <a:rPr lang="en-US" sz="1400" dirty="0" smtClean="0"/>
              <a:t>Except heating related to </a:t>
            </a:r>
            <a:r>
              <a:rPr lang="en-US" sz="1400" dirty="0" smtClean="0"/>
              <a:t>PCOND=0</a:t>
            </a:r>
          </a:p>
          <a:p>
            <a:r>
              <a:rPr lang="en-US" sz="1400" dirty="0" smtClean="0"/>
              <a:t>(no heating due to cloud condensation)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184853" y="184666"/>
            <a:ext cx="303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all </a:t>
            </a:r>
            <a:r>
              <a:rPr lang="en-US" sz="1400" dirty="0" err="1" smtClean="0"/>
              <a:t>diabatic</a:t>
            </a:r>
            <a:r>
              <a:rPr lang="en-US" sz="1400" dirty="0" smtClean="0"/>
              <a:t> heating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1022" y="923330"/>
            <a:ext cx="1961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Snow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Temp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Vapor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17747" y="969588"/>
            <a:ext cx="19619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Cloud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Ice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Rain</a:t>
            </a:r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Snow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Temp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Vapor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45189" y="184666"/>
            <a:ext cx="332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Idealized high frequency run </a:t>
            </a:r>
            <a:r>
              <a:rPr lang="en-US" dirty="0" smtClean="0"/>
              <a:t>Tendencies</a:t>
            </a:r>
            <a:endParaRPr lang="en-US" dirty="0" smtClean="0"/>
          </a:p>
          <a:p>
            <a:r>
              <a:rPr lang="en-US" dirty="0" smtClean="0"/>
              <a:t>FA (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) vs. </a:t>
            </a:r>
            <a:r>
              <a:rPr lang="en-US" dirty="0" smtClean="0"/>
              <a:t>FA-ADV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9106" y="2976283"/>
            <a:ext cx="28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more </a:t>
            </a:r>
            <a:r>
              <a:rPr lang="en-US" dirty="0" err="1" smtClean="0"/>
              <a:t>diabatic</a:t>
            </a:r>
            <a:r>
              <a:rPr lang="en-US" dirty="0" smtClean="0"/>
              <a:t> heating in FA-ADV is gone when heating due to condensation is turned 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14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710867" y="4176612"/>
            <a:ext cx="1775533" cy="1094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29835" y="4176612"/>
            <a:ext cx="5217459" cy="129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08"/>
            <a:ext cx="10515600" cy="1325563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057835"/>
            <a:ext cx="10869706" cy="4668554"/>
          </a:xfrm>
        </p:spPr>
        <p:txBody>
          <a:bodyPr>
            <a:normAutofit fontScale="40000" lnSpcReduction="20000"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5600" dirty="0" smtClean="0"/>
              <a:t>Separate advection of </a:t>
            </a:r>
            <a:r>
              <a:rPr lang="en-US" sz="5600" dirty="0" smtClean="0"/>
              <a:t>hydrometeor species  </a:t>
            </a:r>
            <a:r>
              <a:rPr lang="en-US" sz="5600" dirty="0" smtClean="0"/>
              <a:t>generates </a:t>
            </a:r>
            <a:r>
              <a:rPr lang="en-US" sz="5600" dirty="0" smtClean="0"/>
              <a:t>larger-sized storms </a:t>
            </a:r>
            <a:r>
              <a:rPr lang="en-US" sz="5600" dirty="0" smtClean="0"/>
              <a:t>than if the total condensate is </a:t>
            </a:r>
            <a:r>
              <a:rPr lang="en-US" sz="5600" dirty="0" err="1" smtClean="0"/>
              <a:t>advected</a:t>
            </a:r>
            <a:r>
              <a:rPr lang="en-US" sz="5600" dirty="0" smtClean="0"/>
              <a:t>, as shown in the GOES-13 satellite </a:t>
            </a:r>
            <a:r>
              <a:rPr lang="en-US" sz="5600" dirty="0" smtClean="0"/>
              <a:t>evaluation</a:t>
            </a:r>
            <a:endParaRPr lang="en-US" sz="5600" dirty="0" smtClean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5600" dirty="0" smtClean="0"/>
              <a:t>A possible reason might be the total condensate advection underestimates the </a:t>
            </a:r>
            <a:r>
              <a:rPr lang="en-US" sz="5600" dirty="0" err="1" smtClean="0"/>
              <a:t>diabatic</a:t>
            </a:r>
            <a:r>
              <a:rPr lang="en-US" sz="5600" dirty="0" smtClean="0"/>
              <a:t> heating caused by </a:t>
            </a:r>
            <a:r>
              <a:rPr lang="en-US" sz="5600" dirty="0" smtClean="0"/>
              <a:t>the water vapor condensation to cloud [BUT IT IS NOT CLEAR WHY SEPARATE ADVECTION CAUSED MORE CONDENSATION]</a:t>
            </a:r>
            <a:endParaRPr lang="en-US" sz="5600" dirty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5600" dirty="0" smtClean="0"/>
              <a:t>More </a:t>
            </a:r>
            <a:r>
              <a:rPr lang="en-US" sz="5600" dirty="0" err="1" smtClean="0"/>
              <a:t>diabatic</a:t>
            </a:r>
            <a:r>
              <a:rPr lang="en-US" sz="5600" dirty="0" smtClean="0"/>
              <a:t> heating in FA-ADV causes more angular momentum input into hurricane vortex  and therefore </a:t>
            </a:r>
            <a:r>
              <a:rPr lang="en-US" sz="5600" dirty="0" smtClean="0"/>
              <a:t>larger </a:t>
            </a:r>
            <a:r>
              <a:rPr lang="en-US" sz="5600" dirty="0" smtClean="0"/>
              <a:t>sizes</a:t>
            </a:r>
            <a:r>
              <a:rPr lang="en-US" sz="5600" dirty="0" smtClean="0"/>
              <a:t>.</a:t>
            </a:r>
            <a:endParaRPr lang="en-US" sz="5600" dirty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5600" dirty="0" smtClean="0"/>
              <a:t>MSLP is deeper in FA-ADV than FA both near inner core and </a:t>
            </a:r>
            <a:r>
              <a:rPr lang="en-US" sz="5600" dirty="0"/>
              <a:t>outer core, due </a:t>
            </a:r>
            <a:r>
              <a:rPr lang="en-US" sz="5600" dirty="0" smtClean="0"/>
              <a:t>to the </a:t>
            </a:r>
            <a:r>
              <a:rPr lang="en-US" sz="5600" dirty="0" err="1"/>
              <a:t>diabatic</a:t>
            </a:r>
            <a:r>
              <a:rPr lang="en-US" sz="5600" dirty="0"/>
              <a:t> heating, </a:t>
            </a:r>
            <a:r>
              <a:rPr lang="en-US" sz="5600" dirty="0" smtClean="0"/>
              <a:t>and required by hydrostatic </a:t>
            </a:r>
            <a:r>
              <a:rPr lang="en-US" sz="5600" dirty="0" smtClean="0"/>
              <a:t>adjustment</a:t>
            </a:r>
            <a:endParaRPr lang="en-US" sz="5600" dirty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5600" dirty="0" smtClean="0"/>
              <a:t>The Vmax closely followed the </a:t>
            </a:r>
            <a:r>
              <a:rPr lang="en-US" sz="5600" dirty="0" err="1" smtClean="0"/>
              <a:t>cyclostrophic</a:t>
            </a:r>
            <a:r>
              <a:rPr lang="en-US" sz="5600" dirty="0" smtClean="0"/>
              <a:t> relationship and can be used to explain why FA-ADV Vmax is weaker than FA.  </a:t>
            </a:r>
            <a:endParaRPr lang="en-US" sz="5600" dirty="0" smtClean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endParaRPr lang="en-US" sz="5600" dirty="0" smtClean="0"/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endParaRPr lang="en-US" sz="5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599" y="573741"/>
            <a:ext cx="11295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 steps: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342900" indent="-342900">
              <a:buFontTx/>
              <a:buAutoNum type="arabicParenBoth"/>
            </a:pPr>
            <a:r>
              <a:rPr lang="en-US" sz="2800" dirty="0" smtClean="0"/>
              <a:t>Check the impact of the separate advection on the rime factors distributions</a:t>
            </a:r>
          </a:p>
          <a:p>
            <a:pPr marL="342900" indent="-342900">
              <a:buFontTx/>
              <a:buAutoNum type="arabicParenBoth"/>
            </a:pPr>
            <a:r>
              <a:rPr lang="en-US" sz="2800" dirty="0" smtClean="0"/>
              <a:t>Check </a:t>
            </a:r>
            <a:r>
              <a:rPr lang="en-US" sz="2800" dirty="0"/>
              <a:t>the upward wind velocity </a:t>
            </a:r>
            <a:endParaRPr lang="en-US" sz="2800" dirty="0" smtClean="0"/>
          </a:p>
          <a:p>
            <a:pPr marL="342900" indent="-342900">
              <a:buAutoNum type="arabicParenBoth"/>
            </a:pPr>
            <a:r>
              <a:rPr lang="en-US" sz="2800" dirty="0" smtClean="0"/>
              <a:t>Conduct a one-domain run to eliminate the possibility of nesting problems</a:t>
            </a:r>
          </a:p>
        </p:txBody>
      </p:sp>
    </p:spTree>
    <p:extLst>
      <p:ext uri="{BB962C8B-B14F-4D97-AF65-F5344CB8AC3E}">
        <p14:creationId xmlns:p14="http://schemas.microsoft.com/office/powerpoint/2010/main" val="781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0"/>
            <a:ext cx="6858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90190" y="5526157"/>
            <a:ext cx="5632174" cy="53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66" y="5229496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gradient  upward advection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9148" y="930280"/>
            <a:ext cx="24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condensate profile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2529" y="3835749"/>
            <a:ext cx="18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 water profile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22713" y="2567680"/>
            <a:ext cx="5956851" cy="53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321" y="2355504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gradient  </a:t>
            </a:r>
          </a:p>
          <a:p>
            <a:r>
              <a:rPr lang="en-US" dirty="0" smtClean="0"/>
              <a:t>no upward advection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0614" y="998304"/>
            <a:ext cx="26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smtClean="0"/>
              <a:t>condensate gradient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83996" y="3835749"/>
            <a:ext cx="20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 </a:t>
            </a:r>
            <a:r>
              <a:rPr lang="en-US" smtClean="0"/>
              <a:t>water gradient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4914" y="2540001"/>
            <a:ext cx="1306286" cy="3439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Total condensate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15028" y="1807686"/>
            <a:ext cx="56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20313" y="1807686"/>
            <a:ext cx="8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FA-ADV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63028" y="2430134"/>
            <a:ext cx="5801444" cy="3454627"/>
            <a:chOff x="5363028" y="2430134"/>
            <a:chExt cx="5801444" cy="3454627"/>
          </a:xfrm>
        </p:grpSpPr>
        <p:sp>
          <p:nvSpPr>
            <p:cNvPr id="6" name="Rectangle 5"/>
            <p:cNvSpPr/>
            <p:nvPr/>
          </p:nvSpPr>
          <p:spPr>
            <a:xfrm>
              <a:off x="5363028" y="4331732"/>
              <a:ext cx="1262743" cy="15530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rain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47857" y="2444875"/>
              <a:ext cx="1262743" cy="1843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snow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987143" y="4041446"/>
              <a:ext cx="0" cy="478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680529" y="3616337"/>
              <a:ext cx="609600" cy="6241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+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Qr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52655" y="3565537"/>
              <a:ext cx="667658" cy="725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-Qs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982858" y="4000965"/>
              <a:ext cx="0" cy="47897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6"/>
              <a:endCxn id="12" idx="2"/>
            </p:cNvCxnSpPr>
            <p:nvPr/>
          </p:nvCxnSpPr>
          <p:spPr>
            <a:xfrm>
              <a:off x="6290129" y="3928394"/>
              <a:ext cx="136252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62853" y="3568599"/>
              <a:ext cx="891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Freeze</a:t>
              </a:r>
            </a:p>
            <a:p>
              <a:r>
                <a:rPr lang="en-US" dirty="0" smtClean="0"/>
                <a:t>heating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858186" y="2430134"/>
              <a:ext cx="1306286" cy="3439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Total condensate</a:t>
              </a:r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915398" y="4041446"/>
              <a:ext cx="534310" cy="690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209606" y="4110605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 heating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838200" y="1690688"/>
            <a:ext cx="1096046" cy="205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+mn-lt"/>
                <a:ea typeface="+mn-ea"/>
                <a:cs typeface="+mn-cs"/>
              </a:rPr>
              <a:t>FA vs. FA-ADV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5958" y="1822150"/>
            <a:ext cx="2552700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38658" y="1993600"/>
            <a:ext cx="8509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CWM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F_ice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F_rain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F_Rimef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7342158" y="1993600"/>
            <a:ext cx="10033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</a:t>
            </a:r>
          </a:p>
          <a:p>
            <a:pPr algn="ctr"/>
            <a:r>
              <a:rPr lang="en-US" dirty="0" smtClean="0"/>
              <a:t>physics</a:t>
            </a: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7138958" y="2654000"/>
            <a:ext cx="20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89558" y="2654000"/>
            <a:ext cx="16827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548658" y="2654000"/>
            <a:ext cx="40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212358" y="1822150"/>
            <a:ext cx="1638300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physics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805958" y="2641300"/>
            <a:ext cx="40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955058" y="1980900"/>
            <a:ext cx="8509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</a:t>
            </a:r>
            <a:r>
              <a:rPr lang="en-US" sz="1400" smtClean="0"/>
              <a:t>ew</a:t>
            </a:r>
            <a:endParaRPr lang="en-US" sz="1400" dirty="0" smtClean="0"/>
          </a:p>
          <a:p>
            <a:pPr algn="ctr"/>
            <a:r>
              <a:rPr lang="en-US" sz="1400" dirty="0" smtClean="0"/>
              <a:t>CWM</a:t>
            </a:r>
          </a:p>
          <a:p>
            <a:pPr algn="ctr"/>
            <a:r>
              <a:rPr lang="en-US" sz="1400" dirty="0" err="1" smtClean="0"/>
              <a:t>F_ice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F_rain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F_Rimef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004967" y="3513462"/>
            <a:ext cx="0" cy="1103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43017" y="3870571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885656" y="1879300"/>
            <a:ext cx="850900" cy="70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CWM</a:t>
            </a:r>
            <a:endParaRPr lang="en-US" sz="1400" dirty="0" smtClean="0"/>
          </a:p>
        </p:txBody>
      </p:sp>
      <p:sp>
        <p:nvSpPr>
          <p:cNvPr id="65" name="Rectangle 64"/>
          <p:cNvSpPr/>
          <p:nvPr/>
        </p:nvSpPr>
        <p:spPr>
          <a:xfrm>
            <a:off x="2179517" y="1853900"/>
            <a:ext cx="2263769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Advection</a:t>
            </a:r>
          </a:p>
          <a:p>
            <a:pPr algn="ctr"/>
            <a:r>
              <a:rPr lang="en-US" dirty="0" smtClean="0"/>
              <a:t>(CWM)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736556" y="2231725"/>
            <a:ext cx="4429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7" idx="1"/>
          </p:cNvCxnSpPr>
          <p:nvPr/>
        </p:nvCxnSpPr>
        <p:spPr>
          <a:xfrm flipV="1">
            <a:off x="4443286" y="2368750"/>
            <a:ext cx="260349" cy="7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896149" y="2685750"/>
            <a:ext cx="850900" cy="992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F_ice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F_rain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F_Rimef</a:t>
            </a:r>
            <a:endParaRPr lang="en-US" sz="1400" dirty="0"/>
          </a:p>
        </p:txBody>
      </p:sp>
      <p:cxnSp>
        <p:nvCxnSpPr>
          <p:cNvPr id="76" name="Elbow Connector 75"/>
          <p:cNvCxnSpPr>
            <a:endCxn id="33" idx="2"/>
          </p:cNvCxnSpPr>
          <p:nvPr/>
        </p:nvCxnSpPr>
        <p:spPr>
          <a:xfrm flipV="1">
            <a:off x="1712890" y="3314400"/>
            <a:ext cx="3451218" cy="36342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0" idx="3"/>
            <a:endCxn id="83" idx="2"/>
          </p:cNvCxnSpPr>
          <p:nvPr/>
        </p:nvCxnSpPr>
        <p:spPr>
          <a:xfrm flipH="1">
            <a:off x="1386223" y="2654000"/>
            <a:ext cx="10464435" cy="1096333"/>
          </a:xfrm>
          <a:prstGeom prst="bentConnector4">
            <a:avLst>
              <a:gd name="adj1" fmla="val -2185"/>
              <a:gd name="adj2" fmla="val 12085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30117" y="4655128"/>
            <a:ext cx="2552700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72817" y="4826578"/>
            <a:ext cx="8509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 </a:t>
            </a:r>
          </a:p>
          <a:p>
            <a:pPr algn="ctr"/>
            <a:r>
              <a:rPr lang="en-US" dirty="0" err="1" smtClean="0"/>
              <a:t>Qr</a:t>
            </a:r>
            <a:r>
              <a:rPr lang="en-US" dirty="0" smtClean="0"/>
              <a:t> Qi </a:t>
            </a:r>
            <a:r>
              <a:rPr lang="en-US" dirty="0" err="1" smtClean="0"/>
              <a:t>Qrimef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131717" y="4826578"/>
            <a:ext cx="10414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CWM</a:t>
            </a:r>
          </a:p>
          <a:p>
            <a:pPr algn="ctr"/>
            <a:r>
              <a:rPr lang="en-US" dirty="0" err="1" smtClean="0"/>
              <a:t>F_ice</a:t>
            </a:r>
            <a:endParaRPr lang="en-US" dirty="0" smtClean="0"/>
          </a:p>
          <a:p>
            <a:pPr algn="ctr"/>
            <a:r>
              <a:rPr lang="en-US" dirty="0" err="1" smtClean="0"/>
              <a:t>F_Rain</a:t>
            </a:r>
            <a:endParaRPr lang="en-US" dirty="0" smtClean="0"/>
          </a:p>
          <a:p>
            <a:pPr algn="ctr"/>
            <a:r>
              <a:rPr lang="en-US" dirty="0" err="1" smtClean="0"/>
              <a:t>F_Rimef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76317" y="4826578"/>
            <a:ext cx="10033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</a:t>
            </a:r>
          </a:p>
          <a:p>
            <a:pPr algn="ctr"/>
            <a:r>
              <a:rPr lang="en-US" dirty="0" smtClean="0"/>
              <a:t>physics</a:t>
            </a:r>
          </a:p>
        </p:txBody>
      </p:sp>
      <p:cxnSp>
        <p:nvCxnSpPr>
          <p:cNvPr id="50" name="Straight Arrow Connector 49"/>
          <p:cNvCxnSpPr>
            <a:stCxn id="52" idx="3"/>
            <a:endCxn id="70" idx="1"/>
          </p:cNvCxnSpPr>
          <p:nvPr/>
        </p:nvCxnSpPr>
        <p:spPr>
          <a:xfrm>
            <a:off x="7173117" y="5486978"/>
            <a:ext cx="20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1" idx="3"/>
          </p:cNvCxnSpPr>
          <p:nvPr/>
        </p:nvCxnSpPr>
        <p:spPr>
          <a:xfrm>
            <a:off x="5623717" y="5486978"/>
            <a:ext cx="40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2817" y="5486978"/>
            <a:ext cx="40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989217" y="4655128"/>
            <a:ext cx="850900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Qc </a:t>
            </a:r>
          </a:p>
          <a:p>
            <a:pPr algn="ctr"/>
            <a:r>
              <a:rPr lang="en-US" dirty="0" err="1" smtClean="0"/>
              <a:t>Qr</a:t>
            </a:r>
            <a:r>
              <a:rPr lang="en-US" dirty="0" smtClean="0"/>
              <a:t> Qi </a:t>
            </a:r>
            <a:r>
              <a:rPr lang="en-US" dirty="0" err="1" smtClean="0"/>
              <a:t>Qrimef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246517" y="4655128"/>
            <a:ext cx="1638300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physics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840117" y="5474278"/>
            <a:ext cx="406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3"/>
            <a:endCxn id="70" idx="1"/>
          </p:cNvCxnSpPr>
          <p:nvPr/>
        </p:nvCxnSpPr>
        <p:spPr>
          <a:xfrm>
            <a:off x="7173117" y="5486978"/>
            <a:ext cx="203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248699" y="4662573"/>
            <a:ext cx="2263769" cy="166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Advection</a:t>
            </a:r>
          </a:p>
          <a:p>
            <a:pPr algn="ctr"/>
            <a:r>
              <a:rPr lang="en-US" dirty="0" smtClean="0"/>
              <a:t>(Qc Qi </a:t>
            </a:r>
            <a:r>
              <a:rPr lang="en-US" dirty="0" err="1" smtClean="0"/>
              <a:t>Qr</a:t>
            </a:r>
            <a:r>
              <a:rPr lang="en-US" dirty="0" smtClean="0"/>
              <a:t>, </a:t>
            </a:r>
            <a:r>
              <a:rPr lang="en-US" dirty="0" err="1" smtClean="0"/>
              <a:t>Qrimef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96149" y="4826578"/>
            <a:ext cx="8509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 </a:t>
            </a:r>
          </a:p>
          <a:p>
            <a:pPr algn="ctr"/>
            <a:r>
              <a:rPr lang="en-US" dirty="0" err="1" smtClean="0"/>
              <a:t>Qr</a:t>
            </a:r>
            <a:r>
              <a:rPr lang="en-US" dirty="0" smtClean="0"/>
              <a:t> Qi </a:t>
            </a:r>
            <a:r>
              <a:rPr lang="en-US" dirty="0" err="1" smtClean="0"/>
              <a:t>Qrimef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747049" y="5486978"/>
            <a:ext cx="501650" cy="7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1" idx="1"/>
          </p:cNvCxnSpPr>
          <p:nvPr/>
        </p:nvCxnSpPr>
        <p:spPr>
          <a:xfrm flipV="1">
            <a:off x="4512468" y="5486978"/>
            <a:ext cx="260349" cy="7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H="1" flipV="1">
            <a:off x="1321599" y="4826578"/>
            <a:ext cx="10563218" cy="660400"/>
          </a:xfrm>
          <a:prstGeom prst="bentConnector4">
            <a:avLst>
              <a:gd name="adj1" fmla="val -2164"/>
              <a:gd name="adj2" fmla="val 1605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08" y="2685750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-1995" y="5289612"/>
            <a:ext cx="7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FA-ADV</a:t>
            </a:r>
            <a:endParaRPr lang="en-US" sz="1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734" y="265043"/>
            <a:ext cx="107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bservational </a:t>
            </a:r>
            <a:r>
              <a:rPr lang="en-US" b="1" dirty="0" smtClean="0"/>
              <a:t>vs. </a:t>
            </a:r>
            <a:r>
              <a:rPr lang="en-US" b="1" dirty="0" smtClean="0"/>
              <a:t>synthetic </a:t>
            </a:r>
            <a:r>
              <a:rPr lang="en-US" b="1" dirty="0" smtClean="0"/>
              <a:t>satellite </a:t>
            </a:r>
            <a:r>
              <a:rPr lang="en-US" b="1" dirty="0" smtClean="0"/>
              <a:t>images: </a:t>
            </a:r>
            <a:r>
              <a:rPr lang="en-US" b="1" dirty="0" smtClean="0"/>
              <a:t>Hurricane Hermine (2016)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1647" y="6087967"/>
            <a:ext cx="40150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FA-ADV (HADV) </a:t>
            </a:r>
            <a:r>
              <a:rPr lang="en-US" dirty="0" smtClean="0">
                <a:solidFill>
                  <a:srgbClr val="FF0000"/>
                </a:solidFill>
              </a:rPr>
              <a:t>generates </a:t>
            </a:r>
            <a:r>
              <a:rPr lang="en-US" dirty="0" smtClean="0">
                <a:solidFill>
                  <a:srgbClr val="FF0000"/>
                </a:solidFill>
              </a:rPr>
              <a:t>larger storms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3533" y="742120"/>
            <a:ext cx="4588933" cy="4588933"/>
            <a:chOff x="753533" y="742120"/>
            <a:chExt cx="4588933" cy="45889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33" y="742120"/>
              <a:ext cx="4588933" cy="458893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835343" y="750340"/>
              <a:ext cx="111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core scale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33344" y="3243072"/>
              <a:ext cx="1814483" cy="1926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5671" y="634375"/>
            <a:ext cx="4724401" cy="4724401"/>
            <a:chOff x="5665671" y="634375"/>
            <a:chExt cx="4724401" cy="472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671" y="634375"/>
              <a:ext cx="4724401" cy="472440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77038" y="736016"/>
              <a:ext cx="1269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storm scale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05245" y="3243072"/>
              <a:ext cx="1814483" cy="1926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33" y="1302024"/>
            <a:ext cx="4936435" cy="4936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139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+mn-lt"/>
                <a:ea typeface="+mn-ea"/>
                <a:cs typeface="+mn-cs"/>
              </a:rPr>
              <a:t>Composite PDF : Hurricane Hermine 2016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442" y="2799678"/>
            <a:ext cx="155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</a:t>
            </a:r>
            <a:r>
              <a:rPr lang="en-US" dirty="0" smtClean="0"/>
              <a:t>cold  BT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6336" y="3169010"/>
            <a:ext cx="2426208" cy="133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1647" y="6087967"/>
            <a:ext cx="40150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FA-ADV (HADV) </a:t>
            </a:r>
            <a:r>
              <a:rPr lang="en-US" dirty="0" smtClean="0">
                <a:solidFill>
                  <a:srgbClr val="FF0000"/>
                </a:solidFill>
              </a:rPr>
              <a:t>generates </a:t>
            </a:r>
            <a:r>
              <a:rPr lang="en-US" dirty="0" smtClean="0">
                <a:solidFill>
                  <a:srgbClr val="FF0000"/>
                </a:solidFill>
              </a:rPr>
              <a:t>larger storms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734" y="265043"/>
            <a:ext cx="1076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bservational </a:t>
            </a:r>
            <a:r>
              <a:rPr lang="en-US" b="1" dirty="0" smtClean="0"/>
              <a:t>vs. </a:t>
            </a:r>
            <a:r>
              <a:rPr lang="en-US" b="1" dirty="0" smtClean="0"/>
              <a:t>synthetic </a:t>
            </a:r>
            <a:r>
              <a:rPr lang="en-US" b="1" dirty="0" smtClean="0"/>
              <a:t>satellite </a:t>
            </a:r>
            <a:r>
              <a:rPr lang="en-US" b="1" dirty="0" smtClean="0"/>
              <a:t>images: </a:t>
            </a:r>
            <a:r>
              <a:rPr lang="en-US" b="1" dirty="0" smtClean="0"/>
              <a:t>Hurricane Matthew(2016) 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55304" y="4369318"/>
            <a:ext cx="1895061" cy="374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560" y="1167103"/>
            <a:ext cx="3813313" cy="4002305"/>
            <a:chOff x="1166560" y="1167103"/>
            <a:chExt cx="3813313" cy="40023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560" y="1167103"/>
              <a:ext cx="3813313" cy="38133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33344" y="3243072"/>
              <a:ext cx="1814483" cy="1926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79774" y="1099364"/>
            <a:ext cx="3881052" cy="3960890"/>
            <a:chOff x="5479774" y="1099364"/>
            <a:chExt cx="3881052" cy="39608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774" y="1099364"/>
              <a:ext cx="3881052" cy="388105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420300" y="3133918"/>
              <a:ext cx="1814483" cy="1926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41647" y="6087967"/>
            <a:ext cx="40150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FA-ADV (HADV) </a:t>
            </a:r>
            <a:r>
              <a:rPr lang="en-US" dirty="0" smtClean="0">
                <a:solidFill>
                  <a:srgbClr val="FF0000"/>
                </a:solidFill>
              </a:rPr>
              <a:t>generates </a:t>
            </a:r>
            <a:r>
              <a:rPr lang="en-US" dirty="0" smtClean="0">
                <a:solidFill>
                  <a:srgbClr val="FF0000"/>
                </a:solidFill>
              </a:rPr>
              <a:t>larger storms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493" r="15298" b="9033"/>
          <a:stretch/>
        </p:blipFill>
        <p:spPr>
          <a:xfrm>
            <a:off x="2786036" y="1200603"/>
            <a:ext cx="4721088" cy="4636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139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+mn-lt"/>
                <a:ea typeface="+mn-ea"/>
                <a:cs typeface="+mn-cs"/>
              </a:rPr>
              <a:t>Composite PDF : Hurricane Matthew 2016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913" y="2226591"/>
            <a:ext cx="14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vortex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3456" y="2595923"/>
            <a:ext cx="2389632" cy="143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1647" y="6087967"/>
            <a:ext cx="40150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FA-ADV (HADV) </a:t>
            </a:r>
            <a:r>
              <a:rPr lang="en-US" dirty="0" smtClean="0">
                <a:solidFill>
                  <a:srgbClr val="FF0000"/>
                </a:solidFill>
              </a:rPr>
              <a:t>generates </a:t>
            </a:r>
            <a:r>
              <a:rPr lang="en-US" dirty="0" smtClean="0">
                <a:solidFill>
                  <a:srgbClr val="FF0000"/>
                </a:solidFill>
              </a:rPr>
              <a:t>larger storms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" y="460147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  <a:ea typeface="+mn-ea"/>
                <a:cs typeface="+mn-cs"/>
              </a:rPr>
              <a:t>Idealized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HWRF 5-day run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338" y="5710019"/>
            <a:ext cx="4493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Idealized </a:t>
            </a:r>
            <a:r>
              <a:rPr lang="en-US" dirty="0" smtClean="0">
                <a:solidFill>
                  <a:srgbClr val="FF0000"/>
                </a:solidFill>
              </a:rPr>
              <a:t>HWRF run mixing ratio also </a:t>
            </a:r>
            <a:r>
              <a:rPr lang="en-US" dirty="0" smtClean="0">
                <a:solidFill>
                  <a:srgbClr val="FF0000"/>
                </a:solidFill>
              </a:rPr>
              <a:t>showed </a:t>
            </a:r>
            <a:r>
              <a:rPr lang="en-US" dirty="0" smtClean="0">
                <a:solidFill>
                  <a:srgbClr val="FF0000"/>
                </a:solidFill>
              </a:rPr>
              <a:t>that FA-ADV generates larger storms than FA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34000" y="-9468"/>
            <a:ext cx="6858000" cy="6776652"/>
            <a:chOff x="5334000" y="-9468"/>
            <a:chExt cx="6858000" cy="6776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-1"/>
              <a:ext cx="6858000" cy="67671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09792" y="-9468"/>
              <a:ext cx="1008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18736" y="45407"/>
              <a:ext cx="1008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FA-ADV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4021" y="622300"/>
              <a:ext cx="969580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Cloud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Ice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Rain</a:t>
              </a:r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Snow</a:t>
              </a:r>
            </a:p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14288" y="175198"/>
              <a:ext cx="1571296" cy="19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9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200" b="1" dirty="0" smtClean="0">
                <a:latin typeface="+mn-lt"/>
                <a:ea typeface="+mn-ea"/>
                <a:cs typeface="+mn-cs"/>
              </a:rPr>
            </a:br>
            <a:r>
              <a:rPr lang="en-US" sz="2200" b="1" dirty="0">
                <a:latin typeface="+mn-lt"/>
                <a:ea typeface="+mn-ea"/>
                <a:cs typeface="+mn-cs"/>
              </a:rPr>
              <a:t/>
            </a:r>
            <a:br>
              <a:rPr lang="en-US" sz="2200" b="1" dirty="0">
                <a:latin typeface="+mn-lt"/>
                <a:ea typeface="+mn-ea"/>
                <a:cs typeface="+mn-cs"/>
              </a:rPr>
            </a:br>
            <a:r>
              <a:rPr lang="en-US" sz="2200" b="1" dirty="0" smtClean="0">
                <a:latin typeface="+mn-lt"/>
                <a:ea typeface="+mn-ea"/>
                <a:cs typeface="+mn-cs"/>
              </a:rPr>
              <a:t>Real </a:t>
            </a:r>
            <a:r>
              <a:rPr lang="en-US" sz="2200" b="1" dirty="0">
                <a:latin typeface="+mn-lt"/>
                <a:ea typeface="+mn-ea"/>
                <a:cs typeface="+mn-cs"/>
              </a:rPr>
              <a:t>case </a:t>
            </a:r>
            <a:r>
              <a:rPr lang="en-US" sz="2200" b="1" dirty="0" smtClean="0">
                <a:latin typeface="+mn-lt"/>
                <a:ea typeface="+mn-ea"/>
                <a:cs typeface="+mn-cs"/>
              </a:rPr>
              <a:t>Hurricane Hermine </a:t>
            </a:r>
            <a:r>
              <a:rPr lang="en-US" sz="2200" b="1" dirty="0">
                <a:latin typeface="+mn-lt"/>
                <a:ea typeface="+mn-ea"/>
                <a:cs typeface="+mn-cs"/>
              </a:rPr>
              <a:t>2016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4021" y="622300"/>
            <a:ext cx="9695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00" y="0"/>
            <a:ext cx="6858000" cy="6858000"/>
            <a:chOff x="5334000" y="0"/>
            <a:chExt cx="6858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15199" y="0"/>
              <a:ext cx="709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FA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40156" y="43934"/>
              <a:ext cx="884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FA-ADV</a:t>
              </a: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06522" y="184666"/>
              <a:ext cx="1424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338" y="5710019"/>
            <a:ext cx="4493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Real-case HWRF run mixing ratio also </a:t>
            </a:r>
            <a:r>
              <a:rPr lang="en-US" dirty="0" smtClean="0">
                <a:solidFill>
                  <a:srgbClr val="FF0000"/>
                </a:solidFill>
              </a:rPr>
              <a:t>showed </a:t>
            </a:r>
            <a:r>
              <a:rPr lang="en-US" dirty="0" smtClean="0">
                <a:solidFill>
                  <a:srgbClr val="FF0000"/>
                </a:solidFill>
              </a:rPr>
              <a:t>that FA-ADV generates larger storms than FA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4311" y="785495"/>
            <a:ext cx="9695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83" y="59174"/>
            <a:ext cx="602708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525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  <a:ea typeface="+mn-ea"/>
                <a:cs typeface="+mn-cs"/>
              </a:rPr>
              <a:t>MSLP, 10m wind, accumulated rainfall fields</a:t>
            </a: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6361" y="5710019"/>
            <a:ext cx="144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Accumulated</a:t>
            </a:r>
          </a:p>
          <a:p>
            <a:r>
              <a:rPr lang="en-US" dirty="0" smtClean="0"/>
              <a:t> </a:t>
            </a:r>
            <a:r>
              <a:rPr lang="en-US" dirty="0" smtClean="0"/>
              <a:t>rainfall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4069-D4BB-3A46-A41A-08DDDF6EDB38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87142" y="1145475"/>
            <a:ext cx="96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MSLP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16888" y="12192"/>
            <a:ext cx="2816872" cy="25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650" y="3675932"/>
            <a:ext cx="44934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FA-ADV  generates: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larger low MSLP coverage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</a:rPr>
              <a:t>larger 34kt 10m wind contour area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</a:rPr>
              <a:t>weaker Vmax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</a:rPr>
              <a:t>heavier rainfall</a:t>
            </a:r>
          </a:p>
          <a:p>
            <a:pPr marL="342900" indent="-342900">
              <a:buAutoNum type="arabicParenBoth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Both"/>
            </a:pP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9611" y="3288714"/>
            <a:ext cx="110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34 </a:t>
            </a:r>
            <a:r>
              <a:rPr lang="en-US" sz="1200" dirty="0" err="1" smtClean="0"/>
              <a:t>kt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972077" y="3241286"/>
            <a:ext cx="96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 winds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090451" y="3349674"/>
            <a:ext cx="110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34 </a:t>
            </a:r>
            <a:r>
              <a:rPr lang="en-US" sz="1200" dirty="0" err="1" smtClean="0"/>
              <a:t>kt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16134</TotalTime>
  <Words>734</Words>
  <Application>Microsoft Macintosh PowerPoint</Application>
  <PresentationFormat>Widescreen</PresentationFormat>
  <Paragraphs>300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Cambria Math</vt:lpstr>
      <vt:lpstr>Arial</vt:lpstr>
      <vt:lpstr>Office Theme</vt:lpstr>
      <vt:lpstr>Impacts of the separate hydrometeors advection on hurricane structure and intensity: an evaluation using satellite data  </vt:lpstr>
      <vt:lpstr>FA vs. FA-ADV</vt:lpstr>
      <vt:lpstr>PowerPoint Presentation</vt:lpstr>
      <vt:lpstr>Composite PDF : Hurricane Hermine 2016</vt:lpstr>
      <vt:lpstr>PowerPoint Presentation</vt:lpstr>
      <vt:lpstr>Composite PDF : Hurricane Matthew 2016</vt:lpstr>
      <vt:lpstr>Idealized HWRF 5-day run  </vt:lpstr>
      <vt:lpstr>  Real case Hurricane Hermine 2016  </vt:lpstr>
      <vt:lpstr>MSLP, 10m wind, accumulated rainfall fields</vt:lpstr>
      <vt:lpstr>Bias: MSLP and Vmax</vt:lpstr>
      <vt:lpstr>MSLP,  10m wind and Pressure Gradient (azimuthal-averaged)  FA: solid line; FA-adv: dashed line</vt:lpstr>
      <vt:lpstr>Idealized high-frequency output diagnostic</vt:lpstr>
      <vt:lpstr>PowerPoint Presentation</vt:lpstr>
      <vt:lpstr>PowerPoint Presentation</vt:lpstr>
      <vt:lpstr>Summary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separate hydrometeors advection on hurricane structure</dc:title>
  <dc:creator>Shaowu Bao</dc:creator>
  <cp:lastModifiedBy>Shaowu Bao</cp:lastModifiedBy>
  <cp:revision>73</cp:revision>
  <cp:lastPrinted>2017-08-11T15:28:11Z</cp:lastPrinted>
  <dcterms:created xsi:type="dcterms:W3CDTF">2017-08-02T20:26:27Z</dcterms:created>
  <dcterms:modified xsi:type="dcterms:W3CDTF">2017-09-21T15:07:29Z</dcterms:modified>
</cp:coreProperties>
</file>