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8" r:id="rId4"/>
  </p:sldMasterIdLst>
  <p:notesMasterIdLst>
    <p:notesMasterId r:id="rId14"/>
  </p:notesMasterIdLst>
  <p:sldIdLst>
    <p:sldId id="268" r:id="rId5"/>
    <p:sldId id="269" r:id="rId6"/>
    <p:sldId id="257" r:id="rId7"/>
    <p:sldId id="259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1" d="100"/>
          <a:sy n="91" d="100"/>
        </p:scale>
        <p:origin x="-564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96DA0-7FE7-4AB6-93C9-1330213BDC74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6F668-CDDB-4EC7-9EDE-86A907E1E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2089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>
                <a:buSzPct val="25000"/>
              </a:pPr>
              <a:t>1</a:t>
            </a:fld>
            <a:endParaRPr lang="en-US">
              <a:solidFill>
                <a:prstClr val="blac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Shape 98"/>
          <p:cNvSpPr txBox="1"/>
          <p:nvPr/>
        </p:nvSpPr>
        <p:spPr>
          <a:xfrm>
            <a:off x="3884121" y="8682735"/>
            <a:ext cx="2972319" cy="459702"/>
          </a:xfrm>
          <a:prstGeom prst="rect">
            <a:avLst/>
          </a:prstGeom>
          <a:noFill/>
          <a:ln>
            <a:noFill/>
          </a:ln>
        </p:spPr>
        <p:txBody>
          <a:bodyPr lIns="91350" tIns="45675" rIns="91350" bIns="45675" anchor="b" anchorCtr="0">
            <a:noAutofit/>
          </a:bodyPr>
          <a:lstStyle/>
          <a:p>
            <a:pPr algn="r">
              <a:lnSpc>
                <a:spcPct val="93000"/>
              </a:lnSpc>
              <a:buSzPct val="25000"/>
            </a:pPr>
            <a:fld id="{00000000-1234-1234-1234-123412341234}" type="slidenum">
              <a:rPr lang="en-US" sz="1200">
                <a:solidFill>
                  <a:prstClr val="black"/>
                </a:solidFill>
                <a:ea typeface="Calibri"/>
                <a:cs typeface="Calibri"/>
                <a:sym typeface="Calibri"/>
              </a:rPr>
              <a:pPr algn="r">
                <a:lnSpc>
                  <a:spcPct val="93000"/>
                </a:lnSpc>
                <a:buSzPct val="25000"/>
              </a:pPr>
              <a:t>1</a:t>
            </a:fld>
            <a:endParaRPr lang="en-US" sz="1200">
              <a:solidFill>
                <a:prstClr val="black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99" name="Shape 99"/>
          <p:cNvSpPr txBox="1"/>
          <p:nvPr/>
        </p:nvSpPr>
        <p:spPr>
          <a:xfrm>
            <a:off x="3884121" y="8684297"/>
            <a:ext cx="2972319" cy="458139"/>
          </a:xfrm>
          <a:prstGeom prst="rect">
            <a:avLst/>
          </a:prstGeom>
          <a:noFill/>
          <a:ln>
            <a:noFill/>
          </a:ln>
        </p:spPr>
        <p:txBody>
          <a:bodyPr lIns="90350" tIns="45175" rIns="90350" bIns="45175" anchor="b" anchorCtr="0">
            <a:noAutofit/>
          </a:bodyPr>
          <a:lstStyle/>
          <a:p>
            <a:pPr algn="r">
              <a:lnSpc>
                <a:spcPct val="93000"/>
              </a:lnSpc>
              <a:buSzPct val="25000"/>
            </a:pPr>
            <a:fld id="{00000000-1234-1234-1234-123412341234}" type="slidenum">
              <a:rPr lang="en-US" sz="1200">
                <a:solidFill>
                  <a:prstClr val="black"/>
                </a:solidFill>
                <a:ea typeface="Calibri"/>
                <a:cs typeface="Calibri"/>
                <a:sym typeface="Calibri"/>
              </a:rPr>
              <a:pPr algn="r">
                <a:lnSpc>
                  <a:spcPct val="93000"/>
                </a:lnSpc>
                <a:buSzPct val="25000"/>
              </a:pPr>
              <a:t>1</a:t>
            </a:fld>
            <a:endParaRPr lang="en-US" sz="1200">
              <a:solidFill>
                <a:prstClr val="black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52525" y="690563"/>
            <a:ext cx="4554538" cy="3416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944534" y="4342151"/>
            <a:ext cx="4968933" cy="4118553"/>
          </a:xfrm>
          <a:prstGeom prst="rect">
            <a:avLst/>
          </a:prstGeom>
          <a:noFill/>
          <a:ln>
            <a:noFill/>
          </a:ln>
        </p:spPr>
        <p:txBody>
          <a:bodyPr lIns="91775" tIns="45100" rIns="91775" bIns="45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F6DD3-2DC2-47F3-81B7-1E0037EA19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1558-129F-4680-8B8B-8498508A5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49509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D812D-27D4-477A-AD4E-72F803A09D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1558-129F-4680-8B8B-8498508A5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9095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011E3-4A4C-47A2-8D79-D2B5300C0D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1558-129F-4680-8B8B-8498508A5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9034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1FC704-C1BB-490D-AD0E-055D6D3EDA43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9/28/2016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62442A-EE79-4086-9A2F-E3B4F42DA6D3}" type="slidenum">
              <a:rPr lang="en-US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3729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60AB4-3227-4C25-9F29-6837A8C631CF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9/28/2016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80B01-0AF9-4448-85A2-CAC1B72D5F15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7853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AC09-5F54-453A-987E-673E81E9CA6D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9/28/2016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80B01-0AF9-4448-85A2-CAC1B72D5F1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3457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E4C6-644F-4FB4-840D-0152891B4362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9/28/2016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80B01-0AF9-4448-85A2-CAC1B72D5F15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13609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E16D8-6780-4214-9E2C-2BFD9D63D24E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9/28/2016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80B01-0AF9-4448-85A2-CAC1B72D5F1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3243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C048-05AC-496D-AA12-3F1E50992C26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9/28/2016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80B01-0AF9-4448-85A2-CAC1B72D5F1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2424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1B8A-56B7-406D-A6BC-2255D62744A7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9/28/2016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80B01-0AF9-4448-85A2-CAC1B72D5F1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2296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92DD5-F6F1-49D6-B060-17EB5F0EF0F3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9/28/2016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80B01-0AF9-4448-85A2-CAC1B72D5F1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5909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9C9EE-5278-4BB3-88A1-677D424F91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1558-129F-4680-8B8B-8498508A5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18813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221C-D6E3-4FDD-8253-CEC690E61F4D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9/28/2016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80B01-0AF9-4448-85A2-CAC1B72D5F1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5328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2EC6F-F9E8-4556-B0B9-E09D9DC3356F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9/28/2016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E480B01-0AF9-4448-85A2-CAC1B72D5F1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88862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847F-128E-43CE-8C3D-4568CB21BEFB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9/28/2016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80B01-0AF9-4448-85A2-CAC1B72D5F1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48596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ED24F-2CE7-447A-80C4-67D8FC96388D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9/28/2016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80B01-0AF9-4448-85A2-CAC1B72D5F1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61484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F6DD3-2DC2-47F3-81B7-1E0037EA19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1558-129F-4680-8B8B-8498508A5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0464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9C9EE-5278-4BB3-88A1-677D424F91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1558-129F-4680-8B8B-8498508A5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49567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1603F-6588-4828-9FF1-6C2D5292557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1558-129F-4680-8B8B-8498508A5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1337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DF04C-50D3-489B-894C-C27B6241C71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1558-129F-4680-8B8B-8498508A5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52632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D26C-9C0E-4616-B5A7-0113271D59B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1558-129F-4680-8B8B-8498508A5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45504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BA325-FB80-48D2-8275-805A9A5AC18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1558-129F-4680-8B8B-8498508A5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3177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1603F-6588-4828-9FF1-6C2D5292557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1558-129F-4680-8B8B-8498508A5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39431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4320-ECB4-45FF-8FB5-D7D228E957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1558-129F-4680-8B8B-8498508A5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16797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70EB9-C77D-4EB6-944E-734EC1A194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1558-129F-4680-8B8B-8498508A5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80823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09DC-17A1-4EE5-9F60-34597DB8198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29981558-129F-4680-8B8B-8498508A5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00887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D812D-27D4-477A-AD4E-72F803A09D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1558-129F-4680-8B8B-8498508A5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83635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011E3-4A4C-47A2-8D79-D2B5300C0D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1558-129F-4680-8B8B-8498508A5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6867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1FC704-C1BB-490D-AD0E-055D6D3EDA43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9/28/2016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62442A-EE79-4086-9A2F-E3B4F42DA6D3}" type="slidenum">
              <a:rPr lang="en-US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89032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60AB4-3227-4C25-9F29-6837A8C631CF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9/28/2016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80B01-0AF9-4448-85A2-CAC1B72D5F15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6267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AC09-5F54-453A-987E-673E81E9CA6D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9/28/2016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80B01-0AF9-4448-85A2-CAC1B72D5F1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08298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E4C6-644F-4FB4-840D-0152891B4362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9/28/2016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80B01-0AF9-4448-85A2-CAC1B72D5F15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6330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E16D8-6780-4214-9E2C-2BFD9D63D24E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9/28/2016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80B01-0AF9-4448-85A2-CAC1B72D5F1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4650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DF04C-50D3-489B-894C-C27B6241C71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1558-129F-4680-8B8B-8498508A5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79382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C048-05AC-496D-AA12-3F1E50992C26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9/28/2016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80B01-0AF9-4448-85A2-CAC1B72D5F1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98943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1B8A-56B7-406D-A6BC-2255D62744A7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9/28/2016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80B01-0AF9-4448-85A2-CAC1B72D5F1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62455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92DD5-F6F1-49D6-B060-17EB5F0EF0F3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9/28/2016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80B01-0AF9-4448-85A2-CAC1B72D5F1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54213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221C-D6E3-4FDD-8253-CEC690E61F4D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9/28/2016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80B01-0AF9-4448-85A2-CAC1B72D5F1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19896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2EC6F-F9E8-4556-B0B9-E09D9DC3356F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9/28/2016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E480B01-0AF9-4448-85A2-CAC1B72D5F1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95911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847F-128E-43CE-8C3D-4568CB21BEFB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9/28/2016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80B01-0AF9-4448-85A2-CAC1B72D5F1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0968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ED24F-2CE7-447A-80C4-67D8FC96388D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9/28/2016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80B01-0AF9-4448-85A2-CAC1B72D5F1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9420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D26C-9C0E-4616-B5A7-0113271D59B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1558-129F-4680-8B8B-8498508A5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737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BA325-FB80-48D2-8275-805A9A5AC18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1558-129F-4680-8B8B-8498508A5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056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4320-ECB4-45FF-8FB5-D7D228E957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1558-129F-4680-8B8B-8498508A5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662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70EB9-C77D-4EB6-944E-734EC1A194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1558-129F-4680-8B8B-8498508A5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1931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09DC-17A1-4EE5-9F60-34597DB8198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29981558-129F-4680-8B8B-8498508A5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383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0EF6BFF-860F-47B6-98B9-67ABCBE29A40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9/28/2016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6A4578-7824-4D68-BF6B-D3351EF6A15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90180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872A78-7C5B-4624-AFDA-D8A1E74C5CDE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9/28/2016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E480B01-0AF9-4448-85A2-CAC1B72D5F1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9899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0EF6BFF-860F-47B6-98B9-67ABCBE29A40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9/28/2016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6A4578-7824-4D68-BF6B-D3351EF6A15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97131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872A78-7C5B-4624-AFDA-D8A1E74C5CDE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9/28/2016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E480B01-0AF9-4448-85A2-CAC1B72D5F1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619102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Shape 87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073762" y="6076950"/>
            <a:ext cx="7031038" cy="78104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>
            <a:spLocks noGrp="1"/>
          </p:cNvSpPr>
          <p:nvPr>
            <p:ph type="sldNum" sz="quarter" idx="12"/>
          </p:nvPr>
        </p:nvSpPr>
        <p:spPr>
          <a:xfrm>
            <a:off x="7010400" y="661987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 sz="140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pPr>
                <a:buSzPct val="25000"/>
              </a:pPr>
              <a:t>1</a:t>
            </a:fld>
            <a:endParaRPr lang="en-US" sz="140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Shape 8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 cap="flat" cmpd="tri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Font typeface="Times New Roman"/>
              <a:buNone/>
            </a:pPr>
            <a:endParaRPr sz="120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0" y="5943600"/>
            <a:ext cx="11430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8077200" y="5867400"/>
            <a:ext cx="1066800" cy="990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Shape 92"/>
          <p:cNvCxnSpPr/>
          <p:nvPr/>
        </p:nvCxnSpPr>
        <p:spPr>
          <a:xfrm>
            <a:off x="228600" y="2438400"/>
            <a:ext cx="8686079" cy="0"/>
          </a:xfrm>
          <a:prstGeom prst="straightConnector1">
            <a:avLst/>
          </a:prstGeom>
          <a:noFill/>
          <a:ln w="41275" cap="flat" cmpd="dbl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3" name="Shape 93"/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>
            <a:off x="1752600" y="152400"/>
            <a:ext cx="54864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/>
          <p:nvPr/>
        </p:nvSpPr>
        <p:spPr>
          <a:xfrm>
            <a:off x="0" y="2667000"/>
            <a:ext cx="9144000" cy="2895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lnSpc>
                <a:spcPct val="93000"/>
              </a:lnSpc>
              <a:buSzPct val="25000"/>
            </a:pPr>
            <a:endParaRPr lang="en-US" sz="2400" b="1" dirty="0">
              <a:solidFill>
                <a:srgbClr val="0033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93000"/>
              </a:lnSpc>
              <a:buSzPct val="25000"/>
            </a:pPr>
            <a:r>
              <a:rPr lang="en-US" sz="2400" b="1" dirty="0" smtClean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Zhan Zhang</a:t>
            </a:r>
            <a:endParaRPr lang="en-US" sz="2400" b="1" baseline="30000" dirty="0">
              <a:solidFill>
                <a:srgbClr val="0033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93000"/>
              </a:lnSpc>
              <a:buSzPct val="25000"/>
            </a:pPr>
            <a:endParaRPr lang="en-US" sz="2400" b="1" baseline="30000" dirty="0">
              <a:solidFill>
                <a:srgbClr val="0033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93000"/>
              </a:lnSpc>
              <a:spcBef>
                <a:spcPts val="900"/>
              </a:spcBef>
              <a:buClr>
                <a:srgbClr val="FF00FF"/>
              </a:buClr>
              <a:buSzPct val="25000"/>
            </a:pPr>
            <a:r>
              <a:rPr lang="en-US" b="1" dirty="0" smtClean="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EMC/NCEP/NWS/NOAA, College Park, MD 20740</a:t>
            </a:r>
          </a:p>
          <a:p>
            <a:pPr algn="ctr">
              <a:lnSpc>
                <a:spcPct val="93000"/>
              </a:lnSpc>
            </a:pPr>
            <a:endParaRPr lang="en-US" b="1" dirty="0">
              <a:solidFill>
                <a:srgbClr val="0033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93000"/>
              </a:lnSpc>
            </a:pPr>
            <a:endParaRPr b="1" dirty="0">
              <a:solidFill>
                <a:srgbClr val="0033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r">
              <a:lnSpc>
                <a:spcPct val="93000"/>
              </a:lnSpc>
              <a:buSzPct val="25000"/>
            </a:pPr>
            <a:endParaRPr lang="en-US" b="1" dirty="0" smtClean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r">
              <a:lnSpc>
                <a:spcPct val="93000"/>
              </a:lnSpc>
              <a:buSzPct val="25000"/>
            </a:pPr>
            <a:endParaRPr lang="en-US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r">
              <a:lnSpc>
                <a:spcPct val="93000"/>
              </a:lnSpc>
              <a:buSzPct val="25000"/>
            </a:pPr>
            <a:endParaRPr lang="en-US" b="1" dirty="0" smtClean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794" name="Picture 2" descr="https://encrypted-tbn1.gstatic.com/images?q=tbn:ANd9GcQAiSPvqUgVBTuttfpadEhFWNazwF2fNo0ZRG1JIKvwY_1_XYZ2Y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</p:spPr>
      </p:pic>
      <p:pic>
        <p:nvPicPr>
          <p:cNvPr id="33796" name="Picture 4" descr="https://encrypted-tbn2.gstatic.com/images?q=tbn:ANd9GcTCeO99Ib5Mk3pVesNZdcJd9etVcJT2gFk5zO3UoqYsAsJwGXy28nwQP3k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" y="0"/>
            <a:ext cx="914400" cy="914400"/>
          </a:xfrm>
          <a:prstGeom prst="rect">
            <a:avLst/>
          </a:prstGeom>
          <a:noFill/>
        </p:spPr>
      </p:pic>
      <p:sp>
        <p:nvSpPr>
          <p:cNvPr id="13" name="Shape 88"/>
          <p:cNvSpPr txBox="1">
            <a:spLocks/>
          </p:cNvSpPr>
          <p:nvPr/>
        </p:nvSpPr>
        <p:spPr>
          <a:xfrm>
            <a:off x="0" y="990600"/>
            <a:ext cx="9144000" cy="1371600"/>
          </a:xfrm>
          <a:prstGeom prst="rect">
            <a:avLst/>
          </a:prstGeom>
          <a:noFill/>
          <a:ln>
            <a:noFill/>
          </a:ln>
        </p:spPr>
        <p:txBody>
          <a:bodyPr vert="horz" lIns="92050" tIns="46025" rIns="92050" bIns="46025" anchor="ctr" anchorCtr="0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400" dirty="0" smtClean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rgbClr val="04617B"/>
                </a:solidFill>
                <a:latin typeface="Calibri"/>
              </a:rPr>
              <a:t>HFIP real-time demo: HWRF Ensemble Prediction System, 2016 Hurricane Season</a:t>
            </a:r>
            <a:endParaRPr lang="en-US" sz="3600" b="1" dirty="0">
              <a:solidFill>
                <a:srgbClr val="000099"/>
              </a:solidFill>
              <a:latin typeface="Arial" pitchFamily="34" charset="0"/>
              <a:ea typeface="Arial"/>
              <a:cs typeface="Arial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834651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80B01-0AF9-4448-85A2-CAC1B72D5F1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6822" y="2209800"/>
            <a:ext cx="8534400" cy="409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93000"/>
              </a:lnSpc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Two jet real time reservations;</a:t>
            </a:r>
          </a:p>
          <a:p>
            <a:pPr lvl="0">
              <a:lnSpc>
                <a:spcPct val="93000"/>
              </a:lnSpc>
            </a:pPr>
            <a:endParaRPr lang="en-US" sz="2800" b="1" dirty="0" smtClean="0">
              <a:solidFill>
                <a:srgbClr val="0033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>
              <a:lnSpc>
                <a:spcPct val="93000"/>
              </a:lnSpc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HWRF </a:t>
            </a:r>
            <a:r>
              <a:rPr lang="en-US" sz="28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EPS real time </a:t>
            </a:r>
            <a:r>
              <a:rPr lang="en-US" sz="2800" b="1" dirty="0" smtClean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parallel for one AL storms;</a:t>
            </a:r>
          </a:p>
          <a:p>
            <a:pPr marL="457200" lvl="0" indent="-457200">
              <a:lnSpc>
                <a:spcPct val="93000"/>
              </a:lnSpc>
              <a:buFont typeface="Wingdings" panose="05000000000000000000" pitchFamily="2" charset="2"/>
              <a:buChar char="Ø"/>
            </a:pPr>
            <a:endParaRPr lang="en-US" sz="2800" b="1" dirty="0">
              <a:solidFill>
                <a:srgbClr val="0033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>
              <a:lnSpc>
                <a:spcPct val="93000"/>
              </a:lnSpc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Multi-Model Combined Ensemble Prediction</a:t>
            </a:r>
            <a:r>
              <a:rPr lang="en-US" sz="2800" b="1" dirty="0" smtClean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</a:p>
          <a:p>
            <a:pPr marL="457200" lvl="0" indent="-457200">
              <a:lnSpc>
                <a:spcPct val="93000"/>
              </a:lnSpc>
              <a:buFont typeface="Wingdings" panose="05000000000000000000" pitchFamily="2" charset="2"/>
              <a:buChar char="Ø"/>
            </a:pPr>
            <a:endParaRPr lang="en-US" sz="2800" b="1" dirty="0">
              <a:solidFill>
                <a:srgbClr val="0033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>
              <a:lnSpc>
                <a:spcPct val="93000"/>
              </a:lnSpc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80-member </a:t>
            </a:r>
            <a:r>
              <a:rPr lang="en-US" sz="28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HWRF EPS for </a:t>
            </a:r>
            <a:r>
              <a:rPr lang="en-US" sz="2800" b="1" dirty="0" smtClean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SHOUT, intensity change guidance for Global </a:t>
            </a:r>
            <a:r>
              <a:rPr lang="en-US" sz="28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US" sz="2800" b="1" dirty="0" err="1" smtClean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wak</a:t>
            </a:r>
            <a:endParaRPr lang="en-US" sz="2800" b="1" dirty="0">
              <a:solidFill>
                <a:srgbClr val="0033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ctr">
              <a:lnSpc>
                <a:spcPct val="93000"/>
              </a:lnSpc>
              <a:buFont typeface="Wingdings" panose="05000000000000000000" pitchFamily="2" charset="2"/>
              <a:buChar char="Ø"/>
            </a:pPr>
            <a:endParaRPr lang="en-US" sz="2800" b="1" dirty="0">
              <a:solidFill>
                <a:srgbClr val="00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9906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Background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1236786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624441"/>
            <a:ext cx="8763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solidFill>
                  <a:prstClr val="black"/>
                </a:solidFill>
              </a:rPr>
              <a:t>System &amp; Resolution Enhancements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prstClr val="black"/>
                </a:solidFill>
              </a:rPr>
              <a:t>T&amp;E with new 2016 4D-Hybrid GDAS/GFS IC/BC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prstClr val="black"/>
                </a:solidFill>
              </a:rPr>
              <a:t>Upgrade dynamic core from WRF3.6a to WRF3.7.1a (with bug fixes)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prstClr val="black"/>
                </a:solidFill>
              </a:rPr>
              <a:t>Smaller time step (</a:t>
            </a:r>
            <a:r>
              <a:rPr lang="en-US" dirty="0" err="1">
                <a:solidFill>
                  <a:prstClr val="black"/>
                </a:solidFill>
              </a:rPr>
              <a:t>dt</a:t>
            </a:r>
            <a:r>
              <a:rPr lang="en-US" dirty="0">
                <a:solidFill>
                  <a:prstClr val="black"/>
                </a:solidFill>
              </a:rPr>
              <a:t>=30 s vs. 38 4/7 s) 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b="1" i="1" u="sng" dirty="0">
                <a:solidFill>
                  <a:srgbClr val="000099"/>
                </a:solidFill>
              </a:rPr>
              <a:t>Increase the size of nested domains (details on next slide)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prstClr val="black"/>
                </a:solidFill>
              </a:rPr>
              <a:t>More products: MAG and AWIPS2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solidFill>
                  <a:prstClr val="black"/>
                </a:solidFill>
              </a:rPr>
              <a:t>Initialization/Data Assimilation Improvements</a:t>
            </a: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prstClr val="black"/>
                </a:solidFill>
              </a:rPr>
              <a:t>GSI upgrades; </a:t>
            </a:r>
            <a:r>
              <a:rPr lang="en-US" b="1" i="1" u="sng" dirty="0">
                <a:solidFill>
                  <a:srgbClr val="000099"/>
                </a:solidFill>
              </a:rPr>
              <a:t>new data sets for GSI (</a:t>
            </a:r>
            <a:r>
              <a:rPr lang="en-US" b="1" i="1" u="sng" dirty="0" err="1">
                <a:solidFill>
                  <a:srgbClr val="000099"/>
                </a:solidFill>
              </a:rPr>
              <a:t>CrIS</a:t>
            </a:r>
            <a:r>
              <a:rPr lang="en-US" b="1" i="1" u="sng" dirty="0">
                <a:solidFill>
                  <a:srgbClr val="000099"/>
                </a:solidFill>
              </a:rPr>
              <a:t>, SSMI/S, METOP-B changes)</a:t>
            </a: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lang="en-US" b="1" i="1" u="sng" dirty="0">
                <a:solidFill>
                  <a:srgbClr val="000099"/>
                </a:solidFill>
              </a:rPr>
              <a:t>Turn on Data Assimilation for all storms in East Pacific  and use of ROTFS initialization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solidFill>
                  <a:prstClr val="black"/>
                </a:solidFill>
              </a:rPr>
              <a:t>Physics Advancements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prstClr val="black"/>
                </a:solidFill>
              </a:rPr>
              <a:t>Implement </a:t>
            </a:r>
            <a:r>
              <a:rPr lang="en-US" b="1" i="1" u="sng" dirty="0">
                <a:solidFill>
                  <a:srgbClr val="000099"/>
                </a:solidFill>
              </a:rPr>
              <a:t>new GFS PBL </a:t>
            </a:r>
            <a:r>
              <a:rPr lang="en-US" dirty="0">
                <a:solidFill>
                  <a:prstClr val="black"/>
                </a:solidFill>
              </a:rPr>
              <a:t>(2015 version)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prstClr val="black"/>
                </a:solidFill>
              </a:rPr>
              <a:t>Upgrade to </a:t>
            </a:r>
            <a:r>
              <a:rPr lang="en-US" b="1" i="1" u="sng" dirty="0">
                <a:solidFill>
                  <a:srgbClr val="000099"/>
                </a:solidFill>
              </a:rPr>
              <a:t>new scale-aware SAS convection scheme </a:t>
            </a:r>
            <a:r>
              <a:rPr lang="en-US" dirty="0">
                <a:solidFill>
                  <a:prstClr val="black"/>
                </a:solidFill>
              </a:rPr>
              <a:t>for all domains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prstClr val="black"/>
                </a:solidFill>
              </a:rPr>
              <a:t>Update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momentum and enthalpy exchange coefficients(Cd/Ch)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prstClr val="black"/>
                </a:solidFill>
              </a:rPr>
              <a:t>Improved vertical wind profile in the surface and boundary layer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solidFill>
                  <a:prstClr val="black"/>
                </a:solidFill>
              </a:rPr>
              <a:t>First time in 2016….</a:t>
            </a: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r>
              <a:rPr lang="en-US" u="sng" dirty="0">
                <a:solidFill>
                  <a:srgbClr val="000099"/>
                </a:solidFill>
              </a:rPr>
              <a:t>Implementation on WCOSS Cray</a:t>
            </a: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r>
              <a:rPr lang="en-US" u="sng" dirty="0">
                <a:solidFill>
                  <a:srgbClr val="000099"/>
                </a:solidFill>
              </a:rPr>
              <a:t>Ocean coupling for CPAC, WPAC and NIO (all NH basins)</a:t>
            </a: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r>
              <a:rPr lang="en-US" u="sng" dirty="0">
                <a:solidFill>
                  <a:srgbClr val="000099"/>
                </a:solidFill>
              </a:rPr>
              <a:t>One-way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>
                <a:solidFill>
                  <a:srgbClr val="000099"/>
                </a:solidFill>
              </a:rPr>
              <a:t>coupling to wave model (Hurricane Wave Model)</a:t>
            </a: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r>
              <a:rPr lang="en-US" u="sng" dirty="0">
                <a:solidFill>
                  <a:srgbClr val="000099"/>
                </a:solidFill>
              </a:rPr>
              <a:t>Use of dev-</a:t>
            </a:r>
            <a:r>
              <a:rPr lang="en-US" u="sng" dirty="0" err="1">
                <a:solidFill>
                  <a:srgbClr val="000099"/>
                </a:solidFill>
              </a:rPr>
              <a:t>ecflow</a:t>
            </a:r>
            <a:r>
              <a:rPr lang="en-US" u="sng" dirty="0">
                <a:solidFill>
                  <a:srgbClr val="000099"/>
                </a:solidFill>
              </a:rPr>
              <a:t> for accelerated T2O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09330" y="762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Scope of FY16 HWRF Upgrades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1558-129F-4680-8B8B-8498508A5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365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545798"/>
            <a:ext cx="8686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operational deterministic HWRF model except for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Less horizontal resolution: 27/9/3km vs. 18/6/2km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 vertical resolution: L43 vs. L61;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GSI due to lack of GDAS data;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IC/BC Perturbations (large scale): 20 member GEFS.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320A-8FA0-4968-B411-040E31149F3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2500" y="0"/>
            <a:ext cx="723900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2016 </a:t>
            </a:r>
            <a:r>
              <a:rPr lang="en-US" sz="2800" b="1" dirty="0">
                <a:solidFill>
                  <a:prstClr val="black"/>
                </a:solidFill>
              </a:rPr>
              <a:t>HWRF ensemble Configuration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133600"/>
            <a:ext cx="2667000" cy="274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" y="2330902"/>
            <a:ext cx="6477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Physics Perturbations (vortex scale):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Stochastic Convective Trigger Perturbations in SAS: -50hPa to + 50hPa white noise ;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Stochastic boundary layer height perturbations in PBL scheme, -20% to +20%;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Stochastic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perturbation;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Stochastic initial wind speed and position 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TCVital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perturbations considering best track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uncertainty.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5562600"/>
            <a:ext cx="830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 from 2015 HWRFES:</a:t>
            </a:r>
          </a:p>
          <a:p>
            <a:pPr marL="457200" indent="-457200">
              <a:buAutoNum type="arabicPeriod"/>
            </a:pP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Larger D02 and D03;</a:t>
            </a:r>
          </a:p>
          <a:p>
            <a:pPr marL="457200" indent="-457200">
              <a:buAutoNum type="arabicPeriod"/>
            </a:pP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Scale-aware convection scheme turned on for all domains.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970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1558-129F-4680-8B8B-8498508A5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C:\Users\zhan.z.zhang\Downloads\fig_ALAL2016_tk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878392"/>
            <a:ext cx="3810000" cy="275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zhan.z.zhang\Downloads\fig_ALAL2016_wi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78392"/>
            <a:ext cx="3810000" cy="275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244" y="3850583"/>
            <a:ext cx="3931356" cy="27407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3854638"/>
            <a:ext cx="3810000" cy="27540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2622" y="1524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Verification: HWRF-EPS vs Deterministic HWRF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4006239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1558-129F-4680-8B8B-8498508A5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914400"/>
            <a:ext cx="3810000" cy="27540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5800" y="914400"/>
            <a:ext cx="3810000" cy="27976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3897489"/>
            <a:ext cx="3867150" cy="26959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4975" y="3802620"/>
            <a:ext cx="3860825" cy="27908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2622" y="1524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Verification: Multi-Model EPS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816770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1558-129F-4680-8B8B-8498508A5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471" y="838200"/>
            <a:ext cx="4536142" cy="3505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1670" y="838200"/>
            <a:ext cx="4589930" cy="35467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2286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Verification: Individual Members vs Ensemble mean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1170" y="4543778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HWRF EPS outperforms both the operational HWRF and its control (HW00) in terms of track and intensity;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HWRF ensemble mean has the smallest forecast errors compared to its individual ensemble members.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7531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1558-129F-4680-8B8B-8498508A5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657322"/>
            <a:ext cx="4016355" cy="3103547"/>
          </a:xfrm>
          <a:prstGeom prst="rect">
            <a:avLst/>
          </a:prstGeom>
        </p:spPr>
      </p:pic>
      <p:pic>
        <p:nvPicPr>
          <p:cNvPr id="5" name="Picture 2" descr="http://www.emc.ncep.noaa.gov/gc_wmb/vxt/zack/JOAQUIN_HWRFEPS_analysis/track_error_spread_ts_n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055" y="3760869"/>
            <a:ext cx="3886200" cy="3002972"/>
          </a:xfrm>
          <a:prstGeom prst="rect">
            <a:avLst/>
          </a:prstGeom>
          <a:noFill/>
        </p:spPr>
      </p:pic>
      <p:pic>
        <p:nvPicPr>
          <p:cNvPr id="6" name="Picture 4" descr="http://www.emc.ncep.noaa.gov/gc_wmb/vxt/zack/JOAQUIN_HWRFEPS_analysis/Vmax_error_spread_ts_n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2377" y="3746758"/>
            <a:ext cx="3810000" cy="29440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43000" y="5105400"/>
            <a:ext cx="131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2015/</a:t>
            </a:r>
            <a:r>
              <a:rPr lang="en-US" dirty="0" smtClean="0">
                <a:solidFill>
                  <a:srgbClr val="FF0000"/>
                </a:solidFill>
              </a:rPr>
              <a:t>2014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68421" y="5715000"/>
            <a:ext cx="131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2015/</a:t>
            </a:r>
            <a:r>
              <a:rPr lang="en-US" dirty="0" smtClean="0">
                <a:solidFill>
                  <a:srgbClr val="FF0000"/>
                </a:solidFill>
              </a:rPr>
              <a:t>2014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2590800"/>
            <a:ext cx="175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2016-Intensity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762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Forecast Error vs Ensemble Spread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All_track_error_sprea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609600"/>
            <a:ext cx="3962400" cy="306185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95400" y="198120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2016-Track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871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1558-129F-4680-8B8B-8498508A5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19200"/>
            <a:ext cx="4616822" cy="35675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219199"/>
            <a:ext cx="4572000" cy="35329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228601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Forecast Error and Ensemble Spread as Function of Cycles</a:t>
            </a:r>
          </a:p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Hurricane Hermine, (2016083000-2016090400) at 72h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5257800"/>
            <a:ext cx="731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arger intensity ensemble spread corresponds to larger intensity forecast errors. The track forecast error and spread doesn’t  seem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clearly correlated.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614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451</Words>
  <Application>Microsoft Office PowerPoint</Application>
  <PresentationFormat>On-screen Show (4:3)</PresentationFormat>
  <Paragraphs>75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Flow</vt:lpstr>
      <vt:lpstr>1_Flow</vt:lpstr>
      <vt:lpstr>2_Flow</vt:lpstr>
      <vt:lpstr>3_Flow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 Z. Zhang</dc:creator>
  <cp:lastModifiedBy>Zack</cp:lastModifiedBy>
  <cp:revision>16</cp:revision>
  <dcterms:created xsi:type="dcterms:W3CDTF">2016-09-13T19:15:26Z</dcterms:created>
  <dcterms:modified xsi:type="dcterms:W3CDTF">2016-09-28T22:54:55Z</dcterms:modified>
</cp:coreProperties>
</file>