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80" r:id="rId3"/>
    <p:sldId id="278" r:id="rId4"/>
    <p:sldId id="269" r:id="rId5"/>
    <p:sldId id="262" r:id="rId6"/>
    <p:sldId id="257" r:id="rId7"/>
    <p:sldId id="261" r:id="rId8"/>
    <p:sldId id="263" r:id="rId9"/>
    <p:sldId id="270" r:id="rId10"/>
    <p:sldId id="279" r:id="rId11"/>
    <p:sldId id="281" r:id="rId12"/>
    <p:sldId id="282" r:id="rId13"/>
    <p:sldId id="283" r:id="rId14"/>
    <p:sldId id="285" r:id="rId15"/>
    <p:sldId id="284" r:id="rId16"/>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밝은 스타일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39" autoAdjust="0"/>
    <p:restoredTop sz="95303" autoAdjust="0"/>
  </p:normalViewPr>
  <p:slideViewPr>
    <p:cSldViewPr>
      <p:cViewPr varScale="1">
        <p:scale>
          <a:sx n="83" d="100"/>
          <a:sy n="83" d="100"/>
        </p:scale>
        <p:origin x="86" y="341"/>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2B4318-9997-428E-9075-24690319157B}" type="datetimeFigureOut">
              <a:rPr lang="ko-KR" altLang="en-US" smtClean="0"/>
              <a:t>2016-09-29</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1A5482-AA00-4FE9-A84F-2EC19B5A78B6}" type="slidenum">
              <a:rPr lang="ko-KR" altLang="en-US" smtClean="0"/>
              <a:t>‹#›</a:t>
            </a:fld>
            <a:endParaRPr lang="ko-KR" altLang="en-US"/>
          </a:p>
        </p:txBody>
      </p:sp>
    </p:spTree>
    <p:extLst>
      <p:ext uri="{BB962C8B-B14F-4D97-AF65-F5344CB8AC3E}">
        <p14:creationId xmlns:p14="http://schemas.microsoft.com/office/powerpoint/2010/main" val="196019730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i="0" u="none" strike="noStrike" kern="1200" baseline="0" dirty="0" smtClean="0">
                <a:solidFill>
                  <a:schemeClr val="tx1"/>
                </a:solidFill>
                <a:latin typeface="+mn-lt"/>
                <a:ea typeface="+mn-ea"/>
                <a:cs typeface="+mn-cs"/>
              </a:rPr>
              <a:t>Old tracker (green) dropped Carlos (2015061500) at 12h, even if it was very small circulation but a 58-kt storm in HWRF and the 850 </a:t>
            </a:r>
            <a:r>
              <a:rPr lang="en-US" altLang="ko-KR" sz="1200" b="0" i="0" u="none" strike="noStrike" kern="1200" baseline="0" dirty="0" err="1" smtClean="0">
                <a:solidFill>
                  <a:schemeClr val="tx1"/>
                </a:solidFill>
                <a:latin typeface="+mn-lt"/>
                <a:ea typeface="+mn-ea"/>
                <a:cs typeface="+mn-cs"/>
              </a:rPr>
              <a:t>mb</a:t>
            </a:r>
            <a:r>
              <a:rPr lang="en-US" altLang="ko-KR" sz="1200" b="0" i="0" u="none" strike="noStrike" kern="1200" baseline="0" dirty="0" smtClean="0">
                <a:solidFill>
                  <a:schemeClr val="tx1"/>
                </a:solidFill>
                <a:latin typeface="+mn-lt"/>
                <a:ea typeface="+mn-ea"/>
                <a:cs typeface="+mn-cs"/>
              </a:rPr>
              <a:t> winds clearly showed. Diagnosing an accurate fix for the circulation center is critical. In the new scheme, subtracting the Vmax at the center helps to more accurately refine the center fix. The differences are seen in the extension of tracks beyond early dissipation.</a:t>
            </a:r>
            <a:endParaRPr lang="ko-KR" altLang="en-US" dirty="0"/>
          </a:p>
        </p:txBody>
      </p:sp>
      <p:sp>
        <p:nvSpPr>
          <p:cNvPr id="4" name="슬라이드 번호 개체 틀 3"/>
          <p:cNvSpPr>
            <a:spLocks noGrp="1"/>
          </p:cNvSpPr>
          <p:nvPr>
            <p:ph type="sldNum" sz="quarter" idx="10"/>
          </p:nvPr>
        </p:nvSpPr>
        <p:spPr/>
        <p:txBody>
          <a:bodyPr/>
          <a:lstStyle/>
          <a:p>
            <a:fld id="{891A5482-AA00-4FE9-A84F-2EC19B5A78B6}" type="slidenum">
              <a:rPr lang="ko-KR" altLang="en-US" smtClean="0"/>
              <a:t>4</a:t>
            </a:fld>
            <a:endParaRPr lang="ko-KR" altLang="en-US"/>
          </a:p>
        </p:txBody>
      </p:sp>
    </p:spTree>
    <p:extLst>
      <p:ext uri="{BB962C8B-B14F-4D97-AF65-F5344CB8AC3E}">
        <p14:creationId xmlns:p14="http://schemas.microsoft.com/office/powerpoint/2010/main" val="465187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891A5482-AA00-4FE9-A84F-2EC19B5A78B6}" type="slidenum">
              <a:rPr lang="ko-KR" altLang="en-US" smtClean="0"/>
              <a:t>8</a:t>
            </a:fld>
            <a:endParaRPr lang="ko-KR" altLang="en-US"/>
          </a:p>
        </p:txBody>
      </p:sp>
    </p:spTree>
    <p:extLst>
      <p:ext uri="{BB962C8B-B14F-4D97-AF65-F5344CB8AC3E}">
        <p14:creationId xmlns:p14="http://schemas.microsoft.com/office/powerpoint/2010/main" val="1554086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ko-KR" altLang="en-US" smtClean="0"/>
              <a:t>마스터 제목 스타일 편집</a:t>
            </a:r>
            <a:endParaRPr lang="ko-KR" altLang="en-US"/>
          </a:p>
        </p:txBody>
      </p:sp>
      <p:sp>
        <p:nvSpPr>
          <p:cNvPr id="3" name="부제목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B30EDBD-1C2D-4C1E-B459-B60219FAB484}" type="datetimeFigureOut">
              <a:rPr lang="ko-KR" altLang="en-US" smtClean="0"/>
              <a:pPr/>
              <a:t>2016-09-29</a:t>
            </a:fld>
            <a:endParaRPr lang="ko-KR" altLang="en-US"/>
          </a:p>
        </p:txBody>
      </p:sp>
      <p:sp>
        <p:nvSpPr>
          <p:cNvPr id="5" name="바닥글 개체 틀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ko-KR" altLang="en-US"/>
          </a:p>
        </p:txBody>
      </p:sp>
      <p:sp>
        <p:nvSpPr>
          <p:cNvPr id="6" name="슬라이드 번호 개체 틀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BEDD84E-25D4-4983-8AA1-2863C96F08D9}" type="slidenum">
              <a:rPr lang="ko-KR" altLang="en-US" smtClean="0"/>
              <a:pPr/>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FB30EDBD-1C2D-4C1E-B459-B60219FAB484}" type="datetimeFigureOut">
              <a:rPr lang="ko-KR" altLang="en-US" smtClean="0"/>
              <a:t>2016-09-29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BEDD84E-25D4-4983-8AA1-2863C96F08D9}" type="slidenum">
              <a:rPr lang="ko-KR" altLang="en-US" smtClean="0"/>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839200" y="274639"/>
            <a:ext cx="27432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09600" y="274639"/>
            <a:ext cx="80264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FB30EDBD-1C2D-4C1E-B459-B60219FAB484}" type="datetimeFigureOut">
              <a:rPr lang="ko-KR" altLang="en-US" smtClean="0"/>
              <a:t>2016-09-29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BEDD84E-25D4-4983-8AA1-2863C96F08D9}" type="slidenum">
              <a:rPr lang="ko-KR" altLang="en-US" smtClean="0"/>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609600" y="274638"/>
            <a:ext cx="10972800" cy="490066"/>
          </a:xfrm>
        </p:spPr>
        <p:txBody>
          <a:bodyPr/>
          <a:lstStyle>
            <a:lvl1pPr algn="l">
              <a:defRPr sz="3600">
                <a:latin typeface="Arial" panose="020B0604020202020204" pitchFamily="34" charset="0"/>
                <a:cs typeface="Arial" panose="020B0604020202020204" pitchFamily="34" charset="0"/>
              </a:defRPr>
            </a:lvl1pPr>
          </a:lstStyle>
          <a:p>
            <a:r>
              <a:rPr lang="ko-KR" altLang="en-US" dirty="0" smtClean="0"/>
              <a:t>마스터 제목 스타일 편집</a:t>
            </a:r>
            <a:endParaRPr lang="ko-KR" altLang="en-US" dirty="0"/>
          </a:p>
        </p:txBody>
      </p:sp>
      <p:sp>
        <p:nvSpPr>
          <p:cNvPr id="3" name="내용 개체 틀 2"/>
          <p:cNvSpPr>
            <a:spLocks noGrp="1"/>
          </p:cNvSpPr>
          <p:nvPr>
            <p:ph idx="1"/>
          </p:nvPr>
        </p:nvSpPr>
        <p:spPr>
          <a:xfrm>
            <a:off x="609600" y="908721"/>
            <a:ext cx="10972800" cy="5217443"/>
          </a:xfrm>
        </p:spPr>
        <p:txBody>
          <a:bodyPr>
            <a:normAutofit/>
          </a:bodyPr>
          <a:lstStyle>
            <a:lvl1pPr algn="l">
              <a:defRPr sz="2400">
                <a:latin typeface="Arial" panose="020B0604020202020204" pitchFamily="34" charset="0"/>
                <a:cs typeface="Arial" panose="020B0604020202020204" pitchFamily="34" charset="0"/>
              </a:defRPr>
            </a:lvl1pPr>
            <a:lvl2pPr algn="l">
              <a:defRPr sz="2000">
                <a:latin typeface="Arial" panose="020B0604020202020204" pitchFamily="34" charset="0"/>
                <a:cs typeface="Arial" panose="020B0604020202020204" pitchFamily="34" charset="0"/>
              </a:defRPr>
            </a:lvl2pPr>
            <a:lvl3pPr algn="l">
              <a:defRPr sz="1800">
                <a:latin typeface="Arial" panose="020B0604020202020204" pitchFamily="34" charset="0"/>
                <a:cs typeface="Arial" panose="020B0604020202020204" pitchFamily="34" charset="0"/>
              </a:defRPr>
            </a:lvl3pPr>
            <a:lvl4pPr algn="l">
              <a:defRPr sz="1600">
                <a:latin typeface="Arial" panose="020B0604020202020204" pitchFamily="34" charset="0"/>
                <a:cs typeface="Arial" panose="020B0604020202020204" pitchFamily="34" charset="0"/>
              </a:defRPr>
            </a:lvl4pPr>
            <a:lvl5pPr algn="l">
              <a:defRPr sz="1600">
                <a:latin typeface="Arial" panose="020B0604020202020204" pitchFamily="34" charset="0"/>
                <a:cs typeface="Arial" panose="020B0604020202020204" pitchFamily="34" charset="0"/>
              </a:defRPr>
            </a:lvl5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B30EDBD-1C2D-4C1E-B459-B60219FAB484}" type="datetimeFigureOut">
              <a:rPr lang="ko-KR" altLang="en-US" smtClean="0"/>
              <a:pPr/>
              <a:t>2016-09-29</a:t>
            </a:fld>
            <a:endParaRPr lang="ko-KR" altLang="en-US"/>
          </a:p>
        </p:txBody>
      </p:sp>
      <p:sp>
        <p:nvSpPr>
          <p:cNvPr id="5" name="바닥글 개체 틀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ko-KR" altLang="en-US"/>
          </a:p>
        </p:txBody>
      </p:sp>
      <p:sp>
        <p:nvSpPr>
          <p:cNvPr id="6" name="슬라이드 번호 개체 틀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BEDD84E-25D4-4983-8AA1-2863C96F08D9}" type="slidenum">
              <a:rPr lang="ko-KR" altLang="en-US" smtClean="0"/>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963084" y="4406901"/>
            <a:ext cx="103632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FB30EDBD-1C2D-4C1E-B459-B60219FAB484}" type="datetimeFigureOut">
              <a:rPr lang="ko-KR" altLang="en-US" smtClean="0"/>
              <a:t>2016-09-29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BEDD84E-25D4-4983-8AA1-2863C96F08D9}" type="slidenum">
              <a:rPr lang="ko-KR" altLang="en-US" smtClean="0"/>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FB30EDBD-1C2D-4C1E-B459-B60219FAB484}" type="datetimeFigureOut">
              <a:rPr lang="ko-KR" altLang="en-US" smtClean="0"/>
              <a:t>2016-09-29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4BEDD84E-25D4-4983-8AA1-2863C96F08D9}" type="slidenum">
              <a:rPr lang="ko-KR" altLang="en-US" smtClean="0"/>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FB30EDBD-1C2D-4C1E-B459-B60219FAB484}" type="datetimeFigureOut">
              <a:rPr lang="ko-KR" altLang="en-US" smtClean="0"/>
              <a:t>2016-09-29</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4BEDD84E-25D4-4983-8AA1-2863C96F08D9}" type="slidenum">
              <a:rPr lang="ko-KR" altLang="en-US" smtClean="0"/>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FB30EDBD-1C2D-4C1E-B459-B60219FAB484}" type="datetimeFigureOut">
              <a:rPr lang="ko-KR" altLang="en-US" smtClean="0"/>
              <a:t>2016-09-29</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4BEDD84E-25D4-4983-8AA1-2863C96F08D9}" type="slidenum">
              <a:rPr lang="ko-KR" altLang="en-US" smtClean="0"/>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FB30EDBD-1C2D-4C1E-B459-B60219FAB484}" type="datetimeFigureOut">
              <a:rPr lang="ko-KR" altLang="en-US" smtClean="0"/>
              <a:t>2016-09-29</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09601" y="273050"/>
            <a:ext cx="4011084"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FB30EDBD-1C2D-4C1E-B459-B60219FAB484}" type="datetimeFigureOut">
              <a:rPr lang="ko-KR" altLang="en-US" smtClean="0"/>
              <a:t>2016-09-29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4BEDD84E-25D4-4983-8AA1-2863C96F08D9}" type="slidenum">
              <a:rPr lang="ko-KR" altLang="en-US" smtClean="0"/>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2389717" y="4800600"/>
            <a:ext cx="73152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FB30EDBD-1C2D-4C1E-B459-B60219FAB484}" type="datetimeFigureOut">
              <a:rPr lang="ko-KR" altLang="en-US" smtClean="0"/>
              <a:t>2016-09-29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4BEDD84E-25D4-4983-8AA1-2863C96F08D9}" type="slidenum">
              <a:rPr lang="ko-KR" altLang="en-US" smtClean="0"/>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30EDBD-1C2D-4C1E-B459-B60219FAB484}" type="datetimeFigureOut">
              <a:rPr lang="ko-KR" altLang="en-US" smtClean="0"/>
              <a:t>2016-09-29</a:t>
            </a:fld>
            <a:endParaRPr lang="ko-KR" altLang="en-US"/>
          </a:p>
        </p:txBody>
      </p:sp>
      <p:sp>
        <p:nvSpPr>
          <p:cNvPr id="5" name="바닥글 개체 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DD84E-25D4-4983-8AA1-2863C96F08D9}" type="slidenum">
              <a:rPr lang="ko-KR" altLang="en-US" smtClean="0"/>
              <a:t>‹#›</a:t>
            </a:fld>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6.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9.gif"/><Relationship Id="rId13" Type="http://schemas.openxmlformats.org/officeDocument/2006/relationships/image" Target="../media/image44.gif"/><Relationship Id="rId3" Type="http://schemas.openxmlformats.org/officeDocument/2006/relationships/image" Target="../media/image34.gif"/><Relationship Id="rId7" Type="http://schemas.openxmlformats.org/officeDocument/2006/relationships/image" Target="../media/image38.gif"/><Relationship Id="rId12" Type="http://schemas.openxmlformats.org/officeDocument/2006/relationships/image" Target="../media/image43.gif"/><Relationship Id="rId17" Type="http://schemas.openxmlformats.org/officeDocument/2006/relationships/image" Target="../media/image48.gif"/><Relationship Id="rId2" Type="http://schemas.openxmlformats.org/officeDocument/2006/relationships/image" Target="../media/image33.gif"/><Relationship Id="rId16" Type="http://schemas.openxmlformats.org/officeDocument/2006/relationships/image" Target="../media/image47.gif"/><Relationship Id="rId1" Type="http://schemas.openxmlformats.org/officeDocument/2006/relationships/slideLayout" Target="../slideLayouts/slideLayout2.xml"/><Relationship Id="rId6" Type="http://schemas.openxmlformats.org/officeDocument/2006/relationships/image" Target="../media/image37.gif"/><Relationship Id="rId11" Type="http://schemas.openxmlformats.org/officeDocument/2006/relationships/image" Target="../media/image42.gif"/><Relationship Id="rId5" Type="http://schemas.openxmlformats.org/officeDocument/2006/relationships/image" Target="../media/image36.gif"/><Relationship Id="rId15" Type="http://schemas.openxmlformats.org/officeDocument/2006/relationships/image" Target="../media/image46.gif"/><Relationship Id="rId10" Type="http://schemas.openxmlformats.org/officeDocument/2006/relationships/image" Target="../media/image41.gif"/><Relationship Id="rId4" Type="http://schemas.openxmlformats.org/officeDocument/2006/relationships/image" Target="../media/image35.gif"/><Relationship Id="rId9" Type="http://schemas.openxmlformats.org/officeDocument/2006/relationships/image" Target="../media/image40.gif"/><Relationship Id="rId14" Type="http://schemas.openxmlformats.org/officeDocument/2006/relationships/image" Target="../media/image45.gif"/></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normAutofit/>
          </a:bodyPr>
          <a:lstStyle/>
          <a:p>
            <a:r>
              <a:rPr lang="en-US" altLang="ko-KR" dirty="0" smtClean="0"/>
              <a:t>FY16 HWRF final version and tracker</a:t>
            </a:r>
            <a:endParaRPr lang="ko-KR" altLang="en-US" dirty="0"/>
          </a:p>
        </p:txBody>
      </p:sp>
      <p:sp>
        <p:nvSpPr>
          <p:cNvPr id="3" name="부제목 2"/>
          <p:cNvSpPr>
            <a:spLocks noGrp="1"/>
          </p:cNvSpPr>
          <p:nvPr>
            <p:ph type="subTitle" idx="1"/>
          </p:nvPr>
        </p:nvSpPr>
        <p:spPr/>
        <p:txBody>
          <a:bodyPr/>
          <a:lstStyle/>
          <a:p>
            <a:r>
              <a:rPr lang="en-US" altLang="ko-KR" dirty="0" smtClean="0"/>
              <a:t>Chun-Sil Jin</a:t>
            </a:r>
            <a:endParaRPr lang="ko-KR" altLang="en-US" dirty="0"/>
          </a:p>
        </p:txBody>
      </p:sp>
    </p:spTree>
    <p:extLst>
      <p:ext uri="{BB962C8B-B14F-4D97-AF65-F5344CB8AC3E}">
        <p14:creationId xmlns:p14="http://schemas.microsoft.com/office/powerpoint/2010/main" val="1665656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17" descr="D:\Sync\Work\Project\NCEP_EMC\Verif\figure3\final\H215H216\table\fig_H215_WPAL1515_table_cycle_wind_WND_BIAS.png"/>
          <p:cNvPicPr>
            <a:picLocks noChangeAspect="1" noChangeArrowheads="1"/>
          </p:cNvPicPr>
          <p:nvPr/>
        </p:nvPicPr>
        <p:blipFill>
          <a:blip r:embed="rId2"/>
          <a:srcRect l="4429" t="17347" r="10704" b="52411"/>
          <a:stretch>
            <a:fillRect/>
          </a:stretch>
        </p:blipFill>
        <p:spPr bwMode="auto">
          <a:xfrm>
            <a:off x="6719642" y="4432380"/>
            <a:ext cx="4320000" cy="1539380"/>
          </a:xfrm>
          <a:prstGeom prst="rect">
            <a:avLst/>
          </a:prstGeom>
          <a:noFill/>
        </p:spPr>
      </p:pic>
      <p:sp>
        <p:nvSpPr>
          <p:cNvPr id="2" name="제목 1"/>
          <p:cNvSpPr>
            <a:spLocks noGrp="1"/>
          </p:cNvSpPr>
          <p:nvPr>
            <p:ph type="title"/>
          </p:nvPr>
        </p:nvSpPr>
        <p:spPr/>
        <p:txBody>
          <a:bodyPr>
            <a:normAutofit fontScale="90000"/>
          </a:bodyPr>
          <a:lstStyle/>
          <a:p>
            <a:r>
              <a:rPr lang="en-US" altLang="ko-KR" dirty="0" smtClean="0"/>
              <a:t>Portrait </a:t>
            </a:r>
            <a:r>
              <a:rPr lang="en-US" altLang="ko-KR" dirty="0"/>
              <a:t>diagram </a:t>
            </a:r>
            <a:r>
              <a:rPr lang="en-US" altLang="ko-KR" dirty="0" smtClean="0"/>
              <a:t>for </a:t>
            </a:r>
            <a:r>
              <a:rPr lang="en-US" altLang="ko-KR" dirty="0" smtClean="0"/>
              <a:t>efficient and detailed </a:t>
            </a:r>
            <a:r>
              <a:rPr lang="en-US" altLang="ko-KR" smtClean="0"/>
              <a:t>cluster analysis</a:t>
            </a:r>
            <a:endParaRPr lang="ko-KR" altLang="en-US" dirty="0"/>
          </a:p>
        </p:txBody>
      </p:sp>
      <p:sp>
        <p:nvSpPr>
          <p:cNvPr id="19" name="TextBox 18"/>
          <p:cNvSpPr txBox="1"/>
          <p:nvPr/>
        </p:nvSpPr>
        <p:spPr>
          <a:xfrm>
            <a:off x="1187993" y="1031613"/>
            <a:ext cx="2723823" cy="369332"/>
          </a:xfrm>
          <a:prstGeom prst="rect">
            <a:avLst/>
          </a:prstGeom>
          <a:noFill/>
        </p:spPr>
        <p:txBody>
          <a:bodyPr wrap="none" rtlCol="0">
            <a:spAutoFit/>
          </a:bodyPr>
          <a:lstStyle/>
          <a:p>
            <a:pPr algn="ctr"/>
            <a:r>
              <a:rPr lang="en-US" altLang="ko-KR" dirty="0" smtClean="0">
                <a:latin typeface="Arial" pitchFamily="34" charset="0"/>
                <a:cs typeface="Arial" pitchFamily="34" charset="0"/>
              </a:rPr>
              <a:t>Previous cluster analysis</a:t>
            </a:r>
            <a:endParaRPr lang="ko-KR" altLang="en-US" dirty="0">
              <a:latin typeface="Arial" pitchFamily="34" charset="0"/>
              <a:cs typeface="Arial" pitchFamily="34" charset="0"/>
            </a:endParaRPr>
          </a:p>
        </p:txBody>
      </p:sp>
      <p:sp>
        <p:nvSpPr>
          <p:cNvPr id="20" name="TextBox 19"/>
          <p:cNvSpPr txBox="1"/>
          <p:nvPr/>
        </p:nvSpPr>
        <p:spPr>
          <a:xfrm>
            <a:off x="7631290" y="909100"/>
            <a:ext cx="3308858" cy="615553"/>
          </a:xfrm>
          <a:prstGeom prst="rect">
            <a:avLst/>
          </a:prstGeom>
          <a:noFill/>
        </p:spPr>
        <p:txBody>
          <a:bodyPr wrap="square" rtlCol="0">
            <a:spAutoFit/>
          </a:bodyPr>
          <a:lstStyle/>
          <a:p>
            <a:pPr algn="ctr"/>
            <a:r>
              <a:rPr lang="en-US" altLang="ko-KR" dirty="0" smtClean="0">
                <a:latin typeface="Arial" pitchFamily="34" charset="0"/>
                <a:cs typeface="Arial" pitchFamily="34" charset="0"/>
              </a:rPr>
              <a:t>Portrait diagram </a:t>
            </a:r>
          </a:p>
          <a:p>
            <a:pPr algn="ctr"/>
            <a:r>
              <a:rPr lang="en-US" altLang="ko-KR" sz="1600" dirty="0" smtClean="0">
                <a:latin typeface="Arial" pitchFamily="34" charset="0"/>
                <a:cs typeface="Arial" pitchFamily="34" charset="0"/>
              </a:rPr>
              <a:t>(e.g., H215 Bias WPAC)</a:t>
            </a:r>
            <a:endParaRPr lang="ko-KR" altLang="en-US" sz="1600" dirty="0">
              <a:latin typeface="Arial" pitchFamily="34" charset="0"/>
              <a:cs typeface="Arial" pitchFamily="34" charset="0"/>
            </a:endParaRPr>
          </a:p>
        </p:txBody>
      </p:sp>
      <p:sp>
        <p:nvSpPr>
          <p:cNvPr id="21" name="TextBox 20"/>
          <p:cNvSpPr txBox="1"/>
          <p:nvPr/>
        </p:nvSpPr>
        <p:spPr>
          <a:xfrm>
            <a:off x="1566899" y="5661248"/>
            <a:ext cx="2119491" cy="338554"/>
          </a:xfrm>
          <a:prstGeom prst="rect">
            <a:avLst/>
          </a:prstGeom>
          <a:noFill/>
        </p:spPr>
        <p:txBody>
          <a:bodyPr wrap="none" rtlCol="0">
            <a:spAutoFit/>
          </a:bodyPr>
          <a:lstStyle/>
          <a:p>
            <a:pPr algn="ctr"/>
            <a:r>
              <a:rPr lang="en-US" altLang="ko-KR" sz="1600" i="1" dirty="0" smtClean="0">
                <a:latin typeface="Arial" pitchFamily="34" charset="0"/>
                <a:cs typeface="Arial" pitchFamily="34" charset="0"/>
              </a:rPr>
              <a:t>Complicated analysis</a:t>
            </a:r>
            <a:endParaRPr lang="ko-KR" altLang="en-US" sz="1600" i="1" dirty="0">
              <a:latin typeface="Arial" pitchFamily="34" charset="0"/>
              <a:cs typeface="Arial" pitchFamily="34" charset="0"/>
            </a:endParaRPr>
          </a:p>
        </p:txBody>
      </p:sp>
      <p:sp>
        <p:nvSpPr>
          <p:cNvPr id="22" name="TextBox 21"/>
          <p:cNvSpPr txBox="1"/>
          <p:nvPr/>
        </p:nvSpPr>
        <p:spPr>
          <a:xfrm>
            <a:off x="7265245" y="6238845"/>
            <a:ext cx="2884124" cy="338554"/>
          </a:xfrm>
          <a:prstGeom prst="rect">
            <a:avLst/>
          </a:prstGeom>
          <a:noFill/>
        </p:spPr>
        <p:txBody>
          <a:bodyPr wrap="none" rtlCol="0">
            <a:spAutoFit/>
          </a:bodyPr>
          <a:lstStyle/>
          <a:p>
            <a:pPr algn="ctr"/>
            <a:r>
              <a:rPr lang="en-US" altLang="ko-KR" sz="1600" i="1" dirty="0" smtClean="0">
                <a:latin typeface="Arial" pitchFamily="34" charset="0"/>
                <a:cs typeface="Arial" pitchFamily="34" charset="0"/>
              </a:rPr>
              <a:t>Efficient and detailed analysis</a:t>
            </a:r>
            <a:endParaRPr lang="ko-KR" altLang="en-US" sz="1600" i="1" dirty="0">
              <a:latin typeface="Arial" pitchFamily="34" charset="0"/>
              <a:cs typeface="Arial" pitchFamily="34" charset="0"/>
            </a:endParaRPr>
          </a:p>
        </p:txBody>
      </p:sp>
      <p:sp>
        <p:nvSpPr>
          <p:cNvPr id="29" name="TextBox 28"/>
          <p:cNvSpPr txBox="1"/>
          <p:nvPr/>
        </p:nvSpPr>
        <p:spPr>
          <a:xfrm>
            <a:off x="10444381" y="5947163"/>
            <a:ext cx="1410964" cy="461665"/>
          </a:xfrm>
          <a:prstGeom prst="rect">
            <a:avLst/>
          </a:prstGeom>
          <a:noFill/>
        </p:spPr>
        <p:txBody>
          <a:bodyPr wrap="none" rtlCol="0">
            <a:spAutoFit/>
          </a:bodyPr>
          <a:lstStyle/>
          <a:p>
            <a:r>
              <a:rPr lang="en-US" altLang="ko-KR" sz="1200" dirty="0" smtClean="0">
                <a:latin typeface="Arial" pitchFamily="34" charset="0"/>
                <a:cs typeface="Arial" pitchFamily="34" charset="0"/>
              </a:rPr>
              <a:t>Non-significant</a:t>
            </a:r>
          </a:p>
          <a:p>
            <a:r>
              <a:rPr lang="en-US" altLang="ko-KR" sz="1200" dirty="0" smtClean="0">
                <a:latin typeface="Arial" pitchFamily="34" charset="0"/>
                <a:cs typeface="Arial" pitchFamily="34" charset="0"/>
              </a:rPr>
              <a:t>: less cycles &lt; 10</a:t>
            </a:r>
            <a:endParaRPr lang="ko-KR" altLang="en-US" sz="1200" dirty="0">
              <a:latin typeface="Arial" pitchFamily="34" charset="0"/>
              <a:cs typeface="Arial" pitchFamily="34" charset="0"/>
            </a:endParaRPr>
          </a:p>
        </p:txBody>
      </p:sp>
      <p:grpSp>
        <p:nvGrpSpPr>
          <p:cNvPr id="30" name="그룹 29"/>
          <p:cNvGrpSpPr/>
          <p:nvPr/>
        </p:nvGrpSpPr>
        <p:grpSpPr>
          <a:xfrm>
            <a:off x="-28944" y="1807248"/>
            <a:ext cx="4918499" cy="3673323"/>
            <a:chOff x="-28944" y="1807248"/>
            <a:chExt cx="4918499" cy="3673323"/>
          </a:xfrm>
        </p:grpSpPr>
        <p:pic>
          <p:nvPicPr>
            <p:cNvPr id="31" name="그림 30"/>
            <p:cNvPicPr>
              <a:picLocks noChangeAspect="1"/>
            </p:cNvPicPr>
            <p:nvPr/>
          </p:nvPicPr>
          <p:blipFill rotWithShape="1">
            <a:blip r:embed="rId3" cstate="print"/>
            <a:srcRect l="7512"/>
            <a:stretch/>
          </p:blipFill>
          <p:spPr>
            <a:xfrm>
              <a:off x="181712" y="1807248"/>
              <a:ext cx="4104731" cy="3154047"/>
            </a:xfrm>
            <a:prstGeom prst="rect">
              <a:avLst/>
            </a:prstGeom>
          </p:spPr>
        </p:pic>
        <p:pic>
          <p:nvPicPr>
            <p:cNvPr id="32" name="그림 31"/>
            <p:cNvPicPr>
              <a:picLocks noChangeAspect="1"/>
            </p:cNvPicPr>
            <p:nvPr/>
          </p:nvPicPr>
          <p:blipFill>
            <a:blip r:embed="rId4" cstate="print"/>
            <a:stretch>
              <a:fillRect/>
            </a:stretch>
          </p:blipFill>
          <p:spPr>
            <a:xfrm>
              <a:off x="365783" y="2132051"/>
              <a:ext cx="4041195" cy="2863031"/>
            </a:xfrm>
            <a:prstGeom prst="rect">
              <a:avLst/>
            </a:prstGeom>
          </p:spPr>
        </p:pic>
        <p:pic>
          <p:nvPicPr>
            <p:cNvPr id="33" name="그림 32"/>
            <p:cNvPicPr>
              <a:picLocks noChangeAspect="1"/>
            </p:cNvPicPr>
            <p:nvPr/>
          </p:nvPicPr>
          <p:blipFill>
            <a:blip r:embed="rId4" cstate="print"/>
            <a:stretch>
              <a:fillRect/>
            </a:stretch>
          </p:blipFill>
          <p:spPr>
            <a:xfrm>
              <a:off x="524510" y="2284165"/>
              <a:ext cx="4041195" cy="2863031"/>
            </a:xfrm>
            <a:prstGeom prst="rect">
              <a:avLst/>
            </a:prstGeom>
          </p:spPr>
        </p:pic>
        <p:pic>
          <p:nvPicPr>
            <p:cNvPr id="34" name="그림 33"/>
            <p:cNvPicPr>
              <a:picLocks noChangeAspect="1"/>
            </p:cNvPicPr>
            <p:nvPr/>
          </p:nvPicPr>
          <p:blipFill>
            <a:blip r:embed="rId4" cstate="print"/>
            <a:stretch>
              <a:fillRect/>
            </a:stretch>
          </p:blipFill>
          <p:spPr>
            <a:xfrm>
              <a:off x="676910" y="2436565"/>
              <a:ext cx="4041195" cy="2863031"/>
            </a:xfrm>
            <a:prstGeom prst="rect">
              <a:avLst/>
            </a:prstGeom>
          </p:spPr>
        </p:pic>
        <p:pic>
          <p:nvPicPr>
            <p:cNvPr id="35" name="그림 34"/>
            <p:cNvPicPr>
              <a:picLocks noChangeAspect="1"/>
            </p:cNvPicPr>
            <p:nvPr/>
          </p:nvPicPr>
          <p:blipFill>
            <a:blip r:embed="rId4" cstate="print"/>
            <a:stretch>
              <a:fillRect/>
            </a:stretch>
          </p:blipFill>
          <p:spPr>
            <a:xfrm>
              <a:off x="848360" y="2617540"/>
              <a:ext cx="4041195" cy="2863031"/>
            </a:xfrm>
            <a:prstGeom prst="rect">
              <a:avLst/>
            </a:prstGeom>
          </p:spPr>
        </p:pic>
        <p:pic>
          <p:nvPicPr>
            <p:cNvPr id="36" name="그림 35"/>
            <p:cNvPicPr>
              <a:picLocks noChangeAspect="1"/>
            </p:cNvPicPr>
            <p:nvPr/>
          </p:nvPicPr>
          <p:blipFill>
            <a:blip r:embed="rId5" cstate="print"/>
            <a:stretch>
              <a:fillRect/>
            </a:stretch>
          </p:blipFill>
          <p:spPr>
            <a:xfrm>
              <a:off x="-28944" y="2111481"/>
              <a:ext cx="375047" cy="2527097"/>
            </a:xfrm>
            <a:prstGeom prst="rect">
              <a:avLst/>
            </a:prstGeom>
          </p:spPr>
        </p:pic>
        <p:pic>
          <p:nvPicPr>
            <p:cNvPr id="37" name="그림 36"/>
            <p:cNvPicPr>
              <a:picLocks noChangeAspect="1"/>
            </p:cNvPicPr>
            <p:nvPr/>
          </p:nvPicPr>
          <p:blipFill>
            <a:blip r:embed="rId6" cstate="print"/>
            <a:stretch>
              <a:fillRect/>
            </a:stretch>
          </p:blipFill>
          <p:spPr>
            <a:xfrm>
              <a:off x="157235" y="2303566"/>
              <a:ext cx="400707" cy="2520000"/>
            </a:xfrm>
            <a:prstGeom prst="rect">
              <a:avLst/>
            </a:prstGeom>
          </p:spPr>
        </p:pic>
        <p:pic>
          <p:nvPicPr>
            <p:cNvPr id="38" name="그림 37"/>
            <p:cNvPicPr>
              <a:picLocks noChangeAspect="1"/>
            </p:cNvPicPr>
            <p:nvPr/>
          </p:nvPicPr>
          <p:blipFill>
            <a:blip r:embed="rId7" cstate="print"/>
            <a:stretch>
              <a:fillRect/>
            </a:stretch>
          </p:blipFill>
          <p:spPr>
            <a:xfrm>
              <a:off x="422364" y="2757723"/>
              <a:ext cx="537244" cy="2520000"/>
            </a:xfrm>
            <a:prstGeom prst="rect">
              <a:avLst/>
            </a:prstGeom>
          </p:spPr>
        </p:pic>
      </p:grpSp>
      <p:sp>
        <p:nvSpPr>
          <p:cNvPr id="41" name="슬라이드 번호 개체 틀 40"/>
          <p:cNvSpPr>
            <a:spLocks noGrp="1"/>
          </p:cNvSpPr>
          <p:nvPr>
            <p:ph type="sldNum" sz="quarter" idx="12"/>
          </p:nvPr>
        </p:nvSpPr>
        <p:spPr/>
        <p:txBody>
          <a:bodyPr/>
          <a:lstStyle/>
          <a:p>
            <a:fld id="{00CCA16B-666D-4C1D-A17F-0F3BFE2396EA}" type="slidenum">
              <a:rPr lang="ko-KR" altLang="en-US" smtClean="0"/>
              <a:pPr/>
              <a:t>10</a:t>
            </a:fld>
            <a:endParaRPr lang="ko-KR" altLang="en-US" dirty="0"/>
          </a:p>
        </p:txBody>
      </p:sp>
      <p:sp>
        <p:nvSpPr>
          <p:cNvPr id="9" name="TextBox 8"/>
          <p:cNvSpPr txBox="1"/>
          <p:nvPr/>
        </p:nvSpPr>
        <p:spPr>
          <a:xfrm rot="16200000" flipH="1">
            <a:off x="6083871" y="2991418"/>
            <a:ext cx="776243" cy="253916"/>
          </a:xfrm>
          <a:prstGeom prst="rect">
            <a:avLst/>
          </a:prstGeom>
          <a:noFill/>
        </p:spPr>
        <p:txBody>
          <a:bodyPr wrap="square" rtlCol="0">
            <a:spAutoFit/>
          </a:bodyPr>
          <a:lstStyle/>
          <a:p>
            <a:pPr algn="ctr"/>
            <a:r>
              <a:rPr lang="en-US" altLang="ko-KR" sz="1050" dirty="0" smtClean="0">
                <a:latin typeface="Arial" panose="020B0604020202020204" pitchFamily="34" charset="0"/>
                <a:cs typeface="Arial" panose="020B0604020202020204" pitchFamily="34" charset="0"/>
              </a:rPr>
              <a:t>Size</a:t>
            </a:r>
            <a:endParaRPr lang="ko-KR" altLang="en-US" sz="1050" dirty="0">
              <a:latin typeface="Arial" panose="020B0604020202020204" pitchFamily="34" charset="0"/>
              <a:cs typeface="Arial" panose="020B0604020202020204" pitchFamily="34" charset="0"/>
            </a:endParaRPr>
          </a:p>
        </p:txBody>
      </p:sp>
      <p:pic>
        <p:nvPicPr>
          <p:cNvPr id="44" name="Picture 6" descr="D:\Sync\Work\Project\NCEP_EMC\Verif\figure3\final\H215H216\table\fig_H215_WPAL1515_table_cycle_brief_BIAS.png"/>
          <p:cNvPicPr>
            <a:picLocks noChangeAspect="1" noChangeArrowheads="1"/>
          </p:cNvPicPr>
          <p:nvPr/>
        </p:nvPicPr>
        <p:blipFill rotWithShape="1">
          <a:blip r:embed="rId8"/>
          <a:srcRect l="4474" t="17347" r="10704" b="44845"/>
          <a:stretch/>
        </p:blipFill>
        <p:spPr bwMode="auto">
          <a:xfrm>
            <a:off x="6719642" y="1613245"/>
            <a:ext cx="4320000" cy="1925469"/>
          </a:xfrm>
          <a:prstGeom prst="rect">
            <a:avLst/>
          </a:prstGeom>
          <a:noFill/>
        </p:spPr>
      </p:pic>
      <p:pic>
        <p:nvPicPr>
          <p:cNvPr id="45" name="Picture 6" descr="D:\Sync\Work\Project\NCEP_EMC\Verif\figure3\final\H215H216\fig_H216_CPAL1515_table_cycle_WND_BIAS.png"/>
          <p:cNvPicPr>
            <a:picLocks noChangeAspect="1" noChangeArrowheads="1"/>
          </p:cNvPicPr>
          <p:nvPr/>
        </p:nvPicPr>
        <p:blipFill rotWithShape="1">
          <a:blip r:embed="rId9"/>
          <a:srcRect l="88819" t="9596" r="3132" b="14837"/>
          <a:stretch/>
        </p:blipFill>
        <p:spPr bwMode="auto">
          <a:xfrm>
            <a:off x="11140394" y="2304075"/>
            <a:ext cx="315240" cy="2959423"/>
          </a:xfrm>
          <a:prstGeom prst="rect">
            <a:avLst/>
          </a:prstGeom>
          <a:noFill/>
        </p:spPr>
      </p:pic>
      <p:sp>
        <p:nvSpPr>
          <p:cNvPr id="49" name="오른쪽 화살표 48"/>
          <p:cNvSpPr/>
          <p:nvPr/>
        </p:nvSpPr>
        <p:spPr>
          <a:xfrm>
            <a:off x="4886119" y="1883933"/>
            <a:ext cx="879697" cy="1600200"/>
          </a:xfrm>
          <a:prstGeom prst="rightArrow">
            <a:avLst>
              <a:gd name="adj1" fmla="val 50000"/>
              <a:gd name="adj2" fmla="val 6342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TextBox 49"/>
          <p:cNvSpPr txBox="1"/>
          <p:nvPr/>
        </p:nvSpPr>
        <p:spPr>
          <a:xfrm>
            <a:off x="4853702" y="2416829"/>
            <a:ext cx="880369" cy="523220"/>
          </a:xfrm>
          <a:prstGeom prst="rect">
            <a:avLst/>
          </a:prstGeom>
          <a:noFill/>
        </p:spPr>
        <p:txBody>
          <a:bodyPr wrap="none" rtlCol="0">
            <a:spAutoFit/>
          </a:bodyPr>
          <a:lstStyle/>
          <a:p>
            <a:r>
              <a:rPr lang="en-US" altLang="ko-KR" sz="1400" dirty="0" err="1" smtClean="0">
                <a:latin typeface="Arial" panose="020B0604020202020204" pitchFamily="34" charset="0"/>
                <a:cs typeface="Arial" panose="020B0604020202020204" pitchFamily="34" charset="0"/>
              </a:rPr>
              <a:t>Compre</a:t>
            </a:r>
            <a:r>
              <a:rPr lang="en-US" altLang="ko-KR" sz="1400" dirty="0" smtClean="0">
                <a:latin typeface="Arial" panose="020B0604020202020204" pitchFamily="34" charset="0"/>
                <a:cs typeface="Arial" panose="020B0604020202020204" pitchFamily="34" charset="0"/>
              </a:rPr>
              <a:t>-</a:t>
            </a:r>
          </a:p>
          <a:p>
            <a:r>
              <a:rPr lang="en-US" altLang="ko-KR" sz="1400" dirty="0" err="1" smtClean="0">
                <a:latin typeface="Arial" panose="020B0604020202020204" pitchFamily="34" charset="0"/>
                <a:cs typeface="Arial" panose="020B0604020202020204" pitchFamily="34" charset="0"/>
              </a:rPr>
              <a:t>hensive</a:t>
            </a:r>
            <a:endParaRPr lang="ko-KR" altLang="en-US" sz="1400" dirty="0">
              <a:latin typeface="Arial" panose="020B0604020202020204" pitchFamily="34" charset="0"/>
              <a:cs typeface="Arial" panose="020B0604020202020204" pitchFamily="34" charset="0"/>
            </a:endParaRPr>
          </a:p>
        </p:txBody>
      </p:sp>
      <p:sp>
        <p:nvSpPr>
          <p:cNvPr id="51" name="오른쪽 화살표 50"/>
          <p:cNvSpPr/>
          <p:nvPr/>
        </p:nvSpPr>
        <p:spPr>
          <a:xfrm rot="5400000">
            <a:off x="8919770" y="3104196"/>
            <a:ext cx="702135" cy="1600200"/>
          </a:xfrm>
          <a:prstGeom prst="rightArrow">
            <a:avLst>
              <a:gd name="adj1" fmla="val 50000"/>
              <a:gd name="adj2" fmla="val 6342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 name="TextBox 51"/>
          <p:cNvSpPr txBox="1"/>
          <p:nvPr/>
        </p:nvSpPr>
        <p:spPr>
          <a:xfrm>
            <a:off x="8733407" y="3580770"/>
            <a:ext cx="1069524" cy="523220"/>
          </a:xfrm>
          <a:prstGeom prst="rect">
            <a:avLst/>
          </a:prstGeom>
          <a:noFill/>
        </p:spPr>
        <p:txBody>
          <a:bodyPr wrap="none" rtlCol="0">
            <a:spAutoFit/>
          </a:bodyPr>
          <a:lstStyle/>
          <a:p>
            <a:pPr algn="ctr"/>
            <a:r>
              <a:rPr lang="en-US" altLang="ko-KR" sz="1400" dirty="0" smtClean="0">
                <a:latin typeface="Arial" panose="020B0604020202020204" pitchFamily="34" charset="0"/>
                <a:cs typeface="Arial" panose="020B0604020202020204" pitchFamily="34" charset="0"/>
              </a:rPr>
              <a:t>Detailed</a:t>
            </a:r>
          </a:p>
          <a:p>
            <a:pPr algn="ctr"/>
            <a:r>
              <a:rPr lang="en-US" altLang="ko-KR" sz="1400" dirty="0" smtClean="0">
                <a:latin typeface="Arial" panose="020B0604020202020204" pitchFamily="34" charset="0"/>
                <a:cs typeface="Arial" panose="020B0604020202020204" pitchFamily="34" charset="0"/>
              </a:rPr>
              <a:t>(e.g., wind)</a:t>
            </a:r>
            <a:endParaRPr lang="ko-KR" altLang="en-US" sz="1400" dirty="0">
              <a:latin typeface="Arial" panose="020B0604020202020204" pitchFamily="34" charset="0"/>
              <a:cs typeface="Arial" panose="020B0604020202020204" pitchFamily="34" charset="0"/>
            </a:endParaRPr>
          </a:p>
        </p:txBody>
      </p:sp>
      <p:sp>
        <p:nvSpPr>
          <p:cNvPr id="7" name="TextBox 6"/>
          <p:cNvSpPr txBox="1"/>
          <p:nvPr/>
        </p:nvSpPr>
        <p:spPr>
          <a:xfrm rot="16200000" flipH="1">
            <a:off x="6036831" y="1564573"/>
            <a:ext cx="700782" cy="415498"/>
          </a:xfrm>
          <a:prstGeom prst="rect">
            <a:avLst/>
          </a:prstGeom>
          <a:noFill/>
        </p:spPr>
        <p:txBody>
          <a:bodyPr wrap="square" rtlCol="0">
            <a:spAutoFit/>
          </a:bodyPr>
          <a:lstStyle/>
          <a:p>
            <a:pPr algn="ctr"/>
            <a:r>
              <a:rPr lang="en-US" altLang="ko-KR" sz="1050" dirty="0" smtClean="0">
                <a:latin typeface="Arial" panose="020B0604020202020204" pitchFamily="34" charset="0"/>
                <a:cs typeface="Arial" panose="020B0604020202020204" pitchFamily="34" charset="0"/>
              </a:rPr>
              <a:t>Intensity</a:t>
            </a:r>
          </a:p>
          <a:p>
            <a:pPr algn="ctr"/>
            <a:r>
              <a:rPr lang="en-US" altLang="ko-KR" sz="1050" dirty="0" smtClean="0">
                <a:latin typeface="Arial" panose="020B0604020202020204" pitchFamily="34" charset="0"/>
                <a:cs typeface="Arial" panose="020B0604020202020204" pitchFamily="34" charset="0"/>
              </a:rPr>
              <a:t>(wind)</a:t>
            </a:r>
            <a:endParaRPr lang="ko-KR" altLang="en-US" sz="1050" dirty="0">
              <a:latin typeface="Arial" panose="020B0604020202020204" pitchFamily="34" charset="0"/>
              <a:cs typeface="Arial" panose="020B0604020202020204" pitchFamily="34" charset="0"/>
            </a:endParaRPr>
          </a:p>
        </p:txBody>
      </p:sp>
      <p:sp>
        <p:nvSpPr>
          <p:cNvPr id="12" name="오른쪽 대괄호 11"/>
          <p:cNvSpPr/>
          <p:nvPr/>
        </p:nvSpPr>
        <p:spPr>
          <a:xfrm flipH="1">
            <a:off x="6606000" y="1693636"/>
            <a:ext cx="91800" cy="216000"/>
          </a:xfrm>
          <a:prstGeom prst="righ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600"/>
          </a:p>
        </p:txBody>
      </p:sp>
      <p:sp>
        <p:nvSpPr>
          <p:cNvPr id="53" name="TextBox 52"/>
          <p:cNvSpPr txBox="1"/>
          <p:nvPr/>
        </p:nvSpPr>
        <p:spPr>
          <a:xfrm rot="16200000" flipH="1">
            <a:off x="5917726" y="2211426"/>
            <a:ext cx="977198" cy="415498"/>
          </a:xfrm>
          <a:prstGeom prst="rect">
            <a:avLst/>
          </a:prstGeom>
          <a:noFill/>
        </p:spPr>
        <p:txBody>
          <a:bodyPr wrap="square" rtlCol="0">
            <a:spAutoFit/>
          </a:bodyPr>
          <a:lstStyle/>
          <a:p>
            <a:pPr algn="ctr"/>
            <a:r>
              <a:rPr lang="en-US" altLang="ko-KR" sz="1050" dirty="0" smtClean="0">
                <a:latin typeface="Arial" panose="020B0604020202020204" pitchFamily="34" charset="0"/>
                <a:cs typeface="Arial" panose="020B0604020202020204" pitchFamily="34" charset="0"/>
              </a:rPr>
              <a:t>Translation speed</a:t>
            </a:r>
            <a:endParaRPr lang="ko-KR" altLang="en-US" sz="1050" dirty="0">
              <a:latin typeface="Arial" panose="020B0604020202020204" pitchFamily="34" charset="0"/>
              <a:cs typeface="Arial" panose="020B0604020202020204" pitchFamily="34" charset="0"/>
            </a:endParaRPr>
          </a:p>
        </p:txBody>
      </p:sp>
      <p:sp>
        <p:nvSpPr>
          <p:cNvPr id="54" name="오른쪽 대괄호 53"/>
          <p:cNvSpPr/>
          <p:nvPr/>
        </p:nvSpPr>
        <p:spPr>
          <a:xfrm flipH="1">
            <a:off x="6606000" y="2281630"/>
            <a:ext cx="91800" cy="216000"/>
          </a:xfrm>
          <a:prstGeom prst="righ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600"/>
          </a:p>
        </p:txBody>
      </p:sp>
      <p:sp>
        <p:nvSpPr>
          <p:cNvPr id="55" name="오른쪽 대괄호 54"/>
          <p:cNvSpPr/>
          <p:nvPr/>
        </p:nvSpPr>
        <p:spPr>
          <a:xfrm flipH="1">
            <a:off x="6606725" y="2839306"/>
            <a:ext cx="91800" cy="576000"/>
          </a:xfrm>
          <a:prstGeom prst="righ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600"/>
          </a:p>
        </p:txBody>
      </p:sp>
      <p:sp>
        <p:nvSpPr>
          <p:cNvPr id="40" name="TextBox 39"/>
          <p:cNvSpPr txBox="1"/>
          <p:nvPr/>
        </p:nvSpPr>
        <p:spPr>
          <a:xfrm>
            <a:off x="11071593" y="1138880"/>
            <a:ext cx="800220" cy="461665"/>
          </a:xfrm>
          <a:prstGeom prst="rect">
            <a:avLst/>
          </a:prstGeom>
          <a:noFill/>
        </p:spPr>
        <p:txBody>
          <a:bodyPr wrap="none" rtlCol="0">
            <a:spAutoFit/>
          </a:bodyPr>
          <a:lstStyle/>
          <a:p>
            <a:pPr algn="ctr"/>
            <a:r>
              <a:rPr lang="en-US" altLang="ko-KR" sz="1200" dirty="0" smtClean="0">
                <a:latin typeface="Arial" pitchFamily="34" charset="0"/>
                <a:cs typeface="Arial" pitchFamily="34" charset="0"/>
              </a:rPr>
              <a:t>Statistics</a:t>
            </a:r>
          </a:p>
          <a:p>
            <a:pPr algn="ctr"/>
            <a:r>
              <a:rPr lang="en-US" altLang="ko-KR" sz="1200" dirty="0" smtClean="0">
                <a:latin typeface="Arial" pitchFamily="34" charset="0"/>
                <a:cs typeface="Arial" pitchFamily="34" charset="0"/>
              </a:rPr>
              <a:t> (cycles)</a:t>
            </a:r>
            <a:endParaRPr lang="ko-KR" altLang="en-US" sz="1200" dirty="0">
              <a:latin typeface="Arial" pitchFamily="34" charset="0"/>
              <a:cs typeface="Arial" pitchFamily="34" charset="0"/>
            </a:endParaRPr>
          </a:p>
        </p:txBody>
      </p:sp>
      <p:cxnSp>
        <p:nvCxnSpPr>
          <p:cNvPr id="39" name="직선 화살표 연결선 38"/>
          <p:cNvCxnSpPr/>
          <p:nvPr/>
        </p:nvCxnSpPr>
        <p:spPr>
          <a:xfrm flipH="1">
            <a:off x="10645422" y="1423523"/>
            <a:ext cx="461105" cy="229393"/>
          </a:xfrm>
          <a:prstGeom prst="straightConnector1">
            <a:avLst/>
          </a:prstGeom>
          <a:ln w="190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57" name="직선 화살표 연결선 56"/>
          <p:cNvCxnSpPr/>
          <p:nvPr/>
        </p:nvCxnSpPr>
        <p:spPr>
          <a:xfrm flipH="1" flipV="1">
            <a:off x="10385721" y="5776811"/>
            <a:ext cx="117320" cy="387244"/>
          </a:xfrm>
          <a:prstGeom prst="straightConnector1">
            <a:avLst/>
          </a:prstGeom>
          <a:ln w="1905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3" name="직사각형 2"/>
          <p:cNvSpPr/>
          <p:nvPr/>
        </p:nvSpPr>
        <p:spPr>
          <a:xfrm>
            <a:off x="39423" y="6237312"/>
            <a:ext cx="6917032" cy="523220"/>
          </a:xfrm>
          <a:prstGeom prst="rect">
            <a:avLst/>
          </a:prstGeom>
        </p:spPr>
        <p:txBody>
          <a:bodyPr wrap="square">
            <a:spAutoFit/>
          </a:bodyPr>
          <a:lstStyle/>
          <a:p>
            <a:r>
              <a:rPr lang="en-US" altLang="ko-KR" sz="1400" dirty="0">
                <a:latin typeface="Arial" panose="020B0604020202020204" pitchFamily="34" charset="0"/>
                <a:cs typeface="Arial" panose="020B0604020202020204" pitchFamily="34" charset="0"/>
              </a:rPr>
              <a:t>Previous cluster analysis results are too complicated to analyze because of too many 1-d time series figures. </a:t>
            </a:r>
            <a:r>
              <a:rPr lang="en-US" altLang="ko-KR" sz="1400" dirty="0" smtClean="0">
                <a:latin typeface="Arial" panose="020B0604020202020204" pitchFamily="34" charset="0"/>
                <a:cs typeface="Arial" panose="020B0604020202020204" pitchFamily="34" charset="0"/>
              </a:rPr>
              <a:t>Portrait diagram provide more </a:t>
            </a:r>
            <a:r>
              <a:rPr lang="en-US" altLang="ko-KR" sz="1400" dirty="0">
                <a:latin typeface="Arial" panose="020B0604020202020204" pitchFamily="34" charset="0"/>
                <a:cs typeface="Arial" panose="020B0604020202020204" pitchFamily="34" charset="0"/>
              </a:rPr>
              <a:t>efficient and detailed </a:t>
            </a:r>
            <a:r>
              <a:rPr lang="en-US" altLang="ko-KR" sz="1400" dirty="0" smtClean="0">
                <a:latin typeface="Arial" panose="020B0604020202020204" pitchFamily="34" charset="0"/>
                <a:cs typeface="Arial" panose="020B0604020202020204" pitchFamily="34" charset="0"/>
              </a:rPr>
              <a:t>analysis.</a:t>
            </a:r>
            <a:endParaRPr lang="ko-KR"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5331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Impact of damping (H216 minus H16O)</a:t>
            </a:r>
            <a:endParaRPr lang="ko-KR" altLang="en-US" dirty="0"/>
          </a:p>
        </p:txBody>
      </p:sp>
      <p:sp>
        <p:nvSpPr>
          <p:cNvPr id="9" name="TextBox 8"/>
          <p:cNvSpPr txBox="1"/>
          <p:nvPr/>
        </p:nvSpPr>
        <p:spPr>
          <a:xfrm>
            <a:off x="360556" y="6054387"/>
            <a:ext cx="11496083" cy="338554"/>
          </a:xfrm>
          <a:prstGeom prst="rect">
            <a:avLst/>
          </a:prstGeom>
          <a:noFill/>
        </p:spPr>
        <p:txBody>
          <a:bodyPr wrap="square" rtlCol="0">
            <a:spAutoFit/>
          </a:bodyPr>
          <a:lstStyle/>
          <a:p>
            <a:pPr marL="285750" indent="-285750">
              <a:buFont typeface="Wingdings" panose="05000000000000000000" pitchFamily="2" charset="2"/>
              <a:buChar char="Ø"/>
            </a:pPr>
            <a:r>
              <a:rPr lang="en-US" altLang="ko-KR" sz="1600" dirty="0" smtClean="0">
                <a:latin typeface="Arial" pitchFamily="34" charset="0"/>
                <a:cs typeface="Arial" pitchFamily="34" charset="0"/>
              </a:rPr>
              <a:t>Due to </a:t>
            </a:r>
            <a:r>
              <a:rPr lang="en-US" altLang="ko-KR" sz="1600" dirty="0" smtClean="0">
                <a:latin typeface="Arial" pitchFamily="34" charset="0"/>
                <a:cs typeface="Arial" pitchFamily="34" charset="0"/>
              </a:rPr>
              <a:t>add damping </a:t>
            </a:r>
            <a:r>
              <a:rPr lang="en-US" altLang="ko-KR" sz="1600" dirty="0">
                <a:latin typeface="Arial" pitchFamily="34" charset="0"/>
                <a:cs typeface="Arial" pitchFamily="34" charset="0"/>
              </a:rPr>
              <a:t>in H216</a:t>
            </a:r>
            <a:r>
              <a:rPr lang="en-US" altLang="ko-KR" sz="1600" dirty="0" smtClean="0">
                <a:latin typeface="Arial" pitchFamily="34" charset="0"/>
                <a:cs typeface="Arial" pitchFamily="34" charset="0"/>
              </a:rPr>
              <a:t>, C1 storms had significant intensity degradation. </a:t>
            </a:r>
          </a:p>
        </p:txBody>
      </p:sp>
      <p:graphicFrame>
        <p:nvGraphicFramePr>
          <p:cNvPr id="17" name="표 16"/>
          <p:cNvGraphicFramePr>
            <a:graphicFrameLocks noGrp="1"/>
          </p:cNvGraphicFramePr>
          <p:nvPr>
            <p:extLst>
              <p:ext uri="{D42A27DB-BD31-4B8C-83A1-F6EECF244321}">
                <p14:modId xmlns:p14="http://schemas.microsoft.com/office/powerpoint/2010/main" val="3410103701"/>
              </p:ext>
            </p:extLst>
          </p:nvPr>
        </p:nvGraphicFramePr>
        <p:xfrm>
          <a:off x="8494015" y="44075"/>
          <a:ext cx="3697985" cy="1097280"/>
        </p:xfrm>
        <a:graphic>
          <a:graphicData uri="http://schemas.openxmlformats.org/drawingml/2006/table">
            <a:tbl>
              <a:tblPr firstRow="1" bandRow="1">
                <a:tableStyleId>{9D7B26C5-4107-4FEC-AEDC-1716B250A1EF}</a:tableStyleId>
              </a:tblPr>
              <a:tblGrid>
                <a:gridCol w="1238567"/>
                <a:gridCol w="622617"/>
                <a:gridCol w="736029"/>
                <a:gridCol w="470217"/>
                <a:gridCol w="630555"/>
              </a:tblGrid>
              <a:tr h="214319">
                <a:tc>
                  <a:txBody>
                    <a:bodyPr/>
                    <a:lstStyle/>
                    <a:p>
                      <a:pPr algn="ctr" latinLnBrk="1"/>
                      <a:r>
                        <a:rPr lang="en-US" altLang="ko-KR" sz="1200" b="0" dirty="0" smtClean="0">
                          <a:latin typeface="Arial" panose="020B0604020202020204" pitchFamily="34" charset="0"/>
                          <a:cs typeface="Arial" panose="020B0604020202020204" pitchFamily="34" charset="0"/>
                        </a:rPr>
                        <a:t>Base</a:t>
                      </a:r>
                      <a:endParaRPr lang="ko-KR" altLang="en-US" sz="1200" b="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200" b="0" dirty="0" err="1" smtClean="0">
                          <a:latin typeface="Arial" panose="020B0604020202020204" pitchFamily="34" charset="0"/>
                          <a:cs typeface="Arial" panose="020B0604020202020204" pitchFamily="34" charset="0"/>
                        </a:rPr>
                        <a:t>Exp</a:t>
                      </a:r>
                      <a:endParaRPr lang="ko-KR" altLang="en-US" sz="1200" b="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200" b="0" dirty="0" smtClean="0">
                          <a:latin typeface="Arial" panose="020B0604020202020204" pitchFamily="34" charset="0"/>
                          <a:cs typeface="Arial" panose="020B0604020202020204" pitchFamily="34" charset="0"/>
                        </a:rPr>
                        <a:t>Tracker</a:t>
                      </a:r>
                      <a:endParaRPr lang="ko-KR" altLang="en-US" sz="1200" b="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200" b="0" dirty="0" smtClean="0">
                          <a:latin typeface="Arial" panose="020B0604020202020204" pitchFamily="34" charset="0"/>
                          <a:cs typeface="Arial" panose="020B0604020202020204" pitchFamily="34" charset="0"/>
                        </a:rPr>
                        <a:t>Lev</a:t>
                      </a:r>
                      <a:endParaRPr lang="ko-KR" altLang="en-US" sz="1200" b="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200" b="0" dirty="0" smtClean="0">
                          <a:latin typeface="Arial" panose="020B0604020202020204" pitchFamily="34" charset="0"/>
                          <a:cs typeface="Arial" panose="020B0604020202020204" pitchFamily="34" charset="0"/>
                        </a:rPr>
                        <a:t>Damp</a:t>
                      </a:r>
                      <a:endParaRPr lang="ko-KR" altLang="en-US" sz="1200" b="0" dirty="0">
                        <a:latin typeface="Arial" panose="020B0604020202020204" pitchFamily="34" charset="0"/>
                        <a:cs typeface="Arial" panose="020B0604020202020204" pitchFamily="34" charset="0"/>
                      </a:endParaRPr>
                    </a:p>
                  </a:txBody>
                  <a:tcPr anchor="ctr"/>
                </a:tc>
              </a:tr>
              <a:tr h="168770">
                <a:tc rowSpan="3">
                  <a:txBody>
                    <a:bodyPr/>
                    <a:lstStyle/>
                    <a:p>
                      <a:pPr algn="ctr" latinLnBrk="1"/>
                      <a:r>
                        <a:rPr lang="en-US" altLang="ko-KR" sz="1200" b="0" dirty="0" smtClean="0">
                          <a:solidFill>
                            <a:schemeClr val="tx1"/>
                          </a:solidFill>
                          <a:latin typeface="Arial" panose="020B0604020202020204" pitchFamily="34" charset="0"/>
                          <a:cs typeface="Arial" panose="020B0604020202020204" pitchFamily="34" charset="0"/>
                        </a:rPr>
                        <a:t>FY16</a:t>
                      </a:r>
                      <a:r>
                        <a:rPr lang="en-US" altLang="ko-KR" sz="1200" b="0" baseline="0" dirty="0" smtClean="0">
                          <a:solidFill>
                            <a:schemeClr val="tx1"/>
                          </a:solidFill>
                          <a:latin typeface="Arial" panose="020B0604020202020204" pitchFamily="34" charset="0"/>
                          <a:cs typeface="Arial" panose="020B0604020202020204" pitchFamily="34" charset="0"/>
                        </a:rPr>
                        <a:t> baseline </a:t>
                      </a:r>
                    </a:p>
                    <a:p>
                      <a:pPr algn="ctr" latinLnBrk="1"/>
                      <a:r>
                        <a:rPr lang="en-US" altLang="ko-KR" sz="1200" b="0" baseline="0" dirty="0" smtClean="0">
                          <a:solidFill>
                            <a:schemeClr val="tx1"/>
                          </a:solidFill>
                          <a:latin typeface="Arial" panose="020B0604020202020204" pitchFamily="34" charset="0"/>
                          <a:cs typeface="Arial" panose="020B0604020202020204" pitchFamily="34" charset="0"/>
                        </a:rPr>
                        <a:t>+ Upgrades</a:t>
                      </a:r>
                      <a:endParaRPr lang="ko-KR" altLang="en-US" sz="1200" b="0" dirty="0">
                        <a:solidFill>
                          <a:schemeClr val="tx1"/>
                        </a:solidFill>
                        <a:latin typeface="Arial" panose="020B0604020202020204" pitchFamily="34" charset="0"/>
                        <a:cs typeface="Arial" panose="020B0604020202020204" pitchFamily="34" charset="0"/>
                      </a:endParaRPr>
                    </a:p>
                  </a:txBody>
                  <a:tcPr anchor="ctr">
                    <a:noFill/>
                  </a:tcPr>
                </a:tc>
                <a:tc>
                  <a:txBody>
                    <a:bodyPr/>
                    <a:lstStyle/>
                    <a:p>
                      <a:pPr algn="ctr" latinLnBrk="1"/>
                      <a:r>
                        <a:rPr lang="en-US" altLang="ko-KR" sz="1200" b="0" dirty="0" smtClean="0">
                          <a:solidFill>
                            <a:srgbClr val="00B0F0"/>
                          </a:solidFill>
                          <a:latin typeface="Arial" panose="020B0604020202020204" pitchFamily="34" charset="0"/>
                          <a:cs typeface="Arial" panose="020B0604020202020204" pitchFamily="34" charset="0"/>
                        </a:rPr>
                        <a:t>H16O</a:t>
                      </a:r>
                      <a:endParaRPr lang="ko-KR" altLang="en-US" sz="1200" b="0" dirty="0">
                        <a:solidFill>
                          <a:srgbClr val="00B0F0"/>
                        </a:solidFill>
                        <a:latin typeface="Arial" panose="020B0604020202020204" pitchFamily="34" charset="0"/>
                        <a:cs typeface="Arial" panose="020B0604020202020204" pitchFamily="34" charset="0"/>
                      </a:endParaRPr>
                    </a:p>
                  </a:txBody>
                  <a:tcPr anchor="ctr">
                    <a:noFill/>
                  </a:tcPr>
                </a:tc>
                <a:tc>
                  <a:txBody>
                    <a:bodyPr/>
                    <a:lstStyle/>
                    <a:p>
                      <a:pPr algn="ctr" latinLnBrk="1"/>
                      <a:r>
                        <a:rPr lang="en-US" altLang="ko-KR" sz="1200" b="0" dirty="0" smtClean="0">
                          <a:solidFill>
                            <a:srgbClr val="00B0F0"/>
                          </a:solidFill>
                          <a:latin typeface="Arial" panose="020B0604020202020204" pitchFamily="34" charset="0"/>
                          <a:cs typeface="Arial" panose="020B0604020202020204" pitchFamily="34" charset="0"/>
                        </a:rPr>
                        <a:t>Old</a:t>
                      </a:r>
                      <a:endParaRPr lang="ko-KR" altLang="en-US" sz="1200" b="0" dirty="0">
                        <a:solidFill>
                          <a:srgbClr val="00B0F0"/>
                        </a:solidFill>
                        <a:latin typeface="Arial" panose="020B0604020202020204" pitchFamily="34" charset="0"/>
                        <a:cs typeface="Arial" panose="020B0604020202020204" pitchFamily="34" charset="0"/>
                      </a:endParaRPr>
                    </a:p>
                  </a:txBody>
                  <a:tcPr anchor="ctr">
                    <a:noFill/>
                  </a:tcPr>
                </a:tc>
                <a:tc>
                  <a:txBody>
                    <a:bodyPr/>
                    <a:lstStyle/>
                    <a:p>
                      <a:pPr algn="ctr" latinLnBrk="1"/>
                      <a:r>
                        <a:rPr lang="en-US" altLang="ko-KR" sz="1200" b="0" dirty="0" smtClean="0">
                          <a:solidFill>
                            <a:srgbClr val="00B0F0"/>
                          </a:solidFill>
                          <a:latin typeface="Arial" panose="020B0604020202020204" pitchFamily="34" charset="0"/>
                          <a:cs typeface="Arial" panose="020B0604020202020204" pitchFamily="34" charset="0"/>
                        </a:rPr>
                        <a:t>61</a:t>
                      </a:r>
                      <a:endParaRPr lang="ko-KR" altLang="en-US" sz="1200" b="0" dirty="0">
                        <a:solidFill>
                          <a:srgbClr val="00B0F0"/>
                        </a:solidFill>
                        <a:latin typeface="Arial" panose="020B0604020202020204" pitchFamily="34" charset="0"/>
                        <a:cs typeface="Arial" panose="020B0604020202020204" pitchFamily="34" charset="0"/>
                      </a:endParaRPr>
                    </a:p>
                  </a:txBody>
                  <a:tcPr anchor="ctr">
                    <a:noFill/>
                  </a:tcPr>
                </a:tc>
                <a:tc>
                  <a:txBody>
                    <a:bodyPr/>
                    <a:lstStyle/>
                    <a:p>
                      <a:pPr algn="ctr" latinLnBrk="1"/>
                      <a:r>
                        <a:rPr lang="en-US" altLang="ko-KR" sz="1200" b="0" dirty="0" smtClean="0">
                          <a:solidFill>
                            <a:srgbClr val="00B0F0"/>
                          </a:solidFill>
                          <a:latin typeface="Arial" panose="020B0604020202020204" pitchFamily="34" charset="0"/>
                          <a:cs typeface="Arial" panose="020B0604020202020204" pitchFamily="34" charset="0"/>
                        </a:rPr>
                        <a:t>No</a:t>
                      </a:r>
                      <a:endParaRPr lang="ko-KR" altLang="en-US" sz="1200" b="0" dirty="0">
                        <a:solidFill>
                          <a:srgbClr val="00B0F0"/>
                        </a:solidFill>
                        <a:latin typeface="Arial" panose="020B0604020202020204" pitchFamily="34" charset="0"/>
                        <a:cs typeface="Arial" panose="020B0604020202020204" pitchFamily="34" charset="0"/>
                      </a:endParaRPr>
                    </a:p>
                  </a:txBody>
                  <a:tcPr anchor="ctr">
                    <a:noFill/>
                  </a:tcPr>
                </a:tc>
              </a:tr>
              <a:tr h="168770">
                <a:tc vMerge="1">
                  <a:txBody>
                    <a:bodyPr/>
                    <a:lstStyle/>
                    <a:p>
                      <a:pPr algn="ctr" latinLnBrk="1"/>
                      <a:endParaRPr lang="ko-KR" altLang="en-US" sz="1000" b="0" dirty="0">
                        <a:solidFill>
                          <a:srgbClr val="00B050"/>
                        </a:solidFill>
                        <a:latin typeface="Arial" panose="020B0604020202020204" pitchFamily="34" charset="0"/>
                        <a:cs typeface="Arial" panose="020B0604020202020204" pitchFamily="34" charset="0"/>
                      </a:endParaRPr>
                    </a:p>
                  </a:txBody>
                  <a:tcPr anchor="ctr"/>
                </a:tc>
                <a:tc>
                  <a:txBody>
                    <a:bodyPr/>
                    <a:lstStyle/>
                    <a:p>
                      <a:pPr algn="ctr" latinLnBrk="1"/>
                      <a:r>
                        <a:rPr lang="en-US" altLang="ko-KR" sz="1200" b="0" dirty="0" smtClean="0">
                          <a:solidFill>
                            <a:srgbClr val="00B050"/>
                          </a:solidFill>
                          <a:latin typeface="Arial" panose="020B0604020202020204" pitchFamily="34" charset="0"/>
                          <a:cs typeface="Arial" panose="020B0604020202020204" pitchFamily="34" charset="0"/>
                        </a:rPr>
                        <a:t>A216</a:t>
                      </a:r>
                      <a:endParaRPr lang="ko-KR" altLang="en-US" sz="1200" b="0" dirty="0">
                        <a:solidFill>
                          <a:srgbClr val="00B050"/>
                        </a:solidFill>
                        <a:latin typeface="Arial" panose="020B0604020202020204" pitchFamily="34" charset="0"/>
                        <a:cs typeface="Arial" panose="020B0604020202020204" pitchFamily="34" charset="0"/>
                      </a:endParaRPr>
                    </a:p>
                  </a:txBody>
                  <a:tcPr anchor="ctr"/>
                </a:tc>
                <a:tc>
                  <a:txBody>
                    <a:bodyPr/>
                    <a:lstStyle/>
                    <a:p>
                      <a:pPr algn="ctr" latinLnBrk="1"/>
                      <a:r>
                        <a:rPr lang="en-US" altLang="ko-KR" sz="1200" b="0" dirty="0" smtClean="0">
                          <a:solidFill>
                            <a:srgbClr val="00B050"/>
                          </a:solidFill>
                          <a:latin typeface="Arial" panose="020B0604020202020204" pitchFamily="34" charset="0"/>
                          <a:cs typeface="Arial" panose="020B0604020202020204" pitchFamily="34" charset="0"/>
                        </a:rPr>
                        <a:t>New</a:t>
                      </a:r>
                      <a:endParaRPr lang="ko-KR" altLang="en-US" sz="1200" b="0" dirty="0">
                        <a:solidFill>
                          <a:srgbClr val="00B050"/>
                        </a:solidFill>
                        <a:latin typeface="Arial" panose="020B0604020202020204" pitchFamily="34" charset="0"/>
                        <a:cs typeface="Arial" panose="020B0604020202020204" pitchFamily="34" charset="0"/>
                      </a:endParaRPr>
                    </a:p>
                  </a:txBody>
                  <a:tcPr anchor="ctr"/>
                </a:tc>
                <a:tc>
                  <a:txBody>
                    <a:bodyPr/>
                    <a:lstStyle/>
                    <a:p>
                      <a:pPr algn="ctr" latinLnBrk="1"/>
                      <a:r>
                        <a:rPr lang="en-US" altLang="ko-KR" sz="1200" b="0" dirty="0" smtClean="0">
                          <a:solidFill>
                            <a:srgbClr val="00B050"/>
                          </a:solidFill>
                          <a:latin typeface="Arial" panose="020B0604020202020204" pitchFamily="34" charset="0"/>
                          <a:cs typeface="Arial" panose="020B0604020202020204" pitchFamily="34" charset="0"/>
                        </a:rPr>
                        <a:t>63</a:t>
                      </a:r>
                      <a:endParaRPr lang="ko-KR" altLang="en-US" sz="1200" b="0" dirty="0">
                        <a:solidFill>
                          <a:srgbClr val="00B050"/>
                        </a:solidFill>
                        <a:latin typeface="Arial" panose="020B0604020202020204" pitchFamily="34" charset="0"/>
                        <a:cs typeface="Arial" panose="020B0604020202020204" pitchFamily="34" charset="0"/>
                      </a:endParaRPr>
                    </a:p>
                  </a:txBody>
                  <a:tcPr anchor="ctr"/>
                </a:tc>
                <a:tc>
                  <a:txBody>
                    <a:bodyPr/>
                    <a:lstStyle/>
                    <a:p>
                      <a:pPr algn="ctr" latinLnBrk="1"/>
                      <a:r>
                        <a:rPr lang="en-US" altLang="ko-KR" sz="1200" b="0" dirty="0" smtClean="0">
                          <a:solidFill>
                            <a:srgbClr val="00B050"/>
                          </a:solidFill>
                          <a:latin typeface="Arial" panose="020B0604020202020204" pitchFamily="34" charset="0"/>
                          <a:cs typeface="Arial" panose="020B0604020202020204" pitchFamily="34" charset="0"/>
                        </a:rPr>
                        <a:t>Yes</a:t>
                      </a:r>
                      <a:endParaRPr lang="ko-KR" altLang="en-US" sz="1200" b="0" dirty="0">
                        <a:solidFill>
                          <a:srgbClr val="00B050"/>
                        </a:solidFill>
                        <a:latin typeface="Arial" panose="020B0604020202020204" pitchFamily="34" charset="0"/>
                        <a:cs typeface="Arial" panose="020B0604020202020204" pitchFamily="34" charset="0"/>
                      </a:endParaRPr>
                    </a:p>
                  </a:txBody>
                  <a:tcPr anchor="ctr"/>
                </a:tc>
              </a:tr>
              <a:tr h="168770">
                <a:tc vMerge="1">
                  <a:txBody>
                    <a:bodyPr/>
                    <a:lstStyle/>
                    <a:p>
                      <a:pPr algn="ctr" latinLnBrk="1"/>
                      <a:endParaRPr lang="ko-KR" altLang="en-US" sz="1000" b="0" dirty="0">
                        <a:solidFill>
                          <a:srgbClr val="FF0000"/>
                        </a:solidFill>
                        <a:latin typeface="Arial" panose="020B0604020202020204" pitchFamily="34" charset="0"/>
                        <a:cs typeface="Arial" panose="020B0604020202020204" pitchFamily="34" charset="0"/>
                      </a:endParaRPr>
                    </a:p>
                  </a:txBody>
                  <a:tcPr anchor="ctr">
                    <a:noFill/>
                  </a:tcPr>
                </a:tc>
                <a:tc>
                  <a:txBody>
                    <a:bodyPr/>
                    <a:lstStyle/>
                    <a:p>
                      <a:pPr algn="ctr" latinLnBrk="1"/>
                      <a:r>
                        <a:rPr lang="en-US" altLang="ko-KR" sz="1200" b="0" dirty="0" smtClean="0">
                          <a:solidFill>
                            <a:srgbClr val="FF0000"/>
                          </a:solidFill>
                          <a:latin typeface="Arial" panose="020B0604020202020204" pitchFamily="34" charset="0"/>
                          <a:cs typeface="Arial" panose="020B0604020202020204" pitchFamily="34" charset="0"/>
                        </a:rPr>
                        <a:t>H216</a:t>
                      </a:r>
                      <a:endParaRPr lang="ko-KR" altLang="en-US" sz="1200" b="0" dirty="0">
                        <a:solidFill>
                          <a:srgbClr val="FF0000"/>
                        </a:solidFill>
                        <a:latin typeface="Arial" panose="020B0604020202020204" pitchFamily="34" charset="0"/>
                        <a:cs typeface="Arial" panose="020B0604020202020204" pitchFamily="34" charset="0"/>
                      </a:endParaRPr>
                    </a:p>
                  </a:txBody>
                  <a:tcPr anchor="ctr">
                    <a:noFill/>
                  </a:tcPr>
                </a:tc>
                <a:tc>
                  <a:txBody>
                    <a:bodyPr/>
                    <a:lstStyle/>
                    <a:p>
                      <a:pPr algn="ctr" latinLnBrk="1"/>
                      <a:r>
                        <a:rPr lang="en-US" altLang="ko-KR" sz="1200" b="0" dirty="0" smtClean="0">
                          <a:solidFill>
                            <a:srgbClr val="FF0000"/>
                          </a:solidFill>
                          <a:latin typeface="Arial" panose="020B0604020202020204" pitchFamily="34" charset="0"/>
                          <a:cs typeface="Arial" panose="020B0604020202020204" pitchFamily="34" charset="0"/>
                        </a:rPr>
                        <a:t>Old</a:t>
                      </a:r>
                      <a:endParaRPr lang="ko-KR" altLang="en-US" sz="1200" b="0" dirty="0">
                        <a:solidFill>
                          <a:srgbClr val="FF0000"/>
                        </a:solidFill>
                        <a:latin typeface="Arial" panose="020B0604020202020204" pitchFamily="34" charset="0"/>
                        <a:cs typeface="Arial" panose="020B0604020202020204" pitchFamily="34" charset="0"/>
                      </a:endParaRPr>
                    </a:p>
                  </a:txBody>
                  <a:tcPr anchor="ctr">
                    <a:noFill/>
                  </a:tcPr>
                </a:tc>
                <a:tc>
                  <a:txBody>
                    <a:bodyPr/>
                    <a:lstStyle/>
                    <a:p>
                      <a:pPr algn="ctr" latinLnBrk="1"/>
                      <a:r>
                        <a:rPr lang="en-US" altLang="ko-KR" sz="1200" b="0" dirty="0" smtClean="0">
                          <a:solidFill>
                            <a:srgbClr val="FF0000"/>
                          </a:solidFill>
                          <a:latin typeface="Arial" panose="020B0604020202020204" pitchFamily="34" charset="0"/>
                          <a:cs typeface="Arial" panose="020B0604020202020204" pitchFamily="34" charset="0"/>
                        </a:rPr>
                        <a:t>61</a:t>
                      </a:r>
                      <a:endParaRPr lang="ko-KR" altLang="en-US" sz="1200" b="0" dirty="0">
                        <a:solidFill>
                          <a:srgbClr val="FF0000"/>
                        </a:solidFill>
                        <a:latin typeface="Arial" panose="020B0604020202020204" pitchFamily="34" charset="0"/>
                        <a:cs typeface="Arial" panose="020B0604020202020204" pitchFamily="34" charset="0"/>
                      </a:endParaRPr>
                    </a:p>
                  </a:txBody>
                  <a:tcPr anchor="ctr">
                    <a:noFill/>
                  </a:tcPr>
                </a:tc>
                <a:tc>
                  <a:txBody>
                    <a:bodyPr/>
                    <a:lstStyle/>
                    <a:p>
                      <a:pPr algn="ctr" latinLnBrk="1"/>
                      <a:r>
                        <a:rPr lang="en-US" altLang="ko-KR" sz="1200" b="0" dirty="0" smtClean="0">
                          <a:solidFill>
                            <a:srgbClr val="FF0000"/>
                          </a:solidFill>
                          <a:latin typeface="Arial" panose="020B0604020202020204" pitchFamily="34" charset="0"/>
                          <a:cs typeface="Arial" panose="020B0604020202020204" pitchFamily="34" charset="0"/>
                        </a:rPr>
                        <a:t>Yes</a:t>
                      </a:r>
                      <a:endParaRPr lang="ko-KR" altLang="en-US" sz="1200" b="0" dirty="0">
                        <a:solidFill>
                          <a:srgbClr val="FF0000"/>
                        </a:solidFill>
                        <a:latin typeface="Arial" panose="020B0604020202020204" pitchFamily="34" charset="0"/>
                        <a:cs typeface="Arial" panose="020B0604020202020204" pitchFamily="34" charset="0"/>
                      </a:endParaRPr>
                    </a:p>
                  </a:txBody>
                  <a:tcPr anchor="ctr">
                    <a:noFill/>
                  </a:tcPr>
                </a:tc>
              </a:tr>
            </a:tbl>
          </a:graphicData>
        </a:graphic>
      </p:graphicFrame>
      <p:sp>
        <p:nvSpPr>
          <p:cNvPr id="36" name="TextBox 15"/>
          <p:cNvSpPr txBox="1"/>
          <p:nvPr/>
        </p:nvSpPr>
        <p:spPr>
          <a:xfrm rot="16200000">
            <a:off x="200714" y="1908258"/>
            <a:ext cx="968477" cy="584775"/>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dirty="0" smtClean="0">
                <a:latin typeface="Arial" pitchFamily="34" charset="0"/>
                <a:cs typeface="Arial" pitchFamily="34" charset="0"/>
              </a:rPr>
              <a:t>Cluster </a:t>
            </a:r>
          </a:p>
          <a:p>
            <a:pPr algn="ctr"/>
            <a:r>
              <a:rPr lang="en-US" altLang="ko-KR" sz="1600" dirty="0" smtClean="0">
                <a:latin typeface="Arial" pitchFamily="34" charset="0"/>
                <a:cs typeface="Arial" pitchFamily="34" charset="0"/>
              </a:rPr>
              <a:t>storm</a:t>
            </a:r>
            <a:endParaRPr lang="ko-KR" altLang="en-US" sz="1600" dirty="0">
              <a:latin typeface="Arial" pitchFamily="34" charset="0"/>
              <a:cs typeface="Arial" pitchFamily="34" charset="0"/>
            </a:endParaRPr>
          </a:p>
        </p:txBody>
      </p:sp>
      <p:pic>
        <p:nvPicPr>
          <p:cNvPr id="37" name="Picture 11" descr="D:\Sync\Work\Project\NCEP_EMC\Tracking\figures\fig_H16OH216_ALAL1215_table_storm_WDRE.png"/>
          <p:cNvPicPr>
            <a:picLocks noChangeAspect="1" noChangeArrowheads="1"/>
          </p:cNvPicPr>
          <p:nvPr/>
        </p:nvPicPr>
        <p:blipFill rotWithShape="1">
          <a:blip r:embed="rId2"/>
          <a:srcRect l="5536" t="9227" r="11073" b="68282"/>
          <a:stretch/>
        </p:blipFill>
        <p:spPr bwMode="auto">
          <a:xfrm>
            <a:off x="5585853" y="1496593"/>
            <a:ext cx="4428000" cy="1193595"/>
          </a:xfrm>
          <a:prstGeom prst="rect">
            <a:avLst/>
          </a:prstGeom>
          <a:noFill/>
        </p:spPr>
      </p:pic>
      <p:pic>
        <p:nvPicPr>
          <p:cNvPr id="38" name="Picture 10" descr="D:\Sync\Work\Project\NCEP_EMC\Tracking\figures\fig_H16OH216_ALAL1215_table_storm_TKRE.png"/>
          <p:cNvPicPr>
            <a:picLocks noChangeAspect="1" noChangeArrowheads="1"/>
          </p:cNvPicPr>
          <p:nvPr/>
        </p:nvPicPr>
        <p:blipFill rotWithShape="1">
          <a:blip r:embed="rId3"/>
          <a:srcRect l="5536" t="9227" r="11073" b="68282"/>
          <a:stretch/>
        </p:blipFill>
        <p:spPr bwMode="auto">
          <a:xfrm>
            <a:off x="1121356" y="1496593"/>
            <a:ext cx="4428000" cy="1193595"/>
          </a:xfrm>
          <a:prstGeom prst="rect">
            <a:avLst/>
          </a:prstGeom>
          <a:noFill/>
        </p:spPr>
      </p:pic>
      <p:pic>
        <p:nvPicPr>
          <p:cNvPr id="39" name="그림 38"/>
          <p:cNvPicPr>
            <a:picLocks noChangeAspect="1"/>
          </p:cNvPicPr>
          <p:nvPr/>
        </p:nvPicPr>
        <p:blipFill>
          <a:blip r:embed="rId4" cstate="print">
            <a:extLst>
              <a:ext uri="{28A0092B-C50C-407E-A947-70E740481C1C}">
                <a14:useLocalDpi xmlns:a14="http://schemas.microsoft.com/office/drawing/2010/main" val="0"/>
              </a:ext>
            </a:extLst>
          </a:blip>
          <a:srcRect l="5536" t="17180" r="11073" b="26206"/>
          <a:stretch>
            <a:fillRect/>
          </a:stretch>
        </p:blipFill>
        <p:spPr>
          <a:xfrm>
            <a:off x="5585853" y="2664858"/>
            <a:ext cx="4428000" cy="3006158"/>
          </a:xfrm>
          <a:prstGeom prst="rect">
            <a:avLst/>
          </a:prstGeom>
        </p:spPr>
      </p:pic>
      <p:pic>
        <p:nvPicPr>
          <p:cNvPr id="40" name="그림 39"/>
          <p:cNvPicPr>
            <a:picLocks noChangeAspect="1"/>
          </p:cNvPicPr>
          <p:nvPr/>
        </p:nvPicPr>
        <p:blipFill>
          <a:blip r:embed="rId5" cstate="print">
            <a:extLst>
              <a:ext uri="{28A0092B-C50C-407E-A947-70E740481C1C}">
                <a14:useLocalDpi xmlns:a14="http://schemas.microsoft.com/office/drawing/2010/main" val="0"/>
              </a:ext>
            </a:extLst>
          </a:blip>
          <a:srcRect l="5536" t="17180" r="11073" b="26206"/>
          <a:stretch>
            <a:fillRect/>
          </a:stretch>
        </p:blipFill>
        <p:spPr>
          <a:xfrm>
            <a:off x="1121356" y="2664858"/>
            <a:ext cx="4428000" cy="3006158"/>
          </a:xfrm>
          <a:prstGeom prst="rect">
            <a:avLst/>
          </a:prstGeom>
        </p:spPr>
      </p:pic>
      <p:sp>
        <p:nvSpPr>
          <p:cNvPr id="41" name="직사각형 40"/>
          <p:cNvSpPr/>
          <p:nvPr/>
        </p:nvSpPr>
        <p:spPr>
          <a:xfrm>
            <a:off x="5544570" y="1836467"/>
            <a:ext cx="4469283" cy="72911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42" name="TextBox 12"/>
          <p:cNvSpPr txBox="1"/>
          <p:nvPr/>
        </p:nvSpPr>
        <p:spPr>
          <a:xfrm>
            <a:off x="2057461" y="1149135"/>
            <a:ext cx="3487109" cy="338554"/>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dirty="0">
                <a:latin typeface="Arial" pitchFamily="34" charset="0"/>
                <a:cs typeface="Arial" pitchFamily="34" charset="0"/>
              </a:rPr>
              <a:t>Track </a:t>
            </a:r>
            <a:r>
              <a:rPr lang="en-US" altLang="ko-KR" sz="1600" dirty="0" smtClean="0">
                <a:latin typeface="Arial" pitchFamily="34" charset="0"/>
                <a:cs typeface="Arial" pitchFamily="34" charset="0"/>
              </a:rPr>
              <a:t>skill</a:t>
            </a:r>
            <a:endParaRPr lang="ko-KR" altLang="en-US" sz="1600" dirty="0">
              <a:latin typeface="Arial" pitchFamily="34" charset="0"/>
              <a:cs typeface="Arial" pitchFamily="34" charset="0"/>
            </a:endParaRPr>
          </a:p>
        </p:txBody>
      </p:sp>
      <p:sp>
        <p:nvSpPr>
          <p:cNvPr id="43" name="TextBox 13"/>
          <p:cNvSpPr txBox="1"/>
          <p:nvPr/>
        </p:nvSpPr>
        <p:spPr>
          <a:xfrm>
            <a:off x="6520042" y="1149135"/>
            <a:ext cx="3386291" cy="338554"/>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dirty="0">
                <a:latin typeface="Arial" pitchFamily="34" charset="0"/>
                <a:cs typeface="Arial" pitchFamily="34" charset="0"/>
              </a:rPr>
              <a:t>Intensity </a:t>
            </a:r>
            <a:r>
              <a:rPr lang="en-US" altLang="ko-KR" sz="1600" dirty="0" smtClean="0">
                <a:latin typeface="Arial" pitchFamily="34" charset="0"/>
                <a:cs typeface="Arial" pitchFamily="34" charset="0"/>
              </a:rPr>
              <a:t>skill</a:t>
            </a:r>
            <a:endParaRPr lang="ko-KR" altLang="en-US" sz="1600" dirty="0">
              <a:latin typeface="Arial" pitchFamily="34" charset="0"/>
              <a:cs typeface="Arial" pitchFamily="34" charset="0"/>
            </a:endParaRPr>
          </a:p>
        </p:txBody>
      </p:sp>
      <p:sp>
        <p:nvSpPr>
          <p:cNvPr id="44" name="TextBox 25"/>
          <p:cNvSpPr txBox="1"/>
          <p:nvPr/>
        </p:nvSpPr>
        <p:spPr>
          <a:xfrm rot="16200000">
            <a:off x="-797386" y="3932650"/>
            <a:ext cx="2964682" cy="584775"/>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dirty="0" smtClean="0">
                <a:latin typeface="Arial" pitchFamily="34" charset="0"/>
                <a:cs typeface="Arial" pitchFamily="34" charset="0"/>
              </a:rPr>
              <a:t>Cluster</a:t>
            </a:r>
          </a:p>
          <a:p>
            <a:pPr algn="ctr"/>
            <a:r>
              <a:rPr lang="en-US" altLang="ko-KR" sz="1600" dirty="0" smtClean="0">
                <a:latin typeface="Arial" pitchFamily="34" charset="0"/>
                <a:cs typeface="Arial" pitchFamily="34" charset="0"/>
              </a:rPr>
              <a:t>cycles</a:t>
            </a:r>
            <a:endParaRPr lang="ko-KR" altLang="en-US" sz="1600" dirty="0">
              <a:latin typeface="Arial" pitchFamily="34" charset="0"/>
              <a:cs typeface="Arial" pitchFamily="34" charset="0"/>
            </a:endParaRPr>
          </a:p>
        </p:txBody>
      </p:sp>
      <p:sp>
        <p:nvSpPr>
          <p:cNvPr id="45" name="오른쪽 대괄호 44"/>
          <p:cNvSpPr/>
          <p:nvPr/>
        </p:nvSpPr>
        <p:spPr>
          <a:xfrm flipH="1">
            <a:off x="993626" y="1840360"/>
            <a:ext cx="127729" cy="725222"/>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endParaRPr lang="ko-KR" altLang="en-US" sz="1600"/>
          </a:p>
        </p:txBody>
      </p:sp>
      <p:sp>
        <p:nvSpPr>
          <p:cNvPr id="46" name="오른쪽 대괄호 45"/>
          <p:cNvSpPr/>
          <p:nvPr/>
        </p:nvSpPr>
        <p:spPr>
          <a:xfrm flipH="1">
            <a:off x="993627" y="2719377"/>
            <a:ext cx="127729" cy="298800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endParaRPr lang="ko-KR" altLang="en-US" sz="1600"/>
          </a:p>
        </p:txBody>
      </p:sp>
      <p:pic>
        <p:nvPicPr>
          <p:cNvPr id="47" name="Picture 11" descr="D:\Sync\Work\Project\NCEP_EMC\Verif\figure3\final\H215H216\table\fig_H216_ALAL1215_table_cycle_wind_WND_BIAS.png"/>
          <p:cNvPicPr>
            <a:picLocks noChangeAspect="1" noChangeArrowheads="1"/>
          </p:cNvPicPr>
          <p:nvPr/>
        </p:nvPicPr>
        <p:blipFill rotWithShape="1">
          <a:blip r:embed="rId6"/>
          <a:srcRect l="22146" t="85775" r="10704" b="7693"/>
          <a:stretch/>
        </p:blipFill>
        <p:spPr bwMode="auto">
          <a:xfrm>
            <a:off x="2011401" y="5696608"/>
            <a:ext cx="3564000" cy="346681"/>
          </a:xfrm>
          <a:prstGeom prst="rect">
            <a:avLst/>
          </a:prstGeom>
          <a:noFill/>
        </p:spPr>
      </p:pic>
      <p:pic>
        <p:nvPicPr>
          <p:cNvPr id="48" name="그림 47"/>
          <p:cNvPicPr>
            <a:picLocks noChangeAspect="1"/>
          </p:cNvPicPr>
          <p:nvPr/>
        </p:nvPicPr>
        <p:blipFill>
          <a:blip r:embed="rId4" cstate="print">
            <a:extLst>
              <a:ext uri="{28A0092B-C50C-407E-A947-70E740481C1C}">
                <a14:useLocalDpi xmlns:a14="http://schemas.microsoft.com/office/drawing/2010/main" val="0"/>
              </a:ext>
            </a:extLst>
          </a:blip>
          <a:srcRect l="90046" t="10663" r="3554" b="16587"/>
          <a:stretch>
            <a:fillRect/>
          </a:stretch>
        </p:blipFill>
        <p:spPr>
          <a:xfrm>
            <a:off x="10171761" y="1648795"/>
            <a:ext cx="339766" cy="3862938"/>
          </a:xfrm>
          <a:prstGeom prst="rect">
            <a:avLst/>
          </a:prstGeom>
        </p:spPr>
      </p:pic>
      <p:pic>
        <p:nvPicPr>
          <p:cNvPr id="49" name="Picture 11" descr="D:\Sync\Work\Project\NCEP_EMC\Verif\figure3\final\H215H216\table\fig_H216_ALAL1215_table_cycle_wind_WND_BIAS.png"/>
          <p:cNvPicPr>
            <a:picLocks noChangeAspect="1" noChangeArrowheads="1"/>
          </p:cNvPicPr>
          <p:nvPr/>
        </p:nvPicPr>
        <p:blipFill rotWithShape="1">
          <a:blip r:embed="rId6"/>
          <a:srcRect l="22146" t="85775" r="10704" b="7693"/>
          <a:stretch/>
        </p:blipFill>
        <p:spPr bwMode="auto">
          <a:xfrm>
            <a:off x="6483169" y="5689335"/>
            <a:ext cx="3564000" cy="346681"/>
          </a:xfrm>
          <a:prstGeom prst="rect">
            <a:avLst/>
          </a:prstGeom>
          <a:noFill/>
        </p:spPr>
      </p:pic>
    </p:spTree>
    <p:extLst>
      <p:ext uri="{BB962C8B-B14F-4D97-AF65-F5344CB8AC3E}">
        <p14:creationId xmlns:p14="http://schemas.microsoft.com/office/powerpoint/2010/main" val="1022617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3" descr="D:\Sync\Work\Project\NCEP_EMC\Tracking\figures\fig_A216H216_ALAL1215_table_storm_WDRE.png"/>
          <p:cNvPicPr>
            <a:picLocks noChangeAspect="1" noChangeArrowheads="1"/>
          </p:cNvPicPr>
          <p:nvPr/>
        </p:nvPicPr>
        <p:blipFill>
          <a:blip r:embed="rId2"/>
          <a:srcRect l="5536" t="9227" r="11073" b="68282"/>
          <a:stretch>
            <a:fillRect/>
          </a:stretch>
        </p:blipFill>
        <p:spPr bwMode="auto">
          <a:xfrm>
            <a:off x="5595343" y="1498647"/>
            <a:ext cx="4428000" cy="1193590"/>
          </a:xfrm>
          <a:prstGeom prst="rect">
            <a:avLst/>
          </a:prstGeom>
          <a:noFill/>
        </p:spPr>
      </p:pic>
      <p:pic>
        <p:nvPicPr>
          <p:cNvPr id="20" name="Picture 12" descr="D:\Sync\Work\Project\NCEP_EMC\Tracking\figures\fig_A216H216_ALAL1215_table_storm_TKRE.png"/>
          <p:cNvPicPr>
            <a:picLocks noChangeAspect="1" noChangeArrowheads="1"/>
          </p:cNvPicPr>
          <p:nvPr/>
        </p:nvPicPr>
        <p:blipFill>
          <a:blip r:embed="rId3"/>
          <a:srcRect l="5536" t="9227" r="11073" b="68282"/>
          <a:stretch>
            <a:fillRect/>
          </a:stretch>
        </p:blipFill>
        <p:spPr bwMode="auto">
          <a:xfrm>
            <a:off x="1130847" y="1498647"/>
            <a:ext cx="4428000" cy="1193590"/>
          </a:xfrm>
          <a:prstGeom prst="rect">
            <a:avLst/>
          </a:prstGeom>
          <a:noFill/>
        </p:spPr>
      </p:pic>
      <p:pic>
        <p:nvPicPr>
          <p:cNvPr id="21" name="그림 20"/>
          <p:cNvPicPr>
            <a:picLocks noChangeAspect="1"/>
          </p:cNvPicPr>
          <p:nvPr/>
        </p:nvPicPr>
        <p:blipFill>
          <a:blip r:embed="rId4" cstate="print">
            <a:extLst>
              <a:ext uri="{28A0092B-C50C-407E-A947-70E740481C1C}">
                <a14:useLocalDpi xmlns:a14="http://schemas.microsoft.com/office/drawing/2010/main" val="0"/>
              </a:ext>
            </a:extLst>
          </a:blip>
          <a:srcRect l="5536" t="17180" r="11073" b="26206"/>
          <a:stretch>
            <a:fillRect/>
          </a:stretch>
        </p:blipFill>
        <p:spPr>
          <a:xfrm>
            <a:off x="1130847" y="2650775"/>
            <a:ext cx="4428000" cy="3006166"/>
          </a:xfrm>
          <a:prstGeom prst="rect">
            <a:avLst/>
          </a:prstGeom>
        </p:spPr>
      </p:pic>
      <p:pic>
        <p:nvPicPr>
          <p:cNvPr id="22" name="그림 21"/>
          <p:cNvPicPr>
            <a:picLocks noChangeAspect="1"/>
          </p:cNvPicPr>
          <p:nvPr/>
        </p:nvPicPr>
        <p:blipFill>
          <a:blip r:embed="rId5" cstate="print">
            <a:extLst>
              <a:ext uri="{28A0092B-C50C-407E-A947-70E740481C1C}">
                <a14:useLocalDpi xmlns:a14="http://schemas.microsoft.com/office/drawing/2010/main" val="0"/>
              </a:ext>
            </a:extLst>
          </a:blip>
          <a:srcRect l="5536" t="17180" r="11073" b="26206"/>
          <a:stretch>
            <a:fillRect/>
          </a:stretch>
        </p:blipFill>
        <p:spPr>
          <a:xfrm>
            <a:off x="5595343" y="2650775"/>
            <a:ext cx="4428000" cy="3006166"/>
          </a:xfrm>
          <a:prstGeom prst="rect">
            <a:avLst/>
          </a:prstGeom>
        </p:spPr>
      </p:pic>
      <p:sp>
        <p:nvSpPr>
          <p:cNvPr id="2" name="제목 1"/>
          <p:cNvSpPr>
            <a:spLocks noGrp="1"/>
          </p:cNvSpPr>
          <p:nvPr>
            <p:ph type="title"/>
          </p:nvPr>
        </p:nvSpPr>
        <p:spPr/>
        <p:txBody>
          <a:bodyPr>
            <a:normAutofit fontScale="90000"/>
          </a:bodyPr>
          <a:lstStyle/>
          <a:p>
            <a:r>
              <a:rPr lang="en-US" altLang="ko-KR" dirty="0" smtClean="0"/>
              <a:t>Impact </a:t>
            </a:r>
            <a:r>
              <a:rPr lang="en-US" altLang="ko-KR" dirty="0"/>
              <a:t>of </a:t>
            </a:r>
            <a:r>
              <a:rPr lang="en-US" altLang="ko-KR" dirty="0" smtClean="0"/>
              <a:t>NT and L63 (H216 minus A216)</a:t>
            </a:r>
            <a:endParaRPr lang="ko-KR" altLang="en-US" dirty="0"/>
          </a:p>
        </p:txBody>
      </p:sp>
      <p:graphicFrame>
        <p:nvGraphicFramePr>
          <p:cNvPr id="17" name="표 16"/>
          <p:cNvGraphicFramePr>
            <a:graphicFrameLocks noGrp="1"/>
          </p:cNvGraphicFramePr>
          <p:nvPr>
            <p:extLst/>
          </p:nvPr>
        </p:nvGraphicFramePr>
        <p:xfrm>
          <a:off x="8494015" y="44075"/>
          <a:ext cx="3697985" cy="1097280"/>
        </p:xfrm>
        <a:graphic>
          <a:graphicData uri="http://schemas.openxmlformats.org/drawingml/2006/table">
            <a:tbl>
              <a:tblPr firstRow="1" bandRow="1">
                <a:tableStyleId>{9D7B26C5-4107-4FEC-AEDC-1716B250A1EF}</a:tableStyleId>
              </a:tblPr>
              <a:tblGrid>
                <a:gridCol w="1238567"/>
                <a:gridCol w="622617"/>
                <a:gridCol w="736029"/>
                <a:gridCol w="470217"/>
                <a:gridCol w="630555"/>
              </a:tblGrid>
              <a:tr h="214319">
                <a:tc>
                  <a:txBody>
                    <a:bodyPr/>
                    <a:lstStyle/>
                    <a:p>
                      <a:pPr algn="ctr" latinLnBrk="1"/>
                      <a:r>
                        <a:rPr lang="en-US" altLang="ko-KR" sz="1200" b="0" dirty="0" smtClean="0">
                          <a:latin typeface="Arial" panose="020B0604020202020204" pitchFamily="34" charset="0"/>
                          <a:cs typeface="Arial" panose="020B0604020202020204" pitchFamily="34" charset="0"/>
                        </a:rPr>
                        <a:t>Base</a:t>
                      </a:r>
                      <a:endParaRPr lang="ko-KR" altLang="en-US" sz="1200" b="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200" b="0" dirty="0" err="1" smtClean="0">
                          <a:latin typeface="Arial" panose="020B0604020202020204" pitchFamily="34" charset="0"/>
                          <a:cs typeface="Arial" panose="020B0604020202020204" pitchFamily="34" charset="0"/>
                        </a:rPr>
                        <a:t>Exp</a:t>
                      </a:r>
                      <a:endParaRPr lang="ko-KR" altLang="en-US" sz="1200" b="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200" b="0" dirty="0" smtClean="0">
                          <a:latin typeface="Arial" panose="020B0604020202020204" pitchFamily="34" charset="0"/>
                          <a:cs typeface="Arial" panose="020B0604020202020204" pitchFamily="34" charset="0"/>
                        </a:rPr>
                        <a:t>Tracker</a:t>
                      </a:r>
                      <a:endParaRPr lang="ko-KR" altLang="en-US" sz="1200" b="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200" b="0" dirty="0" smtClean="0">
                          <a:latin typeface="Arial" panose="020B0604020202020204" pitchFamily="34" charset="0"/>
                          <a:cs typeface="Arial" panose="020B0604020202020204" pitchFamily="34" charset="0"/>
                        </a:rPr>
                        <a:t>Lev</a:t>
                      </a:r>
                      <a:endParaRPr lang="ko-KR" altLang="en-US" sz="1200" b="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200" b="0" dirty="0" smtClean="0">
                          <a:latin typeface="Arial" panose="020B0604020202020204" pitchFamily="34" charset="0"/>
                          <a:cs typeface="Arial" panose="020B0604020202020204" pitchFamily="34" charset="0"/>
                        </a:rPr>
                        <a:t>Damp</a:t>
                      </a:r>
                      <a:endParaRPr lang="ko-KR" altLang="en-US" sz="1200" b="0" dirty="0">
                        <a:latin typeface="Arial" panose="020B0604020202020204" pitchFamily="34" charset="0"/>
                        <a:cs typeface="Arial" panose="020B0604020202020204" pitchFamily="34" charset="0"/>
                      </a:endParaRPr>
                    </a:p>
                  </a:txBody>
                  <a:tcPr anchor="ctr"/>
                </a:tc>
              </a:tr>
              <a:tr h="168770">
                <a:tc rowSpan="3">
                  <a:txBody>
                    <a:bodyPr/>
                    <a:lstStyle/>
                    <a:p>
                      <a:pPr algn="ctr" latinLnBrk="1"/>
                      <a:r>
                        <a:rPr lang="en-US" altLang="ko-KR" sz="1200" b="0" dirty="0" smtClean="0">
                          <a:solidFill>
                            <a:schemeClr val="tx1"/>
                          </a:solidFill>
                          <a:latin typeface="Arial" panose="020B0604020202020204" pitchFamily="34" charset="0"/>
                          <a:cs typeface="Arial" panose="020B0604020202020204" pitchFamily="34" charset="0"/>
                        </a:rPr>
                        <a:t>FY16</a:t>
                      </a:r>
                      <a:r>
                        <a:rPr lang="en-US" altLang="ko-KR" sz="1200" b="0" baseline="0" dirty="0" smtClean="0">
                          <a:solidFill>
                            <a:schemeClr val="tx1"/>
                          </a:solidFill>
                          <a:latin typeface="Arial" panose="020B0604020202020204" pitchFamily="34" charset="0"/>
                          <a:cs typeface="Arial" panose="020B0604020202020204" pitchFamily="34" charset="0"/>
                        </a:rPr>
                        <a:t> baseline </a:t>
                      </a:r>
                    </a:p>
                    <a:p>
                      <a:pPr algn="ctr" latinLnBrk="1"/>
                      <a:r>
                        <a:rPr lang="en-US" altLang="ko-KR" sz="1200" b="0" baseline="0" dirty="0" smtClean="0">
                          <a:solidFill>
                            <a:schemeClr val="tx1"/>
                          </a:solidFill>
                          <a:latin typeface="Arial" panose="020B0604020202020204" pitchFamily="34" charset="0"/>
                          <a:cs typeface="Arial" panose="020B0604020202020204" pitchFamily="34" charset="0"/>
                        </a:rPr>
                        <a:t>+ Upgrades</a:t>
                      </a:r>
                      <a:endParaRPr lang="ko-KR" altLang="en-US" sz="1200" b="0" dirty="0">
                        <a:solidFill>
                          <a:schemeClr val="tx1"/>
                        </a:solidFill>
                        <a:latin typeface="Arial" panose="020B0604020202020204" pitchFamily="34" charset="0"/>
                        <a:cs typeface="Arial" panose="020B0604020202020204" pitchFamily="34" charset="0"/>
                      </a:endParaRPr>
                    </a:p>
                  </a:txBody>
                  <a:tcPr anchor="ctr">
                    <a:noFill/>
                  </a:tcPr>
                </a:tc>
                <a:tc>
                  <a:txBody>
                    <a:bodyPr/>
                    <a:lstStyle/>
                    <a:p>
                      <a:pPr algn="ctr" latinLnBrk="1"/>
                      <a:r>
                        <a:rPr lang="en-US" altLang="ko-KR" sz="1200" b="0" dirty="0" smtClean="0">
                          <a:solidFill>
                            <a:srgbClr val="00B0F0"/>
                          </a:solidFill>
                          <a:latin typeface="Arial" panose="020B0604020202020204" pitchFamily="34" charset="0"/>
                          <a:cs typeface="Arial" panose="020B0604020202020204" pitchFamily="34" charset="0"/>
                        </a:rPr>
                        <a:t>H16O</a:t>
                      </a:r>
                      <a:endParaRPr lang="ko-KR" altLang="en-US" sz="1200" b="0" dirty="0">
                        <a:solidFill>
                          <a:srgbClr val="00B0F0"/>
                        </a:solidFill>
                        <a:latin typeface="Arial" panose="020B0604020202020204" pitchFamily="34" charset="0"/>
                        <a:cs typeface="Arial" panose="020B0604020202020204" pitchFamily="34" charset="0"/>
                      </a:endParaRPr>
                    </a:p>
                  </a:txBody>
                  <a:tcPr anchor="ctr">
                    <a:noFill/>
                  </a:tcPr>
                </a:tc>
                <a:tc>
                  <a:txBody>
                    <a:bodyPr/>
                    <a:lstStyle/>
                    <a:p>
                      <a:pPr algn="ctr" latinLnBrk="1"/>
                      <a:r>
                        <a:rPr lang="en-US" altLang="ko-KR" sz="1200" b="0" dirty="0" smtClean="0">
                          <a:solidFill>
                            <a:srgbClr val="00B0F0"/>
                          </a:solidFill>
                          <a:latin typeface="Arial" panose="020B0604020202020204" pitchFamily="34" charset="0"/>
                          <a:cs typeface="Arial" panose="020B0604020202020204" pitchFamily="34" charset="0"/>
                        </a:rPr>
                        <a:t>Old</a:t>
                      </a:r>
                      <a:endParaRPr lang="ko-KR" altLang="en-US" sz="1200" b="0" dirty="0">
                        <a:solidFill>
                          <a:srgbClr val="00B0F0"/>
                        </a:solidFill>
                        <a:latin typeface="Arial" panose="020B0604020202020204" pitchFamily="34" charset="0"/>
                        <a:cs typeface="Arial" panose="020B0604020202020204" pitchFamily="34" charset="0"/>
                      </a:endParaRPr>
                    </a:p>
                  </a:txBody>
                  <a:tcPr anchor="ctr">
                    <a:noFill/>
                  </a:tcPr>
                </a:tc>
                <a:tc>
                  <a:txBody>
                    <a:bodyPr/>
                    <a:lstStyle/>
                    <a:p>
                      <a:pPr algn="ctr" latinLnBrk="1"/>
                      <a:r>
                        <a:rPr lang="en-US" altLang="ko-KR" sz="1200" b="0" dirty="0" smtClean="0">
                          <a:solidFill>
                            <a:srgbClr val="00B0F0"/>
                          </a:solidFill>
                          <a:latin typeface="Arial" panose="020B0604020202020204" pitchFamily="34" charset="0"/>
                          <a:cs typeface="Arial" panose="020B0604020202020204" pitchFamily="34" charset="0"/>
                        </a:rPr>
                        <a:t>61</a:t>
                      </a:r>
                      <a:endParaRPr lang="ko-KR" altLang="en-US" sz="1200" b="0" dirty="0">
                        <a:solidFill>
                          <a:srgbClr val="00B0F0"/>
                        </a:solidFill>
                        <a:latin typeface="Arial" panose="020B0604020202020204" pitchFamily="34" charset="0"/>
                        <a:cs typeface="Arial" panose="020B0604020202020204" pitchFamily="34" charset="0"/>
                      </a:endParaRPr>
                    </a:p>
                  </a:txBody>
                  <a:tcPr anchor="ctr">
                    <a:noFill/>
                  </a:tcPr>
                </a:tc>
                <a:tc>
                  <a:txBody>
                    <a:bodyPr/>
                    <a:lstStyle/>
                    <a:p>
                      <a:pPr algn="ctr" latinLnBrk="1"/>
                      <a:r>
                        <a:rPr lang="en-US" altLang="ko-KR" sz="1200" b="0" dirty="0" smtClean="0">
                          <a:solidFill>
                            <a:srgbClr val="00B0F0"/>
                          </a:solidFill>
                          <a:latin typeface="Arial" panose="020B0604020202020204" pitchFamily="34" charset="0"/>
                          <a:cs typeface="Arial" panose="020B0604020202020204" pitchFamily="34" charset="0"/>
                        </a:rPr>
                        <a:t>No</a:t>
                      </a:r>
                      <a:endParaRPr lang="ko-KR" altLang="en-US" sz="1200" b="0" dirty="0">
                        <a:solidFill>
                          <a:srgbClr val="00B0F0"/>
                        </a:solidFill>
                        <a:latin typeface="Arial" panose="020B0604020202020204" pitchFamily="34" charset="0"/>
                        <a:cs typeface="Arial" panose="020B0604020202020204" pitchFamily="34" charset="0"/>
                      </a:endParaRPr>
                    </a:p>
                  </a:txBody>
                  <a:tcPr anchor="ctr">
                    <a:noFill/>
                  </a:tcPr>
                </a:tc>
              </a:tr>
              <a:tr h="168770">
                <a:tc vMerge="1">
                  <a:txBody>
                    <a:bodyPr/>
                    <a:lstStyle/>
                    <a:p>
                      <a:pPr algn="ctr" latinLnBrk="1"/>
                      <a:endParaRPr lang="ko-KR" altLang="en-US" sz="1000" b="0" dirty="0">
                        <a:solidFill>
                          <a:srgbClr val="00B050"/>
                        </a:solidFill>
                        <a:latin typeface="Arial" panose="020B0604020202020204" pitchFamily="34" charset="0"/>
                        <a:cs typeface="Arial" panose="020B0604020202020204" pitchFamily="34" charset="0"/>
                      </a:endParaRPr>
                    </a:p>
                  </a:txBody>
                  <a:tcPr anchor="ctr"/>
                </a:tc>
                <a:tc>
                  <a:txBody>
                    <a:bodyPr/>
                    <a:lstStyle/>
                    <a:p>
                      <a:pPr algn="ctr" latinLnBrk="1"/>
                      <a:r>
                        <a:rPr lang="en-US" altLang="ko-KR" sz="1200" b="0" dirty="0" smtClean="0">
                          <a:solidFill>
                            <a:srgbClr val="00B050"/>
                          </a:solidFill>
                          <a:latin typeface="Arial" panose="020B0604020202020204" pitchFamily="34" charset="0"/>
                          <a:cs typeface="Arial" panose="020B0604020202020204" pitchFamily="34" charset="0"/>
                        </a:rPr>
                        <a:t>A216</a:t>
                      </a:r>
                      <a:endParaRPr lang="ko-KR" altLang="en-US" sz="1200" b="0" dirty="0">
                        <a:solidFill>
                          <a:srgbClr val="00B050"/>
                        </a:solidFill>
                        <a:latin typeface="Arial" panose="020B0604020202020204" pitchFamily="34" charset="0"/>
                        <a:cs typeface="Arial" panose="020B0604020202020204" pitchFamily="34" charset="0"/>
                      </a:endParaRPr>
                    </a:p>
                  </a:txBody>
                  <a:tcPr anchor="ctr"/>
                </a:tc>
                <a:tc>
                  <a:txBody>
                    <a:bodyPr/>
                    <a:lstStyle/>
                    <a:p>
                      <a:pPr algn="ctr" latinLnBrk="1"/>
                      <a:r>
                        <a:rPr lang="en-US" altLang="ko-KR" sz="1200" b="0" dirty="0" smtClean="0">
                          <a:solidFill>
                            <a:srgbClr val="00B050"/>
                          </a:solidFill>
                          <a:latin typeface="Arial" panose="020B0604020202020204" pitchFamily="34" charset="0"/>
                          <a:cs typeface="Arial" panose="020B0604020202020204" pitchFamily="34" charset="0"/>
                        </a:rPr>
                        <a:t>New</a:t>
                      </a:r>
                      <a:endParaRPr lang="ko-KR" altLang="en-US" sz="1200" b="0" dirty="0">
                        <a:solidFill>
                          <a:srgbClr val="00B050"/>
                        </a:solidFill>
                        <a:latin typeface="Arial" panose="020B0604020202020204" pitchFamily="34" charset="0"/>
                        <a:cs typeface="Arial" panose="020B0604020202020204" pitchFamily="34" charset="0"/>
                      </a:endParaRPr>
                    </a:p>
                  </a:txBody>
                  <a:tcPr anchor="ctr"/>
                </a:tc>
                <a:tc>
                  <a:txBody>
                    <a:bodyPr/>
                    <a:lstStyle/>
                    <a:p>
                      <a:pPr algn="ctr" latinLnBrk="1"/>
                      <a:r>
                        <a:rPr lang="en-US" altLang="ko-KR" sz="1200" b="0" dirty="0" smtClean="0">
                          <a:solidFill>
                            <a:srgbClr val="00B050"/>
                          </a:solidFill>
                          <a:latin typeface="Arial" panose="020B0604020202020204" pitchFamily="34" charset="0"/>
                          <a:cs typeface="Arial" panose="020B0604020202020204" pitchFamily="34" charset="0"/>
                        </a:rPr>
                        <a:t>63</a:t>
                      </a:r>
                      <a:endParaRPr lang="ko-KR" altLang="en-US" sz="1200" b="0" dirty="0">
                        <a:solidFill>
                          <a:srgbClr val="00B050"/>
                        </a:solidFill>
                        <a:latin typeface="Arial" panose="020B0604020202020204" pitchFamily="34" charset="0"/>
                        <a:cs typeface="Arial" panose="020B0604020202020204" pitchFamily="34" charset="0"/>
                      </a:endParaRPr>
                    </a:p>
                  </a:txBody>
                  <a:tcPr anchor="ctr"/>
                </a:tc>
                <a:tc>
                  <a:txBody>
                    <a:bodyPr/>
                    <a:lstStyle/>
                    <a:p>
                      <a:pPr algn="ctr" latinLnBrk="1"/>
                      <a:r>
                        <a:rPr lang="en-US" altLang="ko-KR" sz="1200" b="0" dirty="0" smtClean="0">
                          <a:solidFill>
                            <a:srgbClr val="00B050"/>
                          </a:solidFill>
                          <a:latin typeface="Arial" panose="020B0604020202020204" pitchFamily="34" charset="0"/>
                          <a:cs typeface="Arial" panose="020B0604020202020204" pitchFamily="34" charset="0"/>
                        </a:rPr>
                        <a:t>Yes</a:t>
                      </a:r>
                      <a:endParaRPr lang="ko-KR" altLang="en-US" sz="1200" b="0" dirty="0">
                        <a:solidFill>
                          <a:srgbClr val="00B050"/>
                        </a:solidFill>
                        <a:latin typeface="Arial" panose="020B0604020202020204" pitchFamily="34" charset="0"/>
                        <a:cs typeface="Arial" panose="020B0604020202020204" pitchFamily="34" charset="0"/>
                      </a:endParaRPr>
                    </a:p>
                  </a:txBody>
                  <a:tcPr anchor="ctr"/>
                </a:tc>
              </a:tr>
              <a:tr h="168770">
                <a:tc vMerge="1">
                  <a:txBody>
                    <a:bodyPr/>
                    <a:lstStyle/>
                    <a:p>
                      <a:pPr algn="ctr" latinLnBrk="1"/>
                      <a:endParaRPr lang="ko-KR" altLang="en-US" sz="1000" b="0" dirty="0">
                        <a:solidFill>
                          <a:srgbClr val="FF0000"/>
                        </a:solidFill>
                        <a:latin typeface="Arial" panose="020B0604020202020204" pitchFamily="34" charset="0"/>
                        <a:cs typeface="Arial" panose="020B0604020202020204" pitchFamily="34" charset="0"/>
                      </a:endParaRPr>
                    </a:p>
                  </a:txBody>
                  <a:tcPr anchor="ctr">
                    <a:noFill/>
                  </a:tcPr>
                </a:tc>
                <a:tc>
                  <a:txBody>
                    <a:bodyPr/>
                    <a:lstStyle/>
                    <a:p>
                      <a:pPr algn="ctr" latinLnBrk="1"/>
                      <a:r>
                        <a:rPr lang="en-US" altLang="ko-KR" sz="1200" b="0" dirty="0" smtClean="0">
                          <a:solidFill>
                            <a:srgbClr val="FF0000"/>
                          </a:solidFill>
                          <a:latin typeface="Arial" panose="020B0604020202020204" pitchFamily="34" charset="0"/>
                          <a:cs typeface="Arial" panose="020B0604020202020204" pitchFamily="34" charset="0"/>
                        </a:rPr>
                        <a:t>H216</a:t>
                      </a:r>
                      <a:endParaRPr lang="ko-KR" altLang="en-US" sz="1200" b="0" dirty="0">
                        <a:solidFill>
                          <a:srgbClr val="FF0000"/>
                        </a:solidFill>
                        <a:latin typeface="Arial" panose="020B0604020202020204" pitchFamily="34" charset="0"/>
                        <a:cs typeface="Arial" panose="020B0604020202020204" pitchFamily="34" charset="0"/>
                      </a:endParaRPr>
                    </a:p>
                  </a:txBody>
                  <a:tcPr anchor="ctr">
                    <a:noFill/>
                  </a:tcPr>
                </a:tc>
                <a:tc>
                  <a:txBody>
                    <a:bodyPr/>
                    <a:lstStyle/>
                    <a:p>
                      <a:pPr algn="ctr" latinLnBrk="1"/>
                      <a:r>
                        <a:rPr lang="en-US" altLang="ko-KR" sz="1200" b="0" dirty="0" smtClean="0">
                          <a:solidFill>
                            <a:srgbClr val="FF0000"/>
                          </a:solidFill>
                          <a:latin typeface="Arial" panose="020B0604020202020204" pitchFamily="34" charset="0"/>
                          <a:cs typeface="Arial" panose="020B0604020202020204" pitchFamily="34" charset="0"/>
                        </a:rPr>
                        <a:t>Old</a:t>
                      </a:r>
                      <a:endParaRPr lang="ko-KR" altLang="en-US" sz="1200" b="0" dirty="0">
                        <a:solidFill>
                          <a:srgbClr val="FF0000"/>
                        </a:solidFill>
                        <a:latin typeface="Arial" panose="020B0604020202020204" pitchFamily="34" charset="0"/>
                        <a:cs typeface="Arial" panose="020B0604020202020204" pitchFamily="34" charset="0"/>
                      </a:endParaRPr>
                    </a:p>
                  </a:txBody>
                  <a:tcPr anchor="ctr">
                    <a:noFill/>
                  </a:tcPr>
                </a:tc>
                <a:tc>
                  <a:txBody>
                    <a:bodyPr/>
                    <a:lstStyle/>
                    <a:p>
                      <a:pPr algn="ctr" latinLnBrk="1"/>
                      <a:r>
                        <a:rPr lang="en-US" altLang="ko-KR" sz="1200" b="0" dirty="0" smtClean="0">
                          <a:solidFill>
                            <a:srgbClr val="FF0000"/>
                          </a:solidFill>
                          <a:latin typeface="Arial" panose="020B0604020202020204" pitchFamily="34" charset="0"/>
                          <a:cs typeface="Arial" panose="020B0604020202020204" pitchFamily="34" charset="0"/>
                        </a:rPr>
                        <a:t>61</a:t>
                      </a:r>
                      <a:endParaRPr lang="ko-KR" altLang="en-US" sz="1200" b="0" dirty="0">
                        <a:solidFill>
                          <a:srgbClr val="FF0000"/>
                        </a:solidFill>
                        <a:latin typeface="Arial" panose="020B0604020202020204" pitchFamily="34" charset="0"/>
                        <a:cs typeface="Arial" panose="020B0604020202020204" pitchFamily="34" charset="0"/>
                      </a:endParaRPr>
                    </a:p>
                  </a:txBody>
                  <a:tcPr anchor="ctr">
                    <a:noFill/>
                  </a:tcPr>
                </a:tc>
                <a:tc>
                  <a:txBody>
                    <a:bodyPr/>
                    <a:lstStyle/>
                    <a:p>
                      <a:pPr algn="ctr" latinLnBrk="1"/>
                      <a:r>
                        <a:rPr lang="en-US" altLang="ko-KR" sz="1200" b="0" dirty="0" smtClean="0">
                          <a:solidFill>
                            <a:srgbClr val="FF0000"/>
                          </a:solidFill>
                          <a:latin typeface="Arial" panose="020B0604020202020204" pitchFamily="34" charset="0"/>
                          <a:cs typeface="Arial" panose="020B0604020202020204" pitchFamily="34" charset="0"/>
                        </a:rPr>
                        <a:t>Yes</a:t>
                      </a:r>
                      <a:endParaRPr lang="ko-KR" altLang="en-US" sz="1200" b="0" dirty="0">
                        <a:solidFill>
                          <a:srgbClr val="FF0000"/>
                        </a:solidFill>
                        <a:latin typeface="Arial" panose="020B0604020202020204" pitchFamily="34" charset="0"/>
                        <a:cs typeface="Arial" panose="020B0604020202020204" pitchFamily="34" charset="0"/>
                      </a:endParaRPr>
                    </a:p>
                  </a:txBody>
                  <a:tcPr anchor="ctr">
                    <a:noFill/>
                  </a:tcPr>
                </a:tc>
              </a:tr>
            </a:tbl>
          </a:graphicData>
        </a:graphic>
      </p:graphicFrame>
      <p:sp>
        <p:nvSpPr>
          <p:cNvPr id="36" name="TextBox 15"/>
          <p:cNvSpPr txBox="1"/>
          <p:nvPr/>
        </p:nvSpPr>
        <p:spPr>
          <a:xfrm rot="16200000">
            <a:off x="200714" y="1908258"/>
            <a:ext cx="968477" cy="584775"/>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dirty="0" smtClean="0">
                <a:latin typeface="Arial" pitchFamily="34" charset="0"/>
                <a:cs typeface="Arial" pitchFamily="34" charset="0"/>
              </a:rPr>
              <a:t>Cluster </a:t>
            </a:r>
          </a:p>
          <a:p>
            <a:pPr algn="ctr"/>
            <a:r>
              <a:rPr lang="en-US" altLang="ko-KR" sz="1600" dirty="0" smtClean="0">
                <a:latin typeface="Arial" pitchFamily="34" charset="0"/>
                <a:cs typeface="Arial" pitchFamily="34" charset="0"/>
              </a:rPr>
              <a:t>storm</a:t>
            </a:r>
            <a:endParaRPr lang="ko-KR" altLang="en-US" sz="1600" dirty="0">
              <a:latin typeface="Arial" pitchFamily="34" charset="0"/>
              <a:cs typeface="Arial" pitchFamily="34" charset="0"/>
            </a:endParaRPr>
          </a:p>
        </p:txBody>
      </p:sp>
      <p:sp>
        <p:nvSpPr>
          <p:cNvPr id="41" name="직사각형 40"/>
          <p:cNvSpPr/>
          <p:nvPr/>
        </p:nvSpPr>
        <p:spPr>
          <a:xfrm>
            <a:off x="1075287" y="3835612"/>
            <a:ext cx="4469283" cy="83900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42" name="TextBox 12"/>
          <p:cNvSpPr txBox="1"/>
          <p:nvPr/>
        </p:nvSpPr>
        <p:spPr>
          <a:xfrm>
            <a:off x="2057461" y="1149135"/>
            <a:ext cx="3487109" cy="338554"/>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dirty="0">
                <a:latin typeface="Arial" pitchFamily="34" charset="0"/>
                <a:cs typeface="Arial" pitchFamily="34" charset="0"/>
              </a:rPr>
              <a:t>Track </a:t>
            </a:r>
            <a:r>
              <a:rPr lang="en-US" altLang="ko-KR" sz="1600" dirty="0" smtClean="0">
                <a:latin typeface="Arial" pitchFamily="34" charset="0"/>
                <a:cs typeface="Arial" pitchFamily="34" charset="0"/>
              </a:rPr>
              <a:t>skill</a:t>
            </a:r>
            <a:endParaRPr lang="ko-KR" altLang="en-US" sz="1600" dirty="0">
              <a:latin typeface="Arial" pitchFamily="34" charset="0"/>
              <a:cs typeface="Arial" pitchFamily="34" charset="0"/>
            </a:endParaRPr>
          </a:p>
        </p:txBody>
      </p:sp>
      <p:sp>
        <p:nvSpPr>
          <p:cNvPr id="43" name="TextBox 13"/>
          <p:cNvSpPr txBox="1"/>
          <p:nvPr/>
        </p:nvSpPr>
        <p:spPr>
          <a:xfrm>
            <a:off x="6520042" y="1149135"/>
            <a:ext cx="3386291" cy="338554"/>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dirty="0">
                <a:latin typeface="Arial" pitchFamily="34" charset="0"/>
                <a:cs typeface="Arial" pitchFamily="34" charset="0"/>
              </a:rPr>
              <a:t>Intensity </a:t>
            </a:r>
            <a:r>
              <a:rPr lang="en-US" altLang="ko-KR" sz="1600" dirty="0" smtClean="0">
                <a:latin typeface="Arial" pitchFamily="34" charset="0"/>
                <a:cs typeface="Arial" pitchFamily="34" charset="0"/>
              </a:rPr>
              <a:t>skill</a:t>
            </a:r>
            <a:endParaRPr lang="ko-KR" altLang="en-US" sz="1600" dirty="0">
              <a:latin typeface="Arial" pitchFamily="34" charset="0"/>
              <a:cs typeface="Arial" pitchFamily="34" charset="0"/>
            </a:endParaRPr>
          </a:p>
        </p:txBody>
      </p:sp>
      <p:sp>
        <p:nvSpPr>
          <p:cNvPr id="44" name="TextBox 25"/>
          <p:cNvSpPr txBox="1"/>
          <p:nvPr/>
        </p:nvSpPr>
        <p:spPr>
          <a:xfrm rot="16200000">
            <a:off x="-797386" y="3932650"/>
            <a:ext cx="2964682" cy="584775"/>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dirty="0" smtClean="0">
                <a:latin typeface="Arial" pitchFamily="34" charset="0"/>
                <a:cs typeface="Arial" pitchFamily="34" charset="0"/>
              </a:rPr>
              <a:t>Cluster</a:t>
            </a:r>
          </a:p>
          <a:p>
            <a:pPr algn="ctr"/>
            <a:r>
              <a:rPr lang="en-US" altLang="ko-KR" sz="1600" dirty="0" smtClean="0">
                <a:latin typeface="Arial" pitchFamily="34" charset="0"/>
                <a:cs typeface="Arial" pitchFamily="34" charset="0"/>
              </a:rPr>
              <a:t>cycles</a:t>
            </a:r>
            <a:endParaRPr lang="ko-KR" altLang="en-US" sz="1600" dirty="0">
              <a:latin typeface="Arial" pitchFamily="34" charset="0"/>
              <a:cs typeface="Arial" pitchFamily="34" charset="0"/>
            </a:endParaRPr>
          </a:p>
        </p:txBody>
      </p:sp>
      <p:sp>
        <p:nvSpPr>
          <p:cNvPr id="45" name="오른쪽 대괄호 44"/>
          <p:cNvSpPr/>
          <p:nvPr/>
        </p:nvSpPr>
        <p:spPr>
          <a:xfrm flipH="1">
            <a:off x="993626" y="1840360"/>
            <a:ext cx="127729" cy="725222"/>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endParaRPr lang="ko-KR" altLang="en-US" sz="1600"/>
          </a:p>
        </p:txBody>
      </p:sp>
      <p:sp>
        <p:nvSpPr>
          <p:cNvPr id="46" name="오른쪽 대괄호 45"/>
          <p:cNvSpPr/>
          <p:nvPr/>
        </p:nvSpPr>
        <p:spPr>
          <a:xfrm flipH="1">
            <a:off x="993627" y="2719377"/>
            <a:ext cx="127729" cy="298800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endParaRPr lang="ko-KR" altLang="en-US" sz="1600"/>
          </a:p>
        </p:txBody>
      </p:sp>
      <p:pic>
        <p:nvPicPr>
          <p:cNvPr id="47" name="Picture 11" descr="D:\Sync\Work\Project\NCEP_EMC\Verif\figure3\final\H215H216\table\fig_H216_ALAL1215_table_cycle_wind_WND_BIAS.png"/>
          <p:cNvPicPr>
            <a:picLocks noChangeAspect="1" noChangeArrowheads="1"/>
          </p:cNvPicPr>
          <p:nvPr/>
        </p:nvPicPr>
        <p:blipFill rotWithShape="1">
          <a:blip r:embed="rId6"/>
          <a:srcRect l="22146" t="85775" r="10704" b="7693"/>
          <a:stretch/>
        </p:blipFill>
        <p:spPr bwMode="auto">
          <a:xfrm>
            <a:off x="2011401" y="5696608"/>
            <a:ext cx="3564000" cy="346681"/>
          </a:xfrm>
          <a:prstGeom prst="rect">
            <a:avLst/>
          </a:prstGeom>
          <a:noFill/>
        </p:spPr>
      </p:pic>
      <p:pic>
        <p:nvPicPr>
          <p:cNvPr id="48" name="그림 47"/>
          <p:cNvPicPr>
            <a:picLocks noChangeAspect="1"/>
          </p:cNvPicPr>
          <p:nvPr/>
        </p:nvPicPr>
        <p:blipFill>
          <a:blip r:embed="rId7" cstate="print">
            <a:extLst>
              <a:ext uri="{28A0092B-C50C-407E-A947-70E740481C1C}">
                <a14:useLocalDpi xmlns:a14="http://schemas.microsoft.com/office/drawing/2010/main" val="0"/>
              </a:ext>
            </a:extLst>
          </a:blip>
          <a:srcRect l="90046" t="10663" r="3554" b="16587"/>
          <a:stretch>
            <a:fillRect/>
          </a:stretch>
        </p:blipFill>
        <p:spPr>
          <a:xfrm>
            <a:off x="10171761" y="1648795"/>
            <a:ext cx="339766" cy="3862938"/>
          </a:xfrm>
          <a:prstGeom prst="rect">
            <a:avLst/>
          </a:prstGeom>
        </p:spPr>
      </p:pic>
      <p:pic>
        <p:nvPicPr>
          <p:cNvPr id="49" name="Picture 11" descr="D:\Sync\Work\Project\NCEP_EMC\Verif\figure3\final\H215H216\table\fig_H216_ALAL1215_table_cycle_wind_WND_BIAS.png"/>
          <p:cNvPicPr>
            <a:picLocks noChangeAspect="1" noChangeArrowheads="1"/>
          </p:cNvPicPr>
          <p:nvPr/>
        </p:nvPicPr>
        <p:blipFill rotWithShape="1">
          <a:blip r:embed="rId6"/>
          <a:srcRect l="22146" t="85775" r="10704" b="7693"/>
          <a:stretch/>
        </p:blipFill>
        <p:spPr bwMode="auto">
          <a:xfrm>
            <a:off x="6483169" y="5689335"/>
            <a:ext cx="3564000" cy="346681"/>
          </a:xfrm>
          <a:prstGeom prst="rect">
            <a:avLst/>
          </a:prstGeom>
          <a:noFill/>
        </p:spPr>
      </p:pic>
      <p:sp>
        <p:nvSpPr>
          <p:cNvPr id="23" name="TextBox 22"/>
          <p:cNvSpPr txBox="1"/>
          <p:nvPr/>
        </p:nvSpPr>
        <p:spPr>
          <a:xfrm>
            <a:off x="360556" y="6054387"/>
            <a:ext cx="11496083" cy="338554"/>
          </a:xfrm>
          <a:prstGeom prst="rect">
            <a:avLst/>
          </a:prstGeom>
          <a:noFill/>
        </p:spPr>
        <p:txBody>
          <a:bodyPr wrap="square" rtlCol="0">
            <a:spAutoFit/>
          </a:bodyPr>
          <a:lstStyle/>
          <a:p>
            <a:pPr marL="285750" indent="-285750">
              <a:buFont typeface="Wingdings" panose="05000000000000000000" pitchFamily="2" charset="2"/>
              <a:buChar char="Ø"/>
            </a:pPr>
            <a:r>
              <a:rPr lang="en-US" altLang="ko-KR" sz="1600" dirty="0" smtClean="0">
                <a:latin typeface="Arial" pitchFamily="34" charset="0"/>
                <a:cs typeface="Arial" pitchFamily="34" charset="0"/>
              </a:rPr>
              <a:t>Due to </a:t>
            </a:r>
            <a:r>
              <a:rPr lang="en-US" altLang="ko-KR" sz="1600" dirty="0" smtClean="0">
                <a:latin typeface="Arial" pitchFamily="34" charset="0"/>
                <a:cs typeface="Arial" pitchFamily="34" charset="0"/>
              </a:rPr>
              <a:t>NT and L63 </a:t>
            </a:r>
            <a:r>
              <a:rPr lang="en-US" altLang="ko-KR" sz="1600" dirty="0">
                <a:latin typeface="Arial" pitchFamily="34" charset="0"/>
                <a:cs typeface="Arial" pitchFamily="34" charset="0"/>
              </a:rPr>
              <a:t>in A216</a:t>
            </a:r>
            <a:r>
              <a:rPr lang="en-US" altLang="ko-KR" sz="1600" dirty="0" smtClean="0">
                <a:latin typeface="Arial" pitchFamily="34" charset="0"/>
                <a:cs typeface="Arial" pitchFamily="34" charset="0"/>
              </a:rPr>
              <a:t>, slow and large cycles had significant track degradation.</a:t>
            </a:r>
          </a:p>
        </p:txBody>
      </p:sp>
    </p:spTree>
    <p:extLst>
      <p:ext uri="{BB962C8B-B14F-4D97-AF65-F5344CB8AC3E}">
        <p14:creationId xmlns:p14="http://schemas.microsoft.com/office/powerpoint/2010/main" val="2495556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955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TC pattern clustering (based period: 1981-2010)</a:t>
            </a:r>
            <a:endParaRPr lang="ko-KR" altLang="en-US" dirty="0"/>
          </a:p>
        </p:txBody>
      </p:sp>
      <p:sp>
        <p:nvSpPr>
          <p:cNvPr id="4" name="TextBox 3"/>
          <p:cNvSpPr txBox="1"/>
          <p:nvPr/>
        </p:nvSpPr>
        <p:spPr>
          <a:xfrm>
            <a:off x="1493537" y="796615"/>
            <a:ext cx="691985" cy="338554"/>
          </a:xfrm>
          <a:prstGeom prst="rect">
            <a:avLst/>
          </a:prstGeom>
          <a:noFill/>
        </p:spPr>
        <p:txBody>
          <a:bodyPr wrap="none" rtlCol="0">
            <a:spAutoFit/>
          </a:bodyPr>
          <a:lstStyle/>
          <a:p>
            <a:pPr algn="ctr"/>
            <a:r>
              <a:rPr lang="en-US" altLang="ko-KR" sz="1600" dirty="0" smtClean="0">
                <a:latin typeface="Arial" pitchFamily="34" charset="0"/>
                <a:cs typeface="Arial" pitchFamily="34" charset="0"/>
              </a:rPr>
              <a:t>NATL</a:t>
            </a:r>
            <a:endParaRPr lang="ko-KR" altLang="en-US" sz="1600" dirty="0">
              <a:latin typeface="Arial" pitchFamily="34" charset="0"/>
              <a:cs typeface="Arial" pitchFamily="34" charset="0"/>
            </a:endParaRPr>
          </a:p>
        </p:txBody>
      </p:sp>
      <p:sp>
        <p:nvSpPr>
          <p:cNvPr id="5" name="TextBox 4"/>
          <p:cNvSpPr txBox="1"/>
          <p:nvPr/>
        </p:nvSpPr>
        <p:spPr>
          <a:xfrm>
            <a:off x="5009184" y="793307"/>
            <a:ext cx="725648" cy="338554"/>
          </a:xfrm>
          <a:prstGeom prst="rect">
            <a:avLst/>
          </a:prstGeom>
          <a:noFill/>
        </p:spPr>
        <p:txBody>
          <a:bodyPr wrap="none" rtlCol="0">
            <a:spAutoFit/>
          </a:bodyPr>
          <a:lstStyle/>
          <a:p>
            <a:pPr algn="ctr"/>
            <a:r>
              <a:rPr lang="en-US" altLang="ko-KR" sz="1600" dirty="0" smtClean="0">
                <a:latin typeface="Arial" pitchFamily="34" charset="0"/>
                <a:cs typeface="Arial" pitchFamily="34" charset="0"/>
              </a:rPr>
              <a:t>EPAC</a:t>
            </a:r>
            <a:endParaRPr lang="ko-KR" altLang="en-US" sz="1600" dirty="0">
              <a:latin typeface="Arial" pitchFamily="34" charset="0"/>
              <a:cs typeface="Arial" pitchFamily="34" charset="0"/>
            </a:endParaRPr>
          </a:p>
        </p:txBody>
      </p:sp>
      <p:pic>
        <p:nvPicPr>
          <p:cNvPr id="6" name="그림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33044"/>
            <a:ext cx="1800000" cy="1390500"/>
          </a:xfrm>
          <a:prstGeom prst="rect">
            <a:avLst/>
          </a:prstGeom>
        </p:spPr>
      </p:pic>
      <p:pic>
        <p:nvPicPr>
          <p:cNvPr id="7" name="그림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4373" y="3037431"/>
            <a:ext cx="1800000" cy="1390500"/>
          </a:xfrm>
          <a:prstGeom prst="rect">
            <a:avLst/>
          </a:prstGeom>
        </p:spPr>
      </p:pic>
      <p:pic>
        <p:nvPicPr>
          <p:cNvPr id="8" name="그림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3017" y="2993194"/>
            <a:ext cx="1800000" cy="1390500"/>
          </a:xfrm>
          <a:prstGeom prst="rect">
            <a:avLst/>
          </a:prstGeom>
        </p:spPr>
      </p:pic>
      <p:pic>
        <p:nvPicPr>
          <p:cNvPr id="9" name="그림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0344" y="1339827"/>
            <a:ext cx="1800000" cy="1390500"/>
          </a:xfrm>
          <a:prstGeom prst="rect">
            <a:avLst/>
          </a:prstGeom>
        </p:spPr>
      </p:pic>
      <p:pic>
        <p:nvPicPr>
          <p:cNvPr id="10" name="그림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93017" y="1329383"/>
            <a:ext cx="1800000" cy="1390500"/>
          </a:xfrm>
          <a:prstGeom prst="rect">
            <a:avLst/>
          </a:prstGeom>
        </p:spPr>
      </p:pic>
      <p:pic>
        <p:nvPicPr>
          <p:cNvPr id="11" name="그림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40344" y="3003638"/>
            <a:ext cx="1800000" cy="1390500"/>
          </a:xfrm>
          <a:prstGeom prst="rect">
            <a:avLst/>
          </a:prstGeom>
        </p:spPr>
      </p:pic>
      <p:pic>
        <p:nvPicPr>
          <p:cNvPr id="12" name="그림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4580208"/>
            <a:ext cx="1800000" cy="1390500"/>
          </a:xfrm>
          <a:prstGeom prst="rect">
            <a:avLst/>
          </a:prstGeom>
        </p:spPr>
      </p:pic>
      <p:pic>
        <p:nvPicPr>
          <p:cNvPr id="13" name="그림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1384120"/>
            <a:ext cx="1800000" cy="1390500"/>
          </a:xfrm>
          <a:prstGeom prst="rect">
            <a:avLst/>
          </a:prstGeom>
        </p:spPr>
      </p:pic>
      <p:pic>
        <p:nvPicPr>
          <p:cNvPr id="14" name="그림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54373" y="1388507"/>
            <a:ext cx="1800000" cy="1390500"/>
          </a:xfrm>
          <a:prstGeom prst="rect">
            <a:avLst/>
          </a:prstGeom>
        </p:spPr>
      </p:pic>
      <p:sp>
        <p:nvSpPr>
          <p:cNvPr id="15" name="TextBox 14"/>
          <p:cNvSpPr txBox="1"/>
          <p:nvPr/>
        </p:nvSpPr>
        <p:spPr>
          <a:xfrm>
            <a:off x="107943" y="1154768"/>
            <a:ext cx="1784463" cy="276999"/>
          </a:xfrm>
          <a:prstGeom prst="rect">
            <a:avLst/>
          </a:prstGeom>
          <a:noFill/>
        </p:spPr>
        <p:txBody>
          <a:bodyPr wrap="none" rtlCol="0">
            <a:spAutoFit/>
          </a:bodyPr>
          <a:lstStyle/>
          <a:p>
            <a:r>
              <a:rPr lang="en-US" altLang="ko-KR" sz="1200" dirty="0" smtClean="0">
                <a:latin typeface="Arial" pitchFamily="34" charset="0"/>
                <a:cs typeface="Arial" pitchFamily="34" charset="0"/>
              </a:rPr>
              <a:t>C1: Mid-</a:t>
            </a:r>
            <a:r>
              <a:rPr lang="en-US" altLang="ko-KR" sz="1200" dirty="0" err="1" smtClean="0">
                <a:latin typeface="Arial" pitchFamily="34" charset="0"/>
                <a:cs typeface="Arial" pitchFamily="34" charset="0"/>
              </a:rPr>
              <a:t>lat</a:t>
            </a:r>
            <a:r>
              <a:rPr lang="en-US" altLang="ko-KR" sz="1200" dirty="0" smtClean="0">
                <a:latin typeface="Arial" pitchFamily="34" charset="0"/>
                <a:cs typeface="Arial" pitchFamily="34" charset="0"/>
              </a:rPr>
              <a:t> + northward</a:t>
            </a:r>
            <a:endParaRPr lang="ko-KR" altLang="en-US" sz="1200" dirty="0">
              <a:latin typeface="Arial" pitchFamily="34" charset="0"/>
              <a:cs typeface="Arial" pitchFamily="34" charset="0"/>
            </a:endParaRPr>
          </a:p>
        </p:txBody>
      </p:sp>
      <p:sp>
        <p:nvSpPr>
          <p:cNvPr id="16" name="TextBox 15"/>
          <p:cNvSpPr txBox="1"/>
          <p:nvPr/>
        </p:nvSpPr>
        <p:spPr>
          <a:xfrm>
            <a:off x="1864111" y="1162262"/>
            <a:ext cx="1449436" cy="276999"/>
          </a:xfrm>
          <a:prstGeom prst="rect">
            <a:avLst/>
          </a:prstGeom>
          <a:noFill/>
        </p:spPr>
        <p:txBody>
          <a:bodyPr wrap="none" rtlCol="0">
            <a:spAutoFit/>
          </a:bodyPr>
          <a:lstStyle/>
          <a:p>
            <a:r>
              <a:rPr lang="en-US" altLang="ko-KR" sz="1200" dirty="0" smtClean="0">
                <a:latin typeface="Arial" pitchFamily="34" charset="0"/>
                <a:cs typeface="Arial" pitchFamily="34" charset="0"/>
              </a:rPr>
              <a:t>C2: Gulf of Mexico</a:t>
            </a:r>
            <a:endParaRPr lang="ko-KR" altLang="en-US" sz="1200" dirty="0">
              <a:latin typeface="Arial" pitchFamily="34" charset="0"/>
              <a:cs typeface="Arial" pitchFamily="34" charset="0"/>
            </a:endParaRPr>
          </a:p>
        </p:txBody>
      </p:sp>
      <p:sp>
        <p:nvSpPr>
          <p:cNvPr id="17" name="TextBox 16"/>
          <p:cNvSpPr txBox="1"/>
          <p:nvPr/>
        </p:nvSpPr>
        <p:spPr>
          <a:xfrm>
            <a:off x="107943" y="2835970"/>
            <a:ext cx="1708673" cy="276999"/>
          </a:xfrm>
          <a:prstGeom prst="rect">
            <a:avLst/>
          </a:prstGeom>
          <a:noFill/>
        </p:spPr>
        <p:txBody>
          <a:bodyPr wrap="none" rtlCol="0">
            <a:spAutoFit/>
          </a:bodyPr>
          <a:lstStyle/>
          <a:p>
            <a:r>
              <a:rPr lang="en-US" altLang="ko-KR" sz="1200" dirty="0" smtClean="0">
                <a:latin typeface="Arial" pitchFamily="34" charset="0"/>
                <a:cs typeface="Arial" pitchFamily="34" charset="0"/>
              </a:rPr>
              <a:t>C3: Tropics + recurve</a:t>
            </a:r>
            <a:endParaRPr lang="ko-KR" altLang="en-US" sz="1200" dirty="0">
              <a:latin typeface="Arial" pitchFamily="34" charset="0"/>
              <a:cs typeface="Arial" pitchFamily="34" charset="0"/>
            </a:endParaRPr>
          </a:p>
        </p:txBody>
      </p:sp>
      <p:sp>
        <p:nvSpPr>
          <p:cNvPr id="18" name="TextBox 17"/>
          <p:cNvSpPr txBox="1"/>
          <p:nvPr/>
        </p:nvSpPr>
        <p:spPr>
          <a:xfrm>
            <a:off x="1864111" y="2843464"/>
            <a:ext cx="1641347" cy="276999"/>
          </a:xfrm>
          <a:prstGeom prst="rect">
            <a:avLst/>
          </a:prstGeom>
          <a:noFill/>
        </p:spPr>
        <p:txBody>
          <a:bodyPr wrap="none" rtlCol="0">
            <a:spAutoFit/>
          </a:bodyPr>
          <a:lstStyle/>
          <a:p>
            <a:r>
              <a:rPr lang="en-US" altLang="ko-KR" sz="1200" dirty="0" smtClean="0">
                <a:latin typeface="Arial" pitchFamily="34" charset="0"/>
                <a:cs typeface="Arial" pitchFamily="34" charset="0"/>
              </a:rPr>
              <a:t>C4: Tropics + straight</a:t>
            </a:r>
            <a:endParaRPr lang="ko-KR" altLang="en-US" sz="1200" dirty="0">
              <a:latin typeface="Arial" pitchFamily="34" charset="0"/>
              <a:cs typeface="Arial" pitchFamily="34" charset="0"/>
            </a:endParaRPr>
          </a:p>
        </p:txBody>
      </p:sp>
      <p:sp>
        <p:nvSpPr>
          <p:cNvPr id="19" name="TextBox 18"/>
          <p:cNvSpPr txBox="1"/>
          <p:nvPr/>
        </p:nvSpPr>
        <p:spPr>
          <a:xfrm>
            <a:off x="94959" y="4411687"/>
            <a:ext cx="457177" cy="276999"/>
          </a:xfrm>
          <a:prstGeom prst="rect">
            <a:avLst/>
          </a:prstGeom>
          <a:noFill/>
        </p:spPr>
        <p:txBody>
          <a:bodyPr wrap="none" rtlCol="0">
            <a:spAutoFit/>
          </a:bodyPr>
          <a:lstStyle/>
          <a:p>
            <a:pPr algn="ctr"/>
            <a:r>
              <a:rPr lang="en-US" altLang="ko-KR" sz="1200" dirty="0" smtClean="0">
                <a:latin typeface="Arial" pitchFamily="34" charset="0"/>
                <a:cs typeface="Arial" pitchFamily="34" charset="0"/>
              </a:rPr>
              <a:t>ALL</a:t>
            </a:r>
            <a:endParaRPr lang="ko-KR" altLang="en-US" sz="1200" dirty="0">
              <a:latin typeface="Arial" pitchFamily="34" charset="0"/>
              <a:cs typeface="Arial" pitchFamily="34" charset="0"/>
            </a:endParaRPr>
          </a:p>
        </p:txBody>
      </p:sp>
      <p:sp>
        <p:nvSpPr>
          <p:cNvPr id="20" name="TextBox 19"/>
          <p:cNvSpPr txBox="1"/>
          <p:nvPr/>
        </p:nvSpPr>
        <p:spPr>
          <a:xfrm>
            <a:off x="3661578" y="1166276"/>
            <a:ext cx="1728807" cy="276999"/>
          </a:xfrm>
          <a:prstGeom prst="rect">
            <a:avLst/>
          </a:prstGeom>
          <a:noFill/>
        </p:spPr>
        <p:txBody>
          <a:bodyPr wrap="none" rtlCol="0">
            <a:spAutoFit/>
          </a:bodyPr>
          <a:lstStyle/>
          <a:p>
            <a:r>
              <a:rPr lang="en-US" altLang="ko-KR" sz="1200" dirty="0" smtClean="0">
                <a:latin typeface="Arial" pitchFamily="34" charset="0"/>
                <a:cs typeface="Arial" pitchFamily="34" charset="0"/>
              </a:rPr>
              <a:t>C1: Westward (ENSO)</a:t>
            </a:r>
            <a:endParaRPr lang="ko-KR" altLang="en-US" sz="1200" dirty="0">
              <a:latin typeface="Arial" pitchFamily="34" charset="0"/>
              <a:cs typeface="Arial" pitchFamily="34" charset="0"/>
            </a:endParaRPr>
          </a:p>
        </p:txBody>
      </p:sp>
      <p:sp>
        <p:nvSpPr>
          <p:cNvPr id="21" name="TextBox 20"/>
          <p:cNvSpPr txBox="1"/>
          <p:nvPr/>
        </p:nvSpPr>
        <p:spPr>
          <a:xfrm>
            <a:off x="5416046" y="1147082"/>
            <a:ext cx="1816523" cy="276999"/>
          </a:xfrm>
          <a:prstGeom prst="rect">
            <a:avLst/>
          </a:prstGeom>
          <a:noFill/>
        </p:spPr>
        <p:txBody>
          <a:bodyPr wrap="none" rtlCol="0">
            <a:spAutoFit/>
          </a:bodyPr>
          <a:lstStyle/>
          <a:p>
            <a:r>
              <a:rPr lang="en-US" altLang="ko-KR" sz="1200" dirty="0" smtClean="0">
                <a:latin typeface="Arial" pitchFamily="34" charset="0"/>
                <a:cs typeface="Arial" pitchFamily="34" charset="0"/>
              </a:rPr>
              <a:t>C2: Cost of Mex, low-</a:t>
            </a:r>
            <a:r>
              <a:rPr lang="en-US" altLang="ko-KR" sz="1200" dirty="0" err="1" smtClean="0">
                <a:latin typeface="Arial" pitchFamily="34" charset="0"/>
                <a:cs typeface="Arial" pitchFamily="34" charset="0"/>
              </a:rPr>
              <a:t>lat</a:t>
            </a:r>
            <a:endParaRPr lang="ko-KR" altLang="en-US" sz="1200" dirty="0">
              <a:latin typeface="Arial" pitchFamily="34" charset="0"/>
              <a:cs typeface="Arial" pitchFamily="34" charset="0"/>
            </a:endParaRPr>
          </a:p>
        </p:txBody>
      </p:sp>
      <p:sp>
        <p:nvSpPr>
          <p:cNvPr id="22" name="TextBox 21"/>
          <p:cNvSpPr txBox="1"/>
          <p:nvPr/>
        </p:nvSpPr>
        <p:spPr>
          <a:xfrm>
            <a:off x="3661578" y="2847478"/>
            <a:ext cx="1483098" cy="276999"/>
          </a:xfrm>
          <a:prstGeom prst="rect">
            <a:avLst/>
          </a:prstGeom>
          <a:noFill/>
        </p:spPr>
        <p:txBody>
          <a:bodyPr wrap="none" rtlCol="0">
            <a:spAutoFit/>
          </a:bodyPr>
          <a:lstStyle/>
          <a:p>
            <a:r>
              <a:rPr lang="en-US" altLang="ko-KR" sz="1200" dirty="0">
                <a:latin typeface="Arial" pitchFamily="34" charset="0"/>
                <a:cs typeface="Arial" pitchFamily="34" charset="0"/>
              </a:rPr>
              <a:t>C3: Cost of Mexico</a:t>
            </a:r>
            <a:endParaRPr lang="ko-KR" altLang="en-US" sz="1200" dirty="0">
              <a:latin typeface="Arial" pitchFamily="34" charset="0"/>
              <a:cs typeface="Arial" pitchFamily="34" charset="0"/>
            </a:endParaRPr>
          </a:p>
        </p:txBody>
      </p:sp>
      <p:sp>
        <p:nvSpPr>
          <p:cNvPr id="23" name="TextBox 22"/>
          <p:cNvSpPr txBox="1"/>
          <p:nvPr/>
        </p:nvSpPr>
        <p:spPr>
          <a:xfrm>
            <a:off x="5408310" y="2828284"/>
            <a:ext cx="457177" cy="276999"/>
          </a:xfrm>
          <a:prstGeom prst="rect">
            <a:avLst/>
          </a:prstGeom>
          <a:noFill/>
        </p:spPr>
        <p:txBody>
          <a:bodyPr wrap="none" rtlCol="0">
            <a:spAutoFit/>
          </a:bodyPr>
          <a:lstStyle/>
          <a:p>
            <a:pPr algn="ctr"/>
            <a:r>
              <a:rPr lang="en-US" altLang="ko-KR" sz="1200" dirty="0" smtClean="0">
                <a:latin typeface="Arial" pitchFamily="34" charset="0"/>
                <a:cs typeface="Arial" pitchFamily="34" charset="0"/>
              </a:rPr>
              <a:t>ALL</a:t>
            </a:r>
            <a:endParaRPr lang="ko-KR" altLang="en-US" sz="1200" dirty="0">
              <a:latin typeface="Arial" pitchFamily="34" charset="0"/>
              <a:cs typeface="Arial" pitchFamily="34" charset="0"/>
            </a:endParaRPr>
          </a:p>
        </p:txBody>
      </p:sp>
      <p:sp>
        <p:nvSpPr>
          <p:cNvPr id="24" name="직사각형 23"/>
          <p:cNvSpPr/>
          <p:nvPr/>
        </p:nvSpPr>
        <p:spPr>
          <a:xfrm>
            <a:off x="1980241" y="4927850"/>
            <a:ext cx="8149176" cy="1323439"/>
          </a:xfrm>
          <a:prstGeom prst="rect">
            <a:avLst/>
          </a:prstGeom>
        </p:spPr>
        <p:txBody>
          <a:bodyPr wrap="square">
            <a:spAutoFit/>
          </a:bodyPr>
          <a:lstStyle/>
          <a:p>
            <a:pPr marL="176213" indent="-176213">
              <a:spcAft>
                <a:spcPts val="600"/>
              </a:spcAft>
              <a:buFont typeface="Arial" panose="020B0604020202020204" pitchFamily="34" charset="0"/>
              <a:buChar char="•"/>
            </a:pPr>
            <a:r>
              <a:rPr lang="en-US" altLang="ko-KR" sz="1400" dirty="0" smtClean="0">
                <a:latin typeface="Arial" pitchFamily="34" charset="0"/>
                <a:cs typeface="Arial" pitchFamily="34" charset="0"/>
              </a:rPr>
              <a:t>Since TC characteristics vary according to track patterns (e.g., Harr and Elsberry 1991), TC pattern clustering is useful in measuring model performance.</a:t>
            </a:r>
          </a:p>
          <a:p>
            <a:pPr marL="176213" indent="-176213">
              <a:spcAft>
                <a:spcPts val="600"/>
              </a:spcAft>
              <a:buFont typeface="Arial" panose="020B0604020202020204" pitchFamily="34" charset="0"/>
              <a:buChar char="•"/>
            </a:pPr>
            <a:r>
              <a:rPr lang="en-US" altLang="ko-KR" sz="1400" dirty="0">
                <a:latin typeface="Arial" pitchFamily="34" charset="0"/>
                <a:cs typeface="Arial" pitchFamily="34" charset="0"/>
              </a:rPr>
              <a:t>According to </a:t>
            </a:r>
            <a:r>
              <a:rPr lang="en-US" altLang="ko-KR" sz="1400" dirty="0" err="1">
                <a:latin typeface="Arial" pitchFamily="34" charset="0"/>
                <a:cs typeface="Arial" pitchFamily="34" charset="0"/>
              </a:rPr>
              <a:t>Kossin</a:t>
            </a:r>
            <a:r>
              <a:rPr lang="en-US" altLang="ko-KR" sz="1400" dirty="0">
                <a:latin typeface="Arial" pitchFamily="34" charset="0"/>
                <a:cs typeface="Arial" pitchFamily="34" charset="0"/>
              </a:rPr>
              <a:t> et al. </a:t>
            </a:r>
            <a:r>
              <a:rPr lang="en-US" altLang="ko-KR" sz="1400" dirty="0" smtClean="0">
                <a:latin typeface="Arial" pitchFamily="34" charset="0"/>
                <a:cs typeface="Arial" pitchFamily="34" charset="0"/>
              </a:rPr>
              <a:t>(2010) and Camargo </a:t>
            </a:r>
            <a:r>
              <a:rPr lang="en-US" altLang="ko-KR" sz="1400" dirty="0">
                <a:latin typeface="Arial" pitchFamily="34" charset="0"/>
                <a:cs typeface="Arial" pitchFamily="34" charset="0"/>
              </a:rPr>
              <a:t>et al. </a:t>
            </a:r>
            <a:r>
              <a:rPr lang="en-US" altLang="ko-KR" sz="1400" dirty="0" smtClean="0">
                <a:latin typeface="Arial" pitchFamily="34" charset="0"/>
                <a:cs typeface="Arial" pitchFamily="34" charset="0"/>
              </a:rPr>
              <a:t>(2007, 2008), the optimum number of clusters are 4, 3, and 7 for NATL, EPAC, and WPAC, respectively.</a:t>
            </a:r>
          </a:p>
          <a:p>
            <a:pPr marL="176213" indent="-176213">
              <a:spcAft>
                <a:spcPts val="600"/>
              </a:spcAft>
              <a:buFont typeface="Arial" panose="020B0604020202020204" pitchFamily="34" charset="0"/>
              <a:buChar char="•"/>
            </a:pPr>
            <a:r>
              <a:rPr lang="en-US" altLang="ko-KR" sz="1400" dirty="0" smtClean="0">
                <a:latin typeface="Arial" pitchFamily="34" charset="0"/>
                <a:cs typeface="Arial" pitchFamily="34" charset="0"/>
              </a:rPr>
              <a:t>Here, the fuzzy clustering method is used (Kim et al. 2011).</a:t>
            </a:r>
            <a:endParaRPr lang="ko-KR" altLang="en-US" sz="1400" dirty="0">
              <a:latin typeface="Arial" pitchFamily="34" charset="0"/>
              <a:cs typeface="Arial" pitchFamily="34" charset="0"/>
            </a:endParaRPr>
          </a:p>
        </p:txBody>
      </p:sp>
      <p:pic>
        <p:nvPicPr>
          <p:cNvPr id="33" name="그림 32"/>
          <p:cNvPicPr>
            <a:picLocks noChangeAspect="1"/>
          </p:cNvPicPr>
          <p:nvPr/>
        </p:nvPicPr>
        <p:blipFill>
          <a:blip r:embed="rId11" cstate="print">
            <a:extLst>
              <a:ext uri="{28A0092B-C50C-407E-A947-70E740481C1C}">
                <a14:useLocalDpi xmlns:a14="http://schemas.microsoft.com/office/drawing/2010/main" val="0"/>
              </a:ext>
            </a:extLst>
          </a:blip>
          <a:srcRect l="7087" t="11008" r="4724" b="5504"/>
          <a:stretch>
            <a:fillRect/>
          </a:stretch>
        </p:blipFill>
        <p:spPr>
          <a:xfrm>
            <a:off x="10424394" y="3147247"/>
            <a:ext cx="1800000" cy="1316373"/>
          </a:xfrm>
          <a:prstGeom prst="rect">
            <a:avLst/>
          </a:prstGeom>
        </p:spPr>
      </p:pic>
      <p:pic>
        <p:nvPicPr>
          <p:cNvPr id="34" name="그림 33"/>
          <p:cNvPicPr>
            <a:picLocks noChangeAspect="1"/>
          </p:cNvPicPr>
          <p:nvPr/>
        </p:nvPicPr>
        <p:blipFill>
          <a:blip r:embed="rId12" cstate="print">
            <a:extLst>
              <a:ext uri="{28A0092B-C50C-407E-A947-70E740481C1C}">
                <a14:useLocalDpi xmlns:a14="http://schemas.microsoft.com/office/drawing/2010/main" val="0"/>
              </a:ext>
            </a:extLst>
          </a:blip>
          <a:srcRect l="7087" t="11008" r="4724" b="5504"/>
          <a:stretch>
            <a:fillRect/>
          </a:stretch>
        </p:blipFill>
        <p:spPr>
          <a:xfrm>
            <a:off x="10413914" y="4786532"/>
            <a:ext cx="1800000" cy="1316373"/>
          </a:xfrm>
          <a:prstGeom prst="rect">
            <a:avLst/>
          </a:prstGeom>
        </p:spPr>
      </p:pic>
      <p:pic>
        <p:nvPicPr>
          <p:cNvPr id="35" name="그림 34"/>
          <p:cNvPicPr>
            <a:picLocks noChangeAspect="1"/>
          </p:cNvPicPr>
          <p:nvPr/>
        </p:nvPicPr>
        <p:blipFill>
          <a:blip r:embed="rId13" cstate="print">
            <a:extLst>
              <a:ext uri="{28A0092B-C50C-407E-A947-70E740481C1C}">
                <a14:useLocalDpi xmlns:a14="http://schemas.microsoft.com/office/drawing/2010/main" val="0"/>
              </a:ext>
            </a:extLst>
          </a:blip>
          <a:srcRect l="7087" t="11008" r="4724" b="5504"/>
          <a:stretch>
            <a:fillRect/>
          </a:stretch>
        </p:blipFill>
        <p:spPr>
          <a:xfrm>
            <a:off x="7038080" y="3173851"/>
            <a:ext cx="1800000" cy="1316373"/>
          </a:xfrm>
          <a:prstGeom prst="rect">
            <a:avLst/>
          </a:prstGeom>
        </p:spPr>
      </p:pic>
      <p:pic>
        <p:nvPicPr>
          <p:cNvPr id="36" name="그림 35"/>
          <p:cNvPicPr>
            <a:picLocks noChangeAspect="1"/>
          </p:cNvPicPr>
          <p:nvPr/>
        </p:nvPicPr>
        <p:blipFill>
          <a:blip r:embed="rId14" cstate="print">
            <a:extLst>
              <a:ext uri="{28A0092B-C50C-407E-A947-70E740481C1C}">
                <a14:useLocalDpi xmlns:a14="http://schemas.microsoft.com/office/drawing/2010/main" val="0"/>
              </a:ext>
            </a:extLst>
          </a:blip>
          <a:srcRect l="7087" t="11008" r="4724" b="5504"/>
          <a:stretch>
            <a:fillRect/>
          </a:stretch>
        </p:blipFill>
        <p:spPr>
          <a:xfrm>
            <a:off x="7027600" y="1503512"/>
            <a:ext cx="1800000" cy="1316373"/>
          </a:xfrm>
          <a:prstGeom prst="rect">
            <a:avLst/>
          </a:prstGeom>
        </p:spPr>
      </p:pic>
      <p:pic>
        <p:nvPicPr>
          <p:cNvPr id="37" name="그림 36"/>
          <p:cNvPicPr>
            <a:picLocks noChangeAspect="1"/>
          </p:cNvPicPr>
          <p:nvPr/>
        </p:nvPicPr>
        <p:blipFill>
          <a:blip r:embed="rId15" cstate="print">
            <a:extLst>
              <a:ext uri="{28A0092B-C50C-407E-A947-70E740481C1C}">
                <a14:useLocalDpi xmlns:a14="http://schemas.microsoft.com/office/drawing/2010/main" val="0"/>
              </a:ext>
            </a:extLst>
          </a:blip>
          <a:srcRect l="7087" t="11008" r="4724" b="5504"/>
          <a:stretch>
            <a:fillRect/>
          </a:stretch>
        </p:blipFill>
        <p:spPr>
          <a:xfrm>
            <a:off x="8725997" y="3162408"/>
            <a:ext cx="1800000" cy="1316373"/>
          </a:xfrm>
          <a:prstGeom prst="rect">
            <a:avLst/>
          </a:prstGeom>
        </p:spPr>
      </p:pic>
      <p:pic>
        <p:nvPicPr>
          <p:cNvPr id="38" name="그림 37"/>
          <p:cNvPicPr>
            <a:picLocks noChangeAspect="1"/>
          </p:cNvPicPr>
          <p:nvPr/>
        </p:nvPicPr>
        <p:blipFill>
          <a:blip r:embed="rId16" cstate="print">
            <a:extLst>
              <a:ext uri="{28A0092B-C50C-407E-A947-70E740481C1C}">
                <a14:useLocalDpi xmlns:a14="http://schemas.microsoft.com/office/drawing/2010/main" val="0"/>
              </a:ext>
            </a:extLst>
          </a:blip>
          <a:srcRect l="7087" t="11008" r="4724" b="5504"/>
          <a:stretch>
            <a:fillRect/>
          </a:stretch>
        </p:blipFill>
        <p:spPr>
          <a:xfrm>
            <a:off x="8725997" y="1488351"/>
            <a:ext cx="1800000" cy="1316373"/>
          </a:xfrm>
          <a:prstGeom prst="rect">
            <a:avLst/>
          </a:prstGeom>
        </p:spPr>
      </p:pic>
      <p:sp>
        <p:nvSpPr>
          <p:cNvPr id="46" name="TextBox 45"/>
          <p:cNvSpPr txBox="1"/>
          <p:nvPr/>
        </p:nvSpPr>
        <p:spPr>
          <a:xfrm>
            <a:off x="9156539" y="823708"/>
            <a:ext cx="783356" cy="338554"/>
          </a:xfrm>
          <a:prstGeom prst="rect">
            <a:avLst/>
          </a:prstGeom>
          <a:noFill/>
        </p:spPr>
        <p:txBody>
          <a:bodyPr wrap="none" rtlCol="0">
            <a:spAutoFit/>
          </a:bodyPr>
          <a:lstStyle/>
          <a:p>
            <a:pPr algn="ctr"/>
            <a:r>
              <a:rPr lang="en-US" altLang="ko-KR" sz="1600" dirty="0">
                <a:latin typeface="Arial" pitchFamily="34" charset="0"/>
                <a:cs typeface="Arial" pitchFamily="34" charset="0"/>
              </a:rPr>
              <a:t>W</a:t>
            </a:r>
            <a:r>
              <a:rPr lang="en-US" altLang="ko-KR" sz="1600" dirty="0" smtClean="0">
                <a:latin typeface="Arial" pitchFamily="34" charset="0"/>
                <a:cs typeface="Arial" pitchFamily="34" charset="0"/>
              </a:rPr>
              <a:t>PAC</a:t>
            </a:r>
            <a:endParaRPr lang="ko-KR" altLang="en-US" sz="1600" dirty="0">
              <a:latin typeface="Arial" pitchFamily="34" charset="0"/>
              <a:cs typeface="Arial" pitchFamily="34" charset="0"/>
            </a:endParaRPr>
          </a:p>
        </p:txBody>
      </p:sp>
      <p:sp>
        <p:nvSpPr>
          <p:cNvPr id="47" name="TextBox 46"/>
          <p:cNvSpPr txBox="1"/>
          <p:nvPr/>
        </p:nvSpPr>
        <p:spPr>
          <a:xfrm>
            <a:off x="7130120" y="1119354"/>
            <a:ext cx="958917" cy="276999"/>
          </a:xfrm>
          <a:prstGeom prst="rect">
            <a:avLst/>
          </a:prstGeom>
          <a:noFill/>
        </p:spPr>
        <p:txBody>
          <a:bodyPr wrap="none" rtlCol="0">
            <a:spAutoFit/>
          </a:bodyPr>
          <a:lstStyle/>
          <a:p>
            <a:r>
              <a:rPr lang="en-US" altLang="ko-KR" sz="1200" dirty="0" smtClean="0">
                <a:latin typeface="Arial" pitchFamily="34" charset="0"/>
                <a:cs typeface="Arial" pitchFamily="34" charset="0"/>
              </a:rPr>
              <a:t>C1: KO+JP</a:t>
            </a:r>
            <a:endParaRPr lang="ko-KR" altLang="en-US" sz="1200" dirty="0">
              <a:latin typeface="Arial" pitchFamily="34" charset="0"/>
              <a:cs typeface="Arial" pitchFamily="34" charset="0"/>
            </a:endParaRPr>
          </a:p>
        </p:txBody>
      </p:sp>
      <p:sp>
        <p:nvSpPr>
          <p:cNvPr id="48" name="TextBox 47"/>
          <p:cNvSpPr txBox="1"/>
          <p:nvPr/>
        </p:nvSpPr>
        <p:spPr>
          <a:xfrm>
            <a:off x="8849618" y="1119354"/>
            <a:ext cx="1272656" cy="276999"/>
          </a:xfrm>
          <a:prstGeom prst="rect">
            <a:avLst/>
          </a:prstGeom>
          <a:noFill/>
        </p:spPr>
        <p:txBody>
          <a:bodyPr wrap="none" rtlCol="0">
            <a:spAutoFit/>
          </a:bodyPr>
          <a:lstStyle/>
          <a:p>
            <a:r>
              <a:rPr lang="en-US" altLang="ko-KR" sz="1200" dirty="0" smtClean="0">
                <a:latin typeface="Arial" pitchFamily="34" charset="0"/>
                <a:cs typeface="Arial" pitchFamily="34" charset="0"/>
              </a:rPr>
              <a:t>C2: </a:t>
            </a:r>
            <a:r>
              <a:rPr lang="en-US" altLang="ko-KR" sz="1200" dirty="0" err="1" smtClean="0">
                <a:latin typeface="Arial" pitchFamily="34" charset="0"/>
                <a:cs typeface="Arial" pitchFamily="34" charset="0"/>
              </a:rPr>
              <a:t>Trop+Recur</a:t>
            </a:r>
            <a:endParaRPr lang="ko-KR" altLang="en-US" sz="1200" dirty="0">
              <a:latin typeface="Arial" pitchFamily="34" charset="0"/>
              <a:cs typeface="Arial" pitchFamily="34" charset="0"/>
            </a:endParaRPr>
          </a:p>
        </p:txBody>
      </p:sp>
      <p:sp>
        <p:nvSpPr>
          <p:cNvPr id="50" name="TextBox 49"/>
          <p:cNvSpPr txBox="1"/>
          <p:nvPr/>
        </p:nvSpPr>
        <p:spPr>
          <a:xfrm>
            <a:off x="7180156" y="2844757"/>
            <a:ext cx="1179682" cy="276999"/>
          </a:xfrm>
          <a:prstGeom prst="rect">
            <a:avLst/>
          </a:prstGeom>
          <a:noFill/>
        </p:spPr>
        <p:txBody>
          <a:bodyPr wrap="none" rtlCol="0">
            <a:spAutoFit/>
          </a:bodyPr>
          <a:lstStyle/>
          <a:p>
            <a:r>
              <a:rPr lang="en-US" altLang="ko-KR" sz="1200" dirty="0" smtClean="0">
                <a:latin typeface="Arial" pitchFamily="34" charset="0"/>
                <a:cs typeface="Arial" pitchFamily="34" charset="0"/>
              </a:rPr>
              <a:t>C4: </a:t>
            </a:r>
            <a:r>
              <a:rPr lang="en-US" altLang="ko-KR" sz="1200" dirty="0" err="1" smtClean="0">
                <a:latin typeface="Arial" pitchFamily="34" charset="0"/>
                <a:cs typeface="Arial" pitchFamily="34" charset="0"/>
              </a:rPr>
              <a:t>Trop+Strai</a:t>
            </a:r>
            <a:endParaRPr lang="ko-KR" altLang="en-US" sz="1200" dirty="0">
              <a:latin typeface="Arial" pitchFamily="34" charset="0"/>
              <a:cs typeface="Arial" pitchFamily="34" charset="0"/>
            </a:endParaRPr>
          </a:p>
        </p:txBody>
      </p:sp>
      <p:sp>
        <p:nvSpPr>
          <p:cNvPr id="51" name="TextBox 50"/>
          <p:cNvSpPr txBox="1"/>
          <p:nvPr/>
        </p:nvSpPr>
        <p:spPr>
          <a:xfrm>
            <a:off x="8827458" y="2855098"/>
            <a:ext cx="1301959" cy="276999"/>
          </a:xfrm>
          <a:prstGeom prst="rect">
            <a:avLst/>
          </a:prstGeom>
          <a:noFill/>
        </p:spPr>
        <p:txBody>
          <a:bodyPr wrap="none" rtlCol="0">
            <a:spAutoFit/>
          </a:bodyPr>
          <a:lstStyle/>
          <a:p>
            <a:r>
              <a:rPr lang="en-US" altLang="ko-KR" sz="1200" dirty="0" smtClean="0">
                <a:latin typeface="Arial" pitchFamily="34" charset="0"/>
                <a:cs typeface="Arial" pitchFamily="34" charset="0"/>
              </a:rPr>
              <a:t>C5: Open ocean</a:t>
            </a:r>
            <a:endParaRPr lang="ko-KR" altLang="en-US" sz="1200" dirty="0">
              <a:latin typeface="Arial" pitchFamily="34" charset="0"/>
              <a:cs typeface="Arial" pitchFamily="34" charset="0"/>
            </a:endParaRPr>
          </a:p>
        </p:txBody>
      </p:sp>
      <p:sp>
        <p:nvSpPr>
          <p:cNvPr id="52" name="TextBox 51"/>
          <p:cNvSpPr txBox="1"/>
          <p:nvPr/>
        </p:nvSpPr>
        <p:spPr>
          <a:xfrm>
            <a:off x="10546956" y="2855098"/>
            <a:ext cx="782587" cy="276999"/>
          </a:xfrm>
          <a:prstGeom prst="rect">
            <a:avLst/>
          </a:prstGeom>
          <a:noFill/>
        </p:spPr>
        <p:txBody>
          <a:bodyPr wrap="none" rtlCol="0">
            <a:spAutoFit/>
          </a:bodyPr>
          <a:lstStyle/>
          <a:p>
            <a:r>
              <a:rPr lang="en-US" altLang="ko-KR" sz="1200" dirty="0" smtClean="0">
                <a:latin typeface="Arial" pitchFamily="34" charset="0"/>
                <a:cs typeface="Arial" pitchFamily="34" charset="0"/>
              </a:rPr>
              <a:t>C6: SCS</a:t>
            </a:r>
            <a:endParaRPr lang="ko-KR" altLang="en-US" sz="1200" dirty="0">
              <a:latin typeface="Arial" pitchFamily="34" charset="0"/>
              <a:cs typeface="Arial" pitchFamily="34" charset="0"/>
            </a:endParaRPr>
          </a:p>
        </p:txBody>
      </p:sp>
      <p:sp>
        <p:nvSpPr>
          <p:cNvPr id="53" name="TextBox 52"/>
          <p:cNvSpPr txBox="1"/>
          <p:nvPr/>
        </p:nvSpPr>
        <p:spPr>
          <a:xfrm>
            <a:off x="10576418" y="4532419"/>
            <a:ext cx="457176" cy="276999"/>
          </a:xfrm>
          <a:prstGeom prst="rect">
            <a:avLst/>
          </a:prstGeom>
          <a:noFill/>
        </p:spPr>
        <p:txBody>
          <a:bodyPr wrap="none" rtlCol="0">
            <a:spAutoFit/>
          </a:bodyPr>
          <a:lstStyle/>
          <a:p>
            <a:r>
              <a:rPr lang="en-US" altLang="ko-KR" sz="1200" dirty="0" smtClean="0">
                <a:latin typeface="Arial" pitchFamily="34" charset="0"/>
                <a:cs typeface="Arial" pitchFamily="34" charset="0"/>
              </a:rPr>
              <a:t>ALL</a:t>
            </a:r>
            <a:endParaRPr lang="ko-KR" altLang="en-US" sz="1200" dirty="0">
              <a:latin typeface="Arial" pitchFamily="34" charset="0"/>
              <a:cs typeface="Arial" pitchFamily="34" charset="0"/>
            </a:endParaRPr>
          </a:p>
        </p:txBody>
      </p:sp>
      <p:pic>
        <p:nvPicPr>
          <p:cNvPr id="32" name="그림 31"/>
          <p:cNvPicPr>
            <a:picLocks noChangeAspect="1"/>
          </p:cNvPicPr>
          <p:nvPr/>
        </p:nvPicPr>
        <p:blipFill>
          <a:blip r:embed="rId17" cstate="print">
            <a:extLst>
              <a:ext uri="{28A0092B-C50C-407E-A947-70E740481C1C}">
                <a14:useLocalDpi xmlns:a14="http://schemas.microsoft.com/office/drawing/2010/main" val="0"/>
              </a:ext>
            </a:extLst>
          </a:blip>
          <a:srcRect l="7087" t="11008" r="4724" b="5504"/>
          <a:stretch>
            <a:fillRect/>
          </a:stretch>
        </p:blipFill>
        <p:spPr>
          <a:xfrm>
            <a:off x="10424394" y="1473966"/>
            <a:ext cx="1800000" cy="1316373"/>
          </a:xfrm>
          <a:prstGeom prst="rect">
            <a:avLst/>
          </a:prstGeom>
        </p:spPr>
      </p:pic>
      <p:sp>
        <p:nvSpPr>
          <p:cNvPr id="49" name="TextBox 48"/>
          <p:cNvSpPr txBox="1"/>
          <p:nvPr/>
        </p:nvSpPr>
        <p:spPr>
          <a:xfrm>
            <a:off x="10540872" y="1119354"/>
            <a:ext cx="940707" cy="276999"/>
          </a:xfrm>
          <a:prstGeom prst="rect">
            <a:avLst/>
          </a:prstGeom>
          <a:noFill/>
        </p:spPr>
        <p:txBody>
          <a:bodyPr wrap="none" rtlCol="0">
            <a:spAutoFit/>
          </a:bodyPr>
          <a:lstStyle/>
          <a:p>
            <a:r>
              <a:rPr lang="en-US" altLang="ko-KR" sz="1200" dirty="0" smtClean="0">
                <a:latin typeface="Arial" pitchFamily="34" charset="0"/>
                <a:cs typeface="Arial" pitchFamily="34" charset="0"/>
              </a:rPr>
              <a:t>C3: Taiwan</a:t>
            </a:r>
            <a:endParaRPr lang="ko-KR" altLang="en-US" sz="1200" dirty="0">
              <a:latin typeface="Arial" pitchFamily="34" charset="0"/>
              <a:cs typeface="Arial" pitchFamily="34" charset="0"/>
            </a:endParaRPr>
          </a:p>
        </p:txBody>
      </p:sp>
      <p:sp>
        <p:nvSpPr>
          <p:cNvPr id="3" name="슬라이드 번호 개체 틀 2"/>
          <p:cNvSpPr>
            <a:spLocks noGrp="1"/>
          </p:cNvSpPr>
          <p:nvPr>
            <p:ph type="sldNum" sz="quarter" idx="12"/>
          </p:nvPr>
        </p:nvSpPr>
        <p:spPr/>
        <p:txBody>
          <a:bodyPr/>
          <a:lstStyle/>
          <a:p>
            <a:fld id="{00CCA16B-666D-4C1D-A17F-0F3BFE2396EA}" type="slidenum">
              <a:rPr lang="ko-KR" altLang="en-US" smtClean="0"/>
              <a:pPr/>
              <a:t>14</a:t>
            </a:fld>
            <a:endParaRPr lang="ko-KR" altLang="en-US"/>
          </a:p>
        </p:txBody>
      </p:sp>
    </p:spTree>
    <p:extLst>
      <p:ext uri="{BB962C8B-B14F-4D97-AF65-F5344CB8AC3E}">
        <p14:creationId xmlns:p14="http://schemas.microsoft.com/office/powerpoint/2010/main" val="19183087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내용 개체 틀 3"/>
          <p:cNvPicPr>
            <a:picLocks noGrp="1" noChangeAspect="1"/>
          </p:cNvPicPr>
          <p:nvPr/>
        </p:nvPicPr>
        <p:blipFill>
          <a:blip r:embed="rId2" cstate="print">
            <a:extLst>
              <a:ext uri="{28A0092B-C50C-407E-A947-70E740481C1C}">
                <a14:useLocalDpi xmlns:a14="http://schemas.microsoft.com/office/drawing/2010/main" val="0"/>
              </a:ext>
            </a:extLst>
          </a:blip>
          <a:srcRect l="7382" t="21407" r="11073" b="54626"/>
          <a:stretch>
            <a:fillRect/>
          </a:stretch>
        </p:blipFill>
        <p:spPr>
          <a:xfrm>
            <a:off x="1144459" y="1700808"/>
            <a:ext cx="4428000" cy="1301356"/>
          </a:xfrm>
          <a:prstGeom prst="rect">
            <a:avLst/>
          </a:prstGeom>
        </p:spPr>
      </p:pic>
      <p:pic>
        <p:nvPicPr>
          <p:cNvPr id="5" name="그림 4"/>
          <p:cNvPicPr>
            <a:picLocks noChangeAspect="1"/>
          </p:cNvPicPr>
          <p:nvPr/>
        </p:nvPicPr>
        <p:blipFill>
          <a:blip r:embed="rId3" cstate="print">
            <a:extLst>
              <a:ext uri="{28A0092B-C50C-407E-A947-70E740481C1C}">
                <a14:useLocalDpi xmlns:a14="http://schemas.microsoft.com/office/drawing/2010/main" val="0"/>
              </a:ext>
            </a:extLst>
          </a:blip>
          <a:srcRect l="7382" t="14026" r="11073" b="54257"/>
          <a:stretch>
            <a:fillRect/>
          </a:stretch>
        </p:blipFill>
        <p:spPr>
          <a:xfrm>
            <a:off x="1144459" y="3002164"/>
            <a:ext cx="4428000" cy="1722520"/>
          </a:xfrm>
          <a:prstGeom prst="rect">
            <a:avLst/>
          </a:prstGeom>
        </p:spPr>
      </p:pic>
      <p:sp>
        <p:nvSpPr>
          <p:cNvPr id="6" name="TextBox 12"/>
          <p:cNvSpPr txBox="1"/>
          <p:nvPr/>
        </p:nvSpPr>
        <p:spPr>
          <a:xfrm>
            <a:off x="2057461" y="1149135"/>
            <a:ext cx="3487109" cy="338554"/>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dirty="0">
                <a:latin typeface="Arial" pitchFamily="34" charset="0"/>
                <a:cs typeface="Arial" pitchFamily="34" charset="0"/>
              </a:rPr>
              <a:t>Track </a:t>
            </a:r>
            <a:r>
              <a:rPr lang="en-US" altLang="ko-KR" sz="1600" dirty="0" smtClean="0">
                <a:latin typeface="Arial" pitchFamily="34" charset="0"/>
                <a:cs typeface="Arial" pitchFamily="34" charset="0"/>
              </a:rPr>
              <a:t>skill</a:t>
            </a:r>
            <a:endParaRPr lang="ko-KR" altLang="en-US" sz="1600" dirty="0">
              <a:latin typeface="Arial" pitchFamily="34" charset="0"/>
              <a:cs typeface="Arial" pitchFamily="34" charset="0"/>
            </a:endParaRPr>
          </a:p>
        </p:txBody>
      </p:sp>
      <p:sp>
        <p:nvSpPr>
          <p:cNvPr id="7" name="TextBox 25"/>
          <p:cNvSpPr txBox="1"/>
          <p:nvPr/>
        </p:nvSpPr>
        <p:spPr>
          <a:xfrm rot="16200000">
            <a:off x="-797386" y="2914081"/>
            <a:ext cx="2964682" cy="584775"/>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dirty="0" smtClean="0">
                <a:latin typeface="Arial" pitchFamily="34" charset="0"/>
                <a:cs typeface="Arial" pitchFamily="34" charset="0"/>
              </a:rPr>
              <a:t>Cluster</a:t>
            </a:r>
          </a:p>
          <a:p>
            <a:pPr algn="ctr"/>
            <a:r>
              <a:rPr lang="en-US" altLang="ko-KR" sz="1600" dirty="0" smtClean="0">
                <a:latin typeface="Arial" pitchFamily="34" charset="0"/>
                <a:cs typeface="Arial" pitchFamily="34" charset="0"/>
              </a:rPr>
              <a:t>cycles</a:t>
            </a:r>
            <a:endParaRPr lang="ko-KR" altLang="en-US" sz="1600" dirty="0">
              <a:latin typeface="Arial" pitchFamily="34" charset="0"/>
              <a:cs typeface="Arial" pitchFamily="34" charset="0"/>
            </a:endParaRPr>
          </a:p>
        </p:txBody>
      </p:sp>
      <p:sp>
        <p:nvSpPr>
          <p:cNvPr id="8" name="오른쪽 대괄호 7"/>
          <p:cNvSpPr/>
          <p:nvPr/>
        </p:nvSpPr>
        <p:spPr>
          <a:xfrm flipH="1">
            <a:off x="993627" y="1700808"/>
            <a:ext cx="127729" cy="298800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endParaRPr lang="ko-KR" altLang="en-US" sz="1600"/>
          </a:p>
        </p:txBody>
      </p:sp>
      <p:sp>
        <p:nvSpPr>
          <p:cNvPr id="10" name="제목 1"/>
          <p:cNvSpPr>
            <a:spLocks noGrp="1"/>
          </p:cNvSpPr>
          <p:nvPr>
            <p:ph type="title"/>
          </p:nvPr>
        </p:nvSpPr>
        <p:spPr>
          <a:xfrm>
            <a:off x="609600" y="274638"/>
            <a:ext cx="10972800" cy="490066"/>
          </a:xfrm>
        </p:spPr>
        <p:txBody>
          <a:bodyPr>
            <a:normAutofit fontScale="90000"/>
          </a:bodyPr>
          <a:lstStyle/>
          <a:p>
            <a:r>
              <a:rPr lang="en-US" altLang="ko-KR" dirty="0" smtClean="0"/>
              <a:t>Impact </a:t>
            </a:r>
            <a:r>
              <a:rPr lang="en-US" altLang="ko-KR" dirty="0"/>
              <a:t>of </a:t>
            </a:r>
            <a:r>
              <a:rPr lang="en-US" altLang="ko-KR" dirty="0" smtClean="0"/>
              <a:t>NT and L63 (H216 minus A216)</a:t>
            </a:r>
            <a:endParaRPr lang="ko-KR" altLang="en-US" dirty="0"/>
          </a:p>
        </p:txBody>
      </p:sp>
      <p:graphicFrame>
        <p:nvGraphicFramePr>
          <p:cNvPr id="11" name="표 10"/>
          <p:cNvGraphicFramePr>
            <a:graphicFrameLocks noGrp="1"/>
          </p:cNvGraphicFramePr>
          <p:nvPr>
            <p:extLst/>
          </p:nvPr>
        </p:nvGraphicFramePr>
        <p:xfrm>
          <a:off x="8494015" y="44075"/>
          <a:ext cx="3697985" cy="1097280"/>
        </p:xfrm>
        <a:graphic>
          <a:graphicData uri="http://schemas.openxmlformats.org/drawingml/2006/table">
            <a:tbl>
              <a:tblPr firstRow="1" bandRow="1">
                <a:tableStyleId>{9D7B26C5-4107-4FEC-AEDC-1716B250A1EF}</a:tableStyleId>
              </a:tblPr>
              <a:tblGrid>
                <a:gridCol w="1238567"/>
                <a:gridCol w="622617"/>
                <a:gridCol w="736029"/>
                <a:gridCol w="470217"/>
                <a:gridCol w="630555"/>
              </a:tblGrid>
              <a:tr h="214319">
                <a:tc>
                  <a:txBody>
                    <a:bodyPr/>
                    <a:lstStyle/>
                    <a:p>
                      <a:pPr algn="ctr" latinLnBrk="1"/>
                      <a:r>
                        <a:rPr lang="en-US" altLang="ko-KR" sz="1200" b="0" dirty="0" smtClean="0">
                          <a:latin typeface="Arial" panose="020B0604020202020204" pitchFamily="34" charset="0"/>
                          <a:cs typeface="Arial" panose="020B0604020202020204" pitchFamily="34" charset="0"/>
                        </a:rPr>
                        <a:t>Base</a:t>
                      </a:r>
                      <a:endParaRPr lang="ko-KR" altLang="en-US" sz="1200" b="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200" b="0" dirty="0" err="1" smtClean="0">
                          <a:latin typeface="Arial" panose="020B0604020202020204" pitchFamily="34" charset="0"/>
                          <a:cs typeface="Arial" panose="020B0604020202020204" pitchFamily="34" charset="0"/>
                        </a:rPr>
                        <a:t>Exp</a:t>
                      </a:r>
                      <a:endParaRPr lang="ko-KR" altLang="en-US" sz="1200" b="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200" b="0" dirty="0" smtClean="0">
                          <a:latin typeface="Arial" panose="020B0604020202020204" pitchFamily="34" charset="0"/>
                          <a:cs typeface="Arial" panose="020B0604020202020204" pitchFamily="34" charset="0"/>
                        </a:rPr>
                        <a:t>Tracker</a:t>
                      </a:r>
                      <a:endParaRPr lang="ko-KR" altLang="en-US" sz="1200" b="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200" b="0" dirty="0" smtClean="0">
                          <a:latin typeface="Arial" panose="020B0604020202020204" pitchFamily="34" charset="0"/>
                          <a:cs typeface="Arial" panose="020B0604020202020204" pitchFamily="34" charset="0"/>
                        </a:rPr>
                        <a:t>Lev</a:t>
                      </a:r>
                      <a:endParaRPr lang="ko-KR" altLang="en-US" sz="1200" b="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200" b="0" dirty="0" smtClean="0">
                          <a:latin typeface="Arial" panose="020B0604020202020204" pitchFamily="34" charset="0"/>
                          <a:cs typeface="Arial" panose="020B0604020202020204" pitchFamily="34" charset="0"/>
                        </a:rPr>
                        <a:t>Damp</a:t>
                      </a:r>
                      <a:endParaRPr lang="ko-KR" altLang="en-US" sz="1200" b="0" dirty="0">
                        <a:latin typeface="Arial" panose="020B0604020202020204" pitchFamily="34" charset="0"/>
                        <a:cs typeface="Arial" panose="020B0604020202020204" pitchFamily="34" charset="0"/>
                      </a:endParaRPr>
                    </a:p>
                  </a:txBody>
                  <a:tcPr anchor="ctr"/>
                </a:tc>
              </a:tr>
              <a:tr h="168770">
                <a:tc rowSpan="3">
                  <a:txBody>
                    <a:bodyPr/>
                    <a:lstStyle/>
                    <a:p>
                      <a:pPr algn="ctr" latinLnBrk="1"/>
                      <a:r>
                        <a:rPr lang="en-US" altLang="ko-KR" sz="1200" b="0" dirty="0" smtClean="0">
                          <a:solidFill>
                            <a:schemeClr val="tx1"/>
                          </a:solidFill>
                          <a:latin typeface="Arial" panose="020B0604020202020204" pitchFamily="34" charset="0"/>
                          <a:cs typeface="Arial" panose="020B0604020202020204" pitchFamily="34" charset="0"/>
                        </a:rPr>
                        <a:t>FY16</a:t>
                      </a:r>
                      <a:r>
                        <a:rPr lang="en-US" altLang="ko-KR" sz="1200" b="0" baseline="0" dirty="0" smtClean="0">
                          <a:solidFill>
                            <a:schemeClr val="tx1"/>
                          </a:solidFill>
                          <a:latin typeface="Arial" panose="020B0604020202020204" pitchFamily="34" charset="0"/>
                          <a:cs typeface="Arial" panose="020B0604020202020204" pitchFamily="34" charset="0"/>
                        </a:rPr>
                        <a:t> baseline </a:t>
                      </a:r>
                    </a:p>
                    <a:p>
                      <a:pPr algn="ctr" latinLnBrk="1"/>
                      <a:r>
                        <a:rPr lang="en-US" altLang="ko-KR" sz="1200" b="0" baseline="0" dirty="0" smtClean="0">
                          <a:solidFill>
                            <a:schemeClr val="tx1"/>
                          </a:solidFill>
                          <a:latin typeface="Arial" panose="020B0604020202020204" pitchFamily="34" charset="0"/>
                          <a:cs typeface="Arial" panose="020B0604020202020204" pitchFamily="34" charset="0"/>
                        </a:rPr>
                        <a:t>+ Upgrades</a:t>
                      </a:r>
                      <a:endParaRPr lang="ko-KR" altLang="en-US" sz="1200" b="0" dirty="0">
                        <a:solidFill>
                          <a:schemeClr val="tx1"/>
                        </a:solidFill>
                        <a:latin typeface="Arial" panose="020B0604020202020204" pitchFamily="34" charset="0"/>
                        <a:cs typeface="Arial" panose="020B0604020202020204" pitchFamily="34" charset="0"/>
                      </a:endParaRPr>
                    </a:p>
                  </a:txBody>
                  <a:tcPr anchor="ctr">
                    <a:noFill/>
                  </a:tcPr>
                </a:tc>
                <a:tc>
                  <a:txBody>
                    <a:bodyPr/>
                    <a:lstStyle/>
                    <a:p>
                      <a:pPr algn="ctr" latinLnBrk="1"/>
                      <a:r>
                        <a:rPr lang="en-US" altLang="ko-KR" sz="1200" b="0" dirty="0" smtClean="0">
                          <a:solidFill>
                            <a:srgbClr val="00B0F0"/>
                          </a:solidFill>
                          <a:latin typeface="Arial" panose="020B0604020202020204" pitchFamily="34" charset="0"/>
                          <a:cs typeface="Arial" panose="020B0604020202020204" pitchFamily="34" charset="0"/>
                        </a:rPr>
                        <a:t>H16O</a:t>
                      </a:r>
                      <a:endParaRPr lang="ko-KR" altLang="en-US" sz="1200" b="0" dirty="0">
                        <a:solidFill>
                          <a:srgbClr val="00B0F0"/>
                        </a:solidFill>
                        <a:latin typeface="Arial" panose="020B0604020202020204" pitchFamily="34" charset="0"/>
                        <a:cs typeface="Arial" panose="020B0604020202020204" pitchFamily="34" charset="0"/>
                      </a:endParaRPr>
                    </a:p>
                  </a:txBody>
                  <a:tcPr anchor="ctr">
                    <a:noFill/>
                  </a:tcPr>
                </a:tc>
                <a:tc>
                  <a:txBody>
                    <a:bodyPr/>
                    <a:lstStyle/>
                    <a:p>
                      <a:pPr algn="ctr" latinLnBrk="1"/>
                      <a:r>
                        <a:rPr lang="en-US" altLang="ko-KR" sz="1200" b="0" dirty="0" smtClean="0">
                          <a:solidFill>
                            <a:srgbClr val="00B0F0"/>
                          </a:solidFill>
                          <a:latin typeface="Arial" panose="020B0604020202020204" pitchFamily="34" charset="0"/>
                          <a:cs typeface="Arial" panose="020B0604020202020204" pitchFamily="34" charset="0"/>
                        </a:rPr>
                        <a:t>Old</a:t>
                      </a:r>
                      <a:endParaRPr lang="ko-KR" altLang="en-US" sz="1200" b="0" dirty="0">
                        <a:solidFill>
                          <a:srgbClr val="00B0F0"/>
                        </a:solidFill>
                        <a:latin typeface="Arial" panose="020B0604020202020204" pitchFamily="34" charset="0"/>
                        <a:cs typeface="Arial" panose="020B0604020202020204" pitchFamily="34" charset="0"/>
                      </a:endParaRPr>
                    </a:p>
                  </a:txBody>
                  <a:tcPr anchor="ctr">
                    <a:noFill/>
                  </a:tcPr>
                </a:tc>
                <a:tc>
                  <a:txBody>
                    <a:bodyPr/>
                    <a:lstStyle/>
                    <a:p>
                      <a:pPr algn="ctr" latinLnBrk="1"/>
                      <a:r>
                        <a:rPr lang="en-US" altLang="ko-KR" sz="1200" b="0" dirty="0" smtClean="0">
                          <a:solidFill>
                            <a:srgbClr val="00B0F0"/>
                          </a:solidFill>
                          <a:latin typeface="Arial" panose="020B0604020202020204" pitchFamily="34" charset="0"/>
                          <a:cs typeface="Arial" panose="020B0604020202020204" pitchFamily="34" charset="0"/>
                        </a:rPr>
                        <a:t>61</a:t>
                      </a:r>
                      <a:endParaRPr lang="ko-KR" altLang="en-US" sz="1200" b="0" dirty="0">
                        <a:solidFill>
                          <a:srgbClr val="00B0F0"/>
                        </a:solidFill>
                        <a:latin typeface="Arial" panose="020B0604020202020204" pitchFamily="34" charset="0"/>
                        <a:cs typeface="Arial" panose="020B0604020202020204" pitchFamily="34" charset="0"/>
                      </a:endParaRPr>
                    </a:p>
                  </a:txBody>
                  <a:tcPr anchor="ctr">
                    <a:noFill/>
                  </a:tcPr>
                </a:tc>
                <a:tc>
                  <a:txBody>
                    <a:bodyPr/>
                    <a:lstStyle/>
                    <a:p>
                      <a:pPr algn="ctr" latinLnBrk="1"/>
                      <a:r>
                        <a:rPr lang="en-US" altLang="ko-KR" sz="1200" b="0" dirty="0" smtClean="0">
                          <a:solidFill>
                            <a:srgbClr val="00B0F0"/>
                          </a:solidFill>
                          <a:latin typeface="Arial" panose="020B0604020202020204" pitchFamily="34" charset="0"/>
                          <a:cs typeface="Arial" panose="020B0604020202020204" pitchFamily="34" charset="0"/>
                        </a:rPr>
                        <a:t>No</a:t>
                      </a:r>
                      <a:endParaRPr lang="ko-KR" altLang="en-US" sz="1200" b="0" dirty="0">
                        <a:solidFill>
                          <a:srgbClr val="00B0F0"/>
                        </a:solidFill>
                        <a:latin typeface="Arial" panose="020B0604020202020204" pitchFamily="34" charset="0"/>
                        <a:cs typeface="Arial" panose="020B0604020202020204" pitchFamily="34" charset="0"/>
                      </a:endParaRPr>
                    </a:p>
                  </a:txBody>
                  <a:tcPr anchor="ctr">
                    <a:noFill/>
                  </a:tcPr>
                </a:tc>
              </a:tr>
              <a:tr h="168770">
                <a:tc vMerge="1">
                  <a:txBody>
                    <a:bodyPr/>
                    <a:lstStyle/>
                    <a:p>
                      <a:pPr algn="ctr" latinLnBrk="1"/>
                      <a:endParaRPr lang="ko-KR" altLang="en-US" sz="1000" b="0" dirty="0">
                        <a:solidFill>
                          <a:srgbClr val="00B050"/>
                        </a:solidFill>
                        <a:latin typeface="Arial" panose="020B0604020202020204" pitchFamily="34" charset="0"/>
                        <a:cs typeface="Arial" panose="020B0604020202020204" pitchFamily="34" charset="0"/>
                      </a:endParaRPr>
                    </a:p>
                  </a:txBody>
                  <a:tcPr anchor="ctr"/>
                </a:tc>
                <a:tc>
                  <a:txBody>
                    <a:bodyPr/>
                    <a:lstStyle/>
                    <a:p>
                      <a:pPr algn="ctr" latinLnBrk="1"/>
                      <a:r>
                        <a:rPr lang="en-US" altLang="ko-KR" sz="1200" b="0" dirty="0" smtClean="0">
                          <a:solidFill>
                            <a:srgbClr val="00B050"/>
                          </a:solidFill>
                          <a:latin typeface="Arial" panose="020B0604020202020204" pitchFamily="34" charset="0"/>
                          <a:cs typeface="Arial" panose="020B0604020202020204" pitchFamily="34" charset="0"/>
                        </a:rPr>
                        <a:t>A216</a:t>
                      </a:r>
                      <a:endParaRPr lang="ko-KR" altLang="en-US" sz="1200" b="0" dirty="0">
                        <a:solidFill>
                          <a:srgbClr val="00B050"/>
                        </a:solidFill>
                        <a:latin typeface="Arial" panose="020B0604020202020204" pitchFamily="34" charset="0"/>
                        <a:cs typeface="Arial" panose="020B0604020202020204" pitchFamily="34" charset="0"/>
                      </a:endParaRPr>
                    </a:p>
                  </a:txBody>
                  <a:tcPr anchor="ctr"/>
                </a:tc>
                <a:tc>
                  <a:txBody>
                    <a:bodyPr/>
                    <a:lstStyle/>
                    <a:p>
                      <a:pPr algn="ctr" latinLnBrk="1"/>
                      <a:r>
                        <a:rPr lang="en-US" altLang="ko-KR" sz="1200" b="0" dirty="0" smtClean="0">
                          <a:solidFill>
                            <a:srgbClr val="00B050"/>
                          </a:solidFill>
                          <a:latin typeface="Arial" panose="020B0604020202020204" pitchFamily="34" charset="0"/>
                          <a:cs typeface="Arial" panose="020B0604020202020204" pitchFamily="34" charset="0"/>
                        </a:rPr>
                        <a:t>New</a:t>
                      </a:r>
                      <a:endParaRPr lang="ko-KR" altLang="en-US" sz="1200" b="0" dirty="0">
                        <a:solidFill>
                          <a:srgbClr val="00B050"/>
                        </a:solidFill>
                        <a:latin typeface="Arial" panose="020B0604020202020204" pitchFamily="34" charset="0"/>
                        <a:cs typeface="Arial" panose="020B0604020202020204" pitchFamily="34" charset="0"/>
                      </a:endParaRPr>
                    </a:p>
                  </a:txBody>
                  <a:tcPr anchor="ctr"/>
                </a:tc>
                <a:tc>
                  <a:txBody>
                    <a:bodyPr/>
                    <a:lstStyle/>
                    <a:p>
                      <a:pPr algn="ctr" latinLnBrk="1"/>
                      <a:r>
                        <a:rPr lang="en-US" altLang="ko-KR" sz="1200" b="0" dirty="0" smtClean="0">
                          <a:solidFill>
                            <a:srgbClr val="00B050"/>
                          </a:solidFill>
                          <a:latin typeface="Arial" panose="020B0604020202020204" pitchFamily="34" charset="0"/>
                          <a:cs typeface="Arial" panose="020B0604020202020204" pitchFamily="34" charset="0"/>
                        </a:rPr>
                        <a:t>63</a:t>
                      </a:r>
                      <a:endParaRPr lang="ko-KR" altLang="en-US" sz="1200" b="0" dirty="0">
                        <a:solidFill>
                          <a:srgbClr val="00B050"/>
                        </a:solidFill>
                        <a:latin typeface="Arial" panose="020B0604020202020204" pitchFamily="34" charset="0"/>
                        <a:cs typeface="Arial" panose="020B0604020202020204" pitchFamily="34" charset="0"/>
                      </a:endParaRPr>
                    </a:p>
                  </a:txBody>
                  <a:tcPr anchor="ctr"/>
                </a:tc>
                <a:tc>
                  <a:txBody>
                    <a:bodyPr/>
                    <a:lstStyle/>
                    <a:p>
                      <a:pPr algn="ctr" latinLnBrk="1"/>
                      <a:r>
                        <a:rPr lang="en-US" altLang="ko-KR" sz="1200" b="0" dirty="0" smtClean="0">
                          <a:solidFill>
                            <a:srgbClr val="00B050"/>
                          </a:solidFill>
                          <a:latin typeface="Arial" panose="020B0604020202020204" pitchFamily="34" charset="0"/>
                          <a:cs typeface="Arial" panose="020B0604020202020204" pitchFamily="34" charset="0"/>
                        </a:rPr>
                        <a:t>Yes</a:t>
                      </a:r>
                      <a:endParaRPr lang="ko-KR" altLang="en-US" sz="1200" b="0" dirty="0">
                        <a:solidFill>
                          <a:srgbClr val="00B050"/>
                        </a:solidFill>
                        <a:latin typeface="Arial" panose="020B0604020202020204" pitchFamily="34" charset="0"/>
                        <a:cs typeface="Arial" panose="020B0604020202020204" pitchFamily="34" charset="0"/>
                      </a:endParaRPr>
                    </a:p>
                  </a:txBody>
                  <a:tcPr anchor="ctr"/>
                </a:tc>
              </a:tr>
              <a:tr h="168770">
                <a:tc vMerge="1">
                  <a:txBody>
                    <a:bodyPr/>
                    <a:lstStyle/>
                    <a:p>
                      <a:pPr algn="ctr" latinLnBrk="1"/>
                      <a:endParaRPr lang="ko-KR" altLang="en-US" sz="1000" b="0" dirty="0">
                        <a:solidFill>
                          <a:srgbClr val="FF0000"/>
                        </a:solidFill>
                        <a:latin typeface="Arial" panose="020B0604020202020204" pitchFamily="34" charset="0"/>
                        <a:cs typeface="Arial" panose="020B0604020202020204" pitchFamily="34" charset="0"/>
                      </a:endParaRPr>
                    </a:p>
                  </a:txBody>
                  <a:tcPr anchor="ctr">
                    <a:noFill/>
                  </a:tcPr>
                </a:tc>
                <a:tc>
                  <a:txBody>
                    <a:bodyPr/>
                    <a:lstStyle/>
                    <a:p>
                      <a:pPr algn="ctr" latinLnBrk="1"/>
                      <a:r>
                        <a:rPr lang="en-US" altLang="ko-KR" sz="1200" b="0" dirty="0" smtClean="0">
                          <a:solidFill>
                            <a:srgbClr val="FF0000"/>
                          </a:solidFill>
                          <a:latin typeface="Arial" panose="020B0604020202020204" pitchFamily="34" charset="0"/>
                          <a:cs typeface="Arial" panose="020B0604020202020204" pitchFamily="34" charset="0"/>
                        </a:rPr>
                        <a:t>H216</a:t>
                      </a:r>
                      <a:endParaRPr lang="ko-KR" altLang="en-US" sz="1200" b="0" dirty="0">
                        <a:solidFill>
                          <a:srgbClr val="FF0000"/>
                        </a:solidFill>
                        <a:latin typeface="Arial" panose="020B0604020202020204" pitchFamily="34" charset="0"/>
                        <a:cs typeface="Arial" panose="020B0604020202020204" pitchFamily="34" charset="0"/>
                      </a:endParaRPr>
                    </a:p>
                  </a:txBody>
                  <a:tcPr anchor="ctr">
                    <a:noFill/>
                  </a:tcPr>
                </a:tc>
                <a:tc>
                  <a:txBody>
                    <a:bodyPr/>
                    <a:lstStyle/>
                    <a:p>
                      <a:pPr algn="ctr" latinLnBrk="1"/>
                      <a:r>
                        <a:rPr lang="en-US" altLang="ko-KR" sz="1200" b="0" dirty="0" smtClean="0">
                          <a:solidFill>
                            <a:srgbClr val="FF0000"/>
                          </a:solidFill>
                          <a:latin typeface="Arial" panose="020B0604020202020204" pitchFamily="34" charset="0"/>
                          <a:cs typeface="Arial" panose="020B0604020202020204" pitchFamily="34" charset="0"/>
                        </a:rPr>
                        <a:t>Old</a:t>
                      </a:r>
                      <a:endParaRPr lang="ko-KR" altLang="en-US" sz="1200" b="0" dirty="0">
                        <a:solidFill>
                          <a:srgbClr val="FF0000"/>
                        </a:solidFill>
                        <a:latin typeface="Arial" panose="020B0604020202020204" pitchFamily="34" charset="0"/>
                        <a:cs typeface="Arial" panose="020B0604020202020204" pitchFamily="34" charset="0"/>
                      </a:endParaRPr>
                    </a:p>
                  </a:txBody>
                  <a:tcPr anchor="ctr">
                    <a:noFill/>
                  </a:tcPr>
                </a:tc>
                <a:tc>
                  <a:txBody>
                    <a:bodyPr/>
                    <a:lstStyle/>
                    <a:p>
                      <a:pPr algn="ctr" latinLnBrk="1"/>
                      <a:r>
                        <a:rPr lang="en-US" altLang="ko-KR" sz="1200" b="0" dirty="0" smtClean="0">
                          <a:solidFill>
                            <a:srgbClr val="FF0000"/>
                          </a:solidFill>
                          <a:latin typeface="Arial" panose="020B0604020202020204" pitchFamily="34" charset="0"/>
                          <a:cs typeface="Arial" panose="020B0604020202020204" pitchFamily="34" charset="0"/>
                        </a:rPr>
                        <a:t>61</a:t>
                      </a:r>
                      <a:endParaRPr lang="ko-KR" altLang="en-US" sz="1200" b="0" dirty="0">
                        <a:solidFill>
                          <a:srgbClr val="FF0000"/>
                        </a:solidFill>
                        <a:latin typeface="Arial" panose="020B0604020202020204" pitchFamily="34" charset="0"/>
                        <a:cs typeface="Arial" panose="020B0604020202020204" pitchFamily="34" charset="0"/>
                      </a:endParaRPr>
                    </a:p>
                  </a:txBody>
                  <a:tcPr anchor="ctr">
                    <a:noFill/>
                  </a:tcPr>
                </a:tc>
                <a:tc>
                  <a:txBody>
                    <a:bodyPr/>
                    <a:lstStyle/>
                    <a:p>
                      <a:pPr algn="ctr" latinLnBrk="1"/>
                      <a:r>
                        <a:rPr lang="en-US" altLang="ko-KR" sz="1200" b="0" dirty="0" smtClean="0">
                          <a:solidFill>
                            <a:srgbClr val="FF0000"/>
                          </a:solidFill>
                          <a:latin typeface="Arial" panose="020B0604020202020204" pitchFamily="34" charset="0"/>
                          <a:cs typeface="Arial" panose="020B0604020202020204" pitchFamily="34" charset="0"/>
                        </a:rPr>
                        <a:t>Yes</a:t>
                      </a:r>
                      <a:endParaRPr lang="ko-KR" altLang="en-US" sz="1200" b="0" dirty="0">
                        <a:solidFill>
                          <a:srgbClr val="FF0000"/>
                        </a:solidFill>
                        <a:latin typeface="Arial" panose="020B0604020202020204" pitchFamily="34" charset="0"/>
                        <a:cs typeface="Arial" panose="020B0604020202020204" pitchFamily="34" charset="0"/>
                      </a:endParaRPr>
                    </a:p>
                  </a:txBody>
                  <a:tcPr anchor="ctr">
                    <a:noFill/>
                  </a:tcPr>
                </a:tc>
              </a:tr>
            </a:tbl>
          </a:graphicData>
        </a:graphic>
      </p:graphicFrame>
    </p:spTree>
    <p:extLst>
      <p:ext uri="{BB962C8B-B14F-4D97-AF65-F5344CB8AC3E}">
        <p14:creationId xmlns:p14="http://schemas.microsoft.com/office/powerpoint/2010/main" val="4040835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Contents</a:t>
            </a:r>
            <a:endParaRPr lang="ko-KR" altLang="en-US" dirty="0"/>
          </a:p>
        </p:txBody>
      </p:sp>
      <p:sp>
        <p:nvSpPr>
          <p:cNvPr id="3" name="내용 개체 틀 2"/>
          <p:cNvSpPr>
            <a:spLocks noGrp="1"/>
          </p:cNvSpPr>
          <p:nvPr>
            <p:ph idx="1"/>
          </p:nvPr>
        </p:nvSpPr>
        <p:spPr>
          <a:xfrm>
            <a:off x="609600" y="1340768"/>
            <a:ext cx="11319048" cy="4785396"/>
          </a:xfrm>
        </p:spPr>
        <p:txBody>
          <a:bodyPr/>
          <a:lstStyle/>
          <a:p>
            <a:r>
              <a:rPr lang="en-US" altLang="ko-KR" dirty="0" smtClean="0"/>
              <a:t>FY16 final version issue</a:t>
            </a:r>
          </a:p>
          <a:p>
            <a:r>
              <a:rPr lang="en-US" altLang="ko-KR" dirty="0" smtClean="0"/>
              <a:t>TC-trackers </a:t>
            </a:r>
            <a:r>
              <a:rPr lang="en-US" altLang="ko-KR" dirty="0" smtClean="0"/>
              <a:t>in TC forecast models</a:t>
            </a:r>
          </a:p>
          <a:p>
            <a:r>
              <a:rPr lang="en-US" altLang="ko-KR" dirty="0" smtClean="0"/>
              <a:t>Impact of new tracker/L63/damping in FY16 </a:t>
            </a:r>
            <a:r>
              <a:rPr lang="en-US" altLang="ko-KR" dirty="0" smtClean="0"/>
              <a:t>retrospectives</a:t>
            </a:r>
          </a:p>
          <a:p>
            <a:r>
              <a:rPr lang="en-US" altLang="ko-KR" dirty="0" smtClean="0">
                <a:solidFill>
                  <a:schemeClr val="bg1">
                    <a:lumMod val="75000"/>
                  </a:schemeClr>
                </a:solidFill>
              </a:rPr>
              <a:t>New tracker and L63 test in the track and intensity degraded cases (in process)</a:t>
            </a:r>
            <a:endParaRPr lang="en-US" altLang="ko-KR" dirty="0" smtClean="0">
              <a:solidFill>
                <a:schemeClr val="bg1">
                  <a:lumMod val="75000"/>
                </a:schemeClr>
              </a:solidFill>
            </a:endParaRPr>
          </a:p>
        </p:txBody>
      </p:sp>
    </p:spTree>
    <p:extLst>
      <p:ext uri="{BB962C8B-B14F-4D97-AF65-F5344CB8AC3E}">
        <p14:creationId xmlns:p14="http://schemas.microsoft.com/office/powerpoint/2010/main" val="4152193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www.emc.ncep.noaa.gov/gc_wmb/vxt/zack/temp3/ALAL1115_H216/fig_ALAL1115_st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528" y="1304265"/>
            <a:ext cx="3600000" cy="26022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www.emc.ncep.noaa.gov/gc_wmb/vxt/zack/temp3/ALAL1115_H216/fig_ALAL1115_si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8" y="3993406"/>
            <a:ext cx="3600000" cy="2602286"/>
          </a:xfrm>
          <a:prstGeom prst="rect">
            <a:avLst/>
          </a:prstGeom>
          <a:noFill/>
          <a:extLst>
            <a:ext uri="{909E8E84-426E-40DD-AFC4-6F175D3DCCD1}">
              <a14:hiddenFill xmlns:a14="http://schemas.microsoft.com/office/drawing/2010/main">
                <a:solidFill>
                  <a:srgbClr val="FFFFFF"/>
                </a:solidFill>
              </a14:hiddenFill>
            </a:ext>
          </a:extLst>
        </p:spPr>
      </p:pic>
      <p:sp>
        <p:nvSpPr>
          <p:cNvPr id="2" name="제목 1"/>
          <p:cNvSpPr>
            <a:spLocks noGrp="1"/>
          </p:cNvSpPr>
          <p:nvPr>
            <p:ph type="title"/>
          </p:nvPr>
        </p:nvSpPr>
        <p:spPr/>
        <p:txBody>
          <a:bodyPr>
            <a:normAutofit fontScale="90000"/>
          </a:bodyPr>
          <a:lstStyle/>
          <a:p>
            <a:r>
              <a:rPr lang="en-US" altLang="ko-KR" dirty="0" smtClean="0"/>
              <a:t>FY16 final version issue</a:t>
            </a:r>
            <a:endParaRPr lang="ko-KR" altLang="en-US" dirty="0"/>
          </a:p>
        </p:txBody>
      </p:sp>
      <p:pic>
        <p:nvPicPr>
          <p:cNvPr id="6" name="Picture 2" descr="http://www.emc.ncep.noaa.gov/gc_wmb/vxt/zack/temp3/EPAL1115_H216/fig_EPAL1115_si0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4392" y="3993406"/>
            <a:ext cx="3600000" cy="26022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emc.ncep.noaa.gov/gc_wmb/vxt/zack/temp3/EPAL1115_H216/fig_EPAL1115_st0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4392" y="1304266"/>
            <a:ext cx="3600000" cy="26022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표 7"/>
          <p:cNvGraphicFramePr>
            <a:graphicFrameLocks noGrp="1"/>
          </p:cNvGraphicFramePr>
          <p:nvPr>
            <p:extLst>
              <p:ext uri="{D42A27DB-BD31-4B8C-83A1-F6EECF244321}">
                <p14:modId xmlns:p14="http://schemas.microsoft.com/office/powerpoint/2010/main" val="1694810349"/>
              </p:ext>
            </p:extLst>
          </p:nvPr>
        </p:nvGraphicFramePr>
        <p:xfrm>
          <a:off x="8508859" y="1"/>
          <a:ext cx="3697985" cy="1005840"/>
        </p:xfrm>
        <a:graphic>
          <a:graphicData uri="http://schemas.openxmlformats.org/drawingml/2006/table">
            <a:tbl>
              <a:tblPr firstRow="1" bandRow="1">
                <a:tableStyleId>{9D7B26C5-4107-4FEC-AEDC-1716B250A1EF}</a:tableStyleId>
              </a:tblPr>
              <a:tblGrid>
                <a:gridCol w="1238567"/>
                <a:gridCol w="622617"/>
                <a:gridCol w="736029"/>
                <a:gridCol w="470217"/>
                <a:gridCol w="630555"/>
              </a:tblGrid>
              <a:tr h="262451">
                <a:tc>
                  <a:txBody>
                    <a:bodyPr/>
                    <a:lstStyle/>
                    <a:p>
                      <a:pPr algn="ctr" latinLnBrk="1"/>
                      <a:r>
                        <a:rPr lang="en-US" altLang="ko-KR" sz="1200" b="0" dirty="0" smtClean="0">
                          <a:latin typeface="Arial" panose="020B0604020202020204" pitchFamily="34" charset="0"/>
                          <a:cs typeface="Arial" panose="020B0604020202020204" pitchFamily="34" charset="0"/>
                        </a:rPr>
                        <a:t>Base</a:t>
                      </a:r>
                      <a:endParaRPr lang="ko-KR" altLang="en-US" sz="1200" b="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200" b="0" dirty="0" err="1" smtClean="0">
                          <a:latin typeface="Arial" panose="020B0604020202020204" pitchFamily="34" charset="0"/>
                          <a:cs typeface="Arial" panose="020B0604020202020204" pitchFamily="34" charset="0"/>
                        </a:rPr>
                        <a:t>Exp</a:t>
                      </a:r>
                      <a:endParaRPr lang="ko-KR" altLang="en-US" sz="1200" b="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200" b="0" dirty="0" smtClean="0">
                          <a:latin typeface="Arial" panose="020B0604020202020204" pitchFamily="34" charset="0"/>
                          <a:cs typeface="Arial" panose="020B0604020202020204" pitchFamily="34" charset="0"/>
                        </a:rPr>
                        <a:t>Tracker</a:t>
                      </a:r>
                      <a:endParaRPr lang="ko-KR" altLang="en-US" sz="1200" b="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200" b="0" dirty="0" smtClean="0">
                          <a:latin typeface="Arial" panose="020B0604020202020204" pitchFamily="34" charset="0"/>
                          <a:cs typeface="Arial" panose="020B0604020202020204" pitchFamily="34" charset="0"/>
                        </a:rPr>
                        <a:t>Lev</a:t>
                      </a:r>
                      <a:endParaRPr lang="ko-KR" altLang="en-US" sz="1200" b="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200" b="0" dirty="0" smtClean="0">
                          <a:latin typeface="Arial" panose="020B0604020202020204" pitchFamily="34" charset="0"/>
                          <a:cs typeface="Arial" panose="020B0604020202020204" pitchFamily="34" charset="0"/>
                        </a:rPr>
                        <a:t>Damp</a:t>
                      </a:r>
                      <a:endParaRPr lang="ko-KR" altLang="en-US" sz="1200" b="0" dirty="0">
                        <a:latin typeface="Arial" panose="020B0604020202020204" pitchFamily="34" charset="0"/>
                        <a:cs typeface="Arial" panose="020B0604020202020204" pitchFamily="34" charset="0"/>
                      </a:endParaRPr>
                    </a:p>
                  </a:txBody>
                  <a:tcPr anchor="ctr"/>
                </a:tc>
              </a:tr>
              <a:tr h="215348">
                <a:tc rowSpan="2">
                  <a:txBody>
                    <a:bodyPr/>
                    <a:lstStyle/>
                    <a:p>
                      <a:pPr algn="ctr" latinLnBrk="1"/>
                      <a:r>
                        <a:rPr lang="en-US" altLang="ko-KR" sz="1200" b="0" dirty="0" smtClean="0">
                          <a:solidFill>
                            <a:schemeClr val="tx1"/>
                          </a:solidFill>
                          <a:latin typeface="Arial" panose="020B0604020202020204" pitchFamily="34" charset="0"/>
                          <a:cs typeface="Arial" panose="020B0604020202020204" pitchFamily="34" charset="0"/>
                        </a:rPr>
                        <a:t>FY16</a:t>
                      </a:r>
                      <a:r>
                        <a:rPr lang="en-US" altLang="ko-KR" sz="1200" b="0" baseline="0" dirty="0" smtClean="0">
                          <a:solidFill>
                            <a:schemeClr val="tx1"/>
                          </a:solidFill>
                          <a:latin typeface="Arial" panose="020B0604020202020204" pitchFamily="34" charset="0"/>
                          <a:cs typeface="Arial" panose="020B0604020202020204" pitchFamily="34" charset="0"/>
                        </a:rPr>
                        <a:t> baseline </a:t>
                      </a:r>
                    </a:p>
                    <a:p>
                      <a:pPr algn="ctr" latinLnBrk="1"/>
                      <a:r>
                        <a:rPr lang="en-US" altLang="ko-KR" sz="1200" b="0" baseline="0" dirty="0" smtClean="0">
                          <a:solidFill>
                            <a:schemeClr val="tx1"/>
                          </a:solidFill>
                          <a:latin typeface="Arial" panose="020B0604020202020204" pitchFamily="34" charset="0"/>
                          <a:cs typeface="Arial" panose="020B0604020202020204" pitchFamily="34" charset="0"/>
                        </a:rPr>
                        <a:t>+ Upgrades</a:t>
                      </a:r>
                      <a:endParaRPr lang="ko-KR" altLang="en-US" sz="1200" b="0" dirty="0">
                        <a:solidFill>
                          <a:schemeClr val="tx1"/>
                        </a:solidFill>
                        <a:latin typeface="Arial" panose="020B0604020202020204" pitchFamily="34" charset="0"/>
                        <a:cs typeface="Arial" panose="020B0604020202020204" pitchFamily="34" charset="0"/>
                      </a:endParaRPr>
                    </a:p>
                  </a:txBody>
                  <a:tcPr anchor="ctr">
                    <a:noFill/>
                  </a:tcPr>
                </a:tc>
                <a:tc>
                  <a:txBody>
                    <a:bodyPr/>
                    <a:lstStyle/>
                    <a:p>
                      <a:pPr algn="ctr" latinLnBrk="1"/>
                      <a:r>
                        <a:rPr lang="en-US" altLang="ko-KR" sz="1200" b="0" dirty="0" smtClean="0">
                          <a:solidFill>
                            <a:srgbClr val="FF0000"/>
                          </a:solidFill>
                          <a:latin typeface="Arial" panose="020B0604020202020204" pitchFamily="34" charset="0"/>
                          <a:cs typeface="Arial" panose="020B0604020202020204" pitchFamily="34" charset="0"/>
                        </a:rPr>
                        <a:t>H16O</a:t>
                      </a:r>
                      <a:endParaRPr lang="ko-KR" altLang="en-US" sz="1200" b="0" dirty="0">
                        <a:solidFill>
                          <a:srgbClr val="FF0000"/>
                        </a:solidFill>
                        <a:latin typeface="Arial" panose="020B0604020202020204" pitchFamily="34" charset="0"/>
                        <a:cs typeface="Arial" panose="020B0604020202020204" pitchFamily="34" charset="0"/>
                      </a:endParaRPr>
                    </a:p>
                  </a:txBody>
                  <a:tcPr anchor="ctr">
                    <a:noFill/>
                  </a:tcPr>
                </a:tc>
                <a:tc>
                  <a:txBody>
                    <a:bodyPr/>
                    <a:lstStyle/>
                    <a:p>
                      <a:pPr algn="ctr" latinLnBrk="1"/>
                      <a:r>
                        <a:rPr lang="en-US" altLang="ko-KR" sz="1200" b="0" dirty="0" smtClean="0">
                          <a:solidFill>
                            <a:srgbClr val="FF0000"/>
                          </a:solidFill>
                          <a:latin typeface="Arial" panose="020B0604020202020204" pitchFamily="34" charset="0"/>
                          <a:cs typeface="Arial" panose="020B0604020202020204" pitchFamily="34" charset="0"/>
                        </a:rPr>
                        <a:t>Old</a:t>
                      </a:r>
                      <a:endParaRPr lang="ko-KR" altLang="en-US" sz="1200" b="0" dirty="0">
                        <a:solidFill>
                          <a:srgbClr val="FF0000"/>
                        </a:solidFill>
                        <a:latin typeface="Arial" panose="020B0604020202020204" pitchFamily="34" charset="0"/>
                        <a:cs typeface="Arial" panose="020B0604020202020204" pitchFamily="34" charset="0"/>
                      </a:endParaRPr>
                    </a:p>
                  </a:txBody>
                  <a:tcPr anchor="ctr">
                    <a:noFill/>
                  </a:tcPr>
                </a:tc>
                <a:tc>
                  <a:txBody>
                    <a:bodyPr/>
                    <a:lstStyle/>
                    <a:p>
                      <a:pPr algn="ctr" latinLnBrk="1"/>
                      <a:r>
                        <a:rPr lang="en-US" altLang="ko-KR" sz="1200" b="0" dirty="0" smtClean="0">
                          <a:solidFill>
                            <a:srgbClr val="FF0000"/>
                          </a:solidFill>
                          <a:latin typeface="Arial" panose="020B0604020202020204" pitchFamily="34" charset="0"/>
                          <a:cs typeface="Arial" panose="020B0604020202020204" pitchFamily="34" charset="0"/>
                        </a:rPr>
                        <a:t>61</a:t>
                      </a:r>
                      <a:endParaRPr lang="ko-KR" altLang="en-US" sz="1200" b="0" dirty="0">
                        <a:solidFill>
                          <a:srgbClr val="FF0000"/>
                        </a:solidFill>
                        <a:latin typeface="Arial" panose="020B0604020202020204" pitchFamily="34" charset="0"/>
                        <a:cs typeface="Arial" panose="020B0604020202020204" pitchFamily="34" charset="0"/>
                      </a:endParaRPr>
                    </a:p>
                  </a:txBody>
                  <a:tcPr anchor="ctr">
                    <a:noFill/>
                  </a:tcPr>
                </a:tc>
                <a:tc>
                  <a:txBody>
                    <a:bodyPr/>
                    <a:lstStyle/>
                    <a:p>
                      <a:pPr algn="ctr" latinLnBrk="1"/>
                      <a:r>
                        <a:rPr lang="en-US" altLang="ko-KR" sz="1200" b="0" dirty="0" smtClean="0">
                          <a:solidFill>
                            <a:srgbClr val="FF0000"/>
                          </a:solidFill>
                          <a:latin typeface="Arial" panose="020B0604020202020204" pitchFamily="34" charset="0"/>
                          <a:cs typeface="Arial" panose="020B0604020202020204" pitchFamily="34" charset="0"/>
                        </a:rPr>
                        <a:t>No</a:t>
                      </a:r>
                      <a:endParaRPr lang="ko-KR" altLang="en-US" sz="1200" b="0" dirty="0">
                        <a:solidFill>
                          <a:srgbClr val="FF0000"/>
                        </a:solidFill>
                        <a:latin typeface="Arial" panose="020B0604020202020204" pitchFamily="34" charset="0"/>
                        <a:cs typeface="Arial" panose="020B0604020202020204" pitchFamily="34" charset="0"/>
                      </a:endParaRPr>
                    </a:p>
                  </a:txBody>
                  <a:tcPr anchor="ctr">
                    <a:noFill/>
                  </a:tcPr>
                </a:tc>
              </a:tr>
              <a:tr h="358913">
                <a:tc vMerge="1">
                  <a:txBody>
                    <a:bodyPr/>
                    <a:lstStyle/>
                    <a:p>
                      <a:pPr algn="ctr" latinLnBrk="1"/>
                      <a:endParaRPr lang="ko-KR" altLang="en-US" sz="1000" b="0" dirty="0">
                        <a:solidFill>
                          <a:srgbClr val="00B050"/>
                        </a:solidFill>
                        <a:latin typeface="Arial" panose="020B0604020202020204" pitchFamily="34" charset="0"/>
                        <a:cs typeface="Arial" panose="020B0604020202020204" pitchFamily="34" charset="0"/>
                      </a:endParaRPr>
                    </a:p>
                  </a:txBody>
                  <a:tcPr anchor="ctr"/>
                </a:tc>
                <a:tc>
                  <a:txBody>
                    <a:bodyPr/>
                    <a:lstStyle/>
                    <a:p>
                      <a:pPr algn="ctr" latinLnBrk="1"/>
                      <a:r>
                        <a:rPr lang="en-US" altLang="ko-KR" sz="1200" b="0" dirty="0" smtClean="0">
                          <a:solidFill>
                            <a:srgbClr val="0000FF"/>
                          </a:solidFill>
                          <a:latin typeface="Arial" panose="020B0604020202020204" pitchFamily="34" charset="0"/>
                          <a:cs typeface="Arial" panose="020B0604020202020204" pitchFamily="34" charset="0"/>
                        </a:rPr>
                        <a:t>H216</a:t>
                      </a:r>
                    </a:p>
                    <a:p>
                      <a:pPr algn="ctr" latinLnBrk="1"/>
                      <a:r>
                        <a:rPr lang="en-US" altLang="ko-KR" sz="1200" b="0" dirty="0" smtClean="0">
                          <a:solidFill>
                            <a:srgbClr val="0000FF"/>
                          </a:solidFill>
                          <a:latin typeface="Arial" panose="020B0604020202020204" pitchFamily="34" charset="0"/>
                          <a:cs typeface="Arial" panose="020B0604020202020204" pitchFamily="34" charset="0"/>
                        </a:rPr>
                        <a:t>(A216)</a:t>
                      </a:r>
                      <a:endParaRPr lang="ko-KR" altLang="en-US" sz="1200" b="0" dirty="0">
                        <a:solidFill>
                          <a:srgbClr val="0000FF"/>
                        </a:solidFill>
                        <a:latin typeface="Arial" panose="020B0604020202020204" pitchFamily="34" charset="0"/>
                        <a:cs typeface="Arial" panose="020B0604020202020204" pitchFamily="34" charset="0"/>
                      </a:endParaRPr>
                    </a:p>
                  </a:txBody>
                  <a:tcPr anchor="ctr"/>
                </a:tc>
                <a:tc>
                  <a:txBody>
                    <a:bodyPr/>
                    <a:lstStyle/>
                    <a:p>
                      <a:pPr algn="ctr" latinLnBrk="1"/>
                      <a:r>
                        <a:rPr lang="en-US" altLang="ko-KR" sz="1200" b="0" dirty="0" smtClean="0">
                          <a:solidFill>
                            <a:srgbClr val="0000FF"/>
                          </a:solidFill>
                          <a:latin typeface="Arial" panose="020B0604020202020204" pitchFamily="34" charset="0"/>
                          <a:cs typeface="Arial" panose="020B0604020202020204" pitchFamily="34" charset="0"/>
                        </a:rPr>
                        <a:t>New</a:t>
                      </a:r>
                      <a:endParaRPr lang="ko-KR" altLang="en-US" sz="1200" b="0" dirty="0">
                        <a:solidFill>
                          <a:srgbClr val="0000FF"/>
                        </a:solidFill>
                        <a:latin typeface="Arial" panose="020B0604020202020204" pitchFamily="34" charset="0"/>
                        <a:cs typeface="Arial" panose="020B0604020202020204" pitchFamily="34" charset="0"/>
                      </a:endParaRPr>
                    </a:p>
                  </a:txBody>
                  <a:tcPr anchor="ctr"/>
                </a:tc>
                <a:tc>
                  <a:txBody>
                    <a:bodyPr/>
                    <a:lstStyle/>
                    <a:p>
                      <a:pPr algn="ctr" latinLnBrk="1"/>
                      <a:r>
                        <a:rPr lang="en-US" altLang="ko-KR" sz="1200" b="0" dirty="0" smtClean="0">
                          <a:solidFill>
                            <a:srgbClr val="0000FF"/>
                          </a:solidFill>
                          <a:latin typeface="Arial" panose="020B0604020202020204" pitchFamily="34" charset="0"/>
                          <a:cs typeface="Arial" panose="020B0604020202020204" pitchFamily="34" charset="0"/>
                        </a:rPr>
                        <a:t>63</a:t>
                      </a:r>
                      <a:endParaRPr lang="ko-KR" altLang="en-US" sz="1200" b="0" dirty="0">
                        <a:solidFill>
                          <a:srgbClr val="0000FF"/>
                        </a:solidFill>
                        <a:latin typeface="Arial" panose="020B0604020202020204" pitchFamily="34" charset="0"/>
                        <a:cs typeface="Arial" panose="020B0604020202020204" pitchFamily="34" charset="0"/>
                      </a:endParaRPr>
                    </a:p>
                  </a:txBody>
                  <a:tcPr anchor="ctr"/>
                </a:tc>
                <a:tc>
                  <a:txBody>
                    <a:bodyPr/>
                    <a:lstStyle/>
                    <a:p>
                      <a:pPr algn="ctr" latinLnBrk="1"/>
                      <a:r>
                        <a:rPr lang="en-US" altLang="ko-KR" sz="1200" b="0" dirty="0" smtClean="0">
                          <a:solidFill>
                            <a:srgbClr val="0000FF"/>
                          </a:solidFill>
                          <a:latin typeface="Arial" panose="020B0604020202020204" pitchFamily="34" charset="0"/>
                          <a:cs typeface="Arial" panose="020B0604020202020204" pitchFamily="34" charset="0"/>
                        </a:rPr>
                        <a:t>Yes</a:t>
                      </a:r>
                      <a:endParaRPr lang="ko-KR" altLang="en-US" sz="1200" b="0" dirty="0">
                        <a:solidFill>
                          <a:srgbClr val="0000FF"/>
                        </a:solidFill>
                        <a:latin typeface="Arial" panose="020B0604020202020204" pitchFamily="34" charset="0"/>
                        <a:cs typeface="Arial" panose="020B0604020202020204" pitchFamily="34" charset="0"/>
                      </a:endParaRPr>
                    </a:p>
                  </a:txBody>
                  <a:tcPr anchor="ctr"/>
                </a:tc>
              </a:tr>
            </a:tbl>
          </a:graphicData>
        </a:graphic>
      </p:graphicFrame>
      <p:sp>
        <p:nvSpPr>
          <p:cNvPr id="9" name="TextBox 8"/>
          <p:cNvSpPr txBox="1"/>
          <p:nvPr/>
        </p:nvSpPr>
        <p:spPr>
          <a:xfrm>
            <a:off x="9768408" y="6257138"/>
            <a:ext cx="1586091" cy="338554"/>
          </a:xfrm>
          <a:prstGeom prst="rect">
            <a:avLst/>
          </a:prstGeom>
          <a:noFill/>
        </p:spPr>
        <p:txBody>
          <a:bodyPr wrap="square" rtlCol="0">
            <a:spAutoFit/>
          </a:bodyPr>
          <a:lstStyle/>
          <a:p>
            <a:pPr algn="ctr"/>
            <a:r>
              <a:rPr lang="en-US" altLang="ko-KR" sz="1600" dirty="0" smtClean="0">
                <a:latin typeface="Arial" pitchFamily="34" charset="0"/>
                <a:cs typeface="Arial" pitchFamily="34" charset="0"/>
              </a:rPr>
              <a:t>Zhang (2016)</a:t>
            </a:r>
            <a:endParaRPr lang="ko-KR" altLang="en-US" sz="1600" dirty="0">
              <a:latin typeface="Arial" pitchFamily="34" charset="0"/>
              <a:cs typeface="Arial" pitchFamily="34" charset="0"/>
            </a:endParaRPr>
          </a:p>
        </p:txBody>
      </p:sp>
    </p:spTree>
    <p:extLst>
      <p:ext uri="{BB962C8B-B14F-4D97-AF65-F5344CB8AC3E}">
        <p14:creationId xmlns:p14="http://schemas.microsoft.com/office/powerpoint/2010/main" val="3384213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Updated GFDL vortex </a:t>
            </a:r>
            <a:r>
              <a:rPr lang="en-US" altLang="ko-KR" dirty="0" smtClean="0"/>
              <a:t>tracker</a:t>
            </a:r>
            <a:endParaRPr lang="ko-KR" altLang="en-US" dirty="0"/>
          </a:p>
        </p:txBody>
      </p:sp>
      <p:sp>
        <p:nvSpPr>
          <p:cNvPr id="12" name="TextBox 11"/>
          <p:cNvSpPr txBox="1"/>
          <p:nvPr/>
        </p:nvSpPr>
        <p:spPr>
          <a:xfrm>
            <a:off x="533293" y="948209"/>
            <a:ext cx="4338571" cy="338554"/>
          </a:xfrm>
          <a:prstGeom prst="rect">
            <a:avLst/>
          </a:prstGeom>
          <a:noFill/>
        </p:spPr>
        <p:txBody>
          <a:bodyPr wrap="square" rtlCol="0">
            <a:spAutoFit/>
          </a:bodyPr>
          <a:lstStyle/>
          <a:p>
            <a:pPr marL="179388" indent="-179388">
              <a:buFont typeface="Wingdings" panose="05000000000000000000" pitchFamily="2" charset="2"/>
              <a:buChar char="ü"/>
            </a:pPr>
            <a:r>
              <a:rPr lang="en-US" altLang="ko-KR" sz="1600" dirty="0" smtClean="0">
                <a:latin typeface="Arial" pitchFamily="34" charset="0"/>
                <a:cs typeface="Arial" pitchFamily="34" charset="0"/>
              </a:rPr>
              <a:t>Near-core circulation </a:t>
            </a:r>
            <a:r>
              <a:rPr lang="en-US" altLang="ko-KR" sz="1600" dirty="0" smtClean="0">
                <a:latin typeface="Arial" pitchFamily="34" charset="0"/>
                <a:cs typeface="Arial" pitchFamily="34" charset="0"/>
              </a:rPr>
              <a:t>issue in H215</a:t>
            </a:r>
            <a:endParaRPr lang="ko-KR" altLang="en-US" sz="1600" dirty="0">
              <a:latin typeface="Arial" pitchFamily="34" charset="0"/>
              <a:cs typeface="Arial" pitchFamily="34" charset="0"/>
            </a:endParaRPr>
          </a:p>
        </p:txBody>
      </p:sp>
      <p:sp>
        <p:nvSpPr>
          <p:cNvPr id="15" name="TextBox 14"/>
          <p:cNvSpPr txBox="1"/>
          <p:nvPr/>
        </p:nvSpPr>
        <p:spPr>
          <a:xfrm>
            <a:off x="10608153" y="6492334"/>
            <a:ext cx="1586091" cy="338554"/>
          </a:xfrm>
          <a:prstGeom prst="rect">
            <a:avLst/>
          </a:prstGeom>
          <a:noFill/>
        </p:spPr>
        <p:txBody>
          <a:bodyPr wrap="square" rtlCol="0">
            <a:spAutoFit/>
          </a:bodyPr>
          <a:lstStyle/>
          <a:p>
            <a:pPr algn="ctr"/>
            <a:r>
              <a:rPr lang="en-US" altLang="ko-KR" sz="1600" dirty="0" err="1" smtClean="0">
                <a:latin typeface="Arial" pitchFamily="34" charset="0"/>
                <a:cs typeface="Arial" pitchFamily="34" charset="0"/>
              </a:rPr>
              <a:t>Marchok</a:t>
            </a:r>
            <a:r>
              <a:rPr lang="en-US" altLang="ko-KR" sz="1600" dirty="0" smtClean="0">
                <a:latin typeface="Arial" pitchFamily="34" charset="0"/>
                <a:cs typeface="Arial" pitchFamily="34" charset="0"/>
              </a:rPr>
              <a:t> (2016)</a:t>
            </a:r>
            <a:endParaRPr lang="ko-KR" altLang="en-US" sz="1600" dirty="0">
              <a:latin typeface="Arial" pitchFamily="34" charset="0"/>
              <a:cs typeface="Arial" pitchFamily="34" charset="0"/>
            </a:endParaRPr>
          </a:p>
        </p:txBody>
      </p:sp>
      <p:grpSp>
        <p:nvGrpSpPr>
          <p:cNvPr id="23" name="그룹 22"/>
          <p:cNvGrpSpPr>
            <a:grpSpLocks noChangeAspect="1"/>
          </p:cNvGrpSpPr>
          <p:nvPr/>
        </p:nvGrpSpPr>
        <p:grpSpPr>
          <a:xfrm>
            <a:off x="781306" y="1412776"/>
            <a:ext cx="6754854" cy="3284859"/>
            <a:chOff x="781306" y="1412776"/>
            <a:chExt cx="7486796" cy="3640799"/>
          </a:xfrm>
        </p:grpSpPr>
        <p:sp>
          <p:nvSpPr>
            <p:cNvPr id="7" name="object 4"/>
            <p:cNvSpPr/>
            <p:nvPr/>
          </p:nvSpPr>
          <p:spPr>
            <a:xfrm>
              <a:off x="4191457" y="1435620"/>
              <a:ext cx="4076645" cy="3617955"/>
            </a:xfrm>
            <a:prstGeom prst="rect">
              <a:avLst/>
            </a:prstGeom>
            <a:blipFill>
              <a:blip r:embed="rId3" cstate="print"/>
              <a:stretch>
                <a:fillRect/>
              </a:stretch>
            </a:blipFill>
          </p:spPr>
          <p:txBody>
            <a:bodyPr wrap="square" lIns="0" tIns="0" rIns="0" bIns="0" rtlCol="0">
              <a:noAutofit/>
            </a:bodyPr>
            <a:lstStyle/>
            <a:p>
              <a:endParaRPr/>
            </a:p>
          </p:txBody>
        </p:sp>
        <p:sp>
          <p:nvSpPr>
            <p:cNvPr id="17" name="object 5"/>
            <p:cNvSpPr>
              <a:spLocks noChangeAspect="1"/>
            </p:cNvSpPr>
            <p:nvPr/>
          </p:nvSpPr>
          <p:spPr>
            <a:xfrm>
              <a:off x="781306" y="1412776"/>
              <a:ext cx="3410151" cy="3374157"/>
            </a:xfrm>
            <a:prstGeom prst="rect">
              <a:avLst/>
            </a:prstGeom>
            <a:blipFill>
              <a:blip r:embed="rId4" cstate="print"/>
              <a:stretch>
                <a:fillRect/>
              </a:stretch>
            </a:blipFill>
          </p:spPr>
          <p:txBody>
            <a:bodyPr wrap="square" lIns="0" tIns="0" rIns="0" bIns="0" rtlCol="0">
              <a:noAutofit/>
            </a:bodyPr>
            <a:lstStyle/>
            <a:p>
              <a:endParaRPr/>
            </a:p>
          </p:txBody>
        </p:sp>
      </p:grpSp>
      <p:sp>
        <p:nvSpPr>
          <p:cNvPr id="18" name="직사각형 17"/>
          <p:cNvSpPr/>
          <p:nvPr/>
        </p:nvSpPr>
        <p:spPr>
          <a:xfrm>
            <a:off x="7621960" y="1700808"/>
            <a:ext cx="3960440" cy="2677656"/>
          </a:xfrm>
          <a:prstGeom prst="rect">
            <a:avLst/>
          </a:prstGeom>
        </p:spPr>
        <p:txBody>
          <a:bodyPr wrap="square">
            <a:spAutoFit/>
          </a:bodyPr>
          <a:lstStyle/>
          <a:p>
            <a:pPr marL="179388" indent="-179388">
              <a:buFont typeface="Arial" panose="020B0604020202020204" pitchFamily="34" charset="0"/>
              <a:buChar char="•"/>
            </a:pPr>
            <a:r>
              <a:rPr lang="en-US" altLang="ko-KR" sz="1400" dirty="0" smtClean="0">
                <a:latin typeface="Arial" panose="020B0604020202020204" pitchFamily="34" charset="0"/>
                <a:cs typeface="Arial" panose="020B0604020202020204" pitchFamily="34" charset="0"/>
              </a:rPr>
              <a:t>Old scheme (green)</a:t>
            </a:r>
          </a:p>
          <a:p>
            <a:pPr marL="357188" lvl="1" indent="-179388">
              <a:buFontTx/>
              <a:buChar char="-"/>
            </a:pPr>
            <a:r>
              <a:rPr lang="en-US" altLang="ko-KR" sz="1400" dirty="0" smtClean="0">
                <a:latin typeface="Arial" panose="020B0604020202020204" pitchFamily="34" charset="0"/>
                <a:cs typeface="Arial" panose="020B0604020202020204" pitchFamily="34" charset="0"/>
              </a:rPr>
              <a:t>Interpolate data to fine scale, then find the minimum wind speed</a:t>
            </a:r>
          </a:p>
          <a:p>
            <a:pPr marL="357188" lvl="1" indent="-179388">
              <a:buFontTx/>
              <a:buChar char="-"/>
            </a:pPr>
            <a:endParaRPr lang="en-US" altLang="ko-KR" sz="1400" dirty="0" smtClean="0">
              <a:latin typeface="Arial" panose="020B0604020202020204" pitchFamily="34" charset="0"/>
              <a:cs typeface="Arial" panose="020B0604020202020204" pitchFamily="34" charset="0"/>
            </a:endParaRPr>
          </a:p>
          <a:p>
            <a:pPr marL="179388" indent="-179388">
              <a:buFont typeface="Arial" panose="020B0604020202020204" pitchFamily="34" charset="0"/>
              <a:buChar char="•"/>
            </a:pPr>
            <a:r>
              <a:rPr lang="en-US" altLang="ko-KR" sz="1400" dirty="0" smtClean="0">
                <a:latin typeface="Arial" panose="020B0604020202020204" pitchFamily="34" charset="0"/>
                <a:cs typeface="Arial" panose="020B0604020202020204" pitchFamily="34" charset="0"/>
              </a:rPr>
              <a:t>New scheme (blue)</a:t>
            </a:r>
            <a:endParaRPr lang="en-US" altLang="ko-KR" sz="1400" dirty="0">
              <a:latin typeface="Arial" panose="020B0604020202020204" pitchFamily="34" charset="0"/>
              <a:cs typeface="Arial" panose="020B0604020202020204" pitchFamily="34" charset="0"/>
            </a:endParaRPr>
          </a:p>
          <a:p>
            <a:pPr marL="357188" lvl="1" indent="-179388">
              <a:buFontTx/>
              <a:buChar char="-"/>
            </a:pPr>
            <a:r>
              <a:rPr lang="en-US" altLang="ko-KR" sz="1400" dirty="0">
                <a:latin typeface="Arial" panose="020B0604020202020204" pitchFamily="34" charset="0"/>
                <a:cs typeface="Arial" panose="020B0604020202020204" pitchFamily="34" charset="0"/>
              </a:rPr>
              <a:t>Compute circulation minus Vmax at center</a:t>
            </a:r>
          </a:p>
          <a:p>
            <a:pPr marL="357188" lvl="1" indent="-179388">
              <a:buFontTx/>
              <a:buChar char="-"/>
            </a:pPr>
            <a:r>
              <a:rPr lang="en-US" altLang="ko-KR" sz="1400" dirty="0" smtClean="0">
                <a:latin typeface="Arial" panose="020B0604020202020204" pitchFamily="34" charset="0"/>
                <a:cs typeface="Arial" panose="020B0604020202020204" pitchFamily="34" charset="0"/>
              </a:rPr>
              <a:t>Subtracting </a:t>
            </a:r>
            <a:r>
              <a:rPr lang="en-US" altLang="ko-KR" sz="1400" dirty="0">
                <a:latin typeface="Arial" panose="020B0604020202020204" pitchFamily="34" charset="0"/>
                <a:cs typeface="Arial" panose="020B0604020202020204" pitchFamily="34" charset="0"/>
              </a:rPr>
              <a:t>the Vmax at the center helps to more accurately refine the center fix. </a:t>
            </a:r>
            <a:endParaRPr lang="en-US" altLang="ko-KR" sz="1400" dirty="0" smtClean="0">
              <a:latin typeface="Arial" panose="020B0604020202020204" pitchFamily="34" charset="0"/>
              <a:cs typeface="Arial" panose="020B0604020202020204" pitchFamily="34" charset="0"/>
            </a:endParaRPr>
          </a:p>
          <a:p>
            <a:pPr marL="357188" lvl="1" indent="-179388">
              <a:buFontTx/>
              <a:buChar char="-"/>
            </a:pPr>
            <a:endParaRPr lang="en-US" altLang="ko-KR" sz="1400" dirty="0">
              <a:latin typeface="Arial" panose="020B0604020202020204" pitchFamily="34" charset="0"/>
              <a:cs typeface="Arial" panose="020B0604020202020204" pitchFamily="34" charset="0"/>
            </a:endParaRPr>
          </a:p>
          <a:p>
            <a:pPr marL="176213" indent="-176213">
              <a:buFont typeface="Arial" panose="020B0604020202020204" pitchFamily="34" charset="0"/>
              <a:buChar char="•"/>
            </a:pPr>
            <a:r>
              <a:rPr lang="en-US" altLang="ko-KR" sz="1400" dirty="0" smtClean="0">
                <a:solidFill>
                  <a:prstClr val="black"/>
                </a:solidFill>
                <a:latin typeface="Arial" panose="020B0604020202020204" pitchFamily="34" charset="0"/>
                <a:cs typeface="Arial" panose="020B0604020202020204" pitchFamily="34" charset="0"/>
              </a:rPr>
              <a:t>Difference: E</a:t>
            </a:r>
            <a:r>
              <a:rPr lang="en-US" altLang="ko-KR" sz="1400" dirty="0" smtClean="0"/>
              <a:t>xtension </a:t>
            </a:r>
            <a:r>
              <a:rPr lang="en-US" altLang="ko-KR" sz="1400" dirty="0"/>
              <a:t>of tracks beyond early dissipation.</a:t>
            </a:r>
            <a:endParaRPr lang="ko-KR" altLang="en-US" sz="1400" dirty="0"/>
          </a:p>
          <a:p>
            <a:pPr marL="285750" indent="-285750">
              <a:buFont typeface="Arial" panose="020B0604020202020204" pitchFamily="34" charset="0"/>
              <a:buChar char="•"/>
            </a:pPr>
            <a:endParaRPr lang="en-US" altLang="ko-KR" sz="1400" dirty="0">
              <a:latin typeface="Arial" panose="020B0604020202020204" pitchFamily="34" charset="0"/>
              <a:cs typeface="Arial" panose="020B0604020202020204" pitchFamily="34" charset="0"/>
            </a:endParaRPr>
          </a:p>
        </p:txBody>
      </p:sp>
      <p:sp>
        <p:nvSpPr>
          <p:cNvPr id="19" name="직사각형 18"/>
          <p:cNvSpPr/>
          <p:nvPr/>
        </p:nvSpPr>
        <p:spPr>
          <a:xfrm>
            <a:off x="695400" y="5297423"/>
            <a:ext cx="7560840" cy="1384995"/>
          </a:xfrm>
          <a:prstGeom prst="rect">
            <a:avLst/>
          </a:prstGeom>
        </p:spPr>
        <p:txBody>
          <a:bodyPr wrap="square">
            <a:spAutoFit/>
          </a:bodyPr>
          <a:lstStyle/>
          <a:p>
            <a:pPr marL="179388" indent="-179388">
              <a:buFont typeface="Arial" panose="020B0604020202020204" pitchFamily="34" charset="0"/>
              <a:buChar char="•"/>
            </a:pPr>
            <a:r>
              <a:rPr lang="en-US" altLang="ko-KR" sz="1400" b="1" u="sng" dirty="0" smtClean="0">
                <a:latin typeface="Arial" panose="020B0604020202020204" pitchFamily="34" charset="0"/>
                <a:cs typeface="Arial" panose="020B0604020202020204" pitchFamily="34" charset="0"/>
              </a:rPr>
              <a:t>Replacement </a:t>
            </a:r>
            <a:r>
              <a:rPr lang="en-US" altLang="ko-KR" sz="1400" b="1" u="sng" dirty="0">
                <a:latin typeface="Arial" panose="020B0604020202020204" pitchFamily="34" charset="0"/>
                <a:cs typeface="Arial" panose="020B0604020202020204" pitchFamily="34" charset="0"/>
              </a:rPr>
              <a:t>of scheme to track the near-core circulation </a:t>
            </a:r>
          </a:p>
          <a:p>
            <a:pPr marL="179388" indent="-179388">
              <a:buFont typeface="Arial" panose="020B0604020202020204" pitchFamily="34" charset="0"/>
              <a:buChar char="•"/>
            </a:pPr>
            <a:r>
              <a:rPr lang="en-US" altLang="ko-KR" sz="1400" dirty="0">
                <a:solidFill>
                  <a:srgbClr val="000000"/>
                </a:solidFill>
                <a:latin typeface="Arial" panose="020B0604020202020204" pitchFamily="34" charset="0"/>
                <a:cs typeface="Arial" panose="020B0604020202020204" pitchFamily="34" charset="0"/>
              </a:rPr>
              <a:t>Tracking of 200-850 </a:t>
            </a:r>
            <a:r>
              <a:rPr lang="en-US" altLang="ko-KR" sz="1400" dirty="0" err="1">
                <a:solidFill>
                  <a:srgbClr val="000000"/>
                </a:solidFill>
                <a:latin typeface="Arial" panose="020B0604020202020204" pitchFamily="34" charset="0"/>
                <a:cs typeface="Arial" panose="020B0604020202020204" pitchFamily="34" charset="0"/>
              </a:rPr>
              <a:t>mb</a:t>
            </a:r>
            <a:r>
              <a:rPr lang="en-US" altLang="ko-KR" sz="1400" dirty="0">
                <a:solidFill>
                  <a:srgbClr val="000000"/>
                </a:solidFill>
                <a:latin typeface="Arial" panose="020B0604020202020204" pitchFamily="34" charset="0"/>
                <a:cs typeface="Arial" panose="020B0604020202020204" pitchFamily="34" charset="0"/>
              </a:rPr>
              <a:t> thickness </a:t>
            </a:r>
          </a:p>
          <a:p>
            <a:pPr marL="179388" indent="-179388">
              <a:buFont typeface="Arial" panose="020B0604020202020204" pitchFamily="34" charset="0"/>
              <a:buChar char="•"/>
            </a:pPr>
            <a:r>
              <a:rPr lang="en-US" altLang="ko-KR" sz="1400" dirty="0">
                <a:solidFill>
                  <a:srgbClr val="000000"/>
                </a:solidFill>
                <a:latin typeface="Arial" panose="020B0604020202020204" pitchFamily="34" charset="0"/>
                <a:cs typeface="Arial" panose="020B0604020202020204" pitchFamily="34" charset="0"/>
              </a:rPr>
              <a:t>Expansion of domain for tracker files for moveable </a:t>
            </a:r>
            <a:r>
              <a:rPr lang="en-US" altLang="ko-KR" sz="1400" dirty="0" smtClean="0">
                <a:solidFill>
                  <a:srgbClr val="000000"/>
                </a:solidFill>
                <a:latin typeface="Arial" panose="020B0604020202020204" pitchFamily="34" charset="0"/>
                <a:cs typeface="Arial" panose="020B0604020202020204" pitchFamily="34" charset="0"/>
              </a:rPr>
              <a:t>grids </a:t>
            </a:r>
            <a:endParaRPr lang="en-US" altLang="ko-KR" sz="1400" dirty="0">
              <a:solidFill>
                <a:srgbClr val="000000"/>
              </a:solidFill>
              <a:latin typeface="Arial" panose="020B0604020202020204" pitchFamily="34" charset="0"/>
              <a:cs typeface="Arial" panose="020B0604020202020204" pitchFamily="34" charset="0"/>
            </a:endParaRPr>
          </a:p>
          <a:p>
            <a:pPr marL="179388" indent="-179388">
              <a:buFont typeface="Arial" panose="020B0604020202020204" pitchFamily="34" charset="0"/>
              <a:buChar char="•"/>
            </a:pPr>
            <a:r>
              <a:rPr lang="en-US" altLang="ko-KR" sz="1400" dirty="0">
                <a:solidFill>
                  <a:srgbClr val="000000"/>
                </a:solidFill>
                <a:latin typeface="Arial" panose="020B0604020202020204" pitchFamily="34" charset="0"/>
                <a:cs typeface="Arial" panose="020B0604020202020204" pitchFamily="34" charset="0"/>
              </a:rPr>
              <a:t>Option to use land-sea mask for genesis detection </a:t>
            </a:r>
          </a:p>
          <a:p>
            <a:pPr marL="179388" indent="-179388">
              <a:buFont typeface="Arial" panose="020B0604020202020204" pitchFamily="34" charset="0"/>
              <a:buChar char="•"/>
            </a:pPr>
            <a:r>
              <a:rPr lang="en-US" altLang="ko-KR" sz="1400" dirty="0">
                <a:solidFill>
                  <a:srgbClr val="000000"/>
                </a:solidFill>
                <a:latin typeface="Arial" panose="020B0604020202020204" pitchFamily="34" charset="0"/>
                <a:cs typeface="Arial" panose="020B0604020202020204" pitchFamily="34" charset="0"/>
              </a:rPr>
              <a:t>Use of azimuthally averaged values for </a:t>
            </a:r>
            <a:r>
              <a:rPr lang="en-US" altLang="ko-KR" sz="1400" dirty="0" err="1" smtClean="0">
                <a:solidFill>
                  <a:srgbClr val="000000"/>
                </a:solidFill>
                <a:latin typeface="Arial" panose="020B0604020202020204" pitchFamily="34" charset="0"/>
                <a:cs typeface="Arial" panose="020B0604020202020204" pitchFamily="34" charset="0"/>
              </a:rPr>
              <a:t>sfc</a:t>
            </a:r>
            <a:r>
              <a:rPr lang="en-US" altLang="ko-KR" sz="1400" dirty="0" smtClean="0">
                <a:solidFill>
                  <a:srgbClr val="000000"/>
                </a:solidFill>
                <a:latin typeface="Arial" panose="020B0604020202020204" pitchFamily="34" charset="0"/>
                <a:cs typeface="Arial" panose="020B0604020202020204" pitchFamily="34" charset="0"/>
              </a:rPr>
              <a:t> wind </a:t>
            </a:r>
            <a:r>
              <a:rPr lang="en-US" altLang="ko-KR" sz="1400" dirty="0">
                <a:solidFill>
                  <a:srgbClr val="000000"/>
                </a:solidFill>
                <a:latin typeface="Arial" panose="020B0604020202020204" pitchFamily="34" charset="0"/>
                <a:cs typeface="Arial" panose="020B0604020202020204" pitchFamily="34" charset="0"/>
              </a:rPr>
              <a:t>structure diagnostics </a:t>
            </a:r>
          </a:p>
          <a:p>
            <a:pPr marL="179388" indent="-179388">
              <a:buFont typeface="Arial" panose="020B0604020202020204" pitchFamily="34" charset="0"/>
              <a:buChar char="•"/>
            </a:pPr>
            <a:r>
              <a:rPr lang="en-US" altLang="ko-KR" sz="1400" dirty="0">
                <a:solidFill>
                  <a:srgbClr val="000000"/>
                </a:solidFill>
                <a:latin typeface="Arial" panose="020B0604020202020204" pitchFamily="34" charset="0"/>
                <a:cs typeface="Arial" panose="020B0604020202020204" pitchFamily="34" charset="0"/>
              </a:rPr>
              <a:t>GRIB2 issues… </a:t>
            </a:r>
          </a:p>
        </p:txBody>
      </p:sp>
      <p:grpSp>
        <p:nvGrpSpPr>
          <p:cNvPr id="20" name="그룹 19"/>
          <p:cNvGrpSpPr/>
          <p:nvPr/>
        </p:nvGrpSpPr>
        <p:grpSpPr>
          <a:xfrm>
            <a:off x="5904715" y="5251040"/>
            <a:ext cx="3262890" cy="338554"/>
            <a:chOff x="7128495" y="980728"/>
            <a:chExt cx="3262890" cy="338554"/>
          </a:xfrm>
        </p:grpSpPr>
        <p:cxnSp>
          <p:nvCxnSpPr>
            <p:cNvPr id="21" name="직선 화살표 연결선 20"/>
            <p:cNvCxnSpPr/>
            <p:nvPr/>
          </p:nvCxnSpPr>
          <p:spPr>
            <a:xfrm flipH="1">
              <a:off x="7128495" y="1158652"/>
              <a:ext cx="648072" cy="0"/>
            </a:xfrm>
            <a:prstGeom prst="straightConnector1">
              <a:avLst/>
            </a:prstGeom>
            <a:ln w="1587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직사각형 21"/>
            <p:cNvSpPr/>
            <p:nvPr/>
          </p:nvSpPr>
          <p:spPr>
            <a:xfrm>
              <a:off x="7776567" y="980728"/>
              <a:ext cx="2614818" cy="338554"/>
            </a:xfrm>
            <a:prstGeom prst="rect">
              <a:avLst/>
            </a:prstGeom>
          </p:spPr>
          <p:txBody>
            <a:bodyPr wrap="none">
              <a:spAutoFit/>
            </a:bodyPr>
            <a:lstStyle/>
            <a:p>
              <a:r>
                <a:rPr lang="en-US" altLang="ko-KR" sz="1600" b="1" dirty="0" smtClean="0">
                  <a:solidFill>
                    <a:srgbClr val="FF0000"/>
                  </a:solidFill>
                  <a:latin typeface="Arial" panose="020B0604020202020204" pitchFamily="34" charset="0"/>
                  <a:cs typeface="Arial" panose="020B0604020202020204" pitchFamily="34" charset="0"/>
                </a:rPr>
                <a:t>Most significant upgrade</a:t>
              </a:r>
              <a:endParaRPr lang="ko-KR" altLang="en-US" sz="1600" dirty="0"/>
            </a:p>
          </p:txBody>
        </p:sp>
      </p:grpSp>
      <p:sp>
        <p:nvSpPr>
          <p:cNvPr id="24" name="TextBox 23"/>
          <p:cNvSpPr txBox="1"/>
          <p:nvPr/>
        </p:nvSpPr>
        <p:spPr>
          <a:xfrm>
            <a:off x="533292" y="4943665"/>
            <a:ext cx="2970419" cy="338554"/>
          </a:xfrm>
          <a:prstGeom prst="rect">
            <a:avLst/>
          </a:prstGeom>
          <a:noFill/>
        </p:spPr>
        <p:txBody>
          <a:bodyPr wrap="square" rtlCol="0">
            <a:spAutoFit/>
          </a:bodyPr>
          <a:lstStyle/>
          <a:p>
            <a:pPr marL="179388" indent="-179388">
              <a:buFont typeface="Wingdings" panose="05000000000000000000" pitchFamily="2" charset="2"/>
              <a:buChar char="ü"/>
            </a:pPr>
            <a:r>
              <a:rPr lang="en-US" altLang="ko-KR" sz="1600" dirty="0" smtClean="0">
                <a:latin typeface="Arial" pitchFamily="34" charset="0"/>
                <a:cs typeface="Arial" pitchFamily="34" charset="0"/>
              </a:rPr>
              <a:t>List of updates</a:t>
            </a:r>
            <a:endParaRPr lang="ko-KR" altLang="en-US" sz="1600" dirty="0">
              <a:latin typeface="Arial" pitchFamily="34" charset="0"/>
              <a:cs typeface="Arial" pitchFamily="34" charset="0"/>
            </a:endParaRPr>
          </a:p>
        </p:txBody>
      </p:sp>
    </p:spTree>
    <p:extLst>
      <p:ext uri="{BB962C8B-B14F-4D97-AF65-F5344CB8AC3E}">
        <p14:creationId xmlns:p14="http://schemas.microsoft.com/office/powerpoint/2010/main" val="1533653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rotWithShape="1">
          <a:blip r:embed="rId2"/>
          <a:srcRect r="781"/>
          <a:stretch/>
        </p:blipFill>
        <p:spPr>
          <a:xfrm>
            <a:off x="479376" y="-4258"/>
            <a:ext cx="9145016" cy="6887867"/>
          </a:xfrm>
          <a:prstGeom prst="rect">
            <a:avLst/>
          </a:prstGeom>
        </p:spPr>
      </p:pic>
      <p:sp>
        <p:nvSpPr>
          <p:cNvPr id="5" name="직사각형 4"/>
          <p:cNvSpPr/>
          <p:nvPr/>
        </p:nvSpPr>
        <p:spPr bwMode="auto">
          <a:xfrm>
            <a:off x="9840416" y="6313764"/>
            <a:ext cx="2351584" cy="544236"/>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ko-KR" sz="1400" kern="0" dirty="0" smtClean="0">
                <a:solidFill>
                  <a:srgbClr val="000000"/>
                </a:solidFill>
                <a:latin typeface="Arial" panose="020B0604020202020204" pitchFamily="34" charset="0"/>
                <a:cs typeface="Arial" panose="020B0604020202020204" pitchFamily="34" charset="0"/>
              </a:rPr>
              <a:t>Ullrich and </a:t>
            </a:r>
            <a:r>
              <a:rPr lang="en-US" altLang="ko-KR" sz="1400" kern="0" dirty="0" err="1" smtClean="0">
                <a:solidFill>
                  <a:srgbClr val="000000"/>
                </a:solidFill>
                <a:latin typeface="Arial" panose="020B0604020202020204" pitchFamily="34" charset="0"/>
                <a:cs typeface="Arial" panose="020B0604020202020204" pitchFamily="34" charset="0"/>
              </a:rPr>
              <a:t>Zarzycki</a:t>
            </a:r>
            <a:r>
              <a:rPr lang="en-US" altLang="ko-KR" sz="1400" kern="0" dirty="0" smtClean="0">
                <a:solidFill>
                  <a:srgbClr val="000000"/>
                </a:solidFill>
                <a:latin typeface="Arial" panose="020B0604020202020204" pitchFamily="34" charset="0"/>
                <a:cs typeface="Arial" panose="020B0604020202020204" pitchFamily="34" charset="0"/>
              </a:rPr>
              <a:t> (2016)</a:t>
            </a:r>
            <a:endParaRPr lang="ko-KR" altLang="en-US" sz="1400" dirty="0"/>
          </a:p>
        </p:txBody>
      </p:sp>
    </p:spTree>
    <p:extLst>
      <p:ext uri="{BB962C8B-B14F-4D97-AF65-F5344CB8AC3E}">
        <p14:creationId xmlns:p14="http://schemas.microsoft.com/office/powerpoint/2010/main" val="2812318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Trackers in short- and long-term prediction of TC</a:t>
            </a:r>
            <a:endParaRPr lang="ko-KR" altLang="en-US" dirty="0"/>
          </a:p>
        </p:txBody>
      </p:sp>
      <p:graphicFrame>
        <p:nvGraphicFramePr>
          <p:cNvPr id="4" name="표 3"/>
          <p:cNvGraphicFramePr>
            <a:graphicFrameLocks noGrp="1"/>
          </p:cNvGraphicFramePr>
          <p:nvPr>
            <p:extLst>
              <p:ext uri="{D42A27DB-BD31-4B8C-83A1-F6EECF244321}">
                <p14:modId xmlns:p14="http://schemas.microsoft.com/office/powerpoint/2010/main" val="1589011102"/>
              </p:ext>
            </p:extLst>
          </p:nvPr>
        </p:nvGraphicFramePr>
        <p:xfrm>
          <a:off x="169222" y="1052736"/>
          <a:ext cx="11853555" cy="5400599"/>
        </p:xfrm>
        <a:graphic>
          <a:graphicData uri="http://schemas.openxmlformats.org/drawingml/2006/table">
            <a:tbl>
              <a:tblPr firstRow="1" bandRow="1">
                <a:tableStyleId>{9D7B26C5-4107-4FEC-AEDC-1716B250A1EF}</a:tableStyleId>
              </a:tblPr>
              <a:tblGrid>
                <a:gridCol w="1773555"/>
                <a:gridCol w="5040000"/>
                <a:gridCol w="5040000"/>
              </a:tblGrid>
              <a:tr h="398702">
                <a:tc>
                  <a:txBody>
                    <a:bodyPr/>
                    <a:lstStyle/>
                    <a:p>
                      <a:pPr latinLnBrk="1"/>
                      <a:endParaRPr lang="ko-KR" altLang="en-US" sz="1600" b="0" dirty="0">
                        <a:latin typeface="Arial" panose="020B0604020202020204" pitchFamily="34" charset="0"/>
                        <a:cs typeface="Arial" panose="020B0604020202020204" pitchFamily="34" charset="0"/>
                      </a:endParaRPr>
                    </a:p>
                  </a:txBody>
                  <a:tcPr anchor="ctr"/>
                </a:tc>
                <a:tc>
                  <a:txBody>
                    <a:bodyPr/>
                    <a:lstStyle/>
                    <a:p>
                      <a:pPr latinLnBrk="1"/>
                      <a:r>
                        <a:rPr lang="en-US" altLang="ko-KR" sz="1600" b="0" dirty="0" smtClean="0">
                          <a:latin typeface="Arial" panose="020B0604020202020204" pitchFamily="34" charset="0"/>
                          <a:cs typeface="Arial" panose="020B0604020202020204" pitchFamily="34" charset="0"/>
                        </a:rPr>
                        <a:t>Short-term prediction</a:t>
                      </a:r>
                      <a:endParaRPr lang="ko-KR" altLang="en-US" sz="1600" b="0" dirty="0">
                        <a:latin typeface="Arial" panose="020B0604020202020204" pitchFamily="34" charset="0"/>
                        <a:cs typeface="Arial" panose="020B0604020202020204" pitchFamily="34" charset="0"/>
                      </a:endParaRPr>
                    </a:p>
                  </a:txBody>
                  <a:tcPr anchor="ctr"/>
                </a:tc>
                <a:tc>
                  <a:txBody>
                    <a:bodyPr/>
                    <a:lstStyle/>
                    <a:p>
                      <a:pPr latinLnBrk="1"/>
                      <a:r>
                        <a:rPr lang="en-US" altLang="ko-KR" sz="1600" b="0" dirty="0" smtClean="0">
                          <a:latin typeface="Arial" panose="020B0604020202020204" pitchFamily="34" charset="0"/>
                          <a:cs typeface="Arial" panose="020B0604020202020204" pitchFamily="34" charset="0"/>
                        </a:rPr>
                        <a:t>Long-term prediction</a:t>
                      </a:r>
                      <a:endParaRPr lang="ko-KR" altLang="en-US" sz="1600" b="0" dirty="0">
                        <a:latin typeface="Arial" panose="020B0604020202020204" pitchFamily="34" charset="0"/>
                        <a:cs typeface="Arial" panose="020B0604020202020204" pitchFamily="34" charset="0"/>
                      </a:endParaRPr>
                    </a:p>
                  </a:txBody>
                  <a:tcPr anchor="ctr"/>
                </a:tc>
              </a:tr>
              <a:tr h="688667">
                <a:tc>
                  <a:txBody>
                    <a:bodyPr/>
                    <a:lstStyle/>
                    <a:p>
                      <a:pPr latinLnBrk="1"/>
                      <a:r>
                        <a:rPr lang="en-US" altLang="ko-KR" sz="1600" b="0" dirty="0" smtClean="0">
                          <a:latin typeface="Arial" panose="020B0604020202020204" pitchFamily="34" charset="0"/>
                          <a:cs typeface="Arial" panose="020B0604020202020204" pitchFamily="34" charset="0"/>
                        </a:rPr>
                        <a:t>Resolution and </a:t>
                      </a:r>
                    </a:p>
                    <a:p>
                      <a:pPr latinLnBrk="1"/>
                      <a:r>
                        <a:rPr lang="en-US" altLang="ko-KR" sz="1600" b="0" dirty="0" smtClean="0">
                          <a:latin typeface="Arial" panose="020B0604020202020204" pitchFamily="34" charset="0"/>
                          <a:cs typeface="Arial" panose="020B0604020202020204" pitchFamily="34" charset="0"/>
                        </a:rPr>
                        <a:t>prediction period</a:t>
                      </a:r>
                      <a:endParaRPr lang="ko-KR" altLang="en-US" sz="1600" b="0" dirty="0">
                        <a:latin typeface="Arial" panose="020B0604020202020204" pitchFamily="34" charset="0"/>
                        <a:cs typeface="Arial" panose="020B0604020202020204" pitchFamily="34" charset="0"/>
                      </a:endParaRPr>
                    </a:p>
                  </a:txBody>
                  <a:tcPr anchor="ctr">
                    <a:no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600" b="0" dirty="0" smtClean="0">
                          <a:latin typeface="Arial" panose="020B0604020202020204" pitchFamily="34" charset="0"/>
                          <a:cs typeface="Arial" panose="020B0604020202020204" pitchFamily="34" charset="0"/>
                        </a:rPr>
                        <a:t>10</a:t>
                      </a:r>
                      <a:r>
                        <a:rPr lang="en-US" altLang="ko-KR" sz="1600" b="0" baseline="30000" dirty="0" smtClean="0">
                          <a:latin typeface="Arial" panose="020B0604020202020204" pitchFamily="34" charset="0"/>
                          <a:cs typeface="Arial" panose="020B0604020202020204" pitchFamily="34" charset="0"/>
                        </a:rPr>
                        <a:t>0</a:t>
                      </a:r>
                      <a:r>
                        <a:rPr lang="en-US" altLang="ko-KR" sz="1600" b="0" dirty="0" smtClean="0">
                          <a:latin typeface="Arial" panose="020B0604020202020204" pitchFamily="34" charset="0"/>
                          <a:cs typeface="Arial" panose="020B0604020202020204" pitchFamily="34" charset="0"/>
                        </a:rPr>
                        <a:t> – 10</a:t>
                      </a:r>
                      <a:r>
                        <a:rPr lang="en-US" altLang="ko-KR" sz="1600" b="0" baseline="30000" dirty="0" smtClean="0">
                          <a:latin typeface="Arial" panose="020B0604020202020204" pitchFamily="34" charset="0"/>
                          <a:cs typeface="Arial" panose="020B0604020202020204" pitchFamily="34" charset="0"/>
                        </a:rPr>
                        <a:t>1</a:t>
                      </a:r>
                      <a:r>
                        <a:rPr lang="en-US" altLang="ko-KR" sz="1600" b="0" dirty="0" smtClean="0">
                          <a:latin typeface="Arial" panose="020B0604020202020204" pitchFamily="34" charset="0"/>
                          <a:cs typeface="Arial" panose="020B0604020202020204" pitchFamily="34" charset="0"/>
                        </a:rPr>
                        <a:t> km, 0 – 120 </a:t>
                      </a:r>
                      <a:r>
                        <a:rPr lang="en-US" altLang="ko-KR" sz="1600" b="0" dirty="0" err="1" smtClean="0">
                          <a:latin typeface="Arial" panose="020B0604020202020204" pitchFamily="34" charset="0"/>
                          <a:cs typeface="Arial" panose="020B0604020202020204" pitchFamily="34" charset="0"/>
                        </a:rPr>
                        <a:t>hr</a:t>
                      </a:r>
                      <a:endParaRPr lang="en-US" altLang="ko-KR" sz="1600" b="0" dirty="0" smtClean="0">
                        <a:latin typeface="Arial" panose="020B0604020202020204" pitchFamily="34" charset="0"/>
                        <a:cs typeface="Arial" panose="020B0604020202020204" pitchFamily="34" charset="0"/>
                      </a:endParaRPr>
                    </a:p>
                  </a:txBody>
                  <a:tcPr anchor="ctr">
                    <a:noFill/>
                  </a:tcPr>
                </a:tc>
                <a:tc>
                  <a:txBody>
                    <a:bodyPr/>
                    <a:lstStyle/>
                    <a:p>
                      <a:pPr marL="0" lvl="1" indent="0"/>
                      <a:r>
                        <a:rPr lang="en-US" altLang="ko-KR" sz="1600" b="0" dirty="0" smtClean="0">
                          <a:latin typeface="Arial" panose="020B0604020202020204" pitchFamily="34" charset="0"/>
                          <a:cs typeface="Arial" panose="020B0604020202020204" pitchFamily="34" charset="0"/>
                        </a:rPr>
                        <a:t>10</a:t>
                      </a:r>
                      <a:r>
                        <a:rPr lang="en-US" altLang="ko-KR" sz="1600" b="0" baseline="30000" dirty="0" smtClean="0">
                          <a:latin typeface="Arial" panose="020B0604020202020204" pitchFamily="34" charset="0"/>
                          <a:cs typeface="Arial" panose="020B0604020202020204" pitchFamily="34" charset="0"/>
                        </a:rPr>
                        <a:t>1</a:t>
                      </a:r>
                      <a:r>
                        <a:rPr lang="en-US" altLang="ko-KR" sz="1600" b="0" dirty="0" smtClean="0">
                          <a:latin typeface="Arial" panose="020B0604020202020204" pitchFamily="34" charset="0"/>
                          <a:cs typeface="Arial" panose="020B0604020202020204" pitchFamily="34" charset="0"/>
                        </a:rPr>
                        <a:t> – 10</a:t>
                      </a:r>
                      <a:r>
                        <a:rPr lang="en-US" altLang="ko-KR" sz="1600" b="0" baseline="30000" dirty="0" smtClean="0">
                          <a:latin typeface="Arial" panose="020B0604020202020204" pitchFamily="34" charset="0"/>
                          <a:cs typeface="Arial" panose="020B0604020202020204" pitchFamily="34" charset="0"/>
                        </a:rPr>
                        <a:t>2</a:t>
                      </a:r>
                      <a:r>
                        <a:rPr lang="en-US" altLang="ko-KR" sz="1600" b="0" dirty="0" smtClean="0">
                          <a:latin typeface="Arial" panose="020B0604020202020204" pitchFamily="34" charset="0"/>
                          <a:cs typeface="Arial" panose="020B0604020202020204" pitchFamily="34" charset="0"/>
                        </a:rPr>
                        <a:t> km, 1 mon – 100 </a:t>
                      </a:r>
                      <a:r>
                        <a:rPr lang="en-US" altLang="ko-KR" sz="1600" b="0" dirty="0" err="1" smtClean="0">
                          <a:latin typeface="Arial" panose="020B0604020202020204" pitchFamily="34" charset="0"/>
                          <a:cs typeface="Arial" panose="020B0604020202020204" pitchFamily="34" charset="0"/>
                        </a:rPr>
                        <a:t>yr</a:t>
                      </a:r>
                      <a:endParaRPr lang="ko-KR" altLang="en-US" sz="1600" b="0" dirty="0">
                        <a:latin typeface="Arial" panose="020B0604020202020204" pitchFamily="34" charset="0"/>
                        <a:cs typeface="Arial" panose="020B0604020202020204" pitchFamily="34" charset="0"/>
                      </a:endParaRPr>
                    </a:p>
                  </a:txBody>
                  <a:tcPr anchor="ctr">
                    <a:noFill/>
                  </a:tcPr>
                </a:tc>
              </a:tr>
              <a:tr h="978632">
                <a:tc>
                  <a:txBody>
                    <a:bodyPr/>
                    <a:lstStyle/>
                    <a:p>
                      <a:pPr latinLnBrk="1"/>
                      <a:r>
                        <a:rPr lang="en-US" altLang="ko-KR" sz="1600" b="0" dirty="0" smtClean="0">
                          <a:latin typeface="Arial" panose="020B0604020202020204" pitchFamily="34" charset="0"/>
                          <a:cs typeface="Arial" panose="020B0604020202020204" pitchFamily="34" charset="0"/>
                        </a:rPr>
                        <a:t>Purpose</a:t>
                      </a:r>
                      <a:endParaRPr lang="ko-KR" altLang="en-US" sz="1600" b="0" dirty="0">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600" b="0" dirty="0" smtClean="0">
                          <a:solidFill>
                            <a:srgbClr val="FF0000"/>
                          </a:solidFill>
                          <a:latin typeface="Arial" panose="020B0604020202020204" pitchFamily="34" charset="0"/>
                          <a:cs typeface="Arial" panose="020B0604020202020204" pitchFamily="34" charset="0"/>
                        </a:rPr>
                        <a:t>tracking</a:t>
                      </a:r>
                      <a:r>
                        <a:rPr lang="en-US" altLang="ko-KR" sz="1600" b="0" dirty="0" smtClean="0">
                          <a:latin typeface="Arial" panose="020B0604020202020204" pitchFamily="34" charset="0"/>
                          <a:cs typeface="Arial" panose="020B0604020202020204" pitchFamily="34" charset="0"/>
                        </a:rPr>
                        <a:t> </a:t>
                      </a:r>
                      <a:r>
                        <a:rPr lang="en-US" altLang="ko-KR" sz="1600" b="0" dirty="0" smtClean="0">
                          <a:solidFill>
                            <a:srgbClr val="FF0000"/>
                          </a:solidFill>
                          <a:latin typeface="Arial" panose="020B0604020202020204" pitchFamily="34" charset="0"/>
                          <a:cs typeface="Arial" panose="020B0604020202020204" pitchFamily="34" charset="0"/>
                        </a:rPr>
                        <a:t>single storm (track) at the</a:t>
                      </a:r>
                      <a:r>
                        <a:rPr lang="en-US" altLang="ko-KR" sz="1600" b="0" baseline="0" dirty="0" smtClean="0">
                          <a:solidFill>
                            <a:srgbClr val="FF0000"/>
                          </a:solidFill>
                          <a:latin typeface="Arial" panose="020B0604020202020204" pitchFamily="34" charset="0"/>
                          <a:cs typeface="Arial" panose="020B0604020202020204" pitchFamily="34" charset="0"/>
                        </a:rPr>
                        <a:t> specified</a:t>
                      </a:r>
                      <a:r>
                        <a:rPr lang="en-US" altLang="ko-KR" sz="1600" b="0" dirty="0" smtClean="0">
                          <a:solidFill>
                            <a:srgbClr val="FF0000"/>
                          </a:solidFill>
                          <a:latin typeface="Arial" panose="020B0604020202020204" pitchFamily="34" charset="0"/>
                          <a:cs typeface="Arial" panose="020B0604020202020204" pitchFamily="34" charset="0"/>
                        </a:rPr>
                        <a:t> location and time </a:t>
                      </a:r>
                      <a:r>
                        <a:rPr lang="en-US" altLang="ko-KR" sz="1600" b="0" dirty="0" smtClean="0">
                          <a:latin typeface="Arial" panose="020B0604020202020204" pitchFamily="34" charset="0"/>
                          <a:cs typeface="Arial" panose="020B0604020202020204" pitchFamily="34" charset="0"/>
                        </a:rPr>
                        <a:t>(e.g., TC Vital) in</a:t>
                      </a:r>
                      <a:r>
                        <a:rPr lang="en-US" altLang="ko-KR" sz="1600" b="0" baseline="0" dirty="0" smtClean="0">
                          <a:latin typeface="Arial" panose="020B0604020202020204" pitchFamily="34" charset="0"/>
                          <a:cs typeface="Arial" panose="020B0604020202020204" pitchFamily="34" charset="0"/>
                        </a:rPr>
                        <a:t> high-resolution model</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600" b="0" dirty="0" smtClean="0">
                          <a:solidFill>
                            <a:srgbClr val="00B0F0"/>
                          </a:solidFill>
                          <a:latin typeface="Arial" panose="020B0604020202020204" pitchFamily="34" charset="0"/>
                          <a:cs typeface="Arial" panose="020B0604020202020204" pitchFamily="34" charset="0"/>
                        </a:rPr>
                        <a:t>Detecting and tracking multiple storms (genesis and track) which occur anywhere, anytime </a:t>
                      </a:r>
                      <a:r>
                        <a:rPr lang="en-US" altLang="ko-KR" sz="1600" b="0" dirty="0" smtClean="0">
                          <a:latin typeface="Arial" panose="020B0604020202020204" pitchFamily="34" charset="0"/>
                          <a:cs typeface="Arial" panose="020B0604020202020204" pitchFamily="34" charset="0"/>
                        </a:rPr>
                        <a:t>in</a:t>
                      </a:r>
                      <a:r>
                        <a:rPr lang="en-US" altLang="ko-KR" sz="1600" b="0" baseline="0" dirty="0" smtClean="0">
                          <a:latin typeface="Arial" panose="020B0604020202020204" pitchFamily="34" charset="0"/>
                          <a:cs typeface="Arial" panose="020B0604020202020204" pitchFamily="34" charset="0"/>
                        </a:rPr>
                        <a:t> low-resolution model</a:t>
                      </a:r>
                      <a:endParaRPr lang="en-US" altLang="ko-KR" sz="1600" b="0" dirty="0" smtClean="0">
                        <a:latin typeface="Arial" panose="020B0604020202020204" pitchFamily="34" charset="0"/>
                        <a:cs typeface="Arial" panose="020B0604020202020204" pitchFamily="34" charset="0"/>
                      </a:endParaRPr>
                    </a:p>
                  </a:txBody>
                  <a:tcPr anchor="ctr"/>
                </a:tc>
              </a:tr>
              <a:tr h="688667">
                <a:tc>
                  <a:txBody>
                    <a:bodyPr/>
                    <a:lstStyle/>
                    <a:p>
                      <a:pPr latinLnBrk="1"/>
                      <a:r>
                        <a:rPr lang="en-US" altLang="ko-KR" sz="1600" b="0" dirty="0" smtClean="0">
                          <a:latin typeface="Arial" panose="020B0604020202020204" pitchFamily="34" charset="0"/>
                          <a:cs typeface="Arial" panose="020B0604020202020204" pitchFamily="34" charset="0"/>
                        </a:rPr>
                        <a:t>Issues</a:t>
                      </a:r>
                      <a:r>
                        <a:rPr lang="en-US" altLang="ko-KR" sz="1600" b="0" baseline="0" dirty="0" smtClean="0">
                          <a:latin typeface="Arial" panose="020B0604020202020204" pitchFamily="34" charset="0"/>
                          <a:cs typeface="Arial" panose="020B0604020202020204" pitchFamily="34" charset="0"/>
                        </a:rPr>
                        <a:t> and r</a:t>
                      </a:r>
                      <a:r>
                        <a:rPr lang="en-US" altLang="ko-KR" sz="1600" b="0" dirty="0" smtClean="0">
                          <a:latin typeface="Arial" panose="020B0604020202020204" pitchFamily="34" charset="0"/>
                          <a:cs typeface="Arial" panose="020B0604020202020204" pitchFamily="34" charset="0"/>
                        </a:rPr>
                        <a:t>equirements</a:t>
                      </a:r>
                      <a:endParaRPr lang="ko-KR" altLang="en-US" sz="1600" b="0" dirty="0">
                        <a:latin typeface="Arial" panose="020B0604020202020204" pitchFamily="34" charset="0"/>
                        <a:cs typeface="Arial" panose="020B0604020202020204" pitchFamily="34" charset="0"/>
                      </a:endParaRPr>
                    </a:p>
                  </a:txBody>
                  <a:tcPr anchor="ctr">
                    <a:no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600" b="0" dirty="0" smtClean="0">
                          <a:latin typeface="Arial" panose="020B0604020202020204" pitchFamily="34" charset="0"/>
                          <a:cs typeface="Arial" panose="020B0604020202020204" pitchFamily="34" charset="0"/>
                        </a:rPr>
                        <a:t>Track not well-defined storm with center locations</a:t>
                      </a:r>
                    </a:p>
                  </a:txBody>
                  <a:tcPr anchor="ctr">
                    <a:noFill/>
                  </a:tcPr>
                </a:tc>
                <a:tc>
                  <a:txBody>
                    <a:bodyPr/>
                    <a:lstStyle/>
                    <a:p>
                      <a:pPr latinLnBrk="1"/>
                      <a:r>
                        <a:rPr lang="en-US" altLang="ko-KR" sz="1600" b="0" dirty="0" smtClean="0">
                          <a:latin typeface="Arial" panose="020B0604020202020204" pitchFamily="34" charset="0"/>
                          <a:cs typeface="Arial" panose="020B0604020202020204" pitchFamily="34" charset="0"/>
                        </a:rPr>
                        <a:t>Eliminate</a:t>
                      </a:r>
                      <a:r>
                        <a:rPr lang="en-US" altLang="ko-KR" sz="1600" b="0" baseline="0" dirty="0" smtClean="0">
                          <a:latin typeface="Arial" panose="020B0604020202020204" pitchFamily="34" charset="0"/>
                          <a:cs typeface="Arial" panose="020B0604020202020204" pitchFamily="34" charset="0"/>
                        </a:rPr>
                        <a:t> false alarms (i.e., </a:t>
                      </a:r>
                      <a:r>
                        <a:rPr lang="en-US" altLang="ko-KR" sz="1600" b="0" dirty="0" smtClean="0">
                          <a:latin typeface="Arial" panose="020B0604020202020204" pitchFamily="34" charset="0"/>
                          <a:cs typeface="Arial" panose="020B0604020202020204" pitchFamily="34" charset="0"/>
                        </a:rPr>
                        <a:t>extratropical storms and</a:t>
                      </a:r>
                      <a:r>
                        <a:rPr lang="en-US" altLang="ko-KR" sz="1600" b="0" baseline="0" dirty="0" smtClean="0">
                          <a:latin typeface="Arial" panose="020B0604020202020204" pitchFamily="34" charset="0"/>
                          <a:cs typeface="Arial" panose="020B0604020202020204" pitchFamily="34" charset="0"/>
                        </a:rPr>
                        <a:t> tropical depressions)</a:t>
                      </a:r>
                      <a:endParaRPr lang="ko-KR" altLang="en-US" sz="1600" b="0" dirty="0">
                        <a:latin typeface="Arial" panose="020B0604020202020204" pitchFamily="34" charset="0"/>
                        <a:cs typeface="Arial" panose="020B0604020202020204" pitchFamily="34" charset="0"/>
                      </a:endParaRPr>
                    </a:p>
                  </a:txBody>
                  <a:tcPr anchor="ctr">
                    <a:noFill/>
                  </a:tcPr>
                </a:tc>
              </a:tr>
              <a:tr h="688667">
                <a:tc>
                  <a:txBody>
                    <a:bodyPr/>
                    <a:lstStyle/>
                    <a:p>
                      <a:pPr latinLnBrk="1"/>
                      <a:r>
                        <a:rPr lang="en-US" altLang="ko-KR" sz="1600" b="0" dirty="0" smtClean="0">
                          <a:latin typeface="Arial" panose="020B0604020202020204" pitchFamily="34" charset="0"/>
                          <a:cs typeface="Arial" panose="020B0604020202020204" pitchFamily="34" charset="0"/>
                        </a:rPr>
                        <a:t>Parameter</a:t>
                      </a:r>
                      <a:endParaRPr lang="ko-KR" altLang="en-US" sz="1600" b="0" dirty="0">
                        <a:latin typeface="Arial" panose="020B0604020202020204" pitchFamily="34" charset="0"/>
                        <a:cs typeface="Arial" panose="020B0604020202020204" pitchFamily="34" charset="0"/>
                      </a:endParaRPr>
                    </a:p>
                  </a:txBody>
                  <a:tcPr anchor="ctr"/>
                </a:tc>
                <a:tc>
                  <a:txBody>
                    <a:bodyPr/>
                    <a:lstStyle/>
                    <a:p>
                      <a:pPr marL="180975" marR="0" lvl="0" indent="-180975" algn="l" defTabSz="914400" rtl="0" eaLnBrk="1" fontAlgn="auto" latinLnBrk="1" hangingPunct="1">
                        <a:lnSpc>
                          <a:spcPct val="100000"/>
                        </a:lnSpc>
                        <a:spcBef>
                          <a:spcPts val="0"/>
                        </a:spcBef>
                        <a:spcAft>
                          <a:spcPts val="0"/>
                        </a:spcAft>
                        <a:buClrTx/>
                        <a:buSzTx/>
                        <a:buFontTx/>
                        <a:buNone/>
                        <a:tabLst/>
                        <a:defRPr/>
                      </a:pPr>
                      <a:r>
                        <a:rPr lang="en-US" altLang="ko-KR" sz="1600" b="0" dirty="0" smtClean="0">
                          <a:latin typeface="Arial" panose="020B0604020202020204" pitchFamily="34" charset="0"/>
                          <a:cs typeface="Arial" panose="020B0604020202020204" pitchFamily="34" charset="0"/>
                        </a:rPr>
                        <a:t>- Storm intensity (VORT, GPH, MSLP, Wind)</a:t>
                      </a:r>
                    </a:p>
                  </a:txBody>
                  <a:tcPr anchor="ctr"/>
                </a:tc>
                <a:tc>
                  <a:txBody>
                    <a:bodyPr/>
                    <a:lstStyle/>
                    <a:p>
                      <a:pPr marL="180975" marR="0" lvl="0" indent="-180975" algn="l" defTabSz="914400" rtl="0" eaLnBrk="1" fontAlgn="auto" latinLnBrk="1" hangingPunct="1">
                        <a:lnSpc>
                          <a:spcPct val="100000"/>
                        </a:lnSpc>
                        <a:spcBef>
                          <a:spcPts val="0"/>
                        </a:spcBef>
                        <a:spcAft>
                          <a:spcPts val="0"/>
                        </a:spcAft>
                        <a:buClrTx/>
                        <a:buSzTx/>
                        <a:buFontTx/>
                        <a:buNone/>
                        <a:tabLst/>
                        <a:defRPr/>
                      </a:pPr>
                      <a:r>
                        <a:rPr lang="en-US" altLang="ko-KR" sz="1600" b="0" baseline="0" dirty="0" smtClean="0">
                          <a:latin typeface="Arial" panose="020B0604020202020204" pitchFamily="34" charset="0"/>
                          <a:cs typeface="Arial" panose="020B0604020202020204" pitchFamily="34" charset="0"/>
                        </a:rPr>
                        <a:t>- Storm intensity (VORT, MSLP, Wind)</a:t>
                      </a:r>
                    </a:p>
                    <a:p>
                      <a:pPr marL="180975" marR="0" lvl="0" indent="-180975" algn="l" defTabSz="914400" rtl="0" eaLnBrk="1" fontAlgn="auto" latinLnBrk="1" hangingPunct="1">
                        <a:lnSpc>
                          <a:spcPct val="100000"/>
                        </a:lnSpc>
                        <a:spcBef>
                          <a:spcPts val="0"/>
                        </a:spcBef>
                        <a:spcAft>
                          <a:spcPts val="0"/>
                        </a:spcAft>
                        <a:buClrTx/>
                        <a:buSzTx/>
                        <a:buFontTx/>
                        <a:buNone/>
                        <a:tabLst/>
                        <a:defRPr/>
                      </a:pPr>
                      <a:r>
                        <a:rPr lang="en-US" altLang="ko-KR" sz="1600" b="0" baseline="0" dirty="0" smtClean="0">
                          <a:latin typeface="Arial" panose="020B0604020202020204" pitchFamily="34" charset="0"/>
                          <a:cs typeface="Arial" panose="020B0604020202020204" pitchFamily="34" charset="0"/>
                        </a:rPr>
                        <a:t>- Storm/thermal structure (Wind, TEMP)</a:t>
                      </a:r>
                      <a:endParaRPr lang="en-US" altLang="ko-KR" sz="1600" b="0" dirty="0" smtClean="0">
                        <a:latin typeface="Arial" panose="020B0604020202020204" pitchFamily="34" charset="0"/>
                        <a:cs typeface="Arial" panose="020B0604020202020204" pitchFamily="34" charset="0"/>
                      </a:endParaRPr>
                    </a:p>
                  </a:txBody>
                  <a:tcPr anchor="ctr"/>
                </a:tc>
              </a:tr>
              <a:tr h="978632">
                <a:tc>
                  <a:txBody>
                    <a:bodyPr/>
                    <a:lstStyle/>
                    <a:p>
                      <a:pPr latinLnBrk="1"/>
                      <a:r>
                        <a:rPr lang="en-US" altLang="ko-KR" sz="1600" b="0" dirty="0" smtClean="0">
                          <a:latin typeface="Arial" panose="020B0604020202020204" pitchFamily="34" charset="0"/>
                          <a:cs typeface="Arial" panose="020B0604020202020204" pitchFamily="34" charset="0"/>
                        </a:rPr>
                        <a:t>Issues</a:t>
                      </a:r>
                      <a:endParaRPr lang="ko-KR" altLang="en-US" sz="1600" b="0" dirty="0">
                        <a:latin typeface="Arial" panose="020B0604020202020204" pitchFamily="34" charset="0"/>
                        <a:cs typeface="Arial" panose="020B0604020202020204" pitchFamily="34" charset="0"/>
                      </a:endParaRPr>
                    </a:p>
                  </a:txBody>
                  <a:tcPr anchor="ctr">
                    <a:noFill/>
                  </a:tcPr>
                </a:tc>
                <a:tc>
                  <a:txBody>
                    <a:bodyPr/>
                    <a:lstStyle/>
                    <a:p>
                      <a:pPr latinLnBrk="1"/>
                      <a:r>
                        <a:rPr lang="en-US" altLang="ko-KR" sz="1600" b="0" dirty="0" smtClean="0">
                          <a:latin typeface="Arial" panose="020B0604020202020204" pitchFamily="34" charset="0"/>
                          <a:cs typeface="Arial" panose="020B0604020202020204" pitchFamily="34" charset="0"/>
                        </a:rPr>
                        <a:t>In</a:t>
                      </a:r>
                      <a:r>
                        <a:rPr lang="en-US" altLang="ko-KR" sz="1600" b="0" baseline="0" dirty="0" smtClean="0">
                          <a:latin typeface="Arial" panose="020B0604020202020204" pitchFamily="34" charset="0"/>
                          <a:cs typeface="Arial" panose="020B0604020202020204" pitchFamily="34" charset="0"/>
                        </a:rPr>
                        <a:t> the forecasting system including numerical models, DA, and tracker (e.g., HWRF), tracking results affect the forecast skill.</a:t>
                      </a:r>
                      <a:endParaRPr lang="ko-KR" altLang="en-US" sz="1600" b="0" dirty="0">
                        <a:latin typeface="Arial" panose="020B0604020202020204" pitchFamily="34" charset="0"/>
                        <a:cs typeface="Arial" panose="020B0604020202020204" pitchFamily="34" charset="0"/>
                      </a:endParaRPr>
                    </a:p>
                  </a:txBody>
                  <a:tcPr anchor="ctr">
                    <a:noFill/>
                  </a:tcPr>
                </a:tc>
                <a:tc>
                  <a:txBody>
                    <a:bodyPr/>
                    <a:lstStyle/>
                    <a:p>
                      <a:pPr latinLnBrk="1"/>
                      <a:r>
                        <a:rPr lang="en-US" altLang="ko-KR" sz="1600" b="0" dirty="0" smtClean="0">
                          <a:latin typeface="Arial" panose="020B0604020202020204" pitchFamily="34" charset="0"/>
                          <a:cs typeface="Arial" panose="020B0604020202020204" pitchFamily="34" charset="0"/>
                        </a:rPr>
                        <a:t>Detect and tracking</a:t>
                      </a:r>
                      <a:r>
                        <a:rPr lang="en-US" altLang="ko-KR" sz="1600" b="0" baseline="0" dirty="0" smtClean="0">
                          <a:latin typeface="Arial" panose="020B0604020202020204" pitchFamily="34" charset="0"/>
                          <a:cs typeface="Arial" panose="020B0604020202020204" pitchFamily="34" charset="0"/>
                        </a:rPr>
                        <a:t> results (especially storm number) are very sensitive to thresholds and basin.</a:t>
                      </a:r>
                    </a:p>
                  </a:txBody>
                  <a:tcPr anchor="ctr">
                    <a:noFill/>
                  </a:tcPr>
                </a:tc>
              </a:tr>
              <a:tr h="978632">
                <a:tc>
                  <a:txBody>
                    <a:bodyPr/>
                    <a:lstStyle/>
                    <a:p>
                      <a:pPr latinLnBrk="1"/>
                      <a:r>
                        <a:rPr lang="en-US" altLang="ko-KR" sz="1600" b="0" dirty="0" smtClean="0">
                          <a:latin typeface="Arial" panose="020B0604020202020204" pitchFamily="34" charset="0"/>
                          <a:cs typeface="Arial" panose="020B0604020202020204" pitchFamily="34" charset="0"/>
                        </a:rPr>
                        <a:t>Institutes (developer)</a:t>
                      </a:r>
                      <a:endParaRPr lang="ko-KR" altLang="en-US" sz="1600" b="0" dirty="0">
                        <a:latin typeface="Arial" panose="020B0604020202020204" pitchFamily="34" charset="0"/>
                        <a:cs typeface="Arial" panose="020B0604020202020204" pitchFamily="34" charset="0"/>
                      </a:endParaRPr>
                    </a:p>
                  </a:txBody>
                  <a:tcPr anchor="ctr">
                    <a:no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600" b="1" dirty="0" smtClean="0">
                          <a:solidFill>
                            <a:schemeClr val="tx1"/>
                          </a:solidFill>
                          <a:latin typeface="Arial" panose="020B0604020202020204" pitchFamily="34" charset="0"/>
                          <a:cs typeface="Arial" panose="020B0604020202020204" pitchFamily="34" charset="0"/>
                        </a:rPr>
                        <a:t>GFDL (</a:t>
                      </a:r>
                      <a:r>
                        <a:rPr lang="en-US" altLang="ko-KR" sz="1600" b="1" dirty="0" err="1" smtClean="0">
                          <a:solidFill>
                            <a:schemeClr val="tx1"/>
                          </a:solidFill>
                          <a:latin typeface="Arial" panose="020B0604020202020204" pitchFamily="34" charset="0"/>
                          <a:cs typeface="Arial" panose="020B0604020202020204" pitchFamily="34" charset="0"/>
                        </a:rPr>
                        <a:t>Marchok</a:t>
                      </a:r>
                      <a:r>
                        <a:rPr lang="en-US" altLang="ko-KR" sz="1600" b="1" dirty="0" smtClean="0">
                          <a:solidFill>
                            <a:schemeClr val="tx1"/>
                          </a:solidFill>
                          <a:latin typeface="Arial" panose="020B0604020202020204" pitchFamily="34" charset="0"/>
                          <a:cs typeface="Arial" panose="020B0604020202020204" pitchFamily="34" charset="0"/>
                        </a:rPr>
                        <a:t>)</a:t>
                      </a:r>
                      <a:r>
                        <a:rPr lang="en-US" altLang="ko-KR" sz="1600" b="0" dirty="0" smtClean="0">
                          <a:solidFill>
                            <a:schemeClr val="tx1"/>
                          </a:solidFill>
                          <a:latin typeface="Arial" panose="020B0604020202020204" pitchFamily="34" charset="0"/>
                          <a:cs typeface="Arial" panose="020B0604020202020204" pitchFamily="34" charset="0"/>
                        </a:rPr>
                        <a:t>, NCAR (Wang</a:t>
                      </a:r>
                      <a:r>
                        <a:rPr lang="en-US" altLang="ko-KR" sz="1600" b="0" dirty="0" smtClean="0">
                          <a:solidFill>
                            <a:schemeClr val="tx1"/>
                          </a:solidFill>
                          <a:latin typeface="Arial" panose="020B0604020202020204" pitchFamily="34" charset="0"/>
                          <a:cs typeface="Arial" panose="020B0604020202020204" pitchFamily="34" charset="0"/>
                        </a:rPr>
                        <a:t>), NRL (</a:t>
                      </a:r>
                      <a:r>
                        <a:rPr lang="en-US" altLang="ko-KR" sz="1600" b="0" dirty="0" err="1" smtClean="0">
                          <a:solidFill>
                            <a:schemeClr val="tx1"/>
                          </a:solidFill>
                          <a:latin typeface="Arial" panose="020B0604020202020204" pitchFamily="34" charset="0"/>
                          <a:cs typeface="Arial" panose="020B0604020202020204" pitchFamily="34" charset="0"/>
                        </a:rPr>
                        <a:t>Liou</a:t>
                      </a:r>
                      <a:r>
                        <a:rPr lang="en-US" altLang="ko-KR" sz="1600" b="0" dirty="0" smtClean="0">
                          <a:solidFill>
                            <a:schemeClr val="tx1"/>
                          </a:solidFill>
                          <a:latin typeface="Arial" panose="020B0604020202020204" pitchFamily="34" charset="0"/>
                          <a:cs typeface="Arial" panose="020B0604020202020204" pitchFamily="34" charset="0"/>
                        </a:rPr>
                        <a:t>), ECMWF</a:t>
                      </a:r>
                      <a:r>
                        <a:rPr lang="en-US" altLang="ko-KR" sz="1600" b="0" baseline="0" dirty="0" smtClean="0">
                          <a:solidFill>
                            <a:schemeClr val="tx1"/>
                          </a:solidFill>
                          <a:latin typeface="Arial" panose="020B0604020202020204" pitchFamily="34" charset="0"/>
                          <a:cs typeface="Arial" panose="020B0604020202020204" pitchFamily="34" charset="0"/>
                        </a:rPr>
                        <a:t> (Hodges)</a:t>
                      </a:r>
                      <a:endParaRPr lang="en-US" altLang="ko-KR" sz="1600" b="0" dirty="0" smtClean="0">
                        <a:solidFill>
                          <a:schemeClr val="tx1"/>
                        </a:solidFill>
                        <a:latin typeface="Arial" panose="020B0604020202020204" pitchFamily="34" charset="0"/>
                        <a:cs typeface="Arial" panose="020B0604020202020204" pitchFamily="34" charset="0"/>
                      </a:endParaRPr>
                    </a:p>
                  </a:txBody>
                  <a:tcPr anchor="ctr">
                    <a:no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600" b="0" dirty="0" smtClean="0">
                          <a:latin typeface="Arial" panose="020B0604020202020204" pitchFamily="34" charset="0"/>
                          <a:cs typeface="Arial" panose="020B0604020202020204" pitchFamily="34" charset="0"/>
                        </a:rPr>
                        <a:t>NCAR (Suzuki-Parker), NCEP/IRI (Camargo), CSIRO (Walsh), MRI (Murakami), BOM (Tory), </a:t>
                      </a:r>
                      <a:r>
                        <a:rPr lang="en-US" altLang="ko-KR" sz="1600" b="1" dirty="0" smtClean="0">
                          <a:solidFill>
                            <a:schemeClr val="tx1"/>
                          </a:solidFill>
                          <a:latin typeface="Arial" panose="020B0604020202020204" pitchFamily="34" charset="0"/>
                          <a:cs typeface="Arial" panose="020B0604020202020204" pitchFamily="34" charset="0"/>
                        </a:rPr>
                        <a:t>UC-Davis (Ullrich)</a:t>
                      </a:r>
                      <a:r>
                        <a:rPr lang="en-US" altLang="ko-KR" sz="1600" b="0" dirty="0" smtClean="0">
                          <a:latin typeface="Arial" panose="020B0604020202020204" pitchFamily="34" charset="0"/>
                          <a:cs typeface="Arial" panose="020B0604020202020204" pitchFamily="34" charset="0"/>
                        </a:rPr>
                        <a:t>, Princeton (Vitart), GFDL (Knutson)</a:t>
                      </a:r>
                    </a:p>
                  </a:txBody>
                  <a:tcPr anchor="ctr">
                    <a:noFill/>
                  </a:tcPr>
                </a:tc>
              </a:tr>
            </a:tbl>
          </a:graphicData>
        </a:graphic>
      </p:graphicFrame>
    </p:spTree>
    <p:extLst>
      <p:ext uri="{BB962C8B-B14F-4D97-AF65-F5344CB8AC3E}">
        <p14:creationId xmlns:p14="http://schemas.microsoft.com/office/powerpoint/2010/main" val="3557747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Simplified tracking flowcharts</a:t>
            </a:r>
            <a:endParaRPr lang="ko-KR" altLang="en-US" dirty="0"/>
          </a:p>
        </p:txBody>
      </p:sp>
      <p:sp>
        <p:nvSpPr>
          <p:cNvPr id="8" name="순서도: 수행의 시작/종료 7"/>
          <p:cNvSpPr/>
          <p:nvPr/>
        </p:nvSpPr>
        <p:spPr>
          <a:xfrm>
            <a:off x="1055440" y="1677948"/>
            <a:ext cx="1440000" cy="252000"/>
          </a:xfrm>
          <a:prstGeom prst="flowChartTermina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solidFill>
                  <a:schemeClr val="tx1"/>
                </a:solidFill>
                <a:latin typeface="Arial" panose="020B0604020202020204" pitchFamily="34" charset="0"/>
                <a:cs typeface="Arial" panose="020B0604020202020204" pitchFamily="34" charset="0"/>
              </a:rPr>
              <a:t>Start</a:t>
            </a:r>
            <a:endParaRPr lang="ko-KR" altLang="en-US" sz="1400" dirty="0">
              <a:solidFill>
                <a:schemeClr val="tx1"/>
              </a:solidFill>
              <a:latin typeface="Arial" panose="020B0604020202020204" pitchFamily="34" charset="0"/>
              <a:cs typeface="Arial" panose="020B0604020202020204" pitchFamily="34" charset="0"/>
            </a:endParaRPr>
          </a:p>
        </p:txBody>
      </p:sp>
      <p:sp>
        <p:nvSpPr>
          <p:cNvPr id="35" name="순서도: 데이터 34"/>
          <p:cNvSpPr/>
          <p:nvPr/>
        </p:nvSpPr>
        <p:spPr>
          <a:xfrm>
            <a:off x="587408" y="2204864"/>
            <a:ext cx="2340000" cy="504000"/>
          </a:xfrm>
          <a:prstGeom prst="flowChartInputOutpu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solidFill>
                  <a:schemeClr val="tx1"/>
                </a:solidFill>
                <a:latin typeface="Arial" panose="020B0604020202020204" pitchFamily="34" charset="0"/>
                <a:cs typeface="Arial" panose="020B0604020202020204" pitchFamily="34" charset="0"/>
              </a:rPr>
              <a:t>Read </a:t>
            </a:r>
            <a:r>
              <a:rPr lang="en-US" altLang="ko-KR" sz="1400" dirty="0" smtClean="0">
                <a:solidFill>
                  <a:srgbClr val="FF0000"/>
                </a:solidFill>
                <a:latin typeface="Arial" panose="020B0604020202020204" pitchFamily="34" charset="0"/>
                <a:cs typeface="Arial" panose="020B0604020202020204" pitchFamily="34" charset="0"/>
              </a:rPr>
              <a:t>TC Vitals </a:t>
            </a:r>
            <a:r>
              <a:rPr lang="en-US" altLang="ko-KR" sz="1400" dirty="0" smtClean="0">
                <a:solidFill>
                  <a:schemeClr val="tx1"/>
                </a:solidFill>
                <a:latin typeface="Arial" panose="020B0604020202020204" pitchFamily="34" charset="0"/>
                <a:cs typeface="Arial" panose="020B0604020202020204" pitchFamily="34" charset="0"/>
              </a:rPr>
              <a:t>and model data</a:t>
            </a:r>
            <a:endParaRPr lang="ko-KR" altLang="en-US" sz="1400" dirty="0">
              <a:solidFill>
                <a:schemeClr val="tx1"/>
              </a:solidFill>
              <a:latin typeface="Arial" panose="020B0604020202020204" pitchFamily="34" charset="0"/>
              <a:cs typeface="Arial" panose="020B0604020202020204" pitchFamily="34" charset="0"/>
            </a:endParaRPr>
          </a:p>
        </p:txBody>
      </p:sp>
      <p:sp>
        <p:nvSpPr>
          <p:cNvPr id="37" name="직사각형 36"/>
          <p:cNvSpPr/>
          <p:nvPr/>
        </p:nvSpPr>
        <p:spPr bwMode="auto">
          <a:xfrm>
            <a:off x="695640" y="2961032"/>
            <a:ext cx="2160000" cy="1008000"/>
          </a:xfrm>
          <a:prstGeom prst="rect">
            <a:avLst/>
          </a:prstGeom>
          <a:noFill/>
          <a:ln w="1905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ko-KR" sz="1400" kern="0" dirty="0" smtClean="0">
                <a:solidFill>
                  <a:srgbClr val="000000"/>
                </a:solidFill>
                <a:latin typeface="Arial" panose="020B0604020202020204" pitchFamily="34" charset="0"/>
                <a:cs typeface="Arial" panose="020B0604020202020204" pitchFamily="34" charset="0"/>
              </a:rPr>
              <a:t>Search and compute </a:t>
            </a:r>
            <a:r>
              <a:rPr lang="en-US" altLang="ko-KR" sz="1400" kern="0" dirty="0" smtClean="0">
                <a:solidFill>
                  <a:srgbClr val="FF0000"/>
                </a:solidFill>
                <a:latin typeface="Arial" panose="020B0604020202020204" pitchFamily="34" charset="0"/>
                <a:cs typeface="Arial" panose="020B0604020202020204" pitchFamily="34" charset="0"/>
              </a:rPr>
              <a:t>storm center </a:t>
            </a:r>
          </a:p>
          <a:p>
            <a:pPr algn="ctr"/>
            <a:r>
              <a:rPr lang="en-US" altLang="ko-KR" sz="1400" kern="0" dirty="0" smtClean="0">
                <a:solidFill>
                  <a:srgbClr val="FF0000"/>
                </a:solidFill>
                <a:latin typeface="Arial" panose="020B0604020202020204" pitchFamily="34" charset="0"/>
                <a:cs typeface="Arial" panose="020B0604020202020204" pitchFamily="34" charset="0"/>
              </a:rPr>
              <a:t>near observed location </a:t>
            </a:r>
          </a:p>
          <a:p>
            <a:pPr algn="ctr"/>
            <a:r>
              <a:rPr lang="en-US" altLang="ko-KR" sz="1400" kern="0" dirty="0" smtClean="0">
                <a:solidFill>
                  <a:srgbClr val="000000"/>
                </a:solidFill>
                <a:latin typeface="Arial" panose="020B0604020202020204" pitchFamily="34" charset="0"/>
                <a:cs typeface="Arial" panose="020B0604020202020204" pitchFamily="34" charset="0"/>
              </a:rPr>
              <a:t>using Barnes analysis</a:t>
            </a:r>
            <a:endParaRPr lang="ko-KR" altLang="en-US" sz="1400" dirty="0"/>
          </a:p>
        </p:txBody>
      </p:sp>
      <p:sp>
        <p:nvSpPr>
          <p:cNvPr id="40" name="순서도: 수행의 시작/종료 39"/>
          <p:cNvSpPr/>
          <p:nvPr/>
        </p:nvSpPr>
        <p:spPr>
          <a:xfrm>
            <a:off x="1044170" y="6334475"/>
            <a:ext cx="1440000" cy="252000"/>
          </a:xfrm>
          <a:prstGeom prst="flowChartTermina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solidFill>
                  <a:schemeClr val="tx1"/>
                </a:solidFill>
                <a:latin typeface="Arial" panose="020B0604020202020204" pitchFamily="34" charset="0"/>
                <a:cs typeface="Arial" panose="020B0604020202020204" pitchFamily="34" charset="0"/>
              </a:rPr>
              <a:t>Stop</a:t>
            </a:r>
            <a:endParaRPr lang="ko-KR" altLang="en-US" sz="1400" dirty="0">
              <a:solidFill>
                <a:schemeClr val="tx1"/>
              </a:solidFill>
              <a:latin typeface="Arial" panose="020B0604020202020204" pitchFamily="34" charset="0"/>
              <a:cs typeface="Arial" panose="020B0604020202020204" pitchFamily="34" charset="0"/>
            </a:endParaRPr>
          </a:p>
        </p:txBody>
      </p:sp>
      <p:sp>
        <p:nvSpPr>
          <p:cNvPr id="41" name="순서도: 데이터 40"/>
          <p:cNvSpPr/>
          <p:nvPr/>
        </p:nvSpPr>
        <p:spPr>
          <a:xfrm>
            <a:off x="587648" y="5540092"/>
            <a:ext cx="2340000" cy="504000"/>
          </a:xfrm>
          <a:prstGeom prst="flowChartInputOutpu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solidFill>
                  <a:schemeClr val="tx1"/>
                </a:solidFill>
                <a:latin typeface="Arial" panose="020B0604020202020204" pitchFamily="34" charset="0"/>
                <a:cs typeface="Arial" panose="020B0604020202020204" pitchFamily="34" charset="0"/>
              </a:rPr>
              <a:t>Write output</a:t>
            </a:r>
            <a:endParaRPr lang="ko-KR" altLang="en-US" sz="1400" dirty="0">
              <a:solidFill>
                <a:schemeClr val="tx1"/>
              </a:solidFill>
              <a:latin typeface="Arial" panose="020B0604020202020204" pitchFamily="34" charset="0"/>
              <a:cs typeface="Arial" panose="020B0604020202020204" pitchFamily="34" charset="0"/>
            </a:endParaRPr>
          </a:p>
        </p:txBody>
      </p:sp>
      <p:sp>
        <p:nvSpPr>
          <p:cNvPr id="44" name="직사각형 43"/>
          <p:cNvSpPr/>
          <p:nvPr/>
        </p:nvSpPr>
        <p:spPr bwMode="auto">
          <a:xfrm>
            <a:off x="695640" y="4221144"/>
            <a:ext cx="2160000" cy="504000"/>
          </a:xfrm>
          <a:prstGeom prst="rect">
            <a:avLst/>
          </a:prstGeom>
          <a:noFill/>
          <a:ln w="1905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ko-KR" sz="1400" kern="0" dirty="0" smtClean="0">
                <a:solidFill>
                  <a:srgbClr val="000000"/>
                </a:solidFill>
                <a:latin typeface="Arial" panose="020B0604020202020204" pitchFamily="34" charset="0"/>
                <a:cs typeface="Arial" panose="020B0604020202020204" pitchFamily="34" charset="0"/>
              </a:rPr>
              <a:t>Tracking to next lead time</a:t>
            </a:r>
            <a:endParaRPr lang="ko-KR" altLang="en-US" sz="1400" dirty="0"/>
          </a:p>
        </p:txBody>
      </p:sp>
      <p:sp>
        <p:nvSpPr>
          <p:cNvPr id="45" name="직사각형 44"/>
          <p:cNvSpPr/>
          <p:nvPr/>
        </p:nvSpPr>
        <p:spPr bwMode="auto">
          <a:xfrm>
            <a:off x="1343472" y="900094"/>
            <a:ext cx="3600000" cy="544236"/>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ko-KR" kern="0" dirty="0" smtClean="0">
                <a:solidFill>
                  <a:srgbClr val="000000"/>
                </a:solidFill>
                <a:latin typeface="Arial" panose="020B0604020202020204" pitchFamily="34" charset="0"/>
                <a:cs typeface="Arial" panose="020B0604020202020204" pitchFamily="34" charset="0"/>
              </a:rPr>
              <a:t>Short-term prediction (GFDL)</a:t>
            </a:r>
            <a:endParaRPr lang="ko-KR" altLang="en-US" dirty="0"/>
          </a:p>
        </p:txBody>
      </p:sp>
      <p:sp>
        <p:nvSpPr>
          <p:cNvPr id="46" name="직사각형 45"/>
          <p:cNvSpPr/>
          <p:nvPr/>
        </p:nvSpPr>
        <p:spPr bwMode="auto">
          <a:xfrm>
            <a:off x="7166976" y="909648"/>
            <a:ext cx="3600000" cy="543600"/>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ko-KR" kern="0" dirty="0" smtClean="0">
                <a:solidFill>
                  <a:srgbClr val="000000"/>
                </a:solidFill>
                <a:latin typeface="Arial" panose="020B0604020202020204" pitchFamily="34" charset="0"/>
                <a:cs typeface="Arial" panose="020B0604020202020204" pitchFamily="34" charset="0"/>
              </a:rPr>
              <a:t>Long-term prediction (General)</a:t>
            </a:r>
            <a:endParaRPr lang="ko-KR" altLang="en-US" dirty="0"/>
          </a:p>
        </p:txBody>
      </p:sp>
      <p:cxnSp>
        <p:nvCxnSpPr>
          <p:cNvPr id="49" name="직선 화살표 연결선 48"/>
          <p:cNvCxnSpPr/>
          <p:nvPr/>
        </p:nvCxnSpPr>
        <p:spPr bwMode="auto">
          <a:xfrm>
            <a:off x="1775520" y="1939720"/>
            <a:ext cx="0" cy="252000"/>
          </a:xfrm>
          <a:prstGeom prst="straightConnector1">
            <a:avLst/>
          </a:prstGeom>
          <a:solidFill>
            <a:srgbClr val="5AB14B"/>
          </a:solidFill>
          <a:ln w="19050" cap="flat" cmpd="sng" algn="ctr">
            <a:solidFill>
              <a:srgbClr val="000000"/>
            </a:solidFill>
            <a:prstDash val="solid"/>
            <a:round/>
            <a:headEnd type="none" w="med" len="med"/>
            <a:tailEnd type="arrow"/>
          </a:ln>
          <a:effectLst/>
        </p:spPr>
      </p:cxnSp>
      <p:cxnSp>
        <p:nvCxnSpPr>
          <p:cNvPr id="50" name="직선 화살표 연결선 49"/>
          <p:cNvCxnSpPr/>
          <p:nvPr/>
        </p:nvCxnSpPr>
        <p:spPr bwMode="auto">
          <a:xfrm>
            <a:off x="1775520" y="2708920"/>
            <a:ext cx="0" cy="252000"/>
          </a:xfrm>
          <a:prstGeom prst="straightConnector1">
            <a:avLst/>
          </a:prstGeom>
          <a:solidFill>
            <a:srgbClr val="5AB14B"/>
          </a:solidFill>
          <a:ln w="19050" cap="flat" cmpd="sng" algn="ctr">
            <a:solidFill>
              <a:srgbClr val="000000"/>
            </a:solidFill>
            <a:prstDash val="solid"/>
            <a:round/>
            <a:headEnd type="none" w="med" len="med"/>
            <a:tailEnd type="arrow"/>
          </a:ln>
          <a:effectLst/>
        </p:spPr>
      </p:cxnSp>
      <p:cxnSp>
        <p:nvCxnSpPr>
          <p:cNvPr id="52" name="직선 화살표 연결선 51"/>
          <p:cNvCxnSpPr/>
          <p:nvPr/>
        </p:nvCxnSpPr>
        <p:spPr bwMode="auto">
          <a:xfrm>
            <a:off x="1775520" y="3955916"/>
            <a:ext cx="0" cy="252000"/>
          </a:xfrm>
          <a:prstGeom prst="straightConnector1">
            <a:avLst/>
          </a:prstGeom>
          <a:solidFill>
            <a:srgbClr val="5AB14B"/>
          </a:solidFill>
          <a:ln w="19050" cap="flat" cmpd="sng" algn="ctr">
            <a:solidFill>
              <a:srgbClr val="000000"/>
            </a:solidFill>
            <a:prstDash val="solid"/>
            <a:round/>
            <a:headEnd type="none" w="med" len="med"/>
            <a:tailEnd type="arrow"/>
          </a:ln>
          <a:effectLst/>
        </p:spPr>
      </p:cxnSp>
      <p:cxnSp>
        <p:nvCxnSpPr>
          <p:cNvPr id="53" name="직선 화살표 연결선 52"/>
          <p:cNvCxnSpPr/>
          <p:nvPr/>
        </p:nvCxnSpPr>
        <p:spPr bwMode="auto">
          <a:xfrm>
            <a:off x="1775520" y="4715096"/>
            <a:ext cx="0" cy="792000"/>
          </a:xfrm>
          <a:prstGeom prst="straightConnector1">
            <a:avLst/>
          </a:prstGeom>
          <a:solidFill>
            <a:srgbClr val="5AB14B"/>
          </a:solidFill>
          <a:ln w="19050" cap="flat" cmpd="sng" algn="ctr">
            <a:solidFill>
              <a:srgbClr val="000000"/>
            </a:solidFill>
            <a:prstDash val="solid"/>
            <a:round/>
            <a:headEnd type="none" w="med" len="med"/>
            <a:tailEnd type="arrow"/>
          </a:ln>
          <a:effectLst/>
        </p:spPr>
      </p:cxnSp>
      <p:cxnSp>
        <p:nvCxnSpPr>
          <p:cNvPr id="54" name="직선 화살표 연결선 53"/>
          <p:cNvCxnSpPr/>
          <p:nvPr/>
        </p:nvCxnSpPr>
        <p:spPr bwMode="auto">
          <a:xfrm>
            <a:off x="1775520" y="6034460"/>
            <a:ext cx="0" cy="252000"/>
          </a:xfrm>
          <a:prstGeom prst="straightConnector1">
            <a:avLst/>
          </a:prstGeom>
          <a:solidFill>
            <a:srgbClr val="5AB14B"/>
          </a:solidFill>
          <a:ln w="19050" cap="flat" cmpd="sng" algn="ctr">
            <a:solidFill>
              <a:srgbClr val="000000"/>
            </a:solidFill>
            <a:prstDash val="solid"/>
            <a:round/>
            <a:headEnd type="none" w="med" len="med"/>
            <a:tailEnd type="arrow"/>
          </a:ln>
          <a:effectLst/>
        </p:spPr>
      </p:cxnSp>
      <p:sp>
        <p:nvSpPr>
          <p:cNvPr id="55" name="순서도: 수행의 시작/종료 54"/>
          <p:cNvSpPr/>
          <p:nvPr/>
        </p:nvSpPr>
        <p:spPr>
          <a:xfrm>
            <a:off x="6728590" y="1645549"/>
            <a:ext cx="1440000" cy="252000"/>
          </a:xfrm>
          <a:prstGeom prst="flowChartTermina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solidFill>
                  <a:schemeClr val="tx1"/>
                </a:solidFill>
                <a:latin typeface="Arial" panose="020B0604020202020204" pitchFamily="34" charset="0"/>
                <a:cs typeface="Arial" panose="020B0604020202020204" pitchFamily="34" charset="0"/>
              </a:rPr>
              <a:t>Start</a:t>
            </a:r>
            <a:endParaRPr lang="ko-KR" altLang="en-US" sz="1400" dirty="0">
              <a:solidFill>
                <a:schemeClr val="tx1"/>
              </a:solidFill>
              <a:latin typeface="Arial" panose="020B0604020202020204" pitchFamily="34" charset="0"/>
              <a:cs typeface="Arial" panose="020B0604020202020204" pitchFamily="34" charset="0"/>
            </a:endParaRPr>
          </a:p>
        </p:txBody>
      </p:sp>
      <p:sp>
        <p:nvSpPr>
          <p:cNvPr id="56" name="순서도: 데이터 55"/>
          <p:cNvSpPr/>
          <p:nvPr/>
        </p:nvSpPr>
        <p:spPr>
          <a:xfrm>
            <a:off x="6260558" y="2172465"/>
            <a:ext cx="2340000" cy="504000"/>
          </a:xfrm>
          <a:prstGeom prst="flowChartInputOutpu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solidFill>
                  <a:schemeClr val="tx1"/>
                </a:solidFill>
                <a:latin typeface="Arial" panose="020B0604020202020204" pitchFamily="34" charset="0"/>
                <a:cs typeface="Arial" panose="020B0604020202020204" pitchFamily="34" charset="0"/>
              </a:rPr>
              <a:t>Read model data</a:t>
            </a:r>
            <a:endParaRPr lang="ko-KR" altLang="en-US" sz="1400" dirty="0">
              <a:solidFill>
                <a:schemeClr val="tx1"/>
              </a:solidFill>
              <a:latin typeface="Arial" panose="020B0604020202020204" pitchFamily="34" charset="0"/>
              <a:cs typeface="Arial" panose="020B0604020202020204" pitchFamily="34" charset="0"/>
            </a:endParaRPr>
          </a:p>
        </p:txBody>
      </p:sp>
      <p:sp>
        <p:nvSpPr>
          <p:cNvPr id="57" name="직사각형 56"/>
          <p:cNvSpPr/>
          <p:nvPr/>
        </p:nvSpPr>
        <p:spPr bwMode="auto">
          <a:xfrm>
            <a:off x="6368790" y="2928633"/>
            <a:ext cx="2160000" cy="756000"/>
          </a:xfrm>
          <a:prstGeom prst="rect">
            <a:avLst/>
          </a:prstGeom>
          <a:noFill/>
          <a:ln w="1905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ko-KR" sz="1400" kern="0" dirty="0">
                <a:latin typeface="Arial" panose="020B0604020202020204" pitchFamily="34" charset="0"/>
                <a:cs typeface="Arial" panose="020B0604020202020204" pitchFamily="34" charset="0"/>
              </a:rPr>
              <a:t>Search </a:t>
            </a:r>
            <a:r>
              <a:rPr lang="en-US" altLang="ko-KR" sz="1400" kern="0" dirty="0" smtClean="0">
                <a:latin typeface="Arial" panose="020B0604020202020204" pitchFamily="34" charset="0"/>
                <a:cs typeface="Arial" panose="020B0604020202020204" pitchFamily="34" charset="0"/>
              </a:rPr>
              <a:t>and analyze </a:t>
            </a:r>
            <a:r>
              <a:rPr lang="en-US" altLang="ko-KR" sz="1400" kern="0" dirty="0" smtClean="0">
                <a:solidFill>
                  <a:srgbClr val="00B0F0"/>
                </a:solidFill>
                <a:latin typeface="Arial" panose="020B0604020202020204" pitchFamily="34" charset="0"/>
                <a:cs typeface="Arial" panose="020B0604020202020204" pitchFamily="34" charset="0"/>
              </a:rPr>
              <a:t>potential storm </a:t>
            </a:r>
          </a:p>
          <a:p>
            <a:pPr algn="ctr"/>
            <a:r>
              <a:rPr lang="en-US" altLang="ko-KR" sz="1400" kern="0" dirty="0" smtClean="0">
                <a:solidFill>
                  <a:srgbClr val="00B0F0"/>
                </a:solidFill>
                <a:latin typeface="Arial" panose="020B0604020202020204" pitchFamily="34" charset="0"/>
                <a:cs typeface="Arial" panose="020B0604020202020204" pitchFamily="34" charset="0"/>
              </a:rPr>
              <a:t>in the model </a:t>
            </a:r>
            <a:r>
              <a:rPr lang="en-US" altLang="ko-KR" sz="1400" kern="0" dirty="0">
                <a:solidFill>
                  <a:srgbClr val="00B0F0"/>
                </a:solidFill>
                <a:latin typeface="Arial" panose="020B0604020202020204" pitchFamily="34" charset="0"/>
                <a:cs typeface="Arial" panose="020B0604020202020204" pitchFamily="34" charset="0"/>
              </a:rPr>
              <a:t>domain</a:t>
            </a:r>
            <a:endParaRPr lang="ko-KR" altLang="en-US" sz="1400" dirty="0">
              <a:solidFill>
                <a:srgbClr val="00B0F0"/>
              </a:solidFill>
            </a:endParaRPr>
          </a:p>
        </p:txBody>
      </p:sp>
      <p:sp>
        <p:nvSpPr>
          <p:cNvPr id="58" name="순서도: 수행의 시작/종료 57"/>
          <p:cNvSpPr/>
          <p:nvPr/>
        </p:nvSpPr>
        <p:spPr>
          <a:xfrm>
            <a:off x="6717320" y="6344769"/>
            <a:ext cx="1440000" cy="252000"/>
          </a:xfrm>
          <a:prstGeom prst="flowChartTermina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solidFill>
                  <a:schemeClr val="tx1"/>
                </a:solidFill>
                <a:latin typeface="Arial" panose="020B0604020202020204" pitchFamily="34" charset="0"/>
                <a:cs typeface="Arial" panose="020B0604020202020204" pitchFamily="34" charset="0"/>
              </a:rPr>
              <a:t>Stop</a:t>
            </a:r>
            <a:endParaRPr lang="ko-KR" altLang="en-US" sz="1400" dirty="0">
              <a:solidFill>
                <a:schemeClr val="tx1"/>
              </a:solidFill>
              <a:latin typeface="Arial" panose="020B0604020202020204" pitchFamily="34" charset="0"/>
              <a:cs typeface="Arial" panose="020B0604020202020204" pitchFamily="34" charset="0"/>
            </a:endParaRPr>
          </a:p>
        </p:txBody>
      </p:sp>
      <p:sp>
        <p:nvSpPr>
          <p:cNvPr id="59" name="순서도: 데이터 58"/>
          <p:cNvSpPr/>
          <p:nvPr/>
        </p:nvSpPr>
        <p:spPr>
          <a:xfrm>
            <a:off x="6278590" y="5575396"/>
            <a:ext cx="2340000" cy="504000"/>
          </a:xfrm>
          <a:prstGeom prst="flowChartInputOutpu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solidFill>
                  <a:schemeClr val="tx1"/>
                </a:solidFill>
                <a:latin typeface="Arial" panose="020B0604020202020204" pitchFamily="34" charset="0"/>
                <a:cs typeface="Arial" panose="020B0604020202020204" pitchFamily="34" charset="0"/>
              </a:rPr>
              <a:t>Write output</a:t>
            </a:r>
            <a:endParaRPr lang="ko-KR" altLang="en-US" sz="1400" dirty="0">
              <a:solidFill>
                <a:schemeClr val="tx1"/>
              </a:solidFill>
              <a:latin typeface="Arial" panose="020B0604020202020204" pitchFamily="34" charset="0"/>
              <a:cs typeface="Arial" panose="020B0604020202020204" pitchFamily="34" charset="0"/>
            </a:endParaRPr>
          </a:p>
        </p:txBody>
      </p:sp>
      <p:cxnSp>
        <p:nvCxnSpPr>
          <p:cNvPr id="62" name="직선 화살표 연결선 61"/>
          <p:cNvCxnSpPr/>
          <p:nvPr/>
        </p:nvCxnSpPr>
        <p:spPr bwMode="auto">
          <a:xfrm>
            <a:off x="7448670" y="1907321"/>
            <a:ext cx="0" cy="252000"/>
          </a:xfrm>
          <a:prstGeom prst="straightConnector1">
            <a:avLst/>
          </a:prstGeom>
          <a:solidFill>
            <a:srgbClr val="5AB14B"/>
          </a:solidFill>
          <a:ln w="19050" cap="flat" cmpd="sng" algn="ctr">
            <a:solidFill>
              <a:srgbClr val="000000"/>
            </a:solidFill>
            <a:prstDash val="solid"/>
            <a:round/>
            <a:headEnd type="none" w="med" len="med"/>
            <a:tailEnd type="arrow"/>
          </a:ln>
          <a:effectLst/>
        </p:spPr>
      </p:cxnSp>
      <p:cxnSp>
        <p:nvCxnSpPr>
          <p:cNvPr id="63" name="직선 화살표 연결선 62"/>
          <p:cNvCxnSpPr/>
          <p:nvPr/>
        </p:nvCxnSpPr>
        <p:spPr bwMode="auto">
          <a:xfrm>
            <a:off x="7448670" y="2676521"/>
            <a:ext cx="0" cy="252000"/>
          </a:xfrm>
          <a:prstGeom prst="straightConnector1">
            <a:avLst/>
          </a:prstGeom>
          <a:solidFill>
            <a:srgbClr val="5AB14B"/>
          </a:solidFill>
          <a:ln w="19050" cap="flat" cmpd="sng" algn="ctr">
            <a:solidFill>
              <a:srgbClr val="000000"/>
            </a:solidFill>
            <a:prstDash val="solid"/>
            <a:round/>
            <a:headEnd type="none" w="med" len="med"/>
            <a:tailEnd type="arrow"/>
          </a:ln>
          <a:effectLst/>
        </p:spPr>
      </p:cxnSp>
      <p:cxnSp>
        <p:nvCxnSpPr>
          <p:cNvPr id="64" name="직선 화살표 연결선 63"/>
          <p:cNvCxnSpPr/>
          <p:nvPr/>
        </p:nvCxnSpPr>
        <p:spPr bwMode="auto">
          <a:xfrm>
            <a:off x="7448670" y="3684633"/>
            <a:ext cx="0" cy="252000"/>
          </a:xfrm>
          <a:prstGeom prst="straightConnector1">
            <a:avLst/>
          </a:prstGeom>
          <a:solidFill>
            <a:srgbClr val="5AB14B"/>
          </a:solidFill>
          <a:ln w="19050" cap="flat" cmpd="sng" algn="ctr">
            <a:solidFill>
              <a:srgbClr val="000000"/>
            </a:solidFill>
            <a:prstDash val="solid"/>
            <a:round/>
            <a:headEnd type="none" w="med" len="med"/>
            <a:tailEnd type="arrow"/>
          </a:ln>
          <a:effectLst/>
        </p:spPr>
      </p:cxnSp>
      <p:cxnSp>
        <p:nvCxnSpPr>
          <p:cNvPr id="65" name="직선 화살표 연결선 64"/>
          <p:cNvCxnSpPr/>
          <p:nvPr/>
        </p:nvCxnSpPr>
        <p:spPr bwMode="auto">
          <a:xfrm>
            <a:off x="7469586" y="5304841"/>
            <a:ext cx="0" cy="252000"/>
          </a:xfrm>
          <a:prstGeom prst="straightConnector1">
            <a:avLst/>
          </a:prstGeom>
          <a:solidFill>
            <a:srgbClr val="5AB14B"/>
          </a:solidFill>
          <a:ln w="19050" cap="flat" cmpd="sng" algn="ctr">
            <a:solidFill>
              <a:srgbClr val="000000"/>
            </a:solidFill>
            <a:prstDash val="solid"/>
            <a:round/>
            <a:headEnd type="none" w="med" len="med"/>
            <a:tailEnd type="arrow"/>
          </a:ln>
          <a:effectLst/>
        </p:spPr>
      </p:cxnSp>
      <p:cxnSp>
        <p:nvCxnSpPr>
          <p:cNvPr id="66" name="직선 화살표 연결선 65"/>
          <p:cNvCxnSpPr/>
          <p:nvPr/>
        </p:nvCxnSpPr>
        <p:spPr bwMode="auto">
          <a:xfrm>
            <a:off x="7442508" y="4702757"/>
            <a:ext cx="0" cy="252000"/>
          </a:xfrm>
          <a:prstGeom prst="straightConnector1">
            <a:avLst/>
          </a:prstGeom>
          <a:solidFill>
            <a:srgbClr val="5AB14B"/>
          </a:solidFill>
          <a:ln w="19050" cap="flat" cmpd="sng" algn="ctr">
            <a:solidFill>
              <a:srgbClr val="000000"/>
            </a:solidFill>
            <a:prstDash val="solid"/>
            <a:round/>
            <a:headEnd type="none" w="med" len="med"/>
            <a:tailEnd type="arrow"/>
          </a:ln>
          <a:effectLst/>
        </p:spPr>
      </p:cxnSp>
      <p:cxnSp>
        <p:nvCxnSpPr>
          <p:cNvPr id="67" name="직선 화살표 연결선 66"/>
          <p:cNvCxnSpPr/>
          <p:nvPr/>
        </p:nvCxnSpPr>
        <p:spPr bwMode="auto">
          <a:xfrm>
            <a:off x="7448670" y="6084946"/>
            <a:ext cx="0" cy="252000"/>
          </a:xfrm>
          <a:prstGeom prst="straightConnector1">
            <a:avLst/>
          </a:prstGeom>
          <a:solidFill>
            <a:srgbClr val="5AB14B"/>
          </a:solidFill>
          <a:ln w="19050" cap="flat" cmpd="sng" algn="ctr">
            <a:solidFill>
              <a:srgbClr val="000000"/>
            </a:solidFill>
            <a:prstDash val="solid"/>
            <a:round/>
            <a:headEnd type="none" w="med" len="med"/>
            <a:tailEnd type="arrow"/>
          </a:ln>
          <a:effectLst/>
        </p:spPr>
      </p:cxnSp>
      <p:sp>
        <p:nvSpPr>
          <p:cNvPr id="68" name="내용 개체 틀 2"/>
          <p:cNvSpPr>
            <a:spLocks noGrp="1"/>
          </p:cNvSpPr>
          <p:nvPr>
            <p:ph idx="1"/>
          </p:nvPr>
        </p:nvSpPr>
        <p:spPr>
          <a:xfrm>
            <a:off x="3181055" y="3765581"/>
            <a:ext cx="2740094" cy="2820894"/>
          </a:xfrm>
        </p:spPr>
        <p:txBody>
          <a:bodyPr>
            <a:noAutofit/>
          </a:bodyPr>
          <a:lstStyle/>
          <a:p>
            <a:pPr marL="0" indent="0">
              <a:buNone/>
            </a:pPr>
            <a:r>
              <a:rPr lang="en-US" altLang="ko-KR" sz="1400" dirty="0" smtClean="0"/>
              <a:t>Using </a:t>
            </a:r>
            <a:r>
              <a:rPr lang="en-US" altLang="ko-KR" sz="1400" dirty="0">
                <a:solidFill>
                  <a:srgbClr val="FF0000"/>
                </a:solidFill>
              </a:rPr>
              <a:t>Barnes </a:t>
            </a:r>
            <a:r>
              <a:rPr lang="en-US" altLang="ko-KR" sz="1400" dirty="0" smtClean="0">
                <a:solidFill>
                  <a:srgbClr val="FF0000"/>
                </a:solidFill>
              </a:rPr>
              <a:t>analysis (weight-averaged centers </a:t>
            </a:r>
            <a:r>
              <a:rPr lang="en-US" altLang="ko-KR" sz="1400" dirty="0" smtClean="0">
                <a:solidFill>
                  <a:srgbClr val="FF0000"/>
                </a:solidFill>
              </a:rPr>
              <a:t>(RV, GPH, SLP) </a:t>
            </a:r>
            <a:r>
              <a:rPr lang="en-US" altLang="ko-KR" sz="1400" dirty="0" smtClean="0">
                <a:solidFill>
                  <a:srgbClr val="FF0000"/>
                </a:solidFill>
              </a:rPr>
              <a:t>at </a:t>
            </a:r>
            <a:r>
              <a:rPr lang="en-US" altLang="ko-KR" sz="1400" dirty="0" smtClean="0">
                <a:solidFill>
                  <a:srgbClr val="FF0000"/>
                </a:solidFill>
              </a:rPr>
              <a:t>the finer grid than model grid), </a:t>
            </a:r>
            <a:r>
              <a:rPr lang="en-US" altLang="ko-KR" sz="1400" dirty="0">
                <a:solidFill>
                  <a:srgbClr val="FF0000"/>
                </a:solidFill>
              </a:rPr>
              <a:t>GFDL </a:t>
            </a:r>
            <a:r>
              <a:rPr lang="en-US" altLang="ko-KR" sz="1400" dirty="0" smtClean="0">
                <a:solidFill>
                  <a:srgbClr val="FF0000"/>
                </a:solidFill>
              </a:rPr>
              <a:t>vortex tracker is </a:t>
            </a:r>
            <a:r>
              <a:rPr lang="en-US" altLang="ko-KR" sz="1400" dirty="0">
                <a:solidFill>
                  <a:srgbClr val="FF0000"/>
                </a:solidFill>
              </a:rPr>
              <a:t>more accurate</a:t>
            </a:r>
            <a:r>
              <a:rPr lang="ko-KR" altLang="en-US" sz="1400" dirty="0">
                <a:solidFill>
                  <a:srgbClr val="FF0000"/>
                </a:solidFill>
              </a:rPr>
              <a:t> </a:t>
            </a:r>
            <a:r>
              <a:rPr lang="en-US" altLang="ko-KR" sz="1400" dirty="0" smtClean="0">
                <a:solidFill>
                  <a:srgbClr val="FF0000"/>
                </a:solidFill>
              </a:rPr>
              <a:t>compared </a:t>
            </a:r>
            <a:r>
              <a:rPr lang="en-US" altLang="ko-KR" sz="1400" dirty="0">
                <a:solidFill>
                  <a:srgbClr val="FF0000"/>
                </a:solidFill>
              </a:rPr>
              <a:t>to other </a:t>
            </a:r>
            <a:r>
              <a:rPr lang="en-US" altLang="ko-KR" sz="1400" dirty="0" smtClean="0">
                <a:solidFill>
                  <a:srgbClr val="FF0000"/>
                </a:solidFill>
              </a:rPr>
              <a:t>trackers</a:t>
            </a:r>
            <a:r>
              <a:rPr lang="en-US" altLang="ko-KR" sz="1400" dirty="0" smtClean="0"/>
              <a:t>.</a:t>
            </a:r>
          </a:p>
          <a:p>
            <a:pPr marL="0" indent="0">
              <a:buNone/>
            </a:pPr>
            <a:r>
              <a:rPr lang="en-US" altLang="ko-KR" sz="1400" dirty="0" smtClean="0"/>
              <a:t>As increased interests in forecasting longer lead times and cyclone genesis, it has </a:t>
            </a:r>
            <a:r>
              <a:rPr lang="en-US" altLang="ko-KR" sz="1400" dirty="0"/>
              <a:t>been updated to </a:t>
            </a:r>
            <a:r>
              <a:rPr lang="en-US" altLang="ko-KR" sz="1400" dirty="0" smtClean="0"/>
              <a:t>detect and track other storms after storm with TC Vitals (since 2011 version). </a:t>
            </a:r>
            <a:endParaRPr lang="ko-KR" altLang="en-US" sz="1400" dirty="0"/>
          </a:p>
        </p:txBody>
      </p:sp>
      <p:grpSp>
        <p:nvGrpSpPr>
          <p:cNvPr id="69" name="그룹 68"/>
          <p:cNvGrpSpPr/>
          <p:nvPr/>
        </p:nvGrpSpPr>
        <p:grpSpPr>
          <a:xfrm>
            <a:off x="6391134" y="3948932"/>
            <a:ext cx="2101708" cy="743813"/>
            <a:chOff x="5268913" y="4494255"/>
            <a:chExt cx="2101708" cy="925375"/>
          </a:xfrm>
        </p:grpSpPr>
        <p:sp>
          <p:nvSpPr>
            <p:cNvPr id="70" name="순서도: 판단 69"/>
            <p:cNvSpPr/>
            <p:nvPr/>
          </p:nvSpPr>
          <p:spPr bwMode="auto">
            <a:xfrm>
              <a:off x="5268913" y="4494255"/>
              <a:ext cx="2101708" cy="925375"/>
            </a:xfrm>
            <a:prstGeom prst="flowChartDecision">
              <a:avLst/>
            </a:prstGeom>
            <a:noFill/>
            <a:ln w="19050" cap="flat" cmpd="sng" algn="ctr">
              <a:solidFill>
                <a:srgbClr val="0000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ko-KR" altLang="en-US" sz="140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p:txBody>
        </p:sp>
        <p:sp>
          <p:nvSpPr>
            <p:cNvPr id="71" name="직사각형 70"/>
            <p:cNvSpPr/>
            <p:nvPr/>
          </p:nvSpPr>
          <p:spPr>
            <a:xfrm>
              <a:off x="5424454" y="4740411"/>
              <a:ext cx="1845822" cy="382904"/>
            </a:xfrm>
            <a:prstGeom prst="rect">
              <a:avLst/>
            </a:prstGeom>
          </p:spPr>
          <p:txBody>
            <a:bodyPr wrap="square"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ko-KR" sz="1400" i="0" u="none" strike="noStrike" kern="0" cap="none" spc="0" normalizeH="0" baseline="0" noProof="0" dirty="0" smtClean="0">
                  <a:ln>
                    <a:noFill/>
                  </a:ln>
                  <a:solidFill>
                    <a:srgbClr val="00B0F0"/>
                  </a:solidFill>
                  <a:effectLst/>
                  <a:uLnTx/>
                  <a:uFillTx/>
                  <a:latin typeface="Arial" panose="020B0604020202020204" pitchFamily="34" charset="0"/>
                  <a:cs typeface="Arial" panose="020B0604020202020204" pitchFamily="34" charset="0"/>
                </a:rPr>
                <a:t>Realistic storm?</a:t>
              </a:r>
            </a:p>
          </p:txBody>
        </p:sp>
      </p:grpSp>
      <p:grpSp>
        <p:nvGrpSpPr>
          <p:cNvPr id="72" name="그룹 71"/>
          <p:cNvGrpSpPr/>
          <p:nvPr/>
        </p:nvGrpSpPr>
        <p:grpSpPr>
          <a:xfrm>
            <a:off x="7510638" y="2789093"/>
            <a:ext cx="1368000" cy="1530001"/>
            <a:chOff x="2760618" y="2975177"/>
            <a:chExt cx="6360399" cy="889484"/>
          </a:xfrm>
        </p:grpSpPr>
        <p:cxnSp>
          <p:nvCxnSpPr>
            <p:cNvPr id="73" name="직선 연결선 72"/>
            <p:cNvCxnSpPr/>
            <p:nvPr/>
          </p:nvCxnSpPr>
          <p:spPr bwMode="auto">
            <a:xfrm flipV="1">
              <a:off x="9095747" y="2975177"/>
              <a:ext cx="0" cy="889484"/>
            </a:xfrm>
            <a:prstGeom prst="line">
              <a:avLst/>
            </a:prstGeom>
            <a:solidFill>
              <a:srgbClr val="5AB14B"/>
            </a:solidFill>
            <a:ln w="19050" cap="flat" cmpd="sng" algn="ctr">
              <a:solidFill>
                <a:srgbClr val="000000"/>
              </a:solidFill>
              <a:prstDash val="solid"/>
              <a:round/>
              <a:headEnd type="none" w="med" len="med"/>
              <a:tailEnd type="none" w="med" len="med"/>
            </a:ln>
            <a:effectLst/>
          </p:spPr>
        </p:cxnSp>
        <p:cxnSp>
          <p:nvCxnSpPr>
            <p:cNvPr id="74" name="직선 연결선 73"/>
            <p:cNvCxnSpPr/>
            <p:nvPr/>
          </p:nvCxnSpPr>
          <p:spPr bwMode="auto">
            <a:xfrm flipH="1" flipV="1">
              <a:off x="7327291" y="3862704"/>
              <a:ext cx="1757478" cy="0"/>
            </a:xfrm>
            <a:prstGeom prst="line">
              <a:avLst/>
            </a:prstGeom>
            <a:solidFill>
              <a:srgbClr val="5AB14B"/>
            </a:solidFill>
            <a:ln w="19050" cap="flat" cmpd="sng" algn="ctr">
              <a:solidFill>
                <a:srgbClr val="000000"/>
              </a:solidFill>
              <a:prstDash val="solid"/>
              <a:round/>
              <a:headEnd type="none" w="med" len="med"/>
              <a:tailEnd type="none" w="med" len="med"/>
            </a:ln>
            <a:effectLst/>
          </p:spPr>
        </p:cxnSp>
        <p:cxnSp>
          <p:nvCxnSpPr>
            <p:cNvPr id="75" name="직선 화살표 연결선 74"/>
            <p:cNvCxnSpPr/>
            <p:nvPr/>
          </p:nvCxnSpPr>
          <p:spPr bwMode="auto">
            <a:xfrm flipH="1" flipV="1">
              <a:off x="2760618" y="2975473"/>
              <a:ext cx="6360399" cy="0"/>
            </a:xfrm>
            <a:prstGeom prst="straightConnector1">
              <a:avLst/>
            </a:prstGeom>
            <a:solidFill>
              <a:srgbClr val="5AB14B"/>
            </a:solidFill>
            <a:ln w="19050" cap="flat" cmpd="sng" algn="ctr">
              <a:solidFill>
                <a:srgbClr val="000000"/>
              </a:solidFill>
              <a:prstDash val="solid"/>
              <a:round/>
              <a:headEnd type="none" w="med" len="med"/>
              <a:tailEnd type="arrow"/>
            </a:ln>
            <a:effectLst/>
          </p:spPr>
        </p:cxnSp>
      </p:grpSp>
      <p:sp>
        <p:nvSpPr>
          <p:cNvPr id="76" name="TextBox 75"/>
          <p:cNvSpPr txBox="1"/>
          <p:nvPr/>
        </p:nvSpPr>
        <p:spPr>
          <a:xfrm>
            <a:off x="8466733" y="4029505"/>
            <a:ext cx="413896" cy="307777"/>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ko-KR" sz="1400" kern="0" dirty="0" smtClean="0">
                <a:solidFill>
                  <a:srgbClr val="000000"/>
                </a:solidFill>
                <a:latin typeface="Arial" panose="020B0604020202020204" pitchFamily="34" charset="0"/>
                <a:cs typeface="Arial" panose="020B0604020202020204" pitchFamily="34" charset="0"/>
              </a:rPr>
              <a:t>No</a:t>
            </a:r>
            <a:endParaRPr kumimoji="1" lang="ko-KR" altLang="en-US" sz="140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p:txBody>
      </p:sp>
      <p:sp>
        <p:nvSpPr>
          <p:cNvPr id="77" name="TextBox 76"/>
          <p:cNvSpPr txBox="1"/>
          <p:nvPr/>
        </p:nvSpPr>
        <p:spPr>
          <a:xfrm>
            <a:off x="7464152" y="4638314"/>
            <a:ext cx="494046" cy="307777"/>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ko-KR" sz="1400" kern="0" dirty="0" smtClean="0">
                <a:solidFill>
                  <a:srgbClr val="000000"/>
                </a:solidFill>
                <a:latin typeface="Arial" panose="020B0604020202020204" pitchFamily="34" charset="0"/>
                <a:cs typeface="Arial" panose="020B0604020202020204" pitchFamily="34" charset="0"/>
              </a:rPr>
              <a:t>Yes</a:t>
            </a:r>
            <a:endParaRPr kumimoji="1" lang="ko-KR" altLang="en-US" sz="140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p:txBody>
      </p:sp>
      <p:sp>
        <p:nvSpPr>
          <p:cNvPr id="78" name="직사각형 77"/>
          <p:cNvSpPr/>
          <p:nvPr/>
        </p:nvSpPr>
        <p:spPr bwMode="auto">
          <a:xfrm>
            <a:off x="6368590" y="4954757"/>
            <a:ext cx="2160000" cy="360000"/>
          </a:xfrm>
          <a:prstGeom prst="rect">
            <a:avLst/>
          </a:prstGeom>
          <a:noFill/>
          <a:ln w="1905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ko-KR" sz="1400" kern="0" dirty="0" smtClean="0">
                <a:solidFill>
                  <a:srgbClr val="000000"/>
                </a:solidFill>
                <a:latin typeface="Arial" panose="020B0604020202020204" pitchFamily="34" charset="0"/>
                <a:cs typeface="Arial" panose="020B0604020202020204" pitchFamily="34" charset="0"/>
              </a:rPr>
              <a:t>Tracking to next time</a:t>
            </a:r>
            <a:endParaRPr lang="ko-KR" altLang="en-US" sz="1400" dirty="0"/>
          </a:p>
        </p:txBody>
      </p:sp>
      <p:pic>
        <p:nvPicPr>
          <p:cNvPr id="1026" name="Picture 2" descr="http://www.emc.ncep.noaa.gov/gc_wmb/vxt/RT_ATLANTIC/JOAQUIN11L/JOAQUIN11L.2015100300/JOAQUIN11L.2015100300.fsct.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07" t="11250" r="39339" b="7552"/>
          <a:stretch/>
        </p:blipFill>
        <p:spPr bwMode="auto">
          <a:xfrm>
            <a:off x="3085967" y="1707006"/>
            <a:ext cx="2527584" cy="1879486"/>
          </a:xfrm>
          <a:prstGeom prst="rect">
            <a:avLst/>
          </a:prstGeom>
          <a:noFill/>
          <a:extLst>
            <a:ext uri="{909E8E84-426E-40DD-AFC4-6F175D3DCCD1}">
              <a14:hiddenFill xmlns:a14="http://schemas.microsoft.com/office/drawing/2010/main">
                <a:solidFill>
                  <a:srgbClr val="FFFFFF"/>
                </a:solidFill>
              </a14:hiddenFill>
            </a:ext>
          </a:extLst>
        </p:spPr>
      </p:pic>
      <p:sp>
        <p:nvSpPr>
          <p:cNvPr id="82" name="직사각형 81"/>
          <p:cNvSpPr/>
          <p:nvPr/>
        </p:nvSpPr>
        <p:spPr>
          <a:xfrm>
            <a:off x="325312" y="1484784"/>
            <a:ext cx="5760640" cy="518457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6" name="직사각형 85"/>
          <p:cNvSpPr/>
          <p:nvPr/>
        </p:nvSpPr>
        <p:spPr>
          <a:xfrm>
            <a:off x="6122099" y="1484784"/>
            <a:ext cx="5760640" cy="518457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96" name="그룹 95"/>
          <p:cNvGrpSpPr/>
          <p:nvPr/>
        </p:nvGrpSpPr>
        <p:grpSpPr>
          <a:xfrm>
            <a:off x="9086731" y="1678612"/>
            <a:ext cx="2633488" cy="1853240"/>
            <a:chOff x="6277247" y="3686248"/>
            <a:chExt cx="2633488" cy="1853240"/>
          </a:xfrm>
        </p:grpSpPr>
        <p:grpSp>
          <p:nvGrpSpPr>
            <p:cNvPr id="97" name="그룹 96"/>
            <p:cNvGrpSpPr/>
            <p:nvPr/>
          </p:nvGrpSpPr>
          <p:grpSpPr>
            <a:xfrm>
              <a:off x="6277247" y="3931591"/>
              <a:ext cx="2633488" cy="1607897"/>
              <a:chOff x="6156011" y="4024428"/>
              <a:chExt cx="2633488" cy="1607897"/>
            </a:xfrm>
          </p:grpSpPr>
          <p:pic>
            <p:nvPicPr>
              <p:cNvPr id="99" name="Picture 3" descr="D:\Work\태풍학술용역_201303\2013_Summer_TCFCST\eps_file\tc_track.wnp.wrfout_d02.op.ic052200.2012060100-2012083118.1004s10d8t3.6rv4.9.eps"/>
              <p:cNvPicPr>
                <a:picLocks noChangeAspect="1" noChangeArrowheads="1"/>
              </p:cNvPicPr>
              <p:nvPr/>
            </p:nvPicPr>
            <p:blipFill>
              <a:blip r:embed="rId3" cstate="print"/>
              <a:srcRect t="6276"/>
              <a:stretch>
                <a:fillRect/>
              </a:stretch>
            </p:blipFill>
            <p:spPr bwMode="auto">
              <a:xfrm>
                <a:off x="6156011" y="4024428"/>
                <a:ext cx="2633488" cy="1607897"/>
              </a:xfrm>
              <a:prstGeom prst="rect">
                <a:avLst/>
              </a:prstGeom>
              <a:noFill/>
            </p:spPr>
          </p:pic>
          <p:sp>
            <p:nvSpPr>
              <p:cNvPr id="100" name="TextBox 99"/>
              <p:cNvSpPr txBox="1"/>
              <p:nvPr/>
            </p:nvSpPr>
            <p:spPr>
              <a:xfrm>
                <a:off x="8254314" y="4089721"/>
                <a:ext cx="423761" cy="184666"/>
              </a:xfrm>
              <a:prstGeom prst="rect">
                <a:avLst/>
              </a:prstGeom>
              <a:noFill/>
            </p:spPr>
            <p:txBody>
              <a:bodyPr wrap="none" lIns="36000" tIns="0" rIns="36000" bIns="0" rtlCol="0" anchor="ctr" anchorCtr="0">
                <a:spAutoFit/>
              </a:bodyPr>
              <a:lstStyle/>
              <a:p>
                <a:pPr algn="ctr"/>
                <a:r>
                  <a:rPr lang="en-US" altLang="ko-KR" sz="1200" dirty="0" smtClean="0">
                    <a:latin typeface="Arial" panose="020B0604020202020204" pitchFamily="34" charset="0"/>
                    <a:cs typeface="Arial" panose="020B0604020202020204" pitchFamily="34" charset="0"/>
                  </a:rPr>
                  <a:t>WRF</a:t>
                </a:r>
                <a:endParaRPr lang="ko-KR" altLang="en-US" sz="1200" dirty="0">
                  <a:latin typeface="Arial" panose="020B0604020202020204" pitchFamily="34" charset="0"/>
                  <a:cs typeface="Arial" panose="020B0604020202020204" pitchFamily="34" charset="0"/>
                </a:endParaRPr>
              </a:p>
            </p:txBody>
          </p:sp>
        </p:grpSp>
        <p:sp>
          <p:nvSpPr>
            <p:cNvPr id="98" name="TextBox 97"/>
            <p:cNvSpPr txBox="1"/>
            <p:nvPr/>
          </p:nvSpPr>
          <p:spPr>
            <a:xfrm>
              <a:off x="6570701" y="3686248"/>
              <a:ext cx="2129356" cy="184666"/>
            </a:xfrm>
            <a:prstGeom prst="rect">
              <a:avLst/>
            </a:prstGeom>
            <a:noFill/>
          </p:spPr>
          <p:txBody>
            <a:bodyPr wrap="none" lIns="36000" tIns="0" rIns="36000" bIns="0" rtlCol="0" anchor="ctr" anchorCtr="0">
              <a:spAutoFit/>
            </a:bodyPr>
            <a:lstStyle/>
            <a:p>
              <a:pPr algn="ctr"/>
              <a:r>
                <a:rPr lang="en-US" altLang="ko-KR" sz="1200" dirty="0" smtClean="0">
                  <a:latin typeface="Arial" panose="020B0604020202020204" pitchFamily="34" charset="0"/>
                  <a:cs typeface="Arial" panose="020B0604020202020204" pitchFamily="34" charset="0"/>
                </a:rPr>
                <a:t>Seasonal forecast (JJA, 2012)</a:t>
              </a:r>
              <a:endParaRPr lang="ko-KR" altLang="en-US" sz="1200" dirty="0">
                <a:latin typeface="Arial" panose="020B0604020202020204" pitchFamily="34" charset="0"/>
                <a:cs typeface="Arial" panose="020B0604020202020204" pitchFamily="34" charset="0"/>
              </a:endParaRPr>
            </a:p>
          </p:txBody>
        </p:sp>
      </p:grpSp>
      <p:sp>
        <p:nvSpPr>
          <p:cNvPr id="101" name="내용 개체 틀 2"/>
          <p:cNvSpPr txBox="1">
            <a:spLocks/>
          </p:cNvSpPr>
          <p:nvPr/>
        </p:nvSpPr>
        <p:spPr>
          <a:xfrm>
            <a:off x="9048328" y="3732913"/>
            <a:ext cx="2881903" cy="2888968"/>
          </a:xfrm>
          <a:prstGeom prst="rect">
            <a:avLst/>
          </a:prstGeom>
        </p:spPr>
        <p:txBody>
          <a:bodyPr vert="horz" lIns="91440" tIns="45720" rIns="91440" bIns="45720" rtlCol="0">
            <a:noAutofit/>
          </a:bodyPr>
          <a:lstStyle>
            <a:lvl1pPr marL="342900" indent="-342900" algn="l" defTabSz="914400" rtl="0" eaLnBrk="1" latinLnBrk="1"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1"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1"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1"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1"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en-US" altLang="ko-KR" sz="1400" dirty="0"/>
              <a:t>Potential storm </a:t>
            </a:r>
            <a:r>
              <a:rPr lang="en-US" altLang="ko-KR" sz="1400" dirty="0" smtClean="0"/>
              <a:t>identification</a:t>
            </a:r>
          </a:p>
          <a:p>
            <a:pPr marL="90488" indent="-90488">
              <a:buFontTx/>
              <a:buChar char="-"/>
            </a:pPr>
            <a:r>
              <a:rPr lang="en-US" altLang="ko-KR" sz="1400" dirty="0" smtClean="0"/>
              <a:t>A </a:t>
            </a:r>
            <a:r>
              <a:rPr lang="en-US" altLang="ko-KR" sz="1400" dirty="0"/>
              <a:t>local minimum </a:t>
            </a:r>
            <a:r>
              <a:rPr lang="en-US" altLang="ko-KR" sz="1400" dirty="0" smtClean="0"/>
              <a:t>MSLP</a:t>
            </a:r>
          </a:p>
          <a:p>
            <a:pPr marL="90488" indent="-90488">
              <a:buFontTx/>
              <a:buChar char="-"/>
            </a:pPr>
            <a:r>
              <a:rPr lang="en-US" altLang="ko-KR" sz="1400" dirty="0" smtClean="0"/>
              <a:t>Maximum </a:t>
            </a:r>
            <a:r>
              <a:rPr lang="en-US" altLang="ko-KR" sz="1400" dirty="0"/>
              <a:t>850-hPa </a:t>
            </a:r>
            <a:r>
              <a:rPr lang="en-US" altLang="ko-KR" sz="1400" dirty="0" smtClean="0"/>
              <a:t>vorticity and surface </a:t>
            </a:r>
            <a:r>
              <a:rPr lang="en-US" altLang="ko-KR" sz="1400" dirty="0"/>
              <a:t>wind speed exceeds </a:t>
            </a:r>
            <a:r>
              <a:rPr lang="en-US" altLang="ko-KR" sz="1400" dirty="0" smtClean="0"/>
              <a:t>those thresholds.</a:t>
            </a:r>
          </a:p>
          <a:p>
            <a:pPr marL="90488" indent="-90488">
              <a:buFontTx/>
              <a:buChar char="-"/>
            </a:pPr>
            <a:r>
              <a:rPr lang="en-US" altLang="ko-KR" sz="1400" dirty="0" smtClean="0"/>
              <a:t>Maximum </a:t>
            </a:r>
            <a:r>
              <a:rPr lang="en-US" altLang="ko-KR" sz="1400" dirty="0"/>
              <a:t>850-hPa wind speed &gt; </a:t>
            </a:r>
            <a:r>
              <a:rPr lang="en-US" altLang="ko-KR" sz="1400" dirty="0" smtClean="0"/>
              <a:t>maximum </a:t>
            </a:r>
            <a:r>
              <a:rPr lang="en-US" altLang="ko-KR" sz="1400" dirty="0"/>
              <a:t>300-hPa wind speed </a:t>
            </a:r>
            <a:endParaRPr lang="en-US" altLang="ko-KR" sz="1400" dirty="0" smtClean="0"/>
          </a:p>
          <a:p>
            <a:pPr marL="90488" indent="-90488">
              <a:buFontTx/>
              <a:buChar char="-"/>
            </a:pPr>
            <a:r>
              <a:rPr lang="en-US" altLang="ko-KR" sz="1400" dirty="0" smtClean="0"/>
              <a:t>Vertically </a:t>
            </a:r>
            <a:r>
              <a:rPr lang="en-US" altLang="ko-KR" sz="1400" dirty="0"/>
              <a:t>averaged warm-core temperature is warmer than the surrounding.</a:t>
            </a:r>
          </a:p>
        </p:txBody>
      </p:sp>
    </p:spTree>
    <p:extLst>
      <p:ext uri="{BB962C8B-B14F-4D97-AF65-F5344CB8AC3E}">
        <p14:creationId xmlns:p14="http://schemas.microsoft.com/office/powerpoint/2010/main" val="866978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Trackers in short-term</a:t>
            </a:r>
            <a:r>
              <a:rPr lang="en-US" altLang="ko-KR" dirty="0"/>
              <a:t> </a:t>
            </a:r>
            <a:r>
              <a:rPr lang="en-US" altLang="ko-KR" dirty="0" smtClean="0"/>
              <a:t>prediction</a:t>
            </a:r>
            <a:endParaRPr lang="ko-KR" altLang="en-US" dirty="0"/>
          </a:p>
        </p:txBody>
      </p:sp>
      <p:graphicFrame>
        <p:nvGraphicFramePr>
          <p:cNvPr id="4" name="표 3"/>
          <p:cNvGraphicFramePr>
            <a:graphicFrameLocks noGrp="1"/>
          </p:cNvGraphicFramePr>
          <p:nvPr>
            <p:extLst>
              <p:ext uri="{D42A27DB-BD31-4B8C-83A1-F6EECF244321}">
                <p14:modId xmlns:p14="http://schemas.microsoft.com/office/powerpoint/2010/main" val="2650808408"/>
              </p:ext>
            </p:extLst>
          </p:nvPr>
        </p:nvGraphicFramePr>
        <p:xfrm>
          <a:off x="335360" y="1052735"/>
          <a:ext cx="11737304" cy="4635896"/>
        </p:xfrm>
        <a:graphic>
          <a:graphicData uri="http://schemas.openxmlformats.org/drawingml/2006/table">
            <a:tbl>
              <a:tblPr firstRow="1" bandRow="1">
                <a:tableStyleId>{9D7B26C5-4107-4FEC-AEDC-1716B250A1EF}</a:tableStyleId>
              </a:tblPr>
              <a:tblGrid>
                <a:gridCol w="915311"/>
                <a:gridCol w="1298893"/>
                <a:gridCol w="1127443"/>
                <a:gridCol w="1659255"/>
                <a:gridCol w="6736402"/>
              </a:tblGrid>
              <a:tr h="406251">
                <a:tc>
                  <a:txBody>
                    <a:bodyPr/>
                    <a:lstStyle/>
                    <a:p>
                      <a:pPr latinLnBrk="1"/>
                      <a:r>
                        <a:rPr lang="en-US" altLang="ko-KR" sz="1400" b="0" dirty="0" smtClean="0">
                          <a:latin typeface="Arial" panose="020B0604020202020204" pitchFamily="34" charset="0"/>
                          <a:cs typeface="Arial" panose="020B0604020202020204" pitchFamily="34" charset="0"/>
                        </a:rPr>
                        <a:t>Domain</a:t>
                      </a:r>
                      <a:endParaRPr lang="ko-KR" altLang="en-US" sz="1400" b="0" dirty="0">
                        <a:latin typeface="Arial" panose="020B0604020202020204" pitchFamily="34" charset="0"/>
                        <a:cs typeface="Arial" panose="020B0604020202020204" pitchFamily="34" charset="0"/>
                      </a:endParaRPr>
                    </a:p>
                  </a:txBody>
                  <a:tcPr anchor="ctr"/>
                </a:tc>
                <a:tc>
                  <a:txBody>
                    <a:bodyPr/>
                    <a:lstStyle/>
                    <a:p>
                      <a:pPr latinLnBrk="1"/>
                      <a:r>
                        <a:rPr lang="en-US" altLang="ko-KR" sz="1400" b="0" dirty="0" smtClean="0">
                          <a:latin typeface="Arial" panose="020B0604020202020204" pitchFamily="34" charset="0"/>
                          <a:cs typeface="Arial" panose="020B0604020202020204" pitchFamily="34" charset="0"/>
                        </a:rPr>
                        <a:t>Name</a:t>
                      </a:r>
                      <a:endParaRPr lang="ko-KR" altLang="en-US" sz="1400" b="0" dirty="0">
                        <a:latin typeface="Arial" panose="020B0604020202020204" pitchFamily="34" charset="0"/>
                        <a:cs typeface="Arial" panose="020B0604020202020204" pitchFamily="34" charset="0"/>
                      </a:endParaRPr>
                    </a:p>
                  </a:txBody>
                  <a:tcPr anchor="ctr"/>
                </a:tc>
                <a:tc>
                  <a:txBody>
                    <a:bodyPr/>
                    <a:lstStyle/>
                    <a:p>
                      <a:pPr latinLnBrk="1"/>
                      <a:r>
                        <a:rPr lang="en-US" altLang="ko-KR" sz="1400" b="0" dirty="0" smtClean="0">
                          <a:latin typeface="Arial" panose="020B0604020202020204" pitchFamily="34" charset="0"/>
                          <a:cs typeface="Arial" panose="020B0604020202020204" pitchFamily="34" charset="0"/>
                        </a:rPr>
                        <a:t>Resolution</a:t>
                      </a:r>
                      <a:endParaRPr lang="ko-KR" altLang="en-US" sz="1400" b="0" dirty="0">
                        <a:latin typeface="Arial" panose="020B0604020202020204" pitchFamily="34" charset="0"/>
                        <a:cs typeface="Arial" panose="020B0604020202020204" pitchFamily="34" charset="0"/>
                      </a:endParaRPr>
                    </a:p>
                  </a:txBody>
                  <a:tcPr anchor="ctr"/>
                </a:tc>
                <a:tc>
                  <a:txBody>
                    <a:bodyPr/>
                    <a:lstStyle/>
                    <a:p>
                      <a:pPr latinLnBrk="1"/>
                      <a:r>
                        <a:rPr lang="en-US" altLang="ko-KR" sz="1400" b="0" dirty="0" smtClean="0">
                          <a:latin typeface="Arial" panose="020B0604020202020204" pitchFamily="34" charset="0"/>
                          <a:cs typeface="Arial" panose="020B0604020202020204" pitchFamily="34" charset="0"/>
                        </a:rPr>
                        <a:t>Tracker</a:t>
                      </a:r>
                      <a:endParaRPr lang="ko-KR" altLang="en-US" sz="1400" b="0" dirty="0">
                        <a:latin typeface="Arial" panose="020B0604020202020204" pitchFamily="34" charset="0"/>
                        <a:cs typeface="Arial" panose="020B0604020202020204" pitchFamily="34" charset="0"/>
                      </a:endParaRPr>
                    </a:p>
                  </a:txBody>
                  <a:tcPr anchor="ctr"/>
                </a:tc>
                <a:tc>
                  <a:txBody>
                    <a:bodyPr/>
                    <a:lstStyle/>
                    <a:p>
                      <a:pPr latinLnBrk="1"/>
                      <a:r>
                        <a:rPr lang="en-US" altLang="ko-KR" sz="1400" b="0" dirty="0" smtClean="0">
                          <a:latin typeface="Arial" panose="020B0604020202020204" pitchFamily="34" charset="0"/>
                          <a:cs typeface="Arial" panose="020B0604020202020204" pitchFamily="34" charset="0"/>
                        </a:rPr>
                        <a:t>Method</a:t>
                      </a:r>
                      <a:endParaRPr lang="ko-KR" altLang="en-US" sz="1400" b="0" dirty="0">
                        <a:latin typeface="Arial" panose="020B0604020202020204" pitchFamily="34" charset="0"/>
                        <a:cs typeface="Arial" panose="020B0604020202020204" pitchFamily="34" charset="0"/>
                      </a:endParaRPr>
                    </a:p>
                  </a:txBody>
                  <a:tcPr anchor="ctr"/>
                </a:tc>
              </a:tr>
              <a:tr h="406251">
                <a:tc rowSpan="4">
                  <a:txBody>
                    <a:bodyPr/>
                    <a:lstStyle/>
                    <a:p>
                      <a:pPr latinLnBrk="1"/>
                      <a:r>
                        <a:rPr lang="en-US" altLang="ko-KR" sz="1400" b="0" dirty="0" smtClean="0">
                          <a:latin typeface="Arial" panose="020B0604020202020204" pitchFamily="34" charset="0"/>
                          <a:cs typeface="Arial" panose="020B0604020202020204" pitchFamily="34" charset="0"/>
                        </a:rPr>
                        <a:t>Global</a:t>
                      </a:r>
                      <a:endParaRPr lang="ko-KR" altLang="en-US" sz="1400" b="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noFill/>
                  </a:tcPr>
                </a:tc>
                <a:tc>
                  <a:txBody>
                    <a:bodyPr/>
                    <a:lstStyle/>
                    <a:p>
                      <a:pPr latinLnBrk="1"/>
                      <a:r>
                        <a:rPr lang="en-US" altLang="ko-KR" sz="1400" b="0" dirty="0" smtClean="0">
                          <a:latin typeface="Arial" panose="020B0604020202020204" pitchFamily="34" charset="0"/>
                          <a:cs typeface="Arial" panose="020B0604020202020204" pitchFamily="34" charset="0"/>
                        </a:rPr>
                        <a:t>GFS</a:t>
                      </a:r>
                      <a:endParaRPr lang="ko-KR" altLang="en-US" sz="1400" b="0" dirty="0">
                        <a:latin typeface="Arial" panose="020B0604020202020204" pitchFamily="34" charset="0"/>
                        <a:cs typeface="Arial" panose="020B0604020202020204" pitchFamily="34" charset="0"/>
                      </a:endParaRPr>
                    </a:p>
                  </a:txBody>
                  <a:tcPr anchor="ctr">
                    <a:lnB w="6350" cap="flat" cmpd="sng" algn="ctr">
                      <a:solidFill>
                        <a:schemeClr val="tx1"/>
                      </a:solidFill>
                      <a:prstDash val="solid"/>
                      <a:round/>
                      <a:headEnd type="none" w="med" len="med"/>
                      <a:tailEnd type="none" w="med" len="med"/>
                    </a:lnB>
                    <a:noFill/>
                  </a:tcPr>
                </a:tc>
                <a:tc>
                  <a:txBody>
                    <a:bodyPr/>
                    <a:lstStyle/>
                    <a:p>
                      <a:pPr latinLnBrk="1"/>
                      <a:r>
                        <a:rPr lang="en-US" altLang="ko-KR" sz="1400" b="0" dirty="0" smtClean="0">
                          <a:latin typeface="Arial" panose="020B0604020202020204" pitchFamily="34" charset="0"/>
                          <a:cs typeface="Arial" panose="020B0604020202020204" pitchFamily="34" charset="0"/>
                        </a:rPr>
                        <a:t>~35 km</a:t>
                      </a:r>
                      <a:endParaRPr lang="ko-KR" altLang="en-US" sz="1400" b="0" dirty="0">
                        <a:latin typeface="Arial" panose="020B0604020202020204" pitchFamily="34" charset="0"/>
                        <a:cs typeface="Arial" panose="020B0604020202020204" pitchFamily="34" charset="0"/>
                      </a:endParaRPr>
                    </a:p>
                  </a:txBody>
                  <a:tcPr anchor="ctr">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b="0" dirty="0" err="1" smtClean="0">
                          <a:latin typeface="Arial" panose="020B0604020202020204" pitchFamily="34" charset="0"/>
                          <a:cs typeface="Arial" panose="020B0604020202020204" pitchFamily="34" charset="0"/>
                        </a:rPr>
                        <a:t>Marchok</a:t>
                      </a:r>
                      <a:r>
                        <a:rPr lang="en-US" altLang="ko-KR" sz="1400" b="0" baseline="0" dirty="0" smtClean="0">
                          <a:latin typeface="Arial" panose="020B0604020202020204" pitchFamily="34" charset="0"/>
                          <a:cs typeface="Arial" panose="020B0604020202020204" pitchFamily="34" charset="0"/>
                        </a:rPr>
                        <a:t> (2002)</a:t>
                      </a:r>
                      <a:endParaRPr lang="ko-KR" altLang="en-US" sz="1400" b="0" dirty="0" smtClean="0">
                        <a:latin typeface="Arial" panose="020B0604020202020204" pitchFamily="34" charset="0"/>
                        <a:cs typeface="Arial" panose="020B0604020202020204" pitchFamily="34" charset="0"/>
                      </a:endParaRPr>
                    </a:p>
                  </a:txBody>
                  <a:tcPr anchor="ctr">
                    <a:lnB w="6350" cap="flat" cmpd="sng" algn="ctr">
                      <a:solidFill>
                        <a:schemeClr val="tx1"/>
                      </a:solidFill>
                      <a:prstDash val="solid"/>
                      <a:round/>
                      <a:headEnd type="none" w="med" len="med"/>
                      <a:tailEnd type="none" w="med" len="med"/>
                    </a:lnB>
                    <a:noFill/>
                  </a:tcPr>
                </a:tc>
                <a:tc>
                  <a:txBody>
                    <a:bodyPr/>
                    <a:lstStyle/>
                    <a:p>
                      <a:pPr latinLnBrk="1"/>
                      <a:endParaRPr lang="ko-KR" altLang="en-US" sz="1400" b="0" dirty="0">
                        <a:latin typeface="Arial" panose="020B0604020202020204" pitchFamily="34" charset="0"/>
                        <a:cs typeface="Arial" panose="020B0604020202020204" pitchFamily="34" charset="0"/>
                      </a:endParaRPr>
                    </a:p>
                  </a:txBody>
                  <a:tcPr anchor="ctr">
                    <a:lnB w="6350" cap="flat" cmpd="sng" algn="ctr">
                      <a:solidFill>
                        <a:schemeClr val="tx1"/>
                      </a:solidFill>
                      <a:prstDash val="solid"/>
                      <a:round/>
                      <a:headEnd type="none" w="med" len="med"/>
                      <a:tailEnd type="none" w="med" len="med"/>
                    </a:lnB>
                    <a:noFill/>
                  </a:tcPr>
                </a:tc>
              </a:tr>
              <a:tr h="1040150">
                <a:tc vMerge="1">
                  <a:txBody>
                    <a:bodyPr/>
                    <a:lstStyle/>
                    <a:p>
                      <a:pPr latinLnBrk="1"/>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400" b="0" dirty="0" smtClean="0">
                          <a:latin typeface="Arial" panose="020B0604020202020204" pitchFamily="34" charset="0"/>
                          <a:cs typeface="Arial" panose="020B0604020202020204" pitchFamily="34" charset="0"/>
                        </a:rPr>
                        <a:t>ECMWF</a:t>
                      </a:r>
                    </a:p>
                    <a:p>
                      <a:pPr latinLnBrk="1"/>
                      <a:r>
                        <a:rPr lang="en-US" altLang="ko-KR" sz="1400" b="0" dirty="0" smtClean="0">
                          <a:latin typeface="Arial" panose="020B0604020202020204" pitchFamily="34" charset="0"/>
                          <a:cs typeface="Arial" panose="020B0604020202020204" pitchFamily="34" charset="0"/>
                        </a:rPr>
                        <a:t>(15-day)</a:t>
                      </a:r>
                      <a:endParaRPr lang="ko-KR" altLang="en-US" sz="1400" b="0" dirty="0">
                        <a:latin typeface="Arial" panose="020B0604020202020204" pitchFamily="34" charset="0"/>
                        <a:cs typeface="Arial" panose="020B0604020202020204" pitchFamily="34" charset="0"/>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latinLnBrk="1"/>
                      <a:r>
                        <a:rPr lang="en-US" altLang="ko-KR" sz="1400" b="0" dirty="0" smtClean="0">
                          <a:latin typeface="Arial" panose="020B0604020202020204" pitchFamily="34" charset="0"/>
                          <a:cs typeface="Arial" panose="020B0604020202020204" pitchFamily="34" charset="0"/>
                        </a:rPr>
                        <a:t>~25 km</a:t>
                      </a:r>
                      <a:endParaRPr lang="ko-KR" altLang="en-US" sz="1400" b="0" dirty="0">
                        <a:latin typeface="Arial" panose="020B0604020202020204" pitchFamily="34" charset="0"/>
                        <a:cs typeface="Arial" panose="020B0604020202020204" pitchFamily="34" charset="0"/>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latinLnBrk="1"/>
                      <a:r>
                        <a:rPr lang="en-US" altLang="ko-KR" sz="1400" b="0" dirty="0" smtClean="0">
                          <a:latin typeface="Arial" panose="020B0604020202020204" pitchFamily="34" charset="0"/>
                          <a:cs typeface="Arial" panose="020B0604020202020204" pitchFamily="34" charset="0"/>
                        </a:rPr>
                        <a:t>Hodges (1994), </a:t>
                      </a:r>
                    </a:p>
                    <a:p>
                      <a:pPr latinLnBrk="1"/>
                      <a:r>
                        <a:rPr lang="en-US" altLang="ko-KR" sz="1400" b="0" dirty="0" smtClean="0">
                          <a:latin typeface="Arial" panose="020B0604020202020204" pitchFamily="34" charset="0"/>
                          <a:cs typeface="Arial" panose="020B0604020202020204" pitchFamily="34" charset="0"/>
                        </a:rPr>
                        <a:t>Hodges and Emerton (2015)</a:t>
                      </a:r>
                      <a:endParaRPr lang="ko-KR" altLang="en-US" sz="1400" b="0" dirty="0">
                        <a:latin typeface="Arial" panose="020B0604020202020204" pitchFamily="34" charset="0"/>
                        <a:cs typeface="Arial" panose="020B0604020202020204" pitchFamily="34" charset="0"/>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dirty="0" smtClean="0">
                          <a:latin typeface="Arial" panose="020B0604020202020204" pitchFamily="34" charset="0"/>
                          <a:cs typeface="Arial" panose="020B0604020202020204" pitchFamily="34" charset="0"/>
                        </a:rPr>
                        <a:t>- Averaged vorticity between 850 and 600 </a:t>
                      </a:r>
                      <a:r>
                        <a:rPr lang="en-US" altLang="ko-KR" sz="1400" dirty="0" err="1" smtClean="0">
                          <a:latin typeface="Arial" panose="020B0604020202020204" pitchFamily="34" charset="0"/>
                          <a:cs typeface="Arial" panose="020B0604020202020204" pitchFamily="34" charset="0"/>
                        </a:rPr>
                        <a:t>mb</a:t>
                      </a:r>
                      <a:endParaRPr lang="en-US" altLang="ko-KR" sz="1400" dirty="0" smtClean="0">
                        <a:latin typeface="Arial" panose="020B0604020202020204" pitchFamily="34" charset="0"/>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dirty="0" smtClean="0">
                          <a:latin typeface="Arial" panose="020B0604020202020204" pitchFamily="34" charset="0"/>
                          <a:cs typeface="Arial" panose="020B0604020202020204" pitchFamily="34" charset="0"/>
                        </a:rPr>
                        <a:t>- Spectrally filtered to reduce high-frequency spatial noise</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dirty="0" smtClean="0">
                          <a:latin typeface="Arial" panose="020B0604020202020204" pitchFamily="34" charset="0"/>
                          <a:cs typeface="Arial" panose="020B0604020202020204" pitchFamily="34" charset="0"/>
                        </a:rPr>
                        <a:t>- </a:t>
                      </a:r>
                      <a:r>
                        <a:rPr lang="en-US" altLang="ko-KR" sz="1400" dirty="0" smtClean="0">
                          <a:solidFill>
                            <a:srgbClr val="FF0000"/>
                          </a:solidFill>
                          <a:latin typeface="Arial" panose="020B0604020202020204" pitchFamily="34" charset="0"/>
                          <a:cs typeface="Arial" panose="020B0604020202020204" pitchFamily="34" charset="0"/>
                        </a:rPr>
                        <a:t>Off-grid vorticity</a:t>
                      </a:r>
                      <a:r>
                        <a:rPr lang="en-US" altLang="ko-KR" sz="1400" baseline="0" dirty="0" smtClean="0">
                          <a:solidFill>
                            <a:srgbClr val="FF0000"/>
                          </a:solidFill>
                          <a:latin typeface="Arial" panose="020B0604020202020204" pitchFamily="34" charset="0"/>
                          <a:cs typeface="Arial" panose="020B0604020202020204" pitchFamily="34" charset="0"/>
                        </a:rPr>
                        <a:t> maxima </a:t>
                      </a:r>
                      <a:r>
                        <a:rPr lang="en-US" altLang="ko-KR" sz="1400" baseline="0" dirty="0" smtClean="0">
                          <a:latin typeface="Arial" panose="020B0604020202020204" pitchFamily="34" charset="0"/>
                          <a:cs typeface="Arial" panose="020B0604020202020204" pitchFamily="34" charset="0"/>
                        </a:rPr>
                        <a:t>to provide a better approximation</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dirty="0" smtClean="0">
                          <a:latin typeface="Arial" panose="020B0604020202020204" pitchFamily="34" charset="0"/>
                          <a:cs typeface="Arial" panose="020B0604020202020204" pitchFamily="34" charset="0"/>
                        </a:rPr>
                        <a:t>- TC</a:t>
                      </a:r>
                      <a:r>
                        <a:rPr lang="en-US" altLang="ko-KR" sz="1400" baseline="0" dirty="0" smtClean="0">
                          <a:latin typeface="Arial" panose="020B0604020202020204" pitchFamily="34" charset="0"/>
                          <a:cs typeface="Arial" panose="020B0604020202020204" pitchFamily="34" charset="0"/>
                        </a:rPr>
                        <a:t> center is fixed to the nearest local minimum SLP</a:t>
                      </a:r>
                      <a:endParaRPr lang="en-US" altLang="ko-KR" sz="1400" dirty="0" smtClean="0">
                        <a:latin typeface="Arial" panose="020B0604020202020204" pitchFamily="34" charset="0"/>
                        <a:cs typeface="Arial" panose="020B0604020202020204" pitchFamily="34" charset="0"/>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406251">
                <a:tc vMerge="1">
                  <a:txBody>
                    <a:bodyPr/>
                    <a:lstStyle/>
                    <a:p>
                      <a:pPr latinLnBrk="1"/>
                      <a:endParaRPr lang="ko-KR" altLang="en-US"/>
                    </a:p>
                  </a:txBody>
                  <a:tcPr/>
                </a:tc>
                <a:tc>
                  <a:txBody>
                    <a:bodyPr/>
                    <a:lstStyle/>
                    <a:p>
                      <a:pPr latinLnBrk="1"/>
                      <a:r>
                        <a:rPr lang="en-US" altLang="ko-KR" sz="1400" b="0" dirty="0" smtClean="0">
                          <a:latin typeface="Arial" panose="020B0604020202020204" pitchFamily="34" charset="0"/>
                          <a:cs typeface="Arial" panose="020B0604020202020204" pitchFamily="34" charset="0"/>
                        </a:rPr>
                        <a:t>UKMET</a:t>
                      </a:r>
                      <a:endParaRPr lang="ko-KR" altLang="en-US" sz="1400" b="0" dirty="0">
                        <a:latin typeface="Arial" panose="020B0604020202020204" pitchFamily="34" charset="0"/>
                        <a:cs typeface="Arial" panose="020B0604020202020204" pitchFamily="34" charset="0"/>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latinLnBrk="1"/>
                      <a:r>
                        <a:rPr lang="en-US" altLang="ko-KR" sz="1400" b="0" dirty="0" smtClean="0">
                          <a:latin typeface="Arial" panose="020B0604020202020204" pitchFamily="34" charset="0"/>
                          <a:cs typeface="Arial" panose="020B0604020202020204" pitchFamily="34" charset="0"/>
                        </a:rPr>
                        <a:t>~40 km</a:t>
                      </a:r>
                      <a:endParaRPr lang="ko-KR" altLang="en-US" sz="1400" b="0" dirty="0">
                        <a:latin typeface="Arial" panose="020B0604020202020204" pitchFamily="34" charset="0"/>
                        <a:cs typeface="Arial" panose="020B0604020202020204" pitchFamily="34" charset="0"/>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latinLnBrk="1"/>
                      <a:r>
                        <a:rPr lang="en-US" altLang="ko-KR" sz="1400" b="0" dirty="0" smtClean="0">
                          <a:latin typeface="Arial" panose="020B0604020202020204" pitchFamily="34" charset="0"/>
                          <a:cs typeface="Arial" panose="020B0604020202020204" pitchFamily="34" charset="0"/>
                        </a:rPr>
                        <a:t>Heming (2016)</a:t>
                      </a:r>
                      <a:endParaRPr lang="ko-KR" altLang="en-US" sz="1400" b="0" dirty="0">
                        <a:latin typeface="Arial" panose="020B0604020202020204" pitchFamily="34" charset="0"/>
                        <a:cs typeface="Arial" panose="020B0604020202020204" pitchFamily="34" charset="0"/>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latinLnBrk="1"/>
                      <a:r>
                        <a:rPr lang="en-US" altLang="ko-KR" sz="1400" b="0" dirty="0" smtClean="0">
                          <a:latin typeface="Arial" panose="020B0604020202020204" pitchFamily="34" charset="0"/>
                          <a:cs typeface="Arial" panose="020B0604020202020204" pitchFamily="34" charset="0"/>
                        </a:rPr>
                        <a:t>Adopted ECMWF tracker</a:t>
                      </a:r>
                      <a:endParaRPr lang="ko-KR" altLang="en-US" sz="1400" b="0" dirty="0">
                        <a:latin typeface="Arial" panose="020B0604020202020204" pitchFamily="34" charset="0"/>
                        <a:cs typeface="Arial" panose="020B0604020202020204" pitchFamily="34" charset="0"/>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406251">
                <a:tc vMerge="1">
                  <a:txBody>
                    <a:bodyPr/>
                    <a:lstStyle/>
                    <a:p>
                      <a:pPr latinLnBrk="1"/>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400" b="0" dirty="0" smtClean="0">
                          <a:latin typeface="Arial" panose="020B0604020202020204" pitchFamily="34" charset="0"/>
                          <a:cs typeface="Arial" panose="020B0604020202020204" pitchFamily="34" charset="0"/>
                        </a:rPr>
                        <a:t>NOGAPS</a:t>
                      </a:r>
                      <a:endParaRPr lang="ko-KR" altLang="en-US" sz="1400" b="0" dirty="0">
                        <a:latin typeface="Arial" panose="020B0604020202020204" pitchFamily="34" charset="0"/>
                        <a:cs typeface="Arial" panose="020B0604020202020204" pitchFamily="34" charset="0"/>
                      </a:endParaRPr>
                    </a:p>
                  </a:txBody>
                  <a:tcPr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400" b="0" dirty="0" smtClean="0">
                          <a:latin typeface="Arial" panose="020B0604020202020204" pitchFamily="34" charset="0"/>
                          <a:cs typeface="Arial" panose="020B0604020202020204" pitchFamily="34" charset="0"/>
                        </a:rPr>
                        <a:t>~55</a:t>
                      </a:r>
                      <a:r>
                        <a:rPr lang="en-US" altLang="ko-KR" sz="1400" b="0" baseline="0" dirty="0" smtClean="0">
                          <a:latin typeface="Arial" panose="020B0604020202020204" pitchFamily="34" charset="0"/>
                          <a:cs typeface="Arial" panose="020B0604020202020204" pitchFamily="34" charset="0"/>
                        </a:rPr>
                        <a:t> km</a:t>
                      </a:r>
                      <a:endParaRPr lang="ko-KR" altLang="en-US" sz="1400" b="0" dirty="0">
                        <a:latin typeface="Arial" panose="020B0604020202020204" pitchFamily="34" charset="0"/>
                        <a:cs typeface="Arial" panose="020B0604020202020204" pitchFamily="34" charset="0"/>
                      </a:endParaRPr>
                    </a:p>
                  </a:txBody>
                  <a:tcPr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endParaRPr lang="ko-KR" altLang="en-US" sz="1400" b="0" dirty="0">
                        <a:latin typeface="Arial" panose="020B0604020202020204" pitchFamily="34" charset="0"/>
                        <a:cs typeface="Arial" panose="020B0604020202020204" pitchFamily="34" charset="0"/>
                      </a:endParaRPr>
                    </a:p>
                  </a:txBody>
                  <a:tcPr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endParaRPr lang="ko-KR" altLang="en-US" sz="1400" b="0" dirty="0">
                        <a:latin typeface="Arial" panose="020B0604020202020204" pitchFamily="34" charset="0"/>
                        <a:cs typeface="Arial" panose="020B0604020202020204" pitchFamily="34" charset="0"/>
                      </a:endParaRPr>
                    </a:p>
                  </a:txBody>
                  <a:tcPr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6251">
                <a:tc rowSpan="3">
                  <a:txBody>
                    <a:bodyPr/>
                    <a:lstStyle/>
                    <a:p>
                      <a:pPr latinLnBrk="1"/>
                      <a:r>
                        <a:rPr lang="en-US" altLang="ko-KR" sz="1400" b="0" dirty="0" smtClean="0">
                          <a:latin typeface="Arial" panose="020B0604020202020204" pitchFamily="34" charset="0"/>
                          <a:cs typeface="Arial" panose="020B0604020202020204" pitchFamily="34" charset="0"/>
                        </a:rPr>
                        <a:t>Regional</a:t>
                      </a:r>
                      <a:endParaRPr lang="ko-KR" altLang="en-US" sz="1400" b="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400" b="0" dirty="0" smtClean="0">
                          <a:latin typeface="Arial" panose="020B0604020202020204" pitchFamily="34" charset="0"/>
                          <a:cs typeface="Arial" panose="020B0604020202020204" pitchFamily="34" charset="0"/>
                        </a:rPr>
                        <a:t>HWRF</a:t>
                      </a:r>
                      <a:endParaRPr lang="ko-KR" altLang="en-US" sz="1400" b="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latinLnBrk="1"/>
                      <a:r>
                        <a:rPr lang="en-US" altLang="ko-KR" sz="1400" b="0" dirty="0" smtClean="0">
                          <a:latin typeface="Arial" panose="020B0604020202020204" pitchFamily="34" charset="0"/>
                          <a:cs typeface="Arial" panose="020B0604020202020204" pitchFamily="34" charset="0"/>
                        </a:rPr>
                        <a:t>18-6-2 km</a:t>
                      </a:r>
                      <a:endParaRPr lang="ko-KR" altLang="en-US" sz="1400" b="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b="0" dirty="0" err="1" smtClean="0">
                          <a:latin typeface="Arial" panose="020B0604020202020204" pitchFamily="34" charset="0"/>
                          <a:cs typeface="Arial" panose="020B0604020202020204" pitchFamily="34" charset="0"/>
                        </a:rPr>
                        <a:t>Marchok</a:t>
                      </a:r>
                      <a:r>
                        <a:rPr lang="en-US" altLang="ko-KR" sz="1400" b="0" baseline="0" dirty="0" smtClean="0">
                          <a:latin typeface="Arial" panose="020B0604020202020204" pitchFamily="34" charset="0"/>
                          <a:cs typeface="Arial" panose="020B0604020202020204" pitchFamily="34" charset="0"/>
                        </a:rPr>
                        <a:t> (2002)</a:t>
                      </a:r>
                      <a:endParaRPr lang="ko-KR" altLang="en-US" sz="1400" b="0" dirty="0" smtClean="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ko-KR" altLang="en-US" sz="1400" b="0" dirty="0" smtClean="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406251">
                <a:tc vMerge="1">
                  <a:txBody>
                    <a:bodyPr/>
                    <a:lstStyle/>
                    <a:p>
                      <a:pPr latinLnBrk="1"/>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400" b="0" dirty="0" smtClean="0">
                          <a:latin typeface="Arial" panose="020B0604020202020204" pitchFamily="34" charset="0"/>
                          <a:cs typeface="Arial" panose="020B0604020202020204" pitchFamily="34" charset="0"/>
                        </a:rPr>
                        <a:t>GFDL</a:t>
                      </a:r>
                      <a:endParaRPr lang="ko-KR" altLang="en-US" sz="1400" b="0" dirty="0">
                        <a:latin typeface="Arial" panose="020B0604020202020204" pitchFamily="34" charset="0"/>
                        <a:cs typeface="Arial" panose="020B0604020202020204" pitchFamily="34" charset="0"/>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latinLnBrk="1"/>
                      <a:r>
                        <a:rPr lang="en-US" altLang="ko-KR" sz="1400" b="0" dirty="0" smtClean="0">
                          <a:latin typeface="Arial" panose="020B0604020202020204" pitchFamily="34" charset="0"/>
                          <a:cs typeface="Arial" panose="020B0604020202020204" pitchFamily="34" charset="0"/>
                        </a:rPr>
                        <a:t>30-10-5 km</a:t>
                      </a:r>
                      <a:endParaRPr lang="ko-KR" altLang="en-US" sz="1400" b="0" dirty="0">
                        <a:latin typeface="Arial" panose="020B0604020202020204" pitchFamily="34" charset="0"/>
                        <a:cs typeface="Arial" panose="020B0604020202020204" pitchFamily="34" charset="0"/>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latinLnBrk="1"/>
                      <a:r>
                        <a:rPr lang="en-US" altLang="ko-KR" sz="1400" b="0" dirty="0" err="1" smtClean="0">
                          <a:latin typeface="Arial" panose="020B0604020202020204" pitchFamily="34" charset="0"/>
                          <a:cs typeface="Arial" panose="020B0604020202020204" pitchFamily="34" charset="0"/>
                        </a:rPr>
                        <a:t>Marchok</a:t>
                      </a:r>
                      <a:r>
                        <a:rPr lang="en-US" altLang="ko-KR" sz="1400" b="0" baseline="0" dirty="0" smtClean="0">
                          <a:latin typeface="Arial" panose="020B0604020202020204" pitchFamily="34" charset="0"/>
                          <a:cs typeface="Arial" panose="020B0604020202020204" pitchFamily="34" charset="0"/>
                        </a:rPr>
                        <a:t> (2002)</a:t>
                      </a:r>
                      <a:endParaRPr lang="ko-KR" altLang="en-US" sz="1400" b="0" dirty="0">
                        <a:latin typeface="Arial" panose="020B0604020202020204" pitchFamily="34" charset="0"/>
                        <a:cs typeface="Arial" panose="020B0604020202020204" pitchFamily="34" charset="0"/>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latinLnBrk="1"/>
                      <a:endParaRPr lang="ko-KR" altLang="en-US" sz="1400" b="0" dirty="0">
                        <a:latin typeface="Arial" panose="020B0604020202020204" pitchFamily="34" charset="0"/>
                        <a:cs typeface="Arial" panose="020B0604020202020204" pitchFamily="34" charset="0"/>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1058850">
                <a:tc vMerge="1">
                  <a:txBody>
                    <a:bodyPr/>
                    <a:lstStyle/>
                    <a:p>
                      <a:pPr latinLnBrk="1"/>
                      <a:endParaRPr lang="ko-KR" altLang="en-US" sz="1400" b="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1400" b="0" dirty="0" smtClean="0">
                          <a:latin typeface="Arial" panose="020B0604020202020204" pitchFamily="34" charset="0"/>
                          <a:cs typeface="Arial" panose="020B0604020202020204" pitchFamily="34" charset="0"/>
                        </a:rPr>
                        <a:t>COAMPS-TC</a:t>
                      </a:r>
                      <a:endParaRPr lang="ko-KR" altLang="en-US" sz="1400" b="0" dirty="0">
                        <a:latin typeface="Arial" panose="020B0604020202020204" pitchFamily="34" charset="0"/>
                        <a:cs typeface="Arial" panose="020B0604020202020204" pitchFamily="34" charset="0"/>
                      </a:endParaRPr>
                    </a:p>
                  </a:txBody>
                  <a:tcPr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400" b="0" dirty="0" smtClean="0">
                          <a:latin typeface="Arial" panose="020B0604020202020204" pitchFamily="34" charset="0"/>
                          <a:cs typeface="Arial" panose="020B0604020202020204" pitchFamily="34" charset="0"/>
                        </a:rPr>
                        <a:t>27-9-3 km</a:t>
                      </a:r>
                      <a:endParaRPr lang="ko-KR" altLang="en-US" sz="1400" b="0" dirty="0">
                        <a:latin typeface="Arial" panose="020B0604020202020204" pitchFamily="34" charset="0"/>
                        <a:cs typeface="Arial" panose="020B0604020202020204" pitchFamily="34" charset="0"/>
                      </a:endParaRPr>
                    </a:p>
                  </a:txBody>
                  <a:tcPr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1400" b="0" dirty="0" err="1" smtClean="0">
                          <a:latin typeface="Arial" panose="020B0604020202020204" pitchFamily="34" charset="0"/>
                          <a:cs typeface="Arial" panose="020B0604020202020204" pitchFamily="34" charset="0"/>
                        </a:rPr>
                        <a:t>Liou</a:t>
                      </a:r>
                      <a:r>
                        <a:rPr lang="en-US" altLang="ko-KR" sz="1400" b="0" dirty="0" smtClean="0">
                          <a:latin typeface="Arial" panose="020B0604020202020204" pitchFamily="34" charset="0"/>
                          <a:cs typeface="Arial" panose="020B0604020202020204" pitchFamily="34" charset="0"/>
                        </a:rPr>
                        <a:t> and Jin </a:t>
                      </a:r>
                      <a:r>
                        <a:rPr lang="en-US" altLang="ko-KR" sz="1400" b="0" baseline="0" dirty="0" smtClean="0">
                          <a:latin typeface="Arial" panose="020B0604020202020204" pitchFamily="34" charset="0"/>
                          <a:cs typeface="Arial" panose="020B0604020202020204" pitchFamily="34" charset="0"/>
                        </a:rPr>
                        <a:t>(2004)</a:t>
                      </a:r>
                      <a:endParaRPr lang="ko-KR" altLang="en-US" sz="1400" b="0" dirty="0">
                        <a:latin typeface="Arial" panose="020B0604020202020204" pitchFamily="34" charset="0"/>
                        <a:cs typeface="Arial" panose="020B0604020202020204" pitchFamily="34" charset="0"/>
                      </a:endParaRPr>
                    </a:p>
                  </a:txBody>
                  <a:tcPr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indent="-85725" latinLnBrk="1"/>
                      <a:r>
                        <a:rPr lang="en-US" altLang="ko-KR" sz="1400" b="0" dirty="0" smtClean="0">
                          <a:latin typeface="Arial" panose="020B0604020202020204" pitchFamily="34" charset="0"/>
                          <a:cs typeface="Arial" panose="020B0604020202020204" pitchFamily="34" charset="0"/>
                        </a:rPr>
                        <a:t>- Averaged vorticity between 100 to 1500 m</a:t>
                      </a:r>
                    </a:p>
                    <a:p>
                      <a:pPr marL="85725" indent="-85725" latinLnBrk="1"/>
                      <a:r>
                        <a:rPr lang="en-US" altLang="ko-KR" sz="1400" b="0" dirty="0" smtClean="0">
                          <a:latin typeface="Arial" panose="020B0604020202020204" pitchFamily="34" charset="0"/>
                          <a:cs typeface="Arial" panose="020B0604020202020204" pitchFamily="34" charset="0"/>
                        </a:rPr>
                        <a:t>- 9-point smoother to avoid</a:t>
                      </a:r>
                      <a:r>
                        <a:rPr lang="en-US" altLang="ko-KR" sz="1400" b="0" baseline="0" dirty="0" smtClean="0">
                          <a:latin typeface="Arial" panose="020B0604020202020204" pitchFamily="34" charset="0"/>
                          <a:cs typeface="Arial" panose="020B0604020202020204" pitchFamily="34" charset="0"/>
                        </a:rPr>
                        <a:t> picking up small-scale center</a:t>
                      </a:r>
                      <a:endParaRPr lang="en-US" altLang="ko-KR" sz="1400" b="0" dirty="0" smtClean="0">
                        <a:latin typeface="Arial" panose="020B0604020202020204" pitchFamily="34" charset="0"/>
                        <a:cs typeface="Arial" panose="020B0604020202020204" pitchFamily="34" charset="0"/>
                      </a:endParaRPr>
                    </a:p>
                    <a:p>
                      <a:pPr marL="85725" indent="-85725" latinLnBrk="1"/>
                      <a:r>
                        <a:rPr lang="en-US" altLang="ko-KR" sz="1400" b="0" dirty="0" smtClean="0">
                          <a:latin typeface="Arial" panose="020B0604020202020204" pitchFamily="34" charset="0"/>
                          <a:cs typeface="Arial" panose="020B0604020202020204" pitchFamily="34" charset="0"/>
                        </a:rPr>
                        <a:t>- Dynamically tracking TC</a:t>
                      </a:r>
                      <a:r>
                        <a:rPr lang="en-US" altLang="ko-KR" sz="1400" b="0" baseline="0" dirty="0" smtClean="0">
                          <a:latin typeface="Arial" panose="020B0604020202020204" pitchFamily="34" charset="0"/>
                          <a:cs typeface="Arial" panose="020B0604020202020204" pitchFamily="34" charset="0"/>
                        </a:rPr>
                        <a:t> during the forecast run (i.e., </a:t>
                      </a:r>
                      <a:r>
                        <a:rPr lang="en-US" altLang="ko-KR" sz="1400" b="0" dirty="0" smtClean="0">
                          <a:latin typeface="Arial" panose="020B0604020202020204" pitchFamily="34" charset="0"/>
                          <a:cs typeface="Arial" panose="020B0604020202020204" pitchFamily="34" charset="0"/>
                        </a:rPr>
                        <a:t>internal</a:t>
                      </a:r>
                      <a:r>
                        <a:rPr lang="en-US" altLang="ko-KR" sz="1400" b="0" baseline="0" dirty="0" smtClean="0">
                          <a:latin typeface="Arial" panose="020B0604020202020204" pitchFamily="34" charset="0"/>
                          <a:cs typeface="Arial" panose="020B0604020202020204" pitchFamily="34" charset="0"/>
                        </a:rPr>
                        <a:t> tracker)</a:t>
                      </a:r>
                      <a:endParaRPr lang="en-US" altLang="ko-KR" sz="1400" b="0" dirty="0" smtClean="0">
                        <a:latin typeface="Arial" panose="020B0604020202020204" pitchFamily="34" charset="0"/>
                        <a:cs typeface="Arial" panose="020B0604020202020204" pitchFamily="34" charset="0"/>
                      </a:endParaRPr>
                    </a:p>
                    <a:p>
                      <a:pPr marL="85725" indent="-85725" latinLnBrk="1"/>
                      <a:r>
                        <a:rPr lang="en-US" altLang="ko-KR" sz="1400" b="0" dirty="0" smtClean="0">
                          <a:latin typeface="Arial" panose="020B0604020202020204" pitchFamily="34" charset="0"/>
                          <a:cs typeface="Arial" panose="020B0604020202020204" pitchFamily="34" charset="0"/>
                        </a:rPr>
                        <a:t>- Circulation</a:t>
                      </a:r>
                      <a:r>
                        <a:rPr lang="en-US" altLang="ko-KR" sz="1400" b="0" baseline="0" dirty="0" smtClean="0">
                          <a:latin typeface="Arial" panose="020B0604020202020204" pitchFamily="34" charset="0"/>
                          <a:cs typeface="Arial" panose="020B0604020202020204" pitchFamily="34" charset="0"/>
                        </a:rPr>
                        <a:t> center </a:t>
                      </a:r>
                      <a:r>
                        <a:rPr lang="en-US" altLang="ko-KR" sz="1400" b="0" dirty="0" smtClean="0">
                          <a:latin typeface="Arial" panose="020B0604020202020204" pitchFamily="34" charset="0"/>
                          <a:cs typeface="Arial" panose="020B0604020202020204" pitchFamily="34" charset="0"/>
                        </a:rPr>
                        <a:t>(calm and circular) </a:t>
                      </a:r>
                      <a:r>
                        <a:rPr lang="en-US" altLang="ko-KR" sz="1400" b="0" baseline="0" dirty="0" smtClean="0">
                          <a:latin typeface="Arial" panose="020B0604020202020204" pitchFamily="34" charset="0"/>
                          <a:cs typeface="Arial" panose="020B0604020202020204" pitchFamily="34" charset="0"/>
                        </a:rPr>
                        <a:t>is located nearby a local SLP minimum and vorticity maximum</a:t>
                      </a:r>
                    </a:p>
                  </a:txBody>
                  <a:tcPr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직사각형 2"/>
          <p:cNvSpPr/>
          <p:nvPr/>
        </p:nvSpPr>
        <p:spPr>
          <a:xfrm>
            <a:off x="335360" y="6021288"/>
            <a:ext cx="11455772" cy="523220"/>
          </a:xfrm>
          <a:prstGeom prst="rect">
            <a:avLst/>
          </a:prstGeom>
        </p:spPr>
        <p:txBody>
          <a:bodyPr wrap="square">
            <a:spAutoFit/>
          </a:bodyPr>
          <a:lstStyle/>
          <a:p>
            <a:pPr marL="285750" indent="-285750">
              <a:buFont typeface="Wingdings" panose="05000000000000000000" pitchFamily="2" charset="2"/>
              <a:buChar char="Ø"/>
            </a:pPr>
            <a:r>
              <a:rPr lang="en-US" altLang="ko-KR" sz="1400" dirty="0" smtClean="0">
                <a:latin typeface="Arial" panose="020B0604020202020204" pitchFamily="34" charset="0"/>
                <a:cs typeface="Arial" panose="020B0604020202020204" pitchFamily="34" charset="0"/>
              </a:rPr>
              <a:t>NOAA models </a:t>
            </a:r>
            <a:r>
              <a:rPr lang="en-US" altLang="ko-KR" sz="1400" dirty="0">
                <a:latin typeface="Arial" panose="020B0604020202020204" pitchFamily="34" charset="0"/>
                <a:cs typeface="Arial" panose="020B0604020202020204" pitchFamily="34" charset="0"/>
              </a:rPr>
              <a:t>use </a:t>
            </a:r>
            <a:r>
              <a:rPr lang="en-US" altLang="ko-KR" sz="1400" dirty="0" smtClean="0">
                <a:latin typeface="Arial" panose="020B0604020202020204" pitchFamily="34" charset="0"/>
                <a:cs typeface="Arial" panose="020B0604020202020204" pitchFamily="34" charset="0"/>
              </a:rPr>
              <a:t>GFDL </a:t>
            </a:r>
            <a:r>
              <a:rPr lang="en-US" altLang="ko-KR" sz="1400" dirty="0">
                <a:latin typeface="Arial" panose="020B0604020202020204" pitchFamily="34" charset="0"/>
                <a:cs typeface="Arial" panose="020B0604020202020204" pitchFamily="34" charset="0"/>
              </a:rPr>
              <a:t>vortex </a:t>
            </a:r>
            <a:r>
              <a:rPr lang="en-US" altLang="ko-KR" sz="1400" dirty="0" smtClean="0">
                <a:latin typeface="Arial" panose="020B0604020202020204" pitchFamily="34" charset="0"/>
                <a:cs typeface="Arial" panose="020B0604020202020204" pitchFamily="34" charset="0"/>
              </a:rPr>
              <a:t>tracker. </a:t>
            </a:r>
          </a:p>
          <a:p>
            <a:pPr marL="285750" indent="-285750">
              <a:buFont typeface="Wingdings" panose="05000000000000000000" pitchFamily="2" charset="2"/>
              <a:buChar char="Ø"/>
            </a:pPr>
            <a:r>
              <a:rPr lang="en-US" altLang="ko-KR" sz="1400" dirty="0" smtClean="0">
                <a:latin typeface="Arial" panose="020B0604020202020204" pitchFamily="34" charset="0"/>
                <a:cs typeface="Arial" panose="020B0604020202020204" pitchFamily="34" charset="0"/>
              </a:rPr>
              <a:t>Other models </a:t>
            </a:r>
            <a:r>
              <a:rPr lang="en-US" altLang="ko-KR" sz="1400" dirty="0">
                <a:latin typeface="Arial" panose="020B0604020202020204" pitchFamily="34" charset="0"/>
                <a:cs typeface="Arial" panose="020B0604020202020204" pitchFamily="34" charset="0"/>
              </a:rPr>
              <a:t>may use their own vortex tracker (e.g</a:t>
            </a:r>
            <a:r>
              <a:rPr lang="en-US" altLang="ko-KR" sz="1400" dirty="0" smtClean="0">
                <a:latin typeface="Arial" panose="020B0604020202020204" pitchFamily="34" charset="0"/>
                <a:cs typeface="Arial" panose="020B0604020202020204" pitchFamily="34" charset="0"/>
              </a:rPr>
              <a:t>., </a:t>
            </a:r>
            <a:r>
              <a:rPr lang="en-US" altLang="ko-KR" sz="1400" dirty="0">
                <a:latin typeface="Arial" panose="020B0604020202020204" pitchFamily="34" charset="0"/>
                <a:cs typeface="Arial" panose="020B0604020202020204" pitchFamily="34" charset="0"/>
              </a:rPr>
              <a:t>ECMWF, UK Met Office).</a:t>
            </a:r>
            <a:endParaRPr lang="ko-KR"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98266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그림 26"/>
          <p:cNvPicPr>
            <a:picLocks noChangeAspect="1"/>
          </p:cNvPicPr>
          <p:nvPr/>
        </p:nvPicPr>
        <p:blipFill>
          <a:blip r:embed="rId2" cstate="print">
            <a:extLst>
              <a:ext uri="{28A0092B-C50C-407E-A947-70E740481C1C}">
                <a14:useLocalDpi xmlns:a14="http://schemas.microsoft.com/office/drawing/2010/main" val="0"/>
              </a:ext>
            </a:extLst>
          </a:blip>
          <a:srcRect t="11204"/>
          <a:stretch>
            <a:fillRect/>
          </a:stretch>
        </p:blipFill>
        <p:spPr>
          <a:xfrm>
            <a:off x="2229896" y="1325304"/>
            <a:ext cx="2880000" cy="1848567"/>
          </a:xfrm>
          <a:prstGeom prst="rect">
            <a:avLst/>
          </a:prstGeom>
        </p:spPr>
      </p:pic>
      <p:pic>
        <p:nvPicPr>
          <p:cNvPr id="29" name="그림 28"/>
          <p:cNvPicPr>
            <a:picLocks noChangeAspect="1"/>
          </p:cNvPicPr>
          <p:nvPr/>
        </p:nvPicPr>
        <p:blipFill>
          <a:blip r:embed="rId3" cstate="print">
            <a:extLst>
              <a:ext uri="{28A0092B-C50C-407E-A947-70E740481C1C}">
                <a14:useLocalDpi xmlns:a14="http://schemas.microsoft.com/office/drawing/2010/main" val="0"/>
              </a:ext>
            </a:extLst>
          </a:blip>
          <a:srcRect t="11204"/>
          <a:stretch>
            <a:fillRect/>
          </a:stretch>
        </p:blipFill>
        <p:spPr>
          <a:xfrm>
            <a:off x="2229896" y="3033835"/>
            <a:ext cx="2880000" cy="1848567"/>
          </a:xfrm>
          <a:prstGeom prst="rect">
            <a:avLst/>
          </a:prstGeom>
        </p:spPr>
      </p:pic>
      <p:sp>
        <p:nvSpPr>
          <p:cNvPr id="2" name="제목 1"/>
          <p:cNvSpPr>
            <a:spLocks noGrp="1"/>
          </p:cNvSpPr>
          <p:nvPr>
            <p:ph type="title"/>
          </p:nvPr>
        </p:nvSpPr>
        <p:spPr/>
        <p:txBody>
          <a:bodyPr>
            <a:normAutofit fontScale="90000"/>
          </a:bodyPr>
          <a:lstStyle/>
          <a:p>
            <a:r>
              <a:rPr lang="en-US" altLang="ko-KR" dirty="0" smtClean="0"/>
              <a:t>Impact of </a:t>
            </a:r>
            <a:r>
              <a:rPr lang="en-US" altLang="ko-KR" dirty="0"/>
              <a:t>new </a:t>
            </a:r>
            <a:r>
              <a:rPr lang="en-US" altLang="ko-KR" dirty="0" smtClean="0"/>
              <a:t>tracker/L63/damping</a:t>
            </a:r>
            <a:endParaRPr lang="ko-KR" altLang="en-US" dirty="0"/>
          </a:p>
        </p:txBody>
      </p:sp>
      <p:sp>
        <p:nvSpPr>
          <p:cNvPr id="11" name="TextBox 10"/>
          <p:cNvSpPr txBox="1"/>
          <p:nvPr/>
        </p:nvSpPr>
        <p:spPr>
          <a:xfrm>
            <a:off x="2973157" y="912766"/>
            <a:ext cx="1586091" cy="338554"/>
          </a:xfrm>
          <a:prstGeom prst="rect">
            <a:avLst/>
          </a:prstGeom>
          <a:noFill/>
        </p:spPr>
        <p:txBody>
          <a:bodyPr wrap="square" rtlCol="0">
            <a:spAutoFit/>
          </a:bodyPr>
          <a:lstStyle/>
          <a:p>
            <a:pPr algn="ctr"/>
            <a:r>
              <a:rPr lang="en-US" altLang="ko-KR" sz="1600" dirty="0">
                <a:latin typeface="Arial" pitchFamily="34" charset="0"/>
                <a:cs typeface="Arial" pitchFamily="34" charset="0"/>
              </a:rPr>
              <a:t>Track </a:t>
            </a:r>
            <a:r>
              <a:rPr lang="en-US" altLang="ko-KR" sz="1600" dirty="0" smtClean="0">
                <a:latin typeface="Arial" pitchFamily="34" charset="0"/>
                <a:cs typeface="Arial" pitchFamily="34" charset="0"/>
              </a:rPr>
              <a:t>skill</a:t>
            </a:r>
            <a:endParaRPr lang="ko-KR" altLang="en-US" sz="1600" dirty="0">
              <a:latin typeface="Arial" pitchFamily="34" charset="0"/>
              <a:cs typeface="Arial" pitchFamily="34" charset="0"/>
            </a:endParaRPr>
          </a:p>
        </p:txBody>
      </p:sp>
      <p:sp>
        <p:nvSpPr>
          <p:cNvPr id="12" name="TextBox 11"/>
          <p:cNvSpPr txBox="1"/>
          <p:nvPr/>
        </p:nvSpPr>
        <p:spPr>
          <a:xfrm>
            <a:off x="5832572" y="912766"/>
            <a:ext cx="1586091" cy="338554"/>
          </a:xfrm>
          <a:prstGeom prst="rect">
            <a:avLst/>
          </a:prstGeom>
          <a:noFill/>
        </p:spPr>
        <p:txBody>
          <a:bodyPr wrap="square" rtlCol="0">
            <a:spAutoFit/>
          </a:bodyPr>
          <a:lstStyle/>
          <a:p>
            <a:pPr algn="ctr"/>
            <a:r>
              <a:rPr lang="en-US" altLang="ko-KR" sz="1600" dirty="0">
                <a:latin typeface="Arial" pitchFamily="34" charset="0"/>
                <a:cs typeface="Arial" pitchFamily="34" charset="0"/>
              </a:rPr>
              <a:t>Intensity </a:t>
            </a:r>
            <a:r>
              <a:rPr lang="en-US" altLang="ko-KR" sz="1600" dirty="0" smtClean="0">
                <a:latin typeface="Arial" pitchFamily="34" charset="0"/>
                <a:cs typeface="Arial" pitchFamily="34" charset="0"/>
              </a:rPr>
              <a:t>skill</a:t>
            </a:r>
            <a:endParaRPr lang="ko-KR" altLang="en-US" sz="1600" dirty="0">
              <a:latin typeface="Arial" pitchFamily="34" charset="0"/>
              <a:cs typeface="Arial" pitchFamily="34" charset="0"/>
            </a:endParaRPr>
          </a:p>
        </p:txBody>
      </p:sp>
      <p:sp>
        <p:nvSpPr>
          <p:cNvPr id="17" name="TextBox 16"/>
          <p:cNvSpPr txBox="1"/>
          <p:nvPr/>
        </p:nvSpPr>
        <p:spPr>
          <a:xfrm>
            <a:off x="890615" y="1992886"/>
            <a:ext cx="1339282" cy="338554"/>
          </a:xfrm>
          <a:prstGeom prst="rect">
            <a:avLst/>
          </a:prstGeom>
          <a:noFill/>
        </p:spPr>
        <p:txBody>
          <a:bodyPr wrap="square" rtlCol="0">
            <a:spAutoFit/>
          </a:bodyPr>
          <a:lstStyle/>
          <a:p>
            <a:pPr algn="ctr"/>
            <a:r>
              <a:rPr lang="en-US" altLang="ko-KR" sz="1600" dirty="0" smtClean="0">
                <a:latin typeface="Arial" pitchFamily="34" charset="0"/>
                <a:cs typeface="Arial" pitchFamily="34" charset="0"/>
              </a:rPr>
              <a:t>NATL</a:t>
            </a:r>
            <a:endParaRPr lang="ko-KR" altLang="en-US" sz="1600" dirty="0">
              <a:latin typeface="Arial" pitchFamily="34" charset="0"/>
              <a:cs typeface="Arial" pitchFamily="34" charset="0"/>
            </a:endParaRPr>
          </a:p>
        </p:txBody>
      </p:sp>
      <p:sp>
        <p:nvSpPr>
          <p:cNvPr id="19" name="직사각형 18"/>
          <p:cNvSpPr/>
          <p:nvPr/>
        </p:nvSpPr>
        <p:spPr>
          <a:xfrm>
            <a:off x="6672064" y="5284365"/>
            <a:ext cx="5040560" cy="1384995"/>
          </a:xfrm>
          <a:prstGeom prst="rect">
            <a:avLst/>
          </a:prstGeom>
        </p:spPr>
        <p:txBody>
          <a:bodyPr wrap="square">
            <a:spAutoFit/>
          </a:bodyPr>
          <a:lstStyle/>
          <a:p>
            <a:pPr marL="285750" indent="-285750">
              <a:buFont typeface="Wingdings" panose="05000000000000000000" pitchFamily="2" charset="2"/>
              <a:buChar char="Ø"/>
            </a:pPr>
            <a:r>
              <a:rPr lang="en-US" altLang="ko-KR" sz="1400" dirty="0" smtClean="0">
                <a:latin typeface="Arial" panose="020B0604020202020204" pitchFamily="34" charset="0"/>
                <a:cs typeface="Arial" panose="020B0604020202020204" pitchFamily="34" charset="0"/>
              </a:rPr>
              <a:t>H16O vs. H216: Impact of damping</a:t>
            </a:r>
          </a:p>
          <a:p>
            <a:r>
              <a:rPr lang="en-US" altLang="ko-KR" sz="1400" dirty="0">
                <a:latin typeface="Arial" panose="020B0604020202020204" pitchFamily="34" charset="0"/>
                <a:cs typeface="Arial" panose="020B0604020202020204" pitchFamily="34" charset="0"/>
              </a:rPr>
              <a:t> </a:t>
            </a:r>
            <a:r>
              <a:rPr lang="en-US" altLang="ko-KR" sz="1400" dirty="0" smtClean="0">
                <a:latin typeface="Arial" panose="020B0604020202020204" pitchFamily="34" charset="0"/>
                <a:cs typeface="Arial" panose="020B0604020202020204" pitchFamily="34" charset="0"/>
              </a:rPr>
              <a:t>                                intensity degradation</a:t>
            </a:r>
            <a:endParaRPr lang="en-US" altLang="ko-KR" sz="14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ko-KR" sz="1400" dirty="0" smtClean="0">
                <a:solidFill>
                  <a:schemeClr val="bg1">
                    <a:lumMod val="75000"/>
                  </a:schemeClr>
                </a:solidFill>
                <a:latin typeface="Arial" panose="020B0604020202020204" pitchFamily="34" charset="0"/>
                <a:cs typeface="Arial" panose="020B0604020202020204" pitchFamily="34" charset="0"/>
              </a:rPr>
              <a:t>H16O vs. 6ONT: Impact of new tracker (in process)</a:t>
            </a:r>
          </a:p>
          <a:p>
            <a:pPr marL="285750" indent="-285750">
              <a:buFont typeface="Wingdings" panose="05000000000000000000" pitchFamily="2" charset="2"/>
              <a:buChar char="Ø"/>
            </a:pPr>
            <a:r>
              <a:rPr lang="en-US" altLang="ko-KR" sz="1400" dirty="0" smtClean="0">
                <a:solidFill>
                  <a:schemeClr val="bg1">
                    <a:lumMod val="75000"/>
                  </a:schemeClr>
                </a:solidFill>
                <a:latin typeface="Arial" panose="020B0604020202020204" pitchFamily="34" charset="0"/>
                <a:cs typeface="Arial" panose="020B0604020202020204" pitchFamily="34" charset="0"/>
              </a:rPr>
              <a:t>H16O vs. 6O63: Impact of L63 (in process)</a:t>
            </a:r>
          </a:p>
          <a:p>
            <a:pPr marL="285750" indent="-285750">
              <a:buFont typeface="Wingdings" panose="05000000000000000000" pitchFamily="2" charset="2"/>
              <a:buChar char="Ø"/>
            </a:pPr>
            <a:r>
              <a:rPr lang="en-US" altLang="ko-KR" sz="1400" dirty="0" smtClean="0">
                <a:latin typeface="Arial" panose="020B0604020202020204" pitchFamily="34" charset="0"/>
                <a:cs typeface="Arial" panose="020B0604020202020204" pitchFamily="34" charset="0"/>
              </a:rPr>
              <a:t>A216 vs. H216: Impact of both new tracker and L63</a:t>
            </a:r>
          </a:p>
          <a:p>
            <a:r>
              <a:rPr lang="en-US" altLang="ko-KR" sz="1400" dirty="0" smtClean="0">
                <a:latin typeface="Arial" panose="020B0604020202020204" pitchFamily="34" charset="0"/>
                <a:cs typeface="Arial" panose="020B0604020202020204" pitchFamily="34" charset="0"/>
              </a:rPr>
              <a:t>                                track degradation</a:t>
            </a:r>
            <a:endParaRPr lang="en-US" altLang="ko-KR" sz="1400" dirty="0" smtClean="0">
              <a:latin typeface="Arial" panose="020B0604020202020204" pitchFamily="34" charset="0"/>
              <a:cs typeface="Arial" panose="020B0604020202020204" pitchFamily="34" charset="0"/>
            </a:endParaRPr>
          </a:p>
        </p:txBody>
      </p:sp>
      <p:graphicFrame>
        <p:nvGraphicFramePr>
          <p:cNvPr id="30" name="표 29"/>
          <p:cNvGraphicFramePr>
            <a:graphicFrameLocks noGrp="1"/>
          </p:cNvGraphicFramePr>
          <p:nvPr>
            <p:extLst>
              <p:ext uri="{D42A27DB-BD31-4B8C-83A1-F6EECF244321}">
                <p14:modId xmlns:p14="http://schemas.microsoft.com/office/powerpoint/2010/main" val="1143336094"/>
              </p:ext>
            </p:extLst>
          </p:nvPr>
        </p:nvGraphicFramePr>
        <p:xfrm>
          <a:off x="408601" y="5093421"/>
          <a:ext cx="6113906" cy="1719955"/>
        </p:xfrm>
        <a:graphic>
          <a:graphicData uri="http://schemas.openxmlformats.org/drawingml/2006/table">
            <a:tbl>
              <a:tblPr firstRow="1" bandRow="1">
                <a:tableStyleId>{9D7B26C5-4107-4FEC-AEDC-1716B250A1EF}</a:tableStyleId>
              </a:tblPr>
              <a:tblGrid>
                <a:gridCol w="1238567"/>
                <a:gridCol w="622617"/>
                <a:gridCol w="736029"/>
                <a:gridCol w="470217"/>
                <a:gridCol w="630555"/>
                <a:gridCol w="1251966"/>
                <a:gridCol w="1163955"/>
              </a:tblGrid>
              <a:tr h="348355">
                <a:tc>
                  <a:txBody>
                    <a:bodyPr/>
                    <a:lstStyle/>
                    <a:p>
                      <a:pPr algn="ctr" latinLnBrk="1"/>
                      <a:r>
                        <a:rPr lang="en-US" altLang="ko-KR" sz="1200" b="0" dirty="0" smtClean="0">
                          <a:latin typeface="Arial" panose="020B0604020202020204" pitchFamily="34" charset="0"/>
                          <a:cs typeface="Arial" panose="020B0604020202020204" pitchFamily="34" charset="0"/>
                        </a:rPr>
                        <a:t>Base</a:t>
                      </a:r>
                      <a:endParaRPr lang="ko-KR" altLang="en-US" sz="1200" b="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200" b="0" dirty="0" err="1" smtClean="0">
                          <a:latin typeface="Arial" panose="020B0604020202020204" pitchFamily="34" charset="0"/>
                          <a:cs typeface="Arial" panose="020B0604020202020204" pitchFamily="34" charset="0"/>
                        </a:rPr>
                        <a:t>Exp</a:t>
                      </a:r>
                      <a:endParaRPr lang="ko-KR" altLang="en-US" sz="1200" b="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200" b="0" dirty="0" smtClean="0">
                          <a:latin typeface="Arial" panose="020B0604020202020204" pitchFamily="34" charset="0"/>
                          <a:cs typeface="Arial" panose="020B0604020202020204" pitchFamily="34" charset="0"/>
                        </a:rPr>
                        <a:t>Tracker</a:t>
                      </a:r>
                      <a:endParaRPr lang="ko-KR" altLang="en-US" sz="1200" b="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200" b="0" dirty="0" smtClean="0">
                          <a:latin typeface="Arial" panose="020B0604020202020204" pitchFamily="34" charset="0"/>
                          <a:cs typeface="Arial" panose="020B0604020202020204" pitchFamily="34" charset="0"/>
                        </a:rPr>
                        <a:t>Lev</a:t>
                      </a:r>
                      <a:endParaRPr lang="ko-KR" altLang="en-US" sz="1200" b="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200" b="0" dirty="0" smtClean="0">
                          <a:latin typeface="Arial" panose="020B0604020202020204" pitchFamily="34" charset="0"/>
                          <a:cs typeface="Arial" panose="020B0604020202020204" pitchFamily="34" charset="0"/>
                        </a:rPr>
                        <a:t>Damp</a:t>
                      </a:r>
                      <a:endParaRPr lang="ko-KR" altLang="en-US" sz="1200" b="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200" b="0" baseline="0" dirty="0" err="1" smtClean="0">
                          <a:latin typeface="Arial" panose="020B0604020202020204" pitchFamily="34" charset="0"/>
                          <a:cs typeface="Arial" panose="020B0604020202020204" pitchFamily="34" charset="0"/>
                        </a:rPr>
                        <a:t>Trk</a:t>
                      </a:r>
                      <a:r>
                        <a:rPr lang="en-US" altLang="ko-KR" sz="1200" b="0" baseline="0" dirty="0" smtClean="0">
                          <a:latin typeface="Arial" panose="020B0604020202020204" pitchFamily="34" charset="0"/>
                          <a:cs typeface="Arial" panose="020B0604020202020204" pitchFamily="34" charset="0"/>
                        </a:rPr>
                        <a:t> skill </a:t>
                      </a:r>
                      <a:r>
                        <a:rPr lang="en-US" altLang="ko-KR" sz="1200" b="0" baseline="0" dirty="0" smtClean="0">
                          <a:latin typeface="Arial" panose="020B0604020202020204" pitchFamily="34" charset="0"/>
                          <a:cs typeface="Arial" panose="020B0604020202020204" pitchFamily="34" charset="0"/>
                        </a:rPr>
                        <a:t>(D1-3) </a:t>
                      </a:r>
                      <a:endParaRPr lang="en-US" altLang="ko-KR" sz="1200" b="0" baseline="0" dirty="0" smtClean="0">
                        <a:latin typeface="Arial" panose="020B0604020202020204" pitchFamily="34" charset="0"/>
                        <a:cs typeface="Arial" panose="020B0604020202020204" pitchFamily="34" charset="0"/>
                      </a:endParaRPr>
                    </a:p>
                  </a:txBody>
                  <a:tcPr anchor="ctr"/>
                </a:tc>
                <a:tc>
                  <a:txBody>
                    <a:bodyPr/>
                    <a:lstStyle/>
                    <a:p>
                      <a:pPr algn="ctr" latinLnBrk="1"/>
                      <a:r>
                        <a:rPr lang="en-US" altLang="ko-KR" sz="1200" b="0" dirty="0" err="1" smtClean="0">
                          <a:latin typeface="Arial" panose="020B0604020202020204" pitchFamily="34" charset="0"/>
                          <a:cs typeface="Arial" panose="020B0604020202020204" pitchFamily="34" charset="0"/>
                        </a:rPr>
                        <a:t>Int</a:t>
                      </a:r>
                      <a:r>
                        <a:rPr lang="en-US" altLang="ko-KR" sz="1200" b="0" dirty="0" smtClean="0">
                          <a:latin typeface="Arial" panose="020B0604020202020204" pitchFamily="34" charset="0"/>
                          <a:cs typeface="Arial" panose="020B0604020202020204" pitchFamily="34" charset="0"/>
                        </a:rPr>
                        <a:t> </a:t>
                      </a:r>
                      <a:r>
                        <a:rPr lang="en-US" altLang="ko-KR" sz="1200" b="0" baseline="0" dirty="0" smtClean="0">
                          <a:latin typeface="Arial" panose="020B0604020202020204" pitchFamily="34" charset="0"/>
                          <a:cs typeface="Arial" panose="020B0604020202020204" pitchFamily="34" charset="0"/>
                        </a:rPr>
                        <a:t>skill </a:t>
                      </a:r>
                      <a:r>
                        <a:rPr lang="en-US" altLang="ko-KR" sz="1200" b="0" baseline="0" dirty="0" smtClean="0">
                          <a:latin typeface="Arial" panose="020B0604020202020204" pitchFamily="34" charset="0"/>
                          <a:cs typeface="Arial" panose="020B0604020202020204" pitchFamily="34" charset="0"/>
                        </a:rPr>
                        <a:t>(D1-3)</a:t>
                      </a:r>
                      <a:endParaRPr lang="ko-KR" altLang="en-US" sz="1200" b="0" dirty="0" smtClean="0">
                        <a:latin typeface="Arial" panose="020B0604020202020204" pitchFamily="34" charset="0"/>
                        <a:cs typeface="Arial" panose="020B0604020202020204" pitchFamily="34" charset="0"/>
                      </a:endParaRPr>
                    </a:p>
                  </a:txBody>
                  <a:tcPr anchor="ctr"/>
                </a:tc>
              </a:tr>
              <a:tr h="209013">
                <a:tc rowSpan="5">
                  <a:txBody>
                    <a:bodyPr/>
                    <a:lstStyle/>
                    <a:p>
                      <a:pPr algn="ctr" latinLnBrk="1"/>
                      <a:r>
                        <a:rPr lang="en-US" altLang="ko-KR" sz="1200" b="0" dirty="0" smtClean="0">
                          <a:solidFill>
                            <a:schemeClr val="tx1"/>
                          </a:solidFill>
                          <a:latin typeface="Arial" panose="020B0604020202020204" pitchFamily="34" charset="0"/>
                          <a:cs typeface="Arial" panose="020B0604020202020204" pitchFamily="34" charset="0"/>
                        </a:rPr>
                        <a:t>FY16</a:t>
                      </a:r>
                      <a:r>
                        <a:rPr lang="en-US" altLang="ko-KR" sz="1200" b="0" baseline="0" dirty="0" smtClean="0">
                          <a:solidFill>
                            <a:schemeClr val="tx1"/>
                          </a:solidFill>
                          <a:latin typeface="Arial" panose="020B0604020202020204" pitchFamily="34" charset="0"/>
                          <a:cs typeface="Arial" panose="020B0604020202020204" pitchFamily="34" charset="0"/>
                        </a:rPr>
                        <a:t> baseline </a:t>
                      </a:r>
                    </a:p>
                    <a:p>
                      <a:pPr algn="ctr" latinLnBrk="1"/>
                      <a:r>
                        <a:rPr lang="en-US" altLang="ko-KR" sz="1200" b="0" baseline="0" dirty="0" smtClean="0">
                          <a:solidFill>
                            <a:schemeClr val="tx1"/>
                          </a:solidFill>
                          <a:latin typeface="Arial" panose="020B0604020202020204" pitchFamily="34" charset="0"/>
                          <a:cs typeface="Arial" panose="020B0604020202020204" pitchFamily="34" charset="0"/>
                        </a:rPr>
                        <a:t>+ Upgrades</a:t>
                      </a:r>
                      <a:endParaRPr lang="ko-KR" altLang="en-US" sz="1200" b="0" dirty="0">
                        <a:solidFill>
                          <a:schemeClr val="tx1"/>
                        </a:solidFill>
                        <a:latin typeface="Arial" panose="020B0604020202020204" pitchFamily="34" charset="0"/>
                        <a:cs typeface="Arial" panose="020B0604020202020204" pitchFamily="34" charset="0"/>
                      </a:endParaRPr>
                    </a:p>
                  </a:txBody>
                  <a:tcPr anchor="ctr">
                    <a:noFill/>
                  </a:tcPr>
                </a:tc>
                <a:tc>
                  <a:txBody>
                    <a:bodyPr/>
                    <a:lstStyle/>
                    <a:p>
                      <a:pPr algn="ctr" latinLnBrk="1"/>
                      <a:r>
                        <a:rPr lang="en-US" altLang="ko-KR" sz="1200" b="0" dirty="0" smtClean="0">
                          <a:solidFill>
                            <a:srgbClr val="00B0F0"/>
                          </a:solidFill>
                          <a:latin typeface="Arial" panose="020B0604020202020204" pitchFamily="34" charset="0"/>
                          <a:cs typeface="Arial" panose="020B0604020202020204" pitchFamily="34" charset="0"/>
                        </a:rPr>
                        <a:t>H16O</a:t>
                      </a:r>
                      <a:endParaRPr lang="ko-KR" altLang="en-US" sz="1200" b="0" dirty="0">
                        <a:solidFill>
                          <a:srgbClr val="00B0F0"/>
                        </a:solidFill>
                        <a:latin typeface="Arial" panose="020B0604020202020204" pitchFamily="34" charset="0"/>
                        <a:cs typeface="Arial" panose="020B0604020202020204" pitchFamily="34" charset="0"/>
                      </a:endParaRPr>
                    </a:p>
                  </a:txBody>
                  <a:tcPr anchor="ctr">
                    <a:noFill/>
                  </a:tcPr>
                </a:tc>
                <a:tc>
                  <a:txBody>
                    <a:bodyPr/>
                    <a:lstStyle/>
                    <a:p>
                      <a:pPr algn="ctr" latinLnBrk="1"/>
                      <a:r>
                        <a:rPr lang="en-US" altLang="ko-KR" sz="1200" b="0" dirty="0" smtClean="0">
                          <a:solidFill>
                            <a:srgbClr val="00B0F0"/>
                          </a:solidFill>
                          <a:latin typeface="Arial" panose="020B0604020202020204" pitchFamily="34" charset="0"/>
                          <a:cs typeface="Arial" panose="020B0604020202020204" pitchFamily="34" charset="0"/>
                        </a:rPr>
                        <a:t>Old</a:t>
                      </a:r>
                      <a:endParaRPr lang="ko-KR" altLang="en-US" sz="1200" b="0" dirty="0">
                        <a:solidFill>
                          <a:srgbClr val="00B0F0"/>
                        </a:solidFill>
                        <a:latin typeface="Arial" panose="020B0604020202020204" pitchFamily="34" charset="0"/>
                        <a:cs typeface="Arial" panose="020B0604020202020204" pitchFamily="34" charset="0"/>
                      </a:endParaRPr>
                    </a:p>
                  </a:txBody>
                  <a:tcPr anchor="ctr">
                    <a:noFill/>
                  </a:tcPr>
                </a:tc>
                <a:tc>
                  <a:txBody>
                    <a:bodyPr/>
                    <a:lstStyle/>
                    <a:p>
                      <a:pPr algn="ctr" latinLnBrk="1"/>
                      <a:r>
                        <a:rPr lang="en-US" altLang="ko-KR" sz="1200" b="0" dirty="0" smtClean="0">
                          <a:solidFill>
                            <a:srgbClr val="00B0F0"/>
                          </a:solidFill>
                          <a:latin typeface="Arial" panose="020B0604020202020204" pitchFamily="34" charset="0"/>
                          <a:cs typeface="Arial" panose="020B0604020202020204" pitchFamily="34" charset="0"/>
                        </a:rPr>
                        <a:t>61</a:t>
                      </a:r>
                      <a:endParaRPr lang="ko-KR" altLang="en-US" sz="1200" b="0" dirty="0">
                        <a:solidFill>
                          <a:srgbClr val="00B0F0"/>
                        </a:solidFill>
                        <a:latin typeface="Arial" panose="020B0604020202020204" pitchFamily="34" charset="0"/>
                        <a:cs typeface="Arial" panose="020B0604020202020204" pitchFamily="34" charset="0"/>
                      </a:endParaRPr>
                    </a:p>
                  </a:txBody>
                  <a:tcPr anchor="ctr">
                    <a:noFill/>
                  </a:tcPr>
                </a:tc>
                <a:tc>
                  <a:txBody>
                    <a:bodyPr/>
                    <a:lstStyle/>
                    <a:p>
                      <a:pPr algn="ctr" latinLnBrk="1"/>
                      <a:r>
                        <a:rPr lang="en-US" altLang="ko-KR" sz="1200" b="0" dirty="0" smtClean="0">
                          <a:solidFill>
                            <a:srgbClr val="00B0F0"/>
                          </a:solidFill>
                          <a:latin typeface="Arial" panose="020B0604020202020204" pitchFamily="34" charset="0"/>
                          <a:cs typeface="Arial" panose="020B0604020202020204" pitchFamily="34" charset="0"/>
                        </a:rPr>
                        <a:t>No</a:t>
                      </a:r>
                      <a:endParaRPr lang="ko-KR" altLang="en-US" sz="1200" b="0" dirty="0">
                        <a:solidFill>
                          <a:srgbClr val="00B0F0"/>
                        </a:solidFill>
                        <a:latin typeface="Arial" panose="020B0604020202020204" pitchFamily="34" charset="0"/>
                        <a:cs typeface="Arial" panose="020B0604020202020204" pitchFamily="34" charset="0"/>
                      </a:endParaRPr>
                    </a:p>
                  </a:txBody>
                  <a:tcPr anchor="ctr">
                    <a:noFill/>
                  </a:tcPr>
                </a:tc>
                <a:tc>
                  <a:txBody>
                    <a:bodyPr/>
                    <a:lstStyle/>
                    <a:p>
                      <a:pPr algn="ctr" latinLnBrk="1"/>
                      <a:r>
                        <a:rPr lang="en-US" altLang="ko-KR" sz="1200" b="0" dirty="0" smtClean="0">
                          <a:solidFill>
                            <a:srgbClr val="00B0F0"/>
                          </a:solidFill>
                          <a:latin typeface="Arial" panose="020B0604020202020204" pitchFamily="34" charset="0"/>
                          <a:cs typeface="Arial" panose="020B0604020202020204" pitchFamily="34" charset="0"/>
                        </a:rPr>
                        <a:t>+10%</a:t>
                      </a:r>
                      <a:endParaRPr lang="ko-KR" altLang="en-US" sz="1200" b="0" dirty="0">
                        <a:solidFill>
                          <a:srgbClr val="00B0F0"/>
                        </a:solidFill>
                        <a:latin typeface="Arial" panose="020B0604020202020204" pitchFamily="34" charset="0"/>
                        <a:cs typeface="Arial" panose="020B0604020202020204" pitchFamily="34" charset="0"/>
                      </a:endParaRPr>
                    </a:p>
                  </a:txBody>
                  <a:tcPr anchor="ctr">
                    <a:noFill/>
                  </a:tcPr>
                </a:tc>
                <a:tc>
                  <a:txBody>
                    <a:bodyPr/>
                    <a:lstStyle/>
                    <a:p>
                      <a:pPr algn="ctr" latinLnBrk="1"/>
                      <a:r>
                        <a:rPr lang="en-US" altLang="ko-KR" sz="1200" b="0" dirty="0" smtClean="0">
                          <a:solidFill>
                            <a:srgbClr val="00B0F0"/>
                          </a:solidFill>
                          <a:latin typeface="Arial" panose="020B0604020202020204" pitchFamily="34" charset="0"/>
                          <a:cs typeface="Arial" panose="020B0604020202020204" pitchFamily="34" charset="0"/>
                        </a:rPr>
                        <a:t>+5-10%</a:t>
                      </a:r>
                      <a:endParaRPr lang="ko-KR" altLang="en-US" sz="1200" b="0" dirty="0">
                        <a:solidFill>
                          <a:srgbClr val="00B0F0"/>
                        </a:solidFill>
                        <a:latin typeface="Arial" panose="020B0604020202020204" pitchFamily="34" charset="0"/>
                        <a:cs typeface="Arial" panose="020B0604020202020204" pitchFamily="34" charset="0"/>
                      </a:endParaRPr>
                    </a:p>
                  </a:txBody>
                  <a:tcPr anchor="ctr">
                    <a:noFill/>
                  </a:tcPr>
                </a:tc>
              </a:tr>
              <a:tr h="209013">
                <a:tc vMerge="1">
                  <a:txBody>
                    <a:bodyPr/>
                    <a:lstStyle/>
                    <a:p>
                      <a:pPr algn="ctr" latinLnBrk="1"/>
                      <a:endParaRPr lang="ko-KR" altLang="en-US" sz="1000" b="0" dirty="0">
                        <a:solidFill>
                          <a:srgbClr val="00B050"/>
                        </a:solidFill>
                        <a:latin typeface="Arial" panose="020B0604020202020204" pitchFamily="34" charset="0"/>
                        <a:cs typeface="Arial" panose="020B0604020202020204" pitchFamily="34" charset="0"/>
                      </a:endParaRPr>
                    </a:p>
                  </a:txBody>
                  <a:tcPr anchor="ctr"/>
                </a:tc>
                <a:tc>
                  <a:txBody>
                    <a:bodyPr/>
                    <a:lstStyle/>
                    <a:p>
                      <a:pPr algn="ctr" latinLnBrk="1"/>
                      <a:r>
                        <a:rPr lang="en-US" altLang="ko-KR" sz="1200" b="0" dirty="0" smtClean="0">
                          <a:solidFill>
                            <a:srgbClr val="00B050"/>
                          </a:solidFill>
                          <a:latin typeface="Arial" panose="020B0604020202020204" pitchFamily="34" charset="0"/>
                          <a:cs typeface="Arial" panose="020B0604020202020204" pitchFamily="34" charset="0"/>
                        </a:rPr>
                        <a:t>A216</a:t>
                      </a:r>
                      <a:endParaRPr lang="ko-KR" altLang="en-US" sz="1200" b="0" dirty="0">
                        <a:solidFill>
                          <a:srgbClr val="00B050"/>
                        </a:solidFill>
                        <a:latin typeface="Arial" panose="020B0604020202020204" pitchFamily="34" charset="0"/>
                        <a:cs typeface="Arial" panose="020B0604020202020204" pitchFamily="34" charset="0"/>
                      </a:endParaRPr>
                    </a:p>
                  </a:txBody>
                  <a:tcPr anchor="ctr"/>
                </a:tc>
                <a:tc>
                  <a:txBody>
                    <a:bodyPr/>
                    <a:lstStyle/>
                    <a:p>
                      <a:pPr algn="ctr" latinLnBrk="1"/>
                      <a:r>
                        <a:rPr lang="en-US" altLang="ko-KR" sz="1200" b="0" dirty="0" smtClean="0">
                          <a:solidFill>
                            <a:srgbClr val="00B050"/>
                          </a:solidFill>
                          <a:latin typeface="Arial" panose="020B0604020202020204" pitchFamily="34" charset="0"/>
                          <a:cs typeface="Arial" panose="020B0604020202020204" pitchFamily="34" charset="0"/>
                        </a:rPr>
                        <a:t>New</a:t>
                      </a:r>
                      <a:endParaRPr lang="ko-KR" altLang="en-US" sz="1200" b="0" dirty="0">
                        <a:solidFill>
                          <a:srgbClr val="00B050"/>
                        </a:solidFill>
                        <a:latin typeface="Arial" panose="020B0604020202020204" pitchFamily="34" charset="0"/>
                        <a:cs typeface="Arial" panose="020B0604020202020204" pitchFamily="34" charset="0"/>
                      </a:endParaRPr>
                    </a:p>
                  </a:txBody>
                  <a:tcPr anchor="ctr"/>
                </a:tc>
                <a:tc>
                  <a:txBody>
                    <a:bodyPr/>
                    <a:lstStyle/>
                    <a:p>
                      <a:pPr algn="ctr" latinLnBrk="1"/>
                      <a:r>
                        <a:rPr lang="en-US" altLang="ko-KR" sz="1200" b="0" dirty="0" smtClean="0">
                          <a:solidFill>
                            <a:srgbClr val="00B050"/>
                          </a:solidFill>
                          <a:latin typeface="Arial" panose="020B0604020202020204" pitchFamily="34" charset="0"/>
                          <a:cs typeface="Arial" panose="020B0604020202020204" pitchFamily="34" charset="0"/>
                        </a:rPr>
                        <a:t>63</a:t>
                      </a:r>
                      <a:endParaRPr lang="ko-KR" altLang="en-US" sz="1200" b="0" dirty="0">
                        <a:solidFill>
                          <a:srgbClr val="00B050"/>
                        </a:solidFill>
                        <a:latin typeface="Arial" panose="020B0604020202020204" pitchFamily="34" charset="0"/>
                        <a:cs typeface="Arial" panose="020B0604020202020204" pitchFamily="34" charset="0"/>
                      </a:endParaRPr>
                    </a:p>
                  </a:txBody>
                  <a:tcPr anchor="ctr"/>
                </a:tc>
                <a:tc>
                  <a:txBody>
                    <a:bodyPr/>
                    <a:lstStyle/>
                    <a:p>
                      <a:pPr algn="ctr" latinLnBrk="1"/>
                      <a:r>
                        <a:rPr lang="en-US" altLang="ko-KR" sz="1200" b="0" dirty="0" smtClean="0">
                          <a:solidFill>
                            <a:srgbClr val="00B050"/>
                          </a:solidFill>
                          <a:latin typeface="Arial" panose="020B0604020202020204" pitchFamily="34" charset="0"/>
                          <a:cs typeface="Arial" panose="020B0604020202020204" pitchFamily="34" charset="0"/>
                        </a:rPr>
                        <a:t>Yes</a:t>
                      </a:r>
                      <a:endParaRPr lang="ko-KR" altLang="en-US" sz="1200" b="0" dirty="0">
                        <a:solidFill>
                          <a:srgbClr val="00B050"/>
                        </a:solidFill>
                        <a:latin typeface="Arial" panose="020B0604020202020204" pitchFamily="34" charset="0"/>
                        <a:cs typeface="Arial" panose="020B0604020202020204" pitchFamily="34" charset="0"/>
                      </a:endParaRPr>
                    </a:p>
                  </a:txBody>
                  <a:tcPr anchor="ctr"/>
                </a:tc>
                <a:tc>
                  <a:txBody>
                    <a:bodyPr/>
                    <a:lstStyle/>
                    <a:p>
                      <a:pPr algn="ctr" latinLnBrk="1"/>
                      <a:r>
                        <a:rPr lang="en-US" altLang="ko-KR" sz="1200" b="0" dirty="0" smtClean="0">
                          <a:solidFill>
                            <a:srgbClr val="00B050"/>
                          </a:solidFill>
                          <a:latin typeface="Arial" panose="020B0604020202020204" pitchFamily="34" charset="0"/>
                          <a:cs typeface="Arial" panose="020B0604020202020204" pitchFamily="34" charset="0"/>
                        </a:rPr>
                        <a:t>0 ~ +5%</a:t>
                      </a:r>
                      <a:endParaRPr lang="ko-KR" altLang="en-US" sz="1200" b="0" dirty="0">
                        <a:solidFill>
                          <a:srgbClr val="00B050"/>
                        </a:solidFill>
                        <a:latin typeface="Arial" panose="020B0604020202020204" pitchFamily="34" charset="0"/>
                        <a:cs typeface="Arial" panose="020B0604020202020204" pitchFamily="34" charset="0"/>
                      </a:endParaRPr>
                    </a:p>
                  </a:txBody>
                  <a:tcPr anchor="ctr"/>
                </a:tc>
                <a:tc>
                  <a:txBody>
                    <a:bodyPr/>
                    <a:lstStyle/>
                    <a:p>
                      <a:pPr algn="ctr" latinLnBrk="1"/>
                      <a:r>
                        <a:rPr lang="en-US" altLang="ko-KR" sz="1200" b="0" dirty="0" smtClean="0">
                          <a:solidFill>
                            <a:srgbClr val="00B050"/>
                          </a:solidFill>
                          <a:latin typeface="Arial" panose="020B0604020202020204" pitchFamily="34" charset="0"/>
                          <a:cs typeface="Arial" panose="020B0604020202020204" pitchFamily="34" charset="0"/>
                        </a:rPr>
                        <a:t>-5% ~ 5%</a:t>
                      </a:r>
                      <a:endParaRPr lang="ko-KR" altLang="en-US" sz="1200" b="0" dirty="0">
                        <a:solidFill>
                          <a:srgbClr val="00B050"/>
                        </a:solidFill>
                        <a:latin typeface="Arial" panose="020B0604020202020204" pitchFamily="34" charset="0"/>
                        <a:cs typeface="Arial" panose="020B0604020202020204" pitchFamily="34" charset="0"/>
                      </a:endParaRPr>
                    </a:p>
                  </a:txBody>
                  <a:tcPr anchor="ctr"/>
                </a:tc>
              </a:tr>
              <a:tr h="209013">
                <a:tc vMerge="1">
                  <a:txBody>
                    <a:bodyPr/>
                    <a:lstStyle/>
                    <a:p>
                      <a:pPr algn="ctr" latinLnBrk="1"/>
                      <a:endParaRPr lang="ko-KR" altLang="en-US" sz="1000" b="0" dirty="0">
                        <a:solidFill>
                          <a:srgbClr val="FF0000"/>
                        </a:solidFill>
                        <a:latin typeface="Arial" panose="020B0604020202020204" pitchFamily="34" charset="0"/>
                        <a:cs typeface="Arial" panose="020B0604020202020204" pitchFamily="34" charset="0"/>
                      </a:endParaRPr>
                    </a:p>
                  </a:txBody>
                  <a:tcPr anchor="ctr">
                    <a:noFill/>
                  </a:tcPr>
                </a:tc>
                <a:tc>
                  <a:txBody>
                    <a:bodyPr/>
                    <a:lstStyle/>
                    <a:p>
                      <a:pPr algn="ctr" latinLnBrk="1"/>
                      <a:r>
                        <a:rPr lang="en-US" altLang="ko-KR" sz="1200" b="0" dirty="0" smtClean="0">
                          <a:solidFill>
                            <a:srgbClr val="FF0000"/>
                          </a:solidFill>
                          <a:latin typeface="Arial" panose="020B0604020202020204" pitchFamily="34" charset="0"/>
                          <a:cs typeface="Arial" panose="020B0604020202020204" pitchFamily="34" charset="0"/>
                        </a:rPr>
                        <a:t>H216</a:t>
                      </a:r>
                      <a:endParaRPr lang="ko-KR" altLang="en-US" sz="1200" b="0" dirty="0">
                        <a:solidFill>
                          <a:srgbClr val="FF0000"/>
                        </a:solidFill>
                        <a:latin typeface="Arial" panose="020B0604020202020204" pitchFamily="34" charset="0"/>
                        <a:cs typeface="Arial" panose="020B0604020202020204" pitchFamily="34" charset="0"/>
                      </a:endParaRPr>
                    </a:p>
                  </a:txBody>
                  <a:tcPr anchor="ctr">
                    <a:noFill/>
                  </a:tcPr>
                </a:tc>
                <a:tc>
                  <a:txBody>
                    <a:bodyPr/>
                    <a:lstStyle/>
                    <a:p>
                      <a:pPr algn="ctr" latinLnBrk="1"/>
                      <a:r>
                        <a:rPr lang="en-US" altLang="ko-KR" sz="1200" b="0" dirty="0" smtClean="0">
                          <a:solidFill>
                            <a:srgbClr val="FF0000"/>
                          </a:solidFill>
                          <a:latin typeface="Arial" panose="020B0604020202020204" pitchFamily="34" charset="0"/>
                          <a:cs typeface="Arial" panose="020B0604020202020204" pitchFamily="34" charset="0"/>
                        </a:rPr>
                        <a:t>Old</a:t>
                      </a:r>
                      <a:endParaRPr lang="ko-KR" altLang="en-US" sz="1200" b="0" dirty="0">
                        <a:solidFill>
                          <a:srgbClr val="FF0000"/>
                        </a:solidFill>
                        <a:latin typeface="Arial" panose="020B0604020202020204" pitchFamily="34" charset="0"/>
                        <a:cs typeface="Arial" panose="020B0604020202020204" pitchFamily="34" charset="0"/>
                      </a:endParaRPr>
                    </a:p>
                  </a:txBody>
                  <a:tcPr anchor="ctr">
                    <a:noFill/>
                  </a:tcPr>
                </a:tc>
                <a:tc>
                  <a:txBody>
                    <a:bodyPr/>
                    <a:lstStyle/>
                    <a:p>
                      <a:pPr algn="ctr" latinLnBrk="1"/>
                      <a:r>
                        <a:rPr lang="en-US" altLang="ko-KR" sz="1200" b="0" dirty="0" smtClean="0">
                          <a:solidFill>
                            <a:srgbClr val="FF0000"/>
                          </a:solidFill>
                          <a:latin typeface="Arial" panose="020B0604020202020204" pitchFamily="34" charset="0"/>
                          <a:cs typeface="Arial" panose="020B0604020202020204" pitchFamily="34" charset="0"/>
                        </a:rPr>
                        <a:t>61</a:t>
                      </a:r>
                      <a:endParaRPr lang="ko-KR" altLang="en-US" sz="1200" b="0" dirty="0">
                        <a:solidFill>
                          <a:srgbClr val="FF0000"/>
                        </a:solidFill>
                        <a:latin typeface="Arial" panose="020B0604020202020204" pitchFamily="34" charset="0"/>
                        <a:cs typeface="Arial" panose="020B0604020202020204" pitchFamily="34" charset="0"/>
                      </a:endParaRPr>
                    </a:p>
                  </a:txBody>
                  <a:tcPr anchor="ctr">
                    <a:noFill/>
                  </a:tcPr>
                </a:tc>
                <a:tc>
                  <a:txBody>
                    <a:bodyPr/>
                    <a:lstStyle/>
                    <a:p>
                      <a:pPr algn="ctr" latinLnBrk="1"/>
                      <a:r>
                        <a:rPr lang="en-US" altLang="ko-KR" sz="1200" b="0" dirty="0" smtClean="0">
                          <a:solidFill>
                            <a:srgbClr val="FF0000"/>
                          </a:solidFill>
                          <a:latin typeface="Arial" panose="020B0604020202020204" pitchFamily="34" charset="0"/>
                          <a:cs typeface="Arial" panose="020B0604020202020204" pitchFamily="34" charset="0"/>
                        </a:rPr>
                        <a:t>Yes</a:t>
                      </a:r>
                      <a:endParaRPr lang="ko-KR" altLang="en-US" sz="1200" b="0" dirty="0">
                        <a:solidFill>
                          <a:srgbClr val="FF0000"/>
                        </a:solidFill>
                        <a:latin typeface="Arial" panose="020B0604020202020204" pitchFamily="34" charset="0"/>
                        <a:cs typeface="Arial" panose="020B0604020202020204" pitchFamily="34" charset="0"/>
                      </a:endParaRPr>
                    </a:p>
                  </a:txBody>
                  <a:tcPr anchor="ctr">
                    <a:noFill/>
                  </a:tcPr>
                </a:tc>
                <a:tc>
                  <a:txBody>
                    <a:bodyPr/>
                    <a:lstStyle/>
                    <a:p>
                      <a:pPr algn="ctr" latinLnBrk="1"/>
                      <a:r>
                        <a:rPr lang="en-US" altLang="ko-KR" sz="1200" b="0" dirty="0" smtClean="0">
                          <a:solidFill>
                            <a:srgbClr val="FF0000"/>
                          </a:solidFill>
                          <a:latin typeface="Arial" panose="020B0604020202020204" pitchFamily="34" charset="0"/>
                          <a:cs typeface="Arial" panose="020B0604020202020204" pitchFamily="34" charset="0"/>
                        </a:rPr>
                        <a:t>+10%</a:t>
                      </a:r>
                      <a:endParaRPr lang="ko-KR" altLang="en-US" sz="1200" b="0" dirty="0">
                        <a:solidFill>
                          <a:srgbClr val="FF0000"/>
                        </a:solidFill>
                        <a:latin typeface="Arial" panose="020B0604020202020204" pitchFamily="34" charset="0"/>
                        <a:cs typeface="Arial" panose="020B0604020202020204" pitchFamily="34" charset="0"/>
                      </a:endParaRPr>
                    </a:p>
                  </a:txBody>
                  <a:tcPr anchor="ctr">
                    <a:noFill/>
                  </a:tcPr>
                </a:tc>
                <a:tc>
                  <a:txBody>
                    <a:bodyPr/>
                    <a:lstStyle/>
                    <a:p>
                      <a:pPr algn="ctr" latinLnBrk="1"/>
                      <a:r>
                        <a:rPr lang="en-US" altLang="ko-KR" sz="1200" b="0" dirty="0" smtClean="0">
                          <a:solidFill>
                            <a:srgbClr val="FF0000"/>
                          </a:solidFill>
                          <a:latin typeface="Arial" panose="020B0604020202020204" pitchFamily="34" charset="0"/>
                          <a:cs typeface="Arial" panose="020B0604020202020204" pitchFamily="34" charset="0"/>
                        </a:rPr>
                        <a:t>-10% ~ +5%</a:t>
                      </a:r>
                      <a:endParaRPr lang="ko-KR" altLang="en-US" sz="1200" b="0" dirty="0">
                        <a:solidFill>
                          <a:srgbClr val="FF0000"/>
                        </a:solidFill>
                        <a:latin typeface="Arial" panose="020B0604020202020204" pitchFamily="34" charset="0"/>
                        <a:cs typeface="Arial" panose="020B0604020202020204" pitchFamily="34" charset="0"/>
                      </a:endParaRPr>
                    </a:p>
                  </a:txBody>
                  <a:tcPr anchor="ctr">
                    <a:noFill/>
                  </a:tcPr>
                </a:tc>
              </a:tr>
              <a:tr h="209013">
                <a:tc vMerge="1">
                  <a:txBody>
                    <a:bodyPr/>
                    <a:lstStyle/>
                    <a:p>
                      <a:pPr algn="ctr" latinLnBrk="1"/>
                      <a:endParaRPr lang="ko-KR" altLang="en-US" sz="1200" b="0" dirty="0">
                        <a:solidFill>
                          <a:schemeClr val="tx1"/>
                        </a:solidFill>
                        <a:latin typeface="Arial" panose="020B0604020202020204" pitchFamily="34" charset="0"/>
                        <a:cs typeface="Arial" panose="020B0604020202020204" pitchFamily="34" charset="0"/>
                      </a:endParaRPr>
                    </a:p>
                  </a:txBody>
                  <a:tcPr anchor="ctr">
                    <a:noFill/>
                  </a:tcPr>
                </a:tc>
                <a:tc>
                  <a:txBody>
                    <a:bodyPr/>
                    <a:lstStyle/>
                    <a:p>
                      <a:pPr algn="ctr" latinLnBrk="1"/>
                      <a:r>
                        <a:rPr lang="en-US" altLang="ko-KR" sz="1200" b="0" smtClean="0">
                          <a:solidFill>
                            <a:srgbClr val="7030A0"/>
                          </a:solidFill>
                          <a:latin typeface="Arial" panose="020B0604020202020204" pitchFamily="34" charset="0"/>
                          <a:cs typeface="Arial" panose="020B0604020202020204" pitchFamily="34" charset="0"/>
                        </a:rPr>
                        <a:t>6ONT</a:t>
                      </a:r>
                      <a:endParaRPr lang="ko-KR" altLang="en-US" sz="1200" b="0" dirty="0">
                        <a:solidFill>
                          <a:srgbClr val="7030A0"/>
                        </a:solidFill>
                        <a:latin typeface="Arial" panose="020B0604020202020204" pitchFamily="34" charset="0"/>
                        <a:cs typeface="Arial" panose="020B0604020202020204" pitchFamily="34" charset="0"/>
                      </a:endParaRPr>
                    </a:p>
                  </a:txBody>
                  <a:tcPr anchor="ctr">
                    <a:noFill/>
                  </a:tcPr>
                </a:tc>
                <a:tc>
                  <a:txBody>
                    <a:bodyPr/>
                    <a:lstStyle/>
                    <a:p>
                      <a:pPr algn="ctr" latinLnBrk="1"/>
                      <a:r>
                        <a:rPr lang="en-US" altLang="ko-KR" sz="1200" b="0" dirty="0" smtClean="0">
                          <a:solidFill>
                            <a:srgbClr val="7030A0"/>
                          </a:solidFill>
                          <a:latin typeface="Arial" panose="020B0604020202020204" pitchFamily="34" charset="0"/>
                          <a:cs typeface="Arial" panose="020B0604020202020204" pitchFamily="34" charset="0"/>
                        </a:rPr>
                        <a:t>New</a:t>
                      </a:r>
                      <a:endParaRPr lang="ko-KR" altLang="en-US" sz="1200" b="0" dirty="0">
                        <a:solidFill>
                          <a:srgbClr val="7030A0"/>
                        </a:solidFill>
                        <a:latin typeface="Arial" panose="020B0604020202020204" pitchFamily="34" charset="0"/>
                        <a:cs typeface="Arial" panose="020B0604020202020204" pitchFamily="34" charset="0"/>
                      </a:endParaRPr>
                    </a:p>
                  </a:txBody>
                  <a:tcPr anchor="ctr">
                    <a:noFill/>
                  </a:tcPr>
                </a:tc>
                <a:tc>
                  <a:txBody>
                    <a:bodyPr/>
                    <a:lstStyle/>
                    <a:p>
                      <a:pPr algn="ctr" latinLnBrk="1"/>
                      <a:r>
                        <a:rPr lang="en-US" altLang="ko-KR" sz="1200" b="0" dirty="0" smtClean="0">
                          <a:solidFill>
                            <a:srgbClr val="7030A0"/>
                          </a:solidFill>
                          <a:latin typeface="Arial" panose="020B0604020202020204" pitchFamily="34" charset="0"/>
                          <a:cs typeface="Arial" panose="020B0604020202020204" pitchFamily="34" charset="0"/>
                        </a:rPr>
                        <a:t>61</a:t>
                      </a:r>
                      <a:endParaRPr lang="ko-KR" altLang="en-US" sz="1200" b="0" dirty="0">
                        <a:solidFill>
                          <a:srgbClr val="7030A0"/>
                        </a:solidFill>
                        <a:latin typeface="Arial" panose="020B0604020202020204" pitchFamily="34" charset="0"/>
                        <a:cs typeface="Arial" panose="020B0604020202020204" pitchFamily="34" charset="0"/>
                      </a:endParaRPr>
                    </a:p>
                  </a:txBody>
                  <a:tcPr anchor="ctr">
                    <a:noFill/>
                  </a:tcPr>
                </a:tc>
                <a:tc>
                  <a:txBody>
                    <a:bodyPr/>
                    <a:lstStyle/>
                    <a:p>
                      <a:pPr algn="ctr" latinLnBrk="1"/>
                      <a:r>
                        <a:rPr lang="en-US" altLang="ko-KR" sz="1200" b="0" dirty="0" smtClean="0">
                          <a:solidFill>
                            <a:srgbClr val="7030A0"/>
                          </a:solidFill>
                          <a:latin typeface="Arial" panose="020B0604020202020204" pitchFamily="34" charset="0"/>
                          <a:cs typeface="Arial" panose="020B0604020202020204" pitchFamily="34" charset="0"/>
                        </a:rPr>
                        <a:t>No</a:t>
                      </a:r>
                      <a:endParaRPr lang="ko-KR" altLang="en-US" sz="1200" b="0" dirty="0">
                        <a:solidFill>
                          <a:srgbClr val="7030A0"/>
                        </a:solidFill>
                        <a:latin typeface="Arial" panose="020B0604020202020204" pitchFamily="34" charset="0"/>
                        <a:cs typeface="Arial" panose="020B0604020202020204" pitchFamily="34" charset="0"/>
                      </a:endParaRPr>
                    </a:p>
                  </a:txBody>
                  <a:tcPr anchor="ctr">
                    <a:noFill/>
                  </a:tcPr>
                </a:tc>
                <a:tc rowSpan="2" gridSpan="2">
                  <a:txBody>
                    <a:bodyPr/>
                    <a:lstStyle/>
                    <a:p>
                      <a:pPr algn="ctr" latinLnBrk="1"/>
                      <a:r>
                        <a:rPr lang="en-US" altLang="ko-KR" sz="1200" b="0" dirty="0" smtClean="0">
                          <a:solidFill>
                            <a:srgbClr val="7030A0"/>
                          </a:solidFill>
                          <a:latin typeface="Arial" panose="020B0604020202020204" pitchFamily="34" charset="0"/>
                          <a:cs typeface="Arial" panose="020B0604020202020204" pitchFamily="34" charset="0"/>
                        </a:rPr>
                        <a:t>in process</a:t>
                      </a:r>
                      <a:endParaRPr lang="ko-KR" altLang="en-US" sz="1200" b="0" dirty="0">
                        <a:solidFill>
                          <a:srgbClr val="7030A0"/>
                        </a:solidFill>
                        <a:latin typeface="Arial" panose="020B0604020202020204" pitchFamily="34" charset="0"/>
                        <a:cs typeface="Arial" panose="020B0604020202020204" pitchFamily="34" charset="0"/>
                      </a:endParaRPr>
                    </a:p>
                  </a:txBody>
                  <a:tcPr anchor="ctr">
                    <a:noFill/>
                  </a:tcPr>
                </a:tc>
                <a:tc rowSpan="2" hMerge="1">
                  <a:txBody>
                    <a:bodyPr/>
                    <a:lstStyle/>
                    <a:p>
                      <a:pPr algn="ctr" latinLnBrk="1"/>
                      <a:endParaRPr lang="ko-KR" altLang="en-US" sz="1200" b="0" dirty="0">
                        <a:solidFill>
                          <a:srgbClr val="FF0000"/>
                        </a:solidFill>
                        <a:latin typeface="Arial" panose="020B0604020202020204" pitchFamily="34" charset="0"/>
                        <a:cs typeface="Arial" panose="020B0604020202020204" pitchFamily="34" charset="0"/>
                      </a:endParaRPr>
                    </a:p>
                  </a:txBody>
                  <a:tcPr anchor="ctr">
                    <a:noFill/>
                  </a:tcPr>
                </a:tc>
              </a:tr>
              <a:tr h="209013">
                <a:tc vMerge="1">
                  <a:txBody>
                    <a:bodyPr/>
                    <a:lstStyle/>
                    <a:p>
                      <a:pPr algn="ctr" latinLnBrk="1"/>
                      <a:endParaRPr lang="ko-KR" altLang="en-US" sz="1200" b="0" dirty="0">
                        <a:solidFill>
                          <a:schemeClr val="tx1"/>
                        </a:solidFill>
                        <a:latin typeface="Arial" panose="020B0604020202020204" pitchFamily="34" charset="0"/>
                        <a:cs typeface="Arial" panose="020B0604020202020204" pitchFamily="34" charset="0"/>
                      </a:endParaRPr>
                    </a:p>
                  </a:txBody>
                  <a:tcPr anchor="ctr">
                    <a:noFill/>
                  </a:tcPr>
                </a:tc>
                <a:tc>
                  <a:txBody>
                    <a:bodyPr/>
                    <a:lstStyle/>
                    <a:p>
                      <a:pPr algn="ctr" latinLnBrk="1"/>
                      <a:r>
                        <a:rPr lang="en-US" altLang="ko-KR" sz="1200" b="0" dirty="0" smtClean="0">
                          <a:solidFill>
                            <a:srgbClr val="7030A0"/>
                          </a:solidFill>
                          <a:latin typeface="Arial" panose="020B0604020202020204" pitchFamily="34" charset="0"/>
                          <a:cs typeface="Arial" panose="020B0604020202020204" pitchFamily="34" charset="0"/>
                        </a:rPr>
                        <a:t>6O63</a:t>
                      </a:r>
                      <a:endParaRPr lang="ko-KR" altLang="en-US" sz="1200" b="0" dirty="0">
                        <a:solidFill>
                          <a:srgbClr val="7030A0"/>
                        </a:solidFill>
                        <a:latin typeface="Arial" panose="020B0604020202020204" pitchFamily="34" charset="0"/>
                        <a:cs typeface="Arial" panose="020B0604020202020204" pitchFamily="34" charset="0"/>
                      </a:endParaRPr>
                    </a:p>
                  </a:txBody>
                  <a:tcPr anchor="ctr">
                    <a:noFill/>
                  </a:tcPr>
                </a:tc>
                <a:tc>
                  <a:txBody>
                    <a:bodyPr/>
                    <a:lstStyle/>
                    <a:p>
                      <a:pPr algn="ctr" latinLnBrk="1"/>
                      <a:r>
                        <a:rPr lang="en-US" altLang="ko-KR" sz="1200" b="0" dirty="0" smtClean="0">
                          <a:solidFill>
                            <a:srgbClr val="7030A0"/>
                          </a:solidFill>
                          <a:latin typeface="Arial" panose="020B0604020202020204" pitchFamily="34" charset="0"/>
                          <a:cs typeface="Arial" panose="020B0604020202020204" pitchFamily="34" charset="0"/>
                        </a:rPr>
                        <a:t>Old</a:t>
                      </a:r>
                      <a:endParaRPr lang="ko-KR" altLang="en-US" sz="1200" b="0" dirty="0">
                        <a:solidFill>
                          <a:srgbClr val="7030A0"/>
                        </a:solidFill>
                        <a:latin typeface="Arial" panose="020B0604020202020204" pitchFamily="34" charset="0"/>
                        <a:cs typeface="Arial" panose="020B0604020202020204" pitchFamily="34" charset="0"/>
                      </a:endParaRPr>
                    </a:p>
                  </a:txBody>
                  <a:tcPr anchor="ctr">
                    <a:noFill/>
                  </a:tcPr>
                </a:tc>
                <a:tc>
                  <a:txBody>
                    <a:bodyPr/>
                    <a:lstStyle/>
                    <a:p>
                      <a:pPr algn="ctr" latinLnBrk="1"/>
                      <a:r>
                        <a:rPr lang="en-US" altLang="ko-KR" sz="1200" b="0" dirty="0" smtClean="0">
                          <a:solidFill>
                            <a:srgbClr val="7030A0"/>
                          </a:solidFill>
                          <a:latin typeface="Arial" panose="020B0604020202020204" pitchFamily="34" charset="0"/>
                          <a:cs typeface="Arial" panose="020B0604020202020204" pitchFamily="34" charset="0"/>
                        </a:rPr>
                        <a:t>63</a:t>
                      </a:r>
                      <a:endParaRPr lang="ko-KR" altLang="en-US" sz="1200" b="0" dirty="0">
                        <a:solidFill>
                          <a:srgbClr val="7030A0"/>
                        </a:solidFill>
                        <a:latin typeface="Arial" panose="020B0604020202020204" pitchFamily="34" charset="0"/>
                        <a:cs typeface="Arial" panose="020B0604020202020204" pitchFamily="34" charset="0"/>
                      </a:endParaRPr>
                    </a:p>
                  </a:txBody>
                  <a:tcPr anchor="ctr">
                    <a:noFill/>
                  </a:tcPr>
                </a:tc>
                <a:tc>
                  <a:txBody>
                    <a:bodyPr/>
                    <a:lstStyle/>
                    <a:p>
                      <a:pPr algn="ctr" latinLnBrk="1"/>
                      <a:r>
                        <a:rPr lang="en-US" altLang="ko-KR" sz="1200" b="0" dirty="0" smtClean="0">
                          <a:solidFill>
                            <a:srgbClr val="7030A0"/>
                          </a:solidFill>
                          <a:latin typeface="Arial" panose="020B0604020202020204" pitchFamily="34" charset="0"/>
                          <a:cs typeface="Arial" panose="020B0604020202020204" pitchFamily="34" charset="0"/>
                        </a:rPr>
                        <a:t>No</a:t>
                      </a:r>
                      <a:endParaRPr lang="ko-KR" altLang="en-US" sz="1200" b="0" dirty="0">
                        <a:solidFill>
                          <a:srgbClr val="7030A0"/>
                        </a:solidFill>
                        <a:latin typeface="Arial" panose="020B0604020202020204" pitchFamily="34" charset="0"/>
                        <a:cs typeface="Arial" panose="020B0604020202020204" pitchFamily="34" charset="0"/>
                      </a:endParaRPr>
                    </a:p>
                  </a:txBody>
                  <a:tcPr anchor="ctr">
                    <a:noFill/>
                  </a:tcPr>
                </a:tc>
                <a:tc gridSpan="2" vMerge="1">
                  <a:txBody>
                    <a:bodyPr/>
                    <a:lstStyle/>
                    <a:p>
                      <a:pPr algn="ctr" latinLnBrk="1"/>
                      <a:endParaRPr lang="ko-KR" altLang="en-US" sz="1200" b="0" dirty="0">
                        <a:solidFill>
                          <a:srgbClr val="FF0000"/>
                        </a:solidFill>
                        <a:latin typeface="Arial" panose="020B0604020202020204" pitchFamily="34" charset="0"/>
                        <a:cs typeface="Arial" panose="020B0604020202020204" pitchFamily="34" charset="0"/>
                      </a:endParaRPr>
                    </a:p>
                  </a:txBody>
                  <a:tcPr anchor="ctr">
                    <a:noFill/>
                  </a:tcPr>
                </a:tc>
                <a:tc hMerge="1" vMerge="1">
                  <a:txBody>
                    <a:bodyPr/>
                    <a:lstStyle/>
                    <a:p>
                      <a:pPr algn="ctr" latinLnBrk="1"/>
                      <a:endParaRPr lang="ko-KR" altLang="en-US" sz="1200" b="0" dirty="0">
                        <a:solidFill>
                          <a:srgbClr val="FF0000"/>
                        </a:solidFill>
                        <a:latin typeface="Arial" panose="020B0604020202020204" pitchFamily="34" charset="0"/>
                        <a:cs typeface="Arial" panose="020B0604020202020204" pitchFamily="34" charset="0"/>
                      </a:endParaRPr>
                    </a:p>
                  </a:txBody>
                  <a:tcPr anchor="ctr">
                    <a:noFill/>
                  </a:tcPr>
                </a:tc>
              </a:tr>
            </a:tbl>
          </a:graphicData>
        </a:graphic>
      </p:graphicFrame>
      <p:pic>
        <p:nvPicPr>
          <p:cNvPr id="26" name="그림 25"/>
          <p:cNvPicPr>
            <a:picLocks noChangeAspect="1"/>
          </p:cNvPicPr>
          <p:nvPr/>
        </p:nvPicPr>
        <p:blipFill>
          <a:blip r:embed="rId4" cstate="print">
            <a:extLst>
              <a:ext uri="{28A0092B-C50C-407E-A947-70E740481C1C}">
                <a14:useLocalDpi xmlns:a14="http://schemas.microsoft.com/office/drawing/2010/main" val="0"/>
              </a:ext>
            </a:extLst>
          </a:blip>
          <a:srcRect t="11204"/>
          <a:stretch>
            <a:fillRect/>
          </a:stretch>
        </p:blipFill>
        <p:spPr>
          <a:xfrm>
            <a:off x="5088529" y="1325304"/>
            <a:ext cx="2880000" cy="1848567"/>
          </a:xfrm>
          <a:prstGeom prst="rect">
            <a:avLst/>
          </a:prstGeom>
        </p:spPr>
      </p:pic>
      <p:pic>
        <p:nvPicPr>
          <p:cNvPr id="28" name="그림 27"/>
          <p:cNvPicPr>
            <a:picLocks noChangeAspect="1"/>
          </p:cNvPicPr>
          <p:nvPr/>
        </p:nvPicPr>
        <p:blipFill>
          <a:blip r:embed="rId5" cstate="print">
            <a:extLst>
              <a:ext uri="{28A0092B-C50C-407E-A947-70E740481C1C}">
                <a14:useLocalDpi xmlns:a14="http://schemas.microsoft.com/office/drawing/2010/main" val="0"/>
              </a:ext>
            </a:extLst>
          </a:blip>
          <a:srcRect t="11204"/>
          <a:stretch>
            <a:fillRect/>
          </a:stretch>
        </p:blipFill>
        <p:spPr>
          <a:xfrm>
            <a:off x="5088529" y="3036743"/>
            <a:ext cx="2880000" cy="1848567"/>
          </a:xfrm>
          <a:prstGeom prst="rect">
            <a:avLst/>
          </a:prstGeom>
        </p:spPr>
      </p:pic>
      <p:sp>
        <p:nvSpPr>
          <p:cNvPr id="18" name="TextBox 17"/>
          <p:cNvSpPr txBox="1"/>
          <p:nvPr/>
        </p:nvSpPr>
        <p:spPr>
          <a:xfrm>
            <a:off x="890615" y="3695891"/>
            <a:ext cx="1339281" cy="338554"/>
          </a:xfrm>
          <a:prstGeom prst="rect">
            <a:avLst/>
          </a:prstGeom>
          <a:noFill/>
        </p:spPr>
        <p:txBody>
          <a:bodyPr wrap="square" rtlCol="0">
            <a:spAutoFit/>
          </a:bodyPr>
          <a:lstStyle/>
          <a:p>
            <a:pPr algn="ctr"/>
            <a:r>
              <a:rPr lang="en-US" altLang="ko-KR" sz="1600" dirty="0" smtClean="0">
                <a:latin typeface="Arial" pitchFamily="34" charset="0"/>
                <a:cs typeface="Arial" pitchFamily="34" charset="0"/>
              </a:rPr>
              <a:t>EPAC</a:t>
            </a:r>
            <a:endParaRPr lang="ko-KR" altLang="en-US" sz="1600" dirty="0">
              <a:latin typeface="Arial" pitchFamily="34" charset="0"/>
              <a:cs typeface="Arial" pitchFamily="34" charset="0"/>
            </a:endParaRPr>
          </a:p>
        </p:txBody>
      </p:sp>
      <p:sp>
        <p:nvSpPr>
          <p:cNvPr id="32" name="TextBox 31"/>
          <p:cNvSpPr txBox="1"/>
          <p:nvPr/>
        </p:nvSpPr>
        <p:spPr>
          <a:xfrm>
            <a:off x="408601" y="4725144"/>
            <a:ext cx="1440160" cy="338554"/>
          </a:xfrm>
          <a:prstGeom prst="rect">
            <a:avLst/>
          </a:prstGeom>
          <a:noFill/>
        </p:spPr>
        <p:txBody>
          <a:bodyPr wrap="square" rtlCol="0">
            <a:spAutoFit/>
          </a:bodyPr>
          <a:lstStyle/>
          <a:p>
            <a:r>
              <a:rPr lang="en-US" altLang="ko-KR" sz="1600" dirty="0" smtClean="0">
                <a:latin typeface="Arial" pitchFamily="34" charset="0"/>
                <a:cs typeface="Arial" pitchFamily="34" charset="0"/>
              </a:rPr>
              <a:t>In the NATL,</a:t>
            </a:r>
            <a:endParaRPr lang="ko-KR" altLang="en-US" sz="1600" dirty="0">
              <a:latin typeface="Arial" pitchFamily="34" charset="0"/>
              <a:cs typeface="Arial" pitchFamily="34" charset="0"/>
            </a:endParaRPr>
          </a:p>
        </p:txBody>
      </p:sp>
      <p:pic>
        <p:nvPicPr>
          <p:cNvPr id="33" name="그림 32"/>
          <p:cNvPicPr>
            <a:picLocks noChangeAspect="1"/>
          </p:cNvPicPr>
          <p:nvPr/>
        </p:nvPicPr>
        <p:blipFill>
          <a:blip r:embed="rId6" cstate="print">
            <a:extLst>
              <a:ext uri="{28A0092B-C50C-407E-A947-70E740481C1C}">
                <a14:useLocalDpi xmlns:a14="http://schemas.microsoft.com/office/drawing/2010/main" val="0"/>
              </a:ext>
            </a:extLst>
          </a:blip>
          <a:srcRect t="11204"/>
          <a:stretch>
            <a:fillRect/>
          </a:stretch>
        </p:blipFill>
        <p:spPr>
          <a:xfrm>
            <a:off x="7968528" y="1325304"/>
            <a:ext cx="2880000" cy="1848579"/>
          </a:xfrm>
          <a:prstGeom prst="rect">
            <a:avLst/>
          </a:prstGeom>
        </p:spPr>
      </p:pic>
      <p:pic>
        <p:nvPicPr>
          <p:cNvPr id="34" name="그림 33"/>
          <p:cNvPicPr>
            <a:picLocks noChangeAspect="1"/>
          </p:cNvPicPr>
          <p:nvPr/>
        </p:nvPicPr>
        <p:blipFill>
          <a:blip r:embed="rId7" cstate="print">
            <a:extLst>
              <a:ext uri="{28A0092B-C50C-407E-A947-70E740481C1C}">
                <a14:useLocalDpi xmlns:a14="http://schemas.microsoft.com/office/drawing/2010/main" val="0"/>
              </a:ext>
            </a:extLst>
          </a:blip>
          <a:srcRect t="11204"/>
          <a:stretch>
            <a:fillRect/>
          </a:stretch>
        </p:blipFill>
        <p:spPr>
          <a:xfrm>
            <a:off x="7968527" y="3033835"/>
            <a:ext cx="2880000" cy="1848579"/>
          </a:xfrm>
          <a:prstGeom prst="rect">
            <a:avLst/>
          </a:prstGeom>
        </p:spPr>
      </p:pic>
      <p:sp>
        <p:nvSpPr>
          <p:cNvPr id="35" name="TextBox 34"/>
          <p:cNvSpPr txBox="1"/>
          <p:nvPr/>
        </p:nvSpPr>
        <p:spPr>
          <a:xfrm>
            <a:off x="8656169" y="912766"/>
            <a:ext cx="1586091" cy="338554"/>
          </a:xfrm>
          <a:prstGeom prst="rect">
            <a:avLst/>
          </a:prstGeom>
          <a:noFill/>
        </p:spPr>
        <p:txBody>
          <a:bodyPr wrap="square" rtlCol="0">
            <a:spAutoFit/>
          </a:bodyPr>
          <a:lstStyle/>
          <a:p>
            <a:pPr algn="ctr"/>
            <a:r>
              <a:rPr lang="en-US" altLang="ko-KR" sz="1600" dirty="0" smtClean="0">
                <a:latin typeface="Arial" pitchFamily="34" charset="0"/>
                <a:cs typeface="Arial" pitchFamily="34" charset="0"/>
              </a:rPr>
              <a:t>R34 Error</a:t>
            </a:r>
            <a:endParaRPr lang="ko-KR" altLang="en-US" sz="1600" dirty="0">
              <a:latin typeface="Arial" pitchFamily="34" charset="0"/>
              <a:cs typeface="Arial" pitchFamily="34" charset="0"/>
            </a:endParaRPr>
          </a:p>
        </p:txBody>
      </p:sp>
    </p:spTree>
    <p:extLst>
      <p:ext uri="{BB962C8B-B14F-4D97-AF65-F5344CB8AC3E}">
        <p14:creationId xmlns:p14="http://schemas.microsoft.com/office/powerpoint/2010/main" val="4281901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4818</TotalTime>
  <Words>1359</Words>
  <Application>Microsoft Office PowerPoint</Application>
  <PresentationFormat>와이드스크린</PresentationFormat>
  <Paragraphs>312</Paragraphs>
  <Slides>15</Slides>
  <Notes>2</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15</vt:i4>
      </vt:variant>
    </vt:vector>
  </HeadingPairs>
  <TitlesOfParts>
    <vt:vector size="19" baseType="lpstr">
      <vt:lpstr>맑은 고딕</vt:lpstr>
      <vt:lpstr>Arial</vt:lpstr>
      <vt:lpstr>Wingdings</vt:lpstr>
      <vt:lpstr>Office 테마</vt:lpstr>
      <vt:lpstr>FY16 HWRF final version and tracker</vt:lpstr>
      <vt:lpstr>Contents</vt:lpstr>
      <vt:lpstr>FY16 final version issue</vt:lpstr>
      <vt:lpstr>Updated GFDL vortex tracker</vt:lpstr>
      <vt:lpstr>PowerPoint 프레젠테이션</vt:lpstr>
      <vt:lpstr>Trackers in short- and long-term prediction of TC</vt:lpstr>
      <vt:lpstr>Simplified tracking flowcharts</vt:lpstr>
      <vt:lpstr>Trackers in short-term prediction</vt:lpstr>
      <vt:lpstr>Impact of new tracker/L63/damping</vt:lpstr>
      <vt:lpstr>Portrait diagram for efficient and detailed cluster analysis</vt:lpstr>
      <vt:lpstr>Impact of damping (H216 minus H16O)</vt:lpstr>
      <vt:lpstr>Impact of NT and L63 (H216 minus A216)</vt:lpstr>
      <vt:lpstr>PowerPoint 프레젠테이션</vt:lpstr>
      <vt:lpstr>TC pattern clustering (based period: 1981-2010)</vt:lpstr>
      <vt:lpstr>Impact of NT and L63 (H216 minus A216)</vt:lpstr>
    </vt:vector>
  </TitlesOfParts>
  <Company>R&amp;D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Trackers for weather and climate models</dc:title>
  <dc:creator>Microsoft Corporation</dc:creator>
  <cp:lastModifiedBy>Chun-Sil Jin</cp:lastModifiedBy>
  <cp:revision>146</cp:revision>
  <dcterms:created xsi:type="dcterms:W3CDTF">2006-10-05T04:04:58Z</dcterms:created>
  <dcterms:modified xsi:type="dcterms:W3CDTF">2016-09-29T15:55:49Z</dcterms:modified>
</cp:coreProperties>
</file>