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9" r:id="rId9"/>
    <p:sldId id="265" r:id="rId10"/>
    <p:sldId id="270" r:id="rId11"/>
    <p:sldId id="266" r:id="rId12"/>
    <p:sldId id="267" r:id="rId13"/>
    <p:sldId id="268" r:id="rId14"/>
    <p:sldId id="272" r:id="rId15"/>
    <p:sldId id="273" r:id="rId16"/>
    <p:sldId id="274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09" autoAdjust="0"/>
  </p:normalViewPr>
  <p:slideViewPr>
    <p:cSldViewPr snapToGrid="0" snapToObjects="1">
      <p:cViewPr>
        <p:scale>
          <a:sx n="85" d="100"/>
          <a:sy n="85" d="100"/>
        </p:scale>
        <p:origin x="-12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500F4-FC4F-8D4E-89BB-69F8ECDDECC2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F24D-9652-9A41-9147-52A9AF1CD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3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CF24D-9652-9A41-9147-52A9AF1CD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Gonzalo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 clouds:</a:t>
            </a:r>
            <a:r>
              <a:rPr lang="en-US" baseline="0" dirty="0" smtClean="0"/>
              <a:t> brown : 290K and above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Low clouds (stratocumulus): </a:t>
            </a:r>
            <a:r>
              <a:rPr lang="en-US" baseline="0" dirty="0" err="1" smtClean="0"/>
              <a:t>yellow+green</a:t>
            </a:r>
            <a:r>
              <a:rPr lang="en-US" baseline="0" dirty="0" smtClean="0"/>
              <a:t> (240-285)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High clouds (convective): blue (&lt; 230) </a:t>
            </a:r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Temperature from 180-310 were divided into 50 bins. </a:t>
            </a:r>
          </a:p>
          <a:p>
            <a:endParaRPr lang="en-US" baseline="0" dirty="0" smtClean="0"/>
          </a:p>
          <a:p>
            <a:r>
              <a:rPr lang="en-US" dirty="0" smtClean="0"/>
              <a:t>Low clouds: diff not to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CF24D-9652-9A41-9147-52A9AF1CD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2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797736B-8E29-F74E-AFF7-B55E9003CFB5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013F0D9-16F0-FA42-92A8-EE84DB5794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353192" y="1348472"/>
            <a:ext cx="6400799" cy="1518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Thompson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Ferrier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Microphysics Schemes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GOES Satellite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53192" y="3070943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1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Shaowu Bao, </a:t>
            </a:r>
            <a:r>
              <a:rPr lang="en-US" sz="14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Ligia</a:t>
            </a:r>
            <a:r>
              <a:rPr lang="en-US" sz="1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Bernardet</a:t>
            </a:r>
            <a:r>
              <a:rPr lang="en-US" sz="1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Greg Thompson, Christina Holt, </a:t>
            </a:r>
            <a:r>
              <a:rPr lang="en-US" sz="14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Mrinal</a:t>
            </a:r>
            <a:r>
              <a:rPr lang="en-US" sz="14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Biswas</a:t>
            </a:r>
            <a:endParaRPr lang="en-US" sz="140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</a:pPr>
            <a:r>
              <a:rPr lang="en-US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September 2015</a:t>
            </a:r>
            <a:endParaRPr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97822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60902"/>
            <a:ext cx="8042276" cy="1336956"/>
          </a:xfrm>
        </p:spPr>
        <p:txBody>
          <a:bodyPr/>
          <a:lstStyle/>
          <a:p>
            <a:r>
              <a:rPr lang="en-US" dirty="0" smtClean="0"/>
              <a:t>EP</a:t>
            </a:r>
            <a:endParaRPr lang="en-US" dirty="0"/>
          </a:p>
        </p:txBody>
      </p:sp>
      <p:pic>
        <p:nvPicPr>
          <p:cNvPr id="3" name="Picture 2" descr="pdf_goes13ep.range.n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2248" r="14670" b="6191"/>
          <a:stretch/>
        </p:blipFill>
        <p:spPr>
          <a:xfrm>
            <a:off x="1584960" y="776054"/>
            <a:ext cx="5659120" cy="5832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2587" y="1389530"/>
            <a:ext cx="1419412" cy="4247317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37460" y="1927411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1812" y="1897529"/>
            <a:ext cx="1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4507" y="1897529"/>
            <a:ext cx="1935398" cy="424731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Low clouds coverage: </a:t>
            </a:r>
          </a:p>
          <a:p>
            <a:r>
              <a:rPr lang="en-US" dirty="0" smtClean="0"/>
              <a:t>Both T and F results have less coverage.</a:t>
            </a:r>
          </a:p>
          <a:p>
            <a:r>
              <a:rPr lang="en-US" dirty="0" smtClean="0"/>
              <a:t>T is closer to obs.</a:t>
            </a:r>
          </a:p>
          <a:p>
            <a:endParaRPr lang="en-US" dirty="0"/>
          </a:p>
          <a:p>
            <a:r>
              <a:rPr lang="en-US" dirty="0" smtClean="0"/>
              <a:t>High clouds coverage:</a:t>
            </a:r>
          </a:p>
          <a:p>
            <a:r>
              <a:rPr lang="en-US" dirty="0" smtClean="0"/>
              <a:t>Ferrier has too much; Thompson has less but closer to obs.</a:t>
            </a:r>
          </a:p>
        </p:txBody>
      </p:sp>
    </p:spTree>
    <p:extLst>
      <p:ext uri="{BB962C8B-B14F-4D97-AF65-F5344CB8AC3E}">
        <p14:creationId xmlns:p14="http://schemas.microsoft.com/office/powerpoint/2010/main" val="220082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</a:t>
            </a:r>
            <a:endParaRPr lang="en-US" dirty="0"/>
          </a:p>
        </p:txBody>
      </p:sp>
      <p:pic>
        <p:nvPicPr>
          <p:cNvPr id="3" name="Picture 2" descr="ep.range.nc.f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11960"/>
            <a:ext cx="5146040" cy="5146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838262"/>
            <a:ext cx="308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Skill Scores (FSS)</a:t>
            </a:r>
          </a:p>
          <a:p>
            <a:r>
              <a:rPr lang="en-US" dirty="0" smtClean="0"/>
              <a:t>Higher is better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8117" y="1893714"/>
            <a:ext cx="2151529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 has higher scores for low clouds </a:t>
            </a:r>
          </a:p>
          <a:p>
            <a:endParaRPr lang="en-US" dirty="0"/>
          </a:p>
          <a:p>
            <a:r>
              <a:rPr lang="en-US" dirty="0" smtClean="0"/>
              <a:t>F has higher score for high clouds due to better track forecast.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6588" y="1893714"/>
            <a:ext cx="1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3135" y="1906272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6588" y="4433714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2940" y="4249048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8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9-08 11.34.0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586740"/>
            <a:ext cx="5689600" cy="473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633" y="624840"/>
            <a:ext cx="234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</a:t>
            </a:r>
          </a:p>
          <a:p>
            <a:r>
              <a:rPr lang="en-US" dirty="0" smtClean="0"/>
              <a:t>image example for EP</a:t>
            </a:r>
          </a:p>
          <a:p>
            <a:r>
              <a:rPr lang="en-US" dirty="0" smtClean="0"/>
              <a:t>Daniel 04e 2012</a:t>
            </a:r>
            <a:endParaRPr lang="en-US" dirty="0"/>
          </a:p>
        </p:txBody>
      </p:sp>
      <p:pic>
        <p:nvPicPr>
          <p:cNvPr id="4" name="Picture 3" descr="pdf_goes13ep.range.n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2248" r="14670" b="6191"/>
          <a:stretch/>
        </p:blipFill>
        <p:spPr>
          <a:xfrm>
            <a:off x="242633" y="1977430"/>
            <a:ext cx="3288987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Daniel (2012) 850 </a:t>
            </a:r>
            <a:r>
              <a:rPr lang="en-US" sz="3600" dirty="0" err="1" smtClean="0"/>
              <a:t>hPa</a:t>
            </a:r>
            <a:r>
              <a:rPr lang="en-US" sz="3600" dirty="0" smtClean="0"/>
              <a:t> wind profile / total condensate</a:t>
            </a:r>
            <a:endParaRPr lang="en-US" sz="3600" dirty="0"/>
          </a:p>
        </p:txBody>
      </p:sp>
      <p:pic>
        <p:nvPicPr>
          <p:cNvPr id="6" name="Picture 5" descr="850_Tangential_Wind_Comparison_all_SP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7336" r="15990" b="8594"/>
          <a:stretch/>
        </p:blipFill>
        <p:spPr>
          <a:xfrm>
            <a:off x="457200" y="1309559"/>
            <a:ext cx="5229003" cy="5079750"/>
          </a:xfrm>
          <a:prstGeom prst="rect">
            <a:avLst/>
          </a:prstGeom>
        </p:spPr>
      </p:pic>
      <p:pic>
        <p:nvPicPr>
          <p:cNvPr id="7" name="Picture 6" descr="total_condensate_comparis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r="27040"/>
          <a:stretch/>
        </p:blipFill>
        <p:spPr>
          <a:xfrm>
            <a:off x="5686203" y="1309559"/>
            <a:ext cx="3228100" cy="3919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9911" y="5229412"/>
            <a:ext cx="1802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condensate</a:t>
            </a:r>
          </a:p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6203" y="5804533"/>
            <a:ext cx="2745153" cy="584776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HDRT  total condensate</a:t>
            </a:r>
          </a:p>
          <a:p>
            <a:r>
              <a:rPr lang="en-US" sz="1600" dirty="0" smtClean="0"/>
              <a:t>thicker and wider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9449" y="2195456"/>
            <a:ext cx="2745153" cy="584776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HDRT  </a:t>
            </a:r>
            <a:r>
              <a:rPr lang="en-US" altLang="zh-CN" sz="1400" dirty="0" smtClean="0"/>
              <a:t>850 </a:t>
            </a:r>
            <a:r>
              <a:rPr lang="en-US" altLang="zh-CN" sz="1400" dirty="0" err="1" smtClean="0"/>
              <a:t>hPa</a:t>
            </a:r>
            <a:r>
              <a:rPr lang="en-US" altLang="zh-CN" sz="1400" dirty="0" smtClean="0"/>
              <a:t> wind weaker in vortex but stronger outside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0306"/>
            <a:ext cx="8042276" cy="110422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46C0A"/>
                </a:solidFill>
              </a:rPr>
              <a:t>EP storms: </a:t>
            </a:r>
            <a:r>
              <a:rPr lang="en-US" sz="3200" dirty="0" smtClean="0"/>
              <a:t>structure </a:t>
            </a:r>
            <a:r>
              <a:rPr lang="en-US" sz="3200" dirty="0" err="1" smtClean="0"/>
              <a:t>Vx</a:t>
            </a:r>
            <a:r>
              <a:rPr lang="en-US" sz="3200" dirty="0" smtClean="0"/>
              <a:t> (MET-</a:t>
            </a:r>
            <a:r>
              <a:rPr lang="en-US" sz="3200" dirty="0" err="1" smtClean="0"/>
              <a:t>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34</a:t>
            </a:r>
            <a:r>
              <a:rPr lang="en-US" sz="3200" dirty="0" smtClean="0"/>
              <a:t>Kt Radius (model-</a:t>
            </a:r>
            <a:r>
              <a:rPr lang="en-US" sz="3200" dirty="0" err="1" smtClean="0"/>
              <a:t>besttrack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 descr="ANE_WIND_34-BNE_WIND_34_me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/>
          <a:stretch/>
        </p:blipFill>
        <p:spPr>
          <a:xfrm>
            <a:off x="0" y="1592385"/>
            <a:ext cx="4346693" cy="2892926"/>
          </a:xfrm>
          <a:prstGeom prst="rect">
            <a:avLst/>
          </a:prstGeom>
        </p:spPr>
      </p:pic>
      <p:pic>
        <p:nvPicPr>
          <p:cNvPr id="5" name="Picture 4" descr="ANW_WIND_34-BNW_WIND_34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1" t="13949" r="-1"/>
          <a:stretch/>
        </p:blipFill>
        <p:spPr>
          <a:xfrm>
            <a:off x="4346693" y="1592384"/>
            <a:ext cx="4511688" cy="2957679"/>
          </a:xfrm>
          <a:prstGeom prst="rect">
            <a:avLst/>
          </a:prstGeom>
        </p:spPr>
      </p:pic>
      <p:pic>
        <p:nvPicPr>
          <p:cNvPr id="6" name="Picture 5" descr="ASE_WIND_34-BSE_WIND_34_mea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1" t="15194" r="-1"/>
          <a:stretch/>
        </p:blipFill>
        <p:spPr>
          <a:xfrm>
            <a:off x="148628" y="4005385"/>
            <a:ext cx="4346693" cy="2808326"/>
          </a:xfrm>
          <a:prstGeom prst="rect">
            <a:avLst/>
          </a:prstGeom>
        </p:spPr>
      </p:pic>
      <p:pic>
        <p:nvPicPr>
          <p:cNvPr id="7" name="Picture 6" descr="ASW_WIND_34-BSW_WIND_34_mea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/>
          <a:stretch/>
        </p:blipFill>
        <p:spPr>
          <a:xfrm>
            <a:off x="4644689" y="4005385"/>
            <a:ext cx="4357369" cy="2852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746" y="1990440"/>
            <a:ext cx="4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5078" y="4365398"/>
            <a:ext cx="49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7540" y="4485311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0535" y="20709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E_WIND_50-BNE_WIND_50_me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/>
          <a:stretch/>
        </p:blipFill>
        <p:spPr>
          <a:xfrm>
            <a:off x="275629" y="1650999"/>
            <a:ext cx="3863852" cy="2576713"/>
          </a:xfrm>
          <a:prstGeom prst="rect">
            <a:avLst/>
          </a:prstGeom>
        </p:spPr>
      </p:pic>
      <p:pic>
        <p:nvPicPr>
          <p:cNvPr id="9" name="Picture 8" descr="ANW_WIND_50-BNW_WIND_50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1"/>
          <a:stretch/>
        </p:blipFill>
        <p:spPr>
          <a:xfrm>
            <a:off x="4892882" y="1650999"/>
            <a:ext cx="3793918" cy="2522674"/>
          </a:xfrm>
          <a:prstGeom prst="rect">
            <a:avLst/>
          </a:prstGeom>
        </p:spPr>
      </p:pic>
      <p:pic>
        <p:nvPicPr>
          <p:cNvPr id="13" name="Picture 12" descr="ASE_WIND_50-BSE_WIND_50_mea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14187" r="-266" b="-394"/>
          <a:stretch/>
        </p:blipFill>
        <p:spPr>
          <a:xfrm>
            <a:off x="275629" y="4173673"/>
            <a:ext cx="4048095" cy="2696664"/>
          </a:xfrm>
          <a:prstGeom prst="rect">
            <a:avLst/>
          </a:prstGeom>
        </p:spPr>
      </p:pic>
      <p:pic>
        <p:nvPicPr>
          <p:cNvPr id="14" name="Picture 13" descr="ASW_WIND_50-BSW_WIND_50_mea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/>
          <a:stretch/>
        </p:blipFill>
        <p:spPr>
          <a:xfrm>
            <a:off x="4653399" y="4093308"/>
            <a:ext cx="4164893" cy="2764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46C0A"/>
                </a:solidFill>
              </a:rPr>
              <a:t>EP storms</a:t>
            </a:r>
            <a:r>
              <a:rPr lang="en-US" sz="3200" dirty="0" smtClean="0"/>
              <a:t>: structure </a:t>
            </a:r>
            <a:r>
              <a:rPr lang="en-US" sz="3200" dirty="0" err="1" smtClean="0"/>
              <a:t>Vx</a:t>
            </a:r>
            <a:r>
              <a:rPr lang="en-US" sz="3200" dirty="0" smtClean="0"/>
              <a:t>  (MET-TC)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rgbClr val="E46C0A"/>
                </a:solidFill>
              </a:rPr>
              <a:t>50</a:t>
            </a:r>
            <a:r>
              <a:rPr lang="en-US" sz="3200" dirty="0" smtClean="0"/>
              <a:t>Kt Radius (model-</a:t>
            </a:r>
            <a:r>
              <a:rPr lang="en-US" sz="3200" dirty="0" err="1" smtClean="0"/>
              <a:t>besttrack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188746" y="1990440"/>
            <a:ext cx="4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5078" y="4365398"/>
            <a:ext cx="49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7540" y="4485311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0535" y="20709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88746" y="5666728"/>
            <a:ext cx="2467639" cy="923330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HDRT 50kt radius larger than HDRF HDGF at T&gt;48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4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E_WIND_64-BNE_WIND_64_mea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/>
          <a:stretch/>
        </p:blipFill>
        <p:spPr>
          <a:xfrm>
            <a:off x="295060" y="1621692"/>
            <a:ext cx="4100707" cy="2743706"/>
          </a:xfrm>
          <a:prstGeom prst="rect">
            <a:avLst/>
          </a:prstGeom>
        </p:spPr>
      </p:pic>
      <p:pic>
        <p:nvPicPr>
          <p:cNvPr id="5" name="Picture 4" descr="ANW_WIND_64-BNW_WIND_64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/>
          <a:stretch/>
        </p:blipFill>
        <p:spPr>
          <a:xfrm>
            <a:off x="4671426" y="1621692"/>
            <a:ext cx="4205447" cy="2824642"/>
          </a:xfrm>
          <a:prstGeom prst="rect">
            <a:avLst/>
          </a:prstGeom>
        </p:spPr>
      </p:pic>
      <p:pic>
        <p:nvPicPr>
          <p:cNvPr id="6" name="Picture 5" descr="ASE_WIND_64-BSE_WIND_64_mea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/>
          <a:stretch/>
        </p:blipFill>
        <p:spPr>
          <a:xfrm>
            <a:off x="127001" y="3956538"/>
            <a:ext cx="4353390" cy="2901462"/>
          </a:xfrm>
          <a:prstGeom prst="rect">
            <a:avLst/>
          </a:prstGeom>
        </p:spPr>
      </p:pic>
      <p:pic>
        <p:nvPicPr>
          <p:cNvPr id="7" name="Picture 6" descr="ASW_WIND_64-BSW_WIND_64_mean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9"/>
          <a:stretch/>
        </p:blipFill>
        <p:spPr>
          <a:xfrm>
            <a:off x="4671426" y="3956538"/>
            <a:ext cx="4353390" cy="2901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8746" y="1990440"/>
            <a:ext cx="44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5078" y="4365398"/>
            <a:ext cx="49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7540" y="4485311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0535" y="20709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46C0A"/>
                </a:solidFill>
              </a:rPr>
              <a:t>EP storms: </a:t>
            </a:r>
            <a:r>
              <a:rPr lang="en-US" sz="3200" dirty="0" smtClean="0"/>
              <a:t>structure </a:t>
            </a:r>
            <a:r>
              <a:rPr lang="en-US" sz="3200" dirty="0" err="1" smtClean="0"/>
              <a:t>Vx</a:t>
            </a:r>
            <a:r>
              <a:rPr lang="en-US" sz="3200" dirty="0" smtClean="0"/>
              <a:t>  (MET-TC)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rgbClr val="E46C0A"/>
                </a:solidFill>
              </a:rPr>
              <a:t>64</a:t>
            </a:r>
            <a:r>
              <a:rPr lang="en-US" sz="3200" dirty="0" smtClean="0"/>
              <a:t>Kt Radius (model-</a:t>
            </a:r>
            <a:r>
              <a:rPr lang="en-US" sz="3200" dirty="0" err="1" smtClean="0"/>
              <a:t>besttrack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88746" y="5890846"/>
            <a:ext cx="2467639" cy="923330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HDRT 64kt radius larger than HDRF HDGF at T&gt;48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Model generated synthetic GOES ch4 images from HWRF runs with Thompson and Ferrier schemes were compared against the observed images.</a:t>
            </a:r>
          </a:p>
          <a:p>
            <a:r>
              <a:rPr lang="en-US" dirty="0" smtClean="0"/>
              <a:t>Both schemes generate less </a:t>
            </a:r>
            <a:r>
              <a:rPr lang="en-US" dirty="0" smtClean="0"/>
              <a:t>stratocumulus coverage </a:t>
            </a:r>
            <a:r>
              <a:rPr lang="en-US" dirty="0" smtClean="0"/>
              <a:t>than the observed; but Thompson scheme agrees with observation better. </a:t>
            </a:r>
          </a:p>
          <a:p>
            <a:r>
              <a:rPr lang="en-US" dirty="0" smtClean="0"/>
              <a:t>Ferrier generates more high cloud (T&lt;240K) than the observation, Thompson generates less, but closer to the observation.</a:t>
            </a:r>
          </a:p>
          <a:p>
            <a:r>
              <a:rPr lang="en-US" dirty="0" smtClean="0"/>
              <a:t>Thompson scheme generated larger storm size and wider total condensate profiles.</a:t>
            </a:r>
          </a:p>
          <a:p>
            <a:r>
              <a:rPr lang="en-US" dirty="0" smtClean="0"/>
              <a:t>The better simulation of cloud-top temperature did not lead to better track/intensity simulation. The reason will be investigated.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4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Mid-nest result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91921"/>
            <a:ext cx="4723765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Thompson scheme: advanced features and successful applications in mid-latitude.</a:t>
            </a:r>
          </a:p>
          <a:p>
            <a:r>
              <a:rPr lang="en-US" sz="2000" dirty="0" smtClean="0"/>
              <a:t>HWRF using Thompson scheme: track/intensity degradation in EP.</a:t>
            </a:r>
          </a:p>
          <a:p>
            <a:r>
              <a:rPr lang="en-US" sz="2000" dirty="0" smtClean="0"/>
              <a:t>To solve this problem, need a systematic evaluation of Thompson scheme’s performance of modeling clouds.</a:t>
            </a:r>
          </a:p>
        </p:txBody>
      </p:sp>
      <p:pic>
        <p:nvPicPr>
          <p:cNvPr id="4" name="Shape 88"/>
          <p:cNvPicPr preferRelativeResize="0"/>
          <p:nvPr/>
        </p:nvPicPr>
        <p:blipFill rotWithShape="1">
          <a:blip r:embed="rId3">
            <a:alphaModFix/>
          </a:blip>
          <a:srcRect l="49314" t="5159" r="12706" b="2833"/>
          <a:stretch/>
        </p:blipFill>
        <p:spPr>
          <a:xfrm>
            <a:off x="5858510" y="1600201"/>
            <a:ext cx="2733041" cy="4135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50000" y="2306320"/>
            <a:ext cx="721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EP track error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350000" y="4246880"/>
            <a:ext cx="934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EP intensity</a:t>
            </a:r>
          </a:p>
          <a:p>
            <a:r>
              <a:rPr lang="en-US" sz="1100" dirty="0" smtClean="0"/>
              <a:t>error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47921" y="5780782"/>
            <a:ext cx="3643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2014 test</a:t>
            </a:r>
          </a:p>
          <a:p>
            <a:r>
              <a:rPr lang="en-US" sz="1600" dirty="0" smtClean="0"/>
              <a:t>Operational (red) </a:t>
            </a:r>
            <a:r>
              <a:rPr lang="en-US" sz="1600" dirty="0" err="1" smtClean="0"/>
              <a:t>vs</a:t>
            </a:r>
            <a:r>
              <a:rPr lang="en-US" sz="1600" dirty="0" smtClean="0"/>
              <a:t> T/R (black)</a:t>
            </a:r>
            <a:endParaRPr lang="en-US" sz="1600" dirty="0"/>
          </a:p>
          <a:p>
            <a:r>
              <a:rPr lang="en-US" sz="1600" dirty="0" smtClean="0"/>
              <a:t>No partial cloudiness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335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20734"/>
            <a:ext cx="8042276" cy="682532"/>
          </a:xfrm>
        </p:spPr>
        <p:txBody>
          <a:bodyPr/>
          <a:lstStyle/>
          <a:p>
            <a:r>
              <a:rPr lang="en-US" dirty="0" smtClean="0"/>
              <a:t>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8987"/>
            <a:ext cx="8042276" cy="980439"/>
          </a:xfrm>
        </p:spPr>
        <p:txBody>
          <a:bodyPr/>
          <a:lstStyle/>
          <a:p>
            <a:r>
              <a:rPr lang="en-US" dirty="0" smtClean="0"/>
              <a:t>Thompson vs</a:t>
            </a:r>
            <a:r>
              <a:rPr lang="en-US" dirty="0"/>
              <a:t>.</a:t>
            </a:r>
            <a:r>
              <a:rPr lang="en-US" dirty="0" smtClean="0"/>
              <a:t> operational (Ferrier) on their performance of modeling clouds.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675" y="2031081"/>
            <a:ext cx="8042276" cy="7222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675" y="2684054"/>
            <a:ext cx="8042276" cy="3838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NOAA GOES satellite long-wave infrared band (ch4) </a:t>
            </a:r>
          </a:p>
          <a:p>
            <a:r>
              <a:rPr lang="en-US" dirty="0" smtClean="0"/>
              <a:t>Metrics: cloud-top brightness temperature</a:t>
            </a:r>
          </a:p>
          <a:p>
            <a:r>
              <a:rPr lang="en-US" dirty="0" smtClean="0"/>
              <a:t>Compare Thompson and Ferrier synthetic images with the observed ones</a:t>
            </a:r>
          </a:p>
          <a:p>
            <a:r>
              <a:rPr lang="en-US" dirty="0" smtClean="0"/>
              <a:t>Large number of samples (&gt; 2000 images)</a:t>
            </a:r>
          </a:p>
          <a:p>
            <a:r>
              <a:rPr lang="en-US" dirty="0" smtClean="0"/>
              <a:t>Creation of model synthetic brightness temperature images: </a:t>
            </a:r>
          </a:p>
          <a:p>
            <a:pPr lvl="1"/>
            <a:r>
              <a:rPr lang="en-US" dirty="0"/>
              <a:t>Ferrier: </a:t>
            </a:r>
            <a:r>
              <a:rPr lang="en-US" dirty="0" smtClean="0"/>
              <a:t>UPP (choice of the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/>
              <a:t>effective </a:t>
            </a:r>
            <a:r>
              <a:rPr lang="en-US" dirty="0" smtClean="0"/>
              <a:t>size)</a:t>
            </a:r>
            <a:endParaRPr lang="en-US" dirty="0"/>
          </a:p>
          <a:p>
            <a:pPr lvl="1"/>
            <a:r>
              <a:rPr lang="en-US" dirty="0"/>
              <a:t>Thompson: Jason </a:t>
            </a:r>
            <a:r>
              <a:rPr lang="en-US" dirty="0" err="1" smtClean="0"/>
              <a:t>Otkin’s</a:t>
            </a:r>
            <a:r>
              <a:rPr lang="en-US" dirty="0" smtClean="0"/>
              <a:t> </a:t>
            </a:r>
            <a:r>
              <a:rPr lang="en-US" dirty="0"/>
              <a:t>code </a:t>
            </a:r>
            <a:endParaRPr lang="en-US" dirty="0" smtClean="0"/>
          </a:p>
          <a:p>
            <a:r>
              <a:rPr lang="en-US" dirty="0" smtClean="0"/>
              <a:t>Statistical methods: PDF and FSS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tests: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Shape 95"/>
          <p:cNvGraphicFramePr/>
          <p:nvPr>
            <p:extLst>
              <p:ext uri="{D42A27DB-BD31-4B8C-83A1-F6EECF244321}">
                <p14:modId xmlns:p14="http://schemas.microsoft.com/office/powerpoint/2010/main" val="2566778667"/>
              </p:ext>
            </p:extLst>
          </p:nvPr>
        </p:nvGraphicFramePr>
        <p:xfrm>
          <a:off x="457187" y="894501"/>
          <a:ext cx="8280413" cy="27625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97325"/>
                <a:gridCol w="1633075"/>
                <a:gridCol w="1633075"/>
                <a:gridCol w="3316938"/>
              </a:tblGrid>
              <a:tr h="2425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Radiation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Microphysics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Synthetic Satellite </a:t>
                      </a:r>
                      <a:r>
                        <a:rPr lang="en-US" sz="1800" u="none" strike="noStrike" cap="none" baseline="0" dirty="0"/>
                        <a:t>image </a:t>
                      </a:r>
                    </a:p>
                  </a:txBody>
                  <a:tcPr marL="91450" marR="91450" marT="45725" marB="45725"/>
                </a:tc>
              </a:tr>
              <a:tr h="3435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HDGF (DTC)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GFDL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Ferrier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UPP</a:t>
                      </a:r>
                    </a:p>
                  </a:txBody>
                  <a:tcPr marL="91450" marR="91450" marT="45725" marB="45725"/>
                </a:tc>
              </a:tr>
              <a:tr h="8588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HDRF (DTC)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RRTMG</a:t>
                      </a:r>
                      <a:r>
                        <a:rPr lang="en-US" sz="1800" u="none" strike="noStrike" cap="none" baseline="0" dirty="0" smtClean="0"/>
                        <a:t>+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partial cloudiness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Ferrier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UPP</a:t>
                      </a:r>
                    </a:p>
                  </a:txBody>
                  <a:tcPr marL="91450" marR="91450" marT="45725" marB="45725"/>
                </a:tc>
              </a:tr>
              <a:tr h="11165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 baseline="0" dirty="0" smtClean="0">
                          <a:solidFill>
                            <a:schemeClr val="dk1"/>
                          </a:solidFill>
                        </a:rPr>
                        <a:t>HDRT</a:t>
                      </a:r>
                      <a:r>
                        <a:rPr lang="en-US" sz="18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(~160 cycles)</a:t>
                      </a:r>
                      <a:endParaRPr lang="en-US" sz="1800" b="0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RRTMG+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partial cloudiness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/>
                        <a:t>Thompson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 dirty="0" smtClean="0"/>
                        <a:t>Jason’s code</a:t>
                      </a:r>
                      <a:endParaRPr lang="en-US" sz="1800" u="none" strike="noStrike" cap="none" baseline="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6" name="Shape 96"/>
          <p:cNvSpPr txBox="1"/>
          <p:nvPr/>
        </p:nvSpPr>
        <p:spPr>
          <a:xfrm>
            <a:off x="457200" y="3686900"/>
            <a:ext cx="8280413" cy="3058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09e 2011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HILARY)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 (IRENE)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 (KATIA)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16l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 (OPHELIA)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03l 2012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CHRIS) 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04e 2012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(DANIEL)</a:t>
            </a:r>
          </a:p>
          <a:p>
            <a:pPr lvl="0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EMILIA)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07e 2012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GILMA)</a:t>
            </a: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12l 2012 (LESLIE)</a:t>
            </a:r>
          </a:p>
          <a:p>
            <a:pPr lvl="0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18l 2012 (SANDY)</a:t>
            </a:r>
          </a:p>
          <a:p>
            <a:pPr lvl="0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03l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(CHANTAL)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 (RAYMOND)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18e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2013 (SANIA)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06l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EDOUARD)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08l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GONZALO) 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(MARIE)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NORBERT)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15e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 (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ODILE)</a:t>
            </a: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29625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51009" y="116828"/>
            <a:ext cx="529336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test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/intensity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verification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-2229" t="9527"/>
          <a:stretch/>
        </p:blipFill>
        <p:spPr>
          <a:xfrm>
            <a:off x="398873" y="1219200"/>
            <a:ext cx="3988000" cy="27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t="6831"/>
          <a:stretch/>
        </p:blipFill>
        <p:spPr>
          <a:xfrm>
            <a:off x="457201" y="3730201"/>
            <a:ext cx="3988000" cy="272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t="8876"/>
          <a:stretch/>
        </p:blipFill>
        <p:spPr>
          <a:xfrm>
            <a:off x="4386873" y="1219200"/>
            <a:ext cx="4235676" cy="272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 t="9458"/>
          <a:stretch/>
        </p:blipFill>
        <p:spPr>
          <a:xfrm>
            <a:off x="4572001" y="3730201"/>
            <a:ext cx="4050548" cy="27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646689" y="1590447"/>
            <a:ext cx="761231" cy="939812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Track error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AL</a:t>
            </a:r>
            <a:endParaRPr lang="en-US" sz="1400" dirty="0"/>
          </a:p>
        </p:txBody>
      </p:sp>
      <p:sp>
        <p:nvSpPr>
          <p:cNvPr id="110" name="Shape 110"/>
          <p:cNvSpPr txBox="1"/>
          <p:nvPr/>
        </p:nvSpPr>
        <p:spPr>
          <a:xfrm>
            <a:off x="6105599" y="116828"/>
            <a:ext cx="2516949" cy="1246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400" dirty="0" smtClean="0"/>
              <a:t>mixed </a:t>
            </a:r>
            <a:r>
              <a:rPr lang="en-US" sz="1400" dirty="0"/>
              <a:t>results for AL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Degraded track/intensity </a:t>
            </a:r>
            <a:r>
              <a:rPr lang="en-US" sz="1400" dirty="0"/>
              <a:t>for </a:t>
            </a:r>
            <a:r>
              <a:rPr lang="en-US" sz="1400" dirty="0" smtClean="0"/>
              <a:t>EP;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Similar with the 2014 HC35 </a:t>
            </a:r>
            <a:r>
              <a:rPr lang="en-US" sz="1400" dirty="0" err="1" smtClean="0"/>
              <a:t>vs</a:t>
            </a:r>
            <a:r>
              <a:rPr lang="en-US" sz="1400" dirty="0" smtClean="0"/>
              <a:t> HDTR tests</a:t>
            </a:r>
            <a:endParaRPr lang="en-US" sz="1400" dirty="0"/>
          </a:p>
        </p:txBody>
      </p:sp>
      <p:sp>
        <p:nvSpPr>
          <p:cNvPr id="12" name="Shape 106"/>
          <p:cNvSpPr txBox="1"/>
          <p:nvPr/>
        </p:nvSpPr>
        <p:spPr>
          <a:xfrm>
            <a:off x="5649729" y="1590447"/>
            <a:ext cx="761231" cy="939812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Track error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EP</a:t>
            </a:r>
            <a:endParaRPr lang="en-US" sz="1400" dirty="0"/>
          </a:p>
        </p:txBody>
      </p:sp>
      <p:sp>
        <p:nvSpPr>
          <p:cNvPr id="13" name="Shape 106"/>
          <p:cNvSpPr txBox="1"/>
          <p:nvPr/>
        </p:nvSpPr>
        <p:spPr>
          <a:xfrm>
            <a:off x="2053089" y="5090579"/>
            <a:ext cx="921544" cy="78190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intensity error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AL</a:t>
            </a:r>
            <a:endParaRPr lang="en-US" sz="1400" dirty="0"/>
          </a:p>
        </p:txBody>
      </p:sp>
      <p:sp>
        <p:nvSpPr>
          <p:cNvPr id="14" name="Shape 106"/>
          <p:cNvSpPr txBox="1"/>
          <p:nvPr/>
        </p:nvSpPr>
        <p:spPr>
          <a:xfrm>
            <a:off x="5984240" y="5090579"/>
            <a:ext cx="921544" cy="781901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intensity error 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47637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niel04e.2012070612.tra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1" b="24215"/>
          <a:stretch/>
        </p:blipFill>
        <p:spPr>
          <a:xfrm>
            <a:off x="657707" y="3929034"/>
            <a:ext cx="4756009" cy="2928966"/>
          </a:xfrm>
          <a:prstGeom prst="rect">
            <a:avLst/>
          </a:prstGeom>
        </p:spPr>
      </p:pic>
      <p:pic>
        <p:nvPicPr>
          <p:cNvPr id="10" name="Picture 9" descr="daniel04e.2012070612.trac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7" b="25323"/>
          <a:stretch/>
        </p:blipFill>
        <p:spPr>
          <a:xfrm>
            <a:off x="657708" y="1217100"/>
            <a:ext cx="4756008" cy="2809588"/>
          </a:xfrm>
          <a:prstGeom prst="rect">
            <a:avLst/>
          </a:prstGeom>
        </p:spPr>
      </p:pic>
      <p:pic>
        <p:nvPicPr>
          <p:cNvPr id="11" name="Picture 10" descr="Screenshot 2015-07-02 10.16.2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8268" r="5269" b="3046"/>
          <a:stretch/>
        </p:blipFill>
        <p:spPr>
          <a:xfrm>
            <a:off x="5494996" y="4026688"/>
            <a:ext cx="3515619" cy="24593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1637" y="570769"/>
            <a:ext cx="1992923" cy="646331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HDRT tends to go North</a:t>
            </a:r>
            <a:endParaRPr lang="en-US" dirty="0"/>
          </a:p>
        </p:txBody>
      </p:sp>
      <p:pic>
        <p:nvPicPr>
          <p:cNvPr id="8" name="Shape 125"/>
          <p:cNvPicPr preferRelativeResize="0"/>
          <p:nvPr/>
        </p:nvPicPr>
        <p:blipFill rotWithShape="1">
          <a:blip r:embed="rId5">
            <a:alphaModFix/>
          </a:blip>
          <a:srcRect l="-3372" t="6968" r="3372"/>
          <a:stretch/>
        </p:blipFill>
        <p:spPr>
          <a:xfrm>
            <a:off x="5459695" y="1310640"/>
            <a:ext cx="3550920" cy="247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01"/>
          <p:cNvSpPr txBox="1">
            <a:spLocks noGrp="1"/>
          </p:cNvSpPr>
          <p:nvPr>
            <p:ph type="title"/>
          </p:nvPr>
        </p:nvSpPr>
        <p:spPr>
          <a:xfrm>
            <a:off x="651009" y="116828"/>
            <a:ext cx="529336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Cross-track error in EP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06"/>
          <p:cNvSpPr txBox="1"/>
          <p:nvPr/>
        </p:nvSpPr>
        <p:spPr>
          <a:xfrm>
            <a:off x="6513329" y="1773327"/>
            <a:ext cx="761231" cy="939812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All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EP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cases</a:t>
            </a:r>
            <a:endParaRPr lang="en-US" sz="1400" dirty="0"/>
          </a:p>
        </p:txBody>
      </p:sp>
      <p:sp>
        <p:nvSpPr>
          <p:cNvPr id="15" name="Shape 106"/>
          <p:cNvSpPr txBox="1"/>
          <p:nvPr/>
        </p:nvSpPr>
        <p:spPr>
          <a:xfrm>
            <a:off x="7687193" y="5351434"/>
            <a:ext cx="761231" cy="644753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Daniel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99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GOES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shot 2015-06-23 10.4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56" y="2314734"/>
            <a:ext cx="7091644" cy="4350305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7465951" y="1977708"/>
            <a:ext cx="1576449" cy="337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2000 images were used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196" y="1195575"/>
            <a:ext cx="4958404" cy="151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1113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8394"/>
            <a:ext cx="8042276" cy="1336956"/>
          </a:xfrm>
        </p:spPr>
        <p:txBody>
          <a:bodyPr/>
          <a:lstStyle/>
          <a:p>
            <a:r>
              <a:rPr lang="en-US" dirty="0" smtClean="0"/>
              <a:t>AL</a:t>
            </a:r>
            <a:endParaRPr lang="en-US" dirty="0"/>
          </a:p>
        </p:txBody>
      </p:sp>
      <p:pic>
        <p:nvPicPr>
          <p:cNvPr id="3" name="Picture 2" descr="pdf_goes13al.range.n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15329" r="16180" b="5110"/>
          <a:stretch/>
        </p:blipFill>
        <p:spPr>
          <a:xfrm>
            <a:off x="1087300" y="848562"/>
            <a:ext cx="5415273" cy="560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6154" y="2047409"/>
            <a:ext cx="1935398" cy="369331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Low clouds coverage: </a:t>
            </a:r>
          </a:p>
          <a:p>
            <a:r>
              <a:rPr lang="en-US" dirty="0" smtClean="0"/>
              <a:t>Both T and F results have less coverage.</a:t>
            </a:r>
          </a:p>
          <a:p>
            <a:endParaRPr lang="en-US" dirty="0"/>
          </a:p>
          <a:p>
            <a:r>
              <a:rPr lang="en-US" dirty="0" smtClean="0"/>
              <a:t>High clouds coverage:</a:t>
            </a:r>
          </a:p>
          <a:p>
            <a:r>
              <a:rPr lang="en-US" dirty="0" smtClean="0"/>
              <a:t>Ferrier has too much; Thompson has less but closer to 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4941" y="1165412"/>
            <a:ext cx="1419412" cy="4247317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89293" y="1882588"/>
            <a:ext cx="107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3340" y="1882588"/>
            <a:ext cx="107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</a:p>
          <a:p>
            <a:r>
              <a:rPr lang="en-US" dirty="0" smtClean="0"/>
              <a:t>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endParaRPr lang="en-US" dirty="0"/>
          </a:p>
        </p:txBody>
      </p:sp>
      <p:pic>
        <p:nvPicPr>
          <p:cNvPr id="7" name="Picture 6" descr="al.range.nc.f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8" y="1451467"/>
            <a:ext cx="5349240" cy="534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0352" y="794957"/>
            <a:ext cx="308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Skill Scores (FSS)</a:t>
            </a:r>
          </a:p>
          <a:p>
            <a:r>
              <a:rPr lang="en-US" dirty="0" smtClean="0"/>
              <a:t>higher is better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6588" y="1893714"/>
            <a:ext cx="148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clouds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53135" y="1906272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6588" y="4433714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2940" y="4249048"/>
            <a:ext cx="1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8118" y="1893714"/>
            <a:ext cx="2032000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 has higher scores for low clouds </a:t>
            </a:r>
          </a:p>
          <a:p>
            <a:endParaRPr lang="en-US" dirty="0"/>
          </a:p>
          <a:p>
            <a:r>
              <a:rPr lang="en-US" dirty="0" smtClean="0"/>
              <a:t>F has higher score for high clouds due to better track forecast.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8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2521</TotalTime>
  <Words>777</Words>
  <Application>Microsoft Macintosh PowerPoint</Application>
  <PresentationFormat>On-screen Show (4:3)</PresentationFormat>
  <Paragraphs>188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Evaluation of Thompson and Ferrier Microphysics Schemes with GOES Satellite</vt:lpstr>
      <vt:lpstr>Background</vt:lpstr>
      <vt:lpstr>Goal </vt:lpstr>
      <vt:lpstr>2015 tests:</vt:lpstr>
      <vt:lpstr>2015 test Track/intensity verification</vt:lpstr>
      <vt:lpstr>Cross-track error in EP</vt:lpstr>
      <vt:lpstr>Satellite GOES data</vt:lpstr>
      <vt:lpstr>AL</vt:lpstr>
      <vt:lpstr>AL</vt:lpstr>
      <vt:lpstr>EP</vt:lpstr>
      <vt:lpstr>EP</vt:lpstr>
      <vt:lpstr>PowerPoint Presentation</vt:lpstr>
      <vt:lpstr>Daniel (2012) 850 hPa wind profile / total condensate</vt:lpstr>
      <vt:lpstr>EP storms: structure Vx (MET-tc) 34Kt Radius (model-besttrack)</vt:lpstr>
      <vt:lpstr>EP storms: structure Vx  (MET-TC) 50Kt Radius (model-besttrack)</vt:lpstr>
      <vt:lpstr>EP storms: structure Vx  (MET-TC) 64Kt Radius (model-besttrack)</vt:lpstr>
      <vt:lpstr>Summary</vt:lpstr>
      <vt:lpstr>Mid-nest result AL</vt:lpstr>
    </vt:vector>
  </TitlesOfParts>
  <Company>Coastal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Thompson Microphysics scheme with GOES satellite images</dc:title>
  <dc:creator>FacStaff</dc:creator>
  <cp:lastModifiedBy>FacStaff</cp:lastModifiedBy>
  <cp:revision>30</cp:revision>
  <dcterms:created xsi:type="dcterms:W3CDTF">2015-09-08T13:17:43Z</dcterms:created>
  <dcterms:modified xsi:type="dcterms:W3CDTF">2015-09-10T13:22:09Z</dcterms:modified>
</cp:coreProperties>
</file>